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18288000" cy="10287000"/>
  <p:notesSz cx="18288000" cy="10287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A5464D-20E7-4C19-B9F9-BDAEE2E8A256}" v="5" dt="2021-11-29T11:03:53.281"/>
    <p1510:client id="{8BAC84B9-7BEF-47D6-8D9C-E5F96E126E4D}" v="1" dt="2021-12-01T08:51:41.553"/>
    <p1510:client id="{FE91AAF9-8AD7-4D11-B3E2-39AC580E2B84}" v="116" dt="2021-11-29T11:10:34.64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lvia garofalo" userId="S::silvia.garofalo@students.uniroma2.eu::d23018cd-b956-4da3-a1ee-f36a83bba114" providerId="AD" clId="Web-{52A5464D-20E7-4C19-B9F9-BDAEE2E8A256}"/>
    <pc:docChg chg="modSld">
      <pc:chgData name="silvia garofalo" userId="S::silvia.garofalo@students.uniroma2.eu::d23018cd-b956-4da3-a1ee-f36a83bba114" providerId="AD" clId="Web-{52A5464D-20E7-4C19-B9F9-BDAEE2E8A256}" dt="2021-11-29T11:03:53.281" v="1" actId="20577"/>
      <pc:docMkLst>
        <pc:docMk/>
      </pc:docMkLst>
      <pc:sldChg chg="modSp">
        <pc:chgData name="silvia garofalo" userId="S::silvia.garofalo@students.uniroma2.eu::d23018cd-b956-4da3-a1ee-f36a83bba114" providerId="AD" clId="Web-{52A5464D-20E7-4C19-B9F9-BDAEE2E8A256}" dt="2021-11-29T11:03:53.281" v="1" actId="20577"/>
        <pc:sldMkLst>
          <pc:docMk/>
          <pc:sldMk cId="0" sldId="256"/>
        </pc:sldMkLst>
        <pc:spChg chg="mod">
          <ac:chgData name="silvia garofalo" userId="S::silvia.garofalo@students.uniroma2.eu::d23018cd-b956-4da3-a1ee-f36a83bba114" providerId="AD" clId="Web-{52A5464D-20E7-4C19-B9F9-BDAEE2E8A256}" dt="2021-11-29T11:03:53.281" v="1" actId="20577"/>
          <ac:spMkLst>
            <pc:docMk/>
            <pc:sldMk cId="0" sldId="256"/>
            <ac:spMk id="6" creationId="{00000000-0000-0000-0000-000000000000}"/>
          </ac:spMkLst>
        </pc:spChg>
      </pc:sldChg>
    </pc:docChg>
  </pc:docChgLst>
  <pc:docChgLst>
    <pc:chgData name="savija tabea grabinski" userId="S::savijatabea.grabinski@students.uniroma2.eu::5199d41c-f500-4bb0-9f99-399bf13e0fa3" providerId="AD" clId="Web-{8BAC84B9-7BEF-47D6-8D9C-E5F96E126E4D}"/>
    <pc:docChg chg="modSld">
      <pc:chgData name="savija tabea grabinski" userId="S::savijatabea.grabinski@students.uniroma2.eu::5199d41c-f500-4bb0-9f99-399bf13e0fa3" providerId="AD" clId="Web-{8BAC84B9-7BEF-47D6-8D9C-E5F96E126E4D}" dt="2021-12-01T08:51:41.553" v="0" actId="1076"/>
      <pc:docMkLst>
        <pc:docMk/>
      </pc:docMkLst>
      <pc:sldChg chg="modSp">
        <pc:chgData name="savija tabea grabinski" userId="S::savijatabea.grabinski@students.uniroma2.eu::5199d41c-f500-4bb0-9f99-399bf13e0fa3" providerId="AD" clId="Web-{8BAC84B9-7BEF-47D6-8D9C-E5F96E126E4D}" dt="2021-12-01T08:51:41.553" v="0" actId="1076"/>
        <pc:sldMkLst>
          <pc:docMk/>
          <pc:sldMk cId="0" sldId="261"/>
        </pc:sldMkLst>
        <pc:spChg chg="mod">
          <ac:chgData name="savija tabea grabinski" userId="S::savijatabea.grabinski@students.uniroma2.eu::5199d41c-f500-4bb0-9f99-399bf13e0fa3" providerId="AD" clId="Web-{8BAC84B9-7BEF-47D6-8D9C-E5F96E126E4D}" dt="2021-12-01T08:51:41.553" v="0" actId="1076"/>
          <ac:spMkLst>
            <pc:docMk/>
            <pc:sldMk cId="0" sldId="261"/>
            <ac:spMk id="10" creationId="{00000000-0000-0000-0000-000000000000}"/>
          </ac:spMkLst>
        </pc:spChg>
      </pc:sldChg>
    </pc:docChg>
  </pc:docChgLst>
  <pc:docChgLst>
    <pc:chgData name="silvia garofalo" userId="S::silvia.garofalo@students.uniroma2.eu::d23018cd-b956-4da3-a1ee-f36a83bba114" providerId="AD" clId="Web-{FE91AAF9-8AD7-4D11-B3E2-39AC580E2B84}"/>
    <pc:docChg chg="modSld">
      <pc:chgData name="silvia garofalo" userId="S::silvia.garofalo@students.uniroma2.eu::d23018cd-b956-4da3-a1ee-f36a83bba114" providerId="AD" clId="Web-{FE91AAF9-8AD7-4D11-B3E2-39AC580E2B84}" dt="2021-11-29T11:10:34.629" v="66" actId="20577"/>
      <pc:docMkLst>
        <pc:docMk/>
      </pc:docMkLst>
      <pc:sldChg chg="modSp">
        <pc:chgData name="silvia garofalo" userId="S::silvia.garofalo@students.uniroma2.eu::d23018cd-b956-4da3-a1ee-f36a83bba114" providerId="AD" clId="Web-{FE91AAF9-8AD7-4D11-B3E2-39AC580E2B84}" dt="2021-11-29T11:10:34.629" v="66" actId="20577"/>
        <pc:sldMkLst>
          <pc:docMk/>
          <pc:sldMk cId="0" sldId="256"/>
        </pc:sldMkLst>
        <pc:spChg chg="mod">
          <ac:chgData name="silvia garofalo" userId="S::silvia.garofalo@students.uniroma2.eu::d23018cd-b956-4da3-a1ee-f36a83bba114" providerId="AD" clId="Web-{FE91AAF9-8AD7-4D11-B3E2-39AC580E2B84}" dt="2021-11-29T11:10:34.629" v="66" actId="20577"/>
          <ac:spMkLst>
            <pc:docMk/>
            <pc:sldMk cId="0" sldId="256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5"/>
            <a:ext cx="18288000" cy="1028699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777" y="3594954"/>
            <a:ext cx="15848445" cy="22066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016000" y="5527706"/>
            <a:ext cx="16256000" cy="11512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8A7D62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6300" b="1" i="0">
                <a:solidFill>
                  <a:srgbClr val="D9DEDA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1894363" y="0"/>
            <a:ext cx="6393815" cy="10287000"/>
          </a:xfrm>
          <a:custGeom>
            <a:avLst/>
            <a:gdLst/>
            <a:ahLst/>
            <a:cxnLst/>
            <a:rect l="l" t="t" r="r" b="b"/>
            <a:pathLst>
              <a:path w="6393815" h="10287000">
                <a:moveTo>
                  <a:pt x="0" y="10287000"/>
                </a:moveTo>
                <a:lnTo>
                  <a:pt x="6393636" y="10287000"/>
                </a:lnTo>
                <a:lnTo>
                  <a:pt x="6393636" y="0"/>
                </a:lnTo>
                <a:lnTo>
                  <a:pt x="0" y="0"/>
                </a:lnTo>
                <a:lnTo>
                  <a:pt x="0" y="10287000"/>
                </a:lnTo>
                <a:close/>
              </a:path>
            </a:pathLst>
          </a:custGeom>
          <a:solidFill>
            <a:srgbClr val="2029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11894820" cy="10287000"/>
          </a:xfrm>
          <a:custGeom>
            <a:avLst/>
            <a:gdLst/>
            <a:ahLst/>
            <a:cxnLst/>
            <a:rect l="l" t="t" r="r" b="b"/>
            <a:pathLst>
              <a:path w="11894819" h="10287000">
                <a:moveTo>
                  <a:pt x="0" y="10286999"/>
                </a:moveTo>
                <a:lnTo>
                  <a:pt x="0" y="0"/>
                </a:lnTo>
                <a:lnTo>
                  <a:pt x="11894363" y="0"/>
                </a:lnTo>
                <a:lnTo>
                  <a:pt x="11894363" y="10286999"/>
                </a:lnTo>
                <a:lnTo>
                  <a:pt x="0" y="10286999"/>
                </a:lnTo>
                <a:close/>
              </a:path>
            </a:pathLst>
          </a:custGeom>
          <a:solidFill>
            <a:srgbClr val="8A7D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8A7D62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8A7D62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955576" y="1472318"/>
            <a:ext cx="12376847" cy="5740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8A7D62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2922" y="2608631"/>
            <a:ext cx="17242155" cy="2700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300" b="1" i="0">
                <a:solidFill>
                  <a:srgbClr val="D9DEDA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5705475"/>
          </a:xfrm>
          <a:custGeom>
            <a:avLst/>
            <a:gdLst/>
            <a:ahLst/>
            <a:cxnLst/>
            <a:rect l="l" t="t" r="r" b="b"/>
            <a:pathLst>
              <a:path w="18288000" h="5705475">
                <a:moveTo>
                  <a:pt x="0" y="5705185"/>
                </a:moveTo>
                <a:lnTo>
                  <a:pt x="18288000" y="5705185"/>
                </a:lnTo>
                <a:lnTo>
                  <a:pt x="18288000" y="0"/>
                </a:lnTo>
                <a:lnTo>
                  <a:pt x="0" y="0"/>
                </a:lnTo>
                <a:lnTo>
                  <a:pt x="0" y="5705185"/>
                </a:lnTo>
                <a:close/>
              </a:path>
            </a:pathLst>
          </a:custGeom>
          <a:solidFill>
            <a:srgbClr val="2029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5800434"/>
            <a:ext cx="18288000" cy="4486910"/>
          </a:xfrm>
          <a:custGeom>
            <a:avLst/>
            <a:gdLst/>
            <a:ahLst/>
            <a:cxnLst/>
            <a:rect l="l" t="t" r="r" b="b"/>
            <a:pathLst>
              <a:path w="18288000" h="4486909">
                <a:moveTo>
                  <a:pt x="0" y="4486564"/>
                </a:moveTo>
                <a:lnTo>
                  <a:pt x="18288000" y="4486564"/>
                </a:lnTo>
                <a:lnTo>
                  <a:pt x="18288000" y="0"/>
                </a:lnTo>
                <a:lnTo>
                  <a:pt x="0" y="0"/>
                </a:lnTo>
                <a:lnTo>
                  <a:pt x="0" y="4486564"/>
                </a:lnTo>
                <a:close/>
              </a:path>
            </a:pathLst>
          </a:custGeom>
          <a:solidFill>
            <a:srgbClr val="2029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475"/>
              <a:t>EUROPEAN </a:t>
            </a:r>
            <a:r>
              <a:rPr spc="195"/>
              <a:t>INSTITUTIONS, </a:t>
            </a:r>
            <a:r>
              <a:rPr spc="355"/>
              <a:t>LAW </a:t>
            </a:r>
            <a:r>
              <a:rPr spc="385"/>
              <a:t>AND</a:t>
            </a:r>
            <a:r>
              <a:rPr spc="825"/>
              <a:t> </a:t>
            </a:r>
            <a:r>
              <a:rPr spc="430"/>
              <a:t>MARKET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155"/>
              </a:lnSpc>
              <a:spcBef>
                <a:spcPts val="100"/>
              </a:spcBef>
            </a:pPr>
            <a:r>
              <a:rPr spc="-10"/>
              <a:t>FRANCOVICH, </a:t>
            </a:r>
            <a:r>
              <a:rPr spc="-165"/>
              <a:t>BONIFACI </a:t>
            </a:r>
            <a:r>
              <a:rPr spc="20"/>
              <a:t>AND</a:t>
            </a:r>
            <a:r>
              <a:rPr spc="695"/>
              <a:t> </a:t>
            </a:r>
            <a:r>
              <a:rPr spc="50"/>
              <a:t>OTHERS</a:t>
            </a:r>
          </a:p>
          <a:p>
            <a:pPr marR="233679" algn="ctr">
              <a:lnSpc>
                <a:spcPts val="6750"/>
              </a:lnSpc>
            </a:pPr>
            <a:r>
              <a:rPr spc="-265"/>
              <a:t>V.</a:t>
            </a:r>
          </a:p>
          <a:p>
            <a:pPr algn="ctr">
              <a:lnSpc>
                <a:spcPts val="7155"/>
              </a:lnSpc>
            </a:pPr>
            <a:r>
              <a:rPr spc="-235"/>
              <a:t>ITALIAN</a:t>
            </a:r>
            <a:r>
              <a:rPr spc="185"/>
              <a:t> </a:t>
            </a:r>
            <a:r>
              <a:rPr spc="-55"/>
              <a:t>REPUBLIC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6804" y="5804354"/>
            <a:ext cx="17845577" cy="4188326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100"/>
              </a:spcBef>
            </a:pPr>
            <a:r>
              <a:rPr sz="2300" spc="210">
                <a:solidFill>
                  <a:srgbClr val="D9DEDA"/>
                </a:solidFill>
                <a:latin typeface="Verdana"/>
                <a:cs typeface="Verdana"/>
              </a:rPr>
              <a:t>Judgment </a:t>
            </a:r>
            <a:r>
              <a:rPr sz="2300" spc="90">
                <a:solidFill>
                  <a:srgbClr val="D9DEDA"/>
                </a:solidFill>
                <a:latin typeface="Verdana"/>
                <a:cs typeface="Verdana"/>
              </a:rPr>
              <a:t>of </a:t>
            </a:r>
            <a:r>
              <a:rPr sz="2300" spc="135">
                <a:solidFill>
                  <a:srgbClr val="D9DEDA"/>
                </a:solidFill>
                <a:latin typeface="Verdana"/>
                <a:cs typeface="Verdana"/>
              </a:rPr>
              <a:t>the Court </a:t>
            </a:r>
            <a:r>
              <a:rPr sz="2300" spc="90">
                <a:solidFill>
                  <a:srgbClr val="D9DEDA"/>
                </a:solidFill>
                <a:latin typeface="Verdana"/>
                <a:cs typeface="Verdana"/>
              </a:rPr>
              <a:t>of </a:t>
            </a:r>
            <a:r>
              <a:rPr sz="2300" spc="-229">
                <a:solidFill>
                  <a:srgbClr val="D9DEDA"/>
                </a:solidFill>
                <a:latin typeface="Verdana"/>
                <a:cs typeface="Verdana"/>
              </a:rPr>
              <a:t>19 </a:t>
            </a:r>
            <a:r>
              <a:rPr sz="2300" spc="160">
                <a:solidFill>
                  <a:srgbClr val="D9DEDA"/>
                </a:solidFill>
                <a:latin typeface="Verdana"/>
                <a:cs typeface="Verdana"/>
              </a:rPr>
              <a:t>November</a:t>
            </a:r>
            <a:r>
              <a:rPr sz="2300" spc="-29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300" spc="-190">
                <a:solidFill>
                  <a:srgbClr val="D9DEDA"/>
                </a:solidFill>
                <a:latin typeface="Verdana"/>
                <a:cs typeface="Verdana"/>
              </a:rPr>
              <a:t>1991</a:t>
            </a:r>
            <a:endParaRPr sz="23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900">
              <a:latin typeface="Verdana"/>
              <a:cs typeface="Verdana"/>
            </a:endParaRPr>
          </a:p>
          <a:p>
            <a:pPr marR="4445" algn="ctr">
              <a:lnSpc>
                <a:spcPct val="100000"/>
              </a:lnSpc>
            </a:pPr>
            <a:r>
              <a:rPr sz="2300" spc="135">
                <a:solidFill>
                  <a:srgbClr val="D9DEDA"/>
                </a:solidFill>
                <a:latin typeface="Verdana"/>
                <a:cs typeface="Verdana"/>
              </a:rPr>
              <a:t>References </a:t>
            </a:r>
            <a:r>
              <a:rPr sz="2300" spc="85">
                <a:solidFill>
                  <a:srgbClr val="D9DEDA"/>
                </a:solidFill>
                <a:latin typeface="Verdana"/>
                <a:cs typeface="Verdana"/>
              </a:rPr>
              <a:t>for </a:t>
            </a:r>
            <a:r>
              <a:rPr sz="2300" spc="-35">
                <a:solidFill>
                  <a:srgbClr val="D9DEDA"/>
                </a:solidFill>
                <a:latin typeface="Verdana"/>
                <a:cs typeface="Verdana"/>
              </a:rPr>
              <a:t>a </a:t>
            </a:r>
            <a:r>
              <a:rPr sz="2300" spc="155">
                <a:solidFill>
                  <a:srgbClr val="D9DEDA"/>
                </a:solidFill>
                <a:latin typeface="Verdana"/>
                <a:cs typeface="Verdana"/>
              </a:rPr>
              <a:t>preliminary</a:t>
            </a:r>
            <a:r>
              <a:rPr sz="2300" spc="229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300" spc="75">
                <a:solidFill>
                  <a:srgbClr val="D9DEDA"/>
                </a:solidFill>
                <a:latin typeface="Verdana"/>
                <a:cs typeface="Verdana"/>
              </a:rPr>
              <a:t>ruling:</a:t>
            </a:r>
            <a:endParaRPr sz="2300">
              <a:latin typeface="Verdana"/>
              <a:cs typeface="Verdana"/>
            </a:endParaRPr>
          </a:p>
          <a:p>
            <a:pPr marR="4445" algn="ctr">
              <a:lnSpc>
                <a:spcPct val="100000"/>
              </a:lnSpc>
              <a:spcBef>
                <a:spcPts val="390"/>
              </a:spcBef>
            </a:pPr>
            <a:r>
              <a:rPr sz="2300" spc="140" err="1">
                <a:solidFill>
                  <a:srgbClr val="D9DEDA"/>
                </a:solidFill>
                <a:latin typeface="Verdana"/>
                <a:cs typeface="Verdana"/>
              </a:rPr>
              <a:t>Pretura</a:t>
            </a:r>
            <a:r>
              <a:rPr sz="2300" spc="140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300" spc="155">
                <a:solidFill>
                  <a:srgbClr val="D9DEDA"/>
                </a:solidFill>
                <a:latin typeface="Verdana"/>
                <a:cs typeface="Verdana"/>
              </a:rPr>
              <a:t>di </a:t>
            </a:r>
            <a:r>
              <a:rPr sz="2300" spc="160">
                <a:solidFill>
                  <a:srgbClr val="D9DEDA"/>
                </a:solidFill>
                <a:latin typeface="Verdana"/>
                <a:cs typeface="Verdana"/>
              </a:rPr>
              <a:t>Vicenza and </a:t>
            </a:r>
            <a:r>
              <a:rPr sz="2300" spc="140" err="1">
                <a:solidFill>
                  <a:srgbClr val="D9DEDA"/>
                </a:solidFill>
                <a:latin typeface="Verdana"/>
                <a:cs typeface="Verdana"/>
              </a:rPr>
              <a:t>Pretura</a:t>
            </a:r>
            <a:r>
              <a:rPr sz="2300" spc="140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300" spc="155">
                <a:solidFill>
                  <a:srgbClr val="D9DEDA"/>
                </a:solidFill>
                <a:latin typeface="Verdana"/>
                <a:cs typeface="Verdana"/>
              </a:rPr>
              <a:t>di </a:t>
            </a:r>
            <a:r>
              <a:rPr sz="2300" spc="114">
                <a:solidFill>
                  <a:srgbClr val="D9DEDA"/>
                </a:solidFill>
                <a:latin typeface="Verdana"/>
                <a:cs typeface="Verdana"/>
              </a:rPr>
              <a:t>Bassano </a:t>
            </a:r>
            <a:r>
              <a:rPr sz="2300" spc="160">
                <a:solidFill>
                  <a:srgbClr val="D9DEDA"/>
                </a:solidFill>
                <a:latin typeface="Verdana"/>
                <a:cs typeface="Verdana"/>
              </a:rPr>
              <a:t>del </a:t>
            </a:r>
            <a:r>
              <a:rPr sz="2300" spc="140">
                <a:solidFill>
                  <a:srgbClr val="D9DEDA"/>
                </a:solidFill>
                <a:latin typeface="Verdana"/>
                <a:cs typeface="Verdana"/>
              </a:rPr>
              <a:t>Grappa </a:t>
            </a:r>
            <a:r>
              <a:rPr sz="2300" spc="-200">
                <a:solidFill>
                  <a:srgbClr val="D9DEDA"/>
                </a:solidFill>
                <a:latin typeface="Verdana"/>
                <a:cs typeface="Verdana"/>
              </a:rPr>
              <a:t>-</a:t>
            </a:r>
            <a:r>
              <a:rPr sz="2300" spc="-250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300" spc="50">
                <a:solidFill>
                  <a:srgbClr val="D9DEDA"/>
                </a:solidFill>
                <a:latin typeface="Verdana"/>
                <a:cs typeface="Verdana"/>
              </a:rPr>
              <a:t>Italy</a:t>
            </a:r>
            <a:endParaRPr sz="23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900">
              <a:latin typeface="Verdana"/>
              <a:cs typeface="Verdana"/>
            </a:endParaRPr>
          </a:p>
          <a:p>
            <a:pPr marR="5080" algn="ctr">
              <a:lnSpc>
                <a:spcPct val="100000"/>
              </a:lnSpc>
            </a:pPr>
            <a:r>
              <a:rPr sz="2300" spc="135">
                <a:solidFill>
                  <a:srgbClr val="D9DEDA"/>
                </a:solidFill>
                <a:latin typeface="Verdana"/>
                <a:cs typeface="Verdana"/>
              </a:rPr>
              <a:t>Failure </a:t>
            </a:r>
            <a:r>
              <a:rPr sz="2300" spc="114">
                <a:solidFill>
                  <a:srgbClr val="D9DEDA"/>
                </a:solidFill>
                <a:latin typeface="Verdana"/>
                <a:cs typeface="Verdana"/>
              </a:rPr>
              <a:t>to </a:t>
            </a:r>
            <a:r>
              <a:rPr sz="2300" spc="204">
                <a:solidFill>
                  <a:srgbClr val="D9DEDA"/>
                </a:solidFill>
                <a:latin typeface="Verdana"/>
                <a:cs typeface="Verdana"/>
              </a:rPr>
              <a:t>implement </a:t>
            </a:r>
            <a:r>
              <a:rPr sz="2300" spc="-35">
                <a:solidFill>
                  <a:srgbClr val="D9DEDA"/>
                </a:solidFill>
                <a:latin typeface="Verdana"/>
                <a:cs typeface="Verdana"/>
              </a:rPr>
              <a:t>a </a:t>
            </a:r>
            <a:r>
              <a:rPr sz="2300" spc="145">
                <a:solidFill>
                  <a:srgbClr val="D9DEDA"/>
                </a:solidFill>
                <a:latin typeface="Verdana"/>
                <a:cs typeface="Verdana"/>
              </a:rPr>
              <a:t>directive </a:t>
            </a:r>
            <a:r>
              <a:rPr sz="2300" spc="-200">
                <a:solidFill>
                  <a:srgbClr val="D9DEDA"/>
                </a:solidFill>
                <a:latin typeface="Verdana"/>
                <a:cs typeface="Verdana"/>
              </a:rPr>
              <a:t>- </a:t>
            </a:r>
            <a:r>
              <a:rPr sz="2300" spc="145">
                <a:solidFill>
                  <a:srgbClr val="D9DEDA"/>
                </a:solidFill>
                <a:latin typeface="Verdana"/>
                <a:cs typeface="Verdana"/>
              </a:rPr>
              <a:t>Liability </a:t>
            </a:r>
            <a:r>
              <a:rPr sz="2300" spc="90">
                <a:solidFill>
                  <a:srgbClr val="D9DEDA"/>
                </a:solidFill>
                <a:latin typeface="Verdana"/>
                <a:cs typeface="Verdana"/>
              </a:rPr>
              <a:t>of </a:t>
            </a:r>
            <a:r>
              <a:rPr sz="2300" spc="135">
                <a:solidFill>
                  <a:srgbClr val="D9DEDA"/>
                </a:solidFill>
                <a:latin typeface="Verdana"/>
                <a:cs typeface="Verdana"/>
              </a:rPr>
              <a:t>the </a:t>
            </a:r>
            <a:r>
              <a:rPr sz="2300" spc="195">
                <a:solidFill>
                  <a:srgbClr val="D9DEDA"/>
                </a:solidFill>
                <a:latin typeface="Verdana"/>
                <a:cs typeface="Verdana"/>
              </a:rPr>
              <a:t>Member</a:t>
            </a:r>
            <a:r>
              <a:rPr sz="2300" spc="-30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300" spc="55">
                <a:solidFill>
                  <a:srgbClr val="D9DEDA"/>
                </a:solidFill>
                <a:latin typeface="Verdana"/>
                <a:cs typeface="Verdana"/>
              </a:rPr>
              <a:t>State.</a:t>
            </a:r>
            <a:endParaRPr sz="23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2300" spc="190">
                <a:solidFill>
                  <a:srgbClr val="D9DEDA"/>
                </a:solidFill>
                <a:latin typeface="Verdana"/>
                <a:cs typeface="Verdana"/>
              </a:rPr>
              <a:t>Joined </a:t>
            </a:r>
            <a:r>
              <a:rPr sz="2300" spc="90">
                <a:solidFill>
                  <a:srgbClr val="D9DEDA"/>
                </a:solidFill>
                <a:latin typeface="Verdana"/>
                <a:cs typeface="Verdana"/>
              </a:rPr>
              <a:t>cases </a:t>
            </a:r>
            <a:r>
              <a:rPr sz="2300" spc="55">
                <a:solidFill>
                  <a:srgbClr val="D9DEDA"/>
                </a:solidFill>
                <a:latin typeface="Verdana"/>
                <a:cs typeface="Verdana"/>
              </a:rPr>
              <a:t>C-6/90 </a:t>
            </a:r>
            <a:r>
              <a:rPr sz="2300" spc="160">
                <a:solidFill>
                  <a:srgbClr val="D9DEDA"/>
                </a:solidFill>
                <a:latin typeface="Verdana"/>
                <a:cs typeface="Verdana"/>
              </a:rPr>
              <a:t>and</a:t>
            </a:r>
            <a:r>
              <a:rPr sz="2300" spc="80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300" spc="20">
                <a:solidFill>
                  <a:srgbClr val="D9DEDA"/>
                </a:solidFill>
                <a:latin typeface="Verdana"/>
                <a:cs typeface="Verdana"/>
              </a:rPr>
              <a:t>C-9/90.</a:t>
            </a:r>
            <a:endParaRPr sz="2300">
              <a:latin typeface="Verdana"/>
              <a:ea typeface="Verdana"/>
              <a:cs typeface="Verdana"/>
            </a:endParaRPr>
          </a:p>
          <a:p>
            <a:pPr algn="ctr">
              <a:spcBef>
                <a:spcPts val="15"/>
              </a:spcBef>
            </a:pPr>
            <a:endParaRPr lang="en-US" sz="2300" spc="20">
              <a:solidFill>
                <a:srgbClr val="D9DEDA"/>
              </a:solidFill>
              <a:latin typeface="Verdana"/>
            </a:endParaRPr>
          </a:p>
          <a:p>
            <a:pPr>
              <a:spcBef>
                <a:spcPts val="15"/>
              </a:spcBef>
            </a:pPr>
            <a:r>
              <a:rPr lang="en-US" sz="2400">
                <a:solidFill>
                  <a:schemeClr val="bg1"/>
                </a:solidFill>
                <a:latin typeface="Verdana"/>
              </a:rPr>
              <a:t>Lucia del Carmen de Franchi 0307169, Francesca Pio 0307410, Jeiel </a:t>
            </a:r>
            <a:r>
              <a:rPr lang="en-US" sz="2400" err="1">
                <a:solidFill>
                  <a:schemeClr val="bg1"/>
                </a:solidFill>
                <a:latin typeface="Verdana"/>
              </a:rPr>
              <a:t>Puspitasiwi</a:t>
            </a:r>
            <a:r>
              <a:rPr lang="en-US" sz="2400">
                <a:solidFill>
                  <a:schemeClr val="bg1"/>
                </a:solidFill>
                <a:latin typeface="Verdana"/>
              </a:rPr>
              <a:t> 0316061, Margaux </a:t>
            </a:r>
            <a:r>
              <a:rPr lang="en-US" sz="2400" err="1">
                <a:solidFill>
                  <a:schemeClr val="bg1"/>
                </a:solidFill>
                <a:latin typeface="Verdana"/>
              </a:rPr>
              <a:t>Marè</a:t>
            </a:r>
            <a:r>
              <a:rPr lang="en-US" sz="2400">
                <a:solidFill>
                  <a:schemeClr val="bg1"/>
                </a:solidFill>
                <a:latin typeface="Verdana"/>
              </a:rPr>
              <a:t> 0309998, </a:t>
            </a:r>
            <a:r>
              <a:rPr lang="en-US" sz="2400" err="1">
                <a:solidFill>
                  <a:schemeClr val="bg1"/>
                </a:solidFill>
                <a:latin typeface="Verdana"/>
              </a:rPr>
              <a:t>Thi</a:t>
            </a:r>
            <a:r>
              <a:rPr lang="en-US" sz="2400">
                <a:solidFill>
                  <a:schemeClr val="bg1"/>
                </a:solidFill>
                <a:latin typeface="Verdana"/>
              </a:rPr>
              <a:t> Huong Giang Trieu 0271363, Ilaria </a:t>
            </a:r>
            <a:r>
              <a:rPr lang="en-US" sz="2400" err="1">
                <a:solidFill>
                  <a:schemeClr val="bg1"/>
                </a:solidFill>
                <a:latin typeface="Verdana"/>
              </a:rPr>
              <a:t>Zelinotti</a:t>
            </a:r>
            <a:r>
              <a:rPr lang="en-US" sz="2400">
                <a:solidFill>
                  <a:schemeClr val="bg1"/>
                </a:solidFill>
                <a:latin typeface="Verdana"/>
              </a:rPr>
              <a:t> 0310130, Ghazal </a:t>
            </a:r>
            <a:r>
              <a:rPr lang="en-US" sz="2400" err="1">
                <a:solidFill>
                  <a:schemeClr val="bg1"/>
                </a:solidFill>
                <a:latin typeface="Verdana"/>
              </a:rPr>
              <a:t>layeghi</a:t>
            </a:r>
            <a:r>
              <a:rPr lang="en-US" sz="2400">
                <a:solidFill>
                  <a:schemeClr val="bg1"/>
                </a:solidFill>
                <a:latin typeface="Verdana"/>
              </a:rPr>
              <a:t> 0281013, Valentina Parrotta 0309661, Silvia Garofalo 0292503.</a:t>
            </a:r>
            <a:endParaRPr sz="2400">
              <a:solidFill>
                <a:schemeClr val="bg1"/>
              </a:solidFill>
              <a:latin typeface="Verdan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705185"/>
            <a:ext cx="18288000" cy="95250"/>
          </a:xfrm>
          <a:custGeom>
            <a:avLst/>
            <a:gdLst/>
            <a:ahLst/>
            <a:cxnLst/>
            <a:rect l="l" t="t" r="r" b="b"/>
            <a:pathLst>
              <a:path w="18288000" h="95250">
                <a:moveTo>
                  <a:pt x="0" y="0"/>
                </a:moveTo>
                <a:lnTo>
                  <a:pt x="18288000" y="0"/>
                </a:lnTo>
                <a:lnTo>
                  <a:pt x="18288000" y="95249"/>
                </a:lnTo>
                <a:lnTo>
                  <a:pt x="0" y="95249"/>
                </a:lnTo>
                <a:lnTo>
                  <a:pt x="0" y="0"/>
                </a:lnTo>
                <a:close/>
              </a:path>
            </a:pathLst>
          </a:custGeom>
          <a:solidFill>
            <a:srgbClr val="8A7D6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8402360" y="0"/>
            <a:ext cx="1485900" cy="1485900"/>
            <a:chOff x="8402360" y="0"/>
            <a:chExt cx="1485900" cy="1485900"/>
          </a:xfrm>
        </p:grpSpPr>
        <p:sp>
          <p:nvSpPr>
            <p:cNvPr id="9" name="object 9"/>
            <p:cNvSpPr/>
            <p:nvPr/>
          </p:nvSpPr>
          <p:spPr>
            <a:xfrm>
              <a:off x="8402360" y="0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813377" y="376285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5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5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076701" y="440692"/>
              <a:ext cx="131632" cy="1316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793620" y="631202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5" h="473075">
                  <a:moveTo>
                    <a:pt x="194246" y="66611"/>
                  </a:moveTo>
                  <a:lnTo>
                    <a:pt x="77266" y="66611"/>
                  </a:lnTo>
                  <a:lnTo>
                    <a:pt x="77266" y="412724"/>
                  </a:lnTo>
                  <a:lnTo>
                    <a:pt x="194246" y="412724"/>
                  </a:lnTo>
                  <a:lnTo>
                    <a:pt x="194246" y="66611"/>
                  </a:lnTo>
                  <a:close/>
                </a:path>
                <a:path w="697865" h="473075">
                  <a:moveTo>
                    <a:pt x="212890" y="424662"/>
                  </a:moveTo>
                  <a:lnTo>
                    <a:pt x="207873" y="419646"/>
                  </a:lnTo>
                  <a:lnTo>
                    <a:pt x="60972" y="419646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79"/>
                  </a:lnTo>
                  <a:lnTo>
                    <a:pt x="58648" y="438023"/>
                  </a:lnTo>
                  <a:lnTo>
                    <a:pt x="210185" y="438023"/>
                  </a:lnTo>
                  <a:lnTo>
                    <a:pt x="211848" y="436079"/>
                  </a:lnTo>
                  <a:lnTo>
                    <a:pt x="212890" y="433590"/>
                  </a:lnTo>
                  <a:lnTo>
                    <a:pt x="212890" y="424662"/>
                  </a:lnTo>
                  <a:close/>
                </a:path>
                <a:path w="697865" h="473075">
                  <a:moveTo>
                    <a:pt x="212890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63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73"/>
                  </a:lnTo>
                  <a:lnTo>
                    <a:pt x="60972" y="59690"/>
                  </a:lnTo>
                  <a:lnTo>
                    <a:pt x="207873" y="59690"/>
                  </a:lnTo>
                  <a:lnTo>
                    <a:pt x="212890" y="54673"/>
                  </a:lnTo>
                  <a:lnTo>
                    <a:pt x="212890" y="44208"/>
                  </a:lnTo>
                  <a:close/>
                </a:path>
                <a:path w="697865" h="47307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24"/>
                  </a:lnTo>
                  <a:lnTo>
                    <a:pt x="407390" y="412724"/>
                  </a:lnTo>
                  <a:lnTo>
                    <a:pt x="407390" y="66611"/>
                  </a:lnTo>
                  <a:close/>
                </a:path>
                <a:path w="697865" h="473075">
                  <a:moveTo>
                    <a:pt x="427380" y="424662"/>
                  </a:moveTo>
                  <a:lnTo>
                    <a:pt x="422351" y="419646"/>
                  </a:lnTo>
                  <a:lnTo>
                    <a:pt x="275463" y="419646"/>
                  </a:lnTo>
                  <a:lnTo>
                    <a:pt x="270433" y="424662"/>
                  </a:lnTo>
                  <a:lnTo>
                    <a:pt x="270433" y="433590"/>
                  </a:lnTo>
                  <a:lnTo>
                    <a:pt x="271475" y="436079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39" y="436079"/>
                  </a:lnTo>
                  <a:lnTo>
                    <a:pt x="427380" y="433590"/>
                  </a:lnTo>
                  <a:lnTo>
                    <a:pt x="427380" y="424662"/>
                  </a:lnTo>
                  <a:close/>
                </a:path>
                <a:path w="697865" h="473075">
                  <a:moveTo>
                    <a:pt x="427380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33" y="44208"/>
                  </a:lnTo>
                  <a:lnTo>
                    <a:pt x="270433" y="54673"/>
                  </a:lnTo>
                  <a:lnTo>
                    <a:pt x="275463" y="59690"/>
                  </a:lnTo>
                  <a:lnTo>
                    <a:pt x="422351" y="59690"/>
                  </a:lnTo>
                  <a:lnTo>
                    <a:pt x="427380" y="54673"/>
                  </a:lnTo>
                  <a:lnTo>
                    <a:pt x="427380" y="44208"/>
                  </a:lnTo>
                  <a:close/>
                </a:path>
                <a:path w="697865" h="473075">
                  <a:moveTo>
                    <a:pt x="620547" y="66611"/>
                  </a:moveTo>
                  <a:lnTo>
                    <a:pt x="503567" y="66611"/>
                  </a:lnTo>
                  <a:lnTo>
                    <a:pt x="503567" y="412724"/>
                  </a:lnTo>
                  <a:lnTo>
                    <a:pt x="620547" y="412724"/>
                  </a:lnTo>
                  <a:lnTo>
                    <a:pt x="620547" y="66611"/>
                  </a:lnTo>
                  <a:close/>
                </a:path>
                <a:path w="697865" h="473075">
                  <a:moveTo>
                    <a:pt x="641870" y="424662"/>
                  </a:moveTo>
                  <a:lnTo>
                    <a:pt x="636828" y="419646"/>
                  </a:lnTo>
                  <a:lnTo>
                    <a:pt x="489953" y="419646"/>
                  </a:lnTo>
                  <a:lnTo>
                    <a:pt x="484924" y="424662"/>
                  </a:lnTo>
                  <a:lnTo>
                    <a:pt x="484924" y="433590"/>
                  </a:lnTo>
                  <a:lnTo>
                    <a:pt x="485952" y="436079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29" y="436079"/>
                  </a:lnTo>
                  <a:lnTo>
                    <a:pt x="641870" y="433590"/>
                  </a:lnTo>
                  <a:lnTo>
                    <a:pt x="641870" y="424662"/>
                  </a:lnTo>
                  <a:close/>
                </a:path>
                <a:path w="697865" h="473075">
                  <a:moveTo>
                    <a:pt x="641870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24" y="44208"/>
                  </a:lnTo>
                  <a:lnTo>
                    <a:pt x="484924" y="54673"/>
                  </a:lnTo>
                  <a:lnTo>
                    <a:pt x="489953" y="59690"/>
                  </a:lnTo>
                  <a:lnTo>
                    <a:pt x="636828" y="59690"/>
                  </a:lnTo>
                  <a:lnTo>
                    <a:pt x="641870" y="54673"/>
                  </a:lnTo>
                  <a:lnTo>
                    <a:pt x="641870" y="44208"/>
                  </a:lnTo>
                  <a:close/>
                </a:path>
                <a:path w="697865" h="473075">
                  <a:moveTo>
                    <a:pt x="689140" y="22771"/>
                  </a:moveTo>
                  <a:lnTo>
                    <a:pt x="687819" y="20688"/>
                  </a:lnTo>
                  <a:lnTo>
                    <a:pt x="685888" y="19558"/>
                  </a:lnTo>
                  <a:lnTo>
                    <a:pt x="684847" y="19812"/>
                  </a:lnTo>
                  <a:lnTo>
                    <a:pt x="683742" y="19977"/>
                  </a:lnTo>
                  <a:lnTo>
                    <a:pt x="14058" y="19977"/>
                  </a:lnTo>
                  <a:lnTo>
                    <a:pt x="12966" y="19812"/>
                  </a:lnTo>
                  <a:lnTo>
                    <a:pt x="11912" y="19558"/>
                  </a:lnTo>
                  <a:lnTo>
                    <a:pt x="9982" y="20688"/>
                  </a:lnTo>
                  <a:lnTo>
                    <a:pt x="8661" y="22771"/>
                  </a:lnTo>
                  <a:lnTo>
                    <a:pt x="8661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697865" h="473075">
                  <a:moveTo>
                    <a:pt x="689140" y="2921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61" y="2921"/>
                  </a:lnTo>
                  <a:lnTo>
                    <a:pt x="8661" y="10121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21"/>
                  </a:lnTo>
                  <a:lnTo>
                    <a:pt x="689140" y="2921"/>
                  </a:lnTo>
                  <a:close/>
                </a:path>
                <a:path w="697865" h="473075">
                  <a:moveTo>
                    <a:pt x="697814" y="444944"/>
                  </a:moveTo>
                  <a:lnTo>
                    <a:pt x="0" y="444944"/>
                  </a:lnTo>
                  <a:lnTo>
                    <a:pt x="0" y="472668"/>
                  </a:lnTo>
                  <a:lnTo>
                    <a:pt x="697814" y="472668"/>
                  </a:lnTo>
                  <a:lnTo>
                    <a:pt x="697814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16000" y="3583646"/>
            <a:ext cx="6664325" cy="220662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ts val="8780"/>
              </a:lnSpc>
              <a:spcBef>
                <a:spcPts val="75"/>
              </a:spcBef>
            </a:pPr>
            <a:r>
              <a:rPr sz="7000" b="1" spc="-315">
                <a:solidFill>
                  <a:srgbClr val="202932"/>
                </a:solidFill>
                <a:latin typeface="Verdana"/>
                <a:cs typeface="Verdana"/>
              </a:rPr>
              <a:t>P</a:t>
            </a:r>
            <a:r>
              <a:rPr sz="7000" b="1" spc="-434">
                <a:solidFill>
                  <a:srgbClr val="202932"/>
                </a:solidFill>
                <a:latin typeface="Verdana"/>
                <a:cs typeface="Verdana"/>
              </a:rPr>
              <a:t>r</a:t>
            </a:r>
            <a:r>
              <a:rPr sz="7000" b="1" spc="-375">
                <a:solidFill>
                  <a:srgbClr val="202932"/>
                </a:solidFill>
                <a:latin typeface="Verdana"/>
                <a:cs typeface="Verdana"/>
              </a:rPr>
              <a:t>e</a:t>
            </a:r>
            <a:r>
              <a:rPr sz="7000" b="1" spc="-505">
                <a:solidFill>
                  <a:srgbClr val="202932"/>
                </a:solidFill>
                <a:latin typeface="Verdana"/>
                <a:cs typeface="Verdana"/>
              </a:rPr>
              <a:t>s</a:t>
            </a:r>
            <a:r>
              <a:rPr sz="7000" b="1" spc="-375">
                <a:solidFill>
                  <a:srgbClr val="202932"/>
                </a:solidFill>
                <a:latin typeface="Verdana"/>
                <a:cs typeface="Verdana"/>
              </a:rPr>
              <a:t>e</a:t>
            </a:r>
            <a:r>
              <a:rPr sz="7000" b="1" spc="-220">
                <a:solidFill>
                  <a:srgbClr val="202932"/>
                </a:solidFill>
                <a:latin typeface="Verdana"/>
                <a:cs typeface="Verdana"/>
              </a:rPr>
              <a:t>n</a:t>
            </a:r>
            <a:r>
              <a:rPr sz="7000" b="1" spc="-85">
                <a:solidFill>
                  <a:srgbClr val="202932"/>
                </a:solidFill>
                <a:latin typeface="Verdana"/>
                <a:cs typeface="Verdana"/>
              </a:rPr>
              <a:t>t</a:t>
            </a:r>
            <a:r>
              <a:rPr sz="7000" b="1" spc="-420">
                <a:solidFill>
                  <a:srgbClr val="202932"/>
                </a:solidFill>
                <a:latin typeface="Verdana"/>
                <a:cs typeface="Verdana"/>
              </a:rPr>
              <a:t>a</a:t>
            </a:r>
            <a:r>
              <a:rPr sz="7000" b="1" spc="-85">
                <a:solidFill>
                  <a:srgbClr val="202932"/>
                </a:solidFill>
                <a:latin typeface="Verdana"/>
                <a:cs typeface="Verdana"/>
              </a:rPr>
              <a:t>t</a:t>
            </a:r>
            <a:r>
              <a:rPr sz="7000" b="1" spc="-160">
                <a:solidFill>
                  <a:srgbClr val="202932"/>
                </a:solidFill>
                <a:latin typeface="Verdana"/>
                <a:cs typeface="Verdana"/>
              </a:rPr>
              <a:t>i</a:t>
            </a:r>
            <a:r>
              <a:rPr sz="7000" b="1" spc="-290">
                <a:solidFill>
                  <a:srgbClr val="202932"/>
                </a:solidFill>
                <a:latin typeface="Verdana"/>
                <a:cs typeface="Verdana"/>
              </a:rPr>
              <a:t>o</a:t>
            </a:r>
            <a:r>
              <a:rPr sz="7000" b="1" spc="-220">
                <a:solidFill>
                  <a:srgbClr val="202932"/>
                </a:solidFill>
                <a:latin typeface="Verdana"/>
                <a:cs typeface="Verdana"/>
              </a:rPr>
              <a:t>n</a:t>
            </a:r>
            <a:r>
              <a:rPr sz="7000" b="1" spc="-515">
                <a:solidFill>
                  <a:srgbClr val="202932"/>
                </a:solidFill>
                <a:latin typeface="Verdana"/>
                <a:cs typeface="Verdana"/>
              </a:rPr>
              <a:t>'</a:t>
            </a:r>
            <a:r>
              <a:rPr sz="7000" b="1" spc="-405">
                <a:solidFill>
                  <a:srgbClr val="202932"/>
                </a:solidFill>
                <a:latin typeface="Verdana"/>
                <a:cs typeface="Verdana"/>
              </a:rPr>
              <a:t>s  </a:t>
            </a:r>
            <a:r>
              <a:rPr sz="7000" b="1" spc="-204">
                <a:solidFill>
                  <a:srgbClr val="202932"/>
                </a:solidFill>
                <a:latin typeface="Verdana"/>
                <a:cs typeface="Verdana"/>
              </a:rPr>
              <a:t>plan</a:t>
            </a:r>
            <a:endParaRPr sz="7000">
              <a:latin typeface="Verdana"/>
              <a:cs typeface="Verdana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8579662" y="0"/>
            <a:ext cx="9705975" cy="10287000"/>
            <a:chOff x="8579662" y="0"/>
            <a:chExt cx="9705975" cy="10287000"/>
          </a:xfrm>
        </p:grpSpPr>
        <p:sp>
          <p:nvSpPr>
            <p:cNvPr id="4" name="object 4"/>
            <p:cNvSpPr/>
            <p:nvPr/>
          </p:nvSpPr>
          <p:spPr>
            <a:xfrm>
              <a:off x="8579662" y="0"/>
              <a:ext cx="9705959" cy="1028699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776215" y="1130018"/>
              <a:ext cx="7162800" cy="8229600"/>
            </a:xfrm>
            <a:custGeom>
              <a:avLst/>
              <a:gdLst/>
              <a:ahLst/>
              <a:cxnLst/>
              <a:rect l="l" t="t" r="r" b="b"/>
              <a:pathLst>
                <a:path w="7162800" h="8229600">
                  <a:moveTo>
                    <a:pt x="7162800" y="8229600"/>
                  </a:moveTo>
                  <a:lnTo>
                    <a:pt x="0" y="8229600"/>
                  </a:lnTo>
                  <a:lnTo>
                    <a:pt x="0" y="0"/>
                  </a:lnTo>
                  <a:lnTo>
                    <a:pt x="7162800" y="0"/>
                  </a:lnTo>
                  <a:lnTo>
                    <a:pt x="7162800" y="8229600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806683" y="2944532"/>
              <a:ext cx="133350" cy="13335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1122894" y="2748276"/>
            <a:ext cx="2567305" cy="4857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000" spc="355">
                <a:solidFill>
                  <a:srgbClr val="D9DEDA"/>
                </a:solidFill>
                <a:latin typeface="Arial"/>
                <a:cs typeface="Arial"/>
              </a:rPr>
              <a:t>Introduction</a:t>
            </a:r>
            <a:endParaRPr sz="30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028700" y="0"/>
            <a:ext cx="9911715" cy="7536180"/>
            <a:chOff x="1028700" y="0"/>
            <a:chExt cx="9911715" cy="7536180"/>
          </a:xfrm>
        </p:grpSpPr>
        <p:sp>
          <p:nvSpPr>
            <p:cNvPr id="9" name="object 9"/>
            <p:cNvSpPr/>
            <p:nvPr/>
          </p:nvSpPr>
          <p:spPr>
            <a:xfrm>
              <a:off x="10806683" y="3687482"/>
              <a:ext cx="133350" cy="13335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806683" y="4430432"/>
              <a:ext cx="133350" cy="13335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806683" y="5173382"/>
              <a:ext cx="133350" cy="13335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806683" y="5916332"/>
              <a:ext cx="133350" cy="13335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806683" y="6659282"/>
              <a:ext cx="133350" cy="13335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0806683" y="7402232"/>
              <a:ext cx="133350" cy="13335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28700" y="0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439701" y="376286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703025" y="440693"/>
              <a:ext cx="131632" cy="13161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419948" y="631202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4" h="47307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24"/>
                  </a:lnTo>
                  <a:lnTo>
                    <a:pt x="194233" y="412724"/>
                  </a:lnTo>
                  <a:lnTo>
                    <a:pt x="194233" y="66611"/>
                  </a:lnTo>
                  <a:close/>
                </a:path>
                <a:path w="697864" h="473075">
                  <a:moveTo>
                    <a:pt x="212877" y="424662"/>
                  </a:moveTo>
                  <a:lnTo>
                    <a:pt x="207873" y="419646"/>
                  </a:lnTo>
                  <a:lnTo>
                    <a:pt x="60960" y="419646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79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79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4" h="473075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73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73"/>
                  </a:lnTo>
                  <a:lnTo>
                    <a:pt x="212877" y="44208"/>
                  </a:lnTo>
                  <a:close/>
                </a:path>
                <a:path w="697864" h="47307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24"/>
                  </a:lnTo>
                  <a:lnTo>
                    <a:pt x="407390" y="412724"/>
                  </a:lnTo>
                  <a:lnTo>
                    <a:pt x="407390" y="66611"/>
                  </a:lnTo>
                  <a:close/>
                </a:path>
                <a:path w="697864" h="473075">
                  <a:moveTo>
                    <a:pt x="427367" y="424662"/>
                  </a:moveTo>
                  <a:lnTo>
                    <a:pt x="422338" y="419646"/>
                  </a:lnTo>
                  <a:lnTo>
                    <a:pt x="275450" y="419646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79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79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4" h="473075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73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73"/>
                  </a:lnTo>
                  <a:lnTo>
                    <a:pt x="427367" y="44208"/>
                  </a:lnTo>
                  <a:close/>
                </a:path>
                <a:path w="697864" h="47307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24"/>
                  </a:lnTo>
                  <a:lnTo>
                    <a:pt x="620534" y="412724"/>
                  </a:lnTo>
                  <a:lnTo>
                    <a:pt x="620534" y="66611"/>
                  </a:lnTo>
                  <a:close/>
                </a:path>
                <a:path w="697864" h="473075">
                  <a:moveTo>
                    <a:pt x="641858" y="424662"/>
                  </a:moveTo>
                  <a:lnTo>
                    <a:pt x="636828" y="419646"/>
                  </a:lnTo>
                  <a:lnTo>
                    <a:pt x="489940" y="419646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79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79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4" h="473075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73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73"/>
                  </a:lnTo>
                  <a:lnTo>
                    <a:pt x="641858" y="44208"/>
                  </a:lnTo>
                  <a:close/>
                </a:path>
                <a:path w="697864" h="473075">
                  <a:moveTo>
                    <a:pt x="689140" y="22771"/>
                  </a:moveTo>
                  <a:lnTo>
                    <a:pt x="687819" y="20688"/>
                  </a:lnTo>
                  <a:lnTo>
                    <a:pt x="685876" y="19558"/>
                  </a:lnTo>
                  <a:lnTo>
                    <a:pt x="684847" y="19812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12"/>
                  </a:lnTo>
                  <a:lnTo>
                    <a:pt x="11912" y="19558"/>
                  </a:lnTo>
                  <a:lnTo>
                    <a:pt x="9969" y="20688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697864" h="473075">
                  <a:moveTo>
                    <a:pt x="689140" y="2921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21"/>
                  </a:lnTo>
                  <a:lnTo>
                    <a:pt x="8648" y="10121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21"/>
                  </a:lnTo>
                  <a:lnTo>
                    <a:pt x="689140" y="2921"/>
                  </a:lnTo>
                  <a:close/>
                </a:path>
                <a:path w="697864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68"/>
                  </a:lnTo>
                  <a:lnTo>
                    <a:pt x="697801" y="472668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1122894" y="3491225"/>
            <a:ext cx="5553075" cy="420052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000" spc="22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300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000" spc="229">
                <a:solidFill>
                  <a:srgbClr val="D9DEDA"/>
                </a:solidFill>
                <a:latin typeface="Arial"/>
                <a:cs typeface="Arial"/>
              </a:rPr>
              <a:t>facts</a:t>
            </a:r>
            <a:endParaRPr sz="3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250"/>
              </a:spcBef>
            </a:pPr>
            <a:r>
              <a:rPr sz="3000" spc="265">
                <a:solidFill>
                  <a:srgbClr val="D9DEDA"/>
                </a:solidFill>
                <a:latin typeface="Arial"/>
                <a:cs typeface="Arial"/>
              </a:rPr>
              <a:t>Questions</a:t>
            </a:r>
            <a:endParaRPr sz="3000">
              <a:latin typeface="Arial"/>
              <a:cs typeface="Arial"/>
            </a:endParaRPr>
          </a:p>
          <a:p>
            <a:pPr marL="12700" marR="5080">
              <a:lnSpc>
                <a:spcPct val="162500"/>
              </a:lnSpc>
            </a:pPr>
            <a:r>
              <a:rPr sz="3000" spc="405">
                <a:solidFill>
                  <a:srgbClr val="D9DEDA"/>
                </a:solidFill>
                <a:latin typeface="Arial"/>
                <a:cs typeface="Arial"/>
              </a:rPr>
              <a:t>About </a:t>
            </a:r>
            <a:r>
              <a:rPr sz="3000" spc="37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3000" spc="210">
                <a:solidFill>
                  <a:srgbClr val="D9DEDA"/>
                </a:solidFill>
                <a:latin typeface="Arial"/>
                <a:cs typeface="Arial"/>
              </a:rPr>
              <a:t>first </a:t>
            </a:r>
            <a:r>
              <a:rPr sz="3000" spc="325">
                <a:solidFill>
                  <a:srgbClr val="D9DEDA"/>
                </a:solidFill>
                <a:latin typeface="Arial"/>
                <a:cs typeface="Arial"/>
              </a:rPr>
              <a:t>question  </a:t>
            </a:r>
            <a:r>
              <a:rPr sz="3000" spc="405">
                <a:solidFill>
                  <a:srgbClr val="D9DEDA"/>
                </a:solidFill>
                <a:latin typeface="Arial"/>
                <a:cs typeface="Arial"/>
              </a:rPr>
              <a:t>About </a:t>
            </a:r>
            <a:r>
              <a:rPr sz="3000" spc="37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3000" spc="305">
                <a:solidFill>
                  <a:srgbClr val="D9DEDA"/>
                </a:solidFill>
                <a:latin typeface="Arial"/>
                <a:cs typeface="Arial"/>
              </a:rPr>
              <a:t>second</a:t>
            </a:r>
            <a:r>
              <a:rPr sz="3000" spc="-50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000" spc="325">
                <a:solidFill>
                  <a:srgbClr val="D9DEDA"/>
                </a:solidFill>
                <a:latin typeface="Arial"/>
                <a:cs typeface="Arial"/>
              </a:rPr>
              <a:t>question  </a:t>
            </a:r>
            <a:r>
              <a:rPr sz="3000" spc="22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3000" spc="215">
                <a:solidFill>
                  <a:srgbClr val="D9DEDA"/>
                </a:solidFill>
                <a:latin typeface="Arial"/>
                <a:cs typeface="Arial"/>
              </a:rPr>
              <a:t>Court's </a:t>
            </a:r>
            <a:r>
              <a:rPr sz="3000" spc="285">
                <a:solidFill>
                  <a:srgbClr val="D9DEDA"/>
                </a:solidFill>
                <a:latin typeface="Arial"/>
                <a:cs typeface="Arial"/>
              </a:rPr>
              <a:t>decision  Conclusion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8288000" cy="10287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96950" y="3004078"/>
            <a:ext cx="9185910" cy="115125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ts val="4420"/>
              </a:lnSpc>
              <a:spcBef>
                <a:spcPts val="260"/>
              </a:spcBef>
            </a:pPr>
            <a:r>
              <a:rPr sz="3700" b="1" spc="45">
                <a:solidFill>
                  <a:srgbClr val="D9DEDA"/>
                </a:solidFill>
                <a:latin typeface="Verdana"/>
                <a:cs typeface="Verdana"/>
              </a:rPr>
              <a:t>Francovich, </a:t>
            </a:r>
            <a:r>
              <a:rPr sz="3700" b="1" spc="80">
                <a:solidFill>
                  <a:srgbClr val="D9DEDA"/>
                </a:solidFill>
                <a:latin typeface="Verdana"/>
                <a:cs typeface="Verdana"/>
              </a:rPr>
              <a:t>Bonifaci </a:t>
            </a:r>
            <a:r>
              <a:rPr sz="3700" b="1" spc="30">
                <a:solidFill>
                  <a:srgbClr val="D9DEDA"/>
                </a:solidFill>
                <a:latin typeface="Verdana"/>
                <a:cs typeface="Verdana"/>
              </a:rPr>
              <a:t>and </a:t>
            </a:r>
            <a:r>
              <a:rPr sz="3700" b="1" spc="25">
                <a:solidFill>
                  <a:srgbClr val="D9DEDA"/>
                </a:solidFill>
                <a:latin typeface="Verdana"/>
                <a:cs typeface="Verdana"/>
              </a:rPr>
              <a:t>others </a:t>
            </a:r>
            <a:r>
              <a:rPr sz="3700" b="1" spc="-229">
                <a:solidFill>
                  <a:srgbClr val="D9DEDA"/>
                </a:solidFill>
                <a:latin typeface="Verdana"/>
                <a:cs typeface="Verdana"/>
              </a:rPr>
              <a:t>v.  </a:t>
            </a:r>
            <a:r>
              <a:rPr sz="3700" b="1" spc="-20">
                <a:solidFill>
                  <a:srgbClr val="D9DEDA"/>
                </a:solidFill>
                <a:latin typeface="Verdana"/>
                <a:cs typeface="Verdana"/>
              </a:rPr>
              <a:t>Italian</a:t>
            </a:r>
            <a:r>
              <a:rPr sz="3700" b="1" spc="13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3700" b="1" spc="105">
                <a:solidFill>
                  <a:srgbClr val="D9DEDA"/>
                </a:solidFill>
                <a:latin typeface="Verdana"/>
                <a:cs typeface="Verdana"/>
              </a:rPr>
              <a:t>Republic</a:t>
            </a:r>
            <a:endParaRPr sz="37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6950" y="5286899"/>
            <a:ext cx="5822950" cy="863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500" b="1" spc="-325">
                <a:solidFill>
                  <a:srgbClr val="8A7D62"/>
                </a:solidFill>
                <a:latin typeface="Verdana"/>
                <a:cs typeface="Verdana"/>
              </a:rPr>
              <a:t>INTRODUCTION</a:t>
            </a:r>
            <a:endParaRPr sz="5500">
              <a:latin typeface="Verdana"/>
              <a:cs typeface="Verdana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1"/>
            <a:ext cx="18288000" cy="9291955"/>
            <a:chOff x="0" y="1"/>
            <a:chExt cx="18288000" cy="9291955"/>
          </a:xfrm>
        </p:grpSpPr>
        <p:sp>
          <p:nvSpPr>
            <p:cNvPr id="6" name="object 6"/>
            <p:cNvSpPr/>
            <p:nvPr/>
          </p:nvSpPr>
          <p:spPr>
            <a:xfrm>
              <a:off x="0" y="11"/>
              <a:ext cx="18288000" cy="9291955"/>
            </a:xfrm>
            <a:custGeom>
              <a:avLst/>
              <a:gdLst/>
              <a:ahLst/>
              <a:cxnLst/>
              <a:rect l="l" t="t" r="r" b="b"/>
              <a:pathLst>
                <a:path w="18288000" h="9291955">
                  <a:moveTo>
                    <a:pt x="2514600" y="0"/>
                  </a:moveTo>
                  <a:lnTo>
                    <a:pt x="1028700" y="0"/>
                  </a:lnTo>
                  <a:lnTo>
                    <a:pt x="1028700" y="1485900"/>
                  </a:lnTo>
                  <a:lnTo>
                    <a:pt x="2514600" y="1485900"/>
                  </a:lnTo>
                  <a:lnTo>
                    <a:pt x="2514600" y="0"/>
                  </a:lnTo>
                  <a:close/>
                </a:path>
                <a:path w="18288000" h="9291955">
                  <a:moveTo>
                    <a:pt x="18288000" y="9196667"/>
                  </a:moveTo>
                  <a:lnTo>
                    <a:pt x="0" y="9196667"/>
                  </a:lnTo>
                  <a:lnTo>
                    <a:pt x="0" y="9291917"/>
                  </a:lnTo>
                  <a:lnTo>
                    <a:pt x="18288000" y="9291917"/>
                  </a:lnTo>
                  <a:lnTo>
                    <a:pt x="18288000" y="9196667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39701" y="376287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703025" y="440694"/>
              <a:ext cx="131632" cy="13161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419948" y="631202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4" h="47307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24"/>
                  </a:lnTo>
                  <a:lnTo>
                    <a:pt x="194233" y="412724"/>
                  </a:lnTo>
                  <a:lnTo>
                    <a:pt x="194233" y="66611"/>
                  </a:lnTo>
                  <a:close/>
                </a:path>
                <a:path w="697864" h="473075">
                  <a:moveTo>
                    <a:pt x="212877" y="424662"/>
                  </a:moveTo>
                  <a:lnTo>
                    <a:pt x="207873" y="419646"/>
                  </a:lnTo>
                  <a:lnTo>
                    <a:pt x="60960" y="419646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79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79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4" h="473075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73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73"/>
                  </a:lnTo>
                  <a:lnTo>
                    <a:pt x="212877" y="44208"/>
                  </a:lnTo>
                  <a:close/>
                </a:path>
                <a:path w="697864" h="47307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24"/>
                  </a:lnTo>
                  <a:lnTo>
                    <a:pt x="407390" y="412724"/>
                  </a:lnTo>
                  <a:lnTo>
                    <a:pt x="407390" y="66611"/>
                  </a:lnTo>
                  <a:close/>
                </a:path>
                <a:path w="697864" h="473075">
                  <a:moveTo>
                    <a:pt x="427367" y="424662"/>
                  </a:moveTo>
                  <a:lnTo>
                    <a:pt x="422338" y="419646"/>
                  </a:lnTo>
                  <a:lnTo>
                    <a:pt x="275450" y="419646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79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79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4" h="473075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73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73"/>
                  </a:lnTo>
                  <a:lnTo>
                    <a:pt x="427367" y="44208"/>
                  </a:lnTo>
                  <a:close/>
                </a:path>
                <a:path w="697864" h="47307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24"/>
                  </a:lnTo>
                  <a:lnTo>
                    <a:pt x="620534" y="412724"/>
                  </a:lnTo>
                  <a:lnTo>
                    <a:pt x="620534" y="66611"/>
                  </a:lnTo>
                  <a:close/>
                </a:path>
                <a:path w="697864" h="473075">
                  <a:moveTo>
                    <a:pt x="641858" y="424662"/>
                  </a:moveTo>
                  <a:lnTo>
                    <a:pt x="636828" y="419646"/>
                  </a:lnTo>
                  <a:lnTo>
                    <a:pt x="489940" y="419646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79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79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4" h="473075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73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73"/>
                  </a:lnTo>
                  <a:lnTo>
                    <a:pt x="641858" y="44208"/>
                  </a:lnTo>
                  <a:close/>
                </a:path>
                <a:path w="697864" h="473075">
                  <a:moveTo>
                    <a:pt x="689140" y="22771"/>
                  </a:moveTo>
                  <a:lnTo>
                    <a:pt x="687819" y="20688"/>
                  </a:lnTo>
                  <a:lnTo>
                    <a:pt x="685876" y="19558"/>
                  </a:lnTo>
                  <a:lnTo>
                    <a:pt x="684847" y="19812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12"/>
                  </a:lnTo>
                  <a:lnTo>
                    <a:pt x="11912" y="19558"/>
                  </a:lnTo>
                  <a:lnTo>
                    <a:pt x="9969" y="20688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697864" h="473075">
                  <a:moveTo>
                    <a:pt x="689140" y="2921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21"/>
                  </a:lnTo>
                  <a:lnTo>
                    <a:pt x="8648" y="10121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21"/>
                  </a:lnTo>
                  <a:lnTo>
                    <a:pt x="689140" y="2921"/>
                  </a:lnTo>
                  <a:close/>
                </a:path>
                <a:path w="697864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68"/>
                  </a:lnTo>
                  <a:lnTo>
                    <a:pt x="697801" y="472668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0365834" y="9578975"/>
            <a:ext cx="67024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90">
                <a:solidFill>
                  <a:srgbClr val="D9DEDA"/>
                </a:solidFill>
                <a:latin typeface="Verdana"/>
                <a:cs typeface="Verdana"/>
              </a:rPr>
              <a:t>European </a:t>
            </a:r>
            <a:r>
              <a:rPr sz="2400" spc="155">
                <a:solidFill>
                  <a:srgbClr val="D9DEDA"/>
                </a:solidFill>
                <a:latin typeface="Verdana"/>
                <a:cs typeface="Verdana"/>
              </a:rPr>
              <a:t>institutions, </a:t>
            </a:r>
            <a:r>
              <a:rPr sz="2400" spc="190">
                <a:solidFill>
                  <a:srgbClr val="D9DEDA"/>
                </a:solidFill>
                <a:latin typeface="Verdana"/>
                <a:cs typeface="Verdana"/>
              </a:rPr>
              <a:t>law </a:t>
            </a:r>
            <a:r>
              <a:rPr sz="2400" spc="185">
                <a:solidFill>
                  <a:srgbClr val="D9DEDA"/>
                </a:solidFill>
                <a:latin typeface="Verdana"/>
                <a:cs typeface="Verdana"/>
              </a:rPr>
              <a:t>and</a:t>
            </a:r>
            <a:r>
              <a:rPr sz="2400" spc="90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400" spc="170">
                <a:solidFill>
                  <a:srgbClr val="D9DEDA"/>
                </a:solidFill>
                <a:latin typeface="Verdana"/>
                <a:cs typeface="Verdana"/>
              </a:rPr>
              <a:t>market</a:t>
            </a:r>
            <a:endParaRPr sz="24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5358765" cy="10287000"/>
          </a:xfrm>
          <a:custGeom>
            <a:avLst/>
            <a:gdLst/>
            <a:ahLst/>
            <a:cxnLst/>
            <a:rect l="l" t="t" r="r" b="b"/>
            <a:pathLst>
              <a:path w="5358765" h="10287000">
                <a:moveTo>
                  <a:pt x="0" y="10287000"/>
                </a:moveTo>
                <a:lnTo>
                  <a:pt x="5358383" y="10287000"/>
                </a:lnTo>
                <a:lnTo>
                  <a:pt x="5358383" y="0"/>
                </a:lnTo>
                <a:lnTo>
                  <a:pt x="0" y="0"/>
                </a:lnTo>
                <a:lnTo>
                  <a:pt x="0" y="10287000"/>
                </a:lnTo>
                <a:close/>
              </a:path>
            </a:pathLst>
          </a:custGeom>
          <a:solidFill>
            <a:srgbClr val="20293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4" name="object 4"/>
            <p:cNvSpPr/>
            <p:nvPr/>
          </p:nvSpPr>
          <p:spPr>
            <a:xfrm>
              <a:off x="5358384" y="0"/>
              <a:ext cx="12929870" cy="10287000"/>
            </a:xfrm>
            <a:custGeom>
              <a:avLst/>
              <a:gdLst/>
              <a:ahLst/>
              <a:cxnLst/>
              <a:rect l="l" t="t" r="r" b="b"/>
              <a:pathLst>
                <a:path w="12929869" h="10287000">
                  <a:moveTo>
                    <a:pt x="12929616" y="10286999"/>
                  </a:moveTo>
                  <a:lnTo>
                    <a:pt x="0" y="10286999"/>
                  </a:lnTo>
                  <a:lnTo>
                    <a:pt x="0" y="0"/>
                  </a:lnTo>
                  <a:lnTo>
                    <a:pt x="12929616" y="0"/>
                  </a:lnTo>
                  <a:lnTo>
                    <a:pt x="12929616" y="10286999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6134099" cy="1028699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774842" y="940591"/>
            <a:ext cx="12145010" cy="11112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2800"/>
              </a:lnSpc>
              <a:spcBef>
                <a:spcPts val="95"/>
              </a:spcBef>
              <a:tabLst>
                <a:tab pos="1120775" algn="l"/>
                <a:tab pos="1690370" algn="l"/>
                <a:tab pos="2174240" algn="l"/>
                <a:tab pos="4507865" algn="l"/>
                <a:tab pos="6900545" algn="l"/>
                <a:tab pos="7557770" algn="l"/>
                <a:tab pos="8518525" algn="l"/>
                <a:tab pos="9965690" algn="l"/>
                <a:tab pos="10622915" algn="l"/>
              </a:tabLst>
            </a:pPr>
            <a:r>
              <a:rPr sz="2900" spc="180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660">
                <a:solidFill>
                  <a:srgbClr val="202932"/>
                </a:solidFill>
                <a:latin typeface="Arial"/>
                <a:cs typeface="Arial"/>
              </a:rPr>
              <a:t>h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-50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-50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175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440">
                <a:solidFill>
                  <a:srgbClr val="202932"/>
                </a:solidFill>
                <a:latin typeface="Arial"/>
                <a:cs typeface="Arial"/>
              </a:rPr>
              <a:t>l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645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 spc="715">
                <a:solidFill>
                  <a:srgbClr val="202932"/>
                </a:solidFill>
                <a:latin typeface="Arial"/>
                <a:cs typeface="Arial"/>
              </a:rPr>
              <a:t>d</a:t>
            </a:r>
            <a:r>
              <a:rPr sz="2900" spc="1045">
                <a:solidFill>
                  <a:srgbClr val="202932"/>
                </a:solidFill>
                <a:latin typeface="Arial"/>
                <a:cs typeface="Arial"/>
              </a:rPr>
              <a:t>m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r</a:t>
            </a:r>
            <a:r>
              <a:rPr sz="2900" spc="325">
                <a:solidFill>
                  <a:srgbClr val="202932"/>
                </a:solidFill>
                <a:latin typeface="Arial"/>
                <a:cs typeface="Arial"/>
              </a:rPr>
              <a:t>k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j</a:t>
            </a:r>
            <a:r>
              <a:rPr sz="2900" spc="615">
                <a:solidFill>
                  <a:srgbClr val="202932"/>
                </a:solidFill>
                <a:latin typeface="Arial"/>
                <a:cs typeface="Arial"/>
              </a:rPr>
              <a:t>u</a:t>
            </a:r>
            <a:r>
              <a:rPr sz="2900" spc="715">
                <a:solidFill>
                  <a:srgbClr val="202932"/>
                </a:solidFill>
                <a:latin typeface="Arial"/>
                <a:cs typeface="Arial"/>
              </a:rPr>
              <a:t>d</a:t>
            </a:r>
            <a:r>
              <a:rPr sz="2900" spc="580">
                <a:solidFill>
                  <a:srgbClr val="202932"/>
                </a:solidFill>
                <a:latin typeface="Arial"/>
                <a:cs typeface="Arial"/>
              </a:rPr>
              <a:t>g</a:t>
            </a:r>
            <a:r>
              <a:rPr sz="2900" spc="1045">
                <a:solidFill>
                  <a:srgbClr val="202932"/>
                </a:solidFill>
                <a:latin typeface="Arial"/>
                <a:cs typeface="Arial"/>
              </a:rPr>
              <a:t>m</a:t>
            </a:r>
            <a:r>
              <a:rPr sz="2900" spc="430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 spc="645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195">
                <a:solidFill>
                  <a:srgbClr val="202932"/>
                </a:solidFill>
                <a:latin typeface="Arial"/>
                <a:cs typeface="Arial"/>
              </a:rPr>
              <a:t>f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660">
                <a:solidFill>
                  <a:srgbClr val="202932"/>
                </a:solidFill>
                <a:latin typeface="Arial"/>
                <a:cs typeface="Arial"/>
              </a:rPr>
              <a:t>h</a:t>
            </a:r>
            <a:r>
              <a:rPr sz="2900" spc="204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300">
                <a:solidFill>
                  <a:srgbClr val="202932"/>
                </a:solidFill>
                <a:latin typeface="Arial"/>
                <a:cs typeface="Arial"/>
              </a:rPr>
              <a:t>C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615">
                <a:solidFill>
                  <a:srgbClr val="202932"/>
                </a:solidFill>
                <a:latin typeface="Arial"/>
                <a:cs typeface="Arial"/>
              </a:rPr>
              <a:t>u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r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195">
                <a:solidFill>
                  <a:srgbClr val="202932"/>
                </a:solidFill>
                <a:latin typeface="Arial"/>
                <a:cs typeface="Arial"/>
              </a:rPr>
              <a:t>f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270">
                <a:solidFill>
                  <a:srgbClr val="202932"/>
                </a:solidFill>
                <a:latin typeface="Arial"/>
                <a:cs typeface="Arial"/>
              </a:rPr>
              <a:t>J</a:t>
            </a:r>
            <a:r>
              <a:rPr sz="2900" spc="615">
                <a:solidFill>
                  <a:srgbClr val="202932"/>
                </a:solidFill>
                <a:latin typeface="Arial"/>
                <a:cs typeface="Arial"/>
              </a:rPr>
              <a:t>u</a:t>
            </a:r>
            <a:r>
              <a:rPr sz="2900" spc="175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509">
                <a:solidFill>
                  <a:srgbClr val="202932"/>
                </a:solidFill>
                <a:latin typeface="Arial"/>
                <a:cs typeface="Arial"/>
              </a:rPr>
              <a:t>c</a:t>
            </a:r>
            <a:r>
              <a:rPr sz="2900" spc="135">
                <a:solidFill>
                  <a:srgbClr val="202932"/>
                </a:solidFill>
                <a:latin typeface="Arial"/>
                <a:cs typeface="Arial"/>
              </a:rPr>
              <a:t>e  </a:t>
            </a:r>
            <a:r>
              <a:rPr sz="2900" spc="565">
                <a:solidFill>
                  <a:srgbClr val="202932"/>
                </a:solidFill>
                <a:latin typeface="Arial"/>
                <a:cs typeface="Arial"/>
              </a:rPr>
              <a:t>which</a:t>
            </a:r>
            <a:endParaRPr sz="29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74842" y="2123418"/>
            <a:ext cx="2638425" cy="4718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2397760" algn="l"/>
              </a:tabLst>
            </a:pP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r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645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 spc="175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 spc="705">
                <a:solidFill>
                  <a:srgbClr val="202932"/>
                </a:solidFill>
                <a:latin typeface="Arial"/>
                <a:cs typeface="Arial"/>
              </a:rPr>
              <a:t>p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175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 spc="204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175">
                <a:solidFill>
                  <a:srgbClr val="202932"/>
                </a:solidFill>
                <a:latin typeface="Arial"/>
                <a:cs typeface="Arial"/>
              </a:rPr>
              <a:t>a</a:t>
            </a:r>
            <a:endParaRPr sz="29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656966" y="2123418"/>
            <a:ext cx="1915795" cy="4718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00" spc="715">
                <a:solidFill>
                  <a:srgbClr val="202932"/>
                </a:solidFill>
                <a:latin typeface="Arial"/>
                <a:cs typeface="Arial"/>
              </a:rPr>
              <a:t>d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r</a:t>
            </a:r>
            <a:r>
              <a:rPr sz="2900" spc="430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 spc="509">
                <a:solidFill>
                  <a:srgbClr val="202932"/>
                </a:solidFill>
                <a:latin typeface="Arial"/>
                <a:cs typeface="Arial"/>
              </a:rPr>
              <a:t>c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315">
                <a:solidFill>
                  <a:srgbClr val="202932"/>
                </a:solidFill>
                <a:latin typeface="Arial"/>
                <a:cs typeface="Arial"/>
              </a:rPr>
              <a:t>v</a:t>
            </a:r>
            <a:r>
              <a:rPr sz="2900" spc="204">
                <a:solidFill>
                  <a:srgbClr val="202932"/>
                </a:solidFill>
                <a:latin typeface="Arial"/>
                <a:cs typeface="Arial"/>
              </a:rPr>
              <a:t>e</a:t>
            </a:r>
            <a:endParaRPr sz="2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76544" y="1483516"/>
            <a:ext cx="10346055" cy="1111250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90"/>
              </a:spcBef>
              <a:tabLst>
                <a:tab pos="3010535" algn="l"/>
                <a:tab pos="4211955" algn="l"/>
                <a:tab pos="6652259" algn="l"/>
                <a:tab pos="8032115" algn="l"/>
                <a:tab pos="9906635" algn="l"/>
              </a:tabLst>
            </a:pPr>
            <a:r>
              <a:rPr sz="2900" spc="430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 spc="175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705">
                <a:solidFill>
                  <a:srgbClr val="202932"/>
                </a:solidFill>
                <a:latin typeface="Arial"/>
                <a:cs typeface="Arial"/>
              </a:rPr>
              <a:t>b</a:t>
            </a:r>
            <a:r>
              <a:rPr sz="2900" spc="440">
                <a:solidFill>
                  <a:srgbClr val="202932"/>
                </a:solidFill>
                <a:latin typeface="Arial"/>
                <a:cs typeface="Arial"/>
              </a:rPr>
              <a:t>l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175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 spc="660">
                <a:solidFill>
                  <a:srgbClr val="202932"/>
                </a:solidFill>
                <a:latin typeface="Arial"/>
                <a:cs typeface="Arial"/>
              </a:rPr>
              <a:t>h</a:t>
            </a:r>
            <a:r>
              <a:rPr sz="2900" spc="430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 spc="490">
                <a:solidFill>
                  <a:srgbClr val="202932"/>
                </a:solidFill>
                <a:latin typeface="Arial"/>
                <a:cs typeface="Arial"/>
              </a:rPr>
              <a:t>d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660">
                <a:solidFill>
                  <a:srgbClr val="202932"/>
                </a:solidFill>
                <a:latin typeface="Arial"/>
                <a:cs typeface="Arial"/>
              </a:rPr>
              <a:t>h</a:t>
            </a:r>
            <a:r>
              <a:rPr sz="2900" spc="204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705">
                <a:solidFill>
                  <a:srgbClr val="202932"/>
                </a:solidFill>
                <a:latin typeface="Arial"/>
                <a:cs typeface="Arial"/>
              </a:rPr>
              <a:t>p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r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645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 spc="509">
                <a:solidFill>
                  <a:srgbClr val="202932"/>
                </a:solidFill>
                <a:latin typeface="Arial"/>
                <a:cs typeface="Arial"/>
              </a:rPr>
              <a:t>c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705">
                <a:solidFill>
                  <a:srgbClr val="202932"/>
                </a:solidFill>
                <a:latin typeface="Arial"/>
                <a:cs typeface="Arial"/>
              </a:rPr>
              <a:t>p</a:t>
            </a:r>
            <a:r>
              <a:rPr sz="2900" spc="440">
                <a:solidFill>
                  <a:srgbClr val="202932"/>
                </a:solidFill>
                <a:latin typeface="Arial"/>
                <a:cs typeface="Arial"/>
              </a:rPr>
              <a:t>l</a:t>
            </a:r>
            <a:r>
              <a:rPr sz="2900" spc="204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660">
                <a:solidFill>
                  <a:srgbClr val="202932"/>
                </a:solidFill>
                <a:latin typeface="Arial"/>
                <a:cs typeface="Arial"/>
              </a:rPr>
              <a:t>h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at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420">
                <a:solidFill>
                  <a:srgbClr val="202932"/>
                </a:solidFill>
                <a:latin typeface="Arial"/>
                <a:cs typeface="Arial"/>
              </a:rPr>
              <a:t>f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440">
                <a:solidFill>
                  <a:srgbClr val="202932"/>
                </a:solidFill>
                <a:latin typeface="Arial"/>
                <a:cs typeface="Arial"/>
              </a:rPr>
              <a:t>l</a:t>
            </a:r>
            <a:r>
              <a:rPr sz="2900" spc="615">
                <a:solidFill>
                  <a:srgbClr val="202932"/>
                </a:solidFill>
                <a:latin typeface="Arial"/>
                <a:cs typeface="Arial"/>
              </a:rPr>
              <a:t>u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r</a:t>
            </a:r>
            <a:r>
              <a:rPr sz="2900" spc="204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300">
                <a:solidFill>
                  <a:srgbClr val="202932"/>
                </a:solidFill>
                <a:latin typeface="Arial"/>
                <a:cs typeface="Arial"/>
              </a:rPr>
              <a:t>o</a:t>
            </a:r>
            <a:endParaRPr sz="2900">
              <a:latin typeface="Arial"/>
              <a:cs typeface="Arial"/>
            </a:endParaRPr>
          </a:p>
          <a:p>
            <a:pPr marL="3252470">
              <a:lnSpc>
                <a:spcPct val="100000"/>
              </a:lnSpc>
              <a:spcBef>
                <a:spcPts val="795"/>
              </a:spcBef>
            </a:pP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by</a:t>
            </a:r>
            <a:endParaRPr sz="2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579246" y="2123418"/>
            <a:ext cx="6338570" cy="4718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985519" algn="l"/>
                <a:tab pos="3263265" algn="l"/>
                <a:tab pos="4807585" algn="l"/>
              </a:tabLst>
            </a:pPr>
            <a:r>
              <a:rPr sz="2900" spc="500">
                <a:solidFill>
                  <a:srgbClr val="202932"/>
                </a:solidFill>
                <a:latin typeface="Arial"/>
                <a:cs typeface="Arial"/>
              </a:rPr>
              <a:t>the	</a:t>
            </a:r>
            <a:r>
              <a:rPr sz="2900" spc="445">
                <a:solidFill>
                  <a:srgbClr val="202932"/>
                </a:solidFill>
                <a:latin typeface="Arial"/>
                <a:cs typeface="Arial"/>
              </a:rPr>
              <a:t>deadline,	</a:t>
            </a:r>
            <a:r>
              <a:rPr sz="2900" spc="520">
                <a:solidFill>
                  <a:srgbClr val="202932"/>
                </a:solidFill>
                <a:latin typeface="Arial"/>
                <a:cs typeface="Arial"/>
              </a:rPr>
              <a:t>under	</a:t>
            </a:r>
            <a:r>
              <a:rPr sz="2900" spc="455">
                <a:solidFill>
                  <a:srgbClr val="202932"/>
                </a:solidFill>
                <a:latin typeface="Arial"/>
                <a:cs typeface="Arial"/>
              </a:rPr>
              <a:t>certain</a:t>
            </a:r>
            <a:endParaRPr sz="29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74842" y="2666343"/>
            <a:ext cx="3988435" cy="4718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2648585" algn="l"/>
                <a:tab pos="3549015" algn="l"/>
              </a:tabLst>
            </a:pPr>
            <a:r>
              <a:rPr sz="2900" spc="509">
                <a:solidFill>
                  <a:srgbClr val="202932"/>
                </a:solidFill>
                <a:latin typeface="Arial"/>
                <a:cs typeface="Arial"/>
              </a:rPr>
              <a:t>c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645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 spc="715">
                <a:solidFill>
                  <a:srgbClr val="202932"/>
                </a:solidFill>
                <a:latin typeface="Arial"/>
                <a:cs typeface="Arial"/>
              </a:rPr>
              <a:t>d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645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 spc="175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 spc="-200">
                <a:solidFill>
                  <a:srgbClr val="202932"/>
                </a:solidFill>
                <a:latin typeface="Arial"/>
                <a:cs typeface="Arial"/>
              </a:rPr>
              <a:t>,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440">
                <a:solidFill>
                  <a:srgbClr val="202932"/>
                </a:solidFill>
                <a:latin typeface="Arial"/>
                <a:cs typeface="Arial"/>
              </a:rPr>
              <a:t>l</a:t>
            </a:r>
            <a:r>
              <a:rPr sz="2900" spc="430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 spc="490">
                <a:solidFill>
                  <a:srgbClr val="202932"/>
                </a:solidFill>
                <a:latin typeface="Arial"/>
                <a:cs typeface="Arial"/>
              </a:rPr>
              <a:t>d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300">
                <a:solidFill>
                  <a:srgbClr val="202932"/>
                </a:solidFill>
                <a:latin typeface="Arial"/>
                <a:cs typeface="Arial"/>
              </a:rPr>
              <a:t>o</a:t>
            </a:r>
            <a:endParaRPr sz="29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971311" y="2666343"/>
            <a:ext cx="7945755" cy="4718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3444240" algn="l"/>
                <a:tab pos="4078604" algn="l"/>
                <a:tab pos="5015865" algn="l"/>
                <a:tab pos="6372860" algn="l"/>
                <a:tab pos="7418070" algn="l"/>
              </a:tabLst>
            </a:pPr>
            <a:r>
              <a:rPr sz="2900" spc="509">
                <a:solidFill>
                  <a:srgbClr val="202932"/>
                </a:solidFill>
                <a:latin typeface="Arial"/>
                <a:cs typeface="Arial"/>
              </a:rPr>
              <a:t>c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645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 spc="715">
                <a:solidFill>
                  <a:srgbClr val="202932"/>
                </a:solidFill>
                <a:latin typeface="Arial"/>
                <a:cs typeface="Arial"/>
              </a:rPr>
              <a:t>d</a:t>
            </a:r>
            <a:r>
              <a:rPr sz="2900" spc="430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 spc="1045">
                <a:solidFill>
                  <a:srgbClr val="202932"/>
                </a:solidFill>
                <a:latin typeface="Arial"/>
                <a:cs typeface="Arial"/>
              </a:rPr>
              <a:t>m</a:t>
            </a:r>
            <a:r>
              <a:rPr sz="2900" spc="645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420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195">
                <a:solidFill>
                  <a:srgbClr val="202932"/>
                </a:solidFill>
                <a:latin typeface="Arial"/>
                <a:cs typeface="Arial"/>
              </a:rPr>
              <a:t>f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660">
                <a:solidFill>
                  <a:srgbClr val="202932"/>
                </a:solidFill>
                <a:latin typeface="Arial"/>
                <a:cs typeface="Arial"/>
              </a:rPr>
              <a:t>h</a:t>
            </a:r>
            <a:r>
              <a:rPr sz="2900" spc="204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180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204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645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 spc="490">
                <a:solidFill>
                  <a:srgbClr val="202932"/>
                </a:solidFill>
                <a:latin typeface="Arial"/>
                <a:cs typeface="Arial"/>
              </a:rPr>
              <a:t>d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420">
                <a:solidFill>
                  <a:srgbClr val="202932"/>
                </a:solidFill>
                <a:latin typeface="Arial"/>
                <a:cs typeface="Arial"/>
              </a:rPr>
              <a:t>n</a:t>
            </a:r>
            <a:endParaRPr sz="29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74842" y="3112290"/>
            <a:ext cx="12147550" cy="11112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2800"/>
              </a:lnSpc>
              <a:spcBef>
                <a:spcPts val="95"/>
              </a:spcBef>
              <a:tabLst>
                <a:tab pos="1252855" algn="l"/>
                <a:tab pos="2497455" algn="l"/>
                <a:tab pos="3108960" algn="l"/>
                <a:tab pos="3184525" algn="l"/>
                <a:tab pos="3768090" algn="l"/>
                <a:tab pos="4638040" algn="l"/>
                <a:tab pos="6129655" algn="l"/>
                <a:tab pos="6180455" algn="l"/>
                <a:tab pos="6772909" algn="l"/>
                <a:tab pos="7094855" algn="l"/>
                <a:tab pos="8812530" algn="l"/>
                <a:tab pos="9975850" algn="l"/>
                <a:tab pos="11131550" algn="l"/>
              </a:tabLst>
            </a:pP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705">
                <a:solidFill>
                  <a:srgbClr val="202932"/>
                </a:solidFill>
                <a:latin typeface="Arial"/>
                <a:cs typeface="Arial"/>
              </a:rPr>
              <a:t>b</a:t>
            </a:r>
            <a:r>
              <a:rPr sz="2900" spc="440">
                <a:solidFill>
                  <a:srgbClr val="202932"/>
                </a:solidFill>
                <a:latin typeface="Arial"/>
                <a:cs typeface="Arial"/>
              </a:rPr>
              <a:t>l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580">
                <a:solidFill>
                  <a:srgbClr val="202932"/>
                </a:solidFill>
                <a:latin typeface="Arial"/>
                <a:cs typeface="Arial"/>
              </a:rPr>
              <a:t>g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420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300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	</a:t>
            </a:r>
            <a:r>
              <a:rPr sz="2900" spc="509">
                <a:solidFill>
                  <a:srgbClr val="202932"/>
                </a:solidFill>
                <a:latin typeface="Arial"/>
                <a:cs typeface="Arial"/>
              </a:rPr>
              <a:t>c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1045">
                <a:solidFill>
                  <a:srgbClr val="202932"/>
                </a:solidFill>
                <a:latin typeface="Arial"/>
                <a:cs typeface="Arial"/>
              </a:rPr>
              <a:t>m</a:t>
            </a:r>
            <a:r>
              <a:rPr sz="2900" spc="705">
                <a:solidFill>
                  <a:srgbClr val="202932"/>
                </a:solidFill>
                <a:latin typeface="Arial"/>
                <a:cs typeface="Arial"/>
              </a:rPr>
              <a:t>p</a:t>
            </a:r>
            <a:r>
              <a:rPr sz="2900" spc="430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 spc="645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 spc="175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204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660">
                <a:solidFill>
                  <a:srgbClr val="202932"/>
                </a:solidFill>
                <a:latin typeface="Arial"/>
                <a:cs typeface="Arial"/>
              </a:rPr>
              <a:t>h</a:t>
            </a:r>
            <a:r>
              <a:rPr sz="2900" spc="204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509">
                <a:solidFill>
                  <a:srgbClr val="202932"/>
                </a:solidFill>
                <a:latin typeface="Arial"/>
                <a:cs typeface="Arial"/>
              </a:rPr>
              <a:t>c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iz</a:t>
            </a:r>
            <a:r>
              <a:rPr sz="2900" spc="430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 spc="420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805">
                <a:solidFill>
                  <a:srgbClr val="202932"/>
                </a:solidFill>
                <a:latin typeface="Arial"/>
                <a:cs typeface="Arial"/>
              </a:rPr>
              <a:t>w</a:t>
            </a:r>
            <a:r>
              <a:rPr sz="2900" spc="660">
                <a:solidFill>
                  <a:srgbClr val="202932"/>
                </a:solidFill>
                <a:latin typeface="Arial"/>
                <a:cs typeface="Arial"/>
              </a:rPr>
              <a:t>h</a:t>
            </a:r>
            <a:r>
              <a:rPr sz="2900" spc="300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1045">
                <a:solidFill>
                  <a:srgbClr val="202932"/>
                </a:solidFill>
                <a:latin typeface="Arial"/>
                <a:cs typeface="Arial"/>
              </a:rPr>
              <a:t>m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105">
                <a:solidFill>
                  <a:srgbClr val="202932"/>
                </a:solidFill>
                <a:latin typeface="Arial"/>
                <a:cs typeface="Arial"/>
              </a:rPr>
              <a:t>y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660">
                <a:solidFill>
                  <a:srgbClr val="202932"/>
                </a:solidFill>
                <a:latin typeface="Arial"/>
                <a:cs typeface="Arial"/>
              </a:rPr>
              <a:t>h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315">
                <a:solidFill>
                  <a:srgbClr val="202932"/>
                </a:solidFill>
                <a:latin typeface="Arial"/>
                <a:cs typeface="Arial"/>
              </a:rPr>
              <a:t>v</a:t>
            </a:r>
            <a:r>
              <a:rPr sz="2900" spc="135">
                <a:solidFill>
                  <a:srgbClr val="202932"/>
                </a:solidFill>
                <a:latin typeface="Arial"/>
                <a:cs typeface="Arial"/>
              </a:rPr>
              <a:t>e  </a:t>
            </a:r>
            <a:r>
              <a:rPr sz="2900" spc="495">
                <a:solidFill>
                  <a:srgbClr val="202932"/>
                </a:solidFill>
                <a:latin typeface="Arial"/>
                <a:cs typeface="Arial"/>
              </a:rPr>
              <a:t>been	</a:t>
            </a:r>
            <a:r>
              <a:rPr sz="2900" spc="570">
                <a:solidFill>
                  <a:srgbClr val="202932"/>
                </a:solidFill>
                <a:latin typeface="Arial"/>
                <a:cs typeface="Arial"/>
              </a:rPr>
              <a:t>harmed	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by	</a:t>
            </a:r>
            <a:r>
              <a:rPr sz="2900" spc="500">
                <a:solidFill>
                  <a:srgbClr val="202932"/>
                </a:solidFill>
                <a:latin typeface="Arial"/>
                <a:cs typeface="Arial"/>
              </a:rPr>
              <a:t>the	</a:t>
            </a:r>
            <a:r>
              <a:rPr sz="2900" spc="415">
                <a:solidFill>
                  <a:srgbClr val="202932"/>
                </a:solidFill>
                <a:latin typeface="Arial"/>
                <a:cs typeface="Arial"/>
              </a:rPr>
              <a:t>failure		</a:t>
            </a:r>
            <a:r>
              <a:rPr sz="2900" spc="465">
                <a:solidFill>
                  <a:srgbClr val="202932"/>
                </a:solidFill>
                <a:latin typeface="Arial"/>
                <a:cs typeface="Arial"/>
              </a:rPr>
              <a:t>to	</a:t>
            </a:r>
            <a:r>
              <a:rPr sz="2900" spc="335">
                <a:solidFill>
                  <a:srgbClr val="202932"/>
                </a:solidFill>
                <a:latin typeface="Arial"/>
                <a:cs typeface="Arial"/>
              </a:rPr>
              <a:t>act.</a:t>
            </a:r>
            <a:endParaRPr sz="29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618227" y="4838044"/>
            <a:ext cx="2161540" cy="4718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00" spc="605">
                <a:solidFill>
                  <a:srgbClr val="202932"/>
                </a:solidFill>
                <a:latin typeface="Arial"/>
                <a:cs typeface="Arial"/>
              </a:rPr>
              <a:t>judgment</a:t>
            </a:r>
            <a:endParaRPr sz="29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178698" y="4838044"/>
            <a:ext cx="737235" cy="4718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00" spc="440">
                <a:solidFill>
                  <a:srgbClr val="202932"/>
                </a:solidFill>
                <a:latin typeface="Arial"/>
                <a:cs typeface="Arial"/>
              </a:rPr>
              <a:t>l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430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 spc="-50">
                <a:solidFill>
                  <a:srgbClr val="202932"/>
                </a:solidFill>
                <a:latin typeface="Arial"/>
                <a:cs typeface="Arial"/>
              </a:rPr>
              <a:t>s</a:t>
            </a:r>
            <a:endParaRPr sz="29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733010" y="5380969"/>
            <a:ext cx="3183890" cy="4718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815340" algn="l"/>
                <a:tab pos="2002789" algn="l"/>
              </a:tabLst>
            </a:pPr>
            <a:r>
              <a:rPr sz="2900" spc="360">
                <a:solidFill>
                  <a:srgbClr val="202932"/>
                </a:solidFill>
                <a:latin typeface="Arial"/>
                <a:cs typeface="Arial"/>
              </a:rPr>
              <a:t>of	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this	</a:t>
            </a:r>
            <a:r>
              <a:rPr sz="2900" spc="450">
                <a:solidFill>
                  <a:srgbClr val="202932"/>
                </a:solidFill>
                <a:latin typeface="Arial"/>
                <a:cs typeface="Arial"/>
              </a:rPr>
              <a:t>latter</a:t>
            </a:r>
            <a:endParaRPr sz="29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774842" y="4741066"/>
            <a:ext cx="8580755" cy="1654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2800"/>
              </a:lnSpc>
              <a:spcBef>
                <a:spcPts val="95"/>
              </a:spcBef>
              <a:tabLst>
                <a:tab pos="1207135" algn="l"/>
                <a:tab pos="2334895" algn="l"/>
                <a:tab pos="3130550" algn="l"/>
                <a:tab pos="3868420" algn="l"/>
                <a:tab pos="4237355" algn="l"/>
                <a:tab pos="6144260" algn="l"/>
                <a:tab pos="6901815" algn="l"/>
                <a:tab pos="7726680" algn="l"/>
              </a:tabLst>
            </a:pPr>
            <a:r>
              <a:rPr sz="2900" spc="350">
                <a:solidFill>
                  <a:srgbClr val="202932"/>
                </a:solidFill>
                <a:latin typeface="Arial"/>
                <a:cs typeface="Arial"/>
              </a:rPr>
              <a:t>The	</a:t>
            </a:r>
            <a:r>
              <a:rPr sz="2900" spc="450">
                <a:solidFill>
                  <a:srgbClr val="202932"/>
                </a:solidFill>
                <a:latin typeface="Arial"/>
                <a:cs typeface="Arial"/>
              </a:rPr>
              <a:t>innovative	</a:t>
            </a:r>
            <a:r>
              <a:rPr sz="2900" spc="445">
                <a:solidFill>
                  <a:srgbClr val="202932"/>
                </a:solidFill>
                <a:latin typeface="Arial"/>
                <a:cs typeface="Arial"/>
              </a:rPr>
              <a:t>significance	</a:t>
            </a:r>
            <a:r>
              <a:rPr sz="2900" spc="360">
                <a:solidFill>
                  <a:srgbClr val="202932"/>
                </a:solidFill>
                <a:latin typeface="Arial"/>
                <a:cs typeface="Arial"/>
              </a:rPr>
              <a:t>of	</a:t>
            </a:r>
            <a:r>
              <a:rPr sz="2900" spc="500">
                <a:solidFill>
                  <a:srgbClr val="202932"/>
                </a:solidFill>
                <a:latin typeface="Arial"/>
                <a:cs typeface="Arial"/>
              </a:rPr>
              <a:t>the  </a:t>
            </a:r>
            <a:r>
              <a:rPr sz="2900" spc="705">
                <a:solidFill>
                  <a:srgbClr val="202932"/>
                </a:solidFill>
                <a:latin typeface="Arial"/>
                <a:cs typeface="Arial"/>
              </a:rPr>
              <a:t>p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r</a:t>
            </a:r>
            <a:r>
              <a:rPr sz="2900" spc="430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 spc="509">
                <a:solidFill>
                  <a:srgbClr val="202932"/>
                </a:solidFill>
                <a:latin typeface="Arial"/>
                <a:cs typeface="Arial"/>
              </a:rPr>
              <a:t>c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175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 spc="430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 spc="440">
                <a:solidFill>
                  <a:srgbClr val="202932"/>
                </a:solidFill>
                <a:latin typeface="Arial"/>
                <a:cs typeface="Arial"/>
              </a:rPr>
              <a:t>l</a:t>
            </a:r>
            <a:r>
              <a:rPr sz="2900" spc="105">
                <a:solidFill>
                  <a:srgbClr val="202932"/>
                </a:solidFill>
                <a:latin typeface="Arial"/>
                <a:cs typeface="Arial"/>
              </a:rPr>
              <a:t>y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420">
                <a:solidFill>
                  <a:srgbClr val="202932"/>
                </a:solidFill>
                <a:latin typeface="Arial"/>
                <a:cs typeface="Arial"/>
              </a:rPr>
              <a:t>n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660">
                <a:solidFill>
                  <a:srgbClr val="202932"/>
                </a:solidFill>
                <a:latin typeface="Arial"/>
                <a:cs typeface="Arial"/>
              </a:rPr>
              <a:t>h</a:t>
            </a:r>
            <a:r>
              <a:rPr sz="2900" spc="204">
                <a:solidFill>
                  <a:srgbClr val="202932"/>
                </a:solidFill>
                <a:latin typeface="Arial"/>
                <a:cs typeface="Arial"/>
              </a:rPr>
              <a:t>e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	</a:t>
            </a:r>
            <a:r>
              <a:rPr sz="2900" spc="300">
                <a:solidFill>
                  <a:srgbClr val="202932"/>
                </a:solidFill>
                <a:latin typeface="Arial"/>
                <a:cs typeface="Arial"/>
              </a:rPr>
              <a:t>C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615">
                <a:solidFill>
                  <a:srgbClr val="202932"/>
                </a:solidFill>
                <a:latin typeface="Arial"/>
                <a:cs typeface="Arial"/>
              </a:rPr>
              <a:t>u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r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190">
                <a:solidFill>
                  <a:srgbClr val="202932"/>
                </a:solidFill>
                <a:latin typeface="Arial"/>
                <a:cs typeface="Arial"/>
              </a:rPr>
              <a:t>’</a:t>
            </a:r>
            <a:r>
              <a:rPr sz="2900" spc="-50">
                <a:solidFill>
                  <a:srgbClr val="202932"/>
                </a:solidFill>
                <a:latin typeface="Arial"/>
                <a:cs typeface="Arial"/>
              </a:rPr>
              <a:t>s</a:t>
            </a:r>
            <a:r>
              <a:rPr sz="2900">
                <a:solidFill>
                  <a:srgbClr val="202932"/>
                </a:solidFill>
                <a:latin typeface="Arial"/>
                <a:cs typeface="Arial"/>
              </a:rPr>
              <a:t>	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420">
                <a:solidFill>
                  <a:srgbClr val="202932"/>
                </a:solidFill>
                <a:latin typeface="Arial"/>
                <a:cs typeface="Arial"/>
              </a:rPr>
              <a:t>ff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r</a:t>
            </a:r>
            <a:r>
              <a:rPr sz="2900" spc="1045">
                <a:solidFill>
                  <a:srgbClr val="202932"/>
                </a:solidFill>
                <a:latin typeface="Arial"/>
                <a:cs typeface="Arial"/>
              </a:rPr>
              <a:t>m</a:t>
            </a:r>
            <a:r>
              <a:rPr sz="2900" spc="400">
                <a:solidFill>
                  <a:srgbClr val="202932"/>
                </a:solidFill>
                <a:latin typeface="Arial"/>
                <a:cs typeface="Arial"/>
              </a:rPr>
              <a:t>a</a:t>
            </a:r>
            <a:r>
              <a:rPr sz="2900" spc="625">
                <a:solidFill>
                  <a:srgbClr val="202932"/>
                </a:solidFill>
                <a:latin typeface="Arial"/>
                <a:cs typeface="Arial"/>
              </a:rPr>
              <a:t>t</a:t>
            </a:r>
            <a:r>
              <a:rPr sz="2900" spc="405">
                <a:solidFill>
                  <a:srgbClr val="202932"/>
                </a:solidFill>
                <a:latin typeface="Arial"/>
                <a:cs typeface="Arial"/>
              </a:rPr>
              <a:t>i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o</a:t>
            </a:r>
            <a:r>
              <a:rPr sz="2900" spc="280">
                <a:solidFill>
                  <a:srgbClr val="202932"/>
                </a:solidFill>
                <a:latin typeface="Arial"/>
                <a:cs typeface="Arial"/>
              </a:rPr>
              <a:t>n  </a:t>
            </a:r>
            <a:r>
              <a:rPr sz="2900" spc="445">
                <a:solidFill>
                  <a:srgbClr val="202932"/>
                </a:solidFill>
                <a:latin typeface="Arial"/>
                <a:cs typeface="Arial"/>
              </a:rPr>
              <a:t>principle.</a:t>
            </a:r>
            <a:endParaRPr sz="29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774842" y="6912766"/>
            <a:ext cx="12141200" cy="21971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22800"/>
              </a:lnSpc>
              <a:spcBef>
                <a:spcPts val="95"/>
              </a:spcBef>
            </a:pPr>
            <a:r>
              <a:rPr sz="2900" spc="370">
                <a:solidFill>
                  <a:srgbClr val="202932"/>
                </a:solidFill>
                <a:latin typeface="Arial"/>
                <a:cs typeface="Arial"/>
              </a:rPr>
              <a:t>In 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this </a:t>
            </a:r>
            <a:r>
              <a:rPr sz="2900" spc="265">
                <a:solidFill>
                  <a:srgbClr val="202932"/>
                </a:solidFill>
                <a:latin typeface="Arial"/>
                <a:cs typeface="Arial"/>
              </a:rPr>
              <a:t>case, </a:t>
            </a:r>
            <a:r>
              <a:rPr sz="2900" spc="500">
                <a:solidFill>
                  <a:srgbClr val="202932"/>
                </a:solidFill>
                <a:latin typeface="Arial"/>
                <a:cs typeface="Arial"/>
              </a:rPr>
              <a:t>the </a:t>
            </a:r>
            <a:r>
              <a:rPr sz="2900" spc="505">
                <a:solidFill>
                  <a:srgbClr val="202932"/>
                </a:solidFill>
                <a:latin typeface="Arial"/>
                <a:cs typeface="Arial"/>
              </a:rPr>
              <a:t>defaulting 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State </a:t>
            </a:r>
            <a:r>
              <a:rPr sz="2900" spc="385">
                <a:solidFill>
                  <a:srgbClr val="202932"/>
                </a:solidFill>
                <a:latin typeface="Arial"/>
                <a:cs typeface="Arial"/>
              </a:rPr>
              <a:t>was </a:t>
            </a:r>
            <a:r>
              <a:rPr sz="2900" spc="380">
                <a:solidFill>
                  <a:srgbClr val="202932"/>
                </a:solidFill>
                <a:latin typeface="Arial"/>
                <a:cs typeface="Arial"/>
              </a:rPr>
              <a:t>Italy </a:t>
            </a:r>
            <a:r>
              <a:rPr sz="2900" spc="565">
                <a:solidFill>
                  <a:srgbClr val="202932"/>
                </a:solidFill>
                <a:latin typeface="Arial"/>
                <a:cs typeface="Arial"/>
              </a:rPr>
              <a:t>which </a:t>
            </a:r>
            <a:r>
              <a:rPr sz="2900" spc="515">
                <a:solidFill>
                  <a:srgbClr val="202932"/>
                </a:solidFill>
                <a:latin typeface="Arial"/>
                <a:cs typeface="Arial"/>
              </a:rPr>
              <a:t>had  </a:t>
            </a:r>
            <a:r>
              <a:rPr sz="2900" spc="525">
                <a:solidFill>
                  <a:srgbClr val="202932"/>
                </a:solidFill>
                <a:latin typeface="Arial"/>
                <a:cs typeface="Arial"/>
              </a:rPr>
              <a:t>not </a:t>
            </a:r>
            <a:r>
              <a:rPr sz="2900" spc="459">
                <a:solidFill>
                  <a:srgbClr val="202932"/>
                </a:solidFill>
                <a:latin typeface="Arial"/>
                <a:cs typeface="Arial"/>
              </a:rPr>
              <a:t>transposed </a:t>
            </a:r>
            <a:r>
              <a:rPr sz="2900" spc="500">
                <a:solidFill>
                  <a:srgbClr val="202932"/>
                </a:solidFill>
                <a:latin typeface="Arial"/>
                <a:cs typeface="Arial"/>
              </a:rPr>
              <a:t>the </a:t>
            </a:r>
            <a:r>
              <a:rPr sz="2900" spc="450">
                <a:solidFill>
                  <a:srgbClr val="202932"/>
                </a:solidFill>
                <a:latin typeface="Arial"/>
                <a:cs typeface="Arial"/>
              </a:rPr>
              <a:t>directive </a:t>
            </a:r>
            <a:r>
              <a:rPr sz="2900" spc="470">
                <a:solidFill>
                  <a:srgbClr val="202932"/>
                </a:solidFill>
                <a:latin typeface="Arial"/>
                <a:cs typeface="Arial"/>
              </a:rPr>
              <a:t>on </a:t>
            </a:r>
            <a:r>
              <a:rPr sz="2900" spc="500">
                <a:solidFill>
                  <a:srgbClr val="202932"/>
                </a:solidFill>
                <a:latin typeface="Arial"/>
                <a:cs typeface="Arial"/>
              </a:rPr>
              <a:t>the </a:t>
            </a:r>
            <a:r>
              <a:rPr sz="2900" spc="520">
                <a:solidFill>
                  <a:srgbClr val="202932"/>
                </a:solidFill>
                <a:latin typeface="Arial"/>
                <a:cs typeface="Arial"/>
              </a:rPr>
              <a:t>protection </a:t>
            </a:r>
            <a:r>
              <a:rPr sz="2900" spc="360">
                <a:solidFill>
                  <a:srgbClr val="202932"/>
                </a:solidFill>
                <a:latin typeface="Arial"/>
                <a:cs typeface="Arial"/>
              </a:rPr>
              <a:t>of  </a:t>
            </a:r>
            <a:r>
              <a:rPr sz="2900" spc="450">
                <a:solidFill>
                  <a:srgbClr val="202932"/>
                </a:solidFill>
                <a:latin typeface="Arial"/>
                <a:cs typeface="Arial"/>
              </a:rPr>
              <a:t>employees’ </a:t>
            </a:r>
            <a:r>
              <a:rPr sz="2900" spc="459">
                <a:solidFill>
                  <a:srgbClr val="202932"/>
                </a:solidFill>
                <a:latin typeface="Arial"/>
                <a:cs typeface="Arial"/>
              </a:rPr>
              <a:t>claims 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in </a:t>
            </a:r>
            <a:r>
              <a:rPr sz="2900" spc="500">
                <a:solidFill>
                  <a:srgbClr val="202932"/>
                </a:solidFill>
                <a:latin typeface="Arial"/>
                <a:cs typeface="Arial"/>
              </a:rPr>
              <a:t>the </a:t>
            </a:r>
            <a:r>
              <a:rPr sz="2900" spc="445">
                <a:solidFill>
                  <a:srgbClr val="202932"/>
                </a:solidFill>
                <a:latin typeface="Arial"/>
                <a:cs typeface="Arial"/>
              </a:rPr>
              <a:t>event </a:t>
            </a:r>
            <a:r>
              <a:rPr sz="2900" spc="360">
                <a:solidFill>
                  <a:srgbClr val="202932"/>
                </a:solidFill>
                <a:latin typeface="Arial"/>
                <a:cs typeface="Arial"/>
              </a:rPr>
              <a:t>of </a:t>
            </a:r>
            <a:r>
              <a:rPr sz="2900" spc="500">
                <a:solidFill>
                  <a:srgbClr val="202932"/>
                </a:solidFill>
                <a:latin typeface="Arial"/>
                <a:cs typeface="Arial"/>
              </a:rPr>
              <a:t>the </a:t>
            </a:r>
            <a:r>
              <a:rPr sz="2900" spc="445">
                <a:solidFill>
                  <a:srgbClr val="202932"/>
                </a:solidFill>
                <a:latin typeface="Arial"/>
                <a:cs typeface="Arial"/>
              </a:rPr>
              <a:t>employer’s  </a:t>
            </a:r>
            <a:r>
              <a:rPr sz="2900" spc="420">
                <a:solidFill>
                  <a:srgbClr val="202932"/>
                </a:solidFill>
                <a:latin typeface="Arial"/>
                <a:cs typeface="Arial"/>
              </a:rPr>
              <a:t>insolvency </a:t>
            </a:r>
            <a:r>
              <a:rPr sz="2900" spc="409">
                <a:solidFill>
                  <a:srgbClr val="202932"/>
                </a:solidFill>
                <a:latin typeface="Arial"/>
                <a:cs typeface="Arial"/>
              </a:rPr>
              <a:t>in</a:t>
            </a:r>
            <a:r>
              <a:rPr sz="2900" spc="575">
                <a:solidFill>
                  <a:srgbClr val="202932"/>
                </a:solidFill>
                <a:latin typeface="Arial"/>
                <a:cs typeface="Arial"/>
              </a:rPr>
              <a:t> </a:t>
            </a:r>
            <a:r>
              <a:rPr sz="2900" spc="465">
                <a:solidFill>
                  <a:srgbClr val="202932"/>
                </a:solidFill>
                <a:latin typeface="Arial"/>
                <a:cs typeface="Arial"/>
              </a:rPr>
              <a:t>time.</a:t>
            </a:r>
            <a:endParaRPr sz="2900">
              <a:latin typeface="Arial"/>
              <a:cs typeface="Arial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028700" y="0"/>
            <a:ext cx="1485900" cy="1485900"/>
            <a:chOff x="1028700" y="0"/>
            <a:chExt cx="1485900" cy="1485900"/>
          </a:xfrm>
        </p:grpSpPr>
        <p:sp>
          <p:nvSpPr>
            <p:cNvPr id="20" name="object 20"/>
            <p:cNvSpPr/>
            <p:nvPr/>
          </p:nvSpPr>
          <p:spPr>
            <a:xfrm>
              <a:off x="1028700" y="0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439701" y="376287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703025" y="440694"/>
              <a:ext cx="131632" cy="13161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419948" y="631202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4" h="47307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24"/>
                  </a:lnTo>
                  <a:lnTo>
                    <a:pt x="194233" y="412724"/>
                  </a:lnTo>
                  <a:lnTo>
                    <a:pt x="194233" y="66611"/>
                  </a:lnTo>
                  <a:close/>
                </a:path>
                <a:path w="697864" h="473075">
                  <a:moveTo>
                    <a:pt x="212877" y="424662"/>
                  </a:moveTo>
                  <a:lnTo>
                    <a:pt x="207873" y="419646"/>
                  </a:lnTo>
                  <a:lnTo>
                    <a:pt x="60960" y="419646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79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79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4" h="473075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73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73"/>
                  </a:lnTo>
                  <a:lnTo>
                    <a:pt x="212877" y="44208"/>
                  </a:lnTo>
                  <a:close/>
                </a:path>
                <a:path w="697864" h="47307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24"/>
                  </a:lnTo>
                  <a:lnTo>
                    <a:pt x="407390" y="412724"/>
                  </a:lnTo>
                  <a:lnTo>
                    <a:pt x="407390" y="66611"/>
                  </a:lnTo>
                  <a:close/>
                </a:path>
                <a:path w="697864" h="473075">
                  <a:moveTo>
                    <a:pt x="427367" y="424662"/>
                  </a:moveTo>
                  <a:lnTo>
                    <a:pt x="422338" y="419646"/>
                  </a:lnTo>
                  <a:lnTo>
                    <a:pt x="275450" y="419646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79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79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4" h="473075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73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73"/>
                  </a:lnTo>
                  <a:lnTo>
                    <a:pt x="427367" y="44208"/>
                  </a:lnTo>
                  <a:close/>
                </a:path>
                <a:path w="697864" h="47307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24"/>
                  </a:lnTo>
                  <a:lnTo>
                    <a:pt x="620534" y="412724"/>
                  </a:lnTo>
                  <a:lnTo>
                    <a:pt x="620534" y="66611"/>
                  </a:lnTo>
                  <a:close/>
                </a:path>
                <a:path w="697864" h="473075">
                  <a:moveTo>
                    <a:pt x="641858" y="424662"/>
                  </a:moveTo>
                  <a:lnTo>
                    <a:pt x="636828" y="419646"/>
                  </a:lnTo>
                  <a:lnTo>
                    <a:pt x="489940" y="419646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79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79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4" h="473075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73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73"/>
                  </a:lnTo>
                  <a:lnTo>
                    <a:pt x="641858" y="44208"/>
                  </a:lnTo>
                  <a:close/>
                </a:path>
                <a:path w="697864" h="473075">
                  <a:moveTo>
                    <a:pt x="689140" y="22771"/>
                  </a:moveTo>
                  <a:lnTo>
                    <a:pt x="687819" y="20688"/>
                  </a:lnTo>
                  <a:lnTo>
                    <a:pt x="685876" y="19558"/>
                  </a:lnTo>
                  <a:lnTo>
                    <a:pt x="684847" y="19812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12"/>
                  </a:lnTo>
                  <a:lnTo>
                    <a:pt x="11912" y="19558"/>
                  </a:lnTo>
                  <a:lnTo>
                    <a:pt x="9969" y="20688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697864" h="473075">
                  <a:moveTo>
                    <a:pt x="689140" y="2921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21"/>
                  </a:lnTo>
                  <a:lnTo>
                    <a:pt x="8648" y="10121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21"/>
                  </a:lnTo>
                  <a:lnTo>
                    <a:pt x="689140" y="2921"/>
                  </a:lnTo>
                  <a:close/>
                </a:path>
                <a:path w="697864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68"/>
                  </a:lnTo>
                  <a:lnTo>
                    <a:pt x="697801" y="472668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"/>
            <a:ext cx="18288000" cy="10287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45903" y="2682026"/>
            <a:ext cx="10452735" cy="589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700" b="1" spc="65">
                <a:solidFill>
                  <a:srgbClr val="D9DEDA"/>
                </a:solidFill>
                <a:latin typeface="Verdana"/>
                <a:cs typeface="Verdana"/>
              </a:rPr>
              <a:t>European </a:t>
            </a:r>
            <a:r>
              <a:rPr sz="3700" b="1" spc="20">
                <a:solidFill>
                  <a:srgbClr val="D9DEDA"/>
                </a:solidFill>
                <a:latin typeface="Verdana"/>
                <a:cs typeface="Verdana"/>
              </a:rPr>
              <a:t>Institutions,Law </a:t>
            </a:r>
            <a:r>
              <a:rPr sz="3700" b="1" spc="30">
                <a:solidFill>
                  <a:srgbClr val="D9DEDA"/>
                </a:solidFill>
                <a:latin typeface="Verdana"/>
                <a:cs typeface="Verdana"/>
              </a:rPr>
              <a:t>and</a:t>
            </a:r>
            <a:r>
              <a:rPr sz="3700" b="1" spc="310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3700" b="1" spc="50">
                <a:solidFill>
                  <a:srgbClr val="D9DEDA"/>
                </a:solidFill>
                <a:latin typeface="Verdana"/>
                <a:cs typeface="Verdana"/>
              </a:rPr>
              <a:t>market</a:t>
            </a:r>
            <a:endParaRPr sz="37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23468" y="6775927"/>
            <a:ext cx="10086975" cy="1301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25750" marR="5080" indent="-2813685">
              <a:lnSpc>
                <a:spcPct val="126899"/>
              </a:lnSpc>
              <a:spcBef>
                <a:spcPts val="100"/>
              </a:spcBef>
            </a:pPr>
            <a:r>
              <a:rPr sz="3300" spc="300">
                <a:solidFill>
                  <a:srgbClr val="D9DEDA"/>
                </a:solidFill>
                <a:latin typeface="Verdana"/>
                <a:cs typeface="Verdana"/>
              </a:rPr>
              <a:t>FRANCOVICH, </a:t>
            </a:r>
            <a:r>
              <a:rPr sz="3300" spc="275">
                <a:solidFill>
                  <a:srgbClr val="D9DEDA"/>
                </a:solidFill>
                <a:latin typeface="Verdana"/>
                <a:cs typeface="Verdana"/>
              </a:rPr>
              <a:t>BONIFACI </a:t>
            </a:r>
            <a:r>
              <a:rPr sz="3300" spc="350">
                <a:solidFill>
                  <a:srgbClr val="D9DEDA"/>
                </a:solidFill>
                <a:latin typeface="Verdana"/>
                <a:cs typeface="Verdana"/>
              </a:rPr>
              <a:t>AND </a:t>
            </a:r>
            <a:r>
              <a:rPr sz="3300" spc="305">
                <a:solidFill>
                  <a:srgbClr val="D9DEDA"/>
                </a:solidFill>
                <a:latin typeface="Verdana"/>
                <a:cs typeface="Verdana"/>
              </a:rPr>
              <a:t>OTHERS </a:t>
            </a:r>
            <a:r>
              <a:rPr sz="3300" spc="-50">
                <a:solidFill>
                  <a:srgbClr val="D9DEDA"/>
                </a:solidFill>
                <a:latin typeface="Verdana"/>
                <a:cs typeface="Verdana"/>
              </a:rPr>
              <a:t>V.  </a:t>
            </a:r>
            <a:r>
              <a:rPr sz="3300" spc="240">
                <a:solidFill>
                  <a:srgbClr val="D9DEDA"/>
                </a:solidFill>
                <a:latin typeface="Verdana"/>
                <a:cs typeface="Verdana"/>
              </a:rPr>
              <a:t>ITALIAN</a:t>
            </a:r>
            <a:r>
              <a:rPr sz="3300" spc="40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3300" spc="325">
                <a:solidFill>
                  <a:srgbClr val="D9DEDA"/>
                </a:solidFill>
                <a:latin typeface="Verdana"/>
                <a:cs typeface="Verdana"/>
              </a:rPr>
              <a:t>REPUBLIC</a:t>
            </a:r>
            <a:endParaRPr sz="33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222943" y="3696875"/>
            <a:ext cx="9842500" cy="1930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500" b="1" spc="30">
                <a:solidFill>
                  <a:srgbClr val="8A7D62"/>
                </a:solidFill>
                <a:latin typeface="Verdana"/>
                <a:cs typeface="Verdana"/>
              </a:rPr>
              <a:t>THE</a:t>
            </a:r>
            <a:r>
              <a:rPr sz="12500" b="1" spc="295">
                <a:solidFill>
                  <a:srgbClr val="8A7D62"/>
                </a:solidFill>
                <a:latin typeface="Verdana"/>
                <a:cs typeface="Verdana"/>
              </a:rPr>
              <a:t> </a:t>
            </a:r>
            <a:r>
              <a:rPr sz="12500" b="1" spc="140">
                <a:solidFill>
                  <a:srgbClr val="8A7D62"/>
                </a:solidFill>
                <a:latin typeface="Verdana"/>
                <a:cs typeface="Verdana"/>
              </a:rPr>
              <a:t>FACTS</a:t>
            </a:r>
            <a:endParaRPr sz="12500">
              <a:latin typeface="Verdana"/>
              <a:cs typeface="Verdana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5568848" y="2"/>
            <a:ext cx="7153275" cy="6278245"/>
            <a:chOff x="5568848" y="2"/>
            <a:chExt cx="7153275" cy="6278245"/>
          </a:xfrm>
        </p:grpSpPr>
        <p:sp>
          <p:nvSpPr>
            <p:cNvPr id="7" name="object 7"/>
            <p:cNvSpPr/>
            <p:nvPr/>
          </p:nvSpPr>
          <p:spPr>
            <a:xfrm>
              <a:off x="5568836" y="11"/>
              <a:ext cx="7153909" cy="6278245"/>
            </a:xfrm>
            <a:custGeom>
              <a:avLst/>
              <a:gdLst/>
              <a:ahLst/>
              <a:cxnLst/>
              <a:rect l="l" t="t" r="r" b="b"/>
              <a:pathLst>
                <a:path w="7153909" h="6278245">
                  <a:moveTo>
                    <a:pt x="4319422" y="0"/>
                  </a:moveTo>
                  <a:lnTo>
                    <a:pt x="2833522" y="0"/>
                  </a:lnTo>
                  <a:lnTo>
                    <a:pt x="2833522" y="1485900"/>
                  </a:lnTo>
                  <a:lnTo>
                    <a:pt x="4319422" y="1485900"/>
                  </a:lnTo>
                  <a:lnTo>
                    <a:pt x="4319422" y="0"/>
                  </a:lnTo>
                  <a:close/>
                </a:path>
                <a:path w="7153909" h="6278245">
                  <a:moveTo>
                    <a:pt x="7153288" y="6182830"/>
                  </a:moveTo>
                  <a:lnTo>
                    <a:pt x="0" y="6182830"/>
                  </a:lnTo>
                  <a:lnTo>
                    <a:pt x="0" y="6278080"/>
                  </a:lnTo>
                  <a:lnTo>
                    <a:pt x="7153288" y="6278080"/>
                  </a:lnTo>
                  <a:lnTo>
                    <a:pt x="7153288" y="618283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813377" y="376287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5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5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076701" y="440694"/>
              <a:ext cx="131632" cy="13161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793620" y="631202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5" h="473075">
                  <a:moveTo>
                    <a:pt x="194246" y="66611"/>
                  </a:moveTo>
                  <a:lnTo>
                    <a:pt x="77266" y="66611"/>
                  </a:lnTo>
                  <a:lnTo>
                    <a:pt x="77266" y="412724"/>
                  </a:lnTo>
                  <a:lnTo>
                    <a:pt x="194246" y="412724"/>
                  </a:lnTo>
                  <a:lnTo>
                    <a:pt x="194246" y="66611"/>
                  </a:lnTo>
                  <a:close/>
                </a:path>
                <a:path w="697865" h="473075">
                  <a:moveTo>
                    <a:pt x="212890" y="424662"/>
                  </a:moveTo>
                  <a:lnTo>
                    <a:pt x="207873" y="419646"/>
                  </a:lnTo>
                  <a:lnTo>
                    <a:pt x="60972" y="419646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79"/>
                  </a:lnTo>
                  <a:lnTo>
                    <a:pt x="58648" y="438023"/>
                  </a:lnTo>
                  <a:lnTo>
                    <a:pt x="210185" y="438023"/>
                  </a:lnTo>
                  <a:lnTo>
                    <a:pt x="211848" y="436079"/>
                  </a:lnTo>
                  <a:lnTo>
                    <a:pt x="212890" y="433590"/>
                  </a:lnTo>
                  <a:lnTo>
                    <a:pt x="212890" y="424662"/>
                  </a:lnTo>
                  <a:close/>
                </a:path>
                <a:path w="697865" h="473075">
                  <a:moveTo>
                    <a:pt x="212890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63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73"/>
                  </a:lnTo>
                  <a:lnTo>
                    <a:pt x="60972" y="59690"/>
                  </a:lnTo>
                  <a:lnTo>
                    <a:pt x="207873" y="59690"/>
                  </a:lnTo>
                  <a:lnTo>
                    <a:pt x="212890" y="54673"/>
                  </a:lnTo>
                  <a:lnTo>
                    <a:pt x="212890" y="44208"/>
                  </a:lnTo>
                  <a:close/>
                </a:path>
                <a:path w="697865" h="47307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24"/>
                  </a:lnTo>
                  <a:lnTo>
                    <a:pt x="407390" y="412724"/>
                  </a:lnTo>
                  <a:lnTo>
                    <a:pt x="407390" y="66611"/>
                  </a:lnTo>
                  <a:close/>
                </a:path>
                <a:path w="697865" h="473075">
                  <a:moveTo>
                    <a:pt x="427380" y="424662"/>
                  </a:moveTo>
                  <a:lnTo>
                    <a:pt x="422351" y="419646"/>
                  </a:lnTo>
                  <a:lnTo>
                    <a:pt x="275463" y="419646"/>
                  </a:lnTo>
                  <a:lnTo>
                    <a:pt x="270433" y="424662"/>
                  </a:lnTo>
                  <a:lnTo>
                    <a:pt x="270433" y="433590"/>
                  </a:lnTo>
                  <a:lnTo>
                    <a:pt x="271475" y="436079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39" y="436079"/>
                  </a:lnTo>
                  <a:lnTo>
                    <a:pt x="427380" y="433590"/>
                  </a:lnTo>
                  <a:lnTo>
                    <a:pt x="427380" y="424662"/>
                  </a:lnTo>
                  <a:close/>
                </a:path>
                <a:path w="697865" h="473075">
                  <a:moveTo>
                    <a:pt x="427380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33" y="44208"/>
                  </a:lnTo>
                  <a:lnTo>
                    <a:pt x="270433" y="54673"/>
                  </a:lnTo>
                  <a:lnTo>
                    <a:pt x="275463" y="59690"/>
                  </a:lnTo>
                  <a:lnTo>
                    <a:pt x="422351" y="59690"/>
                  </a:lnTo>
                  <a:lnTo>
                    <a:pt x="427380" y="54673"/>
                  </a:lnTo>
                  <a:lnTo>
                    <a:pt x="427380" y="44208"/>
                  </a:lnTo>
                  <a:close/>
                </a:path>
                <a:path w="697865" h="473075">
                  <a:moveTo>
                    <a:pt x="620547" y="66611"/>
                  </a:moveTo>
                  <a:lnTo>
                    <a:pt x="503567" y="66611"/>
                  </a:lnTo>
                  <a:lnTo>
                    <a:pt x="503567" y="412724"/>
                  </a:lnTo>
                  <a:lnTo>
                    <a:pt x="620547" y="412724"/>
                  </a:lnTo>
                  <a:lnTo>
                    <a:pt x="620547" y="66611"/>
                  </a:lnTo>
                  <a:close/>
                </a:path>
                <a:path w="697865" h="473075">
                  <a:moveTo>
                    <a:pt x="641870" y="424662"/>
                  </a:moveTo>
                  <a:lnTo>
                    <a:pt x="636828" y="419646"/>
                  </a:lnTo>
                  <a:lnTo>
                    <a:pt x="489953" y="419646"/>
                  </a:lnTo>
                  <a:lnTo>
                    <a:pt x="484924" y="424662"/>
                  </a:lnTo>
                  <a:lnTo>
                    <a:pt x="484924" y="433590"/>
                  </a:lnTo>
                  <a:lnTo>
                    <a:pt x="485952" y="436079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29" y="436079"/>
                  </a:lnTo>
                  <a:lnTo>
                    <a:pt x="641870" y="433590"/>
                  </a:lnTo>
                  <a:lnTo>
                    <a:pt x="641870" y="424662"/>
                  </a:lnTo>
                  <a:close/>
                </a:path>
                <a:path w="697865" h="473075">
                  <a:moveTo>
                    <a:pt x="641870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24" y="44208"/>
                  </a:lnTo>
                  <a:lnTo>
                    <a:pt x="484924" y="54673"/>
                  </a:lnTo>
                  <a:lnTo>
                    <a:pt x="489953" y="59690"/>
                  </a:lnTo>
                  <a:lnTo>
                    <a:pt x="636828" y="59690"/>
                  </a:lnTo>
                  <a:lnTo>
                    <a:pt x="641870" y="54673"/>
                  </a:lnTo>
                  <a:lnTo>
                    <a:pt x="641870" y="44208"/>
                  </a:lnTo>
                  <a:close/>
                </a:path>
                <a:path w="697865" h="473075">
                  <a:moveTo>
                    <a:pt x="689140" y="22771"/>
                  </a:moveTo>
                  <a:lnTo>
                    <a:pt x="687819" y="20688"/>
                  </a:lnTo>
                  <a:lnTo>
                    <a:pt x="685888" y="19558"/>
                  </a:lnTo>
                  <a:lnTo>
                    <a:pt x="684847" y="19812"/>
                  </a:lnTo>
                  <a:lnTo>
                    <a:pt x="683742" y="19977"/>
                  </a:lnTo>
                  <a:lnTo>
                    <a:pt x="14058" y="19977"/>
                  </a:lnTo>
                  <a:lnTo>
                    <a:pt x="12966" y="19812"/>
                  </a:lnTo>
                  <a:lnTo>
                    <a:pt x="11912" y="19558"/>
                  </a:lnTo>
                  <a:lnTo>
                    <a:pt x="9982" y="20688"/>
                  </a:lnTo>
                  <a:lnTo>
                    <a:pt x="8661" y="22771"/>
                  </a:lnTo>
                  <a:lnTo>
                    <a:pt x="8661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697865" h="473075">
                  <a:moveTo>
                    <a:pt x="689140" y="2921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61" y="2921"/>
                  </a:lnTo>
                  <a:lnTo>
                    <a:pt x="8661" y="10121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21"/>
                  </a:lnTo>
                  <a:lnTo>
                    <a:pt x="689140" y="2921"/>
                  </a:lnTo>
                  <a:close/>
                </a:path>
                <a:path w="697865" h="473075">
                  <a:moveTo>
                    <a:pt x="697814" y="444944"/>
                  </a:moveTo>
                  <a:lnTo>
                    <a:pt x="0" y="444944"/>
                  </a:lnTo>
                  <a:lnTo>
                    <a:pt x="0" y="472668"/>
                  </a:lnTo>
                  <a:lnTo>
                    <a:pt x="697814" y="472668"/>
                  </a:lnTo>
                  <a:lnTo>
                    <a:pt x="697814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9258300"/>
          </a:xfrm>
          <a:custGeom>
            <a:avLst/>
            <a:gdLst/>
            <a:ahLst/>
            <a:cxnLst/>
            <a:rect l="l" t="t" r="r" b="b"/>
            <a:pathLst>
              <a:path w="18288000" h="9258300">
                <a:moveTo>
                  <a:pt x="0" y="9258300"/>
                </a:moveTo>
                <a:lnTo>
                  <a:pt x="18288000" y="9258300"/>
                </a:lnTo>
                <a:lnTo>
                  <a:pt x="18288000" y="0"/>
                </a:lnTo>
                <a:lnTo>
                  <a:pt x="0" y="0"/>
                </a:lnTo>
                <a:lnTo>
                  <a:pt x="0" y="9258300"/>
                </a:lnTo>
                <a:close/>
              </a:path>
            </a:pathLst>
          </a:custGeom>
          <a:solidFill>
            <a:srgbClr val="2029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16000" y="1952042"/>
            <a:ext cx="8392160" cy="3168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9700"/>
              </a:lnSpc>
              <a:spcBef>
                <a:spcPts val="100"/>
              </a:spcBef>
            </a:pPr>
            <a:r>
              <a:rPr sz="2650" spc="275">
                <a:solidFill>
                  <a:srgbClr val="D9DEDA"/>
                </a:solidFill>
                <a:latin typeface="Arial"/>
                <a:cs typeface="Arial"/>
              </a:rPr>
              <a:t>Mr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Francovich </a:t>
            </a:r>
            <a:r>
              <a:rPr sz="2650" spc="330">
                <a:solidFill>
                  <a:srgbClr val="D9DEDA"/>
                </a:solidFill>
                <a:latin typeface="Arial"/>
                <a:cs typeface="Arial"/>
              </a:rPr>
              <a:t>had </a:t>
            </a:r>
            <a:r>
              <a:rPr sz="2650" spc="320">
                <a:solidFill>
                  <a:srgbClr val="D9DEDA"/>
                </a:solidFill>
                <a:latin typeface="Arial"/>
                <a:cs typeface="Arial"/>
              </a:rPr>
              <a:t>worked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for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335">
                <a:solidFill>
                  <a:srgbClr val="D9DEDA"/>
                </a:solidFill>
                <a:latin typeface="Arial"/>
                <a:cs typeface="Arial"/>
              </a:rPr>
              <a:t>company  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'CDN </a:t>
            </a:r>
            <a:r>
              <a:rPr sz="2650" spc="245">
                <a:solidFill>
                  <a:srgbClr val="D9DEDA"/>
                </a:solidFill>
                <a:latin typeface="Arial"/>
                <a:cs typeface="Arial"/>
              </a:rPr>
              <a:t>Elettronica </a:t>
            </a:r>
            <a:r>
              <a:rPr sz="2650" spc="155">
                <a:solidFill>
                  <a:srgbClr val="D9DEDA"/>
                </a:solidFill>
                <a:latin typeface="Arial"/>
                <a:cs typeface="Arial"/>
              </a:rPr>
              <a:t>Snc'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in </a:t>
            </a:r>
            <a:r>
              <a:rPr sz="2650" spc="160">
                <a:solidFill>
                  <a:srgbClr val="D9DEDA"/>
                </a:solidFill>
                <a:latin typeface="Arial"/>
                <a:cs typeface="Arial"/>
              </a:rPr>
              <a:t>Vicenza,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receiving</a:t>
            </a:r>
            <a:r>
              <a:rPr sz="2650" spc="-14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40">
                <a:solidFill>
                  <a:srgbClr val="D9DEDA"/>
                </a:solidFill>
                <a:latin typeface="Arial"/>
                <a:cs typeface="Arial"/>
              </a:rPr>
              <a:t>only  sporadic </a:t>
            </a:r>
            <a:r>
              <a:rPr sz="2650" spc="204">
                <a:solidFill>
                  <a:srgbClr val="D9DEDA"/>
                </a:solidFill>
                <a:latin typeface="Arial"/>
                <a:cs typeface="Arial"/>
              </a:rPr>
              <a:t>advances </a:t>
            </a:r>
            <a:r>
              <a:rPr sz="2650" spc="320">
                <a:solidFill>
                  <a:srgbClr val="D9DEDA"/>
                </a:solidFill>
                <a:latin typeface="Arial"/>
                <a:cs typeface="Arial"/>
              </a:rPr>
              <a:t>on </a:t>
            </a:r>
            <a:r>
              <a:rPr sz="2650" spc="175">
                <a:solidFill>
                  <a:srgbClr val="D9DEDA"/>
                </a:solidFill>
                <a:latin typeface="Arial"/>
                <a:cs typeface="Arial"/>
              </a:rPr>
              <a:t>his 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salary. </a:t>
            </a:r>
            <a:r>
              <a:rPr sz="2650" spc="250">
                <a:solidFill>
                  <a:srgbClr val="D9DEDA"/>
                </a:solidFill>
                <a:latin typeface="Arial"/>
                <a:cs typeface="Arial"/>
              </a:rPr>
              <a:t>He </a:t>
            </a:r>
            <a:r>
              <a:rPr sz="2650" spc="235">
                <a:solidFill>
                  <a:srgbClr val="D9DEDA"/>
                </a:solidFill>
                <a:latin typeface="Arial"/>
                <a:cs typeface="Arial"/>
              </a:rPr>
              <a:t>sued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 </a:t>
            </a:r>
            <a:r>
              <a:rPr sz="2650" spc="335">
                <a:solidFill>
                  <a:srgbClr val="D9DEDA"/>
                </a:solidFill>
                <a:latin typeface="Arial"/>
                <a:cs typeface="Arial"/>
              </a:rPr>
              <a:t>company </a:t>
            </a:r>
            <a:r>
              <a:rPr sz="2650" spc="245">
                <a:solidFill>
                  <a:srgbClr val="D9DEDA"/>
                </a:solidFill>
                <a:latin typeface="Arial"/>
                <a:cs typeface="Arial"/>
              </a:rPr>
              <a:t>before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15">
                <a:solidFill>
                  <a:srgbClr val="D9DEDA"/>
                </a:solidFill>
                <a:latin typeface="Arial"/>
                <a:cs typeface="Arial"/>
              </a:rPr>
              <a:t>Pretore </a:t>
            </a:r>
            <a:r>
              <a:rPr sz="2650" spc="305">
                <a:solidFill>
                  <a:srgbClr val="D9DEDA"/>
                </a:solidFill>
                <a:latin typeface="Arial"/>
                <a:cs typeface="Arial"/>
              </a:rPr>
              <a:t>di </a:t>
            </a:r>
            <a:r>
              <a:rPr sz="2650" spc="160">
                <a:solidFill>
                  <a:srgbClr val="D9DEDA"/>
                </a:solidFill>
                <a:latin typeface="Arial"/>
                <a:cs typeface="Arial"/>
              </a:rPr>
              <a:t>Vicenza, </a:t>
            </a:r>
            <a:r>
              <a:rPr sz="2650" spc="350">
                <a:solidFill>
                  <a:srgbClr val="D9DEDA"/>
                </a:solidFill>
                <a:latin typeface="Arial"/>
                <a:cs typeface="Arial"/>
              </a:rPr>
              <a:t>which 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ordered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335">
                <a:solidFill>
                  <a:srgbClr val="D9DEDA"/>
                </a:solidFill>
                <a:latin typeface="Arial"/>
                <a:cs typeface="Arial"/>
              </a:rPr>
              <a:t>company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 </a:t>
            </a:r>
            <a:r>
              <a:rPr sz="2650" spc="229">
                <a:solidFill>
                  <a:srgbClr val="D9DEDA"/>
                </a:solidFill>
                <a:latin typeface="Arial"/>
                <a:cs typeface="Arial"/>
              </a:rPr>
              <a:t>pay 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a </a:t>
            </a:r>
            <a:r>
              <a:rPr sz="2650" spc="345">
                <a:solidFill>
                  <a:srgbClr val="D9DEDA"/>
                </a:solidFill>
                <a:latin typeface="Arial"/>
                <a:cs typeface="Arial"/>
              </a:rPr>
              <a:t>sum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15">
                <a:solidFill>
                  <a:srgbClr val="D9DEDA"/>
                </a:solidFill>
                <a:latin typeface="Arial"/>
                <a:cs typeface="Arial"/>
              </a:rPr>
              <a:t>LIT </a:t>
            </a:r>
            <a:r>
              <a:rPr sz="2650" spc="215">
                <a:solidFill>
                  <a:srgbClr val="D9DEDA"/>
                </a:solidFill>
                <a:latin typeface="Arial"/>
                <a:cs typeface="Arial"/>
              </a:rPr>
              <a:t>6  </a:t>
            </a:r>
            <a:r>
              <a:rPr sz="2650" spc="250">
                <a:solidFill>
                  <a:srgbClr val="D9DEDA"/>
                </a:solidFill>
                <a:latin typeface="Arial"/>
                <a:cs typeface="Arial"/>
              </a:rPr>
              <a:t>million, 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but </a:t>
            </a:r>
            <a:r>
              <a:rPr sz="2650" spc="215">
                <a:solidFill>
                  <a:srgbClr val="D9DEDA"/>
                </a:solidFill>
                <a:latin typeface="Arial"/>
                <a:cs typeface="Arial"/>
              </a:rPr>
              <a:t>yet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90">
                <a:solidFill>
                  <a:srgbClr val="D9DEDA"/>
                </a:solidFill>
                <a:latin typeface="Arial"/>
                <a:cs typeface="Arial"/>
              </a:rPr>
              <a:t>employer </a:t>
            </a:r>
            <a:r>
              <a:rPr sz="2650" spc="330">
                <a:solidFill>
                  <a:srgbClr val="D9DEDA"/>
                </a:solidFill>
                <a:latin typeface="Arial"/>
                <a:cs typeface="Arial"/>
              </a:rPr>
              <a:t>had </a:t>
            </a:r>
            <a:r>
              <a:rPr sz="2650" spc="290">
                <a:solidFill>
                  <a:srgbClr val="D9DEDA"/>
                </a:solidFill>
                <a:latin typeface="Arial"/>
                <a:cs typeface="Arial"/>
              </a:rPr>
              <a:t>gone</a:t>
            </a:r>
            <a:r>
              <a:rPr sz="2650" spc="72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00">
                <a:solidFill>
                  <a:srgbClr val="D9DEDA"/>
                </a:solidFill>
                <a:latin typeface="Arial"/>
                <a:cs typeface="Arial"/>
              </a:rPr>
              <a:t>into</a:t>
            </a:r>
            <a:endParaRPr sz="26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16000" y="5095292"/>
            <a:ext cx="8390255" cy="2120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9700"/>
              </a:lnSpc>
              <a:spcBef>
                <a:spcPts val="100"/>
              </a:spcBef>
            </a:pP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insolvency. 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For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this </a:t>
            </a:r>
            <a:r>
              <a:rPr sz="2650" spc="120">
                <a:solidFill>
                  <a:srgbClr val="D9DEDA"/>
                </a:solidFill>
                <a:latin typeface="Arial"/>
                <a:cs typeface="Arial"/>
              </a:rPr>
              <a:t>reasons, </a:t>
            </a:r>
            <a:r>
              <a:rPr sz="2650" spc="130">
                <a:solidFill>
                  <a:srgbClr val="D9DEDA"/>
                </a:solidFill>
                <a:latin typeface="Arial"/>
                <a:cs typeface="Arial"/>
              </a:rPr>
              <a:t>Mr.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Francovich  </a:t>
            </a:r>
            <a:r>
              <a:rPr sz="2650" spc="335">
                <a:solidFill>
                  <a:srgbClr val="D9DEDA"/>
                </a:solidFill>
                <a:latin typeface="Arial"/>
                <a:cs typeface="Arial"/>
              </a:rPr>
              <a:t>brought 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a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separate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action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against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Italian 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State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 </a:t>
            </a:r>
            <a:r>
              <a:rPr sz="2650" spc="200">
                <a:solidFill>
                  <a:srgbClr val="D9DEDA"/>
                </a:solidFill>
                <a:latin typeface="Arial"/>
                <a:cs typeface="Arial"/>
              </a:rPr>
              <a:t>cover </a:t>
            </a:r>
            <a:r>
              <a:rPr sz="2650" spc="175">
                <a:solidFill>
                  <a:srgbClr val="D9DEDA"/>
                </a:solidFill>
                <a:latin typeface="Arial"/>
                <a:cs typeface="Arial"/>
              </a:rPr>
              <a:t>his </a:t>
            </a:r>
            <a:r>
              <a:rPr sz="2650" spc="55">
                <a:solidFill>
                  <a:srgbClr val="D9DEDA"/>
                </a:solidFill>
                <a:latin typeface="Arial"/>
                <a:cs typeface="Arial"/>
              </a:rPr>
              <a:t>losses. </a:t>
            </a:r>
            <a:r>
              <a:rPr sz="2650" spc="250">
                <a:solidFill>
                  <a:srgbClr val="D9DEDA"/>
                </a:solidFill>
                <a:latin typeface="Arial"/>
                <a:cs typeface="Arial"/>
              </a:rPr>
              <a:t>He </a:t>
            </a:r>
            <a:r>
              <a:rPr sz="2650" spc="330">
                <a:solidFill>
                  <a:srgbClr val="D9DEDA"/>
                </a:solidFill>
                <a:latin typeface="Arial"/>
                <a:cs typeface="Arial"/>
              </a:rPr>
              <a:t>had 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requested</a:t>
            </a:r>
            <a:r>
              <a:rPr sz="2650" spc="4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 </a:t>
            </a:r>
            <a:r>
              <a:rPr sz="2650" spc="305">
                <a:solidFill>
                  <a:srgbClr val="D9DEDA"/>
                </a:solidFill>
                <a:latin typeface="Arial"/>
                <a:cs typeface="Arial"/>
              </a:rPr>
              <a:t>experiment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29">
                <a:solidFill>
                  <a:srgbClr val="D9DEDA"/>
                </a:solidFill>
                <a:latin typeface="Arial"/>
                <a:cs typeface="Arial"/>
              </a:rPr>
              <a:t>guarantees 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provided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for</a:t>
            </a:r>
            <a:r>
              <a:rPr sz="2650" spc="45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by</a:t>
            </a:r>
            <a:endParaRPr sz="26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16000" y="7190792"/>
            <a:ext cx="8391525" cy="1073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9700"/>
              </a:lnSpc>
              <a:spcBef>
                <a:spcPts val="100"/>
              </a:spcBef>
              <a:tabLst>
                <a:tab pos="879475" algn="l"/>
                <a:tab pos="2419985" algn="l"/>
                <a:tab pos="2849880" algn="l"/>
                <a:tab pos="3885565" algn="l"/>
                <a:tab pos="5151755" algn="l"/>
                <a:tab pos="7139305" algn="l"/>
                <a:tab pos="7787640" algn="l"/>
              </a:tabLst>
            </a:pPr>
            <a:r>
              <a:rPr sz="2650" spc="450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ir</a:t>
            </a:r>
            <a:r>
              <a:rPr sz="2650" spc="-180">
                <a:solidFill>
                  <a:srgbClr val="D9DEDA"/>
                </a:solidFill>
                <a:latin typeface="Arial"/>
                <a:cs typeface="Arial"/>
              </a:rPr>
              <a:t>.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275">
                <a:solidFill>
                  <a:srgbClr val="D9DEDA"/>
                </a:solidFill>
                <a:latin typeface="Arial"/>
                <a:cs typeface="Arial"/>
              </a:rPr>
              <a:t>8</a:t>
            </a:r>
            <a:r>
              <a:rPr sz="2650" spc="465">
                <a:solidFill>
                  <a:srgbClr val="D9DEDA"/>
                </a:solidFill>
                <a:latin typeface="Arial"/>
                <a:cs typeface="Arial"/>
              </a:rPr>
              <a:t>0</a:t>
            </a:r>
            <a:r>
              <a:rPr sz="2650" spc="175">
                <a:solidFill>
                  <a:srgbClr val="D9DEDA"/>
                </a:solidFill>
                <a:latin typeface="Arial"/>
                <a:cs typeface="Arial"/>
              </a:rPr>
              <a:t>/</a:t>
            </a:r>
            <a:r>
              <a:rPr sz="2650" spc="240">
                <a:solidFill>
                  <a:srgbClr val="D9DEDA"/>
                </a:solidFill>
                <a:latin typeface="Arial"/>
                <a:cs typeface="Arial"/>
              </a:rPr>
              <a:t>9</a:t>
            </a:r>
            <a:r>
              <a:rPr sz="2650" spc="275">
                <a:solidFill>
                  <a:srgbClr val="D9DEDA"/>
                </a:solidFill>
                <a:latin typeface="Arial"/>
                <a:cs typeface="Arial"/>
              </a:rPr>
              <a:t>8</a:t>
            </a:r>
            <a:r>
              <a:rPr sz="2650" spc="75">
                <a:solidFill>
                  <a:srgbClr val="D9DEDA"/>
                </a:solidFill>
                <a:latin typeface="Arial"/>
                <a:cs typeface="Arial"/>
              </a:rPr>
              <a:t>7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150">
                <a:solidFill>
                  <a:srgbClr val="D9DEDA"/>
                </a:solidFill>
                <a:latin typeface="Arial"/>
                <a:cs typeface="Arial"/>
              </a:rPr>
              <a:t>/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80">
                <a:solidFill>
                  <a:srgbClr val="D9DEDA"/>
                </a:solidFill>
                <a:latin typeface="Arial"/>
                <a:cs typeface="Arial"/>
              </a:rPr>
              <a:t>EE</a:t>
            </a:r>
            <a:r>
              <a:rPr sz="2650" spc="45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15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440">
                <a:solidFill>
                  <a:srgbClr val="D9DEDA"/>
                </a:solidFill>
                <a:latin typeface="Arial"/>
                <a:cs typeface="Arial"/>
              </a:rPr>
              <a:t>p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105">
                <a:solidFill>
                  <a:srgbClr val="D9DEDA"/>
                </a:solidFill>
                <a:latin typeface="Arial"/>
                <a:cs typeface="Arial"/>
              </a:rPr>
              <a:t>y</a:t>
            </a:r>
            <a:r>
              <a:rPr sz="2650" spc="740">
                <a:solidFill>
                  <a:srgbClr val="D9DEDA"/>
                </a:solidFill>
                <a:latin typeface="Arial"/>
                <a:cs typeface="Arial"/>
              </a:rPr>
              <a:t>m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-185">
                <a:solidFill>
                  <a:srgbClr val="D9DEDA"/>
                </a:solidFill>
                <a:latin typeface="Arial"/>
                <a:cs typeface="Arial"/>
              </a:rPr>
              <a:t>,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36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10">
                <a:solidFill>
                  <a:srgbClr val="D9DEDA"/>
                </a:solidFill>
                <a:latin typeface="Arial"/>
                <a:cs typeface="Arial"/>
              </a:rPr>
              <a:t>e  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alternative,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an</a:t>
            </a:r>
            <a:r>
              <a:rPr sz="2650" spc="-17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indemnity.</a:t>
            </a:r>
            <a:endParaRPr sz="26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712706" y="2073129"/>
            <a:ext cx="8385809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803910" algn="l"/>
                <a:tab pos="2546350" algn="l"/>
                <a:tab pos="3533140" algn="l"/>
                <a:tab pos="4210685" algn="l"/>
                <a:tab pos="5460365" algn="l"/>
                <a:tab pos="6986270" algn="l"/>
              </a:tabLst>
            </a:pPr>
            <a:r>
              <a:rPr sz="2650" spc="395">
                <a:solidFill>
                  <a:srgbClr val="D9DEDA"/>
                </a:solidFill>
                <a:latin typeface="Arial"/>
                <a:cs typeface="Arial"/>
              </a:rPr>
              <a:t>M</a:t>
            </a:r>
            <a:r>
              <a:rPr sz="2650" spc="-60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B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f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650" spc="155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425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25">
                <a:solidFill>
                  <a:srgbClr val="D9DEDA"/>
                </a:solidFill>
                <a:latin typeface="Arial"/>
                <a:cs typeface="Arial"/>
              </a:rPr>
              <a:t>3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3	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15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fe</a:t>
            </a:r>
            <a:r>
              <a:rPr sz="2650" spc="740">
                <a:solidFill>
                  <a:srgbClr val="D9DEDA"/>
                </a:solidFill>
                <a:latin typeface="Arial"/>
                <a:cs typeface="Arial"/>
              </a:rPr>
              <a:t>m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530">
                <a:solidFill>
                  <a:srgbClr val="D9DEDA"/>
                </a:solidFill>
                <a:latin typeface="Arial"/>
                <a:cs typeface="Arial"/>
              </a:rPr>
              <a:t>w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 spc="300">
                <a:solidFill>
                  <a:srgbClr val="D9DEDA"/>
                </a:solidFill>
                <a:latin typeface="Arial"/>
                <a:cs typeface="Arial"/>
              </a:rPr>
              <a:t>k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 spc="-60">
                <a:solidFill>
                  <a:srgbClr val="D9DEDA"/>
                </a:solidFill>
                <a:latin typeface="Arial"/>
                <a:cs typeface="Arial"/>
              </a:rPr>
              <a:t>s</a:t>
            </a:r>
            <a:endParaRPr sz="2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712706" y="2475917"/>
            <a:ext cx="8392160" cy="2644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9700"/>
              </a:lnSpc>
              <a:spcBef>
                <a:spcPts val="100"/>
              </a:spcBef>
            </a:pP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lodged 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an </a:t>
            </a:r>
            <a:r>
              <a:rPr sz="2650" spc="265">
                <a:solidFill>
                  <a:srgbClr val="D9DEDA"/>
                </a:solidFill>
                <a:latin typeface="Arial"/>
                <a:cs typeface="Arial"/>
              </a:rPr>
              <a:t>appeal </a:t>
            </a:r>
            <a:r>
              <a:rPr sz="2650" spc="365">
                <a:solidFill>
                  <a:srgbClr val="D9DEDA"/>
                </a:solidFill>
                <a:latin typeface="Arial"/>
                <a:cs typeface="Arial"/>
              </a:rPr>
              <a:t>with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15">
                <a:solidFill>
                  <a:srgbClr val="D9DEDA"/>
                </a:solidFill>
                <a:latin typeface="Arial"/>
                <a:cs typeface="Arial"/>
              </a:rPr>
              <a:t>Pretore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Bassano  </a:t>
            </a:r>
            <a:r>
              <a:rPr sz="2650" spc="275">
                <a:solidFill>
                  <a:srgbClr val="D9DEDA"/>
                </a:solidFill>
                <a:latin typeface="Arial"/>
                <a:cs typeface="Arial"/>
              </a:rPr>
              <a:t>del </a:t>
            </a:r>
            <a:r>
              <a:rPr sz="2650" spc="240">
                <a:solidFill>
                  <a:srgbClr val="D9DEDA"/>
                </a:solidFill>
                <a:latin typeface="Arial"/>
                <a:cs typeface="Arial"/>
              </a:rPr>
              <a:t>Grappa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because </a:t>
            </a:r>
            <a:r>
              <a:rPr sz="2650" spc="265">
                <a:solidFill>
                  <a:srgbClr val="D9DEDA"/>
                </a:solidFill>
                <a:latin typeface="Arial"/>
                <a:cs typeface="Arial"/>
              </a:rPr>
              <a:t>they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were </a:t>
            </a:r>
            <a:r>
              <a:rPr sz="2650" spc="355">
                <a:solidFill>
                  <a:srgbClr val="D9DEDA"/>
                </a:solidFill>
                <a:latin typeface="Arial"/>
                <a:cs typeface="Arial"/>
              </a:rPr>
              <a:t>owed 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over </a:t>
            </a:r>
            <a:r>
              <a:rPr sz="2650" spc="15">
                <a:solidFill>
                  <a:srgbClr val="D9DEDA"/>
                </a:solidFill>
                <a:latin typeface="Arial"/>
                <a:cs typeface="Arial"/>
              </a:rPr>
              <a:t>LIT  </a:t>
            </a:r>
            <a:r>
              <a:rPr sz="2650" spc="100">
                <a:solidFill>
                  <a:srgbClr val="D9DEDA"/>
                </a:solidFill>
                <a:latin typeface="Arial"/>
                <a:cs typeface="Arial"/>
              </a:rPr>
              <a:t>253 </a:t>
            </a:r>
            <a:r>
              <a:rPr sz="2650" spc="310">
                <a:solidFill>
                  <a:srgbClr val="D9DEDA"/>
                </a:solidFill>
                <a:latin typeface="Arial"/>
                <a:cs typeface="Arial"/>
              </a:rPr>
              <a:t>million 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by </a:t>
            </a:r>
            <a:r>
              <a:rPr sz="2650" spc="114">
                <a:solidFill>
                  <a:srgbClr val="D9DEDA"/>
                </a:solidFill>
                <a:latin typeface="Arial"/>
                <a:cs typeface="Arial"/>
              </a:rPr>
              <a:t>“GAia </a:t>
            </a:r>
            <a:r>
              <a:rPr sz="2650" spc="229">
                <a:solidFill>
                  <a:srgbClr val="D9DEDA"/>
                </a:solidFill>
                <a:latin typeface="Arial"/>
                <a:cs typeface="Arial"/>
              </a:rPr>
              <a:t>Confezioni </a:t>
            </a:r>
            <a:r>
              <a:rPr sz="2650" spc="35">
                <a:solidFill>
                  <a:srgbClr val="D9DEDA"/>
                </a:solidFill>
                <a:latin typeface="Arial"/>
                <a:cs typeface="Arial"/>
              </a:rPr>
              <a:t>Srl”. </a:t>
            </a:r>
            <a:r>
              <a:rPr sz="2650" spc="240">
                <a:solidFill>
                  <a:srgbClr val="D9DEDA"/>
                </a:solidFill>
                <a:latin typeface="Arial"/>
                <a:cs typeface="Arial"/>
              </a:rPr>
              <a:t>After </a:t>
            </a:r>
            <a:r>
              <a:rPr sz="2650" spc="160">
                <a:solidFill>
                  <a:srgbClr val="D9DEDA"/>
                </a:solidFill>
                <a:latin typeface="Arial"/>
                <a:cs typeface="Arial"/>
              </a:rPr>
              <a:t>five  </a:t>
            </a:r>
            <a:r>
              <a:rPr sz="2650" spc="114">
                <a:solidFill>
                  <a:srgbClr val="D9DEDA"/>
                </a:solidFill>
                <a:latin typeface="Arial"/>
                <a:cs typeface="Arial"/>
              </a:rPr>
              <a:t>years </a:t>
            </a:r>
            <a:r>
              <a:rPr sz="2650" spc="330">
                <a:solidFill>
                  <a:srgbClr val="D9DEDA"/>
                </a:solidFill>
                <a:latin typeface="Arial"/>
                <a:cs typeface="Arial"/>
              </a:rPr>
              <a:t>nothing had </a:t>
            </a:r>
            <a:r>
              <a:rPr sz="2650" spc="300">
                <a:solidFill>
                  <a:srgbClr val="D9DEDA"/>
                </a:solidFill>
                <a:latin typeface="Arial"/>
                <a:cs typeface="Arial"/>
              </a:rPr>
              <a:t>been </a:t>
            </a:r>
            <a:r>
              <a:rPr sz="2650" spc="305">
                <a:solidFill>
                  <a:srgbClr val="D9DEDA"/>
                </a:solidFill>
                <a:latin typeface="Arial"/>
                <a:cs typeface="Arial"/>
              </a:rPr>
              <a:t>paid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and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receiver  </a:t>
            </a:r>
            <a:r>
              <a:rPr sz="2650" spc="330">
                <a:solidFill>
                  <a:srgbClr val="D9DEDA"/>
                </a:solidFill>
                <a:latin typeface="Arial"/>
                <a:cs typeface="Arial"/>
              </a:rPr>
              <a:t>had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told </a:t>
            </a:r>
            <a:r>
              <a:rPr sz="2650" spc="420">
                <a:solidFill>
                  <a:srgbClr val="D9DEDA"/>
                </a:solidFill>
                <a:latin typeface="Arial"/>
                <a:cs typeface="Arial"/>
              </a:rPr>
              <a:t>them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that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even 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a </a:t>
            </a:r>
            <a:r>
              <a:rPr sz="2650" spc="245">
                <a:solidFill>
                  <a:srgbClr val="D9DEDA"/>
                </a:solidFill>
                <a:latin typeface="Arial"/>
                <a:cs typeface="Arial"/>
              </a:rPr>
              <a:t>partial</a:t>
            </a:r>
            <a:r>
              <a:rPr sz="2650" spc="112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distribution</a:t>
            </a:r>
            <a:endParaRPr sz="26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712706" y="5095292"/>
            <a:ext cx="8389620" cy="1597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9700"/>
              </a:lnSpc>
              <a:spcBef>
                <a:spcPts val="100"/>
              </a:spcBef>
            </a:pP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was 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unlikely. 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applicants requested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that 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Italian </a:t>
            </a:r>
            <a:r>
              <a:rPr sz="2650" spc="275">
                <a:solidFill>
                  <a:srgbClr val="D9DEDA"/>
                </a:solidFill>
                <a:latin typeface="Arial"/>
                <a:cs typeface="Arial"/>
              </a:rPr>
              <a:t>Republic </a:t>
            </a:r>
            <a:r>
              <a:rPr sz="2650" spc="305">
                <a:solidFill>
                  <a:srgbClr val="D9DEDA"/>
                </a:solidFill>
                <a:latin typeface="Arial"/>
                <a:cs typeface="Arial"/>
              </a:rPr>
              <a:t>be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ordered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 </a:t>
            </a:r>
            <a:r>
              <a:rPr sz="2650" spc="229">
                <a:solidFill>
                  <a:srgbClr val="D9DEDA"/>
                </a:solidFill>
                <a:latin typeface="Arial"/>
                <a:cs typeface="Arial"/>
              </a:rPr>
              <a:t>pay </a:t>
            </a:r>
            <a:r>
              <a:rPr sz="2650" spc="420">
                <a:solidFill>
                  <a:srgbClr val="D9DEDA"/>
                </a:solidFill>
                <a:latin typeface="Arial"/>
                <a:cs typeface="Arial"/>
              </a:rPr>
              <a:t>them 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8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20">
                <a:solidFill>
                  <a:srgbClr val="D9DEDA"/>
                </a:solidFill>
                <a:latin typeface="Arial"/>
                <a:cs typeface="Arial"/>
              </a:rPr>
              <a:t>amounts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50">
                <a:solidFill>
                  <a:srgbClr val="D9DEDA"/>
                </a:solidFill>
                <a:latin typeface="Arial"/>
                <a:cs typeface="Arial"/>
              </a:rPr>
              <a:t>which</a:t>
            </a:r>
            <a:r>
              <a:rPr sz="2650" spc="8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65">
                <a:solidFill>
                  <a:srgbClr val="D9DEDA"/>
                </a:solidFill>
                <a:latin typeface="Arial"/>
                <a:cs typeface="Arial"/>
              </a:rPr>
              <a:t>they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were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45">
                <a:solidFill>
                  <a:srgbClr val="D9DEDA"/>
                </a:solidFill>
                <a:latin typeface="Arial"/>
                <a:cs typeface="Arial"/>
              </a:rPr>
              <a:t>entitled.</a:t>
            </a:r>
            <a:endParaRPr sz="265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9258300"/>
            <a:ext cx="18288000" cy="95250"/>
          </a:xfrm>
          <a:custGeom>
            <a:avLst/>
            <a:gdLst/>
            <a:ahLst/>
            <a:cxnLst/>
            <a:rect l="l" t="t" r="r" b="b"/>
            <a:pathLst>
              <a:path w="18288000" h="95250">
                <a:moveTo>
                  <a:pt x="0" y="0"/>
                </a:moveTo>
                <a:lnTo>
                  <a:pt x="18288000" y="0"/>
                </a:lnTo>
                <a:lnTo>
                  <a:pt x="18288000" y="95249"/>
                </a:lnTo>
                <a:lnTo>
                  <a:pt x="0" y="95249"/>
                </a:lnTo>
                <a:lnTo>
                  <a:pt x="0" y="0"/>
                </a:lnTo>
                <a:close/>
              </a:path>
            </a:pathLst>
          </a:custGeom>
          <a:solidFill>
            <a:srgbClr val="8A7D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0" y="9380763"/>
            <a:ext cx="18288000" cy="933450"/>
          </a:xfrm>
          <a:prstGeom prst="rect">
            <a:avLst/>
          </a:prstGeom>
          <a:solidFill>
            <a:srgbClr val="202932"/>
          </a:solidFill>
        </p:spPr>
        <p:txBody>
          <a:bodyPr vert="horz" wrap="square" lIns="0" tIns="299720" rIns="0" bIns="0" rtlCol="0">
            <a:spAutoFit/>
          </a:bodyPr>
          <a:lstStyle/>
          <a:p>
            <a:pPr marL="8312784">
              <a:lnSpc>
                <a:spcPct val="100000"/>
              </a:lnSpc>
              <a:spcBef>
                <a:spcPts val="2360"/>
              </a:spcBef>
            </a:pPr>
            <a:r>
              <a:rPr sz="2400" spc="150">
                <a:solidFill>
                  <a:srgbClr val="D9DEDA"/>
                </a:solidFill>
                <a:latin typeface="Verdana"/>
                <a:cs typeface="Verdana"/>
              </a:rPr>
              <a:t>Francovich, </a:t>
            </a:r>
            <a:r>
              <a:rPr sz="2400" spc="195">
                <a:solidFill>
                  <a:srgbClr val="D9DEDA"/>
                </a:solidFill>
                <a:latin typeface="Verdana"/>
                <a:cs typeface="Verdana"/>
              </a:rPr>
              <a:t>Bonifaci </a:t>
            </a:r>
            <a:r>
              <a:rPr sz="2400" spc="185">
                <a:solidFill>
                  <a:srgbClr val="D9DEDA"/>
                </a:solidFill>
                <a:latin typeface="Verdana"/>
                <a:cs typeface="Verdana"/>
              </a:rPr>
              <a:t>and </a:t>
            </a:r>
            <a:r>
              <a:rPr sz="2400" spc="145">
                <a:solidFill>
                  <a:srgbClr val="D9DEDA"/>
                </a:solidFill>
                <a:latin typeface="Verdana"/>
                <a:cs typeface="Verdana"/>
              </a:rPr>
              <a:t>others </a:t>
            </a:r>
            <a:r>
              <a:rPr sz="2400" spc="-165">
                <a:solidFill>
                  <a:srgbClr val="D9DEDA"/>
                </a:solidFill>
                <a:latin typeface="Verdana"/>
                <a:cs typeface="Verdana"/>
              </a:rPr>
              <a:t>v. </a:t>
            </a:r>
            <a:r>
              <a:rPr sz="2400" spc="135">
                <a:solidFill>
                  <a:srgbClr val="D9DEDA"/>
                </a:solidFill>
                <a:latin typeface="Verdana"/>
                <a:cs typeface="Verdana"/>
              </a:rPr>
              <a:t>Italian</a:t>
            </a:r>
            <a:r>
              <a:rPr sz="2400" spc="-23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400" spc="229">
                <a:solidFill>
                  <a:srgbClr val="D9DEDA"/>
                </a:solidFill>
                <a:latin typeface="Verdana"/>
                <a:cs typeface="Verdana"/>
              </a:rPr>
              <a:t>Republic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028700" y="0"/>
            <a:ext cx="1485900" cy="1485900"/>
            <a:chOff x="1028700" y="0"/>
            <a:chExt cx="1485900" cy="1485900"/>
          </a:xfrm>
        </p:grpSpPr>
        <p:sp>
          <p:nvSpPr>
            <p:cNvPr id="12" name="object 12"/>
            <p:cNvSpPr/>
            <p:nvPr/>
          </p:nvSpPr>
          <p:spPr>
            <a:xfrm>
              <a:off x="1028700" y="0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439701" y="376281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03025" y="440688"/>
              <a:ext cx="131632" cy="1316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19948" y="631189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4" h="47307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37"/>
                  </a:lnTo>
                  <a:lnTo>
                    <a:pt x="194233" y="412737"/>
                  </a:lnTo>
                  <a:lnTo>
                    <a:pt x="194233" y="66611"/>
                  </a:lnTo>
                  <a:close/>
                </a:path>
                <a:path w="697864" h="473075">
                  <a:moveTo>
                    <a:pt x="212877" y="424662"/>
                  </a:moveTo>
                  <a:lnTo>
                    <a:pt x="207873" y="419658"/>
                  </a:lnTo>
                  <a:lnTo>
                    <a:pt x="60960" y="419658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92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92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4" h="473075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86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86"/>
                  </a:lnTo>
                  <a:lnTo>
                    <a:pt x="212877" y="44208"/>
                  </a:lnTo>
                  <a:close/>
                </a:path>
                <a:path w="697864" h="47307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37"/>
                  </a:lnTo>
                  <a:lnTo>
                    <a:pt x="407390" y="412737"/>
                  </a:lnTo>
                  <a:lnTo>
                    <a:pt x="407390" y="66611"/>
                  </a:lnTo>
                  <a:close/>
                </a:path>
                <a:path w="697864" h="473075">
                  <a:moveTo>
                    <a:pt x="427367" y="424662"/>
                  </a:moveTo>
                  <a:lnTo>
                    <a:pt x="422338" y="419658"/>
                  </a:lnTo>
                  <a:lnTo>
                    <a:pt x="275450" y="419658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92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92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4" h="473075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86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86"/>
                  </a:lnTo>
                  <a:lnTo>
                    <a:pt x="427367" y="44208"/>
                  </a:lnTo>
                  <a:close/>
                </a:path>
                <a:path w="697864" h="47307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37"/>
                  </a:lnTo>
                  <a:lnTo>
                    <a:pt x="620534" y="412737"/>
                  </a:lnTo>
                  <a:lnTo>
                    <a:pt x="620534" y="66611"/>
                  </a:lnTo>
                  <a:close/>
                </a:path>
                <a:path w="697864" h="473075">
                  <a:moveTo>
                    <a:pt x="641858" y="424662"/>
                  </a:moveTo>
                  <a:lnTo>
                    <a:pt x="636828" y="419658"/>
                  </a:lnTo>
                  <a:lnTo>
                    <a:pt x="489940" y="419658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92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92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4" h="473075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86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86"/>
                  </a:lnTo>
                  <a:lnTo>
                    <a:pt x="641858" y="44208"/>
                  </a:lnTo>
                  <a:close/>
                </a:path>
                <a:path w="697864" h="473075">
                  <a:moveTo>
                    <a:pt x="689140" y="22771"/>
                  </a:moveTo>
                  <a:lnTo>
                    <a:pt x="687819" y="20701"/>
                  </a:lnTo>
                  <a:lnTo>
                    <a:pt x="685876" y="19570"/>
                  </a:lnTo>
                  <a:lnTo>
                    <a:pt x="684847" y="19824"/>
                  </a:lnTo>
                  <a:lnTo>
                    <a:pt x="683729" y="19989"/>
                  </a:lnTo>
                  <a:lnTo>
                    <a:pt x="14046" y="19989"/>
                  </a:lnTo>
                  <a:lnTo>
                    <a:pt x="12954" y="19824"/>
                  </a:lnTo>
                  <a:lnTo>
                    <a:pt x="11912" y="19570"/>
                  </a:lnTo>
                  <a:lnTo>
                    <a:pt x="9969" y="20701"/>
                  </a:lnTo>
                  <a:lnTo>
                    <a:pt x="8648" y="22771"/>
                  </a:lnTo>
                  <a:lnTo>
                    <a:pt x="8648" y="28803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803"/>
                  </a:lnTo>
                  <a:lnTo>
                    <a:pt x="689140" y="22771"/>
                  </a:lnTo>
                  <a:close/>
                </a:path>
                <a:path w="697864" h="473075">
                  <a:moveTo>
                    <a:pt x="689140" y="2933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33"/>
                  </a:lnTo>
                  <a:lnTo>
                    <a:pt x="8648" y="10134"/>
                  </a:lnTo>
                  <a:lnTo>
                    <a:pt x="11582" y="13068"/>
                  </a:lnTo>
                  <a:lnTo>
                    <a:pt x="686206" y="13068"/>
                  </a:lnTo>
                  <a:lnTo>
                    <a:pt x="689140" y="10134"/>
                  </a:lnTo>
                  <a:lnTo>
                    <a:pt x="689140" y="2933"/>
                  </a:lnTo>
                  <a:close/>
                </a:path>
                <a:path w="697864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81"/>
                  </a:lnTo>
                  <a:lnTo>
                    <a:pt x="697801" y="472681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9196705"/>
          </a:xfrm>
          <a:custGeom>
            <a:avLst/>
            <a:gdLst/>
            <a:ahLst/>
            <a:cxnLst/>
            <a:rect l="l" t="t" r="r" b="b"/>
            <a:pathLst>
              <a:path w="18288000" h="9196705">
                <a:moveTo>
                  <a:pt x="0" y="9196669"/>
                </a:moveTo>
                <a:lnTo>
                  <a:pt x="18288000" y="9196669"/>
                </a:lnTo>
                <a:lnTo>
                  <a:pt x="18288000" y="0"/>
                </a:lnTo>
                <a:lnTo>
                  <a:pt x="0" y="0"/>
                </a:lnTo>
                <a:lnTo>
                  <a:pt x="0" y="9196669"/>
                </a:lnTo>
                <a:close/>
              </a:path>
            </a:pathLst>
          </a:custGeom>
          <a:solidFill>
            <a:srgbClr val="202932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70595" y="2860904"/>
            <a:ext cx="4953000" cy="2210435"/>
            <a:chOff x="970595" y="2860904"/>
            <a:chExt cx="4953000" cy="2210435"/>
          </a:xfrm>
        </p:grpSpPr>
        <p:sp>
          <p:nvSpPr>
            <p:cNvPr id="4" name="object 4"/>
            <p:cNvSpPr/>
            <p:nvPr/>
          </p:nvSpPr>
          <p:spPr>
            <a:xfrm>
              <a:off x="970595" y="2860904"/>
              <a:ext cx="4952999" cy="220027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28700" y="2880508"/>
              <a:ext cx="495300" cy="2190750"/>
            </a:xfrm>
            <a:custGeom>
              <a:avLst/>
              <a:gdLst/>
              <a:ahLst/>
              <a:cxnLst/>
              <a:rect l="l" t="t" r="r" b="b"/>
              <a:pathLst>
                <a:path w="495300" h="2190750">
                  <a:moveTo>
                    <a:pt x="495300" y="2190750"/>
                  </a:moveTo>
                  <a:lnTo>
                    <a:pt x="0" y="2190750"/>
                  </a:lnTo>
                  <a:lnTo>
                    <a:pt x="0" y="0"/>
                  </a:lnTo>
                  <a:lnTo>
                    <a:pt x="495300" y="0"/>
                  </a:lnTo>
                  <a:lnTo>
                    <a:pt x="495300" y="2190750"/>
                  </a:lnTo>
                  <a:close/>
                </a:path>
              </a:pathLst>
            </a:custGeom>
            <a:solidFill>
              <a:srgbClr val="8A7D62">
                <a:alpha val="697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57895" y="1026828"/>
            <a:ext cx="4413250" cy="863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500" b="1" spc="-254">
                <a:latin typeface="Verdana"/>
                <a:cs typeface="Verdana"/>
              </a:rPr>
              <a:t>QUESTIONS</a:t>
            </a:r>
            <a:endParaRPr sz="55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60743" y="4258268"/>
            <a:ext cx="5335905" cy="3854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518159" algn="l"/>
                <a:tab pos="1322070" algn="l"/>
                <a:tab pos="2760345" algn="l"/>
                <a:tab pos="3192780" algn="l"/>
                <a:tab pos="3780790" algn="l"/>
                <a:tab pos="4228465" algn="l"/>
                <a:tab pos="4795520" algn="l"/>
              </a:tabLst>
            </a:pP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2</a:t>
            </a:r>
            <a:r>
              <a:rPr sz="2350" spc="-160">
                <a:solidFill>
                  <a:srgbClr val="D9DEDA"/>
                </a:solidFill>
                <a:latin typeface="Arial"/>
                <a:cs typeface="Arial"/>
              </a:rPr>
              <a:t>.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-4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10">
                <a:solidFill>
                  <a:srgbClr val="D9DEDA"/>
                </a:solidFill>
                <a:latin typeface="Arial"/>
                <a:cs typeface="Arial"/>
              </a:rPr>
              <a:t>3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235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135">
                <a:solidFill>
                  <a:srgbClr val="D9DEDA"/>
                </a:solidFill>
                <a:latin typeface="Arial"/>
                <a:cs typeface="Arial"/>
              </a:rPr>
              <a:t>4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f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36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60743" y="4617896"/>
            <a:ext cx="2679700" cy="9588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0300"/>
              </a:lnSpc>
              <a:spcBef>
                <a:spcPts val="95"/>
              </a:spcBef>
              <a:tabLst>
                <a:tab pos="1652905" algn="l"/>
                <a:tab pos="1673860" algn="l"/>
                <a:tab pos="2261870" algn="l"/>
              </a:tabLst>
            </a:pPr>
            <a:r>
              <a:rPr sz="2350" spc="295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85">
                <a:solidFill>
                  <a:srgbClr val="D9DEDA"/>
                </a:solidFill>
                <a:latin typeface="Arial"/>
                <a:cs typeface="Arial"/>
              </a:rPr>
              <a:t>v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235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400">
                <a:solidFill>
                  <a:srgbClr val="D9DEDA"/>
                </a:solidFill>
                <a:latin typeface="Arial"/>
                <a:cs typeface="Arial"/>
              </a:rPr>
              <a:t>b</a:t>
            </a:r>
            <a:r>
              <a:rPr sz="2350" spc="105">
                <a:solidFill>
                  <a:srgbClr val="D9DEDA"/>
                </a:solidFill>
                <a:latin typeface="Arial"/>
                <a:cs typeface="Arial"/>
              </a:rPr>
              <a:t>e  </a:t>
            </a:r>
            <a:r>
              <a:rPr sz="2350" spc="305">
                <a:solidFill>
                  <a:srgbClr val="D9DEDA"/>
                </a:solidFill>
                <a:latin typeface="Arial"/>
                <a:cs typeface="Arial"/>
              </a:rPr>
              <a:t>meaning	</a:t>
            </a:r>
            <a:r>
              <a:rPr sz="2350" spc="204">
                <a:solidFill>
                  <a:srgbClr val="D9DEDA"/>
                </a:solidFill>
                <a:latin typeface="Arial"/>
                <a:cs typeface="Arial"/>
              </a:rPr>
              <a:t>that,</a:t>
            </a:r>
            <a:endParaRPr sz="23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579465" y="4617896"/>
            <a:ext cx="2419350" cy="9588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5565" marR="5080" indent="-63500">
              <a:lnSpc>
                <a:spcPct val="130300"/>
              </a:lnSpc>
              <a:spcBef>
                <a:spcPts val="95"/>
              </a:spcBef>
              <a:tabLst>
                <a:tab pos="819785" algn="l"/>
                <a:tab pos="1860550" algn="l"/>
                <a:tab pos="2075814" algn="l"/>
              </a:tabLst>
            </a:pP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400">
                <a:solidFill>
                  <a:srgbClr val="D9DEDA"/>
                </a:solidFill>
                <a:latin typeface="Arial"/>
                <a:cs typeface="Arial"/>
              </a:rPr>
              <a:t>p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390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	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-30">
                <a:solidFill>
                  <a:srgbClr val="D9DEDA"/>
                </a:solidFill>
                <a:latin typeface="Arial"/>
                <a:cs typeface="Arial"/>
              </a:rPr>
              <a:t>s  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36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-2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6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-45">
                <a:solidFill>
                  <a:srgbClr val="D9DEDA"/>
                </a:solidFill>
                <a:latin typeface="Arial"/>
                <a:cs typeface="Arial"/>
              </a:rPr>
              <a:t>s</a:t>
            </a:r>
            <a:endParaRPr sz="23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60743" y="5084621"/>
            <a:ext cx="5333365" cy="958850"/>
          </a:xfrm>
          <a:prstGeom prst="rect">
            <a:avLst/>
          </a:prstGeom>
        </p:spPr>
        <p:txBody>
          <a:bodyPr vert="horz" wrap="square" lIns="0" tIns="120650" rIns="0" bIns="0" rtlCol="0">
            <a:spAutoFit/>
          </a:bodyPr>
          <a:lstStyle/>
          <a:p>
            <a:pPr marL="30480" algn="ctr">
              <a:lnSpc>
                <a:spcPct val="100000"/>
              </a:lnSpc>
              <a:spcBef>
                <a:spcPts val="950"/>
              </a:spcBef>
            </a:pP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if</a:t>
            </a:r>
            <a:endParaRPr sz="23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855"/>
              </a:spcBef>
              <a:tabLst>
                <a:tab pos="719455" algn="l"/>
                <a:tab pos="1831339" algn="l"/>
                <a:tab pos="2559050" algn="l"/>
                <a:tab pos="3046730" algn="l"/>
                <a:tab pos="3759200" algn="l"/>
                <a:tab pos="4984115" algn="l"/>
              </a:tabLst>
            </a:pP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32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670">
                <a:solidFill>
                  <a:srgbClr val="D9DEDA"/>
                </a:solidFill>
                <a:latin typeface="Arial"/>
                <a:cs typeface="Arial"/>
              </a:rPr>
              <a:t>m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409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30">
                <a:solidFill>
                  <a:srgbClr val="D9DEDA"/>
                </a:solidFill>
                <a:latin typeface="Arial"/>
                <a:cs typeface="Arial"/>
              </a:rPr>
              <a:t>u</a:t>
            </a:r>
            <a:r>
              <a:rPr sz="2350" spc="-2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f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36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400">
                <a:solidFill>
                  <a:srgbClr val="D9DEDA"/>
                </a:solidFill>
                <a:latin typeface="Arial"/>
                <a:cs typeface="Arial"/>
              </a:rPr>
              <a:t>p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33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235">
                <a:solidFill>
                  <a:srgbClr val="D9DEDA"/>
                </a:solidFill>
                <a:latin typeface="Arial"/>
                <a:cs typeface="Arial"/>
              </a:rPr>
              <a:t>o</a:t>
            </a:r>
            <a:endParaRPr sz="23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60743" y="6125168"/>
            <a:ext cx="5339080" cy="3854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350" spc="270">
                <a:solidFill>
                  <a:srgbClr val="D9DEDA"/>
                </a:solidFill>
                <a:latin typeface="Arial"/>
                <a:cs typeface="Arial"/>
              </a:rPr>
              <a:t>introduce </a:t>
            </a:r>
            <a:r>
              <a:rPr sz="2350" spc="290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350" spc="250">
                <a:solidFill>
                  <a:srgbClr val="D9DEDA"/>
                </a:solidFill>
                <a:latin typeface="Arial"/>
                <a:cs typeface="Arial"/>
              </a:rPr>
              <a:t>limits </a:t>
            </a:r>
            <a:r>
              <a:rPr sz="2350" spc="225">
                <a:solidFill>
                  <a:srgbClr val="D9DEDA"/>
                </a:solidFill>
                <a:latin typeface="Arial"/>
                <a:cs typeface="Arial"/>
              </a:rPr>
              <a:t>laid </a:t>
            </a:r>
            <a:r>
              <a:rPr sz="2350" spc="370">
                <a:solidFill>
                  <a:srgbClr val="D9DEDA"/>
                </a:solidFill>
                <a:latin typeface="Arial"/>
                <a:cs typeface="Arial"/>
              </a:rPr>
              <a:t>down</a:t>
            </a:r>
            <a:r>
              <a:rPr sz="2350" spc="2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350" spc="250">
                <a:solidFill>
                  <a:srgbClr val="D9DEDA"/>
                </a:solidFill>
                <a:latin typeface="Arial"/>
                <a:cs typeface="Arial"/>
              </a:rPr>
              <a:t>in</a:t>
            </a:r>
            <a:endParaRPr sz="23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60743" y="6951521"/>
            <a:ext cx="4761865" cy="9588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790064">
              <a:lnSpc>
                <a:spcPct val="130300"/>
              </a:lnSpc>
              <a:spcBef>
                <a:spcPts val="95"/>
              </a:spcBef>
              <a:tabLst>
                <a:tab pos="1153160" algn="l"/>
                <a:tab pos="1772920" algn="l"/>
                <a:tab pos="2357755" algn="l"/>
                <a:tab pos="2412365" algn="l"/>
                <a:tab pos="3138170" algn="l"/>
                <a:tab pos="4026535" algn="l"/>
              </a:tabLst>
            </a:pP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f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36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400">
                <a:solidFill>
                  <a:srgbClr val="D9DEDA"/>
                </a:solidFill>
                <a:latin typeface="Arial"/>
                <a:cs typeface="Arial"/>
              </a:rPr>
              <a:t>b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300">
                <a:solidFill>
                  <a:srgbClr val="D9DEDA"/>
                </a:solidFill>
                <a:latin typeface="Arial"/>
                <a:cs typeface="Arial"/>
              </a:rPr>
              <a:t>g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220">
                <a:solidFill>
                  <a:srgbClr val="D9DEDA"/>
                </a:solidFill>
                <a:latin typeface="Arial"/>
                <a:cs typeface="Arial"/>
              </a:rPr>
              <a:t>n  </a:t>
            </a:r>
            <a:r>
              <a:rPr sz="2350" spc="105">
                <a:solidFill>
                  <a:srgbClr val="D9DEDA"/>
                </a:solidFill>
                <a:latin typeface="Arial"/>
                <a:cs typeface="Arial"/>
              </a:rPr>
              <a:t>pay),	</a:t>
            </a: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it	</a:t>
            </a:r>
            <a:r>
              <a:rPr sz="2350" spc="60">
                <a:solidFill>
                  <a:srgbClr val="D9DEDA"/>
                </a:solidFill>
                <a:latin typeface="Arial"/>
                <a:cs typeface="Arial"/>
              </a:rPr>
              <a:t>is		</a:t>
            </a:r>
            <a:r>
              <a:rPr sz="2350" spc="270">
                <a:solidFill>
                  <a:srgbClr val="D9DEDA"/>
                </a:solidFill>
                <a:latin typeface="Arial"/>
                <a:cs typeface="Arial"/>
              </a:rPr>
              <a:t>obliged	</a:t>
            </a:r>
            <a:r>
              <a:rPr sz="2350" spc="285">
                <a:solidFill>
                  <a:srgbClr val="D9DEDA"/>
                </a:solidFill>
                <a:latin typeface="Arial"/>
                <a:cs typeface="Arial"/>
              </a:rPr>
              <a:t>to</a:t>
            </a:r>
            <a:endParaRPr sz="23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60743" y="6484796"/>
            <a:ext cx="5339080" cy="14255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r">
              <a:lnSpc>
                <a:spcPct val="130300"/>
              </a:lnSpc>
              <a:spcBef>
                <a:spcPts val="95"/>
              </a:spcBef>
              <a:tabLst>
                <a:tab pos="1598930" algn="l"/>
                <a:tab pos="2342515" algn="l"/>
                <a:tab pos="4798695" algn="l"/>
                <a:tab pos="5001260" algn="l"/>
              </a:tabLst>
            </a:pP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135">
                <a:solidFill>
                  <a:srgbClr val="D9DEDA"/>
                </a:solidFill>
                <a:latin typeface="Arial"/>
                <a:cs typeface="Arial"/>
              </a:rPr>
              <a:t>4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-5">
                <a:solidFill>
                  <a:srgbClr val="D9DEDA"/>
                </a:solidFill>
                <a:latin typeface="Arial"/>
                <a:cs typeface="Arial"/>
              </a:rPr>
              <a:t>(</a:t>
            </a: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 spc="280">
                <a:solidFill>
                  <a:srgbClr val="D9DEDA"/>
                </a:solidFill>
                <a:latin typeface="Arial"/>
                <a:cs typeface="Arial"/>
              </a:rPr>
              <a:t>g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36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350" spc="105">
                <a:solidFill>
                  <a:srgbClr val="D9DEDA"/>
                </a:solidFill>
                <a:latin typeface="Arial"/>
                <a:cs typeface="Arial"/>
              </a:rPr>
              <a:t>e  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670">
                <a:solidFill>
                  <a:srgbClr val="D9DEDA"/>
                </a:solidFill>
                <a:latin typeface="Arial"/>
                <a:cs typeface="Arial"/>
              </a:rPr>
              <a:t>m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33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		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235">
                <a:solidFill>
                  <a:srgbClr val="D9DEDA"/>
                </a:solidFill>
                <a:latin typeface="Arial"/>
                <a:cs typeface="Arial"/>
              </a:rPr>
              <a:t>o</a:t>
            </a:r>
            <a:endParaRPr sz="2350">
              <a:latin typeface="Arial"/>
              <a:cs typeface="Arial"/>
            </a:endParaRPr>
          </a:p>
          <a:p>
            <a:pPr marR="9525" algn="r">
              <a:lnSpc>
                <a:spcPct val="100000"/>
              </a:lnSpc>
              <a:spcBef>
                <a:spcPts val="855"/>
              </a:spcBef>
            </a:pPr>
            <a:r>
              <a:rPr sz="2350" spc="400">
                <a:solidFill>
                  <a:srgbClr val="D9DEDA"/>
                </a:solidFill>
                <a:latin typeface="Arial"/>
                <a:cs typeface="Arial"/>
              </a:rPr>
              <a:t>p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75">
                <a:solidFill>
                  <a:srgbClr val="D9DEDA"/>
                </a:solidFill>
                <a:latin typeface="Arial"/>
                <a:cs typeface="Arial"/>
              </a:rPr>
              <a:t>y</a:t>
            </a:r>
            <a:endParaRPr sz="23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660743" y="7884971"/>
            <a:ext cx="5334000" cy="9588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0300"/>
              </a:lnSpc>
              <a:spcBef>
                <a:spcPts val="95"/>
              </a:spcBef>
              <a:tabLst>
                <a:tab pos="1951989" algn="l"/>
                <a:tab pos="3137535" algn="l"/>
                <a:tab pos="3620770" algn="l"/>
                <a:tab pos="4307840" algn="l"/>
              </a:tabLst>
            </a:pP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670">
                <a:solidFill>
                  <a:srgbClr val="D9DEDA"/>
                </a:solidFill>
                <a:latin typeface="Arial"/>
                <a:cs typeface="Arial"/>
              </a:rPr>
              <a:t>m</a:t>
            </a:r>
            <a:r>
              <a:rPr sz="2350" spc="400">
                <a:solidFill>
                  <a:srgbClr val="D9DEDA"/>
                </a:solidFill>
                <a:latin typeface="Arial"/>
                <a:cs typeface="Arial"/>
              </a:rPr>
              <a:t>p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95">
                <a:solidFill>
                  <a:srgbClr val="D9DEDA"/>
                </a:solidFill>
                <a:latin typeface="Arial"/>
                <a:cs typeface="Arial"/>
              </a:rPr>
              <a:t>y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ee</a:t>
            </a:r>
            <a:r>
              <a:rPr sz="2350" spc="-2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350" spc="5">
                <a:solidFill>
                  <a:srgbClr val="D9DEDA"/>
                </a:solidFill>
                <a:latin typeface="Arial"/>
                <a:cs typeface="Arial"/>
              </a:rPr>
              <a:t>'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670">
                <a:solidFill>
                  <a:srgbClr val="D9DEDA"/>
                </a:solidFill>
                <a:latin typeface="Arial"/>
                <a:cs typeface="Arial"/>
              </a:rPr>
              <a:t>m</a:t>
            </a:r>
            <a:r>
              <a:rPr sz="2350" spc="-4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235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36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x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 spc="320">
                <a:solidFill>
                  <a:srgbClr val="D9DEDA"/>
                </a:solidFill>
                <a:latin typeface="Arial"/>
                <a:cs typeface="Arial"/>
              </a:rPr>
              <a:t>t  </a:t>
            </a:r>
            <a:r>
              <a:rPr sz="2350" spc="225">
                <a:solidFill>
                  <a:srgbClr val="D9DEDA"/>
                </a:solidFill>
                <a:latin typeface="Arial"/>
                <a:cs typeface="Arial"/>
              </a:rPr>
              <a:t>laid </a:t>
            </a:r>
            <a:r>
              <a:rPr sz="2350" spc="370">
                <a:solidFill>
                  <a:srgbClr val="D9DEDA"/>
                </a:solidFill>
                <a:latin typeface="Arial"/>
                <a:cs typeface="Arial"/>
              </a:rPr>
              <a:t>down</a:t>
            </a:r>
            <a:r>
              <a:rPr sz="2350" spc="-38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350" spc="250">
                <a:solidFill>
                  <a:srgbClr val="D9DEDA"/>
                </a:solidFill>
                <a:latin typeface="Arial"/>
                <a:cs typeface="Arial"/>
              </a:rPr>
              <a:t>in </a:t>
            </a:r>
            <a:r>
              <a:rPr sz="2350" spc="215">
                <a:solidFill>
                  <a:srgbClr val="D9DEDA"/>
                </a:solidFill>
                <a:latin typeface="Arial"/>
                <a:cs typeface="Arial"/>
              </a:rPr>
              <a:t>Article </a:t>
            </a:r>
            <a:r>
              <a:rPr sz="2350" spc="-110">
                <a:solidFill>
                  <a:srgbClr val="D9DEDA"/>
                </a:solidFill>
                <a:latin typeface="Arial"/>
                <a:cs typeface="Arial"/>
              </a:rPr>
              <a:t>3?</a:t>
            </a:r>
            <a:endParaRPr sz="23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07785" y="5787856"/>
            <a:ext cx="1158240" cy="9588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0300"/>
              </a:lnSpc>
              <a:spcBef>
                <a:spcPts val="95"/>
              </a:spcBef>
              <a:tabLst>
                <a:tab pos="524510" algn="l"/>
              </a:tabLst>
            </a:pPr>
            <a:r>
              <a:rPr sz="2350" spc="-360">
                <a:solidFill>
                  <a:srgbClr val="D9DEDA"/>
                </a:solidFill>
                <a:latin typeface="Arial"/>
                <a:cs typeface="Arial"/>
              </a:rPr>
              <a:t>1</a:t>
            </a:r>
            <a:r>
              <a:rPr sz="2350" spc="-160">
                <a:solidFill>
                  <a:srgbClr val="D9DEDA"/>
                </a:solidFill>
                <a:latin typeface="Arial"/>
                <a:cs typeface="Arial"/>
              </a:rPr>
              <a:t>.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220">
                <a:solidFill>
                  <a:srgbClr val="D9DEDA"/>
                </a:solidFill>
                <a:latin typeface="Arial"/>
                <a:cs typeface="Arial"/>
              </a:rPr>
              <a:t>n  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j</a:t>
            </a:r>
            <a:r>
              <a:rPr sz="2350" spc="330">
                <a:solidFill>
                  <a:srgbClr val="D9DEDA"/>
                </a:solidFill>
                <a:latin typeface="Arial"/>
                <a:cs typeface="Arial"/>
              </a:rPr>
              <a:t>u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390">
                <a:solidFill>
                  <a:srgbClr val="D9DEDA"/>
                </a:solidFill>
                <a:latin typeface="Arial"/>
                <a:cs typeface="Arial"/>
              </a:rPr>
              <a:t>d</a:t>
            </a:r>
            <a:endParaRPr sz="23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468449" y="5787856"/>
            <a:ext cx="1625600" cy="9588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6835" marR="5080" indent="-64769">
              <a:lnSpc>
                <a:spcPct val="130300"/>
              </a:lnSpc>
              <a:spcBef>
                <a:spcPts val="95"/>
              </a:spcBef>
              <a:tabLst>
                <a:tab pos="523875" algn="l"/>
                <a:tab pos="857250" algn="l"/>
              </a:tabLst>
            </a:pPr>
            <a:r>
              <a:rPr sz="2350" spc="135">
                <a:solidFill>
                  <a:srgbClr val="D9DEDA"/>
                </a:solidFill>
                <a:latin typeface="Arial"/>
                <a:cs typeface="Arial"/>
              </a:rPr>
              <a:t>a	</a:t>
            </a:r>
            <a:r>
              <a:rPr sz="2350" spc="400">
                <a:solidFill>
                  <a:srgbClr val="D9DEDA"/>
                </a:solidFill>
                <a:latin typeface="Arial"/>
                <a:cs typeface="Arial"/>
              </a:rPr>
              <a:t>p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85">
                <a:solidFill>
                  <a:srgbClr val="D9DEDA"/>
                </a:solidFill>
                <a:latin typeface="Arial"/>
                <a:cs typeface="Arial"/>
              </a:rPr>
              <a:t>v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05">
                <a:solidFill>
                  <a:srgbClr val="D9DEDA"/>
                </a:solidFill>
                <a:latin typeface="Arial"/>
                <a:cs typeface="Arial"/>
              </a:rPr>
              <a:t>e  </a:t>
            </a:r>
            <a:r>
              <a:rPr sz="2350" spc="240">
                <a:solidFill>
                  <a:srgbClr val="D9DEDA"/>
                </a:solidFill>
                <a:latin typeface="Arial"/>
                <a:cs typeface="Arial"/>
              </a:rPr>
              <a:t>by		</a:t>
            </a:r>
            <a:r>
              <a:rPr sz="2350" spc="290">
                <a:solidFill>
                  <a:srgbClr val="D9DEDA"/>
                </a:solidFill>
                <a:latin typeface="Arial"/>
                <a:cs typeface="Arial"/>
              </a:rPr>
              <a:t>the</a:t>
            </a:r>
            <a:endParaRPr sz="23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43069" y="5787856"/>
            <a:ext cx="1739900" cy="9588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56210">
              <a:lnSpc>
                <a:spcPct val="130300"/>
              </a:lnSpc>
              <a:spcBef>
                <a:spcPts val="95"/>
              </a:spcBef>
              <a:tabLst>
                <a:tab pos="1403350" algn="l"/>
              </a:tabLst>
            </a:pP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 spc="409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85">
                <a:solidFill>
                  <a:srgbClr val="D9DEDA"/>
                </a:solidFill>
                <a:latin typeface="Arial"/>
                <a:cs typeface="Arial"/>
              </a:rPr>
              <a:t>v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409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350" spc="330">
                <a:solidFill>
                  <a:srgbClr val="D9DEDA"/>
                </a:solidFill>
                <a:latin typeface="Arial"/>
                <a:cs typeface="Arial"/>
              </a:rPr>
              <a:t>u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200">
                <a:solidFill>
                  <a:srgbClr val="D9DEDA"/>
                </a:solidFill>
                <a:latin typeface="Arial"/>
                <a:cs typeface="Arial"/>
              </a:rPr>
              <a:t>l  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f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350" spc="330">
                <a:solidFill>
                  <a:srgbClr val="D9DEDA"/>
                </a:solidFill>
                <a:latin typeface="Arial"/>
                <a:cs typeface="Arial"/>
              </a:rPr>
              <a:t>u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235">
                <a:solidFill>
                  <a:srgbClr val="D9DEDA"/>
                </a:solidFill>
                <a:latin typeface="Arial"/>
                <a:cs typeface="Arial"/>
              </a:rPr>
              <a:t>o</a:t>
            </a:r>
            <a:endParaRPr sz="23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07785" y="6828403"/>
            <a:ext cx="4978400" cy="3854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2134235" algn="l"/>
                <a:tab pos="3872229" algn="l"/>
              </a:tabLst>
            </a:pP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implement	</a:t>
            </a:r>
            <a:r>
              <a:rPr sz="2350" spc="200">
                <a:solidFill>
                  <a:srgbClr val="D9DEDA"/>
                </a:solidFill>
                <a:latin typeface="Arial"/>
                <a:cs typeface="Arial"/>
              </a:rPr>
              <a:t>Directive	</a:t>
            </a:r>
            <a:r>
              <a:rPr sz="2350" spc="229">
                <a:solidFill>
                  <a:srgbClr val="D9DEDA"/>
                </a:solidFill>
                <a:latin typeface="Arial"/>
                <a:cs typeface="Arial"/>
              </a:rPr>
              <a:t>80/987</a:t>
            </a:r>
            <a:endParaRPr sz="23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30631" y="7188031"/>
            <a:ext cx="3853815" cy="9588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8419">
              <a:lnSpc>
                <a:spcPct val="130300"/>
              </a:lnSpc>
              <a:spcBef>
                <a:spcPts val="95"/>
              </a:spcBef>
              <a:tabLst>
                <a:tab pos="1311910" algn="l"/>
                <a:tab pos="1952625" algn="l"/>
                <a:tab pos="2251710" algn="l"/>
                <a:tab pos="3312795" algn="l"/>
              </a:tabLst>
            </a:pP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670">
                <a:solidFill>
                  <a:srgbClr val="D9DEDA"/>
                </a:solidFill>
                <a:latin typeface="Arial"/>
                <a:cs typeface="Arial"/>
              </a:rPr>
              <a:t>m</a:t>
            </a:r>
            <a:r>
              <a:rPr sz="2350" spc="400">
                <a:solidFill>
                  <a:srgbClr val="D9DEDA"/>
                </a:solidFill>
                <a:latin typeface="Arial"/>
                <a:cs typeface="Arial"/>
              </a:rPr>
              <a:t>p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	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f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650">
                <a:solidFill>
                  <a:srgbClr val="D9DEDA"/>
                </a:solidFill>
                <a:latin typeface="Arial"/>
                <a:cs typeface="Arial"/>
              </a:rPr>
              <a:t>m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36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350" spc="105">
                <a:solidFill>
                  <a:srgbClr val="D9DEDA"/>
                </a:solidFill>
                <a:latin typeface="Arial"/>
                <a:cs typeface="Arial"/>
              </a:rPr>
              <a:t>e  </a:t>
            </a:r>
            <a:r>
              <a:rPr sz="2350" spc="16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350" spc="95">
                <a:solidFill>
                  <a:srgbClr val="D9DEDA"/>
                </a:solidFill>
                <a:latin typeface="Arial"/>
                <a:cs typeface="Arial"/>
              </a:rPr>
              <a:t>y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 spc="280">
                <a:solidFill>
                  <a:srgbClr val="D9DEDA"/>
                </a:solidFill>
                <a:latin typeface="Arial"/>
                <a:cs typeface="Arial"/>
              </a:rPr>
              <a:t>g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33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350" spc="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3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350" spc="670">
                <a:solidFill>
                  <a:srgbClr val="D9DEDA"/>
                </a:solidFill>
                <a:latin typeface="Arial"/>
                <a:cs typeface="Arial"/>
              </a:rPr>
              <a:t>mm</a:t>
            </a:r>
            <a:r>
              <a:rPr sz="2350" spc="330">
                <a:solidFill>
                  <a:srgbClr val="D9DEDA"/>
                </a:solidFill>
                <a:latin typeface="Arial"/>
                <a:cs typeface="Arial"/>
              </a:rPr>
              <a:t>u</a:t>
            </a:r>
            <a:r>
              <a:rPr sz="2350" spc="35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75">
                <a:solidFill>
                  <a:srgbClr val="D9DEDA"/>
                </a:solidFill>
                <a:latin typeface="Arial"/>
                <a:cs typeface="Arial"/>
              </a:rPr>
              <a:t>y</a:t>
            </a:r>
            <a:endParaRPr sz="23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07785" y="7188031"/>
            <a:ext cx="915669" cy="14255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30300"/>
              </a:lnSpc>
              <a:spcBef>
                <a:spcPts val="95"/>
              </a:spcBef>
            </a:pPr>
            <a:r>
              <a:rPr sz="2350" spc="245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17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350" spc="360">
                <a:solidFill>
                  <a:srgbClr val="D9DEDA"/>
                </a:solidFill>
                <a:latin typeface="Arial"/>
                <a:cs typeface="Arial"/>
              </a:rPr>
              <a:t>m  </a:t>
            </a:r>
            <a:r>
              <a:rPr sz="2350" spc="-2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5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350" spc="34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350" spc="18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350" spc="-165">
                <a:solidFill>
                  <a:srgbClr val="D9DEDA"/>
                </a:solidFill>
                <a:latin typeface="Arial"/>
                <a:cs typeface="Arial"/>
              </a:rPr>
              <a:t>,  </a:t>
            </a:r>
            <a:r>
              <a:rPr sz="2350" spc="145">
                <a:solidFill>
                  <a:srgbClr val="D9DEDA"/>
                </a:solidFill>
                <a:latin typeface="Arial"/>
                <a:cs typeface="Arial"/>
              </a:rPr>
              <a:t>law?</a:t>
            </a:r>
            <a:endParaRPr sz="23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2297257" y="5736924"/>
            <a:ext cx="4979670" cy="14255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30300"/>
              </a:lnSpc>
              <a:spcBef>
                <a:spcPts val="95"/>
              </a:spcBef>
            </a:pPr>
            <a:r>
              <a:rPr sz="2350" spc="-65">
                <a:solidFill>
                  <a:srgbClr val="D9DEDA"/>
                </a:solidFill>
                <a:latin typeface="Arial"/>
                <a:cs typeface="Arial"/>
              </a:rPr>
              <a:t>3. </a:t>
            </a:r>
            <a:r>
              <a:rPr sz="2350" spc="125">
                <a:solidFill>
                  <a:srgbClr val="D9DEDA"/>
                </a:solidFill>
                <a:latin typeface="Arial"/>
                <a:cs typeface="Arial"/>
              </a:rPr>
              <a:t>If 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not, </a:t>
            </a:r>
            <a:r>
              <a:rPr sz="2350" spc="330">
                <a:solidFill>
                  <a:srgbClr val="D9DEDA"/>
                </a:solidFill>
                <a:latin typeface="Arial"/>
                <a:cs typeface="Arial"/>
              </a:rPr>
              <a:t>what </a:t>
            </a:r>
            <a:r>
              <a:rPr sz="2350" spc="60">
                <a:solidFill>
                  <a:srgbClr val="D9DEDA"/>
                </a:solidFill>
                <a:latin typeface="Arial"/>
                <a:cs typeface="Arial"/>
              </a:rPr>
              <a:t>is </a:t>
            </a:r>
            <a:r>
              <a:rPr sz="2350" spc="290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350" spc="430">
                <a:solidFill>
                  <a:srgbClr val="D9DEDA"/>
                </a:solidFill>
                <a:latin typeface="Arial"/>
                <a:cs typeface="Arial"/>
              </a:rPr>
              <a:t>minimum  </a:t>
            </a:r>
            <a:r>
              <a:rPr sz="2350" spc="235">
                <a:solidFill>
                  <a:srgbClr val="D9DEDA"/>
                </a:solidFill>
                <a:latin typeface="Arial"/>
                <a:cs typeface="Arial"/>
              </a:rPr>
              <a:t>guarantee </a:t>
            </a:r>
            <a:r>
              <a:rPr sz="2350" spc="295">
                <a:solidFill>
                  <a:srgbClr val="D9DEDA"/>
                </a:solidFill>
                <a:latin typeface="Arial"/>
                <a:cs typeface="Arial"/>
              </a:rPr>
              <a:t>that </a:t>
            </a:r>
            <a:r>
              <a:rPr sz="2350" spc="290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350" spc="195">
                <a:solidFill>
                  <a:srgbClr val="D9DEDA"/>
                </a:solidFill>
                <a:latin typeface="Arial"/>
                <a:cs typeface="Arial"/>
              </a:rPr>
              <a:t>State </a:t>
            </a:r>
            <a:r>
              <a:rPr sz="2350" spc="325">
                <a:solidFill>
                  <a:srgbClr val="D9DEDA"/>
                </a:solidFill>
                <a:latin typeface="Arial"/>
                <a:cs typeface="Arial"/>
              </a:rPr>
              <a:t>must  </a:t>
            </a:r>
            <a:r>
              <a:rPr sz="2350" spc="235">
                <a:solidFill>
                  <a:srgbClr val="D9DEDA"/>
                </a:solidFill>
                <a:latin typeface="Arial"/>
                <a:cs typeface="Arial"/>
              </a:rPr>
              <a:t>provide </a:t>
            </a:r>
            <a:r>
              <a:rPr sz="2350" spc="280">
                <a:solidFill>
                  <a:srgbClr val="D9DEDA"/>
                </a:solidFill>
                <a:latin typeface="Arial"/>
                <a:cs typeface="Arial"/>
              </a:rPr>
              <a:t>under </a:t>
            </a:r>
            <a:r>
              <a:rPr sz="2350" spc="290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350" spc="-3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350" spc="160">
                <a:solidFill>
                  <a:srgbClr val="D9DEDA"/>
                </a:solidFill>
                <a:latin typeface="Arial"/>
                <a:cs typeface="Arial"/>
              </a:rPr>
              <a:t>Directive?</a:t>
            </a:r>
            <a:endParaRPr sz="2350">
              <a:latin typeface="Arial"/>
              <a:cs typeface="Arial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6673437" y="1861501"/>
            <a:ext cx="4953000" cy="2204085"/>
            <a:chOff x="6673437" y="1861501"/>
            <a:chExt cx="4953000" cy="2204085"/>
          </a:xfrm>
        </p:grpSpPr>
        <p:sp>
          <p:nvSpPr>
            <p:cNvPr id="23" name="object 23"/>
            <p:cNvSpPr/>
            <p:nvPr/>
          </p:nvSpPr>
          <p:spPr>
            <a:xfrm>
              <a:off x="6673437" y="1861501"/>
              <a:ext cx="4952999" cy="220027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673438" y="1874567"/>
              <a:ext cx="495300" cy="2190750"/>
            </a:xfrm>
            <a:custGeom>
              <a:avLst/>
              <a:gdLst/>
              <a:ahLst/>
              <a:cxnLst/>
              <a:rect l="l" t="t" r="r" b="b"/>
              <a:pathLst>
                <a:path w="495300" h="2190750">
                  <a:moveTo>
                    <a:pt x="495300" y="2190750"/>
                  </a:moveTo>
                  <a:lnTo>
                    <a:pt x="0" y="2190750"/>
                  </a:lnTo>
                  <a:lnTo>
                    <a:pt x="0" y="0"/>
                  </a:lnTo>
                  <a:lnTo>
                    <a:pt x="495300" y="0"/>
                  </a:lnTo>
                  <a:lnTo>
                    <a:pt x="495300" y="2190750"/>
                  </a:lnTo>
                  <a:close/>
                </a:path>
              </a:pathLst>
            </a:custGeom>
            <a:solidFill>
              <a:srgbClr val="8A7D62">
                <a:alpha val="697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12309961" y="2873971"/>
            <a:ext cx="4953000" cy="2200275"/>
            <a:chOff x="12309961" y="2873971"/>
            <a:chExt cx="4953000" cy="2200275"/>
          </a:xfrm>
        </p:grpSpPr>
        <p:sp>
          <p:nvSpPr>
            <p:cNvPr id="26" name="object 26"/>
            <p:cNvSpPr/>
            <p:nvPr/>
          </p:nvSpPr>
          <p:spPr>
            <a:xfrm>
              <a:off x="12309961" y="2873971"/>
              <a:ext cx="4952999" cy="220027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2309961" y="2873972"/>
              <a:ext cx="495300" cy="2190750"/>
            </a:xfrm>
            <a:custGeom>
              <a:avLst/>
              <a:gdLst/>
              <a:ahLst/>
              <a:cxnLst/>
              <a:rect l="l" t="t" r="r" b="b"/>
              <a:pathLst>
                <a:path w="495300" h="2190750">
                  <a:moveTo>
                    <a:pt x="495300" y="2190750"/>
                  </a:moveTo>
                  <a:lnTo>
                    <a:pt x="0" y="2190750"/>
                  </a:lnTo>
                  <a:lnTo>
                    <a:pt x="0" y="0"/>
                  </a:lnTo>
                  <a:lnTo>
                    <a:pt x="495300" y="0"/>
                  </a:lnTo>
                  <a:lnTo>
                    <a:pt x="495300" y="2190750"/>
                  </a:lnTo>
                  <a:close/>
                </a:path>
              </a:pathLst>
            </a:custGeom>
            <a:solidFill>
              <a:srgbClr val="8A7D62">
                <a:alpha val="697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/>
          <p:nvPr/>
        </p:nvSpPr>
        <p:spPr>
          <a:xfrm>
            <a:off x="0" y="9196668"/>
            <a:ext cx="18288000" cy="95250"/>
          </a:xfrm>
          <a:custGeom>
            <a:avLst/>
            <a:gdLst/>
            <a:ahLst/>
            <a:cxnLst/>
            <a:rect l="l" t="t" r="r" b="b"/>
            <a:pathLst>
              <a:path w="18288000" h="95250">
                <a:moveTo>
                  <a:pt x="0" y="0"/>
                </a:moveTo>
                <a:lnTo>
                  <a:pt x="18288000" y="0"/>
                </a:lnTo>
                <a:lnTo>
                  <a:pt x="18288000" y="95249"/>
                </a:lnTo>
                <a:lnTo>
                  <a:pt x="0" y="95249"/>
                </a:lnTo>
                <a:lnTo>
                  <a:pt x="0" y="0"/>
                </a:lnTo>
                <a:close/>
              </a:path>
            </a:pathLst>
          </a:custGeom>
          <a:solidFill>
            <a:srgbClr val="8A7D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0" y="9291918"/>
            <a:ext cx="18288000" cy="995680"/>
          </a:xfrm>
          <a:prstGeom prst="rect">
            <a:avLst/>
          </a:prstGeom>
          <a:solidFill>
            <a:srgbClr val="202932"/>
          </a:solidFill>
        </p:spPr>
        <p:txBody>
          <a:bodyPr vert="horz" wrap="square" lIns="0" tIns="299720" rIns="0" bIns="0" rtlCol="0">
            <a:spAutoFit/>
          </a:bodyPr>
          <a:lstStyle/>
          <a:p>
            <a:pPr marL="8312784">
              <a:lnSpc>
                <a:spcPct val="100000"/>
              </a:lnSpc>
              <a:spcBef>
                <a:spcPts val="2360"/>
              </a:spcBef>
            </a:pPr>
            <a:r>
              <a:rPr sz="2400" spc="150">
                <a:solidFill>
                  <a:srgbClr val="D9DEDA"/>
                </a:solidFill>
                <a:latin typeface="Verdana"/>
                <a:cs typeface="Verdana"/>
              </a:rPr>
              <a:t>Francovich, </a:t>
            </a:r>
            <a:r>
              <a:rPr sz="2400" spc="195">
                <a:solidFill>
                  <a:srgbClr val="D9DEDA"/>
                </a:solidFill>
                <a:latin typeface="Verdana"/>
                <a:cs typeface="Verdana"/>
              </a:rPr>
              <a:t>Bonifaci </a:t>
            </a:r>
            <a:r>
              <a:rPr sz="2400" spc="185">
                <a:solidFill>
                  <a:srgbClr val="D9DEDA"/>
                </a:solidFill>
                <a:latin typeface="Verdana"/>
                <a:cs typeface="Verdana"/>
              </a:rPr>
              <a:t>and </a:t>
            </a:r>
            <a:r>
              <a:rPr sz="2400" spc="145">
                <a:solidFill>
                  <a:srgbClr val="D9DEDA"/>
                </a:solidFill>
                <a:latin typeface="Verdana"/>
                <a:cs typeface="Verdana"/>
              </a:rPr>
              <a:t>others </a:t>
            </a:r>
            <a:r>
              <a:rPr sz="2400" spc="-165">
                <a:solidFill>
                  <a:srgbClr val="D9DEDA"/>
                </a:solidFill>
                <a:latin typeface="Verdana"/>
                <a:cs typeface="Verdana"/>
              </a:rPr>
              <a:t>v. </a:t>
            </a:r>
            <a:r>
              <a:rPr sz="2400" spc="135">
                <a:solidFill>
                  <a:srgbClr val="D9DEDA"/>
                </a:solidFill>
                <a:latin typeface="Verdana"/>
                <a:cs typeface="Verdana"/>
              </a:rPr>
              <a:t>Italian</a:t>
            </a:r>
            <a:r>
              <a:rPr sz="2400" spc="-23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400" spc="229">
                <a:solidFill>
                  <a:srgbClr val="D9DEDA"/>
                </a:solidFill>
                <a:latin typeface="Verdana"/>
                <a:cs typeface="Verdana"/>
              </a:rPr>
              <a:t>Republic</a:t>
            </a:r>
            <a:endParaRPr sz="24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16000" y="2777136"/>
            <a:ext cx="6752590" cy="220662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ts val="8780"/>
              </a:lnSpc>
              <a:spcBef>
                <a:spcPts val="75"/>
              </a:spcBef>
            </a:pPr>
            <a:r>
              <a:rPr sz="7000" b="1" spc="-150">
                <a:solidFill>
                  <a:srgbClr val="D9DEDA"/>
                </a:solidFill>
                <a:latin typeface="Verdana"/>
                <a:cs typeface="Verdana"/>
              </a:rPr>
              <a:t>About </a:t>
            </a:r>
            <a:r>
              <a:rPr sz="7000" b="1" spc="-235">
                <a:solidFill>
                  <a:srgbClr val="D9DEDA"/>
                </a:solidFill>
                <a:latin typeface="Verdana"/>
                <a:cs typeface="Verdana"/>
              </a:rPr>
              <a:t>the</a:t>
            </a:r>
            <a:r>
              <a:rPr sz="7000" b="1" spc="-120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7000" b="1" spc="-290">
                <a:solidFill>
                  <a:srgbClr val="D9DEDA"/>
                </a:solidFill>
                <a:latin typeface="Verdana"/>
                <a:cs typeface="Verdana"/>
              </a:rPr>
              <a:t>first  </a:t>
            </a:r>
            <a:r>
              <a:rPr sz="7000" b="1" spc="-250">
                <a:solidFill>
                  <a:srgbClr val="D9DEDA"/>
                </a:solidFill>
                <a:latin typeface="Verdana"/>
                <a:cs typeface="Verdana"/>
              </a:rPr>
              <a:t>question</a:t>
            </a:r>
            <a:endParaRPr sz="7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4846" y="5527706"/>
            <a:ext cx="6821170" cy="1151255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5080">
              <a:lnSpc>
                <a:spcPts val="4430"/>
              </a:lnSpc>
              <a:spcBef>
                <a:spcPts val="254"/>
              </a:spcBef>
            </a:pPr>
            <a:r>
              <a:rPr sz="3700" b="1" spc="45">
                <a:solidFill>
                  <a:srgbClr val="8A7D62"/>
                </a:solidFill>
                <a:latin typeface="Verdana"/>
                <a:cs typeface="Verdana"/>
              </a:rPr>
              <a:t>Francovich, </a:t>
            </a:r>
            <a:r>
              <a:rPr sz="3700" b="1" spc="80">
                <a:solidFill>
                  <a:srgbClr val="8A7D62"/>
                </a:solidFill>
                <a:latin typeface="Verdana"/>
                <a:cs typeface="Verdana"/>
              </a:rPr>
              <a:t>Bonifaci </a:t>
            </a:r>
            <a:r>
              <a:rPr sz="3700" b="1" spc="30">
                <a:solidFill>
                  <a:srgbClr val="8A7D62"/>
                </a:solidFill>
                <a:latin typeface="Verdana"/>
                <a:cs typeface="Verdana"/>
              </a:rPr>
              <a:t>and  </a:t>
            </a:r>
            <a:r>
              <a:rPr sz="3700" b="1" spc="25">
                <a:solidFill>
                  <a:srgbClr val="8A7D62"/>
                </a:solidFill>
                <a:latin typeface="Verdana"/>
                <a:cs typeface="Verdana"/>
              </a:rPr>
              <a:t>others </a:t>
            </a:r>
            <a:r>
              <a:rPr sz="3700" b="1" spc="-229">
                <a:solidFill>
                  <a:srgbClr val="8A7D62"/>
                </a:solidFill>
                <a:latin typeface="Verdana"/>
                <a:cs typeface="Verdana"/>
              </a:rPr>
              <a:t>v. </a:t>
            </a:r>
            <a:r>
              <a:rPr sz="3700" b="1" spc="-20">
                <a:solidFill>
                  <a:srgbClr val="8A7D62"/>
                </a:solidFill>
                <a:latin typeface="Verdana"/>
                <a:cs typeface="Verdana"/>
              </a:rPr>
              <a:t>Italian</a:t>
            </a:r>
            <a:r>
              <a:rPr sz="3700" b="1" spc="-455">
                <a:solidFill>
                  <a:srgbClr val="8A7D62"/>
                </a:solidFill>
                <a:latin typeface="Verdana"/>
                <a:cs typeface="Verdana"/>
              </a:rPr>
              <a:t> </a:t>
            </a:r>
            <a:r>
              <a:rPr sz="3700" b="1" spc="105">
                <a:solidFill>
                  <a:srgbClr val="8A7D62"/>
                </a:solidFill>
                <a:latin typeface="Verdana"/>
                <a:cs typeface="Verdana"/>
              </a:rPr>
              <a:t>Republic</a:t>
            </a:r>
            <a:endParaRPr sz="3700">
              <a:latin typeface="Verdana"/>
              <a:cs typeface="Verdan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5" name="object 5"/>
            <p:cNvSpPr/>
            <p:nvPr/>
          </p:nvSpPr>
          <p:spPr>
            <a:xfrm>
              <a:off x="0" y="0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2514600" y="0"/>
                  </a:moveTo>
                  <a:lnTo>
                    <a:pt x="1028700" y="0"/>
                  </a:lnTo>
                  <a:lnTo>
                    <a:pt x="1028700" y="1485900"/>
                  </a:lnTo>
                  <a:lnTo>
                    <a:pt x="2514600" y="1485900"/>
                  </a:lnTo>
                  <a:lnTo>
                    <a:pt x="2514600" y="0"/>
                  </a:lnTo>
                  <a:close/>
                </a:path>
                <a:path w="18288000" h="10287000">
                  <a:moveTo>
                    <a:pt x="18288000" y="9196680"/>
                  </a:moveTo>
                  <a:lnTo>
                    <a:pt x="0" y="9196680"/>
                  </a:lnTo>
                  <a:lnTo>
                    <a:pt x="0" y="10287000"/>
                  </a:lnTo>
                  <a:lnTo>
                    <a:pt x="18288000" y="10287000"/>
                  </a:lnTo>
                  <a:lnTo>
                    <a:pt x="18288000" y="919668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439701" y="376281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703025" y="440688"/>
              <a:ext cx="131632" cy="1316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419948" y="631189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4" h="47307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37"/>
                  </a:lnTo>
                  <a:lnTo>
                    <a:pt x="194233" y="412737"/>
                  </a:lnTo>
                  <a:lnTo>
                    <a:pt x="194233" y="66611"/>
                  </a:lnTo>
                  <a:close/>
                </a:path>
                <a:path w="697864" h="473075">
                  <a:moveTo>
                    <a:pt x="212877" y="424662"/>
                  </a:moveTo>
                  <a:lnTo>
                    <a:pt x="207873" y="419658"/>
                  </a:lnTo>
                  <a:lnTo>
                    <a:pt x="60960" y="419658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92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92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4" h="473075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86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86"/>
                  </a:lnTo>
                  <a:lnTo>
                    <a:pt x="212877" y="44208"/>
                  </a:lnTo>
                  <a:close/>
                </a:path>
                <a:path w="697864" h="47307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37"/>
                  </a:lnTo>
                  <a:lnTo>
                    <a:pt x="407390" y="412737"/>
                  </a:lnTo>
                  <a:lnTo>
                    <a:pt x="407390" y="66611"/>
                  </a:lnTo>
                  <a:close/>
                </a:path>
                <a:path w="697864" h="473075">
                  <a:moveTo>
                    <a:pt x="427367" y="424662"/>
                  </a:moveTo>
                  <a:lnTo>
                    <a:pt x="422338" y="419658"/>
                  </a:lnTo>
                  <a:lnTo>
                    <a:pt x="275450" y="419658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92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92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4" h="473075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86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86"/>
                  </a:lnTo>
                  <a:lnTo>
                    <a:pt x="427367" y="44208"/>
                  </a:lnTo>
                  <a:close/>
                </a:path>
                <a:path w="697864" h="47307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37"/>
                  </a:lnTo>
                  <a:lnTo>
                    <a:pt x="620534" y="412737"/>
                  </a:lnTo>
                  <a:lnTo>
                    <a:pt x="620534" y="66611"/>
                  </a:lnTo>
                  <a:close/>
                </a:path>
                <a:path w="697864" h="473075">
                  <a:moveTo>
                    <a:pt x="641858" y="424662"/>
                  </a:moveTo>
                  <a:lnTo>
                    <a:pt x="636828" y="419658"/>
                  </a:lnTo>
                  <a:lnTo>
                    <a:pt x="489940" y="419658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92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92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4" h="473075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86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86"/>
                  </a:lnTo>
                  <a:lnTo>
                    <a:pt x="641858" y="44208"/>
                  </a:lnTo>
                  <a:close/>
                </a:path>
                <a:path w="697864" h="473075">
                  <a:moveTo>
                    <a:pt x="689140" y="22771"/>
                  </a:moveTo>
                  <a:lnTo>
                    <a:pt x="687819" y="20701"/>
                  </a:lnTo>
                  <a:lnTo>
                    <a:pt x="685876" y="19570"/>
                  </a:lnTo>
                  <a:lnTo>
                    <a:pt x="684847" y="19824"/>
                  </a:lnTo>
                  <a:lnTo>
                    <a:pt x="683729" y="19989"/>
                  </a:lnTo>
                  <a:lnTo>
                    <a:pt x="14046" y="19989"/>
                  </a:lnTo>
                  <a:lnTo>
                    <a:pt x="12954" y="19824"/>
                  </a:lnTo>
                  <a:lnTo>
                    <a:pt x="11912" y="19570"/>
                  </a:lnTo>
                  <a:lnTo>
                    <a:pt x="9969" y="20701"/>
                  </a:lnTo>
                  <a:lnTo>
                    <a:pt x="8648" y="22771"/>
                  </a:lnTo>
                  <a:lnTo>
                    <a:pt x="8648" y="28803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803"/>
                  </a:lnTo>
                  <a:lnTo>
                    <a:pt x="689140" y="22771"/>
                  </a:lnTo>
                  <a:close/>
                </a:path>
                <a:path w="697864" h="473075">
                  <a:moveTo>
                    <a:pt x="689140" y="2933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33"/>
                  </a:lnTo>
                  <a:lnTo>
                    <a:pt x="8648" y="10134"/>
                  </a:lnTo>
                  <a:lnTo>
                    <a:pt x="11582" y="13068"/>
                  </a:lnTo>
                  <a:lnTo>
                    <a:pt x="686206" y="13068"/>
                  </a:lnTo>
                  <a:lnTo>
                    <a:pt x="689140" y="10134"/>
                  </a:lnTo>
                  <a:lnTo>
                    <a:pt x="689140" y="2933"/>
                  </a:lnTo>
                  <a:close/>
                </a:path>
                <a:path w="697864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81"/>
                  </a:lnTo>
                  <a:lnTo>
                    <a:pt x="697801" y="472681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"/>
            <a:ext cx="18288000" cy="9196705"/>
          </a:xfrm>
          <a:custGeom>
            <a:avLst/>
            <a:gdLst/>
            <a:ahLst/>
            <a:cxnLst/>
            <a:rect l="l" t="t" r="r" b="b"/>
            <a:pathLst>
              <a:path w="18288000" h="9196705">
                <a:moveTo>
                  <a:pt x="0" y="9196663"/>
                </a:moveTo>
                <a:lnTo>
                  <a:pt x="18288000" y="9196663"/>
                </a:lnTo>
                <a:lnTo>
                  <a:pt x="18288000" y="0"/>
                </a:lnTo>
                <a:lnTo>
                  <a:pt x="0" y="0"/>
                </a:lnTo>
                <a:lnTo>
                  <a:pt x="0" y="9196663"/>
                </a:lnTo>
                <a:close/>
              </a:path>
            </a:pathLst>
          </a:custGeom>
          <a:solidFill>
            <a:srgbClr val="2029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405107" y="2161485"/>
            <a:ext cx="14379575" cy="53625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0"/>
              </a:spcBef>
            </a:pP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75">
                <a:solidFill>
                  <a:srgbClr val="D9DEDA"/>
                </a:solidFill>
                <a:latin typeface="Arial"/>
                <a:cs typeface="Arial"/>
              </a:rPr>
              <a:t>first</a:t>
            </a:r>
            <a:r>
              <a:rPr sz="265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question</a:t>
            </a:r>
            <a:r>
              <a:rPr sz="2650" spc="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40">
                <a:solidFill>
                  <a:srgbClr val="D9DEDA"/>
                </a:solidFill>
                <a:latin typeface="Arial"/>
                <a:cs typeface="Arial"/>
              </a:rPr>
              <a:t>concerns</a:t>
            </a:r>
            <a:r>
              <a:rPr sz="265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direct</a:t>
            </a:r>
            <a:r>
              <a:rPr sz="265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35">
                <a:solidFill>
                  <a:srgbClr val="D9DEDA"/>
                </a:solidFill>
                <a:latin typeface="Arial"/>
                <a:cs typeface="Arial"/>
              </a:rPr>
              <a:t>effect</a:t>
            </a:r>
            <a:r>
              <a:rPr sz="2650" spc="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</a:t>
            </a:r>
            <a:r>
              <a:rPr sz="265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provisions</a:t>
            </a:r>
            <a:r>
              <a:rPr sz="265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</a:t>
            </a:r>
            <a:r>
              <a:rPr sz="2650" spc="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Directive</a:t>
            </a:r>
            <a:r>
              <a:rPr sz="265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and</a:t>
            </a:r>
            <a:endParaRPr sz="2650">
              <a:latin typeface="Arial"/>
              <a:cs typeface="Arial"/>
            </a:endParaRPr>
          </a:p>
          <a:p>
            <a:pPr marL="12700" marR="5080" algn="just">
              <a:lnSpc>
                <a:spcPct val="174500"/>
              </a:lnSpc>
            </a:pPr>
            <a:r>
              <a:rPr sz="2650" spc="150">
                <a:solidFill>
                  <a:srgbClr val="D9DEDA"/>
                </a:solidFill>
                <a:latin typeface="Arial"/>
                <a:cs typeface="Arial"/>
              </a:rPr>
              <a:t>also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15">
                <a:solidFill>
                  <a:srgbClr val="D9DEDA"/>
                </a:solidFill>
                <a:latin typeface="Arial"/>
                <a:cs typeface="Arial"/>
              </a:rPr>
              <a:t>existence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and 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extent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150">
                <a:solidFill>
                  <a:srgbClr val="D9DEDA"/>
                </a:solidFill>
                <a:latin typeface="Arial"/>
                <a:cs typeface="Arial"/>
              </a:rPr>
              <a:t>State's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liability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for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breach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its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obligations.  </a:t>
            </a:r>
            <a:r>
              <a:rPr sz="2650" spc="285">
                <a:solidFill>
                  <a:srgbClr val="D9DEDA"/>
                </a:solidFill>
                <a:latin typeface="Arial"/>
                <a:cs typeface="Arial"/>
              </a:rPr>
              <a:t>According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 </a:t>
            </a:r>
            <a:r>
              <a:rPr sz="2650" spc="250">
                <a:solidFill>
                  <a:srgbClr val="D9DEDA"/>
                </a:solidFill>
                <a:latin typeface="Arial"/>
                <a:cs typeface="Arial"/>
              </a:rPr>
              <a:t>settled 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case 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law, </a:t>
            </a:r>
            <a:r>
              <a:rPr sz="2650" spc="175">
                <a:solidFill>
                  <a:srgbClr val="D9DEDA"/>
                </a:solidFill>
                <a:latin typeface="Arial"/>
                <a:cs typeface="Arial"/>
              </a:rPr>
              <a:t>if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State 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has </a:t>
            </a: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not </a:t>
            </a:r>
            <a:r>
              <a:rPr sz="2650" spc="335">
                <a:solidFill>
                  <a:srgbClr val="D9DEDA"/>
                </a:solidFill>
                <a:latin typeface="Arial"/>
                <a:cs typeface="Arial"/>
              </a:rPr>
              <a:t>adopted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Directive </a:t>
            </a: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within 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65">
                <a:solidFill>
                  <a:srgbClr val="D9DEDA"/>
                </a:solidFill>
                <a:latin typeface="Arial"/>
                <a:cs typeface="Arial"/>
              </a:rPr>
              <a:t>time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limits,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75">
                <a:solidFill>
                  <a:srgbClr val="D9DEDA"/>
                </a:solidFill>
                <a:latin typeface="Arial"/>
                <a:cs typeface="Arial"/>
              </a:rPr>
              <a:t>if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provisions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are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00">
                <a:solidFill>
                  <a:srgbClr val="D9DEDA"/>
                </a:solidFill>
                <a:latin typeface="Arial"/>
                <a:cs typeface="Arial"/>
              </a:rPr>
              <a:t>unconditional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and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55">
                <a:solidFill>
                  <a:srgbClr val="D9DEDA"/>
                </a:solidFill>
                <a:latin typeface="Arial"/>
                <a:cs typeface="Arial"/>
              </a:rPr>
              <a:t>precise,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65">
                <a:solidFill>
                  <a:srgbClr val="D9DEDA"/>
                </a:solidFill>
                <a:latin typeface="Arial"/>
                <a:cs typeface="Arial"/>
              </a:rPr>
              <a:t>they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65">
                <a:solidFill>
                  <a:srgbClr val="D9DEDA"/>
                </a:solidFill>
                <a:latin typeface="Arial"/>
                <a:cs typeface="Arial"/>
              </a:rPr>
              <a:t>can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05">
                <a:solidFill>
                  <a:srgbClr val="D9DEDA"/>
                </a:solidFill>
                <a:latin typeface="Arial"/>
                <a:cs typeface="Arial"/>
              </a:rPr>
              <a:t>be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35">
                <a:solidFill>
                  <a:srgbClr val="D9DEDA"/>
                </a:solidFill>
                <a:latin typeface="Arial"/>
                <a:cs typeface="Arial"/>
              </a:rPr>
              <a:t>used 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 </a:t>
            </a:r>
            <a:r>
              <a:rPr sz="2650" spc="265">
                <a:solidFill>
                  <a:srgbClr val="D9DEDA"/>
                </a:solidFill>
                <a:latin typeface="Arial"/>
                <a:cs typeface="Arial"/>
              </a:rPr>
              <a:t>oppose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any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provision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305">
                <a:solidFill>
                  <a:srgbClr val="D9DEDA"/>
                </a:solidFill>
                <a:latin typeface="Arial"/>
                <a:cs typeface="Arial"/>
              </a:rPr>
              <a:t>domestic </a:t>
            </a:r>
            <a:r>
              <a:rPr sz="2650" spc="295">
                <a:solidFill>
                  <a:srgbClr val="D9DEDA"/>
                </a:solidFill>
                <a:latin typeface="Arial"/>
                <a:cs typeface="Arial"/>
              </a:rPr>
              <a:t>law </a:t>
            </a:r>
            <a:r>
              <a:rPr sz="2650" spc="350">
                <a:solidFill>
                  <a:srgbClr val="D9DEDA"/>
                </a:solidFill>
                <a:latin typeface="Arial"/>
                <a:cs typeface="Arial"/>
              </a:rPr>
              <a:t>which </a:t>
            </a:r>
            <a:r>
              <a:rPr sz="2650" spc="215">
                <a:solidFill>
                  <a:srgbClr val="D9DEDA"/>
                </a:solidFill>
                <a:latin typeface="Arial"/>
                <a:cs typeface="Arial"/>
              </a:rPr>
              <a:t>does </a:t>
            </a: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not </a:t>
            </a:r>
            <a:r>
              <a:rPr sz="2650" spc="335">
                <a:solidFill>
                  <a:srgbClr val="D9DEDA"/>
                </a:solidFill>
                <a:latin typeface="Arial"/>
                <a:cs typeface="Arial"/>
              </a:rPr>
              <a:t>comply </a:t>
            </a:r>
            <a:r>
              <a:rPr sz="2650" spc="365">
                <a:solidFill>
                  <a:srgbClr val="D9DEDA"/>
                </a:solidFill>
                <a:latin typeface="Arial"/>
                <a:cs typeface="Arial"/>
              </a:rPr>
              <a:t>with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 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Directive. 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These 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provisions </a:t>
            </a:r>
            <a:r>
              <a:rPr sz="2650" spc="204">
                <a:solidFill>
                  <a:srgbClr val="D9DEDA"/>
                </a:solidFill>
                <a:latin typeface="Arial"/>
                <a:cs typeface="Arial"/>
              </a:rPr>
              <a:t>have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these 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requirements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and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65">
                <a:solidFill>
                  <a:srgbClr val="D9DEDA"/>
                </a:solidFill>
                <a:latin typeface="Arial"/>
                <a:cs typeface="Arial"/>
              </a:rPr>
              <a:t>national </a:t>
            </a:r>
            <a:r>
              <a:rPr sz="2650" spc="290">
                <a:solidFill>
                  <a:srgbClr val="D9DEDA"/>
                </a:solidFill>
                <a:latin typeface="Arial"/>
                <a:cs typeface="Arial"/>
              </a:rPr>
              <a:t>court </a:t>
            </a:r>
            <a:r>
              <a:rPr sz="2650" spc="240">
                <a:solidFill>
                  <a:srgbClr val="D9DEDA"/>
                </a:solidFill>
                <a:latin typeface="Arial"/>
                <a:cs typeface="Arial"/>
              </a:rPr>
              <a:t>only  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has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 </a:t>
            </a:r>
            <a:r>
              <a:rPr sz="2650" spc="155">
                <a:solidFill>
                  <a:srgbClr val="D9DEDA"/>
                </a:solidFill>
                <a:latin typeface="Arial"/>
                <a:cs typeface="Arial"/>
              </a:rPr>
              <a:t>verify </a:t>
            </a:r>
            <a:r>
              <a:rPr sz="2650" spc="320">
                <a:solidFill>
                  <a:srgbClr val="D9DEDA"/>
                </a:solidFill>
                <a:latin typeface="Arial"/>
                <a:cs typeface="Arial"/>
              </a:rPr>
              <a:t>whether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beneficiary 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has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00">
                <a:solidFill>
                  <a:srgbClr val="D9DEDA"/>
                </a:solidFill>
                <a:latin typeface="Arial"/>
                <a:cs typeface="Arial"/>
              </a:rPr>
              <a:t>status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an </a:t>
            </a:r>
            <a:r>
              <a:rPr sz="2650" spc="290">
                <a:solidFill>
                  <a:srgbClr val="D9DEDA"/>
                </a:solidFill>
                <a:latin typeface="Arial"/>
                <a:cs typeface="Arial"/>
              </a:rPr>
              <a:t>employee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and </a:t>
            </a:r>
            <a:r>
              <a:rPr sz="2650" spc="60">
                <a:solidFill>
                  <a:srgbClr val="D9DEDA"/>
                </a:solidFill>
                <a:latin typeface="Arial"/>
                <a:cs typeface="Arial"/>
              </a:rPr>
              <a:t>is </a:t>
            </a: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not  </a:t>
            </a:r>
            <a:r>
              <a:rPr sz="2650" spc="285">
                <a:solidFill>
                  <a:srgbClr val="D9DEDA"/>
                </a:solidFill>
                <a:latin typeface="Arial"/>
                <a:cs typeface="Arial"/>
              </a:rPr>
              <a:t>excluded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from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scope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Directive.</a:t>
            </a:r>
            <a:endParaRPr sz="265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259300" y="2060383"/>
            <a:ext cx="95250" cy="4591050"/>
          </a:xfrm>
          <a:custGeom>
            <a:avLst/>
            <a:gdLst/>
            <a:ahLst/>
            <a:cxnLst/>
            <a:rect l="l" t="t" r="r" b="b"/>
            <a:pathLst>
              <a:path w="95250" h="4591050">
                <a:moveTo>
                  <a:pt x="95250" y="4591050"/>
                </a:moveTo>
                <a:lnTo>
                  <a:pt x="0" y="4591050"/>
                </a:lnTo>
                <a:lnTo>
                  <a:pt x="0" y="0"/>
                </a:lnTo>
                <a:lnTo>
                  <a:pt x="95250" y="0"/>
                </a:lnTo>
                <a:lnTo>
                  <a:pt x="95250" y="4591050"/>
                </a:lnTo>
                <a:close/>
              </a:path>
            </a:pathLst>
          </a:custGeom>
          <a:solidFill>
            <a:srgbClr val="8A7D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92545" y="2060383"/>
            <a:ext cx="95250" cy="4591050"/>
          </a:xfrm>
          <a:custGeom>
            <a:avLst/>
            <a:gdLst/>
            <a:ahLst/>
            <a:cxnLst/>
            <a:rect l="l" t="t" r="r" b="b"/>
            <a:pathLst>
              <a:path w="95250" h="4591050">
                <a:moveTo>
                  <a:pt x="95250" y="4591050"/>
                </a:moveTo>
                <a:lnTo>
                  <a:pt x="0" y="4591050"/>
                </a:lnTo>
                <a:lnTo>
                  <a:pt x="0" y="0"/>
                </a:lnTo>
                <a:lnTo>
                  <a:pt x="95250" y="0"/>
                </a:lnTo>
                <a:lnTo>
                  <a:pt x="95250" y="4591050"/>
                </a:lnTo>
                <a:close/>
              </a:path>
            </a:pathLst>
          </a:custGeom>
          <a:solidFill>
            <a:srgbClr val="8A7D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9196668"/>
            <a:ext cx="18288000" cy="95250"/>
          </a:xfrm>
          <a:custGeom>
            <a:avLst/>
            <a:gdLst/>
            <a:ahLst/>
            <a:cxnLst/>
            <a:rect l="l" t="t" r="r" b="b"/>
            <a:pathLst>
              <a:path w="18288000" h="95250">
                <a:moveTo>
                  <a:pt x="0" y="0"/>
                </a:moveTo>
                <a:lnTo>
                  <a:pt x="18288000" y="0"/>
                </a:lnTo>
                <a:lnTo>
                  <a:pt x="18288000" y="95249"/>
                </a:lnTo>
                <a:lnTo>
                  <a:pt x="0" y="95249"/>
                </a:lnTo>
                <a:lnTo>
                  <a:pt x="0" y="0"/>
                </a:lnTo>
                <a:close/>
              </a:path>
            </a:pathLst>
          </a:custGeom>
          <a:solidFill>
            <a:srgbClr val="8A7D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0" y="9291918"/>
            <a:ext cx="18288000" cy="995680"/>
          </a:xfrm>
          <a:prstGeom prst="rect">
            <a:avLst/>
          </a:prstGeom>
          <a:solidFill>
            <a:srgbClr val="202932"/>
          </a:solidFill>
        </p:spPr>
        <p:txBody>
          <a:bodyPr vert="horz" wrap="square" lIns="0" tIns="299720" rIns="0" bIns="0" rtlCol="0">
            <a:spAutoFit/>
          </a:bodyPr>
          <a:lstStyle/>
          <a:p>
            <a:pPr marL="8312784">
              <a:lnSpc>
                <a:spcPct val="100000"/>
              </a:lnSpc>
              <a:spcBef>
                <a:spcPts val="2360"/>
              </a:spcBef>
            </a:pPr>
            <a:r>
              <a:rPr sz="2400" spc="150">
                <a:solidFill>
                  <a:srgbClr val="D9DEDA"/>
                </a:solidFill>
                <a:latin typeface="Verdana"/>
                <a:cs typeface="Verdana"/>
              </a:rPr>
              <a:t>Francovich, </a:t>
            </a:r>
            <a:r>
              <a:rPr sz="2400" spc="195">
                <a:solidFill>
                  <a:srgbClr val="D9DEDA"/>
                </a:solidFill>
                <a:latin typeface="Verdana"/>
                <a:cs typeface="Verdana"/>
              </a:rPr>
              <a:t>Bonifaci </a:t>
            </a:r>
            <a:r>
              <a:rPr sz="2400" spc="185">
                <a:solidFill>
                  <a:srgbClr val="D9DEDA"/>
                </a:solidFill>
                <a:latin typeface="Verdana"/>
                <a:cs typeface="Verdana"/>
              </a:rPr>
              <a:t>and </a:t>
            </a:r>
            <a:r>
              <a:rPr sz="2400" spc="145">
                <a:solidFill>
                  <a:srgbClr val="D9DEDA"/>
                </a:solidFill>
                <a:latin typeface="Verdana"/>
                <a:cs typeface="Verdana"/>
              </a:rPr>
              <a:t>others </a:t>
            </a:r>
            <a:r>
              <a:rPr sz="2400" spc="-165">
                <a:solidFill>
                  <a:srgbClr val="D9DEDA"/>
                </a:solidFill>
                <a:latin typeface="Verdana"/>
                <a:cs typeface="Verdana"/>
              </a:rPr>
              <a:t>v. </a:t>
            </a:r>
            <a:r>
              <a:rPr sz="2400" spc="135">
                <a:solidFill>
                  <a:srgbClr val="D9DEDA"/>
                </a:solidFill>
                <a:latin typeface="Verdana"/>
                <a:cs typeface="Verdana"/>
              </a:rPr>
              <a:t>Italian</a:t>
            </a:r>
            <a:r>
              <a:rPr sz="2400" spc="-23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400" spc="229">
                <a:solidFill>
                  <a:srgbClr val="D9DEDA"/>
                </a:solidFill>
                <a:latin typeface="Verdana"/>
                <a:cs typeface="Verdana"/>
              </a:rPr>
              <a:t>Republic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5776021" y="5"/>
            <a:ext cx="1485900" cy="1485900"/>
            <a:chOff x="15776021" y="5"/>
            <a:chExt cx="1485900" cy="1485900"/>
          </a:xfrm>
        </p:grpSpPr>
        <p:sp>
          <p:nvSpPr>
            <p:cNvPr id="9" name="object 9"/>
            <p:cNvSpPr/>
            <p:nvPr/>
          </p:nvSpPr>
          <p:spPr>
            <a:xfrm>
              <a:off x="15776021" y="5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6187038" y="376293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6450362" y="440700"/>
              <a:ext cx="131632" cy="1316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6167291" y="631201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5" h="47307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37"/>
                  </a:lnTo>
                  <a:lnTo>
                    <a:pt x="194233" y="412737"/>
                  </a:lnTo>
                  <a:lnTo>
                    <a:pt x="194233" y="66611"/>
                  </a:lnTo>
                  <a:close/>
                </a:path>
                <a:path w="697865" h="473075">
                  <a:moveTo>
                    <a:pt x="212877" y="424662"/>
                  </a:moveTo>
                  <a:lnTo>
                    <a:pt x="207873" y="419658"/>
                  </a:lnTo>
                  <a:lnTo>
                    <a:pt x="60960" y="419658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72" y="436092"/>
                  </a:lnTo>
                  <a:lnTo>
                    <a:pt x="58635" y="438023"/>
                  </a:lnTo>
                  <a:lnTo>
                    <a:pt x="210172" y="438023"/>
                  </a:lnTo>
                  <a:lnTo>
                    <a:pt x="211836" y="436092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5" h="473075">
                  <a:moveTo>
                    <a:pt x="212877" y="44208"/>
                  </a:moveTo>
                  <a:lnTo>
                    <a:pt x="210426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394" y="40513"/>
                  </a:lnTo>
                  <a:lnTo>
                    <a:pt x="55943" y="44208"/>
                  </a:lnTo>
                  <a:lnTo>
                    <a:pt x="55943" y="54686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86"/>
                  </a:lnTo>
                  <a:lnTo>
                    <a:pt x="212877" y="44208"/>
                  </a:lnTo>
                  <a:close/>
                </a:path>
                <a:path w="697865" h="473075">
                  <a:moveTo>
                    <a:pt x="407377" y="66611"/>
                  </a:moveTo>
                  <a:lnTo>
                    <a:pt x="290398" y="66611"/>
                  </a:lnTo>
                  <a:lnTo>
                    <a:pt x="290398" y="412737"/>
                  </a:lnTo>
                  <a:lnTo>
                    <a:pt x="407377" y="412737"/>
                  </a:lnTo>
                  <a:lnTo>
                    <a:pt x="407377" y="66611"/>
                  </a:lnTo>
                  <a:close/>
                </a:path>
                <a:path w="697865" h="473075">
                  <a:moveTo>
                    <a:pt x="427367" y="424662"/>
                  </a:moveTo>
                  <a:lnTo>
                    <a:pt x="422338" y="419658"/>
                  </a:lnTo>
                  <a:lnTo>
                    <a:pt x="275450" y="419658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92"/>
                  </a:lnTo>
                  <a:lnTo>
                    <a:pt x="273126" y="438023"/>
                  </a:lnTo>
                  <a:lnTo>
                    <a:pt x="424662" y="438023"/>
                  </a:lnTo>
                  <a:lnTo>
                    <a:pt x="426326" y="436092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5" h="473075">
                  <a:moveTo>
                    <a:pt x="427367" y="44208"/>
                  </a:moveTo>
                  <a:lnTo>
                    <a:pt x="424916" y="40513"/>
                  </a:lnTo>
                  <a:lnTo>
                    <a:pt x="421347" y="38646"/>
                  </a:lnTo>
                  <a:lnTo>
                    <a:pt x="276440" y="38646"/>
                  </a:lnTo>
                  <a:lnTo>
                    <a:pt x="272884" y="40513"/>
                  </a:lnTo>
                  <a:lnTo>
                    <a:pt x="270421" y="44208"/>
                  </a:lnTo>
                  <a:lnTo>
                    <a:pt x="270421" y="54686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86"/>
                  </a:lnTo>
                  <a:lnTo>
                    <a:pt x="427367" y="44208"/>
                  </a:lnTo>
                  <a:close/>
                </a:path>
                <a:path w="697865" h="47307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37"/>
                  </a:lnTo>
                  <a:lnTo>
                    <a:pt x="620534" y="412737"/>
                  </a:lnTo>
                  <a:lnTo>
                    <a:pt x="620534" y="66611"/>
                  </a:lnTo>
                  <a:close/>
                </a:path>
                <a:path w="697865" h="473075">
                  <a:moveTo>
                    <a:pt x="641858" y="424662"/>
                  </a:moveTo>
                  <a:lnTo>
                    <a:pt x="636828" y="419658"/>
                  </a:lnTo>
                  <a:lnTo>
                    <a:pt x="489940" y="419658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92"/>
                  </a:lnTo>
                  <a:lnTo>
                    <a:pt x="487591" y="438023"/>
                  </a:lnTo>
                  <a:lnTo>
                    <a:pt x="639152" y="438023"/>
                  </a:lnTo>
                  <a:lnTo>
                    <a:pt x="640816" y="436092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5" h="473075">
                  <a:moveTo>
                    <a:pt x="641858" y="44208"/>
                  </a:moveTo>
                  <a:lnTo>
                    <a:pt x="639381" y="40513"/>
                  </a:lnTo>
                  <a:lnTo>
                    <a:pt x="635838" y="38646"/>
                  </a:lnTo>
                  <a:lnTo>
                    <a:pt x="490905" y="38646"/>
                  </a:lnTo>
                  <a:lnTo>
                    <a:pt x="487349" y="40513"/>
                  </a:lnTo>
                  <a:lnTo>
                    <a:pt x="484911" y="44208"/>
                  </a:lnTo>
                  <a:lnTo>
                    <a:pt x="484911" y="54686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86"/>
                  </a:lnTo>
                  <a:lnTo>
                    <a:pt x="641858" y="44208"/>
                  </a:lnTo>
                  <a:close/>
                </a:path>
                <a:path w="697865" h="473075">
                  <a:moveTo>
                    <a:pt x="689127" y="22771"/>
                  </a:moveTo>
                  <a:lnTo>
                    <a:pt x="687819" y="20701"/>
                  </a:lnTo>
                  <a:lnTo>
                    <a:pt x="685876" y="19570"/>
                  </a:lnTo>
                  <a:lnTo>
                    <a:pt x="684834" y="19824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24"/>
                  </a:lnTo>
                  <a:lnTo>
                    <a:pt x="11912" y="19570"/>
                  </a:lnTo>
                  <a:lnTo>
                    <a:pt x="9969" y="20701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69" y="31724"/>
                  </a:lnTo>
                  <a:lnTo>
                    <a:pt x="686193" y="31724"/>
                  </a:lnTo>
                  <a:lnTo>
                    <a:pt x="689127" y="28790"/>
                  </a:lnTo>
                  <a:lnTo>
                    <a:pt x="689127" y="22771"/>
                  </a:lnTo>
                  <a:close/>
                </a:path>
                <a:path w="697865" h="473075">
                  <a:moveTo>
                    <a:pt x="689127" y="2933"/>
                  </a:moveTo>
                  <a:lnTo>
                    <a:pt x="686193" y="0"/>
                  </a:lnTo>
                  <a:lnTo>
                    <a:pt x="11569" y="0"/>
                  </a:lnTo>
                  <a:lnTo>
                    <a:pt x="8648" y="2933"/>
                  </a:lnTo>
                  <a:lnTo>
                    <a:pt x="8648" y="10134"/>
                  </a:lnTo>
                  <a:lnTo>
                    <a:pt x="11569" y="13055"/>
                  </a:lnTo>
                  <a:lnTo>
                    <a:pt x="686193" y="13055"/>
                  </a:lnTo>
                  <a:lnTo>
                    <a:pt x="689127" y="10134"/>
                  </a:lnTo>
                  <a:lnTo>
                    <a:pt x="689127" y="2933"/>
                  </a:lnTo>
                  <a:close/>
                </a:path>
                <a:path w="697865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81"/>
                  </a:lnTo>
                  <a:lnTo>
                    <a:pt x="697801" y="472681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16000" y="2777142"/>
            <a:ext cx="8183880" cy="220662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ts val="8770"/>
              </a:lnSpc>
              <a:spcBef>
                <a:spcPts val="80"/>
              </a:spcBef>
            </a:pPr>
            <a:r>
              <a:rPr sz="7000" b="1" spc="-150">
                <a:solidFill>
                  <a:srgbClr val="D9DEDA"/>
                </a:solidFill>
                <a:latin typeface="Verdana"/>
                <a:cs typeface="Verdana"/>
              </a:rPr>
              <a:t>About </a:t>
            </a:r>
            <a:r>
              <a:rPr sz="7000" b="1" spc="-235">
                <a:solidFill>
                  <a:srgbClr val="D9DEDA"/>
                </a:solidFill>
                <a:latin typeface="Verdana"/>
                <a:cs typeface="Verdana"/>
              </a:rPr>
              <a:t>the</a:t>
            </a:r>
            <a:r>
              <a:rPr sz="7000" b="1" spc="-1200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7000" b="1" spc="-270">
                <a:solidFill>
                  <a:srgbClr val="D9DEDA"/>
                </a:solidFill>
                <a:latin typeface="Verdana"/>
                <a:cs typeface="Verdana"/>
              </a:rPr>
              <a:t>second  </a:t>
            </a:r>
            <a:r>
              <a:rPr sz="7000" b="1" spc="-250">
                <a:solidFill>
                  <a:srgbClr val="D9DEDA"/>
                </a:solidFill>
                <a:latin typeface="Verdana"/>
                <a:cs typeface="Verdana"/>
              </a:rPr>
              <a:t>question</a:t>
            </a:r>
            <a:endParaRPr sz="7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16000" y="5527706"/>
            <a:ext cx="6821170" cy="1151255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5080">
              <a:lnSpc>
                <a:spcPts val="4430"/>
              </a:lnSpc>
              <a:spcBef>
                <a:spcPts val="254"/>
              </a:spcBef>
            </a:pPr>
            <a:r>
              <a:rPr sz="3700" b="1" spc="45">
                <a:solidFill>
                  <a:srgbClr val="8A7D62"/>
                </a:solidFill>
                <a:latin typeface="Verdana"/>
                <a:cs typeface="Verdana"/>
              </a:rPr>
              <a:t>Francovich, </a:t>
            </a:r>
            <a:r>
              <a:rPr sz="3700" b="1" spc="80">
                <a:solidFill>
                  <a:srgbClr val="8A7D62"/>
                </a:solidFill>
                <a:latin typeface="Verdana"/>
                <a:cs typeface="Verdana"/>
              </a:rPr>
              <a:t>Bonifaci </a:t>
            </a:r>
            <a:r>
              <a:rPr sz="3700" b="1" spc="30">
                <a:solidFill>
                  <a:srgbClr val="8A7D62"/>
                </a:solidFill>
                <a:latin typeface="Verdana"/>
                <a:cs typeface="Verdana"/>
              </a:rPr>
              <a:t>and  </a:t>
            </a:r>
            <a:r>
              <a:rPr sz="3700" b="1" spc="25">
                <a:solidFill>
                  <a:srgbClr val="8A7D62"/>
                </a:solidFill>
                <a:latin typeface="Verdana"/>
                <a:cs typeface="Verdana"/>
              </a:rPr>
              <a:t>others </a:t>
            </a:r>
            <a:r>
              <a:rPr sz="3700" b="1" spc="-229">
                <a:solidFill>
                  <a:srgbClr val="8A7D62"/>
                </a:solidFill>
                <a:latin typeface="Verdana"/>
                <a:cs typeface="Verdana"/>
              </a:rPr>
              <a:t>v. </a:t>
            </a:r>
            <a:r>
              <a:rPr sz="3700" b="1" spc="-20">
                <a:solidFill>
                  <a:srgbClr val="8A7D62"/>
                </a:solidFill>
                <a:latin typeface="Verdana"/>
                <a:cs typeface="Verdana"/>
              </a:rPr>
              <a:t>Italian</a:t>
            </a:r>
            <a:r>
              <a:rPr sz="3700" b="1" spc="-455">
                <a:solidFill>
                  <a:srgbClr val="8A7D62"/>
                </a:solidFill>
                <a:latin typeface="Verdana"/>
                <a:cs typeface="Verdana"/>
              </a:rPr>
              <a:t> </a:t>
            </a:r>
            <a:r>
              <a:rPr sz="3700" b="1" spc="105">
                <a:solidFill>
                  <a:srgbClr val="8A7D62"/>
                </a:solidFill>
                <a:latin typeface="Verdana"/>
                <a:cs typeface="Verdana"/>
              </a:rPr>
              <a:t>Republic</a:t>
            </a:r>
            <a:endParaRPr sz="3700">
              <a:latin typeface="Verdana"/>
              <a:cs typeface="Verdan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5"/>
            <a:ext cx="18288000" cy="10287000"/>
            <a:chOff x="0" y="5"/>
            <a:chExt cx="18288000" cy="10287000"/>
          </a:xfrm>
        </p:grpSpPr>
        <p:sp>
          <p:nvSpPr>
            <p:cNvPr id="5" name="object 5"/>
            <p:cNvSpPr/>
            <p:nvPr/>
          </p:nvSpPr>
          <p:spPr>
            <a:xfrm>
              <a:off x="0" y="11"/>
              <a:ext cx="18288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2514600" y="0"/>
                  </a:moveTo>
                  <a:lnTo>
                    <a:pt x="1028700" y="0"/>
                  </a:lnTo>
                  <a:lnTo>
                    <a:pt x="1028700" y="1485900"/>
                  </a:lnTo>
                  <a:lnTo>
                    <a:pt x="2514600" y="1485900"/>
                  </a:lnTo>
                  <a:lnTo>
                    <a:pt x="2514600" y="0"/>
                  </a:lnTo>
                  <a:close/>
                </a:path>
                <a:path w="18288000" h="10287000">
                  <a:moveTo>
                    <a:pt x="18288000" y="9196667"/>
                  </a:moveTo>
                  <a:lnTo>
                    <a:pt x="0" y="9196667"/>
                  </a:lnTo>
                  <a:lnTo>
                    <a:pt x="0" y="10286987"/>
                  </a:lnTo>
                  <a:lnTo>
                    <a:pt x="18288000" y="10286987"/>
                  </a:lnTo>
                  <a:lnTo>
                    <a:pt x="18288000" y="9196667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439701" y="376293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703025" y="440700"/>
              <a:ext cx="131632" cy="1316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419948" y="631201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4" h="47307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37"/>
                  </a:lnTo>
                  <a:lnTo>
                    <a:pt x="194233" y="412737"/>
                  </a:lnTo>
                  <a:lnTo>
                    <a:pt x="194233" y="66611"/>
                  </a:lnTo>
                  <a:close/>
                </a:path>
                <a:path w="697864" h="473075">
                  <a:moveTo>
                    <a:pt x="212877" y="424662"/>
                  </a:moveTo>
                  <a:lnTo>
                    <a:pt x="207873" y="419658"/>
                  </a:lnTo>
                  <a:lnTo>
                    <a:pt x="60960" y="419658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92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92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4" h="473075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86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86"/>
                  </a:lnTo>
                  <a:lnTo>
                    <a:pt x="212877" y="44208"/>
                  </a:lnTo>
                  <a:close/>
                </a:path>
                <a:path w="697864" h="47307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37"/>
                  </a:lnTo>
                  <a:lnTo>
                    <a:pt x="407390" y="412737"/>
                  </a:lnTo>
                  <a:lnTo>
                    <a:pt x="407390" y="66611"/>
                  </a:lnTo>
                  <a:close/>
                </a:path>
                <a:path w="697864" h="473075">
                  <a:moveTo>
                    <a:pt x="427367" y="424662"/>
                  </a:moveTo>
                  <a:lnTo>
                    <a:pt x="422338" y="419658"/>
                  </a:lnTo>
                  <a:lnTo>
                    <a:pt x="275450" y="419658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92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92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4" h="473075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86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86"/>
                  </a:lnTo>
                  <a:lnTo>
                    <a:pt x="427367" y="44208"/>
                  </a:lnTo>
                  <a:close/>
                </a:path>
                <a:path w="697864" h="47307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37"/>
                  </a:lnTo>
                  <a:lnTo>
                    <a:pt x="620534" y="412737"/>
                  </a:lnTo>
                  <a:lnTo>
                    <a:pt x="620534" y="66611"/>
                  </a:lnTo>
                  <a:close/>
                </a:path>
                <a:path w="697864" h="473075">
                  <a:moveTo>
                    <a:pt x="641858" y="424662"/>
                  </a:moveTo>
                  <a:lnTo>
                    <a:pt x="636828" y="419658"/>
                  </a:lnTo>
                  <a:lnTo>
                    <a:pt x="489940" y="419658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92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92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4" h="473075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86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86"/>
                  </a:lnTo>
                  <a:lnTo>
                    <a:pt x="641858" y="44208"/>
                  </a:lnTo>
                  <a:close/>
                </a:path>
                <a:path w="697864" h="473075">
                  <a:moveTo>
                    <a:pt x="689140" y="22771"/>
                  </a:moveTo>
                  <a:lnTo>
                    <a:pt x="687819" y="20701"/>
                  </a:lnTo>
                  <a:lnTo>
                    <a:pt x="685876" y="19570"/>
                  </a:lnTo>
                  <a:lnTo>
                    <a:pt x="684847" y="19824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24"/>
                  </a:lnTo>
                  <a:lnTo>
                    <a:pt x="11912" y="19570"/>
                  </a:lnTo>
                  <a:lnTo>
                    <a:pt x="9969" y="20701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697864" h="473075">
                  <a:moveTo>
                    <a:pt x="689140" y="2933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33"/>
                  </a:lnTo>
                  <a:lnTo>
                    <a:pt x="8648" y="10134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34"/>
                  </a:lnTo>
                  <a:lnTo>
                    <a:pt x="689140" y="2933"/>
                  </a:lnTo>
                  <a:close/>
                </a:path>
                <a:path w="697864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81"/>
                  </a:lnTo>
                  <a:lnTo>
                    <a:pt x="697801" y="472681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9196705"/>
          </a:xfrm>
          <a:custGeom>
            <a:avLst/>
            <a:gdLst/>
            <a:ahLst/>
            <a:cxnLst/>
            <a:rect l="l" t="t" r="r" b="b"/>
            <a:pathLst>
              <a:path w="18288000" h="9196705">
                <a:moveTo>
                  <a:pt x="0" y="9196669"/>
                </a:moveTo>
                <a:lnTo>
                  <a:pt x="18288000" y="9196669"/>
                </a:lnTo>
                <a:lnTo>
                  <a:pt x="18288000" y="0"/>
                </a:lnTo>
                <a:lnTo>
                  <a:pt x="0" y="0"/>
                </a:lnTo>
                <a:lnTo>
                  <a:pt x="0" y="9196669"/>
                </a:lnTo>
                <a:close/>
              </a:path>
            </a:pathLst>
          </a:custGeom>
          <a:solidFill>
            <a:srgbClr val="2029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05107" y="2442816"/>
            <a:ext cx="14372590" cy="4572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800" spc="270">
                <a:solidFill>
                  <a:srgbClr val="D9DEDA"/>
                </a:solidFill>
                <a:latin typeface="Arial"/>
                <a:cs typeface="Arial"/>
              </a:rPr>
              <a:t>Article </a:t>
            </a:r>
            <a:r>
              <a:rPr sz="2800" spc="20">
                <a:solidFill>
                  <a:srgbClr val="D9DEDA"/>
                </a:solidFill>
                <a:latin typeface="Arial"/>
                <a:cs typeface="Arial"/>
              </a:rPr>
              <a:t>3 </a:t>
            </a:r>
            <a:r>
              <a:rPr sz="2800" spc="160">
                <a:solidFill>
                  <a:srgbClr val="D9DEDA"/>
                </a:solidFill>
                <a:latin typeface="Arial"/>
                <a:cs typeface="Arial"/>
              </a:rPr>
              <a:t>leaves </a:t>
            </a:r>
            <a:r>
              <a:rPr sz="2800" spc="170">
                <a:solidFill>
                  <a:srgbClr val="D9DEDA"/>
                </a:solidFill>
                <a:latin typeface="Arial"/>
                <a:cs typeface="Arial"/>
              </a:rPr>
              <a:t>a </a:t>
            </a:r>
            <a:r>
              <a:rPr sz="2800" spc="300">
                <a:solidFill>
                  <a:srgbClr val="D9DEDA"/>
                </a:solidFill>
                <a:latin typeface="Arial"/>
                <a:cs typeface="Arial"/>
              </a:rPr>
              <a:t>choice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to the </a:t>
            </a:r>
            <a:r>
              <a:rPr sz="2800" spc="400">
                <a:solidFill>
                  <a:srgbClr val="D9DEDA"/>
                </a:solidFill>
                <a:latin typeface="Arial"/>
                <a:cs typeface="Arial"/>
              </a:rPr>
              <a:t>Member </a:t>
            </a:r>
            <a:r>
              <a:rPr sz="2800" spc="245">
                <a:solidFill>
                  <a:srgbClr val="D9DEDA"/>
                </a:solidFill>
                <a:latin typeface="Arial"/>
                <a:cs typeface="Arial"/>
              </a:rPr>
              <a:t>State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to </a:t>
            </a:r>
            <a:r>
              <a:rPr sz="2800" spc="360">
                <a:solidFill>
                  <a:srgbClr val="D9DEDA"/>
                </a:solidFill>
                <a:latin typeface="Arial"/>
                <a:cs typeface="Arial"/>
              </a:rPr>
              <a:t>determine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800" spc="330">
                <a:solidFill>
                  <a:srgbClr val="D9DEDA"/>
                </a:solidFill>
                <a:latin typeface="Arial"/>
                <a:cs typeface="Arial"/>
              </a:rPr>
              <a:t>date</a:t>
            </a:r>
            <a:r>
              <a:rPr sz="2800" spc="385">
                <a:solidFill>
                  <a:srgbClr val="D9DEDA"/>
                </a:solidFill>
                <a:latin typeface="Arial"/>
                <a:cs typeface="Arial"/>
              </a:rPr>
              <a:t> from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5107" y="3195291"/>
            <a:ext cx="14379575" cy="271462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30"/>
              </a:spcBef>
            </a:pPr>
            <a:r>
              <a:rPr sz="2800" spc="395">
                <a:solidFill>
                  <a:srgbClr val="D9DEDA"/>
                </a:solidFill>
                <a:latin typeface="Arial"/>
                <a:cs typeface="Arial"/>
              </a:rPr>
              <a:t>which</a:t>
            </a:r>
            <a:r>
              <a:rPr sz="2800" spc="59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800" spc="5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95">
                <a:solidFill>
                  <a:srgbClr val="D9DEDA"/>
                </a:solidFill>
                <a:latin typeface="Arial"/>
                <a:cs typeface="Arial"/>
              </a:rPr>
              <a:t>guarantee</a:t>
            </a:r>
            <a:r>
              <a:rPr sz="2800" spc="5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54">
                <a:solidFill>
                  <a:srgbClr val="D9DEDA"/>
                </a:solidFill>
                <a:latin typeface="Arial"/>
                <a:cs typeface="Arial"/>
              </a:rPr>
              <a:t>of</a:t>
            </a:r>
            <a:r>
              <a:rPr sz="2800" spc="5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85">
                <a:solidFill>
                  <a:srgbClr val="D9DEDA"/>
                </a:solidFill>
                <a:latin typeface="Arial"/>
                <a:cs typeface="Arial"/>
              </a:rPr>
              <a:t>payment</a:t>
            </a:r>
            <a:r>
              <a:rPr sz="2800" spc="5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54">
                <a:solidFill>
                  <a:srgbClr val="D9DEDA"/>
                </a:solidFill>
                <a:latin typeface="Arial"/>
                <a:cs typeface="Arial"/>
              </a:rPr>
              <a:t>of</a:t>
            </a:r>
            <a:r>
              <a:rPr sz="2800" spc="5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10">
                <a:solidFill>
                  <a:srgbClr val="D9DEDA"/>
                </a:solidFill>
                <a:latin typeface="Arial"/>
                <a:cs typeface="Arial"/>
              </a:rPr>
              <a:t>royalties</a:t>
            </a:r>
            <a:r>
              <a:rPr sz="2800" spc="5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400">
                <a:solidFill>
                  <a:srgbClr val="D9DEDA"/>
                </a:solidFill>
                <a:latin typeface="Arial"/>
                <a:cs typeface="Arial"/>
              </a:rPr>
              <a:t>must</a:t>
            </a:r>
            <a:r>
              <a:rPr sz="2800" spc="5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50">
                <a:solidFill>
                  <a:srgbClr val="D9DEDA"/>
                </a:solidFill>
                <a:latin typeface="Arial"/>
                <a:cs typeface="Arial"/>
              </a:rPr>
              <a:t>be</a:t>
            </a:r>
            <a:r>
              <a:rPr sz="2800" spc="5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65">
                <a:solidFill>
                  <a:srgbClr val="D9DEDA"/>
                </a:solidFill>
                <a:latin typeface="Arial"/>
                <a:cs typeface="Arial"/>
              </a:rPr>
              <a:t>provided.</a:t>
            </a:r>
            <a:r>
              <a:rPr sz="2800" spc="5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70">
                <a:solidFill>
                  <a:srgbClr val="D9DEDA"/>
                </a:solidFill>
                <a:latin typeface="Arial"/>
                <a:cs typeface="Arial"/>
              </a:rPr>
              <a:t>Article</a:t>
            </a:r>
            <a:r>
              <a:rPr sz="2800" spc="59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170">
                <a:solidFill>
                  <a:srgbClr val="D9DEDA"/>
                </a:solidFill>
                <a:latin typeface="Arial"/>
                <a:cs typeface="Arial"/>
              </a:rPr>
              <a:t>4</a:t>
            </a:r>
            <a:endParaRPr sz="2800">
              <a:latin typeface="Arial"/>
              <a:cs typeface="Arial"/>
            </a:endParaRPr>
          </a:p>
          <a:p>
            <a:pPr marL="12700" marR="6985" algn="just">
              <a:lnSpc>
                <a:spcPct val="176300"/>
              </a:lnSpc>
            </a:pPr>
            <a:r>
              <a:rPr sz="2800" spc="160">
                <a:solidFill>
                  <a:srgbClr val="D9DEDA"/>
                </a:solidFill>
                <a:latin typeface="Arial"/>
                <a:cs typeface="Arial"/>
              </a:rPr>
              <a:t>leaves</a:t>
            </a:r>
            <a:r>
              <a:rPr sz="2800" spc="22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95">
                <a:solidFill>
                  <a:srgbClr val="D9DEDA"/>
                </a:solidFill>
                <a:latin typeface="Arial"/>
                <a:cs typeface="Arial"/>
              </a:rPr>
              <a:t>it</a:t>
            </a:r>
            <a:r>
              <a:rPr sz="2800" spc="22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434">
                <a:solidFill>
                  <a:srgbClr val="D9DEDA"/>
                </a:solidFill>
                <a:latin typeface="Arial"/>
                <a:cs typeface="Arial"/>
              </a:rPr>
              <a:t>up</a:t>
            </a:r>
            <a:r>
              <a:rPr sz="2800" spc="22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to</a:t>
            </a:r>
            <a:r>
              <a:rPr sz="2800" spc="22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800" spc="22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400">
                <a:solidFill>
                  <a:srgbClr val="D9DEDA"/>
                </a:solidFill>
                <a:latin typeface="Arial"/>
                <a:cs typeface="Arial"/>
              </a:rPr>
              <a:t>Member</a:t>
            </a:r>
            <a:r>
              <a:rPr sz="2800" spc="22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45">
                <a:solidFill>
                  <a:srgbClr val="D9DEDA"/>
                </a:solidFill>
                <a:latin typeface="Arial"/>
                <a:cs typeface="Arial"/>
              </a:rPr>
              <a:t>State</a:t>
            </a:r>
            <a:r>
              <a:rPr sz="2800" spc="22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to</a:t>
            </a:r>
            <a:r>
              <a:rPr sz="2800" spc="22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70">
                <a:solidFill>
                  <a:srgbClr val="D9DEDA"/>
                </a:solidFill>
                <a:latin typeface="Arial"/>
                <a:cs typeface="Arial"/>
              </a:rPr>
              <a:t>limit</a:t>
            </a:r>
            <a:r>
              <a:rPr sz="2800" spc="22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800" spc="22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15">
                <a:solidFill>
                  <a:srgbClr val="D9DEDA"/>
                </a:solidFill>
                <a:latin typeface="Arial"/>
                <a:cs typeface="Arial"/>
              </a:rPr>
              <a:t>obligation</a:t>
            </a:r>
            <a:r>
              <a:rPr sz="2800" spc="22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to</a:t>
            </a:r>
            <a:r>
              <a:rPr sz="2800" spc="22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65">
                <a:solidFill>
                  <a:srgbClr val="D9DEDA"/>
                </a:solidFill>
                <a:latin typeface="Arial"/>
                <a:cs typeface="Arial"/>
              </a:rPr>
              <a:t>pay</a:t>
            </a:r>
            <a:r>
              <a:rPr sz="2800" spc="22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70">
                <a:solidFill>
                  <a:srgbClr val="D9DEDA"/>
                </a:solidFill>
                <a:latin typeface="Arial"/>
                <a:cs typeface="Arial"/>
              </a:rPr>
              <a:t>and</a:t>
            </a:r>
            <a:r>
              <a:rPr sz="2800" spc="22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to</a:t>
            </a:r>
            <a:r>
              <a:rPr sz="2800" spc="22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00">
                <a:solidFill>
                  <a:srgbClr val="D9DEDA"/>
                </a:solidFill>
                <a:latin typeface="Arial"/>
                <a:cs typeface="Arial"/>
              </a:rPr>
              <a:t>set</a:t>
            </a:r>
            <a:r>
              <a:rPr sz="2800" spc="22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170">
                <a:solidFill>
                  <a:srgbClr val="D9DEDA"/>
                </a:solidFill>
                <a:latin typeface="Arial"/>
                <a:cs typeface="Arial"/>
              </a:rPr>
              <a:t>a  </a:t>
            </a:r>
            <a:r>
              <a:rPr sz="2800" spc="280">
                <a:solidFill>
                  <a:srgbClr val="D9DEDA"/>
                </a:solidFill>
                <a:latin typeface="Arial"/>
                <a:cs typeface="Arial"/>
              </a:rPr>
              <a:t>ceiling </a:t>
            </a:r>
            <a:r>
              <a:rPr sz="2800" spc="240">
                <a:solidFill>
                  <a:srgbClr val="D9DEDA"/>
                </a:solidFill>
                <a:latin typeface="Arial"/>
                <a:cs typeface="Arial"/>
              </a:rPr>
              <a:t>for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800" spc="385">
                <a:solidFill>
                  <a:srgbClr val="D9DEDA"/>
                </a:solidFill>
                <a:latin typeface="Arial"/>
                <a:cs typeface="Arial"/>
              </a:rPr>
              <a:t>payment </a:t>
            </a:r>
            <a:r>
              <a:rPr sz="2800" spc="295">
                <a:solidFill>
                  <a:srgbClr val="D9DEDA"/>
                </a:solidFill>
                <a:latin typeface="Arial"/>
                <a:cs typeface="Arial"/>
              </a:rPr>
              <a:t>guarantee </a:t>
            </a:r>
            <a:r>
              <a:rPr sz="2800" spc="305">
                <a:solidFill>
                  <a:srgbClr val="D9DEDA"/>
                </a:solidFill>
                <a:latin typeface="Arial"/>
                <a:cs typeface="Arial"/>
              </a:rPr>
              <a:t>in </a:t>
            </a:r>
            <a:r>
              <a:rPr sz="2800" spc="285">
                <a:solidFill>
                  <a:srgbClr val="D9DEDA"/>
                </a:solidFill>
                <a:latin typeface="Arial"/>
                <a:cs typeface="Arial"/>
              </a:rPr>
              <a:t>order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to </a:t>
            </a:r>
            <a:r>
              <a:rPr sz="2800" spc="260">
                <a:solidFill>
                  <a:srgbClr val="D9DEDA"/>
                </a:solidFill>
                <a:latin typeface="Arial"/>
                <a:cs typeface="Arial"/>
              </a:rPr>
              <a:t>avoid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800" spc="385">
                <a:solidFill>
                  <a:srgbClr val="D9DEDA"/>
                </a:solidFill>
                <a:latin typeface="Arial"/>
                <a:cs typeface="Arial"/>
              </a:rPr>
              <a:t>payment </a:t>
            </a:r>
            <a:r>
              <a:rPr sz="2800" spc="254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800" spc="290">
                <a:solidFill>
                  <a:srgbClr val="D9DEDA"/>
                </a:solidFill>
                <a:latin typeface="Arial"/>
                <a:cs typeface="Arial"/>
              </a:rPr>
              <a:t>sums  </a:t>
            </a:r>
            <a:r>
              <a:rPr sz="2800" spc="300">
                <a:solidFill>
                  <a:srgbClr val="D9DEDA"/>
                </a:solidFill>
                <a:latin typeface="Arial"/>
                <a:cs typeface="Arial"/>
              </a:rPr>
              <a:t>exceeding</a:t>
            </a:r>
            <a:r>
              <a:rPr sz="2800" spc="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80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00">
                <a:solidFill>
                  <a:srgbClr val="D9DEDA"/>
                </a:solidFill>
                <a:latin typeface="Arial"/>
                <a:cs typeface="Arial"/>
              </a:rPr>
              <a:t>social</a:t>
            </a:r>
            <a:r>
              <a:rPr sz="280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00">
                <a:solidFill>
                  <a:srgbClr val="D9DEDA"/>
                </a:solidFill>
                <a:latin typeface="Arial"/>
                <a:cs typeface="Arial"/>
              </a:rPr>
              <a:t>purpose</a:t>
            </a:r>
            <a:r>
              <a:rPr sz="280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54">
                <a:solidFill>
                  <a:srgbClr val="D9DEDA"/>
                </a:solidFill>
                <a:latin typeface="Arial"/>
                <a:cs typeface="Arial"/>
              </a:rPr>
              <a:t>of</a:t>
            </a:r>
            <a:r>
              <a:rPr sz="280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35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800" spc="10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800" spc="210">
                <a:solidFill>
                  <a:srgbClr val="D9DEDA"/>
                </a:solidFill>
                <a:latin typeface="Arial"/>
                <a:cs typeface="Arial"/>
              </a:rPr>
              <a:t>Directive.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7259300" y="2060377"/>
            <a:ext cx="95250" cy="4591050"/>
          </a:xfrm>
          <a:custGeom>
            <a:avLst/>
            <a:gdLst/>
            <a:ahLst/>
            <a:cxnLst/>
            <a:rect l="l" t="t" r="r" b="b"/>
            <a:pathLst>
              <a:path w="95250" h="4591050">
                <a:moveTo>
                  <a:pt x="95250" y="4591050"/>
                </a:moveTo>
                <a:lnTo>
                  <a:pt x="0" y="4591050"/>
                </a:lnTo>
                <a:lnTo>
                  <a:pt x="0" y="0"/>
                </a:lnTo>
                <a:lnTo>
                  <a:pt x="95250" y="0"/>
                </a:lnTo>
                <a:lnTo>
                  <a:pt x="95250" y="4591050"/>
                </a:lnTo>
                <a:close/>
              </a:path>
            </a:pathLst>
          </a:custGeom>
          <a:solidFill>
            <a:srgbClr val="8A7D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92545" y="2060377"/>
            <a:ext cx="95250" cy="4591050"/>
          </a:xfrm>
          <a:custGeom>
            <a:avLst/>
            <a:gdLst/>
            <a:ahLst/>
            <a:cxnLst/>
            <a:rect l="l" t="t" r="r" b="b"/>
            <a:pathLst>
              <a:path w="95250" h="4591050">
                <a:moveTo>
                  <a:pt x="95250" y="4591050"/>
                </a:moveTo>
                <a:lnTo>
                  <a:pt x="0" y="4591050"/>
                </a:lnTo>
                <a:lnTo>
                  <a:pt x="0" y="0"/>
                </a:lnTo>
                <a:lnTo>
                  <a:pt x="95250" y="0"/>
                </a:lnTo>
                <a:lnTo>
                  <a:pt x="95250" y="4591050"/>
                </a:lnTo>
                <a:close/>
              </a:path>
            </a:pathLst>
          </a:custGeom>
          <a:solidFill>
            <a:srgbClr val="8A7D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9196668"/>
            <a:ext cx="18288000" cy="95250"/>
          </a:xfrm>
          <a:custGeom>
            <a:avLst/>
            <a:gdLst/>
            <a:ahLst/>
            <a:cxnLst/>
            <a:rect l="l" t="t" r="r" b="b"/>
            <a:pathLst>
              <a:path w="18288000" h="95250">
                <a:moveTo>
                  <a:pt x="0" y="0"/>
                </a:moveTo>
                <a:lnTo>
                  <a:pt x="18288000" y="0"/>
                </a:lnTo>
                <a:lnTo>
                  <a:pt x="18288000" y="95249"/>
                </a:lnTo>
                <a:lnTo>
                  <a:pt x="0" y="95249"/>
                </a:lnTo>
                <a:lnTo>
                  <a:pt x="0" y="0"/>
                </a:lnTo>
                <a:close/>
              </a:path>
            </a:pathLst>
          </a:custGeom>
          <a:solidFill>
            <a:srgbClr val="8A7D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0" y="9291918"/>
            <a:ext cx="18288000" cy="995680"/>
          </a:xfrm>
          <a:prstGeom prst="rect">
            <a:avLst/>
          </a:prstGeom>
          <a:solidFill>
            <a:srgbClr val="202932"/>
          </a:solidFill>
        </p:spPr>
        <p:txBody>
          <a:bodyPr vert="horz" wrap="square" lIns="0" tIns="299720" rIns="0" bIns="0" rtlCol="0">
            <a:spAutoFit/>
          </a:bodyPr>
          <a:lstStyle/>
          <a:p>
            <a:pPr marL="8312784">
              <a:lnSpc>
                <a:spcPct val="100000"/>
              </a:lnSpc>
              <a:spcBef>
                <a:spcPts val="2360"/>
              </a:spcBef>
            </a:pPr>
            <a:r>
              <a:rPr sz="2400" spc="150">
                <a:solidFill>
                  <a:srgbClr val="D9DEDA"/>
                </a:solidFill>
                <a:latin typeface="Verdana"/>
                <a:cs typeface="Verdana"/>
              </a:rPr>
              <a:t>Francovich, </a:t>
            </a:r>
            <a:r>
              <a:rPr sz="2400" spc="195">
                <a:solidFill>
                  <a:srgbClr val="D9DEDA"/>
                </a:solidFill>
                <a:latin typeface="Verdana"/>
                <a:cs typeface="Verdana"/>
              </a:rPr>
              <a:t>Bonifaci </a:t>
            </a:r>
            <a:r>
              <a:rPr sz="2400" spc="185">
                <a:solidFill>
                  <a:srgbClr val="D9DEDA"/>
                </a:solidFill>
                <a:latin typeface="Verdana"/>
                <a:cs typeface="Verdana"/>
              </a:rPr>
              <a:t>and </a:t>
            </a:r>
            <a:r>
              <a:rPr sz="2400" spc="145">
                <a:solidFill>
                  <a:srgbClr val="D9DEDA"/>
                </a:solidFill>
                <a:latin typeface="Verdana"/>
                <a:cs typeface="Verdana"/>
              </a:rPr>
              <a:t>others </a:t>
            </a:r>
            <a:r>
              <a:rPr sz="2400" spc="-165">
                <a:solidFill>
                  <a:srgbClr val="D9DEDA"/>
                </a:solidFill>
                <a:latin typeface="Verdana"/>
                <a:cs typeface="Verdana"/>
              </a:rPr>
              <a:t>v. </a:t>
            </a:r>
            <a:r>
              <a:rPr sz="2400" spc="135">
                <a:solidFill>
                  <a:srgbClr val="D9DEDA"/>
                </a:solidFill>
                <a:latin typeface="Verdana"/>
                <a:cs typeface="Verdana"/>
              </a:rPr>
              <a:t>Italian</a:t>
            </a:r>
            <a:r>
              <a:rPr sz="2400" spc="-23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400" spc="229">
                <a:solidFill>
                  <a:srgbClr val="D9DEDA"/>
                </a:solidFill>
                <a:latin typeface="Verdana"/>
                <a:cs typeface="Verdana"/>
              </a:rPr>
              <a:t>Republic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5776021" y="0"/>
            <a:ext cx="1485900" cy="1485900"/>
            <a:chOff x="15776021" y="0"/>
            <a:chExt cx="1485900" cy="1485900"/>
          </a:xfrm>
        </p:grpSpPr>
        <p:sp>
          <p:nvSpPr>
            <p:cNvPr id="10" name="object 10"/>
            <p:cNvSpPr/>
            <p:nvPr/>
          </p:nvSpPr>
          <p:spPr>
            <a:xfrm>
              <a:off x="15776021" y="0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6187038" y="376293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6450362" y="440700"/>
              <a:ext cx="131632" cy="1316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6167291" y="631202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5" h="47307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37"/>
                  </a:lnTo>
                  <a:lnTo>
                    <a:pt x="194233" y="412737"/>
                  </a:lnTo>
                  <a:lnTo>
                    <a:pt x="194233" y="66611"/>
                  </a:lnTo>
                  <a:close/>
                </a:path>
                <a:path w="697865" h="473075">
                  <a:moveTo>
                    <a:pt x="212877" y="424662"/>
                  </a:moveTo>
                  <a:lnTo>
                    <a:pt x="207873" y="419658"/>
                  </a:lnTo>
                  <a:lnTo>
                    <a:pt x="60960" y="419658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72" y="436092"/>
                  </a:lnTo>
                  <a:lnTo>
                    <a:pt x="58635" y="438023"/>
                  </a:lnTo>
                  <a:lnTo>
                    <a:pt x="210172" y="438023"/>
                  </a:lnTo>
                  <a:lnTo>
                    <a:pt x="211836" y="436092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5" h="473075">
                  <a:moveTo>
                    <a:pt x="212877" y="44208"/>
                  </a:moveTo>
                  <a:lnTo>
                    <a:pt x="210426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394" y="40513"/>
                  </a:lnTo>
                  <a:lnTo>
                    <a:pt x="55943" y="44208"/>
                  </a:lnTo>
                  <a:lnTo>
                    <a:pt x="55943" y="54686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86"/>
                  </a:lnTo>
                  <a:lnTo>
                    <a:pt x="212877" y="44208"/>
                  </a:lnTo>
                  <a:close/>
                </a:path>
                <a:path w="697865" h="473075">
                  <a:moveTo>
                    <a:pt x="407377" y="66611"/>
                  </a:moveTo>
                  <a:lnTo>
                    <a:pt x="290398" y="66611"/>
                  </a:lnTo>
                  <a:lnTo>
                    <a:pt x="290398" y="412737"/>
                  </a:lnTo>
                  <a:lnTo>
                    <a:pt x="407377" y="412737"/>
                  </a:lnTo>
                  <a:lnTo>
                    <a:pt x="407377" y="66611"/>
                  </a:lnTo>
                  <a:close/>
                </a:path>
                <a:path w="697865" h="473075">
                  <a:moveTo>
                    <a:pt x="427367" y="424662"/>
                  </a:moveTo>
                  <a:lnTo>
                    <a:pt x="422338" y="419658"/>
                  </a:lnTo>
                  <a:lnTo>
                    <a:pt x="275450" y="419658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92"/>
                  </a:lnTo>
                  <a:lnTo>
                    <a:pt x="273126" y="438023"/>
                  </a:lnTo>
                  <a:lnTo>
                    <a:pt x="424662" y="438023"/>
                  </a:lnTo>
                  <a:lnTo>
                    <a:pt x="426326" y="436092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5" h="473075">
                  <a:moveTo>
                    <a:pt x="427367" y="44208"/>
                  </a:moveTo>
                  <a:lnTo>
                    <a:pt x="424916" y="40513"/>
                  </a:lnTo>
                  <a:lnTo>
                    <a:pt x="421347" y="38646"/>
                  </a:lnTo>
                  <a:lnTo>
                    <a:pt x="276440" y="38646"/>
                  </a:lnTo>
                  <a:lnTo>
                    <a:pt x="272884" y="40513"/>
                  </a:lnTo>
                  <a:lnTo>
                    <a:pt x="270421" y="44208"/>
                  </a:lnTo>
                  <a:lnTo>
                    <a:pt x="270421" y="54686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86"/>
                  </a:lnTo>
                  <a:lnTo>
                    <a:pt x="427367" y="44208"/>
                  </a:lnTo>
                  <a:close/>
                </a:path>
                <a:path w="697865" h="47307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37"/>
                  </a:lnTo>
                  <a:lnTo>
                    <a:pt x="620534" y="412737"/>
                  </a:lnTo>
                  <a:lnTo>
                    <a:pt x="620534" y="66611"/>
                  </a:lnTo>
                  <a:close/>
                </a:path>
                <a:path w="697865" h="473075">
                  <a:moveTo>
                    <a:pt x="641858" y="424662"/>
                  </a:moveTo>
                  <a:lnTo>
                    <a:pt x="636828" y="419658"/>
                  </a:lnTo>
                  <a:lnTo>
                    <a:pt x="489940" y="419658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92"/>
                  </a:lnTo>
                  <a:lnTo>
                    <a:pt x="487591" y="438023"/>
                  </a:lnTo>
                  <a:lnTo>
                    <a:pt x="639152" y="438023"/>
                  </a:lnTo>
                  <a:lnTo>
                    <a:pt x="640816" y="436092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5" h="473075">
                  <a:moveTo>
                    <a:pt x="641858" y="44208"/>
                  </a:moveTo>
                  <a:lnTo>
                    <a:pt x="639381" y="40513"/>
                  </a:lnTo>
                  <a:lnTo>
                    <a:pt x="635838" y="38646"/>
                  </a:lnTo>
                  <a:lnTo>
                    <a:pt x="490905" y="38646"/>
                  </a:lnTo>
                  <a:lnTo>
                    <a:pt x="487349" y="40513"/>
                  </a:lnTo>
                  <a:lnTo>
                    <a:pt x="484911" y="44208"/>
                  </a:lnTo>
                  <a:lnTo>
                    <a:pt x="484911" y="54686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86"/>
                  </a:lnTo>
                  <a:lnTo>
                    <a:pt x="641858" y="44208"/>
                  </a:lnTo>
                  <a:close/>
                </a:path>
                <a:path w="697865" h="473075">
                  <a:moveTo>
                    <a:pt x="689127" y="22771"/>
                  </a:moveTo>
                  <a:lnTo>
                    <a:pt x="687819" y="20701"/>
                  </a:lnTo>
                  <a:lnTo>
                    <a:pt x="685876" y="19570"/>
                  </a:lnTo>
                  <a:lnTo>
                    <a:pt x="684834" y="19824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24"/>
                  </a:lnTo>
                  <a:lnTo>
                    <a:pt x="11912" y="19570"/>
                  </a:lnTo>
                  <a:lnTo>
                    <a:pt x="9969" y="20701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69" y="31724"/>
                  </a:lnTo>
                  <a:lnTo>
                    <a:pt x="686193" y="31724"/>
                  </a:lnTo>
                  <a:lnTo>
                    <a:pt x="689127" y="28790"/>
                  </a:lnTo>
                  <a:lnTo>
                    <a:pt x="689127" y="22771"/>
                  </a:lnTo>
                  <a:close/>
                </a:path>
                <a:path w="697865" h="473075">
                  <a:moveTo>
                    <a:pt x="689127" y="2933"/>
                  </a:moveTo>
                  <a:lnTo>
                    <a:pt x="686193" y="0"/>
                  </a:lnTo>
                  <a:lnTo>
                    <a:pt x="11569" y="0"/>
                  </a:lnTo>
                  <a:lnTo>
                    <a:pt x="8648" y="2933"/>
                  </a:lnTo>
                  <a:lnTo>
                    <a:pt x="8648" y="10134"/>
                  </a:lnTo>
                  <a:lnTo>
                    <a:pt x="11569" y="13055"/>
                  </a:lnTo>
                  <a:lnTo>
                    <a:pt x="686193" y="13055"/>
                  </a:lnTo>
                  <a:lnTo>
                    <a:pt x="689127" y="10134"/>
                  </a:lnTo>
                  <a:lnTo>
                    <a:pt x="689127" y="2933"/>
                  </a:lnTo>
                  <a:close/>
                </a:path>
                <a:path w="697865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81"/>
                  </a:lnTo>
                  <a:lnTo>
                    <a:pt x="697801" y="472681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8595756" y="0"/>
              <a:ext cx="9515475" cy="10287000"/>
            </a:xfrm>
            <a:custGeom>
              <a:avLst/>
              <a:gdLst/>
              <a:ahLst/>
              <a:cxnLst/>
              <a:rect l="l" t="t" r="r" b="b"/>
              <a:pathLst>
                <a:path w="9515475" h="10287000">
                  <a:moveTo>
                    <a:pt x="9515459" y="10286999"/>
                  </a:moveTo>
                  <a:lnTo>
                    <a:pt x="0" y="10286999"/>
                  </a:lnTo>
                  <a:lnTo>
                    <a:pt x="0" y="0"/>
                  </a:lnTo>
                  <a:lnTo>
                    <a:pt x="9515459" y="0"/>
                  </a:lnTo>
                  <a:lnTo>
                    <a:pt x="9515459" y="10286999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201150" y="741565"/>
              <a:ext cx="2305050" cy="7412355"/>
            </a:xfrm>
            <a:custGeom>
              <a:avLst/>
              <a:gdLst/>
              <a:ahLst/>
              <a:cxnLst/>
              <a:rect l="l" t="t" r="r" b="b"/>
              <a:pathLst>
                <a:path w="2305050" h="7412355">
                  <a:moveTo>
                    <a:pt x="2305050" y="6259322"/>
                  </a:moveTo>
                  <a:lnTo>
                    <a:pt x="2304034" y="6210592"/>
                  </a:lnTo>
                  <a:lnTo>
                    <a:pt x="2301024" y="6162395"/>
                  </a:lnTo>
                  <a:lnTo>
                    <a:pt x="2296058" y="6114745"/>
                  </a:lnTo>
                  <a:lnTo>
                    <a:pt x="2289187" y="6067691"/>
                  </a:lnTo>
                  <a:lnTo>
                    <a:pt x="2280437" y="6021273"/>
                  </a:lnTo>
                  <a:lnTo>
                    <a:pt x="2269845" y="5975540"/>
                  </a:lnTo>
                  <a:lnTo>
                    <a:pt x="2257463" y="5930506"/>
                  </a:lnTo>
                  <a:lnTo>
                    <a:pt x="2243315" y="5886234"/>
                  </a:lnTo>
                  <a:lnTo>
                    <a:pt x="2227465" y="5842762"/>
                  </a:lnTo>
                  <a:lnTo>
                    <a:pt x="2209939" y="5800128"/>
                  </a:lnTo>
                  <a:lnTo>
                    <a:pt x="2190762" y="5758358"/>
                  </a:lnTo>
                  <a:lnTo>
                    <a:pt x="2170011" y="5717502"/>
                  </a:lnTo>
                  <a:lnTo>
                    <a:pt x="2147684" y="5677611"/>
                  </a:lnTo>
                  <a:lnTo>
                    <a:pt x="2123859" y="5638711"/>
                  </a:lnTo>
                  <a:lnTo>
                    <a:pt x="2098548" y="5600852"/>
                  </a:lnTo>
                  <a:lnTo>
                    <a:pt x="2071801" y="5564060"/>
                  </a:lnTo>
                  <a:lnTo>
                    <a:pt x="2043671" y="5528399"/>
                  </a:lnTo>
                  <a:lnTo>
                    <a:pt x="2014169" y="5493880"/>
                  </a:lnTo>
                  <a:lnTo>
                    <a:pt x="1983359" y="5460555"/>
                  </a:lnTo>
                  <a:lnTo>
                    <a:pt x="1951278" y="5428475"/>
                  </a:lnTo>
                  <a:lnTo>
                    <a:pt x="1917954" y="5397665"/>
                  </a:lnTo>
                  <a:lnTo>
                    <a:pt x="1883435" y="5368163"/>
                  </a:lnTo>
                  <a:lnTo>
                    <a:pt x="1847773" y="5340032"/>
                  </a:lnTo>
                  <a:lnTo>
                    <a:pt x="1810981" y="5313286"/>
                  </a:lnTo>
                  <a:lnTo>
                    <a:pt x="1773123" y="5287975"/>
                  </a:lnTo>
                  <a:lnTo>
                    <a:pt x="1734223" y="5264150"/>
                  </a:lnTo>
                  <a:lnTo>
                    <a:pt x="1694332" y="5241823"/>
                  </a:lnTo>
                  <a:lnTo>
                    <a:pt x="1653476" y="5221071"/>
                  </a:lnTo>
                  <a:lnTo>
                    <a:pt x="1611706" y="5201894"/>
                  </a:lnTo>
                  <a:lnTo>
                    <a:pt x="1569072" y="5184368"/>
                  </a:lnTo>
                  <a:lnTo>
                    <a:pt x="1525600" y="5168519"/>
                  </a:lnTo>
                  <a:lnTo>
                    <a:pt x="1481328" y="5154371"/>
                  </a:lnTo>
                  <a:lnTo>
                    <a:pt x="1436293" y="5141988"/>
                  </a:lnTo>
                  <a:lnTo>
                    <a:pt x="1390561" y="5131397"/>
                  </a:lnTo>
                  <a:lnTo>
                    <a:pt x="1344142" y="5122646"/>
                  </a:lnTo>
                  <a:lnTo>
                    <a:pt x="1297089" y="5115776"/>
                  </a:lnTo>
                  <a:lnTo>
                    <a:pt x="1249438" y="5110810"/>
                  </a:lnTo>
                  <a:lnTo>
                    <a:pt x="1201242" y="5107800"/>
                  </a:lnTo>
                  <a:lnTo>
                    <a:pt x="1152525" y="5106797"/>
                  </a:lnTo>
                  <a:lnTo>
                    <a:pt x="1103795" y="5107800"/>
                  </a:lnTo>
                  <a:lnTo>
                    <a:pt x="1055598" y="5110810"/>
                  </a:lnTo>
                  <a:lnTo>
                    <a:pt x="1007948" y="5115776"/>
                  </a:lnTo>
                  <a:lnTo>
                    <a:pt x="960894" y="5122646"/>
                  </a:lnTo>
                  <a:lnTo>
                    <a:pt x="914476" y="5131397"/>
                  </a:lnTo>
                  <a:lnTo>
                    <a:pt x="868743" y="5141988"/>
                  </a:lnTo>
                  <a:lnTo>
                    <a:pt x="823709" y="5154371"/>
                  </a:lnTo>
                  <a:lnTo>
                    <a:pt x="779437" y="5168519"/>
                  </a:lnTo>
                  <a:lnTo>
                    <a:pt x="735965" y="5184368"/>
                  </a:lnTo>
                  <a:lnTo>
                    <a:pt x="693331" y="5201894"/>
                  </a:lnTo>
                  <a:lnTo>
                    <a:pt x="651560" y="5221071"/>
                  </a:lnTo>
                  <a:lnTo>
                    <a:pt x="610704" y="5241823"/>
                  </a:lnTo>
                  <a:lnTo>
                    <a:pt x="570814" y="5264150"/>
                  </a:lnTo>
                  <a:lnTo>
                    <a:pt x="531914" y="5287975"/>
                  </a:lnTo>
                  <a:lnTo>
                    <a:pt x="494055" y="5313286"/>
                  </a:lnTo>
                  <a:lnTo>
                    <a:pt x="457263" y="5340032"/>
                  </a:lnTo>
                  <a:lnTo>
                    <a:pt x="421601" y="5368163"/>
                  </a:lnTo>
                  <a:lnTo>
                    <a:pt x="387083" y="5397665"/>
                  </a:lnTo>
                  <a:lnTo>
                    <a:pt x="353758" y="5428475"/>
                  </a:lnTo>
                  <a:lnTo>
                    <a:pt x="321678" y="5460555"/>
                  </a:lnTo>
                  <a:lnTo>
                    <a:pt x="290868" y="5493880"/>
                  </a:lnTo>
                  <a:lnTo>
                    <a:pt x="261366" y="5528399"/>
                  </a:lnTo>
                  <a:lnTo>
                    <a:pt x="233235" y="5564060"/>
                  </a:lnTo>
                  <a:lnTo>
                    <a:pt x="206489" y="5600852"/>
                  </a:lnTo>
                  <a:lnTo>
                    <a:pt x="181178" y="5638711"/>
                  </a:lnTo>
                  <a:lnTo>
                    <a:pt x="157353" y="5677611"/>
                  </a:lnTo>
                  <a:lnTo>
                    <a:pt x="135026" y="5717502"/>
                  </a:lnTo>
                  <a:lnTo>
                    <a:pt x="114274" y="5758358"/>
                  </a:lnTo>
                  <a:lnTo>
                    <a:pt x="95097" y="5800128"/>
                  </a:lnTo>
                  <a:lnTo>
                    <a:pt x="77571" y="5842762"/>
                  </a:lnTo>
                  <a:lnTo>
                    <a:pt x="61722" y="5886234"/>
                  </a:lnTo>
                  <a:lnTo>
                    <a:pt x="47574" y="5930506"/>
                  </a:lnTo>
                  <a:lnTo>
                    <a:pt x="35191" y="5975540"/>
                  </a:lnTo>
                  <a:lnTo>
                    <a:pt x="24599" y="6021273"/>
                  </a:lnTo>
                  <a:lnTo>
                    <a:pt x="15849" y="6067691"/>
                  </a:lnTo>
                  <a:lnTo>
                    <a:pt x="8978" y="6114745"/>
                  </a:lnTo>
                  <a:lnTo>
                    <a:pt x="4013" y="6162395"/>
                  </a:lnTo>
                  <a:lnTo>
                    <a:pt x="1003" y="6210592"/>
                  </a:lnTo>
                  <a:lnTo>
                    <a:pt x="0" y="6259322"/>
                  </a:lnTo>
                  <a:lnTo>
                    <a:pt x="1003" y="6308039"/>
                  </a:lnTo>
                  <a:lnTo>
                    <a:pt x="4013" y="6356236"/>
                  </a:lnTo>
                  <a:lnTo>
                    <a:pt x="8978" y="6403886"/>
                  </a:lnTo>
                  <a:lnTo>
                    <a:pt x="15849" y="6450939"/>
                  </a:lnTo>
                  <a:lnTo>
                    <a:pt x="24599" y="6497358"/>
                  </a:lnTo>
                  <a:lnTo>
                    <a:pt x="35191" y="6543091"/>
                  </a:lnTo>
                  <a:lnTo>
                    <a:pt x="47574" y="6588125"/>
                  </a:lnTo>
                  <a:lnTo>
                    <a:pt x="61722" y="6632397"/>
                  </a:lnTo>
                  <a:lnTo>
                    <a:pt x="77571" y="6675869"/>
                  </a:lnTo>
                  <a:lnTo>
                    <a:pt x="95097" y="6718503"/>
                  </a:lnTo>
                  <a:lnTo>
                    <a:pt x="114274" y="6760273"/>
                  </a:lnTo>
                  <a:lnTo>
                    <a:pt x="135026" y="6801129"/>
                  </a:lnTo>
                  <a:lnTo>
                    <a:pt x="157353" y="6841020"/>
                  </a:lnTo>
                  <a:lnTo>
                    <a:pt x="181178" y="6879920"/>
                  </a:lnTo>
                  <a:lnTo>
                    <a:pt x="206489" y="6917779"/>
                  </a:lnTo>
                  <a:lnTo>
                    <a:pt x="233235" y="6954571"/>
                  </a:lnTo>
                  <a:lnTo>
                    <a:pt x="261366" y="6990232"/>
                  </a:lnTo>
                  <a:lnTo>
                    <a:pt x="290868" y="7024751"/>
                  </a:lnTo>
                  <a:lnTo>
                    <a:pt x="321678" y="7058076"/>
                  </a:lnTo>
                  <a:lnTo>
                    <a:pt x="353758" y="7090156"/>
                  </a:lnTo>
                  <a:lnTo>
                    <a:pt x="387083" y="7120966"/>
                  </a:lnTo>
                  <a:lnTo>
                    <a:pt x="421601" y="7150468"/>
                  </a:lnTo>
                  <a:lnTo>
                    <a:pt x="457263" y="7178599"/>
                  </a:lnTo>
                  <a:lnTo>
                    <a:pt x="494055" y="7205345"/>
                  </a:lnTo>
                  <a:lnTo>
                    <a:pt x="531914" y="7230656"/>
                  </a:lnTo>
                  <a:lnTo>
                    <a:pt x="570814" y="7254481"/>
                  </a:lnTo>
                  <a:lnTo>
                    <a:pt x="610704" y="7276808"/>
                  </a:lnTo>
                  <a:lnTo>
                    <a:pt x="651560" y="7297560"/>
                  </a:lnTo>
                  <a:lnTo>
                    <a:pt x="693331" y="7316737"/>
                  </a:lnTo>
                  <a:lnTo>
                    <a:pt x="735965" y="7334263"/>
                  </a:lnTo>
                  <a:lnTo>
                    <a:pt x="779437" y="7350112"/>
                  </a:lnTo>
                  <a:lnTo>
                    <a:pt x="823709" y="7364260"/>
                  </a:lnTo>
                  <a:lnTo>
                    <a:pt x="868743" y="7376642"/>
                  </a:lnTo>
                  <a:lnTo>
                    <a:pt x="914476" y="7387234"/>
                  </a:lnTo>
                  <a:lnTo>
                    <a:pt x="960894" y="7395985"/>
                  </a:lnTo>
                  <a:lnTo>
                    <a:pt x="1007948" y="7402855"/>
                  </a:lnTo>
                  <a:lnTo>
                    <a:pt x="1055598" y="7407821"/>
                  </a:lnTo>
                  <a:lnTo>
                    <a:pt x="1103795" y="7410831"/>
                  </a:lnTo>
                  <a:lnTo>
                    <a:pt x="1152525" y="7411847"/>
                  </a:lnTo>
                  <a:lnTo>
                    <a:pt x="1201242" y="7410831"/>
                  </a:lnTo>
                  <a:lnTo>
                    <a:pt x="1249438" y="7407821"/>
                  </a:lnTo>
                  <a:lnTo>
                    <a:pt x="1297089" y="7402855"/>
                  </a:lnTo>
                  <a:lnTo>
                    <a:pt x="1344142" y="7395985"/>
                  </a:lnTo>
                  <a:lnTo>
                    <a:pt x="1390561" y="7387234"/>
                  </a:lnTo>
                  <a:lnTo>
                    <a:pt x="1436293" y="7376642"/>
                  </a:lnTo>
                  <a:lnTo>
                    <a:pt x="1481328" y="7364260"/>
                  </a:lnTo>
                  <a:lnTo>
                    <a:pt x="1525600" y="7350112"/>
                  </a:lnTo>
                  <a:lnTo>
                    <a:pt x="1569072" y="7334263"/>
                  </a:lnTo>
                  <a:lnTo>
                    <a:pt x="1611706" y="7316737"/>
                  </a:lnTo>
                  <a:lnTo>
                    <a:pt x="1653476" y="7297560"/>
                  </a:lnTo>
                  <a:lnTo>
                    <a:pt x="1694332" y="7276808"/>
                  </a:lnTo>
                  <a:lnTo>
                    <a:pt x="1734223" y="7254481"/>
                  </a:lnTo>
                  <a:lnTo>
                    <a:pt x="1773123" y="7230656"/>
                  </a:lnTo>
                  <a:lnTo>
                    <a:pt x="1810981" y="7205345"/>
                  </a:lnTo>
                  <a:lnTo>
                    <a:pt x="1847773" y="7178599"/>
                  </a:lnTo>
                  <a:lnTo>
                    <a:pt x="1883435" y="7150468"/>
                  </a:lnTo>
                  <a:lnTo>
                    <a:pt x="1917954" y="7120966"/>
                  </a:lnTo>
                  <a:lnTo>
                    <a:pt x="1951278" y="7090156"/>
                  </a:lnTo>
                  <a:lnTo>
                    <a:pt x="1983359" y="7058076"/>
                  </a:lnTo>
                  <a:lnTo>
                    <a:pt x="2014169" y="7024751"/>
                  </a:lnTo>
                  <a:lnTo>
                    <a:pt x="2043671" y="6990232"/>
                  </a:lnTo>
                  <a:lnTo>
                    <a:pt x="2071801" y="6954571"/>
                  </a:lnTo>
                  <a:lnTo>
                    <a:pt x="2098548" y="6917779"/>
                  </a:lnTo>
                  <a:lnTo>
                    <a:pt x="2123859" y="6879920"/>
                  </a:lnTo>
                  <a:lnTo>
                    <a:pt x="2147684" y="6841020"/>
                  </a:lnTo>
                  <a:lnTo>
                    <a:pt x="2170011" y="6801129"/>
                  </a:lnTo>
                  <a:lnTo>
                    <a:pt x="2190762" y="6760273"/>
                  </a:lnTo>
                  <a:lnTo>
                    <a:pt x="2209939" y="6718503"/>
                  </a:lnTo>
                  <a:lnTo>
                    <a:pt x="2227465" y="6675869"/>
                  </a:lnTo>
                  <a:lnTo>
                    <a:pt x="2243315" y="6632397"/>
                  </a:lnTo>
                  <a:lnTo>
                    <a:pt x="2257463" y="6588125"/>
                  </a:lnTo>
                  <a:lnTo>
                    <a:pt x="2269845" y="6543091"/>
                  </a:lnTo>
                  <a:lnTo>
                    <a:pt x="2280437" y="6497358"/>
                  </a:lnTo>
                  <a:lnTo>
                    <a:pt x="2289187" y="6450939"/>
                  </a:lnTo>
                  <a:lnTo>
                    <a:pt x="2296058" y="6403886"/>
                  </a:lnTo>
                  <a:lnTo>
                    <a:pt x="2301024" y="6356236"/>
                  </a:lnTo>
                  <a:lnTo>
                    <a:pt x="2304034" y="6308039"/>
                  </a:lnTo>
                  <a:lnTo>
                    <a:pt x="2305050" y="6259322"/>
                  </a:lnTo>
                  <a:close/>
                </a:path>
                <a:path w="2305050" h="7412355">
                  <a:moveTo>
                    <a:pt x="2305050" y="1152525"/>
                  </a:moveTo>
                  <a:lnTo>
                    <a:pt x="2304034" y="1103807"/>
                  </a:lnTo>
                  <a:lnTo>
                    <a:pt x="2301024" y="1055598"/>
                  </a:lnTo>
                  <a:lnTo>
                    <a:pt x="2296058" y="1007948"/>
                  </a:lnTo>
                  <a:lnTo>
                    <a:pt x="2289187" y="960894"/>
                  </a:lnTo>
                  <a:lnTo>
                    <a:pt x="2280437" y="914488"/>
                  </a:lnTo>
                  <a:lnTo>
                    <a:pt x="2269845" y="868743"/>
                  </a:lnTo>
                  <a:lnTo>
                    <a:pt x="2257463" y="823709"/>
                  </a:lnTo>
                  <a:lnTo>
                    <a:pt x="2243315" y="779449"/>
                  </a:lnTo>
                  <a:lnTo>
                    <a:pt x="2227465" y="735965"/>
                  </a:lnTo>
                  <a:lnTo>
                    <a:pt x="2209939" y="693331"/>
                  </a:lnTo>
                  <a:lnTo>
                    <a:pt x="2190762" y="651560"/>
                  </a:lnTo>
                  <a:lnTo>
                    <a:pt x="2170011" y="610717"/>
                  </a:lnTo>
                  <a:lnTo>
                    <a:pt x="2147684" y="570826"/>
                  </a:lnTo>
                  <a:lnTo>
                    <a:pt x="2123859" y="531926"/>
                  </a:lnTo>
                  <a:lnTo>
                    <a:pt x="2098548" y="494055"/>
                  </a:lnTo>
                  <a:lnTo>
                    <a:pt x="2071801" y="457276"/>
                  </a:lnTo>
                  <a:lnTo>
                    <a:pt x="2043671" y="421601"/>
                  </a:lnTo>
                  <a:lnTo>
                    <a:pt x="2014169" y="387083"/>
                  </a:lnTo>
                  <a:lnTo>
                    <a:pt x="1983359" y="353758"/>
                  </a:lnTo>
                  <a:lnTo>
                    <a:pt x="1951278" y="321678"/>
                  </a:lnTo>
                  <a:lnTo>
                    <a:pt x="1917954" y="290868"/>
                  </a:lnTo>
                  <a:lnTo>
                    <a:pt x="1883435" y="261378"/>
                  </a:lnTo>
                  <a:lnTo>
                    <a:pt x="1847773" y="233235"/>
                  </a:lnTo>
                  <a:lnTo>
                    <a:pt x="1810981" y="206489"/>
                  </a:lnTo>
                  <a:lnTo>
                    <a:pt x="1773123" y="181178"/>
                  </a:lnTo>
                  <a:lnTo>
                    <a:pt x="1734223" y="157353"/>
                  </a:lnTo>
                  <a:lnTo>
                    <a:pt x="1694332" y="135039"/>
                  </a:lnTo>
                  <a:lnTo>
                    <a:pt x="1653476" y="114274"/>
                  </a:lnTo>
                  <a:lnTo>
                    <a:pt x="1611706" y="95110"/>
                  </a:lnTo>
                  <a:lnTo>
                    <a:pt x="1569072" y="77571"/>
                  </a:lnTo>
                  <a:lnTo>
                    <a:pt x="1525600" y="61722"/>
                  </a:lnTo>
                  <a:lnTo>
                    <a:pt x="1481328" y="47586"/>
                  </a:lnTo>
                  <a:lnTo>
                    <a:pt x="1436293" y="35191"/>
                  </a:lnTo>
                  <a:lnTo>
                    <a:pt x="1390561" y="24612"/>
                  </a:lnTo>
                  <a:lnTo>
                    <a:pt x="1344142" y="15849"/>
                  </a:lnTo>
                  <a:lnTo>
                    <a:pt x="1297089" y="8978"/>
                  </a:lnTo>
                  <a:lnTo>
                    <a:pt x="1249438" y="4013"/>
                  </a:lnTo>
                  <a:lnTo>
                    <a:pt x="1201242" y="1003"/>
                  </a:lnTo>
                  <a:lnTo>
                    <a:pt x="1152525" y="0"/>
                  </a:lnTo>
                  <a:lnTo>
                    <a:pt x="1103795" y="1003"/>
                  </a:lnTo>
                  <a:lnTo>
                    <a:pt x="1055598" y="4013"/>
                  </a:lnTo>
                  <a:lnTo>
                    <a:pt x="1007948" y="8978"/>
                  </a:lnTo>
                  <a:lnTo>
                    <a:pt x="960894" y="15849"/>
                  </a:lnTo>
                  <a:lnTo>
                    <a:pt x="914476" y="24612"/>
                  </a:lnTo>
                  <a:lnTo>
                    <a:pt x="868743" y="35191"/>
                  </a:lnTo>
                  <a:lnTo>
                    <a:pt x="823709" y="47586"/>
                  </a:lnTo>
                  <a:lnTo>
                    <a:pt x="779437" y="61722"/>
                  </a:lnTo>
                  <a:lnTo>
                    <a:pt x="735965" y="77571"/>
                  </a:lnTo>
                  <a:lnTo>
                    <a:pt x="693331" y="95110"/>
                  </a:lnTo>
                  <a:lnTo>
                    <a:pt x="651560" y="114274"/>
                  </a:lnTo>
                  <a:lnTo>
                    <a:pt x="610704" y="135039"/>
                  </a:lnTo>
                  <a:lnTo>
                    <a:pt x="570814" y="157353"/>
                  </a:lnTo>
                  <a:lnTo>
                    <a:pt x="531914" y="181178"/>
                  </a:lnTo>
                  <a:lnTo>
                    <a:pt x="494055" y="206489"/>
                  </a:lnTo>
                  <a:lnTo>
                    <a:pt x="457263" y="233235"/>
                  </a:lnTo>
                  <a:lnTo>
                    <a:pt x="421601" y="261378"/>
                  </a:lnTo>
                  <a:lnTo>
                    <a:pt x="387083" y="290868"/>
                  </a:lnTo>
                  <a:lnTo>
                    <a:pt x="353758" y="321678"/>
                  </a:lnTo>
                  <a:lnTo>
                    <a:pt x="321678" y="353758"/>
                  </a:lnTo>
                  <a:lnTo>
                    <a:pt x="290868" y="387083"/>
                  </a:lnTo>
                  <a:lnTo>
                    <a:pt x="261366" y="421601"/>
                  </a:lnTo>
                  <a:lnTo>
                    <a:pt x="233235" y="457276"/>
                  </a:lnTo>
                  <a:lnTo>
                    <a:pt x="206489" y="494055"/>
                  </a:lnTo>
                  <a:lnTo>
                    <a:pt x="181178" y="531926"/>
                  </a:lnTo>
                  <a:lnTo>
                    <a:pt x="157353" y="570826"/>
                  </a:lnTo>
                  <a:lnTo>
                    <a:pt x="135026" y="610717"/>
                  </a:lnTo>
                  <a:lnTo>
                    <a:pt x="114274" y="651560"/>
                  </a:lnTo>
                  <a:lnTo>
                    <a:pt x="95097" y="693331"/>
                  </a:lnTo>
                  <a:lnTo>
                    <a:pt x="77571" y="735965"/>
                  </a:lnTo>
                  <a:lnTo>
                    <a:pt x="61722" y="779449"/>
                  </a:lnTo>
                  <a:lnTo>
                    <a:pt x="47574" y="823709"/>
                  </a:lnTo>
                  <a:lnTo>
                    <a:pt x="35191" y="868743"/>
                  </a:lnTo>
                  <a:lnTo>
                    <a:pt x="24599" y="914488"/>
                  </a:lnTo>
                  <a:lnTo>
                    <a:pt x="15849" y="960894"/>
                  </a:lnTo>
                  <a:lnTo>
                    <a:pt x="8978" y="1007948"/>
                  </a:lnTo>
                  <a:lnTo>
                    <a:pt x="4013" y="1055598"/>
                  </a:lnTo>
                  <a:lnTo>
                    <a:pt x="1003" y="1103807"/>
                  </a:lnTo>
                  <a:lnTo>
                    <a:pt x="0" y="1152525"/>
                  </a:lnTo>
                  <a:lnTo>
                    <a:pt x="1003" y="1201242"/>
                  </a:lnTo>
                  <a:lnTo>
                    <a:pt x="4013" y="1249438"/>
                  </a:lnTo>
                  <a:lnTo>
                    <a:pt x="8978" y="1297089"/>
                  </a:lnTo>
                  <a:lnTo>
                    <a:pt x="15849" y="1344142"/>
                  </a:lnTo>
                  <a:lnTo>
                    <a:pt x="24599" y="1390561"/>
                  </a:lnTo>
                  <a:lnTo>
                    <a:pt x="35191" y="1436306"/>
                  </a:lnTo>
                  <a:lnTo>
                    <a:pt x="47574" y="1481328"/>
                  </a:lnTo>
                  <a:lnTo>
                    <a:pt x="61722" y="1525600"/>
                  </a:lnTo>
                  <a:lnTo>
                    <a:pt x="77571" y="1569072"/>
                  </a:lnTo>
                  <a:lnTo>
                    <a:pt x="95097" y="1611718"/>
                  </a:lnTo>
                  <a:lnTo>
                    <a:pt x="114274" y="1653476"/>
                  </a:lnTo>
                  <a:lnTo>
                    <a:pt x="135026" y="1694332"/>
                  </a:lnTo>
                  <a:lnTo>
                    <a:pt x="157353" y="1734223"/>
                  </a:lnTo>
                  <a:lnTo>
                    <a:pt x="181178" y="1773123"/>
                  </a:lnTo>
                  <a:lnTo>
                    <a:pt x="206489" y="1810981"/>
                  </a:lnTo>
                  <a:lnTo>
                    <a:pt x="233235" y="1847773"/>
                  </a:lnTo>
                  <a:lnTo>
                    <a:pt x="261366" y="1883448"/>
                  </a:lnTo>
                  <a:lnTo>
                    <a:pt x="290868" y="1917954"/>
                  </a:lnTo>
                  <a:lnTo>
                    <a:pt x="321678" y="1951278"/>
                  </a:lnTo>
                  <a:lnTo>
                    <a:pt x="353758" y="1983371"/>
                  </a:lnTo>
                  <a:lnTo>
                    <a:pt x="387083" y="2014181"/>
                  </a:lnTo>
                  <a:lnTo>
                    <a:pt x="421601" y="2043671"/>
                  </a:lnTo>
                  <a:lnTo>
                    <a:pt x="457263" y="2071814"/>
                  </a:lnTo>
                  <a:lnTo>
                    <a:pt x="494055" y="2098548"/>
                  </a:lnTo>
                  <a:lnTo>
                    <a:pt x="531914" y="2123859"/>
                  </a:lnTo>
                  <a:lnTo>
                    <a:pt x="570814" y="2147697"/>
                  </a:lnTo>
                  <a:lnTo>
                    <a:pt x="610704" y="2170011"/>
                  </a:lnTo>
                  <a:lnTo>
                    <a:pt x="651560" y="2190775"/>
                  </a:lnTo>
                  <a:lnTo>
                    <a:pt x="693331" y="2209939"/>
                  </a:lnTo>
                  <a:lnTo>
                    <a:pt x="735965" y="2227465"/>
                  </a:lnTo>
                  <a:lnTo>
                    <a:pt x="779437" y="2243328"/>
                  </a:lnTo>
                  <a:lnTo>
                    <a:pt x="823709" y="2257463"/>
                  </a:lnTo>
                  <a:lnTo>
                    <a:pt x="868743" y="2269845"/>
                  </a:lnTo>
                  <a:lnTo>
                    <a:pt x="914476" y="2280437"/>
                  </a:lnTo>
                  <a:lnTo>
                    <a:pt x="960894" y="2289187"/>
                  </a:lnTo>
                  <a:lnTo>
                    <a:pt x="1007948" y="2296071"/>
                  </a:lnTo>
                  <a:lnTo>
                    <a:pt x="1055598" y="2301024"/>
                  </a:lnTo>
                  <a:lnTo>
                    <a:pt x="1103795" y="2304034"/>
                  </a:lnTo>
                  <a:lnTo>
                    <a:pt x="1152525" y="2305050"/>
                  </a:lnTo>
                  <a:lnTo>
                    <a:pt x="1201242" y="2304034"/>
                  </a:lnTo>
                  <a:lnTo>
                    <a:pt x="1249438" y="2301024"/>
                  </a:lnTo>
                  <a:lnTo>
                    <a:pt x="1297089" y="2296071"/>
                  </a:lnTo>
                  <a:lnTo>
                    <a:pt x="1344142" y="2289187"/>
                  </a:lnTo>
                  <a:lnTo>
                    <a:pt x="1390561" y="2280437"/>
                  </a:lnTo>
                  <a:lnTo>
                    <a:pt x="1436293" y="2269845"/>
                  </a:lnTo>
                  <a:lnTo>
                    <a:pt x="1481328" y="2257463"/>
                  </a:lnTo>
                  <a:lnTo>
                    <a:pt x="1525600" y="2243328"/>
                  </a:lnTo>
                  <a:lnTo>
                    <a:pt x="1569072" y="2227465"/>
                  </a:lnTo>
                  <a:lnTo>
                    <a:pt x="1611706" y="2209939"/>
                  </a:lnTo>
                  <a:lnTo>
                    <a:pt x="1653476" y="2190775"/>
                  </a:lnTo>
                  <a:lnTo>
                    <a:pt x="1694332" y="2170011"/>
                  </a:lnTo>
                  <a:lnTo>
                    <a:pt x="1734223" y="2147697"/>
                  </a:lnTo>
                  <a:lnTo>
                    <a:pt x="1773123" y="2123859"/>
                  </a:lnTo>
                  <a:lnTo>
                    <a:pt x="1810981" y="2098548"/>
                  </a:lnTo>
                  <a:lnTo>
                    <a:pt x="1847773" y="2071814"/>
                  </a:lnTo>
                  <a:lnTo>
                    <a:pt x="1883435" y="2043671"/>
                  </a:lnTo>
                  <a:lnTo>
                    <a:pt x="1917954" y="2014181"/>
                  </a:lnTo>
                  <a:lnTo>
                    <a:pt x="1951278" y="1983371"/>
                  </a:lnTo>
                  <a:lnTo>
                    <a:pt x="1983359" y="1951278"/>
                  </a:lnTo>
                  <a:lnTo>
                    <a:pt x="2014169" y="1917954"/>
                  </a:lnTo>
                  <a:lnTo>
                    <a:pt x="2043671" y="1883448"/>
                  </a:lnTo>
                  <a:lnTo>
                    <a:pt x="2071801" y="1847773"/>
                  </a:lnTo>
                  <a:lnTo>
                    <a:pt x="2098548" y="1810981"/>
                  </a:lnTo>
                  <a:lnTo>
                    <a:pt x="2123859" y="1773123"/>
                  </a:lnTo>
                  <a:lnTo>
                    <a:pt x="2147684" y="1734223"/>
                  </a:lnTo>
                  <a:lnTo>
                    <a:pt x="2170011" y="1694332"/>
                  </a:lnTo>
                  <a:lnTo>
                    <a:pt x="2190762" y="1653476"/>
                  </a:lnTo>
                  <a:lnTo>
                    <a:pt x="2209939" y="1611718"/>
                  </a:lnTo>
                  <a:lnTo>
                    <a:pt x="2227465" y="1569072"/>
                  </a:lnTo>
                  <a:lnTo>
                    <a:pt x="2243315" y="1525600"/>
                  </a:lnTo>
                  <a:lnTo>
                    <a:pt x="2257463" y="1481328"/>
                  </a:lnTo>
                  <a:lnTo>
                    <a:pt x="2269845" y="1436306"/>
                  </a:lnTo>
                  <a:lnTo>
                    <a:pt x="2280437" y="1390561"/>
                  </a:lnTo>
                  <a:lnTo>
                    <a:pt x="2289187" y="1344142"/>
                  </a:lnTo>
                  <a:lnTo>
                    <a:pt x="2296058" y="1297089"/>
                  </a:lnTo>
                  <a:lnTo>
                    <a:pt x="2301024" y="1249438"/>
                  </a:lnTo>
                  <a:lnTo>
                    <a:pt x="2304034" y="1201242"/>
                  </a:lnTo>
                  <a:lnTo>
                    <a:pt x="2305050" y="1152525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016000" y="3054541"/>
            <a:ext cx="5522595" cy="425323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318770">
              <a:lnSpc>
                <a:spcPts val="8780"/>
              </a:lnSpc>
              <a:spcBef>
                <a:spcPts val="75"/>
              </a:spcBef>
            </a:pPr>
            <a:r>
              <a:rPr sz="7000" b="1" spc="-350">
                <a:solidFill>
                  <a:srgbClr val="D9DEDA"/>
                </a:solidFill>
                <a:latin typeface="Verdana"/>
                <a:cs typeface="Verdana"/>
              </a:rPr>
              <a:t>The</a:t>
            </a:r>
            <a:r>
              <a:rPr sz="7000" b="1" spc="-72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7000" b="1" spc="-335">
                <a:solidFill>
                  <a:srgbClr val="D9DEDA"/>
                </a:solidFill>
                <a:latin typeface="Verdana"/>
                <a:cs typeface="Verdana"/>
              </a:rPr>
              <a:t>Court's  </a:t>
            </a:r>
            <a:r>
              <a:rPr sz="7000" b="1" spc="-240">
                <a:solidFill>
                  <a:srgbClr val="D9DEDA"/>
                </a:solidFill>
                <a:latin typeface="Verdana"/>
                <a:cs typeface="Verdana"/>
              </a:rPr>
              <a:t>decision</a:t>
            </a:r>
            <a:endParaRPr sz="7000">
              <a:latin typeface="Verdana"/>
              <a:cs typeface="Verdana"/>
            </a:endParaRPr>
          </a:p>
          <a:p>
            <a:pPr marL="12700" marR="5080" algn="just">
              <a:lnSpc>
                <a:spcPts val="4430"/>
              </a:lnSpc>
              <a:spcBef>
                <a:spcPts val="2620"/>
              </a:spcBef>
            </a:pPr>
            <a:r>
              <a:rPr sz="3700" b="1" spc="45">
                <a:solidFill>
                  <a:srgbClr val="D9DEDA"/>
                </a:solidFill>
                <a:latin typeface="Verdana"/>
                <a:cs typeface="Verdana"/>
              </a:rPr>
              <a:t>Francovich, </a:t>
            </a:r>
            <a:r>
              <a:rPr sz="3700" b="1" spc="80">
                <a:solidFill>
                  <a:srgbClr val="D9DEDA"/>
                </a:solidFill>
                <a:latin typeface="Verdana"/>
                <a:cs typeface="Verdana"/>
              </a:rPr>
              <a:t>Bonifaci  </a:t>
            </a:r>
            <a:r>
              <a:rPr sz="3700" b="1" spc="30">
                <a:solidFill>
                  <a:srgbClr val="D9DEDA"/>
                </a:solidFill>
                <a:latin typeface="Verdana"/>
                <a:cs typeface="Verdana"/>
              </a:rPr>
              <a:t>and </a:t>
            </a:r>
            <a:r>
              <a:rPr sz="3700" b="1" spc="25">
                <a:solidFill>
                  <a:srgbClr val="D9DEDA"/>
                </a:solidFill>
                <a:latin typeface="Verdana"/>
                <a:cs typeface="Verdana"/>
              </a:rPr>
              <a:t>others </a:t>
            </a:r>
            <a:r>
              <a:rPr sz="3700" b="1" spc="-229">
                <a:solidFill>
                  <a:srgbClr val="D9DEDA"/>
                </a:solidFill>
                <a:latin typeface="Verdana"/>
                <a:cs typeface="Verdana"/>
              </a:rPr>
              <a:t>v. </a:t>
            </a:r>
            <a:r>
              <a:rPr sz="3700" b="1" spc="-20">
                <a:solidFill>
                  <a:srgbClr val="D9DEDA"/>
                </a:solidFill>
                <a:latin typeface="Verdana"/>
                <a:cs typeface="Verdana"/>
              </a:rPr>
              <a:t>Italian  </a:t>
            </a:r>
            <a:r>
              <a:rPr sz="3700" b="1" spc="105">
                <a:solidFill>
                  <a:srgbClr val="D9DEDA"/>
                </a:solidFill>
                <a:latin typeface="Verdana"/>
                <a:cs typeface="Verdana"/>
              </a:rPr>
              <a:t>Republic</a:t>
            </a:r>
            <a:endParaRPr sz="37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119132" y="628348"/>
            <a:ext cx="5692775" cy="1073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9700"/>
              </a:lnSpc>
              <a:spcBef>
                <a:spcPts val="100"/>
              </a:spcBef>
              <a:tabLst>
                <a:tab pos="824230" algn="l"/>
                <a:tab pos="1563370" algn="l"/>
                <a:tab pos="2363470" algn="l"/>
                <a:tab pos="2599690" algn="l"/>
                <a:tab pos="3817620" algn="l"/>
                <a:tab pos="4431030" algn="l"/>
                <a:tab pos="5089525" algn="l"/>
              </a:tabLst>
            </a:pPr>
            <a:r>
              <a:rPr sz="2650" spc="-35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440">
                <a:solidFill>
                  <a:srgbClr val="D9DEDA"/>
                </a:solidFill>
                <a:latin typeface="Arial"/>
                <a:cs typeface="Arial"/>
              </a:rPr>
              <a:t>p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 spc="-3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-60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425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nn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55">
                <a:solidFill>
                  <a:srgbClr val="D9DEDA"/>
                </a:solidFill>
                <a:latin typeface="Arial"/>
                <a:cs typeface="Arial"/>
              </a:rPr>
              <a:t>t  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f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15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ri</a:t>
            </a:r>
            <a:r>
              <a:rPr sz="2650" spc="330">
                <a:solidFill>
                  <a:srgbClr val="D9DEDA"/>
                </a:solidFill>
                <a:latin typeface="Arial"/>
                <a:cs typeface="Arial"/>
              </a:rPr>
              <a:t>g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-60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60">
                <a:solidFill>
                  <a:srgbClr val="D9DEDA"/>
                </a:solidFill>
                <a:latin typeface="Arial"/>
                <a:cs typeface="Arial"/>
              </a:rPr>
              <a:t>u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450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155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endParaRPr sz="2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119132" y="1676098"/>
            <a:ext cx="2021205" cy="1073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9700"/>
              </a:lnSpc>
              <a:spcBef>
                <a:spcPts val="100"/>
              </a:spcBef>
              <a:tabLst>
                <a:tab pos="1417320" algn="l"/>
              </a:tabLst>
            </a:pP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provision  </a:t>
            </a:r>
            <a:r>
              <a:rPr sz="2650" spc="440">
                <a:solidFill>
                  <a:srgbClr val="D9DEDA"/>
                </a:solidFill>
                <a:latin typeface="Arial"/>
                <a:cs typeface="Arial"/>
              </a:rPr>
              <a:t>b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ef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endParaRPr sz="26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158803" y="1676098"/>
            <a:ext cx="3651250" cy="1073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9870" marR="5080" indent="-217804">
              <a:lnSpc>
                <a:spcPct val="129700"/>
              </a:lnSpc>
              <a:spcBef>
                <a:spcPts val="100"/>
              </a:spcBef>
              <a:tabLst>
                <a:tab pos="1736089" algn="l"/>
                <a:tab pos="1945005" algn="l"/>
                <a:tab pos="2764155" algn="l"/>
                <a:tab pos="3305810" algn="l"/>
              </a:tabLst>
            </a:pP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330">
                <a:solidFill>
                  <a:srgbClr val="D9DEDA"/>
                </a:solidFill>
                <a:latin typeface="Arial"/>
                <a:cs typeface="Arial"/>
              </a:rPr>
              <a:t>g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-3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 spc="355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-3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110">
                <a:solidFill>
                  <a:srgbClr val="D9DEDA"/>
                </a:solidFill>
                <a:latin typeface="Arial"/>
                <a:cs typeface="Arial"/>
              </a:rPr>
              <a:t>e  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185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	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60">
                <a:solidFill>
                  <a:srgbClr val="D9DEDA"/>
                </a:solidFill>
                <a:latin typeface="Arial"/>
                <a:cs typeface="Arial"/>
              </a:rPr>
              <a:t>u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-60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360">
                <a:solidFill>
                  <a:srgbClr val="D9DEDA"/>
                </a:solidFill>
                <a:latin typeface="Arial"/>
                <a:cs typeface="Arial"/>
              </a:rPr>
              <a:t>n</a:t>
            </a:r>
            <a:endParaRPr sz="26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119132" y="2723848"/>
            <a:ext cx="5687695" cy="1597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9700"/>
              </a:lnSpc>
              <a:spcBef>
                <a:spcPts val="100"/>
              </a:spcBef>
            </a:pP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absence of </a:t>
            </a:r>
            <a:r>
              <a:rPr sz="2650" spc="360">
                <a:solidFill>
                  <a:srgbClr val="D9DEDA"/>
                </a:solidFill>
                <a:latin typeface="Arial"/>
                <a:cs typeface="Arial"/>
              </a:rPr>
              <a:t>implementing 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measures </a:t>
            </a: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within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limits 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set  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by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-9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provision.</a:t>
            </a:r>
            <a:endParaRPr sz="26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119132" y="5636080"/>
            <a:ext cx="5403850" cy="2644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9700"/>
              </a:lnSpc>
              <a:spcBef>
                <a:spcPts val="100"/>
              </a:spcBef>
            </a:pPr>
            <a:r>
              <a:rPr sz="2650" spc="240">
                <a:solidFill>
                  <a:srgbClr val="D9DEDA"/>
                </a:solidFill>
                <a:latin typeface="Arial"/>
                <a:cs typeface="Arial"/>
              </a:rPr>
              <a:t>A </a:t>
            </a:r>
            <a:r>
              <a:rPr sz="2650" spc="355">
                <a:solidFill>
                  <a:srgbClr val="D9DEDA"/>
                </a:solidFill>
                <a:latin typeface="Arial"/>
                <a:cs typeface="Arial"/>
              </a:rPr>
              <a:t>Member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State </a:t>
            </a:r>
            <a:r>
              <a:rPr sz="2650" spc="60">
                <a:solidFill>
                  <a:srgbClr val="D9DEDA"/>
                </a:solidFill>
                <a:latin typeface="Arial"/>
                <a:cs typeface="Arial"/>
              </a:rPr>
              <a:t>is </a:t>
            </a:r>
            <a:r>
              <a:rPr sz="2650" spc="295">
                <a:solidFill>
                  <a:srgbClr val="D9DEDA"/>
                </a:solidFill>
                <a:latin typeface="Arial"/>
                <a:cs typeface="Arial"/>
              </a:rPr>
              <a:t>obliged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  </a:t>
            </a:r>
            <a:r>
              <a:rPr sz="2650" spc="300">
                <a:solidFill>
                  <a:srgbClr val="D9DEDA"/>
                </a:solidFill>
                <a:latin typeface="Arial"/>
                <a:cs typeface="Arial"/>
              </a:rPr>
              <a:t>compensate </a:t>
            </a:r>
            <a:r>
              <a:rPr sz="2650" spc="235">
                <a:solidFill>
                  <a:srgbClr val="D9DEDA"/>
                </a:solidFill>
                <a:latin typeface="Arial"/>
                <a:cs typeface="Arial"/>
              </a:rPr>
              <a:t>individuals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for  </a:t>
            </a:r>
            <a:r>
              <a:rPr sz="2650" spc="335">
                <a:solidFill>
                  <a:srgbClr val="D9DEDA"/>
                </a:solidFill>
                <a:latin typeface="Arial"/>
                <a:cs typeface="Arial"/>
              </a:rPr>
              <a:t>damage </a:t>
            </a:r>
            <a:r>
              <a:rPr sz="2650" spc="240">
                <a:solidFill>
                  <a:srgbClr val="D9DEDA"/>
                </a:solidFill>
                <a:latin typeface="Arial"/>
                <a:cs typeface="Arial"/>
              </a:rPr>
              <a:t>resulting </a:t>
            </a: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from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failure 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 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implement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Directive  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89/987/EEC.</a:t>
            </a:r>
            <a:endParaRPr sz="2650">
              <a:latin typeface="Arial"/>
              <a:cs typeface="Arial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9764048" y="6814375"/>
          <a:ext cx="1168396" cy="5797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3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6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6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6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36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970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0293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0293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0293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0293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029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2" name="object 12"/>
          <p:cNvGrpSpPr/>
          <p:nvPr/>
        </p:nvGrpSpPr>
        <p:grpSpPr>
          <a:xfrm>
            <a:off x="1028700" y="0"/>
            <a:ext cx="10045700" cy="7472680"/>
            <a:chOff x="1028700" y="0"/>
            <a:chExt cx="10045700" cy="7472680"/>
          </a:xfrm>
        </p:grpSpPr>
        <p:sp>
          <p:nvSpPr>
            <p:cNvPr id="13" name="object 13"/>
            <p:cNvSpPr/>
            <p:nvPr/>
          </p:nvSpPr>
          <p:spPr>
            <a:xfrm>
              <a:off x="9630474" y="6592175"/>
              <a:ext cx="1443990" cy="880744"/>
            </a:xfrm>
            <a:custGeom>
              <a:avLst/>
              <a:gdLst/>
              <a:ahLst/>
              <a:cxnLst/>
              <a:rect l="l" t="t" r="r" b="b"/>
              <a:pathLst>
                <a:path w="1443990" h="880745">
                  <a:moveTo>
                    <a:pt x="1443520" y="821956"/>
                  </a:moveTo>
                  <a:lnTo>
                    <a:pt x="1347177" y="821956"/>
                  </a:lnTo>
                  <a:lnTo>
                    <a:pt x="1347177" y="781875"/>
                  </a:lnTo>
                  <a:lnTo>
                    <a:pt x="65874" y="781875"/>
                  </a:lnTo>
                  <a:lnTo>
                    <a:pt x="65874" y="821956"/>
                  </a:lnTo>
                  <a:lnTo>
                    <a:pt x="0" y="821956"/>
                  </a:lnTo>
                  <a:lnTo>
                    <a:pt x="0" y="880376"/>
                  </a:lnTo>
                  <a:lnTo>
                    <a:pt x="1443520" y="880376"/>
                  </a:lnTo>
                  <a:lnTo>
                    <a:pt x="1443520" y="821956"/>
                  </a:lnTo>
                  <a:close/>
                </a:path>
                <a:path w="1443990" h="880745">
                  <a:moveTo>
                    <a:pt x="1443520" y="129336"/>
                  </a:moveTo>
                  <a:lnTo>
                    <a:pt x="1246974" y="129336"/>
                  </a:lnTo>
                  <a:lnTo>
                    <a:pt x="1246974" y="51727"/>
                  </a:lnTo>
                  <a:lnTo>
                    <a:pt x="964285" y="51727"/>
                  </a:lnTo>
                  <a:lnTo>
                    <a:pt x="964285" y="0"/>
                  </a:lnTo>
                  <a:lnTo>
                    <a:pt x="468820" y="0"/>
                  </a:lnTo>
                  <a:lnTo>
                    <a:pt x="468820" y="51727"/>
                  </a:lnTo>
                  <a:lnTo>
                    <a:pt x="189039" y="51727"/>
                  </a:lnTo>
                  <a:lnTo>
                    <a:pt x="189039" y="129336"/>
                  </a:lnTo>
                  <a:lnTo>
                    <a:pt x="0" y="129336"/>
                  </a:lnTo>
                  <a:lnTo>
                    <a:pt x="0" y="187706"/>
                  </a:lnTo>
                  <a:lnTo>
                    <a:pt x="65874" y="187706"/>
                  </a:lnTo>
                  <a:lnTo>
                    <a:pt x="65874" y="256705"/>
                  </a:lnTo>
                  <a:lnTo>
                    <a:pt x="1347177" y="256705"/>
                  </a:lnTo>
                  <a:lnTo>
                    <a:pt x="1347177" y="187706"/>
                  </a:lnTo>
                  <a:lnTo>
                    <a:pt x="1443520" y="187706"/>
                  </a:lnTo>
                  <a:lnTo>
                    <a:pt x="1443520" y="129336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028700" y="0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39701" y="376293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703025" y="440700"/>
              <a:ext cx="131632" cy="1316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419948" y="631202"/>
              <a:ext cx="9577070" cy="1946910"/>
            </a:xfrm>
            <a:custGeom>
              <a:avLst/>
              <a:gdLst/>
              <a:ahLst/>
              <a:cxnLst/>
              <a:rect l="l" t="t" r="r" b="b"/>
              <a:pathLst>
                <a:path w="9577070" h="1946910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37"/>
                  </a:lnTo>
                  <a:lnTo>
                    <a:pt x="194233" y="412737"/>
                  </a:lnTo>
                  <a:lnTo>
                    <a:pt x="194233" y="66611"/>
                  </a:lnTo>
                  <a:close/>
                </a:path>
                <a:path w="9577070" h="1946910">
                  <a:moveTo>
                    <a:pt x="212877" y="424662"/>
                  </a:moveTo>
                  <a:lnTo>
                    <a:pt x="207873" y="419658"/>
                  </a:lnTo>
                  <a:lnTo>
                    <a:pt x="60960" y="419658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92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92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9577070" h="1946910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86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86"/>
                  </a:lnTo>
                  <a:lnTo>
                    <a:pt x="212877" y="44208"/>
                  </a:lnTo>
                  <a:close/>
                </a:path>
                <a:path w="9577070" h="1946910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37"/>
                  </a:lnTo>
                  <a:lnTo>
                    <a:pt x="407390" y="412737"/>
                  </a:lnTo>
                  <a:lnTo>
                    <a:pt x="407390" y="66611"/>
                  </a:lnTo>
                  <a:close/>
                </a:path>
                <a:path w="9577070" h="1946910">
                  <a:moveTo>
                    <a:pt x="427367" y="424662"/>
                  </a:moveTo>
                  <a:lnTo>
                    <a:pt x="422338" y="419658"/>
                  </a:lnTo>
                  <a:lnTo>
                    <a:pt x="275450" y="419658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92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92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9577070" h="1946910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86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86"/>
                  </a:lnTo>
                  <a:lnTo>
                    <a:pt x="427367" y="44208"/>
                  </a:lnTo>
                  <a:close/>
                </a:path>
                <a:path w="9577070" h="1946910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37"/>
                  </a:lnTo>
                  <a:lnTo>
                    <a:pt x="620534" y="412737"/>
                  </a:lnTo>
                  <a:lnTo>
                    <a:pt x="620534" y="66611"/>
                  </a:lnTo>
                  <a:close/>
                </a:path>
                <a:path w="9577070" h="1946910">
                  <a:moveTo>
                    <a:pt x="641858" y="424662"/>
                  </a:moveTo>
                  <a:lnTo>
                    <a:pt x="636828" y="419658"/>
                  </a:lnTo>
                  <a:lnTo>
                    <a:pt x="489940" y="419658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92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92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9577070" h="1946910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86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86"/>
                  </a:lnTo>
                  <a:lnTo>
                    <a:pt x="641858" y="44208"/>
                  </a:lnTo>
                  <a:close/>
                </a:path>
                <a:path w="9577070" h="1946910">
                  <a:moveTo>
                    <a:pt x="689140" y="22771"/>
                  </a:moveTo>
                  <a:lnTo>
                    <a:pt x="687819" y="20701"/>
                  </a:lnTo>
                  <a:lnTo>
                    <a:pt x="685876" y="19570"/>
                  </a:lnTo>
                  <a:lnTo>
                    <a:pt x="684847" y="19824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24"/>
                  </a:lnTo>
                  <a:lnTo>
                    <a:pt x="11912" y="19570"/>
                  </a:lnTo>
                  <a:lnTo>
                    <a:pt x="9969" y="20701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9577070" h="1946910">
                  <a:moveTo>
                    <a:pt x="689140" y="2933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33"/>
                  </a:lnTo>
                  <a:lnTo>
                    <a:pt x="8648" y="10134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34"/>
                  </a:lnTo>
                  <a:lnTo>
                    <a:pt x="689140" y="2933"/>
                  </a:lnTo>
                  <a:close/>
                </a:path>
                <a:path w="9577070" h="1946910">
                  <a:moveTo>
                    <a:pt x="697801" y="444944"/>
                  </a:moveTo>
                  <a:lnTo>
                    <a:pt x="0" y="444944"/>
                  </a:lnTo>
                  <a:lnTo>
                    <a:pt x="0" y="472681"/>
                  </a:lnTo>
                  <a:lnTo>
                    <a:pt x="697801" y="472681"/>
                  </a:lnTo>
                  <a:lnTo>
                    <a:pt x="697801" y="444944"/>
                  </a:lnTo>
                  <a:close/>
                </a:path>
                <a:path w="9577070" h="1946910">
                  <a:moveTo>
                    <a:pt x="9576740" y="1438567"/>
                  </a:moveTo>
                  <a:lnTo>
                    <a:pt x="9573146" y="1438567"/>
                  </a:lnTo>
                  <a:lnTo>
                    <a:pt x="9561830" y="1413167"/>
                  </a:lnTo>
                  <a:lnTo>
                    <a:pt x="9543999" y="1375067"/>
                  </a:lnTo>
                  <a:lnTo>
                    <a:pt x="9528683" y="1340866"/>
                  </a:lnTo>
                  <a:lnTo>
                    <a:pt x="9528683" y="1425867"/>
                  </a:lnTo>
                  <a:lnTo>
                    <a:pt x="9113025" y="1425867"/>
                  </a:lnTo>
                  <a:lnTo>
                    <a:pt x="9115336" y="1413167"/>
                  </a:lnTo>
                  <a:lnTo>
                    <a:pt x="9117482" y="1413167"/>
                  </a:lnTo>
                  <a:lnTo>
                    <a:pt x="9121165" y="1400467"/>
                  </a:lnTo>
                  <a:lnTo>
                    <a:pt x="9128087" y="1387767"/>
                  </a:lnTo>
                  <a:lnTo>
                    <a:pt x="9143441" y="1349667"/>
                  </a:lnTo>
                  <a:lnTo>
                    <a:pt x="9165069" y="1311567"/>
                  </a:lnTo>
                  <a:lnTo>
                    <a:pt x="9189225" y="1248067"/>
                  </a:lnTo>
                  <a:lnTo>
                    <a:pt x="9212186" y="1197267"/>
                  </a:lnTo>
                  <a:lnTo>
                    <a:pt x="9230208" y="1146467"/>
                  </a:lnTo>
                  <a:lnTo>
                    <a:pt x="9261640" y="1044867"/>
                  </a:lnTo>
                  <a:lnTo>
                    <a:pt x="9280246" y="994067"/>
                  </a:lnTo>
                  <a:lnTo>
                    <a:pt x="9297035" y="955967"/>
                  </a:lnTo>
                  <a:lnTo>
                    <a:pt x="9304236" y="943267"/>
                  </a:lnTo>
                  <a:lnTo>
                    <a:pt x="9326296" y="943267"/>
                  </a:lnTo>
                  <a:lnTo>
                    <a:pt x="9336405" y="981367"/>
                  </a:lnTo>
                  <a:lnTo>
                    <a:pt x="9348102" y="1019467"/>
                  </a:lnTo>
                  <a:lnTo>
                    <a:pt x="9362084" y="1057567"/>
                  </a:lnTo>
                  <a:lnTo>
                    <a:pt x="9379039" y="1095667"/>
                  </a:lnTo>
                  <a:lnTo>
                    <a:pt x="9399651" y="1146467"/>
                  </a:lnTo>
                  <a:lnTo>
                    <a:pt x="9424619" y="1197267"/>
                  </a:lnTo>
                  <a:lnTo>
                    <a:pt x="9454617" y="1273467"/>
                  </a:lnTo>
                  <a:lnTo>
                    <a:pt x="9484169" y="1336967"/>
                  </a:lnTo>
                  <a:lnTo>
                    <a:pt x="9504426" y="1375067"/>
                  </a:lnTo>
                  <a:lnTo>
                    <a:pt x="9518294" y="1400467"/>
                  </a:lnTo>
                  <a:lnTo>
                    <a:pt x="9528683" y="1425867"/>
                  </a:lnTo>
                  <a:lnTo>
                    <a:pt x="9528683" y="1340866"/>
                  </a:lnTo>
                  <a:lnTo>
                    <a:pt x="9521253" y="1324267"/>
                  </a:lnTo>
                  <a:lnTo>
                    <a:pt x="9495180" y="1273467"/>
                  </a:lnTo>
                  <a:lnTo>
                    <a:pt x="9467342" y="1209967"/>
                  </a:lnTo>
                  <a:lnTo>
                    <a:pt x="9439326" y="1146467"/>
                  </a:lnTo>
                  <a:lnTo>
                    <a:pt x="9412719" y="1095667"/>
                  </a:lnTo>
                  <a:lnTo>
                    <a:pt x="9389110" y="1032167"/>
                  </a:lnTo>
                  <a:lnTo>
                    <a:pt x="9370060" y="994067"/>
                  </a:lnTo>
                  <a:lnTo>
                    <a:pt x="9357169" y="955967"/>
                  </a:lnTo>
                  <a:lnTo>
                    <a:pt x="9352013" y="943267"/>
                  </a:lnTo>
                  <a:lnTo>
                    <a:pt x="9392971" y="930567"/>
                  </a:lnTo>
                  <a:lnTo>
                    <a:pt x="9408566" y="917867"/>
                  </a:lnTo>
                  <a:lnTo>
                    <a:pt x="9424175" y="905167"/>
                  </a:lnTo>
                  <a:lnTo>
                    <a:pt x="9444088" y="867067"/>
                  </a:lnTo>
                  <a:lnTo>
                    <a:pt x="9451188" y="828967"/>
                  </a:lnTo>
                  <a:lnTo>
                    <a:pt x="9444876" y="803567"/>
                  </a:lnTo>
                  <a:lnTo>
                    <a:pt x="9429547" y="790867"/>
                  </a:lnTo>
                  <a:lnTo>
                    <a:pt x="9395168" y="790867"/>
                  </a:lnTo>
                  <a:lnTo>
                    <a:pt x="9389974" y="803567"/>
                  </a:lnTo>
                  <a:lnTo>
                    <a:pt x="9390316" y="816267"/>
                  </a:lnTo>
                  <a:lnTo>
                    <a:pt x="9394888" y="828967"/>
                  </a:lnTo>
                  <a:lnTo>
                    <a:pt x="9402381" y="828967"/>
                  </a:lnTo>
                  <a:lnTo>
                    <a:pt x="9400692" y="841667"/>
                  </a:lnTo>
                  <a:lnTo>
                    <a:pt x="9395828" y="854367"/>
                  </a:lnTo>
                  <a:lnTo>
                    <a:pt x="9388259" y="854367"/>
                  </a:lnTo>
                  <a:lnTo>
                    <a:pt x="9378442" y="867067"/>
                  </a:lnTo>
                  <a:lnTo>
                    <a:pt x="9316326" y="867067"/>
                  </a:lnTo>
                  <a:lnTo>
                    <a:pt x="9298191" y="854367"/>
                  </a:lnTo>
                  <a:lnTo>
                    <a:pt x="9277248" y="841667"/>
                  </a:lnTo>
                  <a:lnTo>
                    <a:pt x="9256243" y="841667"/>
                  </a:lnTo>
                  <a:lnTo>
                    <a:pt x="9234170" y="816267"/>
                  </a:lnTo>
                  <a:lnTo>
                    <a:pt x="9210053" y="803567"/>
                  </a:lnTo>
                  <a:lnTo>
                    <a:pt x="9183840" y="790867"/>
                  </a:lnTo>
                  <a:lnTo>
                    <a:pt x="9163685" y="778167"/>
                  </a:lnTo>
                  <a:lnTo>
                    <a:pt x="9147353" y="778167"/>
                  </a:lnTo>
                  <a:lnTo>
                    <a:pt x="9132621" y="765467"/>
                  </a:lnTo>
                  <a:lnTo>
                    <a:pt x="9049677" y="765467"/>
                  </a:lnTo>
                  <a:lnTo>
                    <a:pt x="9024175" y="778167"/>
                  </a:lnTo>
                  <a:lnTo>
                    <a:pt x="9005202" y="778167"/>
                  </a:lnTo>
                  <a:lnTo>
                    <a:pt x="8994165" y="790867"/>
                  </a:lnTo>
                  <a:lnTo>
                    <a:pt x="8985034" y="790867"/>
                  </a:lnTo>
                  <a:lnTo>
                    <a:pt x="8976246" y="803567"/>
                  </a:lnTo>
                  <a:lnTo>
                    <a:pt x="8960180" y="803567"/>
                  </a:lnTo>
                  <a:lnTo>
                    <a:pt x="8957412" y="790867"/>
                  </a:lnTo>
                  <a:lnTo>
                    <a:pt x="8956065" y="778167"/>
                  </a:lnTo>
                  <a:lnTo>
                    <a:pt x="8956662" y="765467"/>
                  </a:lnTo>
                  <a:lnTo>
                    <a:pt x="8959723" y="752767"/>
                  </a:lnTo>
                  <a:lnTo>
                    <a:pt x="8971877" y="740067"/>
                  </a:lnTo>
                  <a:lnTo>
                    <a:pt x="8988438" y="727367"/>
                  </a:lnTo>
                  <a:lnTo>
                    <a:pt x="9004224" y="714667"/>
                  </a:lnTo>
                  <a:lnTo>
                    <a:pt x="9014054" y="689267"/>
                  </a:lnTo>
                  <a:lnTo>
                    <a:pt x="9013965" y="663867"/>
                  </a:lnTo>
                  <a:lnTo>
                    <a:pt x="9006446" y="638467"/>
                  </a:lnTo>
                  <a:lnTo>
                    <a:pt x="8993276" y="625767"/>
                  </a:lnTo>
                  <a:lnTo>
                    <a:pt x="8976195" y="600367"/>
                  </a:lnTo>
                  <a:lnTo>
                    <a:pt x="8967978" y="600367"/>
                  </a:lnTo>
                  <a:lnTo>
                    <a:pt x="8963000" y="587667"/>
                  </a:lnTo>
                  <a:lnTo>
                    <a:pt x="8956802" y="587667"/>
                  </a:lnTo>
                  <a:lnTo>
                    <a:pt x="8947848" y="574967"/>
                  </a:lnTo>
                  <a:lnTo>
                    <a:pt x="8920772" y="574967"/>
                  </a:lnTo>
                  <a:lnTo>
                    <a:pt x="8912187" y="587667"/>
                  </a:lnTo>
                  <a:lnTo>
                    <a:pt x="8906192" y="587667"/>
                  </a:lnTo>
                  <a:lnTo>
                    <a:pt x="8900566" y="600367"/>
                  </a:lnTo>
                  <a:lnTo>
                    <a:pt x="8892400" y="600367"/>
                  </a:lnTo>
                  <a:lnTo>
                    <a:pt x="8883040" y="613067"/>
                  </a:lnTo>
                  <a:lnTo>
                    <a:pt x="8872753" y="625767"/>
                  </a:lnTo>
                  <a:lnTo>
                    <a:pt x="8863368" y="638467"/>
                  </a:lnTo>
                  <a:lnTo>
                    <a:pt x="8856739" y="663867"/>
                  </a:lnTo>
                  <a:lnTo>
                    <a:pt x="8854884" y="676567"/>
                  </a:lnTo>
                  <a:lnTo>
                    <a:pt x="8859723" y="701967"/>
                  </a:lnTo>
                  <a:lnTo>
                    <a:pt x="8870455" y="714667"/>
                  </a:lnTo>
                  <a:lnTo>
                    <a:pt x="8886304" y="727367"/>
                  </a:lnTo>
                  <a:lnTo>
                    <a:pt x="8898166" y="740067"/>
                  </a:lnTo>
                  <a:lnTo>
                    <a:pt x="8907640" y="752767"/>
                  </a:lnTo>
                  <a:lnTo>
                    <a:pt x="8913076" y="765467"/>
                  </a:lnTo>
                  <a:lnTo>
                    <a:pt x="8912847" y="790867"/>
                  </a:lnTo>
                  <a:lnTo>
                    <a:pt x="8910815" y="803567"/>
                  </a:lnTo>
                  <a:lnTo>
                    <a:pt x="8896921" y="803567"/>
                  </a:lnTo>
                  <a:lnTo>
                    <a:pt x="8874328" y="790867"/>
                  </a:lnTo>
                  <a:lnTo>
                    <a:pt x="8850173" y="778167"/>
                  </a:lnTo>
                  <a:lnTo>
                    <a:pt x="8820048" y="765467"/>
                  </a:lnTo>
                  <a:lnTo>
                    <a:pt x="8779561" y="765467"/>
                  </a:lnTo>
                  <a:lnTo>
                    <a:pt x="8724316" y="778167"/>
                  </a:lnTo>
                  <a:lnTo>
                    <a:pt x="8649919" y="816267"/>
                  </a:lnTo>
                  <a:lnTo>
                    <a:pt x="8635962" y="816267"/>
                  </a:lnTo>
                  <a:lnTo>
                    <a:pt x="8635809" y="828967"/>
                  </a:lnTo>
                  <a:lnTo>
                    <a:pt x="8613940" y="828967"/>
                  </a:lnTo>
                  <a:lnTo>
                    <a:pt x="8591169" y="841667"/>
                  </a:lnTo>
                  <a:lnTo>
                    <a:pt x="8566582" y="854367"/>
                  </a:lnTo>
                  <a:lnTo>
                    <a:pt x="8539264" y="867067"/>
                  </a:lnTo>
                  <a:lnTo>
                    <a:pt x="8521827" y="867067"/>
                  </a:lnTo>
                  <a:lnTo>
                    <a:pt x="8512924" y="879767"/>
                  </a:lnTo>
                  <a:lnTo>
                    <a:pt x="8504072" y="867067"/>
                  </a:lnTo>
                  <a:lnTo>
                    <a:pt x="8489417" y="867067"/>
                  </a:lnTo>
                  <a:lnTo>
                    <a:pt x="8477453" y="854367"/>
                  </a:lnTo>
                  <a:lnTo>
                    <a:pt x="8469643" y="841667"/>
                  </a:lnTo>
                  <a:lnTo>
                    <a:pt x="8467496" y="828967"/>
                  </a:lnTo>
                  <a:lnTo>
                    <a:pt x="8474710" y="828967"/>
                  </a:lnTo>
                  <a:lnTo>
                    <a:pt x="8480349" y="816267"/>
                  </a:lnTo>
                  <a:lnTo>
                    <a:pt x="8477250" y="803567"/>
                  </a:lnTo>
                  <a:lnTo>
                    <a:pt x="8466303" y="790867"/>
                  </a:lnTo>
                  <a:lnTo>
                    <a:pt x="8448421" y="790867"/>
                  </a:lnTo>
                  <a:lnTo>
                    <a:pt x="8425942" y="803567"/>
                  </a:lnTo>
                  <a:lnTo>
                    <a:pt x="8418385" y="828967"/>
                  </a:lnTo>
                  <a:lnTo>
                    <a:pt x="8424786" y="867067"/>
                  </a:lnTo>
                  <a:lnTo>
                    <a:pt x="8444154" y="905167"/>
                  </a:lnTo>
                  <a:lnTo>
                    <a:pt x="8475523" y="930567"/>
                  </a:lnTo>
                  <a:lnTo>
                    <a:pt x="8517928" y="943267"/>
                  </a:lnTo>
                  <a:lnTo>
                    <a:pt x="8514550" y="955967"/>
                  </a:lnTo>
                  <a:lnTo>
                    <a:pt x="8505723" y="981367"/>
                  </a:lnTo>
                  <a:lnTo>
                    <a:pt x="8492147" y="1006767"/>
                  </a:lnTo>
                  <a:lnTo>
                    <a:pt x="8474558" y="1044867"/>
                  </a:lnTo>
                  <a:lnTo>
                    <a:pt x="8453628" y="1095667"/>
                  </a:lnTo>
                  <a:lnTo>
                    <a:pt x="8430108" y="1159167"/>
                  </a:lnTo>
                  <a:lnTo>
                    <a:pt x="8404669" y="1209967"/>
                  </a:lnTo>
                  <a:lnTo>
                    <a:pt x="8378037" y="1273467"/>
                  </a:lnTo>
                  <a:lnTo>
                    <a:pt x="8350910" y="1324267"/>
                  </a:lnTo>
                  <a:lnTo>
                    <a:pt x="8324012" y="1375067"/>
                  </a:lnTo>
                  <a:lnTo>
                    <a:pt x="8298053" y="1425867"/>
                  </a:lnTo>
                  <a:lnTo>
                    <a:pt x="8295132" y="1438567"/>
                  </a:lnTo>
                  <a:lnTo>
                    <a:pt x="8291093" y="1438567"/>
                  </a:lnTo>
                  <a:lnTo>
                    <a:pt x="8293544" y="1451267"/>
                  </a:lnTo>
                  <a:lnTo>
                    <a:pt x="8298053" y="1451267"/>
                  </a:lnTo>
                  <a:lnTo>
                    <a:pt x="8305444" y="1463967"/>
                  </a:lnTo>
                  <a:lnTo>
                    <a:pt x="8323694" y="1463967"/>
                  </a:lnTo>
                  <a:lnTo>
                    <a:pt x="8340153" y="1514767"/>
                  </a:lnTo>
                  <a:lnTo>
                    <a:pt x="8364448" y="1552867"/>
                  </a:lnTo>
                  <a:lnTo>
                    <a:pt x="8393341" y="1590967"/>
                  </a:lnTo>
                  <a:lnTo>
                    <a:pt x="8423542" y="1603667"/>
                  </a:lnTo>
                  <a:lnTo>
                    <a:pt x="8468690" y="1629067"/>
                  </a:lnTo>
                  <a:lnTo>
                    <a:pt x="8516988" y="1641767"/>
                  </a:lnTo>
                  <a:lnTo>
                    <a:pt x="8595741" y="1641767"/>
                  </a:lnTo>
                  <a:lnTo>
                    <a:pt x="8637816" y="1629067"/>
                  </a:lnTo>
                  <a:lnTo>
                    <a:pt x="8681618" y="1603667"/>
                  </a:lnTo>
                  <a:lnTo>
                    <a:pt x="8722754" y="1578267"/>
                  </a:lnTo>
                  <a:lnTo>
                    <a:pt x="8756815" y="1540167"/>
                  </a:lnTo>
                  <a:lnTo>
                    <a:pt x="8779421" y="1489367"/>
                  </a:lnTo>
                  <a:lnTo>
                    <a:pt x="8782990" y="1489367"/>
                  </a:lnTo>
                  <a:lnTo>
                    <a:pt x="8787282" y="1476667"/>
                  </a:lnTo>
                  <a:lnTo>
                    <a:pt x="8798420" y="1463967"/>
                  </a:lnTo>
                  <a:lnTo>
                    <a:pt x="8806447" y="1463967"/>
                  </a:lnTo>
                  <a:lnTo>
                    <a:pt x="8811730" y="1451267"/>
                  </a:lnTo>
                  <a:lnTo>
                    <a:pt x="8814613" y="1451267"/>
                  </a:lnTo>
                  <a:lnTo>
                    <a:pt x="8814283" y="1438567"/>
                  </a:lnTo>
                  <a:lnTo>
                    <a:pt x="8811819" y="1438567"/>
                  </a:lnTo>
                  <a:lnTo>
                    <a:pt x="8807018" y="1425867"/>
                  </a:lnTo>
                  <a:lnTo>
                    <a:pt x="8799678" y="1425867"/>
                  </a:lnTo>
                  <a:lnTo>
                    <a:pt x="8784755" y="1400467"/>
                  </a:lnTo>
                  <a:lnTo>
                    <a:pt x="8771649" y="1375067"/>
                  </a:lnTo>
                  <a:lnTo>
                    <a:pt x="8760168" y="1353972"/>
                  </a:lnTo>
                  <a:lnTo>
                    <a:pt x="8760168" y="1425867"/>
                  </a:lnTo>
                  <a:lnTo>
                    <a:pt x="8341334" y="1425867"/>
                  </a:lnTo>
                  <a:lnTo>
                    <a:pt x="8351825" y="1400467"/>
                  </a:lnTo>
                  <a:lnTo>
                    <a:pt x="8365185" y="1375067"/>
                  </a:lnTo>
                  <a:lnTo>
                    <a:pt x="8379650" y="1349667"/>
                  </a:lnTo>
                  <a:lnTo>
                    <a:pt x="8393455" y="1324267"/>
                  </a:lnTo>
                  <a:lnTo>
                    <a:pt x="8409127" y="1286167"/>
                  </a:lnTo>
                  <a:lnTo>
                    <a:pt x="8424202" y="1248067"/>
                  </a:lnTo>
                  <a:lnTo>
                    <a:pt x="8439112" y="1209967"/>
                  </a:lnTo>
                  <a:lnTo>
                    <a:pt x="8454288" y="1184567"/>
                  </a:lnTo>
                  <a:lnTo>
                    <a:pt x="8475993" y="1133767"/>
                  </a:lnTo>
                  <a:lnTo>
                    <a:pt x="8496071" y="1082967"/>
                  </a:lnTo>
                  <a:lnTo>
                    <a:pt x="8514232" y="1044867"/>
                  </a:lnTo>
                  <a:lnTo>
                    <a:pt x="8530184" y="994067"/>
                  </a:lnTo>
                  <a:lnTo>
                    <a:pt x="8543595" y="943267"/>
                  </a:lnTo>
                  <a:lnTo>
                    <a:pt x="8565985" y="943267"/>
                  </a:lnTo>
                  <a:lnTo>
                    <a:pt x="8581352" y="968667"/>
                  </a:lnTo>
                  <a:lnTo>
                    <a:pt x="8601888" y="1032167"/>
                  </a:lnTo>
                  <a:lnTo>
                    <a:pt x="8621052" y="1082967"/>
                  </a:lnTo>
                  <a:lnTo>
                    <a:pt x="8632342" y="1121067"/>
                  </a:lnTo>
                  <a:lnTo>
                    <a:pt x="8649843" y="1171867"/>
                  </a:lnTo>
                  <a:lnTo>
                    <a:pt x="8671166" y="1222667"/>
                  </a:lnTo>
                  <a:lnTo>
                    <a:pt x="8694166" y="1286167"/>
                  </a:lnTo>
                  <a:lnTo>
                    <a:pt x="8716721" y="1336967"/>
                  </a:lnTo>
                  <a:lnTo>
                    <a:pt x="8736673" y="1375067"/>
                  </a:lnTo>
                  <a:lnTo>
                    <a:pt x="8751862" y="1413167"/>
                  </a:lnTo>
                  <a:lnTo>
                    <a:pt x="8760168" y="1425867"/>
                  </a:lnTo>
                  <a:lnTo>
                    <a:pt x="8760168" y="1353972"/>
                  </a:lnTo>
                  <a:lnTo>
                    <a:pt x="8757831" y="1349667"/>
                  </a:lnTo>
                  <a:lnTo>
                    <a:pt x="8740750" y="1311567"/>
                  </a:lnTo>
                  <a:lnTo>
                    <a:pt x="8717864" y="1260767"/>
                  </a:lnTo>
                  <a:lnTo>
                    <a:pt x="8686648" y="1184567"/>
                  </a:lnTo>
                  <a:lnTo>
                    <a:pt x="8657285" y="1108367"/>
                  </a:lnTo>
                  <a:lnTo>
                    <a:pt x="8638057" y="1057567"/>
                  </a:lnTo>
                  <a:lnTo>
                    <a:pt x="8626094" y="1019467"/>
                  </a:lnTo>
                  <a:lnTo>
                    <a:pt x="8618461" y="994067"/>
                  </a:lnTo>
                  <a:lnTo>
                    <a:pt x="8612251" y="981367"/>
                  </a:lnTo>
                  <a:lnTo>
                    <a:pt x="8604593" y="955967"/>
                  </a:lnTo>
                  <a:lnTo>
                    <a:pt x="8598573" y="943267"/>
                  </a:lnTo>
                  <a:lnTo>
                    <a:pt x="8592553" y="930567"/>
                  </a:lnTo>
                  <a:lnTo>
                    <a:pt x="8600681" y="930567"/>
                  </a:lnTo>
                  <a:lnTo>
                    <a:pt x="8612543" y="917867"/>
                  </a:lnTo>
                  <a:lnTo>
                    <a:pt x="8628291" y="905167"/>
                  </a:lnTo>
                  <a:lnTo>
                    <a:pt x="8648319" y="892467"/>
                  </a:lnTo>
                  <a:lnTo>
                    <a:pt x="8672957" y="879767"/>
                  </a:lnTo>
                  <a:lnTo>
                    <a:pt x="8684400" y="867067"/>
                  </a:lnTo>
                  <a:lnTo>
                    <a:pt x="8699602" y="867067"/>
                  </a:lnTo>
                  <a:lnTo>
                    <a:pt x="8726233" y="854367"/>
                  </a:lnTo>
                  <a:lnTo>
                    <a:pt x="8765108" y="867067"/>
                  </a:lnTo>
                  <a:lnTo>
                    <a:pt x="8810815" y="892467"/>
                  </a:lnTo>
                  <a:lnTo>
                    <a:pt x="8857945" y="943267"/>
                  </a:lnTo>
                  <a:lnTo>
                    <a:pt x="8863419" y="955967"/>
                  </a:lnTo>
                  <a:lnTo>
                    <a:pt x="8870759" y="968667"/>
                  </a:lnTo>
                  <a:lnTo>
                    <a:pt x="8877592" y="994067"/>
                  </a:lnTo>
                  <a:lnTo>
                    <a:pt x="8881631" y="1006767"/>
                  </a:lnTo>
                  <a:lnTo>
                    <a:pt x="8866226" y="1006767"/>
                  </a:lnTo>
                  <a:lnTo>
                    <a:pt x="8857894" y="1019467"/>
                  </a:lnTo>
                  <a:lnTo>
                    <a:pt x="8854211" y="1032167"/>
                  </a:lnTo>
                  <a:lnTo>
                    <a:pt x="8852738" y="1057567"/>
                  </a:lnTo>
                  <a:lnTo>
                    <a:pt x="8853500" y="1057567"/>
                  </a:lnTo>
                  <a:lnTo>
                    <a:pt x="8854592" y="1070267"/>
                  </a:lnTo>
                  <a:lnTo>
                    <a:pt x="8856180" y="1082967"/>
                  </a:lnTo>
                  <a:lnTo>
                    <a:pt x="8858669" y="1082967"/>
                  </a:lnTo>
                  <a:lnTo>
                    <a:pt x="8862517" y="1095667"/>
                  </a:lnTo>
                  <a:lnTo>
                    <a:pt x="8866962" y="1095667"/>
                  </a:lnTo>
                  <a:lnTo>
                    <a:pt x="8871852" y="1108367"/>
                  </a:lnTo>
                  <a:lnTo>
                    <a:pt x="8877033" y="1108367"/>
                  </a:lnTo>
                  <a:lnTo>
                    <a:pt x="8879154" y="1121067"/>
                  </a:lnTo>
                  <a:lnTo>
                    <a:pt x="8878786" y="1133767"/>
                  </a:lnTo>
                  <a:lnTo>
                    <a:pt x="8873528" y="1133767"/>
                  </a:lnTo>
                  <a:lnTo>
                    <a:pt x="8866988" y="1146467"/>
                  </a:lnTo>
                  <a:lnTo>
                    <a:pt x="8862822" y="1171867"/>
                  </a:lnTo>
                  <a:lnTo>
                    <a:pt x="8863432" y="1184567"/>
                  </a:lnTo>
                  <a:lnTo>
                    <a:pt x="8867076" y="1197267"/>
                  </a:lnTo>
                  <a:lnTo>
                    <a:pt x="8870963" y="1209967"/>
                  </a:lnTo>
                  <a:lnTo>
                    <a:pt x="8872322" y="1222667"/>
                  </a:lnTo>
                  <a:lnTo>
                    <a:pt x="8870290" y="1235367"/>
                  </a:lnTo>
                  <a:lnTo>
                    <a:pt x="8867877" y="1248067"/>
                  </a:lnTo>
                  <a:lnTo>
                    <a:pt x="8867242" y="1260767"/>
                  </a:lnTo>
                  <a:lnTo>
                    <a:pt x="8870582" y="1273467"/>
                  </a:lnTo>
                  <a:lnTo>
                    <a:pt x="8872652" y="1273467"/>
                  </a:lnTo>
                  <a:lnTo>
                    <a:pt x="8874265" y="1286167"/>
                  </a:lnTo>
                  <a:lnTo>
                    <a:pt x="8878316" y="1298867"/>
                  </a:lnTo>
                  <a:lnTo>
                    <a:pt x="8882088" y="1298867"/>
                  </a:lnTo>
                  <a:lnTo>
                    <a:pt x="8882151" y="1311567"/>
                  </a:lnTo>
                  <a:lnTo>
                    <a:pt x="8879903" y="1311567"/>
                  </a:lnTo>
                  <a:lnTo>
                    <a:pt x="8878405" y="1324267"/>
                  </a:lnTo>
                  <a:lnTo>
                    <a:pt x="8872969" y="1349667"/>
                  </a:lnTo>
                  <a:lnTo>
                    <a:pt x="8872855" y="1375067"/>
                  </a:lnTo>
                  <a:lnTo>
                    <a:pt x="8874049" y="1400467"/>
                  </a:lnTo>
                  <a:lnTo>
                    <a:pt x="8872525" y="1438567"/>
                  </a:lnTo>
                  <a:lnTo>
                    <a:pt x="8864244" y="1476667"/>
                  </a:lnTo>
                  <a:lnTo>
                    <a:pt x="8845194" y="1527467"/>
                  </a:lnTo>
                  <a:lnTo>
                    <a:pt x="8811362" y="1603667"/>
                  </a:lnTo>
                  <a:lnTo>
                    <a:pt x="8811222" y="1603667"/>
                  </a:lnTo>
                  <a:lnTo>
                    <a:pt x="8798382" y="1629067"/>
                  </a:lnTo>
                  <a:lnTo>
                    <a:pt x="8790381" y="1641767"/>
                  </a:lnTo>
                  <a:lnTo>
                    <a:pt x="8788997" y="1667167"/>
                  </a:lnTo>
                  <a:lnTo>
                    <a:pt x="8796033" y="1705267"/>
                  </a:lnTo>
                  <a:lnTo>
                    <a:pt x="8801011" y="1730667"/>
                  </a:lnTo>
                  <a:lnTo>
                    <a:pt x="8794712" y="1743367"/>
                  </a:lnTo>
                  <a:lnTo>
                    <a:pt x="8777186" y="1768767"/>
                  </a:lnTo>
                  <a:lnTo>
                    <a:pt x="8748560" y="1794167"/>
                  </a:lnTo>
                  <a:lnTo>
                    <a:pt x="8749030" y="1794167"/>
                  </a:lnTo>
                  <a:lnTo>
                    <a:pt x="8709812" y="1832267"/>
                  </a:lnTo>
                  <a:lnTo>
                    <a:pt x="8671065" y="1870367"/>
                  </a:lnTo>
                  <a:lnTo>
                    <a:pt x="8671877" y="1883067"/>
                  </a:lnTo>
                  <a:lnTo>
                    <a:pt x="8676640" y="1883067"/>
                  </a:lnTo>
                  <a:lnTo>
                    <a:pt x="8682355" y="1895767"/>
                  </a:lnTo>
                  <a:lnTo>
                    <a:pt x="8707437" y="1895767"/>
                  </a:lnTo>
                  <a:lnTo>
                    <a:pt x="8724252" y="1908467"/>
                  </a:lnTo>
                  <a:lnTo>
                    <a:pt x="8750084" y="1921167"/>
                  </a:lnTo>
                  <a:lnTo>
                    <a:pt x="8849754" y="1946567"/>
                  </a:lnTo>
                  <a:lnTo>
                    <a:pt x="8998674" y="1946567"/>
                  </a:lnTo>
                  <a:lnTo>
                    <a:pt x="9046540" y="1933867"/>
                  </a:lnTo>
                  <a:lnTo>
                    <a:pt x="9092844" y="1933867"/>
                  </a:lnTo>
                  <a:lnTo>
                    <a:pt x="9137180" y="1908467"/>
                  </a:lnTo>
                  <a:lnTo>
                    <a:pt x="9179154" y="1895767"/>
                  </a:lnTo>
                  <a:lnTo>
                    <a:pt x="9187040" y="1895767"/>
                  </a:lnTo>
                  <a:lnTo>
                    <a:pt x="9193187" y="1883067"/>
                  </a:lnTo>
                  <a:lnTo>
                    <a:pt x="9197048" y="1883067"/>
                  </a:lnTo>
                  <a:lnTo>
                    <a:pt x="9198102" y="1870367"/>
                  </a:lnTo>
                  <a:lnTo>
                    <a:pt x="9188247" y="1857667"/>
                  </a:lnTo>
                  <a:lnTo>
                    <a:pt x="9187231" y="1857667"/>
                  </a:lnTo>
                  <a:lnTo>
                    <a:pt x="9170403" y="1844967"/>
                  </a:lnTo>
                  <a:lnTo>
                    <a:pt x="9159024" y="1832267"/>
                  </a:lnTo>
                  <a:lnTo>
                    <a:pt x="9153868" y="1819567"/>
                  </a:lnTo>
                  <a:lnTo>
                    <a:pt x="9134691" y="1806867"/>
                  </a:lnTo>
                  <a:lnTo>
                    <a:pt x="9124429" y="1794167"/>
                  </a:lnTo>
                  <a:lnTo>
                    <a:pt x="9117711" y="1781467"/>
                  </a:lnTo>
                  <a:lnTo>
                    <a:pt x="9108872" y="1781467"/>
                  </a:lnTo>
                  <a:lnTo>
                    <a:pt x="9079941" y="1756067"/>
                  </a:lnTo>
                  <a:lnTo>
                    <a:pt x="9068943" y="1730667"/>
                  </a:lnTo>
                  <a:lnTo>
                    <a:pt x="9070823" y="1717967"/>
                  </a:lnTo>
                  <a:lnTo>
                    <a:pt x="9080551" y="1679867"/>
                  </a:lnTo>
                  <a:lnTo>
                    <a:pt x="9079776" y="1679867"/>
                  </a:lnTo>
                  <a:lnTo>
                    <a:pt x="9080919" y="1654467"/>
                  </a:lnTo>
                  <a:lnTo>
                    <a:pt x="9078455" y="1641767"/>
                  </a:lnTo>
                  <a:lnTo>
                    <a:pt x="9073197" y="1629067"/>
                  </a:lnTo>
                  <a:lnTo>
                    <a:pt x="9065958" y="1616367"/>
                  </a:lnTo>
                  <a:lnTo>
                    <a:pt x="9065539" y="1616367"/>
                  </a:lnTo>
                  <a:lnTo>
                    <a:pt x="9061374" y="1603667"/>
                  </a:lnTo>
                  <a:lnTo>
                    <a:pt x="9057945" y="1603667"/>
                  </a:lnTo>
                  <a:lnTo>
                    <a:pt x="9054414" y="1590967"/>
                  </a:lnTo>
                  <a:lnTo>
                    <a:pt x="9049982" y="1578267"/>
                  </a:lnTo>
                  <a:lnTo>
                    <a:pt x="9049817" y="1578267"/>
                  </a:lnTo>
                  <a:lnTo>
                    <a:pt x="9028747" y="1540167"/>
                  </a:lnTo>
                  <a:lnTo>
                    <a:pt x="9014752" y="1502067"/>
                  </a:lnTo>
                  <a:lnTo>
                    <a:pt x="9005354" y="1476667"/>
                  </a:lnTo>
                  <a:lnTo>
                    <a:pt x="8998102" y="1451267"/>
                  </a:lnTo>
                  <a:lnTo>
                    <a:pt x="8997023" y="1438567"/>
                  </a:lnTo>
                  <a:lnTo>
                    <a:pt x="8996578" y="1425867"/>
                  </a:lnTo>
                  <a:lnTo>
                    <a:pt x="8995918" y="1425867"/>
                  </a:lnTo>
                  <a:lnTo>
                    <a:pt x="8995816" y="1413167"/>
                  </a:lnTo>
                  <a:lnTo>
                    <a:pt x="8996070" y="1400467"/>
                  </a:lnTo>
                  <a:lnTo>
                    <a:pt x="8996629" y="1387767"/>
                  </a:lnTo>
                  <a:lnTo>
                    <a:pt x="8996401" y="1387767"/>
                  </a:lnTo>
                  <a:lnTo>
                    <a:pt x="8997048" y="1375067"/>
                  </a:lnTo>
                  <a:lnTo>
                    <a:pt x="8997099" y="1362367"/>
                  </a:lnTo>
                  <a:lnTo>
                    <a:pt x="8996134" y="1336967"/>
                  </a:lnTo>
                  <a:lnTo>
                    <a:pt x="8993759" y="1324267"/>
                  </a:lnTo>
                  <a:lnTo>
                    <a:pt x="8992273" y="1324267"/>
                  </a:lnTo>
                  <a:lnTo>
                    <a:pt x="8989860" y="1311567"/>
                  </a:lnTo>
                  <a:lnTo>
                    <a:pt x="8987168" y="1298867"/>
                  </a:lnTo>
                  <a:lnTo>
                    <a:pt x="8989949" y="1286167"/>
                  </a:lnTo>
                  <a:lnTo>
                    <a:pt x="8992959" y="1286167"/>
                  </a:lnTo>
                  <a:lnTo>
                    <a:pt x="8997569" y="1273467"/>
                  </a:lnTo>
                  <a:lnTo>
                    <a:pt x="9001061" y="1273467"/>
                  </a:lnTo>
                  <a:lnTo>
                    <a:pt x="9002560" y="1260767"/>
                  </a:lnTo>
                  <a:lnTo>
                    <a:pt x="9002192" y="1248067"/>
                  </a:lnTo>
                  <a:lnTo>
                    <a:pt x="9000084" y="1235367"/>
                  </a:lnTo>
                  <a:lnTo>
                    <a:pt x="8999652" y="1209967"/>
                  </a:lnTo>
                  <a:lnTo>
                    <a:pt x="9005113" y="1197267"/>
                  </a:lnTo>
                  <a:lnTo>
                    <a:pt x="9007094" y="1171867"/>
                  </a:lnTo>
                  <a:lnTo>
                    <a:pt x="8996248" y="1133767"/>
                  </a:lnTo>
                  <a:lnTo>
                    <a:pt x="8991892" y="1133767"/>
                  </a:lnTo>
                  <a:lnTo>
                    <a:pt x="8990203" y="1121067"/>
                  </a:lnTo>
                  <a:lnTo>
                    <a:pt x="8990393" y="1121067"/>
                  </a:lnTo>
                  <a:lnTo>
                    <a:pt x="8991663" y="1108367"/>
                  </a:lnTo>
                  <a:lnTo>
                    <a:pt x="8996147" y="1108367"/>
                  </a:lnTo>
                  <a:lnTo>
                    <a:pt x="9008059" y="1095667"/>
                  </a:lnTo>
                  <a:lnTo>
                    <a:pt x="9014689" y="1070267"/>
                  </a:lnTo>
                  <a:lnTo>
                    <a:pt x="9016517" y="1044867"/>
                  </a:lnTo>
                  <a:lnTo>
                    <a:pt x="9009316" y="1019467"/>
                  </a:lnTo>
                  <a:lnTo>
                    <a:pt x="8988869" y="1006767"/>
                  </a:lnTo>
                  <a:lnTo>
                    <a:pt x="8987714" y="1006767"/>
                  </a:lnTo>
                  <a:lnTo>
                    <a:pt x="8992171" y="994067"/>
                  </a:lnTo>
                  <a:lnTo>
                    <a:pt x="8998598" y="968667"/>
                  </a:lnTo>
                  <a:lnTo>
                    <a:pt x="9004630" y="955967"/>
                  </a:lnTo>
                  <a:lnTo>
                    <a:pt x="9007729" y="955967"/>
                  </a:lnTo>
                  <a:lnTo>
                    <a:pt x="9033548" y="917867"/>
                  </a:lnTo>
                  <a:lnTo>
                    <a:pt x="9063152" y="879767"/>
                  </a:lnTo>
                  <a:lnTo>
                    <a:pt x="9126512" y="854367"/>
                  </a:lnTo>
                  <a:lnTo>
                    <a:pt x="9146603" y="854367"/>
                  </a:lnTo>
                  <a:lnTo>
                    <a:pt x="9159380" y="867067"/>
                  </a:lnTo>
                  <a:lnTo>
                    <a:pt x="9186520" y="867067"/>
                  </a:lnTo>
                  <a:lnTo>
                    <a:pt x="9197861" y="879767"/>
                  </a:lnTo>
                  <a:lnTo>
                    <a:pt x="9211488" y="879767"/>
                  </a:lnTo>
                  <a:lnTo>
                    <a:pt x="9218727" y="892467"/>
                  </a:lnTo>
                  <a:lnTo>
                    <a:pt x="9226093" y="892467"/>
                  </a:lnTo>
                  <a:lnTo>
                    <a:pt x="9239199" y="905167"/>
                  </a:lnTo>
                  <a:lnTo>
                    <a:pt x="9263659" y="930567"/>
                  </a:lnTo>
                  <a:lnTo>
                    <a:pt x="9262796" y="917867"/>
                  </a:lnTo>
                  <a:lnTo>
                    <a:pt x="9267558" y="930567"/>
                  </a:lnTo>
                  <a:lnTo>
                    <a:pt x="9277693" y="930567"/>
                  </a:lnTo>
                  <a:lnTo>
                    <a:pt x="9263405" y="955967"/>
                  </a:lnTo>
                  <a:lnTo>
                    <a:pt x="9253664" y="981367"/>
                  </a:lnTo>
                  <a:lnTo>
                    <a:pt x="9243949" y="1019467"/>
                  </a:lnTo>
                  <a:lnTo>
                    <a:pt x="9229776" y="1057567"/>
                  </a:lnTo>
                  <a:lnTo>
                    <a:pt x="9206636" y="1121067"/>
                  </a:lnTo>
                  <a:lnTo>
                    <a:pt x="9170022" y="1222667"/>
                  </a:lnTo>
                  <a:lnTo>
                    <a:pt x="9140253" y="1286167"/>
                  </a:lnTo>
                  <a:lnTo>
                    <a:pt x="9120226" y="1336967"/>
                  </a:lnTo>
                  <a:lnTo>
                    <a:pt x="9106535" y="1362367"/>
                  </a:lnTo>
                  <a:lnTo>
                    <a:pt x="9095854" y="1375067"/>
                  </a:lnTo>
                  <a:lnTo>
                    <a:pt x="9084805" y="1400467"/>
                  </a:lnTo>
                  <a:lnTo>
                    <a:pt x="9070035" y="1425867"/>
                  </a:lnTo>
                  <a:lnTo>
                    <a:pt x="9062707" y="1425867"/>
                  </a:lnTo>
                  <a:lnTo>
                    <a:pt x="9057932" y="1438567"/>
                  </a:lnTo>
                  <a:lnTo>
                    <a:pt x="9055481" y="1438567"/>
                  </a:lnTo>
                  <a:lnTo>
                    <a:pt x="9055151" y="1451267"/>
                  </a:lnTo>
                  <a:lnTo>
                    <a:pt x="9057830" y="1451267"/>
                  </a:lnTo>
                  <a:lnTo>
                    <a:pt x="9063012" y="1463967"/>
                  </a:lnTo>
                  <a:lnTo>
                    <a:pt x="9071115" y="1463967"/>
                  </a:lnTo>
                  <a:lnTo>
                    <a:pt x="9082557" y="1476667"/>
                  </a:lnTo>
                  <a:lnTo>
                    <a:pt x="9091765" y="1502067"/>
                  </a:lnTo>
                  <a:lnTo>
                    <a:pt x="9095549" y="1514767"/>
                  </a:lnTo>
                  <a:lnTo>
                    <a:pt x="9099093" y="1514767"/>
                  </a:lnTo>
                  <a:lnTo>
                    <a:pt x="9136037" y="1565567"/>
                  </a:lnTo>
                  <a:lnTo>
                    <a:pt x="9169717" y="1590967"/>
                  </a:lnTo>
                  <a:lnTo>
                    <a:pt x="9206941" y="1616367"/>
                  </a:lnTo>
                  <a:lnTo>
                    <a:pt x="9246032" y="1629067"/>
                  </a:lnTo>
                  <a:lnTo>
                    <a:pt x="9296743" y="1641767"/>
                  </a:lnTo>
                  <a:lnTo>
                    <a:pt x="9348254" y="1641767"/>
                  </a:lnTo>
                  <a:lnTo>
                    <a:pt x="9394914" y="1629067"/>
                  </a:lnTo>
                  <a:lnTo>
                    <a:pt x="9431083" y="1616367"/>
                  </a:lnTo>
                  <a:lnTo>
                    <a:pt x="9469056" y="1590967"/>
                  </a:lnTo>
                  <a:lnTo>
                    <a:pt x="9502026" y="1552867"/>
                  </a:lnTo>
                  <a:lnTo>
                    <a:pt x="9528327" y="1514767"/>
                  </a:lnTo>
                  <a:lnTo>
                    <a:pt x="9546311" y="1463967"/>
                  </a:lnTo>
                  <a:lnTo>
                    <a:pt x="9563951" y="1463967"/>
                  </a:lnTo>
                  <a:lnTo>
                    <a:pt x="9572511" y="1451267"/>
                  </a:lnTo>
                  <a:lnTo>
                    <a:pt x="9576740" y="1438567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8288000" cy="102870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9196669"/>
              <a:ext cx="18288000" cy="95250"/>
            </a:xfrm>
            <a:custGeom>
              <a:avLst/>
              <a:gdLst/>
              <a:ahLst/>
              <a:cxnLst/>
              <a:rect l="l" t="t" r="r" b="b"/>
              <a:pathLst>
                <a:path w="18288000" h="95250">
                  <a:moveTo>
                    <a:pt x="0" y="0"/>
                  </a:moveTo>
                  <a:lnTo>
                    <a:pt x="18288000" y="0"/>
                  </a:lnTo>
                  <a:lnTo>
                    <a:pt x="18288000" y="95249"/>
                  </a:lnTo>
                  <a:lnTo>
                    <a:pt x="0" y="9524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0" y="9291918"/>
            <a:ext cx="18288000" cy="995680"/>
          </a:xfrm>
          <a:prstGeom prst="rect">
            <a:avLst/>
          </a:prstGeom>
          <a:solidFill>
            <a:srgbClr val="202932"/>
          </a:solidFill>
        </p:spPr>
        <p:txBody>
          <a:bodyPr vert="horz" wrap="square" lIns="0" tIns="299720" rIns="0" bIns="0" rtlCol="0">
            <a:spAutoFit/>
          </a:bodyPr>
          <a:lstStyle/>
          <a:p>
            <a:pPr marL="10233025">
              <a:lnSpc>
                <a:spcPct val="100000"/>
              </a:lnSpc>
              <a:spcBef>
                <a:spcPts val="2360"/>
              </a:spcBef>
            </a:pPr>
            <a:r>
              <a:rPr sz="2400" spc="190">
                <a:solidFill>
                  <a:srgbClr val="D9DEDA"/>
                </a:solidFill>
                <a:latin typeface="Verdana"/>
                <a:cs typeface="Verdana"/>
              </a:rPr>
              <a:t>European </a:t>
            </a:r>
            <a:r>
              <a:rPr sz="2400" spc="135">
                <a:solidFill>
                  <a:srgbClr val="D9DEDA"/>
                </a:solidFill>
                <a:latin typeface="Verdana"/>
                <a:cs typeface="Verdana"/>
              </a:rPr>
              <a:t>Institutions, </a:t>
            </a:r>
            <a:r>
              <a:rPr sz="2400" spc="155">
                <a:solidFill>
                  <a:srgbClr val="D9DEDA"/>
                </a:solidFill>
                <a:latin typeface="Verdana"/>
                <a:cs typeface="Verdana"/>
              </a:rPr>
              <a:t>Law </a:t>
            </a:r>
            <a:r>
              <a:rPr sz="2400" spc="185">
                <a:solidFill>
                  <a:srgbClr val="D9DEDA"/>
                </a:solidFill>
                <a:latin typeface="Verdana"/>
                <a:cs typeface="Verdana"/>
              </a:rPr>
              <a:t>and</a:t>
            </a:r>
            <a:r>
              <a:rPr sz="2400" spc="12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400" spc="175">
                <a:solidFill>
                  <a:srgbClr val="D9DEDA"/>
                </a:solidFill>
                <a:latin typeface="Verdana"/>
                <a:cs typeface="Verdana"/>
              </a:rPr>
              <a:t>Market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028700" y="0"/>
            <a:ext cx="1485900" cy="1485900"/>
            <a:chOff x="1028700" y="0"/>
            <a:chExt cx="1485900" cy="1485900"/>
          </a:xfrm>
        </p:grpSpPr>
        <p:sp>
          <p:nvSpPr>
            <p:cNvPr id="7" name="object 7"/>
            <p:cNvSpPr/>
            <p:nvPr/>
          </p:nvSpPr>
          <p:spPr>
            <a:xfrm>
              <a:off x="1028700" y="0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439701" y="376293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703025" y="440700"/>
              <a:ext cx="131632" cy="13161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419948" y="631202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4" h="47307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37"/>
                  </a:lnTo>
                  <a:lnTo>
                    <a:pt x="194233" y="412737"/>
                  </a:lnTo>
                  <a:lnTo>
                    <a:pt x="194233" y="66611"/>
                  </a:lnTo>
                  <a:close/>
                </a:path>
                <a:path w="697864" h="473075">
                  <a:moveTo>
                    <a:pt x="212877" y="424662"/>
                  </a:moveTo>
                  <a:lnTo>
                    <a:pt x="207873" y="419658"/>
                  </a:lnTo>
                  <a:lnTo>
                    <a:pt x="60960" y="419658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92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92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4" h="473075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86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86"/>
                  </a:lnTo>
                  <a:lnTo>
                    <a:pt x="212877" y="44208"/>
                  </a:lnTo>
                  <a:close/>
                </a:path>
                <a:path w="697864" h="47307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37"/>
                  </a:lnTo>
                  <a:lnTo>
                    <a:pt x="407390" y="412737"/>
                  </a:lnTo>
                  <a:lnTo>
                    <a:pt x="407390" y="66611"/>
                  </a:lnTo>
                  <a:close/>
                </a:path>
                <a:path w="697864" h="473075">
                  <a:moveTo>
                    <a:pt x="427367" y="424662"/>
                  </a:moveTo>
                  <a:lnTo>
                    <a:pt x="422338" y="419658"/>
                  </a:lnTo>
                  <a:lnTo>
                    <a:pt x="275450" y="419658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92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92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4" h="473075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86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86"/>
                  </a:lnTo>
                  <a:lnTo>
                    <a:pt x="427367" y="44208"/>
                  </a:lnTo>
                  <a:close/>
                </a:path>
                <a:path w="697864" h="47307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37"/>
                  </a:lnTo>
                  <a:lnTo>
                    <a:pt x="620534" y="412737"/>
                  </a:lnTo>
                  <a:lnTo>
                    <a:pt x="620534" y="66611"/>
                  </a:lnTo>
                  <a:close/>
                </a:path>
                <a:path w="697864" h="473075">
                  <a:moveTo>
                    <a:pt x="641858" y="424662"/>
                  </a:moveTo>
                  <a:lnTo>
                    <a:pt x="636828" y="419658"/>
                  </a:lnTo>
                  <a:lnTo>
                    <a:pt x="489940" y="419658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92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92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4" h="473075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86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86"/>
                  </a:lnTo>
                  <a:lnTo>
                    <a:pt x="641858" y="44208"/>
                  </a:lnTo>
                  <a:close/>
                </a:path>
                <a:path w="697864" h="473075">
                  <a:moveTo>
                    <a:pt x="689140" y="22771"/>
                  </a:moveTo>
                  <a:lnTo>
                    <a:pt x="687819" y="20701"/>
                  </a:lnTo>
                  <a:lnTo>
                    <a:pt x="685876" y="19570"/>
                  </a:lnTo>
                  <a:lnTo>
                    <a:pt x="684847" y="19824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24"/>
                  </a:lnTo>
                  <a:lnTo>
                    <a:pt x="11912" y="19570"/>
                  </a:lnTo>
                  <a:lnTo>
                    <a:pt x="9969" y="20701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697864" h="473075">
                  <a:moveTo>
                    <a:pt x="689140" y="2933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33"/>
                  </a:lnTo>
                  <a:lnTo>
                    <a:pt x="8648" y="10134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34"/>
                  </a:lnTo>
                  <a:lnTo>
                    <a:pt x="689140" y="2933"/>
                  </a:lnTo>
                  <a:close/>
                </a:path>
                <a:path w="697864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81"/>
                  </a:lnTo>
                  <a:lnTo>
                    <a:pt x="697801" y="472681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265615" y="1999015"/>
            <a:ext cx="9300210" cy="1092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0" b="1" spc="-280">
                <a:solidFill>
                  <a:srgbClr val="D9DEDA"/>
                </a:solidFill>
                <a:latin typeface="Verdana"/>
                <a:cs typeface="Verdana"/>
              </a:rPr>
              <a:t>Francovich</a:t>
            </a:r>
            <a:r>
              <a:rPr sz="7000" b="1" spc="-690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7000" b="1" spc="-265">
                <a:solidFill>
                  <a:srgbClr val="D9DEDA"/>
                </a:solidFill>
                <a:latin typeface="Verdana"/>
                <a:cs typeface="Verdana"/>
              </a:rPr>
              <a:t>Doctrine</a:t>
            </a:r>
            <a:endParaRPr sz="7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65615" y="3573664"/>
            <a:ext cx="15036165" cy="398526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3937000">
              <a:lnSpc>
                <a:spcPts val="4430"/>
              </a:lnSpc>
              <a:spcBef>
                <a:spcPts val="254"/>
              </a:spcBef>
            </a:pPr>
            <a:r>
              <a:rPr sz="3700" b="1" spc="45">
                <a:solidFill>
                  <a:srgbClr val="D9DEDA"/>
                </a:solidFill>
                <a:latin typeface="Verdana"/>
                <a:cs typeface="Verdana"/>
              </a:rPr>
              <a:t>Francovich, </a:t>
            </a:r>
            <a:r>
              <a:rPr sz="3700" b="1" spc="80">
                <a:solidFill>
                  <a:srgbClr val="D9DEDA"/>
                </a:solidFill>
                <a:latin typeface="Verdana"/>
                <a:cs typeface="Verdana"/>
              </a:rPr>
              <a:t>Bonifaci </a:t>
            </a:r>
            <a:r>
              <a:rPr sz="3700" b="1" spc="30">
                <a:solidFill>
                  <a:srgbClr val="D9DEDA"/>
                </a:solidFill>
                <a:latin typeface="Verdana"/>
                <a:cs typeface="Verdana"/>
              </a:rPr>
              <a:t>and </a:t>
            </a:r>
            <a:r>
              <a:rPr sz="3700" b="1" spc="25">
                <a:solidFill>
                  <a:srgbClr val="D9DEDA"/>
                </a:solidFill>
                <a:latin typeface="Verdana"/>
                <a:cs typeface="Verdana"/>
              </a:rPr>
              <a:t>others </a:t>
            </a:r>
            <a:r>
              <a:rPr sz="3700" b="1" spc="-229">
                <a:solidFill>
                  <a:srgbClr val="D9DEDA"/>
                </a:solidFill>
                <a:latin typeface="Verdana"/>
                <a:cs typeface="Verdana"/>
              </a:rPr>
              <a:t>v. </a:t>
            </a:r>
            <a:r>
              <a:rPr sz="3700" b="1" spc="-20">
                <a:solidFill>
                  <a:srgbClr val="D9DEDA"/>
                </a:solidFill>
                <a:latin typeface="Verdana"/>
                <a:cs typeface="Verdana"/>
              </a:rPr>
              <a:t>Italian  </a:t>
            </a:r>
            <a:r>
              <a:rPr sz="3700" b="1" spc="105">
                <a:solidFill>
                  <a:srgbClr val="D9DEDA"/>
                </a:solidFill>
                <a:latin typeface="Verdana"/>
                <a:cs typeface="Verdana"/>
              </a:rPr>
              <a:t>Republic</a:t>
            </a:r>
            <a:endParaRPr sz="37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5800">
              <a:latin typeface="Verdana"/>
              <a:cs typeface="Verdana"/>
            </a:endParaRPr>
          </a:p>
          <a:p>
            <a:pPr marL="12700" marR="5080" algn="just">
              <a:lnSpc>
                <a:spcPct val="130900"/>
              </a:lnSpc>
            </a:pPr>
            <a:r>
              <a:rPr sz="3200" spc="390">
                <a:solidFill>
                  <a:srgbClr val="D9DEDA"/>
                </a:solidFill>
                <a:latin typeface="Arial"/>
                <a:cs typeface="Arial"/>
              </a:rPr>
              <a:t>An</a:t>
            </a:r>
            <a:r>
              <a:rPr sz="3200" spc="16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320">
                <a:solidFill>
                  <a:srgbClr val="D9DEDA"/>
                </a:solidFill>
                <a:latin typeface="Arial"/>
                <a:cs typeface="Arial"/>
              </a:rPr>
              <a:t>Individual</a:t>
            </a:r>
            <a:r>
              <a:rPr sz="3200" spc="16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280">
                <a:solidFill>
                  <a:srgbClr val="D9DEDA"/>
                </a:solidFill>
                <a:latin typeface="Arial"/>
                <a:cs typeface="Arial"/>
              </a:rPr>
              <a:t>of</a:t>
            </a:r>
            <a:r>
              <a:rPr sz="3200" spc="16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440">
                <a:solidFill>
                  <a:srgbClr val="D9DEDA"/>
                </a:solidFill>
                <a:latin typeface="Arial"/>
                <a:cs typeface="Arial"/>
              </a:rPr>
              <a:t>Member</a:t>
            </a:r>
            <a:r>
              <a:rPr sz="3200" spc="16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215">
                <a:solidFill>
                  <a:srgbClr val="D9DEDA"/>
                </a:solidFill>
                <a:latin typeface="Arial"/>
                <a:cs typeface="Arial"/>
              </a:rPr>
              <a:t>States</a:t>
            </a:r>
            <a:r>
              <a:rPr sz="3200" spc="17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260">
                <a:solidFill>
                  <a:srgbClr val="D9DEDA"/>
                </a:solidFill>
                <a:latin typeface="Arial"/>
                <a:cs typeface="Arial"/>
              </a:rPr>
              <a:t>have</a:t>
            </a:r>
            <a:r>
              <a:rPr sz="3200" spc="16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39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3200" spc="16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360">
                <a:solidFill>
                  <a:srgbClr val="D9DEDA"/>
                </a:solidFill>
                <a:latin typeface="Arial"/>
                <a:cs typeface="Arial"/>
              </a:rPr>
              <a:t>right</a:t>
            </a:r>
            <a:r>
              <a:rPr sz="3200" spc="16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390">
                <a:solidFill>
                  <a:srgbClr val="D9DEDA"/>
                </a:solidFill>
                <a:latin typeface="Arial"/>
                <a:cs typeface="Arial"/>
              </a:rPr>
              <a:t>to</a:t>
            </a:r>
            <a:r>
              <a:rPr sz="3200" spc="16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380">
                <a:solidFill>
                  <a:srgbClr val="D9DEDA"/>
                </a:solidFill>
                <a:latin typeface="Arial"/>
                <a:cs typeface="Arial"/>
              </a:rPr>
              <a:t>be</a:t>
            </a:r>
            <a:r>
              <a:rPr sz="3200" spc="17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390">
                <a:solidFill>
                  <a:srgbClr val="D9DEDA"/>
                </a:solidFill>
                <a:latin typeface="Arial"/>
                <a:cs typeface="Arial"/>
              </a:rPr>
              <a:t>compensated</a:t>
            </a:r>
            <a:r>
              <a:rPr sz="3200" spc="16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325">
                <a:solidFill>
                  <a:srgbClr val="D9DEDA"/>
                </a:solidFill>
                <a:latin typeface="Arial"/>
                <a:cs typeface="Arial"/>
              </a:rPr>
              <a:t>by  their </a:t>
            </a:r>
            <a:r>
              <a:rPr sz="3200" spc="330">
                <a:solidFill>
                  <a:srgbClr val="D9DEDA"/>
                </a:solidFill>
                <a:latin typeface="Arial"/>
                <a:cs typeface="Arial"/>
              </a:rPr>
              <a:t>national </a:t>
            </a:r>
            <a:r>
              <a:rPr sz="3200" spc="325">
                <a:solidFill>
                  <a:srgbClr val="D9DEDA"/>
                </a:solidFill>
                <a:latin typeface="Arial"/>
                <a:cs typeface="Arial"/>
              </a:rPr>
              <a:t>Governments </a:t>
            </a:r>
            <a:r>
              <a:rPr sz="3200" spc="335">
                <a:solidFill>
                  <a:srgbClr val="D9DEDA"/>
                </a:solidFill>
                <a:latin typeface="Arial"/>
                <a:cs typeface="Arial"/>
              </a:rPr>
              <a:t>in </a:t>
            </a:r>
            <a:r>
              <a:rPr sz="3200" spc="39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3200" spc="305">
                <a:solidFill>
                  <a:srgbClr val="D9DEDA"/>
                </a:solidFill>
                <a:latin typeface="Arial"/>
                <a:cs typeface="Arial"/>
              </a:rPr>
              <a:t>event </a:t>
            </a:r>
            <a:r>
              <a:rPr sz="3200" spc="400">
                <a:solidFill>
                  <a:srgbClr val="D9DEDA"/>
                </a:solidFill>
                <a:latin typeface="Arial"/>
                <a:cs typeface="Arial"/>
              </a:rPr>
              <a:t>that </a:t>
            </a:r>
            <a:r>
              <a:rPr sz="3200" spc="330">
                <a:solidFill>
                  <a:srgbClr val="D9DEDA"/>
                </a:solidFill>
                <a:latin typeface="Arial"/>
                <a:cs typeface="Arial"/>
              </a:rPr>
              <a:t>they </a:t>
            </a:r>
            <a:r>
              <a:rPr sz="3200" spc="260">
                <a:solidFill>
                  <a:srgbClr val="D9DEDA"/>
                </a:solidFill>
                <a:latin typeface="Arial"/>
                <a:cs typeface="Arial"/>
              </a:rPr>
              <a:t>have </a:t>
            </a:r>
            <a:r>
              <a:rPr sz="3200" spc="270">
                <a:solidFill>
                  <a:srgbClr val="D9DEDA"/>
                </a:solidFill>
                <a:latin typeface="Arial"/>
                <a:cs typeface="Arial"/>
              </a:rPr>
              <a:t>suffered  </a:t>
            </a:r>
            <a:r>
              <a:rPr sz="3200" spc="120">
                <a:solidFill>
                  <a:srgbClr val="D9DEDA"/>
                </a:solidFill>
                <a:latin typeface="Arial"/>
                <a:cs typeface="Arial"/>
              </a:rPr>
              <a:t>losses</a:t>
            </a:r>
            <a:r>
              <a:rPr sz="3200" spc="11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75">
                <a:solidFill>
                  <a:srgbClr val="D9DEDA"/>
                </a:solidFill>
                <a:latin typeface="Arial"/>
                <a:cs typeface="Arial"/>
              </a:rPr>
              <a:t>as</a:t>
            </a:r>
            <a:r>
              <a:rPr sz="3200" spc="11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180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3200" spc="114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265">
                <a:solidFill>
                  <a:srgbClr val="D9DEDA"/>
                </a:solidFill>
                <a:latin typeface="Arial"/>
                <a:cs typeface="Arial"/>
              </a:rPr>
              <a:t>result</a:t>
            </a:r>
            <a:r>
              <a:rPr sz="3200" spc="11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280">
                <a:solidFill>
                  <a:srgbClr val="D9DEDA"/>
                </a:solidFill>
                <a:latin typeface="Arial"/>
                <a:cs typeface="Arial"/>
              </a:rPr>
              <a:t>of</a:t>
            </a:r>
            <a:r>
              <a:rPr sz="3200" spc="114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39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3200" spc="11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260">
                <a:solidFill>
                  <a:srgbClr val="D9DEDA"/>
                </a:solidFill>
                <a:latin typeface="Arial"/>
                <a:cs typeface="Arial"/>
              </a:rPr>
              <a:t>failure</a:t>
            </a:r>
            <a:r>
              <a:rPr sz="3200" spc="11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390">
                <a:solidFill>
                  <a:srgbClr val="D9DEDA"/>
                </a:solidFill>
                <a:latin typeface="Arial"/>
                <a:cs typeface="Arial"/>
              </a:rPr>
              <a:t>to</a:t>
            </a:r>
            <a:r>
              <a:rPr sz="3200" spc="114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475">
                <a:solidFill>
                  <a:srgbClr val="D9DEDA"/>
                </a:solidFill>
                <a:latin typeface="Arial"/>
                <a:cs typeface="Arial"/>
              </a:rPr>
              <a:t>implement</a:t>
            </a:r>
            <a:r>
              <a:rPr sz="3200" spc="11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180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3200" spc="114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290">
                <a:solidFill>
                  <a:srgbClr val="D9DEDA"/>
                </a:solidFill>
                <a:latin typeface="Arial"/>
                <a:cs typeface="Arial"/>
              </a:rPr>
              <a:t>directive</a:t>
            </a:r>
            <a:r>
              <a:rPr sz="3200" spc="11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3200" spc="350">
                <a:solidFill>
                  <a:srgbClr val="D9DEDA"/>
                </a:solidFill>
                <a:latin typeface="Arial"/>
                <a:cs typeface="Arial"/>
              </a:rPr>
              <a:t>procedure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7025182" y="0"/>
              <a:ext cx="11258550" cy="10287000"/>
            </a:xfrm>
            <a:custGeom>
              <a:avLst/>
              <a:gdLst/>
              <a:ahLst/>
              <a:cxnLst/>
              <a:rect l="l" t="t" r="r" b="b"/>
              <a:pathLst>
                <a:path w="11258550" h="10287000">
                  <a:moveTo>
                    <a:pt x="0" y="0"/>
                  </a:moveTo>
                  <a:lnTo>
                    <a:pt x="11258550" y="0"/>
                  </a:lnTo>
                  <a:lnTo>
                    <a:pt x="1125855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409505" y="3567897"/>
              <a:ext cx="2305050" cy="2305050"/>
            </a:xfrm>
            <a:custGeom>
              <a:avLst/>
              <a:gdLst/>
              <a:ahLst/>
              <a:cxnLst/>
              <a:rect l="l" t="t" r="r" b="b"/>
              <a:pathLst>
                <a:path w="2305050" h="2305050">
                  <a:moveTo>
                    <a:pt x="1152525" y="2305050"/>
                  </a:moveTo>
                  <a:lnTo>
                    <a:pt x="1103806" y="2304038"/>
                  </a:lnTo>
                  <a:lnTo>
                    <a:pt x="1055602" y="2301032"/>
                  </a:lnTo>
                  <a:lnTo>
                    <a:pt x="1007954" y="2296070"/>
                  </a:lnTo>
                  <a:lnTo>
                    <a:pt x="960902" y="2289192"/>
                  </a:lnTo>
                  <a:lnTo>
                    <a:pt x="914485" y="2280439"/>
                  </a:lnTo>
                  <a:lnTo>
                    <a:pt x="868743" y="2269850"/>
                  </a:lnTo>
                  <a:lnTo>
                    <a:pt x="823717" y="2257466"/>
                  </a:lnTo>
                  <a:lnTo>
                    <a:pt x="779446" y="2243327"/>
                  </a:lnTo>
                  <a:lnTo>
                    <a:pt x="735971" y="2227471"/>
                  </a:lnTo>
                  <a:lnTo>
                    <a:pt x="693331" y="2209941"/>
                  </a:lnTo>
                  <a:lnTo>
                    <a:pt x="651566" y="2190775"/>
                  </a:lnTo>
                  <a:lnTo>
                    <a:pt x="610717" y="2170013"/>
                  </a:lnTo>
                  <a:lnTo>
                    <a:pt x="570823" y="2147696"/>
                  </a:lnTo>
                  <a:lnTo>
                    <a:pt x="531925" y="2123863"/>
                  </a:lnTo>
                  <a:lnTo>
                    <a:pt x="494063" y="2098555"/>
                  </a:lnTo>
                  <a:lnTo>
                    <a:pt x="457275" y="2071812"/>
                  </a:lnTo>
                  <a:lnTo>
                    <a:pt x="421603" y="2043673"/>
                  </a:lnTo>
                  <a:lnTo>
                    <a:pt x="387087" y="2014178"/>
                  </a:lnTo>
                  <a:lnTo>
                    <a:pt x="353766" y="1983368"/>
                  </a:lnTo>
                  <a:lnTo>
                    <a:pt x="321681" y="1951283"/>
                  </a:lnTo>
                  <a:lnTo>
                    <a:pt x="290871" y="1917962"/>
                  </a:lnTo>
                  <a:lnTo>
                    <a:pt x="261376" y="1883446"/>
                  </a:lnTo>
                  <a:lnTo>
                    <a:pt x="233237" y="1847774"/>
                  </a:lnTo>
                  <a:lnTo>
                    <a:pt x="206494" y="1810986"/>
                  </a:lnTo>
                  <a:lnTo>
                    <a:pt x="181186" y="1773124"/>
                  </a:lnTo>
                  <a:lnTo>
                    <a:pt x="157353" y="1734226"/>
                  </a:lnTo>
                  <a:lnTo>
                    <a:pt x="135036" y="1694332"/>
                  </a:lnTo>
                  <a:lnTo>
                    <a:pt x="114274" y="1653483"/>
                  </a:lnTo>
                  <a:lnTo>
                    <a:pt x="95108" y="1611718"/>
                  </a:lnTo>
                  <a:lnTo>
                    <a:pt x="77578" y="1569078"/>
                  </a:lnTo>
                  <a:lnTo>
                    <a:pt x="61723" y="1525603"/>
                  </a:lnTo>
                  <a:lnTo>
                    <a:pt x="47583" y="1481332"/>
                  </a:lnTo>
                  <a:lnTo>
                    <a:pt x="35199" y="1436306"/>
                  </a:lnTo>
                  <a:lnTo>
                    <a:pt x="24610" y="1390564"/>
                  </a:lnTo>
                  <a:lnTo>
                    <a:pt x="15857" y="1344147"/>
                  </a:lnTo>
                  <a:lnTo>
                    <a:pt x="8979" y="1297095"/>
                  </a:lnTo>
                  <a:lnTo>
                    <a:pt x="4017" y="1249447"/>
                  </a:lnTo>
                  <a:lnTo>
                    <a:pt x="1011" y="1201243"/>
                  </a:lnTo>
                  <a:lnTo>
                    <a:pt x="0" y="1152525"/>
                  </a:lnTo>
                  <a:lnTo>
                    <a:pt x="1011" y="1103806"/>
                  </a:lnTo>
                  <a:lnTo>
                    <a:pt x="4017" y="1055602"/>
                  </a:lnTo>
                  <a:lnTo>
                    <a:pt x="8979" y="1007954"/>
                  </a:lnTo>
                  <a:lnTo>
                    <a:pt x="15857" y="960902"/>
                  </a:lnTo>
                  <a:lnTo>
                    <a:pt x="24610" y="914485"/>
                  </a:lnTo>
                  <a:lnTo>
                    <a:pt x="35199" y="868743"/>
                  </a:lnTo>
                  <a:lnTo>
                    <a:pt x="47583" y="823717"/>
                  </a:lnTo>
                  <a:lnTo>
                    <a:pt x="61723" y="779446"/>
                  </a:lnTo>
                  <a:lnTo>
                    <a:pt x="77578" y="735971"/>
                  </a:lnTo>
                  <a:lnTo>
                    <a:pt x="95108" y="693331"/>
                  </a:lnTo>
                  <a:lnTo>
                    <a:pt x="114274" y="651566"/>
                  </a:lnTo>
                  <a:lnTo>
                    <a:pt x="135036" y="610717"/>
                  </a:lnTo>
                  <a:lnTo>
                    <a:pt x="157353" y="570823"/>
                  </a:lnTo>
                  <a:lnTo>
                    <a:pt x="181186" y="531925"/>
                  </a:lnTo>
                  <a:lnTo>
                    <a:pt x="206494" y="494063"/>
                  </a:lnTo>
                  <a:lnTo>
                    <a:pt x="233237" y="457275"/>
                  </a:lnTo>
                  <a:lnTo>
                    <a:pt x="261376" y="421603"/>
                  </a:lnTo>
                  <a:lnTo>
                    <a:pt x="290871" y="387087"/>
                  </a:lnTo>
                  <a:lnTo>
                    <a:pt x="321681" y="353766"/>
                  </a:lnTo>
                  <a:lnTo>
                    <a:pt x="353766" y="321681"/>
                  </a:lnTo>
                  <a:lnTo>
                    <a:pt x="387087" y="290871"/>
                  </a:lnTo>
                  <a:lnTo>
                    <a:pt x="421603" y="261376"/>
                  </a:lnTo>
                  <a:lnTo>
                    <a:pt x="457275" y="233237"/>
                  </a:lnTo>
                  <a:lnTo>
                    <a:pt x="494063" y="206494"/>
                  </a:lnTo>
                  <a:lnTo>
                    <a:pt x="531925" y="181186"/>
                  </a:lnTo>
                  <a:lnTo>
                    <a:pt x="570823" y="157353"/>
                  </a:lnTo>
                  <a:lnTo>
                    <a:pt x="610717" y="135036"/>
                  </a:lnTo>
                  <a:lnTo>
                    <a:pt x="651566" y="114274"/>
                  </a:lnTo>
                  <a:lnTo>
                    <a:pt x="693331" y="95108"/>
                  </a:lnTo>
                  <a:lnTo>
                    <a:pt x="735971" y="77578"/>
                  </a:lnTo>
                  <a:lnTo>
                    <a:pt x="779446" y="61723"/>
                  </a:lnTo>
                  <a:lnTo>
                    <a:pt x="823717" y="47583"/>
                  </a:lnTo>
                  <a:lnTo>
                    <a:pt x="868743" y="35199"/>
                  </a:lnTo>
                  <a:lnTo>
                    <a:pt x="914485" y="24610"/>
                  </a:lnTo>
                  <a:lnTo>
                    <a:pt x="960902" y="15857"/>
                  </a:lnTo>
                  <a:lnTo>
                    <a:pt x="1007954" y="8979"/>
                  </a:lnTo>
                  <a:lnTo>
                    <a:pt x="1055602" y="4017"/>
                  </a:lnTo>
                  <a:lnTo>
                    <a:pt x="1103806" y="1011"/>
                  </a:lnTo>
                  <a:lnTo>
                    <a:pt x="1152525" y="0"/>
                  </a:lnTo>
                  <a:lnTo>
                    <a:pt x="1201243" y="1011"/>
                  </a:lnTo>
                  <a:lnTo>
                    <a:pt x="1249447" y="4017"/>
                  </a:lnTo>
                  <a:lnTo>
                    <a:pt x="1297095" y="8979"/>
                  </a:lnTo>
                  <a:lnTo>
                    <a:pt x="1344147" y="15857"/>
                  </a:lnTo>
                  <a:lnTo>
                    <a:pt x="1390564" y="24610"/>
                  </a:lnTo>
                  <a:lnTo>
                    <a:pt x="1436306" y="35199"/>
                  </a:lnTo>
                  <a:lnTo>
                    <a:pt x="1481332" y="47583"/>
                  </a:lnTo>
                  <a:lnTo>
                    <a:pt x="1525603" y="61723"/>
                  </a:lnTo>
                  <a:lnTo>
                    <a:pt x="1569078" y="77578"/>
                  </a:lnTo>
                  <a:lnTo>
                    <a:pt x="1611718" y="95108"/>
                  </a:lnTo>
                  <a:lnTo>
                    <a:pt x="1653483" y="114274"/>
                  </a:lnTo>
                  <a:lnTo>
                    <a:pt x="1694332" y="135036"/>
                  </a:lnTo>
                  <a:lnTo>
                    <a:pt x="1734226" y="157353"/>
                  </a:lnTo>
                  <a:lnTo>
                    <a:pt x="1773124" y="181186"/>
                  </a:lnTo>
                  <a:lnTo>
                    <a:pt x="1810986" y="206494"/>
                  </a:lnTo>
                  <a:lnTo>
                    <a:pt x="1847774" y="233237"/>
                  </a:lnTo>
                  <a:lnTo>
                    <a:pt x="1883446" y="261376"/>
                  </a:lnTo>
                  <a:lnTo>
                    <a:pt x="1917962" y="290871"/>
                  </a:lnTo>
                  <a:lnTo>
                    <a:pt x="1951283" y="321681"/>
                  </a:lnTo>
                  <a:lnTo>
                    <a:pt x="1983368" y="353766"/>
                  </a:lnTo>
                  <a:lnTo>
                    <a:pt x="2014178" y="387087"/>
                  </a:lnTo>
                  <a:lnTo>
                    <a:pt x="2043673" y="421603"/>
                  </a:lnTo>
                  <a:lnTo>
                    <a:pt x="2071812" y="457275"/>
                  </a:lnTo>
                  <a:lnTo>
                    <a:pt x="2098555" y="494063"/>
                  </a:lnTo>
                  <a:lnTo>
                    <a:pt x="2123863" y="531925"/>
                  </a:lnTo>
                  <a:lnTo>
                    <a:pt x="2147696" y="570823"/>
                  </a:lnTo>
                  <a:lnTo>
                    <a:pt x="2170013" y="610717"/>
                  </a:lnTo>
                  <a:lnTo>
                    <a:pt x="2190775" y="651566"/>
                  </a:lnTo>
                  <a:lnTo>
                    <a:pt x="2209941" y="693331"/>
                  </a:lnTo>
                  <a:lnTo>
                    <a:pt x="2227471" y="735971"/>
                  </a:lnTo>
                  <a:lnTo>
                    <a:pt x="2243327" y="779446"/>
                  </a:lnTo>
                  <a:lnTo>
                    <a:pt x="2257466" y="823717"/>
                  </a:lnTo>
                  <a:lnTo>
                    <a:pt x="2269850" y="868743"/>
                  </a:lnTo>
                  <a:lnTo>
                    <a:pt x="2280439" y="914485"/>
                  </a:lnTo>
                  <a:lnTo>
                    <a:pt x="2289192" y="960902"/>
                  </a:lnTo>
                  <a:lnTo>
                    <a:pt x="2296070" y="1007954"/>
                  </a:lnTo>
                  <a:lnTo>
                    <a:pt x="2301032" y="1055602"/>
                  </a:lnTo>
                  <a:lnTo>
                    <a:pt x="2304038" y="1103806"/>
                  </a:lnTo>
                  <a:lnTo>
                    <a:pt x="2305050" y="1152525"/>
                  </a:lnTo>
                  <a:lnTo>
                    <a:pt x="2304038" y="1201243"/>
                  </a:lnTo>
                  <a:lnTo>
                    <a:pt x="2301032" y="1249447"/>
                  </a:lnTo>
                  <a:lnTo>
                    <a:pt x="2296070" y="1297095"/>
                  </a:lnTo>
                  <a:lnTo>
                    <a:pt x="2289192" y="1344147"/>
                  </a:lnTo>
                  <a:lnTo>
                    <a:pt x="2280439" y="1390564"/>
                  </a:lnTo>
                  <a:lnTo>
                    <a:pt x="2269850" y="1436306"/>
                  </a:lnTo>
                  <a:lnTo>
                    <a:pt x="2257466" y="1481332"/>
                  </a:lnTo>
                  <a:lnTo>
                    <a:pt x="2243327" y="1525603"/>
                  </a:lnTo>
                  <a:lnTo>
                    <a:pt x="2227471" y="1569078"/>
                  </a:lnTo>
                  <a:lnTo>
                    <a:pt x="2209941" y="1611718"/>
                  </a:lnTo>
                  <a:lnTo>
                    <a:pt x="2190775" y="1653483"/>
                  </a:lnTo>
                  <a:lnTo>
                    <a:pt x="2170013" y="1694332"/>
                  </a:lnTo>
                  <a:lnTo>
                    <a:pt x="2147696" y="1734226"/>
                  </a:lnTo>
                  <a:lnTo>
                    <a:pt x="2123863" y="1773124"/>
                  </a:lnTo>
                  <a:lnTo>
                    <a:pt x="2098555" y="1810986"/>
                  </a:lnTo>
                  <a:lnTo>
                    <a:pt x="2071812" y="1847774"/>
                  </a:lnTo>
                  <a:lnTo>
                    <a:pt x="2043673" y="1883446"/>
                  </a:lnTo>
                  <a:lnTo>
                    <a:pt x="2014178" y="1917962"/>
                  </a:lnTo>
                  <a:lnTo>
                    <a:pt x="1983368" y="1951283"/>
                  </a:lnTo>
                  <a:lnTo>
                    <a:pt x="1951283" y="1983368"/>
                  </a:lnTo>
                  <a:lnTo>
                    <a:pt x="1917962" y="2014178"/>
                  </a:lnTo>
                  <a:lnTo>
                    <a:pt x="1883446" y="2043673"/>
                  </a:lnTo>
                  <a:lnTo>
                    <a:pt x="1847774" y="2071812"/>
                  </a:lnTo>
                  <a:lnTo>
                    <a:pt x="1810986" y="2098555"/>
                  </a:lnTo>
                  <a:lnTo>
                    <a:pt x="1773124" y="2123863"/>
                  </a:lnTo>
                  <a:lnTo>
                    <a:pt x="1734226" y="2147696"/>
                  </a:lnTo>
                  <a:lnTo>
                    <a:pt x="1694332" y="2170013"/>
                  </a:lnTo>
                  <a:lnTo>
                    <a:pt x="1653483" y="2190775"/>
                  </a:lnTo>
                  <a:lnTo>
                    <a:pt x="1611718" y="2209941"/>
                  </a:lnTo>
                  <a:lnTo>
                    <a:pt x="1569078" y="2227471"/>
                  </a:lnTo>
                  <a:lnTo>
                    <a:pt x="1525603" y="2243327"/>
                  </a:lnTo>
                  <a:lnTo>
                    <a:pt x="1481332" y="2257466"/>
                  </a:lnTo>
                  <a:lnTo>
                    <a:pt x="1436306" y="2269850"/>
                  </a:lnTo>
                  <a:lnTo>
                    <a:pt x="1390564" y="2280439"/>
                  </a:lnTo>
                  <a:lnTo>
                    <a:pt x="1344147" y="2289192"/>
                  </a:lnTo>
                  <a:lnTo>
                    <a:pt x="1297095" y="2296070"/>
                  </a:lnTo>
                  <a:lnTo>
                    <a:pt x="1249447" y="2301032"/>
                  </a:lnTo>
                  <a:lnTo>
                    <a:pt x="1201243" y="2304038"/>
                  </a:lnTo>
                  <a:lnTo>
                    <a:pt x="1152525" y="230505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85750" y="3644362"/>
            <a:ext cx="5148580" cy="2997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0" b="1" spc="-240">
                <a:solidFill>
                  <a:srgbClr val="D9DEDA"/>
                </a:solidFill>
                <a:latin typeface="Verdana"/>
                <a:cs typeface="Verdana"/>
              </a:rPr>
              <a:t>Conclusion</a:t>
            </a:r>
            <a:endParaRPr sz="7000">
              <a:latin typeface="Verdana"/>
              <a:cs typeface="Verdana"/>
            </a:endParaRPr>
          </a:p>
          <a:p>
            <a:pPr marL="12700" marR="76835" algn="just">
              <a:lnSpc>
                <a:spcPts val="4050"/>
              </a:lnSpc>
              <a:spcBef>
                <a:spcPts val="2980"/>
              </a:spcBef>
            </a:pPr>
            <a:r>
              <a:rPr sz="3400" b="1" spc="40">
                <a:solidFill>
                  <a:srgbClr val="D9DEDA"/>
                </a:solidFill>
                <a:latin typeface="Verdana"/>
                <a:cs typeface="Verdana"/>
              </a:rPr>
              <a:t>Francovich, </a:t>
            </a:r>
            <a:r>
              <a:rPr sz="3400" b="1" spc="75">
                <a:solidFill>
                  <a:srgbClr val="D9DEDA"/>
                </a:solidFill>
                <a:latin typeface="Verdana"/>
                <a:cs typeface="Verdana"/>
              </a:rPr>
              <a:t>Bonifaci  </a:t>
            </a:r>
            <a:r>
              <a:rPr sz="3400" b="1" spc="30">
                <a:solidFill>
                  <a:srgbClr val="D9DEDA"/>
                </a:solidFill>
                <a:latin typeface="Verdana"/>
                <a:cs typeface="Verdana"/>
              </a:rPr>
              <a:t>and </a:t>
            </a:r>
            <a:r>
              <a:rPr sz="3400" b="1" spc="25">
                <a:solidFill>
                  <a:srgbClr val="D9DEDA"/>
                </a:solidFill>
                <a:latin typeface="Verdana"/>
                <a:cs typeface="Verdana"/>
              </a:rPr>
              <a:t>others </a:t>
            </a:r>
            <a:r>
              <a:rPr sz="3400" b="1" spc="-215">
                <a:solidFill>
                  <a:srgbClr val="D9DEDA"/>
                </a:solidFill>
                <a:latin typeface="Verdana"/>
                <a:cs typeface="Verdana"/>
              </a:rPr>
              <a:t>v. </a:t>
            </a:r>
            <a:r>
              <a:rPr sz="3400" b="1" spc="-20">
                <a:solidFill>
                  <a:srgbClr val="D9DEDA"/>
                </a:solidFill>
                <a:latin typeface="Verdana"/>
                <a:cs typeface="Verdana"/>
              </a:rPr>
              <a:t>Italian  </a:t>
            </a:r>
            <a:r>
              <a:rPr sz="3400" b="1" spc="100">
                <a:solidFill>
                  <a:srgbClr val="D9DEDA"/>
                </a:solidFill>
                <a:latin typeface="Verdana"/>
                <a:cs typeface="Verdana"/>
              </a:rPr>
              <a:t>Republic</a:t>
            </a:r>
            <a:endParaRPr sz="3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614026" y="2784036"/>
            <a:ext cx="1468755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864869" algn="l"/>
              </a:tabLst>
            </a:pPr>
            <a:r>
              <a:rPr sz="2650" spc="-3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endParaRPr sz="2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893757" y="2784036"/>
            <a:ext cx="1774189" cy="11239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1120140" algn="l"/>
              </a:tabLst>
            </a:pPr>
            <a:r>
              <a:rPr sz="2650" spc="370">
                <a:solidFill>
                  <a:srgbClr val="D9DEDA"/>
                </a:solidFill>
                <a:latin typeface="Arial"/>
                <a:cs typeface="Arial"/>
              </a:rPr>
              <a:t>W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37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-60">
                <a:solidFill>
                  <a:srgbClr val="D9DEDA"/>
                </a:solidFill>
                <a:latin typeface="Arial"/>
                <a:cs typeface="Arial"/>
              </a:rPr>
              <a:t>s</a:t>
            </a:r>
            <a:endParaRPr sz="2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295"/>
              </a:spcBef>
            </a:pPr>
            <a:r>
              <a:rPr sz="2650" spc="275">
                <a:solidFill>
                  <a:srgbClr val="D9DEDA"/>
                </a:solidFill>
                <a:latin typeface="Arial"/>
                <a:cs typeface="Arial"/>
              </a:rPr>
              <a:t>principle</a:t>
            </a:r>
            <a:endParaRPr sz="26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844508" y="2784036"/>
            <a:ext cx="6232525" cy="11277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76200">
              <a:lnSpc>
                <a:spcPct val="100000"/>
              </a:lnSpc>
              <a:spcBef>
                <a:spcPts val="90"/>
              </a:spcBef>
              <a:tabLst>
                <a:tab pos="1202055" algn="l"/>
                <a:tab pos="1988185" algn="l"/>
                <a:tab pos="3122930" algn="l"/>
                <a:tab pos="4153535" algn="l"/>
              </a:tabLst>
            </a:pPr>
            <a:r>
              <a:rPr sz="2650" spc="80">
                <a:solidFill>
                  <a:srgbClr val="D9DEDA"/>
                </a:solidFill>
                <a:latin typeface="Arial"/>
                <a:cs typeface="Arial"/>
              </a:rPr>
              <a:t>case,	</a:t>
            </a:r>
            <a:r>
              <a:rPr sz="2650" spc="350">
                <a:solidFill>
                  <a:srgbClr val="D9DEDA"/>
                </a:solidFill>
                <a:latin typeface="Arial"/>
                <a:cs typeface="Arial"/>
              </a:rPr>
              <a:t>we	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were	</a:t>
            </a:r>
            <a:r>
              <a:rPr sz="2650" spc="245">
                <a:solidFill>
                  <a:srgbClr val="D9DEDA"/>
                </a:solidFill>
                <a:latin typeface="Arial"/>
                <a:cs typeface="Arial"/>
              </a:rPr>
              <a:t>able	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</a:t>
            </a:r>
            <a:endParaRPr sz="2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145"/>
              </a:spcBef>
              <a:tabLst>
                <a:tab pos="2171700" algn="l"/>
                <a:tab pos="2912110" algn="l"/>
                <a:tab pos="4377690" algn="l"/>
                <a:tab pos="5346700" algn="l"/>
              </a:tabLst>
            </a:pP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cc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 spc="450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305">
                <a:solidFill>
                  <a:srgbClr val="D9DEDA"/>
                </a:solidFill>
                <a:latin typeface="Arial"/>
                <a:cs typeface="Arial"/>
              </a:rPr>
              <a:t>g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530">
                <a:solidFill>
                  <a:srgbClr val="D9DEDA"/>
                </a:solidFill>
                <a:latin typeface="Arial"/>
                <a:cs typeface="Arial"/>
              </a:rPr>
              <a:t>w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650" spc="37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800" b="1" spc="-35">
                <a:solidFill>
                  <a:srgbClr val="D9DEDA"/>
                </a:solidFill>
                <a:latin typeface="Verdana"/>
                <a:cs typeface="Verdana"/>
              </a:rPr>
              <a:t>n</a:t>
            </a:r>
            <a:r>
              <a:rPr sz="2800" b="1" spc="-65">
                <a:solidFill>
                  <a:srgbClr val="D9DEDA"/>
                </a:solidFill>
                <a:latin typeface="Verdana"/>
                <a:cs typeface="Verdana"/>
              </a:rPr>
              <a:t>o</a:t>
            </a:r>
            <a:r>
              <a:rPr sz="2800" b="1" spc="-35">
                <a:solidFill>
                  <a:srgbClr val="D9DEDA"/>
                </a:solidFill>
                <a:latin typeface="Verdana"/>
                <a:cs typeface="Verdana"/>
              </a:rPr>
              <a:t>n</a:t>
            </a:r>
            <a:r>
              <a:rPr sz="2800" b="1" spc="-265">
                <a:solidFill>
                  <a:srgbClr val="D9DEDA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893757" y="4173824"/>
            <a:ext cx="8188959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spc="-85">
                <a:solidFill>
                  <a:srgbClr val="D9DEDA"/>
                </a:solidFill>
                <a:latin typeface="Verdana"/>
                <a:cs typeface="Verdana"/>
              </a:rPr>
              <a:t>transposition of </a:t>
            </a:r>
            <a:r>
              <a:rPr sz="2800" b="1" spc="-145">
                <a:solidFill>
                  <a:srgbClr val="D9DEDA"/>
                </a:solidFill>
                <a:latin typeface="Verdana"/>
                <a:cs typeface="Verdana"/>
              </a:rPr>
              <a:t>a </a:t>
            </a:r>
            <a:r>
              <a:rPr sz="2800" b="1" spc="-70">
                <a:solidFill>
                  <a:srgbClr val="D9DEDA"/>
                </a:solidFill>
                <a:latin typeface="Verdana"/>
                <a:cs typeface="Verdana"/>
              </a:rPr>
              <a:t>directive </a:t>
            </a: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within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61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65">
                <a:solidFill>
                  <a:srgbClr val="D9DEDA"/>
                </a:solidFill>
                <a:latin typeface="Arial"/>
                <a:cs typeface="Arial"/>
              </a:rPr>
              <a:t>time</a:t>
            </a:r>
            <a:endParaRPr sz="26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893757" y="4888199"/>
            <a:ext cx="8189595" cy="25723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limits, </a:t>
            </a:r>
            <a:r>
              <a:rPr sz="2650" spc="310">
                <a:solidFill>
                  <a:srgbClr val="D9DEDA"/>
                </a:solidFill>
                <a:latin typeface="Arial"/>
                <a:cs typeface="Arial"/>
              </a:rPr>
              <a:t>under </a:t>
            </a:r>
            <a:r>
              <a:rPr sz="2650" spc="245">
                <a:solidFill>
                  <a:srgbClr val="D9DEDA"/>
                </a:solidFill>
                <a:latin typeface="Arial"/>
                <a:cs typeface="Arial"/>
              </a:rPr>
              <a:t>certain </a:t>
            </a:r>
            <a:r>
              <a:rPr sz="2800" b="1" spc="-65">
                <a:solidFill>
                  <a:srgbClr val="D9DEDA"/>
                </a:solidFill>
                <a:latin typeface="Verdana"/>
                <a:cs typeface="Verdana"/>
              </a:rPr>
              <a:t>conditions</a:t>
            </a:r>
            <a:r>
              <a:rPr sz="2650" spc="-65">
                <a:solidFill>
                  <a:srgbClr val="D9DEDA"/>
                </a:solidFill>
                <a:latin typeface="Arial"/>
                <a:cs typeface="Arial"/>
              </a:rPr>
              <a:t>,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entails</a:t>
            </a:r>
            <a:r>
              <a:rPr sz="2650" spc="-254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endParaRPr sz="2650">
              <a:latin typeface="Arial"/>
              <a:cs typeface="Arial"/>
            </a:endParaRPr>
          </a:p>
          <a:p>
            <a:pPr marL="12700" marR="9525" algn="just">
              <a:lnSpc>
                <a:spcPct val="169700"/>
              </a:lnSpc>
              <a:spcBef>
                <a:spcPts val="195"/>
              </a:spcBef>
            </a:pP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condemnation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State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and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 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obligation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 </a:t>
            </a:r>
            <a:r>
              <a:rPr sz="2800" b="1" spc="-55">
                <a:solidFill>
                  <a:srgbClr val="D9DEDA"/>
                </a:solidFill>
                <a:latin typeface="Verdana"/>
                <a:cs typeface="Verdana"/>
              </a:rPr>
              <a:t>compensate </a:t>
            </a:r>
            <a:r>
              <a:rPr sz="2800" b="1" spc="-75">
                <a:solidFill>
                  <a:srgbClr val="D9DEDA"/>
                </a:solidFill>
                <a:latin typeface="Verdana"/>
                <a:cs typeface="Verdana"/>
              </a:rPr>
              <a:t>citizens </a:t>
            </a:r>
            <a:r>
              <a:rPr sz="2650" spc="395">
                <a:solidFill>
                  <a:srgbClr val="D9DEDA"/>
                </a:solidFill>
                <a:latin typeface="Arial"/>
                <a:cs typeface="Arial"/>
              </a:rPr>
              <a:t>who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may  </a:t>
            </a:r>
            <a:r>
              <a:rPr sz="2650" spc="204">
                <a:solidFill>
                  <a:srgbClr val="D9DEDA"/>
                </a:solidFill>
                <a:latin typeface="Arial"/>
                <a:cs typeface="Arial"/>
              </a:rPr>
              <a:t>have </a:t>
            </a:r>
            <a:r>
              <a:rPr sz="2650" spc="300">
                <a:solidFill>
                  <a:srgbClr val="D9DEDA"/>
                </a:solidFill>
                <a:latin typeface="Arial"/>
                <a:cs typeface="Arial"/>
              </a:rPr>
              <a:t>been </a:t>
            </a:r>
            <a:r>
              <a:rPr sz="2650" spc="350">
                <a:solidFill>
                  <a:srgbClr val="D9DEDA"/>
                </a:solidFill>
                <a:latin typeface="Arial"/>
                <a:cs typeface="Arial"/>
              </a:rPr>
              <a:t>harmed</a:t>
            </a:r>
            <a:r>
              <a:rPr sz="2650" spc="-43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by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inaction.</a:t>
            </a:r>
            <a:endParaRPr sz="265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028700" y="0"/>
            <a:ext cx="8176895" cy="5404485"/>
            <a:chOff x="1028700" y="0"/>
            <a:chExt cx="8176895" cy="5404485"/>
          </a:xfrm>
        </p:grpSpPr>
        <p:sp>
          <p:nvSpPr>
            <p:cNvPr id="12" name="object 12"/>
            <p:cNvSpPr/>
            <p:nvPr/>
          </p:nvSpPr>
          <p:spPr>
            <a:xfrm>
              <a:off x="1028700" y="0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439701" y="376293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03025" y="440700"/>
              <a:ext cx="131632" cy="1316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19948" y="631202"/>
              <a:ext cx="7785100" cy="4773295"/>
            </a:xfrm>
            <a:custGeom>
              <a:avLst/>
              <a:gdLst/>
              <a:ahLst/>
              <a:cxnLst/>
              <a:rect l="l" t="t" r="r" b="b"/>
              <a:pathLst>
                <a:path w="7785100" h="477329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37"/>
                  </a:lnTo>
                  <a:lnTo>
                    <a:pt x="194233" y="412737"/>
                  </a:lnTo>
                  <a:lnTo>
                    <a:pt x="194233" y="66611"/>
                  </a:lnTo>
                  <a:close/>
                </a:path>
                <a:path w="7785100" h="4773295">
                  <a:moveTo>
                    <a:pt x="212877" y="424662"/>
                  </a:moveTo>
                  <a:lnTo>
                    <a:pt x="207873" y="419658"/>
                  </a:lnTo>
                  <a:lnTo>
                    <a:pt x="60960" y="419658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92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92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7785100" h="4773295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86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86"/>
                  </a:lnTo>
                  <a:lnTo>
                    <a:pt x="212877" y="44208"/>
                  </a:lnTo>
                  <a:close/>
                </a:path>
                <a:path w="7785100" h="477329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37"/>
                  </a:lnTo>
                  <a:lnTo>
                    <a:pt x="407390" y="412737"/>
                  </a:lnTo>
                  <a:lnTo>
                    <a:pt x="407390" y="66611"/>
                  </a:lnTo>
                  <a:close/>
                </a:path>
                <a:path w="7785100" h="4773295">
                  <a:moveTo>
                    <a:pt x="427367" y="424662"/>
                  </a:moveTo>
                  <a:lnTo>
                    <a:pt x="422338" y="419658"/>
                  </a:lnTo>
                  <a:lnTo>
                    <a:pt x="275450" y="419658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92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92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7785100" h="4773295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86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86"/>
                  </a:lnTo>
                  <a:lnTo>
                    <a:pt x="427367" y="44208"/>
                  </a:lnTo>
                  <a:close/>
                </a:path>
                <a:path w="7785100" h="477329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37"/>
                  </a:lnTo>
                  <a:lnTo>
                    <a:pt x="620534" y="412737"/>
                  </a:lnTo>
                  <a:lnTo>
                    <a:pt x="620534" y="66611"/>
                  </a:lnTo>
                  <a:close/>
                </a:path>
                <a:path w="7785100" h="4773295">
                  <a:moveTo>
                    <a:pt x="641858" y="424662"/>
                  </a:moveTo>
                  <a:lnTo>
                    <a:pt x="636828" y="419658"/>
                  </a:lnTo>
                  <a:lnTo>
                    <a:pt x="489940" y="419658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92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92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7785100" h="4773295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86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86"/>
                  </a:lnTo>
                  <a:lnTo>
                    <a:pt x="641858" y="44208"/>
                  </a:lnTo>
                  <a:close/>
                </a:path>
                <a:path w="7785100" h="4773295">
                  <a:moveTo>
                    <a:pt x="689140" y="22771"/>
                  </a:moveTo>
                  <a:lnTo>
                    <a:pt x="687819" y="20701"/>
                  </a:lnTo>
                  <a:lnTo>
                    <a:pt x="685876" y="19570"/>
                  </a:lnTo>
                  <a:lnTo>
                    <a:pt x="684847" y="19824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24"/>
                  </a:lnTo>
                  <a:lnTo>
                    <a:pt x="11912" y="19570"/>
                  </a:lnTo>
                  <a:lnTo>
                    <a:pt x="9969" y="20701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7785100" h="4773295">
                  <a:moveTo>
                    <a:pt x="689140" y="2933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33"/>
                  </a:lnTo>
                  <a:lnTo>
                    <a:pt x="8648" y="10134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34"/>
                  </a:lnTo>
                  <a:lnTo>
                    <a:pt x="689140" y="2933"/>
                  </a:lnTo>
                  <a:close/>
                </a:path>
                <a:path w="7785100" h="4773295">
                  <a:moveTo>
                    <a:pt x="697801" y="444944"/>
                  </a:moveTo>
                  <a:lnTo>
                    <a:pt x="0" y="444944"/>
                  </a:lnTo>
                  <a:lnTo>
                    <a:pt x="0" y="472681"/>
                  </a:lnTo>
                  <a:lnTo>
                    <a:pt x="697801" y="472681"/>
                  </a:lnTo>
                  <a:lnTo>
                    <a:pt x="697801" y="444944"/>
                  </a:lnTo>
                  <a:close/>
                </a:path>
                <a:path w="7785100" h="4773295">
                  <a:moveTo>
                    <a:pt x="7785074" y="4264914"/>
                  </a:moveTo>
                  <a:lnTo>
                    <a:pt x="7781480" y="4264914"/>
                  </a:lnTo>
                  <a:lnTo>
                    <a:pt x="7770152" y="4239514"/>
                  </a:lnTo>
                  <a:lnTo>
                    <a:pt x="7752321" y="4201414"/>
                  </a:lnTo>
                  <a:lnTo>
                    <a:pt x="7737005" y="4167213"/>
                  </a:lnTo>
                  <a:lnTo>
                    <a:pt x="7737005" y="4252214"/>
                  </a:lnTo>
                  <a:lnTo>
                    <a:pt x="7321347" y="4252214"/>
                  </a:lnTo>
                  <a:lnTo>
                    <a:pt x="7323658" y="4239514"/>
                  </a:lnTo>
                  <a:lnTo>
                    <a:pt x="7325804" y="4239514"/>
                  </a:lnTo>
                  <a:lnTo>
                    <a:pt x="7329487" y="4226814"/>
                  </a:lnTo>
                  <a:lnTo>
                    <a:pt x="7336409" y="4214114"/>
                  </a:lnTo>
                  <a:lnTo>
                    <a:pt x="7351763" y="4176014"/>
                  </a:lnTo>
                  <a:lnTo>
                    <a:pt x="7373391" y="4137914"/>
                  </a:lnTo>
                  <a:lnTo>
                    <a:pt x="7397547" y="4074414"/>
                  </a:lnTo>
                  <a:lnTo>
                    <a:pt x="7420508" y="4023614"/>
                  </a:lnTo>
                  <a:lnTo>
                    <a:pt x="7438542" y="3972814"/>
                  </a:lnTo>
                  <a:lnTo>
                    <a:pt x="7469962" y="3871214"/>
                  </a:lnTo>
                  <a:lnTo>
                    <a:pt x="7488568" y="3820414"/>
                  </a:lnTo>
                  <a:lnTo>
                    <a:pt x="7505357" y="3782314"/>
                  </a:lnTo>
                  <a:lnTo>
                    <a:pt x="7512558" y="3769614"/>
                  </a:lnTo>
                  <a:lnTo>
                    <a:pt x="7534618" y="3769614"/>
                  </a:lnTo>
                  <a:lnTo>
                    <a:pt x="7544727" y="3807714"/>
                  </a:lnTo>
                  <a:lnTo>
                    <a:pt x="7556436" y="3845814"/>
                  </a:lnTo>
                  <a:lnTo>
                    <a:pt x="7570419" y="3883914"/>
                  </a:lnTo>
                  <a:lnTo>
                    <a:pt x="7587361" y="3922014"/>
                  </a:lnTo>
                  <a:lnTo>
                    <a:pt x="7607973" y="3972814"/>
                  </a:lnTo>
                  <a:lnTo>
                    <a:pt x="7632941" y="4023614"/>
                  </a:lnTo>
                  <a:lnTo>
                    <a:pt x="7662951" y="4099814"/>
                  </a:lnTo>
                  <a:lnTo>
                    <a:pt x="7692491" y="4163314"/>
                  </a:lnTo>
                  <a:lnTo>
                    <a:pt x="7712748" y="4201414"/>
                  </a:lnTo>
                  <a:lnTo>
                    <a:pt x="7726616" y="4226814"/>
                  </a:lnTo>
                  <a:lnTo>
                    <a:pt x="7737005" y="4252214"/>
                  </a:lnTo>
                  <a:lnTo>
                    <a:pt x="7737005" y="4167213"/>
                  </a:lnTo>
                  <a:lnTo>
                    <a:pt x="7729575" y="4150614"/>
                  </a:lnTo>
                  <a:lnTo>
                    <a:pt x="7703502" y="4099814"/>
                  </a:lnTo>
                  <a:lnTo>
                    <a:pt x="7675664" y="4036314"/>
                  </a:lnTo>
                  <a:lnTo>
                    <a:pt x="7647648" y="3972814"/>
                  </a:lnTo>
                  <a:lnTo>
                    <a:pt x="7621041" y="3922014"/>
                  </a:lnTo>
                  <a:lnTo>
                    <a:pt x="7597432" y="3858514"/>
                  </a:lnTo>
                  <a:lnTo>
                    <a:pt x="7578382" y="3820414"/>
                  </a:lnTo>
                  <a:lnTo>
                    <a:pt x="7565491" y="3782314"/>
                  </a:lnTo>
                  <a:lnTo>
                    <a:pt x="7560335" y="3769614"/>
                  </a:lnTo>
                  <a:lnTo>
                    <a:pt x="7601293" y="3756914"/>
                  </a:lnTo>
                  <a:lnTo>
                    <a:pt x="7632497" y="3731514"/>
                  </a:lnTo>
                  <a:lnTo>
                    <a:pt x="7652423" y="3693414"/>
                  </a:lnTo>
                  <a:lnTo>
                    <a:pt x="7659510" y="3655314"/>
                  </a:lnTo>
                  <a:lnTo>
                    <a:pt x="7653198" y="3629914"/>
                  </a:lnTo>
                  <a:lnTo>
                    <a:pt x="7637869" y="3617214"/>
                  </a:lnTo>
                  <a:lnTo>
                    <a:pt x="7603503" y="3617214"/>
                  </a:lnTo>
                  <a:lnTo>
                    <a:pt x="7598308" y="3629914"/>
                  </a:lnTo>
                  <a:lnTo>
                    <a:pt x="7598638" y="3642614"/>
                  </a:lnTo>
                  <a:lnTo>
                    <a:pt x="7603210" y="3655314"/>
                  </a:lnTo>
                  <a:lnTo>
                    <a:pt x="7610703" y="3655314"/>
                  </a:lnTo>
                  <a:lnTo>
                    <a:pt x="7609014" y="3668014"/>
                  </a:lnTo>
                  <a:lnTo>
                    <a:pt x="7604150" y="3680714"/>
                  </a:lnTo>
                  <a:lnTo>
                    <a:pt x="7596581" y="3680714"/>
                  </a:lnTo>
                  <a:lnTo>
                    <a:pt x="7586764" y="3693414"/>
                  </a:lnTo>
                  <a:lnTo>
                    <a:pt x="7524648" y="3693414"/>
                  </a:lnTo>
                  <a:lnTo>
                    <a:pt x="7506513" y="3680714"/>
                  </a:lnTo>
                  <a:lnTo>
                    <a:pt x="7485570" y="3668014"/>
                  </a:lnTo>
                  <a:lnTo>
                    <a:pt x="7464565" y="3668014"/>
                  </a:lnTo>
                  <a:lnTo>
                    <a:pt x="7442505" y="3642614"/>
                  </a:lnTo>
                  <a:lnTo>
                    <a:pt x="7418375" y="3629914"/>
                  </a:lnTo>
                  <a:lnTo>
                    <a:pt x="7392162" y="3617214"/>
                  </a:lnTo>
                  <a:lnTo>
                    <a:pt x="7372007" y="3604514"/>
                  </a:lnTo>
                  <a:lnTo>
                    <a:pt x="7355675" y="3604514"/>
                  </a:lnTo>
                  <a:lnTo>
                    <a:pt x="7340943" y="3591814"/>
                  </a:lnTo>
                  <a:lnTo>
                    <a:pt x="7257999" y="3591814"/>
                  </a:lnTo>
                  <a:lnTo>
                    <a:pt x="7232510" y="3604514"/>
                  </a:lnTo>
                  <a:lnTo>
                    <a:pt x="7213524" y="3604514"/>
                  </a:lnTo>
                  <a:lnTo>
                    <a:pt x="7202500" y="3617214"/>
                  </a:lnTo>
                  <a:lnTo>
                    <a:pt x="7193356" y="3617214"/>
                  </a:lnTo>
                  <a:lnTo>
                    <a:pt x="7184568" y="3629914"/>
                  </a:lnTo>
                  <a:lnTo>
                    <a:pt x="7168502" y="3629914"/>
                  </a:lnTo>
                  <a:lnTo>
                    <a:pt x="7165734" y="3617214"/>
                  </a:lnTo>
                  <a:lnTo>
                    <a:pt x="7164387" y="3604514"/>
                  </a:lnTo>
                  <a:lnTo>
                    <a:pt x="7164984" y="3591814"/>
                  </a:lnTo>
                  <a:lnTo>
                    <a:pt x="7168058" y="3579114"/>
                  </a:lnTo>
                  <a:lnTo>
                    <a:pt x="7180212" y="3566414"/>
                  </a:lnTo>
                  <a:lnTo>
                    <a:pt x="7196760" y="3553714"/>
                  </a:lnTo>
                  <a:lnTo>
                    <a:pt x="7212546" y="3541014"/>
                  </a:lnTo>
                  <a:lnTo>
                    <a:pt x="7222376" y="3515614"/>
                  </a:lnTo>
                  <a:lnTo>
                    <a:pt x="7222287" y="3490214"/>
                  </a:lnTo>
                  <a:lnTo>
                    <a:pt x="7214781" y="3464814"/>
                  </a:lnTo>
                  <a:lnTo>
                    <a:pt x="7201598" y="3452114"/>
                  </a:lnTo>
                  <a:lnTo>
                    <a:pt x="7184517" y="3426714"/>
                  </a:lnTo>
                  <a:lnTo>
                    <a:pt x="7176300" y="3426714"/>
                  </a:lnTo>
                  <a:lnTo>
                    <a:pt x="7171322" y="3414014"/>
                  </a:lnTo>
                  <a:lnTo>
                    <a:pt x="7165137" y="3414014"/>
                  </a:lnTo>
                  <a:lnTo>
                    <a:pt x="7156170" y="3401314"/>
                  </a:lnTo>
                  <a:lnTo>
                    <a:pt x="7129094" y="3401314"/>
                  </a:lnTo>
                  <a:lnTo>
                    <a:pt x="7120522" y="3414014"/>
                  </a:lnTo>
                  <a:lnTo>
                    <a:pt x="7114514" y="3414014"/>
                  </a:lnTo>
                  <a:lnTo>
                    <a:pt x="7108888" y="3426714"/>
                  </a:lnTo>
                  <a:lnTo>
                    <a:pt x="7100722" y="3426714"/>
                  </a:lnTo>
                  <a:lnTo>
                    <a:pt x="7091362" y="3439414"/>
                  </a:lnTo>
                  <a:lnTo>
                    <a:pt x="7081075" y="3452114"/>
                  </a:lnTo>
                  <a:lnTo>
                    <a:pt x="7071703" y="3464814"/>
                  </a:lnTo>
                  <a:lnTo>
                    <a:pt x="7065061" y="3490214"/>
                  </a:lnTo>
                  <a:lnTo>
                    <a:pt x="7063206" y="3502914"/>
                  </a:lnTo>
                  <a:lnTo>
                    <a:pt x="7068045" y="3528314"/>
                  </a:lnTo>
                  <a:lnTo>
                    <a:pt x="7078777" y="3541014"/>
                  </a:lnTo>
                  <a:lnTo>
                    <a:pt x="7094626" y="3553714"/>
                  </a:lnTo>
                  <a:lnTo>
                    <a:pt x="7106488" y="3566414"/>
                  </a:lnTo>
                  <a:lnTo>
                    <a:pt x="7115962" y="3579114"/>
                  </a:lnTo>
                  <a:lnTo>
                    <a:pt x="7121398" y="3591814"/>
                  </a:lnTo>
                  <a:lnTo>
                    <a:pt x="7121182" y="3617214"/>
                  </a:lnTo>
                  <a:lnTo>
                    <a:pt x="7119137" y="3629914"/>
                  </a:lnTo>
                  <a:lnTo>
                    <a:pt x="7105243" y="3629914"/>
                  </a:lnTo>
                  <a:lnTo>
                    <a:pt x="7082650" y="3617214"/>
                  </a:lnTo>
                  <a:lnTo>
                    <a:pt x="7058495" y="3604514"/>
                  </a:lnTo>
                  <a:lnTo>
                    <a:pt x="7028370" y="3591814"/>
                  </a:lnTo>
                  <a:lnTo>
                    <a:pt x="6987883" y="3591814"/>
                  </a:lnTo>
                  <a:lnTo>
                    <a:pt x="6932638" y="3604514"/>
                  </a:lnTo>
                  <a:lnTo>
                    <a:pt x="6858241" y="3642614"/>
                  </a:lnTo>
                  <a:lnTo>
                    <a:pt x="6844284" y="3642614"/>
                  </a:lnTo>
                  <a:lnTo>
                    <a:pt x="6844131" y="3655314"/>
                  </a:lnTo>
                  <a:lnTo>
                    <a:pt x="6822262" y="3655314"/>
                  </a:lnTo>
                  <a:lnTo>
                    <a:pt x="6799491" y="3668014"/>
                  </a:lnTo>
                  <a:lnTo>
                    <a:pt x="6774904" y="3680714"/>
                  </a:lnTo>
                  <a:lnTo>
                    <a:pt x="6747586" y="3693414"/>
                  </a:lnTo>
                  <a:lnTo>
                    <a:pt x="6730162" y="3693414"/>
                  </a:lnTo>
                  <a:lnTo>
                    <a:pt x="6721246" y="3706114"/>
                  </a:lnTo>
                  <a:lnTo>
                    <a:pt x="6712394" y="3693414"/>
                  </a:lnTo>
                  <a:lnTo>
                    <a:pt x="6697751" y="3693414"/>
                  </a:lnTo>
                  <a:lnTo>
                    <a:pt x="6685775" y="3680714"/>
                  </a:lnTo>
                  <a:lnTo>
                    <a:pt x="6677965" y="3668014"/>
                  </a:lnTo>
                  <a:lnTo>
                    <a:pt x="6675818" y="3655314"/>
                  </a:lnTo>
                  <a:lnTo>
                    <a:pt x="6683032" y="3655314"/>
                  </a:lnTo>
                  <a:lnTo>
                    <a:pt x="6688671" y="3642614"/>
                  </a:lnTo>
                  <a:lnTo>
                    <a:pt x="6685572" y="3629914"/>
                  </a:lnTo>
                  <a:lnTo>
                    <a:pt x="6674637" y="3617214"/>
                  </a:lnTo>
                  <a:lnTo>
                    <a:pt x="6656743" y="3617214"/>
                  </a:lnTo>
                  <a:lnTo>
                    <a:pt x="6634264" y="3629914"/>
                  </a:lnTo>
                  <a:lnTo>
                    <a:pt x="6626707" y="3655314"/>
                  </a:lnTo>
                  <a:lnTo>
                    <a:pt x="6633108" y="3693414"/>
                  </a:lnTo>
                  <a:lnTo>
                    <a:pt x="6652476" y="3731514"/>
                  </a:lnTo>
                  <a:lnTo>
                    <a:pt x="6683857" y="3756914"/>
                  </a:lnTo>
                  <a:lnTo>
                    <a:pt x="6726250" y="3769614"/>
                  </a:lnTo>
                  <a:lnTo>
                    <a:pt x="6722872" y="3782314"/>
                  </a:lnTo>
                  <a:lnTo>
                    <a:pt x="6714045" y="3807714"/>
                  </a:lnTo>
                  <a:lnTo>
                    <a:pt x="6700469" y="3833114"/>
                  </a:lnTo>
                  <a:lnTo>
                    <a:pt x="6682880" y="3871214"/>
                  </a:lnTo>
                  <a:lnTo>
                    <a:pt x="6661963" y="3922014"/>
                  </a:lnTo>
                  <a:lnTo>
                    <a:pt x="6638430" y="3985514"/>
                  </a:lnTo>
                  <a:lnTo>
                    <a:pt x="6612991" y="4036314"/>
                  </a:lnTo>
                  <a:lnTo>
                    <a:pt x="6586360" y="4099814"/>
                  </a:lnTo>
                  <a:lnTo>
                    <a:pt x="6559232" y="4150614"/>
                  </a:lnTo>
                  <a:lnTo>
                    <a:pt x="6532346" y="4201414"/>
                  </a:lnTo>
                  <a:lnTo>
                    <a:pt x="6506375" y="4252214"/>
                  </a:lnTo>
                  <a:lnTo>
                    <a:pt x="6503454" y="4264914"/>
                  </a:lnTo>
                  <a:lnTo>
                    <a:pt x="6499415" y="4264914"/>
                  </a:lnTo>
                  <a:lnTo>
                    <a:pt x="6501866" y="4277614"/>
                  </a:lnTo>
                  <a:lnTo>
                    <a:pt x="6506375" y="4277614"/>
                  </a:lnTo>
                  <a:lnTo>
                    <a:pt x="6513766" y="4290314"/>
                  </a:lnTo>
                  <a:lnTo>
                    <a:pt x="6532016" y="4290314"/>
                  </a:lnTo>
                  <a:lnTo>
                    <a:pt x="6548475" y="4341114"/>
                  </a:lnTo>
                  <a:lnTo>
                    <a:pt x="6572783" y="4379214"/>
                  </a:lnTo>
                  <a:lnTo>
                    <a:pt x="6601663" y="4417314"/>
                  </a:lnTo>
                  <a:lnTo>
                    <a:pt x="6631864" y="4430014"/>
                  </a:lnTo>
                  <a:lnTo>
                    <a:pt x="6677012" y="4455414"/>
                  </a:lnTo>
                  <a:lnTo>
                    <a:pt x="6725310" y="4468114"/>
                  </a:lnTo>
                  <a:lnTo>
                    <a:pt x="6804076" y="4468114"/>
                  </a:lnTo>
                  <a:lnTo>
                    <a:pt x="6846138" y="4455414"/>
                  </a:lnTo>
                  <a:lnTo>
                    <a:pt x="6889940" y="4430014"/>
                  </a:lnTo>
                  <a:lnTo>
                    <a:pt x="6931076" y="4404614"/>
                  </a:lnTo>
                  <a:lnTo>
                    <a:pt x="6965137" y="4366514"/>
                  </a:lnTo>
                  <a:lnTo>
                    <a:pt x="6987756" y="4315714"/>
                  </a:lnTo>
                  <a:lnTo>
                    <a:pt x="6991324" y="4315714"/>
                  </a:lnTo>
                  <a:lnTo>
                    <a:pt x="6995604" y="4303014"/>
                  </a:lnTo>
                  <a:lnTo>
                    <a:pt x="7006742" y="4290314"/>
                  </a:lnTo>
                  <a:lnTo>
                    <a:pt x="7014769" y="4290314"/>
                  </a:lnTo>
                  <a:lnTo>
                    <a:pt x="7020052" y="4277614"/>
                  </a:lnTo>
                  <a:lnTo>
                    <a:pt x="7022947" y="4277614"/>
                  </a:lnTo>
                  <a:lnTo>
                    <a:pt x="7022605" y="4264914"/>
                  </a:lnTo>
                  <a:lnTo>
                    <a:pt x="7020141" y="4264914"/>
                  </a:lnTo>
                  <a:lnTo>
                    <a:pt x="7015340" y="4252214"/>
                  </a:lnTo>
                  <a:lnTo>
                    <a:pt x="7008000" y="4252214"/>
                  </a:lnTo>
                  <a:lnTo>
                    <a:pt x="6993077" y="4226814"/>
                  </a:lnTo>
                  <a:lnTo>
                    <a:pt x="6979971" y="4201414"/>
                  </a:lnTo>
                  <a:lnTo>
                    <a:pt x="6968503" y="4180344"/>
                  </a:lnTo>
                  <a:lnTo>
                    <a:pt x="6968503" y="4252214"/>
                  </a:lnTo>
                  <a:lnTo>
                    <a:pt x="6549657" y="4252214"/>
                  </a:lnTo>
                  <a:lnTo>
                    <a:pt x="6560147" y="4226814"/>
                  </a:lnTo>
                  <a:lnTo>
                    <a:pt x="6573507" y="4201414"/>
                  </a:lnTo>
                  <a:lnTo>
                    <a:pt x="6587985" y="4176014"/>
                  </a:lnTo>
                  <a:lnTo>
                    <a:pt x="6601790" y="4150614"/>
                  </a:lnTo>
                  <a:lnTo>
                    <a:pt x="6617462" y="4112514"/>
                  </a:lnTo>
                  <a:lnTo>
                    <a:pt x="6632537" y="4074414"/>
                  </a:lnTo>
                  <a:lnTo>
                    <a:pt x="6647447" y="4036314"/>
                  </a:lnTo>
                  <a:lnTo>
                    <a:pt x="6662610" y="4010914"/>
                  </a:lnTo>
                  <a:lnTo>
                    <a:pt x="6684315" y="3960114"/>
                  </a:lnTo>
                  <a:lnTo>
                    <a:pt x="6704393" y="3909314"/>
                  </a:lnTo>
                  <a:lnTo>
                    <a:pt x="6722554" y="3871214"/>
                  </a:lnTo>
                  <a:lnTo>
                    <a:pt x="6738506" y="3820414"/>
                  </a:lnTo>
                  <a:lnTo>
                    <a:pt x="6751929" y="3769614"/>
                  </a:lnTo>
                  <a:lnTo>
                    <a:pt x="6774307" y="3769614"/>
                  </a:lnTo>
                  <a:lnTo>
                    <a:pt x="6789687" y="3795014"/>
                  </a:lnTo>
                  <a:lnTo>
                    <a:pt x="6810210" y="3858514"/>
                  </a:lnTo>
                  <a:lnTo>
                    <a:pt x="6829374" y="3909314"/>
                  </a:lnTo>
                  <a:lnTo>
                    <a:pt x="6840677" y="3947414"/>
                  </a:lnTo>
                  <a:lnTo>
                    <a:pt x="6858165" y="3998214"/>
                  </a:lnTo>
                  <a:lnTo>
                    <a:pt x="6879488" y="4049014"/>
                  </a:lnTo>
                  <a:lnTo>
                    <a:pt x="6902501" y="4112514"/>
                  </a:lnTo>
                  <a:lnTo>
                    <a:pt x="6925043" y="4163314"/>
                  </a:lnTo>
                  <a:lnTo>
                    <a:pt x="6944995" y="4201414"/>
                  </a:lnTo>
                  <a:lnTo>
                    <a:pt x="6960184" y="4239514"/>
                  </a:lnTo>
                  <a:lnTo>
                    <a:pt x="6968503" y="4252214"/>
                  </a:lnTo>
                  <a:lnTo>
                    <a:pt x="6968503" y="4180344"/>
                  </a:lnTo>
                  <a:lnTo>
                    <a:pt x="6966153" y="4176014"/>
                  </a:lnTo>
                  <a:lnTo>
                    <a:pt x="6949072" y="4137914"/>
                  </a:lnTo>
                  <a:lnTo>
                    <a:pt x="6926186" y="4087114"/>
                  </a:lnTo>
                  <a:lnTo>
                    <a:pt x="6894970" y="4010914"/>
                  </a:lnTo>
                  <a:lnTo>
                    <a:pt x="6865607" y="3934714"/>
                  </a:lnTo>
                  <a:lnTo>
                    <a:pt x="6846392" y="3883914"/>
                  </a:lnTo>
                  <a:lnTo>
                    <a:pt x="6834416" y="3845814"/>
                  </a:lnTo>
                  <a:lnTo>
                    <a:pt x="6826783" y="3820414"/>
                  </a:lnTo>
                  <a:lnTo>
                    <a:pt x="6820586" y="3807714"/>
                  </a:lnTo>
                  <a:lnTo>
                    <a:pt x="6812915" y="3782314"/>
                  </a:lnTo>
                  <a:lnTo>
                    <a:pt x="6806895" y="3769614"/>
                  </a:lnTo>
                  <a:lnTo>
                    <a:pt x="6800875" y="3756914"/>
                  </a:lnTo>
                  <a:lnTo>
                    <a:pt x="6809003" y="3756914"/>
                  </a:lnTo>
                  <a:lnTo>
                    <a:pt x="6820865" y="3744214"/>
                  </a:lnTo>
                  <a:lnTo>
                    <a:pt x="6836613" y="3731514"/>
                  </a:lnTo>
                  <a:lnTo>
                    <a:pt x="6856641" y="3718814"/>
                  </a:lnTo>
                  <a:lnTo>
                    <a:pt x="6881279" y="3706114"/>
                  </a:lnTo>
                  <a:lnTo>
                    <a:pt x="6892722" y="3693414"/>
                  </a:lnTo>
                  <a:lnTo>
                    <a:pt x="6907924" y="3693414"/>
                  </a:lnTo>
                  <a:lnTo>
                    <a:pt x="6934555" y="3680714"/>
                  </a:lnTo>
                  <a:lnTo>
                    <a:pt x="6973443" y="3693414"/>
                  </a:lnTo>
                  <a:lnTo>
                    <a:pt x="7019150" y="3718814"/>
                  </a:lnTo>
                  <a:lnTo>
                    <a:pt x="7066267" y="3769614"/>
                  </a:lnTo>
                  <a:lnTo>
                    <a:pt x="7071741" y="3782314"/>
                  </a:lnTo>
                  <a:lnTo>
                    <a:pt x="7079081" y="3795014"/>
                  </a:lnTo>
                  <a:lnTo>
                    <a:pt x="7085914" y="3820414"/>
                  </a:lnTo>
                  <a:lnTo>
                    <a:pt x="7089953" y="3833114"/>
                  </a:lnTo>
                  <a:lnTo>
                    <a:pt x="7074560" y="3833114"/>
                  </a:lnTo>
                  <a:lnTo>
                    <a:pt x="7066229" y="3845814"/>
                  </a:lnTo>
                  <a:lnTo>
                    <a:pt x="7062533" y="3858514"/>
                  </a:lnTo>
                  <a:lnTo>
                    <a:pt x="7061073" y="3883914"/>
                  </a:lnTo>
                  <a:lnTo>
                    <a:pt x="7061822" y="3883914"/>
                  </a:lnTo>
                  <a:lnTo>
                    <a:pt x="7062914" y="3896614"/>
                  </a:lnTo>
                  <a:lnTo>
                    <a:pt x="7064515" y="3909314"/>
                  </a:lnTo>
                  <a:lnTo>
                    <a:pt x="7067004" y="3909314"/>
                  </a:lnTo>
                  <a:lnTo>
                    <a:pt x="7070852" y="3922014"/>
                  </a:lnTo>
                  <a:lnTo>
                    <a:pt x="7075297" y="3922014"/>
                  </a:lnTo>
                  <a:lnTo>
                    <a:pt x="7080174" y="3934714"/>
                  </a:lnTo>
                  <a:lnTo>
                    <a:pt x="7085355" y="3934714"/>
                  </a:lnTo>
                  <a:lnTo>
                    <a:pt x="7087476" y="3947414"/>
                  </a:lnTo>
                  <a:lnTo>
                    <a:pt x="7087108" y="3960114"/>
                  </a:lnTo>
                  <a:lnTo>
                    <a:pt x="7081850" y="3960114"/>
                  </a:lnTo>
                  <a:lnTo>
                    <a:pt x="7075310" y="3972814"/>
                  </a:lnTo>
                  <a:lnTo>
                    <a:pt x="7071144" y="3998214"/>
                  </a:lnTo>
                  <a:lnTo>
                    <a:pt x="7071754" y="4010914"/>
                  </a:lnTo>
                  <a:lnTo>
                    <a:pt x="7075398" y="4023614"/>
                  </a:lnTo>
                  <a:lnTo>
                    <a:pt x="7079285" y="4036314"/>
                  </a:lnTo>
                  <a:lnTo>
                    <a:pt x="7080656" y="4049014"/>
                  </a:lnTo>
                  <a:lnTo>
                    <a:pt x="7078624" y="4061714"/>
                  </a:lnTo>
                  <a:lnTo>
                    <a:pt x="7076199" y="4074414"/>
                  </a:lnTo>
                  <a:lnTo>
                    <a:pt x="7075576" y="4087114"/>
                  </a:lnTo>
                  <a:lnTo>
                    <a:pt x="7078904" y="4099814"/>
                  </a:lnTo>
                  <a:lnTo>
                    <a:pt x="7080986" y="4099814"/>
                  </a:lnTo>
                  <a:lnTo>
                    <a:pt x="7082587" y="4112514"/>
                  </a:lnTo>
                  <a:lnTo>
                    <a:pt x="7086638" y="4125214"/>
                  </a:lnTo>
                  <a:lnTo>
                    <a:pt x="7090410" y="4125214"/>
                  </a:lnTo>
                  <a:lnTo>
                    <a:pt x="7090473" y="4137914"/>
                  </a:lnTo>
                  <a:lnTo>
                    <a:pt x="7088238" y="4137914"/>
                  </a:lnTo>
                  <a:lnTo>
                    <a:pt x="7086740" y="4150614"/>
                  </a:lnTo>
                  <a:lnTo>
                    <a:pt x="7081291" y="4176014"/>
                  </a:lnTo>
                  <a:lnTo>
                    <a:pt x="7081177" y="4201414"/>
                  </a:lnTo>
                  <a:lnTo>
                    <a:pt x="7082371" y="4226814"/>
                  </a:lnTo>
                  <a:lnTo>
                    <a:pt x="7080847" y="4264914"/>
                  </a:lnTo>
                  <a:lnTo>
                    <a:pt x="7072566" y="4303014"/>
                  </a:lnTo>
                  <a:lnTo>
                    <a:pt x="7053529" y="4353814"/>
                  </a:lnTo>
                  <a:lnTo>
                    <a:pt x="7019684" y="4430014"/>
                  </a:lnTo>
                  <a:lnTo>
                    <a:pt x="7019544" y="4430014"/>
                  </a:lnTo>
                  <a:lnTo>
                    <a:pt x="7006704" y="4455414"/>
                  </a:lnTo>
                  <a:lnTo>
                    <a:pt x="6998703" y="4468114"/>
                  </a:lnTo>
                  <a:lnTo>
                    <a:pt x="6997332" y="4493514"/>
                  </a:lnTo>
                  <a:lnTo>
                    <a:pt x="7004355" y="4531614"/>
                  </a:lnTo>
                  <a:lnTo>
                    <a:pt x="7009346" y="4557014"/>
                  </a:lnTo>
                  <a:lnTo>
                    <a:pt x="7003034" y="4569714"/>
                  </a:lnTo>
                  <a:lnTo>
                    <a:pt x="6985508" y="4595114"/>
                  </a:lnTo>
                  <a:lnTo>
                    <a:pt x="6956882" y="4620514"/>
                  </a:lnTo>
                  <a:lnTo>
                    <a:pt x="6957352" y="4620514"/>
                  </a:lnTo>
                  <a:lnTo>
                    <a:pt x="6918134" y="4658614"/>
                  </a:lnTo>
                  <a:lnTo>
                    <a:pt x="6879387" y="4696714"/>
                  </a:lnTo>
                  <a:lnTo>
                    <a:pt x="6880199" y="4709414"/>
                  </a:lnTo>
                  <a:lnTo>
                    <a:pt x="6884962" y="4709414"/>
                  </a:lnTo>
                  <a:lnTo>
                    <a:pt x="6890677" y="4722114"/>
                  </a:lnTo>
                  <a:lnTo>
                    <a:pt x="6915759" y="4722114"/>
                  </a:lnTo>
                  <a:lnTo>
                    <a:pt x="6932574" y="4734814"/>
                  </a:lnTo>
                  <a:lnTo>
                    <a:pt x="6958406" y="4747514"/>
                  </a:lnTo>
                  <a:lnTo>
                    <a:pt x="7058088" y="4772914"/>
                  </a:lnTo>
                  <a:lnTo>
                    <a:pt x="7206996" y="4772914"/>
                  </a:lnTo>
                  <a:lnTo>
                    <a:pt x="7254862" y="4760214"/>
                  </a:lnTo>
                  <a:lnTo>
                    <a:pt x="7301166" y="4760214"/>
                  </a:lnTo>
                  <a:lnTo>
                    <a:pt x="7345502" y="4734814"/>
                  </a:lnTo>
                  <a:lnTo>
                    <a:pt x="7387476" y="4722114"/>
                  </a:lnTo>
                  <a:lnTo>
                    <a:pt x="7395362" y="4722114"/>
                  </a:lnTo>
                  <a:lnTo>
                    <a:pt x="7401509" y="4709414"/>
                  </a:lnTo>
                  <a:lnTo>
                    <a:pt x="7405370" y="4709414"/>
                  </a:lnTo>
                  <a:lnTo>
                    <a:pt x="7406424" y="4696714"/>
                  </a:lnTo>
                  <a:lnTo>
                    <a:pt x="7396569" y="4684014"/>
                  </a:lnTo>
                  <a:lnTo>
                    <a:pt x="7395553" y="4684014"/>
                  </a:lnTo>
                  <a:lnTo>
                    <a:pt x="7378725" y="4671314"/>
                  </a:lnTo>
                  <a:lnTo>
                    <a:pt x="7367346" y="4658614"/>
                  </a:lnTo>
                  <a:lnTo>
                    <a:pt x="7362190" y="4645914"/>
                  </a:lnTo>
                  <a:lnTo>
                    <a:pt x="7343013" y="4633214"/>
                  </a:lnTo>
                  <a:lnTo>
                    <a:pt x="7332764" y="4620514"/>
                  </a:lnTo>
                  <a:lnTo>
                    <a:pt x="7326033" y="4607814"/>
                  </a:lnTo>
                  <a:lnTo>
                    <a:pt x="7317194" y="4607814"/>
                  </a:lnTo>
                  <a:lnTo>
                    <a:pt x="7288276" y="4582414"/>
                  </a:lnTo>
                  <a:lnTo>
                    <a:pt x="7277265" y="4557014"/>
                  </a:lnTo>
                  <a:lnTo>
                    <a:pt x="7279145" y="4544314"/>
                  </a:lnTo>
                  <a:lnTo>
                    <a:pt x="7288885" y="4506214"/>
                  </a:lnTo>
                  <a:lnTo>
                    <a:pt x="7288098" y="4506214"/>
                  </a:lnTo>
                  <a:lnTo>
                    <a:pt x="7289241" y="4480814"/>
                  </a:lnTo>
                  <a:lnTo>
                    <a:pt x="7286777" y="4468114"/>
                  </a:lnTo>
                  <a:lnTo>
                    <a:pt x="7281519" y="4455414"/>
                  </a:lnTo>
                  <a:lnTo>
                    <a:pt x="7274293" y="4442714"/>
                  </a:lnTo>
                  <a:lnTo>
                    <a:pt x="7273861" y="4442714"/>
                  </a:lnTo>
                  <a:lnTo>
                    <a:pt x="7269696" y="4430014"/>
                  </a:lnTo>
                  <a:lnTo>
                    <a:pt x="7266267" y="4430014"/>
                  </a:lnTo>
                  <a:lnTo>
                    <a:pt x="7262749" y="4417314"/>
                  </a:lnTo>
                  <a:lnTo>
                    <a:pt x="7258304" y="4404614"/>
                  </a:lnTo>
                  <a:lnTo>
                    <a:pt x="7258139" y="4404614"/>
                  </a:lnTo>
                  <a:lnTo>
                    <a:pt x="7237069" y="4366514"/>
                  </a:lnTo>
                  <a:lnTo>
                    <a:pt x="7223074" y="4328414"/>
                  </a:lnTo>
                  <a:lnTo>
                    <a:pt x="7213676" y="4303014"/>
                  </a:lnTo>
                  <a:lnTo>
                    <a:pt x="7206424" y="4277614"/>
                  </a:lnTo>
                  <a:lnTo>
                    <a:pt x="7205345" y="4264914"/>
                  </a:lnTo>
                  <a:lnTo>
                    <a:pt x="7204900" y="4252214"/>
                  </a:lnTo>
                  <a:lnTo>
                    <a:pt x="7204240" y="4252214"/>
                  </a:lnTo>
                  <a:lnTo>
                    <a:pt x="7204138" y="4239514"/>
                  </a:lnTo>
                  <a:lnTo>
                    <a:pt x="7204392" y="4226814"/>
                  </a:lnTo>
                  <a:lnTo>
                    <a:pt x="7204951" y="4214114"/>
                  </a:lnTo>
                  <a:lnTo>
                    <a:pt x="7204723" y="4214114"/>
                  </a:lnTo>
                  <a:lnTo>
                    <a:pt x="7205383" y="4201414"/>
                  </a:lnTo>
                  <a:lnTo>
                    <a:pt x="7205421" y="4188714"/>
                  </a:lnTo>
                  <a:lnTo>
                    <a:pt x="7204456" y="4163314"/>
                  </a:lnTo>
                  <a:lnTo>
                    <a:pt x="7202081" y="4150614"/>
                  </a:lnTo>
                  <a:lnTo>
                    <a:pt x="7200595" y="4150614"/>
                  </a:lnTo>
                  <a:lnTo>
                    <a:pt x="7198182" y="4137914"/>
                  </a:lnTo>
                  <a:lnTo>
                    <a:pt x="7195502" y="4125214"/>
                  </a:lnTo>
                  <a:lnTo>
                    <a:pt x="7198271" y="4112514"/>
                  </a:lnTo>
                  <a:lnTo>
                    <a:pt x="7201281" y="4112514"/>
                  </a:lnTo>
                  <a:lnTo>
                    <a:pt x="7205891" y="4099814"/>
                  </a:lnTo>
                  <a:lnTo>
                    <a:pt x="7209383" y="4099814"/>
                  </a:lnTo>
                  <a:lnTo>
                    <a:pt x="7210882" y="4087114"/>
                  </a:lnTo>
                  <a:lnTo>
                    <a:pt x="7210514" y="4074414"/>
                  </a:lnTo>
                  <a:lnTo>
                    <a:pt x="7208406" y="4061714"/>
                  </a:lnTo>
                  <a:lnTo>
                    <a:pt x="7207974" y="4036314"/>
                  </a:lnTo>
                  <a:lnTo>
                    <a:pt x="7213435" y="4023614"/>
                  </a:lnTo>
                  <a:lnTo>
                    <a:pt x="7215416" y="3998214"/>
                  </a:lnTo>
                  <a:lnTo>
                    <a:pt x="7204570" y="3960114"/>
                  </a:lnTo>
                  <a:lnTo>
                    <a:pt x="7200214" y="3960114"/>
                  </a:lnTo>
                  <a:lnTo>
                    <a:pt x="7198525" y="3947414"/>
                  </a:lnTo>
                  <a:lnTo>
                    <a:pt x="7198715" y="3947414"/>
                  </a:lnTo>
                  <a:lnTo>
                    <a:pt x="7199985" y="3934714"/>
                  </a:lnTo>
                  <a:lnTo>
                    <a:pt x="7204469" y="3934714"/>
                  </a:lnTo>
                  <a:lnTo>
                    <a:pt x="7216381" y="3922014"/>
                  </a:lnTo>
                  <a:lnTo>
                    <a:pt x="7223011" y="3896614"/>
                  </a:lnTo>
                  <a:lnTo>
                    <a:pt x="7224839" y="3871214"/>
                  </a:lnTo>
                  <a:lnTo>
                    <a:pt x="7217651" y="3845814"/>
                  </a:lnTo>
                  <a:lnTo>
                    <a:pt x="7197191" y="3833114"/>
                  </a:lnTo>
                  <a:lnTo>
                    <a:pt x="7196036" y="3833114"/>
                  </a:lnTo>
                  <a:lnTo>
                    <a:pt x="7200493" y="3820414"/>
                  </a:lnTo>
                  <a:lnTo>
                    <a:pt x="7206920" y="3795014"/>
                  </a:lnTo>
                  <a:lnTo>
                    <a:pt x="7212952" y="3782314"/>
                  </a:lnTo>
                  <a:lnTo>
                    <a:pt x="7216051" y="3782314"/>
                  </a:lnTo>
                  <a:lnTo>
                    <a:pt x="7241870" y="3744214"/>
                  </a:lnTo>
                  <a:lnTo>
                    <a:pt x="7271474" y="3706114"/>
                  </a:lnTo>
                  <a:lnTo>
                    <a:pt x="7334834" y="3680714"/>
                  </a:lnTo>
                  <a:lnTo>
                    <a:pt x="7354925" y="3680714"/>
                  </a:lnTo>
                  <a:lnTo>
                    <a:pt x="7367702" y="3693414"/>
                  </a:lnTo>
                  <a:lnTo>
                    <a:pt x="7394854" y="3693414"/>
                  </a:lnTo>
                  <a:lnTo>
                    <a:pt x="7406183" y="3706114"/>
                  </a:lnTo>
                  <a:lnTo>
                    <a:pt x="7419822" y="3706114"/>
                  </a:lnTo>
                  <a:lnTo>
                    <a:pt x="7427049" y="3718814"/>
                  </a:lnTo>
                  <a:lnTo>
                    <a:pt x="7434415" y="3718814"/>
                  </a:lnTo>
                  <a:lnTo>
                    <a:pt x="7447521" y="3731514"/>
                  </a:lnTo>
                  <a:lnTo>
                    <a:pt x="7471981" y="3756914"/>
                  </a:lnTo>
                  <a:lnTo>
                    <a:pt x="7471130" y="3744214"/>
                  </a:lnTo>
                  <a:lnTo>
                    <a:pt x="7475880" y="3756914"/>
                  </a:lnTo>
                  <a:lnTo>
                    <a:pt x="7486015" y="3756914"/>
                  </a:lnTo>
                  <a:lnTo>
                    <a:pt x="7471727" y="3782314"/>
                  </a:lnTo>
                  <a:lnTo>
                    <a:pt x="7461986" y="3807714"/>
                  </a:lnTo>
                  <a:lnTo>
                    <a:pt x="7452271" y="3845814"/>
                  </a:lnTo>
                  <a:lnTo>
                    <a:pt x="7438110" y="3883914"/>
                  </a:lnTo>
                  <a:lnTo>
                    <a:pt x="7414958" y="3947414"/>
                  </a:lnTo>
                  <a:lnTo>
                    <a:pt x="7378344" y="4049014"/>
                  </a:lnTo>
                  <a:lnTo>
                    <a:pt x="7348588" y="4112514"/>
                  </a:lnTo>
                  <a:lnTo>
                    <a:pt x="7328548" y="4163314"/>
                  </a:lnTo>
                  <a:lnTo>
                    <a:pt x="7314870" y="4188714"/>
                  </a:lnTo>
                  <a:lnTo>
                    <a:pt x="7304189" y="4201414"/>
                  </a:lnTo>
                  <a:lnTo>
                    <a:pt x="7293140" y="4226814"/>
                  </a:lnTo>
                  <a:lnTo>
                    <a:pt x="7278357" y="4252214"/>
                  </a:lnTo>
                  <a:lnTo>
                    <a:pt x="7271029" y="4252214"/>
                  </a:lnTo>
                  <a:lnTo>
                    <a:pt x="7266254" y="4264914"/>
                  </a:lnTo>
                  <a:lnTo>
                    <a:pt x="7263803" y="4264914"/>
                  </a:lnTo>
                  <a:lnTo>
                    <a:pt x="7263473" y="4277614"/>
                  </a:lnTo>
                  <a:lnTo>
                    <a:pt x="7266152" y="4277614"/>
                  </a:lnTo>
                  <a:lnTo>
                    <a:pt x="7271334" y="4290314"/>
                  </a:lnTo>
                  <a:lnTo>
                    <a:pt x="7279437" y="4290314"/>
                  </a:lnTo>
                  <a:lnTo>
                    <a:pt x="7290879" y="4303014"/>
                  </a:lnTo>
                  <a:lnTo>
                    <a:pt x="7300087" y="4328414"/>
                  </a:lnTo>
                  <a:lnTo>
                    <a:pt x="7303871" y="4341114"/>
                  </a:lnTo>
                  <a:lnTo>
                    <a:pt x="7307415" y="4341114"/>
                  </a:lnTo>
                  <a:lnTo>
                    <a:pt x="7344359" y="4391914"/>
                  </a:lnTo>
                  <a:lnTo>
                    <a:pt x="7378039" y="4417314"/>
                  </a:lnTo>
                  <a:lnTo>
                    <a:pt x="7415263" y="4442714"/>
                  </a:lnTo>
                  <a:lnTo>
                    <a:pt x="7454354" y="4455414"/>
                  </a:lnTo>
                  <a:lnTo>
                    <a:pt x="7505065" y="4468114"/>
                  </a:lnTo>
                  <a:lnTo>
                    <a:pt x="7556576" y="4468114"/>
                  </a:lnTo>
                  <a:lnTo>
                    <a:pt x="7603249" y="4455414"/>
                  </a:lnTo>
                  <a:lnTo>
                    <a:pt x="7639405" y="4442714"/>
                  </a:lnTo>
                  <a:lnTo>
                    <a:pt x="7677391" y="4417314"/>
                  </a:lnTo>
                  <a:lnTo>
                    <a:pt x="7710348" y="4379214"/>
                  </a:lnTo>
                  <a:lnTo>
                    <a:pt x="7736649" y="4341114"/>
                  </a:lnTo>
                  <a:lnTo>
                    <a:pt x="7754633" y="4290314"/>
                  </a:lnTo>
                  <a:lnTo>
                    <a:pt x="7772273" y="4290314"/>
                  </a:lnTo>
                  <a:lnTo>
                    <a:pt x="7780833" y="4277614"/>
                  </a:lnTo>
                  <a:lnTo>
                    <a:pt x="7785074" y="426491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5977433" y="0"/>
              <a:ext cx="12306300" cy="10287000"/>
            </a:xfrm>
            <a:custGeom>
              <a:avLst/>
              <a:gdLst/>
              <a:ahLst/>
              <a:cxnLst/>
              <a:rect l="l" t="t" r="r" b="b"/>
              <a:pathLst>
                <a:path w="12306300" h="10287000">
                  <a:moveTo>
                    <a:pt x="0" y="0"/>
                  </a:moveTo>
                  <a:lnTo>
                    <a:pt x="12306300" y="0"/>
                  </a:lnTo>
                  <a:lnTo>
                    <a:pt x="123063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367942" y="3652570"/>
              <a:ext cx="2305050" cy="2305050"/>
            </a:xfrm>
            <a:custGeom>
              <a:avLst/>
              <a:gdLst/>
              <a:ahLst/>
              <a:cxnLst/>
              <a:rect l="l" t="t" r="r" b="b"/>
              <a:pathLst>
                <a:path w="2305050" h="2305050">
                  <a:moveTo>
                    <a:pt x="1152525" y="2305050"/>
                  </a:moveTo>
                  <a:lnTo>
                    <a:pt x="1103806" y="2304038"/>
                  </a:lnTo>
                  <a:lnTo>
                    <a:pt x="1055602" y="2301032"/>
                  </a:lnTo>
                  <a:lnTo>
                    <a:pt x="1007954" y="2296070"/>
                  </a:lnTo>
                  <a:lnTo>
                    <a:pt x="960902" y="2289192"/>
                  </a:lnTo>
                  <a:lnTo>
                    <a:pt x="914485" y="2280439"/>
                  </a:lnTo>
                  <a:lnTo>
                    <a:pt x="868743" y="2269850"/>
                  </a:lnTo>
                  <a:lnTo>
                    <a:pt x="823717" y="2257466"/>
                  </a:lnTo>
                  <a:lnTo>
                    <a:pt x="779446" y="2243327"/>
                  </a:lnTo>
                  <a:lnTo>
                    <a:pt x="735971" y="2227471"/>
                  </a:lnTo>
                  <a:lnTo>
                    <a:pt x="693331" y="2209941"/>
                  </a:lnTo>
                  <a:lnTo>
                    <a:pt x="651566" y="2190775"/>
                  </a:lnTo>
                  <a:lnTo>
                    <a:pt x="610717" y="2170013"/>
                  </a:lnTo>
                  <a:lnTo>
                    <a:pt x="570823" y="2147696"/>
                  </a:lnTo>
                  <a:lnTo>
                    <a:pt x="531925" y="2123863"/>
                  </a:lnTo>
                  <a:lnTo>
                    <a:pt x="494063" y="2098555"/>
                  </a:lnTo>
                  <a:lnTo>
                    <a:pt x="457275" y="2071812"/>
                  </a:lnTo>
                  <a:lnTo>
                    <a:pt x="421603" y="2043673"/>
                  </a:lnTo>
                  <a:lnTo>
                    <a:pt x="387087" y="2014178"/>
                  </a:lnTo>
                  <a:lnTo>
                    <a:pt x="353766" y="1983368"/>
                  </a:lnTo>
                  <a:lnTo>
                    <a:pt x="321681" y="1951283"/>
                  </a:lnTo>
                  <a:lnTo>
                    <a:pt x="290871" y="1917962"/>
                  </a:lnTo>
                  <a:lnTo>
                    <a:pt x="261376" y="1883446"/>
                  </a:lnTo>
                  <a:lnTo>
                    <a:pt x="233237" y="1847774"/>
                  </a:lnTo>
                  <a:lnTo>
                    <a:pt x="206494" y="1810986"/>
                  </a:lnTo>
                  <a:lnTo>
                    <a:pt x="181186" y="1773124"/>
                  </a:lnTo>
                  <a:lnTo>
                    <a:pt x="157353" y="1734226"/>
                  </a:lnTo>
                  <a:lnTo>
                    <a:pt x="135036" y="1694332"/>
                  </a:lnTo>
                  <a:lnTo>
                    <a:pt x="114274" y="1653483"/>
                  </a:lnTo>
                  <a:lnTo>
                    <a:pt x="95108" y="1611718"/>
                  </a:lnTo>
                  <a:lnTo>
                    <a:pt x="77578" y="1569078"/>
                  </a:lnTo>
                  <a:lnTo>
                    <a:pt x="61723" y="1525603"/>
                  </a:lnTo>
                  <a:lnTo>
                    <a:pt x="47583" y="1481332"/>
                  </a:lnTo>
                  <a:lnTo>
                    <a:pt x="35199" y="1436306"/>
                  </a:lnTo>
                  <a:lnTo>
                    <a:pt x="24610" y="1390564"/>
                  </a:lnTo>
                  <a:lnTo>
                    <a:pt x="15857" y="1344147"/>
                  </a:lnTo>
                  <a:lnTo>
                    <a:pt x="8979" y="1297095"/>
                  </a:lnTo>
                  <a:lnTo>
                    <a:pt x="4017" y="1249447"/>
                  </a:lnTo>
                  <a:lnTo>
                    <a:pt x="1011" y="1201243"/>
                  </a:lnTo>
                  <a:lnTo>
                    <a:pt x="0" y="1152525"/>
                  </a:lnTo>
                  <a:lnTo>
                    <a:pt x="1011" y="1103806"/>
                  </a:lnTo>
                  <a:lnTo>
                    <a:pt x="4017" y="1055602"/>
                  </a:lnTo>
                  <a:lnTo>
                    <a:pt x="8979" y="1007954"/>
                  </a:lnTo>
                  <a:lnTo>
                    <a:pt x="15857" y="960902"/>
                  </a:lnTo>
                  <a:lnTo>
                    <a:pt x="24610" y="914485"/>
                  </a:lnTo>
                  <a:lnTo>
                    <a:pt x="35199" y="868743"/>
                  </a:lnTo>
                  <a:lnTo>
                    <a:pt x="47583" y="823717"/>
                  </a:lnTo>
                  <a:lnTo>
                    <a:pt x="61723" y="779446"/>
                  </a:lnTo>
                  <a:lnTo>
                    <a:pt x="77578" y="735971"/>
                  </a:lnTo>
                  <a:lnTo>
                    <a:pt x="95108" y="693331"/>
                  </a:lnTo>
                  <a:lnTo>
                    <a:pt x="114274" y="651566"/>
                  </a:lnTo>
                  <a:lnTo>
                    <a:pt x="135036" y="610717"/>
                  </a:lnTo>
                  <a:lnTo>
                    <a:pt x="157353" y="570823"/>
                  </a:lnTo>
                  <a:lnTo>
                    <a:pt x="181186" y="531925"/>
                  </a:lnTo>
                  <a:lnTo>
                    <a:pt x="206494" y="494063"/>
                  </a:lnTo>
                  <a:lnTo>
                    <a:pt x="233237" y="457275"/>
                  </a:lnTo>
                  <a:lnTo>
                    <a:pt x="261376" y="421603"/>
                  </a:lnTo>
                  <a:lnTo>
                    <a:pt x="290871" y="387087"/>
                  </a:lnTo>
                  <a:lnTo>
                    <a:pt x="321681" y="353766"/>
                  </a:lnTo>
                  <a:lnTo>
                    <a:pt x="353766" y="321681"/>
                  </a:lnTo>
                  <a:lnTo>
                    <a:pt x="387087" y="290871"/>
                  </a:lnTo>
                  <a:lnTo>
                    <a:pt x="421603" y="261376"/>
                  </a:lnTo>
                  <a:lnTo>
                    <a:pt x="457275" y="233237"/>
                  </a:lnTo>
                  <a:lnTo>
                    <a:pt x="494063" y="206494"/>
                  </a:lnTo>
                  <a:lnTo>
                    <a:pt x="531925" y="181186"/>
                  </a:lnTo>
                  <a:lnTo>
                    <a:pt x="570823" y="157353"/>
                  </a:lnTo>
                  <a:lnTo>
                    <a:pt x="610717" y="135036"/>
                  </a:lnTo>
                  <a:lnTo>
                    <a:pt x="651566" y="114274"/>
                  </a:lnTo>
                  <a:lnTo>
                    <a:pt x="693331" y="95108"/>
                  </a:lnTo>
                  <a:lnTo>
                    <a:pt x="735971" y="77578"/>
                  </a:lnTo>
                  <a:lnTo>
                    <a:pt x="779446" y="61723"/>
                  </a:lnTo>
                  <a:lnTo>
                    <a:pt x="823717" y="47583"/>
                  </a:lnTo>
                  <a:lnTo>
                    <a:pt x="868743" y="35199"/>
                  </a:lnTo>
                  <a:lnTo>
                    <a:pt x="914485" y="24610"/>
                  </a:lnTo>
                  <a:lnTo>
                    <a:pt x="960902" y="15857"/>
                  </a:lnTo>
                  <a:lnTo>
                    <a:pt x="1007954" y="8979"/>
                  </a:lnTo>
                  <a:lnTo>
                    <a:pt x="1055602" y="4017"/>
                  </a:lnTo>
                  <a:lnTo>
                    <a:pt x="1103806" y="1011"/>
                  </a:lnTo>
                  <a:lnTo>
                    <a:pt x="1152525" y="0"/>
                  </a:lnTo>
                  <a:lnTo>
                    <a:pt x="1201243" y="1011"/>
                  </a:lnTo>
                  <a:lnTo>
                    <a:pt x="1249447" y="4017"/>
                  </a:lnTo>
                  <a:lnTo>
                    <a:pt x="1297095" y="8979"/>
                  </a:lnTo>
                  <a:lnTo>
                    <a:pt x="1344147" y="15857"/>
                  </a:lnTo>
                  <a:lnTo>
                    <a:pt x="1390564" y="24610"/>
                  </a:lnTo>
                  <a:lnTo>
                    <a:pt x="1436306" y="35199"/>
                  </a:lnTo>
                  <a:lnTo>
                    <a:pt x="1481332" y="47583"/>
                  </a:lnTo>
                  <a:lnTo>
                    <a:pt x="1525603" y="61723"/>
                  </a:lnTo>
                  <a:lnTo>
                    <a:pt x="1569078" y="77578"/>
                  </a:lnTo>
                  <a:lnTo>
                    <a:pt x="1611718" y="95108"/>
                  </a:lnTo>
                  <a:lnTo>
                    <a:pt x="1653483" y="114274"/>
                  </a:lnTo>
                  <a:lnTo>
                    <a:pt x="1694332" y="135036"/>
                  </a:lnTo>
                  <a:lnTo>
                    <a:pt x="1734226" y="157353"/>
                  </a:lnTo>
                  <a:lnTo>
                    <a:pt x="1773124" y="181186"/>
                  </a:lnTo>
                  <a:lnTo>
                    <a:pt x="1810986" y="206494"/>
                  </a:lnTo>
                  <a:lnTo>
                    <a:pt x="1847774" y="233237"/>
                  </a:lnTo>
                  <a:lnTo>
                    <a:pt x="1883446" y="261376"/>
                  </a:lnTo>
                  <a:lnTo>
                    <a:pt x="1917962" y="290871"/>
                  </a:lnTo>
                  <a:lnTo>
                    <a:pt x="1951283" y="321681"/>
                  </a:lnTo>
                  <a:lnTo>
                    <a:pt x="1983368" y="353766"/>
                  </a:lnTo>
                  <a:lnTo>
                    <a:pt x="2014178" y="387087"/>
                  </a:lnTo>
                  <a:lnTo>
                    <a:pt x="2043673" y="421603"/>
                  </a:lnTo>
                  <a:lnTo>
                    <a:pt x="2071812" y="457275"/>
                  </a:lnTo>
                  <a:lnTo>
                    <a:pt x="2098555" y="494063"/>
                  </a:lnTo>
                  <a:lnTo>
                    <a:pt x="2123863" y="531925"/>
                  </a:lnTo>
                  <a:lnTo>
                    <a:pt x="2147696" y="570823"/>
                  </a:lnTo>
                  <a:lnTo>
                    <a:pt x="2170013" y="610717"/>
                  </a:lnTo>
                  <a:lnTo>
                    <a:pt x="2190775" y="651566"/>
                  </a:lnTo>
                  <a:lnTo>
                    <a:pt x="2209941" y="693331"/>
                  </a:lnTo>
                  <a:lnTo>
                    <a:pt x="2227471" y="735971"/>
                  </a:lnTo>
                  <a:lnTo>
                    <a:pt x="2243327" y="779446"/>
                  </a:lnTo>
                  <a:lnTo>
                    <a:pt x="2257466" y="823717"/>
                  </a:lnTo>
                  <a:lnTo>
                    <a:pt x="2269850" y="868743"/>
                  </a:lnTo>
                  <a:lnTo>
                    <a:pt x="2280439" y="914485"/>
                  </a:lnTo>
                  <a:lnTo>
                    <a:pt x="2289192" y="960902"/>
                  </a:lnTo>
                  <a:lnTo>
                    <a:pt x="2296070" y="1007954"/>
                  </a:lnTo>
                  <a:lnTo>
                    <a:pt x="2301032" y="1055602"/>
                  </a:lnTo>
                  <a:lnTo>
                    <a:pt x="2304038" y="1103806"/>
                  </a:lnTo>
                  <a:lnTo>
                    <a:pt x="2305050" y="1152525"/>
                  </a:lnTo>
                  <a:lnTo>
                    <a:pt x="2304038" y="1201243"/>
                  </a:lnTo>
                  <a:lnTo>
                    <a:pt x="2301032" y="1249447"/>
                  </a:lnTo>
                  <a:lnTo>
                    <a:pt x="2296070" y="1297095"/>
                  </a:lnTo>
                  <a:lnTo>
                    <a:pt x="2289192" y="1344147"/>
                  </a:lnTo>
                  <a:lnTo>
                    <a:pt x="2280439" y="1390564"/>
                  </a:lnTo>
                  <a:lnTo>
                    <a:pt x="2269850" y="1436306"/>
                  </a:lnTo>
                  <a:lnTo>
                    <a:pt x="2257466" y="1481332"/>
                  </a:lnTo>
                  <a:lnTo>
                    <a:pt x="2243327" y="1525603"/>
                  </a:lnTo>
                  <a:lnTo>
                    <a:pt x="2227471" y="1569078"/>
                  </a:lnTo>
                  <a:lnTo>
                    <a:pt x="2209941" y="1611718"/>
                  </a:lnTo>
                  <a:lnTo>
                    <a:pt x="2190775" y="1653483"/>
                  </a:lnTo>
                  <a:lnTo>
                    <a:pt x="2170013" y="1694332"/>
                  </a:lnTo>
                  <a:lnTo>
                    <a:pt x="2147696" y="1734226"/>
                  </a:lnTo>
                  <a:lnTo>
                    <a:pt x="2123863" y="1773124"/>
                  </a:lnTo>
                  <a:lnTo>
                    <a:pt x="2098555" y="1810986"/>
                  </a:lnTo>
                  <a:lnTo>
                    <a:pt x="2071812" y="1847774"/>
                  </a:lnTo>
                  <a:lnTo>
                    <a:pt x="2043673" y="1883446"/>
                  </a:lnTo>
                  <a:lnTo>
                    <a:pt x="2014178" y="1917962"/>
                  </a:lnTo>
                  <a:lnTo>
                    <a:pt x="1983368" y="1951283"/>
                  </a:lnTo>
                  <a:lnTo>
                    <a:pt x="1951283" y="1983368"/>
                  </a:lnTo>
                  <a:lnTo>
                    <a:pt x="1917962" y="2014178"/>
                  </a:lnTo>
                  <a:lnTo>
                    <a:pt x="1883446" y="2043673"/>
                  </a:lnTo>
                  <a:lnTo>
                    <a:pt x="1847774" y="2071812"/>
                  </a:lnTo>
                  <a:lnTo>
                    <a:pt x="1810986" y="2098555"/>
                  </a:lnTo>
                  <a:lnTo>
                    <a:pt x="1773124" y="2123863"/>
                  </a:lnTo>
                  <a:lnTo>
                    <a:pt x="1734226" y="2147696"/>
                  </a:lnTo>
                  <a:lnTo>
                    <a:pt x="1694332" y="2170013"/>
                  </a:lnTo>
                  <a:lnTo>
                    <a:pt x="1653483" y="2190775"/>
                  </a:lnTo>
                  <a:lnTo>
                    <a:pt x="1611718" y="2209941"/>
                  </a:lnTo>
                  <a:lnTo>
                    <a:pt x="1569078" y="2227471"/>
                  </a:lnTo>
                  <a:lnTo>
                    <a:pt x="1525603" y="2243327"/>
                  </a:lnTo>
                  <a:lnTo>
                    <a:pt x="1481332" y="2257466"/>
                  </a:lnTo>
                  <a:lnTo>
                    <a:pt x="1436306" y="2269850"/>
                  </a:lnTo>
                  <a:lnTo>
                    <a:pt x="1390564" y="2280439"/>
                  </a:lnTo>
                  <a:lnTo>
                    <a:pt x="1344147" y="2289192"/>
                  </a:lnTo>
                  <a:lnTo>
                    <a:pt x="1297095" y="2296070"/>
                  </a:lnTo>
                  <a:lnTo>
                    <a:pt x="1249447" y="2301032"/>
                  </a:lnTo>
                  <a:lnTo>
                    <a:pt x="1201243" y="2304038"/>
                  </a:lnTo>
                  <a:lnTo>
                    <a:pt x="1152525" y="230505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85750" y="3385575"/>
            <a:ext cx="4417060" cy="3549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1" spc="-210">
                <a:solidFill>
                  <a:srgbClr val="D9DEDA"/>
                </a:solidFill>
                <a:latin typeface="Verdana"/>
                <a:cs typeface="Verdana"/>
              </a:rPr>
              <a:t>Conclusion</a:t>
            </a:r>
            <a:endParaRPr sz="6000">
              <a:latin typeface="Verdana"/>
              <a:cs typeface="Verdana"/>
            </a:endParaRPr>
          </a:p>
          <a:p>
            <a:pPr marL="12700">
              <a:lnSpc>
                <a:spcPts val="4430"/>
              </a:lnSpc>
              <a:spcBef>
                <a:spcPts val="2825"/>
              </a:spcBef>
            </a:pPr>
            <a:r>
              <a:rPr sz="3700" b="1" spc="45">
                <a:solidFill>
                  <a:srgbClr val="D9DEDA"/>
                </a:solidFill>
                <a:latin typeface="Verdana"/>
                <a:cs typeface="Verdana"/>
              </a:rPr>
              <a:t>Francovich,</a:t>
            </a:r>
            <a:endParaRPr sz="3700">
              <a:latin typeface="Verdana"/>
              <a:cs typeface="Verdana"/>
            </a:endParaRPr>
          </a:p>
          <a:p>
            <a:pPr marL="12700">
              <a:lnSpc>
                <a:spcPts val="4425"/>
              </a:lnSpc>
            </a:pPr>
            <a:r>
              <a:rPr sz="3700" b="1" spc="80">
                <a:solidFill>
                  <a:srgbClr val="D9DEDA"/>
                </a:solidFill>
                <a:latin typeface="Verdana"/>
                <a:cs typeface="Verdana"/>
              </a:rPr>
              <a:t>Bonifaci</a:t>
            </a:r>
            <a:r>
              <a:rPr sz="3700" b="1" spc="130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3700" b="1" spc="30">
                <a:solidFill>
                  <a:srgbClr val="D9DEDA"/>
                </a:solidFill>
                <a:latin typeface="Verdana"/>
                <a:cs typeface="Verdana"/>
              </a:rPr>
              <a:t>and</a:t>
            </a:r>
            <a:endParaRPr sz="3700">
              <a:latin typeface="Verdana"/>
              <a:cs typeface="Verdana"/>
            </a:endParaRPr>
          </a:p>
          <a:p>
            <a:pPr marL="12700" marR="161925">
              <a:lnSpc>
                <a:spcPts val="4430"/>
              </a:lnSpc>
              <a:spcBef>
                <a:spcPts val="150"/>
              </a:spcBef>
            </a:pPr>
            <a:r>
              <a:rPr sz="3700" b="1" spc="25">
                <a:solidFill>
                  <a:srgbClr val="D9DEDA"/>
                </a:solidFill>
                <a:latin typeface="Verdana"/>
                <a:cs typeface="Verdana"/>
              </a:rPr>
              <a:t>others </a:t>
            </a:r>
            <a:r>
              <a:rPr sz="3700" b="1" spc="-229">
                <a:solidFill>
                  <a:srgbClr val="D9DEDA"/>
                </a:solidFill>
                <a:latin typeface="Verdana"/>
                <a:cs typeface="Verdana"/>
              </a:rPr>
              <a:t>v. </a:t>
            </a:r>
            <a:r>
              <a:rPr sz="3700" b="1" spc="-20">
                <a:solidFill>
                  <a:srgbClr val="D9DEDA"/>
                </a:solidFill>
                <a:latin typeface="Verdana"/>
                <a:cs typeface="Verdana"/>
              </a:rPr>
              <a:t>Italian  </a:t>
            </a:r>
            <a:r>
              <a:rPr sz="3700" b="1" spc="105">
                <a:solidFill>
                  <a:srgbClr val="D9DEDA"/>
                </a:solidFill>
                <a:latin typeface="Verdana"/>
                <a:cs typeface="Verdana"/>
              </a:rPr>
              <a:t>Republic</a:t>
            </a:r>
            <a:endParaRPr sz="37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31300" y="421846"/>
            <a:ext cx="8837930" cy="3073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985">
              <a:lnSpc>
                <a:spcPct val="150900"/>
              </a:lnSpc>
              <a:spcBef>
                <a:spcPts val="100"/>
              </a:spcBef>
              <a:tabLst>
                <a:tab pos="1153795" algn="l"/>
                <a:tab pos="2044700" algn="l"/>
                <a:tab pos="3707765" algn="l"/>
                <a:tab pos="4347210" algn="l"/>
                <a:tab pos="5237480" algn="l"/>
                <a:tab pos="6210935" algn="l"/>
                <a:tab pos="8302625" algn="l"/>
              </a:tabLst>
            </a:pPr>
            <a:r>
              <a:rPr sz="2650" spc="370">
                <a:solidFill>
                  <a:srgbClr val="D9DEDA"/>
                </a:solidFill>
                <a:latin typeface="Arial"/>
                <a:cs typeface="Arial"/>
              </a:rPr>
              <a:t>W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37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l</a:t>
            </a:r>
            <a:r>
              <a:rPr sz="2650" spc="105">
                <a:solidFill>
                  <a:srgbClr val="D9DEDA"/>
                </a:solidFill>
                <a:latin typeface="Arial"/>
                <a:cs typeface="Arial"/>
              </a:rPr>
              <a:t>y</a:t>
            </a:r>
            <a:r>
              <a:rPr sz="2650" spc="-3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-60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f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530">
                <a:solidFill>
                  <a:srgbClr val="D9DEDA"/>
                </a:solidFill>
                <a:latin typeface="Arial"/>
                <a:cs typeface="Arial"/>
              </a:rPr>
              <a:t>w</a:t>
            </a:r>
            <a:r>
              <a:rPr sz="2650" spc="254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450">
                <a:solidFill>
                  <a:srgbClr val="D9DEDA"/>
                </a:solidFill>
                <a:latin typeface="Arial"/>
                <a:cs typeface="Arial"/>
              </a:rPr>
              <a:t>q</a:t>
            </a:r>
            <a:r>
              <a:rPr sz="2650" spc="360">
                <a:solidFill>
                  <a:srgbClr val="D9DEDA"/>
                </a:solidFill>
                <a:latin typeface="Arial"/>
                <a:cs typeface="Arial"/>
              </a:rPr>
              <a:t>u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-3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-3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 spc="-185">
                <a:solidFill>
                  <a:srgbClr val="D9DEDA"/>
                </a:solidFill>
                <a:latin typeface="Arial"/>
                <a:cs typeface="Arial"/>
              </a:rPr>
              <a:t>,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530">
                <a:solidFill>
                  <a:srgbClr val="D9DEDA"/>
                </a:solidFill>
                <a:latin typeface="Arial"/>
                <a:cs typeface="Arial"/>
              </a:rPr>
              <a:t>w</a:t>
            </a:r>
            <a:r>
              <a:rPr sz="2650" spc="110">
                <a:solidFill>
                  <a:srgbClr val="D9DEDA"/>
                </a:solidFill>
                <a:latin typeface="Arial"/>
                <a:cs typeface="Arial"/>
              </a:rPr>
              <a:t>e  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wereable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10">
                <a:solidFill>
                  <a:srgbClr val="D9DEDA"/>
                </a:solidFill>
                <a:latin typeface="Arial"/>
                <a:cs typeface="Arial"/>
              </a:rPr>
              <a:t>see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and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90">
                <a:solidFill>
                  <a:srgbClr val="D9DEDA"/>
                </a:solidFill>
                <a:latin typeface="Arial"/>
                <a:cs typeface="Arial"/>
              </a:rPr>
              <a:t>understand</a:t>
            </a:r>
            <a:r>
              <a:rPr sz="2650" spc="9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two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50">
                <a:solidFill>
                  <a:srgbClr val="D9DEDA"/>
                </a:solidFill>
                <a:latin typeface="Arial"/>
                <a:cs typeface="Arial"/>
              </a:rPr>
              <a:t>problems:</a:t>
            </a:r>
            <a:endParaRPr sz="26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4150">
              <a:latin typeface="Arial"/>
              <a:cs typeface="Arial"/>
            </a:endParaRPr>
          </a:p>
          <a:p>
            <a:pPr marL="12700" marR="5080">
              <a:lnSpc>
                <a:spcPct val="150900"/>
              </a:lnSpc>
              <a:tabLst>
                <a:tab pos="740410" algn="l"/>
                <a:tab pos="1202690" algn="l"/>
                <a:tab pos="1532890" algn="l"/>
                <a:tab pos="2364105" algn="l"/>
                <a:tab pos="2404110" algn="l"/>
                <a:tab pos="2859405" algn="l"/>
                <a:tab pos="3531870" algn="l"/>
                <a:tab pos="3606800" algn="l"/>
                <a:tab pos="4632325" algn="l"/>
                <a:tab pos="5424805" algn="l"/>
                <a:tab pos="5530215" algn="l"/>
                <a:tab pos="6025515" algn="l"/>
                <a:tab pos="6283325" algn="l"/>
                <a:tab pos="6772275" algn="l"/>
                <a:tab pos="8228965" algn="l"/>
                <a:tab pos="8455025" algn="l"/>
              </a:tabLst>
            </a:pPr>
            <a:r>
              <a:rPr sz="2650" spc="235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60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	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425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-10">
                <a:solidFill>
                  <a:srgbClr val="D9DEDA"/>
                </a:solidFill>
                <a:latin typeface="Arial"/>
                <a:cs typeface="Arial"/>
              </a:rPr>
              <a:t>(</a:t>
            </a:r>
            <a:r>
              <a:rPr sz="2650" spc="530">
                <a:solidFill>
                  <a:srgbClr val="D9DEDA"/>
                </a:solidFill>
                <a:latin typeface="Arial"/>
                <a:cs typeface="Arial"/>
              </a:rPr>
              <a:t>w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375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f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ir</a:t>
            </a:r>
            <a:r>
              <a:rPr sz="2650" spc="-3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 spc="355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450">
                <a:solidFill>
                  <a:srgbClr val="D9DEDA"/>
                </a:solidFill>
                <a:latin typeface="Arial"/>
                <a:cs typeface="Arial"/>
              </a:rPr>
              <a:t>q</a:t>
            </a:r>
            <a:r>
              <a:rPr sz="2650" spc="360">
                <a:solidFill>
                  <a:srgbClr val="D9DEDA"/>
                </a:solidFill>
                <a:latin typeface="Arial"/>
                <a:cs typeface="Arial"/>
              </a:rPr>
              <a:t>u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-3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30">
                <a:solidFill>
                  <a:srgbClr val="D9DEDA"/>
                </a:solidFill>
                <a:latin typeface="Arial"/>
                <a:cs typeface="Arial"/>
              </a:rPr>
              <a:t>)</a:t>
            </a:r>
            <a:r>
              <a:rPr sz="2650" spc="-185">
                <a:solidFill>
                  <a:srgbClr val="D9DEDA"/>
                </a:solidFill>
                <a:latin typeface="Arial"/>
                <a:cs typeface="Arial"/>
              </a:rPr>
              <a:t>,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10">
                <a:solidFill>
                  <a:srgbClr val="D9DEDA"/>
                </a:solidFill>
                <a:latin typeface="Arial"/>
                <a:cs typeface="Arial"/>
              </a:rPr>
              <a:t>e  </a:t>
            </a:r>
            <a:r>
              <a:rPr sz="2650" spc="450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ir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650" spc="355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effe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650" spc="355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f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	</a:t>
            </a:r>
            <a:r>
              <a:rPr sz="2650" spc="440">
                <a:solidFill>
                  <a:srgbClr val="D9DEDA"/>
                </a:solidFill>
                <a:latin typeface="Arial"/>
                <a:cs typeface="Arial"/>
              </a:rPr>
              <a:t>p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r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90">
                <a:solidFill>
                  <a:srgbClr val="D9DEDA"/>
                </a:solidFill>
                <a:latin typeface="Arial"/>
                <a:cs typeface="Arial"/>
              </a:rPr>
              <a:t>v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-35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385">
                <a:solidFill>
                  <a:srgbClr val="D9DEDA"/>
                </a:solidFill>
                <a:latin typeface="Arial"/>
                <a:cs typeface="Arial"/>
              </a:rPr>
              <a:t>n</a:t>
            </a:r>
            <a:r>
              <a:rPr sz="2650" spc="-60">
                <a:solidFill>
                  <a:srgbClr val="D9DEDA"/>
                </a:solidFill>
                <a:latin typeface="Arial"/>
                <a:cs typeface="Arial"/>
              </a:rPr>
              <a:t>s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	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f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400">
                <a:solidFill>
                  <a:srgbClr val="D9DEDA"/>
                </a:solidFill>
                <a:latin typeface="Arial"/>
                <a:cs typeface="Arial"/>
              </a:rPr>
              <a:t>h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450">
                <a:solidFill>
                  <a:srgbClr val="D9DEDA"/>
                </a:solidFill>
                <a:latin typeface="Arial"/>
                <a:cs typeface="Arial"/>
              </a:rPr>
              <a:t>d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ir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c</a:t>
            </a:r>
            <a:r>
              <a:rPr sz="2650" spc="380">
                <a:solidFill>
                  <a:srgbClr val="D9DEDA"/>
                </a:solidFill>
                <a:latin typeface="Arial"/>
                <a:cs typeface="Arial"/>
              </a:rPr>
              <a:t>t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i</a:t>
            </a:r>
            <a:r>
              <a:rPr sz="2650" spc="90">
                <a:solidFill>
                  <a:srgbClr val="D9DEDA"/>
                </a:solidFill>
                <a:latin typeface="Arial"/>
                <a:cs typeface="Arial"/>
              </a:rPr>
              <a:t>v</a:t>
            </a:r>
            <a:r>
              <a:rPr sz="2650" spc="170">
                <a:solidFill>
                  <a:srgbClr val="D9DEDA"/>
                </a:solidFill>
                <a:latin typeface="Arial"/>
                <a:cs typeface="Arial"/>
              </a:rPr>
              <a:t>e</a:t>
            </a:r>
            <a:r>
              <a:rPr sz="2650">
                <a:solidFill>
                  <a:srgbClr val="D9DEDA"/>
                </a:solidFill>
                <a:latin typeface="Arial"/>
                <a:cs typeface="Arial"/>
              </a:rPr>
              <a:t>	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a</a:t>
            </a:r>
            <a:r>
              <a:rPr sz="2650" spc="-60">
                <a:solidFill>
                  <a:srgbClr val="D9DEDA"/>
                </a:solidFill>
                <a:latin typeface="Arial"/>
                <a:cs typeface="Arial"/>
              </a:rPr>
              <a:t>s</a:t>
            </a:r>
            <a:endParaRPr sz="2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131300" y="3469845"/>
            <a:ext cx="883856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900"/>
              </a:lnSpc>
              <a:spcBef>
                <a:spcPts val="100"/>
              </a:spcBef>
            </a:pP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well </a:t>
            </a:r>
            <a:r>
              <a:rPr sz="2650" spc="55">
                <a:solidFill>
                  <a:srgbClr val="D9DEDA"/>
                </a:solidFill>
                <a:latin typeface="Arial"/>
                <a:cs typeface="Arial"/>
              </a:rPr>
              <a:t>as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15">
                <a:solidFill>
                  <a:srgbClr val="D9DEDA"/>
                </a:solidFill>
                <a:latin typeface="Arial"/>
                <a:cs typeface="Arial"/>
              </a:rPr>
              <a:t>existence </a:t>
            </a:r>
            <a:r>
              <a:rPr sz="2650" spc="325">
                <a:solidFill>
                  <a:srgbClr val="D9DEDA"/>
                </a:solidFill>
                <a:latin typeface="Arial"/>
                <a:cs typeface="Arial"/>
              </a:rPr>
              <a:t>and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extent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liability of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'State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in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45">
                <a:solidFill>
                  <a:srgbClr val="D9DEDA"/>
                </a:solidFill>
                <a:latin typeface="Arial"/>
                <a:cs typeface="Arial"/>
              </a:rPr>
              <a:t>event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breach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165">
                <a:solidFill>
                  <a:srgbClr val="D9DEDA"/>
                </a:solidFill>
                <a:latin typeface="Arial"/>
                <a:cs typeface="Arial"/>
              </a:rPr>
              <a:t>its 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obligations;</a:t>
            </a:r>
            <a:endParaRPr sz="26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131300" y="6115058"/>
            <a:ext cx="8836660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50" spc="300">
                <a:solidFill>
                  <a:srgbClr val="D9DEDA"/>
                </a:solidFill>
                <a:latin typeface="Arial"/>
                <a:cs typeface="Arial"/>
              </a:rPr>
              <a:t>On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80">
                <a:solidFill>
                  <a:srgbClr val="D9DEDA"/>
                </a:solidFill>
                <a:latin typeface="Arial"/>
                <a:cs typeface="Arial"/>
              </a:rPr>
              <a:t>other </a:t>
            </a:r>
            <a:r>
              <a:rPr sz="2650" spc="190">
                <a:solidFill>
                  <a:srgbClr val="D9DEDA"/>
                </a:solidFill>
                <a:latin typeface="Arial"/>
                <a:cs typeface="Arial"/>
              </a:rPr>
              <a:t>side </a:t>
            </a:r>
            <a:r>
              <a:rPr sz="2650" spc="290">
                <a:solidFill>
                  <a:srgbClr val="D9DEDA"/>
                </a:solidFill>
                <a:latin typeface="Arial"/>
                <a:cs typeface="Arial"/>
              </a:rPr>
              <a:t>(with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54">
                <a:solidFill>
                  <a:srgbClr val="D9DEDA"/>
                </a:solidFill>
                <a:latin typeface="Arial"/>
                <a:cs typeface="Arial"/>
              </a:rPr>
              <a:t>second </a:t>
            </a:r>
            <a:r>
              <a:rPr sz="2650" spc="245">
                <a:solidFill>
                  <a:srgbClr val="D9DEDA"/>
                </a:solidFill>
                <a:latin typeface="Arial"/>
                <a:cs typeface="Arial"/>
              </a:rPr>
              <a:t>question)</a:t>
            </a:r>
            <a:r>
              <a:rPr sz="2650" spc="3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endParaRPr sz="26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131300" y="6517846"/>
            <a:ext cx="8840470" cy="3073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900"/>
              </a:lnSpc>
              <a:spcBef>
                <a:spcPts val="100"/>
              </a:spcBef>
            </a:pP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freedoms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125">
                <a:solidFill>
                  <a:srgbClr val="D9DEDA"/>
                </a:solidFill>
                <a:latin typeface="Arial"/>
                <a:cs typeface="Arial"/>
              </a:rPr>
              <a:t>States, </a:t>
            </a:r>
            <a:r>
              <a:rPr sz="2650" spc="320">
                <a:solidFill>
                  <a:srgbClr val="D9DEDA"/>
                </a:solidFill>
                <a:latin typeface="Arial"/>
                <a:cs typeface="Arial"/>
              </a:rPr>
              <a:t>whether </a:t>
            </a:r>
            <a:r>
              <a:rPr sz="2650" spc="265">
                <a:solidFill>
                  <a:srgbClr val="D9DEDA"/>
                </a:solidFill>
                <a:latin typeface="Arial"/>
                <a:cs typeface="Arial"/>
              </a:rPr>
              <a:t>it </a:t>
            </a:r>
            <a:r>
              <a:rPr sz="2650" spc="60">
                <a:solidFill>
                  <a:srgbClr val="D9DEDA"/>
                </a:solidFill>
                <a:latin typeface="Arial"/>
                <a:cs typeface="Arial"/>
              </a:rPr>
              <a:t>is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  </a:t>
            </a:r>
            <a:r>
              <a:rPr sz="2650" spc="320">
                <a:solidFill>
                  <a:srgbClr val="D9DEDA"/>
                </a:solidFill>
                <a:latin typeface="Arial"/>
                <a:cs typeface="Arial"/>
              </a:rPr>
              <a:t>determine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90">
                <a:solidFill>
                  <a:srgbClr val="D9DEDA"/>
                </a:solidFill>
                <a:latin typeface="Arial"/>
                <a:cs typeface="Arial"/>
              </a:rPr>
              <a:t>date </a:t>
            </a: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from </a:t>
            </a:r>
            <a:r>
              <a:rPr sz="2650" spc="350">
                <a:solidFill>
                  <a:srgbClr val="D9DEDA"/>
                </a:solidFill>
                <a:latin typeface="Arial"/>
                <a:cs typeface="Arial"/>
              </a:rPr>
              <a:t>which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guarantee</a:t>
            </a:r>
            <a:r>
              <a:rPr sz="2650" spc="-2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 </a:t>
            </a: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payment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145">
                <a:solidFill>
                  <a:srgbClr val="D9DEDA"/>
                </a:solidFill>
                <a:latin typeface="Arial"/>
                <a:cs typeface="Arial"/>
              </a:rPr>
              <a:t>royalties,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or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freedom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State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75">
                <a:solidFill>
                  <a:srgbClr val="D9DEDA"/>
                </a:solidFill>
                <a:latin typeface="Arial"/>
                <a:cs typeface="Arial"/>
              </a:rPr>
              <a:t>fix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 a </a:t>
            </a:r>
            <a:r>
              <a:rPr sz="2650" spc="335">
                <a:solidFill>
                  <a:srgbClr val="D9DEDA"/>
                </a:solidFill>
                <a:latin typeface="Arial"/>
                <a:cs typeface="Arial"/>
              </a:rPr>
              <a:t>limit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45">
                <a:solidFill>
                  <a:srgbClr val="D9DEDA"/>
                </a:solidFill>
                <a:latin typeface="Arial"/>
                <a:cs typeface="Arial"/>
              </a:rPr>
              <a:t>sum</a:t>
            </a:r>
            <a:r>
              <a:rPr sz="2650" spc="14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70">
                <a:solidFill>
                  <a:srgbClr val="D9DEDA"/>
                </a:solidFill>
                <a:latin typeface="Arial"/>
                <a:cs typeface="Arial"/>
              </a:rPr>
              <a:t>in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50">
                <a:solidFill>
                  <a:srgbClr val="D9DEDA"/>
                </a:solidFill>
                <a:latin typeface="Arial"/>
                <a:cs typeface="Arial"/>
              </a:rPr>
              <a:t>order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40">
                <a:solidFill>
                  <a:srgbClr val="D9DEDA"/>
                </a:solidFill>
                <a:latin typeface="Arial"/>
                <a:cs typeface="Arial"/>
              </a:rPr>
              <a:t>not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45">
                <a:solidFill>
                  <a:srgbClr val="D9DEDA"/>
                </a:solidFill>
                <a:latin typeface="Arial"/>
                <a:cs typeface="Arial"/>
              </a:rPr>
              <a:t>exceed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 </a:t>
            </a:r>
            <a:r>
              <a:rPr sz="2650" spc="175">
                <a:solidFill>
                  <a:srgbClr val="D9DEDA"/>
                </a:solidFill>
                <a:latin typeface="Arial"/>
                <a:cs typeface="Arial"/>
              </a:rPr>
              <a:t>social</a:t>
            </a:r>
            <a:r>
              <a:rPr sz="2650" spc="8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65">
                <a:solidFill>
                  <a:srgbClr val="D9DEDA"/>
                </a:solidFill>
                <a:latin typeface="Arial"/>
                <a:cs typeface="Arial"/>
              </a:rPr>
              <a:t>purpose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45">
                <a:solidFill>
                  <a:srgbClr val="D9DEDA"/>
                </a:solidFill>
                <a:latin typeface="Arial"/>
                <a:cs typeface="Arial"/>
              </a:rPr>
              <a:t>ceiling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8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95">
                <a:solidFill>
                  <a:srgbClr val="D9DEDA"/>
                </a:solidFill>
                <a:latin typeface="Arial"/>
                <a:cs typeface="Arial"/>
              </a:rPr>
              <a:t>directive.</a:t>
            </a:r>
            <a:endParaRPr sz="2650">
              <a:latin typeface="Arial"/>
              <a:cs typeface="Arial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6930840" y="4618596"/>
          <a:ext cx="1168396" cy="5797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3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6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6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6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36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970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0293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0293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0293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0293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2029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1" name="object 11"/>
          <p:cNvGrpSpPr/>
          <p:nvPr/>
        </p:nvGrpSpPr>
        <p:grpSpPr>
          <a:xfrm>
            <a:off x="1028700" y="0"/>
            <a:ext cx="7212330" cy="5276850"/>
            <a:chOff x="1028700" y="0"/>
            <a:chExt cx="7212330" cy="5276850"/>
          </a:xfrm>
        </p:grpSpPr>
        <p:sp>
          <p:nvSpPr>
            <p:cNvPr id="12" name="object 12"/>
            <p:cNvSpPr/>
            <p:nvPr/>
          </p:nvSpPr>
          <p:spPr>
            <a:xfrm>
              <a:off x="6797256" y="4396396"/>
              <a:ext cx="1443990" cy="880744"/>
            </a:xfrm>
            <a:custGeom>
              <a:avLst/>
              <a:gdLst/>
              <a:ahLst/>
              <a:cxnLst/>
              <a:rect l="l" t="t" r="r" b="b"/>
              <a:pathLst>
                <a:path w="1443990" h="880745">
                  <a:moveTo>
                    <a:pt x="1443532" y="821956"/>
                  </a:moveTo>
                  <a:lnTo>
                    <a:pt x="1347190" y="821956"/>
                  </a:lnTo>
                  <a:lnTo>
                    <a:pt x="1347190" y="781875"/>
                  </a:lnTo>
                  <a:lnTo>
                    <a:pt x="65887" y="781875"/>
                  </a:lnTo>
                  <a:lnTo>
                    <a:pt x="65887" y="821956"/>
                  </a:lnTo>
                  <a:lnTo>
                    <a:pt x="0" y="821956"/>
                  </a:lnTo>
                  <a:lnTo>
                    <a:pt x="0" y="880376"/>
                  </a:lnTo>
                  <a:lnTo>
                    <a:pt x="1443532" y="880376"/>
                  </a:lnTo>
                  <a:lnTo>
                    <a:pt x="1443532" y="821956"/>
                  </a:lnTo>
                  <a:close/>
                </a:path>
                <a:path w="1443990" h="880745">
                  <a:moveTo>
                    <a:pt x="1443532" y="129336"/>
                  </a:moveTo>
                  <a:lnTo>
                    <a:pt x="1246974" y="129336"/>
                  </a:lnTo>
                  <a:lnTo>
                    <a:pt x="1246974" y="51727"/>
                  </a:lnTo>
                  <a:lnTo>
                    <a:pt x="964298" y="51727"/>
                  </a:lnTo>
                  <a:lnTo>
                    <a:pt x="964298" y="0"/>
                  </a:lnTo>
                  <a:lnTo>
                    <a:pt x="468833" y="0"/>
                  </a:lnTo>
                  <a:lnTo>
                    <a:pt x="468833" y="51727"/>
                  </a:lnTo>
                  <a:lnTo>
                    <a:pt x="189052" y="51727"/>
                  </a:lnTo>
                  <a:lnTo>
                    <a:pt x="189052" y="129336"/>
                  </a:lnTo>
                  <a:lnTo>
                    <a:pt x="0" y="129336"/>
                  </a:lnTo>
                  <a:lnTo>
                    <a:pt x="0" y="187706"/>
                  </a:lnTo>
                  <a:lnTo>
                    <a:pt x="65887" y="187706"/>
                  </a:lnTo>
                  <a:lnTo>
                    <a:pt x="65887" y="256705"/>
                  </a:lnTo>
                  <a:lnTo>
                    <a:pt x="1347190" y="256705"/>
                  </a:lnTo>
                  <a:lnTo>
                    <a:pt x="1347190" y="187706"/>
                  </a:lnTo>
                  <a:lnTo>
                    <a:pt x="1443532" y="187706"/>
                  </a:lnTo>
                  <a:lnTo>
                    <a:pt x="1443532" y="129336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28700" y="0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439701" y="376293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703025" y="440700"/>
              <a:ext cx="131632" cy="1316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419948" y="631202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4" h="47307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37"/>
                  </a:lnTo>
                  <a:lnTo>
                    <a:pt x="194233" y="412737"/>
                  </a:lnTo>
                  <a:lnTo>
                    <a:pt x="194233" y="66611"/>
                  </a:lnTo>
                  <a:close/>
                </a:path>
                <a:path w="697864" h="473075">
                  <a:moveTo>
                    <a:pt x="212877" y="424662"/>
                  </a:moveTo>
                  <a:lnTo>
                    <a:pt x="207873" y="419658"/>
                  </a:lnTo>
                  <a:lnTo>
                    <a:pt x="60960" y="419658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92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92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4" h="473075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86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86"/>
                  </a:lnTo>
                  <a:lnTo>
                    <a:pt x="212877" y="44208"/>
                  </a:lnTo>
                  <a:close/>
                </a:path>
                <a:path w="697864" h="47307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37"/>
                  </a:lnTo>
                  <a:lnTo>
                    <a:pt x="407390" y="412737"/>
                  </a:lnTo>
                  <a:lnTo>
                    <a:pt x="407390" y="66611"/>
                  </a:lnTo>
                  <a:close/>
                </a:path>
                <a:path w="697864" h="473075">
                  <a:moveTo>
                    <a:pt x="427367" y="424662"/>
                  </a:moveTo>
                  <a:lnTo>
                    <a:pt x="422338" y="419658"/>
                  </a:lnTo>
                  <a:lnTo>
                    <a:pt x="275450" y="419658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92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92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4" h="473075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86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86"/>
                  </a:lnTo>
                  <a:lnTo>
                    <a:pt x="427367" y="44208"/>
                  </a:lnTo>
                  <a:close/>
                </a:path>
                <a:path w="697864" h="47307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37"/>
                  </a:lnTo>
                  <a:lnTo>
                    <a:pt x="620534" y="412737"/>
                  </a:lnTo>
                  <a:lnTo>
                    <a:pt x="620534" y="66611"/>
                  </a:lnTo>
                  <a:close/>
                </a:path>
                <a:path w="697864" h="473075">
                  <a:moveTo>
                    <a:pt x="641858" y="424662"/>
                  </a:moveTo>
                  <a:lnTo>
                    <a:pt x="636828" y="419658"/>
                  </a:lnTo>
                  <a:lnTo>
                    <a:pt x="489940" y="419658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92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92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4" h="473075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86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86"/>
                  </a:lnTo>
                  <a:lnTo>
                    <a:pt x="641858" y="44208"/>
                  </a:lnTo>
                  <a:close/>
                </a:path>
                <a:path w="697864" h="473075">
                  <a:moveTo>
                    <a:pt x="689140" y="22771"/>
                  </a:moveTo>
                  <a:lnTo>
                    <a:pt x="687819" y="20701"/>
                  </a:lnTo>
                  <a:lnTo>
                    <a:pt x="685876" y="19570"/>
                  </a:lnTo>
                  <a:lnTo>
                    <a:pt x="684847" y="19824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24"/>
                  </a:lnTo>
                  <a:lnTo>
                    <a:pt x="11912" y="19570"/>
                  </a:lnTo>
                  <a:lnTo>
                    <a:pt x="9969" y="20701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697864" h="473075">
                  <a:moveTo>
                    <a:pt x="689140" y="2933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33"/>
                  </a:lnTo>
                  <a:lnTo>
                    <a:pt x="8648" y="10134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34"/>
                  </a:lnTo>
                  <a:lnTo>
                    <a:pt x="689140" y="2933"/>
                  </a:lnTo>
                  <a:close/>
                </a:path>
                <a:path w="697864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81"/>
                  </a:lnTo>
                  <a:lnTo>
                    <a:pt x="697801" y="472681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8288000" cy="102870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977433" y="0"/>
              <a:ext cx="12306300" cy="10287000"/>
            </a:xfrm>
            <a:custGeom>
              <a:avLst/>
              <a:gdLst/>
              <a:ahLst/>
              <a:cxnLst/>
              <a:rect l="l" t="t" r="r" b="b"/>
              <a:pathLst>
                <a:path w="12306300" h="10287000">
                  <a:moveTo>
                    <a:pt x="0" y="0"/>
                  </a:moveTo>
                  <a:lnTo>
                    <a:pt x="12306300" y="0"/>
                  </a:lnTo>
                  <a:lnTo>
                    <a:pt x="123063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28700" y="0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439701" y="376293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703025" y="440700"/>
              <a:ext cx="131632" cy="13161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497203" y="697813"/>
              <a:ext cx="543560" cy="346710"/>
            </a:xfrm>
            <a:custGeom>
              <a:avLst/>
              <a:gdLst/>
              <a:ahLst/>
              <a:cxnLst/>
              <a:rect l="l" t="t" r="r" b="b"/>
              <a:pathLst>
                <a:path w="543560" h="346709">
                  <a:moveTo>
                    <a:pt x="116979" y="0"/>
                  </a:moveTo>
                  <a:lnTo>
                    <a:pt x="0" y="0"/>
                  </a:lnTo>
                  <a:lnTo>
                    <a:pt x="0" y="346125"/>
                  </a:lnTo>
                  <a:lnTo>
                    <a:pt x="116979" y="346125"/>
                  </a:lnTo>
                  <a:lnTo>
                    <a:pt x="116979" y="0"/>
                  </a:lnTo>
                  <a:close/>
                </a:path>
                <a:path w="543560" h="346709">
                  <a:moveTo>
                    <a:pt x="330136" y="0"/>
                  </a:moveTo>
                  <a:lnTo>
                    <a:pt x="213156" y="0"/>
                  </a:lnTo>
                  <a:lnTo>
                    <a:pt x="213156" y="346125"/>
                  </a:lnTo>
                  <a:lnTo>
                    <a:pt x="330136" y="346125"/>
                  </a:lnTo>
                  <a:lnTo>
                    <a:pt x="330136" y="0"/>
                  </a:lnTo>
                  <a:close/>
                </a:path>
                <a:path w="543560" h="346709">
                  <a:moveTo>
                    <a:pt x="543280" y="0"/>
                  </a:moveTo>
                  <a:lnTo>
                    <a:pt x="426300" y="0"/>
                  </a:lnTo>
                  <a:lnTo>
                    <a:pt x="426300" y="346125"/>
                  </a:lnTo>
                  <a:lnTo>
                    <a:pt x="543280" y="346125"/>
                  </a:lnTo>
                  <a:lnTo>
                    <a:pt x="543280" y="0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67942" y="3652570"/>
              <a:ext cx="2305050" cy="230505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419948" y="631202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4" h="473075">
                  <a:moveTo>
                    <a:pt x="212877" y="424662"/>
                  </a:moveTo>
                  <a:lnTo>
                    <a:pt x="207873" y="419658"/>
                  </a:lnTo>
                  <a:lnTo>
                    <a:pt x="60960" y="419658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92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92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4" h="473075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86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86"/>
                  </a:lnTo>
                  <a:lnTo>
                    <a:pt x="212877" y="44208"/>
                  </a:lnTo>
                  <a:close/>
                </a:path>
                <a:path w="697864" h="473075">
                  <a:moveTo>
                    <a:pt x="427367" y="424662"/>
                  </a:moveTo>
                  <a:lnTo>
                    <a:pt x="422338" y="419658"/>
                  </a:lnTo>
                  <a:lnTo>
                    <a:pt x="275450" y="419658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92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92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4" h="473075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86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86"/>
                  </a:lnTo>
                  <a:lnTo>
                    <a:pt x="427367" y="44208"/>
                  </a:lnTo>
                  <a:close/>
                </a:path>
                <a:path w="697864" h="473075">
                  <a:moveTo>
                    <a:pt x="641858" y="424662"/>
                  </a:moveTo>
                  <a:lnTo>
                    <a:pt x="636828" y="419658"/>
                  </a:lnTo>
                  <a:lnTo>
                    <a:pt x="489940" y="419658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92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92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4" h="473075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86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86"/>
                  </a:lnTo>
                  <a:lnTo>
                    <a:pt x="641858" y="44208"/>
                  </a:lnTo>
                  <a:close/>
                </a:path>
                <a:path w="697864" h="473075">
                  <a:moveTo>
                    <a:pt x="689140" y="22771"/>
                  </a:moveTo>
                  <a:lnTo>
                    <a:pt x="687819" y="20701"/>
                  </a:lnTo>
                  <a:lnTo>
                    <a:pt x="685876" y="19570"/>
                  </a:lnTo>
                  <a:lnTo>
                    <a:pt x="684847" y="19824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24"/>
                  </a:lnTo>
                  <a:lnTo>
                    <a:pt x="11912" y="19570"/>
                  </a:lnTo>
                  <a:lnTo>
                    <a:pt x="9969" y="20701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697864" h="473075">
                  <a:moveTo>
                    <a:pt x="689140" y="2933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33"/>
                  </a:lnTo>
                  <a:lnTo>
                    <a:pt x="8648" y="10134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34"/>
                  </a:lnTo>
                  <a:lnTo>
                    <a:pt x="689140" y="2933"/>
                  </a:lnTo>
                  <a:close/>
                </a:path>
                <a:path w="697864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81"/>
                  </a:lnTo>
                  <a:lnTo>
                    <a:pt x="697801" y="472681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285750" y="3385575"/>
            <a:ext cx="441706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1" spc="-210">
                <a:solidFill>
                  <a:srgbClr val="D9DEDA"/>
                </a:solidFill>
                <a:latin typeface="Verdana"/>
                <a:cs typeface="Verdana"/>
              </a:rPr>
              <a:t>Conclusion</a:t>
            </a:r>
            <a:endParaRPr sz="6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5750" y="4659270"/>
            <a:ext cx="4260215" cy="2275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430"/>
              </a:lnSpc>
              <a:spcBef>
                <a:spcPts val="100"/>
              </a:spcBef>
            </a:pPr>
            <a:r>
              <a:rPr sz="3700" b="1" spc="45">
                <a:solidFill>
                  <a:srgbClr val="D9DEDA"/>
                </a:solidFill>
                <a:latin typeface="Verdana"/>
                <a:cs typeface="Verdana"/>
              </a:rPr>
              <a:t>Francovich,</a:t>
            </a:r>
            <a:endParaRPr sz="3700">
              <a:latin typeface="Verdana"/>
              <a:cs typeface="Verdana"/>
            </a:endParaRPr>
          </a:p>
          <a:p>
            <a:pPr marL="12700">
              <a:lnSpc>
                <a:spcPts val="4425"/>
              </a:lnSpc>
            </a:pPr>
            <a:r>
              <a:rPr sz="3700" b="1" spc="80">
                <a:solidFill>
                  <a:srgbClr val="D9DEDA"/>
                </a:solidFill>
                <a:latin typeface="Verdana"/>
                <a:cs typeface="Verdana"/>
              </a:rPr>
              <a:t>Bonifaci</a:t>
            </a:r>
            <a:r>
              <a:rPr sz="3700" b="1" spc="12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3700" b="1" spc="30">
                <a:solidFill>
                  <a:srgbClr val="D9DEDA"/>
                </a:solidFill>
                <a:latin typeface="Verdana"/>
                <a:cs typeface="Verdana"/>
              </a:rPr>
              <a:t>and</a:t>
            </a:r>
            <a:endParaRPr sz="3700">
              <a:latin typeface="Verdana"/>
              <a:cs typeface="Verdana"/>
            </a:endParaRPr>
          </a:p>
          <a:p>
            <a:pPr marL="12700" marR="5080">
              <a:lnSpc>
                <a:spcPts val="4430"/>
              </a:lnSpc>
              <a:spcBef>
                <a:spcPts val="145"/>
              </a:spcBef>
            </a:pPr>
            <a:r>
              <a:rPr sz="3700" b="1" spc="25">
                <a:solidFill>
                  <a:srgbClr val="D9DEDA"/>
                </a:solidFill>
                <a:latin typeface="Verdana"/>
                <a:cs typeface="Verdana"/>
              </a:rPr>
              <a:t>others </a:t>
            </a:r>
            <a:r>
              <a:rPr sz="3700" b="1" spc="-229">
                <a:solidFill>
                  <a:srgbClr val="D9DEDA"/>
                </a:solidFill>
                <a:latin typeface="Verdana"/>
                <a:cs typeface="Verdana"/>
              </a:rPr>
              <a:t>v. </a:t>
            </a:r>
            <a:r>
              <a:rPr sz="3700" b="1" spc="-20">
                <a:solidFill>
                  <a:srgbClr val="D9DEDA"/>
                </a:solidFill>
                <a:latin typeface="Verdana"/>
                <a:cs typeface="Verdana"/>
              </a:rPr>
              <a:t>Italian  </a:t>
            </a:r>
            <a:r>
              <a:rPr sz="3700" b="1" spc="105">
                <a:solidFill>
                  <a:srgbClr val="D9DEDA"/>
                </a:solidFill>
                <a:latin typeface="Verdana"/>
                <a:cs typeface="Verdana"/>
              </a:rPr>
              <a:t>Republic</a:t>
            </a:r>
            <a:endParaRPr sz="37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131300" y="3929069"/>
            <a:ext cx="8838565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1373505" algn="l"/>
                <a:tab pos="2049780" algn="l"/>
                <a:tab pos="3043555" algn="l"/>
                <a:tab pos="4022725" algn="l"/>
                <a:tab pos="4948555" algn="l"/>
                <a:tab pos="5745480" algn="l"/>
                <a:tab pos="6687184" algn="l"/>
                <a:tab pos="7103109" algn="l"/>
                <a:tab pos="7465059" algn="l"/>
              </a:tabLst>
            </a:pPr>
            <a:r>
              <a:rPr sz="2650" spc="130">
                <a:solidFill>
                  <a:srgbClr val="D9DEDA"/>
                </a:solidFill>
                <a:latin typeface="Arial"/>
                <a:cs typeface="Arial"/>
              </a:rPr>
              <a:t>Finally,	</a:t>
            </a:r>
            <a:r>
              <a:rPr sz="2650" spc="350">
                <a:solidFill>
                  <a:srgbClr val="D9DEDA"/>
                </a:solidFill>
                <a:latin typeface="Arial"/>
                <a:cs typeface="Arial"/>
              </a:rPr>
              <a:t>we	</a:t>
            </a:r>
            <a:r>
              <a:rPr sz="2650" spc="204">
                <a:solidFill>
                  <a:srgbClr val="D9DEDA"/>
                </a:solidFill>
                <a:latin typeface="Arial"/>
                <a:cs typeface="Arial"/>
              </a:rPr>
              <a:t>have	</a:t>
            </a:r>
            <a:r>
              <a:rPr sz="2650" spc="180">
                <a:solidFill>
                  <a:srgbClr val="D9DEDA"/>
                </a:solidFill>
                <a:latin typeface="Arial"/>
                <a:cs typeface="Arial"/>
              </a:rPr>
              <a:t>seen	</a:t>
            </a:r>
            <a:r>
              <a:rPr sz="2650" spc="395">
                <a:solidFill>
                  <a:srgbClr val="D9DEDA"/>
                </a:solidFill>
                <a:latin typeface="Arial"/>
                <a:cs typeface="Arial"/>
              </a:rPr>
              <a:t>how	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this	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case	</a:t>
            </a:r>
            <a:r>
              <a:rPr sz="2650" spc="60">
                <a:solidFill>
                  <a:srgbClr val="D9DEDA"/>
                </a:solidFill>
                <a:latin typeface="Arial"/>
                <a:cs typeface="Arial"/>
              </a:rPr>
              <a:t>is	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a	</a:t>
            </a:r>
            <a:r>
              <a:rPr sz="2650" spc="260">
                <a:solidFill>
                  <a:srgbClr val="D9DEDA"/>
                </a:solidFill>
                <a:latin typeface="Arial"/>
                <a:cs typeface="Arial"/>
              </a:rPr>
              <a:t>pioneer</a:t>
            </a:r>
            <a:endParaRPr sz="26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131300" y="4331856"/>
            <a:ext cx="883729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900"/>
              </a:lnSpc>
              <a:spcBef>
                <a:spcPts val="100"/>
              </a:spcBef>
            </a:pPr>
            <a:r>
              <a:rPr sz="2650" spc="365">
                <a:solidFill>
                  <a:srgbClr val="D9DEDA"/>
                </a:solidFill>
                <a:latin typeface="Arial"/>
                <a:cs typeface="Arial"/>
              </a:rPr>
              <a:t>with </a:t>
            </a:r>
            <a:r>
              <a:rPr sz="2650" spc="245">
                <a:solidFill>
                  <a:srgbClr val="D9DEDA"/>
                </a:solidFill>
                <a:latin typeface="Arial"/>
                <a:cs typeface="Arial"/>
              </a:rPr>
              <a:t>regard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to the </a:t>
            </a:r>
            <a:r>
              <a:rPr sz="2650" spc="220">
                <a:solidFill>
                  <a:srgbClr val="D9DEDA"/>
                </a:solidFill>
                <a:latin typeface="Arial"/>
                <a:cs typeface="Arial"/>
              </a:rPr>
              <a:t>responsibility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210">
                <a:solidFill>
                  <a:srgbClr val="D9DEDA"/>
                </a:solidFill>
                <a:latin typeface="Arial"/>
                <a:cs typeface="Arial"/>
              </a:rPr>
              <a:t>State  </a:t>
            </a:r>
            <a:r>
              <a:rPr sz="2650" spc="330">
                <a:solidFill>
                  <a:srgbClr val="D9DEDA"/>
                </a:solidFill>
                <a:latin typeface="Arial"/>
                <a:cs typeface="Arial"/>
              </a:rPr>
              <a:t>determined </a:t>
            </a:r>
            <a:r>
              <a:rPr sz="2650" spc="320">
                <a:solidFill>
                  <a:srgbClr val="D9DEDA"/>
                </a:solidFill>
                <a:latin typeface="Arial"/>
                <a:cs typeface="Arial"/>
              </a:rPr>
              <a:t>on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 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basis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 </a:t>
            </a:r>
            <a:r>
              <a:rPr sz="2650" spc="355">
                <a:solidFill>
                  <a:srgbClr val="D9DEDA"/>
                </a:solidFill>
                <a:latin typeface="Arial"/>
                <a:cs typeface="Arial"/>
              </a:rPr>
              <a:t>Community </a:t>
            </a:r>
            <a:r>
              <a:rPr sz="2650" spc="295">
                <a:solidFill>
                  <a:srgbClr val="D9DEDA"/>
                </a:solidFill>
                <a:latin typeface="Arial"/>
                <a:cs typeface="Arial"/>
              </a:rPr>
              <a:t>law </a:t>
            </a:r>
            <a:r>
              <a:rPr sz="2650" spc="240">
                <a:solidFill>
                  <a:srgbClr val="D9DEDA"/>
                </a:solidFill>
                <a:latin typeface="Arial"/>
                <a:cs typeface="Arial"/>
              </a:rPr>
              <a:t>(and  </a:t>
            </a:r>
            <a:r>
              <a:rPr sz="2650" spc="320">
                <a:solidFill>
                  <a:srgbClr val="D9DEDA"/>
                </a:solidFill>
                <a:latin typeface="Arial"/>
                <a:cs typeface="Arial"/>
              </a:rPr>
              <a:t>no</a:t>
            </a:r>
            <a:r>
              <a:rPr sz="2650" spc="8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20">
                <a:solidFill>
                  <a:srgbClr val="D9DEDA"/>
                </a:solidFill>
                <a:latin typeface="Arial"/>
                <a:cs typeface="Arial"/>
              </a:rPr>
              <a:t>on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15">
                <a:solidFill>
                  <a:srgbClr val="D9DEDA"/>
                </a:solidFill>
                <a:latin typeface="Arial"/>
                <a:cs typeface="Arial"/>
              </a:rPr>
              <a:t>the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140">
                <a:solidFill>
                  <a:srgbClr val="D9DEDA"/>
                </a:solidFill>
                <a:latin typeface="Arial"/>
                <a:cs typeface="Arial"/>
              </a:rPr>
              <a:t>basis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of</a:t>
            </a:r>
            <a:r>
              <a:rPr sz="2650" spc="80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305">
                <a:solidFill>
                  <a:srgbClr val="D9DEDA"/>
                </a:solidFill>
                <a:latin typeface="Arial"/>
                <a:cs typeface="Arial"/>
              </a:rPr>
              <a:t>domestic</a:t>
            </a:r>
            <a:r>
              <a:rPr sz="2650" spc="85">
                <a:solidFill>
                  <a:srgbClr val="D9DEDA"/>
                </a:solidFill>
                <a:latin typeface="Arial"/>
                <a:cs typeface="Arial"/>
              </a:rPr>
              <a:t> </a:t>
            </a:r>
            <a:r>
              <a:rPr sz="2650" spc="225">
                <a:solidFill>
                  <a:srgbClr val="D9DEDA"/>
                </a:solidFill>
                <a:latin typeface="Arial"/>
                <a:cs typeface="Arial"/>
              </a:rPr>
              <a:t>law)</a:t>
            </a:r>
            <a:endParaRPr sz="2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1"/>
            <a:ext cx="18288000" cy="9196705"/>
          </a:xfrm>
          <a:custGeom>
            <a:avLst/>
            <a:gdLst/>
            <a:ahLst/>
            <a:cxnLst/>
            <a:rect l="l" t="t" r="r" b="b"/>
            <a:pathLst>
              <a:path w="18288000" h="9196705">
                <a:moveTo>
                  <a:pt x="0" y="9196657"/>
                </a:moveTo>
                <a:lnTo>
                  <a:pt x="18288000" y="9196657"/>
                </a:lnTo>
                <a:lnTo>
                  <a:pt x="18288000" y="0"/>
                </a:lnTo>
                <a:lnTo>
                  <a:pt x="0" y="0"/>
                </a:lnTo>
                <a:lnTo>
                  <a:pt x="0" y="9196657"/>
                </a:lnTo>
                <a:close/>
              </a:path>
            </a:pathLst>
          </a:custGeom>
          <a:solidFill>
            <a:srgbClr val="2029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219777" y="3594954"/>
            <a:ext cx="9664700" cy="220662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ts val="8780"/>
              </a:lnSpc>
              <a:spcBef>
                <a:spcPts val="75"/>
              </a:spcBef>
            </a:pPr>
            <a:r>
              <a:rPr sz="7000" b="1" spc="-355">
                <a:solidFill>
                  <a:srgbClr val="D9DEDA"/>
                </a:solidFill>
                <a:latin typeface="Verdana"/>
                <a:cs typeface="Verdana"/>
              </a:rPr>
              <a:t>We </a:t>
            </a:r>
            <a:r>
              <a:rPr sz="7000" b="1" spc="-240">
                <a:solidFill>
                  <a:srgbClr val="D9DEDA"/>
                </a:solidFill>
                <a:latin typeface="Verdana"/>
                <a:cs typeface="Verdana"/>
              </a:rPr>
              <a:t>thank </a:t>
            </a:r>
            <a:r>
              <a:rPr sz="7000" b="1" spc="-360">
                <a:solidFill>
                  <a:srgbClr val="D9DEDA"/>
                </a:solidFill>
                <a:latin typeface="Verdana"/>
                <a:cs typeface="Verdana"/>
              </a:rPr>
              <a:t>you </a:t>
            </a:r>
            <a:r>
              <a:rPr sz="7000" b="1" spc="-325">
                <a:solidFill>
                  <a:srgbClr val="D9DEDA"/>
                </a:solidFill>
                <a:latin typeface="Verdana"/>
                <a:cs typeface="Verdana"/>
              </a:rPr>
              <a:t>for</a:t>
            </a:r>
            <a:r>
              <a:rPr sz="7000" b="1" spc="-168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7000" b="1" spc="-235">
                <a:solidFill>
                  <a:srgbClr val="D9DEDA"/>
                </a:solidFill>
                <a:latin typeface="Verdana"/>
                <a:cs typeface="Verdana"/>
              </a:rPr>
              <a:t>the  </a:t>
            </a:r>
            <a:r>
              <a:rPr sz="7000" b="1" spc="-220">
                <a:solidFill>
                  <a:srgbClr val="D9DEDA"/>
                </a:solidFill>
                <a:latin typeface="Verdana"/>
                <a:cs typeface="Verdana"/>
              </a:rPr>
              <a:t>attention</a:t>
            </a:r>
            <a:endParaRPr sz="7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19777" y="6109813"/>
            <a:ext cx="8138795" cy="589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700" b="1" spc="-25">
                <a:solidFill>
                  <a:srgbClr val="8A7D62"/>
                </a:solidFill>
                <a:latin typeface="Verdana"/>
                <a:cs typeface="Verdana"/>
              </a:rPr>
              <a:t>For </a:t>
            </a:r>
            <a:r>
              <a:rPr sz="3700" b="1" spc="-40">
                <a:solidFill>
                  <a:srgbClr val="8A7D62"/>
                </a:solidFill>
                <a:latin typeface="Verdana"/>
                <a:cs typeface="Verdana"/>
              </a:rPr>
              <a:t>any </a:t>
            </a:r>
            <a:r>
              <a:rPr sz="3700" b="1" spc="65">
                <a:solidFill>
                  <a:srgbClr val="8A7D62"/>
                </a:solidFill>
                <a:latin typeface="Verdana"/>
                <a:cs typeface="Verdana"/>
              </a:rPr>
              <a:t>questions </a:t>
            </a:r>
            <a:r>
              <a:rPr sz="3700" b="1" spc="-90">
                <a:solidFill>
                  <a:srgbClr val="8A7D62"/>
                </a:solidFill>
                <a:latin typeface="Verdana"/>
                <a:cs typeface="Verdana"/>
              </a:rPr>
              <a:t>or</a:t>
            </a:r>
            <a:r>
              <a:rPr sz="3700" b="1" spc="505">
                <a:solidFill>
                  <a:srgbClr val="8A7D62"/>
                </a:solidFill>
                <a:latin typeface="Verdana"/>
                <a:cs typeface="Verdana"/>
              </a:rPr>
              <a:t> </a:t>
            </a:r>
            <a:r>
              <a:rPr sz="3700" b="1" spc="50">
                <a:solidFill>
                  <a:srgbClr val="8A7D62"/>
                </a:solidFill>
                <a:latin typeface="Verdana"/>
                <a:cs typeface="Verdana"/>
              </a:rPr>
              <a:t>concerns</a:t>
            </a:r>
            <a:endParaRPr sz="370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0" y="9196668"/>
            <a:ext cx="18288000" cy="95250"/>
          </a:xfrm>
          <a:custGeom>
            <a:avLst/>
            <a:gdLst/>
            <a:ahLst/>
            <a:cxnLst/>
            <a:rect l="l" t="t" r="r" b="b"/>
            <a:pathLst>
              <a:path w="18288000" h="95250">
                <a:moveTo>
                  <a:pt x="0" y="0"/>
                </a:moveTo>
                <a:lnTo>
                  <a:pt x="18288000" y="0"/>
                </a:lnTo>
                <a:lnTo>
                  <a:pt x="18288000" y="95249"/>
                </a:lnTo>
                <a:lnTo>
                  <a:pt x="0" y="95249"/>
                </a:lnTo>
                <a:lnTo>
                  <a:pt x="0" y="0"/>
                </a:lnTo>
                <a:close/>
              </a:path>
            </a:pathLst>
          </a:custGeom>
          <a:solidFill>
            <a:srgbClr val="8A7D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0" y="9291918"/>
            <a:ext cx="18288000" cy="995680"/>
          </a:xfrm>
          <a:prstGeom prst="rect">
            <a:avLst/>
          </a:prstGeom>
          <a:solidFill>
            <a:srgbClr val="202932"/>
          </a:solidFill>
        </p:spPr>
        <p:txBody>
          <a:bodyPr vert="horz" wrap="square" lIns="0" tIns="299720" rIns="0" bIns="0" rtlCol="0">
            <a:spAutoFit/>
          </a:bodyPr>
          <a:lstStyle/>
          <a:p>
            <a:pPr marL="10233025">
              <a:lnSpc>
                <a:spcPct val="100000"/>
              </a:lnSpc>
              <a:spcBef>
                <a:spcPts val="2360"/>
              </a:spcBef>
            </a:pPr>
            <a:r>
              <a:rPr sz="2400" spc="190">
                <a:solidFill>
                  <a:srgbClr val="D9DEDA"/>
                </a:solidFill>
                <a:latin typeface="Verdana"/>
                <a:cs typeface="Verdana"/>
              </a:rPr>
              <a:t>European </a:t>
            </a:r>
            <a:r>
              <a:rPr sz="2400" spc="135">
                <a:solidFill>
                  <a:srgbClr val="D9DEDA"/>
                </a:solidFill>
                <a:latin typeface="Verdana"/>
                <a:cs typeface="Verdana"/>
              </a:rPr>
              <a:t>Institutions, </a:t>
            </a:r>
            <a:r>
              <a:rPr sz="2400" spc="155">
                <a:solidFill>
                  <a:srgbClr val="D9DEDA"/>
                </a:solidFill>
                <a:latin typeface="Verdana"/>
                <a:cs typeface="Verdana"/>
              </a:rPr>
              <a:t>Law </a:t>
            </a:r>
            <a:r>
              <a:rPr sz="2400" spc="185">
                <a:solidFill>
                  <a:srgbClr val="D9DEDA"/>
                </a:solidFill>
                <a:latin typeface="Verdana"/>
                <a:cs typeface="Verdana"/>
              </a:rPr>
              <a:t>and</a:t>
            </a:r>
            <a:r>
              <a:rPr sz="2400" spc="125">
                <a:solidFill>
                  <a:srgbClr val="D9DEDA"/>
                </a:solidFill>
                <a:latin typeface="Verdana"/>
                <a:cs typeface="Verdana"/>
              </a:rPr>
              <a:t> </a:t>
            </a:r>
            <a:r>
              <a:rPr sz="2400" spc="175">
                <a:solidFill>
                  <a:srgbClr val="D9DEDA"/>
                </a:solidFill>
                <a:latin typeface="Verdana"/>
                <a:cs typeface="Verdana"/>
              </a:rPr>
              <a:t>Market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028700" y="11"/>
            <a:ext cx="1485900" cy="1485900"/>
            <a:chOff x="1028700" y="11"/>
            <a:chExt cx="1485900" cy="1485900"/>
          </a:xfrm>
        </p:grpSpPr>
        <p:sp>
          <p:nvSpPr>
            <p:cNvPr id="8" name="object 8"/>
            <p:cNvSpPr/>
            <p:nvPr/>
          </p:nvSpPr>
          <p:spPr>
            <a:xfrm>
              <a:off x="1028700" y="11"/>
              <a:ext cx="1485900" cy="1485900"/>
            </a:xfrm>
            <a:custGeom>
              <a:avLst/>
              <a:gdLst/>
              <a:ahLst/>
              <a:cxnLst/>
              <a:rect l="l" t="t" r="r" b="b"/>
              <a:pathLst>
                <a:path w="1485900" h="1485900">
                  <a:moveTo>
                    <a:pt x="1485900" y="1485900"/>
                  </a:moveTo>
                  <a:lnTo>
                    <a:pt x="0" y="1485900"/>
                  </a:lnTo>
                  <a:lnTo>
                    <a:pt x="0" y="0"/>
                  </a:lnTo>
                  <a:lnTo>
                    <a:pt x="1485900" y="0"/>
                  </a:lnTo>
                  <a:lnTo>
                    <a:pt x="1485900" y="1485900"/>
                  </a:lnTo>
                  <a:close/>
                </a:path>
              </a:pathLst>
            </a:custGeom>
            <a:solidFill>
              <a:srgbClr val="8A7D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439701" y="376293"/>
              <a:ext cx="658495" cy="248285"/>
            </a:xfrm>
            <a:custGeom>
              <a:avLst/>
              <a:gdLst/>
              <a:ahLst/>
              <a:cxnLst/>
              <a:rect l="l" t="t" r="r" b="b"/>
              <a:pathLst>
                <a:path w="658494" h="248284">
                  <a:moveTo>
                    <a:pt x="658280" y="247982"/>
                  </a:moveTo>
                  <a:lnTo>
                    <a:pt x="0" y="247982"/>
                  </a:lnTo>
                  <a:lnTo>
                    <a:pt x="1857" y="242906"/>
                  </a:lnTo>
                  <a:lnTo>
                    <a:pt x="5129" y="238314"/>
                  </a:lnTo>
                  <a:lnTo>
                    <a:pt x="316761" y="2025"/>
                  </a:lnTo>
                  <a:lnTo>
                    <a:pt x="322806" y="0"/>
                  </a:lnTo>
                  <a:lnTo>
                    <a:pt x="335496" y="0"/>
                  </a:lnTo>
                  <a:lnTo>
                    <a:pt x="341518" y="2025"/>
                  </a:lnTo>
                  <a:lnTo>
                    <a:pt x="414668" y="57484"/>
                  </a:lnTo>
                  <a:lnTo>
                    <a:pt x="329151" y="57484"/>
                  </a:lnTo>
                  <a:lnTo>
                    <a:pt x="300866" y="63209"/>
                  </a:lnTo>
                  <a:lnTo>
                    <a:pt x="277738" y="78810"/>
                  </a:lnTo>
                  <a:lnTo>
                    <a:pt x="262129" y="101932"/>
                  </a:lnTo>
                  <a:lnTo>
                    <a:pt x="256401" y="130216"/>
                  </a:lnTo>
                  <a:lnTo>
                    <a:pt x="262129" y="158497"/>
                  </a:lnTo>
                  <a:lnTo>
                    <a:pt x="277738" y="181617"/>
                  </a:lnTo>
                  <a:lnTo>
                    <a:pt x="300866" y="197218"/>
                  </a:lnTo>
                  <a:lnTo>
                    <a:pt x="329151" y="202943"/>
                  </a:lnTo>
                  <a:lnTo>
                    <a:pt x="606527" y="202943"/>
                  </a:lnTo>
                  <a:lnTo>
                    <a:pt x="653181" y="238314"/>
                  </a:lnTo>
                  <a:lnTo>
                    <a:pt x="656457" y="242906"/>
                  </a:lnTo>
                  <a:lnTo>
                    <a:pt x="658280" y="247982"/>
                  </a:lnTo>
                  <a:close/>
                </a:path>
                <a:path w="658494" h="248284">
                  <a:moveTo>
                    <a:pt x="606527" y="202943"/>
                  </a:moveTo>
                  <a:lnTo>
                    <a:pt x="330143" y="202943"/>
                  </a:lnTo>
                  <a:lnTo>
                    <a:pt x="332889" y="202850"/>
                  </a:lnTo>
                  <a:lnTo>
                    <a:pt x="333674" y="202781"/>
                  </a:lnTo>
                  <a:lnTo>
                    <a:pt x="382324" y="179783"/>
                  </a:lnTo>
                  <a:lnTo>
                    <a:pt x="401878" y="130216"/>
                  </a:lnTo>
                  <a:lnTo>
                    <a:pt x="396154" y="101932"/>
                  </a:lnTo>
                  <a:lnTo>
                    <a:pt x="380553" y="78810"/>
                  </a:lnTo>
                  <a:lnTo>
                    <a:pt x="357433" y="63209"/>
                  </a:lnTo>
                  <a:lnTo>
                    <a:pt x="329151" y="57484"/>
                  </a:lnTo>
                  <a:lnTo>
                    <a:pt x="414668" y="57484"/>
                  </a:lnTo>
                  <a:lnTo>
                    <a:pt x="606527" y="202943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703025" y="440700"/>
              <a:ext cx="131632" cy="13161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419948" y="631202"/>
              <a:ext cx="697865" cy="473075"/>
            </a:xfrm>
            <a:custGeom>
              <a:avLst/>
              <a:gdLst/>
              <a:ahLst/>
              <a:cxnLst/>
              <a:rect l="l" t="t" r="r" b="b"/>
              <a:pathLst>
                <a:path w="697864" h="473075">
                  <a:moveTo>
                    <a:pt x="194233" y="66611"/>
                  </a:moveTo>
                  <a:lnTo>
                    <a:pt x="77254" y="66611"/>
                  </a:lnTo>
                  <a:lnTo>
                    <a:pt x="77254" y="412737"/>
                  </a:lnTo>
                  <a:lnTo>
                    <a:pt x="194233" y="412737"/>
                  </a:lnTo>
                  <a:lnTo>
                    <a:pt x="194233" y="66611"/>
                  </a:lnTo>
                  <a:close/>
                </a:path>
                <a:path w="697864" h="473075">
                  <a:moveTo>
                    <a:pt x="212877" y="424662"/>
                  </a:moveTo>
                  <a:lnTo>
                    <a:pt x="207873" y="419658"/>
                  </a:lnTo>
                  <a:lnTo>
                    <a:pt x="60960" y="419658"/>
                  </a:lnTo>
                  <a:lnTo>
                    <a:pt x="55943" y="424662"/>
                  </a:lnTo>
                  <a:lnTo>
                    <a:pt x="55943" y="433590"/>
                  </a:lnTo>
                  <a:lnTo>
                    <a:pt x="56984" y="436092"/>
                  </a:lnTo>
                  <a:lnTo>
                    <a:pt x="58635" y="438023"/>
                  </a:lnTo>
                  <a:lnTo>
                    <a:pt x="210185" y="438023"/>
                  </a:lnTo>
                  <a:lnTo>
                    <a:pt x="211848" y="436092"/>
                  </a:lnTo>
                  <a:lnTo>
                    <a:pt x="212877" y="433590"/>
                  </a:lnTo>
                  <a:lnTo>
                    <a:pt x="212877" y="424662"/>
                  </a:lnTo>
                  <a:close/>
                </a:path>
                <a:path w="697864" h="473075">
                  <a:moveTo>
                    <a:pt x="212877" y="44208"/>
                  </a:moveTo>
                  <a:lnTo>
                    <a:pt x="210439" y="40513"/>
                  </a:lnTo>
                  <a:lnTo>
                    <a:pt x="206883" y="38646"/>
                  </a:lnTo>
                  <a:lnTo>
                    <a:pt x="61950" y="38646"/>
                  </a:lnTo>
                  <a:lnTo>
                    <a:pt x="58407" y="40513"/>
                  </a:lnTo>
                  <a:lnTo>
                    <a:pt x="55943" y="44208"/>
                  </a:lnTo>
                  <a:lnTo>
                    <a:pt x="55943" y="54686"/>
                  </a:lnTo>
                  <a:lnTo>
                    <a:pt x="60960" y="59690"/>
                  </a:lnTo>
                  <a:lnTo>
                    <a:pt x="207873" y="59690"/>
                  </a:lnTo>
                  <a:lnTo>
                    <a:pt x="212877" y="54686"/>
                  </a:lnTo>
                  <a:lnTo>
                    <a:pt x="212877" y="44208"/>
                  </a:lnTo>
                  <a:close/>
                </a:path>
                <a:path w="697864" h="473075">
                  <a:moveTo>
                    <a:pt x="407390" y="66611"/>
                  </a:moveTo>
                  <a:lnTo>
                    <a:pt x="290410" y="66611"/>
                  </a:lnTo>
                  <a:lnTo>
                    <a:pt x="290410" y="412737"/>
                  </a:lnTo>
                  <a:lnTo>
                    <a:pt x="407390" y="412737"/>
                  </a:lnTo>
                  <a:lnTo>
                    <a:pt x="407390" y="66611"/>
                  </a:lnTo>
                  <a:close/>
                </a:path>
                <a:path w="697864" h="473075">
                  <a:moveTo>
                    <a:pt x="427367" y="424662"/>
                  </a:moveTo>
                  <a:lnTo>
                    <a:pt x="422338" y="419658"/>
                  </a:lnTo>
                  <a:lnTo>
                    <a:pt x="275450" y="419658"/>
                  </a:lnTo>
                  <a:lnTo>
                    <a:pt x="270421" y="424662"/>
                  </a:lnTo>
                  <a:lnTo>
                    <a:pt x="270421" y="433590"/>
                  </a:lnTo>
                  <a:lnTo>
                    <a:pt x="271462" y="436092"/>
                  </a:lnTo>
                  <a:lnTo>
                    <a:pt x="273126" y="438023"/>
                  </a:lnTo>
                  <a:lnTo>
                    <a:pt x="424675" y="438023"/>
                  </a:lnTo>
                  <a:lnTo>
                    <a:pt x="426326" y="436092"/>
                  </a:lnTo>
                  <a:lnTo>
                    <a:pt x="427367" y="433590"/>
                  </a:lnTo>
                  <a:lnTo>
                    <a:pt x="427367" y="424662"/>
                  </a:lnTo>
                  <a:close/>
                </a:path>
                <a:path w="697864" h="473075">
                  <a:moveTo>
                    <a:pt x="427367" y="44208"/>
                  </a:moveTo>
                  <a:lnTo>
                    <a:pt x="424929" y="40513"/>
                  </a:lnTo>
                  <a:lnTo>
                    <a:pt x="421347" y="38646"/>
                  </a:lnTo>
                  <a:lnTo>
                    <a:pt x="276453" y="38646"/>
                  </a:lnTo>
                  <a:lnTo>
                    <a:pt x="272897" y="40513"/>
                  </a:lnTo>
                  <a:lnTo>
                    <a:pt x="270421" y="44208"/>
                  </a:lnTo>
                  <a:lnTo>
                    <a:pt x="270421" y="54686"/>
                  </a:lnTo>
                  <a:lnTo>
                    <a:pt x="275450" y="59690"/>
                  </a:lnTo>
                  <a:lnTo>
                    <a:pt x="422338" y="59690"/>
                  </a:lnTo>
                  <a:lnTo>
                    <a:pt x="427367" y="54686"/>
                  </a:lnTo>
                  <a:lnTo>
                    <a:pt x="427367" y="44208"/>
                  </a:lnTo>
                  <a:close/>
                </a:path>
                <a:path w="697864" h="473075">
                  <a:moveTo>
                    <a:pt x="620534" y="66611"/>
                  </a:moveTo>
                  <a:lnTo>
                    <a:pt x="503555" y="66611"/>
                  </a:lnTo>
                  <a:lnTo>
                    <a:pt x="503555" y="412737"/>
                  </a:lnTo>
                  <a:lnTo>
                    <a:pt x="620534" y="412737"/>
                  </a:lnTo>
                  <a:lnTo>
                    <a:pt x="620534" y="66611"/>
                  </a:lnTo>
                  <a:close/>
                </a:path>
                <a:path w="697864" h="473075">
                  <a:moveTo>
                    <a:pt x="641858" y="424662"/>
                  </a:moveTo>
                  <a:lnTo>
                    <a:pt x="636828" y="419658"/>
                  </a:lnTo>
                  <a:lnTo>
                    <a:pt x="489940" y="419658"/>
                  </a:lnTo>
                  <a:lnTo>
                    <a:pt x="484911" y="424662"/>
                  </a:lnTo>
                  <a:lnTo>
                    <a:pt x="484911" y="433590"/>
                  </a:lnTo>
                  <a:lnTo>
                    <a:pt x="485952" y="436092"/>
                  </a:lnTo>
                  <a:lnTo>
                    <a:pt x="487591" y="438023"/>
                  </a:lnTo>
                  <a:lnTo>
                    <a:pt x="639165" y="438023"/>
                  </a:lnTo>
                  <a:lnTo>
                    <a:pt x="640816" y="436092"/>
                  </a:lnTo>
                  <a:lnTo>
                    <a:pt x="641858" y="433590"/>
                  </a:lnTo>
                  <a:lnTo>
                    <a:pt x="641858" y="424662"/>
                  </a:lnTo>
                  <a:close/>
                </a:path>
                <a:path w="697864" h="473075">
                  <a:moveTo>
                    <a:pt x="641858" y="44208"/>
                  </a:moveTo>
                  <a:lnTo>
                    <a:pt x="639394" y="40513"/>
                  </a:lnTo>
                  <a:lnTo>
                    <a:pt x="635838" y="38646"/>
                  </a:lnTo>
                  <a:lnTo>
                    <a:pt x="490918" y="38646"/>
                  </a:lnTo>
                  <a:lnTo>
                    <a:pt x="487362" y="40513"/>
                  </a:lnTo>
                  <a:lnTo>
                    <a:pt x="484911" y="44208"/>
                  </a:lnTo>
                  <a:lnTo>
                    <a:pt x="484911" y="54686"/>
                  </a:lnTo>
                  <a:lnTo>
                    <a:pt x="489940" y="59690"/>
                  </a:lnTo>
                  <a:lnTo>
                    <a:pt x="636828" y="59690"/>
                  </a:lnTo>
                  <a:lnTo>
                    <a:pt x="641858" y="54686"/>
                  </a:lnTo>
                  <a:lnTo>
                    <a:pt x="641858" y="44208"/>
                  </a:lnTo>
                  <a:close/>
                </a:path>
                <a:path w="697864" h="473075">
                  <a:moveTo>
                    <a:pt x="689140" y="22771"/>
                  </a:moveTo>
                  <a:lnTo>
                    <a:pt x="687819" y="20701"/>
                  </a:lnTo>
                  <a:lnTo>
                    <a:pt x="685876" y="19570"/>
                  </a:lnTo>
                  <a:lnTo>
                    <a:pt x="684847" y="19824"/>
                  </a:lnTo>
                  <a:lnTo>
                    <a:pt x="683729" y="19977"/>
                  </a:lnTo>
                  <a:lnTo>
                    <a:pt x="14046" y="19977"/>
                  </a:lnTo>
                  <a:lnTo>
                    <a:pt x="12954" y="19824"/>
                  </a:lnTo>
                  <a:lnTo>
                    <a:pt x="11912" y="19570"/>
                  </a:lnTo>
                  <a:lnTo>
                    <a:pt x="9969" y="20701"/>
                  </a:lnTo>
                  <a:lnTo>
                    <a:pt x="8648" y="22771"/>
                  </a:lnTo>
                  <a:lnTo>
                    <a:pt x="8648" y="28790"/>
                  </a:lnTo>
                  <a:lnTo>
                    <a:pt x="11582" y="31724"/>
                  </a:lnTo>
                  <a:lnTo>
                    <a:pt x="686206" y="31724"/>
                  </a:lnTo>
                  <a:lnTo>
                    <a:pt x="689140" y="28790"/>
                  </a:lnTo>
                  <a:lnTo>
                    <a:pt x="689140" y="22771"/>
                  </a:lnTo>
                  <a:close/>
                </a:path>
                <a:path w="697864" h="473075">
                  <a:moveTo>
                    <a:pt x="689140" y="2933"/>
                  </a:moveTo>
                  <a:lnTo>
                    <a:pt x="686206" y="0"/>
                  </a:lnTo>
                  <a:lnTo>
                    <a:pt x="11582" y="0"/>
                  </a:lnTo>
                  <a:lnTo>
                    <a:pt x="8648" y="2933"/>
                  </a:lnTo>
                  <a:lnTo>
                    <a:pt x="8648" y="10134"/>
                  </a:lnTo>
                  <a:lnTo>
                    <a:pt x="11582" y="13055"/>
                  </a:lnTo>
                  <a:lnTo>
                    <a:pt x="686206" y="13055"/>
                  </a:lnTo>
                  <a:lnTo>
                    <a:pt x="689140" y="10134"/>
                  </a:lnTo>
                  <a:lnTo>
                    <a:pt x="689140" y="2933"/>
                  </a:lnTo>
                  <a:close/>
                </a:path>
                <a:path w="697864" h="473075">
                  <a:moveTo>
                    <a:pt x="697801" y="444944"/>
                  </a:moveTo>
                  <a:lnTo>
                    <a:pt x="0" y="444944"/>
                  </a:lnTo>
                  <a:lnTo>
                    <a:pt x="0" y="472681"/>
                  </a:lnTo>
                  <a:lnTo>
                    <a:pt x="697801" y="472681"/>
                  </a:lnTo>
                  <a:lnTo>
                    <a:pt x="697801" y="444944"/>
                  </a:lnTo>
                  <a:close/>
                </a:path>
              </a:pathLst>
            </a:custGeom>
            <a:solidFill>
              <a:srgbClr val="20293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5F544FC84CDBB458EA2634E722FAB90" ma:contentTypeVersion="8" ma:contentTypeDescription="Creare un nuovo documento." ma:contentTypeScope="" ma:versionID="908ceeb04a10f27cc141cb1c0f59480c">
  <xsd:schema xmlns:xsd="http://www.w3.org/2001/XMLSchema" xmlns:xs="http://www.w3.org/2001/XMLSchema" xmlns:p="http://schemas.microsoft.com/office/2006/metadata/properties" xmlns:ns2="c947be46-c528-41d3-a90b-7073167007c0" xmlns:ns3="d0f6ced4-5f0e-4cb7-bd38-161d4c0d41db" targetNamespace="http://schemas.microsoft.com/office/2006/metadata/properties" ma:root="true" ma:fieldsID="56724339bda54dd80cb791e403a197ca" ns2:_="" ns3:_="">
    <xsd:import namespace="c947be46-c528-41d3-a90b-7073167007c0"/>
    <xsd:import namespace="d0f6ced4-5f0e-4cb7-bd38-161d4c0d41d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47be46-c528-41d3-a90b-7073167007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f6ced4-5f0e-4cb7-bd38-161d4c0d41db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E398B2F-C8BD-41EE-9C10-96ADF3AE797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5348FC-689C-4B6A-9513-62653A8A1B56}">
  <ds:schemaRefs>
    <ds:schemaRef ds:uri="c947be46-c528-41d3-a90b-7073167007c0"/>
    <ds:schemaRef ds:uri="d0f6ced4-5f0e-4cb7-bd38-161d4c0d41d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EBB091F8-62D5-477E-B992-4736C5A68E96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Custom</PresentationFormat>
  <Slides>17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EUROPEAN INSTITUTIONS, LAW AND MARKET</vt:lpstr>
      <vt:lpstr>Introduction</vt:lpstr>
      <vt:lpstr>PowerPoint Presentation</vt:lpstr>
      <vt:lpstr>PowerPoint Presentation</vt:lpstr>
      <vt:lpstr>European Institutions,Law and market</vt:lpstr>
      <vt:lpstr>PowerPoint Presentation</vt:lpstr>
      <vt:lpstr>QUESTIONS</vt:lpstr>
      <vt:lpstr>PowerPoint Presentation</vt:lpstr>
      <vt:lpstr>PowerPoint Presentation</vt:lpstr>
      <vt:lpstr>PowerPoint Presentation</vt:lpstr>
      <vt:lpstr>Article 3 leaves a choice to the Member State to determine the date from</vt:lpstr>
      <vt:lpstr>PowerPoint Presentation</vt:lpstr>
      <vt:lpstr>Francovich Doctrine</vt:lpstr>
      <vt:lpstr>PowerPoint Presentation</vt:lpstr>
      <vt:lpstr>PowerPoint Presentation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Francovich, bONIFACI AND OTHERS V. iTALIAN REPUBLIC</dc:title>
  <dc:creator>Karl Aebli</dc:creator>
  <cp:keywords>DAExA90Vuak,BADGN-wdaiw</cp:keywords>
  <cp:revision>2</cp:revision>
  <dcterms:created xsi:type="dcterms:W3CDTF">2021-11-29T09:39:18Z</dcterms:created>
  <dcterms:modified xsi:type="dcterms:W3CDTF">2021-12-01T08:51:41Z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2021-11-28T00:00:00Z</vt:filetime>
  </property>
  <property fmtid="{D5CDD505-2E9C-101B-9397-08002B2CF9AE}" pid="3" name="Creator">
    <vt:lpwstr>Canva</vt:lpwstr>
  </property>
  <property fmtid="{D5CDD505-2E9C-101B-9397-08002B2CF9AE}" pid="4" name="LastSaved">
    <vt:filetime>2021-11-29T00:00:00Z</vt:filetime>
  </property>
  <property fmtid="{D5CDD505-2E9C-101B-9397-08002B2CF9AE}" pid="5" name="ContentTypeId">
    <vt:lpwstr>0x010100A5F544FC84CDBB458EA2634E722FAB90</vt:lpwstr>
  </property>
</Properties>
</file>