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0"/>
  </p:notesMasterIdLst>
  <p:sldIdLst>
    <p:sldId id="256" r:id="rId5"/>
    <p:sldId id="257" r:id="rId6"/>
    <p:sldId id="445" r:id="rId7"/>
    <p:sldId id="465" r:id="rId8"/>
    <p:sldId id="461" r:id="rId9"/>
    <p:sldId id="539" r:id="rId10"/>
    <p:sldId id="579" r:id="rId11"/>
    <p:sldId id="320" r:id="rId12"/>
    <p:sldId id="462" r:id="rId13"/>
    <p:sldId id="580" r:id="rId14"/>
    <p:sldId id="581" r:id="rId15"/>
    <p:sldId id="582" r:id="rId16"/>
    <p:sldId id="583" r:id="rId17"/>
    <p:sldId id="259" r:id="rId18"/>
    <p:sldId id="467" r:id="rId19"/>
    <p:sldId id="538" r:id="rId20"/>
    <p:sldId id="468" r:id="rId21"/>
    <p:sldId id="466" r:id="rId22"/>
    <p:sldId id="469" r:id="rId23"/>
    <p:sldId id="584" r:id="rId24"/>
    <p:sldId id="540" r:id="rId25"/>
    <p:sldId id="464" r:id="rId26"/>
    <p:sldId id="586" r:id="rId27"/>
    <p:sldId id="475" r:id="rId28"/>
    <p:sldId id="470" r:id="rId29"/>
    <p:sldId id="471" r:id="rId30"/>
    <p:sldId id="587" r:id="rId31"/>
    <p:sldId id="472" r:id="rId32"/>
    <p:sldId id="588" r:id="rId33"/>
    <p:sldId id="589" r:id="rId34"/>
    <p:sldId id="541" r:id="rId35"/>
    <p:sldId id="542" r:id="rId36"/>
    <p:sldId id="476" r:id="rId37"/>
    <p:sldId id="590" r:id="rId38"/>
    <p:sldId id="483"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0" autoAdjust="0"/>
    <p:restoredTop sz="94529"/>
  </p:normalViewPr>
  <p:slideViewPr>
    <p:cSldViewPr snapToGrid="0" snapToObjects="1">
      <p:cViewPr varScale="1">
        <p:scale>
          <a:sx n="63" d="100"/>
          <a:sy n="63" d="100"/>
        </p:scale>
        <p:origin x="64" y="8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diagrams/_rels/data2.xml.rels><?xml version="1.0" encoding="UTF-8" standalone="yes"?>
<Relationships xmlns="http://schemas.openxmlformats.org/package/2006/relationships"><Relationship Id="rId3" Type="http://schemas.openxmlformats.org/officeDocument/2006/relationships/hyperlink" Target="https://ec.europa.eu/info/strategy/priorities-and-goals/how-priorities-are-set_en" TargetMode="External"/><Relationship Id="rId2" Type="http://schemas.openxmlformats.org/officeDocument/2006/relationships/hyperlink" Target="https://european-union.europa.eu/institutions-law-budget/institutions-and-bodies/institutions-and-bodies-profiles/european-commission_en" TargetMode="External"/><Relationship Id="rId1" Type="http://schemas.openxmlformats.org/officeDocument/2006/relationships/hyperlink" Target="https://european-union.europa.eu/institutions-law-budget/institutions-and-bodies/institutions-and-bodies-profiles/council-european-union_en" TargetMode="External"/><Relationship Id="rId5" Type="http://schemas.openxmlformats.org/officeDocument/2006/relationships/hyperlink" Target="https://european-union.europa.eu/institutions-law-budget/institutions-and-bodies/institutions-and-bodies-profiles/ecb_en" TargetMode="External"/><Relationship Id="rId4" Type="http://schemas.openxmlformats.org/officeDocument/2006/relationships/hyperlink" Target="https://ec.europa.eu/commission/commissioners/2019-2024_en" TargetMode="External"/></Relationships>
</file>

<file path=ppt/diagrams/_rels/data3.xml.rels><?xml version="1.0" encoding="UTF-8" standalone="yes"?>
<Relationships xmlns="http://schemas.openxmlformats.org/package/2006/relationships"><Relationship Id="rId2" Type="http://schemas.openxmlformats.org/officeDocument/2006/relationships/hyperlink" Target="https://european-union.europa.eu/institutions-law-budget/decision-making-process/budget_en" TargetMode="External"/><Relationship Id="rId1" Type="http://schemas.openxmlformats.org/officeDocument/2006/relationships/hyperlink" Target="https://european-union.europa.eu/institutions-law-budget/institutions-and-bodies/institutions-and-bodies-profiles/european-council_en" TargetMode="External"/></Relationships>
</file>

<file path=ppt/diagrams/_rels/data4.xml.rels><?xml version="1.0" encoding="UTF-8" standalone="yes"?>
<Relationships xmlns="http://schemas.openxmlformats.org/package/2006/relationships"><Relationship Id="rId1" Type="http://schemas.openxmlformats.org/officeDocument/2006/relationships/hyperlink" Target="http://www.consilium.europa.eu/en/council-eu/voting-system/qualified-majority/" TargetMode="External"/></Relationships>
</file>

<file path=ppt/diagrams/_rels/data5.xml.rels><?xml version="1.0" encoding="UTF-8" standalone="yes"?>
<Relationships xmlns="http://schemas.openxmlformats.org/package/2006/relationships"><Relationship Id="rId2" Type="http://schemas.openxmlformats.org/officeDocument/2006/relationships/hyperlink" Target="http://www.consilium.europa.eu/en/council-eu/voting-system/simple-majority/" TargetMode="External"/><Relationship Id="rId1" Type="http://schemas.openxmlformats.org/officeDocument/2006/relationships/hyperlink" Target="http://www.consilium.europa.eu/en/council-eu/voting-system/unanimity/" TargetMode="External"/></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xml.rels><?xml version="1.0" encoding="UTF-8" standalone="yes"?>
<Relationships xmlns="http://schemas.openxmlformats.org/package/2006/relationships"><Relationship Id="rId3" Type="http://schemas.openxmlformats.org/officeDocument/2006/relationships/hyperlink" Target="https://european-union.europa.eu/institutions-law-budget/institutions-and-bodies/institutions-and-bodies-profiles/european-commission_en" TargetMode="External"/><Relationship Id="rId2" Type="http://schemas.openxmlformats.org/officeDocument/2006/relationships/hyperlink" Target="https://european-union.europa.eu/institutions-law-budget/institutions-and-bodies/institutions-and-bodies-profiles/council-european-union_en" TargetMode="External"/><Relationship Id="rId1" Type="http://schemas.openxmlformats.org/officeDocument/2006/relationships/image" Target="../media/image1.jpeg"/><Relationship Id="rId6" Type="http://schemas.openxmlformats.org/officeDocument/2006/relationships/hyperlink" Target="https://european-union.europa.eu/institutions-law-budget/institutions-and-bodies/institutions-and-bodies-profiles/ecb_en" TargetMode="External"/><Relationship Id="rId5" Type="http://schemas.openxmlformats.org/officeDocument/2006/relationships/hyperlink" Target="https://ec.europa.eu/commission/commissioners/2019-2024_en" TargetMode="External"/><Relationship Id="rId4" Type="http://schemas.openxmlformats.org/officeDocument/2006/relationships/hyperlink" Target="https://ec.europa.eu/info/strategy/priorities-and-goals/how-priorities-are-set_en" TargetMode="External"/></Relationships>
</file>

<file path=ppt/diagrams/_rels/drawing3.xml.rels><?xml version="1.0" encoding="UTF-8" standalone="yes"?>
<Relationships xmlns="http://schemas.openxmlformats.org/package/2006/relationships"><Relationship Id="rId3" Type="http://schemas.openxmlformats.org/officeDocument/2006/relationships/hyperlink" Target="https://european-union.europa.eu/institutions-law-budget/decision-making-process/budget_en" TargetMode="External"/><Relationship Id="rId2" Type="http://schemas.openxmlformats.org/officeDocument/2006/relationships/hyperlink" Target="https://european-union.europa.eu/institutions-law-budget/institutions-and-bodies/institutions-and-bodies-profiles/european-council_en" TargetMode="External"/><Relationship Id="rId1" Type="http://schemas.openxmlformats.org/officeDocument/2006/relationships/image" Target="../media/image1.jpeg"/></Relationships>
</file>

<file path=ppt/diagrams/_rels/drawing4.xml.rels><?xml version="1.0" encoding="UTF-8" standalone="yes"?>
<Relationships xmlns="http://schemas.openxmlformats.org/package/2006/relationships"><Relationship Id="rId2" Type="http://schemas.openxmlformats.org/officeDocument/2006/relationships/hyperlink" Target="http://www.consilium.europa.eu/en/council-eu/voting-system/qualified-majority/" TargetMode="External"/><Relationship Id="rId1" Type="http://schemas.openxmlformats.org/officeDocument/2006/relationships/image" Target="../media/image1.jpeg"/></Relationships>
</file>

<file path=ppt/diagrams/_rels/drawing5.xml.rels><?xml version="1.0" encoding="UTF-8" standalone="yes"?>
<Relationships xmlns="http://schemas.openxmlformats.org/package/2006/relationships"><Relationship Id="rId2" Type="http://schemas.openxmlformats.org/officeDocument/2006/relationships/hyperlink" Target="http://www.consilium.europa.eu/en/council-eu/voting-system/simple-majority/" TargetMode="External"/><Relationship Id="rId1" Type="http://schemas.openxmlformats.org/officeDocument/2006/relationships/hyperlink" Target="http://www.consilium.europa.eu/en/council-eu/voting-system/unanimity/" TargetMode="Externa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441C36-4C99-8F40-B939-5AF286509A6D}" type="doc">
      <dgm:prSet loTypeId="urn:microsoft.com/office/officeart/2005/8/layout/default" loCatId="" qsTypeId="urn:microsoft.com/office/officeart/2005/8/quickstyle/simple4" qsCatId="simple" csTypeId="urn:microsoft.com/office/officeart/2005/8/colors/colorful4" csCatId="colorful" phldr="1"/>
      <dgm:spPr/>
      <dgm:t>
        <a:bodyPr/>
        <a:lstStyle/>
        <a:p>
          <a:endParaRPr lang="it-IT"/>
        </a:p>
      </dgm:t>
    </dgm:pt>
    <dgm:pt modelId="{8F1B8C3B-3B17-6A44-A685-44CDCEA1BC15}">
      <dgm:prSet/>
      <dgm:spPr/>
      <dgm:t>
        <a:bodyPr/>
        <a:lstStyle/>
        <a:p>
          <a:pPr rtl="0"/>
          <a:r>
            <a:rPr lang="en-US" dirty="0"/>
            <a:t>Article 14 of the Treaty on European Union (TEU) and Articles 223, 224, 226, 229, 231 and 232 of the Treaty on the Functioning of the European Union (TFEU);</a:t>
          </a:r>
          <a:endParaRPr lang="it-IT" dirty="0"/>
        </a:p>
      </dgm:t>
    </dgm:pt>
    <dgm:pt modelId="{6C0F1E30-1A01-D947-9C26-B6408FC5641E}" type="parTrans" cxnId="{161FC5D1-9948-8A4C-9B15-9535D863AAE7}">
      <dgm:prSet/>
      <dgm:spPr/>
      <dgm:t>
        <a:bodyPr/>
        <a:lstStyle/>
        <a:p>
          <a:endParaRPr lang="it-IT"/>
        </a:p>
      </dgm:t>
    </dgm:pt>
    <dgm:pt modelId="{172396E0-98D6-834D-B210-7700F593B02A}" type="sibTrans" cxnId="{161FC5D1-9948-8A4C-9B15-9535D863AAE7}">
      <dgm:prSet/>
      <dgm:spPr/>
      <dgm:t>
        <a:bodyPr/>
        <a:lstStyle/>
        <a:p>
          <a:endParaRPr lang="it-IT"/>
        </a:p>
      </dgm:t>
    </dgm:pt>
    <dgm:pt modelId="{09CD9BC2-8F0A-4E5F-8613-5D6109C18010}">
      <dgm:prSet/>
      <dgm:spPr/>
      <dgm:t>
        <a:bodyPr/>
        <a:lstStyle/>
        <a:p>
          <a:pPr rtl="0"/>
          <a:r>
            <a:rPr lang="en-US" dirty="0"/>
            <a:t>Rules of Procedure of the European Parliament.</a:t>
          </a:r>
          <a:endParaRPr lang="de-DE" dirty="0"/>
        </a:p>
      </dgm:t>
    </dgm:pt>
    <dgm:pt modelId="{9B215062-F78D-44CB-81B9-E78A9417C1BB}" type="parTrans" cxnId="{A185571E-3E30-4996-97BD-1151182E6B2B}">
      <dgm:prSet/>
      <dgm:spPr/>
      <dgm:t>
        <a:bodyPr/>
        <a:lstStyle/>
        <a:p>
          <a:endParaRPr lang="de-DE"/>
        </a:p>
      </dgm:t>
    </dgm:pt>
    <dgm:pt modelId="{22001C3D-F249-42CB-82D9-EB623903B08A}" type="sibTrans" cxnId="{A185571E-3E30-4996-97BD-1151182E6B2B}">
      <dgm:prSet/>
      <dgm:spPr/>
      <dgm:t>
        <a:bodyPr/>
        <a:lstStyle/>
        <a:p>
          <a:endParaRPr lang="de-DE"/>
        </a:p>
      </dgm:t>
    </dgm:pt>
    <dgm:pt modelId="{ECF2AB7F-DADF-374C-878F-5974B8EE1935}" type="pres">
      <dgm:prSet presAssocID="{2E441C36-4C99-8F40-B939-5AF286509A6D}" presName="diagram" presStyleCnt="0">
        <dgm:presLayoutVars>
          <dgm:dir/>
          <dgm:resizeHandles val="exact"/>
        </dgm:presLayoutVars>
      </dgm:prSet>
      <dgm:spPr/>
    </dgm:pt>
    <dgm:pt modelId="{35E2631A-3963-A44B-94BC-79C15781259F}" type="pres">
      <dgm:prSet presAssocID="{8F1B8C3B-3B17-6A44-A685-44CDCEA1BC15}" presName="node" presStyleLbl="node1" presStyleIdx="0" presStyleCnt="2">
        <dgm:presLayoutVars>
          <dgm:bulletEnabled val="1"/>
        </dgm:presLayoutVars>
      </dgm:prSet>
      <dgm:spPr/>
    </dgm:pt>
    <dgm:pt modelId="{0532452D-362F-A740-AFFC-EB6478ED35CC}" type="pres">
      <dgm:prSet presAssocID="{172396E0-98D6-834D-B210-7700F593B02A}" presName="sibTrans" presStyleCnt="0"/>
      <dgm:spPr/>
    </dgm:pt>
    <dgm:pt modelId="{8654735E-7F21-4996-84BC-12772A7392B7}" type="pres">
      <dgm:prSet presAssocID="{09CD9BC2-8F0A-4E5F-8613-5D6109C18010}" presName="node" presStyleLbl="node1" presStyleIdx="1" presStyleCnt="2">
        <dgm:presLayoutVars>
          <dgm:bulletEnabled val="1"/>
        </dgm:presLayoutVars>
      </dgm:prSet>
      <dgm:spPr/>
    </dgm:pt>
  </dgm:ptLst>
  <dgm:cxnLst>
    <dgm:cxn modelId="{0B95311E-0F3A-254F-A10C-C9D5A99E2348}" type="presOf" srcId="{8F1B8C3B-3B17-6A44-A685-44CDCEA1BC15}" destId="{35E2631A-3963-A44B-94BC-79C15781259F}" srcOrd="0" destOrd="0" presId="urn:microsoft.com/office/officeart/2005/8/layout/default"/>
    <dgm:cxn modelId="{A185571E-3E30-4996-97BD-1151182E6B2B}" srcId="{2E441C36-4C99-8F40-B939-5AF286509A6D}" destId="{09CD9BC2-8F0A-4E5F-8613-5D6109C18010}" srcOrd="1" destOrd="0" parTransId="{9B215062-F78D-44CB-81B9-E78A9417C1BB}" sibTransId="{22001C3D-F249-42CB-82D9-EB623903B08A}"/>
    <dgm:cxn modelId="{2380B4C6-C915-4740-8E2D-F1E827135D48}" type="presOf" srcId="{2E441C36-4C99-8F40-B939-5AF286509A6D}" destId="{ECF2AB7F-DADF-374C-878F-5974B8EE1935}" srcOrd="0" destOrd="0" presId="urn:microsoft.com/office/officeart/2005/8/layout/default"/>
    <dgm:cxn modelId="{161FC5D1-9948-8A4C-9B15-9535D863AAE7}" srcId="{2E441C36-4C99-8F40-B939-5AF286509A6D}" destId="{8F1B8C3B-3B17-6A44-A685-44CDCEA1BC15}" srcOrd="0" destOrd="0" parTransId="{6C0F1E30-1A01-D947-9C26-B6408FC5641E}" sibTransId="{172396E0-98D6-834D-B210-7700F593B02A}"/>
    <dgm:cxn modelId="{68D1F9FF-B6C6-444F-AE0E-88854876CA0D}" type="presOf" srcId="{09CD9BC2-8F0A-4E5F-8613-5D6109C18010}" destId="{8654735E-7F21-4996-84BC-12772A7392B7}" srcOrd="0" destOrd="0" presId="urn:microsoft.com/office/officeart/2005/8/layout/default"/>
    <dgm:cxn modelId="{96878836-0090-D743-B3E9-8B14E9BFD9DB}" type="presParOf" srcId="{ECF2AB7F-DADF-374C-878F-5974B8EE1935}" destId="{35E2631A-3963-A44B-94BC-79C15781259F}" srcOrd="0" destOrd="0" presId="urn:microsoft.com/office/officeart/2005/8/layout/default"/>
    <dgm:cxn modelId="{3C3A991E-3312-4046-9668-8C28E396E813}" type="presParOf" srcId="{ECF2AB7F-DADF-374C-878F-5974B8EE1935}" destId="{0532452D-362F-A740-AFFC-EB6478ED35CC}" srcOrd="1" destOrd="0" presId="urn:microsoft.com/office/officeart/2005/8/layout/default"/>
    <dgm:cxn modelId="{3E955E80-DD83-4150-BFA7-918835E2F82B}" type="presParOf" srcId="{ECF2AB7F-DADF-374C-878F-5974B8EE1935}" destId="{8654735E-7F21-4996-84BC-12772A7392B7}"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788F09-7CD4-6845-8B72-93CBC2550C1C}" type="doc">
      <dgm:prSet loTypeId="urn:microsoft.com/office/officeart/2005/8/layout/default" loCatId="" qsTypeId="urn:microsoft.com/office/officeart/2005/8/quickstyle/simple4" qsCatId="simple" csTypeId="urn:microsoft.com/office/officeart/2005/8/colors/colorful1" csCatId="colorful" phldr="1"/>
      <dgm:spPr/>
      <dgm:t>
        <a:bodyPr/>
        <a:lstStyle/>
        <a:p>
          <a:endParaRPr lang="it-IT"/>
        </a:p>
      </dgm:t>
    </dgm:pt>
    <dgm:pt modelId="{1C5FFA07-2CF7-C046-8CDE-7E5F4AE76DD3}">
      <dgm:prSet/>
      <dgm:spPr/>
      <dgm:t>
        <a:bodyPr/>
        <a:lstStyle/>
        <a:p>
          <a:pPr rtl="0"/>
          <a:r>
            <a:rPr lang="en-US" b="1" dirty="0">
              <a:solidFill>
                <a:schemeClr val="tx1"/>
              </a:solidFill>
            </a:rPr>
            <a:t>Legislative</a:t>
          </a:r>
          <a:endParaRPr lang="de-DE" b="1" dirty="0">
            <a:solidFill>
              <a:schemeClr val="tx1"/>
            </a:solidFill>
          </a:endParaRPr>
        </a:p>
        <a:p>
          <a:pPr>
            <a:buSzPts val="1000"/>
            <a:buFont typeface="Symbol" panose="05050102010706020507" pitchFamily="18" charset="2"/>
            <a:buChar char=""/>
          </a:pPr>
          <a:r>
            <a:rPr lang="en-US" dirty="0">
              <a:solidFill>
                <a:schemeClr val="tx1"/>
              </a:solidFill>
            </a:rPr>
            <a:t>Passing EU laws, together with the </a:t>
          </a:r>
          <a:r>
            <a:rPr lang="en-US"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Council of the EU</a:t>
          </a:r>
          <a:r>
            <a:rPr lang="en-US" dirty="0">
              <a:solidFill>
                <a:schemeClr val="tx1"/>
              </a:solidFill>
            </a:rPr>
            <a:t>, based on </a:t>
          </a:r>
          <a:r>
            <a:rPr lang="en-US"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European Commission</a:t>
          </a:r>
          <a:r>
            <a:rPr lang="en-US" dirty="0">
              <a:solidFill>
                <a:schemeClr val="tx1"/>
              </a:solidFill>
            </a:rPr>
            <a:t> proposals</a:t>
          </a:r>
          <a:endParaRPr lang="de-DE" dirty="0">
            <a:solidFill>
              <a:schemeClr val="tx1"/>
            </a:solidFill>
          </a:endParaRPr>
        </a:p>
        <a:p>
          <a:pPr>
            <a:buSzPts val="1000"/>
            <a:buFont typeface="Symbol" panose="05050102010706020507" pitchFamily="18" charset="2"/>
            <a:buChar char=""/>
          </a:pPr>
          <a:r>
            <a:rPr lang="en-US" dirty="0">
              <a:solidFill>
                <a:schemeClr val="tx1"/>
              </a:solidFill>
            </a:rPr>
            <a:t>Deciding on international agreements</a:t>
          </a:r>
          <a:endParaRPr lang="de-DE" dirty="0">
            <a:solidFill>
              <a:schemeClr val="tx1"/>
            </a:solidFill>
          </a:endParaRPr>
        </a:p>
        <a:p>
          <a:pPr>
            <a:buSzPts val="1000"/>
            <a:buFont typeface="Symbol" panose="05050102010706020507" pitchFamily="18" charset="2"/>
            <a:buChar char=""/>
          </a:pPr>
          <a:r>
            <a:rPr lang="en-US" dirty="0">
              <a:solidFill>
                <a:schemeClr val="tx1"/>
              </a:solidFill>
            </a:rPr>
            <a:t>Deciding on enlargements</a:t>
          </a:r>
          <a:endParaRPr lang="de-DE" dirty="0">
            <a:solidFill>
              <a:schemeClr val="tx1"/>
            </a:solidFill>
          </a:endParaRPr>
        </a:p>
        <a:p>
          <a:pPr>
            <a:buSzPts val="1000"/>
            <a:buFont typeface="Symbol" panose="05050102010706020507" pitchFamily="18" charset="2"/>
            <a:buChar char=""/>
          </a:pPr>
          <a:r>
            <a:rPr lang="en-US" dirty="0">
              <a:solidFill>
                <a:schemeClr val="tx1"/>
              </a:solidFill>
            </a:rPr>
            <a:t>Reviewing the Commission's </a:t>
          </a:r>
          <a:r>
            <a:rPr lang="en-US" dirty="0">
              <a:solidFill>
                <a:schemeClr val="tx1"/>
              </a:solidFill>
              <a:hlinkClick xmlns:r="http://schemas.openxmlformats.org/officeDocument/2006/relationships" r:id="rId3">
                <a:extLst>
                  <a:ext uri="{A12FA001-AC4F-418D-AE19-62706E023703}">
                    <ahyp:hlinkClr xmlns:ahyp="http://schemas.microsoft.com/office/drawing/2018/hyperlinkcolor" val="tx"/>
                  </a:ext>
                </a:extLst>
              </a:hlinkClick>
            </a:rPr>
            <a:t>work </a:t>
          </a:r>
          <a:r>
            <a:rPr lang="en-US" dirty="0" err="1">
              <a:solidFill>
                <a:schemeClr val="tx1"/>
              </a:solidFill>
              <a:hlinkClick xmlns:r="http://schemas.openxmlformats.org/officeDocument/2006/relationships" r:id="rId3">
                <a:extLst>
                  <a:ext uri="{A12FA001-AC4F-418D-AE19-62706E023703}">
                    <ahyp:hlinkClr xmlns:ahyp="http://schemas.microsoft.com/office/drawing/2018/hyperlinkcolor" val="tx"/>
                  </a:ext>
                </a:extLst>
              </a:hlinkClick>
            </a:rPr>
            <a:t>programme</a:t>
          </a:r>
          <a:r>
            <a:rPr lang="en-US" dirty="0">
              <a:solidFill>
                <a:schemeClr val="tx1"/>
              </a:solidFill>
            </a:rPr>
            <a:t> and asking it to propose legislation</a:t>
          </a:r>
          <a:endParaRPr lang="en-GB" dirty="0">
            <a:solidFill>
              <a:schemeClr val="tx1"/>
            </a:solidFill>
          </a:endParaRPr>
        </a:p>
      </dgm:t>
    </dgm:pt>
    <dgm:pt modelId="{9561046F-6740-9E4B-AA10-824EC424A4ED}" type="parTrans" cxnId="{DFBCD823-8516-A341-ACE6-C106ACAB3158}">
      <dgm:prSet/>
      <dgm:spPr/>
      <dgm:t>
        <a:bodyPr/>
        <a:lstStyle/>
        <a:p>
          <a:endParaRPr lang="it-IT"/>
        </a:p>
      </dgm:t>
    </dgm:pt>
    <dgm:pt modelId="{331CF6C6-D653-8F4F-9954-F935D212F3B1}" type="sibTrans" cxnId="{DFBCD823-8516-A341-ACE6-C106ACAB3158}">
      <dgm:prSet/>
      <dgm:spPr/>
      <dgm:t>
        <a:bodyPr/>
        <a:lstStyle/>
        <a:p>
          <a:endParaRPr lang="it-IT"/>
        </a:p>
      </dgm:t>
    </dgm:pt>
    <dgm:pt modelId="{E2F0D67F-693B-AB49-A526-AAF89A8B028C}">
      <dgm:prSet/>
      <dgm:spPr/>
      <dgm:t>
        <a:bodyPr/>
        <a:lstStyle/>
        <a:p>
          <a:pPr>
            <a:buSzPts val="1000"/>
            <a:buFont typeface="Symbol" panose="05050102010706020507" pitchFamily="18" charset="2"/>
            <a:buChar char=""/>
          </a:pPr>
          <a:r>
            <a:rPr lang="en-US" b="1" dirty="0">
              <a:solidFill>
                <a:schemeClr val="tx1"/>
              </a:solidFill>
            </a:rPr>
            <a:t>Supervisory</a:t>
          </a:r>
          <a:endParaRPr lang="de-DE" b="1" dirty="0">
            <a:solidFill>
              <a:schemeClr val="tx1"/>
            </a:solidFill>
          </a:endParaRPr>
        </a:p>
        <a:p>
          <a:pPr>
            <a:buSzPts val="1000"/>
            <a:buFont typeface="Symbol" panose="05050102010706020507" pitchFamily="18" charset="2"/>
            <a:buChar char=""/>
          </a:pPr>
          <a:r>
            <a:rPr lang="en-US" dirty="0">
              <a:solidFill>
                <a:schemeClr val="tx1"/>
              </a:solidFill>
            </a:rPr>
            <a:t>Democratic scrutiny of all EU institutions</a:t>
          </a:r>
          <a:endParaRPr lang="de-DE" dirty="0">
            <a:solidFill>
              <a:schemeClr val="tx1"/>
            </a:solidFill>
          </a:endParaRPr>
        </a:p>
        <a:p>
          <a:pPr>
            <a:buSzPts val="1000"/>
            <a:buFont typeface="Symbol" panose="05050102010706020507" pitchFamily="18" charset="2"/>
            <a:buChar char=""/>
          </a:pPr>
          <a:r>
            <a:rPr lang="en-US" dirty="0">
              <a:solidFill>
                <a:schemeClr val="tx1"/>
              </a:solidFill>
            </a:rPr>
            <a:t>Electing the Commission President and approving the </a:t>
          </a:r>
          <a:r>
            <a:rPr lang="en-US" dirty="0">
              <a:solidFill>
                <a:schemeClr val="tx1"/>
              </a:solidFill>
              <a:hlinkClick xmlns:r="http://schemas.openxmlformats.org/officeDocument/2006/relationships" r:id="rId4">
                <a:extLst>
                  <a:ext uri="{A12FA001-AC4F-418D-AE19-62706E023703}">
                    <ahyp:hlinkClr xmlns:ahyp="http://schemas.microsoft.com/office/drawing/2018/hyperlinkcolor" val="tx"/>
                  </a:ext>
                </a:extLst>
              </a:hlinkClick>
            </a:rPr>
            <a:t>Commission as a body</a:t>
          </a:r>
          <a:r>
            <a:rPr lang="en-US" dirty="0">
              <a:solidFill>
                <a:schemeClr val="tx1"/>
              </a:solidFill>
            </a:rPr>
            <a:t>. Possibility of voting a motion of censure, obliging the Commission to resign</a:t>
          </a:r>
          <a:endParaRPr lang="de-DE" dirty="0">
            <a:solidFill>
              <a:schemeClr val="tx1"/>
            </a:solidFill>
          </a:endParaRPr>
        </a:p>
        <a:p>
          <a:pPr>
            <a:buSzPts val="1000"/>
            <a:buFont typeface="Symbol" panose="05050102010706020507" pitchFamily="18" charset="2"/>
            <a:buChar char=""/>
          </a:pPr>
          <a:r>
            <a:rPr lang="en-US" dirty="0">
              <a:solidFill>
                <a:schemeClr val="tx1"/>
              </a:solidFill>
            </a:rPr>
            <a:t>Granting discharge, i.e. approving the way EU budgets have been spent</a:t>
          </a:r>
          <a:endParaRPr lang="de-DE" dirty="0">
            <a:solidFill>
              <a:schemeClr val="tx1"/>
            </a:solidFill>
          </a:endParaRPr>
        </a:p>
        <a:p>
          <a:pPr>
            <a:buSzPts val="1000"/>
            <a:buFont typeface="Symbol" panose="05050102010706020507" pitchFamily="18" charset="2"/>
            <a:buChar char=""/>
          </a:pPr>
          <a:r>
            <a:rPr lang="en-US" dirty="0">
              <a:solidFill>
                <a:schemeClr val="tx1"/>
              </a:solidFill>
            </a:rPr>
            <a:t>Examining citizens' </a:t>
          </a:r>
          <a:r>
            <a:rPr lang="en-US" b="1" dirty="0">
              <a:solidFill>
                <a:schemeClr val="tx1"/>
              </a:solidFill>
            </a:rPr>
            <a:t>petitions</a:t>
          </a:r>
          <a:r>
            <a:rPr lang="en-US" dirty="0">
              <a:solidFill>
                <a:schemeClr val="tx1"/>
              </a:solidFill>
            </a:rPr>
            <a:t> and setting up </a:t>
          </a:r>
          <a:r>
            <a:rPr lang="en-US" b="1" dirty="0">
              <a:solidFill>
                <a:schemeClr val="tx1"/>
              </a:solidFill>
            </a:rPr>
            <a:t>inquiries</a:t>
          </a:r>
          <a:endParaRPr lang="de-DE" dirty="0">
            <a:solidFill>
              <a:schemeClr val="tx1"/>
            </a:solidFill>
          </a:endParaRPr>
        </a:p>
        <a:p>
          <a:pPr>
            <a:buSzPts val="1000"/>
            <a:buFont typeface="Symbol" panose="05050102010706020507" pitchFamily="18" charset="2"/>
            <a:buChar char=""/>
          </a:pPr>
          <a:r>
            <a:rPr lang="en-US" dirty="0">
              <a:solidFill>
                <a:schemeClr val="tx1"/>
              </a:solidFill>
            </a:rPr>
            <a:t>Discussing monetary policy with the </a:t>
          </a:r>
          <a:r>
            <a:rPr lang="en-US" dirty="0">
              <a:solidFill>
                <a:schemeClr val="tx1"/>
              </a:solidFill>
              <a:hlinkClick xmlns:r="http://schemas.openxmlformats.org/officeDocument/2006/relationships" r:id="rId5">
                <a:extLst>
                  <a:ext uri="{A12FA001-AC4F-418D-AE19-62706E023703}">
                    <ahyp:hlinkClr xmlns:ahyp="http://schemas.microsoft.com/office/drawing/2018/hyperlinkcolor" val="tx"/>
                  </a:ext>
                </a:extLst>
              </a:hlinkClick>
            </a:rPr>
            <a:t>European Central Bank</a:t>
          </a:r>
          <a:endParaRPr lang="de-DE" dirty="0">
            <a:solidFill>
              <a:schemeClr val="tx1"/>
            </a:solidFill>
          </a:endParaRPr>
        </a:p>
        <a:p>
          <a:pPr>
            <a:buSzPts val="1000"/>
            <a:buFont typeface="Symbol" panose="05050102010706020507" pitchFamily="18" charset="2"/>
            <a:buChar char=""/>
          </a:pPr>
          <a:r>
            <a:rPr lang="en-US" dirty="0">
              <a:solidFill>
                <a:schemeClr val="tx1"/>
              </a:solidFill>
            </a:rPr>
            <a:t>Questioning Commission and Council</a:t>
          </a:r>
          <a:endParaRPr lang="de-DE" dirty="0">
            <a:solidFill>
              <a:schemeClr val="tx1"/>
            </a:solidFill>
          </a:endParaRPr>
        </a:p>
        <a:p>
          <a:pPr>
            <a:buSzPts val="1000"/>
            <a:buFont typeface="Symbol" panose="05050102010706020507" pitchFamily="18" charset="2"/>
            <a:buChar char=""/>
          </a:pPr>
          <a:r>
            <a:rPr lang="en-US" dirty="0">
              <a:solidFill>
                <a:schemeClr val="tx1"/>
              </a:solidFill>
            </a:rPr>
            <a:t>Election observations</a:t>
          </a:r>
          <a:endParaRPr lang="en-GB" dirty="0">
            <a:solidFill>
              <a:schemeClr val="tx1"/>
            </a:solidFill>
          </a:endParaRPr>
        </a:p>
      </dgm:t>
    </dgm:pt>
    <dgm:pt modelId="{863D224F-D8C6-124C-9A9C-B888D247EB89}" type="parTrans" cxnId="{E53793F3-5406-9A46-B5AD-C4E918F43FF3}">
      <dgm:prSet/>
      <dgm:spPr/>
      <dgm:t>
        <a:bodyPr/>
        <a:lstStyle/>
        <a:p>
          <a:endParaRPr lang="it-IT"/>
        </a:p>
      </dgm:t>
    </dgm:pt>
    <dgm:pt modelId="{B0C1672F-0EF6-1845-951F-D5C16A3562D0}" type="sibTrans" cxnId="{E53793F3-5406-9A46-B5AD-C4E918F43FF3}">
      <dgm:prSet/>
      <dgm:spPr/>
      <dgm:t>
        <a:bodyPr/>
        <a:lstStyle/>
        <a:p>
          <a:endParaRPr lang="it-IT"/>
        </a:p>
      </dgm:t>
    </dgm:pt>
    <dgm:pt modelId="{054A14A1-CA00-C348-A49F-B052EE2829EA}">
      <dgm:prSet/>
      <dgm:spPr/>
      <dgm:t>
        <a:bodyPr/>
        <a:lstStyle/>
        <a:p>
          <a:pPr rtl="0"/>
          <a:r>
            <a:rPr lang="en-US" b="1" dirty="0"/>
            <a:t>Budgetary</a:t>
          </a:r>
          <a:endParaRPr lang="de-DE" b="1" dirty="0"/>
        </a:p>
        <a:p>
          <a:pPr>
            <a:buSzPts val="1000"/>
            <a:buFont typeface="Symbol" panose="05050102010706020507" pitchFamily="18" charset="2"/>
            <a:buChar char=""/>
          </a:pPr>
          <a:r>
            <a:rPr lang="en-US" dirty="0"/>
            <a:t>Establishing the EU budget, together with the Council</a:t>
          </a:r>
          <a:endParaRPr lang="de-DE" dirty="0"/>
        </a:p>
        <a:p>
          <a:pPr>
            <a:buSzPts val="1000"/>
            <a:buFont typeface="Symbol" panose="05050102010706020507" pitchFamily="18" charset="2"/>
            <a:buChar char=""/>
          </a:pPr>
          <a:r>
            <a:rPr lang="en-US" dirty="0"/>
            <a:t>Approving the EU's long-term budget, the "Multiannual Financial Framework"</a:t>
          </a:r>
          <a:endParaRPr lang="en-GB" dirty="0"/>
        </a:p>
      </dgm:t>
    </dgm:pt>
    <dgm:pt modelId="{D5587077-2FB8-B841-8E44-FAF5E42A1BA6}" type="parTrans" cxnId="{C6EA8FAA-A72D-4842-BBDC-69CE1DC15777}">
      <dgm:prSet/>
      <dgm:spPr/>
      <dgm:t>
        <a:bodyPr/>
        <a:lstStyle/>
        <a:p>
          <a:endParaRPr lang="it-IT"/>
        </a:p>
      </dgm:t>
    </dgm:pt>
    <dgm:pt modelId="{78113E32-C0DE-2B44-898A-9AB56AE32CEB}" type="sibTrans" cxnId="{C6EA8FAA-A72D-4842-BBDC-69CE1DC15777}">
      <dgm:prSet/>
      <dgm:spPr/>
      <dgm:t>
        <a:bodyPr/>
        <a:lstStyle/>
        <a:p>
          <a:endParaRPr lang="it-IT"/>
        </a:p>
      </dgm:t>
    </dgm:pt>
    <dgm:pt modelId="{71B5E2B4-B469-2842-BA63-02A2661ABD70}" type="pres">
      <dgm:prSet presAssocID="{4D788F09-7CD4-6845-8B72-93CBC2550C1C}" presName="diagram" presStyleCnt="0">
        <dgm:presLayoutVars>
          <dgm:dir/>
          <dgm:resizeHandles val="exact"/>
        </dgm:presLayoutVars>
      </dgm:prSet>
      <dgm:spPr/>
    </dgm:pt>
    <dgm:pt modelId="{79317B40-C7CD-B042-B64A-E3C2BF4DFDA4}" type="pres">
      <dgm:prSet presAssocID="{1C5FFA07-2CF7-C046-8CDE-7E5F4AE76DD3}" presName="node" presStyleLbl="node1" presStyleIdx="0" presStyleCnt="3">
        <dgm:presLayoutVars>
          <dgm:bulletEnabled val="1"/>
        </dgm:presLayoutVars>
      </dgm:prSet>
      <dgm:spPr/>
    </dgm:pt>
    <dgm:pt modelId="{0BF8810D-A870-0649-AF4A-702B4059306C}" type="pres">
      <dgm:prSet presAssocID="{331CF6C6-D653-8F4F-9954-F935D212F3B1}" presName="sibTrans" presStyleCnt="0"/>
      <dgm:spPr/>
    </dgm:pt>
    <dgm:pt modelId="{C033C8E4-3D03-E54E-9BFE-DF1E731436D4}" type="pres">
      <dgm:prSet presAssocID="{E2F0D67F-693B-AB49-A526-AAF89A8B028C}" presName="node" presStyleLbl="node1" presStyleIdx="1" presStyleCnt="3">
        <dgm:presLayoutVars>
          <dgm:bulletEnabled val="1"/>
        </dgm:presLayoutVars>
      </dgm:prSet>
      <dgm:spPr/>
    </dgm:pt>
    <dgm:pt modelId="{28AA643B-06CB-1547-B3FB-A9684A907E47}" type="pres">
      <dgm:prSet presAssocID="{B0C1672F-0EF6-1845-951F-D5C16A3562D0}" presName="sibTrans" presStyleCnt="0"/>
      <dgm:spPr/>
    </dgm:pt>
    <dgm:pt modelId="{0634AE5A-EE5C-0441-A089-7C4E6E888A8D}" type="pres">
      <dgm:prSet presAssocID="{054A14A1-CA00-C348-A49F-B052EE2829EA}" presName="node" presStyleLbl="node1" presStyleIdx="2" presStyleCnt="3">
        <dgm:presLayoutVars>
          <dgm:bulletEnabled val="1"/>
        </dgm:presLayoutVars>
      </dgm:prSet>
      <dgm:spPr/>
    </dgm:pt>
  </dgm:ptLst>
  <dgm:cxnLst>
    <dgm:cxn modelId="{DFBCD823-8516-A341-ACE6-C106ACAB3158}" srcId="{4D788F09-7CD4-6845-8B72-93CBC2550C1C}" destId="{1C5FFA07-2CF7-C046-8CDE-7E5F4AE76DD3}" srcOrd="0" destOrd="0" parTransId="{9561046F-6740-9E4B-AA10-824EC424A4ED}" sibTransId="{331CF6C6-D653-8F4F-9954-F935D212F3B1}"/>
    <dgm:cxn modelId="{0534AA27-A878-F044-BBAD-4C845E82CEDD}" type="presOf" srcId="{1C5FFA07-2CF7-C046-8CDE-7E5F4AE76DD3}" destId="{79317B40-C7CD-B042-B64A-E3C2BF4DFDA4}" srcOrd="0" destOrd="0" presId="urn:microsoft.com/office/officeart/2005/8/layout/default"/>
    <dgm:cxn modelId="{7E71E053-15AE-454B-9F0C-6AE560773EBB}" type="presOf" srcId="{4D788F09-7CD4-6845-8B72-93CBC2550C1C}" destId="{71B5E2B4-B469-2842-BA63-02A2661ABD70}" srcOrd="0" destOrd="0" presId="urn:microsoft.com/office/officeart/2005/8/layout/default"/>
    <dgm:cxn modelId="{C6EA8FAA-A72D-4842-BBDC-69CE1DC15777}" srcId="{4D788F09-7CD4-6845-8B72-93CBC2550C1C}" destId="{054A14A1-CA00-C348-A49F-B052EE2829EA}" srcOrd="2" destOrd="0" parTransId="{D5587077-2FB8-B841-8E44-FAF5E42A1BA6}" sibTransId="{78113E32-C0DE-2B44-898A-9AB56AE32CEB}"/>
    <dgm:cxn modelId="{E5D1C4B0-6EF0-AA4D-B29A-4003E6A413E3}" type="presOf" srcId="{054A14A1-CA00-C348-A49F-B052EE2829EA}" destId="{0634AE5A-EE5C-0441-A089-7C4E6E888A8D}" srcOrd="0" destOrd="0" presId="urn:microsoft.com/office/officeart/2005/8/layout/default"/>
    <dgm:cxn modelId="{E53793F3-5406-9A46-B5AD-C4E918F43FF3}" srcId="{4D788F09-7CD4-6845-8B72-93CBC2550C1C}" destId="{E2F0D67F-693B-AB49-A526-AAF89A8B028C}" srcOrd="1" destOrd="0" parTransId="{863D224F-D8C6-124C-9A9C-B888D247EB89}" sibTransId="{B0C1672F-0EF6-1845-951F-D5C16A3562D0}"/>
    <dgm:cxn modelId="{F51354F6-BAFB-3049-9D42-F6146FE0AE7A}" type="presOf" srcId="{E2F0D67F-693B-AB49-A526-AAF89A8B028C}" destId="{C033C8E4-3D03-E54E-9BFE-DF1E731436D4}" srcOrd="0" destOrd="0" presId="urn:microsoft.com/office/officeart/2005/8/layout/default"/>
    <dgm:cxn modelId="{1057292B-1678-0B45-968F-5EAD03DBE09C}" type="presParOf" srcId="{71B5E2B4-B469-2842-BA63-02A2661ABD70}" destId="{79317B40-C7CD-B042-B64A-E3C2BF4DFDA4}" srcOrd="0" destOrd="0" presId="urn:microsoft.com/office/officeart/2005/8/layout/default"/>
    <dgm:cxn modelId="{B3B0D561-BA7F-4344-9E8B-05A2D2BE87DD}" type="presParOf" srcId="{71B5E2B4-B469-2842-BA63-02A2661ABD70}" destId="{0BF8810D-A870-0649-AF4A-702B4059306C}" srcOrd="1" destOrd="0" presId="urn:microsoft.com/office/officeart/2005/8/layout/default"/>
    <dgm:cxn modelId="{8692F805-70A7-4E42-9C6E-B8ECBA17388C}" type="presParOf" srcId="{71B5E2B4-B469-2842-BA63-02A2661ABD70}" destId="{C033C8E4-3D03-E54E-9BFE-DF1E731436D4}" srcOrd="2" destOrd="0" presId="urn:microsoft.com/office/officeart/2005/8/layout/default"/>
    <dgm:cxn modelId="{ACDAB961-4AC9-1A48-9A3D-7E15B05BB805}" type="presParOf" srcId="{71B5E2B4-B469-2842-BA63-02A2661ABD70}" destId="{28AA643B-06CB-1547-B3FB-A9684A907E47}" srcOrd="3" destOrd="0" presId="urn:microsoft.com/office/officeart/2005/8/layout/default"/>
    <dgm:cxn modelId="{5BFDD355-C20C-7840-92C5-B225E7BE0642}" type="presParOf" srcId="{71B5E2B4-B469-2842-BA63-02A2661ABD70}" destId="{0634AE5A-EE5C-0441-A089-7C4E6E888A8D}"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C221866-94B8-704C-ADAB-352ED6369161}" type="doc">
      <dgm:prSet loTypeId="urn:microsoft.com/office/officeart/2005/8/layout/vList2" loCatId="" qsTypeId="urn:microsoft.com/office/officeart/2005/8/quickstyle/simple4" qsCatId="simple" csTypeId="urn:microsoft.com/office/officeart/2005/8/colors/colorful1" csCatId="colorful" phldr="1"/>
      <dgm:spPr/>
      <dgm:t>
        <a:bodyPr/>
        <a:lstStyle/>
        <a:p>
          <a:endParaRPr lang="it-IT"/>
        </a:p>
      </dgm:t>
    </dgm:pt>
    <dgm:pt modelId="{9F6F3592-525B-1345-B463-8D1E28EC0163}">
      <dgm:prSet/>
      <dgm:spPr/>
      <dgm:t>
        <a:bodyPr/>
        <a:lstStyle/>
        <a:p>
          <a:pPr rtl="0"/>
          <a:r>
            <a:rPr lang="en-US" dirty="0"/>
            <a:t>Negotiates and adopts EU laws, together with the European Parliament, based on proposals from the European Commission</a:t>
          </a:r>
          <a:endParaRPr lang="it-IT" dirty="0"/>
        </a:p>
      </dgm:t>
    </dgm:pt>
    <dgm:pt modelId="{0BD4C707-E6F9-F34E-8953-5ECA0DAA4F7E}" type="parTrans" cxnId="{E2663E26-2BC4-AB45-8C09-9B11A3AF6938}">
      <dgm:prSet/>
      <dgm:spPr/>
      <dgm:t>
        <a:bodyPr/>
        <a:lstStyle/>
        <a:p>
          <a:endParaRPr lang="it-IT"/>
        </a:p>
      </dgm:t>
    </dgm:pt>
    <dgm:pt modelId="{C9829205-D588-D74A-9001-E0ECEBBD1E61}" type="sibTrans" cxnId="{E2663E26-2BC4-AB45-8C09-9B11A3AF6938}">
      <dgm:prSet/>
      <dgm:spPr/>
      <dgm:t>
        <a:bodyPr/>
        <a:lstStyle/>
        <a:p>
          <a:endParaRPr lang="it-IT"/>
        </a:p>
      </dgm:t>
    </dgm:pt>
    <dgm:pt modelId="{A6534560-5067-3549-8B12-5A614BA9E3E3}">
      <dgm:prSet/>
      <dgm:spPr/>
      <dgm:t>
        <a:bodyPr/>
        <a:lstStyle/>
        <a:p>
          <a:pPr rtl="0"/>
          <a:r>
            <a:rPr lang="en-US" dirty="0"/>
            <a:t>Develops the EU's </a:t>
          </a:r>
          <a:r>
            <a:rPr lang="en-US" b="1" dirty="0"/>
            <a:t>foreign &amp; security policy</a:t>
          </a:r>
          <a:r>
            <a:rPr lang="en-US" dirty="0"/>
            <a:t>, based on </a:t>
          </a:r>
          <a:r>
            <a:rPr lang="en-US" dirty="0">
              <a:hlinkClick xmlns:r="http://schemas.openxmlformats.org/officeDocument/2006/relationships" r:id="rId1"/>
            </a:rPr>
            <a:t>European Council</a:t>
          </a:r>
          <a:r>
            <a:rPr lang="en-US" dirty="0"/>
            <a:t> guidelines</a:t>
          </a:r>
          <a:endParaRPr lang="it-IT" dirty="0"/>
        </a:p>
      </dgm:t>
    </dgm:pt>
    <dgm:pt modelId="{86EAF62E-EF8D-C64E-8B3E-6E142A4D8CC6}" type="parTrans" cxnId="{3996C63F-6D2A-0E4B-BF87-0D3127CB1998}">
      <dgm:prSet/>
      <dgm:spPr/>
      <dgm:t>
        <a:bodyPr/>
        <a:lstStyle/>
        <a:p>
          <a:endParaRPr lang="it-IT"/>
        </a:p>
      </dgm:t>
    </dgm:pt>
    <dgm:pt modelId="{D9AC8DDB-E007-C646-B1A6-7A5BDB771BCB}" type="sibTrans" cxnId="{3996C63F-6D2A-0E4B-BF87-0D3127CB1998}">
      <dgm:prSet/>
      <dgm:spPr/>
      <dgm:t>
        <a:bodyPr/>
        <a:lstStyle/>
        <a:p>
          <a:endParaRPr lang="it-IT"/>
        </a:p>
      </dgm:t>
    </dgm:pt>
    <dgm:pt modelId="{D423D6F0-A850-9F4A-8D24-8E02D084F8A6}">
      <dgm:prSet/>
      <dgm:spPr/>
      <dgm:t>
        <a:bodyPr/>
        <a:lstStyle/>
        <a:p>
          <a:pPr rtl="0"/>
          <a:r>
            <a:rPr lang="en-US" dirty="0"/>
            <a:t>Adopts the annual </a:t>
          </a:r>
          <a:r>
            <a:rPr lang="en-US" dirty="0">
              <a:hlinkClick xmlns:r="http://schemas.openxmlformats.org/officeDocument/2006/relationships" r:id="rId2"/>
            </a:rPr>
            <a:t>EU budget</a:t>
          </a:r>
          <a:r>
            <a:rPr lang="en-US" dirty="0"/>
            <a:t> - jointly with the European Parliament</a:t>
          </a:r>
          <a:endParaRPr lang="it-IT" dirty="0"/>
        </a:p>
      </dgm:t>
    </dgm:pt>
    <dgm:pt modelId="{70E4F554-A571-7C4D-8C3F-DFFADE87F753}" type="parTrans" cxnId="{BE3CA406-D089-5F49-9114-8F043685E442}">
      <dgm:prSet/>
      <dgm:spPr/>
      <dgm:t>
        <a:bodyPr/>
        <a:lstStyle/>
        <a:p>
          <a:endParaRPr lang="it-IT"/>
        </a:p>
      </dgm:t>
    </dgm:pt>
    <dgm:pt modelId="{5EA4EC2C-75B0-B84C-BE26-D6BA83889CD4}" type="sibTrans" cxnId="{BE3CA406-D089-5F49-9114-8F043685E442}">
      <dgm:prSet/>
      <dgm:spPr/>
      <dgm:t>
        <a:bodyPr/>
        <a:lstStyle/>
        <a:p>
          <a:endParaRPr lang="it-IT"/>
        </a:p>
      </dgm:t>
    </dgm:pt>
    <dgm:pt modelId="{1D71334E-96ED-6542-8D67-729EB3518D79}">
      <dgm:prSet/>
      <dgm:spPr/>
      <dgm:t>
        <a:bodyPr/>
        <a:lstStyle/>
        <a:p>
          <a:pPr rtl="0"/>
          <a:r>
            <a:rPr lang="en-US" dirty="0"/>
            <a:t>Concludes </a:t>
          </a:r>
          <a:r>
            <a:rPr lang="en-US" b="1" dirty="0"/>
            <a:t>agreements</a:t>
          </a:r>
          <a:r>
            <a:rPr lang="en-US" dirty="0"/>
            <a:t> between the EU and other countries or international </a:t>
          </a:r>
          <a:r>
            <a:rPr lang="en-US" dirty="0" err="1"/>
            <a:t>organisations</a:t>
          </a:r>
          <a:endParaRPr lang="it-IT" dirty="0"/>
        </a:p>
      </dgm:t>
    </dgm:pt>
    <dgm:pt modelId="{6DC0F661-9726-3D43-A0D4-C5E9C27283C8}" type="parTrans" cxnId="{470AA35E-5973-494A-9334-91706F212A1D}">
      <dgm:prSet/>
      <dgm:spPr/>
      <dgm:t>
        <a:bodyPr/>
        <a:lstStyle/>
        <a:p>
          <a:endParaRPr lang="it-IT"/>
        </a:p>
      </dgm:t>
    </dgm:pt>
    <dgm:pt modelId="{38662797-1B77-DC47-A549-FD1B745490DA}" type="sibTrans" cxnId="{470AA35E-5973-494A-9334-91706F212A1D}">
      <dgm:prSet/>
      <dgm:spPr/>
      <dgm:t>
        <a:bodyPr/>
        <a:lstStyle/>
        <a:p>
          <a:endParaRPr lang="it-IT"/>
        </a:p>
      </dgm:t>
    </dgm:pt>
    <dgm:pt modelId="{944EFDB2-565F-9649-9125-C7F23BAB6C17}">
      <dgm:prSet/>
      <dgm:spPr/>
      <dgm:t>
        <a:bodyPr/>
        <a:lstStyle/>
        <a:p>
          <a:pPr rtl="0"/>
          <a:r>
            <a:rPr lang="it-IT" b="1" dirty="0"/>
            <a:t>Coordinates</a:t>
          </a:r>
          <a:r>
            <a:rPr lang="it-IT" dirty="0"/>
            <a:t> EU countries' policies</a:t>
          </a:r>
        </a:p>
      </dgm:t>
    </dgm:pt>
    <dgm:pt modelId="{E2E8B372-D720-B349-8F0D-74617EC8DC14}" type="parTrans" cxnId="{9A264890-B4EF-644F-8372-FF1A41ECC265}">
      <dgm:prSet/>
      <dgm:spPr/>
    </dgm:pt>
    <dgm:pt modelId="{F97AE648-9831-1C4C-8217-6D47DF47FD2B}" type="sibTrans" cxnId="{9A264890-B4EF-644F-8372-FF1A41ECC265}">
      <dgm:prSet/>
      <dgm:spPr/>
    </dgm:pt>
    <dgm:pt modelId="{42AC2EBD-4F78-1747-80CC-2C92D105B0F0}" type="pres">
      <dgm:prSet presAssocID="{6C221866-94B8-704C-ADAB-352ED6369161}" presName="linear" presStyleCnt="0">
        <dgm:presLayoutVars>
          <dgm:animLvl val="lvl"/>
          <dgm:resizeHandles val="exact"/>
        </dgm:presLayoutVars>
      </dgm:prSet>
      <dgm:spPr/>
    </dgm:pt>
    <dgm:pt modelId="{35B89B26-365F-7848-9797-078D6133CF0B}" type="pres">
      <dgm:prSet presAssocID="{9F6F3592-525B-1345-B463-8D1E28EC0163}" presName="parentText" presStyleLbl="node1" presStyleIdx="0" presStyleCnt="5">
        <dgm:presLayoutVars>
          <dgm:chMax val="0"/>
          <dgm:bulletEnabled val="1"/>
        </dgm:presLayoutVars>
      </dgm:prSet>
      <dgm:spPr/>
    </dgm:pt>
    <dgm:pt modelId="{3717093B-EEA9-4A4D-A82F-81249AA1ED11}" type="pres">
      <dgm:prSet presAssocID="{C9829205-D588-D74A-9001-E0ECEBBD1E61}" presName="spacer" presStyleCnt="0"/>
      <dgm:spPr/>
    </dgm:pt>
    <dgm:pt modelId="{BE121D7F-7A2D-6A47-8731-1E99DEFC3959}" type="pres">
      <dgm:prSet presAssocID="{944EFDB2-565F-9649-9125-C7F23BAB6C17}" presName="parentText" presStyleLbl="node1" presStyleIdx="1" presStyleCnt="5" custAng="0" custScaleY="143091" custLinFactY="-2936" custLinFactNeighborY="-100000">
        <dgm:presLayoutVars>
          <dgm:chMax val="0"/>
          <dgm:bulletEnabled val="1"/>
        </dgm:presLayoutVars>
      </dgm:prSet>
      <dgm:spPr/>
    </dgm:pt>
    <dgm:pt modelId="{737CACBF-8487-064A-AE3A-F6786FD25478}" type="pres">
      <dgm:prSet presAssocID="{F97AE648-9831-1C4C-8217-6D47DF47FD2B}" presName="spacer" presStyleCnt="0"/>
      <dgm:spPr/>
    </dgm:pt>
    <dgm:pt modelId="{772A8AEF-3F25-1B48-A7D7-19DF1855BAC1}" type="pres">
      <dgm:prSet presAssocID="{A6534560-5067-3549-8B12-5A614BA9E3E3}" presName="parentText" presStyleLbl="node1" presStyleIdx="2" presStyleCnt="5">
        <dgm:presLayoutVars>
          <dgm:chMax val="0"/>
          <dgm:bulletEnabled val="1"/>
        </dgm:presLayoutVars>
      </dgm:prSet>
      <dgm:spPr/>
    </dgm:pt>
    <dgm:pt modelId="{085DB3E6-1745-8F4C-9D2A-B8BCE9C48C7E}" type="pres">
      <dgm:prSet presAssocID="{D9AC8DDB-E007-C646-B1A6-7A5BDB771BCB}" presName="spacer" presStyleCnt="0"/>
      <dgm:spPr/>
    </dgm:pt>
    <dgm:pt modelId="{B7261A00-F42B-954D-A69D-6627B18E3743}" type="pres">
      <dgm:prSet presAssocID="{D423D6F0-A850-9F4A-8D24-8E02D084F8A6}" presName="parentText" presStyleLbl="node1" presStyleIdx="3" presStyleCnt="5">
        <dgm:presLayoutVars>
          <dgm:chMax val="0"/>
          <dgm:bulletEnabled val="1"/>
        </dgm:presLayoutVars>
      </dgm:prSet>
      <dgm:spPr/>
    </dgm:pt>
    <dgm:pt modelId="{7F16F8F9-66F1-184A-AE63-AF88C09ACD1B}" type="pres">
      <dgm:prSet presAssocID="{5EA4EC2C-75B0-B84C-BE26-D6BA83889CD4}" presName="spacer" presStyleCnt="0"/>
      <dgm:spPr/>
    </dgm:pt>
    <dgm:pt modelId="{A636003C-7E13-8242-8E9A-E13483AC7D98}" type="pres">
      <dgm:prSet presAssocID="{1D71334E-96ED-6542-8D67-729EB3518D79}" presName="parentText" presStyleLbl="node1" presStyleIdx="4" presStyleCnt="5">
        <dgm:presLayoutVars>
          <dgm:chMax val="0"/>
          <dgm:bulletEnabled val="1"/>
        </dgm:presLayoutVars>
      </dgm:prSet>
      <dgm:spPr/>
    </dgm:pt>
  </dgm:ptLst>
  <dgm:cxnLst>
    <dgm:cxn modelId="{BE3CA406-D089-5F49-9114-8F043685E442}" srcId="{6C221866-94B8-704C-ADAB-352ED6369161}" destId="{D423D6F0-A850-9F4A-8D24-8E02D084F8A6}" srcOrd="3" destOrd="0" parTransId="{70E4F554-A571-7C4D-8C3F-DFFADE87F753}" sibTransId="{5EA4EC2C-75B0-B84C-BE26-D6BA83889CD4}"/>
    <dgm:cxn modelId="{E2663E26-2BC4-AB45-8C09-9B11A3AF6938}" srcId="{6C221866-94B8-704C-ADAB-352ED6369161}" destId="{9F6F3592-525B-1345-B463-8D1E28EC0163}" srcOrd="0" destOrd="0" parTransId="{0BD4C707-E6F9-F34E-8953-5ECA0DAA4F7E}" sibTransId="{C9829205-D588-D74A-9001-E0ECEBBD1E61}"/>
    <dgm:cxn modelId="{76373038-6E8E-DC4F-A981-0C82312E77F2}" type="presOf" srcId="{944EFDB2-565F-9649-9125-C7F23BAB6C17}" destId="{BE121D7F-7A2D-6A47-8731-1E99DEFC3959}" srcOrd="0" destOrd="0" presId="urn:microsoft.com/office/officeart/2005/8/layout/vList2"/>
    <dgm:cxn modelId="{3996C63F-6D2A-0E4B-BF87-0D3127CB1998}" srcId="{6C221866-94B8-704C-ADAB-352ED6369161}" destId="{A6534560-5067-3549-8B12-5A614BA9E3E3}" srcOrd="2" destOrd="0" parTransId="{86EAF62E-EF8D-C64E-8B3E-6E142A4D8CC6}" sibTransId="{D9AC8DDB-E007-C646-B1A6-7A5BDB771BCB}"/>
    <dgm:cxn modelId="{470AA35E-5973-494A-9334-91706F212A1D}" srcId="{6C221866-94B8-704C-ADAB-352ED6369161}" destId="{1D71334E-96ED-6542-8D67-729EB3518D79}" srcOrd="4" destOrd="0" parTransId="{6DC0F661-9726-3D43-A0D4-C5E9C27283C8}" sibTransId="{38662797-1B77-DC47-A549-FD1B745490DA}"/>
    <dgm:cxn modelId="{99161562-BD62-CE49-A18A-8039B9FD25BD}" type="presOf" srcId="{6C221866-94B8-704C-ADAB-352ED6369161}" destId="{42AC2EBD-4F78-1747-80CC-2C92D105B0F0}" srcOrd="0" destOrd="0" presId="urn:microsoft.com/office/officeart/2005/8/layout/vList2"/>
    <dgm:cxn modelId="{A607E651-C9B4-A643-878C-B439D7893B73}" type="presOf" srcId="{A6534560-5067-3549-8B12-5A614BA9E3E3}" destId="{772A8AEF-3F25-1B48-A7D7-19DF1855BAC1}" srcOrd="0" destOrd="0" presId="urn:microsoft.com/office/officeart/2005/8/layout/vList2"/>
    <dgm:cxn modelId="{E1CCF87E-364C-4B49-BA35-A5DBB2184210}" type="presOf" srcId="{9F6F3592-525B-1345-B463-8D1E28EC0163}" destId="{35B89B26-365F-7848-9797-078D6133CF0B}" srcOrd="0" destOrd="0" presId="urn:microsoft.com/office/officeart/2005/8/layout/vList2"/>
    <dgm:cxn modelId="{9A264890-B4EF-644F-8372-FF1A41ECC265}" srcId="{6C221866-94B8-704C-ADAB-352ED6369161}" destId="{944EFDB2-565F-9649-9125-C7F23BAB6C17}" srcOrd="1" destOrd="0" parTransId="{E2E8B372-D720-B349-8F0D-74617EC8DC14}" sibTransId="{F97AE648-9831-1C4C-8217-6D47DF47FD2B}"/>
    <dgm:cxn modelId="{7ACAD8CC-B69C-0D4E-B6CD-40D7A02AF170}" type="presOf" srcId="{D423D6F0-A850-9F4A-8D24-8E02D084F8A6}" destId="{B7261A00-F42B-954D-A69D-6627B18E3743}" srcOrd="0" destOrd="0" presId="urn:microsoft.com/office/officeart/2005/8/layout/vList2"/>
    <dgm:cxn modelId="{2DF5EFE5-CEE1-5F46-A118-E20F19270FB4}" type="presOf" srcId="{1D71334E-96ED-6542-8D67-729EB3518D79}" destId="{A636003C-7E13-8242-8E9A-E13483AC7D98}" srcOrd="0" destOrd="0" presId="urn:microsoft.com/office/officeart/2005/8/layout/vList2"/>
    <dgm:cxn modelId="{0EF89DF9-8617-0F42-9105-AE7B36F0C519}" type="presParOf" srcId="{42AC2EBD-4F78-1747-80CC-2C92D105B0F0}" destId="{35B89B26-365F-7848-9797-078D6133CF0B}" srcOrd="0" destOrd="0" presId="urn:microsoft.com/office/officeart/2005/8/layout/vList2"/>
    <dgm:cxn modelId="{282E7F48-9255-B84E-96E4-74BA3616EAB0}" type="presParOf" srcId="{42AC2EBD-4F78-1747-80CC-2C92D105B0F0}" destId="{3717093B-EEA9-4A4D-A82F-81249AA1ED11}" srcOrd="1" destOrd="0" presId="urn:microsoft.com/office/officeart/2005/8/layout/vList2"/>
    <dgm:cxn modelId="{464128FE-67ED-0A40-AD04-8162844E7D92}" type="presParOf" srcId="{42AC2EBD-4F78-1747-80CC-2C92D105B0F0}" destId="{BE121D7F-7A2D-6A47-8731-1E99DEFC3959}" srcOrd="2" destOrd="0" presId="urn:microsoft.com/office/officeart/2005/8/layout/vList2"/>
    <dgm:cxn modelId="{16CCEB5F-F429-4243-A1BD-871FFCDAD5F2}" type="presParOf" srcId="{42AC2EBD-4F78-1747-80CC-2C92D105B0F0}" destId="{737CACBF-8487-064A-AE3A-F6786FD25478}" srcOrd="3" destOrd="0" presId="urn:microsoft.com/office/officeart/2005/8/layout/vList2"/>
    <dgm:cxn modelId="{071880FA-B3F6-C54D-A6C0-1DD93E3F8F52}" type="presParOf" srcId="{42AC2EBD-4F78-1747-80CC-2C92D105B0F0}" destId="{772A8AEF-3F25-1B48-A7D7-19DF1855BAC1}" srcOrd="4" destOrd="0" presId="urn:microsoft.com/office/officeart/2005/8/layout/vList2"/>
    <dgm:cxn modelId="{FA27951E-618E-3946-A5FB-AF70749BA185}" type="presParOf" srcId="{42AC2EBD-4F78-1747-80CC-2C92D105B0F0}" destId="{085DB3E6-1745-8F4C-9D2A-B8BCE9C48C7E}" srcOrd="5" destOrd="0" presId="urn:microsoft.com/office/officeart/2005/8/layout/vList2"/>
    <dgm:cxn modelId="{43F2FC0B-C436-E74D-863F-79451A87DB8A}" type="presParOf" srcId="{42AC2EBD-4F78-1747-80CC-2C92D105B0F0}" destId="{B7261A00-F42B-954D-A69D-6627B18E3743}" srcOrd="6" destOrd="0" presId="urn:microsoft.com/office/officeart/2005/8/layout/vList2"/>
    <dgm:cxn modelId="{E3E5A4CC-7F0C-3E4B-A201-6665FA501413}" type="presParOf" srcId="{42AC2EBD-4F78-1747-80CC-2C92D105B0F0}" destId="{7F16F8F9-66F1-184A-AE63-AF88C09ACD1B}" srcOrd="7" destOrd="0" presId="urn:microsoft.com/office/officeart/2005/8/layout/vList2"/>
    <dgm:cxn modelId="{F9002113-C87A-964A-99F0-9F9AE87A6C1E}" type="presParOf" srcId="{42AC2EBD-4F78-1747-80CC-2C92D105B0F0}" destId="{A636003C-7E13-8242-8E9A-E13483AC7D98}"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792ED82-C9A6-F943-B7B5-B4066661196B}" type="doc">
      <dgm:prSet loTypeId="urn:microsoft.com/office/officeart/2005/8/layout/default" loCatId="" qsTypeId="urn:microsoft.com/office/officeart/2005/8/quickstyle/simple4" qsCatId="simple" csTypeId="urn:microsoft.com/office/officeart/2005/8/colors/colorful1" csCatId="colorful" phldr="1"/>
      <dgm:spPr/>
      <dgm:t>
        <a:bodyPr/>
        <a:lstStyle/>
        <a:p>
          <a:endParaRPr lang="it-IT"/>
        </a:p>
      </dgm:t>
    </dgm:pt>
    <dgm:pt modelId="{78B705FD-132C-6E40-9749-822269539E08}">
      <dgm:prSet/>
      <dgm:spPr/>
      <dgm:t>
        <a:bodyPr/>
        <a:lstStyle/>
        <a:p>
          <a:pPr rtl="0"/>
          <a:r>
            <a:rPr lang="en-US" dirty="0"/>
            <a:t>EU ministers meet in public when they discuss or vote on draft legislative acts</a:t>
          </a:r>
          <a:endParaRPr lang="de-DE" dirty="0"/>
        </a:p>
        <a:p>
          <a:pPr>
            <a:buSzPts val="1000"/>
            <a:buFont typeface="Symbol" panose="05050102010706020507" pitchFamily="18" charset="2"/>
            <a:buChar char=""/>
          </a:pPr>
          <a:r>
            <a:rPr lang="en-US" dirty="0"/>
            <a:t>to be passed, decisions usually require a </a:t>
          </a:r>
          <a:r>
            <a:rPr lang="en-US" b="1" dirty="0">
              <a:hlinkClick xmlns:r="http://schemas.openxmlformats.org/officeDocument/2006/relationships" r:id="rId1"/>
            </a:rPr>
            <a:t>qualified majority</a:t>
          </a:r>
          <a:r>
            <a:rPr lang="en-US" dirty="0"/>
            <a:t>:</a:t>
          </a:r>
          <a:endParaRPr lang="de-DE" dirty="0"/>
        </a:p>
        <a:p>
          <a:pPr>
            <a:buFont typeface="+mj-lt"/>
            <a:buAutoNum type="romanLcParenBoth"/>
          </a:pPr>
          <a:r>
            <a:rPr lang="en-US" dirty="0"/>
            <a:t>55% of countries (with 27 current members, this means </a:t>
          </a:r>
          <a:r>
            <a:rPr lang="en-US" b="1" dirty="0"/>
            <a:t>15 countries</a:t>
          </a:r>
          <a:r>
            <a:rPr lang="en-US" dirty="0"/>
            <a:t>);</a:t>
          </a:r>
          <a:endParaRPr lang="de-DE" dirty="0"/>
        </a:p>
        <a:p>
          <a:pPr>
            <a:buFont typeface="+mj-lt"/>
            <a:buAutoNum type="romanLcParenBoth"/>
          </a:pPr>
          <a:r>
            <a:rPr lang="en-US" dirty="0"/>
            <a:t>representing at least 65 % of total EU population.</a:t>
          </a:r>
          <a:endParaRPr lang="it-IT" dirty="0"/>
        </a:p>
      </dgm:t>
    </dgm:pt>
    <dgm:pt modelId="{4537CC17-8AF8-FE48-86C5-26F294C05048}" type="parTrans" cxnId="{AD599B65-A439-DF49-A841-DD8BF3C8B757}">
      <dgm:prSet/>
      <dgm:spPr/>
      <dgm:t>
        <a:bodyPr/>
        <a:lstStyle/>
        <a:p>
          <a:endParaRPr lang="it-IT"/>
        </a:p>
      </dgm:t>
    </dgm:pt>
    <dgm:pt modelId="{912EBD1A-E9EA-FC49-839A-E2FF2C949E79}" type="sibTrans" cxnId="{AD599B65-A439-DF49-A841-DD8BF3C8B757}">
      <dgm:prSet/>
      <dgm:spPr/>
      <dgm:t>
        <a:bodyPr/>
        <a:lstStyle/>
        <a:p>
          <a:endParaRPr lang="it-IT"/>
        </a:p>
      </dgm:t>
    </dgm:pt>
    <dgm:pt modelId="{A9F155CD-7994-0145-88D0-3259D2C24B65}" type="pres">
      <dgm:prSet presAssocID="{9792ED82-C9A6-F943-B7B5-B4066661196B}" presName="diagram" presStyleCnt="0">
        <dgm:presLayoutVars>
          <dgm:dir/>
          <dgm:resizeHandles val="exact"/>
        </dgm:presLayoutVars>
      </dgm:prSet>
      <dgm:spPr/>
    </dgm:pt>
    <dgm:pt modelId="{96A48E52-FB76-6847-BF39-9DB9BD84D5C6}" type="pres">
      <dgm:prSet presAssocID="{78B705FD-132C-6E40-9749-822269539E08}" presName="node" presStyleLbl="node1" presStyleIdx="0" presStyleCnt="1">
        <dgm:presLayoutVars>
          <dgm:bulletEnabled val="1"/>
        </dgm:presLayoutVars>
      </dgm:prSet>
      <dgm:spPr/>
    </dgm:pt>
  </dgm:ptLst>
  <dgm:cxnLst>
    <dgm:cxn modelId="{B4175803-992E-4A48-893C-86C7E9975D98}" type="presOf" srcId="{78B705FD-132C-6E40-9749-822269539E08}" destId="{96A48E52-FB76-6847-BF39-9DB9BD84D5C6}" srcOrd="0" destOrd="0" presId="urn:microsoft.com/office/officeart/2005/8/layout/default"/>
    <dgm:cxn modelId="{AD599B65-A439-DF49-A841-DD8BF3C8B757}" srcId="{9792ED82-C9A6-F943-B7B5-B4066661196B}" destId="{78B705FD-132C-6E40-9749-822269539E08}" srcOrd="0" destOrd="0" parTransId="{4537CC17-8AF8-FE48-86C5-26F294C05048}" sibTransId="{912EBD1A-E9EA-FC49-839A-E2FF2C949E79}"/>
    <dgm:cxn modelId="{4F8CE88E-14FE-814B-89C2-F9CA6333CB5E}" type="presOf" srcId="{9792ED82-C9A6-F943-B7B5-B4066661196B}" destId="{A9F155CD-7994-0145-88D0-3259D2C24B65}" srcOrd="0" destOrd="0" presId="urn:microsoft.com/office/officeart/2005/8/layout/default"/>
    <dgm:cxn modelId="{C0926B6E-1832-1249-B372-30FC24979396}" type="presParOf" srcId="{A9F155CD-7994-0145-88D0-3259D2C24B65}" destId="{96A48E52-FB76-6847-BF39-9DB9BD84D5C6}"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792ED82-C9A6-F943-B7B5-B4066661196B}" type="doc">
      <dgm:prSet loTypeId="urn:microsoft.com/office/officeart/2005/8/layout/default" loCatId="" qsTypeId="urn:microsoft.com/office/officeart/2005/8/quickstyle/simple4" qsCatId="simple" csTypeId="urn:microsoft.com/office/officeart/2005/8/colors/colorful1" csCatId="colorful" phldr="1"/>
      <dgm:spPr/>
      <dgm:t>
        <a:bodyPr/>
        <a:lstStyle/>
        <a:p>
          <a:endParaRPr lang="it-IT"/>
        </a:p>
      </dgm:t>
    </dgm:pt>
    <dgm:pt modelId="{78B705FD-132C-6E40-9749-822269539E08}">
      <dgm:prSet/>
      <dgm:spPr>
        <a:solidFill>
          <a:srgbClr val="C00000"/>
        </a:solidFill>
      </dgm:spPr>
      <dgm:t>
        <a:bodyPr/>
        <a:lstStyle/>
        <a:p>
          <a:pPr rtl="0"/>
          <a:r>
            <a:rPr lang="en-US" dirty="0"/>
            <a:t>To </a:t>
          </a:r>
          <a:r>
            <a:rPr lang="en-US" b="1" dirty="0"/>
            <a:t>block a decision</a:t>
          </a:r>
          <a:r>
            <a:rPr lang="en-US" dirty="0"/>
            <a:t>, at least 4</a:t>
          </a:r>
          <a:r>
            <a:rPr lang="en-US" b="1" dirty="0"/>
            <a:t> countries </a:t>
          </a:r>
          <a:r>
            <a:rPr lang="en-US" dirty="0"/>
            <a:t>are needed (representing at least 35% of total EU population)</a:t>
          </a:r>
          <a:endParaRPr lang="de-DE" dirty="0"/>
        </a:p>
        <a:p>
          <a:pPr>
            <a:buSzPts val="1000"/>
            <a:buFont typeface="Symbol" panose="05050102010706020507" pitchFamily="18" charset="2"/>
            <a:buChar char=""/>
          </a:pPr>
          <a:r>
            <a:rPr lang="en-US" b="1" dirty="0"/>
            <a:t>exception</a:t>
          </a:r>
          <a:r>
            <a:rPr lang="en-US" dirty="0"/>
            <a:t> - sensitive topics like foreign policy and taxation require a </a:t>
          </a:r>
          <a:r>
            <a:rPr lang="en-US" b="1" dirty="0">
              <a:hlinkClick xmlns:r="http://schemas.openxmlformats.org/officeDocument/2006/relationships" r:id="rId1"/>
            </a:rPr>
            <a:t>unanimous vote</a:t>
          </a:r>
          <a:r>
            <a:rPr lang="en-US" b="1" dirty="0"/>
            <a:t> </a:t>
          </a:r>
          <a:r>
            <a:rPr lang="en-US" dirty="0"/>
            <a:t>(all countries in </a:t>
          </a:r>
          <a:r>
            <a:rPr lang="en-US" dirty="0" err="1"/>
            <a:t>favour</a:t>
          </a:r>
          <a:r>
            <a:rPr lang="en-US" dirty="0"/>
            <a:t>).</a:t>
          </a:r>
          <a:endParaRPr lang="de-DE" dirty="0"/>
        </a:p>
        <a:p>
          <a:pPr>
            <a:buSzPts val="1000"/>
            <a:buFont typeface="Symbol" panose="05050102010706020507" pitchFamily="18" charset="2"/>
            <a:buChar char=""/>
          </a:pPr>
          <a:r>
            <a:rPr lang="en-US" b="1" dirty="0">
              <a:hlinkClick xmlns:r="http://schemas.openxmlformats.org/officeDocument/2006/relationships" r:id="rId2"/>
            </a:rPr>
            <a:t>Simple majority</a:t>
          </a:r>
          <a:r>
            <a:rPr lang="en-US" b="1" dirty="0"/>
            <a:t> </a:t>
          </a:r>
          <a:r>
            <a:rPr lang="en-US" dirty="0"/>
            <a:t>is required for procedural &amp; administrative issues</a:t>
          </a:r>
          <a:endParaRPr lang="it-IT" dirty="0"/>
        </a:p>
      </dgm:t>
    </dgm:pt>
    <dgm:pt modelId="{4537CC17-8AF8-FE48-86C5-26F294C05048}" type="parTrans" cxnId="{AD599B65-A439-DF49-A841-DD8BF3C8B757}">
      <dgm:prSet/>
      <dgm:spPr/>
      <dgm:t>
        <a:bodyPr/>
        <a:lstStyle/>
        <a:p>
          <a:endParaRPr lang="it-IT"/>
        </a:p>
      </dgm:t>
    </dgm:pt>
    <dgm:pt modelId="{912EBD1A-E9EA-FC49-839A-E2FF2C949E79}" type="sibTrans" cxnId="{AD599B65-A439-DF49-A841-DD8BF3C8B757}">
      <dgm:prSet/>
      <dgm:spPr/>
      <dgm:t>
        <a:bodyPr/>
        <a:lstStyle/>
        <a:p>
          <a:endParaRPr lang="it-IT"/>
        </a:p>
      </dgm:t>
    </dgm:pt>
    <dgm:pt modelId="{A9F155CD-7994-0145-88D0-3259D2C24B65}" type="pres">
      <dgm:prSet presAssocID="{9792ED82-C9A6-F943-B7B5-B4066661196B}" presName="diagram" presStyleCnt="0">
        <dgm:presLayoutVars>
          <dgm:dir/>
          <dgm:resizeHandles val="exact"/>
        </dgm:presLayoutVars>
      </dgm:prSet>
      <dgm:spPr/>
    </dgm:pt>
    <dgm:pt modelId="{96A48E52-FB76-6847-BF39-9DB9BD84D5C6}" type="pres">
      <dgm:prSet presAssocID="{78B705FD-132C-6E40-9749-822269539E08}" presName="node" presStyleLbl="node1" presStyleIdx="0" presStyleCnt="1">
        <dgm:presLayoutVars>
          <dgm:bulletEnabled val="1"/>
        </dgm:presLayoutVars>
      </dgm:prSet>
      <dgm:spPr/>
    </dgm:pt>
  </dgm:ptLst>
  <dgm:cxnLst>
    <dgm:cxn modelId="{B4175803-992E-4A48-893C-86C7E9975D98}" type="presOf" srcId="{78B705FD-132C-6E40-9749-822269539E08}" destId="{96A48E52-FB76-6847-BF39-9DB9BD84D5C6}" srcOrd="0" destOrd="0" presId="urn:microsoft.com/office/officeart/2005/8/layout/default"/>
    <dgm:cxn modelId="{AD599B65-A439-DF49-A841-DD8BF3C8B757}" srcId="{9792ED82-C9A6-F943-B7B5-B4066661196B}" destId="{78B705FD-132C-6E40-9749-822269539E08}" srcOrd="0" destOrd="0" parTransId="{4537CC17-8AF8-FE48-86C5-26F294C05048}" sibTransId="{912EBD1A-E9EA-FC49-839A-E2FF2C949E79}"/>
    <dgm:cxn modelId="{4F8CE88E-14FE-814B-89C2-F9CA6333CB5E}" type="presOf" srcId="{9792ED82-C9A6-F943-B7B5-B4066661196B}" destId="{A9F155CD-7994-0145-88D0-3259D2C24B65}" srcOrd="0" destOrd="0" presId="urn:microsoft.com/office/officeart/2005/8/layout/default"/>
    <dgm:cxn modelId="{C0926B6E-1832-1249-B372-30FC24979396}" type="presParOf" srcId="{A9F155CD-7994-0145-88D0-3259D2C24B65}" destId="{96A48E52-FB76-6847-BF39-9DB9BD84D5C6}"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E2631A-3963-A44B-94BC-79C15781259F}">
      <dsp:nvSpPr>
        <dsp:cNvPr id="0" name=""/>
        <dsp:cNvSpPr/>
      </dsp:nvSpPr>
      <dsp:spPr>
        <a:xfrm>
          <a:off x="925" y="1065590"/>
          <a:ext cx="3610303" cy="2166181"/>
        </a:xfrm>
        <a:prstGeom prst="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kern="1200" dirty="0"/>
            <a:t>Article 14 of the Treaty on European Union (TEU) and Articles 223, 224, 226, 229, 231 and 232 of the Treaty on the Functioning of the European Union (TFEU);</a:t>
          </a:r>
          <a:endParaRPr lang="it-IT" sz="2200" kern="1200" dirty="0"/>
        </a:p>
      </dsp:txBody>
      <dsp:txXfrm>
        <a:off x="925" y="1065590"/>
        <a:ext cx="3610303" cy="2166181"/>
      </dsp:txXfrm>
    </dsp:sp>
    <dsp:sp modelId="{8654735E-7F21-4996-84BC-12772A7392B7}">
      <dsp:nvSpPr>
        <dsp:cNvPr id="0" name=""/>
        <dsp:cNvSpPr/>
      </dsp:nvSpPr>
      <dsp:spPr>
        <a:xfrm>
          <a:off x="3972259" y="1065590"/>
          <a:ext cx="3610303" cy="2166181"/>
        </a:xfrm>
        <a:prstGeom prst="rect">
          <a:avLst/>
        </a:prstGeom>
        <a:blipFill rotWithShape="1">
          <a:blip xmlns:r="http://schemas.openxmlformats.org/officeDocument/2006/relationships" r:embed="rId1">
            <a:duotone>
              <a:schemeClr val="accent4">
                <a:hueOff val="-1275931"/>
                <a:satOff val="0"/>
                <a:lumOff val="0"/>
                <a:alphaOff val="0"/>
                <a:shade val="10000"/>
                <a:satMod val="135000"/>
              </a:schemeClr>
              <a:schemeClr val="accent4">
                <a:hueOff val="-1275931"/>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kern="1200" dirty="0"/>
            <a:t>Rules of Procedure of the European Parliament.</a:t>
          </a:r>
          <a:endParaRPr lang="de-DE" sz="2200" kern="1200" dirty="0"/>
        </a:p>
      </dsp:txBody>
      <dsp:txXfrm>
        <a:off x="3972259" y="1065590"/>
        <a:ext cx="3610303" cy="21661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317B40-C7CD-B042-B64A-E3C2BF4DFDA4}">
      <dsp:nvSpPr>
        <dsp:cNvPr id="0" name=""/>
        <dsp:cNvSpPr/>
      </dsp:nvSpPr>
      <dsp:spPr>
        <a:xfrm>
          <a:off x="981" y="9257"/>
          <a:ext cx="3829290" cy="2297574"/>
        </a:xfrm>
        <a:prstGeom prst="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US" sz="1100" b="1" kern="1200" dirty="0">
              <a:solidFill>
                <a:schemeClr val="tx1"/>
              </a:solidFill>
            </a:rPr>
            <a:t>Legislative</a:t>
          </a:r>
          <a:endParaRPr lang="de-DE" sz="1100" b="1"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Passing EU laws, together with the </a:t>
          </a:r>
          <a:r>
            <a:rPr lang="en-US" sz="110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Council of the EU</a:t>
          </a:r>
          <a:r>
            <a:rPr lang="en-US" sz="1100" kern="1200" dirty="0">
              <a:solidFill>
                <a:schemeClr val="tx1"/>
              </a:solidFill>
            </a:rPr>
            <a:t>, based on </a:t>
          </a:r>
          <a:r>
            <a:rPr lang="en-US" sz="1100" kern="1200" dirty="0">
              <a:solidFill>
                <a:schemeClr val="tx1"/>
              </a:solidFill>
              <a:hlinkClick xmlns:r="http://schemas.openxmlformats.org/officeDocument/2006/relationships" r:id="rId3">
                <a:extLst>
                  <a:ext uri="{A12FA001-AC4F-418D-AE19-62706E023703}">
                    <ahyp:hlinkClr xmlns:ahyp="http://schemas.microsoft.com/office/drawing/2018/hyperlinkcolor" val="tx"/>
                  </a:ext>
                </a:extLst>
              </a:hlinkClick>
            </a:rPr>
            <a:t>European Commission</a:t>
          </a:r>
          <a:r>
            <a:rPr lang="en-US" sz="1100" kern="1200" dirty="0">
              <a:solidFill>
                <a:schemeClr val="tx1"/>
              </a:solidFill>
            </a:rPr>
            <a:t> proposals</a:t>
          </a:r>
          <a:endParaRPr lang="de-DE" sz="1100"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Deciding on international agreements</a:t>
          </a:r>
          <a:endParaRPr lang="de-DE" sz="1100"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Deciding on enlargements</a:t>
          </a:r>
          <a:endParaRPr lang="de-DE" sz="1100"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Reviewing the Commission's </a:t>
          </a:r>
          <a:r>
            <a:rPr lang="en-US" sz="1100" kern="1200" dirty="0">
              <a:solidFill>
                <a:schemeClr val="tx1"/>
              </a:solidFill>
              <a:hlinkClick xmlns:r="http://schemas.openxmlformats.org/officeDocument/2006/relationships" r:id="rId4">
                <a:extLst>
                  <a:ext uri="{A12FA001-AC4F-418D-AE19-62706E023703}">
                    <ahyp:hlinkClr xmlns:ahyp="http://schemas.microsoft.com/office/drawing/2018/hyperlinkcolor" val="tx"/>
                  </a:ext>
                </a:extLst>
              </a:hlinkClick>
            </a:rPr>
            <a:t>work </a:t>
          </a:r>
          <a:r>
            <a:rPr lang="en-US" sz="1100" kern="1200" dirty="0" err="1">
              <a:solidFill>
                <a:schemeClr val="tx1"/>
              </a:solidFill>
              <a:hlinkClick xmlns:r="http://schemas.openxmlformats.org/officeDocument/2006/relationships" r:id="rId4">
                <a:extLst>
                  <a:ext uri="{A12FA001-AC4F-418D-AE19-62706E023703}">
                    <ahyp:hlinkClr xmlns:ahyp="http://schemas.microsoft.com/office/drawing/2018/hyperlinkcolor" val="tx"/>
                  </a:ext>
                </a:extLst>
              </a:hlinkClick>
            </a:rPr>
            <a:t>programme</a:t>
          </a:r>
          <a:r>
            <a:rPr lang="en-US" sz="1100" kern="1200" dirty="0">
              <a:solidFill>
                <a:schemeClr val="tx1"/>
              </a:solidFill>
            </a:rPr>
            <a:t> and asking it to propose legislation</a:t>
          </a:r>
          <a:endParaRPr lang="en-GB" sz="1100" kern="1200" dirty="0">
            <a:solidFill>
              <a:schemeClr val="tx1"/>
            </a:solidFill>
          </a:endParaRPr>
        </a:p>
      </dsp:txBody>
      <dsp:txXfrm>
        <a:off x="981" y="9257"/>
        <a:ext cx="3829290" cy="2297574"/>
      </dsp:txXfrm>
    </dsp:sp>
    <dsp:sp modelId="{C033C8E4-3D03-E54E-9BFE-DF1E731436D4}">
      <dsp:nvSpPr>
        <dsp:cNvPr id="0" name=""/>
        <dsp:cNvSpPr/>
      </dsp:nvSpPr>
      <dsp:spPr>
        <a:xfrm>
          <a:off x="4213201" y="9257"/>
          <a:ext cx="3829290" cy="2297574"/>
        </a:xfrm>
        <a:prstGeom prst="rect">
          <a:avLst/>
        </a:prstGeom>
        <a:blipFill rotWithShape="1">
          <a:blip xmlns:r="http://schemas.openxmlformats.org/officeDocument/2006/relationships" r:embed="rId1">
            <a:duotone>
              <a:schemeClr val="accent3">
                <a:hueOff val="0"/>
                <a:satOff val="0"/>
                <a:lumOff val="0"/>
                <a:alphaOff val="0"/>
                <a:shade val="10000"/>
                <a:satMod val="135000"/>
              </a:schemeClr>
              <a:schemeClr val="accent3">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SzPts val="1000"/>
            <a:buFont typeface="Symbol" panose="05050102010706020507" pitchFamily="18" charset="2"/>
            <a:buNone/>
          </a:pPr>
          <a:r>
            <a:rPr lang="en-US" sz="1100" b="1" kern="1200" dirty="0">
              <a:solidFill>
                <a:schemeClr val="tx1"/>
              </a:solidFill>
            </a:rPr>
            <a:t>Supervisory</a:t>
          </a:r>
          <a:endParaRPr lang="de-DE" sz="1100" b="1"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Democratic scrutiny of all EU institutions</a:t>
          </a:r>
          <a:endParaRPr lang="de-DE" sz="1100"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Electing the Commission President and approving the </a:t>
          </a:r>
          <a:r>
            <a:rPr lang="en-US" sz="1100" kern="1200" dirty="0">
              <a:solidFill>
                <a:schemeClr val="tx1"/>
              </a:solidFill>
              <a:hlinkClick xmlns:r="http://schemas.openxmlformats.org/officeDocument/2006/relationships" r:id="rId5">
                <a:extLst>
                  <a:ext uri="{A12FA001-AC4F-418D-AE19-62706E023703}">
                    <ahyp:hlinkClr xmlns:ahyp="http://schemas.microsoft.com/office/drawing/2018/hyperlinkcolor" val="tx"/>
                  </a:ext>
                </a:extLst>
              </a:hlinkClick>
            </a:rPr>
            <a:t>Commission as a body</a:t>
          </a:r>
          <a:r>
            <a:rPr lang="en-US" sz="1100" kern="1200" dirty="0">
              <a:solidFill>
                <a:schemeClr val="tx1"/>
              </a:solidFill>
            </a:rPr>
            <a:t>. Possibility of voting a motion of censure, obliging the Commission to resign</a:t>
          </a:r>
          <a:endParaRPr lang="de-DE" sz="1100"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Granting discharge, i.e. approving the way EU budgets have been spent</a:t>
          </a:r>
          <a:endParaRPr lang="de-DE" sz="1100"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Examining citizens' </a:t>
          </a:r>
          <a:r>
            <a:rPr lang="en-US" sz="1100" b="1" kern="1200" dirty="0">
              <a:solidFill>
                <a:schemeClr val="tx1"/>
              </a:solidFill>
            </a:rPr>
            <a:t>petitions</a:t>
          </a:r>
          <a:r>
            <a:rPr lang="en-US" sz="1100" kern="1200" dirty="0">
              <a:solidFill>
                <a:schemeClr val="tx1"/>
              </a:solidFill>
            </a:rPr>
            <a:t> and setting up </a:t>
          </a:r>
          <a:r>
            <a:rPr lang="en-US" sz="1100" b="1" kern="1200" dirty="0">
              <a:solidFill>
                <a:schemeClr val="tx1"/>
              </a:solidFill>
            </a:rPr>
            <a:t>inquiries</a:t>
          </a:r>
          <a:endParaRPr lang="de-DE" sz="1100"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Discussing monetary policy with the </a:t>
          </a:r>
          <a:r>
            <a:rPr lang="en-US" sz="1100" kern="1200" dirty="0">
              <a:solidFill>
                <a:schemeClr val="tx1"/>
              </a:solidFill>
              <a:hlinkClick xmlns:r="http://schemas.openxmlformats.org/officeDocument/2006/relationships" r:id="rId6">
                <a:extLst>
                  <a:ext uri="{A12FA001-AC4F-418D-AE19-62706E023703}">
                    <ahyp:hlinkClr xmlns:ahyp="http://schemas.microsoft.com/office/drawing/2018/hyperlinkcolor" val="tx"/>
                  </a:ext>
                </a:extLst>
              </a:hlinkClick>
            </a:rPr>
            <a:t>European Central Bank</a:t>
          </a:r>
          <a:endParaRPr lang="de-DE" sz="1100"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Questioning Commission and Council</a:t>
          </a:r>
          <a:endParaRPr lang="de-DE" sz="1100" kern="1200" dirty="0">
            <a:solidFill>
              <a:schemeClr val="tx1"/>
            </a:solidFill>
          </a:endParaRPr>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solidFill>
                <a:schemeClr val="tx1"/>
              </a:solidFill>
            </a:rPr>
            <a:t>Election observations</a:t>
          </a:r>
          <a:endParaRPr lang="en-GB" sz="1100" kern="1200" dirty="0">
            <a:solidFill>
              <a:schemeClr val="tx1"/>
            </a:solidFill>
          </a:endParaRPr>
        </a:p>
      </dsp:txBody>
      <dsp:txXfrm>
        <a:off x="4213201" y="9257"/>
        <a:ext cx="3829290" cy="2297574"/>
      </dsp:txXfrm>
    </dsp:sp>
    <dsp:sp modelId="{0634AE5A-EE5C-0441-A089-7C4E6E888A8D}">
      <dsp:nvSpPr>
        <dsp:cNvPr id="0" name=""/>
        <dsp:cNvSpPr/>
      </dsp:nvSpPr>
      <dsp:spPr>
        <a:xfrm>
          <a:off x="2107091" y="2689760"/>
          <a:ext cx="3829290" cy="2297574"/>
        </a:xfrm>
        <a:prstGeom prst="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US" sz="1100" b="1" kern="1200" dirty="0"/>
            <a:t>Budgetary</a:t>
          </a:r>
          <a:endParaRPr lang="de-DE" sz="1100" b="1" kern="1200" dirty="0"/>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t>Establishing the EU budget, together with the Council</a:t>
          </a:r>
          <a:endParaRPr lang="de-DE" sz="1100" kern="1200" dirty="0"/>
        </a:p>
        <a:p>
          <a:pPr marL="0" lvl="0" indent="0" algn="ctr" defTabSz="488950">
            <a:lnSpc>
              <a:spcPct val="90000"/>
            </a:lnSpc>
            <a:spcBef>
              <a:spcPct val="0"/>
            </a:spcBef>
            <a:spcAft>
              <a:spcPct val="35000"/>
            </a:spcAft>
            <a:buSzPts val="1000"/>
            <a:buFont typeface="Symbol" panose="05050102010706020507" pitchFamily="18" charset="2"/>
            <a:buNone/>
          </a:pPr>
          <a:r>
            <a:rPr lang="en-US" sz="1100" kern="1200" dirty="0"/>
            <a:t>Approving the EU's long-term budget, the "Multiannual Financial Framework"</a:t>
          </a:r>
          <a:endParaRPr lang="en-GB" sz="1100" kern="1200" dirty="0"/>
        </a:p>
      </dsp:txBody>
      <dsp:txXfrm>
        <a:off x="2107091" y="2689760"/>
        <a:ext cx="3829290" cy="22975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B89B26-365F-7848-9797-078D6133CF0B}">
      <dsp:nvSpPr>
        <dsp:cNvPr id="0" name=""/>
        <dsp:cNvSpPr/>
      </dsp:nvSpPr>
      <dsp:spPr>
        <a:xfrm>
          <a:off x="0" y="50225"/>
          <a:ext cx="8585363" cy="888030"/>
        </a:xfrm>
        <a:prstGeom prst="round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en-US" sz="2300" kern="1200" dirty="0"/>
            <a:t>Negotiates and adopts EU laws, together with the European Parliament, based on proposals from the European Commission</a:t>
          </a:r>
          <a:endParaRPr lang="it-IT" sz="2300" kern="1200" dirty="0"/>
        </a:p>
      </dsp:txBody>
      <dsp:txXfrm>
        <a:off x="43350" y="93575"/>
        <a:ext cx="8498663" cy="801330"/>
      </dsp:txXfrm>
    </dsp:sp>
    <dsp:sp modelId="{BE121D7F-7A2D-6A47-8731-1E99DEFC3959}">
      <dsp:nvSpPr>
        <dsp:cNvPr id="0" name=""/>
        <dsp:cNvSpPr/>
      </dsp:nvSpPr>
      <dsp:spPr>
        <a:xfrm>
          <a:off x="0" y="912182"/>
          <a:ext cx="8585363" cy="1270691"/>
        </a:xfrm>
        <a:prstGeom prst="roundRect">
          <a:avLst/>
        </a:prstGeom>
        <a:blipFill rotWithShape="1">
          <a:blip xmlns:r="http://schemas.openxmlformats.org/officeDocument/2006/relationships" r:embed="rId1">
            <a:duotone>
              <a:schemeClr val="accent3">
                <a:hueOff val="0"/>
                <a:satOff val="0"/>
                <a:lumOff val="0"/>
                <a:alphaOff val="0"/>
                <a:shade val="10000"/>
                <a:satMod val="135000"/>
              </a:schemeClr>
              <a:schemeClr val="accent3">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it-IT" sz="2300" b="1" kern="1200" dirty="0"/>
            <a:t>Coordinates</a:t>
          </a:r>
          <a:r>
            <a:rPr lang="it-IT" sz="2300" kern="1200" dirty="0"/>
            <a:t> EU countries' policies</a:t>
          </a:r>
        </a:p>
      </dsp:txBody>
      <dsp:txXfrm>
        <a:off x="62030" y="974212"/>
        <a:ext cx="8461303" cy="1146631"/>
      </dsp:txXfrm>
    </dsp:sp>
    <dsp:sp modelId="{772A8AEF-3F25-1B48-A7D7-19DF1855BAC1}">
      <dsp:nvSpPr>
        <dsp:cNvPr id="0" name=""/>
        <dsp:cNvSpPr/>
      </dsp:nvSpPr>
      <dsp:spPr>
        <a:xfrm>
          <a:off x="0" y="2341426"/>
          <a:ext cx="8585363" cy="888030"/>
        </a:xfrm>
        <a:prstGeom prst="round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en-US" sz="2300" kern="1200" dirty="0"/>
            <a:t>Develops the EU's </a:t>
          </a:r>
          <a:r>
            <a:rPr lang="en-US" sz="2300" b="1" kern="1200" dirty="0"/>
            <a:t>foreign &amp; security policy</a:t>
          </a:r>
          <a:r>
            <a:rPr lang="en-US" sz="2300" kern="1200" dirty="0"/>
            <a:t>, based on </a:t>
          </a:r>
          <a:r>
            <a:rPr lang="en-US" sz="2300" kern="1200" dirty="0">
              <a:hlinkClick xmlns:r="http://schemas.openxmlformats.org/officeDocument/2006/relationships" r:id="rId2"/>
            </a:rPr>
            <a:t>European Council</a:t>
          </a:r>
          <a:r>
            <a:rPr lang="en-US" sz="2300" kern="1200" dirty="0"/>
            <a:t> guidelines</a:t>
          </a:r>
          <a:endParaRPr lang="it-IT" sz="2300" kern="1200" dirty="0"/>
        </a:p>
      </dsp:txBody>
      <dsp:txXfrm>
        <a:off x="43350" y="2384776"/>
        <a:ext cx="8498663" cy="801330"/>
      </dsp:txXfrm>
    </dsp:sp>
    <dsp:sp modelId="{B7261A00-F42B-954D-A69D-6627B18E3743}">
      <dsp:nvSpPr>
        <dsp:cNvPr id="0" name=""/>
        <dsp:cNvSpPr/>
      </dsp:nvSpPr>
      <dsp:spPr>
        <a:xfrm>
          <a:off x="0" y="3295696"/>
          <a:ext cx="8585363" cy="888030"/>
        </a:xfrm>
        <a:prstGeom prst="roundRect">
          <a:avLst/>
        </a:prstGeom>
        <a:blipFill rotWithShape="1">
          <a:blip xmlns:r="http://schemas.openxmlformats.org/officeDocument/2006/relationships" r:embed="rId1">
            <a:duotone>
              <a:schemeClr val="accent5">
                <a:hueOff val="0"/>
                <a:satOff val="0"/>
                <a:lumOff val="0"/>
                <a:alphaOff val="0"/>
                <a:shade val="10000"/>
                <a:satMod val="135000"/>
              </a:schemeClr>
              <a:schemeClr val="accent5">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en-US" sz="2300" kern="1200" dirty="0"/>
            <a:t>Adopts the annual </a:t>
          </a:r>
          <a:r>
            <a:rPr lang="en-US" sz="2300" kern="1200" dirty="0">
              <a:hlinkClick xmlns:r="http://schemas.openxmlformats.org/officeDocument/2006/relationships" r:id="rId3"/>
            </a:rPr>
            <a:t>EU budget</a:t>
          </a:r>
          <a:r>
            <a:rPr lang="en-US" sz="2300" kern="1200" dirty="0"/>
            <a:t> - jointly with the European Parliament</a:t>
          </a:r>
          <a:endParaRPr lang="it-IT" sz="2300" kern="1200" dirty="0"/>
        </a:p>
      </dsp:txBody>
      <dsp:txXfrm>
        <a:off x="43350" y="3339046"/>
        <a:ext cx="8498663" cy="801330"/>
      </dsp:txXfrm>
    </dsp:sp>
    <dsp:sp modelId="{A636003C-7E13-8242-8E9A-E13483AC7D98}">
      <dsp:nvSpPr>
        <dsp:cNvPr id="0" name=""/>
        <dsp:cNvSpPr/>
      </dsp:nvSpPr>
      <dsp:spPr>
        <a:xfrm>
          <a:off x="0" y="4249966"/>
          <a:ext cx="8585363" cy="888030"/>
        </a:xfrm>
        <a:prstGeom prst="roundRect">
          <a:avLst/>
        </a:prstGeom>
        <a:blipFill rotWithShape="1">
          <a:blip xmlns:r="http://schemas.openxmlformats.org/officeDocument/2006/relationships" r:embed="rId1">
            <a:duotone>
              <a:schemeClr val="accent6">
                <a:hueOff val="0"/>
                <a:satOff val="0"/>
                <a:lumOff val="0"/>
                <a:alphaOff val="0"/>
                <a:shade val="10000"/>
                <a:satMod val="135000"/>
              </a:schemeClr>
              <a:schemeClr val="accent6">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en-US" sz="2300" kern="1200" dirty="0"/>
            <a:t>Concludes </a:t>
          </a:r>
          <a:r>
            <a:rPr lang="en-US" sz="2300" b="1" kern="1200" dirty="0"/>
            <a:t>agreements</a:t>
          </a:r>
          <a:r>
            <a:rPr lang="en-US" sz="2300" kern="1200" dirty="0"/>
            <a:t> between the EU and other countries or international </a:t>
          </a:r>
          <a:r>
            <a:rPr lang="en-US" sz="2300" kern="1200" dirty="0" err="1"/>
            <a:t>organisations</a:t>
          </a:r>
          <a:endParaRPr lang="it-IT" sz="2300" kern="1200" dirty="0"/>
        </a:p>
      </dsp:txBody>
      <dsp:txXfrm>
        <a:off x="43350" y="4293316"/>
        <a:ext cx="8498663" cy="8013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A48E52-FB76-6847-BF39-9DB9BD84D5C6}">
      <dsp:nvSpPr>
        <dsp:cNvPr id="0" name=""/>
        <dsp:cNvSpPr/>
      </dsp:nvSpPr>
      <dsp:spPr>
        <a:xfrm>
          <a:off x="211063" y="273"/>
          <a:ext cx="7161360" cy="4296816"/>
        </a:xfrm>
        <a:prstGeom prst="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rtl="0">
            <a:lnSpc>
              <a:spcPct val="90000"/>
            </a:lnSpc>
            <a:spcBef>
              <a:spcPct val="0"/>
            </a:spcBef>
            <a:spcAft>
              <a:spcPct val="35000"/>
            </a:spcAft>
            <a:buNone/>
          </a:pPr>
          <a:r>
            <a:rPr lang="en-US" sz="3300" kern="1200" dirty="0"/>
            <a:t>EU ministers meet in public when they discuss or vote on draft legislative acts</a:t>
          </a:r>
          <a:endParaRPr lang="de-DE" sz="3300" kern="1200" dirty="0"/>
        </a:p>
        <a:p>
          <a:pPr marL="0" lvl="0" indent="0" algn="ctr" defTabSz="1466850">
            <a:lnSpc>
              <a:spcPct val="90000"/>
            </a:lnSpc>
            <a:spcBef>
              <a:spcPct val="0"/>
            </a:spcBef>
            <a:spcAft>
              <a:spcPct val="35000"/>
            </a:spcAft>
            <a:buSzPts val="1000"/>
            <a:buFont typeface="Symbol" panose="05050102010706020507" pitchFamily="18" charset="2"/>
            <a:buNone/>
          </a:pPr>
          <a:r>
            <a:rPr lang="en-US" sz="3300" kern="1200" dirty="0"/>
            <a:t>to be passed, decisions usually require a </a:t>
          </a:r>
          <a:r>
            <a:rPr lang="en-US" sz="3300" b="1" kern="1200" dirty="0">
              <a:hlinkClick xmlns:r="http://schemas.openxmlformats.org/officeDocument/2006/relationships" r:id="rId2"/>
            </a:rPr>
            <a:t>qualified majority</a:t>
          </a:r>
          <a:r>
            <a:rPr lang="en-US" sz="3300" kern="1200" dirty="0"/>
            <a:t>:</a:t>
          </a:r>
          <a:endParaRPr lang="de-DE" sz="3300" kern="1200" dirty="0"/>
        </a:p>
        <a:p>
          <a:pPr marL="0" lvl="0" indent="0" algn="ctr" defTabSz="1466850">
            <a:lnSpc>
              <a:spcPct val="90000"/>
            </a:lnSpc>
            <a:spcBef>
              <a:spcPct val="0"/>
            </a:spcBef>
            <a:spcAft>
              <a:spcPct val="35000"/>
            </a:spcAft>
            <a:buFont typeface="+mj-lt"/>
            <a:buNone/>
          </a:pPr>
          <a:r>
            <a:rPr lang="en-US" sz="3300" kern="1200" dirty="0"/>
            <a:t>55% of countries (with 27 current members, this means </a:t>
          </a:r>
          <a:r>
            <a:rPr lang="en-US" sz="3300" b="1" kern="1200" dirty="0"/>
            <a:t>15 countries</a:t>
          </a:r>
          <a:r>
            <a:rPr lang="en-US" sz="3300" kern="1200" dirty="0"/>
            <a:t>);</a:t>
          </a:r>
          <a:endParaRPr lang="de-DE" sz="3300" kern="1200" dirty="0"/>
        </a:p>
        <a:p>
          <a:pPr marL="0" lvl="0" indent="0" algn="ctr" defTabSz="1466850">
            <a:lnSpc>
              <a:spcPct val="90000"/>
            </a:lnSpc>
            <a:spcBef>
              <a:spcPct val="0"/>
            </a:spcBef>
            <a:spcAft>
              <a:spcPct val="35000"/>
            </a:spcAft>
            <a:buFont typeface="+mj-lt"/>
            <a:buNone/>
          </a:pPr>
          <a:r>
            <a:rPr lang="en-US" sz="3300" kern="1200" dirty="0"/>
            <a:t>representing at least 65 % of total EU population.</a:t>
          </a:r>
          <a:endParaRPr lang="it-IT" sz="3300" kern="1200" dirty="0"/>
        </a:p>
      </dsp:txBody>
      <dsp:txXfrm>
        <a:off x="211063" y="273"/>
        <a:ext cx="7161360" cy="42968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A48E52-FB76-6847-BF39-9DB9BD84D5C6}">
      <dsp:nvSpPr>
        <dsp:cNvPr id="0" name=""/>
        <dsp:cNvSpPr/>
      </dsp:nvSpPr>
      <dsp:spPr>
        <a:xfrm>
          <a:off x="211063" y="273"/>
          <a:ext cx="7161360" cy="4296816"/>
        </a:xfrm>
        <a:prstGeom prst="rect">
          <a:avLst/>
        </a:prstGeom>
        <a:solidFill>
          <a:srgbClr val="C00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US" sz="3100" kern="1200" dirty="0"/>
            <a:t>To </a:t>
          </a:r>
          <a:r>
            <a:rPr lang="en-US" sz="3100" b="1" kern="1200" dirty="0"/>
            <a:t>block a decision</a:t>
          </a:r>
          <a:r>
            <a:rPr lang="en-US" sz="3100" kern="1200" dirty="0"/>
            <a:t>, at least 4</a:t>
          </a:r>
          <a:r>
            <a:rPr lang="en-US" sz="3100" b="1" kern="1200" dirty="0"/>
            <a:t> countries </a:t>
          </a:r>
          <a:r>
            <a:rPr lang="en-US" sz="3100" kern="1200" dirty="0"/>
            <a:t>are needed (representing at least 35% of total EU population)</a:t>
          </a:r>
          <a:endParaRPr lang="de-DE" sz="3100" kern="1200" dirty="0"/>
        </a:p>
        <a:p>
          <a:pPr marL="0" lvl="0" indent="0" algn="ctr" defTabSz="1377950">
            <a:lnSpc>
              <a:spcPct val="90000"/>
            </a:lnSpc>
            <a:spcBef>
              <a:spcPct val="0"/>
            </a:spcBef>
            <a:spcAft>
              <a:spcPct val="35000"/>
            </a:spcAft>
            <a:buSzPts val="1000"/>
            <a:buFont typeface="Symbol" panose="05050102010706020507" pitchFamily="18" charset="2"/>
            <a:buNone/>
          </a:pPr>
          <a:r>
            <a:rPr lang="en-US" sz="3100" b="1" kern="1200" dirty="0"/>
            <a:t>exception</a:t>
          </a:r>
          <a:r>
            <a:rPr lang="en-US" sz="3100" kern="1200" dirty="0"/>
            <a:t> - sensitive topics like foreign policy and taxation require a </a:t>
          </a:r>
          <a:r>
            <a:rPr lang="en-US" sz="3100" b="1" kern="1200" dirty="0">
              <a:hlinkClick xmlns:r="http://schemas.openxmlformats.org/officeDocument/2006/relationships" r:id="rId1"/>
            </a:rPr>
            <a:t>unanimous vote</a:t>
          </a:r>
          <a:r>
            <a:rPr lang="en-US" sz="3100" b="1" kern="1200" dirty="0"/>
            <a:t> </a:t>
          </a:r>
          <a:r>
            <a:rPr lang="en-US" sz="3100" kern="1200" dirty="0"/>
            <a:t>(all countries in </a:t>
          </a:r>
          <a:r>
            <a:rPr lang="en-US" sz="3100" kern="1200" dirty="0" err="1"/>
            <a:t>favour</a:t>
          </a:r>
          <a:r>
            <a:rPr lang="en-US" sz="3100" kern="1200" dirty="0"/>
            <a:t>).</a:t>
          </a:r>
          <a:endParaRPr lang="de-DE" sz="3100" kern="1200" dirty="0"/>
        </a:p>
        <a:p>
          <a:pPr marL="0" lvl="0" indent="0" algn="ctr" defTabSz="1377950">
            <a:lnSpc>
              <a:spcPct val="90000"/>
            </a:lnSpc>
            <a:spcBef>
              <a:spcPct val="0"/>
            </a:spcBef>
            <a:spcAft>
              <a:spcPct val="35000"/>
            </a:spcAft>
            <a:buSzPts val="1000"/>
            <a:buFont typeface="Symbol" panose="05050102010706020507" pitchFamily="18" charset="2"/>
            <a:buNone/>
          </a:pPr>
          <a:r>
            <a:rPr lang="en-US" sz="3100" b="1" kern="1200" dirty="0">
              <a:hlinkClick xmlns:r="http://schemas.openxmlformats.org/officeDocument/2006/relationships" r:id="rId2"/>
            </a:rPr>
            <a:t>Simple majority</a:t>
          </a:r>
          <a:r>
            <a:rPr lang="en-US" sz="3100" b="1" kern="1200" dirty="0"/>
            <a:t> </a:t>
          </a:r>
          <a:r>
            <a:rPr lang="en-US" sz="3100" kern="1200" dirty="0"/>
            <a:t>is required for procedural &amp; administrative issues</a:t>
          </a:r>
          <a:endParaRPr lang="it-IT" sz="3100" kern="1200" dirty="0"/>
        </a:p>
      </dsp:txBody>
      <dsp:txXfrm>
        <a:off x="211063" y="273"/>
        <a:ext cx="7161360" cy="429681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33898D-DEF8-8A42-A178-5F1924949798}" type="datetimeFigureOut">
              <a:rPr lang="it-IT" smtClean="0"/>
              <a:t>23/11/2022</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51C719-9261-374A-963A-3C62CC53DFF5}" type="slidenum">
              <a:rPr lang="it-IT" smtClean="0"/>
              <a:t>‹#›</a:t>
            </a:fld>
            <a:endParaRPr lang="it-IT"/>
          </a:p>
        </p:txBody>
      </p:sp>
    </p:spTree>
    <p:extLst>
      <p:ext uri="{BB962C8B-B14F-4D97-AF65-F5344CB8AC3E}">
        <p14:creationId xmlns:p14="http://schemas.microsoft.com/office/powerpoint/2010/main" val="146728421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1600">
                <a:solidFill>
                  <a:schemeClr val="tx1"/>
                </a:solidFill>
                <a:latin typeface="Arial" charset="0"/>
                <a:ea typeface="ＭＳ Ｐゴシック" charset="0"/>
              </a:defRPr>
            </a:lvl1pPr>
            <a:lvl2pPr marL="742950" indent="-285750" eaLnBrk="0" hangingPunct="0">
              <a:defRPr sz="1600">
                <a:solidFill>
                  <a:schemeClr val="tx1"/>
                </a:solidFill>
                <a:latin typeface="Arial" charset="0"/>
                <a:ea typeface="ＭＳ Ｐゴシック" charset="0"/>
              </a:defRPr>
            </a:lvl2pPr>
            <a:lvl3pPr marL="1143000" indent="-228600" eaLnBrk="0" hangingPunct="0">
              <a:defRPr sz="1600">
                <a:solidFill>
                  <a:schemeClr val="tx1"/>
                </a:solidFill>
                <a:latin typeface="Arial" charset="0"/>
                <a:ea typeface="ＭＳ Ｐゴシック" charset="0"/>
              </a:defRPr>
            </a:lvl3pPr>
            <a:lvl4pPr marL="1600200" indent="-228600" eaLnBrk="0" hangingPunct="0">
              <a:defRPr sz="1600">
                <a:solidFill>
                  <a:schemeClr val="tx1"/>
                </a:solidFill>
                <a:latin typeface="Arial" charset="0"/>
                <a:ea typeface="ＭＳ Ｐゴシック" charset="0"/>
              </a:defRPr>
            </a:lvl4pPr>
            <a:lvl5pPr marL="2057400" indent="-228600" eaLnBrk="0" hangingPunct="0">
              <a:defRPr sz="1600">
                <a:solidFill>
                  <a:schemeClr val="tx1"/>
                </a:solidFill>
                <a:latin typeface="Arial" charset="0"/>
                <a:ea typeface="ＭＳ Ｐゴシック" charset="0"/>
              </a:defRPr>
            </a:lvl5pPr>
            <a:lvl6pPr marL="2514600" indent="-228600" algn="r" eaLnBrk="0" fontAlgn="base" hangingPunct="0">
              <a:spcBef>
                <a:spcPct val="0"/>
              </a:spcBef>
              <a:spcAft>
                <a:spcPct val="0"/>
              </a:spcAft>
              <a:defRPr sz="1600">
                <a:solidFill>
                  <a:schemeClr val="tx1"/>
                </a:solidFill>
                <a:latin typeface="Arial" charset="0"/>
                <a:ea typeface="ＭＳ Ｐゴシック" charset="0"/>
              </a:defRPr>
            </a:lvl6pPr>
            <a:lvl7pPr marL="2971800" indent="-228600" algn="r" eaLnBrk="0" fontAlgn="base" hangingPunct="0">
              <a:spcBef>
                <a:spcPct val="0"/>
              </a:spcBef>
              <a:spcAft>
                <a:spcPct val="0"/>
              </a:spcAft>
              <a:defRPr sz="1600">
                <a:solidFill>
                  <a:schemeClr val="tx1"/>
                </a:solidFill>
                <a:latin typeface="Arial" charset="0"/>
                <a:ea typeface="ＭＳ Ｐゴシック" charset="0"/>
              </a:defRPr>
            </a:lvl7pPr>
            <a:lvl8pPr marL="3429000" indent="-228600" algn="r" eaLnBrk="0" fontAlgn="base" hangingPunct="0">
              <a:spcBef>
                <a:spcPct val="0"/>
              </a:spcBef>
              <a:spcAft>
                <a:spcPct val="0"/>
              </a:spcAft>
              <a:defRPr sz="1600">
                <a:solidFill>
                  <a:schemeClr val="tx1"/>
                </a:solidFill>
                <a:latin typeface="Arial" charset="0"/>
                <a:ea typeface="ＭＳ Ｐゴシック" charset="0"/>
              </a:defRPr>
            </a:lvl8pPr>
            <a:lvl9pPr marL="3886200" indent="-228600" algn="r" eaLnBrk="0" fontAlgn="base" hangingPunct="0">
              <a:spcBef>
                <a:spcPct val="0"/>
              </a:spcBef>
              <a:spcAft>
                <a:spcPct val="0"/>
              </a:spcAft>
              <a:defRPr sz="1600">
                <a:solidFill>
                  <a:schemeClr val="tx1"/>
                </a:solidFill>
                <a:latin typeface="Arial" charset="0"/>
                <a:ea typeface="ＭＳ Ｐゴシック" charset="0"/>
              </a:defRPr>
            </a:lvl9pPr>
          </a:lstStyle>
          <a:p>
            <a:pPr eaLnBrk="1" hangingPunct="1"/>
            <a:fld id="{4514DBF0-1E58-BD4F-9AF9-F7AD4D7C312B}" type="slidenum">
              <a:rPr lang="fr-FR" sz="1200"/>
              <a:pPr eaLnBrk="1" hangingPunct="1"/>
              <a:t>6</a:t>
            </a:fld>
            <a:endParaRPr lang="fr-FR" sz="1200"/>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fr-FR">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A51C719-9261-374A-963A-3C62CC53DFF5}" type="slidenum">
              <a:rPr lang="it-IT" smtClean="0"/>
              <a:t>14</a:t>
            </a:fld>
            <a:endParaRPr lang="it-IT"/>
          </a:p>
        </p:txBody>
      </p:sp>
    </p:spTree>
    <p:extLst>
      <p:ext uri="{BB962C8B-B14F-4D97-AF65-F5344CB8AC3E}">
        <p14:creationId xmlns:p14="http://schemas.microsoft.com/office/powerpoint/2010/main" val="39170655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1600">
                <a:solidFill>
                  <a:schemeClr val="tx1"/>
                </a:solidFill>
                <a:latin typeface="Arial" charset="0"/>
                <a:ea typeface="ＭＳ Ｐゴシック" charset="0"/>
              </a:defRPr>
            </a:lvl1pPr>
            <a:lvl2pPr marL="742950" indent="-285750" eaLnBrk="0" hangingPunct="0">
              <a:defRPr sz="1600">
                <a:solidFill>
                  <a:schemeClr val="tx1"/>
                </a:solidFill>
                <a:latin typeface="Arial" charset="0"/>
                <a:ea typeface="ＭＳ Ｐゴシック" charset="0"/>
              </a:defRPr>
            </a:lvl2pPr>
            <a:lvl3pPr marL="1143000" indent="-228600" eaLnBrk="0" hangingPunct="0">
              <a:defRPr sz="1600">
                <a:solidFill>
                  <a:schemeClr val="tx1"/>
                </a:solidFill>
                <a:latin typeface="Arial" charset="0"/>
                <a:ea typeface="ＭＳ Ｐゴシック" charset="0"/>
              </a:defRPr>
            </a:lvl3pPr>
            <a:lvl4pPr marL="1600200" indent="-228600" eaLnBrk="0" hangingPunct="0">
              <a:defRPr sz="1600">
                <a:solidFill>
                  <a:schemeClr val="tx1"/>
                </a:solidFill>
                <a:latin typeface="Arial" charset="0"/>
                <a:ea typeface="ＭＳ Ｐゴシック" charset="0"/>
              </a:defRPr>
            </a:lvl4pPr>
            <a:lvl5pPr marL="2057400" indent="-228600" eaLnBrk="0" hangingPunct="0">
              <a:defRPr sz="1600">
                <a:solidFill>
                  <a:schemeClr val="tx1"/>
                </a:solidFill>
                <a:latin typeface="Arial" charset="0"/>
                <a:ea typeface="ＭＳ Ｐゴシック" charset="0"/>
              </a:defRPr>
            </a:lvl5pPr>
            <a:lvl6pPr marL="2514600" indent="-228600" algn="r" eaLnBrk="0" fontAlgn="base" hangingPunct="0">
              <a:spcBef>
                <a:spcPct val="0"/>
              </a:spcBef>
              <a:spcAft>
                <a:spcPct val="0"/>
              </a:spcAft>
              <a:defRPr sz="1600">
                <a:solidFill>
                  <a:schemeClr val="tx1"/>
                </a:solidFill>
                <a:latin typeface="Arial" charset="0"/>
                <a:ea typeface="ＭＳ Ｐゴシック" charset="0"/>
              </a:defRPr>
            </a:lvl6pPr>
            <a:lvl7pPr marL="2971800" indent="-228600" algn="r" eaLnBrk="0" fontAlgn="base" hangingPunct="0">
              <a:spcBef>
                <a:spcPct val="0"/>
              </a:spcBef>
              <a:spcAft>
                <a:spcPct val="0"/>
              </a:spcAft>
              <a:defRPr sz="1600">
                <a:solidFill>
                  <a:schemeClr val="tx1"/>
                </a:solidFill>
                <a:latin typeface="Arial" charset="0"/>
                <a:ea typeface="ＭＳ Ｐゴシック" charset="0"/>
              </a:defRPr>
            </a:lvl7pPr>
            <a:lvl8pPr marL="3429000" indent="-228600" algn="r" eaLnBrk="0" fontAlgn="base" hangingPunct="0">
              <a:spcBef>
                <a:spcPct val="0"/>
              </a:spcBef>
              <a:spcAft>
                <a:spcPct val="0"/>
              </a:spcAft>
              <a:defRPr sz="1600">
                <a:solidFill>
                  <a:schemeClr val="tx1"/>
                </a:solidFill>
                <a:latin typeface="Arial" charset="0"/>
                <a:ea typeface="ＭＳ Ｐゴシック" charset="0"/>
              </a:defRPr>
            </a:lvl8pPr>
            <a:lvl9pPr marL="3886200" indent="-228600" algn="r" eaLnBrk="0" fontAlgn="base" hangingPunct="0">
              <a:spcBef>
                <a:spcPct val="0"/>
              </a:spcBef>
              <a:spcAft>
                <a:spcPct val="0"/>
              </a:spcAft>
              <a:defRPr sz="1600">
                <a:solidFill>
                  <a:schemeClr val="tx1"/>
                </a:solidFill>
                <a:latin typeface="Arial" charset="0"/>
                <a:ea typeface="ＭＳ Ｐゴシック" charset="0"/>
              </a:defRPr>
            </a:lvl9pPr>
          </a:lstStyle>
          <a:p>
            <a:pPr eaLnBrk="1" hangingPunct="1"/>
            <a:fld id="{287B2177-E80F-AA4E-A693-B4D3F61E7888}" type="slidenum">
              <a:rPr lang="fr-FR" sz="1200"/>
              <a:pPr eaLnBrk="1" hangingPunct="1"/>
              <a:t>17</a:t>
            </a:fld>
            <a:endParaRPr lang="fr-FR" sz="1200"/>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fr-FR" dirty="0">
                <a:latin typeface="Arial" charset="0"/>
              </a:rPr>
              <a:t>The </a:t>
            </a:r>
            <a:r>
              <a:rPr lang="fr-FR" dirty="0" err="1">
                <a:latin typeface="Arial" charset="0"/>
              </a:rPr>
              <a:t>European</a:t>
            </a:r>
            <a:r>
              <a:rPr lang="fr-FR" dirty="0">
                <a:latin typeface="Arial" charset="0"/>
              </a:rPr>
              <a:t> Council </a:t>
            </a:r>
            <a:r>
              <a:rPr lang="fr-FR" dirty="0" err="1">
                <a:latin typeface="Arial" charset="0"/>
              </a:rPr>
              <a:t>defines</a:t>
            </a:r>
            <a:r>
              <a:rPr lang="fr-FR" dirty="0">
                <a:latin typeface="Arial" charset="0"/>
              </a:rPr>
              <a:t> the </a:t>
            </a:r>
            <a:r>
              <a:rPr lang="fr-FR" dirty="0" err="1">
                <a:latin typeface="Arial" charset="0"/>
              </a:rPr>
              <a:t>general</a:t>
            </a:r>
            <a:r>
              <a:rPr lang="fr-FR" dirty="0">
                <a:latin typeface="Arial" charset="0"/>
              </a:rPr>
              <a:t> </a:t>
            </a:r>
            <a:r>
              <a:rPr lang="fr-FR" dirty="0" err="1">
                <a:latin typeface="Arial" charset="0"/>
              </a:rPr>
              <a:t>political</a:t>
            </a:r>
            <a:r>
              <a:rPr lang="fr-FR" dirty="0">
                <a:latin typeface="Arial" charset="0"/>
              </a:rPr>
              <a:t> direction and </a:t>
            </a:r>
            <a:r>
              <a:rPr lang="fr-FR" dirty="0" err="1">
                <a:latin typeface="Arial" charset="0"/>
              </a:rPr>
              <a:t>priorities</a:t>
            </a:r>
            <a:r>
              <a:rPr lang="fr-FR" dirty="0">
                <a:latin typeface="Arial" charset="0"/>
              </a:rPr>
              <a:t> of the </a:t>
            </a:r>
            <a:r>
              <a:rPr lang="fr-FR" dirty="0" err="1">
                <a:latin typeface="Arial" charset="0"/>
              </a:rPr>
              <a:t>European</a:t>
            </a:r>
            <a:r>
              <a:rPr lang="fr-FR" dirty="0">
                <a:latin typeface="Arial" charset="0"/>
              </a:rPr>
              <a:t> Union. </a:t>
            </a:r>
            <a:r>
              <a:rPr lang="fr-FR" dirty="0" err="1">
                <a:latin typeface="Arial" charset="0"/>
              </a:rPr>
              <a:t>With</a:t>
            </a:r>
            <a:r>
              <a:rPr lang="fr-FR" dirty="0">
                <a:latin typeface="Arial" charset="0"/>
              </a:rPr>
              <a:t> the entry </a:t>
            </a:r>
            <a:r>
              <a:rPr lang="fr-FR" dirty="0" err="1">
                <a:latin typeface="Arial" charset="0"/>
              </a:rPr>
              <a:t>into</a:t>
            </a:r>
            <a:r>
              <a:rPr lang="fr-FR" dirty="0">
                <a:latin typeface="Arial" charset="0"/>
              </a:rPr>
              <a:t> force of the </a:t>
            </a:r>
            <a:r>
              <a:rPr lang="fr-FR" dirty="0" err="1">
                <a:latin typeface="Arial" charset="0"/>
              </a:rPr>
              <a:t>Treaty</a:t>
            </a:r>
            <a:r>
              <a:rPr lang="fr-FR" dirty="0">
                <a:latin typeface="Arial" charset="0"/>
              </a:rPr>
              <a:t> of </a:t>
            </a:r>
            <a:r>
              <a:rPr lang="fr-FR" dirty="0" err="1">
                <a:latin typeface="Arial" charset="0"/>
              </a:rPr>
              <a:t>Lisbon</a:t>
            </a:r>
            <a:r>
              <a:rPr lang="fr-FR" dirty="0">
                <a:latin typeface="Arial" charset="0"/>
              </a:rPr>
              <a:t> on 1 </a:t>
            </a:r>
            <a:r>
              <a:rPr lang="fr-FR" dirty="0" err="1">
                <a:latin typeface="Arial" charset="0"/>
              </a:rPr>
              <a:t>December</a:t>
            </a:r>
            <a:r>
              <a:rPr lang="fr-FR" dirty="0">
                <a:latin typeface="Arial" charset="0"/>
              </a:rPr>
              <a:t> 2009, </a:t>
            </a:r>
            <a:r>
              <a:rPr lang="fr-FR" dirty="0" err="1">
                <a:latin typeface="Arial" charset="0"/>
              </a:rPr>
              <a:t>it</a:t>
            </a:r>
            <a:r>
              <a:rPr lang="fr-FR" dirty="0">
                <a:latin typeface="Arial" charset="0"/>
              </a:rPr>
              <a:t> </a:t>
            </a:r>
            <a:r>
              <a:rPr lang="fr-FR" dirty="0" err="1">
                <a:latin typeface="Arial" charset="0"/>
              </a:rPr>
              <a:t>became</a:t>
            </a:r>
            <a:r>
              <a:rPr lang="fr-FR" dirty="0">
                <a:latin typeface="Arial" charset="0"/>
              </a:rPr>
              <a:t> an institution. </a:t>
            </a:r>
            <a:r>
              <a:rPr lang="fr-FR" dirty="0" err="1">
                <a:latin typeface="Arial" charset="0"/>
              </a:rPr>
              <a:t>Its</a:t>
            </a:r>
            <a:r>
              <a:rPr lang="fr-FR" dirty="0">
                <a:latin typeface="Arial" charset="0"/>
              </a:rPr>
              <a:t> </a:t>
            </a:r>
            <a:r>
              <a:rPr lang="fr-FR" dirty="0" err="1">
                <a:latin typeface="Arial" charset="0"/>
              </a:rPr>
              <a:t>President</a:t>
            </a:r>
            <a:r>
              <a:rPr lang="fr-FR" dirty="0">
                <a:latin typeface="Arial" charset="0"/>
              </a:rPr>
              <a:t> </a:t>
            </a:r>
            <a:r>
              <a:rPr lang="fr-FR" dirty="0" err="1">
                <a:latin typeface="Arial" charset="0"/>
              </a:rPr>
              <a:t>is</a:t>
            </a:r>
            <a:r>
              <a:rPr lang="fr-FR" dirty="0">
                <a:latin typeface="Arial" charset="0"/>
              </a:rPr>
              <a:t> Herman Van </a:t>
            </a:r>
            <a:r>
              <a:rPr lang="fr-FR" dirty="0" err="1">
                <a:latin typeface="Arial" charset="0"/>
              </a:rPr>
              <a:t>Rompuy</a:t>
            </a:r>
            <a:r>
              <a:rPr lang="fr-FR" dirty="0">
                <a:latin typeface="Arial" charset="0"/>
              </a:rPr>
              <a:t>.</a:t>
            </a:r>
          </a:p>
          <a:p>
            <a:pPr marL="0" marR="0" indent="0" algn="l" defTabSz="457200" rtl="0" eaLnBrk="1" fontAlgn="auto" latinLnBrk="0" hangingPunct="1">
              <a:lnSpc>
                <a:spcPct val="100000"/>
              </a:lnSpc>
              <a:spcBef>
                <a:spcPts val="0"/>
              </a:spcBef>
              <a:spcAft>
                <a:spcPts val="0"/>
              </a:spcAft>
              <a:buClrTx/>
              <a:buSzTx/>
              <a:buFontTx/>
              <a:buNone/>
              <a:tabLst/>
              <a:defRPr/>
            </a:pPr>
            <a:r>
              <a:rPr lang="fr-FR" dirty="0">
                <a:latin typeface="Arial" charset="0"/>
              </a:rPr>
              <a:t> Article 15 of the </a:t>
            </a:r>
            <a:r>
              <a:rPr lang="fr-FR" dirty="0" err="1">
                <a:latin typeface="Arial" charset="0"/>
              </a:rPr>
              <a:t>Treaty</a:t>
            </a:r>
            <a:r>
              <a:rPr lang="fr-FR" dirty="0">
                <a:latin typeface="Arial" charset="0"/>
              </a:rPr>
              <a:t> on </a:t>
            </a:r>
            <a:r>
              <a:rPr lang="fr-FR" dirty="0" err="1">
                <a:latin typeface="Arial" charset="0"/>
              </a:rPr>
              <a:t>European</a:t>
            </a:r>
            <a:r>
              <a:rPr lang="fr-FR" dirty="0">
                <a:latin typeface="Arial" charset="0"/>
              </a:rPr>
              <a:t> Union.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8A51C719-9261-374A-963A-3C62CC53DFF5}" type="slidenum">
              <a:rPr lang="it-IT" smtClean="0"/>
              <a:t>22</a:t>
            </a:fld>
            <a:endParaRPr lang="it-IT"/>
          </a:p>
        </p:txBody>
      </p:sp>
    </p:spTree>
    <p:extLst>
      <p:ext uri="{BB962C8B-B14F-4D97-AF65-F5344CB8AC3E}">
        <p14:creationId xmlns:p14="http://schemas.microsoft.com/office/powerpoint/2010/main" val="3180151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10"/>
          </p:nvPr>
        </p:nvSpPr>
        <p:spPr/>
        <p:txBody>
          <a:bodyPr/>
          <a:lstStyle/>
          <a:p>
            <a:fld id="{8A51C719-9261-374A-963A-3C62CC53DFF5}" type="slidenum">
              <a:rPr lang="it-IT" smtClean="0"/>
              <a:t>23</a:t>
            </a:fld>
            <a:endParaRPr lang="it-IT"/>
          </a:p>
        </p:txBody>
      </p:sp>
    </p:spTree>
    <p:extLst>
      <p:ext uri="{BB962C8B-B14F-4D97-AF65-F5344CB8AC3E}">
        <p14:creationId xmlns:p14="http://schemas.microsoft.com/office/powerpoint/2010/main" val="3311294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defTabSz="914437">
              <a:defRPr sz="2400">
                <a:solidFill>
                  <a:schemeClr val="tx1"/>
                </a:solidFill>
                <a:latin typeface="Arial" charset="0"/>
                <a:ea typeface="ＭＳ Ｐゴシック" charset="0"/>
                <a:cs typeface="ＭＳ Ｐゴシック" charset="0"/>
              </a:defRPr>
            </a:lvl1pPr>
            <a:lvl2pPr marL="729057" indent="-280406" defTabSz="914437">
              <a:defRPr sz="2400">
                <a:solidFill>
                  <a:schemeClr val="tx1"/>
                </a:solidFill>
                <a:latin typeface="Arial" charset="0"/>
                <a:ea typeface="ＭＳ Ｐゴシック" charset="0"/>
              </a:defRPr>
            </a:lvl2pPr>
            <a:lvl3pPr marL="1121626" indent="-224325" defTabSz="914437">
              <a:defRPr sz="2400">
                <a:solidFill>
                  <a:schemeClr val="tx1"/>
                </a:solidFill>
                <a:latin typeface="Arial" charset="0"/>
                <a:ea typeface="ＭＳ Ｐゴシック" charset="0"/>
              </a:defRPr>
            </a:lvl3pPr>
            <a:lvl4pPr marL="1570276" indent="-224325" defTabSz="914437">
              <a:defRPr sz="2400">
                <a:solidFill>
                  <a:schemeClr val="tx1"/>
                </a:solidFill>
                <a:latin typeface="Arial" charset="0"/>
                <a:ea typeface="ＭＳ Ｐゴシック" charset="0"/>
              </a:defRPr>
            </a:lvl4pPr>
            <a:lvl5pPr marL="2018927" indent="-224325" defTabSz="914437">
              <a:defRPr sz="2400">
                <a:solidFill>
                  <a:schemeClr val="tx1"/>
                </a:solidFill>
                <a:latin typeface="Arial" charset="0"/>
                <a:ea typeface="ＭＳ Ｐゴシック" charset="0"/>
              </a:defRPr>
            </a:lvl5pPr>
            <a:lvl6pPr marL="2467577" indent="-224325" defTabSz="914437" eaLnBrk="0" fontAlgn="base" hangingPunct="0">
              <a:spcBef>
                <a:spcPct val="0"/>
              </a:spcBef>
              <a:spcAft>
                <a:spcPct val="0"/>
              </a:spcAft>
              <a:defRPr sz="2400">
                <a:solidFill>
                  <a:schemeClr val="tx1"/>
                </a:solidFill>
                <a:latin typeface="Arial" charset="0"/>
                <a:ea typeface="ＭＳ Ｐゴシック" charset="0"/>
              </a:defRPr>
            </a:lvl6pPr>
            <a:lvl7pPr marL="2916227" indent="-224325" defTabSz="914437" eaLnBrk="0" fontAlgn="base" hangingPunct="0">
              <a:spcBef>
                <a:spcPct val="0"/>
              </a:spcBef>
              <a:spcAft>
                <a:spcPct val="0"/>
              </a:spcAft>
              <a:defRPr sz="2400">
                <a:solidFill>
                  <a:schemeClr val="tx1"/>
                </a:solidFill>
                <a:latin typeface="Arial" charset="0"/>
                <a:ea typeface="ＭＳ Ｐゴシック" charset="0"/>
              </a:defRPr>
            </a:lvl7pPr>
            <a:lvl8pPr marL="3364878" indent="-224325" defTabSz="914437" eaLnBrk="0" fontAlgn="base" hangingPunct="0">
              <a:spcBef>
                <a:spcPct val="0"/>
              </a:spcBef>
              <a:spcAft>
                <a:spcPct val="0"/>
              </a:spcAft>
              <a:defRPr sz="2400">
                <a:solidFill>
                  <a:schemeClr val="tx1"/>
                </a:solidFill>
                <a:latin typeface="Arial" charset="0"/>
                <a:ea typeface="ＭＳ Ｐゴシック" charset="0"/>
              </a:defRPr>
            </a:lvl8pPr>
            <a:lvl9pPr marL="3813528" indent="-224325" defTabSz="914437" eaLnBrk="0" fontAlgn="base" hangingPunct="0">
              <a:spcBef>
                <a:spcPct val="0"/>
              </a:spcBef>
              <a:spcAft>
                <a:spcPct val="0"/>
              </a:spcAft>
              <a:defRPr sz="2400">
                <a:solidFill>
                  <a:schemeClr val="tx1"/>
                </a:solidFill>
                <a:latin typeface="Arial" charset="0"/>
                <a:ea typeface="ＭＳ Ｐゴシック" charset="0"/>
              </a:defRPr>
            </a:lvl9pPr>
          </a:lstStyle>
          <a:p>
            <a:fld id="{789CDDB9-22A8-C04D-8BA8-99864DB9D150}" type="slidenum">
              <a:rPr lang="en-US" sz="1200"/>
              <a:pPr/>
              <a:t>33</a:t>
            </a:fld>
            <a:endParaRPr lang="en-US" sz="120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extLst>
            <a:ext uri="{FAA26D3D-D897-4be2-8F04-BA451C77F1D7}">
              <ma14:placeholderFlag xmlns:ma14="http://schemas.microsoft.com/office/mac/drawingml/2011/main" xmlns="" val="1"/>
            </a:ext>
          </a:extLst>
        </p:spPr>
        <p:txBody>
          <a:bodyPr/>
          <a:lstStyle/>
          <a:p>
            <a:pPr eaLnBrk="1" hangingPunct="1"/>
            <a:endParaRPr lang="en-GB">
              <a:ea typeface="ＭＳ Ｐゴシック"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defTabSz="914437">
              <a:defRPr sz="2400">
                <a:solidFill>
                  <a:schemeClr val="tx1"/>
                </a:solidFill>
                <a:latin typeface="Arial" charset="0"/>
                <a:ea typeface="ＭＳ Ｐゴシック" charset="0"/>
                <a:cs typeface="ＭＳ Ｐゴシック" charset="0"/>
              </a:defRPr>
            </a:lvl1pPr>
            <a:lvl2pPr marL="729057" indent="-280406" defTabSz="914437">
              <a:defRPr sz="2400">
                <a:solidFill>
                  <a:schemeClr val="tx1"/>
                </a:solidFill>
                <a:latin typeface="Arial" charset="0"/>
                <a:ea typeface="ＭＳ Ｐゴシック" charset="0"/>
              </a:defRPr>
            </a:lvl2pPr>
            <a:lvl3pPr marL="1121626" indent="-224325" defTabSz="914437">
              <a:defRPr sz="2400">
                <a:solidFill>
                  <a:schemeClr val="tx1"/>
                </a:solidFill>
                <a:latin typeface="Arial" charset="0"/>
                <a:ea typeface="ＭＳ Ｐゴシック" charset="0"/>
              </a:defRPr>
            </a:lvl3pPr>
            <a:lvl4pPr marL="1570276" indent="-224325" defTabSz="914437">
              <a:defRPr sz="2400">
                <a:solidFill>
                  <a:schemeClr val="tx1"/>
                </a:solidFill>
                <a:latin typeface="Arial" charset="0"/>
                <a:ea typeface="ＭＳ Ｐゴシック" charset="0"/>
              </a:defRPr>
            </a:lvl4pPr>
            <a:lvl5pPr marL="2018927" indent="-224325" defTabSz="914437">
              <a:defRPr sz="2400">
                <a:solidFill>
                  <a:schemeClr val="tx1"/>
                </a:solidFill>
                <a:latin typeface="Arial" charset="0"/>
                <a:ea typeface="ＭＳ Ｐゴシック" charset="0"/>
              </a:defRPr>
            </a:lvl5pPr>
            <a:lvl6pPr marL="2467577" indent="-224325" defTabSz="914437" eaLnBrk="0" fontAlgn="base" hangingPunct="0">
              <a:spcBef>
                <a:spcPct val="0"/>
              </a:spcBef>
              <a:spcAft>
                <a:spcPct val="0"/>
              </a:spcAft>
              <a:defRPr sz="2400">
                <a:solidFill>
                  <a:schemeClr val="tx1"/>
                </a:solidFill>
                <a:latin typeface="Arial" charset="0"/>
                <a:ea typeface="ＭＳ Ｐゴシック" charset="0"/>
              </a:defRPr>
            </a:lvl6pPr>
            <a:lvl7pPr marL="2916227" indent="-224325" defTabSz="914437" eaLnBrk="0" fontAlgn="base" hangingPunct="0">
              <a:spcBef>
                <a:spcPct val="0"/>
              </a:spcBef>
              <a:spcAft>
                <a:spcPct val="0"/>
              </a:spcAft>
              <a:defRPr sz="2400">
                <a:solidFill>
                  <a:schemeClr val="tx1"/>
                </a:solidFill>
                <a:latin typeface="Arial" charset="0"/>
                <a:ea typeface="ＭＳ Ｐゴシック" charset="0"/>
              </a:defRPr>
            </a:lvl7pPr>
            <a:lvl8pPr marL="3364878" indent="-224325" defTabSz="914437" eaLnBrk="0" fontAlgn="base" hangingPunct="0">
              <a:spcBef>
                <a:spcPct val="0"/>
              </a:spcBef>
              <a:spcAft>
                <a:spcPct val="0"/>
              </a:spcAft>
              <a:defRPr sz="2400">
                <a:solidFill>
                  <a:schemeClr val="tx1"/>
                </a:solidFill>
                <a:latin typeface="Arial" charset="0"/>
                <a:ea typeface="ＭＳ Ｐゴシック" charset="0"/>
              </a:defRPr>
            </a:lvl8pPr>
            <a:lvl9pPr marL="3813528" indent="-224325" defTabSz="914437" eaLnBrk="0" fontAlgn="base" hangingPunct="0">
              <a:spcBef>
                <a:spcPct val="0"/>
              </a:spcBef>
              <a:spcAft>
                <a:spcPct val="0"/>
              </a:spcAft>
              <a:defRPr sz="2400">
                <a:solidFill>
                  <a:schemeClr val="tx1"/>
                </a:solidFill>
                <a:latin typeface="Arial" charset="0"/>
                <a:ea typeface="ＭＳ Ｐゴシック" charset="0"/>
              </a:defRPr>
            </a:lvl9pPr>
          </a:lstStyle>
          <a:p>
            <a:fld id="{789CDDB9-22A8-C04D-8BA8-99864DB9D150}" type="slidenum">
              <a:rPr lang="en-US" sz="1200"/>
              <a:pPr/>
              <a:t>34</a:t>
            </a:fld>
            <a:endParaRPr lang="en-US" sz="120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extLst>
            <a:ext uri="{FAA26D3D-D897-4be2-8F04-BA451C77F1D7}">
              <ma14:placeholderFlag xmlns="" xmlns:ma14="http://schemas.microsoft.com/office/mac/drawingml/2011/main" val="1"/>
            </a:ext>
          </a:extLst>
        </p:spPr>
        <p:txBody>
          <a:bodyPr/>
          <a:lstStyle/>
          <a:p>
            <a:pPr eaLnBrk="1" hangingPunct="1"/>
            <a:endParaRPr lang="en-GB">
              <a:ea typeface="ＭＳ Ｐゴシック" charset="0"/>
            </a:endParaRPr>
          </a:p>
        </p:txBody>
      </p:sp>
    </p:spTree>
    <p:extLst>
      <p:ext uri="{BB962C8B-B14F-4D97-AF65-F5344CB8AC3E}">
        <p14:creationId xmlns:p14="http://schemas.microsoft.com/office/powerpoint/2010/main" val="22830023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t="50000"/>
          <a:stretch>
            <a:fillRect/>
          </a:stretch>
        </p:blipFill>
        <p:spPr>
          <a:xfrm>
            <a:off x="0" y="3429000"/>
            <a:ext cx="9144000" cy="3429000"/>
          </a:xfrm>
          <a:prstGeom prst="rect">
            <a:avLst/>
          </a:prstGeom>
        </p:spPr>
      </p:pic>
      <p:sp>
        <p:nvSpPr>
          <p:cNvPr id="2" name="Title 1"/>
          <p:cNvSpPr>
            <a:spLocks noGrp="1"/>
          </p:cNvSpPr>
          <p:nvPr>
            <p:ph type="ctrTitle"/>
          </p:nvPr>
        </p:nvSpPr>
        <p:spPr>
          <a:xfrm>
            <a:off x="779463" y="1918447"/>
            <a:ext cx="7583488" cy="1470025"/>
          </a:xfrm>
        </p:spPr>
        <p:txBody>
          <a:bodyPr anchor="b" anchorCtr="0"/>
          <a:lstStyle/>
          <a:p>
            <a:r>
              <a:rPr lang="it-IT"/>
              <a:t>Fare clic per modificare stile</a:t>
            </a:r>
            <a:endParaRPr/>
          </a:p>
        </p:txBody>
      </p:sp>
      <p:sp>
        <p:nvSpPr>
          <p:cNvPr id="3" name="Subtitle 2"/>
          <p:cNvSpPr>
            <a:spLocks noGrp="1"/>
          </p:cNvSpPr>
          <p:nvPr>
            <p:ph type="subTitle" idx="1"/>
          </p:nvPr>
        </p:nvSpPr>
        <p:spPr>
          <a:xfrm>
            <a:off x="779463" y="3478306"/>
            <a:ext cx="7583487" cy="1752600"/>
          </a:xfrm>
        </p:spPr>
        <p:txBody>
          <a:bodyPr>
            <a:normAutofit/>
          </a:bodyPr>
          <a:lstStyle>
            <a:lvl1pPr marL="0" indent="0" algn="ctr">
              <a:spcBef>
                <a:spcPts val="600"/>
              </a:spcBef>
              <a:buNone/>
              <a:defRPr sz="1800">
                <a:solidFill>
                  <a:schemeClr val="bg2"/>
                </a:solidFill>
                <a:effectLst>
                  <a:outerShdw blurRad="63500" dir="2700000" algn="tl" rotWithShape="0">
                    <a:schemeClr val="tx1">
                      <a:alpha val="40000"/>
                    </a:scheme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7" name="Picture 6" descr="overlay-ruleShadow.png"/>
          <p:cNvPicPr>
            <a:picLocks noChangeAspect="1"/>
          </p:cNvPicPr>
          <p:nvPr/>
        </p:nvPicPr>
        <p:blipFill>
          <a:blip r:embed="rId3"/>
          <a:stretch>
            <a:fillRect/>
          </a:stretch>
        </p:blipFill>
        <p:spPr>
          <a:xfrm>
            <a:off x="0" y="3303984"/>
            <a:ext cx="9144000" cy="12501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7" name="Picture 6"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p:txBody>
          <a:bodyPr/>
          <a:lstStyle/>
          <a:p>
            <a:r>
              <a:rPr lang="it-IT"/>
              <a:t>Fare clic per modificare stile</a:t>
            </a:r>
            <a:endParaRPr/>
          </a:p>
        </p:txBody>
      </p:sp>
      <p:sp>
        <p:nvSpPr>
          <p:cNvPr id="3" name="Content Placeholder 2"/>
          <p:cNvSpPr>
            <a:spLocks noGrp="1"/>
          </p:cNvSpPr>
          <p:nvPr>
            <p:ph idx="1"/>
          </p:nvPr>
        </p:nvSpPr>
        <p:spPr/>
        <p:txBody>
          <a:bodyPr/>
          <a:lstStyle>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apositiva titolo con immagine">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t="50000"/>
          <a:stretch>
            <a:fillRect/>
          </a:stretch>
        </p:blipFill>
        <p:spPr>
          <a:xfrm>
            <a:off x="0" y="3429000"/>
            <a:ext cx="9144000" cy="3429000"/>
          </a:xfrm>
          <a:prstGeom prst="rect">
            <a:avLst/>
          </a:prstGeom>
        </p:spPr>
      </p:pic>
      <p:sp>
        <p:nvSpPr>
          <p:cNvPr id="2" name="Title 1"/>
          <p:cNvSpPr>
            <a:spLocks noGrp="1"/>
          </p:cNvSpPr>
          <p:nvPr>
            <p:ph type="ctrTitle"/>
          </p:nvPr>
        </p:nvSpPr>
        <p:spPr>
          <a:xfrm>
            <a:off x="779463" y="789081"/>
            <a:ext cx="7583488" cy="1470025"/>
          </a:xfrm>
        </p:spPr>
        <p:txBody>
          <a:bodyPr anchor="ctr" anchorCtr="0"/>
          <a:lstStyle/>
          <a:p>
            <a:r>
              <a:rPr lang="it-IT"/>
              <a:t>Fare clic per modificare stile</a:t>
            </a:r>
            <a:endParaRPr/>
          </a:p>
        </p:txBody>
      </p:sp>
      <p:sp>
        <p:nvSpPr>
          <p:cNvPr id="3" name="Subtitle 2"/>
          <p:cNvSpPr>
            <a:spLocks noGrp="1"/>
          </p:cNvSpPr>
          <p:nvPr>
            <p:ph type="subTitle" idx="1"/>
          </p:nvPr>
        </p:nvSpPr>
        <p:spPr>
          <a:xfrm>
            <a:off x="779463" y="4724400"/>
            <a:ext cx="7583487" cy="1385047"/>
          </a:xfrm>
        </p:spPr>
        <p:txBody>
          <a:bodyPr anchor="ctr" anchorCtr="0">
            <a:normAutofit/>
          </a:bodyPr>
          <a:lstStyle>
            <a:lvl1pPr marL="0" indent="0" algn="ctr">
              <a:spcBef>
                <a:spcPts val="300"/>
              </a:spcBef>
              <a:buNone/>
              <a:defRPr sz="1800">
                <a:solidFill>
                  <a:schemeClr val="bg2"/>
                </a:solidFill>
                <a:effectLst>
                  <a:outerShdw blurRad="63500" dir="2700000" algn="tl" rotWithShape="0">
                    <a:schemeClr val="tx1">
                      <a:alpha val="40000"/>
                    </a:scheme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7" name="Picture 6" descr="overlay-ruleShadow.png"/>
          <p:cNvPicPr>
            <a:picLocks noChangeAspect="1"/>
          </p:cNvPicPr>
          <p:nvPr/>
        </p:nvPicPr>
        <p:blipFill>
          <a:blip r:embed="rId3"/>
          <a:stretch>
            <a:fillRect/>
          </a:stretch>
        </p:blipFill>
        <p:spPr>
          <a:xfrm>
            <a:off x="0" y="3303984"/>
            <a:ext cx="9144000" cy="125016"/>
          </a:xfrm>
          <a:prstGeom prst="rect">
            <a:avLst/>
          </a:prstGeom>
        </p:spPr>
      </p:pic>
      <p:sp>
        <p:nvSpPr>
          <p:cNvPr id="10" name="Picture Placeholder 9"/>
          <p:cNvSpPr>
            <a:spLocks noGrp="1"/>
          </p:cNvSpPr>
          <p:nvPr>
            <p:ph type="pic" sz="quarter" idx="13"/>
          </p:nvPr>
        </p:nvSpPr>
        <p:spPr>
          <a:xfrm>
            <a:off x="3677371" y="2564085"/>
            <a:ext cx="1789259" cy="1729830"/>
          </a:xfrm>
          <a:prstGeom prst="ellipse">
            <a:avLst/>
          </a:prstGeom>
          <a:noFill/>
          <a:ln w="127000">
            <a:solidFill>
              <a:schemeClr val="tx2"/>
            </a:solidFill>
          </a:ln>
          <a:effectLst>
            <a:innerShdw blurRad="101600" dist="76200" dir="13500000">
              <a:prstClr val="black">
                <a:alpha val="57000"/>
              </a:prstClr>
            </a:innerShdw>
          </a:effectLst>
        </p:spPr>
        <p:txBody>
          <a:bodyPr>
            <a:normAutofit/>
          </a:bodyPr>
          <a:lstStyle>
            <a:lvl1pPr marL="0" indent="0" algn="ctr">
              <a:buNone/>
              <a:defRPr sz="1600">
                <a:solidFill>
                  <a:schemeClr val="tx1"/>
                </a:solidFill>
              </a:defRPr>
            </a:lvl1pPr>
          </a:lstStyle>
          <a:p>
            <a:r>
              <a:rPr lang="it-IT"/>
              <a:t>Trascinare l'immagine su un segnaposto o fare clic sull'icona per aggiungerla</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4446984"/>
            <a:ext cx="9144000" cy="125016"/>
          </a:xfrm>
          <a:prstGeom prst="rect">
            <a:avLst/>
          </a:prstGeom>
        </p:spPr>
      </p:pic>
      <p:pic>
        <p:nvPicPr>
          <p:cNvPr id="7" name="Picture 6" descr="Overlay-FullBackground.jpg"/>
          <p:cNvPicPr>
            <a:picLocks noChangeAspect="1"/>
          </p:cNvPicPr>
          <p:nvPr/>
        </p:nvPicPr>
        <p:blipFill>
          <a:blip r:embed="rId3"/>
          <a:srcRect t="66667"/>
          <a:stretch>
            <a:fillRect/>
          </a:stretch>
        </p:blipFill>
        <p:spPr>
          <a:xfrm>
            <a:off x="0" y="4572000"/>
            <a:ext cx="9144000" cy="2286000"/>
          </a:xfrm>
          <a:prstGeom prst="rect">
            <a:avLst/>
          </a:prstGeom>
        </p:spPr>
      </p:pic>
      <p:sp>
        <p:nvSpPr>
          <p:cNvPr id="2" name="Title 1"/>
          <p:cNvSpPr>
            <a:spLocks noGrp="1"/>
          </p:cNvSpPr>
          <p:nvPr>
            <p:ph type="title"/>
          </p:nvPr>
        </p:nvSpPr>
        <p:spPr>
          <a:xfrm>
            <a:off x="779463" y="2971800"/>
            <a:ext cx="7583487" cy="1362075"/>
          </a:xfrm>
        </p:spPr>
        <p:txBody>
          <a:bodyPr vert="horz" lIns="91440" tIns="45720" rIns="91440" bIns="45720" rtlCol="0" anchor="b" anchorCtr="0">
            <a:noAutofit/>
          </a:bodyPr>
          <a:lstStyle>
            <a:lvl1pPr algn="ctr" defTabSz="914400" rtl="0" eaLnBrk="1" latinLnBrk="0" hangingPunct="1">
              <a:spcBef>
                <a:spcPct val="0"/>
              </a:spcBef>
              <a:buNone/>
              <a:defRPr sz="48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it-IT"/>
              <a:t>Fare clic per modificare stile</a:t>
            </a:r>
            <a:endParaRPr/>
          </a:p>
        </p:txBody>
      </p:sp>
      <p:sp>
        <p:nvSpPr>
          <p:cNvPr id="3" name="Text Placeholder 2"/>
          <p:cNvSpPr>
            <a:spLocks noGrp="1"/>
          </p:cNvSpPr>
          <p:nvPr>
            <p:ph type="body" idx="1"/>
          </p:nvPr>
        </p:nvSpPr>
        <p:spPr>
          <a:xfrm>
            <a:off x="779463" y="4724400"/>
            <a:ext cx="7583487" cy="1398494"/>
          </a:xfrm>
        </p:spPr>
        <p:txBody>
          <a:bodyPr vert="horz" lIns="91440" tIns="45720" rIns="91440" bIns="45720" rtlCol="0">
            <a:normAutofit/>
          </a:bodyPr>
          <a:lstStyle>
            <a:lvl1pPr marL="0" indent="0" algn="ctr" defTabSz="914400" rtl="0" eaLnBrk="1" latinLnBrk="0" hangingPunct="1">
              <a:spcBef>
                <a:spcPts val="300"/>
              </a:spcBef>
              <a:buFont typeface="Calisto MT" pitchFamily="18" charset="0"/>
              <a:buNone/>
              <a:defRPr sz="1800" kern="1200">
                <a:solidFill>
                  <a:schemeClr val="bg2"/>
                </a:solidFill>
                <a:effectLst>
                  <a:outerShdw blurRad="63500" dir="2700000" algn="tl" rotWithShape="0">
                    <a:schemeClr val="tx1">
                      <a:alpha val="40000"/>
                    </a:scheme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D85AC8A2-C63C-49A4-89E9-2E4420D2ECA8}"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pic>
        <p:nvPicPr>
          <p:cNvPr id="10" name="Picture 9"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11" name="Picture 10"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a:xfrm>
            <a:off x="779463" y="62753"/>
            <a:ext cx="7583488" cy="1283167"/>
          </a:xfrm>
        </p:spPr>
        <p:txBody>
          <a:bodyPr/>
          <a:lstStyle/>
          <a:p>
            <a:r>
              <a:rPr lang="it-IT"/>
              <a:t>Fare clic per modificare stile</a:t>
            </a:r>
            <a:endParaRPr/>
          </a:p>
        </p:txBody>
      </p:sp>
      <p:sp>
        <p:nvSpPr>
          <p:cNvPr id="3" name="Content Placeholder 2"/>
          <p:cNvSpPr>
            <a:spLocks noGrp="1"/>
          </p:cNvSpPr>
          <p:nvPr>
            <p:ph sz="half" idx="1"/>
          </p:nvPr>
        </p:nvSpPr>
        <p:spPr>
          <a:xfrm>
            <a:off x="779463" y="1828800"/>
            <a:ext cx="3566160" cy="4297363"/>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Content Placeholder 3"/>
          <p:cNvSpPr>
            <a:spLocks noGrp="1"/>
          </p:cNvSpPr>
          <p:nvPr>
            <p:ph sz="half" idx="2"/>
          </p:nvPr>
        </p:nvSpPr>
        <p:spPr>
          <a:xfrm>
            <a:off x="4796791" y="1828800"/>
            <a:ext cx="3566160" cy="4297363"/>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5" name="Date Placeholder 4"/>
          <p:cNvSpPr>
            <a:spLocks noGrp="1"/>
          </p:cNvSpPr>
          <p:nvPr>
            <p:ph type="dt" sz="half" idx="10"/>
          </p:nvPr>
        </p:nvSpPr>
        <p:spPr/>
        <p:txBody>
          <a:bodyPr/>
          <a:lstStyle/>
          <a:p>
            <a:fld id="{D85AC8A2-C63C-49A4-89E9-2E4420D2ECA8}" type="datetimeFigureOut">
              <a:rPr lang="en-US" smtClean="0"/>
              <a:t>11/23/2022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pic>
        <p:nvPicPr>
          <p:cNvPr id="12" name="Picture 11"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13" name="Picture 12"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a:xfrm>
            <a:off x="779463" y="62753"/>
            <a:ext cx="7583488" cy="1283167"/>
          </a:xfrm>
        </p:spPr>
        <p:txBody>
          <a:bodyPr/>
          <a:lstStyle>
            <a:lvl1pPr>
              <a:defRPr/>
            </a:lvl1pPr>
          </a:lstStyle>
          <a:p>
            <a:r>
              <a:rPr lang="it-IT"/>
              <a:t>Fare clic per modificare stile</a:t>
            </a:r>
            <a:endParaRPr/>
          </a:p>
        </p:txBody>
      </p:sp>
      <p:sp>
        <p:nvSpPr>
          <p:cNvPr id="3" name="Text Placeholder 2"/>
          <p:cNvSpPr>
            <a:spLocks noGrp="1"/>
          </p:cNvSpPr>
          <p:nvPr>
            <p:ph type="body" idx="1"/>
          </p:nvPr>
        </p:nvSpPr>
        <p:spPr>
          <a:xfrm>
            <a:off x="779463" y="1524000"/>
            <a:ext cx="3566160" cy="838200"/>
          </a:xfrm>
        </p:spPr>
        <p:txBody>
          <a:bodyPr anchor="ctr" anchorCtr="0">
            <a:noAutofit/>
          </a:bodyPr>
          <a:lstStyle>
            <a:lvl1pPr marL="0" indent="0" algn="ctr">
              <a:spcBef>
                <a:spcPct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779463" y="2393576"/>
            <a:ext cx="3566160" cy="3732585"/>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5" name="Text Placeholder 4"/>
          <p:cNvSpPr>
            <a:spLocks noGrp="1"/>
          </p:cNvSpPr>
          <p:nvPr>
            <p:ph type="body" sz="quarter" idx="3"/>
          </p:nvPr>
        </p:nvSpPr>
        <p:spPr>
          <a:xfrm>
            <a:off x="4796791" y="1524000"/>
            <a:ext cx="3566160" cy="838200"/>
          </a:xfrm>
        </p:spPr>
        <p:txBody>
          <a:bodyPr anchor="ctr" anchorCtr="0">
            <a:noAutofit/>
          </a:bodyPr>
          <a:lstStyle>
            <a:lvl1pPr marL="0" indent="0" algn="ctr">
              <a:spcBef>
                <a:spcPct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4796791" y="2393576"/>
            <a:ext cx="3566160" cy="3732585"/>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7" name="Date Placeholder 6"/>
          <p:cNvSpPr>
            <a:spLocks noGrp="1"/>
          </p:cNvSpPr>
          <p:nvPr>
            <p:ph type="dt" sz="half" idx="10"/>
          </p:nvPr>
        </p:nvSpPr>
        <p:spPr/>
        <p:txBody>
          <a:bodyPr/>
          <a:lstStyle/>
          <a:p>
            <a:fld id="{D85AC8A2-C63C-49A4-89E9-2E4420D2ECA8}" type="datetimeFigureOut">
              <a:rPr lang="en-US" smtClean="0"/>
              <a:t>11/23/2022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1307592"/>
            <a:ext cx="9144000" cy="125016"/>
          </a:xfrm>
          <a:prstGeom prst="rect">
            <a:avLst/>
          </a:prstGeom>
        </p:spPr>
      </p:pic>
      <p:sp>
        <p:nvSpPr>
          <p:cNvPr id="2" name="Title 1"/>
          <p:cNvSpPr>
            <a:spLocks noGrp="1"/>
          </p:cNvSpPr>
          <p:nvPr>
            <p:ph type="title"/>
          </p:nvPr>
        </p:nvSpPr>
        <p:spPr/>
        <p:txBody>
          <a:bodyPr/>
          <a:lstStyle/>
          <a:p>
            <a:r>
              <a:rPr lang="it-IT"/>
              <a:t>Fare clic per modificare stile</a:t>
            </a:r>
            <a:endParaRPr/>
          </a:p>
        </p:txBody>
      </p:sp>
      <p:sp>
        <p:nvSpPr>
          <p:cNvPr id="3" name="Date Placeholder 2"/>
          <p:cNvSpPr>
            <a:spLocks noGrp="1"/>
          </p:cNvSpPr>
          <p:nvPr>
            <p:ph type="dt" sz="half" idx="10"/>
          </p:nvPr>
        </p:nvSpPr>
        <p:spPr/>
        <p:txBody>
          <a:bodyPr/>
          <a:lstStyle/>
          <a:p>
            <a:fld id="{D85AC8A2-C63C-49A4-89E9-2E4420D2ECA8}" type="datetimeFigureOut">
              <a:rPr lang="en-US" smtClean="0"/>
              <a:t>11/23/2022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C7E049-B585-4EE6-96C0-EEB30EAA14FD}" type="slidenum">
              <a:rPr lang="en-US" smtClean="0"/>
              <a:t>‹#›</a:t>
            </a:fld>
            <a:endParaRPr lang="en-US"/>
          </a:p>
        </p:txBody>
      </p:sp>
      <p:pic>
        <p:nvPicPr>
          <p:cNvPr id="10" name="Picture 9" descr="Overlay-FullBackground.jpg"/>
          <p:cNvPicPr>
            <a:picLocks noChangeAspect="1"/>
          </p:cNvPicPr>
          <p:nvPr/>
        </p:nvPicPr>
        <p:blipFill>
          <a:blip r:embed="rId3"/>
          <a:srcRect t="21046"/>
          <a:stretch>
            <a:fillRect/>
          </a:stretch>
        </p:blipFill>
        <p:spPr>
          <a:xfrm>
            <a:off x="0" y="1447800"/>
            <a:ext cx="9144000" cy="541468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pic>
        <p:nvPicPr>
          <p:cNvPr id="5" name="Picture 4" descr="Overlay-FullBackground.jpg"/>
          <p:cNvPicPr>
            <a:picLocks noChangeAspect="1"/>
          </p:cNvPicPr>
          <p:nvPr/>
        </p:nvPicPr>
        <p:blipFill>
          <a:blip r:embed="rId2"/>
          <a:stretch>
            <a:fillRect/>
          </a:stretch>
        </p:blipFill>
        <p:spPr>
          <a:xfrm>
            <a:off x="0" y="4482"/>
            <a:ext cx="9144000" cy="6858000"/>
          </a:xfrm>
          <a:prstGeom prst="rect">
            <a:avLst/>
          </a:prstGeom>
          <a:noFill/>
          <a:ln>
            <a:noFill/>
          </a:ln>
        </p:spPr>
      </p:pic>
      <p:sp>
        <p:nvSpPr>
          <p:cNvPr id="2" name="Date Placeholder 1"/>
          <p:cNvSpPr>
            <a:spLocks noGrp="1"/>
          </p:cNvSpPr>
          <p:nvPr>
            <p:ph type="dt" sz="half" idx="10"/>
          </p:nvPr>
        </p:nvSpPr>
        <p:spPr/>
        <p:txBody>
          <a:bodyPr/>
          <a:lstStyle/>
          <a:p>
            <a:fld id="{D85AC8A2-C63C-49A4-89E9-2E4420D2ECA8}" type="datetimeFigureOut">
              <a:rPr lang="en-US" smtClean="0"/>
              <a:t>11/23/2022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l="50000"/>
          <a:stretch>
            <a:fillRect/>
          </a:stretch>
        </p:blipFill>
        <p:spPr>
          <a:xfrm>
            <a:off x="4572000" y="4482"/>
            <a:ext cx="4572000" cy="6858000"/>
          </a:xfrm>
          <a:prstGeom prst="rect">
            <a:avLst/>
          </a:prstGeom>
          <a:noFill/>
          <a:ln>
            <a:noFill/>
          </a:ln>
        </p:spPr>
      </p:pic>
      <p:sp>
        <p:nvSpPr>
          <p:cNvPr id="2" name="Title 1"/>
          <p:cNvSpPr>
            <a:spLocks noGrp="1"/>
          </p:cNvSpPr>
          <p:nvPr>
            <p:ph type="title"/>
          </p:nvPr>
        </p:nvSpPr>
        <p:spPr>
          <a:xfrm>
            <a:off x="301752" y="273049"/>
            <a:ext cx="3962400" cy="1690221"/>
          </a:xfrm>
        </p:spPr>
        <p:txBody>
          <a:bodyPr vert="horz" lIns="91440" tIns="45720" rIns="91440" bIns="45720" rtlCol="0" anchor="b" anchorCtr="0">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it-IT"/>
              <a:t>Fare clic per modificare stile</a:t>
            </a:r>
            <a:endParaRPr/>
          </a:p>
        </p:txBody>
      </p:sp>
      <p:sp>
        <p:nvSpPr>
          <p:cNvPr id="3" name="Content Placeholder 2"/>
          <p:cNvSpPr>
            <a:spLocks noGrp="1"/>
          </p:cNvSpPr>
          <p:nvPr>
            <p:ph idx="1"/>
          </p:nvPr>
        </p:nvSpPr>
        <p:spPr>
          <a:xfrm>
            <a:off x="4866401" y="273050"/>
            <a:ext cx="3959352" cy="5853113"/>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Text Placeholder 3"/>
          <p:cNvSpPr>
            <a:spLocks noGrp="1"/>
          </p:cNvSpPr>
          <p:nvPr>
            <p:ph type="body" sz="half" idx="2"/>
          </p:nvPr>
        </p:nvSpPr>
        <p:spPr>
          <a:xfrm>
            <a:off x="301752" y="1975104"/>
            <a:ext cx="3962400" cy="3200401"/>
          </a:xfrm>
          <a:effectLst>
            <a:outerShdw blurRad="50800" dist="38100" dir="2700000" algn="tl" rotWithShape="0">
              <a:prstClr val="black">
                <a:alpha val="40000"/>
              </a:prstClr>
            </a:outerShdw>
          </a:effectLst>
        </p:spPr>
        <p:txBody>
          <a:bodyPr vert="horz" lIns="91440" tIns="45720" rIns="91440" bIns="45720" rtlCol="0" anchor="t" anchorCtr="0">
            <a:normAutofit/>
          </a:bodyPr>
          <a:lstStyle>
            <a:lvl1pPr marL="0" indent="0" algn="ctr" defTabSz="914400" rtl="0" eaLnBrk="1" latinLnBrk="0" hangingPunct="1">
              <a:lnSpc>
                <a:spcPct val="110000"/>
              </a:lnSpc>
              <a:spcBef>
                <a:spcPts val="600"/>
              </a:spcBef>
              <a:buNone/>
              <a:defRPr sz="1800" kern="1200">
                <a:solidFill>
                  <a:schemeClr val="tx1"/>
                </a:solidFill>
                <a:effectLst>
                  <a:outerShdw blurRad="38100" dist="12700" dir="2700000" algn="tl" rotWithShape="0">
                    <a:prstClr val="black">
                      <a:alpha val="6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a:xfrm>
            <a:off x="2667000" y="6356350"/>
            <a:ext cx="1622612"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11/23/2022</a:t>
            </a:fld>
            <a:endParaRPr lang="en-US"/>
          </a:p>
        </p:txBody>
      </p:sp>
      <p:sp>
        <p:nvSpPr>
          <p:cNvPr id="6" name="Footer Placeholder 5"/>
          <p:cNvSpPr>
            <a:spLocks noGrp="1"/>
          </p:cNvSpPr>
          <p:nvPr>
            <p:ph type="ftr" sz="quarter" idx="11"/>
          </p:nvPr>
        </p:nvSpPr>
        <p:spPr>
          <a:xfrm>
            <a:off x="242047" y="6356350"/>
            <a:ext cx="1891553" cy="365125"/>
          </a:xfrm>
          <a:effectLst>
            <a:outerShdw blurRad="50800" dist="38100" dir="2700000" algn="tl" rotWithShape="0">
              <a:prstClr val="black">
                <a:alpha val="40000"/>
              </a:prstClr>
            </a:outerShdw>
          </a:effectLst>
        </p:spPr>
        <p:txBody>
          <a:bodyPr vert="horz" lIns="91440" tIns="45720" rIns="91440" bIns="45720" rtlCol="0" anchor="ctr"/>
          <a:lstStyle>
            <a:lvl1pPr marL="0" algn="l"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892808" y="5748338"/>
            <a:ext cx="762000" cy="576262"/>
          </a:xfrm>
        </p:spPr>
        <p:txBody>
          <a:bodyPr vert="horz" lIns="91440" tIns="45720" rIns="91440" bIns="45720" rtlCol="0" anchor="ctr">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fld id="{74C7E049-B585-4EE6-96C0-EEB30EAA14FD}" type="slidenum">
              <a:rPr lang="en-US" smtClean="0"/>
              <a:t>‹#›</a:t>
            </a:fld>
            <a:endParaRPr lang="en-US"/>
          </a:p>
        </p:txBody>
      </p:sp>
      <p:pic>
        <p:nvPicPr>
          <p:cNvPr id="10" name="Picture 9" descr="overlay-ruleShadow.png"/>
          <p:cNvPicPr>
            <a:picLocks noChangeAspect="1"/>
          </p:cNvPicPr>
          <p:nvPr/>
        </p:nvPicPr>
        <p:blipFill>
          <a:blip r:embed="rId3"/>
          <a:srcRect r="25031"/>
          <a:stretch>
            <a:fillRect/>
          </a:stretch>
        </p:blipFill>
        <p:spPr>
          <a:xfrm rot="16200000">
            <a:off x="1086391" y="3365075"/>
            <a:ext cx="6855164" cy="12501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l="50000"/>
          <a:stretch>
            <a:fillRect/>
          </a:stretch>
        </p:blipFill>
        <p:spPr>
          <a:xfrm>
            <a:off x="4572000" y="4482"/>
            <a:ext cx="4572000" cy="6858000"/>
          </a:xfrm>
          <a:prstGeom prst="rect">
            <a:avLst/>
          </a:prstGeom>
          <a:noFill/>
          <a:ln>
            <a:noFill/>
          </a:ln>
        </p:spPr>
      </p:pic>
      <p:pic>
        <p:nvPicPr>
          <p:cNvPr id="9" name="Picture 8" descr="overlay-ruleShadow.png"/>
          <p:cNvPicPr>
            <a:picLocks noChangeAspect="1"/>
          </p:cNvPicPr>
          <p:nvPr/>
        </p:nvPicPr>
        <p:blipFill>
          <a:blip r:embed="rId3"/>
          <a:srcRect r="25031"/>
          <a:stretch>
            <a:fillRect/>
          </a:stretch>
        </p:blipFill>
        <p:spPr>
          <a:xfrm rot="16200000">
            <a:off x="1086391" y="3365075"/>
            <a:ext cx="6855164" cy="125016"/>
          </a:xfrm>
          <a:prstGeom prst="rect">
            <a:avLst/>
          </a:prstGeom>
        </p:spPr>
      </p:pic>
      <p:sp>
        <p:nvSpPr>
          <p:cNvPr id="2" name="Title 1"/>
          <p:cNvSpPr>
            <a:spLocks noGrp="1"/>
          </p:cNvSpPr>
          <p:nvPr>
            <p:ph type="title"/>
          </p:nvPr>
        </p:nvSpPr>
        <p:spPr>
          <a:xfrm>
            <a:off x="301752" y="274320"/>
            <a:ext cx="3959352" cy="1691640"/>
          </a:xfrm>
        </p:spPr>
        <p:txBody>
          <a:bodyPr vert="horz" lIns="91440" tIns="45720" rIns="91440" bIns="45720" rtlCol="0" anchor="b" anchorCtr="0">
            <a:noAutofit/>
          </a:bodyPr>
          <a:lstStyle>
            <a:lvl1pPr marL="0" algn="ctr" defTabSz="914400" rtl="0" eaLnBrk="1" latinLnBrk="0" hangingPunct="1">
              <a:spcBef>
                <a:spcPct val="0"/>
              </a:spcBef>
              <a:buNone/>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it-IT"/>
              <a:t>Fare clic per modificare stile</a:t>
            </a:r>
            <a:endParaRPr/>
          </a:p>
        </p:txBody>
      </p:sp>
      <p:sp>
        <p:nvSpPr>
          <p:cNvPr id="3" name="Picture Placeholder 2"/>
          <p:cNvSpPr>
            <a:spLocks noGrp="1"/>
          </p:cNvSpPr>
          <p:nvPr>
            <p:ph type="pic" idx="1"/>
          </p:nvPr>
        </p:nvSpPr>
        <p:spPr>
          <a:xfrm>
            <a:off x="4864608" y="264907"/>
            <a:ext cx="3959352" cy="6328186"/>
          </a:xfrm>
          <a:solidFill>
            <a:schemeClr val="tx1">
              <a:lumMod val="50000"/>
            </a:schemeClr>
          </a:solidFill>
          <a:effectLst>
            <a:outerShdw blurRad="50800" dir="2700000" algn="tl" rotWithShape="0">
              <a:schemeClr val="tx1">
                <a:alpha val="40000"/>
              </a:schemeClr>
            </a:outerShdw>
          </a:effectLst>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4" name="Text Placeholder 3"/>
          <p:cNvSpPr>
            <a:spLocks noGrp="1"/>
          </p:cNvSpPr>
          <p:nvPr>
            <p:ph type="body" sz="half" idx="2"/>
          </p:nvPr>
        </p:nvSpPr>
        <p:spPr>
          <a:xfrm>
            <a:off x="301752" y="1970801"/>
            <a:ext cx="3959352" cy="3200400"/>
          </a:xfrm>
          <a:effectLst>
            <a:outerShdw blurRad="50800" dist="38100" dir="2700000" algn="tl" rotWithShape="0">
              <a:prstClr val="black">
                <a:alpha val="40000"/>
              </a:prstClr>
            </a:outerShdw>
          </a:effectLst>
        </p:spPr>
        <p:txBody>
          <a:bodyPr vert="horz" lIns="91440" tIns="45720" rIns="91440" bIns="45720" rtlCol="0" anchor="t" anchorCtr="0">
            <a:normAutofit/>
          </a:bodyPr>
          <a:lstStyle>
            <a:lvl1pPr marL="0" indent="0" algn="ctr">
              <a:lnSpc>
                <a:spcPct val="110000"/>
              </a:lnSpc>
              <a:spcBef>
                <a:spcPts val="600"/>
              </a:spcBef>
              <a:buNone/>
              <a:defRPr sz="1800" kern="1200">
                <a:solidFill>
                  <a:schemeClr val="tx1"/>
                </a:solidFill>
                <a:effectLst>
                  <a:outerShdw blurRad="38100" dist="12700" dir="2700000" algn="tl" rotWithShape="0">
                    <a:prstClr val="black">
                      <a:alpha val="6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2000"/>
              </a:spcBef>
              <a:buFont typeface="Calisto MT" pitchFamily="18" charset="0"/>
              <a:buNone/>
            </a:pPr>
            <a:r>
              <a:rPr lang="it-IT"/>
              <a:t>Fare clic per modificare gli stili del testo dello schema</a:t>
            </a:r>
          </a:p>
        </p:txBody>
      </p:sp>
      <p:sp>
        <p:nvSpPr>
          <p:cNvPr id="5" name="Date Placeholder 4"/>
          <p:cNvSpPr>
            <a:spLocks noGrp="1"/>
          </p:cNvSpPr>
          <p:nvPr>
            <p:ph type="dt" sz="half" idx="10"/>
          </p:nvPr>
        </p:nvSpPr>
        <p:spPr>
          <a:xfrm>
            <a:off x="2670048" y="6356350"/>
            <a:ext cx="1627632"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11/23/2022</a:t>
            </a:fld>
            <a:endParaRPr lang="en-US"/>
          </a:p>
        </p:txBody>
      </p:sp>
      <p:sp>
        <p:nvSpPr>
          <p:cNvPr id="6" name="Footer Placeholder 5"/>
          <p:cNvSpPr>
            <a:spLocks noGrp="1"/>
          </p:cNvSpPr>
          <p:nvPr>
            <p:ph type="ftr" sz="quarter" idx="11"/>
          </p:nvPr>
        </p:nvSpPr>
        <p:spPr>
          <a:xfrm>
            <a:off x="242047" y="6356350"/>
            <a:ext cx="1892808" cy="365125"/>
          </a:xfrm>
          <a:effectLst>
            <a:outerShdw blurRad="50800" dist="38100" dir="2700000" algn="tl" rotWithShape="0">
              <a:prstClr val="black">
                <a:alpha val="40000"/>
              </a:prstClr>
            </a:outerShdw>
          </a:effectLst>
        </p:spPr>
        <p:txBody>
          <a:bodyPr vert="horz" lIns="91440" tIns="45720" rIns="91440" bIns="45720" rtlCol="0" anchor="ctr"/>
          <a:lstStyle>
            <a:lvl1pPr marL="0" algn="l"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892808" y="5738129"/>
            <a:ext cx="758952" cy="576072"/>
          </a:xfrm>
        </p:spPr>
        <p:txBody>
          <a:bodyPr vert="horz" lIns="91440" tIns="45720" rIns="91440" bIns="45720" rtlCol="0" anchor="ctr">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fld id="{74C7E049-B585-4EE6-96C0-EEB30EAA14F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magine sopra didascalia">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tretch>
            <a:fillRect/>
          </a:stretch>
        </p:blipFill>
        <p:spPr>
          <a:xfrm>
            <a:off x="0" y="4482"/>
            <a:ext cx="9144000" cy="6858000"/>
          </a:xfrm>
          <a:prstGeom prst="rect">
            <a:avLst/>
          </a:prstGeom>
          <a:noFill/>
          <a:ln>
            <a:noFill/>
          </a:ln>
        </p:spPr>
      </p:pic>
      <p:sp>
        <p:nvSpPr>
          <p:cNvPr id="2" name="Title 1"/>
          <p:cNvSpPr>
            <a:spLocks noGrp="1"/>
          </p:cNvSpPr>
          <p:nvPr>
            <p:ph type="title"/>
          </p:nvPr>
        </p:nvSpPr>
        <p:spPr>
          <a:xfrm>
            <a:off x="762000" y="4038600"/>
            <a:ext cx="7620000" cy="990600"/>
          </a:xfrm>
        </p:spPr>
        <p:txBody>
          <a:bodyPr vert="horz" lIns="91440" tIns="45720" rIns="91440" bIns="45720" rtlCol="0" anchor="b" anchorCtr="0">
            <a:normAutofit/>
          </a:bodyPr>
          <a:lstStyle>
            <a:lvl1pPr algn="ctr">
              <a:defRPr sz="3600" kern="1200">
                <a:solidFill>
                  <a:schemeClr val="bg2"/>
                </a:solidFill>
                <a:effectLst>
                  <a:outerShdw blurRad="63500" dir="2700000" algn="tl" rotWithShape="0">
                    <a:schemeClr val="tx1">
                      <a:alpha val="40000"/>
                    </a:schemeClr>
                  </a:outerShdw>
                </a:effectLst>
                <a:latin typeface="+mj-lt"/>
                <a:ea typeface="+mn-ea"/>
                <a:cs typeface="+mn-cs"/>
              </a:defRPr>
            </a:lvl1pPr>
          </a:lstStyle>
          <a:p>
            <a:pPr marL="0" lvl="0" indent="0" algn="l" defTabSz="914400" rtl="0" eaLnBrk="1" latinLnBrk="0" hangingPunct="1">
              <a:spcBef>
                <a:spcPts val="2000"/>
              </a:spcBef>
              <a:buFont typeface="Calisto MT" pitchFamily="18" charset="0"/>
              <a:buNone/>
            </a:pPr>
            <a:r>
              <a:rPr lang="it-IT"/>
              <a:t>Fare clic per modificare stile</a:t>
            </a:r>
            <a:endParaRPr/>
          </a:p>
        </p:txBody>
      </p:sp>
      <p:sp>
        <p:nvSpPr>
          <p:cNvPr id="3" name="Picture Placeholder 2"/>
          <p:cNvSpPr>
            <a:spLocks noGrp="1"/>
          </p:cNvSpPr>
          <p:nvPr>
            <p:ph type="pic" idx="1"/>
          </p:nvPr>
        </p:nvSpPr>
        <p:spPr>
          <a:xfrm>
            <a:off x="342900" y="265176"/>
            <a:ext cx="8458200" cy="3697224"/>
          </a:xfrm>
          <a:solidFill>
            <a:schemeClr val="tx1">
              <a:lumMod val="50000"/>
            </a:schemeClr>
          </a:solidFill>
          <a:effectLst>
            <a:outerShdw blurRad="50800" dir="2700000" algn="tl" rotWithShape="0">
              <a:schemeClr val="tx1">
                <a:alpha val="40000"/>
              </a:schemeClr>
            </a:outerShdw>
          </a:effectLst>
        </p:spPr>
        <p:txBody>
          <a:bodyPr vert="horz" lIns="91440" tIns="45720" rIns="91440" bIns="45720" rtlCol="0">
            <a:normAutofit/>
          </a:bodyPr>
          <a:lstStyle>
            <a:lvl1pPr marL="0" indent="0" algn="ctr" defTabSz="914400" rtl="0" eaLnBrk="1" latinLnBrk="0" hangingPunct="1">
              <a:spcBef>
                <a:spcPts val="2000"/>
              </a:spcBef>
              <a:buFont typeface="Calisto MT" pitchFamily="18" charset="0"/>
              <a:buNone/>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4" name="Text Placeholder 3"/>
          <p:cNvSpPr>
            <a:spLocks noGrp="1"/>
          </p:cNvSpPr>
          <p:nvPr>
            <p:ph type="body" sz="half" idx="2"/>
          </p:nvPr>
        </p:nvSpPr>
        <p:spPr>
          <a:xfrm>
            <a:off x="762000" y="5042647"/>
            <a:ext cx="7620000" cy="1129553"/>
          </a:xfrm>
        </p:spPr>
        <p:txBody>
          <a:bodyPr>
            <a:normAutofit/>
          </a:bodyPr>
          <a:lstStyle>
            <a:lvl1pPr marL="0" indent="0" algn="ctr">
              <a:lnSpc>
                <a:spcPct val="110000"/>
              </a:lnSpc>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D85AC8A2-C63C-49A4-89E9-2E4420D2ECA8}" type="datetimeFigureOut">
              <a:rPr lang="en-US" smtClean="0"/>
              <a:t>11/23/2022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Formula di chiusura">
    <p:spTree>
      <p:nvGrpSpPr>
        <p:cNvPr id="1" name=""/>
        <p:cNvGrpSpPr/>
        <p:nvPr/>
      </p:nvGrpSpPr>
      <p:grpSpPr>
        <a:xfrm>
          <a:off x="0" y="0"/>
          <a:ext cx="0" cy="0"/>
          <a:chOff x="0" y="0"/>
          <a:chExt cx="0" cy="0"/>
        </a:xfrm>
      </p:grpSpPr>
      <p:sp>
        <p:nvSpPr>
          <p:cNvPr id="3" name="Date Placeholder 2"/>
          <p:cNvSpPr>
            <a:spLocks noGrp="1"/>
          </p:cNvSpPr>
          <p:nvPr>
            <p:ph type="dt" sz="half" idx="10"/>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fld id="{D85AC8A2-C63C-49A4-89E9-2E4420D2ECA8}" type="datetimeFigureOut">
              <a:rPr lang="en-US" smtClean="0"/>
              <a:t>11/23/2022</a:t>
            </a:fld>
            <a:endParaRPr lang="en-US"/>
          </a:p>
        </p:txBody>
      </p:sp>
      <p:sp>
        <p:nvSpPr>
          <p:cNvPr id="4" name="Footer Placeholder 3"/>
          <p:cNvSpPr>
            <a:spLocks noGrp="1"/>
          </p:cNvSpPr>
          <p:nvPr>
            <p:ph type="ftr" sz="quarter" idx="11"/>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endParaRPr lang="en-US"/>
          </a:p>
        </p:txBody>
      </p:sp>
      <p:sp>
        <p:nvSpPr>
          <p:cNvPr id="5" name="Slide Number Placeholder 4"/>
          <p:cNvSpPr>
            <a:spLocks noGrp="1"/>
          </p:cNvSpPr>
          <p:nvPr>
            <p:ph type="sldNum" sz="quarter" idx="12"/>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fld id="{74C7E049-B585-4EE6-96C0-EEB30EAA14FD}"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pic>
        <p:nvPicPr>
          <p:cNvPr id="7" name="Picture 6"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8" name="Picture 7"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p:txBody>
          <a:bodyPr/>
          <a:lstStyle/>
          <a:p>
            <a:r>
              <a:rPr lang="it-IT"/>
              <a:t>Fare clic per modificare stile</a:t>
            </a:r>
            <a:endParaRPr/>
          </a:p>
        </p:txBody>
      </p:sp>
      <p:sp>
        <p:nvSpPr>
          <p:cNvPr id="3" name="Vertical Text Placeholder 2"/>
          <p:cNvSpPr>
            <a:spLocks noGrp="1"/>
          </p:cNvSpPr>
          <p:nvPr>
            <p:ph type="body" orient="vert" idx="1"/>
          </p:nvPr>
        </p:nvSpPr>
        <p:spPr/>
        <p:txBody>
          <a:bodyPr vert="eaVert"/>
          <a:lstStyle>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pic>
        <p:nvPicPr>
          <p:cNvPr id="7" name="Picture 6" descr="Overlay-FullBackground.jpg"/>
          <p:cNvPicPr>
            <a:picLocks noChangeAspect="1"/>
          </p:cNvPicPr>
          <p:nvPr/>
        </p:nvPicPr>
        <p:blipFill>
          <a:blip r:embed="rId2"/>
          <a:srcRect r="14719"/>
          <a:stretch>
            <a:fillRect/>
          </a:stretch>
        </p:blipFill>
        <p:spPr>
          <a:xfrm>
            <a:off x="0" y="4482"/>
            <a:ext cx="7798112" cy="6858000"/>
          </a:xfrm>
          <a:prstGeom prst="rect">
            <a:avLst/>
          </a:prstGeom>
          <a:noFill/>
          <a:ln>
            <a:noFill/>
          </a:ln>
        </p:spPr>
      </p:pic>
      <p:sp>
        <p:nvSpPr>
          <p:cNvPr id="2" name="Vertical Title 1"/>
          <p:cNvSpPr>
            <a:spLocks noGrp="1"/>
          </p:cNvSpPr>
          <p:nvPr>
            <p:ph type="title" orient="vert"/>
          </p:nvPr>
        </p:nvSpPr>
        <p:spPr>
          <a:xfrm>
            <a:off x="7848600" y="457200"/>
            <a:ext cx="1219200" cy="5668963"/>
          </a:xfrm>
        </p:spPr>
        <p:txBody>
          <a:bodyPr vert="eaVert">
            <a:normAutofit/>
          </a:bodyPr>
          <a:lstStyle/>
          <a:p>
            <a:r>
              <a:rPr lang="it-IT"/>
              <a:t>Fare clic per modificare stile</a:t>
            </a:r>
            <a:endParaRPr/>
          </a:p>
        </p:txBody>
      </p:sp>
      <p:sp>
        <p:nvSpPr>
          <p:cNvPr id="3" name="Vertical Text Placeholder 2"/>
          <p:cNvSpPr>
            <a:spLocks noGrp="1"/>
          </p:cNvSpPr>
          <p:nvPr>
            <p:ph type="body" orient="vert" idx="1"/>
          </p:nvPr>
        </p:nvSpPr>
        <p:spPr>
          <a:xfrm>
            <a:off x="779462" y="457200"/>
            <a:ext cx="6383337" cy="5668963"/>
          </a:xfrm>
        </p:spPr>
        <p:txBody>
          <a:bodyPr vert="eaVert"/>
          <a:lstStyle>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10"/>
          </p:nvPr>
        </p:nvSpPr>
        <p:spPr>
          <a:xfrm>
            <a:off x="7924800" y="6356350"/>
            <a:ext cx="1066800"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10" name="Picture 9" descr="overlay-ruleShadow.png"/>
          <p:cNvPicPr>
            <a:picLocks noChangeAspect="1"/>
          </p:cNvPicPr>
          <p:nvPr/>
        </p:nvPicPr>
        <p:blipFill>
          <a:blip r:embed="rId3"/>
          <a:srcRect r="25031"/>
          <a:stretch>
            <a:fillRect/>
          </a:stretch>
        </p:blipFill>
        <p:spPr>
          <a:xfrm rot="5400000" flipH="1">
            <a:off x="4421262" y="3365075"/>
            <a:ext cx="6855164" cy="125016"/>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9463" y="62753"/>
            <a:ext cx="7583488" cy="1283167"/>
          </a:xfrm>
          <a:prstGeom prst="rect">
            <a:avLst/>
          </a:prstGeom>
        </p:spPr>
        <p:txBody>
          <a:bodyPr vert="horz" lIns="91440" tIns="45720" rIns="91440" bIns="45720" rtlCol="0" anchor="ctr">
            <a:noAutofit/>
          </a:bodyPr>
          <a:lstStyle/>
          <a:p>
            <a:r>
              <a:rPr lang="it-IT"/>
              <a:t>Fare clic per modificare stile</a:t>
            </a:r>
            <a:endParaRPr/>
          </a:p>
        </p:txBody>
      </p:sp>
      <p:sp>
        <p:nvSpPr>
          <p:cNvPr id="3" name="Text Placeholder 2"/>
          <p:cNvSpPr>
            <a:spLocks noGrp="1"/>
          </p:cNvSpPr>
          <p:nvPr>
            <p:ph type="body" idx="1"/>
          </p:nvPr>
        </p:nvSpPr>
        <p:spPr>
          <a:xfrm>
            <a:off x="779463" y="1828800"/>
            <a:ext cx="7583488" cy="42973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2"/>
          </p:nvPr>
        </p:nvSpPr>
        <p:spPr>
          <a:xfrm>
            <a:off x="6732494" y="6356350"/>
            <a:ext cx="2133600" cy="365125"/>
          </a:xfrm>
          <a:prstGeom prst="rect">
            <a:avLst/>
          </a:prstGeom>
        </p:spPr>
        <p:txBody>
          <a:bodyPr vert="horz" lIns="91440" tIns="45720" rIns="91440" bIns="45720" rtlCol="0" anchor="ctr"/>
          <a:lstStyle>
            <a:lvl1pPr algn="r">
              <a:defRPr sz="1200">
                <a:solidFill>
                  <a:schemeClr val="bg2"/>
                </a:solidFill>
                <a:effectLst>
                  <a:outerShdw blurRad="63500" dir="2700000" algn="tl" rotWithShape="0">
                    <a:schemeClr val="tx1">
                      <a:alpha val="40000"/>
                    </a:schemeClr>
                  </a:outerShdw>
                </a:effectLst>
              </a:defRPr>
            </a:lvl1pPr>
          </a:lstStyle>
          <a:p>
            <a:fld id="{D85AC8A2-C63C-49A4-89E9-2E4420D2ECA8}" type="datetimeFigureOut">
              <a:rPr lang="en-US" smtClean="0"/>
              <a:t>11/23/2022</a:t>
            </a:fld>
            <a:endParaRPr lang="en-US"/>
          </a:p>
        </p:txBody>
      </p:sp>
      <p:sp>
        <p:nvSpPr>
          <p:cNvPr id="5" name="Footer Placeholder 4"/>
          <p:cNvSpPr>
            <a:spLocks noGrp="1"/>
          </p:cNvSpPr>
          <p:nvPr>
            <p:ph type="ftr" sz="quarter" idx="3"/>
          </p:nvPr>
        </p:nvSpPr>
        <p:spPr>
          <a:xfrm>
            <a:off x="242047" y="6356350"/>
            <a:ext cx="2895600" cy="365125"/>
          </a:xfrm>
          <a:prstGeom prst="rect">
            <a:avLst/>
          </a:prstGeom>
        </p:spPr>
        <p:txBody>
          <a:bodyPr vert="horz" lIns="91440" tIns="45720" rIns="91440" bIns="45720" rtlCol="0" anchor="ctr"/>
          <a:lstStyle>
            <a:lvl1pPr algn="l">
              <a:defRPr sz="1200">
                <a:solidFill>
                  <a:schemeClr val="bg2"/>
                </a:solidFill>
                <a:effectLst>
                  <a:outerShdw blurRad="63500" dir="2700000" algn="tl" rotWithShape="0">
                    <a:schemeClr val="tx1">
                      <a:alpha val="40000"/>
                    </a:schemeClr>
                  </a:outerShdw>
                </a:effectLst>
              </a:defRPr>
            </a:lvl1pPr>
          </a:lstStyle>
          <a:p>
            <a:endParaRPr lang="en-US"/>
          </a:p>
        </p:txBody>
      </p:sp>
      <p:sp>
        <p:nvSpPr>
          <p:cNvPr id="6" name="Slide Number Placeholder 5"/>
          <p:cNvSpPr>
            <a:spLocks noGrp="1"/>
          </p:cNvSpPr>
          <p:nvPr>
            <p:ph type="sldNum" sz="quarter" idx="4"/>
          </p:nvPr>
        </p:nvSpPr>
        <p:spPr>
          <a:xfrm>
            <a:off x="4267200" y="6356350"/>
            <a:ext cx="609600" cy="365125"/>
          </a:xfrm>
          <a:prstGeom prst="rect">
            <a:avLst/>
          </a:prstGeom>
        </p:spPr>
        <p:txBody>
          <a:bodyPr vert="horz" lIns="91440" tIns="45720" rIns="91440" bIns="45720" rtlCol="0" anchor="ctr"/>
          <a:lstStyle>
            <a:lvl1pPr algn="ctr">
              <a:defRPr sz="1200">
                <a:solidFill>
                  <a:schemeClr val="bg2"/>
                </a:solidFill>
                <a:effectLst>
                  <a:outerShdw blurRad="63500" dir="2700000" algn="tl" rotWithShape="0">
                    <a:schemeClr val="tx1">
                      <a:alpha val="40000"/>
                    </a:schemeClr>
                  </a:outerShdw>
                </a:effectLst>
              </a:defRPr>
            </a:lvl1pPr>
          </a:lstStyle>
          <a:p>
            <a:fld id="{74C7E049-B585-4EE6-96C0-EEB30EAA14FD}"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defTabSz="914400" rtl="0" eaLnBrk="1" latinLnBrk="0" hangingPunct="1">
        <a:spcBef>
          <a:spcPct val="0"/>
        </a:spcBef>
        <a:buNone/>
        <a:defRPr sz="48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p:titleStyle>
    <p:bodyStyle>
      <a:lvl1pPr marL="282575" indent="-282575" algn="l" defTabSz="914400" rtl="0" eaLnBrk="1" latinLnBrk="0" hangingPunct="1">
        <a:spcBef>
          <a:spcPts val="2000"/>
        </a:spcBef>
        <a:buFont typeface="Calisto MT" pitchFamily="18" charset="0"/>
        <a:buChar char="•"/>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577850" indent="-295275" algn="l" defTabSz="914400" rtl="0" eaLnBrk="1" latinLnBrk="0" hangingPunct="1">
        <a:spcBef>
          <a:spcPts val="600"/>
        </a:spcBef>
        <a:buClr>
          <a:schemeClr val="bg2">
            <a:lumMod val="60000"/>
            <a:lumOff val="40000"/>
          </a:schemeClr>
        </a:buClr>
        <a:buFont typeface="Calisto MT" pitchFamily="18" charset="0"/>
        <a:buChar char="•"/>
        <a:defRPr sz="2200" kern="1200">
          <a:solidFill>
            <a:schemeClr val="bg2"/>
          </a:solidFill>
          <a:effectLst>
            <a:outerShdw blurRad="63500" dir="2700000" algn="tl" rotWithShape="0">
              <a:schemeClr val="tx1">
                <a:alpha val="40000"/>
              </a:schemeClr>
            </a:outerShdw>
          </a:effectLst>
          <a:latin typeface="+mn-lt"/>
          <a:ea typeface="+mn-ea"/>
          <a:cs typeface="+mn-cs"/>
        </a:defRPr>
      </a:lvl2pPr>
      <a:lvl3pPr marL="860425" indent="-282575" algn="l" defTabSz="914400" rtl="0" eaLnBrk="1" latinLnBrk="0" hangingPunct="1">
        <a:spcBef>
          <a:spcPts val="600"/>
        </a:spcBef>
        <a:buFont typeface="Calisto MT" pitchFamily="18" charset="0"/>
        <a:buChar char="•"/>
        <a:defRPr sz="2000" kern="1200">
          <a:solidFill>
            <a:schemeClr val="bg2"/>
          </a:solidFill>
          <a:effectLst>
            <a:outerShdw blurRad="63500" dir="2700000" algn="tl" rotWithShape="0">
              <a:schemeClr val="tx1">
                <a:alpha val="40000"/>
              </a:schemeClr>
            </a:outerShdw>
          </a:effectLst>
          <a:latin typeface="+mn-lt"/>
          <a:ea typeface="+mn-ea"/>
          <a:cs typeface="+mn-cs"/>
        </a:defRPr>
      </a:lvl3pPr>
      <a:lvl4pPr marL="1143000" indent="-282575" algn="l" defTabSz="914400" rtl="0" eaLnBrk="1" latinLnBrk="0" hangingPunct="1">
        <a:spcBef>
          <a:spcPts val="600"/>
        </a:spcBef>
        <a:buClr>
          <a:schemeClr val="bg2">
            <a:lumMod val="60000"/>
            <a:lumOff val="40000"/>
          </a:schemeClr>
        </a:buClr>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4pPr>
      <a:lvl5pPr marL="1425575" indent="-282575" algn="l" defTabSz="914400" rtl="0" eaLnBrk="1" latinLnBrk="0" hangingPunct="1">
        <a:spcBef>
          <a:spcPts val="600"/>
        </a:spcBef>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5pPr>
      <a:lvl6pPr marL="1711325"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6pPr>
      <a:lvl7pPr marL="2000250" indent="-280988" algn="l" defTabSz="914400" rtl="0" eaLnBrk="1" latinLnBrk="0" hangingPunct="1">
        <a:spcBef>
          <a:spcPct val="20000"/>
        </a:spcBef>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7pPr>
      <a:lvl8pPr marL="2290763"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8pPr>
      <a:lvl9pPr marL="2571750" indent="-280988" algn="l" defTabSz="914400" rtl="0" eaLnBrk="1" latinLnBrk="0" hangingPunct="1">
        <a:spcBef>
          <a:spcPct val="20000"/>
        </a:spcBef>
        <a:buFont typeface="Arial" pitchFamily="34" charset="0"/>
        <a:buChar char="•"/>
        <a:defRPr lang="en-US" sz="1800" kern="1200" dirty="0">
          <a:solidFill>
            <a:schemeClr val="bg2"/>
          </a:solidFill>
          <a:effectLst>
            <a:outerShdw blurRad="63500" dir="2700000" algn="tl" rotWithShape="0">
              <a:schemeClr val="tx1">
                <a:alpha val="40000"/>
              </a:schemeClr>
            </a:outerShdw>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eur-lex.europa.eu/legal-content/EN/TXT/PDF/?uri=CELEX:32018D0937&amp;from=en" TargetMode="External"/><Relationship Id="rId2" Type="http://schemas.openxmlformats.org/officeDocument/2006/relationships/hyperlink" Target="https://eur-lex.europa.eu/legal-content/EN/TXT/?uri=uriserv:OJ.C_.2020.028.01.0154.01.ENG&amp;toc=OJ:C:2020:028:TOC"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europarl.europa.eu/portal/en"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consilium.europa.eu/en/council-eu/eurogroup/"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european-union.europa.eu/institutions-law-budget/institutions-and-bodies/institutions-and-bodies-profiles/eca_en"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ec.europa.eu/commission/commissioners/2019-2024/president_en" TargetMode="External"/><Relationship Id="rId2" Type="http://schemas.openxmlformats.org/officeDocument/2006/relationships/hyperlink" Target="https://ec.europa.eu/commission/commissioners/2019-2024_en" TargetMode="External"/><Relationship Id="rId1" Type="http://schemas.openxmlformats.org/officeDocument/2006/relationships/slideLayout" Target="../slideLayouts/slideLayout2.xml"/><Relationship Id="rId4" Type="http://schemas.openxmlformats.org/officeDocument/2006/relationships/hyperlink" Target="https://ec.europa.eu/info/departments_en"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hyperlink" Target="https://ec.europa.eu/info/strategy-documents_en"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ec.europa.eu/info/consultations_en" TargetMode="External"/><Relationship Id="rId2" Type="http://schemas.openxmlformats.org/officeDocument/2006/relationships/hyperlink" Target="https://european-union.europa.eu/live-work-study/participate-interact-vote_en" TargetMode="External"/><Relationship Id="rId1" Type="http://schemas.openxmlformats.org/officeDocument/2006/relationships/slideLayout" Target="../slideLayouts/slideLayout2.xml"/><Relationship Id="rId5" Type="http://schemas.openxmlformats.org/officeDocument/2006/relationships/hyperlink" Target="https://ec.europa.eu/info/about-european-commission/contact/problems-and-complaints_en" TargetMode="External"/><Relationship Id="rId4" Type="http://schemas.openxmlformats.org/officeDocument/2006/relationships/hyperlink" Target="https://europa.eu/citizens-initiative/_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779463" y="338667"/>
            <a:ext cx="7583488" cy="3049806"/>
          </a:xfrm>
        </p:spPr>
        <p:txBody>
          <a:bodyPr/>
          <a:lstStyle/>
          <a:p>
            <a:r>
              <a:rPr lang="it-IT" b="1" dirty="0"/>
              <a:t>EUROPEAN UNION INSTITUTIONS</a:t>
            </a:r>
            <a:br>
              <a:rPr lang="it-IT" b="1" dirty="0"/>
            </a:br>
            <a:endParaRPr lang="it-IT" b="1" dirty="0"/>
          </a:p>
        </p:txBody>
      </p:sp>
      <p:sp>
        <p:nvSpPr>
          <p:cNvPr id="3" name="Sottotitolo 2"/>
          <p:cNvSpPr>
            <a:spLocks noGrp="1"/>
          </p:cNvSpPr>
          <p:nvPr>
            <p:ph type="subTitle" idx="1"/>
          </p:nvPr>
        </p:nvSpPr>
        <p:spPr>
          <a:xfrm>
            <a:off x="779463" y="3478305"/>
            <a:ext cx="7583487" cy="2157691"/>
          </a:xfrm>
        </p:spPr>
        <p:txBody>
          <a:bodyPr>
            <a:normAutofit/>
          </a:bodyPr>
          <a:lstStyle/>
          <a:p>
            <a:r>
              <a:rPr lang="it-IT" sz="2000" b="1" cap="small" dirty="0"/>
              <a:t>FRANCESCO SPINELLO</a:t>
            </a:r>
          </a:p>
          <a:p>
            <a:r>
              <a:rPr lang="it-IT" sz="2000" b="1" dirty="0"/>
              <a:t>Università degli Studi di Roma Tor Vergata</a:t>
            </a:r>
          </a:p>
          <a:p>
            <a:endParaRPr lang="it-IT" sz="2000" b="1" dirty="0"/>
          </a:p>
          <a:p>
            <a:r>
              <a:rPr lang="it-IT" sz="2000" b="1" dirty="0"/>
              <a:t>francescospinello@yahoo.it</a:t>
            </a:r>
          </a:p>
          <a:p>
            <a:endParaRPr lang="it-IT" dirty="0"/>
          </a:p>
        </p:txBody>
      </p:sp>
    </p:spTree>
    <p:extLst>
      <p:ext uri="{BB962C8B-B14F-4D97-AF65-F5344CB8AC3E}">
        <p14:creationId xmlns:p14="http://schemas.microsoft.com/office/powerpoint/2010/main" val="2729453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a:xfrm>
            <a:off x="779463" y="1306286"/>
            <a:ext cx="7583487" cy="3027589"/>
          </a:xfrm>
        </p:spPr>
        <p:txBody>
          <a:bodyPr/>
          <a:lstStyle/>
          <a:p>
            <a:pPr algn="ctr"/>
            <a:r>
              <a:rPr lang="en-GB" sz="6000" b="1" dirty="0"/>
              <a:t>European PARLIAMENT</a:t>
            </a:r>
          </a:p>
        </p:txBody>
      </p:sp>
      <p:sp>
        <p:nvSpPr>
          <p:cNvPr id="2" name="Segnaposto testo 1"/>
          <p:cNvSpPr>
            <a:spLocks noGrp="1"/>
          </p:cNvSpPr>
          <p:nvPr>
            <p:ph type="body" idx="1"/>
          </p:nvPr>
        </p:nvSpPr>
        <p:spPr/>
        <p:txBody>
          <a:bodyPr/>
          <a:lstStyle/>
          <a:p>
            <a:endParaRPr lang="it-IT"/>
          </a:p>
        </p:txBody>
      </p:sp>
    </p:spTree>
    <p:extLst>
      <p:ext uri="{BB962C8B-B14F-4D97-AF65-F5344CB8AC3E}">
        <p14:creationId xmlns:p14="http://schemas.microsoft.com/office/powerpoint/2010/main" val="34130050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European Parliament</a:t>
            </a:r>
            <a:br>
              <a:rPr lang="it-IT" dirty="0"/>
            </a:br>
            <a:r>
              <a:rPr lang="it-IT" sz="1600" i="1" dirty="0"/>
              <a:t>oVERVIEW </a:t>
            </a:r>
            <a:endParaRPr lang="it-IT" i="1" dirty="0"/>
          </a:p>
        </p:txBody>
      </p:sp>
      <p:sp>
        <p:nvSpPr>
          <p:cNvPr id="9" name="Content Placeholder 8">
            <a:extLst>
              <a:ext uri="{FF2B5EF4-FFF2-40B4-BE49-F238E27FC236}">
                <a16:creationId xmlns:a16="http://schemas.microsoft.com/office/drawing/2014/main" id="{B7AB2967-0854-784D-20DB-F6B61311ADF3}"/>
              </a:ext>
            </a:extLst>
          </p:cNvPr>
          <p:cNvSpPr>
            <a:spLocks noGrp="1"/>
          </p:cNvSpPr>
          <p:nvPr>
            <p:ph idx="1"/>
          </p:nvPr>
        </p:nvSpPr>
        <p:spPr/>
        <p:txBody>
          <a:bodyPr>
            <a:normAutofit fontScale="85000" lnSpcReduction="10000"/>
          </a:bodyPr>
          <a:lstStyle/>
          <a:p>
            <a:r>
              <a:rPr lang="en-US" b="1" dirty="0"/>
              <a:t>Role</a:t>
            </a:r>
            <a:r>
              <a:rPr lang="en-US" dirty="0"/>
              <a:t>: Directly-elected EU body with legislative, supervisory, and budgetary responsibilities</a:t>
            </a:r>
          </a:p>
          <a:p>
            <a:r>
              <a:rPr lang="en-US" b="1" dirty="0"/>
              <a:t>Members</a:t>
            </a:r>
            <a:r>
              <a:rPr lang="en-US" dirty="0"/>
              <a:t>: 705 MEPs (Members of the European Parliament)</a:t>
            </a:r>
          </a:p>
          <a:p>
            <a:r>
              <a:rPr lang="en-US" b="1" dirty="0"/>
              <a:t>President</a:t>
            </a:r>
            <a:r>
              <a:rPr lang="en-US" dirty="0"/>
              <a:t>: Roberta </a:t>
            </a:r>
            <a:r>
              <a:rPr lang="en-US" dirty="0" err="1"/>
              <a:t>Metsola</a:t>
            </a:r>
            <a:endParaRPr lang="en-US" dirty="0"/>
          </a:p>
          <a:p>
            <a:r>
              <a:rPr lang="en-US" b="1" dirty="0"/>
              <a:t>Established in</a:t>
            </a:r>
            <a:r>
              <a:rPr lang="en-US" dirty="0"/>
              <a:t>: 1952 as Common Assembly of the European Coal and Steel Community, 1962 as European Parliament, first direct elections in 1979</a:t>
            </a:r>
          </a:p>
          <a:p>
            <a:r>
              <a:rPr lang="en-US" b="1" dirty="0"/>
              <a:t>Location</a:t>
            </a:r>
            <a:r>
              <a:rPr lang="en-US" dirty="0"/>
              <a:t>: Strasbourg (France), Brussels (Belgium), Luxembourg</a:t>
            </a:r>
          </a:p>
          <a:p>
            <a:r>
              <a:rPr lang="en-US" b="1" dirty="0"/>
              <a:t>Website</a:t>
            </a:r>
            <a:r>
              <a:rPr lang="en-US" dirty="0"/>
              <a:t>: European Parliament (europa.eu)</a:t>
            </a:r>
          </a:p>
          <a:p>
            <a:endParaRPr lang="de-DE" dirty="0"/>
          </a:p>
        </p:txBody>
      </p:sp>
    </p:spTree>
    <p:extLst>
      <p:ext uri="{BB962C8B-B14F-4D97-AF65-F5344CB8AC3E}">
        <p14:creationId xmlns:p14="http://schemas.microsoft.com/office/powerpoint/2010/main" val="41829352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European Parliament</a:t>
            </a:r>
            <a:br>
              <a:rPr lang="it-IT" dirty="0"/>
            </a:br>
            <a:r>
              <a:rPr lang="it-IT" sz="1600" i="1" dirty="0"/>
              <a:t>oVERVIEW </a:t>
            </a:r>
            <a:endParaRPr lang="it-IT" dirty="0"/>
          </a:p>
        </p:txBody>
      </p:sp>
      <p:sp>
        <p:nvSpPr>
          <p:cNvPr id="3" name="Segnaposto contenuto 2"/>
          <p:cNvSpPr>
            <a:spLocks noGrp="1"/>
          </p:cNvSpPr>
          <p:nvPr>
            <p:ph idx="1"/>
          </p:nvPr>
        </p:nvSpPr>
        <p:spPr>
          <a:xfrm>
            <a:off x="779463" y="1766047"/>
            <a:ext cx="7583488" cy="5029200"/>
          </a:xfrm>
        </p:spPr>
        <p:txBody>
          <a:bodyPr>
            <a:normAutofit/>
          </a:bodyPr>
          <a:lstStyle/>
          <a:p>
            <a:pPr>
              <a:lnSpc>
                <a:spcPct val="107000"/>
              </a:lnSpc>
              <a:spcAft>
                <a:spcPts val="800"/>
              </a:spcAft>
            </a:pPr>
            <a:r>
              <a:rPr lang="en-US" sz="2000" dirty="0">
                <a:effectLst/>
                <a:latin typeface="Calibri" panose="020F0502020204030204" pitchFamily="34" charset="0"/>
                <a:ea typeface="Calibri" panose="020F0502020204030204" pitchFamily="34"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European Parliament is the EU's</a:t>
            </a:r>
            <a:r>
              <a:rPr lang="en-US" sz="2000" b="1" dirty="0">
                <a:effectLst/>
                <a:latin typeface="Times New Roman" panose="02020603050405020304" pitchFamily="18" charset="0"/>
                <a:ea typeface="Times New Roman" panose="02020603050405020304" pitchFamily="18" charset="0"/>
              </a:rPr>
              <a:t> law-making body</a:t>
            </a:r>
            <a:r>
              <a:rPr lang="en-US" sz="2000" dirty="0">
                <a:effectLst/>
                <a:latin typeface="Times New Roman" panose="02020603050405020304" pitchFamily="18" charset="0"/>
                <a:ea typeface="Times New Roman" panose="02020603050405020304" pitchFamily="18" charset="0"/>
              </a:rPr>
              <a:t>. It is </a:t>
            </a:r>
            <a:r>
              <a:rPr lang="en-US" sz="2000" b="1" dirty="0">
                <a:effectLst/>
                <a:latin typeface="Times New Roman" panose="02020603050405020304" pitchFamily="18" charset="0"/>
                <a:ea typeface="Times New Roman" panose="02020603050405020304" pitchFamily="18" charset="0"/>
              </a:rPr>
              <a:t>directly elected by EU voters</a:t>
            </a:r>
            <a:r>
              <a:rPr lang="en-US" sz="2000" dirty="0">
                <a:effectLst/>
                <a:latin typeface="Times New Roman" panose="02020603050405020304" pitchFamily="18" charset="0"/>
                <a:ea typeface="Times New Roman" panose="02020603050405020304" pitchFamily="18" charset="0"/>
              </a:rPr>
              <a:t> every 5 years. </a:t>
            </a:r>
            <a:r>
              <a:rPr lang="it-IT" sz="2000" dirty="0">
                <a:effectLst/>
                <a:latin typeface="Times New Roman" panose="02020603050405020304" pitchFamily="18" charset="0"/>
                <a:ea typeface="Times New Roman" panose="02020603050405020304" pitchFamily="18" charset="0"/>
              </a:rPr>
              <a:t>The last elections were in May 2019.</a:t>
            </a:r>
            <a:endParaRPr lang="de-DE" sz="2000" dirty="0">
              <a:effectLst/>
              <a:latin typeface="Times New Roman" panose="02020603050405020304" pitchFamily="18" charset="0"/>
              <a:ea typeface="Times New Roman" panose="02020603050405020304" pitchFamily="18" charset="0"/>
            </a:endParaRPr>
          </a:p>
          <a:p>
            <a:endParaRPr lang="it-IT" sz="1800" dirty="0"/>
          </a:p>
        </p:txBody>
      </p:sp>
    </p:spTree>
    <p:extLst>
      <p:ext uri="{BB962C8B-B14F-4D97-AF65-F5344CB8AC3E}">
        <p14:creationId xmlns:p14="http://schemas.microsoft.com/office/powerpoint/2010/main" val="251988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Legal basis</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431384049"/>
              </p:ext>
            </p:extLst>
          </p:nvPr>
        </p:nvGraphicFramePr>
        <p:xfrm>
          <a:off x="779463" y="1828800"/>
          <a:ext cx="7583488" cy="42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8871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r>
              <a:rPr lang="it-IT" dirty="0"/>
              <a:t>Membership and composition</a:t>
            </a:r>
          </a:p>
        </p:txBody>
      </p:sp>
      <p:sp>
        <p:nvSpPr>
          <p:cNvPr id="2051" name="Rectangle 4"/>
          <p:cNvSpPr>
            <a:spLocks noChangeArrowheads="1"/>
          </p:cNvSpPr>
          <p:nvPr/>
        </p:nvSpPr>
        <p:spPr bwMode="auto">
          <a:xfrm>
            <a:off x="457200" y="115888"/>
            <a:ext cx="7427913"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l"/>
            <a:endParaRPr lang="en-US" sz="2000" b="1" dirty="0">
              <a:solidFill>
                <a:schemeClr val="bg1"/>
              </a:solidFill>
              <a:latin typeface="Verdana" charset="0"/>
            </a:endParaRPr>
          </a:p>
        </p:txBody>
      </p:sp>
      <p:sp>
        <p:nvSpPr>
          <p:cNvPr id="5" name="TextBox 4">
            <a:extLst>
              <a:ext uri="{FF2B5EF4-FFF2-40B4-BE49-F238E27FC236}">
                <a16:creationId xmlns:a16="http://schemas.microsoft.com/office/drawing/2014/main" id="{2A857000-F1BF-F5FA-7415-700E0F4F9476}"/>
              </a:ext>
            </a:extLst>
          </p:cNvPr>
          <p:cNvSpPr txBox="1"/>
          <p:nvPr/>
        </p:nvSpPr>
        <p:spPr>
          <a:xfrm>
            <a:off x="779463" y="1956122"/>
            <a:ext cx="7583488" cy="3611245"/>
          </a:xfrm>
          <a:prstGeom prst="rect">
            <a:avLst/>
          </a:prstGeom>
          <a:noFill/>
        </p:spPr>
        <p:txBody>
          <a:bodyPr wrap="square" rtlCol="0">
            <a:spAutoFit/>
          </a:bodyPr>
          <a:lstStyle/>
          <a:p>
            <a:pPr algn="just">
              <a:lnSpc>
                <a:spcPct val="115000"/>
              </a:lnSpc>
              <a:spcAft>
                <a:spcPts val="800"/>
              </a:spcAft>
            </a:pPr>
            <a:r>
              <a:rPr lang="en-US" sz="2000" b="1" dirty="0">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Article 14(2) of the TEU</a:t>
            </a:r>
            <a:r>
              <a:rPr lang="en-US" sz="2000" b="1" dirty="0">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15000"/>
              </a:lnSpc>
              <a:spcAft>
                <a:spcPts val="800"/>
              </a:spcAft>
            </a:pPr>
            <a:r>
              <a:rPr lang="en-US" sz="2000" dirty="0">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000" dirty="0">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he European Council shall adopt by unanimity, on the initiative of Parliament and with its consent, a decision establishing composition. </a:t>
            </a:r>
          </a:p>
          <a:p>
            <a:pPr marL="285750" indent="-285750" algn="just">
              <a:lnSpc>
                <a:spcPct val="115000"/>
              </a:lnSpc>
              <a:spcAft>
                <a:spcPts val="800"/>
              </a:spcAft>
              <a:buFont typeface="Arial" panose="020B0604020202020204" pitchFamily="34" charset="0"/>
              <a:buChar char="•"/>
            </a:pPr>
            <a:r>
              <a:rPr lang="en-US" sz="2000" dirty="0">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Parliament is to be composed of no more than 751 representatives of the EU’s citizens (750 Members plus the President). </a:t>
            </a:r>
          </a:p>
          <a:p>
            <a:pPr marL="285750" indent="-285750" algn="just">
              <a:lnSpc>
                <a:spcPct val="115000"/>
              </a:lnSpc>
              <a:spcAft>
                <a:spcPts val="800"/>
              </a:spcAft>
              <a:buFont typeface="Arial" panose="020B0604020202020204" pitchFamily="34" charset="0"/>
              <a:buChar char="•"/>
            </a:pPr>
            <a:r>
              <a:rPr lang="en-US" sz="2000" dirty="0">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The representation of citizens is </a:t>
            </a:r>
            <a:r>
              <a:rPr lang="en-US" sz="2000" b="1" dirty="0">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‘degressively proportional’, </a:t>
            </a:r>
            <a:r>
              <a:rPr lang="en-US" sz="2000" dirty="0">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with a minimum threshold of six members per Member State. No Member State can have more than 96 seats.</a:t>
            </a:r>
            <a:endParaRPr lang="de-DE" sz="2000" dirty="0">
              <a:solidFill>
                <a:schemeClr val="bg2"/>
              </a:solidFill>
              <a:effectLst/>
              <a:latin typeface="Calibri" panose="020F0502020204030204" pitchFamily="34" charset="0"/>
              <a:ea typeface="Calibri" panose="020F0502020204030204" pitchFamily="34" charset="0"/>
              <a:cs typeface="Times New Roman" panose="02020603050405020304" pitchFamily="18" charset="0"/>
            </a:endParaRPr>
          </a:p>
          <a:p>
            <a:endParaRPr lang="de-DE" sz="2000" dirty="0"/>
          </a:p>
        </p:txBody>
      </p:sp>
    </p:spTree>
    <p:extLst>
      <p:ext uri="{BB962C8B-B14F-4D97-AF65-F5344CB8AC3E}">
        <p14:creationId xmlns:p14="http://schemas.microsoft.com/office/powerpoint/2010/main" val="2748681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E0073-C68B-BF2D-2683-D69D02A45E7C}"/>
              </a:ext>
            </a:extLst>
          </p:cNvPr>
          <p:cNvSpPr>
            <a:spLocks noGrp="1"/>
          </p:cNvSpPr>
          <p:nvPr>
            <p:ph type="title"/>
          </p:nvPr>
        </p:nvSpPr>
        <p:spPr/>
        <p:txBody>
          <a:bodyPr/>
          <a:lstStyle/>
          <a:p>
            <a:r>
              <a:rPr lang="en-US" sz="3600" dirty="0">
                <a:effectLst/>
                <a:latin typeface="Perpetua Titling MT (Headings)"/>
                <a:ea typeface="Times New Roman" panose="02020603050405020304" pitchFamily="18" charset="0"/>
                <a:cs typeface="Times New Roman" panose="02020603050405020304" pitchFamily="18" charset="0"/>
              </a:rPr>
              <a:t>Degressive Proportionality Concept</a:t>
            </a:r>
            <a:endParaRPr lang="de-DE" sz="3600" dirty="0">
              <a:latin typeface="Perpetua Titling MT (Headings)"/>
            </a:endParaRPr>
          </a:p>
        </p:txBody>
      </p:sp>
      <p:sp>
        <p:nvSpPr>
          <p:cNvPr id="3" name="TextBox 2">
            <a:extLst>
              <a:ext uri="{FF2B5EF4-FFF2-40B4-BE49-F238E27FC236}">
                <a16:creationId xmlns:a16="http://schemas.microsoft.com/office/drawing/2014/main" id="{B52F3B61-FA4E-5FD4-7623-9532C772B47A}"/>
              </a:ext>
            </a:extLst>
          </p:cNvPr>
          <p:cNvSpPr txBox="1"/>
          <p:nvPr/>
        </p:nvSpPr>
        <p:spPr>
          <a:xfrm>
            <a:off x="779463" y="1967696"/>
            <a:ext cx="7583488" cy="3170099"/>
          </a:xfrm>
          <a:prstGeom prst="rect">
            <a:avLst/>
          </a:prstGeom>
          <a:noFill/>
        </p:spPr>
        <p:txBody>
          <a:bodyPr wrap="square" rtlCol="0">
            <a:spAutoFit/>
          </a:bodyPr>
          <a:lstStyle/>
          <a:p>
            <a:r>
              <a:rPr lang="en-US" sz="2000" b="1" dirty="0">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The concept means that </a:t>
            </a:r>
          </a:p>
          <a:p>
            <a:endParaRPr lang="en-US" sz="2000" dirty="0">
              <a:solidFill>
                <a:schemeClr val="bg2"/>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000" i="1" dirty="0">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although the total number of seats is allocated on the basis of Member State population size, more populous Member States agree to be under-represented in order to </a:t>
            </a:r>
            <a:r>
              <a:rPr lang="en-US" sz="2000" i="1" dirty="0" err="1">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favour</a:t>
            </a:r>
            <a:r>
              <a:rPr lang="en-US" sz="2000" i="1" dirty="0">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 greater representation of less populous Member States: the larger the country, the smaller the number of seats relative to its population. This concept has been further defined in the successive European Council Decisions taken under Article 14(2) of the TEU since the entry into force of the Lisbon Treaty.</a:t>
            </a:r>
            <a:endParaRPr lang="de-DE" sz="2000" i="1" dirty="0">
              <a:solidFill>
                <a:schemeClr val="bg2"/>
              </a:solidFill>
              <a:effectLst/>
              <a:latin typeface="Calibri" panose="020F0502020204030204" pitchFamily="34" charset="0"/>
              <a:ea typeface="Calibri" panose="020F0502020204030204" pitchFamily="34" charset="0"/>
              <a:cs typeface="Times New Roman" panose="02020603050405020304" pitchFamily="18" charset="0"/>
            </a:endParaRPr>
          </a:p>
          <a:p>
            <a:endParaRPr lang="de-DE" sz="2000" dirty="0"/>
          </a:p>
        </p:txBody>
      </p:sp>
    </p:spTree>
    <p:extLst>
      <p:ext uri="{BB962C8B-B14F-4D97-AF65-F5344CB8AC3E}">
        <p14:creationId xmlns:p14="http://schemas.microsoft.com/office/powerpoint/2010/main" val="2188220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Membership and composition</a:t>
            </a:r>
          </a:p>
        </p:txBody>
      </p:sp>
      <p:sp>
        <p:nvSpPr>
          <p:cNvPr id="5" name="Content Placeholder 4">
            <a:extLst>
              <a:ext uri="{FF2B5EF4-FFF2-40B4-BE49-F238E27FC236}">
                <a16:creationId xmlns:a16="http://schemas.microsoft.com/office/drawing/2014/main" id="{EA4E4963-9865-5452-2B90-473ED300B9DA}"/>
              </a:ext>
            </a:extLst>
          </p:cNvPr>
          <p:cNvSpPr>
            <a:spLocks noGrp="1"/>
          </p:cNvSpPr>
          <p:nvPr>
            <p:ph idx="1"/>
          </p:nvPr>
        </p:nvSpPr>
        <p:spPr>
          <a:xfrm>
            <a:off x="779463" y="1828800"/>
            <a:ext cx="7583488" cy="4966447"/>
          </a:xfrm>
        </p:spPr>
        <p:txBody>
          <a:bodyPr>
            <a:normAutofit fontScale="32500" lnSpcReduction="20000"/>
          </a:bodyPr>
          <a:lstStyle/>
          <a:p>
            <a:pPr algn="just">
              <a:lnSpc>
                <a:spcPct val="115000"/>
              </a:lnSpc>
              <a:spcAft>
                <a:spcPts val="800"/>
              </a:spcAft>
            </a:pPr>
            <a:r>
              <a:rPr lang="en-US" sz="4300" dirty="0">
                <a:effectLst/>
                <a:latin typeface="Times New Roman" panose="02020603050405020304" pitchFamily="18" charset="0"/>
                <a:ea typeface="Times New Roman" panose="02020603050405020304" pitchFamily="18" charset="0"/>
                <a:cs typeface="Times New Roman" panose="02020603050405020304" pitchFamily="18" charset="0"/>
              </a:rPr>
              <a:t>The United Kingdom’s withdrawal from the EU necessitated a rethink about how the country’s 73 seats should be redistributed. Following a </a:t>
            </a:r>
            <a:r>
              <a:rPr lang="en-US" sz="4300" u="sng" dirty="0">
                <a:effectLst/>
                <a:latin typeface="Times New Roman" panose="02020603050405020304" pitchFamily="18"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proposal by Parliament</a:t>
            </a:r>
            <a:r>
              <a:rPr lang="en-US" sz="4300" dirty="0">
                <a:effectLst/>
                <a:latin typeface="Times New Roman" panose="02020603050405020304" pitchFamily="18" charset="0"/>
                <a:ea typeface="Times New Roman" panose="02020603050405020304" pitchFamily="18" charset="0"/>
                <a:cs typeface="Times New Roman" panose="02020603050405020304" pitchFamily="18" charset="0"/>
              </a:rPr>
              <a:t>, on 28 June 2018 the European Council adopted a </a:t>
            </a:r>
            <a:r>
              <a:rPr lang="en-US" sz="4300" u="sng" dirty="0">
                <a:effectLst/>
                <a:latin typeface="Times New Roman" panose="02020603050405020304" pitchFamily="18"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decision establishing the composition of Parliament after the elections in 2019</a:t>
            </a:r>
            <a:r>
              <a:rPr lang="en-US" sz="43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a:lnSpc>
                <a:spcPct val="115000"/>
              </a:lnSpc>
              <a:spcAft>
                <a:spcPts val="800"/>
              </a:spcAft>
            </a:pPr>
            <a:r>
              <a:rPr lang="en-US" sz="4300" dirty="0">
                <a:effectLst/>
                <a:latin typeface="Times New Roman" panose="02020603050405020304" pitchFamily="18" charset="0"/>
                <a:ea typeface="Times New Roman" panose="02020603050405020304" pitchFamily="18" charset="0"/>
                <a:cs typeface="Times New Roman" panose="02020603050405020304" pitchFamily="18" charset="0"/>
              </a:rPr>
              <a:t>The total number of seats was cut from 751 to 705, with some Member States seeing their share increased. The number of MEPs to be elected in each Member State was agreed as follows: Germany 96; France 79; Italy 76; Spain 59; Poland 52; Romania 33; the Netherlands 29; Belgium, Greece, Hungary, Portugal, Sweden and the Czech Republic 21; Austria 19; Bulgaria 17; Finland, Denmark and Slovakia 14; Ireland 13; Croatia 12; Lithuania 11; Latvia and Slovenia 8; Estonia 7; Cyprus, Luxembourg and Malta 6. </a:t>
            </a:r>
          </a:p>
          <a:p>
            <a:pPr algn="just">
              <a:lnSpc>
                <a:spcPct val="115000"/>
              </a:lnSpc>
              <a:spcAft>
                <a:spcPts val="800"/>
              </a:spcAft>
            </a:pPr>
            <a:r>
              <a:rPr lang="en-US" sz="4300" dirty="0">
                <a:effectLst/>
                <a:latin typeface="Times New Roman" panose="02020603050405020304" pitchFamily="18" charset="0"/>
                <a:ea typeface="Times New Roman" panose="02020603050405020304" pitchFamily="18" charset="0"/>
                <a:cs typeface="Times New Roman" panose="02020603050405020304" pitchFamily="18" charset="0"/>
              </a:rPr>
              <a:t>However, Article 3(2) of the decision also provided that should the UK still be a Member State at the beginning of the 2019-2024 parliamentary term (i.e. in June 2019), the number of MEPs per Member State would remain the same as the preceding term until the UK’s withdrawal became legally effective. The withdrawal agreement entered into force on 31 January 2020.</a:t>
            </a:r>
            <a:endParaRPr lang="de-DE" sz="43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US" sz="4300" dirty="0">
                <a:effectLst/>
                <a:latin typeface="Times New Roman" panose="02020603050405020304" pitchFamily="18" charset="0"/>
                <a:ea typeface="Times New Roman" panose="02020603050405020304" pitchFamily="18" charset="0"/>
                <a:cs typeface="Times New Roman" panose="02020603050405020304" pitchFamily="18" charset="0"/>
              </a:rPr>
              <a:t>After every election, Parliament has to meet, without requiring to be convened, on the first Tuesday after expiry of an interval of one month (Act of 20 September 1976). In accordance with Article 229(1) of the TFEU, Parliament must also meet, without requiring to be convened, on the second Tuesday in March each year.</a:t>
            </a:r>
            <a:endParaRPr lang="de-DE" sz="4300" dirty="0">
              <a:effectLst/>
              <a:latin typeface="Calibri" panose="020F0502020204030204" pitchFamily="34" charset="0"/>
              <a:ea typeface="Calibri" panose="020F0502020204030204" pitchFamily="34" charset="0"/>
              <a:cs typeface="Times New Roman" panose="02020603050405020304" pitchFamily="18" charset="0"/>
            </a:endParaRPr>
          </a:p>
          <a:p>
            <a:endParaRPr lang="de-DE" dirty="0"/>
          </a:p>
        </p:txBody>
      </p:sp>
    </p:spTree>
    <p:extLst>
      <p:ext uri="{BB962C8B-B14F-4D97-AF65-F5344CB8AC3E}">
        <p14:creationId xmlns:p14="http://schemas.microsoft.com/office/powerpoint/2010/main" val="15697537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79463" y="956738"/>
            <a:ext cx="7583487" cy="3377137"/>
          </a:xfrm>
          <a:solidFill>
            <a:srgbClr val="800000"/>
          </a:solidFill>
        </p:spPr>
        <p:txBody>
          <a:bodyPr/>
          <a:lstStyle/>
          <a:p>
            <a:r>
              <a:rPr lang="it-IT" sz="6600" b="1" dirty="0"/>
              <a:t>Organisation</a:t>
            </a:r>
            <a:br>
              <a:rPr lang="de-DE" sz="1800" dirty="0">
                <a:effectLst/>
                <a:latin typeface="Calibri" panose="020F0502020204030204" pitchFamily="34" charset="0"/>
                <a:ea typeface="Calibri" panose="020F0502020204030204" pitchFamily="34" charset="0"/>
                <a:cs typeface="Times New Roman" panose="02020603050405020304" pitchFamily="18" charset="0"/>
              </a:rPr>
            </a:br>
            <a:endParaRPr lang="it-IT" b="1" dirty="0"/>
          </a:p>
        </p:txBody>
      </p:sp>
      <p:sp>
        <p:nvSpPr>
          <p:cNvPr id="3" name="Segnaposto testo 2"/>
          <p:cNvSpPr>
            <a:spLocks noGrp="1"/>
          </p:cNvSpPr>
          <p:nvPr>
            <p:ph type="body" idx="1"/>
          </p:nvPr>
        </p:nvSpPr>
        <p:spPr/>
        <p:txBody>
          <a:bodyPr/>
          <a:lstStyle/>
          <a:p>
            <a:endParaRPr lang="it-IT"/>
          </a:p>
        </p:txBody>
      </p:sp>
    </p:spTree>
    <p:extLst>
      <p:ext uri="{BB962C8B-B14F-4D97-AF65-F5344CB8AC3E}">
        <p14:creationId xmlns:p14="http://schemas.microsoft.com/office/powerpoint/2010/main" val="2918195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F5F2F-A4E2-BBED-1D71-1912F98A81D8}"/>
              </a:ext>
            </a:extLst>
          </p:cNvPr>
          <p:cNvSpPr>
            <a:spLocks noGrp="1"/>
          </p:cNvSpPr>
          <p:nvPr>
            <p:ph type="title"/>
          </p:nvPr>
        </p:nvSpPr>
        <p:spPr/>
        <p:txBody>
          <a:bodyPr/>
          <a:lstStyle/>
          <a:p>
            <a:r>
              <a:rPr lang="de-DE" dirty="0"/>
              <a:t>A. The President</a:t>
            </a:r>
          </a:p>
        </p:txBody>
      </p:sp>
      <p:sp>
        <p:nvSpPr>
          <p:cNvPr id="3" name="Content Placeholder 2">
            <a:extLst>
              <a:ext uri="{FF2B5EF4-FFF2-40B4-BE49-F238E27FC236}">
                <a16:creationId xmlns:a16="http://schemas.microsoft.com/office/drawing/2014/main" id="{9DD5F8CB-20DA-983E-9782-F9B1A286B28F}"/>
              </a:ext>
            </a:extLst>
          </p:cNvPr>
          <p:cNvSpPr>
            <a:spLocks noGrp="1"/>
          </p:cNvSpPr>
          <p:nvPr>
            <p:ph idx="1"/>
          </p:nvPr>
        </p:nvSpPr>
        <p:spPr/>
        <p:txBody>
          <a:bodyPr>
            <a:normAutofit fontScale="85000" lnSpcReduction="10000"/>
          </a:bodyPr>
          <a:lstStyle/>
          <a:p>
            <a:r>
              <a:rPr lang="en-US" dirty="0"/>
              <a:t>Under the Rules of Procedure, the President of Parliament is elected from among its Members for a renewable term of two-and-a-half years (Rule 19). The President represents Parliament vis-à-vis the outside world and in its relations with the other EU institutions. The President oversees the debates in plenary and ensures that Parliament’s Rules of Procedure are adhered to. At the beginning of every European Council meeting, the President of the European Parliament sets out Parliament’s point of view and its concerns as regards the items on the agenda and other subjects. After the EU budget has been adopted by Parliament, the President signs it, rendering it operational. The Presidents of both Parliament and the Council sign all legislative acts adopted under the ordinary legislative procedure. One of the 14 Vice-Presidents (Rule 23) can replace the President.</a:t>
            </a:r>
            <a:endParaRPr lang="de-DE" dirty="0"/>
          </a:p>
        </p:txBody>
      </p:sp>
    </p:spTree>
    <p:extLst>
      <p:ext uri="{BB962C8B-B14F-4D97-AF65-F5344CB8AC3E}">
        <p14:creationId xmlns:p14="http://schemas.microsoft.com/office/powerpoint/2010/main" val="10651772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F5F2F-A4E2-BBED-1D71-1912F98A81D8}"/>
              </a:ext>
            </a:extLst>
          </p:cNvPr>
          <p:cNvSpPr>
            <a:spLocks noGrp="1"/>
          </p:cNvSpPr>
          <p:nvPr>
            <p:ph type="title"/>
          </p:nvPr>
        </p:nvSpPr>
        <p:spPr/>
        <p:txBody>
          <a:bodyPr/>
          <a:lstStyle/>
          <a:p>
            <a:r>
              <a:rPr lang="de-DE" dirty="0"/>
              <a:t>B. The plenary</a:t>
            </a:r>
          </a:p>
        </p:txBody>
      </p:sp>
      <p:sp>
        <p:nvSpPr>
          <p:cNvPr id="3" name="Content Placeholder 2">
            <a:extLst>
              <a:ext uri="{FF2B5EF4-FFF2-40B4-BE49-F238E27FC236}">
                <a16:creationId xmlns:a16="http://schemas.microsoft.com/office/drawing/2014/main" id="{9DD5F8CB-20DA-983E-9782-F9B1A286B28F}"/>
              </a:ext>
            </a:extLst>
          </p:cNvPr>
          <p:cNvSpPr>
            <a:spLocks noGrp="1"/>
          </p:cNvSpPr>
          <p:nvPr>
            <p:ph idx="1"/>
          </p:nvPr>
        </p:nvSpPr>
        <p:spPr/>
        <p:txBody>
          <a:bodyPr>
            <a:normAutofit fontScale="85000" lnSpcReduction="20000"/>
          </a:bodyPr>
          <a:lstStyle/>
          <a:p>
            <a:r>
              <a:rPr lang="en-US" dirty="0"/>
              <a:t>The plenary is the European Parliament </a:t>
            </a:r>
            <a:r>
              <a:rPr lang="en-US" dirty="0" err="1"/>
              <a:t>sensu</a:t>
            </a:r>
            <a:r>
              <a:rPr lang="en-US" dirty="0"/>
              <a:t> </a:t>
            </a:r>
            <a:r>
              <a:rPr lang="en-US" dirty="0" err="1"/>
              <a:t>stricto</a:t>
            </a:r>
            <a:r>
              <a:rPr lang="en-US" dirty="0"/>
              <a:t> and its sittings are chaired by the President. It meets in Strasbourg every month (except August) for a ‘part-session’ lasting four days from Monday to Thursday. Additional part-sessions are held in Brussels. The part-session is divided into daily sittings (Rule 153). The places assigned to Members in the Chamber are decided by political affiliation, from left to right, by agreement with the group Chairs. The President opens the sitting, sometimes with a tribute or a speech on a topical issue. The President is assisted in this task by the 14 Vice-Presidents, who may take over the Chair. The European Commission and the Council of the European Union take part in the sittings in order to facilitate cooperation between the institutions in the decision-making process. If Parliament so requests, the representatives of the two institutions may also be called upon to make declarations or to give an account of their activities.</a:t>
            </a:r>
            <a:endParaRPr lang="de-DE" dirty="0"/>
          </a:p>
        </p:txBody>
      </p:sp>
    </p:spTree>
    <p:extLst>
      <p:ext uri="{BB962C8B-B14F-4D97-AF65-F5344CB8AC3E}">
        <p14:creationId xmlns:p14="http://schemas.microsoft.com/office/powerpoint/2010/main" val="778602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F5F2F-A4E2-BBED-1D71-1912F98A81D8}"/>
              </a:ext>
            </a:extLst>
          </p:cNvPr>
          <p:cNvSpPr>
            <a:spLocks noGrp="1"/>
          </p:cNvSpPr>
          <p:nvPr>
            <p:ph type="title"/>
          </p:nvPr>
        </p:nvSpPr>
        <p:spPr/>
        <p:txBody>
          <a:bodyPr/>
          <a:lstStyle/>
          <a:p>
            <a:r>
              <a:rPr lang="de-DE" dirty="0"/>
              <a:t>C. Political bodies</a:t>
            </a:r>
          </a:p>
        </p:txBody>
      </p:sp>
      <p:sp>
        <p:nvSpPr>
          <p:cNvPr id="3" name="Content Placeholder 2">
            <a:extLst>
              <a:ext uri="{FF2B5EF4-FFF2-40B4-BE49-F238E27FC236}">
                <a16:creationId xmlns:a16="http://schemas.microsoft.com/office/drawing/2014/main" id="{9DD5F8CB-20DA-983E-9782-F9B1A286B28F}"/>
              </a:ext>
            </a:extLst>
          </p:cNvPr>
          <p:cNvSpPr>
            <a:spLocks noGrp="1"/>
          </p:cNvSpPr>
          <p:nvPr>
            <p:ph idx="1"/>
          </p:nvPr>
        </p:nvSpPr>
        <p:spPr/>
        <p:txBody>
          <a:bodyPr>
            <a:normAutofit/>
          </a:bodyPr>
          <a:lstStyle/>
          <a:p>
            <a:pPr algn="just">
              <a:lnSpc>
                <a:spcPct val="115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Parliament’s political bodies comprise the Bureau (Rule 24 – the President and 14 Vice-Presidents), the Conference of Presidents (Rule 26 – the President and the political group chairs), the five Quaestors (Rule 28 – responsible for Members’ administrative and financial business), the Conference of Committee Chairs (Rule 29) and the Conference of Delegation Chairs (Rule 30). The term of office of the President, the Vice-Presidents and the Quaestors, as well as of the committee and delegation chairs, is two-and-a-half years (Rule 19).</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8675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79463" y="956738"/>
            <a:ext cx="7583487" cy="3377137"/>
          </a:xfrm>
          <a:solidFill>
            <a:srgbClr val="800000"/>
          </a:solidFill>
        </p:spPr>
        <p:txBody>
          <a:bodyPr/>
          <a:lstStyle/>
          <a:p>
            <a:r>
              <a:rPr lang="it-IT" sz="6600" b="1" dirty="0"/>
              <a:t>Organisation</a:t>
            </a:r>
            <a:br>
              <a:rPr lang="de-DE" sz="1800" dirty="0">
                <a:effectLst/>
                <a:latin typeface="Calibri" panose="020F0502020204030204" pitchFamily="34" charset="0"/>
                <a:ea typeface="Calibri" panose="020F0502020204030204" pitchFamily="34" charset="0"/>
                <a:cs typeface="Times New Roman" panose="02020603050405020304" pitchFamily="18" charset="0"/>
              </a:rPr>
            </a:br>
            <a:endParaRPr lang="it-IT" b="1" dirty="0"/>
          </a:p>
        </p:txBody>
      </p:sp>
      <p:sp>
        <p:nvSpPr>
          <p:cNvPr id="3" name="Segnaposto testo 2"/>
          <p:cNvSpPr>
            <a:spLocks noGrp="1"/>
          </p:cNvSpPr>
          <p:nvPr>
            <p:ph type="body" idx="1"/>
          </p:nvPr>
        </p:nvSpPr>
        <p:spPr/>
        <p:txBody>
          <a:bodyPr/>
          <a:lstStyle/>
          <a:p>
            <a:endParaRPr lang="it-IT"/>
          </a:p>
        </p:txBody>
      </p:sp>
    </p:spTree>
    <p:extLst>
      <p:ext uri="{BB962C8B-B14F-4D97-AF65-F5344CB8AC3E}">
        <p14:creationId xmlns:p14="http://schemas.microsoft.com/office/powerpoint/2010/main" val="1253294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84052" y="62753"/>
            <a:ext cx="8538299" cy="1283167"/>
          </a:xfrm>
        </p:spPr>
        <p:txBody>
          <a:bodyPr/>
          <a:lstStyle/>
          <a:p>
            <a:r>
              <a:rPr lang="en-GB" sz="4000" dirty="0"/>
              <a:t>Roles</a:t>
            </a:r>
          </a:p>
        </p:txBody>
      </p:sp>
      <p:graphicFrame>
        <p:nvGraphicFramePr>
          <p:cNvPr id="2" name="Diagramma 1"/>
          <p:cNvGraphicFramePr/>
          <p:nvPr>
            <p:extLst>
              <p:ext uri="{D42A27DB-BD31-4B8C-83A1-F6EECF244321}">
                <p14:modId xmlns:p14="http://schemas.microsoft.com/office/powerpoint/2010/main" val="1474004265"/>
              </p:ext>
            </p:extLst>
          </p:nvPr>
        </p:nvGraphicFramePr>
        <p:xfrm>
          <a:off x="539750" y="1600200"/>
          <a:ext cx="8043473" cy="4996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14636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en-US" b="1" dirty="0"/>
              <a:t>Council of Ministers (The Council)</a:t>
            </a:r>
            <a:endParaRPr lang="it-IT" b="1" dirty="0"/>
          </a:p>
        </p:txBody>
      </p:sp>
      <p:sp>
        <p:nvSpPr>
          <p:cNvPr id="5" name="Segnaposto testo 4"/>
          <p:cNvSpPr>
            <a:spLocks noGrp="1"/>
          </p:cNvSpPr>
          <p:nvPr>
            <p:ph type="body" idx="1"/>
          </p:nvPr>
        </p:nvSpPr>
        <p:spPr/>
        <p:txBody>
          <a:bodyPr/>
          <a:lstStyle/>
          <a:p>
            <a:endParaRPr lang="it-IT" dirty="0"/>
          </a:p>
        </p:txBody>
      </p:sp>
    </p:spTree>
    <p:extLst>
      <p:ext uri="{BB962C8B-B14F-4D97-AF65-F5344CB8AC3E}">
        <p14:creationId xmlns:p14="http://schemas.microsoft.com/office/powerpoint/2010/main" val="36565052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349801"/>
            <a:ext cx="9025465" cy="1283167"/>
          </a:xfrm>
        </p:spPr>
        <p:txBody>
          <a:bodyPr/>
          <a:lstStyle/>
          <a:p>
            <a:r>
              <a:rPr lang="en-US" sz="5400" b="1" cap="all" baseline="30000" dirty="0"/>
              <a:t>Council of Ministers </a:t>
            </a:r>
            <a:br>
              <a:rPr lang="en-US" sz="5400" b="1" cap="all" baseline="30000" dirty="0"/>
            </a:br>
            <a:r>
              <a:rPr lang="en-US" sz="5400" b="1" cap="all" baseline="30000" dirty="0"/>
              <a:t>(The Council)</a:t>
            </a:r>
            <a:endParaRPr lang="it-IT" sz="5400" b="1" cap="all" dirty="0"/>
          </a:p>
        </p:txBody>
      </p:sp>
      <p:sp>
        <p:nvSpPr>
          <p:cNvPr id="3" name="Rettangolo 2"/>
          <p:cNvSpPr/>
          <p:nvPr/>
        </p:nvSpPr>
        <p:spPr>
          <a:xfrm>
            <a:off x="203198" y="1491441"/>
            <a:ext cx="8822267" cy="5016758"/>
          </a:xfrm>
          <a:prstGeom prst="rect">
            <a:avLst/>
          </a:prstGeom>
          <a:solidFill>
            <a:schemeClr val="bg2"/>
          </a:solidFill>
        </p:spPr>
        <p:txBody>
          <a:bodyPr wrap="square">
            <a:spAutoFit/>
          </a:bodyPr>
          <a:lstStyle/>
          <a:p>
            <a:r>
              <a:rPr lang="en-US" sz="2000" b="1" dirty="0"/>
              <a:t>Role: </a:t>
            </a:r>
            <a:r>
              <a:rPr lang="en-US" sz="2000" dirty="0"/>
              <a:t>Voice of EU member governments, adopting EU laws and coordinating EU policies</a:t>
            </a:r>
          </a:p>
          <a:p>
            <a:r>
              <a:rPr lang="en-US" sz="2000" b="1" dirty="0"/>
              <a:t>Members: </a:t>
            </a:r>
            <a:r>
              <a:rPr lang="en-US" sz="2000" dirty="0"/>
              <a:t>Government ministers from each EU country, according to the policy area to be discussed</a:t>
            </a:r>
          </a:p>
          <a:p>
            <a:r>
              <a:rPr lang="en-US" sz="2000" b="1" dirty="0"/>
              <a:t>President: </a:t>
            </a:r>
            <a:r>
              <a:rPr lang="en-US" sz="2000" dirty="0"/>
              <a:t>Each EU country holds the presidency on a 6-month rotating basis</a:t>
            </a:r>
          </a:p>
          <a:p>
            <a:r>
              <a:rPr lang="en-US" sz="2000" b="1" dirty="0"/>
              <a:t>Established in: </a:t>
            </a:r>
            <a:r>
              <a:rPr lang="en-US" sz="2000" dirty="0"/>
              <a:t>1958 (as Council of the European Economic Community)</a:t>
            </a:r>
          </a:p>
          <a:p>
            <a:r>
              <a:rPr lang="en-US" sz="2000" b="1" dirty="0"/>
              <a:t>Location: </a:t>
            </a:r>
            <a:r>
              <a:rPr lang="en-US" sz="2000" dirty="0"/>
              <a:t>Brussels (Belgium)</a:t>
            </a:r>
          </a:p>
          <a:p>
            <a:r>
              <a:rPr lang="en-US" sz="2000" b="1" dirty="0"/>
              <a:t>Website: </a:t>
            </a:r>
            <a:r>
              <a:rPr lang="en-US" sz="2000" dirty="0"/>
              <a:t>Council of the EU</a:t>
            </a:r>
          </a:p>
          <a:p>
            <a:endParaRPr lang="en-US" sz="2000" dirty="0"/>
          </a:p>
          <a:p>
            <a:r>
              <a:rPr lang="en-US" sz="2000" dirty="0"/>
              <a:t>In the Council of the EU, informally also known as the Council, government ministers from each EU country meet to discuss, amend and adopt laws, and coordinate policies. The ministers have the authority to commit their governments to the actions agreed on in the meetings. Council meetings take place in Brussels, except for three months (April, June and October) when they are held in Luxembourg.</a:t>
            </a:r>
          </a:p>
          <a:p>
            <a:endParaRPr lang="en-US" sz="2000" dirty="0"/>
          </a:p>
        </p:txBody>
      </p:sp>
    </p:spTree>
    <p:extLst>
      <p:ext uri="{BB962C8B-B14F-4D97-AF65-F5344CB8AC3E}">
        <p14:creationId xmlns:p14="http://schemas.microsoft.com/office/powerpoint/2010/main" val="3440260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pPr eaLnBrk="1" hangingPunct="1"/>
            <a:r>
              <a:rPr lang="en-GB" sz="4000" dirty="0">
                <a:latin typeface="Perpetua Titling MT (Headings)"/>
              </a:rPr>
              <a:t>NOT TO BE CONFUSED WITH:</a:t>
            </a:r>
            <a:endParaRPr lang="en-US" sz="4000" dirty="0">
              <a:latin typeface="Perpetua Titling MT (Headings)"/>
            </a:endParaRPr>
          </a:p>
        </p:txBody>
      </p:sp>
      <p:sp>
        <p:nvSpPr>
          <p:cNvPr id="2051" name="Rectangle 4"/>
          <p:cNvSpPr>
            <a:spLocks noChangeArrowheads="1"/>
          </p:cNvSpPr>
          <p:nvPr/>
        </p:nvSpPr>
        <p:spPr bwMode="auto">
          <a:xfrm>
            <a:off x="332577" y="1915980"/>
            <a:ext cx="8646765" cy="46575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marL="342900" lvl="0" indent="-342900" algn="just">
              <a:lnSpc>
                <a:spcPct val="115000"/>
              </a:lnSpc>
              <a:spcAft>
                <a:spcPts val="800"/>
              </a:spcAft>
              <a:buSzPts val="1000"/>
              <a:buFont typeface="Symbol" panose="05050102010706020507" pitchFamily="18" charset="2"/>
              <a:buChar char=""/>
              <a:tabLst>
                <a:tab pos="457200" algn="l"/>
              </a:tabLst>
            </a:pPr>
            <a:r>
              <a:rPr lang="en-US" sz="28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European Council - quarterly summits, where EU leaders meet to set the broad direction of EU policy making.</a:t>
            </a:r>
          </a:p>
          <a:p>
            <a:pPr marL="342900" lvl="0" indent="-342900" algn="just">
              <a:lnSpc>
                <a:spcPct val="115000"/>
              </a:lnSpc>
              <a:spcAft>
                <a:spcPts val="800"/>
              </a:spcAft>
              <a:buSzPts val="1000"/>
              <a:buFont typeface="Symbol" panose="05050102010706020507" pitchFamily="18" charset="2"/>
              <a:buChar char=""/>
              <a:tabLst>
                <a:tab pos="457200" algn="l"/>
              </a:tabLst>
            </a:pPr>
            <a:r>
              <a:rPr lang="en-US" sz="28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Council of Europe - not an EU body at all.</a:t>
            </a:r>
          </a:p>
          <a:p>
            <a:pPr marL="342900" lvl="0" indent="-342900" algn="just">
              <a:lnSpc>
                <a:spcPct val="115000"/>
              </a:lnSpc>
              <a:spcAft>
                <a:spcPts val="800"/>
              </a:spcAft>
              <a:buSzPts val="1000"/>
              <a:buFont typeface="Symbol" panose="05050102010706020507" pitchFamily="18" charset="2"/>
              <a:buChar char=""/>
              <a:tabLst>
                <a:tab pos="457200" algn="l"/>
              </a:tabLst>
            </a:pPr>
            <a:endParaRPr lang="en-US" sz="2800" u="sng"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endParaRPr lang="en-US" sz="28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800"/>
              </a:spcAft>
              <a:buSzPts val="1000"/>
              <a:tabLst>
                <a:tab pos="457200" algn="l"/>
              </a:tabLst>
            </a:pPr>
            <a:r>
              <a:rPr lang="en-US" sz="2800" dirty="0">
                <a:solidFill>
                  <a:srgbClr val="000000"/>
                </a:solidFill>
                <a:effectLst/>
                <a:latin typeface="Times New Roman" panose="02020603050405020304" pitchFamily="18" charset="0"/>
                <a:ea typeface="Times New Roman" panose="02020603050405020304" pitchFamily="18" charset="0"/>
              </a:rPr>
              <a:t>Together with the </a:t>
            </a:r>
            <a:r>
              <a:rPr lang="en-US" sz="2800" u="sng" dirty="0">
                <a:solidFill>
                  <a:srgbClr val="000000"/>
                </a:solidFill>
                <a:effectLst/>
                <a:latin typeface="Times New Roman" panose="02020603050405020304" pitchFamily="18" charset="0"/>
                <a:ea typeface="Times New Roman" panose="02020603050405020304" pitchFamily="18" charset="0"/>
                <a:hlinkClick r:id="rId3"/>
              </a:rPr>
              <a:t>European Parliament</a:t>
            </a:r>
            <a:r>
              <a:rPr lang="en-US" sz="2800" dirty="0">
                <a:solidFill>
                  <a:srgbClr val="000000"/>
                </a:solidFill>
                <a:effectLst/>
                <a:latin typeface="Times New Roman" panose="02020603050405020304" pitchFamily="18" charset="0"/>
                <a:ea typeface="Times New Roman" panose="02020603050405020304" pitchFamily="18" charset="0"/>
              </a:rPr>
              <a:t>, the Council is the </a:t>
            </a:r>
            <a:r>
              <a:rPr lang="en-US" sz="2800" b="1" dirty="0">
                <a:solidFill>
                  <a:srgbClr val="000000"/>
                </a:solidFill>
                <a:effectLst/>
                <a:latin typeface="Times New Roman" panose="02020603050405020304" pitchFamily="18" charset="0"/>
                <a:ea typeface="Times New Roman" panose="02020603050405020304" pitchFamily="18" charset="0"/>
              </a:rPr>
              <a:t>main decision-making body</a:t>
            </a:r>
            <a:r>
              <a:rPr lang="en-US" sz="2800" dirty="0">
                <a:solidFill>
                  <a:srgbClr val="000000"/>
                </a:solidFill>
                <a:effectLst/>
                <a:latin typeface="Times New Roman" panose="02020603050405020304" pitchFamily="18" charset="0"/>
                <a:ea typeface="Times New Roman" panose="02020603050405020304" pitchFamily="18" charset="0"/>
              </a:rPr>
              <a:t> of the EU.</a:t>
            </a:r>
            <a:endParaRPr lang="de-DE" sz="2800" dirty="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endParaRPr lang="en-US" sz="18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2400" b="1" dirty="0">
              <a:solidFill>
                <a:srgbClr val="333333"/>
              </a:solidFill>
              <a:latin typeface="Verdana" charset="0"/>
            </a:endParaRPr>
          </a:p>
        </p:txBody>
      </p:sp>
    </p:spTree>
    <p:extLst>
      <p:ext uri="{BB962C8B-B14F-4D97-AF65-F5344CB8AC3E}">
        <p14:creationId xmlns:p14="http://schemas.microsoft.com/office/powerpoint/2010/main" val="38165256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What does the Council do?</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115255294"/>
              </p:ext>
            </p:extLst>
          </p:nvPr>
        </p:nvGraphicFramePr>
        <p:xfrm>
          <a:off x="263583" y="1587285"/>
          <a:ext cx="8585363" cy="5188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96176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Composition</a:t>
            </a:r>
          </a:p>
        </p:txBody>
      </p:sp>
      <p:sp>
        <p:nvSpPr>
          <p:cNvPr id="3" name="Segnaposto contenuto 2"/>
          <p:cNvSpPr>
            <a:spLocks noGrp="1"/>
          </p:cNvSpPr>
          <p:nvPr>
            <p:ph idx="1"/>
          </p:nvPr>
        </p:nvSpPr>
        <p:spPr>
          <a:xfrm>
            <a:off x="261456" y="1828800"/>
            <a:ext cx="8721467" cy="4856466"/>
          </a:xfrm>
        </p:spPr>
        <p:txBody>
          <a:bodyPr>
            <a:normAutofit fontScale="92500" lnSpcReduction="10000"/>
          </a:bodyPr>
          <a:lstStyle/>
          <a:p>
            <a:r>
              <a:rPr lang="en-US" sz="3200" dirty="0"/>
              <a:t>There are no fixed members of the EU Council. Instead, the Council meets in 10 different configurations, each corresponding to the policy area being discussed. Depending on the configuration, each country sends their minister responsible for that policy area.</a:t>
            </a:r>
          </a:p>
          <a:p>
            <a:r>
              <a:rPr lang="en-US" sz="3200" dirty="0"/>
              <a:t>For example, when the Council meeting on economic and financial affairs (the "Ecofin Council") is held, it is attended by each country's finance minister.</a:t>
            </a:r>
          </a:p>
          <a:p>
            <a:endParaRPr lang="it-IT" sz="3200" dirty="0"/>
          </a:p>
        </p:txBody>
      </p:sp>
    </p:spTree>
    <p:extLst>
      <p:ext uri="{BB962C8B-B14F-4D97-AF65-F5344CB8AC3E}">
        <p14:creationId xmlns:p14="http://schemas.microsoft.com/office/powerpoint/2010/main" val="31228427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Who chairs the meetings?</a:t>
            </a:r>
          </a:p>
        </p:txBody>
      </p:sp>
      <p:sp>
        <p:nvSpPr>
          <p:cNvPr id="3" name="Segnaposto contenuto 2"/>
          <p:cNvSpPr>
            <a:spLocks noGrp="1"/>
          </p:cNvSpPr>
          <p:nvPr>
            <p:ph idx="1"/>
          </p:nvPr>
        </p:nvSpPr>
        <p:spPr>
          <a:xfrm>
            <a:off x="261456" y="1828800"/>
            <a:ext cx="8721467" cy="4856466"/>
          </a:xfrm>
        </p:spPr>
        <p:txBody>
          <a:bodyPr>
            <a:normAutofit fontScale="77500" lnSpcReduction="20000"/>
          </a:bodyPr>
          <a:lstStyle/>
          <a:p>
            <a:r>
              <a:rPr lang="en-US" sz="3200" dirty="0"/>
              <a:t>The Foreign Affairs Council has a permanent chairperson - the EU High Representative for Foreign Affairs and Security Policy. All other Council meetings are chaired by the relevant minister of the country holding the rotating EU presidency.</a:t>
            </a:r>
          </a:p>
          <a:p>
            <a:r>
              <a:rPr lang="en-US" sz="3200" dirty="0"/>
              <a:t>For example, any Environment Council meeting in the period when Estonia holds the presidency will be chaired by the Estonian environment minister.</a:t>
            </a:r>
          </a:p>
          <a:p>
            <a:r>
              <a:rPr lang="en-US" sz="3200" dirty="0"/>
              <a:t>Overall consistency is ensured by the General Affairs Council - which is supported by the Permanent Representatives Committee. This is composed of EU countries' Permanent Representatives to the EU, who are, in effect, national ambassadors to the EU.</a:t>
            </a:r>
          </a:p>
          <a:p>
            <a:endParaRPr lang="it-IT" sz="3200" dirty="0"/>
          </a:p>
        </p:txBody>
      </p:sp>
    </p:spTree>
    <p:extLst>
      <p:ext uri="{BB962C8B-B14F-4D97-AF65-F5344CB8AC3E}">
        <p14:creationId xmlns:p14="http://schemas.microsoft.com/office/powerpoint/2010/main" val="42377301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effectLst/>
              </a:rPr>
              <a:t>Eurozone countries</a:t>
            </a:r>
            <a:endParaRPr lang="it-IT" dirty="0"/>
          </a:p>
        </p:txBody>
      </p:sp>
      <p:sp>
        <p:nvSpPr>
          <p:cNvPr id="3" name="Segnaposto contenuto 2"/>
          <p:cNvSpPr>
            <a:spLocks noGrp="1"/>
          </p:cNvSpPr>
          <p:nvPr>
            <p:ph idx="1"/>
          </p:nvPr>
        </p:nvSpPr>
        <p:spPr>
          <a:xfrm>
            <a:off x="135467" y="1507068"/>
            <a:ext cx="8839200" cy="5198532"/>
          </a:xfrm>
          <a:solidFill>
            <a:schemeClr val="tx2"/>
          </a:solidFill>
        </p:spPr>
        <p:txBody>
          <a:bodyPr>
            <a:normAutofit/>
          </a:bodyPr>
          <a:lstStyle/>
          <a:p>
            <a:pPr algn="just">
              <a:lnSpc>
                <a:spcPct val="115000"/>
              </a:lnSpc>
            </a:pPr>
            <a:r>
              <a:rPr lang="en-US" sz="1800" dirty="0">
                <a:solidFill>
                  <a:srgbClr val="000000"/>
                </a:solidFill>
                <a:effectLst/>
                <a:latin typeface="Times New Roman" panose="02020603050405020304" pitchFamily="18" charset="0"/>
                <a:ea typeface="Times New Roman" panose="02020603050405020304" pitchFamily="18" charset="0"/>
              </a:rPr>
              <a:t>Eurozone countries coordinate their </a:t>
            </a:r>
            <a:r>
              <a:rPr lang="en-US" sz="1800" b="1" dirty="0">
                <a:solidFill>
                  <a:srgbClr val="000000"/>
                </a:solidFill>
                <a:effectLst/>
                <a:latin typeface="Times New Roman" panose="02020603050405020304" pitchFamily="18" charset="0"/>
                <a:ea typeface="Times New Roman" panose="02020603050405020304" pitchFamily="18" charset="0"/>
              </a:rPr>
              <a:t>economic policy</a:t>
            </a:r>
            <a:r>
              <a:rPr lang="en-US" sz="1800" dirty="0">
                <a:solidFill>
                  <a:srgbClr val="000000"/>
                </a:solidFill>
                <a:effectLst/>
                <a:latin typeface="Times New Roman" panose="02020603050405020304" pitchFamily="18" charset="0"/>
                <a:ea typeface="Times New Roman" panose="02020603050405020304" pitchFamily="18" charset="0"/>
              </a:rPr>
              <a:t> through the </a:t>
            </a:r>
            <a:r>
              <a:rPr lang="en-US" sz="1800" u="sng" dirty="0">
                <a:solidFill>
                  <a:srgbClr val="000000"/>
                </a:solidFill>
                <a:effectLst/>
                <a:latin typeface="Times New Roman" panose="02020603050405020304" pitchFamily="18" charset="0"/>
                <a:ea typeface="Times New Roman" panose="02020603050405020304" pitchFamily="18" charset="0"/>
                <a:hlinkClick r:id="rId2"/>
              </a:rPr>
              <a:t>Eurogroup,</a:t>
            </a:r>
            <a:r>
              <a:rPr lang="en-US" sz="1800" dirty="0">
                <a:solidFill>
                  <a:srgbClr val="000000"/>
                </a:solidFill>
                <a:effectLst/>
                <a:latin typeface="Times New Roman" panose="02020603050405020304" pitchFamily="18" charset="0"/>
                <a:ea typeface="Times New Roman" panose="02020603050405020304" pitchFamily="18" charset="0"/>
              </a:rPr>
              <a:t> which consists of their economy and finance ministers. It meets the day before Economic &amp; Financial Affairs Council meetings. Agreements reached in Eurogroup gatherings are formally decided upon in the Council the next day, with only ministers of Eurozone countries voting on those issues.</a:t>
            </a:r>
            <a:endParaRPr lang="de-DE" sz="1800" dirty="0">
              <a:effectLst/>
              <a:latin typeface="Times New Roman" panose="02020603050405020304" pitchFamily="18" charset="0"/>
              <a:ea typeface="Times New Roman" panose="02020603050405020304" pitchFamily="18" charset="0"/>
            </a:endParaRPr>
          </a:p>
          <a:p>
            <a:endParaRPr lang="it-IT" dirty="0"/>
          </a:p>
        </p:txBody>
      </p:sp>
    </p:spTree>
    <p:extLst>
      <p:ext uri="{BB962C8B-B14F-4D97-AF65-F5344CB8AC3E}">
        <p14:creationId xmlns:p14="http://schemas.microsoft.com/office/powerpoint/2010/main" val="39165881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How does the Council work?</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708461724"/>
              </p:ext>
            </p:extLst>
          </p:nvPr>
        </p:nvGraphicFramePr>
        <p:xfrm>
          <a:off x="779463" y="1828800"/>
          <a:ext cx="7583488" cy="4297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19373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How does the Council work?</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78739244"/>
              </p:ext>
            </p:extLst>
          </p:nvPr>
        </p:nvGraphicFramePr>
        <p:xfrm>
          <a:off x="779463" y="1828800"/>
          <a:ext cx="7583488" cy="4297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923859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61457" y="2352916"/>
            <a:ext cx="8516036" cy="1980960"/>
          </a:xfrm>
        </p:spPr>
        <p:txBody>
          <a:bodyPr/>
          <a:lstStyle/>
          <a:p>
            <a:r>
              <a:rPr lang="it-IT" b="1" dirty="0"/>
              <a:t>European Commission</a:t>
            </a:r>
          </a:p>
        </p:txBody>
      </p:sp>
      <p:sp>
        <p:nvSpPr>
          <p:cNvPr id="3" name="Segnaposto testo 2"/>
          <p:cNvSpPr>
            <a:spLocks noGrp="1"/>
          </p:cNvSpPr>
          <p:nvPr>
            <p:ph type="body" idx="1"/>
          </p:nvPr>
        </p:nvSpPr>
        <p:spPr/>
        <p:txBody>
          <a:bodyPr/>
          <a:lstStyle/>
          <a:p>
            <a:endParaRPr lang="it-IT"/>
          </a:p>
        </p:txBody>
      </p:sp>
    </p:spTree>
    <p:extLst>
      <p:ext uri="{BB962C8B-B14F-4D97-AF65-F5344CB8AC3E}">
        <p14:creationId xmlns:p14="http://schemas.microsoft.com/office/powerpoint/2010/main" val="18090440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OVERVIEW</a:t>
            </a:r>
          </a:p>
        </p:txBody>
      </p:sp>
      <p:sp>
        <p:nvSpPr>
          <p:cNvPr id="3" name="Segnaposto contenuto 2"/>
          <p:cNvSpPr>
            <a:spLocks noGrp="1"/>
          </p:cNvSpPr>
          <p:nvPr>
            <p:ph idx="1"/>
          </p:nvPr>
        </p:nvSpPr>
        <p:spPr>
          <a:xfrm>
            <a:off x="149402" y="1679409"/>
            <a:ext cx="8796169" cy="4875140"/>
          </a:xfrm>
        </p:spPr>
        <p:txBody>
          <a:bodyPr>
            <a:normAutofit fontScale="62500" lnSpcReduction="20000"/>
          </a:bodyPr>
          <a:lstStyle/>
          <a:p>
            <a:pPr marL="0" indent="0">
              <a:buNone/>
            </a:pPr>
            <a:r>
              <a:rPr lang="en-US" sz="3200" dirty="0"/>
              <a:t>•	</a:t>
            </a:r>
            <a:r>
              <a:rPr lang="en-US" sz="3200" b="1" dirty="0"/>
              <a:t>Role:</a:t>
            </a:r>
            <a:r>
              <a:rPr lang="en-US" sz="3200" dirty="0"/>
              <a:t> Promotes the general interest of the EU by proposing and enforcing legislation as well as by implementing policies and the EU budget</a:t>
            </a:r>
          </a:p>
          <a:p>
            <a:pPr marL="0" indent="0">
              <a:buNone/>
            </a:pPr>
            <a:r>
              <a:rPr lang="en-US" sz="3200" dirty="0"/>
              <a:t>•	</a:t>
            </a:r>
            <a:r>
              <a:rPr lang="en-US" sz="3200" b="1" dirty="0"/>
              <a:t>Members: </a:t>
            </a:r>
            <a:r>
              <a:rPr lang="en-US" sz="3200" dirty="0"/>
              <a:t>A team or 'College' of Commissioners, 1 from each EU country</a:t>
            </a:r>
          </a:p>
          <a:p>
            <a:pPr marL="0" indent="0">
              <a:buNone/>
            </a:pPr>
            <a:r>
              <a:rPr lang="en-US" sz="3200" dirty="0"/>
              <a:t>•	President: Ursula von der Leyen</a:t>
            </a:r>
          </a:p>
          <a:p>
            <a:pPr marL="0" indent="0">
              <a:buNone/>
            </a:pPr>
            <a:r>
              <a:rPr lang="en-US" sz="3200" dirty="0"/>
              <a:t>•	</a:t>
            </a:r>
            <a:r>
              <a:rPr lang="en-US" sz="3200" b="1" dirty="0"/>
              <a:t>Year established: </a:t>
            </a:r>
            <a:r>
              <a:rPr lang="en-US" sz="3200" dirty="0"/>
              <a:t>1958</a:t>
            </a:r>
          </a:p>
          <a:p>
            <a:pPr marL="0" indent="0">
              <a:buNone/>
            </a:pPr>
            <a:r>
              <a:rPr lang="en-US" sz="3200" dirty="0"/>
              <a:t>•	</a:t>
            </a:r>
            <a:r>
              <a:rPr lang="en-US" sz="3200" b="1" dirty="0"/>
              <a:t>Location:</a:t>
            </a:r>
            <a:r>
              <a:rPr lang="en-US" sz="3200" dirty="0"/>
              <a:t> Brussels (Belgium)</a:t>
            </a:r>
          </a:p>
          <a:p>
            <a:pPr marL="0" indent="0">
              <a:buNone/>
            </a:pPr>
            <a:r>
              <a:rPr lang="en-US" sz="3200" dirty="0"/>
              <a:t>•	</a:t>
            </a:r>
            <a:r>
              <a:rPr lang="en-US" sz="3200" b="1" dirty="0"/>
              <a:t>Website: </a:t>
            </a:r>
            <a:r>
              <a:rPr lang="en-US" sz="3200" dirty="0"/>
              <a:t>European Commission</a:t>
            </a:r>
          </a:p>
          <a:p>
            <a:pPr marL="0" indent="0">
              <a:buNone/>
            </a:pPr>
            <a:r>
              <a:rPr lang="en-US" sz="3200" b="1" dirty="0"/>
              <a:t>The European Commission is the EU's politically independent executive arm. It is alone responsible for drawing up proposals for new European legislation, and it implements the decisions of the European Parliament and the Council of the EU.</a:t>
            </a:r>
            <a:endParaRPr lang="it-IT" sz="3200" b="1" dirty="0"/>
          </a:p>
        </p:txBody>
      </p:sp>
    </p:spTree>
    <p:extLst>
      <p:ext uri="{BB962C8B-B14F-4D97-AF65-F5344CB8AC3E}">
        <p14:creationId xmlns:p14="http://schemas.microsoft.com/office/powerpoint/2010/main" val="39188560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What does the Commission do?</a:t>
            </a:r>
            <a:endParaRPr lang="it-IT" dirty="0"/>
          </a:p>
        </p:txBody>
      </p:sp>
      <p:sp>
        <p:nvSpPr>
          <p:cNvPr id="5" name="Text Placeholder 4">
            <a:extLst>
              <a:ext uri="{FF2B5EF4-FFF2-40B4-BE49-F238E27FC236}">
                <a16:creationId xmlns:a16="http://schemas.microsoft.com/office/drawing/2014/main" id="{BD83717B-8A01-8A9D-C13F-4E47F72F65B2}"/>
              </a:ext>
            </a:extLst>
          </p:cNvPr>
          <p:cNvSpPr>
            <a:spLocks noGrp="1"/>
          </p:cNvSpPr>
          <p:nvPr>
            <p:ph type="body" idx="1"/>
          </p:nvPr>
        </p:nvSpPr>
        <p:spPr/>
        <p:txBody>
          <a:bodyPr/>
          <a:lstStyle/>
          <a:p>
            <a:endParaRPr lang="de-DE"/>
          </a:p>
        </p:txBody>
      </p:sp>
    </p:spTree>
    <p:extLst>
      <p:ext uri="{BB962C8B-B14F-4D97-AF65-F5344CB8AC3E}">
        <p14:creationId xmlns:p14="http://schemas.microsoft.com/office/powerpoint/2010/main" val="3416348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dirty="0"/>
              <a:t>1.	Proposes new laws</a:t>
            </a:r>
            <a:endParaRPr lang="it-IT" dirty="0"/>
          </a:p>
        </p:txBody>
      </p:sp>
      <p:sp>
        <p:nvSpPr>
          <p:cNvPr id="3" name="Segnaposto contenuto 2"/>
          <p:cNvSpPr>
            <a:spLocks noGrp="1"/>
          </p:cNvSpPr>
          <p:nvPr>
            <p:ph idx="1"/>
          </p:nvPr>
        </p:nvSpPr>
        <p:spPr>
          <a:xfrm>
            <a:off x="168080" y="1828800"/>
            <a:ext cx="8777493" cy="5029200"/>
          </a:xfrm>
        </p:spPr>
        <p:txBody>
          <a:bodyPr>
            <a:normAutofit/>
          </a:bodyPr>
          <a:lstStyle/>
          <a:p>
            <a:pPr algn="just">
              <a:lnSpc>
                <a:spcPct val="107000"/>
              </a:lnSpc>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Commission is the sole EU institution tabling laws for adoption by the Parliament and the Council that:</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protect the interests of the EU and its citizens on issues that can't be dealt with effectively at national level</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get technical details right by consulting experts and the public</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922927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fr-FR" sz="2800" dirty="0"/>
              <a:t>2.	Manages EU </a:t>
            </a:r>
            <a:r>
              <a:rPr lang="fr-FR" sz="2800" dirty="0" err="1"/>
              <a:t>policies</a:t>
            </a:r>
            <a:r>
              <a:rPr lang="fr-FR" sz="2800" dirty="0"/>
              <a:t> &amp; </a:t>
            </a:r>
            <a:r>
              <a:rPr lang="fr-FR" sz="2800" dirty="0" err="1"/>
              <a:t>allocates</a:t>
            </a:r>
            <a:r>
              <a:rPr lang="fr-FR" sz="2800" dirty="0"/>
              <a:t> EU </a:t>
            </a:r>
            <a:r>
              <a:rPr lang="fr-FR" sz="2800" dirty="0" err="1"/>
              <a:t>funding</a:t>
            </a:r>
            <a:endParaRPr lang="it-IT" sz="2800" dirty="0"/>
          </a:p>
        </p:txBody>
      </p:sp>
      <p:sp>
        <p:nvSpPr>
          <p:cNvPr id="3" name="Segnaposto contenuto 2"/>
          <p:cNvSpPr>
            <a:spLocks noGrp="1"/>
          </p:cNvSpPr>
          <p:nvPr>
            <p:ph idx="1"/>
          </p:nvPr>
        </p:nvSpPr>
        <p:spPr>
          <a:xfrm>
            <a:off x="205430" y="1567365"/>
            <a:ext cx="8702791" cy="5005858"/>
          </a:xfrm>
        </p:spPr>
        <p:txBody>
          <a:bodyPr>
            <a:no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sets EU spending priorities, together with the Council and Parliament</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draws up annual budgets for approval by the Parliament and Council</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supervises how the money is spent, under scrutiny by the </a:t>
            </a:r>
            <a:r>
              <a:rPr lang="en-US" sz="18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Court of Auditors</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299121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CF991-E7EE-12CA-1110-F597BD54D95B}"/>
              </a:ext>
            </a:extLst>
          </p:cNvPr>
          <p:cNvSpPr>
            <a:spLocks noGrp="1"/>
          </p:cNvSpPr>
          <p:nvPr>
            <p:ph type="title"/>
          </p:nvPr>
        </p:nvSpPr>
        <p:spPr/>
        <p:txBody>
          <a:bodyPr/>
          <a:lstStyle/>
          <a:p>
            <a:r>
              <a:rPr lang="de-DE" dirty="0"/>
              <a:t>3.	Enforces EU law</a:t>
            </a:r>
          </a:p>
        </p:txBody>
      </p:sp>
      <p:sp>
        <p:nvSpPr>
          <p:cNvPr id="3" name="Content Placeholder 2">
            <a:extLst>
              <a:ext uri="{FF2B5EF4-FFF2-40B4-BE49-F238E27FC236}">
                <a16:creationId xmlns:a16="http://schemas.microsoft.com/office/drawing/2014/main" id="{BEADB4DE-16F0-1EE3-3650-BB796C63CEAE}"/>
              </a:ext>
            </a:extLst>
          </p:cNvPr>
          <p:cNvSpPr>
            <a:spLocks noGrp="1"/>
          </p:cNvSpPr>
          <p:nvPr>
            <p:ph idx="1"/>
          </p:nvPr>
        </p:nvSpPr>
        <p:spPr/>
        <p:txBody>
          <a:bodyPr/>
          <a:lstStyle/>
          <a:p>
            <a:pPr marL="0" indent="0">
              <a:buNone/>
            </a:pPr>
            <a:r>
              <a:rPr lang="en-US" dirty="0"/>
              <a:t>•	together with the Court of Justice, ensures that EU law is properly applied in all the member countries</a:t>
            </a:r>
            <a:endParaRPr lang="de-DE" dirty="0"/>
          </a:p>
        </p:txBody>
      </p:sp>
    </p:spTree>
    <p:extLst>
      <p:ext uri="{BB962C8B-B14F-4D97-AF65-F5344CB8AC3E}">
        <p14:creationId xmlns:p14="http://schemas.microsoft.com/office/powerpoint/2010/main" val="10225057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DB8FC-E30C-3CE7-2E4C-8A3C59C87798}"/>
              </a:ext>
            </a:extLst>
          </p:cNvPr>
          <p:cNvSpPr>
            <a:spLocks noGrp="1"/>
          </p:cNvSpPr>
          <p:nvPr>
            <p:ph type="title"/>
          </p:nvPr>
        </p:nvSpPr>
        <p:spPr/>
        <p:txBody>
          <a:bodyPr/>
          <a:lstStyle/>
          <a:p>
            <a:r>
              <a:rPr lang="en-US" dirty="0"/>
              <a:t>4.	Represents the EU internationally</a:t>
            </a:r>
            <a:endParaRPr lang="de-DE" dirty="0"/>
          </a:p>
        </p:txBody>
      </p:sp>
      <p:sp>
        <p:nvSpPr>
          <p:cNvPr id="3" name="Content Placeholder 2">
            <a:extLst>
              <a:ext uri="{FF2B5EF4-FFF2-40B4-BE49-F238E27FC236}">
                <a16:creationId xmlns:a16="http://schemas.microsoft.com/office/drawing/2014/main" id="{5D8DE9AC-7AA9-60A2-847C-84265B518CEF}"/>
              </a:ext>
            </a:extLst>
          </p:cNvPr>
          <p:cNvSpPr>
            <a:spLocks noGrp="1"/>
          </p:cNvSpPr>
          <p:nvPr>
            <p:ph idx="1"/>
          </p:nvPr>
        </p:nvSpPr>
        <p:spPr/>
        <p:txBody>
          <a:bodyPr/>
          <a:lstStyle/>
          <a:p>
            <a:r>
              <a:rPr lang="en-US" dirty="0"/>
              <a:t>•	speaks on behalf of all EU countries in international bodies, in particular in areas of trade policy and humanitarian aid</a:t>
            </a:r>
          </a:p>
          <a:p>
            <a:r>
              <a:rPr lang="en-US" dirty="0"/>
              <a:t>•	negotiates international agreements for the EU</a:t>
            </a:r>
          </a:p>
          <a:p>
            <a:endParaRPr lang="de-DE" dirty="0"/>
          </a:p>
        </p:txBody>
      </p:sp>
    </p:spTree>
    <p:extLst>
      <p:ext uri="{BB962C8B-B14F-4D97-AF65-F5344CB8AC3E}">
        <p14:creationId xmlns:p14="http://schemas.microsoft.com/office/powerpoint/2010/main" val="18045285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Composition</a:t>
            </a:r>
          </a:p>
        </p:txBody>
      </p:sp>
      <p:sp>
        <p:nvSpPr>
          <p:cNvPr id="3" name="Segnaposto contenuto 2"/>
          <p:cNvSpPr>
            <a:spLocks noGrp="1"/>
          </p:cNvSpPr>
          <p:nvPr>
            <p:ph idx="1"/>
          </p:nvPr>
        </p:nvSpPr>
        <p:spPr>
          <a:xfrm>
            <a:off x="186266" y="1591734"/>
            <a:ext cx="8703733" cy="5046134"/>
          </a:xfrm>
          <a:solidFill>
            <a:srgbClr val="E5E5D3"/>
          </a:solidFill>
        </p:spPr>
        <p:txBody>
          <a:bodyPr>
            <a:normAutofit/>
          </a:bodyPr>
          <a:lstStyle/>
          <a:p>
            <a:pPr algn="just">
              <a:lnSpc>
                <a:spcPct val="107000"/>
              </a:lnSpc>
              <a:spcAft>
                <a:spcPts val="800"/>
              </a:spcAft>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Political leadership is provided by a team of </a:t>
            </a:r>
            <a:r>
              <a:rPr lang="en-US" sz="1800" u="none" strike="noStrike"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27 Commissioners</a:t>
            </a: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 (one from each EU country) – led by the </a:t>
            </a:r>
            <a:r>
              <a:rPr lang="en-US" sz="1800" u="none" strike="noStrike"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Commission President</a:t>
            </a: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 who decides who is responsible for which policy area.</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The College of Commissioners is composed of the President of the Commission, eight Vice-Presidents, including three Executive Vice-Presidents, the High Representative of the Union for Foreign Affairs and Security Policy, and 18 Commissioners, each responsible for a portfolio.</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The day-to-day running of Commission business is performed by its staff (lawyers, economists, etc.), </a:t>
            </a:r>
            <a:r>
              <a:rPr lang="en-US" sz="1800" dirty="0" err="1">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organised</a:t>
            </a: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 into departments known as </a:t>
            </a:r>
            <a:r>
              <a:rPr lang="en-US" sz="1800" u="none" strike="noStrike"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Directorates-General (DGs)</a:t>
            </a: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 each responsible for a specific policy area.</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Tree>
    <p:extLst>
      <p:ext uri="{BB962C8B-B14F-4D97-AF65-F5344CB8AC3E}">
        <p14:creationId xmlns:p14="http://schemas.microsoft.com/office/powerpoint/2010/main" val="22458645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4294967295"/>
          </p:nvPr>
        </p:nvSpPr>
        <p:spPr>
          <a:xfrm>
            <a:off x="373063" y="386080"/>
            <a:ext cx="8273097" cy="6116320"/>
          </a:xfrm>
          <a:solidFill>
            <a:srgbClr val="E5E5D3"/>
          </a:solidFill>
        </p:spPr>
        <p:txBody>
          <a:bodyPr>
            <a:normAutofit/>
          </a:bodyPr>
          <a:lstStyle/>
          <a:p>
            <a:pPr marL="0" indent="0" algn="just">
              <a:lnSpc>
                <a:spcPct val="107000"/>
              </a:lnSpc>
              <a:spcAft>
                <a:spcPts val="800"/>
              </a:spcAft>
              <a:buNone/>
            </a:pPr>
            <a:r>
              <a:rPr lang="en-US" sz="1800" b="1"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Appointing the President</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The candidate is put forward by national leaders in the European Council, taking account of the results of the European Parliament elections. He or she needs the support of a majority of members of the European Parliament in order to be elected.</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US" sz="1800" b="1"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Selecting the team</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The Presidential candidate selects potential Vice-Presidents and Commissioners based on suggestions from the EU countries. The list of nominees has to be approved by national leaders in the European Council.</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Each nominee appears before the European Parliament to explain their vision and answer questions. Parliament then votes on whether to accept the nominees as a team. Finally, they are appointed by the European Council, by a qualified majority.</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u="sng"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The current Commission's term of office runs until 31 October 2024.</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52245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336159" y="1600200"/>
            <a:ext cx="8198241" cy="2788920"/>
          </a:xfrm>
          <a:noFill/>
        </p:spPr>
        <p:txBody>
          <a:bodyPr>
            <a:normAutofit fontScale="70000" lnSpcReduction="20000"/>
          </a:bodyPr>
          <a:lstStyle/>
          <a:p>
            <a:pPr marL="0" indent="0" algn="just">
              <a:lnSpc>
                <a:spcPct val="120000"/>
              </a:lnSpc>
              <a:spcAft>
                <a:spcPts val="800"/>
              </a:spcAft>
              <a:buNone/>
            </a:pPr>
            <a:r>
              <a:rPr lang="en-US" sz="4000" b="1" dirty="0">
                <a:effectLst/>
                <a:latin typeface="Times New Roman" panose="02020603050405020304" pitchFamily="18" charset="0"/>
                <a:ea typeface="Times New Roman" panose="02020603050405020304" pitchFamily="18" charset="0"/>
                <a:cs typeface="Times New Roman" panose="02020603050405020304" pitchFamily="18" charset="0"/>
              </a:rPr>
              <a:t>Strategic planning</a:t>
            </a:r>
            <a:endParaRPr lang="de-DE" sz="4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20000"/>
              </a:lnSpc>
              <a:spcAft>
                <a:spcPts val="800"/>
              </a:spcAft>
              <a:buNone/>
            </a:pPr>
            <a:r>
              <a:rPr lang="en-US" sz="4000" dirty="0">
                <a:effectLst/>
                <a:latin typeface="Times New Roman" panose="02020603050405020304" pitchFamily="18" charset="0"/>
                <a:ea typeface="Times New Roman" panose="02020603050405020304" pitchFamily="18" charset="0"/>
                <a:cs typeface="Times New Roman" panose="02020603050405020304" pitchFamily="18" charset="0"/>
              </a:rPr>
              <a:t>The President defines the policy direction for the Commission, which enables the Commissioners together to decide strategic objectives, and produce the </a:t>
            </a:r>
            <a:r>
              <a:rPr lang="en-US" sz="4000" u="none" strike="noStrike" dirty="0">
                <a:solidFill>
                  <a:srgbClr val="933926"/>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annual work </a:t>
            </a:r>
            <a:r>
              <a:rPr lang="en-US" sz="4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programme</a:t>
            </a:r>
            <a:r>
              <a:rPr lang="en-US" sz="4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de-DE" sz="4000" dirty="0">
              <a:effectLst/>
              <a:latin typeface="Calibri" panose="020F0502020204030204" pitchFamily="34" charset="0"/>
              <a:ea typeface="Calibri" panose="020F0502020204030204" pitchFamily="34" charset="0"/>
              <a:cs typeface="Times New Roman" panose="02020603050405020304" pitchFamily="18" charset="0"/>
            </a:endParaRPr>
          </a:p>
          <a:p>
            <a:pPr eaLnBrk="1" hangingPunct="1">
              <a:lnSpc>
                <a:spcPct val="120000"/>
              </a:lnSpc>
              <a:spcBef>
                <a:spcPct val="40000"/>
              </a:spcBef>
              <a:buClr>
                <a:srgbClr val="333399"/>
              </a:buClr>
            </a:pPr>
            <a:endParaRPr lang="en-US" sz="1000" dirty="0">
              <a:latin typeface="Verdana" charset="0"/>
              <a:ea typeface="ＭＳ Ｐゴシック" charset="0"/>
            </a:endParaRPr>
          </a:p>
        </p:txBody>
      </p:sp>
      <p:sp>
        <p:nvSpPr>
          <p:cNvPr id="2" name="Titolo 1"/>
          <p:cNvSpPr>
            <a:spLocks noGrp="1"/>
          </p:cNvSpPr>
          <p:nvPr>
            <p:ph type="title"/>
          </p:nvPr>
        </p:nvSpPr>
        <p:spPr/>
        <p:txBody>
          <a:bodyPr/>
          <a:lstStyle/>
          <a:p>
            <a:r>
              <a:rPr lang="en-US" dirty="0">
                <a:latin typeface="Verdana" charset="0"/>
                <a:ea typeface="ＭＳ Ｐゴシック" charset="0"/>
              </a:rPr>
              <a:t>How does the Commission work?</a:t>
            </a:r>
          </a:p>
        </p:txBody>
      </p:sp>
    </p:spTree>
    <p:extLst>
      <p:ext uri="{BB962C8B-B14F-4D97-AF65-F5344CB8AC3E}">
        <p14:creationId xmlns:p14="http://schemas.microsoft.com/office/powerpoint/2010/main" val="5295686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336159" y="1600200"/>
            <a:ext cx="8675761" cy="5003800"/>
          </a:xfrm>
          <a:noFill/>
        </p:spPr>
        <p:txBody>
          <a:bodyPr>
            <a:normAutofit fontScale="32500" lnSpcReduction="20000"/>
          </a:bodyPr>
          <a:lstStyle/>
          <a:p>
            <a:pPr marL="0" indent="0" algn="just">
              <a:lnSpc>
                <a:spcPct val="120000"/>
              </a:lnSpc>
              <a:spcAft>
                <a:spcPts val="800"/>
              </a:spcAft>
              <a:buNone/>
            </a:pPr>
            <a:r>
              <a:rPr lang="en-US" sz="4000" b="1" dirty="0">
                <a:effectLst/>
                <a:latin typeface="Times New Roman" panose="02020603050405020304" pitchFamily="18" charset="0"/>
                <a:ea typeface="Times New Roman" panose="02020603050405020304" pitchFamily="18" charset="0"/>
                <a:cs typeface="Times New Roman" panose="02020603050405020304" pitchFamily="18" charset="0"/>
              </a:rPr>
              <a:t>Collective decision making</a:t>
            </a:r>
          </a:p>
          <a:p>
            <a:pPr marL="0" indent="0" algn="just">
              <a:lnSpc>
                <a:spcPct val="120000"/>
              </a:lnSpc>
              <a:spcAft>
                <a:spcPts val="800"/>
              </a:spcAft>
              <a:buNone/>
            </a:pPr>
            <a:r>
              <a:rPr lang="en-US" sz="4000" dirty="0">
                <a:effectLst/>
                <a:latin typeface="Times New Roman" panose="02020603050405020304" pitchFamily="18" charset="0"/>
                <a:ea typeface="Times New Roman" panose="02020603050405020304" pitchFamily="18" charset="0"/>
                <a:cs typeface="Times New Roman" panose="02020603050405020304" pitchFamily="18" charset="0"/>
              </a:rPr>
              <a:t>Decisions are taken based on collective responsibility. All Commissioners are equal in the decision-making process and equally accountable for these decisions. They do not have any individual decision-making powers, except when authorized in certain situations.</a:t>
            </a:r>
          </a:p>
          <a:p>
            <a:pPr marL="0" indent="0" algn="just">
              <a:lnSpc>
                <a:spcPct val="120000"/>
              </a:lnSpc>
              <a:spcAft>
                <a:spcPts val="800"/>
              </a:spcAft>
              <a:buNone/>
            </a:pPr>
            <a:r>
              <a:rPr lang="en-US" sz="4000" dirty="0">
                <a:effectLst/>
                <a:latin typeface="Times New Roman" panose="02020603050405020304" pitchFamily="18" charset="0"/>
                <a:ea typeface="Times New Roman" panose="02020603050405020304" pitchFamily="18" charset="0"/>
                <a:cs typeface="Times New Roman" panose="02020603050405020304" pitchFamily="18" charset="0"/>
              </a:rPr>
              <a:t>The Vice-Presidents act on behalf of the President and coordinate work in their area of responsibility, together with several Commissioners. Priority projects are defined to help ensure that the College works together in a close and flexible manner.</a:t>
            </a:r>
          </a:p>
          <a:p>
            <a:pPr marL="0" indent="0" algn="just">
              <a:lnSpc>
                <a:spcPct val="120000"/>
              </a:lnSpc>
              <a:spcAft>
                <a:spcPts val="800"/>
              </a:spcAft>
              <a:buNone/>
            </a:pPr>
            <a:r>
              <a:rPr lang="en-US" sz="4000" dirty="0">
                <a:effectLst/>
                <a:latin typeface="Times New Roman" panose="02020603050405020304" pitchFamily="18" charset="0"/>
                <a:ea typeface="Times New Roman" panose="02020603050405020304" pitchFamily="18" charset="0"/>
                <a:cs typeface="Times New Roman" panose="02020603050405020304" pitchFamily="18" charset="0"/>
              </a:rPr>
              <a:t>Commissioners support Vice-Presidents in submitting proposals to the College. In general, decisions are made by consensus, but votes can also take place. In this case, decisions are taken by simple majority, where every Commissioner has one vote.</a:t>
            </a:r>
          </a:p>
          <a:p>
            <a:pPr marL="0" indent="0" algn="just">
              <a:lnSpc>
                <a:spcPct val="120000"/>
              </a:lnSpc>
              <a:spcAft>
                <a:spcPts val="800"/>
              </a:spcAft>
              <a:buNone/>
            </a:pPr>
            <a:r>
              <a:rPr lang="en-US" sz="4000" dirty="0">
                <a:effectLst/>
                <a:latin typeface="Times New Roman" panose="02020603050405020304" pitchFamily="18" charset="0"/>
                <a:ea typeface="Times New Roman" panose="02020603050405020304" pitchFamily="18" charset="0"/>
                <a:cs typeface="Times New Roman" panose="02020603050405020304" pitchFamily="18" charset="0"/>
              </a:rPr>
              <a:t>The relevant Directorate-General (headed by a Director-General, answerable to the relevant Commissioner) then takes up the subject. This is usually done in the form of draft legislative proposals.</a:t>
            </a:r>
          </a:p>
          <a:p>
            <a:pPr marL="0" indent="0" algn="just">
              <a:lnSpc>
                <a:spcPct val="120000"/>
              </a:lnSpc>
              <a:spcAft>
                <a:spcPts val="800"/>
              </a:spcAft>
              <a:buNone/>
            </a:pPr>
            <a:r>
              <a:rPr lang="en-US" sz="4000" dirty="0">
                <a:effectLst/>
                <a:latin typeface="Times New Roman" panose="02020603050405020304" pitchFamily="18" charset="0"/>
                <a:ea typeface="Times New Roman" panose="02020603050405020304" pitchFamily="18" charset="0"/>
                <a:cs typeface="Times New Roman" panose="02020603050405020304" pitchFamily="18" charset="0"/>
              </a:rPr>
              <a:t>These are then resubmitted to the Commissioners for adoption at their weekly meeting, after which they become official, and are sent to the Council and the Parliament for the next stage in the EU legislative process.</a:t>
            </a:r>
          </a:p>
          <a:p>
            <a:pPr eaLnBrk="1" hangingPunct="1">
              <a:lnSpc>
                <a:spcPct val="120000"/>
              </a:lnSpc>
              <a:spcBef>
                <a:spcPct val="40000"/>
              </a:spcBef>
              <a:buClr>
                <a:srgbClr val="333399"/>
              </a:buClr>
            </a:pPr>
            <a:endParaRPr lang="en-US" sz="1000" dirty="0">
              <a:latin typeface="Verdana" charset="0"/>
              <a:ea typeface="ＭＳ Ｐゴシック" charset="0"/>
            </a:endParaRPr>
          </a:p>
        </p:txBody>
      </p:sp>
      <p:sp>
        <p:nvSpPr>
          <p:cNvPr id="2" name="Titolo 1"/>
          <p:cNvSpPr>
            <a:spLocks noGrp="1"/>
          </p:cNvSpPr>
          <p:nvPr>
            <p:ph type="title"/>
          </p:nvPr>
        </p:nvSpPr>
        <p:spPr/>
        <p:txBody>
          <a:bodyPr/>
          <a:lstStyle/>
          <a:p>
            <a:r>
              <a:rPr lang="en-US" dirty="0">
                <a:latin typeface="Verdana" charset="0"/>
                <a:ea typeface="ＭＳ Ｐゴシック" charset="0"/>
              </a:rPr>
              <a:t>How does the Commission work?</a:t>
            </a:r>
          </a:p>
        </p:txBody>
      </p:sp>
    </p:spTree>
    <p:extLst>
      <p:ext uri="{BB962C8B-B14F-4D97-AF65-F5344CB8AC3E}">
        <p14:creationId xmlns:p14="http://schemas.microsoft.com/office/powerpoint/2010/main" val="28735765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sz="3200" dirty="0"/>
              <a:t>The European Commission and the European citizens</a:t>
            </a:r>
          </a:p>
        </p:txBody>
      </p:sp>
      <p:sp>
        <p:nvSpPr>
          <p:cNvPr id="3" name="Segnaposto contenuto 2"/>
          <p:cNvSpPr>
            <a:spLocks noGrp="1"/>
          </p:cNvSpPr>
          <p:nvPr>
            <p:ph idx="1"/>
          </p:nvPr>
        </p:nvSpPr>
        <p:spPr>
          <a:xfrm>
            <a:off x="133672" y="1659467"/>
            <a:ext cx="8738807" cy="4958305"/>
          </a:xfrm>
          <a:solidFill>
            <a:srgbClr val="E5E5D3"/>
          </a:solidFill>
        </p:spPr>
        <p:txBody>
          <a:bodyPr>
            <a:normAutofit/>
          </a:bodyPr>
          <a:lstStyle/>
          <a:p>
            <a:pPr algn="just">
              <a:lnSpc>
                <a:spcPct val="107000"/>
              </a:lnSpc>
              <a:spcAft>
                <a:spcPts val="800"/>
              </a:spcAft>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Give input: If you want to </a:t>
            </a:r>
            <a:r>
              <a:rPr lang="en-US" sz="1800" u="none" strike="noStrike"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give us your views</a:t>
            </a: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 on EU policies or suggest changes or new policies, you have various options:</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send a response to a Commission </a:t>
            </a:r>
            <a:r>
              <a:rPr lang="en-US" sz="1800" u="none" strike="noStrike"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public consultation</a:t>
            </a: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 on an issue that concerns you</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launch a </a:t>
            </a:r>
            <a:r>
              <a:rPr lang="en-US" sz="1800" u="none" strike="noStrike"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European Citizens' Initiative</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make a </a:t>
            </a:r>
            <a:r>
              <a:rPr lang="en-US" sz="1800" u="none" strike="noStrike"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formal complaint</a:t>
            </a: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 if you think EU law is not being applied properly in your case</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dirty="0">
                <a:solidFill>
                  <a:srgbClr val="5155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a:p>
            <a:endParaRPr lang="it-IT" dirty="0"/>
          </a:p>
        </p:txBody>
      </p:sp>
    </p:spTree>
    <p:extLst>
      <p:ext uri="{BB962C8B-B14F-4D97-AF65-F5344CB8AC3E}">
        <p14:creationId xmlns:p14="http://schemas.microsoft.com/office/powerpoint/2010/main" val="357461961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recedente">
  <a:themeElements>
    <a:clrScheme name="Precedent">
      <a:dk1>
        <a:srgbClr val="921F07"/>
      </a:dk1>
      <a:lt1>
        <a:sysClr val="window" lastClr="FFFFFF"/>
      </a:lt1>
      <a:dk2>
        <a:srgbClr val="333333"/>
      </a:dk2>
      <a:lt2>
        <a:srgbClr val="E5E5D3"/>
      </a:lt2>
      <a:accent1>
        <a:srgbClr val="993232"/>
      </a:accent1>
      <a:accent2>
        <a:srgbClr val="9B6C34"/>
      </a:accent2>
      <a:accent3>
        <a:srgbClr val="736C5D"/>
      </a:accent3>
      <a:accent4>
        <a:srgbClr val="C9972B"/>
      </a:accent4>
      <a:accent5>
        <a:srgbClr val="C95F2B"/>
      </a:accent5>
      <a:accent6>
        <a:srgbClr val="8F7A05"/>
      </a:accent6>
      <a:hlink>
        <a:srgbClr val="933926"/>
      </a:hlink>
      <a:folHlink>
        <a:srgbClr val="916019"/>
      </a:folHlink>
    </a:clrScheme>
    <a:fontScheme name="Precedent">
      <a:majorFont>
        <a:latin typeface="Perpetua Titling MT"/>
        <a:ea typeface=""/>
        <a:cs typeface=""/>
        <a:font script="Jpan" typeface="ＭＳ Ｐ明朝"/>
        <a:font script="Hans" typeface="宋体"/>
        <a:font script="Hant" typeface="新細明體"/>
      </a:majorFont>
      <a:minorFont>
        <a:latin typeface="Calisto MT"/>
        <a:ea typeface=""/>
        <a:cs typeface=""/>
        <a:font script="Jpan" typeface="ＭＳ Ｐ明朝"/>
        <a:font script="Hans" typeface="宋体"/>
        <a:font script="Hant" typeface="新細明體"/>
      </a:minorFont>
    </a:fontScheme>
    <a:fmtScheme name="Precedent">
      <a:fillStyleLst>
        <a:solidFill>
          <a:schemeClr val="phClr"/>
        </a:solidFill>
        <a:gradFill rotWithShape="1">
          <a:gsLst>
            <a:gs pos="0">
              <a:schemeClr val="phClr">
                <a:tint val="100000"/>
                <a:shade val="90000"/>
                <a:satMod val="135000"/>
              </a:schemeClr>
            </a:gs>
            <a:gs pos="100000">
              <a:schemeClr val="phClr">
                <a:tint val="100000"/>
                <a:shade val="30000"/>
                <a:satMod val="135000"/>
              </a:schemeClr>
            </a:gs>
          </a:gsLst>
          <a:path path="circle">
            <a:fillToRect l="70000" t="10000" b="70000"/>
          </a:path>
        </a:gradFill>
        <a:blipFill rotWithShape="1">
          <a:blip xmlns:r="http://schemas.openxmlformats.org/officeDocument/2006/relationships" r:embed="rId1">
            <a:duotone>
              <a:schemeClr val="phClr">
                <a:shade val="10000"/>
                <a:satMod val="135000"/>
              </a:schemeClr>
              <a:schemeClr val="phClr">
                <a:satMod val="150000"/>
                <a:lumMod val="110000"/>
              </a:schemeClr>
            </a:duotone>
          </a:blip>
          <a:stretch/>
        </a:blipFill>
      </a:fillStyleLst>
      <a:lnStyleLst>
        <a:ln w="12700" cap="flat" cmpd="sng" algn="ctr">
          <a:solidFill>
            <a:schemeClr val="phClr">
              <a:shade val="95000"/>
              <a:satMod val="105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a:effectStyle>
        <a:effectStyle>
          <a:effectLst>
            <a:innerShdw blurRad="127000" dist="38100" dir="13200000">
              <a:srgbClr val="000000">
                <a:alpha val="75000"/>
              </a:srgbClr>
            </a:innerShdw>
            <a:outerShdw blurRad="38100" dist="12700" dir="1800000" sx="101000" sy="101000" rotWithShape="0">
              <a:srgbClr val="000000">
                <a:alpha val="40000"/>
              </a:srgbClr>
            </a:outerShdw>
            <a:reflection blurRad="127000" stA="25000" endPos="30000" dist="12700" dir="5400000" sy="-100000" rotWithShape="0"/>
          </a:effectLst>
          <a:scene3d>
            <a:camera prst="orthographicFront">
              <a:rot lat="0" lon="0" rev="0"/>
            </a:camera>
            <a:lightRig rig="twoPt" dir="t">
              <a:rot lat="0" lon="0" rev="1200000"/>
            </a:lightRig>
          </a:scene3d>
          <a:sp3d>
            <a:bevelT w="0" h="0"/>
          </a:sp3d>
        </a:effectStyle>
      </a:effectStyleLst>
      <a:bgFillStyleLst>
        <a:solidFill>
          <a:schemeClr val="phClr"/>
        </a:solidFill>
        <a:gradFill rotWithShape="1">
          <a:gsLst>
            <a:gs pos="0">
              <a:schemeClr val="phClr">
                <a:tint val="100000"/>
                <a:shade val="90000"/>
                <a:satMod val="135000"/>
              </a:schemeClr>
            </a:gs>
            <a:gs pos="100000">
              <a:schemeClr val="phClr">
                <a:shade val="30000"/>
                <a:satMod val="150000"/>
              </a:schemeClr>
            </a:gs>
          </a:gsLst>
          <a:path path="circle">
            <a:fillToRect t="10000" r="70000" b="70000"/>
          </a:path>
        </a:gradFill>
        <a:blipFill rotWithShape="1">
          <a:blip xmlns:r="http://schemas.openxmlformats.org/officeDocument/2006/relationships" r:embed="rId2">
            <a:duotone>
              <a:schemeClr val="phClr">
                <a:shade val="10000"/>
                <a:satMod val="130000"/>
                <a:lumMod val="80000"/>
              </a:schemeClr>
              <a:schemeClr val="phClr">
                <a:satMod val="150000"/>
                <a:lumMod val="11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2461799254EA3D43ABB624562A5F1D17" ma:contentTypeVersion="4" ma:contentTypeDescription="Creare un nuovo documento." ma:contentTypeScope="" ma:versionID="ba1cb1d19b33dcb315ed07b8d24a1ec8">
  <xsd:schema xmlns:xsd="http://www.w3.org/2001/XMLSchema" xmlns:xs="http://www.w3.org/2001/XMLSchema" xmlns:p="http://schemas.microsoft.com/office/2006/metadata/properties" xmlns:ns2="4b5a9e22-b94d-4c80-a251-bc9f6db207c9" targetNamespace="http://schemas.microsoft.com/office/2006/metadata/properties" ma:root="true" ma:fieldsID="cf184aeddfb6d311f729d2303255ca71" ns2:_="">
    <xsd:import namespace="4b5a9e22-b94d-4c80-a251-bc9f6db207c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5a9e22-b94d-4c80-a251-bc9f6db207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FE855E3-3305-431E-A33F-D7D798E4FB24}">
  <ds:schemaRefs>
    <ds:schemaRef ds:uri="http://schemas.microsoft.com/sharepoint/v3/contenttype/forms"/>
  </ds:schemaRefs>
</ds:datastoreItem>
</file>

<file path=customXml/itemProps2.xml><?xml version="1.0" encoding="utf-8"?>
<ds:datastoreItem xmlns:ds="http://schemas.openxmlformats.org/officeDocument/2006/customXml" ds:itemID="{13113AA5-151F-4154-AC3D-514617ACFC11}">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077DEC7-6598-4419-9AEC-243E422463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5a9e22-b94d-4c80-a251-bc9f6db207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Precedente.thmx</Template>
  <TotalTime>0</TotalTime>
  <Words>2765</Words>
  <Application>Microsoft Office PowerPoint</Application>
  <PresentationFormat>On-screen Show (4:3)</PresentationFormat>
  <Paragraphs>155</Paragraphs>
  <Slides>35</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Arial</vt:lpstr>
      <vt:lpstr>Calibri</vt:lpstr>
      <vt:lpstr>Calisto MT</vt:lpstr>
      <vt:lpstr>Perpetua Titling MT</vt:lpstr>
      <vt:lpstr>Perpetua Titling MT (Headings)</vt:lpstr>
      <vt:lpstr>Symbol</vt:lpstr>
      <vt:lpstr>Times New Roman</vt:lpstr>
      <vt:lpstr>Verdana</vt:lpstr>
      <vt:lpstr>Precedente</vt:lpstr>
      <vt:lpstr>EUROPEAN UNION INSTITUTIONS </vt:lpstr>
      <vt:lpstr>European PARLIAMENT</vt:lpstr>
      <vt:lpstr>European Parliament oVERVIEW </vt:lpstr>
      <vt:lpstr>European Parliament oVERVIEW </vt:lpstr>
      <vt:lpstr>Legal basis</vt:lpstr>
      <vt:lpstr>Membership and composition</vt:lpstr>
      <vt:lpstr>Degressive Proportionality Concept</vt:lpstr>
      <vt:lpstr>Membership and composition</vt:lpstr>
      <vt:lpstr>Organisation </vt:lpstr>
      <vt:lpstr>A. The President</vt:lpstr>
      <vt:lpstr>B. The plenary</vt:lpstr>
      <vt:lpstr>C. Political bodies</vt:lpstr>
      <vt:lpstr>Organisation </vt:lpstr>
      <vt:lpstr>Roles</vt:lpstr>
      <vt:lpstr>Council of Ministers (The Council)</vt:lpstr>
      <vt:lpstr>Council of Ministers  (The Council)</vt:lpstr>
      <vt:lpstr>NOT TO BE CONFUSED WITH:</vt:lpstr>
      <vt:lpstr>What does the Council do?</vt:lpstr>
      <vt:lpstr>Composition</vt:lpstr>
      <vt:lpstr>Who chairs the meetings?</vt:lpstr>
      <vt:lpstr>Eurozone countries</vt:lpstr>
      <vt:lpstr>How does the Council work?</vt:lpstr>
      <vt:lpstr>How does the Council work?</vt:lpstr>
      <vt:lpstr>European Commission</vt:lpstr>
      <vt:lpstr>OVERVIEW</vt:lpstr>
      <vt:lpstr>What does the Commission do?</vt:lpstr>
      <vt:lpstr>1. Proposes new laws</vt:lpstr>
      <vt:lpstr>2. Manages EU policies &amp; allocates EU funding</vt:lpstr>
      <vt:lpstr>3. Enforces EU law</vt:lpstr>
      <vt:lpstr>4. Represents the EU internationally</vt:lpstr>
      <vt:lpstr>Composition</vt:lpstr>
      <vt:lpstr>PowerPoint Presentation</vt:lpstr>
      <vt:lpstr>How does the Commission work?</vt:lpstr>
      <vt:lpstr>How does the Commission work?</vt:lpstr>
      <vt:lpstr>The European Commission and the European citizens</vt:lpstr>
    </vt:vector>
  </TitlesOfParts>
  <Company>LUISS GUIDO CARLI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EUROPEAN INSTITUTIONS AND LAW</dc:title>
  <dc:creator>Giorgio Di Giorgio</dc:creator>
  <cp:lastModifiedBy>Doriana Mirashi</cp:lastModifiedBy>
  <cp:revision>355</cp:revision>
  <cp:lastPrinted>2016-12-09T17:37:18Z</cp:lastPrinted>
  <dcterms:created xsi:type="dcterms:W3CDTF">2013-09-26T05:53:53Z</dcterms:created>
  <dcterms:modified xsi:type="dcterms:W3CDTF">2022-11-23T18:59:06Z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0x0101002461799254EA3D43ABB624562A5F1D17</vt:lpwstr>
  </property>
</Properties>
</file>