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6" r:id="rId3"/>
    <p:sldId id="298" r:id="rId4"/>
    <p:sldId id="299" r:id="rId5"/>
    <p:sldId id="300" r:id="rId6"/>
    <p:sldId id="301" r:id="rId7"/>
    <p:sldId id="302" r:id="rId8"/>
    <p:sldId id="303" r:id="rId9"/>
    <p:sldId id="312" r:id="rId10"/>
    <p:sldId id="307" r:id="rId11"/>
    <p:sldId id="333" r:id="rId12"/>
    <p:sldId id="308" r:id="rId13"/>
    <p:sldId id="334" r:id="rId14"/>
    <p:sldId id="335" r:id="rId15"/>
    <p:sldId id="336" r:id="rId16"/>
    <p:sldId id="337" r:id="rId17"/>
    <p:sldId id="310" r:id="rId18"/>
    <p:sldId id="341" r:id="rId19"/>
    <p:sldId id="339" r:id="rId20"/>
    <p:sldId id="338" r:id="rId21"/>
    <p:sldId id="320" r:id="rId22"/>
    <p:sldId id="321" r:id="rId23"/>
    <p:sldId id="340" r:id="rId24"/>
    <p:sldId id="322" r:id="rId25"/>
    <p:sldId id="311" r:id="rId26"/>
    <p:sldId id="323" r:id="rId27"/>
    <p:sldId id="257" r:id="rId28"/>
    <p:sldId id="313" r:id="rId29"/>
    <p:sldId id="263" r:id="rId30"/>
    <p:sldId id="264" r:id="rId31"/>
    <p:sldId id="265" r:id="rId32"/>
    <p:sldId id="266" r:id="rId33"/>
    <p:sldId id="267" r:id="rId34"/>
    <p:sldId id="271" r:id="rId35"/>
    <p:sldId id="295" r:id="rId36"/>
    <p:sldId id="319" r:id="rId37"/>
    <p:sldId id="325" r:id="rId38"/>
    <p:sldId id="314" r:id="rId39"/>
    <p:sldId id="315" r:id="rId40"/>
    <p:sldId id="316" r:id="rId41"/>
    <p:sldId id="326" r:id="rId42"/>
    <p:sldId id="317" r:id="rId43"/>
    <p:sldId id="327" r:id="rId44"/>
    <p:sldId id="328" r:id="rId45"/>
    <p:sldId id="329" r:id="rId46"/>
    <p:sldId id="330" r:id="rId47"/>
    <p:sldId id="331" r:id="rId48"/>
    <p:sldId id="332" r:id="rId49"/>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88" autoAdjust="0"/>
    <p:restoredTop sz="94660"/>
  </p:normalViewPr>
  <p:slideViewPr>
    <p:cSldViewPr snapToGrid="0">
      <p:cViewPr varScale="1">
        <p:scale>
          <a:sx n="69" d="100"/>
          <a:sy n="69" d="100"/>
        </p:scale>
        <p:origin x="7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a:t>
            </a:r>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81584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464142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a:t>
            </a:r>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65057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838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6172200" y="1825625"/>
            <a:ext cx="5181600" cy="435133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5C799242-38C8-4C92-A1E5-3CFA3BE475DB}" type="datetimeFigureOut">
              <a:rPr lang="it-IT" smtClean="0"/>
              <a:t>26/04/2026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847234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a:t>Fare clic per modificare lo stile del titolo</a:t>
            </a:r>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5C799242-38C8-4C92-A1E5-3CFA3BE475DB}" type="datetimeFigureOut">
              <a:rPr lang="it-IT" smtClean="0"/>
              <a:t>26/04/2026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049829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5C799242-38C8-4C92-A1E5-3CFA3BE475DB}" type="datetimeFigureOut">
              <a:rPr lang="it-IT" smtClean="0"/>
              <a:t>26/04/2026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195539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C799242-38C8-4C92-A1E5-3CFA3BE475DB}" type="datetimeFigureOut">
              <a:rPr lang="it-IT" smtClean="0"/>
              <a:t>26/04/2026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71431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26/04/2026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16875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a:t>
            </a:r>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5C799242-38C8-4C92-A1E5-3CFA3BE475DB}" type="datetimeFigureOut">
              <a:rPr lang="it-IT" smtClean="0"/>
              <a:t>26/04/2026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2906307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796256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5C799242-38C8-4C92-A1E5-3CFA3BE475DB}" type="datetimeFigureOut">
              <a:rPr lang="it-IT" smtClean="0"/>
              <a:t>26/04/2026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F5C981AC-0F16-4919-A89A-F232E04AC5A4}" type="slidenum">
              <a:rPr lang="it-IT" smtClean="0"/>
              <a:t>‹N›</a:t>
            </a:fld>
            <a:endParaRPr lang="it-IT"/>
          </a:p>
        </p:txBody>
      </p:sp>
    </p:spTree>
    <p:extLst>
      <p:ext uri="{BB962C8B-B14F-4D97-AF65-F5344CB8AC3E}">
        <p14:creationId xmlns:p14="http://schemas.microsoft.com/office/powerpoint/2010/main" val="3002926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799242-38C8-4C92-A1E5-3CFA3BE475DB}" type="datetimeFigureOut">
              <a:rPr lang="it-IT" smtClean="0"/>
              <a:t>26/04/2026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981AC-0F16-4919-A89A-F232E04AC5A4}" type="slidenum">
              <a:rPr lang="it-IT" smtClean="0"/>
              <a:t>‹N›</a:t>
            </a:fld>
            <a:endParaRPr lang="it-IT"/>
          </a:p>
        </p:txBody>
      </p:sp>
    </p:spTree>
    <p:extLst>
      <p:ext uri="{BB962C8B-B14F-4D97-AF65-F5344CB8AC3E}">
        <p14:creationId xmlns:p14="http://schemas.microsoft.com/office/powerpoint/2010/main" val="27030014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hetwebsite.net/het/profiles/ferrara.htm" TargetMode="External"/><Relationship Id="rId2" Type="http://schemas.openxmlformats.org/officeDocument/2006/relationships/hyperlink" Target="https://www.hetwebsite.net/het/profiles/bastiat.htm" TargetMode="External"/><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bbc.co.uk/history/british/victorians/workshop_of_the_world_01.shtml#:~:text=No%20other%20country%20could%20at,both%20the%20economy%20and%20society" TargetMode="External"/><Relationship Id="rId2" Type="http://schemas.openxmlformats.org/officeDocument/2006/relationships/hyperlink" Target="https://www.hetwebsite.net/het/profiles/jevons.htm" TargetMode="External"/><Relationship Id="rId1" Type="http://schemas.openxmlformats.org/officeDocument/2006/relationships/slideLayout" Target="../slideLayouts/slideLayout2.xml"/><Relationship Id="rId4" Type="http://schemas.openxmlformats.org/officeDocument/2006/relationships/hyperlink" Target="https://www.treccani.it/enciclopedia/utilita_(Enciclopedia-delle-scienze-sociali)/"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2"/>
            <a:ext cx="9144000" cy="2865977"/>
          </a:xfrm>
        </p:spPr>
        <p:txBody>
          <a:bodyPr>
            <a:normAutofit/>
          </a:bodyPr>
          <a:lstStyle/>
          <a:p>
            <a:r>
              <a:rPr lang="it-IT" sz="4200" dirty="0" smtClean="0"/>
              <a:t>Storia dell’Economia Politica</a:t>
            </a:r>
            <a:r>
              <a:rPr lang="it-IT" sz="4200" dirty="0"/>
              <a:t/>
            </a:r>
            <a:br>
              <a:rPr lang="it-IT" sz="4200" dirty="0"/>
            </a:br>
            <a:r>
              <a:rPr lang="it-IT" sz="4200" dirty="0"/>
              <a:t>Lezione </a:t>
            </a:r>
            <a:r>
              <a:rPr lang="it-IT" sz="4200" dirty="0" smtClean="0"/>
              <a:t>07.25</a:t>
            </a:r>
            <a:br>
              <a:rPr lang="it-IT" sz="4200" dirty="0" smtClean="0"/>
            </a:br>
            <a:r>
              <a:rPr lang="it-IT" sz="4200" dirty="0"/>
              <a:t/>
            </a:r>
            <a:br>
              <a:rPr lang="it-IT" sz="4200" dirty="0"/>
            </a:br>
            <a:r>
              <a:rPr lang="it-IT" sz="4200" dirty="0" smtClean="0"/>
              <a:t>Dai classici al marginalismo</a:t>
            </a:r>
            <a:endParaRPr lang="it-IT" sz="4200" dirty="0"/>
          </a:p>
        </p:txBody>
      </p:sp>
      <p:sp>
        <p:nvSpPr>
          <p:cNvPr id="3" name="Sottotitolo 2"/>
          <p:cNvSpPr>
            <a:spLocks noGrp="1"/>
          </p:cNvSpPr>
          <p:nvPr>
            <p:ph type="subTitle" idx="1"/>
          </p:nvPr>
        </p:nvSpPr>
        <p:spPr/>
        <p:txBody>
          <a:bodyPr>
            <a:normAutofit fontScale="92500" lnSpcReduction="10000"/>
          </a:bodyPr>
          <a:lstStyle/>
          <a:p>
            <a:endParaRPr lang="it-IT" dirty="0"/>
          </a:p>
          <a:p>
            <a:endParaRPr lang="it-IT" dirty="0"/>
          </a:p>
          <a:p>
            <a:r>
              <a:rPr lang="it-IT" dirty="0"/>
              <a:t>Paolo </a:t>
            </a:r>
            <a:r>
              <a:rPr lang="it-IT" dirty="0" smtClean="0"/>
              <a:t>Paesani</a:t>
            </a:r>
            <a:endParaRPr lang="it-IT" dirty="0"/>
          </a:p>
          <a:p>
            <a:r>
              <a:rPr lang="it-IT" smtClean="0"/>
              <a:t>ALEF </a:t>
            </a:r>
            <a:r>
              <a:rPr lang="it-IT" dirty="0"/>
              <a:t>Tor Vergata</a:t>
            </a:r>
          </a:p>
        </p:txBody>
      </p:sp>
      <p:sp>
        <p:nvSpPr>
          <p:cNvPr id="4" name="CasellaDiTesto 3"/>
          <p:cNvSpPr txBox="1"/>
          <p:nvPr/>
        </p:nvSpPr>
        <p:spPr>
          <a:xfrm>
            <a:off x="9301018" y="5523345"/>
            <a:ext cx="2623127" cy="369332"/>
          </a:xfrm>
          <a:prstGeom prst="rect">
            <a:avLst/>
          </a:prstGeom>
          <a:noFill/>
        </p:spPr>
        <p:txBody>
          <a:bodyPr wrap="square" rtlCol="0">
            <a:spAutoFit/>
          </a:bodyPr>
          <a:lstStyle/>
          <a:p>
            <a:pPr algn="ctr"/>
            <a:r>
              <a:rPr lang="it-IT" dirty="0" smtClean="0"/>
              <a:t>27.04.2026</a:t>
            </a:r>
            <a:endParaRPr lang="it-IT" dirty="0"/>
          </a:p>
        </p:txBody>
      </p:sp>
    </p:spTree>
    <p:extLst>
      <p:ext uri="{BB962C8B-B14F-4D97-AF65-F5344CB8AC3E}">
        <p14:creationId xmlns:p14="http://schemas.microsoft.com/office/powerpoint/2010/main" val="4608130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4512594-18B8-7A43-82C2-EA2E7E028D3D}"/>
              </a:ext>
            </a:extLst>
          </p:cNvPr>
          <p:cNvSpPr>
            <a:spLocks noGrp="1"/>
          </p:cNvSpPr>
          <p:nvPr>
            <p:ph type="title"/>
          </p:nvPr>
        </p:nvSpPr>
        <p:spPr/>
        <p:txBody>
          <a:bodyPr/>
          <a:lstStyle/>
          <a:p>
            <a:pPr algn="ctr"/>
            <a:r>
              <a:rPr lang="it-IT" dirty="0" smtClean="0"/>
              <a:t>Economia classica: sintesi</a:t>
            </a:r>
            <a:endParaRPr lang="it-IT" dirty="0"/>
          </a:p>
        </p:txBody>
      </p:sp>
      <p:sp>
        <p:nvSpPr>
          <p:cNvPr id="3" name="Segnaposto contenuto 2">
            <a:extLst>
              <a:ext uri="{FF2B5EF4-FFF2-40B4-BE49-F238E27FC236}">
                <a16:creationId xmlns:a16="http://schemas.microsoft.com/office/drawing/2014/main" id="{7A701B1F-37B0-5C44-B790-240EF9A8CE3F}"/>
              </a:ext>
            </a:extLst>
          </p:cNvPr>
          <p:cNvSpPr>
            <a:spLocks noGrp="1"/>
          </p:cNvSpPr>
          <p:nvPr>
            <p:ph idx="1"/>
          </p:nvPr>
        </p:nvSpPr>
        <p:spPr/>
        <p:txBody>
          <a:bodyPr>
            <a:normAutofit fontScale="92500"/>
          </a:bodyPr>
          <a:lstStyle/>
          <a:p>
            <a:r>
              <a:rPr lang="it-IT" dirty="0" smtClean="0"/>
              <a:t>Contesto storico: </a:t>
            </a:r>
          </a:p>
          <a:p>
            <a:pPr lvl="1"/>
            <a:r>
              <a:rPr lang="it-IT" dirty="0" smtClean="0"/>
              <a:t>Seconda </a:t>
            </a:r>
            <a:r>
              <a:rPr lang="it-IT" dirty="0"/>
              <a:t>metà del XVIII secolo </a:t>
            </a:r>
            <a:r>
              <a:rPr lang="it-IT" dirty="0" smtClean="0"/>
              <a:t>(e.g. 1776) </a:t>
            </a:r>
            <a:r>
              <a:rPr lang="it-IT" dirty="0"/>
              <a:t>– prima metà del XIX secolo </a:t>
            </a:r>
            <a:r>
              <a:rPr lang="it-IT" dirty="0" smtClean="0"/>
              <a:t>(e.g. 1848)</a:t>
            </a:r>
          </a:p>
          <a:p>
            <a:pPr lvl="1"/>
            <a:r>
              <a:rPr lang="it-IT" dirty="0" smtClean="0">
                <a:solidFill>
                  <a:srgbClr val="FF0000"/>
                </a:solidFill>
              </a:rPr>
              <a:t>L’età delle «rivoluzioni»</a:t>
            </a:r>
            <a:r>
              <a:rPr lang="it-IT" dirty="0" smtClean="0"/>
              <a:t>: commerciale, agricola, demografica, </a:t>
            </a:r>
            <a:r>
              <a:rPr lang="it-IT" dirty="0"/>
              <a:t>urbana, </a:t>
            </a:r>
            <a:r>
              <a:rPr lang="it-IT" b="1" dirty="0" smtClean="0"/>
              <a:t>industriale</a:t>
            </a:r>
            <a:r>
              <a:rPr lang="it-IT" dirty="0" smtClean="0"/>
              <a:t> </a:t>
            </a:r>
            <a:endParaRPr lang="it-IT" dirty="0"/>
          </a:p>
          <a:p>
            <a:pPr lvl="1"/>
            <a:r>
              <a:rPr lang="it-IT" dirty="0" smtClean="0"/>
              <a:t>Tra </a:t>
            </a:r>
            <a:r>
              <a:rPr lang="it-IT" i="1" dirty="0" smtClean="0"/>
              <a:t>Ancien </a:t>
            </a:r>
            <a:r>
              <a:rPr lang="it-IT" i="1" dirty="0" err="1" smtClean="0"/>
              <a:t>régime</a:t>
            </a:r>
            <a:r>
              <a:rPr lang="it-IT" i="1" dirty="0" smtClean="0"/>
              <a:t> </a:t>
            </a:r>
            <a:r>
              <a:rPr lang="it-IT" dirty="0" smtClean="0"/>
              <a:t>ed economia </a:t>
            </a:r>
            <a:r>
              <a:rPr lang="it-IT" dirty="0"/>
              <a:t>mondo (anche grazie ai progressi nel trasporto</a:t>
            </a:r>
            <a:r>
              <a:rPr lang="it-IT" dirty="0" smtClean="0"/>
              <a:t>)</a:t>
            </a:r>
            <a:endParaRPr lang="it-IT" dirty="0"/>
          </a:p>
          <a:p>
            <a:r>
              <a:rPr lang="it-IT" dirty="0"/>
              <a:t>L’economia come </a:t>
            </a:r>
            <a:r>
              <a:rPr lang="it-IT" i="1" dirty="0" err="1">
                <a:solidFill>
                  <a:srgbClr val="FF0000"/>
                </a:solidFill>
              </a:rPr>
              <a:t>political</a:t>
            </a:r>
            <a:r>
              <a:rPr lang="it-IT" i="1" dirty="0">
                <a:solidFill>
                  <a:srgbClr val="FF0000"/>
                </a:solidFill>
              </a:rPr>
              <a:t> </a:t>
            </a:r>
            <a:r>
              <a:rPr lang="it-IT" i="1" dirty="0" smtClean="0">
                <a:solidFill>
                  <a:srgbClr val="FF0000"/>
                </a:solidFill>
              </a:rPr>
              <a:t>economy</a:t>
            </a:r>
            <a:r>
              <a:rPr lang="it-IT" dirty="0" smtClean="0"/>
              <a:t>:</a:t>
            </a:r>
            <a:endParaRPr lang="it-IT" dirty="0"/>
          </a:p>
          <a:p>
            <a:pPr lvl="1"/>
            <a:r>
              <a:rPr lang="it-IT" dirty="0">
                <a:solidFill>
                  <a:srgbClr val="FF0000"/>
                </a:solidFill>
              </a:rPr>
              <a:t>Analisi ad ampio spettro</a:t>
            </a:r>
            <a:r>
              <a:rPr lang="it-IT" dirty="0"/>
              <a:t> di tutti gli aspetti della vita economica e </a:t>
            </a:r>
            <a:r>
              <a:rPr lang="it-IT" dirty="0" smtClean="0"/>
              <a:t>del </a:t>
            </a:r>
            <a:r>
              <a:rPr lang="it-IT" dirty="0"/>
              <a:t>nesso tra economia e società </a:t>
            </a:r>
            <a:r>
              <a:rPr lang="it-IT" dirty="0" smtClean="0"/>
              <a:t>(nel rispetto dell’autonomia tra le due sfere d’indagine)</a:t>
            </a:r>
            <a:endParaRPr lang="it-IT" dirty="0"/>
          </a:p>
          <a:p>
            <a:pPr lvl="1"/>
            <a:r>
              <a:rPr lang="it-IT" dirty="0"/>
              <a:t>Ricerca delle </a:t>
            </a:r>
            <a:r>
              <a:rPr lang="it-IT" dirty="0">
                <a:solidFill>
                  <a:srgbClr val="FF0000"/>
                </a:solidFill>
              </a:rPr>
              <a:t>«grandi leggi» </a:t>
            </a:r>
            <a:r>
              <a:rPr lang="it-IT" dirty="0"/>
              <a:t>e dei nessi causali profondi che regolano la </a:t>
            </a:r>
            <a:r>
              <a:rPr lang="it-IT" dirty="0" smtClean="0"/>
              <a:t>produzione, </a:t>
            </a:r>
            <a:r>
              <a:rPr lang="it-IT" dirty="0"/>
              <a:t>la distribuzione </a:t>
            </a:r>
            <a:r>
              <a:rPr lang="it-IT" dirty="0" smtClean="0"/>
              <a:t>e il consumo (le </a:t>
            </a:r>
            <a:r>
              <a:rPr lang="it-IT" dirty="0"/>
              <a:t>grandi </a:t>
            </a:r>
            <a:r>
              <a:rPr lang="it-IT" dirty="0" smtClean="0"/>
              <a:t>domande), pur nella </a:t>
            </a:r>
            <a:r>
              <a:rPr lang="it-IT" dirty="0" smtClean="0">
                <a:solidFill>
                  <a:srgbClr val="FF0000"/>
                </a:solidFill>
              </a:rPr>
              <a:t>pluralità di posizioni</a:t>
            </a:r>
            <a:r>
              <a:rPr lang="it-IT" dirty="0" smtClean="0"/>
              <a:t>.</a:t>
            </a:r>
            <a:endParaRPr lang="it-IT" dirty="0"/>
          </a:p>
          <a:p>
            <a:pPr lvl="1"/>
            <a:r>
              <a:rPr lang="it-IT" dirty="0">
                <a:solidFill>
                  <a:srgbClr val="FF0000"/>
                </a:solidFill>
              </a:rPr>
              <a:t>Influenza</a:t>
            </a:r>
            <a:r>
              <a:rPr lang="it-IT" dirty="0"/>
              <a:t> sugli economisti delle generazioni successive (neoclassici, neo-ricardiani ecc.)</a:t>
            </a:r>
          </a:p>
        </p:txBody>
      </p:sp>
    </p:spTree>
    <p:extLst>
      <p:ext uri="{BB962C8B-B14F-4D97-AF65-F5344CB8AC3E}">
        <p14:creationId xmlns:p14="http://schemas.microsoft.com/office/powerpoint/2010/main" val="2763324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C10F0A6-3CC7-0449-97EA-63AE9B1DE669}"/>
              </a:ext>
            </a:extLst>
          </p:cNvPr>
          <p:cNvSpPr>
            <a:spLocks noGrp="1"/>
          </p:cNvSpPr>
          <p:nvPr>
            <p:ph type="title"/>
          </p:nvPr>
        </p:nvSpPr>
        <p:spPr/>
        <p:txBody>
          <a:bodyPr>
            <a:normAutofit/>
          </a:bodyPr>
          <a:lstStyle/>
          <a:p>
            <a:pPr algn="ctr"/>
            <a:r>
              <a:rPr lang="it-IT" dirty="0"/>
              <a:t>Economia classica: </a:t>
            </a:r>
            <a:r>
              <a:rPr lang="it-IT" dirty="0" smtClean="0"/>
              <a:t>sintesi, 2</a:t>
            </a:r>
            <a:endParaRPr lang="it-IT" dirty="0"/>
          </a:p>
        </p:txBody>
      </p:sp>
      <p:sp>
        <p:nvSpPr>
          <p:cNvPr id="3" name="Segnaposto contenuto 2">
            <a:extLst>
              <a:ext uri="{FF2B5EF4-FFF2-40B4-BE49-F238E27FC236}">
                <a16:creationId xmlns:a16="http://schemas.microsoft.com/office/drawing/2014/main" id="{52B9927A-F50D-F542-88AE-26AAC5DEE8C5}"/>
              </a:ext>
            </a:extLst>
          </p:cNvPr>
          <p:cNvSpPr>
            <a:spLocks noGrp="1"/>
          </p:cNvSpPr>
          <p:nvPr>
            <p:ph idx="1"/>
          </p:nvPr>
        </p:nvSpPr>
        <p:spPr>
          <a:xfrm>
            <a:off x="838199" y="1825624"/>
            <a:ext cx="10762673" cy="4519757"/>
          </a:xfrm>
        </p:spPr>
        <p:txBody>
          <a:bodyPr>
            <a:normAutofit fontScale="77500" lnSpcReduction="20000"/>
          </a:bodyPr>
          <a:lstStyle/>
          <a:p>
            <a:r>
              <a:rPr lang="it-IT" dirty="0">
                <a:solidFill>
                  <a:srgbClr val="FF0000"/>
                </a:solidFill>
              </a:rPr>
              <a:t>Critica del mercantilismo</a:t>
            </a:r>
          </a:p>
          <a:p>
            <a:pPr lvl="1"/>
            <a:r>
              <a:rPr lang="it-IT" dirty="0"/>
              <a:t>L’economia risponde a </a:t>
            </a:r>
            <a:r>
              <a:rPr lang="it-IT" dirty="0">
                <a:solidFill>
                  <a:srgbClr val="FF0000"/>
                </a:solidFill>
              </a:rPr>
              <a:t>leggi «naturali»</a:t>
            </a:r>
            <a:r>
              <a:rPr lang="it-IT" dirty="0"/>
              <a:t> che esistono indipendentemente dalla politica (sfere separate, negazione del primato della politica </a:t>
            </a:r>
            <a:r>
              <a:rPr lang="it-IT" dirty="0" smtClean="0"/>
              <a:t>sull’economia, libero scambio come parte dell’ordine naturale) che </a:t>
            </a:r>
            <a:r>
              <a:rPr lang="it-IT" dirty="0"/>
              <a:t>il governo non può e non deve manomettere</a:t>
            </a:r>
            <a:r>
              <a:rPr lang="it-IT" dirty="0" smtClean="0"/>
              <a:t>.</a:t>
            </a:r>
          </a:p>
          <a:p>
            <a:pPr lvl="1"/>
            <a:r>
              <a:rPr lang="it-IT" dirty="0" smtClean="0"/>
              <a:t>La </a:t>
            </a:r>
            <a:r>
              <a:rPr lang="it-IT" dirty="0" smtClean="0">
                <a:solidFill>
                  <a:srgbClr val="FF0000"/>
                </a:solidFill>
              </a:rPr>
              <a:t>Ricchezza della nazione</a:t>
            </a:r>
            <a:r>
              <a:rPr lang="it-IT" dirty="0" smtClean="0"/>
              <a:t> è determinata dall’ammontare di lavoro produttivo (divisione del lavoro) e dall’entità del sovrappiù reinvestito nei processi produttivi (accumulazione). </a:t>
            </a:r>
            <a:endParaRPr lang="it-IT" dirty="0"/>
          </a:p>
          <a:p>
            <a:pPr lvl="1"/>
            <a:r>
              <a:rPr lang="it-IT" dirty="0"/>
              <a:t>La </a:t>
            </a:r>
            <a:r>
              <a:rPr lang="it-IT" dirty="0">
                <a:solidFill>
                  <a:srgbClr val="FF0000"/>
                </a:solidFill>
              </a:rPr>
              <a:t>moneta</a:t>
            </a:r>
            <a:r>
              <a:rPr lang="it-IT" dirty="0"/>
              <a:t> non determina la ricchezza delle nazioni, pur essendo un elemento importante per comprendere il funzionamento dell’economia (lo scambio di merci come scambio tra quantità di lavoro</a:t>
            </a:r>
            <a:r>
              <a:rPr lang="it-IT" dirty="0" smtClean="0"/>
              <a:t>).</a:t>
            </a:r>
            <a:endParaRPr lang="it-IT" dirty="0"/>
          </a:p>
          <a:p>
            <a:pPr lvl="1"/>
            <a:endParaRPr lang="it-IT" dirty="0"/>
          </a:p>
          <a:p>
            <a:r>
              <a:rPr lang="it-IT" dirty="0">
                <a:solidFill>
                  <a:srgbClr val="FF0000"/>
                </a:solidFill>
              </a:rPr>
              <a:t>Differenze con i fisiocratici </a:t>
            </a:r>
            <a:r>
              <a:rPr lang="it-IT" dirty="0" smtClean="0">
                <a:solidFill>
                  <a:srgbClr val="FF0000"/>
                </a:solidFill>
              </a:rPr>
              <a:t>e somiglianze</a:t>
            </a:r>
          </a:p>
          <a:p>
            <a:pPr lvl="1"/>
            <a:r>
              <a:rPr lang="it-IT" dirty="0" smtClean="0"/>
              <a:t>L’agricoltura è importante anche perché è capitalistica ma non è l’unica base della ricchezza delle nazioni</a:t>
            </a:r>
            <a:endParaRPr lang="it-IT" dirty="0"/>
          </a:p>
          <a:p>
            <a:pPr lvl="1"/>
            <a:r>
              <a:rPr lang="it-IT" dirty="0"/>
              <a:t>Sì «ordine </a:t>
            </a:r>
            <a:r>
              <a:rPr lang="it-IT" dirty="0" smtClean="0"/>
              <a:t>naturale / spontaneo».</a:t>
            </a:r>
            <a:endParaRPr lang="it-IT" dirty="0"/>
          </a:p>
          <a:p>
            <a:pPr lvl="1"/>
            <a:r>
              <a:rPr lang="it-IT" dirty="0"/>
              <a:t>Sì concetto di prodotto netto sociale e distinzione tra prezzi naturali e prezzi di mercato (da </a:t>
            </a:r>
            <a:r>
              <a:rPr lang="it-IT" dirty="0" err="1"/>
              <a:t>W</a:t>
            </a:r>
            <a:r>
              <a:rPr lang="it-IT" dirty="0"/>
              <a:t>. </a:t>
            </a:r>
            <a:r>
              <a:rPr lang="it-IT" dirty="0" err="1"/>
              <a:t>Petty</a:t>
            </a:r>
            <a:r>
              <a:rPr lang="it-IT" dirty="0"/>
              <a:t>)</a:t>
            </a:r>
          </a:p>
          <a:p>
            <a:pPr lvl="1"/>
            <a:r>
              <a:rPr lang="it-IT" dirty="0"/>
              <a:t>Sì all’idea che l’economia deve concentrarsi sullo studi di produzione, scambio, distribuzione e sviluppo e sul principio che lavoro e terra sono alla base della produzione di ricchezza (da </a:t>
            </a:r>
            <a:r>
              <a:rPr lang="it-IT" dirty="0" err="1"/>
              <a:t>Cantillon</a:t>
            </a:r>
            <a:r>
              <a:rPr lang="it-IT" dirty="0"/>
              <a:t>)  </a:t>
            </a:r>
          </a:p>
        </p:txBody>
      </p:sp>
    </p:spTree>
    <p:extLst>
      <p:ext uri="{BB962C8B-B14F-4D97-AF65-F5344CB8AC3E}">
        <p14:creationId xmlns:p14="http://schemas.microsoft.com/office/powerpoint/2010/main" val="3578233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A141F1-C557-C94B-ADDC-2173EC9A75F6}"/>
              </a:ext>
            </a:extLst>
          </p:cNvPr>
          <p:cNvSpPr>
            <a:spLocks noGrp="1"/>
          </p:cNvSpPr>
          <p:nvPr>
            <p:ph type="title"/>
          </p:nvPr>
        </p:nvSpPr>
        <p:spPr/>
        <p:txBody>
          <a:bodyPr/>
          <a:lstStyle/>
          <a:p>
            <a:pPr algn="ctr"/>
            <a:r>
              <a:rPr lang="it-IT" dirty="0"/>
              <a:t>Economia classica: </a:t>
            </a:r>
            <a:r>
              <a:rPr lang="it-IT" dirty="0" smtClean="0"/>
              <a:t>sintesi, 3</a:t>
            </a:r>
            <a:endParaRPr lang="it-IT" dirty="0"/>
          </a:p>
        </p:txBody>
      </p:sp>
      <p:sp>
        <p:nvSpPr>
          <p:cNvPr id="3" name="Segnaposto contenuto 2">
            <a:extLst>
              <a:ext uri="{FF2B5EF4-FFF2-40B4-BE49-F238E27FC236}">
                <a16:creationId xmlns:a16="http://schemas.microsoft.com/office/drawing/2014/main" id="{4CD2977B-F6B6-F743-AA84-05AE3CE13B14}"/>
              </a:ext>
            </a:extLst>
          </p:cNvPr>
          <p:cNvSpPr>
            <a:spLocks noGrp="1"/>
          </p:cNvSpPr>
          <p:nvPr>
            <p:ph idx="1"/>
          </p:nvPr>
        </p:nvSpPr>
        <p:spPr/>
        <p:txBody>
          <a:bodyPr>
            <a:normAutofit fontScale="77500" lnSpcReduction="20000"/>
          </a:bodyPr>
          <a:lstStyle/>
          <a:p>
            <a:r>
              <a:rPr lang="it-IT" dirty="0">
                <a:solidFill>
                  <a:srgbClr val="FF0000"/>
                </a:solidFill>
              </a:rPr>
              <a:t>La società come insieme di classi </a:t>
            </a:r>
            <a:r>
              <a:rPr lang="it-IT" dirty="0"/>
              <a:t>collegate tra loro, definite sulla base delle funzioni economiche che </a:t>
            </a:r>
            <a:r>
              <a:rPr lang="it-IT" dirty="0" smtClean="0"/>
              <a:t>svolgono i membri di ogni classe all’interno del sistema economico (lavoratori</a:t>
            </a:r>
            <a:r>
              <a:rPr lang="it-IT" dirty="0"/>
              <a:t>, capitalisti, proprietari terrieri</a:t>
            </a:r>
            <a:r>
              <a:rPr lang="it-IT" dirty="0" smtClean="0"/>
              <a:t>) e dal loro agire comune, </a:t>
            </a:r>
            <a:r>
              <a:rPr lang="it-IT" dirty="0" smtClean="0">
                <a:solidFill>
                  <a:srgbClr val="FF0000"/>
                </a:solidFill>
              </a:rPr>
              <a:t>riflesso dei comuni interessi</a:t>
            </a:r>
            <a:r>
              <a:rPr lang="it-IT" dirty="0" smtClean="0"/>
              <a:t>. La remunerazione dei membri di ogni classe è regolata </a:t>
            </a:r>
            <a:r>
              <a:rPr lang="it-IT" dirty="0"/>
              <a:t>sulla base di principi diversi (salario, profitto, rendita). </a:t>
            </a:r>
            <a:r>
              <a:rPr lang="it-IT" dirty="0" smtClean="0"/>
              <a:t>[MARGINALISMO. INDIVIDUALISMO METODOLOGICO] </a:t>
            </a:r>
            <a:endParaRPr lang="it-IT" dirty="0"/>
          </a:p>
          <a:p>
            <a:endParaRPr lang="it-IT" dirty="0"/>
          </a:p>
          <a:p>
            <a:r>
              <a:rPr lang="it-IT" dirty="0">
                <a:solidFill>
                  <a:srgbClr val="FF0000"/>
                </a:solidFill>
              </a:rPr>
              <a:t>La distribuzione del reddito come fatto </a:t>
            </a:r>
            <a:r>
              <a:rPr lang="it-IT" dirty="0" smtClean="0">
                <a:solidFill>
                  <a:srgbClr val="FF0000"/>
                </a:solidFill>
              </a:rPr>
              <a:t>politico e </a:t>
            </a:r>
            <a:r>
              <a:rPr lang="it-IT" dirty="0">
                <a:solidFill>
                  <a:srgbClr val="FF0000"/>
                </a:solidFill>
              </a:rPr>
              <a:t>sociale </a:t>
            </a:r>
            <a:r>
              <a:rPr lang="it-IT" dirty="0"/>
              <a:t>(il problema dei rapporti di potere). </a:t>
            </a:r>
            <a:r>
              <a:rPr lang="it-IT" dirty="0" smtClean="0"/>
              <a:t> Le </a:t>
            </a:r>
            <a:r>
              <a:rPr lang="it-IT" dirty="0"/>
              <a:t>relazioni tra le classi sociali oscillano tra l’armonia </a:t>
            </a:r>
            <a:r>
              <a:rPr lang="it-IT" dirty="0" smtClean="0"/>
              <a:t>dell’ordine </a:t>
            </a:r>
            <a:r>
              <a:rPr lang="it-IT" dirty="0"/>
              <a:t>naturale e il conflitto distributivo </a:t>
            </a:r>
            <a:r>
              <a:rPr lang="it-IT" dirty="0" smtClean="0"/>
              <a:t>e </a:t>
            </a:r>
            <a:r>
              <a:rPr lang="it-IT" dirty="0"/>
              <a:t>non solo (es. problema delle macchine) più forte in alcuni (Ricardo, </a:t>
            </a:r>
            <a:r>
              <a:rPr lang="it-IT" dirty="0" err="1"/>
              <a:t>Marx</a:t>
            </a:r>
            <a:r>
              <a:rPr lang="it-IT" dirty="0"/>
              <a:t>) meno in altri (Smith, Malthus). In un contesto di economia crescente il problema è meno </a:t>
            </a:r>
            <a:r>
              <a:rPr lang="it-IT" dirty="0" smtClean="0"/>
              <a:t>sentito. </a:t>
            </a:r>
            <a:r>
              <a:rPr lang="it-IT" dirty="0"/>
              <a:t>[MARGINALISMO. </a:t>
            </a:r>
            <a:r>
              <a:rPr lang="it-IT" dirty="0" smtClean="0"/>
              <a:t>DISTRIBUZIONE FATTO TECNICO]</a:t>
            </a:r>
            <a:endParaRPr lang="it-IT" dirty="0" smtClean="0"/>
          </a:p>
          <a:p>
            <a:endParaRPr lang="it-IT" dirty="0"/>
          </a:p>
          <a:p>
            <a:r>
              <a:rPr lang="it-IT" dirty="0" smtClean="0"/>
              <a:t>Il </a:t>
            </a:r>
            <a:r>
              <a:rPr lang="it-IT" dirty="0" smtClean="0">
                <a:solidFill>
                  <a:srgbClr val="FF0000"/>
                </a:solidFill>
              </a:rPr>
              <a:t>conflitto distributivo </a:t>
            </a:r>
            <a:r>
              <a:rPr lang="it-IT" dirty="0" smtClean="0"/>
              <a:t>interessante non è tra quote di reddito aggregato ma tra saggi di remunerazione e in particolare tra saggio di salario e saggio di profitto (il faro dei capitalisti</a:t>
            </a:r>
            <a:r>
              <a:rPr lang="it-IT" dirty="0"/>
              <a:t>). [MARGINALISMO. DISTRIBUZIONE </a:t>
            </a:r>
            <a:r>
              <a:rPr lang="it-IT" dirty="0" smtClean="0"/>
              <a:t>NON </a:t>
            </a:r>
            <a:r>
              <a:rPr lang="it-IT" dirty="0"/>
              <a:t>CONFLITTUALE]</a:t>
            </a:r>
            <a:endParaRPr lang="it-IT" dirty="0"/>
          </a:p>
          <a:p>
            <a:endParaRPr lang="it-IT" dirty="0"/>
          </a:p>
        </p:txBody>
      </p:sp>
    </p:spTree>
    <p:extLst>
      <p:ext uri="{BB962C8B-B14F-4D97-AF65-F5344CB8AC3E}">
        <p14:creationId xmlns:p14="http://schemas.microsoft.com/office/powerpoint/2010/main" val="3266664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Economia classica: sintesi, </a:t>
            </a:r>
            <a:r>
              <a:rPr lang="it-IT" dirty="0" smtClean="0"/>
              <a:t>4</a:t>
            </a:r>
            <a:endParaRPr lang="it-IT" dirty="0"/>
          </a:p>
        </p:txBody>
      </p:sp>
      <p:sp>
        <p:nvSpPr>
          <p:cNvPr id="3" name="Segnaposto contenuto 2"/>
          <p:cNvSpPr>
            <a:spLocks noGrp="1"/>
          </p:cNvSpPr>
          <p:nvPr>
            <p:ph idx="1"/>
          </p:nvPr>
        </p:nvSpPr>
        <p:spPr/>
        <p:txBody>
          <a:bodyPr>
            <a:normAutofit fontScale="70000" lnSpcReduction="20000"/>
          </a:bodyPr>
          <a:lstStyle/>
          <a:p>
            <a:r>
              <a:rPr lang="it-IT" dirty="0">
                <a:solidFill>
                  <a:srgbClr val="FF0000"/>
                </a:solidFill>
              </a:rPr>
              <a:t>Visione circolare e dinamica</a:t>
            </a:r>
            <a:r>
              <a:rPr lang="it-IT" dirty="0"/>
              <a:t> del processo economico basata sul concetto di riproduzione semplice o allargata (si applica sia all’agricoltura che all’industria). Dal modo in cui è impiegato il sovrappiù dipende la possibilità dell’attività economica di espandersi anno dopo anno. </a:t>
            </a:r>
            <a:r>
              <a:rPr lang="it-IT" dirty="0"/>
              <a:t>[MARGINALISMO. </a:t>
            </a:r>
            <a:r>
              <a:rPr lang="it-IT" dirty="0" smtClean="0"/>
              <a:t>VISIONE LINEARE E STATICA]</a:t>
            </a:r>
            <a:endParaRPr lang="it-IT" dirty="0"/>
          </a:p>
          <a:p>
            <a:endParaRPr lang="it-IT" dirty="0"/>
          </a:p>
          <a:p>
            <a:r>
              <a:rPr lang="it-IT" dirty="0"/>
              <a:t>La </a:t>
            </a:r>
            <a:r>
              <a:rPr lang="it-IT" dirty="0">
                <a:solidFill>
                  <a:srgbClr val="FF0000"/>
                </a:solidFill>
              </a:rPr>
              <a:t>produzione</a:t>
            </a:r>
            <a:r>
              <a:rPr lang="it-IT" dirty="0"/>
              <a:t> come momento centrale del ragionamento economico e il sovrappiù o prodotto netto (differenza tra prodotto lordo e reintegrazione dei mezzi produttivi necessari alla riproduzione semplice). Ponendo attenzione a lavoro, capitale e terra (settori primario e secondario) restano in secondo piano il settore terziario (compreso il mondo della moneta e della finanza</a:t>
            </a:r>
            <a:r>
              <a:rPr lang="it-IT" dirty="0"/>
              <a:t>). [MARGINALISMO. </a:t>
            </a:r>
            <a:r>
              <a:rPr lang="it-IT" dirty="0" smtClean="0"/>
              <a:t>CENTRALITA’ DEL CONSUMO]</a:t>
            </a:r>
            <a:endParaRPr lang="it-IT" dirty="0"/>
          </a:p>
          <a:p>
            <a:endParaRPr lang="it-IT" dirty="0"/>
          </a:p>
          <a:p>
            <a:r>
              <a:rPr lang="it-IT" dirty="0" smtClean="0"/>
              <a:t>Il </a:t>
            </a:r>
            <a:r>
              <a:rPr lang="it-IT" dirty="0" smtClean="0">
                <a:solidFill>
                  <a:srgbClr val="FF0000"/>
                </a:solidFill>
              </a:rPr>
              <a:t>Mercato</a:t>
            </a:r>
            <a:r>
              <a:rPr lang="it-IT" dirty="0" smtClean="0"/>
              <a:t> come luogo </a:t>
            </a:r>
            <a:r>
              <a:rPr lang="it-IT" dirty="0"/>
              <a:t>di sbocco delle merci, meccanismo di coordinamento tra le scelte, strumento al servizio dell’accumulazione del capitale (circolante e fisso) e della formazione del </a:t>
            </a:r>
            <a:r>
              <a:rPr lang="it-IT" dirty="0" smtClean="0"/>
              <a:t>sovrappiù (effetto sulla divisione del lavoro). Fiducia di molti economisti classici nella Legge di </a:t>
            </a:r>
            <a:r>
              <a:rPr lang="it-IT" dirty="0" err="1" smtClean="0"/>
              <a:t>Say</a:t>
            </a:r>
            <a:r>
              <a:rPr lang="it-IT" dirty="0" smtClean="0"/>
              <a:t> (l’offerta crea la sua domanda). A fronte di questa fiducia sta la posizione di Malthus e degli altri teorici della possibilità di sotto-consumo / sovrapproduzione. </a:t>
            </a:r>
            <a:r>
              <a:rPr lang="it-IT" dirty="0"/>
              <a:t>[MARGINALISMO. </a:t>
            </a:r>
            <a:r>
              <a:rPr lang="it-IT" dirty="0" smtClean="0"/>
              <a:t>CENTRALITA’ DEL MERCATO COME SINTESI TRA CONSUMO E PRODUZIONE]</a:t>
            </a:r>
            <a:endParaRPr lang="it-IT" dirty="0"/>
          </a:p>
          <a:p>
            <a:pPr marL="457200" lvl="1" indent="0">
              <a:buNone/>
            </a:pPr>
            <a:endParaRPr lang="it-IT" dirty="0"/>
          </a:p>
          <a:p>
            <a:pPr lvl="1"/>
            <a:endParaRPr lang="it-IT" dirty="0"/>
          </a:p>
        </p:txBody>
      </p:sp>
    </p:spTree>
    <p:extLst>
      <p:ext uri="{BB962C8B-B14F-4D97-AF65-F5344CB8AC3E}">
        <p14:creationId xmlns:p14="http://schemas.microsoft.com/office/powerpoint/2010/main" val="273710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Economia classica: sintesi, </a:t>
            </a:r>
            <a:r>
              <a:rPr lang="it-IT" dirty="0" smtClean="0"/>
              <a:t>5</a:t>
            </a:r>
            <a:endParaRPr lang="it-IT" dirty="0"/>
          </a:p>
        </p:txBody>
      </p:sp>
      <p:sp>
        <p:nvSpPr>
          <p:cNvPr id="3" name="Segnaposto contenuto 2"/>
          <p:cNvSpPr>
            <a:spLocks noGrp="1"/>
          </p:cNvSpPr>
          <p:nvPr>
            <p:ph idx="1"/>
          </p:nvPr>
        </p:nvSpPr>
        <p:spPr/>
        <p:txBody>
          <a:bodyPr>
            <a:normAutofit fontScale="77500" lnSpcReduction="20000"/>
          </a:bodyPr>
          <a:lstStyle/>
          <a:p>
            <a:r>
              <a:rPr lang="it-IT" dirty="0"/>
              <a:t>La grandezza del </a:t>
            </a:r>
            <a:r>
              <a:rPr lang="it-IT" dirty="0">
                <a:solidFill>
                  <a:srgbClr val="FF0000"/>
                </a:solidFill>
              </a:rPr>
              <a:t>prodotto sociale </a:t>
            </a:r>
            <a:r>
              <a:rPr lang="it-IT" dirty="0"/>
              <a:t>(e quindi il livello di benessere) </a:t>
            </a:r>
            <a:r>
              <a:rPr lang="it-IT" dirty="0">
                <a:solidFill>
                  <a:srgbClr val="FF0000"/>
                </a:solidFill>
              </a:rPr>
              <a:t>dipende</a:t>
            </a:r>
            <a:r>
              <a:rPr lang="it-IT" dirty="0"/>
              <a:t> </a:t>
            </a:r>
            <a:r>
              <a:rPr lang="it-IT" dirty="0">
                <a:solidFill>
                  <a:srgbClr val="FF0000"/>
                </a:solidFill>
              </a:rPr>
              <a:t>dal</a:t>
            </a:r>
            <a:r>
              <a:rPr lang="it-IT" dirty="0"/>
              <a:t>la grandezza del</a:t>
            </a:r>
            <a:r>
              <a:rPr lang="it-IT" dirty="0">
                <a:solidFill>
                  <a:srgbClr val="FF0000"/>
                </a:solidFill>
              </a:rPr>
              <a:t> capitale</a:t>
            </a:r>
            <a:r>
              <a:rPr lang="it-IT" dirty="0"/>
              <a:t> </a:t>
            </a:r>
            <a:r>
              <a:rPr lang="it-IT" dirty="0" smtClean="0"/>
              <a:t>variabile e circolante destinato alla produzione (quantità </a:t>
            </a:r>
            <a:r>
              <a:rPr lang="it-IT" dirty="0"/>
              <a:t>di beni fisici destinati alla riproduzione dell’economia</a:t>
            </a:r>
            <a:r>
              <a:rPr lang="it-IT" dirty="0" smtClean="0"/>
              <a:t>). </a:t>
            </a:r>
            <a:r>
              <a:rPr lang="it-IT" dirty="0"/>
              <a:t>[MARGINALISMO. </a:t>
            </a:r>
            <a:r>
              <a:rPr lang="it-IT" dirty="0" smtClean="0"/>
              <a:t>Y=AF(K,L)]</a:t>
            </a:r>
            <a:endParaRPr lang="it-IT" dirty="0" smtClean="0"/>
          </a:p>
          <a:p>
            <a:endParaRPr lang="it-IT" dirty="0"/>
          </a:p>
          <a:p>
            <a:r>
              <a:rPr lang="it-IT" dirty="0" smtClean="0">
                <a:solidFill>
                  <a:srgbClr val="FF0000"/>
                </a:solidFill>
              </a:rPr>
              <a:t>Il </a:t>
            </a:r>
            <a:r>
              <a:rPr lang="it-IT" dirty="0">
                <a:solidFill>
                  <a:srgbClr val="FF0000"/>
                </a:solidFill>
              </a:rPr>
              <a:t>risparmio </a:t>
            </a:r>
            <a:r>
              <a:rPr lang="it-IT" dirty="0"/>
              <a:t>(da parte di percettori </a:t>
            </a:r>
            <a:r>
              <a:rPr lang="it-IT" dirty="0" smtClean="0"/>
              <a:t>di </a:t>
            </a:r>
            <a:r>
              <a:rPr lang="it-IT" dirty="0"/>
              <a:t>profitti</a:t>
            </a:r>
            <a:r>
              <a:rPr lang="it-IT" dirty="0" smtClean="0"/>
              <a:t>), sia accumulando </a:t>
            </a:r>
            <a:r>
              <a:rPr lang="it-IT" dirty="0"/>
              <a:t>capitale </a:t>
            </a:r>
            <a:r>
              <a:rPr lang="it-IT" dirty="0" smtClean="0"/>
              <a:t>fisso </a:t>
            </a:r>
            <a:r>
              <a:rPr lang="it-IT" dirty="0"/>
              <a:t>(macchine, edifici, </a:t>
            </a:r>
            <a:r>
              <a:rPr lang="it-IT" dirty="0" smtClean="0"/>
              <a:t>impianti che capitale </a:t>
            </a:r>
            <a:r>
              <a:rPr lang="it-IT" dirty="0"/>
              <a:t>circolante (beni necessari ad acquistare la forza </a:t>
            </a:r>
            <a:r>
              <a:rPr lang="it-IT" dirty="0" smtClean="0"/>
              <a:t>lavoro e materie prime e tutto quello che si esaurisce nel corso del ciclo produttivo), serve ad </a:t>
            </a:r>
            <a:r>
              <a:rPr lang="it-IT" dirty="0"/>
              <a:t>aumentare l’impiego di lavoratori produttivi </a:t>
            </a:r>
            <a:r>
              <a:rPr lang="it-IT" dirty="0" smtClean="0"/>
              <a:t>e per questo è </a:t>
            </a:r>
            <a:r>
              <a:rPr lang="it-IT" dirty="0" smtClean="0">
                <a:solidFill>
                  <a:srgbClr val="FF0000"/>
                </a:solidFill>
              </a:rPr>
              <a:t>essenziale per la </a:t>
            </a:r>
            <a:r>
              <a:rPr lang="it-IT" dirty="0">
                <a:solidFill>
                  <a:srgbClr val="FF0000"/>
                </a:solidFill>
              </a:rPr>
              <a:t>crescita </a:t>
            </a:r>
            <a:r>
              <a:rPr lang="it-IT" dirty="0" smtClean="0">
                <a:solidFill>
                  <a:srgbClr val="FF0000"/>
                </a:solidFill>
              </a:rPr>
              <a:t>economica</a:t>
            </a:r>
            <a:r>
              <a:rPr lang="it-IT" dirty="0" smtClean="0"/>
              <a:t>. </a:t>
            </a:r>
            <a:r>
              <a:rPr lang="it-IT" dirty="0"/>
              <a:t>[MARGINALISMO. </a:t>
            </a:r>
            <a:r>
              <a:rPr lang="it-IT" dirty="0" smtClean="0"/>
              <a:t>IDEM]</a:t>
            </a:r>
            <a:endParaRPr lang="it-IT" dirty="0"/>
          </a:p>
          <a:p>
            <a:endParaRPr lang="it-IT" dirty="0"/>
          </a:p>
          <a:p>
            <a:r>
              <a:rPr lang="it-IT" dirty="0"/>
              <a:t>Il </a:t>
            </a:r>
            <a:r>
              <a:rPr lang="it-IT" dirty="0">
                <a:solidFill>
                  <a:srgbClr val="FF0000"/>
                </a:solidFill>
              </a:rPr>
              <a:t>lavoro umano </a:t>
            </a:r>
            <a:r>
              <a:rPr lang="it-IT" dirty="0"/>
              <a:t>come base della creazione di ricchezza e di valore (creazione e rapporti di scambio tra le merci). Teoria del valore lavoro contenuto e teoria del valore lavoro comandato. Distinzione tra lavoro produttivo (inserito nella riproduzione del capitale) e improduttivo (servizi che sono consumati immediatamente</a:t>
            </a:r>
            <a:r>
              <a:rPr lang="it-IT" dirty="0" smtClean="0"/>
              <a:t>). Il lavoro come base del «valore assoluto» delle merci</a:t>
            </a:r>
            <a:r>
              <a:rPr lang="it-IT" dirty="0"/>
              <a:t>. [MARGINALISMO. </a:t>
            </a:r>
            <a:r>
              <a:rPr lang="it-IT" dirty="0" smtClean="0"/>
              <a:t>UTILITA’ COME BASE DEL VALORE]</a:t>
            </a:r>
            <a:endParaRPr lang="it-IT" dirty="0"/>
          </a:p>
          <a:p>
            <a:endParaRPr lang="it-IT" dirty="0"/>
          </a:p>
          <a:p>
            <a:pPr marL="457200" lvl="1" indent="0">
              <a:buNone/>
            </a:pPr>
            <a:endParaRPr lang="it-IT" dirty="0"/>
          </a:p>
          <a:p>
            <a:pPr lvl="1"/>
            <a:endParaRPr lang="it-IT" dirty="0"/>
          </a:p>
        </p:txBody>
      </p:sp>
    </p:spTree>
    <p:extLst>
      <p:ext uri="{BB962C8B-B14F-4D97-AF65-F5344CB8AC3E}">
        <p14:creationId xmlns:p14="http://schemas.microsoft.com/office/powerpoint/2010/main" val="4079010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a:t>Economia classica: sintesi, </a:t>
            </a:r>
            <a:r>
              <a:rPr lang="it-IT" dirty="0" smtClean="0"/>
              <a:t>6</a:t>
            </a:r>
            <a:endParaRPr lang="it-IT" dirty="0"/>
          </a:p>
        </p:txBody>
      </p:sp>
      <p:sp>
        <p:nvSpPr>
          <p:cNvPr id="3" name="Segnaposto contenuto 2"/>
          <p:cNvSpPr>
            <a:spLocks noGrp="1"/>
          </p:cNvSpPr>
          <p:nvPr>
            <p:ph idx="1"/>
          </p:nvPr>
        </p:nvSpPr>
        <p:spPr/>
        <p:txBody>
          <a:bodyPr>
            <a:normAutofit fontScale="70000" lnSpcReduction="20000"/>
          </a:bodyPr>
          <a:lstStyle/>
          <a:p>
            <a:r>
              <a:rPr lang="it-IT" dirty="0"/>
              <a:t>Distinzione tra valore (d’uso e di scambio) e prezzo (normale e di mercato</a:t>
            </a:r>
            <a:r>
              <a:rPr lang="it-IT" dirty="0" smtClean="0"/>
              <a:t>). Il prezzo misura il valore di scambio. </a:t>
            </a:r>
            <a:r>
              <a:rPr lang="it-IT" dirty="0" smtClean="0">
                <a:solidFill>
                  <a:srgbClr val="FF0000"/>
                </a:solidFill>
              </a:rPr>
              <a:t>Prezzi </a:t>
            </a:r>
            <a:r>
              <a:rPr lang="it-IT" dirty="0">
                <a:solidFill>
                  <a:srgbClr val="FF0000"/>
                </a:solidFill>
              </a:rPr>
              <a:t>normali </a:t>
            </a:r>
            <a:r>
              <a:rPr lang="it-IT" dirty="0"/>
              <a:t>(funzione del costo di produzione e oggetto della teoria economica) </a:t>
            </a:r>
            <a:r>
              <a:rPr lang="it-IT" dirty="0">
                <a:solidFill>
                  <a:srgbClr val="FF0000"/>
                </a:solidFill>
              </a:rPr>
              <a:t>diversi dai prezzi di mercato </a:t>
            </a:r>
            <a:r>
              <a:rPr lang="it-IT" dirty="0"/>
              <a:t>che vengono determinati da fattori accidentali sui quali la teoria economica poco ha da dire </a:t>
            </a:r>
            <a:r>
              <a:rPr lang="it-IT" dirty="0" smtClean="0"/>
              <a:t>e vuole dire (gravitazione</a:t>
            </a:r>
            <a:r>
              <a:rPr lang="it-IT" dirty="0"/>
              <a:t>). [MARGINALISMO. </a:t>
            </a:r>
            <a:r>
              <a:rPr lang="it-IT" dirty="0" smtClean="0"/>
              <a:t>CONTANO SOLO I PREZZI DI MERCATO]</a:t>
            </a:r>
            <a:endParaRPr lang="it-IT" dirty="0"/>
          </a:p>
          <a:p>
            <a:endParaRPr lang="it-IT" dirty="0"/>
          </a:p>
          <a:p>
            <a:r>
              <a:rPr lang="it-IT" dirty="0"/>
              <a:t>La </a:t>
            </a:r>
            <a:r>
              <a:rPr lang="it-IT" dirty="0">
                <a:solidFill>
                  <a:srgbClr val="FF0000"/>
                </a:solidFill>
              </a:rPr>
              <a:t>concorrenza</a:t>
            </a:r>
            <a:r>
              <a:rPr lang="it-IT" dirty="0"/>
              <a:t> tra le imprese come libertà nel movimento di capitali alla ricerca del massimo profitto (assenza di barriere all’entrata e all’uscita). </a:t>
            </a:r>
            <a:r>
              <a:rPr lang="it-IT" dirty="0" smtClean="0">
                <a:solidFill>
                  <a:srgbClr val="FF0000"/>
                </a:solidFill>
              </a:rPr>
              <a:t>Equilibrio</a:t>
            </a:r>
            <a:r>
              <a:rPr lang="it-IT" dirty="0" smtClean="0"/>
              <a:t> </a:t>
            </a:r>
            <a:r>
              <a:rPr lang="it-IT" dirty="0"/>
              <a:t>come livellamento del saggio di profitto tra le diverse industrie risultato del processo competitivo tra imprenditori. Tasso di profitto come guida nelle decisioni di </a:t>
            </a:r>
            <a:r>
              <a:rPr lang="it-IT" dirty="0" smtClean="0"/>
              <a:t>accumulazione</a:t>
            </a:r>
            <a:r>
              <a:rPr lang="it-IT" dirty="0"/>
              <a:t>. [MARGINALISMO. </a:t>
            </a:r>
            <a:r>
              <a:rPr lang="it-IT" dirty="0" smtClean="0"/>
              <a:t>IDEM]</a:t>
            </a:r>
            <a:endParaRPr lang="it-IT" dirty="0" smtClean="0"/>
          </a:p>
          <a:p>
            <a:endParaRPr lang="it-IT" dirty="0"/>
          </a:p>
          <a:p>
            <a:r>
              <a:rPr lang="it-IT" dirty="0" smtClean="0"/>
              <a:t>Forte sostegno al </a:t>
            </a:r>
            <a:r>
              <a:rPr lang="it-IT" dirty="0" smtClean="0">
                <a:solidFill>
                  <a:srgbClr val="FF0000"/>
                </a:solidFill>
              </a:rPr>
              <a:t>libero scambio a livello internazionale.</a:t>
            </a:r>
          </a:p>
          <a:p>
            <a:endParaRPr lang="it-IT" dirty="0">
              <a:solidFill>
                <a:srgbClr val="FF0000"/>
              </a:solidFill>
            </a:endParaRPr>
          </a:p>
          <a:p>
            <a:r>
              <a:rPr lang="it-IT" dirty="0"/>
              <a:t>Lo studio della </a:t>
            </a:r>
            <a:r>
              <a:rPr lang="it-IT" dirty="0">
                <a:solidFill>
                  <a:srgbClr val="FF0000"/>
                </a:solidFill>
              </a:rPr>
              <a:t>demografia</a:t>
            </a:r>
            <a:r>
              <a:rPr lang="it-IT" dirty="0"/>
              <a:t> come parte integrante dello studio della società (le leggi della popolazione come modo per dar conto delle oscillazioni cicliche dell’attività economica tra maggior e minor prosperità).</a:t>
            </a:r>
          </a:p>
          <a:p>
            <a:endParaRPr lang="it-IT" dirty="0">
              <a:solidFill>
                <a:srgbClr val="FF0000"/>
              </a:solidFill>
            </a:endParaRPr>
          </a:p>
          <a:p>
            <a:pPr marL="457200" lvl="1" indent="0">
              <a:buNone/>
            </a:pPr>
            <a:endParaRPr lang="it-IT" dirty="0"/>
          </a:p>
          <a:p>
            <a:pPr lvl="1"/>
            <a:endParaRPr lang="it-IT" dirty="0"/>
          </a:p>
        </p:txBody>
      </p:sp>
    </p:spTree>
    <p:extLst>
      <p:ext uri="{BB962C8B-B14F-4D97-AF65-F5344CB8AC3E}">
        <p14:creationId xmlns:p14="http://schemas.microsoft.com/office/powerpoint/2010/main" val="4268450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L’età del capitale</a:t>
            </a:r>
            <a:endParaRPr lang="it-IT" dirty="0"/>
          </a:p>
        </p:txBody>
      </p:sp>
      <p:sp>
        <p:nvSpPr>
          <p:cNvPr id="4" name="Segnaposto contenuto 3"/>
          <p:cNvSpPr>
            <a:spLocks noGrp="1"/>
          </p:cNvSpPr>
          <p:nvPr>
            <p:ph sz="half" idx="1"/>
          </p:nvPr>
        </p:nvSpPr>
        <p:spPr>
          <a:xfrm>
            <a:off x="838200" y="1825625"/>
            <a:ext cx="7650018" cy="4351338"/>
          </a:xfrm>
        </p:spPr>
        <p:txBody>
          <a:bodyPr>
            <a:normAutofit fontScale="70000" lnSpcReduction="20000"/>
          </a:bodyPr>
          <a:lstStyle/>
          <a:p>
            <a:r>
              <a:rPr lang="it-IT" dirty="0" smtClean="0"/>
              <a:t>Dopo il 1848, sconfitta dei movimenti operai in Europa e </a:t>
            </a:r>
            <a:r>
              <a:rPr lang="it-IT" dirty="0" smtClean="0">
                <a:solidFill>
                  <a:srgbClr val="FF0000"/>
                </a:solidFill>
              </a:rPr>
              <a:t>«trionfo della borghesia»</a:t>
            </a:r>
          </a:p>
          <a:p>
            <a:r>
              <a:rPr lang="it-IT" dirty="0" smtClean="0"/>
              <a:t>La Gran Bretagna vittoriana «officina del mondo».</a:t>
            </a:r>
          </a:p>
          <a:p>
            <a:r>
              <a:rPr lang="it-IT" dirty="0" smtClean="0"/>
              <a:t>Diffusione dell’industrializzazione nell’Europa continentale (soprattutto in Germania) e negli Stati Uniti.</a:t>
            </a:r>
          </a:p>
          <a:p>
            <a:r>
              <a:rPr lang="it-IT" dirty="0" smtClean="0">
                <a:solidFill>
                  <a:srgbClr val="FF0000"/>
                </a:solidFill>
              </a:rPr>
              <a:t>L’età delle ferrovie e del libero scambio</a:t>
            </a:r>
            <a:r>
              <a:rPr lang="it-IT" dirty="0"/>
              <a:t> </a:t>
            </a:r>
            <a:r>
              <a:rPr lang="it-IT" dirty="0" smtClean="0"/>
              <a:t>(globalizzazione)</a:t>
            </a:r>
          </a:p>
          <a:p>
            <a:r>
              <a:rPr lang="it-IT" dirty="0" smtClean="0"/>
              <a:t>Dal «capitalismo» ai «capitalismi» (tedesco e USA)</a:t>
            </a:r>
          </a:p>
          <a:p>
            <a:r>
              <a:rPr lang="it-IT" dirty="0" smtClean="0">
                <a:solidFill>
                  <a:srgbClr val="FF0000"/>
                </a:solidFill>
              </a:rPr>
              <a:t>Progressi nel campo economico </a:t>
            </a:r>
            <a:r>
              <a:rPr lang="it-IT" dirty="0">
                <a:solidFill>
                  <a:srgbClr val="FF0000"/>
                </a:solidFill>
              </a:rPr>
              <a:t>e </a:t>
            </a:r>
            <a:r>
              <a:rPr lang="it-IT" dirty="0" smtClean="0">
                <a:solidFill>
                  <a:srgbClr val="FF0000"/>
                </a:solidFill>
              </a:rPr>
              <a:t>sociale</a:t>
            </a:r>
            <a:r>
              <a:rPr lang="it-IT" dirty="0" smtClean="0"/>
              <a:t>. </a:t>
            </a:r>
          </a:p>
          <a:p>
            <a:pPr lvl="1"/>
            <a:r>
              <a:rPr lang="it-IT" dirty="0" smtClean="0"/>
              <a:t>Giornata </a:t>
            </a:r>
            <a:r>
              <a:rPr lang="it-IT" dirty="0"/>
              <a:t>lavorativa di dieci ore divenne legge in Inghilterra nel 1850, mentre il riconoscimento del diritto di sciopero fu approvato in Francia </a:t>
            </a:r>
            <a:r>
              <a:rPr lang="it-IT" dirty="0" smtClean="0"/>
              <a:t>nel 1864</a:t>
            </a:r>
            <a:r>
              <a:rPr lang="it-IT" dirty="0"/>
              <a:t>. In generale, le forze democratiche e progressiste stavano avanzando </a:t>
            </a:r>
            <a:r>
              <a:rPr lang="it-IT" dirty="0" smtClean="0"/>
              <a:t>in </a:t>
            </a:r>
            <a:r>
              <a:rPr lang="it-IT" dirty="0" err="1" smtClean="0"/>
              <a:t>in</a:t>
            </a:r>
            <a:r>
              <a:rPr lang="it-IT" dirty="0" smtClean="0"/>
              <a:t> </a:t>
            </a:r>
            <a:r>
              <a:rPr lang="it-IT" dirty="0"/>
              <a:t>tutto il mondo. La servitù della gleba fu abolita in Russia nel 1861 e la schiavitù </a:t>
            </a:r>
            <a:r>
              <a:rPr lang="it-IT" dirty="0" smtClean="0"/>
              <a:t>negli USA </a:t>
            </a:r>
            <a:r>
              <a:rPr lang="it-IT" dirty="0"/>
              <a:t>nel 1862</a:t>
            </a:r>
            <a:r>
              <a:rPr lang="it-IT" dirty="0" smtClean="0"/>
              <a:t>.</a:t>
            </a:r>
          </a:p>
          <a:p>
            <a:r>
              <a:rPr lang="it-IT" dirty="0" smtClean="0">
                <a:solidFill>
                  <a:srgbClr val="FF0000"/>
                </a:solidFill>
              </a:rPr>
              <a:t>Teorie dell’armonia economica</a:t>
            </a:r>
          </a:p>
          <a:p>
            <a:pPr lvl="1"/>
            <a:r>
              <a:rPr lang="it-IT" dirty="0">
                <a:solidFill>
                  <a:srgbClr val="FF0000"/>
                </a:solidFill>
                <a:hlinkClick r:id="rId2"/>
              </a:rPr>
              <a:t>https://</a:t>
            </a:r>
            <a:r>
              <a:rPr lang="it-IT" dirty="0" smtClean="0">
                <a:solidFill>
                  <a:srgbClr val="FF0000"/>
                </a:solidFill>
                <a:hlinkClick r:id="rId2"/>
              </a:rPr>
              <a:t>www.hetwebsite.net/het/profiles/bastiat.htm</a:t>
            </a:r>
            <a:endParaRPr lang="it-IT" dirty="0" smtClean="0">
              <a:solidFill>
                <a:srgbClr val="FF0000"/>
              </a:solidFill>
            </a:endParaRPr>
          </a:p>
          <a:p>
            <a:pPr lvl="1"/>
            <a:r>
              <a:rPr lang="it-IT" dirty="0">
                <a:solidFill>
                  <a:srgbClr val="FF0000"/>
                </a:solidFill>
                <a:hlinkClick r:id="rId3"/>
              </a:rPr>
              <a:t>https://</a:t>
            </a:r>
            <a:r>
              <a:rPr lang="it-IT" dirty="0" smtClean="0">
                <a:solidFill>
                  <a:srgbClr val="FF0000"/>
                </a:solidFill>
                <a:hlinkClick r:id="rId3"/>
              </a:rPr>
              <a:t>www.hetwebsite.net/het/profiles/ferrara.htm</a:t>
            </a:r>
            <a:endParaRPr lang="it-IT" dirty="0" smtClean="0">
              <a:solidFill>
                <a:srgbClr val="FF0000"/>
              </a:solidFill>
            </a:endParaRPr>
          </a:p>
          <a:p>
            <a:pPr lvl="1"/>
            <a:endParaRPr lang="it-IT" dirty="0">
              <a:solidFill>
                <a:srgbClr val="FF0000"/>
              </a:solidFill>
            </a:endParaRPr>
          </a:p>
        </p:txBody>
      </p:sp>
      <p:pic>
        <p:nvPicPr>
          <p:cNvPr id="6" name="Immagine 5"/>
          <p:cNvPicPr>
            <a:picLocks noChangeAspect="1"/>
          </p:cNvPicPr>
          <p:nvPr/>
        </p:nvPicPr>
        <p:blipFill>
          <a:blip r:embed="rId4"/>
          <a:stretch>
            <a:fillRect/>
          </a:stretch>
        </p:blipFill>
        <p:spPr>
          <a:xfrm>
            <a:off x="9171925" y="817276"/>
            <a:ext cx="2336367" cy="3487814"/>
          </a:xfrm>
          <a:prstGeom prst="rect">
            <a:avLst/>
          </a:prstGeom>
        </p:spPr>
      </p:pic>
      <p:pic>
        <p:nvPicPr>
          <p:cNvPr id="7" name="Immagine 6"/>
          <p:cNvPicPr>
            <a:picLocks noChangeAspect="1"/>
          </p:cNvPicPr>
          <p:nvPr/>
        </p:nvPicPr>
        <p:blipFill>
          <a:blip r:embed="rId5"/>
          <a:stretch>
            <a:fillRect/>
          </a:stretch>
        </p:blipFill>
        <p:spPr>
          <a:xfrm>
            <a:off x="8691418" y="4874779"/>
            <a:ext cx="3297382" cy="1582449"/>
          </a:xfrm>
          <a:prstGeom prst="rect">
            <a:avLst/>
          </a:prstGeom>
        </p:spPr>
      </p:pic>
    </p:spTree>
    <p:extLst>
      <p:ext uri="{BB962C8B-B14F-4D97-AF65-F5344CB8AC3E}">
        <p14:creationId xmlns:p14="http://schemas.microsoft.com/office/powerpoint/2010/main" val="134686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p:cNvPicPr>
            <a:picLocks noChangeAspect="1"/>
          </p:cNvPicPr>
          <p:nvPr/>
        </p:nvPicPr>
        <p:blipFill>
          <a:blip r:embed="rId2"/>
          <a:stretch>
            <a:fillRect/>
          </a:stretch>
        </p:blipFill>
        <p:spPr>
          <a:xfrm>
            <a:off x="4045527" y="392147"/>
            <a:ext cx="3993307" cy="4894750"/>
          </a:xfrm>
          <a:prstGeom prst="rect">
            <a:avLst/>
          </a:prstGeom>
        </p:spPr>
      </p:pic>
      <p:sp>
        <p:nvSpPr>
          <p:cNvPr id="7" name="Rettangolo 6"/>
          <p:cNvSpPr/>
          <p:nvPr/>
        </p:nvSpPr>
        <p:spPr>
          <a:xfrm>
            <a:off x="3158836" y="5710443"/>
            <a:ext cx="6096000" cy="646331"/>
          </a:xfrm>
          <a:prstGeom prst="rect">
            <a:avLst/>
          </a:prstGeom>
        </p:spPr>
        <p:txBody>
          <a:bodyPr>
            <a:spAutoFit/>
          </a:bodyPr>
          <a:lstStyle/>
          <a:p>
            <a:pPr algn="ctr"/>
            <a:r>
              <a:rPr lang="it-IT" b="1" dirty="0">
                <a:solidFill>
                  <a:srgbClr val="5F6368"/>
                </a:solidFill>
                <a:latin typeface="arial" panose="020B0604020202020204" pitchFamily="34" charset="0"/>
              </a:rPr>
              <a:t>John Stuart </a:t>
            </a:r>
            <a:r>
              <a:rPr lang="it-IT" b="1" dirty="0" err="1">
                <a:solidFill>
                  <a:srgbClr val="5F6368"/>
                </a:solidFill>
                <a:latin typeface="arial" panose="020B0604020202020204" pitchFamily="34" charset="0"/>
              </a:rPr>
              <a:t>Mill</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a:solidFill>
                  <a:srgbClr val="4D5156"/>
                </a:solidFill>
                <a:latin typeface="arial" panose="020B0604020202020204" pitchFamily="34" charset="0"/>
              </a:rPr>
              <a:t>Londra, 20 maggio 1806 – Avignone, 8 maggio 1873)</a:t>
            </a:r>
            <a:endParaRPr lang="it-IT" dirty="0"/>
          </a:p>
        </p:txBody>
      </p:sp>
    </p:spTree>
    <p:extLst>
      <p:ext uri="{BB962C8B-B14F-4D97-AF65-F5344CB8AC3E}">
        <p14:creationId xmlns:p14="http://schemas.microsoft.com/office/powerpoint/2010/main" val="37012052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J.S.Mill</a:t>
            </a:r>
            <a:r>
              <a:rPr lang="it-IT" dirty="0" smtClean="0"/>
              <a:t> (cenni)</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t>Economista e filosofo inglese (1806 – 1873), figlio di James </a:t>
            </a:r>
            <a:r>
              <a:rPr lang="it-IT" dirty="0" err="1" smtClean="0"/>
              <a:t>Mill</a:t>
            </a:r>
            <a:r>
              <a:rPr lang="it-IT" dirty="0" smtClean="0"/>
              <a:t>, amico di Ricardo e di </a:t>
            </a:r>
            <a:r>
              <a:rPr lang="it-IT" dirty="0" err="1" smtClean="0"/>
              <a:t>Bentham</a:t>
            </a:r>
            <a:r>
              <a:rPr lang="it-IT" dirty="0" smtClean="0"/>
              <a:t>.</a:t>
            </a:r>
            <a:r>
              <a:rPr lang="it-IT" dirty="0" smtClean="0">
                <a:solidFill>
                  <a:srgbClr val="00B0F0"/>
                </a:solidFill>
              </a:rPr>
              <a:t> </a:t>
            </a:r>
            <a:r>
              <a:rPr lang="it-IT" dirty="0" smtClean="0">
                <a:solidFill>
                  <a:srgbClr val="FF0000"/>
                </a:solidFill>
              </a:rPr>
              <a:t>Sostenitore della libertà</a:t>
            </a:r>
            <a:r>
              <a:rPr lang="it-IT" dirty="0" smtClean="0"/>
              <a:t> come protezione dall’oppressione altrui e più che come libertà di fare come autonomia e non-interferenza. Condanna del dispotismo in ogni sua forma.  Sostenitore di una </a:t>
            </a:r>
            <a:r>
              <a:rPr lang="it-IT" dirty="0"/>
              <a:t>concezione progressista </a:t>
            </a:r>
            <a:r>
              <a:rPr lang="it-IT" dirty="0" smtClean="0"/>
              <a:t>della libertà economica, </a:t>
            </a:r>
            <a:r>
              <a:rPr lang="it-IT" dirty="0"/>
              <a:t>sostenitore della democrazia, dell’emancipazione delle donne, </a:t>
            </a:r>
            <a:r>
              <a:rPr lang="it-IT" dirty="0" smtClean="0"/>
              <a:t>della regolazione delle nascite, ultimo </a:t>
            </a:r>
            <a:r>
              <a:rPr lang="it-IT" dirty="0"/>
              <a:t>dei classici e autore «classico» a sua </a:t>
            </a:r>
            <a:r>
              <a:rPr lang="it-IT" dirty="0" smtClean="0"/>
              <a:t>volta (</a:t>
            </a:r>
            <a:r>
              <a:rPr lang="it-IT" i="1" dirty="0" smtClean="0"/>
              <a:t>Principi di Economia politica</a:t>
            </a:r>
            <a:r>
              <a:rPr lang="it-IT" dirty="0" smtClean="0"/>
              <a:t>). Ma sostenitore anche del colonialismo e del bisogno di alcuni popoli di essere «guidati».</a:t>
            </a:r>
            <a:endParaRPr lang="it-IT" dirty="0"/>
          </a:p>
          <a:p>
            <a:endParaRPr lang="it-IT" dirty="0"/>
          </a:p>
          <a:p>
            <a:r>
              <a:rPr lang="it-IT" dirty="0" smtClean="0"/>
              <a:t>Allievo di </a:t>
            </a:r>
            <a:r>
              <a:rPr lang="it-IT" dirty="0" err="1" smtClean="0"/>
              <a:t>Bentham</a:t>
            </a:r>
            <a:r>
              <a:rPr lang="it-IT" dirty="0" smtClean="0"/>
              <a:t>, ma </a:t>
            </a:r>
            <a:r>
              <a:rPr lang="it-IT" dirty="0" smtClean="0">
                <a:solidFill>
                  <a:srgbClr val="FF0000"/>
                </a:solidFill>
              </a:rPr>
              <a:t>sostenitore di un utilitarismo «multidimensionale» </a:t>
            </a:r>
            <a:r>
              <a:rPr lang="it-IT" dirty="0" smtClean="0"/>
              <a:t>attento alla complessità delle ragioni che guidano i comportamenti umani. Stesso approccio metodologico applicato allo studio dei fenomeni economici e sociali. Positivismo e </a:t>
            </a:r>
            <a:r>
              <a:rPr lang="it-IT" dirty="0"/>
              <a:t>c</a:t>
            </a:r>
            <a:r>
              <a:rPr lang="it-IT" dirty="0" smtClean="0"/>
              <a:t>ombinazione di induzione e deduzione.</a:t>
            </a:r>
          </a:p>
          <a:p>
            <a:endParaRPr lang="it-IT" dirty="0"/>
          </a:p>
          <a:p>
            <a:r>
              <a:rPr lang="it-IT" dirty="0" smtClean="0"/>
              <a:t>«</a:t>
            </a:r>
            <a:r>
              <a:rPr lang="it-IT" i="1" dirty="0" smtClean="0"/>
              <a:t>La </a:t>
            </a:r>
            <a:r>
              <a:rPr lang="it-IT" i="1" dirty="0"/>
              <a:t>sua opera è importante perché si trova in un crocevia centrale </a:t>
            </a:r>
            <a:r>
              <a:rPr lang="it-IT" i="1" dirty="0" smtClean="0"/>
              <a:t>della cultura </a:t>
            </a:r>
            <a:r>
              <a:rPr lang="it-IT" i="1" dirty="0"/>
              <a:t>europea del diciannovesimo secolo. Nella sua opera si incontrano diverse correnti di </a:t>
            </a:r>
            <a:r>
              <a:rPr lang="it-IT" i="1" dirty="0" smtClean="0"/>
              <a:t>pensiero e </a:t>
            </a:r>
            <a:r>
              <a:rPr lang="it-IT" i="1" dirty="0"/>
              <a:t>problemi teorici si incontrano. Questa caratteristica lo colloca nel mezzo </a:t>
            </a:r>
            <a:r>
              <a:rPr lang="it-IT" i="1" dirty="0" smtClean="0"/>
              <a:t>del il </a:t>
            </a:r>
            <a:r>
              <a:rPr lang="it-IT" i="1" dirty="0"/>
              <a:t>lungo processo di transizione dal pensiero economico classico a quello neoclassico</a:t>
            </a:r>
            <a:r>
              <a:rPr lang="it-IT" i="1" dirty="0" smtClean="0"/>
              <a:t>, e </a:t>
            </a:r>
            <a:r>
              <a:rPr lang="it-IT" i="1" dirty="0"/>
              <a:t>dà </a:t>
            </a:r>
            <a:r>
              <a:rPr lang="it-IT" i="1" dirty="0">
                <a:solidFill>
                  <a:srgbClr val="FF0000"/>
                </a:solidFill>
              </a:rPr>
              <a:t>l'impressione di </a:t>
            </a:r>
            <a:r>
              <a:rPr lang="it-IT" i="1" dirty="0" smtClean="0">
                <a:solidFill>
                  <a:srgbClr val="FF0000"/>
                </a:solidFill>
              </a:rPr>
              <a:t>eclettismo</a:t>
            </a:r>
            <a:r>
              <a:rPr lang="it-IT" dirty="0" smtClean="0"/>
              <a:t>». (SZ 2017, p.) </a:t>
            </a:r>
          </a:p>
          <a:p>
            <a:endParaRPr lang="it-IT" dirty="0" smtClean="0"/>
          </a:p>
          <a:p>
            <a:endParaRPr lang="it-IT" dirty="0"/>
          </a:p>
          <a:p>
            <a:endParaRPr lang="it-IT" dirty="0"/>
          </a:p>
        </p:txBody>
      </p:sp>
    </p:spTree>
    <p:extLst>
      <p:ext uri="{BB962C8B-B14F-4D97-AF65-F5344CB8AC3E}">
        <p14:creationId xmlns:p14="http://schemas.microsoft.com/office/powerpoint/2010/main" val="1564398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L’utilitarismo di </a:t>
            </a:r>
            <a:r>
              <a:rPr lang="it-IT" dirty="0" err="1" smtClean="0"/>
              <a:t>J.S.Mill</a:t>
            </a:r>
            <a:r>
              <a:rPr lang="it-IT" dirty="0" smtClean="0"/>
              <a:t>, 1</a:t>
            </a:r>
            <a:endParaRPr lang="it-IT" dirty="0"/>
          </a:p>
        </p:txBody>
      </p:sp>
      <p:sp>
        <p:nvSpPr>
          <p:cNvPr id="3" name="Segnaposto contenuto 2"/>
          <p:cNvSpPr>
            <a:spLocks noGrp="1"/>
          </p:cNvSpPr>
          <p:nvPr>
            <p:ph idx="1"/>
          </p:nvPr>
        </p:nvSpPr>
        <p:spPr/>
        <p:txBody>
          <a:bodyPr>
            <a:normAutofit fontScale="70000" lnSpcReduction="20000"/>
          </a:bodyPr>
          <a:lstStyle/>
          <a:p>
            <a:r>
              <a:rPr lang="it-IT" dirty="0" smtClean="0">
                <a:solidFill>
                  <a:srgbClr val="FF0000"/>
                </a:solidFill>
              </a:rPr>
              <a:t>Influenza di </a:t>
            </a:r>
            <a:r>
              <a:rPr lang="it-IT" dirty="0" err="1" smtClean="0">
                <a:solidFill>
                  <a:srgbClr val="FF0000"/>
                </a:solidFill>
              </a:rPr>
              <a:t>Bentham</a:t>
            </a:r>
            <a:r>
              <a:rPr lang="it-IT" dirty="0" smtClean="0"/>
              <a:t>: elementi essenziali adottati da </a:t>
            </a:r>
            <a:r>
              <a:rPr lang="it-IT" dirty="0" err="1" smtClean="0"/>
              <a:t>Mill</a:t>
            </a:r>
            <a:endParaRPr lang="it-IT" dirty="0" smtClean="0"/>
          </a:p>
          <a:p>
            <a:pPr lvl="1"/>
            <a:r>
              <a:rPr lang="en-US" sz="2800" dirty="0" err="1" smtClean="0">
                <a:solidFill>
                  <a:srgbClr val="FF0000"/>
                </a:solidFill>
              </a:rPr>
              <a:t>Razionalismo</a:t>
            </a:r>
            <a:r>
              <a:rPr lang="en-US" sz="2800" dirty="0" smtClean="0"/>
              <a:t> </a:t>
            </a:r>
            <a:r>
              <a:rPr lang="it-IT" sz="2800" dirty="0"/>
              <a:t>(incorporato nel principio di utilità e nel calcolo </a:t>
            </a:r>
            <a:r>
              <a:rPr lang="it-IT" sz="2800" dirty="0" err="1" smtClean="0"/>
              <a:t>felicifico</a:t>
            </a:r>
            <a:r>
              <a:rPr lang="it-IT" sz="2800" dirty="0" smtClean="0"/>
              <a:t>) </a:t>
            </a:r>
            <a:r>
              <a:rPr lang="en-US" sz="2800" dirty="0" err="1" smtClean="0"/>
              <a:t>inteso</a:t>
            </a:r>
            <a:r>
              <a:rPr lang="en-US" sz="2800" dirty="0" smtClean="0"/>
              <a:t> come </a:t>
            </a:r>
            <a:r>
              <a:rPr lang="it-IT" sz="2800" dirty="0" smtClean="0"/>
              <a:t>la </a:t>
            </a:r>
            <a:r>
              <a:rPr lang="it-IT" sz="2800" dirty="0"/>
              <a:t>pratica o il principio di basare le opinioni e le azioni sulla ragione e sulla conoscenza piuttosto che sul credo religioso o sulla reazione emotiva. </a:t>
            </a:r>
            <a:endParaRPr lang="en-US" sz="2800" dirty="0"/>
          </a:p>
          <a:p>
            <a:pPr lvl="1"/>
            <a:r>
              <a:rPr lang="it-IT" sz="2800" dirty="0">
                <a:solidFill>
                  <a:srgbClr val="FF0000"/>
                </a:solidFill>
              </a:rPr>
              <a:t>Riformismo</a:t>
            </a:r>
            <a:r>
              <a:rPr lang="it-IT" sz="2800" dirty="0"/>
              <a:t>: l'idea che un sistema sociale possa essere migliorato</a:t>
            </a:r>
            <a:r>
              <a:rPr lang="it-IT" sz="2800" dirty="0" smtClean="0"/>
              <a:t>.</a:t>
            </a:r>
          </a:p>
          <a:p>
            <a:pPr lvl="1"/>
            <a:r>
              <a:rPr lang="it-IT" sz="2800" dirty="0">
                <a:solidFill>
                  <a:srgbClr val="FF0000"/>
                </a:solidFill>
              </a:rPr>
              <a:t>Egualitarismo</a:t>
            </a:r>
            <a:r>
              <a:rPr lang="it-IT" sz="2800" dirty="0"/>
              <a:t>: Teoria sociale della [più] perfetta uguaglianza possibile nella società umana o della sua realizzazione</a:t>
            </a:r>
            <a:r>
              <a:rPr lang="it-IT" sz="2800" dirty="0" smtClean="0"/>
              <a:t>.</a:t>
            </a:r>
          </a:p>
          <a:p>
            <a:pPr lvl="1"/>
            <a:r>
              <a:rPr lang="it-IT" sz="3200" dirty="0"/>
              <a:t>"Per principio di utilità si intende quel principio che approva o disapprova ogni azione di qualsiasi tipo, secondo la tendenza che sembra avere ad aumentare o diminuire la felicità della parte il cui interesse è in questione</a:t>
            </a:r>
            <a:r>
              <a:rPr lang="it-IT" sz="3200" dirty="0" smtClean="0"/>
              <a:t>". An </a:t>
            </a:r>
            <a:r>
              <a:rPr lang="it-IT" sz="3200" dirty="0" err="1"/>
              <a:t>Introduction</a:t>
            </a:r>
            <a:r>
              <a:rPr lang="it-IT" sz="3200" dirty="0"/>
              <a:t> to the </a:t>
            </a:r>
            <a:r>
              <a:rPr lang="it-IT" sz="3200" dirty="0" err="1"/>
              <a:t>Principles</a:t>
            </a:r>
            <a:r>
              <a:rPr lang="it-IT" sz="3200" dirty="0"/>
              <a:t> of </a:t>
            </a:r>
            <a:r>
              <a:rPr lang="it-IT" sz="3200" dirty="0" err="1"/>
              <a:t>Morals</a:t>
            </a:r>
            <a:r>
              <a:rPr lang="it-IT" sz="3200" dirty="0"/>
              <a:t> and </a:t>
            </a:r>
            <a:r>
              <a:rPr lang="it-IT" sz="3200" dirty="0" err="1"/>
              <a:t>Legislation</a:t>
            </a:r>
            <a:r>
              <a:rPr lang="it-IT" sz="3200" dirty="0"/>
              <a:t>, 1789, Cap. 1, "The </a:t>
            </a:r>
            <a:r>
              <a:rPr lang="it-IT" sz="3200" dirty="0" err="1"/>
              <a:t>Principle</a:t>
            </a:r>
            <a:r>
              <a:rPr lang="it-IT" sz="3200" dirty="0"/>
              <a:t> of Utility", in M&amp;S, p. 183)</a:t>
            </a:r>
          </a:p>
          <a:p>
            <a:pPr lvl="1"/>
            <a:endParaRPr lang="en-US" sz="3200" dirty="0"/>
          </a:p>
          <a:p>
            <a:r>
              <a:rPr lang="it-IT" dirty="0">
                <a:solidFill>
                  <a:srgbClr val="FF0000"/>
                </a:solidFill>
              </a:rPr>
              <a:t>Possibili applicazioni all'economia</a:t>
            </a:r>
            <a:r>
              <a:rPr lang="it-IT" dirty="0"/>
              <a:t>:</a:t>
            </a:r>
          </a:p>
          <a:p>
            <a:pPr lvl="1"/>
            <a:r>
              <a:rPr lang="it-IT" sz="2800" dirty="0"/>
              <a:t>Individualismo metodologico</a:t>
            </a:r>
          </a:p>
          <a:p>
            <a:pPr lvl="1"/>
            <a:r>
              <a:rPr lang="it-IT" sz="2800" dirty="0"/>
              <a:t>Massimizzazione dell'utilità come modello di comportamento economico razionale</a:t>
            </a:r>
          </a:p>
          <a:p>
            <a:pPr lvl="1"/>
            <a:endParaRPr lang="it-IT" dirty="0"/>
          </a:p>
        </p:txBody>
      </p:sp>
    </p:spTree>
    <p:extLst>
      <p:ext uri="{BB962C8B-B14F-4D97-AF65-F5344CB8AC3E}">
        <p14:creationId xmlns:p14="http://schemas.microsoft.com/office/powerpoint/2010/main" val="35324602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L’utilitarismo di </a:t>
            </a:r>
            <a:r>
              <a:rPr lang="it-IT" dirty="0" err="1" smtClean="0"/>
              <a:t>J.S.Mill</a:t>
            </a:r>
            <a:r>
              <a:rPr lang="it-IT" dirty="0" smtClean="0"/>
              <a:t>, 2</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Per </a:t>
            </a:r>
            <a:r>
              <a:rPr lang="it-IT" dirty="0" err="1" smtClean="0"/>
              <a:t>Mill</a:t>
            </a:r>
            <a:r>
              <a:rPr lang="it-IT" dirty="0" smtClean="0"/>
              <a:t>, va bene valutare le azioni umane sulla base delle loro conseguenze positive e negative, </a:t>
            </a:r>
            <a:r>
              <a:rPr lang="it-IT" dirty="0" smtClean="0">
                <a:solidFill>
                  <a:srgbClr val="FF0000"/>
                </a:solidFill>
              </a:rPr>
              <a:t>non va bene ridurre la valutazione di quelle conseguenza alla quantificazione monodimensionale</a:t>
            </a:r>
            <a:r>
              <a:rPr lang="it-IT" dirty="0" smtClean="0"/>
              <a:t> di piaceri e pene (come fa </a:t>
            </a:r>
            <a:r>
              <a:rPr lang="it-IT" dirty="0" err="1" smtClean="0"/>
              <a:t>Bentham</a:t>
            </a:r>
            <a:r>
              <a:rPr lang="it-IT" dirty="0" smtClean="0"/>
              <a:t>).</a:t>
            </a:r>
          </a:p>
          <a:p>
            <a:pPr lvl="1"/>
            <a:r>
              <a:rPr lang="it-IT" dirty="0" smtClean="0"/>
              <a:t>L’egoismo e la ricerca del piacere / fuga dal dolore non spiegano tutti i comportamenti umani. Si può essere felici anche partecipando alla felicità degli altri.</a:t>
            </a:r>
          </a:p>
          <a:p>
            <a:pPr lvl="1"/>
            <a:r>
              <a:rPr lang="it-IT" dirty="0" smtClean="0"/>
              <a:t>Non sempre l’individuo è il miglior giudice del proprio interesse (giustificazione del ruolo dell’intervento pubblico nel campo dell’educazione nella regolamentazione dell’orario lavorativo, nell’assistenza ai poveri)</a:t>
            </a:r>
          </a:p>
          <a:p>
            <a:endParaRPr lang="it-IT" dirty="0" smtClean="0"/>
          </a:p>
          <a:p>
            <a:r>
              <a:rPr lang="it-IT" dirty="0" smtClean="0">
                <a:solidFill>
                  <a:srgbClr val="FF0000"/>
                </a:solidFill>
              </a:rPr>
              <a:t>Complessità</a:t>
            </a:r>
            <a:r>
              <a:rPr lang="it-IT" dirty="0" smtClean="0"/>
              <a:t> dei fattori che determinano le scelte umane, misto di sentimenti e ragione, influenzate dalle consuetudini, dal grado di educazione, dall’influenza dell’opinione pubblica, multilateralità delle scelte umane. </a:t>
            </a:r>
            <a:r>
              <a:rPr lang="it-IT" dirty="0" smtClean="0">
                <a:solidFill>
                  <a:srgbClr val="FF0000"/>
                </a:solidFill>
              </a:rPr>
              <a:t>Somiglianza con Smith </a:t>
            </a:r>
            <a:r>
              <a:rPr lang="it-IT" dirty="0" smtClean="0"/>
              <a:t>e l’illuminismo scozzese (che influenza anche </a:t>
            </a:r>
            <a:r>
              <a:rPr lang="it-IT" dirty="0" err="1" smtClean="0"/>
              <a:t>Bentham</a:t>
            </a:r>
            <a:r>
              <a:rPr lang="it-IT" dirty="0" smtClean="0"/>
              <a:t>):</a:t>
            </a:r>
          </a:p>
          <a:p>
            <a:pPr lvl="1"/>
            <a:r>
              <a:rPr lang="it-IT" dirty="0" smtClean="0"/>
              <a:t>Adesione all’idea di spettatore imparziale, che giudica le azioni e i comportamenti umani (compresi i propri) in maniera disinteressata e benevola.</a:t>
            </a:r>
          </a:p>
          <a:p>
            <a:pPr lvl="1"/>
            <a:r>
              <a:rPr lang="it-IT" dirty="0" smtClean="0"/>
              <a:t>Adesione all’idea dell’uomo come «animale sociale», che deve tenere conto degli effetti delle proprie azioni sugli altri e dello sguardo della società sulle sue azioni. </a:t>
            </a:r>
          </a:p>
          <a:p>
            <a:pPr lvl="1"/>
            <a:endParaRPr lang="it-IT" dirty="0"/>
          </a:p>
        </p:txBody>
      </p:sp>
    </p:spTree>
    <p:extLst>
      <p:ext uri="{BB962C8B-B14F-4D97-AF65-F5344CB8AC3E}">
        <p14:creationId xmlns:p14="http://schemas.microsoft.com/office/powerpoint/2010/main" val="4290856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I Principi di economia politica</a:t>
            </a:r>
            <a:r>
              <a:rPr lang="it-IT" dirty="0" smtClean="0"/>
              <a:t>, 1</a:t>
            </a:r>
            <a:endParaRPr lang="en-GB" dirty="0"/>
          </a:p>
        </p:txBody>
      </p:sp>
      <p:sp>
        <p:nvSpPr>
          <p:cNvPr id="3" name="Segnaposto contenuto 2"/>
          <p:cNvSpPr>
            <a:spLocks noGrp="1"/>
          </p:cNvSpPr>
          <p:nvPr>
            <p:ph idx="1"/>
          </p:nvPr>
        </p:nvSpPr>
        <p:spPr/>
        <p:txBody>
          <a:bodyPr>
            <a:normAutofit fontScale="92500" lnSpcReduction="10000"/>
          </a:bodyPr>
          <a:lstStyle/>
          <a:p>
            <a:r>
              <a:rPr lang="it-IT" dirty="0"/>
              <a:t>La "</a:t>
            </a:r>
            <a:r>
              <a:rPr lang="it-IT" dirty="0">
                <a:solidFill>
                  <a:srgbClr val="FF0000"/>
                </a:solidFill>
              </a:rPr>
              <a:t>bibbia indiscussa degli economisti</a:t>
            </a:r>
            <a:r>
              <a:rPr lang="it-IT" dirty="0"/>
              <a:t>" per tutta la seconda metà del XIX secolo (Mark </a:t>
            </a:r>
            <a:r>
              <a:rPr lang="it-IT" dirty="0" err="1"/>
              <a:t>Blaug</a:t>
            </a:r>
            <a:r>
              <a:rPr lang="it-IT" dirty="0"/>
              <a:t>, Storia dell'analisi economica in retrospettiva)</a:t>
            </a:r>
          </a:p>
          <a:p>
            <a:r>
              <a:rPr lang="it-IT" dirty="0"/>
              <a:t>L'unico libro che copre l'intero terreno dell'economia politica classica sviluppata dopo Smith da Ricardo e dagli altri economisti politici classici (Nassau Senior...)</a:t>
            </a:r>
          </a:p>
          <a:p>
            <a:r>
              <a:rPr lang="it-IT" dirty="0"/>
              <a:t>Soprattutto per quanto riguarda le questioni "microeconomiche", viene spesso descritto come un </a:t>
            </a:r>
            <a:r>
              <a:rPr lang="it-IT" dirty="0">
                <a:solidFill>
                  <a:srgbClr val="FF0000"/>
                </a:solidFill>
              </a:rPr>
              <a:t>libro "eclettico"</a:t>
            </a:r>
            <a:r>
              <a:rPr lang="it-IT" dirty="0"/>
              <a:t>, o come una "miscela" di economia politica classica/ricardiana e di elementi anticlassici come il ruolo della domanda nella determinazione del valore e dei prezzi. </a:t>
            </a:r>
          </a:p>
          <a:p>
            <a:r>
              <a:rPr lang="it-IT" dirty="0"/>
              <a:t>Per quanto riguarda le questioni "macroeconomiche", insieme alle opere di </a:t>
            </a:r>
            <a:r>
              <a:rPr lang="it-IT" dirty="0" err="1"/>
              <a:t>Say</a:t>
            </a:r>
            <a:r>
              <a:rPr lang="it-IT" dirty="0"/>
              <a:t> e Ricardo, offre un'esposizione standard della teoria che sarebbe rimasta la </a:t>
            </a:r>
            <a:r>
              <a:rPr lang="it-IT" dirty="0">
                <a:solidFill>
                  <a:srgbClr val="FF0000"/>
                </a:solidFill>
              </a:rPr>
              <a:t>visione ortodossa fino a Keynes (1936)</a:t>
            </a:r>
            <a:r>
              <a:rPr lang="it-IT" dirty="0"/>
              <a:t>.</a:t>
            </a:r>
            <a:endParaRPr lang="en-GB" dirty="0"/>
          </a:p>
        </p:txBody>
      </p:sp>
    </p:spTree>
    <p:extLst>
      <p:ext uri="{BB962C8B-B14F-4D97-AF65-F5344CB8AC3E}">
        <p14:creationId xmlns:p14="http://schemas.microsoft.com/office/powerpoint/2010/main" val="3056124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I Principi di economia politica</a:t>
            </a:r>
            <a:r>
              <a:rPr lang="it-IT" dirty="0" smtClean="0"/>
              <a:t>, 2</a:t>
            </a:r>
            <a:endParaRPr lang="en-GB" dirty="0"/>
          </a:p>
        </p:txBody>
      </p:sp>
      <p:sp>
        <p:nvSpPr>
          <p:cNvPr id="3" name="Segnaposto contenuto 2"/>
          <p:cNvSpPr>
            <a:spLocks noGrp="1"/>
          </p:cNvSpPr>
          <p:nvPr>
            <p:ph idx="1"/>
          </p:nvPr>
        </p:nvSpPr>
        <p:spPr/>
        <p:txBody>
          <a:bodyPr>
            <a:normAutofit/>
          </a:bodyPr>
          <a:lstStyle/>
          <a:p>
            <a:r>
              <a:rPr lang="it-IT" dirty="0"/>
              <a:t>Libro I, Produzione </a:t>
            </a:r>
          </a:p>
          <a:p>
            <a:r>
              <a:rPr lang="it-IT" dirty="0"/>
              <a:t>Libro II, Distribuzione</a:t>
            </a:r>
          </a:p>
          <a:p>
            <a:r>
              <a:rPr lang="it-IT" dirty="0"/>
              <a:t>Libro III, Lo scambio </a:t>
            </a:r>
          </a:p>
          <a:p>
            <a:r>
              <a:rPr lang="it-IT" dirty="0"/>
              <a:t>Libro IV, Influenza del progresso della società sulla produzione e sulla distribuzione </a:t>
            </a:r>
          </a:p>
          <a:p>
            <a:r>
              <a:rPr lang="it-IT" dirty="0"/>
              <a:t>Libro V, Sull'influenza del governo </a:t>
            </a:r>
            <a:endParaRPr lang="en-GB" dirty="0"/>
          </a:p>
        </p:txBody>
      </p:sp>
    </p:spTree>
    <p:extLst>
      <p:ext uri="{BB962C8B-B14F-4D97-AF65-F5344CB8AC3E}">
        <p14:creationId xmlns:p14="http://schemas.microsoft.com/office/powerpoint/2010/main" val="1058401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i="1" dirty="0" smtClean="0"/>
              <a:t>I Principi di economia politica</a:t>
            </a:r>
            <a:r>
              <a:rPr lang="it-IT" dirty="0" smtClean="0"/>
              <a:t>, 3</a:t>
            </a:r>
            <a:endParaRPr lang="en-GB" dirty="0"/>
          </a:p>
        </p:txBody>
      </p:sp>
      <p:sp>
        <p:nvSpPr>
          <p:cNvPr id="3" name="Segnaposto contenuto 2"/>
          <p:cNvSpPr>
            <a:spLocks noGrp="1"/>
          </p:cNvSpPr>
          <p:nvPr>
            <p:ph idx="1"/>
          </p:nvPr>
        </p:nvSpPr>
        <p:spPr/>
        <p:txBody>
          <a:bodyPr>
            <a:normAutofit fontScale="70000" lnSpcReduction="20000"/>
          </a:bodyPr>
          <a:lstStyle/>
          <a:p>
            <a:r>
              <a:rPr lang="it-IT" dirty="0"/>
              <a:t>"Le leggi e le condizioni della </a:t>
            </a:r>
            <a:r>
              <a:rPr lang="it-IT" dirty="0">
                <a:solidFill>
                  <a:srgbClr val="FF0000"/>
                </a:solidFill>
              </a:rPr>
              <a:t>produzione</a:t>
            </a:r>
            <a:r>
              <a:rPr lang="it-IT" dirty="0"/>
              <a:t> di ricchezza hanno il carattere di verità fisiche. Non c'è nulla di facoltativo o arbitrario in </a:t>
            </a:r>
            <a:r>
              <a:rPr lang="it-IT" dirty="0" smtClean="0"/>
              <a:t>esse».</a:t>
            </a:r>
            <a:endParaRPr lang="it-IT" dirty="0"/>
          </a:p>
          <a:p>
            <a:r>
              <a:rPr lang="it-IT" dirty="0"/>
              <a:t>Non è così per la </a:t>
            </a:r>
            <a:r>
              <a:rPr lang="it-IT" dirty="0">
                <a:solidFill>
                  <a:srgbClr val="FF0000"/>
                </a:solidFill>
              </a:rPr>
              <a:t>distribuzione</a:t>
            </a:r>
            <a:r>
              <a:rPr lang="it-IT" dirty="0"/>
              <a:t> della ricchezza. Questa è una questione esclusivamente di istituzione umana. Una volta che le cose ci sono, gli uomini, individualmente o collettivamente, possono farne ciò che vogliono. Possono metterle a disposizione di chi vogliono e a qualsiasi condizione. [La distribuzione della ricchezza, quindi, dipende dalle leggi e dai costumi della società. Le regole con cui viene determinata sono quelle che le opinioni e i sentimenti della parte dominante della comunità rendono tali, e sono molto diverse in epoche e paesi diversi; e potrebbero essere ancora più diverse, se gli uomini lo volessero</a:t>
            </a:r>
            <a:r>
              <a:rPr lang="it-IT" dirty="0" smtClean="0"/>
              <a:t>".</a:t>
            </a:r>
          </a:p>
          <a:p>
            <a:r>
              <a:rPr lang="it-IT" dirty="0"/>
              <a:t>"Dobbiamo considerare non le cause, ma le conseguenze </a:t>
            </a:r>
            <a:r>
              <a:rPr lang="it-IT" dirty="0" smtClean="0"/>
              <a:t>delle </a:t>
            </a:r>
            <a:r>
              <a:rPr lang="it-IT" dirty="0"/>
              <a:t>regole secondo le quali la ricchezza può essere distribuita. Queste, </a:t>
            </a:r>
            <a:r>
              <a:rPr lang="it-IT" dirty="0" smtClean="0"/>
              <a:t>almeno</a:t>
            </a:r>
            <a:r>
              <a:rPr lang="it-IT" dirty="0"/>
              <a:t>, sono poco arbitrarie e hanno il carattere di leggi fisiche, come le leggi di produzione. Gli esseri umani possono controllare le proprie azioni ma non le conseguenze dei loro atti su se stessi o sugli altri. La società può sottoporre la distribuzione delle ricchezze alle regole che ritiene più opportune, ma quali risultati pratici deriveranno dall'applicazione di queste regole devono essere scoperti, come qualsiasi altra verità fisica o mentale, dall'osservazione e dal ragionamento. </a:t>
            </a:r>
            <a:endParaRPr lang="it-IT" dirty="0" smtClean="0"/>
          </a:p>
          <a:p>
            <a:r>
              <a:rPr lang="it-IT" dirty="0" smtClean="0"/>
              <a:t>Fonte: </a:t>
            </a:r>
            <a:r>
              <a:rPr lang="en-US" i="1" dirty="0">
                <a:solidFill>
                  <a:srgbClr val="000000"/>
                </a:solidFill>
              </a:rPr>
              <a:t>Principles: </a:t>
            </a:r>
            <a:r>
              <a:rPr lang="en-US" dirty="0">
                <a:solidFill>
                  <a:srgbClr val="000000"/>
                </a:solidFill>
              </a:rPr>
              <a:t>Of Property. Book II, Ch. 1</a:t>
            </a:r>
            <a:endParaRPr lang="en-GB" dirty="0"/>
          </a:p>
        </p:txBody>
      </p:sp>
    </p:spTree>
    <p:extLst>
      <p:ext uri="{BB962C8B-B14F-4D97-AF65-F5344CB8AC3E}">
        <p14:creationId xmlns:p14="http://schemas.microsoft.com/office/powerpoint/2010/main" val="201040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Scienza e Arte nell’Economia politica</a:t>
            </a:r>
            <a:endParaRPr lang="en-GB" dirty="0"/>
          </a:p>
        </p:txBody>
      </p:sp>
      <p:sp>
        <p:nvSpPr>
          <p:cNvPr id="3" name="Segnaposto contenuto 2"/>
          <p:cNvSpPr>
            <a:spLocks noGrp="1"/>
          </p:cNvSpPr>
          <p:nvPr>
            <p:ph idx="1"/>
          </p:nvPr>
        </p:nvSpPr>
        <p:spPr/>
        <p:txBody>
          <a:bodyPr>
            <a:normAutofit fontScale="92500"/>
          </a:bodyPr>
          <a:lstStyle/>
          <a:p>
            <a:r>
              <a:rPr lang="it-IT" dirty="0"/>
              <a:t>In uno dei suoi Saggi su alcune questioni irrisolte di economia politica, </a:t>
            </a:r>
            <a:r>
              <a:rPr lang="it-IT" dirty="0" err="1"/>
              <a:t>Mill</a:t>
            </a:r>
            <a:r>
              <a:rPr lang="it-IT" dirty="0"/>
              <a:t> adottò la distinzione tra la "scienza" e l'"arte" dell'economia politica (che si ritrova anche in </a:t>
            </a:r>
            <a:r>
              <a:rPr lang="it-IT" dirty="0" err="1"/>
              <a:t>Bentham</a:t>
            </a:r>
            <a:r>
              <a:rPr lang="it-IT" dirty="0"/>
              <a:t>)</a:t>
            </a:r>
          </a:p>
          <a:p>
            <a:r>
              <a:rPr lang="it-IT" dirty="0"/>
              <a:t>La </a:t>
            </a:r>
            <a:r>
              <a:rPr lang="it-IT" dirty="0">
                <a:solidFill>
                  <a:srgbClr val="FF0000"/>
                </a:solidFill>
              </a:rPr>
              <a:t>distinzione tra scienza e arte</a:t>
            </a:r>
            <a:r>
              <a:rPr lang="it-IT" dirty="0"/>
              <a:t> corrisponde alla distinzione tra ciò che "è" (e non può essere cambiato dall'intervento umano) e ciò che "dovrebbe essere" (e può quindi essere considerato un obiettivo politico).</a:t>
            </a:r>
          </a:p>
          <a:p>
            <a:r>
              <a:rPr lang="it-IT" dirty="0" smtClean="0"/>
              <a:t>Un'interpretazione </a:t>
            </a:r>
            <a:r>
              <a:rPr lang="it-IT" dirty="0"/>
              <a:t>plausibile della distinzione di </a:t>
            </a:r>
            <a:r>
              <a:rPr lang="it-IT" dirty="0" err="1"/>
              <a:t>Mill</a:t>
            </a:r>
            <a:r>
              <a:rPr lang="it-IT" dirty="0"/>
              <a:t> tra "leggi della produzione" e "leggi della distribuzione" è che, mentre le prime appartengono alla "scienza" dell'economia politica (economia politica positiva), le seconde appartengono all'"arte" (economia politica normativa).</a:t>
            </a:r>
          </a:p>
          <a:p>
            <a:endParaRPr lang="en-GB" dirty="0"/>
          </a:p>
        </p:txBody>
      </p:sp>
    </p:spTree>
    <p:extLst>
      <p:ext uri="{BB962C8B-B14F-4D97-AF65-F5344CB8AC3E}">
        <p14:creationId xmlns:p14="http://schemas.microsoft.com/office/powerpoint/2010/main" val="1147246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Alcuni contributi importanti di </a:t>
            </a:r>
            <a:r>
              <a:rPr lang="it-IT" dirty="0" err="1" smtClean="0"/>
              <a:t>Mill</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Teoria dei prezzi</a:t>
            </a:r>
            <a:r>
              <a:rPr lang="it-IT" dirty="0" smtClean="0"/>
              <a:t>: </a:t>
            </a:r>
          </a:p>
          <a:p>
            <a:pPr lvl="1"/>
            <a:r>
              <a:rPr lang="it-IT" dirty="0" smtClean="0"/>
              <a:t>Dai vantaggi comparati di Ricardo (v. lezione 5) alla determinazione della ragione di scambio internazionale di equilibrio che uguaglia il valore delle esportazioni di un paese (pari al valore delle importazioni degli altri) al valore delle sue importazioni (pari al valore delle esportazioni degli altri paesi).</a:t>
            </a:r>
          </a:p>
          <a:p>
            <a:pPr lvl="1"/>
            <a:r>
              <a:rPr lang="it-IT" dirty="0" smtClean="0"/>
              <a:t>Anticipazione dell’idea che i prezzi si determinano nel mercato competitivo, in un punto di equilibrio, determinato considerando domanda e offerta ( = alla domanda di altre merci).</a:t>
            </a:r>
          </a:p>
          <a:p>
            <a:r>
              <a:rPr lang="it-IT" dirty="0" smtClean="0">
                <a:solidFill>
                  <a:srgbClr val="FF0000"/>
                </a:solidFill>
              </a:rPr>
              <a:t>Lavoro e salari:</a:t>
            </a:r>
          </a:p>
          <a:p>
            <a:pPr lvl="1"/>
            <a:r>
              <a:rPr lang="it-IT" dirty="0" smtClean="0"/>
              <a:t>Ripresa problematica della distinzione tra lavoro produttivo e improduttivo (che non vuol dire inutile). </a:t>
            </a:r>
          </a:p>
          <a:p>
            <a:pPr lvl="1"/>
            <a:r>
              <a:rPr lang="it-IT" dirty="0" smtClean="0"/>
              <a:t>Riproposizione della teoria del fondo salari (FS = valore delle anticipazioni che permettono di sostenere un certo numero di lavoratori dato il salario di </a:t>
            </a:r>
            <a:r>
              <a:rPr lang="it-IT" dirty="0" err="1" smtClean="0"/>
              <a:t>sussistinenza</a:t>
            </a:r>
            <a:r>
              <a:rPr lang="it-IT" dirty="0" smtClean="0"/>
              <a:t>, L = FS/w) e suo superamento con un recupero dell’idea che i salari possano deviare dalla sussistenza tenendo conto dei rapporti di forza. </a:t>
            </a:r>
          </a:p>
          <a:p>
            <a:endParaRPr lang="it-IT" dirty="0"/>
          </a:p>
        </p:txBody>
      </p:sp>
    </p:spTree>
    <p:extLst>
      <p:ext uri="{BB962C8B-B14F-4D97-AF65-F5344CB8AC3E}">
        <p14:creationId xmlns:p14="http://schemas.microsoft.com/office/powerpoint/2010/main" val="1239588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Connettore 2 3">
            <a:extLst>
              <a:ext uri="{FF2B5EF4-FFF2-40B4-BE49-F238E27FC236}">
                <a16:creationId xmlns:a16="http://schemas.microsoft.com/office/drawing/2014/main" id="{4B6B8097-77B4-33FB-790F-97DD9B60DC0C}"/>
              </a:ext>
            </a:extLst>
          </p:cNvPr>
          <p:cNvCxnSpPr>
            <a:cxnSpLocks/>
          </p:cNvCxnSpPr>
          <p:nvPr/>
        </p:nvCxnSpPr>
        <p:spPr>
          <a:xfrm>
            <a:off x="1091509" y="4832382"/>
            <a:ext cx="3109965"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 name="Connettore 2 4">
            <a:extLst>
              <a:ext uri="{FF2B5EF4-FFF2-40B4-BE49-F238E27FC236}">
                <a16:creationId xmlns:a16="http://schemas.microsoft.com/office/drawing/2014/main" id="{FDD06947-373E-6623-2B04-921918ACE3A6}"/>
              </a:ext>
            </a:extLst>
          </p:cNvPr>
          <p:cNvCxnSpPr/>
          <p:nvPr/>
        </p:nvCxnSpPr>
        <p:spPr>
          <a:xfrm flipV="1">
            <a:off x="1091509" y="2518149"/>
            <a:ext cx="0" cy="23142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nettore 1 5">
            <a:extLst>
              <a:ext uri="{FF2B5EF4-FFF2-40B4-BE49-F238E27FC236}">
                <a16:creationId xmlns:a16="http://schemas.microsoft.com/office/drawing/2014/main" id="{D18B1DBA-C826-35BD-8BD1-1039256C03F0}"/>
              </a:ext>
            </a:extLst>
          </p:cNvPr>
          <p:cNvCxnSpPr/>
          <p:nvPr/>
        </p:nvCxnSpPr>
        <p:spPr>
          <a:xfrm>
            <a:off x="1091509" y="4095242"/>
            <a:ext cx="137243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Connettore 1 6">
            <a:extLst>
              <a:ext uri="{FF2B5EF4-FFF2-40B4-BE49-F238E27FC236}">
                <a16:creationId xmlns:a16="http://schemas.microsoft.com/office/drawing/2014/main" id="{132B6A92-20DA-9B43-5882-9B2799CC8227}"/>
              </a:ext>
            </a:extLst>
          </p:cNvPr>
          <p:cNvCxnSpPr/>
          <p:nvPr/>
        </p:nvCxnSpPr>
        <p:spPr>
          <a:xfrm flipV="1">
            <a:off x="2463947" y="2919584"/>
            <a:ext cx="0" cy="11756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nettore 1 7">
            <a:extLst>
              <a:ext uri="{FF2B5EF4-FFF2-40B4-BE49-F238E27FC236}">
                <a16:creationId xmlns:a16="http://schemas.microsoft.com/office/drawing/2014/main" id="{59648CD5-0E01-5095-CE18-A26CCB22A6CF}"/>
              </a:ext>
            </a:extLst>
          </p:cNvPr>
          <p:cNvCxnSpPr/>
          <p:nvPr/>
        </p:nvCxnSpPr>
        <p:spPr>
          <a:xfrm>
            <a:off x="2463947" y="2919584"/>
            <a:ext cx="173752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CasellaDiTesto 8">
            <a:extLst>
              <a:ext uri="{FF2B5EF4-FFF2-40B4-BE49-F238E27FC236}">
                <a16:creationId xmlns:a16="http://schemas.microsoft.com/office/drawing/2014/main" id="{07FC93E5-D4DC-F11F-3D82-B003EE722FE9}"/>
              </a:ext>
            </a:extLst>
          </p:cNvPr>
          <p:cNvSpPr txBox="1"/>
          <p:nvPr/>
        </p:nvSpPr>
        <p:spPr>
          <a:xfrm>
            <a:off x="381489" y="3910576"/>
            <a:ext cx="593432" cy="369332"/>
          </a:xfrm>
          <a:prstGeom prst="rect">
            <a:avLst/>
          </a:prstGeom>
          <a:noFill/>
        </p:spPr>
        <p:txBody>
          <a:bodyPr wrap="none" rtlCol="0">
            <a:spAutoFit/>
          </a:bodyPr>
          <a:lstStyle/>
          <a:p>
            <a:r>
              <a:rPr lang="it-IT" dirty="0"/>
              <a:t>0,66</a:t>
            </a:r>
          </a:p>
        </p:txBody>
      </p:sp>
      <p:sp>
        <p:nvSpPr>
          <p:cNvPr id="10" name="CasellaDiTesto 9">
            <a:extLst>
              <a:ext uri="{FF2B5EF4-FFF2-40B4-BE49-F238E27FC236}">
                <a16:creationId xmlns:a16="http://schemas.microsoft.com/office/drawing/2014/main" id="{3344F98E-3545-2EBD-2DB1-EAB5CE8A9529}"/>
              </a:ext>
            </a:extLst>
          </p:cNvPr>
          <p:cNvSpPr txBox="1"/>
          <p:nvPr/>
        </p:nvSpPr>
        <p:spPr>
          <a:xfrm>
            <a:off x="435186" y="2734918"/>
            <a:ext cx="476412" cy="369332"/>
          </a:xfrm>
          <a:prstGeom prst="rect">
            <a:avLst/>
          </a:prstGeom>
          <a:noFill/>
        </p:spPr>
        <p:txBody>
          <a:bodyPr wrap="none" rtlCol="0">
            <a:spAutoFit/>
          </a:bodyPr>
          <a:lstStyle/>
          <a:p>
            <a:r>
              <a:rPr lang="it-IT" dirty="0"/>
              <a:t>1,2</a:t>
            </a:r>
          </a:p>
        </p:txBody>
      </p:sp>
      <p:cxnSp>
        <p:nvCxnSpPr>
          <p:cNvPr id="11" name="Connettore 1 10">
            <a:extLst>
              <a:ext uri="{FF2B5EF4-FFF2-40B4-BE49-F238E27FC236}">
                <a16:creationId xmlns:a16="http://schemas.microsoft.com/office/drawing/2014/main" id="{82370089-9045-D19B-EEC8-5A418AB9F298}"/>
              </a:ext>
            </a:extLst>
          </p:cNvPr>
          <p:cNvCxnSpPr/>
          <p:nvPr/>
        </p:nvCxnSpPr>
        <p:spPr>
          <a:xfrm flipH="1">
            <a:off x="1091509" y="3644735"/>
            <a:ext cx="137243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CasellaDiTesto 11">
            <a:extLst>
              <a:ext uri="{FF2B5EF4-FFF2-40B4-BE49-F238E27FC236}">
                <a16:creationId xmlns:a16="http://schemas.microsoft.com/office/drawing/2014/main" id="{11A5E735-1366-4AE1-56E3-BDDF62AB740F}"/>
              </a:ext>
            </a:extLst>
          </p:cNvPr>
          <p:cNvSpPr txBox="1"/>
          <p:nvPr/>
        </p:nvSpPr>
        <p:spPr>
          <a:xfrm>
            <a:off x="673392" y="3490599"/>
            <a:ext cx="301686" cy="369332"/>
          </a:xfrm>
          <a:prstGeom prst="rect">
            <a:avLst/>
          </a:prstGeom>
          <a:noFill/>
        </p:spPr>
        <p:txBody>
          <a:bodyPr wrap="none" rtlCol="0">
            <a:spAutoFit/>
          </a:bodyPr>
          <a:lstStyle/>
          <a:p>
            <a:r>
              <a:rPr lang="it-IT" dirty="0"/>
              <a:t>1</a:t>
            </a:r>
          </a:p>
        </p:txBody>
      </p:sp>
      <p:sp>
        <p:nvSpPr>
          <p:cNvPr id="13" name="CasellaDiTesto 12">
            <a:extLst>
              <a:ext uri="{FF2B5EF4-FFF2-40B4-BE49-F238E27FC236}">
                <a16:creationId xmlns:a16="http://schemas.microsoft.com/office/drawing/2014/main" id="{C00C76E0-8E8D-9796-7634-1690350B9B5F}"/>
              </a:ext>
            </a:extLst>
          </p:cNvPr>
          <p:cNvSpPr txBox="1"/>
          <p:nvPr/>
        </p:nvSpPr>
        <p:spPr>
          <a:xfrm>
            <a:off x="3169206" y="2490540"/>
            <a:ext cx="2328714" cy="369332"/>
          </a:xfrm>
          <a:prstGeom prst="rect">
            <a:avLst/>
          </a:prstGeom>
          <a:noFill/>
        </p:spPr>
        <p:txBody>
          <a:bodyPr wrap="none" rtlCol="0">
            <a:spAutoFit/>
          </a:bodyPr>
          <a:lstStyle/>
          <a:p>
            <a:r>
              <a:rPr lang="it-IT" dirty="0"/>
              <a:t>Portogallo + Inghilterra</a:t>
            </a:r>
          </a:p>
        </p:txBody>
      </p:sp>
      <p:sp>
        <p:nvSpPr>
          <p:cNvPr id="14" name="CasellaDiTesto 13">
            <a:extLst>
              <a:ext uri="{FF2B5EF4-FFF2-40B4-BE49-F238E27FC236}">
                <a16:creationId xmlns:a16="http://schemas.microsoft.com/office/drawing/2014/main" id="{AB45552B-26C5-1EEE-DC74-9A764DFF4722}"/>
              </a:ext>
            </a:extLst>
          </p:cNvPr>
          <p:cNvSpPr txBox="1"/>
          <p:nvPr/>
        </p:nvSpPr>
        <p:spPr>
          <a:xfrm>
            <a:off x="1207668" y="4046031"/>
            <a:ext cx="1140120" cy="369332"/>
          </a:xfrm>
          <a:prstGeom prst="rect">
            <a:avLst/>
          </a:prstGeom>
          <a:noFill/>
        </p:spPr>
        <p:txBody>
          <a:bodyPr wrap="none" rtlCol="0">
            <a:spAutoFit/>
          </a:bodyPr>
          <a:lstStyle/>
          <a:p>
            <a:r>
              <a:rPr lang="it-IT" dirty="0"/>
              <a:t>Portogallo</a:t>
            </a:r>
          </a:p>
        </p:txBody>
      </p:sp>
      <p:sp>
        <p:nvSpPr>
          <p:cNvPr id="15" name="Arco 14">
            <a:extLst>
              <a:ext uri="{FF2B5EF4-FFF2-40B4-BE49-F238E27FC236}">
                <a16:creationId xmlns:a16="http://schemas.microsoft.com/office/drawing/2014/main" id="{6996A4E4-CD36-97CD-C65B-2B0E8B2EC7EC}"/>
              </a:ext>
            </a:extLst>
          </p:cNvPr>
          <p:cNvSpPr/>
          <p:nvPr/>
        </p:nvSpPr>
        <p:spPr>
          <a:xfrm rot="10291805">
            <a:off x="2093315" y="1662099"/>
            <a:ext cx="1791956" cy="2230734"/>
          </a:xfrm>
          <a:prstGeom prst="arc">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dirty="0">
              <a:highlight>
                <a:srgbClr val="00FF00"/>
              </a:highlight>
            </a:endParaRPr>
          </a:p>
        </p:txBody>
      </p:sp>
      <p:sp>
        <p:nvSpPr>
          <p:cNvPr id="16" name="CasellaDiTesto 15">
            <a:extLst>
              <a:ext uri="{FF2B5EF4-FFF2-40B4-BE49-F238E27FC236}">
                <a16:creationId xmlns:a16="http://schemas.microsoft.com/office/drawing/2014/main" id="{58B36343-061A-9A1C-8042-C174984A46DC}"/>
              </a:ext>
            </a:extLst>
          </p:cNvPr>
          <p:cNvSpPr txBox="1"/>
          <p:nvPr/>
        </p:nvSpPr>
        <p:spPr>
          <a:xfrm>
            <a:off x="391201" y="2163903"/>
            <a:ext cx="1483483" cy="369332"/>
          </a:xfrm>
          <a:prstGeom prst="rect">
            <a:avLst/>
          </a:prstGeom>
          <a:noFill/>
        </p:spPr>
        <p:txBody>
          <a:bodyPr wrap="none" rtlCol="0">
            <a:spAutoFit/>
          </a:bodyPr>
          <a:lstStyle/>
          <a:p>
            <a:r>
              <a:rPr lang="it-IT" dirty="0" err="1"/>
              <a:t>P.vino</a:t>
            </a:r>
            <a:r>
              <a:rPr lang="it-IT" dirty="0"/>
              <a:t>/</a:t>
            </a:r>
            <a:r>
              <a:rPr lang="it-IT" dirty="0" err="1"/>
              <a:t>P.telaio</a:t>
            </a:r>
            <a:endParaRPr lang="it-IT" dirty="0"/>
          </a:p>
        </p:txBody>
      </p:sp>
      <p:sp>
        <p:nvSpPr>
          <p:cNvPr id="17" name="CasellaDiTesto 16">
            <a:extLst>
              <a:ext uri="{FF2B5EF4-FFF2-40B4-BE49-F238E27FC236}">
                <a16:creationId xmlns:a16="http://schemas.microsoft.com/office/drawing/2014/main" id="{B9A941D9-8894-D750-4A71-92F70A8CE36C}"/>
              </a:ext>
            </a:extLst>
          </p:cNvPr>
          <p:cNvSpPr txBox="1"/>
          <p:nvPr/>
        </p:nvSpPr>
        <p:spPr>
          <a:xfrm>
            <a:off x="3966845" y="4880070"/>
            <a:ext cx="585417" cy="369332"/>
          </a:xfrm>
          <a:prstGeom prst="rect">
            <a:avLst/>
          </a:prstGeom>
          <a:noFill/>
        </p:spPr>
        <p:txBody>
          <a:bodyPr wrap="none" rtlCol="0">
            <a:spAutoFit/>
          </a:bodyPr>
          <a:lstStyle/>
          <a:p>
            <a:r>
              <a:rPr lang="it-IT" dirty="0"/>
              <a:t>vino</a:t>
            </a:r>
          </a:p>
        </p:txBody>
      </p:sp>
      <p:sp>
        <p:nvSpPr>
          <p:cNvPr id="18" name="CasellaDiTesto 17">
            <a:extLst>
              <a:ext uri="{FF2B5EF4-FFF2-40B4-BE49-F238E27FC236}">
                <a16:creationId xmlns:a16="http://schemas.microsoft.com/office/drawing/2014/main" id="{88CB1E12-9866-FD08-1EEE-67892BB65DEE}"/>
              </a:ext>
            </a:extLst>
          </p:cNvPr>
          <p:cNvSpPr txBox="1"/>
          <p:nvPr/>
        </p:nvSpPr>
        <p:spPr>
          <a:xfrm>
            <a:off x="3160032" y="3667474"/>
            <a:ext cx="3454087" cy="369332"/>
          </a:xfrm>
          <a:prstGeom prst="rect">
            <a:avLst/>
          </a:prstGeom>
          <a:noFill/>
        </p:spPr>
        <p:txBody>
          <a:bodyPr wrap="none" rtlCol="0">
            <a:spAutoFit/>
          </a:bodyPr>
          <a:lstStyle/>
          <a:p>
            <a:r>
              <a:rPr lang="it-IT" dirty="0">
                <a:solidFill>
                  <a:srgbClr val="FF0000"/>
                </a:solidFill>
              </a:rPr>
              <a:t>Mill introduce la curva di domanda</a:t>
            </a:r>
          </a:p>
        </p:txBody>
      </p:sp>
      <p:graphicFrame>
        <p:nvGraphicFramePr>
          <p:cNvPr id="2" name="Segnaposto contenuto 4">
            <a:extLst>
              <a:ext uri="{FF2B5EF4-FFF2-40B4-BE49-F238E27FC236}">
                <a16:creationId xmlns:a16="http://schemas.microsoft.com/office/drawing/2014/main" id="{79897D0C-B2AE-FE9E-BF35-572807F6416B}"/>
              </a:ext>
            </a:extLst>
          </p:cNvPr>
          <p:cNvGraphicFramePr>
            <a:graphicFrameLocks/>
          </p:cNvGraphicFramePr>
          <p:nvPr>
            <p:extLst/>
          </p:nvPr>
        </p:nvGraphicFramePr>
        <p:xfrm>
          <a:off x="205551" y="205646"/>
          <a:ext cx="5181600" cy="1297573"/>
        </p:xfrm>
        <a:graphic>
          <a:graphicData uri="http://schemas.openxmlformats.org/drawingml/2006/table">
            <a:tbl>
              <a:tblPr firstRow="1" bandRow="1">
                <a:tableStyleId>{5C22544A-7EE6-4342-B048-85BDC9FD1C3A}</a:tableStyleId>
              </a:tblPr>
              <a:tblGrid>
                <a:gridCol w="1727200">
                  <a:extLst>
                    <a:ext uri="{9D8B030D-6E8A-4147-A177-3AD203B41FA5}">
                      <a16:colId xmlns:a16="http://schemas.microsoft.com/office/drawing/2014/main" val="20000"/>
                    </a:ext>
                  </a:extLst>
                </a:gridCol>
                <a:gridCol w="1727200">
                  <a:extLst>
                    <a:ext uri="{9D8B030D-6E8A-4147-A177-3AD203B41FA5}">
                      <a16:colId xmlns:a16="http://schemas.microsoft.com/office/drawing/2014/main" val="20001"/>
                    </a:ext>
                  </a:extLst>
                </a:gridCol>
                <a:gridCol w="1727200">
                  <a:extLst>
                    <a:ext uri="{9D8B030D-6E8A-4147-A177-3AD203B41FA5}">
                      <a16:colId xmlns:a16="http://schemas.microsoft.com/office/drawing/2014/main" val="20002"/>
                    </a:ext>
                  </a:extLst>
                </a:gridCol>
              </a:tblGrid>
              <a:tr h="555893">
                <a:tc>
                  <a:txBody>
                    <a:bodyPr/>
                    <a:lstStyle/>
                    <a:p>
                      <a:endParaRPr lang="it-IT" dirty="0"/>
                    </a:p>
                  </a:txBody>
                  <a:tcPr/>
                </a:tc>
                <a:tc>
                  <a:txBody>
                    <a:bodyPr/>
                    <a:lstStyle/>
                    <a:p>
                      <a:r>
                        <a:rPr lang="it-IT" dirty="0"/>
                        <a:t>Inghilterra</a:t>
                      </a:r>
                    </a:p>
                  </a:txBody>
                  <a:tcPr/>
                </a:tc>
                <a:tc>
                  <a:txBody>
                    <a:bodyPr/>
                    <a:lstStyle/>
                    <a:p>
                      <a:r>
                        <a:rPr lang="it-IT" dirty="0"/>
                        <a:t>Portogallo</a:t>
                      </a:r>
                    </a:p>
                  </a:txBody>
                  <a:tcPr/>
                </a:tc>
                <a:extLst>
                  <a:ext uri="{0D108BD9-81ED-4DB2-BD59-A6C34878D82A}">
                    <a16:rowId xmlns:a16="http://schemas.microsoft.com/office/drawing/2014/main" val="10000"/>
                  </a:ext>
                </a:extLst>
              </a:tr>
              <a:tr h="370840">
                <a:tc>
                  <a:txBody>
                    <a:bodyPr/>
                    <a:lstStyle/>
                    <a:p>
                      <a:r>
                        <a:rPr lang="it-IT" dirty="0"/>
                        <a:t>Vino</a:t>
                      </a:r>
                    </a:p>
                  </a:txBody>
                  <a:tcPr/>
                </a:tc>
                <a:tc>
                  <a:txBody>
                    <a:bodyPr/>
                    <a:lstStyle/>
                    <a:p>
                      <a:r>
                        <a:rPr lang="it-IT" dirty="0"/>
                        <a:t>120</a:t>
                      </a:r>
                    </a:p>
                  </a:txBody>
                  <a:tcPr/>
                </a:tc>
                <a:tc>
                  <a:txBody>
                    <a:bodyPr/>
                    <a:lstStyle/>
                    <a:p>
                      <a:r>
                        <a:rPr lang="it-IT" dirty="0"/>
                        <a:t>60</a:t>
                      </a:r>
                    </a:p>
                  </a:txBody>
                  <a:tcPr/>
                </a:tc>
                <a:extLst>
                  <a:ext uri="{0D108BD9-81ED-4DB2-BD59-A6C34878D82A}">
                    <a16:rowId xmlns:a16="http://schemas.microsoft.com/office/drawing/2014/main" val="10001"/>
                  </a:ext>
                </a:extLst>
              </a:tr>
              <a:tr h="370840">
                <a:tc>
                  <a:txBody>
                    <a:bodyPr/>
                    <a:lstStyle/>
                    <a:p>
                      <a:r>
                        <a:rPr lang="it-IT" dirty="0"/>
                        <a:t>Tela</a:t>
                      </a:r>
                    </a:p>
                  </a:txBody>
                  <a:tcPr/>
                </a:tc>
                <a:tc>
                  <a:txBody>
                    <a:bodyPr/>
                    <a:lstStyle/>
                    <a:p>
                      <a:r>
                        <a:rPr lang="it-IT" dirty="0"/>
                        <a:t>100</a:t>
                      </a:r>
                    </a:p>
                  </a:txBody>
                  <a:tcPr/>
                </a:tc>
                <a:tc>
                  <a:txBody>
                    <a:bodyPr/>
                    <a:lstStyle/>
                    <a:p>
                      <a:r>
                        <a:rPr lang="it-IT" dirty="0"/>
                        <a:t>90</a:t>
                      </a:r>
                    </a:p>
                  </a:txBody>
                  <a:tcPr/>
                </a:tc>
                <a:extLst>
                  <a:ext uri="{0D108BD9-81ED-4DB2-BD59-A6C34878D82A}">
                    <a16:rowId xmlns:a16="http://schemas.microsoft.com/office/drawing/2014/main" val="10002"/>
                  </a:ext>
                </a:extLst>
              </a:tr>
            </a:tbl>
          </a:graphicData>
        </a:graphic>
      </p:graphicFrame>
      <p:sp>
        <p:nvSpPr>
          <p:cNvPr id="19" name="CasellaDiTesto 18">
            <a:extLst>
              <a:ext uri="{FF2B5EF4-FFF2-40B4-BE49-F238E27FC236}">
                <a16:creationId xmlns:a16="http://schemas.microsoft.com/office/drawing/2014/main" id="{46B5DE83-BD95-A566-58CD-0DDF6A44BEFA}"/>
              </a:ext>
            </a:extLst>
          </p:cNvPr>
          <p:cNvSpPr txBox="1"/>
          <p:nvPr/>
        </p:nvSpPr>
        <p:spPr>
          <a:xfrm>
            <a:off x="5737670" y="85228"/>
            <a:ext cx="6454330" cy="1477328"/>
          </a:xfrm>
          <a:prstGeom prst="rect">
            <a:avLst/>
          </a:prstGeom>
          <a:noFill/>
        </p:spPr>
        <p:txBody>
          <a:bodyPr wrap="square">
            <a:spAutoFit/>
          </a:bodyPr>
          <a:lstStyle/>
          <a:p>
            <a:r>
              <a:rPr lang="it-IT" dirty="0"/>
              <a:t>R</a:t>
            </a:r>
            <a:r>
              <a:rPr lang="it-IT" sz="1800" dirty="0"/>
              <a:t>apporti:</a:t>
            </a:r>
          </a:p>
          <a:p>
            <a:pPr marL="342900" indent="-342900">
              <a:buAutoNum type="arabicParenR"/>
            </a:pPr>
            <a:r>
              <a:rPr lang="it-IT" sz="1800" dirty="0"/>
              <a:t>INGHILTERRA</a:t>
            </a:r>
            <a:r>
              <a:rPr lang="it-IT" sz="1800" dirty="0">
                <a:sym typeface="Wingdings" pitchFamily="2" charset="2"/>
              </a:rPr>
              <a:t></a:t>
            </a:r>
            <a:r>
              <a:rPr lang="it-IT" sz="1800" dirty="0">
                <a:solidFill>
                  <a:srgbClr val="FF0000"/>
                </a:solidFill>
              </a:rPr>
              <a:t>1,2 (120/100)</a:t>
            </a:r>
            <a:r>
              <a:rPr lang="it-IT" sz="1800" dirty="0"/>
              <a:t> </a:t>
            </a:r>
            <a:r>
              <a:rPr lang="it-IT" sz="1800" dirty="0">
                <a:sym typeface="Wingdings" pitchFamily="2" charset="2"/>
              </a:rPr>
              <a:t></a:t>
            </a:r>
            <a:r>
              <a:rPr lang="it-IT" sz="1800" dirty="0"/>
              <a:t>1 unità di vino = 1,2 di tela (</a:t>
            </a:r>
            <a:r>
              <a:rPr lang="it-IT" dirty="0"/>
              <a:t>prezzo relativo del vino in termini di tela: quantità di tela a cui si deve rinunciare per produrre un’unità di vino in +) </a:t>
            </a:r>
            <a:endParaRPr lang="it-IT" sz="1800" dirty="0"/>
          </a:p>
          <a:p>
            <a:pPr marL="342900" indent="-342900">
              <a:buAutoNum type="arabicParenR"/>
            </a:pPr>
            <a:r>
              <a:rPr lang="it-IT" sz="1800" dirty="0"/>
              <a:t>PORTOGALLO</a:t>
            </a:r>
            <a:r>
              <a:rPr lang="it-IT" sz="1800" dirty="0">
                <a:sym typeface="Wingdings" pitchFamily="2" charset="2"/>
              </a:rPr>
              <a:t></a:t>
            </a:r>
            <a:r>
              <a:rPr lang="it-IT" sz="1800" dirty="0">
                <a:solidFill>
                  <a:srgbClr val="FF0000"/>
                </a:solidFill>
              </a:rPr>
              <a:t>0,66 (60/90) </a:t>
            </a:r>
            <a:r>
              <a:rPr lang="it-IT" sz="1800" dirty="0">
                <a:sym typeface="Wingdings" pitchFamily="2" charset="2"/>
              </a:rPr>
              <a:t></a:t>
            </a:r>
            <a:r>
              <a:rPr lang="it-IT" sz="1800" dirty="0"/>
              <a:t>1 unità di vino vale = 0.66 di tela</a:t>
            </a:r>
          </a:p>
        </p:txBody>
      </p:sp>
      <p:sp>
        <p:nvSpPr>
          <p:cNvPr id="23" name="CasellaDiTesto 22">
            <a:extLst>
              <a:ext uri="{FF2B5EF4-FFF2-40B4-BE49-F238E27FC236}">
                <a16:creationId xmlns:a16="http://schemas.microsoft.com/office/drawing/2014/main" id="{774A6FD1-800E-7D36-318C-0D8D453905DE}"/>
              </a:ext>
            </a:extLst>
          </p:cNvPr>
          <p:cNvSpPr txBox="1"/>
          <p:nvPr/>
        </p:nvSpPr>
        <p:spPr>
          <a:xfrm>
            <a:off x="1881638" y="1501593"/>
            <a:ext cx="6100010" cy="261610"/>
          </a:xfrm>
          <a:prstGeom prst="rect">
            <a:avLst/>
          </a:prstGeom>
          <a:noFill/>
        </p:spPr>
        <p:txBody>
          <a:bodyPr wrap="square">
            <a:spAutoFit/>
          </a:bodyPr>
          <a:lstStyle/>
          <a:p>
            <a:r>
              <a:rPr lang="it-IT" sz="1100" dirty="0"/>
              <a:t>Ore lavoro necessarie a produrre un’unità di ciascun bene </a:t>
            </a:r>
          </a:p>
        </p:txBody>
      </p:sp>
      <p:sp>
        <p:nvSpPr>
          <p:cNvPr id="25" name="CasellaDiTesto 24">
            <a:extLst>
              <a:ext uri="{FF2B5EF4-FFF2-40B4-BE49-F238E27FC236}">
                <a16:creationId xmlns:a16="http://schemas.microsoft.com/office/drawing/2014/main" id="{5D122599-AC33-3032-E2C3-CDC404FBEAAB}"/>
              </a:ext>
            </a:extLst>
          </p:cNvPr>
          <p:cNvSpPr txBox="1"/>
          <p:nvPr/>
        </p:nvSpPr>
        <p:spPr>
          <a:xfrm>
            <a:off x="5660712" y="1542295"/>
            <a:ext cx="6100010" cy="1323439"/>
          </a:xfrm>
          <a:prstGeom prst="rect">
            <a:avLst/>
          </a:prstGeom>
          <a:noFill/>
        </p:spPr>
        <p:txBody>
          <a:bodyPr wrap="square">
            <a:spAutoFit/>
          </a:bodyPr>
          <a:lstStyle/>
          <a:p>
            <a:pPr marL="742950" lvl="1" indent="-285750">
              <a:buFont typeface="Arial" panose="020B0604020202020204" pitchFamily="34" charset="0"/>
              <a:buChar char="•"/>
            </a:pPr>
            <a:r>
              <a:rPr lang="it-IT" sz="1600" dirty="0">
                <a:solidFill>
                  <a:srgbClr val="FF0000"/>
                </a:solidFill>
              </a:rPr>
              <a:t>All’Inghilterra conviene specializzarsi ed esportare tela e importare vino (e viceversa)</a:t>
            </a:r>
          </a:p>
          <a:p>
            <a:pPr marL="742950" lvl="1" indent="-285750">
              <a:buFont typeface="Arial" panose="020B0604020202020204" pitchFamily="34" charset="0"/>
              <a:buChar char="•"/>
            </a:pPr>
            <a:r>
              <a:rPr lang="it-IT" sz="1600" u="sng" dirty="0"/>
              <a:t>Entrambi i paesi guadagneranno specializzandosi nella produzione (e nell’esportazione) del bene per il quale hanno un vantaggio comparato.</a:t>
            </a:r>
            <a:endParaRPr lang="it-IT" sz="1100" u="sng" dirty="0"/>
          </a:p>
        </p:txBody>
      </p:sp>
      <p:sp>
        <p:nvSpPr>
          <p:cNvPr id="27" name="CasellaDiTesto 26">
            <a:extLst>
              <a:ext uri="{FF2B5EF4-FFF2-40B4-BE49-F238E27FC236}">
                <a16:creationId xmlns:a16="http://schemas.microsoft.com/office/drawing/2014/main" id="{E71BC248-6395-3DE0-231A-894B5AB21FB3}"/>
              </a:ext>
            </a:extLst>
          </p:cNvPr>
          <p:cNvSpPr txBox="1"/>
          <p:nvPr/>
        </p:nvSpPr>
        <p:spPr>
          <a:xfrm>
            <a:off x="6340655" y="4279908"/>
            <a:ext cx="5685816" cy="1477328"/>
          </a:xfrm>
          <a:prstGeom prst="rect">
            <a:avLst/>
          </a:prstGeom>
          <a:noFill/>
        </p:spPr>
        <p:txBody>
          <a:bodyPr wrap="square">
            <a:spAutoFit/>
          </a:bodyPr>
          <a:lstStyle/>
          <a:p>
            <a:r>
              <a:rPr lang="it-IT" b="1" dirty="0">
                <a:solidFill>
                  <a:srgbClr val="FF0000"/>
                </a:solidFill>
              </a:rPr>
              <a:t>D</a:t>
            </a:r>
            <a:r>
              <a:rPr lang="it-IT" sz="1800" b="1" dirty="0">
                <a:solidFill>
                  <a:srgbClr val="FF0000"/>
                </a:solidFill>
              </a:rPr>
              <a:t>eterminazione della ragione di scambio internazionale di equilibrio</a:t>
            </a:r>
            <a:r>
              <a:rPr lang="it-IT" sz="1800" b="1" dirty="0">
                <a:solidFill>
                  <a:srgbClr val="FF0000"/>
                </a:solidFill>
                <a:sym typeface="Wingdings" pitchFamily="2" charset="2"/>
              </a:rPr>
              <a:t></a:t>
            </a:r>
            <a:r>
              <a:rPr lang="it-IT" sz="1800" b="1" dirty="0">
                <a:solidFill>
                  <a:srgbClr val="FF0000"/>
                </a:solidFill>
              </a:rPr>
              <a:t> </a:t>
            </a:r>
            <a:r>
              <a:rPr lang="it-IT" sz="1800" dirty="0"/>
              <a:t>che uguaglia il valore delle esportazioni di un paese (pari al valore delle importazioni degli altri) al valore delle sue importazioni (pari al valore delle esportazioni degli altri paesi)</a:t>
            </a:r>
            <a:endParaRPr lang="it-IT" dirty="0"/>
          </a:p>
        </p:txBody>
      </p:sp>
      <p:cxnSp>
        <p:nvCxnSpPr>
          <p:cNvPr id="29" name="Connettore 2 28">
            <a:extLst>
              <a:ext uri="{FF2B5EF4-FFF2-40B4-BE49-F238E27FC236}">
                <a16:creationId xmlns:a16="http://schemas.microsoft.com/office/drawing/2014/main" id="{C1F307B8-BA57-CCA0-D5D2-C81E5D4C6C37}"/>
              </a:ext>
            </a:extLst>
          </p:cNvPr>
          <p:cNvCxnSpPr>
            <a:cxnSpLocks/>
          </p:cNvCxnSpPr>
          <p:nvPr/>
        </p:nvCxnSpPr>
        <p:spPr>
          <a:xfrm>
            <a:off x="6509084" y="4012637"/>
            <a:ext cx="565484" cy="310164"/>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31" name="CasellaDiTesto 30">
            <a:extLst>
              <a:ext uri="{FF2B5EF4-FFF2-40B4-BE49-F238E27FC236}">
                <a16:creationId xmlns:a16="http://schemas.microsoft.com/office/drawing/2014/main" id="{84C8A628-5390-32D4-16B6-8B4A7F194745}"/>
              </a:ext>
            </a:extLst>
          </p:cNvPr>
          <p:cNvSpPr txBox="1"/>
          <p:nvPr/>
        </p:nvSpPr>
        <p:spPr>
          <a:xfrm>
            <a:off x="7197175" y="3059668"/>
            <a:ext cx="6112042" cy="369332"/>
          </a:xfrm>
          <a:prstGeom prst="rect">
            <a:avLst/>
          </a:prstGeom>
          <a:noFill/>
        </p:spPr>
        <p:txBody>
          <a:bodyPr wrap="square">
            <a:spAutoFit/>
          </a:bodyPr>
          <a:lstStyle/>
          <a:p>
            <a:r>
              <a:rPr lang="it-IT" sz="1800" dirty="0">
                <a:solidFill>
                  <a:srgbClr val="FF0000"/>
                </a:solidFill>
              </a:rPr>
              <a:t>Dai vantaggi comparati di Ricardo </a:t>
            </a:r>
            <a:endParaRPr lang="it-IT" dirty="0">
              <a:solidFill>
                <a:srgbClr val="FF0000"/>
              </a:solidFill>
            </a:endParaRPr>
          </a:p>
        </p:txBody>
      </p:sp>
      <p:sp>
        <p:nvSpPr>
          <p:cNvPr id="32" name="Parentesi graffa chiusa 31">
            <a:extLst>
              <a:ext uri="{FF2B5EF4-FFF2-40B4-BE49-F238E27FC236}">
                <a16:creationId xmlns:a16="http://schemas.microsoft.com/office/drawing/2014/main" id="{90E60ED3-9AA2-0C84-0266-D0BAC9D59358}"/>
              </a:ext>
            </a:extLst>
          </p:cNvPr>
          <p:cNvSpPr/>
          <p:nvPr/>
        </p:nvSpPr>
        <p:spPr>
          <a:xfrm rot="5400000">
            <a:off x="8665409" y="219349"/>
            <a:ext cx="548366" cy="532815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cxnSp>
        <p:nvCxnSpPr>
          <p:cNvPr id="33" name="Connettore 2 32">
            <a:extLst>
              <a:ext uri="{FF2B5EF4-FFF2-40B4-BE49-F238E27FC236}">
                <a16:creationId xmlns:a16="http://schemas.microsoft.com/office/drawing/2014/main" id="{9221A135-D508-B365-A8B8-A42A4880B5E1}"/>
              </a:ext>
            </a:extLst>
          </p:cNvPr>
          <p:cNvCxnSpPr>
            <a:cxnSpLocks/>
          </p:cNvCxnSpPr>
          <p:nvPr/>
        </p:nvCxnSpPr>
        <p:spPr>
          <a:xfrm flipH="1">
            <a:off x="6540473" y="3375601"/>
            <a:ext cx="534095" cy="343156"/>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792596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Mill</a:t>
            </a:r>
            <a:r>
              <a:rPr lang="it-IT" dirty="0" smtClean="0"/>
              <a:t> sul concetto di lavoro produttivo</a:t>
            </a:r>
            <a:endParaRPr lang="en-GB" dirty="0"/>
          </a:p>
        </p:txBody>
      </p:sp>
      <p:sp>
        <p:nvSpPr>
          <p:cNvPr id="3" name="Segnaposto contenuto 2"/>
          <p:cNvSpPr>
            <a:spLocks noGrp="1"/>
          </p:cNvSpPr>
          <p:nvPr>
            <p:ph idx="1"/>
          </p:nvPr>
        </p:nvSpPr>
        <p:spPr/>
        <p:txBody>
          <a:bodyPr>
            <a:normAutofit fontScale="92500"/>
          </a:bodyPr>
          <a:lstStyle/>
          <a:p>
            <a:r>
              <a:rPr lang="it-IT" dirty="0" err="1"/>
              <a:t>Mill</a:t>
            </a:r>
            <a:r>
              <a:rPr lang="it-IT" dirty="0"/>
              <a:t> presenta una modifica del concetto di lavoro produttivo di Smith in cui è la "permanenza", piuttosto che la "materialità", a essere decisiva per distinguere il lavoro produttivo da quello non produttivo.</a:t>
            </a:r>
          </a:p>
          <a:p>
            <a:r>
              <a:rPr lang="it-IT" dirty="0">
                <a:solidFill>
                  <a:srgbClr val="FF0000"/>
                </a:solidFill>
              </a:rPr>
              <a:t>Il lavoro produttivo è produttivo di "ricchezza" </a:t>
            </a:r>
            <a:r>
              <a:rPr lang="it-IT" dirty="0"/>
              <a:t>e "per l'idea di ricchezza è essenziale che sia suscettibile di accumulazione" (la ricchezza consiste in strumenti, macchine e abilità della forza lavoro, cioè capitale materiale e umano).</a:t>
            </a:r>
          </a:p>
          <a:p>
            <a:r>
              <a:rPr lang="it-IT" dirty="0"/>
              <a:t>Poiché ricchezza = accumulazione, e poiché il tasso di accumulazione è una funzione della proporzione di forza lavoro impiegata "produttivamente", un profitto ottenuto impiegando lavoro improduttivo corrisponde a un mero trasferimento (non a una creazione) di ricchezza.</a:t>
            </a:r>
          </a:p>
          <a:p>
            <a:endParaRPr lang="en-GB" dirty="0"/>
          </a:p>
        </p:txBody>
      </p:sp>
    </p:spTree>
    <p:extLst>
      <p:ext uri="{BB962C8B-B14F-4D97-AF65-F5344CB8AC3E}">
        <p14:creationId xmlns:p14="http://schemas.microsoft.com/office/powerpoint/2010/main" val="3792248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75145" y="1132898"/>
            <a:ext cx="10515600" cy="4351338"/>
          </a:xfrm>
        </p:spPr>
        <p:txBody>
          <a:bodyPr>
            <a:normAutofit fontScale="92500"/>
          </a:bodyPr>
          <a:lstStyle/>
          <a:p>
            <a:pPr marL="0" indent="0">
              <a:buNone/>
            </a:pPr>
            <a:r>
              <a:rPr lang="en-US" sz="2400" i="1" dirty="0"/>
              <a:t>“</a:t>
            </a:r>
            <a:r>
              <a:rPr lang="en-GB" sz="2400" i="1" dirty="0"/>
              <a:t>Wages, like other things, may be regulated either by competition or </a:t>
            </a:r>
            <a:r>
              <a:rPr lang="en-GB" sz="2400" i="1" dirty="0" smtClean="0"/>
              <a:t>by custom</a:t>
            </a:r>
            <a:r>
              <a:rPr lang="en-GB" sz="2400" i="1" dirty="0"/>
              <a:t>. In this country there are few kinds of labour of which </a:t>
            </a:r>
            <a:r>
              <a:rPr lang="en-GB" sz="2400" i="1" dirty="0" smtClean="0"/>
              <a:t>the remuneration </a:t>
            </a:r>
            <a:r>
              <a:rPr lang="en-GB" sz="2400" i="1" dirty="0"/>
              <a:t>would not be lower than it is, if the employer took </a:t>
            </a:r>
            <a:r>
              <a:rPr lang="en-GB" sz="2400" i="1" dirty="0" smtClean="0"/>
              <a:t>the full </a:t>
            </a:r>
            <a:r>
              <a:rPr lang="en-GB" sz="2400" i="1" dirty="0"/>
              <a:t>advantage of competition. Competition, however, must </a:t>
            </a:r>
            <a:r>
              <a:rPr lang="en-GB" sz="2400" i="1" dirty="0" smtClean="0"/>
              <a:t>be regarded</a:t>
            </a:r>
            <a:r>
              <a:rPr lang="en-GB" sz="2400" i="1" dirty="0"/>
              <a:t>, in the present state of society, as the principal regulator </a:t>
            </a:r>
            <a:r>
              <a:rPr lang="en-GB" sz="2400" i="1" dirty="0" smtClean="0"/>
              <a:t>of wages</a:t>
            </a:r>
            <a:r>
              <a:rPr lang="en-GB" sz="2400" i="1" dirty="0"/>
              <a:t>, and custom or individual character only as a </a:t>
            </a:r>
            <a:r>
              <a:rPr lang="en-GB" sz="2400" i="1" dirty="0" smtClean="0"/>
              <a:t>modifying circumstance</a:t>
            </a:r>
            <a:r>
              <a:rPr lang="en-GB" sz="2400" i="1" dirty="0"/>
              <a:t>, and that in a comparatively slight degree. Wages , then</a:t>
            </a:r>
            <a:r>
              <a:rPr lang="en-GB" sz="2400" i="1" dirty="0" smtClean="0"/>
              <a:t>, depend </a:t>
            </a:r>
            <a:r>
              <a:rPr lang="en-GB" sz="2400" i="1" dirty="0"/>
              <a:t>mainly upon the demand and supply of labour; or</a:t>
            </a:r>
            <a:r>
              <a:rPr lang="en-US" sz="2400" i="1" dirty="0"/>
              <a:t>, as it is </a:t>
            </a:r>
            <a:r>
              <a:rPr lang="en-US" sz="2400" i="1" dirty="0" smtClean="0"/>
              <a:t>often expressed </a:t>
            </a:r>
            <a:r>
              <a:rPr lang="en-US" sz="2400" i="1" dirty="0"/>
              <a:t>, on the proportion between population and capital”. </a:t>
            </a:r>
            <a:r>
              <a:rPr lang="en-US" sz="2400" dirty="0" smtClean="0"/>
              <a:t>(</a:t>
            </a:r>
            <a:r>
              <a:rPr lang="fr-FR" sz="2400" dirty="0">
                <a:solidFill>
                  <a:prstClr val="black"/>
                </a:solidFill>
              </a:rPr>
              <a:t>J.S. Mill, </a:t>
            </a:r>
            <a:r>
              <a:rPr lang="fr-FR" sz="2400" i="1" dirty="0" err="1">
                <a:solidFill>
                  <a:prstClr val="black"/>
                </a:solidFill>
              </a:rPr>
              <a:t>Principles</a:t>
            </a:r>
            <a:r>
              <a:rPr lang="fr-FR" sz="2400" dirty="0">
                <a:solidFill>
                  <a:prstClr val="black"/>
                </a:solidFill>
              </a:rPr>
              <a:t>, M&amp;S </a:t>
            </a:r>
            <a:r>
              <a:rPr lang="en-US" sz="2400" dirty="0" smtClean="0"/>
              <a:t>On </a:t>
            </a:r>
            <a:r>
              <a:rPr lang="en-US" sz="2400" dirty="0"/>
              <a:t>income distribution. Book II, </a:t>
            </a:r>
            <a:r>
              <a:rPr lang="en-US" sz="2400" dirty="0" err="1"/>
              <a:t>ch.</a:t>
            </a:r>
            <a:r>
              <a:rPr lang="en-US" sz="2400" dirty="0"/>
              <a:t> </a:t>
            </a:r>
            <a:r>
              <a:rPr lang="en-US" sz="2400" dirty="0" smtClean="0"/>
              <a:t>11)</a:t>
            </a:r>
          </a:p>
          <a:p>
            <a:pPr marL="0" indent="0">
              <a:buNone/>
            </a:pPr>
            <a:endParaRPr lang="en-US" sz="2400" dirty="0"/>
          </a:p>
          <a:p>
            <a:pPr marL="0" indent="0">
              <a:buNone/>
            </a:pPr>
            <a:r>
              <a:rPr lang="en-GB" sz="2400" i="1" dirty="0"/>
              <a:t>“Wages ... cannot rise, but by an increase of the aggregate funds employed in hiring labourers, or a diminution in the number of the competitors for hire; nor fall, except either by a diminution of the funds devoted to paying labour, or by an increase in the number of labourers to be paid”  </a:t>
            </a:r>
            <a:r>
              <a:rPr lang="en-US" sz="2400" i="1" dirty="0"/>
              <a:t>(</a:t>
            </a:r>
            <a:r>
              <a:rPr lang="fr-FR" sz="2400" i="1" dirty="0"/>
              <a:t>J.S. Mill, </a:t>
            </a:r>
            <a:r>
              <a:rPr lang="fr-FR" sz="2400" i="1" dirty="0" err="1"/>
              <a:t>Principles</a:t>
            </a:r>
            <a:r>
              <a:rPr lang="fr-FR" sz="2400" i="1" dirty="0"/>
              <a:t>, M&amp;S., pp. 336-37). w = WF/L</a:t>
            </a:r>
          </a:p>
          <a:p>
            <a:pPr marL="0" indent="0">
              <a:buNone/>
            </a:pPr>
            <a:endParaRPr lang="en-US" sz="2400" i="1" dirty="0" smtClean="0"/>
          </a:p>
          <a:p>
            <a:pPr marL="0" indent="0">
              <a:buNone/>
            </a:pPr>
            <a:endParaRPr lang="en-GB" sz="2400" i="1" dirty="0"/>
          </a:p>
          <a:p>
            <a:endParaRPr lang="en-GB" dirty="0"/>
          </a:p>
        </p:txBody>
      </p:sp>
    </p:spTree>
    <p:extLst>
      <p:ext uri="{BB962C8B-B14F-4D97-AF65-F5344CB8AC3E}">
        <p14:creationId xmlns:p14="http://schemas.microsoft.com/office/powerpoint/2010/main" val="2901466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teoria del fondo salari</a:t>
            </a:r>
            <a:endParaRPr lang="it-IT" dirty="0"/>
          </a:p>
        </p:txBody>
      </p:sp>
      <p:sp>
        <p:nvSpPr>
          <p:cNvPr id="4" name="Segnaposto contenuto 3"/>
          <p:cNvSpPr>
            <a:spLocks noGrp="1"/>
          </p:cNvSpPr>
          <p:nvPr>
            <p:ph sz="half" idx="1"/>
          </p:nvPr>
        </p:nvSpPr>
        <p:spPr>
          <a:xfrm>
            <a:off x="838199" y="1825624"/>
            <a:ext cx="7243619" cy="4824557"/>
          </a:xfrm>
        </p:spPr>
        <p:txBody>
          <a:bodyPr>
            <a:normAutofit fontScale="62500" lnSpcReduction="20000"/>
          </a:bodyPr>
          <a:lstStyle/>
          <a:p>
            <a:r>
              <a:rPr lang="it-IT" dirty="0" smtClean="0">
                <a:solidFill>
                  <a:srgbClr val="FF0000"/>
                </a:solidFill>
              </a:rPr>
              <a:t>Problemi con la teoria del salario naturale come livello di sussistenza</a:t>
            </a:r>
            <a:r>
              <a:rPr lang="it-IT" dirty="0" smtClean="0"/>
              <a:t> determinato sulla base di considerazioni malthusiane: il salario di sussistenza dipende anche da elementi sociali (e non solo biologici) e può variare nel tempo in relazione a variazioni significative del salario di mercato (salta l’idea del centro di gravità che comunque era già stata messa in dubbio dalla considerazione del tempo necessario perché il salario di mercato si riallineasse a quello naturale)</a:t>
            </a:r>
          </a:p>
          <a:p>
            <a:r>
              <a:rPr lang="it-IT" dirty="0" smtClean="0"/>
              <a:t>Formulazione della </a:t>
            </a:r>
            <a:r>
              <a:rPr lang="it-IT" dirty="0" smtClean="0">
                <a:solidFill>
                  <a:srgbClr val="FF0000"/>
                </a:solidFill>
              </a:rPr>
              <a:t>teoria del fondo salari </a:t>
            </a:r>
            <a:r>
              <a:rPr lang="it-IT" dirty="0" smtClean="0"/>
              <a:t>che preconizza l’idea di una relazione inversa tra livello dell’occupazione e livello del salario in termini reali (diventerà la curva di domanda di lavoro dei neoclassici ma ancora non ci siamo) e in generale di un salario determinato sempre da condizioni di domanda e offerta sul mercato del lavoro.</a:t>
            </a:r>
          </a:p>
          <a:p>
            <a:r>
              <a:rPr lang="it-IT" dirty="0" smtClean="0"/>
              <a:t>Dati tecnologia, distribuzione del reddito, propensione al risparmio (e all’accumulazione) dei capitalisti, Il reddito Y si divide in profitti P e salari (anticipati) W (fondo salari). Nel </a:t>
            </a:r>
            <a:r>
              <a:rPr lang="it-IT" dirty="0" smtClean="0">
                <a:solidFill>
                  <a:srgbClr val="FF0000"/>
                </a:solidFill>
              </a:rPr>
              <a:t>breve periodo</a:t>
            </a:r>
            <a:r>
              <a:rPr lang="it-IT" dirty="0" smtClean="0"/>
              <a:t>, dati L* e W c’è solo un livello di </a:t>
            </a:r>
            <a:r>
              <a:rPr lang="it-IT" dirty="0" err="1" smtClean="0"/>
              <a:t>wr</a:t>
            </a:r>
            <a:r>
              <a:rPr lang="it-IT" dirty="0" smtClean="0"/>
              <a:t> che garantisce la piena occupazione e se i sindacati cercano di aumentare w sopra questo livello otterranno solo disoccupazione. Nel lungo periodo le cose sono diverse …</a:t>
            </a:r>
          </a:p>
          <a:p>
            <a:r>
              <a:rPr lang="it-IT" dirty="0" smtClean="0"/>
              <a:t>Iniziale accettazione e successivo rifiuto (parziale) della teoria del fondo salari da parte di </a:t>
            </a:r>
            <a:r>
              <a:rPr lang="it-IT" dirty="0" err="1" smtClean="0"/>
              <a:t>Mill</a:t>
            </a:r>
            <a:r>
              <a:rPr lang="it-IT" dirty="0" smtClean="0"/>
              <a:t> </a:t>
            </a:r>
            <a:endParaRPr lang="it-IT" dirty="0"/>
          </a:p>
        </p:txBody>
      </p:sp>
      <p:pic>
        <p:nvPicPr>
          <p:cNvPr id="6" name="Segnaposto contenuto 5"/>
          <p:cNvPicPr>
            <a:picLocks noGrp="1" noChangeAspect="1"/>
          </p:cNvPicPr>
          <p:nvPr>
            <p:ph sz="half" idx="2"/>
          </p:nvPr>
        </p:nvPicPr>
        <p:blipFill>
          <a:blip r:embed="rId2"/>
          <a:stretch>
            <a:fillRect/>
          </a:stretch>
        </p:blipFill>
        <p:spPr>
          <a:xfrm>
            <a:off x="8146473" y="2050473"/>
            <a:ext cx="3846525" cy="3614085"/>
          </a:xfrm>
          <a:prstGeom prst="rect">
            <a:avLst/>
          </a:prstGeom>
        </p:spPr>
      </p:pic>
      <p:pic>
        <p:nvPicPr>
          <p:cNvPr id="7" name="Immagine 6"/>
          <p:cNvPicPr>
            <a:picLocks noChangeAspect="1"/>
          </p:cNvPicPr>
          <p:nvPr/>
        </p:nvPicPr>
        <p:blipFill>
          <a:blip r:embed="rId3"/>
          <a:stretch>
            <a:fillRect/>
          </a:stretch>
        </p:blipFill>
        <p:spPr>
          <a:xfrm>
            <a:off x="10427855" y="1299761"/>
            <a:ext cx="1175027" cy="750712"/>
          </a:xfrm>
          <a:prstGeom prst="rect">
            <a:avLst/>
          </a:prstGeom>
        </p:spPr>
      </p:pic>
    </p:spTree>
    <p:extLst>
      <p:ext uri="{BB962C8B-B14F-4D97-AF65-F5344CB8AC3E}">
        <p14:creationId xmlns:p14="http://schemas.microsoft.com/office/powerpoint/2010/main" val="40530667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Capitale e fondo salari, 1</a:t>
            </a:r>
            <a:endParaRPr lang="it-IT" dirty="0"/>
          </a:p>
        </p:txBody>
      </p:sp>
      <p:sp>
        <p:nvSpPr>
          <p:cNvPr id="6" name="Segnaposto contenuto 5"/>
          <p:cNvSpPr>
            <a:spLocks noGrp="1"/>
          </p:cNvSpPr>
          <p:nvPr>
            <p:ph idx="1"/>
          </p:nvPr>
        </p:nvSpPr>
        <p:spPr>
          <a:xfrm>
            <a:off x="838199" y="1825624"/>
            <a:ext cx="10919691" cy="4935393"/>
          </a:xfrm>
        </p:spPr>
        <p:txBody>
          <a:bodyPr>
            <a:normAutofit fontScale="92500" lnSpcReduction="10000"/>
          </a:bodyPr>
          <a:lstStyle/>
          <a:p>
            <a:r>
              <a:rPr lang="it-IT" dirty="0"/>
              <a:t>Più che per la spiegazione dei salari, la teoria del fondo salariale di </a:t>
            </a:r>
            <a:r>
              <a:rPr lang="it-IT" dirty="0" err="1"/>
              <a:t>Mill</a:t>
            </a:r>
            <a:r>
              <a:rPr lang="it-IT" dirty="0"/>
              <a:t> è importante per la spiegazione del profitto e del ruolo giocato dal </a:t>
            </a:r>
            <a:r>
              <a:rPr lang="it-IT" dirty="0">
                <a:solidFill>
                  <a:srgbClr val="FF0000"/>
                </a:solidFill>
              </a:rPr>
              <a:t>capitale</a:t>
            </a:r>
            <a:r>
              <a:rPr lang="it-IT" dirty="0"/>
              <a:t> nel processo di produzione</a:t>
            </a:r>
            <a:r>
              <a:rPr lang="it-IT" dirty="0" smtClean="0"/>
              <a:t>.</a:t>
            </a:r>
          </a:p>
          <a:p>
            <a:r>
              <a:rPr lang="it-IT" dirty="0"/>
              <a:t>Il </a:t>
            </a:r>
            <a:r>
              <a:rPr lang="it-IT" dirty="0">
                <a:solidFill>
                  <a:srgbClr val="FF0000"/>
                </a:solidFill>
              </a:rPr>
              <a:t>capitale è una "riserva accumulata del prodotto del lavoro"</a:t>
            </a:r>
            <a:r>
              <a:rPr lang="it-IT" dirty="0"/>
              <a:t> (Principi, I, iv). "Ciò che il capitale fa per la produzione è fornire il riparo, la protezione, gli strumenti e i materiali che il lavoro richiede, e nutrire e mantenere in altro modo gli operai durante il processo" (Principi I, iv). Tuttavia, ciò non implica che i salari siano necessariamente al livello di sussistenza. </a:t>
            </a:r>
            <a:endParaRPr lang="it-IT" dirty="0" smtClean="0"/>
          </a:p>
          <a:p>
            <a:r>
              <a:rPr lang="it-IT" dirty="0"/>
              <a:t>Nei </a:t>
            </a:r>
            <a:r>
              <a:rPr lang="it-IT" i="1" dirty="0"/>
              <a:t>Saggi su alcune questioni irrisolte in economia politica</a:t>
            </a:r>
            <a:r>
              <a:rPr lang="it-IT" dirty="0"/>
              <a:t>, </a:t>
            </a:r>
            <a:r>
              <a:rPr lang="it-IT" dirty="0" err="1" smtClean="0">
                <a:solidFill>
                  <a:srgbClr val="FF0000"/>
                </a:solidFill>
              </a:rPr>
              <a:t>Mill</a:t>
            </a:r>
            <a:r>
              <a:rPr lang="it-IT" dirty="0" smtClean="0">
                <a:solidFill>
                  <a:srgbClr val="FF0000"/>
                </a:solidFill>
              </a:rPr>
              <a:t> sostiene </a:t>
            </a:r>
            <a:r>
              <a:rPr lang="it-IT" dirty="0">
                <a:solidFill>
                  <a:srgbClr val="FF0000"/>
                </a:solidFill>
              </a:rPr>
              <a:t>che il valore non </a:t>
            </a:r>
            <a:r>
              <a:rPr lang="it-IT" dirty="0" smtClean="0">
                <a:solidFill>
                  <a:srgbClr val="FF0000"/>
                </a:solidFill>
              </a:rPr>
              <a:t>dipende </a:t>
            </a:r>
            <a:r>
              <a:rPr lang="it-IT" dirty="0">
                <a:solidFill>
                  <a:srgbClr val="FF0000"/>
                </a:solidFill>
              </a:rPr>
              <a:t>solo dal lavoro</a:t>
            </a:r>
            <a:r>
              <a:rPr lang="it-IT" dirty="0"/>
              <a:t>; e </a:t>
            </a:r>
            <a:r>
              <a:rPr lang="it-IT" dirty="0" smtClean="0"/>
              <a:t>questo perché </a:t>
            </a:r>
            <a:r>
              <a:rPr lang="it-IT" dirty="0"/>
              <a:t>il valore dei mezzi di produzione e dei beni salario dipende, a sua volta, non solo dai salari anticipati per produrli ma anche dai profitti guadagnati dai </a:t>
            </a:r>
            <a:r>
              <a:rPr lang="it-IT" dirty="0" smtClean="0"/>
              <a:t>capitalisti (teoria </a:t>
            </a:r>
            <a:r>
              <a:rPr lang="it-IT" dirty="0"/>
              <a:t>del </a:t>
            </a:r>
            <a:r>
              <a:rPr lang="it-IT" dirty="0" smtClean="0"/>
              <a:t>valore basata </a:t>
            </a:r>
            <a:r>
              <a:rPr lang="it-IT" dirty="0"/>
              <a:t>sul costo di </a:t>
            </a:r>
            <a:r>
              <a:rPr lang="it-IT" dirty="0" smtClean="0"/>
              <a:t>produzione).</a:t>
            </a:r>
          </a:p>
          <a:p>
            <a:endParaRPr lang="it-IT" dirty="0"/>
          </a:p>
        </p:txBody>
      </p:sp>
    </p:spTree>
    <p:extLst>
      <p:ext uri="{BB962C8B-B14F-4D97-AF65-F5344CB8AC3E}">
        <p14:creationId xmlns:p14="http://schemas.microsoft.com/office/powerpoint/2010/main" val="7804521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Capitale e fondo salari, 2</a:t>
            </a:r>
            <a:endParaRPr lang="it-IT" dirty="0"/>
          </a:p>
        </p:txBody>
      </p:sp>
      <p:sp>
        <p:nvSpPr>
          <p:cNvPr id="6" name="Segnaposto contenuto 5"/>
          <p:cNvSpPr>
            <a:spLocks noGrp="1"/>
          </p:cNvSpPr>
          <p:nvPr>
            <p:ph idx="1"/>
          </p:nvPr>
        </p:nvSpPr>
        <p:spPr>
          <a:xfrm>
            <a:off x="838199" y="1825624"/>
            <a:ext cx="10919691" cy="4935393"/>
          </a:xfrm>
        </p:spPr>
        <p:txBody>
          <a:bodyPr>
            <a:normAutofit fontScale="77500" lnSpcReduction="20000"/>
          </a:bodyPr>
          <a:lstStyle/>
          <a:p>
            <a:r>
              <a:rPr lang="it-IT" dirty="0"/>
              <a:t>Nei </a:t>
            </a:r>
            <a:r>
              <a:rPr lang="it-IT" i="1" dirty="0"/>
              <a:t>Principi</a:t>
            </a:r>
            <a:r>
              <a:rPr lang="it-IT" dirty="0"/>
              <a:t>, </a:t>
            </a:r>
            <a:r>
              <a:rPr lang="it-IT" dirty="0" err="1"/>
              <a:t>Mill</a:t>
            </a:r>
            <a:r>
              <a:rPr lang="it-IT" dirty="0"/>
              <a:t> sostiene che i</a:t>
            </a:r>
            <a:r>
              <a:rPr lang="it-IT" dirty="0">
                <a:solidFill>
                  <a:srgbClr val="FF0000"/>
                </a:solidFill>
              </a:rPr>
              <a:t> lavoratori non hanno diritto all'intero prodotto, perché non è solo il lavoro che contribuisce alla creazione del valore delle merci, ma anche l'astinenza necessaria per rendere disponibile il capitale</a:t>
            </a:r>
            <a:r>
              <a:rPr lang="it-IT" dirty="0"/>
              <a:t>. Il lavoro è solo uno dei requisiti della produzione, e questa non può essere intrapresa senza l'aiuto delle macchine e l'anticipo del fondo salariale. Il capitale è l'altro requisito della produzione, ed è il risultato dell'astinenza dal consumo da parte da parte dei capitalisti.</a:t>
            </a:r>
          </a:p>
          <a:p>
            <a:r>
              <a:rPr lang="it-IT" dirty="0" smtClean="0"/>
              <a:t>Qui </a:t>
            </a:r>
            <a:r>
              <a:rPr lang="it-IT" dirty="0"/>
              <a:t>abbiamo </a:t>
            </a:r>
            <a:r>
              <a:rPr lang="it-IT" dirty="0">
                <a:solidFill>
                  <a:srgbClr val="FF0000"/>
                </a:solidFill>
              </a:rPr>
              <a:t>un'estensione del concetto di "fondo </a:t>
            </a:r>
            <a:r>
              <a:rPr lang="it-IT" dirty="0" smtClean="0">
                <a:solidFill>
                  <a:srgbClr val="FF0000"/>
                </a:solidFill>
              </a:rPr>
              <a:t>salari</a:t>
            </a:r>
            <a:r>
              <a:rPr lang="it-IT" dirty="0" smtClean="0"/>
              <a:t>" </a:t>
            </a:r>
            <a:r>
              <a:rPr lang="it-IT" dirty="0"/>
              <a:t>per includere </a:t>
            </a:r>
            <a:r>
              <a:rPr lang="it-IT" dirty="0" smtClean="0"/>
              <a:t>il capitale, il </a:t>
            </a:r>
            <a:r>
              <a:rPr lang="it-IT" dirty="0"/>
              <a:t>fondo salariale messo da parte nei periodi precedenti al fine di sostenere i lavoratori che producono il prodotto. </a:t>
            </a:r>
            <a:r>
              <a:rPr lang="it-IT" dirty="0" smtClean="0"/>
              <a:t>Questi </a:t>
            </a:r>
            <a:r>
              <a:rPr lang="it-IT" dirty="0"/>
              <a:t>anticipi creano un profitto. Ricardo non sarebbe stato in disaccordo con tutto questo. Ma, secondo lui, il capitale non contribuisce alla creazione di valore, e il profitto non è la remunerazione di un servizio produttivo. </a:t>
            </a:r>
            <a:endParaRPr lang="it-IT" dirty="0" smtClean="0"/>
          </a:p>
          <a:p>
            <a:r>
              <a:rPr lang="it-IT" dirty="0" smtClean="0"/>
              <a:t>Il </a:t>
            </a:r>
            <a:r>
              <a:rPr lang="it-IT" dirty="0"/>
              <a:t>salto </a:t>
            </a:r>
            <a:r>
              <a:rPr lang="it-IT" dirty="0">
                <a:solidFill>
                  <a:srgbClr val="FF0000"/>
                </a:solidFill>
              </a:rPr>
              <a:t>teorico di </a:t>
            </a:r>
            <a:r>
              <a:rPr lang="it-IT" dirty="0" err="1">
                <a:solidFill>
                  <a:srgbClr val="FF0000"/>
                </a:solidFill>
              </a:rPr>
              <a:t>Mill</a:t>
            </a:r>
            <a:r>
              <a:rPr lang="it-IT" dirty="0">
                <a:solidFill>
                  <a:srgbClr val="FF0000"/>
                </a:solidFill>
              </a:rPr>
              <a:t> </a:t>
            </a:r>
            <a:r>
              <a:rPr lang="it-IT" dirty="0" smtClean="0">
                <a:solidFill>
                  <a:srgbClr val="FF0000"/>
                </a:solidFill>
              </a:rPr>
              <a:t>consiste </a:t>
            </a:r>
            <a:r>
              <a:rPr lang="it-IT" dirty="0">
                <a:solidFill>
                  <a:srgbClr val="FF0000"/>
                </a:solidFill>
              </a:rPr>
              <a:t>nell'uso della teoria dell'astinenza </a:t>
            </a:r>
            <a:r>
              <a:rPr lang="it-IT" dirty="0" smtClean="0">
                <a:solidFill>
                  <a:srgbClr val="FF0000"/>
                </a:solidFill>
              </a:rPr>
              <a:t>(ispirata da Nassau Senior) per </a:t>
            </a:r>
            <a:r>
              <a:rPr lang="it-IT" dirty="0">
                <a:solidFill>
                  <a:srgbClr val="FF0000"/>
                </a:solidFill>
              </a:rPr>
              <a:t>spiegare il </a:t>
            </a:r>
            <a:r>
              <a:rPr lang="it-IT" dirty="0" smtClean="0">
                <a:solidFill>
                  <a:srgbClr val="FF0000"/>
                </a:solidFill>
              </a:rPr>
              <a:t>profitto</a:t>
            </a:r>
            <a:r>
              <a:rPr lang="it-IT" dirty="0" smtClean="0"/>
              <a:t> che per lui è suddiviso in tre </a:t>
            </a:r>
            <a:r>
              <a:rPr lang="it-IT" dirty="0"/>
              <a:t>componenti: un salario di gestione, un premio per il rischio, e una remunerazione per </a:t>
            </a:r>
            <a:r>
              <a:rPr lang="it-IT" dirty="0" smtClean="0"/>
              <a:t>l'astinenza (pari al tasso d’interesse). </a:t>
            </a:r>
            <a:r>
              <a:rPr lang="it-IT" dirty="0" err="1" smtClean="0"/>
              <a:t>Mill</a:t>
            </a:r>
            <a:r>
              <a:rPr lang="it-IT" dirty="0"/>
              <a:t>, </a:t>
            </a:r>
            <a:r>
              <a:rPr lang="it-IT" dirty="0" smtClean="0"/>
              <a:t>usa </a:t>
            </a:r>
            <a:r>
              <a:rPr lang="it-IT" dirty="0"/>
              <a:t>un linguaggio ricardiano e </a:t>
            </a:r>
            <a:r>
              <a:rPr lang="it-IT" dirty="0" smtClean="0"/>
              <a:t>dice </a:t>
            </a:r>
            <a:r>
              <a:rPr lang="it-IT" dirty="0"/>
              <a:t>che il profitto, al netto di queste tre componenti, è un residuo. </a:t>
            </a:r>
            <a:r>
              <a:rPr lang="it-IT" dirty="0" smtClean="0"/>
              <a:t>Tuttavia</a:t>
            </a:r>
            <a:r>
              <a:rPr lang="it-IT" dirty="0"/>
              <a:t>, </a:t>
            </a:r>
            <a:r>
              <a:rPr lang="it-IT" dirty="0" smtClean="0"/>
              <a:t>dice anche qualcosa </a:t>
            </a:r>
            <a:r>
              <a:rPr lang="it-IT" dirty="0"/>
              <a:t>che Ricardo non avrebbe mai </a:t>
            </a:r>
            <a:r>
              <a:rPr lang="it-IT" dirty="0" smtClean="0"/>
              <a:t>ammesso </a:t>
            </a:r>
            <a:r>
              <a:rPr lang="it-IT" dirty="0"/>
              <a:t>quando </a:t>
            </a:r>
            <a:r>
              <a:rPr lang="it-IT" dirty="0" smtClean="0"/>
              <a:t>afferma </a:t>
            </a:r>
            <a:r>
              <a:rPr lang="it-IT" dirty="0"/>
              <a:t>che l'interesse remunera un </a:t>
            </a:r>
            <a:r>
              <a:rPr lang="it-IT" dirty="0" smtClean="0"/>
              <a:t>contributo </a:t>
            </a:r>
            <a:r>
              <a:rPr lang="it-IT" dirty="0"/>
              <a:t>produttivo.</a:t>
            </a:r>
            <a:endParaRPr lang="it-IT" dirty="0" smtClean="0"/>
          </a:p>
          <a:p>
            <a:endParaRPr lang="it-IT" dirty="0"/>
          </a:p>
        </p:txBody>
      </p:sp>
    </p:spTree>
    <p:extLst>
      <p:ext uri="{BB962C8B-B14F-4D97-AF65-F5344CB8AC3E}">
        <p14:creationId xmlns:p14="http://schemas.microsoft.com/office/powerpoint/2010/main" val="32433724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792017" y="1003589"/>
            <a:ext cx="10716491" cy="4806084"/>
          </a:xfrm>
        </p:spPr>
        <p:txBody>
          <a:bodyPr>
            <a:normAutofit fontScale="70000" lnSpcReduction="20000"/>
          </a:bodyPr>
          <a:lstStyle/>
          <a:p>
            <a:r>
              <a:rPr lang="en-US" i="1" dirty="0"/>
              <a:t>But in our analysis . . . of the requisites of production, we found that there is </a:t>
            </a:r>
            <a:r>
              <a:rPr lang="en-US" i="1" dirty="0" smtClean="0"/>
              <a:t>another necessary </a:t>
            </a:r>
            <a:r>
              <a:rPr lang="en-US" i="1" dirty="0"/>
              <a:t>element in it besides </a:t>
            </a:r>
            <a:r>
              <a:rPr lang="en-US" i="1" dirty="0" err="1"/>
              <a:t>labour</a:t>
            </a:r>
            <a:r>
              <a:rPr lang="en-US" i="1" dirty="0"/>
              <a:t>. There is also capital; and this being the result </a:t>
            </a:r>
            <a:r>
              <a:rPr lang="en-US" i="1" dirty="0" smtClean="0"/>
              <a:t>of abstinence</a:t>
            </a:r>
            <a:r>
              <a:rPr lang="en-US" i="1" dirty="0"/>
              <a:t>, the produce, or its value, must be sufficient to remunerate, not only </a:t>
            </a:r>
            <a:r>
              <a:rPr lang="en-US" i="1" dirty="0" smtClean="0"/>
              <a:t>all the </a:t>
            </a:r>
            <a:r>
              <a:rPr lang="en-US" i="1" dirty="0" err="1"/>
              <a:t>labour</a:t>
            </a:r>
            <a:r>
              <a:rPr lang="en-US" i="1" dirty="0"/>
              <a:t> required, but the abstinence of all the persons by whom the </a:t>
            </a:r>
            <a:r>
              <a:rPr lang="en-US" i="1" dirty="0" smtClean="0"/>
              <a:t>remuneration of </a:t>
            </a:r>
            <a:r>
              <a:rPr lang="en-US" i="1" dirty="0"/>
              <a:t>the different classes of </a:t>
            </a:r>
            <a:r>
              <a:rPr lang="en-US" i="1" dirty="0" err="1"/>
              <a:t>labourers</a:t>
            </a:r>
            <a:r>
              <a:rPr lang="en-US" i="1" dirty="0"/>
              <a:t> was </a:t>
            </a:r>
            <a:r>
              <a:rPr lang="en-US" i="1" dirty="0" smtClean="0"/>
              <a:t>advanced. The return </a:t>
            </a:r>
            <a:r>
              <a:rPr lang="en-US" i="1" dirty="0"/>
              <a:t>for abstinence is </a:t>
            </a:r>
            <a:r>
              <a:rPr lang="en-US" i="1" dirty="0" smtClean="0"/>
              <a:t>profit </a:t>
            </a:r>
            <a:r>
              <a:rPr lang="it-IT" dirty="0" smtClean="0"/>
              <a:t>(</a:t>
            </a:r>
            <a:r>
              <a:rPr lang="it-IT" dirty="0" err="1" smtClean="0"/>
              <a:t>Principles</a:t>
            </a:r>
            <a:r>
              <a:rPr lang="it-IT" dirty="0" smtClean="0"/>
              <a:t>, p</a:t>
            </a:r>
            <a:r>
              <a:rPr lang="it-IT" dirty="0"/>
              <a:t>. </a:t>
            </a:r>
            <a:r>
              <a:rPr lang="it-IT" dirty="0" smtClean="0"/>
              <a:t>280, cit. da SZ 2017)</a:t>
            </a:r>
          </a:p>
          <a:p>
            <a:endParaRPr lang="en-US" i="1" dirty="0" smtClean="0"/>
          </a:p>
          <a:p>
            <a:r>
              <a:rPr lang="en-US" i="1" dirty="0" smtClean="0"/>
              <a:t>As </a:t>
            </a:r>
            <a:r>
              <a:rPr lang="en-US" i="1" dirty="0"/>
              <a:t>the wages of the </a:t>
            </a:r>
            <a:r>
              <a:rPr lang="en-US" i="1" dirty="0" err="1"/>
              <a:t>labourer</a:t>
            </a:r>
            <a:r>
              <a:rPr lang="en-US" i="1" dirty="0"/>
              <a:t> are the remuneration of </a:t>
            </a:r>
            <a:r>
              <a:rPr lang="en-US" i="1" dirty="0" err="1"/>
              <a:t>labour</a:t>
            </a:r>
            <a:r>
              <a:rPr lang="en-US" i="1" dirty="0"/>
              <a:t>, so the profits of </a:t>
            </a:r>
            <a:r>
              <a:rPr lang="en-US" i="1" dirty="0" smtClean="0"/>
              <a:t>the capitalist </a:t>
            </a:r>
            <a:r>
              <a:rPr lang="en-US" i="1" dirty="0"/>
              <a:t>are properly, according to Mr. Senior’s well-chosen expression, the </a:t>
            </a:r>
            <a:r>
              <a:rPr lang="en-US" i="1" dirty="0" smtClean="0"/>
              <a:t>remuneration of </a:t>
            </a:r>
            <a:r>
              <a:rPr lang="en-US" i="1" dirty="0"/>
              <a:t>abstinence—they are what he gains by forbearing to consume his </a:t>
            </a:r>
            <a:r>
              <a:rPr lang="en-US" i="1" dirty="0" smtClean="0"/>
              <a:t>capital for </a:t>
            </a:r>
            <a:r>
              <a:rPr lang="en-US" i="1" dirty="0"/>
              <a:t>his own uses, and allowing it to be consumed by productive </a:t>
            </a:r>
            <a:r>
              <a:rPr lang="en-US" i="1" dirty="0" err="1"/>
              <a:t>labourers</a:t>
            </a:r>
            <a:r>
              <a:rPr lang="en-US" i="1" dirty="0"/>
              <a:t> for </a:t>
            </a:r>
            <a:r>
              <a:rPr lang="en-US" i="1" dirty="0" smtClean="0"/>
              <a:t>their uses</a:t>
            </a:r>
            <a:r>
              <a:rPr lang="en-US" i="1" dirty="0"/>
              <a:t>. For this forbearance he requires a recompense. </a:t>
            </a:r>
            <a:r>
              <a:rPr lang="it-IT" dirty="0"/>
              <a:t>(</a:t>
            </a:r>
            <a:r>
              <a:rPr lang="it-IT" dirty="0" err="1"/>
              <a:t>Principles</a:t>
            </a:r>
            <a:r>
              <a:rPr lang="it-IT" dirty="0"/>
              <a:t>, p. </a:t>
            </a:r>
            <a:r>
              <a:rPr lang="it-IT" dirty="0" smtClean="0"/>
              <a:t>245, </a:t>
            </a:r>
            <a:r>
              <a:rPr lang="it-IT" dirty="0"/>
              <a:t>cit. da SZ 2017</a:t>
            </a:r>
            <a:r>
              <a:rPr lang="it-IT" dirty="0" smtClean="0"/>
              <a:t>)</a:t>
            </a:r>
          </a:p>
          <a:p>
            <a:endParaRPr lang="it-IT" dirty="0"/>
          </a:p>
          <a:p>
            <a:r>
              <a:rPr lang="en-US" i="1" dirty="0"/>
              <a:t>“So far as rents, profits, wages, prices, are determined by competition, [scientific] laws may be assigned for them. Assume competition to be their exclusive regulator, and principles of broad generality and scientific precision may be laid down, according to which they will be regulated [a clear example of this is, for instance, Ricardo’s theory of rent] . The political economist [e.g. Ricardo] justly deems this his proper business: and as an </a:t>
            </a:r>
            <a:r>
              <a:rPr lang="en-US" b="1" i="1" dirty="0"/>
              <a:t>abstract or hypothetical science</a:t>
            </a:r>
            <a:r>
              <a:rPr lang="en-US" i="1" dirty="0"/>
              <a:t>, political economy cannot be required to do, and indeed cannot do, anything more</a:t>
            </a:r>
            <a:r>
              <a:rPr lang="en-US" dirty="0"/>
              <a:t>”.</a:t>
            </a:r>
            <a:endParaRPr lang="en-GB" dirty="0"/>
          </a:p>
          <a:p>
            <a:endParaRPr lang="it-IT" dirty="0"/>
          </a:p>
        </p:txBody>
      </p:sp>
    </p:spTree>
    <p:extLst>
      <p:ext uri="{BB962C8B-B14F-4D97-AF65-F5344CB8AC3E}">
        <p14:creationId xmlns:p14="http://schemas.microsoft.com/office/powerpoint/2010/main" val="22366235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Alcuni contributi importanti di </a:t>
            </a:r>
            <a:r>
              <a:rPr lang="it-IT" dirty="0" err="1" smtClean="0"/>
              <a:t>Mill</a:t>
            </a:r>
            <a:r>
              <a:rPr lang="it-IT" dirty="0" smtClean="0"/>
              <a:t>, 2</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solidFill>
                  <a:srgbClr val="FF0000"/>
                </a:solidFill>
              </a:rPr>
              <a:t>Crisi e disoccupazione</a:t>
            </a:r>
            <a:r>
              <a:rPr lang="it-IT" dirty="0" smtClean="0"/>
              <a:t>: </a:t>
            </a:r>
          </a:p>
          <a:p>
            <a:pPr lvl="1"/>
            <a:r>
              <a:rPr lang="it-IT" dirty="0" smtClean="0"/>
              <a:t>Il problema della sovrapproduzione generale. Incompatibilità con la legge di </a:t>
            </a:r>
            <a:r>
              <a:rPr lang="it-IT" dirty="0" err="1" smtClean="0"/>
              <a:t>Say</a:t>
            </a:r>
            <a:r>
              <a:rPr lang="it-IT" dirty="0" smtClean="0"/>
              <a:t>, nella quale anche </a:t>
            </a:r>
            <a:r>
              <a:rPr lang="it-IT" dirty="0" err="1" smtClean="0"/>
              <a:t>Mill</a:t>
            </a:r>
            <a:r>
              <a:rPr lang="it-IT" dirty="0" smtClean="0"/>
              <a:t> crede, pur con la possibilità che il problema si manifesti temporaneamente insieme a una scarsità (under-</a:t>
            </a:r>
            <a:r>
              <a:rPr lang="it-IT" dirty="0" err="1" smtClean="0"/>
              <a:t>supply</a:t>
            </a:r>
            <a:r>
              <a:rPr lang="it-IT" dirty="0" smtClean="0"/>
              <a:t>) di moneta. </a:t>
            </a:r>
          </a:p>
          <a:p>
            <a:r>
              <a:rPr lang="it-IT" dirty="0" smtClean="0">
                <a:solidFill>
                  <a:srgbClr val="FF0000"/>
                </a:solidFill>
              </a:rPr>
              <a:t>Sviluppo di lungo periodo e stato stazionario </a:t>
            </a:r>
          </a:p>
          <a:p>
            <a:pPr lvl="1"/>
            <a:r>
              <a:rPr lang="it-IT" dirty="0" smtClean="0"/>
              <a:t>Visione ottimistica sulle prospettive e breve medio termine della società moderna grazie agli sviluppi in campo scientifico, tecnologico, organizzativo. </a:t>
            </a:r>
          </a:p>
          <a:p>
            <a:pPr lvl="1"/>
            <a:r>
              <a:rPr lang="it-IT" dirty="0" smtClean="0"/>
              <a:t>Questo sviluppo però non è eterno. All’aumentare del capitale accumulato il rendimento sui nuovi investimenti diminuisce e con esso accumulazione e tasso di crescita dell’economia.</a:t>
            </a:r>
          </a:p>
          <a:p>
            <a:pPr lvl="1"/>
            <a:r>
              <a:rPr lang="it-IT" dirty="0" smtClean="0"/>
              <a:t>Tendenza verso lo stato stazionario economico che non significa arresto del progresso sociale e culturale, anzi. </a:t>
            </a:r>
          </a:p>
          <a:p>
            <a:pPr lvl="1"/>
            <a:r>
              <a:rPr lang="it-IT" dirty="0" smtClean="0"/>
              <a:t>Fiducia nella possibilità di «governare» la distribuzione, riducendo la disuguaglianza anche attraverso una visione «moderna» del ruolo dello Stato nell’economia. </a:t>
            </a:r>
          </a:p>
          <a:p>
            <a:pPr lvl="1"/>
            <a:r>
              <a:rPr lang="it-IT" dirty="0" smtClean="0"/>
              <a:t>Confronto con i Smith, Ricardo, e </a:t>
            </a:r>
            <a:r>
              <a:rPr lang="it-IT" dirty="0" err="1" smtClean="0"/>
              <a:t>Marx</a:t>
            </a:r>
            <a:r>
              <a:rPr lang="it-IT" dirty="0" smtClean="0"/>
              <a:t>.</a:t>
            </a:r>
          </a:p>
          <a:p>
            <a:endParaRPr lang="it-IT" dirty="0" smtClean="0"/>
          </a:p>
          <a:p>
            <a:endParaRPr lang="it-IT" dirty="0"/>
          </a:p>
        </p:txBody>
      </p:sp>
    </p:spTree>
    <p:extLst>
      <p:ext uri="{BB962C8B-B14F-4D97-AF65-F5344CB8AC3E}">
        <p14:creationId xmlns:p14="http://schemas.microsoft.com/office/powerpoint/2010/main" val="11244512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Stato stazionario</a:t>
            </a:r>
            <a:endParaRPr lang="it-IT" dirty="0"/>
          </a:p>
        </p:txBody>
      </p:sp>
      <p:sp>
        <p:nvSpPr>
          <p:cNvPr id="3" name="Segnaposto contenuto 2"/>
          <p:cNvSpPr>
            <a:spLocks noGrp="1"/>
          </p:cNvSpPr>
          <p:nvPr>
            <p:ph idx="1"/>
          </p:nvPr>
        </p:nvSpPr>
        <p:spPr/>
        <p:txBody>
          <a:bodyPr>
            <a:normAutofit lnSpcReduction="10000"/>
          </a:bodyPr>
          <a:lstStyle/>
          <a:p>
            <a:r>
              <a:rPr lang="en-US" i="1" dirty="0"/>
              <a:t>In contemplating any progressive movement . . . the mind is not satisfied with </a:t>
            </a:r>
            <a:r>
              <a:rPr lang="en-US" i="1" dirty="0" smtClean="0"/>
              <a:t>merely tracing </a:t>
            </a:r>
            <a:r>
              <a:rPr lang="en-US" i="1" dirty="0"/>
              <a:t>the laws of the movement; it cannot but ask the further question, to </a:t>
            </a:r>
            <a:r>
              <a:rPr lang="en-US" i="1" dirty="0" smtClean="0"/>
              <a:t>what goal</a:t>
            </a:r>
            <a:r>
              <a:rPr lang="en-US" i="1" dirty="0"/>
              <a:t>? . . . When the progress ceases, in what conditions are we to expect that it </a:t>
            </a:r>
            <a:r>
              <a:rPr lang="en-US" i="1" dirty="0" smtClean="0"/>
              <a:t>will </a:t>
            </a:r>
            <a:r>
              <a:rPr lang="it-IT" i="1" dirty="0" err="1" smtClean="0"/>
              <a:t>leave</a:t>
            </a:r>
            <a:r>
              <a:rPr lang="it-IT" i="1" dirty="0" smtClean="0"/>
              <a:t> </a:t>
            </a:r>
            <a:r>
              <a:rPr lang="it-IT" i="1" dirty="0" err="1"/>
              <a:t>mankind</a:t>
            </a:r>
            <a:r>
              <a:rPr lang="it-IT" i="1" dirty="0"/>
              <a:t>? </a:t>
            </a:r>
            <a:r>
              <a:rPr lang="it-IT" dirty="0" smtClean="0"/>
              <a:t>(</a:t>
            </a:r>
            <a:r>
              <a:rPr lang="it-IT" dirty="0" err="1" smtClean="0"/>
              <a:t>Principles</a:t>
            </a:r>
            <a:r>
              <a:rPr lang="it-IT" dirty="0" smtClean="0"/>
              <a:t> p</a:t>
            </a:r>
            <a:r>
              <a:rPr lang="it-IT" dirty="0"/>
              <a:t>. </a:t>
            </a:r>
            <a:r>
              <a:rPr lang="it-IT" dirty="0" smtClean="0"/>
              <a:t>452, </a:t>
            </a:r>
            <a:r>
              <a:rPr lang="it-IT" dirty="0" err="1" smtClean="0"/>
              <a:t>cit</a:t>
            </a:r>
            <a:r>
              <a:rPr lang="it-IT" dirty="0" smtClean="0"/>
              <a:t> SZ)</a:t>
            </a:r>
            <a:endParaRPr lang="it-IT" dirty="0"/>
          </a:p>
          <a:p>
            <a:r>
              <a:rPr lang="it-IT" dirty="0"/>
              <a:t>The </a:t>
            </a:r>
            <a:r>
              <a:rPr lang="it-IT" dirty="0" err="1"/>
              <a:t>answer</a:t>
            </a:r>
            <a:r>
              <a:rPr lang="it-IT" dirty="0"/>
              <a:t> </a:t>
            </a:r>
            <a:r>
              <a:rPr lang="it-IT" dirty="0" err="1"/>
              <a:t>is</a:t>
            </a:r>
            <a:r>
              <a:rPr lang="it-IT" dirty="0"/>
              <a:t>:</a:t>
            </a:r>
          </a:p>
          <a:p>
            <a:r>
              <a:rPr lang="en-US" i="1" dirty="0"/>
              <a:t>I cannot . . . regard the stationary state of capital and wealth with the </a:t>
            </a:r>
            <a:r>
              <a:rPr lang="en-US" i="1" dirty="0" smtClean="0"/>
              <a:t>unaffected aversion </a:t>
            </a:r>
            <a:r>
              <a:rPr lang="en-US" i="1" dirty="0"/>
              <a:t>so generally manifested towards it by political economists of the old school</a:t>
            </a:r>
            <a:r>
              <a:rPr lang="en-US" i="1" dirty="0" smtClean="0"/>
              <a:t>. I </a:t>
            </a:r>
            <a:r>
              <a:rPr lang="en-US" i="1" dirty="0"/>
              <a:t>am inclined to believe that it would be, on the whole, a very </a:t>
            </a:r>
            <a:r>
              <a:rPr lang="en-US" i="1" dirty="0" smtClean="0"/>
              <a:t>considerable </a:t>
            </a:r>
            <a:r>
              <a:rPr lang="it-IT" i="1" dirty="0" err="1" smtClean="0"/>
              <a:t>improvement</a:t>
            </a:r>
            <a:r>
              <a:rPr lang="it-IT" i="1" dirty="0" smtClean="0"/>
              <a:t> </a:t>
            </a:r>
            <a:r>
              <a:rPr lang="it-IT" i="1" dirty="0"/>
              <a:t>on </a:t>
            </a:r>
            <a:r>
              <a:rPr lang="it-IT" i="1" dirty="0" err="1"/>
              <a:t>our</a:t>
            </a:r>
            <a:r>
              <a:rPr lang="it-IT" i="1" dirty="0"/>
              <a:t> </a:t>
            </a:r>
            <a:r>
              <a:rPr lang="it-IT" i="1" dirty="0" err="1"/>
              <a:t>present</a:t>
            </a:r>
            <a:r>
              <a:rPr lang="it-IT" i="1" dirty="0"/>
              <a:t> </a:t>
            </a:r>
            <a:r>
              <a:rPr lang="it-IT" i="1" dirty="0" err="1" smtClean="0"/>
              <a:t>condition</a:t>
            </a:r>
            <a:r>
              <a:rPr lang="it-IT" i="1" dirty="0"/>
              <a:t>.</a:t>
            </a:r>
            <a:r>
              <a:rPr lang="it-IT" dirty="0"/>
              <a:t> </a:t>
            </a:r>
            <a:r>
              <a:rPr lang="it-IT" dirty="0" smtClean="0"/>
              <a:t>(</a:t>
            </a:r>
            <a:r>
              <a:rPr lang="it-IT" dirty="0" err="1" smtClean="0"/>
              <a:t>Principles</a:t>
            </a:r>
            <a:r>
              <a:rPr lang="it-IT" dirty="0" smtClean="0"/>
              <a:t> p</a:t>
            </a:r>
            <a:r>
              <a:rPr lang="it-IT" dirty="0"/>
              <a:t>. </a:t>
            </a:r>
            <a:r>
              <a:rPr lang="it-IT" dirty="0" smtClean="0"/>
              <a:t>453, cit. SZ)</a:t>
            </a:r>
            <a:endParaRPr lang="it-IT" dirty="0"/>
          </a:p>
        </p:txBody>
      </p:sp>
    </p:spTree>
    <p:extLst>
      <p:ext uri="{BB962C8B-B14F-4D97-AF65-F5344CB8AC3E}">
        <p14:creationId xmlns:p14="http://schemas.microsoft.com/office/powerpoint/2010/main" val="4762945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 «Rivoluzione» marginalista</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Intorno alla metà del XIX secolo, la scienza economica si allontana progressivamente dall’impostazione classica (ricardiana) per muoversi verso una nuova impostazione basata su una </a:t>
            </a:r>
            <a:r>
              <a:rPr lang="it-IT" dirty="0" smtClean="0">
                <a:solidFill>
                  <a:srgbClr val="FF0000"/>
                </a:solidFill>
              </a:rPr>
              <a:t>teoria soggettiva del valore </a:t>
            </a:r>
            <a:r>
              <a:rPr lang="it-IT" dirty="0" smtClean="0"/>
              <a:t>e sul concetto di </a:t>
            </a:r>
            <a:r>
              <a:rPr lang="it-IT" dirty="0" smtClean="0">
                <a:solidFill>
                  <a:srgbClr val="FF0000"/>
                </a:solidFill>
              </a:rPr>
              <a:t>utilità marginale decrescente</a:t>
            </a:r>
            <a:r>
              <a:rPr lang="it-IT" dirty="0" smtClean="0"/>
              <a:t>. La </a:t>
            </a:r>
            <a:r>
              <a:rPr lang="it-IT" dirty="0">
                <a:solidFill>
                  <a:srgbClr val="FF0000"/>
                </a:solidFill>
              </a:rPr>
              <a:t>«rivoluzione» è un processo </a:t>
            </a:r>
            <a:r>
              <a:rPr lang="it-IT" dirty="0"/>
              <a:t>più che un evento e il «marginalismo» inizia ben prima del 1870. </a:t>
            </a:r>
          </a:p>
          <a:p>
            <a:pPr lvl="1"/>
            <a:endParaRPr lang="it-IT" dirty="0"/>
          </a:p>
          <a:p>
            <a:r>
              <a:rPr lang="it-IT" dirty="0"/>
              <a:t>Precursori lontani e vicini dell’idea che il valore e i prezzi dipendano dall’utilità (desiderio) rispetto alla quantità disponibile (scarsità</a:t>
            </a:r>
            <a:r>
              <a:rPr lang="it-IT" dirty="0" smtClean="0"/>
              <a:t>):  Il </a:t>
            </a:r>
            <a:r>
              <a:rPr lang="it-IT" dirty="0"/>
              <a:t>«paradosso» dell’acqua  e dei </a:t>
            </a:r>
            <a:r>
              <a:rPr lang="it-IT" dirty="0" smtClean="0"/>
              <a:t>diamanti.</a:t>
            </a:r>
          </a:p>
          <a:p>
            <a:r>
              <a:rPr lang="it-IT" dirty="0"/>
              <a:t>I precursori remoti (v. Roncaglia 2001, Cap. 10, Par. 2</a:t>
            </a:r>
            <a:r>
              <a:rPr lang="it-IT" dirty="0" smtClean="0"/>
              <a:t>) e I </a:t>
            </a:r>
            <a:r>
              <a:rPr lang="it-IT" dirty="0"/>
              <a:t>precursori prossimi </a:t>
            </a:r>
          </a:p>
          <a:p>
            <a:pPr lvl="1"/>
            <a:r>
              <a:rPr lang="it-IT" dirty="0">
                <a:solidFill>
                  <a:srgbClr val="FF0000"/>
                </a:solidFill>
              </a:rPr>
              <a:t>Antoine </a:t>
            </a:r>
            <a:r>
              <a:rPr lang="it-IT" dirty="0" err="1">
                <a:solidFill>
                  <a:srgbClr val="FF0000"/>
                </a:solidFill>
              </a:rPr>
              <a:t>Augustine</a:t>
            </a:r>
            <a:r>
              <a:rPr lang="it-IT" dirty="0">
                <a:solidFill>
                  <a:srgbClr val="FF0000"/>
                </a:solidFill>
              </a:rPr>
              <a:t> </a:t>
            </a:r>
            <a:r>
              <a:rPr lang="it-IT" dirty="0" err="1">
                <a:solidFill>
                  <a:srgbClr val="FF0000"/>
                </a:solidFill>
              </a:rPr>
              <a:t>Cournot</a:t>
            </a:r>
            <a:r>
              <a:rPr lang="it-IT" dirty="0">
                <a:solidFill>
                  <a:srgbClr val="FF0000"/>
                </a:solidFill>
              </a:rPr>
              <a:t> (1801 – 1877)</a:t>
            </a:r>
          </a:p>
          <a:p>
            <a:pPr lvl="1"/>
            <a:r>
              <a:rPr lang="it-IT" dirty="0"/>
              <a:t>Johann Heinrich Von </a:t>
            </a:r>
            <a:r>
              <a:rPr lang="it-IT" dirty="0" err="1"/>
              <a:t>Th</a:t>
            </a:r>
            <a:r>
              <a:rPr lang="it-IT" dirty="0" err="1">
                <a:latin typeface="Calibri" panose="020F0502020204030204" pitchFamily="34" charset="0"/>
              </a:rPr>
              <a:t>ünen</a:t>
            </a:r>
            <a:r>
              <a:rPr lang="it-IT" dirty="0">
                <a:latin typeface="Calibri" panose="020F0502020204030204" pitchFamily="34" charset="0"/>
              </a:rPr>
              <a:t> (1783 – 1850)</a:t>
            </a:r>
            <a:endParaRPr lang="it-IT" dirty="0"/>
          </a:p>
          <a:p>
            <a:pPr lvl="1"/>
            <a:r>
              <a:rPr lang="it-IT" dirty="0"/>
              <a:t>Jules </a:t>
            </a:r>
            <a:r>
              <a:rPr lang="it-IT" dirty="0" err="1"/>
              <a:t>Dupuit</a:t>
            </a:r>
            <a:r>
              <a:rPr lang="it-IT" dirty="0"/>
              <a:t> (1804 – 1866)</a:t>
            </a:r>
          </a:p>
          <a:p>
            <a:pPr lvl="1"/>
            <a:r>
              <a:rPr lang="it-IT" dirty="0"/>
              <a:t>Hermann Heinrich </a:t>
            </a:r>
            <a:r>
              <a:rPr lang="it-IT" dirty="0" err="1"/>
              <a:t>Gossen</a:t>
            </a:r>
            <a:r>
              <a:rPr lang="it-IT" dirty="0"/>
              <a:t> (1810 – 1858</a:t>
            </a:r>
            <a:r>
              <a:rPr lang="it-IT" dirty="0" smtClean="0"/>
              <a:t>)</a:t>
            </a:r>
            <a:endParaRPr lang="it-IT" dirty="0"/>
          </a:p>
          <a:p>
            <a:pPr marL="457200" lvl="1" indent="0">
              <a:buNone/>
            </a:pPr>
            <a:endParaRPr lang="it-IT" dirty="0"/>
          </a:p>
          <a:p>
            <a:pPr lvl="1"/>
            <a:endParaRPr lang="it-IT" dirty="0"/>
          </a:p>
        </p:txBody>
      </p:sp>
    </p:spTree>
    <p:extLst>
      <p:ext uri="{BB962C8B-B14F-4D97-AF65-F5344CB8AC3E}">
        <p14:creationId xmlns:p14="http://schemas.microsoft.com/office/powerpoint/2010/main" val="20728362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4159827" y="369453"/>
            <a:ext cx="3618533" cy="5052291"/>
          </a:xfrm>
          <a:prstGeom prst="rect">
            <a:avLst/>
          </a:prstGeom>
        </p:spPr>
      </p:pic>
      <p:sp>
        <p:nvSpPr>
          <p:cNvPr id="6" name="Rettangolo 5"/>
          <p:cNvSpPr/>
          <p:nvPr/>
        </p:nvSpPr>
        <p:spPr>
          <a:xfrm>
            <a:off x="2992582" y="5696884"/>
            <a:ext cx="6096000" cy="646331"/>
          </a:xfrm>
          <a:prstGeom prst="rect">
            <a:avLst/>
          </a:prstGeom>
        </p:spPr>
        <p:txBody>
          <a:bodyPr>
            <a:spAutoFit/>
          </a:bodyPr>
          <a:lstStyle/>
          <a:p>
            <a:pPr algn="ctr"/>
            <a:r>
              <a:rPr lang="it-IT" b="1" dirty="0">
                <a:solidFill>
                  <a:srgbClr val="5F6368"/>
                </a:solidFill>
                <a:latin typeface="arial" panose="020B0604020202020204" pitchFamily="34" charset="0"/>
              </a:rPr>
              <a:t>Antoine</a:t>
            </a:r>
            <a:r>
              <a:rPr lang="it-IT" dirty="0">
                <a:solidFill>
                  <a:srgbClr val="4D5156"/>
                </a:solidFill>
                <a:latin typeface="arial" panose="020B0604020202020204" pitchFamily="34" charset="0"/>
              </a:rPr>
              <a:t>-</a:t>
            </a:r>
            <a:r>
              <a:rPr lang="it-IT" b="1" dirty="0" err="1">
                <a:solidFill>
                  <a:srgbClr val="5F6368"/>
                </a:solidFill>
                <a:latin typeface="arial" panose="020B0604020202020204" pitchFamily="34" charset="0"/>
              </a:rPr>
              <a:t>Augustin</a:t>
            </a:r>
            <a:r>
              <a:rPr lang="it-IT" b="1" dirty="0">
                <a:solidFill>
                  <a:srgbClr val="5F6368"/>
                </a:solidFill>
                <a:latin typeface="arial" panose="020B0604020202020204" pitchFamily="34" charset="0"/>
              </a:rPr>
              <a:t> </a:t>
            </a:r>
            <a:r>
              <a:rPr lang="it-IT" b="1" dirty="0" err="1">
                <a:solidFill>
                  <a:srgbClr val="5F6368"/>
                </a:solidFill>
                <a:latin typeface="arial" panose="020B0604020202020204" pitchFamily="34" charset="0"/>
              </a:rPr>
              <a:t>Cournot</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err="1">
                <a:solidFill>
                  <a:srgbClr val="4D5156"/>
                </a:solidFill>
                <a:latin typeface="arial" panose="020B0604020202020204" pitchFamily="34" charset="0"/>
              </a:rPr>
              <a:t>Gray</a:t>
            </a:r>
            <a:r>
              <a:rPr lang="it-IT" dirty="0">
                <a:solidFill>
                  <a:srgbClr val="4D5156"/>
                </a:solidFill>
                <a:latin typeface="arial" panose="020B0604020202020204" pitchFamily="34" charset="0"/>
              </a:rPr>
              <a:t>, 28 agosto 1801 – Parigi, 31 marzo 1877)</a:t>
            </a:r>
            <a:endParaRPr lang="it-IT" dirty="0"/>
          </a:p>
        </p:txBody>
      </p:sp>
    </p:spTree>
    <p:extLst>
      <p:ext uri="{BB962C8B-B14F-4D97-AF65-F5344CB8AC3E}">
        <p14:creationId xmlns:p14="http://schemas.microsoft.com/office/powerpoint/2010/main" val="28481311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Cournot</a:t>
            </a:r>
            <a:r>
              <a:rPr lang="it-IT" dirty="0" smtClean="0"/>
              <a:t>: note biografiche e contesto</a:t>
            </a:r>
            <a:endParaRPr lang="it-IT" dirty="0"/>
          </a:p>
        </p:txBody>
      </p:sp>
      <p:sp>
        <p:nvSpPr>
          <p:cNvPr id="3" name="Segnaposto contenuto 2"/>
          <p:cNvSpPr>
            <a:spLocks noGrp="1"/>
          </p:cNvSpPr>
          <p:nvPr>
            <p:ph idx="1"/>
          </p:nvPr>
        </p:nvSpPr>
        <p:spPr>
          <a:xfrm>
            <a:off x="838200" y="1825625"/>
            <a:ext cx="10515600" cy="4742600"/>
          </a:xfrm>
        </p:spPr>
        <p:txBody>
          <a:bodyPr>
            <a:normAutofit fontScale="85000" lnSpcReduction="20000"/>
          </a:bodyPr>
          <a:lstStyle/>
          <a:p>
            <a:r>
              <a:rPr lang="it-IT" dirty="0" err="1" smtClean="0">
                <a:solidFill>
                  <a:srgbClr val="FF0000"/>
                </a:solidFill>
              </a:rPr>
              <a:t>Cournot</a:t>
            </a:r>
            <a:r>
              <a:rPr lang="it-IT" dirty="0" smtClean="0"/>
              <a:t> </a:t>
            </a:r>
            <a:r>
              <a:rPr lang="it-IT" dirty="0"/>
              <a:t>(1801 – 1877): matematico, fisico, alto funzionario nel sistema dell’istruzione universitaria, filosofo. Politicamente un liberal-conservatore in contatto col mondo universitario (lui stesso in vita non riconosciuto appieno, sopra tutto come economista) </a:t>
            </a:r>
          </a:p>
          <a:p>
            <a:endParaRPr lang="it-IT" dirty="0" smtClean="0"/>
          </a:p>
          <a:p>
            <a:r>
              <a:rPr lang="it-IT" dirty="0" smtClean="0"/>
              <a:t>Il contesto storico-politico: Rivoluzione e restaurazione con particolare riferimento alla Francia (ritorno dei Borboni fino al 1830, 1830-1848 Luigi Filippo e il trionfo della borghesi, 1848 seconda Repubblica e poi secondo impero fino al 1870)</a:t>
            </a:r>
          </a:p>
          <a:p>
            <a:endParaRPr lang="it-IT" dirty="0" smtClean="0"/>
          </a:p>
          <a:p>
            <a:r>
              <a:rPr lang="it-IT" dirty="0" smtClean="0"/>
              <a:t>Importanza crescente del </a:t>
            </a:r>
            <a:r>
              <a:rPr lang="it-IT" dirty="0" smtClean="0">
                <a:solidFill>
                  <a:srgbClr val="FF0000"/>
                </a:solidFill>
              </a:rPr>
              <a:t>mercato come regolatore del sistema capitalistico</a:t>
            </a:r>
            <a:r>
              <a:rPr lang="it-IT" dirty="0" smtClean="0"/>
              <a:t>, della produzione, della distribuzione e dell’accumulazione (in quest’ultimo caso come già per i classici, dove il mercato è il luogo di sbocco delle merci e di realizzazione dei profitti). </a:t>
            </a:r>
            <a:r>
              <a:rPr lang="it-IT" dirty="0" smtClean="0">
                <a:solidFill>
                  <a:srgbClr val="FF0000"/>
                </a:solidFill>
              </a:rPr>
              <a:t>Scoprire le leggi di funzionamento del mercato diventa il compito centrale degli economisti</a:t>
            </a:r>
            <a:r>
              <a:rPr lang="it-IT" dirty="0" smtClean="0"/>
              <a:t>.</a:t>
            </a:r>
          </a:p>
          <a:p>
            <a:pPr marL="0" indent="0">
              <a:buNone/>
            </a:pPr>
            <a:endParaRPr lang="it-IT" dirty="0" smtClean="0"/>
          </a:p>
          <a:p>
            <a:endParaRPr lang="it-IT" dirty="0" smtClean="0"/>
          </a:p>
        </p:txBody>
      </p:sp>
    </p:spTree>
    <p:extLst>
      <p:ext uri="{BB962C8B-B14F-4D97-AF65-F5344CB8AC3E}">
        <p14:creationId xmlns:p14="http://schemas.microsoft.com/office/powerpoint/2010/main" val="26327238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Cournot</a:t>
            </a:r>
            <a:r>
              <a:rPr lang="it-IT" dirty="0" smtClean="0"/>
              <a:t> precursore del marginalismo, 1</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Il </a:t>
            </a:r>
            <a:r>
              <a:rPr lang="it-IT" dirty="0" smtClean="0">
                <a:solidFill>
                  <a:srgbClr val="FF0000"/>
                </a:solidFill>
              </a:rPr>
              <a:t>mercato come sistema di forze impersonali</a:t>
            </a:r>
            <a:r>
              <a:rPr lang="it-IT" dirty="0" smtClean="0"/>
              <a:t> che hanno essenzialmente la funzione di determinare il prezzo delle merci. E’ possibile studiare e rappresentare con l’ausilio degli strumenti matematici e dei modelli della fisica meccanica. </a:t>
            </a:r>
          </a:p>
          <a:p>
            <a:endParaRPr lang="it-IT" dirty="0" smtClean="0"/>
          </a:p>
          <a:p>
            <a:r>
              <a:rPr lang="it-IT" dirty="0" smtClean="0"/>
              <a:t>L’economia nelle mani degli ingegneri, dei matematici e dei fisici, da allora fino ad oggi (soprattutto nel caso della finanza). La scienza economica da </a:t>
            </a:r>
            <a:r>
              <a:rPr lang="it-IT" i="1" dirty="0" err="1" smtClean="0"/>
              <a:t>political</a:t>
            </a:r>
            <a:r>
              <a:rPr lang="it-IT" i="1" dirty="0" smtClean="0"/>
              <a:t> economy</a:t>
            </a:r>
            <a:r>
              <a:rPr lang="it-IT" dirty="0" smtClean="0"/>
              <a:t> a </a:t>
            </a:r>
            <a:r>
              <a:rPr lang="it-IT" i="1" dirty="0" err="1" smtClean="0">
                <a:solidFill>
                  <a:srgbClr val="FF0000"/>
                </a:solidFill>
              </a:rPr>
              <a:t>economics</a:t>
            </a:r>
            <a:r>
              <a:rPr lang="it-IT" i="1" dirty="0" smtClean="0">
                <a:solidFill>
                  <a:srgbClr val="FF0000"/>
                </a:solidFill>
              </a:rPr>
              <a:t> </a:t>
            </a:r>
            <a:r>
              <a:rPr lang="it-IT" i="1" dirty="0" smtClean="0"/>
              <a:t>(passaggio sancito da Marshall, v. lezione 9).</a:t>
            </a:r>
          </a:p>
          <a:p>
            <a:endParaRPr lang="it-IT" i="1" dirty="0" smtClean="0">
              <a:solidFill>
                <a:srgbClr val="00B0F0"/>
              </a:solidFill>
            </a:endParaRPr>
          </a:p>
          <a:p>
            <a:r>
              <a:rPr lang="it-IT" dirty="0" smtClean="0"/>
              <a:t>Il risultato di questo cambio di prospettiva è la nascita di alcuni concetti analitici che restano – fino a oggi – centrali nella visione prevalente della teoria economica.</a:t>
            </a:r>
          </a:p>
        </p:txBody>
      </p:sp>
    </p:spTree>
    <p:extLst>
      <p:ext uri="{BB962C8B-B14F-4D97-AF65-F5344CB8AC3E}">
        <p14:creationId xmlns:p14="http://schemas.microsoft.com/office/powerpoint/2010/main" val="19580889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Cournot</a:t>
            </a:r>
            <a:r>
              <a:rPr lang="it-IT" dirty="0" smtClean="0"/>
              <a:t> precursore del marginalismo, 2</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La </a:t>
            </a:r>
            <a:r>
              <a:rPr lang="it-IT" dirty="0" smtClean="0">
                <a:solidFill>
                  <a:srgbClr val="FF0000"/>
                </a:solidFill>
              </a:rPr>
              <a:t>«legge della domanda»</a:t>
            </a:r>
            <a:r>
              <a:rPr lang="it-IT" dirty="0" smtClean="0"/>
              <a:t> e la curva di domanda D =F(p), F’(p) &lt; 0</a:t>
            </a:r>
          </a:p>
          <a:p>
            <a:endParaRPr lang="it-IT" dirty="0" smtClean="0"/>
          </a:p>
          <a:p>
            <a:r>
              <a:rPr lang="it-IT" dirty="0" smtClean="0"/>
              <a:t>La domanda decrescente è basata su un principio edonistico ma non sulla funzione di utilità e sull’idea di utilità marginale decrescente (verrà con altri). Nell’analizzare le proprietà della funzione di domanda, </a:t>
            </a:r>
            <a:r>
              <a:rPr lang="it-IT" dirty="0" err="1" smtClean="0"/>
              <a:t>Cournot</a:t>
            </a:r>
            <a:r>
              <a:rPr lang="it-IT" dirty="0" smtClean="0"/>
              <a:t> si avvicina al concetto di elasticità della domanda al prezzo che sarà elaborato compiutamente da A. Marshall.</a:t>
            </a:r>
          </a:p>
          <a:p>
            <a:endParaRPr lang="it-IT" dirty="0"/>
          </a:p>
          <a:p>
            <a:r>
              <a:rPr lang="it-IT" dirty="0" err="1" smtClean="0"/>
              <a:t>Cournot</a:t>
            </a:r>
            <a:r>
              <a:rPr lang="it-IT" dirty="0" smtClean="0"/>
              <a:t> utilizza il concetto di funzione di domanda per analizzare il problema di un </a:t>
            </a:r>
            <a:r>
              <a:rPr lang="it-IT" dirty="0" smtClean="0">
                <a:solidFill>
                  <a:srgbClr val="FF0000"/>
                </a:solidFill>
              </a:rPr>
              <a:t>produttore di acqua minerale </a:t>
            </a:r>
            <a:r>
              <a:rPr lang="it-IT" dirty="0" smtClean="0"/>
              <a:t>che deve fissare il prezzo dell’acqua con l’obiettivo di massimizzare i suoi profitti.  </a:t>
            </a:r>
          </a:p>
          <a:p>
            <a:pPr lvl="1"/>
            <a:r>
              <a:rPr lang="it-IT" dirty="0" smtClean="0"/>
              <a:t>I ricavi totali del produttore sono dati da R(p)=</a:t>
            </a:r>
            <a:r>
              <a:rPr lang="it-IT" dirty="0" err="1" smtClean="0"/>
              <a:t>pD</a:t>
            </a:r>
            <a:r>
              <a:rPr lang="it-IT" dirty="0" smtClean="0"/>
              <a:t>=</a:t>
            </a:r>
            <a:r>
              <a:rPr lang="it-IT" dirty="0" err="1" smtClean="0"/>
              <a:t>pF</a:t>
            </a:r>
            <a:r>
              <a:rPr lang="it-IT" dirty="0" smtClean="0"/>
              <a:t>(p) mentre i ricavi marginali R’(p) = F(p) + </a:t>
            </a:r>
            <a:r>
              <a:rPr lang="it-IT" dirty="0" err="1" smtClean="0"/>
              <a:t>pF</a:t>
            </a:r>
            <a:r>
              <a:rPr lang="it-IT" dirty="0" smtClean="0"/>
              <a:t>’(p) </a:t>
            </a:r>
          </a:p>
          <a:p>
            <a:pPr lvl="1"/>
            <a:r>
              <a:rPr lang="it-IT" dirty="0" smtClean="0"/>
              <a:t>Ipotizzando che i costi di produzione siano pari a zero, massimizzare i ricavi implica massimizzare i profitti. </a:t>
            </a:r>
          </a:p>
          <a:p>
            <a:pPr lvl="1"/>
            <a:r>
              <a:rPr lang="it-IT" dirty="0" smtClean="0"/>
              <a:t>La condizione di ottimo in questo caso è data da F(p) + </a:t>
            </a:r>
            <a:r>
              <a:rPr lang="it-IT" dirty="0" err="1" smtClean="0"/>
              <a:t>pF</a:t>
            </a:r>
            <a:r>
              <a:rPr lang="it-IT" dirty="0" smtClean="0"/>
              <a:t>’(p) = 0 </a:t>
            </a:r>
            <a:r>
              <a:rPr lang="it-IT" dirty="0" smtClean="0">
                <a:sym typeface="Symbol" panose="05050102010706020507" pitchFamily="18" charset="2"/>
              </a:rPr>
              <a:t> p*F’(p*)/F(p*) = -1</a:t>
            </a:r>
            <a:endParaRPr lang="it-IT" dirty="0"/>
          </a:p>
        </p:txBody>
      </p:sp>
    </p:spTree>
    <p:extLst>
      <p:ext uri="{BB962C8B-B14F-4D97-AF65-F5344CB8AC3E}">
        <p14:creationId xmlns:p14="http://schemas.microsoft.com/office/powerpoint/2010/main" val="3501874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Cournot</a:t>
            </a:r>
            <a:r>
              <a:rPr lang="it-IT" dirty="0" smtClean="0"/>
              <a:t> precursore del marginalismo, 3</a:t>
            </a:r>
            <a:endParaRPr lang="it-IT" dirty="0"/>
          </a:p>
        </p:txBody>
      </p:sp>
      <p:sp>
        <p:nvSpPr>
          <p:cNvPr id="3" name="Segnaposto contenuto 2"/>
          <p:cNvSpPr>
            <a:spLocks noGrp="1"/>
          </p:cNvSpPr>
          <p:nvPr>
            <p:ph idx="1"/>
          </p:nvPr>
        </p:nvSpPr>
        <p:spPr/>
        <p:txBody>
          <a:bodyPr>
            <a:normAutofit/>
          </a:bodyPr>
          <a:lstStyle/>
          <a:p>
            <a:r>
              <a:rPr lang="it-IT" dirty="0" smtClean="0"/>
              <a:t>Il secondo contributo importante di </a:t>
            </a:r>
            <a:r>
              <a:rPr lang="it-IT" dirty="0" err="1" smtClean="0"/>
              <a:t>Cournot</a:t>
            </a:r>
            <a:r>
              <a:rPr lang="it-IT" dirty="0" smtClean="0"/>
              <a:t> riguarda lo studio delle </a:t>
            </a:r>
            <a:r>
              <a:rPr lang="it-IT" dirty="0" smtClean="0">
                <a:solidFill>
                  <a:srgbClr val="FF0000"/>
                </a:solidFill>
              </a:rPr>
              <a:t>decisioni di offerta </a:t>
            </a:r>
            <a:r>
              <a:rPr lang="it-IT" dirty="0" smtClean="0"/>
              <a:t>all’interno di regimi di mercato diversi nell’ipotesi che, in ogni caso, le imprese massimizzino i profitti (P = </a:t>
            </a:r>
            <a:r>
              <a:rPr lang="it-IT" dirty="0" err="1" smtClean="0"/>
              <a:t>pq</a:t>
            </a:r>
            <a:r>
              <a:rPr lang="it-IT" dirty="0" smtClean="0"/>
              <a:t> – C)</a:t>
            </a:r>
          </a:p>
          <a:p>
            <a:pPr lvl="1"/>
            <a:r>
              <a:rPr lang="it-IT" dirty="0" smtClean="0"/>
              <a:t>Attenzione all’impresa </a:t>
            </a:r>
          </a:p>
          <a:p>
            <a:pPr lvl="1"/>
            <a:r>
              <a:rPr lang="it-IT" dirty="0" smtClean="0"/>
              <a:t>L’impresa di </a:t>
            </a:r>
            <a:r>
              <a:rPr lang="it-IT" dirty="0" err="1" smtClean="0"/>
              <a:t>Cournot</a:t>
            </a:r>
            <a:r>
              <a:rPr lang="it-IT" dirty="0" smtClean="0"/>
              <a:t> coincide con l’imprenditore: «un ingegnere che avendo a disposizione tutti i dati necessari, risolve il problema di massimizzazione dei profitti, e applica la soluzione del problema</a:t>
            </a:r>
          </a:p>
          <a:p>
            <a:pPr lvl="1"/>
            <a:r>
              <a:rPr lang="it-IT" dirty="0" smtClean="0"/>
              <a:t>Le curve di costo marginale dell’impresa hanno forma a U (come in Marshall): costi marginali decrescenti nell’industria, costi marginali crescenti in agricoltura e nelle attività minerarie.</a:t>
            </a:r>
          </a:p>
          <a:p>
            <a:pPr lvl="1"/>
            <a:r>
              <a:rPr lang="it-IT" dirty="0" smtClean="0"/>
              <a:t>L’agricoltura come «sede» della scarsità (contro i fisiocratici)</a:t>
            </a:r>
          </a:p>
        </p:txBody>
      </p:sp>
    </p:spTree>
    <p:extLst>
      <p:ext uri="{BB962C8B-B14F-4D97-AF65-F5344CB8AC3E}">
        <p14:creationId xmlns:p14="http://schemas.microsoft.com/office/powerpoint/2010/main" val="31841042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Cournot</a:t>
            </a:r>
            <a:r>
              <a:rPr lang="it-IT" dirty="0" smtClean="0"/>
              <a:t> precursore del marginalismo, 4</a:t>
            </a:r>
            <a:endParaRPr lang="it-IT" dirty="0"/>
          </a:p>
        </p:txBody>
      </p:sp>
      <p:sp>
        <p:nvSpPr>
          <p:cNvPr id="3" name="Segnaposto contenuto 2"/>
          <p:cNvSpPr>
            <a:spLocks noGrp="1"/>
          </p:cNvSpPr>
          <p:nvPr>
            <p:ph idx="1"/>
          </p:nvPr>
        </p:nvSpPr>
        <p:spPr/>
        <p:txBody>
          <a:bodyPr>
            <a:normAutofit/>
          </a:bodyPr>
          <a:lstStyle/>
          <a:p>
            <a:r>
              <a:rPr lang="it-IT" dirty="0" smtClean="0"/>
              <a:t>Forme di mercato studiate da </a:t>
            </a:r>
            <a:r>
              <a:rPr lang="it-IT" dirty="0" err="1" smtClean="0"/>
              <a:t>Cournot</a:t>
            </a:r>
            <a:r>
              <a:rPr lang="it-IT" dirty="0" smtClean="0"/>
              <a:t> (v. appendice)</a:t>
            </a:r>
          </a:p>
          <a:p>
            <a:pPr lvl="1"/>
            <a:r>
              <a:rPr lang="it-IT" dirty="0" smtClean="0"/>
              <a:t>Monopolio (1 solo produttore)</a:t>
            </a:r>
          </a:p>
          <a:p>
            <a:pPr lvl="1"/>
            <a:r>
              <a:rPr lang="it-IT" dirty="0" smtClean="0"/>
              <a:t>Duopolio e Oligopolio (interdipendenza e non cooperazione)</a:t>
            </a:r>
          </a:p>
          <a:p>
            <a:pPr lvl="1"/>
            <a:r>
              <a:rPr lang="it-IT" dirty="0" smtClean="0"/>
              <a:t>Concorrenza perfetta (concorrenza indefinita) </a:t>
            </a:r>
          </a:p>
          <a:p>
            <a:endParaRPr lang="it-IT" dirty="0" smtClean="0"/>
          </a:p>
          <a:p>
            <a:r>
              <a:rPr lang="it-IT" dirty="0" smtClean="0"/>
              <a:t>Congettura di </a:t>
            </a:r>
            <a:r>
              <a:rPr lang="it-IT" dirty="0" err="1" smtClean="0"/>
              <a:t>Cournot</a:t>
            </a:r>
            <a:endParaRPr lang="it-IT" dirty="0" smtClean="0"/>
          </a:p>
          <a:p>
            <a:pPr lvl="1"/>
            <a:r>
              <a:rPr lang="it-IT" dirty="0" smtClean="0"/>
              <a:t>Gli oligopolisti prendono le proprie decisioni ipotizzando che il concorrente produca un output in quantità fissa.</a:t>
            </a:r>
          </a:p>
          <a:p>
            <a:pPr lvl="1"/>
            <a:r>
              <a:rPr lang="it-IT" dirty="0" err="1" smtClean="0"/>
              <a:t>Cournot</a:t>
            </a:r>
            <a:r>
              <a:rPr lang="it-IT" dirty="0" smtClean="0"/>
              <a:t> e la teoria dell’oligopolio: Bertrand, </a:t>
            </a:r>
            <a:r>
              <a:rPr lang="it-IT" dirty="0" err="1" smtClean="0"/>
              <a:t>Edgeworth</a:t>
            </a:r>
            <a:r>
              <a:rPr lang="it-IT" dirty="0" smtClean="0"/>
              <a:t>, </a:t>
            </a:r>
            <a:r>
              <a:rPr lang="it-IT" dirty="0" err="1" smtClean="0"/>
              <a:t>Stackleberg</a:t>
            </a:r>
            <a:r>
              <a:rPr lang="it-IT" dirty="0" smtClean="0"/>
              <a:t> …</a:t>
            </a:r>
          </a:p>
          <a:p>
            <a:pPr lvl="1"/>
            <a:r>
              <a:rPr lang="it-IT" dirty="0" smtClean="0"/>
              <a:t>Il problema di </a:t>
            </a:r>
            <a:r>
              <a:rPr lang="it-IT" dirty="0" err="1" smtClean="0"/>
              <a:t>Cournot</a:t>
            </a:r>
            <a:r>
              <a:rPr lang="it-IT" dirty="0" smtClean="0"/>
              <a:t>: incompatibilità tra economie di scala e concorrenza</a:t>
            </a:r>
            <a:endParaRPr lang="it-IT" dirty="0"/>
          </a:p>
        </p:txBody>
      </p:sp>
    </p:spTree>
    <p:extLst>
      <p:ext uri="{BB962C8B-B14F-4D97-AF65-F5344CB8AC3E}">
        <p14:creationId xmlns:p14="http://schemas.microsoft.com/office/powerpoint/2010/main" val="758318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duopolio di </a:t>
            </a:r>
            <a:r>
              <a:rPr lang="it-IT" dirty="0" err="1" smtClean="0"/>
              <a:t>Cournot</a:t>
            </a:r>
            <a:endParaRPr lang="it-IT" dirty="0"/>
          </a:p>
        </p:txBody>
      </p:sp>
      <p:sp>
        <p:nvSpPr>
          <p:cNvPr id="3" name="Segnaposto contenuto 2"/>
          <p:cNvSpPr>
            <a:spLocks noGrp="1"/>
          </p:cNvSpPr>
          <p:nvPr>
            <p:ph idx="1"/>
          </p:nvPr>
        </p:nvSpPr>
        <p:spPr>
          <a:xfrm>
            <a:off x="838200" y="1825625"/>
            <a:ext cx="10515600" cy="4819874"/>
          </a:xfrm>
        </p:spPr>
        <p:txBody>
          <a:bodyPr>
            <a:normAutofit fontScale="92500" lnSpcReduction="10000"/>
          </a:bodyPr>
          <a:lstStyle/>
          <a:p>
            <a:r>
              <a:rPr lang="it-IT" dirty="0" smtClean="0"/>
              <a:t>Il </a:t>
            </a:r>
            <a:r>
              <a:rPr lang="it-IT" dirty="0" smtClean="0">
                <a:solidFill>
                  <a:srgbClr val="FF0000"/>
                </a:solidFill>
              </a:rPr>
              <a:t>prezzo di equilibrio </a:t>
            </a:r>
            <a:r>
              <a:rPr lang="it-IT" dirty="0" smtClean="0"/>
              <a:t>nel </a:t>
            </a:r>
            <a:r>
              <a:rPr lang="it-IT" dirty="0"/>
              <a:t>caso del </a:t>
            </a:r>
            <a:r>
              <a:rPr lang="it-IT" dirty="0" smtClean="0">
                <a:solidFill>
                  <a:srgbClr val="FF0000"/>
                </a:solidFill>
              </a:rPr>
              <a:t>duopolio </a:t>
            </a:r>
            <a:r>
              <a:rPr lang="it-IT" dirty="0" smtClean="0"/>
              <a:t>simmetrico risulta inferiore al prezzo fissato dal monopolista ma superiore rispetto al prezzo in concorrenza perfetta.</a:t>
            </a:r>
            <a:endParaRPr lang="it-IT" dirty="0"/>
          </a:p>
          <a:p>
            <a:endParaRPr lang="it-IT" dirty="0" smtClean="0"/>
          </a:p>
          <a:p>
            <a:r>
              <a:rPr lang="it-IT" dirty="0" smtClean="0"/>
              <a:t>La </a:t>
            </a:r>
            <a:r>
              <a:rPr lang="it-IT" dirty="0" smtClean="0">
                <a:solidFill>
                  <a:srgbClr val="FF0000"/>
                </a:solidFill>
              </a:rPr>
              <a:t>quantità </a:t>
            </a:r>
            <a:r>
              <a:rPr lang="it-IT" dirty="0" smtClean="0"/>
              <a:t>complessiva</a:t>
            </a:r>
            <a:r>
              <a:rPr lang="it-IT" dirty="0" smtClean="0">
                <a:solidFill>
                  <a:srgbClr val="FF0000"/>
                </a:solidFill>
              </a:rPr>
              <a:t> </a:t>
            </a:r>
            <a:r>
              <a:rPr lang="it-IT" dirty="0" smtClean="0"/>
              <a:t>prodotta in equilibrio, nel caso del </a:t>
            </a:r>
            <a:r>
              <a:rPr lang="it-IT" dirty="0"/>
              <a:t>duopolio </a:t>
            </a:r>
            <a:r>
              <a:rPr lang="it-IT" dirty="0" smtClean="0"/>
              <a:t>simmetrico risulta </a:t>
            </a:r>
            <a:r>
              <a:rPr lang="it-IT" dirty="0"/>
              <a:t>superiore </a:t>
            </a:r>
            <a:r>
              <a:rPr lang="it-IT" dirty="0" smtClean="0"/>
              <a:t>alla quantità prodotta in monopolio ma inferiore rispetto alla quantità complessiva prodotta in concorrenza perfetta. </a:t>
            </a:r>
          </a:p>
          <a:p>
            <a:endParaRPr lang="it-IT" dirty="0" smtClean="0"/>
          </a:p>
          <a:p>
            <a:r>
              <a:rPr lang="it-IT" dirty="0" smtClean="0">
                <a:solidFill>
                  <a:srgbClr val="FF0000"/>
                </a:solidFill>
              </a:rPr>
              <a:t>Generalizzazione </a:t>
            </a:r>
            <a:r>
              <a:rPr lang="it-IT" dirty="0" smtClean="0"/>
              <a:t>al caso di </a:t>
            </a:r>
            <a:r>
              <a:rPr lang="it-IT" i="1" dirty="0" smtClean="0"/>
              <a:t>n</a:t>
            </a:r>
            <a:r>
              <a:rPr lang="it-IT" dirty="0" smtClean="0"/>
              <a:t> produttori, per </a:t>
            </a:r>
            <a:r>
              <a:rPr lang="it-IT" i="1" dirty="0" smtClean="0"/>
              <a:t>n</a:t>
            </a:r>
            <a:r>
              <a:rPr lang="it-IT" dirty="0" smtClean="0"/>
              <a:t> che tende a infinito abbiamo la concorrenza perfetta, situazione in cui variando l’offerta di una singola impresa il prezzo di mercato non subisce variazioni. La concorrenza perfetta come caso limite dell’oligopolio con </a:t>
            </a:r>
            <a:r>
              <a:rPr lang="it-IT" i="1" dirty="0" smtClean="0"/>
              <a:t>n </a:t>
            </a:r>
            <a:r>
              <a:rPr lang="it-IT" dirty="0" smtClean="0"/>
              <a:t>che tende a infinito.  </a:t>
            </a:r>
            <a:endParaRPr lang="it-IT" dirty="0"/>
          </a:p>
        </p:txBody>
      </p:sp>
    </p:spTree>
    <p:extLst>
      <p:ext uri="{BB962C8B-B14F-4D97-AF65-F5344CB8AC3E}">
        <p14:creationId xmlns:p14="http://schemas.microsoft.com/office/powerpoint/2010/main" val="39553647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Bibliografia</a:t>
            </a:r>
            <a:endParaRPr lang="it-IT" dirty="0"/>
          </a:p>
        </p:txBody>
      </p:sp>
      <p:sp>
        <p:nvSpPr>
          <p:cNvPr id="3" name="Segnaposto contenuto 2"/>
          <p:cNvSpPr>
            <a:spLocks noGrp="1"/>
          </p:cNvSpPr>
          <p:nvPr>
            <p:ph idx="1"/>
          </p:nvPr>
        </p:nvSpPr>
        <p:spPr/>
        <p:txBody>
          <a:bodyPr>
            <a:normAutofit/>
          </a:bodyPr>
          <a:lstStyle/>
          <a:p>
            <a:r>
              <a:rPr lang="it-IT" dirty="0" smtClean="0"/>
              <a:t>Ingrao B., Ranchetti F. (1996), </a:t>
            </a:r>
            <a:r>
              <a:rPr lang="it-IT" i="1" dirty="0" smtClean="0"/>
              <a:t>Mercato nel pensiero economico</a:t>
            </a:r>
            <a:r>
              <a:rPr lang="it-IT" dirty="0" smtClean="0"/>
              <a:t>, Hoepli, Milano</a:t>
            </a:r>
          </a:p>
          <a:p>
            <a:r>
              <a:rPr lang="it-IT" dirty="0" err="1" smtClean="0"/>
              <a:t>Sandmo</a:t>
            </a:r>
            <a:r>
              <a:rPr lang="it-IT" dirty="0" smtClean="0"/>
              <a:t> A. (2011), </a:t>
            </a:r>
            <a:r>
              <a:rPr lang="it-IT" i="1" dirty="0" smtClean="0"/>
              <a:t>Economics </a:t>
            </a:r>
            <a:r>
              <a:rPr lang="it-IT" i="1" dirty="0" err="1" smtClean="0"/>
              <a:t>Evolving</a:t>
            </a:r>
            <a:r>
              <a:rPr lang="it-IT" dirty="0" smtClean="0"/>
              <a:t>, Princeton </a:t>
            </a:r>
            <a:r>
              <a:rPr lang="it-IT" dirty="0" err="1" smtClean="0"/>
              <a:t>University</a:t>
            </a:r>
            <a:r>
              <a:rPr lang="it-IT" dirty="0" smtClean="0"/>
              <a:t> Press, Princeton. </a:t>
            </a:r>
          </a:p>
          <a:p>
            <a:endParaRPr lang="it-IT" dirty="0"/>
          </a:p>
        </p:txBody>
      </p:sp>
    </p:spTree>
    <p:extLst>
      <p:ext uri="{BB962C8B-B14F-4D97-AF65-F5344CB8AC3E}">
        <p14:creationId xmlns:p14="http://schemas.microsoft.com/office/powerpoint/2010/main" val="32505678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Sitografia</a:t>
            </a:r>
            <a:endParaRPr lang="it-IT" dirty="0"/>
          </a:p>
        </p:txBody>
      </p:sp>
      <p:sp>
        <p:nvSpPr>
          <p:cNvPr id="3" name="Segnaposto contenuto 2"/>
          <p:cNvSpPr>
            <a:spLocks noGrp="1"/>
          </p:cNvSpPr>
          <p:nvPr>
            <p:ph idx="1"/>
          </p:nvPr>
        </p:nvSpPr>
        <p:spPr/>
        <p:txBody>
          <a:bodyPr>
            <a:normAutofit/>
          </a:bodyPr>
          <a:lstStyle/>
          <a:p>
            <a:r>
              <a:rPr lang="it-IT" dirty="0">
                <a:hlinkClick r:id="rId2"/>
              </a:rPr>
              <a:t>https://www.hetwebsite.net/het/profiles/mill.htm</a:t>
            </a:r>
          </a:p>
          <a:p>
            <a:r>
              <a:rPr lang="it-IT" dirty="0">
                <a:hlinkClick r:id="rId2"/>
              </a:rPr>
              <a:t>https://www.hetwebsite.net/het/profiles/cournot.htm</a:t>
            </a:r>
          </a:p>
          <a:p>
            <a:r>
              <a:rPr lang="it-IT" dirty="0" smtClean="0">
                <a:hlinkClick r:id="rId3"/>
              </a:rPr>
              <a:t>https</a:t>
            </a:r>
            <a:r>
              <a:rPr lang="it-IT" dirty="0">
                <a:hlinkClick r:id="rId3"/>
              </a:rPr>
              <a:t>://www.bbc.co.uk/history/british/victorians/workshop_of_the_world_01.shtml#:~:text=No%20other%20country%20could%20at,both%20the%20economy%20and%20society</a:t>
            </a:r>
            <a:r>
              <a:rPr lang="it-IT" dirty="0" smtClean="0"/>
              <a:t>.</a:t>
            </a:r>
          </a:p>
          <a:p>
            <a:r>
              <a:rPr lang="it-IT" dirty="0">
                <a:hlinkClick r:id="rId4"/>
              </a:rPr>
              <a:t>https://www.treccani.it/enciclopedia/utilita_%28Enciclopedia-delle-scienze-sociali%29</a:t>
            </a:r>
            <a:r>
              <a:rPr lang="it-IT" dirty="0" smtClean="0">
                <a:hlinkClick r:id="rId4"/>
              </a:rPr>
              <a:t>/</a:t>
            </a:r>
            <a:endParaRPr lang="it-IT" dirty="0" smtClean="0"/>
          </a:p>
          <a:p>
            <a:endParaRPr lang="it-IT" dirty="0" smtClean="0"/>
          </a:p>
          <a:p>
            <a:endParaRPr lang="it-IT" dirty="0"/>
          </a:p>
        </p:txBody>
      </p:sp>
    </p:spTree>
    <p:extLst>
      <p:ext uri="{BB962C8B-B14F-4D97-AF65-F5344CB8AC3E}">
        <p14:creationId xmlns:p14="http://schemas.microsoft.com/office/powerpoint/2010/main" val="38212155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p:txBody>
          <a:bodyPr/>
          <a:lstStyle/>
          <a:p>
            <a:pPr algn="ctr"/>
            <a:r>
              <a:rPr lang="it-IT" dirty="0" smtClean="0">
                <a:solidFill>
                  <a:srgbClr val="FF0000"/>
                </a:solidFill>
              </a:rPr>
              <a:t>Appendice: </a:t>
            </a:r>
            <a:r>
              <a:rPr lang="it-IT" dirty="0" err="1" smtClean="0">
                <a:solidFill>
                  <a:srgbClr val="FF0000"/>
                </a:solidFill>
              </a:rPr>
              <a:t>Cournot</a:t>
            </a:r>
            <a:endParaRPr lang="it-IT" dirty="0">
              <a:solidFill>
                <a:srgbClr val="FF0000"/>
              </a:solidFill>
            </a:endParaRPr>
          </a:p>
        </p:txBody>
      </p:sp>
    </p:spTree>
    <p:extLst>
      <p:ext uri="{BB962C8B-B14F-4D97-AF65-F5344CB8AC3E}">
        <p14:creationId xmlns:p14="http://schemas.microsoft.com/office/powerpoint/2010/main" val="22805441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monopolio</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p = a – </a:t>
            </a:r>
            <a:r>
              <a:rPr lang="it-IT" dirty="0" err="1" smtClean="0"/>
              <a:t>bq</a:t>
            </a:r>
            <a:r>
              <a:rPr lang="it-IT" dirty="0" smtClean="0"/>
              <a:t>  (Funzione di domanda inversa, P = prezzo, q = quantità prodotta)</a:t>
            </a:r>
          </a:p>
          <a:p>
            <a:endParaRPr lang="it-IT" dirty="0" smtClean="0"/>
          </a:p>
          <a:p>
            <a:r>
              <a:rPr lang="it-IT" dirty="0" smtClean="0"/>
              <a:t>C = </a:t>
            </a:r>
            <a:r>
              <a:rPr lang="it-IT" dirty="0" err="1" smtClean="0"/>
              <a:t>cq</a:t>
            </a:r>
            <a:r>
              <a:rPr lang="it-IT" dirty="0" smtClean="0"/>
              <a:t> (Funzione del costo totale con costo marginale c &gt; 0 costante)</a:t>
            </a:r>
          </a:p>
          <a:p>
            <a:endParaRPr lang="it-IT" dirty="0" smtClean="0"/>
          </a:p>
          <a:p>
            <a:r>
              <a:rPr lang="it-IT" dirty="0" smtClean="0"/>
              <a:t>PRT = RT – CT = </a:t>
            </a:r>
            <a:r>
              <a:rPr lang="it-IT" dirty="0" err="1" smtClean="0"/>
              <a:t>pq</a:t>
            </a:r>
            <a:r>
              <a:rPr lang="it-IT" dirty="0" smtClean="0"/>
              <a:t> – C = </a:t>
            </a:r>
            <a:r>
              <a:rPr lang="it-IT" dirty="0" err="1" smtClean="0"/>
              <a:t>aq</a:t>
            </a:r>
            <a:r>
              <a:rPr lang="it-IT" dirty="0" smtClean="0"/>
              <a:t> – bq</a:t>
            </a:r>
            <a:r>
              <a:rPr lang="it-IT" baseline="30000" dirty="0" smtClean="0"/>
              <a:t>2</a:t>
            </a:r>
            <a:r>
              <a:rPr lang="it-IT" dirty="0" smtClean="0"/>
              <a:t> – </a:t>
            </a:r>
            <a:r>
              <a:rPr lang="it-IT" dirty="0" err="1" smtClean="0"/>
              <a:t>cq</a:t>
            </a:r>
            <a:endParaRPr lang="it-IT" dirty="0" smtClean="0"/>
          </a:p>
          <a:p>
            <a:endParaRPr lang="it-IT" dirty="0" smtClean="0"/>
          </a:p>
          <a:p>
            <a:r>
              <a:rPr lang="it-IT" dirty="0" smtClean="0"/>
              <a:t>Massimizzazione del profitto</a:t>
            </a:r>
          </a:p>
          <a:p>
            <a:pPr lvl="1"/>
            <a:r>
              <a:rPr lang="it-IT" dirty="0" smtClean="0"/>
              <a:t>Profitto marginale = RM – CM = 0</a:t>
            </a:r>
          </a:p>
          <a:p>
            <a:pPr lvl="1"/>
            <a:r>
              <a:rPr lang="it-IT" dirty="0" smtClean="0"/>
              <a:t>RM = CM, a – 2bq = c</a:t>
            </a:r>
          </a:p>
          <a:p>
            <a:pPr lvl="1"/>
            <a:r>
              <a:rPr lang="it-IT" dirty="0" smtClean="0"/>
              <a:t>p* = (</a:t>
            </a:r>
            <a:r>
              <a:rPr lang="it-IT" dirty="0" err="1" smtClean="0"/>
              <a:t>a+c</a:t>
            </a:r>
            <a:r>
              <a:rPr lang="it-IT" dirty="0" smtClean="0"/>
              <a:t>)/2, q* = (a-c)/2b</a:t>
            </a:r>
          </a:p>
          <a:p>
            <a:pPr marL="0" indent="0">
              <a:buNone/>
            </a:pPr>
            <a:r>
              <a:rPr lang="it-IT" dirty="0"/>
              <a:t> </a:t>
            </a:r>
          </a:p>
        </p:txBody>
      </p:sp>
    </p:spTree>
    <p:extLst>
      <p:ext uri="{BB962C8B-B14F-4D97-AF65-F5344CB8AC3E}">
        <p14:creationId xmlns:p14="http://schemas.microsoft.com/office/powerpoint/2010/main" val="3655542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duopolio di </a:t>
            </a:r>
            <a:r>
              <a:rPr lang="it-IT" dirty="0" err="1" smtClean="0"/>
              <a:t>Cournot</a:t>
            </a:r>
            <a:r>
              <a:rPr lang="it-IT" dirty="0" smtClean="0"/>
              <a:t> (1)</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p = a – </a:t>
            </a:r>
            <a:r>
              <a:rPr lang="it-IT" dirty="0" err="1" smtClean="0"/>
              <a:t>bQ</a:t>
            </a:r>
            <a:r>
              <a:rPr lang="it-IT" dirty="0" smtClean="0"/>
              <a:t> </a:t>
            </a:r>
          </a:p>
          <a:p>
            <a:pPr lvl="1"/>
            <a:r>
              <a:rPr lang="it-IT" dirty="0"/>
              <a:t>F</a:t>
            </a:r>
            <a:r>
              <a:rPr lang="it-IT" dirty="0" smtClean="0"/>
              <a:t>unzione di domanda di mercato, P = prezzo, Q = quantità prodotta dalle due imprese e venduta sul mercato. Le due imprese producono un bene identico.</a:t>
            </a:r>
          </a:p>
          <a:p>
            <a:endParaRPr lang="it-IT" dirty="0" smtClean="0"/>
          </a:p>
          <a:p>
            <a:r>
              <a:rPr lang="it-IT" dirty="0" smtClean="0"/>
              <a:t>Q = q</a:t>
            </a:r>
            <a:r>
              <a:rPr lang="it-IT" baseline="-25000" dirty="0" smtClean="0"/>
              <a:t>1</a:t>
            </a:r>
            <a:r>
              <a:rPr lang="it-IT" dirty="0" smtClean="0"/>
              <a:t> + q</a:t>
            </a:r>
            <a:r>
              <a:rPr lang="it-IT" baseline="-25000" dirty="0" smtClean="0"/>
              <a:t>2</a:t>
            </a:r>
          </a:p>
          <a:p>
            <a:endParaRPr lang="it-IT" dirty="0" smtClean="0"/>
          </a:p>
          <a:p>
            <a:r>
              <a:rPr lang="it-IT" dirty="0" smtClean="0"/>
              <a:t>C = </a:t>
            </a:r>
            <a:r>
              <a:rPr lang="it-IT" dirty="0" err="1" smtClean="0"/>
              <a:t>cq</a:t>
            </a:r>
            <a:r>
              <a:rPr lang="it-IT" dirty="0" smtClean="0"/>
              <a:t> (stessa funzione di costo per entrambe le imprese)</a:t>
            </a:r>
          </a:p>
          <a:p>
            <a:pPr lvl="1"/>
            <a:r>
              <a:rPr lang="it-IT" dirty="0" smtClean="0"/>
              <a:t>Funzione del costo totale con costo marginale, c &gt; 0 costante</a:t>
            </a:r>
          </a:p>
          <a:p>
            <a:pPr lvl="1"/>
            <a:r>
              <a:rPr lang="it-IT" dirty="0" smtClean="0"/>
              <a:t>L’esempio si </a:t>
            </a:r>
            <a:r>
              <a:rPr lang="it-IT" dirty="0"/>
              <a:t>può generalizzare al caso di imprese con funzioni di costo diverse e al caso di costi marginali crescenti con la quantità </a:t>
            </a:r>
            <a:r>
              <a:rPr lang="it-IT" dirty="0" smtClean="0"/>
              <a:t>prodotta.</a:t>
            </a:r>
          </a:p>
          <a:p>
            <a:endParaRPr lang="it-IT" dirty="0" smtClean="0"/>
          </a:p>
          <a:p>
            <a:r>
              <a:rPr lang="it-IT" dirty="0" smtClean="0"/>
              <a:t>I profitti delle due imprese sono dati da</a:t>
            </a:r>
          </a:p>
          <a:p>
            <a:pPr lvl="1"/>
            <a:r>
              <a:rPr lang="it-IT" dirty="0" smtClean="0"/>
              <a:t>PR</a:t>
            </a:r>
            <a:r>
              <a:rPr lang="it-IT" baseline="-25000" dirty="0" smtClean="0"/>
              <a:t>1</a:t>
            </a:r>
            <a:r>
              <a:rPr lang="it-IT" dirty="0" smtClean="0"/>
              <a:t> = pq</a:t>
            </a:r>
            <a:r>
              <a:rPr lang="it-IT" baseline="-25000" dirty="0" smtClean="0"/>
              <a:t>1</a:t>
            </a:r>
            <a:r>
              <a:rPr lang="it-IT" dirty="0" smtClean="0"/>
              <a:t> – C</a:t>
            </a:r>
            <a:r>
              <a:rPr lang="it-IT" baseline="-25000" dirty="0" smtClean="0"/>
              <a:t>1</a:t>
            </a:r>
            <a:r>
              <a:rPr lang="it-IT" dirty="0" smtClean="0"/>
              <a:t> = [a – bq</a:t>
            </a:r>
            <a:r>
              <a:rPr lang="it-IT" baseline="-25000" dirty="0" smtClean="0"/>
              <a:t>1</a:t>
            </a:r>
            <a:r>
              <a:rPr lang="it-IT" dirty="0" smtClean="0"/>
              <a:t> – bq</a:t>
            </a:r>
            <a:r>
              <a:rPr lang="it-IT" baseline="-25000" dirty="0" smtClean="0"/>
              <a:t>2</a:t>
            </a:r>
            <a:r>
              <a:rPr lang="it-IT" dirty="0" smtClean="0"/>
              <a:t>]q</a:t>
            </a:r>
            <a:r>
              <a:rPr lang="it-IT" baseline="-25000" dirty="0" smtClean="0"/>
              <a:t>1</a:t>
            </a:r>
            <a:r>
              <a:rPr lang="it-IT" dirty="0" smtClean="0"/>
              <a:t> – cq</a:t>
            </a:r>
            <a:r>
              <a:rPr lang="it-IT" baseline="-25000" dirty="0" smtClean="0"/>
              <a:t>1</a:t>
            </a:r>
          </a:p>
          <a:p>
            <a:pPr lvl="1"/>
            <a:r>
              <a:rPr lang="it-IT" dirty="0" smtClean="0"/>
              <a:t>PR</a:t>
            </a:r>
            <a:r>
              <a:rPr lang="it-IT" baseline="-25000" dirty="0" smtClean="0"/>
              <a:t>2</a:t>
            </a:r>
            <a:r>
              <a:rPr lang="it-IT" dirty="0" smtClean="0"/>
              <a:t> </a:t>
            </a:r>
            <a:r>
              <a:rPr lang="it-IT" dirty="0"/>
              <a:t>= </a:t>
            </a:r>
            <a:r>
              <a:rPr lang="it-IT" dirty="0" smtClean="0"/>
              <a:t>pq</a:t>
            </a:r>
            <a:r>
              <a:rPr lang="it-IT" baseline="-25000" dirty="0" smtClean="0"/>
              <a:t>2</a:t>
            </a:r>
            <a:r>
              <a:rPr lang="it-IT" dirty="0" smtClean="0"/>
              <a:t> </a:t>
            </a:r>
            <a:r>
              <a:rPr lang="it-IT" dirty="0"/>
              <a:t>– </a:t>
            </a:r>
            <a:r>
              <a:rPr lang="it-IT" dirty="0" smtClean="0"/>
              <a:t>C</a:t>
            </a:r>
            <a:r>
              <a:rPr lang="it-IT" baseline="-25000" dirty="0" smtClean="0"/>
              <a:t>2</a:t>
            </a:r>
            <a:r>
              <a:rPr lang="it-IT" dirty="0" smtClean="0"/>
              <a:t> </a:t>
            </a:r>
            <a:r>
              <a:rPr lang="it-IT" dirty="0"/>
              <a:t>= [a – </a:t>
            </a:r>
            <a:r>
              <a:rPr lang="it-IT" dirty="0" err="1" smtClean="0"/>
              <a:t>bqy</a:t>
            </a:r>
            <a:r>
              <a:rPr lang="it-IT" dirty="0" smtClean="0"/>
              <a:t> </a:t>
            </a:r>
            <a:r>
              <a:rPr lang="it-IT" dirty="0"/>
              <a:t>– </a:t>
            </a:r>
            <a:r>
              <a:rPr lang="it-IT" dirty="0" smtClean="0"/>
              <a:t>bq</a:t>
            </a:r>
            <a:r>
              <a:rPr lang="it-IT" baseline="-25000" dirty="0" smtClean="0"/>
              <a:t>2</a:t>
            </a:r>
            <a:r>
              <a:rPr lang="it-IT" dirty="0" smtClean="0"/>
              <a:t>]q</a:t>
            </a:r>
            <a:r>
              <a:rPr lang="it-IT" baseline="-25000" dirty="0" smtClean="0"/>
              <a:t>2</a:t>
            </a:r>
            <a:r>
              <a:rPr lang="it-IT" dirty="0" smtClean="0"/>
              <a:t> </a:t>
            </a:r>
            <a:r>
              <a:rPr lang="it-IT" dirty="0"/>
              <a:t>– </a:t>
            </a:r>
            <a:r>
              <a:rPr lang="it-IT" dirty="0" smtClean="0"/>
              <a:t>cq</a:t>
            </a:r>
            <a:r>
              <a:rPr lang="it-IT" baseline="-25000" dirty="0" smtClean="0"/>
              <a:t>2</a:t>
            </a:r>
          </a:p>
        </p:txBody>
      </p:sp>
    </p:spTree>
    <p:extLst>
      <p:ext uri="{BB962C8B-B14F-4D97-AF65-F5344CB8AC3E}">
        <p14:creationId xmlns:p14="http://schemas.microsoft.com/office/powerpoint/2010/main" val="10475126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duopolio di </a:t>
            </a:r>
            <a:r>
              <a:rPr lang="it-IT" dirty="0" err="1" smtClean="0"/>
              <a:t>Cournot</a:t>
            </a:r>
            <a:r>
              <a:rPr lang="it-IT" dirty="0" smtClean="0"/>
              <a:t>, 2</a:t>
            </a:r>
            <a:endParaRPr lang="it-IT" dirty="0"/>
          </a:p>
        </p:txBody>
      </p:sp>
      <p:sp>
        <p:nvSpPr>
          <p:cNvPr id="3" name="Segnaposto contenuto 2"/>
          <p:cNvSpPr>
            <a:spLocks noGrp="1"/>
          </p:cNvSpPr>
          <p:nvPr>
            <p:ph idx="1"/>
          </p:nvPr>
        </p:nvSpPr>
        <p:spPr>
          <a:xfrm>
            <a:off x="838200" y="1825625"/>
            <a:ext cx="10515600" cy="4819874"/>
          </a:xfrm>
        </p:spPr>
        <p:txBody>
          <a:bodyPr>
            <a:normAutofit/>
          </a:bodyPr>
          <a:lstStyle/>
          <a:p>
            <a:r>
              <a:rPr lang="it-IT" dirty="0" smtClean="0"/>
              <a:t>Massimizzazione del profitto e determinazione dell’equilibrio </a:t>
            </a:r>
          </a:p>
          <a:p>
            <a:r>
              <a:rPr lang="it-IT" dirty="0" smtClean="0"/>
              <a:t>Determinazione delle funzioni di reazione</a:t>
            </a:r>
          </a:p>
          <a:p>
            <a:r>
              <a:rPr lang="it-IT" dirty="0" smtClean="0"/>
              <a:t>Derivando PR</a:t>
            </a:r>
            <a:r>
              <a:rPr lang="it-IT" baseline="-25000" dirty="0" smtClean="0"/>
              <a:t>1</a:t>
            </a:r>
            <a:r>
              <a:rPr lang="it-IT" dirty="0" smtClean="0"/>
              <a:t> rispetto a q</a:t>
            </a:r>
            <a:r>
              <a:rPr lang="it-IT" baseline="-25000" dirty="0" smtClean="0"/>
              <a:t>1</a:t>
            </a:r>
            <a:r>
              <a:rPr lang="it-IT" dirty="0" smtClean="0"/>
              <a:t> e ponendo la derivata pari a 0 otteniamo l’equazione della funzione di reazione della prima impresa </a:t>
            </a:r>
          </a:p>
          <a:p>
            <a:r>
              <a:rPr lang="it-IT" dirty="0" smtClean="0">
                <a:solidFill>
                  <a:srgbClr val="FF0000"/>
                </a:solidFill>
              </a:rPr>
              <a:t>q</a:t>
            </a:r>
            <a:r>
              <a:rPr lang="it-IT" baseline="-25000" dirty="0" smtClean="0">
                <a:solidFill>
                  <a:srgbClr val="FF0000"/>
                </a:solidFill>
              </a:rPr>
              <a:t>1</a:t>
            </a:r>
            <a:r>
              <a:rPr lang="it-IT" dirty="0" smtClean="0">
                <a:solidFill>
                  <a:srgbClr val="FF0000"/>
                </a:solidFill>
              </a:rPr>
              <a:t> = (a – bq</a:t>
            </a:r>
            <a:r>
              <a:rPr lang="it-IT" baseline="-25000" dirty="0" smtClean="0">
                <a:solidFill>
                  <a:srgbClr val="FF0000"/>
                </a:solidFill>
              </a:rPr>
              <a:t>2</a:t>
            </a:r>
            <a:r>
              <a:rPr lang="it-IT" dirty="0" smtClean="0">
                <a:solidFill>
                  <a:srgbClr val="FF0000"/>
                </a:solidFill>
              </a:rPr>
              <a:t> – c)/2b</a:t>
            </a:r>
            <a:r>
              <a:rPr lang="it-IT" dirty="0" smtClean="0"/>
              <a:t>. </a:t>
            </a:r>
          </a:p>
          <a:p>
            <a:r>
              <a:rPr lang="it-IT" dirty="0" smtClean="0"/>
              <a:t>Questa espressione definisce la quantità ottimale prodotta dalla prima impresa, nell’ipotesi che la seconda impresa produca q</a:t>
            </a:r>
            <a:r>
              <a:rPr lang="it-IT" baseline="-25000" dirty="0" smtClean="0"/>
              <a:t>2</a:t>
            </a:r>
            <a:r>
              <a:rPr lang="it-IT" dirty="0" smtClean="0"/>
              <a:t>. </a:t>
            </a:r>
          </a:p>
          <a:p>
            <a:r>
              <a:rPr lang="it-IT" dirty="0" smtClean="0"/>
              <a:t>Analogamente, la funzione di reazione della seconda impresa è </a:t>
            </a:r>
          </a:p>
          <a:p>
            <a:r>
              <a:rPr lang="it-IT" dirty="0" smtClean="0">
                <a:solidFill>
                  <a:srgbClr val="FF0000"/>
                </a:solidFill>
              </a:rPr>
              <a:t>q</a:t>
            </a:r>
            <a:r>
              <a:rPr lang="it-IT" baseline="-25000" dirty="0" smtClean="0">
                <a:solidFill>
                  <a:srgbClr val="FF0000"/>
                </a:solidFill>
              </a:rPr>
              <a:t>2</a:t>
            </a:r>
            <a:r>
              <a:rPr lang="it-IT" dirty="0" smtClean="0">
                <a:solidFill>
                  <a:srgbClr val="FF0000"/>
                </a:solidFill>
              </a:rPr>
              <a:t> </a:t>
            </a:r>
            <a:r>
              <a:rPr lang="it-IT" dirty="0">
                <a:solidFill>
                  <a:srgbClr val="FF0000"/>
                </a:solidFill>
              </a:rPr>
              <a:t>= (a – </a:t>
            </a:r>
            <a:r>
              <a:rPr lang="it-IT" dirty="0" smtClean="0">
                <a:solidFill>
                  <a:srgbClr val="FF0000"/>
                </a:solidFill>
              </a:rPr>
              <a:t>bq</a:t>
            </a:r>
            <a:r>
              <a:rPr lang="it-IT" baseline="-25000" dirty="0" smtClean="0">
                <a:solidFill>
                  <a:srgbClr val="FF0000"/>
                </a:solidFill>
              </a:rPr>
              <a:t>1</a:t>
            </a:r>
            <a:r>
              <a:rPr lang="it-IT" dirty="0" smtClean="0">
                <a:solidFill>
                  <a:srgbClr val="FF0000"/>
                </a:solidFill>
              </a:rPr>
              <a:t> </a:t>
            </a:r>
            <a:r>
              <a:rPr lang="it-IT" dirty="0">
                <a:solidFill>
                  <a:srgbClr val="FF0000"/>
                </a:solidFill>
              </a:rPr>
              <a:t>– c)/</a:t>
            </a:r>
            <a:r>
              <a:rPr lang="it-IT" dirty="0" smtClean="0">
                <a:solidFill>
                  <a:srgbClr val="FF0000"/>
                </a:solidFill>
              </a:rPr>
              <a:t>2b</a:t>
            </a:r>
            <a:r>
              <a:rPr lang="it-IT" dirty="0" smtClean="0"/>
              <a:t> , </a:t>
            </a:r>
            <a:r>
              <a:rPr lang="it-IT" dirty="0"/>
              <a:t>nell’ipotesi che la </a:t>
            </a:r>
            <a:r>
              <a:rPr lang="it-IT" dirty="0" smtClean="0"/>
              <a:t>prima </a:t>
            </a:r>
            <a:r>
              <a:rPr lang="it-IT" dirty="0"/>
              <a:t>impresa produca </a:t>
            </a:r>
            <a:r>
              <a:rPr lang="it-IT" dirty="0" smtClean="0"/>
              <a:t>q</a:t>
            </a:r>
            <a:r>
              <a:rPr lang="it-IT" baseline="-25000" dirty="0" smtClean="0"/>
              <a:t>1</a:t>
            </a:r>
            <a:r>
              <a:rPr lang="it-IT" dirty="0" smtClean="0"/>
              <a:t>.</a:t>
            </a:r>
          </a:p>
        </p:txBody>
      </p:sp>
    </p:spTree>
    <p:extLst>
      <p:ext uri="{BB962C8B-B14F-4D97-AF65-F5344CB8AC3E}">
        <p14:creationId xmlns:p14="http://schemas.microsoft.com/office/powerpoint/2010/main" val="8984832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826655" y="383598"/>
            <a:ext cx="10515600" cy="1325563"/>
          </a:xfrm>
        </p:spPr>
        <p:txBody>
          <a:bodyPr/>
          <a:lstStyle/>
          <a:p>
            <a:r>
              <a:rPr lang="it-IT" dirty="0"/>
              <a:t>Il duopolio di </a:t>
            </a:r>
            <a:r>
              <a:rPr lang="it-IT" dirty="0" err="1"/>
              <a:t>Cournot</a:t>
            </a:r>
            <a:r>
              <a:rPr lang="it-IT" dirty="0"/>
              <a:t>, </a:t>
            </a:r>
            <a:r>
              <a:rPr lang="it-IT" dirty="0" smtClean="0"/>
              <a:t>3</a:t>
            </a:r>
            <a:endParaRPr lang="it-IT" dirty="0"/>
          </a:p>
        </p:txBody>
      </p:sp>
      <p:sp>
        <p:nvSpPr>
          <p:cNvPr id="5" name="Segnaposto contenuto 4"/>
          <p:cNvSpPr>
            <a:spLocks noGrp="1"/>
          </p:cNvSpPr>
          <p:nvPr>
            <p:ph sz="half" idx="1"/>
          </p:nvPr>
        </p:nvSpPr>
        <p:spPr>
          <a:xfrm>
            <a:off x="826655" y="1825625"/>
            <a:ext cx="5181600" cy="4351338"/>
          </a:xfrm>
        </p:spPr>
        <p:txBody>
          <a:bodyPr>
            <a:normAutofit fontScale="70000" lnSpcReduction="20000"/>
          </a:bodyPr>
          <a:lstStyle/>
          <a:p>
            <a:r>
              <a:rPr lang="it-IT" dirty="0"/>
              <a:t>Mettendo a sistema le due funzioni di reazione e risolvendo, otteniamo le quantità di equilibrio, mutuamente compatibili in termini di congetture.</a:t>
            </a:r>
          </a:p>
          <a:p>
            <a:endParaRPr lang="it-IT" dirty="0" smtClean="0"/>
          </a:p>
          <a:p>
            <a:r>
              <a:rPr lang="it-IT" dirty="0" smtClean="0"/>
              <a:t>Equilibrio</a:t>
            </a:r>
            <a:r>
              <a:rPr lang="it-IT" dirty="0"/>
              <a:t>: </a:t>
            </a:r>
          </a:p>
          <a:p>
            <a:r>
              <a:rPr lang="it-IT" dirty="0"/>
              <a:t>q* = (a-c)/3b (quantità prodotta dalla singola impresa) </a:t>
            </a:r>
          </a:p>
          <a:p>
            <a:r>
              <a:rPr lang="it-IT" dirty="0"/>
              <a:t>Q* = 2q*= 2(a-c)/3b (quantità complessiva nell’ipotesi di equilibrio simmetrico)</a:t>
            </a:r>
          </a:p>
          <a:p>
            <a:r>
              <a:rPr lang="it-IT" dirty="0"/>
              <a:t>p*= a – </a:t>
            </a:r>
            <a:r>
              <a:rPr lang="it-IT" dirty="0" err="1"/>
              <a:t>bQ</a:t>
            </a:r>
            <a:r>
              <a:rPr lang="it-IT" dirty="0"/>
              <a:t>* = a – 2(a-c)/3 = (a + 2c)/</a:t>
            </a:r>
            <a:r>
              <a:rPr lang="it-IT" dirty="0" smtClean="0"/>
              <a:t>3</a:t>
            </a:r>
          </a:p>
          <a:p>
            <a:endParaRPr lang="it-IT" dirty="0"/>
          </a:p>
          <a:p>
            <a:r>
              <a:rPr lang="it-IT" dirty="0" smtClean="0"/>
              <a:t>Discussione dell’aggiustamento, dell’esistenza e della stabilità (v. SZ 2017) </a:t>
            </a:r>
            <a:endParaRPr lang="it-IT" dirty="0"/>
          </a:p>
          <a:p>
            <a:pPr marL="914400" lvl="2" indent="0">
              <a:buNone/>
            </a:pPr>
            <a:endParaRPr lang="it-IT" dirty="0"/>
          </a:p>
          <a:p>
            <a:endParaRPr lang="it-IT" dirty="0"/>
          </a:p>
        </p:txBody>
      </p:sp>
      <p:pic>
        <p:nvPicPr>
          <p:cNvPr id="7" name="Immagine 6"/>
          <p:cNvPicPr>
            <a:picLocks noChangeAspect="1"/>
          </p:cNvPicPr>
          <p:nvPr/>
        </p:nvPicPr>
        <p:blipFill>
          <a:blip r:embed="rId2"/>
          <a:stretch>
            <a:fillRect/>
          </a:stretch>
        </p:blipFill>
        <p:spPr>
          <a:xfrm>
            <a:off x="7033561" y="2703429"/>
            <a:ext cx="4458421" cy="3345523"/>
          </a:xfrm>
          <a:prstGeom prst="rect">
            <a:avLst/>
          </a:prstGeom>
        </p:spPr>
      </p:pic>
      <p:pic>
        <p:nvPicPr>
          <p:cNvPr id="8" name="Immagine 7"/>
          <p:cNvPicPr>
            <a:picLocks noChangeAspect="1"/>
          </p:cNvPicPr>
          <p:nvPr/>
        </p:nvPicPr>
        <p:blipFill>
          <a:blip r:embed="rId3"/>
          <a:stretch>
            <a:fillRect/>
          </a:stretch>
        </p:blipFill>
        <p:spPr>
          <a:xfrm>
            <a:off x="6354617" y="1519468"/>
            <a:ext cx="5384598" cy="983586"/>
          </a:xfrm>
          <a:prstGeom prst="rect">
            <a:avLst/>
          </a:prstGeom>
        </p:spPr>
      </p:pic>
      <p:sp>
        <p:nvSpPr>
          <p:cNvPr id="9" name="CasellaDiTesto 8"/>
          <p:cNvSpPr txBox="1"/>
          <p:nvPr/>
        </p:nvSpPr>
        <p:spPr>
          <a:xfrm>
            <a:off x="7490691" y="6308436"/>
            <a:ext cx="3851564" cy="369332"/>
          </a:xfrm>
          <a:prstGeom prst="rect">
            <a:avLst/>
          </a:prstGeom>
          <a:noFill/>
        </p:spPr>
        <p:txBody>
          <a:bodyPr wrap="square" rtlCol="0">
            <a:spAutoFit/>
          </a:bodyPr>
          <a:lstStyle/>
          <a:p>
            <a:r>
              <a:rPr lang="it-IT" dirty="0" smtClean="0"/>
              <a:t>Fonte </a:t>
            </a:r>
            <a:r>
              <a:rPr lang="it-IT" dirty="0" err="1" smtClean="0"/>
              <a:t>Screpanti</a:t>
            </a:r>
            <a:r>
              <a:rPr lang="it-IT" dirty="0" smtClean="0"/>
              <a:t> Zamagni (EV II </a:t>
            </a:r>
            <a:r>
              <a:rPr lang="it-IT" dirty="0" err="1" smtClean="0"/>
              <a:t>edition</a:t>
            </a:r>
            <a:r>
              <a:rPr lang="it-IT" dirty="0" smtClean="0"/>
              <a:t>)</a:t>
            </a:r>
            <a:endParaRPr lang="it-IT" dirty="0"/>
          </a:p>
        </p:txBody>
      </p:sp>
    </p:spTree>
    <p:extLst>
      <p:ext uri="{BB962C8B-B14F-4D97-AF65-F5344CB8AC3E}">
        <p14:creationId xmlns:p14="http://schemas.microsoft.com/office/powerpoint/2010/main" val="14213253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Concorrenza perfetta</a:t>
            </a:r>
            <a:endParaRPr lang="it-IT" dirty="0"/>
          </a:p>
        </p:txBody>
      </p:sp>
      <p:sp>
        <p:nvSpPr>
          <p:cNvPr id="3" name="Segnaposto contenuto 2"/>
          <p:cNvSpPr>
            <a:spLocks noGrp="1"/>
          </p:cNvSpPr>
          <p:nvPr>
            <p:ph idx="1"/>
          </p:nvPr>
        </p:nvSpPr>
        <p:spPr/>
        <p:txBody>
          <a:bodyPr>
            <a:normAutofit/>
          </a:bodyPr>
          <a:lstStyle/>
          <a:p>
            <a:r>
              <a:rPr lang="it-IT" dirty="0" smtClean="0"/>
              <a:t>p = a – </a:t>
            </a:r>
            <a:r>
              <a:rPr lang="it-IT" dirty="0" err="1" smtClean="0"/>
              <a:t>bQ</a:t>
            </a:r>
            <a:r>
              <a:rPr lang="it-IT" dirty="0" smtClean="0"/>
              <a:t>  (Funzione di domanda inversa, P = prezzo, q = quantità prodotta)</a:t>
            </a:r>
          </a:p>
          <a:p>
            <a:endParaRPr lang="it-IT" dirty="0" smtClean="0"/>
          </a:p>
          <a:p>
            <a:r>
              <a:rPr lang="it-IT" dirty="0" smtClean="0"/>
              <a:t>C = </a:t>
            </a:r>
            <a:r>
              <a:rPr lang="it-IT" dirty="0" err="1" smtClean="0"/>
              <a:t>cq</a:t>
            </a:r>
            <a:r>
              <a:rPr lang="it-IT" dirty="0" smtClean="0"/>
              <a:t> (Funzione del costo totale con costo marginale c &gt; 0 costante)</a:t>
            </a:r>
          </a:p>
          <a:p>
            <a:endParaRPr lang="it-IT" dirty="0" smtClean="0"/>
          </a:p>
          <a:p>
            <a:r>
              <a:rPr lang="it-IT" dirty="0" smtClean="0"/>
              <a:t>Equilibrio di mercato</a:t>
            </a:r>
          </a:p>
          <a:p>
            <a:pPr lvl="1"/>
            <a:r>
              <a:rPr lang="it-IT" dirty="0" smtClean="0"/>
              <a:t>p* = c</a:t>
            </a:r>
          </a:p>
          <a:p>
            <a:pPr lvl="1"/>
            <a:r>
              <a:rPr lang="it-IT" dirty="0" smtClean="0"/>
              <a:t>Q*= (a – c)/b</a:t>
            </a:r>
            <a:endParaRPr lang="it-IT" dirty="0"/>
          </a:p>
        </p:txBody>
      </p:sp>
    </p:spTree>
    <p:extLst>
      <p:ext uri="{BB962C8B-B14F-4D97-AF65-F5344CB8AC3E}">
        <p14:creationId xmlns:p14="http://schemas.microsoft.com/office/powerpoint/2010/main" val="28001792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p:txBody>
          <a:bodyPr/>
          <a:lstStyle/>
          <a:p>
            <a:pPr algn="ctr"/>
            <a:r>
              <a:rPr lang="it-IT" dirty="0" smtClean="0">
                <a:solidFill>
                  <a:srgbClr val="FF0000"/>
                </a:solidFill>
              </a:rPr>
              <a:t>Appendice: Precursori del marginalismo</a:t>
            </a:r>
            <a:endParaRPr lang="it-IT" dirty="0">
              <a:solidFill>
                <a:srgbClr val="FF0000"/>
              </a:solidFill>
            </a:endParaRPr>
          </a:p>
        </p:txBody>
      </p:sp>
    </p:spTree>
    <p:extLst>
      <p:ext uri="{BB962C8B-B14F-4D97-AF65-F5344CB8AC3E}">
        <p14:creationId xmlns:p14="http://schemas.microsoft.com/office/powerpoint/2010/main" val="8707032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Precursori del marginalismo (1)</a:t>
            </a:r>
            <a:endParaRPr lang="it-IT" dirty="0"/>
          </a:p>
        </p:txBody>
      </p:sp>
      <p:sp>
        <p:nvSpPr>
          <p:cNvPr id="3" name="Segnaposto contenuto 2"/>
          <p:cNvSpPr>
            <a:spLocks noGrp="1"/>
          </p:cNvSpPr>
          <p:nvPr>
            <p:ph idx="1"/>
          </p:nvPr>
        </p:nvSpPr>
        <p:spPr>
          <a:xfrm>
            <a:off x="838200" y="1825624"/>
            <a:ext cx="10515600" cy="4845631"/>
          </a:xfrm>
        </p:spPr>
        <p:txBody>
          <a:bodyPr>
            <a:normAutofit fontScale="85000" lnSpcReduction="20000"/>
          </a:bodyPr>
          <a:lstStyle/>
          <a:p>
            <a:r>
              <a:rPr lang="it-IT" dirty="0" smtClean="0"/>
              <a:t>J.H. von </a:t>
            </a:r>
            <a:r>
              <a:rPr lang="it-IT" dirty="0" err="1" smtClean="0"/>
              <a:t>Th</a:t>
            </a:r>
            <a:r>
              <a:rPr lang="it-IT" dirty="0" err="1" smtClean="0">
                <a:latin typeface="Calibri" panose="020F0502020204030204" pitchFamily="34" charset="0"/>
              </a:rPr>
              <a:t>ü</a:t>
            </a:r>
            <a:r>
              <a:rPr lang="it-IT" dirty="0" err="1" smtClean="0"/>
              <a:t>nen</a:t>
            </a:r>
            <a:r>
              <a:rPr lang="it-IT" dirty="0" smtClean="0"/>
              <a:t> (1780 – 1850): </a:t>
            </a:r>
            <a:r>
              <a:rPr lang="it-IT" dirty="0" smtClean="0">
                <a:solidFill>
                  <a:srgbClr val="FF0000"/>
                </a:solidFill>
              </a:rPr>
              <a:t>principio marginale applicato allo studio della produzione di grano</a:t>
            </a:r>
            <a:r>
              <a:rPr lang="it-IT" dirty="0" smtClean="0"/>
              <a:t> e all’impiego di lavoro e capitale nella massimizzazione del profitto. Modello «spaziale» di coltivazione mercato cittadino al centro di un’area circolare isolata dal resto del mondo</a:t>
            </a:r>
          </a:p>
          <a:p>
            <a:pPr lvl="1"/>
            <a:endParaRPr lang="it-IT" dirty="0" smtClean="0"/>
          </a:p>
          <a:p>
            <a:pPr lvl="1"/>
            <a:r>
              <a:rPr lang="it-IT" dirty="0" smtClean="0"/>
              <a:t>G = G(L, K) (Funzione di produzione del grano) </a:t>
            </a:r>
          </a:p>
          <a:p>
            <a:pPr lvl="1"/>
            <a:endParaRPr lang="it-IT" dirty="0" smtClean="0"/>
          </a:p>
          <a:p>
            <a:pPr lvl="1"/>
            <a:r>
              <a:rPr lang="it-IT" dirty="0" smtClean="0"/>
              <a:t>G’(L) (Prodotto marginale del lavoro, decrescente all’aumentare di L, G’’(L) &lt; 0)  </a:t>
            </a:r>
          </a:p>
          <a:p>
            <a:pPr lvl="1"/>
            <a:endParaRPr lang="it-IT" dirty="0" smtClean="0"/>
          </a:p>
          <a:p>
            <a:pPr lvl="1"/>
            <a:r>
              <a:rPr lang="it-IT" dirty="0" smtClean="0"/>
              <a:t>Funzione di profitto dell’azienda agricola: P = </a:t>
            </a:r>
            <a:r>
              <a:rPr lang="it-IT" dirty="0" err="1" smtClean="0"/>
              <a:t>pG</a:t>
            </a:r>
            <a:r>
              <a:rPr lang="it-IT" dirty="0" smtClean="0"/>
              <a:t>(L) – </a:t>
            </a:r>
            <a:r>
              <a:rPr lang="it-IT" dirty="0" err="1" smtClean="0"/>
              <a:t>wL</a:t>
            </a:r>
            <a:r>
              <a:rPr lang="it-IT" dirty="0" smtClean="0"/>
              <a:t> – c(d)G(L)</a:t>
            </a:r>
          </a:p>
          <a:p>
            <a:pPr lvl="2"/>
            <a:r>
              <a:rPr lang="it-IT" dirty="0" smtClean="0"/>
              <a:t>p = prezzo di un quintale di grano (mercato del grano competitivo), G = quantità di grano</a:t>
            </a:r>
          </a:p>
          <a:p>
            <a:pPr lvl="2"/>
            <a:r>
              <a:rPr lang="it-IT" dirty="0" smtClean="0"/>
              <a:t>w = salario unitario (mercato del lavoro competitivo)</a:t>
            </a:r>
          </a:p>
          <a:p>
            <a:pPr lvl="2"/>
            <a:r>
              <a:rPr lang="it-IT" dirty="0" smtClean="0"/>
              <a:t>c(d) = costo per trasportare un quintale di grano dall’azienda agricola alla città, funzione della distanza d </a:t>
            </a:r>
          </a:p>
          <a:p>
            <a:pPr lvl="2"/>
            <a:endParaRPr lang="it-IT" dirty="0" smtClean="0"/>
          </a:p>
          <a:p>
            <a:pPr lvl="1"/>
            <a:r>
              <a:rPr lang="it-IT" dirty="0" smtClean="0"/>
              <a:t>Massimizzare i profitti rispetto a L porta alla seguente condizione di ottimo</a:t>
            </a:r>
          </a:p>
          <a:p>
            <a:pPr lvl="2"/>
            <a:r>
              <a:rPr lang="it-IT" dirty="0" smtClean="0"/>
              <a:t>(p – c(d))G’(L) = W (massimizzazione del profitto agricolo) </a:t>
            </a:r>
          </a:p>
          <a:p>
            <a:pPr lvl="2"/>
            <a:r>
              <a:rPr lang="it-IT" dirty="0" smtClean="0"/>
              <a:t>La scelta della localizzazione condiziona la scelta della tecnica, basata di fatto sul prezzo dei prodotti e su quello dei fattori produttivi</a:t>
            </a:r>
          </a:p>
          <a:p>
            <a:pPr lvl="1"/>
            <a:endParaRPr lang="it-IT" dirty="0" smtClean="0"/>
          </a:p>
          <a:p>
            <a:endParaRPr lang="it-IT" dirty="0" smtClean="0"/>
          </a:p>
          <a:p>
            <a:endParaRPr lang="it-IT" dirty="0"/>
          </a:p>
        </p:txBody>
      </p:sp>
    </p:spTree>
    <p:extLst>
      <p:ext uri="{BB962C8B-B14F-4D97-AF65-F5344CB8AC3E}">
        <p14:creationId xmlns:p14="http://schemas.microsoft.com/office/powerpoint/2010/main" val="26804264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modello </a:t>
            </a:r>
            <a:r>
              <a:rPr lang="it-IT" dirty="0"/>
              <a:t>di von </a:t>
            </a:r>
            <a:r>
              <a:rPr lang="it-IT" dirty="0" err="1"/>
              <a:t>Thünen</a:t>
            </a:r>
            <a:endParaRPr lang="it-IT" dirty="0"/>
          </a:p>
        </p:txBody>
      </p:sp>
      <p:pic>
        <p:nvPicPr>
          <p:cNvPr id="4" name="Immagine 3"/>
          <p:cNvPicPr>
            <a:picLocks noChangeAspect="1"/>
          </p:cNvPicPr>
          <p:nvPr/>
        </p:nvPicPr>
        <p:blipFill>
          <a:blip r:embed="rId2"/>
          <a:stretch>
            <a:fillRect/>
          </a:stretch>
        </p:blipFill>
        <p:spPr>
          <a:xfrm>
            <a:off x="1529098" y="1576991"/>
            <a:ext cx="8953500" cy="4476750"/>
          </a:xfrm>
          <a:prstGeom prst="rect">
            <a:avLst/>
          </a:prstGeom>
        </p:spPr>
      </p:pic>
    </p:spTree>
    <p:extLst>
      <p:ext uri="{BB962C8B-B14F-4D97-AF65-F5344CB8AC3E}">
        <p14:creationId xmlns:p14="http://schemas.microsoft.com/office/powerpoint/2010/main" val="24347496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Precursori del marginalismo (2)</a:t>
            </a:r>
            <a:endParaRPr lang="it-IT" dirty="0"/>
          </a:p>
        </p:txBody>
      </p:sp>
      <p:sp>
        <p:nvSpPr>
          <p:cNvPr id="3" name="Segnaposto contenuto 2"/>
          <p:cNvSpPr>
            <a:spLocks noGrp="1"/>
          </p:cNvSpPr>
          <p:nvPr>
            <p:ph idx="1"/>
          </p:nvPr>
        </p:nvSpPr>
        <p:spPr>
          <a:xfrm>
            <a:off x="838200" y="1825624"/>
            <a:ext cx="10515600" cy="4755479"/>
          </a:xfrm>
        </p:spPr>
        <p:txBody>
          <a:bodyPr>
            <a:normAutofit fontScale="70000" lnSpcReduction="20000"/>
          </a:bodyPr>
          <a:lstStyle/>
          <a:p>
            <a:r>
              <a:rPr lang="it-IT" dirty="0" smtClean="0"/>
              <a:t>H.H. </a:t>
            </a:r>
            <a:r>
              <a:rPr lang="it-IT" dirty="0" err="1" smtClean="0"/>
              <a:t>Gossen</a:t>
            </a:r>
            <a:r>
              <a:rPr lang="it-IT" dirty="0" smtClean="0"/>
              <a:t> (1810 – 1858): </a:t>
            </a:r>
            <a:r>
              <a:rPr lang="it-IT" dirty="0" smtClean="0">
                <a:solidFill>
                  <a:srgbClr val="FF0000"/>
                </a:solidFill>
              </a:rPr>
              <a:t>prima legge di </a:t>
            </a:r>
            <a:r>
              <a:rPr lang="it-IT" dirty="0" err="1" smtClean="0">
                <a:solidFill>
                  <a:srgbClr val="FF0000"/>
                </a:solidFill>
              </a:rPr>
              <a:t>Gossen</a:t>
            </a:r>
            <a:r>
              <a:rPr lang="it-IT" dirty="0" smtClean="0">
                <a:solidFill>
                  <a:srgbClr val="FF0000"/>
                </a:solidFill>
              </a:rPr>
              <a:t> </a:t>
            </a:r>
            <a:r>
              <a:rPr lang="it-IT" dirty="0" smtClean="0"/>
              <a:t>(utilità marginale decrescente), </a:t>
            </a:r>
            <a:r>
              <a:rPr lang="it-IT" dirty="0" smtClean="0">
                <a:solidFill>
                  <a:srgbClr val="FF0000"/>
                </a:solidFill>
              </a:rPr>
              <a:t>seconda legge </a:t>
            </a:r>
            <a:r>
              <a:rPr lang="it-IT" dirty="0" smtClean="0"/>
              <a:t>di </a:t>
            </a:r>
            <a:r>
              <a:rPr lang="it-IT" dirty="0" err="1" smtClean="0"/>
              <a:t>Gossen</a:t>
            </a:r>
            <a:r>
              <a:rPr lang="it-IT" dirty="0"/>
              <a:t> </a:t>
            </a:r>
            <a:r>
              <a:rPr lang="it-IT" dirty="0" smtClean="0"/>
              <a:t>(equilibrio del consumatore come livellamento delle utilità marginali divise per i prezzi)</a:t>
            </a:r>
          </a:p>
          <a:p>
            <a:endParaRPr lang="it-IT" dirty="0" smtClean="0"/>
          </a:p>
          <a:p>
            <a:r>
              <a:rPr lang="it-IT" dirty="0" smtClean="0"/>
              <a:t>A proposito della seconda legge, ricordare che </a:t>
            </a:r>
            <a:r>
              <a:rPr lang="it-IT" dirty="0" smtClean="0">
                <a:solidFill>
                  <a:srgbClr val="FF0000"/>
                </a:solidFill>
              </a:rPr>
              <a:t>l’ottimo del consumatore </a:t>
            </a:r>
            <a:r>
              <a:rPr lang="it-IT" dirty="0" smtClean="0"/>
              <a:t>nel caso di scelta tra due beni A e B prevede che il consumatore combini i suoi acquisti in maniera tale da uguagliare il prezzo relativo dei due beni (</a:t>
            </a:r>
            <a:r>
              <a:rPr lang="it-IT" dirty="0" err="1" smtClean="0"/>
              <a:t>Pa</a:t>
            </a:r>
            <a:r>
              <a:rPr lang="it-IT" dirty="0" smtClean="0"/>
              <a:t>/Pb) al saggio marginale di sostituzione tra essi (SMS tra a e b). </a:t>
            </a:r>
          </a:p>
          <a:p>
            <a:endParaRPr lang="it-IT" dirty="0" smtClean="0"/>
          </a:p>
          <a:p>
            <a:r>
              <a:rPr lang="it-IT" dirty="0" smtClean="0"/>
              <a:t>Ricordando che SMS tra a e b è uguale a </a:t>
            </a:r>
            <a:r>
              <a:rPr lang="it-IT" dirty="0" err="1" smtClean="0"/>
              <a:t>UMGa</a:t>
            </a:r>
            <a:r>
              <a:rPr lang="it-IT" dirty="0" smtClean="0"/>
              <a:t>/</a:t>
            </a:r>
            <a:r>
              <a:rPr lang="it-IT" dirty="0" err="1" smtClean="0"/>
              <a:t>UMGb</a:t>
            </a:r>
            <a:r>
              <a:rPr lang="it-IT" dirty="0" smtClean="0"/>
              <a:t>, e che l’utilità marginale diminuisce all’aumentare del consumo, l’ottimo del consumatore implica:</a:t>
            </a:r>
          </a:p>
          <a:p>
            <a:pPr lvl="1"/>
            <a:r>
              <a:rPr lang="it-IT" dirty="0" smtClean="0"/>
              <a:t>(</a:t>
            </a:r>
            <a:r>
              <a:rPr lang="it-IT" dirty="0" err="1" smtClean="0"/>
              <a:t>Pa</a:t>
            </a:r>
            <a:r>
              <a:rPr lang="it-IT" dirty="0" smtClean="0"/>
              <a:t>/Pb) = (</a:t>
            </a:r>
            <a:r>
              <a:rPr lang="it-IT" dirty="0" err="1" smtClean="0"/>
              <a:t>UMGa</a:t>
            </a:r>
            <a:r>
              <a:rPr lang="it-IT" dirty="0" smtClean="0"/>
              <a:t>/</a:t>
            </a:r>
            <a:r>
              <a:rPr lang="it-IT" dirty="0" err="1" smtClean="0"/>
              <a:t>UMGb</a:t>
            </a:r>
            <a:r>
              <a:rPr lang="it-IT" dirty="0" smtClean="0"/>
              <a:t>) cioè (</a:t>
            </a:r>
            <a:r>
              <a:rPr lang="it-IT" dirty="0" err="1" smtClean="0"/>
              <a:t>UMGa</a:t>
            </a:r>
            <a:r>
              <a:rPr lang="it-IT" dirty="0" smtClean="0"/>
              <a:t>/</a:t>
            </a:r>
            <a:r>
              <a:rPr lang="it-IT" dirty="0" err="1" smtClean="0"/>
              <a:t>Pa</a:t>
            </a:r>
            <a:r>
              <a:rPr lang="it-IT" dirty="0" smtClean="0"/>
              <a:t>) = (</a:t>
            </a:r>
            <a:r>
              <a:rPr lang="it-IT" dirty="0" err="1" smtClean="0"/>
              <a:t>UMGb</a:t>
            </a:r>
            <a:r>
              <a:rPr lang="it-IT" dirty="0" smtClean="0"/>
              <a:t>/Pb)</a:t>
            </a:r>
          </a:p>
          <a:p>
            <a:pPr lvl="1"/>
            <a:r>
              <a:rPr lang="it-IT" dirty="0" smtClean="0"/>
              <a:t>Per </a:t>
            </a:r>
            <a:r>
              <a:rPr lang="it-IT" dirty="0" err="1" smtClean="0"/>
              <a:t>convicersi</a:t>
            </a:r>
            <a:r>
              <a:rPr lang="it-IT" dirty="0" smtClean="0"/>
              <a:t> del legame tra questa condizione è l’ottimo del consumatore, si pensi a cosa accadrebbe in presenza di una disuguaglianza.</a:t>
            </a:r>
          </a:p>
          <a:p>
            <a:pPr lvl="1"/>
            <a:r>
              <a:rPr lang="it-IT" dirty="0" smtClean="0"/>
              <a:t>Se </a:t>
            </a:r>
            <a:r>
              <a:rPr lang="it-IT" dirty="0"/>
              <a:t>(</a:t>
            </a:r>
            <a:r>
              <a:rPr lang="it-IT" dirty="0" err="1"/>
              <a:t>UMGa</a:t>
            </a:r>
            <a:r>
              <a:rPr lang="it-IT" dirty="0"/>
              <a:t>/</a:t>
            </a:r>
            <a:r>
              <a:rPr lang="it-IT" dirty="0" err="1"/>
              <a:t>Pa</a:t>
            </a:r>
            <a:r>
              <a:rPr lang="it-IT" dirty="0"/>
              <a:t>) </a:t>
            </a:r>
            <a:r>
              <a:rPr lang="it-IT" dirty="0" smtClean="0"/>
              <a:t>&gt; </a:t>
            </a:r>
            <a:r>
              <a:rPr lang="it-IT" dirty="0"/>
              <a:t>(</a:t>
            </a:r>
            <a:r>
              <a:rPr lang="it-IT" dirty="0" err="1"/>
              <a:t>UMGb</a:t>
            </a:r>
            <a:r>
              <a:rPr lang="it-IT" dirty="0"/>
              <a:t>/Pb</a:t>
            </a:r>
            <a:r>
              <a:rPr lang="it-IT" dirty="0" smtClean="0"/>
              <a:t>), al consumatore conviene ridurre il consumo del bene b e aumentare il consumo di a ottenendo un vantaggio netto. Se fa così </a:t>
            </a:r>
            <a:r>
              <a:rPr lang="it-IT" dirty="0" err="1" smtClean="0"/>
              <a:t>UMGa</a:t>
            </a:r>
            <a:r>
              <a:rPr lang="it-IT" dirty="0" smtClean="0"/>
              <a:t> diminuisce e </a:t>
            </a:r>
            <a:r>
              <a:rPr lang="it-IT" dirty="0" err="1" smtClean="0"/>
              <a:t>UMGb</a:t>
            </a:r>
            <a:r>
              <a:rPr lang="it-IT" dirty="0" smtClean="0"/>
              <a:t> aumenta fino a raggiungere l’equilibrio.</a:t>
            </a:r>
          </a:p>
          <a:p>
            <a:pPr lvl="1"/>
            <a:r>
              <a:rPr lang="it-IT" dirty="0"/>
              <a:t>Se (</a:t>
            </a:r>
            <a:r>
              <a:rPr lang="it-IT" dirty="0" err="1"/>
              <a:t>UMGa</a:t>
            </a:r>
            <a:r>
              <a:rPr lang="it-IT" dirty="0"/>
              <a:t>/</a:t>
            </a:r>
            <a:r>
              <a:rPr lang="it-IT" dirty="0" err="1"/>
              <a:t>Pa</a:t>
            </a:r>
            <a:r>
              <a:rPr lang="it-IT" dirty="0"/>
              <a:t>) </a:t>
            </a:r>
            <a:r>
              <a:rPr lang="it-IT" dirty="0" smtClean="0"/>
              <a:t>&lt; </a:t>
            </a:r>
            <a:r>
              <a:rPr lang="it-IT" dirty="0"/>
              <a:t>(</a:t>
            </a:r>
            <a:r>
              <a:rPr lang="it-IT" dirty="0" err="1"/>
              <a:t>UMGb</a:t>
            </a:r>
            <a:r>
              <a:rPr lang="it-IT" dirty="0"/>
              <a:t>/Pb), al consumatore conviene ridurre il consumo del bene </a:t>
            </a:r>
            <a:r>
              <a:rPr lang="it-IT" dirty="0" smtClean="0"/>
              <a:t>a </a:t>
            </a:r>
            <a:r>
              <a:rPr lang="it-IT" dirty="0"/>
              <a:t>e aumentare </a:t>
            </a:r>
            <a:r>
              <a:rPr lang="it-IT" dirty="0" smtClean="0"/>
              <a:t>il </a:t>
            </a:r>
            <a:r>
              <a:rPr lang="it-IT" dirty="0"/>
              <a:t>consumo di </a:t>
            </a:r>
            <a:r>
              <a:rPr lang="it-IT" dirty="0" smtClean="0"/>
              <a:t>b </a:t>
            </a:r>
            <a:r>
              <a:rPr lang="it-IT" dirty="0"/>
              <a:t>ottenendo un vantaggio netto. Se fa così </a:t>
            </a:r>
            <a:r>
              <a:rPr lang="it-IT" dirty="0" err="1"/>
              <a:t>UMGa</a:t>
            </a:r>
            <a:r>
              <a:rPr lang="it-IT" dirty="0"/>
              <a:t> </a:t>
            </a:r>
            <a:r>
              <a:rPr lang="it-IT" dirty="0" smtClean="0"/>
              <a:t>aumenta </a:t>
            </a:r>
            <a:r>
              <a:rPr lang="it-IT" dirty="0"/>
              <a:t>e </a:t>
            </a:r>
            <a:r>
              <a:rPr lang="it-IT" dirty="0" err="1"/>
              <a:t>UMGb</a:t>
            </a:r>
            <a:r>
              <a:rPr lang="it-IT" dirty="0"/>
              <a:t> </a:t>
            </a:r>
            <a:r>
              <a:rPr lang="it-IT" dirty="0" smtClean="0"/>
              <a:t>diminuisce </a:t>
            </a:r>
            <a:r>
              <a:rPr lang="it-IT" dirty="0"/>
              <a:t>fino a raggiungere l’equilibrio</a:t>
            </a:r>
          </a:p>
          <a:p>
            <a:pPr lvl="1"/>
            <a:endParaRPr lang="it-IT" dirty="0" smtClean="0"/>
          </a:p>
          <a:p>
            <a:endParaRPr lang="it-IT" dirty="0" smtClean="0"/>
          </a:p>
          <a:p>
            <a:endParaRPr lang="it-IT" dirty="0" smtClean="0"/>
          </a:p>
          <a:p>
            <a:endParaRPr lang="it-IT" dirty="0"/>
          </a:p>
        </p:txBody>
      </p:sp>
    </p:spTree>
    <p:extLst>
      <p:ext uri="{BB962C8B-B14F-4D97-AF65-F5344CB8AC3E}">
        <p14:creationId xmlns:p14="http://schemas.microsoft.com/office/powerpoint/2010/main" val="2838805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Precursori del marginalismo (4)</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Jules </a:t>
            </a:r>
            <a:r>
              <a:rPr lang="it-IT" dirty="0" err="1" smtClean="0"/>
              <a:t>Dupuit</a:t>
            </a:r>
            <a:r>
              <a:rPr lang="it-IT" dirty="0" smtClean="0"/>
              <a:t> (1804-66), ingegnere impiegato presso l’amministrazione centrale delle strade e dei ponti, finirà la sua carriera come </a:t>
            </a:r>
            <a:r>
              <a:rPr lang="it-IT" i="1" dirty="0" smtClean="0"/>
              <a:t>city manager</a:t>
            </a:r>
            <a:r>
              <a:rPr lang="it-IT" dirty="0" smtClean="0"/>
              <a:t> di Parigi.</a:t>
            </a:r>
          </a:p>
          <a:p>
            <a:pPr marL="0" indent="0">
              <a:buNone/>
            </a:pPr>
            <a:r>
              <a:rPr lang="it-IT" dirty="0" smtClean="0"/>
              <a:t> </a:t>
            </a:r>
          </a:p>
          <a:p>
            <a:r>
              <a:rPr lang="it-IT" dirty="0" smtClean="0"/>
              <a:t>Contributi principali all’analisi economica: utilità marginale come base della curva di domanda, utilità totale come integrale dell’utilità marginale, utilità marginale come disponibilità a pagare, anticipazione del concetto di surplus del consumatore, anticipazione della curva di Laffer.</a:t>
            </a:r>
          </a:p>
          <a:p>
            <a:endParaRPr lang="it-IT" dirty="0" smtClean="0"/>
          </a:p>
          <a:p>
            <a:pPr lvl="1"/>
            <a:r>
              <a:rPr lang="it-IT" dirty="0" smtClean="0"/>
              <a:t>Il </a:t>
            </a:r>
            <a:r>
              <a:rPr lang="it-IT" dirty="0" smtClean="0">
                <a:solidFill>
                  <a:srgbClr val="FF0000"/>
                </a:solidFill>
              </a:rPr>
              <a:t>problema della valutazione della profittabilità sociale di un bene pubblico </a:t>
            </a:r>
            <a:r>
              <a:rPr lang="it-IT" dirty="0" smtClean="0"/>
              <a:t>(es. un ponte pedonale). Come decidere se vale la pena costruire il ponte o meno? Valutando il beneficio complessivo per i pedoni, in termini di massima disponibilità a pagare. (Area sottesa alla curva di domanda di passaggi pedonali, v. diapo successiva)</a:t>
            </a:r>
          </a:p>
          <a:p>
            <a:endParaRPr lang="it-IT" dirty="0" smtClean="0"/>
          </a:p>
          <a:p>
            <a:endParaRPr lang="it-IT" dirty="0" smtClean="0"/>
          </a:p>
          <a:p>
            <a:endParaRPr lang="it-IT" dirty="0" smtClean="0"/>
          </a:p>
          <a:p>
            <a:endParaRPr lang="it-IT" dirty="0"/>
          </a:p>
        </p:txBody>
      </p:sp>
    </p:spTree>
    <p:extLst>
      <p:ext uri="{BB962C8B-B14F-4D97-AF65-F5344CB8AC3E}">
        <p14:creationId xmlns:p14="http://schemas.microsoft.com/office/powerpoint/2010/main" val="35212203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Altri precursori del marginalismo </a:t>
            </a:r>
            <a:r>
              <a:rPr lang="it-IT" dirty="0" smtClean="0"/>
              <a:t>(5)</a:t>
            </a:r>
            <a:endParaRPr lang="it-IT" dirty="0"/>
          </a:p>
        </p:txBody>
      </p:sp>
      <p:pic>
        <p:nvPicPr>
          <p:cNvPr id="4" name="Immagine 3"/>
          <p:cNvPicPr>
            <a:picLocks noChangeAspect="1"/>
          </p:cNvPicPr>
          <p:nvPr/>
        </p:nvPicPr>
        <p:blipFill>
          <a:blip r:embed="rId2"/>
          <a:stretch>
            <a:fillRect/>
          </a:stretch>
        </p:blipFill>
        <p:spPr>
          <a:xfrm>
            <a:off x="2940072" y="1448336"/>
            <a:ext cx="5830441" cy="4994156"/>
          </a:xfrm>
          <a:prstGeom prst="rect">
            <a:avLst/>
          </a:prstGeom>
        </p:spPr>
      </p:pic>
    </p:spTree>
    <p:extLst>
      <p:ext uri="{BB962C8B-B14F-4D97-AF65-F5344CB8AC3E}">
        <p14:creationId xmlns:p14="http://schemas.microsoft.com/office/powerpoint/2010/main" val="399007333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1253</TotalTime>
  <Words>6393</Words>
  <Application>Microsoft Office PowerPoint</Application>
  <PresentationFormat>Widescreen</PresentationFormat>
  <Paragraphs>335</Paragraphs>
  <Slides>48</Slides>
  <Notes>0</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48</vt:i4>
      </vt:variant>
    </vt:vector>
  </HeadingPairs>
  <TitlesOfParts>
    <vt:vector size="55" baseType="lpstr">
      <vt:lpstr>arial</vt:lpstr>
      <vt:lpstr>arial</vt:lpstr>
      <vt:lpstr>Calibri</vt:lpstr>
      <vt:lpstr>Calibri Light</vt:lpstr>
      <vt:lpstr>Symbol</vt:lpstr>
      <vt:lpstr>Wingdings</vt:lpstr>
      <vt:lpstr>Tema di Office</vt:lpstr>
      <vt:lpstr>Storia dell’Economia Politica Lezione 07.25  Dai classici al marginalismo</vt:lpstr>
      <vt:lpstr>Economia classica: sintesi</vt:lpstr>
      <vt:lpstr>Economia classica: sintesi, 2</vt:lpstr>
      <vt:lpstr>Economia classica: sintesi, 3</vt:lpstr>
      <vt:lpstr>Economia classica: sintesi, 4</vt:lpstr>
      <vt:lpstr>Economia classica: sintesi, 5</vt:lpstr>
      <vt:lpstr>Economia classica: sintesi, 6</vt:lpstr>
      <vt:lpstr>L’età del capitale</vt:lpstr>
      <vt:lpstr>Presentazione standard di PowerPoint</vt:lpstr>
      <vt:lpstr>J.S.Mill (cenni)</vt:lpstr>
      <vt:lpstr>L’utilitarismo di J.S.Mill, 1</vt:lpstr>
      <vt:lpstr>L’utilitarismo di J.S.Mill, 2</vt:lpstr>
      <vt:lpstr>I Principi di economia politica, 1</vt:lpstr>
      <vt:lpstr>I Principi di economia politica, 2</vt:lpstr>
      <vt:lpstr>I Principi di economia politica, 3</vt:lpstr>
      <vt:lpstr>Scienza e Arte nell’Economia politica</vt:lpstr>
      <vt:lpstr>Alcuni contributi importanti di Mill</vt:lpstr>
      <vt:lpstr>Presentazione standard di PowerPoint</vt:lpstr>
      <vt:lpstr>Mill sul concetto di lavoro produttivo</vt:lpstr>
      <vt:lpstr>Presentazione standard di PowerPoint</vt:lpstr>
      <vt:lpstr>La teoria del fondo salari</vt:lpstr>
      <vt:lpstr>Capitale e fondo salari, 1</vt:lpstr>
      <vt:lpstr>Capitale e fondo salari, 2</vt:lpstr>
      <vt:lpstr>Presentazione standard di PowerPoint</vt:lpstr>
      <vt:lpstr>Alcuni contributi importanti di Mill, 2</vt:lpstr>
      <vt:lpstr>Stato stazionario</vt:lpstr>
      <vt:lpstr>La «Rivoluzione» marginalista</vt:lpstr>
      <vt:lpstr>Presentazione standard di PowerPoint</vt:lpstr>
      <vt:lpstr>Cournot: note biografiche e contesto</vt:lpstr>
      <vt:lpstr>Cournot precursore del marginalismo, 1</vt:lpstr>
      <vt:lpstr>Cournot precursore del marginalismo, 2</vt:lpstr>
      <vt:lpstr>Cournot precursore del marginalismo, 3</vt:lpstr>
      <vt:lpstr>Cournot precursore del marginalismo, 4</vt:lpstr>
      <vt:lpstr>Il duopolio di Cournot</vt:lpstr>
      <vt:lpstr>Bibliografia</vt:lpstr>
      <vt:lpstr>Sitografia</vt:lpstr>
      <vt:lpstr>Appendice: Cournot</vt:lpstr>
      <vt:lpstr>Il monopolio</vt:lpstr>
      <vt:lpstr>Il duopolio di Cournot (1)</vt:lpstr>
      <vt:lpstr>Il duopolio di Cournot, 2</vt:lpstr>
      <vt:lpstr>Il duopolio di Cournot, 3</vt:lpstr>
      <vt:lpstr>Concorrenza perfetta</vt:lpstr>
      <vt:lpstr>Appendice: Precursori del marginalismo</vt:lpstr>
      <vt:lpstr>Precursori del marginalismo (1)</vt:lpstr>
      <vt:lpstr>Il modello di von Thünen</vt:lpstr>
      <vt:lpstr>Precursori del marginalismo (2)</vt:lpstr>
      <vt:lpstr>Precursori del marginalismo (4)</vt:lpstr>
      <vt:lpstr>Altri precursori del marginalismo (5)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Introduzione</dc:title>
  <dc:creator>Paolo</dc:creator>
  <cp:lastModifiedBy>paolo paesani</cp:lastModifiedBy>
  <cp:revision>164</cp:revision>
  <dcterms:created xsi:type="dcterms:W3CDTF">2019-02-16T09:17:15Z</dcterms:created>
  <dcterms:modified xsi:type="dcterms:W3CDTF">2026-04-26T10:27:50Z</dcterms:modified>
</cp:coreProperties>
</file>