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0" r:id="rId2"/>
    <p:sldId id="292" r:id="rId3"/>
    <p:sldId id="264" r:id="rId4"/>
    <p:sldId id="294" r:id="rId5"/>
    <p:sldId id="316" r:id="rId6"/>
    <p:sldId id="299" r:id="rId7"/>
    <p:sldId id="300" r:id="rId8"/>
    <p:sldId id="296" r:id="rId9"/>
    <p:sldId id="332" r:id="rId10"/>
    <p:sldId id="334" r:id="rId11"/>
    <p:sldId id="319" r:id="rId12"/>
    <p:sldId id="304" r:id="rId13"/>
    <p:sldId id="270" r:id="rId14"/>
    <p:sldId id="301" r:id="rId15"/>
    <p:sldId id="298" r:id="rId16"/>
    <p:sldId id="333" r:id="rId17"/>
    <p:sldId id="317" r:id="rId18"/>
    <p:sldId id="272" r:id="rId19"/>
    <p:sldId id="309" r:id="rId20"/>
    <p:sldId id="275" r:id="rId21"/>
    <p:sldId id="288" r:id="rId22"/>
    <p:sldId id="277" r:id="rId23"/>
    <p:sldId id="307" r:id="rId24"/>
    <p:sldId id="324" r:id="rId25"/>
    <p:sldId id="325" r:id="rId26"/>
    <p:sldId id="279" r:id="rId27"/>
    <p:sldId id="281" r:id="rId28"/>
    <p:sldId id="303" r:id="rId29"/>
    <p:sldId id="306" r:id="rId30"/>
    <p:sldId id="321" r:id="rId31"/>
    <p:sldId id="308" r:id="rId32"/>
    <p:sldId id="330" r:id="rId33"/>
    <p:sldId id="327" r:id="rId34"/>
    <p:sldId id="326" r:id="rId35"/>
    <p:sldId id="305" r:id="rId36"/>
    <p:sldId id="335" r:id="rId37"/>
    <p:sldId id="336" r:id="rId38"/>
    <p:sldId id="337" r:id="rId39"/>
    <p:sldId id="338" r:id="rId40"/>
    <p:sldId id="339" r:id="rId41"/>
    <p:sldId id="340" r:id="rId42"/>
    <p:sldId id="341" r:id="rId43"/>
    <p:sldId id="342" r:id="rId44"/>
    <p:sldId id="343" r:id="rId45"/>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564"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04/05/2026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780770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04/05/2026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663728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5127D72A-7BF7-49F2-9429-F81F4B6C2000}" type="datetimeFigureOut">
              <a:rPr lang="it-IT" smtClean="0"/>
              <a:t>04/05/2026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0871925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5127D72A-7BF7-49F2-9429-F81F4B6C2000}" type="datetimeFigureOut">
              <a:rPr lang="it-IT" smtClean="0"/>
              <a:t>04/05/2026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332704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5127D72A-7BF7-49F2-9429-F81F4B6C2000}" type="datetimeFigureOut">
              <a:rPr lang="it-IT" smtClean="0"/>
              <a:t>04/05/2026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654449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5127D72A-7BF7-49F2-9429-F81F4B6C2000}" type="datetimeFigureOut">
              <a:rPr lang="it-IT" smtClean="0"/>
              <a:t>04/05/2026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894103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5127D72A-7BF7-49F2-9429-F81F4B6C2000}" type="datetimeFigureOut">
              <a:rPr lang="it-IT" smtClean="0"/>
              <a:t>04/05/2026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24451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5127D72A-7BF7-49F2-9429-F81F4B6C2000}" type="datetimeFigureOut">
              <a:rPr lang="it-IT" smtClean="0"/>
              <a:t>04/05/2026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18966513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5127D72A-7BF7-49F2-9429-F81F4B6C2000}" type="datetimeFigureOut">
              <a:rPr lang="it-IT" smtClean="0"/>
              <a:t>04/05/2026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123805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04/05/2026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15071367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04/05/2026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092750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27D72A-7BF7-49F2-9429-F81F4B6C2000}" type="datetimeFigureOut">
              <a:rPr lang="it-IT" smtClean="0"/>
              <a:t>04/05/2026</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F03DF7-85F7-43E9-85A4-465B7201B737}" type="slidenum">
              <a:rPr lang="it-IT" smtClean="0"/>
              <a:t>‹N›</a:t>
            </a:fld>
            <a:endParaRPr lang="it-IT"/>
          </a:p>
        </p:txBody>
      </p:sp>
    </p:spTree>
    <p:extLst>
      <p:ext uri="{BB962C8B-B14F-4D97-AF65-F5344CB8AC3E}">
        <p14:creationId xmlns:p14="http://schemas.microsoft.com/office/powerpoint/2010/main" val="10570897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hyperlink" Target="http://www.hetwebsite.net/het/profiles/edgeworth.htm" TargetMode="External"/><Relationship Id="rId7" Type="http://schemas.openxmlformats.org/officeDocument/2006/relationships/hyperlink" Target="http://www.hetwebsite.net/het/profiles/arrow.htm" TargetMode="External"/><Relationship Id="rId2" Type="http://schemas.openxmlformats.org/officeDocument/2006/relationships/hyperlink" Target="http://www.hetwebsite.net/het/profiles/cassel.htm" TargetMode="External"/><Relationship Id="rId1" Type="http://schemas.openxmlformats.org/officeDocument/2006/relationships/slideLayout" Target="../slideLayouts/slideLayout4.xml"/><Relationship Id="rId6" Type="http://schemas.openxmlformats.org/officeDocument/2006/relationships/hyperlink" Target="http://www.hetwebsite.net/het/profiles/hahn.htm" TargetMode="External"/><Relationship Id="rId5" Type="http://schemas.openxmlformats.org/officeDocument/2006/relationships/hyperlink" Target="http://www.hetwebsite.net/het/profiles/wicksteed.htm" TargetMode="External"/><Relationship Id="rId4" Type="http://schemas.openxmlformats.org/officeDocument/2006/relationships/hyperlink" Target="http://www.hetwebsite.net/het/profiles/fisher.htm"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pPr>
              <a:lnSpc>
                <a:spcPct val="50000"/>
              </a:lnSpc>
            </a:pPr>
            <a:r>
              <a:rPr lang="it-IT" sz="4200" dirty="0" smtClean="0"/>
              <a:t>Storia dell’Economia Politica</a:t>
            </a:r>
            <a:r>
              <a:rPr lang="it-IT" sz="4200" dirty="0"/>
              <a:t/>
            </a:r>
            <a:br>
              <a:rPr lang="it-IT" sz="4200" dirty="0"/>
            </a:br>
            <a:r>
              <a:rPr lang="it-IT" sz="4200" dirty="0"/>
              <a:t/>
            </a:r>
            <a:br>
              <a:rPr lang="it-IT" sz="4200" dirty="0"/>
            </a:br>
            <a:r>
              <a:rPr lang="it-IT" sz="4200" dirty="0"/>
              <a:t>Lezione </a:t>
            </a:r>
            <a:r>
              <a:rPr lang="it-IT" sz="4200" dirty="0" smtClean="0"/>
              <a:t>09.26</a:t>
            </a:r>
            <a:r>
              <a:rPr lang="it-IT" sz="4200" dirty="0"/>
              <a:t/>
            </a:r>
            <a:br>
              <a:rPr lang="it-IT" sz="4200" dirty="0"/>
            </a:br>
            <a:r>
              <a:rPr lang="it-IT" sz="4200" dirty="0"/>
              <a:t/>
            </a:r>
            <a:br>
              <a:rPr lang="it-IT" sz="4200" dirty="0"/>
            </a:br>
            <a:r>
              <a:rPr lang="it-IT" sz="4200" dirty="0" smtClean="0"/>
              <a:t>Marginalismo: </a:t>
            </a:r>
            <a:r>
              <a:rPr lang="it-IT" sz="4200" dirty="0" err="1" smtClean="0"/>
              <a:t>Walras</a:t>
            </a:r>
            <a:r>
              <a:rPr lang="it-IT" sz="4200" dirty="0" smtClean="0"/>
              <a:t>, Pareto</a:t>
            </a:r>
            <a:endParaRPr lang="it-IT" sz="4200" dirty="0"/>
          </a:p>
        </p:txBody>
      </p:sp>
      <p:sp>
        <p:nvSpPr>
          <p:cNvPr id="3" name="Sottotitolo 2"/>
          <p:cNvSpPr>
            <a:spLocks noGrp="1"/>
          </p:cNvSpPr>
          <p:nvPr>
            <p:ph type="subTitle" idx="1"/>
          </p:nvPr>
        </p:nvSpPr>
        <p:spPr/>
        <p:txBody>
          <a:bodyPr>
            <a:normAutofit lnSpcReduction="10000"/>
          </a:bodyPr>
          <a:lstStyle/>
          <a:p>
            <a:endParaRPr lang="it-IT" dirty="0"/>
          </a:p>
          <a:p>
            <a:endParaRPr lang="it-IT" dirty="0"/>
          </a:p>
          <a:p>
            <a:r>
              <a:rPr lang="it-IT" dirty="0"/>
              <a:t>Paolo </a:t>
            </a:r>
            <a:r>
              <a:rPr lang="it-IT" dirty="0" smtClean="0"/>
              <a:t>Paesani</a:t>
            </a:r>
            <a:endParaRPr lang="it-IT" dirty="0"/>
          </a:p>
          <a:p>
            <a:r>
              <a:rPr lang="it-IT" dirty="0" smtClean="0"/>
              <a:t>ALEF </a:t>
            </a:r>
            <a:r>
              <a:rPr lang="it-IT" dirty="0"/>
              <a:t>Tor Vergata</a:t>
            </a:r>
          </a:p>
          <a:p>
            <a:endParaRPr lang="it-IT" dirty="0"/>
          </a:p>
        </p:txBody>
      </p:sp>
      <p:sp>
        <p:nvSpPr>
          <p:cNvPr id="4" name="CasellaDiTesto 3"/>
          <p:cNvSpPr txBox="1"/>
          <p:nvPr/>
        </p:nvSpPr>
        <p:spPr>
          <a:xfrm>
            <a:off x="9264073" y="5514109"/>
            <a:ext cx="2623127" cy="369332"/>
          </a:xfrm>
          <a:prstGeom prst="rect">
            <a:avLst/>
          </a:prstGeom>
          <a:noFill/>
        </p:spPr>
        <p:txBody>
          <a:bodyPr wrap="square" rtlCol="0">
            <a:spAutoFit/>
          </a:bodyPr>
          <a:lstStyle/>
          <a:p>
            <a:pPr algn="ctr"/>
            <a:r>
              <a:rPr lang="it-IT" dirty="0" smtClean="0"/>
              <a:t>04.05.2026</a:t>
            </a:r>
            <a:endParaRPr lang="it-IT" dirty="0"/>
          </a:p>
        </p:txBody>
      </p:sp>
    </p:spTree>
    <p:extLst>
      <p:ext uri="{BB962C8B-B14F-4D97-AF65-F5344CB8AC3E}">
        <p14:creationId xmlns:p14="http://schemas.microsoft.com/office/powerpoint/2010/main" val="15784828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Scuola di Losanna e modelli EEG</a:t>
            </a:r>
            <a:endParaRPr lang="it-IT" dirty="0"/>
          </a:p>
        </p:txBody>
      </p:sp>
      <p:sp>
        <p:nvSpPr>
          <p:cNvPr id="3" name="Segnaposto contenuto 2"/>
          <p:cNvSpPr>
            <a:spLocks noGrp="1"/>
          </p:cNvSpPr>
          <p:nvPr>
            <p:ph idx="1"/>
          </p:nvPr>
        </p:nvSpPr>
        <p:spPr>
          <a:xfrm>
            <a:off x="838200" y="1825624"/>
            <a:ext cx="10515600" cy="4781237"/>
          </a:xfrm>
        </p:spPr>
        <p:txBody>
          <a:bodyPr>
            <a:normAutofit fontScale="70000" lnSpcReduction="20000"/>
          </a:bodyPr>
          <a:lstStyle/>
          <a:p>
            <a:r>
              <a:rPr lang="it-IT" dirty="0" smtClean="0"/>
              <a:t>Scuola di Losanna: Marginalismo ed Equilibrio Economico Generale: Leon </a:t>
            </a:r>
            <a:r>
              <a:rPr lang="it-IT" dirty="0" err="1" smtClean="0"/>
              <a:t>Walras</a:t>
            </a:r>
            <a:r>
              <a:rPr lang="it-IT" dirty="0" smtClean="0"/>
              <a:t> (1834 - 1910), Vilfredo Pareto (1848 - 1923)</a:t>
            </a:r>
          </a:p>
          <a:p>
            <a:r>
              <a:rPr lang="it-IT" dirty="0" smtClean="0">
                <a:solidFill>
                  <a:srgbClr val="FF0000"/>
                </a:solidFill>
              </a:rPr>
              <a:t>Equilibrio economico generale</a:t>
            </a:r>
            <a:r>
              <a:rPr lang="it-IT" dirty="0" smtClean="0"/>
              <a:t>:</a:t>
            </a:r>
          </a:p>
          <a:p>
            <a:r>
              <a:rPr lang="it-IT" dirty="0" smtClean="0"/>
              <a:t>Il sistema economico è rappresentato come un insieme di mercati concorrenziali legati fra loro (interdipendenza generale). </a:t>
            </a:r>
          </a:p>
          <a:p>
            <a:r>
              <a:rPr lang="it-IT" dirty="0" smtClean="0"/>
              <a:t>Gli agenti economici sono razionali e si muovono tra i diversi mercati spinti dall’obiettivo di massimizzare la propria utilità/profitto. </a:t>
            </a:r>
          </a:p>
          <a:p>
            <a:r>
              <a:rPr lang="it-IT" dirty="0" smtClean="0"/>
              <a:t>All’interno di ogni mercato, la concorrenza tra </a:t>
            </a:r>
            <a:r>
              <a:rPr lang="it-IT" dirty="0"/>
              <a:t>domanda e offerta </a:t>
            </a:r>
            <a:r>
              <a:rPr lang="it-IT" dirty="0" smtClean="0"/>
              <a:t>porta </a:t>
            </a:r>
            <a:r>
              <a:rPr lang="it-IT" dirty="0"/>
              <a:t>alla determinazione </a:t>
            </a:r>
            <a:r>
              <a:rPr lang="it-IT" dirty="0" smtClean="0"/>
              <a:t>congiunta dei </a:t>
            </a:r>
            <a:r>
              <a:rPr lang="it-IT" dirty="0"/>
              <a:t>prezzi e delle quantità </a:t>
            </a:r>
            <a:r>
              <a:rPr lang="it-IT" dirty="0" smtClean="0"/>
              <a:t>attraverso il movimento dei prezzi, </a:t>
            </a:r>
            <a:r>
              <a:rPr lang="it-IT" dirty="0"/>
              <a:t>al rialzo (se D &gt; O) e al ribasso se (D &lt; O</a:t>
            </a:r>
            <a:r>
              <a:rPr lang="it-IT" dirty="0" smtClean="0"/>
              <a:t>). I prezzi continuano a oscillare finché tutti i mercati raggiungono l’equilibrio (</a:t>
            </a:r>
            <a:r>
              <a:rPr lang="it-IT" i="1" dirty="0" smtClean="0"/>
              <a:t>market clearing</a:t>
            </a:r>
            <a:r>
              <a:rPr lang="it-IT" dirty="0"/>
              <a:t>). </a:t>
            </a:r>
            <a:endParaRPr lang="it-IT" dirty="0" smtClean="0"/>
          </a:p>
          <a:p>
            <a:r>
              <a:rPr lang="it-IT" dirty="0" smtClean="0"/>
              <a:t>I </a:t>
            </a:r>
            <a:r>
              <a:rPr lang="it-IT" dirty="0"/>
              <a:t>prezzi e le quantità di equilibrio riflettono la massimizzazione simultanea dell’utilità </a:t>
            </a:r>
            <a:r>
              <a:rPr lang="it-IT" dirty="0" smtClean="0"/>
              <a:t>da parte dei </a:t>
            </a:r>
            <a:r>
              <a:rPr lang="it-IT" dirty="0"/>
              <a:t>consumatori e dei profitti </a:t>
            </a:r>
            <a:r>
              <a:rPr lang="it-IT" dirty="0" smtClean="0"/>
              <a:t>da parte delle </a:t>
            </a:r>
            <a:r>
              <a:rPr lang="it-IT" dirty="0"/>
              <a:t>imprese (massimo benessere per </a:t>
            </a:r>
            <a:r>
              <a:rPr lang="it-IT" dirty="0" smtClean="0"/>
              <a:t>gli individui e la collettività di cui fanno parte).</a:t>
            </a:r>
          </a:p>
          <a:p>
            <a:r>
              <a:rPr lang="it-IT" dirty="0" smtClean="0"/>
              <a:t>L’equilibrio è determinato ipotizzando dati: preferenze, tecnologia, dotazione delle risorse produttive.</a:t>
            </a:r>
            <a:endParaRPr lang="it-IT" dirty="0"/>
          </a:p>
          <a:p>
            <a:r>
              <a:rPr lang="it-IT" dirty="0" smtClean="0"/>
              <a:t>I modelli di EEG riferimento per la teoria economica ancora oggi (almeno per il </a:t>
            </a:r>
            <a:r>
              <a:rPr lang="it-IT" i="1" dirty="0" smtClean="0"/>
              <a:t>mainstream</a:t>
            </a:r>
            <a:r>
              <a:rPr lang="it-IT" dirty="0" smtClean="0"/>
              <a:t>).</a:t>
            </a:r>
            <a:endParaRPr lang="it-IT" dirty="0"/>
          </a:p>
        </p:txBody>
      </p:sp>
    </p:spTree>
    <p:extLst>
      <p:ext uri="{BB962C8B-B14F-4D97-AF65-F5344CB8AC3E}">
        <p14:creationId xmlns:p14="http://schemas.microsoft.com/office/powerpoint/2010/main" val="1246372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Confronto tra EEG ed economia classica, 1</a:t>
            </a:r>
            <a:endParaRPr lang="it-IT" dirty="0"/>
          </a:p>
        </p:txBody>
      </p:sp>
      <p:sp>
        <p:nvSpPr>
          <p:cNvPr id="3" name="Segnaposto contenuto 2"/>
          <p:cNvSpPr>
            <a:spLocks noGrp="1"/>
          </p:cNvSpPr>
          <p:nvPr>
            <p:ph idx="1"/>
          </p:nvPr>
        </p:nvSpPr>
        <p:spPr/>
        <p:txBody>
          <a:bodyPr>
            <a:normAutofit lnSpcReduction="10000"/>
          </a:bodyPr>
          <a:lstStyle/>
          <a:p>
            <a:r>
              <a:rPr lang="it-IT" dirty="0" smtClean="0"/>
              <a:t>L’idea </a:t>
            </a:r>
            <a:r>
              <a:rPr lang="it-IT" dirty="0"/>
              <a:t>di </a:t>
            </a:r>
            <a:r>
              <a:rPr lang="it-IT" dirty="0">
                <a:solidFill>
                  <a:srgbClr val="FF0000"/>
                </a:solidFill>
              </a:rPr>
              <a:t>interdipendenza</a:t>
            </a:r>
            <a:r>
              <a:rPr lang="it-IT" dirty="0"/>
              <a:t> </a:t>
            </a:r>
            <a:r>
              <a:rPr lang="it-IT" dirty="0" smtClean="0"/>
              <a:t>generale </a:t>
            </a:r>
          </a:p>
          <a:p>
            <a:pPr lvl="1"/>
            <a:r>
              <a:rPr lang="it-IT" dirty="0" smtClean="0"/>
              <a:t>Quesnay </a:t>
            </a:r>
            <a:r>
              <a:rPr lang="it-IT" dirty="0"/>
              <a:t>(TE), </a:t>
            </a:r>
            <a:r>
              <a:rPr lang="it-IT" dirty="0" err="1"/>
              <a:t>Marx</a:t>
            </a:r>
            <a:r>
              <a:rPr lang="it-IT" dirty="0"/>
              <a:t> (SR), </a:t>
            </a:r>
            <a:r>
              <a:rPr lang="it-IT" dirty="0" err="1"/>
              <a:t>Leontief</a:t>
            </a:r>
            <a:r>
              <a:rPr lang="it-IT" dirty="0"/>
              <a:t> (IO</a:t>
            </a:r>
            <a:r>
              <a:rPr lang="it-IT" dirty="0" smtClean="0"/>
              <a:t>)</a:t>
            </a:r>
          </a:p>
          <a:p>
            <a:pPr lvl="1"/>
            <a:r>
              <a:rPr lang="it-IT" dirty="0" smtClean="0"/>
              <a:t>Per i classici, l’interdipendenza si gioca sul terreno della produzione, per la scuola di Losanna (principalmente) sul terreno dello scambio e del consumo</a:t>
            </a:r>
            <a:endParaRPr lang="it-IT" dirty="0"/>
          </a:p>
          <a:p>
            <a:r>
              <a:rPr lang="it-IT" dirty="0" smtClean="0"/>
              <a:t>L’idea dei </a:t>
            </a:r>
            <a:r>
              <a:rPr lang="it-IT" dirty="0" smtClean="0">
                <a:solidFill>
                  <a:srgbClr val="FF0000"/>
                </a:solidFill>
              </a:rPr>
              <a:t>prezzi</a:t>
            </a:r>
            <a:r>
              <a:rPr lang="it-IT" dirty="0" smtClean="0"/>
              <a:t> (e del valore)</a:t>
            </a:r>
          </a:p>
          <a:p>
            <a:pPr lvl="1"/>
            <a:r>
              <a:rPr lang="it-IT" dirty="0" smtClean="0"/>
              <a:t>Nell’EEG i </a:t>
            </a:r>
            <a:r>
              <a:rPr lang="it-IT" dirty="0" smtClean="0">
                <a:solidFill>
                  <a:srgbClr val="FF0000"/>
                </a:solidFill>
              </a:rPr>
              <a:t>prezzi di mercato sono l’oggetto dell’analisi teorica </a:t>
            </a:r>
            <a:r>
              <a:rPr lang="it-IT" dirty="0" smtClean="0"/>
              <a:t>in quanto scarsità di un bene (servizio) rispetto all’utilità attribuita ad esso dai soggetti economici e sono determinati simultaneamente dalla domanda e dall’offerta (concezione soggettivistica del valore). Salta la distinzione dei classici tra prezzi naturali (oggetto della teoria) e prezzi di mercato (osservabili ma determinati da fattori mutevoli legati alla domanda e all’offerta che i classici non pensano come relazioni regolari tra quantità e prezzo)</a:t>
            </a:r>
          </a:p>
        </p:txBody>
      </p:sp>
    </p:spTree>
    <p:extLst>
      <p:ext uri="{BB962C8B-B14F-4D97-AF65-F5344CB8AC3E}">
        <p14:creationId xmlns:p14="http://schemas.microsoft.com/office/powerpoint/2010/main" val="28734990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Confronto tra EEG ed economia classica, </a:t>
            </a:r>
            <a:r>
              <a:rPr lang="it-IT" dirty="0" smtClean="0"/>
              <a:t>2</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L’idea di </a:t>
            </a:r>
            <a:r>
              <a:rPr lang="it-IT" dirty="0" smtClean="0">
                <a:solidFill>
                  <a:srgbClr val="FF0000"/>
                </a:solidFill>
              </a:rPr>
              <a:t>concorrenza </a:t>
            </a:r>
          </a:p>
          <a:p>
            <a:pPr lvl="1"/>
            <a:r>
              <a:rPr lang="it-IT" dirty="0" smtClean="0"/>
              <a:t>Per i classici, la concorrenza è la libera circolazione dei capitali tra i settori produttivi e l’assenza di monopoli, l’equilibrio concorrenziale si realizza come livellamento dei saggi di profitto in presenza di libera circolazione dei capitali tra i vari settori.</a:t>
            </a:r>
          </a:p>
          <a:p>
            <a:pPr lvl="1"/>
            <a:r>
              <a:rPr lang="it-IT" dirty="0" smtClean="0"/>
              <a:t>Per </a:t>
            </a:r>
            <a:r>
              <a:rPr lang="it-IT" dirty="0" err="1"/>
              <a:t>Cournot</a:t>
            </a:r>
            <a:r>
              <a:rPr lang="it-IT" dirty="0"/>
              <a:t> </a:t>
            </a:r>
            <a:r>
              <a:rPr lang="it-IT" dirty="0" smtClean="0"/>
              <a:t>la concorrenza è una </a:t>
            </a:r>
            <a:r>
              <a:rPr lang="it-IT" dirty="0"/>
              <a:t>situazione limite </a:t>
            </a:r>
            <a:r>
              <a:rPr lang="it-IT" dirty="0" smtClean="0"/>
              <a:t>rispetto a una serie di regimi di mercato che comprende il monopolio, il duopolio, l’oligopolio.</a:t>
            </a:r>
          </a:p>
          <a:p>
            <a:pPr lvl="1"/>
            <a:r>
              <a:rPr lang="it-IT" dirty="0" smtClean="0"/>
              <a:t>La scuola di Losanna, pensa ai mercati concorrenziali (mercato ideale) come fiere medioevali o mercati di Borsa e pensa alla concorrenza come l’assetto prevalente nei mercati del mondo reale. </a:t>
            </a:r>
            <a:endParaRPr lang="it-IT" dirty="0"/>
          </a:p>
          <a:p>
            <a:pPr lvl="1"/>
            <a:endParaRPr lang="it-IT" dirty="0" smtClean="0"/>
          </a:p>
          <a:p>
            <a:r>
              <a:rPr lang="it-IT" dirty="0" smtClean="0"/>
              <a:t>La </a:t>
            </a:r>
            <a:r>
              <a:rPr lang="it-IT" dirty="0" smtClean="0">
                <a:solidFill>
                  <a:srgbClr val="FF0000"/>
                </a:solidFill>
              </a:rPr>
              <a:t>mano invisibile</a:t>
            </a:r>
          </a:p>
          <a:p>
            <a:pPr lvl="1"/>
            <a:r>
              <a:rPr lang="it-IT" dirty="0" smtClean="0"/>
              <a:t>Per i classici, è l’idea illuministica che le azioni individuali puntando all’interesse personale possono fare l’interesse della società.</a:t>
            </a:r>
          </a:p>
          <a:p>
            <a:pPr lvl="1"/>
            <a:r>
              <a:rPr lang="it-IT" dirty="0" smtClean="0"/>
              <a:t>Per la scuola di Losanna è la mano del banditore </a:t>
            </a:r>
            <a:r>
              <a:rPr lang="it-IT" dirty="0" err="1" smtClean="0"/>
              <a:t>walrasiano</a:t>
            </a:r>
            <a:r>
              <a:rPr lang="it-IT" dirty="0" smtClean="0"/>
              <a:t> che chiama i prezzi in un mercato e continua a farlo fino al raggiungimento dell’equilibrio generale (v. dopo).</a:t>
            </a:r>
            <a:endParaRPr lang="it-IT" dirty="0"/>
          </a:p>
        </p:txBody>
      </p:sp>
    </p:spTree>
    <p:extLst>
      <p:ext uri="{BB962C8B-B14F-4D97-AF65-F5344CB8AC3E}">
        <p14:creationId xmlns:p14="http://schemas.microsoft.com/office/powerpoint/2010/main" val="42818680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3453678" y="460951"/>
            <a:ext cx="5570249" cy="5336204"/>
          </a:xfrm>
          <a:prstGeom prst="rect">
            <a:avLst/>
          </a:prstGeom>
        </p:spPr>
      </p:pic>
      <p:sp>
        <p:nvSpPr>
          <p:cNvPr id="5" name="Rettangolo 4"/>
          <p:cNvSpPr/>
          <p:nvPr/>
        </p:nvSpPr>
        <p:spPr>
          <a:xfrm>
            <a:off x="2142836" y="5959871"/>
            <a:ext cx="8820728" cy="646331"/>
          </a:xfrm>
          <a:prstGeom prst="rect">
            <a:avLst/>
          </a:prstGeom>
        </p:spPr>
        <p:txBody>
          <a:bodyPr wrap="square">
            <a:spAutoFit/>
          </a:bodyPr>
          <a:lstStyle/>
          <a:p>
            <a:pPr algn="ctr"/>
            <a:r>
              <a:rPr lang="fr-FR" dirty="0">
                <a:solidFill>
                  <a:srgbClr val="4D5156"/>
                </a:solidFill>
                <a:latin typeface="arial" panose="020B0604020202020204" pitchFamily="34" charset="0"/>
              </a:rPr>
              <a:t>Marie Esprit </a:t>
            </a:r>
            <a:r>
              <a:rPr lang="fr-FR" b="1" dirty="0">
                <a:solidFill>
                  <a:srgbClr val="5F6368"/>
                </a:solidFill>
                <a:latin typeface="arial" panose="020B0604020202020204" pitchFamily="34" charset="0"/>
              </a:rPr>
              <a:t>Léon Walras</a:t>
            </a:r>
            <a:r>
              <a:rPr lang="fr-FR" dirty="0">
                <a:solidFill>
                  <a:srgbClr val="4D5156"/>
                </a:solidFill>
                <a:latin typeface="arial" panose="020B0604020202020204" pitchFamily="34" charset="0"/>
              </a:rPr>
              <a:t> </a:t>
            </a:r>
            <a:endParaRPr lang="fr-FR" dirty="0" smtClean="0">
              <a:solidFill>
                <a:srgbClr val="4D5156"/>
              </a:solidFill>
              <a:latin typeface="arial" panose="020B0604020202020204" pitchFamily="34" charset="0"/>
            </a:endParaRPr>
          </a:p>
          <a:p>
            <a:pPr algn="ctr"/>
            <a:r>
              <a:rPr lang="fr-FR" dirty="0" smtClean="0">
                <a:solidFill>
                  <a:srgbClr val="4D5156"/>
                </a:solidFill>
                <a:latin typeface="arial" panose="020B0604020202020204" pitchFamily="34" charset="0"/>
              </a:rPr>
              <a:t>(</a:t>
            </a:r>
            <a:r>
              <a:rPr lang="fr-FR" dirty="0">
                <a:solidFill>
                  <a:srgbClr val="4D5156"/>
                </a:solidFill>
                <a:latin typeface="arial" panose="020B0604020202020204" pitchFamily="34" charset="0"/>
              </a:rPr>
              <a:t>Évreux, 16 </a:t>
            </a:r>
            <a:r>
              <a:rPr lang="fr-FR" dirty="0" err="1">
                <a:solidFill>
                  <a:srgbClr val="4D5156"/>
                </a:solidFill>
                <a:latin typeface="arial" panose="020B0604020202020204" pitchFamily="34" charset="0"/>
              </a:rPr>
              <a:t>dicembre</a:t>
            </a:r>
            <a:r>
              <a:rPr lang="fr-FR" dirty="0">
                <a:solidFill>
                  <a:srgbClr val="4D5156"/>
                </a:solidFill>
                <a:latin typeface="arial" panose="020B0604020202020204" pitchFamily="34" charset="0"/>
              </a:rPr>
              <a:t> 1834 – Le Châtelard, 5 </a:t>
            </a:r>
            <a:r>
              <a:rPr lang="fr-FR" dirty="0" err="1">
                <a:solidFill>
                  <a:srgbClr val="4D5156"/>
                </a:solidFill>
                <a:latin typeface="arial" panose="020B0604020202020204" pitchFamily="34" charset="0"/>
              </a:rPr>
              <a:t>gennaio</a:t>
            </a:r>
            <a:r>
              <a:rPr lang="fr-FR" dirty="0">
                <a:solidFill>
                  <a:srgbClr val="4D5156"/>
                </a:solidFill>
                <a:latin typeface="arial" panose="020B0604020202020204" pitchFamily="34" charset="0"/>
              </a:rPr>
              <a:t> 1910)</a:t>
            </a:r>
            <a:endParaRPr lang="it-IT" dirty="0"/>
          </a:p>
        </p:txBody>
      </p:sp>
    </p:spTree>
    <p:extLst>
      <p:ext uri="{BB962C8B-B14F-4D97-AF65-F5344CB8AC3E}">
        <p14:creationId xmlns:p14="http://schemas.microsoft.com/office/powerpoint/2010/main" val="25144672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Leon </a:t>
            </a:r>
            <a:r>
              <a:rPr lang="it-IT" dirty="0" err="1" smtClean="0"/>
              <a:t>Walras</a:t>
            </a:r>
            <a:r>
              <a:rPr lang="it-IT" dirty="0" smtClean="0"/>
              <a:t> (1834 – 1910)</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t>Nasce in Francia il 16 dicembre del 1834, suo padre Auguste (amico di </a:t>
            </a:r>
            <a:r>
              <a:rPr lang="it-IT" dirty="0" err="1" smtClean="0"/>
              <a:t>Cournot</a:t>
            </a:r>
            <a:r>
              <a:rPr lang="it-IT" dirty="0" smtClean="0"/>
              <a:t>) è funzionario pubblico ed economista. </a:t>
            </a:r>
            <a:endParaRPr lang="it-IT" dirty="0"/>
          </a:p>
          <a:p>
            <a:r>
              <a:rPr lang="it-IT" dirty="0" smtClean="0"/>
              <a:t>Ammesso all’</a:t>
            </a:r>
            <a:r>
              <a:rPr lang="it-IT" i="1" dirty="0" err="1" smtClean="0"/>
              <a:t>Ecole</a:t>
            </a:r>
            <a:r>
              <a:rPr lang="it-IT" i="1" dirty="0" smtClean="0"/>
              <a:t> </a:t>
            </a:r>
            <a:r>
              <a:rPr lang="it-IT" i="1" dirty="0" err="1"/>
              <a:t>des</a:t>
            </a:r>
            <a:r>
              <a:rPr lang="it-IT" i="1" dirty="0"/>
              <a:t> </a:t>
            </a:r>
            <a:r>
              <a:rPr lang="it-IT" i="1" dirty="0" err="1"/>
              <a:t>Mines</a:t>
            </a:r>
            <a:r>
              <a:rPr lang="it-IT" dirty="0"/>
              <a:t> </a:t>
            </a:r>
            <a:r>
              <a:rPr lang="it-IT" dirty="0" smtClean="0"/>
              <a:t>di Parigi, inizia a studiare ingegneria ma abbandona prima del diploma e inizia un’attività di scrittore, redattore/pubblicista, studi filosofici ed economici (1854 – 1860)</a:t>
            </a:r>
            <a:endParaRPr lang="it-IT" dirty="0"/>
          </a:p>
          <a:p>
            <a:r>
              <a:rPr lang="it-IT" dirty="0" smtClean="0"/>
              <a:t>1862 – 1869 impieghi vari presso la compagnia delle Ferrovie del Nord, la Cassa di sconto delle associazioni popolari di consumo e credito (movimento cooperativo), impiegato di banca, mentre tenta senza successo di entrare nel mondo accademico francese</a:t>
            </a:r>
            <a:endParaRPr lang="it-IT" dirty="0"/>
          </a:p>
          <a:p>
            <a:r>
              <a:rPr lang="it-IT" dirty="0"/>
              <a:t>1870 -1892 </a:t>
            </a:r>
            <a:r>
              <a:rPr lang="it-IT" dirty="0" smtClean="0"/>
              <a:t>Cattedra di Economia politica all’università di Losanna</a:t>
            </a:r>
            <a:endParaRPr lang="it-IT" dirty="0"/>
          </a:p>
          <a:p>
            <a:r>
              <a:rPr lang="it-IT" dirty="0"/>
              <a:t>1874-77 </a:t>
            </a:r>
            <a:r>
              <a:rPr lang="it-IT" i="1" dirty="0" err="1"/>
              <a:t>Éléments</a:t>
            </a:r>
            <a:r>
              <a:rPr lang="it-IT" i="1" dirty="0"/>
              <a:t> d'</a:t>
            </a:r>
            <a:r>
              <a:rPr lang="it-IT" i="1" dirty="0" err="1"/>
              <a:t>économie</a:t>
            </a:r>
            <a:r>
              <a:rPr lang="it-IT" i="1" dirty="0"/>
              <a:t> </a:t>
            </a:r>
            <a:r>
              <a:rPr lang="it-IT" i="1" dirty="0" err="1"/>
              <a:t>politique</a:t>
            </a:r>
            <a:r>
              <a:rPr lang="it-IT" i="1" dirty="0"/>
              <a:t> pure (</a:t>
            </a:r>
            <a:r>
              <a:rPr lang="it-IT" i="1" dirty="0" err="1"/>
              <a:t>fourth</a:t>
            </a:r>
            <a:r>
              <a:rPr lang="it-IT" i="1" dirty="0"/>
              <a:t> </a:t>
            </a:r>
            <a:r>
              <a:rPr lang="it-IT" i="1" dirty="0" err="1"/>
              <a:t>edition</a:t>
            </a:r>
            <a:r>
              <a:rPr lang="it-IT" i="1" dirty="0"/>
              <a:t> </a:t>
            </a:r>
            <a:r>
              <a:rPr lang="it-IT" i="1" dirty="0" smtClean="0"/>
              <a:t>1900)</a:t>
            </a:r>
          </a:p>
          <a:p>
            <a:r>
              <a:rPr lang="it-IT" altLang="it-IT" i="1" dirty="0" err="1" smtClean="0"/>
              <a:t>Études</a:t>
            </a:r>
            <a:r>
              <a:rPr lang="it-IT" altLang="it-IT" i="1" dirty="0" smtClean="0"/>
              <a:t> </a:t>
            </a:r>
            <a:r>
              <a:rPr lang="it-IT" altLang="it-IT" i="1" dirty="0"/>
              <a:t>d'</a:t>
            </a:r>
            <a:r>
              <a:rPr lang="it-IT" altLang="it-IT" i="1" dirty="0" err="1"/>
              <a:t>économie</a:t>
            </a:r>
            <a:r>
              <a:rPr lang="it-IT" altLang="it-IT" i="1" dirty="0"/>
              <a:t> sociale; </a:t>
            </a:r>
            <a:r>
              <a:rPr lang="it-IT" altLang="it-IT" i="1" dirty="0" err="1"/>
              <a:t>Théorie</a:t>
            </a:r>
            <a:r>
              <a:rPr lang="it-IT" altLang="it-IT" i="1" dirty="0"/>
              <a:t> de la </a:t>
            </a:r>
            <a:r>
              <a:rPr lang="it-IT" altLang="it-IT" i="1" dirty="0" err="1"/>
              <a:t>répartition</a:t>
            </a:r>
            <a:r>
              <a:rPr lang="it-IT" altLang="it-IT" i="1" dirty="0"/>
              <a:t> de la </a:t>
            </a:r>
            <a:r>
              <a:rPr lang="it-IT" altLang="it-IT" i="1" dirty="0" err="1"/>
              <a:t>richesse</a:t>
            </a:r>
            <a:r>
              <a:rPr lang="it-IT" altLang="it-IT" i="1" dirty="0"/>
              <a:t> sociale</a:t>
            </a:r>
            <a:r>
              <a:rPr lang="it-IT" altLang="it-IT" dirty="0"/>
              <a:t>, 1896. </a:t>
            </a:r>
            <a:endParaRPr lang="it-IT" altLang="it-IT" dirty="0" smtClean="0"/>
          </a:p>
          <a:p>
            <a:r>
              <a:rPr lang="it-IT" altLang="it-IT" i="1" dirty="0" err="1" smtClean="0"/>
              <a:t>Études</a:t>
            </a:r>
            <a:r>
              <a:rPr lang="it-IT" altLang="it-IT" i="1" dirty="0" smtClean="0"/>
              <a:t> </a:t>
            </a:r>
            <a:r>
              <a:rPr lang="it-IT" altLang="it-IT" i="1" dirty="0"/>
              <a:t>d'</a:t>
            </a:r>
            <a:r>
              <a:rPr lang="it-IT" altLang="it-IT" i="1" dirty="0" err="1"/>
              <a:t>économie</a:t>
            </a:r>
            <a:r>
              <a:rPr lang="it-IT" altLang="it-IT" i="1" dirty="0"/>
              <a:t> </a:t>
            </a:r>
            <a:r>
              <a:rPr lang="it-IT" altLang="it-IT" i="1" dirty="0" err="1"/>
              <a:t>politique</a:t>
            </a:r>
            <a:r>
              <a:rPr lang="it-IT" altLang="it-IT" i="1" dirty="0"/>
              <a:t> </a:t>
            </a:r>
            <a:r>
              <a:rPr lang="it-IT" altLang="it-IT" i="1" dirty="0" err="1"/>
              <a:t>appliquée</a:t>
            </a:r>
            <a:r>
              <a:rPr lang="it-IT" altLang="it-IT" i="1" dirty="0"/>
              <a:t>; </a:t>
            </a:r>
            <a:r>
              <a:rPr lang="it-IT" altLang="it-IT" i="1" dirty="0" err="1"/>
              <a:t>Théorie</a:t>
            </a:r>
            <a:r>
              <a:rPr lang="it-IT" altLang="it-IT" i="1" dirty="0"/>
              <a:t> de la production de la </a:t>
            </a:r>
            <a:r>
              <a:rPr lang="it-IT" altLang="it-IT" i="1" dirty="0" err="1"/>
              <a:t>richesse</a:t>
            </a:r>
            <a:r>
              <a:rPr lang="it-IT" altLang="it-IT" i="1" dirty="0"/>
              <a:t> sociale</a:t>
            </a:r>
            <a:r>
              <a:rPr lang="it-IT" altLang="it-IT" dirty="0"/>
              <a:t>, 1898. </a:t>
            </a:r>
          </a:p>
          <a:p>
            <a:endParaRPr lang="it-IT" dirty="0"/>
          </a:p>
        </p:txBody>
      </p:sp>
    </p:spTree>
    <p:extLst>
      <p:ext uri="{BB962C8B-B14F-4D97-AF65-F5344CB8AC3E}">
        <p14:creationId xmlns:p14="http://schemas.microsoft.com/office/powerpoint/2010/main" val="12454594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Leon </a:t>
            </a:r>
            <a:r>
              <a:rPr lang="it-IT" dirty="0" err="1"/>
              <a:t>Walras</a:t>
            </a:r>
            <a:r>
              <a:rPr lang="it-IT" dirty="0"/>
              <a:t> (1834 – 1910)</a:t>
            </a:r>
          </a:p>
        </p:txBody>
      </p:sp>
      <p:sp>
        <p:nvSpPr>
          <p:cNvPr id="3" name="Segnaposto contenuto 2"/>
          <p:cNvSpPr>
            <a:spLocks noGrp="1"/>
          </p:cNvSpPr>
          <p:nvPr>
            <p:ph idx="1"/>
          </p:nvPr>
        </p:nvSpPr>
        <p:spPr>
          <a:xfrm>
            <a:off x="838200" y="1690688"/>
            <a:ext cx="10515600" cy="4832753"/>
          </a:xfrm>
        </p:spPr>
        <p:txBody>
          <a:bodyPr>
            <a:normAutofit fontScale="77500" lnSpcReduction="20000"/>
          </a:bodyPr>
          <a:lstStyle/>
          <a:p>
            <a:r>
              <a:rPr lang="it-IT" dirty="0" smtClean="0"/>
              <a:t>Politicamente, </a:t>
            </a:r>
            <a:r>
              <a:rPr lang="it-IT" dirty="0" err="1" smtClean="0"/>
              <a:t>Walras</a:t>
            </a:r>
            <a:r>
              <a:rPr lang="it-IT" dirty="0" smtClean="0"/>
              <a:t> è un «</a:t>
            </a:r>
            <a:r>
              <a:rPr lang="it-IT" dirty="0" smtClean="0">
                <a:solidFill>
                  <a:srgbClr val="FF0000"/>
                </a:solidFill>
              </a:rPr>
              <a:t>socialista scientifico liberale e umanitario</a:t>
            </a:r>
            <a:r>
              <a:rPr lang="it-IT" dirty="0" smtClean="0"/>
              <a:t>», distante dal liberalismo estremo di alcuni economisti francesi e dal socialismo di </a:t>
            </a:r>
            <a:r>
              <a:rPr lang="it-IT" dirty="0" err="1" smtClean="0"/>
              <a:t>Marx</a:t>
            </a:r>
            <a:r>
              <a:rPr lang="it-IT" dirty="0" smtClean="0"/>
              <a:t>. Crede nella possibilità di conciliare socialismo e liberalismo in chiave umanitaria, promuovendo la giustizia (anche quella distributiva) attraverso riforme economiche (es. nazionalizzazione della terra, rendite come entrata principale dello Stato e abolizione delle imposte sul reddito). </a:t>
            </a:r>
          </a:p>
          <a:p>
            <a:endParaRPr lang="it-IT" dirty="0" smtClean="0"/>
          </a:p>
          <a:p>
            <a:r>
              <a:rPr lang="it-IT" dirty="0" smtClean="0"/>
              <a:t>Come economista, </a:t>
            </a:r>
            <a:r>
              <a:rPr lang="it-IT" dirty="0" err="1" smtClean="0"/>
              <a:t>Walras</a:t>
            </a:r>
            <a:r>
              <a:rPr lang="it-IT" dirty="0" smtClean="0"/>
              <a:t> è un teorico che pensa, come </a:t>
            </a:r>
            <a:r>
              <a:rPr lang="it-IT" dirty="0" err="1" smtClean="0"/>
              <a:t>Jevons</a:t>
            </a:r>
            <a:r>
              <a:rPr lang="it-IT" dirty="0" smtClean="0"/>
              <a:t> e come </a:t>
            </a:r>
            <a:r>
              <a:rPr lang="it-IT" dirty="0" err="1" smtClean="0"/>
              <a:t>Cournot</a:t>
            </a:r>
            <a:r>
              <a:rPr lang="it-IT" dirty="0"/>
              <a:t> </a:t>
            </a:r>
            <a:r>
              <a:rPr lang="it-IT" dirty="0" smtClean="0"/>
              <a:t>(v. Roncaglia 2001, p. 357), che sia giusto rappresentare il funzionamento del sistema economico (almeno a livello di teoria pura) utilizzando il linguaggio matematico e concetti tratti dal mondo della </a:t>
            </a:r>
            <a:r>
              <a:rPr lang="it-IT" dirty="0" smtClean="0">
                <a:solidFill>
                  <a:srgbClr val="FF0000"/>
                </a:solidFill>
              </a:rPr>
              <a:t>matematica</a:t>
            </a:r>
            <a:r>
              <a:rPr lang="it-IT" dirty="0" smtClean="0"/>
              <a:t> (calcolo differenziale per esprimere le grandezze marginali) e della </a:t>
            </a:r>
            <a:r>
              <a:rPr lang="it-IT" dirty="0" smtClean="0">
                <a:solidFill>
                  <a:srgbClr val="FF0000"/>
                </a:solidFill>
              </a:rPr>
              <a:t>fisica</a:t>
            </a:r>
            <a:r>
              <a:rPr lang="it-IT" dirty="0" smtClean="0"/>
              <a:t> (a cominciare dalla nozione di equilibrio). </a:t>
            </a:r>
          </a:p>
          <a:p>
            <a:endParaRPr lang="it-IT" dirty="0" smtClean="0"/>
          </a:p>
          <a:p>
            <a:r>
              <a:rPr lang="it-IT" dirty="0" err="1" smtClean="0"/>
              <a:t>Walras</a:t>
            </a:r>
            <a:r>
              <a:rPr lang="it-IT" dirty="0" smtClean="0"/>
              <a:t> è portatore di un </a:t>
            </a:r>
            <a:r>
              <a:rPr lang="it-IT" dirty="0" smtClean="0">
                <a:solidFill>
                  <a:srgbClr val="FF0000"/>
                </a:solidFill>
              </a:rPr>
              <a:t>progetto culturale </a:t>
            </a:r>
            <a:r>
              <a:rPr lang="it-IT" dirty="0" smtClean="0"/>
              <a:t>che comprende lo studio dell’economia politica pura (teoria della scambio, EEG), dell’economia politica applicata (teoria della produzione analizzata </a:t>
            </a:r>
            <a:r>
              <a:rPr lang="it-IT" dirty="0" err="1" smtClean="0"/>
              <a:t>sl</a:t>
            </a:r>
            <a:r>
              <a:rPr lang="it-IT" dirty="0" smtClean="0"/>
              <a:t> campo) e dell’economia politica sociale (che studia la distribuzione e ambisce a promuovere l’uguaglianza). Il </a:t>
            </a:r>
            <a:r>
              <a:rPr lang="it-IT" dirty="0" err="1" smtClean="0"/>
              <a:t>Walras</a:t>
            </a:r>
            <a:r>
              <a:rPr lang="it-IT" dirty="0" smtClean="0"/>
              <a:t> passato alla storia dell’economia politica e considerato tra i fondatori dell’economia neoclassica è il teorico. </a:t>
            </a:r>
            <a:endParaRPr lang="it-IT" dirty="0"/>
          </a:p>
        </p:txBody>
      </p:sp>
    </p:spTree>
    <p:extLst>
      <p:ext uri="{BB962C8B-B14F-4D97-AF65-F5344CB8AC3E}">
        <p14:creationId xmlns:p14="http://schemas.microsoft.com/office/powerpoint/2010/main" val="2250134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873740"/>
          </a:xfrm>
        </p:spPr>
        <p:txBody>
          <a:bodyPr/>
          <a:lstStyle/>
          <a:p>
            <a:pPr algn="ctr"/>
            <a:r>
              <a:rPr lang="it-IT" i="1" dirty="0" smtClean="0"/>
              <a:t>Elementi di economia politica pura</a:t>
            </a:r>
            <a:r>
              <a:rPr lang="it-IT" dirty="0" smtClean="0"/>
              <a:t> </a:t>
            </a:r>
            <a:endParaRPr lang="it-IT" dirty="0"/>
          </a:p>
        </p:txBody>
      </p:sp>
      <p:sp>
        <p:nvSpPr>
          <p:cNvPr id="3" name="Segnaposto contenuto 2"/>
          <p:cNvSpPr>
            <a:spLocks noGrp="1"/>
          </p:cNvSpPr>
          <p:nvPr>
            <p:ph idx="1"/>
          </p:nvPr>
        </p:nvSpPr>
        <p:spPr>
          <a:xfrm>
            <a:off x="838200" y="1493948"/>
            <a:ext cx="10515600" cy="5254581"/>
          </a:xfrm>
        </p:spPr>
        <p:txBody>
          <a:bodyPr>
            <a:normAutofit fontScale="85000" lnSpcReduction="20000"/>
          </a:bodyPr>
          <a:lstStyle/>
          <a:p>
            <a:r>
              <a:rPr lang="en-US" sz="2600" dirty="0" smtClean="0"/>
              <a:t>Nella </a:t>
            </a:r>
            <a:r>
              <a:rPr lang="en-US" sz="2600" dirty="0" err="1" smtClean="0"/>
              <a:t>sua</a:t>
            </a:r>
            <a:r>
              <a:rPr lang="en-US" sz="2600" dirty="0" smtClean="0"/>
              <a:t> opera </a:t>
            </a:r>
            <a:r>
              <a:rPr lang="en-US" sz="2600" dirty="0" err="1" smtClean="0"/>
              <a:t>principale</a:t>
            </a:r>
            <a:r>
              <a:rPr lang="en-US" sz="2600" dirty="0" smtClean="0"/>
              <a:t>, </a:t>
            </a:r>
            <a:r>
              <a:rPr lang="en-US" sz="2600" dirty="0" err="1" smtClean="0"/>
              <a:t>gli</a:t>
            </a:r>
            <a:r>
              <a:rPr lang="en-US" sz="2600" dirty="0" smtClean="0"/>
              <a:t> </a:t>
            </a:r>
            <a:r>
              <a:rPr lang="en-US" sz="2600" i="1" dirty="0" err="1" smtClean="0">
                <a:solidFill>
                  <a:srgbClr val="FF0000"/>
                </a:solidFill>
              </a:rPr>
              <a:t>Elementi</a:t>
            </a:r>
            <a:r>
              <a:rPr lang="en-US" sz="2600" i="1" dirty="0" smtClean="0">
                <a:solidFill>
                  <a:srgbClr val="FF0000"/>
                </a:solidFill>
              </a:rPr>
              <a:t> di </a:t>
            </a:r>
            <a:r>
              <a:rPr lang="en-US" sz="2600" i="1" dirty="0" err="1" smtClean="0">
                <a:solidFill>
                  <a:srgbClr val="FF0000"/>
                </a:solidFill>
              </a:rPr>
              <a:t>economia</a:t>
            </a:r>
            <a:r>
              <a:rPr lang="en-US" sz="2600" i="1" dirty="0" smtClean="0">
                <a:solidFill>
                  <a:srgbClr val="FF0000"/>
                </a:solidFill>
              </a:rPr>
              <a:t> </a:t>
            </a:r>
            <a:r>
              <a:rPr lang="en-US" sz="2600" i="1" dirty="0" err="1" smtClean="0">
                <a:solidFill>
                  <a:srgbClr val="FF0000"/>
                </a:solidFill>
              </a:rPr>
              <a:t>politica</a:t>
            </a:r>
            <a:r>
              <a:rPr lang="en-US" sz="2600" i="1" dirty="0" smtClean="0">
                <a:solidFill>
                  <a:srgbClr val="FF0000"/>
                </a:solidFill>
              </a:rPr>
              <a:t> </a:t>
            </a:r>
            <a:r>
              <a:rPr lang="en-US" sz="2600" i="1" dirty="0" err="1" smtClean="0">
                <a:solidFill>
                  <a:srgbClr val="FF0000"/>
                </a:solidFill>
              </a:rPr>
              <a:t>pura</a:t>
            </a:r>
            <a:r>
              <a:rPr lang="en-US" sz="2600" dirty="0" smtClean="0"/>
              <a:t>, </a:t>
            </a:r>
            <a:r>
              <a:rPr lang="en-US" sz="2600" dirty="0" err="1" smtClean="0"/>
              <a:t>Walras</a:t>
            </a:r>
            <a:r>
              <a:rPr lang="en-US" sz="2600" dirty="0" smtClean="0"/>
              <a:t> </a:t>
            </a:r>
            <a:r>
              <a:rPr lang="en-US" sz="2600" dirty="0" err="1"/>
              <a:t>vuole</a:t>
            </a:r>
            <a:r>
              <a:rPr lang="en-US" sz="2600" dirty="0"/>
              <a:t> </a:t>
            </a:r>
            <a:r>
              <a:rPr lang="en-US" sz="2600" dirty="0" err="1"/>
              <a:t>formulare</a:t>
            </a:r>
            <a:r>
              <a:rPr lang="en-US" sz="2600" dirty="0"/>
              <a:t> </a:t>
            </a:r>
            <a:r>
              <a:rPr lang="en-US" sz="2600" dirty="0" err="1"/>
              <a:t>una</a:t>
            </a:r>
            <a:r>
              <a:rPr lang="en-US" sz="2600" dirty="0"/>
              <a:t> “</a:t>
            </a:r>
            <a:r>
              <a:rPr lang="en-US" sz="2600" dirty="0" err="1"/>
              <a:t>teoria</a:t>
            </a:r>
            <a:r>
              <a:rPr lang="en-US" sz="2600" dirty="0"/>
              <a:t> </a:t>
            </a:r>
            <a:r>
              <a:rPr lang="en-US" sz="2600" dirty="0" err="1"/>
              <a:t>matematica</a:t>
            </a:r>
            <a:r>
              <a:rPr lang="en-US" sz="2600" dirty="0"/>
              <a:t> </a:t>
            </a:r>
            <a:r>
              <a:rPr lang="en-US" sz="2600" dirty="0" err="1"/>
              <a:t>della</a:t>
            </a:r>
            <a:r>
              <a:rPr lang="en-US" sz="2600" dirty="0"/>
              <a:t> </a:t>
            </a:r>
            <a:r>
              <a:rPr lang="en-US" sz="2600" dirty="0" err="1"/>
              <a:t>ricchezza</a:t>
            </a:r>
            <a:r>
              <a:rPr lang="en-US" sz="2600" dirty="0"/>
              <a:t> </a:t>
            </a:r>
            <a:r>
              <a:rPr lang="en-US" sz="2600" dirty="0" err="1"/>
              <a:t>sociale</a:t>
            </a:r>
            <a:r>
              <a:rPr lang="en-US" sz="2600" dirty="0"/>
              <a:t>”. </a:t>
            </a:r>
            <a:r>
              <a:rPr lang="en-US" sz="2600" dirty="0" smtClean="0"/>
              <a:t>Per </a:t>
            </a:r>
            <a:r>
              <a:rPr lang="en-US" sz="2600" dirty="0" err="1" smtClean="0"/>
              <a:t>farlo</a:t>
            </a:r>
            <a:r>
              <a:rPr lang="en-US" sz="2600" dirty="0" smtClean="0"/>
              <a:t>, n</a:t>
            </a:r>
            <a:r>
              <a:rPr lang="it-IT" sz="2600" dirty="0" smtClean="0"/>
              <a:t>egli </a:t>
            </a:r>
            <a:r>
              <a:rPr lang="it-IT" sz="2600" i="1" dirty="0" smtClean="0"/>
              <a:t>Elementi </a:t>
            </a:r>
            <a:r>
              <a:rPr lang="it-IT" sz="2600" i="1" dirty="0"/>
              <a:t>di </a:t>
            </a:r>
            <a:r>
              <a:rPr lang="it-IT" sz="2600" i="1" dirty="0" smtClean="0"/>
              <a:t>economia politica pura</a:t>
            </a:r>
            <a:r>
              <a:rPr lang="it-IT" sz="2600" dirty="0" smtClean="0"/>
              <a:t>, </a:t>
            </a:r>
            <a:r>
              <a:rPr lang="it-IT" sz="2600" dirty="0" err="1"/>
              <a:t>Walras</a:t>
            </a:r>
            <a:r>
              <a:rPr lang="it-IT" sz="2600" dirty="0"/>
              <a:t> propone </a:t>
            </a:r>
            <a:r>
              <a:rPr lang="it-IT" sz="2600" dirty="0" smtClean="0">
                <a:solidFill>
                  <a:srgbClr val="FF0000"/>
                </a:solidFill>
              </a:rPr>
              <a:t>modelli </a:t>
            </a:r>
            <a:r>
              <a:rPr lang="it-IT" sz="2600" dirty="0">
                <a:solidFill>
                  <a:srgbClr val="FF0000"/>
                </a:solidFill>
              </a:rPr>
              <a:t>diversi </a:t>
            </a:r>
            <a:r>
              <a:rPr lang="it-IT" sz="2600" dirty="0"/>
              <a:t>del sistema economico in ordine crescente di complessità (e di realismo). </a:t>
            </a:r>
          </a:p>
          <a:p>
            <a:pPr lvl="1"/>
            <a:r>
              <a:rPr lang="it-IT" sz="2600" dirty="0"/>
              <a:t>Economia di puro scambio (domanda e offerta di </a:t>
            </a:r>
            <a:r>
              <a:rPr lang="it-IT" sz="2600" dirty="0" smtClean="0"/>
              <a:t>merci), </a:t>
            </a:r>
            <a:endParaRPr lang="it-IT" sz="2600" dirty="0"/>
          </a:p>
          <a:p>
            <a:pPr lvl="1"/>
            <a:r>
              <a:rPr lang="it-IT" sz="2600" dirty="0"/>
              <a:t>Economia di produzione e scambio (domanda e offerta di </a:t>
            </a:r>
            <a:r>
              <a:rPr lang="it-IT" sz="2600" dirty="0" smtClean="0"/>
              <a:t>merci,  </a:t>
            </a:r>
            <a:r>
              <a:rPr lang="it-IT" sz="2600" dirty="0"/>
              <a:t>domanda e offerta di servizi dei fattori produttivi) </a:t>
            </a:r>
          </a:p>
          <a:p>
            <a:pPr lvl="1"/>
            <a:r>
              <a:rPr lang="it-IT" sz="2600" dirty="0"/>
              <a:t>Produzione e accumulazione (domanda e offerta di merci, domanda e offerta di servizi dei fattori produttivi, domanda e offerta di risparmio) </a:t>
            </a:r>
          </a:p>
          <a:p>
            <a:pPr lvl="1"/>
            <a:r>
              <a:rPr lang="it-IT" sz="2600" dirty="0"/>
              <a:t>Produzione, accumulazione e moneta.</a:t>
            </a:r>
          </a:p>
          <a:p>
            <a:endParaRPr lang="it-IT" sz="2600" dirty="0" smtClean="0"/>
          </a:p>
          <a:p>
            <a:r>
              <a:rPr lang="it-IT" sz="2600" dirty="0" smtClean="0"/>
              <a:t>In </a:t>
            </a:r>
            <a:r>
              <a:rPr lang="it-IT" sz="2600" dirty="0"/>
              <a:t>tutti casi, </a:t>
            </a:r>
            <a:r>
              <a:rPr lang="it-IT" sz="2600" dirty="0" err="1" smtClean="0"/>
              <a:t>Walras</a:t>
            </a:r>
            <a:r>
              <a:rPr lang="it-IT" sz="2600" dirty="0" smtClean="0"/>
              <a:t> rappresenta </a:t>
            </a:r>
            <a:r>
              <a:rPr lang="it-IT" sz="2600" dirty="0"/>
              <a:t>il sistema economico attraverso </a:t>
            </a:r>
            <a:r>
              <a:rPr lang="it-IT" sz="2600" dirty="0" smtClean="0">
                <a:solidFill>
                  <a:srgbClr val="FF0000"/>
                </a:solidFill>
              </a:rPr>
              <a:t>sistemi </a:t>
            </a:r>
            <a:r>
              <a:rPr lang="it-IT" sz="2600" dirty="0">
                <a:solidFill>
                  <a:srgbClr val="FF0000"/>
                </a:solidFill>
              </a:rPr>
              <a:t>di equazioni</a:t>
            </a:r>
            <a:r>
              <a:rPr lang="it-IT" sz="2600" dirty="0"/>
              <a:t> che si risolvono simultaneamente</a:t>
            </a:r>
            <a:r>
              <a:rPr lang="it-IT" sz="2600" dirty="0" smtClean="0"/>
              <a:t>. I </a:t>
            </a:r>
            <a:r>
              <a:rPr lang="it-IT" sz="2600" dirty="0" smtClean="0">
                <a:solidFill>
                  <a:srgbClr val="FF0000"/>
                </a:solidFill>
              </a:rPr>
              <a:t>dati</a:t>
            </a:r>
            <a:r>
              <a:rPr lang="it-IT" sz="2600" dirty="0" smtClean="0"/>
              <a:t> </a:t>
            </a:r>
            <a:r>
              <a:rPr lang="it-IT" sz="2600" dirty="0"/>
              <a:t>dai quali </a:t>
            </a:r>
            <a:r>
              <a:rPr lang="it-IT" sz="2600" dirty="0" err="1"/>
              <a:t>Walras</a:t>
            </a:r>
            <a:r>
              <a:rPr lang="it-IT" sz="2600" dirty="0"/>
              <a:t> parte per costruire </a:t>
            </a:r>
            <a:r>
              <a:rPr lang="it-IT" sz="2600" dirty="0" smtClean="0"/>
              <a:t>le sue equazioni </a:t>
            </a:r>
            <a:r>
              <a:rPr lang="it-IT" sz="2600" dirty="0"/>
              <a:t>sono: </a:t>
            </a:r>
          </a:p>
          <a:p>
            <a:pPr lvl="1"/>
            <a:r>
              <a:rPr lang="it-IT" sz="2600" dirty="0"/>
              <a:t>Dotazioni dei beni e dei fattori produttivi (lavoro e capitale)</a:t>
            </a:r>
          </a:p>
          <a:p>
            <a:pPr lvl="1"/>
            <a:r>
              <a:rPr lang="it-IT" sz="2600" dirty="0"/>
              <a:t>Preferenze (funzioni di utilità) </a:t>
            </a:r>
          </a:p>
          <a:p>
            <a:pPr lvl="1"/>
            <a:r>
              <a:rPr lang="it-IT" sz="2600" dirty="0"/>
              <a:t>Tecnologia (funzioni di produzione). </a:t>
            </a:r>
            <a:endParaRPr lang="en-US" sz="2600" dirty="0"/>
          </a:p>
          <a:p>
            <a:endParaRPr lang="it-IT" sz="2600" dirty="0"/>
          </a:p>
          <a:p>
            <a:endParaRPr lang="en-US" sz="2600" dirty="0"/>
          </a:p>
        </p:txBody>
      </p:sp>
    </p:spTree>
    <p:extLst>
      <p:ext uri="{BB962C8B-B14F-4D97-AF65-F5344CB8AC3E}">
        <p14:creationId xmlns:p14="http://schemas.microsoft.com/office/powerpoint/2010/main" val="16738573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873740"/>
          </a:xfrm>
        </p:spPr>
        <p:txBody>
          <a:bodyPr/>
          <a:lstStyle/>
          <a:p>
            <a:pPr algn="ctr"/>
            <a:r>
              <a:rPr lang="it-IT" i="1" dirty="0" smtClean="0"/>
              <a:t>Elementi di economia politica pura, 2</a:t>
            </a:r>
            <a:r>
              <a:rPr lang="it-IT" dirty="0" smtClean="0"/>
              <a:t> </a:t>
            </a:r>
            <a:endParaRPr lang="it-IT" dirty="0"/>
          </a:p>
        </p:txBody>
      </p:sp>
      <p:sp>
        <p:nvSpPr>
          <p:cNvPr id="3" name="Segnaposto contenuto 2"/>
          <p:cNvSpPr>
            <a:spLocks noGrp="1"/>
          </p:cNvSpPr>
          <p:nvPr>
            <p:ph idx="1"/>
          </p:nvPr>
        </p:nvSpPr>
        <p:spPr>
          <a:xfrm>
            <a:off x="838200" y="1493948"/>
            <a:ext cx="10515600" cy="5254581"/>
          </a:xfrm>
        </p:spPr>
        <p:txBody>
          <a:bodyPr>
            <a:normAutofit/>
          </a:bodyPr>
          <a:lstStyle/>
          <a:p>
            <a:r>
              <a:rPr lang="it-IT" sz="2600" dirty="0" smtClean="0"/>
              <a:t>I modelli </a:t>
            </a:r>
            <a:r>
              <a:rPr lang="it-IT" sz="2600" dirty="0" err="1" smtClean="0"/>
              <a:t>walrasiani</a:t>
            </a:r>
            <a:r>
              <a:rPr lang="it-IT" sz="2600" dirty="0" smtClean="0"/>
              <a:t> sono popolati da una </a:t>
            </a:r>
            <a:r>
              <a:rPr lang="it-IT" sz="2600" dirty="0" smtClean="0">
                <a:solidFill>
                  <a:srgbClr val="FF0000"/>
                </a:solidFill>
              </a:rPr>
              <a:t>pluralità di soggetti economici </a:t>
            </a:r>
            <a:r>
              <a:rPr lang="it-IT" sz="2600" dirty="0" smtClean="0"/>
              <a:t>razionali, ben informati e auto-interessati</a:t>
            </a:r>
            <a:r>
              <a:rPr lang="it-IT" sz="2600" dirty="0"/>
              <a:t>. Le scelte di ogni agente economico sono limitate dal suo </a:t>
            </a:r>
            <a:r>
              <a:rPr lang="it-IT" sz="2600" dirty="0">
                <a:solidFill>
                  <a:srgbClr val="FF0000"/>
                </a:solidFill>
              </a:rPr>
              <a:t>vincolo di bilancio </a:t>
            </a:r>
            <a:r>
              <a:rPr lang="it-IT" sz="2600" dirty="0"/>
              <a:t>(valore complessivo di ciò che si domanda = valore complessivo di ciò che si offre tra merci e servizi dei fattori produttivi). </a:t>
            </a:r>
          </a:p>
          <a:p>
            <a:r>
              <a:rPr lang="it-IT" sz="2600" dirty="0" smtClean="0"/>
              <a:t>Questi agenti economici si </a:t>
            </a:r>
            <a:r>
              <a:rPr lang="it-IT" sz="2600" dirty="0" smtClean="0">
                <a:solidFill>
                  <a:srgbClr val="FF0000"/>
                </a:solidFill>
              </a:rPr>
              <a:t>muovono liberamente tra i vari mercati</a:t>
            </a:r>
            <a:r>
              <a:rPr lang="it-IT" sz="2600" dirty="0" smtClean="0"/>
              <a:t>, agendo talvolta come acquirenti (di merci e/o di servizi dei fattori produttivi) talvolta come venditori (di merci e/o di servizi dei fattori produttivi). In ogni caso, le risorse produttive sono scarse rispetto alla domanda di beni (altrimenti non si porrebbe il problema economico)</a:t>
            </a:r>
          </a:p>
          <a:p>
            <a:r>
              <a:rPr lang="it-IT" sz="2600" dirty="0" smtClean="0"/>
              <a:t>Non c’è spazio in questa rappresentazione per le classi sociali ma per </a:t>
            </a:r>
            <a:r>
              <a:rPr lang="it-IT" sz="2600" dirty="0" smtClean="0">
                <a:solidFill>
                  <a:srgbClr val="FF0000"/>
                </a:solidFill>
              </a:rPr>
              <a:t>due categorie di agenti economici distinti in base alle decisioni che prendono</a:t>
            </a:r>
            <a:r>
              <a:rPr lang="it-IT" sz="2600" dirty="0" smtClean="0"/>
              <a:t>: i consumatori e gli imprenditori. </a:t>
            </a:r>
          </a:p>
        </p:txBody>
      </p:sp>
    </p:spTree>
    <p:extLst>
      <p:ext uri="{BB962C8B-B14F-4D97-AF65-F5344CB8AC3E}">
        <p14:creationId xmlns:p14="http://schemas.microsoft.com/office/powerpoint/2010/main" val="183910241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873740"/>
          </a:xfrm>
        </p:spPr>
        <p:txBody>
          <a:bodyPr/>
          <a:lstStyle/>
          <a:p>
            <a:pPr algn="ctr"/>
            <a:r>
              <a:rPr lang="it-IT" i="1" dirty="0" smtClean="0"/>
              <a:t>Elementi di economia politica pura, 2</a:t>
            </a:r>
            <a:r>
              <a:rPr lang="it-IT" dirty="0" smtClean="0"/>
              <a:t> </a:t>
            </a:r>
            <a:endParaRPr lang="it-IT" dirty="0"/>
          </a:p>
        </p:txBody>
      </p:sp>
      <p:sp>
        <p:nvSpPr>
          <p:cNvPr id="3" name="Segnaposto contenuto 2"/>
          <p:cNvSpPr>
            <a:spLocks noGrp="1"/>
          </p:cNvSpPr>
          <p:nvPr>
            <p:ph idx="1"/>
          </p:nvPr>
        </p:nvSpPr>
        <p:spPr>
          <a:xfrm>
            <a:off x="838200" y="1493948"/>
            <a:ext cx="10515600" cy="5254581"/>
          </a:xfrm>
        </p:spPr>
        <p:txBody>
          <a:bodyPr>
            <a:normAutofit/>
          </a:bodyPr>
          <a:lstStyle/>
          <a:p>
            <a:r>
              <a:rPr lang="it-IT" sz="2600" dirty="0" smtClean="0"/>
              <a:t>I </a:t>
            </a:r>
            <a:r>
              <a:rPr lang="it-IT" sz="2600" dirty="0" smtClean="0">
                <a:solidFill>
                  <a:srgbClr val="FF0000"/>
                </a:solidFill>
              </a:rPr>
              <a:t>consumatori</a:t>
            </a:r>
            <a:r>
              <a:rPr lang="it-IT" sz="2600" dirty="0" smtClean="0"/>
              <a:t> decidono la composizione e il livello dei consumi (e del risparmio) sulla base delle loro preferenze e dei redditi complessivi guadagnati vendendo servizi dei fattori produttivi di loro proprietà agli imprenditori. Lo stesso consumatore può trarre reddito da più fonti diverse. </a:t>
            </a:r>
          </a:p>
          <a:p>
            <a:r>
              <a:rPr lang="it-IT" sz="2600" dirty="0" smtClean="0"/>
              <a:t>Gli </a:t>
            </a:r>
            <a:r>
              <a:rPr lang="it-IT" sz="2600" dirty="0" smtClean="0">
                <a:solidFill>
                  <a:srgbClr val="FF0000"/>
                </a:solidFill>
              </a:rPr>
              <a:t>imprenditori</a:t>
            </a:r>
            <a:r>
              <a:rPr lang="it-IT" sz="2600" dirty="0" smtClean="0"/>
              <a:t> decidono la composizione e il livello della produzione e gli investimenti sulla base della tecnologia, delle eventuali scorte o stock di fattori di produzione ereditati dai periodi precedenti. Chiunque può essere un imprenditore (cioè il proprietario di un’impresa che ha diritto a ricevere i profitti). Gli imprenditori sono dei meri coordinatori delle attività produttive, possono essere lavoratori, capitalisti, proprietari terrieri. In ogni caso, le imprese appartengono ai consumatori / proprietari. </a:t>
            </a:r>
          </a:p>
          <a:p>
            <a:endParaRPr lang="it-IT" sz="2600" dirty="0"/>
          </a:p>
          <a:p>
            <a:endParaRPr lang="en-US" sz="2600" dirty="0"/>
          </a:p>
        </p:txBody>
      </p:sp>
    </p:spTree>
    <p:extLst>
      <p:ext uri="{BB962C8B-B14F-4D97-AF65-F5344CB8AC3E}">
        <p14:creationId xmlns:p14="http://schemas.microsoft.com/office/powerpoint/2010/main" val="6780456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La massimizzazione dell’utilità come base del comportamento umano</a:t>
            </a:r>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a:bodyPr>
              <a:lstStyle/>
              <a:p>
                <a:r>
                  <a:rPr lang="it-IT" dirty="0" smtClean="0"/>
                  <a:t>Gli individui (consumatori, produttori, commercianti, ecc.) agiscono spinti dall’obiettivo di massimizzare una funzione di utilità</a:t>
                </a:r>
              </a:p>
              <a:p>
                <a:r>
                  <a:rPr lang="it-IT" dirty="0" smtClean="0">
                    <a:solidFill>
                      <a:srgbClr val="FF0000"/>
                    </a:solidFill>
                  </a:rPr>
                  <a:t>L’utilità è una grandezza misurabile in termini cardinali </a:t>
                </a:r>
                <a:r>
                  <a:rPr lang="it-IT" dirty="0" smtClean="0"/>
                  <a:t>ed è separabile (l’utilità che il consumatore trae dal bene x è indipendente da quella che trae dai beni y, z, ecc</a:t>
                </a:r>
                <a:r>
                  <a:rPr lang="it-IT" dirty="0"/>
                  <a:t>.</a:t>
                </a:r>
                <a:r>
                  <a:rPr lang="it-IT" dirty="0" smtClean="0"/>
                  <a:t>)</a:t>
                </a:r>
              </a:p>
              <a:p>
                <a14:m>
                  <m:oMath xmlns:m="http://schemas.openxmlformats.org/officeDocument/2006/math">
                    <m:func>
                      <m:funcPr>
                        <m:ctrlPr>
                          <a:rPr lang="it-IT" i="1" smtClean="0">
                            <a:latin typeface="Cambria Math" panose="02040503050406030204" pitchFamily="18" charset="0"/>
                          </a:rPr>
                        </m:ctrlPr>
                      </m:funcPr>
                      <m:fName>
                        <m:limLow>
                          <m:limLowPr>
                            <m:ctrlPr>
                              <a:rPr lang="it-IT" i="1" smtClean="0">
                                <a:latin typeface="Cambria Math" panose="02040503050406030204" pitchFamily="18" charset="0"/>
                              </a:rPr>
                            </m:ctrlPr>
                          </m:limLowPr>
                          <m:e>
                            <m:r>
                              <m:rPr>
                                <m:sty m:val="p"/>
                              </m:rPr>
                              <a:rPr lang="it-IT" i="0" smtClean="0">
                                <a:latin typeface="Cambria Math" panose="02040503050406030204" pitchFamily="18" charset="0"/>
                              </a:rPr>
                              <m:t>max</m:t>
                            </m:r>
                          </m:e>
                          <m:lim>
                            <m:r>
                              <a:rPr lang="it-IT" b="0" i="1" smtClean="0">
                                <a:latin typeface="Cambria Math" panose="02040503050406030204" pitchFamily="18" charset="0"/>
                              </a:rPr>
                              <m:t>𝑥</m:t>
                            </m:r>
                            <m:r>
                              <a:rPr lang="it-IT" b="0" i="1" smtClean="0">
                                <a:latin typeface="Cambria Math" panose="02040503050406030204" pitchFamily="18" charset="0"/>
                              </a:rPr>
                              <m:t>,</m:t>
                            </m:r>
                            <m:r>
                              <a:rPr lang="it-IT" b="0" i="1" smtClean="0">
                                <a:latin typeface="Cambria Math" panose="02040503050406030204" pitchFamily="18" charset="0"/>
                              </a:rPr>
                              <m:t>𝑦</m:t>
                            </m:r>
                          </m:lim>
                        </m:limLow>
                      </m:fName>
                      <m:e>
                        <m:d>
                          <m:dPr>
                            <m:begChr m:val="["/>
                            <m:endChr m:val="]"/>
                            <m:ctrlPr>
                              <a:rPr lang="it-IT" i="1" smtClean="0">
                                <a:latin typeface="Cambria Math" panose="02040503050406030204" pitchFamily="18" charset="0"/>
                              </a:rPr>
                            </m:ctrlPr>
                          </m:dPr>
                          <m:e>
                            <m:r>
                              <a:rPr lang="it-IT" b="0" i="1" smtClean="0">
                                <a:latin typeface="Cambria Math" panose="02040503050406030204" pitchFamily="18" charset="0"/>
                              </a:rPr>
                              <m:t>𝑢</m:t>
                            </m:r>
                            <m:d>
                              <m:dPr>
                                <m:ctrlPr>
                                  <a:rPr lang="it-IT" b="0" i="1" smtClean="0">
                                    <a:latin typeface="Cambria Math" panose="02040503050406030204" pitchFamily="18" charset="0"/>
                                  </a:rPr>
                                </m:ctrlPr>
                              </m:dPr>
                              <m:e>
                                <m:r>
                                  <a:rPr lang="it-IT" b="0" i="1" smtClean="0">
                                    <a:latin typeface="Cambria Math" panose="02040503050406030204" pitchFamily="18" charset="0"/>
                                  </a:rPr>
                                  <m:t>𝑥</m:t>
                                </m:r>
                              </m:e>
                            </m:d>
                            <m:r>
                              <a:rPr lang="it-IT" b="0" i="1" smtClean="0">
                                <a:latin typeface="Cambria Math" panose="02040503050406030204" pitchFamily="18" charset="0"/>
                              </a:rPr>
                              <m:t>+</m:t>
                            </m:r>
                            <m:r>
                              <a:rPr lang="it-IT" b="0" i="1" smtClean="0">
                                <a:latin typeface="Cambria Math" panose="02040503050406030204" pitchFamily="18" charset="0"/>
                              </a:rPr>
                              <m:t>𝑢</m:t>
                            </m:r>
                            <m:r>
                              <a:rPr lang="it-IT" b="0" i="1" smtClean="0">
                                <a:latin typeface="Cambria Math" panose="02040503050406030204" pitchFamily="18" charset="0"/>
                              </a:rPr>
                              <m:t>(</m:t>
                            </m:r>
                            <m:r>
                              <a:rPr lang="it-IT" b="0" i="1" smtClean="0">
                                <a:latin typeface="Cambria Math" panose="02040503050406030204" pitchFamily="18" charset="0"/>
                              </a:rPr>
                              <m:t>𝑦</m:t>
                            </m:r>
                            <m:r>
                              <a:rPr lang="it-IT" b="0" i="1" smtClean="0">
                                <a:latin typeface="Cambria Math" panose="02040503050406030204" pitchFamily="18" charset="0"/>
                              </a:rPr>
                              <m:t>)</m:t>
                            </m:r>
                          </m:e>
                        </m:d>
                        <m:r>
                          <a:rPr lang="it-IT" b="0" i="1" smtClean="0">
                            <a:latin typeface="Cambria Math" panose="02040503050406030204" pitchFamily="18" charset="0"/>
                          </a:rPr>
                          <m:t> </m:t>
                        </m:r>
                        <m:r>
                          <a:rPr lang="it-IT" b="0" i="1" smtClean="0">
                            <a:latin typeface="Cambria Math" panose="02040503050406030204" pitchFamily="18" charset="0"/>
                          </a:rPr>
                          <m:t>𝑑𝑎𝑡𝑜</m:t>
                        </m:r>
                        <m:r>
                          <a:rPr lang="it-IT" b="0" i="1" smtClean="0">
                            <a:latin typeface="Cambria Math" panose="02040503050406030204" pitchFamily="18" charset="0"/>
                          </a:rPr>
                          <m:t> </m:t>
                        </m:r>
                        <m:r>
                          <a:rPr lang="it-IT" b="0" i="1" smtClean="0">
                            <a:latin typeface="Cambria Math" panose="02040503050406030204" pitchFamily="18" charset="0"/>
                          </a:rPr>
                          <m:t>𝑚</m:t>
                        </m:r>
                        <m:r>
                          <a:rPr lang="it-IT" b="0" i="1" smtClean="0">
                            <a:latin typeface="Cambria Math" panose="02040503050406030204" pitchFamily="18" charset="0"/>
                          </a:rPr>
                          <m:t>=</m:t>
                        </m:r>
                        <m:r>
                          <a:rPr lang="it-IT" b="0" i="1" smtClean="0">
                            <a:latin typeface="Cambria Math" panose="02040503050406030204" pitchFamily="18" charset="0"/>
                          </a:rPr>
                          <m:t>𝑥</m:t>
                        </m:r>
                        <m:sSub>
                          <m:sSubPr>
                            <m:ctrlPr>
                              <a:rPr lang="it-IT" b="0" i="1" smtClean="0">
                                <a:latin typeface="Cambria Math" panose="02040503050406030204" pitchFamily="18" charset="0"/>
                              </a:rPr>
                            </m:ctrlPr>
                          </m:sSubPr>
                          <m:e>
                            <m:r>
                              <a:rPr lang="it-IT" b="0" i="1" smtClean="0">
                                <a:latin typeface="Cambria Math" panose="02040503050406030204" pitchFamily="18" charset="0"/>
                              </a:rPr>
                              <m:t>𝑝</m:t>
                            </m:r>
                          </m:e>
                          <m:sub>
                            <m:r>
                              <a:rPr lang="it-IT" b="0" i="1" smtClean="0">
                                <a:latin typeface="Cambria Math" panose="02040503050406030204" pitchFamily="18" charset="0"/>
                              </a:rPr>
                              <m:t>𝑥</m:t>
                            </m:r>
                          </m:sub>
                        </m:sSub>
                        <m:r>
                          <a:rPr lang="it-IT" b="0" i="1" smtClean="0">
                            <a:latin typeface="Cambria Math" panose="02040503050406030204" pitchFamily="18" charset="0"/>
                          </a:rPr>
                          <m:t>+</m:t>
                        </m:r>
                        <m:r>
                          <a:rPr lang="it-IT" b="0" i="1" smtClean="0">
                            <a:latin typeface="Cambria Math" panose="02040503050406030204" pitchFamily="18" charset="0"/>
                          </a:rPr>
                          <m:t>𝑦</m:t>
                        </m:r>
                        <m:sSub>
                          <m:sSubPr>
                            <m:ctrlPr>
                              <a:rPr lang="it-IT" b="0" i="1" smtClean="0">
                                <a:latin typeface="Cambria Math" panose="02040503050406030204" pitchFamily="18" charset="0"/>
                              </a:rPr>
                            </m:ctrlPr>
                          </m:sSubPr>
                          <m:e>
                            <m:r>
                              <a:rPr lang="it-IT" b="0" i="1" smtClean="0">
                                <a:latin typeface="Cambria Math" panose="02040503050406030204" pitchFamily="18" charset="0"/>
                              </a:rPr>
                              <m:t>𝑝</m:t>
                            </m:r>
                          </m:e>
                          <m:sub>
                            <m:r>
                              <a:rPr lang="it-IT" b="0" i="1" smtClean="0">
                                <a:latin typeface="Cambria Math" panose="02040503050406030204" pitchFamily="18" charset="0"/>
                              </a:rPr>
                              <m:t>𝑦</m:t>
                            </m:r>
                          </m:sub>
                        </m:sSub>
                      </m:e>
                    </m:func>
                  </m:oMath>
                </a14:m>
                <a:endParaRPr lang="it-IT" dirty="0" smtClean="0"/>
              </a:p>
              <a:p>
                <a:r>
                  <a:rPr lang="it-IT" dirty="0" smtClean="0"/>
                  <a:t>Soluzione: </a:t>
                </a:r>
                <a14:m>
                  <m:oMath xmlns:m="http://schemas.openxmlformats.org/officeDocument/2006/math">
                    <m:f>
                      <m:fPr>
                        <m:ctrlPr>
                          <a:rPr lang="it-IT" i="1" smtClean="0">
                            <a:latin typeface="Cambria Math" panose="02040503050406030204" pitchFamily="18" charset="0"/>
                          </a:rPr>
                        </m:ctrlPr>
                      </m:fPr>
                      <m:num>
                        <m:r>
                          <a:rPr lang="it-IT" b="0" i="1" smtClean="0">
                            <a:latin typeface="Cambria Math" panose="02040503050406030204" pitchFamily="18" charset="0"/>
                          </a:rPr>
                          <m:t>𝑢𝑚𝑔</m:t>
                        </m:r>
                        <m:r>
                          <a:rPr lang="it-IT" b="0" i="1" smtClean="0">
                            <a:latin typeface="Cambria Math" panose="02040503050406030204" pitchFamily="18" charset="0"/>
                          </a:rPr>
                          <m:t> (</m:t>
                        </m:r>
                        <m:r>
                          <a:rPr lang="it-IT" b="0" i="1" smtClean="0">
                            <a:latin typeface="Cambria Math" panose="02040503050406030204" pitchFamily="18" charset="0"/>
                          </a:rPr>
                          <m:t>𝑥</m:t>
                        </m:r>
                        <m:r>
                          <a:rPr lang="it-IT" b="0" i="1" smtClean="0">
                            <a:latin typeface="Cambria Math" panose="02040503050406030204" pitchFamily="18" charset="0"/>
                          </a:rPr>
                          <m:t>)</m:t>
                        </m:r>
                      </m:num>
                      <m:den>
                        <m:sSub>
                          <m:sSubPr>
                            <m:ctrlPr>
                              <a:rPr lang="it-IT" i="1">
                                <a:latin typeface="Cambria Math" panose="02040503050406030204" pitchFamily="18" charset="0"/>
                              </a:rPr>
                            </m:ctrlPr>
                          </m:sSubPr>
                          <m:e>
                            <m:r>
                              <a:rPr lang="it-IT" i="1">
                                <a:latin typeface="Cambria Math" panose="02040503050406030204" pitchFamily="18" charset="0"/>
                              </a:rPr>
                              <m:t>𝑝</m:t>
                            </m:r>
                          </m:e>
                          <m:sub>
                            <m:r>
                              <a:rPr lang="it-IT" i="1">
                                <a:latin typeface="Cambria Math" panose="02040503050406030204" pitchFamily="18" charset="0"/>
                              </a:rPr>
                              <m:t>𝑥</m:t>
                            </m:r>
                          </m:sub>
                        </m:sSub>
                      </m:den>
                    </m:f>
                    <m:r>
                      <a:rPr lang="it-IT" b="0" i="1" smtClean="0">
                        <a:latin typeface="Cambria Math" panose="02040503050406030204" pitchFamily="18" charset="0"/>
                      </a:rPr>
                      <m:t>=</m:t>
                    </m:r>
                    <m:f>
                      <m:fPr>
                        <m:ctrlPr>
                          <a:rPr lang="it-IT" i="1">
                            <a:latin typeface="Cambria Math" panose="02040503050406030204" pitchFamily="18" charset="0"/>
                          </a:rPr>
                        </m:ctrlPr>
                      </m:fPr>
                      <m:num>
                        <m:r>
                          <a:rPr lang="it-IT" i="1">
                            <a:latin typeface="Cambria Math" panose="02040503050406030204" pitchFamily="18" charset="0"/>
                          </a:rPr>
                          <m:t>𝑢𝑚𝑔</m:t>
                        </m:r>
                        <m:r>
                          <a:rPr lang="it-IT" i="1">
                            <a:latin typeface="Cambria Math" panose="02040503050406030204" pitchFamily="18" charset="0"/>
                          </a:rPr>
                          <m:t> (</m:t>
                        </m:r>
                        <m:r>
                          <a:rPr lang="it-IT" b="0" i="1" smtClean="0">
                            <a:latin typeface="Cambria Math" panose="02040503050406030204" pitchFamily="18" charset="0"/>
                          </a:rPr>
                          <m:t>𝑦</m:t>
                        </m:r>
                        <m:r>
                          <a:rPr lang="it-IT" i="1">
                            <a:latin typeface="Cambria Math" panose="02040503050406030204" pitchFamily="18" charset="0"/>
                          </a:rPr>
                          <m:t>)</m:t>
                        </m:r>
                      </m:num>
                      <m:den>
                        <m:sSub>
                          <m:sSubPr>
                            <m:ctrlPr>
                              <a:rPr lang="it-IT" i="1">
                                <a:latin typeface="Cambria Math" panose="02040503050406030204" pitchFamily="18" charset="0"/>
                              </a:rPr>
                            </m:ctrlPr>
                          </m:sSubPr>
                          <m:e>
                            <m:r>
                              <a:rPr lang="it-IT" i="1">
                                <a:latin typeface="Cambria Math" panose="02040503050406030204" pitchFamily="18" charset="0"/>
                              </a:rPr>
                              <m:t>𝑝</m:t>
                            </m:r>
                          </m:e>
                          <m:sub>
                            <m:r>
                              <a:rPr lang="it-IT" b="0" i="1" smtClean="0">
                                <a:latin typeface="Cambria Math" panose="02040503050406030204" pitchFamily="18" charset="0"/>
                              </a:rPr>
                              <m:t>𝑦</m:t>
                            </m:r>
                          </m:sub>
                        </m:sSub>
                      </m:den>
                    </m:f>
                  </m:oMath>
                </a14:m>
                <a:r>
                  <a:rPr lang="it-IT" dirty="0" smtClean="0"/>
                  <a:t>,</a:t>
                </a:r>
                <a:r>
                  <a:rPr lang="it-IT" dirty="0"/>
                  <a:t> </a:t>
                </a:r>
                <a:endParaRPr lang="it-IT" dirty="0" smtClean="0"/>
              </a:p>
              <a:p>
                <a:pPr lvl="1"/>
                <a:endParaRPr lang="it-IT" dirty="0" smtClean="0"/>
              </a:p>
              <a:p>
                <a:pPr lvl="1"/>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1043" t="-2241" r="-1739"/>
                </a:stretch>
              </a:blipFill>
            </p:spPr>
            <p:txBody>
              <a:bodyPr/>
              <a:lstStyle/>
              <a:p>
                <a:r>
                  <a:rPr lang="en-GB">
                    <a:noFill/>
                  </a:rPr>
                  <a:t> </a:t>
                </a:r>
              </a:p>
            </p:txBody>
          </p:sp>
        </mc:Fallback>
      </mc:AlternateContent>
    </p:spTree>
    <p:extLst>
      <p:ext uri="{BB962C8B-B14F-4D97-AF65-F5344CB8AC3E}">
        <p14:creationId xmlns:p14="http://schemas.microsoft.com/office/powerpoint/2010/main" val="1840436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873740"/>
          </a:xfrm>
        </p:spPr>
        <p:txBody>
          <a:bodyPr/>
          <a:lstStyle/>
          <a:p>
            <a:pPr algn="ctr"/>
            <a:r>
              <a:rPr lang="it-IT" dirty="0" smtClean="0"/>
              <a:t>Economia di puro scambio, 1</a:t>
            </a:r>
            <a:endParaRPr lang="it-IT" dirty="0"/>
          </a:p>
        </p:txBody>
      </p:sp>
      <p:sp>
        <p:nvSpPr>
          <p:cNvPr id="3" name="Segnaposto contenuto 2"/>
          <p:cNvSpPr>
            <a:spLocks noGrp="1"/>
          </p:cNvSpPr>
          <p:nvPr>
            <p:ph idx="1"/>
          </p:nvPr>
        </p:nvSpPr>
        <p:spPr>
          <a:xfrm>
            <a:off x="838200" y="1429554"/>
            <a:ext cx="10515600" cy="5022761"/>
          </a:xfrm>
        </p:spPr>
        <p:txBody>
          <a:bodyPr>
            <a:normAutofit fontScale="70000" lnSpcReduction="20000"/>
          </a:bodyPr>
          <a:lstStyle/>
          <a:p>
            <a:pPr>
              <a:spcAft>
                <a:spcPts val="1000"/>
              </a:spcAft>
            </a:pPr>
            <a:r>
              <a:rPr lang="en-US" sz="3200" dirty="0" err="1">
                <a:solidFill>
                  <a:srgbClr val="FF0000"/>
                </a:solidFill>
              </a:rPr>
              <a:t>Ipotizziamo</a:t>
            </a:r>
            <a:r>
              <a:rPr lang="en-US" sz="3200" dirty="0"/>
              <a:t> </a:t>
            </a:r>
            <a:r>
              <a:rPr lang="en-US" sz="3200" dirty="0" err="1"/>
              <a:t>che</a:t>
            </a:r>
            <a:r>
              <a:rPr lang="en-US" sz="3200" dirty="0"/>
              <a:t> </a:t>
            </a:r>
            <a:r>
              <a:rPr lang="en-US" sz="3200" dirty="0" err="1"/>
              <a:t>nell’economia</a:t>
            </a:r>
            <a:r>
              <a:rPr lang="en-US" sz="3200" dirty="0"/>
              <a:t> </a:t>
            </a:r>
            <a:r>
              <a:rPr lang="en-US" sz="3200" dirty="0" err="1"/>
              <a:t>siano</a:t>
            </a:r>
            <a:r>
              <a:rPr lang="en-US" sz="3200" dirty="0"/>
              <a:t> </a:t>
            </a:r>
            <a:r>
              <a:rPr lang="en-US" sz="3200" dirty="0" err="1"/>
              <a:t>presenti</a:t>
            </a:r>
            <a:r>
              <a:rPr lang="en-US" sz="3200" dirty="0"/>
              <a:t> </a:t>
            </a:r>
            <a:r>
              <a:rPr lang="en-US" sz="3200" i="1" dirty="0" smtClean="0"/>
              <a:t>m</a:t>
            </a:r>
            <a:r>
              <a:rPr lang="en-US" sz="3200" dirty="0" smtClean="0"/>
              <a:t> </a:t>
            </a:r>
            <a:r>
              <a:rPr lang="en-US" sz="3200" dirty="0" err="1"/>
              <a:t>individui</a:t>
            </a:r>
            <a:r>
              <a:rPr lang="en-US" sz="3200" dirty="0"/>
              <a:t>, </a:t>
            </a:r>
            <a:r>
              <a:rPr lang="en-US" sz="3200" dirty="0" err="1"/>
              <a:t>dotati</a:t>
            </a:r>
            <a:r>
              <a:rPr lang="en-US" sz="3200" dirty="0"/>
              <a:t> di un </a:t>
            </a:r>
            <a:r>
              <a:rPr lang="en-US" sz="3200" dirty="0" err="1"/>
              <a:t>dotazione</a:t>
            </a:r>
            <a:r>
              <a:rPr lang="en-US" sz="3200" dirty="0"/>
              <a:t> data di </a:t>
            </a:r>
            <a:r>
              <a:rPr lang="en-US" sz="3200" i="1" dirty="0"/>
              <a:t>n</a:t>
            </a:r>
            <a:r>
              <a:rPr lang="en-US" sz="3200" dirty="0"/>
              <a:t> </a:t>
            </a:r>
            <a:r>
              <a:rPr lang="en-US" sz="3200" dirty="0" err="1"/>
              <a:t>beni</a:t>
            </a:r>
            <a:r>
              <a:rPr lang="en-US" sz="3200" dirty="0"/>
              <a:t> </a:t>
            </a:r>
            <a:r>
              <a:rPr lang="en-US" sz="3200" dirty="0" err="1" smtClean="0"/>
              <a:t>diversi</a:t>
            </a:r>
            <a:r>
              <a:rPr lang="en-US" sz="3200" dirty="0" smtClean="0"/>
              <a:t>. </a:t>
            </a:r>
            <a:r>
              <a:rPr lang="en-US" sz="3200" dirty="0" err="1"/>
              <a:t>Ogni</a:t>
            </a:r>
            <a:r>
              <a:rPr lang="en-US" sz="3200" dirty="0"/>
              <a:t> </a:t>
            </a:r>
            <a:r>
              <a:rPr lang="en-US" sz="3200" dirty="0" err="1"/>
              <a:t>individuo</a:t>
            </a:r>
            <a:r>
              <a:rPr lang="en-US" sz="3200" dirty="0"/>
              <a:t> </a:t>
            </a:r>
            <a:r>
              <a:rPr lang="en-US" sz="3200" dirty="0" err="1"/>
              <a:t>massimizza</a:t>
            </a:r>
            <a:r>
              <a:rPr lang="en-US" sz="3200" dirty="0"/>
              <a:t> la </a:t>
            </a:r>
            <a:r>
              <a:rPr lang="en-US" sz="3200" dirty="0" err="1"/>
              <a:t>propria</a:t>
            </a:r>
            <a:r>
              <a:rPr lang="en-US" sz="3200" dirty="0"/>
              <a:t> </a:t>
            </a:r>
            <a:r>
              <a:rPr lang="en-US" sz="3200" dirty="0" err="1"/>
              <a:t>utilità</a:t>
            </a:r>
            <a:r>
              <a:rPr lang="en-US" sz="3200" dirty="0"/>
              <a:t> </a:t>
            </a:r>
            <a:r>
              <a:rPr lang="en-US" sz="3200" dirty="0" err="1"/>
              <a:t>esprimendo</a:t>
            </a:r>
            <a:r>
              <a:rPr lang="en-US" sz="3200" dirty="0"/>
              <a:t> </a:t>
            </a:r>
            <a:r>
              <a:rPr lang="en-US" sz="3200" dirty="0" err="1"/>
              <a:t>una</a:t>
            </a:r>
            <a:r>
              <a:rPr lang="en-US" sz="3200" dirty="0"/>
              <a:t> </a:t>
            </a:r>
            <a:r>
              <a:rPr lang="en-US" sz="3200" dirty="0" err="1"/>
              <a:t>funzione</a:t>
            </a:r>
            <a:r>
              <a:rPr lang="en-US" sz="3200" dirty="0"/>
              <a:t> di </a:t>
            </a:r>
            <a:r>
              <a:rPr lang="en-US" sz="3200" dirty="0" err="1"/>
              <a:t>domanda</a:t>
            </a:r>
            <a:r>
              <a:rPr lang="en-US" sz="3200" dirty="0"/>
              <a:t> per i </a:t>
            </a:r>
            <a:r>
              <a:rPr lang="en-US" sz="3200" dirty="0" err="1"/>
              <a:t>singoli</a:t>
            </a:r>
            <a:r>
              <a:rPr lang="en-US" sz="3200" dirty="0"/>
              <a:t> </a:t>
            </a:r>
            <a:r>
              <a:rPr lang="en-US" sz="3200" dirty="0" err="1" smtClean="0"/>
              <a:t>beni</a:t>
            </a:r>
            <a:r>
              <a:rPr lang="en-US" sz="3200" dirty="0" smtClean="0"/>
              <a:t> (</a:t>
            </a:r>
            <a:r>
              <a:rPr lang="en-US" sz="3200" dirty="0" err="1" smtClean="0"/>
              <a:t>dato</a:t>
            </a:r>
            <a:r>
              <a:rPr lang="en-US" sz="3200" dirty="0" smtClean="0"/>
              <a:t> </a:t>
            </a:r>
            <a:r>
              <a:rPr lang="en-US" sz="3200" dirty="0" err="1" smtClean="0"/>
              <a:t>il</a:t>
            </a:r>
            <a:r>
              <a:rPr lang="en-US" sz="3200" dirty="0" smtClean="0"/>
              <a:t> </a:t>
            </a:r>
            <a:r>
              <a:rPr lang="en-US" sz="3200" dirty="0" err="1" smtClean="0"/>
              <a:t>valore</a:t>
            </a:r>
            <a:r>
              <a:rPr lang="en-US" sz="3200" dirty="0" smtClean="0"/>
              <a:t> </a:t>
            </a:r>
            <a:r>
              <a:rPr lang="en-US" sz="3200" dirty="0" err="1" smtClean="0"/>
              <a:t>della</a:t>
            </a:r>
            <a:r>
              <a:rPr lang="en-US" sz="3200" dirty="0" smtClean="0"/>
              <a:t> </a:t>
            </a:r>
            <a:r>
              <a:rPr lang="en-US" sz="3200" dirty="0" err="1" smtClean="0"/>
              <a:t>dotazione</a:t>
            </a:r>
            <a:r>
              <a:rPr lang="en-US" sz="3200" dirty="0" smtClean="0"/>
              <a:t> a </a:t>
            </a:r>
            <a:r>
              <a:rPr lang="en-US" sz="3200" dirty="0" err="1" smtClean="0"/>
              <a:t>sua</a:t>
            </a:r>
            <a:r>
              <a:rPr lang="en-US" sz="3200" dirty="0" smtClean="0"/>
              <a:t> </a:t>
            </a:r>
            <a:r>
              <a:rPr lang="en-US" sz="3200" dirty="0" err="1" smtClean="0"/>
              <a:t>disposizione</a:t>
            </a:r>
            <a:r>
              <a:rPr lang="en-US" sz="3200" dirty="0" smtClean="0"/>
              <a:t>). Le </a:t>
            </a:r>
            <a:r>
              <a:rPr lang="en-US" sz="3200" dirty="0" err="1"/>
              <a:t>funzioni</a:t>
            </a:r>
            <a:r>
              <a:rPr lang="en-US" sz="3200" dirty="0"/>
              <a:t> di </a:t>
            </a:r>
            <a:r>
              <a:rPr lang="en-US" sz="3200" dirty="0" err="1"/>
              <a:t>domanda</a:t>
            </a:r>
            <a:r>
              <a:rPr lang="en-US" sz="3200" dirty="0"/>
              <a:t> </a:t>
            </a:r>
            <a:r>
              <a:rPr lang="en-US" sz="3200" dirty="0" err="1" smtClean="0"/>
              <a:t>individuale</a:t>
            </a:r>
            <a:r>
              <a:rPr lang="en-US" sz="3200" dirty="0" smtClean="0"/>
              <a:t>, determinate come </a:t>
            </a:r>
            <a:r>
              <a:rPr lang="en-US" sz="3200" dirty="0" err="1" smtClean="0"/>
              <a:t>soluzione</a:t>
            </a:r>
            <a:r>
              <a:rPr lang="en-US" sz="3200" dirty="0" smtClean="0"/>
              <a:t> del </a:t>
            </a:r>
            <a:r>
              <a:rPr lang="en-US" sz="3200" dirty="0" err="1" smtClean="0"/>
              <a:t>problema</a:t>
            </a:r>
            <a:r>
              <a:rPr lang="en-US" sz="3200" dirty="0" smtClean="0"/>
              <a:t> di </a:t>
            </a:r>
            <a:r>
              <a:rPr lang="en-US" sz="3200" dirty="0" err="1" smtClean="0"/>
              <a:t>ottimo</a:t>
            </a:r>
            <a:r>
              <a:rPr lang="en-US" sz="3200" dirty="0" smtClean="0"/>
              <a:t> </a:t>
            </a:r>
            <a:r>
              <a:rPr lang="en-US" sz="3200" dirty="0" err="1" smtClean="0"/>
              <a:t>vincolato</a:t>
            </a:r>
            <a:r>
              <a:rPr lang="en-US" sz="3200" dirty="0" smtClean="0"/>
              <a:t>, </a:t>
            </a:r>
            <a:r>
              <a:rPr lang="en-US" sz="3200" dirty="0" err="1"/>
              <a:t>sono</a:t>
            </a:r>
            <a:r>
              <a:rPr lang="en-US" sz="3200" dirty="0"/>
              <a:t> aggregate per </a:t>
            </a:r>
            <a:r>
              <a:rPr lang="en-US" sz="3200" dirty="0" err="1"/>
              <a:t>formare</a:t>
            </a:r>
            <a:r>
              <a:rPr lang="en-US" sz="3200" dirty="0"/>
              <a:t> le </a:t>
            </a:r>
            <a:r>
              <a:rPr lang="en-US" sz="3200" dirty="0" err="1"/>
              <a:t>funzioni</a:t>
            </a:r>
            <a:r>
              <a:rPr lang="en-US" sz="3200" dirty="0"/>
              <a:t> di </a:t>
            </a:r>
            <a:r>
              <a:rPr lang="en-US" sz="3200" dirty="0" err="1"/>
              <a:t>domanda</a:t>
            </a:r>
            <a:r>
              <a:rPr lang="en-US" sz="3200" dirty="0"/>
              <a:t> di </a:t>
            </a:r>
            <a:r>
              <a:rPr lang="en-US" sz="3200" dirty="0" err="1"/>
              <a:t>mercato</a:t>
            </a:r>
            <a:r>
              <a:rPr lang="en-US" sz="3200" dirty="0"/>
              <a:t>. </a:t>
            </a:r>
            <a:endParaRPr lang="en-US" sz="3200" dirty="0" smtClean="0"/>
          </a:p>
          <a:p>
            <a:pPr>
              <a:spcAft>
                <a:spcPts val="1000"/>
              </a:spcAft>
            </a:pPr>
            <a:endParaRPr lang="en-US" sz="3200" dirty="0"/>
          </a:p>
          <a:p>
            <a:pPr>
              <a:spcAft>
                <a:spcPts val="1000"/>
              </a:spcAft>
            </a:pPr>
            <a:r>
              <a:rPr lang="it-IT" sz="3200" dirty="0" smtClean="0"/>
              <a:t>Tutti </a:t>
            </a:r>
            <a:r>
              <a:rPr lang="it-IT" sz="3200" dirty="0"/>
              <a:t>i mercati sono perfettamente </a:t>
            </a:r>
            <a:r>
              <a:rPr lang="it-IT" sz="3200" dirty="0" smtClean="0"/>
              <a:t>concorrenziali </a:t>
            </a:r>
            <a:r>
              <a:rPr lang="it-IT" sz="3200" dirty="0"/>
              <a:t>e funzionano secondo il modello della </a:t>
            </a:r>
            <a:r>
              <a:rPr lang="it-IT" sz="3200" dirty="0">
                <a:solidFill>
                  <a:srgbClr val="FF0000"/>
                </a:solidFill>
              </a:rPr>
              <a:t>Borsa valori di Parigi </a:t>
            </a:r>
            <a:r>
              <a:rPr lang="it-IT" sz="3200" dirty="0"/>
              <a:t>(recinto degli scambi con un banditore che «grida» = propone i prezzi, transazioni solo ai prezzi di equilibrio determinati al termine delle contrattazioni).</a:t>
            </a:r>
            <a:endParaRPr lang="en-US" sz="3200" dirty="0"/>
          </a:p>
          <a:p>
            <a:pPr>
              <a:spcAft>
                <a:spcPts val="1000"/>
              </a:spcAft>
            </a:pPr>
            <a:endParaRPr lang="en-US" sz="3200" dirty="0" smtClean="0"/>
          </a:p>
          <a:p>
            <a:pPr>
              <a:spcAft>
                <a:spcPts val="1000"/>
              </a:spcAft>
            </a:pPr>
            <a:r>
              <a:rPr lang="en-US" sz="3200" dirty="0" err="1"/>
              <a:t>Walras</a:t>
            </a:r>
            <a:r>
              <a:rPr lang="en-US" sz="3200" dirty="0"/>
              <a:t> </a:t>
            </a:r>
            <a:r>
              <a:rPr lang="en-US" sz="3200" dirty="0" err="1"/>
              <a:t>si</a:t>
            </a:r>
            <a:r>
              <a:rPr lang="en-US" sz="3200" dirty="0"/>
              <a:t> </a:t>
            </a:r>
            <a:r>
              <a:rPr lang="en-US" sz="3200" dirty="0" err="1"/>
              <a:t>domanda</a:t>
            </a:r>
            <a:r>
              <a:rPr lang="en-US" sz="3200" dirty="0"/>
              <a:t> “E’ </a:t>
            </a:r>
            <a:r>
              <a:rPr lang="en-US" sz="3200" dirty="0" err="1"/>
              <a:t>possibile</a:t>
            </a:r>
            <a:r>
              <a:rPr lang="en-US" sz="3200" dirty="0"/>
              <a:t> </a:t>
            </a:r>
            <a:r>
              <a:rPr lang="en-US" sz="3200" dirty="0" err="1"/>
              <a:t>che</a:t>
            </a:r>
            <a:r>
              <a:rPr lang="en-US" sz="3200" dirty="0"/>
              <a:t> </a:t>
            </a:r>
            <a:r>
              <a:rPr lang="en-US" sz="3200" dirty="0" err="1"/>
              <a:t>tutti</a:t>
            </a:r>
            <a:r>
              <a:rPr lang="en-US" sz="3200" dirty="0"/>
              <a:t> </a:t>
            </a:r>
            <a:r>
              <a:rPr lang="en-US" sz="3200" dirty="0" err="1"/>
              <a:t>questi</a:t>
            </a:r>
            <a:r>
              <a:rPr lang="en-US" sz="3200" dirty="0"/>
              <a:t> </a:t>
            </a:r>
            <a:r>
              <a:rPr lang="en-US" sz="3200" dirty="0" err="1"/>
              <a:t>individui</a:t>
            </a:r>
            <a:r>
              <a:rPr lang="en-US" sz="3200" dirty="0"/>
              <a:t> </a:t>
            </a:r>
            <a:r>
              <a:rPr lang="en-US" sz="3200" dirty="0" err="1"/>
              <a:t>accrescano</a:t>
            </a:r>
            <a:r>
              <a:rPr lang="en-US" sz="3200" dirty="0"/>
              <a:t> </a:t>
            </a:r>
            <a:r>
              <a:rPr lang="en-US" sz="3200" dirty="0" err="1"/>
              <a:t>il</a:t>
            </a:r>
            <a:r>
              <a:rPr lang="en-US" sz="3200" dirty="0"/>
              <a:t> </a:t>
            </a:r>
            <a:r>
              <a:rPr lang="en-US" sz="3200" dirty="0" err="1"/>
              <a:t>proprio</a:t>
            </a:r>
            <a:r>
              <a:rPr lang="en-US" sz="3200" dirty="0"/>
              <a:t> </a:t>
            </a:r>
            <a:r>
              <a:rPr lang="en-US" sz="3200" dirty="0" err="1"/>
              <a:t>benessere</a:t>
            </a:r>
            <a:r>
              <a:rPr lang="en-US" sz="3200" dirty="0"/>
              <a:t> </a:t>
            </a:r>
            <a:r>
              <a:rPr lang="en-US" sz="3200" dirty="0" err="1"/>
              <a:t>scambiando</a:t>
            </a:r>
            <a:r>
              <a:rPr lang="en-US" sz="3200" dirty="0"/>
              <a:t> </a:t>
            </a:r>
            <a:r>
              <a:rPr lang="en-US" sz="3200" dirty="0" err="1"/>
              <a:t>una</a:t>
            </a:r>
            <a:r>
              <a:rPr lang="en-US" sz="3200" dirty="0"/>
              <a:t> parte </a:t>
            </a:r>
            <a:r>
              <a:rPr lang="en-US" sz="3200" dirty="0" err="1"/>
              <a:t>della</a:t>
            </a:r>
            <a:r>
              <a:rPr lang="en-US" sz="3200" dirty="0"/>
              <a:t> </a:t>
            </a:r>
            <a:r>
              <a:rPr lang="en-US" sz="3200" dirty="0" err="1"/>
              <a:t>propria</a:t>
            </a:r>
            <a:r>
              <a:rPr lang="en-US" sz="3200" dirty="0"/>
              <a:t> </a:t>
            </a:r>
            <a:r>
              <a:rPr lang="en-US" sz="3200" dirty="0" err="1"/>
              <a:t>dotazione</a:t>
            </a:r>
            <a:r>
              <a:rPr lang="en-US" sz="3200" dirty="0"/>
              <a:t> di </a:t>
            </a:r>
            <a:r>
              <a:rPr lang="en-US" sz="3200" dirty="0" err="1"/>
              <a:t>beni</a:t>
            </a:r>
            <a:r>
              <a:rPr lang="en-US" sz="3200" dirty="0"/>
              <a:t> con </a:t>
            </a:r>
            <a:r>
              <a:rPr lang="en-US" sz="3200" dirty="0" err="1"/>
              <a:t>gli</a:t>
            </a:r>
            <a:r>
              <a:rPr lang="en-US" sz="3200" dirty="0"/>
              <a:t> </a:t>
            </a:r>
            <a:r>
              <a:rPr lang="en-US" sz="3200" dirty="0" err="1"/>
              <a:t>altri</a:t>
            </a:r>
            <a:r>
              <a:rPr lang="en-US" sz="3200" dirty="0"/>
              <a:t>?” </a:t>
            </a:r>
            <a:r>
              <a:rPr lang="en-US" sz="3200" dirty="0" err="1"/>
              <a:t>Ovvero</a:t>
            </a:r>
            <a:r>
              <a:rPr lang="en-US" sz="3200" dirty="0"/>
              <a:t>: In </a:t>
            </a:r>
            <a:r>
              <a:rPr lang="en-US" sz="3200" dirty="0" err="1"/>
              <a:t>un’economia</a:t>
            </a:r>
            <a:r>
              <a:rPr lang="en-US" sz="3200" dirty="0"/>
              <a:t> </a:t>
            </a:r>
            <a:r>
              <a:rPr lang="en-US" sz="3200" dirty="0" err="1"/>
              <a:t>basata</a:t>
            </a:r>
            <a:r>
              <a:rPr lang="en-US" sz="3200" dirty="0"/>
              <a:t> </a:t>
            </a:r>
            <a:r>
              <a:rPr lang="en-US" sz="3200" dirty="0" err="1"/>
              <a:t>su</a:t>
            </a:r>
            <a:r>
              <a:rPr lang="en-US" sz="3200" dirty="0"/>
              <a:t> </a:t>
            </a:r>
            <a:r>
              <a:rPr lang="en-US" sz="3200" dirty="0" err="1"/>
              <a:t>decisioni</a:t>
            </a:r>
            <a:r>
              <a:rPr lang="en-US" sz="3200" dirty="0"/>
              <a:t> </a:t>
            </a:r>
            <a:r>
              <a:rPr lang="en-US" sz="3200" dirty="0" err="1"/>
              <a:t>individuali</a:t>
            </a:r>
            <a:r>
              <a:rPr lang="en-US" sz="3200" dirty="0"/>
              <a:t> </a:t>
            </a:r>
            <a:r>
              <a:rPr lang="en-US" sz="3200" dirty="0" err="1"/>
              <a:t>decentrate</a:t>
            </a:r>
            <a:r>
              <a:rPr lang="en-US" sz="3200" dirty="0"/>
              <a:t> e non </a:t>
            </a:r>
            <a:r>
              <a:rPr lang="en-US" sz="3200" dirty="0" err="1"/>
              <a:t>su</a:t>
            </a:r>
            <a:r>
              <a:rPr lang="en-US" sz="3200" dirty="0"/>
              <a:t> </a:t>
            </a:r>
            <a:r>
              <a:rPr lang="en-US" sz="3200" dirty="0" err="1"/>
              <a:t>gerarchie</a:t>
            </a:r>
            <a:r>
              <a:rPr lang="en-US" sz="3200" dirty="0"/>
              <a:t> </a:t>
            </a:r>
            <a:r>
              <a:rPr lang="en-US" sz="3200" dirty="0" err="1"/>
              <a:t>precostituite</a:t>
            </a:r>
            <a:r>
              <a:rPr lang="en-US" sz="3200" dirty="0"/>
              <a:t> e </a:t>
            </a:r>
            <a:r>
              <a:rPr lang="en-US" sz="3200" dirty="0" err="1"/>
              <a:t>su</a:t>
            </a:r>
            <a:r>
              <a:rPr lang="en-US" sz="3200" dirty="0"/>
              <a:t> </a:t>
            </a:r>
            <a:r>
              <a:rPr lang="en-US" sz="3200" dirty="0" err="1"/>
              <a:t>ordini</a:t>
            </a:r>
            <a:r>
              <a:rPr lang="en-US" sz="3200" dirty="0"/>
              <a:t>, </a:t>
            </a:r>
            <a:r>
              <a:rPr lang="en-US" sz="3200" dirty="0" err="1"/>
              <a:t>quelle</a:t>
            </a:r>
            <a:r>
              <a:rPr lang="en-US" sz="3200" dirty="0"/>
              <a:t> </a:t>
            </a:r>
            <a:r>
              <a:rPr lang="en-US" sz="3200" dirty="0" err="1"/>
              <a:t>decisioni</a:t>
            </a:r>
            <a:r>
              <a:rPr lang="en-US" sz="3200" dirty="0"/>
              <a:t> </a:t>
            </a:r>
            <a:r>
              <a:rPr lang="en-US" sz="3200" dirty="0" err="1"/>
              <a:t>sono</a:t>
            </a:r>
            <a:r>
              <a:rPr lang="en-US" sz="3200" dirty="0"/>
              <a:t> </a:t>
            </a:r>
            <a:r>
              <a:rPr lang="en-US" sz="3200" dirty="0" err="1"/>
              <a:t>compatibili</a:t>
            </a:r>
            <a:r>
              <a:rPr lang="en-US" sz="3200" dirty="0"/>
              <a:t> </a:t>
            </a:r>
            <a:r>
              <a:rPr lang="en-US" sz="3200" dirty="0" err="1"/>
              <a:t>fra</a:t>
            </a:r>
            <a:r>
              <a:rPr lang="en-US" sz="3200" dirty="0"/>
              <a:t> </a:t>
            </a:r>
            <a:r>
              <a:rPr lang="en-US" sz="3200" dirty="0" err="1"/>
              <a:t>loro</a:t>
            </a:r>
            <a:r>
              <a:rPr lang="en-US" sz="3200" dirty="0"/>
              <a:t> e </a:t>
            </a:r>
            <a:r>
              <a:rPr lang="en-US" sz="3200" dirty="0" err="1"/>
              <a:t>compatibili</a:t>
            </a:r>
            <a:r>
              <a:rPr lang="en-US" sz="3200" dirty="0"/>
              <a:t> con un </a:t>
            </a:r>
            <a:r>
              <a:rPr lang="en-US" sz="3200" dirty="0" err="1">
                <a:solidFill>
                  <a:srgbClr val="FF0000"/>
                </a:solidFill>
              </a:rPr>
              <a:t>ordine</a:t>
            </a:r>
            <a:r>
              <a:rPr lang="en-US" sz="3200" dirty="0">
                <a:solidFill>
                  <a:srgbClr val="FF0000"/>
                </a:solidFill>
              </a:rPr>
              <a:t> e non </a:t>
            </a:r>
            <a:r>
              <a:rPr lang="en-US" sz="3200" dirty="0"/>
              <a:t>con </a:t>
            </a:r>
            <a:r>
              <a:rPr lang="en-US" sz="3200" dirty="0" err="1">
                <a:solidFill>
                  <a:srgbClr val="FF0000"/>
                </a:solidFill>
              </a:rPr>
              <a:t>il</a:t>
            </a:r>
            <a:r>
              <a:rPr lang="en-US" sz="3200" dirty="0">
                <a:solidFill>
                  <a:srgbClr val="FF0000"/>
                </a:solidFill>
              </a:rPr>
              <a:t> </a:t>
            </a:r>
            <a:r>
              <a:rPr lang="en-US" sz="3200" dirty="0" err="1">
                <a:solidFill>
                  <a:srgbClr val="FF0000"/>
                </a:solidFill>
              </a:rPr>
              <a:t>caos</a:t>
            </a:r>
            <a:r>
              <a:rPr lang="en-US" sz="3200" dirty="0"/>
              <a:t>? Se </a:t>
            </a:r>
            <a:r>
              <a:rPr lang="en-US" sz="3200" dirty="0" err="1"/>
              <a:t>sì</a:t>
            </a:r>
            <a:r>
              <a:rPr lang="en-US" sz="3200" dirty="0"/>
              <a:t>, a </a:t>
            </a:r>
            <a:r>
              <a:rPr lang="en-US" sz="3200" dirty="0" err="1"/>
              <a:t>quali</a:t>
            </a:r>
            <a:r>
              <a:rPr lang="en-US" sz="3200" dirty="0"/>
              <a:t> </a:t>
            </a:r>
            <a:r>
              <a:rPr lang="en-US" sz="3200" dirty="0" err="1"/>
              <a:t>prezzi</a:t>
            </a:r>
            <a:r>
              <a:rPr lang="en-US" sz="3200" dirty="0"/>
              <a:t>?</a:t>
            </a:r>
          </a:p>
          <a:p>
            <a:pPr>
              <a:lnSpc>
                <a:spcPct val="80000"/>
              </a:lnSpc>
            </a:pPr>
            <a:endParaRPr lang="en-US" sz="2200" dirty="0"/>
          </a:p>
          <a:p>
            <a:endParaRPr lang="it-IT" dirty="0" smtClean="0"/>
          </a:p>
        </p:txBody>
      </p:sp>
    </p:spTree>
    <p:extLst>
      <p:ext uri="{BB962C8B-B14F-4D97-AF65-F5344CB8AC3E}">
        <p14:creationId xmlns:p14="http://schemas.microsoft.com/office/powerpoint/2010/main" val="211761237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dirty="0"/>
              <a:t>Economia di puro scambio, </a:t>
            </a:r>
            <a:r>
              <a:rPr lang="it-IT" dirty="0" smtClean="0"/>
              <a:t>2</a:t>
            </a:r>
            <a:endParaRPr lang="it-IT" sz="4400" dirty="0"/>
          </a:p>
        </p:txBody>
      </p:sp>
      <p:sp>
        <p:nvSpPr>
          <p:cNvPr id="3" name="Segnaposto contenuto 2"/>
          <p:cNvSpPr>
            <a:spLocks noGrp="1"/>
          </p:cNvSpPr>
          <p:nvPr>
            <p:ph idx="1"/>
          </p:nvPr>
        </p:nvSpPr>
        <p:spPr/>
        <p:txBody>
          <a:bodyPr>
            <a:normAutofit fontScale="85000" lnSpcReduction="20000"/>
          </a:bodyPr>
          <a:lstStyle/>
          <a:p>
            <a:r>
              <a:rPr lang="it-IT" dirty="0" smtClean="0"/>
              <a:t>N-Funzioni di domanda (una per ciascuna merce) derivate </a:t>
            </a:r>
            <a:r>
              <a:rPr lang="it-IT" dirty="0" err="1" smtClean="0"/>
              <a:t>aggregado</a:t>
            </a:r>
            <a:r>
              <a:rPr lang="it-IT" dirty="0" smtClean="0"/>
              <a:t> le funzioni di domanda </a:t>
            </a:r>
            <a:r>
              <a:rPr lang="it-IT" dirty="0" err="1" smtClean="0"/>
              <a:t>invidiuali</a:t>
            </a:r>
            <a:r>
              <a:rPr lang="it-IT" dirty="0" smtClean="0"/>
              <a:t> ottenute massimizzando l’utilità dato il vincolo di bilancio</a:t>
            </a:r>
          </a:p>
          <a:p>
            <a:pPr lvl="1"/>
            <a:r>
              <a:rPr lang="it-IT" dirty="0" smtClean="0"/>
              <a:t>D</a:t>
            </a:r>
            <a:r>
              <a:rPr lang="it-IT" baseline="-25000" dirty="0" smtClean="0"/>
              <a:t>1</a:t>
            </a:r>
            <a:r>
              <a:rPr lang="it-IT" dirty="0" smtClean="0"/>
              <a:t> = D</a:t>
            </a:r>
            <a:r>
              <a:rPr lang="it-IT" baseline="-25000" dirty="0" smtClean="0"/>
              <a:t>1</a:t>
            </a:r>
            <a:r>
              <a:rPr lang="it-IT" dirty="0" smtClean="0"/>
              <a:t> (p</a:t>
            </a:r>
            <a:r>
              <a:rPr lang="it-IT" baseline="-25000" dirty="0" smtClean="0"/>
              <a:t>1</a:t>
            </a:r>
            <a:r>
              <a:rPr lang="it-IT" dirty="0" smtClean="0"/>
              <a:t>, p</a:t>
            </a:r>
            <a:r>
              <a:rPr lang="it-IT" baseline="-25000" dirty="0" smtClean="0"/>
              <a:t>2</a:t>
            </a:r>
            <a:r>
              <a:rPr lang="it-IT" dirty="0" smtClean="0"/>
              <a:t>, … </a:t>
            </a:r>
            <a:r>
              <a:rPr lang="it-IT" dirty="0" err="1" smtClean="0"/>
              <a:t>p</a:t>
            </a:r>
            <a:r>
              <a:rPr lang="it-IT" baseline="-25000" dirty="0" err="1" smtClean="0"/>
              <a:t>n</a:t>
            </a:r>
            <a:r>
              <a:rPr lang="it-IT" dirty="0" smtClean="0"/>
              <a:t>)</a:t>
            </a:r>
          </a:p>
          <a:p>
            <a:pPr lvl="1"/>
            <a:r>
              <a:rPr lang="it-IT" dirty="0" smtClean="0"/>
              <a:t>…</a:t>
            </a:r>
          </a:p>
          <a:p>
            <a:pPr lvl="1"/>
            <a:r>
              <a:rPr lang="it-IT" dirty="0" err="1" smtClean="0"/>
              <a:t>D</a:t>
            </a:r>
            <a:r>
              <a:rPr lang="it-IT" baseline="-25000" dirty="0" err="1" smtClean="0"/>
              <a:t>n</a:t>
            </a:r>
            <a:r>
              <a:rPr lang="it-IT" dirty="0" smtClean="0"/>
              <a:t> </a:t>
            </a:r>
            <a:r>
              <a:rPr lang="it-IT" dirty="0"/>
              <a:t>= </a:t>
            </a:r>
            <a:r>
              <a:rPr lang="it-IT" dirty="0" err="1" smtClean="0"/>
              <a:t>D</a:t>
            </a:r>
            <a:r>
              <a:rPr lang="it-IT" baseline="-25000" dirty="0" err="1" smtClean="0"/>
              <a:t>n</a:t>
            </a:r>
            <a:r>
              <a:rPr lang="it-IT" dirty="0" smtClean="0"/>
              <a:t> </a:t>
            </a:r>
            <a:r>
              <a:rPr lang="it-IT" dirty="0"/>
              <a:t>(p</a:t>
            </a:r>
            <a:r>
              <a:rPr lang="it-IT" baseline="-25000" dirty="0"/>
              <a:t>1</a:t>
            </a:r>
            <a:r>
              <a:rPr lang="it-IT" dirty="0"/>
              <a:t>, p</a:t>
            </a:r>
            <a:r>
              <a:rPr lang="it-IT" baseline="-25000" dirty="0"/>
              <a:t>2</a:t>
            </a:r>
            <a:r>
              <a:rPr lang="it-IT" dirty="0"/>
              <a:t>, … </a:t>
            </a:r>
            <a:r>
              <a:rPr lang="it-IT" dirty="0" err="1"/>
              <a:t>p</a:t>
            </a:r>
            <a:r>
              <a:rPr lang="it-IT" baseline="-25000" dirty="0" err="1"/>
              <a:t>n</a:t>
            </a:r>
            <a:r>
              <a:rPr lang="it-IT" dirty="0" smtClean="0"/>
              <a:t>)</a:t>
            </a:r>
          </a:p>
          <a:p>
            <a:r>
              <a:rPr lang="it-IT" dirty="0" smtClean="0"/>
              <a:t>N-Condizioni di equilibrio (l’offerta delle n merci è data)</a:t>
            </a:r>
          </a:p>
          <a:p>
            <a:pPr lvl="1"/>
            <a:r>
              <a:rPr lang="it-IT" dirty="0"/>
              <a:t>D</a:t>
            </a:r>
            <a:r>
              <a:rPr lang="it-IT" baseline="-25000" dirty="0"/>
              <a:t>1</a:t>
            </a:r>
            <a:r>
              <a:rPr lang="it-IT" dirty="0"/>
              <a:t> = </a:t>
            </a:r>
            <a:r>
              <a:rPr lang="it-IT" dirty="0" smtClean="0"/>
              <a:t>Q</a:t>
            </a:r>
            <a:r>
              <a:rPr lang="it-IT" baseline="-25000" dirty="0" smtClean="0"/>
              <a:t>1</a:t>
            </a:r>
            <a:endParaRPr lang="it-IT" dirty="0"/>
          </a:p>
          <a:p>
            <a:pPr lvl="1"/>
            <a:r>
              <a:rPr lang="it-IT" dirty="0"/>
              <a:t>…</a:t>
            </a:r>
          </a:p>
          <a:p>
            <a:pPr lvl="1"/>
            <a:r>
              <a:rPr lang="it-IT" dirty="0" err="1" smtClean="0"/>
              <a:t>D</a:t>
            </a:r>
            <a:r>
              <a:rPr lang="it-IT" baseline="-25000" dirty="0" err="1" smtClean="0"/>
              <a:t>n</a:t>
            </a:r>
            <a:r>
              <a:rPr lang="it-IT" dirty="0" smtClean="0"/>
              <a:t> </a:t>
            </a:r>
            <a:r>
              <a:rPr lang="it-IT" dirty="0"/>
              <a:t>= </a:t>
            </a:r>
            <a:r>
              <a:rPr lang="it-IT" dirty="0" err="1" smtClean="0"/>
              <a:t>Q</a:t>
            </a:r>
            <a:r>
              <a:rPr lang="it-IT" baseline="-25000" dirty="0" err="1" smtClean="0"/>
              <a:t>n</a:t>
            </a:r>
            <a:r>
              <a:rPr lang="it-IT" dirty="0" smtClean="0"/>
              <a:t> </a:t>
            </a:r>
          </a:p>
          <a:p>
            <a:endParaRPr lang="it-IT" dirty="0" smtClean="0"/>
          </a:p>
          <a:p>
            <a:r>
              <a:rPr lang="it-IT" dirty="0" smtClean="0"/>
              <a:t>Numerario (bene 1 come unità di conto) p</a:t>
            </a:r>
            <a:r>
              <a:rPr lang="it-IT" baseline="-25000" dirty="0" smtClean="0"/>
              <a:t>1</a:t>
            </a:r>
            <a:r>
              <a:rPr lang="it-IT" dirty="0" smtClean="0"/>
              <a:t> = 1</a:t>
            </a:r>
          </a:p>
          <a:p>
            <a:r>
              <a:rPr lang="it-IT" dirty="0" smtClean="0"/>
              <a:t>2n – 1 incognite (n quantità domandate, n-1 prezzi relativi) e 2n – 1 equazioni indipendenti (in virtù della legge di </a:t>
            </a:r>
            <a:r>
              <a:rPr lang="it-IT" dirty="0" err="1" smtClean="0"/>
              <a:t>Walras</a:t>
            </a:r>
            <a:r>
              <a:rPr lang="it-IT" dirty="0" smtClean="0"/>
              <a:t>, v. dopo)</a:t>
            </a:r>
            <a:endParaRPr lang="it-IT" dirty="0"/>
          </a:p>
          <a:p>
            <a:pPr lvl="1"/>
            <a:endParaRPr lang="it-IT" dirty="0"/>
          </a:p>
          <a:p>
            <a:endParaRPr lang="it-IT" dirty="0"/>
          </a:p>
        </p:txBody>
      </p:sp>
    </p:spTree>
    <p:extLst>
      <p:ext uri="{BB962C8B-B14F-4D97-AF65-F5344CB8AC3E}">
        <p14:creationId xmlns:p14="http://schemas.microsoft.com/office/powerpoint/2010/main" val="30652022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Economia di puro scambio, </a:t>
            </a:r>
            <a:r>
              <a:rPr lang="it-IT" dirty="0" smtClean="0"/>
              <a:t>3</a:t>
            </a:r>
            <a:endParaRPr lang="it-IT" dirty="0"/>
          </a:p>
        </p:txBody>
      </p:sp>
      <p:sp>
        <p:nvSpPr>
          <p:cNvPr id="3" name="Segnaposto contenuto 2"/>
          <p:cNvSpPr>
            <a:spLocks noGrp="1"/>
          </p:cNvSpPr>
          <p:nvPr>
            <p:ph idx="1"/>
          </p:nvPr>
        </p:nvSpPr>
        <p:spPr>
          <a:xfrm>
            <a:off x="838200" y="1851383"/>
            <a:ext cx="10515600" cy="4678206"/>
          </a:xfrm>
        </p:spPr>
        <p:txBody>
          <a:bodyPr>
            <a:normAutofit fontScale="70000" lnSpcReduction="20000"/>
          </a:bodyPr>
          <a:lstStyle/>
          <a:p>
            <a:r>
              <a:rPr lang="it-IT" dirty="0" smtClean="0"/>
              <a:t>NB1: la funzione di domanda </a:t>
            </a:r>
            <a:r>
              <a:rPr lang="it-IT" dirty="0"/>
              <a:t>di </a:t>
            </a:r>
            <a:r>
              <a:rPr lang="it-IT" dirty="0" smtClean="0"/>
              <a:t>ciascuno </a:t>
            </a:r>
            <a:r>
              <a:rPr lang="it-IT" dirty="0"/>
              <a:t>bene </a:t>
            </a:r>
            <a:r>
              <a:rPr lang="it-IT" dirty="0" smtClean="0"/>
              <a:t>è funzione di </a:t>
            </a:r>
            <a:r>
              <a:rPr lang="it-IT" dirty="0">
                <a:solidFill>
                  <a:srgbClr val="FF0000"/>
                </a:solidFill>
              </a:rPr>
              <a:t>tutti </a:t>
            </a:r>
            <a:r>
              <a:rPr lang="it-IT" dirty="0"/>
              <a:t>i </a:t>
            </a:r>
            <a:r>
              <a:rPr lang="it-IT" dirty="0" smtClean="0"/>
              <a:t>prezzi (equilibrio generale) . Questo riflette l’interdipendenza tra i vari mercati (dati </a:t>
            </a:r>
            <a:r>
              <a:rPr lang="it-IT" dirty="0"/>
              <a:t>i rapporti di complementarietà – sostituibilità fra i </a:t>
            </a:r>
            <a:r>
              <a:rPr lang="it-IT" dirty="0" smtClean="0"/>
              <a:t>beni) </a:t>
            </a:r>
            <a:r>
              <a:rPr lang="it-IT" dirty="0"/>
              <a:t>e il fatto che le decisioni di ciascun agente economico dipendono </a:t>
            </a:r>
            <a:r>
              <a:rPr lang="it-IT" dirty="0" smtClean="0"/>
              <a:t>sia dalle preferenze sia dal vincolo </a:t>
            </a:r>
            <a:r>
              <a:rPr lang="it-IT" dirty="0"/>
              <a:t>di </a:t>
            </a:r>
            <a:r>
              <a:rPr lang="it-IT" dirty="0" smtClean="0"/>
              <a:t>bilancio (e il valore dei redditi che ognuno può spendere dipende dal valore delle dotazioni che possiede).</a:t>
            </a:r>
          </a:p>
          <a:p>
            <a:endParaRPr lang="it-IT" dirty="0" smtClean="0"/>
          </a:p>
          <a:p>
            <a:r>
              <a:rPr lang="it-IT" dirty="0" smtClean="0"/>
              <a:t>NB2: Per </a:t>
            </a:r>
            <a:r>
              <a:rPr lang="it-IT" dirty="0"/>
              <a:t>ogni agente, il valore delle sue vendite deve corrispondere al valore dei suoi acquisti (</a:t>
            </a:r>
            <a:r>
              <a:rPr lang="it-IT" dirty="0">
                <a:solidFill>
                  <a:srgbClr val="FF0000"/>
                </a:solidFill>
              </a:rPr>
              <a:t>vincolo di bilancio</a:t>
            </a:r>
            <a:r>
              <a:rPr lang="it-IT" dirty="0" smtClean="0"/>
              <a:t>). </a:t>
            </a:r>
            <a:r>
              <a:rPr lang="it-IT" dirty="0"/>
              <a:t>Questo deve valere anche per l'aggregato, l'economia globale: la somma delle vendite deve essere uguale alla somma degli </a:t>
            </a:r>
            <a:r>
              <a:rPr lang="it-IT" dirty="0" smtClean="0"/>
              <a:t>acquisti per qualunque </a:t>
            </a:r>
            <a:r>
              <a:rPr lang="it-IT" i="1" dirty="0" smtClean="0"/>
              <a:t>n-</a:t>
            </a:r>
            <a:r>
              <a:rPr lang="it-IT" i="1" dirty="0" err="1" smtClean="0"/>
              <a:t>pla</a:t>
            </a:r>
            <a:r>
              <a:rPr lang="it-IT" dirty="0" smtClean="0"/>
              <a:t> di prezzi. </a:t>
            </a:r>
            <a:endParaRPr lang="it-IT" dirty="0"/>
          </a:p>
          <a:p>
            <a:endParaRPr lang="it-IT" dirty="0" smtClean="0"/>
          </a:p>
          <a:p>
            <a:r>
              <a:rPr lang="it-IT" dirty="0" smtClean="0"/>
              <a:t>NB3: Ciò </a:t>
            </a:r>
            <a:r>
              <a:rPr lang="it-IT" dirty="0"/>
              <a:t>implica che se </a:t>
            </a:r>
            <a:r>
              <a:rPr lang="it-IT" dirty="0" smtClean="0"/>
              <a:t>il banditore ha individuato gli </a:t>
            </a:r>
            <a:r>
              <a:rPr lang="it-IT" i="1" dirty="0" smtClean="0"/>
              <a:t>n</a:t>
            </a:r>
            <a:r>
              <a:rPr lang="it-IT" dirty="0" smtClean="0"/>
              <a:t> prezzi in corrispondenza dei quali </a:t>
            </a:r>
            <a:r>
              <a:rPr lang="it-IT" i="1" dirty="0" smtClean="0"/>
              <a:t>n- </a:t>
            </a:r>
            <a:r>
              <a:rPr lang="it-IT" i="1" dirty="0"/>
              <a:t>1</a:t>
            </a:r>
            <a:r>
              <a:rPr lang="it-IT" dirty="0"/>
              <a:t> mercati sono in equilibrio, il che significa che se la somma delle vendite è pari a quella degli acquisti su questi mercati, allora anche l'ennesimo mercato deve essere in </a:t>
            </a:r>
            <a:r>
              <a:rPr lang="it-IT" dirty="0" smtClean="0"/>
              <a:t>equilibrio in corrispondenza di quei prezzi. </a:t>
            </a:r>
            <a:r>
              <a:rPr lang="it-IT" dirty="0"/>
              <a:t>Questa viene chiamata "</a:t>
            </a:r>
            <a:r>
              <a:rPr lang="it-IT" dirty="0">
                <a:solidFill>
                  <a:srgbClr val="FF0000"/>
                </a:solidFill>
              </a:rPr>
              <a:t>legge del </a:t>
            </a:r>
            <a:r>
              <a:rPr lang="it-IT" dirty="0" err="1">
                <a:solidFill>
                  <a:srgbClr val="FF0000"/>
                </a:solidFill>
              </a:rPr>
              <a:t>Walras</a:t>
            </a:r>
            <a:r>
              <a:rPr lang="it-IT" dirty="0"/>
              <a:t>". </a:t>
            </a:r>
            <a:endParaRPr lang="it-IT" dirty="0" smtClean="0"/>
          </a:p>
          <a:p>
            <a:endParaRPr lang="it-IT" dirty="0"/>
          </a:p>
          <a:p>
            <a:r>
              <a:rPr lang="it-IT" dirty="0" smtClean="0"/>
              <a:t>NB4: Se vale la legge di </a:t>
            </a:r>
            <a:r>
              <a:rPr lang="it-IT" dirty="0" err="1" smtClean="0"/>
              <a:t>Walras</a:t>
            </a:r>
            <a:r>
              <a:rPr lang="it-IT" dirty="0" smtClean="0"/>
              <a:t>, solo </a:t>
            </a:r>
            <a:r>
              <a:rPr lang="it-IT" i="1" dirty="0" smtClean="0"/>
              <a:t>n - 1</a:t>
            </a:r>
            <a:r>
              <a:rPr lang="it-IT" dirty="0" smtClean="0"/>
              <a:t> </a:t>
            </a:r>
            <a:r>
              <a:rPr lang="it-IT" dirty="0"/>
              <a:t>delle equazioni che esprimono l'equilibrio </a:t>
            </a:r>
            <a:r>
              <a:rPr lang="it-IT" dirty="0" smtClean="0"/>
              <a:t>generale sono </a:t>
            </a:r>
            <a:r>
              <a:rPr lang="it-IT" dirty="0"/>
              <a:t>indipendenti l'una dall'altra. </a:t>
            </a:r>
          </a:p>
        </p:txBody>
      </p:sp>
    </p:spTree>
    <p:extLst>
      <p:ext uri="{BB962C8B-B14F-4D97-AF65-F5344CB8AC3E}">
        <p14:creationId xmlns:p14="http://schemas.microsoft.com/office/powerpoint/2010/main" val="18690967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Esistenza, stabilità, unicità dell’equilibrio</a:t>
            </a:r>
            <a:endParaRPr lang="it-IT" dirty="0"/>
          </a:p>
        </p:txBody>
      </p:sp>
      <p:sp>
        <p:nvSpPr>
          <p:cNvPr id="3" name="Segnaposto contenuto 2"/>
          <p:cNvSpPr>
            <a:spLocks noGrp="1"/>
          </p:cNvSpPr>
          <p:nvPr>
            <p:ph idx="1"/>
          </p:nvPr>
        </p:nvSpPr>
        <p:spPr>
          <a:xfrm>
            <a:off x="838200" y="1825625"/>
            <a:ext cx="10515600" cy="4652448"/>
          </a:xfrm>
        </p:spPr>
        <p:txBody>
          <a:bodyPr>
            <a:normAutofit fontScale="77500" lnSpcReduction="20000"/>
          </a:bodyPr>
          <a:lstStyle/>
          <a:p>
            <a:r>
              <a:rPr lang="it-IT" dirty="0"/>
              <a:t>Poiché il numero delle </a:t>
            </a:r>
            <a:r>
              <a:rPr lang="it-IT" dirty="0" smtClean="0"/>
              <a:t>equazioni indipendenti (2n -1) </a:t>
            </a:r>
            <a:r>
              <a:rPr lang="it-IT" dirty="0"/>
              <a:t>è pari al numero delle </a:t>
            </a:r>
            <a:r>
              <a:rPr lang="it-IT" dirty="0" smtClean="0"/>
              <a:t>incognite (2n -1), </a:t>
            </a:r>
            <a:r>
              <a:rPr lang="it-IT" dirty="0" err="1"/>
              <a:t>Walras</a:t>
            </a:r>
            <a:r>
              <a:rPr lang="it-IT" dirty="0"/>
              <a:t> ha concluso di aver trovato una "</a:t>
            </a:r>
            <a:r>
              <a:rPr lang="it-IT" dirty="0">
                <a:solidFill>
                  <a:srgbClr val="FF0000"/>
                </a:solidFill>
              </a:rPr>
              <a:t>soluzione teorica</a:t>
            </a:r>
            <a:r>
              <a:rPr lang="it-IT" dirty="0"/>
              <a:t>" allo "stesso problema che viene risolto in pratica dal mercato attraverso il meccanismo della libera concorrenza</a:t>
            </a:r>
            <a:r>
              <a:rPr lang="it-IT" dirty="0" smtClean="0"/>
              <a:t>".</a:t>
            </a:r>
          </a:p>
          <a:p>
            <a:endParaRPr lang="it-IT" dirty="0" smtClean="0"/>
          </a:p>
          <a:p>
            <a:r>
              <a:rPr lang="it-IT" dirty="0" smtClean="0"/>
              <a:t>L'uguaglianza </a:t>
            </a:r>
            <a:r>
              <a:rPr lang="it-IT" dirty="0"/>
              <a:t>tra il numero di equazioni e il numero di incognite non è una condizione sufficiente per l'esistenza </a:t>
            </a:r>
            <a:r>
              <a:rPr lang="it-IT" dirty="0" smtClean="0"/>
              <a:t>dell'equilibrio ma solo una condizione necessaria. Inoltre</a:t>
            </a:r>
            <a:r>
              <a:rPr lang="it-IT" dirty="0"/>
              <a:t>, </a:t>
            </a:r>
            <a:r>
              <a:rPr lang="it-IT" dirty="0" smtClean="0"/>
              <a:t>ammesso che l’equilibrio esista, rimangono ancora due domande fondamentali:</a:t>
            </a:r>
          </a:p>
          <a:p>
            <a:pPr lvl="1"/>
            <a:r>
              <a:rPr lang="it-IT" dirty="0" smtClean="0">
                <a:solidFill>
                  <a:srgbClr val="FF0000"/>
                </a:solidFill>
              </a:rPr>
              <a:t>L'equilibrio </a:t>
            </a:r>
            <a:r>
              <a:rPr lang="it-IT" dirty="0">
                <a:solidFill>
                  <a:srgbClr val="FF0000"/>
                </a:solidFill>
              </a:rPr>
              <a:t>è unico? </a:t>
            </a:r>
            <a:r>
              <a:rPr lang="it-IT" dirty="0" smtClean="0">
                <a:solidFill>
                  <a:srgbClr val="FF0000"/>
                </a:solidFill>
              </a:rPr>
              <a:t>L’equilibrio è </a:t>
            </a:r>
            <a:r>
              <a:rPr lang="it-IT" dirty="0">
                <a:solidFill>
                  <a:srgbClr val="FF0000"/>
                </a:solidFill>
              </a:rPr>
              <a:t>stabile?</a:t>
            </a:r>
            <a:r>
              <a:rPr lang="it-IT" dirty="0"/>
              <a:t> </a:t>
            </a:r>
            <a:endParaRPr lang="it-IT" dirty="0" smtClean="0"/>
          </a:p>
          <a:p>
            <a:pPr lvl="1"/>
            <a:r>
              <a:rPr lang="it-IT" dirty="0" smtClean="0"/>
              <a:t>Entrambi gli aspetti sono cruciali per giustificare l’idea che il libero scambio porta al </a:t>
            </a:r>
            <a:r>
              <a:rPr lang="it-IT" dirty="0" err="1" smtClean="0"/>
              <a:t>masismo</a:t>
            </a:r>
            <a:r>
              <a:rPr lang="it-IT" dirty="0" smtClean="0"/>
              <a:t> benessere i singoli individui e la collettività nel suo insieme </a:t>
            </a:r>
          </a:p>
          <a:p>
            <a:endParaRPr lang="it-IT" dirty="0"/>
          </a:p>
          <a:p>
            <a:r>
              <a:rPr lang="it-IT" dirty="0" smtClean="0"/>
              <a:t>Come si arriva all’equilibrio (stabilità): </a:t>
            </a:r>
            <a:r>
              <a:rPr lang="it-IT" dirty="0" smtClean="0">
                <a:solidFill>
                  <a:srgbClr val="FF0000"/>
                </a:solidFill>
              </a:rPr>
              <a:t>TÂTONNEMENT</a:t>
            </a:r>
          </a:p>
          <a:p>
            <a:endParaRPr lang="it-IT" dirty="0" smtClean="0"/>
          </a:p>
          <a:p>
            <a:r>
              <a:rPr lang="it-IT" dirty="0" err="1" smtClean="0"/>
              <a:t>Walras</a:t>
            </a:r>
            <a:r>
              <a:rPr lang="it-IT" dirty="0" smtClean="0"/>
              <a:t> </a:t>
            </a:r>
            <a:r>
              <a:rPr lang="it-IT" dirty="0"/>
              <a:t>pensava che l'equilibrio deve essere </a:t>
            </a:r>
            <a:r>
              <a:rPr lang="it-IT" dirty="0" smtClean="0"/>
              <a:t>unico e stabile</a:t>
            </a:r>
            <a:r>
              <a:rPr lang="it-IT" dirty="0"/>
              <a:t>, o non ha senso </a:t>
            </a:r>
            <a:r>
              <a:rPr lang="it-IT" dirty="0" smtClean="0"/>
              <a:t>dal </a:t>
            </a:r>
            <a:r>
              <a:rPr lang="it-IT" dirty="0"/>
              <a:t>punto di vista </a:t>
            </a:r>
            <a:r>
              <a:rPr lang="it-IT" dirty="0" smtClean="0"/>
              <a:t>economico (almeno teoricamente).</a:t>
            </a:r>
            <a:endParaRPr lang="it-IT" dirty="0"/>
          </a:p>
        </p:txBody>
      </p:sp>
    </p:spTree>
    <p:extLst>
      <p:ext uri="{BB962C8B-B14F-4D97-AF65-F5344CB8AC3E}">
        <p14:creationId xmlns:p14="http://schemas.microsoft.com/office/powerpoint/2010/main" val="32621619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banditore e l’imprenditore</a:t>
            </a:r>
            <a:endParaRPr lang="it-IT" dirty="0"/>
          </a:p>
        </p:txBody>
      </p:sp>
      <p:sp>
        <p:nvSpPr>
          <p:cNvPr id="3" name="Segnaposto contenuto 2"/>
          <p:cNvSpPr>
            <a:spLocks noGrp="1"/>
          </p:cNvSpPr>
          <p:nvPr>
            <p:ph idx="1"/>
          </p:nvPr>
        </p:nvSpPr>
        <p:spPr/>
        <p:txBody>
          <a:bodyPr>
            <a:normAutofit fontScale="62500" lnSpcReduction="20000"/>
          </a:bodyPr>
          <a:lstStyle/>
          <a:p>
            <a:r>
              <a:rPr lang="it-IT" dirty="0" smtClean="0"/>
              <a:t>Per </a:t>
            </a:r>
            <a:r>
              <a:rPr lang="it-IT" dirty="0" err="1" smtClean="0"/>
              <a:t>Walras</a:t>
            </a:r>
            <a:r>
              <a:rPr lang="it-IT" dirty="0" smtClean="0"/>
              <a:t>, l’equilibrio economico generale si raggiunge grazie all’attività di un </a:t>
            </a:r>
            <a:r>
              <a:rPr lang="it-IT" dirty="0" smtClean="0">
                <a:solidFill>
                  <a:srgbClr val="FF0000"/>
                </a:solidFill>
              </a:rPr>
              <a:t>banditore</a:t>
            </a:r>
            <a:r>
              <a:rPr lang="it-IT" dirty="0" smtClean="0"/>
              <a:t> che chiama un vettore iniziale di prezzi, in corrispondenza del quale, gli agenti economici formulano le loro domande / offerta, comunicandole al banditore. Quest’ultimo, registra gli ordini e verifica la loro compatibilità per ogni merce / servizio i-esimo. Se Di = Oi, il P della merce i rimane invariato, se Di &gt; Oi, il banditore aumenta il P della merce i, </a:t>
            </a:r>
            <a:r>
              <a:rPr lang="it-IT" dirty="0"/>
              <a:t>se Di </a:t>
            </a:r>
            <a:r>
              <a:rPr lang="it-IT" dirty="0" smtClean="0"/>
              <a:t>&lt; </a:t>
            </a:r>
            <a:r>
              <a:rPr lang="it-IT" dirty="0"/>
              <a:t>Oi, il banditore </a:t>
            </a:r>
            <a:r>
              <a:rPr lang="it-IT" dirty="0" smtClean="0"/>
              <a:t>riduce </a:t>
            </a:r>
            <a:r>
              <a:rPr lang="it-IT" dirty="0"/>
              <a:t>il P della merce </a:t>
            </a:r>
            <a:r>
              <a:rPr lang="it-IT" dirty="0" smtClean="0"/>
              <a:t>i. Solo una volta raggiunto il vettore dei prezzi di equilibrio si compiono tutte le transazioni. Il banditore come </a:t>
            </a:r>
            <a:r>
              <a:rPr lang="it-IT" dirty="0" smtClean="0">
                <a:solidFill>
                  <a:srgbClr val="FF0000"/>
                </a:solidFill>
              </a:rPr>
              <a:t>deus ex machina.</a:t>
            </a:r>
          </a:p>
          <a:p>
            <a:r>
              <a:rPr lang="it-IT" dirty="0" smtClean="0">
                <a:solidFill>
                  <a:srgbClr val="FF0000"/>
                </a:solidFill>
              </a:rPr>
              <a:t>L’imprenditore è l’altro deus ex machina</a:t>
            </a:r>
            <a:r>
              <a:rPr lang="it-IT" dirty="0" smtClean="0"/>
              <a:t> dei modelli </a:t>
            </a:r>
            <a:r>
              <a:rPr lang="it-IT" dirty="0" err="1" smtClean="0"/>
              <a:t>walrasiani</a:t>
            </a:r>
            <a:r>
              <a:rPr lang="it-IT" dirty="0" smtClean="0"/>
              <a:t>. Lavora per realizzare un profitto netto che nell’equilibrio di lungo periodo di concorrenza perfetta si rivela nulla. Tutti i ricavi servono a coprire i costi di produzione (pari ai redditi di chi vende i servizi produttivi all’impresa) o a pagare i dividendi ai proprietari dell’impresa. In uno stato di equilibrio gli imprenditori non realizzano né profitti né perdite e sono remunerati solo o come  dipendenti dell’impresa o come proprietari ma non come imprenditori / organizzatori del coordinamento di L, K, T e delle innovazioni (nel senso di </a:t>
            </a:r>
            <a:r>
              <a:rPr lang="it-IT" dirty="0" err="1" smtClean="0"/>
              <a:t>Say</a:t>
            </a:r>
            <a:r>
              <a:rPr lang="it-IT" dirty="0" smtClean="0"/>
              <a:t> e di </a:t>
            </a:r>
            <a:r>
              <a:rPr lang="it-IT" dirty="0" err="1" smtClean="0"/>
              <a:t>Schumpeter</a:t>
            </a:r>
            <a:r>
              <a:rPr lang="it-IT" dirty="0" smtClean="0"/>
              <a:t>). </a:t>
            </a:r>
          </a:p>
          <a:p>
            <a:r>
              <a:rPr lang="it-IT" dirty="0" smtClean="0"/>
              <a:t>L’imprenditore </a:t>
            </a:r>
            <a:r>
              <a:rPr lang="it-IT" dirty="0"/>
              <a:t>mette in contatto il mondo della produzione con quello del consumo, che acquista i servizi produttivi del lavoro, del capitale, della terra e le materie prime (redditi per chi possiede quei fattori produttivi) e li trasforma in beni finali</a:t>
            </a:r>
          </a:p>
          <a:p>
            <a:pPr lvl="1"/>
            <a:r>
              <a:rPr lang="it-IT" dirty="0"/>
              <a:t>Il profitto unitario = p – costo medio come stimolo all’azione dell’imprenditore</a:t>
            </a:r>
          </a:p>
          <a:p>
            <a:pPr lvl="1"/>
            <a:r>
              <a:rPr lang="it-IT" dirty="0"/>
              <a:t>Equilibrio «pieno»: p = costo medio </a:t>
            </a:r>
          </a:p>
          <a:p>
            <a:pPr lvl="1"/>
            <a:r>
              <a:rPr lang="it-IT" dirty="0"/>
              <a:t>Pluralità di beni capitale (ne riparleremo)</a:t>
            </a:r>
          </a:p>
          <a:p>
            <a:endParaRPr lang="it-IT" dirty="0" smtClean="0">
              <a:solidFill>
                <a:srgbClr val="FF0000"/>
              </a:solidFill>
            </a:endParaRPr>
          </a:p>
          <a:p>
            <a:endParaRPr lang="it-IT" dirty="0"/>
          </a:p>
        </p:txBody>
      </p:sp>
    </p:spTree>
    <p:extLst>
      <p:ext uri="{BB962C8B-B14F-4D97-AF65-F5344CB8AC3E}">
        <p14:creationId xmlns:p14="http://schemas.microsoft.com/office/powerpoint/2010/main" val="40283869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2142836" y="5959871"/>
            <a:ext cx="8820728" cy="646331"/>
          </a:xfrm>
          <a:prstGeom prst="rect">
            <a:avLst/>
          </a:prstGeom>
        </p:spPr>
        <p:txBody>
          <a:bodyPr wrap="square">
            <a:spAutoFit/>
          </a:bodyPr>
          <a:lstStyle/>
          <a:p>
            <a:pPr algn="ctr"/>
            <a:r>
              <a:rPr lang="it-IT" b="1" dirty="0"/>
              <a:t>Vilfredo</a:t>
            </a:r>
            <a:r>
              <a:rPr lang="it-IT" dirty="0"/>
              <a:t> Federico </a:t>
            </a:r>
            <a:r>
              <a:rPr lang="it-IT" dirty="0" err="1"/>
              <a:t>Damaso</a:t>
            </a:r>
            <a:r>
              <a:rPr lang="it-IT" dirty="0"/>
              <a:t> </a:t>
            </a:r>
            <a:r>
              <a:rPr lang="it-IT" b="1" dirty="0"/>
              <a:t>Pareto</a:t>
            </a:r>
            <a:r>
              <a:rPr lang="it-IT" dirty="0"/>
              <a:t> </a:t>
            </a:r>
            <a:endParaRPr lang="it-IT" dirty="0" smtClean="0"/>
          </a:p>
          <a:p>
            <a:pPr algn="ctr"/>
            <a:r>
              <a:rPr lang="it-IT" dirty="0" smtClean="0"/>
              <a:t>(</a:t>
            </a:r>
            <a:r>
              <a:rPr lang="it-IT" dirty="0"/>
              <a:t>Parigi, 15 luglio 1848 – </a:t>
            </a:r>
            <a:r>
              <a:rPr lang="it-IT" dirty="0" err="1"/>
              <a:t>Céligny</a:t>
            </a:r>
            <a:r>
              <a:rPr lang="it-IT" dirty="0"/>
              <a:t>, 19 agosto 1923)</a:t>
            </a:r>
          </a:p>
        </p:txBody>
      </p:sp>
      <p:pic>
        <p:nvPicPr>
          <p:cNvPr id="2" name="Immagine 1"/>
          <p:cNvPicPr>
            <a:picLocks noChangeAspect="1"/>
          </p:cNvPicPr>
          <p:nvPr/>
        </p:nvPicPr>
        <p:blipFill>
          <a:blip r:embed="rId2"/>
          <a:stretch>
            <a:fillRect/>
          </a:stretch>
        </p:blipFill>
        <p:spPr>
          <a:xfrm>
            <a:off x="3990398" y="212148"/>
            <a:ext cx="4248150" cy="5657850"/>
          </a:xfrm>
          <a:prstGeom prst="rect">
            <a:avLst/>
          </a:prstGeom>
        </p:spPr>
      </p:pic>
    </p:spTree>
    <p:extLst>
      <p:ext uri="{BB962C8B-B14F-4D97-AF65-F5344CB8AC3E}">
        <p14:creationId xmlns:p14="http://schemas.microsoft.com/office/powerpoint/2010/main" val="13426677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Vilfredo Pareto (1848 - 1923)</a:t>
            </a:r>
            <a:endParaRPr lang="it-IT" dirty="0"/>
          </a:p>
        </p:txBody>
      </p:sp>
      <p:sp>
        <p:nvSpPr>
          <p:cNvPr id="3" name="Segnaposto contenuto 2"/>
          <p:cNvSpPr>
            <a:spLocks noGrp="1"/>
          </p:cNvSpPr>
          <p:nvPr>
            <p:ph idx="1"/>
          </p:nvPr>
        </p:nvSpPr>
        <p:spPr>
          <a:xfrm>
            <a:off x="838200" y="1825624"/>
            <a:ext cx="11190668" cy="5032376"/>
          </a:xfrm>
        </p:spPr>
        <p:txBody>
          <a:bodyPr>
            <a:normAutofit fontScale="77500" lnSpcReduction="20000"/>
          </a:bodyPr>
          <a:lstStyle/>
          <a:p>
            <a:r>
              <a:rPr lang="it-IT" dirty="0" smtClean="0"/>
              <a:t>1848-1870 Origini e formazione (cultura classica, matematica e fisica, ingegneria);</a:t>
            </a:r>
          </a:p>
          <a:p>
            <a:endParaRPr lang="it-IT" dirty="0" smtClean="0"/>
          </a:p>
          <a:p>
            <a:r>
              <a:rPr lang="it-IT" dirty="0" smtClean="0"/>
              <a:t>1870-1890 Ingegnere e dirigente industriale nei settori ferroviario e siderurgico, nascita dell’interesse per le questioni economiche, forte impegno contro il protezionismo (1887) e a favore della libertà economica, impegno politico, delusioni pubbliche e private;</a:t>
            </a:r>
          </a:p>
          <a:p>
            <a:pPr marL="0" indent="0">
              <a:buNone/>
            </a:pPr>
            <a:r>
              <a:rPr lang="it-IT" dirty="0" smtClean="0"/>
              <a:t> </a:t>
            </a:r>
          </a:p>
          <a:p>
            <a:r>
              <a:rPr lang="it-IT" dirty="0" smtClean="0"/>
              <a:t>1890-1911 M. Pantaleoni, L. </a:t>
            </a:r>
            <a:r>
              <a:rPr lang="it-IT" dirty="0" err="1" smtClean="0"/>
              <a:t>Walras</a:t>
            </a:r>
            <a:r>
              <a:rPr lang="it-IT" dirty="0" smtClean="0"/>
              <a:t>, studi economici, cattedra di Economia politica a Losanna nel 1893 (poi Sociologia), carriera accademica; </a:t>
            </a:r>
          </a:p>
          <a:p>
            <a:pPr lvl="1"/>
            <a:r>
              <a:rPr lang="it-IT" dirty="0" smtClean="0"/>
              <a:t>Prima fase (1890-1899) studi di </a:t>
            </a:r>
            <a:r>
              <a:rPr lang="it-IT" smtClean="0"/>
              <a:t>economica teorica </a:t>
            </a:r>
            <a:r>
              <a:rPr lang="it-IT" dirty="0" smtClean="0"/>
              <a:t>e applicata (benessere, commercio, rendita) nell’ambito della teoria dell’equilibrio economico generale di </a:t>
            </a:r>
            <a:r>
              <a:rPr lang="it-IT" dirty="0" err="1" smtClean="0"/>
              <a:t>Walras</a:t>
            </a:r>
            <a:r>
              <a:rPr lang="it-IT" dirty="0" smtClean="0"/>
              <a:t>. </a:t>
            </a:r>
          </a:p>
          <a:p>
            <a:pPr lvl="1"/>
            <a:r>
              <a:rPr lang="it-IT" dirty="0" smtClean="0"/>
              <a:t>Seconda fase (1900-1911) studio dell’economia pura (teoria della scelta) e dualismo metodologico (azioni logiche, non logiche).  </a:t>
            </a:r>
          </a:p>
          <a:p>
            <a:endParaRPr lang="it-IT" dirty="0" smtClean="0"/>
          </a:p>
          <a:p>
            <a:r>
              <a:rPr lang="it-IT" dirty="0" smtClean="0"/>
              <a:t>1911-1923 Ritiro a vita privata e attività di studio orientata all’approfondimento di temi sociologici, storici e politici (terza fase). La sociologia come studio dell’interazione fra la dimensione oggettiva e quella soggettiva dei fenomeni sociali.</a:t>
            </a:r>
            <a:endParaRPr lang="it-IT" dirty="0"/>
          </a:p>
        </p:txBody>
      </p:sp>
    </p:spTree>
    <p:extLst>
      <p:ext uri="{BB962C8B-B14F-4D97-AF65-F5344CB8AC3E}">
        <p14:creationId xmlns:p14="http://schemas.microsoft.com/office/powerpoint/2010/main" val="11020977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Vilfredo Pareto (1848 - 1923)</a:t>
            </a:r>
            <a:endParaRPr lang="it-IT" dirty="0"/>
          </a:p>
        </p:txBody>
      </p:sp>
      <p:sp>
        <p:nvSpPr>
          <p:cNvPr id="3" name="Segnaposto contenuto 2"/>
          <p:cNvSpPr>
            <a:spLocks noGrp="1"/>
          </p:cNvSpPr>
          <p:nvPr>
            <p:ph idx="1"/>
          </p:nvPr>
        </p:nvSpPr>
        <p:spPr>
          <a:xfrm>
            <a:off x="606380" y="1690688"/>
            <a:ext cx="11190668" cy="5032376"/>
          </a:xfrm>
        </p:spPr>
        <p:txBody>
          <a:bodyPr>
            <a:normAutofit fontScale="85000" lnSpcReduction="20000"/>
          </a:bodyPr>
          <a:lstStyle/>
          <a:p>
            <a:r>
              <a:rPr lang="it-IT" dirty="0" smtClean="0">
                <a:solidFill>
                  <a:srgbClr val="FF0000"/>
                </a:solidFill>
              </a:rPr>
              <a:t>Politicamente, il pensiero di Pareto registra un’evoluzione significativa</a:t>
            </a:r>
            <a:r>
              <a:rPr lang="it-IT" dirty="0" smtClean="0"/>
              <a:t>. </a:t>
            </a:r>
            <a:r>
              <a:rPr lang="it-IT" dirty="0"/>
              <a:t>Da giovane </a:t>
            </a:r>
            <a:r>
              <a:rPr lang="it-IT" dirty="0" smtClean="0"/>
              <a:t>Pareto pacifista</a:t>
            </a:r>
            <a:r>
              <a:rPr lang="it-IT" dirty="0"/>
              <a:t>, antimilitarista, liberista, fiducioso nella </a:t>
            </a:r>
            <a:r>
              <a:rPr lang="it-IT" dirty="0" smtClean="0"/>
              <a:t>democrazia, </a:t>
            </a:r>
            <a:r>
              <a:rPr lang="it-IT" dirty="0"/>
              <a:t>nella sovranità popolare e nelle riforme </a:t>
            </a:r>
            <a:r>
              <a:rPr lang="it-IT" dirty="0" smtClean="0"/>
              <a:t>economiche. Con il tempo, la fiducia nella razionalità degli individui e dei mercati si attenua e con essa la fiducia nella democrazia parlamentare. Nell’ultima parte della sua vita Pareto è protagonista di polemiche </a:t>
            </a:r>
            <a:r>
              <a:rPr lang="it-IT" dirty="0"/>
              <a:t>contro la speculazione e la plutocrazia, sostegno al regime autoritario </a:t>
            </a:r>
            <a:r>
              <a:rPr lang="it-IT" dirty="0" smtClean="0"/>
              <a:t>fascista. </a:t>
            </a:r>
            <a:r>
              <a:rPr lang="it-IT" dirty="0"/>
              <a:t>(NB. Pareto muore nel 1923 quando il fascismo non aveva ancora intaccato le liberta individuali garantite dallo Statuto Albertino). Il mito «dell’uomo forte».</a:t>
            </a:r>
          </a:p>
          <a:p>
            <a:endParaRPr lang="it-IT" dirty="0" smtClean="0"/>
          </a:p>
          <a:p>
            <a:r>
              <a:rPr lang="it-IT" dirty="0">
                <a:solidFill>
                  <a:srgbClr val="FF0000"/>
                </a:solidFill>
              </a:rPr>
              <a:t>Come economista</a:t>
            </a:r>
            <a:r>
              <a:rPr lang="it-IT" dirty="0"/>
              <a:t>, </a:t>
            </a:r>
            <a:r>
              <a:rPr lang="it-IT" dirty="0" smtClean="0"/>
              <a:t>Pareto si interessa sia a problemi empirici e di economia applicata sia a problemi teorico. Come teorico approfondisce e sviluppa i risultati di </a:t>
            </a:r>
            <a:r>
              <a:rPr lang="it-IT" dirty="0" err="1" smtClean="0"/>
              <a:t>Walras</a:t>
            </a:r>
            <a:r>
              <a:rPr lang="it-IT" dirty="0" smtClean="0"/>
              <a:t> e come lui e gli altri marginalisti (</a:t>
            </a:r>
            <a:r>
              <a:rPr lang="it-IT" dirty="0" err="1" smtClean="0"/>
              <a:t>Jevons</a:t>
            </a:r>
            <a:r>
              <a:rPr lang="it-IT" dirty="0" smtClean="0"/>
              <a:t> </a:t>
            </a:r>
            <a:r>
              <a:rPr lang="it-IT" dirty="0"/>
              <a:t>e </a:t>
            </a:r>
            <a:r>
              <a:rPr lang="it-IT" dirty="0" err="1" smtClean="0"/>
              <a:t>Cournot</a:t>
            </a:r>
            <a:r>
              <a:rPr lang="it-IT" dirty="0" smtClean="0"/>
              <a:t>), ritiene giusto </a:t>
            </a:r>
            <a:r>
              <a:rPr lang="it-IT" dirty="0"/>
              <a:t>rappresentare il </a:t>
            </a:r>
            <a:r>
              <a:rPr lang="it-IT" dirty="0" smtClean="0"/>
              <a:t>sistema </a:t>
            </a:r>
            <a:r>
              <a:rPr lang="it-IT" dirty="0"/>
              <a:t>economico </a:t>
            </a:r>
            <a:r>
              <a:rPr lang="it-IT" dirty="0" smtClean="0"/>
              <a:t>concetti </a:t>
            </a:r>
            <a:r>
              <a:rPr lang="it-IT" dirty="0"/>
              <a:t>tratti dal mondo della matematica </a:t>
            </a:r>
            <a:r>
              <a:rPr lang="it-IT" dirty="0" smtClean="0"/>
              <a:t>e </a:t>
            </a:r>
            <a:r>
              <a:rPr lang="it-IT" dirty="0"/>
              <a:t>della </a:t>
            </a:r>
            <a:r>
              <a:rPr lang="it-IT" dirty="0" smtClean="0"/>
              <a:t>fisica. </a:t>
            </a:r>
            <a:endParaRPr lang="it-IT" dirty="0"/>
          </a:p>
          <a:p>
            <a:endParaRPr lang="it-IT" dirty="0"/>
          </a:p>
          <a:p>
            <a:r>
              <a:rPr lang="it-IT" dirty="0" smtClean="0"/>
              <a:t>Pareto </a:t>
            </a:r>
            <a:r>
              <a:rPr lang="it-IT" dirty="0"/>
              <a:t>è portatore di un </a:t>
            </a:r>
            <a:r>
              <a:rPr lang="it-IT" dirty="0">
                <a:solidFill>
                  <a:srgbClr val="FF0000"/>
                </a:solidFill>
              </a:rPr>
              <a:t>progetto culturale </a:t>
            </a:r>
            <a:r>
              <a:rPr lang="it-IT" dirty="0" smtClean="0"/>
              <a:t>ancora più generale di quello di </a:t>
            </a:r>
            <a:r>
              <a:rPr lang="it-IT" dirty="0" err="1" smtClean="0"/>
              <a:t>Walras</a:t>
            </a:r>
            <a:r>
              <a:rPr lang="it-IT" dirty="0" smtClean="0"/>
              <a:t> che </a:t>
            </a:r>
            <a:r>
              <a:rPr lang="it-IT" dirty="0"/>
              <a:t>comprende lo studio dell’economia politica </a:t>
            </a:r>
            <a:r>
              <a:rPr lang="it-IT" dirty="0" smtClean="0"/>
              <a:t>(che si occupa delle azioni logiche) lo studio della sociologia (che si occupa delle </a:t>
            </a:r>
            <a:r>
              <a:rPr lang="it-IT" dirty="0" smtClean="0">
                <a:solidFill>
                  <a:srgbClr val="FF0000"/>
                </a:solidFill>
              </a:rPr>
              <a:t>azioni </a:t>
            </a:r>
            <a:r>
              <a:rPr lang="it-IT" dirty="0">
                <a:solidFill>
                  <a:srgbClr val="FF0000"/>
                </a:solidFill>
              </a:rPr>
              <a:t>non-logiche</a:t>
            </a:r>
            <a:r>
              <a:rPr lang="it-IT" dirty="0"/>
              <a:t>, </a:t>
            </a:r>
            <a:r>
              <a:rPr lang="it-IT" dirty="0" smtClean="0"/>
              <a:t>v. dopo). </a:t>
            </a:r>
            <a:endParaRPr lang="it-IT" dirty="0"/>
          </a:p>
        </p:txBody>
      </p:sp>
    </p:spTree>
    <p:extLst>
      <p:ext uri="{BB962C8B-B14F-4D97-AF65-F5344CB8AC3E}">
        <p14:creationId xmlns:p14="http://schemas.microsoft.com/office/powerpoint/2010/main" val="17013872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metodo paretiano (1)</a:t>
            </a:r>
            <a:endParaRPr lang="it-IT" dirty="0"/>
          </a:p>
        </p:txBody>
      </p:sp>
      <p:sp>
        <p:nvSpPr>
          <p:cNvPr id="3" name="Segnaposto contenuto 2"/>
          <p:cNvSpPr>
            <a:spLocks noGrp="1"/>
          </p:cNvSpPr>
          <p:nvPr>
            <p:ph idx="1"/>
          </p:nvPr>
        </p:nvSpPr>
        <p:spPr>
          <a:xfrm>
            <a:off x="838200" y="1579295"/>
            <a:ext cx="10515600" cy="5032375"/>
          </a:xfrm>
        </p:spPr>
        <p:txBody>
          <a:bodyPr>
            <a:normAutofit fontScale="70000" lnSpcReduction="20000"/>
          </a:bodyPr>
          <a:lstStyle/>
          <a:p>
            <a:r>
              <a:rPr lang="it-IT" dirty="0" smtClean="0"/>
              <a:t>Applicare il metodo scientifico (logico-sperimentale) allo studio dei fatti economici e sociali (anche se quanto a rigore e stringatezza del discorso scientifico, l’opera di Pareto lascia a desiderare, Pareto applica il metodo positivo senza essere un positivista);</a:t>
            </a:r>
          </a:p>
          <a:p>
            <a:endParaRPr lang="it-IT" dirty="0" smtClean="0"/>
          </a:p>
          <a:p>
            <a:r>
              <a:rPr lang="it-IT" dirty="0" smtClean="0">
                <a:solidFill>
                  <a:srgbClr val="FF0000"/>
                </a:solidFill>
              </a:rPr>
              <a:t>Metodo scientifico</a:t>
            </a:r>
            <a:r>
              <a:rPr lang="it-IT" dirty="0" smtClean="0"/>
              <a:t>: formulare leggi scientifiche (teorie) per spiegare le uniformità dei fenomeni osservati, costruire modelli matematici dei fenomeni (definiti sotto condizioni ideali), verificare empiricamente le teorie attraverso approssimazioni successive dei modelli alla realtà (es. la meccanica studia il moto dei corpi prescindendo dagli attriti).</a:t>
            </a:r>
          </a:p>
          <a:p>
            <a:endParaRPr lang="it-IT" dirty="0"/>
          </a:p>
          <a:p>
            <a:r>
              <a:rPr lang="it-IT" dirty="0" smtClean="0"/>
              <a:t>Utilità delle </a:t>
            </a:r>
            <a:r>
              <a:rPr lang="it-IT" dirty="0" smtClean="0">
                <a:solidFill>
                  <a:srgbClr val="FF0000"/>
                </a:solidFill>
              </a:rPr>
              <a:t>tecniche statistiche </a:t>
            </a:r>
            <a:r>
              <a:rPr lang="it-IT" dirty="0" smtClean="0"/>
              <a:t>nello studio dei fenomeni economici (es. distribuzione del reddito). Studi sulla distribuzione del reddito (la curva della ricchezza come fatto stilizzato che si ripropone allo stesso modo in contesti diversi). La «legge di Pareto» a cavallo tra economia e sociologia.</a:t>
            </a:r>
          </a:p>
          <a:p>
            <a:endParaRPr lang="it-IT" dirty="0"/>
          </a:p>
          <a:p>
            <a:r>
              <a:rPr lang="it-IT" dirty="0"/>
              <a:t>La scienza dell’economia politica come scienza naturale affine alla </a:t>
            </a:r>
            <a:r>
              <a:rPr lang="it-IT" dirty="0" smtClean="0">
                <a:solidFill>
                  <a:srgbClr val="FF0000"/>
                </a:solidFill>
              </a:rPr>
              <a:t>meccanica</a:t>
            </a:r>
            <a:r>
              <a:rPr lang="it-IT" dirty="0" smtClean="0"/>
              <a:t> </a:t>
            </a:r>
            <a:r>
              <a:rPr lang="it-IT" dirty="0" smtClean="0">
                <a:solidFill>
                  <a:srgbClr val="FF0000"/>
                </a:solidFill>
              </a:rPr>
              <a:t>fisica</a:t>
            </a:r>
            <a:r>
              <a:rPr lang="it-IT" dirty="0" smtClean="0"/>
              <a:t>. </a:t>
            </a:r>
            <a:r>
              <a:rPr lang="it-IT" dirty="0"/>
              <a:t>Perché la fisica? Sistema economico (mercato) come insieme di elementi interdipendenti (azioni, vincoli), equilibrio, movimenti virtuali intorno all’equilibrio e movimenti dell’equilibrio come risultato della variazioni di certe parti</a:t>
            </a:r>
            <a:r>
              <a:rPr lang="it-IT" dirty="0" smtClean="0"/>
              <a:t>. </a:t>
            </a:r>
            <a:endParaRPr lang="it-IT" dirty="0"/>
          </a:p>
          <a:p>
            <a:endParaRPr lang="it-IT" dirty="0"/>
          </a:p>
        </p:txBody>
      </p:sp>
    </p:spTree>
    <p:extLst>
      <p:ext uri="{BB962C8B-B14F-4D97-AF65-F5344CB8AC3E}">
        <p14:creationId xmlns:p14="http://schemas.microsoft.com/office/powerpoint/2010/main" val="13221575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930564" y="563295"/>
            <a:ext cx="10515600" cy="5032375"/>
          </a:xfrm>
        </p:spPr>
        <p:txBody>
          <a:bodyPr>
            <a:normAutofit fontScale="92500" lnSpcReduction="20000"/>
          </a:bodyPr>
          <a:lstStyle/>
          <a:p>
            <a:pPr marL="0" indent="0">
              <a:buNone/>
            </a:pPr>
            <a:endParaRPr lang="it-IT" sz="2400" dirty="0" smtClean="0"/>
          </a:p>
          <a:p>
            <a:pPr marL="0" indent="0">
              <a:buNone/>
            </a:pPr>
            <a:r>
              <a:rPr lang="it-IT" sz="2400" dirty="0" smtClean="0"/>
              <a:t>«</a:t>
            </a:r>
            <a:r>
              <a:rPr lang="it-IT" sz="2400" i="1" dirty="0" smtClean="0"/>
              <a:t>Il paragone con un sistema di punti materiali è il solo che a nostro avviso, possa far comprendere le azioni e le reazioni molto complicate dei fenomeni sociali e possa darci in tal modo una idea netta dell’equilibrio economico e sociale. Inoltre un sistema di punti materiali si presta alla considerazione dei movimenti virtuali. Ci si può chiedere quali movimenti nasceranno in un tale sistema nell’ipotesi in cui uno dei punti sia spostato in una certa direzione. Ricerche consimili hanno un’estrema importanza per i sistemi economici e sociali e solo tali ricerche possono farci conoscere le condizioni del massimo di ofelimità o di utilità. La struttura degli organismi viventi è molto più rigida, molto più definita di quella di un sistema di punti m</a:t>
            </a:r>
            <a:r>
              <a:rPr lang="it-IT" sz="2400" dirty="0" smtClean="0"/>
              <a:t>a</a:t>
            </a:r>
            <a:r>
              <a:rPr lang="it-IT" sz="2400" i="1" dirty="0" smtClean="0"/>
              <a:t>teriali. Ora, in economia politica e in scienza sociale, abbiamo precisamente da risolvere dei problemi nei quali si fa variare in misura considerevole, e in modo continuo, la struttura di certe parti. Ci occorre ad esempio esaminare quel che diviene l’equilibrio economico quando la quantità di moneta va crescendo fino a divenire doppia della quantità iniziale. Possiamo procurarci qualche lume in merito chiedendoci che ne verrebbe di un leone, il cui cuore si è raddoppiato di volume o ponendoci un qualsiasi altro problema analogo?</a:t>
            </a:r>
            <a:r>
              <a:rPr lang="it-IT" sz="2400" dirty="0" smtClean="0"/>
              <a:t>» </a:t>
            </a:r>
          </a:p>
          <a:p>
            <a:pPr marL="0" indent="0">
              <a:buNone/>
            </a:pPr>
            <a:endParaRPr lang="it-IT" sz="2400" dirty="0" smtClean="0"/>
          </a:p>
          <a:p>
            <a:pPr marL="0" indent="0">
              <a:buNone/>
            </a:pPr>
            <a:r>
              <a:rPr lang="it-IT" sz="2400" dirty="0" smtClean="0"/>
              <a:t>(Pareto, </a:t>
            </a:r>
            <a:r>
              <a:rPr lang="it-IT" sz="2400" i="1" dirty="0" err="1" smtClean="0"/>
              <a:t>Cours</a:t>
            </a:r>
            <a:r>
              <a:rPr lang="it-IT" sz="2400" dirty="0" smtClean="0"/>
              <a:t>, cit. in Ingrao e Ranchetti 1996, p. 496) </a:t>
            </a:r>
            <a:endParaRPr lang="it-IT" sz="2400" dirty="0"/>
          </a:p>
        </p:txBody>
      </p:sp>
    </p:spTree>
    <p:extLst>
      <p:ext uri="{BB962C8B-B14F-4D97-AF65-F5344CB8AC3E}">
        <p14:creationId xmlns:p14="http://schemas.microsoft.com/office/powerpoint/2010/main" val="5152999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a:t>
            </a:r>
            <a:r>
              <a:rPr lang="it-IT" i="1" dirty="0" err="1" smtClean="0"/>
              <a:t>Cours</a:t>
            </a:r>
            <a:r>
              <a:rPr lang="it-IT" i="1" dirty="0" smtClean="0"/>
              <a:t> d’</a:t>
            </a:r>
            <a:r>
              <a:rPr lang="it-IT" i="1" dirty="0" err="1" smtClean="0"/>
              <a:t>économie</a:t>
            </a:r>
            <a:r>
              <a:rPr lang="it-IT" i="1" dirty="0" smtClean="0"/>
              <a:t> </a:t>
            </a:r>
            <a:r>
              <a:rPr lang="it-IT" i="1" dirty="0" err="1" smtClean="0"/>
              <a:t>politique</a:t>
            </a:r>
            <a:r>
              <a:rPr lang="it-IT" i="1" dirty="0" smtClean="0"/>
              <a:t> </a:t>
            </a:r>
            <a:r>
              <a:rPr lang="it-IT" dirty="0" smtClean="0"/>
              <a:t>(1896-1897)</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Due volumi</a:t>
            </a:r>
          </a:p>
          <a:p>
            <a:pPr lvl="1"/>
            <a:r>
              <a:rPr lang="it-IT" dirty="0" smtClean="0"/>
              <a:t>Volume I: Principi di economia politica pura</a:t>
            </a:r>
          </a:p>
          <a:p>
            <a:pPr lvl="1"/>
            <a:r>
              <a:rPr lang="it-IT" dirty="0" smtClean="0"/>
              <a:t>Volume II: Economia politica applicata </a:t>
            </a:r>
          </a:p>
          <a:p>
            <a:pPr lvl="2"/>
            <a:r>
              <a:rPr lang="it-IT" dirty="0" smtClean="0"/>
              <a:t>Libro I: i capitali (personali, mobiliari, immobiliari)</a:t>
            </a:r>
          </a:p>
          <a:p>
            <a:pPr lvl="2"/>
            <a:r>
              <a:rPr lang="it-IT" dirty="0" smtClean="0"/>
              <a:t>Libro II: funzionamento dell’organismo economico (evoluzione del sistema economico, produzione, commercio, crisi economiche)</a:t>
            </a:r>
          </a:p>
          <a:p>
            <a:pPr lvl="2"/>
            <a:r>
              <a:rPr lang="it-IT" dirty="0" smtClean="0"/>
              <a:t>Libro III: Ripartizione dei redditi e consumo della ricchezza (curva dei redditi e fisiologia sociale)</a:t>
            </a:r>
          </a:p>
          <a:p>
            <a:r>
              <a:rPr lang="it-IT" dirty="0" smtClean="0"/>
              <a:t>Teoria della scelta basata sul concetto di </a:t>
            </a:r>
            <a:r>
              <a:rPr lang="it-IT" dirty="0" smtClean="0">
                <a:solidFill>
                  <a:srgbClr val="FF0000"/>
                </a:solidFill>
              </a:rPr>
              <a:t>ofelimità </a:t>
            </a:r>
            <a:r>
              <a:rPr lang="it-IT" dirty="0" smtClean="0"/>
              <a:t>elementare decrescente (differenza tra utilità e ofelimità, v. diapo successivo);</a:t>
            </a:r>
          </a:p>
          <a:p>
            <a:r>
              <a:rPr lang="it-IT" dirty="0" smtClean="0">
                <a:solidFill>
                  <a:srgbClr val="FF0000"/>
                </a:solidFill>
              </a:rPr>
              <a:t>Estensione dello schema </a:t>
            </a:r>
            <a:r>
              <a:rPr lang="it-IT" dirty="0" err="1" smtClean="0">
                <a:solidFill>
                  <a:srgbClr val="FF0000"/>
                </a:solidFill>
              </a:rPr>
              <a:t>walrasiano</a:t>
            </a:r>
            <a:r>
              <a:rPr lang="it-IT" dirty="0" smtClean="0">
                <a:solidFill>
                  <a:srgbClr val="FF0000"/>
                </a:solidFill>
              </a:rPr>
              <a:t> </a:t>
            </a:r>
            <a:r>
              <a:rPr lang="it-IT" dirty="0" smtClean="0"/>
              <a:t>dalla concorrenza perfetta alla concorrenza monopolistica. </a:t>
            </a:r>
          </a:p>
          <a:p>
            <a:endParaRPr lang="it-IT" dirty="0"/>
          </a:p>
        </p:txBody>
      </p:sp>
    </p:spTree>
    <p:extLst>
      <p:ext uri="{BB962C8B-B14F-4D97-AF65-F5344CB8AC3E}">
        <p14:creationId xmlns:p14="http://schemas.microsoft.com/office/powerpoint/2010/main" val="18796971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Il concetto di ofelimità (base dell’economia come scienza neutra rispetto ai giudizi etici e di valore) </a:t>
            </a:r>
            <a:endParaRPr lang="it-IT" dirty="0"/>
          </a:p>
        </p:txBody>
      </p:sp>
      <p:sp>
        <p:nvSpPr>
          <p:cNvPr id="3" name="Segnaposto contenuto 2"/>
          <p:cNvSpPr>
            <a:spLocks noGrp="1"/>
          </p:cNvSpPr>
          <p:nvPr>
            <p:ph idx="1"/>
          </p:nvPr>
        </p:nvSpPr>
        <p:spPr/>
        <p:txBody>
          <a:bodyPr/>
          <a:lstStyle/>
          <a:p>
            <a:pPr marL="0" indent="0">
              <a:buNone/>
            </a:pPr>
            <a:r>
              <a:rPr lang="it-IT" i="1" dirty="0" smtClean="0"/>
              <a:t>«Ci varremo del termine </a:t>
            </a:r>
            <a:r>
              <a:rPr lang="it-IT" i="1" dirty="0" smtClean="0">
                <a:solidFill>
                  <a:srgbClr val="FF0000"/>
                </a:solidFill>
              </a:rPr>
              <a:t>ofelimità</a:t>
            </a:r>
            <a:r>
              <a:rPr lang="it-IT" i="1" dirty="0" smtClean="0"/>
              <a:t> […] per esprimere il rapporto di convenienza, che fa sì che una cosa soddisfi un bisogno o un desiderio, legittimo o meno […] Questo nuovo termine ci è tanto più necessario in quanto avremo bisogno pure d’adoperare il termine </a:t>
            </a:r>
            <a:r>
              <a:rPr lang="it-IT" dirty="0" smtClean="0"/>
              <a:t>utile </a:t>
            </a:r>
            <a:r>
              <a:rPr lang="it-IT" i="1" dirty="0" smtClean="0"/>
              <a:t> nella sua accezione ordinaria, per designare cioè la proprietà che ha una cosa di favorire lo sviluppo e la prosperità di un individuo, d’una razza o di tutta la specie umana.»</a:t>
            </a:r>
            <a:r>
              <a:rPr lang="it-IT" dirty="0" smtClean="0"/>
              <a:t> </a:t>
            </a:r>
          </a:p>
          <a:p>
            <a:pPr marL="0" indent="0">
              <a:buNone/>
            </a:pPr>
            <a:r>
              <a:rPr lang="it-IT" dirty="0" smtClean="0"/>
              <a:t>(Pareto, </a:t>
            </a:r>
            <a:r>
              <a:rPr lang="it-IT" i="1" dirty="0" err="1" smtClean="0"/>
              <a:t>Cours</a:t>
            </a:r>
            <a:r>
              <a:rPr lang="it-IT" dirty="0" smtClean="0"/>
              <a:t>, ed. </a:t>
            </a:r>
            <a:r>
              <a:rPr lang="it-IT" dirty="0" err="1" smtClean="0"/>
              <a:t>it</a:t>
            </a:r>
            <a:r>
              <a:rPr lang="it-IT" dirty="0" smtClean="0"/>
              <a:t> a cura di G. Palomba, p. 126)</a:t>
            </a:r>
            <a:endParaRPr lang="it-IT" i="1" dirty="0"/>
          </a:p>
        </p:txBody>
      </p:sp>
    </p:spTree>
    <p:extLst>
      <p:ext uri="{BB962C8B-B14F-4D97-AF65-F5344CB8AC3E}">
        <p14:creationId xmlns:p14="http://schemas.microsoft.com/office/powerpoint/2010/main" val="37293313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87928" y="206889"/>
            <a:ext cx="5292436" cy="6590630"/>
          </a:xfrm>
        </p:spPr>
      </p:pic>
      <p:pic>
        <p:nvPicPr>
          <p:cNvPr id="2" name="Immagine 1"/>
          <p:cNvPicPr>
            <a:picLocks noChangeAspect="1"/>
          </p:cNvPicPr>
          <p:nvPr/>
        </p:nvPicPr>
        <p:blipFill>
          <a:blip r:embed="rId3"/>
          <a:stretch>
            <a:fillRect/>
          </a:stretch>
        </p:blipFill>
        <p:spPr>
          <a:xfrm>
            <a:off x="6290973" y="279440"/>
            <a:ext cx="2401962" cy="2888633"/>
          </a:xfrm>
          <a:prstGeom prst="rect">
            <a:avLst/>
          </a:prstGeom>
        </p:spPr>
      </p:pic>
      <p:pic>
        <p:nvPicPr>
          <p:cNvPr id="3" name="Immagine 2"/>
          <p:cNvPicPr>
            <a:picLocks noChangeAspect="1"/>
          </p:cNvPicPr>
          <p:nvPr/>
        </p:nvPicPr>
        <p:blipFill>
          <a:blip r:embed="rId4"/>
          <a:stretch>
            <a:fillRect/>
          </a:stretch>
        </p:blipFill>
        <p:spPr>
          <a:xfrm>
            <a:off x="7110164" y="3653403"/>
            <a:ext cx="3926713" cy="3144116"/>
          </a:xfrm>
          <a:prstGeom prst="rect">
            <a:avLst/>
          </a:prstGeom>
        </p:spPr>
      </p:pic>
    </p:spTree>
    <p:extLst>
      <p:ext uri="{BB962C8B-B14F-4D97-AF65-F5344CB8AC3E}">
        <p14:creationId xmlns:p14="http://schemas.microsoft.com/office/powerpoint/2010/main" val="243325513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olo 8"/>
          <p:cNvSpPr>
            <a:spLocks noGrp="1"/>
          </p:cNvSpPr>
          <p:nvPr>
            <p:ph type="title"/>
          </p:nvPr>
        </p:nvSpPr>
        <p:spPr/>
        <p:txBody>
          <a:bodyPr/>
          <a:lstStyle/>
          <a:p>
            <a:pPr algn="ctr"/>
            <a:r>
              <a:rPr lang="it-IT" dirty="0" smtClean="0"/>
              <a:t>Confronto tra Fisica ed </a:t>
            </a:r>
            <a:r>
              <a:rPr lang="it-IT" dirty="0"/>
              <a:t>E</a:t>
            </a:r>
            <a:r>
              <a:rPr lang="it-IT" dirty="0" smtClean="0"/>
              <a:t>conomia</a:t>
            </a:r>
            <a:endParaRPr lang="it-IT" dirty="0"/>
          </a:p>
        </p:txBody>
      </p:sp>
      <p:sp>
        <p:nvSpPr>
          <p:cNvPr id="5" name="Segnaposto testo 4"/>
          <p:cNvSpPr>
            <a:spLocks noGrp="1"/>
          </p:cNvSpPr>
          <p:nvPr>
            <p:ph sz="half" idx="1"/>
          </p:nvPr>
        </p:nvSpPr>
        <p:spPr/>
        <p:txBody>
          <a:bodyPr>
            <a:normAutofit fontScale="85000" lnSpcReduction="20000"/>
          </a:bodyPr>
          <a:lstStyle/>
          <a:p>
            <a:r>
              <a:rPr lang="it-IT" dirty="0" smtClean="0">
                <a:solidFill>
                  <a:srgbClr val="FF0000"/>
                </a:solidFill>
              </a:rPr>
              <a:t>Scienze naturali (Fisica)</a:t>
            </a:r>
          </a:p>
          <a:p>
            <a:r>
              <a:rPr lang="it-IT" dirty="0" smtClean="0"/>
              <a:t>Oggetto di studio: corpi naturali che interagiscono e s’influenzano reciprocamente nello spazio fisico (equilibrio e movimento)</a:t>
            </a:r>
          </a:p>
          <a:p>
            <a:r>
              <a:rPr lang="it-IT" dirty="0" smtClean="0"/>
              <a:t>Meccanica razionale (teoria)</a:t>
            </a:r>
          </a:p>
          <a:p>
            <a:pPr lvl="1"/>
            <a:r>
              <a:rPr lang="it-IT" dirty="0" smtClean="0"/>
              <a:t>Oggetti teorici (punti)</a:t>
            </a:r>
          </a:p>
          <a:p>
            <a:pPr lvl="1"/>
            <a:r>
              <a:rPr lang="it-IT" dirty="0" smtClean="0"/>
              <a:t>Movimenti in assenza di attrito</a:t>
            </a:r>
          </a:p>
          <a:p>
            <a:r>
              <a:rPr lang="it-IT" dirty="0" smtClean="0"/>
              <a:t>Meccanica applicata (analisi empirica)</a:t>
            </a:r>
          </a:p>
          <a:p>
            <a:pPr lvl="1"/>
            <a:r>
              <a:rPr lang="it-IT" dirty="0" smtClean="0"/>
              <a:t>Oggetti reali (corpi dotati di massa e di altre proprietà)</a:t>
            </a:r>
          </a:p>
          <a:p>
            <a:pPr lvl="1"/>
            <a:r>
              <a:rPr lang="it-IT" dirty="0" smtClean="0"/>
              <a:t>Movimenti nella realtà (attrito dell’aria, ostacoli ecc.)</a:t>
            </a:r>
          </a:p>
        </p:txBody>
      </p:sp>
      <p:sp>
        <p:nvSpPr>
          <p:cNvPr id="7" name="Segnaposto testo 6"/>
          <p:cNvSpPr>
            <a:spLocks noGrp="1"/>
          </p:cNvSpPr>
          <p:nvPr>
            <p:ph sz="half" idx="2"/>
          </p:nvPr>
        </p:nvSpPr>
        <p:spPr/>
        <p:txBody>
          <a:bodyPr>
            <a:normAutofit fontScale="85000" lnSpcReduction="20000"/>
          </a:bodyPr>
          <a:lstStyle/>
          <a:p>
            <a:r>
              <a:rPr lang="it-IT" dirty="0">
                <a:solidFill>
                  <a:srgbClr val="FF0000"/>
                </a:solidFill>
              </a:rPr>
              <a:t>Scienze </a:t>
            </a:r>
            <a:r>
              <a:rPr lang="it-IT" dirty="0" smtClean="0">
                <a:solidFill>
                  <a:srgbClr val="FF0000"/>
                </a:solidFill>
              </a:rPr>
              <a:t>sociali (Economia)</a:t>
            </a:r>
            <a:endParaRPr lang="it-IT" dirty="0">
              <a:solidFill>
                <a:srgbClr val="FF0000"/>
              </a:solidFill>
            </a:endParaRPr>
          </a:p>
          <a:p>
            <a:r>
              <a:rPr lang="it-IT" dirty="0"/>
              <a:t>Oggetto di studio: </a:t>
            </a:r>
            <a:r>
              <a:rPr lang="it-IT" dirty="0" smtClean="0"/>
              <a:t>agenti economici che </a:t>
            </a:r>
            <a:r>
              <a:rPr lang="it-IT" dirty="0"/>
              <a:t>interagiscono, s’influenzano reciprocamente </a:t>
            </a:r>
            <a:r>
              <a:rPr lang="it-IT" dirty="0" smtClean="0"/>
              <a:t>in un contesto sociale (equilibrio </a:t>
            </a:r>
            <a:r>
              <a:rPr lang="it-IT" dirty="0"/>
              <a:t>e movimento)</a:t>
            </a:r>
          </a:p>
          <a:p>
            <a:r>
              <a:rPr lang="it-IT" dirty="0" smtClean="0"/>
              <a:t>Economia teorica </a:t>
            </a:r>
            <a:r>
              <a:rPr lang="it-IT" dirty="0"/>
              <a:t>(teoria)</a:t>
            </a:r>
          </a:p>
          <a:p>
            <a:pPr lvl="1"/>
            <a:r>
              <a:rPr lang="it-IT" dirty="0"/>
              <a:t>Oggetti teorici </a:t>
            </a:r>
            <a:r>
              <a:rPr lang="it-IT" dirty="0" smtClean="0"/>
              <a:t>(homo </a:t>
            </a:r>
            <a:r>
              <a:rPr lang="it-IT" dirty="0" err="1" smtClean="0"/>
              <a:t>oeconomicus</a:t>
            </a:r>
            <a:r>
              <a:rPr lang="it-IT" dirty="0" smtClean="0"/>
              <a:t>)</a:t>
            </a:r>
            <a:endParaRPr lang="it-IT" dirty="0"/>
          </a:p>
          <a:p>
            <a:pPr lvl="1"/>
            <a:r>
              <a:rPr lang="it-IT" dirty="0" smtClean="0"/>
              <a:t>Razionalità in senso forte (utilità come base del comportamento umano)</a:t>
            </a:r>
            <a:endParaRPr lang="it-IT" dirty="0"/>
          </a:p>
          <a:p>
            <a:r>
              <a:rPr lang="it-IT" dirty="0" smtClean="0"/>
              <a:t>Economia applicata </a:t>
            </a:r>
            <a:r>
              <a:rPr lang="it-IT" dirty="0"/>
              <a:t>(analisi empirica)</a:t>
            </a:r>
          </a:p>
          <a:p>
            <a:pPr lvl="1"/>
            <a:r>
              <a:rPr lang="it-IT" dirty="0"/>
              <a:t>Oggetti reali </a:t>
            </a:r>
            <a:r>
              <a:rPr lang="it-IT" dirty="0" smtClean="0"/>
              <a:t>(uomini dotati di passioni, credenze, ideologie ecc.)</a:t>
            </a:r>
            <a:endParaRPr lang="it-IT" dirty="0"/>
          </a:p>
          <a:p>
            <a:pPr lvl="1"/>
            <a:r>
              <a:rPr lang="it-IT" dirty="0" smtClean="0"/>
              <a:t>interazione </a:t>
            </a:r>
            <a:r>
              <a:rPr lang="it-IT" dirty="0"/>
              <a:t>nella realtà (attrito dell’aria, ostacoli ecc.)</a:t>
            </a:r>
          </a:p>
        </p:txBody>
      </p:sp>
    </p:spTree>
    <p:extLst>
      <p:ext uri="{BB962C8B-B14F-4D97-AF65-F5344CB8AC3E}">
        <p14:creationId xmlns:p14="http://schemas.microsoft.com/office/powerpoint/2010/main" val="14001514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i="1" dirty="0" smtClean="0"/>
              <a:t>Homo </a:t>
            </a:r>
            <a:r>
              <a:rPr lang="it-IT" i="1" dirty="0" err="1" smtClean="0"/>
              <a:t>oeconomicus</a:t>
            </a:r>
            <a:r>
              <a:rPr lang="it-IT" i="1" dirty="0" smtClean="0"/>
              <a:t> </a:t>
            </a:r>
            <a:r>
              <a:rPr lang="it-IT" dirty="0" smtClean="0"/>
              <a:t>ed equilibrio di mercato</a:t>
            </a:r>
            <a:endParaRPr lang="it-IT" dirty="0"/>
          </a:p>
        </p:txBody>
      </p:sp>
      <p:sp>
        <p:nvSpPr>
          <p:cNvPr id="3" name="Segnaposto contenuto 2"/>
          <p:cNvSpPr>
            <a:spLocks noGrp="1"/>
          </p:cNvSpPr>
          <p:nvPr>
            <p:ph sz="half" idx="1"/>
          </p:nvPr>
        </p:nvSpPr>
        <p:spPr>
          <a:xfrm>
            <a:off x="838198" y="1825624"/>
            <a:ext cx="11113395" cy="4845631"/>
          </a:xfrm>
        </p:spPr>
        <p:txBody>
          <a:bodyPr>
            <a:normAutofit fontScale="85000" lnSpcReduction="20000"/>
          </a:bodyPr>
          <a:lstStyle/>
          <a:p>
            <a:r>
              <a:rPr lang="it-IT" i="1" dirty="0" smtClean="0">
                <a:solidFill>
                  <a:srgbClr val="FF0000"/>
                </a:solidFill>
              </a:rPr>
              <a:t>Homo </a:t>
            </a:r>
            <a:r>
              <a:rPr lang="it-IT" i="1" dirty="0" err="1" smtClean="0">
                <a:solidFill>
                  <a:srgbClr val="FF0000"/>
                </a:solidFill>
              </a:rPr>
              <a:t>oeconomicus</a:t>
            </a:r>
            <a:r>
              <a:rPr lang="it-IT" dirty="0"/>
              <a:t>,</a:t>
            </a:r>
            <a:r>
              <a:rPr lang="it-IT" dirty="0" smtClean="0"/>
              <a:t> uomo considerato in astratto, mosso da desideri e bisogni (massimizzare l’ofelimità, comportamento razionale) e limitato da vincoli (es. vincolo di bilancio). </a:t>
            </a:r>
          </a:p>
          <a:p>
            <a:endParaRPr lang="it-IT" dirty="0" smtClean="0"/>
          </a:p>
          <a:p>
            <a:r>
              <a:rPr lang="it-IT" dirty="0" smtClean="0">
                <a:solidFill>
                  <a:srgbClr val="FF0000"/>
                </a:solidFill>
              </a:rPr>
              <a:t>Il mercato come luogo d’incontro fra </a:t>
            </a:r>
            <a:r>
              <a:rPr lang="it-IT" i="1" dirty="0" err="1" smtClean="0">
                <a:solidFill>
                  <a:srgbClr val="FF0000"/>
                </a:solidFill>
              </a:rPr>
              <a:t>homines</a:t>
            </a:r>
            <a:r>
              <a:rPr lang="it-IT" i="1" dirty="0" smtClean="0">
                <a:solidFill>
                  <a:srgbClr val="FF0000"/>
                </a:solidFill>
              </a:rPr>
              <a:t> </a:t>
            </a:r>
            <a:r>
              <a:rPr lang="it-IT" i="1" dirty="0" err="1" smtClean="0">
                <a:solidFill>
                  <a:srgbClr val="FF0000"/>
                </a:solidFill>
              </a:rPr>
              <a:t>oeconomici</a:t>
            </a:r>
            <a:r>
              <a:rPr lang="it-IT" i="1" dirty="0" smtClean="0">
                <a:solidFill>
                  <a:srgbClr val="FF0000"/>
                </a:solidFill>
              </a:rPr>
              <a:t> </a:t>
            </a:r>
            <a:r>
              <a:rPr lang="it-IT" dirty="0" smtClean="0"/>
              <a:t>che interagiscono sprigionando forze che raggiungono un equilibrio caratterizzato da altri vincoli (es. domanda = offerta). </a:t>
            </a:r>
          </a:p>
          <a:p>
            <a:endParaRPr lang="it-IT" dirty="0" smtClean="0"/>
          </a:p>
          <a:p>
            <a:r>
              <a:rPr lang="it-IT" dirty="0" smtClean="0"/>
              <a:t>Equilibrio come stato di quiete ideale verso cui il sistema tende a tornare se perturbato leggermente (concetto statico). </a:t>
            </a:r>
          </a:p>
          <a:p>
            <a:endParaRPr lang="it-IT" dirty="0"/>
          </a:p>
          <a:p>
            <a:r>
              <a:rPr lang="it-IT" dirty="0" smtClean="0"/>
              <a:t>Rimane aperto il problema del tempo necessario a raggiungere l’equilibrio, preferenza per l’equilibrio generale rispetto agli equilibri parziali (interdipendenza). Pareto presta attenzione relativa al problema dell’esistenza e a quello della stabilità.  </a:t>
            </a:r>
          </a:p>
        </p:txBody>
      </p:sp>
    </p:spTree>
    <p:extLst>
      <p:ext uri="{BB962C8B-B14F-4D97-AF65-F5344CB8AC3E}">
        <p14:creationId xmlns:p14="http://schemas.microsoft.com/office/powerpoint/2010/main" val="13983140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Manuale di Economia Politica (1906)</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Nel </a:t>
            </a:r>
            <a:r>
              <a:rPr lang="it-IT" i="1" dirty="0" err="1"/>
              <a:t>Cours</a:t>
            </a:r>
            <a:r>
              <a:rPr lang="it-IT" dirty="0"/>
              <a:t>, Pareto </a:t>
            </a:r>
            <a:r>
              <a:rPr lang="it-IT" dirty="0" smtClean="0"/>
              <a:t>ravvisa:</a:t>
            </a:r>
          </a:p>
          <a:p>
            <a:pPr lvl="1"/>
            <a:r>
              <a:rPr lang="it-IT" dirty="0" smtClean="0"/>
              <a:t>un difetto di sintesi, associato al mantenimento di elementi ideologici non dimostrabili (es. affermare, senza dimostrarlo, che  la pace, la libertà economica e la libertà politica sono i migliori mezzi per raggiungere il bene dei popoli);</a:t>
            </a:r>
          </a:p>
          <a:p>
            <a:pPr lvl="1"/>
            <a:r>
              <a:rPr lang="it-IT" dirty="0" smtClean="0"/>
              <a:t>un difetto associato alla sottovalutazione delle convinzioni soggettive, fondate o infondate che siano, nel determinare il comportamento umano. Da qui la necessità di introdurre la distinzione tra azioni logiche e azioni non-logiche (v. dopo);</a:t>
            </a:r>
          </a:p>
          <a:p>
            <a:pPr lvl="1"/>
            <a:endParaRPr lang="it-IT" dirty="0" smtClean="0"/>
          </a:p>
          <a:p>
            <a:r>
              <a:rPr lang="it-IT" dirty="0" smtClean="0"/>
              <a:t>Il Manuale del 1906 si propone di correggere entrambi gli errori, concentrandosi sullo studio del «</a:t>
            </a:r>
            <a:r>
              <a:rPr lang="it-IT" dirty="0" smtClean="0">
                <a:solidFill>
                  <a:srgbClr val="FF0000"/>
                </a:solidFill>
              </a:rPr>
              <a:t>fatto della scelta</a:t>
            </a:r>
            <a:r>
              <a:rPr lang="it-IT" dirty="0" smtClean="0"/>
              <a:t>» più che sulle motivazioni psicologiche (superamento dell’edonismo).</a:t>
            </a:r>
          </a:p>
          <a:p>
            <a:endParaRPr lang="it-IT" dirty="0" smtClean="0"/>
          </a:p>
          <a:p>
            <a:r>
              <a:rPr lang="it-IT" dirty="0" smtClean="0"/>
              <a:t>La teoria economica pura come teoria delle </a:t>
            </a:r>
            <a:r>
              <a:rPr lang="it-IT" dirty="0" smtClean="0">
                <a:solidFill>
                  <a:srgbClr val="FF0000"/>
                </a:solidFill>
              </a:rPr>
              <a:t>azioni logiche</a:t>
            </a:r>
            <a:r>
              <a:rPr lang="it-IT" dirty="0" smtClean="0"/>
              <a:t>.</a:t>
            </a:r>
          </a:p>
        </p:txBody>
      </p:sp>
    </p:spTree>
    <p:extLst>
      <p:ext uri="{BB962C8B-B14F-4D97-AF65-F5344CB8AC3E}">
        <p14:creationId xmlns:p14="http://schemas.microsoft.com/office/powerpoint/2010/main" val="37576819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600" dirty="0" smtClean="0"/>
              <a:t>Azioni logiche come oggetto di studio dell’economia pura (distinta dall’economia applicata)</a:t>
            </a:r>
            <a:endParaRPr lang="en-GB" sz="3600" dirty="0"/>
          </a:p>
        </p:txBody>
      </p:sp>
      <p:sp>
        <p:nvSpPr>
          <p:cNvPr id="3" name="Segnaposto contenuto 2"/>
          <p:cNvSpPr>
            <a:spLocks noGrp="1"/>
          </p:cNvSpPr>
          <p:nvPr>
            <p:ph idx="1"/>
          </p:nvPr>
        </p:nvSpPr>
        <p:spPr/>
        <p:txBody>
          <a:bodyPr>
            <a:normAutofit fontScale="92500" lnSpcReduction="20000"/>
          </a:bodyPr>
          <a:lstStyle/>
          <a:p>
            <a:pPr marL="0" indent="0">
              <a:buNone/>
            </a:pPr>
            <a:r>
              <a:rPr lang="it-IT" i="1" dirty="0"/>
              <a:t>Studieremo le tante </a:t>
            </a:r>
            <a:r>
              <a:rPr lang="it-IT" i="1" dirty="0">
                <a:solidFill>
                  <a:srgbClr val="FF0000"/>
                </a:solidFill>
              </a:rPr>
              <a:t>azioni logiche e ripetute </a:t>
            </a:r>
            <a:r>
              <a:rPr lang="it-IT" i="1" dirty="0"/>
              <a:t>che gli uomini compiono per procurarsi </a:t>
            </a:r>
            <a:r>
              <a:rPr lang="it-IT" i="1" dirty="0" smtClean="0">
                <a:solidFill>
                  <a:srgbClr val="FF0000"/>
                </a:solidFill>
              </a:rPr>
              <a:t>le cose che soddisfano i loro gusti</a:t>
            </a:r>
            <a:r>
              <a:rPr lang="it-IT" i="1" dirty="0" smtClean="0"/>
              <a:t>. </a:t>
            </a:r>
            <a:r>
              <a:rPr lang="it-IT" i="1" dirty="0"/>
              <a:t>... Ci occuperemo solo di certe relazioni tra fatti oggettivi e fatti soggettivi, principalmente i gusti degli uomini. Inoltre, semplificheremo ancora di più il problema assumendo che il fatto soggettivo sia perfettamente conforme al fatto oggettivo. Questo può essere fatto perché considereremo solo le azioni ripetute come una base per sostenere che c'è una connessione logica che unisce tali azioni</a:t>
            </a:r>
            <a:r>
              <a:rPr lang="it-IT" i="1" dirty="0" smtClean="0"/>
              <a:t>. </a:t>
            </a:r>
          </a:p>
          <a:p>
            <a:pPr marL="0" indent="0">
              <a:buNone/>
            </a:pPr>
            <a:endParaRPr lang="it-IT" i="1" dirty="0"/>
          </a:p>
          <a:p>
            <a:r>
              <a:rPr lang="it-IT" dirty="0" smtClean="0"/>
              <a:t>E’ importante ricordare che le azioni logiche e ripetute sono solamente una parte delle azioni umane. Questo rende piuttosto ristretto l’ambito della teoria economica e permette di identificare una differenza forte con i classici che vedevano l’economia politica come studio della società dal punto di vista della produzione e della distribuzione della ricchezza e non certamente solo come studio delle scelte razionali individuali.   </a:t>
            </a:r>
            <a:endParaRPr lang="en-GB" dirty="0"/>
          </a:p>
        </p:txBody>
      </p:sp>
    </p:spTree>
    <p:extLst>
      <p:ext uri="{BB962C8B-B14F-4D97-AF65-F5344CB8AC3E}">
        <p14:creationId xmlns:p14="http://schemas.microsoft.com/office/powerpoint/2010/main" val="39181263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Rappresentare «il fatto della scelta»</a:t>
            </a:r>
            <a:endParaRPr lang="it-IT" dirty="0"/>
          </a:p>
        </p:txBody>
      </p:sp>
      <p:sp>
        <p:nvSpPr>
          <p:cNvPr id="3" name="Segnaposto contenuto 2"/>
          <p:cNvSpPr>
            <a:spLocks noGrp="1"/>
          </p:cNvSpPr>
          <p:nvPr>
            <p:ph idx="1"/>
          </p:nvPr>
        </p:nvSpPr>
        <p:spPr/>
        <p:txBody>
          <a:bodyPr>
            <a:normAutofit fontScale="77500" lnSpcReduction="20000"/>
          </a:bodyPr>
          <a:lstStyle/>
          <a:p>
            <a:r>
              <a:rPr lang="it-IT" dirty="0"/>
              <a:t>Nel Manuale, sparisce l’utilità marginale decrescente, misurata in termini cardinali (</a:t>
            </a:r>
            <a:r>
              <a:rPr lang="it-IT" dirty="0" err="1"/>
              <a:t>ceh</a:t>
            </a:r>
            <a:r>
              <a:rPr lang="it-IT" dirty="0"/>
              <a:t> invece era presente nel </a:t>
            </a:r>
            <a:r>
              <a:rPr lang="it-IT" i="1" dirty="0" err="1"/>
              <a:t>Cours</a:t>
            </a:r>
            <a:r>
              <a:rPr lang="it-IT" dirty="0"/>
              <a:t>), ma restano i </a:t>
            </a:r>
            <a:r>
              <a:rPr lang="it-IT" dirty="0">
                <a:solidFill>
                  <a:srgbClr val="FF0000"/>
                </a:solidFill>
              </a:rPr>
              <a:t>saggi marginali di sostituzione </a:t>
            </a:r>
            <a:r>
              <a:rPr lang="it-IT" dirty="0"/>
              <a:t>che sono osservabili e (si può ipotizzare) il risultato di scelte razionali. Dietro quelle scelte c’è una funzione di utilità ordinale, che Pareto rappresenta attraverso le curve d’indifferenza (inventate da </a:t>
            </a:r>
            <a:r>
              <a:rPr lang="it-IT" dirty="0" err="1"/>
              <a:t>Edgeworth</a:t>
            </a:r>
            <a:r>
              <a:rPr lang="it-IT" dirty="0"/>
              <a:t>).</a:t>
            </a:r>
          </a:p>
          <a:p>
            <a:endParaRPr lang="it-IT" dirty="0" smtClean="0"/>
          </a:p>
          <a:p>
            <a:r>
              <a:rPr lang="it-IT" dirty="0" smtClean="0"/>
              <a:t>Per rappresentare la scelta tra A e B è sufficiente ipotizzare che l’individuo sia mosso da preferenze, rappresentabili attraverso una funzione di utilità ordinale U = U(.)</a:t>
            </a:r>
          </a:p>
          <a:p>
            <a:pPr lvl="1"/>
            <a:r>
              <a:rPr lang="it-IT" dirty="0" smtClean="0"/>
              <a:t>Se l’individuo preferisce A </a:t>
            </a:r>
            <a:r>
              <a:rPr lang="it-IT" dirty="0" err="1" smtClean="0"/>
              <a:t>a</a:t>
            </a:r>
            <a:r>
              <a:rPr lang="it-IT" dirty="0" smtClean="0"/>
              <a:t> B (fatto osservabile), allora U(A) &gt; U(B) (e viceversa, condizione del tipo se e solo se)</a:t>
            </a:r>
          </a:p>
          <a:p>
            <a:pPr lvl="1"/>
            <a:r>
              <a:rPr lang="it-IT" dirty="0"/>
              <a:t>Se </a:t>
            </a:r>
            <a:r>
              <a:rPr lang="it-IT" dirty="0" smtClean="0"/>
              <a:t>preferisce B ad A </a:t>
            </a:r>
            <a:r>
              <a:rPr lang="it-IT" dirty="0"/>
              <a:t>(fatto osservabile), </a:t>
            </a:r>
            <a:r>
              <a:rPr lang="it-IT" dirty="0" smtClean="0"/>
              <a:t>allora U(B) </a:t>
            </a:r>
            <a:r>
              <a:rPr lang="it-IT" dirty="0"/>
              <a:t>&gt; </a:t>
            </a:r>
            <a:r>
              <a:rPr lang="it-IT" dirty="0" smtClean="0"/>
              <a:t>U(A) </a:t>
            </a:r>
            <a:r>
              <a:rPr lang="it-IT" dirty="0"/>
              <a:t>(e </a:t>
            </a:r>
            <a:r>
              <a:rPr lang="it-IT" dirty="0" smtClean="0"/>
              <a:t>viceversa)</a:t>
            </a:r>
          </a:p>
          <a:p>
            <a:pPr lvl="1"/>
            <a:r>
              <a:rPr lang="it-IT" dirty="0" smtClean="0"/>
              <a:t>Se non vale nessuna delle due precedenti e l’individuo è indifferente tra A e B allora U(A) = U(B)</a:t>
            </a:r>
          </a:p>
          <a:p>
            <a:pPr lvl="1"/>
            <a:r>
              <a:rPr lang="it-IT" dirty="0" smtClean="0"/>
              <a:t>Tutto questo si può determinare senza quantificare il livello di U in termini di numeri cardinali e depurando l’analisi economica del riferimento a elementi psicologici.</a:t>
            </a:r>
          </a:p>
          <a:p>
            <a:pPr lvl="1"/>
            <a:r>
              <a:rPr lang="it-IT" dirty="0" smtClean="0"/>
              <a:t>Quello che si può quantificare sono i saggi marginali di sostituzione (quanto di qualcosa in cambio di un’unità in più o in meno di qualcos’altro a parità di utilità complessiva)</a:t>
            </a:r>
          </a:p>
          <a:p>
            <a:endParaRPr lang="it-IT" dirty="0"/>
          </a:p>
        </p:txBody>
      </p:sp>
    </p:spTree>
    <p:extLst>
      <p:ext uri="{BB962C8B-B14F-4D97-AF65-F5344CB8AC3E}">
        <p14:creationId xmlns:p14="http://schemas.microsoft.com/office/powerpoint/2010/main" val="37740169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Altri aspetti salienti del pensiero di Pareto</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lstStyle/>
              <a:p>
                <a:r>
                  <a:rPr lang="it-IT" dirty="0" smtClean="0"/>
                  <a:t>La massimizzazione dell’utilità come base del comportamento umano</a:t>
                </a:r>
              </a:p>
              <a:p>
                <a:r>
                  <a:rPr lang="it-IT" dirty="0" smtClean="0"/>
                  <a:t>Gli individui (consumatori, produttori, commercianti, ecc.) agiscono spinti dall’obiettivo di massimizzare una funzione di utilità</a:t>
                </a:r>
              </a:p>
              <a:p>
                <a:r>
                  <a:rPr lang="it-IT" dirty="0" smtClean="0">
                    <a:solidFill>
                      <a:srgbClr val="FF0000"/>
                    </a:solidFill>
                  </a:rPr>
                  <a:t>L’utilità è una grandezza rappresentabile in termini ordinali </a:t>
                </a:r>
                <a:r>
                  <a:rPr lang="it-IT" dirty="0" smtClean="0"/>
                  <a:t>e non è separabile</a:t>
                </a:r>
              </a:p>
              <a:p>
                <a:pPr lvl="1"/>
                <a:r>
                  <a:rPr lang="it-IT" dirty="0" smtClean="0"/>
                  <a:t>Curve d’indifferenza</a:t>
                </a:r>
              </a:p>
              <a:p>
                <a:pPr lvl="1"/>
                <a14:m>
                  <m:oMath xmlns:m="http://schemas.openxmlformats.org/officeDocument/2006/math">
                    <m:func>
                      <m:funcPr>
                        <m:ctrlPr>
                          <a:rPr lang="it-IT" i="1" smtClean="0">
                            <a:latin typeface="Cambria Math" panose="02040503050406030204" pitchFamily="18" charset="0"/>
                          </a:rPr>
                        </m:ctrlPr>
                      </m:funcPr>
                      <m:fName>
                        <m:limLow>
                          <m:limLowPr>
                            <m:ctrlPr>
                              <a:rPr lang="it-IT" i="1" smtClean="0">
                                <a:latin typeface="Cambria Math" panose="02040503050406030204" pitchFamily="18" charset="0"/>
                              </a:rPr>
                            </m:ctrlPr>
                          </m:limLowPr>
                          <m:e>
                            <m:r>
                              <m:rPr>
                                <m:sty m:val="p"/>
                              </m:rPr>
                              <a:rPr lang="it-IT" i="0" smtClean="0">
                                <a:latin typeface="Cambria Math" panose="02040503050406030204" pitchFamily="18" charset="0"/>
                              </a:rPr>
                              <m:t>max</m:t>
                            </m:r>
                          </m:e>
                          <m:lim>
                            <m:r>
                              <a:rPr lang="it-IT" b="0" i="1" smtClean="0">
                                <a:latin typeface="Cambria Math" panose="02040503050406030204" pitchFamily="18" charset="0"/>
                              </a:rPr>
                              <m:t>𝑥</m:t>
                            </m:r>
                            <m:r>
                              <a:rPr lang="it-IT" b="0" i="1" smtClean="0">
                                <a:latin typeface="Cambria Math" panose="02040503050406030204" pitchFamily="18" charset="0"/>
                              </a:rPr>
                              <m:t>,</m:t>
                            </m:r>
                            <m:r>
                              <a:rPr lang="it-IT" b="0" i="1" smtClean="0">
                                <a:latin typeface="Cambria Math" panose="02040503050406030204" pitchFamily="18" charset="0"/>
                              </a:rPr>
                              <m:t>𝑦</m:t>
                            </m:r>
                          </m:lim>
                        </m:limLow>
                      </m:fName>
                      <m:e>
                        <m:d>
                          <m:dPr>
                            <m:begChr m:val="["/>
                            <m:endChr m:val="]"/>
                            <m:ctrlPr>
                              <a:rPr lang="it-IT" i="1" smtClean="0">
                                <a:latin typeface="Cambria Math" panose="02040503050406030204" pitchFamily="18" charset="0"/>
                              </a:rPr>
                            </m:ctrlPr>
                          </m:dPr>
                          <m:e>
                            <m:r>
                              <a:rPr lang="it-IT" b="0" i="1" smtClean="0">
                                <a:latin typeface="Cambria Math" panose="02040503050406030204" pitchFamily="18" charset="0"/>
                              </a:rPr>
                              <m:t>𝑢</m:t>
                            </m:r>
                            <m:d>
                              <m:dPr>
                                <m:ctrlPr>
                                  <a:rPr lang="it-IT" b="0" i="1" smtClean="0">
                                    <a:latin typeface="Cambria Math" panose="02040503050406030204" pitchFamily="18" charset="0"/>
                                  </a:rPr>
                                </m:ctrlPr>
                              </m:dPr>
                              <m:e>
                                <m:r>
                                  <a:rPr lang="it-IT" b="0" i="1" smtClean="0">
                                    <a:latin typeface="Cambria Math" panose="02040503050406030204" pitchFamily="18" charset="0"/>
                                  </a:rPr>
                                  <m:t>𝑥</m:t>
                                </m:r>
                                <m:r>
                                  <a:rPr lang="it-IT" b="0" i="1" smtClean="0">
                                    <a:latin typeface="Cambria Math" panose="02040503050406030204" pitchFamily="18" charset="0"/>
                                  </a:rPr>
                                  <m:t>,</m:t>
                                </m:r>
                                <m:r>
                                  <a:rPr lang="it-IT" b="0" i="1" smtClean="0">
                                    <a:latin typeface="Cambria Math" panose="02040503050406030204" pitchFamily="18" charset="0"/>
                                  </a:rPr>
                                  <m:t>𝑦</m:t>
                                </m:r>
                              </m:e>
                            </m:d>
                          </m:e>
                        </m:d>
                        <m:r>
                          <a:rPr lang="it-IT" b="0" i="1" smtClean="0">
                            <a:latin typeface="Cambria Math" panose="02040503050406030204" pitchFamily="18" charset="0"/>
                          </a:rPr>
                          <m:t> </m:t>
                        </m:r>
                        <m:r>
                          <a:rPr lang="it-IT" b="0" i="1" smtClean="0">
                            <a:latin typeface="Cambria Math" panose="02040503050406030204" pitchFamily="18" charset="0"/>
                          </a:rPr>
                          <m:t>𝑑𝑎𝑡𝑜</m:t>
                        </m:r>
                        <m:r>
                          <a:rPr lang="it-IT" b="0" i="1" smtClean="0">
                            <a:latin typeface="Cambria Math" panose="02040503050406030204" pitchFamily="18" charset="0"/>
                          </a:rPr>
                          <m:t> </m:t>
                        </m:r>
                        <m:r>
                          <a:rPr lang="it-IT" b="0" i="1" smtClean="0">
                            <a:latin typeface="Cambria Math" panose="02040503050406030204" pitchFamily="18" charset="0"/>
                          </a:rPr>
                          <m:t>𝑚</m:t>
                        </m:r>
                        <m:r>
                          <a:rPr lang="it-IT" b="0" i="1" smtClean="0">
                            <a:latin typeface="Cambria Math" panose="02040503050406030204" pitchFamily="18" charset="0"/>
                          </a:rPr>
                          <m:t>=</m:t>
                        </m:r>
                        <m:r>
                          <a:rPr lang="it-IT" b="0" i="1" smtClean="0">
                            <a:latin typeface="Cambria Math" panose="02040503050406030204" pitchFamily="18" charset="0"/>
                          </a:rPr>
                          <m:t>𝑥</m:t>
                        </m:r>
                        <m:sSub>
                          <m:sSubPr>
                            <m:ctrlPr>
                              <a:rPr lang="it-IT" b="0" i="1" smtClean="0">
                                <a:latin typeface="Cambria Math" panose="02040503050406030204" pitchFamily="18" charset="0"/>
                              </a:rPr>
                            </m:ctrlPr>
                          </m:sSubPr>
                          <m:e>
                            <m:r>
                              <a:rPr lang="it-IT" b="0" i="1" smtClean="0">
                                <a:latin typeface="Cambria Math" panose="02040503050406030204" pitchFamily="18" charset="0"/>
                              </a:rPr>
                              <m:t>𝑝</m:t>
                            </m:r>
                          </m:e>
                          <m:sub>
                            <m:r>
                              <a:rPr lang="it-IT" b="0" i="1" smtClean="0">
                                <a:latin typeface="Cambria Math" panose="02040503050406030204" pitchFamily="18" charset="0"/>
                              </a:rPr>
                              <m:t>𝑥</m:t>
                            </m:r>
                          </m:sub>
                        </m:sSub>
                        <m:r>
                          <a:rPr lang="it-IT" b="0" i="1" smtClean="0">
                            <a:latin typeface="Cambria Math" panose="02040503050406030204" pitchFamily="18" charset="0"/>
                          </a:rPr>
                          <m:t>+</m:t>
                        </m:r>
                        <m:r>
                          <a:rPr lang="it-IT" b="0" i="1" smtClean="0">
                            <a:latin typeface="Cambria Math" panose="02040503050406030204" pitchFamily="18" charset="0"/>
                          </a:rPr>
                          <m:t>𝑦</m:t>
                        </m:r>
                        <m:sSub>
                          <m:sSubPr>
                            <m:ctrlPr>
                              <a:rPr lang="it-IT" b="0" i="1" smtClean="0">
                                <a:latin typeface="Cambria Math" panose="02040503050406030204" pitchFamily="18" charset="0"/>
                              </a:rPr>
                            </m:ctrlPr>
                          </m:sSubPr>
                          <m:e>
                            <m:r>
                              <a:rPr lang="it-IT" b="0" i="1" smtClean="0">
                                <a:latin typeface="Cambria Math" panose="02040503050406030204" pitchFamily="18" charset="0"/>
                              </a:rPr>
                              <m:t>𝑝</m:t>
                            </m:r>
                          </m:e>
                          <m:sub>
                            <m:r>
                              <a:rPr lang="it-IT" b="0" i="1" smtClean="0">
                                <a:latin typeface="Cambria Math" panose="02040503050406030204" pitchFamily="18" charset="0"/>
                              </a:rPr>
                              <m:t>𝑦</m:t>
                            </m:r>
                          </m:sub>
                        </m:sSub>
                      </m:e>
                    </m:func>
                  </m:oMath>
                </a14:m>
                <a:endParaRPr lang="it-IT" dirty="0" smtClean="0"/>
              </a:p>
              <a:p>
                <a:pPr lvl="1"/>
                <a:r>
                  <a:rPr lang="it-IT" dirty="0" smtClean="0"/>
                  <a:t>Soluzione: </a:t>
                </a:r>
                <a14:m>
                  <m:oMath xmlns:m="http://schemas.openxmlformats.org/officeDocument/2006/math">
                    <m:f>
                      <m:fPr>
                        <m:ctrlPr>
                          <a:rPr lang="it-IT" i="1" smtClean="0">
                            <a:latin typeface="Cambria Math" panose="02040503050406030204" pitchFamily="18" charset="0"/>
                          </a:rPr>
                        </m:ctrlPr>
                      </m:fPr>
                      <m:num>
                        <m:r>
                          <a:rPr lang="it-IT" b="0" i="1" smtClean="0">
                            <a:latin typeface="Cambria Math" panose="02040503050406030204" pitchFamily="18" charset="0"/>
                          </a:rPr>
                          <m:t>𝑢𝑚𝑔</m:t>
                        </m:r>
                        <m:r>
                          <a:rPr lang="it-IT" b="0" i="1" smtClean="0">
                            <a:latin typeface="Cambria Math" panose="02040503050406030204" pitchFamily="18" charset="0"/>
                          </a:rPr>
                          <m:t> (</m:t>
                        </m:r>
                        <m:r>
                          <a:rPr lang="it-IT" b="0" i="1" smtClean="0">
                            <a:latin typeface="Cambria Math" panose="02040503050406030204" pitchFamily="18" charset="0"/>
                          </a:rPr>
                          <m:t>𝑥</m:t>
                        </m:r>
                        <m:r>
                          <a:rPr lang="it-IT" b="0" i="1" smtClean="0">
                            <a:latin typeface="Cambria Math" panose="02040503050406030204" pitchFamily="18" charset="0"/>
                          </a:rPr>
                          <m:t>)</m:t>
                        </m:r>
                      </m:num>
                      <m:den>
                        <m:r>
                          <a:rPr lang="it-IT" i="1">
                            <a:latin typeface="Cambria Math" panose="02040503050406030204" pitchFamily="18" charset="0"/>
                          </a:rPr>
                          <m:t>𝑢𝑚𝑔</m:t>
                        </m:r>
                        <m:r>
                          <a:rPr lang="it-IT" i="1">
                            <a:latin typeface="Cambria Math" panose="02040503050406030204" pitchFamily="18" charset="0"/>
                          </a:rPr>
                          <m:t> (</m:t>
                        </m:r>
                        <m:r>
                          <a:rPr lang="it-IT" i="1">
                            <a:latin typeface="Cambria Math" panose="02040503050406030204" pitchFamily="18" charset="0"/>
                          </a:rPr>
                          <m:t>𝑦</m:t>
                        </m:r>
                        <m:r>
                          <a:rPr lang="it-IT" i="1">
                            <a:latin typeface="Cambria Math" panose="02040503050406030204" pitchFamily="18" charset="0"/>
                          </a:rPr>
                          <m:t>) </m:t>
                        </m:r>
                      </m:den>
                    </m:f>
                    <m:r>
                      <a:rPr lang="it-IT" b="0" i="1" smtClean="0">
                        <a:latin typeface="Cambria Math" panose="02040503050406030204" pitchFamily="18" charset="0"/>
                      </a:rPr>
                      <m:t>=</m:t>
                    </m:r>
                    <m:r>
                      <a:rPr lang="it-IT" b="0" i="1" smtClean="0">
                        <a:latin typeface="Cambria Math" panose="02040503050406030204" pitchFamily="18" charset="0"/>
                      </a:rPr>
                      <m:t>𝑆𝑀𝑆</m:t>
                    </m:r>
                    <m:r>
                      <a:rPr lang="it-IT" b="0" i="1" smtClean="0">
                        <a:latin typeface="Cambria Math" panose="02040503050406030204" pitchFamily="18" charset="0"/>
                      </a:rPr>
                      <m:t>=</m:t>
                    </m:r>
                    <m:f>
                      <m:fPr>
                        <m:ctrlPr>
                          <a:rPr lang="it-IT" i="1">
                            <a:latin typeface="Cambria Math" panose="02040503050406030204" pitchFamily="18" charset="0"/>
                          </a:rPr>
                        </m:ctrlPr>
                      </m:fPr>
                      <m:num>
                        <m:r>
                          <a:rPr lang="it-IT" b="0" i="1" smtClean="0">
                            <a:latin typeface="Cambria Math" panose="02040503050406030204" pitchFamily="18" charset="0"/>
                          </a:rPr>
                          <m:t>𝑑𝑦</m:t>
                        </m:r>
                      </m:num>
                      <m:den>
                        <m:r>
                          <a:rPr lang="it-IT" b="0" i="1" smtClean="0">
                            <a:latin typeface="Cambria Math" panose="02040503050406030204" pitchFamily="18" charset="0"/>
                          </a:rPr>
                          <m:t>𝑑𝑥</m:t>
                        </m:r>
                        <m:r>
                          <a:rPr lang="it-IT" i="1">
                            <a:latin typeface="Cambria Math" panose="02040503050406030204" pitchFamily="18" charset="0"/>
                          </a:rPr>
                          <m:t> </m:t>
                        </m:r>
                      </m:den>
                    </m:f>
                    <m:r>
                      <a:rPr lang="it-IT" b="0" i="1" smtClean="0">
                        <a:latin typeface="Cambria Math" panose="02040503050406030204" pitchFamily="18" charset="0"/>
                      </a:rPr>
                      <m:t>=</m:t>
                    </m:r>
                    <m:f>
                      <m:fPr>
                        <m:ctrlPr>
                          <a:rPr lang="it-IT" i="1">
                            <a:latin typeface="Cambria Math" panose="02040503050406030204" pitchFamily="18" charset="0"/>
                          </a:rPr>
                        </m:ctrlPr>
                      </m:fPr>
                      <m:num>
                        <m:sSub>
                          <m:sSubPr>
                            <m:ctrlPr>
                              <a:rPr lang="it-IT" i="1">
                                <a:latin typeface="Cambria Math" panose="02040503050406030204" pitchFamily="18" charset="0"/>
                              </a:rPr>
                            </m:ctrlPr>
                          </m:sSubPr>
                          <m:e>
                            <m:r>
                              <a:rPr lang="it-IT" i="1">
                                <a:latin typeface="Cambria Math" panose="02040503050406030204" pitchFamily="18" charset="0"/>
                              </a:rPr>
                              <m:t>𝑝</m:t>
                            </m:r>
                          </m:e>
                          <m:sub>
                            <m:r>
                              <a:rPr lang="it-IT" i="1">
                                <a:latin typeface="Cambria Math" panose="02040503050406030204" pitchFamily="18" charset="0"/>
                              </a:rPr>
                              <m:t>𝑥</m:t>
                            </m:r>
                          </m:sub>
                        </m:sSub>
                      </m:num>
                      <m:den>
                        <m:sSub>
                          <m:sSubPr>
                            <m:ctrlPr>
                              <a:rPr lang="it-IT" i="1">
                                <a:latin typeface="Cambria Math" panose="02040503050406030204" pitchFamily="18" charset="0"/>
                              </a:rPr>
                            </m:ctrlPr>
                          </m:sSubPr>
                          <m:e>
                            <m:r>
                              <a:rPr lang="it-IT" i="1">
                                <a:latin typeface="Cambria Math" panose="02040503050406030204" pitchFamily="18" charset="0"/>
                              </a:rPr>
                              <m:t>𝑝</m:t>
                            </m:r>
                          </m:e>
                          <m:sub>
                            <m:r>
                              <a:rPr lang="it-IT" b="0" i="1" smtClean="0">
                                <a:latin typeface="Cambria Math" panose="02040503050406030204" pitchFamily="18" charset="0"/>
                              </a:rPr>
                              <m:t>𝑦</m:t>
                            </m:r>
                          </m:sub>
                        </m:sSub>
                      </m:den>
                    </m:f>
                  </m:oMath>
                </a14:m>
                <a:r>
                  <a:rPr lang="it-IT" dirty="0" smtClean="0"/>
                  <a:t>,</a:t>
                </a:r>
                <a:r>
                  <a:rPr lang="it-IT" dirty="0"/>
                  <a:t> </a:t>
                </a:r>
                <a:endParaRPr lang="it-IT" dirty="0" smtClean="0"/>
              </a:p>
              <a:p>
                <a:pPr lvl="1"/>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1043" t="-2241" r="-116"/>
                </a:stretch>
              </a:blipFill>
            </p:spPr>
            <p:txBody>
              <a:bodyPr/>
              <a:lstStyle/>
              <a:p>
                <a:r>
                  <a:rPr lang="en-GB">
                    <a:noFill/>
                  </a:rPr>
                  <a:t> </a:t>
                </a:r>
              </a:p>
            </p:txBody>
          </p:sp>
        </mc:Fallback>
      </mc:AlternateContent>
    </p:spTree>
    <p:extLst>
      <p:ext uri="{BB962C8B-B14F-4D97-AF65-F5344CB8AC3E}">
        <p14:creationId xmlns:p14="http://schemas.microsoft.com/office/powerpoint/2010/main" val="1824349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Pareto e la nuova economia del benessere (1)</a:t>
            </a:r>
          </a:p>
        </p:txBody>
      </p:sp>
      <p:sp>
        <p:nvSpPr>
          <p:cNvPr id="3" name="Segnaposto contenuto 2"/>
          <p:cNvSpPr>
            <a:spLocks noGrp="1"/>
          </p:cNvSpPr>
          <p:nvPr>
            <p:ph idx="1"/>
          </p:nvPr>
        </p:nvSpPr>
        <p:spPr/>
        <p:txBody>
          <a:bodyPr>
            <a:normAutofit fontScale="85000" lnSpcReduction="20000"/>
          </a:bodyPr>
          <a:lstStyle/>
          <a:p>
            <a:r>
              <a:rPr lang="it-IT" dirty="0"/>
              <a:t>Il problema dell’allocazione ottimale delle risorse per una collettività (il problema del </a:t>
            </a:r>
            <a:r>
              <a:rPr lang="it-IT" dirty="0" smtClean="0"/>
              <a:t>massimo benessere sociale):</a:t>
            </a:r>
            <a:endParaRPr lang="it-IT" dirty="0"/>
          </a:p>
          <a:p>
            <a:endParaRPr lang="it-IT" dirty="0" smtClean="0"/>
          </a:p>
          <a:p>
            <a:r>
              <a:rPr lang="it-IT" dirty="0" smtClean="0">
                <a:solidFill>
                  <a:srgbClr val="FF0000"/>
                </a:solidFill>
              </a:rPr>
              <a:t>Vecchio </a:t>
            </a:r>
            <a:r>
              <a:rPr lang="it-IT" dirty="0">
                <a:solidFill>
                  <a:srgbClr val="FF0000"/>
                </a:solidFill>
              </a:rPr>
              <a:t>criterio </a:t>
            </a:r>
            <a:r>
              <a:rPr lang="it-IT" dirty="0"/>
              <a:t>basato sull’utilità cardinale (</a:t>
            </a:r>
            <a:r>
              <a:rPr lang="it-IT" dirty="0" err="1"/>
              <a:t>Bentham</a:t>
            </a:r>
            <a:r>
              <a:rPr lang="it-IT" dirty="0"/>
              <a:t>) “la maggiore felicità per il maggior numero di persone” (somma della felicità provata da </a:t>
            </a:r>
            <a:r>
              <a:rPr lang="it-IT" dirty="0" smtClean="0"/>
              <a:t>ciascuno, misurando la felicità in termini di numeri cardinali, nell’ipotesi di confrontabilità tra gli individui).</a:t>
            </a:r>
            <a:endParaRPr lang="it-IT" dirty="0"/>
          </a:p>
          <a:p>
            <a:endParaRPr lang="it-IT" dirty="0" smtClean="0"/>
          </a:p>
          <a:p>
            <a:r>
              <a:rPr lang="it-IT" dirty="0" smtClean="0">
                <a:solidFill>
                  <a:srgbClr val="FF0000"/>
                </a:solidFill>
              </a:rPr>
              <a:t>Nuovo </a:t>
            </a:r>
            <a:r>
              <a:rPr lang="it-IT" dirty="0">
                <a:solidFill>
                  <a:srgbClr val="FF0000"/>
                </a:solidFill>
              </a:rPr>
              <a:t>criterio </a:t>
            </a:r>
            <a:r>
              <a:rPr lang="it-IT" dirty="0"/>
              <a:t>basato sull’utilità ordinale (Pareto) ottimo paretiano è una situazione in cui non si può migliorare il benessere di qualcuno senza danneggiare simultaneamente qualcun altro</a:t>
            </a:r>
            <a:r>
              <a:rPr lang="it-IT" dirty="0" smtClean="0"/>
              <a:t>”. Criterio per valutare l’</a:t>
            </a:r>
            <a:r>
              <a:rPr lang="it-IT" dirty="0" err="1" smtClean="0"/>
              <a:t>ottimalità</a:t>
            </a:r>
            <a:r>
              <a:rPr lang="it-IT" dirty="0" smtClean="0"/>
              <a:t> di un’allocazione senza ricorrere al confronto interpersonale e alla misura dell’utilità in termini di numeri cardinali. Non confrontabilità elemento come a </a:t>
            </a:r>
            <a:r>
              <a:rPr lang="it-IT" dirty="0" err="1" smtClean="0"/>
              <a:t>Jevons</a:t>
            </a:r>
            <a:r>
              <a:rPr lang="it-IT" dirty="0" smtClean="0"/>
              <a:t>, </a:t>
            </a:r>
            <a:r>
              <a:rPr lang="it-IT" dirty="0" err="1" smtClean="0"/>
              <a:t>Walras</a:t>
            </a:r>
            <a:r>
              <a:rPr lang="it-IT" dirty="0" smtClean="0"/>
              <a:t> e Pareto.</a:t>
            </a:r>
            <a:endParaRPr lang="it-IT" dirty="0"/>
          </a:p>
        </p:txBody>
      </p:sp>
    </p:spTree>
    <p:extLst>
      <p:ext uri="{BB962C8B-B14F-4D97-AF65-F5344CB8AC3E}">
        <p14:creationId xmlns:p14="http://schemas.microsoft.com/office/powerpoint/2010/main" val="8602507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L’eredità paretiana in campo economico</a:t>
            </a:r>
            <a:endParaRPr lang="it-IT" dirty="0"/>
          </a:p>
        </p:txBody>
      </p:sp>
      <p:sp>
        <p:nvSpPr>
          <p:cNvPr id="3" name="Segnaposto contenuto 2"/>
          <p:cNvSpPr>
            <a:spLocks noGrp="1"/>
          </p:cNvSpPr>
          <p:nvPr>
            <p:ph idx="1"/>
          </p:nvPr>
        </p:nvSpPr>
        <p:spPr/>
        <p:txBody>
          <a:bodyPr/>
          <a:lstStyle/>
          <a:p>
            <a:r>
              <a:rPr lang="it-IT" dirty="0" smtClean="0">
                <a:solidFill>
                  <a:srgbClr val="FF0000"/>
                </a:solidFill>
              </a:rPr>
              <a:t>Eredità importante </a:t>
            </a:r>
            <a:r>
              <a:rPr lang="it-IT" dirty="0" smtClean="0"/>
              <a:t>per il </a:t>
            </a:r>
            <a:r>
              <a:rPr lang="it-IT" i="1" dirty="0" err="1" smtClean="0"/>
              <a:t>mainstream</a:t>
            </a:r>
            <a:r>
              <a:rPr lang="it-IT" i="1" dirty="0" smtClean="0"/>
              <a:t> (v. slide successiva)</a:t>
            </a:r>
            <a:endParaRPr lang="it-IT" dirty="0" smtClean="0"/>
          </a:p>
          <a:p>
            <a:pPr lvl="1"/>
            <a:r>
              <a:rPr lang="it-IT" dirty="0" smtClean="0"/>
              <a:t>Ottimo paretiano, miglioramento paretiano, equilibrio paretiano, frontiera di Pareto, distribuzione paretiana</a:t>
            </a:r>
          </a:p>
          <a:p>
            <a:pPr lvl="1"/>
            <a:r>
              <a:rPr lang="it-IT" dirty="0" smtClean="0"/>
              <a:t>Teoremi dell’economia del benessere</a:t>
            </a:r>
          </a:p>
          <a:p>
            <a:pPr lvl="1"/>
            <a:r>
              <a:rPr lang="it-IT" dirty="0" smtClean="0"/>
              <a:t>I vantaggi della concorrenza</a:t>
            </a:r>
          </a:p>
          <a:p>
            <a:pPr lvl="1"/>
            <a:r>
              <a:rPr lang="it-IT" dirty="0" smtClean="0"/>
              <a:t>Politiche per la crescita e politiche redistributive</a:t>
            </a:r>
            <a:endParaRPr lang="it-IT" dirty="0"/>
          </a:p>
          <a:p>
            <a:r>
              <a:rPr lang="it-IT" dirty="0" smtClean="0">
                <a:solidFill>
                  <a:srgbClr val="FF0000"/>
                </a:solidFill>
              </a:rPr>
              <a:t>Legami internazionali</a:t>
            </a:r>
            <a:r>
              <a:rPr lang="it-IT" dirty="0" smtClean="0"/>
              <a:t>: scuola di Losanna ma anche alla tradizione </a:t>
            </a:r>
            <a:r>
              <a:rPr lang="it-IT" dirty="0" err="1" smtClean="0"/>
              <a:t>angloassone</a:t>
            </a:r>
            <a:r>
              <a:rPr lang="it-IT" dirty="0" smtClean="0"/>
              <a:t> (no autarchia)</a:t>
            </a:r>
          </a:p>
          <a:p>
            <a:r>
              <a:rPr lang="it-IT" dirty="0" smtClean="0">
                <a:solidFill>
                  <a:srgbClr val="FF0000"/>
                </a:solidFill>
              </a:rPr>
              <a:t>Visione multidisciplinare </a:t>
            </a:r>
            <a:r>
              <a:rPr lang="it-IT" dirty="0" smtClean="0"/>
              <a:t>oggi? </a:t>
            </a:r>
          </a:p>
        </p:txBody>
      </p:sp>
    </p:spTree>
    <p:extLst>
      <p:ext uri="{BB962C8B-B14F-4D97-AF65-F5344CB8AC3E}">
        <p14:creationId xmlns:p14="http://schemas.microsoft.com/office/powerpoint/2010/main" val="13419549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smtClean="0"/>
              <a:t>Teorici EEG (non ne parleremo)</a:t>
            </a:r>
            <a:endParaRPr lang="it-IT" dirty="0"/>
          </a:p>
        </p:txBody>
      </p:sp>
      <p:sp>
        <p:nvSpPr>
          <p:cNvPr id="6" name="Segnaposto contenuto 5"/>
          <p:cNvSpPr>
            <a:spLocks noGrp="1"/>
          </p:cNvSpPr>
          <p:nvPr>
            <p:ph sz="half" idx="1"/>
          </p:nvPr>
        </p:nvSpPr>
        <p:spPr>
          <a:xfrm>
            <a:off x="838200" y="1825625"/>
            <a:ext cx="7345218" cy="4351338"/>
          </a:xfrm>
        </p:spPr>
        <p:txBody>
          <a:bodyPr>
            <a:normAutofit fontScale="85000" lnSpcReduction="20000"/>
          </a:bodyPr>
          <a:lstStyle/>
          <a:p>
            <a:r>
              <a:rPr lang="it-IT" dirty="0" smtClean="0"/>
              <a:t>Gustav </a:t>
            </a:r>
            <a:r>
              <a:rPr lang="it-IT" dirty="0" err="1" smtClean="0"/>
              <a:t>Cassel</a:t>
            </a:r>
            <a:r>
              <a:rPr lang="it-IT" dirty="0"/>
              <a:t> (1866 – 1945) </a:t>
            </a:r>
            <a:r>
              <a:rPr lang="it-IT" dirty="0">
                <a:hlinkClick r:id="rId2"/>
              </a:rPr>
              <a:t>http://</a:t>
            </a:r>
            <a:r>
              <a:rPr lang="it-IT" dirty="0" smtClean="0">
                <a:hlinkClick r:id="rId2"/>
              </a:rPr>
              <a:t>www.hetwebsite.net/het/profiles/cassel.htm</a:t>
            </a:r>
            <a:endParaRPr lang="it-IT" dirty="0" smtClean="0"/>
          </a:p>
          <a:p>
            <a:r>
              <a:rPr lang="it-IT" dirty="0" smtClean="0"/>
              <a:t>F. Y. </a:t>
            </a:r>
            <a:r>
              <a:rPr lang="it-IT" dirty="0" err="1" smtClean="0"/>
              <a:t>Edgeworth</a:t>
            </a:r>
            <a:r>
              <a:rPr lang="it-IT" dirty="0" smtClean="0"/>
              <a:t> (1845 – 1926) </a:t>
            </a:r>
            <a:r>
              <a:rPr lang="it-IT" dirty="0" smtClean="0">
                <a:hlinkClick r:id="rId3"/>
              </a:rPr>
              <a:t>http</a:t>
            </a:r>
            <a:r>
              <a:rPr lang="it-IT" dirty="0">
                <a:hlinkClick r:id="rId3"/>
              </a:rPr>
              <a:t>://</a:t>
            </a:r>
            <a:r>
              <a:rPr lang="it-IT" dirty="0" smtClean="0">
                <a:hlinkClick r:id="rId3"/>
              </a:rPr>
              <a:t>www.hetwebsite.net/het/profiles/edgeworth.htm</a:t>
            </a:r>
            <a:endParaRPr lang="it-IT" dirty="0" smtClean="0"/>
          </a:p>
          <a:p>
            <a:r>
              <a:rPr lang="it-IT" dirty="0" smtClean="0"/>
              <a:t>Irving Fisher (1867 – 1947) </a:t>
            </a:r>
            <a:r>
              <a:rPr lang="it-IT" dirty="0" smtClean="0">
                <a:hlinkClick r:id="rId4"/>
              </a:rPr>
              <a:t>http</a:t>
            </a:r>
            <a:r>
              <a:rPr lang="it-IT" dirty="0">
                <a:hlinkClick r:id="rId4"/>
              </a:rPr>
              <a:t>://</a:t>
            </a:r>
            <a:r>
              <a:rPr lang="it-IT" dirty="0" smtClean="0">
                <a:hlinkClick r:id="rId4"/>
              </a:rPr>
              <a:t>www.hetwebsite.net/het/profiles/fisher.htm</a:t>
            </a:r>
            <a:endParaRPr lang="it-IT" dirty="0" smtClean="0"/>
          </a:p>
          <a:p>
            <a:r>
              <a:rPr lang="it-IT" dirty="0" smtClean="0"/>
              <a:t>P.H. </a:t>
            </a:r>
            <a:r>
              <a:rPr lang="it-IT" dirty="0" err="1" smtClean="0"/>
              <a:t>Wicksteed</a:t>
            </a:r>
            <a:r>
              <a:rPr lang="it-IT" dirty="0" smtClean="0"/>
              <a:t> (1844 – 1927) </a:t>
            </a:r>
            <a:r>
              <a:rPr lang="it-IT" dirty="0" smtClean="0">
                <a:hlinkClick r:id="rId5"/>
              </a:rPr>
              <a:t>http</a:t>
            </a:r>
            <a:r>
              <a:rPr lang="it-IT" dirty="0">
                <a:hlinkClick r:id="rId5"/>
              </a:rPr>
              <a:t>://</a:t>
            </a:r>
            <a:r>
              <a:rPr lang="it-IT" dirty="0" smtClean="0">
                <a:hlinkClick r:id="rId5"/>
              </a:rPr>
              <a:t>www.hetwebsite.net/het/profiles/wicksteed.htm</a:t>
            </a:r>
            <a:endParaRPr lang="it-IT" dirty="0" smtClean="0"/>
          </a:p>
          <a:p>
            <a:r>
              <a:rPr lang="it-IT" dirty="0" smtClean="0"/>
              <a:t>Frank </a:t>
            </a:r>
            <a:r>
              <a:rPr lang="it-IT" dirty="0" err="1" smtClean="0"/>
              <a:t>Hahn</a:t>
            </a:r>
            <a:r>
              <a:rPr lang="it-IT" dirty="0" smtClean="0"/>
              <a:t> (1925 – 2013) </a:t>
            </a:r>
            <a:r>
              <a:rPr lang="it-IT" dirty="0" smtClean="0">
                <a:hlinkClick r:id="rId6"/>
              </a:rPr>
              <a:t>http</a:t>
            </a:r>
            <a:r>
              <a:rPr lang="it-IT" dirty="0">
                <a:hlinkClick r:id="rId6"/>
              </a:rPr>
              <a:t>://</a:t>
            </a:r>
            <a:r>
              <a:rPr lang="it-IT" dirty="0" smtClean="0">
                <a:hlinkClick r:id="rId6"/>
              </a:rPr>
              <a:t>www.hetwebsite.net/het/profiles/hahn.htm</a:t>
            </a:r>
            <a:endParaRPr lang="it-IT" dirty="0" smtClean="0"/>
          </a:p>
          <a:p>
            <a:r>
              <a:rPr lang="it-IT" dirty="0" smtClean="0"/>
              <a:t>Kenneth Arrow (1921 – 2017) </a:t>
            </a:r>
            <a:r>
              <a:rPr lang="it-IT" dirty="0" smtClean="0">
                <a:hlinkClick r:id="rId7"/>
              </a:rPr>
              <a:t>http</a:t>
            </a:r>
            <a:r>
              <a:rPr lang="it-IT" dirty="0">
                <a:hlinkClick r:id="rId7"/>
              </a:rPr>
              <a:t>://</a:t>
            </a:r>
            <a:r>
              <a:rPr lang="it-IT" dirty="0" smtClean="0">
                <a:hlinkClick r:id="rId7"/>
              </a:rPr>
              <a:t>www.hetwebsite.net/het/profiles/arrow.htm</a:t>
            </a:r>
            <a:endParaRPr lang="it-IT" dirty="0" smtClean="0"/>
          </a:p>
          <a:p>
            <a:endParaRPr lang="it-IT" dirty="0" smtClean="0"/>
          </a:p>
          <a:p>
            <a:endParaRPr lang="it-IT" dirty="0"/>
          </a:p>
          <a:p>
            <a:endParaRPr lang="it-IT" dirty="0"/>
          </a:p>
        </p:txBody>
      </p:sp>
      <p:pic>
        <p:nvPicPr>
          <p:cNvPr id="3" name="Immagine 2"/>
          <p:cNvPicPr>
            <a:picLocks noChangeAspect="1"/>
          </p:cNvPicPr>
          <p:nvPr/>
        </p:nvPicPr>
        <p:blipFill>
          <a:blip r:embed="rId8"/>
          <a:stretch>
            <a:fillRect/>
          </a:stretch>
        </p:blipFill>
        <p:spPr>
          <a:xfrm>
            <a:off x="8647690" y="1825625"/>
            <a:ext cx="2581275" cy="3886200"/>
          </a:xfrm>
          <a:prstGeom prst="rect">
            <a:avLst/>
          </a:prstGeom>
        </p:spPr>
      </p:pic>
    </p:spTree>
    <p:extLst>
      <p:ext uri="{BB962C8B-B14F-4D97-AF65-F5344CB8AC3E}">
        <p14:creationId xmlns:p14="http://schemas.microsoft.com/office/powerpoint/2010/main" val="34563174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smtClean="0"/>
              <a:t>Domande</a:t>
            </a:r>
            <a:endParaRPr lang="it-IT" dirty="0"/>
          </a:p>
        </p:txBody>
      </p:sp>
      <p:sp>
        <p:nvSpPr>
          <p:cNvPr id="6" name="Segnaposto contenuto 5"/>
          <p:cNvSpPr>
            <a:spLocks noGrp="1"/>
          </p:cNvSpPr>
          <p:nvPr>
            <p:ph idx="1"/>
          </p:nvPr>
        </p:nvSpPr>
        <p:spPr/>
        <p:txBody>
          <a:bodyPr>
            <a:normAutofit lnSpcReduction="10000"/>
          </a:bodyPr>
          <a:lstStyle/>
          <a:p>
            <a:r>
              <a:rPr lang="it-IT" dirty="0" smtClean="0"/>
              <a:t>Quali sono le caratteristiche di un modello di equilibrio economico generale?</a:t>
            </a:r>
          </a:p>
          <a:p>
            <a:r>
              <a:rPr lang="it-IT" dirty="0" smtClean="0"/>
              <a:t>Sulla base di quali argomenti, Roncaglia critica questa interpretazione?</a:t>
            </a:r>
          </a:p>
          <a:p>
            <a:r>
              <a:rPr lang="it-IT" dirty="0" smtClean="0"/>
              <a:t>In cosa, </a:t>
            </a:r>
            <a:r>
              <a:rPr lang="it-IT" dirty="0" err="1" smtClean="0"/>
              <a:t>Walras</a:t>
            </a:r>
            <a:r>
              <a:rPr lang="it-IT" dirty="0" smtClean="0"/>
              <a:t> e Pareto di discostano dall’impostazione classica?</a:t>
            </a:r>
          </a:p>
          <a:p>
            <a:r>
              <a:rPr lang="it-IT" dirty="0"/>
              <a:t>In cosa, </a:t>
            </a:r>
            <a:r>
              <a:rPr lang="it-IT" dirty="0" err="1"/>
              <a:t>Walras</a:t>
            </a:r>
            <a:r>
              <a:rPr lang="it-IT" dirty="0"/>
              <a:t> e Pareto </a:t>
            </a:r>
            <a:r>
              <a:rPr lang="it-IT" dirty="0" smtClean="0"/>
              <a:t>restano fedeli all’impostazione </a:t>
            </a:r>
            <a:r>
              <a:rPr lang="it-IT" dirty="0"/>
              <a:t>classica?</a:t>
            </a:r>
            <a:endParaRPr lang="it-IT" dirty="0" smtClean="0"/>
          </a:p>
          <a:p>
            <a:r>
              <a:rPr lang="it-IT" dirty="0" smtClean="0"/>
              <a:t>Quali sono le differenze e le somiglianza tra l’EEG elaborato da </a:t>
            </a:r>
            <a:r>
              <a:rPr lang="it-IT" dirty="0" err="1" smtClean="0"/>
              <a:t>Walras</a:t>
            </a:r>
            <a:r>
              <a:rPr lang="it-IT" dirty="0" smtClean="0"/>
              <a:t> e il modello elaborato da Pareto?</a:t>
            </a:r>
          </a:p>
          <a:p>
            <a:r>
              <a:rPr lang="it-IT" dirty="0" smtClean="0"/>
              <a:t>In che senso, Pareto non considera la distribuzione del reddito un fatto politico?</a:t>
            </a:r>
            <a:endParaRPr lang="it-IT" dirty="0"/>
          </a:p>
        </p:txBody>
      </p:sp>
    </p:spTree>
    <p:extLst>
      <p:ext uri="{BB962C8B-B14F-4D97-AF65-F5344CB8AC3E}">
        <p14:creationId xmlns:p14="http://schemas.microsoft.com/office/powerpoint/2010/main" val="25430829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Fonti aggiuntive</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t>Dostaler G. (2010), </a:t>
            </a:r>
            <a:r>
              <a:rPr lang="it-IT" dirty="0" err="1" smtClean="0"/>
              <a:t>Les</a:t>
            </a:r>
            <a:r>
              <a:rPr lang="it-IT" dirty="0" smtClean="0"/>
              <a:t> </a:t>
            </a:r>
            <a:r>
              <a:rPr lang="it-IT" dirty="0" err="1" smtClean="0"/>
              <a:t>grandes</a:t>
            </a:r>
            <a:r>
              <a:rPr lang="it-IT" dirty="0" smtClean="0"/>
              <a:t> </a:t>
            </a:r>
            <a:r>
              <a:rPr lang="it-IT" dirty="0" err="1" smtClean="0"/>
              <a:t>auteurs</a:t>
            </a:r>
            <a:r>
              <a:rPr lang="it-IT" dirty="0" smtClean="0"/>
              <a:t> de la pensée </a:t>
            </a:r>
            <a:r>
              <a:rPr lang="it-IT" dirty="0" err="1" smtClean="0"/>
              <a:t>économique</a:t>
            </a:r>
            <a:r>
              <a:rPr lang="it-IT" dirty="0" smtClean="0"/>
              <a:t>, </a:t>
            </a:r>
            <a:r>
              <a:rPr lang="it-IT" dirty="0" err="1" smtClean="0"/>
              <a:t>Alternatives</a:t>
            </a:r>
            <a:r>
              <a:rPr lang="it-IT" dirty="0" smtClean="0"/>
              <a:t> </a:t>
            </a:r>
            <a:r>
              <a:rPr lang="it-IT" dirty="0" err="1" smtClean="0"/>
              <a:t>économiques</a:t>
            </a:r>
            <a:r>
              <a:rPr lang="it-IT" dirty="0" smtClean="0"/>
              <a:t>, Parigi</a:t>
            </a:r>
          </a:p>
          <a:p>
            <a:r>
              <a:rPr lang="it-IT" dirty="0" smtClean="0"/>
              <a:t>Ingrao B., Ranchetti F. (1996), </a:t>
            </a:r>
            <a:r>
              <a:rPr lang="it-IT" i="1" dirty="0" smtClean="0"/>
              <a:t>Il mercato nel pensiero economico</a:t>
            </a:r>
            <a:r>
              <a:rPr lang="it-IT" dirty="0" smtClean="0"/>
              <a:t>, Hoepli, Milano</a:t>
            </a:r>
          </a:p>
          <a:p>
            <a:r>
              <a:rPr lang="it-IT" dirty="0" err="1" smtClean="0"/>
              <a:t>Busino</a:t>
            </a:r>
            <a:r>
              <a:rPr lang="it-IT" dirty="0"/>
              <a:t>, G., 2010. Pareto oggi. </a:t>
            </a:r>
            <a:r>
              <a:rPr lang="it-IT" dirty="0" err="1"/>
              <a:t>European</a:t>
            </a:r>
            <a:r>
              <a:rPr lang="it-IT" dirty="0"/>
              <a:t> Journal of Social </a:t>
            </a:r>
            <a:r>
              <a:rPr lang="it-IT" dirty="0" err="1"/>
              <a:t>Sciences</a:t>
            </a:r>
            <a:r>
              <a:rPr lang="it-IT" dirty="0"/>
              <a:t>, XLVIII-146, pp. 113-127, disponibile presso https://</a:t>
            </a:r>
            <a:r>
              <a:rPr lang="it-IT" dirty="0" smtClean="0"/>
              <a:t>ress.revues.org/761</a:t>
            </a:r>
            <a:endParaRPr lang="it-IT" dirty="0"/>
          </a:p>
          <a:p>
            <a:r>
              <a:rPr lang="it-IT" dirty="0"/>
              <a:t>Dardi, M., 2016. Maffeo Pantaleoni. In G. </a:t>
            </a:r>
            <a:r>
              <a:rPr lang="it-IT" dirty="0" err="1"/>
              <a:t>Faccarello</a:t>
            </a:r>
            <a:r>
              <a:rPr lang="it-IT" dirty="0"/>
              <a:t>, H.D. </a:t>
            </a:r>
            <a:r>
              <a:rPr lang="it-IT" dirty="0" err="1"/>
              <a:t>Kurz</a:t>
            </a:r>
            <a:r>
              <a:rPr lang="it-IT" dirty="0"/>
              <a:t> (a cura di), </a:t>
            </a:r>
            <a:r>
              <a:rPr lang="it-IT" dirty="0" err="1"/>
              <a:t>Handbook</a:t>
            </a:r>
            <a:r>
              <a:rPr lang="it-IT" dirty="0"/>
              <a:t> of the History of </a:t>
            </a:r>
            <a:r>
              <a:rPr lang="it-IT" dirty="0" err="1"/>
              <a:t>Economic</a:t>
            </a:r>
            <a:r>
              <a:rPr lang="it-IT" dirty="0"/>
              <a:t> Analysis, Edward </a:t>
            </a:r>
            <a:r>
              <a:rPr lang="it-IT" dirty="0" err="1"/>
              <a:t>Elgar</a:t>
            </a:r>
            <a:r>
              <a:rPr lang="it-IT" dirty="0"/>
              <a:t>, Londra, pp.  367-373</a:t>
            </a:r>
            <a:r>
              <a:rPr lang="it-IT" dirty="0" smtClean="0"/>
              <a:t>.</a:t>
            </a:r>
            <a:endParaRPr lang="it-IT" dirty="0"/>
          </a:p>
          <a:p>
            <a:r>
              <a:rPr lang="it-IT" dirty="0"/>
              <a:t>Dardi, M., 2016. Enrico Barone. In G. </a:t>
            </a:r>
            <a:r>
              <a:rPr lang="it-IT" dirty="0" err="1"/>
              <a:t>Faccarello</a:t>
            </a:r>
            <a:r>
              <a:rPr lang="it-IT" dirty="0"/>
              <a:t>, H.D. </a:t>
            </a:r>
            <a:r>
              <a:rPr lang="it-IT" dirty="0" err="1"/>
              <a:t>Kurz</a:t>
            </a:r>
            <a:r>
              <a:rPr lang="it-IT" dirty="0"/>
              <a:t> (a cura di), </a:t>
            </a:r>
            <a:r>
              <a:rPr lang="it-IT" dirty="0" err="1"/>
              <a:t>Handbook</a:t>
            </a:r>
            <a:r>
              <a:rPr lang="it-IT" dirty="0"/>
              <a:t> of the History of </a:t>
            </a:r>
            <a:r>
              <a:rPr lang="it-IT" dirty="0" err="1"/>
              <a:t>Economic</a:t>
            </a:r>
            <a:r>
              <a:rPr lang="it-IT" dirty="0"/>
              <a:t> Analysis, Edward </a:t>
            </a:r>
            <a:r>
              <a:rPr lang="it-IT" dirty="0" err="1"/>
              <a:t>Elgar</a:t>
            </a:r>
            <a:r>
              <a:rPr lang="it-IT" dirty="0"/>
              <a:t>, Londra, pp.  </a:t>
            </a:r>
            <a:r>
              <a:rPr lang="it-IT" dirty="0" smtClean="0"/>
              <a:t>388-390</a:t>
            </a:r>
            <a:endParaRPr lang="it-IT" dirty="0"/>
          </a:p>
          <a:p>
            <a:r>
              <a:rPr lang="it-IT" dirty="0" err="1"/>
              <a:t>McLure</a:t>
            </a:r>
            <a:r>
              <a:rPr lang="it-IT" dirty="0"/>
              <a:t>, M., 2016. Vilfredo Pareto. In G. </a:t>
            </a:r>
            <a:r>
              <a:rPr lang="it-IT" dirty="0" err="1"/>
              <a:t>Faccarello</a:t>
            </a:r>
            <a:r>
              <a:rPr lang="it-IT" dirty="0"/>
              <a:t>, H.D. </a:t>
            </a:r>
            <a:r>
              <a:rPr lang="it-IT" dirty="0" err="1"/>
              <a:t>Kurz</a:t>
            </a:r>
            <a:r>
              <a:rPr lang="it-IT" dirty="0"/>
              <a:t> (a cura di), </a:t>
            </a:r>
            <a:r>
              <a:rPr lang="it-IT" dirty="0" err="1"/>
              <a:t>Handbook</a:t>
            </a:r>
            <a:r>
              <a:rPr lang="it-IT" dirty="0"/>
              <a:t> of the History of </a:t>
            </a:r>
            <a:r>
              <a:rPr lang="it-IT" dirty="0" err="1"/>
              <a:t>Economic</a:t>
            </a:r>
            <a:r>
              <a:rPr lang="it-IT" dirty="0"/>
              <a:t> Analysis, Edward </a:t>
            </a:r>
            <a:r>
              <a:rPr lang="it-IT" dirty="0" err="1"/>
              <a:t>Elgar</a:t>
            </a:r>
            <a:r>
              <a:rPr lang="it-IT" dirty="0"/>
              <a:t>, Londra, pp.  323-340</a:t>
            </a:r>
            <a:r>
              <a:rPr lang="it-IT" dirty="0" smtClean="0"/>
              <a:t>.</a:t>
            </a:r>
          </a:p>
          <a:p>
            <a:r>
              <a:rPr lang="it-IT" dirty="0" err="1" smtClean="0"/>
              <a:t>Walker</a:t>
            </a:r>
            <a:r>
              <a:rPr lang="it-IT" dirty="0" smtClean="0"/>
              <a:t> D.A. (2003) «</a:t>
            </a:r>
            <a:r>
              <a:rPr lang="it-IT" dirty="0" err="1" smtClean="0"/>
              <a:t>Early</a:t>
            </a:r>
            <a:r>
              <a:rPr lang="it-IT" dirty="0" smtClean="0"/>
              <a:t> general Equilibrium Economics: </a:t>
            </a:r>
            <a:r>
              <a:rPr lang="it-IT" dirty="0" err="1" smtClean="0"/>
              <a:t>Walras</a:t>
            </a:r>
            <a:r>
              <a:rPr lang="it-IT" dirty="0" smtClean="0"/>
              <a:t>, Pareto, and </a:t>
            </a:r>
            <a:r>
              <a:rPr lang="it-IT" dirty="0" err="1" smtClean="0"/>
              <a:t>Cassel</a:t>
            </a:r>
            <a:r>
              <a:rPr lang="it-IT" dirty="0" smtClean="0"/>
              <a:t>», in W.J. </a:t>
            </a:r>
            <a:r>
              <a:rPr lang="it-IT" dirty="0" err="1" smtClean="0"/>
              <a:t>Samuels</a:t>
            </a:r>
            <a:r>
              <a:rPr lang="it-IT" dirty="0" smtClean="0"/>
              <a:t> et </a:t>
            </a:r>
            <a:r>
              <a:rPr lang="it-IT" dirty="0" err="1" smtClean="0"/>
              <a:t>alii</a:t>
            </a:r>
            <a:r>
              <a:rPr lang="it-IT" dirty="0" smtClean="0"/>
              <a:t> (</a:t>
            </a:r>
            <a:r>
              <a:rPr lang="it-IT" dirty="0" err="1" smtClean="0"/>
              <a:t>eds</a:t>
            </a:r>
            <a:r>
              <a:rPr lang="it-IT" dirty="0" smtClean="0"/>
              <a:t>) </a:t>
            </a:r>
            <a:r>
              <a:rPr lang="it-IT" i="1" dirty="0" smtClean="0"/>
              <a:t>A </a:t>
            </a:r>
            <a:r>
              <a:rPr lang="it-IT" i="1" dirty="0" err="1" smtClean="0"/>
              <a:t>companion</a:t>
            </a:r>
            <a:r>
              <a:rPr lang="it-IT" i="1" dirty="0" smtClean="0"/>
              <a:t> to the </a:t>
            </a:r>
            <a:r>
              <a:rPr lang="it-IT" i="1" dirty="0" err="1" smtClean="0"/>
              <a:t>history</a:t>
            </a:r>
            <a:r>
              <a:rPr lang="it-IT" i="1" dirty="0" smtClean="0"/>
              <a:t> of </a:t>
            </a:r>
            <a:r>
              <a:rPr lang="it-IT" i="1" dirty="0" err="1" smtClean="0"/>
              <a:t>economic</a:t>
            </a:r>
            <a:r>
              <a:rPr lang="it-IT" i="1" dirty="0" smtClean="0"/>
              <a:t> </a:t>
            </a:r>
            <a:r>
              <a:rPr lang="it-IT" i="1" dirty="0" err="1" smtClean="0"/>
              <a:t>thought</a:t>
            </a:r>
            <a:r>
              <a:rPr lang="it-IT" dirty="0" smtClean="0"/>
              <a:t>, Basil </a:t>
            </a:r>
            <a:r>
              <a:rPr lang="it-IT" dirty="0" err="1" smtClean="0"/>
              <a:t>Blackwell</a:t>
            </a:r>
            <a:endParaRPr lang="it-IT" dirty="0"/>
          </a:p>
        </p:txBody>
      </p:sp>
    </p:spTree>
    <p:extLst>
      <p:ext uri="{BB962C8B-B14F-4D97-AF65-F5344CB8AC3E}">
        <p14:creationId xmlns:p14="http://schemas.microsoft.com/office/powerpoint/2010/main" val="5161776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Appendice</a:t>
            </a:r>
            <a:endParaRPr lang="en-GB" dirty="0"/>
          </a:p>
        </p:txBody>
      </p:sp>
    </p:spTree>
    <p:extLst>
      <p:ext uri="{BB962C8B-B14F-4D97-AF65-F5344CB8AC3E}">
        <p14:creationId xmlns:p14="http://schemas.microsoft.com/office/powerpoint/2010/main" val="29835320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Pareto e la nuova economia del benessere (2)</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Le condizioni che definiscono </a:t>
            </a:r>
            <a:r>
              <a:rPr lang="it-IT" dirty="0" smtClean="0">
                <a:solidFill>
                  <a:srgbClr val="FF0000"/>
                </a:solidFill>
              </a:rPr>
              <a:t>l’equilibrio concorrenziale </a:t>
            </a:r>
            <a:r>
              <a:rPr lang="it-IT" dirty="0" smtClean="0"/>
              <a:t>che massimizza l’utilità dei consumatori e i profitti dei produttori e porta all’</a:t>
            </a:r>
            <a:r>
              <a:rPr lang="it-IT" dirty="0" smtClean="0">
                <a:solidFill>
                  <a:srgbClr val="FF0000"/>
                </a:solidFill>
              </a:rPr>
              <a:t>allocazione ottimale</a:t>
            </a:r>
            <a:r>
              <a:rPr lang="it-IT" dirty="0" smtClean="0"/>
              <a:t> delle risorse disponibili e al </a:t>
            </a:r>
            <a:r>
              <a:rPr lang="it-IT" dirty="0" smtClean="0">
                <a:solidFill>
                  <a:srgbClr val="FF0000"/>
                </a:solidFill>
              </a:rPr>
              <a:t>massimo benessere</a:t>
            </a:r>
            <a:r>
              <a:rPr lang="it-IT" dirty="0" smtClean="0"/>
              <a:t> (dati preferenze, tecnologia, dotazione delle risorse e sua distribuzione) dal punto di vista degli individui e della collettività nel suo insieme, sono le seguenti:</a:t>
            </a:r>
          </a:p>
          <a:p>
            <a:pPr lvl="1"/>
            <a:r>
              <a:rPr lang="it-IT" dirty="0" smtClean="0">
                <a:solidFill>
                  <a:srgbClr val="FF0000"/>
                </a:solidFill>
              </a:rPr>
              <a:t>Efficienza nel consumo</a:t>
            </a:r>
            <a:r>
              <a:rPr lang="it-IT" dirty="0" smtClean="0"/>
              <a:t> di beni (uguaglianza dei SMS fra ogni coppia di beni X e Y per tutti gli individui che consumano quei beni, SMS = </a:t>
            </a:r>
            <a:r>
              <a:rPr lang="it-IT" dirty="0" err="1" smtClean="0"/>
              <a:t>Px</a:t>
            </a:r>
            <a:r>
              <a:rPr lang="it-IT" dirty="0" smtClean="0"/>
              <a:t>/</a:t>
            </a:r>
            <a:r>
              <a:rPr lang="it-IT" dirty="0" err="1" smtClean="0"/>
              <a:t>Py</a:t>
            </a:r>
            <a:r>
              <a:rPr lang="it-IT" dirty="0" smtClean="0"/>
              <a:t>)</a:t>
            </a:r>
          </a:p>
          <a:p>
            <a:pPr lvl="1"/>
            <a:r>
              <a:rPr lang="it-IT" dirty="0" smtClean="0">
                <a:solidFill>
                  <a:srgbClr val="FF0000"/>
                </a:solidFill>
              </a:rPr>
              <a:t>Efficienza nella produzione </a:t>
            </a:r>
            <a:r>
              <a:rPr lang="it-IT" dirty="0" smtClean="0"/>
              <a:t>di beni </a:t>
            </a:r>
            <a:r>
              <a:rPr lang="it-IT" dirty="0"/>
              <a:t>(uguaglianza dei </a:t>
            </a:r>
            <a:r>
              <a:rPr lang="it-IT" dirty="0" smtClean="0"/>
              <a:t>SMST </a:t>
            </a:r>
            <a:r>
              <a:rPr lang="it-IT" dirty="0"/>
              <a:t>fra ogni coppia di </a:t>
            </a:r>
            <a:r>
              <a:rPr lang="it-IT" dirty="0" smtClean="0"/>
              <a:t>fattor produttivi L </a:t>
            </a:r>
            <a:r>
              <a:rPr lang="it-IT" dirty="0"/>
              <a:t>e </a:t>
            </a:r>
            <a:r>
              <a:rPr lang="it-IT" dirty="0" smtClean="0"/>
              <a:t>K </a:t>
            </a:r>
            <a:r>
              <a:rPr lang="it-IT" dirty="0"/>
              <a:t>per </a:t>
            </a:r>
            <a:r>
              <a:rPr lang="it-IT" dirty="0" smtClean="0"/>
              <a:t>tutte le imprese </a:t>
            </a:r>
            <a:r>
              <a:rPr lang="it-IT" dirty="0"/>
              <a:t>che </a:t>
            </a:r>
            <a:r>
              <a:rPr lang="it-IT" dirty="0" smtClean="0"/>
              <a:t>utilizzano quei fattori, SMST </a:t>
            </a:r>
            <a:r>
              <a:rPr lang="it-IT" dirty="0"/>
              <a:t>= </a:t>
            </a:r>
            <a:r>
              <a:rPr lang="it-IT" dirty="0" smtClean="0"/>
              <a:t>W/R)</a:t>
            </a:r>
          </a:p>
          <a:p>
            <a:pPr lvl="1"/>
            <a:r>
              <a:rPr lang="it-IT" dirty="0" smtClean="0">
                <a:solidFill>
                  <a:srgbClr val="FF0000"/>
                </a:solidFill>
              </a:rPr>
              <a:t>Adattamento dell’offerta alla domanda </a:t>
            </a:r>
            <a:r>
              <a:rPr lang="it-IT" dirty="0" smtClean="0"/>
              <a:t>(sovranità del consumatore, uguaglianza fra il SMT fra due beni e il SMS fra gli stessi per il consumatore)</a:t>
            </a:r>
          </a:p>
          <a:p>
            <a:pPr lvl="1"/>
            <a:r>
              <a:rPr lang="it-IT" dirty="0" smtClean="0">
                <a:solidFill>
                  <a:srgbClr val="FF0000"/>
                </a:solidFill>
              </a:rPr>
              <a:t>Efficienza nell’allocazione intertemporale </a:t>
            </a:r>
            <a:r>
              <a:rPr lang="it-IT" dirty="0" smtClean="0"/>
              <a:t>dei beni (saggio dell’interesse uguale al saggio marginale di sostituzione per ogni coppia di beni consumati nel tempo)</a:t>
            </a:r>
          </a:p>
        </p:txBody>
      </p:sp>
    </p:spTree>
    <p:extLst>
      <p:ext uri="{BB962C8B-B14F-4D97-AF65-F5344CB8AC3E}">
        <p14:creationId xmlns:p14="http://schemas.microsoft.com/office/powerpoint/2010/main" val="5178802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Pareto e la nuova economia del benessere </a:t>
            </a:r>
            <a:r>
              <a:rPr lang="it-IT" dirty="0" smtClean="0"/>
              <a:t>(3)</a:t>
            </a:r>
            <a:endParaRPr lang="it-IT" dirty="0"/>
          </a:p>
        </p:txBody>
      </p:sp>
      <p:pic>
        <p:nvPicPr>
          <p:cNvPr id="1026" name="Picture 2" descr="Immagine correla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8412" y="1523262"/>
            <a:ext cx="5395175" cy="4778585"/>
          </a:xfrm>
          <a:prstGeom prst="rect">
            <a:avLst/>
          </a:prstGeom>
          <a:noFill/>
          <a:extLst>
            <a:ext uri="{909E8E84-426E-40DD-AFC4-6F175D3DCCD1}">
              <a14:hiddenFill xmlns:a14="http://schemas.microsoft.com/office/drawing/2010/main">
                <a:solidFill>
                  <a:srgbClr val="FFFFFF"/>
                </a:solidFill>
              </a14:hiddenFill>
            </a:ext>
          </a:extLst>
        </p:spPr>
      </p:pic>
      <p:sp>
        <p:nvSpPr>
          <p:cNvPr id="4" name="CasellaDiTesto 3"/>
          <p:cNvSpPr txBox="1"/>
          <p:nvPr/>
        </p:nvSpPr>
        <p:spPr>
          <a:xfrm>
            <a:off x="2648755" y="6301847"/>
            <a:ext cx="8705045" cy="646331"/>
          </a:xfrm>
          <a:prstGeom prst="rect">
            <a:avLst/>
          </a:prstGeom>
          <a:noFill/>
        </p:spPr>
        <p:txBody>
          <a:bodyPr wrap="square" rtlCol="0">
            <a:spAutoFit/>
          </a:bodyPr>
          <a:lstStyle/>
          <a:p>
            <a:r>
              <a:rPr lang="it-IT" dirty="0"/>
              <a:t>Source https://www.hetwebsite.net/het/schools/paretian.htm</a:t>
            </a:r>
          </a:p>
          <a:p>
            <a:endParaRPr lang="it-IT" dirty="0"/>
          </a:p>
        </p:txBody>
      </p:sp>
    </p:spTree>
    <p:extLst>
      <p:ext uri="{BB962C8B-B14F-4D97-AF65-F5344CB8AC3E}">
        <p14:creationId xmlns:p14="http://schemas.microsoft.com/office/powerpoint/2010/main" val="1504757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Pareto e la nuova economia del benessere (4)</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solidFill>
                  <a:srgbClr val="FF0000"/>
                </a:solidFill>
              </a:rPr>
              <a:t>Primo </a:t>
            </a:r>
            <a:r>
              <a:rPr lang="it-IT" dirty="0">
                <a:solidFill>
                  <a:srgbClr val="FF0000"/>
                </a:solidFill>
              </a:rPr>
              <a:t>teorema</a:t>
            </a:r>
            <a:r>
              <a:rPr lang="it-IT" dirty="0"/>
              <a:t> della </a:t>
            </a:r>
            <a:r>
              <a:rPr lang="it-IT" dirty="0" smtClean="0"/>
              <a:t>Nuova </a:t>
            </a:r>
            <a:r>
              <a:rPr lang="it-IT" dirty="0"/>
              <a:t>economia del benessere: “La concorrenza perfetta porta all’ottimo paretiano” (il problema dell’equità e il criterio dell’indennizzo). </a:t>
            </a:r>
          </a:p>
          <a:p>
            <a:endParaRPr lang="it-IT" dirty="0" smtClean="0"/>
          </a:p>
          <a:p>
            <a:r>
              <a:rPr lang="it-IT" dirty="0" smtClean="0">
                <a:solidFill>
                  <a:srgbClr val="FF0000"/>
                </a:solidFill>
              </a:rPr>
              <a:t>Secondo teorema</a:t>
            </a:r>
            <a:r>
              <a:rPr lang="it-IT" dirty="0" smtClean="0"/>
              <a:t> dell’economia del benessere: «Ogni ottimo paretiano può essere un equilibrio competitivo, previa una redistribuzione iniziale non distorsiva delle risorse (</a:t>
            </a:r>
            <a:r>
              <a:rPr lang="it-IT" dirty="0" err="1" smtClean="0"/>
              <a:t>lump</a:t>
            </a:r>
            <a:r>
              <a:rPr lang="it-IT" dirty="0" smtClean="0"/>
              <a:t>-sum transfer)».</a:t>
            </a:r>
          </a:p>
          <a:p>
            <a:endParaRPr lang="it-IT" dirty="0"/>
          </a:p>
          <a:p>
            <a:r>
              <a:rPr lang="it-IT" dirty="0"/>
              <a:t>Statica (studio degli equilibri isolati, istantanei, riferiti a singoli periodi di tempo), teoria degli equilibri successivi, dinamica (andamenti di medio-lungo periodo</a:t>
            </a:r>
            <a:r>
              <a:rPr lang="it-IT" dirty="0" smtClean="0"/>
              <a:t>)</a:t>
            </a:r>
          </a:p>
          <a:p>
            <a:endParaRPr lang="it-IT" dirty="0"/>
          </a:p>
          <a:p>
            <a:r>
              <a:rPr lang="it-IT" dirty="0" smtClean="0"/>
              <a:t>Tutti i risultati di Pareto sono basati sull’assunzione non dimostrata di  preferenze convesse e transitive. </a:t>
            </a:r>
            <a:endParaRPr lang="it-IT" dirty="0"/>
          </a:p>
          <a:p>
            <a:endParaRPr lang="it-IT" dirty="0"/>
          </a:p>
        </p:txBody>
      </p:sp>
    </p:spTree>
    <p:extLst>
      <p:ext uri="{BB962C8B-B14F-4D97-AF65-F5344CB8AC3E}">
        <p14:creationId xmlns:p14="http://schemas.microsoft.com/office/powerpoint/2010/main" val="18972455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smtClean="0"/>
              <a:t>La frontiera di Pareto</a:t>
            </a:r>
            <a:endParaRPr lang="it-IT" dirty="0"/>
          </a:p>
        </p:txBody>
      </p:sp>
      <p:pic>
        <p:nvPicPr>
          <p:cNvPr id="1026" name="Picture 2" descr="Risultati immagini per frontiera di Pare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76660" y="1906073"/>
            <a:ext cx="6838680" cy="4913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93922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Altri aspetti salienti del pensiero di Pareto, 2</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a:bodyPr>
              <a:lstStyle/>
              <a:p>
                <a:r>
                  <a:rPr lang="it-IT" dirty="0" smtClean="0"/>
                  <a:t>Anche Pareto, come </a:t>
                </a:r>
                <a:r>
                  <a:rPr lang="it-IT" dirty="0" err="1" smtClean="0"/>
                  <a:t>Walras</a:t>
                </a:r>
                <a:r>
                  <a:rPr lang="it-IT" dirty="0" smtClean="0"/>
                  <a:t>, attribuisce agli imprenditori un ruolo centrale nel mettere in contatto produzione e consumo e nel trasmettere i corretti segnali di prezzo</a:t>
                </a:r>
              </a:p>
              <a:p>
                <a:pPr lvl="1"/>
                <a:r>
                  <a:rPr lang="it-IT" dirty="0" smtClean="0"/>
                  <a:t>Il profitto unitario = p – costo medio come stimolo all’azione dell’imprenditore</a:t>
                </a:r>
              </a:p>
              <a:p>
                <a:pPr lvl="1"/>
                <a:r>
                  <a:rPr lang="it-IT" dirty="0" smtClean="0"/>
                  <a:t>Equilibrio «pieno»: p = costo medio </a:t>
                </a:r>
              </a:p>
              <a:p>
                <a:pPr lvl="1"/>
                <a:r>
                  <a:rPr lang="it-IT" dirty="0" smtClean="0"/>
                  <a:t>Pluralità di beni capitale (ne riparleremo)</a:t>
                </a:r>
              </a:p>
              <a:p>
                <a:r>
                  <a:rPr lang="it-IT" dirty="0" smtClean="0"/>
                  <a:t>La distribuzione del reddito come «fatto naturale»</a:t>
                </a:r>
              </a:p>
              <a:p>
                <a:pPr lvl="1"/>
                <a14:m>
                  <m:oMath xmlns:m="http://schemas.openxmlformats.org/officeDocument/2006/math">
                    <m:r>
                      <a:rPr lang="it-IT" b="0" i="1" smtClean="0">
                        <a:latin typeface="Cambria Math" panose="02040503050406030204" pitchFamily="18" charset="0"/>
                      </a:rPr>
                      <m:t>𝑙𝑜𝑔𝑁</m:t>
                    </m:r>
                    <m:r>
                      <a:rPr lang="it-IT" b="0" i="1" smtClean="0">
                        <a:latin typeface="Cambria Math" panose="02040503050406030204" pitchFamily="18" charset="0"/>
                      </a:rPr>
                      <m:t>=</m:t>
                    </m:r>
                    <m:r>
                      <a:rPr lang="it-IT" b="0" i="1" smtClean="0">
                        <a:latin typeface="Cambria Math" panose="02040503050406030204" pitchFamily="18" charset="0"/>
                      </a:rPr>
                      <m:t>𝑙𝑜𝑔𝐴</m:t>
                    </m:r>
                    <m:r>
                      <a:rPr lang="it-IT" b="0" i="1" smtClean="0">
                        <a:latin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𝛼</m:t>
                    </m:r>
                    <m:func>
                      <m:funcPr>
                        <m:ctrlPr>
                          <a:rPr lang="it-IT" b="0" i="1" smtClean="0">
                            <a:latin typeface="Cambria Math" panose="02040503050406030204" pitchFamily="18" charset="0"/>
                            <a:ea typeface="Cambria Math" panose="02040503050406030204" pitchFamily="18" charset="0"/>
                          </a:rPr>
                        </m:ctrlPr>
                      </m:funcPr>
                      <m:fName>
                        <m:r>
                          <m:rPr>
                            <m:sty m:val="p"/>
                          </m:rPr>
                          <a:rPr lang="it-IT" b="0" i="0" smtClean="0">
                            <a:latin typeface="Cambria Math" panose="02040503050406030204" pitchFamily="18" charset="0"/>
                            <a:ea typeface="Cambria Math" panose="02040503050406030204" pitchFamily="18" charset="0"/>
                          </a:rPr>
                          <m:t>log</m:t>
                        </m:r>
                      </m:fName>
                      <m:e>
                        <m:r>
                          <a:rPr lang="it-IT" b="0" i="1" smtClean="0">
                            <a:latin typeface="Cambria Math" panose="02040503050406030204" pitchFamily="18" charset="0"/>
                            <a:ea typeface="Cambria Math" panose="02040503050406030204" pitchFamily="18" charset="0"/>
                          </a:rPr>
                          <m:t>𝑥</m:t>
                        </m:r>
                      </m:e>
                    </m:func>
                  </m:oMath>
                </a14:m>
                <a:endParaRPr lang="it-IT" b="0" dirty="0" smtClean="0">
                  <a:ea typeface="Cambria Math" panose="02040503050406030204" pitchFamily="18" charset="0"/>
                </a:endParaRPr>
              </a:p>
              <a:p>
                <a:pPr lvl="2"/>
                <a:r>
                  <a:rPr lang="it-IT" dirty="0" smtClean="0"/>
                  <a:t>N = numero di famiglie con reddito almeno pari a x</a:t>
                </a:r>
              </a:p>
              <a:p>
                <a:pPr lvl="2"/>
                <a:r>
                  <a:rPr lang="it-IT" dirty="0" smtClean="0"/>
                  <a:t>A = parametro che indica la dimensione della popolazione</a:t>
                </a:r>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1043" t="-2241" r="-522"/>
                </a:stretch>
              </a:blipFill>
            </p:spPr>
            <p:txBody>
              <a:bodyPr/>
              <a:lstStyle/>
              <a:p>
                <a:r>
                  <a:rPr lang="it-IT">
                    <a:noFill/>
                  </a:rPr>
                  <a:t> </a:t>
                </a:r>
              </a:p>
            </p:txBody>
          </p:sp>
        </mc:Fallback>
      </mc:AlternateContent>
    </p:spTree>
    <p:extLst>
      <p:ext uri="{BB962C8B-B14F-4D97-AF65-F5344CB8AC3E}">
        <p14:creationId xmlns:p14="http://schemas.microsoft.com/office/powerpoint/2010/main" val="35140920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 legge di Pareto </a:t>
            </a:r>
            <a:endParaRPr lang="it-IT" dirty="0"/>
          </a:p>
        </p:txBody>
      </p:sp>
      <p:sp>
        <p:nvSpPr>
          <p:cNvPr id="3" name="Segnaposto contenuto 2"/>
          <p:cNvSpPr>
            <a:spLocks noGrp="1"/>
          </p:cNvSpPr>
          <p:nvPr>
            <p:ph sz="half" idx="1"/>
          </p:nvPr>
        </p:nvSpPr>
        <p:spPr/>
        <p:txBody>
          <a:bodyPr>
            <a:normAutofit fontScale="85000" lnSpcReduction="20000"/>
          </a:bodyPr>
          <a:lstStyle/>
          <a:p>
            <a:r>
              <a:rPr lang="it-IT" dirty="0" smtClean="0"/>
              <a:t>La </a:t>
            </a:r>
            <a:r>
              <a:rPr lang="it-IT" i="1" dirty="0" err="1" smtClean="0"/>
              <a:t>Courbe</a:t>
            </a:r>
            <a:r>
              <a:rPr lang="it-IT" i="1" dirty="0" smtClean="0"/>
              <a:t> de la </a:t>
            </a:r>
            <a:r>
              <a:rPr lang="it-IT" i="1" dirty="0" err="1" smtClean="0"/>
              <a:t>répartition</a:t>
            </a:r>
            <a:r>
              <a:rPr lang="it-IT" i="1" dirty="0" smtClean="0"/>
              <a:t> de la </a:t>
            </a:r>
            <a:r>
              <a:rPr lang="it-IT" i="1" dirty="0" err="1" smtClean="0"/>
              <a:t>richesse</a:t>
            </a:r>
            <a:r>
              <a:rPr lang="it-IT" i="1" dirty="0" smtClean="0"/>
              <a:t> </a:t>
            </a:r>
            <a:r>
              <a:rPr lang="it-IT" dirty="0" smtClean="0"/>
              <a:t>(1896) Studi empirici suggeriscono a Pareto che, in molte società, la </a:t>
            </a:r>
            <a:r>
              <a:rPr lang="it-IT" dirty="0" smtClean="0">
                <a:solidFill>
                  <a:srgbClr val="FF0000"/>
                </a:solidFill>
              </a:rPr>
              <a:t>distribuzione personale dei redditi</a:t>
            </a:r>
            <a:r>
              <a:rPr lang="it-IT" dirty="0" smtClean="0"/>
              <a:t> (al di sopra di una soglia minima), sia rappresentata dall’equazione" </a:t>
            </a:r>
            <a:r>
              <a:rPr lang="it-IT" dirty="0"/>
              <a:t>ha la forma della punta di una freccia o, se si preferisce, della </a:t>
            </a:r>
            <a:r>
              <a:rPr lang="it-IT" dirty="0">
                <a:solidFill>
                  <a:srgbClr val="FF0000"/>
                </a:solidFill>
              </a:rPr>
              <a:t>punta di una trottola</a:t>
            </a:r>
            <a:r>
              <a:rPr lang="it-IT" dirty="0"/>
              <a:t>", con il vertice in alto (curva </a:t>
            </a:r>
            <a:r>
              <a:rPr lang="it-IT" dirty="0" err="1"/>
              <a:t>abc</a:t>
            </a:r>
            <a:r>
              <a:rPr lang="it-IT" dirty="0"/>
              <a:t> della figura). L'asse </a:t>
            </a:r>
            <a:r>
              <a:rPr lang="it-IT" dirty="0" smtClean="0"/>
              <a:t>verticale </a:t>
            </a:r>
            <a:r>
              <a:rPr lang="it-IT" dirty="0"/>
              <a:t>riporta i redditi, l'asse </a:t>
            </a:r>
            <a:r>
              <a:rPr lang="it-IT" dirty="0" smtClean="0"/>
              <a:t>orizzontale </a:t>
            </a:r>
            <a:r>
              <a:rPr lang="it-IT" dirty="0"/>
              <a:t>gli individui, per cui le classi povere costituiscono la parte inferiore del Diagramma di Pareto, mentre i ricchi quella superiore, in corrispondenza del vertice.</a:t>
            </a:r>
            <a:endParaRPr lang="it-IT" dirty="0" smtClean="0"/>
          </a:p>
          <a:p>
            <a:pPr marL="0" indent="0">
              <a:buNone/>
            </a:pPr>
            <a:endParaRPr lang="it-IT" dirty="0"/>
          </a:p>
        </p:txBody>
      </p:sp>
      <p:pic>
        <p:nvPicPr>
          <p:cNvPr id="5" name="Picture 2" descr="http://www.popso.it/fondopareto/epistolario_img/eco_curva_redditi_ori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57623" y="1345218"/>
            <a:ext cx="3876541" cy="4841372"/>
          </a:xfrm>
          <a:prstGeom prst="rect">
            <a:avLst/>
          </a:prstGeom>
          <a:noFill/>
          <a:extLst>
            <a:ext uri="{909E8E84-426E-40DD-AFC4-6F175D3DCCD1}">
              <a14:hiddenFill xmlns:a14="http://schemas.microsoft.com/office/drawing/2010/main">
                <a:solidFill>
                  <a:srgbClr val="FFFFFF"/>
                </a:solidFill>
              </a14:hiddenFill>
            </a:ext>
          </a:extLst>
        </p:spPr>
      </p:pic>
      <p:sp>
        <p:nvSpPr>
          <p:cNvPr id="6" name="CasellaDiTesto 5"/>
          <p:cNvSpPr txBox="1"/>
          <p:nvPr/>
        </p:nvSpPr>
        <p:spPr>
          <a:xfrm>
            <a:off x="1365161" y="6413679"/>
            <a:ext cx="5692462" cy="246221"/>
          </a:xfrm>
          <a:prstGeom prst="rect">
            <a:avLst/>
          </a:prstGeom>
          <a:noFill/>
        </p:spPr>
        <p:txBody>
          <a:bodyPr wrap="square" rtlCol="0">
            <a:spAutoFit/>
          </a:bodyPr>
          <a:lstStyle/>
          <a:p>
            <a:r>
              <a:rPr lang="it-IT" sz="1000" dirty="0"/>
              <a:t>Fonte http://www.popso.it/fondopareto/epistolario_frames/pareto_breve/pareto_eco.html</a:t>
            </a:r>
          </a:p>
        </p:txBody>
      </p:sp>
    </p:spTree>
    <p:extLst>
      <p:ext uri="{BB962C8B-B14F-4D97-AF65-F5344CB8AC3E}">
        <p14:creationId xmlns:p14="http://schemas.microsoft.com/office/powerpoint/2010/main" val="160229586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Maffeo Pantaleoni (1857 – 1924)</a:t>
            </a:r>
            <a:endParaRPr lang="it-IT" dirty="0"/>
          </a:p>
        </p:txBody>
      </p:sp>
      <p:sp>
        <p:nvSpPr>
          <p:cNvPr id="3" name="Segnaposto contenuto 2"/>
          <p:cNvSpPr>
            <a:spLocks noGrp="1"/>
          </p:cNvSpPr>
          <p:nvPr>
            <p:ph idx="1"/>
          </p:nvPr>
        </p:nvSpPr>
        <p:spPr>
          <a:xfrm>
            <a:off x="736599" y="1866437"/>
            <a:ext cx="10515600" cy="4351338"/>
          </a:xfrm>
        </p:spPr>
        <p:txBody>
          <a:bodyPr>
            <a:normAutofit fontScale="70000" lnSpcReduction="20000"/>
          </a:bodyPr>
          <a:lstStyle/>
          <a:p>
            <a:r>
              <a:rPr lang="it-IT" dirty="0" smtClean="0">
                <a:solidFill>
                  <a:srgbClr val="FF0000"/>
                </a:solidFill>
              </a:rPr>
              <a:t>Protagonista</a:t>
            </a:r>
            <a:r>
              <a:rPr lang="it-IT" dirty="0" smtClean="0"/>
              <a:t> della rinascita della pensiero economico italiano alla luce del marginalismo (non matematico, eclettico), accademico di fama internazionale, </a:t>
            </a:r>
            <a:r>
              <a:rPr lang="it-IT" i="1" dirty="0" smtClean="0"/>
              <a:t>editor</a:t>
            </a:r>
            <a:r>
              <a:rPr lang="it-IT" dirty="0" smtClean="0"/>
              <a:t> del Giornale degli Economisti, polemista, uomo politico dalle visioni estreme; </a:t>
            </a:r>
          </a:p>
          <a:p>
            <a:endParaRPr lang="it-IT" dirty="0" smtClean="0"/>
          </a:p>
          <a:p>
            <a:r>
              <a:rPr lang="it-IT" dirty="0" smtClean="0"/>
              <a:t>Primi interessi: </a:t>
            </a:r>
            <a:r>
              <a:rPr lang="it-IT" dirty="0" smtClean="0">
                <a:solidFill>
                  <a:srgbClr val="FF0000"/>
                </a:solidFill>
              </a:rPr>
              <a:t>Teoria della finanza pubblica</a:t>
            </a:r>
            <a:r>
              <a:rPr lang="it-IT" dirty="0" smtClean="0"/>
              <a:t>, problema di come applicare il principio edonico (massimizzazione dell’utilità) alle scelte pubbliche e in particolare al riparto della spesa pubblica tra vari impieghi e al suo finanziamento (interpretazione duale, massimo di utilità individuale e massimo di utilità per il gruppo o coalizione di appartenenza);</a:t>
            </a:r>
          </a:p>
          <a:p>
            <a:endParaRPr lang="it-IT" dirty="0" smtClean="0"/>
          </a:p>
          <a:p>
            <a:r>
              <a:rPr lang="it-IT" dirty="0" smtClean="0">
                <a:solidFill>
                  <a:srgbClr val="FF0000"/>
                </a:solidFill>
              </a:rPr>
              <a:t>Tra economia e ideologia politica</a:t>
            </a:r>
            <a:r>
              <a:rPr lang="it-IT" dirty="0" smtClean="0"/>
              <a:t>, la scelta sociale tra contratto e coercizione in funzione del potere delle diverse coalizioni, capacità delle coalizioni di influenzare i prezzi, dinamica economica come possibile negazione dello stato di equilibrio;</a:t>
            </a:r>
          </a:p>
          <a:p>
            <a:endParaRPr lang="it-IT" dirty="0" smtClean="0"/>
          </a:p>
          <a:p>
            <a:r>
              <a:rPr lang="it-IT" dirty="0" smtClean="0"/>
              <a:t>Il </a:t>
            </a:r>
            <a:r>
              <a:rPr lang="it-IT" dirty="0" smtClean="0">
                <a:solidFill>
                  <a:srgbClr val="FF0000"/>
                </a:solidFill>
              </a:rPr>
              <a:t>rapporto con Pareto </a:t>
            </a:r>
            <a:r>
              <a:rPr lang="it-IT" dirty="0" smtClean="0"/>
              <a:t>(1890), punti di contatto (distinzione tra utilità e ofelimità, critica del socialismo, interesse per il tema del potere all’interno della società) e differenze (equilibrio generale vs. equilibrio parziale, possibilità di separare economia e politica/sociologia).</a:t>
            </a:r>
            <a:endParaRPr lang="it-IT" dirty="0"/>
          </a:p>
        </p:txBody>
      </p:sp>
      <p:pic>
        <p:nvPicPr>
          <p:cNvPr id="6146" name="Picture 2" descr="Risultati immagini per maffeo pantaleon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45091" y="217864"/>
            <a:ext cx="1155057" cy="16545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6047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Enrico Barone (1859 – 1924)</a:t>
            </a:r>
            <a:endParaRPr lang="it-IT" dirty="0"/>
          </a:p>
        </p:txBody>
      </p:sp>
      <p:sp>
        <p:nvSpPr>
          <p:cNvPr id="3" name="Segnaposto contenuto 2"/>
          <p:cNvSpPr>
            <a:spLocks noGrp="1"/>
          </p:cNvSpPr>
          <p:nvPr>
            <p:ph idx="1"/>
          </p:nvPr>
        </p:nvSpPr>
        <p:spPr>
          <a:xfrm>
            <a:off x="416422" y="1690688"/>
            <a:ext cx="10515600" cy="4351338"/>
          </a:xfrm>
        </p:spPr>
        <p:txBody>
          <a:bodyPr>
            <a:normAutofit fontScale="70000" lnSpcReduction="20000"/>
          </a:bodyPr>
          <a:lstStyle/>
          <a:p>
            <a:r>
              <a:rPr lang="it-IT" dirty="0" smtClean="0"/>
              <a:t>Origini e formazione, militare di carriera fino al 1906, poi professore di Economia politica, autore di importanti contributi matematici alla teoria marginalista, uomo dai molteplici interessi (storia, strategia militare, cinema)</a:t>
            </a:r>
          </a:p>
          <a:p>
            <a:endParaRPr lang="it-IT" dirty="0"/>
          </a:p>
          <a:p>
            <a:r>
              <a:rPr lang="it-IT" dirty="0" smtClean="0"/>
              <a:t>Barone economista: </a:t>
            </a:r>
            <a:r>
              <a:rPr lang="it-IT" dirty="0" smtClean="0">
                <a:solidFill>
                  <a:srgbClr val="FF0000"/>
                </a:solidFill>
              </a:rPr>
              <a:t>Equilibrio economico generale </a:t>
            </a:r>
            <a:r>
              <a:rPr lang="it-IT" dirty="0" err="1" smtClean="0">
                <a:solidFill>
                  <a:srgbClr val="FF0000"/>
                </a:solidFill>
              </a:rPr>
              <a:t>walrasiano</a:t>
            </a:r>
            <a:r>
              <a:rPr lang="it-IT" dirty="0"/>
              <a:t> </a:t>
            </a:r>
            <a:r>
              <a:rPr lang="it-IT" dirty="0" smtClean="0"/>
              <a:t>(ma disponibile a confrontarsi con l’approccio britannico degli equilibri parziali), teoria dell’equilibrio di un’impresa competitiva e valorizzazione del concetto di funzione di produzione (</a:t>
            </a:r>
            <a:r>
              <a:rPr lang="it-IT" dirty="0" err="1" smtClean="0"/>
              <a:t>Wicksteed</a:t>
            </a:r>
            <a:r>
              <a:rPr lang="it-IT" dirty="0"/>
              <a:t>)</a:t>
            </a:r>
            <a:r>
              <a:rPr lang="it-IT" dirty="0" smtClean="0"/>
              <a:t>;</a:t>
            </a:r>
            <a:endParaRPr lang="it-IT" dirty="0"/>
          </a:p>
          <a:p>
            <a:endParaRPr lang="it-IT" dirty="0"/>
          </a:p>
          <a:p>
            <a:r>
              <a:rPr lang="it-IT" dirty="0" smtClean="0">
                <a:solidFill>
                  <a:srgbClr val="FF0000"/>
                </a:solidFill>
              </a:rPr>
              <a:t>Il Ministro della Produzione nello Stato Collettivista (1908)</a:t>
            </a:r>
            <a:r>
              <a:rPr lang="it-IT" dirty="0" smtClean="0"/>
              <a:t>, riferimento per la teoria della pianificazione socialista e per la nuova economia del benessere, dimostrazione che è possibile ottenere un qualsiasi punto di ottimo paretiano attraverso la concorrenza (senza fare riferimento all’utilità individuale ma solo al prodotto netto sociale);</a:t>
            </a:r>
            <a:endParaRPr lang="it-IT" dirty="0"/>
          </a:p>
          <a:p>
            <a:endParaRPr lang="it-IT" dirty="0"/>
          </a:p>
          <a:p>
            <a:r>
              <a:rPr lang="it-IT" dirty="0"/>
              <a:t>Il </a:t>
            </a:r>
            <a:r>
              <a:rPr lang="it-IT" dirty="0">
                <a:solidFill>
                  <a:srgbClr val="FF0000"/>
                </a:solidFill>
              </a:rPr>
              <a:t>rapporto con Pareto </a:t>
            </a:r>
            <a:r>
              <a:rPr lang="it-IT" dirty="0" smtClean="0"/>
              <a:t>(e Pantaleoni), equilibrio economico generale, valutazione dell’allocazione delle risorse economiche e a livello sociale, la scuola di Losanna e il rapporto con </a:t>
            </a:r>
            <a:r>
              <a:rPr lang="it-IT" dirty="0" err="1" smtClean="0"/>
              <a:t>Walras</a:t>
            </a:r>
            <a:r>
              <a:rPr lang="it-IT" dirty="0" smtClean="0"/>
              <a:t>.</a:t>
            </a:r>
            <a:endParaRPr lang="it-IT" dirty="0"/>
          </a:p>
        </p:txBody>
      </p:sp>
      <p:pic>
        <p:nvPicPr>
          <p:cNvPr id="7170" name="Picture 2" descr="Risultati immagini per enrico baron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932022" y="0"/>
            <a:ext cx="1265335" cy="18525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204280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2644</TotalTime>
  <Words>5720</Words>
  <Application>Microsoft Office PowerPoint</Application>
  <PresentationFormat>Widescreen</PresentationFormat>
  <Paragraphs>290</Paragraphs>
  <Slides>44</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44</vt:i4>
      </vt:variant>
    </vt:vector>
  </HeadingPairs>
  <TitlesOfParts>
    <vt:vector size="50" baseType="lpstr">
      <vt:lpstr>arial</vt:lpstr>
      <vt:lpstr>arial</vt:lpstr>
      <vt:lpstr>Calibri</vt:lpstr>
      <vt:lpstr>Calibri Light</vt:lpstr>
      <vt:lpstr>Cambria Math</vt:lpstr>
      <vt:lpstr>Tema di Office</vt:lpstr>
      <vt:lpstr>Storia dell’Economia Politica  Lezione 09.26  Marginalismo: Walras, Pareto</vt:lpstr>
      <vt:lpstr>Scuola di Losanna e modelli EEG</vt:lpstr>
      <vt:lpstr>Confronto tra EEG ed economia classica, 1</vt:lpstr>
      <vt:lpstr>Confronto tra EEG ed economia classica, 2</vt:lpstr>
      <vt:lpstr>Presentazione standard di PowerPoint</vt:lpstr>
      <vt:lpstr>Leon Walras (1834 – 1910)</vt:lpstr>
      <vt:lpstr>Leon Walras (1834 – 1910)</vt:lpstr>
      <vt:lpstr>Elementi di economia politica pura </vt:lpstr>
      <vt:lpstr>Elementi di economia politica pura, 2 </vt:lpstr>
      <vt:lpstr>Elementi di economia politica pura, 2 </vt:lpstr>
      <vt:lpstr>La massimizzazione dell’utilità come base del comportamento umano</vt:lpstr>
      <vt:lpstr>Economia di puro scambio, 1</vt:lpstr>
      <vt:lpstr>Economia di puro scambio, 2</vt:lpstr>
      <vt:lpstr>Economia di puro scambio, 3</vt:lpstr>
      <vt:lpstr>Esistenza, stabilità, unicità dell’equilibrio</vt:lpstr>
      <vt:lpstr>Il banditore e l’imprenditore</vt:lpstr>
      <vt:lpstr>Presentazione standard di PowerPoint</vt:lpstr>
      <vt:lpstr>Vilfredo Pareto (1848 - 1923)</vt:lpstr>
      <vt:lpstr>Vilfredo Pareto (1848 - 1923)</vt:lpstr>
      <vt:lpstr>Il metodo paretiano (1)</vt:lpstr>
      <vt:lpstr>Presentazione standard di PowerPoint</vt:lpstr>
      <vt:lpstr>Il Cours d’économie politique (1896-1897)</vt:lpstr>
      <vt:lpstr>Il concetto di ofelimità (base dell’economia come scienza neutra rispetto ai giudizi etici e di valore) </vt:lpstr>
      <vt:lpstr>Presentazione standard di PowerPoint</vt:lpstr>
      <vt:lpstr>Confronto tra Fisica ed Economia</vt:lpstr>
      <vt:lpstr>Homo oeconomicus ed equilibrio di mercato</vt:lpstr>
      <vt:lpstr>Il Manuale di Economia Politica (1906)</vt:lpstr>
      <vt:lpstr>Azioni logiche come oggetto di studio dell’economia pura (distinta dall’economia applicata)</vt:lpstr>
      <vt:lpstr>Rappresentare «il fatto della scelta»</vt:lpstr>
      <vt:lpstr>Altri aspetti salienti del pensiero di Pareto</vt:lpstr>
      <vt:lpstr>Pareto e la nuova economia del benessere (1)</vt:lpstr>
      <vt:lpstr>L’eredità paretiana in campo economico</vt:lpstr>
      <vt:lpstr>Teorici EEG (non ne parleremo)</vt:lpstr>
      <vt:lpstr>Domande</vt:lpstr>
      <vt:lpstr>Fonti aggiuntive</vt:lpstr>
      <vt:lpstr>Appendice</vt:lpstr>
      <vt:lpstr>Pareto e la nuova economia del benessere (2)</vt:lpstr>
      <vt:lpstr>Pareto e la nuova economia del benessere (3)</vt:lpstr>
      <vt:lpstr>Pareto e la nuova economia del benessere (4)</vt:lpstr>
      <vt:lpstr>La frontiera di Pareto</vt:lpstr>
      <vt:lpstr>Altri aspetti salienti del pensiero di Pareto, 2</vt:lpstr>
      <vt:lpstr>La legge di Pareto </vt:lpstr>
      <vt:lpstr>Maffeo Pantaleoni (1857 – 1924)</vt:lpstr>
      <vt:lpstr>Enrico Barone (1859 – 1924)</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Il mercato nel pensiero economico  Riferimenti di base</dc:title>
  <dc:creator>Paolo</dc:creator>
  <cp:lastModifiedBy>paolo paesani</cp:lastModifiedBy>
  <cp:revision>224</cp:revision>
  <dcterms:created xsi:type="dcterms:W3CDTF">2019-02-18T06:11:12Z</dcterms:created>
  <dcterms:modified xsi:type="dcterms:W3CDTF">2026-05-04T05:23:35Z</dcterms:modified>
</cp:coreProperties>
</file>