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474" r:id="rId2"/>
    <p:sldId id="424" r:id="rId3"/>
    <p:sldId id="425" r:id="rId4"/>
    <p:sldId id="506" r:id="rId5"/>
    <p:sldId id="507" r:id="rId6"/>
    <p:sldId id="426" r:id="rId7"/>
    <p:sldId id="427" r:id="rId8"/>
    <p:sldId id="451" r:id="rId9"/>
    <p:sldId id="465" r:id="rId10"/>
    <p:sldId id="466" r:id="rId11"/>
    <p:sldId id="467" r:id="rId12"/>
    <p:sldId id="502" r:id="rId13"/>
    <p:sldId id="503" r:id="rId14"/>
    <p:sldId id="504" r:id="rId15"/>
    <p:sldId id="505" r:id="rId16"/>
    <p:sldId id="468" r:id="rId17"/>
    <p:sldId id="475" r:id="rId18"/>
    <p:sldId id="479" r:id="rId19"/>
    <p:sldId id="480" r:id="rId20"/>
    <p:sldId id="481" r:id="rId21"/>
    <p:sldId id="482" r:id="rId22"/>
    <p:sldId id="483" r:id="rId23"/>
    <p:sldId id="501" r:id="rId24"/>
    <p:sldId id="485" r:id="rId25"/>
    <p:sldId id="486" r:id="rId26"/>
    <p:sldId id="487" r:id="rId27"/>
    <p:sldId id="488" r:id="rId28"/>
    <p:sldId id="489" r:id="rId29"/>
    <p:sldId id="490" r:id="rId30"/>
    <p:sldId id="491" r:id="rId31"/>
    <p:sldId id="492" r:id="rId32"/>
    <p:sldId id="493" r:id="rId33"/>
    <p:sldId id="494" r:id="rId34"/>
    <p:sldId id="495" r:id="rId35"/>
    <p:sldId id="496" r:id="rId36"/>
    <p:sldId id="497" r:id="rId37"/>
    <p:sldId id="498" r:id="rId38"/>
    <p:sldId id="499" r:id="rId39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8368C0-18D5-46B8-9EDE-3EC4D8F4891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C7A50B-2A06-4CF4-8C00-04186F7C8E0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9796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D72A-7BF7-49F2-9429-F81F4B6C200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3DF7-85F7-43E9-85A4-465B7201B7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0770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D72A-7BF7-49F2-9429-F81F4B6C200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3DF7-85F7-43E9-85A4-465B7201B7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372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D72A-7BF7-49F2-9429-F81F4B6C200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3DF7-85F7-43E9-85A4-465B7201B7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7192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D72A-7BF7-49F2-9429-F81F4B6C200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3DF7-85F7-43E9-85A4-465B7201B7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2704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D72A-7BF7-49F2-9429-F81F4B6C200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3DF7-85F7-43E9-85A4-465B7201B7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54449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D72A-7BF7-49F2-9429-F81F4B6C200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3DF7-85F7-43E9-85A4-465B7201B7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4103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D72A-7BF7-49F2-9429-F81F4B6C200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3DF7-85F7-43E9-85A4-465B7201B7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451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D72A-7BF7-49F2-9429-F81F4B6C200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3DF7-85F7-43E9-85A4-465B7201B7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6651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D72A-7BF7-49F2-9429-F81F4B6C200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3DF7-85F7-43E9-85A4-465B7201B7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23805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D72A-7BF7-49F2-9429-F81F4B6C200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3DF7-85F7-43E9-85A4-465B7201B7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7136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D72A-7BF7-49F2-9429-F81F4B6C200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3DF7-85F7-43E9-85A4-465B7201B7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2750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7D72A-7BF7-49F2-9429-F81F4B6C2000}" type="datetimeFigureOut">
              <a:rPr lang="it-IT" smtClean="0"/>
              <a:t>15/05/2026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03DF7-85F7-43E9-85A4-465B7201B7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57089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297854"/>
            <a:ext cx="9144000" cy="2387600"/>
          </a:xfrm>
        </p:spPr>
        <p:txBody>
          <a:bodyPr>
            <a:normAutofit fontScale="90000"/>
          </a:bodyPr>
          <a:lstStyle/>
          <a:p>
            <a:pPr>
              <a:lnSpc>
                <a:spcPct val="50000"/>
              </a:lnSpc>
            </a:pPr>
            <a:r>
              <a:rPr lang="it-IT" sz="4200" dirty="0" smtClean="0"/>
              <a:t>Storia dell’economia politica</a:t>
            </a: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/>
              <a:t>Lezione </a:t>
            </a:r>
            <a:r>
              <a:rPr lang="it-IT" sz="4200" dirty="0" smtClean="0"/>
              <a:t>15.26</a:t>
            </a: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 </a:t>
            </a: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La scienza economica tra gli anni ’50 e ’60 </a:t>
            </a:r>
            <a:br>
              <a:rPr lang="it-IT" sz="4200" dirty="0" smtClean="0"/>
            </a:b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 smtClean="0"/>
              <a:t>(Parte 1)</a:t>
            </a:r>
            <a:br>
              <a:rPr lang="it-IT" sz="4200" dirty="0" smtClean="0"/>
            </a:b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it-IT" dirty="0" smtClean="0"/>
          </a:p>
          <a:p>
            <a:endParaRPr lang="it-IT" dirty="0"/>
          </a:p>
          <a:p>
            <a:r>
              <a:rPr lang="it-IT" dirty="0" smtClean="0"/>
              <a:t>Paolo </a:t>
            </a:r>
            <a:r>
              <a:rPr lang="it-IT" dirty="0"/>
              <a:t>Paesani </a:t>
            </a:r>
            <a:endParaRPr lang="it-IT" dirty="0" smtClean="0"/>
          </a:p>
          <a:p>
            <a:r>
              <a:rPr lang="it-IT" dirty="0" smtClean="0"/>
              <a:t>ALEF </a:t>
            </a:r>
            <a:r>
              <a:rPr lang="it-IT" dirty="0"/>
              <a:t>Tor </a:t>
            </a:r>
            <a:r>
              <a:rPr lang="it-IT" dirty="0" smtClean="0"/>
              <a:t>Vergata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9264073" y="5514109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15.05.2026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75208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3382" y="523066"/>
            <a:ext cx="8044873" cy="5884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20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Fatti salienti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1948Indipendenza dell'India</a:t>
            </a:r>
          </a:p>
          <a:p>
            <a:r>
              <a:rPr lang="it-IT" dirty="0" smtClean="0"/>
              <a:t>1950Guerra </a:t>
            </a:r>
            <a:r>
              <a:rPr lang="it-IT" dirty="0"/>
              <a:t>di Corea, inizio del maccartismo negli Stati Uniti, Olivetti lancia la Lettera 22 (primi computer nel </a:t>
            </a:r>
            <a:r>
              <a:rPr lang="it-IT" dirty="0" smtClean="0"/>
              <a:t>1957)</a:t>
            </a:r>
          </a:p>
          <a:p>
            <a:r>
              <a:rPr lang="it-IT" dirty="0" smtClean="0"/>
              <a:t>1953Annunciati </a:t>
            </a:r>
            <a:r>
              <a:rPr lang="it-IT" dirty="0"/>
              <a:t>i primi risultati della ricerca sul DNA, muore </a:t>
            </a:r>
            <a:r>
              <a:rPr lang="it-IT" dirty="0" smtClean="0"/>
              <a:t>Stalin</a:t>
            </a:r>
          </a:p>
          <a:p>
            <a:r>
              <a:rPr lang="it-IT" dirty="0" smtClean="0"/>
              <a:t>1954Introduzione </a:t>
            </a:r>
            <a:r>
              <a:rPr lang="it-IT" dirty="0"/>
              <a:t>della pillola contraccettiva, primi televisori a colori negli Stati </a:t>
            </a:r>
            <a:r>
              <a:rPr lang="it-IT" dirty="0" smtClean="0"/>
              <a:t>Uniti</a:t>
            </a:r>
          </a:p>
          <a:p>
            <a:r>
              <a:rPr lang="it-IT" dirty="0" smtClean="0"/>
              <a:t>1955Vaccino </a:t>
            </a:r>
            <a:r>
              <a:rPr lang="it-IT" dirty="0"/>
              <a:t>contro la poliomielite, Conferenza di Bandung(paesi non </a:t>
            </a:r>
            <a:r>
              <a:rPr lang="it-IT" dirty="0" smtClean="0"/>
              <a:t>allineati)</a:t>
            </a:r>
          </a:p>
          <a:p>
            <a:r>
              <a:rPr lang="it-IT" dirty="0" smtClean="0"/>
              <a:t>1956L'URSS </a:t>
            </a:r>
            <a:r>
              <a:rPr lang="it-IT" dirty="0"/>
              <a:t>invade la Corea, Guerra del Canale (gli europei vengono espulsi </a:t>
            </a:r>
            <a:r>
              <a:rPr lang="it-IT" dirty="0" smtClean="0"/>
              <a:t>dall'Egitto)</a:t>
            </a:r>
          </a:p>
          <a:p>
            <a:r>
              <a:rPr lang="it-IT" dirty="0" smtClean="0"/>
              <a:t>1957Trattato </a:t>
            </a:r>
            <a:r>
              <a:rPr lang="it-IT" dirty="0"/>
              <a:t>di Roma, nasce la </a:t>
            </a:r>
            <a:r>
              <a:rPr lang="it-IT" dirty="0" err="1"/>
              <a:t>CEE.Inizia</a:t>
            </a:r>
            <a:r>
              <a:rPr lang="it-IT" dirty="0"/>
              <a:t> la corsa allo spazio, l'URSS lancia lo Sputnik e lo Sputnik </a:t>
            </a:r>
            <a:r>
              <a:rPr lang="it-IT" dirty="0" smtClean="0"/>
              <a:t>2.</a:t>
            </a:r>
          </a:p>
          <a:p>
            <a:r>
              <a:rPr lang="it-IT" dirty="0" smtClean="0"/>
              <a:t>1958Viene </a:t>
            </a:r>
            <a:r>
              <a:rPr lang="it-IT" dirty="0"/>
              <a:t>creato il primo </a:t>
            </a:r>
            <a:r>
              <a:rPr lang="it-IT" dirty="0" smtClean="0"/>
              <a:t>microchip</a:t>
            </a:r>
          </a:p>
          <a:p>
            <a:r>
              <a:rPr lang="it-IT" dirty="0" smtClean="0"/>
              <a:t>1959Fidel </a:t>
            </a:r>
            <a:r>
              <a:rPr lang="it-IT" dirty="0"/>
              <a:t>Castro arriva all'Avana, il comunismo alle porte degli Stati Uniti</a:t>
            </a:r>
          </a:p>
        </p:txBody>
      </p:sp>
    </p:spTree>
    <p:extLst>
      <p:ext uri="{BB962C8B-B14F-4D97-AF65-F5344CB8AC3E}">
        <p14:creationId xmlns:p14="http://schemas.microsoft.com/office/powerpoint/2010/main" val="2840157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0940" y="431178"/>
            <a:ext cx="7767460" cy="555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7893"/>
          </a:xfrm>
        </p:spPr>
        <p:txBody>
          <a:bodyPr/>
          <a:lstStyle/>
          <a:p>
            <a:pPr algn="ctr"/>
            <a:r>
              <a:rPr lang="it-IT" dirty="0" smtClean="0"/>
              <a:t>Fatti salienti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95564" y="1505528"/>
            <a:ext cx="11305309" cy="4895272"/>
          </a:xfrm>
        </p:spPr>
        <p:txBody>
          <a:bodyPr>
            <a:normAutofit fontScale="77500" lnSpcReduction="20000"/>
          </a:bodyPr>
          <a:lstStyle/>
          <a:p>
            <a:r>
              <a:rPr lang="it-IT" dirty="0"/>
              <a:t>1960: prosegue il processo di decolonizzazione in Africa, Cuba si allinea a URSS</a:t>
            </a:r>
          </a:p>
          <a:p>
            <a:r>
              <a:rPr lang="it-IT" dirty="0"/>
              <a:t>1961: indipendenza </a:t>
            </a:r>
            <a:r>
              <a:rPr lang="it-IT" dirty="0" smtClean="0"/>
              <a:t>Algeria</a:t>
            </a:r>
            <a:r>
              <a:rPr lang="it-IT" dirty="0"/>
              <a:t>, Kennedy eletto presidente USA, </a:t>
            </a:r>
            <a:r>
              <a:rPr lang="it-IT" dirty="0" err="1"/>
              <a:t>Juri</a:t>
            </a:r>
            <a:r>
              <a:rPr lang="it-IT" dirty="0"/>
              <a:t> </a:t>
            </a:r>
            <a:r>
              <a:rPr lang="it-IT" dirty="0" err="1"/>
              <a:t>Gagarin</a:t>
            </a:r>
            <a:r>
              <a:rPr lang="it-IT" dirty="0"/>
              <a:t>, inizia la costruzione del muro di Berlino</a:t>
            </a:r>
          </a:p>
          <a:p>
            <a:r>
              <a:rPr lang="it-IT" dirty="0"/>
              <a:t>1962: crisi dei missili di Cuba, Watson, Crick e Wilkins Nobel DNA, primi registratori a cassetta, primi </a:t>
            </a:r>
            <a:r>
              <a:rPr lang="it-IT" dirty="0" smtClean="0"/>
              <a:t>ATM</a:t>
            </a:r>
            <a:endParaRPr lang="it-IT" dirty="0"/>
          </a:p>
          <a:p>
            <a:r>
              <a:rPr lang="it-IT" dirty="0"/>
              <a:t>1963: potenze atomiche tra tensione e distensione, Nobel Natta per l’invenzione della </a:t>
            </a:r>
            <a:r>
              <a:rPr lang="it-IT" dirty="0" smtClean="0"/>
              <a:t>plastica,</a:t>
            </a:r>
          </a:p>
          <a:p>
            <a:r>
              <a:rPr lang="it-IT" dirty="0" smtClean="0"/>
              <a:t>1964</a:t>
            </a:r>
            <a:r>
              <a:rPr lang="it-IT" dirty="0"/>
              <a:t>: guerra e tensioni in Africa, nasce OLP,</a:t>
            </a:r>
          </a:p>
          <a:p>
            <a:r>
              <a:rPr lang="it-IT" dirty="0"/>
              <a:t>1965: inventato il primo personal computer </a:t>
            </a:r>
            <a:r>
              <a:rPr lang="it-IT" dirty="0" smtClean="0"/>
              <a:t>Olivetti</a:t>
            </a:r>
            <a:r>
              <a:rPr lang="it-IT" dirty="0"/>
              <a:t>, muore Churchill, inizia la commercializzazione delle pellicole fotografiche Kodak</a:t>
            </a:r>
          </a:p>
          <a:p>
            <a:r>
              <a:rPr lang="it-IT" dirty="0"/>
              <a:t>1966: </a:t>
            </a:r>
            <a:r>
              <a:rPr lang="it-IT" dirty="0" smtClean="0"/>
              <a:t>Reagan (California), Mao (guardie Rosse), </a:t>
            </a:r>
            <a:r>
              <a:rPr lang="it-IT" dirty="0" err="1"/>
              <a:t>Indira</a:t>
            </a:r>
            <a:r>
              <a:rPr lang="it-IT" dirty="0"/>
              <a:t> </a:t>
            </a:r>
            <a:r>
              <a:rPr lang="it-IT" dirty="0" err="1"/>
              <a:t>Ghandi</a:t>
            </a:r>
            <a:r>
              <a:rPr lang="it-IT" dirty="0"/>
              <a:t>, Che Guevara</a:t>
            </a:r>
          </a:p>
          <a:p>
            <a:r>
              <a:rPr lang="it-IT" dirty="0"/>
              <a:t>1967: colpo di stato in Grecia, guerra dei 6 giorni, </a:t>
            </a:r>
            <a:r>
              <a:rPr lang="it-IT" dirty="0" smtClean="0"/>
              <a:t>primo </a:t>
            </a:r>
            <a:r>
              <a:rPr lang="it-IT" dirty="0"/>
              <a:t>trapianto di cuore, primi floppy disk</a:t>
            </a:r>
          </a:p>
          <a:p>
            <a:r>
              <a:rPr lang="it-IT" dirty="0"/>
              <a:t> 1968: primavera di Praga, </a:t>
            </a:r>
            <a:r>
              <a:rPr lang="it-IT" dirty="0" smtClean="0"/>
              <a:t>fine guerra </a:t>
            </a:r>
            <a:r>
              <a:rPr lang="it-IT" dirty="0"/>
              <a:t>Vietnam, </a:t>
            </a:r>
            <a:r>
              <a:rPr lang="it-IT" dirty="0" smtClean="0"/>
              <a:t>Nixon presidente USA dopo L. Johnson, conquista, </a:t>
            </a:r>
            <a:r>
              <a:rPr lang="it-IT" dirty="0"/>
              <a:t>contestazioni studentesche, assassinato ML King</a:t>
            </a:r>
          </a:p>
          <a:p>
            <a:r>
              <a:rPr lang="it-IT" dirty="0"/>
              <a:t>1969: Sbarco sulla luna, effettuato il primo volo Boeing 747, strage di Piazza Fontana, viene costituita ARPANET, la rete del dipartimento della difesa degli Stati Uniti embrione di Internet.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70996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Contesto economico globale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Paesi </a:t>
            </a:r>
            <a:r>
              <a:rPr lang="it-IT" dirty="0" smtClean="0">
                <a:solidFill>
                  <a:srgbClr val="FF0000"/>
                </a:solidFill>
              </a:rPr>
              <a:t>capitalisti</a:t>
            </a:r>
          </a:p>
          <a:p>
            <a:r>
              <a:rPr lang="it-IT" dirty="0" smtClean="0"/>
              <a:t>Ricostruzione </a:t>
            </a:r>
            <a:r>
              <a:rPr lang="it-IT" dirty="0"/>
              <a:t>e </a:t>
            </a:r>
            <a:r>
              <a:rPr lang="it-IT" dirty="0" err="1"/>
              <a:t>sviluppo,•Stato</a:t>
            </a:r>
            <a:r>
              <a:rPr lang="it-IT" dirty="0"/>
              <a:t> sociale, democrazia </a:t>
            </a:r>
            <a:r>
              <a:rPr lang="it-IT" dirty="0" err="1"/>
              <a:t>multipartitica•Iniziano</a:t>
            </a:r>
            <a:r>
              <a:rPr lang="it-IT" dirty="0"/>
              <a:t> i «trenta anni gloriosi»: piena occupazione (grazie all’intervento pubblico), progresso tecnologico, affermazione della classe media</a:t>
            </a:r>
            <a:r>
              <a:rPr lang="it-IT" dirty="0" smtClean="0"/>
              <a:t>.•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Paesi comunisti</a:t>
            </a:r>
          </a:p>
          <a:p>
            <a:r>
              <a:rPr lang="it-IT" dirty="0" smtClean="0"/>
              <a:t>Ricostruzione </a:t>
            </a:r>
            <a:r>
              <a:rPr lang="it-IT" dirty="0"/>
              <a:t>e sviluppo </a:t>
            </a:r>
            <a:r>
              <a:rPr lang="it-IT" dirty="0" err="1"/>
              <a:t>economico,•Stato</a:t>
            </a:r>
            <a:r>
              <a:rPr lang="it-IT" dirty="0"/>
              <a:t> sociale </a:t>
            </a:r>
            <a:r>
              <a:rPr lang="it-IT" dirty="0" err="1"/>
              <a:t>universale,•Sistema</a:t>
            </a:r>
            <a:r>
              <a:rPr lang="it-IT" dirty="0"/>
              <a:t> </a:t>
            </a:r>
            <a:r>
              <a:rPr lang="it-IT" dirty="0" err="1"/>
              <a:t>monopartitico•Guerra</a:t>
            </a:r>
            <a:r>
              <a:rPr lang="it-IT" dirty="0"/>
              <a:t> fredda</a:t>
            </a:r>
            <a:r>
              <a:rPr lang="it-IT" dirty="0" smtClean="0"/>
              <a:t>•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Paesi </a:t>
            </a:r>
            <a:r>
              <a:rPr lang="it-IT" dirty="0">
                <a:solidFill>
                  <a:srgbClr val="FF0000"/>
                </a:solidFill>
              </a:rPr>
              <a:t>in via di </a:t>
            </a:r>
            <a:r>
              <a:rPr lang="it-IT" dirty="0" smtClean="0">
                <a:solidFill>
                  <a:srgbClr val="FF0000"/>
                </a:solidFill>
              </a:rPr>
              <a:t>sviluppo</a:t>
            </a:r>
          </a:p>
          <a:p>
            <a:r>
              <a:rPr lang="it-IT" dirty="0" smtClean="0"/>
              <a:t>Decolonizzazione </a:t>
            </a:r>
            <a:r>
              <a:rPr lang="it-IT" dirty="0"/>
              <a:t>e problemi di sviluppo economico (l'economia dello sviluppo fiorì negli anni '40 e '50 per contrastare l'egemonia dell'URSS)•Agricoltura (come superare i rendimenti decrescenti?) e industria (su quali settori concentrarsi? Esportazioni? Sostituzione delle importazioni?)•Rapporti con le multinazionali?</a:t>
            </a:r>
          </a:p>
        </p:txBody>
      </p:sp>
    </p:spTree>
    <p:extLst>
      <p:ext uri="{BB962C8B-B14F-4D97-AF65-F5344CB8AC3E}">
        <p14:creationId xmlns:p14="http://schemas.microsoft.com/office/powerpoint/2010/main" val="6123332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Le grandi domande (nel mondo occidentale)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Considerato </a:t>
            </a:r>
            <a:r>
              <a:rPr lang="it-IT" dirty="0"/>
              <a:t>il contesto economico, alcune delle questioni che attirano l’attenzione degli economisti occidentali </a:t>
            </a:r>
            <a:r>
              <a:rPr lang="it-IT" dirty="0" smtClean="0"/>
              <a:t>sono</a:t>
            </a:r>
          </a:p>
          <a:p>
            <a:r>
              <a:rPr lang="it-IT" dirty="0" smtClean="0"/>
              <a:t>Come </a:t>
            </a:r>
            <a:r>
              <a:rPr lang="it-IT" dirty="0"/>
              <a:t>orientare la politica economica per stabilizzare il sistema economico e mantenerlo vicino alla piena </a:t>
            </a:r>
            <a:r>
              <a:rPr lang="it-IT" dirty="0" smtClean="0"/>
              <a:t>occupazione?</a:t>
            </a:r>
          </a:p>
          <a:p>
            <a:r>
              <a:rPr lang="it-IT" dirty="0" smtClean="0"/>
              <a:t>Come </a:t>
            </a:r>
            <a:r>
              <a:rPr lang="it-IT" dirty="0"/>
              <a:t>misurare la piena </a:t>
            </a:r>
            <a:r>
              <a:rPr lang="it-IT" dirty="0" smtClean="0"/>
              <a:t>occupazione?</a:t>
            </a:r>
          </a:p>
          <a:p>
            <a:r>
              <a:rPr lang="it-IT" dirty="0" smtClean="0"/>
              <a:t>Come </a:t>
            </a:r>
            <a:r>
              <a:rPr lang="it-IT" dirty="0"/>
              <a:t>impedire che un’economia in piena occupazione generi pressioni inflazionistiche sui salari e sui </a:t>
            </a:r>
            <a:r>
              <a:rPr lang="it-IT" dirty="0" smtClean="0"/>
              <a:t>prezzi?</a:t>
            </a:r>
          </a:p>
          <a:p>
            <a:r>
              <a:rPr lang="it-IT" dirty="0" smtClean="0"/>
              <a:t>Qual </a:t>
            </a:r>
            <a:r>
              <a:rPr lang="it-IT" dirty="0"/>
              <a:t>è il rapporto tra politica monetaria e politica </a:t>
            </a:r>
            <a:r>
              <a:rPr lang="it-IT" dirty="0" smtClean="0"/>
              <a:t>fiscale?</a:t>
            </a:r>
          </a:p>
          <a:p>
            <a:r>
              <a:rPr lang="it-IT" dirty="0" smtClean="0"/>
              <a:t>Cosa </a:t>
            </a:r>
            <a:r>
              <a:rPr lang="it-IT" dirty="0"/>
              <a:t>determina la crescita economica e come può essere </a:t>
            </a:r>
            <a:r>
              <a:rPr lang="it-IT" dirty="0" smtClean="0"/>
              <a:t>influenzata?</a:t>
            </a:r>
          </a:p>
          <a:p>
            <a:r>
              <a:rPr lang="it-IT" dirty="0" smtClean="0"/>
              <a:t>A </a:t>
            </a:r>
            <a:r>
              <a:rPr lang="it-IT" dirty="0"/>
              <a:t>un livello più astratto, come si può conciliare Keynes con il </a:t>
            </a:r>
            <a:r>
              <a:rPr lang="it-IT" dirty="0" smtClean="0"/>
              <a:t>marginalismo e la macro con la micro e con la politica economica?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94572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 smtClean="0"/>
              <a:t>Golden </a:t>
            </a:r>
            <a:r>
              <a:rPr dirty="0"/>
              <a:t>Age of the Mixed Economy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  <a:defRPr sz="2100">
                <a:solidFill>
                  <a:srgbClr val="282828"/>
                </a:solidFill>
                <a:latin typeface="Calibri"/>
              </a:defRPr>
            </a:pPr>
            <a:r>
              <a:rPr sz="2600" dirty="0" smtClean="0"/>
              <a:t>1950s–1970s </a:t>
            </a:r>
            <a:r>
              <a:rPr sz="2600" dirty="0"/>
              <a:t>marked the 'Golden Age' of capitalism: rapid growth, low unemployment, rising living standards</a:t>
            </a:r>
            <a:r>
              <a:rPr sz="2600" dirty="0" smtClean="0"/>
              <a:t>.</a:t>
            </a:r>
            <a:r>
              <a:rPr lang="it-IT" sz="2600" dirty="0" smtClean="0"/>
              <a:t> </a:t>
            </a:r>
            <a:r>
              <a:rPr sz="2600" dirty="0" smtClean="0"/>
              <a:t>Consensus </a:t>
            </a:r>
            <a:r>
              <a:rPr sz="2600" dirty="0"/>
              <a:t>around full employment, welfare, and social dialogue</a:t>
            </a:r>
            <a:r>
              <a:rPr sz="2600" dirty="0" smtClean="0"/>
              <a:t>.</a:t>
            </a:r>
            <a:r>
              <a:rPr lang="it-IT" sz="2600" dirty="0" smtClean="0"/>
              <a:t> </a:t>
            </a:r>
            <a:r>
              <a:rPr sz="2600" dirty="0" smtClean="0"/>
              <a:t>SOEs </a:t>
            </a:r>
            <a:r>
              <a:rPr sz="2600" dirty="0"/>
              <a:t>and welfare states were complementary pillars of </a:t>
            </a:r>
            <a:r>
              <a:rPr sz="2600" dirty="0" smtClean="0"/>
              <a:t>prosperity.</a:t>
            </a:r>
            <a:r>
              <a:rPr lang="it-IT" sz="2600" dirty="0" smtClean="0"/>
              <a:t> </a:t>
            </a:r>
            <a:r>
              <a:rPr sz="2600" dirty="0" smtClean="0"/>
              <a:t>By </a:t>
            </a:r>
            <a:r>
              <a:rPr sz="2600" dirty="0"/>
              <a:t>the late 1960s, fiscal pressures, inflation, and inefficiencies challenged state-led </a:t>
            </a:r>
            <a:r>
              <a:rPr sz="2600" dirty="0" smtClean="0"/>
              <a:t>growth.</a:t>
            </a:r>
            <a:r>
              <a:rPr lang="it-IT" sz="2600" dirty="0" smtClean="0"/>
              <a:t> </a:t>
            </a:r>
            <a:r>
              <a:rPr sz="2600" dirty="0" smtClean="0"/>
              <a:t>Set </a:t>
            </a:r>
            <a:r>
              <a:rPr sz="2600" dirty="0"/>
              <a:t>the stage for neoliberal reforms of the 1970s–80s.</a:t>
            </a:r>
          </a:p>
          <a:p>
            <a:pPr>
              <a:spcAft>
                <a:spcPts val="600"/>
              </a:spcAft>
              <a:defRPr sz="2100">
                <a:solidFill>
                  <a:srgbClr val="282828"/>
                </a:solidFill>
                <a:latin typeface="Calibri"/>
              </a:defRPr>
            </a:pPr>
            <a:r>
              <a:rPr lang="it-IT" sz="2600" dirty="0">
                <a:solidFill>
                  <a:srgbClr val="FF0000"/>
                </a:solidFill>
                <a:latin typeface="Calibri"/>
              </a:rPr>
              <a:t>The </a:t>
            </a:r>
            <a:r>
              <a:rPr lang="it-IT" sz="2600" dirty="0" err="1">
                <a:solidFill>
                  <a:srgbClr val="FF0000"/>
                </a:solidFill>
                <a:latin typeface="Calibri"/>
              </a:rPr>
              <a:t>age</a:t>
            </a:r>
            <a:r>
              <a:rPr lang="it-IT" sz="2600" dirty="0">
                <a:solidFill>
                  <a:srgbClr val="FF0000"/>
                </a:solidFill>
                <a:latin typeface="Calibri"/>
              </a:rPr>
              <a:t> of </a:t>
            </a:r>
            <a:r>
              <a:rPr lang="it-IT" sz="2600" dirty="0" err="1">
                <a:solidFill>
                  <a:srgbClr val="FF0000"/>
                </a:solidFill>
                <a:latin typeface="Calibri"/>
              </a:rPr>
              <a:t>disgregation</a:t>
            </a:r>
            <a:r>
              <a:rPr lang="it-IT" sz="2600" dirty="0">
                <a:solidFill>
                  <a:srgbClr val="FF0000"/>
                </a:solidFill>
                <a:latin typeface="Calibri"/>
              </a:rPr>
              <a:t> </a:t>
            </a:r>
            <a:r>
              <a:rPr lang="it-IT" sz="2600" dirty="0">
                <a:solidFill>
                  <a:srgbClr val="282828"/>
                </a:solidFill>
                <a:latin typeface="Calibri"/>
              </a:rPr>
              <a:t>(Roncaglia, Brief History, </a:t>
            </a:r>
            <a:r>
              <a:rPr lang="it-IT" sz="2600" dirty="0" err="1">
                <a:solidFill>
                  <a:srgbClr val="282828"/>
                </a:solidFill>
                <a:latin typeface="Calibri"/>
              </a:rPr>
              <a:t>Chapter</a:t>
            </a:r>
            <a:r>
              <a:rPr lang="it-IT" sz="2600" dirty="0">
                <a:solidFill>
                  <a:srgbClr val="282828"/>
                </a:solidFill>
                <a:latin typeface="Calibri"/>
              </a:rPr>
              <a:t> 17): </a:t>
            </a:r>
            <a:r>
              <a:rPr lang="en-US" sz="2600" dirty="0">
                <a:solidFill>
                  <a:srgbClr val="282828"/>
                </a:solidFill>
                <a:latin typeface="Calibri"/>
              </a:rPr>
              <a:t>US becomes intellectual </a:t>
            </a:r>
            <a:r>
              <a:rPr lang="en-US" sz="2600" dirty="0" err="1">
                <a:solidFill>
                  <a:srgbClr val="282828"/>
                </a:solidFill>
                <a:latin typeface="Calibri"/>
              </a:rPr>
              <a:t>centre</a:t>
            </a:r>
            <a:r>
              <a:rPr lang="en-US" sz="2600" dirty="0">
                <a:solidFill>
                  <a:srgbClr val="282828"/>
                </a:solidFill>
                <a:latin typeface="Calibri"/>
              </a:rPr>
              <a:t> due to migration, funding, military research. Rise of formalism: axioms, math models, rational-choice framework. Mainstream becomes dominant but increasingly detached from </a:t>
            </a:r>
            <a:r>
              <a:rPr lang="en-US" sz="2600" dirty="0" smtClean="0">
                <a:solidFill>
                  <a:srgbClr val="282828"/>
                </a:solidFill>
                <a:latin typeface="Calibri"/>
              </a:rPr>
              <a:t>reality.</a:t>
            </a:r>
            <a:endParaRPr lang="en-US" sz="2600" dirty="0">
              <a:solidFill>
                <a:srgbClr val="282828"/>
              </a:solidFill>
              <a:latin typeface="Calibri"/>
            </a:endParaRPr>
          </a:p>
          <a:p>
            <a:pPr>
              <a:spcAft>
                <a:spcPts val="600"/>
              </a:spcAft>
              <a:defRPr sz="2100">
                <a:solidFill>
                  <a:srgbClr val="282828"/>
                </a:solidFill>
                <a:latin typeface="Calibri"/>
              </a:defRPr>
            </a:pPr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4242069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Shift of Economic Thought to the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dirty="0"/>
              <a:t>European scholars flee to America; strong funding ecosystems (</a:t>
            </a:r>
            <a:r>
              <a:rPr dirty="0" smtClean="0"/>
              <a:t>Cowles</a:t>
            </a:r>
            <a:r>
              <a:rPr lang="it-IT" dirty="0" smtClean="0"/>
              <a:t> </a:t>
            </a:r>
            <a:r>
              <a:rPr lang="it-IT" dirty="0" err="1" smtClean="0"/>
              <a:t>Commission</a:t>
            </a:r>
            <a:r>
              <a:rPr dirty="0" smtClean="0"/>
              <a:t>, </a:t>
            </a:r>
            <a:r>
              <a:rPr dirty="0"/>
              <a:t>RAND, Fulbright)</a:t>
            </a:r>
          </a:p>
          <a:p>
            <a:r>
              <a:rPr dirty="0"/>
              <a:t>American culture </a:t>
            </a:r>
            <a:r>
              <a:rPr dirty="0" err="1"/>
              <a:t>favours</a:t>
            </a:r>
            <a:r>
              <a:rPr dirty="0"/>
              <a:t> pragmatism, decision science, strategic </a:t>
            </a:r>
            <a:r>
              <a:rPr dirty="0" err="1"/>
              <a:t>behaviour</a:t>
            </a:r>
            <a:endParaRPr dirty="0"/>
          </a:p>
          <a:p>
            <a:r>
              <a:rPr dirty="0"/>
              <a:t>Focus shifts: society → individual decisions; parametric → strategic/game-theoretic</a:t>
            </a:r>
          </a:p>
          <a:p>
            <a:r>
              <a:rPr dirty="0"/>
              <a:t>Rational agent becomes core assumption; economics expands into social sciences ('imperialism</a:t>
            </a:r>
            <a:r>
              <a:rPr dirty="0" smtClean="0"/>
              <a:t>'</a:t>
            </a:r>
            <a:r>
              <a:rPr lang="it-IT" dirty="0" smtClean="0"/>
              <a:t> of </a:t>
            </a:r>
            <a:r>
              <a:rPr lang="it-IT" dirty="0" err="1" smtClean="0"/>
              <a:t>economics</a:t>
            </a:r>
            <a:r>
              <a:rPr lang="it-IT" dirty="0" smtClean="0"/>
              <a:t> with </a:t>
            </a:r>
            <a:r>
              <a:rPr lang="it-IT" dirty="0" err="1" smtClean="0"/>
              <a:t>respect</a:t>
            </a:r>
            <a:r>
              <a:rPr lang="it-IT" dirty="0" smtClean="0"/>
              <a:t> to </a:t>
            </a:r>
            <a:r>
              <a:rPr lang="it-IT" dirty="0" err="1" smtClean="0"/>
              <a:t>other</a:t>
            </a:r>
            <a:r>
              <a:rPr lang="it-IT" dirty="0" smtClean="0"/>
              <a:t> social </a:t>
            </a:r>
            <a:r>
              <a:rPr lang="it-IT" dirty="0" err="1" smtClean="0"/>
              <a:t>sciences</a:t>
            </a:r>
            <a:r>
              <a:rPr dirty="0" smtClean="0"/>
              <a:t>)</a:t>
            </a:r>
            <a:endParaRPr dirty="0"/>
          </a:p>
          <a:p>
            <a:r>
              <a:rPr dirty="0" err="1"/>
              <a:t>Professionalisation</a:t>
            </a:r>
            <a:r>
              <a:rPr dirty="0"/>
              <a:t>: 'normal science' with strict adherence to </a:t>
            </a:r>
            <a:r>
              <a:rPr dirty="0" err="1"/>
              <a:t>marginalist</a:t>
            </a:r>
            <a:r>
              <a:rPr dirty="0"/>
              <a:t> axioms</a:t>
            </a:r>
          </a:p>
        </p:txBody>
      </p:sp>
    </p:spTree>
    <p:extLst>
      <p:ext uri="{BB962C8B-B14F-4D97-AF65-F5344CB8AC3E}">
        <p14:creationId xmlns:p14="http://schemas.microsoft.com/office/powerpoint/2010/main" val="1904182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General Equilibrium </a:t>
            </a:r>
            <a:r>
              <a:rPr lang="it-IT" dirty="0" smtClean="0"/>
              <a:t>and</a:t>
            </a:r>
            <a:r>
              <a:rPr dirty="0" smtClean="0"/>
              <a:t> </a:t>
            </a:r>
            <a:r>
              <a:rPr dirty="0"/>
              <a:t>Expected Utility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/>
              <a:t>Von Neumann &amp; Morgenstern: game theory + expected utility with axioms (completeness, transitivity, independence)</a:t>
            </a:r>
          </a:p>
          <a:p>
            <a:r>
              <a:rPr dirty="0"/>
              <a:t>Savage merges subjective probability with expected utility</a:t>
            </a:r>
          </a:p>
          <a:p>
            <a:r>
              <a:rPr dirty="0"/>
              <a:t>Arrow–Debreu GE: existence proven; uniqueness &amp; stability generally not</a:t>
            </a:r>
          </a:p>
          <a:p>
            <a:r>
              <a:rPr dirty="0"/>
              <a:t>Arrow’s impossibility theorem: no rule can convert rational individuals → rational society</a:t>
            </a:r>
          </a:p>
          <a:p>
            <a:r>
              <a:rPr dirty="0"/>
              <a:t>GE becomes symbolic core; real-world use shifts to simplified representative-agent </a:t>
            </a:r>
            <a:r>
              <a:rPr dirty="0" smtClean="0"/>
              <a:t>models</a:t>
            </a:r>
            <a:r>
              <a:rPr lang="it-IT" dirty="0" smtClean="0"/>
              <a:t> (DSGE </a:t>
            </a:r>
            <a:r>
              <a:rPr lang="it-IT" dirty="0" err="1" smtClean="0"/>
              <a:t>economics</a:t>
            </a:r>
            <a:r>
              <a:rPr lang="it-IT" dirty="0" smtClean="0"/>
              <a:t> </a:t>
            </a:r>
            <a:r>
              <a:rPr lang="it-IT" dirty="0" err="1" smtClean="0"/>
              <a:t>today</a:t>
            </a:r>
            <a:r>
              <a:rPr lang="it-IT" dirty="0" smtClean="0"/>
              <a:t>) </a:t>
            </a:r>
            <a:endParaRPr dirty="0"/>
          </a:p>
          <a:p>
            <a:r>
              <a:rPr dirty="0"/>
              <a:t>1970s: principal–agent, asymmetric info, adverse selection</a:t>
            </a:r>
          </a:p>
        </p:txBody>
      </p:sp>
    </p:spTree>
    <p:extLst>
      <p:ext uri="{BB962C8B-B14F-4D97-AF65-F5344CB8AC3E}">
        <p14:creationId xmlns:p14="http://schemas.microsoft.com/office/powerpoint/2010/main" val="3085934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 err="1"/>
              <a:t>Behavioural</a:t>
            </a:r>
            <a:r>
              <a:rPr dirty="0"/>
              <a:t> Paradoxes </a:t>
            </a:r>
            <a:r>
              <a:rPr lang="it-IT" dirty="0" smtClean="0"/>
              <a:t>and</a:t>
            </a:r>
            <a:r>
              <a:rPr dirty="0" smtClean="0"/>
              <a:t> </a:t>
            </a:r>
            <a:r>
              <a:rPr dirty="0" err="1"/>
              <a:t>Behavioural</a:t>
            </a:r>
            <a:r>
              <a:rPr dirty="0"/>
              <a:t> Economics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Allais &amp; Ellsberg paradoxes disprove descriptive rationality</a:t>
            </a:r>
          </a:p>
          <a:p>
            <a:r>
              <a:rPr dirty="0" err="1"/>
              <a:t>Kahneman</a:t>
            </a:r>
            <a:r>
              <a:rPr dirty="0"/>
              <a:t> &amp; </a:t>
            </a:r>
            <a:r>
              <a:rPr dirty="0" err="1"/>
              <a:t>Tversky</a:t>
            </a:r>
            <a:r>
              <a:rPr dirty="0"/>
              <a:t>: prospect theory—loss aversion, status quo reference point</a:t>
            </a:r>
          </a:p>
          <a:p>
            <a:r>
              <a:rPr dirty="0" err="1"/>
              <a:t>Behavioural</a:t>
            </a:r>
            <a:r>
              <a:rPr dirty="0"/>
              <a:t> biases → '</a:t>
            </a:r>
            <a:r>
              <a:rPr dirty="0" err="1"/>
              <a:t>behavioural</a:t>
            </a:r>
            <a:r>
              <a:rPr dirty="0"/>
              <a:t> paternalism' (nudging)</a:t>
            </a:r>
          </a:p>
          <a:p>
            <a:r>
              <a:rPr dirty="0"/>
              <a:t>Herbert Simon: bounded rationality, satisficing, multiple goals—not optimization</a:t>
            </a:r>
          </a:p>
          <a:p>
            <a:r>
              <a:rPr dirty="0"/>
              <a:t>Later developments: </a:t>
            </a:r>
            <a:r>
              <a:rPr dirty="0" err="1"/>
              <a:t>neuroeconomics</a:t>
            </a:r>
            <a:r>
              <a:rPr dirty="0"/>
              <a:t>, identity-based utility, endogenous preferences</a:t>
            </a:r>
          </a:p>
        </p:txBody>
      </p:sp>
    </p:spTree>
    <p:extLst>
      <p:ext uri="{BB962C8B-B14F-4D97-AF65-F5344CB8AC3E}">
        <p14:creationId xmlns:p14="http://schemas.microsoft.com/office/powerpoint/2010/main" val="25305828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New Theories of the Firm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dirty="0" err="1"/>
              <a:t>Coase</a:t>
            </a:r>
            <a:r>
              <a:rPr dirty="0"/>
              <a:t>: firms exist due to transaction costs; hierarchy vs market trade-off</a:t>
            </a:r>
          </a:p>
          <a:p>
            <a:r>
              <a:rPr dirty="0"/>
              <a:t>Managerial capitalism (</a:t>
            </a:r>
            <a:r>
              <a:rPr dirty="0" err="1"/>
              <a:t>Berle</a:t>
            </a:r>
            <a:r>
              <a:rPr dirty="0"/>
              <a:t> </a:t>
            </a:r>
            <a:r>
              <a:rPr lang="it-IT" dirty="0" smtClean="0"/>
              <a:t>and</a:t>
            </a:r>
            <a:r>
              <a:rPr dirty="0" smtClean="0"/>
              <a:t> Means</a:t>
            </a:r>
            <a:r>
              <a:rPr lang="it-IT" dirty="0" smtClean="0"/>
              <a:t>, </a:t>
            </a:r>
            <a:r>
              <a:rPr lang="it-IT" dirty="0" err="1" smtClean="0"/>
              <a:t>Marris</a:t>
            </a:r>
            <a:r>
              <a:rPr dirty="0" smtClean="0"/>
              <a:t>): </a:t>
            </a:r>
            <a:r>
              <a:rPr dirty="0"/>
              <a:t>separation of ownership &amp; control; managers pursue size/growth</a:t>
            </a:r>
          </a:p>
          <a:p>
            <a:r>
              <a:rPr dirty="0"/>
              <a:t>Oligopoly (</a:t>
            </a:r>
            <a:r>
              <a:rPr dirty="0" err="1"/>
              <a:t>Sylos</a:t>
            </a:r>
            <a:r>
              <a:rPr dirty="0"/>
              <a:t> </a:t>
            </a:r>
            <a:r>
              <a:rPr dirty="0" err="1"/>
              <a:t>Labini</a:t>
            </a:r>
            <a:r>
              <a:rPr dirty="0"/>
              <a:t>, Bain): barriers to entry create persistent profits</a:t>
            </a:r>
          </a:p>
          <a:p>
            <a:r>
              <a:rPr dirty="0"/>
              <a:t>Post-Keynesian </a:t>
            </a:r>
            <a:r>
              <a:rPr dirty="0" smtClean="0"/>
              <a:t>pricing: </a:t>
            </a:r>
            <a:r>
              <a:rPr dirty="0"/>
              <a:t>firms set mark-ups to fund investment</a:t>
            </a:r>
          </a:p>
          <a:p>
            <a:r>
              <a:rPr dirty="0"/>
              <a:t>Contestable </a:t>
            </a:r>
            <a:r>
              <a:rPr dirty="0" smtClean="0"/>
              <a:t>markets</a:t>
            </a:r>
            <a:r>
              <a:rPr lang="it-IT" dirty="0" smtClean="0"/>
              <a:t> (</a:t>
            </a:r>
            <a:r>
              <a:rPr lang="it-IT" dirty="0" err="1" smtClean="0"/>
              <a:t>Baumol</a:t>
            </a:r>
            <a:r>
              <a:rPr lang="it-IT" dirty="0" smtClean="0"/>
              <a:t>)</a:t>
            </a:r>
            <a:r>
              <a:rPr dirty="0" smtClean="0"/>
              <a:t>: </a:t>
            </a:r>
            <a:r>
              <a:rPr dirty="0"/>
              <a:t>zero entry/exit cost → competition; unrealistic due to sunk </a:t>
            </a:r>
            <a:r>
              <a:rPr dirty="0" smtClean="0"/>
              <a:t>costs</a:t>
            </a:r>
            <a:r>
              <a:rPr lang="it-IT" dirty="0" smtClean="0"/>
              <a:t>.</a:t>
            </a:r>
            <a:endParaRPr dirty="0"/>
          </a:p>
          <a:p>
            <a:r>
              <a:rPr dirty="0"/>
              <a:t>Evolutionary firms (Nelson </a:t>
            </a:r>
            <a:r>
              <a:rPr lang="it-IT" dirty="0" smtClean="0"/>
              <a:t>and</a:t>
            </a:r>
            <a:r>
              <a:rPr dirty="0" smtClean="0"/>
              <a:t> </a:t>
            </a:r>
            <a:r>
              <a:rPr dirty="0"/>
              <a:t>Winter): routines, selection—not maximization</a:t>
            </a:r>
          </a:p>
        </p:txBody>
      </p:sp>
    </p:spTree>
    <p:extLst>
      <p:ext uri="{BB962C8B-B14F-4D97-AF65-F5344CB8AC3E}">
        <p14:creationId xmlns:p14="http://schemas.microsoft.com/office/powerpoint/2010/main" val="1963519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Econometrics </a:t>
            </a:r>
            <a:r>
              <a:rPr lang="it-IT" dirty="0" smtClean="0"/>
              <a:t>and</a:t>
            </a:r>
            <a:r>
              <a:rPr dirty="0" smtClean="0"/>
              <a:t> </a:t>
            </a:r>
            <a:r>
              <a:rPr dirty="0"/>
              <a:t>A-Theoretical Empiricism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Quantification surges: Leontief I-O tables; national accounts (Stone)</a:t>
            </a:r>
          </a:p>
          <a:p>
            <a:r>
              <a:rPr dirty="0"/>
              <a:t>Cowles Commission develops large econometric models; postwar policy demand</a:t>
            </a:r>
          </a:p>
          <a:p>
            <a:r>
              <a:rPr dirty="0" err="1"/>
              <a:t>Haavelmo</a:t>
            </a:r>
            <a:r>
              <a:rPr dirty="0"/>
              <a:t>: econometrics in stochastic framework</a:t>
            </a:r>
          </a:p>
          <a:p>
            <a:r>
              <a:rPr dirty="0"/>
              <a:t>Time-series revolution: ARMA (Box–Jenkins), VAR (Sims)</a:t>
            </a:r>
          </a:p>
          <a:p>
            <a:r>
              <a:rPr dirty="0"/>
              <a:t>Lucas critique: policy changes structural parameters → models unreliable</a:t>
            </a:r>
          </a:p>
          <a:p>
            <a:r>
              <a:rPr dirty="0"/>
              <a:t>Rise of a-theoretical, data-driven econometrics; widening gap between theory </a:t>
            </a:r>
            <a:r>
              <a:rPr lang="it-IT" dirty="0" smtClean="0"/>
              <a:t>and</a:t>
            </a:r>
            <a:r>
              <a:rPr dirty="0" smtClean="0"/>
              <a:t> empirics</a:t>
            </a:r>
            <a:r>
              <a:rPr lang="it-IT" dirty="0" smtClean="0"/>
              <a:t> (</a:t>
            </a:r>
            <a:r>
              <a:rPr lang="it-IT" dirty="0" err="1" smtClean="0"/>
              <a:t>still</a:t>
            </a:r>
            <a:r>
              <a:rPr lang="it-IT" dirty="0" smtClean="0"/>
              <a:t> </a:t>
            </a:r>
            <a:r>
              <a:rPr lang="it-IT" dirty="0" err="1" smtClean="0"/>
              <a:t>evident</a:t>
            </a:r>
            <a:r>
              <a:rPr lang="it-IT" dirty="0" smtClean="0"/>
              <a:t> </a:t>
            </a:r>
            <a:r>
              <a:rPr lang="it-IT" dirty="0" err="1" smtClean="0"/>
              <a:t>today</a:t>
            </a:r>
            <a:r>
              <a:rPr lang="it-IT" dirty="0" smtClean="0"/>
              <a:t>).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426006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Evolutionary </a:t>
            </a:r>
            <a:r>
              <a:rPr lang="it-IT" dirty="0" smtClean="0"/>
              <a:t>and</a:t>
            </a:r>
            <a:r>
              <a:rPr dirty="0" smtClean="0"/>
              <a:t> </a:t>
            </a:r>
            <a:r>
              <a:rPr dirty="0"/>
              <a:t>Institutional Approaches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dirty="0"/>
              <a:t>Neo-institutionalism: institutions as rational responses to transaction costs (North, </a:t>
            </a:r>
            <a:r>
              <a:rPr dirty="0" smtClean="0"/>
              <a:t>Williamson</a:t>
            </a:r>
            <a:r>
              <a:rPr lang="it-IT" dirty="0" smtClean="0"/>
              <a:t>, </a:t>
            </a:r>
            <a:r>
              <a:rPr lang="it-IT" dirty="0" err="1" smtClean="0"/>
              <a:t>Acemoglu</a:t>
            </a:r>
            <a:r>
              <a:rPr lang="it-IT" dirty="0" smtClean="0"/>
              <a:t> and Robinson </a:t>
            </a:r>
            <a:r>
              <a:rPr lang="it-IT" dirty="0" err="1" smtClean="0"/>
              <a:t>today</a:t>
            </a:r>
            <a:r>
              <a:rPr dirty="0" smtClean="0"/>
              <a:t>)</a:t>
            </a:r>
            <a:endParaRPr dirty="0"/>
          </a:p>
          <a:p>
            <a:r>
              <a:rPr dirty="0"/>
              <a:t>Original institutionalism (Veblen, Galbraith): critique of abstract theory; focus on power </a:t>
            </a:r>
            <a:r>
              <a:rPr lang="it-IT" dirty="0" smtClean="0"/>
              <a:t>and</a:t>
            </a:r>
            <a:r>
              <a:rPr dirty="0" smtClean="0"/>
              <a:t> </a:t>
            </a:r>
            <a:r>
              <a:rPr dirty="0" err="1"/>
              <a:t>organisations</a:t>
            </a:r>
            <a:endParaRPr dirty="0"/>
          </a:p>
          <a:p>
            <a:r>
              <a:rPr dirty="0"/>
              <a:t>Evolutionary economics: routines, paradigms (</a:t>
            </a:r>
            <a:r>
              <a:rPr dirty="0" err="1" smtClean="0"/>
              <a:t>Dosi</a:t>
            </a:r>
            <a:r>
              <a:rPr lang="it-IT" dirty="0" smtClean="0"/>
              <a:t> and the neo </a:t>
            </a:r>
            <a:r>
              <a:rPr lang="it-IT" dirty="0" err="1" smtClean="0"/>
              <a:t>Schumpeterians</a:t>
            </a:r>
            <a:r>
              <a:rPr dirty="0" smtClean="0"/>
              <a:t>), </a:t>
            </a:r>
            <a:r>
              <a:rPr dirty="0"/>
              <a:t>technological long waves</a:t>
            </a:r>
          </a:p>
          <a:p>
            <a:r>
              <a:rPr dirty="0"/>
              <a:t>Path dependence &amp; lock-in (QWERTY, Arthur): history determines outcomes</a:t>
            </a:r>
          </a:p>
          <a:p>
            <a:r>
              <a:rPr dirty="0"/>
              <a:t>New economic geography (Krugman): increasing returns → clustering </a:t>
            </a:r>
            <a:r>
              <a:rPr lang="it-IT" dirty="0" smtClean="0"/>
              <a:t>and</a:t>
            </a:r>
            <a:r>
              <a:rPr dirty="0" smtClean="0"/>
              <a:t> </a:t>
            </a:r>
            <a:r>
              <a:rPr dirty="0" err="1"/>
              <a:t>specialisation</a:t>
            </a:r>
            <a:endParaRPr dirty="0"/>
          </a:p>
          <a:p>
            <a:r>
              <a:rPr dirty="0"/>
              <a:t>Chaos </a:t>
            </a:r>
            <a:r>
              <a:rPr lang="it-IT" dirty="0" smtClean="0"/>
              <a:t>and</a:t>
            </a:r>
            <a:r>
              <a:rPr dirty="0" smtClean="0"/>
              <a:t> </a:t>
            </a:r>
            <a:r>
              <a:rPr dirty="0"/>
              <a:t>non-ergodicity: irreversible time, uncertainty central (</a:t>
            </a:r>
            <a:r>
              <a:rPr dirty="0" smtClean="0"/>
              <a:t>Davidson</a:t>
            </a:r>
            <a:r>
              <a:rPr lang="it-IT" dirty="0" smtClean="0"/>
              <a:t>, in the Post </a:t>
            </a:r>
            <a:r>
              <a:rPr lang="it-IT" dirty="0" err="1" smtClean="0"/>
              <a:t>Keynesian</a:t>
            </a:r>
            <a:r>
              <a:rPr lang="it-IT" dirty="0" smtClean="0"/>
              <a:t> </a:t>
            </a:r>
            <a:r>
              <a:rPr lang="it-IT" dirty="0" err="1" smtClean="0"/>
              <a:t>paradigm</a:t>
            </a:r>
            <a:r>
              <a:rPr dirty="0" smtClean="0"/>
              <a:t>)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049877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Economics </a:t>
            </a:r>
            <a:r>
              <a:rPr lang="it-IT" dirty="0" smtClean="0"/>
              <a:t>and</a:t>
            </a:r>
            <a:r>
              <a:rPr dirty="0" smtClean="0"/>
              <a:t> Ethics</a:t>
            </a:r>
            <a:r>
              <a:rPr lang="it-IT" dirty="0" smtClean="0"/>
              <a:t> (back to </a:t>
            </a:r>
            <a:r>
              <a:rPr lang="it-IT" dirty="0" err="1" smtClean="0"/>
              <a:t>square</a:t>
            </a:r>
            <a:r>
              <a:rPr lang="it-IT" dirty="0" smtClean="0"/>
              <a:t> </a:t>
            </a:r>
            <a:r>
              <a:rPr lang="it-IT" dirty="0" err="1" smtClean="0"/>
              <a:t>one</a:t>
            </a:r>
            <a:r>
              <a:rPr lang="it-IT" dirty="0" smtClean="0"/>
              <a:t>?)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Renewed interest in ethics due to limits of utilitarian rationality</a:t>
            </a:r>
          </a:p>
          <a:p>
            <a:r>
              <a:rPr dirty="0"/>
              <a:t>Rawls: justice as fairness; deontological revival</a:t>
            </a:r>
          </a:p>
          <a:p>
            <a:r>
              <a:rPr dirty="0"/>
              <a:t>Sen: capabilities </a:t>
            </a:r>
            <a:r>
              <a:rPr lang="it-IT" dirty="0" smtClean="0"/>
              <a:t>and</a:t>
            </a:r>
            <a:r>
              <a:rPr dirty="0" smtClean="0"/>
              <a:t> </a:t>
            </a:r>
            <a:r>
              <a:rPr dirty="0" err="1"/>
              <a:t>functionings</a:t>
            </a:r>
            <a:r>
              <a:rPr dirty="0"/>
              <a:t>; equality of resources ≠ equality of freedom</a:t>
            </a:r>
          </a:p>
          <a:p>
            <a:r>
              <a:rPr dirty="0"/>
              <a:t>Development beyond GDP: HDI, inequality, education, health, environment</a:t>
            </a:r>
          </a:p>
          <a:p>
            <a:r>
              <a:rPr dirty="0"/>
              <a:t>Sustainable development vs 'limits to growth' pessimism</a:t>
            </a:r>
          </a:p>
          <a:p>
            <a:r>
              <a:rPr dirty="0" err="1"/>
              <a:t>Globalisation</a:t>
            </a:r>
            <a:r>
              <a:rPr dirty="0"/>
              <a:t>: pressures on </a:t>
            </a:r>
            <a:r>
              <a:rPr dirty="0" err="1"/>
              <a:t>labour</a:t>
            </a:r>
            <a:r>
              <a:rPr dirty="0"/>
              <a:t>, migration, regulatory competition</a:t>
            </a:r>
          </a:p>
          <a:p>
            <a:r>
              <a:rPr dirty="0"/>
              <a:t>Economics often unprepared; ethical reflection becomes necessary</a:t>
            </a:r>
          </a:p>
        </p:txBody>
      </p:sp>
    </p:spTree>
    <p:extLst>
      <p:ext uri="{BB962C8B-B14F-4D97-AF65-F5344CB8AC3E}">
        <p14:creationId xmlns:p14="http://schemas.microsoft.com/office/powerpoint/2010/main" val="26761667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Macroeconomics &amp; Growth Theory ('Lowbrow Theory')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/>
              <a:t>Full-employment GE vs real-world unemployment → need for macro framework</a:t>
            </a:r>
          </a:p>
          <a:p>
            <a:r>
              <a:rPr dirty="0"/>
              <a:t>IS-LM reframes Keynes as static equilibrium; </a:t>
            </a:r>
            <a:r>
              <a:rPr dirty="0" err="1"/>
              <a:t>labour</a:t>
            </a:r>
            <a:r>
              <a:rPr dirty="0"/>
              <a:t> market initially absent</a:t>
            </a:r>
          </a:p>
          <a:p>
            <a:r>
              <a:rPr dirty="0"/>
              <a:t>Neoclassical synthesis: Keynes applies only with wage rigidity; long run full employment </a:t>
            </a:r>
            <a:r>
              <a:rPr dirty="0" smtClean="0"/>
              <a:t>restored</a:t>
            </a:r>
            <a:endParaRPr lang="it-IT" dirty="0" smtClean="0"/>
          </a:p>
          <a:p>
            <a:r>
              <a:rPr lang="it-IT" dirty="0" err="1" smtClean="0"/>
              <a:t>Microfoundations</a:t>
            </a:r>
            <a:r>
              <a:rPr lang="it-IT" dirty="0" smtClean="0"/>
              <a:t> of </a:t>
            </a:r>
            <a:r>
              <a:rPr lang="it-IT" dirty="0" err="1" smtClean="0"/>
              <a:t>consumption</a:t>
            </a:r>
            <a:r>
              <a:rPr lang="it-IT" dirty="0" smtClean="0"/>
              <a:t> </a:t>
            </a:r>
            <a:r>
              <a:rPr lang="it-IT" dirty="0" err="1" smtClean="0"/>
              <a:t>function</a:t>
            </a:r>
            <a:r>
              <a:rPr lang="it-IT" dirty="0" smtClean="0"/>
              <a:t>, </a:t>
            </a:r>
            <a:r>
              <a:rPr lang="it-IT" dirty="0" err="1" smtClean="0"/>
              <a:t>investment</a:t>
            </a:r>
            <a:r>
              <a:rPr lang="it-IT" dirty="0" smtClean="0"/>
              <a:t> </a:t>
            </a:r>
            <a:r>
              <a:rPr lang="it-IT" dirty="0" err="1" smtClean="0"/>
              <a:t>function</a:t>
            </a:r>
            <a:r>
              <a:rPr lang="it-IT" dirty="0" smtClean="0"/>
              <a:t>, </a:t>
            </a:r>
            <a:r>
              <a:rPr lang="it-IT" dirty="0" err="1" smtClean="0"/>
              <a:t>liquidity</a:t>
            </a:r>
            <a:r>
              <a:rPr lang="it-IT" dirty="0" smtClean="0"/>
              <a:t> </a:t>
            </a:r>
            <a:r>
              <a:rPr lang="it-IT" dirty="0" err="1" smtClean="0"/>
              <a:t>preference</a:t>
            </a:r>
            <a:r>
              <a:rPr lang="it-IT" dirty="0" smtClean="0"/>
              <a:t> </a:t>
            </a:r>
            <a:r>
              <a:rPr lang="it-IT" dirty="0" err="1" smtClean="0"/>
              <a:t>function</a:t>
            </a:r>
            <a:r>
              <a:rPr lang="it-IT" dirty="0" smtClean="0"/>
              <a:t>.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15363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2949" y="470477"/>
            <a:ext cx="3649669" cy="5191414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3089783" y="588598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Sir </a:t>
            </a:r>
            <a:r>
              <a:rPr lang="en-US" b="1" i="0" dirty="0" smtClean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John</a:t>
            </a:r>
            <a:r>
              <a:rPr lang="en-US" b="1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Richard </a:t>
            </a:r>
            <a:r>
              <a:rPr lang="en-US" b="1" i="0" dirty="0" smtClean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Hicks</a:t>
            </a:r>
            <a:r>
              <a:rPr lang="en-US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algn="ctr"/>
            <a:r>
              <a:rPr lang="en-US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(Warwick, 8 </a:t>
            </a:r>
            <a:r>
              <a:rPr lang="en-US" b="0" i="0" dirty="0" err="1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aprile</a:t>
            </a:r>
            <a:r>
              <a:rPr lang="en-US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 1904 – </a:t>
            </a:r>
            <a:r>
              <a:rPr lang="en-US" b="0" i="0" dirty="0" err="1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Blockley</a:t>
            </a:r>
            <a:r>
              <a:rPr lang="en-US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, 20 </a:t>
            </a:r>
            <a:r>
              <a:rPr lang="en-US" b="0" i="0" dirty="0" err="1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maggio</a:t>
            </a:r>
            <a:r>
              <a:rPr lang="en-US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 1989)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370509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modello IS-LM di </a:t>
            </a:r>
            <a:r>
              <a:rPr lang="it-IT" dirty="0" err="1" smtClean="0"/>
              <a:t>Hicks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r>
                  <a:rPr lang="it-IT" dirty="0" smtClean="0"/>
                  <a:t>Il modello keynesiano reinterpretato in ottica di EEG</a:t>
                </a:r>
              </a:p>
              <a:p>
                <a:endParaRPr lang="it-IT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𝑌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),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𝐼</m:t>
                      </m:r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𝑌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it-IT" dirty="0" smtClean="0"/>
              </a:p>
              <a:p>
                <a:r>
                  <a:rPr lang="it-IT" dirty="0" smtClean="0"/>
                  <a:t>per determinare tre incognite, Y, I, i data M e le funzioni del risparmio e dell’investimento.</a:t>
                </a:r>
              </a:p>
              <a:p>
                <a:pPr marL="457200" lvl="1" indent="0">
                  <a:buNone/>
                </a:pPr>
                <a:endParaRPr lang="it-IT" b="0" i="1" dirty="0" smtClean="0">
                  <a:latin typeface="Cambria Math" panose="02040503050406030204" pitchFamily="18" charset="0"/>
                </a:endParaRPr>
              </a:p>
              <a:p>
                <a:pPr marL="457200" lvl="1" indent="0" algn="ctr">
                  <a:buNone/>
                </a:pP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𝑑𝐿</m:t>
                            </m:r>
                          </m:num>
                          <m:den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𝑑𝑌</m:t>
                            </m:r>
                          </m:den>
                        </m:f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&gt;0,</m:t>
                        </m:r>
                        <m:f>
                          <m:fPr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𝑑𝐿</m:t>
                            </m:r>
                          </m:num>
                          <m:den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𝑑𝑖</m:t>
                            </m:r>
                          </m:den>
                        </m:f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&lt;0</m:t>
                        </m:r>
                      </m:e>
                    </m:d>
                  </m:oMath>
                </a14:m>
                <a:r>
                  <a:rPr lang="it-IT" dirty="0" smtClean="0"/>
                  <a:t>,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𝑑𝐼</m:t>
                            </m:r>
                          </m:num>
                          <m:den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𝑑𝑖</m:t>
                            </m:r>
                          </m:den>
                        </m:f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&lt;0,0&lt;</m:t>
                        </m:r>
                        <m:f>
                          <m:fPr>
                            <m:ctrlPr>
                              <a:rPr lang="it-IT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𝑑𝑆</m:t>
                            </m:r>
                          </m:num>
                          <m:den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𝑑𝑌</m:t>
                            </m:r>
                          </m:den>
                        </m:f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&lt;1</m:t>
                        </m:r>
                      </m:e>
                    </m:d>
                  </m:oMath>
                </a14:m>
                <a:endParaRPr lang="it-IT" b="0" dirty="0" smtClean="0"/>
              </a:p>
              <a:p>
                <a:endParaRPr lang="it-IT" dirty="0" smtClean="0"/>
              </a:p>
              <a:p>
                <a:r>
                  <a:rPr lang="it-IT" dirty="0" smtClean="0"/>
                  <a:t>M = L(Y, i), ci dà una relazione tra il reddito Y e il tasso di interesse (i). Questa può essere disegnata come una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curva (LL) </a:t>
                </a:r>
                <a:r>
                  <a:rPr lang="it-IT" dirty="0" smtClean="0"/>
                  <a:t>che sarà inclinata positivamente, poiché un aumento del reddito tende ad aumentare la domanda di moneta, e un aumento del tasso di interesse tende ad abbassarla. Inoltre, le altre due equazioni prese insieme ci danno un'altra relazione tra reddito e interesse. (L'efficienza marginale del capitale determina il valore dell'investimento a qualsiasi tasso di interesse dato, e il moltiplicatore determina quale livello di reddito sarà necessario per rendere il risparmio uguale all’investimento). La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curva IS </a:t>
                </a:r>
                <a:r>
                  <a:rPr lang="it-IT" dirty="0" smtClean="0"/>
                  <a:t>può quindi essere disegnata mostrando la relazione tra il reddito e l'interesse che deve essere mantenuta per rendere il risparmio uguale all'investimento. 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 t="-2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97307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La «Teoria generale» di </a:t>
            </a:r>
            <a:r>
              <a:rPr lang="it-IT" dirty="0" err="1" smtClean="0"/>
              <a:t>Hicks</a:t>
            </a:r>
            <a:r>
              <a:rPr lang="it-IT" dirty="0" smtClean="0"/>
              <a:t>, 2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it-IT" dirty="0" smtClean="0"/>
              <a:t>Il reddito e il tasso di interesse sono ora determinati insieme a P, il punto di intersezione delle curve LL e IS. Sono determinati insieme; proprio come il prezzo e la produzione sono determinati insieme nella moderna teoria della domanda e dell'offerta. </a:t>
            </a:r>
          </a:p>
          <a:p>
            <a:r>
              <a:rPr lang="it-IT" i="1" dirty="0" err="1" smtClean="0"/>
              <a:t>Indeed</a:t>
            </a:r>
            <a:r>
              <a:rPr lang="it-IT" i="1" dirty="0" smtClean="0"/>
              <a:t>, Mr. Keynes' </a:t>
            </a:r>
            <a:r>
              <a:rPr lang="it-IT" i="1" dirty="0" err="1" smtClean="0"/>
              <a:t>innovation</a:t>
            </a:r>
            <a:r>
              <a:rPr lang="it-IT" i="1" dirty="0" smtClean="0"/>
              <a:t> </a:t>
            </a:r>
            <a:r>
              <a:rPr lang="it-IT" i="1" dirty="0" err="1" smtClean="0"/>
              <a:t>is</a:t>
            </a:r>
            <a:r>
              <a:rPr lang="it-IT" i="1" dirty="0" smtClean="0"/>
              <a:t> </a:t>
            </a:r>
            <a:r>
              <a:rPr lang="it-IT" i="1" dirty="0" err="1" smtClean="0"/>
              <a:t>closely</a:t>
            </a:r>
            <a:r>
              <a:rPr lang="it-IT" i="1" dirty="0" smtClean="0"/>
              <a:t> </a:t>
            </a:r>
            <a:r>
              <a:rPr lang="it-IT" i="1" dirty="0" err="1" smtClean="0"/>
              <a:t>parallel</a:t>
            </a:r>
            <a:r>
              <a:rPr lang="it-IT" i="1" dirty="0" smtClean="0"/>
              <a:t>, in </a:t>
            </a:r>
            <a:r>
              <a:rPr lang="it-IT" i="1" dirty="0" err="1" smtClean="0"/>
              <a:t>this</a:t>
            </a:r>
            <a:r>
              <a:rPr lang="it-IT" i="1" dirty="0" smtClean="0"/>
              <a:t> </a:t>
            </a:r>
            <a:r>
              <a:rPr lang="it-IT" i="1" dirty="0" err="1" smtClean="0"/>
              <a:t>respect</a:t>
            </a:r>
            <a:r>
              <a:rPr lang="it-IT" i="1" dirty="0" smtClean="0"/>
              <a:t>, to the </a:t>
            </a:r>
            <a:r>
              <a:rPr lang="it-IT" i="1" dirty="0" err="1" smtClean="0"/>
              <a:t>innovation</a:t>
            </a:r>
            <a:r>
              <a:rPr lang="it-IT" i="1" dirty="0" smtClean="0"/>
              <a:t> of the </a:t>
            </a:r>
            <a:r>
              <a:rPr lang="it-IT" i="1" dirty="0" err="1" smtClean="0"/>
              <a:t>marginalists</a:t>
            </a:r>
            <a:r>
              <a:rPr lang="it-IT" b="1" dirty="0" smtClean="0">
                <a:latin typeface="Times" pitchFamily="2" charset="0"/>
              </a:rPr>
              <a:t>. </a:t>
            </a:r>
            <a:endParaRPr lang="it-IT" dirty="0" smtClean="0"/>
          </a:p>
          <a:p>
            <a:endParaRPr lang="it-IT" dirty="0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509" y="1578465"/>
            <a:ext cx="4177291" cy="484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9533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Mr. </a:t>
            </a:r>
            <a:r>
              <a:rPr lang="it-IT" dirty="0" err="1" smtClean="0"/>
              <a:t>Keynes’s</a:t>
            </a:r>
            <a:r>
              <a:rPr lang="it-IT" dirty="0" smtClean="0"/>
              <a:t> special </a:t>
            </a:r>
            <a:r>
              <a:rPr lang="it-IT" dirty="0" err="1" smtClean="0"/>
              <a:t>theory</a:t>
            </a:r>
            <a:r>
              <a:rPr lang="it-IT" dirty="0" smtClean="0"/>
              <a:t>, </a:t>
            </a:r>
            <a:r>
              <a:rPr lang="it-IT" dirty="0" err="1" smtClean="0"/>
              <a:t>again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Segnaposto contenuto 3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it-IT" dirty="0" smtClean="0"/>
                  <a:t>Solo nel caso in cui l’economia si trovi nella situazione di trappola della liquidità, il tasso d’interesse si può determinare indipendentemente dal reddito restituendo validità alla sequenza «keynesiana» originale.</a:t>
                </a:r>
              </a:p>
              <a:p>
                <a:r>
                  <a:rPr lang="it-IT" dirty="0" smtClean="0"/>
                  <a:t>L’economia keynesiana come «economia della Grande depressione»</a:t>
                </a:r>
              </a:p>
              <a:p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𝐼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𝑌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</m:oMath>
                </a14:m>
                <a:endParaRPr lang="it-IT" dirty="0" smtClean="0"/>
              </a:p>
            </p:txBody>
          </p:sp>
        </mc:Choice>
        <mc:Fallback xmlns="">
          <p:sp>
            <p:nvSpPr>
              <p:cNvPr id="4" name="Segnaposto contenuto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1882" t="-2101" r="-247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0503" y="1825625"/>
            <a:ext cx="3804661" cy="4325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2362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IS-LM: Commento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In questo modo, </a:t>
            </a:r>
            <a:r>
              <a:rPr lang="it-IT" dirty="0" err="1" smtClean="0"/>
              <a:t>Hicks</a:t>
            </a:r>
            <a:r>
              <a:rPr lang="it-IT" dirty="0" smtClean="0"/>
              <a:t> riformula il </a:t>
            </a:r>
            <a:r>
              <a:rPr lang="it-IT" dirty="0" smtClean="0">
                <a:solidFill>
                  <a:srgbClr val="FF0000"/>
                </a:solidFill>
              </a:rPr>
              <a:t>modello di Keynes </a:t>
            </a:r>
            <a:r>
              <a:rPr lang="it-IT" dirty="0" smtClean="0"/>
              <a:t>in termini di uno schema di </a:t>
            </a:r>
            <a:r>
              <a:rPr lang="it-IT" dirty="0" smtClean="0">
                <a:solidFill>
                  <a:srgbClr val="FF0000"/>
                </a:solidFill>
              </a:rPr>
              <a:t>equilibrio economico generale </a:t>
            </a:r>
            <a:r>
              <a:rPr lang="it-IT" dirty="0" smtClean="0"/>
              <a:t>compatibile con</a:t>
            </a:r>
          </a:p>
          <a:p>
            <a:pPr lvl="1"/>
            <a:r>
              <a:rPr lang="it-IT" dirty="0" smtClean="0"/>
              <a:t>Principi del marginalismo (alcuni dei quali sono anche in Keynes)</a:t>
            </a:r>
          </a:p>
          <a:p>
            <a:pPr lvl="1"/>
            <a:r>
              <a:rPr lang="it-IT" dirty="0" smtClean="0"/>
              <a:t>Non neutralità della moneta</a:t>
            </a:r>
          </a:p>
          <a:p>
            <a:pPr lvl="1"/>
            <a:r>
              <a:rPr lang="it-IT" dirty="0" smtClean="0"/>
              <a:t>Principio della domanda effettiva</a:t>
            </a:r>
          </a:p>
          <a:p>
            <a:pPr lvl="1"/>
            <a:r>
              <a:rPr lang="it-IT" dirty="0" smtClean="0"/>
              <a:t>Retroazione monetaria derivante da variazioni nella propensione a consumare e nell’efficienza marginale del capitale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Cosa si guadagna</a:t>
            </a:r>
          </a:p>
          <a:p>
            <a:pPr lvl="1"/>
            <a:r>
              <a:rPr lang="it-IT" dirty="0" smtClean="0"/>
              <a:t>Un modello semplice, estremamente flessibile (es. </a:t>
            </a:r>
            <a:r>
              <a:rPr lang="it-IT" dirty="0" err="1" smtClean="0"/>
              <a:t>Mundell</a:t>
            </a:r>
            <a:r>
              <a:rPr lang="it-IT" dirty="0" smtClean="0"/>
              <a:t>-Fleming), utile a trasmettere alcune idee keynesiane fondamentali e a ragionare di politica economica. 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Cosa si perde</a:t>
            </a:r>
          </a:p>
          <a:p>
            <a:pPr lvl="1"/>
            <a:r>
              <a:rPr lang="it-IT" dirty="0" smtClean="0"/>
              <a:t>Incertezza, Effetti della flessibilità salariale (da </a:t>
            </a:r>
            <a:r>
              <a:rPr lang="it-IT" dirty="0" err="1" smtClean="0"/>
              <a:t>Hicks</a:t>
            </a:r>
            <a:r>
              <a:rPr lang="it-IT" dirty="0" smtClean="0"/>
              <a:t> in avanti i risultati keynesiani saranno visti come il prodotto dell’ipotesi di salari rigidi verso il basso), Attenzione agli effetti di retroazione e alla complessità (che Keynes non dimentica), dimensione sociale del messaggio Keynesiano (eredità </a:t>
            </a:r>
            <a:r>
              <a:rPr lang="it-IT" dirty="0" err="1" smtClean="0"/>
              <a:t>marshalliana</a:t>
            </a:r>
            <a:r>
              <a:rPr lang="it-IT" dirty="0" smtClean="0"/>
              <a:t>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639900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3089783" y="588598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b="1" dirty="0">
                <a:solidFill>
                  <a:srgbClr val="4D5156"/>
                </a:solidFill>
                <a:latin typeface="arial" panose="020B0604020202020204" pitchFamily="34" charset="0"/>
              </a:rPr>
              <a:t>Franco Modigliani</a:t>
            </a:r>
            <a:r>
              <a:rPr lang="it-IT" dirty="0">
                <a:solidFill>
                  <a:srgbClr val="4D5156"/>
                </a:solidFill>
                <a:latin typeface="arial" panose="020B0604020202020204" pitchFamily="34" charset="0"/>
              </a:rPr>
              <a:t> </a:t>
            </a:r>
          </a:p>
          <a:p>
            <a:pPr algn="ctr"/>
            <a:r>
              <a:rPr lang="it-IT" dirty="0">
                <a:solidFill>
                  <a:srgbClr val="4D5156"/>
                </a:solidFill>
                <a:latin typeface="arial" panose="020B0604020202020204" pitchFamily="34" charset="0"/>
              </a:rPr>
              <a:t>(Roma, 18 giugno 1918 – Cambridge, 25 settembre 2003)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259" y="256705"/>
            <a:ext cx="3707544" cy="5423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4586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I contributi scientifici di Franco Modigliani</a:t>
            </a:r>
            <a:endParaRPr lang="en-GB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en-US" altLang="en-US" dirty="0" err="1" smtClean="0"/>
              <a:t>Ipotesi</a:t>
            </a:r>
            <a:r>
              <a:rPr lang="en-US" altLang="en-US" dirty="0" smtClean="0"/>
              <a:t> del </a:t>
            </a:r>
            <a:r>
              <a:rPr lang="en-US" altLang="en-US" dirty="0" err="1" smtClean="0"/>
              <a:t>ciclo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vitale</a:t>
            </a:r>
            <a:r>
              <a:rPr lang="en-US" altLang="en-US" dirty="0" smtClean="0"/>
              <a:t> del </a:t>
            </a:r>
            <a:r>
              <a:rPr lang="en-US" altLang="en-US" dirty="0" err="1" smtClean="0"/>
              <a:t>consumo</a:t>
            </a:r>
            <a:r>
              <a:rPr lang="en-US" altLang="en-US" dirty="0" smtClean="0"/>
              <a:t> (Life-Cycle Hypothesis)</a:t>
            </a:r>
            <a:br>
              <a:rPr lang="en-US" altLang="en-US" dirty="0" smtClean="0"/>
            </a:br>
            <a:r>
              <a:rPr lang="en-US" altLang="en-US" dirty="0" err="1" smtClean="0"/>
              <a:t>Analisi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delle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decisioni</a:t>
            </a:r>
            <a:r>
              <a:rPr lang="en-US" altLang="en-US" dirty="0" smtClean="0"/>
              <a:t> di </a:t>
            </a:r>
            <a:r>
              <a:rPr lang="en-US" altLang="en-US" dirty="0" err="1" smtClean="0"/>
              <a:t>consumo</a:t>
            </a:r>
            <a:r>
              <a:rPr lang="en-US" altLang="en-US" dirty="0" smtClean="0"/>
              <a:t> e </a:t>
            </a:r>
            <a:r>
              <a:rPr lang="en-US" altLang="en-US" dirty="0" err="1" smtClean="0"/>
              <a:t>risparmio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lungo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l’intero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arco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della</a:t>
            </a:r>
            <a:r>
              <a:rPr lang="en-US" altLang="en-US" dirty="0" smtClean="0"/>
              <a:t> vita </a:t>
            </a:r>
            <a:r>
              <a:rPr lang="en-US" altLang="en-US" dirty="0" err="1" smtClean="0"/>
              <a:t>degli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individui</a:t>
            </a:r>
            <a:r>
              <a:rPr lang="en-US" altLang="en-US" dirty="0" smtClean="0"/>
              <a:t>. </a:t>
            </a:r>
          </a:p>
          <a:p>
            <a:pPr lvl="0"/>
            <a:r>
              <a:rPr lang="en-US" altLang="en-US" dirty="0" err="1" smtClean="0"/>
              <a:t>Sviluppo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della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sintesi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neoclassica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err="1" smtClean="0"/>
              <a:t>Contributi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alla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formalizzazione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della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macroeconomia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keynesiana</a:t>
            </a:r>
            <a:r>
              <a:rPr lang="en-US" altLang="en-US" dirty="0" smtClean="0"/>
              <a:t> e al </a:t>
            </a:r>
            <a:r>
              <a:rPr lang="en-US" altLang="en-US" dirty="0" err="1" smtClean="0"/>
              <a:t>modello</a:t>
            </a:r>
            <a:r>
              <a:rPr lang="en-US" altLang="en-US" dirty="0" smtClean="0"/>
              <a:t> IS-LM / AD-AS. </a:t>
            </a:r>
          </a:p>
          <a:p>
            <a:pPr lvl="0"/>
            <a:r>
              <a:rPr lang="en-US" altLang="en-US" dirty="0" err="1" smtClean="0"/>
              <a:t>Teorema</a:t>
            </a:r>
            <a:r>
              <a:rPr lang="en-US" altLang="en-US" dirty="0" smtClean="0"/>
              <a:t> Modigliani-Miller (con Merton Miller)</a:t>
            </a:r>
            <a:br>
              <a:rPr lang="en-US" altLang="en-US" dirty="0" smtClean="0"/>
            </a:br>
            <a:r>
              <a:rPr lang="en-US" altLang="en-US" dirty="0" err="1" smtClean="0"/>
              <a:t>Nelle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condizioni</a:t>
            </a:r>
            <a:r>
              <a:rPr lang="en-US" altLang="en-US" dirty="0" smtClean="0"/>
              <a:t> di </a:t>
            </a:r>
            <a:r>
              <a:rPr lang="en-US" altLang="en-US" dirty="0" err="1" smtClean="0"/>
              <a:t>mercati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perfetti</a:t>
            </a:r>
            <a:r>
              <a:rPr lang="en-US" altLang="en-US" dirty="0" smtClean="0"/>
              <a:t>, la </a:t>
            </a:r>
            <a:r>
              <a:rPr lang="en-US" altLang="en-US" dirty="0" err="1" smtClean="0"/>
              <a:t>struttura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finanziaria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dell’impresa</a:t>
            </a:r>
            <a:r>
              <a:rPr lang="en-US" altLang="en-US" dirty="0" smtClean="0"/>
              <a:t> non influenza </a:t>
            </a:r>
            <a:r>
              <a:rPr lang="en-US" altLang="en-US" dirty="0" err="1" smtClean="0"/>
              <a:t>il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suo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valore</a:t>
            </a:r>
            <a:r>
              <a:rPr lang="en-US" altLang="en-US" dirty="0" smtClean="0"/>
              <a:t>. </a:t>
            </a:r>
          </a:p>
          <a:p>
            <a:pPr lvl="0"/>
            <a:r>
              <a:rPr lang="en-US" altLang="en-US" dirty="0" err="1" smtClean="0"/>
              <a:t>Analisi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della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politica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monetaria</a:t>
            </a:r>
            <a:r>
              <a:rPr lang="en-US" altLang="en-US" dirty="0" smtClean="0"/>
              <a:t> e </a:t>
            </a:r>
            <a:r>
              <a:rPr lang="en-US" altLang="en-US" dirty="0" err="1" smtClean="0"/>
              <a:t>dell’inflazione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err="1" smtClean="0"/>
              <a:t>Studi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sugli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effetti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delle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aspettative</a:t>
            </a:r>
            <a:r>
              <a:rPr lang="en-US" altLang="en-US" dirty="0" smtClean="0"/>
              <a:t> e </a:t>
            </a:r>
            <a:r>
              <a:rPr lang="en-US" altLang="en-US" dirty="0" err="1" smtClean="0"/>
              <a:t>sulle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relazioni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inflazione</a:t>
            </a:r>
            <a:r>
              <a:rPr lang="en-US" altLang="en-US" dirty="0" smtClean="0"/>
              <a:t> e </a:t>
            </a:r>
            <a:r>
              <a:rPr lang="en-US" altLang="en-US" dirty="0" err="1" smtClean="0"/>
              <a:t>disoccupazione</a:t>
            </a:r>
            <a:r>
              <a:rPr lang="en-US" altLang="en-US" dirty="0" smtClean="0"/>
              <a:t>. </a:t>
            </a:r>
          </a:p>
          <a:p>
            <a:pPr lvl="0"/>
            <a:r>
              <a:rPr lang="en-US" altLang="en-US" dirty="0" err="1" smtClean="0"/>
              <a:t>Econometria</a:t>
            </a:r>
            <a:r>
              <a:rPr lang="en-US" altLang="en-US" dirty="0" smtClean="0"/>
              <a:t> e </a:t>
            </a:r>
            <a:r>
              <a:rPr lang="en-US" altLang="en-US" dirty="0" err="1" smtClean="0"/>
              <a:t>modelli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macroeconomici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err="1" smtClean="0"/>
              <a:t>Partecipazione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allo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sviluppo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grandi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modelli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econometrici</a:t>
            </a:r>
            <a:r>
              <a:rPr lang="en-US" altLang="en-US" dirty="0" smtClean="0"/>
              <a:t> per la </a:t>
            </a:r>
            <a:r>
              <a:rPr lang="en-US" altLang="en-US" dirty="0" err="1" smtClean="0"/>
              <a:t>previsione</a:t>
            </a:r>
            <a:r>
              <a:rPr lang="en-US" altLang="en-US" dirty="0" smtClean="0"/>
              <a:t> e la </a:t>
            </a:r>
            <a:r>
              <a:rPr lang="en-US" altLang="en-US" dirty="0" err="1" smtClean="0"/>
              <a:t>politica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economica</a:t>
            </a:r>
            <a:r>
              <a:rPr lang="en-US" altLang="en-US" dirty="0" smtClean="0"/>
              <a:t>. </a:t>
            </a:r>
          </a:p>
          <a:p>
            <a:pPr lvl="0"/>
            <a:r>
              <a:rPr lang="en-US" altLang="en-US" dirty="0" err="1" smtClean="0"/>
              <a:t>Ruolo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internazionale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err="1" smtClean="0"/>
              <a:t>Premio</a:t>
            </a:r>
            <a:r>
              <a:rPr lang="en-US" altLang="en-US" dirty="0" smtClean="0"/>
              <a:t> Nobel per </a:t>
            </a:r>
            <a:r>
              <a:rPr lang="en-US" altLang="en-US" dirty="0" err="1" smtClean="0"/>
              <a:t>l’Economia</a:t>
            </a:r>
            <a:r>
              <a:rPr lang="en-US" altLang="en-US" dirty="0" smtClean="0"/>
              <a:t> (1985) e </a:t>
            </a:r>
            <a:r>
              <a:rPr lang="en-US" altLang="en-US" dirty="0" err="1" smtClean="0"/>
              <a:t>figura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centrale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nel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dialogo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teoria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economica</a:t>
            </a:r>
            <a:r>
              <a:rPr lang="en-US" altLang="en-US" dirty="0" smtClean="0"/>
              <a:t> e policy-making del </a:t>
            </a:r>
            <a:r>
              <a:rPr lang="en-US" altLang="en-US" dirty="0" err="1" smtClean="0"/>
              <a:t>dopoguerra</a:t>
            </a:r>
            <a:r>
              <a:rPr lang="en-US" altLang="en-US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083891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3089782" y="5885980"/>
            <a:ext cx="70147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dirty="0" err="1">
                <a:solidFill>
                  <a:srgbClr val="4D5156"/>
                </a:solidFill>
                <a:latin typeface="arial" panose="020B0604020202020204" pitchFamily="34" charset="0"/>
              </a:rPr>
              <a:t>Alban</a:t>
            </a:r>
            <a:r>
              <a:rPr lang="it-IT" dirty="0">
                <a:solidFill>
                  <a:srgbClr val="4D5156"/>
                </a:solidFill>
                <a:latin typeface="arial" panose="020B0604020202020204" pitchFamily="34" charset="0"/>
              </a:rPr>
              <a:t> William </a:t>
            </a:r>
            <a:r>
              <a:rPr lang="it-IT" dirty="0" err="1">
                <a:solidFill>
                  <a:srgbClr val="4D5156"/>
                </a:solidFill>
                <a:latin typeface="arial" panose="020B0604020202020204" pitchFamily="34" charset="0"/>
              </a:rPr>
              <a:t>Housego</a:t>
            </a:r>
            <a:r>
              <a:rPr lang="it-IT" dirty="0">
                <a:solidFill>
                  <a:srgbClr val="4D5156"/>
                </a:solidFill>
                <a:latin typeface="arial" panose="020B0604020202020204" pitchFamily="34" charset="0"/>
              </a:rPr>
              <a:t> Phillips, detto anche </a:t>
            </a:r>
            <a:r>
              <a:rPr lang="it-IT" b="1" dirty="0">
                <a:solidFill>
                  <a:srgbClr val="4D5156"/>
                </a:solidFill>
                <a:latin typeface="arial" panose="020B0604020202020204" pitchFamily="34" charset="0"/>
              </a:rPr>
              <a:t>A. W. Phillips </a:t>
            </a:r>
          </a:p>
          <a:p>
            <a:pPr algn="ctr"/>
            <a:r>
              <a:rPr lang="it-IT" dirty="0">
                <a:solidFill>
                  <a:srgbClr val="4D5156"/>
                </a:solidFill>
                <a:latin typeface="arial" panose="020B0604020202020204" pitchFamily="34" charset="0"/>
              </a:rPr>
              <a:t>(</a:t>
            </a:r>
            <a:r>
              <a:rPr lang="it-IT" dirty="0" err="1">
                <a:solidFill>
                  <a:srgbClr val="4D5156"/>
                </a:solidFill>
                <a:latin typeface="arial" panose="020B0604020202020204" pitchFamily="34" charset="0"/>
              </a:rPr>
              <a:t>Ta</a:t>
            </a:r>
            <a:r>
              <a:rPr lang="it-IT" dirty="0">
                <a:solidFill>
                  <a:srgbClr val="4D5156"/>
                </a:solidFill>
                <a:latin typeface="arial" panose="020B0604020202020204" pitchFamily="34" charset="0"/>
              </a:rPr>
              <a:t> </a:t>
            </a:r>
            <a:r>
              <a:rPr lang="it-IT" dirty="0" err="1">
                <a:solidFill>
                  <a:srgbClr val="4D5156"/>
                </a:solidFill>
                <a:latin typeface="arial" panose="020B0604020202020204" pitchFamily="34" charset="0"/>
              </a:rPr>
              <a:t>Rehunga</a:t>
            </a:r>
            <a:r>
              <a:rPr lang="it-IT" dirty="0">
                <a:solidFill>
                  <a:srgbClr val="4D5156"/>
                </a:solidFill>
                <a:latin typeface="arial" panose="020B0604020202020204" pitchFamily="34" charset="0"/>
              </a:rPr>
              <a:t>, 18 novembre 1914 – Auckland, 4 marzo 1975)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0217" y="527339"/>
            <a:ext cx="4257675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3570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03457"/>
          </a:xfrm>
        </p:spPr>
        <p:txBody>
          <a:bodyPr>
            <a:normAutofit/>
          </a:bodyPr>
          <a:lstStyle/>
          <a:p>
            <a:pPr algn="ctr"/>
            <a:r>
              <a:rPr lang="it-IT" sz="4000" dirty="0" smtClean="0"/>
              <a:t>La curva di Phillips</a:t>
            </a: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Londra Anni 1950</a:t>
            </a:r>
          </a:p>
          <a:p>
            <a:r>
              <a:rPr lang="it-IT" dirty="0" smtClean="0"/>
              <a:t>Disoccupazione UK 1%-2%, inflazione 2% - 9%</a:t>
            </a:r>
          </a:p>
          <a:p>
            <a:r>
              <a:rPr lang="it-IT" dirty="0" err="1" smtClean="0"/>
              <a:t>London</a:t>
            </a:r>
            <a:r>
              <a:rPr lang="it-IT" dirty="0" smtClean="0"/>
              <a:t> School of Economics </a:t>
            </a:r>
          </a:p>
          <a:p>
            <a:r>
              <a:rPr lang="it-IT" dirty="0" err="1" smtClean="0">
                <a:solidFill>
                  <a:srgbClr val="FF0000"/>
                </a:solidFill>
              </a:rPr>
              <a:t>Alban</a:t>
            </a:r>
            <a:r>
              <a:rPr lang="it-IT" dirty="0" smtClean="0">
                <a:solidFill>
                  <a:srgbClr val="FF0000"/>
                </a:solidFill>
              </a:rPr>
              <a:t> W. Phillips </a:t>
            </a:r>
            <a:r>
              <a:rPr lang="it-IT" dirty="0" smtClean="0"/>
              <a:t>(1914 – 1975) studia la relazione empirica tra tasso di disoccupazione e inflazione salariale in UK tra 1861 e il 1956 nell’ambito delle sue ricerche sulla stabilizzazione macroeconomica.</a:t>
            </a:r>
          </a:p>
          <a:p>
            <a:pPr lvl="1"/>
            <a:r>
              <a:rPr lang="it-IT" dirty="0" smtClean="0"/>
              <a:t>Impianto di base usato da Phillips: IS – LM – Mercato del lavoro competitivo</a:t>
            </a:r>
          </a:p>
          <a:p>
            <a:pPr lvl="1"/>
            <a:r>
              <a:rPr lang="it-IT" dirty="0" smtClean="0"/>
              <a:t>Obiettivo di Phillips: studiare il rapporto tra disoccupazione e inflazione per calcolare il tasso di disoccupazione compatibile con la stabilità dei prezzi</a:t>
            </a:r>
          </a:p>
        </p:txBody>
      </p:sp>
    </p:spTree>
    <p:extLst>
      <p:ext uri="{BB962C8B-B14F-4D97-AF65-F5344CB8AC3E}">
        <p14:creationId xmlns:p14="http://schemas.microsoft.com/office/powerpoint/2010/main" val="37506395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000" dirty="0"/>
              <a:t>Disoccupazione, variazione dei salari e dei prezzi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it-IT" dirty="0" smtClean="0"/>
                  <a:t>Sia gli economisti neoclassici che Keynes (con tutte le differenze del caso) credono in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W/P = PML </a:t>
                </a:r>
              </a:p>
              <a:p>
                <a:pPr lvl="1"/>
                <a:endParaRPr lang="it-IT" dirty="0" smtClean="0"/>
              </a:p>
              <a:p>
                <a:pPr lvl="1"/>
                <a:r>
                  <a:rPr lang="it-IT" dirty="0" smtClean="0"/>
                  <a:t>Da cui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P = W/PML</a:t>
                </a:r>
              </a:p>
              <a:p>
                <a:pPr lvl="1"/>
                <a:r>
                  <a:rPr lang="it-IT" dirty="0" smtClean="0">
                    <a:sym typeface="Symbol" panose="05050102010706020507" pitchFamily="18" charset="2"/>
                  </a:rPr>
                  <a:t>Da cui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</m:num>
                      <m:den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</m:den>
                    </m:f>
                    <m:r>
                      <a:rPr lang="it-IT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  <m:f>
                      <m:f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𝑊</m:t>
                        </m:r>
                      </m:num>
                      <m:den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𝑊</m:t>
                        </m:r>
                      </m:den>
                    </m:f>
                    <m:r>
                      <a:rPr lang="it-IT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−</m:t>
                    </m:r>
                    <m:f>
                      <m:f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𝑃𝑀𝐿</m:t>
                        </m:r>
                      </m:num>
                      <m:den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𝑃𝑀𝐿</m:t>
                        </m:r>
                      </m:den>
                    </m:f>
                    <m:r>
                      <a:rPr lang="it-IT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  </m:t>
                    </m:r>
                  </m:oMath>
                </a14:m>
                <a:r>
                  <a:rPr lang="it-IT" dirty="0" smtClean="0"/>
                  <a:t>con PML funzione decrescente di L (breve periodo)</a:t>
                </a:r>
              </a:p>
              <a:p>
                <a:endParaRPr lang="it-IT" dirty="0" smtClean="0"/>
              </a:p>
              <a:p>
                <a:r>
                  <a:rPr lang="it-IT" dirty="0" smtClean="0"/>
                  <a:t>Nelle fasi espansive: </a:t>
                </a:r>
                <a:r>
                  <a:rPr lang="it-IT" dirty="0">
                    <a:sym typeface="Symbol" panose="05050102010706020507" pitchFamily="18" charset="2"/>
                  </a:rPr>
                  <a:t> </a:t>
                </a:r>
                <a:r>
                  <a:rPr lang="it-IT" dirty="0" smtClean="0">
                    <a:sym typeface="Symbol" panose="05050102010706020507" pitchFamily="18" charset="2"/>
                  </a:rPr>
                  <a:t>D</a:t>
                </a:r>
                <a:r>
                  <a:rPr lang="it-IT" baseline="-25000" dirty="0" smtClean="0">
                    <a:sym typeface="Symbol" panose="05050102010706020507" pitchFamily="18" charset="2"/>
                  </a:rPr>
                  <a:t>L</a:t>
                </a:r>
                <a:r>
                  <a:rPr lang="it-IT" dirty="0" smtClean="0"/>
                  <a:t> </a:t>
                </a:r>
                <a:r>
                  <a:rPr lang="it-IT" dirty="0">
                    <a:sym typeface="Symbol" panose="05050102010706020507" pitchFamily="18" charset="2"/>
                  </a:rPr>
                  <a:t> </a:t>
                </a:r>
                <a:r>
                  <a:rPr lang="it-IT" dirty="0">
                    <a:solidFill>
                      <a:srgbClr val="FF0000"/>
                    </a:solidFill>
                    <a:sym typeface="Symbol" panose="05050102010706020507" pitchFamily="18" charset="2"/>
                  </a:rPr>
                  <a:t>W</a:t>
                </a:r>
                <a:r>
                  <a:rPr lang="it-IT" dirty="0">
                    <a:sym typeface="Symbol" panose="05050102010706020507" pitchFamily="18" charset="2"/>
                  </a:rPr>
                  <a:t> </a:t>
                </a:r>
                <a:r>
                  <a:rPr lang="it-IT" dirty="0" smtClean="0">
                    <a:sym typeface="Symbol" panose="05050102010706020507" pitchFamily="18" charset="2"/>
                  </a:rPr>
                  <a:t>, L</a:t>
                </a:r>
                <a:r>
                  <a:rPr lang="it-IT" dirty="0" smtClean="0"/>
                  <a:t> </a:t>
                </a:r>
                <a:r>
                  <a:rPr lang="it-IT" dirty="0">
                    <a:sym typeface="Symbol" panose="05050102010706020507" pitchFamily="18" charset="2"/>
                  </a:rPr>
                  <a:t> </a:t>
                </a:r>
                <a:r>
                  <a:rPr lang="it-IT" dirty="0" smtClean="0">
                    <a:solidFill>
                      <a:srgbClr val="FF0000"/>
                    </a:solidFill>
                    <a:sym typeface="Symbol" panose="05050102010706020507" pitchFamily="18" charset="2"/>
                  </a:rPr>
                  <a:t>P  u</a:t>
                </a:r>
              </a:p>
              <a:p>
                <a:r>
                  <a:rPr lang="it-IT" dirty="0"/>
                  <a:t>Nelle fasi </a:t>
                </a:r>
                <a:r>
                  <a:rPr lang="it-IT" dirty="0" smtClean="0"/>
                  <a:t>restrittive: </a:t>
                </a:r>
                <a:r>
                  <a:rPr lang="it-IT" dirty="0">
                    <a:sym typeface="Symbol" panose="05050102010706020507" pitchFamily="18" charset="2"/>
                  </a:rPr>
                  <a:t></a:t>
                </a:r>
                <a:r>
                  <a:rPr lang="it-IT" dirty="0" smtClean="0">
                    <a:sym typeface="Symbol" panose="05050102010706020507" pitchFamily="18" charset="2"/>
                  </a:rPr>
                  <a:t> </a:t>
                </a:r>
                <a:r>
                  <a:rPr lang="it-IT" dirty="0">
                    <a:sym typeface="Symbol" panose="05050102010706020507" pitchFamily="18" charset="2"/>
                  </a:rPr>
                  <a:t>D</a:t>
                </a:r>
                <a:r>
                  <a:rPr lang="it-IT" baseline="-25000" dirty="0">
                    <a:sym typeface="Symbol" panose="05050102010706020507" pitchFamily="18" charset="2"/>
                  </a:rPr>
                  <a:t>L</a:t>
                </a:r>
                <a:r>
                  <a:rPr lang="it-IT" dirty="0"/>
                  <a:t> </a:t>
                </a:r>
                <a:r>
                  <a:rPr lang="it-IT" dirty="0">
                    <a:sym typeface="Symbol" panose="05050102010706020507" pitchFamily="18" charset="2"/>
                  </a:rPr>
                  <a:t> </a:t>
                </a:r>
                <a:r>
                  <a:rPr lang="it-IT" dirty="0">
                    <a:solidFill>
                      <a:srgbClr val="FF0000"/>
                    </a:solidFill>
                    <a:sym typeface="Symbol" panose="05050102010706020507" pitchFamily="18" charset="2"/>
                  </a:rPr>
                  <a:t> </a:t>
                </a:r>
                <a:r>
                  <a:rPr lang="it-IT" dirty="0" smtClean="0">
                    <a:solidFill>
                      <a:srgbClr val="FF0000"/>
                    </a:solidFill>
                    <a:sym typeface="Symbol" panose="05050102010706020507" pitchFamily="18" charset="2"/>
                  </a:rPr>
                  <a:t>W</a:t>
                </a:r>
                <a:r>
                  <a:rPr lang="it-IT" dirty="0" smtClean="0">
                    <a:sym typeface="Symbol" panose="05050102010706020507" pitchFamily="18" charset="2"/>
                  </a:rPr>
                  <a:t> </a:t>
                </a:r>
                <a:r>
                  <a:rPr lang="it-IT" dirty="0">
                    <a:sym typeface="Symbol" panose="05050102010706020507" pitchFamily="18" charset="2"/>
                  </a:rPr>
                  <a:t>,  </a:t>
                </a:r>
                <a:r>
                  <a:rPr lang="it-IT" dirty="0" smtClean="0">
                    <a:sym typeface="Symbol" panose="05050102010706020507" pitchFamily="18" charset="2"/>
                  </a:rPr>
                  <a:t>L</a:t>
                </a:r>
                <a:r>
                  <a:rPr lang="it-IT" dirty="0" smtClean="0"/>
                  <a:t> </a:t>
                </a:r>
                <a:r>
                  <a:rPr lang="it-IT" dirty="0">
                    <a:sym typeface="Symbol" panose="05050102010706020507" pitchFamily="18" charset="2"/>
                  </a:rPr>
                  <a:t> </a:t>
                </a:r>
                <a:r>
                  <a:rPr lang="it-IT" dirty="0">
                    <a:solidFill>
                      <a:srgbClr val="FF0000"/>
                    </a:solidFill>
                    <a:sym typeface="Symbol" panose="05050102010706020507" pitchFamily="18" charset="2"/>
                  </a:rPr>
                  <a:t> </a:t>
                </a:r>
                <a:r>
                  <a:rPr lang="it-IT" dirty="0" smtClean="0">
                    <a:solidFill>
                      <a:srgbClr val="FF0000"/>
                    </a:solidFill>
                    <a:sym typeface="Symbol" panose="05050102010706020507" pitchFamily="18" charset="2"/>
                  </a:rPr>
                  <a:t>P </a:t>
                </a:r>
                <a:r>
                  <a:rPr lang="it-IT" dirty="0">
                    <a:solidFill>
                      <a:srgbClr val="FF0000"/>
                    </a:solidFill>
                    <a:sym typeface="Symbol" panose="05050102010706020507" pitchFamily="18" charset="2"/>
                  </a:rPr>
                  <a:t></a:t>
                </a:r>
                <a:r>
                  <a:rPr lang="it-IT" dirty="0" smtClean="0">
                    <a:solidFill>
                      <a:srgbClr val="FF0000"/>
                    </a:solidFill>
                    <a:sym typeface="Symbol" panose="05050102010706020507" pitchFamily="18" charset="2"/>
                  </a:rPr>
                  <a:t> u</a:t>
                </a:r>
              </a:p>
              <a:p>
                <a:endParaRPr lang="it-IT" dirty="0">
                  <a:solidFill>
                    <a:srgbClr val="FF0000"/>
                  </a:solidFill>
                  <a:sym typeface="Symbol" panose="05050102010706020507" pitchFamily="18" charset="2"/>
                </a:endParaRPr>
              </a:p>
              <a:p>
                <a:r>
                  <a:rPr lang="it-IT" dirty="0" smtClean="0">
                    <a:solidFill>
                      <a:srgbClr val="FF0000"/>
                    </a:solidFill>
                    <a:sym typeface="Symbol" panose="05050102010706020507" pitchFamily="18" charset="2"/>
                  </a:rPr>
                  <a:t>L’analisi del rapporto tra disoccupazione e inflazione come problema</a:t>
                </a:r>
                <a:endParaRPr lang="it-IT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80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68335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444177"/>
            <a:ext cx="10515600" cy="1325563"/>
          </a:xfrm>
        </p:spPr>
        <p:txBody>
          <a:bodyPr/>
          <a:lstStyle/>
          <a:p>
            <a:r>
              <a:rPr lang="it-IT" dirty="0" smtClean="0"/>
              <a:t>La curva di Phillips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5908" y="1605965"/>
            <a:ext cx="8400184" cy="441527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/>
              <p:cNvSpPr txBox="1"/>
              <p:nvPr/>
            </p:nvSpPr>
            <p:spPr>
              <a:xfrm>
                <a:off x="7703128" y="2364509"/>
                <a:ext cx="3537527" cy="23991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 smtClean="0"/>
                  <a:t>Ipotesi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𝑃𝑀𝐿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𝑃𝑀𝐿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=2%</m:t>
                    </m:r>
                  </m:oMath>
                </a14:m>
                <a:endParaRPr lang="it-IT" b="0" i="1" dirty="0" smtClean="0">
                  <a:latin typeface="Cambria Math" panose="02040503050406030204" pitchFamily="18" charset="0"/>
                  <a:sym typeface="Symbol" panose="05050102010706020507" pitchFamily="18" charset="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 </m:t>
                      </m:r>
                    </m:oMath>
                  </m:oMathPara>
                </a14:m>
                <a:endParaRPr lang="it-IT" b="0" i="1" dirty="0" smtClean="0">
                  <a:latin typeface="Cambria Math" panose="02040503050406030204" pitchFamily="18" charset="0"/>
                  <a:sym typeface="Symbol" panose="05050102010706020507" pitchFamily="18" charset="2"/>
                </a:endParaRPr>
              </a:p>
              <a:p>
                <a:r>
                  <a:rPr lang="it-IT" dirty="0" smtClean="0"/>
                  <a:t>U = 2,5%,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𝑊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𝑊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=2%,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</m:oMath>
                </a14:m>
                <a:r>
                  <a:rPr lang="it-IT" dirty="0" smtClean="0"/>
                  <a:t> 0</a:t>
                </a:r>
                <a:endParaRPr lang="it-IT" dirty="0"/>
              </a:p>
              <a:p>
                <a:endParaRPr lang="it-IT" dirty="0" smtClean="0"/>
              </a:p>
              <a:p>
                <a:r>
                  <a:rPr lang="it-IT" dirty="0" smtClean="0"/>
                  <a:t>U </a:t>
                </a:r>
                <a:r>
                  <a:rPr lang="it-IT" dirty="0"/>
                  <a:t>= </a:t>
                </a:r>
                <a:r>
                  <a:rPr lang="it-IT" dirty="0" smtClean="0"/>
                  <a:t>5</a:t>
                </a:r>
                <a:r>
                  <a:rPr lang="it-IT" dirty="0"/>
                  <a:t>%,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𝑊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𝑊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0</m:t>
                    </m:r>
                    <m:r>
                      <a:rPr lang="it-IT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%,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</m:oMath>
                </a14:m>
                <a:r>
                  <a:rPr lang="it-IT" dirty="0"/>
                  <a:t> </a:t>
                </a:r>
                <a:r>
                  <a:rPr lang="it-IT" dirty="0" smtClean="0"/>
                  <a:t>- 2%</a:t>
                </a:r>
                <a:endParaRPr lang="it-IT" dirty="0"/>
              </a:p>
              <a:p>
                <a:endParaRPr lang="it-IT" dirty="0"/>
              </a:p>
              <a:p>
                <a:r>
                  <a:rPr lang="it-IT" dirty="0" smtClean="0"/>
                  <a:t> </a:t>
                </a:r>
                <a:endParaRPr lang="it-IT" dirty="0"/>
              </a:p>
            </p:txBody>
          </p:sp>
        </mc:Choice>
        <mc:Fallback xmlns="">
          <p:sp>
            <p:nvSpPr>
              <p:cNvPr id="5" name="CasellaDiTes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3128" y="2364509"/>
                <a:ext cx="3537527" cy="2399183"/>
              </a:xfrm>
              <a:prstGeom prst="rect">
                <a:avLst/>
              </a:prstGeom>
              <a:blipFill>
                <a:blip r:embed="rId3"/>
                <a:stretch>
                  <a:fillRect l="-155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ttangolo 2"/>
              <p:cNvSpPr/>
              <p:nvPr/>
            </p:nvSpPr>
            <p:spPr>
              <a:xfrm>
                <a:off x="6564929" y="800752"/>
                <a:ext cx="1800749" cy="61241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∆</m:t>
                          </m:r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𝑃</m:t>
                          </m:r>
                        </m:num>
                        <m:den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𝑃</m:t>
                          </m:r>
                        </m:den>
                      </m:f>
                      <m:r>
                        <a:rPr lang="it-IT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∆</m:t>
                          </m:r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𝑊</m:t>
                          </m:r>
                        </m:num>
                        <m:den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𝑊</m:t>
                          </m:r>
                        </m:den>
                      </m:f>
                      <m:r>
                        <a:rPr lang="it-IT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−</m:t>
                      </m:r>
                      <m:r>
                        <a:rPr lang="it-IT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2%</m:t>
                      </m:r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3" name="Rettangolo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4929" y="800752"/>
                <a:ext cx="1800749" cy="61241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912303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97201" y="591368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b="1" dirty="0">
                <a:solidFill>
                  <a:srgbClr val="4D5156"/>
                </a:solidFill>
                <a:latin typeface="arial" panose="020B0604020202020204" pitchFamily="34" charset="0"/>
              </a:rPr>
              <a:t>Paul Anthony </a:t>
            </a:r>
            <a:r>
              <a:rPr lang="it-IT" b="1" dirty="0" err="1">
                <a:solidFill>
                  <a:srgbClr val="4D5156"/>
                </a:solidFill>
                <a:latin typeface="arial" panose="020B0604020202020204" pitchFamily="34" charset="0"/>
              </a:rPr>
              <a:t>Samuelson</a:t>
            </a:r>
            <a:r>
              <a:rPr lang="it-IT" b="1" dirty="0">
                <a:solidFill>
                  <a:srgbClr val="4D5156"/>
                </a:solidFill>
                <a:latin typeface="arial" panose="020B0604020202020204" pitchFamily="34" charset="0"/>
              </a:rPr>
              <a:t> </a:t>
            </a:r>
          </a:p>
          <a:p>
            <a:pPr algn="ctr"/>
            <a:r>
              <a:rPr lang="it-IT" dirty="0">
                <a:solidFill>
                  <a:srgbClr val="4D5156"/>
                </a:solidFill>
                <a:latin typeface="arial" panose="020B0604020202020204" pitchFamily="34" charset="0"/>
              </a:rPr>
              <a:t>(Gary, 15 maggio 1915 – </a:t>
            </a:r>
            <a:r>
              <a:rPr lang="it-IT" dirty="0" err="1">
                <a:solidFill>
                  <a:srgbClr val="4D5156"/>
                </a:solidFill>
                <a:latin typeface="arial" panose="020B0604020202020204" pitchFamily="34" charset="0"/>
              </a:rPr>
              <a:t>Belmont</a:t>
            </a:r>
            <a:r>
              <a:rPr lang="it-IT" dirty="0">
                <a:solidFill>
                  <a:srgbClr val="4D5156"/>
                </a:solidFill>
                <a:latin typeface="arial" panose="020B0604020202020204" pitchFamily="34" charset="0"/>
              </a:rPr>
              <a:t>, 13 dicembre 2009)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49" y="458210"/>
            <a:ext cx="3547103" cy="5284825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1121" y="646563"/>
            <a:ext cx="4220152" cy="4760336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5833197" y="583056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 smtClean="0">
                <a:solidFill>
                  <a:srgbClr val="4D5156"/>
                </a:solidFill>
                <a:latin typeface="arial" panose="020B0604020202020204" pitchFamily="34" charset="0"/>
              </a:rPr>
              <a:t>Robert Merton Solow </a:t>
            </a:r>
          </a:p>
          <a:p>
            <a:pPr algn="ctr"/>
            <a:r>
              <a:rPr lang="en-US" dirty="0" smtClean="0">
                <a:solidFill>
                  <a:srgbClr val="4D5156"/>
                </a:solidFill>
                <a:latin typeface="arial" panose="020B0604020202020204" pitchFamily="34" charset="0"/>
              </a:rPr>
              <a:t>(New York, 23 </a:t>
            </a:r>
            <a:r>
              <a:rPr lang="en-US" dirty="0" err="1" smtClean="0">
                <a:solidFill>
                  <a:srgbClr val="4D5156"/>
                </a:solidFill>
                <a:latin typeface="arial" panose="020B0604020202020204" pitchFamily="34" charset="0"/>
              </a:rPr>
              <a:t>agosto</a:t>
            </a:r>
            <a:r>
              <a:rPr lang="en-US" dirty="0" smtClean="0">
                <a:solidFill>
                  <a:srgbClr val="4D5156"/>
                </a:solidFill>
                <a:latin typeface="arial" panose="020B0604020202020204" pitchFamily="34" charset="0"/>
              </a:rPr>
              <a:t> 1924 – 2023)</a:t>
            </a:r>
            <a:endParaRPr lang="it-IT" dirty="0">
              <a:solidFill>
                <a:srgbClr val="4D5156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410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Samuelson</a:t>
            </a:r>
            <a:r>
              <a:rPr lang="it-IT" dirty="0" smtClean="0"/>
              <a:t> and </a:t>
            </a:r>
            <a:r>
              <a:rPr lang="it-IT" dirty="0" err="1" smtClean="0"/>
              <a:t>Solow</a:t>
            </a:r>
            <a:r>
              <a:rPr lang="it-IT" dirty="0" smtClean="0"/>
              <a:t> (1960)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it-IT" dirty="0" smtClean="0"/>
                  <a:t>Riformulazione della curva di Phillips dall’inflazione salariale a quella dei prezzi</a:t>
                </a:r>
              </a:p>
              <a:p>
                <a14:m>
                  <m:oMath xmlns:m="http://schemas.openxmlformats.org/officeDocument/2006/math"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𝑃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it-IT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it-IT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𝑊</m:t>
                            </m:r>
                          </m:num>
                          <m:den>
                            <m:r>
                              <a:rPr lang="it-IT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𝜗</m:t>
                            </m:r>
                          </m:den>
                        </m:f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</m:d>
                    <m:d>
                      <m:dPr>
                        <m:ctrlP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</m:d>
                  </m:oMath>
                </a14:m>
                <a:endParaRPr lang="it-IT" b="0" dirty="0" smtClean="0"/>
              </a:p>
              <a:p>
                <a:pPr lvl="1"/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𝜗</m:t>
                    </m:r>
                  </m:oMath>
                </a14:m>
                <a:r>
                  <a:rPr lang="it-IT" b="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it-IT" dirty="0" smtClean="0"/>
                  <a:t>= Prodotto medio del lavoro</a:t>
                </a:r>
              </a:p>
              <a:p>
                <a:pPr lvl="1"/>
                <a:r>
                  <a:rPr lang="it-IT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𝜗</m:t>
                        </m:r>
                      </m:den>
                    </m:f>
                  </m:oMath>
                </a14:m>
                <a:r>
                  <a:rPr lang="it-IT" b="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it-IT" dirty="0" smtClean="0"/>
                  <a:t>= CLUP</a:t>
                </a:r>
                <a:endParaRPr lang="it-IT" b="0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t-IT" dirty="0" smtClean="0"/>
                  <a:t>= Altri costi unitari</a:t>
                </a:r>
                <a:endParaRPr lang="it-IT" b="0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</m:d>
                  </m:oMath>
                </a14:m>
                <a:r>
                  <a:rPr lang="it-IT" dirty="0" smtClean="0"/>
                  <a:t> = margine lordo di profitto</a:t>
                </a: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den>
                    </m:f>
                  </m:oMath>
                </a14:m>
                <a:endParaRPr lang="it-IT" dirty="0" smtClean="0"/>
              </a:p>
              <a:p>
                <a:r>
                  <a:rPr lang="it-IT" dirty="0" smtClean="0"/>
                  <a:t>Riformulazione dal lungo periodo (curva di Phillips originaria) al breve periodo</a:t>
                </a:r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1882" t="-3501" b="-378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1366" y="1937576"/>
            <a:ext cx="4990731" cy="469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8856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/>
          <p:cNvSpPr>
            <a:spLocks noGrp="1"/>
          </p:cNvSpPr>
          <p:nvPr>
            <p:ph type="title"/>
          </p:nvPr>
        </p:nvSpPr>
        <p:spPr>
          <a:xfrm>
            <a:off x="1121664" y="99949"/>
            <a:ext cx="9841992" cy="649859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 err="1" smtClean="0"/>
              <a:t>Samuelson</a:t>
            </a:r>
            <a:r>
              <a:rPr lang="it-IT" dirty="0" smtClean="0"/>
              <a:t> and </a:t>
            </a:r>
            <a:r>
              <a:rPr lang="it-IT" dirty="0" err="1" smtClean="0"/>
              <a:t>Solow</a:t>
            </a:r>
            <a:r>
              <a:rPr lang="it-IT" dirty="0" smtClean="0"/>
              <a:t> (1960), 2</a:t>
            </a:r>
            <a:endParaRPr lang="it-IT" dirty="0"/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6535" y="873823"/>
            <a:ext cx="6496050" cy="7239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3685" y="1597723"/>
            <a:ext cx="6381750" cy="469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4464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/>
          <p:cNvSpPr>
            <a:spLocks noGrp="1"/>
          </p:cNvSpPr>
          <p:nvPr>
            <p:ph type="title"/>
          </p:nvPr>
        </p:nvSpPr>
        <p:spPr>
          <a:xfrm>
            <a:off x="1121664" y="99949"/>
            <a:ext cx="9841992" cy="649859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 err="1" smtClean="0"/>
              <a:t>Samuelson</a:t>
            </a:r>
            <a:r>
              <a:rPr lang="it-IT" dirty="0" smtClean="0"/>
              <a:t> and </a:t>
            </a:r>
            <a:r>
              <a:rPr lang="it-IT" dirty="0" err="1" smtClean="0"/>
              <a:t>Solow</a:t>
            </a:r>
            <a:r>
              <a:rPr lang="it-IT" dirty="0" smtClean="0"/>
              <a:t> (1960), 3</a:t>
            </a:r>
            <a:endParaRPr lang="it-IT" dirty="0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075" y="857250"/>
            <a:ext cx="64198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6220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Modello di crescita di </a:t>
            </a:r>
            <a:r>
              <a:rPr lang="it-IT" dirty="0" err="1" smtClean="0"/>
              <a:t>Solow</a:t>
            </a:r>
            <a:endParaRPr lang="en-GB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2255" y="1690689"/>
            <a:ext cx="5458690" cy="4228476"/>
          </a:xfrm>
          <a:prstGeom prst="rect">
            <a:avLst/>
          </a:prstGeo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495975" y="6146884"/>
            <a:ext cx="5144970" cy="507831"/>
          </a:xfrm>
          <a:prstGeom prst="rect">
            <a:avLst/>
          </a:prstGeom>
          <a:solidFill>
            <a:srgbClr val="F9FA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88872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kumimoji="0" lang="en-US" altLang="en-US" sz="900" b="0" i="0" u="none" strike="noStrike" cap="none" normalizeH="0" baseline="0" dirty="0" smtClean="0">
                <a:ln>
                  <a:noFill/>
                </a:ln>
                <a:solidFill>
                  <a:srgbClr val="6D758D"/>
                </a:solidFill>
                <a:effectLst/>
                <a:latin typeface="Inter"/>
              </a:rPr>
              <a:t/>
            </a:r>
            <a:br>
              <a:rPr kumimoji="0" lang="en-US" altLang="en-US" sz="900" b="0" i="0" u="none" strike="noStrike" cap="none" normalizeH="0" baseline="0" dirty="0" smtClean="0">
                <a:ln>
                  <a:noFill/>
                </a:ln>
                <a:solidFill>
                  <a:srgbClr val="6D758D"/>
                </a:solidFill>
                <a:effectLst/>
                <a:latin typeface="Inter"/>
              </a:rPr>
            </a:br>
            <a:r>
              <a:rPr lang="en-US" altLang="en-US" sz="900" dirty="0" err="1">
                <a:solidFill>
                  <a:srgbClr val="0E101A"/>
                </a:solidFill>
                <a:latin typeface="Inter"/>
              </a:rPr>
              <a:t>Modello</a:t>
            </a:r>
            <a:r>
              <a:rPr lang="en-US" altLang="en-US" sz="900" dirty="0">
                <a:solidFill>
                  <a:srgbClr val="0E101A"/>
                </a:solidFill>
                <a:latin typeface="Inter"/>
              </a:rPr>
              <a:t> di Solow. (2023, January 31). In </a:t>
            </a:r>
            <a:r>
              <a:rPr lang="en-US" altLang="en-US" sz="900" i="1" dirty="0">
                <a:solidFill>
                  <a:srgbClr val="0E101A"/>
                </a:solidFill>
                <a:latin typeface="Inter"/>
              </a:rPr>
              <a:t>Wikipedia</a:t>
            </a:r>
            <a:r>
              <a:rPr lang="en-US" altLang="en-US" sz="900" dirty="0">
                <a:solidFill>
                  <a:srgbClr val="0E101A"/>
                </a:solidFill>
                <a:latin typeface="Inter"/>
              </a:rPr>
              <a:t>. https://it.wikipedia.org/wiki/Modello_di_Solow</a:t>
            </a:r>
            <a:endParaRPr lang="en-US" altLang="en-US" sz="11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0" i="0" u="none" strike="noStrike" cap="none" normalizeH="0" baseline="0" dirty="0" smtClean="0">
              <a:ln>
                <a:noFill/>
              </a:ln>
              <a:solidFill>
                <a:srgbClr val="6D758D"/>
              </a:solidFill>
              <a:effectLst/>
              <a:latin typeface="Inter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9563" y="1843261"/>
            <a:ext cx="5052291" cy="1549676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9563" y="3609710"/>
            <a:ext cx="3429000" cy="252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0356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9818" y="530483"/>
            <a:ext cx="5163127" cy="4689217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3043381" y="570125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Sir </a:t>
            </a:r>
            <a:r>
              <a:rPr lang="it-IT" b="1" i="0" dirty="0" err="1" smtClean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Roy</a:t>
            </a:r>
            <a:r>
              <a:rPr lang="it-IT" b="1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it-IT" b="1" i="0" dirty="0" err="1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Forbes</a:t>
            </a:r>
            <a:r>
              <a:rPr lang="it-IT" b="1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it-IT" b="1" i="0" dirty="0" err="1" smtClean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Harrod</a:t>
            </a:r>
            <a:r>
              <a:rPr lang="it-IT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algn="ctr"/>
            <a:r>
              <a:rPr lang="it-IT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(Londra, 13 febbraio 1900 – </a:t>
            </a:r>
            <a:r>
              <a:rPr lang="it-IT" b="0" i="0" dirty="0" err="1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Holt</a:t>
            </a:r>
            <a:r>
              <a:rPr lang="it-IT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, 8 marzo 1978)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143902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«problema» della crescita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Crescita</a:t>
            </a:r>
            <a:r>
              <a:rPr lang="it-IT" dirty="0" smtClean="0"/>
              <a:t> = Aumento progressivo del benessere materiale degli individui nel tempo (misurato, per esempio, dall’andamento del PIL pro-capite)</a:t>
            </a:r>
          </a:p>
          <a:p>
            <a:r>
              <a:rPr lang="it-IT" dirty="0" smtClean="0"/>
              <a:t>Spiegare la crescita: problema fondamentale per la teoria economica dalle origini (es. A. Smith) fino a oggi.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Pluralità di visioni e di teorie</a:t>
            </a:r>
            <a:r>
              <a:rPr lang="it-IT" dirty="0" smtClean="0"/>
              <a:t>: </a:t>
            </a:r>
          </a:p>
          <a:p>
            <a:pPr lvl="1"/>
            <a:r>
              <a:rPr lang="it-IT" dirty="0" smtClean="0"/>
              <a:t>Visione keynesiana originale: </a:t>
            </a:r>
            <a:r>
              <a:rPr lang="it-IT" dirty="0" err="1" smtClean="0"/>
              <a:t>Harrod</a:t>
            </a:r>
            <a:r>
              <a:rPr lang="it-IT" dirty="0" smtClean="0"/>
              <a:t> e Domar</a:t>
            </a:r>
          </a:p>
          <a:p>
            <a:pPr lvl="1"/>
            <a:r>
              <a:rPr lang="it-IT" dirty="0"/>
              <a:t>V</a:t>
            </a:r>
            <a:r>
              <a:rPr lang="it-IT" dirty="0" smtClean="0"/>
              <a:t>isione marginalista: </a:t>
            </a:r>
            <a:r>
              <a:rPr lang="it-IT" dirty="0" err="1" smtClean="0"/>
              <a:t>Solow</a:t>
            </a:r>
            <a:r>
              <a:rPr lang="it-IT" dirty="0" smtClean="0"/>
              <a:t> (1956)</a:t>
            </a:r>
          </a:p>
          <a:p>
            <a:pPr lvl="1"/>
            <a:r>
              <a:rPr lang="it-IT" dirty="0" smtClean="0"/>
              <a:t>Visione post-keynesiana: Robinson, </a:t>
            </a:r>
            <a:r>
              <a:rPr lang="it-IT" dirty="0" err="1" smtClean="0"/>
              <a:t>Kaldor</a:t>
            </a:r>
            <a:r>
              <a:rPr lang="it-IT" dirty="0" smtClean="0"/>
              <a:t>, </a:t>
            </a:r>
            <a:r>
              <a:rPr lang="it-IT" dirty="0" err="1" smtClean="0"/>
              <a:t>Thirlwall</a:t>
            </a:r>
            <a:r>
              <a:rPr lang="it-IT" dirty="0" smtClean="0"/>
              <a:t> (cenni, pp. 180-183)</a:t>
            </a:r>
          </a:p>
          <a:p>
            <a:pPr lvl="1"/>
            <a:r>
              <a:rPr lang="it-IT" dirty="0" smtClean="0"/>
              <a:t>Teorie della crescita endogena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829206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Un semplice modello di crescita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it-IT" dirty="0" smtClean="0">
                    <a:solidFill>
                      <a:srgbClr val="FF0000"/>
                    </a:solidFill>
                  </a:rPr>
                  <a:t>(1)</a:t>
                </a:r>
                <a14:m>
                  <m:oMath xmlns:m="http://schemas.openxmlformats.org/officeDocument/2006/math">
                    <m:r>
                      <a:rPr lang="it-IT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𝐾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𝑘𝑌</m:t>
                    </m:r>
                  </m:oMath>
                </a14:m>
                <a:endParaRPr lang="it-IT" dirty="0" smtClean="0">
                  <a:solidFill>
                    <a:srgbClr val="FF0000"/>
                  </a:solidFill>
                </a:endParaRPr>
              </a:p>
              <a:p>
                <a:pPr lvl="1"/>
                <a:r>
                  <a:rPr lang="it-IT" dirty="0" smtClean="0"/>
                  <a:t>Relazione tra stock di capitale (beni durevoli utilizzati nei processi produttivi) K e prodotto aggregato Y</a:t>
                </a:r>
              </a:p>
              <a:p>
                <a:pPr lvl="1"/>
                <a:r>
                  <a:rPr lang="it-IT" dirty="0" smtClean="0"/>
                  <a:t>k &gt; 0 coefficiente «tecnico», misura la quantità di capitale necessaria a realizzare un’unità di prodotto. </a:t>
                </a:r>
              </a:p>
              <a:p>
                <a:pPr lvl="1"/>
                <a:r>
                  <a:rPr lang="it-IT" dirty="0" smtClean="0"/>
                  <a:t>NB: Y = (1/k)K</a:t>
                </a:r>
              </a:p>
              <a:p>
                <a:pPr lvl="2"/>
                <a:r>
                  <a:rPr lang="it-IT" dirty="0" smtClean="0"/>
                  <a:t>Funzione di produzione, RCS, il lavoro «fattore libero».</a:t>
                </a:r>
              </a:p>
              <a:p>
                <a:pPr lvl="2"/>
                <a:r>
                  <a:rPr lang="it-IT" dirty="0" smtClean="0"/>
                  <a:t>1/k = indicatore della produttività marginale e medio del capitale (costante per ipotesi, cambia per effetto del progresso tecnico)</a:t>
                </a:r>
              </a:p>
              <a:p>
                <a:pPr lvl="1"/>
                <a:endParaRPr lang="it-IT" dirty="0" smtClean="0"/>
              </a:p>
              <a:p>
                <a:r>
                  <a:rPr lang="it-IT" dirty="0" smtClean="0">
                    <a:solidFill>
                      <a:srgbClr val="FF0000"/>
                    </a:solidFill>
                  </a:rPr>
                  <a:t>(2) </a:t>
                </a:r>
                <a14:m>
                  <m:oMath xmlns:m="http://schemas.openxmlformats.org/officeDocument/2006/math"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𝑆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𝑠𝑌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it-IT" dirty="0" smtClean="0"/>
              </a:p>
              <a:p>
                <a:pPr lvl="1"/>
                <a:r>
                  <a:rPr lang="it-IT" dirty="0" smtClean="0"/>
                  <a:t>0 &lt; s </a:t>
                </a:r>
                <a:r>
                  <a:rPr lang="it-IT" dirty="0"/>
                  <a:t>&lt; </a:t>
                </a:r>
                <a:r>
                  <a:rPr lang="it-IT" dirty="0" smtClean="0"/>
                  <a:t>1 = propensione </a:t>
                </a:r>
                <a:r>
                  <a:rPr lang="it-IT" dirty="0"/>
                  <a:t>al risparmio </a:t>
                </a:r>
                <a:r>
                  <a:rPr lang="it-IT" dirty="0" smtClean="0"/>
                  <a:t>marginale </a:t>
                </a:r>
                <a:r>
                  <a:rPr lang="it-IT" dirty="0"/>
                  <a:t>e </a:t>
                </a:r>
                <a:r>
                  <a:rPr lang="it-IT" dirty="0" smtClean="0"/>
                  <a:t>media (costante per ipotesi, complemento a 1 della propensione al consumo c = 1-s)  </a:t>
                </a:r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80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35173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Un semplice modello di </a:t>
            </a:r>
            <a:r>
              <a:rPr lang="it-IT" dirty="0" smtClean="0"/>
              <a:t>crescita, 2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it-IT" dirty="0" smtClean="0">
                    <a:solidFill>
                      <a:srgbClr val="FF0000"/>
                    </a:solidFill>
                  </a:rPr>
                  <a:t>(3)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it-IT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𝐾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endParaRPr lang="it-IT" dirty="0" smtClean="0">
                  <a:solidFill>
                    <a:srgbClr val="FF0000"/>
                  </a:solidFill>
                </a:endParaRPr>
              </a:p>
              <a:p>
                <a:pPr lvl="1"/>
                <a:r>
                  <a:rPr lang="el-GR" dirty="0" smtClean="0"/>
                  <a:t>Δ</a:t>
                </a:r>
                <a:r>
                  <a:rPr lang="it-IT" dirty="0" smtClean="0"/>
                  <a:t>K = Variazione dello stock di capitale = Investimenti</a:t>
                </a:r>
              </a:p>
              <a:p>
                <a:pPr lvl="1"/>
                <a:r>
                  <a:rPr lang="it-IT" dirty="0" smtClean="0"/>
                  <a:t>NB: Acceleratore keynesiano (gli investimenti dipendono dalla variazione del reddito)</a:t>
                </a:r>
              </a:p>
              <a:p>
                <a:pPr lvl="1"/>
                <a:endParaRPr lang="it-IT" dirty="0" smtClean="0"/>
              </a:p>
              <a:p>
                <a:r>
                  <a:rPr lang="it-IT" dirty="0" smtClean="0">
                    <a:solidFill>
                      <a:srgbClr val="FF0000"/>
                    </a:solidFill>
                  </a:rPr>
                  <a:t>(4) S = I</a:t>
                </a:r>
              </a:p>
              <a:p>
                <a:pPr lvl="1"/>
                <a:r>
                  <a:rPr lang="it-IT" dirty="0" smtClean="0"/>
                  <a:t>Condizione di equilibrio macroeconomico (uguaglianza tra domanda e offerta aggregata di beni)</a:t>
                </a:r>
              </a:p>
              <a:p>
                <a:pPr lvl="1"/>
                <a:r>
                  <a:rPr lang="it-IT" dirty="0" smtClean="0"/>
                  <a:t>Y = C + I </a:t>
                </a:r>
                <a:r>
                  <a:rPr lang="it-IT" dirty="0" smtClean="0">
                    <a:sym typeface="Symbol" panose="05050102010706020507" pitchFamily="18" charset="2"/>
                  </a:rPr>
                  <a:t> Y – C = I</a:t>
                </a:r>
                <a:r>
                  <a:rPr lang="it-IT" dirty="0" smtClean="0"/>
                  <a:t> </a:t>
                </a:r>
                <a:r>
                  <a:rPr lang="it-IT" dirty="0">
                    <a:sym typeface="Symbol" panose="05050102010706020507" pitchFamily="18" charset="2"/>
                  </a:rPr>
                  <a:t> </a:t>
                </a:r>
                <a:r>
                  <a:rPr lang="it-IT" dirty="0" smtClean="0">
                    <a:sym typeface="Symbol" panose="05050102010706020507" pitchFamily="18" charset="2"/>
                  </a:rPr>
                  <a:t>S </a:t>
                </a:r>
                <a:r>
                  <a:rPr lang="it-IT" dirty="0">
                    <a:sym typeface="Symbol" panose="05050102010706020507" pitchFamily="18" charset="2"/>
                  </a:rPr>
                  <a:t>= I</a:t>
                </a:r>
                <a:r>
                  <a:rPr lang="it-IT" dirty="0"/>
                  <a:t> </a:t>
                </a:r>
                <a:endParaRPr lang="it-IT" dirty="0" smtClean="0"/>
              </a:p>
              <a:p>
                <a:pPr lvl="1"/>
                <a:r>
                  <a:rPr lang="it-IT" dirty="0" smtClean="0"/>
                  <a:t>NB. S = I diventa </a:t>
                </a:r>
                <a:r>
                  <a:rPr lang="it-IT" dirty="0" err="1" smtClean="0"/>
                  <a:t>sY</a:t>
                </a:r>
                <a:r>
                  <a:rPr lang="it-IT" dirty="0" smtClean="0"/>
                  <a:t> = I cioè Y = I/s = I/(1-c) (moltiplicatore keynesiano)</a:t>
                </a:r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52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08821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Un semplice modello di </a:t>
            </a:r>
            <a:r>
              <a:rPr lang="it-IT" dirty="0" smtClean="0"/>
              <a:t>crescita, 3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>
                <a:latin typeface="Calibri" panose="020F0502020204030204" pitchFamily="34" charset="0"/>
              </a:rPr>
              <a:t>Tasso di crescita dell’economia (fra t e t+1) = </a:t>
            </a:r>
            <a:r>
              <a:rPr lang="el-GR" dirty="0" smtClean="0">
                <a:latin typeface="Calibri" panose="020F0502020204030204" pitchFamily="34" charset="0"/>
              </a:rPr>
              <a:t>γ</a:t>
            </a:r>
            <a:endParaRPr lang="it-IT" dirty="0" smtClean="0">
              <a:latin typeface="Calibri" panose="020F0502020204030204" pitchFamily="34" charset="0"/>
            </a:endParaRPr>
          </a:p>
          <a:p>
            <a:pPr lvl="1"/>
            <a:r>
              <a:rPr lang="el-GR" dirty="0">
                <a:latin typeface="Calibri" panose="020F0502020204030204" pitchFamily="34" charset="0"/>
              </a:rPr>
              <a:t>γ </a:t>
            </a:r>
            <a:r>
              <a:rPr lang="it-IT" dirty="0" smtClean="0">
                <a:latin typeface="Calibri" panose="020F0502020204030204" pitchFamily="34" charset="0"/>
              </a:rPr>
              <a:t>= </a:t>
            </a:r>
            <a:r>
              <a:rPr lang="el-GR" dirty="0" smtClean="0"/>
              <a:t>Δ</a:t>
            </a:r>
            <a:r>
              <a:rPr lang="it-IT" dirty="0" smtClean="0"/>
              <a:t>Y/Y = (Y</a:t>
            </a:r>
            <a:r>
              <a:rPr lang="it-IT" baseline="-25000" dirty="0" smtClean="0"/>
              <a:t>t+1</a:t>
            </a:r>
            <a:r>
              <a:rPr lang="it-IT" dirty="0" smtClean="0"/>
              <a:t> – </a:t>
            </a:r>
            <a:r>
              <a:rPr lang="it-IT" dirty="0" err="1" smtClean="0"/>
              <a:t>Y</a:t>
            </a:r>
            <a:r>
              <a:rPr lang="it-IT" baseline="-25000" dirty="0" err="1" smtClean="0"/>
              <a:t>t</a:t>
            </a:r>
            <a:r>
              <a:rPr lang="it-IT" dirty="0" smtClean="0"/>
              <a:t>)/</a:t>
            </a:r>
            <a:r>
              <a:rPr lang="it-IT" dirty="0" err="1" smtClean="0"/>
              <a:t>Y</a:t>
            </a:r>
            <a:r>
              <a:rPr lang="it-IT" baseline="-25000" dirty="0" err="1" smtClean="0"/>
              <a:t>t</a:t>
            </a:r>
            <a:endParaRPr lang="it-IT" baseline="-25000" dirty="0" smtClean="0"/>
          </a:p>
          <a:p>
            <a:pPr lvl="1"/>
            <a:r>
              <a:rPr lang="el-GR" dirty="0" smtClean="0">
                <a:latin typeface="Calibri" panose="020F0502020204030204" pitchFamily="34" charset="0"/>
              </a:rPr>
              <a:t>γ </a:t>
            </a:r>
            <a:r>
              <a:rPr lang="it-IT" dirty="0">
                <a:latin typeface="Calibri" panose="020F0502020204030204" pitchFamily="34" charset="0"/>
              </a:rPr>
              <a:t>= </a:t>
            </a:r>
            <a:r>
              <a:rPr lang="it-IT" dirty="0" smtClean="0">
                <a:latin typeface="Calibri" panose="020F0502020204030204" pitchFamily="34" charset="0"/>
              </a:rPr>
              <a:t>(</a:t>
            </a:r>
            <a:r>
              <a:rPr lang="el-GR" dirty="0" smtClean="0"/>
              <a:t>Δ</a:t>
            </a:r>
            <a:r>
              <a:rPr lang="it-IT" dirty="0" smtClean="0"/>
              <a:t>Y/</a:t>
            </a:r>
            <a:r>
              <a:rPr lang="el-GR" dirty="0" smtClean="0"/>
              <a:t>Δ</a:t>
            </a:r>
            <a:r>
              <a:rPr lang="it-IT" dirty="0" smtClean="0"/>
              <a:t>K)(</a:t>
            </a:r>
            <a:r>
              <a:rPr lang="el-GR" dirty="0" smtClean="0"/>
              <a:t>Δ</a:t>
            </a:r>
            <a:r>
              <a:rPr lang="it-IT" dirty="0" smtClean="0"/>
              <a:t>K/Y) = (1/k)(I/Y) = </a:t>
            </a:r>
            <a:r>
              <a:rPr lang="it-IT" dirty="0"/>
              <a:t>(1/k</a:t>
            </a:r>
            <a:r>
              <a:rPr lang="it-IT" dirty="0" smtClean="0"/>
              <a:t>)(S/Y)= </a:t>
            </a:r>
            <a:r>
              <a:rPr lang="it-IT" dirty="0"/>
              <a:t>(1/k</a:t>
            </a:r>
            <a:r>
              <a:rPr lang="it-IT" dirty="0" smtClean="0"/>
              <a:t>)(s)</a:t>
            </a:r>
          </a:p>
          <a:p>
            <a:pPr lvl="1"/>
            <a:r>
              <a:rPr lang="el-GR" dirty="0">
                <a:solidFill>
                  <a:srgbClr val="FF0000"/>
                </a:solidFill>
                <a:latin typeface="Calibri" panose="020F0502020204030204" pitchFamily="34" charset="0"/>
              </a:rPr>
              <a:t>γ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</a:rPr>
              <a:t>= </a:t>
            </a:r>
            <a:r>
              <a:rPr lang="it-IT" dirty="0" smtClean="0">
                <a:solidFill>
                  <a:srgbClr val="FF0000"/>
                </a:solidFill>
              </a:rPr>
              <a:t>(s/k) </a:t>
            </a:r>
            <a:r>
              <a:rPr lang="it-IT" dirty="0" smtClean="0"/>
              <a:t>(Tasso di crescita garantito)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La crescita dipende da due «motori»</a:t>
            </a:r>
            <a:r>
              <a:rPr lang="it-IT" dirty="0" smtClean="0"/>
              <a:t>: </a:t>
            </a:r>
          </a:p>
          <a:p>
            <a:pPr lvl="1"/>
            <a:r>
              <a:rPr lang="it-IT" dirty="0" smtClean="0"/>
              <a:t>L’accumulazione del capitale (risparmi = investimenti)  </a:t>
            </a:r>
          </a:p>
          <a:p>
            <a:pPr lvl="1"/>
            <a:r>
              <a:rPr lang="it-IT" dirty="0" smtClean="0"/>
              <a:t>La produttività del capitale accumulato (funzione al sua volta del progresso tecnico, della qualità della forza lavoro, della qualità dell’ambiente economico)</a:t>
            </a:r>
          </a:p>
          <a:p>
            <a:pPr lvl="1"/>
            <a:r>
              <a:rPr lang="it-IT" dirty="0" smtClean="0"/>
              <a:t>Adottando questa impostazione, crescono più rapidamente le nazioni che favoriscono l’accumulazione del capitale (sia dal lato del risparmio che da quello dell’investimento), l’innovazione, il progresso tecnologico, la qualità delle infrastrutture. </a:t>
            </a:r>
          </a:p>
          <a:p>
            <a:r>
              <a:rPr lang="it-IT" dirty="0" smtClean="0"/>
              <a:t>Tasso di crescita garantito e naturale</a:t>
            </a:r>
          </a:p>
          <a:p>
            <a:r>
              <a:rPr lang="it-IT" dirty="0" smtClean="0"/>
              <a:t>Problema di instabilità e soluzioni</a:t>
            </a:r>
          </a:p>
          <a:p>
            <a:endParaRPr lang="it-IT" dirty="0"/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5205205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Altri sviluppi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Studio delle </a:t>
            </a:r>
            <a:r>
              <a:rPr lang="it-IT" dirty="0" smtClean="0">
                <a:solidFill>
                  <a:srgbClr val="FF0000"/>
                </a:solidFill>
              </a:rPr>
              <a:t>micro-fondazioni della macro</a:t>
            </a:r>
            <a:r>
              <a:rPr lang="it-IT" dirty="0" smtClean="0"/>
              <a:t> (e dei tre pilastri della TG)</a:t>
            </a:r>
          </a:p>
          <a:p>
            <a:pPr lvl="1"/>
            <a:r>
              <a:rPr lang="it-IT" dirty="0" smtClean="0"/>
              <a:t>Teoria del consumo (PMC)</a:t>
            </a:r>
          </a:p>
          <a:p>
            <a:pPr lvl="1"/>
            <a:r>
              <a:rPr lang="it-IT" dirty="0" smtClean="0"/>
              <a:t>Teoria dell’investimento (EMC)</a:t>
            </a:r>
          </a:p>
          <a:p>
            <a:pPr lvl="1"/>
            <a:r>
              <a:rPr lang="it-IT" dirty="0" smtClean="0"/>
              <a:t>Teoria della domanda di moneta (PPL)</a:t>
            </a:r>
          </a:p>
          <a:p>
            <a:r>
              <a:rPr lang="it-IT" dirty="0" smtClean="0"/>
              <a:t>Sviluppo della </a:t>
            </a:r>
            <a:r>
              <a:rPr lang="it-IT" dirty="0" smtClean="0">
                <a:solidFill>
                  <a:srgbClr val="FF0000"/>
                </a:solidFill>
              </a:rPr>
              <a:t>statistica economica</a:t>
            </a:r>
            <a:r>
              <a:rPr lang="it-IT" dirty="0" smtClean="0"/>
              <a:t> (anche per fini di politica economica)</a:t>
            </a:r>
          </a:p>
          <a:p>
            <a:pPr lvl="1"/>
            <a:r>
              <a:rPr lang="it-IT" dirty="0" err="1" smtClean="0"/>
              <a:t>Kuznets</a:t>
            </a:r>
            <a:r>
              <a:rPr lang="it-IT" dirty="0" smtClean="0"/>
              <a:t> e gli studi pioneristici sul PIL</a:t>
            </a:r>
          </a:p>
          <a:p>
            <a:pPr lvl="1"/>
            <a:r>
              <a:rPr lang="it-IT" dirty="0" smtClean="0"/>
              <a:t>La regolamentazione dei prezzi e dei salari</a:t>
            </a:r>
          </a:p>
          <a:p>
            <a:pPr lvl="1"/>
            <a:r>
              <a:rPr lang="it-IT" dirty="0" err="1" smtClean="0"/>
              <a:t>Cowles</a:t>
            </a:r>
            <a:r>
              <a:rPr lang="it-IT" dirty="0" smtClean="0"/>
              <a:t> </a:t>
            </a:r>
            <a:r>
              <a:rPr lang="it-IT" dirty="0" err="1" smtClean="0"/>
              <a:t>commission</a:t>
            </a:r>
            <a:r>
              <a:rPr lang="it-IT" dirty="0" smtClean="0"/>
              <a:t> e nascita della </a:t>
            </a:r>
            <a:r>
              <a:rPr lang="it-IT" dirty="0" err="1" smtClean="0"/>
              <a:t>macroeconometria</a:t>
            </a:r>
            <a:endParaRPr lang="it-IT" dirty="0" smtClean="0"/>
          </a:p>
          <a:p>
            <a:r>
              <a:rPr lang="it-IT" dirty="0">
                <a:solidFill>
                  <a:srgbClr val="FF0000"/>
                </a:solidFill>
              </a:rPr>
              <a:t>Nuova </a:t>
            </a:r>
            <a:r>
              <a:rPr lang="it-IT" dirty="0" smtClean="0">
                <a:solidFill>
                  <a:srgbClr val="FF0000"/>
                </a:solidFill>
              </a:rPr>
              <a:t>microeconomia </a:t>
            </a:r>
            <a:r>
              <a:rPr lang="it-IT" dirty="0" smtClean="0"/>
              <a:t>e nuove teorie del mercato e dell’impresa</a:t>
            </a:r>
          </a:p>
          <a:p>
            <a:pPr lvl="1"/>
            <a:r>
              <a:rPr lang="it-IT" dirty="0" smtClean="0"/>
              <a:t>Capitalismo manageriale</a:t>
            </a:r>
            <a:endParaRPr lang="it-IT" dirty="0"/>
          </a:p>
          <a:p>
            <a:r>
              <a:rPr lang="it-IT" dirty="0" smtClean="0">
                <a:solidFill>
                  <a:srgbClr val="FF0000"/>
                </a:solidFill>
              </a:rPr>
              <a:t>Economia dello sviluppo</a:t>
            </a:r>
          </a:p>
        </p:txBody>
      </p:sp>
    </p:spTree>
    <p:extLst>
      <p:ext uri="{BB962C8B-B14F-4D97-AF65-F5344CB8AC3E}">
        <p14:creationId xmlns:p14="http://schemas.microsoft.com/office/powerpoint/2010/main" val="262471888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3665</TotalTime>
  <Words>2319</Words>
  <Application>Microsoft Office PowerPoint</Application>
  <PresentationFormat>Widescreen</PresentationFormat>
  <Paragraphs>233</Paragraphs>
  <Slides>38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38</vt:i4>
      </vt:variant>
    </vt:vector>
  </HeadingPairs>
  <TitlesOfParts>
    <vt:vector size="47" baseType="lpstr">
      <vt:lpstr>Arial</vt:lpstr>
      <vt:lpstr>Arial</vt:lpstr>
      <vt:lpstr>Calibri</vt:lpstr>
      <vt:lpstr>Calibri Light</vt:lpstr>
      <vt:lpstr>Cambria Math</vt:lpstr>
      <vt:lpstr>Inter</vt:lpstr>
      <vt:lpstr>Symbol</vt:lpstr>
      <vt:lpstr>Times</vt:lpstr>
      <vt:lpstr>Tema di Office</vt:lpstr>
      <vt:lpstr>Storia dell’economia politica  Lezione 15.26   La scienza economica tra gli anni ’50 e ’60   (Parte 1) </vt:lpstr>
      <vt:lpstr>Presentazione standard di PowerPoint</vt:lpstr>
      <vt:lpstr>Fatti salienti</vt:lpstr>
      <vt:lpstr>Presentazione standard di PowerPoint</vt:lpstr>
      <vt:lpstr>Fatti salienti</vt:lpstr>
      <vt:lpstr>Contesto economico globale</vt:lpstr>
      <vt:lpstr>Le grandi domande (nel mondo occidentale)</vt:lpstr>
      <vt:lpstr>Golden Age of the Mixed Economy</vt:lpstr>
      <vt:lpstr>Shift of Economic Thought to the US</vt:lpstr>
      <vt:lpstr>General Equilibrium and Expected Utility</vt:lpstr>
      <vt:lpstr>Behavioural Paradoxes and Behavioural Economics</vt:lpstr>
      <vt:lpstr>New Theories of the Firm</vt:lpstr>
      <vt:lpstr>Econometrics and A-Theoretical Empiricism</vt:lpstr>
      <vt:lpstr>Evolutionary and Institutional Approaches</vt:lpstr>
      <vt:lpstr>Economics and Ethics (back to square one?)</vt:lpstr>
      <vt:lpstr>Macroeconomics &amp; Growth Theory ('Lowbrow Theory')</vt:lpstr>
      <vt:lpstr>Presentazione standard di PowerPoint</vt:lpstr>
      <vt:lpstr>Il modello IS-LM di Hicks</vt:lpstr>
      <vt:lpstr>La «Teoria generale» di Hicks, 2</vt:lpstr>
      <vt:lpstr>Mr. Keynes’s special theory, again</vt:lpstr>
      <vt:lpstr>IS-LM: Commento</vt:lpstr>
      <vt:lpstr>Presentazione standard di PowerPoint</vt:lpstr>
      <vt:lpstr>I contributi scientifici di Franco Modigliani</vt:lpstr>
      <vt:lpstr>Presentazione standard di PowerPoint</vt:lpstr>
      <vt:lpstr>La curva di Phillips</vt:lpstr>
      <vt:lpstr>Disoccupazione, variazione dei salari e dei prezzi</vt:lpstr>
      <vt:lpstr>La curva di Phillips</vt:lpstr>
      <vt:lpstr>Presentazione standard di PowerPoint</vt:lpstr>
      <vt:lpstr>Samuelson and Solow (1960)</vt:lpstr>
      <vt:lpstr>Samuelson and Solow (1960), 2</vt:lpstr>
      <vt:lpstr>Samuelson and Solow (1960), 3</vt:lpstr>
      <vt:lpstr>Modello di crescita di Solow</vt:lpstr>
      <vt:lpstr>Presentazione standard di PowerPoint</vt:lpstr>
      <vt:lpstr>Il «problema» della crescita</vt:lpstr>
      <vt:lpstr>Un semplice modello di crescita</vt:lpstr>
      <vt:lpstr>Un semplice modello di crescita, 2</vt:lpstr>
      <vt:lpstr>Un semplice modello di crescita, 3</vt:lpstr>
      <vt:lpstr>Altri sviluppi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mercato nel pensiero economico  Riferimenti di base</dc:title>
  <dc:creator>Paolo</dc:creator>
  <cp:lastModifiedBy>paolo paesani</cp:lastModifiedBy>
  <cp:revision>325</cp:revision>
  <dcterms:created xsi:type="dcterms:W3CDTF">2019-02-18T06:11:12Z</dcterms:created>
  <dcterms:modified xsi:type="dcterms:W3CDTF">2026-05-14T22:05:10Z</dcterms:modified>
</cp:coreProperties>
</file>