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346" r:id="rId3"/>
    <p:sldId id="295" r:id="rId4"/>
    <p:sldId id="351" r:id="rId5"/>
    <p:sldId id="268" r:id="rId6"/>
    <p:sldId id="296" r:id="rId7"/>
    <p:sldId id="261" r:id="rId8"/>
    <p:sldId id="270" r:id="rId9"/>
    <p:sldId id="262" r:id="rId10"/>
    <p:sldId id="299" r:id="rId11"/>
    <p:sldId id="300" r:id="rId12"/>
    <p:sldId id="257" r:id="rId13"/>
    <p:sldId id="258" r:id="rId14"/>
    <p:sldId id="298" r:id="rId15"/>
    <p:sldId id="259" r:id="rId16"/>
    <p:sldId id="260" r:id="rId17"/>
    <p:sldId id="263" r:id="rId18"/>
    <p:sldId id="361" r:id="rId19"/>
    <p:sldId id="352" r:id="rId20"/>
    <p:sldId id="366" r:id="rId21"/>
    <p:sldId id="364" r:id="rId22"/>
    <p:sldId id="367" r:id="rId23"/>
    <p:sldId id="362" r:id="rId24"/>
    <p:sldId id="365" r:id="rId25"/>
    <p:sldId id="363" r:id="rId26"/>
    <p:sldId id="353" r:id="rId27"/>
    <p:sldId id="274" r:id="rId28"/>
    <p:sldId id="275" r:id="rId29"/>
    <p:sldId id="304" r:id="rId30"/>
    <p:sldId id="290" r:id="rId31"/>
    <p:sldId id="302" r:id="rId32"/>
    <p:sldId id="301" r:id="rId33"/>
    <p:sldId id="286" r:id="rId34"/>
    <p:sldId id="369" r:id="rId35"/>
    <p:sldId id="354" r:id="rId36"/>
    <p:sldId id="368" r:id="rId37"/>
    <p:sldId id="355" r:id="rId38"/>
    <p:sldId id="356" r:id="rId39"/>
    <p:sldId id="357" r:id="rId40"/>
    <p:sldId id="358" r:id="rId41"/>
    <p:sldId id="370" r:id="rId42"/>
    <p:sldId id="371" r:id="rId43"/>
    <p:sldId id="37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C6D84E-1358-4F1B-BA0F-6D5CF28C96F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it-IT"/>
        </a:p>
      </dgm:t>
    </dgm:pt>
    <dgm:pt modelId="{3E56B348-27CC-48AC-A0ED-12DCC5A874D8}">
      <dgm:prSet phldrT="[Testo]" custT="1"/>
      <dgm:spPr/>
      <dgm:t>
        <a:bodyPr/>
        <a:lstStyle/>
        <a:p>
          <a:r>
            <a:rPr lang="it-IT" sz="2800" dirty="0" smtClean="0">
              <a:solidFill>
                <a:schemeClr val="bg1"/>
              </a:solidFill>
            </a:rPr>
            <a:t>Karl Menger</a:t>
          </a:r>
          <a:r>
            <a:rPr lang="it-IT" sz="2400" dirty="0" smtClean="0"/>
            <a:t>: 1871 </a:t>
          </a:r>
          <a:r>
            <a:rPr lang="it-IT" sz="2400" i="1" dirty="0" smtClean="0"/>
            <a:t>Principi di economia politica</a:t>
          </a:r>
          <a:r>
            <a:rPr lang="it-IT" sz="2400" dirty="0" smtClean="0"/>
            <a:t>; teoria soggettiva del valore; utilità marginale decrescente, ma  niente matematizzazione; </a:t>
          </a:r>
          <a:r>
            <a:rPr lang="it-IT" sz="2400" i="1" dirty="0" err="1" smtClean="0"/>
            <a:t>Methodenstreit</a:t>
          </a:r>
          <a:r>
            <a:rPr lang="it-IT" sz="2400" dirty="0" smtClean="0"/>
            <a:t> , disputa sul metodo contro la scuola storica tedesca </a:t>
          </a:r>
          <a:endParaRPr lang="it-IT" sz="2400" dirty="0"/>
        </a:p>
      </dgm:t>
    </dgm:pt>
    <dgm:pt modelId="{B73BA325-8C79-4310-97C3-B9CD185A5953}" type="parTrans" cxnId="{30288296-C7A8-4A8F-A557-3CC8AA51D016}">
      <dgm:prSet/>
      <dgm:spPr/>
      <dgm:t>
        <a:bodyPr/>
        <a:lstStyle/>
        <a:p>
          <a:endParaRPr lang="it-IT"/>
        </a:p>
      </dgm:t>
    </dgm:pt>
    <dgm:pt modelId="{BCDD0C95-5D60-4749-A4DA-BD8D56D4FE17}" type="sibTrans" cxnId="{30288296-C7A8-4A8F-A557-3CC8AA51D016}">
      <dgm:prSet/>
      <dgm:spPr/>
      <dgm:t>
        <a:bodyPr/>
        <a:lstStyle/>
        <a:p>
          <a:endParaRPr lang="it-IT"/>
        </a:p>
      </dgm:t>
    </dgm:pt>
    <dgm:pt modelId="{7006C5DB-73B4-41CD-92A5-429FF94E8622}" type="asst">
      <dgm:prSet phldrT="[Testo]"/>
      <dgm:spPr/>
      <dgm:t>
        <a:bodyPr/>
        <a:lstStyle/>
        <a:p>
          <a:r>
            <a:rPr lang="it-IT" dirty="0" err="1" smtClean="0"/>
            <a:t>B</a:t>
          </a:r>
          <a:r>
            <a:rPr lang="it-IT" dirty="0" err="1" smtClean="0">
              <a:latin typeface="Calibri" panose="020F0502020204030204" pitchFamily="34" charset="0"/>
              <a:cs typeface="Calibri" panose="020F0502020204030204" pitchFamily="34" charset="0"/>
            </a:rPr>
            <a:t>ö</a:t>
          </a:r>
          <a:r>
            <a:rPr lang="it-IT" dirty="0" err="1" smtClean="0"/>
            <a:t>hm-Bawerk</a:t>
          </a:r>
          <a:r>
            <a:rPr lang="it-IT" dirty="0" smtClean="0"/>
            <a:t> : contro </a:t>
          </a:r>
          <a:r>
            <a:rPr lang="it-IT" dirty="0" err="1" smtClean="0"/>
            <a:t>Marx</a:t>
          </a:r>
          <a:r>
            <a:rPr lang="it-IT" dirty="0" smtClean="0"/>
            <a:t>; teorie del capitale</a:t>
          </a:r>
          <a:endParaRPr lang="it-IT" dirty="0"/>
        </a:p>
      </dgm:t>
    </dgm:pt>
    <dgm:pt modelId="{A282A562-35A4-4B22-B558-D544DEC31023}" type="parTrans" cxnId="{E5191A0A-A130-433A-8774-2F9AE28EB95A}">
      <dgm:prSet/>
      <dgm:spPr/>
      <dgm:t>
        <a:bodyPr/>
        <a:lstStyle/>
        <a:p>
          <a:endParaRPr lang="it-IT"/>
        </a:p>
      </dgm:t>
    </dgm:pt>
    <dgm:pt modelId="{A07F5C65-A627-43F7-AC28-52711C7C63FD}" type="sibTrans" cxnId="{E5191A0A-A130-433A-8774-2F9AE28EB95A}">
      <dgm:prSet/>
      <dgm:spPr/>
      <dgm:t>
        <a:bodyPr/>
        <a:lstStyle/>
        <a:p>
          <a:endParaRPr lang="it-IT"/>
        </a:p>
      </dgm:t>
    </dgm:pt>
    <dgm:pt modelId="{0C9F6792-2742-4D34-AA98-CBBADEF23FE3}" type="asst">
      <dgm:prSet/>
      <dgm:spPr/>
      <dgm:t>
        <a:bodyPr/>
        <a:lstStyle/>
        <a:p>
          <a:r>
            <a:rPr lang="it-IT" dirty="0" smtClean="0"/>
            <a:t>Von </a:t>
          </a:r>
          <a:r>
            <a:rPr lang="it-IT" dirty="0" err="1" smtClean="0"/>
            <a:t>Wieser</a:t>
          </a:r>
          <a:endParaRPr lang="it-IT" dirty="0"/>
        </a:p>
      </dgm:t>
    </dgm:pt>
    <dgm:pt modelId="{B0532D86-71C9-4B3C-B407-B83835D5D5FB}" type="parTrans" cxnId="{277DB901-DEBA-4F11-A153-E260DC535438}">
      <dgm:prSet/>
      <dgm:spPr/>
      <dgm:t>
        <a:bodyPr/>
        <a:lstStyle/>
        <a:p>
          <a:endParaRPr lang="it-IT"/>
        </a:p>
      </dgm:t>
    </dgm:pt>
    <dgm:pt modelId="{1706CD74-26F2-4E9B-8C14-4BA2DCD6C119}" type="sibTrans" cxnId="{277DB901-DEBA-4F11-A153-E260DC535438}">
      <dgm:prSet/>
      <dgm:spPr/>
      <dgm:t>
        <a:bodyPr/>
        <a:lstStyle/>
        <a:p>
          <a:endParaRPr lang="it-IT"/>
        </a:p>
      </dgm:t>
    </dgm:pt>
    <dgm:pt modelId="{A3BD299A-15C0-4F29-81CE-2E830873A345}" type="asst">
      <dgm:prSet/>
      <dgm:spPr>
        <a:solidFill>
          <a:schemeClr val="accent2">
            <a:lumMod val="60000"/>
            <a:lumOff val="40000"/>
          </a:schemeClr>
        </a:solidFill>
      </dgm:spPr>
      <dgm:t>
        <a:bodyPr/>
        <a:lstStyle/>
        <a:p>
          <a:r>
            <a:rPr lang="it-IT" dirty="0" smtClean="0"/>
            <a:t>Marxisti: </a:t>
          </a:r>
          <a:r>
            <a:rPr lang="it-IT" dirty="0" err="1" smtClean="0"/>
            <a:t>Hilferding</a:t>
          </a:r>
          <a:r>
            <a:rPr lang="it-IT" dirty="0" smtClean="0"/>
            <a:t>; Otto </a:t>
          </a:r>
          <a:r>
            <a:rPr lang="it-IT" dirty="0" err="1" smtClean="0"/>
            <a:t>Bauer</a:t>
          </a:r>
          <a:endParaRPr lang="it-IT" dirty="0"/>
        </a:p>
      </dgm:t>
    </dgm:pt>
    <dgm:pt modelId="{578AD154-0C76-4DE5-A079-E877A3B05E99}" type="parTrans" cxnId="{B730D809-DF65-4914-87E0-880D037CB7BA}">
      <dgm:prSet/>
      <dgm:spPr/>
      <dgm:t>
        <a:bodyPr/>
        <a:lstStyle/>
        <a:p>
          <a:endParaRPr lang="it-IT"/>
        </a:p>
      </dgm:t>
    </dgm:pt>
    <dgm:pt modelId="{80C811F8-B49C-4E70-AD32-2B4B8E2933BC}" type="sibTrans" cxnId="{B730D809-DF65-4914-87E0-880D037CB7BA}">
      <dgm:prSet/>
      <dgm:spPr/>
      <dgm:t>
        <a:bodyPr/>
        <a:lstStyle/>
        <a:p>
          <a:endParaRPr lang="it-IT"/>
        </a:p>
      </dgm:t>
    </dgm:pt>
    <dgm:pt modelId="{67AA5386-94E0-48B6-B100-2DDD904A0723}" type="asst">
      <dgm:prSet/>
      <dgm:spPr>
        <a:solidFill>
          <a:schemeClr val="accent6"/>
        </a:solidFill>
      </dgm:spPr>
      <dgm:t>
        <a:bodyPr/>
        <a:lstStyle/>
        <a:p>
          <a:r>
            <a:rPr lang="it-IT" dirty="0" err="1" smtClean="0"/>
            <a:t>Schumpeter</a:t>
          </a:r>
          <a:endParaRPr lang="it-IT" dirty="0"/>
        </a:p>
      </dgm:t>
    </dgm:pt>
    <dgm:pt modelId="{0143C2A7-5C9B-447C-B27E-43AB8EE3A227}" type="parTrans" cxnId="{709649B3-F144-44E9-9368-25AB92A45D56}">
      <dgm:prSet/>
      <dgm:spPr/>
      <dgm:t>
        <a:bodyPr/>
        <a:lstStyle/>
        <a:p>
          <a:endParaRPr lang="it-IT"/>
        </a:p>
      </dgm:t>
    </dgm:pt>
    <dgm:pt modelId="{D02C5654-9BD1-4B54-ABEF-04ECAC2CFBF0}" type="sibTrans" cxnId="{709649B3-F144-44E9-9368-25AB92A45D56}">
      <dgm:prSet/>
      <dgm:spPr/>
      <dgm:t>
        <a:bodyPr/>
        <a:lstStyle/>
        <a:p>
          <a:endParaRPr lang="it-IT"/>
        </a:p>
      </dgm:t>
    </dgm:pt>
    <dgm:pt modelId="{1D222CCA-435B-419F-BF4E-9C667E987894}" type="asst">
      <dgm:prSet/>
      <dgm:spPr/>
      <dgm:t>
        <a:bodyPr/>
        <a:lstStyle/>
        <a:p>
          <a:r>
            <a:rPr lang="it-IT" dirty="0" smtClean="0"/>
            <a:t>Von Mises</a:t>
          </a:r>
          <a:endParaRPr lang="it-IT" dirty="0"/>
        </a:p>
      </dgm:t>
    </dgm:pt>
    <dgm:pt modelId="{A8A02590-FBA9-4E62-93A0-D9C42B0DCF10}" type="parTrans" cxnId="{EF062ED2-FA6F-4CFB-AC09-40EF5A2433D4}">
      <dgm:prSet/>
      <dgm:spPr/>
      <dgm:t>
        <a:bodyPr/>
        <a:lstStyle/>
        <a:p>
          <a:endParaRPr lang="it-IT"/>
        </a:p>
      </dgm:t>
    </dgm:pt>
    <dgm:pt modelId="{DAEF6BD9-56F4-4E7D-B6F0-C086EFFEBA53}" type="sibTrans" cxnId="{EF062ED2-FA6F-4CFB-AC09-40EF5A2433D4}">
      <dgm:prSet/>
      <dgm:spPr/>
      <dgm:t>
        <a:bodyPr/>
        <a:lstStyle/>
        <a:p>
          <a:endParaRPr lang="it-IT"/>
        </a:p>
      </dgm:t>
    </dgm:pt>
    <dgm:pt modelId="{45F596AA-147C-4659-A6C1-BACCCACEC1B6}" type="asst">
      <dgm:prSet/>
      <dgm:spPr/>
      <dgm:t>
        <a:bodyPr/>
        <a:lstStyle/>
        <a:p>
          <a:r>
            <a:rPr lang="it-IT" dirty="0" smtClean="0"/>
            <a:t>Hayek</a:t>
          </a:r>
          <a:endParaRPr lang="it-IT" dirty="0"/>
        </a:p>
      </dgm:t>
    </dgm:pt>
    <dgm:pt modelId="{4967C775-03B6-4BB4-82AB-599D9372A42E}" type="parTrans" cxnId="{46A26515-0A2B-4FBB-8EBE-6BCC77F34680}">
      <dgm:prSet/>
      <dgm:spPr/>
      <dgm:t>
        <a:bodyPr/>
        <a:lstStyle/>
        <a:p>
          <a:endParaRPr lang="it-IT"/>
        </a:p>
      </dgm:t>
    </dgm:pt>
    <dgm:pt modelId="{ADF65405-2F20-403F-AA19-5217003F05DF}" type="sibTrans" cxnId="{46A26515-0A2B-4FBB-8EBE-6BCC77F34680}">
      <dgm:prSet/>
      <dgm:spPr/>
      <dgm:t>
        <a:bodyPr/>
        <a:lstStyle/>
        <a:p>
          <a:endParaRPr lang="it-IT"/>
        </a:p>
      </dgm:t>
    </dgm:pt>
    <dgm:pt modelId="{EE5DB61E-47DB-4385-B6F9-1549FAEEDD8B}" type="asst">
      <dgm:prSet/>
      <dgm:spPr/>
      <dgm:t>
        <a:bodyPr/>
        <a:lstStyle/>
        <a:p>
          <a:r>
            <a:rPr lang="it-IT" dirty="0" smtClean="0"/>
            <a:t>MISES-KREIS  (circolo) a Vienna dopo Prima Guerra Mondiale: </a:t>
          </a:r>
          <a:r>
            <a:rPr lang="it-IT" dirty="0" err="1" smtClean="0"/>
            <a:t>Morgenstern</a:t>
          </a:r>
          <a:r>
            <a:rPr lang="it-IT" dirty="0" smtClean="0"/>
            <a:t>; </a:t>
          </a:r>
          <a:r>
            <a:rPr lang="it-IT" dirty="0" err="1" smtClean="0"/>
            <a:t>Haberler</a:t>
          </a:r>
          <a:r>
            <a:rPr lang="it-IT" dirty="0" smtClean="0"/>
            <a:t>; </a:t>
          </a:r>
          <a:r>
            <a:rPr lang="it-IT" dirty="0" err="1" smtClean="0"/>
            <a:t>Machlup</a:t>
          </a:r>
          <a:r>
            <a:rPr lang="it-IT" dirty="0" smtClean="0"/>
            <a:t>; Hayek</a:t>
          </a:r>
          <a:endParaRPr lang="it-IT" dirty="0"/>
        </a:p>
      </dgm:t>
    </dgm:pt>
    <dgm:pt modelId="{01B9348A-2F1E-4BCA-A828-9895194E4978}" type="parTrans" cxnId="{C808BA7C-D538-47A0-9362-D9BC7F3C2E02}">
      <dgm:prSet/>
      <dgm:spPr/>
      <dgm:t>
        <a:bodyPr/>
        <a:lstStyle/>
        <a:p>
          <a:endParaRPr lang="it-IT"/>
        </a:p>
      </dgm:t>
    </dgm:pt>
    <dgm:pt modelId="{70E7F21D-3CC0-4D35-B724-CC3B2EF00C9C}" type="sibTrans" cxnId="{C808BA7C-D538-47A0-9362-D9BC7F3C2E02}">
      <dgm:prSet/>
      <dgm:spPr/>
      <dgm:t>
        <a:bodyPr/>
        <a:lstStyle/>
        <a:p>
          <a:endParaRPr lang="it-IT"/>
        </a:p>
      </dgm:t>
    </dgm:pt>
    <dgm:pt modelId="{F23DE7E4-633F-430C-AA83-B367BC0D33FE}" type="pres">
      <dgm:prSet presAssocID="{39C6D84E-1358-4F1B-BA0F-6D5CF28C96FD}" presName="hierChild1" presStyleCnt="0">
        <dgm:presLayoutVars>
          <dgm:orgChart val="1"/>
          <dgm:chPref val="1"/>
          <dgm:dir/>
          <dgm:animOne val="branch"/>
          <dgm:animLvl val="lvl"/>
          <dgm:resizeHandles/>
        </dgm:presLayoutVars>
      </dgm:prSet>
      <dgm:spPr/>
      <dgm:t>
        <a:bodyPr/>
        <a:lstStyle/>
        <a:p>
          <a:endParaRPr lang="it-IT"/>
        </a:p>
      </dgm:t>
    </dgm:pt>
    <dgm:pt modelId="{48DDE157-6C7F-429D-B73B-3971F8308106}" type="pres">
      <dgm:prSet presAssocID="{3E56B348-27CC-48AC-A0ED-12DCC5A874D8}" presName="hierRoot1" presStyleCnt="0">
        <dgm:presLayoutVars>
          <dgm:hierBranch val="init"/>
        </dgm:presLayoutVars>
      </dgm:prSet>
      <dgm:spPr/>
    </dgm:pt>
    <dgm:pt modelId="{D32FFF70-3CEA-4B06-8F63-9EB785D756FC}" type="pres">
      <dgm:prSet presAssocID="{3E56B348-27CC-48AC-A0ED-12DCC5A874D8}" presName="rootComposite1" presStyleCnt="0"/>
      <dgm:spPr/>
    </dgm:pt>
    <dgm:pt modelId="{403738B7-9C70-4360-A87C-CAF937832CB0}" type="pres">
      <dgm:prSet presAssocID="{3E56B348-27CC-48AC-A0ED-12DCC5A874D8}" presName="rootText1" presStyleLbl="node0" presStyleIdx="0" presStyleCnt="1" custScaleX="620205" custScaleY="166719">
        <dgm:presLayoutVars>
          <dgm:chPref val="3"/>
        </dgm:presLayoutVars>
      </dgm:prSet>
      <dgm:spPr/>
      <dgm:t>
        <a:bodyPr/>
        <a:lstStyle/>
        <a:p>
          <a:endParaRPr lang="it-IT"/>
        </a:p>
      </dgm:t>
    </dgm:pt>
    <dgm:pt modelId="{61F9D1FC-5F40-4A32-A74E-F549695B3FCB}" type="pres">
      <dgm:prSet presAssocID="{3E56B348-27CC-48AC-A0ED-12DCC5A874D8}" presName="rootConnector1" presStyleLbl="node1" presStyleIdx="0" presStyleCnt="0"/>
      <dgm:spPr/>
      <dgm:t>
        <a:bodyPr/>
        <a:lstStyle/>
        <a:p>
          <a:endParaRPr lang="it-IT"/>
        </a:p>
      </dgm:t>
    </dgm:pt>
    <dgm:pt modelId="{F6A255E0-AC6B-44AF-B9C3-1D39E45DD748}" type="pres">
      <dgm:prSet presAssocID="{3E56B348-27CC-48AC-A0ED-12DCC5A874D8}" presName="hierChild2" presStyleCnt="0"/>
      <dgm:spPr/>
    </dgm:pt>
    <dgm:pt modelId="{B4AF4027-3E03-4E3D-9232-AFF6D8AEF0B4}" type="pres">
      <dgm:prSet presAssocID="{3E56B348-27CC-48AC-A0ED-12DCC5A874D8}" presName="hierChild3" presStyleCnt="0"/>
      <dgm:spPr/>
    </dgm:pt>
    <dgm:pt modelId="{95CCA400-7544-4404-8A02-C6C30ACCCCCB}" type="pres">
      <dgm:prSet presAssocID="{A282A562-35A4-4B22-B558-D544DEC31023}" presName="Name111" presStyleLbl="parChTrans1D2" presStyleIdx="0" presStyleCnt="3"/>
      <dgm:spPr/>
      <dgm:t>
        <a:bodyPr/>
        <a:lstStyle/>
        <a:p>
          <a:endParaRPr lang="it-IT"/>
        </a:p>
      </dgm:t>
    </dgm:pt>
    <dgm:pt modelId="{E3F1BDB0-C2F8-4A2D-96CD-2EFCCF3C1B4B}" type="pres">
      <dgm:prSet presAssocID="{7006C5DB-73B4-41CD-92A5-429FF94E8622}" presName="hierRoot3" presStyleCnt="0">
        <dgm:presLayoutVars>
          <dgm:hierBranch val="init"/>
        </dgm:presLayoutVars>
      </dgm:prSet>
      <dgm:spPr/>
    </dgm:pt>
    <dgm:pt modelId="{47552165-20C4-479E-A2F3-C44654B6F899}" type="pres">
      <dgm:prSet presAssocID="{7006C5DB-73B4-41CD-92A5-429FF94E8622}" presName="rootComposite3" presStyleCnt="0"/>
      <dgm:spPr/>
    </dgm:pt>
    <dgm:pt modelId="{0BCB040D-699F-4AC7-B83F-4223053F9110}" type="pres">
      <dgm:prSet presAssocID="{7006C5DB-73B4-41CD-92A5-429FF94E8622}" presName="rootText3" presStyleLbl="asst1" presStyleIdx="0" presStyleCnt="7" custScaleX="299961">
        <dgm:presLayoutVars>
          <dgm:chPref val="3"/>
        </dgm:presLayoutVars>
      </dgm:prSet>
      <dgm:spPr/>
      <dgm:t>
        <a:bodyPr/>
        <a:lstStyle/>
        <a:p>
          <a:endParaRPr lang="it-IT"/>
        </a:p>
      </dgm:t>
    </dgm:pt>
    <dgm:pt modelId="{57B5CDF0-580B-4500-9305-52B0E59A7EFE}" type="pres">
      <dgm:prSet presAssocID="{7006C5DB-73B4-41CD-92A5-429FF94E8622}" presName="rootConnector3" presStyleLbl="asst1" presStyleIdx="0" presStyleCnt="7"/>
      <dgm:spPr/>
      <dgm:t>
        <a:bodyPr/>
        <a:lstStyle/>
        <a:p>
          <a:endParaRPr lang="it-IT"/>
        </a:p>
      </dgm:t>
    </dgm:pt>
    <dgm:pt modelId="{A26A8CD5-223E-4FDB-9F35-2C26F422B699}" type="pres">
      <dgm:prSet presAssocID="{7006C5DB-73B4-41CD-92A5-429FF94E8622}" presName="hierChild6" presStyleCnt="0"/>
      <dgm:spPr/>
    </dgm:pt>
    <dgm:pt modelId="{64381AFE-AD1B-45A6-AAFC-105C6E6D19C3}" type="pres">
      <dgm:prSet presAssocID="{7006C5DB-73B4-41CD-92A5-429FF94E8622}" presName="hierChild7" presStyleCnt="0"/>
      <dgm:spPr/>
    </dgm:pt>
    <dgm:pt modelId="{8EA74ECA-54B4-4557-8EEC-C23C7A140182}" type="pres">
      <dgm:prSet presAssocID="{578AD154-0C76-4DE5-A079-E877A3B05E99}" presName="Name111" presStyleLbl="parChTrans1D3" presStyleIdx="0" presStyleCnt="4"/>
      <dgm:spPr/>
      <dgm:t>
        <a:bodyPr/>
        <a:lstStyle/>
        <a:p>
          <a:endParaRPr lang="it-IT"/>
        </a:p>
      </dgm:t>
    </dgm:pt>
    <dgm:pt modelId="{D96E7870-AE3D-4F07-A747-F971FD9FA322}" type="pres">
      <dgm:prSet presAssocID="{A3BD299A-15C0-4F29-81CE-2E830873A345}" presName="hierRoot3" presStyleCnt="0">
        <dgm:presLayoutVars>
          <dgm:hierBranch val="init"/>
        </dgm:presLayoutVars>
      </dgm:prSet>
      <dgm:spPr/>
    </dgm:pt>
    <dgm:pt modelId="{D257352C-72A2-4E65-B48E-60750EEC1CA1}" type="pres">
      <dgm:prSet presAssocID="{A3BD299A-15C0-4F29-81CE-2E830873A345}" presName="rootComposite3" presStyleCnt="0"/>
      <dgm:spPr/>
    </dgm:pt>
    <dgm:pt modelId="{213B6403-4854-42A3-AD34-F53BCACEB416}" type="pres">
      <dgm:prSet presAssocID="{A3BD299A-15C0-4F29-81CE-2E830873A345}" presName="rootText3" presStyleLbl="asst1" presStyleIdx="1" presStyleCnt="7" custScaleX="257139">
        <dgm:presLayoutVars>
          <dgm:chPref val="3"/>
        </dgm:presLayoutVars>
      </dgm:prSet>
      <dgm:spPr/>
      <dgm:t>
        <a:bodyPr/>
        <a:lstStyle/>
        <a:p>
          <a:endParaRPr lang="it-IT"/>
        </a:p>
      </dgm:t>
    </dgm:pt>
    <dgm:pt modelId="{D6F78ACC-78AB-49C3-9D2A-38ECAF47FE25}" type="pres">
      <dgm:prSet presAssocID="{A3BD299A-15C0-4F29-81CE-2E830873A345}" presName="rootConnector3" presStyleLbl="asst1" presStyleIdx="1" presStyleCnt="7"/>
      <dgm:spPr/>
      <dgm:t>
        <a:bodyPr/>
        <a:lstStyle/>
        <a:p>
          <a:endParaRPr lang="it-IT"/>
        </a:p>
      </dgm:t>
    </dgm:pt>
    <dgm:pt modelId="{B6D659A0-ABAE-4489-A88B-3076023FE25E}" type="pres">
      <dgm:prSet presAssocID="{A3BD299A-15C0-4F29-81CE-2E830873A345}" presName="hierChild6" presStyleCnt="0"/>
      <dgm:spPr/>
    </dgm:pt>
    <dgm:pt modelId="{F2FD93A1-B9E2-4F53-8EFD-496ED402406B}" type="pres">
      <dgm:prSet presAssocID="{A3BD299A-15C0-4F29-81CE-2E830873A345}" presName="hierChild7" presStyleCnt="0"/>
      <dgm:spPr/>
    </dgm:pt>
    <dgm:pt modelId="{C8264D4B-FC0A-4B99-9047-582E70183170}" type="pres">
      <dgm:prSet presAssocID="{0143C2A7-5C9B-447C-B27E-43AB8EE3A227}" presName="Name111" presStyleLbl="parChTrans1D3" presStyleIdx="1" presStyleCnt="4"/>
      <dgm:spPr/>
      <dgm:t>
        <a:bodyPr/>
        <a:lstStyle/>
        <a:p>
          <a:endParaRPr lang="it-IT"/>
        </a:p>
      </dgm:t>
    </dgm:pt>
    <dgm:pt modelId="{C72A3295-F7EE-40E7-A860-AF4B1DBFD0D9}" type="pres">
      <dgm:prSet presAssocID="{67AA5386-94E0-48B6-B100-2DDD904A0723}" presName="hierRoot3" presStyleCnt="0">
        <dgm:presLayoutVars>
          <dgm:hierBranch val="init"/>
        </dgm:presLayoutVars>
      </dgm:prSet>
      <dgm:spPr/>
    </dgm:pt>
    <dgm:pt modelId="{FE718AB2-E0F6-4176-AA48-585E7FFBA580}" type="pres">
      <dgm:prSet presAssocID="{67AA5386-94E0-48B6-B100-2DDD904A0723}" presName="rootComposite3" presStyleCnt="0"/>
      <dgm:spPr/>
    </dgm:pt>
    <dgm:pt modelId="{4D396214-77E9-4978-AAF9-2AD6DAD200AA}" type="pres">
      <dgm:prSet presAssocID="{67AA5386-94E0-48B6-B100-2DDD904A0723}" presName="rootText3" presStyleLbl="asst1" presStyleIdx="2" presStyleCnt="7">
        <dgm:presLayoutVars>
          <dgm:chPref val="3"/>
        </dgm:presLayoutVars>
      </dgm:prSet>
      <dgm:spPr/>
      <dgm:t>
        <a:bodyPr/>
        <a:lstStyle/>
        <a:p>
          <a:endParaRPr lang="it-IT"/>
        </a:p>
      </dgm:t>
    </dgm:pt>
    <dgm:pt modelId="{74A379AF-0F84-4B93-A154-7DE3316EE75E}" type="pres">
      <dgm:prSet presAssocID="{67AA5386-94E0-48B6-B100-2DDD904A0723}" presName="rootConnector3" presStyleLbl="asst1" presStyleIdx="2" presStyleCnt="7"/>
      <dgm:spPr/>
      <dgm:t>
        <a:bodyPr/>
        <a:lstStyle/>
        <a:p>
          <a:endParaRPr lang="it-IT"/>
        </a:p>
      </dgm:t>
    </dgm:pt>
    <dgm:pt modelId="{2EF446E7-D481-4CB7-9ABF-02355415FF9E}" type="pres">
      <dgm:prSet presAssocID="{67AA5386-94E0-48B6-B100-2DDD904A0723}" presName="hierChild6" presStyleCnt="0"/>
      <dgm:spPr/>
    </dgm:pt>
    <dgm:pt modelId="{8E52DC7E-4963-43B9-AFF4-5BDF2C882D1E}" type="pres">
      <dgm:prSet presAssocID="{67AA5386-94E0-48B6-B100-2DDD904A0723}" presName="hierChild7" presStyleCnt="0"/>
      <dgm:spPr/>
    </dgm:pt>
    <dgm:pt modelId="{B82B10CC-44FA-4D88-B7B6-D9AFE0F5643E}" type="pres">
      <dgm:prSet presAssocID="{B0532D86-71C9-4B3C-B407-B83835D5D5FB}" presName="Name111" presStyleLbl="parChTrans1D2" presStyleIdx="1" presStyleCnt="3"/>
      <dgm:spPr/>
      <dgm:t>
        <a:bodyPr/>
        <a:lstStyle/>
        <a:p>
          <a:endParaRPr lang="it-IT"/>
        </a:p>
      </dgm:t>
    </dgm:pt>
    <dgm:pt modelId="{66325855-B011-4C52-8CD7-0BFF5BB6CAF6}" type="pres">
      <dgm:prSet presAssocID="{0C9F6792-2742-4D34-AA98-CBBADEF23FE3}" presName="hierRoot3" presStyleCnt="0">
        <dgm:presLayoutVars>
          <dgm:hierBranch val="init"/>
        </dgm:presLayoutVars>
      </dgm:prSet>
      <dgm:spPr/>
    </dgm:pt>
    <dgm:pt modelId="{F75EA35D-1E76-44F1-91BD-63BAD41E7901}" type="pres">
      <dgm:prSet presAssocID="{0C9F6792-2742-4D34-AA98-CBBADEF23FE3}" presName="rootComposite3" presStyleCnt="0"/>
      <dgm:spPr/>
    </dgm:pt>
    <dgm:pt modelId="{DD8551CD-928C-4A63-AACB-DE76DF4062D8}" type="pres">
      <dgm:prSet presAssocID="{0C9F6792-2742-4D34-AA98-CBBADEF23FE3}" presName="rootText3" presStyleLbl="asst1" presStyleIdx="3" presStyleCnt="7">
        <dgm:presLayoutVars>
          <dgm:chPref val="3"/>
        </dgm:presLayoutVars>
      </dgm:prSet>
      <dgm:spPr/>
      <dgm:t>
        <a:bodyPr/>
        <a:lstStyle/>
        <a:p>
          <a:endParaRPr lang="it-IT"/>
        </a:p>
      </dgm:t>
    </dgm:pt>
    <dgm:pt modelId="{E36868D1-2F1A-4692-9867-059D59EC67FB}" type="pres">
      <dgm:prSet presAssocID="{0C9F6792-2742-4D34-AA98-CBBADEF23FE3}" presName="rootConnector3" presStyleLbl="asst1" presStyleIdx="3" presStyleCnt="7"/>
      <dgm:spPr/>
      <dgm:t>
        <a:bodyPr/>
        <a:lstStyle/>
        <a:p>
          <a:endParaRPr lang="it-IT"/>
        </a:p>
      </dgm:t>
    </dgm:pt>
    <dgm:pt modelId="{5E928E89-1353-49CF-9DEF-2DBBBDFCE1CB}" type="pres">
      <dgm:prSet presAssocID="{0C9F6792-2742-4D34-AA98-CBBADEF23FE3}" presName="hierChild6" presStyleCnt="0"/>
      <dgm:spPr/>
    </dgm:pt>
    <dgm:pt modelId="{011A85C7-6748-4E8D-9179-C3589402C306}" type="pres">
      <dgm:prSet presAssocID="{0C9F6792-2742-4D34-AA98-CBBADEF23FE3}" presName="hierChild7" presStyleCnt="0"/>
      <dgm:spPr/>
    </dgm:pt>
    <dgm:pt modelId="{02038F51-3F22-4200-BDE1-FF567D55AE7C}" type="pres">
      <dgm:prSet presAssocID="{4967C775-03B6-4BB4-82AB-599D9372A42E}" presName="Name111" presStyleLbl="parChTrans1D3" presStyleIdx="2" presStyleCnt="4"/>
      <dgm:spPr/>
      <dgm:t>
        <a:bodyPr/>
        <a:lstStyle/>
        <a:p>
          <a:endParaRPr lang="it-IT"/>
        </a:p>
      </dgm:t>
    </dgm:pt>
    <dgm:pt modelId="{65A7D48E-6B75-4E44-B933-2BEC665B4A0A}" type="pres">
      <dgm:prSet presAssocID="{45F596AA-147C-4659-A6C1-BACCCACEC1B6}" presName="hierRoot3" presStyleCnt="0">
        <dgm:presLayoutVars>
          <dgm:hierBranch val="init"/>
        </dgm:presLayoutVars>
      </dgm:prSet>
      <dgm:spPr/>
    </dgm:pt>
    <dgm:pt modelId="{51489E84-994C-4E45-A296-700429DD07F2}" type="pres">
      <dgm:prSet presAssocID="{45F596AA-147C-4659-A6C1-BACCCACEC1B6}" presName="rootComposite3" presStyleCnt="0"/>
      <dgm:spPr/>
    </dgm:pt>
    <dgm:pt modelId="{1D9EDFB3-2A90-4552-AEE4-51960F304624}" type="pres">
      <dgm:prSet presAssocID="{45F596AA-147C-4659-A6C1-BACCCACEC1B6}" presName="rootText3" presStyleLbl="asst1" presStyleIdx="4" presStyleCnt="7">
        <dgm:presLayoutVars>
          <dgm:chPref val="3"/>
        </dgm:presLayoutVars>
      </dgm:prSet>
      <dgm:spPr/>
      <dgm:t>
        <a:bodyPr/>
        <a:lstStyle/>
        <a:p>
          <a:endParaRPr lang="it-IT"/>
        </a:p>
      </dgm:t>
    </dgm:pt>
    <dgm:pt modelId="{C146444A-26DC-4AB1-9BFF-A9ED255F717C}" type="pres">
      <dgm:prSet presAssocID="{45F596AA-147C-4659-A6C1-BACCCACEC1B6}" presName="rootConnector3" presStyleLbl="asst1" presStyleIdx="4" presStyleCnt="7"/>
      <dgm:spPr/>
      <dgm:t>
        <a:bodyPr/>
        <a:lstStyle/>
        <a:p>
          <a:endParaRPr lang="it-IT"/>
        </a:p>
      </dgm:t>
    </dgm:pt>
    <dgm:pt modelId="{A942D906-4364-4605-A4B3-C9908D6EE12A}" type="pres">
      <dgm:prSet presAssocID="{45F596AA-147C-4659-A6C1-BACCCACEC1B6}" presName="hierChild6" presStyleCnt="0"/>
      <dgm:spPr/>
    </dgm:pt>
    <dgm:pt modelId="{521DC119-BA50-4B86-81FE-DBA52C2D2253}" type="pres">
      <dgm:prSet presAssocID="{45F596AA-147C-4659-A6C1-BACCCACEC1B6}" presName="hierChild7" presStyleCnt="0"/>
      <dgm:spPr/>
    </dgm:pt>
    <dgm:pt modelId="{247AC536-5139-463E-826D-C689DCFEF0EC}" type="pres">
      <dgm:prSet presAssocID="{A8A02590-FBA9-4E62-93A0-D9C42B0DCF10}" presName="Name111" presStyleLbl="parChTrans1D2" presStyleIdx="2" presStyleCnt="3"/>
      <dgm:spPr/>
      <dgm:t>
        <a:bodyPr/>
        <a:lstStyle/>
        <a:p>
          <a:endParaRPr lang="it-IT"/>
        </a:p>
      </dgm:t>
    </dgm:pt>
    <dgm:pt modelId="{F38FCF4F-3F73-486E-A431-294BDE998108}" type="pres">
      <dgm:prSet presAssocID="{1D222CCA-435B-419F-BF4E-9C667E987894}" presName="hierRoot3" presStyleCnt="0">
        <dgm:presLayoutVars>
          <dgm:hierBranch val="init"/>
        </dgm:presLayoutVars>
      </dgm:prSet>
      <dgm:spPr/>
    </dgm:pt>
    <dgm:pt modelId="{5B2CCEBA-5D94-447C-B46D-4ADD79CE414A}" type="pres">
      <dgm:prSet presAssocID="{1D222CCA-435B-419F-BF4E-9C667E987894}" presName="rootComposite3" presStyleCnt="0"/>
      <dgm:spPr/>
    </dgm:pt>
    <dgm:pt modelId="{FE369FDE-C238-46AE-A52B-15BE3235D648}" type="pres">
      <dgm:prSet presAssocID="{1D222CCA-435B-419F-BF4E-9C667E987894}" presName="rootText3" presStyleLbl="asst1" presStyleIdx="5" presStyleCnt="7" custScaleY="44532" custLinFactX="100000" custLinFactNeighborX="112963" custLinFactNeighborY="-8036">
        <dgm:presLayoutVars>
          <dgm:chPref val="3"/>
        </dgm:presLayoutVars>
      </dgm:prSet>
      <dgm:spPr/>
      <dgm:t>
        <a:bodyPr/>
        <a:lstStyle/>
        <a:p>
          <a:endParaRPr lang="it-IT"/>
        </a:p>
      </dgm:t>
    </dgm:pt>
    <dgm:pt modelId="{F43E8C70-FF2F-4764-8EDD-5E2136CF3AD5}" type="pres">
      <dgm:prSet presAssocID="{1D222CCA-435B-419F-BF4E-9C667E987894}" presName="rootConnector3" presStyleLbl="asst1" presStyleIdx="5" presStyleCnt="7"/>
      <dgm:spPr/>
      <dgm:t>
        <a:bodyPr/>
        <a:lstStyle/>
        <a:p>
          <a:endParaRPr lang="it-IT"/>
        </a:p>
      </dgm:t>
    </dgm:pt>
    <dgm:pt modelId="{40D5945F-E37C-4C81-80A2-DDB729B69C32}" type="pres">
      <dgm:prSet presAssocID="{1D222CCA-435B-419F-BF4E-9C667E987894}" presName="hierChild6" presStyleCnt="0"/>
      <dgm:spPr/>
    </dgm:pt>
    <dgm:pt modelId="{0EFF4BCD-1AFF-4AD7-A722-D42132C7DEE6}" type="pres">
      <dgm:prSet presAssocID="{1D222CCA-435B-419F-BF4E-9C667E987894}" presName="hierChild7" presStyleCnt="0"/>
      <dgm:spPr/>
    </dgm:pt>
    <dgm:pt modelId="{4E95397A-98BA-4C13-86A6-A46AC8325B70}" type="pres">
      <dgm:prSet presAssocID="{01B9348A-2F1E-4BCA-A828-9895194E4978}" presName="Name111" presStyleLbl="parChTrans1D3" presStyleIdx="3" presStyleCnt="4"/>
      <dgm:spPr/>
      <dgm:t>
        <a:bodyPr/>
        <a:lstStyle/>
        <a:p>
          <a:endParaRPr lang="it-IT"/>
        </a:p>
      </dgm:t>
    </dgm:pt>
    <dgm:pt modelId="{79998158-62A5-436D-AD0B-E8CCDD71083C}" type="pres">
      <dgm:prSet presAssocID="{EE5DB61E-47DB-4385-B6F9-1549FAEEDD8B}" presName="hierRoot3" presStyleCnt="0">
        <dgm:presLayoutVars>
          <dgm:hierBranch val="init"/>
        </dgm:presLayoutVars>
      </dgm:prSet>
      <dgm:spPr/>
    </dgm:pt>
    <dgm:pt modelId="{6A897D99-AD55-4607-B5B2-7FFD60740053}" type="pres">
      <dgm:prSet presAssocID="{EE5DB61E-47DB-4385-B6F9-1549FAEEDD8B}" presName="rootComposite3" presStyleCnt="0"/>
      <dgm:spPr/>
    </dgm:pt>
    <dgm:pt modelId="{10B59ABA-663D-4BA5-A778-9B7FC994EBB8}" type="pres">
      <dgm:prSet presAssocID="{EE5DB61E-47DB-4385-B6F9-1549FAEEDD8B}" presName="rootText3" presStyleLbl="asst1" presStyleIdx="6" presStyleCnt="7" custScaleX="222217" custLinFactX="24959" custLinFactNeighborX="100000" custLinFactNeighborY="-30033">
        <dgm:presLayoutVars>
          <dgm:chPref val="3"/>
        </dgm:presLayoutVars>
      </dgm:prSet>
      <dgm:spPr/>
      <dgm:t>
        <a:bodyPr/>
        <a:lstStyle/>
        <a:p>
          <a:endParaRPr lang="it-IT"/>
        </a:p>
      </dgm:t>
    </dgm:pt>
    <dgm:pt modelId="{2ACC655C-45AF-4DB8-AA9D-1C13FE98397F}" type="pres">
      <dgm:prSet presAssocID="{EE5DB61E-47DB-4385-B6F9-1549FAEEDD8B}" presName="rootConnector3" presStyleLbl="asst1" presStyleIdx="6" presStyleCnt="7"/>
      <dgm:spPr/>
      <dgm:t>
        <a:bodyPr/>
        <a:lstStyle/>
        <a:p>
          <a:endParaRPr lang="it-IT"/>
        </a:p>
      </dgm:t>
    </dgm:pt>
    <dgm:pt modelId="{887A9998-D900-4C1C-AD9E-9DD8506A083B}" type="pres">
      <dgm:prSet presAssocID="{EE5DB61E-47DB-4385-B6F9-1549FAEEDD8B}" presName="hierChild6" presStyleCnt="0"/>
      <dgm:spPr/>
    </dgm:pt>
    <dgm:pt modelId="{B0702C29-9BD2-4615-89D0-8725C4789351}" type="pres">
      <dgm:prSet presAssocID="{EE5DB61E-47DB-4385-B6F9-1549FAEEDD8B}" presName="hierChild7" presStyleCnt="0"/>
      <dgm:spPr/>
    </dgm:pt>
  </dgm:ptLst>
  <dgm:cxnLst>
    <dgm:cxn modelId="{8A71CBB9-11BD-4906-A28E-C9B2E2779B51}" type="presOf" srcId="{3E56B348-27CC-48AC-A0ED-12DCC5A874D8}" destId="{61F9D1FC-5F40-4A32-A74E-F549695B3FCB}" srcOrd="1" destOrd="0" presId="urn:microsoft.com/office/officeart/2005/8/layout/orgChart1"/>
    <dgm:cxn modelId="{96E33B67-A170-4BAA-86AF-3E21DEF4DD1A}" type="presOf" srcId="{39C6D84E-1358-4F1B-BA0F-6D5CF28C96FD}" destId="{F23DE7E4-633F-430C-AA83-B367BC0D33FE}" srcOrd="0" destOrd="0" presId="urn:microsoft.com/office/officeart/2005/8/layout/orgChart1"/>
    <dgm:cxn modelId="{8E4B2DB5-53FB-4035-8D7A-2F289CA98082}" type="presOf" srcId="{0C9F6792-2742-4D34-AA98-CBBADEF23FE3}" destId="{E36868D1-2F1A-4692-9867-059D59EC67FB}" srcOrd="1" destOrd="0" presId="urn:microsoft.com/office/officeart/2005/8/layout/orgChart1"/>
    <dgm:cxn modelId="{EF062ED2-FA6F-4CFB-AC09-40EF5A2433D4}" srcId="{3E56B348-27CC-48AC-A0ED-12DCC5A874D8}" destId="{1D222CCA-435B-419F-BF4E-9C667E987894}" srcOrd="2" destOrd="0" parTransId="{A8A02590-FBA9-4E62-93A0-D9C42B0DCF10}" sibTransId="{DAEF6BD9-56F4-4E7D-B6F0-C086EFFEBA53}"/>
    <dgm:cxn modelId="{74104BF8-9860-480B-8367-D3E484CB1043}" type="presOf" srcId="{45F596AA-147C-4659-A6C1-BACCCACEC1B6}" destId="{C146444A-26DC-4AB1-9BFF-A9ED255F717C}" srcOrd="1" destOrd="0" presId="urn:microsoft.com/office/officeart/2005/8/layout/orgChart1"/>
    <dgm:cxn modelId="{02780A80-5DD8-437E-879A-3725DEB3D6DE}" type="presOf" srcId="{A282A562-35A4-4B22-B558-D544DEC31023}" destId="{95CCA400-7544-4404-8A02-C6C30ACCCCCB}" srcOrd="0" destOrd="0" presId="urn:microsoft.com/office/officeart/2005/8/layout/orgChart1"/>
    <dgm:cxn modelId="{709649B3-F144-44E9-9368-25AB92A45D56}" srcId="{7006C5DB-73B4-41CD-92A5-429FF94E8622}" destId="{67AA5386-94E0-48B6-B100-2DDD904A0723}" srcOrd="1" destOrd="0" parTransId="{0143C2A7-5C9B-447C-B27E-43AB8EE3A227}" sibTransId="{D02C5654-9BD1-4B54-ABEF-04ECAC2CFBF0}"/>
    <dgm:cxn modelId="{C808BA7C-D538-47A0-9362-D9BC7F3C2E02}" srcId="{1D222CCA-435B-419F-BF4E-9C667E987894}" destId="{EE5DB61E-47DB-4385-B6F9-1549FAEEDD8B}" srcOrd="0" destOrd="0" parTransId="{01B9348A-2F1E-4BCA-A828-9895194E4978}" sibTransId="{70E7F21D-3CC0-4D35-B724-CC3B2EF00C9C}"/>
    <dgm:cxn modelId="{ECF69B5F-B200-465F-854F-D221522E445B}" type="presOf" srcId="{A8A02590-FBA9-4E62-93A0-D9C42B0DCF10}" destId="{247AC536-5139-463E-826D-C689DCFEF0EC}" srcOrd="0" destOrd="0" presId="urn:microsoft.com/office/officeart/2005/8/layout/orgChart1"/>
    <dgm:cxn modelId="{ECCFD21E-652D-4CB6-8B06-F5935B51F9F1}" type="presOf" srcId="{67AA5386-94E0-48B6-B100-2DDD904A0723}" destId="{4D396214-77E9-4978-AAF9-2AD6DAD200AA}" srcOrd="0" destOrd="0" presId="urn:microsoft.com/office/officeart/2005/8/layout/orgChart1"/>
    <dgm:cxn modelId="{46A26515-0A2B-4FBB-8EBE-6BCC77F34680}" srcId="{0C9F6792-2742-4D34-AA98-CBBADEF23FE3}" destId="{45F596AA-147C-4659-A6C1-BACCCACEC1B6}" srcOrd="0" destOrd="0" parTransId="{4967C775-03B6-4BB4-82AB-599D9372A42E}" sibTransId="{ADF65405-2F20-403F-AA19-5217003F05DF}"/>
    <dgm:cxn modelId="{1A2BF75B-DCC6-449A-869E-4866DAC7A118}" type="presOf" srcId="{3E56B348-27CC-48AC-A0ED-12DCC5A874D8}" destId="{403738B7-9C70-4360-A87C-CAF937832CB0}" srcOrd="0" destOrd="0" presId="urn:microsoft.com/office/officeart/2005/8/layout/orgChart1"/>
    <dgm:cxn modelId="{277DB901-DEBA-4F11-A153-E260DC535438}" srcId="{3E56B348-27CC-48AC-A0ED-12DCC5A874D8}" destId="{0C9F6792-2742-4D34-AA98-CBBADEF23FE3}" srcOrd="1" destOrd="0" parTransId="{B0532D86-71C9-4B3C-B407-B83835D5D5FB}" sibTransId="{1706CD74-26F2-4E9B-8C14-4BA2DCD6C119}"/>
    <dgm:cxn modelId="{48078F89-1EEC-41BD-BD88-050DF90AC5E8}" type="presOf" srcId="{B0532D86-71C9-4B3C-B407-B83835D5D5FB}" destId="{B82B10CC-44FA-4D88-B7B6-D9AFE0F5643E}" srcOrd="0" destOrd="0" presId="urn:microsoft.com/office/officeart/2005/8/layout/orgChart1"/>
    <dgm:cxn modelId="{9AA55F45-D250-4860-961B-25C09ED0296F}" type="presOf" srcId="{0C9F6792-2742-4D34-AA98-CBBADEF23FE3}" destId="{DD8551CD-928C-4A63-AACB-DE76DF4062D8}" srcOrd="0" destOrd="0" presId="urn:microsoft.com/office/officeart/2005/8/layout/orgChart1"/>
    <dgm:cxn modelId="{64A29F7F-4E14-4372-B1B9-0C2A90EB63A4}" type="presOf" srcId="{01B9348A-2F1E-4BCA-A828-9895194E4978}" destId="{4E95397A-98BA-4C13-86A6-A46AC8325B70}" srcOrd="0" destOrd="0" presId="urn:microsoft.com/office/officeart/2005/8/layout/orgChart1"/>
    <dgm:cxn modelId="{B730D809-DF65-4914-87E0-880D037CB7BA}" srcId="{7006C5DB-73B4-41CD-92A5-429FF94E8622}" destId="{A3BD299A-15C0-4F29-81CE-2E830873A345}" srcOrd="0" destOrd="0" parTransId="{578AD154-0C76-4DE5-A079-E877A3B05E99}" sibTransId="{80C811F8-B49C-4E70-AD32-2B4B8E2933BC}"/>
    <dgm:cxn modelId="{F4F2E1F0-670C-430B-8292-4525DC3B185F}" type="presOf" srcId="{EE5DB61E-47DB-4385-B6F9-1549FAEEDD8B}" destId="{2ACC655C-45AF-4DB8-AA9D-1C13FE98397F}" srcOrd="1" destOrd="0" presId="urn:microsoft.com/office/officeart/2005/8/layout/orgChart1"/>
    <dgm:cxn modelId="{A44BD216-3181-4BFF-9F99-D768D45EF524}" type="presOf" srcId="{45F596AA-147C-4659-A6C1-BACCCACEC1B6}" destId="{1D9EDFB3-2A90-4552-AEE4-51960F304624}" srcOrd="0" destOrd="0" presId="urn:microsoft.com/office/officeart/2005/8/layout/orgChart1"/>
    <dgm:cxn modelId="{86420D88-0F93-40DE-A9BA-8516EB7085AC}" type="presOf" srcId="{7006C5DB-73B4-41CD-92A5-429FF94E8622}" destId="{57B5CDF0-580B-4500-9305-52B0E59A7EFE}" srcOrd="1" destOrd="0" presId="urn:microsoft.com/office/officeart/2005/8/layout/orgChart1"/>
    <dgm:cxn modelId="{30288296-C7A8-4A8F-A557-3CC8AA51D016}" srcId="{39C6D84E-1358-4F1B-BA0F-6D5CF28C96FD}" destId="{3E56B348-27CC-48AC-A0ED-12DCC5A874D8}" srcOrd="0" destOrd="0" parTransId="{B73BA325-8C79-4310-97C3-B9CD185A5953}" sibTransId="{BCDD0C95-5D60-4749-A4DA-BD8D56D4FE17}"/>
    <dgm:cxn modelId="{E5191A0A-A130-433A-8774-2F9AE28EB95A}" srcId="{3E56B348-27CC-48AC-A0ED-12DCC5A874D8}" destId="{7006C5DB-73B4-41CD-92A5-429FF94E8622}" srcOrd="0" destOrd="0" parTransId="{A282A562-35A4-4B22-B558-D544DEC31023}" sibTransId="{A07F5C65-A627-43F7-AC28-52711C7C63FD}"/>
    <dgm:cxn modelId="{28EF891A-DC44-4F33-B9B9-C2F873730A1D}" type="presOf" srcId="{67AA5386-94E0-48B6-B100-2DDD904A0723}" destId="{74A379AF-0F84-4B93-A154-7DE3316EE75E}" srcOrd="1" destOrd="0" presId="urn:microsoft.com/office/officeart/2005/8/layout/orgChart1"/>
    <dgm:cxn modelId="{AE5B5823-8ACD-4FFC-B75F-BB9BF94BB28E}" type="presOf" srcId="{A3BD299A-15C0-4F29-81CE-2E830873A345}" destId="{213B6403-4854-42A3-AD34-F53BCACEB416}" srcOrd="0" destOrd="0" presId="urn:microsoft.com/office/officeart/2005/8/layout/orgChart1"/>
    <dgm:cxn modelId="{DC34EF0A-9452-4212-A60D-CA104BC2923B}" type="presOf" srcId="{578AD154-0C76-4DE5-A079-E877A3B05E99}" destId="{8EA74ECA-54B4-4557-8EEC-C23C7A140182}" srcOrd="0" destOrd="0" presId="urn:microsoft.com/office/officeart/2005/8/layout/orgChart1"/>
    <dgm:cxn modelId="{2C3328DF-044E-41B1-A1AB-C5FF0584288B}" type="presOf" srcId="{1D222CCA-435B-419F-BF4E-9C667E987894}" destId="{FE369FDE-C238-46AE-A52B-15BE3235D648}" srcOrd="0" destOrd="0" presId="urn:microsoft.com/office/officeart/2005/8/layout/orgChart1"/>
    <dgm:cxn modelId="{AD652854-D6CA-4614-A10B-8CCD7C6B75BA}" type="presOf" srcId="{7006C5DB-73B4-41CD-92A5-429FF94E8622}" destId="{0BCB040D-699F-4AC7-B83F-4223053F9110}" srcOrd="0" destOrd="0" presId="urn:microsoft.com/office/officeart/2005/8/layout/orgChart1"/>
    <dgm:cxn modelId="{D917374C-AAFA-4F5F-ACEF-B24CC6748A40}" type="presOf" srcId="{A3BD299A-15C0-4F29-81CE-2E830873A345}" destId="{D6F78ACC-78AB-49C3-9D2A-38ECAF47FE25}" srcOrd="1" destOrd="0" presId="urn:microsoft.com/office/officeart/2005/8/layout/orgChart1"/>
    <dgm:cxn modelId="{EDC53916-D4BC-4560-9748-9E332BAAA19F}" type="presOf" srcId="{0143C2A7-5C9B-447C-B27E-43AB8EE3A227}" destId="{C8264D4B-FC0A-4B99-9047-582E70183170}" srcOrd="0" destOrd="0" presId="urn:microsoft.com/office/officeart/2005/8/layout/orgChart1"/>
    <dgm:cxn modelId="{97AB60CD-4984-4840-83F4-A7F0B18DC126}" type="presOf" srcId="{EE5DB61E-47DB-4385-B6F9-1549FAEEDD8B}" destId="{10B59ABA-663D-4BA5-A778-9B7FC994EBB8}" srcOrd="0" destOrd="0" presId="urn:microsoft.com/office/officeart/2005/8/layout/orgChart1"/>
    <dgm:cxn modelId="{993DDC5E-9603-463F-9A07-621C182E9C2C}" type="presOf" srcId="{4967C775-03B6-4BB4-82AB-599D9372A42E}" destId="{02038F51-3F22-4200-BDE1-FF567D55AE7C}" srcOrd="0" destOrd="0" presId="urn:microsoft.com/office/officeart/2005/8/layout/orgChart1"/>
    <dgm:cxn modelId="{121C81F9-9664-487B-B624-5A9D9189574F}" type="presOf" srcId="{1D222CCA-435B-419F-BF4E-9C667E987894}" destId="{F43E8C70-FF2F-4764-8EDD-5E2136CF3AD5}" srcOrd="1" destOrd="0" presId="urn:microsoft.com/office/officeart/2005/8/layout/orgChart1"/>
    <dgm:cxn modelId="{09A0FF93-41ED-4400-BE7A-1539430F2EA4}" type="presParOf" srcId="{F23DE7E4-633F-430C-AA83-B367BC0D33FE}" destId="{48DDE157-6C7F-429D-B73B-3971F8308106}" srcOrd="0" destOrd="0" presId="urn:microsoft.com/office/officeart/2005/8/layout/orgChart1"/>
    <dgm:cxn modelId="{C3F5C971-A958-4EDD-B624-A15713B731C3}" type="presParOf" srcId="{48DDE157-6C7F-429D-B73B-3971F8308106}" destId="{D32FFF70-3CEA-4B06-8F63-9EB785D756FC}" srcOrd="0" destOrd="0" presId="urn:microsoft.com/office/officeart/2005/8/layout/orgChart1"/>
    <dgm:cxn modelId="{DCA1F3DF-E2B4-4C04-8E14-B561F3F63E83}" type="presParOf" srcId="{D32FFF70-3CEA-4B06-8F63-9EB785D756FC}" destId="{403738B7-9C70-4360-A87C-CAF937832CB0}" srcOrd="0" destOrd="0" presId="urn:microsoft.com/office/officeart/2005/8/layout/orgChart1"/>
    <dgm:cxn modelId="{4569D726-0B20-4FC8-A061-1ED0C90328F6}" type="presParOf" srcId="{D32FFF70-3CEA-4B06-8F63-9EB785D756FC}" destId="{61F9D1FC-5F40-4A32-A74E-F549695B3FCB}" srcOrd="1" destOrd="0" presId="urn:microsoft.com/office/officeart/2005/8/layout/orgChart1"/>
    <dgm:cxn modelId="{1CFA382A-0B86-439E-9407-50B9FBBE0008}" type="presParOf" srcId="{48DDE157-6C7F-429D-B73B-3971F8308106}" destId="{F6A255E0-AC6B-44AF-B9C3-1D39E45DD748}" srcOrd="1" destOrd="0" presId="urn:microsoft.com/office/officeart/2005/8/layout/orgChart1"/>
    <dgm:cxn modelId="{14920512-5753-4ED8-9252-1A5D7BFB4F7A}" type="presParOf" srcId="{48DDE157-6C7F-429D-B73B-3971F8308106}" destId="{B4AF4027-3E03-4E3D-9232-AFF6D8AEF0B4}" srcOrd="2" destOrd="0" presId="urn:microsoft.com/office/officeart/2005/8/layout/orgChart1"/>
    <dgm:cxn modelId="{75CC2E45-F8B2-48A4-9434-0ADC480A4DA8}" type="presParOf" srcId="{B4AF4027-3E03-4E3D-9232-AFF6D8AEF0B4}" destId="{95CCA400-7544-4404-8A02-C6C30ACCCCCB}" srcOrd="0" destOrd="0" presId="urn:microsoft.com/office/officeart/2005/8/layout/orgChart1"/>
    <dgm:cxn modelId="{5C14C4CC-6A91-4D99-95E9-B069DCBBFBF8}" type="presParOf" srcId="{B4AF4027-3E03-4E3D-9232-AFF6D8AEF0B4}" destId="{E3F1BDB0-C2F8-4A2D-96CD-2EFCCF3C1B4B}" srcOrd="1" destOrd="0" presId="urn:microsoft.com/office/officeart/2005/8/layout/orgChart1"/>
    <dgm:cxn modelId="{4AD052BD-D8E8-45E1-8EF0-96B1B43FD805}" type="presParOf" srcId="{E3F1BDB0-C2F8-4A2D-96CD-2EFCCF3C1B4B}" destId="{47552165-20C4-479E-A2F3-C44654B6F899}" srcOrd="0" destOrd="0" presId="urn:microsoft.com/office/officeart/2005/8/layout/orgChart1"/>
    <dgm:cxn modelId="{47522F18-5476-4F7F-ADA4-8CBA2FCF5C70}" type="presParOf" srcId="{47552165-20C4-479E-A2F3-C44654B6F899}" destId="{0BCB040D-699F-4AC7-B83F-4223053F9110}" srcOrd="0" destOrd="0" presId="urn:microsoft.com/office/officeart/2005/8/layout/orgChart1"/>
    <dgm:cxn modelId="{41093EDE-F650-4EA1-8993-659B4BB2C784}" type="presParOf" srcId="{47552165-20C4-479E-A2F3-C44654B6F899}" destId="{57B5CDF0-580B-4500-9305-52B0E59A7EFE}" srcOrd="1" destOrd="0" presId="urn:microsoft.com/office/officeart/2005/8/layout/orgChart1"/>
    <dgm:cxn modelId="{4B9C2C35-3DDC-4985-8EAB-E1B076033BEE}" type="presParOf" srcId="{E3F1BDB0-C2F8-4A2D-96CD-2EFCCF3C1B4B}" destId="{A26A8CD5-223E-4FDB-9F35-2C26F422B699}" srcOrd="1" destOrd="0" presId="urn:microsoft.com/office/officeart/2005/8/layout/orgChart1"/>
    <dgm:cxn modelId="{2E8E87E3-0968-45D7-8D25-23C58320B7E9}" type="presParOf" srcId="{E3F1BDB0-C2F8-4A2D-96CD-2EFCCF3C1B4B}" destId="{64381AFE-AD1B-45A6-AAFC-105C6E6D19C3}" srcOrd="2" destOrd="0" presId="urn:microsoft.com/office/officeart/2005/8/layout/orgChart1"/>
    <dgm:cxn modelId="{573DD6A1-F339-4F26-B4C9-4AF722AE93BA}" type="presParOf" srcId="{64381AFE-AD1B-45A6-AAFC-105C6E6D19C3}" destId="{8EA74ECA-54B4-4557-8EEC-C23C7A140182}" srcOrd="0" destOrd="0" presId="urn:microsoft.com/office/officeart/2005/8/layout/orgChart1"/>
    <dgm:cxn modelId="{1EF8FA43-8182-4291-905C-9C461E4C3F45}" type="presParOf" srcId="{64381AFE-AD1B-45A6-AAFC-105C6E6D19C3}" destId="{D96E7870-AE3D-4F07-A747-F971FD9FA322}" srcOrd="1" destOrd="0" presId="urn:microsoft.com/office/officeart/2005/8/layout/orgChart1"/>
    <dgm:cxn modelId="{6F03D914-97E7-4B9A-A195-266D0115A040}" type="presParOf" srcId="{D96E7870-AE3D-4F07-A747-F971FD9FA322}" destId="{D257352C-72A2-4E65-B48E-60750EEC1CA1}" srcOrd="0" destOrd="0" presId="urn:microsoft.com/office/officeart/2005/8/layout/orgChart1"/>
    <dgm:cxn modelId="{A1DF03D9-EEC9-4596-A79E-BC17CA0F2824}" type="presParOf" srcId="{D257352C-72A2-4E65-B48E-60750EEC1CA1}" destId="{213B6403-4854-42A3-AD34-F53BCACEB416}" srcOrd="0" destOrd="0" presId="urn:microsoft.com/office/officeart/2005/8/layout/orgChart1"/>
    <dgm:cxn modelId="{4E5E74B7-17A9-4A22-976E-0982087C8800}" type="presParOf" srcId="{D257352C-72A2-4E65-B48E-60750EEC1CA1}" destId="{D6F78ACC-78AB-49C3-9D2A-38ECAF47FE25}" srcOrd="1" destOrd="0" presId="urn:microsoft.com/office/officeart/2005/8/layout/orgChart1"/>
    <dgm:cxn modelId="{D840BAC1-D560-45C4-83CE-EFC93BCB7EE1}" type="presParOf" srcId="{D96E7870-AE3D-4F07-A747-F971FD9FA322}" destId="{B6D659A0-ABAE-4489-A88B-3076023FE25E}" srcOrd="1" destOrd="0" presId="urn:microsoft.com/office/officeart/2005/8/layout/orgChart1"/>
    <dgm:cxn modelId="{65CC726C-5650-47F7-8745-6C091E3E8D9A}" type="presParOf" srcId="{D96E7870-AE3D-4F07-A747-F971FD9FA322}" destId="{F2FD93A1-B9E2-4F53-8EFD-496ED402406B}" srcOrd="2" destOrd="0" presId="urn:microsoft.com/office/officeart/2005/8/layout/orgChart1"/>
    <dgm:cxn modelId="{A9A74D10-B31D-40C3-A723-EB8BFE48E616}" type="presParOf" srcId="{64381AFE-AD1B-45A6-AAFC-105C6E6D19C3}" destId="{C8264D4B-FC0A-4B99-9047-582E70183170}" srcOrd="2" destOrd="0" presId="urn:microsoft.com/office/officeart/2005/8/layout/orgChart1"/>
    <dgm:cxn modelId="{1575C289-CFAE-4A24-AE34-CF75FD343A5C}" type="presParOf" srcId="{64381AFE-AD1B-45A6-AAFC-105C6E6D19C3}" destId="{C72A3295-F7EE-40E7-A860-AF4B1DBFD0D9}" srcOrd="3" destOrd="0" presId="urn:microsoft.com/office/officeart/2005/8/layout/orgChart1"/>
    <dgm:cxn modelId="{03A52AA9-01E5-473C-99EF-24B5EC6F8090}" type="presParOf" srcId="{C72A3295-F7EE-40E7-A860-AF4B1DBFD0D9}" destId="{FE718AB2-E0F6-4176-AA48-585E7FFBA580}" srcOrd="0" destOrd="0" presId="urn:microsoft.com/office/officeart/2005/8/layout/orgChart1"/>
    <dgm:cxn modelId="{FDE115E2-5EB0-47A1-B720-CC6F4F97AF44}" type="presParOf" srcId="{FE718AB2-E0F6-4176-AA48-585E7FFBA580}" destId="{4D396214-77E9-4978-AAF9-2AD6DAD200AA}" srcOrd="0" destOrd="0" presId="urn:microsoft.com/office/officeart/2005/8/layout/orgChart1"/>
    <dgm:cxn modelId="{0A6B2490-6797-4E3F-832C-59F964994236}" type="presParOf" srcId="{FE718AB2-E0F6-4176-AA48-585E7FFBA580}" destId="{74A379AF-0F84-4B93-A154-7DE3316EE75E}" srcOrd="1" destOrd="0" presId="urn:microsoft.com/office/officeart/2005/8/layout/orgChart1"/>
    <dgm:cxn modelId="{643492BC-EFCF-4D38-AFA8-7DA2C11A37F9}" type="presParOf" srcId="{C72A3295-F7EE-40E7-A860-AF4B1DBFD0D9}" destId="{2EF446E7-D481-4CB7-9ABF-02355415FF9E}" srcOrd="1" destOrd="0" presId="urn:microsoft.com/office/officeart/2005/8/layout/orgChart1"/>
    <dgm:cxn modelId="{44FF1F29-2303-4158-B6EA-45DC5E6EBA8C}" type="presParOf" srcId="{C72A3295-F7EE-40E7-A860-AF4B1DBFD0D9}" destId="{8E52DC7E-4963-43B9-AFF4-5BDF2C882D1E}" srcOrd="2" destOrd="0" presId="urn:microsoft.com/office/officeart/2005/8/layout/orgChart1"/>
    <dgm:cxn modelId="{543F8FFF-3A36-47F4-8B0E-7E5C22F00415}" type="presParOf" srcId="{B4AF4027-3E03-4E3D-9232-AFF6D8AEF0B4}" destId="{B82B10CC-44FA-4D88-B7B6-D9AFE0F5643E}" srcOrd="2" destOrd="0" presId="urn:microsoft.com/office/officeart/2005/8/layout/orgChart1"/>
    <dgm:cxn modelId="{7F92C40F-242C-4F6A-BF69-528937531998}" type="presParOf" srcId="{B4AF4027-3E03-4E3D-9232-AFF6D8AEF0B4}" destId="{66325855-B011-4C52-8CD7-0BFF5BB6CAF6}" srcOrd="3" destOrd="0" presId="urn:microsoft.com/office/officeart/2005/8/layout/orgChart1"/>
    <dgm:cxn modelId="{70669AAA-42F1-4DAE-B764-57EF1198A5D4}" type="presParOf" srcId="{66325855-B011-4C52-8CD7-0BFF5BB6CAF6}" destId="{F75EA35D-1E76-44F1-91BD-63BAD41E7901}" srcOrd="0" destOrd="0" presId="urn:microsoft.com/office/officeart/2005/8/layout/orgChart1"/>
    <dgm:cxn modelId="{BF80D92B-E0BD-472E-98D3-EC76CE1A95F7}" type="presParOf" srcId="{F75EA35D-1E76-44F1-91BD-63BAD41E7901}" destId="{DD8551CD-928C-4A63-AACB-DE76DF4062D8}" srcOrd="0" destOrd="0" presId="urn:microsoft.com/office/officeart/2005/8/layout/orgChart1"/>
    <dgm:cxn modelId="{C2A9F6F9-623F-4DDE-B091-DC3843F919EF}" type="presParOf" srcId="{F75EA35D-1E76-44F1-91BD-63BAD41E7901}" destId="{E36868D1-2F1A-4692-9867-059D59EC67FB}" srcOrd="1" destOrd="0" presId="urn:microsoft.com/office/officeart/2005/8/layout/orgChart1"/>
    <dgm:cxn modelId="{2B8F1AB9-4A25-4811-9563-87C100487916}" type="presParOf" srcId="{66325855-B011-4C52-8CD7-0BFF5BB6CAF6}" destId="{5E928E89-1353-49CF-9DEF-2DBBBDFCE1CB}" srcOrd="1" destOrd="0" presId="urn:microsoft.com/office/officeart/2005/8/layout/orgChart1"/>
    <dgm:cxn modelId="{3E5A4A5E-C2EB-4533-A3C5-B6E8D9E7123E}" type="presParOf" srcId="{66325855-B011-4C52-8CD7-0BFF5BB6CAF6}" destId="{011A85C7-6748-4E8D-9179-C3589402C306}" srcOrd="2" destOrd="0" presId="urn:microsoft.com/office/officeart/2005/8/layout/orgChart1"/>
    <dgm:cxn modelId="{1282D165-1C1E-4824-8A1D-DC2E9E198186}" type="presParOf" srcId="{011A85C7-6748-4E8D-9179-C3589402C306}" destId="{02038F51-3F22-4200-BDE1-FF567D55AE7C}" srcOrd="0" destOrd="0" presId="urn:microsoft.com/office/officeart/2005/8/layout/orgChart1"/>
    <dgm:cxn modelId="{FE020293-195B-4046-8832-4E4ADF72EA43}" type="presParOf" srcId="{011A85C7-6748-4E8D-9179-C3589402C306}" destId="{65A7D48E-6B75-4E44-B933-2BEC665B4A0A}" srcOrd="1" destOrd="0" presId="urn:microsoft.com/office/officeart/2005/8/layout/orgChart1"/>
    <dgm:cxn modelId="{14598CAB-9706-47A9-A734-FE44C183F26C}" type="presParOf" srcId="{65A7D48E-6B75-4E44-B933-2BEC665B4A0A}" destId="{51489E84-994C-4E45-A296-700429DD07F2}" srcOrd="0" destOrd="0" presId="urn:microsoft.com/office/officeart/2005/8/layout/orgChart1"/>
    <dgm:cxn modelId="{193BB704-0CEA-4974-ABBF-BA822EC918FC}" type="presParOf" srcId="{51489E84-994C-4E45-A296-700429DD07F2}" destId="{1D9EDFB3-2A90-4552-AEE4-51960F304624}" srcOrd="0" destOrd="0" presId="urn:microsoft.com/office/officeart/2005/8/layout/orgChart1"/>
    <dgm:cxn modelId="{DC209920-E369-4282-8289-2C7B52805A97}" type="presParOf" srcId="{51489E84-994C-4E45-A296-700429DD07F2}" destId="{C146444A-26DC-4AB1-9BFF-A9ED255F717C}" srcOrd="1" destOrd="0" presId="urn:microsoft.com/office/officeart/2005/8/layout/orgChart1"/>
    <dgm:cxn modelId="{E2D7597D-C9B1-4591-A0D6-8B9DA85BE1AE}" type="presParOf" srcId="{65A7D48E-6B75-4E44-B933-2BEC665B4A0A}" destId="{A942D906-4364-4605-A4B3-C9908D6EE12A}" srcOrd="1" destOrd="0" presId="urn:microsoft.com/office/officeart/2005/8/layout/orgChart1"/>
    <dgm:cxn modelId="{6BEE1B66-810F-4630-879C-EB5C8B3A08CC}" type="presParOf" srcId="{65A7D48E-6B75-4E44-B933-2BEC665B4A0A}" destId="{521DC119-BA50-4B86-81FE-DBA52C2D2253}" srcOrd="2" destOrd="0" presId="urn:microsoft.com/office/officeart/2005/8/layout/orgChart1"/>
    <dgm:cxn modelId="{B108B493-CD70-42EE-A876-F56BD44668BA}" type="presParOf" srcId="{B4AF4027-3E03-4E3D-9232-AFF6D8AEF0B4}" destId="{247AC536-5139-463E-826D-C689DCFEF0EC}" srcOrd="4" destOrd="0" presId="urn:microsoft.com/office/officeart/2005/8/layout/orgChart1"/>
    <dgm:cxn modelId="{5E7DFDC8-0472-428A-A618-2B15BE8D1A64}" type="presParOf" srcId="{B4AF4027-3E03-4E3D-9232-AFF6D8AEF0B4}" destId="{F38FCF4F-3F73-486E-A431-294BDE998108}" srcOrd="5" destOrd="0" presId="urn:microsoft.com/office/officeart/2005/8/layout/orgChart1"/>
    <dgm:cxn modelId="{88B62AF1-EEA2-4A8D-8DC7-697E9780C6A8}" type="presParOf" srcId="{F38FCF4F-3F73-486E-A431-294BDE998108}" destId="{5B2CCEBA-5D94-447C-B46D-4ADD79CE414A}" srcOrd="0" destOrd="0" presId="urn:microsoft.com/office/officeart/2005/8/layout/orgChart1"/>
    <dgm:cxn modelId="{22BD5619-EBB2-4411-B0FA-977481009D8D}" type="presParOf" srcId="{5B2CCEBA-5D94-447C-B46D-4ADD79CE414A}" destId="{FE369FDE-C238-46AE-A52B-15BE3235D648}" srcOrd="0" destOrd="0" presId="urn:microsoft.com/office/officeart/2005/8/layout/orgChart1"/>
    <dgm:cxn modelId="{E10BE2DC-8F4F-4390-B8A2-C5AD51675552}" type="presParOf" srcId="{5B2CCEBA-5D94-447C-B46D-4ADD79CE414A}" destId="{F43E8C70-FF2F-4764-8EDD-5E2136CF3AD5}" srcOrd="1" destOrd="0" presId="urn:microsoft.com/office/officeart/2005/8/layout/orgChart1"/>
    <dgm:cxn modelId="{1FBB3C8E-03AE-4445-8482-5C0913B78B86}" type="presParOf" srcId="{F38FCF4F-3F73-486E-A431-294BDE998108}" destId="{40D5945F-E37C-4C81-80A2-DDB729B69C32}" srcOrd="1" destOrd="0" presId="urn:microsoft.com/office/officeart/2005/8/layout/orgChart1"/>
    <dgm:cxn modelId="{B3B5065D-A475-45F5-B775-9B46C6BFCFBD}" type="presParOf" srcId="{F38FCF4F-3F73-486E-A431-294BDE998108}" destId="{0EFF4BCD-1AFF-4AD7-A722-D42132C7DEE6}" srcOrd="2" destOrd="0" presId="urn:microsoft.com/office/officeart/2005/8/layout/orgChart1"/>
    <dgm:cxn modelId="{88BAE031-0C43-437E-9D4D-5CE290C2F205}" type="presParOf" srcId="{0EFF4BCD-1AFF-4AD7-A722-D42132C7DEE6}" destId="{4E95397A-98BA-4C13-86A6-A46AC8325B70}" srcOrd="0" destOrd="0" presId="urn:microsoft.com/office/officeart/2005/8/layout/orgChart1"/>
    <dgm:cxn modelId="{0288E3F2-5AFE-4B55-9E8A-8A08964E8600}" type="presParOf" srcId="{0EFF4BCD-1AFF-4AD7-A722-D42132C7DEE6}" destId="{79998158-62A5-436D-AD0B-E8CCDD71083C}" srcOrd="1" destOrd="0" presId="urn:microsoft.com/office/officeart/2005/8/layout/orgChart1"/>
    <dgm:cxn modelId="{F3F72F26-4D67-4862-B7C0-A6423EAAACB4}" type="presParOf" srcId="{79998158-62A5-436D-AD0B-E8CCDD71083C}" destId="{6A897D99-AD55-4607-B5B2-7FFD60740053}" srcOrd="0" destOrd="0" presId="urn:microsoft.com/office/officeart/2005/8/layout/orgChart1"/>
    <dgm:cxn modelId="{9B04C40E-7D99-4291-84F5-83F1DDE947EC}" type="presParOf" srcId="{6A897D99-AD55-4607-B5B2-7FFD60740053}" destId="{10B59ABA-663D-4BA5-A778-9B7FC994EBB8}" srcOrd="0" destOrd="0" presId="urn:microsoft.com/office/officeart/2005/8/layout/orgChart1"/>
    <dgm:cxn modelId="{E388173A-52DE-4375-934E-32981EF126C3}" type="presParOf" srcId="{6A897D99-AD55-4607-B5B2-7FFD60740053}" destId="{2ACC655C-45AF-4DB8-AA9D-1C13FE98397F}" srcOrd="1" destOrd="0" presId="urn:microsoft.com/office/officeart/2005/8/layout/orgChart1"/>
    <dgm:cxn modelId="{21E20A83-43B3-4507-8CD3-0A53AAEC2FBD}" type="presParOf" srcId="{79998158-62A5-436D-AD0B-E8CCDD71083C}" destId="{887A9998-D900-4C1C-AD9E-9DD8506A083B}" srcOrd="1" destOrd="0" presId="urn:microsoft.com/office/officeart/2005/8/layout/orgChart1"/>
    <dgm:cxn modelId="{6C8DBD12-2824-47C2-A0A5-833EC23A4C50}" type="presParOf" srcId="{79998158-62A5-436D-AD0B-E8CCDD71083C}" destId="{B0702C29-9BD2-4615-89D0-8725C478935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5397A-98BA-4C13-86A6-A46AC8325B70}">
      <dsp:nvSpPr>
        <dsp:cNvPr id="0" name=""/>
        <dsp:cNvSpPr/>
      </dsp:nvSpPr>
      <dsp:spPr>
        <a:xfrm>
          <a:off x="4945612" y="4072690"/>
          <a:ext cx="1401947" cy="695515"/>
        </a:xfrm>
        <a:custGeom>
          <a:avLst/>
          <a:gdLst/>
          <a:ahLst/>
          <a:cxnLst/>
          <a:rect l="0" t="0" r="0" b="0"/>
          <a:pathLst>
            <a:path>
              <a:moveTo>
                <a:pt x="1401947" y="0"/>
              </a:moveTo>
              <a:lnTo>
                <a:pt x="1401947" y="695515"/>
              </a:lnTo>
              <a:lnTo>
                <a:pt x="0" y="6955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7AC536-5139-463E-826D-C689DCFEF0EC}">
      <dsp:nvSpPr>
        <dsp:cNvPr id="0" name=""/>
        <dsp:cNvSpPr/>
      </dsp:nvSpPr>
      <dsp:spPr>
        <a:xfrm>
          <a:off x="5635940" y="1295737"/>
          <a:ext cx="461691" cy="2618503"/>
        </a:xfrm>
        <a:custGeom>
          <a:avLst/>
          <a:gdLst/>
          <a:ahLst/>
          <a:cxnLst/>
          <a:rect l="0" t="0" r="0" b="0"/>
          <a:pathLst>
            <a:path>
              <a:moveTo>
                <a:pt x="461691" y="0"/>
              </a:moveTo>
              <a:lnTo>
                <a:pt x="0" y="26185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038F51-3F22-4200-BDE1-FF567D55AE7C}">
      <dsp:nvSpPr>
        <dsp:cNvPr id="0" name=""/>
        <dsp:cNvSpPr/>
      </dsp:nvSpPr>
      <dsp:spPr>
        <a:xfrm>
          <a:off x="7670310" y="2306237"/>
          <a:ext cx="149440" cy="654689"/>
        </a:xfrm>
        <a:custGeom>
          <a:avLst/>
          <a:gdLst/>
          <a:ahLst/>
          <a:cxnLst/>
          <a:rect l="0" t="0" r="0" b="0"/>
          <a:pathLst>
            <a:path>
              <a:moveTo>
                <a:pt x="149440" y="0"/>
              </a:moveTo>
              <a:lnTo>
                <a:pt x="149440" y="654689"/>
              </a:lnTo>
              <a:lnTo>
                <a:pt x="0" y="65468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2B10CC-44FA-4D88-B7B6-D9AFE0F5643E}">
      <dsp:nvSpPr>
        <dsp:cNvPr id="0" name=""/>
        <dsp:cNvSpPr/>
      </dsp:nvSpPr>
      <dsp:spPr>
        <a:xfrm>
          <a:off x="6097631" y="1295737"/>
          <a:ext cx="1010499" cy="654689"/>
        </a:xfrm>
        <a:custGeom>
          <a:avLst/>
          <a:gdLst/>
          <a:ahLst/>
          <a:cxnLst/>
          <a:rect l="0" t="0" r="0" b="0"/>
          <a:pathLst>
            <a:path>
              <a:moveTo>
                <a:pt x="0" y="0"/>
              </a:moveTo>
              <a:lnTo>
                <a:pt x="0" y="654689"/>
              </a:lnTo>
              <a:lnTo>
                <a:pt x="1010499" y="6546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8264D4B-FC0A-4B99-9047-582E70183170}">
      <dsp:nvSpPr>
        <dsp:cNvPr id="0" name=""/>
        <dsp:cNvSpPr/>
      </dsp:nvSpPr>
      <dsp:spPr>
        <a:xfrm>
          <a:off x="3813611" y="2306237"/>
          <a:ext cx="149440" cy="654689"/>
        </a:xfrm>
        <a:custGeom>
          <a:avLst/>
          <a:gdLst/>
          <a:ahLst/>
          <a:cxnLst/>
          <a:rect l="0" t="0" r="0" b="0"/>
          <a:pathLst>
            <a:path>
              <a:moveTo>
                <a:pt x="0" y="0"/>
              </a:moveTo>
              <a:lnTo>
                <a:pt x="0" y="654689"/>
              </a:lnTo>
              <a:lnTo>
                <a:pt x="149440" y="65468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A74ECA-54B4-4557-8EEC-C23C7A140182}">
      <dsp:nvSpPr>
        <dsp:cNvPr id="0" name=""/>
        <dsp:cNvSpPr/>
      </dsp:nvSpPr>
      <dsp:spPr>
        <a:xfrm>
          <a:off x="3664171" y="2306237"/>
          <a:ext cx="149440" cy="654689"/>
        </a:xfrm>
        <a:custGeom>
          <a:avLst/>
          <a:gdLst/>
          <a:ahLst/>
          <a:cxnLst/>
          <a:rect l="0" t="0" r="0" b="0"/>
          <a:pathLst>
            <a:path>
              <a:moveTo>
                <a:pt x="149440" y="0"/>
              </a:moveTo>
              <a:lnTo>
                <a:pt x="149440" y="654689"/>
              </a:lnTo>
              <a:lnTo>
                <a:pt x="0" y="65468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CCA400-7544-4404-8A02-C6C30ACCCCCB}">
      <dsp:nvSpPr>
        <dsp:cNvPr id="0" name=""/>
        <dsp:cNvSpPr/>
      </dsp:nvSpPr>
      <dsp:spPr>
        <a:xfrm>
          <a:off x="5948191" y="1295737"/>
          <a:ext cx="149440" cy="654689"/>
        </a:xfrm>
        <a:custGeom>
          <a:avLst/>
          <a:gdLst/>
          <a:ahLst/>
          <a:cxnLst/>
          <a:rect l="0" t="0" r="0" b="0"/>
          <a:pathLst>
            <a:path>
              <a:moveTo>
                <a:pt x="149440" y="0"/>
              </a:moveTo>
              <a:lnTo>
                <a:pt x="149440" y="654689"/>
              </a:lnTo>
              <a:lnTo>
                <a:pt x="0" y="6546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3738B7-9C70-4360-A87C-CAF937832CB0}">
      <dsp:nvSpPr>
        <dsp:cNvPr id="0" name=""/>
        <dsp:cNvSpPr/>
      </dsp:nvSpPr>
      <dsp:spPr>
        <a:xfrm>
          <a:off x="1684132" y="109333"/>
          <a:ext cx="8826997" cy="11864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it-IT" sz="2800" kern="1200" dirty="0" smtClean="0">
              <a:solidFill>
                <a:schemeClr val="bg1"/>
              </a:solidFill>
            </a:rPr>
            <a:t>Karl Menger</a:t>
          </a:r>
          <a:r>
            <a:rPr lang="it-IT" sz="2400" kern="1200" dirty="0" smtClean="0"/>
            <a:t>: 1871 </a:t>
          </a:r>
          <a:r>
            <a:rPr lang="it-IT" sz="2400" i="1" kern="1200" dirty="0" smtClean="0"/>
            <a:t>Principi di economia politica</a:t>
          </a:r>
          <a:r>
            <a:rPr lang="it-IT" sz="2400" kern="1200" dirty="0" smtClean="0"/>
            <a:t>; teoria soggettiva del valore; utilità marginale decrescente, ma  niente matematizzazione; </a:t>
          </a:r>
          <a:r>
            <a:rPr lang="it-IT" sz="2400" i="1" kern="1200" dirty="0" err="1" smtClean="0"/>
            <a:t>Methodenstreit</a:t>
          </a:r>
          <a:r>
            <a:rPr lang="it-IT" sz="2400" kern="1200" dirty="0" smtClean="0"/>
            <a:t> , disputa sul metodo contro la scuola storica tedesca </a:t>
          </a:r>
          <a:endParaRPr lang="it-IT" sz="2400" kern="1200" dirty="0"/>
        </a:p>
      </dsp:txBody>
      <dsp:txXfrm>
        <a:off x="1684132" y="109333"/>
        <a:ext cx="8826997" cy="1186404"/>
      </dsp:txXfrm>
    </dsp:sp>
    <dsp:sp modelId="{0BCB040D-699F-4AC7-B83F-4223053F9110}">
      <dsp:nvSpPr>
        <dsp:cNvPr id="0" name=""/>
        <dsp:cNvSpPr/>
      </dsp:nvSpPr>
      <dsp:spPr>
        <a:xfrm>
          <a:off x="1679030" y="1594617"/>
          <a:ext cx="4269161" cy="7116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err="1" smtClean="0"/>
            <a:t>B</a:t>
          </a:r>
          <a:r>
            <a:rPr lang="it-IT" sz="1500" kern="1200" dirty="0" err="1" smtClean="0">
              <a:latin typeface="Calibri" panose="020F0502020204030204" pitchFamily="34" charset="0"/>
              <a:cs typeface="Calibri" panose="020F0502020204030204" pitchFamily="34" charset="0"/>
            </a:rPr>
            <a:t>ö</a:t>
          </a:r>
          <a:r>
            <a:rPr lang="it-IT" sz="1500" kern="1200" dirty="0" err="1" smtClean="0"/>
            <a:t>hm-Bawerk</a:t>
          </a:r>
          <a:r>
            <a:rPr lang="it-IT" sz="1500" kern="1200" dirty="0" smtClean="0"/>
            <a:t> : contro </a:t>
          </a:r>
          <a:r>
            <a:rPr lang="it-IT" sz="1500" kern="1200" dirty="0" err="1" smtClean="0"/>
            <a:t>Marx</a:t>
          </a:r>
          <a:r>
            <a:rPr lang="it-IT" sz="1500" kern="1200" dirty="0" smtClean="0"/>
            <a:t>; teorie del capitale</a:t>
          </a:r>
          <a:endParaRPr lang="it-IT" sz="1500" kern="1200" dirty="0"/>
        </a:p>
      </dsp:txBody>
      <dsp:txXfrm>
        <a:off x="1679030" y="1594617"/>
        <a:ext cx="4269161" cy="711619"/>
      </dsp:txXfrm>
    </dsp:sp>
    <dsp:sp modelId="{213B6403-4854-42A3-AD34-F53BCACEB416}">
      <dsp:nvSpPr>
        <dsp:cNvPr id="0" name=""/>
        <dsp:cNvSpPr/>
      </dsp:nvSpPr>
      <dsp:spPr>
        <a:xfrm>
          <a:off x="4469" y="2605117"/>
          <a:ext cx="3659701" cy="711619"/>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smtClean="0"/>
            <a:t>Marxisti: </a:t>
          </a:r>
          <a:r>
            <a:rPr lang="it-IT" sz="1500" kern="1200" dirty="0" err="1" smtClean="0"/>
            <a:t>Hilferding</a:t>
          </a:r>
          <a:r>
            <a:rPr lang="it-IT" sz="1500" kern="1200" dirty="0" smtClean="0"/>
            <a:t>; Otto </a:t>
          </a:r>
          <a:r>
            <a:rPr lang="it-IT" sz="1500" kern="1200" dirty="0" err="1" smtClean="0"/>
            <a:t>Bauer</a:t>
          </a:r>
          <a:endParaRPr lang="it-IT" sz="1500" kern="1200" dirty="0"/>
        </a:p>
      </dsp:txBody>
      <dsp:txXfrm>
        <a:off x="4469" y="2605117"/>
        <a:ext cx="3659701" cy="711619"/>
      </dsp:txXfrm>
    </dsp:sp>
    <dsp:sp modelId="{4D396214-77E9-4978-AAF9-2AD6DAD200AA}">
      <dsp:nvSpPr>
        <dsp:cNvPr id="0" name=""/>
        <dsp:cNvSpPr/>
      </dsp:nvSpPr>
      <dsp:spPr>
        <a:xfrm>
          <a:off x="3963051" y="2605117"/>
          <a:ext cx="1423238" cy="711619"/>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err="1" smtClean="0"/>
            <a:t>Schumpeter</a:t>
          </a:r>
          <a:endParaRPr lang="it-IT" sz="1500" kern="1200" dirty="0"/>
        </a:p>
      </dsp:txBody>
      <dsp:txXfrm>
        <a:off x="3963051" y="2605117"/>
        <a:ext cx="1423238" cy="711619"/>
      </dsp:txXfrm>
    </dsp:sp>
    <dsp:sp modelId="{DD8551CD-928C-4A63-AACB-DE76DF4062D8}">
      <dsp:nvSpPr>
        <dsp:cNvPr id="0" name=""/>
        <dsp:cNvSpPr/>
      </dsp:nvSpPr>
      <dsp:spPr>
        <a:xfrm>
          <a:off x="7108131" y="1594617"/>
          <a:ext cx="1423238" cy="7116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smtClean="0"/>
            <a:t>Von </a:t>
          </a:r>
          <a:r>
            <a:rPr lang="it-IT" sz="1500" kern="1200" dirty="0" err="1" smtClean="0"/>
            <a:t>Wieser</a:t>
          </a:r>
          <a:endParaRPr lang="it-IT" sz="1500" kern="1200" dirty="0"/>
        </a:p>
      </dsp:txBody>
      <dsp:txXfrm>
        <a:off x="7108131" y="1594617"/>
        <a:ext cx="1423238" cy="711619"/>
      </dsp:txXfrm>
    </dsp:sp>
    <dsp:sp modelId="{1D9EDFB3-2A90-4552-AEE4-51960F304624}">
      <dsp:nvSpPr>
        <dsp:cNvPr id="0" name=""/>
        <dsp:cNvSpPr/>
      </dsp:nvSpPr>
      <dsp:spPr>
        <a:xfrm>
          <a:off x="6247071" y="2605117"/>
          <a:ext cx="1423238" cy="7116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smtClean="0"/>
            <a:t>Hayek</a:t>
          </a:r>
          <a:endParaRPr lang="it-IT" sz="1500" kern="1200" dirty="0"/>
        </a:p>
      </dsp:txBody>
      <dsp:txXfrm>
        <a:off x="6247071" y="2605117"/>
        <a:ext cx="1423238" cy="711619"/>
      </dsp:txXfrm>
    </dsp:sp>
    <dsp:sp modelId="{FE369FDE-C238-46AE-A52B-15BE3235D648}">
      <dsp:nvSpPr>
        <dsp:cNvPr id="0" name=""/>
        <dsp:cNvSpPr/>
      </dsp:nvSpPr>
      <dsp:spPr>
        <a:xfrm>
          <a:off x="5635940" y="3755791"/>
          <a:ext cx="1423238" cy="3168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smtClean="0"/>
            <a:t>Von Mises</a:t>
          </a:r>
          <a:endParaRPr lang="it-IT" sz="1500" kern="1200" dirty="0"/>
        </a:p>
      </dsp:txBody>
      <dsp:txXfrm>
        <a:off x="5635940" y="3755791"/>
        <a:ext cx="1423238" cy="316898"/>
      </dsp:txXfrm>
    </dsp:sp>
    <dsp:sp modelId="{10B59ABA-663D-4BA5-A778-9B7FC994EBB8}">
      <dsp:nvSpPr>
        <dsp:cNvPr id="0" name=""/>
        <dsp:cNvSpPr/>
      </dsp:nvSpPr>
      <dsp:spPr>
        <a:xfrm>
          <a:off x="1782934" y="4412395"/>
          <a:ext cx="3162678" cy="7116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it-IT" sz="1500" kern="1200" dirty="0" smtClean="0"/>
            <a:t>MISES-KREIS  (circolo) a Vienna dopo Prima Guerra Mondiale: </a:t>
          </a:r>
          <a:r>
            <a:rPr lang="it-IT" sz="1500" kern="1200" dirty="0" err="1" smtClean="0"/>
            <a:t>Morgenstern</a:t>
          </a:r>
          <a:r>
            <a:rPr lang="it-IT" sz="1500" kern="1200" dirty="0" smtClean="0"/>
            <a:t>; </a:t>
          </a:r>
          <a:r>
            <a:rPr lang="it-IT" sz="1500" kern="1200" dirty="0" err="1" smtClean="0"/>
            <a:t>Haberler</a:t>
          </a:r>
          <a:r>
            <a:rPr lang="it-IT" sz="1500" kern="1200" dirty="0" smtClean="0"/>
            <a:t>; </a:t>
          </a:r>
          <a:r>
            <a:rPr lang="it-IT" sz="1500" kern="1200" dirty="0" err="1" smtClean="0"/>
            <a:t>Machlup</a:t>
          </a:r>
          <a:r>
            <a:rPr lang="it-IT" sz="1500" kern="1200" dirty="0" smtClean="0"/>
            <a:t>; Hayek</a:t>
          </a:r>
          <a:endParaRPr lang="it-IT" sz="1500" kern="1200" dirty="0"/>
        </a:p>
      </dsp:txBody>
      <dsp:txXfrm>
        <a:off x="1782934" y="4412395"/>
        <a:ext cx="3162678" cy="71161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en-GB"/>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16/05/2026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234582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16/05/2026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262491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en-GB"/>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EE87921C-0FC1-4264-B2CB-2C7FFE5A995B}" type="datetimeFigureOut">
              <a:rPr lang="en-GB" smtClean="0"/>
              <a:t>16/05/2026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5672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data 4"/>
          <p:cNvSpPr>
            <a:spLocks noGrp="1"/>
          </p:cNvSpPr>
          <p:nvPr>
            <p:ph type="dt" sz="half" idx="10"/>
          </p:nvPr>
        </p:nvSpPr>
        <p:spPr/>
        <p:txBody>
          <a:bodyPr/>
          <a:lstStyle/>
          <a:p>
            <a:fld id="{EE87921C-0FC1-4264-B2CB-2C7FFE5A995B}" type="datetimeFigureOut">
              <a:rPr lang="en-GB" smtClean="0"/>
              <a:t>16/05/2026</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62194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en-GB"/>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7" name="Segnaposto data 6"/>
          <p:cNvSpPr>
            <a:spLocks noGrp="1"/>
          </p:cNvSpPr>
          <p:nvPr>
            <p:ph type="dt" sz="half" idx="10"/>
          </p:nvPr>
        </p:nvSpPr>
        <p:spPr/>
        <p:txBody>
          <a:bodyPr/>
          <a:lstStyle/>
          <a:p>
            <a:fld id="{EE87921C-0FC1-4264-B2CB-2C7FFE5A995B}" type="datetimeFigureOut">
              <a:rPr lang="en-GB" smtClean="0"/>
              <a:t>16/05/2026</a:t>
            </a:fld>
            <a:endParaRPr lang="en-GB"/>
          </a:p>
        </p:txBody>
      </p:sp>
      <p:sp>
        <p:nvSpPr>
          <p:cNvPr id="8" name="Segnaposto piè di pagina 7"/>
          <p:cNvSpPr>
            <a:spLocks noGrp="1"/>
          </p:cNvSpPr>
          <p:nvPr>
            <p:ph type="ftr" sz="quarter" idx="11"/>
          </p:nvPr>
        </p:nvSpPr>
        <p:spPr/>
        <p:txBody>
          <a:bodyPr/>
          <a:lstStyle/>
          <a:p>
            <a:endParaRPr lang="en-GB"/>
          </a:p>
        </p:txBody>
      </p:sp>
      <p:sp>
        <p:nvSpPr>
          <p:cNvPr id="9" name="Segnaposto numero diapositiva 8"/>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3781733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data 2"/>
          <p:cNvSpPr>
            <a:spLocks noGrp="1"/>
          </p:cNvSpPr>
          <p:nvPr>
            <p:ph type="dt" sz="half" idx="10"/>
          </p:nvPr>
        </p:nvSpPr>
        <p:spPr/>
        <p:txBody>
          <a:bodyPr/>
          <a:lstStyle/>
          <a:p>
            <a:fld id="{EE87921C-0FC1-4264-B2CB-2C7FFE5A995B}" type="datetimeFigureOut">
              <a:rPr lang="en-GB" smtClean="0"/>
              <a:t>16/05/2026</a:t>
            </a:fld>
            <a:endParaRPr lang="en-GB"/>
          </a:p>
        </p:txBody>
      </p:sp>
      <p:sp>
        <p:nvSpPr>
          <p:cNvPr id="4" name="Segnaposto piè di pagina 3"/>
          <p:cNvSpPr>
            <a:spLocks noGrp="1"/>
          </p:cNvSpPr>
          <p:nvPr>
            <p:ph type="ftr" sz="quarter" idx="11"/>
          </p:nvPr>
        </p:nvSpPr>
        <p:spPr/>
        <p:txBody>
          <a:bodyPr/>
          <a:lstStyle/>
          <a:p>
            <a:endParaRPr lang="en-GB"/>
          </a:p>
        </p:txBody>
      </p:sp>
      <p:sp>
        <p:nvSpPr>
          <p:cNvPr id="5" name="Segnaposto numero diapositiva 4"/>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350766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E87921C-0FC1-4264-B2CB-2C7FFE5A995B}" type="datetimeFigureOut">
              <a:rPr lang="en-GB" smtClean="0"/>
              <a:t>16/05/2026</a:t>
            </a:fld>
            <a:endParaRPr lang="en-GB"/>
          </a:p>
        </p:txBody>
      </p:sp>
      <p:sp>
        <p:nvSpPr>
          <p:cNvPr id="3" name="Segnaposto piè di pagina 2"/>
          <p:cNvSpPr>
            <a:spLocks noGrp="1"/>
          </p:cNvSpPr>
          <p:nvPr>
            <p:ph type="ftr" sz="quarter" idx="11"/>
          </p:nvPr>
        </p:nvSpPr>
        <p:spPr/>
        <p:txBody>
          <a:bodyPr/>
          <a:lstStyle/>
          <a:p>
            <a:endParaRPr lang="en-GB"/>
          </a:p>
        </p:txBody>
      </p:sp>
      <p:sp>
        <p:nvSpPr>
          <p:cNvPr id="4" name="Segnaposto numero diapositiva 3"/>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278026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en-GB"/>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EE87921C-0FC1-4264-B2CB-2C7FFE5A995B}" type="datetimeFigureOut">
              <a:rPr lang="en-GB" smtClean="0"/>
              <a:t>16/05/2026</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59306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en-GB"/>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EE87921C-0FC1-4264-B2CB-2C7FFE5A995B}" type="datetimeFigureOut">
              <a:rPr lang="en-GB" smtClean="0"/>
              <a:t>16/05/2026</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2415225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16/05/2026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982199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en-GB"/>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16/05/2026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919203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en-GB"/>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7921C-0FC1-4264-B2CB-2C7FFE5A995B}" type="datetimeFigureOut">
              <a:rPr lang="en-GB" smtClean="0"/>
              <a:t>16/05/2026</a:t>
            </a:fld>
            <a:endParaRPr lang="en-GB"/>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6FE71E-C969-48B0-AFBD-81BD69C12D02}" type="slidenum">
              <a:rPr lang="en-GB" smtClean="0"/>
              <a:t>‹N›</a:t>
            </a:fld>
            <a:endParaRPr lang="en-GB"/>
          </a:p>
        </p:txBody>
      </p:sp>
    </p:spTree>
    <p:extLst>
      <p:ext uri="{BB962C8B-B14F-4D97-AF65-F5344CB8AC3E}">
        <p14:creationId xmlns:p14="http://schemas.microsoft.com/office/powerpoint/2010/main" val="651552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en.wikipedia.org/wiki/Sraffa%E2%80%93Hayek_debat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17.26</a:t>
            </a:r>
            <a:r>
              <a:rPr lang="it-IT" sz="4200" dirty="0" smtClean="0"/>
              <a:t/>
            </a:r>
            <a:br>
              <a:rPr lang="it-IT" sz="4200" dirty="0" smtClean="0"/>
            </a:br>
            <a:r>
              <a:rPr lang="it-IT" sz="4200" dirty="0"/>
              <a:t/>
            </a:r>
            <a:br>
              <a:rPr lang="it-IT" sz="4200" dirty="0"/>
            </a:br>
            <a:r>
              <a:rPr lang="it-IT" sz="4200" dirty="0" smtClean="0"/>
              <a:t>Liberismo e neoliberismo</a:t>
            </a:r>
            <a:endParaRPr lang="it-IT" sz="4200" dirty="0"/>
          </a:p>
        </p:txBody>
      </p:sp>
      <p:sp>
        <p:nvSpPr>
          <p:cNvPr id="3" name="Sottotitolo 2"/>
          <p:cNvSpPr>
            <a:spLocks noGrp="1"/>
          </p:cNvSpPr>
          <p:nvPr>
            <p:ph type="subTitle" idx="1"/>
          </p:nvPr>
        </p:nvSpPr>
        <p:spPr>
          <a:xfrm>
            <a:off x="1431637" y="3832947"/>
            <a:ext cx="9144000" cy="1655762"/>
          </a:xfrm>
        </p:spPr>
        <p:txBody>
          <a:bodyPr>
            <a:normAutofit lnSpcReduction="10000"/>
          </a:bodyPr>
          <a:lstStyle/>
          <a:p>
            <a:endParaRPr lang="it-IT" dirty="0" smtClean="0"/>
          </a:p>
          <a:p>
            <a:endParaRPr lang="it-IT" dirty="0"/>
          </a:p>
          <a:p>
            <a:r>
              <a:rPr lang="it-IT" dirty="0" smtClean="0"/>
              <a:t>Paolo Paesani</a:t>
            </a:r>
          </a:p>
          <a:p>
            <a:r>
              <a:rPr lang="it-IT" dirty="0" smtClean="0"/>
              <a:t>ALEF </a:t>
            </a:r>
            <a:r>
              <a:rPr lang="it-IT" dirty="0"/>
              <a:t>Tor </a:t>
            </a:r>
            <a:r>
              <a:rPr lang="it-IT" dirty="0" smtClean="0"/>
              <a:t>Vergata</a:t>
            </a:r>
          </a:p>
          <a:p>
            <a:endParaRPr lang="it-IT" dirty="0"/>
          </a:p>
        </p:txBody>
      </p:sp>
      <p:sp>
        <p:nvSpPr>
          <p:cNvPr id="4" name="CasellaDiTesto 3"/>
          <p:cNvSpPr txBox="1"/>
          <p:nvPr/>
        </p:nvSpPr>
        <p:spPr>
          <a:xfrm>
            <a:off x="9648277" y="6061425"/>
            <a:ext cx="2408903" cy="369332"/>
          </a:xfrm>
          <a:prstGeom prst="rect">
            <a:avLst/>
          </a:prstGeom>
          <a:noFill/>
        </p:spPr>
        <p:txBody>
          <a:bodyPr wrap="square"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it-IT" dirty="0" smtClean="0"/>
              <a:t>19/05/2026</a:t>
            </a:r>
            <a:endParaRPr lang="en-GB" dirty="0"/>
          </a:p>
        </p:txBody>
      </p:sp>
    </p:spTree>
    <p:extLst>
      <p:ext uri="{BB962C8B-B14F-4D97-AF65-F5344CB8AC3E}">
        <p14:creationId xmlns:p14="http://schemas.microsoft.com/office/powerpoint/2010/main" val="3635346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785504" y="247361"/>
            <a:ext cx="8226714" cy="5863722"/>
          </a:xfrm>
          <a:prstGeom prst="rect">
            <a:avLst/>
          </a:prstGeom>
        </p:spPr>
      </p:pic>
      <p:sp>
        <p:nvSpPr>
          <p:cNvPr id="3" name="Rettangolo 2"/>
          <p:cNvSpPr/>
          <p:nvPr/>
        </p:nvSpPr>
        <p:spPr>
          <a:xfrm>
            <a:off x="3641163" y="6283097"/>
            <a:ext cx="4724948" cy="369332"/>
          </a:xfrm>
          <a:prstGeom prst="rect">
            <a:avLst/>
          </a:prstGeom>
        </p:spPr>
        <p:txBody>
          <a:bodyPr wrap="none">
            <a:spAutoFit/>
          </a:bodyPr>
          <a:lstStyle/>
          <a:p>
            <a:r>
              <a:rPr lang="en-GB" dirty="0"/>
              <a:t>http://users.erols.com/mwhite28/govt1970.htm</a:t>
            </a:r>
          </a:p>
        </p:txBody>
      </p:sp>
    </p:spTree>
    <p:extLst>
      <p:ext uri="{BB962C8B-B14F-4D97-AF65-F5344CB8AC3E}">
        <p14:creationId xmlns:p14="http://schemas.microsoft.com/office/powerpoint/2010/main" val="3816501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Fatti salienti 1970s</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1970 Brandt inizia </a:t>
            </a:r>
            <a:r>
              <a:rPr lang="it-IT" dirty="0" err="1" smtClean="0"/>
              <a:t>Oest</a:t>
            </a:r>
            <a:r>
              <a:rPr lang="it-IT" dirty="0" smtClean="0"/>
              <a:t> </a:t>
            </a:r>
            <a:r>
              <a:rPr lang="it-IT" dirty="0" err="1" smtClean="0"/>
              <a:t>Politik</a:t>
            </a:r>
            <a:r>
              <a:rPr lang="it-IT" dirty="0" smtClean="0"/>
              <a:t>, IRA, Libia, 747</a:t>
            </a:r>
          </a:p>
          <a:p>
            <a:r>
              <a:rPr lang="it-IT" dirty="0" smtClean="0"/>
              <a:t>1971 Intel costruisce il primo microprocessore, finisce l’era di </a:t>
            </a:r>
            <a:r>
              <a:rPr lang="it-IT" dirty="0" err="1" smtClean="0"/>
              <a:t>Bretton</a:t>
            </a:r>
            <a:r>
              <a:rPr lang="it-IT" dirty="0" smtClean="0"/>
              <a:t> Woods</a:t>
            </a:r>
          </a:p>
          <a:p>
            <a:r>
              <a:rPr lang="it-IT" dirty="0" smtClean="0"/>
              <a:t>1972 Terrorismo, inizia il programma Space Shuttle</a:t>
            </a:r>
          </a:p>
          <a:p>
            <a:r>
              <a:rPr lang="it-IT" dirty="0" smtClean="0"/>
              <a:t>1973 Colpo di Stato in Cile, ritiro USA dal Vietnam, Guerra dello Yom Kippur e primo shock petrolifero</a:t>
            </a:r>
          </a:p>
          <a:p>
            <a:r>
              <a:rPr lang="it-IT" dirty="0" smtClean="0"/>
              <a:t>1974 Terrorismo, OLP all’ONU</a:t>
            </a:r>
          </a:p>
          <a:p>
            <a:r>
              <a:rPr lang="it-IT" dirty="0" smtClean="0"/>
              <a:t>1975 Guerra in Libano, muore F. Franco, fine guerra Vietnam, fondata la Microsoft</a:t>
            </a:r>
          </a:p>
          <a:p>
            <a:r>
              <a:rPr lang="it-IT" dirty="0" smtClean="0"/>
              <a:t>1976 Colpo di Stato in Argentina, muore Mao, fondata la Apple</a:t>
            </a:r>
          </a:p>
          <a:p>
            <a:r>
              <a:rPr lang="it-IT" dirty="0" smtClean="0"/>
              <a:t>1977 L’anno dei tre papi</a:t>
            </a:r>
          </a:p>
          <a:p>
            <a:r>
              <a:rPr lang="it-IT" dirty="0" smtClean="0"/>
              <a:t>1978 Accordi di Camp David, l’URSS invade l’Afghanistan, Dichiarato </a:t>
            </a:r>
            <a:r>
              <a:rPr lang="it-IT" dirty="0" err="1" smtClean="0"/>
              <a:t>esitinto</a:t>
            </a:r>
            <a:r>
              <a:rPr lang="it-IT" dirty="0" smtClean="0"/>
              <a:t> il virus del vaiolo, M. Thatcher diventa primo ministro UK, seconda crisi petrolifera legata alla guerra Iran – Iraq</a:t>
            </a:r>
          </a:p>
          <a:p>
            <a:r>
              <a:rPr lang="it-IT" dirty="0" smtClean="0"/>
              <a:t>1979 Nasce lo SME</a:t>
            </a:r>
            <a:endParaRPr lang="it-IT" dirty="0"/>
          </a:p>
          <a:p>
            <a:r>
              <a:rPr lang="it-IT" dirty="0" smtClean="0"/>
              <a:t>1980 R. Reagan presidente USA, Bologna, Polonia, muore Tito</a:t>
            </a:r>
          </a:p>
        </p:txBody>
      </p:sp>
    </p:spTree>
    <p:extLst>
      <p:ext uri="{BB962C8B-B14F-4D97-AF65-F5344CB8AC3E}">
        <p14:creationId xmlns:p14="http://schemas.microsoft.com/office/powerpoint/2010/main" val="4089640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922896" y="519691"/>
            <a:ext cx="8671214" cy="5552138"/>
          </a:xfrm>
          <a:prstGeom prst="rect">
            <a:avLst/>
          </a:prstGeom>
        </p:spPr>
      </p:pic>
      <p:sp>
        <p:nvSpPr>
          <p:cNvPr id="5" name="Rettangolo 4"/>
          <p:cNvSpPr/>
          <p:nvPr/>
        </p:nvSpPr>
        <p:spPr>
          <a:xfrm>
            <a:off x="3641163" y="6283097"/>
            <a:ext cx="4724948" cy="369332"/>
          </a:xfrm>
          <a:prstGeom prst="rect">
            <a:avLst/>
          </a:prstGeom>
        </p:spPr>
        <p:txBody>
          <a:bodyPr wrap="none">
            <a:spAutoFit/>
          </a:bodyPr>
          <a:lstStyle/>
          <a:p>
            <a:r>
              <a:rPr lang="en-GB" dirty="0"/>
              <a:t>http://users.erols.com/mwhite28/govt1970.htm</a:t>
            </a:r>
          </a:p>
        </p:txBody>
      </p:sp>
    </p:spTree>
    <p:extLst>
      <p:ext uri="{BB962C8B-B14F-4D97-AF65-F5344CB8AC3E}">
        <p14:creationId xmlns:p14="http://schemas.microsoft.com/office/powerpoint/2010/main" val="2927988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Neoliberismo: Contesto </a:t>
            </a:r>
            <a:r>
              <a:rPr lang="it-IT" dirty="0" smtClean="0"/>
              <a:t>economico</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Mondo occidentale</a:t>
            </a:r>
          </a:p>
          <a:p>
            <a:pPr lvl="1"/>
            <a:r>
              <a:rPr lang="it-IT" dirty="0" smtClean="0"/>
              <a:t>Esaurimento dei trent’anni gloriosi, fine di </a:t>
            </a:r>
            <a:r>
              <a:rPr lang="it-IT" dirty="0" err="1" smtClean="0"/>
              <a:t>Bretton</a:t>
            </a:r>
            <a:r>
              <a:rPr lang="it-IT" dirty="0" smtClean="0"/>
              <a:t> Woods.</a:t>
            </a:r>
          </a:p>
          <a:p>
            <a:pPr lvl="1"/>
            <a:r>
              <a:rPr lang="it-IT" dirty="0"/>
              <a:t>C</a:t>
            </a:r>
            <a:r>
              <a:rPr lang="it-IT" dirty="0" smtClean="0"/>
              <a:t>hiusura del gap tecnologico USA-EU</a:t>
            </a:r>
          </a:p>
          <a:p>
            <a:pPr lvl="1"/>
            <a:r>
              <a:rPr lang="it-IT" dirty="0" smtClean="0"/>
              <a:t>Rallentamento della produttività (sta per iniziare il ciclo lungo dell’informatica) e aumento </a:t>
            </a:r>
            <a:r>
              <a:rPr lang="it-IT" dirty="0" err="1" smtClean="0"/>
              <a:t>disocc</a:t>
            </a:r>
            <a:r>
              <a:rPr lang="it-IT" dirty="0" smtClean="0"/>
              <a:t>.</a:t>
            </a:r>
          </a:p>
          <a:p>
            <a:pPr lvl="1"/>
            <a:r>
              <a:rPr lang="it-IT" dirty="0" smtClean="0"/>
              <a:t>Forte aumento della presenza dello Stato nell’economia (Welfare State, impresa pubblica, regolamentazione)</a:t>
            </a:r>
          </a:p>
          <a:p>
            <a:pPr lvl="1"/>
            <a:r>
              <a:rPr lang="it-IT" dirty="0" smtClean="0"/>
              <a:t>Shock petroliferi, inflazione, instabilità monetaria, valutaria, finanziaria</a:t>
            </a:r>
          </a:p>
          <a:p>
            <a:pPr lvl="1"/>
            <a:r>
              <a:rPr lang="it-IT" dirty="0"/>
              <a:t>Conflittualità sindacati-imprese con ricadute sul piano politico</a:t>
            </a:r>
          </a:p>
          <a:p>
            <a:r>
              <a:rPr lang="it-IT" dirty="0" smtClean="0"/>
              <a:t>Paesi socialisti</a:t>
            </a:r>
          </a:p>
          <a:p>
            <a:pPr lvl="1"/>
            <a:r>
              <a:rPr lang="it-IT" dirty="0" smtClean="0"/>
              <a:t>Esaurimento della spinta propulsiva degli anni di Krusciov. Inizia l’immobilismo di </a:t>
            </a:r>
            <a:r>
              <a:rPr lang="it-IT" dirty="0" err="1" smtClean="0"/>
              <a:t>Breznev</a:t>
            </a:r>
            <a:endParaRPr lang="it-IT" dirty="0" smtClean="0"/>
          </a:p>
          <a:p>
            <a:pPr lvl="1"/>
            <a:r>
              <a:rPr lang="it-IT" dirty="0" smtClean="0"/>
              <a:t>Guerra fredda, guerre calde e sgretolamento progressivo del blocco sovietico</a:t>
            </a:r>
          </a:p>
          <a:p>
            <a:pPr lvl="1"/>
            <a:r>
              <a:rPr lang="it-IT" dirty="0" smtClean="0"/>
              <a:t>Fine dell’era di Mao, inizia l’era Deng, la Cina si avvicina al mercato </a:t>
            </a:r>
          </a:p>
          <a:p>
            <a:r>
              <a:rPr lang="it-IT" dirty="0" smtClean="0"/>
              <a:t>Economie emergenti</a:t>
            </a:r>
          </a:p>
          <a:p>
            <a:pPr lvl="1"/>
            <a:r>
              <a:rPr lang="it-IT" dirty="0" smtClean="0"/>
              <a:t>Guerre e instabilità in Africa</a:t>
            </a:r>
          </a:p>
          <a:p>
            <a:pPr lvl="1"/>
            <a:r>
              <a:rPr lang="it-IT" dirty="0" smtClean="0"/>
              <a:t>Crisi finanziaria e instabilità politica</a:t>
            </a:r>
          </a:p>
          <a:p>
            <a:pPr lvl="1"/>
            <a:endParaRPr lang="it-IT" dirty="0" smtClean="0"/>
          </a:p>
        </p:txBody>
      </p:sp>
    </p:spTree>
    <p:extLst>
      <p:ext uri="{BB962C8B-B14F-4D97-AF65-F5344CB8AC3E}">
        <p14:creationId xmlns:p14="http://schemas.microsoft.com/office/powerpoint/2010/main" val="3624576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Quali risposte ai problemi degli anni ‘70?</a:t>
            </a:r>
            <a:endParaRPr lang="it-IT" dirty="0"/>
          </a:p>
        </p:txBody>
      </p:sp>
      <p:sp>
        <p:nvSpPr>
          <p:cNvPr id="3" name="Segnaposto contenuto 2"/>
          <p:cNvSpPr>
            <a:spLocks noGrp="1"/>
          </p:cNvSpPr>
          <p:nvPr>
            <p:ph idx="1"/>
          </p:nvPr>
        </p:nvSpPr>
        <p:spPr/>
        <p:txBody>
          <a:bodyPr/>
          <a:lstStyle/>
          <a:p>
            <a:r>
              <a:rPr lang="it-IT" dirty="0" smtClean="0"/>
              <a:t>Meno Stato, più Mercato: una soluzione per molti problemi</a:t>
            </a:r>
          </a:p>
          <a:p>
            <a:r>
              <a:rPr lang="it-IT" dirty="0" smtClean="0"/>
              <a:t>Meno lavoro, più capitale (iniziativa privata, finanza)</a:t>
            </a:r>
          </a:p>
          <a:p>
            <a:r>
              <a:rPr lang="it-IT" dirty="0" smtClean="0"/>
              <a:t>Più commercio internazionale</a:t>
            </a:r>
          </a:p>
          <a:p>
            <a:r>
              <a:rPr lang="it-IT" dirty="0" smtClean="0"/>
              <a:t>Inizia la </a:t>
            </a:r>
            <a:r>
              <a:rPr lang="it-IT" dirty="0" smtClean="0"/>
              <a:t>globalizzazione della produzione</a:t>
            </a:r>
          </a:p>
          <a:p>
            <a:r>
              <a:rPr lang="it-IT" dirty="0" smtClean="0"/>
              <a:t>La </a:t>
            </a:r>
            <a:r>
              <a:rPr lang="it-IT" dirty="0" smtClean="0"/>
              <a:t>riscoperta del … «tedesco» … senza dimenticare l’inglese. </a:t>
            </a:r>
          </a:p>
        </p:txBody>
      </p:sp>
    </p:spTree>
    <p:extLst>
      <p:ext uri="{BB962C8B-B14F-4D97-AF65-F5344CB8AC3E}">
        <p14:creationId xmlns:p14="http://schemas.microsoft.com/office/powerpoint/2010/main" val="1158423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Liberismo e liberalismo </a:t>
            </a:r>
            <a:endParaRPr lang="en-GB" dirty="0"/>
          </a:p>
        </p:txBody>
      </p:sp>
      <p:sp>
        <p:nvSpPr>
          <p:cNvPr id="3" name="Segnaposto contenuto 2"/>
          <p:cNvSpPr>
            <a:spLocks noGrp="1"/>
          </p:cNvSpPr>
          <p:nvPr>
            <p:ph idx="1"/>
          </p:nvPr>
        </p:nvSpPr>
        <p:spPr>
          <a:xfrm>
            <a:off x="838200" y="1272209"/>
            <a:ext cx="10515600" cy="4904754"/>
          </a:xfrm>
        </p:spPr>
        <p:txBody>
          <a:bodyPr>
            <a:normAutofit fontScale="92500" lnSpcReduction="10000"/>
          </a:bodyPr>
          <a:lstStyle/>
          <a:p>
            <a:endParaRPr lang="it-IT" dirty="0" smtClean="0"/>
          </a:p>
          <a:p>
            <a:r>
              <a:rPr lang="it-IT" dirty="0" smtClean="0">
                <a:solidFill>
                  <a:srgbClr val="FF0000"/>
                </a:solidFill>
              </a:rPr>
              <a:t>Liberalismo politico</a:t>
            </a:r>
            <a:r>
              <a:rPr lang="it-IT" dirty="0" smtClean="0"/>
              <a:t>: difesa dei diritti individuali; controllo sul potere politico attraverso il bilanciamento dei poteri (esecutivo, legislativo, giudiziario). </a:t>
            </a:r>
          </a:p>
          <a:p>
            <a:r>
              <a:rPr lang="it-IT" dirty="0" smtClean="0">
                <a:solidFill>
                  <a:srgbClr val="FF0000"/>
                </a:solidFill>
              </a:rPr>
              <a:t>Liberismo</a:t>
            </a:r>
            <a:r>
              <a:rPr lang="it-IT" dirty="0" smtClean="0"/>
              <a:t>: laissez-faire = libertà totale alle azioni degli agenti economici. E’ la </a:t>
            </a:r>
            <a:r>
              <a:rPr lang="it-IT" dirty="0"/>
              <a:t>dottrina secondo la quale un’economia basata </a:t>
            </a:r>
            <a:r>
              <a:rPr lang="it-IT" dirty="0" smtClean="0"/>
              <a:t> </a:t>
            </a:r>
            <a:r>
              <a:rPr lang="it-IT" dirty="0"/>
              <a:t>sulla concorrenza e sul mercato tende spontaneamente </a:t>
            </a:r>
            <a:r>
              <a:rPr lang="it-IT" dirty="0" smtClean="0"/>
              <a:t>all’uso </a:t>
            </a:r>
            <a:r>
              <a:rPr lang="it-IT" dirty="0"/>
              <a:t>ottimale delle risorse scarse </a:t>
            </a:r>
            <a:r>
              <a:rPr lang="it-IT" dirty="0" smtClean="0"/>
              <a:t>disponibili e quindi alla loro piena occupazione</a:t>
            </a:r>
          </a:p>
          <a:p>
            <a:pPr marL="900000"/>
            <a:r>
              <a:rPr lang="it-IT" sz="2600" dirty="0" smtClean="0"/>
              <a:t>Il mercato del lavoro concorrenziale e la tendenza spontanea verso il pieno impiego come esempio emblematico della dottrina liberista.</a:t>
            </a:r>
          </a:p>
          <a:p>
            <a:pPr marL="360000"/>
            <a:r>
              <a:rPr lang="it-IT" dirty="0"/>
              <a:t>La dottrina </a:t>
            </a:r>
            <a:r>
              <a:rPr lang="it-IT" dirty="0" smtClean="0"/>
              <a:t>liberista è </a:t>
            </a:r>
            <a:r>
              <a:rPr lang="it-IT" dirty="0"/>
              <a:t>stata interpretata in maniera diversa nel corso del XX secolo. Questa lezione è dedicata a discutere alcune di queste interpretazioni sul piano della teoria e della politica economica.</a:t>
            </a:r>
          </a:p>
          <a:p>
            <a:pPr marL="360000"/>
            <a:endParaRPr lang="it-IT" dirty="0" smtClean="0"/>
          </a:p>
          <a:p>
            <a:endParaRPr lang="en-GB" dirty="0"/>
          </a:p>
        </p:txBody>
      </p:sp>
    </p:spTree>
    <p:extLst>
      <p:ext uri="{BB962C8B-B14F-4D97-AF65-F5344CB8AC3E}">
        <p14:creationId xmlns:p14="http://schemas.microsoft.com/office/powerpoint/2010/main" val="1205249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Quale ruolo per lo Stato per i liberisti?</a:t>
            </a:r>
            <a:endParaRPr lang="en-GB" dirty="0"/>
          </a:p>
        </p:txBody>
      </p:sp>
      <p:sp>
        <p:nvSpPr>
          <p:cNvPr id="3" name="Segnaposto contenuto 2"/>
          <p:cNvSpPr>
            <a:spLocks noGrp="1"/>
          </p:cNvSpPr>
          <p:nvPr>
            <p:ph idx="1"/>
          </p:nvPr>
        </p:nvSpPr>
        <p:spPr/>
        <p:txBody>
          <a:bodyPr>
            <a:normAutofit fontScale="92500" lnSpcReduction="10000"/>
          </a:bodyPr>
          <a:lstStyle/>
          <a:p>
            <a:r>
              <a:rPr lang="it-IT" dirty="0" smtClean="0"/>
              <a:t>Il </a:t>
            </a:r>
            <a:r>
              <a:rPr lang="it-IT" dirty="0" smtClean="0">
                <a:solidFill>
                  <a:srgbClr val="FF0000"/>
                </a:solidFill>
              </a:rPr>
              <a:t>liberismo</a:t>
            </a:r>
            <a:r>
              <a:rPr lang="it-IT" dirty="0" smtClean="0"/>
              <a:t> si colloca all’estremo opposto della  </a:t>
            </a:r>
            <a:r>
              <a:rPr lang="it-IT" dirty="0">
                <a:solidFill>
                  <a:srgbClr val="FF0000"/>
                </a:solidFill>
              </a:rPr>
              <a:t>pianificazione</a:t>
            </a:r>
            <a:r>
              <a:rPr lang="it-IT" dirty="0"/>
              <a:t> dell’economia da parte di un’autorità centrale </a:t>
            </a:r>
            <a:r>
              <a:rPr lang="it-IT" dirty="0" smtClean="0"/>
              <a:t>(es. modello sovietico)</a:t>
            </a:r>
          </a:p>
          <a:p>
            <a:r>
              <a:rPr lang="it-IT" dirty="0" smtClean="0"/>
              <a:t>Ovviamente tra i due estremi – pianificazione e totale laissez-faire - ci sono </a:t>
            </a:r>
            <a:r>
              <a:rPr lang="it-IT" dirty="0">
                <a:solidFill>
                  <a:srgbClr val="FF0000"/>
                </a:solidFill>
              </a:rPr>
              <a:t>infinite sfumature</a:t>
            </a:r>
            <a:r>
              <a:rPr lang="it-IT" dirty="0"/>
              <a:t>. </a:t>
            </a:r>
            <a:endParaRPr lang="it-IT" dirty="0" smtClean="0"/>
          </a:p>
          <a:p>
            <a:r>
              <a:rPr lang="it-IT" dirty="0" smtClean="0"/>
              <a:t>Anche </a:t>
            </a:r>
            <a:r>
              <a:rPr lang="it-IT" dirty="0"/>
              <a:t>il liberista più accanito sostiene </a:t>
            </a:r>
            <a:r>
              <a:rPr lang="it-IT" dirty="0" smtClean="0"/>
              <a:t>che è efficiente che difesa </a:t>
            </a:r>
            <a:r>
              <a:rPr lang="it-IT" dirty="0"/>
              <a:t>e giustizia </a:t>
            </a:r>
            <a:r>
              <a:rPr lang="it-IT" dirty="0" smtClean="0"/>
              <a:t>siano gestiti </a:t>
            </a:r>
            <a:r>
              <a:rPr lang="it-IT" dirty="0"/>
              <a:t>dallo Stato (sono beni pubblici = non rivalità, non escludibilità</a:t>
            </a:r>
            <a:r>
              <a:rPr lang="it-IT" dirty="0" smtClean="0"/>
              <a:t>). Quindi lo </a:t>
            </a:r>
            <a:r>
              <a:rPr lang="it-IT" dirty="0"/>
              <a:t>Stato </a:t>
            </a:r>
            <a:r>
              <a:rPr lang="it-IT" dirty="0" smtClean="0"/>
              <a:t>deve tutelare i </a:t>
            </a:r>
            <a:r>
              <a:rPr lang="it-IT" dirty="0"/>
              <a:t>diritti di proprietà, l’integrità delle persone e delle </a:t>
            </a:r>
            <a:r>
              <a:rPr lang="it-IT" dirty="0" smtClean="0"/>
              <a:t>cose….. Inoltre lo Stato deve </a:t>
            </a:r>
            <a:r>
              <a:rPr lang="it-IT" dirty="0"/>
              <a:t>tutelare la </a:t>
            </a:r>
            <a:r>
              <a:rPr lang="it-IT" dirty="0" smtClean="0"/>
              <a:t>concorrenza.</a:t>
            </a:r>
          </a:p>
          <a:p>
            <a:r>
              <a:rPr lang="it-IT" dirty="0" smtClean="0"/>
              <a:t>Ogni </a:t>
            </a:r>
            <a:r>
              <a:rPr lang="it-IT" dirty="0"/>
              <a:t>altro intervento, al di fuori di questo perimetro (es. politiche keynesiane di domanda), può ostacolare il meccanismo di mercato e i vantaggi che ne </a:t>
            </a:r>
            <a:r>
              <a:rPr lang="it-IT" dirty="0" smtClean="0"/>
              <a:t>derivano e quindi ha effetti negativi o nulli. </a:t>
            </a:r>
            <a:endParaRPr lang="it-IT" dirty="0"/>
          </a:p>
          <a:p>
            <a:endParaRPr lang="it-IT" dirty="0"/>
          </a:p>
          <a:p>
            <a:endParaRPr lang="it-IT" dirty="0"/>
          </a:p>
          <a:p>
            <a:endParaRPr lang="en-GB" dirty="0"/>
          </a:p>
        </p:txBody>
      </p:sp>
    </p:spTree>
    <p:extLst>
      <p:ext uri="{BB962C8B-B14F-4D97-AF65-F5344CB8AC3E}">
        <p14:creationId xmlns:p14="http://schemas.microsoft.com/office/powerpoint/2010/main" val="2822763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30938"/>
          </a:xfrm>
        </p:spPr>
        <p:txBody>
          <a:bodyPr>
            <a:normAutofit/>
          </a:bodyPr>
          <a:lstStyle/>
          <a:p>
            <a:r>
              <a:rPr lang="it-IT" sz="3800" dirty="0" smtClean="0"/>
              <a:t>Quale rapporto tra liberismo economico e politico?</a:t>
            </a:r>
            <a:endParaRPr lang="en-GB" sz="3800" dirty="0"/>
          </a:p>
        </p:txBody>
      </p:sp>
      <p:sp>
        <p:nvSpPr>
          <p:cNvPr id="3" name="Segnaposto contenuto 2"/>
          <p:cNvSpPr>
            <a:spLocks noGrp="1"/>
          </p:cNvSpPr>
          <p:nvPr>
            <p:ph idx="1"/>
          </p:nvPr>
        </p:nvSpPr>
        <p:spPr>
          <a:xfrm>
            <a:off x="838200" y="1296064"/>
            <a:ext cx="10515600" cy="4880899"/>
          </a:xfrm>
        </p:spPr>
        <p:txBody>
          <a:bodyPr>
            <a:normAutofit fontScale="92500" lnSpcReduction="20000"/>
          </a:bodyPr>
          <a:lstStyle/>
          <a:p>
            <a:pPr marL="0" indent="0">
              <a:buNone/>
            </a:pPr>
            <a:r>
              <a:rPr lang="it-IT" dirty="0">
                <a:solidFill>
                  <a:srgbClr val="FF0000"/>
                </a:solidFill>
              </a:rPr>
              <a:t>Risposta empirica</a:t>
            </a:r>
            <a:r>
              <a:rPr lang="it-IT" dirty="0" smtClean="0"/>
              <a:t>:</a:t>
            </a:r>
          </a:p>
          <a:p>
            <a:r>
              <a:rPr lang="it-IT" dirty="0" smtClean="0"/>
              <a:t>Liberismo </a:t>
            </a:r>
            <a:r>
              <a:rPr lang="it-IT" dirty="0"/>
              <a:t>può essere accompagnato da assenza di liberalismo (esempio Cina, Ungheria); liberalismo </a:t>
            </a:r>
            <a:r>
              <a:rPr lang="it-IT" dirty="0" smtClean="0"/>
              <a:t>politico può </a:t>
            </a:r>
            <a:r>
              <a:rPr lang="it-IT" dirty="0"/>
              <a:t>essere accompagnato da intervento dello Stato nell’economia </a:t>
            </a:r>
            <a:r>
              <a:rPr lang="it-IT" dirty="0" smtClean="0"/>
              <a:t>(paesi occidente europeo); storicamente. Il liberalismo politico è incompatibile con l’economia pianificata.</a:t>
            </a:r>
          </a:p>
          <a:p>
            <a:pPr marL="0" indent="0">
              <a:buNone/>
            </a:pPr>
            <a:r>
              <a:rPr lang="it-IT" dirty="0" smtClean="0">
                <a:solidFill>
                  <a:srgbClr val="FF0000"/>
                </a:solidFill>
              </a:rPr>
              <a:t>Risposta teorica </a:t>
            </a:r>
            <a:r>
              <a:rPr lang="it-IT" dirty="0" smtClean="0"/>
              <a:t>(posizioni diverse): </a:t>
            </a:r>
          </a:p>
          <a:p>
            <a:r>
              <a:rPr lang="it-IT" dirty="0" smtClean="0"/>
              <a:t>nel lungo periodo non ci può essere libertà economica senza libertà politica (il potere politico gestisce le risorse a suo vantaggio; istituzioni «estrattive» nel tempo minano l’economia di mercato)</a:t>
            </a:r>
          </a:p>
          <a:p>
            <a:r>
              <a:rPr lang="it-IT" dirty="0"/>
              <a:t>n</a:t>
            </a:r>
            <a:r>
              <a:rPr lang="it-IT" dirty="0" smtClean="0"/>
              <a:t>on ci può essere libertà politica senza libertà economica (l’intervento dello Stato nell’economia conduce al totalitarismo: Scuola austriaca, Hayek)</a:t>
            </a:r>
          </a:p>
          <a:p>
            <a:r>
              <a:rPr lang="it-IT" dirty="0"/>
              <a:t>n</a:t>
            </a:r>
            <a:r>
              <a:rPr lang="it-IT" dirty="0" smtClean="0"/>
              <a:t>on ci può essere libertà politica  senza controllo della libertà economica (</a:t>
            </a:r>
            <a:r>
              <a:rPr lang="it-IT" i="1" dirty="0" smtClean="0"/>
              <a:t>Fine del laissez-faire</a:t>
            </a:r>
            <a:r>
              <a:rPr lang="it-IT" dirty="0" smtClean="0"/>
              <a:t>; Keynes)</a:t>
            </a:r>
          </a:p>
          <a:p>
            <a:endParaRPr lang="it-IT" dirty="0" smtClean="0"/>
          </a:p>
          <a:p>
            <a:endParaRPr lang="it-IT" dirty="0"/>
          </a:p>
          <a:p>
            <a:endParaRPr lang="en-GB" dirty="0"/>
          </a:p>
          <a:p>
            <a:endParaRPr lang="en-GB" dirty="0"/>
          </a:p>
        </p:txBody>
      </p:sp>
    </p:spTree>
    <p:extLst>
      <p:ext uri="{BB962C8B-B14F-4D97-AF65-F5344CB8AC3E}">
        <p14:creationId xmlns:p14="http://schemas.microsoft.com/office/powerpoint/2010/main" val="3004578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 il neoliberismo cos’e?</a:t>
            </a:r>
            <a:endParaRPr lang="it-IT" dirty="0"/>
          </a:p>
        </p:txBody>
      </p:sp>
      <p:sp>
        <p:nvSpPr>
          <p:cNvPr id="3" name="Segnaposto contenuto 2"/>
          <p:cNvSpPr>
            <a:spLocks noGrp="1"/>
          </p:cNvSpPr>
          <p:nvPr>
            <p:ph idx="1"/>
          </p:nvPr>
        </p:nvSpPr>
        <p:spPr>
          <a:xfrm>
            <a:off x="756227" y="1502352"/>
            <a:ext cx="10679545" cy="4523221"/>
          </a:xfrm>
        </p:spPr>
        <p:txBody>
          <a:bodyPr>
            <a:normAutofit fontScale="85000" lnSpcReduction="20000"/>
          </a:bodyPr>
          <a:lstStyle/>
          <a:p>
            <a:r>
              <a:rPr lang="it-IT" i="1" dirty="0"/>
              <a:t>In Occidente, dalla Seconda guerra mondiale e fino agli anni Settanta del secolo scorso, l’ideologia che ha vinto la battaglia all’interno della società civile diventando egemone è stata quella keynesiana. </a:t>
            </a:r>
            <a:endParaRPr lang="it-IT" i="1" dirty="0" smtClean="0"/>
          </a:p>
          <a:p>
            <a:r>
              <a:rPr lang="it-IT" i="1" dirty="0" smtClean="0">
                <a:solidFill>
                  <a:srgbClr val="FF0000"/>
                </a:solidFill>
              </a:rPr>
              <a:t>Dagli </a:t>
            </a:r>
            <a:r>
              <a:rPr lang="it-IT" i="1" dirty="0">
                <a:solidFill>
                  <a:srgbClr val="FF0000"/>
                </a:solidFill>
              </a:rPr>
              <a:t>anni ’80 </a:t>
            </a:r>
            <a:r>
              <a:rPr lang="it-IT" i="1" dirty="0"/>
              <a:t>in poi è invece avvenuto un netto cambiamento con l’</a:t>
            </a:r>
            <a:r>
              <a:rPr lang="it-IT" i="1" dirty="0">
                <a:solidFill>
                  <a:srgbClr val="FF0000"/>
                </a:solidFill>
              </a:rPr>
              <a:t>affermazione della egemonia neoliberista</a:t>
            </a:r>
            <a:r>
              <a:rPr lang="it-IT" i="1" dirty="0"/>
              <a:t>, sia pure con differenti configurazioni a seconda dei diversi contesti nazionali. </a:t>
            </a:r>
            <a:endParaRPr lang="it-IT" i="1" dirty="0" smtClean="0"/>
          </a:p>
          <a:p>
            <a:r>
              <a:rPr lang="it-IT" i="1" dirty="0" smtClean="0"/>
              <a:t>Dapprima </a:t>
            </a:r>
            <a:r>
              <a:rPr lang="it-IT" i="1" dirty="0"/>
              <a:t>in Germania e poi in Europa è stata la variante tedesca </a:t>
            </a:r>
            <a:r>
              <a:rPr lang="it-IT" i="1" dirty="0" err="1" smtClean="0"/>
              <a:t>ordoliberista</a:t>
            </a:r>
            <a:r>
              <a:rPr lang="it-IT" i="1" dirty="0" smtClean="0"/>
              <a:t> </a:t>
            </a:r>
            <a:r>
              <a:rPr lang="it-IT" i="1" dirty="0"/>
              <a:t> a vincere il dibattito culturale, così da diffondersi attraverso gli “apparati ideologici di Stato”, diventando senso comune e creando i presupposti per un complesso sistema di controllo. </a:t>
            </a:r>
            <a:r>
              <a:rPr lang="it-IT" i="1" dirty="0" smtClean="0"/>
              <a:t>[…]</a:t>
            </a:r>
            <a:endParaRPr lang="it-IT" i="1" dirty="0"/>
          </a:p>
          <a:p>
            <a:r>
              <a:rPr lang="it-IT" i="1" dirty="0"/>
              <a:t>Il </a:t>
            </a:r>
            <a:r>
              <a:rPr lang="it-IT" i="1" dirty="0">
                <a:solidFill>
                  <a:srgbClr val="FF0000"/>
                </a:solidFill>
              </a:rPr>
              <a:t>momento </a:t>
            </a:r>
            <a:r>
              <a:rPr lang="it-IT" i="1" dirty="0" err="1">
                <a:solidFill>
                  <a:srgbClr val="FF0000"/>
                </a:solidFill>
              </a:rPr>
              <a:t>fondativo</a:t>
            </a:r>
            <a:r>
              <a:rPr lang="it-IT" i="1" dirty="0">
                <a:solidFill>
                  <a:srgbClr val="FF0000"/>
                </a:solidFill>
              </a:rPr>
              <a:t> del neoliberismo </a:t>
            </a:r>
            <a:r>
              <a:rPr lang="it-IT" i="1" dirty="0"/>
              <a:t>è collocabile al convegno Walter </a:t>
            </a:r>
            <a:r>
              <a:rPr lang="it-IT" i="1" dirty="0" err="1"/>
              <a:t>Lippmann</a:t>
            </a:r>
            <a:r>
              <a:rPr lang="it-IT" i="1" dirty="0"/>
              <a:t> tenutosi a Parigi, nel 1938 e in cui parteciparono, tra gli altri, von Hayek, </a:t>
            </a:r>
            <a:r>
              <a:rPr lang="it-IT" i="1" dirty="0" err="1"/>
              <a:t>Röpke</a:t>
            </a:r>
            <a:r>
              <a:rPr lang="it-IT" i="1" dirty="0"/>
              <a:t> e von </a:t>
            </a:r>
            <a:r>
              <a:rPr lang="it-IT" i="1" dirty="0" err="1"/>
              <a:t>Rüstow</a:t>
            </a:r>
            <a:r>
              <a:rPr lang="it-IT" i="1" dirty="0"/>
              <a:t> (</a:t>
            </a:r>
            <a:r>
              <a:rPr lang="it-IT" i="1" dirty="0" err="1"/>
              <a:t>Dardot</a:t>
            </a:r>
            <a:r>
              <a:rPr lang="it-IT" i="1" dirty="0"/>
              <a:t> e Laval, 2013). Al convegno per la prima volta venne usato il termine “neoliberismo” (Davies, 2014) e questo rappresenta di fatto il primo tentativo di creazione di una vera e propria “Internazionale neoliberista”. </a:t>
            </a:r>
            <a:r>
              <a:rPr lang="it-IT" i="1" dirty="0" smtClean="0"/>
              <a:t> […]</a:t>
            </a:r>
            <a:endParaRPr lang="it-IT" i="1" dirty="0"/>
          </a:p>
        </p:txBody>
      </p:sp>
      <p:sp>
        <p:nvSpPr>
          <p:cNvPr id="4" name="Rettangolo 3"/>
          <p:cNvSpPr/>
          <p:nvPr/>
        </p:nvSpPr>
        <p:spPr>
          <a:xfrm>
            <a:off x="1136073" y="6380018"/>
            <a:ext cx="10587181" cy="369332"/>
          </a:xfrm>
          <a:prstGeom prst="rect">
            <a:avLst/>
          </a:prstGeom>
        </p:spPr>
        <p:txBody>
          <a:bodyPr wrap="square">
            <a:spAutoFit/>
          </a:bodyPr>
          <a:lstStyle/>
          <a:p>
            <a:r>
              <a:rPr lang="it-IT" dirty="0" smtClean="0"/>
              <a:t>Fonte. https</a:t>
            </a:r>
            <a:r>
              <a:rPr lang="it-IT" dirty="0"/>
              <a:t>://www.economiaepolitica.it/il-pensiero-economico/il-falso-liberismo-dellordoliberismo/</a:t>
            </a:r>
          </a:p>
        </p:txBody>
      </p:sp>
    </p:spTree>
    <p:extLst>
      <p:ext uri="{BB962C8B-B14F-4D97-AF65-F5344CB8AC3E}">
        <p14:creationId xmlns:p14="http://schemas.microsoft.com/office/powerpoint/2010/main" val="297408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 il neoliberismo cos’e?</a:t>
            </a:r>
            <a:endParaRPr lang="it-IT" dirty="0"/>
          </a:p>
        </p:txBody>
      </p:sp>
      <p:sp>
        <p:nvSpPr>
          <p:cNvPr id="3" name="Segnaposto contenuto 2"/>
          <p:cNvSpPr>
            <a:spLocks noGrp="1"/>
          </p:cNvSpPr>
          <p:nvPr>
            <p:ph idx="1"/>
          </p:nvPr>
        </p:nvSpPr>
        <p:spPr>
          <a:xfrm>
            <a:off x="838199" y="1862570"/>
            <a:ext cx="10679545" cy="4523221"/>
          </a:xfrm>
        </p:spPr>
        <p:txBody>
          <a:bodyPr>
            <a:normAutofit fontScale="92500" lnSpcReduction="20000"/>
          </a:bodyPr>
          <a:lstStyle/>
          <a:p>
            <a:r>
              <a:rPr lang="it-IT" i="1" dirty="0" smtClean="0">
                <a:solidFill>
                  <a:srgbClr val="FF0000"/>
                </a:solidFill>
              </a:rPr>
              <a:t>All’interno </a:t>
            </a:r>
            <a:r>
              <a:rPr lang="it-IT" i="1" dirty="0">
                <a:solidFill>
                  <a:srgbClr val="FF0000"/>
                </a:solidFill>
              </a:rPr>
              <a:t>dell’internazionale neoliberista si devono tuttavia distinguere due tendenze</a:t>
            </a:r>
            <a:r>
              <a:rPr lang="it-IT" i="1" dirty="0"/>
              <a:t>: quella </a:t>
            </a:r>
            <a:r>
              <a:rPr lang="it-IT" i="1" dirty="0">
                <a:solidFill>
                  <a:srgbClr val="FF0000"/>
                </a:solidFill>
              </a:rPr>
              <a:t>Neo-austriaca</a:t>
            </a:r>
            <a:r>
              <a:rPr lang="it-IT" i="1" dirty="0"/>
              <a:t> di Hayek e von </a:t>
            </a:r>
            <a:r>
              <a:rPr lang="it-IT" i="1" dirty="0" err="1"/>
              <a:t>Mises</a:t>
            </a:r>
            <a:r>
              <a:rPr lang="it-IT" i="1" dirty="0"/>
              <a:t> e quella </a:t>
            </a:r>
            <a:r>
              <a:rPr lang="it-IT" i="1" dirty="0">
                <a:solidFill>
                  <a:srgbClr val="FF0000"/>
                </a:solidFill>
              </a:rPr>
              <a:t>tedesca</a:t>
            </a:r>
            <a:r>
              <a:rPr lang="it-IT" i="1" dirty="0"/>
              <a:t> dell’</a:t>
            </a:r>
            <a:r>
              <a:rPr lang="it-IT" i="1" dirty="0" err="1"/>
              <a:t>Ordoliberismo</a:t>
            </a:r>
            <a:r>
              <a:rPr lang="it-IT" i="1" dirty="0"/>
              <a:t>. </a:t>
            </a:r>
            <a:endParaRPr lang="it-IT" i="1" dirty="0" smtClean="0"/>
          </a:p>
          <a:p>
            <a:r>
              <a:rPr lang="it-IT" i="1" dirty="0" smtClean="0"/>
              <a:t>Comunque</a:t>
            </a:r>
            <a:r>
              <a:rPr lang="it-IT" i="1" dirty="0"/>
              <a:t>, secondo il pensiero dello storico e filosofo </a:t>
            </a:r>
            <a:r>
              <a:rPr lang="it-IT" i="1" dirty="0" err="1"/>
              <a:t>Mirowski</a:t>
            </a:r>
            <a:r>
              <a:rPr lang="it-IT" i="1" dirty="0"/>
              <a:t> (2009), dal punto di vista della storia della scienza economica l’ideologia </a:t>
            </a:r>
            <a:r>
              <a:rPr lang="it-IT" i="1" dirty="0" err="1"/>
              <a:t>ordoliberista</a:t>
            </a:r>
            <a:r>
              <a:rPr lang="it-IT" i="1" dirty="0"/>
              <a:t> e quella neo-austriaca possono essere entrambe assegnate a ciò che egli ha chiamato </a:t>
            </a:r>
            <a:r>
              <a:rPr lang="it-IT" i="1" dirty="0">
                <a:solidFill>
                  <a:srgbClr val="FF0000"/>
                </a:solidFill>
              </a:rPr>
              <a:t>un unico “pensiero collettivo neoliberista”</a:t>
            </a:r>
            <a:r>
              <a:rPr lang="it-IT" i="1" dirty="0"/>
              <a:t>. </a:t>
            </a:r>
            <a:endParaRPr lang="it-IT" i="1" dirty="0" smtClean="0"/>
          </a:p>
          <a:p>
            <a:r>
              <a:rPr lang="it-IT" i="1" dirty="0" smtClean="0"/>
              <a:t>L’avversione </a:t>
            </a:r>
            <a:r>
              <a:rPr lang="it-IT" i="1" dirty="0"/>
              <a:t>al socialismo e al collettivismo, la libertà individuale e la libera concorrenza sono il comune denominatore, essendo loro obiettivo primario quello di costruire un “ordine di concorrenza” fondato sul meccanismo dei prezzi. Si può vedere una sostanziale equivalenza tra il concetto di funzione segnaletica del sistema dei prezzi di cui parla </a:t>
            </a:r>
            <a:r>
              <a:rPr lang="it-IT" i="1" dirty="0" err="1"/>
              <a:t>Eucken</a:t>
            </a:r>
            <a:r>
              <a:rPr lang="it-IT" i="1" dirty="0"/>
              <a:t> ed il concetto di concorrenza come “processo di scoperta” sviluppato da Hayek: per entrambi i prezzi sono il “principio ordinatore” del mercato (Forte e Felice, 2010, p.15).</a:t>
            </a:r>
          </a:p>
          <a:p>
            <a:endParaRPr lang="it-IT" dirty="0"/>
          </a:p>
        </p:txBody>
      </p:sp>
      <p:sp>
        <p:nvSpPr>
          <p:cNvPr id="4" name="Rettangolo 3"/>
          <p:cNvSpPr/>
          <p:nvPr/>
        </p:nvSpPr>
        <p:spPr>
          <a:xfrm>
            <a:off x="1136073" y="6380018"/>
            <a:ext cx="10587181" cy="369332"/>
          </a:xfrm>
          <a:prstGeom prst="rect">
            <a:avLst/>
          </a:prstGeom>
        </p:spPr>
        <p:txBody>
          <a:bodyPr wrap="square">
            <a:spAutoFit/>
          </a:bodyPr>
          <a:lstStyle/>
          <a:p>
            <a:r>
              <a:rPr lang="it-IT" dirty="0" smtClean="0"/>
              <a:t>Fonte. https</a:t>
            </a:r>
            <a:r>
              <a:rPr lang="it-IT" dirty="0"/>
              <a:t>://www.economiaepolitica.it/il-pensiero-economico/il-falso-liberismo-dellordoliberismo/</a:t>
            </a:r>
          </a:p>
        </p:txBody>
      </p:sp>
    </p:spTree>
    <p:extLst>
      <p:ext uri="{BB962C8B-B14F-4D97-AF65-F5344CB8AC3E}">
        <p14:creationId xmlns:p14="http://schemas.microsoft.com/office/powerpoint/2010/main" val="2318617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24578"/>
          </a:xfrm>
        </p:spPr>
        <p:txBody>
          <a:bodyPr/>
          <a:lstStyle/>
          <a:p>
            <a:pPr algn="ctr"/>
            <a:r>
              <a:rPr lang="it-IT" dirty="0" smtClean="0"/>
              <a:t>Scuola Austriaca</a:t>
            </a:r>
            <a:endParaRPr lang="en-GB"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308313349"/>
              </p:ext>
            </p:extLst>
          </p:nvPr>
        </p:nvGraphicFramePr>
        <p:xfrm>
          <a:off x="838200" y="1189704"/>
          <a:ext cx="10515600" cy="54470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4060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52475"/>
          </a:xfrm>
        </p:spPr>
        <p:txBody>
          <a:bodyPr/>
          <a:lstStyle/>
          <a:p>
            <a:pPr algn="ctr"/>
            <a:r>
              <a:rPr lang="it-IT" dirty="0" smtClean="0"/>
              <a:t>Caratteristiche comuni alla </a:t>
            </a:r>
            <a:r>
              <a:rPr lang="it-IT" dirty="0" smtClean="0"/>
              <a:t>Scuola </a:t>
            </a:r>
            <a:r>
              <a:rPr lang="it-IT" dirty="0" smtClean="0"/>
              <a:t>Austriaca</a:t>
            </a:r>
            <a:endParaRPr lang="en-GB" dirty="0"/>
          </a:p>
        </p:txBody>
      </p:sp>
      <p:sp>
        <p:nvSpPr>
          <p:cNvPr id="3" name="Segnaposto contenuto 2"/>
          <p:cNvSpPr>
            <a:spLocks noGrp="1"/>
          </p:cNvSpPr>
          <p:nvPr>
            <p:ph idx="1"/>
          </p:nvPr>
        </p:nvSpPr>
        <p:spPr>
          <a:xfrm>
            <a:off x="838200" y="1474839"/>
            <a:ext cx="10515600" cy="4702124"/>
          </a:xfrm>
        </p:spPr>
        <p:txBody>
          <a:bodyPr/>
          <a:lstStyle/>
          <a:p>
            <a:r>
              <a:rPr lang="it-IT" dirty="0" smtClean="0">
                <a:solidFill>
                  <a:srgbClr val="FF0000"/>
                </a:solidFill>
              </a:rPr>
              <a:t>Individualismo metodologico</a:t>
            </a:r>
            <a:r>
              <a:rPr lang="it-IT" dirty="0" smtClean="0"/>
              <a:t>: ricostruzione delle relazioni sociali a partire dai comportamenti individuali</a:t>
            </a:r>
          </a:p>
          <a:p>
            <a:r>
              <a:rPr lang="it-IT" dirty="0" smtClean="0"/>
              <a:t>Marginalismo e importanza dell’</a:t>
            </a:r>
            <a:r>
              <a:rPr lang="it-IT" dirty="0" smtClean="0">
                <a:solidFill>
                  <a:srgbClr val="FF0000"/>
                </a:solidFill>
              </a:rPr>
              <a:t>utilità marginale </a:t>
            </a:r>
            <a:r>
              <a:rPr lang="it-IT" dirty="0" smtClean="0"/>
              <a:t>nella domanda</a:t>
            </a:r>
          </a:p>
          <a:p>
            <a:r>
              <a:rPr lang="it-IT" dirty="0" smtClean="0"/>
              <a:t>Attenzione per la struttura nel </a:t>
            </a:r>
            <a:r>
              <a:rPr lang="it-IT" dirty="0" smtClean="0">
                <a:solidFill>
                  <a:srgbClr val="FF0000"/>
                </a:solidFill>
              </a:rPr>
              <a:t>tempo</a:t>
            </a:r>
            <a:r>
              <a:rPr lang="it-IT" dirty="0" smtClean="0"/>
              <a:t> dell’attività economica (contro l’equilibrio simultaneo </a:t>
            </a:r>
            <a:r>
              <a:rPr lang="it-IT" dirty="0" err="1" smtClean="0"/>
              <a:t>walrasiano</a:t>
            </a:r>
            <a:r>
              <a:rPr lang="it-IT" dirty="0" smtClean="0"/>
              <a:t>)</a:t>
            </a:r>
          </a:p>
          <a:p>
            <a:r>
              <a:rPr lang="it-IT" dirty="0" smtClean="0">
                <a:solidFill>
                  <a:srgbClr val="FF0000"/>
                </a:solidFill>
              </a:rPr>
              <a:t>Concorrenza</a:t>
            </a:r>
            <a:r>
              <a:rPr lang="it-IT" dirty="0" smtClean="0"/>
              <a:t> come processo di mutamento e non di equilibrio</a:t>
            </a:r>
          </a:p>
          <a:p>
            <a:r>
              <a:rPr lang="it-IT" dirty="0"/>
              <a:t>«Come è possibile che le </a:t>
            </a:r>
            <a:r>
              <a:rPr lang="it-IT" dirty="0">
                <a:solidFill>
                  <a:srgbClr val="FF0000"/>
                </a:solidFill>
              </a:rPr>
              <a:t>istituzioni</a:t>
            </a:r>
            <a:r>
              <a:rPr lang="it-IT" dirty="0"/>
              <a:t> che servono al bene comune e che sono le più importanti per il progresso di quest’ultimo possano svilupparsi senza una comune volontà che spinga alla loro creazione?» </a:t>
            </a:r>
            <a:r>
              <a:rPr lang="it-IT" dirty="0" smtClean="0"/>
              <a:t>(es. </a:t>
            </a:r>
            <a:r>
              <a:rPr lang="it-IT" dirty="0" err="1" smtClean="0"/>
              <a:t>Menger</a:t>
            </a:r>
            <a:r>
              <a:rPr lang="it-IT" dirty="0" smtClean="0"/>
              <a:t> </a:t>
            </a:r>
            <a:r>
              <a:rPr lang="it-IT" dirty="0"/>
              <a:t>e l’origine della moneta)</a:t>
            </a:r>
            <a:endParaRPr lang="it-IT" dirty="0" smtClean="0"/>
          </a:p>
          <a:p>
            <a:endParaRPr lang="en-GB" dirty="0"/>
          </a:p>
        </p:txBody>
      </p:sp>
    </p:spTree>
    <p:extLst>
      <p:ext uri="{BB962C8B-B14F-4D97-AF65-F5344CB8AC3E}">
        <p14:creationId xmlns:p14="http://schemas.microsoft.com/office/powerpoint/2010/main" val="710116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800803" y="696191"/>
            <a:ext cx="8553450" cy="4800600"/>
          </a:xfrm>
          <a:prstGeom prst="rect">
            <a:avLst/>
          </a:prstGeom>
        </p:spPr>
      </p:pic>
      <p:sp>
        <p:nvSpPr>
          <p:cNvPr id="5" name="Rettangolo 4"/>
          <p:cNvSpPr/>
          <p:nvPr/>
        </p:nvSpPr>
        <p:spPr>
          <a:xfrm>
            <a:off x="2955636" y="5839798"/>
            <a:ext cx="6770254" cy="646331"/>
          </a:xfrm>
          <a:prstGeom prst="rect">
            <a:avLst/>
          </a:prstGeom>
        </p:spPr>
        <p:txBody>
          <a:bodyPr wrap="square">
            <a:spAutoFit/>
          </a:bodyPr>
          <a:lstStyle/>
          <a:p>
            <a:pPr algn="ctr"/>
            <a:r>
              <a:rPr lang="it-IT" dirty="0">
                <a:solidFill>
                  <a:srgbClr val="4D5156"/>
                </a:solidFill>
                <a:latin typeface="arial" panose="020B0604020202020204" pitchFamily="34" charset="0"/>
              </a:rPr>
              <a:t>Friedrich August von </a:t>
            </a:r>
            <a:r>
              <a:rPr lang="it-IT" b="1" dirty="0">
                <a:solidFill>
                  <a:srgbClr val="5F6368"/>
                </a:solidFill>
                <a:latin typeface="arial" panose="020B0604020202020204" pitchFamily="34" charset="0"/>
              </a:rPr>
              <a:t>Hayek</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Vienna, 8 maggio 1899 – Friburgo in </a:t>
            </a:r>
            <a:r>
              <a:rPr lang="it-IT" dirty="0" err="1">
                <a:solidFill>
                  <a:srgbClr val="4D5156"/>
                </a:solidFill>
                <a:latin typeface="arial" panose="020B0604020202020204" pitchFamily="34" charset="0"/>
              </a:rPr>
              <a:t>Brisgovia</a:t>
            </a:r>
            <a:r>
              <a:rPr lang="it-IT" dirty="0">
                <a:solidFill>
                  <a:srgbClr val="4D5156"/>
                </a:solidFill>
                <a:latin typeface="arial" panose="020B0604020202020204" pitchFamily="34" charset="0"/>
              </a:rPr>
              <a:t>, 23 marzo 1992)</a:t>
            </a:r>
            <a:endParaRPr lang="it-IT" dirty="0"/>
          </a:p>
        </p:txBody>
      </p:sp>
    </p:spTree>
    <p:extLst>
      <p:ext uri="{BB962C8B-B14F-4D97-AF65-F5344CB8AC3E}">
        <p14:creationId xmlns:p14="http://schemas.microsoft.com/office/powerpoint/2010/main" val="2299997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677094"/>
          </a:xfrm>
        </p:spPr>
        <p:txBody>
          <a:bodyPr>
            <a:normAutofit/>
          </a:bodyPr>
          <a:lstStyle/>
          <a:p>
            <a:pPr algn="ctr"/>
            <a:r>
              <a:rPr lang="it-IT" sz="3600" dirty="0" smtClean="0"/>
              <a:t>Cenni biografici: Friedrich A. von Hayek (1899-1992), 1</a:t>
            </a:r>
            <a:endParaRPr lang="en-GB" sz="3600" dirty="0"/>
          </a:p>
        </p:txBody>
      </p:sp>
      <p:sp>
        <p:nvSpPr>
          <p:cNvPr id="3" name="Segnaposto contenuto 2"/>
          <p:cNvSpPr>
            <a:spLocks noGrp="1"/>
          </p:cNvSpPr>
          <p:nvPr>
            <p:ph idx="1"/>
          </p:nvPr>
        </p:nvSpPr>
        <p:spPr>
          <a:xfrm>
            <a:off x="838200" y="1297858"/>
            <a:ext cx="10515600" cy="4879105"/>
          </a:xfrm>
        </p:spPr>
        <p:txBody>
          <a:bodyPr>
            <a:normAutofit/>
          </a:bodyPr>
          <a:lstStyle/>
          <a:p>
            <a:pPr marL="0" indent="0">
              <a:buNone/>
            </a:pPr>
            <a:r>
              <a:rPr lang="it-IT" sz="2200" dirty="0" smtClean="0"/>
              <a:t>Nasce  a Vienna, famiglia nobile (von) anche se non ricca; padre medico con la passione per la  botanica; madre di famiglia benestante e colta</a:t>
            </a:r>
          </a:p>
          <a:p>
            <a:pPr marL="0" indent="0">
              <a:buNone/>
            </a:pPr>
            <a:r>
              <a:rPr lang="it-IT" sz="2200" dirty="0" smtClean="0"/>
              <a:t>Partecipa alla prima Guerra Mondiale nel 1917 sul fronte del Piave; si ammala di malaria</a:t>
            </a:r>
          </a:p>
          <a:p>
            <a:pPr marL="0" indent="0">
              <a:buNone/>
            </a:pPr>
            <a:r>
              <a:rPr lang="it-IT" sz="2200" dirty="0" smtClean="0"/>
              <a:t>Studia all’Università di Vienna, facoltà di Giurisprudenza; legge Menger, si laurea con von </a:t>
            </a:r>
            <a:r>
              <a:rPr lang="it-IT" sz="2200" dirty="0" err="1" smtClean="0"/>
              <a:t>Wieser</a:t>
            </a:r>
            <a:r>
              <a:rPr lang="it-IT" sz="2200" dirty="0" smtClean="0"/>
              <a:t> che nel 1921 gli trova un lavoro presso un ente pubblico diretto da von </a:t>
            </a:r>
            <a:r>
              <a:rPr lang="it-IT" sz="2200" dirty="0" err="1" smtClean="0"/>
              <a:t>Mises</a:t>
            </a:r>
            <a:r>
              <a:rPr lang="it-IT" sz="2200" dirty="0" smtClean="0"/>
              <a:t>; frequenta il «circolo </a:t>
            </a:r>
            <a:r>
              <a:rPr lang="it-IT" sz="2200" dirty="0" err="1" smtClean="0"/>
              <a:t>Mises</a:t>
            </a:r>
            <a:r>
              <a:rPr lang="it-IT" sz="2200" dirty="0" smtClean="0"/>
              <a:t>», un seminario al  centro della discussione economica nella Vienna del dopoguerra</a:t>
            </a:r>
          </a:p>
          <a:p>
            <a:pPr marL="0" indent="0">
              <a:buNone/>
            </a:pPr>
            <a:r>
              <a:rPr lang="it-IT" sz="2200" dirty="0" smtClean="0"/>
              <a:t>Nel 1923 -24 visita gli USA con pochi soldi e lettere di presentazione di </a:t>
            </a:r>
            <a:r>
              <a:rPr lang="it-IT" sz="2200" dirty="0" err="1" smtClean="0"/>
              <a:t>Schumpeter</a:t>
            </a:r>
            <a:r>
              <a:rPr lang="it-IT" sz="2200" dirty="0" smtClean="0"/>
              <a:t>; studia con W. Mitchell (raccolta di dati sulle fluttuazioni cicliche); s’interessa alla neo-istituita </a:t>
            </a:r>
            <a:r>
              <a:rPr lang="it-IT" sz="2200" i="1" dirty="0" smtClean="0"/>
              <a:t>Federal </a:t>
            </a:r>
            <a:r>
              <a:rPr lang="it-IT" sz="2200" i="1" dirty="0" err="1" smtClean="0"/>
              <a:t>Reserve</a:t>
            </a:r>
            <a:r>
              <a:rPr lang="it-IT" sz="2200" dirty="0" smtClean="0"/>
              <a:t> e a problemi monetari</a:t>
            </a:r>
          </a:p>
          <a:p>
            <a:pPr marL="0" indent="0">
              <a:buNone/>
            </a:pPr>
            <a:r>
              <a:rPr lang="it-IT" sz="2200" dirty="0" smtClean="0"/>
              <a:t>Nel 1927, a Vienna, dirige un centro  di studi sulla congiuntura creato da von Mises (gli fa da assistente </a:t>
            </a:r>
            <a:r>
              <a:rPr lang="it-IT" sz="2200" dirty="0" err="1" smtClean="0"/>
              <a:t>Morgenstern</a:t>
            </a:r>
            <a:r>
              <a:rPr lang="it-IT" sz="2200" dirty="0" smtClean="0"/>
              <a:t> – iniziatore insieme a Von </a:t>
            </a:r>
            <a:r>
              <a:rPr lang="it-IT" sz="2200" dirty="0" err="1" smtClean="0"/>
              <a:t>Neumann</a:t>
            </a:r>
            <a:r>
              <a:rPr lang="it-IT" sz="2200" dirty="0" smtClean="0"/>
              <a:t> della teoria dei giochi).</a:t>
            </a:r>
          </a:p>
          <a:p>
            <a:pPr marL="0" indent="0">
              <a:buNone/>
            </a:pPr>
            <a:r>
              <a:rPr lang="it-IT" sz="2200" dirty="0" smtClean="0"/>
              <a:t> </a:t>
            </a:r>
          </a:p>
          <a:p>
            <a:pPr marL="0" indent="0">
              <a:buNone/>
            </a:pPr>
            <a:endParaRPr lang="it-IT" sz="2200" dirty="0" smtClean="0"/>
          </a:p>
          <a:p>
            <a:pPr marL="0" indent="0">
              <a:buNone/>
            </a:pPr>
            <a:endParaRPr lang="en-GB" sz="2200" dirty="0"/>
          </a:p>
        </p:txBody>
      </p:sp>
    </p:spTree>
    <p:extLst>
      <p:ext uri="{BB962C8B-B14F-4D97-AF65-F5344CB8AC3E}">
        <p14:creationId xmlns:p14="http://schemas.microsoft.com/office/powerpoint/2010/main" val="766638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a:t>Cenni biografici: Friedrich A. von Hayek (1899-1992), </a:t>
            </a:r>
            <a:r>
              <a:rPr lang="it-IT" sz="3600" dirty="0" smtClean="0"/>
              <a:t>2</a:t>
            </a:r>
            <a:endParaRPr lang="en-GB" sz="3600" dirty="0"/>
          </a:p>
        </p:txBody>
      </p:sp>
      <p:sp>
        <p:nvSpPr>
          <p:cNvPr id="3" name="Segnaposto contenuto 2"/>
          <p:cNvSpPr>
            <a:spLocks noGrp="1"/>
          </p:cNvSpPr>
          <p:nvPr>
            <p:ph idx="1"/>
          </p:nvPr>
        </p:nvSpPr>
        <p:spPr>
          <a:xfrm>
            <a:off x="637310" y="2013527"/>
            <a:ext cx="10716490" cy="4406938"/>
          </a:xfrm>
        </p:spPr>
        <p:txBody>
          <a:bodyPr>
            <a:normAutofit fontScale="77500" lnSpcReduction="20000"/>
          </a:bodyPr>
          <a:lstStyle/>
          <a:p>
            <a:pPr marL="0" indent="0">
              <a:buNone/>
            </a:pPr>
            <a:r>
              <a:rPr lang="it-IT" dirty="0"/>
              <a:t>Nel 1931 ottiene un posto alla </a:t>
            </a:r>
            <a:r>
              <a:rPr lang="it-IT" i="1" dirty="0" err="1">
                <a:solidFill>
                  <a:srgbClr val="FF0000"/>
                </a:solidFill>
              </a:rPr>
              <a:t>London</a:t>
            </a:r>
            <a:r>
              <a:rPr lang="it-IT" i="1" dirty="0">
                <a:solidFill>
                  <a:srgbClr val="FF0000"/>
                </a:solidFill>
              </a:rPr>
              <a:t> School of Economics</a:t>
            </a:r>
            <a:r>
              <a:rPr lang="it-IT" dirty="0">
                <a:solidFill>
                  <a:srgbClr val="FF0000"/>
                </a:solidFill>
              </a:rPr>
              <a:t> </a:t>
            </a:r>
            <a:r>
              <a:rPr lang="it-IT" dirty="0"/>
              <a:t>dove aveva tenuto un ciclo di lezioni mesi prima; resta a Londra fino al 1950; difficili rapporti con Keynes e Cambridge </a:t>
            </a:r>
            <a:r>
              <a:rPr lang="it-IT" dirty="0" smtClean="0"/>
              <a:t> (</a:t>
            </a:r>
            <a:r>
              <a:rPr lang="it-IT" dirty="0" err="1" smtClean="0"/>
              <a:t>Sraffa</a:t>
            </a:r>
            <a:r>
              <a:rPr lang="it-IT" dirty="0" smtClean="0"/>
              <a:t> e </a:t>
            </a:r>
            <a:r>
              <a:rPr lang="it-IT" dirty="0" err="1" smtClean="0"/>
              <a:t>Kaldor</a:t>
            </a:r>
            <a:r>
              <a:rPr lang="it-IT" dirty="0" smtClean="0"/>
              <a:t>), controversi </a:t>
            </a:r>
            <a:r>
              <a:rPr lang="it-IT" dirty="0"/>
              <a:t>sul piano professionale ma ottimi sul piano </a:t>
            </a:r>
            <a:r>
              <a:rPr lang="it-IT" dirty="0" smtClean="0"/>
              <a:t>personale.</a:t>
            </a:r>
            <a:endParaRPr lang="it-IT" dirty="0"/>
          </a:p>
          <a:p>
            <a:pPr marL="0" indent="0">
              <a:buNone/>
            </a:pPr>
            <a:r>
              <a:rPr lang="it-IT" dirty="0" smtClean="0"/>
              <a:t>Nel </a:t>
            </a:r>
            <a:r>
              <a:rPr lang="it-IT" dirty="0"/>
              <a:t>1950 accetta una cattedra a </a:t>
            </a:r>
            <a:r>
              <a:rPr lang="it-IT" dirty="0">
                <a:solidFill>
                  <a:srgbClr val="FF0000"/>
                </a:solidFill>
              </a:rPr>
              <a:t>Chicago di scienze sociali e morali </a:t>
            </a:r>
            <a:r>
              <a:rPr lang="it-IT" dirty="0"/>
              <a:t>(non di economia) . Condivide le impostazioni liberiste, ma i suoi interessi si spostano nel campo della filosofia della politica e della epistemologia</a:t>
            </a:r>
          </a:p>
          <a:p>
            <a:pPr marL="0" indent="0">
              <a:buNone/>
            </a:pPr>
            <a:r>
              <a:rPr lang="it-IT" dirty="0" smtClean="0"/>
              <a:t>Nel 1962 accetta una cattedra all’Università di Friburgo e torna in Europa</a:t>
            </a:r>
          </a:p>
          <a:p>
            <a:pPr marL="0" indent="0">
              <a:buNone/>
            </a:pPr>
            <a:r>
              <a:rPr lang="it-IT" dirty="0" smtClean="0"/>
              <a:t>Nel 1974 gli viene conferito il premio Nobel per l’Economia per i suoi lavori negli anni Trenta</a:t>
            </a:r>
          </a:p>
          <a:p>
            <a:pPr marL="0" indent="0">
              <a:buNone/>
            </a:pPr>
            <a:r>
              <a:rPr lang="it-IT" b="1" dirty="0" smtClean="0"/>
              <a:t>Opere principali</a:t>
            </a:r>
          </a:p>
          <a:p>
            <a:pPr marL="0" indent="0">
              <a:buNone/>
            </a:pPr>
            <a:r>
              <a:rPr lang="it-IT" dirty="0" smtClean="0"/>
              <a:t>Ciclo economico</a:t>
            </a:r>
            <a:r>
              <a:rPr lang="it-IT" i="1" dirty="0" smtClean="0"/>
              <a:t>: </a:t>
            </a:r>
            <a:r>
              <a:rPr lang="it-IT" i="1" dirty="0" err="1" smtClean="0"/>
              <a:t>Prices</a:t>
            </a:r>
            <a:r>
              <a:rPr lang="it-IT" i="1" dirty="0" smtClean="0"/>
              <a:t> and Production (1931: 2° ed. 1935)</a:t>
            </a:r>
          </a:p>
          <a:p>
            <a:pPr marL="0" indent="0">
              <a:buNone/>
            </a:pPr>
            <a:r>
              <a:rPr lang="it-IT" dirty="0" smtClean="0"/>
              <a:t>Teoria del capitale</a:t>
            </a:r>
            <a:r>
              <a:rPr lang="it-IT" i="1" dirty="0" smtClean="0"/>
              <a:t>: The pure </a:t>
            </a:r>
            <a:r>
              <a:rPr lang="it-IT" i="1" dirty="0" err="1" smtClean="0"/>
              <a:t>theory</a:t>
            </a:r>
            <a:r>
              <a:rPr lang="it-IT" i="1" dirty="0" smtClean="0"/>
              <a:t> of capital (1941)</a:t>
            </a:r>
          </a:p>
          <a:p>
            <a:pPr marL="0" indent="0">
              <a:buNone/>
            </a:pPr>
            <a:r>
              <a:rPr lang="it-IT" dirty="0" smtClean="0"/>
              <a:t>Politica</a:t>
            </a:r>
            <a:r>
              <a:rPr lang="it-IT" i="1" dirty="0" smtClean="0"/>
              <a:t>: The road to </a:t>
            </a:r>
            <a:r>
              <a:rPr lang="it-IT" i="1" dirty="0" err="1" smtClean="0"/>
              <a:t>serfdom</a:t>
            </a:r>
            <a:r>
              <a:rPr lang="it-IT" i="1" dirty="0" smtClean="0"/>
              <a:t> (</a:t>
            </a:r>
            <a:r>
              <a:rPr lang="it-IT" i="1" dirty="0" err="1" smtClean="0"/>
              <a:t>tr</a:t>
            </a:r>
            <a:r>
              <a:rPr lang="it-IT" i="1" dirty="0" smtClean="0"/>
              <a:t>. </a:t>
            </a:r>
            <a:r>
              <a:rPr lang="it-IT" i="1" dirty="0" err="1"/>
              <a:t>i</a:t>
            </a:r>
            <a:r>
              <a:rPr lang="it-IT" i="1" dirty="0" err="1" smtClean="0"/>
              <a:t>t</a:t>
            </a:r>
            <a:r>
              <a:rPr lang="it-IT" i="1" dirty="0" smtClean="0"/>
              <a:t>. La strada verso la schiavitù)  (1944) </a:t>
            </a:r>
          </a:p>
          <a:p>
            <a:pPr marL="0" indent="0">
              <a:buNone/>
            </a:pPr>
            <a:r>
              <a:rPr lang="it-IT" dirty="0" smtClean="0"/>
              <a:t>Filosofia politica </a:t>
            </a:r>
            <a:r>
              <a:rPr lang="it-IT" i="1" dirty="0" smtClean="0"/>
              <a:t>: Law, </a:t>
            </a:r>
            <a:r>
              <a:rPr lang="it-IT" i="1" dirty="0" err="1"/>
              <a:t>L</a:t>
            </a:r>
            <a:r>
              <a:rPr lang="it-IT" i="1" dirty="0" err="1" smtClean="0"/>
              <a:t>egislation</a:t>
            </a:r>
            <a:r>
              <a:rPr lang="it-IT" i="1" dirty="0" smtClean="0"/>
              <a:t> and Liberty </a:t>
            </a:r>
            <a:r>
              <a:rPr lang="it-IT" dirty="0" smtClean="0"/>
              <a:t>( 3 volumi </a:t>
            </a:r>
            <a:r>
              <a:rPr lang="it-IT" i="1" dirty="0" smtClean="0"/>
              <a:t>1973-1979)</a:t>
            </a:r>
          </a:p>
          <a:p>
            <a:pPr marL="0" indent="0">
              <a:buNone/>
            </a:pPr>
            <a:endParaRPr lang="it-IT" dirty="0"/>
          </a:p>
        </p:txBody>
      </p:sp>
      <p:pic>
        <p:nvPicPr>
          <p:cNvPr id="4" name="Immagine 3"/>
          <p:cNvPicPr>
            <a:picLocks noChangeAspect="1"/>
          </p:cNvPicPr>
          <p:nvPr/>
        </p:nvPicPr>
        <p:blipFill>
          <a:blip r:embed="rId2"/>
          <a:stretch>
            <a:fillRect/>
          </a:stretch>
        </p:blipFill>
        <p:spPr>
          <a:xfrm>
            <a:off x="10105084" y="4540865"/>
            <a:ext cx="1248716" cy="1879600"/>
          </a:xfrm>
          <a:prstGeom prst="rect">
            <a:avLst/>
          </a:prstGeom>
        </p:spPr>
      </p:pic>
    </p:spTree>
    <p:extLst>
      <p:ext uri="{BB962C8B-B14F-4D97-AF65-F5344CB8AC3E}">
        <p14:creationId xmlns:p14="http://schemas.microsoft.com/office/powerpoint/2010/main" val="3584364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linee di ricerca di </a:t>
            </a:r>
            <a:r>
              <a:rPr lang="it-IT" dirty="0" smtClean="0"/>
              <a:t>Hayek</a:t>
            </a:r>
            <a:endParaRPr lang="en-GB" dirty="0"/>
          </a:p>
        </p:txBody>
      </p:sp>
      <p:sp>
        <p:nvSpPr>
          <p:cNvPr id="3" name="Segnaposto contenuto 2"/>
          <p:cNvSpPr>
            <a:spLocks noGrp="1"/>
          </p:cNvSpPr>
          <p:nvPr>
            <p:ph idx="1"/>
          </p:nvPr>
        </p:nvSpPr>
        <p:spPr>
          <a:xfrm>
            <a:off x="838200" y="1690688"/>
            <a:ext cx="10515600" cy="4486275"/>
          </a:xfrm>
        </p:spPr>
        <p:txBody>
          <a:bodyPr>
            <a:normAutofit fontScale="92500" lnSpcReduction="20000"/>
          </a:bodyPr>
          <a:lstStyle/>
          <a:p>
            <a:r>
              <a:rPr lang="it-IT" dirty="0" smtClean="0">
                <a:solidFill>
                  <a:srgbClr val="FF0000"/>
                </a:solidFill>
              </a:rPr>
              <a:t>Molteplicità di interessi</a:t>
            </a:r>
            <a:r>
              <a:rPr lang="it-IT" dirty="0" smtClean="0"/>
              <a:t>: oltre all’economia la storia, storia delle idee, filosofia, per una unicità dei linguaggi e del sapere.</a:t>
            </a:r>
          </a:p>
          <a:p>
            <a:r>
              <a:rPr lang="it-IT" dirty="0" smtClean="0"/>
              <a:t>Come Pareto, lascia la teoria economica dell’equilibrio  per una </a:t>
            </a:r>
            <a:r>
              <a:rPr lang="it-IT" dirty="0" smtClean="0">
                <a:solidFill>
                  <a:srgbClr val="FF0000"/>
                </a:solidFill>
              </a:rPr>
              <a:t>teoria della società</a:t>
            </a:r>
            <a:r>
              <a:rPr lang="it-IT" dirty="0" smtClean="0"/>
              <a:t>.</a:t>
            </a:r>
          </a:p>
          <a:p>
            <a:r>
              <a:rPr lang="it-IT" dirty="0" smtClean="0"/>
              <a:t>Cerca di combinare l’equilibrio economico generale </a:t>
            </a:r>
            <a:r>
              <a:rPr lang="it-IT" dirty="0" err="1" smtClean="0"/>
              <a:t>walrasiano</a:t>
            </a:r>
            <a:r>
              <a:rPr lang="it-IT" dirty="0" smtClean="0"/>
              <a:t> con lo studio delle fluttuazioni cicliche in una economia monetaria. Deve perciò introdurre il </a:t>
            </a:r>
            <a:r>
              <a:rPr lang="it-IT" dirty="0" smtClean="0">
                <a:solidFill>
                  <a:srgbClr val="FF0000"/>
                </a:solidFill>
              </a:rPr>
              <a:t>tempo.</a:t>
            </a:r>
          </a:p>
          <a:p>
            <a:r>
              <a:rPr lang="it-IT" dirty="0" smtClean="0"/>
              <a:t>I </a:t>
            </a:r>
            <a:r>
              <a:rPr lang="it-IT" dirty="0" smtClean="0"/>
              <a:t>prezzi allocano le risorse non solo nello spazio, ma in una economia monetaria le allocano anche nel tempo. Lo stesso bene a date diverse avrà prezzi diversi (idea sviluppata nell’ EEG di Arrow e </a:t>
            </a:r>
            <a:r>
              <a:rPr lang="it-IT" dirty="0" err="1" smtClean="0"/>
              <a:t>Debreu</a:t>
            </a:r>
            <a:r>
              <a:rPr lang="it-IT" dirty="0" smtClean="0"/>
              <a:t>, ma anche </a:t>
            </a:r>
            <a:r>
              <a:rPr lang="it-IT" dirty="0" err="1" smtClean="0"/>
              <a:t>Hicks</a:t>
            </a:r>
            <a:r>
              <a:rPr lang="it-IT" dirty="0" smtClean="0"/>
              <a:t> e la scuola svedese). </a:t>
            </a:r>
          </a:p>
          <a:p>
            <a:r>
              <a:rPr lang="it-IT" dirty="0" smtClean="0"/>
              <a:t>Il sistema dei prezzi di equilibrio deve essere intertemporale (e quindi l’equilibrio necessita di ipotesi sulle aspettative degli agenti. Soluzione proposta: ipotesi di perfetta previsione).</a:t>
            </a:r>
          </a:p>
          <a:p>
            <a:endParaRPr lang="en-GB" dirty="0"/>
          </a:p>
        </p:txBody>
      </p:sp>
    </p:spTree>
    <p:extLst>
      <p:ext uri="{BB962C8B-B14F-4D97-AF65-F5344CB8AC3E}">
        <p14:creationId xmlns:p14="http://schemas.microsoft.com/office/powerpoint/2010/main" val="100220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Contributi scientifici di Hayek, 1</a:t>
            </a:r>
            <a:endParaRPr lang="en-GB" dirty="0"/>
          </a:p>
        </p:txBody>
      </p:sp>
      <p:sp>
        <p:nvSpPr>
          <p:cNvPr id="3" name="Segnaposto contenuto 2"/>
          <p:cNvSpPr>
            <a:spLocks noGrp="1"/>
          </p:cNvSpPr>
          <p:nvPr>
            <p:ph idx="1"/>
          </p:nvPr>
        </p:nvSpPr>
        <p:spPr/>
        <p:txBody>
          <a:bodyPr>
            <a:normAutofit fontScale="70000" lnSpcReduction="20000"/>
          </a:bodyPr>
          <a:lstStyle/>
          <a:p>
            <a:r>
              <a:rPr lang="it-IT" b="1" dirty="0"/>
              <a:t>Teoria del ciclo economico</a:t>
            </a:r>
            <a:r>
              <a:rPr lang="it-IT" dirty="0"/>
              <a:t/>
            </a:r>
            <a:br>
              <a:rPr lang="it-IT" dirty="0"/>
            </a:br>
            <a:r>
              <a:rPr lang="it-IT" dirty="0"/>
              <a:t>Negli anni Trenta Hayek sviluppò, a partire dalla tradizione austriaca di Ludwig von </a:t>
            </a:r>
            <a:r>
              <a:rPr lang="it-IT" dirty="0" err="1"/>
              <a:t>Mises</a:t>
            </a:r>
            <a:r>
              <a:rPr lang="it-IT" dirty="0"/>
              <a:t>, una teoria del ciclo economico secondo cui le crisi derivano da espansioni artificiali del credito e da tassi d’interesse troppo bassi fissati dal sistema bancario o dalla banca centrale.</a:t>
            </a:r>
            <a:br>
              <a:rPr lang="it-IT" dirty="0"/>
            </a:br>
            <a:r>
              <a:rPr lang="it-IT" dirty="0"/>
              <a:t>Queste politiche inducono investimenti non sostenibili (“</a:t>
            </a:r>
            <a:r>
              <a:rPr lang="it-IT" dirty="0" err="1"/>
              <a:t>malinvestments</a:t>
            </a:r>
            <a:r>
              <a:rPr lang="it-IT" dirty="0"/>
              <a:t>”), soprattutto nei beni capitali, che prima o poi devono essere liquidati, generando recessione. </a:t>
            </a:r>
          </a:p>
          <a:p>
            <a:r>
              <a:rPr lang="it-IT" dirty="0"/>
              <a:t>Si confronta con le teorie che attribuivano le fluttuazioni o a cause monetarie o a cause reali. </a:t>
            </a:r>
            <a:r>
              <a:rPr lang="it-IT" dirty="0" smtClean="0"/>
              <a:t>Ritiene </a:t>
            </a:r>
            <a:r>
              <a:rPr lang="it-IT" dirty="0"/>
              <a:t>che le </a:t>
            </a:r>
            <a:r>
              <a:rPr lang="it-IT" dirty="0">
                <a:solidFill>
                  <a:srgbClr val="FF0000"/>
                </a:solidFill>
              </a:rPr>
              <a:t>cause</a:t>
            </a:r>
            <a:r>
              <a:rPr lang="it-IT" dirty="0"/>
              <a:t> siano </a:t>
            </a:r>
            <a:r>
              <a:rPr lang="it-IT" dirty="0">
                <a:solidFill>
                  <a:srgbClr val="FF0000"/>
                </a:solidFill>
              </a:rPr>
              <a:t>monetarie</a:t>
            </a:r>
            <a:r>
              <a:rPr lang="it-IT" dirty="0"/>
              <a:t> e consistano in una divergenza tra saggio di interesse «naturale» (uguaglianza risparmio e investimento) e monetario stabilito dal sistema bancario. </a:t>
            </a:r>
            <a:r>
              <a:rPr lang="it-IT" dirty="0" smtClean="0"/>
              <a:t>Questo </a:t>
            </a:r>
            <a:r>
              <a:rPr lang="it-IT" dirty="0"/>
              <a:t>provoca una sproporzione tra produzione di beni capitali (che richiede tempi lunghi ed è favorita da bassi tassi di interesse) e beni di consumo (che richiede tempi brevi ed è preferita per tassi alti) che distorce l’economia: non si possono produrre abbastanza beni di consumo e c’è «risparmio forzato». </a:t>
            </a:r>
            <a:endParaRPr lang="it-IT" dirty="0" smtClean="0"/>
          </a:p>
          <a:p>
            <a:r>
              <a:rPr lang="it-IT" dirty="0"/>
              <a:t>Conclusione di Hayek: La politica monetaria che abbassa il tasso di interesse è inefficace a combattere la disoccupazione </a:t>
            </a:r>
            <a:r>
              <a:rPr lang="it-IT" dirty="0" smtClean="0"/>
              <a:t>: </a:t>
            </a:r>
            <a:r>
              <a:rPr lang="it-IT" i="1" dirty="0" smtClean="0"/>
              <a:t>«</a:t>
            </a:r>
            <a:r>
              <a:rPr lang="it-IT" i="1" dirty="0"/>
              <a:t>Mirare alla massima occupazione che possa essere raggiunta nel breve periodo manovrando la politica monetaria è, in sostanza, una politica da disperati»</a:t>
            </a:r>
          </a:p>
          <a:p>
            <a:r>
              <a:rPr lang="it-IT" dirty="0"/>
              <a:t>Critiche alle conclusioni di  Hayek</a:t>
            </a:r>
            <a:r>
              <a:rPr lang="it-IT" dirty="0" smtClean="0"/>
              <a:t>: Argomenti </a:t>
            </a:r>
            <a:r>
              <a:rPr lang="it-IT" dirty="0"/>
              <a:t>basati sull’ipotesi che il sistema sia già in una situazione di piena </a:t>
            </a:r>
            <a:r>
              <a:rPr lang="it-IT" dirty="0" smtClean="0"/>
              <a:t>occupazione </a:t>
            </a:r>
            <a:r>
              <a:rPr lang="it-IT" dirty="0" smtClean="0">
                <a:solidFill>
                  <a:srgbClr val="FF0000"/>
                </a:solidFill>
              </a:rPr>
              <a:t>Cosa </a:t>
            </a:r>
            <a:r>
              <a:rPr lang="it-IT" dirty="0">
                <a:solidFill>
                  <a:srgbClr val="FF0000"/>
                </a:solidFill>
              </a:rPr>
              <a:t>è il tasso di interesse «naturale»? (critica di </a:t>
            </a:r>
            <a:r>
              <a:rPr lang="it-IT" dirty="0" err="1">
                <a:solidFill>
                  <a:srgbClr val="FF0000"/>
                </a:solidFill>
              </a:rPr>
              <a:t>Sraffa</a:t>
            </a:r>
            <a:r>
              <a:rPr lang="it-IT" dirty="0">
                <a:solidFill>
                  <a:srgbClr val="FF0000"/>
                </a:solidFill>
              </a:rPr>
              <a:t>)</a:t>
            </a:r>
          </a:p>
          <a:p>
            <a:endParaRPr lang="it-IT" dirty="0"/>
          </a:p>
          <a:p>
            <a:endParaRPr lang="it-IT" dirty="0"/>
          </a:p>
          <a:p>
            <a:endParaRPr lang="it-IT" b="1" dirty="0" smtClean="0"/>
          </a:p>
        </p:txBody>
      </p:sp>
    </p:spTree>
    <p:extLst>
      <p:ext uri="{BB962C8B-B14F-4D97-AF65-F5344CB8AC3E}">
        <p14:creationId xmlns:p14="http://schemas.microsoft.com/office/powerpoint/2010/main" val="2634129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dibattito </a:t>
            </a:r>
            <a:r>
              <a:rPr lang="it-IT" dirty="0" err="1" smtClean="0"/>
              <a:t>Sraffa</a:t>
            </a:r>
            <a:r>
              <a:rPr lang="it-IT" dirty="0" smtClean="0"/>
              <a:t> - Hayek</a:t>
            </a:r>
            <a:endParaRPr lang="en-GB" dirty="0"/>
          </a:p>
        </p:txBody>
      </p:sp>
      <p:sp>
        <p:nvSpPr>
          <p:cNvPr id="3" name="Segnaposto contenuto 2"/>
          <p:cNvSpPr>
            <a:spLocks noGrp="1"/>
          </p:cNvSpPr>
          <p:nvPr>
            <p:ph idx="1"/>
          </p:nvPr>
        </p:nvSpPr>
        <p:spPr/>
        <p:txBody>
          <a:bodyPr>
            <a:normAutofit fontScale="92500" lnSpcReduction="10000"/>
          </a:bodyPr>
          <a:lstStyle/>
          <a:p>
            <a:pPr marL="0" indent="0">
              <a:buNone/>
            </a:pPr>
            <a:r>
              <a:rPr lang="it-IT" dirty="0"/>
              <a:t>Il dibattito </a:t>
            </a:r>
            <a:r>
              <a:rPr lang="it-IT" dirty="0" err="1"/>
              <a:t>Sraffa</a:t>
            </a:r>
            <a:r>
              <a:rPr lang="it-IT" dirty="0"/>
              <a:t>-Hayek è un dibattito tra Piero </a:t>
            </a:r>
            <a:r>
              <a:rPr lang="it-IT" dirty="0" err="1"/>
              <a:t>Sraffa</a:t>
            </a:r>
            <a:r>
              <a:rPr lang="it-IT" dirty="0"/>
              <a:t> e Friedrich Hayek negli anni Trenta. Nel 1931, Hayek criticò il Trattato sulla moneta di John </a:t>
            </a:r>
            <a:r>
              <a:rPr lang="it-IT" dirty="0" err="1"/>
              <a:t>Maynard</a:t>
            </a:r>
            <a:r>
              <a:rPr lang="it-IT" dirty="0"/>
              <a:t> Keynes (1930) nel suo "</a:t>
            </a:r>
            <a:r>
              <a:rPr lang="it-IT" dirty="0" err="1"/>
              <a:t>Reflections</a:t>
            </a:r>
            <a:r>
              <a:rPr lang="it-IT" dirty="0"/>
              <a:t> on the pure </a:t>
            </a:r>
            <a:r>
              <a:rPr lang="it-IT" dirty="0" err="1"/>
              <a:t>theory</a:t>
            </a:r>
            <a:r>
              <a:rPr lang="it-IT" dirty="0"/>
              <a:t> of Mr. J. M. Keynes"[1] e pubblicò le sue lezioni alla LSE in forma di libro con il titolo </a:t>
            </a:r>
            <a:r>
              <a:rPr lang="it-IT" dirty="0" err="1"/>
              <a:t>Prices</a:t>
            </a:r>
            <a:r>
              <a:rPr lang="it-IT" dirty="0"/>
              <a:t> and Production.[2] Keynes rispose ad Hayek.[3] In seguito, Keynes chiese a </a:t>
            </a:r>
            <a:r>
              <a:rPr lang="it-IT" dirty="0" err="1"/>
              <a:t>Sraffa</a:t>
            </a:r>
            <a:r>
              <a:rPr lang="it-IT" dirty="0"/>
              <a:t> di scrivere una recensione critica di </a:t>
            </a:r>
            <a:r>
              <a:rPr lang="it-IT" dirty="0" err="1"/>
              <a:t>Prices</a:t>
            </a:r>
            <a:r>
              <a:rPr lang="it-IT" dirty="0"/>
              <a:t> and Production per l'</a:t>
            </a:r>
            <a:r>
              <a:rPr lang="it-IT" dirty="0" err="1"/>
              <a:t>Economic</a:t>
            </a:r>
            <a:r>
              <a:rPr lang="it-IT" dirty="0"/>
              <a:t> Journal. </a:t>
            </a:r>
            <a:r>
              <a:rPr lang="it-IT" dirty="0" err="1"/>
              <a:t>Sraffa</a:t>
            </a:r>
            <a:r>
              <a:rPr lang="it-IT" dirty="0"/>
              <a:t> elaborò le incongruenze logiche dell'argomentazione di Hayek, in particolare per quanto riguarda l'effetto del "risparmio forzato" indotto dall'inflazione sul settore del capitale e sulla definizione di un tasso di interesse "naturale" in un'economia in crescita.[4] La risposta di Hayek e la controreplica di </a:t>
            </a:r>
            <a:r>
              <a:rPr lang="it-IT" dirty="0" err="1"/>
              <a:t>Sraffa</a:t>
            </a:r>
            <a:r>
              <a:rPr lang="it-IT" dirty="0"/>
              <a:t> furono pubblicate in seguito.[5][6]</a:t>
            </a:r>
          </a:p>
          <a:p>
            <a:pPr marL="0" indent="0">
              <a:buNone/>
            </a:pPr>
            <a:r>
              <a:rPr lang="it-IT" dirty="0">
                <a:hlinkClick r:id="rId2"/>
              </a:rPr>
              <a:t>https://</a:t>
            </a:r>
            <a:r>
              <a:rPr lang="it-IT" dirty="0" smtClean="0">
                <a:hlinkClick r:id="rId2"/>
              </a:rPr>
              <a:t>en.wikipedia.org/wiki/Sraffa%E2%80%93Hayek_debate</a:t>
            </a:r>
            <a:endParaRPr lang="it-IT" dirty="0" smtClean="0"/>
          </a:p>
          <a:p>
            <a:pPr marL="0" indent="0">
              <a:buNone/>
            </a:pPr>
            <a:endParaRPr lang="it-IT" dirty="0"/>
          </a:p>
          <a:p>
            <a:endParaRPr lang="it-IT" dirty="0" smtClean="0"/>
          </a:p>
          <a:p>
            <a:endParaRPr lang="en-GB" dirty="0"/>
          </a:p>
        </p:txBody>
      </p:sp>
    </p:spTree>
    <p:extLst>
      <p:ext uri="{BB962C8B-B14F-4D97-AF65-F5344CB8AC3E}">
        <p14:creationId xmlns:p14="http://schemas.microsoft.com/office/powerpoint/2010/main" val="2405125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Contributi scientifici di Hayek, 2</a:t>
            </a:r>
            <a:endParaRPr lang="en-GB"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Il problema della conoscenza dispersa</a:t>
            </a:r>
            <a:r>
              <a:rPr lang="it-IT" dirty="0" smtClean="0"/>
              <a:t>: Il contributo forse più celebre di Hayek è l’idea che la conoscenza economica sia: dispersa tra milioni di individui, locale, tacita, mutevole nel tempo. In saggi come The Use of Knowledge in Society (1945), Hayek sostiene che nessuna autorità centrale può raccogliere e utilizzare tutta l’informazione necessaria per dirigere efficientemente un’economia complessa.</a:t>
            </a:r>
          </a:p>
          <a:p>
            <a:r>
              <a:rPr lang="it-IT" dirty="0" smtClean="0">
                <a:solidFill>
                  <a:srgbClr val="FF0000"/>
                </a:solidFill>
              </a:rPr>
              <a:t>Ci sono due tipi di conoscenza</a:t>
            </a:r>
            <a:r>
              <a:rPr lang="it-IT" dirty="0" smtClean="0"/>
              <a:t>:  una è scientifica, di leggi generali, di tecniche alternative di produzione,  ed è chiaro che gli esperti la possiedono in misura maggiore dei singoli comuni individui; ma c’è una conoscenza delle circostanze specifiche di tempo e di luogo che è altrettanto importante  «proprio rispetto a questo tipo di conoscenze praticamente ogni individuo si trova in vantaggio rispetto a tutti gli altri». Questo secondo tipo di conoscenza è ignorato dagli economisti perché sottovalutano l’importanza del cambiamento continuo delle circostanze all’interno delle quali si devono prendere le decisioni.</a:t>
            </a:r>
          </a:p>
          <a:p>
            <a:r>
              <a:rPr lang="it-IT" dirty="0">
                <a:solidFill>
                  <a:srgbClr val="FF0000"/>
                </a:solidFill>
              </a:rPr>
              <a:t>Il problema economico della società</a:t>
            </a:r>
            <a:r>
              <a:rPr lang="it-IT" dirty="0"/>
              <a:t> , perciò, non è meramente un problema di come allocare risorse «date»…….Si tratta piuttosto del problema relativo a come assicurare il miglior uso di risorse note a ciascuno dei membri della società, per fini la cui importanza relativa è nota solo a questi individui. O, in breve, si tratta del problema di come utilizzare la conoscenza che non appartiene a nessuno nella sua totalità</a:t>
            </a:r>
          </a:p>
          <a:p>
            <a:endParaRPr lang="it-IT" dirty="0" smtClean="0"/>
          </a:p>
        </p:txBody>
      </p:sp>
    </p:spTree>
    <p:extLst>
      <p:ext uri="{BB962C8B-B14F-4D97-AF65-F5344CB8AC3E}">
        <p14:creationId xmlns:p14="http://schemas.microsoft.com/office/powerpoint/2010/main" val="2818544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Contributi </a:t>
            </a:r>
            <a:r>
              <a:rPr lang="it-IT" dirty="0"/>
              <a:t>scientifici di Hayek, </a:t>
            </a:r>
            <a:r>
              <a:rPr lang="it-IT" dirty="0" smtClean="0"/>
              <a:t>3</a:t>
            </a:r>
            <a:endParaRPr lang="en-GB" dirty="0"/>
          </a:p>
        </p:txBody>
      </p:sp>
      <p:sp>
        <p:nvSpPr>
          <p:cNvPr id="3" name="Segnaposto contenuto 2"/>
          <p:cNvSpPr>
            <a:spLocks noGrp="1"/>
          </p:cNvSpPr>
          <p:nvPr>
            <p:ph idx="1"/>
          </p:nvPr>
        </p:nvSpPr>
        <p:spPr/>
        <p:txBody>
          <a:bodyPr>
            <a:normAutofit fontScale="92500" lnSpcReduction="20000"/>
          </a:bodyPr>
          <a:lstStyle/>
          <a:p>
            <a:r>
              <a:rPr lang="it-IT" b="1" dirty="0"/>
              <a:t>Il sistema dei prezzi come meccanismo informativo</a:t>
            </a:r>
            <a:r>
              <a:rPr lang="it-IT" dirty="0"/>
              <a:t/>
            </a:r>
            <a:br>
              <a:rPr lang="it-IT" dirty="0"/>
            </a:br>
            <a:r>
              <a:rPr lang="it-IT" dirty="0"/>
              <a:t>Per Hayek i prezzi non sono soltanto strumenti di scambio: funzionano come un sistema di comunicazione decentralizzato che coordina le decisioni individuali.</a:t>
            </a:r>
            <a:br>
              <a:rPr lang="it-IT" dirty="0"/>
            </a:br>
            <a:r>
              <a:rPr lang="it-IT" dirty="0"/>
              <a:t>Il mercato consente quindi una forma di coordinamento spontaneo superiore a quella della pianificazione amministrativa. </a:t>
            </a:r>
          </a:p>
          <a:p>
            <a:endParaRPr lang="it-IT" b="1" dirty="0" smtClean="0"/>
          </a:p>
          <a:p>
            <a:r>
              <a:rPr lang="it-IT" b="1" dirty="0" smtClean="0"/>
              <a:t>Critica </a:t>
            </a:r>
            <a:r>
              <a:rPr lang="it-IT" b="1" dirty="0"/>
              <a:t>del socialismo e della pianificazione</a:t>
            </a:r>
            <a:r>
              <a:rPr lang="it-IT" dirty="0"/>
              <a:t/>
            </a:r>
            <a:br>
              <a:rPr lang="it-IT" dirty="0"/>
            </a:br>
            <a:r>
              <a:rPr lang="it-IT" dirty="0"/>
              <a:t>Partecipò al grande “</a:t>
            </a:r>
            <a:r>
              <a:rPr lang="it-IT" dirty="0" err="1"/>
              <a:t>socialist</a:t>
            </a:r>
            <a:r>
              <a:rPr lang="it-IT" dirty="0"/>
              <a:t> </a:t>
            </a:r>
            <a:r>
              <a:rPr lang="it-IT" dirty="0" err="1"/>
              <a:t>calculation</a:t>
            </a:r>
            <a:r>
              <a:rPr lang="it-IT" dirty="0"/>
              <a:t> </a:t>
            </a:r>
            <a:r>
              <a:rPr lang="it-IT" dirty="0" err="1"/>
              <a:t>debate</a:t>
            </a:r>
            <a:r>
              <a:rPr lang="it-IT" dirty="0"/>
              <a:t>” contro economisti socialisti come Oskar Lange e Abba Lerner.</a:t>
            </a:r>
            <a:br>
              <a:rPr lang="it-IT" dirty="0"/>
            </a:br>
            <a:r>
              <a:rPr lang="it-IT" dirty="0"/>
              <a:t>Hayek sosteneva che il socialismo non fallisce solo per problemi di incentivi, ma soprattutto perché non dispone del meccanismo informativo generato dal mercato concorrenziale. </a:t>
            </a:r>
          </a:p>
        </p:txBody>
      </p:sp>
    </p:spTree>
    <p:extLst>
      <p:ext uri="{BB962C8B-B14F-4D97-AF65-F5344CB8AC3E}">
        <p14:creationId xmlns:p14="http://schemas.microsoft.com/office/powerpoint/2010/main" val="3566700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Contributi scientifici di Hayek, </a:t>
            </a:r>
            <a:r>
              <a:rPr lang="it-IT" dirty="0" smtClean="0"/>
              <a:t>4</a:t>
            </a:r>
            <a:endParaRPr lang="en-GB" dirty="0"/>
          </a:p>
        </p:txBody>
      </p:sp>
      <p:sp>
        <p:nvSpPr>
          <p:cNvPr id="3" name="Segnaposto contenuto 2"/>
          <p:cNvSpPr>
            <a:spLocks noGrp="1"/>
          </p:cNvSpPr>
          <p:nvPr>
            <p:ph idx="1"/>
          </p:nvPr>
        </p:nvSpPr>
        <p:spPr/>
        <p:txBody>
          <a:bodyPr>
            <a:normAutofit fontScale="85000" lnSpcReduction="20000"/>
          </a:bodyPr>
          <a:lstStyle/>
          <a:p>
            <a:r>
              <a:rPr lang="it-IT" b="1" dirty="0"/>
              <a:t>Critica del costruttivismo razionalista</a:t>
            </a:r>
            <a:r>
              <a:rPr lang="it-IT" dirty="0"/>
              <a:t/>
            </a:r>
            <a:br>
              <a:rPr lang="it-IT" dirty="0"/>
            </a:br>
            <a:r>
              <a:rPr lang="it-IT" dirty="0"/>
              <a:t>Hayek criticò l’idea che la società possa essere progettata razionalmente “dall’alto</a:t>
            </a:r>
            <a:r>
              <a:rPr lang="it-IT" dirty="0" smtClean="0"/>
              <a:t>”. Secondo </a:t>
            </a:r>
            <a:r>
              <a:rPr lang="it-IT" dirty="0"/>
              <a:t>lui, gli ordini sociali complessi superano le capacità cognitive dei singoli pianificatori. </a:t>
            </a:r>
          </a:p>
          <a:p>
            <a:r>
              <a:rPr lang="it-IT" dirty="0" smtClean="0"/>
              <a:t>Contro </a:t>
            </a:r>
            <a:r>
              <a:rPr lang="it-IT" dirty="0"/>
              <a:t>una visione ingegneristica della società concepita come una macchina che può essere disegnata secondo i principi della tecnica in vista di un fine ben </a:t>
            </a:r>
            <a:r>
              <a:rPr lang="it-IT" dirty="0" smtClean="0"/>
              <a:t>definito. La </a:t>
            </a:r>
            <a:r>
              <a:rPr lang="it-IT" dirty="0"/>
              <a:t>società non ha un fine: è il risultato di azioni umane dove ciascuno persegue obiettivi diversi; sovraimporre un fine (come nelle economie socialiste) per quanto nobile produce solo disastri.</a:t>
            </a:r>
          </a:p>
          <a:p>
            <a:r>
              <a:rPr lang="it-IT" dirty="0" smtClean="0"/>
              <a:t>Contro </a:t>
            </a:r>
            <a:r>
              <a:rPr lang="it-IT" dirty="0"/>
              <a:t>la meccanica come modello per l’economia: i fenomeni sociali sono molto più complessi; presentano un «ordine» da indagare ma abbandonando ogni pretesa di previsione quantitativa o anche di verifica empirica</a:t>
            </a:r>
          </a:p>
          <a:p>
            <a:r>
              <a:rPr lang="it-IT" dirty="0" smtClean="0"/>
              <a:t>Larga </a:t>
            </a:r>
            <a:r>
              <a:rPr lang="it-IT" dirty="0"/>
              <a:t>parte delle conoscenze umane sono conoscenze pratiche; le decisioni avvengono senza un’analisi omnisciente delle variabili in gioco</a:t>
            </a:r>
          </a:p>
          <a:p>
            <a:endParaRPr lang="en-GB" dirty="0"/>
          </a:p>
        </p:txBody>
      </p:sp>
    </p:spTree>
    <p:extLst>
      <p:ext uri="{BB962C8B-B14F-4D97-AF65-F5344CB8AC3E}">
        <p14:creationId xmlns:p14="http://schemas.microsoft.com/office/powerpoint/2010/main" val="644785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Contributi scientifici di Hayek, </a:t>
            </a:r>
            <a:r>
              <a:rPr lang="it-IT" dirty="0" smtClean="0"/>
              <a:t>5</a:t>
            </a:r>
            <a:endParaRPr lang="en-GB" dirty="0"/>
          </a:p>
        </p:txBody>
      </p:sp>
      <p:sp>
        <p:nvSpPr>
          <p:cNvPr id="3" name="Segnaposto contenuto 2"/>
          <p:cNvSpPr>
            <a:spLocks noGrp="1"/>
          </p:cNvSpPr>
          <p:nvPr>
            <p:ph idx="1"/>
          </p:nvPr>
        </p:nvSpPr>
        <p:spPr/>
        <p:txBody>
          <a:bodyPr>
            <a:normAutofit fontScale="85000" lnSpcReduction="20000"/>
          </a:bodyPr>
          <a:lstStyle/>
          <a:p>
            <a:r>
              <a:rPr lang="it-IT" b="1" dirty="0"/>
              <a:t>Ordine </a:t>
            </a:r>
            <a:r>
              <a:rPr lang="it-IT" b="1" dirty="0" smtClean="0"/>
              <a:t>spontaneo: </a:t>
            </a:r>
            <a:r>
              <a:rPr lang="it-IT" dirty="0" smtClean="0"/>
              <a:t>Hayek </a:t>
            </a:r>
            <a:r>
              <a:rPr lang="it-IT" dirty="0"/>
              <a:t>elaborò la nozione di </a:t>
            </a:r>
            <a:r>
              <a:rPr lang="it-IT" i="1" dirty="0" err="1"/>
              <a:t>spontaneous</a:t>
            </a:r>
            <a:r>
              <a:rPr lang="it-IT" i="1" dirty="0"/>
              <a:t> </a:t>
            </a:r>
            <a:r>
              <a:rPr lang="it-IT" i="1" dirty="0" err="1"/>
              <a:t>order</a:t>
            </a:r>
            <a:r>
              <a:rPr lang="it-IT" dirty="0"/>
              <a:t>: molte istituzioni sociali fondamentali — mercato, diritto, lingua, moneta, consuetudini — non nascono da un progetto deliberato ma dall’evoluzione spontanea delle interazioni umane. </a:t>
            </a:r>
          </a:p>
          <a:p>
            <a:endParaRPr lang="it-IT" b="1" dirty="0" smtClean="0"/>
          </a:p>
          <a:p>
            <a:r>
              <a:rPr lang="it-IT" b="1" dirty="0" smtClean="0"/>
              <a:t>Difesa </a:t>
            </a:r>
            <a:r>
              <a:rPr lang="it-IT" b="1" dirty="0"/>
              <a:t>del </a:t>
            </a:r>
            <a:r>
              <a:rPr lang="it-IT" b="1" dirty="0" smtClean="0"/>
              <a:t>liberalismo: </a:t>
            </a:r>
            <a:r>
              <a:rPr lang="it-IT" dirty="0" smtClean="0"/>
              <a:t>In </a:t>
            </a:r>
            <a:r>
              <a:rPr lang="it-IT" dirty="0"/>
              <a:t>opere come The Road to </a:t>
            </a:r>
            <a:r>
              <a:rPr lang="it-IT" dirty="0" err="1"/>
              <a:t>Serfdom</a:t>
            </a:r>
            <a:r>
              <a:rPr lang="it-IT" dirty="0"/>
              <a:t>, Hayek sostenne che l’estensione della pianificazione economica tende a produrre concentrazione del potere politico e rischi autoritari</a:t>
            </a:r>
            <a:r>
              <a:rPr lang="it-IT" dirty="0" smtClean="0"/>
              <a:t>. Difese </a:t>
            </a:r>
            <a:r>
              <a:rPr lang="it-IT" dirty="0"/>
              <a:t>quindi</a:t>
            </a:r>
            <a:r>
              <a:rPr lang="it-IT" dirty="0" smtClean="0"/>
              <a:t>:</a:t>
            </a:r>
          </a:p>
          <a:p>
            <a:r>
              <a:rPr lang="it-IT" dirty="0" smtClean="0"/>
              <a:t> </a:t>
            </a:r>
            <a:endParaRPr lang="it-IT" dirty="0"/>
          </a:p>
          <a:p>
            <a:pPr lvl="1"/>
            <a:r>
              <a:rPr lang="it-IT" dirty="0"/>
              <a:t>stato di diritto, </a:t>
            </a:r>
          </a:p>
          <a:p>
            <a:pPr lvl="1"/>
            <a:r>
              <a:rPr lang="it-IT" dirty="0"/>
              <a:t>libertà individuale, </a:t>
            </a:r>
          </a:p>
          <a:p>
            <a:pPr lvl="1"/>
            <a:r>
              <a:rPr lang="it-IT" dirty="0"/>
              <a:t>proprietà privata, </a:t>
            </a:r>
          </a:p>
          <a:p>
            <a:pPr lvl="1"/>
            <a:r>
              <a:rPr lang="it-IT" dirty="0"/>
              <a:t>concorrenza, </a:t>
            </a:r>
          </a:p>
          <a:p>
            <a:pPr lvl="1"/>
            <a:r>
              <a:rPr lang="it-IT" dirty="0"/>
              <a:t>limiti al potere dello Stato. </a:t>
            </a:r>
          </a:p>
        </p:txBody>
      </p:sp>
    </p:spTree>
    <p:extLst>
      <p:ext uri="{BB962C8B-B14F-4D97-AF65-F5344CB8AC3E}">
        <p14:creationId xmlns:p14="http://schemas.microsoft.com/office/powerpoint/2010/main" val="5015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Contributi scientifici di Hayek, </a:t>
            </a:r>
            <a:r>
              <a:rPr lang="it-IT" dirty="0" smtClean="0"/>
              <a:t>6</a:t>
            </a:r>
            <a:endParaRPr lang="en-GB" dirty="0"/>
          </a:p>
        </p:txBody>
      </p:sp>
      <p:sp>
        <p:nvSpPr>
          <p:cNvPr id="3" name="Segnaposto contenuto 2"/>
          <p:cNvSpPr>
            <a:spLocks noGrp="1"/>
          </p:cNvSpPr>
          <p:nvPr>
            <p:ph idx="1"/>
          </p:nvPr>
        </p:nvSpPr>
        <p:spPr/>
        <p:txBody>
          <a:bodyPr>
            <a:normAutofit lnSpcReduction="10000"/>
          </a:bodyPr>
          <a:lstStyle/>
          <a:p>
            <a:r>
              <a:rPr lang="it-IT" b="1" dirty="0" smtClean="0"/>
              <a:t>Contributi </a:t>
            </a:r>
            <a:r>
              <a:rPr lang="it-IT" b="1" dirty="0"/>
              <a:t>alla filosofia politica e giuridica</a:t>
            </a:r>
            <a:r>
              <a:rPr lang="it-IT" dirty="0"/>
              <a:t/>
            </a:r>
            <a:br>
              <a:rPr lang="it-IT" dirty="0"/>
            </a:br>
            <a:r>
              <a:rPr lang="it-IT" dirty="0"/>
              <a:t>In Law, </a:t>
            </a:r>
            <a:r>
              <a:rPr lang="it-IT" dirty="0" err="1"/>
              <a:t>Legislation</a:t>
            </a:r>
            <a:r>
              <a:rPr lang="it-IT" dirty="0"/>
              <a:t> and Liberty distinse tra:</a:t>
            </a:r>
          </a:p>
          <a:p>
            <a:pPr lvl="1"/>
            <a:r>
              <a:rPr lang="it-IT" dirty="0"/>
              <a:t>norme evolute spontaneamente, </a:t>
            </a:r>
          </a:p>
          <a:p>
            <a:pPr lvl="1"/>
            <a:r>
              <a:rPr lang="it-IT" dirty="0"/>
              <a:t>legislazione prodotta intenzionalmente dallo Stato. </a:t>
            </a:r>
          </a:p>
          <a:p>
            <a:r>
              <a:rPr lang="it-IT" dirty="0"/>
              <a:t>Difese una concezione evolutiva del diritto e delle istituzioni.</a:t>
            </a:r>
          </a:p>
          <a:p>
            <a:endParaRPr lang="it-IT" b="1" dirty="0" smtClean="0"/>
          </a:p>
          <a:p>
            <a:r>
              <a:rPr lang="it-IT" b="1" dirty="0" smtClean="0"/>
              <a:t>Denazionalizzazione </a:t>
            </a:r>
            <a:r>
              <a:rPr lang="it-IT" b="1" dirty="0"/>
              <a:t>della moneta</a:t>
            </a:r>
            <a:r>
              <a:rPr lang="it-IT" dirty="0"/>
              <a:t/>
            </a:r>
            <a:br>
              <a:rPr lang="it-IT" dirty="0"/>
            </a:br>
            <a:r>
              <a:rPr lang="it-IT" dirty="0"/>
              <a:t>Negli anni Settanta propose persino la concorrenza tra monete private (</a:t>
            </a:r>
            <a:r>
              <a:rPr lang="it-IT" i="1" dirty="0" err="1"/>
              <a:t>Denationalisation</a:t>
            </a:r>
            <a:r>
              <a:rPr lang="it-IT" i="1" dirty="0"/>
              <a:t> of Money</a:t>
            </a:r>
            <a:r>
              <a:rPr lang="it-IT" dirty="0"/>
              <a:t>, 1976), anticipando in parte dibattiti contemporanei sulle </a:t>
            </a:r>
            <a:r>
              <a:rPr lang="it-IT" dirty="0" err="1"/>
              <a:t>criptovalute</a:t>
            </a:r>
            <a:r>
              <a:rPr lang="it-IT" dirty="0"/>
              <a:t> e sui sistemi monetari concorrenti. </a:t>
            </a:r>
          </a:p>
          <a:p>
            <a:endParaRPr lang="en-GB" dirty="0"/>
          </a:p>
          <a:p>
            <a:endParaRPr lang="en-GB" dirty="0"/>
          </a:p>
        </p:txBody>
      </p:sp>
    </p:spTree>
    <p:extLst>
      <p:ext uri="{BB962C8B-B14F-4D97-AF65-F5344CB8AC3E}">
        <p14:creationId xmlns:p14="http://schemas.microsoft.com/office/powerpoint/2010/main" val="3819297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Influenza storica di Hayek</a:t>
            </a:r>
            <a:endParaRPr lang="en-GB" dirty="0"/>
          </a:p>
        </p:txBody>
      </p:sp>
      <p:sp>
        <p:nvSpPr>
          <p:cNvPr id="3" name="Segnaposto contenuto 2"/>
          <p:cNvSpPr>
            <a:spLocks noGrp="1"/>
          </p:cNvSpPr>
          <p:nvPr>
            <p:ph idx="1"/>
          </p:nvPr>
        </p:nvSpPr>
        <p:spPr/>
        <p:txBody>
          <a:bodyPr>
            <a:normAutofit fontScale="92500" lnSpcReduction="10000"/>
          </a:bodyPr>
          <a:lstStyle/>
          <a:p>
            <a:r>
              <a:rPr lang="it-IT" dirty="0" smtClean="0"/>
              <a:t>Hayek </a:t>
            </a:r>
            <a:r>
              <a:rPr lang="it-IT" dirty="0"/>
              <a:t>ebbe enorme influenza: </a:t>
            </a:r>
          </a:p>
          <a:p>
            <a:r>
              <a:rPr lang="it-IT" dirty="0"/>
              <a:t>sul neoliberismo, </a:t>
            </a:r>
          </a:p>
          <a:p>
            <a:r>
              <a:rPr lang="it-IT" dirty="0"/>
              <a:t>sulla rinascita del liberalismo classico, </a:t>
            </a:r>
          </a:p>
          <a:p>
            <a:r>
              <a:rPr lang="it-IT" dirty="0"/>
              <a:t>sulle politiche di Margaret Thatcher e Ronald Reagan, </a:t>
            </a:r>
          </a:p>
          <a:p>
            <a:r>
              <a:rPr lang="it-IT" dirty="0"/>
              <a:t>sulla scuola austriaca contemporanea, </a:t>
            </a:r>
          </a:p>
          <a:p>
            <a:r>
              <a:rPr lang="it-IT" dirty="0"/>
              <a:t>sulla teoria delle istituzioni e dell’informazione. </a:t>
            </a:r>
          </a:p>
          <a:p>
            <a:r>
              <a:rPr lang="it-IT" dirty="0"/>
              <a:t>Nel 1974 ricevette il Premio Nobel per l’economia insieme a </a:t>
            </a:r>
            <a:r>
              <a:rPr lang="it-IT" dirty="0" err="1"/>
              <a:t>Gunnar</a:t>
            </a:r>
            <a:r>
              <a:rPr lang="it-IT" dirty="0"/>
              <a:t> </a:t>
            </a:r>
            <a:r>
              <a:rPr lang="it-IT" dirty="0" err="1"/>
              <a:t>Myrdal</a:t>
            </a:r>
            <a:r>
              <a:rPr lang="it-IT" dirty="0"/>
              <a:t> “per il loro lavoro pionieristico nella teoria della moneta e delle fluttuazioni economiche e per l’analisi dell’interdipendenza dei fenomeni economici, sociali e istituzionali”.</a:t>
            </a:r>
          </a:p>
          <a:p>
            <a:endParaRPr lang="en-GB" dirty="0"/>
          </a:p>
        </p:txBody>
      </p:sp>
    </p:spTree>
    <p:extLst>
      <p:ext uri="{BB962C8B-B14F-4D97-AF65-F5344CB8AC3E}">
        <p14:creationId xmlns:p14="http://schemas.microsoft.com/office/powerpoint/2010/main" val="3537679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273734" y="517959"/>
            <a:ext cx="8209540" cy="5715714"/>
          </a:xfrm>
          <a:prstGeom prst="rect">
            <a:avLst/>
          </a:prstGeom>
        </p:spPr>
      </p:pic>
      <p:sp>
        <p:nvSpPr>
          <p:cNvPr id="3" name="Rettangolo 2"/>
          <p:cNvSpPr/>
          <p:nvPr/>
        </p:nvSpPr>
        <p:spPr>
          <a:xfrm>
            <a:off x="2503055" y="6357035"/>
            <a:ext cx="8977745" cy="369332"/>
          </a:xfrm>
          <a:prstGeom prst="rect">
            <a:avLst/>
          </a:prstGeom>
        </p:spPr>
        <p:txBody>
          <a:bodyPr wrap="square">
            <a:spAutoFit/>
          </a:bodyPr>
          <a:lstStyle/>
          <a:p>
            <a:r>
              <a:rPr lang="en-GB" dirty="0"/>
              <a:t>https://yalebooks.yale.edu/book/9780300255409/the-marginal-revolutionaries/</a:t>
            </a:r>
          </a:p>
        </p:txBody>
      </p:sp>
    </p:spTree>
    <p:extLst>
      <p:ext uri="{BB962C8B-B14F-4D97-AF65-F5344CB8AC3E}">
        <p14:creationId xmlns:p14="http://schemas.microsoft.com/office/powerpoint/2010/main" val="827510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59874"/>
            <a:ext cx="10515600" cy="1325563"/>
          </a:xfrm>
        </p:spPr>
        <p:txBody>
          <a:bodyPr/>
          <a:lstStyle/>
          <a:p>
            <a:pPr algn="ctr"/>
            <a:r>
              <a:rPr lang="it-IT" dirty="0" err="1"/>
              <a:t>O</a:t>
            </a:r>
            <a:r>
              <a:rPr lang="it-IT" dirty="0" err="1" smtClean="0"/>
              <a:t>rdoliberalismo</a:t>
            </a:r>
            <a:endParaRPr lang="en-GB" dirty="0"/>
          </a:p>
        </p:txBody>
      </p:sp>
      <p:sp>
        <p:nvSpPr>
          <p:cNvPr id="3" name="Segnaposto contenuto 2"/>
          <p:cNvSpPr>
            <a:spLocks noGrp="1"/>
          </p:cNvSpPr>
          <p:nvPr>
            <p:ph idx="1"/>
          </p:nvPr>
        </p:nvSpPr>
        <p:spPr>
          <a:xfrm>
            <a:off x="838200" y="1485437"/>
            <a:ext cx="10515600" cy="4833193"/>
          </a:xfrm>
        </p:spPr>
        <p:txBody>
          <a:bodyPr>
            <a:normAutofit fontScale="92500" lnSpcReduction="20000"/>
          </a:bodyPr>
          <a:lstStyle/>
          <a:p>
            <a:r>
              <a:rPr lang="it-IT" dirty="0" smtClean="0"/>
              <a:t>Versione del liberismo che ha origine in Germania (Scuola di Friburgo) negli anni Trenta del secolo scorso e acquista vigore e importanza dopo la Seconda Guerra Mondiale. Fondatore e massimo esponente Walter </a:t>
            </a:r>
            <a:r>
              <a:rPr lang="it-IT" dirty="0" err="1" smtClean="0"/>
              <a:t>Eucken</a:t>
            </a:r>
            <a:r>
              <a:rPr lang="it-IT" dirty="0" smtClean="0"/>
              <a:t> (1891-1950).</a:t>
            </a:r>
          </a:p>
          <a:p>
            <a:r>
              <a:rPr lang="it-IT" dirty="0" smtClean="0">
                <a:solidFill>
                  <a:srgbClr val="FF0000"/>
                </a:solidFill>
              </a:rPr>
              <a:t>Contro la versione «austriaca» dello stato minimo</a:t>
            </a:r>
            <a:r>
              <a:rPr lang="it-IT" dirty="0" smtClean="0"/>
              <a:t>, l’OL promuove uno Stato forte, che deve garantire le condizioni in cui l’azione dei mercati concorrenziali possano realizzarsi. </a:t>
            </a:r>
          </a:p>
          <a:p>
            <a:r>
              <a:rPr lang="it-IT" dirty="0" smtClean="0">
                <a:solidFill>
                  <a:srgbClr val="FF0000"/>
                </a:solidFill>
              </a:rPr>
              <a:t>Il mercato concorrenziale non è «spontaneo», ma è creato attraverso istituzioni</a:t>
            </a:r>
            <a:r>
              <a:rPr lang="it-IT" dirty="0" smtClean="0"/>
              <a:t>, soprattutto giuridiche , adeguate: difesa della proprietà privata, difesa della concorrenza contro i monopoli, difesa di uguaglianza dei punti di partenza. </a:t>
            </a:r>
          </a:p>
          <a:p>
            <a:r>
              <a:rPr lang="it-IT" dirty="0" smtClean="0"/>
              <a:t>La società è liberale e l’economia è di mercato, ma le spinte individuali sono imbrigliate da un </a:t>
            </a:r>
            <a:r>
              <a:rPr lang="it-IT" b="1" dirty="0" smtClean="0"/>
              <a:t>ordine. Attenzione per la questione sociale: </a:t>
            </a:r>
            <a:r>
              <a:rPr lang="it-IT" dirty="0" smtClean="0"/>
              <a:t>no Welfare State che abitua all’assistenzialismo, ma aiuto a redditi più bassi, per assicurare consenso all’economia di mercato. Forti influenze cattoliche.</a:t>
            </a:r>
            <a:endParaRPr lang="en-GB" dirty="0"/>
          </a:p>
        </p:txBody>
      </p:sp>
    </p:spTree>
    <p:extLst>
      <p:ext uri="{BB962C8B-B14F-4D97-AF65-F5344CB8AC3E}">
        <p14:creationId xmlns:p14="http://schemas.microsoft.com/office/powerpoint/2010/main" val="22504611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59376"/>
          </a:xfrm>
        </p:spPr>
        <p:txBody>
          <a:bodyPr>
            <a:normAutofit/>
          </a:bodyPr>
          <a:lstStyle/>
          <a:p>
            <a:pPr algn="ctr"/>
            <a:r>
              <a:rPr lang="it-IT" sz="3200" dirty="0" err="1" smtClean="0"/>
              <a:t>Ordoliberalismo</a:t>
            </a:r>
            <a:r>
              <a:rPr lang="it-IT" sz="3200" dirty="0" smtClean="0"/>
              <a:t> e l’ Economia sociale di mercato</a:t>
            </a:r>
            <a:endParaRPr lang="en-GB" sz="3200" dirty="0"/>
          </a:p>
        </p:txBody>
      </p:sp>
      <p:sp>
        <p:nvSpPr>
          <p:cNvPr id="3" name="Segnaposto contenuto 2"/>
          <p:cNvSpPr>
            <a:spLocks noGrp="1"/>
          </p:cNvSpPr>
          <p:nvPr>
            <p:ph idx="1"/>
          </p:nvPr>
        </p:nvSpPr>
        <p:spPr>
          <a:xfrm>
            <a:off x="838200" y="1224502"/>
            <a:ext cx="10515600" cy="4952461"/>
          </a:xfrm>
        </p:spPr>
        <p:txBody>
          <a:bodyPr>
            <a:normAutofit lnSpcReduction="10000"/>
          </a:bodyPr>
          <a:lstStyle/>
          <a:p>
            <a:pPr marL="0" indent="0">
              <a:buNone/>
            </a:pPr>
            <a:r>
              <a:rPr lang="it-IT" sz="2400" dirty="0" smtClean="0">
                <a:solidFill>
                  <a:srgbClr val="FF0000"/>
                </a:solidFill>
              </a:rPr>
              <a:t>Wilhelm </a:t>
            </a:r>
            <a:r>
              <a:rPr lang="it-IT" sz="2400" dirty="0" err="1" smtClean="0">
                <a:solidFill>
                  <a:srgbClr val="FF0000"/>
                </a:solidFill>
              </a:rPr>
              <a:t>R</a:t>
            </a:r>
            <a:r>
              <a:rPr lang="it-IT" sz="2400" dirty="0" err="1" smtClean="0">
                <a:solidFill>
                  <a:srgbClr val="FF0000"/>
                </a:solidFill>
                <a:latin typeface="Calibri" panose="020F0502020204030204" pitchFamily="34" charset="0"/>
                <a:cs typeface="Calibri" panose="020F0502020204030204" pitchFamily="34" charset="0"/>
              </a:rPr>
              <a:t>ö</a:t>
            </a:r>
            <a:r>
              <a:rPr lang="it-IT" sz="2400" dirty="0" err="1" smtClean="0">
                <a:solidFill>
                  <a:srgbClr val="FF0000"/>
                </a:solidFill>
              </a:rPr>
              <a:t>pke</a:t>
            </a:r>
            <a:r>
              <a:rPr lang="it-IT" sz="2400" dirty="0" smtClean="0">
                <a:solidFill>
                  <a:srgbClr val="FF0000"/>
                </a:solidFill>
              </a:rPr>
              <a:t> </a:t>
            </a:r>
            <a:r>
              <a:rPr lang="it-IT" sz="2400" dirty="0" smtClean="0"/>
              <a:t>(1899-1996), oppositore di Hitler, consigliere di Ludwig </a:t>
            </a:r>
            <a:r>
              <a:rPr lang="it-IT" sz="2400" dirty="0" err="1" smtClean="0"/>
              <a:t>Erhard</a:t>
            </a:r>
            <a:r>
              <a:rPr lang="it-IT" sz="2400" dirty="0" smtClean="0"/>
              <a:t>, ministro dell’economia del cancelliere </a:t>
            </a:r>
            <a:r>
              <a:rPr lang="it-IT" sz="2400" dirty="0" err="1" smtClean="0"/>
              <a:t>Adenauer</a:t>
            </a:r>
            <a:r>
              <a:rPr lang="it-IT" sz="2400" dirty="0" smtClean="0"/>
              <a:t> (1949-63) e poi suo successore (1963-66), negli anni della ricostruzione e del miracolo tedesco.</a:t>
            </a:r>
          </a:p>
          <a:p>
            <a:pPr marL="0" indent="0">
              <a:buNone/>
            </a:pPr>
            <a:r>
              <a:rPr lang="it-IT" sz="2400" dirty="0" smtClean="0">
                <a:solidFill>
                  <a:srgbClr val="FF0000"/>
                </a:solidFill>
              </a:rPr>
              <a:t>Rafforza l’aspetto sociale nello spirito dell’</a:t>
            </a:r>
            <a:r>
              <a:rPr lang="it-IT" sz="2400" dirty="0" err="1" smtClean="0">
                <a:solidFill>
                  <a:srgbClr val="FF0000"/>
                </a:solidFill>
              </a:rPr>
              <a:t>ordoliberalismo</a:t>
            </a:r>
            <a:r>
              <a:rPr lang="it-IT" sz="2400" dirty="0" smtClean="0"/>
              <a:t> per costituire una terza via tra liberismo e socialismo (ma lontano dal Welfare State). Il ruolo dello Stato comunque è limitato: concentrato sulla lotta all’inflazione, settore pubblico sottoposto alla disciplina fiscale e che non deve degenerare nell’assistenzialismo.</a:t>
            </a:r>
          </a:p>
          <a:p>
            <a:pPr marL="0" indent="0">
              <a:buNone/>
            </a:pPr>
            <a:r>
              <a:rPr lang="it-IT" sz="2400" dirty="0" smtClean="0"/>
              <a:t>La </a:t>
            </a:r>
            <a:r>
              <a:rPr lang="it-IT" sz="2400" dirty="0" smtClean="0">
                <a:solidFill>
                  <a:srgbClr val="FF0000"/>
                </a:solidFill>
              </a:rPr>
              <a:t>versione attuale dell’economia sociale di mercato </a:t>
            </a:r>
            <a:r>
              <a:rPr lang="it-IT" sz="2400" dirty="0" smtClean="0"/>
              <a:t>entra nel Trattato sull’Unione Europea del 1993 dove si parla di «sviluppo sostenibile dell’Europa, </a:t>
            </a:r>
            <a:r>
              <a:rPr lang="it-IT" sz="2400" dirty="0"/>
              <a:t>b</a:t>
            </a:r>
            <a:r>
              <a:rPr lang="it-IT" sz="2400" dirty="0" smtClean="0"/>
              <a:t>asato su una crescita economica equilibrata e sulla stabilità dei prezzi, su </a:t>
            </a:r>
            <a:r>
              <a:rPr lang="it-IT" sz="2400" b="1" dirty="0" smtClean="0"/>
              <a:t>un’economia sociale di mercato </a:t>
            </a:r>
            <a:r>
              <a:rPr lang="it-IT" sz="2400" dirty="0" smtClean="0"/>
              <a:t>fortemente competitiva, che mira alla piena occupazione e al progresso sociale….».</a:t>
            </a:r>
          </a:p>
          <a:p>
            <a:pPr marL="0" indent="0">
              <a:buNone/>
            </a:pPr>
            <a:r>
              <a:rPr lang="it-IT" sz="2400" dirty="0" smtClean="0"/>
              <a:t>In realtà la politica economica europea finisce per prendere più aspetti del liberismo austriaco che dell’</a:t>
            </a:r>
            <a:r>
              <a:rPr lang="it-IT" sz="2400" dirty="0" err="1" smtClean="0"/>
              <a:t>ordoliberalismo</a:t>
            </a:r>
            <a:r>
              <a:rPr lang="it-IT" sz="2400" dirty="0"/>
              <a:t> </a:t>
            </a:r>
            <a:r>
              <a:rPr lang="it-IT" sz="2400" dirty="0" smtClean="0"/>
              <a:t>che aveva una fiducia minore nelle capacità autoregolantesi del mercato (v. dopo).</a:t>
            </a:r>
            <a:endParaRPr lang="en-GB" sz="2400" dirty="0"/>
          </a:p>
        </p:txBody>
      </p:sp>
    </p:spTree>
    <p:extLst>
      <p:ext uri="{BB962C8B-B14F-4D97-AF65-F5344CB8AC3E}">
        <p14:creationId xmlns:p14="http://schemas.microsoft.com/office/powerpoint/2010/main" val="4082589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549236" y="996224"/>
            <a:ext cx="7093527" cy="4755124"/>
          </a:xfrm>
          <a:prstGeom prst="rect">
            <a:avLst/>
          </a:prstGeom>
        </p:spPr>
      </p:pic>
      <p:sp>
        <p:nvSpPr>
          <p:cNvPr id="5" name="Rettangolo 4"/>
          <p:cNvSpPr/>
          <p:nvPr/>
        </p:nvSpPr>
        <p:spPr>
          <a:xfrm>
            <a:off x="2807855" y="5950635"/>
            <a:ext cx="6724072" cy="646331"/>
          </a:xfrm>
          <a:prstGeom prst="rect">
            <a:avLst/>
          </a:prstGeom>
        </p:spPr>
        <p:txBody>
          <a:bodyPr wrap="square">
            <a:spAutoFit/>
          </a:bodyPr>
          <a:lstStyle/>
          <a:p>
            <a:pPr algn="ctr"/>
            <a:r>
              <a:rPr lang="it-IT" dirty="0">
                <a:solidFill>
                  <a:srgbClr val="4D5156"/>
                </a:solidFill>
                <a:latin typeface="arial" panose="020B0604020202020204" pitchFamily="34" charset="0"/>
              </a:rPr>
              <a:t>Wilhelm </a:t>
            </a:r>
            <a:r>
              <a:rPr lang="it-IT" b="1" dirty="0" err="1">
                <a:solidFill>
                  <a:srgbClr val="5F6368"/>
                </a:solidFill>
                <a:latin typeface="arial" panose="020B0604020202020204" pitchFamily="34" charset="0"/>
              </a:rPr>
              <a:t>Röpke</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err="1">
                <a:solidFill>
                  <a:srgbClr val="4D5156"/>
                </a:solidFill>
                <a:latin typeface="arial" panose="020B0604020202020204" pitchFamily="34" charset="0"/>
              </a:rPr>
              <a:t>Schwarmstedt</a:t>
            </a:r>
            <a:r>
              <a:rPr lang="it-IT" dirty="0">
                <a:solidFill>
                  <a:srgbClr val="4D5156"/>
                </a:solidFill>
                <a:latin typeface="arial" panose="020B0604020202020204" pitchFamily="34" charset="0"/>
              </a:rPr>
              <a:t>, 10 ottobre 1899 – Ginevra, 12 febbraio 1966)</a:t>
            </a:r>
            <a:endParaRPr lang="it-IT" dirty="0"/>
          </a:p>
        </p:txBody>
      </p:sp>
    </p:spTree>
    <p:extLst>
      <p:ext uri="{BB962C8B-B14F-4D97-AF65-F5344CB8AC3E}">
        <p14:creationId xmlns:p14="http://schemas.microsoft.com/office/powerpoint/2010/main" val="41571358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R</a:t>
            </a:r>
            <a:r>
              <a:rPr lang="it-IT" dirty="0" err="1" smtClean="0">
                <a:cs typeface="Calibri" panose="020F0502020204030204" pitchFamily="34" charset="0"/>
              </a:rPr>
              <a:t>ö</a:t>
            </a:r>
            <a:r>
              <a:rPr lang="it-IT" dirty="0" err="1" smtClean="0"/>
              <a:t>pke</a:t>
            </a:r>
            <a:r>
              <a:rPr lang="it-IT" dirty="0" smtClean="0"/>
              <a:t>: aldilà dell’offerta e della domanda</a:t>
            </a:r>
            <a:endParaRPr lang="en-GB" dirty="0"/>
          </a:p>
        </p:txBody>
      </p:sp>
      <p:sp>
        <p:nvSpPr>
          <p:cNvPr id="3" name="Segnaposto contenuto 2"/>
          <p:cNvSpPr>
            <a:spLocks noGrp="1"/>
          </p:cNvSpPr>
          <p:nvPr>
            <p:ph idx="1"/>
          </p:nvPr>
        </p:nvSpPr>
        <p:spPr/>
        <p:txBody>
          <a:bodyPr/>
          <a:lstStyle/>
          <a:p>
            <a:pPr marL="0" indent="0">
              <a:buNone/>
            </a:pPr>
            <a:r>
              <a:rPr lang="it-IT" dirty="0"/>
              <a:t>«</a:t>
            </a:r>
            <a:r>
              <a:rPr lang="it-IT" i="1" dirty="0"/>
              <a:t>L’economia di mercato di una società atomizzata, livellata, dominata dallo spirito di massa e dalla concentrazione è bene diversa dall’economia di mercato in cui la proprietà è largamente distribuita, di una società di </a:t>
            </a:r>
            <a:r>
              <a:rPr lang="it-IT" i="1" dirty="0" smtClean="0"/>
              <a:t>uomini </a:t>
            </a:r>
            <a:r>
              <a:rPr lang="it-IT" i="1" dirty="0"/>
              <a:t>la cui esistenza sia solidamente radicata e articolata in quelle vere comunità (a </a:t>
            </a:r>
            <a:r>
              <a:rPr lang="it-IT" i="1" dirty="0" smtClean="0"/>
              <a:t>cominciare </a:t>
            </a:r>
            <a:r>
              <a:rPr lang="it-IT" i="1" dirty="0"/>
              <a:t>dalla famiglia) che danno all’individuo una grande solidità morale; di una società che possa contare su un vasto ceto medio indipendente, e che sia distribuita in giusta misura tra la città e la campagna, l’industria e l’agricoltura </a:t>
            </a:r>
            <a:r>
              <a:rPr lang="it-IT" dirty="0"/>
              <a:t>[…]</a:t>
            </a:r>
            <a:r>
              <a:rPr lang="it-IT" i="1" dirty="0"/>
              <a:t>. In altre parole, il destino </a:t>
            </a:r>
            <a:r>
              <a:rPr lang="it-IT" i="1" dirty="0" smtClean="0"/>
              <a:t>dell’economia </a:t>
            </a:r>
            <a:r>
              <a:rPr lang="it-IT" i="1" dirty="0"/>
              <a:t>di mercato, con il suo mirabile meccanismo dell’offerta e della domanda, si decide </a:t>
            </a:r>
            <a:r>
              <a:rPr lang="it-IT" i="1" dirty="0">
                <a:solidFill>
                  <a:srgbClr val="FF0000"/>
                </a:solidFill>
              </a:rPr>
              <a:t>al di là dell’offerta e della domanda</a:t>
            </a:r>
            <a:r>
              <a:rPr lang="it-IT" dirty="0" smtClean="0"/>
              <a:t>».</a:t>
            </a:r>
            <a:endParaRPr lang="en-GB" dirty="0"/>
          </a:p>
        </p:txBody>
      </p:sp>
    </p:spTree>
    <p:extLst>
      <p:ext uri="{BB962C8B-B14F-4D97-AF65-F5344CB8AC3E}">
        <p14:creationId xmlns:p14="http://schemas.microsoft.com/office/powerpoint/2010/main" val="6981500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Neo-austriaci vs. </a:t>
            </a:r>
            <a:r>
              <a:rPr lang="it-IT" dirty="0" err="1" smtClean="0"/>
              <a:t>ordoliberali</a:t>
            </a:r>
            <a:endParaRPr lang="it-IT" dirty="0"/>
          </a:p>
        </p:txBody>
      </p:sp>
      <p:sp>
        <p:nvSpPr>
          <p:cNvPr id="3" name="Segnaposto contenuto 2"/>
          <p:cNvSpPr>
            <a:spLocks noGrp="1"/>
          </p:cNvSpPr>
          <p:nvPr>
            <p:ph idx="1"/>
          </p:nvPr>
        </p:nvSpPr>
        <p:spPr/>
        <p:txBody>
          <a:bodyPr>
            <a:normAutofit fontScale="77500" lnSpcReduction="20000"/>
          </a:bodyPr>
          <a:lstStyle/>
          <a:p>
            <a:r>
              <a:rPr lang="it-IT" i="1" dirty="0" smtClean="0"/>
              <a:t>Ciò che, però, differenzia queste posizioni tra loro è la </a:t>
            </a:r>
            <a:r>
              <a:rPr lang="it-IT" i="1" dirty="0" smtClean="0">
                <a:solidFill>
                  <a:srgbClr val="FF0000"/>
                </a:solidFill>
              </a:rPr>
              <a:t>contrapposta visione del mercato: “naturalistica” per i neo-austriaci e “costruttivista” per gli </a:t>
            </a:r>
            <a:r>
              <a:rPr lang="it-IT" i="1" dirty="0" err="1" smtClean="0">
                <a:solidFill>
                  <a:srgbClr val="FF0000"/>
                </a:solidFill>
              </a:rPr>
              <a:t>ordoliberisti</a:t>
            </a:r>
            <a:r>
              <a:rPr lang="it-IT" i="1" dirty="0" smtClean="0"/>
              <a:t>. Per i primi il mercato è una realtà autonoma con proprie leggi e meccanismi che, senza alcun intervento esterno, è in grado di fornire il massimo benessere agli individui; per i secondi il mercato, per poter funzionare in modo concorrenziale, richiede un ordinamento attivo da parte dello Stato. </a:t>
            </a:r>
            <a:r>
              <a:rPr lang="it-IT" i="1" dirty="0" smtClean="0">
                <a:solidFill>
                  <a:srgbClr val="FF0000"/>
                </a:solidFill>
              </a:rPr>
              <a:t>Da questa diversa visione derivano indicazioni differenti sul ruolo dell’intervento pubblico</a:t>
            </a:r>
            <a:r>
              <a:rPr lang="it-IT" i="1" dirty="0" smtClean="0"/>
              <a:t>: se i primi gli riconoscono poca legittimazione, gli altri ritengono fondamentale un “ordine costituzionale” che fissi in modo chiaro i principi fondamentali dell’economia e dell’intervento pubblico. Così, l’ideologia neo-austriaca ha fornito indicazioni verso la privatizzazione delle imprese pubbliche, la deregolamentazione dei mercati e ha posto l’enfasi su un ruolo statale limitato alla salvaguardia dai poteri monopolistici; quella </a:t>
            </a:r>
            <a:r>
              <a:rPr lang="it-IT" i="1" dirty="0" err="1" smtClean="0"/>
              <a:t>ordoliberista</a:t>
            </a:r>
            <a:r>
              <a:rPr lang="it-IT" i="1" dirty="0" smtClean="0"/>
              <a:t> ha spinto invece verso uno Stato “ordinatore” capace di usare la concorrenza come norma e strumento dell’attività di governo fino ad occuparsi addirittura di questioni socio-antropologiche. </a:t>
            </a:r>
            <a:r>
              <a:rPr lang="it-IT" i="1" dirty="0" smtClean="0">
                <a:solidFill>
                  <a:srgbClr val="FF0000"/>
                </a:solidFill>
              </a:rPr>
              <a:t>Queste differenze risultano utili per capire perché il neoliberismo non si realizzi come un fenomeno internazionale coerente ed omogeneo</a:t>
            </a:r>
            <a:r>
              <a:rPr lang="it-IT" i="1" dirty="0" smtClean="0"/>
              <a:t>, ma crei di volta in volta combinazioni politiche differenti a seconda delle realtà nazionali sociali, economiche ed istituzionali incontrate.</a:t>
            </a:r>
            <a:endParaRPr lang="it-IT" i="1" dirty="0"/>
          </a:p>
        </p:txBody>
      </p:sp>
      <p:sp>
        <p:nvSpPr>
          <p:cNvPr id="4" name="Rettangolo 3"/>
          <p:cNvSpPr/>
          <p:nvPr/>
        </p:nvSpPr>
        <p:spPr>
          <a:xfrm>
            <a:off x="1117600" y="6127234"/>
            <a:ext cx="10520218" cy="369332"/>
          </a:xfrm>
          <a:prstGeom prst="rect">
            <a:avLst/>
          </a:prstGeom>
        </p:spPr>
        <p:txBody>
          <a:bodyPr wrap="square">
            <a:spAutoFit/>
          </a:bodyPr>
          <a:lstStyle/>
          <a:p>
            <a:pPr algn="ctr"/>
            <a:r>
              <a:rPr lang="it-IT" dirty="0"/>
              <a:t>https://www.economiaepolitica.it/il-pensiero-economico/il-falso-liberismo-dellordoliberismo/</a:t>
            </a:r>
          </a:p>
        </p:txBody>
      </p:sp>
    </p:spTree>
    <p:extLst>
      <p:ext uri="{BB962C8B-B14F-4D97-AF65-F5344CB8AC3E}">
        <p14:creationId xmlns:p14="http://schemas.microsoft.com/office/powerpoint/2010/main" val="39985241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876300" y="804862"/>
            <a:ext cx="10439400" cy="5248275"/>
          </a:xfrm>
          <a:prstGeom prst="rect">
            <a:avLst/>
          </a:prstGeom>
        </p:spPr>
      </p:pic>
      <p:sp>
        <p:nvSpPr>
          <p:cNvPr id="5" name="Rettangolo 4"/>
          <p:cNvSpPr/>
          <p:nvPr/>
        </p:nvSpPr>
        <p:spPr>
          <a:xfrm>
            <a:off x="4222153" y="6246152"/>
            <a:ext cx="3747693" cy="369332"/>
          </a:xfrm>
          <a:prstGeom prst="rect">
            <a:avLst/>
          </a:prstGeom>
        </p:spPr>
        <p:txBody>
          <a:bodyPr wrap="none">
            <a:spAutoFit/>
          </a:bodyPr>
          <a:lstStyle/>
          <a:p>
            <a:r>
              <a:rPr lang="it-IT" dirty="0"/>
              <a:t>https://www.mtpelerin.com/about-us</a:t>
            </a:r>
          </a:p>
        </p:txBody>
      </p:sp>
    </p:spTree>
    <p:extLst>
      <p:ext uri="{BB962C8B-B14F-4D97-AF65-F5344CB8AC3E}">
        <p14:creationId xmlns:p14="http://schemas.microsoft.com/office/powerpoint/2010/main" val="3524622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Tra </a:t>
            </a:r>
            <a:r>
              <a:rPr lang="it-IT" dirty="0" smtClean="0"/>
              <a:t>una sponda dell’Atlantico all’altra ….</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La </a:t>
            </a:r>
            <a:r>
              <a:rPr lang="it-IT" dirty="0" smtClean="0">
                <a:solidFill>
                  <a:srgbClr val="FF0000"/>
                </a:solidFill>
              </a:rPr>
              <a:t>Mount </a:t>
            </a:r>
            <a:r>
              <a:rPr lang="it-IT" dirty="0" err="1" smtClean="0">
                <a:solidFill>
                  <a:srgbClr val="FF0000"/>
                </a:solidFill>
              </a:rPr>
              <a:t>Pélerin</a:t>
            </a:r>
            <a:r>
              <a:rPr lang="it-IT" dirty="0" smtClean="0">
                <a:solidFill>
                  <a:srgbClr val="FF0000"/>
                </a:solidFill>
              </a:rPr>
              <a:t> Society </a:t>
            </a:r>
            <a:r>
              <a:rPr lang="it-IT" dirty="0" smtClean="0"/>
              <a:t>(1947), riunisce </a:t>
            </a:r>
            <a:r>
              <a:rPr lang="it-IT" dirty="0" err="1" smtClean="0"/>
              <a:t>ordoliberali</a:t>
            </a:r>
            <a:r>
              <a:rPr lang="it-IT" dirty="0" smtClean="0"/>
              <a:t> (</a:t>
            </a:r>
            <a:r>
              <a:rPr lang="it-IT" dirty="0" err="1" smtClean="0"/>
              <a:t>Eucken</a:t>
            </a:r>
            <a:r>
              <a:rPr lang="it-IT" dirty="0" smtClean="0"/>
              <a:t>, </a:t>
            </a:r>
            <a:r>
              <a:rPr lang="it-IT" dirty="0" err="1" smtClean="0"/>
              <a:t>Röpke</a:t>
            </a:r>
            <a:r>
              <a:rPr lang="it-IT" dirty="0" smtClean="0"/>
              <a:t>), scuola di Chicago (Knight, Friedman, </a:t>
            </a:r>
            <a:r>
              <a:rPr lang="it-IT" dirty="0" err="1" smtClean="0"/>
              <a:t>Stigler</a:t>
            </a:r>
            <a:r>
              <a:rPr lang="it-IT" dirty="0" smtClean="0"/>
              <a:t>), austriaci (von </a:t>
            </a:r>
            <a:r>
              <a:rPr lang="it-IT" dirty="0" err="1" smtClean="0"/>
              <a:t>Mises</a:t>
            </a:r>
            <a:r>
              <a:rPr lang="it-IT" dirty="0" smtClean="0"/>
              <a:t>, von Hayek), italiani (Einaudi, Leoni). Gruppo di pressione intellettuale importante impegnato a promuovere la libertà d’azione in campo economico, pur nella differenza tra le diverse posizioni, soprattutto in materia di leggi anti-trust e di Big business.  </a:t>
            </a:r>
          </a:p>
          <a:p>
            <a:r>
              <a:rPr lang="it-IT" dirty="0" smtClean="0"/>
              <a:t>Gli altri </a:t>
            </a:r>
            <a:r>
              <a:rPr lang="it-IT" dirty="0" err="1" smtClean="0">
                <a:solidFill>
                  <a:srgbClr val="FF0000"/>
                </a:solidFill>
              </a:rPr>
              <a:t>think</a:t>
            </a:r>
            <a:r>
              <a:rPr lang="it-IT" dirty="0" smtClean="0">
                <a:solidFill>
                  <a:srgbClr val="FF0000"/>
                </a:solidFill>
              </a:rPr>
              <a:t>-tank neoliberisti </a:t>
            </a:r>
            <a:r>
              <a:rPr lang="it-IT" dirty="0" smtClean="0"/>
              <a:t>(centri di elaborazione ed economica, nati negli anni della guerra fredda, sponsorizzati dal </a:t>
            </a:r>
            <a:r>
              <a:rPr lang="it-IT" dirty="0" smtClean="0">
                <a:solidFill>
                  <a:srgbClr val="FF0000"/>
                </a:solidFill>
              </a:rPr>
              <a:t>mondo degli affari</a:t>
            </a:r>
            <a:r>
              <a:rPr lang="it-IT" dirty="0" smtClean="0"/>
              <a:t>, alleati naturali dei partiti conservatori), ispiratori del Washington </a:t>
            </a:r>
            <a:r>
              <a:rPr lang="it-IT" dirty="0" err="1" smtClean="0"/>
              <a:t>consensus</a:t>
            </a:r>
            <a:r>
              <a:rPr lang="it-IT" dirty="0" smtClean="0"/>
              <a:t> (v. dopo)</a:t>
            </a:r>
          </a:p>
          <a:p>
            <a:r>
              <a:rPr lang="it-IT" dirty="0"/>
              <a:t>Influenze della «scuola austriaca» sull’accademia statunitense</a:t>
            </a:r>
          </a:p>
          <a:p>
            <a:r>
              <a:rPr lang="it-IT" dirty="0"/>
              <a:t>L’antagonismo tra Keynesiani (Cambridge) e Non-Keynesiani (LSE) in UK e negli USA (senza dimenticare le dispute interne al campo dei keynesiani)</a:t>
            </a:r>
          </a:p>
          <a:p>
            <a:pPr lvl="1"/>
            <a:r>
              <a:rPr lang="it-IT" dirty="0"/>
              <a:t>Harvard, MIT (keynesiane della sintesi) contro l’Università di Chicago (l’università della </a:t>
            </a:r>
            <a:r>
              <a:rPr lang="it-IT" i="1" dirty="0"/>
              <a:t>Standard </a:t>
            </a:r>
            <a:r>
              <a:rPr lang="it-IT" i="1" dirty="0" err="1" smtClean="0"/>
              <a:t>Oil</a:t>
            </a:r>
            <a:endParaRPr lang="it-IT" i="1" dirty="0" smtClean="0"/>
          </a:p>
          <a:p>
            <a:pPr lvl="1"/>
            <a:r>
              <a:rPr lang="it-IT" i="1" dirty="0" smtClean="0"/>
              <a:t>La vicenda Galbraith </a:t>
            </a:r>
            <a:endParaRPr lang="it-IT" dirty="0"/>
          </a:p>
          <a:p>
            <a:endParaRPr lang="it-IT" dirty="0"/>
          </a:p>
          <a:p>
            <a:endParaRPr lang="it-IT" dirty="0" smtClean="0"/>
          </a:p>
          <a:p>
            <a:pPr marL="457200" lvl="1" indent="0">
              <a:buNone/>
            </a:pPr>
            <a:endParaRPr lang="it-IT" dirty="0"/>
          </a:p>
        </p:txBody>
      </p:sp>
    </p:spTree>
    <p:extLst>
      <p:ext uri="{BB962C8B-B14F-4D97-AF65-F5344CB8AC3E}">
        <p14:creationId xmlns:p14="http://schemas.microsoft.com/office/powerpoint/2010/main" val="3428167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 Mont </a:t>
            </a:r>
            <a:r>
              <a:rPr lang="it-IT" dirty="0" err="1" smtClean="0"/>
              <a:t>Pélerin</a:t>
            </a:r>
            <a:r>
              <a:rPr lang="it-IT" dirty="0" smtClean="0"/>
              <a:t> alla rivoluzione neoliberista degli anni ‘80</a:t>
            </a:r>
            <a:endParaRPr lang="en-GB" dirty="0"/>
          </a:p>
        </p:txBody>
      </p:sp>
      <p:sp>
        <p:nvSpPr>
          <p:cNvPr id="3" name="Segnaposto contenuto 2"/>
          <p:cNvSpPr>
            <a:spLocks noGrp="1"/>
          </p:cNvSpPr>
          <p:nvPr>
            <p:ph idx="1"/>
          </p:nvPr>
        </p:nvSpPr>
        <p:spPr/>
        <p:txBody>
          <a:bodyPr>
            <a:normAutofit fontScale="77500" lnSpcReduction="20000"/>
          </a:bodyPr>
          <a:lstStyle/>
          <a:p>
            <a:r>
              <a:rPr lang="it-IT" dirty="0" smtClean="0"/>
              <a:t>Tra </a:t>
            </a:r>
            <a:r>
              <a:rPr lang="it-IT" dirty="0"/>
              <a:t>i membri più </a:t>
            </a:r>
            <a:r>
              <a:rPr lang="it-IT" dirty="0" smtClean="0"/>
              <a:t>influenti </a:t>
            </a:r>
            <a:r>
              <a:rPr lang="it-IT" dirty="0" err="1" smtClean="0"/>
              <a:t>dell</a:t>
            </a:r>
            <a:r>
              <a:rPr lang="it-IT" dirty="0" smtClean="0"/>
              <a:t> MPS ci sono: Milton </a:t>
            </a:r>
            <a:r>
              <a:rPr lang="it-IT" dirty="0"/>
              <a:t>Friedman, </a:t>
            </a:r>
            <a:r>
              <a:rPr lang="it-IT" dirty="0" smtClean="0"/>
              <a:t> Karl </a:t>
            </a:r>
            <a:r>
              <a:rPr lang="it-IT" dirty="0"/>
              <a:t>Popper, </a:t>
            </a:r>
            <a:r>
              <a:rPr lang="it-IT" dirty="0" smtClean="0"/>
              <a:t>Ludwig </a:t>
            </a:r>
            <a:r>
              <a:rPr lang="it-IT" dirty="0"/>
              <a:t>von </a:t>
            </a:r>
            <a:r>
              <a:rPr lang="it-IT" dirty="0" err="1"/>
              <a:t>Mises</a:t>
            </a:r>
            <a:r>
              <a:rPr lang="it-IT" dirty="0"/>
              <a:t>, </a:t>
            </a:r>
            <a:r>
              <a:rPr lang="it-IT" dirty="0" smtClean="0"/>
              <a:t>George </a:t>
            </a:r>
            <a:r>
              <a:rPr lang="it-IT" dirty="0" err="1"/>
              <a:t>Stigler</a:t>
            </a:r>
            <a:r>
              <a:rPr lang="it-IT" dirty="0"/>
              <a:t>. </a:t>
            </a:r>
          </a:p>
          <a:p>
            <a:r>
              <a:rPr lang="it-IT" dirty="0" smtClean="0"/>
              <a:t>Negli </a:t>
            </a:r>
            <a:r>
              <a:rPr lang="it-IT" dirty="0"/>
              <a:t>anni ’50-’60 il </a:t>
            </a:r>
            <a:r>
              <a:rPr lang="it-IT" dirty="0" err="1"/>
              <a:t>keynesismo</a:t>
            </a:r>
            <a:r>
              <a:rPr lang="it-IT" dirty="0"/>
              <a:t> domina università e governi occidentali. </a:t>
            </a:r>
            <a:r>
              <a:rPr lang="it-IT" dirty="0" smtClean="0"/>
              <a:t>La </a:t>
            </a:r>
            <a:r>
              <a:rPr lang="it-IT" dirty="0"/>
              <a:t>crisi degli anni ’70 (stagflazione, shock petroliferi, crisi fiscale dello Stato) indebolisce il consenso keynesiano. </a:t>
            </a:r>
          </a:p>
          <a:p>
            <a:r>
              <a:rPr lang="it-IT" dirty="0"/>
              <a:t>Le idee neoliberali elaborate nella Mont </a:t>
            </a:r>
            <a:r>
              <a:rPr lang="it-IT" dirty="0" err="1"/>
              <a:t>Pelerin</a:t>
            </a:r>
            <a:r>
              <a:rPr lang="it-IT" dirty="0"/>
              <a:t> Society diventano progressivamente centrali: </a:t>
            </a:r>
            <a:r>
              <a:rPr lang="it-IT" dirty="0" smtClean="0"/>
              <a:t>controllo </a:t>
            </a:r>
            <a:r>
              <a:rPr lang="it-IT" dirty="0"/>
              <a:t>dell’inflazione, </a:t>
            </a:r>
            <a:r>
              <a:rPr lang="it-IT" dirty="0" smtClean="0"/>
              <a:t>riduzione </a:t>
            </a:r>
            <a:r>
              <a:rPr lang="it-IT" dirty="0"/>
              <a:t>del ruolo dello Stato, </a:t>
            </a:r>
            <a:r>
              <a:rPr lang="it-IT" dirty="0" smtClean="0"/>
              <a:t>deregolamentazione</a:t>
            </a:r>
            <a:r>
              <a:rPr lang="it-IT" dirty="0"/>
              <a:t>, </a:t>
            </a:r>
            <a:r>
              <a:rPr lang="it-IT" dirty="0" smtClean="0"/>
              <a:t>privatizzazioni</a:t>
            </a:r>
            <a:r>
              <a:rPr lang="it-IT" dirty="0"/>
              <a:t>, </a:t>
            </a:r>
            <a:r>
              <a:rPr lang="it-IT" dirty="0" smtClean="0"/>
              <a:t>liberalizzazione </a:t>
            </a:r>
            <a:r>
              <a:rPr lang="it-IT" dirty="0"/>
              <a:t>dei mercati. </a:t>
            </a:r>
          </a:p>
          <a:p>
            <a:r>
              <a:rPr lang="it-IT" b="1" dirty="0"/>
              <a:t>Gli anni ’80: la “rivoluzione neoliberista</a:t>
            </a:r>
            <a:r>
              <a:rPr lang="it-IT" b="1" dirty="0" smtClean="0"/>
              <a:t>”: </a:t>
            </a:r>
            <a:r>
              <a:rPr lang="it-IT" dirty="0" smtClean="0"/>
              <a:t>Applicazione </a:t>
            </a:r>
            <a:r>
              <a:rPr lang="it-IT" dirty="0"/>
              <a:t>politica delle idee neoliberali </a:t>
            </a:r>
            <a:r>
              <a:rPr lang="it-IT" dirty="0" smtClean="0"/>
              <a:t>con Margaret </a:t>
            </a:r>
            <a:r>
              <a:rPr lang="it-IT" dirty="0"/>
              <a:t>Thatcher nel Regno </a:t>
            </a:r>
            <a:r>
              <a:rPr lang="it-IT" dirty="0" smtClean="0"/>
              <a:t>Unito e Ronald </a:t>
            </a:r>
            <a:r>
              <a:rPr lang="it-IT" dirty="0"/>
              <a:t>Reagan negli Stati Uniti. </a:t>
            </a:r>
          </a:p>
          <a:p>
            <a:r>
              <a:rPr lang="it-IT" dirty="0"/>
              <a:t>Politiche principali</a:t>
            </a:r>
            <a:r>
              <a:rPr lang="it-IT" dirty="0" smtClean="0"/>
              <a:t>: riduzione </a:t>
            </a:r>
            <a:r>
              <a:rPr lang="it-IT" dirty="0"/>
              <a:t>della pressione </a:t>
            </a:r>
            <a:r>
              <a:rPr lang="it-IT" dirty="0" smtClean="0"/>
              <a:t>fiscale (soprattutto sui ricchi e sulle imprese), lotta </a:t>
            </a:r>
            <a:r>
              <a:rPr lang="it-IT" dirty="0"/>
              <a:t>all’inflazione tramite politiche monetarie restrittive, </a:t>
            </a:r>
            <a:r>
              <a:rPr lang="it-IT" dirty="0" smtClean="0"/>
              <a:t>ridimensionamento </a:t>
            </a:r>
            <a:r>
              <a:rPr lang="it-IT" dirty="0"/>
              <a:t>del welfare state</a:t>
            </a:r>
            <a:r>
              <a:rPr lang="it-IT" dirty="0" smtClean="0"/>
              <a:t>, rafforzamento </a:t>
            </a:r>
            <a:r>
              <a:rPr lang="it-IT" dirty="0"/>
              <a:t>della concorrenza e della finanza globale. </a:t>
            </a:r>
          </a:p>
          <a:p>
            <a:endParaRPr lang="en-GB" dirty="0"/>
          </a:p>
        </p:txBody>
      </p:sp>
    </p:spTree>
    <p:extLst>
      <p:ext uri="{BB962C8B-B14F-4D97-AF65-F5344CB8AC3E}">
        <p14:creationId xmlns:p14="http://schemas.microsoft.com/office/powerpoint/2010/main" val="2719025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987761" y="415637"/>
            <a:ext cx="8081605" cy="6076805"/>
          </a:xfrm>
          <a:prstGeom prst="rect">
            <a:avLst/>
          </a:prstGeom>
        </p:spPr>
      </p:pic>
    </p:spTree>
    <p:extLst>
      <p:ext uri="{BB962C8B-B14F-4D97-AF65-F5344CB8AC3E}">
        <p14:creationId xmlns:p14="http://schemas.microsoft.com/office/powerpoint/2010/main" val="4144102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585912" y="180975"/>
            <a:ext cx="9020175" cy="6496050"/>
          </a:xfrm>
          <a:prstGeom prst="rect">
            <a:avLst/>
          </a:prstGeom>
        </p:spPr>
      </p:pic>
    </p:spTree>
    <p:extLst>
      <p:ext uri="{BB962C8B-B14F-4D97-AF65-F5344CB8AC3E}">
        <p14:creationId xmlns:p14="http://schemas.microsoft.com/office/powerpoint/2010/main" val="39476623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619998" y="680024"/>
            <a:ext cx="4683493" cy="4492630"/>
          </a:xfrm>
          <a:prstGeom prst="rect">
            <a:avLst/>
          </a:prstGeom>
        </p:spPr>
      </p:pic>
      <p:sp>
        <p:nvSpPr>
          <p:cNvPr id="5" name="Rettangolo 4"/>
          <p:cNvSpPr/>
          <p:nvPr/>
        </p:nvSpPr>
        <p:spPr>
          <a:xfrm>
            <a:off x="2817090" y="5682780"/>
            <a:ext cx="6733309" cy="646331"/>
          </a:xfrm>
          <a:prstGeom prst="rect">
            <a:avLst/>
          </a:prstGeom>
        </p:spPr>
        <p:txBody>
          <a:bodyPr wrap="square">
            <a:spAutoFit/>
          </a:bodyPr>
          <a:lstStyle/>
          <a:p>
            <a:pPr algn="ctr"/>
            <a:r>
              <a:rPr lang="it-IT" b="1" dirty="0">
                <a:solidFill>
                  <a:srgbClr val="5F6368"/>
                </a:solidFill>
                <a:latin typeface="arial" panose="020B0604020202020204" pitchFamily="34" charset="0"/>
              </a:rPr>
              <a:t>Milton Friedman</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Brooklyn, 31 luglio 1912 – San Francisco, 16 novembre 2006)</a:t>
            </a:r>
            <a:endParaRPr lang="it-IT" dirty="0"/>
          </a:p>
        </p:txBody>
      </p:sp>
    </p:spTree>
    <p:extLst>
      <p:ext uri="{BB962C8B-B14F-4D97-AF65-F5344CB8AC3E}">
        <p14:creationId xmlns:p14="http://schemas.microsoft.com/office/powerpoint/2010/main" val="635312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Milton Friedman e la scuola di Chicago</a:t>
            </a:r>
            <a:endParaRPr lang="it-IT" dirty="0"/>
          </a:p>
        </p:txBody>
      </p:sp>
      <p:sp>
        <p:nvSpPr>
          <p:cNvPr id="3" name="Segnaposto contenuto 2"/>
          <p:cNvSpPr>
            <a:spLocks noGrp="1"/>
          </p:cNvSpPr>
          <p:nvPr>
            <p:ph idx="1"/>
          </p:nvPr>
        </p:nvSpPr>
        <p:spPr>
          <a:xfrm>
            <a:off x="838200" y="1825625"/>
            <a:ext cx="10515600" cy="4884268"/>
          </a:xfrm>
        </p:spPr>
        <p:txBody>
          <a:bodyPr>
            <a:normAutofit fontScale="85000" lnSpcReduction="20000"/>
          </a:bodyPr>
          <a:lstStyle/>
          <a:p>
            <a:r>
              <a:rPr lang="it-IT" dirty="0" smtClean="0"/>
              <a:t>Milton Friedman (1912 – 2006), professore all’università di Chicago, Nobel per l’Economia 1976, fondatore del «Monetarismo», «cantore del liberismo» (</a:t>
            </a:r>
            <a:r>
              <a:rPr lang="it-IT" i="1" dirty="0" smtClean="0"/>
              <a:t>Free to </a:t>
            </a:r>
            <a:r>
              <a:rPr lang="it-IT" i="1" dirty="0" err="1" smtClean="0"/>
              <a:t>choose</a:t>
            </a:r>
            <a:r>
              <a:rPr lang="it-IT" dirty="0" smtClean="0"/>
              <a:t>).  </a:t>
            </a:r>
          </a:p>
          <a:p>
            <a:endParaRPr lang="it-IT" dirty="0" smtClean="0"/>
          </a:p>
          <a:p>
            <a:r>
              <a:rPr lang="it-IT" dirty="0" smtClean="0"/>
              <a:t>La </a:t>
            </a:r>
            <a:r>
              <a:rPr lang="it-IT" dirty="0" smtClean="0">
                <a:solidFill>
                  <a:srgbClr val="FF0000"/>
                </a:solidFill>
              </a:rPr>
              <a:t>scuola di Chicago </a:t>
            </a:r>
            <a:r>
              <a:rPr lang="it-IT" dirty="0" smtClean="0"/>
              <a:t>ha fin dall’inizio un’impostazione conservatrice (partito repubblicano) e liberista. Sul piano della teoria economica segue un’impostazione marginalista di tipo </a:t>
            </a:r>
            <a:r>
              <a:rPr lang="it-IT" dirty="0" err="1" smtClean="0"/>
              <a:t>marshalliana</a:t>
            </a:r>
            <a:r>
              <a:rPr lang="it-IT" dirty="0" smtClean="0"/>
              <a:t> (senza le preoccupazioni sociali e la finezza di Marshall)</a:t>
            </a:r>
          </a:p>
          <a:p>
            <a:endParaRPr lang="it-IT" dirty="0" smtClean="0"/>
          </a:p>
          <a:p>
            <a:r>
              <a:rPr lang="it-IT" dirty="0" smtClean="0"/>
              <a:t>Friedman elabora modelli micro e macroeconomici, basati sulla razionalità delle scelte individuali, sulla distinzione tra breve e lungo periodo, sulla tendenza spontanea dell’economia verso il pieno impiego, al netto di rigidità e ostacoli dal lato dell’offerta (che vanno rimossi) e d’interferenze «keynesiane» dal lato della domanda (che vanno evitate). La bontà dei modelli è valutata sull’accuratezza delle previsioni che forniscono e non sul loro «realismo» nel senso di Keynes. </a:t>
            </a:r>
          </a:p>
          <a:p>
            <a:pPr marL="0" indent="0">
              <a:buNone/>
            </a:pPr>
            <a:r>
              <a:rPr lang="it-IT" dirty="0" smtClean="0"/>
              <a:t>  </a:t>
            </a:r>
            <a:endParaRPr lang="it-IT" dirty="0"/>
          </a:p>
        </p:txBody>
      </p:sp>
    </p:spTree>
    <p:extLst>
      <p:ext uri="{BB962C8B-B14F-4D97-AF65-F5344CB8AC3E}">
        <p14:creationId xmlns:p14="http://schemas.microsoft.com/office/powerpoint/2010/main" val="8526229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Monetarismo di Friedman</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Friedman </a:t>
            </a:r>
            <a:r>
              <a:rPr lang="it-IT" dirty="0" smtClean="0">
                <a:solidFill>
                  <a:srgbClr val="FF0000"/>
                </a:solidFill>
              </a:rPr>
              <a:t>ripropone, aggiornandola, la Teoria Quantitativa </a:t>
            </a:r>
            <a:r>
              <a:rPr lang="it-IT" dirty="0" smtClean="0"/>
              <a:t>della moneta come teoria per spiegare la determinazione del reddito nominale alternativa alla teoria keynesiana del moltiplicatore.</a:t>
            </a:r>
          </a:p>
          <a:p>
            <a:pPr lvl="1"/>
            <a:r>
              <a:rPr lang="it-IT" dirty="0" smtClean="0"/>
              <a:t>TQ (Fisher anni ‘20): MV* = PY*, V* e Y* dati, M (causa) </a:t>
            </a:r>
            <a:r>
              <a:rPr lang="it-IT" dirty="0" smtClean="0">
                <a:sym typeface="Symbol" panose="05050102010706020507" pitchFamily="18" charset="2"/>
              </a:rPr>
              <a:t></a:t>
            </a:r>
            <a:r>
              <a:rPr lang="it-IT" dirty="0" smtClean="0"/>
              <a:t> P (effetto)</a:t>
            </a:r>
          </a:p>
          <a:p>
            <a:pPr lvl="1"/>
            <a:r>
              <a:rPr lang="it-IT" dirty="0" smtClean="0"/>
              <a:t>Nuova TQ: MV(i, Y) = PY , V funzione stabile del tasso d’interesse e del reddito permanente</a:t>
            </a:r>
          </a:p>
          <a:p>
            <a:pPr lvl="1"/>
            <a:r>
              <a:rPr lang="it-IT" dirty="0" smtClean="0"/>
              <a:t>Breve periodo: </a:t>
            </a:r>
            <a:r>
              <a:rPr lang="it-IT" dirty="0"/>
              <a:t>MV(i, Y) </a:t>
            </a:r>
            <a:r>
              <a:rPr lang="it-IT" dirty="0">
                <a:sym typeface="Symbol" panose="05050102010706020507" pitchFamily="18" charset="2"/>
              </a:rPr>
              <a:t></a:t>
            </a:r>
            <a:r>
              <a:rPr lang="it-IT" dirty="0"/>
              <a:t> </a:t>
            </a:r>
            <a:r>
              <a:rPr lang="it-IT" dirty="0" smtClean="0"/>
              <a:t>PY (effetti reali e monetari, non neutralità temporanea)</a:t>
            </a:r>
          </a:p>
          <a:p>
            <a:pPr lvl="1"/>
            <a:r>
              <a:rPr lang="it-IT" dirty="0" smtClean="0"/>
              <a:t>Lungo periodo: Y=Y* (tendenza spontanea all’equilibrio naturale, piena occupazione neoclassica + eventuali distorsioni strutturali)</a:t>
            </a:r>
          </a:p>
          <a:p>
            <a:pPr lvl="1"/>
            <a:r>
              <a:rPr lang="it-IT" dirty="0"/>
              <a:t>MV(i, Y*) </a:t>
            </a:r>
            <a:r>
              <a:rPr lang="it-IT" dirty="0">
                <a:sym typeface="Symbol" panose="05050102010706020507" pitchFamily="18" charset="2"/>
              </a:rPr>
              <a:t></a:t>
            </a:r>
            <a:r>
              <a:rPr lang="it-IT" dirty="0"/>
              <a:t> P </a:t>
            </a:r>
            <a:r>
              <a:rPr lang="it-IT" dirty="0" smtClean="0"/>
              <a:t>(variazioni di M solo effetti monetari nel lungo periodo)</a:t>
            </a:r>
          </a:p>
          <a:p>
            <a:pPr lvl="1"/>
            <a:r>
              <a:rPr lang="it-IT" dirty="0" smtClean="0">
                <a:solidFill>
                  <a:srgbClr val="FF0000"/>
                </a:solidFill>
              </a:rPr>
              <a:t>CONTRASTO CON I POST-KEYNESIANI DI CAMBRIDGE </a:t>
            </a:r>
          </a:p>
          <a:p>
            <a:endParaRPr lang="it-IT" dirty="0"/>
          </a:p>
          <a:p>
            <a:r>
              <a:rPr lang="it-IT" dirty="0" smtClean="0">
                <a:solidFill>
                  <a:srgbClr val="FF0000"/>
                </a:solidFill>
              </a:rPr>
              <a:t>Implicazioni per la politica monetaria</a:t>
            </a:r>
          </a:p>
          <a:p>
            <a:pPr lvl="1"/>
            <a:r>
              <a:rPr lang="it-IT" dirty="0" smtClean="0"/>
              <a:t>La trasmissione della politica monetaria è soggetta a ritardi lunghi, flessibili</a:t>
            </a:r>
          </a:p>
          <a:p>
            <a:pPr lvl="1"/>
            <a:r>
              <a:rPr lang="it-IT" dirty="0" smtClean="0">
                <a:solidFill>
                  <a:srgbClr val="FF0000"/>
                </a:solidFill>
              </a:rPr>
              <a:t>Meglio affidarsi alle regole </a:t>
            </a:r>
            <a:r>
              <a:rPr lang="it-IT" dirty="0" smtClean="0"/>
              <a:t>che alla discrezionalità (contro fine </a:t>
            </a:r>
            <a:r>
              <a:rPr lang="it-IT" dirty="0" err="1" smtClean="0"/>
              <a:t>tuning</a:t>
            </a:r>
            <a:r>
              <a:rPr lang="it-IT" dirty="0" smtClean="0"/>
              <a:t> keynesiano)</a:t>
            </a:r>
          </a:p>
          <a:p>
            <a:pPr lvl="1"/>
            <a:r>
              <a:rPr lang="it-IT" dirty="0" err="1" smtClean="0"/>
              <a:t>Monetary</a:t>
            </a:r>
            <a:r>
              <a:rPr lang="it-IT" dirty="0" smtClean="0"/>
              <a:t> </a:t>
            </a:r>
            <a:r>
              <a:rPr lang="it-IT" dirty="0" err="1" smtClean="0"/>
              <a:t>targeting</a:t>
            </a:r>
            <a:endParaRPr lang="it-IT" dirty="0" smtClean="0"/>
          </a:p>
          <a:p>
            <a:pPr lvl="1"/>
            <a:endParaRPr lang="it-IT" dirty="0" smtClean="0"/>
          </a:p>
        </p:txBody>
      </p:sp>
    </p:spTree>
    <p:extLst>
      <p:ext uri="{BB962C8B-B14F-4D97-AF65-F5344CB8AC3E}">
        <p14:creationId xmlns:p14="http://schemas.microsoft.com/office/powerpoint/2010/main" val="28202299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Curva di Phillips aumentata per le aspettative </a:t>
            </a:r>
            <a:endParaRPr lang="it-IT" dirty="0"/>
          </a:p>
        </p:txBody>
      </p:sp>
      <p:sp>
        <p:nvSpPr>
          <p:cNvPr id="3" name="Segnaposto contenuto 2"/>
          <p:cNvSpPr>
            <a:spLocks noGrp="1"/>
          </p:cNvSpPr>
          <p:nvPr>
            <p:ph sz="half" idx="1"/>
          </p:nvPr>
        </p:nvSpPr>
        <p:spPr>
          <a:xfrm>
            <a:off x="386367" y="1825624"/>
            <a:ext cx="7701566" cy="4781237"/>
          </a:xfrm>
        </p:spPr>
        <p:txBody>
          <a:bodyPr>
            <a:normAutofit fontScale="85000" lnSpcReduction="20000"/>
          </a:bodyPr>
          <a:lstStyle/>
          <a:p>
            <a:r>
              <a:rPr lang="it-IT" dirty="0" smtClean="0"/>
              <a:t>Un secondo contributo di Friedman consiste nella </a:t>
            </a:r>
            <a:r>
              <a:rPr lang="it-IT" dirty="0" smtClean="0">
                <a:solidFill>
                  <a:srgbClr val="FF0000"/>
                </a:solidFill>
              </a:rPr>
              <a:t>riformulazione della curva di Phillips</a:t>
            </a:r>
          </a:p>
          <a:p>
            <a:pPr lvl="1"/>
            <a:r>
              <a:rPr lang="it-IT" dirty="0" smtClean="0"/>
              <a:t>Il </a:t>
            </a:r>
            <a:r>
              <a:rPr lang="it-IT" dirty="0" err="1" smtClean="0"/>
              <a:t>trade</a:t>
            </a:r>
            <a:r>
              <a:rPr lang="it-IT" dirty="0" smtClean="0"/>
              <a:t>-off tra disoccupazione e inflazione esiste solo nel breve periodo (contra Phillips)</a:t>
            </a:r>
          </a:p>
          <a:p>
            <a:pPr lvl="1"/>
            <a:r>
              <a:rPr lang="it-IT" dirty="0" smtClean="0"/>
              <a:t>La curva di breve periodo è instabile (come già detto da S&amp;S)</a:t>
            </a:r>
          </a:p>
          <a:p>
            <a:pPr lvl="1"/>
            <a:r>
              <a:rPr lang="it-IT" dirty="0" smtClean="0"/>
              <a:t>L’aggiustamento dal breve al lungo passa attraverso le revisioni nelle aspettative d’inflazione, formulate in maniera adattiva</a:t>
            </a:r>
          </a:p>
          <a:p>
            <a:endParaRPr lang="it-IT" dirty="0" smtClean="0"/>
          </a:p>
          <a:p>
            <a:r>
              <a:rPr lang="it-IT" dirty="0" smtClean="0"/>
              <a:t>Le </a:t>
            </a:r>
            <a:r>
              <a:rPr lang="it-IT" dirty="0" smtClean="0">
                <a:solidFill>
                  <a:srgbClr val="FF0000"/>
                </a:solidFill>
              </a:rPr>
              <a:t>implicazioni di policy</a:t>
            </a:r>
            <a:r>
              <a:rPr lang="it-IT" dirty="0" smtClean="0"/>
              <a:t>: </a:t>
            </a:r>
          </a:p>
          <a:p>
            <a:pPr lvl="1"/>
            <a:r>
              <a:rPr lang="it-IT" dirty="0"/>
              <a:t>I</a:t>
            </a:r>
            <a:r>
              <a:rPr lang="it-IT" dirty="0" smtClean="0"/>
              <a:t>nutile tentare di portare il tasso di disoccupazione al di sotto del tasso naturale con politiche keynesiane di domanda. </a:t>
            </a:r>
          </a:p>
          <a:p>
            <a:pPr lvl="1"/>
            <a:r>
              <a:rPr lang="it-IT" dirty="0" smtClean="0"/>
              <a:t>Nel lungo periodo, queste politiche provocano solo inflazione e aumento del debito pubblico. </a:t>
            </a:r>
          </a:p>
          <a:p>
            <a:pPr lvl="1"/>
            <a:r>
              <a:rPr lang="it-IT" dirty="0" smtClean="0"/>
              <a:t>Per ridurre stabilmente il tasso di disoccupazione naturale, servono liberalizzazione dei mercati, stabilità dei prezzi equilibrio di bilancio (da ottenere obbligando le autorità di politica economica a darsi regole di comportamento vincolanti).</a:t>
            </a:r>
            <a:endParaRPr lang="it-IT" dirty="0"/>
          </a:p>
        </p:txBody>
      </p:sp>
      <p:pic>
        <p:nvPicPr>
          <p:cNvPr id="1026" name="Picture 2" descr="Macroeconomia: che cos'è la curva di Philli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0267" y="2279560"/>
            <a:ext cx="3699693" cy="3507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2010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smtClean="0"/>
              <a:t>Teoria</a:t>
            </a:r>
            <a:r>
              <a:rPr dirty="0" smtClean="0"/>
              <a:t> </a:t>
            </a:r>
            <a:r>
              <a:rPr dirty="0"/>
              <a:t>del </a:t>
            </a:r>
            <a:r>
              <a:rPr dirty="0" err="1"/>
              <a:t>consumo</a:t>
            </a:r>
            <a:r>
              <a:rPr dirty="0"/>
              <a:t> e Grande </a:t>
            </a:r>
            <a:r>
              <a:rPr dirty="0" err="1"/>
              <a:t>Depressione</a:t>
            </a:r>
            <a:endParaRPr dirty="0"/>
          </a:p>
        </p:txBody>
      </p:sp>
      <p:sp>
        <p:nvSpPr>
          <p:cNvPr id="3" name="Content Placeholder 2"/>
          <p:cNvSpPr>
            <a:spLocks noGrp="1"/>
          </p:cNvSpPr>
          <p:nvPr>
            <p:ph idx="1"/>
          </p:nvPr>
        </p:nvSpPr>
        <p:spPr/>
        <p:txBody>
          <a:bodyPr>
            <a:normAutofit fontScale="85000" lnSpcReduction="20000"/>
          </a:bodyPr>
          <a:lstStyle/>
          <a:p>
            <a:r>
              <a:rPr b="1" dirty="0"/>
              <a:t>Permanent Income </a:t>
            </a:r>
            <a:r>
              <a:rPr b="1" dirty="0" smtClean="0"/>
              <a:t>Hypothesis</a:t>
            </a:r>
            <a:r>
              <a:rPr lang="it-IT" b="1" dirty="0" smtClean="0"/>
              <a:t>: </a:t>
            </a:r>
          </a:p>
          <a:p>
            <a:r>
              <a:rPr lang="it-IT" dirty="0"/>
              <a:t>Reddito </a:t>
            </a:r>
            <a:r>
              <a:rPr lang="it-IT" dirty="0" smtClean="0"/>
              <a:t>permanente componente </a:t>
            </a:r>
            <a:r>
              <a:rPr lang="it-IT" dirty="0"/>
              <a:t>stabile e prevedibile del reddito; </a:t>
            </a:r>
            <a:r>
              <a:rPr lang="it-IT" dirty="0" smtClean="0"/>
              <a:t>legata a istruzione</a:t>
            </a:r>
            <a:r>
              <a:rPr lang="it-IT" dirty="0"/>
              <a:t>, </a:t>
            </a:r>
            <a:r>
              <a:rPr lang="it-IT" dirty="0" smtClean="0"/>
              <a:t>professione</a:t>
            </a:r>
            <a:r>
              <a:rPr lang="it-IT" dirty="0"/>
              <a:t>, </a:t>
            </a:r>
            <a:r>
              <a:rPr lang="it-IT" dirty="0" smtClean="0"/>
              <a:t> patrimonio</a:t>
            </a:r>
            <a:r>
              <a:rPr lang="it-IT" dirty="0"/>
              <a:t>, </a:t>
            </a:r>
            <a:r>
              <a:rPr lang="it-IT" dirty="0" smtClean="0"/>
              <a:t>aspettative </a:t>
            </a:r>
            <a:r>
              <a:rPr lang="it-IT" dirty="0"/>
              <a:t>di lungo periodo. </a:t>
            </a:r>
            <a:r>
              <a:rPr lang="it-IT" dirty="0" smtClean="0"/>
              <a:t>Reddito transitorio componente </a:t>
            </a:r>
            <a:r>
              <a:rPr lang="it-IT" dirty="0"/>
              <a:t>temporanea e </a:t>
            </a:r>
            <a:r>
              <a:rPr lang="it-IT" dirty="0" smtClean="0"/>
              <a:t>accidentale (bonus </a:t>
            </a:r>
            <a:r>
              <a:rPr lang="it-IT" dirty="0"/>
              <a:t>occasionali, </a:t>
            </a:r>
            <a:r>
              <a:rPr lang="it-IT" dirty="0" smtClean="0"/>
              <a:t>vincite</a:t>
            </a:r>
            <a:r>
              <a:rPr lang="it-IT" dirty="0"/>
              <a:t>, </a:t>
            </a:r>
            <a:r>
              <a:rPr lang="it-IT" dirty="0" smtClean="0"/>
              <a:t>shock </a:t>
            </a:r>
            <a:r>
              <a:rPr lang="it-IT" dirty="0"/>
              <a:t>temporanei, </a:t>
            </a:r>
            <a:r>
              <a:rPr lang="it-IT" dirty="0" smtClean="0"/>
              <a:t>perdite </a:t>
            </a:r>
            <a:r>
              <a:rPr lang="it-IT" dirty="0"/>
              <a:t>momentanee di </a:t>
            </a:r>
            <a:r>
              <a:rPr lang="it-IT" dirty="0" smtClean="0"/>
              <a:t>reddito).</a:t>
            </a:r>
            <a:endParaRPr lang="it-IT" dirty="0"/>
          </a:p>
          <a:p>
            <a:r>
              <a:rPr dirty="0" smtClean="0"/>
              <a:t>i </a:t>
            </a:r>
            <a:r>
              <a:rPr dirty="0" err="1"/>
              <a:t>consumi</a:t>
            </a:r>
            <a:r>
              <a:rPr dirty="0"/>
              <a:t> </a:t>
            </a:r>
            <a:r>
              <a:rPr dirty="0" err="1"/>
              <a:t>dipendono</a:t>
            </a:r>
            <a:r>
              <a:rPr dirty="0"/>
              <a:t> dal </a:t>
            </a:r>
            <a:r>
              <a:rPr dirty="0" err="1"/>
              <a:t>reddito</a:t>
            </a:r>
            <a:r>
              <a:rPr dirty="0"/>
              <a:t> </a:t>
            </a:r>
            <a:r>
              <a:rPr dirty="0" err="1"/>
              <a:t>permanente</a:t>
            </a:r>
            <a:r>
              <a:rPr dirty="0"/>
              <a:t> </a:t>
            </a:r>
            <a:r>
              <a:rPr dirty="0" err="1" smtClean="0"/>
              <a:t>atteso</a:t>
            </a:r>
            <a:r>
              <a:rPr lang="it-IT" dirty="0" smtClean="0"/>
              <a:t> nell’arco della vita e non d</a:t>
            </a:r>
            <a:r>
              <a:rPr dirty="0" smtClean="0"/>
              <a:t>al </a:t>
            </a:r>
            <a:r>
              <a:rPr dirty="0"/>
              <a:t>solo </a:t>
            </a:r>
            <a:r>
              <a:rPr dirty="0" err="1"/>
              <a:t>reddito</a:t>
            </a:r>
            <a:r>
              <a:rPr dirty="0"/>
              <a:t> </a:t>
            </a:r>
            <a:r>
              <a:rPr dirty="0" err="1" smtClean="0"/>
              <a:t>corrente</a:t>
            </a:r>
            <a:r>
              <a:rPr lang="it-IT" dirty="0" smtClean="0"/>
              <a:t>. </a:t>
            </a:r>
            <a:endParaRPr dirty="0"/>
          </a:p>
          <a:p>
            <a:r>
              <a:rPr dirty="0" err="1"/>
              <a:t>Effetti</a:t>
            </a:r>
            <a:r>
              <a:rPr dirty="0" smtClean="0"/>
              <a:t>:</a:t>
            </a:r>
            <a:r>
              <a:rPr lang="it-IT" dirty="0" smtClean="0"/>
              <a:t> </a:t>
            </a:r>
            <a:r>
              <a:rPr dirty="0" smtClean="0"/>
              <a:t>i </a:t>
            </a:r>
            <a:r>
              <a:rPr dirty="0" err="1"/>
              <a:t>consumi</a:t>
            </a:r>
            <a:r>
              <a:rPr dirty="0"/>
              <a:t> </a:t>
            </a:r>
            <a:r>
              <a:rPr dirty="0" err="1"/>
              <a:t>sono</a:t>
            </a:r>
            <a:r>
              <a:rPr dirty="0"/>
              <a:t> </a:t>
            </a:r>
            <a:r>
              <a:rPr dirty="0" err="1"/>
              <a:t>relativamente</a:t>
            </a:r>
            <a:r>
              <a:rPr dirty="0"/>
              <a:t> </a:t>
            </a:r>
            <a:r>
              <a:rPr dirty="0" err="1" smtClean="0"/>
              <a:t>stabili</a:t>
            </a:r>
            <a:r>
              <a:rPr lang="it-IT" dirty="0" smtClean="0"/>
              <a:t> nel </a:t>
            </a:r>
            <a:r>
              <a:rPr lang="it-IT" dirty="0" err="1" smtClean="0"/>
              <a:t>tempoi</a:t>
            </a:r>
            <a:r>
              <a:rPr lang="it-IT" dirty="0" smtClean="0"/>
              <a:t> e </a:t>
            </a:r>
            <a:r>
              <a:rPr dirty="0" err="1" smtClean="0"/>
              <a:t>gli</a:t>
            </a:r>
            <a:r>
              <a:rPr dirty="0" smtClean="0"/>
              <a:t> </a:t>
            </a:r>
            <a:r>
              <a:rPr dirty="0" err="1"/>
              <a:t>stimoli</a:t>
            </a:r>
            <a:r>
              <a:rPr dirty="0"/>
              <a:t> </a:t>
            </a:r>
            <a:r>
              <a:rPr dirty="0" err="1"/>
              <a:t>fiscali</a:t>
            </a:r>
            <a:r>
              <a:rPr dirty="0"/>
              <a:t> </a:t>
            </a:r>
            <a:r>
              <a:rPr dirty="0" err="1" smtClean="0"/>
              <a:t>temporanei</a:t>
            </a:r>
            <a:r>
              <a:rPr lang="it-IT" dirty="0" smtClean="0"/>
              <a:t> (aumento dei trasferimenti, riduzione delle imposte sul reddito)</a:t>
            </a:r>
            <a:r>
              <a:rPr dirty="0" smtClean="0"/>
              <a:t> </a:t>
            </a:r>
            <a:r>
              <a:rPr dirty="0" err="1"/>
              <a:t>hanno</a:t>
            </a:r>
            <a:r>
              <a:rPr dirty="0"/>
              <a:t> </a:t>
            </a:r>
            <a:r>
              <a:rPr dirty="0" err="1"/>
              <a:t>effetti</a:t>
            </a:r>
            <a:r>
              <a:rPr dirty="0"/>
              <a:t> </a:t>
            </a:r>
            <a:r>
              <a:rPr dirty="0" err="1"/>
              <a:t>limitati</a:t>
            </a:r>
            <a:endParaRPr dirty="0"/>
          </a:p>
          <a:p>
            <a:endParaRPr dirty="0"/>
          </a:p>
          <a:p>
            <a:r>
              <a:rPr b="1" dirty="0"/>
              <a:t>Grande </a:t>
            </a:r>
            <a:r>
              <a:rPr b="1" dirty="0" err="1" smtClean="0"/>
              <a:t>Depressione</a:t>
            </a:r>
            <a:r>
              <a:rPr lang="it-IT" b="1" dirty="0" smtClean="0"/>
              <a:t> </a:t>
            </a:r>
            <a:r>
              <a:rPr dirty="0" smtClean="0"/>
              <a:t>Con </a:t>
            </a:r>
            <a:r>
              <a:rPr dirty="0"/>
              <a:t>Anna Schwartz: 'A Monetary History of the United States, 1867–1960</a:t>
            </a:r>
            <a:r>
              <a:rPr dirty="0" smtClean="0"/>
              <a:t>'</a:t>
            </a:r>
            <a:r>
              <a:rPr lang="it-IT" dirty="0" smtClean="0"/>
              <a:t>. </a:t>
            </a:r>
            <a:r>
              <a:rPr dirty="0" err="1" smtClean="0"/>
              <a:t>Tesi</a:t>
            </a:r>
            <a:r>
              <a:rPr dirty="0" smtClean="0"/>
              <a:t>:</a:t>
            </a:r>
            <a:r>
              <a:rPr lang="it-IT" dirty="0" smtClean="0"/>
              <a:t> </a:t>
            </a:r>
            <a:r>
              <a:rPr dirty="0" smtClean="0"/>
              <a:t>La </a:t>
            </a:r>
            <a:r>
              <a:rPr dirty="0" err="1"/>
              <a:t>crisi</a:t>
            </a:r>
            <a:r>
              <a:rPr dirty="0"/>
              <a:t> del 1929 </a:t>
            </a:r>
            <a:r>
              <a:rPr dirty="0" err="1"/>
              <a:t>fu</a:t>
            </a:r>
            <a:r>
              <a:rPr dirty="0"/>
              <a:t> </a:t>
            </a:r>
            <a:r>
              <a:rPr dirty="0" err="1"/>
              <a:t>aggravata</a:t>
            </a:r>
            <a:r>
              <a:rPr dirty="0"/>
              <a:t> </a:t>
            </a:r>
            <a:r>
              <a:rPr dirty="0" err="1"/>
              <a:t>dagli</a:t>
            </a:r>
            <a:r>
              <a:rPr dirty="0"/>
              <a:t> </a:t>
            </a:r>
            <a:r>
              <a:rPr dirty="0" err="1"/>
              <a:t>errori</a:t>
            </a:r>
            <a:r>
              <a:rPr dirty="0"/>
              <a:t> </a:t>
            </a:r>
            <a:r>
              <a:rPr dirty="0" err="1"/>
              <a:t>della</a:t>
            </a:r>
            <a:r>
              <a:rPr dirty="0"/>
              <a:t> Federal Reserve e dal </a:t>
            </a:r>
            <a:r>
              <a:rPr dirty="0" err="1"/>
              <a:t>crollo</a:t>
            </a:r>
            <a:r>
              <a:rPr dirty="0"/>
              <a:t> </a:t>
            </a:r>
            <a:r>
              <a:rPr dirty="0" err="1"/>
              <a:t>della</a:t>
            </a:r>
            <a:r>
              <a:rPr dirty="0"/>
              <a:t> </a:t>
            </a:r>
            <a:r>
              <a:rPr dirty="0" err="1"/>
              <a:t>moneta</a:t>
            </a:r>
            <a:r>
              <a:rPr dirty="0" smtClean="0"/>
              <a:t>.</a:t>
            </a:r>
            <a:r>
              <a:rPr lang="it-IT" dirty="0" smtClean="0"/>
              <a:t> Nessuna crisi strutturale del capitalismo</a:t>
            </a:r>
            <a:endParaRPr dirty="0"/>
          </a:p>
        </p:txBody>
      </p:sp>
    </p:spTree>
    <p:extLst>
      <p:ext uri="{BB962C8B-B14F-4D97-AF65-F5344CB8AC3E}">
        <p14:creationId xmlns:p14="http://schemas.microsoft.com/office/powerpoint/2010/main" val="1413340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smtClean="0"/>
              <a:t>Liberalismo</a:t>
            </a:r>
            <a:r>
              <a:rPr dirty="0" smtClean="0"/>
              <a:t> </a:t>
            </a:r>
            <a:r>
              <a:rPr dirty="0" err="1"/>
              <a:t>economico</a:t>
            </a:r>
            <a:r>
              <a:rPr dirty="0"/>
              <a:t> e </a:t>
            </a:r>
            <a:r>
              <a:rPr dirty="0" err="1"/>
              <a:t>proposte</a:t>
            </a:r>
            <a:r>
              <a:rPr dirty="0"/>
              <a:t> </a:t>
            </a:r>
            <a:r>
              <a:rPr dirty="0" err="1"/>
              <a:t>politiche</a:t>
            </a:r>
            <a:endParaRPr dirty="0"/>
          </a:p>
        </p:txBody>
      </p:sp>
      <p:sp>
        <p:nvSpPr>
          <p:cNvPr id="3" name="Content Placeholder 2"/>
          <p:cNvSpPr>
            <a:spLocks noGrp="1"/>
          </p:cNvSpPr>
          <p:nvPr>
            <p:ph idx="1"/>
          </p:nvPr>
        </p:nvSpPr>
        <p:spPr/>
        <p:txBody>
          <a:bodyPr>
            <a:normAutofit/>
          </a:bodyPr>
          <a:lstStyle/>
          <a:p>
            <a:r>
              <a:rPr dirty="0" err="1"/>
              <a:t>Difesa</a:t>
            </a:r>
            <a:r>
              <a:rPr dirty="0"/>
              <a:t> del libero </a:t>
            </a:r>
            <a:r>
              <a:rPr dirty="0" err="1" smtClean="0"/>
              <a:t>mercato</a:t>
            </a:r>
            <a:r>
              <a:rPr lang="it-IT" dirty="0" smtClean="0"/>
              <a:t> </a:t>
            </a:r>
            <a:r>
              <a:rPr dirty="0" smtClean="0"/>
              <a:t>Opera </a:t>
            </a:r>
            <a:r>
              <a:rPr dirty="0" err="1"/>
              <a:t>fondamentale</a:t>
            </a:r>
            <a:r>
              <a:rPr dirty="0"/>
              <a:t>: 'Capitalism and Freedom' (1962)</a:t>
            </a:r>
          </a:p>
          <a:p>
            <a:endParaRPr dirty="0"/>
          </a:p>
          <a:p>
            <a:r>
              <a:rPr dirty="0" err="1"/>
              <a:t>Principi</a:t>
            </a:r>
            <a:r>
              <a:rPr dirty="0"/>
              <a:t> </a:t>
            </a:r>
            <a:r>
              <a:rPr dirty="0" err="1"/>
              <a:t>fondamentali</a:t>
            </a:r>
            <a:r>
              <a:rPr dirty="0" smtClean="0"/>
              <a:t>:</a:t>
            </a:r>
            <a:r>
              <a:rPr lang="it-IT" dirty="0" smtClean="0"/>
              <a:t> </a:t>
            </a:r>
            <a:r>
              <a:rPr dirty="0" smtClean="0"/>
              <a:t>deregulation</a:t>
            </a:r>
            <a:r>
              <a:rPr lang="it-IT" dirty="0" smtClean="0"/>
              <a:t>, </a:t>
            </a:r>
            <a:r>
              <a:rPr dirty="0" err="1" smtClean="0"/>
              <a:t>privatizzazioni</a:t>
            </a:r>
            <a:r>
              <a:rPr lang="it-IT" dirty="0" smtClean="0"/>
              <a:t>, </a:t>
            </a:r>
            <a:r>
              <a:rPr dirty="0" err="1" smtClean="0"/>
              <a:t>concorrenza</a:t>
            </a:r>
            <a:r>
              <a:rPr lang="it-IT" dirty="0" smtClean="0"/>
              <a:t>, </a:t>
            </a:r>
            <a:r>
              <a:rPr dirty="0" err="1" smtClean="0"/>
              <a:t>riduzione</a:t>
            </a:r>
            <a:r>
              <a:rPr dirty="0" smtClean="0"/>
              <a:t> </a:t>
            </a:r>
            <a:r>
              <a:rPr dirty="0"/>
              <a:t>del </a:t>
            </a:r>
            <a:r>
              <a:rPr dirty="0" err="1"/>
              <a:t>ruolo</a:t>
            </a:r>
            <a:r>
              <a:rPr dirty="0"/>
              <a:t> </a:t>
            </a:r>
            <a:r>
              <a:rPr dirty="0" err="1"/>
              <a:t>dello</a:t>
            </a:r>
            <a:r>
              <a:rPr dirty="0"/>
              <a:t> </a:t>
            </a:r>
            <a:r>
              <a:rPr dirty="0" err="1" smtClean="0"/>
              <a:t>Stato</a:t>
            </a:r>
            <a:r>
              <a:rPr lang="it-IT" dirty="0" smtClean="0"/>
              <a:t>, </a:t>
            </a:r>
            <a:r>
              <a:rPr dirty="0" err="1" smtClean="0"/>
              <a:t>libertà</a:t>
            </a:r>
            <a:r>
              <a:rPr dirty="0" smtClean="0"/>
              <a:t> </a:t>
            </a:r>
            <a:r>
              <a:rPr dirty="0" err="1"/>
              <a:t>economica</a:t>
            </a:r>
            <a:r>
              <a:rPr dirty="0"/>
              <a:t> come base </a:t>
            </a:r>
            <a:r>
              <a:rPr dirty="0" err="1"/>
              <a:t>della</a:t>
            </a:r>
            <a:r>
              <a:rPr dirty="0"/>
              <a:t> </a:t>
            </a:r>
            <a:r>
              <a:rPr dirty="0" err="1"/>
              <a:t>libertà</a:t>
            </a:r>
            <a:r>
              <a:rPr dirty="0"/>
              <a:t> </a:t>
            </a:r>
            <a:r>
              <a:rPr dirty="0" err="1"/>
              <a:t>politica</a:t>
            </a:r>
            <a:endParaRPr dirty="0"/>
          </a:p>
          <a:p>
            <a:endParaRPr dirty="0"/>
          </a:p>
          <a:p>
            <a:r>
              <a:rPr dirty="0" err="1"/>
              <a:t>Proposte</a:t>
            </a:r>
            <a:r>
              <a:rPr dirty="0"/>
              <a:t> </a:t>
            </a:r>
            <a:r>
              <a:rPr dirty="0" err="1"/>
              <a:t>celebri</a:t>
            </a:r>
            <a:r>
              <a:rPr dirty="0" smtClean="0"/>
              <a:t>:</a:t>
            </a:r>
            <a:r>
              <a:rPr lang="it-IT" dirty="0" smtClean="0"/>
              <a:t> </a:t>
            </a:r>
            <a:r>
              <a:rPr dirty="0" smtClean="0"/>
              <a:t>voucher </a:t>
            </a:r>
            <a:r>
              <a:rPr dirty="0" err="1" smtClean="0"/>
              <a:t>scolastici</a:t>
            </a:r>
            <a:r>
              <a:rPr lang="it-IT" dirty="0" smtClean="0"/>
              <a:t>, </a:t>
            </a:r>
            <a:r>
              <a:rPr dirty="0" err="1" smtClean="0"/>
              <a:t>imposta</a:t>
            </a:r>
            <a:r>
              <a:rPr dirty="0" smtClean="0"/>
              <a:t> </a:t>
            </a:r>
            <a:r>
              <a:rPr dirty="0" err="1"/>
              <a:t>negativa</a:t>
            </a:r>
            <a:r>
              <a:rPr dirty="0"/>
              <a:t> </a:t>
            </a:r>
            <a:r>
              <a:rPr dirty="0" err="1"/>
              <a:t>sul</a:t>
            </a:r>
            <a:r>
              <a:rPr dirty="0"/>
              <a:t> </a:t>
            </a:r>
            <a:r>
              <a:rPr dirty="0" err="1" smtClean="0"/>
              <a:t>reddito</a:t>
            </a:r>
            <a:r>
              <a:rPr lang="it-IT" dirty="0" smtClean="0"/>
              <a:t>, </a:t>
            </a:r>
            <a:r>
              <a:rPr dirty="0" smtClean="0"/>
              <a:t> </a:t>
            </a:r>
            <a:r>
              <a:rPr dirty="0" err="1"/>
              <a:t>cambi</a:t>
            </a:r>
            <a:r>
              <a:rPr dirty="0"/>
              <a:t> </a:t>
            </a:r>
            <a:r>
              <a:rPr dirty="0" err="1" smtClean="0"/>
              <a:t>flessibili</a:t>
            </a:r>
            <a:r>
              <a:rPr lang="it-IT" dirty="0" smtClean="0"/>
              <a:t>, </a:t>
            </a:r>
            <a:r>
              <a:rPr dirty="0" err="1" smtClean="0"/>
              <a:t>indipendenza</a:t>
            </a:r>
            <a:r>
              <a:rPr dirty="0" smtClean="0"/>
              <a:t> </a:t>
            </a:r>
            <a:r>
              <a:rPr dirty="0" err="1"/>
              <a:t>delle</a:t>
            </a:r>
            <a:r>
              <a:rPr dirty="0"/>
              <a:t> </a:t>
            </a:r>
            <a:r>
              <a:rPr dirty="0" err="1"/>
              <a:t>banche</a:t>
            </a:r>
            <a:r>
              <a:rPr dirty="0"/>
              <a:t> </a:t>
            </a:r>
            <a:r>
              <a:rPr dirty="0" err="1"/>
              <a:t>centrali</a:t>
            </a:r>
            <a:endParaRPr dirty="0"/>
          </a:p>
        </p:txBody>
      </p:sp>
    </p:spTree>
    <p:extLst>
      <p:ext uri="{BB962C8B-B14F-4D97-AF65-F5344CB8AC3E}">
        <p14:creationId xmlns:p14="http://schemas.microsoft.com/office/powerpoint/2010/main" val="33305000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smtClean="0"/>
              <a:t>Influenza </a:t>
            </a:r>
            <a:r>
              <a:rPr dirty="0" err="1"/>
              <a:t>storica</a:t>
            </a:r>
            <a:r>
              <a:rPr dirty="0"/>
              <a:t> </a:t>
            </a:r>
            <a:r>
              <a:rPr dirty="0" smtClean="0"/>
              <a:t>e</a:t>
            </a:r>
            <a:r>
              <a:rPr lang="it-IT" dirty="0" smtClean="0"/>
              <a:t>d</a:t>
            </a:r>
            <a:r>
              <a:rPr dirty="0" smtClean="0"/>
              <a:t> </a:t>
            </a:r>
            <a:r>
              <a:rPr dirty="0" err="1"/>
              <a:t>eredità</a:t>
            </a:r>
            <a:endParaRPr dirty="0"/>
          </a:p>
        </p:txBody>
      </p:sp>
      <p:sp>
        <p:nvSpPr>
          <p:cNvPr id="3" name="Content Placeholder 2"/>
          <p:cNvSpPr>
            <a:spLocks noGrp="1"/>
          </p:cNvSpPr>
          <p:nvPr>
            <p:ph idx="1"/>
          </p:nvPr>
        </p:nvSpPr>
        <p:spPr/>
        <p:txBody>
          <a:bodyPr>
            <a:normAutofit fontScale="92500"/>
          </a:bodyPr>
          <a:lstStyle/>
          <a:p>
            <a:r>
              <a:rPr dirty="0"/>
              <a:t>Influenza </a:t>
            </a:r>
            <a:r>
              <a:rPr dirty="0" err="1" smtClean="0"/>
              <a:t>politica</a:t>
            </a:r>
            <a:r>
              <a:rPr lang="it-IT" dirty="0" smtClean="0"/>
              <a:t>: </a:t>
            </a:r>
            <a:r>
              <a:rPr dirty="0" smtClean="0"/>
              <a:t>Le </a:t>
            </a:r>
            <a:r>
              <a:rPr dirty="0" err="1"/>
              <a:t>idee</a:t>
            </a:r>
            <a:r>
              <a:rPr dirty="0"/>
              <a:t> di Friedman </a:t>
            </a:r>
            <a:r>
              <a:rPr dirty="0" err="1" smtClean="0"/>
              <a:t>influenzarono</a:t>
            </a:r>
            <a:r>
              <a:rPr dirty="0" smtClean="0"/>
              <a:t> </a:t>
            </a:r>
            <a:r>
              <a:rPr dirty="0"/>
              <a:t>Ronald </a:t>
            </a:r>
            <a:r>
              <a:rPr dirty="0" smtClean="0"/>
              <a:t>Reagan</a:t>
            </a:r>
            <a:r>
              <a:rPr lang="it-IT" dirty="0" smtClean="0"/>
              <a:t>, </a:t>
            </a:r>
            <a:r>
              <a:rPr dirty="0" smtClean="0"/>
              <a:t>Margaret Thatcher</a:t>
            </a:r>
            <a:r>
              <a:rPr lang="it-IT" dirty="0" smtClean="0"/>
              <a:t> e </a:t>
            </a:r>
            <a:r>
              <a:rPr dirty="0" smtClean="0"/>
              <a:t>le </a:t>
            </a:r>
            <a:r>
              <a:rPr dirty="0" err="1"/>
              <a:t>politiche</a:t>
            </a:r>
            <a:r>
              <a:rPr dirty="0"/>
              <a:t> </a:t>
            </a:r>
            <a:r>
              <a:rPr dirty="0" err="1"/>
              <a:t>neoliberali</a:t>
            </a:r>
            <a:r>
              <a:rPr dirty="0"/>
              <a:t> </a:t>
            </a:r>
            <a:r>
              <a:rPr dirty="0" err="1"/>
              <a:t>degli</a:t>
            </a:r>
            <a:r>
              <a:rPr dirty="0"/>
              <a:t> </a:t>
            </a:r>
            <a:r>
              <a:rPr dirty="0" err="1"/>
              <a:t>anni</a:t>
            </a:r>
            <a:r>
              <a:rPr dirty="0"/>
              <a:t> </a:t>
            </a:r>
            <a:r>
              <a:rPr dirty="0" smtClean="0"/>
              <a:t>’80</a:t>
            </a:r>
            <a:r>
              <a:rPr lang="it-IT" dirty="0" smtClean="0"/>
              <a:t> (con successiva influenza sui paesi in transizione dal comunismo)</a:t>
            </a:r>
            <a:endParaRPr dirty="0"/>
          </a:p>
          <a:p>
            <a:endParaRPr dirty="0"/>
          </a:p>
          <a:p>
            <a:r>
              <a:rPr dirty="0" err="1"/>
              <a:t>Impatto</a:t>
            </a:r>
            <a:r>
              <a:rPr dirty="0"/>
              <a:t> </a:t>
            </a:r>
            <a:r>
              <a:rPr dirty="0" err="1" smtClean="0"/>
              <a:t>teorico</a:t>
            </a:r>
            <a:r>
              <a:rPr lang="it-IT" dirty="0" smtClean="0"/>
              <a:t>: </a:t>
            </a:r>
            <a:r>
              <a:rPr dirty="0" err="1" smtClean="0"/>
              <a:t>centralità</a:t>
            </a:r>
            <a:r>
              <a:rPr dirty="0" smtClean="0"/>
              <a:t> </a:t>
            </a:r>
            <a:r>
              <a:rPr dirty="0" err="1"/>
              <a:t>delle</a:t>
            </a:r>
            <a:r>
              <a:rPr dirty="0"/>
              <a:t> </a:t>
            </a:r>
            <a:r>
              <a:rPr dirty="0" err="1"/>
              <a:t>aspettative</a:t>
            </a:r>
            <a:r>
              <a:rPr dirty="0"/>
              <a:t> </a:t>
            </a:r>
            <a:r>
              <a:rPr dirty="0" err="1"/>
              <a:t>nella</a:t>
            </a:r>
            <a:r>
              <a:rPr dirty="0"/>
              <a:t> </a:t>
            </a:r>
            <a:r>
              <a:rPr dirty="0" err="1" smtClean="0"/>
              <a:t>macroeconomia</a:t>
            </a:r>
            <a:r>
              <a:rPr lang="it-IT" dirty="0" smtClean="0"/>
              <a:t>, </a:t>
            </a:r>
            <a:r>
              <a:rPr dirty="0" err="1" smtClean="0"/>
              <a:t>ritorno</a:t>
            </a:r>
            <a:r>
              <a:rPr dirty="0" smtClean="0"/>
              <a:t> </a:t>
            </a:r>
            <a:r>
              <a:rPr dirty="0" err="1"/>
              <a:t>della</a:t>
            </a:r>
            <a:r>
              <a:rPr dirty="0"/>
              <a:t> </a:t>
            </a:r>
            <a:r>
              <a:rPr dirty="0" err="1"/>
              <a:t>politica</a:t>
            </a:r>
            <a:r>
              <a:rPr dirty="0"/>
              <a:t> </a:t>
            </a:r>
            <a:r>
              <a:rPr dirty="0" err="1"/>
              <a:t>monetaria</a:t>
            </a:r>
            <a:r>
              <a:rPr dirty="0"/>
              <a:t> al </a:t>
            </a:r>
            <a:r>
              <a:rPr dirty="0" err="1"/>
              <a:t>centro</a:t>
            </a:r>
            <a:r>
              <a:rPr dirty="0"/>
              <a:t> del </a:t>
            </a:r>
            <a:r>
              <a:rPr dirty="0" err="1" smtClean="0"/>
              <a:t>dibattito</a:t>
            </a:r>
            <a:r>
              <a:rPr lang="it-IT" dirty="0" smtClean="0"/>
              <a:t>, </a:t>
            </a:r>
            <a:r>
              <a:rPr dirty="0" smtClean="0"/>
              <a:t> </a:t>
            </a:r>
            <a:r>
              <a:rPr dirty="0"/>
              <a:t>forte influenza </a:t>
            </a:r>
            <a:r>
              <a:rPr dirty="0" err="1"/>
              <a:t>sulle</a:t>
            </a:r>
            <a:r>
              <a:rPr dirty="0"/>
              <a:t> </a:t>
            </a:r>
            <a:r>
              <a:rPr dirty="0" err="1"/>
              <a:t>banche</a:t>
            </a:r>
            <a:r>
              <a:rPr dirty="0"/>
              <a:t> </a:t>
            </a:r>
            <a:r>
              <a:rPr dirty="0" err="1"/>
              <a:t>centrali</a:t>
            </a:r>
            <a:r>
              <a:rPr dirty="0"/>
              <a:t> </a:t>
            </a:r>
            <a:r>
              <a:rPr dirty="0" err="1"/>
              <a:t>contemporanee</a:t>
            </a:r>
            <a:endParaRPr dirty="0"/>
          </a:p>
          <a:p>
            <a:endParaRPr dirty="0"/>
          </a:p>
          <a:p>
            <a:r>
              <a:rPr dirty="0" err="1"/>
              <a:t>Significato</a:t>
            </a:r>
            <a:r>
              <a:rPr dirty="0"/>
              <a:t> </a:t>
            </a:r>
            <a:r>
              <a:rPr dirty="0" err="1" smtClean="0"/>
              <a:t>storico</a:t>
            </a:r>
            <a:r>
              <a:rPr lang="it-IT" dirty="0" smtClean="0"/>
              <a:t>: </a:t>
            </a:r>
            <a:r>
              <a:rPr dirty="0" smtClean="0"/>
              <a:t>Friedman </a:t>
            </a:r>
            <a:r>
              <a:rPr dirty="0" err="1"/>
              <a:t>fu</a:t>
            </a:r>
            <a:r>
              <a:rPr dirty="0"/>
              <a:t> </a:t>
            </a:r>
            <a:r>
              <a:rPr dirty="0" err="1"/>
              <a:t>uno</a:t>
            </a:r>
            <a:r>
              <a:rPr dirty="0"/>
              <a:t> </a:t>
            </a:r>
            <a:r>
              <a:rPr dirty="0" err="1"/>
              <a:t>dei</a:t>
            </a:r>
            <a:r>
              <a:rPr dirty="0"/>
              <a:t> </a:t>
            </a:r>
            <a:r>
              <a:rPr dirty="0" err="1"/>
              <a:t>principali</a:t>
            </a:r>
            <a:r>
              <a:rPr dirty="0"/>
              <a:t> </a:t>
            </a:r>
            <a:r>
              <a:rPr dirty="0" err="1"/>
              <a:t>artefici</a:t>
            </a:r>
            <a:r>
              <a:rPr dirty="0"/>
              <a:t> </a:t>
            </a:r>
            <a:r>
              <a:rPr dirty="0" err="1"/>
              <a:t>della</a:t>
            </a:r>
            <a:r>
              <a:rPr dirty="0"/>
              <a:t> </a:t>
            </a:r>
            <a:r>
              <a:rPr dirty="0" err="1"/>
              <a:t>transizione</a:t>
            </a:r>
            <a:r>
              <a:rPr dirty="0"/>
              <a:t> dal </a:t>
            </a:r>
            <a:r>
              <a:rPr dirty="0" err="1"/>
              <a:t>consenso</a:t>
            </a:r>
            <a:r>
              <a:rPr dirty="0"/>
              <a:t> </a:t>
            </a:r>
            <a:r>
              <a:rPr dirty="0" err="1"/>
              <a:t>keynesiano</a:t>
            </a:r>
            <a:r>
              <a:rPr dirty="0"/>
              <a:t> del </a:t>
            </a:r>
            <a:r>
              <a:rPr dirty="0" err="1"/>
              <a:t>dopoguerra</a:t>
            </a:r>
            <a:r>
              <a:rPr dirty="0"/>
              <a:t> </a:t>
            </a:r>
            <a:r>
              <a:rPr dirty="0" err="1"/>
              <a:t>alla</a:t>
            </a:r>
            <a:r>
              <a:rPr dirty="0"/>
              <a:t> </a:t>
            </a:r>
            <a:r>
              <a:rPr dirty="0" err="1"/>
              <a:t>rivoluzione</a:t>
            </a:r>
            <a:r>
              <a:rPr dirty="0"/>
              <a:t> </a:t>
            </a:r>
            <a:r>
              <a:rPr dirty="0" err="1"/>
              <a:t>neoliberista</a:t>
            </a:r>
            <a:r>
              <a:rPr dirty="0"/>
              <a:t>.</a:t>
            </a:r>
          </a:p>
        </p:txBody>
      </p:sp>
    </p:spTree>
    <p:extLst>
      <p:ext uri="{BB962C8B-B14F-4D97-AF65-F5344CB8AC3E}">
        <p14:creationId xmlns:p14="http://schemas.microsoft.com/office/powerpoint/2010/main" val="206026686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1428</TotalTime>
  <Words>3920</Words>
  <Application>Microsoft Office PowerPoint</Application>
  <PresentationFormat>Widescreen</PresentationFormat>
  <Paragraphs>245</Paragraphs>
  <Slides>43</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43</vt:i4>
      </vt:variant>
    </vt:vector>
  </HeadingPairs>
  <TitlesOfParts>
    <vt:vector size="49" baseType="lpstr">
      <vt:lpstr>Arial</vt:lpstr>
      <vt:lpstr>Arial</vt:lpstr>
      <vt:lpstr>Calibri</vt:lpstr>
      <vt:lpstr>Calibri Light</vt:lpstr>
      <vt:lpstr>Symbol</vt:lpstr>
      <vt:lpstr>Tema di Office</vt:lpstr>
      <vt:lpstr>Storia dell’economia politica  Lezione 17.26  Liberismo e neoliberismo</vt:lpstr>
      <vt:lpstr>Presentazione standard di PowerPoint</vt:lpstr>
      <vt:lpstr>Fatti salienti 1970s</vt:lpstr>
      <vt:lpstr>Presentazione standard di PowerPoint</vt:lpstr>
      <vt:lpstr>Neoliberismo: Contesto economico</vt:lpstr>
      <vt:lpstr>Quali risposte ai problemi degli anni ‘70?</vt:lpstr>
      <vt:lpstr>Liberismo e liberalismo </vt:lpstr>
      <vt:lpstr>Quale ruolo per lo Stato per i liberisti?</vt:lpstr>
      <vt:lpstr>Quale rapporto tra liberismo economico e politico?</vt:lpstr>
      <vt:lpstr>E il neoliberismo cos’e?</vt:lpstr>
      <vt:lpstr>E il neoliberismo cos’e?</vt:lpstr>
      <vt:lpstr>Scuola Austriaca</vt:lpstr>
      <vt:lpstr>Caratteristiche comuni alla Scuola Austriaca</vt:lpstr>
      <vt:lpstr>Presentazione standard di PowerPoint</vt:lpstr>
      <vt:lpstr>Cenni biografici: Friedrich A. von Hayek (1899-1992), 1</vt:lpstr>
      <vt:lpstr>Cenni biografici: Friedrich A. von Hayek (1899-1992), 2</vt:lpstr>
      <vt:lpstr>Le linee di ricerca di Hayek</vt:lpstr>
      <vt:lpstr>Contributi scientifici di Hayek, 1</vt:lpstr>
      <vt:lpstr>Il dibattito Sraffa - Hayek</vt:lpstr>
      <vt:lpstr>Contributi scientifici di Hayek, 2</vt:lpstr>
      <vt:lpstr>Contributi scientifici di Hayek, 3</vt:lpstr>
      <vt:lpstr>Contributi scientifici di Hayek, 4</vt:lpstr>
      <vt:lpstr>Contributi scientifici di Hayek, 5</vt:lpstr>
      <vt:lpstr>Contributi scientifici di Hayek, 6</vt:lpstr>
      <vt:lpstr>Influenza storica di Hayek</vt:lpstr>
      <vt:lpstr>Presentazione standard di PowerPoint</vt:lpstr>
      <vt:lpstr>Ordoliberalismo</vt:lpstr>
      <vt:lpstr>Ordoliberalismo e l’ Economia sociale di mercato</vt:lpstr>
      <vt:lpstr>Presentazione standard di PowerPoint</vt:lpstr>
      <vt:lpstr>Röpke: aldilà dell’offerta e della domanda</vt:lpstr>
      <vt:lpstr>Neo-austriaci vs. ordoliberali</vt:lpstr>
      <vt:lpstr>Presentazione standard di PowerPoint</vt:lpstr>
      <vt:lpstr>Tra una sponda dell’Atlantico all’altra ….</vt:lpstr>
      <vt:lpstr>Da Mont Pélerin alla rivoluzione neoliberista degli anni ‘80</vt:lpstr>
      <vt:lpstr>Presentazione standard di PowerPoint</vt:lpstr>
      <vt:lpstr>Presentazione standard di PowerPoint</vt:lpstr>
      <vt:lpstr>Presentazione standard di PowerPoint</vt:lpstr>
      <vt:lpstr>Milton Friedman e la scuola di Chicago</vt:lpstr>
      <vt:lpstr>Il Monetarismo di Friedman</vt:lpstr>
      <vt:lpstr>Curva di Phillips aumentata per le aspettative </vt:lpstr>
      <vt:lpstr>Teoria del consumo e Grande Depressione</vt:lpstr>
      <vt:lpstr>Liberalismo economico e proposte politiche</vt:lpstr>
      <vt:lpstr>Influenza storica ed eredità</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Liberismo vecchio e nuovo</dc:title>
  <dc:creator>rosselli</dc:creator>
  <cp:lastModifiedBy>paolo paesani</cp:lastModifiedBy>
  <cp:revision>116</cp:revision>
  <dcterms:created xsi:type="dcterms:W3CDTF">2020-03-30T15:04:43Z</dcterms:created>
  <dcterms:modified xsi:type="dcterms:W3CDTF">2026-05-16T16:12:47Z</dcterms:modified>
</cp:coreProperties>
</file>