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406" r:id="rId3"/>
    <p:sldId id="439" r:id="rId4"/>
    <p:sldId id="392" r:id="rId5"/>
    <p:sldId id="407" r:id="rId6"/>
    <p:sldId id="408" r:id="rId7"/>
    <p:sldId id="409" r:id="rId8"/>
    <p:sldId id="411" r:id="rId9"/>
    <p:sldId id="412" r:id="rId10"/>
    <p:sldId id="420" r:id="rId11"/>
    <p:sldId id="421" r:id="rId12"/>
    <p:sldId id="422" r:id="rId13"/>
    <p:sldId id="423" r:id="rId14"/>
    <p:sldId id="413" r:id="rId15"/>
    <p:sldId id="414" r:id="rId16"/>
    <p:sldId id="415" r:id="rId17"/>
    <p:sldId id="416" r:id="rId18"/>
    <p:sldId id="417" r:id="rId19"/>
    <p:sldId id="418" r:id="rId20"/>
    <p:sldId id="394" r:id="rId21"/>
    <p:sldId id="424" r:id="rId22"/>
    <p:sldId id="425" r:id="rId23"/>
    <p:sldId id="426" r:id="rId24"/>
    <p:sldId id="427" r:id="rId25"/>
    <p:sldId id="428" r:id="rId26"/>
    <p:sldId id="429" r:id="rId27"/>
    <p:sldId id="430" r:id="rId28"/>
    <p:sldId id="431" r:id="rId29"/>
    <p:sldId id="432" r:id="rId30"/>
    <p:sldId id="433" r:id="rId31"/>
    <p:sldId id="434" r:id="rId32"/>
    <p:sldId id="435" r:id="rId33"/>
    <p:sldId id="436" r:id="rId34"/>
    <p:sldId id="437" r:id="rId35"/>
    <p:sldId id="438" r:id="rId36"/>
    <p:sldId id="396" r:id="rId37"/>
    <p:sldId id="440" r:id="rId38"/>
    <p:sldId id="397" r:id="rId39"/>
    <p:sldId id="441" r:id="rId40"/>
    <p:sldId id="442" r:id="rId41"/>
    <p:sldId id="443" r:id="rId42"/>
    <p:sldId id="444" r:id="rId43"/>
    <p:sldId id="398" r:id="rId44"/>
    <p:sldId id="399" r:id="rId45"/>
    <p:sldId id="400" r:id="rId46"/>
    <p:sldId id="402" r:id="rId47"/>
    <p:sldId id="403" r:id="rId48"/>
    <p:sldId id="404" r:id="rId49"/>
    <p:sldId id="405" r:id="rId50"/>
    <p:sldId id="379" r:id="rId51"/>
    <p:sldId id="384" r:id="rId52"/>
    <p:sldId id="385" r:id="rId53"/>
    <p:sldId id="386" r:id="rId54"/>
    <p:sldId id="387" r:id="rId55"/>
    <p:sldId id="388" r:id="rId56"/>
    <p:sldId id="389" r:id="rId57"/>
    <p:sldId id="377"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en-GB"/>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18/05/2026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234582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18/05/2026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262491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en-GB"/>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EE87921C-0FC1-4264-B2CB-2C7FFE5A995B}" type="datetimeFigureOut">
              <a:rPr lang="en-GB" smtClean="0"/>
              <a:t>18/05/2026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5672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data 4"/>
          <p:cNvSpPr>
            <a:spLocks noGrp="1"/>
          </p:cNvSpPr>
          <p:nvPr>
            <p:ph type="dt" sz="half" idx="10"/>
          </p:nvPr>
        </p:nvSpPr>
        <p:spPr/>
        <p:txBody>
          <a:bodyPr/>
          <a:lstStyle/>
          <a:p>
            <a:fld id="{EE87921C-0FC1-4264-B2CB-2C7FFE5A995B}" type="datetimeFigureOut">
              <a:rPr lang="en-GB" smtClean="0"/>
              <a:t>18/05/2026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62194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en-GB"/>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7" name="Segnaposto data 6"/>
          <p:cNvSpPr>
            <a:spLocks noGrp="1"/>
          </p:cNvSpPr>
          <p:nvPr>
            <p:ph type="dt" sz="half" idx="10"/>
          </p:nvPr>
        </p:nvSpPr>
        <p:spPr/>
        <p:txBody>
          <a:bodyPr/>
          <a:lstStyle/>
          <a:p>
            <a:fld id="{EE87921C-0FC1-4264-B2CB-2C7FFE5A995B}" type="datetimeFigureOut">
              <a:rPr lang="en-GB" smtClean="0"/>
              <a:t>18/05/2026</a:t>
            </a:fld>
            <a:endParaRPr lang="en-GB"/>
          </a:p>
        </p:txBody>
      </p:sp>
      <p:sp>
        <p:nvSpPr>
          <p:cNvPr id="8" name="Segnaposto piè di pagina 7"/>
          <p:cNvSpPr>
            <a:spLocks noGrp="1"/>
          </p:cNvSpPr>
          <p:nvPr>
            <p:ph type="ftr" sz="quarter" idx="11"/>
          </p:nvPr>
        </p:nvSpPr>
        <p:spPr/>
        <p:txBody>
          <a:bodyPr/>
          <a:lstStyle/>
          <a:p>
            <a:endParaRPr lang="en-GB"/>
          </a:p>
        </p:txBody>
      </p:sp>
      <p:sp>
        <p:nvSpPr>
          <p:cNvPr id="9" name="Segnaposto numero diapositiva 8"/>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3781733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data 2"/>
          <p:cNvSpPr>
            <a:spLocks noGrp="1"/>
          </p:cNvSpPr>
          <p:nvPr>
            <p:ph type="dt" sz="half" idx="10"/>
          </p:nvPr>
        </p:nvSpPr>
        <p:spPr/>
        <p:txBody>
          <a:bodyPr/>
          <a:lstStyle/>
          <a:p>
            <a:fld id="{EE87921C-0FC1-4264-B2CB-2C7FFE5A995B}" type="datetimeFigureOut">
              <a:rPr lang="en-GB" smtClean="0"/>
              <a:t>18/05/2026</a:t>
            </a:fld>
            <a:endParaRPr lang="en-GB"/>
          </a:p>
        </p:txBody>
      </p:sp>
      <p:sp>
        <p:nvSpPr>
          <p:cNvPr id="4" name="Segnaposto piè di pagina 3"/>
          <p:cNvSpPr>
            <a:spLocks noGrp="1"/>
          </p:cNvSpPr>
          <p:nvPr>
            <p:ph type="ftr" sz="quarter" idx="11"/>
          </p:nvPr>
        </p:nvSpPr>
        <p:spPr/>
        <p:txBody>
          <a:bodyPr/>
          <a:lstStyle/>
          <a:p>
            <a:endParaRPr lang="en-GB"/>
          </a:p>
        </p:txBody>
      </p:sp>
      <p:sp>
        <p:nvSpPr>
          <p:cNvPr id="5" name="Segnaposto numero diapositiva 4"/>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350766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EE87921C-0FC1-4264-B2CB-2C7FFE5A995B}" type="datetimeFigureOut">
              <a:rPr lang="en-GB" smtClean="0"/>
              <a:t>18/05/2026</a:t>
            </a:fld>
            <a:endParaRPr lang="en-GB"/>
          </a:p>
        </p:txBody>
      </p:sp>
      <p:sp>
        <p:nvSpPr>
          <p:cNvPr id="3" name="Segnaposto piè di pagina 2"/>
          <p:cNvSpPr>
            <a:spLocks noGrp="1"/>
          </p:cNvSpPr>
          <p:nvPr>
            <p:ph type="ftr" sz="quarter" idx="11"/>
          </p:nvPr>
        </p:nvSpPr>
        <p:spPr/>
        <p:txBody>
          <a:bodyPr/>
          <a:lstStyle/>
          <a:p>
            <a:endParaRPr lang="en-GB"/>
          </a:p>
        </p:txBody>
      </p:sp>
      <p:sp>
        <p:nvSpPr>
          <p:cNvPr id="4" name="Segnaposto numero diapositiva 3"/>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278026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EE87921C-0FC1-4264-B2CB-2C7FFE5A995B}" type="datetimeFigureOut">
              <a:rPr lang="en-GB" smtClean="0"/>
              <a:t>18/05/2026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59306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en-GB"/>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EE87921C-0FC1-4264-B2CB-2C7FFE5A995B}" type="datetimeFigureOut">
              <a:rPr lang="en-GB" smtClean="0"/>
              <a:t>18/05/2026</a:t>
            </a:fld>
            <a:endParaRPr lang="en-GB"/>
          </a:p>
        </p:txBody>
      </p:sp>
      <p:sp>
        <p:nvSpPr>
          <p:cNvPr id="6" name="Segnaposto piè di pagina 5"/>
          <p:cNvSpPr>
            <a:spLocks noGrp="1"/>
          </p:cNvSpPr>
          <p:nvPr>
            <p:ph type="ftr" sz="quarter" idx="11"/>
          </p:nvPr>
        </p:nvSpPr>
        <p:spPr/>
        <p:txBody>
          <a:bodyPr/>
          <a:lstStyle/>
          <a:p>
            <a:endParaRPr lang="en-GB"/>
          </a:p>
        </p:txBody>
      </p:sp>
      <p:sp>
        <p:nvSpPr>
          <p:cNvPr id="7" name="Segnaposto numero diapositiva 6"/>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2415225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GB"/>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18/05/2026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1982199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en-GB"/>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10"/>
          </p:nvPr>
        </p:nvSpPr>
        <p:spPr/>
        <p:txBody>
          <a:bodyPr/>
          <a:lstStyle/>
          <a:p>
            <a:fld id="{EE87921C-0FC1-4264-B2CB-2C7FFE5A995B}" type="datetimeFigureOut">
              <a:rPr lang="en-GB" smtClean="0"/>
              <a:t>18/05/2026</a:t>
            </a:fld>
            <a:endParaRPr lang="en-GB"/>
          </a:p>
        </p:txBody>
      </p:sp>
      <p:sp>
        <p:nvSpPr>
          <p:cNvPr id="5" name="Segnaposto piè di pagina 4"/>
          <p:cNvSpPr>
            <a:spLocks noGrp="1"/>
          </p:cNvSpPr>
          <p:nvPr>
            <p:ph type="ftr" sz="quarter" idx="11"/>
          </p:nvPr>
        </p:nvSpPr>
        <p:spPr/>
        <p:txBody>
          <a:bodyPr/>
          <a:lstStyle/>
          <a:p>
            <a:endParaRPr lang="en-GB"/>
          </a:p>
        </p:txBody>
      </p:sp>
      <p:sp>
        <p:nvSpPr>
          <p:cNvPr id="6" name="Segnaposto numero diapositiva 5"/>
          <p:cNvSpPr>
            <a:spLocks noGrp="1"/>
          </p:cNvSpPr>
          <p:nvPr>
            <p:ph type="sldNum" sz="quarter" idx="12"/>
          </p:nvPr>
        </p:nvSpPr>
        <p:spPr/>
        <p:txBody>
          <a:bodyPr/>
          <a:lstStyle/>
          <a:p>
            <a:fld id="{D36FE71E-C969-48B0-AFBD-81BD69C12D02}" type="slidenum">
              <a:rPr lang="en-GB" smtClean="0"/>
              <a:t>‹N›</a:t>
            </a:fld>
            <a:endParaRPr lang="en-GB"/>
          </a:p>
        </p:txBody>
      </p:sp>
    </p:spTree>
    <p:extLst>
      <p:ext uri="{BB962C8B-B14F-4D97-AF65-F5344CB8AC3E}">
        <p14:creationId xmlns:p14="http://schemas.microsoft.com/office/powerpoint/2010/main" val="919203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en-GB"/>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GB"/>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87921C-0FC1-4264-B2CB-2C7FFE5A995B}" type="datetimeFigureOut">
              <a:rPr lang="en-GB" smtClean="0"/>
              <a:t>18/05/2026</a:t>
            </a:fld>
            <a:endParaRPr lang="en-GB"/>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6FE71E-C969-48B0-AFBD-81BD69C12D02}" type="slidenum">
              <a:rPr lang="en-GB" smtClean="0"/>
              <a:t>‹N›</a:t>
            </a:fld>
            <a:endParaRPr lang="en-GB"/>
          </a:p>
        </p:txBody>
      </p:sp>
    </p:spTree>
    <p:extLst>
      <p:ext uri="{BB962C8B-B14F-4D97-AF65-F5344CB8AC3E}">
        <p14:creationId xmlns:p14="http://schemas.microsoft.com/office/powerpoint/2010/main" val="65155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18.26</a:t>
            </a:r>
            <a:r>
              <a:rPr lang="it-IT" sz="4200" dirty="0"/>
              <a:t/>
            </a:r>
            <a:br>
              <a:rPr lang="it-IT" sz="4200" dirty="0"/>
            </a:br>
            <a:r>
              <a:rPr lang="it-IT" sz="4200" dirty="0" smtClean="0"/>
              <a:t> </a:t>
            </a:r>
            <a:r>
              <a:rPr lang="it-IT" sz="4200" dirty="0"/>
              <a:t/>
            </a:r>
            <a:br>
              <a:rPr lang="it-IT" sz="4200" dirty="0"/>
            </a:br>
            <a:r>
              <a:rPr lang="it-IT" sz="4200" dirty="0" smtClean="0"/>
              <a:t>Età della disgregazione</a:t>
            </a:r>
            <a:endParaRPr lang="it-IT" sz="4200" dirty="0"/>
          </a:p>
        </p:txBody>
      </p:sp>
      <p:sp>
        <p:nvSpPr>
          <p:cNvPr id="3" name="Sottotitolo 2"/>
          <p:cNvSpPr>
            <a:spLocks noGrp="1"/>
          </p:cNvSpPr>
          <p:nvPr>
            <p:ph type="subTitle" idx="1"/>
          </p:nvPr>
        </p:nvSpPr>
        <p:spPr/>
        <p:txBody>
          <a:bodyPr>
            <a:normAutofit lnSpcReduction="10000"/>
          </a:bodyPr>
          <a:lstStyle/>
          <a:p>
            <a:endParaRPr lang="it-IT" dirty="0" smtClean="0"/>
          </a:p>
          <a:p>
            <a:endParaRPr lang="it-IT" dirty="0"/>
          </a:p>
          <a:p>
            <a:r>
              <a:rPr lang="it-IT" dirty="0" smtClean="0"/>
              <a:t>Paolo Paesani </a:t>
            </a:r>
          </a:p>
          <a:p>
            <a:r>
              <a:rPr lang="it-IT" smtClean="0"/>
              <a:t>ALEF </a:t>
            </a:r>
            <a:r>
              <a:rPr lang="it-IT"/>
              <a:t>Tor </a:t>
            </a:r>
            <a:r>
              <a:rPr lang="it-IT" smtClean="0"/>
              <a:t>Vergata</a:t>
            </a:r>
            <a:endParaRPr lang="it-IT" dirty="0" smtClean="0"/>
          </a:p>
          <a:p>
            <a:endParaRPr lang="it-IT" dirty="0"/>
          </a:p>
        </p:txBody>
      </p:sp>
      <p:sp>
        <p:nvSpPr>
          <p:cNvPr id="4" name="CasellaDiTesto 3"/>
          <p:cNvSpPr txBox="1"/>
          <p:nvPr/>
        </p:nvSpPr>
        <p:spPr>
          <a:xfrm>
            <a:off x="9232640" y="5959825"/>
            <a:ext cx="2408903" cy="369332"/>
          </a:xfrm>
          <a:prstGeom prst="rect">
            <a:avLst/>
          </a:prstGeom>
          <a:noFill/>
        </p:spPr>
        <p:txBody>
          <a:bodyPr wrap="square" rtlCol="0">
            <a:spAutoFit/>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it-IT" dirty="0" smtClean="0"/>
              <a:t>22/05/2026</a:t>
            </a:r>
            <a:endParaRPr lang="en-GB" dirty="0"/>
          </a:p>
        </p:txBody>
      </p:sp>
    </p:spTree>
    <p:extLst>
      <p:ext uri="{BB962C8B-B14F-4D97-AF65-F5344CB8AC3E}">
        <p14:creationId xmlns:p14="http://schemas.microsoft.com/office/powerpoint/2010/main" val="3635346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2152072" y="422520"/>
            <a:ext cx="8232342" cy="5954756"/>
          </a:xfrm>
          <a:prstGeom prst="rect">
            <a:avLst/>
          </a:prstGeom>
        </p:spPr>
      </p:pic>
    </p:spTree>
    <p:extLst>
      <p:ext uri="{BB962C8B-B14F-4D97-AF65-F5344CB8AC3E}">
        <p14:creationId xmlns:p14="http://schemas.microsoft.com/office/powerpoint/2010/main" val="471568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14525" y="552450"/>
            <a:ext cx="8362950" cy="5753100"/>
          </a:xfrm>
          <a:prstGeom prst="rect">
            <a:avLst/>
          </a:prstGeom>
        </p:spPr>
      </p:pic>
    </p:spTree>
    <p:extLst>
      <p:ext uri="{BB962C8B-B14F-4D97-AF65-F5344CB8AC3E}">
        <p14:creationId xmlns:p14="http://schemas.microsoft.com/office/powerpoint/2010/main" val="3572964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Gli</a:t>
            </a:r>
            <a:r>
              <a:rPr dirty="0"/>
              <a:t> </a:t>
            </a:r>
            <a:r>
              <a:rPr dirty="0" err="1"/>
              <a:t>anni</a:t>
            </a:r>
            <a:r>
              <a:rPr dirty="0"/>
              <a:t> ’90: </a:t>
            </a:r>
            <a:r>
              <a:rPr dirty="0" err="1"/>
              <a:t>il</a:t>
            </a:r>
            <a:r>
              <a:rPr dirty="0"/>
              <a:t> </a:t>
            </a:r>
            <a:r>
              <a:rPr dirty="0" err="1"/>
              <a:t>trionfo</a:t>
            </a:r>
            <a:r>
              <a:rPr dirty="0"/>
              <a:t> del </a:t>
            </a:r>
            <a:r>
              <a:rPr dirty="0" err="1"/>
              <a:t>paradigma</a:t>
            </a:r>
            <a:r>
              <a:rPr dirty="0"/>
              <a:t> </a:t>
            </a:r>
            <a:r>
              <a:rPr dirty="0" err="1"/>
              <a:t>neoclassico-globalista</a:t>
            </a:r>
            <a:endParaRPr dirty="0"/>
          </a:p>
        </p:txBody>
      </p:sp>
      <p:sp>
        <p:nvSpPr>
          <p:cNvPr id="3" name="Content Placeholder 2"/>
          <p:cNvSpPr>
            <a:spLocks noGrp="1"/>
          </p:cNvSpPr>
          <p:nvPr>
            <p:ph idx="1"/>
          </p:nvPr>
        </p:nvSpPr>
        <p:spPr/>
        <p:txBody>
          <a:bodyPr>
            <a:normAutofit lnSpcReduction="10000"/>
          </a:bodyPr>
          <a:lstStyle/>
          <a:p>
            <a:r>
              <a:rPr dirty="0"/>
              <a:t>Fine </a:t>
            </a:r>
            <a:r>
              <a:rPr dirty="0" err="1"/>
              <a:t>della</a:t>
            </a:r>
            <a:r>
              <a:rPr dirty="0"/>
              <a:t> Guerra </a:t>
            </a:r>
            <a:r>
              <a:rPr dirty="0" err="1"/>
              <a:t>Fredda</a:t>
            </a:r>
            <a:r>
              <a:rPr dirty="0"/>
              <a:t> e </a:t>
            </a:r>
            <a:r>
              <a:rPr lang="it-IT" dirty="0" smtClean="0"/>
              <a:t>rafforzamento della </a:t>
            </a:r>
            <a:r>
              <a:rPr dirty="0" err="1" smtClean="0"/>
              <a:t>globalizzazione</a:t>
            </a:r>
            <a:r>
              <a:rPr lang="it-IT" dirty="0" smtClean="0"/>
              <a:t> (produzione, commercio, finanza)</a:t>
            </a:r>
            <a:endParaRPr dirty="0"/>
          </a:p>
          <a:p>
            <a:r>
              <a:rPr dirty="0" err="1"/>
              <a:t>Diffusione</a:t>
            </a:r>
            <a:r>
              <a:rPr dirty="0"/>
              <a:t> del Washington Consensus</a:t>
            </a:r>
          </a:p>
          <a:p>
            <a:r>
              <a:rPr dirty="0" err="1"/>
              <a:t>Dominio</a:t>
            </a:r>
            <a:r>
              <a:rPr dirty="0"/>
              <a:t> di </a:t>
            </a:r>
            <a:r>
              <a:rPr dirty="0" err="1"/>
              <a:t>microfondazioni</a:t>
            </a:r>
            <a:r>
              <a:rPr dirty="0"/>
              <a:t>, </a:t>
            </a:r>
            <a:r>
              <a:rPr dirty="0" err="1"/>
              <a:t>aspettative</a:t>
            </a:r>
            <a:r>
              <a:rPr dirty="0"/>
              <a:t> </a:t>
            </a:r>
            <a:r>
              <a:rPr dirty="0" err="1"/>
              <a:t>razionali</a:t>
            </a:r>
            <a:r>
              <a:rPr dirty="0"/>
              <a:t> </a:t>
            </a:r>
            <a:r>
              <a:rPr dirty="0" err="1"/>
              <a:t>ed</a:t>
            </a:r>
            <a:r>
              <a:rPr dirty="0"/>
              <a:t> </a:t>
            </a:r>
            <a:r>
              <a:rPr dirty="0" err="1"/>
              <a:t>equilibrio</a:t>
            </a:r>
            <a:r>
              <a:rPr dirty="0"/>
              <a:t> </a:t>
            </a:r>
            <a:r>
              <a:rPr dirty="0" err="1"/>
              <a:t>generale</a:t>
            </a:r>
            <a:endParaRPr dirty="0"/>
          </a:p>
          <a:p>
            <a:r>
              <a:rPr dirty="0" err="1"/>
              <a:t>Sviluppo</a:t>
            </a:r>
            <a:r>
              <a:rPr dirty="0"/>
              <a:t> </a:t>
            </a:r>
            <a:r>
              <a:rPr dirty="0" err="1"/>
              <a:t>dei</a:t>
            </a:r>
            <a:r>
              <a:rPr dirty="0"/>
              <a:t> </a:t>
            </a:r>
            <a:r>
              <a:rPr dirty="0" err="1"/>
              <a:t>modelli</a:t>
            </a:r>
            <a:r>
              <a:rPr dirty="0"/>
              <a:t> DSGE e </a:t>
            </a:r>
            <a:r>
              <a:rPr dirty="0" err="1"/>
              <a:t>della</a:t>
            </a:r>
            <a:r>
              <a:rPr dirty="0"/>
              <a:t> </a:t>
            </a:r>
            <a:r>
              <a:rPr dirty="0" err="1"/>
              <a:t>nuova</a:t>
            </a:r>
            <a:r>
              <a:rPr dirty="0"/>
              <a:t> </a:t>
            </a:r>
            <a:r>
              <a:rPr dirty="0" err="1"/>
              <a:t>sintesi</a:t>
            </a:r>
            <a:r>
              <a:rPr dirty="0"/>
              <a:t> </a:t>
            </a:r>
            <a:r>
              <a:rPr dirty="0" err="1"/>
              <a:t>neoclassica</a:t>
            </a:r>
            <a:endParaRPr dirty="0"/>
          </a:p>
          <a:p>
            <a:r>
              <a:rPr dirty="0" err="1"/>
              <a:t>Centralità</a:t>
            </a:r>
            <a:r>
              <a:rPr dirty="0"/>
              <a:t> di </a:t>
            </a:r>
            <a:r>
              <a:rPr dirty="0" err="1"/>
              <a:t>banche</a:t>
            </a:r>
            <a:r>
              <a:rPr dirty="0"/>
              <a:t> </a:t>
            </a:r>
            <a:r>
              <a:rPr dirty="0" err="1"/>
              <a:t>centrali</a:t>
            </a:r>
            <a:r>
              <a:rPr dirty="0"/>
              <a:t> </a:t>
            </a:r>
            <a:r>
              <a:rPr dirty="0" err="1"/>
              <a:t>indipendenti</a:t>
            </a:r>
            <a:r>
              <a:rPr dirty="0"/>
              <a:t> e </a:t>
            </a:r>
            <a:r>
              <a:rPr dirty="0" err="1"/>
              <a:t>controllo</a:t>
            </a:r>
            <a:r>
              <a:rPr dirty="0"/>
              <a:t> </a:t>
            </a:r>
            <a:r>
              <a:rPr dirty="0" err="1" smtClean="0"/>
              <a:t>dell’inflazione</a:t>
            </a:r>
            <a:endParaRPr lang="it-IT" dirty="0" smtClean="0"/>
          </a:p>
          <a:p>
            <a:r>
              <a:rPr lang="it-IT" dirty="0" smtClean="0"/>
              <a:t>Economisti influenti: </a:t>
            </a:r>
            <a:r>
              <a:rPr lang="en-GB" dirty="0"/>
              <a:t>Robert Lucas Jr., Thomas Sargent, Edward Prescott, Olivier Blanchard, Joseph </a:t>
            </a:r>
            <a:r>
              <a:rPr lang="en-GB" dirty="0" err="1"/>
              <a:t>Stiglitz</a:t>
            </a:r>
            <a:r>
              <a:rPr lang="en-GB" dirty="0"/>
              <a:t>, Paul Krugman</a:t>
            </a:r>
          </a:p>
          <a:p>
            <a:r>
              <a:rPr lang="en-GB" dirty="0" err="1"/>
              <a:t>Fiducia</a:t>
            </a:r>
            <a:r>
              <a:rPr lang="en-GB" dirty="0"/>
              <a:t> </a:t>
            </a:r>
            <a:r>
              <a:rPr lang="en-GB" dirty="0" err="1"/>
              <a:t>nell’efficienza</a:t>
            </a:r>
            <a:r>
              <a:rPr lang="en-GB" dirty="0"/>
              <a:t> </a:t>
            </a:r>
            <a:r>
              <a:rPr lang="en-GB" dirty="0" err="1"/>
              <a:t>dei</a:t>
            </a:r>
            <a:r>
              <a:rPr lang="en-GB" dirty="0"/>
              <a:t> </a:t>
            </a:r>
            <a:r>
              <a:rPr lang="en-GB" dirty="0" err="1"/>
              <a:t>mercati</a:t>
            </a:r>
            <a:r>
              <a:rPr lang="en-GB" dirty="0"/>
              <a:t> e </a:t>
            </a:r>
            <a:r>
              <a:rPr lang="en-GB" dirty="0" err="1"/>
              <a:t>nella</a:t>
            </a:r>
            <a:r>
              <a:rPr lang="en-GB" dirty="0"/>
              <a:t> </a:t>
            </a:r>
            <a:r>
              <a:rPr lang="en-GB" dirty="0" err="1"/>
              <a:t>stabilità</a:t>
            </a:r>
            <a:r>
              <a:rPr lang="en-GB" dirty="0"/>
              <a:t> </a:t>
            </a:r>
            <a:r>
              <a:rPr lang="en-GB" dirty="0" err="1"/>
              <a:t>macroeconomica</a:t>
            </a:r>
            <a:endParaRPr lang="en-GB" dirty="0"/>
          </a:p>
          <a:p>
            <a:endParaRPr dirty="0"/>
          </a:p>
        </p:txBody>
      </p:sp>
    </p:spTree>
    <p:extLst>
      <p:ext uri="{BB962C8B-B14F-4D97-AF65-F5344CB8AC3E}">
        <p14:creationId xmlns:p14="http://schemas.microsoft.com/office/powerpoint/2010/main" val="2821868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86321" y="562119"/>
            <a:ext cx="4041643" cy="4009882"/>
          </a:xfrm>
          <a:prstGeom prst="rect">
            <a:avLst/>
          </a:prstGeom>
        </p:spPr>
      </p:pic>
      <p:sp>
        <p:nvSpPr>
          <p:cNvPr id="5" name="Rettangolo 4"/>
          <p:cNvSpPr/>
          <p:nvPr/>
        </p:nvSpPr>
        <p:spPr>
          <a:xfrm>
            <a:off x="650747" y="4851461"/>
            <a:ext cx="5512791" cy="646331"/>
          </a:xfrm>
          <a:prstGeom prst="rect">
            <a:avLst/>
          </a:prstGeom>
        </p:spPr>
        <p:txBody>
          <a:bodyPr wrap="none">
            <a:spAutoFit/>
          </a:bodyPr>
          <a:lstStyle/>
          <a:p>
            <a:pPr algn="ctr"/>
            <a:r>
              <a:rPr lang="it-IT" b="1" dirty="0">
                <a:solidFill>
                  <a:srgbClr val="5F6368"/>
                </a:solidFill>
                <a:latin typeface="arial" panose="020B0604020202020204" pitchFamily="34" charset="0"/>
              </a:rPr>
              <a:t>Robert</a:t>
            </a:r>
            <a:r>
              <a:rPr lang="it-IT" dirty="0">
                <a:solidFill>
                  <a:srgbClr val="4D5156"/>
                </a:solidFill>
                <a:latin typeface="arial" panose="020B0604020202020204" pitchFamily="34" charset="0"/>
              </a:rPr>
              <a:t> Emerson </a:t>
            </a:r>
            <a:r>
              <a:rPr lang="it-IT" b="1" dirty="0">
                <a:solidFill>
                  <a:srgbClr val="5F6368"/>
                </a:solidFill>
                <a:latin typeface="arial" panose="020B0604020202020204" pitchFamily="34" charset="0"/>
              </a:rPr>
              <a:t>Lucas</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t>Yakima, 15 settembre 1937 – Chicago, 15 maggio 2023)</a:t>
            </a:r>
            <a:r>
              <a:rPr lang="it-IT" dirty="0" smtClean="0">
                <a:solidFill>
                  <a:srgbClr val="4D5156"/>
                </a:solidFill>
                <a:latin typeface="arial" panose="020B0604020202020204" pitchFamily="34" charset="0"/>
              </a:rPr>
              <a:t>)</a:t>
            </a:r>
            <a:endParaRPr lang="it-IT" dirty="0"/>
          </a:p>
        </p:txBody>
      </p:sp>
      <p:pic>
        <p:nvPicPr>
          <p:cNvPr id="6" name="Immagine 5"/>
          <p:cNvPicPr>
            <a:picLocks noChangeAspect="1"/>
          </p:cNvPicPr>
          <p:nvPr/>
        </p:nvPicPr>
        <p:blipFill>
          <a:blip r:embed="rId3"/>
          <a:stretch>
            <a:fillRect/>
          </a:stretch>
        </p:blipFill>
        <p:spPr>
          <a:xfrm>
            <a:off x="7128020" y="634208"/>
            <a:ext cx="3465962" cy="4067104"/>
          </a:xfrm>
          <a:prstGeom prst="rect">
            <a:avLst/>
          </a:prstGeom>
        </p:spPr>
      </p:pic>
      <p:sp>
        <p:nvSpPr>
          <p:cNvPr id="7" name="Rettangolo 6"/>
          <p:cNvSpPr/>
          <p:nvPr/>
        </p:nvSpPr>
        <p:spPr>
          <a:xfrm>
            <a:off x="7489275" y="4851461"/>
            <a:ext cx="2941831" cy="646331"/>
          </a:xfrm>
          <a:prstGeom prst="rect">
            <a:avLst/>
          </a:prstGeom>
        </p:spPr>
        <p:txBody>
          <a:bodyPr wrap="none">
            <a:spAutoFit/>
          </a:bodyPr>
          <a:lstStyle/>
          <a:p>
            <a:pPr algn="ctr"/>
            <a:r>
              <a:rPr lang="it-IT" b="1" dirty="0">
                <a:solidFill>
                  <a:srgbClr val="5F6368"/>
                </a:solidFill>
                <a:latin typeface="arial" panose="020B0604020202020204" pitchFamily="34" charset="0"/>
              </a:rPr>
              <a:t>Thomas</a:t>
            </a:r>
            <a:r>
              <a:rPr lang="it-IT" dirty="0">
                <a:solidFill>
                  <a:srgbClr val="4D5156"/>
                </a:solidFill>
                <a:latin typeface="arial" panose="020B0604020202020204" pitchFamily="34" charset="0"/>
              </a:rPr>
              <a:t> John </a:t>
            </a:r>
            <a:r>
              <a:rPr lang="it-IT" b="1" dirty="0" err="1">
                <a:solidFill>
                  <a:srgbClr val="5F6368"/>
                </a:solidFill>
                <a:latin typeface="arial" panose="020B0604020202020204" pitchFamily="34" charset="0"/>
              </a:rPr>
              <a:t>Sargent</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Pasadena, 19 luglio 1943)</a:t>
            </a:r>
            <a:endParaRPr lang="it-IT" dirty="0"/>
          </a:p>
        </p:txBody>
      </p:sp>
    </p:spTree>
    <p:extLst>
      <p:ext uri="{BB962C8B-B14F-4D97-AF65-F5344CB8AC3E}">
        <p14:creationId xmlns:p14="http://schemas.microsoft.com/office/powerpoint/2010/main" val="3716122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scuola delle aspettative razionali</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solidFill>
                  <a:srgbClr val="FF0000"/>
                </a:solidFill>
              </a:rPr>
              <a:t>Stessa impostazione generale di Friedman </a:t>
            </a:r>
            <a:r>
              <a:rPr lang="it-IT" dirty="0" smtClean="0"/>
              <a:t>e stesse idee sulla struttura dell’economia, preferenza per i modelli di EEG (basati su agenti economici rappresentativi) e ipotesi diverse sul meccanismo di formazione delle aspettative</a:t>
            </a:r>
          </a:p>
          <a:p>
            <a:pPr lvl="1"/>
            <a:r>
              <a:rPr lang="it-IT" dirty="0" smtClean="0"/>
              <a:t>Friedman </a:t>
            </a:r>
            <a:r>
              <a:rPr lang="el-GR" dirty="0" smtClean="0"/>
              <a:t>π</a:t>
            </a:r>
            <a:r>
              <a:rPr lang="it-IT" baseline="-25000" dirty="0" smtClean="0"/>
              <a:t>e,t+1</a:t>
            </a:r>
            <a:r>
              <a:rPr lang="it-IT" dirty="0" smtClean="0"/>
              <a:t> = </a:t>
            </a:r>
            <a:r>
              <a:rPr lang="el-GR" dirty="0"/>
              <a:t>π</a:t>
            </a:r>
            <a:r>
              <a:rPr lang="it-IT" baseline="-25000" dirty="0" err="1" smtClean="0"/>
              <a:t>e,t</a:t>
            </a:r>
            <a:r>
              <a:rPr lang="it-IT" dirty="0" smtClean="0"/>
              <a:t> + </a:t>
            </a:r>
            <a:r>
              <a:rPr lang="el-GR" dirty="0" smtClean="0"/>
              <a:t>λ</a:t>
            </a:r>
            <a:r>
              <a:rPr lang="it-IT" dirty="0" smtClean="0"/>
              <a:t>(</a:t>
            </a:r>
            <a:r>
              <a:rPr lang="el-GR" dirty="0" smtClean="0"/>
              <a:t>π</a:t>
            </a:r>
            <a:r>
              <a:rPr lang="it-IT" baseline="-25000" dirty="0" smtClean="0"/>
              <a:t>t</a:t>
            </a:r>
            <a:r>
              <a:rPr lang="it-IT" dirty="0" smtClean="0"/>
              <a:t> - </a:t>
            </a:r>
            <a:r>
              <a:rPr lang="el-GR" dirty="0"/>
              <a:t>π</a:t>
            </a:r>
            <a:r>
              <a:rPr lang="it-IT" baseline="-25000" dirty="0" err="1" smtClean="0"/>
              <a:t>e,t</a:t>
            </a:r>
            <a:r>
              <a:rPr lang="it-IT" dirty="0" smtClean="0"/>
              <a:t>) = </a:t>
            </a:r>
            <a:r>
              <a:rPr lang="el-GR" dirty="0"/>
              <a:t>λ</a:t>
            </a:r>
            <a:r>
              <a:rPr lang="it-IT" dirty="0"/>
              <a:t>(</a:t>
            </a:r>
            <a:r>
              <a:rPr lang="el-GR" dirty="0"/>
              <a:t>π</a:t>
            </a:r>
            <a:r>
              <a:rPr lang="it-IT" baseline="-25000" dirty="0" smtClean="0"/>
              <a:t>t</a:t>
            </a:r>
            <a:r>
              <a:rPr lang="it-IT" dirty="0" smtClean="0"/>
              <a:t>) + </a:t>
            </a:r>
            <a:r>
              <a:rPr lang="el-GR" dirty="0" smtClean="0"/>
              <a:t>λ</a:t>
            </a:r>
            <a:r>
              <a:rPr lang="it-IT" dirty="0" smtClean="0"/>
              <a:t>(1-</a:t>
            </a:r>
            <a:r>
              <a:rPr lang="el-GR" dirty="0"/>
              <a:t> </a:t>
            </a:r>
            <a:r>
              <a:rPr lang="el-GR" dirty="0" smtClean="0"/>
              <a:t>λ</a:t>
            </a:r>
            <a:r>
              <a:rPr lang="it-IT" dirty="0" smtClean="0"/>
              <a:t>)(</a:t>
            </a:r>
            <a:r>
              <a:rPr lang="el-GR" dirty="0"/>
              <a:t>π</a:t>
            </a:r>
            <a:r>
              <a:rPr lang="it-IT" baseline="-25000" dirty="0" smtClean="0"/>
              <a:t>t-1</a:t>
            </a:r>
            <a:r>
              <a:rPr lang="it-IT" dirty="0" smtClean="0"/>
              <a:t>) + … ;    0 &lt; </a:t>
            </a:r>
            <a:r>
              <a:rPr lang="el-GR" dirty="0" smtClean="0"/>
              <a:t>λ</a:t>
            </a:r>
            <a:r>
              <a:rPr lang="it-IT" dirty="0" smtClean="0"/>
              <a:t> &lt; 1  (</a:t>
            </a:r>
            <a:r>
              <a:rPr lang="it-IT" dirty="0" err="1" smtClean="0"/>
              <a:t>Backward-looking</a:t>
            </a:r>
            <a:r>
              <a:rPr lang="it-IT" dirty="0" smtClean="0"/>
              <a:t>)</a:t>
            </a:r>
          </a:p>
          <a:p>
            <a:pPr lvl="1"/>
            <a:r>
              <a:rPr lang="it-IT" dirty="0" smtClean="0"/>
              <a:t>Lucas </a:t>
            </a:r>
            <a:r>
              <a:rPr lang="el-GR" dirty="0" smtClean="0"/>
              <a:t>π</a:t>
            </a:r>
            <a:r>
              <a:rPr lang="it-IT" baseline="-25000" dirty="0"/>
              <a:t>e,t+1</a:t>
            </a:r>
            <a:r>
              <a:rPr lang="it-IT" dirty="0"/>
              <a:t> = </a:t>
            </a:r>
            <a:r>
              <a:rPr lang="it-IT" dirty="0" smtClean="0"/>
              <a:t>E(</a:t>
            </a:r>
            <a:r>
              <a:rPr lang="el-GR" dirty="0" smtClean="0"/>
              <a:t>π</a:t>
            </a:r>
            <a:r>
              <a:rPr lang="it-IT" baseline="-25000" dirty="0" smtClean="0"/>
              <a:t>t+1</a:t>
            </a:r>
            <a:r>
              <a:rPr lang="it-IT" dirty="0" smtClean="0"/>
              <a:t> / Info rilevanti al tempo t); (</a:t>
            </a:r>
            <a:r>
              <a:rPr lang="it-IT" dirty="0" err="1" smtClean="0"/>
              <a:t>Forward-looking</a:t>
            </a:r>
            <a:r>
              <a:rPr lang="it-IT" dirty="0" smtClean="0"/>
              <a:t>)</a:t>
            </a:r>
          </a:p>
          <a:p>
            <a:endParaRPr lang="it-IT" dirty="0" smtClean="0"/>
          </a:p>
          <a:p>
            <a:r>
              <a:rPr lang="it-IT" dirty="0" smtClean="0"/>
              <a:t>Le </a:t>
            </a:r>
            <a:r>
              <a:rPr lang="it-IT" dirty="0">
                <a:solidFill>
                  <a:srgbClr val="FF0000"/>
                </a:solidFill>
              </a:rPr>
              <a:t>aspettative </a:t>
            </a:r>
            <a:r>
              <a:rPr lang="it-IT" dirty="0" smtClean="0">
                <a:solidFill>
                  <a:srgbClr val="FF0000"/>
                </a:solidFill>
              </a:rPr>
              <a:t>razionali</a:t>
            </a:r>
            <a:r>
              <a:rPr lang="it-IT" dirty="0" smtClean="0"/>
              <a:t> sono </a:t>
            </a:r>
            <a:r>
              <a:rPr lang="it-IT" dirty="0"/>
              <a:t>determinate sulla base del «modello vero» dell’economia che gli agenti economici </a:t>
            </a:r>
            <a:r>
              <a:rPr lang="it-IT" dirty="0" smtClean="0"/>
              <a:t>scoprono, </a:t>
            </a:r>
            <a:r>
              <a:rPr lang="it-IT" dirty="0"/>
              <a:t>osservando la realtà seppur in maniera imperfetta (informazione </a:t>
            </a:r>
            <a:r>
              <a:rPr lang="it-IT" dirty="0" smtClean="0"/>
              <a:t>limitata e soggetta a errori casuali). </a:t>
            </a:r>
            <a:r>
              <a:rPr lang="it-IT" dirty="0"/>
              <a:t>In </a:t>
            </a:r>
            <a:r>
              <a:rPr lang="it-IT" dirty="0" smtClean="0"/>
              <a:t>media, </a:t>
            </a:r>
            <a:r>
              <a:rPr lang="it-IT" dirty="0"/>
              <a:t>le aspettative sono corrette e gli errori di previsione hanno media nulla.</a:t>
            </a:r>
          </a:p>
          <a:p>
            <a:endParaRPr lang="it-IT" dirty="0"/>
          </a:p>
          <a:p>
            <a:pPr lvl="1"/>
            <a:r>
              <a:rPr lang="el-GR" dirty="0"/>
              <a:t>π</a:t>
            </a:r>
            <a:r>
              <a:rPr lang="it-IT" baseline="-25000" dirty="0"/>
              <a:t>t </a:t>
            </a:r>
            <a:r>
              <a:rPr lang="it-IT" dirty="0"/>
              <a:t>= </a:t>
            </a:r>
            <a:r>
              <a:rPr lang="el-GR" dirty="0"/>
              <a:t>π</a:t>
            </a:r>
            <a:r>
              <a:rPr lang="it-IT" baseline="-25000" dirty="0" err="1"/>
              <a:t>e,t</a:t>
            </a:r>
            <a:r>
              <a:rPr lang="it-IT" baseline="-25000" dirty="0"/>
              <a:t> </a:t>
            </a:r>
            <a:r>
              <a:rPr lang="it-IT" dirty="0"/>
              <a:t>+ u</a:t>
            </a:r>
            <a:r>
              <a:rPr lang="it-IT" baseline="-25000" dirty="0"/>
              <a:t>t</a:t>
            </a:r>
            <a:endParaRPr lang="it-IT" dirty="0" smtClean="0"/>
          </a:p>
        </p:txBody>
      </p:sp>
    </p:spTree>
    <p:extLst>
      <p:ext uri="{BB962C8B-B14F-4D97-AF65-F5344CB8AC3E}">
        <p14:creationId xmlns:p14="http://schemas.microsoft.com/office/powerpoint/2010/main" val="3113656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scuola delle aspettative razionali</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Nel mondo delle aspettative razionali e dei mercati concorrenziali:</a:t>
            </a:r>
          </a:p>
          <a:p>
            <a:pPr lvl="1"/>
            <a:r>
              <a:rPr lang="it-IT" dirty="0" smtClean="0"/>
              <a:t>L’economia oscilla intorno al suo </a:t>
            </a:r>
            <a:r>
              <a:rPr lang="it-IT" dirty="0" smtClean="0">
                <a:solidFill>
                  <a:srgbClr val="FF0000"/>
                </a:solidFill>
              </a:rPr>
              <a:t>livello «naturale</a:t>
            </a:r>
            <a:r>
              <a:rPr lang="it-IT" dirty="0">
                <a:solidFill>
                  <a:srgbClr val="FF0000"/>
                </a:solidFill>
              </a:rPr>
              <a:t>» </a:t>
            </a:r>
            <a:r>
              <a:rPr lang="it-IT" dirty="0" smtClean="0"/>
              <a:t>di </a:t>
            </a:r>
            <a:r>
              <a:rPr lang="it-IT" dirty="0"/>
              <a:t>pieno </a:t>
            </a:r>
            <a:r>
              <a:rPr lang="it-IT" dirty="0" smtClean="0"/>
              <a:t>impiego. Questo livello dipende dalla tecnologia, dalle preferenze e dalla dotazione dei fattori produttivi (economia dell’offerta) </a:t>
            </a:r>
          </a:p>
          <a:p>
            <a:pPr lvl="1"/>
            <a:r>
              <a:rPr lang="it-IT" dirty="0" smtClean="0">
                <a:solidFill>
                  <a:srgbClr val="FF0000"/>
                </a:solidFill>
              </a:rPr>
              <a:t>La </a:t>
            </a:r>
            <a:r>
              <a:rPr lang="it-IT" dirty="0">
                <a:solidFill>
                  <a:srgbClr val="FF0000"/>
                </a:solidFill>
              </a:rPr>
              <a:t>disoccupazione </a:t>
            </a:r>
            <a:r>
              <a:rPr lang="it-IT" dirty="0" smtClean="0"/>
              <a:t>non è mai involontaria ma il </a:t>
            </a:r>
            <a:r>
              <a:rPr lang="it-IT" dirty="0" smtClean="0">
                <a:solidFill>
                  <a:srgbClr val="FF0000"/>
                </a:solidFill>
              </a:rPr>
              <a:t>risultato di una «scelta</a:t>
            </a:r>
            <a:r>
              <a:rPr lang="it-IT" dirty="0">
                <a:solidFill>
                  <a:srgbClr val="FF0000"/>
                </a:solidFill>
              </a:rPr>
              <a:t>» </a:t>
            </a:r>
            <a:r>
              <a:rPr lang="it-IT" dirty="0"/>
              <a:t>basata sul confronto tra salario corrente e salario atteso</a:t>
            </a:r>
            <a:r>
              <a:rPr lang="it-IT" dirty="0" smtClean="0"/>
              <a:t>. </a:t>
            </a:r>
          </a:p>
          <a:p>
            <a:pPr lvl="1"/>
            <a:r>
              <a:rPr lang="it-IT" dirty="0" smtClean="0"/>
              <a:t>Le </a:t>
            </a:r>
            <a:r>
              <a:rPr lang="it-IT" dirty="0" smtClean="0">
                <a:solidFill>
                  <a:srgbClr val="FF0000"/>
                </a:solidFill>
              </a:rPr>
              <a:t>politiche keynesiane </a:t>
            </a:r>
            <a:r>
              <a:rPr lang="it-IT" dirty="0" smtClean="0"/>
              <a:t>a sostegno dell’occupazione non servono e sono </a:t>
            </a:r>
            <a:r>
              <a:rPr lang="it-IT" dirty="0" smtClean="0">
                <a:solidFill>
                  <a:srgbClr val="FF0000"/>
                </a:solidFill>
              </a:rPr>
              <a:t>inefficaci </a:t>
            </a:r>
            <a:r>
              <a:rPr lang="it-IT" dirty="0" smtClean="0"/>
              <a:t>anche nel breve periodo (a meno che non si tratti di politiche inattese). L’unico effetto che hanno è aumentare il «rumore» nell’economia, offuscando i segnali di prezzo che provengono ai mercati, «complicando la vita» agli agenti economici. Questo le rende </a:t>
            </a:r>
            <a:r>
              <a:rPr lang="it-IT" dirty="0" smtClean="0">
                <a:solidFill>
                  <a:srgbClr val="FF0000"/>
                </a:solidFill>
              </a:rPr>
              <a:t>dannose</a:t>
            </a:r>
            <a:r>
              <a:rPr lang="it-IT" dirty="0" smtClean="0"/>
              <a:t>.</a:t>
            </a:r>
          </a:p>
          <a:p>
            <a:r>
              <a:rPr lang="it-IT" dirty="0" smtClean="0"/>
              <a:t>Raccomandazioni di politica economica</a:t>
            </a:r>
          </a:p>
          <a:p>
            <a:pPr lvl="1"/>
            <a:r>
              <a:rPr lang="it-IT" dirty="0" smtClean="0">
                <a:solidFill>
                  <a:srgbClr val="FF0000"/>
                </a:solidFill>
              </a:rPr>
              <a:t>Banca centrale indipendente </a:t>
            </a:r>
            <a:r>
              <a:rPr lang="it-IT" dirty="0" smtClean="0"/>
              <a:t>affidata a un banchiere centrale conservatore (</a:t>
            </a:r>
            <a:r>
              <a:rPr lang="it-IT" dirty="0" smtClean="0">
                <a:sym typeface="Symbol" panose="05050102010706020507" pitchFamily="18" charset="2"/>
              </a:rPr>
              <a:t></a:t>
            </a:r>
            <a:r>
              <a:rPr lang="el-GR" dirty="0"/>
              <a:t> </a:t>
            </a:r>
            <a:r>
              <a:rPr lang="el-GR" dirty="0" smtClean="0"/>
              <a:t>π</a:t>
            </a:r>
            <a:r>
              <a:rPr lang="it-IT" baseline="-25000" dirty="0" err="1"/>
              <a:t>e,t</a:t>
            </a:r>
            <a:r>
              <a:rPr lang="it-IT" baseline="-25000" dirty="0"/>
              <a:t> </a:t>
            </a:r>
            <a:r>
              <a:rPr lang="it-IT" dirty="0" smtClean="0">
                <a:sym typeface="Symbol" panose="05050102010706020507" pitchFamily="18" charset="2"/>
              </a:rPr>
              <a:t> </a:t>
            </a:r>
            <a:r>
              <a:rPr lang="el-GR" dirty="0"/>
              <a:t>π</a:t>
            </a:r>
            <a:r>
              <a:rPr lang="it-IT" baseline="-25000" dirty="0"/>
              <a:t>t</a:t>
            </a:r>
            <a:r>
              <a:rPr lang="it-IT" dirty="0" smtClean="0"/>
              <a:t>)</a:t>
            </a:r>
          </a:p>
          <a:p>
            <a:pPr lvl="1"/>
            <a:r>
              <a:rPr lang="it-IT" dirty="0" smtClean="0"/>
              <a:t>Politica economica (monetaria e fiscale) sottoposta a </a:t>
            </a:r>
            <a:r>
              <a:rPr lang="it-IT" dirty="0" smtClean="0">
                <a:solidFill>
                  <a:srgbClr val="FF0000"/>
                </a:solidFill>
              </a:rPr>
              <a:t>regole </a:t>
            </a:r>
            <a:r>
              <a:rPr lang="it-IT" dirty="0" smtClean="0"/>
              <a:t>che rendono più agevole per gli agenti economici «capire come funziona il mondo» (no discrezionalità)</a:t>
            </a:r>
          </a:p>
          <a:p>
            <a:pPr lvl="1"/>
            <a:r>
              <a:rPr lang="it-IT" dirty="0" smtClean="0">
                <a:solidFill>
                  <a:srgbClr val="FF0000"/>
                </a:solidFill>
              </a:rPr>
              <a:t>Riduzione della pressione fiscale </a:t>
            </a:r>
            <a:r>
              <a:rPr lang="it-IT" dirty="0" smtClean="0"/>
              <a:t>(curva di Laffer) e della spesa pubblica (che comunque non ha effetto se vale l’equivalenza ricardiana)</a:t>
            </a:r>
            <a:endParaRPr lang="it-IT" dirty="0"/>
          </a:p>
        </p:txBody>
      </p:sp>
    </p:spTree>
    <p:extLst>
      <p:ext uri="{BB962C8B-B14F-4D97-AF65-F5344CB8AC3E}">
        <p14:creationId xmlns:p14="http://schemas.microsoft.com/office/powerpoint/2010/main" val="3338168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58957" y="1527752"/>
            <a:ext cx="7715250" cy="4171950"/>
          </a:xfrm>
          <a:prstGeom prst="rect">
            <a:avLst/>
          </a:prstGeom>
        </p:spPr>
      </p:pic>
      <p:pic>
        <p:nvPicPr>
          <p:cNvPr id="5" name="Immagine 4"/>
          <p:cNvPicPr>
            <a:picLocks noChangeAspect="1"/>
          </p:cNvPicPr>
          <p:nvPr/>
        </p:nvPicPr>
        <p:blipFill>
          <a:blip r:embed="rId3"/>
          <a:stretch>
            <a:fillRect/>
          </a:stretch>
        </p:blipFill>
        <p:spPr>
          <a:xfrm>
            <a:off x="8578705" y="1454727"/>
            <a:ext cx="2867025" cy="4114800"/>
          </a:xfrm>
          <a:prstGeom prst="rect">
            <a:avLst/>
          </a:prstGeom>
        </p:spPr>
      </p:pic>
    </p:spTree>
    <p:extLst>
      <p:ext uri="{BB962C8B-B14F-4D97-AF65-F5344CB8AC3E}">
        <p14:creationId xmlns:p14="http://schemas.microsoft.com/office/powerpoint/2010/main" val="553421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8578705" y="1454727"/>
            <a:ext cx="2867025" cy="4114800"/>
          </a:xfrm>
          <a:prstGeom prst="rect">
            <a:avLst/>
          </a:prstGeom>
        </p:spPr>
      </p:pic>
      <p:pic>
        <p:nvPicPr>
          <p:cNvPr id="2" name="Immagine 1"/>
          <p:cNvPicPr>
            <a:picLocks noChangeAspect="1"/>
          </p:cNvPicPr>
          <p:nvPr/>
        </p:nvPicPr>
        <p:blipFill>
          <a:blip r:embed="rId3"/>
          <a:stretch>
            <a:fillRect/>
          </a:stretch>
        </p:blipFill>
        <p:spPr>
          <a:xfrm>
            <a:off x="708891" y="1902402"/>
            <a:ext cx="7467600" cy="3219450"/>
          </a:xfrm>
          <a:prstGeom prst="rect">
            <a:avLst/>
          </a:prstGeom>
        </p:spPr>
      </p:pic>
    </p:spTree>
    <p:extLst>
      <p:ext uri="{BB962C8B-B14F-4D97-AF65-F5344CB8AC3E}">
        <p14:creationId xmlns:p14="http://schemas.microsoft.com/office/powerpoint/2010/main" val="107362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012825" y="2255116"/>
            <a:ext cx="7524750" cy="2495550"/>
          </a:xfrm>
          <a:prstGeom prst="rect">
            <a:avLst/>
          </a:prstGeom>
        </p:spPr>
      </p:pic>
      <p:pic>
        <p:nvPicPr>
          <p:cNvPr id="3" name="Immagine 2"/>
          <p:cNvPicPr>
            <a:picLocks noChangeAspect="1"/>
          </p:cNvPicPr>
          <p:nvPr/>
        </p:nvPicPr>
        <p:blipFill>
          <a:blip r:embed="rId3"/>
          <a:stretch>
            <a:fillRect/>
          </a:stretch>
        </p:blipFill>
        <p:spPr>
          <a:xfrm>
            <a:off x="8578705" y="1454727"/>
            <a:ext cx="2867025" cy="4114800"/>
          </a:xfrm>
          <a:prstGeom prst="rect">
            <a:avLst/>
          </a:prstGeom>
        </p:spPr>
      </p:pic>
    </p:spTree>
    <p:extLst>
      <p:ext uri="{BB962C8B-B14F-4D97-AF65-F5344CB8AC3E}">
        <p14:creationId xmlns:p14="http://schemas.microsoft.com/office/powerpoint/2010/main" val="2897048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New Keynesian Economics, 1</a:t>
            </a:r>
            <a:endParaRPr lang="en-GB" dirty="0"/>
          </a:p>
        </p:txBody>
      </p:sp>
      <p:sp>
        <p:nvSpPr>
          <p:cNvPr id="3" name="Segnaposto contenuto 2"/>
          <p:cNvSpPr>
            <a:spLocks noGrp="1"/>
          </p:cNvSpPr>
          <p:nvPr>
            <p:ph idx="1"/>
          </p:nvPr>
        </p:nvSpPr>
        <p:spPr/>
        <p:txBody>
          <a:bodyPr>
            <a:normAutofit fontScale="92500" lnSpcReduction="10000"/>
          </a:bodyPr>
          <a:lstStyle/>
          <a:p>
            <a:r>
              <a:rPr lang="it-IT" dirty="0"/>
              <a:t>Il termine Nuova Economia Keynesiana</a:t>
            </a:r>
            <a:r>
              <a:rPr lang="it-IT" baseline="30000" dirty="0"/>
              <a:t> </a:t>
            </a:r>
            <a:r>
              <a:rPr lang="it-IT" dirty="0"/>
              <a:t>, di cui </a:t>
            </a:r>
            <a:r>
              <a:rPr lang="it-IT" dirty="0" err="1"/>
              <a:t>Phelps</a:t>
            </a:r>
            <a:r>
              <a:rPr lang="it-IT" dirty="0"/>
              <a:t> (1990), attribuisce la paternità a </a:t>
            </a:r>
            <a:r>
              <a:rPr lang="it-IT" dirty="0" err="1"/>
              <a:t>Parkin</a:t>
            </a:r>
            <a:r>
              <a:rPr lang="it-IT" dirty="0"/>
              <a:t> (1984) e che trova consacrazione definitiva in </a:t>
            </a:r>
            <a:r>
              <a:rPr lang="it-IT" dirty="0" err="1"/>
              <a:t>Rotemberg</a:t>
            </a:r>
            <a:r>
              <a:rPr lang="it-IT" dirty="0"/>
              <a:t> (1987) e </a:t>
            </a:r>
            <a:r>
              <a:rPr lang="it-IT" dirty="0" err="1"/>
              <a:t>Grenwald</a:t>
            </a:r>
            <a:r>
              <a:rPr lang="it-IT" dirty="0"/>
              <a:t> e </a:t>
            </a:r>
            <a:r>
              <a:rPr lang="it-IT" dirty="0" err="1"/>
              <a:t>Stiglitz</a:t>
            </a:r>
            <a:r>
              <a:rPr lang="it-IT" dirty="0"/>
              <a:t> (1987), delinea un progetto di ricerca ampio e composito volto a identificare le basi microeconomiche dell’offerta di beni in modo da spiegare alcuni fenomeni keynesiani: dalla disoccupazione involontaria alla non neutralità della moneta, dalla rilevanza degli shock di domanda alla possibilità di stabilizzare l’economia attraverso la politica economica, senza rinunciare al­l’assunto di razionalità individuale.</a:t>
            </a:r>
            <a:endParaRPr lang="en-GB" dirty="0"/>
          </a:p>
          <a:p>
            <a:r>
              <a:rPr lang="it-IT" dirty="0"/>
              <a:t> Messori (1996), </a:t>
            </a:r>
            <a:r>
              <a:rPr lang="it-IT" dirty="0" err="1"/>
              <a:t>Ardeni</a:t>
            </a:r>
            <a:r>
              <a:rPr lang="it-IT" i="1" dirty="0"/>
              <a:t> et al.</a:t>
            </a:r>
            <a:r>
              <a:rPr lang="it-IT" dirty="0"/>
              <a:t> (1996), Amendola e Messori (1999) offrono una sintesi efficace e un’ampia serie di riferimenti bibliografici sulla Nuova Economia Keynesiana. A loro oltre che ai già citati </a:t>
            </a:r>
            <a:r>
              <a:rPr lang="it-IT" dirty="0" err="1"/>
              <a:t>Snowdon</a:t>
            </a:r>
            <a:r>
              <a:rPr lang="it-IT" dirty="0"/>
              <a:t> e Vane (2003) e </a:t>
            </a:r>
            <a:r>
              <a:rPr lang="it-IT" dirty="0" err="1"/>
              <a:t>Heijdra</a:t>
            </a:r>
            <a:r>
              <a:rPr lang="it-IT" dirty="0"/>
              <a:t> e Van </a:t>
            </a:r>
            <a:r>
              <a:rPr lang="it-IT" dirty="0" err="1"/>
              <a:t>der</a:t>
            </a:r>
            <a:r>
              <a:rPr lang="it-IT" dirty="0"/>
              <a:t> </a:t>
            </a:r>
            <a:r>
              <a:rPr lang="it-IT" dirty="0" err="1"/>
              <a:t>Ploeg</a:t>
            </a:r>
            <a:r>
              <a:rPr lang="it-IT" dirty="0"/>
              <a:t> (2002, cap. 14) rimandiamo il lettore interessato a un approfondimento sul tema oggetto di questo capitolo. </a:t>
            </a:r>
            <a:endParaRPr lang="en-GB" dirty="0"/>
          </a:p>
        </p:txBody>
      </p:sp>
    </p:spTree>
    <p:extLst>
      <p:ext uri="{BB962C8B-B14F-4D97-AF65-F5344CB8AC3E}">
        <p14:creationId xmlns:p14="http://schemas.microsoft.com/office/powerpoint/2010/main" val="2267902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New Keynesian Economics, 2</a:t>
            </a:r>
            <a:endParaRPr lang="en-GB" dirty="0"/>
          </a:p>
        </p:txBody>
      </p:sp>
      <p:sp>
        <p:nvSpPr>
          <p:cNvPr id="3" name="Segnaposto contenuto 2"/>
          <p:cNvSpPr>
            <a:spLocks noGrp="1"/>
          </p:cNvSpPr>
          <p:nvPr>
            <p:ph idx="1"/>
          </p:nvPr>
        </p:nvSpPr>
        <p:spPr/>
        <p:txBody>
          <a:bodyPr>
            <a:normAutofit/>
          </a:bodyPr>
          <a:lstStyle/>
          <a:p>
            <a:r>
              <a:rPr lang="it-IT" i="1" dirty="0"/>
              <a:t>I Nuovi Keynesiani cercano di cambiare la microeconomia, al fine di derivare i fenomeni macroeconomici corretti. </a:t>
            </a:r>
            <a:r>
              <a:rPr lang="it-IT" i="1" dirty="0" smtClean="0"/>
              <a:t>[…] </a:t>
            </a:r>
            <a:r>
              <a:rPr lang="it-IT" i="1" dirty="0"/>
              <a:t>Tutti i Nuovi Keynesiani sono d’accordo nell’enfatizzare che le imperfezioni esistono, sono importanti e, tutte insieme, offrono una comprensione del mondo reale migliore del paradigma alternativo basato sulla concorrenza perfetta (…); la concezione dell’economia di mercato incorporata nel paradigma Arrow-</a:t>
            </a:r>
            <a:r>
              <a:rPr lang="it-IT" i="1" dirty="0" err="1"/>
              <a:t>Debreu</a:t>
            </a:r>
            <a:r>
              <a:rPr lang="it-IT" i="1" dirty="0"/>
              <a:t> è incompatibile con le moderne economie di mercato .</a:t>
            </a:r>
            <a:endParaRPr lang="en-GB" i="1" dirty="0"/>
          </a:p>
          <a:p>
            <a:r>
              <a:rPr lang="it-IT" dirty="0"/>
              <a:t> </a:t>
            </a:r>
            <a:r>
              <a:rPr lang="it-IT" dirty="0" err="1"/>
              <a:t>Stiglitz</a:t>
            </a:r>
            <a:r>
              <a:rPr lang="it-IT" dirty="0"/>
              <a:t> (1992) citato da </a:t>
            </a:r>
            <a:r>
              <a:rPr lang="it-IT" dirty="0" err="1"/>
              <a:t>Boitani</a:t>
            </a:r>
            <a:r>
              <a:rPr lang="it-IT" dirty="0"/>
              <a:t> e Damiani (2003, p. 25).</a:t>
            </a:r>
            <a:endParaRPr lang="en-GB" dirty="0"/>
          </a:p>
          <a:p>
            <a:endParaRPr lang="en-GB" dirty="0"/>
          </a:p>
        </p:txBody>
      </p:sp>
    </p:spTree>
    <p:extLst>
      <p:ext uri="{BB962C8B-B14F-4D97-AF65-F5344CB8AC3E}">
        <p14:creationId xmlns:p14="http://schemas.microsoft.com/office/powerpoint/2010/main" val="919627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New Keynesian Economics, 3</a:t>
            </a:r>
            <a:endParaRPr lang="en-GB" dirty="0"/>
          </a:p>
        </p:txBody>
      </p:sp>
      <p:sp>
        <p:nvSpPr>
          <p:cNvPr id="3" name="Segnaposto contenuto 2"/>
          <p:cNvSpPr>
            <a:spLocks noGrp="1"/>
          </p:cNvSpPr>
          <p:nvPr>
            <p:ph idx="1"/>
          </p:nvPr>
        </p:nvSpPr>
        <p:spPr/>
        <p:txBody>
          <a:bodyPr>
            <a:normAutofit fontScale="92500" lnSpcReduction="20000"/>
          </a:bodyPr>
          <a:lstStyle/>
          <a:p>
            <a:r>
              <a:rPr lang="en-GB" dirty="0"/>
              <a:t>La Nuova Economia </a:t>
            </a:r>
            <a:r>
              <a:rPr lang="en-GB" dirty="0" err="1"/>
              <a:t>Keynesiana</a:t>
            </a:r>
            <a:r>
              <a:rPr lang="en-GB" dirty="0"/>
              <a:t> (NEK) </a:t>
            </a:r>
            <a:r>
              <a:rPr lang="en-GB" dirty="0" err="1"/>
              <a:t>nasce</a:t>
            </a:r>
            <a:r>
              <a:rPr lang="en-GB" dirty="0"/>
              <a:t> </a:t>
            </a:r>
            <a:r>
              <a:rPr lang="en-GB" dirty="0" err="1"/>
              <a:t>dalla</a:t>
            </a:r>
            <a:r>
              <a:rPr lang="en-GB" dirty="0"/>
              <a:t> </a:t>
            </a:r>
            <a:r>
              <a:rPr lang="en-GB" dirty="0" err="1"/>
              <a:t>dimostrazione</a:t>
            </a:r>
            <a:r>
              <a:rPr lang="en-GB" dirty="0"/>
              <a:t>, </a:t>
            </a:r>
            <a:r>
              <a:rPr lang="en-GB" dirty="0" err="1"/>
              <a:t>sul</a:t>
            </a:r>
            <a:r>
              <a:rPr lang="en-GB" dirty="0"/>
              <a:t> piano </a:t>
            </a:r>
            <a:r>
              <a:rPr lang="en-GB" dirty="0" err="1"/>
              <a:t>teorico</a:t>
            </a:r>
            <a:r>
              <a:rPr lang="en-GB" dirty="0"/>
              <a:t>, </a:t>
            </a:r>
            <a:r>
              <a:rPr lang="en-GB" dirty="0" err="1"/>
              <a:t>dell’in­com­pa­tibi­lità</a:t>
            </a:r>
            <a:r>
              <a:rPr lang="en-GB" dirty="0"/>
              <a:t> </a:t>
            </a:r>
            <a:r>
              <a:rPr lang="en-GB" dirty="0" err="1"/>
              <a:t>tra</a:t>
            </a:r>
            <a:r>
              <a:rPr lang="en-GB" dirty="0"/>
              <a:t> </a:t>
            </a:r>
            <a:r>
              <a:rPr lang="en-GB" dirty="0" err="1"/>
              <a:t>informazione</a:t>
            </a:r>
            <a:r>
              <a:rPr lang="en-GB" dirty="0"/>
              <a:t> </a:t>
            </a:r>
            <a:r>
              <a:rPr lang="en-GB" dirty="0" err="1"/>
              <a:t>imperfetta</a:t>
            </a:r>
            <a:r>
              <a:rPr lang="en-GB" dirty="0"/>
              <a:t> e </a:t>
            </a:r>
            <a:r>
              <a:rPr lang="en-GB" dirty="0" err="1"/>
              <a:t>modello</a:t>
            </a:r>
            <a:r>
              <a:rPr lang="en-GB" dirty="0"/>
              <a:t> </a:t>
            </a:r>
            <a:r>
              <a:rPr lang="en-GB" dirty="0" err="1"/>
              <a:t>walrasiano</a:t>
            </a:r>
            <a:r>
              <a:rPr lang="en-GB" dirty="0"/>
              <a:t>, </a:t>
            </a:r>
            <a:r>
              <a:rPr lang="en-GB" dirty="0" err="1"/>
              <a:t>evidenziata</a:t>
            </a:r>
            <a:r>
              <a:rPr lang="en-GB" dirty="0"/>
              <a:t> </a:t>
            </a:r>
            <a:r>
              <a:rPr lang="en-GB" dirty="0" err="1"/>
              <a:t>tra</a:t>
            </a:r>
            <a:r>
              <a:rPr lang="en-GB" dirty="0"/>
              <a:t> </a:t>
            </a:r>
            <a:r>
              <a:rPr lang="en-GB" dirty="0" err="1"/>
              <a:t>gli</a:t>
            </a:r>
            <a:r>
              <a:rPr lang="en-GB" dirty="0"/>
              <a:t> </a:t>
            </a:r>
            <a:r>
              <a:rPr lang="en-GB" dirty="0" err="1"/>
              <a:t>altri</a:t>
            </a:r>
            <a:r>
              <a:rPr lang="en-GB" dirty="0"/>
              <a:t> da Grossman e </a:t>
            </a:r>
            <a:r>
              <a:rPr lang="en-GB" dirty="0" err="1"/>
              <a:t>Stiglitz</a:t>
            </a:r>
            <a:r>
              <a:rPr lang="en-GB" dirty="0"/>
              <a:t> (1976 e 1980) e </a:t>
            </a:r>
            <a:r>
              <a:rPr lang="en-GB" dirty="0" err="1"/>
              <a:t>dall’osservazione</a:t>
            </a:r>
            <a:r>
              <a:rPr lang="en-GB" dirty="0"/>
              <a:t>, </a:t>
            </a:r>
            <a:r>
              <a:rPr lang="en-GB" dirty="0" err="1"/>
              <a:t>sul</a:t>
            </a:r>
            <a:r>
              <a:rPr lang="en-GB" dirty="0"/>
              <a:t> piano </a:t>
            </a:r>
            <a:r>
              <a:rPr lang="en-GB" dirty="0" err="1"/>
              <a:t>empirico</a:t>
            </a:r>
            <a:r>
              <a:rPr lang="en-GB" dirty="0"/>
              <a:t>, </a:t>
            </a:r>
            <a:r>
              <a:rPr lang="en-GB" dirty="0" err="1"/>
              <a:t>della</a:t>
            </a:r>
            <a:r>
              <a:rPr lang="en-GB" dirty="0"/>
              <a:t> non </a:t>
            </a:r>
            <a:r>
              <a:rPr lang="en-GB" dirty="0" err="1"/>
              <a:t>neutralità</a:t>
            </a:r>
            <a:r>
              <a:rPr lang="en-GB" dirty="0"/>
              <a:t> </a:t>
            </a:r>
            <a:r>
              <a:rPr lang="en-GB" dirty="0" err="1"/>
              <a:t>della</a:t>
            </a:r>
            <a:r>
              <a:rPr lang="en-GB" dirty="0"/>
              <a:t> </a:t>
            </a:r>
            <a:r>
              <a:rPr lang="en-GB" dirty="0" err="1"/>
              <a:t>moneta</a:t>
            </a:r>
            <a:r>
              <a:rPr lang="en-GB" dirty="0"/>
              <a:t> e di </a:t>
            </a:r>
            <a:r>
              <a:rPr lang="en-GB" dirty="0" err="1"/>
              <a:t>rilevanti</a:t>
            </a:r>
            <a:r>
              <a:rPr lang="en-GB" dirty="0"/>
              <a:t> </a:t>
            </a:r>
            <a:r>
              <a:rPr lang="en-GB" dirty="0" err="1"/>
              <a:t>imperfezioni</a:t>
            </a:r>
            <a:r>
              <a:rPr lang="en-GB" dirty="0"/>
              <a:t> </a:t>
            </a:r>
            <a:r>
              <a:rPr lang="en-GB" dirty="0" err="1"/>
              <a:t>nei</a:t>
            </a:r>
            <a:r>
              <a:rPr lang="en-GB" dirty="0"/>
              <a:t> </a:t>
            </a:r>
            <a:r>
              <a:rPr lang="en-GB" dirty="0" err="1"/>
              <a:t>mercati</a:t>
            </a:r>
            <a:r>
              <a:rPr lang="en-GB" dirty="0"/>
              <a:t> </a:t>
            </a:r>
            <a:r>
              <a:rPr lang="en-GB" dirty="0" err="1"/>
              <a:t>dei</a:t>
            </a:r>
            <a:r>
              <a:rPr lang="en-GB" dirty="0"/>
              <a:t> </a:t>
            </a:r>
            <a:r>
              <a:rPr lang="en-GB" dirty="0" err="1"/>
              <a:t>beni</a:t>
            </a:r>
            <a:r>
              <a:rPr lang="en-GB" dirty="0"/>
              <a:t>, del </a:t>
            </a:r>
            <a:r>
              <a:rPr lang="en-GB" dirty="0" err="1"/>
              <a:t>lavoro</a:t>
            </a:r>
            <a:r>
              <a:rPr lang="en-GB" dirty="0"/>
              <a:t> e del </a:t>
            </a:r>
            <a:r>
              <a:rPr lang="en-GB" dirty="0" err="1"/>
              <a:t>credito</a:t>
            </a:r>
            <a:r>
              <a:rPr lang="en-GB" dirty="0"/>
              <a:t> </a:t>
            </a:r>
            <a:r>
              <a:rPr lang="en-GB" dirty="0" err="1"/>
              <a:t>rispetto</a:t>
            </a:r>
            <a:r>
              <a:rPr lang="en-GB" dirty="0"/>
              <a:t> </a:t>
            </a:r>
            <a:r>
              <a:rPr lang="en-GB" dirty="0" err="1"/>
              <a:t>all’ideale</a:t>
            </a:r>
            <a:r>
              <a:rPr lang="en-GB" dirty="0"/>
              <a:t> </a:t>
            </a:r>
            <a:r>
              <a:rPr lang="en-GB" dirty="0" err="1"/>
              <a:t>competitivo</a:t>
            </a:r>
            <a:r>
              <a:rPr lang="en-GB" dirty="0"/>
              <a:t>. </a:t>
            </a:r>
            <a:endParaRPr lang="en-GB" dirty="0" smtClean="0"/>
          </a:p>
          <a:p>
            <a:r>
              <a:rPr lang="en-GB" dirty="0" err="1" smtClean="0"/>
              <a:t>All’in­terno</a:t>
            </a:r>
            <a:r>
              <a:rPr lang="en-GB" dirty="0" smtClean="0"/>
              <a:t> </a:t>
            </a:r>
            <a:r>
              <a:rPr lang="en-GB" dirty="0" err="1"/>
              <a:t>della</a:t>
            </a:r>
            <a:r>
              <a:rPr lang="en-GB" dirty="0"/>
              <a:t> NEK </a:t>
            </a:r>
            <a:r>
              <a:rPr lang="en-GB" dirty="0" err="1"/>
              <a:t>distinguiamo</a:t>
            </a:r>
            <a:r>
              <a:rPr lang="en-GB" dirty="0"/>
              <a:t> due </a:t>
            </a:r>
            <a:r>
              <a:rPr lang="en-GB" dirty="0" err="1"/>
              <a:t>filoni</a:t>
            </a:r>
            <a:r>
              <a:rPr lang="en-GB" dirty="0"/>
              <a:t> </a:t>
            </a:r>
            <a:r>
              <a:rPr lang="en-GB" dirty="0" err="1"/>
              <a:t>principali</a:t>
            </a:r>
            <a:r>
              <a:rPr lang="en-GB" dirty="0"/>
              <a:t>: NEKIM e NEKIA. La NEKIM pone al </a:t>
            </a:r>
            <a:r>
              <a:rPr lang="en-GB" dirty="0" err="1"/>
              <a:t>centro</a:t>
            </a:r>
            <a:r>
              <a:rPr lang="en-GB" dirty="0"/>
              <a:t> </a:t>
            </a:r>
            <a:r>
              <a:rPr lang="en-GB" dirty="0" err="1"/>
              <a:t>dell’analisi</a:t>
            </a:r>
            <a:r>
              <a:rPr lang="en-GB" dirty="0"/>
              <a:t> le </a:t>
            </a:r>
            <a:r>
              <a:rPr lang="en-GB" dirty="0" err="1"/>
              <a:t>imperfezioni</a:t>
            </a:r>
            <a:r>
              <a:rPr lang="en-GB" dirty="0"/>
              <a:t> di </a:t>
            </a:r>
            <a:r>
              <a:rPr lang="en-GB" dirty="0" err="1"/>
              <a:t>mercato</a:t>
            </a:r>
            <a:r>
              <a:rPr lang="en-GB" dirty="0"/>
              <a:t> (IM) e in </a:t>
            </a:r>
            <a:r>
              <a:rPr lang="en-GB" dirty="0" err="1"/>
              <a:t>particolare</a:t>
            </a:r>
            <a:r>
              <a:rPr lang="en-GB" dirty="0"/>
              <a:t> le </a:t>
            </a:r>
            <a:r>
              <a:rPr lang="en-GB" dirty="0" err="1"/>
              <a:t>implicazioni</a:t>
            </a:r>
            <a:r>
              <a:rPr lang="en-GB" dirty="0"/>
              <a:t> </a:t>
            </a:r>
            <a:r>
              <a:rPr lang="en-GB" dirty="0" err="1"/>
              <a:t>della</a:t>
            </a:r>
            <a:r>
              <a:rPr lang="en-GB" dirty="0"/>
              <a:t> </a:t>
            </a:r>
            <a:r>
              <a:rPr lang="en-GB" dirty="0" err="1"/>
              <a:t>rigidità</a:t>
            </a:r>
            <a:r>
              <a:rPr lang="en-GB" dirty="0"/>
              <a:t> </a:t>
            </a:r>
            <a:r>
              <a:rPr lang="en-GB" dirty="0" err="1"/>
              <a:t>dei</a:t>
            </a:r>
            <a:r>
              <a:rPr lang="en-GB" dirty="0"/>
              <a:t> </a:t>
            </a:r>
            <a:r>
              <a:rPr lang="en-GB" dirty="0" err="1"/>
              <a:t>prezzi</a:t>
            </a:r>
            <a:r>
              <a:rPr lang="en-GB" dirty="0"/>
              <a:t> e </a:t>
            </a:r>
            <a:r>
              <a:rPr lang="en-GB" dirty="0" err="1"/>
              <a:t>dei</a:t>
            </a:r>
            <a:r>
              <a:rPr lang="en-GB" dirty="0"/>
              <a:t> </a:t>
            </a:r>
            <a:r>
              <a:rPr lang="en-GB" dirty="0" err="1"/>
              <a:t>salari</a:t>
            </a:r>
            <a:r>
              <a:rPr lang="en-GB" dirty="0"/>
              <a:t> in </a:t>
            </a:r>
            <a:r>
              <a:rPr lang="en-GB" dirty="0" err="1"/>
              <a:t>presenza</a:t>
            </a:r>
            <a:r>
              <a:rPr lang="en-GB" dirty="0"/>
              <a:t> di </a:t>
            </a:r>
            <a:r>
              <a:rPr lang="en-GB" dirty="0" err="1"/>
              <a:t>agenti</a:t>
            </a:r>
            <a:r>
              <a:rPr lang="en-GB" dirty="0"/>
              <a:t> </a:t>
            </a:r>
            <a:r>
              <a:rPr lang="en-GB" dirty="0" err="1"/>
              <a:t>dotati</a:t>
            </a:r>
            <a:r>
              <a:rPr lang="en-GB" dirty="0"/>
              <a:t> di </a:t>
            </a:r>
            <a:r>
              <a:rPr lang="en-GB" dirty="0" err="1"/>
              <a:t>potere</a:t>
            </a:r>
            <a:r>
              <a:rPr lang="en-GB" dirty="0"/>
              <a:t> di </a:t>
            </a:r>
            <a:r>
              <a:rPr lang="en-GB" dirty="0" err="1"/>
              <a:t>mercato</a:t>
            </a:r>
            <a:r>
              <a:rPr lang="en-GB" dirty="0"/>
              <a:t>. La NEKIA, </a:t>
            </a:r>
            <a:r>
              <a:rPr lang="en-GB" dirty="0" err="1"/>
              <a:t>invece</a:t>
            </a:r>
            <a:r>
              <a:rPr lang="en-GB" dirty="0"/>
              <a:t>, </a:t>
            </a:r>
            <a:r>
              <a:rPr lang="en-GB" dirty="0" err="1"/>
              <a:t>studia</a:t>
            </a:r>
            <a:r>
              <a:rPr lang="en-GB" dirty="0"/>
              <a:t> le </a:t>
            </a:r>
            <a:r>
              <a:rPr lang="en-GB" dirty="0" err="1"/>
              <a:t>implicazioni</a:t>
            </a:r>
            <a:r>
              <a:rPr lang="en-GB" dirty="0"/>
              <a:t> </a:t>
            </a:r>
            <a:r>
              <a:rPr lang="en-GB" dirty="0" err="1"/>
              <a:t>derivanti</a:t>
            </a:r>
            <a:r>
              <a:rPr lang="en-GB" dirty="0"/>
              <a:t> </a:t>
            </a:r>
            <a:r>
              <a:rPr lang="en-GB" dirty="0" err="1"/>
              <a:t>dall’in­for­mazione</a:t>
            </a:r>
            <a:r>
              <a:rPr lang="en-GB" dirty="0"/>
              <a:t> </a:t>
            </a:r>
            <a:r>
              <a:rPr lang="en-GB" dirty="0" err="1"/>
              <a:t>asimmetrica</a:t>
            </a:r>
            <a:r>
              <a:rPr lang="en-GB" dirty="0"/>
              <a:t> (IA). </a:t>
            </a:r>
            <a:endParaRPr lang="en-GB" dirty="0" smtClean="0"/>
          </a:p>
          <a:p>
            <a:r>
              <a:rPr lang="en-GB" dirty="0" smtClean="0"/>
              <a:t>Un </a:t>
            </a:r>
            <a:r>
              <a:rPr lang="en-GB" dirty="0" err="1"/>
              <a:t>terzo</a:t>
            </a:r>
            <a:r>
              <a:rPr lang="en-GB" dirty="0"/>
              <a:t> </a:t>
            </a:r>
            <a:r>
              <a:rPr lang="en-GB" dirty="0" err="1"/>
              <a:t>filone</a:t>
            </a:r>
            <a:r>
              <a:rPr lang="en-GB" dirty="0"/>
              <a:t> di </a:t>
            </a:r>
            <a:r>
              <a:rPr lang="en-GB" dirty="0" err="1"/>
              <a:t>ricerca</a:t>
            </a:r>
            <a:r>
              <a:rPr lang="en-GB" dirty="0"/>
              <a:t>, </a:t>
            </a:r>
            <a:r>
              <a:rPr lang="en-GB" dirty="0" err="1"/>
              <a:t>generalmente</a:t>
            </a:r>
            <a:r>
              <a:rPr lang="en-GB" dirty="0"/>
              <a:t> </a:t>
            </a:r>
            <a:r>
              <a:rPr lang="en-GB" dirty="0" err="1"/>
              <a:t>associato</a:t>
            </a:r>
            <a:r>
              <a:rPr lang="en-GB" dirty="0"/>
              <a:t> </a:t>
            </a:r>
            <a:r>
              <a:rPr lang="en-GB" dirty="0" err="1"/>
              <a:t>alla</a:t>
            </a:r>
            <a:r>
              <a:rPr lang="en-GB" dirty="0"/>
              <a:t> NEKIM, </a:t>
            </a:r>
            <a:r>
              <a:rPr lang="en-GB" dirty="0" err="1"/>
              <a:t>si</a:t>
            </a:r>
            <a:r>
              <a:rPr lang="en-GB" dirty="0"/>
              <a:t> </a:t>
            </a:r>
            <a:r>
              <a:rPr lang="en-GB" dirty="0" err="1"/>
              <a:t>concentra</a:t>
            </a:r>
            <a:r>
              <a:rPr lang="en-GB" dirty="0"/>
              <a:t> </a:t>
            </a:r>
            <a:r>
              <a:rPr lang="en-GB" dirty="0" err="1"/>
              <a:t>sul</a:t>
            </a:r>
            <a:r>
              <a:rPr lang="en-GB" dirty="0"/>
              <a:t> </a:t>
            </a:r>
            <a:r>
              <a:rPr lang="en-GB" dirty="0" err="1"/>
              <a:t>tema</a:t>
            </a:r>
            <a:r>
              <a:rPr lang="en-GB" dirty="0"/>
              <a:t> </a:t>
            </a:r>
            <a:r>
              <a:rPr lang="en-GB" dirty="0" err="1"/>
              <a:t>dei</a:t>
            </a:r>
            <a:r>
              <a:rPr lang="en-GB" dirty="0"/>
              <a:t> </a:t>
            </a:r>
            <a:r>
              <a:rPr lang="en-GB" dirty="0" err="1"/>
              <a:t>fallimenti</a:t>
            </a:r>
            <a:r>
              <a:rPr lang="en-GB" dirty="0"/>
              <a:t> </a:t>
            </a:r>
            <a:r>
              <a:rPr lang="en-GB" dirty="0" err="1"/>
              <a:t>nel</a:t>
            </a:r>
            <a:r>
              <a:rPr lang="en-GB" dirty="0"/>
              <a:t> </a:t>
            </a:r>
            <a:r>
              <a:rPr lang="en-GB" dirty="0" err="1"/>
              <a:t>coordinamento</a:t>
            </a:r>
            <a:r>
              <a:rPr lang="en-GB" dirty="0"/>
              <a:t> </a:t>
            </a:r>
            <a:r>
              <a:rPr lang="en-GB" dirty="0" err="1"/>
              <a:t>delle</a:t>
            </a:r>
            <a:r>
              <a:rPr lang="en-GB" dirty="0"/>
              <a:t> </a:t>
            </a:r>
            <a:r>
              <a:rPr lang="en-GB" dirty="0" err="1"/>
              <a:t>decisioni</a:t>
            </a:r>
            <a:r>
              <a:rPr lang="en-GB" dirty="0"/>
              <a:t> </a:t>
            </a:r>
            <a:r>
              <a:rPr lang="en-GB" dirty="0" err="1"/>
              <a:t>degli</a:t>
            </a:r>
            <a:r>
              <a:rPr lang="en-GB" dirty="0"/>
              <a:t> </a:t>
            </a:r>
            <a:r>
              <a:rPr lang="en-GB" dirty="0" err="1"/>
              <a:t>agenti</a:t>
            </a:r>
            <a:r>
              <a:rPr lang="en-GB" dirty="0"/>
              <a:t> </a:t>
            </a:r>
            <a:r>
              <a:rPr lang="en-GB" dirty="0" err="1"/>
              <a:t>economici</a:t>
            </a:r>
            <a:r>
              <a:rPr lang="en-GB" dirty="0"/>
              <a:t> e </a:t>
            </a:r>
            <a:r>
              <a:rPr lang="en-GB" dirty="0" err="1"/>
              <a:t>sulla</a:t>
            </a:r>
            <a:r>
              <a:rPr lang="en-GB" dirty="0"/>
              <a:t> </a:t>
            </a:r>
            <a:r>
              <a:rPr lang="en-GB" dirty="0" err="1"/>
              <a:t>questione</a:t>
            </a:r>
            <a:r>
              <a:rPr lang="en-GB" dirty="0"/>
              <a:t> </a:t>
            </a:r>
            <a:r>
              <a:rPr lang="en-GB" dirty="0" err="1"/>
              <a:t>degli</a:t>
            </a:r>
            <a:r>
              <a:rPr lang="en-GB" dirty="0"/>
              <a:t> </a:t>
            </a:r>
            <a:r>
              <a:rPr lang="en-GB" dirty="0" err="1"/>
              <a:t>equilibri</a:t>
            </a:r>
            <a:r>
              <a:rPr lang="en-GB" dirty="0"/>
              <a:t> </a:t>
            </a:r>
            <a:r>
              <a:rPr lang="en-GB" dirty="0" err="1"/>
              <a:t>multipli</a:t>
            </a:r>
            <a:r>
              <a:rPr lang="en-GB" dirty="0"/>
              <a:t>. </a:t>
            </a:r>
          </a:p>
        </p:txBody>
      </p:sp>
    </p:spTree>
    <p:extLst>
      <p:ext uri="{BB962C8B-B14F-4D97-AF65-F5344CB8AC3E}">
        <p14:creationId xmlns:p14="http://schemas.microsoft.com/office/powerpoint/2010/main" val="22320488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Teoria delle scelte pubbliche e </a:t>
            </a:r>
            <a:r>
              <a:rPr lang="it-IT" sz="4000" i="1" dirty="0" err="1" smtClean="0"/>
              <a:t>political</a:t>
            </a:r>
            <a:r>
              <a:rPr lang="it-IT" sz="4000" i="1" dirty="0" smtClean="0"/>
              <a:t> economy</a:t>
            </a:r>
            <a:endParaRPr lang="it-IT" sz="4000" i="1" dirty="0"/>
          </a:p>
        </p:txBody>
      </p:sp>
      <p:sp>
        <p:nvSpPr>
          <p:cNvPr id="3" name="Segnaposto contenuto 2"/>
          <p:cNvSpPr>
            <a:spLocks noGrp="1"/>
          </p:cNvSpPr>
          <p:nvPr>
            <p:ph idx="1"/>
          </p:nvPr>
        </p:nvSpPr>
        <p:spPr/>
        <p:txBody>
          <a:bodyPr>
            <a:normAutofit fontScale="70000" lnSpcReduction="20000"/>
          </a:bodyPr>
          <a:lstStyle/>
          <a:p>
            <a:r>
              <a:rPr lang="it-IT" dirty="0" smtClean="0"/>
              <a:t>Filone di ricerca, nato fra gli anni ‘60 e i 70 e ancora vitale, che studia l’interazione tra elettori, politici eletti e amministratori ipotizzando che ognuno di essi agisca sulla base del proprio interesse personale e non sulla base di un’etica sociale e dell’interesse pubblico (</a:t>
            </a:r>
            <a:r>
              <a:rPr lang="it-IT" i="1" dirty="0" smtClean="0">
                <a:solidFill>
                  <a:srgbClr val="FF0000"/>
                </a:solidFill>
              </a:rPr>
              <a:t>homo </a:t>
            </a:r>
            <a:r>
              <a:rPr lang="it-IT" i="1" dirty="0" err="1" smtClean="0">
                <a:solidFill>
                  <a:srgbClr val="FF0000"/>
                </a:solidFill>
              </a:rPr>
              <a:t>oeconomicus</a:t>
            </a:r>
            <a:r>
              <a:rPr lang="it-IT" dirty="0" smtClean="0">
                <a:solidFill>
                  <a:srgbClr val="FF0000"/>
                </a:solidFill>
              </a:rPr>
              <a:t> come «idiota sociale»</a:t>
            </a:r>
            <a:r>
              <a:rPr lang="it-IT" dirty="0" smtClean="0"/>
              <a:t> nella definizione di A. Sen).</a:t>
            </a:r>
          </a:p>
          <a:p>
            <a:endParaRPr lang="it-IT" dirty="0" smtClean="0"/>
          </a:p>
          <a:p>
            <a:r>
              <a:rPr lang="it-IT" dirty="0" smtClean="0"/>
              <a:t>Questa ipotesi permette di interpretare i processi politici in termini di interessi privati e di compra-vendita (mercato dei voti, mercati delle licenze pubbliche, voto come scelta economica). </a:t>
            </a:r>
          </a:p>
          <a:p>
            <a:endParaRPr lang="it-IT" dirty="0" smtClean="0"/>
          </a:p>
          <a:p>
            <a:r>
              <a:rPr lang="it-IT" dirty="0" smtClean="0"/>
              <a:t>Unendo questa visione del processo politico con i limiti insiti nell’azione dei soggetti pubblici (mancanza di segnali di prezzo, informazione limitata, debolezza del sistema d’incentivi) emerge i problema dei «</a:t>
            </a:r>
            <a:r>
              <a:rPr lang="it-IT" dirty="0" smtClean="0">
                <a:solidFill>
                  <a:srgbClr val="FF0000"/>
                </a:solidFill>
              </a:rPr>
              <a:t>fallimenti dello Stato</a:t>
            </a:r>
            <a:r>
              <a:rPr lang="it-IT" dirty="0" smtClean="0"/>
              <a:t>». Situazioni in cui l’intervento pubblico peggiora la qualità dell’allocazione delle risorse come effetto di corruzione, comportamenti opportunistici, ricerca di rendite politiche, sfruttamento del potere di lobbying.</a:t>
            </a:r>
          </a:p>
          <a:p>
            <a:endParaRPr lang="it-IT" dirty="0" smtClean="0"/>
          </a:p>
          <a:p>
            <a:r>
              <a:rPr lang="it-IT" dirty="0" smtClean="0"/>
              <a:t>Da questa visione discende la </a:t>
            </a:r>
            <a:r>
              <a:rPr lang="it-IT" dirty="0" smtClean="0">
                <a:solidFill>
                  <a:srgbClr val="FF0000"/>
                </a:solidFill>
              </a:rPr>
              <a:t>raccomandazione di ridurre al minimo </a:t>
            </a:r>
            <a:r>
              <a:rPr lang="it-IT" dirty="0" smtClean="0"/>
              <a:t>la presenza e l’intervento dello Stato nell’economia.</a:t>
            </a:r>
          </a:p>
          <a:p>
            <a:endParaRPr lang="it-IT" dirty="0"/>
          </a:p>
        </p:txBody>
      </p:sp>
    </p:spTree>
    <p:extLst>
      <p:ext uri="{BB962C8B-B14F-4D97-AF65-F5344CB8AC3E}">
        <p14:creationId xmlns:p14="http://schemas.microsoft.com/office/powerpoint/2010/main" val="1600554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smtClean="0"/>
              <a:t>Washington </a:t>
            </a:r>
            <a:r>
              <a:rPr lang="it-IT" sz="4200" dirty="0" err="1" smtClean="0"/>
              <a:t>consensus</a:t>
            </a:r>
            <a:r>
              <a:rPr lang="it-IT" sz="4200" dirty="0" smtClean="0"/>
              <a:t>, 1</a:t>
            </a:r>
            <a:endParaRPr lang="it-IT" sz="4200"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Influenza politica </a:t>
            </a:r>
            <a:r>
              <a:rPr lang="it-IT" dirty="0" smtClean="0"/>
              <a:t>della scuola di Chicago sul governo di nazioni importanti (USA, UK) e sulle istituzioni economiche internazionali (Banca dei Regolamenti Internazionali, Fondo Monetario, Banca Mondiale).</a:t>
            </a:r>
          </a:p>
          <a:p>
            <a:endParaRPr lang="it-IT" dirty="0" smtClean="0"/>
          </a:p>
          <a:p>
            <a:r>
              <a:rPr lang="it-IT" dirty="0" smtClean="0"/>
              <a:t>Privatizzazione, liberalizzazione, deregolamentazione, riduzione della pressione fiscale e della spesa pubblica, lotta all’inflazione (dopo gli shock petroliferi), competitività  sono parole d’ordine per molti governi fra gli anni ‘80 e i ‘90 del XX secolo (</a:t>
            </a:r>
            <a:r>
              <a:rPr lang="it-IT" dirty="0" smtClean="0">
                <a:solidFill>
                  <a:srgbClr val="FF0000"/>
                </a:solidFill>
              </a:rPr>
              <a:t>Reagan, Thatcher</a:t>
            </a:r>
            <a:r>
              <a:rPr lang="it-IT" dirty="0" smtClean="0"/>
              <a:t>). </a:t>
            </a:r>
          </a:p>
          <a:p>
            <a:endParaRPr lang="it-IT" dirty="0" smtClean="0"/>
          </a:p>
          <a:p>
            <a:r>
              <a:rPr lang="it-IT" dirty="0" smtClean="0"/>
              <a:t>La deregolamentazione dei movimenti internazionali di capitale nel mondo post-</a:t>
            </a:r>
            <a:r>
              <a:rPr lang="it-IT" dirty="0" err="1" smtClean="0"/>
              <a:t>Bretton</a:t>
            </a:r>
            <a:r>
              <a:rPr lang="it-IT" dirty="0" smtClean="0"/>
              <a:t> Woods (cambi flessibili, speculazione) crea un clima propizio alle </a:t>
            </a:r>
            <a:r>
              <a:rPr lang="it-IT" dirty="0" smtClean="0">
                <a:solidFill>
                  <a:srgbClr val="FF0000"/>
                </a:solidFill>
              </a:rPr>
              <a:t>crisi finanziarie</a:t>
            </a:r>
            <a:r>
              <a:rPr lang="it-IT" dirty="0" smtClean="0"/>
              <a:t>. </a:t>
            </a:r>
          </a:p>
        </p:txBody>
      </p:sp>
    </p:spTree>
    <p:extLst>
      <p:ext uri="{BB962C8B-B14F-4D97-AF65-F5344CB8AC3E}">
        <p14:creationId xmlns:p14="http://schemas.microsoft.com/office/powerpoint/2010/main" val="470167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Washington </a:t>
            </a:r>
            <a:r>
              <a:rPr lang="it-IT" sz="4200" dirty="0" err="1"/>
              <a:t>consensus</a:t>
            </a:r>
            <a:r>
              <a:rPr lang="it-IT" sz="4200" dirty="0"/>
              <a:t>, 2</a:t>
            </a:r>
          </a:p>
        </p:txBody>
      </p:sp>
      <p:sp>
        <p:nvSpPr>
          <p:cNvPr id="3" name="Segnaposto contenuto 2"/>
          <p:cNvSpPr>
            <a:spLocks noGrp="1"/>
          </p:cNvSpPr>
          <p:nvPr>
            <p:ph idx="1"/>
          </p:nvPr>
        </p:nvSpPr>
        <p:spPr/>
        <p:txBody>
          <a:bodyPr>
            <a:normAutofit fontScale="77500" lnSpcReduction="20000"/>
          </a:bodyPr>
          <a:lstStyle/>
          <a:p>
            <a:r>
              <a:rPr lang="it-IT" dirty="0" smtClean="0"/>
              <a:t>Molti paesi periferici, colpiti da crisi finanziarie e/o di bilancia dei pagamenti chiedono l’aiuto dell’FMI che fornisce assistenza in cambio dell’impegno a introdurre riforme strutturali capaci di aumentare la competitività internazionale del paese bisognoso di aiuti finanziari. </a:t>
            </a:r>
          </a:p>
          <a:p>
            <a:endParaRPr lang="it-IT" dirty="0"/>
          </a:p>
          <a:p>
            <a:r>
              <a:rPr lang="it-IT" dirty="0" smtClean="0"/>
              <a:t>Le riforme «imposte» dal FMI sono parte del c.d. </a:t>
            </a:r>
            <a:r>
              <a:rPr lang="it-IT" i="1" dirty="0" smtClean="0">
                <a:solidFill>
                  <a:srgbClr val="FF0000"/>
                </a:solidFill>
              </a:rPr>
              <a:t>Washington </a:t>
            </a:r>
            <a:r>
              <a:rPr lang="it-IT" i="1" dirty="0" err="1" smtClean="0">
                <a:solidFill>
                  <a:srgbClr val="FF0000"/>
                </a:solidFill>
              </a:rPr>
              <a:t>consensus</a:t>
            </a:r>
            <a:endParaRPr lang="it-IT" i="1" dirty="0" smtClean="0">
              <a:solidFill>
                <a:srgbClr val="FF0000"/>
              </a:solidFill>
            </a:endParaRPr>
          </a:p>
          <a:p>
            <a:pPr lvl="1"/>
            <a:r>
              <a:rPr lang="it-IT" dirty="0" smtClean="0"/>
              <a:t>Disciplina fiscale, attenuazione della progressività fiscale</a:t>
            </a:r>
          </a:p>
          <a:p>
            <a:pPr lvl="1"/>
            <a:r>
              <a:rPr lang="it-IT" dirty="0" smtClean="0"/>
              <a:t>Liberalizzazione dei mercati finanziari domestici, banca centrale indipendente, controllo dell’inflazione come obiettivo prioritario</a:t>
            </a:r>
          </a:p>
          <a:p>
            <a:pPr lvl="1"/>
            <a:r>
              <a:rPr lang="it-IT" dirty="0" smtClean="0"/>
              <a:t>Liberalizzazione del commercio internazionale, eliminazione graduale della barriere tariffarie e non tariffarie, apertura agli investimenti esteri (globalizzazione)</a:t>
            </a:r>
          </a:p>
          <a:p>
            <a:pPr lvl="1"/>
            <a:r>
              <a:rPr lang="it-IT" dirty="0" smtClean="0"/>
              <a:t>Deregolamentazione dei mercati dei beni e dei fattori produttivi e rafforzamento delle tutele verso i diritti di proprietà  </a:t>
            </a:r>
            <a:r>
              <a:rPr lang="it-IT" dirty="0" smtClean="0">
                <a:solidFill>
                  <a:srgbClr val="FF0000"/>
                </a:solidFill>
              </a:rPr>
              <a:t> </a:t>
            </a:r>
          </a:p>
          <a:p>
            <a:endParaRPr lang="it-IT" dirty="0"/>
          </a:p>
          <a:p>
            <a:r>
              <a:rPr lang="it-IT" dirty="0" smtClean="0"/>
              <a:t>Ripensamento tardivo sulla validità del </a:t>
            </a:r>
            <a:r>
              <a:rPr lang="it-IT" dirty="0" err="1" smtClean="0"/>
              <a:t>Consensus</a:t>
            </a:r>
            <a:r>
              <a:rPr lang="it-IT" dirty="0" smtClean="0"/>
              <a:t>.</a:t>
            </a:r>
            <a:endParaRPr lang="it-IT" dirty="0"/>
          </a:p>
        </p:txBody>
      </p:sp>
    </p:spTree>
    <p:extLst>
      <p:ext uri="{BB962C8B-B14F-4D97-AF65-F5344CB8AC3E}">
        <p14:creationId xmlns:p14="http://schemas.microsoft.com/office/powerpoint/2010/main" val="26439947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Liberismo e politica economica europea, 1</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BCE: «</a:t>
            </a:r>
            <a:r>
              <a:rPr lang="en-US" i="1" dirty="0" smtClean="0">
                <a:solidFill>
                  <a:srgbClr val="FF0000"/>
                </a:solidFill>
              </a:rPr>
              <a:t>To </a:t>
            </a:r>
            <a:r>
              <a:rPr lang="en-US" i="1" dirty="0">
                <a:solidFill>
                  <a:srgbClr val="FF0000"/>
                </a:solidFill>
              </a:rPr>
              <a:t>maintain price stability </a:t>
            </a:r>
            <a:r>
              <a:rPr lang="en-US" i="1" dirty="0"/>
              <a:t>is the primary objective of the </a:t>
            </a:r>
            <a:r>
              <a:rPr lang="en-US" i="1" dirty="0" err="1"/>
              <a:t>Eurosystem</a:t>
            </a:r>
            <a:r>
              <a:rPr lang="en-US" i="1" dirty="0"/>
              <a:t> and of the single monetary policy for which it is responsible. This is laid down in the Treaty on the Functioning of the European Union, Article 127 (1</a:t>
            </a:r>
            <a:r>
              <a:rPr lang="en-US" i="1" dirty="0" smtClean="0"/>
              <a:t>) […] </a:t>
            </a:r>
            <a:r>
              <a:rPr lang="en-US" i="1" dirty="0"/>
              <a:t>the </a:t>
            </a:r>
            <a:r>
              <a:rPr lang="en-US" i="1" dirty="0">
                <a:solidFill>
                  <a:srgbClr val="FF0000"/>
                </a:solidFill>
              </a:rPr>
              <a:t>natural role of monetary policy</a:t>
            </a:r>
            <a:r>
              <a:rPr lang="en-US" i="1" dirty="0"/>
              <a:t> in the economy is to maintain price stability. Monetary policy can affect real activity only in the shorter term. But ultimately it can only influence the price level in the </a:t>
            </a:r>
            <a:r>
              <a:rPr lang="en-US" i="1" dirty="0" smtClean="0"/>
              <a:t>economy.</a:t>
            </a:r>
            <a:r>
              <a:rPr lang="it-IT" dirty="0" smtClean="0"/>
              <a:t>»</a:t>
            </a:r>
          </a:p>
          <a:p>
            <a:endParaRPr lang="it-IT" dirty="0" smtClean="0"/>
          </a:p>
          <a:p>
            <a:r>
              <a:rPr lang="it-IT" dirty="0" smtClean="0"/>
              <a:t>PSC: «</a:t>
            </a:r>
            <a:r>
              <a:rPr lang="en-US" i="1" dirty="0" smtClean="0"/>
              <a:t>The </a:t>
            </a:r>
            <a:r>
              <a:rPr lang="en-US" i="1" dirty="0"/>
              <a:t>Stability and Growth Pact (SGP) is a </a:t>
            </a:r>
            <a:r>
              <a:rPr lang="en-US" i="1" dirty="0">
                <a:solidFill>
                  <a:srgbClr val="FF0000"/>
                </a:solidFill>
              </a:rPr>
              <a:t>set of rules </a:t>
            </a:r>
            <a:r>
              <a:rPr lang="en-US" i="1" dirty="0"/>
              <a:t>designed to ensure that countries in the European Union pursue sound public finances and coordinate their fiscal policies</a:t>
            </a:r>
            <a:r>
              <a:rPr lang="en-US" i="1" dirty="0" smtClean="0"/>
              <a:t>. </a:t>
            </a:r>
            <a:r>
              <a:rPr lang="en-US" i="1" dirty="0"/>
              <a:t>Some of the Stability and Growth Pact's rules aim to prevent fiscal policies from heading in potentially problematic directions, while others are there to </a:t>
            </a:r>
            <a:r>
              <a:rPr lang="en-US" i="1" dirty="0">
                <a:solidFill>
                  <a:srgbClr val="FF0000"/>
                </a:solidFill>
              </a:rPr>
              <a:t>correct excessive budget deficits or excessive public debt </a:t>
            </a:r>
            <a:r>
              <a:rPr lang="en-US" i="1" dirty="0" smtClean="0">
                <a:solidFill>
                  <a:srgbClr val="FF0000"/>
                </a:solidFill>
              </a:rPr>
              <a:t>burdens</a:t>
            </a:r>
            <a:r>
              <a:rPr lang="it-IT" dirty="0" smtClean="0"/>
              <a:t>».</a:t>
            </a:r>
          </a:p>
          <a:p>
            <a:pPr lvl="1"/>
            <a:endParaRPr lang="it-IT" dirty="0"/>
          </a:p>
        </p:txBody>
      </p:sp>
    </p:spTree>
    <p:extLst>
      <p:ext uri="{BB962C8B-B14F-4D97-AF65-F5344CB8AC3E}">
        <p14:creationId xmlns:p14="http://schemas.microsoft.com/office/powerpoint/2010/main" val="1065735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Liberismo e politica economica europea, </a:t>
            </a:r>
            <a:r>
              <a:rPr lang="it-IT" dirty="0" smtClean="0"/>
              <a:t>2</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Politica della concorrenza «</a:t>
            </a:r>
            <a:r>
              <a:rPr lang="en-US" i="1" dirty="0" smtClean="0">
                <a:solidFill>
                  <a:srgbClr val="FF0000"/>
                </a:solidFill>
              </a:rPr>
              <a:t>Competition </a:t>
            </a:r>
            <a:r>
              <a:rPr lang="en-US" i="1" dirty="0">
                <a:solidFill>
                  <a:srgbClr val="FF0000"/>
                </a:solidFill>
              </a:rPr>
              <a:t>puts businesses under constant pressure</a:t>
            </a:r>
            <a:r>
              <a:rPr lang="en-US" i="1" dirty="0"/>
              <a:t> to offer the best possible range of goods at the best possible prices, because if they don't, consumers have the choice to buy elsewhere. In a free market, business should be a competitive game </a:t>
            </a:r>
            <a:r>
              <a:rPr lang="en-US" i="1" dirty="0">
                <a:solidFill>
                  <a:srgbClr val="FF0000"/>
                </a:solidFill>
              </a:rPr>
              <a:t>with consumers as the beneficiaries</a:t>
            </a:r>
            <a:r>
              <a:rPr lang="en-US" i="1" dirty="0" smtClean="0"/>
              <a:t>. Sometimes </a:t>
            </a:r>
            <a:r>
              <a:rPr lang="en-US" i="1" dirty="0"/>
              <a:t>companies try to limit competition. To preserve well-functioning product markets, authorities like the Commission must prevent or correct anti-competitive </a:t>
            </a:r>
            <a:r>
              <a:rPr lang="en-US" i="1" dirty="0" smtClean="0"/>
              <a:t>behavior</a:t>
            </a:r>
            <a:r>
              <a:rPr lang="it-IT" dirty="0" smtClean="0"/>
              <a:t>».</a:t>
            </a:r>
          </a:p>
          <a:p>
            <a:endParaRPr lang="it-IT" dirty="0" smtClean="0"/>
          </a:p>
          <a:p>
            <a:r>
              <a:rPr lang="it-IT" dirty="0" smtClean="0"/>
              <a:t>Fondi strutturali: «</a:t>
            </a:r>
            <a:r>
              <a:rPr lang="en-US" i="1" dirty="0" smtClean="0"/>
              <a:t>There </a:t>
            </a:r>
            <a:r>
              <a:rPr lang="en-US" i="1" dirty="0"/>
              <a:t>is now a single set of rules covering the EU’s five Structural and Investment Funds (the ESI Funds). The purpose of these rules is to establish a clear link with the </a:t>
            </a:r>
            <a:r>
              <a:rPr lang="en-US" i="1" dirty="0">
                <a:solidFill>
                  <a:srgbClr val="FF0000"/>
                </a:solidFill>
              </a:rPr>
              <a:t>Europe 2020 strategy for generating smart, sustainable and inclusive growth </a:t>
            </a:r>
            <a:r>
              <a:rPr lang="en-US" i="1" dirty="0"/>
              <a:t>in the EU, improve coordination, ensure consistent implementation and make access to the ESI Funds as straightforward as possible for those who may benefit from </a:t>
            </a:r>
            <a:r>
              <a:rPr lang="en-US" i="1" dirty="0" smtClean="0"/>
              <a:t>them: The </a:t>
            </a:r>
            <a:r>
              <a:rPr lang="en-US" i="1" dirty="0"/>
              <a:t>European </a:t>
            </a:r>
            <a:r>
              <a:rPr lang="en-US" i="1" dirty="0">
                <a:solidFill>
                  <a:srgbClr val="FF0000"/>
                </a:solidFill>
              </a:rPr>
              <a:t>Regional Development</a:t>
            </a:r>
            <a:r>
              <a:rPr lang="en-US" i="1" dirty="0"/>
              <a:t> Fund (ERDF); </a:t>
            </a:r>
            <a:r>
              <a:rPr lang="en-US" i="1" dirty="0" smtClean="0"/>
              <a:t>the </a:t>
            </a:r>
            <a:r>
              <a:rPr lang="en-US" i="1" dirty="0"/>
              <a:t>European </a:t>
            </a:r>
            <a:r>
              <a:rPr lang="en-US" i="1" dirty="0">
                <a:solidFill>
                  <a:srgbClr val="FF0000"/>
                </a:solidFill>
              </a:rPr>
              <a:t>Social Fund </a:t>
            </a:r>
            <a:r>
              <a:rPr lang="en-US" i="1" dirty="0"/>
              <a:t>(ESF); </a:t>
            </a:r>
            <a:r>
              <a:rPr lang="en-US" i="1" dirty="0" smtClean="0"/>
              <a:t>the </a:t>
            </a:r>
            <a:r>
              <a:rPr lang="en-US" i="1" dirty="0">
                <a:solidFill>
                  <a:srgbClr val="FF0000"/>
                </a:solidFill>
              </a:rPr>
              <a:t>Cohesion Fund</a:t>
            </a:r>
            <a:r>
              <a:rPr lang="en-US" i="1" dirty="0"/>
              <a:t>; </a:t>
            </a:r>
            <a:r>
              <a:rPr lang="en-US" i="1" dirty="0" smtClean="0"/>
              <a:t>the </a:t>
            </a:r>
            <a:r>
              <a:rPr lang="en-US" i="1" dirty="0"/>
              <a:t>European Agricultural Fund for </a:t>
            </a:r>
            <a:r>
              <a:rPr lang="en-US" i="1" dirty="0">
                <a:solidFill>
                  <a:srgbClr val="FF0000"/>
                </a:solidFill>
              </a:rPr>
              <a:t>Rural Development </a:t>
            </a:r>
            <a:r>
              <a:rPr lang="en-US" i="1" dirty="0"/>
              <a:t>(EAFRD); </a:t>
            </a:r>
            <a:r>
              <a:rPr lang="en-US" i="1" dirty="0" smtClean="0"/>
              <a:t>the </a:t>
            </a:r>
            <a:r>
              <a:rPr lang="en-US" i="1" dirty="0"/>
              <a:t>European </a:t>
            </a:r>
            <a:r>
              <a:rPr lang="en-US" i="1" dirty="0">
                <a:solidFill>
                  <a:srgbClr val="FF0000"/>
                </a:solidFill>
              </a:rPr>
              <a:t>Maritime and Fisheries Fund </a:t>
            </a:r>
            <a:r>
              <a:rPr lang="en-US" i="1" dirty="0"/>
              <a:t>(EMFF</a:t>
            </a:r>
            <a:r>
              <a:rPr lang="en-US" i="1" dirty="0" smtClean="0"/>
              <a:t>)</a:t>
            </a:r>
            <a:r>
              <a:rPr lang="it-IT" dirty="0" smtClean="0"/>
              <a:t>»</a:t>
            </a:r>
            <a:r>
              <a:rPr lang="en-US" dirty="0" smtClean="0"/>
              <a:t>. </a:t>
            </a:r>
            <a:endParaRPr lang="en-US" dirty="0"/>
          </a:p>
          <a:p>
            <a:pPr lvl="1"/>
            <a:endParaRPr lang="it-IT" dirty="0"/>
          </a:p>
        </p:txBody>
      </p:sp>
    </p:spTree>
    <p:extLst>
      <p:ext uri="{BB962C8B-B14F-4D97-AF65-F5344CB8AC3E}">
        <p14:creationId xmlns:p14="http://schemas.microsoft.com/office/powerpoint/2010/main" val="1718211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441324" y="1227989"/>
            <a:ext cx="9193005" cy="4784884"/>
          </a:xfrm>
          <a:prstGeom prst="rect">
            <a:avLst/>
          </a:prstGeom>
        </p:spPr>
      </p:pic>
    </p:spTree>
    <p:extLst>
      <p:ext uri="{BB962C8B-B14F-4D97-AF65-F5344CB8AC3E}">
        <p14:creationId xmlns:p14="http://schemas.microsoft.com/office/powerpoint/2010/main" val="445347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La Great </a:t>
            </a:r>
            <a:r>
              <a:rPr dirty="0" smtClean="0"/>
              <a:t>Moderation</a:t>
            </a:r>
            <a:r>
              <a:rPr lang="it-IT" dirty="0" smtClean="0"/>
              <a:t> (anni ‘90 fino al 2006)</a:t>
            </a:r>
            <a:endParaRPr dirty="0"/>
          </a:p>
        </p:txBody>
      </p:sp>
      <p:sp>
        <p:nvSpPr>
          <p:cNvPr id="3" name="Content Placeholder 2"/>
          <p:cNvSpPr>
            <a:spLocks noGrp="1"/>
          </p:cNvSpPr>
          <p:nvPr>
            <p:ph idx="1"/>
          </p:nvPr>
        </p:nvSpPr>
        <p:spPr/>
        <p:txBody>
          <a:bodyPr/>
          <a:lstStyle/>
          <a:p>
            <a:r>
              <a:rPr dirty="0" err="1"/>
              <a:t>Periodo</a:t>
            </a:r>
            <a:r>
              <a:rPr dirty="0"/>
              <a:t> di </a:t>
            </a:r>
            <a:r>
              <a:rPr dirty="0" err="1"/>
              <a:t>crescita</a:t>
            </a:r>
            <a:r>
              <a:rPr dirty="0"/>
              <a:t> stabile e </a:t>
            </a:r>
            <a:r>
              <a:rPr dirty="0" err="1"/>
              <a:t>bassa</a:t>
            </a:r>
            <a:r>
              <a:rPr dirty="0"/>
              <a:t> </a:t>
            </a:r>
            <a:r>
              <a:rPr dirty="0" err="1"/>
              <a:t>inflazione</a:t>
            </a:r>
            <a:endParaRPr dirty="0"/>
          </a:p>
          <a:p>
            <a:r>
              <a:rPr dirty="0" err="1"/>
              <a:t>Riduzione</a:t>
            </a:r>
            <a:r>
              <a:rPr dirty="0"/>
              <a:t> </a:t>
            </a:r>
            <a:r>
              <a:rPr dirty="0" err="1"/>
              <a:t>apparente</a:t>
            </a:r>
            <a:r>
              <a:rPr dirty="0"/>
              <a:t> </a:t>
            </a:r>
            <a:r>
              <a:rPr dirty="0" err="1"/>
              <a:t>della</a:t>
            </a:r>
            <a:r>
              <a:rPr dirty="0"/>
              <a:t> </a:t>
            </a:r>
            <a:r>
              <a:rPr dirty="0" err="1"/>
              <a:t>volatilità</a:t>
            </a:r>
            <a:r>
              <a:rPr dirty="0"/>
              <a:t> </a:t>
            </a:r>
            <a:r>
              <a:rPr dirty="0" err="1"/>
              <a:t>economica</a:t>
            </a:r>
            <a:endParaRPr dirty="0"/>
          </a:p>
          <a:p>
            <a:r>
              <a:rPr dirty="0" err="1"/>
              <a:t>Rafforzamento</a:t>
            </a:r>
            <a:r>
              <a:rPr dirty="0"/>
              <a:t> </a:t>
            </a:r>
            <a:r>
              <a:rPr dirty="0" err="1"/>
              <a:t>della</a:t>
            </a:r>
            <a:r>
              <a:rPr dirty="0"/>
              <a:t> </a:t>
            </a:r>
            <a:r>
              <a:rPr dirty="0" err="1"/>
              <a:t>fiducia</a:t>
            </a:r>
            <a:r>
              <a:rPr dirty="0"/>
              <a:t> </a:t>
            </a:r>
            <a:r>
              <a:rPr dirty="0" err="1"/>
              <a:t>nei</a:t>
            </a:r>
            <a:r>
              <a:rPr dirty="0"/>
              <a:t> </a:t>
            </a:r>
            <a:r>
              <a:rPr dirty="0" err="1"/>
              <a:t>mercati</a:t>
            </a:r>
            <a:r>
              <a:rPr dirty="0"/>
              <a:t> </a:t>
            </a:r>
            <a:r>
              <a:rPr dirty="0" err="1"/>
              <a:t>finanziari</a:t>
            </a:r>
            <a:endParaRPr dirty="0"/>
          </a:p>
          <a:p>
            <a:r>
              <a:rPr dirty="0" err="1"/>
              <a:t>Diffusione</a:t>
            </a:r>
            <a:r>
              <a:rPr dirty="0"/>
              <a:t> di </a:t>
            </a:r>
            <a:r>
              <a:rPr dirty="0" err="1"/>
              <a:t>modelli</a:t>
            </a:r>
            <a:r>
              <a:rPr dirty="0"/>
              <a:t> </a:t>
            </a:r>
            <a:r>
              <a:rPr dirty="0" err="1"/>
              <a:t>matematici</a:t>
            </a:r>
            <a:r>
              <a:rPr dirty="0"/>
              <a:t> </a:t>
            </a:r>
            <a:r>
              <a:rPr dirty="0" err="1"/>
              <a:t>sofisticati</a:t>
            </a:r>
            <a:endParaRPr dirty="0"/>
          </a:p>
          <a:p>
            <a:r>
              <a:rPr dirty="0" err="1"/>
              <a:t>Marginalizzazione</a:t>
            </a:r>
            <a:r>
              <a:rPr dirty="0"/>
              <a:t> del </a:t>
            </a:r>
            <a:r>
              <a:rPr dirty="0" err="1"/>
              <a:t>tema</a:t>
            </a:r>
            <a:r>
              <a:rPr dirty="0"/>
              <a:t> </a:t>
            </a:r>
            <a:r>
              <a:rPr dirty="0" err="1"/>
              <a:t>dell’instabilità</a:t>
            </a:r>
            <a:r>
              <a:rPr dirty="0"/>
              <a:t> </a:t>
            </a:r>
            <a:r>
              <a:rPr dirty="0" err="1" smtClean="0"/>
              <a:t>finanziaria</a:t>
            </a:r>
            <a:endParaRPr lang="it-IT" dirty="0" smtClean="0"/>
          </a:p>
          <a:p>
            <a:r>
              <a:rPr lang="it-IT" dirty="0" smtClean="0"/>
              <a:t>Limiti del paradigma dominante: </a:t>
            </a:r>
            <a:r>
              <a:rPr lang="it-IT" dirty="0"/>
              <a:t>Scarsa attenzione a debito privato e </a:t>
            </a:r>
            <a:r>
              <a:rPr lang="it-IT" dirty="0" err="1"/>
              <a:t>finanza,Sottovalutazione</a:t>
            </a:r>
            <a:r>
              <a:rPr lang="it-IT" dirty="0"/>
              <a:t> delle disuguaglianze, Ridotto interesse per crisi sistemiche</a:t>
            </a:r>
          </a:p>
          <a:p>
            <a:endParaRPr dirty="0"/>
          </a:p>
        </p:txBody>
      </p:sp>
    </p:spTree>
    <p:extLst>
      <p:ext uri="{BB962C8B-B14F-4D97-AF65-F5344CB8AC3E}">
        <p14:creationId xmlns:p14="http://schemas.microsoft.com/office/powerpoint/2010/main" val="1878968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Dalla NEK ai modelli DSGE, 1</a:t>
            </a:r>
            <a:endParaRPr lang="en-GB" dirty="0"/>
          </a:p>
        </p:txBody>
      </p:sp>
      <p:sp>
        <p:nvSpPr>
          <p:cNvPr id="3" name="Segnaposto contenuto 2"/>
          <p:cNvSpPr>
            <a:spLocks noGrp="1"/>
          </p:cNvSpPr>
          <p:nvPr>
            <p:ph idx="1"/>
          </p:nvPr>
        </p:nvSpPr>
        <p:spPr/>
        <p:txBody>
          <a:bodyPr>
            <a:normAutofit fontScale="62500" lnSpcReduction="20000"/>
          </a:bodyPr>
          <a:lstStyle/>
          <a:p>
            <a:r>
              <a:rPr lang="it-IT" i="1" dirty="0" smtClean="0"/>
              <a:t>Il </a:t>
            </a:r>
            <a:r>
              <a:rPr lang="it-IT" i="1" dirty="0"/>
              <a:t>modello Neo-Keynesiano Dinamico (DNK) rappresenta, ad oggi, la struttura teorica di riferimento per l’analisi della politica monetaria. Da un punto di vista filosofico e metodologico, esso raggiunge la sintesi tra la Nuova Macroeconomia Classica e la scuola Keynesiana</a:t>
            </a:r>
            <a:r>
              <a:rPr lang="it-IT" i="1" dirty="0" smtClean="0"/>
              <a:t>.</a:t>
            </a:r>
          </a:p>
          <a:p>
            <a:r>
              <a:rPr lang="it-IT" i="1" dirty="0" smtClean="0"/>
              <a:t>La </a:t>
            </a:r>
            <a:r>
              <a:rPr lang="it-IT" i="1" dirty="0"/>
              <a:t>Nuova Macroeconomia Classica aveva costituito una rivoluzione per la moderna macroeconomia, proponendo una nuova classe di modelli in grado, da un punto di vista metodologico, di superare la critica di Lucas ai modelli econometrici in forma ridotta, che erano stati popolari fino agli anni ’70</a:t>
            </a:r>
            <a:r>
              <a:rPr lang="it-IT" i="1" dirty="0" smtClean="0"/>
              <a:t>.</a:t>
            </a:r>
            <a:r>
              <a:rPr lang="it-IT" i="1" baseline="30000" dirty="0"/>
              <a:t> </a:t>
            </a:r>
            <a:endParaRPr lang="it-IT" i="1" baseline="30000" dirty="0" smtClean="0"/>
          </a:p>
          <a:p>
            <a:r>
              <a:rPr lang="it-IT" i="1" dirty="0" smtClean="0"/>
              <a:t>A </a:t>
            </a:r>
            <a:r>
              <a:rPr lang="it-IT" i="1" dirty="0"/>
              <a:t>questo scopo, questa nuova classe di modelli introduce tre caratteristiche principali. In primo luogo, piuttosto che postulare equazioni comportamentali che descrivano le relazioni tra variabili aggregate, questi modelli le derivano da principi primi, come soluzione dei problemi di ottimizzazione intertemporale che affrontano gli agenti economici, come famiglie e imprese</a:t>
            </a:r>
            <a:r>
              <a:rPr lang="it-IT" i="1" dirty="0" smtClean="0"/>
              <a:t>.</a:t>
            </a:r>
            <a:r>
              <a:rPr lang="it-IT" i="1" baseline="30000" dirty="0" smtClean="0"/>
              <a:t> </a:t>
            </a:r>
            <a:r>
              <a:rPr lang="it-IT" i="1" dirty="0"/>
              <a:t> In secondo luogo, questa nuova classe di modelli sostituisce le tante, e spesso ad hoc, ipotesi circa la formazione delle aspettative, con il nuovo e rigoroso paradigma delle Aspettative Razionali, secondo cui gli agenti economici formano le proprie aspettative circa il futuro usando in maniera efficiente tutte le informazioni disponibili. In terzo luogo, l’attenzione si sposta da modelli di equilibrio "parziale" a modelli di equilibrio "generale". Il prototipo di riferimento di questa nuova classe di modelli è il modello del ciclo economico reale (Real Business </a:t>
            </a:r>
            <a:r>
              <a:rPr lang="it-IT" i="1" dirty="0" err="1"/>
              <a:t>Cycle</a:t>
            </a:r>
            <a:r>
              <a:rPr lang="it-IT" i="1" dirty="0"/>
              <a:t>, RBC). </a:t>
            </a:r>
            <a:endParaRPr lang="it-IT" i="1" dirty="0" smtClean="0"/>
          </a:p>
          <a:p>
            <a:endParaRPr lang="it-IT" dirty="0"/>
          </a:p>
          <a:p>
            <a:r>
              <a:rPr lang="it-IT" dirty="0" smtClean="0"/>
              <a:t>Fonte </a:t>
            </a:r>
            <a:r>
              <a:rPr lang="it-IT" dirty="0"/>
              <a:t>https://www.bankpedia.org/index_voce.php?lingua=it&amp;i_id=115&amp;i_alias=m&amp;c_id=21157-modello--neo-keynesiano-dinamico-(enciclopedia)</a:t>
            </a:r>
            <a:endParaRPr lang="en-GB" dirty="0"/>
          </a:p>
        </p:txBody>
      </p:sp>
    </p:spTree>
    <p:extLst>
      <p:ext uri="{BB962C8B-B14F-4D97-AF65-F5344CB8AC3E}">
        <p14:creationId xmlns:p14="http://schemas.microsoft.com/office/powerpoint/2010/main" val="3851824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Dalla NEK ai modelli DSGE, 2</a:t>
            </a:r>
            <a:endParaRPr lang="en-GB" dirty="0"/>
          </a:p>
        </p:txBody>
      </p:sp>
      <p:sp>
        <p:nvSpPr>
          <p:cNvPr id="3" name="Segnaposto contenuto 2"/>
          <p:cNvSpPr>
            <a:spLocks noGrp="1"/>
          </p:cNvSpPr>
          <p:nvPr>
            <p:ph idx="1"/>
          </p:nvPr>
        </p:nvSpPr>
        <p:spPr/>
        <p:txBody>
          <a:bodyPr>
            <a:normAutofit fontScale="62500" lnSpcReduction="20000"/>
          </a:bodyPr>
          <a:lstStyle/>
          <a:p>
            <a:r>
              <a:rPr lang="it-IT" i="1" dirty="0" smtClean="0"/>
              <a:t>Da </a:t>
            </a:r>
            <a:r>
              <a:rPr lang="it-IT" i="1" dirty="0"/>
              <a:t>un punto di vista concettuale, questo nuovo filone della letteratura si basa sulle idee della scuola Classica, che i mercati sono privi di frizioni e raggiungono sempre un equilibrio, che tutti i fattori di produzione sono usati in ogni momento, completamente e in maniera efficiente, e che la moneta è neutrale. In conseguenza di ciò, la principale conclusione dei modelli RBC è che le fluttuazioni cicliche sono causate principalmente da cambiamenti nella produttività dei fattori, e riflettono la risposta dinamica ed efficiente di un’economia senza imperfezioni. Non c’è quindi nessun ruolo per politiche di stabilizzazione</a:t>
            </a:r>
            <a:r>
              <a:rPr lang="it-IT" i="1" dirty="0" smtClean="0"/>
              <a:t>.</a:t>
            </a:r>
          </a:p>
          <a:p>
            <a:r>
              <a:rPr lang="it-IT" i="1" dirty="0" smtClean="0"/>
              <a:t>La </a:t>
            </a:r>
            <a:r>
              <a:rPr lang="it-IT" i="1" dirty="0"/>
              <a:t>scuola di pensiero Keynesiana, d’altro canto, spinge l’idea che l’esistenza di frizioni nominali e reali possa impedire al sistema di raggiungere un equilibrio di pieno impiego nel breve periodo, e possa invece farlo convergere ad un equilibrio sub-ottimale ed inefficiente. In un’economia siffatta, le fluttuazioni cicliche possono essere influenzate e amplificate dalle rigidità nominali e reali che la caratterizzano, e queste ultime assegnano quindi alla politica monetaria un ruolo centrale per la definizione del livello di equilibrio delle variabili reali (come nel modello IS-LM di base).</a:t>
            </a:r>
          </a:p>
          <a:p>
            <a:r>
              <a:rPr lang="it-IT" i="1" dirty="0"/>
              <a:t>Il modello DNK combina questa visione filosofica del sistema economico con l’impostazione metodologica della struttura RBC. Per questa ragione, la letteratura spesso parla del modello DNK come della Nuova Sintesi Neoclassica (con un processo analogo, la "vecchia" Sintesi Neoclassica degli anni ’50 aveva generato il modello IS-LM).</a:t>
            </a:r>
            <a:br>
              <a:rPr lang="it-IT" i="1" dirty="0"/>
            </a:br>
            <a:endParaRPr lang="it-IT" i="1" dirty="0" smtClean="0"/>
          </a:p>
          <a:p>
            <a:r>
              <a:rPr lang="it-IT" dirty="0" smtClean="0"/>
              <a:t>Fonte </a:t>
            </a:r>
            <a:r>
              <a:rPr lang="it-IT" dirty="0"/>
              <a:t>https://www.bankpedia.org/index_voce.php?lingua=it&amp;i_id=115&amp;i_alias=m&amp;c_id=21157-modello--neo-keynesiano-dinamico-(enciclopedia)</a:t>
            </a:r>
            <a:endParaRPr lang="en-GB" dirty="0"/>
          </a:p>
        </p:txBody>
      </p:sp>
    </p:spTree>
    <p:extLst>
      <p:ext uri="{BB962C8B-B14F-4D97-AF65-F5344CB8AC3E}">
        <p14:creationId xmlns:p14="http://schemas.microsoft.com/office/powerpoint/2010/main" val="37791522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Dalla NEK ai modelli DSGE, 3</a:t>
            </a:r>
            <a:endParaRPr lang="en-GB" dirty="0"/>
          </a:p>
        </p:txBody>
      </p:sp>
      <p:sp>
        <p:nvSpPr>
          <p:cNvPr id="3" name="Segnaposto contenuto 2"/>
          <p:cNvSpPr>
            <a:spLocks noGrp="1"/>
          </p:cNvSpPr>
          <p:nvPr>
            <p:ph idx="1"/>
          </p:nvPr>
        </p:nvSpPr>
        <p:spPr/>
        <p:txBody>
          <a:bodyPr>
            <a:normAutofit fontScale="70000" lnSpcReduction="20000"/>
          </a:bodyPr>
          <a:lstStyle/>
          <a:p>
            <a:r>
              <a:rPr lang="it-IT" i="1" dirty="0" smtClean="0"/>
              <a:t>Con </a:t>
            </a:r>
            <a:r>
              <a:rPr lang="it-IT" i="1" dirty="0"/>
              <a:t>il modello RBC, quindi, il modello DNK condivide il cuore metodologico: un modello economico Dinamico, Stocastico, di Equilibrio Generale (DSGE) in cui il lato della domanda è caratterizzato dal comportamento ottimale di famiglie che scelgono il proprio profilo intertemporale di consumo e tempo libero in modo da massimizzare la propria utilità (lungo un orizzonte di pianificazione infinito) compatibilmente con un vincolo di bilancio intertemporale, e il lato dell’offerta è descritto dal comportamento ottimale di un continuum di imprese, che adoperano una tecnologia di produzione comune e interagiscono con le famiglie sui mercati dei fattori produttivi. Sia le famiglie che le imprese formano le proprie aspettative in maniera razionale. </a:t>
            </a:r>
            <a:endParaRPr lang="it-IT" i="1" dirty="0" smtClean="0"/>
          </a:p>
          <a:p>
            <a:r>
              <a:rPr lang="it-IT" i="1" dirty="0" smtClean="0"/>
              <a:t>Su </a:t>
            </a:r>
            <a:r>
              <a:rPr lang="it-IT" i="1" dirty="0"/>
              <a:t>questa struttura metodologica di base, il modello DNK innesta una serie di caratteristiche tipiche della scuola di pensiero Keynesiana: concorrenza imperfetta e rigidità nominali. Diversamente dal modello RBC, quindi, le imprese non operano in regime di concorrenza pura, come </a:t>
            </a:r>
            <a:r>
              <a:rPr lang="it-IT" i="1" dirty="0" err="1"/>
              <a:t>price-takers</a:t>
            </a:r>
            <a:r>
              <a:rPr lang="it-IT" i="1" dirty="0"/>
              <a:t>. </a:t>
            </a:r>
            <a:endParaRPr lang="it-IT" i="1" dirty="0" smtClean="0"/>
          </a:p>
          <a:p>
            <a:r>
              <a:rPr lang="it-IT" i="1" dirty="0" smtClean="0"/>
              <a:t>Al </a:t>
            </a:r>
            <a:r>
              <a:rPr lang="it-IT" i="1" dirty="0"/>
              <a:t>contrario, nel modello DNK esiste un insieme di beni differenziati, e ogni impresa che produce un particolare tipo di bene può beneficiare di un certo grado di potere di mercato, e decide il prezzo di vendita del bene, in maniera tale da massimizzare il flusso scontato dei profitti presenti e futuri. </a:t>
            </a:r>
            <a:endParaRPr lang="it-IT" i="1" dirty="0" smtClean="0"/>
          </a:p>
          <a:p>
            <a:r>
              <a:rPr lang="it-IT" dirty="0" smtClean="0"/>
              <a:t>Fonte </a:t>
            </a:r>
            <a:r>
              <a:rPr lang="it-IT" dirty="0"/>
              <a:t>https://www.bankpedia.org/index_voce.php?lingua=it&amp;i_id=115&amp;i_alias=m&amp;c_id=21157-modello--neo-keynesiano-dinamico-(enciclopedia)</a:t>
            </a:r>
            <a:endParaRPr lang="en-GB" dirty="0"/>
          </a:p>
        </p:txBody>
      </p:sp>
    </p:spTree>
    <p:extLst>
      <p:ext uri="{BB962C8B-B14F-4D97-AF65-F5344CB8AC3E}">
        <p14:creationId xmlns:p14="http://schemas.microsoft.com/office/powerpoint/2010/main" val="38809738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Dalla NEK ai modelli DSGE, 5</a:t>
            </a:r>
            <a:endParaRPr lang="en-GB" dirty="0"/>
          </a:p>
        </p:txBody>
      </p:sp>
      <p:sp>
        <p:nvSpPr>
          <p:cNvPr id="3" name="Segnaposto contenuto 2"/>
          <p:cNvSpPr>
            <a:spLocks noGrp="1"/>
          </p:cNvSpPr>
          <p:nvPr>
            <p:ph idx="1"/>
          </p:nvPr>
        </p:nvSpPr>
        <p:spPr/>
        <p:txBody>
          <a:bodyPr>
            <a:normAutofit fontScale="70000" lnSpcReduction="20000"/>
          </a:bodyPr>
          <a:lstStyle/>
          <a:p>
            <a:r>
              <a:rPr lang="it-IT" i="1" dirty="0" smtClean="0"/>
              <a:t>Inoltre</a:t>
            </a:r>
            <a:r>
              <a:rPr lang="it-IT" i="1" dirty="0"/>
              <a:t>, nella fissazione del prezzo, le imprese sono soggette a rigidità nominali (nella forma di vincoli sulla frequenza di aggiustamento o di costi di aggiustamento) che, di fatto, impediscono che il livello generale dei prezzi risponda in maniera flessibile agli shock che colpiscono l’economia. Di conseguenza, variazioni nel tasso di interesse nominale non si traducono in variazioni equivalenti del tasso d’inflazione, generando fluttuazioni nel tasso di interesse reale e quindi non-neutralità della politica monetaria</a:t>
            </a:r>
            <a:r>
              <a:rPr lang="it-IT" i="1" dirty="0" smtClean="0"/>
              <a:t>.</a:t>
            </a:r>
          </a:p>
          <a:p>
            <a:r>
              <a:rPr lang="it-IT" i="1" dirty="0" smtClean="0"/>
              <a:t>Queste </a:t>
            </a:r>
            <a:r>
              <a:rPr lang="it-IT" i="1" dirty="0"/>
              <a:t>ipotesi aggiuntive rendono il modello DNK profondamente diverso dal modello RBC, in termini di implicazioni sia positive che normative. Da un punto di vista positivo, le rigidità nominali agiscono da meccanismo di amplificazione, che rendono inefficiente la risposta dinamica dell’economia a shock strutturali, diversamente dal caso RBC, in cui le fluttuazioni sono efficienti. </a:t>
            </a:r>
            <a:endParaRPr lang="it-IT" i="1" dirty="0" smtClean="0"/>
          </a:p>
          <a:p>
            <a:r>
              <a:rPr lang="it-IT" i="1" dirty="0" smtClean="0"/>
              <a:t>Da </a:t>
            </a:r>
            <a:r>
              <a:rPr lang="it-IT" i="1" dirty="0"/>
              <a:t>un punto di vista normativo, inoltre, queste inefficienze consegnano un ruolo per le politiche economiche (e monetarie in particolare) di stabilizzazione del ciclo. Il modello DNK, pertanto, ripropone le principali conclusioni del modello IS-LM-AS di base, all’interno di una struttura dinamica e micro-fondata, in cui la domanda e l’offerta aggregata non sono semplicemente postulate, ma derivate come conseguenza diretta del comportamento microeconomico ottimale di famiglie e imprese.</a:t>
            </a:r>
          </a:p>
          <a:p>
            <a:r>
              <a:rPr lang="it-IT" dirty="0"/>
              <a:t>Fonte https://www.bankpedia.org/index_voce.php?lingua=it&amp;i_id=115&amp;i_alias=m&amp;c_id=21157-modello--neo-keynesiano-dinamico-(enciclopedia)</a:t>
            </a:r>
            <a:endParaRPr lang="en-GB" dirty="0"/>
          </a:p>
        </p:txBody>
      </p:sp>
    </p:spTree>
    <p:extLst>
      <p:ext uri="{BB962C8B-B14F-4D97-AF65-F5344CB8AC3E}">
        <p14:creationId xmlns:p14="http://schemas.microsoft.com/office/powerpoint/2010/main" val="3525493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313382" y="829030"/>
            <a:ext cx="3057236" cy="4593098"/>
          </a:xfrm>
          <a:prstGeom prst="rect">
            <a:avLst/>
          </a:prstGeom>
        </p:spPr>
      </p:pic>
      <p:sp>
        <p:nvSpPr>
          <p:cNvPr id="5" name="Rettangolo 4"/>
          <p:cNvSpPr/>
          <p:nvPr/>
        </p:nvSpPr>
        <p:spPr>
          <a:xfrm>
            <a:off x="4569857" y="5599606"/>
            <a:ext cx="2544286" cy="646331"/>
          </a:xfrm>
          <a:prstGeom prst="rect">
            <a:avLst/>
          </a:prstGeom>
        </p:spPr>
        <p:txBody>
          <a:bodyPr wrap="none">
            <a:spAutoFit/>
          </a:bodyPr>
          <a:lstStyle/>
          <a:p>
            <a:pPr algn="ctr"/>
            <a:r>
              <a:rPr lang="en-US" b="1" dirty="0">
                <a:solidFill>
                  <a:srgbClr val="5F6368"/>
                </a:solidFill>
                <a:latin typeface="arial" panose="020B0604020202020204" pitchFamily="34" charset="0"/>
              </a:rPr>
              <a:t>David</a:t>
            </a:r>
            <a:r>
              <a:rPr lang="en-US" dirty="0">
                <a:solidFill>
                  <a:srgbClr val="4D5156"/>
                </a:solidFill>
                <a:latin typeface="arial" panose="020B0604020202020204" pitchFamily="34" charset="0"/>
              </a:rPr>
              <a:t> Hibbard </a:t>
            </a:r>
            <a:r>
              <a:rPr lang="en-US" b="1" dirty="0" err="1">
                <a:solidFill>
                  <a:srgbClr val="5F6368"/>
                </a:solidFill>
                <a:latin typeface="arial" panose="020B0604020202020204" pitchFamily="34" charset="0"/>
              </a:rPr>
              <a:t>Romer</a:t>
            </a:r>
            <a:r>
              <a:rPr lang="en-US" dirty="0">
                <a:solidFill>
                  <a:srgbClr val="4D5156"/>
                </a:solidFill>
                <a:latin typeface="arial" panose="020B0604020202020204" pitchFamily="34" charset="0"/>
              </a:rPr>
              <a:t> </a:t>
            </a:r>
          </a:p>
          <a:p>
            <a:pPr algn="ctr"/>
            <a:r>
              <a:rPr lang="en-US" dirty="0" smtClean="0">
                <a:solidFill>
                  <a:srgbClr val="4D5156"/>
                </a:solidFill>
                <a:latin typeface="arial" panose="020B0604020202020204" pitchFamily="34" charset="0"/>
              </a:rPr>
              <a:t>(13 </a:t>
            </a:r>
            <a:r>
              <a:rPr lang="en-US" dirty="0" err="1" smtClean="0">
                <a:solidFill>
                  <a:srgbClr val="4D5156"/>
                </a:solidFill>
                <a:latin typeface="arial" panose="020B0604020202020204" pitchFamily="34" charset="0"/>
              </a:rPr>
              <a:t>Marzo</a:t>
            </a:r>
            <a:r>
              <a:rPr lang="en-US" dirty="0" smtClean="0">
                <a:solidFill>
                  <a:srgbClr val="4D5156"/>
                </a:solidFill>
                <a:latin typeface="arial" panose="020B0604020202020204" pitchFamily="34" charset="0"/>
              </a:rPr>
              <a:t> </a:t>
            </a:r>
            <a:r>
              <a:rPr lang="en-US" dirty="0">
                <a:solidFill>
                  <a:srgbClr val="4D5156"/>
                </a:solidFill>
                <a:latin typeface="arial" panose="020B0604020202020204" pitchFamily="34" charset="0"/>
              </a:rPr>
              <a:t>1958)</a:t>
            </a:r>
            <a:endParaRPr lang="it-IT" dirty="0"/>
          </a:p>
        </p:txBody>
      </p:sp>
    </p:spTree>
    <p:extLst>
      <p:ext uri="{BB962C8B-B14F-4D97-AF65-F5344CB8AC3E}">
        <p14:creationId xmlns:p14="http://schemas.microsoft.com/office/powerpoint/2010/main" val="1588465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Modello IS-MP-IA (</a:t>
            </a:r>
            <a:r>
              <a:rPr lang="it-IT" dirty="0" err="1"/>
              <a:t>Romer</a:t>
            </a:r>
            <a:r>
              <a:rPr lang="it-IT" dirty="0"/>
              <a:t> 2000), prototipo dei modelli DSGE </a:t>
            </a:r>
          </a:p>
        </p:txBody>
      </p:sp>
      <p:sp>
        <p:nvSpPr>
          <p:cNvPr id="3" name="Segnaposto contenuto 2"/>
          <p:cNvSpPr>
            <a:spLocks noGrp="1"/>
          </p:cNvSpPr>
          <p:nvPr>
            <p:ph idx="1"/>
          </p:nvPr>
        </p:nvSpPr>
        <p:spPr/>
        <p:txBody>
          <a:bodyPr>
            <a:normAutofit fontScale="92500" lnSpcReduction="20000"/>
          </a:bodyPr>
          <a:lstStyle/>
          <a:p>
            <a:r>
              <a:rPr lang="it-IT" dirty="0">
                <a:solidFill>
                  <a:srgbClr val="FF0000"/>
                </a:solidFill>
                <a:latin typeface="Calibri" panose="020F0502020204030204" pitchFamily="34" charset="0"/>
                <a:cs typeface="Calibri" panose="020F0502020204030204" pitchFamily="34" charset="0"/>
              </a:rPr>
              <a:t>Estensione </a:t>
            </a:r>
            <a:r>
              <a:rPr lang="it-IT" dirty="0">
                <a:latin typeface="Calibri" panose="020F0502020204030204" pitchFamily="34" charset="0"/>
                <a:cs typeface="Calibri" panose="020F0502020204030204" pitchFamily="34" charset="0"/>
              </a:rPr>
              <a:t>del modello IS-LM (</a:t>
            </a:r>
            <a:r>
              <a:rPr lang="it-IT" dirty="0" err="1">
                <a:solidFill>
                  <a:srgbClr val="FF0000"/>
                </a:solidFill>
                <a:latin typeface="Calibri" panose="020F0502020204030204" pitchFamily="34" charset="0"/>
                <a:cs typeface="Calibri" panose="020F0502020204030204" pitchFamily="34" charset="0"/>
              </a:rPr>
              <a:t>Hicks</a:t>
            </a:r>
            <a:r>
              <a:rPr lang="it-IT" dirty="0">
                <a:latin typeface="Calibri" panose="020F0502020204030204" pitchFamily="34" charset="0"/>
                <a:cs typeface="Calibri" panose="020F0502020204030204" pitchFamily="34" charset="0"/>
              </a:rPr>
              <a:t>) -AD-AS (</a:t>
            </a:r>
            <a:r>
              <a:rPr lang="it-IT" dirty="0">
                <a:solidFill>
                  <a:srgbClr val="FF0000"/>
                </a:solidFill>
                <a:latin typeface="Calibri" panose="020F0502020204030204" pitchFamily="34" charset="0"/>
                <a:cs typeface="Calibri" panose="020F0502020204030204" pitchFamily="34" charset="0"/>
              </a:rPr>
              <a:t>Modigliani</a:t>
            </a:r>
            <a:r>
              <a:rPr lang="it-IT" dirty="0">
                <a:latin typeface="Calibri" panose="020F0502020204030204" pitchFamily="34" charset="0"/>
                <a:cs typeface="Calibri" panose="020F0502020204030204" pitchFamily="34" charset="0"/>
              </a:rPr>
              <a:t>): </a:t>
            </a:r>
          </a:p>
          <a:p>
            <a:r>
              <a:rPr lang="it-IT" dirty="0">
                <a:latin typeface="Calibri" panose="020F0502020204030204" pitchFamily="34" charset="0"/>
                <a:cs typeface="Calibri" panose="020F0502020204030204" pitchFamily="34" charset="0"/>
              </a:rPr>
              <a:t>Inflazione π invece di P</a:t>
            </a:r>
          </a:p>
          <a:p>
            <a:r>
              <a:rPr lang="it-IT" dirty="0">
                <a:latin typeface="Calibri" panose="020F0502020204030204" pitchFamily="34" charset="0"/>
                <a:cs typeface="Calibri" panose="020F0502020204030204" pitchFamily="34" charset="0"/>
              </a:rPr>
              <a:t>y tende verso un livello "naturale" (à la </a:t>
            </a:r>
            <a:r>
              <a:rPr lang="it-IT" dirty="0">
                <a:solidFill>
                  <a:srgbClr val="FF0000"/>
                </a:solidFill>
                <a:latin typeface="Calibri" panose="020F0502020204030204" pitchFamily="34" charset="0"/>
                <a:cs typeface="Calibri" panose="020F0502020204030204" pitchFamily="34" charset="0"/>
              </a:rPr>
              <a:t>Friedman</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y</a:t>
            </a:r>
            <a:r>
              <a:rPr lang="it-IT" baseline="-25000" dirty="0" err="1">
                <a:latin typeface="Calibri" panose="020F0502020204030204" pitchFamily="34" charset="0"/>
                <a:cs typeface="Calibri" panose="020F0502020204030204" pitchFamily="34" charset="0"/>
              </a:rPr>
              <a:t>N</a:t>
            </a:r>
            <a:r>
              <a:rPr lang="it-IT" dirty="0">
                <a:latin typeface="Calibri" panose="020F0502020204030204" pitchFamily="34" charset="0"/>
                <a:cs typeface="Calibri" panose="020F0502020204030204" pitchFamily="34" charset="0"/>
              </a:rPr>
              <a:t> nel lungo periodo</a:t>
            </a:r>
          </a:p>
          <a:p>
            <a:r>
              <a:rPr lang="it-IT" dirty="0">
                <a:latin typeface="Calibri" panose="020F0502020204030204" pitchFamily="34" charset="0"/>
                <a:cs typeface="Calibri" panose="020F0502020204030204" pitchFamily="34" charset="0"/>
              </a:rPr>
              <a:t>Questa tendenza è il risultato congiunto dell’azione stabilizzante della banca centrale e della risposta dell’economia alle azioni della banca centrale</a:t>
            </a:r>
          </a:p>
          <a:p>
            <a:r>
              <a:rPr lang="it-IT" dirty="0">
                <a:latin typeface="Calibri" panose="020F0502020204030204" pitchFamily="34" charset="0"/>
                <a:cs typeface="Calibri" panose="020F0502020204030204" pitchFamily="34" charset="0"/>
              </a:rPr>
              <a:t>La banca centrale attua la politica monetaria controllando i tassi d'interesse e non l’offerta di moneta </a:t>
            </a:r>
          </a:p>
          <a:p>
            <a:r>
              <a:rPr lang="it-IT" dirty="0">
                <a:latin typeface="Calibri" panose="020F0502020204030204" pitchFamily="34" charset="0"/>
                <a:cs typeface="Calibri" panose="020F0502020204030204" pitchFamily="34" charset="0"/>
              </a:rPr>
              <a:t>L’offerta di moneta si adatta </a:t>
            </a:r>
            <a:r>
              <a:rPr lang="it-IT" dirty="0" err="1">
                <a:latin typeface="Calibri" panose="020F0502020204030204" pitchFamily="34" charset="0"/>
                <a:cs typeface="Calibri" panose="020F0502020204030204" pitchFamily="34" charset="0"/>
              </a:rPr>
              <a:t>endogenamente</a:t>
            </a:r>
            <a:r>
              <a:rPr lang="it-IT" dirty="0">
                <a:latin typeface="Calibri" panose="020F0502020204030204" pitchFamily="34" charset="0"/>
                <a:cs typeface="Calibri" panose="020F0502020204030204" pitchFamily="34" charset="0"/>
              </a:rPr>
              <a:t> alla domanda di moneta, che dipende positivamente da y e negativamente dal tasso di interesse controllato dalla BC Modello DSGE: D [dinamica inflazione, output gap], S [Shock di domanda e di offerta], GE [anche se ci troviamo di fronte a un modello a un settore]</a:t>
            </a:r>
          </a:p>
          <a:p>
            <a:endParaRPr lang="en-GB" dirty="0"/>
          </a:p>
        </p:txBody>
      </p:sp>
    </p:spTree>
    <p:extLst>
      <p:ext uri="{BB962C8B-B14F-4D97-AF65-F5344CB8AC3E}">
        <p14:creationId xmlns:p14="http://schemas.microsoft.com/office/powerpoint/2010/main" val="3201050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Modello IS-MP-IA (</a:t>
            </a:r>
            <a:r>
              <a:rPr lang="it-IT" dirty="0" err="1"/>
              <a:t>Romer</a:t>
            </a:r>
            <a:r>
              <a:rPr lang="it-IT" dirty="0"/>
              <a:t> 2000), prototipo dei modelli DSGE </a:t>
            </a:r>
          </a:p>
        </p:txBody>
      </p:sp>
      <p:sp>
        <p:nvSpPr>
          <p:cNvPr id="3" name="Segnaposto contenuto 2"/>
          <p:cNvSpPr>
            <a:spLocks noGrp="1"/>
          </p:cNvSpPr>
          <p:nvPr>
            <p:ph idx="1"/>
          </p:nvPr>
        </p:nvSpPr>
        <p:spPr/>
        <p:txBody>
          <a:bodyPr>
            <a:normAutofit fontScale="92500" lnSpcReduction="10000"/>
          </a:bodyPr>
          <a:lstStyle/>
          <a:p>
            <a:r>
              <a:rPr lang="it-IT" dirty="0">
                <a:latin typeface="Calibri" panose="020F0502020204030204" pitchFamily="34" charset="0"/>
                <a:cs typeface="Calibri" panose="020F0502020204030204" pitchFamily="34" charset="0"/>
              </a:rPr>
              <a:t>Il modello IS-MP-IA si compone di </a:t>
            </a:r>
            <a:r>
              <a:rPr lang="it-IT" dirty="0">
                <a:solidFill>
                  <a:srgbClr val="FF0000"/>
                </a:solidFill>
                <a:latin typeface="Calibri" panose="020F0502020204030204" pitchFamily="34" charset="0"/>
                <a:cs typeface="Calibri" panose="020F0502020204030204" pitchFamily="34" charset="0"/>
              </a:rPr>
              <a:t>tre equazioni</a:t>
            </a:r>
          </a:p>
          <a:p>
            <a:endParaRPr lang="it-IT" dirty="0">
              <a:latin typeface="Calibri" panose="020F0502020204030204" pitchFamily="34" charset="0"/>
              <a:cs typeface="Calibri" panose="020F0502020204030204" pitchFamily="34" charset="0"/>
            </a:endParaRPr>
          </a:p>
          <a:p>
            <a:r>
              <a:rPr lang="it-IT" dirty="0">
                <a:solidFill>
                  <a:srgbClr val="FF0000"/>
                </a:solidFill>
                <a:latin typeface="Calibri" panose="020F0502020204030204" pitchFamily="34" charset="0"/>
                <a:cs typeface="Calibri" panose="020F0502020204030204" pitchFamily="34" charset="0"/>
              </a:rPr>
              <a:t>La curva IS </a:t>
            </a:r>
            <a:r>
              <a:rPr lang="it-IT" dirty="0">
                <a:latin typeface="Calibri" panose="020F0502020204030204" pitchFamily="34" charset="0"/>
                <a:cs typeface="Calibri" panose="020F0502020204030204" pitchFamily="34" charset="0"/>
              </a:rPr>
              <a:t>che rappresenta le combinazioni tra il tasso di interesse reale </a:t>
            </a:r>
            <a:r>
              <a:rPr lang="it-IT" i="1" dirty="0">
                <a:latin typeface="Calibri" panose="020F0502020204030204" pitchFamily="34" charset="0"/>
                <a:cs typeface="Calibri" panose="020F0502020204030204" pitchFamily="34" charset="0"/>
              </a:rPr>
              <a:t>r</a:t>
            </a:r>
            <a:r>
              <a:rPr lang="it-IT" dirty="0">
                <a:latin typeface="Calibri" panose="020F0502020204030204" pitchFamily="34" charset="0"/>
                <a:cs typeface="Calibri" panose="020F0502020204030204" pitchFamily="34" charset="0"/>
              </a:rPr>
              <a:t> e il PIL reale  </a:t>
            </a:r>
            <a:r>
              <a:rPr lang="it-IT" i="1" dirty="0">
                <a:latin typeface="Calibri" panose="020F0502020204030204" pitchFamily="34" charset="0"/>
                <a:cs typeface="Calibri" panose="020F0502020204030204" pitchFamily="34" charset="0"/>
              </a:rPr>
              <a:t>y</a:t>
            </a:r>
            <a:r>
              <a:rPr lang="it-IT" dirty="0">
                <a:latin typeface="Calibri" panose="020F0502020204030204" pitchFamily="34" charset="0"/>
                <a:cs typeface="Calibri" panose="020F0502020204030204" pitchFamily="34" charset="0"/>
              </a:rPr>
              <a:t> che uguaglia la domanda aggregata di beni e servizi alla produzione aggregata.</a:t>
            </a:r>
          </a:p>
          <a:p>
            <a:endParaRPr lang="it-IT" dirty="0">
              <a:latin typeface="Calibri" panose="020F0502020204030204" pitchFamily="34" charset="0"/>
              <a:cs typeface="Calibri" panose="020F0502020204030204" pitchFamily="34" charset="0"/>
            </a:endParaRPr>
          </a:p>
          <a:p>
            <a:r>
              <a:rPr lang="it-IT" dirty="0">
                <a:solidFill>
                  <a:srgbClr val="FF0000"/>
                </a:solidFill>
                <a:latin typeface="Calibri" panose="020F0502020204030204" pitchFamily="34" charset="0"/>
                <a:cs typeface="Calibri" panose="020F0502020204030204" pitchFamily="34" charset="0"/>
              </a:rPr>
              <a:t>La curva MP</a:t>
            </a:r>
            <a:r>
              <a:rPr lang="it-IT" dirty="0">
                <a:latin typeface="Calibri" panose="020F0502020204030204" pitchFamily="34" charset="0"/>
                <a:cs typeface="Calibri" panose="020F0502020204030204" pitchFamily="34" charset="0"/>
              </a:rPr>
              <a:t> che rappresenta la regola di politica monetaria applicata dalla banca centrale per conseguire il tasso d’inflazione obiettivo</a:t>
            </a:r>
          </a:p>
          <a:p>
            <a:endParaRPr lang="it-IT" dirty="0">
              <a:latin typeface="Calibri" panose="020F0502020204030204" pitchFamily="34" charset="0"/>
              <a:cs typeface="Calibri" panose="020F0502020204030204" pitchFamily="34" charset="0"/>
            </a:endParaRPr>
          </a:p>
          <a:p>
            <a:r>
              <a:rPr lang="it-IT" dirty="0">
                <a:solidFill>
                  <a:srgbClr val="FF0000"/>
                </a:solidFill>
                <a:latin typeface="Calibri" panose="020F0502020204030204" pitchFamily="34" charset="0"/>
                <a:cs typeface="Calibri" panose="020F0502020204030204" pitchFamily="34" charset="0"/>
              </a:rPr>
              <a:t>La curva di IA </a:t>
            </a:r>
            <a:r>
              <a:rPr lang="it-IT" dirty="0">
                <a:latin typeface="Calibri" panose="020F0502020204030204" pitchFamily="34" charset="0"/>
                <a:cs typeface="Calibri" panose="020F0502020204030204" pitchFamily="34" charset="0"/>
              </a:rPr>
              <a:t>che rappresenta la risposta dinamica dell'inflazione π alle variazioni dell'output gap, cioè il meccanismo di </a:t>
            </a:r>
            <a:r>
              <a:rPr lang="it-IT" i="1" dirty="0" err="1">
                <a:latin typeface="Calibri" panose="020F0502020204030204" pitchFamily="34" charset="0"/>
                <a:cs typeface="Calibri" panose="020F0502020204030204" pitchFamily="34" charset="0"/>
              </a:rPr>
              <a:t>inflation</a:t>
            </a:r>
            <a:r>
              <a:rPr lang="it-IT" i="1" dirty="0">
                <a:latin typeface="Calibri" panose="020F0502020204030204" pitchFamily="34" charset="0"/>
                <a:cs typeface="Calibri" panose="020F0502020204030204" pitchFamily="34" charset="0"/>
              </a:rPr>
              <a:t> </a:t>
            </a:r>
            <a:r>
              <a:rPr lang="it-IT" i="1" dirty="0" err="1">
                <a:latin typeface="Calibri" panose="020F0502020204030204" pitchFamily="34" charset="0"/>
                <a:cs typeface="Calibri" panose="020F0502020204030204" pitchFamily="34" charset="0"/>
              </a:rPr>
              <a:t>adjustment</a:t>
            </a:r>
            <a:endParaRPr lang="it-IT" i="1" dirty="0">
              <a:latin typeface="Calibri" panose="020F0502020204030204" pitchFamily="34" charset="0"/>
              <a:cs typeface="Calibri" panose="020F0502020204030204" pitchFamily="34" charset="0"/>
            </a:endParaRPr>
          </a:p>
          <a:p>
            <a:endParaRPr lang="en-GB" dirty="0"/>
          </a:p>
        </p:txBody>
      </p:sp>
      <p:pic>
        <p:nvPicPr>
          <p:cNvPr id="4" name="Immagine 3"/>
          <p:cNvPicPr>
            <a:picLocks noChangeAspect="1"/>
          </p:cNvPicPr>
          <p:nvPr/>
        </p:nvPicPr>
        <p:blipFill>
          <a:blip r:embed="rId2"/>
          <a:stretch>
            <a:fillRect/>
          </a:stretch>
        </p:blipFill>
        <p:spPr>
          <a:xfrm>
            <a:off x="4585763" y="3509819"/>
            <a:ext cx="4025707" cy="364648"/>
          </a:xfrm>
          <a:prstGeom prst="rect">
            <a:avLst/>
          </a:prstGeom>
        </p:spPr>
      </p:pic>
      <p:pic>
        <p:nvPicPr>
          <p:cNvPr id="5" name="Immagine 4"/>
          <p:cNvPicPr>
            <a:picLocks noChangeAspect="1"/>
          </p:cNvPicPr>
          <p:nvPr/>
        </p:nvPicPr>
        <p:blipFill>
          <a:blip r:embed="rId3"/>
          <a:stretch>
            <a:fillRect/>
          </a:stretch>
        </p:blipFill>
        <p:spPr>
          <a:xfrm>
            <a:off x="7953380" y="4967182"/>
            <a:ext cx="3180964" cy="407415"/>
          </a:xfrm>
          <a:prstGeom prst="rect">
            <a:avLst/>
          </a:prstGeom>
        </p:spPr>
      </p:pic>
      <p:pic>
        <p:nvPicPr>
          <p:cNvPr id="6" name="Immagine 5"/>
          <p:cNvPicPr>
            <a:picLocks noChangeAspect="1"/>
          </p:cNvPicPr>
          <p:nvPr/>
        </p:nvPicPr>
        <p:blipFill>
          <a:blip r:embed="rId4"/>
          <a:stretch>
            <a:fillRect/>
          </a:stretch>
        </p:blipFill>
        <p:spPr>
          <a:xfrm>
            <a:off x="7523718" y="6251218"/>
            <a:ext cx="3830082" cy="432188"/>
          </a:xfrm>
          <a:prstGeom prst="rect">
            <a:avLst/>
          </a:prstGeom>
        </p:spPr>
      </p:pic>
    </p:spTree>
    <p:extLst>
      <p:ext uri="{BB962C8B-B14F-4D97-AF65-F5344CB8AC3E}">
        <p14:creationId xmlns:p14="http://schemas.microsoft.com/office/powerpoint/2010/main" val="1174806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97164" y="365091"/>
            <a:ext cx="3702790" cy="1143000"/>
          </a:xfrm>
        </p:spPr>
        <p:txBody>
          <a:bodyPr>
            <a:normAutofit/>
          </a:bodyPr>
          <a:lstStyle/>
          <a:p>
            <a:r>
              <a:rPr lang="it-IT" dirty="0" smtClean="0">
                <a:cs typeface="Calibri" panose="020F0502020204030204" pitchFamily="34" charset="0"/>
              </a:rPr>
              <a:t>La curva IS</a:t>
            </a:r>
            <a:endParaRPr lang="it-IT" dirty="0">
              <a:cs typeface="Calibri" panose="020F0502020204030204" pitchFamily="34" charset="0"/>
            </a:endParaRPr>
          </a:p>
        </p:txBody>
      </p:sp>
      <p:sp>
        <p:nvSpPr>
          <p:cNvPr id="3" name="Segnaposto contenuto 2"/>
          <p:cNvSpPr>
            <a:spLocks noGrp="1"/>
          </p:cNvSpPr>
          <p:nvPr>
            <p:ph idx="1"/>
          </p:nvPr>
        </p:nvSpPr>
        <p:spPr/>
        <p:txBody>
          <a:bodyPr>
            <a:normAutofit fontScale="92500" lnSpcReduction="10000"/>
          </a:bodyPr>
          <a:lstStyle/>
          <a:p>
            <a:r>
              <a:rPr lang="it-IT" dirty="0">
                <a:solidFill>
                  <a:srgbClr val="FF0000"/>
                </a:solidFill>
                <a:latin typeface="Calibri" panose="020F0502020204030204" pitchFamily="34" charset="0"/>
                <a:cs typeface="Calibri" panose="020F0502020204030204" pitchFamily="34" charset="0"/>
              </a:rPr>
              <a:t>La produzione aggregata (PIL)</a:t>
            </a:r>
            <a:r>
              <a:rPr lang="it-IT" dirty="0">
                <a:latin typeface="Calibri" panose="020F0502020204030204" pitchFamily="34" charset="0"/>
                <a:cs typeface="Calibri" panose="020F0502020204030204" pitchFamily="34" charset="0"/>
              </a:rPr>
              <a:t> al momento t </a:t>
            </a:r>
            <a:r>
              <a:rPr lang="it-IT" dirty="0" err="1">
                <a:latin typeface="Calibri" panose="020F0502020204030204" pitchFamily="34" charset="0"/>
                <a:cs typeface="Calibri" panose="020F0502020204030204" pitchFamily="34" charset="0"/>
              </a:rPr>
              <a:t>y</a:t>
            </a:r>
            <a:r>
              <a:rPr lang="it-IT" baseline="-25000" dirty="0" err="1">
                <a:latin typeface="Calibri" panose="020F0502020204030204" pitchFamily="34" charset="0"/>
                <a:cs typeface="Calibri" panose="020F0502020204030204" pitchFamily="34" charset="0"/>
              </a:rPr>
              <a:t>t</a:t>
            </a:r>
            <a:r>
              <a:rPr lang="it-IT" dirty="0">
                <a:latin typeface="Calibri" panose="020F0502020204030204" pitchFamily="34" charset="0"/>
                <a:cs typeface="Calibri" panose="020F0502020204030204" pitchFamily="34" charset="0"/>
              </a:rPr>
              <a:t> dipende: </a:t>
            </a:r>
          </a:p>
          <a:p>
            <a:pPr lvl="1"/>
            <a:r>
              <a:rPr lang="it-IT" dirty="0">
                <a:solidFill>
                  <a:srgbClr val="FF0000"/>
                </a:solidFill>
                <a:latin typeface="Calibri" panose="020F0502020204030204" pitchFamily="34" charset="0"/>
                <a:cs typeface="Calibri" panose="020F0502020204030204" pitchFamily="34" charset="0"/>
              </a:rPr>
              <a:t>Positivamente</a:t>
            </a:r>
            <a:r>
              <a:rPr lang="it-IT" dirty="0">
                <a:latin typeface="Calibri" panose="020F0502020204030204" pitchFamily="34" charset="0"/>
                <a:cs typeface="Calibri" panose="020F0502020204030204" pitchFamily="34" charset="0"/>
              </a:rPr>
              <a:t>, dal livello naturale del PIL </a:t>
            </a:r>
            <a:r>
              <a:rPr lang="it-IT" dirty="0" err="1">
                <a:solidFill>
                  <a:srgbClr val="FF0000"/>
                </a:solidFill>
                <a:latin typeface="Calibri" panose="020F0502020204030204" pitchFamily="34" charset="0"/>
                <a:cs typeface="Calibri" panose="020F0502020204030204" pitchFamily="34" charset="0"/>
              </a:rPr>
              <a:t>y</a:t>
            </a:r>
            <a:r>
              <a:rPr lang="it-IT" baseline="-25000" dirty="0" err="1">
                <a:solidFill>
                  <a:srgbClr val="FF0000"/>
                </a:solidFill>
                <a:latin typeface="Calibri" panose="020F0502020204030204" pitchFamily="34" charset="0"/>
                <a:cs typeface="Calibri" panose="020F0502020204030204" pitchFamily="34" charset="0"/>
              </a:rPr>
              <a:t>N</a:t>
            </a:r>
            <a:r>
              <a:rPr lang="it-IT" dirty="0">
                <a:latin typeface="Calibri" panose="020F0502020204030204" pitchFamily="34" charset="0"/>
                <a:cs typeface="Calibri" panose="020F0502020204030204" pitchFamily="34" charset="0"/>
              </a:rPr>
              <a:t>, che </a:t>
            </a:r>
            <a:r>
              <a:rPr lang="it-IT" dirty="0" smtClean="0">
                <a:latin typeface="Calibri" panose="020F0502020204030204" pitchFamily="34" charset="0"/>
                <a:cs typeface="Calibri" panose="020F0502020204030204" pitchFamily="34" charset="0"/>
              </a:rPr>
              <a:t>dipende dalla </a:t>
            </a:r>
            <a:r>
              <a:rPr lang="it-IT" dirty="0">
                <a:latin typeface="Calibri" panose="020F0502020204030204" pitchFamily="34" charset="0"/>
                <a:cs typeface="Calibri" panose="020F0502020204030204" pitchFamily="34" charset="0"/>
              </a:rPr>
              <a:t>tecnologia, </a:t>
            </a:r>
            <a:r>
              <a:rPr lang="it-IT" dirty="0" smtClean="0">
                <a:latin typeface="Calibri" panose="020F0502020204030204" pitchFamily="34" charset="0"/>
                <a:cs typeface="Calibri" panose="020F0502020204030204" pitchFamily="34" charset="0"/>
              </a:rPr>
              <a:t>dalle </a:t>
            </a:r>
            <a:r>
              <a:rPr lang="it-IT" dirty="0">
                <a:latin typeface="Calibri" panose="020F0502020204030204" pitchFamily="34" charset="0"/>
                <a:cs typeface="Calibri" panose="020F0502020204030204" pitchFamily="34" charset="0"/>
              </a:rPr>
              <a:t>preferenze, </a:t>
            </a:r>
            <a:r>
              <a:rPr lang="it-IT" dirty="0" smtClean="0">
                <a:latin typeface="Calibri" panose="020F0502020204030204" pitchFamily="34" charset="0"/>
                <a:cs typeface="Calibri" panose="020F0502020204030204" pitchFamily="34" charset="0"/>
              </a:rPr>
              <a:t>dalle dotazione dei fattori produttivi (fattori di offerta, </a:t>
            </a:r>
            <a:r>
              <a:rPr lang="it-IT" dirty="0" smtClean="0">
                <a:solidFill>
                  <a:srgbClr val="FF0000"/>
                </a:solidFill>
                <a:latin typeface="Calibri" panose="020F0502020204030204" pitchFamily="34" charset="0"/>
                <a:cs typeface="Calibri" panose="020F0502020204030204" pitchFamily="34" charset="0"/>
              </a:rPr>
              <a:t>visione </a:t>
            </a:r>
            <a:r>
              <a:rPr lang="it-IT" dirty="0" err="1" smtClean="0">
                <a:solidFill>
                  <a:srgbClr val="FF0000"/>
                </a:solidFill>
                <a:latin typeface="Calibri" panose="020F0502020204030204" pitchFamily="34" charset="0"/>
                <a:cs typeface="Calibri" panose="020F0502020204030204" pitchFamily="34" charset="0"/>
              </a:rPr>
              <a:t>pre</a:t>
            </a:r>
            <a:r>
              <a:rPr lang="it-IT" dirty="0" smtClean="0">
                <a:solidFill>
                  <a:srgbClr val="FF0000"/>
                </a:solidFill>
                <a:latin typeface="Calibri" panose="020F0502020204030204" pitchFamily="34" charset="0"/>
                <a:cs typeface="Calibri" panose="020F0502020204030204" pitchFamily="34" charset="0"/>
              </a:rPr>
              <a:t>-keynesiana</a:t>
            </a:r>
            <a:r>
              <a:rPr lang="it-IT" dirty="0" smtClean="0">
                <a:latin typeface="Calibri" panose="020F0502020204030204" pitchFamily="34" charset="0"/>
                <a:cs typeface="Calibri" panose="020F0502020204030204" pitchFamily="34" charset="0"/>
              </a:rPr>
              <a:t>) </a:t>
            </a:r>
            <a:endParaRPr lang="it-IT" dirty="0">
              <a:latin typeface="Calibri" panose="020F0502020204030204" pitchFamily="34" charset="0"/>
              <a:cs typeface="Calibri" panose="020F0502020204030204" pitchFamily="34" charset="0"/>
            </a:endParaRPr>
          </a:p>
          <a:p>
            <a:pPr lvl="1"/>
            <a:r>
              <a:rPr lang="it-IT" dirty="0" smtClean="0">
                <a:solidFill>
                  <a:srgbClr val="FF0000"/>
                </a:solidFill>
                <a:latin typeface="Calibri" panose="020F0502020204030204" pitchFamily="34" charset="0"/>
                <a:cs typeface="Calibri" panose="020F0502020204030204" pitchFamily="34" charset="0"/>
              </a:rPr>
              <a:t>Negativamente,</a:t>
            </a:r>
            <a:r>
              <a:rPr lang="it-IT" dirty="0" smtClean="0">
                <a:latin typeface="Calibri" panose="020F0502020204030204" pitchFamily="34" charset="0"/>
                <a:cs typeface="Calibri" panose="020F0502020204030204" pitchFamily="34" charset="0"/>
              </a:rPr>
              <a:t> dal </a:t>
            </a:r>
            <a:r>
              <a:rPr lang="it-IT" dirty="0">
                <a:latin typeface="Calibri" panose="020F0502020204030204" pitchFamily="34" charset="0"/>
                <a:cs typeface="Calibri" panose="020F0502020204030204" pitchFamily="34" charset="0"/>
              </a:rPr>
              <a:t>divario </a:t>
            </a:r>
            <a:r>
              <a:rPr lang="it-IT" dirty="0" smtClean="0">
                <a:latin typeface="Calibri" panose="020F0502020204030204" pitchFamily="34" charset="0"/>
                <a:cs typeface="Calibri" panose="020F0502020204030204" pitchFamily="34" charset="0"/>
              </a:rPr>
              <a:t>tra </a:t>
            </a:r>
            <a:r>
              <a:rPr lang="it-IT" dirty="0">
                <a:latin typeface="Calibri" panose="020F0502020204030204" pitchFamily="34" charset="0"/>
                <a:cs typeface="Calibri" panose="020F0502020204030204" pitchFamily="34" charset="0"/>
              </a:rPr>
              <a:t>tasso di interesse </a:t>
            </a:r>
            <a:r>
              <a:rPr lang="it-IT" dirty="0" smtClean="0">
                <a:latin typeface="Calibri" panose="020F0502020204030204" pitchFamily="34" charset="0"/>
                <a:cs typeface="Calibri" panose="020F0502020204030204" pitchFamily="34" charset="0"/>
              </a:rPr>
              <a:t>reale al </a:t>
            </a:r>
            <a:r>
              <a:rPr lang="it-IT" dirty="0">
                <a:latin typeface="Calibri" panose="020F0502020204030204" pitchFamily="34" charset="0"/>
                <a:cs typeface="Calibri" panose="020F0502020204030204" pitchFamily="34" charset="0"/>
              </a:rPr>
              <a:t>momento t </a:t>
            </a:r>
            <a:r>
              <a:rPr lang="it-IT" dirty="0" err="1">
                <a:latin typeface="Calibri" panose="020F0502020204030204" pitchFamily="34" charset="0"/>
                <a:cs typeface="Calibri" panose="020F0502020204030204" pitchFamily="34" charset="0"/>
              </a:rPr>
              <a:t>r</a:t>
            </a:r>
            <a:r>
              <a:rPr lang="it-IT" baseline="-25000" dirty="0" err="1">
                <a:latin typeface="Calibri" panose="020F0502020204030204" pitchFamily="34" charset="0"/>
                <a:cs typeface="Calibri" panose="020F0502020204030204" pitchFamily="34" charset="0"/>
              </a:rPr>
              <a:t>t</a:t>
            </a:r>
            <a:r>
              <a:rPr lang="it-IT" dirty="0">
                <a:latin typeface="Calibri" panose="020F0502020204030204" pitchFamily="34" charset="0"/>
                <a:cs typeface="Calibri" panose="020F0502020204030204" pitchFamily="34" charset="0"/>
              </a:rPr>
              <a:t>, data dalla differenza tra il tasso di interesse nominale esso e il tasso di inflazione π</a:t>
            </a:r>
            <a:r>
              <a:rPr lang="it-IT" baseline="-25000" dirty="0">
                <a:latin typeface="Calibri" panose="020F0502020204030204" pitchFamily="34" charset="0"/>
                <a:cs typeface="Calibri" panose="020F0502020204030204" pitchFamily="34" charset="0"/>
              </a:rPr>
              <a:t>t</a:t>
            </a:r>
            <a:r>
              <a:rPr lang="it-IT" dirty="0">
                <a:latin typeface="Calibri" panose="020F0502020204030204" pitchFamily="34" charset="0"/>
                <a:cs typeface="Calibri" panose="020F0502020204030204" pitchFamily="34" charset="0"/>
              </a:rPr>
              <a:t>) e il tasso di interesse reale </a:t>
            </a:r>
            <a:r>
              <a:rPr lang="it-IT" dirty="0" smtClean="0">
                <a:latin typeface="Calibri" panose="020F0502020204030204" pitchFamily="34" charset="0"/>
                <a:cs typeface="Calibri" panose="020F0502020204030204" pitchFamily="34" charset="0"/>
              </a:rPr>
              <a:t>naturale </a:t>
            </a:r>
            <a:r>
              <a:rPr lang="it-IT" i="1" dirty="0" smtClean="0">
                <a:latin typeface="Calibri" panose="020F0502020204030204" pitchFamily="34" charset="0"/>
                <a:cs typeface="Calibri" panose="020F0502020204030204" pitchFamily="34" charset="0"/>
              </a:rPr>
              <a:t>r*</a:t>
            </a:r>
            <a:r>
              <a:rPr lang="it-IT" dirty="0" smtClean="0">
                <a:latin typeface="Calibri" panose="020F0502020204030204" pitchFamily="34" charset="0"/>
                <a:cs typeface="Calibri" panose="020F0502020204030204" pitchFamily="34" charset="0"/>
              </a:rPr>
              <a:t>, corrispondente all'equilibrio </a:t>
            </a:r>
            <a:r>
              <a:rPr lang="it-IT" dirty="0">
                <a:latin typeface="Calibri" panose="020F0502020204030204" pitchFamily="34" charset="0"/>
                <a:cs typeface="Calibri" panose="020F0502020204030204" pitchFamily="34" charset="0"/>
              </a:rPr>
              <a:t>di lungo </a:t>
            </a:r>
            <a:r>
              <a:rPr lang="it-IT" dirty="0" smtClean="0">
                <a:latin typeface="Calibri" panose="020F0502020204030204" pitchFamily="34" charset="0"/>
                <a:cs typeface="Calibri" panose="020F0502020204030204" pitchFamily="34" charset="0"/>
              </a:rPr>
              <a:t>periodo (</a:t>
            </a:r>
            <a:r>
              <a:rPr lang="it-IT" dirty="0" smtClean="0">
                <a:solidFill>
                  <a:srgbClr val="FF0000"/>
                </a:solidFill>
                <a:latin typeface="Calibri" panose="020F0502020204030204" pitchFamily="34" charset="0"/>
                <a:cs typeface="Calibri" panose="020F0502020204030204" pitchFamily="34" charset="0"/>
              </a:rPr>
              <a:t>effetto IS</a:t>
            </a:r>
            <a:r>
              <a:rPr lang="it-IT" dirty="0" smtClean="0">
                <a:latin typeface="Calibri" panose="020F0502020204030204" pitchFamily="34" charset="0"/>
                <a:cs typeface="Calibri" panose="020F0502020204030204" pitchFamily="34" charset="0"/>
              </a:rPr>
              <a:t>, </a:t>
            </a:r>
            <a:r>
              <a:rPr lang="it-IT" dirty="0" smtClean="0">
                <a:solidFill>
                  <a:srgbClr val="FF0000"/>
                </a:solidFill>
                <a:latin typeface="Calibri" panose="020F0502020204030204" pitchFamily="34" charset="0"/>
                <a:cs typeface="Calibri" panose="020F0502020204030204" pitchFamily="34" charset="0"/>
              </a:rPr>
              <a:t>più Fisher che Keynes</a:t>
            </a:r>
            <a:r>
              <a:rPr lang="it-IT" dirty="0" smtClean="0">
                <a:latin typeface="Calibri" panose="020F0502020204030204" pitchFamily="34" charset="0"/>
                <a:cs typeface="Calibri" panose="020F0502020204030204" pitchFamily="34" charset="0"/>
              </a:rPr>
              <a:t>) </a:t>
            </a:r>
            <a:endParaRPr lang="it-IT" dirty="0">
              <a:latin typeface="Calibri" panose="020F0502020204030204" pitchFamily="34" charset="0"/>
              <a:cs typeface="Calibri" panose="020F0502020204030204" pitchFamily="34" charset="0"/>
            </a:endParaRPr>
          </a:p>
          <a:p>
            <a:pPr lvl="1"/>
            <a:r>
              <a:rPr lang="it-IT" dirty="0" smtClean="0">
                <a:latin typeface="Calibri" panose="020F0502020204030204" pitchFamily="34" charset="0"/>
                <a:cs typeface="Calibri" panose="020F0502020204030204" pitchFamily="34" charset="0"/>
              </a:rPr>
              <a:t>Da </a:t>
            </a:r>
            <a:r>
              <a:rPr lang="it-IT" dirty="0">
                <a:latin typeface="Calibri" panose="020F0502020204030204" pitchFamily="34" charset="0"/>
                <a:cs typeface="Calibri" panose="020F0502020204030204" pitchFamily="34" charset="0"/>
              </a:rPr>
              <a:t>una </a:t>
            </a:r>
            <a:r>
              <a:rPr lang="it-IT" dirty="0">
                <a:solidFill>
                  <a:srgbClr val="FF0000"/>
                </a:solidFill>
                <a:latin typeface="Calibri" panose="020F0502020204030204" pitchFamily="34" charset="0"/>
                <a:cs typeface="Calibri" panose="020F0502020204030204" pitchFamily="34" charset="0"/>
              </a:rPr>
              <a:t>componente </a:t>
            </a:r>
            <a:r>
              <a:rPr lang="it-IT" dirty="0" smtClean="0">
                <a:solidFill>
                  <a:srgbClr val="FF0000"/>
                </a:solidFill>
                <a:latin typeface="Calibri" panose="020F0502020204030204" pitchFamily="34" charset="0"/>
                <a:cs typeface="Calibri" panose="020F0502020204030204" pitchFamily="34" charset="0"/>
              </a:rPr>
              <a:t>aleatoria</a:t>
            </a:r>
            <a:r>
              <a:rPr lang="it-IT" dirty="0" smtClean="0">
                <a:latin typeface="Calibri" panose="020F0502020204030204" pitchFamily="34" charset="0"/>
                <a:cs typeface="Calibri" panose="020F0502020204030204" pitchFamily="34" charset="0"/>
              </a:rPr>
              <a:t> </a:t>
            </a:r>
            <a:r>
              <a:rPr lang="it-IT" dirty="0">
                <a:latin typeface="Calibri" panose="020F0502020204030204" pitchFamily="34" charset="0"/>
                <a:cs typeface="Calibri" panose="020F0502020204030204" pitchFamily="34" charset="0"/>
              </a:rPr>
              <a:t>(ad es. shock fiscale, pessimismo/ottimismo delle famiglie/aziendale). </a:t>
            </a:r>
            <a:r>
              <a:rPr lang="it-IT" dirty="0" smtClean="0">
                <a:latin typeface="Calibri" panose="020F0502020204030204" pitchFamily="34" charset="0"/>
                <a:cs typeface="Calibri" panose="020F0502020204030204" pitchFamily="34" charset="0"/>
              </a:rPr>
              <a:t>Realizzazioni </a:t>
            </a:r>
            <a:r>
              <a:rPr lang="it-IT" dirty="0">
                <a:latin typeface="Calibri" panose="020F0502020204030204" pitchFamily="34" charset="0"/>
                <a:cs typeface="Calibri" panose="020F0502020204030204" pitchFamily="34" charset="0"/>
              </a:rPr>
              <a:t>positive (negative) di questa componente </a:t>
            </a:r>
            <a:r>
              <a:rPr lang="it-IT" dirty="0" smtClean="0">
                <a:latin typeface="Calibri" panose="020F0502020204030204" pitchFamily="34" charset="0"/>
                <a:cs typeface="Calibri" panose="020F0502020204030204" pitchFamily="34" charset="0"/>
              </a:rPr>
              <a:t>causano </a:t>
            </a:r>
            <a:r>
              <a:rPr lang="it-IT" dirty="0">
                <a:latin typeface="Calibri" panose="020F0502020204030204" pitchFamily="34" charset="0"/>
                <a:cs typeface="Calibri" panose="020F0502020204030204" pitchFamily="34" charset="0"/>
              </a:rPr>
              <a:t>aumenti (diminuzioni) inattesi della domanda aggregata e </a:t>
            </a:r>
            <a:r>
              <a:rPr lang="it-IT" dirty="0" smtClean="0">
                <a:latin typeface="Calibri" panose="020F0502020204030204" pitchFamily="34" charset="0"/>
                <a:cs typeface="Calibri" panose="020F0502020204030204" pitchFamily="34" charset="0"/>
              </a:rPr>
              <a:t>di Y</a:t>
            </a:r>
          </a:p>
          <a:p>
            <a:r>
              <a:rPr lang="it-IT" dirty="0" smtClean="0">
                <a:latin typeface="Calibri" panose="020F0502020204030204" pitchFamily="34" charset="0"/>
                <a:cs typeface="Calibri" panose="020F0502020204030204" pitchFamily="34" charset="0"/>
              </a:rPr>
              <a:t>Questa equazione riflette l’idea che il principio della </a:t>
            </a:r>
            <a:r>
              <a:rPr lang="it-IT" dirty="0">
                <a:latin typeface="Calibri" panose="020F0502020204030204" pitchFamily="34" charset="0"/>
                <a:cs typeface="Calibri" panose="020F0502020204030204" pitchFamily="34" charset="0"/>
              </a:rPr>
              <a:t>domanda effettiva </a:t>
            </a:r>
            <a:r>
              <a:rPr lang="it-IT" dirty="0" smtClean="0">
                <a:latin typeface="Calibri" panose="020F0502020204030204" pitchFamily="34" charset="0"/>
                <a:cs typeface="Calibri" panose="020F0502020204030204" pitchFamily="34" charset="0"/>
              </a:rPr>
              <a:t>vale </a:t>
            </a:r>
            <a:r>
              <a:rPr lang="it-IT" dirty="0">
                <a:latin typeface="Calibri" panose="020F0502020204030204" pitchFamily="34" charset="0"/>
                <a:cs typeface="Calibri" panose="020F0502020204030204" pitchFamily="34" charset="0"/>
              </a:rPr>
              <a:t>nel breve </a:t>
            </a:r>
            <a:r>
              <a:rPr lang="it-IT" dirty="0" smtClean="0">
                <a:latin typeface="Calibri" panose="020F0502020204030204" pitchFamily="34" charset="0"/>
                <a:cs typeface="Calibri" panose="020F0502020204030204" pitchFamily="34" charset="0"/>
              </a:rPr>
              <a:t>periodo ma non nel lungo periodo (</a:t>
            </a:r>
            <a:r>
              <a:rPr lang="it-IT" dirty="0" smtClean="0">
                <a:solidFill>
                  <a:srgbClr val="FF0000"/>
                </a:solidFill>
                <a:latin typeface="Calibri" panose="020F0502020204030204" pitchFamily="34" charset="0"/>
                <a:cs typeface="Calibri" panose="020F0502020204030204" pitchFamily="34" charset="0"/>
              </a:rPr>
              <a:t>Friedman</a:t>
            </a:r>
            <a:r>
              <a:rPr lang="it-IT" dirty="0" smtClean="0">
                <a:latin typeface="Calibri" panose="020F0502020204030204" pitchFamily="34" charset="0"/>
                <a:cs typeface="Calibri" panose="020F0502020204030204" pitchFamily="34" charset="0"/>
              </a:rPr>
              <a:t>).</a:t>
            </a:r>
            <a:endParaRPr lang="it-IT" dirty="0">
              <a:latin typeface="Calibri" panose="020F0502020204030204" pitchFamily="34" charset="0"/>
              <a:cs typeface="Calibri" panose="020F0502020204030204" pitchFamily="34" charset="0"/>
            </a:endParaRPr>
          </a:p>
        </p:txBody>
      </p:sp>
      <p:pic>
        <p:nvPicPr>
          <p:cNvPr id="4" name="Immagine 3"/>
          <p:cNvPicPr>
            <a:picLocks noChangeAspect="1"/>
          </p:cNvPicPr>
          <p:nvPr/>
        </p:nvPicPr>
        <p:blipFill>
          <a:blip r:embed="rId2"/>
          <a:stretch>
            <a:fillRect/>
          </a:stretch>
        </p:blipFill>
        <p:spPr>
          <a:xfrm>
            <a:off x="4208084" y="696446"/>
            <a:ext cx="7145716" cy="647258"/>
          </a:xfrm>
          <a:prstGeom prst="rect">
            <a:avLst/>
          </a:prstGeom>
        </p:spPr>
      </p:pic>
    </p:spTree>
    <p:extLst>
      <p:ext uri="{BB962C8B-B14F-4D97-AF65-F5344CB8AC3E}">
        <p14:creationId xmlns:p14="http://schemas.microsoft.com/office/powerpoint/2010/main" val="18017379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59162" y="211046"/>
            <a:ext cx="2298073" cy="1143000"/>
          </a:xfrm>
        </p:spPr>
        <p:txBody>
          <a:bodyPr>
            <a:normAutofit fontScale="90000"/>
          </a:bodyPr>
          <a:lstStyle/>
          <a:p>
            <a:r>
              <a:rPr lang="it-IT" dirty="0" smtClean="0">
                <a:cs typeface="Calibri" panose="020F0502020204030204" pitchFamily="34" charset="0"/>
              </a:rPr>
              <a:t>Curva MP</a:t>
            </a:r>
            <a:endParaRPr lang="it-IT" dirty="0">
              <a:cs typeface="Calibri" panose="020F0502020204030204" pitchFamily="34" charset="0"/>
            </a:endParaRPr>
          </a:p>
        </p:txBody>
      </p:sp>
      <p:sp>
        <p:nvSpPr>
          <p:cNvPr id="3" name="Segnaposto contenuto 2"/>
          <p:cNvSpPr>
            <a:spLocks noGrp="1"/>
          </p:cNvSpPr>
          <p:nvPr>
            <p:ph idx="1"/>
          </p:nvPr>
        </p:nvSpPr>
        <p:spPr>
          <a:xfrm>
            <a:off x="572655" y="1447800"/>
            <a:ext cx="10206181" cy="5410200"/>
          </a:xfrm>
        </p:spPr>
        <p:txBody>
          <a:bodyPr>
            <a:normAutofit fontScale="92500" lnSpcReduction="20000"/>
          </a:bodyPr>
          <a:lstStyle/>
          <a:p>
            <a:r>
              <a:rPr lang="it-IT" dirty="0">
                <a:solidFill>
                  <a:srgbClr val="FF0000"/>
                </a:solidFill>
                <a:latin typeface="Calibri" panose="020F0502020204030204" pitchFamily="34" charset="0"/>
                <a:cs typeface="Calibri" panose="020F0502020204030204" pitchFamily="34" charset="0"/>
              </a:rPr>
              <a:t>La banca centrale </a:t>
            </a:r>
            <a:r>
              <a:rPr lang="it-IT" dirty="0">
                <a:latin typeface="Calibri" panose="020F0502020204030204" pitchFamily="34" charset="0"/>
                <a:cs typeface="Calibri" panose="020F0502020204030204" pitchFamily="34" charset="0"/>
              </a:rPr>
              <a:t>fissa il tasso di interesse nominale seguendo una </a:t>
            </a:r>
            <a:r>
              <a:rPr lang="it-IT" dirty="0">
                <a:solidFill>
                  <a:srgbClr val="FF0000"/>
                </a:solidFill>
                <a:latin typeface="Calibri" panose="020F0502020204030204" pitchFamily="34" charset="0"/>
                <a:cs typeface="Calibri" panose="020F0502020204030204" pitchFamily="34" charset="0"/>
              </a:rPr>
              <a:t>regola di Taylor deterministica</a:t>
            </a:r>
            <a:r>
              <a:rPr lang="it-IT" dirty="0">
                <a:latin typeface="Calibri" panose="020F0502020204030204" pitchFamily="34" charset="0"/>
                <a:cs typeface="Calibri" panose="020F0502020204030204" pitchFamily="34" charset="0"/>
              </a:rPr>
              <a:t> </a:t>
            </a:r>
            <a:r>
              <a:rPr lang="it-IT" dirty="0" smtClean="0">
                <a:latin typeface="Calibri" panose="020F0502020204030204" pitchFamily="34" charset="0"/>
                <a:cs typeface="Calibri" panose="020F0502020204030204" pitchFamily="34" charset="0"/>
              </a:rPr>
              <a:t>(nessuno shock, idea che </a:t>
            </a:r>
            <a:r>
              <a:rPr lang="it-IT" dirty="0">
                <a:latin typeface="Calibri" panose="020F0502020204030204" pitchFamily="34" charset="0"/>
                <a:cs typeface="Calibri" panose="020F0502020204030204" pitchFamily="34" charset="0"/>
              </a:rPr>
              <a:t>ricorda il monetarismo con la sua enfasi sulle regole di politica monetaria</a:t>
            </a:r>
            <a:r>
              <a:rPr lang="it-IT" dirty="0" smtClean="0">
                <a:latin typeface="Calibri" panose="020F0502020204030204" pitchFamily="34" charset="0"/>
                <a:cs typeface="Calibri" panose="020F0502020204030204" pitchFamily="34" charset="0"/>
              </a:rPr>
              <a:t>). IL tasso di policy dipende dal tasso d’interesse nominale di lungo periodo </a:t>
            </a:r>
            <a:r>
              <a:rPr lang="it-IT" dirty="0">
                <a:solidFill>
                  <a:srgbClr val="FF0000"/>
                </a:solidFill>
                <a:latin typeface="Calibri" panose="020F0502020204030204" pitchFamily="34" charset="0"/>
                <a:cs typeface="Calibri" panose="020F0502020204030204" pitchFamily="34" charset="0"/>
              </a:rPr>
              <a:t>i</a:t>
            </a:r>
            <a:r>
              <a:rPr lang="it-IT" dirty="0" smtClean="0">
                <a:solidFill>
                  <a:srgbClr val="FF0000"/>
                </a:solidFill>
                <a:latin typeface="Calibri" panose="020F0502020204030204" pitchFamily="34" charset="0"/>
                <a:cs typeface="Calibri" panose="020F0502020204030204" pitchFamily="34" charset="0"/>
              </a:rPr>
              <a:t>* e positivamente</a:t>
            </a:r>
            <a:r>
              <a:rPr lang="it-IT" dirty="0" smtClean="0">
                <a:latin typeface="Calibri" panose="020F0502020204030204" pitchFamily="34" charset="0"/>
                <a:cs typeface="Calibri" panose="020F0502020204030204" pitchFamily="34" charset="0"/>
              </a:rPr>
              <a:t> dal </a:t>
            </a:r>
            <a:r>
              <a:rPr lang="it-IT" dirty="0">
                <a:solidFill>
                  <a:srgbClr val="FF0000"/>
                </a:solidFill>
                <a:latin typeface="Calibri" panose="020F0502020204030204" pitchFamily="34" charset="0"/>
                <a:cs typeface="Calibri" panose="020F0502020204030204" pitchFamily="34" charset="0"/>
              </a:rPr>
              <a:t>differenziale </a:t>
            </a:r>
            <a:r>
              <a:rPr lang="it-IT" dirty="0" smtClean="0">
                <a:solidFill>
                  <a:srgbClr val="FF0000"/>
                </a:solidFill>
                <a:latin typeface="Calibri" panose="020F0502020204030204" pitchFamily="34" charset="0"/>
                <a:cs typeface="Calibri" panose="020F0502020204030204" pitchFamily="34" charset="0"/>
              </a:rPr>
              <a:t>d'inflazione </a:t>
            </a:r>
            <a:r>
              <a:rPr lang="it-IT" dirty="0" smtClean="0">
                <a:latin typeface="Calibri" panose="020F0502020204030204" pitchFamily="34" charset="0"/>
                <a:cs typeface="Calibri" panose="020F0502020204030204" pitchFamily="34" charset="0"/>
              </a:rPr>
              <a:t>(π</a:t>
            </a:r>
            <a:r>
              <a:rPr lang="it-IT" baseline="-25000" dirty="0" smtClean="0">
                <a:latin typeface="Calibri" panose="020F0502020204030204" pitchFamily="34" charset="0"/>
                <a:cs typeface="Calibri" panose="020F0502020204030204" pitchFamily="34" charset="0"/>
              </a:rPr>
              <a:t>t</a:t>
            </a:r>
            <a:r>
              <a:rPr lang="it-IT" dirty="0" smtClean="0">
                <a:latin typeface="Calibri" panose="020F0502020204030204" pitchFamily="34" charset="0"/>
                <a:cs typeface="Calibri" panose="020F0502020204030204" pitchFamily="34" charset="0"/>
              </a:rPr>
              <a:t> -π*). </a:t>
            </a:r>
          </a:p>
          <a:p>
            <a:endParaRPr lang="it-IT" dirty="0" smtClean="0">
              <a:latin typeface="Calibri" panose="020F0502020204030204" pitchFamily="34" charset="0"/>
              <a:cs typeface="Calibri" panose="020F0502020204030204" pitchFamily="34" charset="0"/>
            </a:endParaRPr>
          </a:p>
          <a:p>
            <a:r>
              <a:rPr lang="it-IT" dirty="0" smtClean="0">
                <a:latin typeface="Calibri" panose="020F0502020204030204" pitchFamily="34" charset="0"/>
                <a:cs typeface="Calibri" panose="020F0502020204030204" pitchFamily="34" charset="0"/>
              </a:rPr>
              <a:t>Più </a:t>
            </a:r>
            <a:r>
              <a:rPr lang="it-IT" dirty="0">
                <a:latin typeface="Calibri" panose="020F0502020204030204" pitchFamily="34" charset="0"/>
                <a:cs typeface="Calibri" panose="020F0502020204030204" pitchFamily="34" charset="0"/>
              </a:rPr>
              <a:t>alto è il </a:t>
            </a:r>
            <a:r>
              <a:rPr lang="it-IT" dirty="0" smtClean="0">
                <a:solidFill>
                  <a:srgbClr val="FF0000"/>
                </a:solidFill>
                <a:latin typeface="Calibri" panose="020F0502020204030204" pitchFamily="34" charset="0"/>
                <a:cs typeface="Calibri" panose="020F0502020204030204" pitchFamily="34" charset="0"/>
              </a:rPr>
              <a:t>coefficiente </a:t>
            </a:r>
            <a:r>
              <a:rPr lang="el-GR" dirty="0" smtClean="0">
                <a:solidFill>
                  <a:srgbClr val="FF0000"/>
                </a:solidFill>
                <a:latin typeface="Calibri" panose="020F0502020204030204" pitchFamily="34" charset="0"/>
                <a:cs typeface="Calibri" panose="020F0502020204030204" pitchFamily="34" charset="0"/>
              </a:rPr>
              <a:t>Φ</a:t>
            </a:r>
            <a:r>
              <a:rPr lang="el-GR" baseline="-25000" dirty="0" smtClean="0">
                <a:solidFill>
                  <a:srgbClr val="FF0000"/>
                </a:solidFill>
                <a:latin typeface="Calibri" panose="020F0502020204030204" pitchFamily="34" charset="0"/>
                <a:cs typeface="Calibri" panose="020F0502020204030204" pitchFamily="34" charset="0"/>
              </a:rPr>
              <a:t>π</a:t>
            </a:r>
            <a:r>
              <a:rPr lang="it-IT" dirty="0" smtClean="0">
                <a:latin typeface="Calibri" panose="020F0502020204030204" pitchFamily="34" charset="0"/>
                <a:cs typeface="Calibri" panose="020F0502020204030204" pitchFamily="34" charset="0"/>
              </a:rPr>
              <a:t>, </a:t>
            </a:r>
            <a:r>
              <a:rPr lang="it-IT" dirty="0">
                <a:latin typeface="Calibri" panose="020F0502020204030204" pitchFamily="34" charset="0"/>
                <a:cs typeface="Calibri" panose="020F0502020204030204" pitchFamily="34" charset="0"/>
              </a:rPr>
              <a:t>più la banca centrale è aggressiva contro l'inflazione. Si noti che questo coefficiente è superiore a 1 per ipotesi. In questo caso, ogni deviazione dell'inflazione dall'obiettivo genera una variazione </a:t>
            </a:r>
            <a:r>
              <a:rPr lang="it-IT" dirty="0" smtClean="0">
                <a:latin typeface="Calibri" panose="020F0502020204030204" pitchFamily="34" charset="0"/>
                <a:cs typeface="Calibri" panose="020F0502020204030204" pitchFamily="34" charset="0"/>
              </a:rPr>
              <a:t>del tasso d’interesse reale. </a:t>
            </a:r>
            <a:endParaRPr lang="it-IT" dirty="0">
              <a:latin typeface="Calibri" panose="020F0502020204030204" pitchFamily="34" charset="0"/>
              <a:cs typeface="Calibri" panose="020F0502020204030204" pitchFamily="34" charset="0"/>
            </a:endParaRPr>
          </a:p>
          <a:p>
            <a:pPr lvl="1"/>
            <a:r>
              <a:rPr lang="it-IT" dirty="0">
                <a:solidFill>
                  <a:srgbClr val="FF0000"/>
                </a:solidFill>
                <a:latin typeface="Calibri" panose="020F0502020204030204" pitchFamily="34" charset="0"/>
                <a:cs typeface="Calibri" panose="020F0502020204030204" pitchFamily="34" charset="0"/>
              </a:rPr>
              <a:t>Se π</a:t>
            </a:r>
            <a:r>
              <a:rPr lang="it-IT" baseline="-25000" dirty="0">
                <a:solidFill>
                  <a:srgbClr val="FF0000"/>
                </a:solidFill>
                <a:latin typeface="Calibri" panose="020F0502020204030204" pitchFamily="34" charset="0"/>
                <a:cs typeface="Calibri" panose="020F0502020204030204" pitchFamily="34" charset="0"/>
              </a:rPr>
              <a:t>t</a:t>
            </a:r>
            <a:r>
              <a:rPr lang="it-IT" dirty="0">
                <a:solidFill>
                  <a:srgbClr val="FF0000"/>
                </a:solidFill>
                <a:latin typeface="Calibri" panose="020F0502020204030204" pitchFamily="34" charset="0"/>
                <a:cs typeface="Calibri" panose="020F0502020204030204" pitchFamily="34" charset="0"/>
              </a:rPr>
              <a:t> sale al di sopra di π*</a:t>
            </a:r>
            <a:r>
              <a:rPr lang="it-IT" dirty="0">
                <a:latin typeface="Calibri" panose="020F0502020204030204" pitchFamily="34" charset="0"/>
                <a:cs typeface="Calibri" panose="020F0502020204030204" pitchFamily="34" charset="0"/>
              </a:rPr>
              <a:t>, aumenta più che proporzionalmente rispetto a i*, portando </a:t>
            </a:r>
            <a:r>
              <a:rPr lang="it-IT" dirty="0" err="1">
                <a:latin typeface="Calibri" panose="020F0502020204030204" pitchFamily="34" charset="0"/>
                <a:cs typeface="Calibri" panose="020F0502020204030204" pitchFamily="34" charset="0"/>
              </a:rPr>
              <a:t>rt</a:t>
            </a:r>
            <a:r>
              <a:rPr lang="it-IT" dirty="0">
                <a:latin typeface="Calibri" panose="020F0502020204030204" pitchFamily="34" charset="0"/>
                <a:cs typeface="Calibri" panose="020F0502020204030204" pitchFamily="34" charset="0"/>
              </a:rPr>
              <a:t> a salire, con un effetto di smorzamento della domanda aggregata attraverso la funzione IS (meccanismo di stabilizzazione)</a:t>
            </a:r>
          </a:p>
          <a:p>
            <a:pPr lvl="1"/>
            <a:r>
              <a:rPr lang="it-IT" dirty="0">
                <a:solidFill>
                  <a:srgbClr val="FF0000"/>
                </a:solidFill>
                <a:latin typeface="Calibri" panose="020F0502020204030204" pitchFamily="34" charset="0"/>
                <a:cs typeface="Calibri" panose="020F0502020204030204" pitchFamily="34" charset="0"/>
              </a:rPr>
              <a:t>Se π</a:t>
            </a:r>
            <a:r>
              <a:rPr lang="it-IT" baseline="-25000" dirty="0">
                <a:solidFill>
                  <a:srgbClr val="FF0000"/>
                </a:solidFill>
                <a:latin typeface="Calibri" panose="020F0502020204030204" pitchFamily="34" charset="0"/>
                <a:cs typeface="Calibri" panose="020F0502020204030204" pitchFamily="34" charset="0"/>
              </a:rPr>
              <a:t>t</a:t>
            </a:r>
            <a:r>
              <a:rPr lang="it-IT" dirty="0" smtClean="0">
                <a:solidFill>
                  <a:srgbClr val="FF0000"/>
                </a:solidFill>
                <a:latin typeface="Calibri" panose="020F0502020204030204" pitchFamily="34" charset="0"/>
                <a:cs typeface="Calibri" panose="020F0502020204030204" pitchFamily="34" charset="0"/>
              </a:rPr>
              <a:t> </a:t>
            </a:r>
            <a:r>
              <a:rPr lang="it-IT" dirty="0">
                <a:solidFill>
                  <a:srgbClr val="FF0000"/>
                </a:solidFill>
                <a:latin typeface="Calibri" panose="020F0502020204030204" pitchFamily="34" charset="0"/>
                <a:cs typeface="Calibri" panose="020F0502020204030204" pitchFamily="34" charset="0"/>
              </a:rPr>
              <a:t>scende al di sotto di π*</a:t>
            </a:r>
            <a:r>
              <a:rPr lang="it-IT" dirty="0">
                <a:latin typeface="Calibri" panose="020F0502020204030204" pitchFamily="34" charset="0"/>
                <a:cs typeface="Calibri" panose="020F0502020204030204" pitchFamily="34" charset="0"/>
              </a:rPr>
              <a:t>, scende più che proporzionalmente rispetto a i*, portando </a:t>
            </a:r>
            <a:r>
              <a:rPr lang="it-IT" dirty="0" err="1">
                <a:latin typeface="Calibri" panose="020F0502020204030204" pitchFamily="34" charset="0"/>
                <a:cs typeface="Calibri" panose="020F0502020204030204" pitchFamily="34" charset="0"/>
              </a:rPr>
              <a:t>rt</a:t>
            </a:r>
            <a:r>
              <a:rPr lang="it-IT" dirty="0">
                <a:latin typeface="Calibri" panose="020F0502020204030204" pitchFamily="34" charset="0"/>
                <a:cs typeface="Calibri" panose="020F0502020204030204" pitchFamily="34" charset="0"/>
              </a:rPr>
              <a:t> a scendere, con un effetto stimolante sulla domanda aggregata tramite IS (meccanismo di stabilizzazione). </a:t>
            </a:r>
            <a:r>
              <a:rPr lang="it-IT" dirty="0">
                <a:solidFill>
                  <a:srgbClr val="FF0000"/>
                </a:solidFill>
                <a:latin typeface="Calibri" panose="020F0502020204030204" pitchFamily="34" charset="0"/>
                <a:cs typeface="Calibri" panose="020F0502020204030204" pitchFamily="34" charset="0"/>
              </a:rPr>
              <a:t>Possibile ostacolo</a:t>
            </a:r>
            <a:r>
              <a:rPr lang="it-IT" dirty="0">
                <a:latin typeface="Calibri" panose="020F0502020204030204" pitchFamily="34" charset="0"/>
                <a:cs typeface="Calibri" panose="020F0502020204030204" pitchFamily="34" charset="0"/>
              </a:rPr>
              <a:t> il limite inferiore dello zero.</a:t>
            </a:r>
          </a:p>
        </p:txBody>
      </p:sp>
      <p:pic>
        <p:nvPicPr>
          <p:cNvPr id="5" name="Immagine 4"/>
          <p:cNvPicPr>
            <a:picLocks noChangeAspect="1"/>
          </p:cNvPicPr>
          <p:nvPr/>
        </p:nvPicPr>
        <p:blipFill>
          <a:blip r:embed="rId2"/>
          <a:stretch>
            <a:fillRect/>
          </a:stretch>
        </p:blipFill>
        <p:spPr>
          <a:xfrm>
            <a:off x="4027055" y="432310"/>
            <a:ext cx="5399786" cy="691599"/>
          </a:xfrm>
          <a:prstGeom prst="rect">
            <a:avLst/>
          </a:prstGeom>
        </p:spPr>
      </p:pic>
    </p:spTree>
    <p:extLst>
      <p:ext uri="{BB962C8B-B14F-4D97-AF65-F5344CB8AC3E}">
        <p14:creationId xmlns:p14="http://schemas.microsoft.com/office/powerpoint/2010/main" val="20169118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60763" y="304800"/>
            <a:ext cx="2160240" cy="1143000"/>
          </a:xfrm>
        </p:spPr>
        <p:txBody>
          <a:bodyPr>
            <a:normAutofit/>
          </a:bodyPr>
          <a:lstStyle/>
          <a:p>
            <a:r>
              <a:rPr lang="it-IT" dirty="0" smtClean="0">
                <a:cs typeface="Calibri" panose="020F0502020204030204" pitchFamily="34" charset="0"/>
              </a:rPr>
              <a:t>Curva IA</a:t>
            </a:r>
            <a:endParaRPr lang="it-IT" dirty="0">
              <a:cs typeface="Calibri" panose="020F0502020204030204" pitchFamily="34" charset="0"/>
            </a:endParaRPr>
          </a:p>
        </p:txBody>
      </p:sp>
      <p:sp>
        <p:nvSpPr>
          <p:cNvPr id="3" name="Segnaposto contenuto 2"/>
          <p:cNvSpPr>
            <a:spLocks noGrp="1"/>
          </p:cNvSpPr>
          <p:nvPr>
            <p:ph idx="1"/>
          </p:nvPr>
        </p:nvSpPr>
        <p:spPr>
          <a:xfrm>
            <a:off x="628073" y="1447800"/>
            <a:ext cx="10520218" cy="4130964"/>
          </a:xfrm>
        </p:spPr>
        <p:txBody>
          <a:bodyPr>
            <a:normAutofit fontScale="92500" lnSpcReduction="10000"/>
          </a:bodyPr>
          <a:lstStyle/>
          <a:p>
            <a:r>
              <a:rPr lang="it-IT" dirty="0">
                <a:latin typeface="Calibri" panose="020F0502020204030204" pitchFamily="34" charset="0"/>
                <a:cs typeface="Calibri" panose="020F0502020204030204" pitchFamily="34" charset="0"/>
              </a:rPr>
              <a:t>L'inflazione al tempo </a:t>
            </a:r>
            <a:r>
              <a:rPr lang="it-IT" dirty="0" smtClean="0">
                <a:latin typeface="Calibri" panose="020F0502020204030204" pitchFamily="34" charset="0"/>
                <a:cs typeface="Calibri" panose="020F0502020204030204" pitchFamily="34" charset="0"/>
              </a:rPr>
              <a:t>t+1, </a:t>
            </a:r>
            <a:r>
              <a:rPr lang="it-IT" dirty="0">
                <a:latin typeface="Calibri" panose="020F0502020204030204" pitchFamily="34" charset="0"/>
                <a:cs typeface="Calibri" panose="020F0502020204030204" pitchFamily="34" charset="0"/>
              </a:rPr>
              <a:t>π</a:t>
            </a:r>
            <a:r>
              <a:rPr lang="it-IT" baseline="-25000" dirty="0">
                <a:latin typeface="Calibri" panose="020F0502020204030204" pitchFamily="34" charset="0"/>
                <a:cs typeface="Calibri" panose="020F0502020204030204" pitchFamily="34" charset="0"/>
              </a:rPr>
              <a:t>t+1</a:t>
            </a:r>
            <a:r>
              <a:rPr lang="it-IT" dirty="0">
                <a:latin typeface="Calibri" panose="020F0502020204030204" pitchFamily="34" charset="0"/>
                <a:cs typeface="Calibri" panose="020F0502020204030204" pitchFamily="34" charset="0"/>
              </a:rPr>
              <a:t> dipende: </a:t>
            </a:r>
          </a:p>
          <a:p>
            <a:pPr lvl="1"/>
            <a:r>
              <a:rPr lang="it-IT" dirty="0">
                <a:solidFill>
                  <a:srgbClr val="FF0000"/>
                </a:solidFill>
                <a:latin typeface="Calibri" panose="020F0502020204030204" pitchFamily="34" charset="0"/>
                <a:cs typeface="Calibri" panose="020F0502020204030204" pitchFamily="34" charset="0"/>
              </a:rPr>
              <a:t>Positivamente</a:t>
            </a:r>
            <a:r>
              <a:rPr lang="it-IT" dirty="0">
                <a:latin typeface="Calibri" panose="020F0502020204030204" pitchFamily="34" charset="0"/>
                <a:cs typeface="Calibri" panose="020F0502020204030204" pitchFamily="34" charset="0"/>
              </a:rPr>
              <a:t>, dal livello di inflazione al momento t </a:t>
            </a:r>
            <a:r>
              <a:rPr lang="it-IT" dirty="0">
                <a:solidFill>
                  <a:srgbClr val="FF0000"/>
                </a:solidFill>
                <a:latin typeface="Calibri" panose="020F0502020204030204" pitchFamily="34" charset="0"/>
                <a:cs typeface="Calibri" panose="020F0502020204030204" pitchFamily="34" charset="0"/>
              </a:rPr>
              <a:t>π</a:t>
            </a:r>
            <a:r>
              <a:rPr lang="it-IT" baseline="-25000" dirty="0">
                <a:solidFill>
                  <a:srgbClr val="FF0000"/>
                </a:solidFill>
                <a:latin typeface="Calibri" panose="020F0502020204030204" pitchFamily="34" charset="0"/>
                <a:cs typeface="Calibri" panose="020F0502020204030204" pitchFamily="34" charset="0"/>
              </a:rPr>
              <a:t>t</a:t>
            </a:r>
            <a:r>
              <a:rPr lang="it-IT" dirty="0">
                <a:latin typeface="Calibri" panose="020F0502020204030204" pitchFamily="34" charset="0"/>
                <a:cs typeface="Calibri" panose="020F0502020204030204" pitchFamily="34" charset="0"/>
              </a:rPr>
              <a:t> </a:t>
            </a:r>
            <a:r>
              <a:rPr lang="it-IT" dirty="0" smtClean="0">
                <a:latin typeface="Calibri" panose="020F0502020204030204" pitchFamily="34" charset="0"/>
                <a:cs typeface="Calibri" panose="020F0502020204030204" pitchFamily="34" charset="0"/>
              </a:rPr>
              <a:t>. Possibili spiegazioni: </a:t>
            </a:r>
            <a:r>
              <a:rPr lang="it-IT" dirty="0" err="1">
                <a:latin typeface="Calibri" panose="020F0502020204030204" pitchFamily="34" charset="0"/>
                <a:cs typeface="Calibri" panose="020F0502020204030204" pitchFamily="34" charset="0"/>
              </a:rPr>
              <a:t>proxy</a:t>
            </a:r>
            <a:r>
              <a:rPr lang="it-IT" dirty="0">
                <a:latin typeface="Calibri" panose="020F0502020204030204" pitchFamily="34" charset="0"/>
                <a:cs typeface="Calibri" panose="020F0502020204030204" pitchFamily="34" charset="0"/>
              </a:rPr>
              <a:t> per le aspettative di </a:t>
            </a:r>
            <a:r>
              <a:rPr lang="it-IT" dirty="0" smtClean="0">
                <a:latin typeface="Calibri" panose="020F0502020204030204" pitchFamily="34" charset="0"/>
                <a:cs typeface="Calibri" panose="020F0502020204030204" pitchFamily="34" charset="0"/>
              </a:rPr>
              <a:t>inflazione (Friedman), </a:t>
            </a:r>
            <a:r>
              <a:rPr lang="it-IT" dirty="0">
                <a:latin typeface="Calibri" panose="020F0502020204030204" pitchFamily="34" charset="0"/>
                <a:cs typeface="Calibri" panose="020F0502020204030204" pitchFamily="34" charset="0"/>
              </a:rPr>
              <a:t>inerzia </a:t>
            </a:r>
            <a:r>
              <a:rPr lang="it-IT" dirty="0" smtClean="0">
                <a:latin typeface="Calibri" panose="020F0502020204030204" pitchFamily="34" charset="0"/>
                <a:cs typeface="Calibri" panose="020F0502020204030204" pitchFamily="34" charset="0"/>
              </a:rPr>
              <a:t>dell'inflazione riflesso della presenza di rigidità / imperfezioni nel meccanismo di formazione dei prezzi (</a:t>
            </a:r>
            <a:r>
              <a:rPr lang="it-IT" dirty="0" smtClean="0">
                <a:solidFill>
                  <a:srgbClr val="FF0000"/>
                </a:solidFill>
                <a:latin typeface="Calibri" panose="020F0502020204030204" pitchFamily="34" charset="0"/>
                <a:cs typeface="Calibri" panose="020F0502020204030204" pitchFamily="34" charset="0"/>
              </a:rPr>
              <a:t>Economia NEK</a:t>
            </a:r>
            <a:r>
              <a:rPr lang="it-IT" dirty="0" smtClean="0">
                <a:latin typeface="Calibri" panose="020F0502020204030204" pitchFamily="34" charset="0"/>
                <a:cs typeface="Calibri" panose="020F0502020204030204" pitchFamily="34" charset="0"/>
              </a:rPr>
              <a:t>)</a:t>
            </a:r>
            <a:endParaRPr lang="it-IT" dirty="0">
              <a:latin typeface="Calibri" panose="020F0502020204030204" pitchFamily="34" charset="0"/>
              <a:cs typeface="Calibri" panose="020F0502020204030204" pitchFamily="34" charset="0"/>
            </a:endParaRPr>
          </a:p>
          <a:p>
            <a:pPr lvl="1"/>
            <a:r>
              <a:rPr lang="it-IT" dirty="0">
                <a:solidFill>
                  <a:srgbClr val="FF0000"/>
                </a:solidFill>
                <a:latin typeface="Calibri" panose="020F0502020204030204" pitchFamily="34" charset="0"/>
                <a:cs typeface="Calibri" panose="020F0502020204030204" pitchFamily="34" charset="0"/>
              </a:rPr>
              <a:t>Positivamente, </a:t>
            </a:r>
            <a:r>
              <a:rPr lang="it-IT" dirty="0" smtClean="0">
                <a:solidFill>
                  <a:srgbClr val="FF0000"/>
                </a:solidFill>
                <a:latin typeface="Calibri" panose="020F0502020204030204" pitchFamily="34" charset="0"/>
                <a:cs typeface="Calibri" panose="020F0502020204030204" pitchFamily="34" charset="0"/>
              </a:rPr>
              <a:t>dall'output gap</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y</a:t>
            </a:r>
            <a:r>
              <a:rPr lang="it-IT" baseline="-25000" dirty="0" err="1" smtClean="0">
                <a:latin typeface="Calibri" panose="020F0502020204030204" pitchFamily="34" charset="0"/>
                <a:cs typeface="Calibri" panose="020F0502020204030204" pitchFamily="34" charset="0"/>
              </a:rPr>
              <a:t>t</a:t>
            </a:r>
            <a:r>
              <a:rPr lang="it-IT" dirty="0" smtClean="0">
                <a:latin typeface="Calibri" panose="020F0502020204030204" pitchFamily="34" charset="0"/>
                <a:cs typeface="Calibri" panose="020F0502020204030204" pitchFamily="34" charset="0"/>
              </a:rPr>
              <a:t> - </a:t>
            </a:r>
            <a:r>
              <a:rPr lang="it-IT" dirty="0" err="1" smtClean="0">
                <a:latin typeface="Calibri" panose="020F0502020204030204" pitchFamily="34" charset="0"/>
                <a:cs typeface="Calibri" panose="020F0502020204030204" pitchFamily="34" charset="0"/>
              </a:rPr>
              <a:t>y</a:t>
            </a:r>
            <a:r>
              <a:rPr lang="it-IT" baseline="-25000" dirty="0" err="1" smtClean="0">
                <a:latin typeface="Calibri" panose="020F0502020204030204" pitchFamily="34" charset="0"/>
                <a:cs typeface="Calibri" panose="020F0502020204030204" pitchFamily="34" charset="0"/>
              </a:rPr>
              <a:t>N</a:t>
            </a:r>
            <a:r>
              <a:rPr lang="it-IT" dirty="0" smtClean="0">
                <a:latin typeface="Calibri" panose="020F0502020204030204" pitchFamily="34" charset="0"/>
                <a:cs typeface="Calibri" panose="020F0502020204030204" pitchFamily="34" charset="0"/>
              </a:rPr>
              <a:t> ). </a:t>
            </a:r>
            <a:r>
              <a:rPr lang="it-IT" dirty="0" smtClean="0">
                <a:solidFill>
                  <a:srgbClr val="FF0000"/>
                </a:solidFill>
                <a:latin typeface="Calibri" panose="020F0502020204030204" pitchFamily="34" charset="0"/>
                <a:cs typeface="Calibri" panose="020F0502020204030204" pitchFamily="34" charset="0"/>
              </a:rPr>
              <a:t>Effetto </a:t>
            </a:r>
            <a:r>
              <a:rPr lang="it-IT" dirty="0">
                <a:solidFill>
                  <a:srgbClr val="FF0000"/>
                </a:solidFill>
                <a:latin typeface="Calibri" panose="020F0502020204030204" pitchFamily="34" charset="0"/>
                <a:cs typeface="Calibri" panose="020F0502020204030204" pitchFamily="34" charset="0"/>
              </a:rPr>
              <a:t>curva di </a:t>
            </a:r>
            <a:r>
              <a:rPr lang="it-IT" dirty="0" smtClean="0">
                <a:solidFill>
                  <a:srgbClr val="FF0000"/>
                </a:solidFill>
                <a:latin typeface="Calibri" panose="020F0502020204030204" pitchFamily="34" charset="0"/>
                <a:cs typeface="Calibri" panose="020F0502020204030204" pitchFamily="34" charset="0"/>
              </a:rPr>
              <a:t>Phillips à la Friedman</a:t>
            </a:r>
            <a:r>
              <a:rPr lang="it-IT" dirty="0" smtClean="0">
                <a:latin typeface="Calibri" panose="020F0502020204030204" pitchFamily="34" charset="0"/>
                <a:cs typeface="Calibri" panose="020F0502020204030204" pitchFamily="34" charset="0"/>
              </a:rPr>
              <a:t>. Questa relazione positiva può dipendere dalla presenza di </a:t>
            </a:r>
            <a:r>
              <a:rPr lang="it-IT" dirty="0">
                <a:latin typeface="Calibri" panose="020F0502020204030204" pitchFamily="34" charset="0"/>
                <a:cs typeface="Calibri" panose="020F0502020204030204" pitchFamily="34" charset="0"/>
              </a:rPr>
              <a:t>limiti alla capacità produttiva, costi marginali che aumentano con il livello o la </a:t>
            </a:r>
            <a:r>
              <a:rPr lang="it-IT" dirty="0" smtClean="0">
                <a:latin typeface="Calibri" panose="020F0502020204030204" pitchFamily="34" charset="0"/>
                <a:cs typeface="Calibri" panose="020F0502020204030204" pitchFamily="34" charset="0"/>
              </a:rPr>
              <a:t>produzione, variazione del </a:t>
            </a:r>
            <a:r>
              <a:rPr lang="it-IT" dirty="0" err="1" smtClean="0">
                <a:latin typeface="Calibri" panose="020F0502020204030204" pitchFamily="34" charset="0"/>
                <a:cs typeface="Calibri" panose="020F0502020204030204" pitchFamily="34" charset="0"/>
              </a:rPr>
              <a:t>mark</a:t>
            </a:r>
            <a:r>
              <a:rPr lang="it-IT" dirty="0" smtClean="0">
                <a:latin typeface="Calibri" panose="020F0502020204030204" pitchFamily="34" charset="0"/>
                <a:cs typeface="Calibri" panose="020F0502020204030204" pitchFamily="34" charset="0"/>
              </a:rPr>
              <a:t>-up</a:t>
            </a:r>
            <a:endParaRPr lang="it-IT" dirty="0">
              <a:latin typeface="Calibri" panose="020F0502020204030204" pitchFamily="34" charset="0"/>
              <a:cs typeface="Calibri" panose="020F0502020204030204" pitchFamily="34" charset="0"/>
            </a:endParaRPr>
          </a:p>
          <a:p>
            <a:pPr lvl="1"/>
            <a:r>
              <a:rPr lang="it-IT" dirty="0" smtClean="0">
                <a:latin typeface="Calibri" panose="020F0502020204030204" pitchFamily="34" charset="0"/>
                <a:cs typeface="Calibri" panose="020F0502020204030204" pitchFamily="34" charset="0"/>
              </a:rPr>
              <a:t>Da una </a:t>
            </a:r>
            <a:r>
              <a:rPr lang="it-IT" dirty="0">
                <a:solidFill>
                  <a:srgbClr val="FF0000"/>
                </a:solidFill>
                <a:latin typeface="Calibri" panose="020F0502020204030204" pitchFamily="34" charset="0"/>
                <a:cs typeface="Calibri" panose="020F0502020204030204" pitchFamily="34" charset="0"/>
              </a:rPr>
              <a:t>componente casuale</a:t>
            </a:r>
            <a:r>
              <a:rPr lang="it-IT" dirty="0">
                <a:latin typeface="Calibri" panose="020F0502020204030204" pitchFamily="34" charset="0"/>
                <a:cs typeface="Calibri" panose="020F0502020204030204" pitchFamily="34" charset="0"/>
              </a:rPr>
              <a:t> (ad es. shock </a:t>
            </a:r>
            <a:r>
              <a:rPr lang="it-IT" dirty="0" smtClean="0">
                <a:latin typeface="Calibri" panose="020F0502020204030204" pitchFamily="34" charset="0"/>
                <a:cs typeface="Calibri" panose="020F0502020204030204" pitchFamily="34" charset="0"/>
              </a:rPr>
              <a:t>che colpiscono salari</a:t>
            </a:r>
            <a:r>
              <a:rPr lang="it-IT" dirty="0">
                <a:latin typeface="Calibri" panose="020F0502020204030204" pitchFamily="34" charset="0"/>
                <a:cs typeface="Calibri" panose="020F0502020204030204" pitchFamily="34" charset="0"/>
              </a:rPr>
              <a:t>, prezzi </a:t>
            </a:r>
            <a:r>
              <a:rPr lang="it-IT" dirty="0" smtClean="0">
                <a:latin typeface="Calibri" panose="020F0502020204030204" pitchFamily="34" charset="0"/>
                <a:cs typeface="Calibri" panose="020F0502020204030204" pitchFamily="34" charset="0"/>
              </a:rPr>
              <a:t>dell'energia o di altre materie prime, </a:t>
            </a:r>
            <a:r>
              <a:rPr lang="it-IT" dirty="0">
                <a:latin typeface="Calibri" panose="020F0502020204030204" pitchFamily="34" charset="0"/>
                <a:cs typeface="Calibri" panose="020F0502020204030204" pitchFamily="34" charset="0"/>
              </a:rPr>
              <a:t>aliquote fiscali, catene di approvvigionamento...). </a:t>
            </a:r>
            <a:r>
              <a:rPr lang="it-IT" dirty="0" smtClean="0">
                <a:latin typeface="Calibri" panose="020F0502020204030204" pitchFamily="34" charset="0"/>
                <a:cs typeface="Calibri" panose="020F0502020204030204" pitchFamily="34" charset="0"/>
              </a:rPr>
              <a:t>Realizzazioni </a:t>
            </a:r>
            <a:r>
              <a:rPr lang="it-IT" dirty="0">
                <a:latin typeface="Calibri" panose="020F0502020204030204" pitchFamily="34" charset="0"/>
                <a:cs typeface="Calibri" panose="020F0502020204030204" pitchFamily="34" charset="0"/>
              </a:rPr>
              <a:t>positive (negative) di questa componente </a:t>
            </a:r>
            <a:r>
              <a:rPr lang="it-IT" dirty="0" smtClean="0">
                <a:latin typeface="Calibri" panose="020F0502020204030204" pitchFamily="34" charset="0"/>
                <a:cs typeface="Calibri" panose="020F0502020204030204" pitchFamily="34" charset="0"/>
              </a:rPr>
              <a:t>determinano il rialzo (ribasso) del tasso d’inflazione. Questo può riflettere la </a:t>
            </a:r>
            <a:r>
              <a:rPr lang="it-IT" dirty="0">
                <a:latin typeface="Calibri" panose="020F0502020204030204" pitchFamily="34" charset="0"/>
                <a:cs typeface="Calibri" panose="020F0502020204030204" pitchFamily="34" charset="0"/>
              </a:rPr>
              <a:t>comparsa </a:t>
            </a:r>
            <a:r>
              <a:rPr lang="it-IT" dirty="0" smtClean="0">
                <a:latin typeface="Calibri" panose="020F0502020204030204" pitchFamily="34" charset="0"/>
                <a:cs typeface="Calibri" panose="020F0502020204030204" pitchFamily="34" charset="0"/>
              </a:rPr>
              <a:t>inaspettata </a:t>
            </a:r>
            <a:r>
              <a:rPr lang="it-IT" dirty="0">
                <a:latin typeface="Calibri" panose="020F0502020204030204" pitchFamily="34" charset="0"/>
                <a:cs typeface="Calibri" panose="020F0502020204030204" pitchFamily="34" charset="0"/>
              </a:rPr>
              <a:t>di ostacoli </a:t>
            </a:r>
            <a:r>
              <a:rPr lang="it-IT" dirty="0" smtClean="0">
                <a:latin typeface="Calibri" panose="020F0502020204030204" pitchFamily="34" charset="0"/>
                <a:cs typeface="Calibri" panose="020F0502020204030204" pitchFamily="34" charset="0"/>
              </a:rPr>
              <a:t>(elementi favorevoli) alla </a:t>
            </a:r>
            <a:r>
              <a:rPr lang="it-IT" dirty="0">
                <a:latin typeface="Calibri" panose="020F0502020204030204" pitchFamily="34" charset="0"/>
                <a:cs typeface="Calibri" panose="020F0502020204030204" pitchFamily="34" charset="0"/>
              </a:rPr>
              <a:t>produzione che </a:t>
            </a:r>
            <a:r>
              <a:rPr lang="it-IT" dirty="0" smtClean="0">
                <a:latin typeface="Calibri" panose="020F0502020204030204" pitchFamily="34" charset="0"/>
                <a:cs typeface="Calibri" panose="020F0502020204030204" pitchFamily="34" charset="0"/>
              </a:rPr>
              <a:t>provocano il rialzo (ribasso) dei costi e dei prezzi</a:t>
            </a:r>
            <a:endParaRPr lang="en-US" dirty="0" smtClean="0">
              <a:latin typeface="Calibri" panose="020F0502020204030204" pitchFamily="34" charset="0"/>
              <a:cs typeface="Calibri" panose="020F0502020204030204" pitchFamily="34" charset="0"/>
            </a:endParaRPr>
          </a:p>
        </p:txBody>
      </p:sp>
      <p:pic>
        <p:nvPicPr>
          <p:cNvPr id="6" name="Immagine 5"/>
          <p:cNvPicPr>
            <a:picLocks noChangeAspect="1"/>
          </p:cNvPicPr>
          <p:nvPr/>
        </p:nvPicPr>
        <p:blipFill>
          <a:blip r:embed="rId2"/>
          <a:stretch>
            <a:fillRect/>
          </a:stretch>
        </p:blipFill>
        <p:spPr>
          <a:xfrm>
            <a:off x="3860800" y="474855"/>
            <a:ext cx="5636166" cy="635987"/>
          </a:xfrm>
          <a:prstGeom prst="rect">
            <a:avLst/>
          </a:prstGeom>
        </p:spPr>
      </p:pic>
    </p:spTree>
    <p:extLst>
      <p:ext uri="{BB962C8B-B14F-4D97-AF65-F5344CB8AC3E}">
        <p14:creationId xmlns:p14="http://schemas.microsoft.com/office/powerpoint/2010/main" val="19680908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718127" y="88035"/>
            <a:ext cx="10515600" cy="964702"/>
          </a:xfrm>
        </p:spPr>
        <p:txBody>
          <a:bodyPr/>
          <a:lstStyle/>
          <a:p>
            <a:r>
              <a:rPr lang="it-IT" dirty="0" smtClean="0"/>
              <a:t>IS + MP = AD</a:t>
            </a:r>
            <a:endParaRPr lang="it-IT" dirty="0"/>
          </a:p>
        </p:txBody>
      </p:sp>
      <p:sp>
        <p:nvSpPr>
          <p:cNvPr id="6" name="Segnaposto contenuto 5"/>
          <p:cNvSpPr>
            <a:spLocks noGrp="1"/>
          </p:cNvSpPr>
          <p:nvPr>
            <p:ph sz="half" idx="2"/>
          </p:nvPr>
        </p:nvSpPr>
        <p:spPr>
          <a:xfrm>
            <a:off x="5588000" y="674047"/>
            <a:ext cx="5948218" cy="5688632"/>
          </a:xfrm>
        </p:spPr>
        <p:txBody>
          <a:bodyPr>
            <a:noAutofit/>
          </a:bodyPr>
          <a:lstStyle/>
          <a:p>
            <a:r>
              <a:rPr lang="it-IT" sz="2000" dirty="0" smtClean="0">
                <a:latin typeface="Calibri" panose="020F0502020204030204" pitchFamily="34" charset="0"/>
                <a:cs typeface="Calibri" panose="020F0502020204030204" pitchFamily="34" charset="0"/>
              </a:rPr>
              <a:t>La curva AD, ottenuta combinando la IS e la MP, definisce una relazione inversa tra il tasso d’inflazione al tempo </a:t>
            </a:r>
            <a:r>
              <a:rPr lang="it-IT" sz="2000" dirty="0">
                <a:latin typeface="Calibri" panose="020F0502020204030204" pitchFamily="34" charset="0"/>
                <a:cs typeface="Calibri" panose="020F0502020204030204" pitchFamily="34" charset="0"/>
              </a:rPr>
              <a:t>t (</a:t>
            </a:r>
            <a:r>
              <a:rPr lang="el-GR" sz="2000" dirty="0">
                <a:latin typeface="Calibri" panose="020F0502020204030204" pitchFamily="34" charset="0"/>
                <a:cs typeface="Calibri" panose="020F0502020204030204" pitchFamily="34" charset="0"/>
              </a:rPr>
              <a:t>π</a:t>
            </a:r>
            <a:r>
              <a:rPr lang="it-IT" sz="2000" baseline="-25000" dirty="0">
                <a:latin typeface="Calibri" panose="020F0502020204030204" pitchFamily="34" charset="0"/>
                <a:cs typeface="Calibri" panose="020F0502020204030204" pitchFamily="34" charset="0"/>
              </a:rPr>
              <a:t>t</a:t>
            </a:r>
            <a:r>
              <a:rPr lang="it-IT" sz="2000" dirty="0">
                <a:latin typeface="Calibri" panose="020F0502020204030204" pitchFamily="34" charset="0"/>
                <a:cs typeface="Calibri" panose="020F0502020204030204" pitchFamily="34" charset="0"/>
              </a:rPr>
              <a:t>) </a:t>
            </a:r>
            <a:r>
              <a:rPr lang="it-IT" sz="2000" dirty="0" smtClean="0">
                <a:latin typeface="Calibri" panose="020F0502020204030204" pitchFamily="34" charset="0"/>
                <a:cs typeface="Calibri" panose="020F0502020204030204" pitchFamily="34" charset="0"/>
              </a:rPr>
              <a:t>e il </a:t>
            </a:r>
            <a:r>
              <a:rPr lang="it-IT" sz="2000" dirty="0" err="1" smtClean="0">
                <a:latin typeface="Calibri" panose="020F0502020204030204" pitchFamily="34" charset="0"/>
                <a:cs typeface="Calibri" panose="020F0502020204030204" pitchFamily="34" charset="0"/>
              </a:rPr>
              <a:t>y</a:t>
            </a:r>
            <a:r>
              <a:rPr lang="it-IT" sz="2000" baseline="-25000" dirty="0" err="1" smtClean="0">
                <a:latin typeface="Calibri" panose="020F0502020204030204" pitchFamily="34" charset="0"/>
                <a:cs typeface="Calibri" panose="020F0502020204030204" pitchFamily="34" charset="0"/>
              </a:rPr>
              <a:t>t</a:t>
            </a:r>
            <a:r>
              <a:rPr lang="it-IT" sz="2000" baseline="-25000" dirty="0" smtClean="0">
                <a:latin typeface="Calibri" panose="020F0502020204030204" pitchFamily="34" charset="0"/>
                <a:cs typeface="Calibri" panose="020F0502020204030204" pitchFamily="34" charset="0"/>
              </a:rPr>
              <a:t>  </a:t>
            </a:r>
            <a:r>
              <a:rPr lang="it-IT" sz="2000" dirty="0" smtClean="0">
                <a:latin typeface="Calibri" panose="020F0502020204030204" pitchFamily="34" charset="0"/>
                <a:cs typeface="Calibri" panose="020F0502020204030204" pitchFamily="34" charset="0"/>
              </a:rPr>
              <a:t>(</a:t>
            </a:r>
            <a:r>
              <a:rPr lang="it-IT" sz="2000" dirty="0" smtClean="0">
                <a:solidFill>
                  <a:srgbClr val="FF0000"/>
                </a:solidFill>
                <a:latin typeface="Calibri" panose="020F0502020204030204" pitchFamily="34" charset="0"/>
                <a:cs typeface="Calibri" panose="020F0502020204030204" pitchFamily="34" charset="0"/>
              </a:rPr>
              <a:t>Modigliani 2.0</a:t>
            </a:r>
            <a:r>
              <a:rPr lang="it-IT" sz="2000" dirty="0" smtClean="0">
                <a:latin typeface="Calibri" panose="020F0502020204030204" pitchFamily="34" charset="0"/>
                <a:cs typeface="Calibri" panose="020F0502020204030204" pitchFamily="34" charset="0"/>
              </a:rPr>
              <a:t>)</a:t>
            </a:r>
            <a:endParaRPr lang="it-IT" sz="2000" dirty="0">
              <a:latin typeface="Calibri" panose="020F0502020204030204" pitchFamily="34" charset="0"/>
              <a:cs typeface="Calibri" panose="020F0502020204030204" pitchFamily="34" charset="0"/>
            </a:endParaRPr>
          </a:p>
          <a:p>
            <a:r>
              <a:rPr lang="it-IT" sz="2000" dirty="0" smtClean="0">
                <a:solidFill>
                  <a:srgbClr val="FF0000"/>
                </a:solidFill>
                <a:latin typeface="Calibri" panose="020F0502020204030204" pitchFamily="34" charset="0"/>
                <a:cs typeface="Calibri" panose="020F0502020204030204" pitchFamily="34" charset="0"/>
              </a:rPr>
              <a:t>Pendenza negativa</a:t>
            </a:r>
            <a:endParaRPr lang="it-IT" sz="2000" dirty="0">
              <a:solidFill>
                <a:srgbClr val="FF0000"/>
              </a:solidFill>
              <a:latin typeface="Calibri" panose="020F0502020204030204" pitchFamily="34" charset="0"/>
              <a:cs typeface="Calibri" panose="020F0502020204030204" pitchFamily="34" charset="0"/>
            </a:endParaRPr>
          </a:p>
          <a:p>
            <a:pPr lvl="1"/>
            <a:r>
              <a:rPr lang="it-IT" sz="2000" dirty="0">
                <a:latin typeface="Calibri" panose="020F0502020204030204" pitchFamily="34" charset="0"/>
                <a:cs typeface="Calibri" panose="020F0502020204030204" pitchFamily="34" charset="0"/>
                <a:sym typeface="Symbol" panose="05050102010706020507" pitchFamily="18" charset="2"/>
              </a:rPr>
              <a:t></a:t>
            </a:r>
            <a:r>
              <a:rPr lang="el-GR" sz="2000" dirty="0">
                <a:latin typeface="Calibri" panose="020F0502020204030204" pitchFamily="34" charset="0"/>
                <a:cs typeface="Calibri" panose="020F0502020204030204" pitchFamily="34" charset="0"/>
                <a:sym typeface="Symbol" panose="05050102010706020507" pitchFamily="18" charset="2"/>
              </a:rPr>
              <a:t>π</a:t>
            </a:r>
            <a:r>
              <a:rPr lang="it-IT" sz="2000" dirty="0">
                <a:latin typeface="Calibri" panose="020F0502020204030204" pitchFamily="34" charset="0"/>
                <a:cs typeface="Calibri" panose="020F0502020204030204" pitchFamily="34" charset="0"/>
                <a:sym typeface="Symbol" panose="05050102010706020507" pitchFamily="18" charset="2"/>
              </a:rPr>
              <a:t>  i</a:t>
            </a:r>
            <a:r>
              <a:rPr lang="el-GR" sz="2000" dirty="0">
                <a:latin typeface="Calibri" panose="020F0502020204030204" pitchFamily="34" charset="0"/>
                <a:cs typeface="Calibri" panose="020F0502020204030204" pitchFamily="34" charset="0"/>
                <a:sym typeface="Symbol" panose="05050102010706020507" pitchFamily="18" charset="2"/>
              </a:rPr>
              <a:t> </a:t>
            </a:r>
            <a:r>
              <a:rPr lang="it-IT" sz="2000" dirty="0">
                <a:latin typeface="Calibri" panose="020F0502020204030204" pitchFamily="34" charset="0"/>
                <a:cs typeface="Calibri" panose="020F0502020204030204" pitchFamily="34" charset="0"/>
                <a:sym typeface="Symbol" panose="05050102010706020507" pitchFamily="18" charset="2"/>
              </a:rPr>
              <a:t> r  DA  Y</a:t>
            </a:r>
          </a:p>
          <a:p>
            <a:pPr lvl="1"/>
            <a:r>
              <a:rPr lang="it-IT" sz="2000" dirty="0" smtClean="0">
                <a:latin typeface="Calibri" panose="020F0502020204030204" pitchFamily="34" charset="0"/>
                <a:cs typeface="Calibri" panose="020F0502020204030204" pitchFamily="34" charset="0"/>
                <a:sym typeface="Symbol" panose="05050102010706020507" pitchFamily="18" charset="2"/>
              </a:rPr>
              <a:t>Effetto regola di Taylor (dipende dalla BC)</a:t>
            </a:r>
          </a:p>
          <a:p>
            <a:pPr lvl="1"/>
            <a:r>
              <a:rPr lang="it-IT" sz="2000" dirty="0" smtClean="0">
                <a:latin typeface="Calibri" panose="020F0502020204030204" pitchFamily="34" charset="0"/>
                <a:cs typeface="Calibri" panose="020F0502020204030204" pitchFamily="34" charset="0"/>
                <a:sym typeface="Symbol" panose="05050102010706020507" pitchFamily="18" charset="2"/>
              </a:rPr>
              <a:t>Nel Modigliani originale la spiegazione della pendenza negativa della AD è diversa</a:t>
            </a:r>
          </a:p>
          <a:p>
            <a:pPr lvl="1"/>
            <a:r>
              <a:rPr lang="it-IT" sz="2000" dirty="0" smtClean="0">
                <a:latin typeface="Calibri" panose="020F0502020204030204" pitchFamily="34" charset="0"/>
                <a:cs typeface="Calibri" panose="020F0502020204030204" pitchFamily="34" charset="0"/>
                <a:sym typeface="Symbol" panose="05050102010706020507" pitchFamily="18" charset="2"/>
              </a:rPr>
              <a:t>P </a:t>
            </a:r>
            <a:r>
              <a:rPr lang="it-IT" sz="2000" dirty="0">
                <a:latin typeface="Calibri" panose="020F0502020204030204" pitchFamily="34" charset="0"/>
                <a:cs typeface="Calibri" panose="020F0502020204030204" pitchFamily="34" charset="0"/>
                <a:sym typeface="Symbol" panose="05050102010706020507" pitchFamily="18" charset="2"/>
              </a:rPr>
              <a:t>  </a:t>
            </a:r>
            <a:r>
              <a:rPr lang="it-IT" sz="2000" dirty="0" smtClean="0">
                <a:solidFill>
                  <a:srgbClr val="FF0000"/>
                </a:solidFill>
                <a:latin typeface="Calibri" panose="020F0502020204030204" pitchFamily="34" charset="0"/>
                <a:cs typeface="Calibri" panose="020F0502020204030204" pitchFamily="34" charset="0"/>
                <a:sym typeface="Symbol" panose="05050102010706020507" pitchFamily="18" charset="2"/>
              </a:rPr>
              <a:t>M/P</a:t>
            </a:r>
            <a:r>
              <a:rPr lang="it-IT" sz="2000" dirty="0" smtClean="0">
                <a:latin typeface="Calibri" panose="020F0502020204030204" pitchFamily="34" charset="0"/>
                <a:cs typeface="Calibri" panose="020F0502020204030204" pitchFamily="34" charset="0"/>
                <a:sym typeface="Symbol" panose="05050102010706020507" pitchFamily="18" charset="2"/>
              </a:rPr>
              <a:t> </a:t>
            </a:r>
            <a:r>
              <a:rPr lang="it-IT" sz="2000" dirty="0">
                <a:latin typeface="Calibri" panose="020F0502020204030204" pitchFamily="34" charset="0"/>
                <a:cs typeface="Calibri" panose="020F0502020204030204" pitchFamily="34" charset="0"/>
                <a:sym typeface="Symbol" panose="05050102010706020507" pitchFamily="18" charset="2"/>
              </a:rPr>
              <a:t> </a:t>
            </a:r>
            <a:r>
              <a:rPr lang="it-IT" sz="2000" dirty="0" smtClean="0">
                <a:latin typeface="Calibri" panose="020F0502020204030204" pitchFamily="34" charset="0"/>
                <a:cs typeface="Calibri" panose="020F0502020204030204" pitchFamily="34" charset="0"/>
                <a:sym typeface="Symbol" panose="05050102010706020507" pitchFamily="18" charset="2"/>
              </a:rPr>
              <a:t>i</a:t>
            </a:r>
            <a:r>
              <a:rPr lang="el-GR" sz="2000" dirty="0" smtClean="0">
                <a:latin typeface="Calibri" panose="020F0502020204030204" pitchFamily="34" charset="0"/>
                <a:cs typeface="Calibri" panose="020F0502020204030204" pitchFamily="34" charset="0"/>
                <a:sym typeface="Symbol" panose="05050102010706020507" pitchFamily="18" charset="2"/>
              </a:rPr>
              <a:t> </a:t>
            </a:r>
            <a:r>
              <a:rPr lang="it-IT" sz="2000" dirty="0" smtClean="0">
                <a:latin typeface="Calibri" panose="020F0502020204030204" pitchFamily="34" charset="0"/>
                <a:cs typeface="Calibri" panose="020F0502020204030204" pitchFamily="34" charset="0"/>
                <a:sym typeface="Symbol" panose="05050102010706020507" pitchFamily="18" charset="2"/>
              </a:rPr>
              <a:t> </a:t>
            </a:r>
            <a:r>
              <a:rPr lang="it-IT" sz="2000" dirty="0">
                <a:latin typeface="Calibri" panose="020F0502020204030204" pitchFamily="34" charset="0"/>
                <a:cs typeface="Calibri" panose="020F0502020204030204" pitchFamily="34" charset="0"/>
                <a:sym typeface="Symbol" panose="05050102010706020507" pitchFamily="18" charset="2"/>
              </a:rPr>
              <a:t>DA  </a:t>
            </a:r>
            <a:r>
              <a:rPr lang="it-IT" sz="2000" dirty="0" smtClean="0">
                <a:latin typeface="Calibri" panose="020F0502020204030204" pitchFamily="34" charset="0"/>
                <a:cs typeface="Calibri" panose="020F0502020204030204" pitchFamily="34" charset="0"/>
                <a:sym typeface="Symbol" panose="05050102010706020507" pitchFamily="18" charset="2"/>
              </a:rPr>
              <a:t>Y (effetto Keynes)</a:t>
            </a:r>
          </a:p>
          <a:p>
            <a:pPr lvl="1"/>
            <a:r>
              <a:rPr lang="it-IT" sz="2000" dirty="0">
                <a:latin typeface="Calibri" panose="020F0502020204030204" pitchFamily="34" charset="0"/>
                <a:cs typeface="Calibri" panose="020F0502020204030204" pitchFamily="34" charset="0"/>
                <a:sym typeface="Symbol" panose="05050102010706020507" pitchFamily="18" charset="2"/>
              </a:rPr>
              <a:t>P   </a:t>
            </a:r>
            <a:r>
              <a:rPr lang="it-IT" sz="2000" dirty="0">
                <a:solidFill>
                  <a:srgbClr val="FF0000"/>
                </a:solidFill>
                <a:latin typeface="Calibri" panose="020F0502020204030204" pitchFamily="34" charset="0"/>
                <a:cs typeface="Calibri" panose="020F0502020204030204" pitchFamily="34" charset="0"/>
                <a:sym typeface="Symbol" panose="05050102010706020507" pitchFamily="18" charset="2"/>
              </a:rPr>
              <a:t>M/P</a:t>
            </a:r>
            <a:r>
              <a:rPr lang="it-IT" sz="2000" dirty="0">
                <a:latin typeface="Calibri" panose="020F0502020204030204" pitchFamily="34" charset="0"/>
                <a:cs typeface="Calibri" panose="020F0502020204030204" pitchFamily="34" charset="0"/>
                <a:sym typeface="Symbol" panose="05050102010706020507" pitchFamily="18" charset="2"/>
              </a:rPr>
              <a:t>  </a:t>
            </a:r>
            <a:r>
              <a:rPr lang="it-IT" sz="2000" dirty="0" smtClean="0">
                <a:latin typeface="Calibri" panose="020F0502020204030204" pitchFamily="34" charset="0"/>
                <a:cs typeface="Calibri" panose="020F0502020204030204" pitchFamily="34" charset="0"/>
                <a:sym typeface="Symbol" panose="05050102010706020507" pitchFamily="18" charset="2"/>
              </a:rPr>
              <a:t>C</a:t>
            </a:r>
            <a:r>
              <a:rPr lang="el-GR" sz="2000" dirty="0" smtClean="0">
                <a:latin typeface="Calibri" panose="020F0502020204030204" pitchFamily="34" charset="0"/>
                <a:cs typeface="Calibri" panose="020F0502020204030204" pitchFamily="34" charset="0"/>
                <a:sym typeface="Symbol" panose="05050102010706020507" pitchFamily="18" charset="2"/>
              </a:rPr>
              <a:t> </a:t>
            </a:r>
            <a:r>
              <a:rPr lang="it-IT" sz="2000" dirty="0">
                <a:latin typeface="Calibri" panose="020F0502020204030204" pitchFamily="34" charset="0"/>
                <a:cs typeface="Calibri" panose="020F0502020204030204" pitchFamily="34" charset="0"/>
                <a:sym typeface="Symbol" panose="05050102010706020507" pitchFamily="18" charset="2"/>
              </a:rPr>
              <a:t> DA  Y (effetto </a:t>
            </a:r>
            <a:r>
              <a:rPr lang="it-IT" sz="2000" dirty="0" err="1" smtClean="0">
                <a:latin typeface="Calibri" panose="020F0502020204030204" pitchFamily="34" charset="0"/>
                <a:cs typeface="Calibri" panose="020F0502020204030204" pitchFamily="34" charset="0"/>
                <a:sym typeface="Symbol" panose="05050102010706020507" pitchFamily="18" charset="2"/>
              </a:rPr>
              <a:t>Pigou</a:t>
            </a:r>
            <a:r>
              <a:rPr lang="it-IT" sz="2000" dirty="0" smtClean="0">
                <a:latin typeface="Calibri" panose="020F0502020204030204" pitchFamily="34" charset="0"/>
                <a:cs typeface="Calibri" panose="020F0502020204030204" pitchFamily="34" charset="0"/>
                <a:sym typeface="Symbol" panose="05050102010706020507" pitchFamily="18" charset="2"/>
              </a:rPr>
              <a:t>)</a:t>
            </a:r>
            <a:endParaRPr lang="it-IT" sz="2000" dirty="0">
              <a:latin typeface="Calibri" panose="020F0502020204030204" pitchFamily="34" charset="0"/>
              <a:cs typeface="Calibri" panose="020F0502020204030204" pitchFamily="34" charset="0"/>
              <a:sym typeface="Symbol" panose="05050102010706020507" pitchFamily="18" charset="2"/>
            </a:endParaRPr>
          </a:p>
          <a:p>
            <a:r>
              <a:rPr lang="it-IT" sz="2000" dirty="0" smtClean="0">
                <a:solidFill>
                  <a:srgbClr val="FF0000"/>
                </a:solidFill>
                <a:latin typeface="Calibri" panose="020F0502020204030204" pitchFamily="34" charset="0"/>
                <a:cs typeface="Calibri" panose="020F0502020204030204" pitchFamily="34" charset="0"/>
                <a:sym typeface="Symbol" panose="05050102010706020507" pitchFamily="18" charset="2"/>
              </a:rPr>
              <a:t>Spostamenti verso l’alto della curva AD </a:t>
            </a:r>
            <a:r>
              <a:rPr lang="it-IT" sz="2000" dirty="0" smtClean="0">
                <a:latin typeface="Calibri" panose="020F0502020204030204" pitchFamily="34" charset="0"/>
                <a:cs typeface="Calibri" panose="020F0502020204030204" pitchFamily="34" charset="0"/>
                <a:sym typeface="Symbol" panose="05050102010706020507" pitchFamily="18" charset="2"/>
              </a:rPr>
              <a:t>possono riflettere ottimismo delle famiglie e delle imprese), </a:t>
            </a:r>
            <a:r>
              <a:rPr lang="it-IT" sz="2000" dirty="0">
                <a:latin typeface="Calibri" panose="020F0502020204030204" pitchFamily="34" charset="0"/>
                <a:cs typeface="Calibri" panose="020F0502020204030204" pitchFamily="34" charset="0"/>
                <a:sym typeface="Symbol" panose="05050102010706020507" pitchFamily="18" charset="2"/>
              </a:rPr>
              <a:t>G, </a:t>
            </a:r>
            <a:r>
              <a:rPr lang="it-IT" sz="2000" dirty="0" smtClean="0">
                <a:latin typeface="Calibri" panose="020F0502020204030204" pitchFamily="34" charset="0"/>
                <a:cs typeface="Calibri" panose="020F0502020204030204" pitchFamily="34" charset="0"/>
                <a:sym typeface="Symbol" panose="05050102010706020507" pitchFamily="18" charset="2"/>
              </a:rPr>
              <a:t>TAX, Export, </a:t>
            </a:r>
            <a:r>
              <a:rPr lang="it-IT" sz="2000" dirty="0">
                <a:latin typeface="Calibri" panose="020F0502020204030204" pitchFamily="34" charset="0"/>
                <a:cs typeface="Calibri" panose="020F0502020204030204" pitchFamily="34" charset="0"/>
                <a:sym typeface="Symbol" panose="05050102010706020507" pitchFamily="18" charset="2"/>
              </a:rPr>
              <a:t>… </a:t>
            </a:r>
          </a:p>
          <a:p>
            <a:r>
              <a:rPr lang="it-IT" sz="2000" dirty="0" smtClean="0">
                <a:solidFill>
                  <a:srgbClr val="FF0000"/>
                </a:solidFill>
                <a:latin typeface="Calibri" panose="020F0502020204030204" pitchFamily="34" charset="0"/>
                <a:cs typeface="Calibri" panose="020F0502020204030204" pitchFamily="34" charset="0"/>
                <a:sym typeface="Symbol" panose="05050102010706020507" pitchFamily="18" charset="2"/>
              </a:rPr>
              <a:t>Spostamenti verso il basso della curva </a:t>
            </a:r>
            <a:r>
              <a:rPr lang="it-IT" sz="2000" dirty="0">
                <a:solidFill>
                  <a:srgbClr val="FF0000"/>
                </a:solidFill>
                <a:latin typeface="Calibri" panose="020F0502020204030204" pitchFamily="34" charset="0"/>
                <a:cs typeface="Calibri" panose="020F0502020204030204" pitchFamily="34" charset="0"/>
                <a:sym typeface="Symbol" panose="05050102010706020507" pitchFamily="18" charset="2"/>
              </a:rPr>
              <a:t>AD </a:t>
            </a:r>
            <a:r>
              <a:rPr lang="it-IT" sz="2000" dirty="0">
                <a:latin typeface="Calibri" panose="020F0502020204030204" pitchFamily="34" charset="0"/>
                <a:cs typeface="Calibri" panose="020F0502020204030204" pitchFamily="34" charset="0"/>
                <a:sym typeface="Symbol" panose="05050102010706020507" pitchFamily="18" charset="2"/>
              </a:rPr>
              <a:t>possono riflettere </a:t>
            </a:r>
            <a:r>
              <a:rPr lang="it-IT" sz="2000" dirty="0" smtClean="0">
                <a:latin typeface="Calibri" panose="020F0502020204030204" pitchFamily="34" charset="0"/>
                <a:cs typeface="Calibri" panose="020F0502020204030204" pitchFamily="34" charset="0"/>
                <a:sym typeface="Symbol" panose="05050102010706020507" pitchFamily="18" charset="2"/>
              </a:rPr>
              <a:t>pessimismo delle famiglie e delle imprese, </a:t>
            </a:r>
            <a:r>
              <a:rPr lang="it-IT" sz="2000" dirty="0">
                <a:latin typeface="Calibri" panose="020F0502020204030204" pitchFamily="34" charset="0"/>
                <a:cs typeface="Calibri" panose="020F0502020204030204" pitchFamily="34" charset="0"/>
                <a:sym typeface="Symbol" panose="05050102010706020507" pitchFamily="18" charset="2"/>
              </a:rPr>
              <a:t> G,  </a:t>
            </a:r>
            <a:r>
              <a:rPr lang="it-IT" sz="2000" dirty="0" smtClean="0">
                <a:latin typeface="Calibri" panose="020F0502020204030204" pitchFamily="34" charset="0"/>
                <a:cs typeface="Calibri" panose="020F0502020204030204" pitchFamily="34" charset="0"/>
                <a:sym typeface="Symbol" panose="05050102010706020507" pitchFamily="18" charset="2"/>
              </a:rPr>
              <a:t>TAX, </a:t>
            </a:r>
            <a:r>
              <a:rPr lang="it-IT" sz="2000" dirty="0">
                <a:latin typeface="Calibri" panose="020F0502020204030204" pitchFamily="34" charset="0"/>
                <a:cs typeface="Calibri" panose="020F0502020204030204" pitchFamily="34" charset="0"/>
                <a:sym typeface="Symbol" panose="05050102010706020507" pitchFamily="18" charset="2"/>
              </a:rPr>
              <a:t> </a:t>
            </a:r>
            <a:r>
              <a:rPr lang="it-IT" sz="2000" dirty="0" smtClean="0">
                <a:latin typeface="Calibri" panose="020F0502020204030204" pitchFamily="34" charset="0"/>
                <a:cs typeface="Calibri" panose="020F0502020204030204" pitchFamily="34" charset="0"/>
                <a:sym typeface="Symbol" panose="05050102010706020507" pitchFamily="18" charset="2"/>
              </a:rPr>
              <a:t>Export, </a:t>
            </a:r>
            <a:r>
              <a:rPr lang="it-IT" sz="2000" dirty="0">
                <a:latin typeface="Calibri" panose="020F0502020204030204" pitchFamily="34" charset="0"/>
                <a:cs typeface="Calibri" panose="020F0502020204030204" pitchFamily="34" charset="0"/>
                <a:sym typeface="Symbol" panose="05050102010706020507" pitchFamily="18" charset="2"/>
              </a:rPr>
              <a:t>…</a:t>
            </a:r>
            <a:endParaRPr lang="it-IT" sz="2000" dirty="0">
              <a:latin typeface="Calibri" panose="020F0502020204030204" pitchFamily="34" charset="0"/>
              <a:cs typeface="Calibri" panose="020F0502020204030204" pitchFamily="34" charset="0"/>
            </a:endParaRPr>
          </a:p>
        </p:txBody>
      </p:sp>
      <p:pic>
        <p:nvPicPr>
          <p:cNvPr id="7" name="Immagine 6"/>
          <p:cNvPicPr>
            <a:picLocks noChangeAspect="1"/>
          </p:cNvPicPr>
          <p:nvPr/>
        </p:nvPicPr>
        <p:blipFill>
          <a:blip r:embed="rId2"/>
          <a:stretch>
            <a:fillRect/>
          </a:stretch>
        </p:blipFill>
        <p:spPr>
          <a:xfrm>
            <a:off x="600363" y="941899"/>
            <a:ext cx="4567929" cy="5688632"/>
          </a:xfrm>
          <a:prstGeom prst="rect">
            <a:avLst/>
          </a:prstGeom>
        </p:spPr>
      </p:pic>
    </p:spTree>
    <p:extLst>
      <p:ext uri="{BB962C8B-B14F-4D97-AF65-F5344CB8AC3E}">
        <p14:creationId xmlns:p14="http://schemas.microsoft.com/office/powerpoint/2010/main" val="31531566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960639" y="16595"/>
            <a:ext cx="7498080" cy="1143000"/>
          </a:xfrm>
        </p:spPr>
        <p:txBody>
          <a:bodyPr>
            <a:normAutofit/>
          </a:bodyPr>
          <a:lstStyle/>
          <a:p>
            <a:r>
              <a:rPr lang="it-IT" sz="3000" dirty="0" smtClean="0">
                <a:latin typeface="Calibri" panose="020F0502020204030204" pitchFamily="34" charset="0"/>
                <a:cs typeface="Calibri" panose="020F0502020204030204" pitchFamily="34" charset="0"/>
              </a:rPr>
              <a:t>Equilibrio di breve e di lungo periodo</a:t>
            </a:r>
            <a:endParaRPr lang="it-IT" sz="3000" dirty="0">
              <a:latin typeface="Calibri" panose="020F0502020204030204" pitchFamily="34" charset="0"/>
              <a:cs typeface="Calibri" panose="020F0502020204030204" pitchFamily="34" charset="0"/>
            </a:endParaRPr>
          </a:p>
        </p:txBody>
      </p:sp>
      <p:sp>
        <p:nvSpPr>
          <p:cNvPr id="4" name="Segnaposto contenuto 3"/>
          <p:cNvSpPr>
            <a:spLocks noGrp="1"/>
          </p:cNvSpPr>
          <p:nvPr>
            <p:ph sz="half" idx="2"/>
          </p:nvPr>
        </p:nvSpPr>
        <p:spPr>
          <a:xfrm>
            <a:off x="5446041" y="1037852"/>
            <a:ext cx="6256432" cy="5544615"/>
          </a:xfrm>
        </p:spPr>
        <p:txBody>
          <a:bodyPr>
            <a:normAutofit fontScale="92500" lnSpcReduction="10000"/>
          </a:bodyPr>
          <a:lstStyle/>
          <a:p>
            <a:r>
              <a:rPr lang="it-IT" sz="2600" dirty="0" smtClean="0">
                <a:solidFill>
                  <a:srgbClr val="FF0000"/>
                </a:solidFill>
                <a:latin typeface="Calibri" panose="020F0502020204030204" pitchFamily="34" charset="0"/>
                <a:cs typeface="Calibri" panose="020F0502020204030204" pitchFamily="34" charset="0"/>
              </a:rPr>
              <a:t>Equilibrio di breve periodo E</a:t>
            </a:r>
            <a:r>
              <a:rPr lang="it-IT" sz="2600" baseline="-25000" dirty="0" smtClean="0">
                <a:solidFill>
                  <a:srgbClr val="FF0000"/>
                </a:solidFill>
                <a:latin typeface="Calibri" panose="020F0502020204030204" pitchFamily="34" charset="0"/>
                <a:cs typeface="Calibri" panose="020F0502020204030204" pitchFamily="34" charset="0"/>
              </a:rPr>
              <a:t>BP</a:t>
            </a:r>
            <a:r>
              <a:rPr lang="it-IT" sz="2600" dirty="0" smtClean="0">
                <a:solidFill>
                  <a:srgbClr val="FF0000"/>
                </a:solidFill>
                <a:latin typeface="Calibri" panose="020F0502020204030204" pitchFamily="34" charset="0"/>
                <a:cs typeface="Calibri" panose="020F0502020204030204" pitchFamily="34" charset="0"/>
              </a:rPr>
              <a:t> </a:t>
            </a:r>
            <a:r>
              <a:rPr lang="it-IT" sz="2600" dirty="0">
                <a:solidFill>
                  <a:srgbClr val="FF0000"/>
                </a:solidFill>
                <a:latin typeface="Calibri" panose="020F0502020204030204" pitchFamily="34" charset="0"/>
                <a:cs typeface="Calibri" panose="020F0502020204030204" pitchFamily="34" charset="0"/>
              </a:rPr>
              <a:t>(</a:t>
            </a:r>
            <a:r>
              <a:rPr lang="el-GR" sz="2600" dirty="0">
                <a:solidFill>
                  <a:srgbClr val="FF0000"/>
                </a:solidFill>
                <a:latin typeface="Calibri" panose="020F0502020204030204" pitchFamily="34" charset="0"/>
                <a:cs typeface="Calibri" panose="020F0502020204030204" pitchFamily="34" charset="0"/>
              </a:rPr>
              <a:t>π</a:t>
            </a:r>
            <a:r>
              <a:rPr lang="it-IT" sz="2600" baseline="-25000" dirty="0">
                <a:solidFill>
                  <a:srgbClr val="FF0000"/>
                </a:solidFill>
                <a:latin typeface="Calibri" panose="020F0502020204030204" pitchFamily="34" charset="0"/>
                <a:cs typeface="Calibri" panose="020F0502020204030204" pitchFamily="34" charset="0"/>
              </a:rPr>
              <a:t>t</a:t>
            </a:r>
            <a:r>
              <a:rPr lang="it-IT" sz="2600" dirty="0">
                <a:solidFill>
                  <a:srgbClr val="FF0000"/>
                </a:solidFill>
                <a:latin typeface="Calibri" panose="020F0502020204030204" pitchFamily="34" charset="0"/>
                <a:cs typeface="Calibri" panose="020F0502020204030204" pitchFamily="34" charset="0"/>
              </a:rPr>
              <a:t>, </a:t>
            </a:r>
            <a:r>
              <a:rPr lang="it-IT" sz="2600" dirty="0" err="1">
                <a:solidFill>
                  <a:srgbClr val="FF0000"/>
                </a:solidFill>
                <a:latin typeface="Calibri" panose="020F0502020204030204" pitchFamily="34" charset="0"/>
                <a:cs typeface="Calibri" panose="020F0502020204030204" pitchFamily="34" charset="0"/>
              </a:rPr>
              <a:t>y</a:t>
            </a:r>
            <a:r>
              <a:rPr lang="it-IT" sz="2600" baseline="-25000" dirty="0" err="1">
                <a:solidFill>
                  <a:srgbClr val="FF0000"/>
                </a:solidFill>
                <a:latin typeface="Calibri" panose="020F0502020204030204" pitchFamily="34" charset="0"/>
                <a:cs typeface="Calibri" panose="020F0502020204030204" pitchFamily="34" charset="0"/>
              </a:rPr>
              <a:t>t</a:t>
            </a:r>
            <a:r>
              <a:rPr lang="it-IT" sz="2600" dirty="0">
                <a:solidFill>
                  <a:srgbClr val="FF0000"/>
                </a:solidFill>
                <a:latin typeface="Calibri" panose="020F0502020204030204" pitchFamily="34" charset="0"/>
                <a:cs typeface="Calibri" panose="020F0502020204030204" pitchFamily="34" charset="0"/>
              </a:rPr>
              <a:t>, </a:t>
            </a:r>
            <a:r>
              <a:rPr lang="it-IT" sz="2600" dirty="0" err="1">
                <a:solidFill>
                  <a:srgbClr val="FF0000"/>
                </a:solidFill>
                <a:latin typeface="Calibri" panose="020F0502020204030204" pitchFamily="34" charset="0"/>
                <a:cs typeface="Calibri" panose="020F0502020204030204" pitchFamily="34" charset="0"/>
              </a:rPr>
              <a:t>i</a:t>
            </a:r>
            <a:r>
              <a:rPr lang="it-IT" sz="2600" baseline="-25000" dirty="0" err="1">
                <a:solidFill>
                  <a:srgbClr val="FF0000"/>
                </a:solidFill>
                <a:latin typeface="Calibri" panose="020F0502020204030204" pitchFamily="34" charset="0"/>
                <a:cs typeface="Calibri" panose="020F0502020204030204" pitchFamily="34" charset="0"/>
              </a:rPr>
              <a:t>t</a:t>
            </a:r>
            <a:r>
              <a:rPr lang="it-IT" sz="2600" dirty="0">
                <a:solidFill>
                  <a:srgbClr val="FF0000"/>
                </a:solidFill>
                <a:latin typeface="Calibri" panose="020F0502020204030204" pitchFamily="34" charset="0"/>
                <a:cs typeface="Calibri" panose="020F0502020204030204" pitchFamily="34" charset="0"/>
              </a:rPr>
              <a:t>)</a:t>
            </a:r>
          </a:p>
          <a:p>
            <a:pPr lvl="1"/>
            <a:r>
              <a:rPr lang="it-IT" sz="2600" dirty="0">
                <a:latin typeface="Calibri" panose="020F0502020204030204" pitchFamily="34" charset="0"/>
                <a:cs typeface="Calibri" panose="020F0502020204030204" pitchFamily="34" charset="0"/>
              </a:rPr>
              <a:t>Dipende dalla posizione della </a:t>
            </a:r>
            <a:r>
              <a:rPr lang="it-IT" sz="2600" dirty="0" smtClean="0">
                <a:latin typeface="Calibri" panose="020F0502020204030204" pitchFamily="34" charset="0"/>
                <a:cs typeface="Calibri" panose="020F0502020204030204" pitchFamily="34" charset="0"/>
              </a:rPr>
              <a:t>AD </a:t>
            </a:r>
            <a:r>
              <a:rPr lang="it-IT" sz="2600" dirty="0">
                <a:latin typeface="Calibri" panose="020F0502020204030204" pitchFamily="34" charset="0"/>
                <a:cs typeface="Calibri" panose="020F0502020204030204" pitchFamily="34" charset="0"/>
              </a:rPr>
              <a:t>e dal livello iniziale di inflazione (dato). </a:t>
            </a:r>
            <a:endParaRPr lang="it-IT" sz="2600" dirty="0" smtClean="0">
              <a:latin typeface="Calibri" panose="020F0502020204030204" pitchFamily="34" charset="0"/>
              <a:cs typeface="Calibri" panose="020F0502020204030204" pitchFamily="34" charset="0"/>
            </a:endParaRPr>
          </a:p>
          <a:p>
            <a:pPr lvl="1"/>
            <a:r>
              <a:rPr lang="it-IT" sz="2600" dirty="0" smtClean="0">
                <a:latin typeface="Calibri" panose="020F0502020204030204" pitchFamily="34" charset="0"/>
                <a:cs typeface="Calibri" panose="020F0502020204030204" pitchFamily="34" charset="0"/>
              </a:rPr>
              <a:t>Dato </a:t>
            </a:r>
            <a:r>
              <a:rPr lang="el-GR" sz="2600" dirty="0" smtClean="0">
                <a:latin typeface="Calibri" panose="020F0502020204030204" pitchFamily="34" charset="0"/>
                <a:cs typeface="Calibri" panose="020F0502020204030204" pitchFamily="34" charset="0"/>
              </a:rPr>
              <a:t>π</a:t>
            </a:r>
            <a:r>
              <a:rPr lang="it-IT" sz="2600" baseline="-25000" dirty="0" smtClean="0">
                <a:latin typeface="Calibri" panose="020F0502020204030204" pitchFamily="34" charset="0"/>
                <a:cs typeface="Calibri" panose="020F0502020204030204" pitchFamily="34" charset="0"/>
              </a:rPr>
              <a:t>t </a:t>
            </a:r>
            <a:r>
              <a:rPr lang="it-IT" sz="2600" dirty="0" smtClean="0">
                <a:latin typeface="Calibri" panose="020F0502020204030204" pitchFamily="34" charset="0"/>
                <a:cs typeface="Calibri" panose="020F0502020204030204" pitchFamily="34" charset="0"/>
              </a:rPr>
              <a:t>, la BC </a:t>
            </a:r>
            <a:r>
              <a:rPr lang="it-IT" sz="2600" dirty="0">
                <a:latin typeface="Calibri" panose="020F0502020204030204" pitchFamily="34" charset="0"/>
                <a:cs typeface="Calibri" panose="020F0502020204030204" pitchFamily="34" charset="0"/>
              </a:rPr>
              <a:t>determina il tasso di interesse </a:t>
            </a:r>
            <a:r>
              <a:rPr lang="it-IT" sz="2600" dirty="0" smtClean="0">
                <a:latin typeface="Calibri" panose="020F0502020204030204" pitchFamily="34" charset="0"/>
                <a:cs typeface="Calibri" panose="020F0502020204030204" pitchFamily="34" charset="0"/>
              </a:rPr>
              <a:t>e indirettamente il </a:t>
            </a:r>
            <a:r>
              <a:rPr lang="it-IT" sz="2600" dirty="0">
                <a:latin typeface="Calibri" panose="020F0502020204030204" pitchFamily="34" charset="0"/>
                <a:cs typeface="Calibri" panose="020F0502020204030204" pitchFamily="34" charset="0"/>
              </a:rPr>
              <a:t>livello di reddito (tramite IS</a:t>
            </a:r>
            <a:r>
              <a:rPr lang="it-IT" sz="2600" dirty="0" smtClean="0">
                <a:latin typeface="Calibri" panose="020F0502020204030204" pitchFamily="34" charset="0"/>
                <a:cs typeface="Calibri" panose="020F0502020204030204" pitchFamily="34" charset="0"/>
              </a:rPr>
              <a:t>).</a:t>
            </a:r>
          </a:p>
          <a:p>
            <a:pPr lvl="1"/>
            <a:r>
              <a:rPr lang="it-IT" sz="2600" dirty="0" smtClean="0">
                <a:latin typeface="Calibri" panose="020F0502020204030204" pitchFamily="34" charset="0"/>
                <a:cs typeface="Calibri" panose="020F0502020204030204" pitchFamily="34" charset="0"/>
              </a:rPr>
              <a:t>Se </a:t>
            </a:r>
            <a:r>
              <a:rPr lang="it-IT" sz="2600" dirty="0" err="1">
                <a:latin typeface="Calibri" panose="020F0502020204030204" pitchFamily="34" charset="0"/>
                <a:cs typeface="Calibri" panose="020F0502020204030204" pitchFamily="34" charset="0"/>
              </a:rPr>
              <a:t>yt</a:t>
            </a:r>
            <a:r>
              <a:rPr lang="it-IT" sz="2600" dirty="0">
                <a:latin typeface="Calibri" panose="020F0502020204030204" pitchFamily="34" charset="0"/>
                <a:cs typeface="Calibri" panose="020F0502020204030204" pitchFamily="34" charset="0"/>
              </a:rPr>
              <a:t> &lt; </a:t>
            </a:r>
            <a:r>
              <a:rPr lang="it-IT" sz="2600" dirty="0" err="1">
                <a:latin typeface="Calibri" panose="020F0502020204030204" pitchFamily="34" charset="0"/>
                <a:cs typeface="Calibri" panose="020F0502020204030204" pitchFamily="34" charset="0"/>
              </a:rPr>
              <a:t>y</a:t>
            </a:r>
            <a:r>
              <a:rPr lang="it-IT" sz="2600" baseline="-25000" dirty="0" err="1">
                <a:latin typeface="Calibri" panose="020F0502020204030204" pitchFamily="34" charset="0"/>
                <a:cs typeface="Calibri" panose="020F0502020204030204" pitchFamily="34" charset="0"/>
              </a:rPr>
              <a:t>N</a:t>
            </a:r>
            <a:r>
              <a:rPr lang="it-IT" sz="2600" dirty="0">
                <a:latin typeface="Calibri" panose="020F0502020204030204" pitchFamily="34" charset="0"/>
                <a:cs typeface="Calibri" panose="020F0502020204030204" pitchFamily="34" charset="0"/>
              </a:rPr>
              <a:t> (negative output gap) </a:t>
            </a:r>
            <a:r>
              <a:rPr lang="it-IT" sz="2600" dirty="0" smtClean="0">
                <a:latin typeface="Calibri" panose="020F0502020204030204" pitchFamily="34" charset="0"/>
                <a:cs typeface="Calibri" panose="020F0502020204030204" pitchFamily="34" charset="0"/>
              </a:rPr>
              <a:t>l’inflazione diminuisce (tramite </a:t>
            </a:r>
            <a:r>
              <a:rPr lang="it-IT" sz="2600" dirty="0">
                <a:latin typeface="Calibri" panose="020F0502020204030204" pitchFamily="34" charset="0"/>
                <a:cs typeface="Calibri" panose="020F0502020204030204" pitchFamily="34" charset="0"/>
              </a:rPr>
              <a:t>IA). La banca centrale risponde abbassando il tasso d'interesse. </a:t>
            </a:r>
            <a:r>
              <a:rPr lang="it-IT" sz="2600" dirty="0" smtClean="0">
                <a:latin typeface="Calibri" panose="020F0502020204030204" pitchFamily="34" charset="0"/>
                <a:cs typeface="Calibri" panose="020F0502020204030204" pitchFamily="34" charset="0"/>
              </a:rPr>
              <a:t>Questo </a:t>
            </a:r>
            <a:r>
              <a:rPr lang="it-IT" sz="2600" dirty="0">
                <a:latin typeface="Calibri" panose="020F0502020204030204" pitchFamily="34" charset="0"/>
                <a:cs typeface="Calibri" panose="020F0502020204030204" pitchFamily="34" charset="0"/>
              </a:rPr>
              <a:t>stimola la domanda aggregata e contribuisce alla convergenza </a:t>
            </a:r>
            <a:r>
              <a:rPr lang="it-IT" sz="2600" dirty="0" smtClean="0">
                <a:latin typeface="Calibri" panose="020F0502020204030204" pitchFamily="34" charset="0"/>
                <a:cs typeface="Calibri" panose="020F0502020204030204" pitchFamily="34" charset="0"/>
              </a:rPr>
              <a:t>di y verso il </a:t>
            </a:r>
            <a:r>
              <a:rPr lang="it-IT" sz="2600" dirty="0">
                <a:latin typeface="Calibri" panose="020F0502020204030204" pitchFamily="34" charset="0"/>
                <a:cs typeface="Calibri" panose="020F0502020204030204" pitchFamily="34" charset="0"/>
              </a:rPr>
              <a:t>suo livello naturale</a:t>
            </a:r>
          </a:p>
          <a:p>
            <a:r>
              <a:rPr lang="it-IT" sz="2600" dirty="0" smtClean="0">
                <a:solidFill>
                  <a:srgbClr val="FF0000"/>
                </a:solidFill>
                <a:latin typeface="Calibri" panose="020F0502020204030204" pitchFamily="34" charset="0"/>
                <a:cs typeface="Calibri" panose="020F0502020204030204" pitchFamily="34" charset="0"/>
              </a:rPr>
              <a:t>Equilibrio di lungo periodo E</a:t>
            </a:r>
            <a:r>
              <a:rPr lang="it-IT" sz="2600" baseline="-25000" dirty="0" smtClean="0">
                <a:solidFill>
                  <a:srgbClr val="FF0000"/>
                </a:solidFill>
                <a:latin typeface="Calibri" panose="020F0502020204030204" pitchFamily="34" charset="0"/>
                <a:cs typeface="Calibri" panose="020F0502020204030204" pitchFamily="34" charset="0"/>
              </a:rPr>
              <a:t>LP</a:t>
            </a:r>
            <a:endParaRPr lang="it-IT" sz="2600" baseline="-25000" dirty="0">
              <a:solidFill>
                <a:srgbClr val="FF0000"/>
              </a:solidFill>
              <a:latin typeface="Calibri" panose="020F0502020204030204" pitchFamily="34" charset="0"/>
              <a:cs typeface="Calibri" panose="020F0502020204030204" pitchFamily="34" charset="0"/>
            </a:endParaRPr>
          </a:p>
          <a:p>
            <a:pPr lvl="1"/>
            <a:r>
              <a:rPr lang="it-IT" sz="2600" dirty="0" err="1">
                <a:latin typeface="Calibri" panose="020F0502020204030204" pitchFamily="34" charset="0"/>
                <a:cs typeface="Calibri" panose="020F0502020204030204" pitchFamily="34" charset="0"/>
              </a:rPr>
              <a:t>y</a:t>
            </a:r>
            <a:r>
              <a:rPr lang="it-IT" sz="2600" baseline="-25000" dirty="0" err="1">
                <a:latin typeface="Calibri" panose="020F0502020204030204" pitchFamily="34" charset="0"/>
                <a:cs typeface="Calibri" panose="020F0502020204030204" pitchFamily="34" charset="0"/>
              </a:rPr>
              <a:t>LP</a:t>
            </a:r>
            <a:r>
              <a:rPr lang="it-IT" sz="2600" dirty="0">
                <a:latin typeface="Calibri" panose="020F0502020204030204" pitchFamily="34" charset="0"/>
                <a:cs typeface="Calibri" panose="020F0502020204030204" pitchFamily="34" charset="0"/>
              </a:rPr>
              <a:t> = </a:t>
            </a:r>
            <a:r>
              <a:rPr lang="it-IT" sz="2600" dirty="0" err="1">
                <a:latin typeface="Calibri" panose="020F0502020204030204" pitchFamily="34" charset="0"/>
                <a:cs typeface="Calibri" panose="020F0502020204030204" pitchFamily="34" charset="0"/>
              </a:rPr>
              <a:t>y</a:t>
            </a:r>
            <a:r>
              <a:rPr lang="it-IT" sz="2600" baseline="-25000" dirty="0" err="1">
                <a:latin typeface="Calibri" panose="020F0502020204030204" pitchFamily="34" charset="0"/>
                <a:cs typeface="Calibri" panose="020F0502020204030204" pitchFamily="34" charset="0"/>
              </a:rPr>
              <a:t>N</a:t>
            </a:r>
            <a:r>
              <a:rPr lang="it-IT" sz="2600" dirty="0">
                <a:latin typeface="Calibri" panose="020F0502020204030204" pitchFamily="34" charset="0"/>
                <a:cs typeface="Calibri" panose="020F0502020204030204" pitchFamily="34" charset="0"/>
              </a:rPr>
              <a:t> (full </a:t>
            </a:r>
            <a:r>
              <a:rPr lang="it-IT" sz="2600" dirty="0" err="1">
                <a:latin typeface="Calibri" panose="020F0502020204030204" pitchFamily="34" charset="0"/>
                <a:cs typeface="Calibri" panose="020F0502020204030204" pitchFamily="34" charset="0"/>
              </a:rPr>
              <a:t>employment</a:t>
            </a:r>
            <a:r>
              <a:rPr lang="it-IT" sz="2600" dirty="0">
                <a:latin typeface="Calibri" panose="020F0502020204030204" pitchFamily="34" charset="0"/>
                <a:cs typeface="Calibri" panose="020F0502020204030204" pitchFamily="34" charset="0"/>
              </a:rPr>
              <a:t>, OG = 0)</a:t>
            </a:r>
          </a:p>
          <a:p>
            <a:pPr lvl="1"/>
            <a:r>
              <a:rPr lang="el-GR" sz="2600" dirty="0">
                <a:latin typeface="Calibri" panose="020F0502020204030204" pitchFamily="34" charset="0"/>
                <a:cs typeface="Calibri" panose="020F0502020204030204" pitchFamily="34" charset="0"/>
              </a:rPr>
              <a:t>π</a:t>
            </a:r>
            <a:r>
              <a:rPr lang="it-IT" sz="2600" baseline="-25000" dirty="0">
                <a:latin typeface="Calibri" panose="020F0502020204030204" pitchFamily="34" charset="0"/>
                <a:cs typeface="Calibri" panose="020F0502020204030204" pitchFamily="34" charset="0"/>
              </a:rPr>
              <a:t>LP</a:t>
            </a:r>
            <a:r>
              <a:rPr lang="it-IT" sz="2600" dirty="0">
                <a:latin typeface="Calibri" panose="020F0502020204030204" pitchFamily="34" charset="0"/>
                <a:cs typeface="Calibri" panose="020F0502020204030204" pitchFamily="34" charset="0"/>
              </a:rPr>
              <a:t> = </a:t>
            </a:r>
            <a:r>
              <a:rPr lang="el-GR" sz="2600" dirty="0">
                <a:latin typeface="Calibri" panose="020F0502020204030204" pitchFamily="34" charset="0"/>
                <a:cs typeface="Calibri" panose="020F0502020204030204" pitchFamily="34" charset="0"/>
              </a:rPr>
              <a:t>π</a:t>
            </a:r>
            <a:r>
              <a:rPr lang="it-IT" sz="2600" dirty="0">
                <a:latin typeface="Calibri" panose="020F0502020204030204" pitchFamily="34" charset="0"/>
                <a:cs typeface="Calibri" panose="020F0502020204030204" pitchFamily="34" charset="0"/>
              </a:rPr>
              <a:t>* (</a:t>
            </a:r>
            <a:r>
              <a:rPr lang="it-IT" sz="2600" dirty="0" err="1">
                <a:latin typeface="Calibri" panose="020F0502020204030204" pitchFamily="34" charset="0"/>
                <a:cs typeface="Calibri" panose="020F0502020204030204" pitchFamily="34" charset="0"/>
              </a:rPr>
              <a:t>price</a:t>
            </a:r>
            <a:r>
              <a:rPr lang="it-IT" sz="2600" dirty="0">
                <a:latin typeface="Calibri" panose="020F0502020204030204" pitchFamily="34" charset="0"/>
                <a:cs typeface="Calibri" panose="020F0502020204030204" pitchFamily="34" charset="0"/>
              </a:rPr>
              <a:t> </a:t>
            </a:r>
            <a:r>
              <a:rPr lang="it-IT" sz="2600" dirty="0" err="1">
                <a:latin typeface="Calibri" panose="020F0502020204030204" pitchFamily="34" charset="0"/>
                <a:cs typeface="Calibri" panose="020F0502020204030204" pitchFamily="34" charset="0"/>
              </a:rPr>
              <a:t>stability</a:t>
            </a:r>
            <a:r>
              <a:rPr lang="it-IT" sz="2600" dirty="0">
                <a:latin typeface="Calibri" panose="020F0502020204030204" pitchFamily="34" charset="0"/>
                <a:cs typeface="Calibri" panose="020F0502020204030204" pitchFamily="34" charset="0"/>
              </a:rPr>
              <a:t>, target BC) </a:t>
            </a:r>
          </a:p>
          <a:p>
            <a:pPr lvl="1"/>
            <a:r>
              <a:rPr lang="it-IT" sz="2600" dirty="0" err="1">
                <a:latin typeface="Calibri" panose="020F0502020204030204" pitchFamily="34" charset="0"/>
                <a:cs typeface="Calibri" panose="020F0502020204030204" pitchFamily="34" charset="0"/>
              </a:rPr>
              <a:t>i</a:t>
            </a:r>
            <a:r>
              <a:rPr lang="it-IT" sz="2600" baseline="-25000" dirty="0" err="1">
                <a:latin typeface="Calibri" panose="020F0502020204030204" pitchFamily="34" charset="0"/>
                <a:cs typeface="Calibri" panose="020F0502020204030204" pitchFamily="34" charset="0"/>
              </a:rPr>
              <a:t>LP</a:t>
            </a:r>
            <a:r>
              <a:rPr lang="it-IT" sz="2600" dirty="0">
                <a:latin typeface="Calibri" panose="020F0502020204030204" pitchFamily="34" charset="0"/>
                <a:cs typeface="Calibri" panose="020F0502020204030204" pitchFamily="34" charset="0"/>
              </a:rPr>
              <a:t> = r*+ </a:t>
            </a:r>
            <a:r>
              <a:rPr lang="el-GR" sz="2600" dirty="0">
                <a:latin typeface="Calibri" panose="020F0502020204030204" pitchFamily="34" charset="0"/>
                <a:cs typeface="Calibri" panose="020F0502020204030204" pitchFamily="34" charset="0"/>
              </a:rPr>
              <a:t>π</a:t>
            </a:r>
            <a:r>
              <a:rPr lang="it-IT" sz="2600" dirty="0">
                <a:latin typeface="Calibri" panose="020F0502020204030204" pitchFamily="34" charset="0"/>
                <a:cs typeface="Calibri" panose="020F0502020204030204" pitchFamily="34" charset="0"/>
              </a:rPr>
              <a:t>* (target BC)</a:t>
            </a:r>
          </a:p>
          <a:p>
            <a:pPr lvl="1"/>
            <a:endParaRPr lang="it-IT" dirty="0" smtClean="0"/>
          </a:p>
          <a:p>
            <a:pPr lvl="1"/>
            <a:endParaRPr lang="it-IT" dirty="0" smtClean="0"/>
          </a:p>
          <a:p>
            <a:pPr marL="342900" lvl="1" indent="0">
              <a:buNone/>
            </a:pPr>
            <a:endParaRPr lang="it-IT" dirty="0"/>
          </a:p>
        </p:txBody>
      </p:sp>
      <p:pic>
        <p:nvPicPr>
          <p:cNvPr id="5" name="Immagine 4"/>
          <p:cNvPicPr>
            <a:picLocks noChangeAspect="1"/>
          </p:cNvPicPr>
          <p:nvPr/>
        </p:nvPicPr>
        <p:blipFill>
          <a:blip r:embed="rId2"/>
          <a:stretch>
            <a:fillRect/>
          </a:stretch>
        </p:blipFill>
        <p:spPr>
          <a:xfrm>
            <a:off x="919402" y="1268761"/>
            <a:ext cx="4456084" cy="4154796"/>
          </a:xfrm>
          <a:prstGeom prst="rect">
            <a:avLst/>
          </a:prstGeom>
        </p:spPr>
      </p:pic>
    </p:spTree>
    <p:extLst>
      <p:ext uri="{BB962C8B-B14F-4D97-AF65-F5344CB8AC3E}">
        <p14:creationId xmlns:p14="http://schemas.microsoft.com/office/powerpoint/2010/main" val="15741301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400" dirty="0" smtClean="0">
                <a:latin typeface="Calibri" panose="020F0502020204030204" pitchFamily="34" charset="0"/>
                <a:cs typeface="Calibri" panose="020F0502020204030204" pitchFamily="34" charset="0"/>
              </a:rPr>
              <a:t>Effetti di una caduta dei consumi delle famiglie</a:t>
            </a:r>
            <a:endParaRPr lang="it-IT" sz="3400" dirty="0">
              <a:latin typeface="Calibri" panose="020F0502020204030204" pitchFamily="34" charset="0"/>
              <a:cs typeface="Calibri" panose="020F0502020204030204" pitchFamily="34" charset="0"/>
            </a:endParaRPr>
          </a:p>
        </p:txBody>
      </p:sp>
      <p:pic>
        <p:nvPicPr>
          <p:cNvPr id="6" name="Immagine 5"/>
          <p:cNvPicPr>
            <a:picLocks noChangeAspect="1"/>
          </p:cNvPicPr>
          <p:nvPr/>
        </p:nvPicPr>
        <p:blipFill>
          <a:blip r:embed="rId2"/>
          <a:stretch>
            <a:fillRect/>
          </a:stretch>
        </p:blipFill>
        <p:spPr>
          <a:xfrm>
            <a:off x="3719736" y="1700809"/>
            <a:ext cx="5754762" cy="4453931"/>
          </a:xfrm>
          <a:prstGeom prst="rect">
            <a:avLst/>
          </a:prstGeom>
        </p:spPr>
      </p:pic>
    </p:spTree>
    <p:extLst>
      <p:ext uri="{BB962C8B-B14F-4D97-AF65-F5344CB8AC3E}">
        <p14:creationId xmlns:p14="http://schemas.microsoft.com/office/powerpoint/2010/main" val="21443528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su IS-MP-IA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Il modello </a:t>
            </a:r>
            <a:r>
              <a:rPr lang="it-IT" dirty="0" smtClean="0">
                <a:solidFill>
                  <a:srgbClr val="FF0000"/>
                </a:solidFill>
              </a:rPr>
              <a:t>IS-MP-IA </a:t>
            </a:r>
            <a:r>
              <a:rPr lang="it-IT" dirty="0" smtClean="0"/>
              <a:t>(Nuova Sintesi Neoclassica) si propone come sintesi tra</a:t>
            </a:r>
          </a:p>
          <a:p>
            <a:pPr lvl="1"/>
            <a:r>
              <a:rPr lang="it-IT" dirty="0" smtClean="0"/>
              <a:t>Modelli di EEG dinamici con elementi aleatori (statistica) [Elemento neoclassico]</a:t>
            </a:r>
          </a:p>
          <a:p>
            <a:pPr lvl="1"/>
            <a:r>
              <a:rPr lang="it-IT" dirty="0" smtClean="0"/>
              <a:t>Rigidità / vischiosità nominali e reali (i prezzi, l’inflazione e i tassi d’interesse tendono gradualmente verso i rispettivi valori di equilibrio di lungo periodo) [Elemento «keynesiano»]</a:t>
            </a:r>
          </a:p>
          <a:p>
            <a:r>
              <a:rPr lang="it-IT" dirty="0" smtClean="0"/>
              <a:t>Le idee portanti sono</a:t>
            </a:r>
          </a:p>
          <a:p>
            <a:pPr lvl="1"/>
            <a:r>
              <a:rPr lang="it-IT" dirty="0" smtClean="0"/>
              <a:t>Il principio della domanda effettiva </a:t>
            </a:r>
            <a:r>
              <a:rPr lang="it-IT" dirty="0" smtClean="0">
                <a:solidFill>
                  <a:srgbClr val="FF0000"/>
                </a:solidFill>
              </a:rPr>
              <a:t>(Keynes) vale solo nel breve periodo </a:t>
            </a:r>
            <a:r>
              <a:rPr lang="it-IT" dirty="0" smtClean="0"/>
              <a:t>e questo perché prezzi, salari e tassi d’interesse si aggiustano lentamente in presenza di squilibri settoriali e aggregati. Se l’aggiustamento fosse istantaneo saremmo sempre in PO.</a:t>
            </a:r>
          </a:p>
          <a:p>
            <a:pPr lvl="1"/>
            <a:r>
              <a:rPr lang="it-IT" dirty="0" smtClean="0"/>
              <a:t>Esiste un </a:t>
            </a:r>
            <a:r>
              <a:rPr lang="it-IT" dirty="0" smtClean="0">
                <a:solidFill>
                  <a:srgbClr val="FF0000"/>
                </a:solidFill>
              </a:rPr>
              <a:t>equilibrio di lungo periodo verso il quale il sistema economico tende</a:t>
            </a:r>
            <a:r>
              <a:rPr lang="it-IT" dirty="0" smtClean="0"/>
              <a:t> in parte spontaneamente (concorrenza), in parte </a:t>
            </a:r>
            <a:r>
              <a:rPr lang="it-IT" dirty="0" smtClean="0">
                <a:solidFill>
                  <a:srgbClr val="FF0000"/>
                </a:solidFill>
              </a:rPr>
              <a:t>grazie all’intervento stabilizzante </a:t>
            </a:r>
            <a:r>
              <a:rPr lang="it-IT" dirty="0" smtClean="0"/>
              <a:t>e tendenzialmente non discrezionale </a:t>
            </a:r>
            <a:r>
              <a:rPr lang="it-IT" dirty="0" smtClean="0">
                <a:solidFill>
                  <a:srgbClr val="FF0000"/>
                </a:solidFill>
              </a:rPr>
              <a:t>delle banche centrali</a:t>
            </a:r>
            <a:r>
              <a:rPr lang="it-IT" dirty="0" smtClean="0"/>
              <a:t>. </a:t>
            </a:r>
          </a:p>
          <a:p>
            <a:pPr lvl="1"/>
            <a:r>
              <a:rPr lang="it-IT" dirty="0" smtClean="0"/>
              <a:t>Questo </a:t>
            </a:r>
            <a:r>
              <a:rPr lang="it-IT" dirty="0" smtClean="0">
                <a:solidFill>
                  <a:srgbClr val="FF0000"/>
                </a:solidFill>
              </a:rPr>
              <a:t>equilibrio di lungo periodo</a:t>
            </a:r>
            <a:r>
              <a:rPr lang="it-IT" dirty="0" smtClean="0"/>
              <a:t> (naturale, potenziale) è un equilibrio di </a:t>
            </a:r>
            <a:r>
              <a:rPr lang="it-IT" dirty="0" smtClean="0">
                <a:solidFill>
                  <a:srgbClr val="FF0000"/>
                </a:solidFill>
              </a:rPr>
              <a:t>piena occupazione che tiene conto delle distorsioni esistenti </a:t>
            </a:r>
            <a:r>
              <a:rPr lang="it-IT" dirty="0" smtClean="0"/>
              <a:t>nell’economia (può migliorare attraverso riforme che rendano l’economia più flessibile, competitiva ed elastica)</a:t>
            </a:r>
          </a:p>
          <a:p>
            <a:pPr lvl="1"/>
            <a:r>
              <a:rPr lang="it-IT" dirty="0" smtClean="0"/>
              <a:t>L’offerta di </a:t>
            </a:r>
            <a:r>
              <a:rPr lang="it-IT" dirty="0" smtClean="0">
                <a:solidFill>
                  <a:srgbClr val="FF0000"/>
                </a:solidFill>
              </a:rPr>
              <a:t>moneta</a:t>
            </a:r>
            <a:r>
              <a:rPr lang="it-IT" dirty="0" smtClean="0"/>
              <a:t> è </a:t>
            </a:r>
            <a:r>
              <a:rPr lang="it-IT" dirty="0" smtClean="0">
                <a:solidFill>
                  <a:srgbClr val="FF0000"/>
                </a:solidFill>
              </a:rPr>
              <a:t>endogena</a:t>
            </a:r>
            <a:r>
              <a:rPr lang="it-IT" dirty="0" smtClean="0"/>
              <a:t> (anche perché cosa sia nessuno lo sa più esattamente)</a:t>
            </a:r>
          </a:p>
          <a:p>
            <a:pPr lvl="1"/>
            <a:r>
              <a:rPr lang="it-IT" dirty="0" smtClean="0"/>
              <a:t>Il </a:t>
            </a:r>
            <a:r>
              <a:rPr lang="it-IT" dirty="0" smtClean="0">
                <a:solidFill>
                  <a:srgbClr val="FF0000"/>
                </a:solidFill>
              </a:rPr>
              <a:t>rischio</a:t>
            </a:r>
            <a:r>
              <a:rPr lang="it-IT" dirty="0" smtClean="0"/>
              <a:t> è </a:t>
            </a:r>
            <a:r>
              <a:rPr lang="it-IT" dirty="0" smtClean="0">
                <a:solidFill>
                  <a:srgbClr val="FF0000"/>
                </a:solidFill>
              </a:rPr>
              <a:t>quantificabile</a:t>
            </a:r>
            <a:r>
              <a:rPr lang="it-IT" dirty="0" smtClean="0"/>
              <a:t> e le </a:t>
            </a:r>
            <a:r>
              <a:rPr lang="it-IT" dirty="0" smtClean="0">
                <a:solidFill>
                  <a:srgbClr val="FF0000"/>
                </a:solidFill>
              </a:rPr>
              <a:t>aspettative razionali </a:t>
            </a:r>
            <a:r>
              <a:rPr lang="it-IT" dirty="0" smtClean="0"/>
              <a:t>(possibilità di </a:t>
            </a:r>
            <a:r>
              <a:rPr lang="it-IT" dirty="0" err="1" smtClean="0"/>
              <a:t>learning</a:t>
            </a:r>
            <a:r>
              <a:rPr lang="it-IT" dirty="0" smtClean="0"/>
              <a:t>, sviluppi più recenti)</a:t>
            </a:r>
            <a:endParaRPr lang="it-IT" dirty="0"/>
          </a:p>
        </p:txBody>
      </p:sp>
    </p:spTree>
    <p:extLst>
      <p:ext uri="{BB962C8B-B14F-4D97-AF65-F5344CB8AC3E}">
        <p14:creationId xmlns:p14="http://schemas.microsoft.com/office/powerpoint/2010/main" val="10529921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Conclusioni su </a:t>
            </a:r>
            <a:r>
              <a:rPr lang="it-IT" dirty="0" smtClean="0"/>
              <a:t>IS-MP-IA,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A fronte di questa impostazione esistono </a:t>
            </a:r>
            <a:r>
              <a:rPr lang="it-IT" dirty="0" smtClean="0">
                <a:solidFill>
                  <a:srgbClr val="FF0000"/>
                </a:solidFill>
              </a:rPr>
              <a:t>altre visioni</a:t>
            </a:r>
            <a:r>
              <a:rPr lang="it-IT" dirty="0" smtClean="0"/>
              <a:t>:</a:t>
            </a:r>
          </a:p>
          <a:p>
            <a:pPr lvl="1"/>
            <a:r>
              <a:rPr lang="it-IT" dirty="0" smtClean="0"/>
              <a:t>Estensione del principio della domanda effettiva dal breve al lungo periodo</a:t>
            </a:r>
          </a:p>
          <a:p>
            <a:pPr lvl="1"/>
            <a:r>
              <a:rPr lang="it-IT" dirty="0" err="1" smtClean="0"/>
              <a:t>Path</a:t>
            </a:r>
            <a:r>
              <a:rPr lang="it-IT" dirty="0" smtClean="0"/>
              <a:t>-dependance: Concezione </a:t>
            </a:r>
            <a:r>
              <a:rPr lang="it-IT" dirty="0"/>
              <a:t>secondo la quale </a:t>
            </a:r>
            <a:r>
              <a:rPr lang="it-IT" dirty="0" smtClean="0"/>
              <a:t>piccoli </a:t>
            </a:r>
            <a:r>
              <a:rPr lang="it-IT" dirty="0"/>
              <a:t>eventi </a:t>
            </a:r>
            <a:r>
              <a:rPr lang="it-IT" dirty="0" smtClean="0"/>
              <a:t>passati possono </a:t>
            </a:r>
            <a:r>
              <a:rPr lang="it-IT" dirty="0"/>
              <a:t>avere conseguenze </a:t>
            </a:r>
            <a:r>
              <a:rPr lang="it-IT" dirty="0" smtClean="0"/>
              <a:t>persistenti significative </a:t>
            </a:r>
            <a:r>
              <a:rPr lang="it-IT" dirty="0"/>
              <a:t>in tempi </a:t>
            </a:r>
            <a:r>
              <a:rPr lang="it-IT" dirty="0" smtClean="0"/>
              <a:t>successivi (ciò che accade nel breve periodo modifica l’equilibrio il lungo periodo)</a:t>
            </a:r>
          </a:p>
          <a:p>
            <a:pPr lvl="1"/>
            <a:r>
              <a:rPr lang="it-IT" dirty="0" smtClean="0"/>
              <a:t>I limiti dal lato dell’offerta (scarsità) possono esistere nel breve periodo ma non nel lungo periodo (progresso tecnico, investimento, immigrazione, …)</a:t>
            </a:r>
          </a:p>
          <a:p>
            <a:pPr lvl="1"/>
            <a:r>
              <a:rPr lang="it-IT" dirty="0" smtClean="0"/>
              <a:t>Non esistono «curve di domanda» regolari per i fattori produttivi, quindi non è detto che la riduzione dei salari (tassi d’interesse) favorisca l’occupazione (gli investimenti)</a:t>
            </a:r>
          </a:p>
          <a:p>
            <a:pPr lvl="1"/>
            <a:r>
              <a:rPr lang="it-IT" dirty="0" smtClean="0"/>
              <a:t>Moneta, banche e (soprattutto) finanza sono non-neutrali sia nel breve che nel lungo periodo</a:t>
            </a:r>
          </a:p>
          <a:p>
            <a:pPr lvl="1"/>
            <a:r>
              <a:rPr lang="it-IT" dirty="0" smtClean="0"/>
              <a:t>Rilevanza dei fattori comportamentali e non solo razionalità </a:t>
            </a:r>
            <a:r>
              <a:rPr lang="it-IT" dirty="0" smtClean="0">
                <a:solidFill>
                  <a:srgbClr val="FF0000"/>
                </a:solidFill>
              </a:rPr>
              <a:t>à la Robbins</a:t>
            </a:r>
          </a:p>
          <a:p>
            <a:r>
              <a:rPr lang="it-IT" dirty="0" smtClean="0">
                <a:solidFill>
                  <a:srgbClr val="FF0000"/>
                </a:solidFill>
              </a:rPr>
              <a:t>C’è molta ricerca su questi temi sia nel campo dell’economia ortodossa che in quello dell’economia eterodossa.</a:t>
            </a:r>
          </a:p>
        </p:txBody>
      </p:sp>
    </p:spTree>
    <p:extLst>
      <p:ext uri="{BB962C8B-B14F-4D97-AF65-F5344CB8AC3E}">
        <p14:creationId xmlns:p14="http://schemas.microsoft.com/office/powerpoint/2010/main" val="4826853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La </a:t>
            </a:r>
            <a:r>
              <a:rPr dirty="0" err="1"/>
              <a:t>crisi</a:t>
            </a:r>
            <a:r>
              <a:rPr dirty="0"/>
              <a:t> </a:t>
            </a:r>
            <a:r>
              <a:rPr dirty="0" err="1"/>
              <a:t>finanziaria</a:t>
            </a:r>
            <a:r>
              <a:rPr dirty="0"/>
              <a:t> del 2008</a:t>
            </a:r>
          </a:p>
        </p:txBody>
      </p:sp>
      <p:sp>
        <p:nvSpPr>
          <p:cNvPr id="3" name="Content Placeholder 2"/>
          <p:cNvSpPr>
            <a:spLocks noGrp="1"/>
          </p:cNvSpPr>
          <p:nvPr>
            <p:ph idx="1"/>
          </p:nvPr>
        </p:nvSpPr>
        <p:spPr/>
        <p:txBody>
          <a:bodyPr/>
          <a:lstStyle/>
          <a:p>
            <a:r>
              <a:t>Shock teorico e politico globale</a:t>
            </a:r>
          </a:p>
          <a:p>
            <a:r>
              <a:t>Critiche all’efficienza dei mercati</a:t>
            </a:r>
          </a:p>
          <a:p>
            <a:r>
              <a:t>Critiche ai modelli DSGE</a:t>
            </a:r>
          </a:p>
          <a:p>
            <a:r>
              <a:t>Ritorno dell’attenzione per domanda aggregata e instabilità</a:t>
            </a:r>
          </a:p>
          <a:p>
            <a:r>
              <a:t>Riscoperta di Keynes e Minsky</a:t>
            </a:r>
          </a:p>
        </p:txBody>
      </p:sp>
    </p:spTree>
    <p:extLst>
      <p:ext uri="{BB962C8B-B14F-4D97-AF65-F5344CB8AC3E}">
        <p14:creationId xmlns:p14="http://schemas.microsoft.com/office/powerpoint/2010/main" val="14395716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867025" y="388901"/>
            <a:ext cx="6276975" cy="5581650"/>
          </a:xfrm>
          <a:prstGeom prst="rect">
            <a:avLst/>
          </a:prstGeom>
        </p:spPr>
      </p:pic>
      <p:sp>
        <p:nvSpPr>
          <p:cNvPr id="5" name="Rettangolo 4"/>
          <p:cNvSpPr/>
          <p:nvPr/>
        </p:nvSpPr>
        <p:spPr>
          <a:xfrm>
            <a:off x="1366982" y="6144599"/>
            <a:ext cx="10215417" cy="369332"/>
          </a:xfrm>
          <a:prstGeom prst="rect">
            <a:avLst/>
          </a:prstGeom>
        </p:spPr>
        <p:txBody>
          <a:bodyPr wrap="square">
            <a:spAutoFit/>
          </a:bodyPr>
          <a:lstStyle/>
          <a:p>
            <a:pPr algn="ctr"/>
            <a:r>
              <a:rPr lang="it-IT" dirty="0"/>
              <a:t>http://citeseerx.ist.psu.edu/viewdoc/download?doi=10.1.1.965.2529&amp;rep=rep1&amp;type=pdf</a:t>
            </a:r>
          </a:p>
        </p:txBody>
      </p:sp>
    </p:spTree>
    <p:extLst>
      <p:ext uri="{BB962C8B-B14F-4D97-AF65-F5344CB8AC3E}">
        <p14:creationId xmlns:p14="http://schemas.microsoft.com/office/powerpoint/2010/main" val="1986481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Gli</a:t>
            </a:r>
            <a:r>
              <a:rPr dirty="0"/>
              <a:t> </a:t>
            </a:r>
            <a:r>
              <a:rPr dirty="0" err="1"/>
              <a:t>anni</a:t>
            </a:r>
            <a:r>
              <a:rPr dirty="0"/>
              <a:t> </a:t>
            </a:r>
            <a:r>
              <a:rPr dirty="0" smtClean="0"/>
              <a:t>20</a:t>
            </a:r>
            <a:r>
              <a:rPr lang="it-IT" dirty="0" smtClean="0"/>
              <a:t>00</a:t>
            </a:r>
            <a:r>
              <a:rPr dirty="0" smtClean="0"/>
              <a:t>: </a:t>
            </a:r>
            <a:r>
              <a:rPr dirty="0" err="1"/>
              <a:t>pluralizzazione</a:t>
            </a:r>
            <a:r>
              <a:rPr dirty="0"/>
              <a:t> </a:t>
            </a:r>
            <a:r>
              <a:rPr dirty="0" err="1"/>
              <a:t>della</a:t>
            </a:r>
            <a:r>
              <a:rPr dirty="0"/>
              <a:t> </a:t>
            </a:r>
            <a:r>
              <a:rPr dirty="0" err="1"/>
              <a:t>disciplina</a:t>
            </a:r>
            <a:endParaRPr dirty="0"/>
          </a:p>
        </p:txBody>
      </p:sp>
      <p:sp>
        <p:nvSpPr>
          <p:cNvPr id="3" name="Content Placeholder 2"/>
          <p:cNvSpPr>
            <a:spLocks noGrp="1"/>
          </p:cNvSpPr>
          <p:nvPr>
            <p:ph idx="1"/>
          </p:nvPr>
        </p:nvSpPr>
        <p:spPr/>
        <p:txBody>
          <a:bodyPr/>
          <a:lstStyle/>
          <a:p>
            <a:r>
              <a:rPr dirty="0" err="1"/>
              <a:t>Crescente</a:t>
            </a:r>
            <a:r>
              <a:rPr dirty="0"/>
              <a:t> </a:t>
            </a:r>
            <a:r>
              <a:rPr dirty="0" err="1"/>
              <a:t>attenzione</a:t>
            </a:r>
            <a:r>
              <a:rPr dirty="0"/>
              <a:t> a </a:t>
            </a:r>
            <a:r>
              <a:rPr dirty="0" err="1"/>
              <a:t>disuguaglianze</a:t>
            </a:r>
            <a:r>
              <a:rPr dirty="0"/>
              <a:t> e </a:t>
            </a:r>
            <a:r>
              <a:rPr dirty="0" err="1"/>
              <a:t>stagnazione</a:t>
            </a:r>
            <a:endParaRPr dirty="0"/>
          </a:p>
          <a:p>
            <a:r>
              <a:rPr dirty="0"/>
              <a:t>Studio di </a:t>
            </a:r>
            <a:r>
              <a:rPr dirty="0" err="1"/>
              <a:t>populismo</a:t>
            </a:r>
            <a:r>
              <a:rPr dirty="0"/>
              <a:t> e </a:t>
            </a:r>
            <a:r>
              <a:rPr dirty="0" err="1"/>
              <a:t>globalizzazione</a:t>
            </a:r>
            <a:endParaRPr dirty="0"/>
          </a:p>
          <a:p>
            <a:r>
              <a:rPr dirty="0" err="1"/>
              <a:t>Centralità</a:t>
            </a:r>
            <a:r>
              <a:rPr dirty="0"/>
              <a:t> del </a:t>
            </a:r>
            <a:r>
              <a:rPr dirty="0" err="1"/>
              <a:t>cambiamento</a:t>
            </a:r>
            <a:r>
              <a:rPr dirty="0"/>
              <a:t> </a:t>
            </a:r>
            <a:r>
              <a:rPr dirty="0" err="1" smtClean="0"/>
              <a:t>climatico</a:t>
            </a:r>
            <a:endParaRPr lang="it-IT" dirty="0" smtClean="0"/>
          </a:p>
          <a:p>
            <a:r>
              <a:rPr lang="it-IT" dirty="0" smtClean="0"/>
              <a:t>Maggiore attenzione alle questioni di genere</a:t>
            </a:r>
            <a:endParaRPr dirty="0"/>
          </a:p>
          <a:p>
            <a:r>
              <a:rPr dirty="0" err="1"/>
              <a:t>Analisi</a:t>
            </a:r>
            <a:r>
              <a:rPr dirty="0"/>
              <a:t> </a:t>
            </a:r>
            <a:r>
              <a:rPr dirty="0" err="1"/>
              <a:t>delle</a:t>
            </a:r>
            <a:r>
              <a:rPr dirty="0"/>
              <a:t> </a:t>
            </a:r>
            <a:r>
              <a:rPr dirty="0" err="1"/>
              <a:t>piattaforme</a:t>
            </a:r>
            <a:r>
              <a:rPr dirty="0"/>
              <a:t> </a:t>
            </a:r>
            <a:r>
              <a:rPr dirty="0" err="1"/>
              <a:t>digitali</a:t>
            </a:r>
            <a:r>
              <a:rPr dirty="0"/>
              <a:t> e </a:t>
            </a:r>
            <a:r>
              <a:rPr dirty="0" err="1"/>
              <a:t>della</a:t>
            </a:r>
            <a:r>
              <a:rPr dirty="0"/>
              <a:t> </a:t>
            </a:r>
            <a:r>
              <a:rPr dirty="0" err="1"/>
              <a:t>geopolitica</a:t>
            </a:r>
            <a:r>
              <a:rPr dirty="0"/>
              <a:t> </a:t>
            </a:r>
            <a:r>
              <a:rPr dirty="0" err="1"/>
              <a:t>economica</a:t>
            </a:r>
            <a:endParaRPr dirty="0"/>
          </a:p>
        </p:txBody>
      </p:sp>
    </p:spTree>
    <p:extLst>
      <p:ext uri="{BB962C8B-B14F-4D97-AF65-F5344CB8AC3E}">
        <p14:creationId xmlns:p14="http://schemas.microsoft.com/office/powerpoint/2010/main" val="242786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86182" y="1092201"/>
            <a:ext cx="7222836" cy="4808888"/>
          </a:xfrm>
          <a:prstGeom prst="rect">
            <a:avLst/>
          </a:prstGeom>
        </p:spPr>
      </p:pic>
    </p:spTree>
    <p:extLst>
      <p:ext uri="{BB962C8B-B14F-4D97-AF65-F5344CB8AC3E}">
        <p14:creationId xmlns:p14="http://schemas.microsoft.com/office/powerpoint/2010/main" val="1364795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Pluralizzazione</a:t>
            </a:r>
            <a:r>
              <a:rPr lang="it-IT" dirty="0" smtClean="0"/>
              <a:t>, 1</a:t>
            </a:r>
            <a:endParaRPr lang="en-GB" dirty="0"/>
          </a:p>
        </p:txBody>
      </p:sp>
      <p:sp>
        <p:nvSpPr>
          <p:cNvPr id="4" name="Rectangle 1"/>
          <p:cNvSpPr>
            <a:spLocks noGrp="1" noChangeArrowheads="1"/>
          </p:cNvSpPr>
          <p:nvPr>
            <p:ph idx="1"/>
          </p:nvPr>
        </p:nvSpPr>
        <p:spPr/>
        <p:txBody>
          <a:bodyPr>
            <a:normAutofit fontScale="85000" lnSpcReduction="10000"/>
          </a:bodyPr>
          <a:lstStyle/>
          <a:p>
            <a:pPr lvl="0"/>
            <a:r>
              <a:rPr lang="en-US" altLang="en-US" dirty="0" smtClean="0">
                <a:solidFill>
                  <a:srgbClr val="FF0000"/>
                </a:solidFill>
              </a:rPr>
              <a:t>Happiness economics</a:t>
            </a:r>
            <a:r>
              <a:rPr lang="en-US" altLang="en-US" dirty="0" smtClean="0"/>
              <a:t>: campo di </a:t>
            </a:r>
            <a:r>
              <a:rPr lang="en-US" altLang="en-US" dirty="0" err="1" smtClean="0"/>
              <a:t>ricerca</a:t>
            </a:r>
            <a:r>
              <a:rPr lang="en-US" altLang="en-US" dirty="0" smtClean="0"/>
              <a:t> </a:t>
            </a:r>
            <a:r>
              <a:rPr lang="en-US" altLang="en-US" dirty="0" err="1" smtClean="0"/>
              <a:t>che</a:t>
            </a:r>
            <a:r>
              <a:rPr lang="en-US" altLang="en-US" dirty="0" smtClean="0"/>
              <a:t> </a:t>
            </a:r>
            <a:r>
              <a:rPr lang="en-US" altLang="en-US" dirty="0" err="1" smtClean="0"/>
              <a:t>studia</a:t>
            </a:r>
            <a:r>
              <a:rPr lang="en-US" altLang="en-US" dirty="0" smtClean="0"/>
              <a:t> </a:t>
            </a:r>
            <a:r>
              <a:rPr lang="en-US" altLang="en-US" dirty="0" err="1" smtClean="0"/>
              <a:t>il</a:t>
            </a:r>
            <a:r>
              <a:rPr lang="en-US" altLang="en-US" dirty="0" smtClean="0"/>
              <a:t> </a:t>
            </a:r>
            <a:r>
              <a:rPr lang="en-US" altLang="en-US" dirty="0" err="1" smtClean="0"/>
              <a:t>benessere</a:t>
            </a:r>
            <a:r>
              <a:rPr lang="en-US" altLang="en-US" dirty="0" smtClean="0"/>
              <a:t> </a:t>
            </a:r>
            <a:r>
              <a:rPr lang="en-US" altLang="en-US" dirty="0" err="1" smtClean="0"/>
              <a:t>soggettivo</a:t>
            </a:r>
            <a:r>
              <a:rPr lang="en-US" altLang="en-US" dirty="0" smtClean="0"/>
              <a:t>, la </a:t>
            </a:r>
            <a:r>
              <a:rPr lang="en-US" altLang="en-US" dirty="0" err="1" smtClean="0"/>
              <a:t>soddisfazione</a:t>
            </a:r>
            <a:r>
              <a:rPr lang="en-US" altLang="en-US" dirty="0" smtClean="0"/>
              <a:t> di vita e la </a:t>
            </a:r>
            <a:r>
              <a:rPr lang="en-US" altLang="en-US" dirty="0" err="1" smtClean="0"/>
              <a:t>felicità</a:t>
            </a:r>
            <a:r>
              <a:rPr lang="en-US" altLang="en-US" dirty="0" smtClean="0"/>
              <a:t> come </a:t>
            </a:r>
            <a:r>
              <a:rPr lang="en-US" altLang="en-US" dirty="0" err="1" smtClean="0"/>
              <a:t>indicatori</a:t>
            </a:r>
            <a:r>
              <a:rPr lang="en-US" altLang="en-US" dirty="0" smtClean="0"/>
              <a:t> </a:t>
            </a:r>
            <a:r>
              <a:rPr lang="en-US" altLang="en-US" dirty="0" err="1" smtClean="0"/>
              <a:t>alternativi</a:t>
            </a:r>
            <a:r>
              <a:rPr lang="en-US" altLang="en-US" dirty="0" smtClean="0"/>
              <a:t> o </a:t>
            </a:r>
            <a:r>
              <a:rPr lang="en-US" altLang="en-US" dirty="0" err="1" smtClean="0"/>
              <a:t>complementari</a:t>
            </a:r>
            <a:r>
              <a:rPr lang="en-US" altLang="en-US" dirty="0" smtClean="0"/>
              <a:t> al </a:t>
            </a:r>
            <a:r>
              <a:rPr lang="en-US" altLang="en-US" dirty="0" err="1" smtClean="0"/>
              <a:t>reddito</a:t>
            </a:r>
            <a:r>
              <a:rPr lang="en-US" altLang="en-US" dirty="0" smtClean="0"/>
              <a:t> e </a:t>
            </a:r>
            <a:r>
              <a:rPr lang="en-US" altLang="en-US" dirty="0" err="1" smtClean="0"/>
              <a:t>alla</a:t>
            </a:r>
            <a:r>
              <a:rPr lang="en-US" altLang="en-US" dirty="0" smtClean="0"/>
              <a:t> </a:t>
            </a:r>
            <a:r>
              <a:rPr lang="en-US" altLang="en-US" dirty="0" err="1" smtClean="0"/>
              <a:t>crescita</a:t>
            </a:r>
            <a:r>
              <a:rPr lang="en-US" altLang="en-US" dirty="0" smtClean="0"/>
              <a:t> </a:t>
            </a:r>
            <a:r>
              <a:rPr lang="en-US" altLang="en-US" dirty="0" err="1" smtClean="0"/>
              <a:t>economica</a:t>
            </a:r>
            <a:r>
              <a:rPr lang="en-US" altLang="en-US" dirty="0" smtClean="0"/>
              <a:t>. </a:t>
            </a:r>
          </a:p>
          <a:p>
            <a:pPr lvl="0"/>
            <a:r>
              <a:rPr lang="en-US" altLang="en-US" dirty="0" smtClean="0">
                <a:solidFill>
                  <a:srgbClr val="FF0000"/>
                </a:solidFill>
              </a:rPr>
              <a:t>Complexity economics</a:t>
            </a:r>
            <a:r>
              <a:rPr lang="en-US" altLang="en-US" dirty="0" smtClean="0"/>
              <a:t>: </a:t>
            </a:r>
            <a:r>
              <a:rPr lang="en-US" altLang="en-US" dirty="0" err="1" smtClean="0"/>
              <a:t>approccio</a:t>
            </a:r>
            <a:r>
              <a:rPr lang="en-US" altLang="en-US" dirty="0" smtClean="0"/>
              <a:t> </a:t>
            </a:r>
            <a:r>
              <a:rPr lang="en-US" altLang="en-US" dirty="0" err="1" smtClean="0"/>
              <a:t>che</a:t>
            </a:r>
            <a:r>
              <a:rPr lang="en-US" altLang="en-US" dirty="0" smtClean="0"/>
              <a:t> </a:t>
            </a:r>
            <a:r>
              <a:rPr lang="en-US" altLang="en-US" dirty="0" err="1" smtClean="0"/>
              <a:t>interpreta</a:t>
            </a:r>
            <a:r>
              <a:rPr lang="en-US" altLang="en-US" dirty="0" smtClean="0"/>
              <a:t> </a:t>
            </a:r>
            <a:r>
              <a:rPr lang="en-US" altLang="en-US" dirty="0" err="1" smtClean="0"/>
              <a:t>l’economia</a:t>
            </a:r>
            <a:r>
              <a:rPr lang="en-US" altLang="en-US" dirty="0" smtClean="0"/>
              <a:t> come un </a:t>
            </a:r>
            <a:r>
              <a:rPr lang="en-US" altLang="en-US" dirty="0" err="1" smtClean="0"/>
              <a:t>sistema</a:t>
            </a:r>
            <a:r>
              <a:rPr lang="en-US" altLang="en-US" dirty="0" smtClean="0"/>
              <a:t> </a:t>
            </a:r>
            <a:r>
              <a:rPr lang="en-US" altLang="en-US" dirty="0" err="1" smtClean="0"/>
              <a:t>complesso</a:t>
            </a:r>
            <a:r>
              <a:rPr lang="en-US" altLang="en-US" dirty="0" smtClean="0"/>
              <a:t> e </a:t>
            </a:r>
            <a:r>
              <a:rPr lang="en-US" altLang="en-US" dirty="0" err="1" smtClean="0"/>
              <a:t>dinamico</a:t>
            </a:r>
            <a:r>
              <a:rPr lang="en-US" altLang="en-US" dirty="0" smtClean="0"/>
              <a:t> </a:t>
            </a:r>
            <a:r>
              <a:rPr lang="en-US" altLang="en-US" dirty="0" err="1" smtClean="0"/>
              <a:t>caratterizzato</a:t>
            </a:r>
            <a:r>
              <a:rPr lang="en-US" altLang="en-US" dirty="0" smtClean="0"/>
              <a:t> da </a:t>
            </a:r>
            <a:r>
              <a:rPr lang="en-US" altLang="en-US" dirty="0" err="1" smtClean="0"/>
              <a:t>interazioni</a:t>
            </a:r>
            <a:r>
              <a:rPr lang="en-US" altLang="en-US" dirty="0" smtClean="0"/>
              <a:t> non </a:t>
            </a:r>
            <a:r>
              <a:rPr lang="en-US" altLang="en-US" dirty="0" err="1" smtClean="0"/>
              <a:t>lineari</a:t>
            </a:r>
            <a:r>
              <a:rPr lang="en-US" altLang="en-US" dirty="0" smtClean="0"/>
              <a:t>, </a:t>
            </a:r>
            <a:r>
              <a:rPr lang="en-US" altLang="en-US" dirty="0" err="1" smtClean="0"/>
              <a:t>adattamento</a:t>
            </a:r>
            <a:r>
              <a:rPr lang="en-US" altLang="en-US" dirty="0" smtClean="0"/>
              <a:t>, </a:t>
            </a:r>
            <a:r>
              <a:rPr lang="en-US" altLang="en-US" dirty="0" err="1" smtClean="0"/>
              <a:t>reti</a:t>
            </a:r>
            <a:r>
              <a:rPr lang="en-US" altLang="en-US" dirty="0" smtClean="0"/>
              <a:t> e </a:t>
            </a:r>
            <a:r>
              <a:rPr lang="en-US" altLang="en-US" dirty="0" err="1" smtClean="0"/>
              <a:t>fenomeni</a:t>
            </a:r>
            <a:r>
              <a:rPr lang="en-US" altLang="en-US" dirty="0" smtClean="0"/>
              <a:t> </a:t>
            </a:r>
            <a:r>
              <a:rPr lang="en-US" altLang="en-US" dirty="0" err="1" smtClean="0"/>
              <a:t>emergenti</a:t>
            </a:r>
            <a:r>
              <a:rPr lang="en-US" altLang="en-US" dirty="0" smtClean="0"/>
              <a:t>. </a:t>
            </a:r>
          </a:p>
          <a:p>
            <a:pPr lvl="0"/>
            <a:r>
              <a:rPr lang="en-US" altLang="en-US" dirty="0" smtClean="0">
                <a:solidFill>
                  <a:srgbClr val="FF0000"/>
                </a:solidFill>
              </a:rPr>
              <a:t>Feminist economics</a:t>
            </a:r>
            <a:r>
              <a:rPr lang="en-US" altLang="en-US" dirty="0" smtClean="0"/>
              <a:t>: </a:t>
            </a:r>
            <a:r>
              <a:rPr lang="en-US" altLang="en-US" dirty="0" err="1" smtClean="0"/>
              <a:t>prospettiva</a:t>
            </a:r>
            <a:r>
              <a:rPr lang="en-US" altLang="en-US" dirty="0" smtClean="0"/>
              <a:t> </a:t>
            </a:r>
            <a:r>
              <a:rPr lang="en-US" altLang="en-US" dirty="0" err="1" smtClean="0"/>
              <a:t>che</a:t>
            </a:r>
            <a:r>
              <a:rPr lang="en-US" altLang="en-US" dirty="0" smtClean="0"/>
              <a:t> </a:t>
            </a:r>
            <a:r>
              <a:rPr lang="en-US" altLang="en-US" dirty="0" err="1" smtClean="0"/>
              <a:t>analizza</a:t>
            </a:r>
            <a:r>
              <a:rPr lang="en-US" altLang="en-US" dirty="0" smtClean="0"/>
              <a:t> </a:t>
            </a:r>
            <a:r>
              <a:rPr lang="en-US" altLang="en-US" dirty="0" err="1" smtClean="0"/>
              <a:t>il</a:t>
            </a:r>
            <a:r>
              <a:rPr lang="en-US" altLang="en-US" dirty="0" smtClean="0"/>
              <a:t> </a:t>
            </a:r>
            <a:r>
              <a:rPr lang="en-US" altLang="en-US" dirty="0" err="1" smtClean="0"/>
              <a:t>ruolo</a:t>
            </a:r>
            <a:r>
              <a:rPr lang="en-US" altLang="en-US" dirty="0" smtClean="0"/>
              <a:t> del </a:t>
            </a:r>
            <a:r>
              <a:rPr lang="en-US" altLang="en-US" dirty="0" err="1" smtClean="0"/>
              <a:t>genere</a:t>
            </a:r>
            <a:r>
              <a:rPr lang="en-US" altLang="en-US" dirty="0" smtClean="0"/>
              <a:t> </a:t>
            </a:r>
            <a:r>
              <a:rPr lang="en-US" altLang="en-US" dirty="0" err="1" smtClean="0"/>
              <a:t>nei</a:t>
            </a:r>
            <a:r>
              <a:rPr lang="en-US" altLang="en-US" dirty="0" smtClean="0"/>
              <a:t> </a:t>
            </a:r>
            <a:r>
              <a:rPr lang="en-US" altLang="en-US" dirty="0" err="1" smtClean="0"/>
              <a:t>processi</a:t>
            </a:r>
            <a:r>
              <a:rPr lang="en-US" altLang="en-US" dirty="0" smtClean="0"/>
              <a:t> </a:t>
            </a:r>
            <a:r>
              <a:rPr lang="en-US" altLang="en-US" dirty="0" err="1" smtClean="0"/>
              <a:t>economici</a:t>
            </a:r>
            <a:r>
              <a:rPr lang="en-US" altLang="en-US" dirty="0" smtClean="0"/>
              <a:t>, </a:t>
            </a:r>
            <a:r>
              <a:rPr lang="en-US" altLang="en-US" dirty="0" err="1" smtClean="0"/>
              <a:t>criticando</a:t>
            </a:r>
            <a:r>
              <a:rPr lang="en-US" altLang="en-US" dirty="0" smtClean="0"/>
              <a:t> i bias </a:t>
            </a:r>
            <a:r>
              <a:rPr lang="en-US" altLang="en-US" dirty="0" err="1" smtClean="0"/>
              <a:t>della</a:t>
            </a:r>
            <a:r>
              <a:rPr lang="en-US" altLang="en-US" dirty="0" smtClean="0"/>
              <a:t> </a:t>
            </a:r>
            <a:r>
              <a:rPr lang="en-US" altLang="en-US" dirty="0" err="1" smtClean="0"/>
              <a:t>teoria</a:t>
            </a:r>
            <a:r>
              <a:rPr lang="en-US" altLang="en-US" dirty="0" smtClean="0"/>
              <a:t> </a:t>
            </a:r>
            <a:r>
              <a:rPr lang="en-US" altLang="en-US" dirty="0" err="1" smtClean="0"/>
              <a:t>economica</a:t>
            </a:r>
            <a:r>
              <a:rPr lang="en-US" altLang="en-US" dirty="0" smtClean="0"/>
              <a:t> </a:t>
            </a:r>
            <a:r>
              <a:rPr lang="en-US" altLang="en-US" dirty="0" err="1" smtClean="0"/>
              <a:t>tradizionale</a:t>
            </a:r>
            <a:r>
              <a:rPr lang="en-US" altLang="en-US" dirty="0" smtClean="0"/>
              <a:t> e </a:t>
            </a:r>
            <a:r>
              <a:rPr lang="en-US" altLang="en-US" dirty="0" err="1" smtClean="0"/>
              <a:t>valorizzando</a:t>
            </a:r>
            <a:r>
              <a:rPr lang="en-US" altLang="en-US" dirty="0" smtClean="0"/>
              <a:t> </a:t>
            </a:r>
            <a:r>
              <a:rPr lang="en-US" altLang="en-US" dirty="0" err="1" smtClean="0"/>
              <a:t>temi</a:t>
            </a:r>
            <a:r>
              <a:rPr lang="en-US" altLang="en-US" dirty="0" smtClean="0"/>
              <a:t> come </a:t>
            </a:r>
            <a:r>
              <a:rPr lang="en-US" altLang="en-US" dirty="0" err="1" smtClean="0"/>
              <a:t>lavoro</a:t>
            </a:r>
            <a:r>
              <a:rPr lang="en-US" altLang="en-US" dirty="0" smtClean="0"/>
              <a:t> di </a:t>
            </a:r>
            <a:r>
              <a:rPr lang="en-US" altLang="en-US" dirty="0" err="1" smtClean="0"/>
              <a:t>cura</a:t>
            </a:r>
            <a:r>
              <a:rPr lang="en-US" altLang="en-US" dirty="0" smtClean="0"/>
              <a:t>, </a:t>
            </a:r>
            <a:r>
              <a:rPr lang="en-US" altLang="en-US" dirty="0" err="1" smtClean="0"/>
              <a:t>disuguaglianze</a:t>
            </a:r>
            <a:r>
              <a:rPr lang="en-US" altLang="en-US" dirty="0" smtClean="0"/>
              <a:t> e </a:t>
            </a:r>
            <a:r>
              <a:rPr lang="en-US" altLang="en-US" dirty="0" err="1" smtClean="0"/>
              <a:t>riproduzione</a:t>
            </a:r>
            <a:r>
              <a:rPr lang="en-US" altLang="en-US" dirty="0" smtClean="0"/>
              <a:t> </a:t>
            </a:r>
            <a:r>
              <a:rPr lang="en-US" altLang="en-US" dirty="0" err="1" smtClean="0"/>
              <a:t>sociale</a:t>
            </a:r>
            <a:r>
              <a:rPr lang="en-US" altLang="en-US" dirty="0" smtClean="0"/>
              <a:t>. </a:t>
            </a:r>
          </a:p>
          <a:p>
            <a:pPr lvl="0"/>
            <a:r>
              <a:rPr lang="en-US" altLang="en-US" dirty="0" smtClean="0">
                <a:solidFill>
                  <a:srgbClr val="FF0000"/>
                </a:solidFill>
              </a:rPr>
              <a:t>Environmental economics</a:t>
            </a:r>
            <a:r>
              <a:rPr lang="en-US" altLang="en-US" dirty="0" smtClean="0"/>
              <a:t>: </a:t>
            </a:r>
            <a:r>
              <a:rPr lang="en-US" altLang="en-US" dirty="0" err="1" smtClean="0"/>
              <a:t>disciplina</a:t>
            </a:r>
            <a:r>
              <a:rPr lang="en-US" altLang="en-US" dirty="0" smtClean="0"/>
              <a:t> </a:t>
            </a:r>
            <a:r>
              <a:rPr lang="en-US" altLang="en-US" dirty="0" err="1" smtClean="0"/>
              <a:t>che</a:t>
            </a:r>
            <a:r>
              <a:rPr lang="en-US" altLang="en-US" dirty="0" smtClean="0"/>
              <a:t> </a:t>
            </a:r>
            <a:r>
              <a:rPr lang="en-US" altLang="en-US" dirty="0" err="1" smtClean="0"/>
              <a:t>studia</a:t>
            </a:r>
            <a:r>
              <a:rPr lang="en-US" altLang="en-US" dirty="0" smtClean="0"/>
              <a:t> i </a:t>
            </a:r>
            <a:r>
              <a:rPr lang="en-US" altLang="en-US" dirty="0" err="1" smtClean="0"/>
              <a:t>problemi</a:t>
            </a:r>
            <a:r>
              <a:rPr lang="en-US" altLang="en-US" dirty="0" smtClean="0"/>
              <a:t> </a:t>
            </a:r>
            <a:r>
              <a:rPr lang="en-US" altLang="en-US" dirty="0" err="1" smtClean="0"/>
              <a:t>ambientali</a:t>
            </a:r>
            <a:r>
              <a:rPr lang="en-US" altLang="en-US" dirty="0" smtClean="0"/>
              <a:t> </a:t>
            </a:r>
            <a:r>
              <a:rPr lang="en-US" altLang="en-US" dirty="0" err="1" smtClean="0"/>
              <a:t>attraverso</a:t>
            </a:r>
            <a:r>
              <a:rPr lang="en-US" altLang="en-US" dirty="0" smtClean="0"/>
              <a:t> </a:t>
            </a:r>
            <a:r>
              <a:rPr lang="en-US" altLang="en-US" dirty="0" err="1" smtClean="0"/>
              <a:t>gli</a:t>
            </a:r>
            <a:r>
              <a:rPr lang="en-US" altLang="en-US" dirty="0" smtClean="0"/>
              <a:t> </a:t>
            </a:r>
            <a:r>
              <a:rPr lang="en-US" altLang="en-US" dirty="0" err="1" smtClean="0"/>
              <a:t>strumenti</a:t>
            </a:r>
            <a:r>
              <a:rPr lang="en-US" altLang="en-US" dirty="0" smtClean="0"/>
              <a:t> </a:t>
            </a:r>
            <a:r>
              <a:rPr lang="en-US" altLang="en-US" dirty="0" err="1" smtClean="0"/>
              <a:t>dell’economia</a:t>
            </a:r>
            <a:r>
              <a:rPr lang="en-US" altLang="en-US" dirty="0" smtClean="0"/>
              <a:t> </a:t>
            </a:r>
            <a:r>
              <a:rPr lang="en-US" altLang="en-US" dirty="0" err="1" smtClean="0"/>
              <a:t>neoclassica</a:t>
            </a:r>
            <a:r>
              <a:rPr lang="en-US" altLang="en-US" dirty="0" smtClean="0"/>
              <a:t>, </a:t>
            </a:r>
            <a:r>
              <a:rPr lang="en-US" altLang="en-US" dirty="0" err="1" smtClean="0"/>
              <a:t>concentrandosi</a:t>
            </a:r>
            <a:r>
              <a:rPr lang="en-US" altLang="en-US" dirty="0" smtClean="0"/>
              <a:t> </a:t>
            </a:r>
            <a:r>
              <a:rPr lang="en-US" altLang="en-US" dirty="0" err="1" smtClean="0"/>
              <a:t>su</a:t>
            </a:r>
            <a:r>
              <a:rPr lang="en-US" altLang="en-US" dirty="0" smtClean="0"/>
              <a:t> </a:t>
            </a:r>
            <a:r>
              <a:rPr lang="en-US" altLang="en-US" dirty="0" err="1" smtClean="0"/>
              <a:t>esternalità</a:t>
            </a:r>
            <a:r>
              <a:rPr lang="en-US" altLang="en-US" dirty="0" smtClean="0"/>
              <a:t>, </a:t>
            </a:r>
            <a:r>
              <a:rPr lang="en-US" altLang="en-US" dirty="0" err="1" smtClean="0"/>
              <a:t>tassazione</a:t>
            </a:r>
            <a:r>
              <a:rPr lang="en-US" altLang="en-US" dirty="0" smtClean="0"/>
              <a:t> </a:t>
            </a:r>
            <a:r>
              <a:rPr lang="en-US" altLang="en-US" dirty="0" err="1" smtClean="0"/>
              <a:t>ambientale</a:t>
            </a:r>
            <a:r>
              <a:rPr lang="en-US" altLang="en-US" dirty="0" smtClean="0"/>
              <a:t>, </a:t>
            </a:r>
            <a:r>
              <a:rPr lang="en-US" altLang="en-US" dirty="0" err="1" smtClean="0"/>
              <a:t>regolazione</a:t>
            </a:r>
            <a:r>
              <a:rPr lang="en-US" altLang="en-US" dirty="0" smtClean="0"/>
              <a:t> e </a:t>
            </a:r>
            <a:r>
              <a:rPr lang="en-US" altLang="en-US" dirty="0" err="1" smtClean="0"/>
              <a:t>gestione</a:t>
            </a:r>
            <a:r>
              <a:rPr lang="en-US" altLang="en-US" dirty="0" smtClean="0"/>
              <a:t> </a:t>
            </a:r>
            <a:r>
              <a:rPr lang="en-US" altLang="en-US" dirty="0" err="1" smtClean="0"/>
              <a:t>efficiente</a:t>
            </a:r>
            <a:r>
              <a:rPr lang="en-US" altLang="en-US" dirty="0" smtClean="0"/>
              <a:t> </a:t>
            </a:r>
            <a:r>
              <a:rPr lang="en-US" altLang="en-US" dirty="0" err="1" smtClean="0"/>
              <a:t>delle</a:t>
            </a:r>
            <a:r>
              <a:rPr lang="en-US" altLang="en-US" dirty="0" smtClean="0"/>
              <a:t> </a:t>
            </a:r>
            <a:r>
              <a:rPr lang="en-US" altLang="en-US" dirty="0" err="1" smtClean="0"/>
              <a:t>risorse</a:t>
            </a:r>
            <a:r>
              <a:rPr lang="en-US" altLang="en-US" dirty="0" smtClean="0"/>
              <a:t> </a:t>
            </a:r>
            <a:r>
              <a:rPr lang="en-US" altLang="en-US" dirty="0" err="1" smtClean="0"/>
              <a:t>naturali</a:t>
            </a:r>
            <a:r>
              <a:rPr lang="en-US" altLang="en-US" dirty="0" smtClean="0"/>
              <a:t>. </a:t>
            </a:r>
          </a:p>
        </p:txBody>
      </p:sp>
    </p:spTree>
    <p:extLst>
      <p:ext uri="{BB962C8B-B14F-4D97-AF65-F5344CB8AC3E}">
        <p14:creationId xmlns:p14="http://schemas.microsoft.com/office/powerpoint/2010/main" val="10533035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Pluralizzazione</a:t>
            </a:r>
            <a:r>
              <a:rPr lang="it-IT" dirty="0" smtClean="0"/>
              <a:t>, 2</a:t>
            </a:r>
            <a:endParaRPr lang="en-GB" dirty="0"/>
          </a:p>
        </p:txBody>
      </p:sp>
      <p:sp>
        <p:nvSpPr>
          <p:cNvPr id="4" name="Rectangle 1"/>
          <p:cNvSpPr>
            <a:spLocks noGrp="1" noChangeArrowheads="1"/>
          </p:cNvSpPr>
          <p:nvPr>
            <p:ph idx="1"/>
          </p:nvPr>
        </p:nvSpPr>
        <p:spPr/>
        <p:txBody>
          <a:bodyPr>
            <a:normAutofit fontScale="92500" lnSpcReduction="10000"/>
          </a:bodyPr>
          <a:lstStyle/>
          <a:p>
            <a:pPr lvl="0"/>
            <a:r>
              <a:rPr lang="en-US" altLang="en-US" dirty="0" smtClean="0">
                <a:solidFill>
                  <a:srgbClr val="FF0000"/>
                </a:solidFill>
              </a:rPr>
              <a:t>Ecological economics</a:t>
            </a:r>
            <a:r>
              <a:rPr lang="en-US" altLang="en-US" dirty="0" smtClean="0"/>
              <a:t>: </a:t>
            </a:r>
            <a:r>
              <a:rPr lang="en-US" altLang="en-US" dirty="0" err="1" smtClean="0"/>
              <a:t>approccio</a:t>
            </a:r>
            <a:r>
              <a:rPr lang="en-US" altLang="en-US" dirty="0" smtClean="0"/>
              <a:t> </a:t>
            </a:r>
            <a:r>
              <a:rPr lang="en-US" altLang="en-US" dirty="0" err="1" smtClean="0"/>
              <a:t>interdisciplinare</a:t>
            </a:r>
            <a:r>
              <a:rPr lang="en-US" altLang="en-US" dirty="0" smtClean="0"/>
              <a:t> </a:t>
            </a:r>
            <a:r>
              <a:rPr lang="en-US" altLang="en-US" dirty="0" err="1" smtClean="0"/>
              <a:t>che</a:t>
            </a:r>
            <a:r>
              <a:rPr lang="en-US" altLang="en-US" dirty="0" smtClean="0"/>
              <a:t> </a:t>
            </a:r>
            <a:r>
              <a:rPr lang="en-US" altLang="en-US" dirty="0" err="1" smtClean="0"/>
              <a:t>considera</a:t>
            </a:r>
            <a:r>
              <a:rPr lang="en-US" altLang="en-US" dirty="0" smtClean="0"/>
              <a:t> </a:t>
            </a:r>
            <a:r>
              <a:rPr lang="en-US" altLang="en-US" dirty="0" err="1" smtClean="0"/>
              <a:t>l’economia</a:t>
            </a:r>
            <a:r>
              <a:rPr lang="en-US" altLang="en-US" dirty="0" smtClean="0"/>
              <a:t> come </a:t>
            </a:r>
            <a:r>
              <a:rPr lang="en-US" altLang="en-US" dirty="0" err="1" smtClean="0"/>
              <a:t>sottosistema</a:t>
            </a:r>
            <a:r>
              <a:rPr lang="en-US" altLang="en-US" dirty="0" smtClean="0"/>
              <a:t> </a:t>
            </a:r>
            <a:r>
              <a:rPr lang="en-US" altLang="en-US" dirty="0" err="1" smtClean="0"/>
              <a:t>dell’ecosistema</a:t>
            </a:r>
            <a:r>
              <a:rPr lang="en-US" altLang="en-US" dirty="0" smtClean="0"/>
              <a:t> </a:t>
            </a:r>
            <a:r>
              <a:rPr lang="en-US" altLang="en-US" dirty="0" err="1" smtClean="0"/>
              <a:t>naturale</a:t>
            </a:r>
            <a:r>
              <a:rPr lang="en-US" altLang="en-US" dirty="0" smtClean="0"/>
              <a:t>, </a:t>
            </a:r>
            <a:r>
              <a:rPr lang="en-US" altLang="en-US" dirty="0" err="1" smtClean="0"/>
              <a:t>ponendo</a:t>
            </a:r>
            <a:r>
              <a:rPr lang="en-US" altLang="en-US" dirty="0" smtClean="0"/>
              <a:t> </a:t>
            </a:r>
            <a:r>
              <a:rPr lang="en-US" altLang="en-US" dirty="0" err="1" smtClean="0"/>
              <a:t>attenzione</a:t>
            </a:r>
            <a:r>
              <a:rPr lang="en-US" altLang="en-US" dirty="0" smtClean="0"/>
              <a:t> </a:t>
            </a:r>
            <a:r>
              <a:rPr lang="en-US" altLang="en-US" dirty="0" err="1" smtClean="0"/>
              <a:t>ai</a:t>
            </a:r>
            <a:r>
              <a:rPr lang="en-US" altLang="en-US" dirty="0" smtClean="0"/>
              <a:t> </a:t>
            </a:r>
            <a:r>
              <a:rPr lang="en-US" altLang="en-US" dirty="0" err="1" smtClean="0"/>
              <a:t>limiti</a:t>
            </a:r>
            <a:r>
              <a:rPr lang="en-US" altLang="en-US" dirty="0" smtClean="0"/>
              <a:t> </a:t>
            </a:r>
            <a:r>
              <a:rPr lang="en-US" altLang="en-US" dirty="0" err="1" smtClean="0"/>
              <a:t>biofisici</a:t>
            </a:r>
            <a:r>
              <a:rPr lang="en-US" altLang="en-US" dirty="0" smtClean="0"/>
              <a:t> </a:t>
            </a:r>
            <a:r>
              <a:rPr lang="en-US" altLang="en-US" dirty="0" err="1" smtClean="0"/>
              <a:t>della</a:t>
            </a:r>
            <a:r>
              <a:rPr lang="en-US" altLang="en-US" dirty="0" smtClean="0"/>
              <a:t> </a:t>
            </a:r>
            <a:r>
              <a:rPr lang="en-US" altLang="en-US" dirty="0" err="1" smtClean="0"/>
              <a:t>crescita</a:t>
            </a:r>
            <a:r>
              <a:rPr lang="en-US" altLang="en-US" dirty="0" smtClean="0"/>
              <a:t> e </a:t>
            </a:r>
            <a:r>
              <a:rPr lang="en-US" altLang="en-US" dirty="0" err="1" smtClean="0"/>
              <a:t>alla</a:t>
            </a:r>
            <a:r>
              <a:rPr lang="en-US" altLang="en-US" dirty="0" smtClean="0"/>
              <a:t> </a:t>
            </a:r>
            <a:r>
              <a:rPr lang="en-US" altLang="en-US" dirty="0" err="1" smtClean="0"/>
              <a:t>sostenibilità</a:t>
            </a:r>
            <a:r>
              <a:rPr lang="en-US" altLang="en-US" dirty="0" smtClean="0"/>
              <a:t> di </a:t>
            </a:r>
            <a:r>
              <a:rPr lang="en-US" altLang="en-US" dirty="0" err="1" smtClean="0"/>
              <a:t>lungo</a:t>
            </a:r>
            <a:r>
              <a:rPr lang="en-US" altLang="en-US" dirty="0" smtClean="0"/>
              <a:t> </a:t>
            </a:r>
            <a:r>
              <a:rPr lang="en-US" altLang="en-US" dirty="0" err="1" smtClean="0"/>
              <a:t>periodo</a:t>
            </a:r>
            <a:r>
              <a:rPr lang="en-US" altLang="en-US" dirty="0" smtClean="0"/>
              <a:t>. </a:t>
            </a:r>
          </a:p>
          <a:p>
            <a:pPr lvl="0"/>
            <a:endParaRPr lang="en-US" altLang="en-US" dirty="0" smtClean="0"/>
          </a:p>
          <a:p>
            <a:pPr lvl="0"/>
            <a:r>
              <a:rPr lang="en-US" altLang="en-US" dirty="0" smtClean="0">
                <a:solidFill>
                  <a:srgbClr val="FF0000"/>
                </a:solidFill>
              </a:rPr>
              <a:t>Capability approach</a:t>
            </a:r>
            <a:r>
              <a:rPr lang="en-US" altLang="en-US" dirty="0" smtClean="0"/>
              <a:t>: </a:t>
            </a:r>
            <a:r>
              <a:rPr lang="en-US" altLang="en-US" dirty="0" err="1" smtClean="0"/>
              <a:t>prospettiva</a:t>
            </a:r>
            <a:r>
              <a:rPr lang="en-US" altLang="en-US" dirty="0" smtClean="0"/>
              <a:t> </a:t>
            </a:r>
            <a:r>
              <a:rPr lang="en-US" altLang="en-US" dirty="0" err="1" smtClean="0"/>
              <a:t>sviluppata</a:t>
            </a:r>
            <a:r>
              <a:rPr lang="en-US" altLang="en-US" dirty="0" smtClean="0"/>
              <a:t> </a:t>
            </a:r>
            <a:r>
              <a:rPr lang="en-US" altLang="en-US" dirty="0" err="1" smtClean="0"/>
              <a:t>soprattutto</a:t>
            </a:r>
            <a:r>
              <a:rPr lang="en-US" altLang="en-US" dirty="0" smtClean="0"/>
              <a:t> da Amartya Sen e Martha Nussbaum </a:t>
            </a:r>
            <a:r>
              <a:rPr lang="en-US" altLang="en-US" dirty="0" err="1" smtClean="0"/>
              <a:t>che</a:t>
            </a:r>
            <a:r>
              <a:rPr lang="en-US" altLang="en-US" dirty="0" smtClean="0"/>
              <a:t> </a:t>
            </a:r>
            <a:r>
              <a:rPr lang="en-US" altLang="en-US" dirty="0" err="1" smtClean="0"/>
              <a:t>valuta</a:t>
            </a:r>
            <a:r>
              <a:rPr lang="en-US" altLang="en-US" dirty="0" smtClean="0"/>
              <a:t> </a:t>
            </a:r>
            <a:r>
              <a:rPr lang="en-US" altLang="en-US" dirty="0" err="1" smtClean="0"/>
              <a:t>il</a:t>
            </a:r>
            <a:r>
              <a:rPr lang="en-US" altLang="en-US" dirty="0" smtClean="0"/>
              <a:t> </a:t>
            </a:r>
            <a:r>
              <a:rPr lang="en-US" altLang="en-US" dirty="0" err="1" smtClean="0"/>
              <a:t>benessere</a:t>
            </a:r>
            <a:r>
              <a:rPr lang="en-US" altLang="en-US" dirty="0" smtClean="0"/>
              <a:t> in termini di </a:t>
            </a:r>
            <a:r>
              <a:rPr lang="en-US" altLang="en-US" dirty="0" err="1" smtClean="0"/>
              <a:t>capacità</a:t>
            </a:r>
            <a:r>
              <a:rPr lang="en-US" altLang="en-US" dirty="0" smtClean="0"/>
              <a:t> </a:t>
            </a:r>
            <a:r>
              <a:rPr lang="en-US" altLang="en-US" dirty="0" err="1" smtClean="0"/>
              <a:t>effettive</a:t>
            </a:r>
            <a:r>
              <a:rPr lang="en-US" altLang="en-US" dirty="0" smtClean="0"/>
              <a:t> </a:t>
            </a:r>
            <a:r>
              <a:rPr lang="en-US" altLang="en-US" dirty="0" err="1" smtClean="0"/>
              <a:t>delle</a:t>
            </a:r>
            <a:r>
              <a:rPr lang="en-US" altLang="en-US" dirty="0" smtClean="0"/>
              <a:t> </a:t>
            </a:r>
            <a:r>
              <a:rPr lang="en-US" altLang="en-US" dirty="0" err="1" smtClean="0"/>
              <a:t>persone</a:t>
            </a:r>
            <a:r>
              <a:rPr lang="en-US" altLang="en-US" dirty="0" smtClean="0"/>
              <a:t> di </a:t>
            </a:r>
            <a:r>
              <a:rPr lang="en-US" altLang="en-US" dirty="0" err="1" smtClean="0"/>
              <a:t>vivere</a:t>
            </a:r>
            <a:r>
              <a:rPr lang="en-US" altLang="en-US" dirty="0" smtClean="0"/>
              <a:t> la vita </a:t>
            </a:r>
            <a:r>
              <a:rPr lang="en-US" altLang="en-US" dirty="0" err="1" smtClean="0"/>
              <a:t>che</a:t>
            </a:r>
            <a:r>
              <a:rPr lang="en-US" altLang="en-US" dirty="0" smtClean="0"/>
              <a:t> </a:t>
            </a:r>
            <a:r>
              <a:rPr lang="en-US" altLang="en-US" dirty="0" err="1" smtClean="0"/>
              <a:t>hanno</a:t>
            </a:r>
            <a:r>
              <a:rPr lang="en-US" altLang="en-US" dirty="0" smtClean="0"/>
              <a:t> </a:t>
            </a:r>
            <a:r>
              <a:rPr lang="en-US" altLang="en-US" dirty="0" err="1" smtClean="0"/>
              <a:t>motivo</a:t>
            </a:r>
            <a:r>
              <a:rPr lang="en-US" altLang="en-US" dirty="0" smtClean="0"/>
              <a:t> di </a:t>
            </a:r>
            <a:r>
              <a:rPr lang="en-US" altLang="en-US" dirty="0" err="1" smtClean="0"/>
              <a:t>valorizzare</a:t>
            </a:r>
            <a:r>
              <a:rPr lang="en-US" altLang="en-US" dirty="0" smtClean="0"/>
              <a:t>. </a:t>
            </a:r>
          </a:p>
          <a:p>
            <a:pPr lvl="0"/>
            <a:endParaRPr lang="en-US" altLang="en-US" dirty="0" smtClean="0"/>
          </a:p>
          <a:p>
            <a:pPr lvl="0"/>
            <a:r>
              <a:rPr lang="en-US" altLang="en-US" dirty="0" smtClean="0">
                <a:solidFill>
                  <a:srgbClr val="FF0000"/>
                </a:solidFill>
              </a:rPr>
              <a:t>Evolutionary economics</a:t>
            </a:r>
            <a:r>
              <a:rPr lang="en-US" altLang="en-US" dirty="0" smtClean="0"/>
              <a:t>: </a:t>
            </a:r>
            <a:r>
              <a:rPr lang="en-US" altLang="en-US" dirty="0" err="1" smtClean="0"/>
              <a:t>approccio</a:t>
            </a:r>
            <a:r>
              <a:rPr lang="en-US" altLang="en-US" dirty="0" smtClean="0"/>
              <a:t> </a:t>
            </a:r>
            <a:r>
              <a:rPr lang="en-US" altLang="en-US" dirty="0" err="1" smtClean="0"/>
              <a:t>che</a:t>
            </a:r>
            <a:r>
              <a:rPr lang="en-US" altLang="en-US" dirty="0" smtClean="0"/>
              <a:t> </a:t>
            </a:r>
            <a:r>
              <a:rPr lang="en-US" altLang="en-US" dirty="0" err="1" smtClean="0"/>
              <a:t>interpreta</a:t>
            </a:r>
            <a:r>
              <a:rPr lang="en-US" altLang="en-US" dirty="0" smtClean="0"/>
              <a:t> </a:t>
            </a:r>
            <a:r>
              <a:rPr lang="en-US" altLang="en-US" dirty="0" err="1" smtClean="0"/>
              <a:t>il</a:t>
            </a:r>
            <a:r>
              <a:rPr lang="en-US" altLang="en-US" dirty="0" smtClean="0"/>
              <a:t> </a:t>
            </a:r>
            <a:r>
              <a:rPr lang="en-US" altLang="en-US" dirty="0" err="1" smtClean="0"/>
              <a:t>cambiamento</a:t>
            </a:r>
            <a:r>
              <a:rPr lang="en-US" altLang="en-US" dirty="0" smtClean="0"/>
              <a:t> </a:t>
            </a:r>
            <a:r>
              <a:rPr lang="en-US" altLang="en-US" dirty="0" err="1" smtClean="0"/>
              <a:t>economico</a:t>
            </a:r>
            <a:r>
              <a:rPr lang="en-US" altLang="en-US" dirty="0" smtClean="0"/>
              <a:t> come un </a:t>
            </a:r>
            <a:r>
              <a:rPr lang="en-US" altLang="en-US" dirty="0" err="1" smtClean="0"/>
              <a:t>processo</a:t>
            </a:r>
            <a:r>
              <a:rPr lang="en-US" altLang="en-US" dirty="0" smtClean="0"/>
              <a:t> </a:t>
            </a:r>
            <a:r>
              <a:rPr lang="en-US" altLang="en-US" dirty="0" err="1" smtClean="0"/>
              <a:t>evolutivo</a:t>
            </a:r>
            <a:r>
              <a:rPr lang="en-US" altLang="en-US" dirty="0" smtClean="0"/>
              <a:t> </a:t>
            </a:r>
            <a:r>
              <a:rPr lang="en-US" altLang="en-US" dirty="0" err="1" smtClean="0"/>
              <a:t>basato</a:t>
            </a:r>
            <a:r>
              <a:rPr lang="en-US" altLang="en-US" dirty="0" smtClean="0"/>
              <a:t> </a:t>
            </a:r>
            <a:r>
              <a:rPr lang="en-US" altLang="en-US" dirty="0" err="1" smtClean="0"/>
              <a:t>su</a:t>
            </a:r>
            <a:r>
              <a:rPr lang="en-US" altLang="en-US" dirty="0" smtClean="0"/>
              <a:t> </a:t>
            </a:r>
            <a:r>
              <a:rPr lang="en-US" altLang="en-US" dirty="0" err="1" smtClean="0"/>
              <a:t>innovazione</a:t>
            </a:r>
            <a:r>
              <a:rPr lang="en-US" altLang="en-US" dirty="0" smtClean="0"/>
              <a:t>, </a:t>
            </a:r>
            <a:r>
              <a:rPr lang="en-US" altLang="en-US" dirty="0" err="1" smtClean="0"/>
              <a:t>selezione</a:t>
            </a:r>
            <a:r>
              <a:rPr lang="en-US" altLang="en-US" dirty="0" smtClean="0"/>
              <a:t>, </a:t>
            </a:r>
            <a:r>
              <a:rPr lang="en-US" altLang="en-US" dirty="0" err="1" smtClean="0"/>
              <a:t>apprendimento</a:t>
            </a:r>
            <a:r>
              <a:rPr lang="en-US" altLang="en-US" dirty="0" smtClean="0"/>
              <a:t> e </a:t>
            </a:r>
            <a:r>
              <a:rPr lang="en-US" altLang="en-US" dirty="0" err="1" smtClean="0"/>
              <a:t>trasformazione</a:t>
            </a:r>
            <a:r>
              <a:rPr lang="en-US" altLang="en-US" dirty="0" smtClean="0"/>
              <a:t> </a:t>
            </a:r>
            <a:r>
              <a:rPr lang="en-US" altLang="en-US" dirty="0" err="1" smtClean="0"/>
              <a:t>delle</a:t>
            </a:r>
            <a:r>
              <a:rPr lang="en-US" altLang="en-US" dirty="0" smtClean="0"/>
              <a:t> </a:t>
            </a:r>
            <a:r>
              <a:rPr lang="en-US" altLang="en-US" dirty="0" err="1" smtClean="0"/>
              <a:t>istituzioni</a:t>
            </a:r>
            <a:r>
              <a:rPr lang="en-US" altLang="en-US" dirty="0" smtClean="0"/>
              <a:t>. </a:t>
            </a:r>
          </a:p>
        </p:txBody>
      </p:sp>
    </p:spTree>
    <p:extLst>
      <p:ext uri="{BB962C8B-B14F-4D97-AF65-F5344CB8AC3E}">
        <p14:creationId xmlns:p14="http://schemas.microsoft.com/office/powerpoint/2010/main" val="9174468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Pluralizzazione</a:t>
            </a:r>
            <a:r>
              <a:rPr lang="it-IT" dirty="0" smtClean="0"/>
              <a:t>, 3</a:t>
            </a:r>
            <a:endParaRPr lang="en-GB" dirty="0"/>
          </a:p>
        </p:txBody>
      </p:sp>
      <p:sp>
        <p:nvSpPr>
          <p:cNvPr id="4" name="Rectangle 1"/>
          <p:cNvSpPr>
            <a:spLocks noGrp="1" noChangeArrowheads="1"/>
          </p:cNvSpPr>
          <p:nvPr>
            <p:ph idx="1"/>
          </p:nvPr>
        </p:nvSpPr>
        <p:spPr/>
        <p:txBody>
          <a:bodyPr>
            <a:normAutofit fontScale="85000" lnSpcReduction="20000"/>
          </a:bodyPr>
          <a:lstStyle/>
          <a:p>
            <a:pPr lvl="0"/>
            <a:r>
              <a:rPr lang="en-US" altLang="en-US" dirty="0" err="1" smtClean="0">
                <a:solidFill>
                  <a:srgbClr val="FF0000"/>
                </a:solidFill>
              </a:rPr>
              <a:t>Behavioural</a:t>
            </a:r>
            <a:r>
              <a:rPr lang="en-US" altLang="en-US" dirty="0" smtClean="0">
                <a:solidFill>
                  <a:srgbClr val="FF0000"/>
                </a:solidFill>
              </a:rPr>
              <a:t> economics</a:t>
            </a:r>
            <a:r>
              <a:rPr lang="en-US" altLang="en-US" dirty="0" smtClean="0"/>
              <a:t>: </a:t>
            </a:r>
            <a:r>
              <a:rPr lang="en-US" altLang="en-US" dirty="0" err="1" smtClean="0"/>
              <a:t>disciplina</a:t>
            </a:r>
            <a:r>
              <a:rPr lang="en-US" altLang="en-US" dirty="0" smtClean="0"/>
              <a:t> </a:t>
            </a:r>
            <a:r>
              <a:rPr lang="en-US" altLang="en-US" dirty="0" err="1" smtClean="0"/>
              <a:t>che</a:t>
            </a:r>
            <a:r>
              <a:rPr lang="en-US" altLang="en-US" dirty="0" smtClean="0"/>
              <a:t> </a:t>
            </a:r>
            <a:r>
              <a:rPr lang="en-US" altLang="en-US" dirty="0" err="1" smtClean="0"/>
              <a:t>integra</a:t>
            </a:r>
            <a:r>
              <a:rPr lang="en-US" altLang="en-US" dirty="0" smtClean="0"/>
              <a:t> </a:t>
            </a:r>
            <a:r>
              <a:rPr lang="en-US" altLang="en-US" dirty="0" err="1" smtClean="0"/>
              <a:t>economia</a:t>
            </a:r>
            <a:r>
              <a:rPr lang="en-US" altLang="en-US" dirty="0" smtClean="0"/>
              <a:t> e </a:t>
            </a:r>
            <a:r>
              <a:rPr lang="en-US" altLang="en-US" dirty="0" err="1" smtClean="0"/>
              <a:t>psicologia</a:t>
            </a:r>
            <a:r>
              <a:rPr lang="en-US" altLang="en-US" dirty="0" smtClean="0"/>
              <a:t> per </a:t>
            </a:r>
            <a:r>
              <a:rPr lang="en-US" altLang="en-US" dirty="0" err="1" smtClean="0"/>
              <a:t>studiare</a:t>
            </a:r>
            <a:r>
              <a:rPr lang="en-US" altLang="en-US" dirty="0" smtClean="0"/>
              <a:t> come </a:t>
            </a:r>
            <a:r>
              <a:rPr lang="en-US" altLang="en-US" dirty="0" err="1" smtClean="0"/>
              <a:t>limiti</a:t>
            </a:r>
            <a:r>
              <a:rPr lang="en-US" altLang="en-US" dirty="0" smtClean="0"/>
              <a:t> </a:t>
            </a:r>
            <a:r>
              <a:rPr lang="en-US" altLang="en-US" dirty="0" err="1" smtClean="0"/>
              <a:t>cognitivi</a:t>
            </a:r>
            <a:r>
              <a:rPr lang="en-US" altLang="en-US" dirty="0" smtClean="0"/>
              <a:t>, </a:t>
            </a:r>
            <a:r>
              <a:rPr lang="en-US" altLang="en-US" dirty="0" err="1" smtClean="0"/>
              <a:t>emozioni</a:t>
            </a:r>
            <a:r>
              <a:rPr lang="en-US" altLang="en-US" dirty="0" smtClean="0"/>
              <a:t> </a:t>
            </a:r>
            <a:r>
              <a:rPr lang="en-US" altLang="en-US" dirty="0" err="1" smtClean="0"/>
              <a:t>ed</a:t>
            </a:r>
            <a:r>
              <a:rPr lang="en-US" altLang="en-US" dirty="0" smtClean="0"/>
              <a:t> </a:t>
            </a:r>
            <a:r>
              <a:rPr lang="en-US" altLang="en-US" dirty="0" err="1" smtClean="0"/>
              <a:t>euristiche</a:t>
            </a:r>
            <a:r>
              <a:rPr lang="en-US" altLang="en-US" dirty="0" smtClean="0"/>
              <a:t> </a:t>
            </a:r>
            <a:r>
              <a:rPr lang="en-US" altLang="en-US" dirty="0" err="1" smtClean="0"/>
              <a:t>influenzino</a:t>
            </a:r>
            <a:r>
              <a:rPr lang="en-US" altLang="en-US" dirty="0" smtClean="0"/>
              <a:t> le </a:t>
            </a:r>
            <a:r>
              <a:rPr lang="en-US" altLang="en-US" dirty="0" err="1" smtClean="0"/>
              <a:t>decisioni</a:t>
            </a:r>
            <a:r>
              <a:rPr lang="en-US" altLang="en-US" dirty="0" smtClean="0"/>
              <a:t> </a:t>
            </a:r>
            <a:r>
              <a:rPr lang="en-US" altLang="en-US" dirty="0" err="1" smtClean="0"/>
              <a:t>economiche</a:t>
            </a:r>
            <a:r>
              <a:rPr lang="en-US" altLang="en-US" dirty="0" smtClean="0"/>
              <a:t>. </a:t>
            </a:r>
          </a:p>
          <a:p>
            <a:pPr lvl="0"/>
            <a:endParaRPr lang="en-US" altLang="en-US" dirty="0" smtClean="0">
              <a:solidFill>
                <a:srgbClr val="FF0000"/>
              </a:solidFill>
            </a:endParaRPr>
          </a:p>
          <a:p>
            <a:pPr lvl="0"/>
            <a:r>
              <a:rPr lang="en-US" altLang="en-US" dirty="0" err="1" smtClean="0">
                <a:solidFill>
                  <a:srgbClr val="FF0000"/>
                </a:solidFill>
              </a:rPr>
              <a:t>Behavioural</a:t>
            </a:r>
            <a:r>
              <a:rPr lang="en-US" altLang="en-US" dirty="0" smtClean="0">
                <a:solidFill>
                  <a:srgbClr val="FF0000"/>
                </a:solidFill>
              </a:rPr>
              <a:t> game theory</a:t>
            </a:r>
            <a:r>
              <a:rPr lang="en-US" altLang="en-US" dirty="0" smtClean="0"/>
              <a:t>: </a:t>
            </a:r>
            <a:r>
              <a:rPr lang="en-US" altLang="en-US" dirty="0" err="1" smtClean="0"/>
              <a:t>estensione</a:t>
            </a:r>
            <a:r>
              <a:rPr lang="en-US" altLang="en-US" dirty="0" smtClean="0"/>
              <a:t> </a:t>
            </a:r>
            <a:r>
              <a:rPr lang="en-US" altLang="en-US" dirty="0" err="1" smtClean="0"/>
              <a:t>della</a:t>
            </a:r>
            <a:r>
              <a:rPr lang="en-US" altLang="en-US" dirty="0" smtClean="0"/>
              <a:t> </a:t>
            </a:r>
            <a:r>
              <a:rPr lang="en-US" altLang="en-US" dirty="0" err="1" smtClean="0"/>
              <a:t>teoria</a:t>
            </a:r>
            <a:r>
              <a:rPr lang="en-US" altLang="en-US" dirty="0" smtClean="0"/>
              <a:t> </a:t>
            </a:r>
            <a:r>
              <a:rPr lang="en-US" altLang="en-US" dirty="0" err="1" smtClean="0"/>
              <a:t>dei</a:t>
            </a:r>
            <a:r>
              <a:rPr lang="en-US" altLang="en-US" dirty="0" smtClean="0"/>
              <a:t> </a:t>
            </a:r>
            <a:r>
              <a:rPr lang="en-US" altLang="en-US" dirty="0" err="1" smtClean="0"/>
              <a:t>giochi</a:t>
            </a:r>
            <a:r>
              <a:rPr lang="en-US" altLang="en-US" dirty="0" smtClean="0"/>
              <a:t> </a:t>
            </a:r>
            <a:r>
              <a:rPr lang="en-US" altLang="en-US" dirty="0" err="1" smtClean="0"/>
              <a:t>che</a:t>
            </a:r>
            <a:r>
              <a:rPr lang="en-US" altLang="en-US" dirty="0" smtClean="0"/>
              <a:t> </a:t>
            </a:r>
            <a:r>
              <a:rPr lang="en-US" altLang="en-US" dirty="0" err="1" smtClean="0"/>
              <a:t>incorpora</a:t>
            </a:r>
            <a:r>
              <a:rPr lang="en-US" altLang="en-US" dirty="0" smtClean="0"/>
              <a:t> </a:t>
            </a:r>
            <a:r>
              <a:rPr lang="en-US" altLang="en-US" dirty="0" err="1" smtClean="0"/>
              <a:t>evidenze</a:t>
            </a:r>
            <a:r>
              <a:rPr lang="en-US" altLang="en-US" dirty="0" smtClean="0"/>
              <a:t> </a:t>
            </a:r>
            <a:r>
              <a:rPr lang="en-US" altLang="en-US" dirty="0" err="1" smtClean="0"/>
              <a:t>empiriche</a:t>
            </a:r>
            <a:r>
              <a:rPr lang="en-US" altLang="en-US" dirty="0" smtClean="0"/>
              <a:t> e </a:t>
            </a:r>
            <a:r>
              <a:rPr lang="en-US" altLang="en-US" dirty="0" err="1" smtClean="0"/>
              <a:t>psicologiche</a:t>
            </a:r>
            <a:r>
              <a:rPr lang="en-US" altLang="en-US" dirty="0" smtClean="0"/>
              <a:t> </a:t>
            </a:r>
            <a:r>
              <a:rPr lang="en-US" altLang="en-US" dirty="0" err="1" smtClean="0"/>
              <a:t>sul</a:t>
            </a:r>
            <a:r>
              <a:rPr lang="en-US" altLang="en-US" dirty="0" smtClean="0"/>
              <a:t> </a:t>
            </a:r>
            <a:r>
              <a:rPr lang="en-US" altLang="en-US" dirty="0" err="1" smtClean="0"/>
              <a:t>comportamento</a:t>
            </a:r>
            <a:r>
              <a:rPr lang="en-US" altLang="en-US" dirty="0" smtClean="0"/>
              <a:t> </a:t>
            </a:r>
            <a:r>
              <a:rPr lang="en-US" altLang="en-US" dirty="0" err="1" smtClean="0"/>
              <a:t>reale</a:t>
            </a:r>
            <a:r>
              <a:rPr lang="en-US" altLang="en-US" dirty="0" smtClean="0"/>
              <a:t> </a:t>
            </a:r>
            <a:r>
              <a:rPr lang="en-US" altLang="en-US" dirty="0" err="1" smtClean="0"/>
              <a:t>degli</a:t>
            </a:r>
            <a:r>
              <a:rPr lang="en-US" altLang="en-US" dirty="0" smtClean="0"/>
              <a:t> </a:t>
            </a:r>
            <a:r>
              <a:rPr lang="en-US" altLang="en-US" dirty="0" err="1" smtClean="0"/>
              <a:t>individui</a:t>
            </a:r>
            <a:r>
              <a:rPr lang="en-US" altLang="en-US" dirty="0" smtClean="0"/>
              <a:t> </a:t>
            </a:r>
            <a:r>
              <a:rPr lang="en-US" altLang="en-US" dirty="0" err="1" smtClean="0"/>
              <a:t>nelle</a:t>
            </a:r>
            <a:r>
              <a:rPr lang="en-US" altLang="en-US" dirty="0" smtClean="0"/>
              <a:t> </a:t>
            </a:r>
            <a:r>
              <a:rPr lang="en-US" altLang="en-US" dirty="0" err="1" smtClean="0"/>
              <a:t>interazioni</a:t>
            </a:r>
            <a:r>
              <a:rPr lang="en-US" altLang="en-US" dirty="0" smtClean="0"/>
              <a:t> </a:t>
            </a:r>
            <a:r>
              <a:rPr lang="en-US" altLang="en-US" dirty="0" err="1" smtClean="0"/>
              <a:t>strategiche</a:t>
            </a:r>
            <a:r>
              <a:rPr lang="en-US" altLang="en-US" dirty="0" smtClean="0"/>
              <a:t>. </a:t>
            </a:r>
          </a:p>
          <a:p>
            <a:pPr lvl="0"/>
            <a:endParaRPr lang="en-US" altLang="en-US" dirty="0" smtClean="0">
              <a:solidFill>
                <a:srgbClr val="FF0000"/>
              </a:solidFill>
            </a:endParaRPr>
          </a:p>
          <a:p>
            <a:pPr lvl="0"/>
            <a:r>
              <a:rPr lang="en-US" altLang="en-US" dirty="0" err="1" smtClean="0">
                <a:solidFill>
                  <a:srgbClr val="FF0000"/>
                </a:solidFill>
              </a:rPr>
              <a:t>Neuroeconomics</a:t>
            </a:r>
            <a:r>
              <a:rPr lang="en-US" altLang="en-US" dirty="0" smtClean="0"/>
              <a:t>: campo </a:t>
            </a:r>
            <a:r>
              <a:rPr lang="en-US" altLang="en-US" dirty="0" err="1" smtClean="0"/>
              <a:t>interdisciplinare</a:t>
            </a:r>
            <a:r>
              <a:rPr lang="en-US" altLang="en-US" dirty="0" smtClean="0"/>
              <a:t> </a:t>
            </a:r>
            <a:r>
              <a:rPr lang="en-US" altLang="en-US" dirty="0" err="1" smtClean="0"/>
              <a:t>che</a:t>
            </a:r>
            <a:r>
              <a:rPr lang="en-US" altLang="en-US" dirty="0" smtClean="0"/>
              <a:t> </a:t>
            </a:r>
            <a:r>
              <a:rPr lang="en-US" altLang="en-US" dirty="0" err="1" smtClean="0"/>
              <a:t>combina</a:t>
            </a:r>
            <a:r>
              <a:rPr lang="en-US" altLang="en-US" dirty="0" smtClean="0"/>
              <a:t> </a:t>
            </a:r>
            <a:r>
              <a:rPr lang="en-US" altLang="en-US" dirty="0" err="1" smtClean="0"/>
              <a:t>economia</a:t>
            </a:r>
            <a:r>
              <a:rPr lang="en-US" altLang="en-US" dirty="0" smtClean="0"/>
              <a:t>, </a:t>
            </a:r>
            <a:r>
              <a:rPr lang="en-US" altLang="en-US" dirty="0" err="1" smtClean="0"/>
              <a:t>neuroscienze</a:t>
            </a:r>
            <a:r>
              <a:rPr lang="en-US" altLang="en-US" dirty="0" smtClean="0"/>
              <a:t> e </a:t>
            </a:r>
            <a:r>
              <a:rPr lang="en-US" altLang="en-US" dirty="0" err="1" smtClean="0"/>
              <a:t>psicologia</a:t>
            </a:r>
            <a:r>
              <a:rPr lang="en-US" altLang="en-US" dirty="0" smtClean="0"/>
              <a:t> per </a:t>
            </a:r>
            <a:r>
              <a:rPr lang="en-US" altLang="en-US" dirty="0" err="1" smtClean="0"/>
              <a:t>analizzare</a:t>
            </a:r>
            <a:r>
              <a:rPr lang="en-US" altLang="en-US" dirty="0" smtClean="0"/>
              <a:t> i </a:t>
            </a:r>
            <a:r>
              <a:rPr lang="en-US" altLang="en-US" dirty="0" err="1" smtClean="0"/>
              <a:t>processi</a:t>
            </a:r>
            <a:r>
              <a:rPr lang="en-US" altLang="en-US" dirty="0" smtClean="0"/>
              <a:t> </a:t>
            </a:r>
            <a:r>
              <a:rPr lang="en-US" altLang="en-US" dirty="0" err="1" smtClean="0"/>
              <a:t>cerebrali</a:t>
            </a:r>
            <a:r>
              <a:rPr lang="en-US" altLang="en-US" dirty="0" smtClean="0"/>
              <a:t> </a:t>
            </a:r>
            <a:r>
              <a:rPr lang="en-US" altLang="en-US" dirty="0" err="1" smtClean="0"/>
              <a:t>alla</a:t>
            </a:r>
            <a:r>
              <a:rPr lang="en-US" altLang="en-US" dirty="0" smtClean="0"/>
              <a:t> base </a:t>
            </a:r>
            <a:r>
              <a:rPr lang="en-US" altLang="en-US" dirty="0" err="1" smtClean="0"/>
              <a:t>delle</a:t>
            </a:r>
            <a:r>
              <a:rPr lang="en-US" altLang="en-US" dirty="0" smtClean="0"/>
              <a:t> </a:t>
            </a:r>
            <a:r>
              <a:rPr lang="en-US" altLang="en-US" dirty="0" err="1" smtClean="0"/>
              <a:t>decisioni</a:t>
            </a:r>
            <a:r>
              <a:rPr lang="en-US" altLang="en-US" dirty="0" smtClean="0"/>
              <a:t> </a:t>
            </a:r>
            <a:r>
              <a:rPr lang="en-US" altLang="en-US" dirty="0" err="1" smtClean="0"/>
              <a:t>economiche</a:t>
            </a:r>
            <a:r>
              <a:rPr lang="en-US" altLang="en-US" dirty="0" smtClean="0"/>
              <a:t>. </a:t>
            </a:r>
          </a:p>
          <a:p>
            <a:pPr lvl="0"/>
            <a:endParaRPr lang="en-US" altLang="en-US" dirty="0" smtClean="0">
              <a:solidFill>
                <a:srgbClr val="FF0000"/>
              </a:solidFill>
            </a:endParaRPr>
          </a:p>
          <a:p>
            <a:pPr lvl="0"/>
            <a:r>
              <a:rPr lang="en-US" altLang="en-US" dirty="0" smtClean="0">
                <a:solidFill>
                  <a:srgbClr val="FF0000"/>
                </a:solidFill>
              </a:rPr>
              <a:t>Gender economics</a:t>
            </a:r>
            <a:r>
              <a:rPr lang="en-US" altLang="en-US" dirty="0" smtClean="0"/>
              <a:t>: area di </a:t>
            </a:r>
            <a:r>
              <a:rPr lang="en-US" altLang="en-US" dirty="0" err="1" smtClean="0"/>
              <a:t>ricerca</a:t>
            </a:r>
            <a:r>
              <a:rPr lang="en-US" altLang="en-US" dirty="0" smtClean="0"/>
              <a:t> </a:t>
            </a:r>
            <a:r>
              <a:rPr lang="en-US" altLang="en-US" dirty="0" err="1" smtClean="0"/>
              <a:t>che</a:t>
            </a:r>
            <a:r>
              <a:rPr lang="en-US" altLang="en-US" dirty="0" smtClean="0"/>
              <a:t> </a:t>
            </a:r>
            <a:r>
              <a:rPr lang="en-US" altLang="en-US" dirty="0" err="1" smtClean="0"/>
              <a:t>studia</a:t>
            </a:r>
            <a:r>
              <a:rPr lang="en-US" altLang="en-US" dirty="0" smtClean="0"/>
              <a:t> come </a:t>
            </a:r>
            <a:r>
              <a:rPr lang="en-US" altLang="en-US" dirty="0" err="1" smtClean="0"/>
              <a:t>differenze</a:t>
            </a:r>
            <a:r>
              <a:rPr lang="en-US" altLang="en-US" dirty="0" smtClean="0"/>
              <a:t> e </a:t>
            </a:r>
            <a:r>
              <a:rPr lang="en-US" altLang="en-US" dirty="0" err="1" smtClean="0"/>
              <a:t>disuguaglianze</a:t>
            </a:r>
            <a:r>
              <a:rPr lang="en-US" altLang="en-US" dirty="0" smtClean="0"/>
              <a:t> di </a:t>
            </a:r>
            <a:r>
              <a:rPr lang="en-US" altLang="en-US" dirty="0" err="1" smtClean="0"/>
              <a:t>genere</a:t>
            </a:r>
            <a:r>
              <a:rPr lang="en-US" altLang="en-US" dirty="0" smtClean="0"/>
              <a:t> </a:t>
            </a:r>
            <a:r>
              <a:rPr lang="en-US" altLang="en-US" dirty="0" err="1" smtClean="0"/>
              <a:t>influenzino</a:t>
            </a:r>
            <a:r>
              <a:rPr lang="en-US" altLang="en-US" dirty="0" smtClean="0"/>
              <a:t> </a:t>
            </a:r>
            <a:r>
              <a:rPr lang="en-US" altLang="en-US" dirty="0" err="1" smtClean="0"/>
              <a:t>mercati</a:t>
            </a:r>
            <a:r>
              <a:rPr lang="en-US" altLang="en-US" dirty="0" smtClean="0"/>
              <a:t> del </a:t>
            </a:r>
            <a:r>
              <a:rPr lang="en-US" altLang="en-US" dirty="0" err="1" smtClean="0"/>
              <a:t>lavoro</a:t>
            </a:r>
            <a:r>
              <a:rPr lang="en-US" altLang="en-US" dirty="0" smtClean="0"/>
              <a:t>, </a:t>
            </a:r>
            <a:r>
              <a:rPr lang="en-US" altLang="en-US" dirty="0" err="1" smtClean="0"/>
              <a:t>redditi</a:t>
            </a:r>
            <a:r>
              <a:rPr lang="en-US" altLang="en-US" dirty="0" smtClean="0"/>
              <a:t>, </a:t>
            </a:r>
            <a:r>
              <a:rPr lang="en-US" altLang="en-US" dirty="0" err="1" smtClean="0"/>
              <a:t>istruzione</a:t>
            </a:r>
            <a:r>
              <a:rPr lang="en-US" altLang="en-US" dirty="0" smtClean="0"/>
              <a:t>, </a:t>
            </a:r>
            <a:r>
              <a:rPr lang="en-US" altLang="en-US" dirty="0" err="1" smtClean="0"/>
              <a:t>politiche</a:t>
            </a:r>
            <a:r>
              <a:rPr lang="en-US" altLang="en-US" dirty="0" smtClean="0"/>
              <a:t> </a:t>
            </a:r>
            <a:r>
              <a:rPr lang="en-US" altLang="en-US" dirty="0" err="1" smtClean="0"/>
              <a:t>pubbliche</a:t>
            </a:r>
            <a:r>
              <a:rPr lang="en-US" altLang="en-US" dirty="0" smtClean="0"/>
              <a:t> e </a:t>
            </a:r>
            <a:r>
              <a:rPr lang="en-US" altLang="en-US" dirty="0" err="1" smtClean="0"/>
              <a:t>sviluppo</a:t>
            </a:r>
            <a:r>
              <a:rPr lang="en-US" altLang="en-US" dirty="0" smtClean="0"/>
              <a:t> </a:t>
            </a:r>
            <a:r>
              <a:rPr lang="en-US" altLang="en-US" dirty="0" err="1" smtClean="0"/>
              <a:t>economico</a:t>
            </a:r>
            <a:r>
              <a:rPr lang="en-US" altLang="en-US" dirty="0" smtClean="0"/>
              <a:t> </a:t>
            </a:r>
          </a:p>
        </p:txBody>
      </p:sp>
    </p:spTree>
    <p:extLst>
      <p:ext uri="{BB962C8B-B14F-4D97-AF65-F5344CB8AC3E}">
        <p14:creationId xmlns:p14="http://schemas.microsoft.com/office/powerpoint/2010/main" val="202834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Economia delle disuguaglianze</a:t>
            </a:r>
            <a:endParaRPr lang="en-GB" dirty="0"/>
          </a:p>
        </p:txBody>
      </p:sp>
      <p:sp>
        <p:nvSpPr>
          <p:cNvPr id="3" name="Content Placeholder 2"/>
          <p:cNvSpPr>
            <a:spLocks noGrp="1"/>
          </p:cNvSpPr>
          <p:nvPr>
            <p:ph sz="half" idx="1"/>
          </p:nvPr>
        </p:nvSpPr>
        <p:spPr>
          <a:xfrm>
            <a:off x="838200" y="1825625"/>
            <a:ext cx="8010236" cy="4351338"/>
          </a:xfrm>
        </p:spPr>
        <p:txBody>
          <a:bodyPr>
            <a:normAutofit fontScale="77500" lnSpcReduction="20000"/>
          </a:bodyPr>
          <a:lstStyle/>
          <a:p>
            <a:r>
              <a:rPr lang="it-IT" dirty="0" smtClean="0"/>
              <a:t>Nuovo interesse per distribuzione del reddito e ricchezza: dopo decenni in cui l’attenzione dell’economia mainstream si era concentrata soprattutto su efficienza, crescita e stabilità macroeconomica, dagli anni Duemila è riemerso un forte interesse per la distribuzione del reddito e della ricchezza. La crisi finanziaria del 2008, l’aumento delle disparità sociali e la stagnazione dei salari in molti paesi avanzati hanno favorito una nuova stagione di studi empirici e teorici sulle disuguaglianze.</a:t>
            </a:r>
          </a:p>
          <a:p>
            <a:endParaRPr lang="it-IT" dirty="0" smtClean="0"/>
          </a:p>
          <a:p>
            <a:r>
              <a:rPr lang="it-IT" dirty="0" smtClean="0"/>
              <a:t>Ritorno del tema della giustizia sociale nel dibattito economico: il crescente peso delle disuguaglianze economiche, territoriali e generazionali ha riportato al centro del dibattito questioni normative legate all’equità, alla povertà, all’inclusione sociale e all’uguaglianza delle opportunità. In questo contesto, il dialogo tra economia, filosofia politica e scienze sociali si è intensificato, rilanciando temi tradizionalmente associati alla welfare economics e alle teorie della giustizia sociale.</a:t>
            </a:r>
            <a:endParaRPr lang="it-IT" dirty="0"/>
          </a:p>
        </p:txBody>
      </p:sp>
      <p:pic>
        <p:nvPicPr>
          <p:cNvPr id="11" name="Immagine 10"/>
          <p:cNvPicPr>
            <a:picLocks noChangeAspect="1"/>
          </p:cNvPicPr>
          <p:nvPr/>
        </p:nvPicPr>
        <p:blipFill>
          <a:blip r:embed="rId2"/>
          <a:stretch>
            <a:fillRect/>
          </a:stretch>
        </p:blipFill>
        <p:spPr>
          <a:xfrm>
            <a:off x="10135602" y="530735"/>
            <a:ext cx="1532235" cy="2319906"/>
          </a:xfrm>
          <a:prstGeom prst="rect">
            <a:avLst/>
          </a:prstGeom>
        </p:spPr>
      </p:pic>
      <p:pic>
        <p:nvPicPr>
          <p:cNvPr id="12" name="Immagine 11"/>
          <p:cNvPicPr>
            <a:picLocks noChangeAspect="1"/>
          </p:cNvPicPr>
          <p:nvPr/>
        </p:nvPicPr>
        <p:blipFill>
          <a:blip r:embed="rId3"/>
          <a:stretch>
            <a:fillRect/>
          </a:stretch>
        </p:blipFill>
        <p:spPr>
          <a:xfrm>
            <a:off x="8998433" y="2494218"/>
            <a:ext cx="1480007" cy="2257135"/>
          </a:xfrm>
          <a:prstGeom prst="rect">
            <a:avLst/>
          </a:prstGeom>
        </p:spPr>
      </p:pic>
      <p:pic>
        <p:nvPicPr>
          <p:cNvPr id="13" name="Immagine 12"/>
          <p:cNvPicPr>
            <a:picLocks noChangeAspect="1"/>
          </p:cNvPicPr>
          <p:nvPr/>
        </p:nvPicPr>
        <p:blipFill>
          <a:blip r:embed="rId4"/>
          <a:stretch>
            <a:fillRect/>
          </a:stretch>
        </p:blipFill>
        <p:spPr>
          <a:xfrm>
            <a:off x="10186470" y="4156363"/>
            <a:ext cx="1481367" cy="2353828"/>
          </a:xfrm>
          <a:prstGeom prst="rect">
            <a:avLst/>
          </a:prstGeom>
        </p:spPr>
      </p:pic>
    </p:spTree>
    <p:extLst>
      <p:ext uri="{BB962C8B-B14F-4D97-AF65-F5344CB8AC3E}">
        <p14:creationId xmlns:p14="http://schemas.microsoft.com/office/powerpoint/2010/main" val="16135304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Economia </a:t>
            </a:r>
            <a:r>
              <a:rPr dirty="0" err="1"/>
              <a:t>comportamentale</a:t>
            </a:r>
            <a:endParaRPr dirty="0"/>
          </a:p>
        </p:txBody>
      </p:sp>
      <p:sp>
        <p:nvSpPr>
          <p:cNvPr id="3" name="Content Placeholder 2"/>
          <p:cNvSpPr>
            <a:spLocks noGrp="1"/>
          </p:cNvSpPr>
          <p:nvPr>
            <p:ph sz="half" idx="1"/>
          </p:nvPr>
        </p:nvSpPr>
        <p:spPr>
          <a:xfrm>
            <a:off x="598055" y="1516075"/>
            <a:ext cx="8683174" cy="4815320"/>
          </a:xfrm>
        </p:spPr>
        <p:txBody>
          <a:bodyPr>
            <a:normAutofit fontScale="62500" lnSpcReduction="20000"/>
          </a:bodyPr>
          <a:lstStyle/>
          <a:p>
            <a:r>
              <a:rPr dirty="0" err="1">
                <a:solidFill>
                  <a:srgbClr val="FF0000"/>
                </a:solidFill>
              </a:rPr>
              <a:t>Critica</a:t>
            </a:r>
            <a:r>
              <a:rPr dirty="0">
                <a:solidFill>
                  <a:srgbClr val="FF0000"/>
                </a:solidFill>
              </a:rPr>
              <a:t> </a:t>
            </a:r>
            <a:r>
              <a:rPr dirty="0" err="1">
                <a:solidFill>
                  <a:srgbClr val="FF0000"/>
                </a:solidFill>
              </a:rPr>
              <a:t>dell’agente</a:t>
            </a:r>
            <a:r>
              <a:rPr dirty="0">
                <a:solidFill>
                  <a:srgbClr val="FF0000"/>
                </a:solidFill>
              </a:rPr>
              <a:t> </a:t>
            </a:r>
            <a:r>
              <a:rPr dirty="0" err="1">
                <a:solidFill>
                  <a:srgbClr val="FF0000"/>
                </a:solidFill>
              </a:rPr>
              <a:t>perfettamente</a:t>
            </a:r>
            <a:r>
              <a:rPr dirty="0">
                <a:solidFill>
                  <a:srgbClr val="FF0000"/>
                </a:solidFill>
              </a:rPr>
              <a:t> </a:t>
            </a:r>
            <a:r>
              <a:rPr dirty="0" err="1" smtClean="0">
                <a:solidFill>
                  <a:srgbClr val="FF0000"/>
                </a:solidFill>
              </a:rPr>
              <a:t>razionale</a:t>
            </a:r>
            <a:r>
              <a:rPr lang="it-IT" dirty="0"/>
              <a:t>: a partire dagli anni Settanta, numerosi economisti e psicologi hanno messo in discussione l’idea tradizionale dell’homo </a:t>
            </a:r>
            <a:r>
              <a:rPr lang="it-IT" dirty="0" err="1"/>
              <a:t>oeconomicus</a:t>
            </a:r>
            <a:r>
              <a:rPr lang="it-IT" dirty="0"/>
              <a:t> come individuo pienamente razionale, perfettamente informato e sempre capace di massimizzare la propria utilità. Le ricerche empiriche hanno mostrato che le decisioni economiche reali sono spesso influenzate da emozioni, limiti cognitivi, abitudini, percezioni distorte del rischio e contesto sociale.</a:t>
            </a:r>
            <a:endParaRPr dirty="0"/>
          </a:p>
          <a:p>
            <a:r>
              <a:rPr dirty="0" err="1">
                <a:solidFill>
                  <a:srgbClr val="FF0000"/>
                </a:solidFill>
              </a:rPr>
              <a:t>Sviluppo</a:t>
            </a:r>
            <a:r>
              <a:rPr dirty="0">
                <a:solidFill>
                  <a:srgbClr val="FF0000"/>
                </a:solidFill>
              </a:rPr>
              <a:t> </a:t>
            </a:r>
            <a:r>
              <a:rPr dirty="0" err="1">
                <a:solidFill>
                  <a:srgbClr val="FF0000"/>
                </a:solidFill>
              </a:rPr>
              <a:t>della</a:t>
            </a:r>
            <a:r>
              <a:rPr dirty="0">
                <a:solidFill>
                  <a:srgbClr val="FF0000"/>
                </a:solidFill>
              </a:rPr>
              <a:t> bounded </a:t>
            </a:r>
            <a:r>
              <a:rPr dirty="0" smtClean="0">
                <a:solidFill>
                  <a:srgbClr val="FF0000"/>
                </a:solidFill>
              </a:rPr>
              <a:t>rationality</a:t>
            </a:r>
            <a:r>
              <a:rPr lang="it-IT" dirty="0"/>
              <a:t>: il concetto di “razionalità limitata”, introdotto da Herbert A. Simon, sostiene che gli individui prendono decisioni in condizioni di informazione incompleta e capacità cognitive limitate. Piuttosto che massimizzare perfettamente i propri obiettivi, gli individui tendono a cercare soluzioni “soddisfacenti” (</a:t>
            </a:r>
            <a:r>
              <a:rPr lang="it-IT" dirty="0" err="1"/>
              <a:t>satisficing</a:t>
            </a:r>
            <a:r>
              <a:rPr lang="it-IT" dirty="0"/>
              <a:t>), adattandosi pragmaticamente ai vincoli del contesto.</a:t>
            </a:r>
            <a:endParaRPr dirty="0"/>
          </a:p>
          <a:p>
            <a:r>
              <a:rPr dirty="0">
                <a:solidFill>
                  <a:srgbClr val="FF0000"/>
                </a:solidFill>
              </a:rPr>
              <a:t>Studio </a:t>
            </a:r>
            <a:r>
              <a:rPr dirty="0" err="1">
                <a:solidFill>
                  <a:srgbClr val="FF0000"/>
                </a:solidFill>
              </a:rPr>
              <a:t>dei</a:t>
            </a:r>
            <a:r>
              <a:rPr dirty="0">
                <a:solidFill>
                  <a:srgbClr val="FF0000"/>
                </a:solidFill>
              </a:rPr>
              <a:t> nudges e </a:t>
            </a:r>
            <a:r>
              <a:rPr dirty="0" err="1">
                <a:solidFill>
                  <a:srgbClr val="FF0000"/>
                </a:solidFill>
              </a:rPr>
              <a:t>delle</a:t>
            </a:r>
            <a:r>
              <a:rPr dirty="0">
                <a:solidFill>
                  <a:srgbClr val="FF0000"/>
                </a:solidFill>
              </a:rPr>
              <a:t> </a:t>
            </a:r>
            <a:r>
              <a:rPr dirty="0" err="1">
                <a:solidFill>
                  <a:srgbClr val="FF0000"/>
                </a:solidFill>
              </a:rPr>
              <a:t>decisioni</a:t>
            </a:r>
            <a:r>
              <a:rPr dirty="0">
                <a:solidFill>
                  <a:srgbClr val="FF0000"/>
                </a:solidFill>
              </a:rPr>
              <a:t> </a:t>
            </a:r>
            <a:r>
              <a:rPr dirty="0" err="1" smtClean="0">
                <a:solidFill>
                  <a:srgbClr val="FF0000"/>
                </a:solidFill>
              </a:rPr>
              <a:t>individuali</a:t>
            </a:r>
            <a:r>
              <a:rPr lang="it-IT" dirty="0"/>
              <a:t>: la </a:t>
            </a:r>
            <a:r>
              <a:rPr lang="it-IT" dirty="0" err="1"/>
              <a:t>behavioural</a:t>
            </a:r>
            <a:r>
              <a:rPr lang="it-IT" dirty="0"/>
              <a:t> economics ha evidenziato come piccole modifiche nel modo in cui le scelte vengono presentate possano influenzare significativamente i comportamenti individuali. I cosiddetti “</a:t>
            </a:r>
            <a:r>
              <a:rPr lang="it-IT" dirty="0" err="1"/>
              <a:t>nudges</a:t>
            </a:r>
            <a:r>
              <a:rPr lang="it-IT" dirty="0"/>
              <a:t>” mirano a orientare le decisioni senza imporre obblighi o divieti, trovando applicazione in campi come il risparmio previdenziale, la salute pubblica, la fiscalità e le politiche ambientali.</a:t>
            </a:r>
            <a:endParaRPr dirty="0"/>
          </a:p>
          <a:p>
            <a:r>
              <a:rPr dirty="0" err="1">
                <a:solidFill>
                  <a:srgbClr val="FF0000"/>
                </a:solidFill>
              </a:rPr>
              <a:t>Contributi</a:t>
            </a:r>
            <a:r>
              <a:rPr dirty="0">
                <a:solidFill>
                  <a:srgbClr val="FF0000"/>
                </a:solidFill>
              </a:rPr>
              <a:t> di Daniel </a:t>
            </a:r>
            <a:r>
              <a:rPr dirty="0" err="1">
                <a:solidFill>
                  <a:srgbClr val="FF0000"/>
                </a:solidFill>
              </a:rPr>
              <a:t>Kahneman</a:t>
            </a:r>
            <a:r>
              <a:rPr dirty="0">
                <a:solidFill>
                  <a:srgbClr val="FF0000"/>
                </a:solidFill>
              </a:rPr>
              <a:t> e Richard </a:t>
            </a:r>
            <a:r>
              <a:rPr dirty="0" err="1" smtClean="0">
                <a:solidFill>
                  <a:srgbClr val="FF0000"/>
                </a:solidFill>
              </a:rPr>
              <a:t>Thaler</a:t>
            </a:r>
            <a:r>
              <a:rPr lang="it-IT" dirty="0"/>
              <a:t>: </a:t>
            </a:r>
            <a:r>
              <a:rPr lang="it-IT" dirty="0" err="1"/>
              <a:t>Kahneman</a:t>
            </a:r>
            <a:r>
              <a:rPr lang="it-IT" dirty="0"/>
              <a:t>, attraverso gli studi sulle euristiche cognitive e sui </a:t>
            </a:r>
            <a:r>
              <a:rPr lang="it-IT" dirty="0" err="1"/>
              <a:t>bias</a:t>
            </a:r>
            <a:r>
              <a:rPr lang="it-IT" dirty="0"/>
              <a:t> decisionali sviluppati con Amos </a:t>
            </a:r>
            <a:r>
              <a:rPr lang="it-IT" dirty="0" err="1"/>
              <a:t>Tversky</a:t>
            </a:r>
            <a:r>
              <a:rPr lang="it-IT" dirty="0"/>
              <a:t>, ha mostrato come gli individui si discostino sistematicamente dai modelli di razionalità standard. </a:t>
            </a:r>
            <a:r>
              <a:rPr lang="it-IT" dirty="0" err="1"/>
              <a:t>Thaler</a:t>
            </a:r>
            <a:r>
              <a:rPr lang="it-IT" dirty="0"/>
              <a:t> ha invece contribuito a integrare queste intuizioni nella teoria economica e nelle politiche pubbliche, diventando uno dei principali esponenti della </a:t>
            </a:r>
            <a:r>
              <a:rPr lang="it-IT" dirty="0" err="1"/>
              <a:t>behavioural</a:t>
            </a:r>
            <a:r>
              <a:rPr lang="it-IT" dirty="0"/>
              <a:t> economics e dell’approccio dei </a:t>
            </a:r>
            <a:r>
              <a:rPr lang="it-IT" dirty="0" err="1"/>
              <a:t>nudges</a:t>
            </a:r>
            <a:r>
              <a:rPr lang="it-IT" dirty="0"/>
              <a:t>.</a:t>
            </a:r>
            <a:endParaRPr dirty="0"/>
          </a:p>
        </p:txBody>
      </p:sp>
      <p:pic>
        <p:nvPicPr>
          <p:cNvPr id="5" name="Immagine 4"/>
          <p:cNvPicPr>
            <a:picLocks noChangeAspect="1"/>
          </p:cNvPicPr>
          <p:nvPr/>
        </p:nvPicPr>
        <p:blipFill>
          <a:blip r:embed="rId2"/>
          <a:stretch>
            <a:fillRect/>
          </a:stretch>
        </p:blipFill>
        <p:spPr>
          <a:xfrm>
            <a:off x="9521374" y="1516075"/>
            <a:ext cx="1817093" cy="2669440"/>
          </a:xfrm>
          <a:prstGeom prst="rect">
            <a:avLst/>
          </a:prstGeom>
        </p:spPr>
      </p:pic>
      <p:pic>
        <p:nvPicPr>
          <p:cNvPr id="6" name="Immagine 5"/>
          <p:cNvPicPr>
            <a:picLocks noChangeAspect="1"/>
          </p:cNvPicPr>
          <p:nvPr/>
        </p:nvPicPr>
        <p:blipFill>
          <a:blip r:embed="rId3"/>
          <a:stretch>
            <a:fillRect/>
          </a:stretch>
        </p:blipFill>
        <p:spPr>
          <a:xfrm>
            <a:off x="10228463" y="3877149"/>
            <a:ext cx="1745300" cy="2844740"/>
          </a:xfrm>
          <a:prstGeom prst="rect">
            <a:avLst/>
          </a:prstGeom>
        </p:spPr>
      </p:pic>
    </p:spTree>
    <p:extLst>
      <p:ext uri="{BB962C8B-B14F-4D97-AF65-F5344CB8AC3E}">
        <p14:creationId xmlns:p14="http://schemas.microsoft.com/office/powerpoint/2010/main" val="12316540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Big data e </a:t>
            </a:r>
            <a:r>
              <a:rPr dirty="0" err="1"/>
              <a:t>rivoluzione</a:t>
            </a:r>
            <a:r>
              <a:rPr dirty="0"/>
              <a:t> </a:t>
            </a:r>
            <a:r>
              <a:rPr dirty="0" err="1"/>
              <a:t>empirica</a:t>
            </a:r>
            <a:endParaRPr dirty="0"/>
          </a:p>
        </p:txBody>
      </p:sp>
      <p:sp>
        <p:nvSpPr>
          <p:cNvPr id="3" name="Content Placeholder 2"/>
          <p:cNvSpPr>
            <a:spLocks noGrp="1"/>
          </p:cNvSpPr>
          <p:nvPr>
            <p:ph idx="1"/>
          </p:nvPr>
        </p:nvSpPr>
        <p:spPr/>
        <p:txBody>
          <a:bodyPr/>
          <a:lstStyle/>
          <a:p>
            <a:r>
              <a:t>Economia sempre più quantitativa e data-driven</a:t>
            </a:r>
          </a:p>
          <a:p>
            <a:r>
              <a:t>Diffusione dei randomized controlled trials</a:t>
            </a:r>
          </a:p>
          <a:p>
            <a:r>
              <a:t>Sviluppo della causal inference</a:t>
            </a:r>
          </a:p>
          <a:p>
            <a:r>
              <a:t>Uso crescente del machine learning</a:t>
            </a:r>
          </a:p>
          <a:p>
            <a:r>
              <a:t>Espansione dell’economia computazionale</a:t>
            </a:r>
          </a:p>
        </p:txBody>
      </p:sp>
    </p:spTree>
    <p:extLst>
      <p:ext uri="{BB962C8B-B14F-4D97-AF65-F5344CB8AC3E}">
        <p14:creationId xmlns:p14="http://schemas.microsoft.com/office/powerpoint/2010/main" val="1589406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La </a:t>
            </a:r>
            <a:r>
              <a:rPr dirty="0" err="1"/>
              <a:t>pandemia</a:t>
            </a:r>
            <a:r>
              <a:rPr dirty="0"/>
              <a:t> Covid-19</a:t>
            </a:r>
          </a:p>
        </p:txBody>
      </p:sp>
      <p:sp>
        <p:nvSpPr>
          <p:cNvPr id="3" name="Content Placeholder 2"/>
          <p:cNvSpPr>
            <a:spLocks noGrp="1"/>
          </p:cNvSpPr>
          <p:nvPr>
            <p:ph idx="1"/>
          </p:nvPr>
        </p:nvSpPr>
        <p:spPr/>
        <p:txBody>
          <a:bodyPr/>
          <a:lstStyle/>
          <a:p>
            <a:r>
              <a:t>Ritorno massiccio dell’intervento statale</a:t>
            </a:r>
          </a:p>
          <a:p>
            <a:r>
              <a:t>Politiche fiscali espansive</a:t>
            </a:r>
          </a:p>
          <a:p>
            <a:r>
              <a:t>Politiche monetarie ultra-espansive</a:t>
            </a:r>
          </a:p>
          <a:p>
            <a:r>
              <a:t>Nuova attenzione a resilienza e supply chains</a:t>
            </a:r>
          </a:p>
          <a:p>
            <a:r>
              <a:t>Rivalutazione della politica industriale</a:t>
            </a:r>
          </a:p>
        </p:txBody>
      </p:sp>
    </p:spTree>
    <p:extLst>
      <p:ext uri="{BB962C8B-B14F-4D97-AF65-F5344CB8AC3E}">
        <p14:creationId xmlns:p14="http://schemas.microsoft.com/office/powerpoint/2010/main" val="27759480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Dal 2022 al 2026</a:t>
            </a:r>
          </a:p>
        </p:txBody>
      </p:sp>
      <p:sp>
        <p:nvSpPr>
          <p:cNvPr id="3" name="Content Placeholder 2"/>
          <p:cNvSpPr>
            <a:spLocks noGrp="1"/>
          </p:cNvSpPr>
          <p:nvPr>
            <p:ph idx="1"/>
          </p:nvPr>
        </p:nvSpPr>
        <p:spPr/>
        <p:txBody>
          <a:bodyPr/>
          <a:lstStyle/>
          <a:p>
            <a:r>
              <a:t>Inflazione globale e rialzo dei tassi</a:t>
            </a:r>
          </a:p>
          <a:p>
            <a:r>
              <a:t>Crisi energetica e geopolitica</a:t>
            </a:r>
          </a:p>
          <a:p>
            <a:r>
              <a:t>Transizione ecologica</a:t>
            </a:r>
          </a:p>
          <a:p>
            <a:r>
              <a:t>Sviluppo dell’intelligenza artificiale generativa</a:t>
            </a:r>
          </a:p>
          <a:p>
            <a:r>
              <a:t>Frammentazione della globalizzazione</a:t>
            </a:r>
          </a:p>
        </p:txBody>
      </p:sp>
    </p:spTree>
    <p:extLst>
      <p:ext uri="{BB962C8B-B14F-4D97-AF65-F5344CB8AC3E}">
        <p14:creationId xmlns:p14="http://schemas.microsoft.com/office/powerpoint/2010/main" val="7838494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Nuovi</a:t>
            </a:r>
            <a:r>
              <a:rPr dirty="0"/>
              <a:t> </a:t>
            </a:r>
            <a:r>
              <a:rPr dirty="0" err="1"/>
              <a:t>orientamenti</a:t>
            </a:r>
            <a:r>
              <a:rPr dirty="0"/>
              <a:t> </a:t>
            </a:r>
            <a:r>
              <a:rPr dirty="0" err="1"/>
              <a:t>della</a:t>
            </a:r>
            <a:r>
              <a:rPr dirty="0"/>
              <a:t> </a:t>
            </a:r>
            <a:r>
              <a:rPr dirty="0" err="1"/>
              <a:t>scienza</a:t>
            </a:r>
            <a:r>
              <a:rPr dirty="0"/>
              <a:t> </a:t>
            </a:r>
            <a:r>
              <a:rPr dirty="0" err="1"/>
              <a:t>economica</a:t>
            </a:r>
            <a:endParaRPr dirty="0"/>
          </a:p>
        </p:txBody>
      </p:sp>
      <p:sp>
        <p:nvSpPr>
          <p:cNvPr id="3" name="Content Placeholder 2"/>
          <p:cNvSpPr>
            <a:spLocks noGrp="1"/>
          </p:cNvSpPr>
          <p:nvPr>
            <p:ph idx="1"/>
          </p:nvPr>
        </p:nvSpPr>
        <p:spPr/>
        <p:txBody>
          <a:bodyPr/>
          <a:lstStyle/>
          <a:p>
            <a:r>
              <a:t>Maggiore attenzione a sicurezza economica e autonomia strategica</a:t>
            </a:r>
          </a:p>
          <a:p>
            <a:r>
              <a:t>Ritorno dello Stato come attore economico</a:t>
            </a:r>
          </a:p>
          <a:p>
            <a:r>
              <a:t>Interesse crescente per economia verde e politiche industriali</a:t>
            </a:r>
          </a:p>
          <a:p>
            <a:r>
              <a:t>Rafforzamento dell’interdisciplinarità</a:t>
            </a:r>
          </a:p>
        </p:txBody>
      </p:sp>
    </p:spTree>
    <p:extLst>
      <p:ext uri="{BB962C8B-B14F-4D97-AF65-F5344CB8AC3E}">
        <p14:creationId xmlns:p14="http://schemas.microsoft.com/office/powerpoint/2010/main" val="15580524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err="1"/>
              <a:t>Bilancio</a:t>
            </a:r>
            <a:r>
              <a:rPr dirty="0"/>
              <a:t> </a:t>
            </a:r>
            <a:r>
              <a:rPr dirty="0" err="1"/>
              <a:t>complessivo</a:t>
            </a:r>
            <a:r>
              <a:rPr dirty="0"/>
              <a:t> (1990–2026)</a:t>
            </a:r>
          </a:p>
        </p:txBody>
      </p:sp>
      <p:sp>
        <p:nvSpPr>
          <p:cNvPr id="3" name="Content Placeholder 2"/>
          <p:cNvSpPr>
            <a:spLocks noGrp="1"/>
          </p:cNvSpPr>
          <p:nvPr>
            <p:ph idx="1"/>
          </p:nvPr>
        </p:nvSpPr>
        <p:spPr/>
        <p:txBody>
          <a:bodyPr/>
          <a:lstStyle/>
          <a:p>
            <a:r>
              <a:t>Continuità dell’approccio quantitativo e matematico</a:t>
            </a:r>
          </a:p>
          <a:p>
            <a:r>
              <a:t>Maggiore pluralismo teorico</a:t>
            </a:r>
          </a:p>
          <a:p>
            <a:r>
              <a:t>Centralità di finanza, istituzioni e ambiente</a:t>
            </a:r>
          </a:p>
          <a:p>
            <a:r>
              <a:t>Crescente attenzione a disuguaglianze e comportamento umano</a:t>
            </a:r>
          </a:p>
          <a:p>
            <a:r>
              <a:t>Persistente tensione tra formalizzazione teorica e realismo storico</a:t>
            </a:r>
          </a:p>
        </p:txBody>
      </p:sp>
    </p:spTree>
    <p:extLst>
      <p:ext uri="{BB962C8B-B14F-4D97-AF65-F5344CB8AC3E}">
        <p14:creationId xmlns:p14="http://schemas.microsoft.com/office/powerpoint/2010/main" val="6362885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4432429" y="812800"/>
            <a:ext cx="3649390" cy="5449864"/>
          </a:xfrm>
          <a:prstGeom prst="rect">
            <a:avLst/>
          </a:prstGeom>
        </p:spPr>
      </p:pic>
    </p:spTree>
    <p:extLst>
      <p:ext uri="{BB962C8B-B14F-4D97-AF65-F5344CB8AC3E}">
        <p14:creationId xmlns:p14="http://schemas.microsoft.com/office/powerpoint/2010/main" val="197265584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837397" y="765473"/>
            <a:ext cx="10477099" cy="4461646"/>
          </a:xfrm>
          <a:prstGeom prst="rect">
            <a:avLst/>
          </a:prstGeom>
        </p:spPr>
      </p:pic>
      <p:sp>
        <p:nvSpPr>
          <p:cNvPr id="3" name="Rettangolo 2"/>
          <p:cNvSpPr/>
          <p:nvPr/>
        </p:nvSpPr>
        <p:spPr>
          <a:xfrm>
            <a:off x="4484367" y="5645789"/>
            <a:ext cx="3574248" cy="369332"/>
          </a:xfrm>
          <a:prstGeom prst="rect">
            <a:avLst/>
          </a:prstGeom>
        </p:spPr>
        <p:txBody>
          <a:bodyPr wrap="none">
            <a:spAutoFit/>
          </a:bodyPr>
          <a:lstStyle/>
          <a:p>
            <a:r>
              <a:rPr lang="it-IT" dirty="0"/>
              <a:t>https://www.rethinkeconomics.org/</a:t>
            </a:r>
          </a:p>
        </p:txBody>
      </p:sp>
    </p:spTree>
    <p:extLst>
      <p:ext uri="{BB962C8B-B14F-4D97-AF65-F5344CB8AC3E}">
        <p14:creationId xmlns:p14="http://schemas.microsoft.com/office/powerpoint/2010/main" val="25162332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44978" y="665018"/>
            <a:ext cx="11571247" cy="908512"/>
          </a:xfrm>
          <a:prstGeom prst="rect">
            <a:avLst/>
          </a:prstGeom>
        </p:spPr>
      </p:pic>
      <p:pic>
        <p:nvPicPr>
          <p:cNvPr id="3" name="Immagine 2"/>
          <p:cNvPicPr>
            <a:picLocks noChangeAspect="1"/>
          </p:cNvPicPr>
          <p:nvPr/>
        </p:nvPicPr>
        <p:blipFill>
          <a:blip r:embed="rId3"/>
          <a:stretch>
            <a:fillRect/>
          </a:stretch>
        </p:blipFill>
        <p:spPr>
          <a:xfrm>
            <a:off x="794696" y="1945171"/>
            <a:ext cx="10671809" cy="3958524"/>
          </a:xfrm>
          <a:prstGeom prst="rect">
            <a:avLst/>
          </a:prstGeom>
        </p:spPr>
      </p:pic>
      <p:sp>
        <p:nvSpPr>
          <p:cNvPr id="4" name="Rettangolo 3"/>
          <p:cNvSpPr/>
          <p:nvPr/>
        </p:nvSpPr>
        <p:spPr>
          <a:xfrm>
            <a:off x="4319441" y="6209207"/>
            <a:ext cx="3276025" cy="369332"/>
          </a:xfrm>
          <a:prstGeom prst="rect">
            <a:avLst/>
          </a:prstGeom>
        </p:spPr>
        <p:txBody>
          <a:bodyPr wrap="none">
            <a:spAutoFit/>
          </a:bodyPr>
          <a:lstStyle/>
          <a:p>
            <a:r>
              <a:rPr lang="it-IT" dirty="0"/>
              <a:t>https://www.ineteconomics.org/</a:t>
            </a:r>
          </a:p>
        </p:txBody>
      </p:sp>
    </p:spTree>
    <p:extLst>
      <p:ext uri="{BB962C8B-B14F-4D97-AF65-F5344CB8AC3E}">
        <p14:creationId xmlns:p14="http://schemas.microsoft.com/office/powerpoint/2010/main" val="419582396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548501" y="254971"/>
            <a:ext cx="8528371" cy="2351861"/>
          </a:xfrm>
          <a:prstGeom prst="rect">
            <a:avLst/>
          </a:prstGeom>
        </p:spPr>
      </p:pic>
      <p:sp>
        <p:nvSpPr>
          <p:cNvPr id="5" name="Rettangolo 4"/>
          <p:cNvSpPr/>
          <p:nvPr/>
        </p:nvSpPr>
        <p:spPr>
          <a:xfrm>
            <a:off x="1361640" y="2810271"/>
            <a:ext cx="10076872" cy="369332"/>
          </a:xfrm>
          <a:prstGeom prst="rect">
            <a:avLst/>
          </a:prstGeom>
        </p:spPr>
        <p:txBody>
          <a:bodyPr wrap="square">
            <a:spAutoFit/>
          </a:bodyPr>
          <a:lstStyle/>
          <a:p>
            <a:r>
              <a:rPr lang="it-IT" dirty="0"/>
              <a:t>https://www.eticaeconomia.it/il-progetto-core-econ-spunti-per-una-nuova-didattica-delleconomia/</a:t>
            </a:r>
          </a:p>
        </p:txBody>
      </p:sp>
      <p:pic>
        <p:nvPicPr>
          <p:cNvPr id="6" name="Immagine 5"/>
          <p:cNvPicPr>
            <a:picLocks noChangeAspect="1"/>
          </p:cNvPicPr>
          <p:nvPr/>
        </p:nvPicPr>
        <p:blipFill>
          <a:blip r:embed="rId3"/>
          <a:stretch>
            <a:fillRect/>
          </a:stretch>
        </p:blipFill>
        <p:spPr>
          <a:xfrm>
            <a:off x="2431185" y="3383042"/>
            <a:ext cx="6832888" cy="2231147"/>
          </a:xfrm>
          <a:prstGeom prst="rect">
            <a:avLst/>
          </a:prstGeom>
        </p:spPr>
      </p:pic>
      <p:sp>
        <p:nvSpPr>
          <p:cNvPr id="7" name="Rettangolo 6"/>
          <p:cNvSpPr/>
          <p:nvPr/>
        </p:nvSpPr>
        <p:spPr>
          <a:xfrm>
            <a:off x="4183070" y="5941352"/>
            <a:ext cx="2846805" cy="369332"/>
          </a:xfrm>
          <a:prstGeom prst="rect">
            <a:avLst/>
          </a:prstGeom>
        </p:spPr>
        <p:txBody>
          <a:bodyPr wrap="none">
            <a:spAutoFit/>
          </a:bodyPr>
          <a:lstStyle/>
          <a:p>
            <a:r>
              <a:rPr lang="it-IT" dirty="0"/>
              <a:t>https://www.core-econ.org/</a:t>
            </a:r>
          </a:p>
        </p:txBody>
      </p:sp>
    </p:spTree>
    <p:extLst>
      <p:ext uri="{BB962C8B-B14F-4D97-AF65-F5344CB8AC3E}">
        <p14:creationId xmlns:p14="http://schemas.microsoft.com/office/powerpoint/2010/main" val="26020982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632750" y="554181"/>
            <a:ext cx="9255834" cy="5070764"/>
          </a:xfrm>
          <a:prstGeom prst="rect">
            <a:avLst/>
          </a:prstGeom>
        </p:spPr>
      </p:pic>
      <p:sp>
        <p:nvSpPr>
          <p:cNvPr id="5" name="Rettangolo 4"/>
          <p:cNvSpPr/>
          <p:nvPr/>
        </p:nvSpPr>
        <p:spPr>
          <a:xfrm>
            <a:off x="4743530" y="6144553"/>
            <a:ext cx="2797304" cy="369332"/>
          </a:xfrm>
          <a:prstGeom prst="rect">
            <a:avLst/>
          </a:prstGeom>
        </p:spPr>
        <p:txBody>
          <a:bodyPr wrap="none">
            <a:spAutoFit/>
          </a:bodyPr>
          <a:lstStyle/>
          <a:p>
            <a:r>
              <a:rPr lang="it-IT" dirty="0"/>
              <a:t>http://www.storep.org/wp/</a:t>
            </a:r>
          </a:p>
        </p:txBody>
      </p:sp>
    </p:spTree>
    <p:extLst>
      <p:ext uri="{BB962C8B-B14F-4D97-AF65-F5344CB8AC3E}">
        <p14:creationId xmlns:p14="http://schemas.microsoft.com/office/powerpoint/2010/main" val="40566187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261977" y="507999"/>
            <a:ext cx="9592338" cy="5435889"/>
          </a:xfrm>
          <a:prstGeom prst="rect">
            <a:avLst/>
          </a:prstGeom>
        </p:spPr>
      </p:pic>
      <p:sp>
        <p:nvSpPr>
          <p:cNvPr id="6" name="Rettangolo 5"/>
          <p:cNvSpPr/>
          <p:nvPr/>
        </p:nvSpPr>
        <p:spPr>
          <a:xfrm>
            <a:off x="4993748" y="6246153"/>
            <a:ext cx="2426177" cy="369332"/>
          </a:xfrm>
          <a:prstGeom prst="rect">
            <a:avLst/>
          </a:prstGeom>
        </p:spPr>
        <p:txBody>
          <a:bodyPr wrap="none">
            <a:spAutoFit/>
          </a:bodyPr>
          <a:lstStyle/>
          <a:p>
            <a:r>
              <a:rPr lang="it-IT" dirty="0"/>
              <a:t>https://www.eshet.net/</a:t>
            </a:r>
          </a:p>
        </p:txBody>
      </p:sp>
    </p:spTree>
    <p:extLst>
      <p:ext uri="{BB962C8B-B14F-4D97-AF65-F5344CB8AC3E}">
        <p14:creationId xmlns:p14="http://schemas.microsoft.com/office/powerpoint/2010/main" val="205583926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«storia» conta o non conta</a:t>
            </a:r>
            <a:r>
              <a:rPr lang="it-IT" dirty="0" smtClean="0"/>
              <a:t>?</a:t>
            </a:r>
            <a:endParaRPr lang="it-IT" dirty="0"/>
          </a:p>
        </p:txBody>
      </p:sp>
      <p:sp>
        <p:nvSpPr>
          <p:cNvPr id="3" name="Segnaposto contenuto 2"/>
          <p:cNvSpPr>
            <a:spLocks noGrp="1"/>
          </p:cNvSpPr>
          <p:nvPr>
            <p:ph idx="1"/>
          </p:nvPr>
        </p:nvSpPr>
        <p:spPr/>
        <p:txBody>
          <a:bodyPr>
            <a:normAutofit lnSpcReduction="10000"/>
          </a:bodyPr>
          <a:lstStyle/>
          <a:p>
            <a:r>
              <a:rPr lang="it-IT" dirty="0" smtClean="0"/>
              <a:t>Studiare il passato per capire il passato</a:t>
            </a:r>
          </a:p>
          <a:p>
            <a:pPr lvl="1"/>
            <a:r>
              <a:rPr lang="it-IT" dirty="0" smtClean="0"/>
              <a:t>Scoprire</a:t>
            </a:r>
          </a:p>
          <a:p>
            <a:pPr lvl="1"/>
            <a:r>
              <a:rPr lang="it-IT" dirty="0" smtClean="0"/>
              <a:t>Re-interpretare </a:t>
            </a:r>
          </a:p>
          <a:p>
            <a:r>
              <a:rPr lang="it-IT" dirty="0" smtClean="0"/>
              <a:t>Studiare il passato per capire il presente</a:t>
            </a:r>
          </a:p>
          <a:p>
            <a:pPr lvl="1"/>
            <a:r>
              <a:rPr lang="it-IT" dirty="0" err="1" smtClean="0"/>
              <a:t>Path</a:t>
            </a:r>
            <a:r>
              <a:rPr lang="it-IT" dirty="0" smtClean="0"/>
              <a:t>-dependance</a:t>
            </a:r>
          </a:p>
          <a:p>
            <a:pPr lvl="1"/>
            <a:r>
              <a:rPr lang="it-IT" dirty="0" smtClean="0"/>
              <a:t>Interazione tra economia (mercato), politica (stato), società</a:t>
            </a:r>
          </a:p>
          <a:p>
            <a:r>
              <a:rPr lang="it-IT" dirty="0" smtClean="0"/>
              <a:t>Studiare il passato per immaginare il futuro</a:t>
            </a:r>
          </a:p>
          <a:p>
            <a:pPr lvl="1"/>
            <a:r>
              <a:rPr lang="it-IT" dirty="0"/>
              <a:t>Tecnologia e disuguaglianza</a:t>
            </a:r>
          </a:p>
          <a:p>
            <a:pPr lvl="1"/>
            <a:r>
              <a:rPr lang="it-IT" dirty="0"/>
              <a:t>Globalizzazione e finanza</a:t>
            </a:r>
          </a:p>
          <a:p>
            <a:pPr lvl="1"/>
            <a:r>
              <a:rPr lang="it-IT" dirty="0"/>
              <a:t>Lavoro, Ambiente, Salute</a:t>
            </a:r>
          </a:p>
          <a:p>
            <a:pPr lvl="1"/>
            <a:r>
              <a:rPr lang="it-IT" dirty="0"/>
              <a:t>Stato, Mercato, Corpi intermedi</a:t>
            </a:r>
          </a:p>
          <a:p>
            <a:endParaRPr lang="it-IT" dirty="0" smtClean="0"/>
          </a:p>
        </p:txBody>
      </p:sp>
    </p:spTree>
    <p:extLst>
      <p:ext uri="{BB962C8B-B14F-4D97-AF65-F5344CB8AC3E}">
        <p14:creationId xmlns:p14="http://schemas.microsoft.com/office/powerpoint/2010/main" val="221420756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normAutofit fontScale="92500" lnSpcReduction="10000"/>
          </a:bodyPr>
          <a:lstStyle/>
          <a:p>
            <a:pPr marL="0" indent="0" algn="just">
              <a:buNone/>
            </a:pPr>
            <a:r>
              <a:rPr lang="it-IT" i="1" dirty="0" smtClean="0"/>
              <a:t>«Le </a:t>
            </a:r>
            <a:r>
              <a:rPr lang="it-IT" i="1" dirty="0"/>
              <a:t>idee degli economisti e dei filosofi politici, tanto quelle giuste quanto quelle sbagliate, sono più potenti di quanto comunemente si creda. In effetti il mondo è governato da poco altro. Gli uomini della pratica, che si ritengono completamente liberi da ogni influenza intellettuale, sono generalmente schiavi di qualche economista defunto</a:t>
            </a:r>
            <a:r>
              <a:rPr lang="it-IT" i="1" dirty="0" smtClean="0"/>
              <a:t>. </a:t>
            </a:r>
            <a:r>
              <a:rPr lang="it-IT" i="1" dirty="0"/>
              <a:t>[…] Sono sicuro </a:t>
            </a:r>
            <a:r>
              <a:rPr lang="it-IT" i="1" dirty="0" smtClean="0"/>
              <a:t>che il </a:t>
            </a:r>
            <a:r>
              <a:rPr lang="it-IT" i="1" dirty="0"/>
              <a:t>potere degli interessi acquisiti </a:t>
            </a:r>
            <a:r>
              <a:rPr lang="it-IT" i="1" dirty="0" smtClean="0"/>
              <a:t>sia </a:t>
            </a:r>
            <a:r>
              <a:rPr lang="it-IT" i="1" dirty="0"/>
              <a:t>enormemente esagerato rispetto alla </a:t>
            </a:r>
            <a:r>
              <a:rPr lang="it-IT" i="1" dirty="0" smtClean="0"/>
              <a:t>diffusione graduale delle idee</a:t>
            </a:r>
            <a:r>
              <a:rPr lang="it-IT" i="1" dirty="0"/>
              <a:t>. […] </a:t>
            </a:r>
            <a:r>
              <a:rPr lang="it-IT" i="1" dirty="0" smtClean="0"/>
              <a:t>(P)resto </a:t>
            </a:r>
            <a:r>
              <a:rPr lang="it-IT" i="1" dirty="0"/>
              <a:t>o tardi, </a:t>
            </a:r>
            <a:r>
              <a:rPr lang="it-IT" i="1" dirty="0" smtClean="0"/>
              <a:t>sono le idee, non gli interessi a essere pericolosi nel </a:t>
            </a:r>
            <a:r>
              <a:rPr lang="it-IT" i="1" dirty="0"/>
              <a:t>bene o </a:t>
            </a:r>
            <a:r>
              <a:rPr lang="it-IT" i="1" dirty="0" smtClean="0"/>
              <a:t>nel male». </a:t>
            </a:r>
            <a:endParaRPr lang="it-IT" i="1" dirty="0"/>
          </a:p>
          <a:p>
            <a:pPr marL="0" indent="0" algn="ctr">
              <a:buNone/>
            </a:pPr>
            <a:endParaRPr lang="it-IT" i="1" dirty="0" smtClean="0"/>
          </a:p>
          <a:p>
            <a:pPr marL="0" indent="0" algn="ctr">
              <a:buNone/>
            </a:pPr>
            <a:endParaRPr lang="it-IT" i="1" dirty="0"/>
          </a:p>
          <a:p>
            <a:pPr marL="0" indent="0" algn="ctr">
              <a:buNone/>
            </a:pPr>
            <a:r>
              <a:rPr lang="it-IT" i="1" dirty="0" smtClean="0"/>
              <a:t>John </a:t>
            </a:r>
            <a:r>
              <a:rPr lang="it-IT" i="1" dirty="0" err="1"/>
              <a:t>Maynard</a:t>
            </a:r>
            <a:r>
              <a:rPr lang="it-IT" i="1" dirty="0"/>
              <a:t> </a:t>
            </a:r>
            <a:r>
              <a:rPr lang="it-IT" i="1" dirty="0" smtClean="0"/>
              <a:t>Keynes</a:t>
            </a:r>
            <a:r>
              <a:rPr lang="it-IT" i="1" dirty="0"/>
              <a:t> </a:t>
            </a:r>
            <a:r>
              <a:rPr lang="it-IT" i="1" dirty="0" smtClean="0"/>
              <a:t>“Teoria </a:t>
            </a:r>
            <a:r>
              <a:rPr lang="it-IT" i="1" dirty="0"/>
              <a:t>generale dell’occupazione, dell’interesse e della moneta”</a:t>
            </a:r>
          </a:p>
          <a:p>
            <a:pPr marL="0" indent="0" algn="ctr">
              <a:buNone/>
            </a:pPr>
            <a:endParaRPr lang="it-IT" dirty="0"/>
          </a:p>
        </p:txBody>
      </p:sp>
    </p:spTree>
    <p:extLst>
      <p:ext uri="{BB962C8B-B14F-4D97-AF65-F5344CB8AC3E}">
        <p14:creationId xmlns:p14="http://schemas.microsoft.com/office/powerpoint/2010/main" val="267517440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1462</TotalTime>
  <Words>4847</Words>
  <Application>Microsoft Office PowerPoint</Application>
  <PresentationFormat>Widescreen</PresentationFormat>
  <Paragraphs>271</Paragraphs>
  <Slides>57</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57</vt:i4>
      </vt:variant>
    </vt:vector>
  </HeadingPairs>
  <TitlesOfParts>
    <vt:vector size="63" baseType="lpstr">
      <vt:lpstr>Arial</vt:lpstr>
      <vt:lpstr>Arial</vt:lpstr>
      <vt:lpstr>Calibri</vt:lpstr>
      <vt:lpstr>Calibri Light</vt:lpstr>
      <vt:lpstr>Symbol</vt:lpstr>
      <vt:lpstr>Tema di Office</vt:lpstr>
      <vt:lpstr>Storia dell’economia politica  Lezione 18.26   Età della disgregazione</vt:lpstr>
      <vt:lpstr>Presentazione standard di PowerPoint</vt:lpstr>
      <vt:lpstr>Presentazione standard di PowerPoint</vt:lpstr>
      <vt:lpstr>Gli anni ’90: il trionfo del paradigma neoclassico-globalista</vt:lpstr>
      <vt:lpstr>Presentazione standard di PowerPoint</vt:lpstr>
      <vt:lpstr>La scuola delle aspettative razionali</vt:lpstr>
      <vt:lpstr>La scuola delle aspettative razionali</vt:lpstr>
      <vt:lpstr>Presentazione standard di PowerPoint</vt:lpstr>
      <vt:lpstr>Presentazione standard di PowerPoint</vt:lpstr>
      <vt:lpstr>Presentazione standard di PowerPoint</vt:lpstr>
      <vt:lpstr>New Keynesian Economics, 1</vt:lpstr>
      <vt:lpstr>New Keynesian Economics, 2</vt:lpstr>
      <vt:lpstr>New Keynesian Economics, 3</vt:lpstr>
      <vt:lpstr>Teoria delle scelte pubbliche e political economy</vt:lpstr>
      <vt:lpstr>Washington consensus, 1</vt:lpstr>
      <vt:lpstr>Washington consensus, 2</vt:lpstr>
      <vt:lpstr>Liberismo e politica economica europea, 1</vt:lpstr>
      <vt:lpstr>Liberismo e politica economica europea, 2</vt:lpstr>
      <vt:lpstr>Presentazione standard di PowerPoint</vt:lpstr>
      <vt:lpstr>La Great Moderation (anni ‘90 fino al 2006)</vt:lpstr>
      <vt:lpstr>Dalla NEK ai modelli DSGE, 1</vt:lpstr>
      <vt:lpstr>Dalla NEK ai modelli DSGE, 2</vt:lpstr>
      <vt:lpstr>Dalla NEK ai modelli DSGE, 3</vt:lpstr>
      <vt:lpstr>Dalla NEK ai modelli DSGE, 5</vt:lpstr>
      <vt:lpstr>Presentazione standard di PowerPoint</vt:lpstr>
      <vt:lpstr>Modello IS-MP-IA (Romer 2000), prototipo dei modelli DSGE </vt:lpstr>
      <vt:lpstr>Modello IS-MP-IA (Romer 2000), prototipo dei modelli DSGE </vt:lpstr>
      <vt:lpstr>La curva IS</vt:lpstr>
      <vt:lpstr>Curva MP</vt:lpstr>
      <vt:lpstr>Curva IA</vt:lpstr>
      <vt:lpstr>IS + MP = AD</vt:lpstr>
      <vt:lpstr>Equilibrio di breve e di lungo periodo</vt:lpstr>
      <vt:lpstr>Effetti di una caduta dei consumi delle famiglie</vt:lpstr>
      <vt:lpstr>Conclusioni su IS-MP-IA</vt:lpstr>
      <vt:lpstr>Conclusioni su IS-MP-IA, 2</vt:lpstr>
      <vt:lpstr>La crisi finanziaria del 2008</vt:lpstr>
      <vt:lpstr>Presentazione standard di PowerPoint</vt:lpstr>
      <vt:lpstr>Gli anni 2000: pluralizzazione della disciplina</vt:lpstr>
      <vt:lpstr>Presentazione standard di PowerPoint</vt:lpstr>
      <vt:lpstr>Pluralizzazione, 1</vt:lpstr>
      <vt:lpstr>Pluralizzazione, 2</vt:lpstr>
      <vt:lpstr>Pluralizzazione, 3</vt:lpstr>
      <vt:lpstr>Economia delle disuguaglianze</vt:lpstr>
      <vt:lpstr>Economia comportamentale</vt:lpstr>
      <vt:lpstr>Big data e rivoluzione empirica</vt:lpstr>
      <vt:lpstr>La pandemia Covid-19</vt:lpstr>
      <vt:lpstr>Dal 2022 al 2026</vt:lpstr>
      <vt:lpstr>Nuovi orientamenti della scienza economica</vt:lpstr>
      <vt:lpstr>Bilancio complessivo (1990–2026)</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La «storia» conta o non conta?</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Liberismo vecchio e nuovo</dc:title>
  <dc:creator>rosselli</dc:creator>
  <cp:lastModifiedBy>paolo paesani</cp:lastModifiedBy>
  <cp:revision>119</cp:revision>
  <dcterms:created xsi:type="dcterms:W3CDTF">2020-03-30T15:04:43Z</dcterms:created>
  <dcterms:modified xsi:type="dcterms:W3CDTF">2026-05-18T05:55:09Z</dcterms:modified>
</cp:coreProperties>
</file>