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3" r:id="rId2"/>
    <p:sldId id="285" r:id="rId3"/>
    <p:sldId id="311" r:id="rId4"/>
    <p:sldId id="315" r:id="rId5"/>
    <p:sldId id="287" r:id="rId6"/>
    <p:sldId id="286" r:id="rId7"/>
    <p:sldId id="314" r:id="rId8"/>
    <p:sldId id="291" r:id="rId9"/>
    <p:sldId id="292" r:id="rId10"/>
    <p:sldId id="293" r:id="rId11"/>
    <p:sldId id="294" r:id="rId12"/>
    <p:sldId id="295" r:id="rId13"/>
    <p:sldId id="297" r:id="rId14"/>
    <p:sldId id="298" r:id="rId15"/>
    <p:sldId id="303" r:id="rId16"/>
    <p:sldId id="306" r:id="rId17"/>
    <p:sldId id="316" r:id="rId18"/>
    <p:sldId id="309" r:id="rId19"/>
    <p:sldId id="320" r:id="rId20"/>
    <p:sldId id="321" r:id="rId21"/>
    <p:sldId id="322" r:id="rId22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088" autoAdjust="0"/>
    <p:restoredTop sz="94660"/>
  </p:normalViewPr>
  <p:slideViewPr>
    <p:cSldViewPr snapToGrid="0">
      <p:cViewPr varScale="1">
        <p:scale>
          <a:sx n="69" d="100"/>
          <a:sy n="69" d="100"/>
        </p:scale>
        <p:origin x="63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8136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8208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34687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22/02/2023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6905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22/02/2023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8507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22/02/2023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24096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22/02/2023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77965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22/02/2023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7265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22/02/2023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1048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7591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20049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9706D-6A07-40C2-8DF2-A581D727338F}" type="datetimeFigureOut">
              <a:rPr lang="it-IT" smtClean="0"/>
              <a:t>22/02/2023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2625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paolo.paesani@uniroma2.i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865977"/>
          </a:xfrm>
        </p:spPr>
        <p:txBody>
          <a:bodyPr>
            <a:normAutofit/>
          </a:bodyPr>
          <a:lstStyle/>
          <a:p>
            <a:r>
              <a:rPr lang="it-IT" sz="4200" smtClean="0"/>
              <a:t>Politica economica</a:t>
            </a:r>
            <a:r>
              <a:rPr lang="it-IT" sz="4200" dirty="0" smtClean="0"/>
              <a:t/>
            </a:r>
            <a:br>
              <a:rPr lang="it-IT" sz="4200" dirty="0" smtClean="0"/>
            </a:br>
            <a:r>
              <a:rPr lang="it-IT" sz="4200" dirty="0" smtClean="0"/>
              <a:t>Lezione 01.23</a:t>
            </a:r>
            <a:br>
              <a:rPr lang="it-IT" sz="4200" dirty="0" smtClean="0"/>
            </a:br>
            <a:r>
              <a:rPr lang="it-IT" sz="4200" dirty="0"/>
              <a:t/>
            </a:r>
            <a:br>
              <a:rPr lang="it-IT" sz="4200" dirty="0"/>
            </a:br>
            <a:r>
              <a:rPr lang="it-IT" sz="4200" dirty="0" smtClean="0"/>
              <a:t>Introduzione al corso</a:t>
            </a:r>
            <a:endParaRPr lang="it-IT" sz="42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it-IT" dirty="0"/>
          </a:p>
          <a:p>
            <a:r>
              <a:rPr lang="it-IT" dirty="0"/>
              <a:t>Paolo Paesani</a:t>
            </a:r>
          </a:p>
          <a:p>
            <a:r>
              <a:rPr lang="it-IT" dirty="0"/>
              <a:t>DEF Tor Vergata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9301018" y="5523345"/>
            <a:ext cx="2623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22.02.2023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593491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Docenti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Docente</a:t>
            </a:r>
            <a:endParaRPr lang="en-US" dirty="0"/>
          </a:p>
          <a:p>
            <a:pPr lvl="1"/>
            <a:r>
              <a:rPr lang="en-US" dirty="0"/>
              <a:t>Prof. Paolo Paesani, BA (Sapienza), MSc (Bocconi), Ph.D. (EUI) </a:t>
            </a:r>
          </a:p>
          <a:p>
            <a:pPr lvl="1"/>
            <a:r>
              <a:rPr lang="en-US" dirty="0" err="1"/>
              <a:t>Ricerca</a:t>
            </a:r>
            <a:r>
              <a:rPr lang="en-US" dirty="0"/>
              <a:t>: </a:t>
            </a:r>
            <a:r>
              <a:rPr lang="en-US" dirty="0" err="1"/>
              <a:t>Storia</a:t>
            </a:r>
            <a:r>
              <a:rPr lang="en-US" dirty="0"/>
              <a:t> del </a:t>
            </a:r>
            <a:r>
              <a:rPr lang="en-US" dirty="0" err="1"/>
              <a:t>pensiero</a:t>
            </a:r>
            <a:r>
              <a:rPr lang="en-US" dirty="0"/>
              <a:t> </a:t>
            </a:r>
            <a:r>
              <a:rPr lang="en-US" dirty="0" err="1"/>
              <a:t>economico</a:t>
            </a:r>
            <a:r>
              <a:rPr lang="en-US" dirty="0"/>
              <a:t>, Economia </a:t>
            </a:r>
            <a:r>
              <a:rPr lang="en-US" dirty="0" err="1"/>
              <a:t>europea</a:t>
            </a:r>
            <a:endParaRPr lang="en-US" dirty="0"/>
          </a:p>
          <a:p>
            <a:pPr lvl="1"/>
            <a:r>
              <a:rPr lang="en-US" dirty="0" err="1"/>
              <a:t>Insegnamento</a:t>
            </a:r>
            <a:r>
              <a:rPr lang="en-US" dirty="0"/>
              <a:t>: UTV, Luiss, RGSL, UNL2</a:t>
            </a:r>
          </a:p>
          <a:p>
            <a:pPr lvl="1"/>
            <a:r>
              <a:rPr lang="en-US" dirty="0" err="1"/>
              <a:t>Ufficio</a:t>
            </a:r>
            <a:r>
              <a:rPr lang="en-US" dirty="0"/>
              <a:t>: </a:t>
            </a:r>
            <a:r>
              <a:rPr lang="en-US" dirty="0" err="1"/>
              <a:t>Facoltà</a:t>
            </a:r>
            <a:r>
              <a:rPr lang="en-US" dirty="0"/>
              <a:t> di Economia, </a:t>
            </a:r>
            <a:r>
              <a:rPr lang="en-US" dirty="0" err="1"/>
              <a:t>Palazzina</a:t>
            </a:r>
            <a:r>
              <a:rPr lang="en-US" dirty="0"/>
              <a:t> B, Piano III, </a:t>
            </a:r>
            <a:r>
              <a:rPr lang="en-US" dirty="0" err="1"/>
              <a:t>Corridoio</a:t>
            </a:r>
            <a:r>
              <a:rPr lang="en-US" dirty="0"/>
              <a:t> B</a:t>
            </a:r>
          </a:p>
          <a:p>
            <a:pPr lvl="1"/>
            <a:r>
              <a:rPr lang="it-IT" dirty="0" smtClean="0"/>
              <a:t>Contatto: </a:t>
            </a:r>
            <a:r>
              <a:rPr lang="it-IT" dirty="0">
                <a:hlinkClick r:id="rId2"/>
              </a:rPr>
              <a:t>paolo.paesani@uniroma2.it</a:t>
            </a:r>
            <a:r>
              <a:rPr lang="en-US" dirty="0"/>
              <a:t>  </a:t>
            </a:r>
          </a:p>
          <a:p>
            <a:endParaRPr lang="en-US" dirty="0"/>
          </a:p>
          <a:p>
            <a:r>
              <a:rPr lang="en-US" dirty="0" err="1"/>
              <a:t>Esercitatore</a:t>
            </a:r>
            <a:r>
              <a:rPr lang="en-US" dirty="0"/>
              <a:t> / TA</a:t>
            </a:r>
          </a:p>
          <a:p>
            <a:pPr lvl="1"/>
            <a:r>
              <a:rPr lang="en-US" dirty="0" err="1" smtClean="0"/>
              <a:t>Dott.ssa</a:t>
            </a:r>
            <a:r>
              <a:rPr lang="en-US" dirty="0" smtClean="0"/>
              <a:t> Maria Giulia </a:t>
            </a:r>
            <a:r>
              <a:rPr lang="en-US" dirty="0" err="1" smtClean="0"/>
              <a:t>Cassinis</a:t>
            </a:r>
            <a:endParaRPr lang="en-US" dirty="0"/>
          </a:p>
          <a:p>
            <a:pPr lvl="1"/>
            <a:r>
              <a:rPr lang="en-US" dirty="0" err="1" smtClean="0"/>
              <a:t>Contatto</a:t>
            </a:r>
            <a:r>
              <a:rPr lang="en-US" dirty="0" smtClean="0"/>
              <a:t>: TBA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43751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Materiale di riferimento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Libro</a:t>
            </a:r>
            <a:r>
              <a:rPr lang="en-US" dirty="0" smtClean="0"/>
              <a:t> </a:t>
            </a:r>
            <a:r>
              <a:rPr lang="en-US" dirty="0"/>
              <a:t>di testo: </a:t>
            </a:r>
          </a:p>
          <a:p>
            <a:pPr lvl="1"/>
            <a:r>
              <a:rPr lang="it-IT" dirty="0" smtClean="0"/>
              <a:t>Paesani </a:t>
            </a:r>
            <a:r>
              <a:rPr lang="it-IT" dirty="0"/>
              <a:t>P. (2020</a:t>
            </a:r>
            <a:r>
              <a:rPr lang="it-IT"/>
              <a:t>) </a:t>
            </a:r>
            <a:r>
              <a:rPr lang="it-IT" i="1" smtClean="0"/>
              <a:t>Manuale di </a:t>
            </a:r>
            <a:r>
              <a:rPr lang="it-IT" i="1" dirty="0"/>
              <a:t>politica economica. Seconda edizione. </a:t>
            </a:r>
            <a:r>
              <a:rPr lang="it-IT" dirty="0"/>
              <a:t>Giappichelli, Torino</a:t>
            </a:r>
          </a:p>
          <a:p>
            <a:endParaRPr lang="it-IT" dirty="0"/>
          </a:p>
          <a:p>
            <a:r>
              <a:rPr lang="it-IT" dirty="0"/>
              <a:t>Materiale aggiuntivo</a:t>
            </a:r>
          </a:p>
          <a:p>
            <a:pPr lvl="1"/>
            <a:r>
              <a:rPr lang="it-IT" dirty="0"/>
              <a:t>Materiale aggiuntivo caricato sul </a:t>
            </a:r>
            <a:r>
              <a:rPr lang="it-IT" dirty="0" smtClean="0"/>
              <a:t>sito (slide)</a:t>
            </a:r>
            <a:endParaRPr lang="it-IT" dirty="0"/>
          </a:p>
          <a:p>
            <a:pPr lvl="1"/>
            <a:r>
              <a:rPr lang="it-IT" dirty="0"/>
              <a:t>Rossi S. (2020) </a:t>
            </a:r>
            <a:r>
              <a:rPr lang="it-IT" i="1" dirty="0"/>
              <a:t>La politica economica italiana dal 1968 a oggi.</a:t>
            </a:r>
            <a:r>
              <a:rPr lang="it-IT" dirty="0"/>
              <a:t> Laterza, </a:t>
            </a:r>
            <a:r>
              <a:rPr lang="it-IT" dirty="0" smtClean="0"/>
              <a:t>Bari (importante soprattutto per SARI)</a:t>
            </a:r>
            <a:endParaRPr lang="it-IT" dirty="0"/>
          </a:p>
          <a:p>
            <a:endParaRPr lang="it-IT" dirty="0"/>
          </a:p>
          <a:p>
            <a:endParaRPr lang="en-US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329700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Presentazione del </a:t>
            </a:r>
            <a:r>
              <a:rPr lang="it-IT" dirty="0" smtClean="0"/>
              <a:t>corso, 1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/>
              <a:t>Il corso è diviso in parti. </a:t>
            </a:r>
          </a:p>
          <a:p>
            <a:pPr lvl="1"/>
            <a:r>
              <a:rPr lang="it-IT" dirty="0"/>
              <a:t>La </a:t>
            </a:r>
            <a:r>
              <a:rPr lang="it-IT" dirty="0">
                <a:solidFill>
                  <a:srgbClr val="FF0000"/>
                </a:solidFill>
              </a:rPr>
              <a:t>prima parte</a:t>
            </a:r>
            <a:r>
              <a:rPr lang="it-IT" dirty="0"/>
              <a:t> è dedicata agli interventi dello Stato nella sfera della produzione, dello scambio, della distribuzione e del consumo (efficienza). </a:t>
            </a:r>
          </a:p>
          <a:p>
            <a:pPr lvl="1"/>
            <a:r>
              <a:rPr lang="it-IT" dirty="0"/>
              <a:t>La </a:t>
            </a:r>
            <a:r>
              <a:rPr lang="it-IT" dirty="0">
                <a:solidFill>
                  <a:srgbClr val="FF0000"/>
                </a:solidFill>
              </a:rPr>
              <a:t>seconda parte</a:t>
            </a:r>
            <a:r>
              <a:rPr lang="it-IT" dirty="0"/>
              <a:t> affronta il tema dell’'equità e del contrasto alla disuguaglianza, soffermandosi Stato sociale, sulle politiche del lavoro e sulle politiche previdenziali. </a:t>
            </a:r>
          </a:p>
          <a:p>
            <a:pPr lvl="1"/>
            <a:r>
              <a:rPr lang="it-IT" dirty="0"/>
              <a:t>La </a:t>
            </a:r>
            <a:r>
              <a:rPr lang="it-IT" dirty="0">
                <a:solidFill>
                  <a:srgbClr val="FF0000"/>
                </a:solidFill>
              </a:rPr>
              <a:t>terza parte</a:t>
            </a:r>
            <a:r>
              <a:rPr lang="it-IT" dirty="0"/>
              <a:t> è dedicata alle politiche di stabilizzazione e di crescita, con riferimento alla politica fiscale, alla politica monetaria e alle politiche per l’equilibrio esterno (riduzione dell’incertezza e della volatilità).</a:t>
            </a:r>
          </a:p>
          <a:p>
            <a:r>
              <a:rPr lang="it-IT" dirty="0"/>
              <a:t>Collegamento con la Micro e la Macroeconomia</a:t>
            </a:r>
          </a:p>
          <a:p>
            <a:r>
              <a:rPr lang="it-IT" dirty="0">
                <a:solidFill>
                  <a:srgbClr val="FF0000"/>
                </a:solidFill>
              </a:rPr>
              <a:t>Collegamento con la Storia del pensiero economico e la Storia economica </a:t>
            </a:r>
            <a:r>
              <a:rPr lang="it-IT" dirty="0"/>
              <a:t>(lezioni conclusive sulla storia della politica economica italiana)</a:t>
            </a:r>
          </a:p>
          <a:p>
            <a:r>
              <a:rPr lang="it-IT" dirty="0"/>
              <a:t>Focus sull’Europa</a:t>
            </a:r>
            <a:endParaRPr lang="en-US" dirty="0"/>
          </a:p>
          <a:p>
            <a:endParaRPr lang="en-US" dirty="0"/>
          </a:p>
          <a:p>
            <a:endParaRPr lang="it-IT" dirty="0"/>
          </a:p>
          <a:p>
            <a:endParaRPr lang="en-US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422154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Presentazione del </a:t>
            </a:r>
            <a:r>
              <a:rPr lang="it-IT" dirty="0" smtClean="0"/>
              <a:t>corso, 2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dirty="0"/>
              <a:t>Struttura delle lezioni (programma dettagliato nel sito)</a:t>
            </a:r>
          </a:p>
          <a:p>
            <a:pPr lvl="1"/>
            <a:r>
              <a:rPr lang="it-IT" dirty="0"/>
              <a:t>Settimana 1: Cap. </a:t>
            </a:r>
            <a:r>
              <a:rPr lang="it-IT" dirty="0" smtClean="0"/>
              <a:t>1 e 2 </a:t>
            </a:r>
          </a:p>
          <a:p>
            <a:pPr lvl="1"/>
            <a:r>
              <a:rPr lang="it-IT" dirty="0" smtClean="0"/>
              <a:t>Settimana </a:t>
            </a:r>
            <a:r>
              <a:rPr lang="it-IT" dirty="0"/>
              <a:t>2: Cap. 2</a:t>
            </a:r>
          </a:p>
          <a:p>
            <a:pPr lvl="1"/>
            <a:r>
              <a:rPr lang="it-IT" dirty="0"/>
              <a:t>Settimana 3: </a:t>
            </a:r>
            <a:r>
              <a:rPr lang="it-IT" dirty="0" smtClean="0"/>
              <a:t>Cap</a:t>
            </a:r>
            <a:r>
              <a:rPr lang="it-IT" dirty="0"/>
              <a:t>. 3</a:t>
            </a:r>
          </a:p>
          <a:p>
            <a:pPr lvl="1"/>
            <a:r>
              <a:rPr lang="it-IT" dirty="0"/>
              <a:t>Settimana 4: Cap. 4</a:t>
            </a:r>
          </a:p>
          <a:p>
            <a:pPr lvl="1"/>
            <a:r>
              <a:rPr lang="it-IT" dirty="0"/>
              <a:t>Settimana 5: Cap. 5</a:t>
            </a:r>
          </a:p>
          <a:p>
            <a:pPr lvl="1"/>
            <a:r>
              <a:rPr lang="it-IT" dirty="0"/>
              <a:t>Settimana 6: Cap. 5, Cap. 6</a:t>
            </a:r>
          </a:p>
          <a:p>
            <a:pPr lvl="1"/>
            <a:r>
              <a:rPr lang="it-IT" dirty="0"/>
              <a:t>Settimana 7: Cap. 6</a:t>
            </a:r>
          </a:p>
          <a:p>
            <a:pPr lvl="1"/>
            <a:r>
              <a:rPr lang="it-IT" dirty="0"/>
              <a:t>Settimana 8: Cap. 7</a:t>
            </a:r>
          </a:p>
          <a:p>
            <a:pPr lvl="1"/>
            <a:r>
              <a:rPr lang="it-IT" dirty="0"/>
              <a:t>Settimana 9: Storia della politica economica </a:t>
            </a:r>
            <a:r>
              <a:rPr lang="it-IT" dirty="0" smtClean="0"/>
              <a:t>italiana</a:t>
            </a:r>
          </a:p>
          <a:p>
            <a:endParaRPr lang="it-IT" dirty="0"/>
          </a:p>
          <a:p>
            <a:r>
              <a:rPr lang="it-IT" dirty="0"/>
              <a:t>Orario</a:t>
            </a:r>
          </a:p>
          <a:p>
            <a:pPr lvl="1"/>
            <a:r>
              <a:rPr lang="it-IT" dirty="0"/>
              <a:t>Consultare il sito del corso</a:t>
            </a:r>
          </a:p>
          <a:p>
            <a:pPr lvl="1"/>
            <a:r>
              <a:rPr lang="it-IT" dirty="0"/>
              <a:t>Possibilità di variazioni dovute a impegni improvvisi</a:t>
            </a:r>
          </a:p>
          <a:p>
            <a:pPr lvl="1"/>
            <a:r>
              <a:rPr lang="it-IT" dirty="0"/>
              <a:t>Esercitazioni, integrazioni da programmare. </a:t>
            </a:r>
          </a:p>
        </p:txBody>
      </p:sp>
    </p:spTree>
    <p:extLst>
      <p:ext uri="{BB962C8B-B14F-4D97-AF65-F5344CB8AC3E}">
        <p14:creationId xmlns:p14="http://schemas.microsoft.com/office/powerpoint/2010/main" val="13743559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Esami: regole generali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it-IT" dirty="0" smtClean="0"/>
              <a:t>Prova intermedia (5 aprile, da confermare)</a:t>
            </a:r>
          </a:p>
          <a:p>
            <a:r>
              <a:rPr lang="it-IT" dirty="0" smtClean="0"/>
              <a:t>La </a:t>
            </a:r>
            <a:r>
              <a:rPr lang="it-IT" dirty="0"/>
              <a:t>prova finale consiste di un esame scritto obbligatorio e di una prova orale facoltativa a discrezione del docente.</a:t>
            </a:r>
          </a:p>
          <a:p>
            <a:r>
              <a:rPr lang="it-IT" dirty="0"/>
              <a:t>L’accesso alla prova orale è subordinato al superamento della prova scritta.</a:t>
            </a:r>
          </a:p>
          <a:p>
            <a:r>
              <a:rPr lang="it-IT" dirty="0"/>
              <a:t>La prova scritta è costituita da domande a risposta aperta </a:t>
            </a:r>
            <a:r>
              <a:rPr lang="it-IT" dirty="0" smtClean="0"/>
              <a:t>ed esercizi (4, 2 CLEM), domande aperte (6 SARI, Filosofia).</a:t>
            </a:r>
            <a:endParaRPr lang="it-IT" dirty="0"/>
          </a:p>
          <a:p>
            <a:r>
              <a:rPr lang="it-IT" dirty="0"/>
              <a:t>Il voto finale è dato dalla somma dei punteggi delle singole domande. </a:t>
            </a:r>
          </a:p>
          <a:p>
            <a:r>
              <a:rPr lang="it-IT" dirty="0"/>
              <a:t>Punteggio minimo per superare la prova scritta 18 su 30. </a:t>
            </a:r>
          </a:p>
          <a:p>
            <a:r>
              <a:rPr lang="it-IT" dirty="0"/>
              <a:t>Superata la prova scritta e accettata  la valutazione, lo studente discute i risultati della prova scritta con il docente che valuta l'opportunità che il candidato sostenga una prova orale.</a:t>
            </a:r>
          </a:p>
          <a:p>
            <a:r>
              <a:rPr lang="it-IT" dirty="0"/>
              <a:t>Il candidato che riporti un voto compreso tra 15 e 17 alla prova scritta, e accetta il voto, sostiene una prova orale obbligatoria. </a:t>
            </a:r>
          </a:p>
          <a:p>
            <a:r>
              <a:rPr lang="it-IT" dirty="0"/>
              <a:t>Chi non supera la prova scritta o rifiuta il voto assegnato, può sostenere l’esame nell’appello successivo.</a:t>
            </a:r>
          </a:p>
          <a:p>
            <a:r>
              <a:rPr lang="it-IT" dirty="0"/>
              <a:t>Gli studenti possono sostenere </a:t>
            </a:r>
            <a:r>
              <a:rPr lang="it-IT" dirty="0" smtClean="0"/>
              <a:t>l’esame </a:t>
            </a:r>
            <a:r>
              <a:rPr lang="it-IT" dirty="0"/>
              <a:t>in tutte le date disponibili</a:t>
            </a:r>
            <a:r>
              <a:rPr lang="it-IT" dirty="0" smtClean="0"/>
              <a:t>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48509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Introduzione alla Politica economica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>
                <a:solidFill>
                  <a:srgbClr val="FF0000"/>
                </a:solidFill>
              </a:rPr>
              <a:t>La politica economica studia le forme dell’intervento pubblico nell’economia e i motivi che giustificano questo intervento</a:t>
            </a:r>
            <a:r>
              <a:rPr lang="it-IT" dirty="0"/>
              <a:t>. Fornisce indicazioni che servono co­me “guida all’azione” (</a:t>
            </a:r>
            <a:r>
              <a:rPr lang="it-IT" i="1" dirty="0"/>
              <a:t>agenda</a:t>
            </a:r>
            <a:r>
              <a:rPr lang="it-IT" dirty="0"/>
              <a:t>) o all’inazione (</a:t>
            </a:r>
            <a:r>
              <a:rPr lang="it-IT" i="1" dirty="0"/>
              <a:t>non agenda</a:t>
            </a:r>
            <a:r>
              <a:rPr lang="it-IT" dirty="0"/>
              <a:t>) per le autorità di governo e per gli altri soggetti coinvolti nella formulazione delle scelte pubbliche.</a:t>
            </a:r>
          </a:p>
          <a:p>
            <a:endParaRPr lang="it-IT" dirty="0"/>
          </a:p>
          <a:p>
            <a:r>
              <a:rPr lang="it-IT" dirty="0"/>
              <a:t>“</a:t>
            </a:r>
            <a:r>
              <a:rPr lang="it-IT" i="1" dirty="0"/>
              <a:t>Nelle scienze economiche esiste </a:t>
            </a:r>
            <a:r>
              <a:rPr lang="it-IT" i="1" dirty="0">
                <a:solidFill>
                  <a:srgbClr val="FF0000"/>
                </a:solidFill>
              </a:rPr>
              <a:t>il terreno proprio dei teoremi e quello dei consigli</a:t>
            </a:r>
            <a:r>
              <a:rPr lang="it-IT" i="1" dirty="0"/>
              <a:t>; ma questi due terreni non sono separati e indipendenti l’uno dall’altro […]. In verità tra teoremi e consigli si ha un legame strettissimo.</a:t>
            </a:r>
            <a:r>
              <a:rPr lang="it-IT" dirty="0"/>
              <a:t>” [</a:t>
            </a:r>
            <a:r>
              <a:rPr lang="it-IT" cap="small" dirty="0"/>
              <a:t>Einaudi</a:t>
            </a:r>
            <a:r>
              <a:rPr lang="it-IT" dirty="0"/>
              <a:t>, 1943, p. 10].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84890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Il ruolo dello Stato nell’economia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half" idx="2"/>
          </p:nvPr>
        </p:nvSpPr>
        <p:spPr>
          <a:xfrm>
            <a:off x="5600700" y="1825625"/>
            <a:ext cx="5753100" cy="4351338"/>
          </a:xfrm>
        </p:spPr>
        <p:txBody>
          <a:bodyPr>
            <a:normAutofit fontScale="85000" lnSpcReduction="20000"/>
          </a:bodyPr>
          <a:lstStyle/>
          <a:p>
            <a:r>
              <a:rPr lang="it-IT" dirty="0" err="1"/>
              <a:t>Musgrave</a:t>
            </a:r>
            <a:r>
              <a:rPr lang="it-IT" dirty="0"/>
              <a:t> (1959) e i tre ambiti dell’azione dello Stato dell’economia.</a:t>
            </a:r>
          </a:p>
          <a:p>
            <a:r>
              <a:rPr lang="it-IT" dirty="0"/>
              <a:t>Risultato del </a:t>
            </a:r>
            <a:r>
              <a:rPr lang="it-IT" dirty="0">
                <a:solidFill>
                  <a:srgbClr val="FF0000"/>
                </a:solidFill>
              </a:rPr>
              <a:t>compromesso post-bellico </a:t>
            </a:r>
            <a:r>
              <a:rPr lang="it-IT" dirty="0"/>
              <a:t>tra forze politiche progressiste e </a:t>
            </a:r>
            <a:r>
              <a:rPr lang="it-IT" dirty="0" smtClean="0"/>
              <a:t>conservatrici all’interno di economie ‘miste’ (tipologie)</a:t>
            </a:r>
            <a:endParaRPr lang="it-IT" dirty="0"/>
          </a:p>
          <a:p>
            <a:r>
              <a:rPr lang="it-IT" dirty="0"/>
              <a:t>Tre </a:t>
            </a:r>
            <a:r>
              <a:rPr lang="it-IT" dirty="0" smtClean="0"/>
              <a:t>ambiti generali, </a:t>
            </a:r>
            <a:r>
              <a:rPr lang="it-IT" dirty="0"/>
              <a:t>legati fra </a:t>
            </a:r>
            <a:r>
              <a:rPr lang="it-IT" dirty="0" smtClean="0"/>
              <a:t>loro</a:t>
            </a:r>
            <a:r>
              <a:rPr lang="it-IT" dirty="0"/>
              <a:t>, all’interno dei quali si definiscono le regole d’intervento per orientare l’economia nella direzione desiderata.</a:t>
            </a:r>
          </a:p>
          <a:p>
            <a:r>
              <a:rPr lang="it-IT" dirty="0"/>
              <a:t>“</a:t>
            </a:r>
            <a:r>
              <a:rPr lang="it-IT" i="1" dirty="0"/>
              <a:t>Definiamo politica economica quella disciplina che ricerca le regole di condotta tendenti </a:t>
            </a:r>
            <a:r>
              <a:rPr lang="it-IT" i="1" dirty="0">
                <a:solidFill>
                  <a:srgbClr val="FF0000"/>
                </a:solidFill>
              </a:rPr>
              <a:t>a influire sui fenomeni economici in vista di orientarli in senso desiderato</a:t>
            </a:r>
            <a:r>
              <a:rPr lang="it-IT" dirty="0"/>
              <a:t>” [F. </a:t>
            </a:r>
            <a:r>
              <a:rPr lang="it-IT" cap="small" dirty="0"/>
              <a:t>Caffè</a:t>
            </a:r>
            <a:r>
              <a:rPr lang="it-IT" dirty="0"/>
              <a:t> cit. in </a:t>
            </a:r>
            <a:r>
              <a:rPr lang="it-IT" cap="small" dirty="0"/>
              <a:t>Candela</a:t>
            </a:r>
            <a:r>
              <a:rPr lang="it-IT" dirty="0"/>
              <a:t> </a:t>
            </a:r>
            <a:r>
              <a:rPr lang="it-IT" i="1" dirty="0"/>
              <a:t>et al.</a:t>
            </a:r>
            <a:r>
              <a:rPr lang="it-IT" dirty="0"/>
              <a:t>, 2001, p. 4].</a:t>
            </a: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375558" y="1233488"/>
            <a:ext cx="11402321" cy="559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graphicFrame>
        <p:nvGraphicFramePr>
          <p:cNvPr id="7" name="Oggetto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4821522"/>
              </p:ext>
            </p:extLst>
          </p:nvPr>
        </p:nvGraphicFramePr>
        <p:xfrm>
          <a:off x="375558" y="2661117"/>
          <a:ext cx="5369379" cy="25710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" name="Template" r:id="rId3" imgW="4497708" imgH="2445034" progId="Word.Template.12">
                  <p:embed/>
                </p:oleObj>
              </mc:Choice>
              <mc:Fallback>
                <p:oleObj name="Template" r:id="rId3" imgW="4497708" imgH="2445034" progId="Word.Template.12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t="16876" b="-2856"/>
                      <a:stretch>
                        <a:fillRect/>
                      </a:stretch>
                    </p:blipFill>
                    <p:spPr bwMode="auto">
                      <a:xfrm>
                        <a:off x="375558" y="2661117"/>
                        <a:ext cx="5369379" cy="257106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916961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Allocazione delle risorse </a:t>
            </a:r>
            <a:endParaRPr lang="it-IT" dirty="0"/>
          </a:p>
        </p:txBody>
      </p:sp>
      <p:sp>
        <p:nvSpPr>
          <p:cNvPr id="6" name="Segnaposto contenuto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/>
              <a:t>Interventi diretti nella sfera di </a:t>
            </a:r>
            <a:r>
              <a:rPr lang="it-IT" dirty="0">
                <a:solidFill>
                  <a:srgbClr val="FF0000"/>
                </a:solidFill>
              </a:rPr>
              <a:t>produzione, scambio, </a:t>
            </a:r>
            <a:r>
              <a:rPr lang="it-IT" dirty="0" smtClean="0">
                <a:solidFill>
                  <a:srgbClr val="FF0000"/>
                </a:solidFill>
              </a:rPr>
              <a:t>consumo</a:t>
            </a:r>
            <a:endParaRPr lang="it-IT" dirty="0">
              <a:solidFill>
                <a:srgbClr val="FF0000"/>
              </a:solidFill>
            </a:endParaRPr>
          </a:p>
          <a:p>
            <a:r>
              <a:rPr lang="it-IT" dirty="0">
                <a:solidFill>
                  <a:srgbClr val="FF0000"/>
                </a:solidFill>
              </a:rPr>
              <a:t>Lo Stato come garante </a:t>
            </a:r>
            <a:r>
              <a:rPr lang="it-IT" dirty="0" smtClean="0">
                <a:solidFill>
                  <a:srgbClr val="FF0000"/>
                </a:solidFill>
              </a:rPr>
              <a:t>del regolare svolgimento delle attività economiche fondamentali </a:t>
            </a:r>
            <a:r>
              <a:rPr lang="it-IT" dirty="0" smtClean="0"/>
              <a:t>(Stato </a:t>
            </a:r>
            <a:r>
              <a:rPr lang="it-IT" dirty="0"/>
              <a:t>minimo)</a:t>
            </a:r>
          </a:p>
          <a:p>
            <a:pPr lvl="1"/>
            <a:r>
              <a:rPr lang="it-IT" dirty="0" smtClean="0"/>
              <a:t>Difesa</a:t>
            </a:r>
            <a:r>
              <a:rPr lang="it-IT" dirty="0"/>
              <a:t>, Giustizia, Infrastrutture, Moneta, Stabilità </a:t>
            </a:r>
            <a:r>
              <a:rPr lang="it-IT" dirty="0" smtClean="0"/>
              <a:t>sociale</a:t>
            </a:r>
          </a:p>
          <a:p>
            <a:pPr lvl="1"/>
            <a:r>
              <a:rPr lang="it-IT" dirty="0" smtClean="0"/>
              <a:t>Lo stato come garante del capitalismo </a:t>
            </a:r>
            <a:r>
              <a:rPr lang="it-IT" dirty="0" err="1"/>
              <a:t>Capitalismo</a:t>
            </a:r>
            <a:r>
              <a:rPr lang="it-IT" dirty="0"/>
              <a:t> = Proprietà privata, mercato, impresa privata, mercato del lavoro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Lo Stato come promotore dell’uso efficiente delle risorse produttive</a:t>
            </a:r>
            <a:endParaRPr lang="it-IT" dirty="0">
              <a:solidFill>
                <a:srgbClr val="FF0000"/>
              </a:solidFill>
            </a:endParaRPr>
          </a:p>
          <a:p>
            <a:pPr lvl="1"/>
            <a:r>
              <a:rPr lang="it-IT" dirty="0" smtClean="0"/>
              <a:t>Punto di partenza: Libero scambio </a:t>
            </a:r>
            <a:r>
              <a:rPr lang="it-IT" dirty="0"/>
              <a:t>→ Efficienza → Prosperità</a:t>
            </a:r>
          </a:p>
          <a:p>
            <a:pPr lvl="1"/>
            <a:r>
              <a:rPr lang="it-IT" dirty="0">
                <a:solidFill>
                  <a:srgbClr val="FF0000"/>
                </a:solidFill>
              </a:rPr>
              <a:t>Fallimenti del mercato</a:t>
            </a:r>
            <a:r>
              <a:rPr lang="it-IT" dirty="0"/>
              <a:t> come problema di politica economica</a:t>
            </a:r>
          </a:p>
          <a:p>
            <a:pPr lvl="1"/>
            <a:r>
              <a:rPr lang="it-IT" dirty="0"/>
              <a:t>Situazioni in cui il libero scambio comporta inefficienza e perdita di benessere</a:t>
            </a:r>
          </a:p>
          <a:p>
            <a:pPr lvl="1"/>
            <a:r>
              <a:rPr lang="it-IT" dirty="0"/>
              <a:t>Pervasività (cit. </a:t>
            </a:r>
            <a:r>
              <a:rPr lang="it-IT" dirty="0" err="1"/>
              <a:t>Stiglitz</a:t>
            </a:r>
            <a:r>
              <a:rPr lang="it-IT" dirty="0"/>
              <a:t>)</a:t>
            </a:r>
          </a:p>
          <a:p>
            <a:pPr lvl="1"/>
            <a:r>
              <a:rPr lang="it-IT" dirty="0"/>
              <a:t>Condizione necessaria ma non </a:t>
            </a:r>
            <a:r>
              <a:rPr lang="it-IT" dirty="0" smtClean="0"/>
              <a:t>sufficiente per giustificare l’intervento pubblico in economia</a:t>
            </a:r>
            <a:endParaRPr lang="it-IT" dirty="0"/>
          </a:p>
          <a:p>
            <a:pPr lvl="1"/>
            <a:r>
              <a:rPr lang="it-IT" dirty="0">
                <a:solidFill>
                  <a:srgbClr val="FF0000"/>
                </a:solidFill>
              </a:rPr>
              <a:t>Fallimenti dello Stato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837499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Redistribuzione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>
                <a:solidFill>
                  <a:srgbClr val="FF0000"/>
                </a:solidFill>
              </a:rPr>
              <a:t>Dall’efficienza </a:t>
            </a:r>
            <a:r>
              <a:rPr lang="it-IT" dirty="0" smtClean="0">
                <a:solidFill>
                  <a:srgbClr val="FF0000"/>
                </a:solidFill>
              </a:rPr>
              <a:t>all’equità </a:t>
            </a:r>
            <a:r>
              <a:rPr lang="it-IT" dirty="0" smtClean="0"/>
              <a:t>(o perlomeno alla riduzione della disuguaglianza e della povertà)</a:t>
            </a:r>
            <a:endParaRPr lang="it-IT" dirty="0"/>
          </a:p>
          <a:p>
            <a:r>
              <a:rPr lang="it-IT" dirty="0"/>
              <a:t>La </a:t>
            </a:r>
            <a:r>
              <a:rPr lang="it-IT" dirty="0">
                <a:solidFill>
                  <a:srgbClr val="FF0000"/>
                </a:solidFill>
              </a:rPr>
              <a:t>disuguaglianza</a:t>
            </a:r>
            <a:r>
              <a:rPr lang="it-IT" dirty="0"/>
              <a:t> e la povertà come problemi di politica economica</a:t>
            </a:r>
          </a:p>
          <a:p>
            <a:pPr lvl="1"/>
            <a:r>
              <a:rPr lang="it-IT" dirty="0"/>
              <a:t>Dimensione economica</a:t>
            </a:r>
          </a:p>
          <a:p>
            <a:pPr lvl="1"/>
            <a:r>
              <a:rPr lang="it-IT" dirty="0"/>
              <a:t>Dimensione socio-politica</a:t>
            </a:r>
          </a:p>
          <a:p>
            <a:pPr lvl="1"/>
            <a:r>
              <a:rPr lang="it-IT" dirty="0"/>
              <a:t>Dimensione biologica</a:t>
            </a:r>
          </a:p>
          <a:p>
            <a:r>
              <a:rPr lang="it-IT" dirty="0"/>
              <a:t>Lo </a:t>
            </a:r>
            <a:r>
              <a:rPr lang="it-IT" dirty="0">
                <a:solidFill>
                  <a:srgbClr val="FF0000"/>
                </a:solidFill>
              </a:rPr>
              <a:t>Stato sociale</a:t>
            </a:r>
            <a:r>
              <a:rPr lang="it-IT" dirty="0"/>
              <a:t> come risultato di un compromesso politico</a:t>
            </a:r>
          </a:p>
          <a:p>
            <a:pPr lvl="1"/>
            <a:r>
              <a:rPr lang="it-IT" dirty="0"/>
              <a:t>Disoccupazione, invecchiamento, malattia come rischi sociali</a:t>
            </a:r>
          </a:p>
          <a:p>
            <a:pPr lvl="1"/>
            <a:r>
              <a:rPr lang="it-IT" dirty="0"/>
              <a:t>Evoluzione dei modelli familiari / culturali e necessità di protezione</a:t>
            </a:r>
          </a:p>
          <a:p>
            <a:pPr lvl="1"/>
            <a:r>
              <a:rPr lang="it-IT" dirty="0"/>
              <a:t>Nuovi rischi</a:t>
            </a:r>
          </a:p>
        </p:txBody>
      </p:sp>
    </p:spTree>
    <p:extLst>
      <p:ext uri="{BB962C8B-B14F-4D97-AF65-F5344CB8AC3E}">
        <p14:creationId xmlns:p14="http://schemas.microsoft.com/office/powerpoint/2010/main" val="9515733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Stabilizzazione dell’economia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Le </a:t>
            </a:r>
            <a:r>
              <a:rPr lang="it-IT" dirty="0">
                <a:solidFill>
                  <a:srgbClr val="FF0000"/>
                </a:solidFill>
              </a:rPr>
              <a:t>molte dimensioni dell’instabilità economica</a:t>
            </a:r>
          </a:p>
          <a:p>
            <a:pPr lvl="1"/>
            <a:r>
              <a:rPr lang="it-IT" dirty="0"/>
              <a:t>Congiuntura </a:t>
            </a:r>
          </a:p>
          <a:p>
            <a:pPr lvl="1"/>
            <a:r>
              <a:rPr lang="it-IT" dirty="0"/>
              <a:t>Shock macroeconomici</a:t>
            </a:r>
          </a:p>
          <a:p>
            <a:pPr lvl="1"/>
            <a:r>
              <a:rPr lang="it-IT" dirty="0"/>
              <a:t>Instabilità dei prezzi</a:t>
            </a:r>
          </a:p>
          <a:p>
            <a:pPr lvl="1"/>
            <a:r>
              <a:rPr lang="it-IT" dirty="0"/>
              <a:t>Instabilità finanziaria</a:t>
            </a:r>
          </a:p>
          <a:p>
            <a:r>
              <a:rPr lang="it-IT" dirty="0"/>
              <a:t>L’instabilità come problema di </a:t>
            </a:r>
            <a:r>
              <a:rPr lang="it-IT" dirty="0">
                <a:solidFill>
                  <a:srgbClr val="FF0000"/>
                </a:solidFill>
              </a:rPr>
              <a:t>politica economica</a:t>
            </a:r>
          </a:p>
          <a:p>
            <a:pPr lvl="1"/>
            <a:r>
              <a:rPr lang="it-IT" dirty="0"/>
              <a:t>Effetti sui consumi e i risparmi</a:t>
            </a:r>
          </a:p>
          <a:p>
            <a:pPr lvl="1"/>
            <a:r>
              <a:rPr lang="it-IT" dirty="0"/>
              <a:t>Effetti sugli investimenti, l’occupazione e la crescita</a:t>
            </a:r>
          </a:p>
          <a:p>
            <a:r>
              <a:rPr lang="it-IT" dirty="0"/>
              <a:t>Le politiche macroeconomiche</a:t>
            </a:r>
          </a:p>
          <a:p>
            <a:pPr lvl="1"/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822826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I soggetti dell’intervento </a:t>
            </a:r>
            <a:r>
              <a:rPr lang="it-IT" dirty="0" smtClean="0"/>
              <a:t>pubblico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/>
              <a:t>Il </a:t>
            </a:r>
            <a:r>
              <a:rPr lang="it-IT" dirty="0">
                <a:solidFill>
                  <a:srgbClr val="FF0000"/>
                </a:solidFill>
              </a:rPr>
              <a:t>settore pubblico </a:t>
            </a:r>
            <a:r>
              <a:rPr lang="it-IT" dirty="0"/>
              <a:t>raggruppa le unità istituzionali le cui funzioni principali consistono nel produrre servizi non destinabili alla vendita e nell’operare una redistribuzione del reddito e della ricchezza del Paese.</a:t>
            </a:r>
          </a:p>
          <a:p>
            <a:pPr lvl="1"/>
            <a:r>
              <a:rPr lang="it-IT" dirty="0"/>
              <a:t>AA.PP.: Amministrazioni centrali, Amministrazioni locali, Enti previdenziali</a:t>
            </a:r>
          </a:p>
          <a:p>
            <a:r>
              <a:rPr lang="it-IT" dirty="0"/>
              <a:t>Le </a:t>
            </a:r>
            <a:r>
              <a:rPr lang="it-IT" dirty="0">
                <a:solidFill>
                  <a:srgbClr val="FF0000"/>
                </a:solidFill>
              </a:rPr>
              <a:t>istituzioni europee </a:t>
            </a:r>
            <a:r>
              <a:rPr lang="it-IT" dirty="0"/>
              <a:t>e sovranazionali</a:t>
            </a:r>
          </a:p>
          <a:p>
            <a:r>
              <a:rPr lang="it-IT" dirty="0"/>
              <a:t>Pluralità istituzionale e </a:t>
            </a:r>
            <a:r>
              <a:rPr lang="it-IT" dirty="0">
                <a:solidFill>
                  <a:srgbClr val="FF0000"/>
                </a:solidFill>
              </a:rPr>
              <a:t>complessità</a:t>
            </a:r>
            <a:r>
              <a:rPr lang="it-IT" dirty="0"/>
              <a:t> della politica economica</a:t>
            </a:r>
          </a:p>
          <a:p>
            <a:r>
              <a:rPr lang="it-IT" dirty="0">
                <a:solidFill>
                  <a:srgbClr val="FF0000"/>
                </a:solidFill>
              </a:rPr>
              <a:t>Problemi di agenzia </a:t>
            </a:r>
            <a:r>
              <a:rPr lang="it-IT" dirty="0"/>
              <a:t>(informazione imperfetta / asimmetrica, azione nascosta)</a:t>
            </a:r>
          </a:p>
          <a:p>
            <a:endParaRPr lang="it-IT" dirty="0"/>
          </a:p>
        </p:txBody>
      </p:sp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6941543"/>
              </p:ext>
            </p:extLst>
          </p:nvPr>
        </p:nvGraphicFramePr>
        <p:xfrm>
          <a:off x="5690169" y="2299854"/>
          <a:ext cx="5892109" cy="23884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Template" r:id="rId3" imgW="4497708" imgH="2185123" progId="Word.Template.12">
                  <p:embed/>
                </p:oleObj>
              </mc:Choice>
              <mc:Fallback>
                <p:oleObj name="Template" r:id="rId3" imgW="4497708" imgH="2185123" progId="Word.Template.12">
                  <p:embed/>
                  <p:pic>
                    <p:nvPicPr>
                      <p:cNvPr id="8" name="Oggetto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t="4601" b="12248"/>
                      <a:stretch>
                        <a:fillRect/>
                      </a:stretch>
                    </p:blipFill>
                    <p:spPr bwMode="auto">
                      <a:xfrm>
                        <a:off x="5690169" y="2299854"/>
                        <a:ext cx="5892109" cy="238846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82480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Pensare la politica economica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it-IT" dirty="0"/>
              <a:t>Definizione del problema di politica economica;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/>
              <a:t>Traduzione del problema in un obiettivo;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/>
              <a:t>Identificazione degli strumenti adeguati a raggiungere l’obiettivo;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/>
              <a:t>Identificazione di un modello d’intervento;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/>
              <a:t>Implementazione delle misure utili a realizzare l’obiettivo;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/>
              <a:t>Valutazione dell’intervento.</a:t>
            </a:r>
          </a:p>
        </p:txBody>
      </p:sp>
    </p:spTree>
    <p:extLst>
      <p:ext uri="{BB962C8B-B14F-4D97-AF65-F5344CB8AC3E}">
        <p14:creationId xmlns:p14="http://schemas.microsoft.com/office/powerpoint/2010/main" val="36392362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Problemi di politica economica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/>
              <a:t>Un </a:t>
            </a:r>
            <a:r>
              <a:rPr lang="it-IT" dirty="0">
                <a:solidFill>
                  <a:srgbClr val="FF0000"/>
                </a:solidFill>
              </a:rPr>
              <a:t>problema di politica economica </a:t>
            </a:r>
            <a:r>
              <a:rPr lang="it-IT" dirty="0"/>
              <a:t>(</a:t>
            </a:r>
            <a:r>
              <a:rPr lang="it-IT" i="1" dirty="0"/>
              <a:t>policy </a:t>
            </a:r>
            <a:r>
              <a:rPr lang="it-IT" i="1" dirty="0" err="1"/>
              <a:t>problem</a:t>
            </a:r>
            <a:r>
              <a:rPr lang="it-IT" dirty="0"/>
              <a:t>) è una condizione che alcuni o tutti cittadini (e gli eletti che li rappresentano) trovano indesiderabile. I </a:t>
            </a:r>
            <a:r>
              <a:rPr lang="it-IT" i="1" dirty="0"/>
              <a:t>policy </a:t>
            </a:r>
            <a:r>
              <a:rPr lang="it-IT" i="1" dirty="0" err="1"/>
              <a:t>problem</a:t>
            </a:r>
            <a:r>
              <a:rPr lang="it-IT" dirty="0"/>
              <a:t>  vanno da questioni relativamente semplici, come la sporcizia delle stra­de, a questioni molto complicate, come il sottosviluppo d’intere regioni del mondo.</a:t>
            </a:r>
          </a:p>
          <a:p>
            <a:endParaRPr lang="it-IT" dirty="0"/>
          </a:p>
          <a:p>
            <a:r>
              <a:rPr lang="it-IT" dirty="0">
                <a:solidFill>
                  <a:srgbClr val="FF0000"/>
                </a:solidFill>
              </a:rPr>
              <a:t>Criteri per classificare </a:t>
            </a:r>
            <a:r>
              <a:rPr lang="it-IT" dirty="0"/>
              <a:t>i problemi di politica economica: Delimitazione, Divisibilità, Scala operativa, Facilità di trovare una soluzione, Certezza sull’efficacia degli interventi, Discriminazione, Entità delle risorse necessarie a risolvere il problema (</a:t>
            </a:r>
            <a:r>
              <a:rPr lang="it-IT" dirty="0">
                <a:solidFill>
                  <a:srgbClr val="FF0000"/>
                </a:solidFill>
              </a:rPr>
              <a:t>v. libro</a:t>
            </a:r>
            <a:r>
              <a:rPr lang="it-IT" dirty="0"/>
              <a:t>)</a:t>
            </a:r>
          </a:p>
          <a:p>
            <a:endParaRPr lang="it-IT" dirty="0" smtClean="0"/>
          </a:p>
          <a:p>
            <a:r>
              <a:rPr lang="it-IT" dirty="0" smtClean="0">
                <a:solidFill>
                  <a:srgbClr val="FF0000"/>
                </a:solidFill>
              </a:rPr>
              <a:t>Complessità tecnica e complessità politica</a:t>
            </a:r>
            <a:endParaRPr lang="it-IT" dirty="0">
              <a:solidFill>
                <a:srgbClr val="FF0000"/>
              </a:solidFill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806545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Obiettivi di politica economica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dirty="0"/>
              <a:t>Una volta identificato il problema, il passo successivo consiste nell’esprimere la soluzione in termini di un </a:t>
            </a:r>
            <a:r>
              <a:rPr lang="it-IT" dirty="0">
                <a:solidFill>
                  <a:srgbClr val="FF0000"/>
                </a:solidFill>
              </a:rPr>
              <a:t>obiettivo</a:t>
            </a:r>
            <a:r>
              <a:rPr lang="it-IT" dirty="0"/>
              <a:t>. </a:t>
            </a:r>
            <a:endParaRPr lang="it-IT" dirty="0" smtClean="0"/>
          </a:p>
          <a:p>
            <a:r>
              <a:rPr lang="it-IT" dirty="0" smtClean="0"/>
              <a:t>Gli </a:t>
            </a:r>
            <a:r>
              <a:rPr lang="it-IT" dirty="0"/>
              <a:t>obiettivi possono essere definiti in ter­mini </a:t>
            </a:r>
            <a:r>
              <a:rPr lang="it-IT" dirty="0">
                <a:solidFill>
                  <a:srgbClr val="FF0000"/>
                </a:solidFill>
              </a:rPr>
              <a:t>qualitativi </a:t>
            </a:r>
            <a:r>
              <a:rPr lang="it-IT" dirty="0" smtClean="0"/>
              <a:t>(es. aumento </a:t>
            </a:r>
            <a:r>
              <a:rPr lang="it-IT" dirty="0"/>
              <a:t>dell’efficienza del sistema </a:t>
            </a:r>
            <a:r>
              <a:rPr lang="it-IT" dirty="0" smtClean="0"/>
              <a:t>produttivo, riduzione della povertà, stabilità </a:t>
            </a:r>
            <a:r>
              <a:rPr lang="it-IT" dirty="0"/>
              <a:t>dei prez­zi, pieno impiego) o </a:t>
            </a:r>
            <a:r>
              <a:rPr lang="it-IT" dirty="0">
                <a:solidFill>
                  <a:srgbClr val="FF0000"/>
                </a:solidFill>
              </a:rPr>
              <a:t>quantitativi </a:t>
            </a:r>
            <a:r>
              <a:rPr lang="it-IT" dirty="0"/>
              <a:t>(obiettivo puntuale, intervallo, incremento/ridu­zione di un determinato indicatore) e riferirsi al </a:t>
            </a:r>
            <a:r>
              <a:rPr lang="it-IT" dirty="0">
                <a:solidFill>
                  <a:srgbClr val="FF0000"/>
                </a:solidFill>
              </a:rPr>
              <a:t>breve, al medio o al lungo periodo</a:t>
            </a:r>
            <a:r>
              <a:rPr lang="it-IT" dirty="0"/>
              <a:t>.</a:t>
            </a:r>
          </a:p>
          <a:p>
            <a:r>
              <a:rPr lang="it-IT" dirty="0"/>
              <a:t>La </a:t>
            </a:r>
            <a:r>
              <a:rPr lang="it-IT" dirty="0">
                <a:solidFill>
                  <a:srgbClr val="FF0000"/>
                </a:solidFill>
              </a:rPr>
              <a:t>quantificazione degli obiettivi e dell’orizzonte </a:t>
            </a:r>
            <a:r>
              <a:rPr lang="it-IT" dirty="0" smtClean="0">
                <a:solidFill>
                  <a:srgbClr val="FF0000"/>
                </a:solidFill>
              </a:rPr>
              <a:t>temporale </a:t>
            </a:r>
            <a:r>
              <a:rPr lang="it-IT" dirty="0" smtClean="0"/>
              <a:t>svolge </a:t>
            </a:r>
            <a:r>
              <a:rPr lang="it-IT" dirty="0"/>
              <a:t>una duplice funzione: 1) Fornire gli agenti economici una base per formare le proprie aspettative e per valutare la capacità delle autorità di politica economica di darsi obiettivi credibili e di realizzarli, 2) fornire al </a:t>
            </a:r>
            <a:r>
              <a:rPr lang="it-IT" i="1" dirty="0"/>
              <a:t>policy maker</a:t>
            </a:r>
            <a:r>
              <a:rPr lang="it-IT" dirty="0"/>
              <a:t> un quadro di riferimento per impostare gli interventi correttivi e per valutare l’efficacia di quegli interventi</a:t>
            </a:r>
          </a:p>
          <a:p>
            <a:r>
              <a:rPr lang="it-IT" dirty="0" smtClean="0"/>
              <a:t>In </a:t>
            </a:r>
            <a:r>
              <a:rPr lang="it-IT" dirty="0"/>
              <a:t>generale, gli obiettivi di politica economica si riferiscono a </a:t>
            </a:r>
            <a:r>
              <a:rPr lang="it-IT" dirty="0">
                <a:solidFill>
                  <a:srgbClr val="FF0000"/>
                </a:solidFill>
              </a:rPr>
              <a:t>grandezze che le autorità di politica economica sono in grado d’influenzare</a:t>
            </a:r>
            <a:r>
              <a:rPr lang="it-IT" dirty="0"/>
              <a:t> e rispetto alle quali espri­mono un certo grado di preferenza, sia come traguardo da raggiungere in un determinato lasso di tempo, con livelli diversi di priorità. </a:t>
            </a:r>
            <a:r>
              <a:rPr lang="it-IT" dirty="0" smtClean="0">
                <a:solidFill>
                  <a:srgbClr val="FF0000"/>
                </a:solidFill>
              </a:rPr>
              <a:t>Pluralità </a:t>
            </a:r>
            <a:r>
              <a:rPr lang="it-IT" dirty="0">
                <a:solidFill>
                  <a:srgbClr val="FF0000"/>
                </a:solidFill>
              </a:rPr>
              <a:t>e gerarchia degli obiettivi. </a:t>
            </a:r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897279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Strumenti di politica economica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it-IT" dirty="0" smtClean="0"/>
              <a:t>Primo</a:t>
            </a:r>
            <a:r>
              <a:rPr lang="it-IT" dirty="0"/>
              <a:t>, </a:t>
            </a:r>
            <a:r>
              <a:rPr lang="it-IT" dirty="0">
                <a:solidFill>
                  <a:srgbClr val="FF0000"/>
                </a:solidFill>
              </a:rPr>
              <a:t>lo stesso strumento può incidere su più obiettivi in modi e tempi </a:t>
            </a:r>
            <a:r>
              <a:rPr lang="it-IT" dirty="0" smtClean="0">
                <a:solidFill>
                  <a:srgbClr val="FF0000"/>
                </a:solidFill>
              </a:rPr>
              <a:t>diversi</a:t>
            </a:r>
            <a:r>
              <a:rPr lang="it-IT" dirty="0" smtClean="0"/>
              <a:t>. </a:t>
            </a:r>
            <a:r>
              <a:rPr lang="it-IT" dirty="0"/>
              <a:t>Spetta al </a:t>
            </a:r>
            <a:r>
              <a:rPr lang="it-IT" i="1" dirty="0"/>
              <a:t>policy maker</a:t>
            </a:r>
            <a:r>
              <a:rPr lang="it-IT" dirty="0"/>
              <a:t> assegnare lo strumento più efficace per il raggiungimento di ciascun obiettivo sulla base dell’esperienza, della prassi, degli studi economici disponibili in </a:t>
            </a:r>
            <a:r>
              <a:rPr lang="it-IT" dirty="0" smtClean="0"/>
              <a:t>materia, dei vincoli di natura politica e amministrativa.</a:t>
            </a:r>
            <a:r>
              <a:rPr lang="it-IT" dirty="0"/>
              <a:t> </a:t>
            </a:r>
            <a:r>
              <a:rPr lang="it-IT" dirty="0" smtClean="0"/>
              <a:t>L’assegnazione </a:t>
            </a:r>
            <a:r>
              <a:rPr lang="it-IT" dirty="0"/>
              <a:t>degli strumenti agli obiettivi non è mai definitiva ma soggetta a rivalutazione periodica e comunque mutevole da un contesto istituzionale all’altro.</a:t>
            </a:r>
          </a:p>
          <a:p>
            <a:r>
              <a:rPr lang="it-IT" dirty="0"/>
              <a:t>Il successo nella manovra di un determinato strumento richiede </a:t>
            </a:r>
            <a:r>
              <a:rPr lang="it-IT" dirty="0">
                <a:solidFill>
                  <a:srgbClr val="FF0000"/>
                </a:solidFill>
              </a:rPr>
              <a:t>azioni conformi da parte della collettività </a:t>
            </a:r>
            <a:r>
              <a:rPr lang="it-IT" dirty="0"/>
              <a:t>a cui quello strumento è indirizzato, anche se si tratta di strumenti di tipo coercitivo.</a:t>
            </a:r>
          </a:p>
          <a:p>
            <a:r>
              <a:rPr lang="it-IT" dirty="0" smtClean="0"/>
              <a:t>I </a:t>
            </a:r>
            <a:r>
              <a:rPr lang="it-IT" dirty="0"/>
              <a:t>diversi strumenti della politica economica devono essere manovrabili in maniera indipendente l’uno dall’altro. </a:t>
            </a:r>
            <a:r>
              <a:rPr lang="it-IT" dirty="0">
                <a:solidFill>
                  <a:srgbClr val="FF0000"/>
                </a:solidFill>
              </a:rPr>
              <a:t>La manovra può essere automatica </a:t>
            </a:r>
            <a:r>
              <a:rPr lang="it-IT" dirty="0"/>
              <a:t>(es. stabilizzatori automatici, v. dopo cap. 5) </a:t>
            </a:r>
            <a:r>
              <a:rPr lang="it-IT" dirty="0">
                <a:solidFill>
                  <a:srgbClr val="FF0000"/>
                </a:solidFill>
              </a:rPr>
              <a:t>o discrezionale </a:t>
            </a:r>
            <a:r>
              <a:rPr lang="it-IT" dirty="0"/>
              <a:t>(tassi ufficiali della politica monetaria, v. dopo cap. 6).</a:t>
            </a:r>
          </a:p>
          <a:p>
            <a:r>
              <a:rPr lang="it-IT" dirty="0" smtClean="0"/>
              <a:t>Gli </a:t>
            </a:r>
            <a:r>
              <a:rPr lang="it-IT" dirty="0"/>
              <a:t>strumenti di politica economica si dividono tra </a:t>
            </a:r>
            <a:r>
              <a:rPr lang="it-IT" dirty="0">
                <a:solidFill>
                  <a:srgbClr val="FF0000"/>
                </a:solidFill>
              </a:rPr>
              <a:t>misure di controllo diretto e misure di controllo indiretto. </a:t>
            </a:r>
            <a:r>
              <a:rPr lang="it-IT" dirty="0"/>
              <a:t>Le prime impongono un determinato com­portamento agli agenti economici (es. tassazione del reddito, coefficiente di riserva obbligatoria). Le seconde sono volte a influenzare le variabili che guidano le decisioni degli agenti economici (es. regolamentazione prudenziale dell’attività bancaria).</a:t>
            </a:r>
          </a:p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481355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Il modello di politica economica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>
                <a:solidFill>
                  <a:srgbClr val="FF0000"/>
                </a:solidFill>
              </a:rPr>
              <a:t>Il legame tra obiettivi e strumenti è definito nell’ambito dei modelli di politica economica. </a:t>
            </a:r>
            <a:endParaRPr lang="it-IT" dirty="0" smtClean="0">
              <a:solidFill>
                <a:srgbClr val="FF0000"/>
              </a:solidFill>
            </a:endParaRPr>
          </a:p>
          <a:p>
            <a:r>
              <a:rPr lang="it-IT" dirty="0" smtClean="0"/>
              <a:t>Un </a:t>
            </a:r>
            <a:r>
              <a:rPr lang="it-IT" dirty="0"/>
              <a:t>modello di politica economica </a:t>
            </a:r>
            <a:r>
              <a:rPr lang="it-IT" dirty="0" smtClean="0"/>
              <a:t>permette </a:t>
            </a:r>
            <a:r>
              <a:rPr lang="it-IT" dirty="0"/>
              <a:t>di determinare il valore da assegnare agli strumenti (modello di decisione), dati gli obiettivi e il modello nor­mativo di </a:t>
            </a:r>
            <a:r>
              <a:rPr lang="it-IT" dirty="0" smtClean="0"/>
              <a:t>riferimento tratto dall’economia </a:t>
            </a:r>
            <a:r>
              <a:rPr lang="it-IT" dirty="0"/>
              <a:t>politica (v. Figura 3). </a:t>
            </a:r>
            <a:endParaRPr lang="it-IT" dirty="0" smtClean="0"/>
          </a:p>
          <a:p>
            <a:r>
              <a:rPr lang="it-IT" dirty="0" smtClean="0"/>
              <a:t>La </a:t>
            </a:r>
            <a:r>
              <a:rPr lang="it-IT" dirty="0">
                <a:solidFill>
                  <a:srgbClr val="FF0000"/>
                </a:solidFill>
              </a:rPr>
              <a:t>distinzione tra modelli di economia politica e mo­delli di politica economica </a:t>
            </a:r>
            <a:r>
              <a:rPr lang="it-IT" dirty="0"/>
              <a:t>rimanda alla differenza tra analisi positiva (teoremi) e analisi normativa (consigli</a:t>
            </a:r>
            <a:r>
              <a:rPr lang="it-IT" dirty="0" smtClean="0"/>
              <a:t>) e alla differenza tra </a:t>
            </a:r>
            <a:r>
              <a:rPr lang="it-IT" dirty="0"/>
              <a:t>la realtà “così com’è</a:t>
            </a:r>
            <a:r>
              <a:rPr lang="it-IT" dirty="0" smtClean="0"/>
              <a:t>” e </a:t>
            </a:r>
            <a:r>
              <a:rPr lang="it-IT" dirty="0"/>
              <a:t>la realtà “così come dovrebbe essere” secondo le intenzioni e i programmi del </a:t>
            </a:r>
            <a:r>
              <a:rPr lang="it-IT" i="1" dirty="0"/>
              <a:t>policy maker</a:t>
            </a:r>
            <a:r>
              <a:rPr lang="it-IT" baseline="30000" dirty="0"/>
              <a:t> </a:t>
            </a:r>
            <a:r>
              <a:rPr lang="it-IT" dirty="0"/>
              <a:t> </a:t>
            </a:r>
            <a:r>
              <a:rPr lang="it-IT" baseline="30000" dirty="0"/>
              <a:t> </a:t>
            </a:r>
            <a:r>
              <a:rPr lang="it-IT" dirty="0"/>
              <a:t>L.R. </a:t>
            </a:r>
            <a:r>
              <a:rPr lang="it-IT" cap="small" dirty="0"/>
              <a:t>Klein</a:t>
            </a:r>
            <a:r>
              <a:rPr lang="it-IT" dirty="0"/>
              <a:t> citato da </a:t>
            </a:r>
            <a:r>
              <a:rPr lang="it-IT" cap="small" dirty="0"/>
              <a:t>Candela</a:t>
            </a:r>
            <a:r>
              <a:rPr lang="it-IT" dirty="0"/>
              <a:t> </a:t>
            </a:r>
            <a:r>
              <a:rPr lang="it-IT" i="1" dirty="0"/>
              <a:t>et al.</a:t>
            </a:r>
            <a:r>
              <a:rPr lang="it-IT" dirty="0"/>
              <a:t>, 2001, p. 151. </a:t>
            </a:r>
            <a:endParaRPr lang="it-IT" dirty="0" smtClean="0"/>
          </a:p>
          <a:p>
            <a:r>
              <a:rPr lang="it-IT" dirty="0" smtClean="0"/>
              <a:t>Ci torneremo. </a:t>
            </a:r>
          </a:p>
        </p:txBody>
      </p:sp>
    </p:spTree>
    <p:extLst>
      <p:ext uri="{BB962C8B-B14F-4D97-AF65-F5344CB8AC3E}">
        <p14:creationId xmlns:p14="http://schemas.microsoft.com/office/powerpoint/2010/main" val="10301855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6500" y="1128712"/>
            <a:ext cx="7239000" cy="460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8581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Implementazione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it-IT" dirty="0"/>
              <a:t>Definiti gli obiettivi, il modello decisionale e il valore degli strumenti, il compito successivo del </a:t>
            </a:r>
            <a:r>
              <a:rPr lang="it-IT" i="1" dirty="0"/>
              <a:t>policy maker</a:t>
            </a:r>
            <a:r>
              <a:rPr lang="it-IT" dirty="0"/>
              <a:t> consiste </a:t>
            </a:r>
            <a:r>
              <a:rPr lang="it-IT" dirty="0" smtClean="0"/>
              <a:t>nell’implementare la decisione scelta. Si </a:t>
            </a:r>
            <a:r>
              <a:rPr lang="it-IT" dirty="0"/>
              <a:t>tratta di una </a:t>
            </a:r>
            <a:r>
              <a:rPr lang="it-IT" dirty="0">
                <a:solidFill>
                  <a:srgbClr val="FF0000"/>
                </a:solidFill>
              </a:rPr>
              <a:t>fase molto delicata</a:t>
            </a:r>
            <a:r>
              <a:rPr lang="it-IT" dirty="0"/>
              <a:t> in cui l’efficienza della macchina amministrativa gioca un ruolo </a:t>
            </a:r>
            <a:r>
              <a:rPr lang="it-IT" dirty="0" smtClean="0"/>
              <a:t>centrale. </a:t>
            </a:r>
          </a:p>
          <a:p>
            <a:endParaRPr lang="it-IT" dirty="0" smtClean="0"/>
          </a:p>
          <a:p>
            <a:r>
              <a:rPr lang="it-IT" dirty="0" smtClean="0">
                <a:solidFill>
                  <a:srgbClr val="FF0000"/>
                </a:solidFill>
              </a:rPr>
              <a:t>Fattori </a:t>
            </a:r>
            <a:r>
              <a:rPr lang="it-IT" dirty="0">
                <a:solidFill>
                  <a:srgbClr val="FF0000"/>
                </a:solidFill>
              </a:rPr>
              <a:t>determinanti in fase </a:t>
            </a:r>
            <a:r>
              <a:rPr lang="it-IT" dirty="0" smtClean="0">
                <a:solidFill>
                  <a:srgbClr val="FF0000"/>
                </a:solidFill>
              </a:rPr>
              <a:t>d’implementazione: </a:t>
            </a:r>
            <a:r>
              <a:rPr lang="it-IT" dirty="0" smtClean="0"/>
              <a:t>natura </a:t>
            </a:r>
            <a:r>
              <a:rPr lang="it-IT" dirty="0"/>
              <a:t>e dimensioni dell’azione di </a:t>
            </a:r>
            <a:r>
              <a:rPr lang="it-IT" i="1" dirty="0"/>
              <a:t>policy</a:t>
            </a:r>
            <a:r>
              <a:rPr lang="it-IT" dirty="0"/>
              <a:t>, </a:t>
            </a:r>
            <a:r>
              <a:rPr lang="it-IT" dirty="0" smtClean="0"/>
              <a:t>natura </a:t>
            </a:r>
            <a:r>
              <a:rPr lang="it-IT" dirty="0"/>
              <a:t>degli obiettivi (es. facilità di definizione, la controllabilità in fase d’implementazione), </a:t>
            </a:r>
            <a:r>
              <a:rPr lang="it-IT" dirty="0" smtClean="0"/>
              <a:t>degli </a:t>
            </a:r>
            <a:r>
              <a:rPr lang="it-IT" dirty="0"/>
              <a:t>strumenti (es. controllabilità, rapidità d’intervento), </a:t>
            </a:r>
            <a:r>
              <a:rPr lang="it-IT" dirty="0" smtClean="0"/>
              <a:t>numero </a:t>
            </a:r>
            <a:r>
              <a:rPr lang="it-IT" dirty="0"/>
              <a:t>e </a:t>
            </a:r>
            <a:r>
              <a:rPr lang="it-IT" dirty="0" smtClean="0"/>
              <a:t>natura </a:t>
            </a:r>
            <a:r>
              <a:rPr lang="it-IT" dirty="0"/>
              <a:t>dei soggetti coinvolti </a:t>
            </a:r>
            <a:r>
              <a:rPr lang="it-IT" dirty="0" smtClean="0"/>
              <a:t>(</a:t>
            </a:r>
            <a:r>
              <a:rPr lang="it-IT" dirty="0"/>
              <a:t>come attori e beneficiari), </a:t>
            </a:r>
            <a:r>
              <a:rPr lang="it-IT" dirty="0" smtClean="0"/>
              <a:t>possibilità </a:t>
            </a:r>
            <a:r>
              <a:rPr lang="it-IT" dirty="0"/>
              <a:t>di conflitti </a:t>
            </a:r>
            <a:r>
              <a:rPr lang="it-IT" dirty="0" smtClean="0"/>
              <a:t>d’interesse, </a:t>
            </a:r>
            <a:r>
              <a:rPr lang="it-IT" dirty="0"/>
              <a:t>strutture e reti su cui si appoggia l’implementazione del programma</a:t>
            </a:r>
            <a:r>
              <a:rPr lang="it-IT" dirty="0" smtClean="0"/>
              <a:t>.</a:t>
            </a:r>
          </a:p>
          <a:p>
            <a:endParaRPr lang="it-IT" dirty="0"/>
          </a:p>
          <a:p>
            <a:r>
              <a:rPr lang="it-IT" dirty="0"/>
              <a:t>La combinazione di questi fattori condiziona la dimensione degli intervalli temporali che separano manifestazione del problema di </a:t>
            </a:r>
            <a:r>
              <a:rPr lang="it-IT" i="1" dirty="0"/>
              <a:t>policy</a:t>
            </a:r>
            <a:r>
              <a:rPr lang="it-IT" dirty="0"/>
              <a:t>, percezione del pro­blema da parte delle autorità, attuazione delle misure correttive, manifestazione de­gli effetti di quelle misure. Il tempo che passa tra ognuna di queste fasi e la fase successiva è soggetto a </a:t>
            </a:r>
            <a:r>
              <a:rPr lang="it-IT" dirty="0">
                <a:solidFill>
                  <a:srgbClr val="FF0000"/>
                </a:solidFill>
              </a:rPr>
              <a:t>potenziali ritardi di osservazione</a:t>
            </a:r>
            <a:r>
              <a:rPr lang="it-IT" dirty="0"/>
              <a:t>, </a:t>
            </a:r>
            <a:r>
              <a:rPr lang="it-IT" dirty="0">
                <a:solidFill>
                  <a:srgbClr val="FF0000"/>
                </a:solidFill>
              </a:rPr>
              <a:t>di attuazione, di efficacia</a:t>
            </a:r>
            <a:r>
              <a:rPr lang="it-IT" dirty="0"/>
              <a:t>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592376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Valutazione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Esistono </a:t>
            </a:r>
            <a:r>
              <a:rPr lang="it-IT" dirty="0" smtClean="0">
                <a:solidFill>
                  <a:srgbClr val="FF0000"/>
                </a:solidFill>
              </a:rPr>
              <a:t>modelli diversi per valutare </a:t>
            </a:r>
            <a:r>
              <a:rPr lang="it-IT" dirty="0" smtClean="0"/>
              <a:t>le politiche economiche</a:t>
            </a:r>
          </a:p>
          <a:p>
            <a:pPr lvl="1"/>
            <a:r>
              <a:rPr lang="it-IT" dirty="0" smtClean="0"/>
              <a:t>Raggiungimento degli obiettivo e analisi degli scostamenti</a:t>
            </a:r>
          </a:p>
          <a:p>
            <a:pPr lvl="1"/>
            <a:r>
              <a:rPr lang="it-IT" dirty="0" smtClean="0"/>
              <a:t>Valutazione effetti collaterali dell’intervento</a:t>
            </a:r>
          </a:p>
          <a:p>
            <a:pPr lvl="1"/>
            <a:r>
              <a:rPr lang="it-IT" dirty="0" smtClean="0"/>
              <a:t>Analisi del problema di fondo che ha motivato l’intervento e del grado di risoluzione</a:t>
            </a:r>
          </a:p>
          <a:p>
            <a:pPr lvl="1"/>
            <a:r>
              <a:rPr lang="it-IT" dirty="0" smtClean="0"/>
              <a:t>Analisi della soddisfazione degli beneficiari del programma</a:t>
            </a:r>
          </a:p>
          <a:p>
            <a:pPr lvl="1"/>
            <a:r>
              <a:rPr lang="it-IT" dirty="0" smtClean="0"/>
              <a:t>Valutazione del grado di soddisfazione degli stakeholder</a:t>
            </a:r>
          </a:p>
          <a:p>
            <a:pPr lvl="1"/>
            <a:r>
              <a:rPr lang="it-IT" dirty="0" smtClean="0"/>
              <a:t>Autovalutazione</a:t>
            </a:r>
          </a:p>
          <a:p>
            <a:r>
              <a:rPr lang="it-IT" dirty="0" smtClean="0"/>
              <a:t>Ostacoli alla valutazione e monitoraggio della performance (v. libro)</a:t>
            </a:r>
          </a:p>
          <a:p>
            <a:r>
              <a:rPr lang="it-IT" dirty="0" smtClean="0"/>
              <a:t>Analisi costi-benefici ed approccio etico</a:t>
            </a:r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367423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Analisi costi-benefici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i="1" dirty="0"/>
              <a:t>L’analisi costi-benefici (ABC) si propone di </a:t>
            </a:r>
            <a:r>
              <a:rPr lang="it-IT" i="1" dirty="0">
                <a:solidFill>
                  <a:srgbClr val="FF0000"/>
                </a:solidFill>
              </a:rPr>
              <a:t>valutare la convenienza, da un punto di vista sociale, ad adottare un certo “progetto” </a:t>
            </a:r>
            <a:r>
              <a:rPr lang="it-IT" i="1" dirty="0"/>
              <a:t>di investimento o a scegliere fra progetti alternativi. Si differenzia dall’analisi di redditività delle imprese essenzialmente per due ragioni: 1. in quanto include fra i benefici e i costi anche quelli che si producono a favore o a danno di persone ed enti diversi da colui che effettua l’analisi o gestirà il “progetto” (</a:t>
            </a:r>
            <a:r>
              <a:rPr lang="it-IT" i="1" dirty="0">
                <a:solidFill>
                  <a:srgbClr val="FF0000"/>
                </a:solidFill>
              </a:rPr>
              <a:t>esternalità</a:t>
            </a:r>
            <a:r>
              <a:rPr lang="it-IT" i="1" dirty="0"/>
              <a:t>); 2. in quanto valuta i costi in termini di costo opportunità, ossia di mancati rendimenti di un uso alternativo delle risorse; ciò richiede che si tenga conto della scarsità dei beni e quindi impone di utilizzare, al posto dei prezzi di mercato, i </a:t>
            </a:r>
            <a:r>
              <a:rPr lang="it-IT" i="1" dirty="0">
                <a:solidFill>
                  <a:srgbClr val="FF0000"/>
                </a:solidFill>
              </a:rPr>
              <a:t>prezzi ombra</a:t>
            </a:r>
            <a:r>
              <a:rPr lang="it-IT" i="1" dirty="0"/>
              <a:t>, ossia i prezzi che si determinerebbero in condizioni di concorrenza perfetta e di mercati completi (i quali rilevano appunto la scarsità); per l’attualizzazione, in particolare, dovrebbe essere usato un tasso di sconto “ombra</a:t>
            </a:r>
            <a:r>
              <a:rPr lang="it-IT" i="1" dirty="0" smtClean="0"/>
              <a:t>”.</a:t>
            </a:r>
          </a:p>
          <a:p>
            <a:r>
              <a:rPr lang="it-IT" dirty="0" smtClean="0"/>
              <a:t>Vedi esercizi 1.5, 1.6, 1.7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701075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2812</TotalTime>
  <Words>2004</Words>
  <Application>Microsoft Office PowerPoint</Application>
  <PresentationFormat>Widescreen</PresentationFormat>
  <Paragraphs>156</Paragraphs>
  <Slides>21</Slides>
  <Notes>0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Tema di Office</vt:lpstr>
      <vt:lpstr>Template</vt:lpstr>
      <vt:lpstr>Politica economica Lezione 01.23  Introduzione al corso</vt:lpstr>
      <vt:lpstr>Docenti</vt:lpstr>
      <vt:lpstr>Materiale di riferimento</vt:lpstr>
      <vt:lpstr>Presentazione del corso, 1</vt:lpstr>
      <vt:lpstr>Presentazione del corso, 2</vt:lpstr>
      <vt:lpstr>Esami: regole generali</vt:lpstr>
      <vt:lpstr>Introduzione alla Politica economica</vt:lpstr>
      <vt:lpstr>Il ruolo dello Stato nell’economia</vt:lpstr>
      <vt:lpstr>Allocazione delle risorse </vt:lpstr>
      <vt:lpstr>Redistribuzione</vt:lpstr>
      <vt:lpstr>Stabilizzazione dell’economia</vt:lpstr>
      <vt:lpstr>I soggetti dell’intervento pubblico</vt:lpstr>
      <vt:lpstr>Pensare la politica economica</vt:lpstr>
      <vt:lpstr>Problemi di politica economica</vt:lpstr>
      <vt:lpstr>Obiettivi di politica economica</vt:lpstr>
      <vt:lpstr>Strumenti di politica economica</vt:lpstr>
      <vt:lpstr>Il modello di politica economica</vt:lpstr>
      <vt:lpstr>Presentazione standard di PowerPoint</vt:lpstr>
      <vt:lpstr>Implementazione</vt:lpstr>
      <vt:lpstr>Valutazione</vt:lpstr>
      <vt:lpstr>Analisi costi-benefici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SARI  Politica Economica  Paolo Paesani</dc:title>
  <dc:creator>Paolo</dc:creator>
  <cp:lastModifiedBy>paolo paesani</cp:lastModifiedBy>
  <cp:revision>144</cp:revision>
  <dcterms:created xsi:type="dcterms:W3CDTF">2020-03-17T15:33:48Z</dcterms:created>
  <dcterms:modified xsi:type="dcterms:W3CDTF">2023-02-22T21:14:21Z</dcterms:modified>
</cp:coreProperties>
</file>