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58" r:id="rId2"/>
    <p:sldId id="314" r:id="rId3"/>
    <p:sldId id="354" r:id="rId4"/>
    <p:sldId id="355" r:id="rId5"/>
    <p:sldId id="357" r:id="rId6"/>
    <p:sldId id="356" r:id="rId7"/>
    <p:sldId id="343" r:id="rId8"/>
    <p:sldId id="344" r:id="rId9"/>
    <p:sldId id="345" r:id="rId10"/>
    <p:sldId id="346" r:id="rId11"/>
    <p:sldId id="347" r:id="rId12"/>
    <p:sldId id="348" r:id="rId13"/>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088" autoAdjust="0"/>
    <p:restoredTop sz="94660"/>
  </p:normalViewPr>
  <p:slideViewPr>
    <p:cSldViewPr snapToGrid="0">
      <p:cViewPr varScale="1">
        <p:scale>
          <a:sx n="69" d="100"/>
          <a:sy n="69" d="100"/>
        </p:scale>
        <p:origin x="63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01/03/2023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368136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01/03/2023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978208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8AF9706D-6A07-40C2-8DF2-A581D727338F}" type="datetimeFigureOut">
              <a:rPr lang="it-IT" smtClean="0"/>
              <a:t>01/03/2023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334687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8AF9706D-6A07-40C2-8DF2-A581D727338F}" type="datetimeFigureOut">
              <a:rPr lang="it-IT" smtClean="0"/>
              <a:t>01/03/2023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636905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8AF9706D-6A07-40C2-8DF2-A581D727338F}" type="datetimeFigureOut">
              <a:rPr lang="it-IT" smtClean="0"/>
              <a:t>01/03/2023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4058507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8AF9706D-6A07-40C2-8DF2-A581D727338F}" type="datetimeFigureOut">
              <a:rPr lang="it-IT" smtClean="0"/>
              <a:t>01/03/2023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624096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8AF9706D-6A07-40C2-8DF2-A581D727338F}" type="datetimeFigureOut">
              <a:rPr lang="it-IT" smtClean="0"/>
              <a:t>01/03/2023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477965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01/03/2023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907265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01/03/2023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341048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01/03/2023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147591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01/03/2023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520049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F9706D-6A07-40C2-8DF2-A581D727338F}" type="datetimeFigureOut">
              <a:rPr lang="it-IT" smtClean="0"/>
              <a:t>01/03/2023</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29F51E-3083-479D-9BD2-A377EFE5230F}" type="slidenum">
              <a:rPr lang="it-IT" smtClean="0"/>
              <a:t>‹N›</a:t>
            </a:fld>
            <a:endParaRPr lang="it-IT"/>
          </a:p>
        </p:txBody>
      </p:sp>
    </p:spTree>
    <p:extLst>
      <p:ext uri="{BB962C8B-B14F-4D97-AF65-F5344CB8AC3E}">
        <p14:creationId xmlns:p14="http://schemas.microsoft.com/office/powerpoint/2010/main" val="33426252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agenziafarmaco.gov.it/content/i-controlli-sui-farmaci" TargetMode="External"/><Relationship Id="rId2" Type="http://schemas.openxmlformats.org/officeDocument/2006/relationships/hyperlink" Target="http://www.salute.gov.it/imgs/C_17_opuscoliPoster_215_allegato.pdf" TargetMode="External"/><Relationship Id="rId1" Type="http://schemas.openxmlformats.org/officeDocument/2006/relationships/slideLayout" Target="../slideLayouts/slideLayout2.xml"/><Relationship Id="rId5" Type="http://schemas.openxmlformats.org/officeDocument/2006/relationships/hyperlink" Target="https://www.treccani.it/enciclopedia/economia-della-informazione_(Enciclopedia-Italiana)/" TargetMode="External"/><Relationship Id="rId4" Type="http://schemas.openxmlformats.org/officeDocument/2006/relationships/hyperlink" Target="http://www.ce.camcom.it/files/rinnovo_consiglio/consulta/elenco_ordini.pdf"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hyperlink" Target="http://www.politicheeuropee.gov.it/it/attivita/aiuti-di-stato/" TargetMode="External"/><Relationship Id="rId2" Type="http://schemas.openxmlformats.org/officeDocument/2006/relationships/hyperlink" Target="https://www.europarl.europa.eu/factsheets/it/sheet/61/principi-generali-della-politica-industriale-dell-ue"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focus.formez.it/sites/all/files/volume_1.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2"/>
            <a:ext cx="9144000" cy="2865977"/>
          </a:xfrm>
        </p:spPr>
        <p:txBody>
          <a:bodyPr>
            <a:normAutofit/>
          </a:bodyPr>
          <a:lstStyle/>
          <a:p>
            <a:r>
              <a:rPr lang="it-IT" sz="4200" dirty="0" smtClean="0"/>
              <a:t>Politica economica</a:t>
            </a:r>
            <a:br>
              <a:rPr lang="it-IT" sz="4200" dirty="0" smtClean="0"/>
            </a:br>
            <a:r>
              <a:rPr lang="it-IT" sz="4200" dirty="0" smtClean="0"/>
              <a:t>Lezione </a:t>
            </a:r>
            <a:r>
              <a:rPr lang="it-IT" sz="4200" dirty="0" smtClean="0"/>
              <a:t>06.23</a:t>
            </a:r>
            <a:r>
              <a:rPr lang="it-IT" sz="4200" dirty="0" smtClean="0"/>
              <a:t/>
            </a:r>
            <a:br>
              <a:rPr lang="it-IT" sz="4200" dirty="0" smtClean="0"/>
            </a:br>
            <a:r>
              <a:rPr lang="it-IT" sz="4200" dirty="0"/>
              <a:t/>
            </a:r>
            <a:br>
              <a:rPr lang="it-IT" sz="4200" dirty="0"/>
            </a:br>
            <a:r>
              <a:rPr lang="it-IT" sz="4200" dirty="0" smtClean="0"/>
              <a:t>Fallimenti del mercato e dello Stato</a:t>
            </a:r>
            <a:endParaRPr lang="it-IT" sz="4200" dirty="0"/>
          </a:p>
        </p:txBody>
      </p:sp>
      <p:sp>
        <p:nvSpPr>
          <p:cNvPr id="3" name="Sottotitolo 2"/>
          <p:cNvSpPr>
            <a:spLocks noGrp="1"/>
          </p:cNvSpPr>
          <p:nvPr>
            <p:ph type="subTitle" idx="1"/>
          </p:nvPr>
        </p:nvSpPr>
        <p:spPr/>
        <p:txBody>
          <a:bodyPr>
            <a:normAutofit/>
          </a:bodyPr>
          <a:lstStyle/>
          <a:p>
            <a:endParaRPr lang="it-IT" dirty="0"/>
          </a:p>
          <a:p>
            <a:r>
              <a:rPr lang="it-IT" dirty="0"/>
              <a:t>Paolo Paesani</a:t>
            </a:r>
          </a:p>
          <a:p>
            <a:r>
              <a:rPr lang="it-IT" dirty="0"/>
              <a:t>DEF Tor Vergata</a:t>
            </a:r>
          </a:p>
        </p:txBody>
      </p:sp>
      <p:sp>
        <p:nvSpPr>
          <p:cNvPr id="4" name="CasellaDiTesto 3"/>
          <p:cNvSpPr txBox="1"/>
          <p:nvPr/>
        </p:nvSpPr>
        <p:spPr>
          <a:xfrm>
            <a:off x="9301018" y="5523345"/>
            <a:ext cx="2623127" cy="369332"/>
          </a:xfrm>
          <a:prstGeom prst="rect">
            <a:avLst/>
          </a:prstGeom>
          <a:noFill/>
        </p:spPr>
        <p:txBody>
          <a:bodyPr wrap="square" rtlCol="0">
            <a:spAutoFit/>
          </a:bodyPr>
          <a:lstStyle/>
          <a:p>
            <a:pPr algn="ctr"/>
            <a:r>
              <a:rPr lang="it-IT" dirty="0" smtClean="0"/>
              <a:t>03.03.2023</a:t>
            </a:r>
            <a:endParaRPr lang="it-IT" dirty="0"/>
          </a:p>
        </p:txBody>
      </p:sp>
    </p:spTree>
    <p:extLst>
      <p:ext uri="{BB962C8B-B14F-4D97-AF65-F5344CB8AC3E}">
        <p14:creationId xmlns:p14="http://schemas.microsoft.com/office/powerpoint/2010/main" val="38419461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Piano del capitolo 2</a:t>
            </a:r>
            <a:endParaRPr lang="it-IT" dirty="0"/>
          </a:p>
        </p:txBody>
      </p:sp>
      <p:sp>
        <p:nvSpPr>
          <p:cNvPr id="3" name="Segnaposto contenuto 2"/>
          <p:cNvSpPr>
            <a:spLocks noGrp="1"/>
          </p:cNvSpPr>
          <p:nvPr>
            <p:ph idx="1"/>
          </p:nvPr>
        </p:nvSpPr>
        <p:spPr/>
        <p:txBody>
          <a:bodyPr>
            <a:normAutofit/>
          </a:bodyPr>
          <a:lstStyle/>
          <a:p>
            <a:r>
              <a:rPr lang="it-IT" dirty="0" smtClean="0"/>
              <a:t>I fallimenti del mercato come giustificazione dell’intervento pubblico nel campo della produzione, dello scambio e del consumo di beni e servizi (condizione necessaria ma non sufficiente)</a:t>
            </a:r>
          </a:p>
          <a:p>
            <a:r>
              <a:rPr lang="it-IT" dirty="0"/>
              <a:t>2.1. Efficienza allocativa, concorrenza e benessere. </a:t>
            </a:r>
          </a:p>
          <a:p>
            <a:r>
              <a:rPr lang="it-IT" dirty="0" smtClean="0"/>
              <a:t>2.2</a:t>
            </a:r>
            <a:r>
              <a:rPr lang="it-IT" dirty="0"/>
              <a:t>. Esternalità. </a:t>
            </a:r>
            <a:r>
              <a:rPr lang="it-IT" dirty="0" smtClean="0"/>
              <a:t>– 2.3</a:t>
            </a:r>
            <a:r>
              <a:rPr lang="it-IT" dirty="0"/>
              <a:t>. Beni pubblici. – 2.4. Monopolio e potere di mercato. – 2.5. Asimmetrie informative e </a:t>
            </a:r>
            <a:r>
              <a:rPr lang="it-IT" dirty="0" smtClean="0"/>
              <a:t>informazione costosa</a:t>
            </a:r>
            <a:r>
              <a:rPr lang="it-IT" dirty="0"/>
              <a:t>. – </a:t>
            </a:r>
            <a:r>
              <a:rPr lang="it-IT" dirty="0">
                <a:solidFill>
                  <a:srgbClr val="FF0000"/>
                </a:solidFill>
              </a:rPr>
              <a:t>2.6. Disparità settoriali e squilibri territoriali. </a:t>
            </a:r>
            <a:endParaRPr lang="it-IT" dirty="0" smtClean="0">
              <a:solidFill>
                <a:srgbClr val="FF0000"/>
              </a:solidFill>
            </a:endParaRPr>
          </a:p>
          <a:p>
            <a:r>
              <a:rPr lang="it-IT" dirty="0" smtClean="0">
                <a:solidFill>
                  <a:srgbClr val="FF0000"/>
                </a:solidFill>
              </a:rPr>
              <a:t>2.7</a:t>
            </a:r>
            <a:r>
              <a:rPr lang="it-IT" dirty="0">
                <a:solidFill>
                  <a:srgbClr val="FF0000"/>
                </a:solidFill>
              </a:rPr>
              <a:t>. Fallimenti dello Stato</a:t>
            </a:r>
          </a:p>
        </p:txBody>
      </p:sp>
    </p:spTree>
    <p:extLst>
      <p:ext uri="{BB962C8B-B14F-4D97-AF65-F5344CB8AC3E}">
        <p14:creationId xmlns:p14="http://schemas.microsoft.com/office/powerpoint/2010/main" val="12720006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Informazione imperfetta o asimmetrica (1)</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t>L’</a:t>
            </a:r>
            <a:r>
              <a:rPr lang="it-IT" dirty="0" smtClean="0">
                <a:solidFill>
                  <a:srgbClr val="FF0000"/>
                </a:solidFill>
              </a:rPr>
              <a:t>informazione perfetta </a:t>
            </a:r>
            <a:r>
              <a:rPr lang="it-IT" dirty="0" smtClean="0"/>
              <a:t>è uno dei requisiti fondamentali per assicurare il buon funzionamento del mercato e della concorrenza. Solo se dotati d’informazione perfetta gli agenti economici possono compiere scelte razionali nel proprio interesse.</a:t>
            </a:r>
          </a:p>
          <a:p>
            <a:r>
              <a:rPr lang="it-IT" dirty="0" smtClean="0"/>
              <a:t>Informazione perfetta?</a:t>
            </a:r>
          </a:p>
          <a:p>
            <a:r>
              <a:rPr lang="it-IT" dirty="0" smtClean="0"/>
              <a:t>Informazione</a:t>
            </a:r>
            <a:r>
              <a:rPr lang="it-IT" dirty="0" smtClean="0">
                <a:solidFill>
                  <a:srgbClr val="FF0000"/>
                </a:solidFill>
              </a:rPr>
              <a:t> completa </a:t>
            </a:r>
            <a:r>
              <a:rPr lang="it-IT" dirty="0" smtClean="0"/>
              <a:t>sulle caratteristiche del bene oggetto di scambio, sulle regole del mercato, sulle offerta disponibili, sul comportamento della controparte e dei concorrenti. </a:t>
            </a:r>
          </a:p>
          <a:p>
            <a:r>
              <a:rPr lang="it-IT" dirty="0" smtClean="0"/>
              <a:t>Informazione distribuita in maniera </a:t>
            </a:r>
            <a:r>
              <a:rPr lang="it-IT" dirty="0" smtClean="0">
                <a:solidFill>
                  <a:srgbClr val="FF0000"/>
                </a:solidFill>
              </a:rPr>
              <a:t>simmetrica</a:t>
            </a:r>
            <a:r>
              <a:rPr lang="it-IT" dirty="0" smtClean="0"/>
              <a:t> tra tutti i partecipanti allo scambio (per evitare asimmetrie informative che avvantaggiano indebitamente un lato del mercato a danno dell’altro)</a:t>
            </a:r>
          </a:p>
          <a:p>
            <a:r>
              <a:rPr lang="it-IT" dirty="0" smtClean="0"/>
              <a:t>Informazione</a:t>
            </a:r>
            <a:r>
              <a:rPr lang="it-IT" dirty="0" smtClean="0">
                <a:solidFill>
                  <a:srgbClr val="FF0000"/>
                </a:solidFill>
              </a:rPr>
              <a:t> facilmente ottenibile</a:t>
            </a:r>
            <a:r>
              <a:rPr lang="it-IT" dirty="0" smtClean="0"/>
              <a:t> (gratuitamente o a costi molto contenuti) e intellegibile. </a:t>
            </a:r>
          </a:p>
          <a:p>
            <a:r>
              <a:rPr lang="it-IT" dirty="0" smtClean="0"/>
              <a:t>Informazione </a:t>
            </a:r>
            <a:r>
              <a:rPr lang="it-IT" dirty="0" smtClean="0">
                <a:solidFill>
                  <a:srgbClr val="FF0000"/>
                </a:solidFill>
              </a:rPr>
              <a:t>esaustiva sugli effetti presenti e futuri </a:t>
            </a:r>
            <a:r>
              <a:rPr lang="it-IT" dirty="0" smtClean="0"/>
              <a:t>derivanti dall’uso del bene oggetto di scambio.</a:t>
            </a:r>
          </a:p>
          <a:p>
            <a:pPr lvl="1"/>
            <a:endParaRPr lang="it-IT" dirty="0" smtClean="0"/>
          </a:p>
          <a:p>
            <a:pPr lvl="1"/>
            <a:endParaRPr lang="it-IT" dirty="0"/>
          </a:p>
        </p:txBody>
      </p:sp>
    </p:spTree>
    <p:extLst>
      <p:ext uri="{BB962C8B-B14F-4D97-AF65-F5344CB8AC3E}">
        <p14:creationId xmlns:p14="http://schemas.microsoft.com/office/powerpoint/2010/main" val="23592188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Informazione imperfetta o asimmetrica, 2</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Scelte effettuate in condizioni d’</a:t>
            </a:r>
            <a:r>
              <a:rPr lang="it-IT" dirty="0" smtClean="0">
                <a:solidFill>
                  <a:srgbClr val="FF0000"/>
                </a:solidFill>
              </a:rPr>
              <a:t>informazione</a:t>
            </a:r>
            <a:r>
              <a:rPr lang="it-IT" dirty="0" smtClean="0"/>
              <a:t> imperfetta/</a:t>
            </a:r>
            <a:r>
              <a:rPr lang="it-IT" dirty="0" smtClean="0">
                <a:solidFill>
                  <a:srgbClr val="FF0000"/>
                </a:solidFill>
              </a:rPr>
              <a:t>asimmetrica</a:t>
            </a:r>
            <a:r>
              <a:rPr lang="it-IT" dirty="0" smtClean="0"/>
              <a:t> espongono, la parte poco/meno informata a rischi/possibili errori con effetti dannosi per il singolo e la collettività.</a:t>
            </a:r>
          </a:p>
          <a:p>
            <a:pPr lvl="1"/>
            <a:r>
              <a:rPr lang="it-IT" dirty="0" smtClean="0"/>
              <a:t>Es1. Selezione avversa (informazione nascosta): auto usate (il prezzo di mercato perde la propria funzione di indicatore della qualità / valore)</a:t>
            </a:r>
          </a:p>
          <a:p>
            <a:pPr lvl="1"/>
            <a:r>
              <a:rPr lang="it-IT" dirty="0" smtClean="0"/>
              <a:t>Es2. Azzardo morale (azione nascosta): assicurazione auto (rimandano al problema del principale agente)</a:t>
            </a:r>
          </a:p>
          <a:p>
            <a:pPr lvl="1"/>
            <a:endParaRPr lang="it-IT" dirty="0" smtClean="0"/>
          </a:p>
          <a:p>
            <a:r>
              <a:rPr lang="it-IT" dirty="0"/>
              <a:t>Acquisizione dell’</a:t>
            </a:r>
            <a:r>
              <a:rPr lang="it-IT" dirty="0">
                <a:solidFill>
                  <a:srgbClr val="FF0000"/>
                </a:solidFill>
              </a:rPr>
              <a:t>informazione</a:t>
            </a:r>
            <a:r>
              <a:rPr lang="it-IT" dirty="0"/>
              <a:t> troppo </a:t>
            </a:r>
            <a:r>
              <a:rPr lang="it-IT" dirty="0">
                <a:solidFill>
                  <a:srgbClr val="FF0000"/>
                </a:solidFill>
              </a:rPr>
              <a:t>costosa</a:t>
            </a:r>
            <a:r>
              <a:rPr lang="it-IT" dirty="0"/>
              <a:t>/difficile per il singolo, pur se si tratta di informazioni molto </a:t>
            </a:r>
            <a:r>
              <a:rPr lang="it-IT" dirty="0" smtClean="0"/>
              <a:t>importanti (affine al bene pubblico data la non rivalità e la non escludibilità di alcuni tipi di informazione)</a:t>
            </a:r>
            <a:endParaRPr lang="it-IT" dirty="0"/>
          </a:p>
          <a:p>
            <a:pPr lvl="1"/>
            <a:r>
              <a:rPr lang="it-IT" dirty="0"/>
              <a:t>Servizio meteorologico nazionale</a:t>
            </a:r>
          </a:p>
          <a:p>
            <a:pPr lvl="1"/>
            <a:r>
              <a:rPr lang="it-IT" dirty="0"/>
              <a:t>Servizio geologico </a:t>
            </a:r>
            <a:r>
              <a:rPr lang="it-IT" dirty="0" smtClean="0"/>
              <a:t>nazionale</a:t>
            </a:r>
          </a:p>
          <a:p>
            <a:pPr lvl="1"/>
            <a:r>
              <a:rPr lang="it-IT" dirty="0" smtClean="0"/>
              <a:t>Servizio radio-televisivo nazionale</a:t>
            </a:r>
            <a:endParaRPr lang="it-IT" dirty="0"/>
          </a:p>
          <a:p>
            <a:pPr lvl="1"/>
            <a:endParaRPr lang="it-IT" dirty="0" smtClean="0"/>
          </a:p>
          <a:p>
            <a:pPr lvl="1"/>
            <a:endParaRPr lang="it-IT" dirty="0" smtClean="0"/>
          </a:p>
          <a:p>
            <a:pPr lvl="1"/>
            <a:endParaRPr lang="it-IT" dirty="0"/>
          </a:p>
        </p:txBody>
      </p:sp>
    </p:spTree>
    <p:extLst>
      <p:ext uri="{BB962C8B-B14F-4D97-AF65-F5344CB8AC3E}">
        <p14:creationId xmlns:p14="http://schemas.microsoft.com/office/powerpoint/2010/main" val="10730646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Informazione imperfetta o asimmetrica (2)</a:t>
            </a:r>
            <a:endParaRPr lang="it-IT" dirty="0"/>
          </a:p>
        </p:txBody>
      </p:sp>
      <p:sp>
        <p:nvSpPr>
          <p:cNvPr id="3" name="Segnaposto contenuto 2"/>
          <p:cNvSpPr>
            <a:spLocks noGrp="1"/>
          </p:cNvSpPr>
          <p:nvPr>
            <p:ph idx="1"/>
          </p:nvPr>
        </p:nvSpPr>
        <p:spPr/>
        <p:txBody>
          <a:bodyPr>
            <a:normAutofit/>
          </a:bodyPr>
          <a:lstStyle/>
          <a:p>
            <a:r>
              <a:rPr lang="it-IT" dirty="0" smtClean="0"/>
              <a:t>Esempi</a:t>
            </a:r>
            <a:endParaRPr lang="it-IT" dirty="0"/>
          </a:p>
          <a:p>
            <a:pPr lvl="1"/>
            <a:r>
              <a:rPr lang="it-IT" dirty="0"/>
              <a:t>Etichettatura dagli alimenti </a:t>
            </a:r>
            <a:r>
              <a:rPr lang="it-IT" dirty="0">
                <a:hlinkClick r:id="rId2"/>
              </a:rPr>
              <a:t>http://www.salute.gov.it/imgs/C_17_opuscoliPoster_215_allegato.pdf</a:t>
            </a:r>
            <a:endParaRPr lang="it-IT" dirty="0"/>
          </a:p>
          <a:p>
            <a:pPr lvl="1"/>
            <a:r>
              <a:rPr lang="it-IT" dirty="0"/>
              <a:t>Controlli sui farmaci </a:t>
            </a:r>
            <a:r>
              <a:rPr lang="it-IT" dirty="0">
                <a:hlinkClick r:id="rId3"/>
              </a:rPr>
              <a:t>http://www.agenziafarmaco.gov.it/content/i-controlli-sui-farmaci</a:t>
            </a:r>
            <a:endParaRPr lang="it-IT" dirty="0"/>
          </a:p>
          <a:p>
            <a:pPr lvl="1"/>
            <a:r>
              <a:rPr lang="it-IT" dirty="0"/>
              <a:t>Ordini professionali </a:t>
            </a:r>
            <a:r>
              <a:rPr lang="it-IT" dirty="0">
                <a:hlinkClick r:id="rId4"/>
              </a:rPr>
              <a:t>http://</a:t>
            </a:r>
            <a:r>
              <a:rPr lang="it-IT" dirty="0" smtClean="0">
                <a:hlinkClick r:id="rId4"/>
              </a:rPr>
              <a:t>www.ce.camcom.it/files/rinnovo_consiglio/consulta/elenco_ordini.pdf</a:t>
            </a:r>
            <a:endParaRPr lang="it-IT" dirty="0" smtClean="0"/>
          </a:p>
          <a:p>
            <a:r>
              <a:rPr lang="it-IT" dirty="0" smtClean="0"/>
              <a:t>Lettura importante:</a:t>
            </a:r>
          </a:p>
          <a:p>
            <a:pPr lvl="1"/>
            <a:r>
              <a:rPr lang="it-IT" dirty="0">
                <a:hlinkClick r:id="rId5"/>
              </a:rPr>
              <a:t>https://www.treccani.it/enciclopedia/economia-della-informazione_%28Enciclopedia-Italiana%29</a:t>
            </a:r>
            <a:r>
              <a:rPr lang="it-IT" dirty="0" smtClean="0">
                <a:hlinkClick r:id="rId5"/>
              </a:rPr>
              <a:t>/</a:t>
            </a:r>
            <a:endParaRPr lang="it-IT" dirty="0" smtClean="0"/>
          </a:p>
          <a:p>
            <a:endParaRPr lang="it-IT" dirty="0"/>
          </a:p>
          <a:p>
            <a:endParaRPr lang="it-IT" dirty="0"/>
          </a:p>
        </p:txBody>
      </p:sp>
    </p:spTree>
    <p:extLst>
      <p:ext uri="{BB962C8B-B14F-4D97-AF65-F5344CB8AC3E}">
        <p14:creationId xmlns:p14="http://schemas.microsoft.com/office/powerpoint/2010/main" val="21487411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Informazione costosa</a:t>
            </a:r>
            <a:endParaRPr lang="it-IT" dirty="0"/>
          </a:p>
        </p:txBody>
      </p:sp>
      <p:sp>
        <p:nvSpPr>
          <p:cNvPr id="3" name="Segnaposto contenuto 2"/>
          <p:cNvSpPr>
            <a:spLocks noGrp="1"/>
          </p:cNvSpPr>
          <p:nvPr>
            <p:ph idx="1"/>
          </p:nvPr>
        </p:nvSpPr>
        <p:spPr>
          <a:xfrm>
            <a:off x="838200" y="1825625"/>
            <a:ext cx="10891982" cy="4351338"/>
          </a:xfrm>
        </p:spPr>
        <p:txBody>
          <a:bodyPr>
            <a:normAutofit fontScale="85000" lnSpcReduction="20000"/>
          </a:bodyPr>
          <a:lstStyle/>
          <a:p>
            <a:r>
              <a:rPr lang="it-IT" dirty="0" smtClean="0">
                <a:solidFill>
                  <a:srgbClr val="FF0000"/>
                </a:solidFill>
              </a:rPr>
              <a:t>Imperfetta capacità di valutare gli effetti delle proprie azioni su sé stessi e sugli altri</a:t>
            </a:r>
            <a:r>
              <a:rPr lang="it-IT" dirty="0" smtClean="0"/>
              <a:t>.</a:t>
            </a:r>
            <a:r>
              <a:rPr lang="it-IT" dirty="0"/>
              <a:t> </a:t>
            </a:r>
            <a:endParaRPr lang="it-IT" dirty="0" smtClean="0"/>
          </a:p>
          <a:p>
            <a:r>
              <a:rPr lang="it-IT" dirty="0" smtClean="0"/>
              <a:t>Fallimento del mercato a cavallo tra esternalità e informazione imperfetta / sottovalutazione dei rischi da parte del singolo (limitazione del principio utilitaristico secondo il quale ognuno è il miglior giudice di sé stesso e sceglie sempre l’alternativa migliore dal punto di vista egoistico)</a:t>
            </a:r>
          </a:p>
          <a:p>
            <a:pPr lvl="1"/>
            <a:r>
              <a:rPr lang="it-IT" dirty="0" smtClean="0"/>
              <a:t>Assicurazione obbligatoria sui veicoli</a:t>
            </a:r>
          </a:p>
          <a:p>
            <a:pPr lvl="1"/>
            <a:r>
              <a:rPr lang="it-IT" dirty="0" smtClean="0"/>
              <a:t>Obbligo di indossare il casco se si guida un motoveicolo, Divieto di fumo nei locali pubblici, Divieto di assumere sostanze stupefacenti (misure legate anche alle politiche per la salute di cui parleremo più avanti)</a:t>
            </a:r>
          </a:p>
          <a:p>
            <a:pPr lvl="1"/>
            <a:r>
              <a:rPr lang="it-IT" dirty="0" smtClean="0"/>
              <a:t>Collegamento con il concetto di </a:t>
            </a:r>
            <a:r>
              <a:rPr lang="it-IT" dirty="0" smtClean="0">
                <a:solidFill>
                  <a:srgbClr val="FF0000"/>
                </a:solidFill>
              </a:rPr>
              <a:t>beni di demerito e beni di merito</a:t>
            </a:r>
            <a:r>
              <a:rPr lang="it-IT" dirty="0" smtClean="0"/>
              <a:t> (Educazione fisica nelle scuole, Musei gratuiti)</a:t>
            </a:r>
          </a:p>
          <a:p>
            <a:pPr lvl="1"/>
            <a:r>
              <a:rPr lang="it-IT" dirty="0" smtClean="0"/>
              <a:t>Divietò di fumo nei luoghi pubblici (esternalità negative nel consumo, salute pubblica)</a:t>
            </a:r>
          </a:p>
          <a:p>
            <a:pPr lvl="1"/>
            <a:endParaRPr lang="it-IT" dirty="0"/>
          </a:p>
          <a:p>
            <a:r>
              <a:rPr lang="it-IT" dirty="0" smtClean="0"/>
              <a:t>Strumenti: regolamentazione, produzione pubblica, multe, tasse, sussidi ecc.</a:t>
            </a:r>
          </a:p>
          <a:p>
            <a:endParaRPr lang="it-IT" dirty="0"/>
          </a:p>
        </p:txBody>
      </p:sp>
    </p:spTree>
    <p:extLst>
      <p:ext uri="{BB962C8B-B14F-4D97-AF65-F5344CB8AC3E}">
        <p14:creationId xmlns:p14="http://schemas.microsoft.com/office/powerpoint/2010/main" val="15321415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000" dirty="0" smtClean="0"/>
              <a:t>Imperfetta mobilità dei beni e dei fattori produttivi</a:t>
            </a:r>
            <a:endParaRPr lang="it-IT" sz="4000" dirty="0"/>
          </a:p>
        </p:txBody>
      </p:sp>
      <p:sp>
        <p:nvSpPr>
          <p:cNvPr id="3" name="Segnaposto contenuto 2"/>
          <p:cNvSpPr>
            <a:spLocks noGrp="1"/>
          </p:cNvSpPr>
          <p:nvPr>
            <p:ph idx="1"/>
          </p:nvPr>
        </p:nvSpPr>
        <p:spPr/>
        <p:txBody>
          <a:bodyPr>
            <a:normAutofit fontScale="92500" lnSpcReduction="10000"/>
          </a:bodyPr>
          <a:lstStyle/>
          <a:p>
            <a:r>
              <a:rPr lang="it-IT" dirty="0" smtClean="0"/>
              <a:t>La concorrenza perfetta prevede assenza di barriere all’entrata e all’uscita e </a:t>
            </a:r>
            <a:r>
              <a:rPr lang="it-IT" dirty="0" smtClean="0">
                <a:solidFill>
                  <a:srgbClr val="FF0000"/>
                </a:solidFill>
              </a:rPr>
              <a:t>perfetta mobilità </a:t>
            </a:r>
            <a:r>
              <a:rPr lang="it-IT" dirty="0" smtClean="0"/>
              <a:t>delle persone, delle merci, dei servizi, dei capitali come requisito per arrivare a una piena ed efficiente allocazione delle risorse disponibili. </a:t>
            </a:r>
          </a:p>
          <a:p>
            <a:r>
              <a:rPr lang="it-IT" dirty="0" smtClean="0">
                <a:solidFill>
                  <a:srgbClr val="FF0000"/>
                </a:solidFill>
              </a:rPr>
              <a:t>Nella realtà</a:t>
            </a:r>
            <a:r>
              <a:rPr lang="it-IT" dirty="0" smtClean="0"/>
              <a:t>, spesso osserviamo </a:t>
            </a:r>
            <a:r>
              <a:rPr lang="it-IT" dirty="0" smtClean="0">
                <a:solidFill>
                  <a:srgbClr val="FF0000"/>
                </a:solidFill>
              </a:rPr>
              <a:t>imperfetta mobilità </a:t>
            </a:r>
            <a:r>
              <a:rPr lang="it-IT" dirty="0" smtClean="0"/>
              <a:t>dei fattori produttivi tra settori economici e tra regioni/aree all’interno dello stesso territorio</a:t>
            </a:r>
          </a:p>
          <a:p>
            <a:pPr lvl="1"/>
            <a:r>
              <a:rPr lang="it-IT" dirty="0" smtClean="0"/>
              <a:t>Cause economiche, linguistiche, culturali, sociali</a:t>
            </a:r>
          </a:p>
          <a:p>
            <a:pPr lvl="1"/>
            <a:r>
              <a:rPr lang="it-IT" dirty="0" smtClean="0"/>
              <a:t>Effetti: cattiva allocazione delle risorse (inefficienza statica e dinamica.</a:t>
            </a:r>
          </a:p>
          <a:p>
            <a:pPr lvl="1"/>
            <a:r>
              <a:rPr lang="it-IT" dirty="0" smtClean="0"/>
              <a:t>Rimedi: politica industriale (rivolta principalmente al settore manifatturiero ma non solo e finalizzata a un obiettivo di efficienza) / politica a favore della coesione sociale e territoriale (finalizzata a correggere squilibri tra aree ricche/ sviluppate e aree povere/meno sviluppate all’interno della stessa realtà nazionale, obiettivo di efficienza ma anche di equità)</a:t>
            </a:r>
            <a:endParaRPr lang="it-IT" dirty="0"/>
          </a:p>
        </p:txBody>
      </p:sp>
    </p:spTree>
    <p:extLst>
      <p:ext uri="{BB962C8B-B14F-4D97-AF65-F5344CB8AC3E}">
        <p14:creationId xmlns:p14="http://schemas.microsoft.com/office/powerpoint/2010/main" val="33864230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937202"/>
          </a:xfrm>
        </p:spPr>
        <p:txBody>
          <a:bodyPr/>
          <a:lstStyle/>
          <a:p>
            <a:pPr algn="ctr"/>
            <a:r>
              <a:rPr lang="it-IT" dirty="0"/>
              <a:t>Politica industriale</a:t>
            </a:r>
          </a:p>
        </p:txBody>
      </p:sp>
      <p:pic>
        <p:nvPicPr>
          <p:cNvPr id="4" name="Immagine 3"/>
          <p:cNvPicPr>
            <a:picLocks noChangeAspect="1"/>
          </p:cNvPicPr>
          <p:nvPr/>
        </p:nvPicPr>
        <p:blipFill>
          <a:blip r:embed="rId2"/>
          <a:stretch>
            <a:fillRect/>
          </a:stretch>
        </p:blipFill>
        <p:spPr>
          <a:xfrm>
            <a:off x="2235199" y="1509103"/>
            <a:ext cx="7519987" cy="4683878"/>
          </a:xfrm>
          <a:prstGeom prst="rect">
            <a:avLst/>
          </a:prstGeom>
        </p:spPr>
      </p:pic>
    </p:spTree>
    <p:extLst>
      <p:ext uri="{BB962C8B-B14F-4D97-AF65-F5344CB8AC3E}">
        <p14:creationId xmlns:p14="http://schemas.microsoft.com/office/powerpoint/2010/main" val="28503668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Politica </a:t>
            </a:r>
            <a:r>
              <a:rPr lang="it-IT" dirty="0" smtClean="0"/>
              <a:t>industriale (2)</a:t>
            </a:r>
            <a:endParaRPr lang="it-IT" dirty="0"/>
          </a:p>
        </p:txBody>
      </p:sp>
      <p:pic>
        <p:nvPicPr>
          <p:cNvPr id="3" name="Immagine 2"/>
          <p:cNvPicPr>
            <a:picLocks noChangeAspect="1"/>
          </p:cNvPicPr>
          <p:nvPr/>
        </p:nvPicPr>
        <p:blipFill>
          <a:blip r:embed="rId2"/>
          <a:stretch>
            <a:fillRect/>
          </a:stretch>
        </p:blipFill>
        <p:spPr>
          <a:xfrm>
            <a:off x="1837315" y="1651578"/>
            <a:ext cx="8277225" cy="1628775"/>
          </a:xfrm>
          <a:prstGeom prst="rect">
            <a:avLst/>
          </a:prstGeom>
        </p:spPr>
      </p:pic>
      <p:pic>
        <p:nvPicPr>
          <p:cNvPr id="5" name="Immagine 4"/>
          <p:cNvPicPr>
            <a:picLocks noChangeAspect="1"/>
          </p:cNvPicPr>
          <p:nvPr/>
        </p:nvPicPr>
        <p:blipFill>
          <a:blip r:embed="rId3"/>
          <a:stretch>
            <a:fillRect/>
          </a:stretch>
        </p:blipFill>
        <p:spPr>
          <a:xfrm>
            <a:off x="1945842" y="3280353"/>
            <a:ext cx="8382000" cy="1114425"/>
          </a:xfrm>
          <a:prstGeom prst="rect">
            <a:avLst/>
          </a:prstGeom>
        </p:spPr>
      </p:pic>
      <p:pic>
        <p:nvPicPr>
          <p:cNvPr id="6" name="Immagine 5"/>
          <p:cNvPicPr>
            <a:picLocks noChangeAspect="1"/>
          </p:cNvPicPr>
          <p:nvPr/>
        </p:nvPicPr>
        <p:blipFill>
          <a:blip r:embed="rId4"/>
          <a:stretch>
            <a:fillRect/>
          </a:stretch>
        </p:blipFill>
        <p:spPr>
          <a:xfrm>
            <a:off x="1945842" y="5115213"/>
            <a:ext cx="8353425" cy="876300"/>
          </a:xfrm>
          <a:prstGeom prst="rect">
            <a:avLst/>
          </a:prstGeom>
        </p:spPr>
      </p:pic>
    </p:spTree>
    <p:extLst>
      <p:ext uri="{BB962C8B-B14F-4D97-AF65-F5344CB8AC3E}">
        <p14:creationId xmlns:p14="http://schemas.microsoft.com/office/powerpoint/2010/main" val="27246500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Politica industriale, 3</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«La </a:t>
            </a:r>
            <a:r>
              <a:rPr lang="it-IT" dirty="0"/>
              <a:t>politica industriale dell'Unione ha lo scopo di rendere l'industria europea più competitiva in modo che possa mantenere il proprio ruolo di elemento motore per la crescita sostenibile e l'occupazione in Europa. Sono state adottate diverse strategie per garantire migliori condizioni generali all'industria </a:t>
            </a:r>
            <a:r>
              <a:rPr lang="it-IT" dirty="0" smtClean="0"/>
              <a:t>dell'UE». </a:t>
            </a:r>
            <a:r>
              <a:rPr lang="it-IT" dirty="0" smtClean="0">
                <a:hlinkClick r:id="rId2"/>
              </a:rPr>
              <a:t>https://www.europarl.europa.eu/factsheets/it/sheet/61/principi-generali-della-politica-industriale-dell-ue</a:t>
            </a:r>
            <a:endParaRPr lang="it-IT" dirty="0" smtClean="0"/>
          </a:p>
          <a:p>
            <a:pPr lvl="1"/>
            <a:r>
              <a:rPr lang="it-IT" dirty="0" smtClean="0"/>
              <a:t>Politiche macro-industriali (definiscono il contesto e l’ambiente e incidono trasversalmente su tutti i settori produttivi, es. la politica anti-trust, politiche di regolamentazione dei brevetti)</a:t>
            </a:r>
          </a:p>
          <a:p>
            <a:pPr lvl="1"/>
            <a:r>
              <a:rPr lang="it-IT" dirty="0" smtClean="0"/>
              <a:t>Politiche micro-industriali (si rivolgono a un settore, a un’industria o a un’impresa con l’obiettivo di rafforzarli, renderli più efficiente dal punto di vista dinamico)</a:t>
            </a:r>
          </a:p>
          <a:p>
            <a:pPr lvl="1"/>
            <a:r>
              <a:rPr lang="it-IT" dirty="0" smtClean="0"/>
              <a:t>Collegamento con le politiche per la crescita</a:t>
            </a:r>
          </a:p>
          <a:p>
            <a:pPr lvl="1"/>
            <a:r>
              <a:rPr lang="it-IT" dirty="0" smtClean="0"/>
              <a:t>Il tema degli aiuti di Stato </a:t>
            </a:r>
            <a:r>
              <a:rPr lang="it-IT" dirty="0">
                <a:hlinkClick r:id="rId3"/>
              </a:rPr>
              <a:t>http://www.politicheeuropee.gov.it/it/attivita/aiuti-di-stato/</a:t>
            </a:r>
            <a:endParaRPr lang="it-IT" dirty="0"/>
          </a:p>
        </p:txBody>
      </p:sp>
    </p:spTree>
    <p:extLst>
      <p:ext uri="{BB962C8B-B14F-4D97-AF65-F5344CB8AC3E}">
        <p14:creationId xmlns:p14="http://schemas.microsoft.com/office/powerpoint/2010/main" val="17780627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2412298" y="249382"/>
            <a:ext cx="7316733" cy="6363856"/>
          </a:xfrm>
          <a:prstGeom prst="rect">
            <a:avLst/>
          </a:prstGeom>
        </p:spPr>
      </p:pic>
    </p:spTree>
    <p:extLst>
      <p:ext uri="{BB962C8B-B14F-4D97-AF65-F5344CB8AC3E}">
        <p14:creationId xmlns:p14="http://schemas.microsoft.com/office/powerpoint/2010/main" val="25068342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Fallimenti dello Stato</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Informazione imperfetta e incompletezza dei mercati condizionano le decisioni dell’operatore pubblico e possono spingere politici e burocrati a prendere decisioni errate</a:t>
            </a:r>
          </a:p>
          <a:p>
            <a:r>
              <a:rPr lang="it-IT" dirty="0" smtClean="0"/>
              <a:t>Informazione imperfetta nel rapporto principale-agente tra politici, burocrati ed elettori. Possibilità di comportamenti opportunistici</a:t>
            </a:r>
          </a:p>
          <a:p>
            <a:r>
              <a:rPr lang="it-IT" dirty="0" err="1" smtClean="0"/>
              <a:t>Rent-seeking</a:t>
            </a:r>
            <a:r>
              <a:rPr lang="it-IT" dirty="0" smtClean="0"/>
              <a:t> da parte di cittadini/imprese che cercano di orientare le decisioni dei policy maker a proprio favore (corruzione di dipendenti pubblici, la corruzione come un tassa o imposta indiretta)</a:t>
            </a:r>
          </a:p>
          <a:p>
            <a:r>
              <a:rPr lang="it-IT" dirty="0" smtClean="0"/>
              <a:t>Assenza / carenza di incentivi a operare in maniera efficiente e di sanzioni che «puniscono» comportamenti inefficienti (mentre nel mercato incentivi e punizioni ci sono).</a:t>
            </a:r>
          </a:p>
          <a:p>
            <a:r>
              <a:rPr lang="it-IT" dirty="0" smtClean="0"/>
              <a:t>Mancanza di concorrenza nella P.A. e principio di autorità. </a:t>
            </a:r>
          </a:p>
          <a:p>
            <a:r>
              <a:rPr lang="it-IT" dirty="0" smtClean="0"/>
              <a:t>Misura della corruzione e meccanismi correttivi</a:t>
            </a:r>
            <a:r>
              <a:rPr lang="it-IT" dirty="0" smtClean="0">
                <a:hlinkClick r:id="rId2"/>
              </a:rPr>
              <a:t> http://focus.formez.it/sites/all/files/volume_1.pdf</a:t>
            </a:r>
            <a:endParaRPr lang="it-IT" dirty="0" smtClean="0"/>
          </a:p>
        </p:txBody>
      </p:sp>
    </p:spTree>
    <p:extLst>
      <p:ext uri="{BB962C8B-B14F-4D97-AF65-F5344CB8AC3E}">
        <p14:creationId xmlns:p14="http://schemas.microsoft.com/office/powerpoint/2010/main" val="1161360727"/>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3809</TotalTime>
  <Words>927</Words>
  <Application>Microsoft Office PowerPoint</Application>
  <PresentationFormat>Widescreen</PresentationFormat>
  <Paragraphs>64</Paragraphs>
  <Slides>12</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12</vt:i4>
      </vt:variant>
    </vt:vector>
  </HeadingPairs>
  <TitlesOfParts>
    <vt:vector size="16" baseType="lpstr">
      <vt:lpstr>Arial</vt:lpstr>
      <vt:lpstr>Calibri</vt:lpstr>
      <vt:lpstr>Calibri Light</vt:lpstr>
      <vt:lpstr>Tema di Office</vt:lpstr>
      <vt:lpstr>Politica economica Lezione 06.23  Fallimenti del mercato e dello Stato</vt:lpstr>
      <vt:lpstr>Piano del capitolo 2</vt:lpstr>
      <vt:lpstr>Informazione imperfetta o asimmetrica (1)</vt:lpstr>
      <vt:lpstr>Informazione imperfetta o asimmetrica, 2</vt:lpstr>
      <vt:lpstr>Informazione imperfetta o asimmetrica (2)</vt:lpstr>
      <vt:lpstr>Informazione costosa</vt:lpstr>
      <vt:lpstr>Imperfetta mobilità dei beni e dei fattori produttivi</vt:lpstr>
      <vt:lpstr>Politica industriale</vt:lpstr>
      <vt:lpstr>Politica industriale (2)</vt:lpstr>
      <vt:lpstr>Politica industriale, 3</vt:lpstr>
      <vt:lpstr>Presentazione standard di PowerPoint</vt:lpstr>
      <vt:lpstr>Fallimenti dello Stato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SARI  Politica Economica  Paolo Paesani</dc:title>
  <dc:creator>Paolo</dc:creator>
  <cp:lastModifiedBy>paolo paesani</cp:lastModifiedBy>
  <cp:revision>220</cp:revision>
  <dcterms:created xsi:type="dcterms:W3CDTF">2020-03-17T15:33:48Z</dcterms:created>
  <dcterms:modified xsi:type="dcterms:W3CDTF">2023-03-01T22:01:27Z</dcterms:modified>
</cp:coreProperties>
</file>