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5" r:id="rId3"/>
    <p:sldId id="284" r:id="rId4"/>
    <p:sldId id="297" r:id="rId5"/>
    <p:sldId id="285" r:id="rId6"/>
    <p:sldId id="298" r:id="rId7"/>
    <p:sldId id="286" r:id="rId8"/>
    <p:sldId id="287" r:id="rId9"/>
    <p:sldId id="294" r:id="rId10"/>
    <p:sldId id="299" r:id="rId11"/>
    <p:sldId id="273" r:id="rId12"/>
    <p:sldId id="288" r:id="rId13"/>
    <p:sldId id="289" r:id="rId14"/>
    <p:sldId id="290" r:id="rId15"/>
    <p:sldId id="291" r:id="rId16"/>
    <p:sldId id="274" r:id="rId17"/>
    <p:sldId id="275" r:id="rId18"/>
    <p:sldId id="276" r:id="rId19"/>
    <p:sldId id="277" r:id="rId20"/>
    <p:sldId id="278" r:id="rId21"/>
    <p:sldId id="279" r:id="rId2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amera.it/temiap/documentazione/temi/pdf/1104322.pdf?_1569870880952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ec.europa.eu/health/sites/health/files/state/docs/2019_chp_it_italy.pdf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iur.gov.it/sistema-educativo-di-istruzione-e-formazione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usingeurope.eu/resource-1000/the-state-of-housing-in-the-eu-2017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famiglia.governo.it/i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08.23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Disuguaglianza e Stato sociale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09.03.2023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39126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Capitolo 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Introduzione. – 3.1. La riduzione della disuguaglianza come obiettivo di policy. – </a:t>
            </a:r>
            <a:r>
              <a:rPr lang="it-IT" dirty="0">
                <a:solidFill>
                  <a:srgbClr val="FF0000"/>
                </a:solidFill>
              </a:rPr>
              <a:t>3.2. Distribuzione del reddito e povertà. – 3.3. Lo Stato sociale. </a:t>
            </a:r>
            <a:r>
              <a:rPr lang="it-IT" dirty="0"/>
              <a:t>– 3.4. Dal reddito originario al </a:t>
            </a:r>
            <a:r>
              <a:rPr lang="it-IT" dirty="0" smtClean="0"/>
              <a:t>reddito finale</a:t>
            </a:r>
            <a:r>
              <a:rPr lang="it-IT" dirty="0"/>
              <a:t>. – </a:t>
            </a:r>
            <a:r>
              <a:rPr lang="it-IT" i="1" dirty="0"/>
              <a:t>Appendice I. PIL, reddito, inflazione, crescita. </a:t>
            </a:r>
            <a:r>
              <a:rPr lang="it-IT" dirty="0"/>
              <a:t>– Appendice II. </a:t>
            </a:r>
            <a:r>
              <a:rPr lang="it-IT" i="1" dirty="0"/>
              <a:t>Indicatori di </a:t>
            </a:r>
            <a:r>
              <a:rPr lang="it-IT" i="1" dirty="0" smtClean="0"/>
              <a:t>benessere alternativi </a:t>
            </a:r>
            <a:r>
              <a:rPr lang="it-IT" i="1" dirty="0"/>
              <a:t>al PIL</a:t>
            </a:r>
            <a:r>
              <a:rPr lang="it-IT" dirty="0"/>
              <a:t>. – Appendice III. </a:t>
            </a:r>
            <a:r>
              <a:rPr lang="it-IT" i="1" dirty="0"/>
              <a:t>Federico Caffè il </a:t>
            </a:r>
            <a:r>
              <a:rPr lang="it-IT" dirty="0"/>
              <a:t>welfare </a:t>
            </a:r>
            <a:r>
              <a:rPr lang="it-IT" i="1" dirty="0"/>
              <a:t>della dignità</a:t>
            </a:r>
            <a:r>
              <a:rPr lang="it-IT" dirty="0"/>
              <a:t>. – </a:t>
            </a:r>
            <a:r>
              <a:rPr lang="it-IT" i="1" dirty="0"/>
              <a:t>Esercizi</a:t>
            </a:r>
            <a:r>
              <a:rPr lang="it-IT" dirty="0"/>
              <a:t>. – </a:t>
            </a:r>
            <a:r>
              <a:rPr lang="it-IT" i="1" dirty="0" smtClean="0"/>
              <a:t>Domande di </a:t>
            </a:r>
            <a:r>
              <a:rPr lang="it-IT" i="1" dirty="0"/>
              <a:t>ripasso</a:t>
            </a:r>
            <a:r>
              <a:rPr lang="it-IT" dirty="0"/>
              <a:t>. – Riferimenti bibliografici.</a:t>
            </a:r>
          </a:p>
        </p:txBody>
      </p:sp>
    </p:spTree>
    <p:extLst>
      <p:ext uri="{BB962C8B-B14F-4D97-AF65-F5344CB8AC3E}">
        <p14:creationId xmlns:p14="http://schemas.microsoft.com/office/powerpoint/2010/main" val="2066113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Distribuzione </a:t>
            </a:r>
            <a:r>
              <a:rPr lang="it-IT" dirty="0" smtClean="0"/>
              <a:t>funzionale,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/>
              <a:t>Per </a:t>
            </a:r>
            <a:r>
              <a:rPr lang="it-IT" dirty="0">
                <a:solidFill>
                  <a:srgbClr val="FF0000"/>
                </a:solidFill>
              </a:rPr>
              <a:t>distribuzione funzionale </a:t>
            </a:r>
            <a:r>
              <a:rPr lang="it-IT" dirty="0"/>
              <a:t>del reddito si intende la ripartizione del reddito </a:t>
            </a:r>
            <a:r>
              <a:rPr lang="it-IT" dirty="0" smtClean="0"/>
              <a:t>generato </a:t>
            </a:r>
            <a:r>
              <a:rPr lang="it-IT" dirty="0"/>
              <a:t>a seguito dell’attività di </a:t>
            </a:r>
            <a:r>
              <a:rPr lang="it-IT" dirty="0" smtClean="0"/>
              <a:t>produzione (reddito primario) </a:t>
            </a:r>
            <a:r>
              <a:rPr lang="it-IT" dirty="0"/>
              <a:t>tra i detentori dei fattori produttivi </a:t>
            </a:r>
            <a:r>
              <a:rPr lang="it-IT" dirty="0" err="1" smtClean="0"/>
              <a:t>implegato</a:t>
            </a:r>
            <a:r>
              <a:rPr lang="it-IT" dirty="0" smtClean="0"/>
              <a:t> nell’ambito di quelle attività. </a:t>
            </a:r>
          </a:p>
          <a:p>
            <a:r>
              <a:rPr lang="it-IT" dirty="0" smtClean="0"/>
              <a:t>Riguarda i lavoratori, chi presta </a:t>
            </a:r>
            <a:r>
              <a:rPr lang="it-IT" dirty="0"/>
              <a:t>l’uso di </a:t>
            </a:r>
            <a:r>
              <a:rPr lang="it-IT" dirty="0" smtClean="0"/>
              <a:t>capitale (compreso il capitale di rischio); chi presta l’uso di </a:t>
            </a:r>
            <a:r>
              <a:rPr lang="it-IT" dirty="0"/>
              <a:t>attività non finanziarie non prodotte (terreni, giacimenti, brevetti). </a:t>
            </a:r>
            <a:endParaRPr lang="it-IT" dirty="0" smtClean="0"/>
          </a:p>
          <a:p>
            <a:r>
              <a:rPr lang="it-IT" dirty="0" smtClean="0"/>
              <a:t>I </a:t>
            </a:r>
            <a:r>
              <a:rPr lang="it-IT" dirty="0"/>
              <a:t>percettori di redditi sono classificati in base ai compensi che ciascuno riceve partecipando, direttamente o indirettamente, alla produzione del reddito nazionale (es. percettori di salari, profitti, interessi, rendite</a:t>
            </a:r>
            <a:r>
              <a:rPr lang="it-IT" dirty="0" smtClean="0"/>
              <a:t>).</a:t>
            </a:r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Tendenze </a:t>
            </a:r>
            <a:r>
              <a:rPr lang="it-IT" dirty="0" smtClean="0">
                <a:solidFill>
                  <a:srgbClr val="FF0000"/>
                </a:solidFill>
              </a:rPr>
              <a:t>recenti </a:t>
            </a:r>
            <a:r>
              <a:rPr lang="it-IT" dirty="0" smtClean="0"/>
              <a:t>in materia di distribuzione funzionale del reddito a livello globale (cenni)</a:t>
            </a:r>
          </a:p>
          <a:p>
            <a:pPr lvl="1"/>
            <a:r>
              <a:rPr lang="it-IT" dirty="0" smtClean="0"/>
              <a:t>Calo della quota salari, aumento della quota profitti</a:t>
            </a:r>
          </a:p>
          <a:p>
            <a:pPr lvl="1"/>
            <a:r>
              <a:rPr lang="it-IT" dirty="0" smtClean="0"/>
              <a:t>Distribuzione </a:t>
            </a:r>
            <a:r>
              <a:rPr lang="it-IT" dirty="0"/>
              <a:t>funzionale del reddito e progresso tecnologico.</a:t>
            </a:r>
            <a:endParaRPr lang="it-IT" dirty="0" smtClean="0"/>
          </a:p>
          <a:p>
            <a:pPr lvl="1"/>
            <a:r>
              <a:rPr lang="it-IT" dirty="0" smtClean="0"/>
              <a:t>Distribuzione funzionale del reddito e concetto di «classe sociale».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76634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Distribuzione </a:t>
            </a:r>
            <a:r>
              <a:rPr lang="it-IT" dirty="0" smtClean="0"/>
              <a:t>funzionale,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/>
              <a:t>Per </a:t>
            </a:r>
            <a:r>
              <a:rPr lang="it-IT" dirty="0">
                <a:solidFill>
                  <a:srgbClr val="FF0000"/>
                </a:solidFill>
              </a:rPr>
              <a:t>distribuzione funzionale </a:t>
            </a:r>
            <a:r>
              <a:rPr lang="it-IT" dirty="0"/>
              <a:t>del reddito si intende la ripartizione del reddito </a:t>
            </a:r>
            <a:r>
              <a:rPr lang="it-IT" dirty="0" smtClean="0"/>
              <a:t>generato </a:t>
            </a:r>
            <a:r>
              <a:rPr lang="it-IT" dirty="0"/>
              <a:t>a seguito dell’attività di </a:t>
            </a:r>
            <a:r>
              <a:rPr lang="it-IT" dirty="0" smtClean="0"/>
              <a:t>produzione (reddito primario) </a:t>
            </a:r>
            <a:r>
              <a:rPr lang="it-IT" dirty="0"/>
              <a:t>tra i detentori dei fattori produttivi </a:t>
            </a:r>
            <a:r>
              <a:rPr lang="it-IT" dirty="0" err="1" smtClean="0"/>
              <a:t>implegato</a:t>
            </a:r>
            <a:r>
              <a:rPr lang="it-IT" dirty="0" smtClean="0"/>
              <a:t> nell’ambito di quelle attività. </a:t>
            </a:r>
          </a:p>
          <a:p>
            <a:r>
              <a:rPr lang="it-IT" dirty="0" smtClean="0"/>
              <a:t>Riguarda i lavoratori, chi presta </a:t>
            </a:r>
            <a:r>
              <a:rPr lang="it-IT" dirty="0"/>
              <a:t>l’uso di </a:t>
            </a:r>
            <a:r>
              <a:rPr lang="it-IT" dirty="0" smtClean="0"/>
              <a:t>capitale (compreso il capitale di rischio); chi presta l’uso di </a:t>
            </a:r>
            <a:r>
              <a:rPr lang="it-IT" dirty="0"/>
              <a:t>attività non finanziarie non prodotte (terreni, giacimenti, brevetti). </a:t>
            </a:r>
            <a:endParaRPr lang="it-IT" dirty="0" smtClean="0"/>
          </a:p>
          <a:p>
            <a:r>
              <a:rPr lang="it-IT" dirty="0" smtClean="0"/>
              <a:t>I </a:t>
            </a:r>
            <a:r>
              <a:rPr lang="it-IT" dirty="0"/>
              <a:t>percettori di redditi sono classificati in base ai compensi che ciascuno riceve partecipando, direttamente o indirettamente, alla produzione del reddito nazionale (es. percettori di salari, profitti, interessi, rendite</a:t>
            </a:r>
            <a:r>
              <a:rPr lang="it-IT" dirty="0" smtClean="0"/>
              <a:t>).</a:t>
            </a:r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Tendenze </a:t>
            </a:r>
            <a:r>
              <a:rPr lang="it-IT" dirty="0" smtClean="0">
                <a:solidFill>
                  <a:srgbClr val="FF0000"/>
                </a:solidFill>
              </a:rPr>
              <a:t>recenti </a:t>
            </a:r>
            <a:r>
              <a:rPr lang="it-IT" dirty="0" smtClean="0"/>
              <a:t>in materia di distribuzione funzionale del reddito a livello globale (cenni)</a:t>
            </a:r>
          </a:p>
          <a:p>
            <a:pPr lvl="1"/>
            <a:r>
              <a:rPr lang="it-IT" dirty="0" smtClean="0"/>
              <a:t>Calo della quota salari, aumento della quota profitti</a:t>
            </a:r>
          </a:p>
          <a:p>
            <a:pPr lvl="1"/>
            <a:r>
              <a:rPr lang="it-IT" dirty="0" smtClean="0"/>
              <a:t>Distribuzione </a:t>
            </a:r>
            <a:r>
              <a:rPr lang="it-IT" dirty="0"/>
              <a:t>funzionale del reddito e progresso tecnologico.</a:t>
            </a:r>
            <a:endParaRPr lang="it-IT" dirty="0" smtClean="0"/>
          </a:p>
          <a:p>
            <a:pPr lvl="1"/>
            <a:r>
              <a:rPr lang="it-IT" dirty="0" smtClean="0"/>
              <a:t>Distribuzione funzionale del reddito e concetto di «classe sociale».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76366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Distribuzione personale </a:t>
            </a:r>
            <a:r>
              <a:rPr lang="it-IT" dirty="0" smtClean="0"/>
              <a:t>del reddito,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Per </a:t>
            </a:r>
            <a:r>
              <a:rPr lang="it-IT" dirty="0">
                <a:solidFill>
                  <a:srgbClr val="FF0000"/>
                </a:solidFill>
              </a:rPr>
              <a:t>distribuzione personale </a:t>
            </a:r>
            <a:r>
              <a:rPr lang="it-IT" dirty="0"/>
              <a:t>o distribuzione quantitativa del reddito si intende la distribuzione del reddito disponibile per classi di reddito percepito dagli individui o dalle famiglie. La misura della diseguaglianza viene condotta con riferimento alla distribuzione quantitativa o personale. A tal fine, tuttavia, è necessario preliminarmente chiarire due </a:t>
            </a:r>
            <a:r>
              <a:rPr lang="it-IT" dirty="0" smtClean="0"/>
              <a:t>elementi:</a:t>
            </a:r>
          </a:p>
          <a:p>
            <a:r>
              <a:rPr lang="it-IT" dirty="0" smtClean="0"/>
              <a:t>I </a:t>
            </a:r>
            <a:r>
              <a:rPr lang="it-IT" dirty="0" smtClean="0"/>
              <a:t>percettori di </a:t>
            </a:r>
            <a:r>
              <a:rPr lang="it-IT" dirty="0"/>
              <a:t>redditi sono classificati in base </a:t>
            </a:r>
            <a:r>
              <a:rPr lang="it-IT" dirty="0" smtClean="0"/>
              <a:t>al livello complessivo del proprio reddito personale (o familiare) tenendo conto i tutte le fonti dalle quali quel reddito </a:t>
            </a:r>
            <a:r>
              <a:rPr lang="it-IT" dirty="0" smtClean="0"/>
              <a:t>proviene compresi i trasferimenti da parte dello stato. </a:t>
            </a:r>
            <a:endParaRPr lang="it-IT" dirty="0" smtClean="0"/>
          </a:p>
          <a:p>
            <a:r>
              <a:rPr lang="it-IT" dirty="0" smtClean="0"/>
              <a:t>Distribuzione personale dei redditi, ma anche della ricchezza</a:t>
            </a:r>
          </a:p>
          <a:p>
            <a:r>
              <a:rPr lang="it-IT" dirty="0" smtClean="0"/>
              <a:t>Problemi preliminari da affrontare all’inizio di un’analisi sulla distribuzione personale dei redditi (v. Baldini e Toso 2004).</a:t>
            </a:r>
          </a:p>
          <a:p>
            <a:pPr lvl="1"/>
            <a:r>
              <a:rPr lang="it-IT" dirty="0" smtClean="0"/>
              <a:t>Variabile di riferimento</a:t>
            </a:r>
          </a:p>
          <a:p>
            <a:pPr lvl="1"/>
            <a:r>
              <a:rPr lang="it-IT" dirty="0" smtClean="0"/>
              <a:t>Unità di tempo</a:t>
            </a:r>
          </a:p>
          <a:p>
            <a:pPr lvl="1"/>
            <a:r>
              <a:rPr lang="it-IT" dirty="0" smtClean="0"/>
              <a:t>Unità di riferimento</a:t>
            </a:r>
          </a:p>
          <a:p>
            <a:pPr lvl="1"/>
            <a:r>
              <a:rPr lang="it-IT" dirty="0" smtClean="0"/>
              <a:t>Scala di equivalenza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27666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200" dirty="0"/>
              <a:t>Tipologie di reddito percepito (Fonte: Indagine Banca d’Italia sui bilanci delle famiglie italiane)</a:t>
            </a:r>
            <a:endParaRPr lang="en-GB" sz="32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6145" y="1714483"/>
            <a:ext cx="4512397" cy="496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219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Curva di Lorenz e indici di disuguaglianza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0199390"/>
              </p:ext>
            </p:extLst>
          </p:nvPr>
        </p:nvGraphicFramePr>
        <p:xfrm>
          <a:off x="838200" y="1486866"/>
          <a:ext cx="10515600" cy="225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sz="1000" dirty="0" smtClean="0"/>
                        <a:t>Quintili</a:t>
                      </a:r>
                      <a:endParaRPr lang="it-IT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/>
                        <a:t>Quota</a:t>
                      </a:r>
                      <a:r>
                        <a:rPr lang="it-IT" sz="1000" baseline="0" dirty="0" smtClean="0"/>
                        <a:t> del reddito nazionale effettiva</a:t>
                      </a:r>
                      <a:endParaRPr lang="it-IT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/>
                        <a:t>Quota cumulata</a:t>
                      </a:r>
                      <a:endParaRPr lang="it-IT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/>
                        <a:t>Quota del reddito nazionale nel caso</a:t>
                      </a:r>
                      <a:r>
                        <a:rPr lang="it-IT" sz="1000" baseline="0" dirty="0" smtClean="0"/>
                        <a:t> di perfetta equità</a:t>
                      </a:r>
                      <a:endParaRPr lang="it-IT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/>
                        <a:t>Scarto rispetto alla perfetta </a:t>
                      </a:r>
                      <a:r>
                        <a:rPr lang="it-IT" sz="1000" dirty="0" err="1" smtClean="0"/>
                        <a:t>equita</a:t>
                      </a:r>
                      <a:endParaRPr lang="it-IT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Primo (20% più povero)</a:t>
                      </a:r>
                      <a:endParaRPr lang="it-IT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8%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8%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20%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-12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Secondo</a:t>
                      </a:r>
                      <a:endParaRPr lang="it-IT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12%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20% = 8% + 12%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20%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-8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Terzo</a:t>
                      </a:r>
                      <a:endParaRPr lang="it-IT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18%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38%= 20% + 18%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20%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-2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Quarto</a:t>
                      </a:r>
                      <a:endParaRPr lang="it-IT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25%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63% = 38% + 25%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20%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+5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Quinto (20%</a:t>
                      </a:r>
                      <a:r>
                        <a:rPr lang="it-IT" sz="1200" baseline="0" dirty="0" smtClean="0"/>
                        <a:t> più ricco)</a:t>
                      </a:r>
                      <a:endParaRPr lang="it-IT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37%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100%</a:t>
                      </a:r>
                      <a:r>
                        <a:rPr lang="it-IT" baseline="0" dirty="0" smtClean="0"/>
                        <a:t> = 63% + 37%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20%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+17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838200" y="4275786"/>
            <a:ext cx="10515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Costruzione della curva di Lorenz (asse orizzontale, asse verticale, bisettrice, curva di Lorenz)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Indicatori statistici della disuguaglianza (v. pagina 78)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Indicatori della disuguaglianza basati sul concetto di funzione del benessere sociale (Facoltativo)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La povertà come </a:t>
            </a:r>
            <a:r>
              <a:rPr lang="it-IT" dirty="0" smtClean="0">
                <a:solidFill>
                  <a:srgbClr val="FF0000"/>
                </a:solidFill>
              </a:rPr>
              <a:t>rischio per chi occupa gli strati più bassi della distribuzione personale del reddito</a:t>
            </a:r>
            <a:endParaRPr lang="it-IT" dirty="0" smtClean="0">
              <a:solidFill>
                <a:srgbClr val="FF0000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 smtClean="0"/>
              <a:t>Povertà assoluta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 smtClean="0"/>
              <a:t>Povertà relativa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 smtClean="0"/>
              <a:t>Indici di povertà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2993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Curva di Lorenz e indici di disuguaglianza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457" y="1609857"/>
            <a:ext cx="4402429" cy="421482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0361" y="1690688"/>
            <a:ext cx="5967808" cy="182605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0361" y="3717270"/>
            <a:ext cx="5967808" cy="184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908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povertà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/>
              <a:t>«Il </a:t>
            </a:r>
            <a:r>
              <a:rPr lang="it-IT" dirty="0"/>
              <a:t>concetto di </a:t>
            </a:r>
            <a:r>
              <a:rPr lang="it-IT" dirty="0" smtClean="0">
                <a:solidFill>
                  <a:srgbClr val="FF0000"/>
                </a:solidFill>
              </a:rPr>
              <a:t>povertà </a:t>
            </a:r>
            <a:r>
              <a:rPr lang="it-IT" dirty="0">
                <a:solidFill>
                  <a:srgbClr val="FF0000"/>
                </a:solidFill>
              </a:rPr>
              <a:t>assoluta</a:t>
            </a:r>
            <a:r>
              <a:rPr lang="it-IT" dirty="0"/>
              <a:t> si basa sull’idea che sia possibile individuare un </a:t>
            </a:r>
            <a:r>
              <a:rPr lang="it-IT" dirty="0" smtClean="0"/>
              <a:t>paniere di </a:t>
            </a:r>
            <a:r>
              <a:rPr lang="it-IT" dirty="0"/>
              <a:t>beni e servizi primari il cui consumo e considerato necessario per evitare di </a:t>
            </a:r>
            <a:r>
              <a:rPr lang="it-IT" dirty="0" smtClean="0"/>
              <a:t>cadere in </a:t>
            </a:r>
            <a:r>
              <a:rPr lang="it-IT" dirty="0"/>
              <a:t>uno stato di privazione. Il paniere e anche esprimibile in termini monetari cosi da </a:t>
            </a:r>
            <a:r>
              <a:rPr lang="it-IT" dirty="0" smtClean="0"/>
              <a:t>determinare un </a:t>
            </a:r>
            <a:r>
              <a:rPr lang="it-IT" dirty="0"/>
              <a:t>livello assoluto di spesa, il cui mancato raggiungimento segnala una </a:t>
            </a:r>
            <a:r>
              <a:rPr lang="it-IT" dirty="0" smtClean="0"/>
              <a:t>condizione di povertà» BALDINI</a:t>
            </a:r>
            <a:r>
              <a:rPr lang="it-IT" dirty="0"/>
              <a:t>, TOSO, 2004, p. 114</a:t>
            </a:r>
            <a:r>
              <a:rPr lang="it-IT" dirty="0" smtClean="0"/>
              <a:t>].</a:t>
            </a:r>
          </a:p>
          <a:p>
            <a:r>
              <a:rPr lang="it-IT" dirty="0"/>
              <a:t>“Individui, </a:t>
            </a:r>
            <a:r>
              <a:rPr lang="it-IT" dirty="0" smtClean="0"/>
              <a:t>famiglie </a:t>
            </a:r>
            <a:r>
              <a:rPr lang="it-IT" dirty="0"/>
              <a:t>o gruppi della popolazione possono dirsi in </a:t>
            </a:r>
            <a:r>
              <a:rPr lang="it-IT" dirty="0" smtClean="0">
                <a:solidFill>
                  <a:srgbClr val="FF0000"/>
                </a:solidFill>
              </a:rPr>
              <a:t>povertà [relativa]</a:t>
            </a:r>
            <a:r>
              <a:rPr lang="it-IT" dirty="0" smtClean="0"/>
              <a:t> quando risultino carenti </a:t>
            </a:r>
            <a:r>
              <a:rPr lang="it-IT" dirty="0"/>
              <a:t>delle risorse necessarie a garantire la dieta alimentare, lo standard di vita, </a:t>
            </a:r>
            <a:r>
              <a:rPr lang="it-IT" dirty="0" smtClean="0"/>
              <a:t>le comodità </a:t>
            </a:r>
            <a:r>
              <a:rPr lang="it-IT" dirty="0"/>
              <a:t>e la partecipazione alle </a:t>
            </a:r>
            <a:r>
              <a:rPr lang="it-IT" dirty="0" smtClean="0"/>
              <a:t>attività </a:t>
            </a:r>
            <a:r>
              <a:rPr lang="it-IT" dirty="0"/>
              <a:t>sociali che si ritiene abituali, o almeno </a:t>
            </a:r>
            <a:r>
              <a:rPr lang="it-IT" dirty="0" smtClean="0"/>
              <a:t>meritevoli di </a:t>
            </a:r>
            <a:r>
              <a:rPr lang="it-IT" dirty="0"/>
              <a:t>essere conseguite, nella </a:t>
            </a:r>
            <a:r>
              <a:rPr lang="it-IT" dirty="0" smtClean="0"/>
              <a:t>collettività </a:t>
            </a:r>
            <a:r>
              <a:rPr lang="it-IT" dirty="0"/>
              <a:t>cui si appartiene” [TOWNSEND, 1979</a:t>
            </a:r>
            <a:r>
              <a:rPr lang="it-IT" dirty="0" smtClean="0"/>
              <a:t>].</a:t>
            </a:r>
          </a:p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6974" y="621902"/>
            <a:ext cx="3906826" cy="81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143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400" dirty="0" smtClean="0"/>
              <a:t>La disuguaglianza come problema di politica economica</a:t>
            </a:r>
            <a:endParaRPr lang="en-GB" sz="3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La disuguaglianza come problema</a:t>
            </a:r>
          </a:p>
          <a:p>
            <a:pPr lvl="1"/>
            <a:r>
              <a:rPr lang="it-IT" dirty="0" smtClean="0"/>
              <a:t>Dimensione sociale</a:t>
            </a:r>
          </a:p>
          <a:p>
            <a:pPr lvl="1"/>
            <a:r>
              <a:rPr lang="it-IT" dirty="0" smtClean="0"/>
              <a:t>Dimensione politica</a:t>
            </a:r>
          </a:p>
          <a:p>
            <a:pPr lvl="1"/>
            <a:r>
              <a:rPr lang="it-IT" dirty="0" smtClean="0"/>
              <a:t>Dimensione economica</a:t>
            </a:r>
          </a:p>
          <a:p>
            <a:r>
              <a:rPr lang="it-IT" dirty="0" smtClean="0"/>
              <a:t>La povertà come problema</a:t>
            </a:r>
          </a:p>
          <a:p>
            <a:pPr lvl="1"/>
            <a:r>
              <a:rPr lang="it-IT" dirty="0" smtClean="0"/>
              <a:t>Rischi individuali</a:t>
            </a:r>
          </a:p>
          <a:p>
            <a:pPr lvl="1"/>
            <a:r>
              <a:rPr lang="it-IT" dirty="0" smtClean="0"/>
              <a:t>Rischi familiari</a:t>
            </a:r>
          </a:p>
          <a:p>
            <a:pPr lvl="1"/>
            <a:r>
              <a:rPr lang="it-IT" dirty="0" smtClean="0"/>
              <a:t>Esclusione sociale</a:t>
            </a:r>
          </a:p>
          <a:p>
            <a:r>
              <a:rPr lang="it-IT" dirty="0" smtClean="0"/>
              <a:t>I possibili rimedi</a:t>
            </a:r>
          </a:p>
        </p:txBody>
      </p:sp>
    </p:spTree>
    <p:extLst>
      <p:ext uri="{BB962C8B-B14F-4D97-AF65-F5344CB8AC3E}">
        <p14:creationId xmlns:p14="http://schemas.microsoft.com/office/powerpoint/2010/main" val="3235979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000" dirty="0" smtClean="0"/>
              <a:t>Lo Stato sociale come antidoto alla disuguaglianza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Insieme delle politiche pubbliche finalizzate a raggiungere tre obiettivi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Garantire</a:t>
            </a:r>
            <a:r>
              <a:rPr lang="it-IT" dirty="0" smtClean="0"/>
              <a:t> a tutte le famiglie un </a:t>
            </a:r>
            <a:r>
              <a:rPr lang="it-IT" dirty="0" smtClean="0">
                <a:solidFill>
                  <a:srgbClr val="FF0000"/>
                </a:solidFill>
              </a:rPr>
              <a:t>reddito minimo </a:t>
            </a:r>
            <a:r>
              <a:rPr lang="it-IT" dirty="0" smtClean="0"/>
              <a:t>indipendentemente dalla partecipazione al processo produttivo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Riduzione dell’insicurezza </a:t>
            </a:r>
            <a:r>
              <a:rPr lang="it-IT" dirty="0" smtClean="0"/>
              <a:t>a fronte dei rischi legati alla vita umana e professionale (malattia, vecchiaia, infortuni, disoccupazione)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Fornitura universale di servizi pubblici essenziali</a:t>
            </a:r>
          </a:p>
          <a:p>
            <a:endParaRPr lang="it-IT" dirty="0" smtClean="0"/>
          </a:p>
          <a:p>
            <a:r>
              <a:rPr lang="it-IT" dirty="0" smtClean="0"/>
              <a:t>L’</a:t>
            </a:r>
            <a:r>
              <a:rPr lang="it-IT" dirty="0" smtClean="0">
                <a:solidFill>
                  <a:srgbClr val="FF0000"/>
                </a:solidFill>
              </a:rPr>
              <a:t>Economia del benessere</a:t>
            </a:r>
            <a:r>
              <a:rPr lang="it-IT" dirty="0" smtClean="0"/>
              <a:t> come giustificazione teorica delle attività dello Stato sociale (approccio utilitaristico)</a:t>
            </a:r>
          </a:p>
          <a:p>
            <a:endParaRPr lang="it-IT" dirty="0" smtClean="0"/>
          </a:p>
          <a:p>
            <a:r>
              <a:rPr lang="it-IT" dirty="0" smtClean="0"/>
              <a:t>Lo Stato sociale in prospettiva storica e i diversi modelli di Stato sociale (v. citazione TREU)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05640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/>
              <a:t>Lo Stato sociale come antidoto alla </a:t>
            </a:r>
            <a:r>
              <a:rPr lang="it-IT" sz="3800" dirty="0" smtClean="0"/>
              <a:t>disuguaglianza (2)</a:t>
            </a:r>
            <a:endParaRPr lang="it-IT" sz="38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672" y="1464712"/>
            <a:ext cx="8894619" cy="471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596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/>
              <a:t>Lo Stato sociale come antidoto alla </a:t>
            </a:r>
            <a:r>
              <a:rPr lang="it-IT" sz="3800" dirty="0" smtClean="0"/>
              <a:t>disuguaglianza (3)</a:t>
            </a:r>
            <a:endParaRPr lang="it-IT" sz="38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5" y="1543050"/>
            <a:ext cx="9810750" cy="377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409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/>
              <a:t>Lo Stato sociale come antidoto alla </a:t>
            </a:r>
            <a:r>
              <a:rPr lang="it-IT" sz="3800" dirty="0" smtClean="0"/>
              <a:t>disuguaglianza (3)</a:t>
            </a:r>
            <a:endParaRPr lang="it-IT" sz="38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287" y="2400300"/>
            <a:ext cx="9877425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953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798" y="390485"/>
            <a:ext cx="7546111" cy="618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29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Gli ambiti d’intervento dello stato sociale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Politiche di contrasto alla povertà</a:t>
            </a:r>
          </a:p>
          <a:p>
            <a:r>
              <a:rPr lang="it-IT" dirty="0" smtClean="0"/>
              <a:t>Politiche per la salute</a:t>
            </a:r>
          </a:p>
          <a:p>
            <a:r>
              <a:rPr lang="it-IT" dirty="0" smtClean="0"/>
              <a:t>Politiche dell’istruzione</a:t>
            </a:r>
          </a:p>
          <a:p>
            <a:r>
              <a:rPr lang="it-IT" dirty="0" smtClean="0"/>
              <a:t>Politiche abitative</a:t>
            </a:r>
          </a:p>
          <a:p>
            <a:r>
              <a:rPr lang="it-IT" dirty="0" smtClean="0"/>
              <a:t>Politiche per la famiglia</a:t>
            </a:r>
          </a:p>
          <a:p>
            <a:r>
              <a:rPr lang="it-IT" dirty="0" smtClean="0"/>
              <a:t>Politiche del lavoro (cap. 4)</a:t>
            </a:r>
          </a:p>
          <a:p>
            <a:r>
              <a:rPr lang="it-IT" dirty="0" smtClean="0"/>
              <a:t>Politiche previdenziali (cap. 4)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34167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800" dirty="0" smtClean="0"/>
              <a:t>Politiche contro la povertà e l’esclusione sociale</a:t>
            </a:r>
            <a:endParaRPr lang="it-IT" sz="3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81238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Obiettivo</a:t>
            </a:r>
            <a:r>
              <a:rPr lang="it-IT" dirty="0" smtClean="0"/>
              <a:t>: ridurre l’incidenza della povertà e dell’esclusione sociale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Strumento principale</a:t>
            </a:r>
            <a:r>
              <a:rPr lang="it-IT" dirty="0" smtClean="0"/>
              <a:t>: Trasferimenti monetari e in natura (es. alimenti, farmaci, prodotti sanitari)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Reddito minimo</a:t>
            </a:r>
            <a:r>
              <a:rPr lang="it-IT" dirty="0" smtClean="0"/>
              <a:t>: concesso dietro verifica dei requisiti (invalidità, stato di deprivazione, disoccupazione prolungata) e talvolta condizionato alla partecipazione a programmi di attivazione e/o ad attivazione coatta (es. pensioni sociali e d’invalidità, REI, RDC)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Imposta negativa</a:t>
            </a:r>
            <a:r>
              <a:rPr lang="it-IT" dirty="0" smtClean="0"/>
              <a:t>: sussidio per portare il reddito effettivo a un livello soglia </a:t>
            </a:r>
            <a:r>
              <a:rPr lang="it-IT" dirty="0" err="1" smtClean="0"/>
              <a:t>pre</a:t>
            </a:r>
            <a:r>
              <a:rPr lang="it-IT" dirty="0" smtClean="0"/>
              <a:t>-determinato.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Reddito di partecipazione</a:t>
            </a:r>
            <a:r>
              <a:rPr lang="it-IT" dirty="0" smtClean="0"/>
              <a:t>: reddito erogato a fronte della disponibilità del percettore a svolgere attività a «favore della società» (es. volontariato, assistenza ai disabili)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Reddito di cittadinanza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Criticità</a:t>
            </a:r>
            <a:r>
              <a:rPr lang="it-IT" dirty="0" smtClean="0"/>
              <a:t>: entità del finanziamento, verifica dei requisiti di </a:t>
            </a:r>
            <a:r>
              <a:rPr lang="it-IT" dirty="0" err="1" smtClean="0"/>
              <a:t>elegibilità</a:t>
            </a:r>
            <a:r>
              <a:rPr lang="it-IT" dirty="0" smtClean="0"/>
              <a:t>, il problema dello stigma sociale, complessità istituzionale (vale sempre per la politica economica e in particolare per le politiche del welfare che inevitabilmente hanno una dimensione centrale e una dimensione locale).</a:t>
            </a:r>
          </a:p>
          <a:p>
            <a:r>
              <a:rPr lang="it-IT" dirty="0" smtClean="0"/>
              <a:t>Approfondimento: </a:t>
            </a:r>
            <a:r>
              <a:rPr lang="it-IT" dirty="0">
                <a:hlinkClick r:id="rId2"/>
              </a:rPr>
              <a:t>https://www.camera.it/temiap/documentazione/temi/pdf/1104322.pdf?_1569870880952</a:t>
            </a:r>
            <a:r>
              <a:rPr lang="it-IT" dirty="0" smtClean="0"/>
              <a:t>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3229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Diritto alla salute e politiche sanitarie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Obiettivo</a:t>
            </a:r>
            <a:r>
              <a:rPr lang="it-IT" dirty="0"/>
              <a:t>: </a:t>
            </a:r>
            <a:r>
              <a:rPr lang="it-IT" dirty="0" smtClean="0"/>
              <a:t>garantire a tutti il diritto alla salute (cura e prevenzione) a prescindere dalle proprie condizioni economiche (legame con le politiche di contrasto alla povertà)</a:t>
            </a:r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Strumenti principali</a:t>
            </a:r>
            <a:r>
              <a:rPr lang="it-IT" dirty="0" smtClean="0"/>
              <a:t>: </a:t>
            </a:r>
          </a:p>
          <a:p>
            <a:pPr lvl="1"/>
            <a:r>
              <a:rPr lang="it-IT" dirty="0" smtClean="0"/>
              <a:t>SSN (ASL, ospedali pubblici, cliniche convenzionate)</a:t>
            </a:r>
          </a:p>
          <a:p>
            <a:pPr lvl="1"/>
            <a:r>
              <a:rPr lang="it-IT" dirty="0" smtClean="0"/>
              <a:t>Vaccinazioni obbligatorie e altre misure «coercitive»</a:t>
            </a:r>
          </a:p>
          <a:p>
            <a:pPr lvl="1"/>
            <a:r>
              <a:rPr lang="it-IT" dirty="0" smtClean="0"/>
              <a:t>Politiche di contrasto alle dipendenze, politiche ambientali</a:t>
            </a:r>
          </a:p>
          <a:p>
            <a:pPr lvl="1"/>
            <a:r>
              <a:rPr lang="it-IT" dirty="0" smtClean="0"/>
              <a:t>Politiche dell’istruzione per aumentare la consapevolezza verso i rischi alla propria salute</a:t>
            </a:r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Criticità</a:t>
            </a:r>
            <a:r>
              <a:rPr lang="it-IT" dirty="0" smtClean="0"/>
              <a:t>: finanziamento (resilienza), accessibilità, efficacia, disparità territoriali, </a:t>
            </a:r>
            <a:r>
              <a:rPr lang="it-IT" dirty="0"/>
              <a:t>complessità </a:t>
            </a:r>
            <a:r>
              <a:rPr lang="it-IT" dirty="0" smtClean="0"/>
              <a:t>istituzionale.</a:t>
            </a:r>
            <a:endParaRPr lang="it-IT" dirty="0"/>
          </a:p>
          <a:p>
            <a:r>
              <a:rPr lang="it-IT" dirty="0" smtClean="0"/>
              <a:t>Approfondimento: </a:t>
            </a:r>
            <a:r>
              <a:rPr lang="it-IT" dirty="0">
                <a:hlinkClick r:id="rId2"/>
              </a:rPr>
              <a:t>https://ec.europa.eu/health/sites/health/files/state/docs/2019_chp_it_italy.pdf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663550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200" dirty="0" smtClean="0"/>
              <a:t>Diritto allo studio e politiche per l’istruzione e la formazione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Obiettivo</a:t>
            </a:r>
            <a:r>
              <a:rPr lang="it-IT" dirty="0"/>
              <a:t>: garantire a tutti il diritto </a:t>
            </a:r>
            <a:r>
              <a:rPr lang="it-IT" dirty="0" smtClean="0"/>
              <a:t>all’istruzione (Art. 34 </a:t>
            </a:r>
            <a:r>
              <a:rPr lang="it-IT" dirty="0" err="1" smtClean="0"/>
              <a:t>Cost</a:t>
            </a:r>
            <a:r>
              <a:rPr lang="it-IT" dirty="0" smtClean="0"/>
              <a:t>., Art 26 DDU) </a:t>
            </a:r>
            <a:r>
              <a:rPr lang="it-IT" dirty="0"/>
              <a:t>a prescindere dalle proprie condizioni economiche (legame con le politiche di contrasto alla </a:t>
            </a:r>
            <a:r>
              <a:rPr lang="it-IT" dirty="0" smtClean="0"/>
              <a:t>povertà. L’istruzione come antidoto contro i rischi di esclusione sociale, povertà, disuguaglianza). L’istruzione come educazione alla tolleranza e al rispetto dei diritti umani e delle libertà fondamentali. </a:t>
            </a:r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Strumenti </a:t>
            </a:r>
            <a:r>
              <a:rPr lang="it-IT" dirty="0">
                <a:solidFill>
                  <a:srgbClr val="FF0000"/>
                </a:solidFill>
              </a:rPr>
              <a:t>principali</a:t>
            </a:r>
            <a:r>
              <a:rPr lang="it-IT" dirty="0" smtClean="0"/>
              <a:t>:</a:t>
            </a:r>
            <a:endParaRPr lang="it-IT" dirty="0"/>
          </a:p>
          <a:p>
            <a:pPr lvl="1"/>
            <a:r>
              <a:rPr lang="it-IT" dirty="0" smtClean="0"/>
              <a:t>Il sistema della Pubblica Istruzione (e l’istruzione parificata)</a:t>
            </a:r>
            <a:endParaRPr lang="it-IT" dirty="0"/>
          </a:p>
          <a:p>
            <a:pPr lvl="1"/>
            <a:r>
              <a:rPr lang="it-IT" dirty="0" smtClean="0"/>
              <a:t>Misure </a:t>
            </a:r>
            <a:r>
              <a:rPr lang="it-IT" dirty="0"/>
              <a:t>«coercitive</a:t>
            </a:r>
            <a:r>
              <a:rPr lang="it-IT" dirty="0" smtClean="0"/>
              <a:t>» (es. obbligo scolastico)</a:t>
            </a:r>
            <a:endParaRPr lang="it-IT" dirty="0"/>
          </a:p>
          <a:p>
            <a:pPr lvl="1"/>
            <a:r>
              <a:rPr lang="it-IT" dirty="0" smtClean="0"/>
              <a:t>Trasferimenti monetari (Borse di studio) e in-</a:t>
            </a:r>
            <a:r>
              <a:rPr lang="it-IT" dirty="0" err="1" smtClean="0"/>
              <a:t>kind</a:t>
            </a:r>
            <a:r>
              <a:rPr lang="it-IT" dirty="0" smtClean="0"/>
              <a:t> (libri di testo)</a:t>
            </a:r>
            <a:endParaRPr lang="it-IT" dirty="0"/>
          </a:p>
          <a:p>
            <a:pPr lvl="1"/>
            <a:r>
              <a:rPr lang="it-IT" dirty="0" smtClean="0"/>
              <a:t>L’istruzione degli adulti e il rientro nel mondo del lavoro (politiche attive)</a:t>
            </a:r>
            <a:endParaRPr lang="it-IT" dirty="0"/>
          </a:p>
          <a:p>
            <a:r>
              <a:rPr lang="it-IT" dirty="0" smtClean="0"/>
              <a:t>Criticità: vincoli finanziari </a:t>
            </a:r>
            <a:r>
              <a:rPr lang="it-IT" dirty="0"/>
              <a:t>(resilienza), accessibilità, </a:t>
            </a:r>
            <a:r>
              <a:rPr lang="it-IT" dirty="0" smtClean="0"/>
              <a:t>efficacia</a:t>
            </a:r>
            <a:r>
              <a:rPr lang="it-IT" dirty="0"/>
              <a:t> , disparità </a:t>
            </a:r>
            <a:r>
              <a:rPr lang="it-IT" dirty="0" smtClean="0"/>
              <a:t>territoriali, il problema della libertà di scelta in materia di istruzione.</a:t>
            </a:r>
            <a:endParaRPr lang="it-IT" dirty="0"/>
          </a:p>
          <a:p>
            <a:r>
              <a:rPr lang="it-IT" dirty="0" smtClean="0"/>
              <a:t>Approfondimento</a:t>
            </a:r>
            <a:r>
              <a:rPr lang="it-IT" dirty="0"/>
              <a:t>: </a:t>
            </a:r>
            <a:r>
              <a:rPr lang="it-IT" dirty="0">
                <a:hlinkClick r:id="rId2"/>
              </a:rPr>
              <a:t>https://www.miur.gov.it/sistema-educativo-di-istruzione-e-formazione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8221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Diritto alla casa e politiche abitative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Obiettivo</a:t>
            </a:r>
            <a:r>
              <a:rPr lang="it-IT" dirty="0"/>
              <a:t>: garantire a tutti il diritto </a:t>
            </a:r>
            <a:r>
              <a:rPr lang="it-IT" dirty="0" smtClean="0"/>
              <a:t>alla casa e i diritti che si possono godere solamente potendo contare su un domicilio stabile (v. citazione Saraceno)</a:t>
            </a:r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Strumenti </a:t>
            </a:r>
            <a:r>
              <a:rPr lang="it-IT" dirty="0">
                <a:solidFill>
                  <a:srgbClr val="FF0000"/>
                </a:solidFill>
              </a:rPr>
              <a:t>principali</a:t>
            </a:r>
            <a:r>
              <a:rPr lang="it-IT" dirty="0"/>
              <a:t>:</a:t>
            </a:r>
          </a:p>
          <a:p>
            <a:pPr lvl="1"/>
            <a:r>
              <a:rPr lang="it-IT" dirty="0" smtClean="0"/>
              <a:t>Edilizia pubblica e social </a:t>
            </a:r>
            <a:r>
              <a:rPr lang="it-IT" dirty="0" err="1" smtClean="0"/>
              <a:t>housing</a:t>
            </a:r>
            <a:endParaRPr lang="it-IT" dirty="0" smtClean="0"/>
          </a:p>
          <a:p>
            <a:pPr lvl="1"/>
            <a:r>
              <a:rPr lang="it-IT" dirty="0" smtClean="0"/>
              <a:t>Incentivi fiscali all’acquisto della prima casa </a:t>
            </a:r>
          </a:p>
          <a:p>
            <a:pPr lvl="1"/>
            <a:r>
              <a:rPr lang="it-IT" dirty="0" smtClean="0"/>
              <a:t>Trasferimenti monetari: sussidi per coprire spese di locazione e gestione</a:t>
            </a:r>
          </a:p>
          <a:p>
            <a:pPr lvl="1"/>
            <a:r>
              <a:rPr lang="it-IT" dirty="0" smtClean="0"/>
              <a:t>Regolamentazione degli sfratti e delle situazioni di morosità, controllo degli affitti</a:t>
            </a:r>
          </a:p>
          <a:p>
            <a:pPr lvl="1"/>
            <a:r>
              <a:rPr lang="it-IT" dirty="0" smtClean="0"/>
              <a:t>Gestione delle situazioni di emergenza abitativa</a:t>
            </a:r>
            <a:endParaRPr lang="it-IT" dirty="0"/>
          </a:p>
          <a:p>
            <a:r>
              <a:rPr lang="it-IT" dirty="0" smtClean="0"/>
              <a:t>Alcuni </a:t>
            </a:r>
            <a:r>
              <a:rPr lang="it-IT" dirty="0"/>
              <a:t>aspetti critici: vincoli finanziari (resilienza), accessibilità, </a:t>
            </a:r>
            <a:r>
              <a:rPr lang="it-IT" dirty="0" smtClean="0"/>
              <a:t>efficacia, </a:t>
            </a:r>
            <a:r>
              <a:rPr lang="it-IT" dirty="0"/>
              <a:t>disparità </a:t>
            </a:r>
            <a:r>
              <a:rPr lang="it-IT" dirty="0" smtClean="0"/>
              <a:t>territoriali, costo delle case</a:t>
            </a:r>
            <a:endParaRPr lang="it-IT" dirty="0"/>
          </a:p>
          <a:p>
            <a:r>
              <a:rPr lang="it-IT" dirty="0" smtClean="0"/>
              <a:t>Approfondimento:</a:t>
            </a:r>
            <a:r>
              <a:rPr lang="it-IT" dirty="0">
                <a:hlinkClick r:id="rId2"/>
              </a:rPr>
              <a:t> http://www.housingeurope.eu/resource-1000/the-state-of-housing-in-the-eu-2017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176354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Politiche per la famiglia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Obiettivo</a:t>
            </a:r>
            <a:r>
              <a:rPr lang="it-IT" dirty="0"/>
              <a:t>: </a:t>
            </a:r>
            <a:r>
              <a:rPr lang="it-IT" dirty="0" smtClean="0"/>
              <a:t>sostenere i singoli individui e le famiglie nella esigenze della vita quotidiana e in particolare nella conciliazione delle responsabilità familiari e lavorative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Strumenti </a:t>
            </a:r>
            <a:r>
              <a:rPr lang="it-IT" dirty="0">
                <a:solidFill>
                  <a:srgbClr val="FF0000"/>
                </a:solidFill>
              </a:rPr>
              <a:t>principali</a:t>
            </a:r>
            <a:r>
              <a:rPr lang="it-IT" dirty="0"/>
              <a:t>:</a:t>
            </a:r>
          </a:p>
          <a:p>
            <a:pPr lvl="1"/>
            <a:r>
              <a:rPr lang="it-IT" dirty="0" smtClean="0"/>
              <a:t>Sostegno al costo dei figli (trasferimenti monetari, asili nido, educazione </a:t>
            </a:r>
            <a:r>
              <a:rPr lang="it-IT" dirty="0" err="1" smtClean="0"/>
              <a:t>pre</a:t>
            </a:r>
            <a:r>
              <a:rPr lang="it-IT" dirty="0" smtClean="0"/>
              <a:t>-scolare, incentivi fiscali)</a:t>
            </a:r>
          </a:p>
          <a:p>
            <a:pPr lvl="1"/>
            <a:r>
              <a:rPr lang="it-IT" dirty="0" smtClean="0"/>
              <a:t>Regolamentazione dei congedi per motivi familiari</a:t>
            </a:r>
          </a:p>
          <a:p>
            <a:pPr lvl="1"/>
            <a:r>
              <a:rPr lang="it-IT" dirty="0" smtClean="0"/>
              <a:t>Presidi per assicurare i bisogni di cura nell’età anziana</a:t>
            </a:r>
          </a:p>
          <a:p>
            <a:pPr lvl="1"/>
            <a:r>
              <a:rPr lang="it-IT" dirty="0" smtClean="0"/>
              <a:t>Misure a sostegno della maternità e della paternità. </a:t>
            </a:r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Criticità</a:t>
            </a:r>
            <a:r>
              <a:rPr lang="it-IT" dirty="0" smtClean="0"/>
              <a:t>: </a:t>
            </a:r>
            <a:r>
              <a:rPr lang="it-IT" dirty="0"/>
              <a:t>vincoli finanziari (resilienza), accessibilità, efficacia, disparità </a:t>
            </a:r>
            <a:r>
              <a:rPr lang="it-IT" dirty="0" smtClean="0"/>
              <a:t>territoriali.</a:t>
            </a:r>
            <a:endParaRPr lang="it-IT" dirty="0"/>
          </a:p>
          <a:p>
            <a:r>
              <a:rPr lang="it-IT" dirty="0" err="1" smtClean="0"/>
              <a:t>Approfondimento:</a:t>
            </a:r>
            <a:r>
              <a:rPr lang="it-IT" dirty="0" err="1" smtClean="0">
                <a:hlinkClick r:id="rId2"/>
              </a:rPr>
              <a:t>http</a:t>
            </a:r>
            <a:r>
              <a:rPr lang="it-IT" dirty="0">
                <a:hlinkClick r:id="rId2"/>
              </a:rPr>
              <a:t>://famiglia.governo.it/</a:t>
            </a:r>
            <a:r>
              <a:rPr lang="it-IT" dirty="0" err="1">
                <a:hlinkClick r:id="rId2"/>
              </a:rPr>
              <a:t>it</a:t>
            </a:r>
            <a:r>
              <a:rPr lang="it-IT" dirty="0">
                <a:hlinkClick r:id="rId2"/>
              </a:rPr>
              <a:t>/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770659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1846</TotalTime>
  <Words>1680</Words>
  <Application>Microsoft Office PowerPoint</Application>
  <PresentationFormat>Widescreen</PresentationFormat>
  <Paragraphs>151</Paragraphs>
  <Slides>21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di Office</vt:lpstr>
      <vt:lpstr>Politica economica Lezione 08.23  Disuguaglianza e Stato sociale</vt:lpstr>
      <vt:lpstr>Capitolo 3</vt:lpstr>
      <vt:lpstr>Distribuzione funzionale, 1</vt:lpstr>
      <vt:lpstr>Distribuzione funzionale, 2</vt:lpstr>
      <vt:lpstr>Distribuzione personale del reddito, 1</vt:lpstr>
      <vt:lpstr>Tipologie di reddito percepito (Fonte: Indagine Banca d’Italia sui bilanci delle famiglie italiane)</vt:lpstr>
      <vt:lpstr>Curva di Lorenz e indici di disuguaglianza</vt:lpstr>
      <vt:lpstr>Curva di Lorenz e indici di disuguaglianza</vt:lpstr>
      <vt:lpstr>La povertà</vt:lpstr>
      <vt:lpstr>La disuguaglianza come problema di politica economica</vt:lpstr>
      <vt:lpstr>Lo Stato sociale come antidoto alla disuguaglianza</vt:lpstr>
      <vt:lpstr>Lo Stato sociale come antidoto alla disuguaglianza (2)</vt:lpstr>
      <vt:lpstr>Lo Stato sociale come antidoto alla disuguaglianza (3)</vt:lpstr>
      <vt:lpstr>Lo Stato sociale come antidoto alla disuguaglianza (3)</vt:lpstr>
      <vt:lpstr>Presentazione standard di PowerPoint</vt:lpstr>
      <vt:lpstr>Gli ambiti d’intervento dello stato sociale</vt:lpstr>
      <vt:lpstr>Politiche contro la povertà e l’esclusione sociale</vt:lpstr>
      <vt:lpstr>Diritto alla salute e politiche sanitarie</vt:lpstr>
      <vt:lpstr>Diritto allo studio e politiche per l’istruzione e la formazione </vt:lpstr>
      <vt:lpstr>Diritto alla casa e politiche abitative</vt:lpstr>
      <vt:lpstr>Politiche per la famiglia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71</cp:revision>
  <dcterms:created xsi:type="dcterms:W3CDTF">2020-03-17T15:33:48Z</dcterms:created>
  <dcterms:modified xsi:type="dcterms:W3CDTF">2023-03-04T18:41:23Z</dcterms:modified>
</cp:coreProperties>
</file>