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2" r:id="rId2"/>
    <p:sldId id="291" r:id="rId3"/>
    <p:sldId id="293" r:id="rId4"/>
    <p:sldId id="290" r:id="rId5"/>
    <p:sldId id="265" r:id="rId6"/>
    <p:sldId id="268" r:id="rId7"/>
    <p:sldId id="267" r:id="rId8"/>
    <p:sldId id="275" r:id="rId9"/>
    <p:sldId id="276" r:id="rId10"/>
    <p:sldId id="294" r:id="rId11"/>
    <p:sldId id="266" r:id="rId12"/>
    <p:sldId id="277" r:id="rId13"/>
    <p:sldId id="279" r:id="rId14"/>
    <p:sldId id="269" r:id="rId15"/>
    <p:sldId id="271" r:id="rId16"/>
    <p:sldId id="278" r:id="rId17"/>
    <p:sldId id="289" r:id="rId1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88" autoAdjust="0"/>
    <p:restoredTop sz="94660"/>
  </p:normalViewPr>
  <p:slideViewPr>
    <p:cSldViewPr snapToGrid="0">
      <p:cViewPr varScale="1">
        <p:scale>
          <a:sx n="69" d="100"/>
          <a:sy n="69" d="100"/>
        </p:scale>
        <p:origin x="6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15/03/2023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15/03/2023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15/03/2023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15/03/2023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15/03/2023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15/03/2023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15/03/2023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15/03/2023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istat.it/it/files/2015/05/Glossario1.pdf" TargetMode="External"/><Relationship Id="rId2" Type="http://schemas.openxmlformats.org/officeDocument/2006/relationships/hyperlink" Target="https://www.istat.it/it/archivio/8263"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istat.it/it/files/2015/05/Glossario1.pdf"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istat.it/it/files/2015/05/Glossario1.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treccani.it/enciclopedia/sottoccupazione_(Dizionario-di-Economia-e-Finanza)/"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treccani.it/enciclopedia/working-poors_(Lessico-del-XXI-Secolo)/"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eticaeconomia.it/lavorare-non-basta/"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treccani.it/enciclopedia/disoccupazione_(Dizionario-di-Economia-e-Finanza)/"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treccani.it/enciclopedia/disoccupazione_(Dizionario-di-Economia-e-Finanza)/"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treccani.it/enciclopedia/disoccupazione_(Dizionario-di-Economia-e-Finanza)/"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Politica economica</a:t>
            </a:r>
            <a:br>
              <a:rPr lang="it-IT" sz="4200" dirty="0" smtClean="0"/>
            </a:br>
            <a:r>
              <a:rPr lang="it-IT" sz="4200" dirty="0" smtClean="0"/>
              <a:t>Lezione 10.23</a:t>
            </a:r>
            <a:br>
              <a:rPr lang="it-IT" sz="4200" dirty="0" smtClean="0"/>
            </a:br>
            <a:r>
              <a:rPr lang="it-IT" sz="4200" dirty="0"/>
              <a:t/>
            </a:r>
            <a:br>
              <a:rPr lang="it-IT" sz="4200" dirty="0"/>
            </a:br>
            <a:r>
              <a:rPr lang="it-IT" sz="4200" dirty="0" smtClean="0"/>
              <a:t>Lavoro e disoccupazione concetti di base</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16.03.2023</a:t>
            </a:r>
            <a:endParaRPr lang="it-IT" dirty="0"/>
          </a:p>
        </p:txBody>
      </p:sp>
    </p:spTree>
    <p:extLst>
      <p:ext uri="{BB962C8B-B14F-4D97-AF65-F5344CB8AC3E}">
        <p14:creationId xmlns:p14="http://schemas.microsoft.com/office/powerpoint/2010/main" val="4229375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Lavoro</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Il lavoro come «tema trasversale» </a:t>
            </a:r>
            <a:r>
              <a:rPr lang="it-IT" dirty="0" smtClean="0"/>
              <a:t>in un corso di politica economica. </a:t>
            </a:r>
          </a:p>
          <a:p>
            <a:r>
              <a:rPr lang="it-IT" dirty="0" smtClean="0">
                <a:solidFill>
                  <a:srgbClr val="FF0000"/>
                </a:solidFill>
              </a:rPr>
              <a:t>Dimensione allocativa</a:t>
            </a:r>
            <a:r>
              <a:rPr lang="it-IT" dirty="0" smtClean="0"/>
              <a:t>: lavoro come fattore della produzione, scambiato all’interno di un «mercato», livello e composizione dell’occupazione e della disoccupazione.</a:t>
            </a:r>
          </a:p>
          <a:p>
            <a:r>
              <a:rPr lang="it-IT" dirty="0" smtClean="0">
                <a:solidFill>
                  <a:srgbClr val="FF0000"/>
                </a:solidFill>
              </a:rPr>
              <a:t>Dimensione </a:t>
            </a:r>
            <a:r>
              <a:rPr lang="it-IT" dirty="0" smtClean="0">
                <a:solidFill>
                  <a:srgbClr val="FF0000"/>
                </a:solidFill>
              </a:rPr>
              <a:t>redistributiva</a:t>
            </a:r>
            <a:r>
              <a:rPr lang="it-IT" dirty="0" smtClean="0"/>
              <a:t>: lavoro come fonte di reddito, disoccupazione come anticamera della povertà e dell’esclusione sociale, lavoro e istruzione, lavoro e salute, lavoro e politiche della famiglia, lavoro e previdenza. </a:t>
            </a:r>
          </a:p>
          <a:p>
            <a:r>
              <a:rPr lang="it-IT" dirty="0" smtClean="0">
                <a:solidFill>
                  <a:srgbClr val="FF0000"/>
                </a:solidFill>
              </a:rPr>
              <a:t>Dimensione macroeconomica</a:t>
            </a:r>
            <a:r>
              <a:rPr lang="it-IT" dirty="0" smtClean="0"/>
              <a:t>: oscillazione dell’attività economica comportano oscillazioni nel livello dell’occupazione e della disoccupazione (incertezza, spreco di risorse), legami tra </a:t>
            </a:r>
            <a:r>
              <a:rPr lang="it-IT" dirty="0" smtClean="0"/>
              <a:t>occupazione/disoccupazione variazione </a:t>
            </a:r>
            <a:r>
              <a:rPr lang="it-IT" dirty="0" smtClean="0"/>
              <a:t>dei </a:t>
            </a:r>
            <a:r>
              <a:rPr lang="it-IT" dirty="0" smtClean="0"/>
              <a:t>salari, </a:t>
            </a:r>
            <a:r>
              <a:rPr lang="it-IT" dirty="0" smtClean="0"/>
              <a:t>variazioni dei prezzi. </a:t>
            </a:r>
            <a:endParaRPr lang="it-IT" dirty="0"/>
          </a:p>
        </p:txBody>
      </p:sp>
    </p:spTree>
    <p:extLst>
      <p:ext uri="{BB962C8B-B14F-4D97-AF65-F5344CB8AC3E}">
        <p14:creationId xmlns:p14="http://schemas.microsoft.com/office/powerpoint/2010/main" val="16471587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Gli ambiti d’intervento dello stato sociale</a:t>
            </a:r>
            <a:endParaRPr lang="it-IT" dirty="0"/>
          </a:p>
        </p:txBody>
      </p:sp>
      <p:sp>
        <p:nvSpPr>
          <p:cNvPr id="3" name="Segnaposto contenuto 2"/>
          <p:cNvSpPr>
            <a:spLocks noGrp="1"/>
          </p:cNvSpPr>
          <p:nvPr>
            <p:ph idx="1"/>
          </p:nvPr>
        </p:nvSpPr>
        <p:spPr/>
        <p:txBody>
          <a:bodyPr/>
          <a:lstStyle/>
          <a:p>
            <a:r>
              <a:rPr lang="it-IT" dirty="0" smtClean="0"/>
              <a:t>Politiche di contrasto alla povertà</a:t>
            </a:r>
          </a:p>
          <a:p>
            <a:r>
              <a:rPr lang="it-IT" dirty="0" smtClean="0"/>
              <a:t>Politiche per la salute</a:t>
            </a:r>
          </a:p>
          <a:p>
            <a:r>
              <a:rPr lang="it-IT" dirty="0" smtClean="0"/>
              <a:t>Politiche dell’istruzione</a:t>
            </a:r>
          </a:p>
          <a:p>
            <a:r>
              <a:rPr lang="it-IT" dirty="0" smtClean="0"/>
              <a:t>Politiche abitative</a:t>
            </a:r>
          </a:p>
          <a:p>
            <a:r>
              <a:rPr lang="it-IT" dirty="0" smtClean="0"/>
              <a:t>Politiche per la famiglia</a:t>
            </a:r>
          </a:p>
          <a:p>
            <a:r>
              <a:rPr lang="it-IT" dirty="0" smtClean="0">
                <a:solidFill>
                  <a:srgbClr val="FF0000"/>
                </a:solidFill>
              </a:rPr>
              <a:t>Politiche del lavoro (cap. 4)</a:t>
            </a:r>
          </a:p>
          <a:p>
            <a:r>
              <a:rPr lang="it-IT" dirty="0" smtClean="0">
                <a:solidFill>
                  <a:srgbClr val="FF0000"/>
                </a:solidFill>
              </a:rPr>
              <a:t>Politiche previdenziali (cap. 4)</a:t>
            </a:r>
            <a:endParaRPr lang="it-IT" dirty="0">
              <a:solidFill>
                <a:srgbClr val="FF0000"/>
              </a:solidFill>
            </a:endParaRPr>
          </a:p>
        </p:txBody>
      </p:sp>
    </p:spTree>
    <p:extLst>
      <p:ext uri="{BB962C8B-B14F-4D97-AF65-F5344CB8AC3E}">
        <p14:creationId xmlns:p14="http://schemas.microsoft.com/office/powerpoint/2010/main" val="37562736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766617" y="1246909"/>
            <a:ext cx="10415257" cy="3879272"/>
          </a:xfrm>
          <a:prstGeom prst="rect">
            <a:avLst/>
          </a:prstGeom>
        </p:spPr>
      </p:pic>
      <p:sp>
        <p:nvSpPr>
          <p:cNvPr id="5" name="Rettangolo 4"/>
          <p:cNvSpPr/>
          <p:nvPr/>
        </p:nvSpPr>
        <p:spPr>
          <a:xfrm>
            <a:off x="1071418" y="5802898"/>
            <a:ext cx="10409381" cy="369332"/>
          </a:xfrm>
          <a:prstGeom prst="rect">
            <a:avLst/>
          </a:prstGeom>
        </p:spPr>
        <p:txBody>
          <a:bodyPr wrap="square">
            <a:spAutoFit/>
          </a:bodyPr>
          <a:lstStyle/>
          <a:p>
            <a:r>
              <a:rPr lang="it-IT" dirty="0"/>
              <a:t>https://www.core-econ.org/the-economy/book/it/text/09.html#92-misurare-occupazione-e-disoccupazione</a:t>
            </a:r>
          </a:p>
        </p:txBody>
      </p:sp>
    </p:spTree>
    <p:extLst>
      <p:ext uri="{BB962C8B-B14F-4D97-AF65-F5344CB8AC3E}">
        <p14:creationId xmlns:p14="http://schemas.microsoft.com/office/powerpoint/2010/main" val="3233567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Lavoro e disoccupazione: concetti di base </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POP = Forza Lavoro + Non Attivi</a:t>
            </a:r>
          </a:p>
          <a:p>
            <a:r>
              <a:rPr lang="it-IT" dirty="0" smtClean="0">
                <a:solidFill>
                  <a:srgbClr val="FF0000"/>
                </a:solidFill>
              </a:rPr>
              <a:t>Non attivi </a:t>
            </a:r>
            <a:r>
              <a:rPr lang="it-IT" dirty="0" smtClean="0"/>
              <a:t>= POP (&lt; 15 anni) + </a:t>
            </a:r>
            <a:r>
              <a:rPr lang="it-IT" dirty="0"/>
              <a:t>POP </a:t>
            </a:r>
            <a:r>
              <a:rPr lang="it-IT" dirty="0" smtClean="0"/>
              <a:t>(&gt; 74 </a:t>
            </a:r>
            <a:r>
              <a:rPr lang="it-IT" dirty="0"/>
              <a:t>anni</a:t>
            </a:r>
            <a:r>
              <a:rPr lang="it-IT" dirty="0" smtClean="0"/>
              <a:t>) + POP (15 &lt; età &lt; 74)</a:t>
            </a:r>
          </a:p>
          <a:p>
            <a:pPr lvl="1"/>
            <a:r>
              <a:rPr lang="it-IT" dirty="0" smtClean="0"/>
              <a:t>Inattivi</a:t>
            </a:r>
            <a:r>
              <a:rPr lang="it-IT" dirty="0"/>
              <a:t>: Inattivi: comprendono le persone </a:t>
            </a:r>
            <a:r>
              <a:rPr lang="it-IT" dirty="0" smtClean="0"/>
              <a:t>in età da lavoro che </a:t>
            </a:r>
            <a:r>
              <a:rPr lang="it-IT" dirty="0"/>
              <a:t>non fanno parte delle forze di lavoro, ovvero quelle non classificate come occupate o in cerca di occupazione. </a:t>
            </a:r>
          </a:p>
          <a:p>
            <a:r>
              <a:rPr lang="it-IT" dirty="0" smtClean="0">
                <a:solidFill>
                  <a:srgbClr val="FF0000"/>
                </a:solidFill>
              </a:rPr>
              <a:t>Forza Lavoro </a:t>
            </a:r>
            <a:r>
              <a:rPr lang="it-IT" dirty="0"/>
              <a:t>(</a:t>
            </a:r>
            <a:r>
              <a:rPr lang="it-IT" dirty="0" smtClean="0"/>
              <a:t>15 </a:t>
            </a:r>
            <a:r>
              <a:rPr lang="it-IT" dirty="0"/>
              <a:t>&lt; età &lt; </a:t>
            </a:r>
            <a:r>
              <a:rPr lang="it-IT" dirty="0" smtClean="0"/>
              <a:t>74) = OCC + DIS </a:t>
            </a:r>
          </a:p>
          <a:p>
            <a:pPr lvl="1"/>
            <a:r>
              <a:rPr lang="it-IT" dirty="0" smtClean="0"/>
              <a:t>Indagine trimestrale delle FL (ISTAT)</a:t>
            </a:r>
          </a:p>
          <a:p>
            <a:pPr lvl="1"/>
            <a:r>
              <a:rPr lang="it-IT" dirty="0" smtClean="0"/>
              <a:t>Fonti: </a:t>
            </a:r>
            <a:r>
              <a:rPr lang="it-IT" dirty="0">
                <a:hlinkClick r:id="rId2"/>
              </a:rPr>
              <a:t>https://</a:t>
            </a:r>
            <a:r>
              <a:rPr lang="it-IT" dirty="0" smtClean="0">
                <a:hlinkClick r:id="rId2"/>
              </a:rPr>
              <a:t>www.istat.it/it/archivio/8263</a:t>
            </a:r>
            <a:r>
              <a:rPr lang="it-IT" dirty="0" smtClean="0"/>
              <a:t>, </a:t>
            </a:r>
            <a:r>
              <a:rPr lang="it-IT" dirty="0">
                <a:hlinkClick r:id="rId3"/>
              </a:rPr>
              <a:t>https://www.istat.it/it/files//2015/05/Glossario1.pdf</a:t>
            </a:r>
            <a:endParaRPr lang="it-IT" dirty="0"/>
          </a:p>
        </p:txBody>
      </p:sp>
    </p:spTree>
    <p:extLst>
      <p:ext uri="{BB962C8B-B14F-4D97-AF65-F5344CB8AC3E}">
        <p14:creationId xmlns:p14="http://schemas.microsoft.com/office/powerpoint/2010/main" val="2104561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Lavoro e disoccupazione: concetti di base</a:t>
            </a:r>
          </a:p>
        </p:txBody>
      </p:sp>
      <p:sp>
        <p:nvSpPr>
          <p:cNvPr id="3" name="Segnaposto contenuto 2"/>
          <p:cNvSpPr>
            <a:spLocks noGrp="1"/>
          </p:cNvSpPr>
          <p:nvPr>
            <p:ph idx="1"/>
          </p:nvPr>
        </p:nvSpPr>
        <p:spPr/>
        <p:txBody>
          <a:bodyPr>
            <a:normAutofit fontScale="77500" lnSpcReduction="20000"/>
          </a:bodyPr>
          <a:lstStyle/>
          <a:p>
            <a:r>
              <a:rPr lang="it-IT" dirty="0" smtClean="0">
                <a:solidFill>
                  <a:srgbClr val="FF0000"/>
                </a:solidFill>
              </a:rPr>
              <a:t>Occupati</a:t>
            </a:r>
            <a:r>
              <a:rPr lang="it-IT" dirty="0"/>
              <a:t>: comprendono le persone di 15 anni e più che nella settimana di riferimento </a:t>
            </a:r>
            <a:r>
              <a:rPr lang="it-IT" dirty="0" smtClean="0"/>
              <a:t>hanno </a:t>
            </a:r>
            <a:r>
              <a:rPr lang="it-IT" dirty="0"/>
              <a:t>svolto almeno un’ora di </a:t>
            </a:r>
            <a:r>
              <a:rPr lang="it-IT" dirty="0">
                <a:solidFill>
                  <a:srgbClr val="FF0000"/>
                </a:solidFill>
              </a:rPr>
              <a:t>lavoro</a:t>
            </a:r>
            <a:r>
              <a:rPr lang="it-IT" dirty="0"/>
              <a:t> in una qualsiasi attività che preveda un </a:t>
            </a:r>
            <a:r>
              <a:rPr lang="it-IT" dirty="0">
                <a:solidFill>
                  <a:srgbClr val="FF0000"/>
                </a:solidFill>
              </a:rPr>
              <a:t>corrispettivo monetario o in natura</a:t>
            </a:r>
            <a:r>
              <a:rPr lang="it-IT" dirty="0"/>
              <a:t>; </a:t>
            </a:r>
            <a:r>
              <a:rPr lang="it-IT" dirty="0" smtClean="0"/>
              <a:t>hanno </a:t>
            </a:r>
            <a:r>
              <a:rPr lang="it-IT" dirty="0"/>
              <a:t>svolto almeno un’ora di lavoro non retribuito nella ditta di un familiare nella quale collaborano abitualmente; </a:t>
            </a:r>
            <a:r>
              <a:rPr lang="it-IT" dirty="0" smtClean="0"/>
              <a:t>sono </a:t>
            </a:r>
            <a:r>
              <a:rPr lang="it-IT" dirty="0"/>
              <a:t>assenti dal lavoro (ad esempio, per ferie o malattia). I dipendenti assenti dal lavoro sono considerati occupati se l’assenza non supera tre mesi, oppure se durante l’assenza continuano a percepire almeno il 50 per cento della retribuzione. Gli indipendenti assenti dal lavoro, ad eccezione dei coadiuvanti familiari, sono considerati occupati se, durante il periodo di assenza, mantengono l’attività. I coadiuvanti familiari sono considerati occupati se l’assenza non supera tre mesi</a:t>
            </a:r>
            <a:r>
              <a:rPr lang="it-IT" dirty="0" smtClean="0"/>
              <a:t>.</a:t>
            </a:r>
          </a:p>
          <a:p>
            <a:r>
              <a:rPr lang="it-IT" dirty="0" smtClean="0">
                <a:solidFill>
                  <a:srgbClr val="FF0000"/>
                </a:solidFill>
              </a:rPr>
              <a:t>Tipologie di occupazione</a:t>
            </a:r>
            <a:r>
              <a:rPr lang="it-IT" dirty="0" smtClean="0"/>
              <a:t>: a tempo pieno, a tempo parziale, regolare, irregolare, stabile, saltuaria, distribuzione geografica, distribuzione settoriale (pubblico-privato, settore primario, secondario, terziario), distribuzione secondo il genere e la classe di età.</a:t>
            </a:r>
          </a:p>
          <a:p>
            <a:r>
              <a:rPr lang="it-IT" dirty="0" smtClean="0"/>
              <a:t>Fonte </a:t>
            </a:r>
            <a:r>
              <a:rPr lang="it-IT" dirty="0">
                <a:hlinkClick r:id="rId2"/>
              </a:rPr>
              <a:t>https://www.istat.it/it/files//2015/05/Glossario1.pdf</a:t>
            </a:r>
            <a:endParaRPr lang="it-IT" dirty="0"/>
          </a:p>
        </p:txBody>
      </p:sp>
    </p:spTree>
    <p:extLst>
      <p:ext uri="{BB962C8B-B14F-4D97-AF65-F5344CB8AC3E}">
        <p14:creationId xmlns:p14="http://schemas.microsoft.com/office/powerpoint/2010/main" val="282894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Lavoro e disoccupazione: concetti di base </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Disoccupati</a:t>
            </a:r>
            <a:r>
              <a:rPr lang="it-IT" dirty="0"/>
              <a:t>: comprendono le </a:t>
            </a:r>
            <a:r>
              <a:rPr lang="it-IT" dirty="0">
                <a:solidFill>
                  <a:srgbClr val="FF0000"/>
                </a:solidFill>
              </a:rPr>
              <a:t>persone non occupate </a:t>
            </a:r>
            <a:r>
              <a:rPr lang="it-IT" dirty="0"/>
              <a:t>tra i 15 e i 74 anni che </a:t>
            </a:r>
            <a:r>
              <a:rPr lang="it-IT" dirty="0" smtClean="0"/>
              <a:t>hanno </a:t>
            </a:r>
            <a:r>
              <a:rPr lang="it-IT" dirty="0"/>
              <a:t>effettuato almeno </a:t>
            </a:r>
            <a:r>
              <a:rPr lang="it-IT" dirty="0">
                <a:solidFill>
                  <a:srgbClr val="FF0000"/>
                </a:solidFill>
              </a:rPr>
              <a:t>un’azione attiva di ricerca di lavoro </a:t>
            </a:r>
            <a:r>
              <a:rPr lang="it-IT" dirty="0"/>
              <a:t>nelle quattro settimane che precedono la settimana di riferimento e sono </a:t>
            </a:r>
            <a:r>
              <a:rPr lang="it-IT" dirty="0">
                <a:solidFill>
                  <a:srgbClr val="FF0000"/>
                </a:solidFill>
              </a:rPr>
              <a:t>disponibili a lavorare </a:t>
            </a:r>
            <a:r>
              <a:rPr lang="it-IT" dirty="0"/>
              <a:t>(o ad avviare un’attività autonoma) entro le due settimane successive</a:t>
            </a:r>
            <a:r>
              <a:rPr lang="it-IT" dirty="0" smtClean="0"/>
              <a:t>; </a:t>
            </a:r>
            <a:r>
              <a:rPr lang="it-IT" dirty="0"/>
              <a:t>oppure, inizieranno un lavoro entro tre mesi dalla settimana di riferimento e sarebbero disponibili a lavorare (o ad avviare un’attività autonoma) entro le due settimane successive, qualora fosse possibile anticipare l’inizio del lavoro</a:t>
            </a:r>
            <a:r>
              <a:rPr lang="it-IT" dirty="0" smtClean="0"/>
              <a:t>. </a:t>
            </a:r>
          </a:p>
          <a:p>
            <a:endParaRPr lang="it-IT" dirty="0" smtClean="0"/>
          </a:p>
          <a:p>
            <a:r>
              <a:rPr lang="it-IT" dirty="0" smtClean="0">
                <a:solidFill>
                  <a:srgbClr val="FF0000"/>
                </a:solidFill>
              </a:rPr>
              <a:t>Tipologie di disoccupazione</a:t>
            </a:r>
            <a:r>
              <a:rPr lang="it-IT" dirty="0" smtClean="0"/>
              <a:t>: distribuzione </a:t>
            </a:r>
            <a:r>
              <a:rPr lang="it-IT" dirty="0"/>
              <a:t>geografica, </a:t>
            </a:r>
            <a:r>
              <a:rPr lang="it-IT" dirty="0" smtClean="0"/>
              <a:t>distribuzione </a:t>
            </a:r>
            <a:r>
              <a:rPr lang="it-IT" dirty="0"/>
              <a:t>secondo il </a:t>
            </a:r>
            <a:r>
              <a:rPr lang="it-IT" dirty="0" smtClean="0"/>
              <a:t>genere e la classe di età, durata</a:t>
            </a:r>
          </a:p>
          <a:p>
            <a:endParaRPr lang="it-IT" dirty="0" smtClean="0"/>
          </a:p>
          <a:p>
            <a:r>
              <a:rPr lang="it-IT" dirty="0" err="1" smtClean="0"/>
              <a:t>Fonti:</a:t>
            </a:r>
            <a:r>
              <a:rPr lang="it-IT" dirty="0" err="1" smtClean="0">
                <a:hlinkClick r:id="rId2"/>
              </a:rPr>
              <a:t>https</a:t>
            </a:r>
            <a:r>
              <a:rPr lang="it-IT" dirty="0">
                <a:hlinkClick r:id="rId2"/>
              </a:rPr>
              <a:t>://www.istat.it/it/files//2015/05/Glossario1.pdf</a:t>
            </a:r>
            <a:endParaRPr lang="it-IT" dirty="0"/>
          </a:p>
        </p:txBody>
      </p:sp>
    </p:spTree>
    <p:extLst>
      <p:ext uri="{BB962C8B-B14F-4D97-AF65-F5344CB8AC3E}">
        <p14:creationId xmlns:p14="http://schemas.microsoft.com/office/powerpoint/2010/main" val="4154488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Lavoro e disoccupazione: concetti di base </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Sottoccupazione</a:t>
            </a:r>
            <a:r>
              <a:rPr lang="it-IT" dirty="0" smtClean="0"/>
              <a:t>: </a:t>
            </a:r>
            <a:r>
              <a:rPr lang="it-IT" b="1" dirty="0"/>
              <a:t> </a:t>
            </a:r>
            <a:r>
              <a:rPr lang="it-IT" dirty="0"/>
              <a:t>Sottoutilizzo delle potenzialità produttive degli occupati. Vengono classificati come sottoccupati gli individui che dichiarano di avere lavorato, indipendentemente dalla propria volontà, meno ore di quelle che avrebbero voluto e potuto fare. L’impiego di un indicatore di s. è stato proposto alla fine degli anni 1990 dall’International Labour </a:t>
            </a:r>
            <a:r>
              <a:rPr lang="it-IT" dirty="0" smtClean="0"/>
              <a:t>Organization. </a:t>
            </a:r>
            <a:r>
              <a:rPr lang="it-IT" dirty="0"/>
              <a:t>Esso è considerato fondamentale per l’analisi del mercato del lavoro, in aggiunta a quelli più tradizionali di occupazione </a:t>
            </a:r>
            <a:r>
              <a:rPr lang="it-IT" dirty="0" smtClean="0"/>
              <a:t>e disoccupazione. </a:t>
            </a:r>
            <a:r>
              <a:rPr lang="it-IT" dirty="0"/>
              <a:t>Per estensione, il termine s. è utilizzato anche per descrivere la situazione di chi svolge mansioni inferiori al proprio livello professionale e non adeguate alla propria qualifica, alle proprie capacità e al proprio titolo di studio. In questo caso, si parla anche di </a:t>
            </a:r>
            <a:r>
              <a:rPr lang="it-IT" dirty="0" err="1"/>
              <a:t>sovraqualificazione</a:t>
            </a:r>
            <a:r>
              <a:rPr lang="it-IT" dirty="0"/>
              <a:t> (</a:t>
            </a:r>
            <a:r>
              <a:rPr lang="it-IT" dirty="0" err="1"/>
              <a:t>ingl</a:t>
            </a:r>
            <a:r>
              <a:rPr lang="it-IT" dirty="0"/>
              <a:t>., </a:t>
            </a:r>
            <a:r>
              <a:rPr lang="it-IT" i="1" dirty="0"/>
              <a:t>over-</a:t>
            </a:r>
            <a:r>
              <a:rPr lang="it-IT" i="1" dirty="0" err="1"/>
              <a:t>education</a:t>
            </a:r>
            <a:r>
              <a:rPr lang="it-IT" dirty="0"/>
              <a:t>).</a:t>
            </a:r>
            <a:endParaRPr lang="it-IT" dirty="0" smtClean="0"/>
          </a:p>
          <a:p>
            <a:endParaRPr lang="it-IT" dirty="0" smtClean="0"/>
          </a:p>
          <a:p>
            <a:r>
              <a:rPr lang="it-IT" dirty="0" smtClean="0"/>
              <a:t>Fonte: </a:t>
            </a:r>
            <a:r>
              <a:rPr lang="it-IT" dirty="0">
                <a:hlinkClick r:id="rId2"/>
              </a:rPr>
              <a:t>http://www.treccani.it/enciclopedia/sottoccupazione_%28Dizionario-di-Economia-e-Finanza%29/</a:t>
            </a:r>
            <a:endParaRPr lang="it-IT" dirty="0"/>
          </a:p>
        </p:txBody>
      </p:sp>
    </p:spTree>
    <p:extLst>
      <p:ext uri="{BB962C8B-B14F-4D97-AF65-F5344CB8AC3E}">
        <p14:creationId xmlns:p14="http://schemas.microsoft.com/office/powerpoint/2010/main" val="16908452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Lavoro e disoccupazione: concetti di base </a:t>
            </a:r>
            <a:endParaRPr lang="it-IT" dirty="0"/>
          </a:p>
        </p:txBody>
      </p:sp>
      <p:sp>
        <p:nvSpPr>
          <p:cNvPr id="3" name="Segnaposto contenuto 2"/>
          <p:cNvSpPr>
            <a:spLocks noGrp="1"/>
          </p:cNvSpPr>
          <p:nvPr>
            <p:ph idx="1"/>
          </p:nvPr>
        </p:nvSpPr>
        <p:spPr/>
        <p:txBody>
          <a:bodyPr>
            <a:normAutofit fontScale="70000" lnSpcReduction="20000"/>
          </a:bodyPr>
          <a:lstStyle/>
          <a:p>
            <a:r>
              <a:rPr lang="it-IT" i="1" dirty="0" err="1" smtClean="0">
                <a:solidFill>
                  <a:srgbClr val="FF0000"/>
                </a:solidFill>
              </a:rPr>
              <a:t>Working</a:t>
            </a:r>
            <a:r>
              <a:rPr lang="it-IT" i="1" dirty="0" smtClean="0">
                <a:solidFill>
                  <a:srgbClr val="FF0000"/>
                </a:solidFill>
              </a:rPr>
              <a:t> </a:t>
            </a:r>
            <a:r>
              <a:rPr lang="it-IT" i="1" dirty="0" err="1" smtClean="0">
                <a:solidFill>
                  <a:srgbClr val="FF0000"/>
                </a:solidFill>
              </a:rPr>
              <a:t>poor</a:t>
            </a:r>
            <a:r>
              <a:rPr lang="it-IT" dirty="0" smtClean="0"/>
              <a:t>: </a:t>
            </a:r>
            <a:r>
              <a:rPr lang="it-IT" dirty="0" err="1" smtClean="0"/>
              <a:t>locuz</a:t>
            </a:r>
            <a:r>
              <a:rPr lang="it-IT" dirty="0"/>
              <a:t>. </a:t>
            </a:r>
            <a:r>
              <a:rPr lang="it-IT" dirty="0" err="1"/>
              <a:t>sost</a:t>
            </a:r>
            <a:r>
              <a:rPr lang="it-IT" dirty="0"/>
              <a:t>. </a:t>
            </a:r>
            <a:r>
              <a:rPr lang="it-IT" dirty="0" err="1"/>
              <a:t>ingl</a:t>
            </a:r>
            <a:r>
              <a:rPr lang="it-IT" dirty="0"/>
              <a:t>., usata in </a:t>
            </a:r>
            <a:r>
              <a:rPr lang="it-IT" dirty="0" err="1"/>
              <a:t>it</a:t>
            </a:r>
            <a:r>
              <a:rPr lang="it-IT" dirty="0"/>
              <a:t>. al </a:t>
            </a:r>
            <a:r>
              <a:rPr lang="it-IT" dirty="0" err="1"/>
              <a:t>masch</a:t>
            </a:r>
            <a:r>
              <a:rPr lang="it-IT" dirty="0"/>
              <a:t>. – Chi appartiene alla categoria dei lavoratori poveri, cioè coloro che, pur avendo un’occupazione, si trovano a rischio di povertà e di esclusione sociale a causa del livello troppo basso del loro reddito, dell’incertezza sul lavoro, della scarsa crescita reale del livello retributivo, dell’incapacità di risparmio, eccetera. Il fenomeno, causato anche da una progressiva polarizzazione del mercato del lavoro, che non facilita la disponibilità occupazionale per le fasce medie di reddito, è presente negli Stati Uniti, in Italia, ma anche altrove e richiede l’applicazione di specifiche politiche di supporto (fissazione di un salario minimo, programmi di training e formazione obbligatori, ecc.). La scelta di tali interventi si scontra però con la difficoltà definitoria legata al concetto stesso di povertà e alla posizione ideologica e interpretativa a essa collegata. Se da un lato la povertà è considerata conseguenza di eccessiva pressione fiscale e regolamentazione del mercato del lavoro, dall’altro è vista come la mancata applicazione di adeguati sistemi di protezione sociale a favore delle categorie di lavoratori maggiormente precarizzati. Per l’</a:t>
            </a:r>
            <a:r>
              <a:rPr lang="it-IT" dirty="0" err="1"/>
              <a:t>Eurostat</a:t>
            </a:r>
            <a:r>
              <a:rPr lang="it-IT" dirty="0"/>
              <a:t>, l’ufficio statistico europeo, una famiglia rientra fra i w. p. se almeno un membro della stessa lavora e se il reddito complessivo familiare è circa al di sotto del 60% (ma la percentuale per alcuni può variare) del reddito mediano del paese.</a:t>
            </a:r>
            <a:r>
              <a:rPr lang="it-IT" b="1" dirty="0"/>
              <a:t> </a:t>
            </a:r>
            <a:endParaRPr lang="it-IT" dirty="0" smtClean="0"/>
          </a:p>
          <a:p>
            <a:r>
              <a:rPr lang="it-IT" dirty="0" smtClean="0"/>
              <a:t>Fonte: </a:t>
            </a:r>
            <a:r>
              <a:rPr lang="it-IT" dirty="0">
                <a:hlinkClick r:id="rId2"/>
              </a:rPr>
              <a:t>http://www.treccani.it/enciclopedia/working-poors_%28Lessico-del-XXI-Secolo%29/</a:t>
            </a:r>
            <a:endParaRPr lang="it-IT" dirty="0"/>
          </a:p>
        </p:txBody>
      </p:sp>
    </p:spTree>
    <p:extLst>
      <p:ext uri="{BB962C8B-B14F-4D97-AF65-F5344CB8AC3E}">
        <p14:creationId xmlns:p14="http://schemas.microsoft.com/office/powerpoint/2010/main" val="156977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738909" y="840510"/>
            <a:ext cx="10774701" cy="4647910"/>
          </a:xfrm>
          <a:prstGeom prst="rect">
            <a:avLst/>
          </a:prstGeom>
        </p:spPr>
      </p:pic>
      <p:sp>
        <p:nvSpPr>
          <p:cNvPr id="5" name="Rettangolo 4"/>
          <p:cNvSpPr/>
          <p:nvPr/>
        </p:nvSpPr>
        <p:spPr>
          <a:xfrm>
            <a:off x="3916968" y="5922880"/>
            <a:ext cx="4418582" cy="646331"/>
          </a:xfrm>
          <a:prstGeom prst="rect">
            <a:avLst/>
          </a:prstGeom>
        </p:spPr>
        <p:txBody>
          <a:bodyPr wrap="none">
            <a:spAutoFit/>
          </a:bodyPr>
          <a:lstStyle/>
          <a:p>
            <a:r>
              <a:rPr lang="en-GB" dirty="0">
                <a:hlinkClick r:id="rId3"/>
              </a:rPr>
              <a:t>https://eticaeconomia.it/lavorare-non-basta</a:t>
            </a:r>
            <a:r>
              <a:rPr lang="en-GB" dirty="0" smtClean="0">
                <a:hlinkClick r:id="rId3"/>
              </a:rPr>
              <a:t>/</a:t>
            </a:r>
            <a:endParaRPr lang="en-GB" dirty="0" smtClean="0"/>
          </a:p>
          <a:p>
            <a:endParaRPr lang="en-GB" dirty="0"/>
          </a:p>
        </p:txBody>
      </p:sp>
    </p:spTree>
    <p:extLst>
      <p:ext uri="{BB962C8B-B14F-4D97-AF65-F5344CB8AC3E}">
        <p14:creationId xmlns:p14="http://schemas.microsoft.com/office/powerpoint/2010/main" val="1854358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Indicatori statistici del mercato del lavoro </a:t>
            </a:r>
            <a:endParaRPr lang="it-IT" dirty="0"/>
          </a:p>
        </p:txBody>
      </p:sp>
      <p:sp>
        <p:nvSpPr>
          <p:cNvPr id="3" name="Segnaposto contenuto 2"/>
          <p:cNvSpPr>
            <a:spLocks noGrp="1"/>
          </p:cNvSpPr>
          <p:nvPr>
            <p:ph idx="1"/>
          </p:nvPr>
        </p:nvSpPr>
        <p:spPr>
          <a:xfrm>
            <a:off x="838200" y="1825625"/>
            <a:ext cx="10515600" cy="4858510"/>
          </a:xfrm>
        </p:spPr>
        <p:txBody>
          <a:bodyPr>
            <a:normAutofit lnSpcReduction="10000"/>
          </a:bodyPr>
          <a:lstStyle/>
          <a:p>
            <a:r>
              <a:rPr lang="it-IT" dirty="0">
                <a:solidFill>
                  <a:srgbClr val="FF0000"/>
                </a:solidFill>
              </a:rPr>
              <a:t>Tasso di attività</a:t>
            </a:r>
            <a:r>
              <a:rPr lang="it-IT" dirty="0"/>
              <a:t>: rapporto tra le persone appartenenti alle forze di lavoro e la corrispondente popolazione di </a:t>
            </a:r>
            <a:r>
              <a:rPr lang="it-IT" dirty="0" smtClean="0"/>
              <a:t>riferimento</a:t>
            </a:r>
            <a:r>
              <a:rPr lang="it-IT" dirty="0"/>
              <a:t> </a:t>
            </a:r>
          </a:p>
          <a:p>
            <a:pPr lvl="1"/>
            <a:r>
              <a:rPr lang="it-IT" dirty="0" err="1" smtClean="0"/>
              <a:t>Ta</a:t>
            </a:r>
            <a:r>
              <a:rPr lang="it-IT" dirty="0" smtClean="0"/>
              <a:t> = FL/POP (per classe di età di riferimento)</a:t>
            </a:r>
          </a:p>
          <a:p>
            <a:endParaRPr lang="it-IT" dirty="0" smtClean="0"/>
          </a:p>
          <a:p>
            <a:r>
              <a:rPr lang="it-IT" dirty="0" smtClean="0">
                <a:solidFill>
                  <a:srgbClr val="FF0000"/>
                </a:solidFill>
              </a:rPr>
              <a:t>Tasso </a:t>
            </a:r>
            <a:r>
              <a:rPr lang="it-IT" dirty="0">
                <a:solidFill>
                  <a:srgbClr val="FF0000"/>
                </a:solidFill>
              </a:rPr>
              <a:t>di occupazione</a:t>
            </a:r>
            <a:r>
              <a:rPr lang="it-IT" dirty="0"/>
              <a:t>: rapporto tra gli occupati e la corrispondente popolazione di </a:t>
            </a:r>
            <a:r>
              <a:rPr lang="it-IT" dirty="0" smtClean="0"/>
              <a:t>riferimento </a:t>
            </a:r>
          </a:p>
          <a:p>
            <a:pPr lvl="1"/>
            <a:r>
              <a:rPr lang="it-IT" dirty="0" smtClean="0"/>
              <a:t>To = OCC/POP (per </a:t>
            </a:r>
            <a:r>
              <a:rPr lang="it-IT" dirty="0"/>
              <a:t>classe di età di </a:t>
            </a:r>
            <a:r>
              <a:rPr lang="it-IT" dirty="0" smtClean="0"/>
              <a:t>riferimento)</a:t>
            </a:r>
          </a:p>
          <a:p>
            <a:endParaRPr lang="it-IT" dirty="0" smtClean="0"/>
          </a:p>
          <a:p>
            <a:r>
              <a:rPr lang="it-IT" dirty="0" smtClean="0">
                <a:solidFill>
                  <a:srgbClr val="FF0000"/>
                </a:solidFill>
              </a:rPr>
              <a:t>Tasso </a:t>
            </a:r>
            <a:r>
              <a:rPr lang="it-IT" dirty="0">
                <a:solidFill>
                  <a:srgbClr val="FF0000"/>
                </a:solidFill>
              </a:rPr>
              <a:t>di disoccupazione</a:t>
            </a:r>
            <a:r>
              <a:rPr lang="it-IT" dirty="0"/>
              <a:t>: rapporto tra le persone in cerca di occupazione e le corrispondenti forze di </a:t>
            </a:r>
            <a:r>
              <a:rPr lang="it-IT" dirty="0" smtClean="0"/>
              <a:t>lavoro </a:t>
            </a:r>
          </a:p>
          <a:p>
            <a:pPr lvl="1"/>
            <a:r>
              <a:rPr lang="it-IT" dirty="0" err="1" smtClean="0"/>
              <a:t>Td</a:t>
            </a:r>
            <a:r>
              <a:rPr lang="it-IT" dirty="0" smtClean="0"/>
              <a:t> = DIS/FL</a:t>
            </a:r>
          </a:p>
          <a:p>
            <a:pPr marL="457200" lvl="1" indent="0">
              <a:buNone/>
            </a:pPr>
            <a:r>
              <a:rPr lang="it-IT" dirty="0" smtClean="0"/>
              <a:t> </a:t>
            </a:r>
          </a:p>
          <a:p>
            <a:endParaRPr lang="it-IT" dirty="0" smtClean="0"/>
          </a:p>
        </p:txBody>
      </p:sp>
    </p:spTree>
    <p:extLst>
      <p:ext uri="{BB962C8B-B14F-4D97-AF65-F5344CB8AC3E}">
        <p14:creationId xmlns:p14="http://schemas.microsoft.com/office/powerpoint/2010/main" val="2934676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Indicatori </a:t>
            </a:r>
            <a:r>
              <a:rPr lang="it-IT" dirty="0"/>
              <a:t>statistici </a:t>
            </a:r>
            <a:r>
              <a:rPr lang="it-IT" dirty="0" smtClean="0"/>
              <a:t>del mercato del lavoro </a:t>
            </a:r>
            <a:endParaRPr lang="it-IT" dirty="0"/>
          </a:p>
        </p:txBody>
      </p:sp>
      <p:sp>
        <p:nvSpPr>
          <p:cNvPr id="3" name="Segnaposto contenuto 2"/>
          <p:cNvSpPr>
            <a:spLocks noGrp="1"/>
          </p:cNvSpPr>
          <p:nvPr>
            <p:ph idx="1"/>
          </p:nvPr>
        </p:nvSpPr>
        <p:spPr>
          <a:xfrm>
            <a:off x="838200" y="1825625"/>
            <a:ext cx="10515600" cy="4858510"/>
          </a:xfrm>
        </p:spPr>
        <p:txBody>
          <a:bodyPr>
            <a:normAutofit/>
          </a:bodyPr>
          <a:lstStyle/>
          <a:p>
            <a:r>
              <a:rPr lang="it-IT" dirty="0" smtClean="0">
                <a:solidFill>
                  <a:srgbClr val="FF0000"/>
                </a:solidFill>
              </a:rPr>
              <a:t>Tasso </a:t>
            </a:r>
            <a:r>
              <a:rPr lang="it-IT" dirty="0">
                <a:solidFill>
                  <a:srgbClr val="FF0000"/>
                </a:solidFill>
              </a:rPr>
              <a:t>di disoccupazione di lunga durata</a:t>
            </a:r>
            <a:r>
              <a:rPr lang="it-IT" dirty="0"/>
              <a:t>: rapporto tra le persone in cerca di occupazione da 12 mesi e oltre e le forze di lavoro. </a:t>
            </a:r>
          </a:p>
          <a:p>
            <a:pPr lvl="1"/>
            <a:r>
              <a:rPr lang="it-IT" dirty="0" smtClean="0"/>
              <a:t>Ragioni per cui la disoccupazione di lunga durata è particolarmente problematica: Scoraggiamento, obsolescenza delle competenze e dall’abitudine al lavoro, segnale negativo per il potenziale datore di lavoro. </a:t>
            </a:r>
          </a:p>
          <a:p>
            <a:endParaRPr lang="it-IT" dirty="0" smtClean="0"/>
          </a:p>
          <a:p>
            <a:r>
              <a:rPr lang="it-IT" dirty="0" smtClean="0">
                <a:solidFill>
                  <a:srgbClr val="FF0000"/>
                </a:solidFill>
              </a:rPr>
              <a:t>Tasso </a:t>
            </a:r>
            <a:r>
              <a:rPr lang="it-IT" dirty="0">
                <a:solidFill>
                  <a:srgbClr val="FF0000"/>
                </a:solidFill>
              </a:rPr>
              <a:t>di inattività</a:t>
            </a:r>
            <a:r>
              <a:rPr lang="it-IT" dirty="0"/>
              <a:t>: rapporto tra le persone non appartenenti alle forze di lavoro e la corrispondente popolazione di riferimento. La somma del tasso di inattività e del tasso di attività è pari al 100 per cento</a:t>
            </a:r>
          </a:p>
        </p:txBody>
      </p:sp>
    </p:spTree>
    <p:extLst>
      <p:ext uri="{BB962C8B-B14F-4D97-AF65-F5344CB8AC3E}">
        <p14:creationId xmlns:p14="http://schemas.microsoft.com/office/powerpoint/2010/main" val="2344652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rgbClr val="FF0000"/>
                </a:solidFill>
              </a:rPr>
              <a:t>Perché la disoccupazione è un problema?</a:t>
            </a:r>
            <a:endParaRPr lang="it-IT" dirty="0">
              <a:solidFill>
                <a:srgbClr val="FF0000"/>
              </a:solidFill>
            </a:endParaRPr>
          </a:p>
        </p:txBody>
      </p:sp>
      <p:sp>
        <p:nvSpPr>
          <p:cNvPr id="3" name="Segnaposto contenuto 2"/>
          <p:cNvSpPr>
            <a:spLocks noGrp="1"/>
          </p:cNvSpPr>
          <p:nvPr>
            <p:ph idx="1"/>
          </p:nvPr>
        </p:nvSpPr>
        <p:spPr/>
        <p:txBody>
          <a:bodyPr>
            <a:normAutofit fontScale="92500"/>
          </a:bodyPr>
          <a:lstStyle/>
          <a:p>
            <a:r>
              <a:rPr lang="it-IT" dirty="0">
                <a:solidFill>
                  <a:srgbClr val="FF0000"/>
                </a:solidFill>
              </a:rPr>
              <a:t>La disoccupazione come «fallimento del mercato»</a:t>
            </a:r>
            <a:r>
              <a:rPr lang="it-IT" dirty="0"/>
              <a:t>: spreco di risorse (forza lavoro, creatività, intelligenza) e fattore di «scoraggiamento» </a:t>
            </a:r>
            <a:r>
              <a:rPr lang="it-IT" dirty="0" smtClean="0"/>
              <a:t>personale.</a:t>
            </a:r>
          </a:p>
          <a:p>
            <a:endParaRPr lang="it-IT" dirty="0"/>
          </a:p>
          <a:p>
            <a:r>
              <a:rPr lang="it-IT" dirty="0" smtClean="0"/>
              <a:t>La </a:t>
            </a:r>
            <a:r>
              <a:rPr lang="it-IT" dirty="0" smtClean="0">
                <a:solidFill>
                  <a:srgbClr val="FF0000"/>
                </a:solidFill>
              </a:rPr>
              <a:t>disoccupazione</a:t>
            </a:r>
            <a:r>
              <a:rPr lang="it-IT" dirty="0" smtClean="0"/>
              <a:t> come mancanza di un reddito con il quale provvedere a sé stessi e alla propria </a:t>
            </a:r>
            <a:r>
              <a:rPr lang="it-IT" dirty="0"/>
              <a:t>famiglia come </a:t>
            </a:r>
            <a:r>
              <a:rPr lang="it-IT" dirty="0">
                <a:solidFill>
                  <a:srgbClr val="FF0000"/>
                </a:solidFill>
              </a:rPr>
              <a:t>anticamera</a:t>
            </a:r>
            <a:r>
              <a:rPr lang="it-IT" dirty="0"/>
              <a:t> della povertà e dell’esclusione </a:t>
            </a:r>
            <a:r>
              <a:rPr lang="it-IT" dirty="0" smtClean="0"/>
              <a:t>sociale (</a:t>
            </a:r>
            <a:r>
              <a:rPr lang="it-IT" dirty="0"/>
              <a:t>legame </a:t>
            </a:r>
            <a:r>
              <a:rPr lang="it-IT" dirty="0" smtClean="0"/>
              <a:t>con la </a:t>
            </a:r>
            <a:r>
              <a:rPr lang="it-IT" dirty="0" smtClean="0">
                <a:solidFill>
                  <a:srgbClr val="FF0000"/>
                </a:solidFill>
              </a:rPr>
              <a:t>disuguaglianza</a:t>
            </a:r>
            <a:r>
              <a:rPr lang="it-IT" dirty="0" smtClean="0"/>
              <a:t>)</a:t>
            </a:r>
          </a:p>
          <a:p>
            <a:endParaRPr lang="it-IT" dirty="0" smtClean="0"/>
          </a:p>
          <a:p>
            <a:r>
              <a:rPr lang="it-IT" dirty="0" smtClean="0">
                <a:solidFill>
                  <a:srgbClr val="FF0000"/>
                </a:solidFill>
              </a:rPr>
              <a:t>La disoccupazione come problema «macroeconomico»</a:t>
            </a:r>
            <a:r>
              <a:rPr lang="it-IT" dirty="0"/>
              <a:t> : spreco di risorse </a:t>
            </a:r>
            <a:r>
              <a:rPr lang="it-IT" dirty="0" smtClean="0"/>
              <a:t>a livello macroeconomico, particolarmente intenso nelle fasi di recessione dell’attività economica. </a:t>
            </a:r>
            <a:endParaRPr lang="it-IT" dirty="0" smtClean="0">
              <a:solidFill>
                <a:srgbClr val="FF0000"/>
              </a:solidFill>
            </a:endParaRPr>
          </a:p>
          <a:p>
            <a:endParaRPr lang="it-IT" dirty="0" smtClean="0"/>
          </a:p>
          <a:p>
            <a:endParaRPr lang="it-IT" dirty="0"/>
          </a:p>
        </p:txBody>
      </p:sp>
    </p:spTree>
    <p:extLst>
      <p:ext uri="{BB962C8B-B14F-4D97-AF65-F5344CB8AC3E}">
        <p14:creationId xmlns:p14="http://schemas.microsoft.com/office/powerpoint/2010/main" val="1682402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Analisi economica della disoccupazione</a:t>
            </a:r>
          </a:p>
        </p:txBody>
      </p:sp>
      <p:sp>
        <p:nvSpPr>
          <p:cNvPr id="3" name="Segnaposto contenuto 2"/>
          <p:cNvSpPr>
            <a:spLocks noGrp="1"/>
          </p:cNvSpPr>
          <p:nvPr>
            <p:ph idx="1"/>
          </p:nvPr>
        </p:nvSpPr>
        <p:spPr/>
        <p:txBody>
          <a:bodyPr>
            <a:normAutofit fontScale="77500" lnSpcReduction="20000"/>
          </a:bodyPr>
          <a:lstStyle/>
          <a:p>
            <a:r>
              <a:rPr lang="it-IT" dirty="0" smtClean="0">
                <a:solidFill>
                  <a:srgbClr val="FF0000"/>
                </a:solidFill>
              </a:rPr>
              <a:t>Disoccupazione volontaria</a:t>
            </a:r>
            <a:r>
              <a:rPr lang="it-IT" dirty="0" smtClean="0"/>
              <a:t>: Riguarda </a:t>
            </a:r>
            <a:r>
              <a:rPr lang="it-IT" dirty="0"/>
              <a:t>individui che non sono disponibili a lavorare al salario di mercato, ma che troverebbero un impiego riducendo le richieste </a:t>
            </a:r>
            <a:r>
              <a:rPr lang="it-IT" dirty="0" smtClean="0"/>
              <a:t>salariali (o in generale le proprie aspirazioni). </a:t>
            </a:r>
            <a:r>
              <a:rPr lang="it-IT" dirty="0"/>
              <a:t>La disoccupazione volontaria può essere spiegata anche con riferimento all’ipotesi di sostituzione intertemporale per cui, ipotizzando il salario pro-ciclico e quindi decrescente in fasi recessive, i lavoratori riducono l’offerta di lavoro durante le recessioni perché il salario è </a:t>
            </a:r>
            <a:r>
              <a:rPr lang="it-IT" dirty="0" smtClean="0"/>
              <a:t>basso e attendono che torni ad aumentare prima di reimpiegarsi.</a:t>
            </a:r>
          </a:p>
          <a:p>
            <a:endParaRPr lang="it-IT" dirty="0" smtClean="0"/>
          </a:p>
          <a:p>
            <a:r>
              <a:rPr lang="it-IT" dirty="0" smtClean="0">
                <a:solidFill>
                  <a:srgbClr val="FF0000"/>
                </a:solidFill>
              </a:rPr>
              <a:t>Disoccupazione involontaria</a:t>
            </a:r>
            <a:r>
              <a:rPr lang="it-IT" dirty="0" smtClean="0"/>
              <a:t>: </a:t>
            </a:r>
            <a:r>
              <a:rPr lang="it-IT" dirty="0"/>
              <a:t>La disoccupazione involontaria è relativa a lavoratori che, essendo in possesso dei requisiti per eseguire i compiti associati a un dato posto di lavoro, preferirebbero lavorare al salario corrente per quel posto, anziché restare disoccupati.</a:t>
            </a:r>
            <a:endParaRPr lang="it-IT" dirty="0" smtClean="0"/>
          </a:p>
          <a:p>
            <a:endParaRPr lang="it-IT" dirty="0"/>
          </a:p>
          <a:p>
            <a:r>
              <a:rPr lang="it-IT" dirty="0"/>
              <a:t>Fonte </a:t>
            </a:r>
            <a:r>
              <a:rPr lang="it-IT" dirty="0">
                <a:hlinkClick r:id="rId2"/>
              </a:rPr>
              <a:t>http://www.treccani.it/enciclopedia/disoccupazione_%28Dizionario-di-Economia-e-Finanza%29/</a:t>
            </a:r>
            <a:endParaRPr lang="it-IT" dirty="0" smtClean="0"/>
          </a:p>
          <a:p>
            <a:pPr marL="0" indent="0">
              <a:buNone/>
            </a:pPr>
            <a:endParaRPr lang="it-IT" dirty="0"/>
          </a:p>
        </p:txBody>
      </p:sp>
    </p:spTree>
    <p:extLst>
      <p:ext uri="{BB962C8B-B14F-4D97-AF65-F5344CB8AC3E}">
        <p14:creationId xmlns:p14="http://schemas.microsoft.com/office/powerpoint/2010/main" val="6183990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Analisi economica della disoccupazione</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solidFill>
                  <a:srgbClr val="FF0000"/>
                </a:solidFill>
              </a:rPr>
              <a:t>d</a:t>
            </a:r>
            <a:r>
              <a:rPr lang="it-IT" dirty="0">
                <a:solidFill>
                  <a:srgbClr val="FF0000"/>
                </a:solidFill>
              </a:rPr>
              <a:t>. frizionale</a:t>
            </a:r>
            <a:r>
              <a:rPr lang="it-IT" dirty="0"/>
              <a:t>, provocata da insufficiente mobilità della mano d’opera da un lavoro all’altro o da una zona </a:t>
            </a:r>
            <a:r>
              <a:rPr lang="it-IT" dirty="0" smtClean="0"/>
              <a:t>all’altra o da altri ostacoli (frizioni) all’incontro tra domanda e offerta di lavoro. Un segnale di disoccupazione frizionale è la coesistenza di un numero elevato di disoccupati (persone senza lavoro che lo cercano) e un numero altrettanto elevato di posti di lavoro vacanti (posti di lavoro in attesa di essere occupati da qualcuno). I disoccupati frizionali sono in transito da un’occupazione all’altra (es. vincitore di concorso pubblico in attesa di prendere servizio). Maggiore l’efficienza del mercato del lavoro, minore la disoccupazione a parità di altre condizioni. </a:t>
            </a:r>
          </a:p>
          <a:p>
            <a:endParaRPr lang="it-IT" dirty="0" smtClean="0"/>
          </a:p>
          <a:p>
            <a:r>
              <a:rPr lang="it-IT" dirty="0" smtClean="0">
                <a:solidFill>
                  <a:srgbClr val="FF0000"/>
                </a:solidFill>
              </a:rPr>
              <a:t>d</a:t>
            </a:r>
            <a:r>
              <a:rPr lang="it-IT" dirty="0">
                <a:solidFill>
                  <a:srgbClr val="FF0000"/>
                </a:solidFill>
              </a:rPr>
              <a:t>. tecnologica</a:t>
            </a:r>
            <a:r>
              <a:rPr lang="it-IT" dirty="0"/>
              <a:t>, causata da trasformazioni della tecnica produttiva e </a:t>
            </a:r>
            <a:r>
              <a:rPr lang="it-IT" dirty="0" smtClean="0"/>
              <a:t>da ridimensionamento di un’impresa o settore. Affine alla d. tecnologica è la disoccupazione </a:t>
            </a:r>
            <a:r>
              <a:rPr lang="it-IT" dirty="0"/>
              <a:t>strutturale imputabile a cause legate alla trasformazione della struttura dell’economia e/o alla rigidità dei salari in termini nominali o reali o a ragioni legate alle istituzioni che regolano il funzionamento del mercato del lavoro.</a:t>
            </a:r>
          </a:p>
          <a:p>
            <a:pPr marL="0" indent="0">
              <a:buNone/>
            </a:pPr>
            <a:endParaRPr lang="it-IT" dirty="0" smtClean="0"/>
          </a:p>
          <a:p>
            <a:pPr marL="0" indent="0">
              <a:buNone/>
            </a:pPr>
            <a:r>
              <a:rPr lang="it-IT" dirty="0" smtClean="0"/>
              <a:t>Fonte </a:t>
            </a:r>
            <a:r>
              <a:rPr lang="it-IT" dirty="0">
                <a:hlinkClick r:id="rId2"/>
              </a:rPr>
              <a:t>http://www.treccani.it/enciclopedia/disoccupazione_%28Dizionario-di-Economia-e-Finanza%29/</a:t>
            </a:r>
            <a:endParaRPr lang="it-IT" dirty="0"/>
          </a:p>
          <a:p>
            <a:endParaRPr lang="it-IT" dirty="0"/>
          </a:p>
        </p:txBody>
      </p:sp>
    </p:spTree>
    <p:extLst>
      <p:ext uri="{BB962C8B-B14F-4D97-AF65-F5344CB8AC3E}">
        <p14:creationId xmlns:p14="http://schemas.microsoft.com/office/powerpoint/2010/main" val="1269372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Analisi economica della disoccupazione</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solidFill>
                  <a:srgbClr val="FF0000"/>
                </a:solidFill>
              </a:rPr>
              <a:t>d</a:t>
            </a:r>
            <a:r>
              <a:rPr lang="it-IT" dirty="0">
                <a:solidFill>
                  <a:srgbClr val="FF0000"/>
                </a:solidFill>
              </a:rPr>
              <a:t>. ciclica o congiunturale</a:t>
            </a:r>
            <a:r>
              <a:rPr lang="it-IT" dirty="0"/>
              <a:t>, legata alla fase discendente del ciclo; </a:t>
            </a:r>
            <a:endParaRPr lang="it-IT" dirty="0" smtClean="0"/>
          </a:p>
          <a:p>
            <a:r>
              <a:rPr lang="it-IT" dirty="0" smtClean="0">
                <a:solidFill>
                  <a:srgbClr val="FF0000"/>
                </a:solidFill>
              </a:rPr>
              <a:t>d</a:t>
            </a:r>
            <a:r>
              <a:rPr lang="it-IT" dirty="0">
                <a:solidFill>
                  <a:srgbClr val="FF0000"/>
                </a:solidFill>
              </a:rPr>
              <a:t>. stagionale</a:t>
            </a:r>
            <a:r>
              <a:rPr lang="it-IT" dirty="0"/>
              <a:t>, che di solito ha carattere di d. </a:t>
            </a:r>
            <a:r>
              <a:rPr lang="it-IT" dirty="0" smtClean="0"/>
              <a:t>parziale (es. disoccupazione nel settore agricolo o in quello del turismo);</a:t>
            </a:r>
            <a:r>
              <a:rPr lang="it-IT" dirty="0"/>
              <a:t> </a:t>
            </a:r>
            <a:endParaRPr lang="it-IT" dirty="0" smtClean="0"/>
          </a:p>
          <a:p>
            <a:r>
              <a:rPr lang="it-IT" dirty="0" smtClean="0">
                <a:solidFill>
                  <a:srgbClr val="FF0000"/>
                </a:solidFill>
              </a:rPr>
              <a:t>d</a:t>
            </a:r>
            <a:r>
              <a:rPr lang="it-IT" dirty="0">
                <a:solidFill>
                  <a:srgbClr val="FF0000"/>
                </a:solidFill>
              </a:rPr>
              <a:t>. nascosta</a:t>
            </a:r>
            <a:r>
              <a:rPr lang="it-IT" dirty="0"/>
              <a:t>, intendendosi per quest’ultima una situazione in cui parte dei lavoratori occupati ha produttività nulla e potrebbe quindi essere allontanata dal processo produttivo senza conseguenze per l’ammontare del prodotto e senza mutare tecnica e capitale impiegato, come può avvenire, per es., nell’agricoltura a conduzione familiare</a:t>
            </a:r>
            <a:r>
              <a:rPr lang="it-IT" dirty="0" smtClean="0"/>
              <a:t>.</a:t>
            </a:r>
          </a:p>
          <a:p>
            <a:pPr marL="0" indent="0">
              <a:buNone/>
            </a:pPr>
            <a:endParaRPr lang="it-IT" dirty="0" smtClean="0"/>
          </a:p>
          <a:p>
            <a:pPr marL="0" indent="0">
              <a:buNone/>
            </a:pPr>
            <a:r>
              <a:rPr lang="it-IT" dirty="0" smtClean="0"/>
              <a:t>Fonte </a:t>
            </a:r>
            <a:r>
              <a:rPr lang="it-IT" dirty="0">
                <a:hlinkClick r:id="rId2"/>
              </a:rPr>
              <a:t>http://www.treccani.it/enciclopedia/disoccupazione_%28Dizionario-di-Economia-e-Finanza%29/</a:t>
            </a:r>
            <a:endParaRPr lang="it-IT" dirty="0"/>
          </a:p>
          <a:p>
            <a:endParaRPr lang="it-IT" dirty="0"/>
          </a:p>
        </p:txBody>
      </p:sp>
    </p:spTree>
    <p:extLst>
      <p:ext uri="{BB962C8B-B14F-4D97-AF65-F5344CB8AC3E}">
        <p14:creationId xmlns:p14="http://schemas.microsoft.com/office/powerpoint/2010/main" val="2913835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Analisi economica della disoccupazione</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Visione neoclassica </a:t>
            </a:r>
            <a:r>
              <a:rPr lang="it-IT" dirty="0" smtClean="0"/>
              <a:t>(1870 – 1920)</a:t>
            </a:r>
          </a:p>
          <a:p>
            <a:pPr lvl="1"/>
            <a:r>
              <a:rPr lang="it-IT" dirty="0" smtClean="0"/>
              <a:t>Mercato del lavoro concorrenziale, parità di potere negoziale tra imprese e lavoratori</a:t>
            </a:r>
          </a:p>
          <a:p>
            <a:pPr lvl="1"/>
            <a:r>
              <a:rPr lang="it-IT" dirty="0" smtClean="0"/>
              <a:t>Piena occupazione come unico equilibrio (disoccupazione volontaria)</a:t>
            </a:r>
          </a:p>
          <a:p>
            <a:pPr lvl="1"/>
            <a:r>
              <a:rPr lang="it-IT" dirty="0" smtClean="0"/>
              <a:t>Ostacoli alla concorrenza come cause (transitorie) di disoccupazione</a:t>
            </a:r>
          </a:p>
          <a:p>
            <a:r>
              <a:rPr lang="it-IT" dirty="0" smtClean="0">
                <a:solidFill>
                  <a:srgbClr val="FF0000"/>
                </a:solidFill>
              </a:rPr>
              <a:t>Visione keynesiana </a:t>
            </a:r>
            <a:r>
              <a:rPr lang="it-IT" dirty="0" smtClean="0"/>
              <a:t>(1930 – 1940)</a:t>
            </a:r>
          </a:p>
          <a:p>
            <a:pPr lvl="1"/>
            <a:r>
              <a:rPr lang="it-IT" dirty="0" smtClean="0"/>
              <a:t>Mercato del lavoro concorrenziale, la volontà delle imprese prevale sui lavoratori</a:t>
            </a:r>
          </a:p>
          <a:p>
            <a:pPr lvl="1"/>
            <a:r>
              <a:rPr lang="it-IT" dirty="0" smtClean="0"/>
              <a:t>Disoccupazione involontaria e piena occupazione come possibili equilibri</a:t>
            </a:r>
          </a:p>
          <a:p>
            <a:pPr lvl="1"/>
            <a:r>
              <a:rPr lang="it-IT" dirty="0" smtClean="0"/>
              <a:t>Incertezza e debolezza nella domanda aggregata di beni come cause (permanenti) di disoccupazione</a:t>
            </a:r>
          </a:p>
          <a:p>
            <a:r>
              <a:rPr lang="it-IT" dirty="0" smtClean="0">
                <a:solidFill>
                  <a:srgbClr val="FF0000"/>
                </a:solidFill>
              </a:rPr>
              <a:t>Visione NEO-keynesiana </a:t>
            </a:r>
            <a:r>
              <a:rPr lang="it-IT" dirty="0" smtClean="0"/>
              <a:t>(1950 </a:t>
            </a:r>
            <a:r>
              <a:rPr lang="it-IT" dirty="0"/>
              <a:t>– </a:t>
            </a:r>
            <a:r>
              <a:rPr lang="it-IT" dirty="0" smtClean="0"/>
              <a:t>1990)</a:t>
            </a:r>
          </a:p>
          <a:p>
            <a:pPr lvl="1"/>
            <a:r>
              <a:rPr lang="it-IT" dirty="0" smtClean="0"/>
              <a:t>Mercato del lavoro non concorrenziale (sindacati, imprese </a:t>
            </a:r>
            <a:r>
              <a:rPr lang="it-IT" dirty="0" err="1" smtClean="0"/>
              <a:t>price</a:t>
            </a:r>
            <a:r>
              <a:rPr lang="it-IT" dirty="0" smtClean="0"/>
              <a:t>-maker) </a:t>
            </a:r>
          </a:p>
          <a:p>
            <a:pPr lvl="1"/>
            <a:r>
              <a:rPr lang="it-IT" dirty="0"/>
              <a:t>Disoccupazione involontaria e piena occupazione come possibili </a:t>
            </a:r>
            <a:r>
              <a:rPr lang="it-IT" dirty="0" smtClean="0"/>
              <a:t>equilibri</a:t>
            </a:r>
          </a:p>
          <a:p>
            <a:pPr lvl="1"/>
            <a:r>
              <a:rPr lang="it-IT" dirty="0"/>
              <a:t>Ostacoli alla </a:t>
            </a:r>
            <a:r>
              <a:rPr lang="it-IT" dirty="0" smtClean="0"/>
              <a:t>concorrenza e </a:t>
            </a:r>
            <a:r>
              <a:rPr lang="it-IT" dirty="0"/>
              <a:t>debolezza nella domanda aggregata </a:t>
            </a:r>
            <a:r>
              <a:rPr lang="it-IT" dirty="0" smtClean="0"/>
              <a:t>di beni come cause di disoccupazione</a:t>
            </a:r>
            <a:endParaRPr lang="it-IT" dirty="0"/>
          </a:p>
          <a:p>
            <a:pPr lvl="1"/>
            <a:endParaRPr lang="it-IT" dirty="0"/>
          </a:p>
        </p:txBody>
      </p:sp>
    </p:spTree>
    <p:extLst>
      <p:ext uri="{BB962C8B-B14F-4D97-AF65-F5344CB8AC3E}">
        <p14:creationId xmlns:p14="http://schemas.microsoft.com/office/powerpoint/2010/main" val="4105533263"/>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2854</TotalTime>
  <Words>1245</Words>
  <Application>Microsoft Office PowerPoint</Application>
  <PresentationFormat>Widescreen</PresentationFormat>
  <Paragraphs>96</Paragraphs>
  <Slides>17</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17</vt:i4>
      </vt:variant>
    </vt:vector>
  </HeadingPairs>
  <TitlesOfParts>
    <vt:vector size="21" baseType="lpstr">
      <vt:lpstr>Arial</vt:lpstr>
      <vt:lpstr>Calibri</vt:lpstr>
      <vt:lpstr>Calibri Light</vt:lpstr>
      <vt:lpstr>Tema di Office</vt:lpstr>
      <vt:lpstr>Politica economica Lezione 10.23  Lavoro e disoccupazione concetti di base</vt:lpstr>
      <vt:lpstr>Lavoro</vt:lpstr>
      <vt:lpstr>Gli ambiti d’intervento dello stato sociale</vt:lpstr>
      <vt:lpstr>Presentazione standard di PowerPoint</vt:lpstr>
      <vt:lpstr>Lavoro e disoccupazione: concetti di base </vt:lpstr>
      <vt:lpstr>Lavoro e disoccupazione: concetti di base</vt:lpstr>
      <vt:lpstr>Lavoro e disoccupazione: concetti di base </vt:lpstr>
      <vt:lpstr>Lavoro e disoccupazione: concetti di base </vt:lpstr>
      <vt:lpstr>Lavoro e disoccupazione: concetti di base </vt:lpstr>
      <vt:lpstr>Presentazione standard di PowerPoint</vt:lpstr>
      <vt:lpstr>Indicatori statistici del mercato del lavoro </vt:lpstr>
      <vt:lpstr>Indicatori statistici del mercato del lavoro </vt:lpstr>
      <vt:lpstr>Perché la disoccupazione è un problema?</vt:lpstr>
      <vt:lpstr>Analisi economica della disoccupazione</vt:lpstr>
      <vt:lpstr>Analisi economica della disoccupazione</vt:lpstr>
      <vt:lpstr>Analisi economica della disoccupazione</vt:lpstr>
      <vt:lpstr>Analisi economica della disoccupazione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107</cp:revision>
  <dcterms:created xsi:type="dcterms:W3CDTF">2020-03-17T15:33:48Z</dcterms:created>
  <dcterms:modified xsi:type="dcterms:W3CDTF">2023-03-15T15:28:16Z</dcterms:modified>
</cp:coreProperties>
</file>