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1" r:id="rId2"/>
    <p:sldId id="289" r:id="rId3"/>
    <p:sldId id="273" r:id="rId4"/>
    <p:sldId id="270" r:id="rId5"/>
    <p:sldId id="290" r:id="rId6"/>
    <p:sldId id="272" r:id="rId7"/>
    <p:sldId id="274" r:id="rId8"/>
    <p:sldId id="283" r:id="rId9"/>
    <p:sldId id="284" r:id="rId10"/>
    <p:sldId id="285" r:id="rId11"/>
    <p:sldId id="291" r:id="rId12"/>
    <p:sldId id="286" r:id="rId13"/>
    <p:sldId id="287" r:id="rId14"/>
    <p:sldId id="288" r:id="rId15"/>
    <p:sldId id="300" r:id="rId16"/>
    <p:sldId id="292" r:id="rId17"/>
    <p:sldId id="293" r:id="rId18"/>
    <p:sldId id="294" r:id="rId19"/>
    <p:sldId id="296" r:id="rId20"/>
    <p:sldId id="297" r:id="rId21"/>
    <p:sldId id="298" r:id="rId22"/>
    <p:sldId id="295" r:id="rId2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88" autoAdjust="0"/>
    <p:restoredTop sz="94660"/>
  </p:normalViewPr>
  <p:slideViewPr>
    <p:cSldViewPr snapToGrid="0">
      <p:cViewPr varScale="1">
        <p:scale>
          <a:sx n="69" d="100"/>
          <a:sy n="69" d="100"/>
        </p:scale>
        <p:origin x="63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15/03/2023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36813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15/03/2023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978208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8AF9706D-6A07-40C2-8DF2-A581D727338F}" type="datetimeFigureOut">
              <a:rPr lang="it-IT" smtClean="0"/>
              <a:t>15/03/2023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33468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8AF9706D-6A07-40C2-8DF2-A581D727338F}" type="datetimeFigureOut">
              <a:rPr lang="it-IT" smtClean="0"/>
              <a:t>15/03/2023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636905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AF9706D-6A07-40C2-8DF2-A581D727338F}" type="datetimeFigureOut">
              <a:rPr lang="it-IT" smtClean="0"/>
              <a:t>15/03/2023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4058507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8AF9706D-6A07-40C2-8DF2-A581D727338F}" type="datetimeFigureOut">
              <a:rPr lang="it-IT" smtClean="0"/>
              <a:t>15/03/2023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62409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AF9706D-6A07-40C2-8DF2-A581D727338F}" type="datetimeFigureOut">
              <a:rPr lang="it-IT" smtClean="0"/>
              <a:t>15/03/2023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477965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15/03/2023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907265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15/03/2023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34104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15/03/2023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147591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15/03/2023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520049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F9706D-6A07-40C2-8DF2-A581D727338F}" type="datetimeFigureOut">
              <a:rPr lang="it-IT" smtClean="0"/>
              <a:t>15/03/2023</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29F51E-3083-479D-9BD2-A377EFE5230F}" type="slidenum">
              <a:rPr lang="it-IT" smtClean="0"/>
              <a:t>‹N›</a:t>
            </a:fld>
            <a:endParaRPr lang="it-IT"/>
          </a:p>
        </p:txBody>
      </p:sp>
    </p:spTree>
    <p:extLst>
      <p:ext uri="{BB962C8B-B14F-4D97-AF65-F5344CB8AC3E}">
        <p14:creationId xmlns:p14="http://schemas.microsoft.com/office/powerpoint/2010/main" val="33426252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reccani.it/enciclopedia/john-maynard-keynes_%28Dizionario-di-Economia-e-Finanza%29/"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Politica economica</a:t>
            </a:r>
            <a:br>
              <a:rPr lang="it-IT" sz="4200" dirty="0" smtClean="0"/>
            </a:br>
            <a:r>
              <a:rPr lang="it-IT" sz="4200" dirty="0" smtClean="0"/>
              <a:t>Lezione </a:t>
            </a:r>
            <a:r>
              <a:rPr lang="it-IT" sz="4200" dirty="0" smtClean="0"/>
              <a:t>11.23</a:t>
            </a:r>
            <a:r>
              <a:rPr lang="it-IT" sz="4200" dirty="0" smtClean="0"/>
              <a:t/>
            </a:r>
            <a:br>
              <a:rPr lang="it-IT" sz="4200" dirty="0" smtClean="0"/>
            </a:br>
            <a:r>
              <a:rPr lang="it-IT" sz="4200" dirty="0"/>
              <a:t/>
            </a:r>
            <a:br>
              <a:rPr lang="it-IT" sz="4200" dirty="0"/>
            </a:br>
            <a:r>
              <a:rPr lang="it-IT" sz="4200" dirty="0" smtClean="0"/>
              <a:t>Analisi economica della disoccupazione</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a:t>DEF 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17.03.2023</a:t>
            </a:r>
            <a:endParaRPr lang="it-IT" dirty="0"/>
          </a:p>
        </p:txBody>
      </p:sp>
    </p:spTree>
    <p:extLst>
      <p:ext uri="{BB962C8B-B14F-4D97-AF65-F5344CB8AC3E}">
        <p14:creationId xmlns:p14="http://schemas.microsoft.com/office/powerpoint/2010/main" val="884466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Analisi economica della disoccupazione</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Visione neoclassica </a:t>
            </a:r>
            <a:r>
              <a:rPr lang="it-IT" dirty="0" smtClean="0"/>
              <a:t>(1870 – 1920)</a:t>
            </a:r>
          </a:p>
          <a:p>
            <a:pPr lvl="1"/>
            <a:r>
              <a:rPr lang="it-IT" dirty="0" smtClean="0"/>
              <a:t>Mercato del lavoro concorrenziale, parità di potere negoziale tra imprese e lavoratori</a:t>
            </a:r>
          </a:p>
          <a:p>
            <a:pPr lvl="1"/>
            <a:r>
              <a:rPr lang="it-IT" dirty="0" smtClean="0"/>
              <a:t>Piena occupazione come unico equilibrio (disoccupazione volontaria)</a:t>
            </a:r>
          </a:p>
          <a:p>
            <a:pPr lvl="1"/>
            <a:r>
              <a:rPr lang="it-IT" dirty="0" smtClean="0"/>
              <a:t>Ostacoli alla concorrenza come cause (transitorie) di disoccupazione</a:t>
            </a:r>
          </a:p>
          <a:p>
            <a:r>
              <a:rPr lang="it-IT" dirty="0" smtClean="0">
                <a:solidFill>
                  <a:srgbClr val="FF0000"/>
                </a:solidFill>
              </a:rPr>
              <a:t>Visione keynesiana </a:t>
            </a:r>
            <a:r>
              <a:rPr lang="it-IT" dirty="0" smtClean="0"/>
              <a:t>(1930 – 1940)</a:t>
            </a:r>
          </a:p>
          <a:p>
            <a:pPr lvl="1"/>
            <a:r>
              <a:rPr lang="it-IT" dirty="0" smtClean="0"/>
              <a:t>Mercato del lavoro concorrenziale, la volontà delle imprese prevale sui lavoratori</a:t>
            </a:r>
          </a:p>
          <a:p>
            <a:pPr lvl="1"/>
            <a:r>
              <a:rPr lang="it-IT" dirty="0" smtClean="0"/>
              <a:t>Disoccupazione involontaria e piena occupazione come possibili equilibri</a:t>
            </a:r>
          </a:p>
          <a:p>
            <a:pPr lvl="1"/>
            <a:r>
              <a:rPr lang="it-IT" dirty="0" smtClean="0"/>
              <a:t>Incertezza e debolezza nella domanda aggregata di beni come cause (permanenti) di disoccupazione</a:t>
            </a:r>
          </a:p>
          <a:p>
            <a:r>
              <a:rPr lang="it-IT" dirty="0" smtClean="0">
                <a:solidFill>
                  <a:srgbClr val="FF0000"/>
                </a:solidFill>
              </a:rPr>
              <a:t>Visione di sintesi NEO-keynesiana </a:t>
            </a:r>
            <a:r>
              <a:rPr lang="it-IT" dirty="0" smtClean="0"/>
              <a:t>(1950 </a:t>
            </a:r>
            <a:r>
              <a:rPr lang="it-IT" dirty="0"/>
              <a:t>– </a:t>
            </a:r>
            <a:r>
              <a:rPr lang="it-IT" dirty="0" smtClean="0"/>
              <a:t>1990)</a:t>
            </a:r>
          </a:p>
          <a:p>
            <a:pPr lvl="1"/>
            <a:r>
              <a:rPr lang="it-IT" dirty="0" smtClean="0"/>
              <a:t>Mercato del lavoro non concorrenziale (sindacati, imprese </a:t>
            </a:r>
            <a:r>
              <a:rPr lang="it-IT" dirty="0" err="1" smtClean="0"/>
              <a:t>price</a:t>
            </a:r>
            <a:r>
              <a:rPr lang="it-IT" dirty="0" smtClean="0"/>
              <a:t>-maker) </a:t>
            </a:r>
          </a:p>
          <a:p>
            <a:pPr lvl="1"/>
            <a:r>
              <a:rPr lang="it-IT" dirty="0"/>
              <a:t>Disoccupazione involontaria e piena occupazione come possibili </a:t>
            </a:r>
            <a:r>
              <a:rPr lang="it-IT" dirty="0" smtClean="0"/>
              <a:t>equilibri</a:t>
            </a:r>
          </a:p>
          <a:p>
            <a:pPr lvl="1"/>
            <a:r>
              <a:rPr lang="it-IT" dirty="0"/>
              <a:t>Ostacoli alla </a:t>
            </a:r>
            <a:r>
              <a:rPr lang="it-IT" dirty="0" smtClean="0"/>
              <a:t>concorrenza e </a:t>
            </a:r>
            <a:r>
              <a:rPr lang="it-IT" dirty="0"/>
              <a:t>debolezza nella domanda aggregata </a:t>
            </a:r>
            <a:r>
              <a:rPr lang="it-IT" dirty="0" smtClean="0"/>
              <a:t>di beni come cause di disoccupazione</a:t>
            </a:r>
            <a:endParaRPr lang="it-IT" dirty="0"/>
          </a:p>
          <a:p>
            <a:pPr lvl="1"/>
            <a:endParaRPr lang="it-IT" dirty="0"/>
          </a:p>
        </p:txBody>
      </p:sp>
    </p:spTree>
    <p:extLst>
      <p:ext uri="{BB962C8B-B14F-4D97-AF65-F5344CB8AC3E}">
        <p14:creationId xmlns:p14="http://schemas.microsoft.com/office/powerpoint/2010/main" val="4105533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Visione neoclassica del mercato del lavoro, 1</a:t>
            </a:r>
            <a:endParaRPr lang="it-IT" dirty="0"/>
          </a:p>
        </p:txBody>
      </p:sp>
      <p:sp>
        <p:nvSpPr>
          <p:cNvPr id="3" name="Segnaposto contenuto 2"/>
          <p:cNvSpPr>
            <a:spLocks noGrp="1"/>
          </p:cNvSpPr>
          <p:nvPr>
            <p:ph idx="1"/>
          </p:nvPr>
        </p:nvSpPr>
        <p:spPr/>
        <p:txBody>
          <a:bodyPr>
            <a:normAutofit lnSpcReduction="10000"/>
          </a:bodyPr>
          <a:lstStyle/>
          <a:p>
            <a:r>
              <a:rPr lang="it-IT" dirty="0" smtClean="0">
                <a:sym typeface="Symbol" panose="05050102010706020507" pitchFamily="18" charset="2"/>
              </a:rPr>
              <a:t>Caratteristiche di un mercato del lavoro perfettamente concorrenziale</a:t>
            </a:r>
          </a:p>
          <a:p>
            <a:pPr lvl="1"/>
            <a:r>
              <a:rPr lang="it-IT" dirty="0" smtClean="0">
                <a:solidFill>
                  <a:srgbClr val="FF0000"/>
                </a:solidFill>
                <a:sym typeface="Symbol" panose="05050102010706020507" pitchFamily="18" charset="2"/>
              </a:rPr>
              <a:t>Numerosità elevata </a:t>
            </a:r>
            <a:r>
              <a:rPr lang="it-IT" dirty="0" smtClean="0">
                <a:sym typeface="Symbol" panose="05050102010706020507" pitchFamily="18" charset="2"/>
              </a:rPr>
              <a:t>degli agenti economici su entrambi i lati del mercato, assenza di potere di mercato (no sindacati, no </a:t>
            </a:r>
            <a:r>
              <a:rPr lang="it-IT" dirty="0" smtClean="0">
                <a:sym typeface="Symbol" panose="05050102010706020507" pitchFamily="18" charset="2"/>
              </a:rPr>
              <a:t>Confindustria</a:t>
            </a:r>
            <a:r>
              <a:rPr lang="it-IT" dirty="0" smtClean="0">
                <a:sym typeface="Symbol" panose="05050102010706020507" pitchFamily="18" charset="2"/>
              </a:rPr>
              <a:t>), imprese e lavoratori trattano «da pari a pari» (contrattazione decentrata) </a:t>
            </a:r>
          </a:p>
          <a:p>
            <a:pPr lvl="1"/>
            <a:r>
              <a:rPr lang="it-IT" dirty="0" smtClean="0">
                <a:solidFill>
                  <a:srgbClr val="FF0000"/>
                </a:solidFill>
                <a:sym typeface="Symbol" panose="05050102010706020507" pitchFamily="18" charset="2"/>
              </a:rPr>
              <a:t>Omogeneità / Standardizzazione </a:t>
            </a:r>
            <a:r>
              <a:rPr lang="it-IT" dirty="0" smtClean="0">
                <a:sym typeface="Symbol" panose="05050102010706020507" pitchFamily="18" charset="2"/>
              </a:rPr>
              <a:t>(salari commisurati al tipo di prestazione richiesta, contratti flessibili in termini di orario, condizioni ecc.)</a:t>
            </a:r>
          </a:p>
          <a:p>
            <a:pPr lvl="1"/>
            <a:r>
              <a:rPr lang="it-IT" dirty="0" smtClean="0">
                <a:solidFill>
                  <a:srgbClr val="FF0000"/>
                </a:solidFill>
                <a:sym typeface="Symbol" panose="05050102010706020507" pitchFamily="18" charset="2"/>
              </a:rPr>
              <a:t>Assenza di barriere all’entrata e all’uscita </a:t>
            </a:r>
            <a:r>
              <a:rPr lang="it-IT" dirty="0" smtClean="0">
                <a:sym typeface="Symbol" panose="05050102010706020507" pitchFamily="18" charset="2"/>
              </a:rPr>
              <a:t>(niente costi di licenziamento, assunzione, formazione)</a:t>
            </a:r>
          </a:p>
          <a:p>
            <a:pPr lvl="1"/>
            <a:r>
              <a:rPr lang="it-IT" dirty="0" smtClean="0">
                <a:solidFill>
                  <a:srgbClr val="FF0000"/>
                </a:solidFill>
                <a:sym typeface="Symbol" panose="05050102010706020507" pitchFamily="18" charset="2"/>
              </a:rPr>
              <a:t>Perfetta informazione </a:t>
            </a:r>
            <a:r>
              <a:rPr lang="it-IT" dirty="0" smtClean="0">
                <a:sym typeface="Symbol" panose="05050102010706020507" pitchFamily="18" charset="2"/>
              </a:rPr>
              <a:t>(su occasioni di lavoro, condizioni economiche, caratteristiche dei lavoratori ecc.)</a:t>
            </a:r>
          </a:p>
          <a:p>
            <a:pPr lvl="1"/>
            <a:r>
              <a:rPr lang="it-IT" dirty="0" smtClean="0">
                <a:solidFill>
                  <a:srgbClr val="FF0000"/>
                </a:solidFill>
                <a:sym typeface="Symbol" panose="05050102010706020507" pitchFamily="18" charset="2"/>
              </a:rPr>
              <a:t>Perfetta flessibilità del salario </a:t>
            </a:r>
            <a:r>
              <a:rPr lang="it-IT" dirty="0" smtClean="0">
                <a:sym typeface="Symbol" panose="05050102010706020507" pitchFamily="18" charset="2"/>
              </a:rPr>
              <a:t>in risposta a possibili squilibri tra domanda e offerta (parte della flessibilità del mercato del lavoro)</a:t>
            </a:r>
          </a:p>
          <a:p>
            <a:pPr lvl="1"/>
            <a:endParaRPr lang="it-IT" dirty="0"/>
          </a:p>
          <a:p>
            <a:endParaRPr lang="it-IT" dirty="0" smtClean="0"/>
          </a:p>
          <a:p>
            <a:endParaRPr lang="it-IT" dirty="0"/>
          </a:p>
        </p:txBody>
      </p:sp>
    </p:spTree>
    <p:extLst>
      <p:ext uri="{BB962C8B-B14F-4D97-AF65-F5344CB8AC3E}">
        <p14:creationId xmlns:p14="http://schemas.microsoft.com/office/powerpoint/2010/main" val="959080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Visione neoclassica del mercato del lavoro, </a:t>
            </a:r>
            <a:r>
              <a:rPr lang="it-IT" dirty="0" smtClean="0"/>
              <a:t>2</a:t>
            </a:r>
            <a:endParaRPr lang="it-IT" dirty="0"/>
          </a:p>
        </p:txBody>
      </p:sp>
      <p:sp>
        <p:nvSpPr>
          <p:cNvPr id="3" name="Segnaposto contenuto 2"/>
          <p:cNvSpPr>
            <a:spLocks noGrp="1"/>
          </p:cNvSpPr>
          <p:nvPr>
            <p:ph idx="1"/>
          </p:nvPr>
        </p:nvSpPr>
        <p:spPr/>
        <p:txBody>
          <a:bodyPr>
            <a:normAutofit fontScale="92500"/>
          </a:bodyPr>
          <a:lstStyle/>
          <a:p>
            <a:r>
              <a:rPr lang="it-IT" dirty="0" smtClean="0"/>
              <a:t>La </a:t>
            </a:r>
            <a:r>
              <a:rPr lang="it-IT" dirty="0" smtClean="0">
                <a:solidFill>
                  <a:srgbClr val="FF0000"/>
                </a:solidFill>
              </a:rPr>
              <a:t>domanda di lavoro </a:t>
            </a:r>
            <a:r>
              <a:rPr lang="it-IT" dirty="0" smtClean="0"/>
              <a:t>riflette la massimizzazione del profitto da parte di imprese </a:t>
            </a:r>
            <a:r>
              <a:rPr lang="it-IT" dirty="0" err="1" smtClean="0"/>
              <a:t>price-taking</a:t>
            </a:r>
            <a:r>
              <a:rPr lang="it-IT" dirty="0" smtClean="0"/>
              <a:t>, che operano con tecnologia e stock di capitale dati. La produttività marginale del lavoro diminuisce all’aumentare di L. </a:t>
            </a:r>
          </a:p>
          <a:p>
            <a:pPr lvl="1"/>
            <a:r>
              <a:rPr lang="it-IT" dirty="0" smtClean="0"/>
              <a:t>In equilibrio </a:t>
            </a:r>
            <a:r>
              <a:rPr lang="it-IT" dirty="0" err="1" smtClean="0"/>
              <a:t>PMg</a:t>
            </a:r>
            <a:r>
              <a:rPr lang="it-IT" dirty="0" smtClean="0"/>
              <a:t> (L) = W/P </a:t>
            </a:r>
            <a:r>
              <a:rPr lang="it-IT" dirty="0" smtClean="0">
                <a:sym typeface="Symbol" panose="05050102010706020507" pitchFamily="18" charset="2"/>
              </a:rPr>
              <a:t> </a:t>
            </a:r>
            <a:r>
              <a:rPr lang="it-IT" dirty="0" smtClean="0">
                <a:solidFill>
                  <a:srgbClr val="FF0000"/>
                </a:solidFill>
                <a:sym typeface="Symbol" panose="05050102010706020507" pitchFamily="18" charset="2"/>
              </a:rPr>
              <a:t>D</a:t>
            </a:r>
            <a:r>
              <a:rPr lang="it-IT" baseline="-25000" dirty="0" smtClean="0">
                <a:solidFill>
                  <a:srgbClr val="FF0000"/>
                </a:solidFill>
                <a:sym typeface="Symbol" panose="05050102010706020507" pitchFamily="18" charset="2"/>
              </a:rPr>
              <a:t>L</a:t>
            </a:r>
            <a:r>
              <a:rPr lang="it-IT" dirty="0" smtClean="0">
                <a:solidFill>
                  <a:srgbClr val="FF0000"/>
                </a:solidFill>
                <a:sym typeface="Symbol" panose="05050102010706020507" pitchFamily="18" charset="2"/>
              </a:rPr>
              <a:t> = </a:t>
            </a:r>
            <a:r>
              <a:rPr lang="it-IT" dirty="0">
                <a:solidFill>
                  <a:srgbClr val="FF0000"/>
                </a:solidFill>
                <a:sym typeface="Symbol" panose="05050102010706020507" pitchFamily="18" charset="2"/>
              </a:rPr>
              <a:t>D</a:t>
            </a:r>
            <a:r>
              <a:rPr lang="it-IT" baseline="-25000" dirty="0">
                <a:solidFill>
                  <a:srgbClr val="FF0000"/>
                </a:solidFill>
                <a:sym typeface="Symbol" panose="05050102010706020507" pitchFamily="18" charset="2"/>
              </a:rPr>
              <a:t>L</a:t>
            </a:r>
            <a:r>
              <a:rPr lang="it-IT" dirty="0" smtClean="0">
                <a:solidFill>
                  <a:srgbClr val="FF0000"/>
                </a:solidFill>
                <a:sym typeface="Symbol" panose="05050102010706020507" pitchFamily="18" charset="2"/>
              </a:rPr>
              <a:t>(W/P)</a:t>
            </a:r>
            <a:r>
              <a:rPr lang="it-IT" dirty="0" smtClean="0">
                <a:sym typeface="Symbol" panose="05050102010706020507" pitchFamily="18" charset="2"/>
              </a:rPr>
              <a:t> </a:t>
            </a:r>
          </a:p>
          <a:p>
            <a:pPr lvl="1"/>
            <a:r>
              <a:rPr lang="it-IT" dirty="0" smtClean="0">
                <a:solidFill>
                  <a:srgbClr val="FF0000"/>
                </a:solidFill>
                <a:sym typeface="Symbol" panose="05050102010706020507" pitchFamily="18" charset="2"/>
              </a:rPr>
              <a:t>↑ (W/P) → </a:t>
            </a:r>
            <a:r>
              <a:rPr lang="it-IT" dirty="0">
                <a:solidFill>
                  <a:srgbClr val="FF0000"/>
                </a:solidFill>
                <a:sym typeface="Symbol" panose="05050102010706020507" pitchFamily="18" charset="2"/>
              </a:rPr>
              <a:t>↓ </a:t>
            </a:r>
            <a:r>
              <a:rPr lang="it-IT" dirty="0" smtClean="0">
                <a:solidFill>
                  <a:srgbClr val="FF0000"/>
                </a:solidFill>
                <a:sym typeface="Symbol" panose="05050102010706020507" pitchFamily="18" charset="2"/>
              </a:rPr>
              <a:t>D</a:t>
            </a:r>
            <a:r>
              <a:rPr lang="it-IT" baseline="-25000" dirty="0" smtClean="0">
                <a:solidFill>
                  <a:srgbClr val="FF0000"/>
                </a:solidFill>
                <a:sym typeface="Symbol" panose="05050102010706020507" pitchFamily="18" charset="2"/>
              </a:rPr>
              <a:t>L</a:t>
            </a:r>
            <a:endParaRPr lang="it-IT" dirty="0" smtClean="0">
              <a:solidFill>
                <a:srgbClr val="FF0000"/>
              </a:solidFill>
              <a:sym typeface="Symbol" panose="05050102010706020507" pitchFamily="18" charset="2"/>
            </a:endParaRPr>
          </a:p>
          <a:p>
            <a:endParaRPr lang="it-IT" dirty="0" smtClean="0"/>
          </a:p>
          <a:p>
            <a:r>
              <a:rPr lang="it-IT" dirty="0" smtClean="0"/>
              <a:t>L’</a:t>
            </a:r>
            <a:r>
              <a:rPr lang="it-IT" dirty="0" smtClean="0">
                <a:solidFill>
                  <a:srgbClr val="FF0000"/>
                </a:solidFill>
              </a:rPr>
              <a:t>offerta di lavoro</a:t>
            </a:r>
            <a:r>
              <a:rPr lang="it-IT" dirty="0" smtClean="0"/>
              <a:t> riflette </a:t>
            </a:r>
            <a:r>
              <a:rPr lang="it-IT" dirty="0"/>
              <a:t>la massimizzazione </a:t>
            </a:r>
            <a:r>
              <a:rPr lang="it-IT" dirty="0" smtClean="0"/>
              <a:t>dell’utilità </a:t>
            </a:r>
            <a:r>
              <a:rPr lang="it-IT" dirty="0"/>
              <a:t>da parte di </a:t>
            </a:r>
            <a:r>
              <a:rPr lang="it-IT" dirty="0" smtClean="0"/>
              <a:t>famiglie </a:t>
            </a:r>
            <a:r>
              <a:rPr lang="it-IT" dirty="0" err="1"/>
              <a:t>price-taking</a:t>
            </a:r>
            <a:r>
              <a:rPr lang="it-IT" dirty="0"/>
              <a:t>, che operano con </a:t>
            </a:r>
            <a:r>
              <a:rPr lang="it-IT" dirty="0" smtClean="0"/>
              <a:t>preferenza e risorse date. Il lavoro provoca disutilità crescente </a:t>
            </a:r>
            <a:r>
              <a:rPr lang="it-IT" dirty="0"/>
              <a:t>all’aumentare di L. </a:t>
            </a:r>
            <a:endParaRPr lang="it-IT" dirty="0" smtClean="0"/>
          </a:p>
          <a:p>
            <a:pPr lvl="1"/>
            <a:r>
              <a:rPr lang="it-IT" dirty="0" smtClean="0"/>
              <a:t>In </a:t>
            </a:r>
            <a:r>
              <a:rPr lang="it-IT" dirty="0"/>
              <a:t>equilibrio </a:t>
            </a:r>
            <a:r>
              <a:rPr lang="it-IT" dirty="0" smtClean="0"/>
              <a:t>SMS (L;C)=</a:t>
            </a:r>
            <a:r>
              <a:rPr lang="it-IT" dirty="0" err="1" smtClean="0"/>
              <a:t>Umg</a:t>
            </a:r>
            <a:r>
              <a:rPr lang="it-IT" dirty="0" smtClean="0"/>
              <a:t>(TL)/</a:t>
            </a:r>
            <a:r>
              <a:rPr lang="it-IT" dirty="0" err="1" smtClean="0"/>
              <a:t>Umg</a:t>
            </a:r>
            <a:r>
              <a:rPr lang="it-IT" dirty="0" smtClean="0"/>
              <a:t>(C) </a:t>
            </a:r>
            <a:r>
              <a:rPr lang="it-IT" dirty="0"/>
              <a:t>= W/P </a:t>
            </a:r>
            <a:r>
              <a:rPr lang="it-IT" dirty="0">
                <a:sym typeface="Symbol" panose="05050102010706020507" pitchFamily="18" charset="2"/>
              </a:rPr>
              <a:t> </a:t>
            </a:r>
            <a:r>
              <a:rPr lang="it-IT" dirty="0" smtClean="0">
                <a:solidFill>
                  <a:srgbClr val="FF0000"/>
                </a:solidFill>
                <a:sym typeface="Symbol" panose="05050102010706020507" pitchFamily="18" charset="2"/>
              </a:rPr>
              <a:t>S</a:t>
            </a:r>
            <a:r>
              <a:rPr lang="it-IT" baseline="-25000" dirty="0" smtClean="0">
                <a:solidFill>
                  <a:srgbClr val="FF0000"/>
                </a:solidFill>
                <a:sym typeface="Symbol" panose="05050102010706020507" pitchFamily="18" charset="2"/>
              </a:rPr>
              <a:t>L</a:t>
            </a:r>
            <a:r>
              <a:rPr lang="it-IT" dirty="0" smtClean="0">
                <a:solidFill>
                  <a:srgbClr val="FF0000"/>
                </a:solidFill>
                <a:sym typeface="Symbol" panose="05050102010706020507" pitchFamily="18" charset="2"/>
              </a:rPr>
              <a:t> </a:t>
            </a:r>
            <a:r>
              <a:rPr lang="it-IT" dirty="0">
                <a:solidFill>
                  <a:srgbClr val="FF0000"/>
                </a:solidFill>
                <a:sym typeface="Symbol" panose="05050102010706020507" pitchFamily="18" charset="2"/>
              </a:rPr>
              <a:t>= S</a:t>
            </a:r>
            <a:r>
              <a:rPr lang="it-IT" baseline="-25000" dirty="0">
                <a:solidFill>
                  <a:srgbClr val="FF0000"/>
                </a:solidFill>
                <a:sym typeface="Symbol" panose="05050102010706020507" pitchFamily="18" charset="2"/>
              </a:rPr>
              <a:t>L</a:t>
            </a:r>
            <a:r>
              <a:rPr lang="it-IT" dirty="0" smtClean="0">
                <a:solidFill>
                  <a:srgbClr val="FF0000"/>
                </a:solidFill>
                <a:sym typeface="Symbol" panose="05050102010706020507" pitchFamily="18" charset="2"/>
              </a:rPr>
              <a:t>(W/P) </a:t>
            </a:r>
          </a:p>
          <a:p>
            <a:pPr lvl="1"/>
            <a:r>
              <a:rPr lang="it-IT" dirty="0" smtClean="0">
                <a:solidFill>
                  <a:srgbClr val="FF0000"/>
                </a:solidFill>
                <a:sym typeface="Symbol" panose="05050102010706020507" pitchFamily="18" charset="2"/>
              </a:rPr>
              <a:t>↑ </a:t>
            </a:r>
            <a:r>
              <a:rPr lang="it-IT" dirty="0">
                <a:solidFill>
                  <a:srgbClr val="FF0000"/>
                </a:solidFill>
                <a:sym typeface="Symbol" panose="05050102010706020507" pitchFamily="18" charset="2"/>
              </a:rPr>
              <a:t>(W/P) → ↑</a:t>
            </a:r>
            <a:r>
              <a:rPr lang="it-IT" dirty="0" smtClean="0">
                <a:solidFill>
                  <a:srgbClr val="FF0000"/>
                </a:solidFill>
                <a:sym typeface="Symbol" panose="05050102010706020507" pitchFamily="18" charset="2"/>
              </a:rPr>
              <a:t> </a:t>
            </a:r>
            <a:r>
              <a:rPr lang="it-IT" dirty="0">
                <a:solidFill>
                  <a:srgbClr val="FF0000"/>
                </a:solidFill>
                <a:sym typeface="Symbol" panose="05050102010706020507" pitchFamily="18" charset="2"/>
              </a:rPr>
              <a:t>S</a:t>
            </a:r>
            <a:r>
              <a:rPr lang="it-IT" baseline="-25000" dirty="0">
                <a:solidFill>
                  <a:srgbClr val="FF0000"/>
                </a:solidFill>
                <a:sym typeface="Symbol" panose="05050102010706020507" pitchFamily="18" charset="2"/>
              </a:rPr>
              <a:t>L</a:t>
            </a:r>
            <a:endParaRPr lang="it-IT" dirty="0">
              <a:sym typeface="Symbol" panose="05050102010706020507" pitchFamily="18" charset="2"/>
            </a:endParaRPr>
          </a:p>
          <a:p>
            <a:endParaRPr lang="it-IT" dirty="0" smtClean="0">
              <a:sym typeface="Symbol" panose="05050102010706020507" pitchFamily="18" charset="2"/>
            </a:endParaRPr>
          </a:p>
        </p:txBody>
      </p:sp>
    </p:spTree>
    <p:extLst>
      <p:ext uri="{BB962C8B-B14F-4D97-AF65-F5344CB8AC3E}">
        <p14:creationId xmlns:p14="http://schemas.microsoft.com/office/powerpoint/2010/main" val="1494824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143000" y="766762"/>
            <a:ext cx="9906000" cy="5324475"/>
          </a:xfrm>
          <a:prstGeom prst="rect">
            <a:avLst/>
          </a:prstGeom>
        </p:spPr>
      </p:pic>
      <p:cxnSp>
        <p:nvCxnSpPr>
          <p:cNvPr id="3" name="Connettore diritto 2"/>
          <p:cNvCxnSpPr/>
          <p:nvPr/>
        </p:nvCxnSpPr>
        <p:spPr>
          <a:xfrm>
            <a:off x="4562764" y="2927927"/>
            <a:ext cx="2964872"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CasellaDiTesto 6"/>
          <p:cNvSpPr txBox="1"/>
          <p:nvPr/>
        </p:nvSpPr>
        <p:spPr>
          <a:xfrm>
            <a:off x="4193309" y="2743261"/>
            <a:ext cx="369455" cy="369332"/>
          </a:xfrm>
          <a:prstGeom prst="rect">
            <a:avLst/>
          </a:prstGeom>
          <a:noFill/>
        </p:spPr>
        <p:txBody>
          <a:bodyPr wrap="square" rtlCol="0">
            <a:spAutoFit/>
          </a:bodyPr>
          <a:lstStyle/>
          <a:p>
            <a:r>
              <a:rPr lang="it-IT" dirty="0" smtClean="0"/>
              <a:t>R</a:t>
            </a:r>
            <a:endParaRPr lang="it-IT" dirty="0"/>
          </a:p>
        </p:txBody>
      </p:sp>
      <p:sp>
        <p:nvSpPr>
          <p:cNvPr id="8" name="Freccia in giù 7"/>
          <p:cNvSpPr/>
          <p:nvPr/>
        </p:nvSpPr>
        <p:spPr>
          <a:xfrm>
            <a:off x="6317673" y="2743261"/>
            <a:ext cx="166254" cy="5448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1406805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Visione neoclassica del mercato del lavoro, </a:t>
            </a:r>
            <a:r>
              <a:rPr lang="it-IT" dirty="0" smtClean="0"/>
              <a:t>3</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ym typeface="Symbol" panose="05050102010706020507" pitchFamily="18" charset="2"/>
              </a:rPr>
              <a:t>L’equilibrio di piena occupazione</a:t>
            </a:r>
          </a:p>
          <a:p>
            <a:pPr lvl="1"/>
            <a:r>
              <a:rPr lang="it-IT" dirty="0" smtClean="0">
                <a:solidFill>
                  <a:srgbClr val="FF0000"/>
                </a:solidFill>
                <a:sym typeface="Symbol" panose="05050102010706020507" pitchFamily="18" charset="2"/>
              </a:rPr>
              <a:t>L* è il livello massimo (piena occupazione) </a:t>
            </a:r>
            <a:r>
              <a:rPr lang="it-IT" dirty="0" smtClean="0">
                <a:sym typeface="Symbol" panose="05050102010706020507" pitchFamily="18" charset="2"/>
              </a:rPr>
              <a:t>che l’economia può raggiungere ipotizzando dati la tecnologia delle imprese, le preferenze delle famiglie, la dotazione di capitale e di lavoro. </a:t>
            </a:r>
            <a:r>
              <a:rPr lang="it-IT" dirty="0">
                <a:sym typeface="Symbol" panose="05050102010706020507" pitchFamily="18" charset="2"/>
              </a:rPr>
              <a:t>Disoccupazione volontaria compatibile con l’equilibrio di PO</a:t>
            </a:r>
          </a:p>
          <a:p>
            <a:pPr lvl="1"/>
            <a:r>
              <a:rPr lang="it-IT" dirty="0" smtClean="0">
                <a:solidFill>
                  <a:srgbClr val="FF0000"/>
                </a:solidFill>
                <a:sym typeface="Symbol" panose="05050102010706020507" pitchFamily="18" charset="2"/>
              </a:rPr>
              <a:t>Il salario reale di equilibrio è (W/P)* uguale per </a:t>
            </a:r>
            <a:r>
              <a:rPr lang="it-IT" dirty="0" smtClean="0">
                <a:solidFill>
                  <a:srgbClr val="FF0000"/>
                </a:solidFill>
                <a:sym typeface="Symbol" panose="05050102010706020507" pitchFamily="18" charset="2"/>
              </a:rPr>
              <a:t>tutti ed è stabile</a:t>
            </a:r>
            <a:r>
              <a:rPr lang="it-IT" dirty="0" smtClean="0">
                <a:sym typeface="Symbol" panose="05050102010706020507" pitchFamily="18" charset="2"/>
              </a:rPr>
              <a:t> </a:t>
            </a:r>
            <a:r>
              <a:rPr lang="it-IT" dirty="0" smtClean="0">
                <a:sym typeface="Symbol" panose="05050102010706020507" pitchFamily="18" charset="2"/>
              </a:rPr>
              <a:t>(a parità di produttività e competenze). Riflette simultaneamente la produttività (marginale) del lavoro e il «sacrificio» (marginale) delle famiglie. E’ pari (come minimo) al livello di sussistenza (v. nota). Se così non fosse, la curva di offerta di lavoro si sposterebbe verso sinistra (Riflettere su questo</a:t>
            </a:r>
            <a:r>
              <a:rPr lang="it-IT" dirty="0" smtClean="0">
                <a:sym typeface="Symbol" panose="05050102010706020507" pitchFamily="18" charset="2"/>
              </a:rPr>
              <a:t>)</a:t>
            </a:r>
            <a:endParaRPr lang="it-IT" dirty="0" smtClean="0">
              <a:sym typeface="Symbol" panose="05050102010706020507" pitchFamily="18" charset="2"/>
            </a:endParaRPr>
          </a:p>
          <a:p>
            <a:pPr lvl="1"/>
            <a:r>
              <a:rPr lang="it-IT" dirty="0" smtClean="0">
                <a:sym typeface="Symbol" panose="05050102010706020507" pitchFamily="18" charset="2"/>
              </a:rPr>
              <a:t>Il </a:t>
            </a:r>
            <a:r>
              <a:rPr lang="it-IT" dirty="0" smtClean="0">
                <a:solidFill>
                  <a:srgbClr val="FF0000"/>
                </a:solidFill>
                <a:sym typeface="Symbol" panose="05050102010706020507" pitchFamily="18" charset="2"/>
              </a:rPr>
              <a:t>reddito di piena occupazione Y* = F(L*, K*) </a:t>
            </a:r>
            <a:r>
              <a:rPr lang="it-IT" dirty="0">
                <a:sym typeface="Symbol" panose="05050102010706020507" pitchFamily="18" charset="2"/>
              </a:rPr>
              <a:t>Il massimo possibile data tecnologia, preferenze, </a:t>
            </a:r>
            <a:r>
              <a:rPr lang="it-IT" dirty="0" smtClean="0">
                <a:sym typeface="Symbol" panose="05050102010706020507" pitchFamily="18" charset="2"/>
              </a:rPr>
              <a:t>dotazione. Viene assorbito dal mercato in virtù della legge di </a:t>
            </a:r>
            <a:r>
              <a:rPr lang="it-IT" dirty="0" err="1" smtClean="0">
                <a:sym typeface="Symbol" panose="05050102010706020507" pitchFamily="18" charset="2"/>
              </a:rPr>
              <a:t>Say</a:t>
            </a:r>
            <a:r>
              <a:rPr lang="it-IT" dirty="0" smtClean="0">
                <a:sym typeface="Symbol" panose="05050102010706020507" pitchFamily="18" charset="2"/>
              </a:rPr>
              <a:t> (settimana prossima)</a:t>
            </a:r>
          </a:p>
          <a:p>
            <a:pPr lvl="1"/>
            <a:r>
              <a:rPr lang="it-IT" dirty="0" smtClean="0">
                <a:solidFill>
                  <a:srgbClr val="FF0000"/>
                </a:solidFill>
                <a:sym typeface="Symbol" panose="05050102010706020507" pitchFamily="18" charset="2"/>
              </a:rPr>
              <a:t>Distribuzione</a:t>
            </a:r>
            <a:r>
              <a:rPr lang="it-IT" dirty="0" smtClean="0">
                <a:sym typeface="Symbol" panose="05050102010706020507" pitchFamily="18" charset="2"/>
              </a:rPr>
              <a:t> del reddito di piena occupazione come riflesso della tecnologia, della dotazione dei fattori e delle preferenze (fattore tecnico e non politico) </a:t>
            </a:r>
          </a:p>
          <a:p>
            <a:pPr lvl="1"/>
            <a:r>
              <a:rPr lang="it-IT" dirty="0" smtClean="0">
                <a:solidFill>
                  <a:srgbClr val="FF0000"/>
                </a:solidFill>
                <a:sym typeface="Symbol" panose="05050102010706020507" pitchFamily="18" charset="2"/>
              </a:rPr>
              <a:t>Y* = (W/P)*L* + r*K*</a:t>
            </a:r>
          </a:p>
          <a:p>
            <a:pPr lvl="1"/>
            <a:endParaRPr lang="it-IT" dirty="0" smtClean="0">
              <a:sym typeface="Symbol" panose="05050102010706020507" pitchFamily="18" charset="2"/>
            </a:endParaRPr>
          </a:p>
          <a:p>
            <a:pPr lvl="1"/>
            <a:endParaRPr lang="it-IT" dirty="0" smtClean="0">
              <a:sym typeface="Symbol" panose="05050102010706020507" pitchFamily="18" charset="2"/>
            </a:endParaRPr>
          </a:p>
          <a:p>
            <a:pPr lvl="1"/>
            <a:endParaRPr lang="it-IT" dirty="0"/>
          </a:p>
          <a:p>
            <a:endParaRPr lang="it-IT" dirty="0" smtClean="0"/>
          </a:p>
          <a:p>
            <a:endParaRPr lang="it-IT" dirty="0"/>
          </a:p>
        </p:txBody>
      </p:sp>
    </p:spTree>
    <p:extLst>
      <p:ext uri="{BB962C8B-B14F-4D97-AF65-F5344CB8AC3E}">
        <p14:creationId xmlns:p14="http://schemas.microsoft.com/office/powerpoint/2010/main" val="184215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Visione neoclassica del mercato del lavoro, </a:t>
            </a:r>
            <a:r>
              <a:rPr lang="it-IT" dirty="0" smtClean="0"/>
              <a:t>4</a:t>
            </a:r>
            <a:endParaRPr lang="it-IT" dirty="0"/>
          </a:p>
        </p:txBody>
      </p:sp>
      <p:sp>
        <p:nvSpPr>
          <p:cNvPr id="3" name="Segnaposto contenuto 2"/>
          <p:cNvSpPr>
            <a:spLocks noGrp="1"/>
          </p:cNvSpPr>
          <p:nvPr>
            <p:ph idx="1"/>
          </p:nvPr>
        </p:nvSpPr>
        <p:spPr/>
        <p:txBody>
          <a:bodyPr>
            <a:normAutofit lnSpcReduction="10000"/>
          </a:bodyPr>
          <a:lstStyle/>
          <a:p>
            <a:r>
              <a:rPr lang="it-IT" dirty="0" smtClean="0">
                <a:sym typeface="Symbol" panose="05050102010706020507" pitchFamily="18" charset="2"/>
              </a:rPr>
              <a:t>L’equilibrio di piena occupazione</a:t>
            </a:r>
          </a:p>
          <a:p>
            <a:pPr lvl="1"/>
            <a:r>
              <a:rPr lang="it-IT" dirty="0" smtClean="0">
                <a:solidFill>
                  <a:srgbClr val="FF0000"/>
                </a:solidFill>
                <a:sym typeface="Symbol" panose="05050102010706020507" pitchFamily="18" charset="2"/>
              </a:rPr>
              <a:t>Disoccupazione involontaria come fenomeno transitorio</a:t>
            </a:r>
            <a:r>
              <a:rPr lang="it-IT" dirty="0" smtClean="0">
                <a:sym typeface="Symbol" panose="05050102010706020507" pitchFamily="18" charset="2"/>
              </a:rPr>
              <a:t>: Se inizialmente S</a:t>
            </a:r>
            <a:r>
              <a:rPr lang="it-IT" baseline="-25000" dirty="0" smtClean="0">
                <a:sym typeface="Symbol" panose="05050102010706020507" pitchFamily="18" charset="2"/>
              </a:rPr>
              <a:t>L</a:t>
            </a:r>
            <a:r>
              <a:rPr lang="it-IT" dirty="0" smtClean="0">
                <a:sym typeface="Symbol" panose="05050102010706020507" pitchFamily="18" charset="2"/>
              </a:rPr>
              <a:t> &gt; D</a:t>
            </a:r>
            <a:r>
              <a:rPr lang="it-IT" baseline="-25000" dirty="0" smtClean="0">
                <a:sym typeface="Symbol" panose="05050102010706020507" pitchFamily="18" charset="2"/>
              </a:rPr>
              <a:t>L</a:t>
            </a:r>
            <a:r>
              <a:rPr lang="it-IT" dirty="0" smtClean="0">
                <a:sym typeface="Symbol" panose="05050102010706020507" pitchFamily="18" charset="2"/>
              </a:rPr>
              <a:t> (per esempio perché il salario di partenza è superiore a quello di equilibrio) la concorrenza tra i disoccupati e gli occupati porta W e di (W/P). </a:t>
            </a:r>
          </a:p>
          <a:p>
            <a:pPr lvl="1"/>
            <a:r>
              <a:rPr lang="it-IT" dirty="0" smtClean="0">
                <a:sym typeface="Symbol" panose="05050102010706020507" pitchFamily="18" charset="2"/>
              </a:rPr>
              <a:t>La diminuzione dei salari determina </a:t>
            </a:r>
            <a:r>
              <a:rPr lang="it-IT" dirty="0">
                <a:sym typeface="Symbol" panose="05050102010706020507" pitchFamily="18" charset="2"/>
              </a:rPr>
              <a:t> </a:t>
            </a:r>
            <a:r>
              <a:rPr lang="it-IT" dirty="0" smtClean="0">
                <a:sym typeface="Symbol" panose="05050102010706020507" pitchFamily="18" charset="2"/>
              </a:rPr>
              <a:t>D</a:t>
            </a:r>
            <a:r>
              <a:rPr lang="it-IT" baseline="-25000" dirty="0" smtClean="0">
                <a:sym typeface="Symbol" panose="05050102010706020507" pitchFamily="18" charset="2"/>
              </a:rPr>
              <a:t>L</a:t>
            </a:r>
            <a:r>
              <a:rPr lang="it-IT" dirty="0" smtClean="0">
                <a:sym typeface="Symbol" panose="05050102010706020507" pitchFamily="18" charset="2"/>
              </a:rPr>
              <a:t>, </a:t>
            </a:r>
            <a:r>
              <a:rPr lang="it-IT" dirty="0">
                <a:sym typeface="Symbol" panose="05050102010706020507" pitchFamily="18" charset="2"/>
              </a:rPr>
              <a:t> S</a:t>
            </a:r>
            <a:r>
              <a:rPr lang="it-IT" baseline="-25000" dirty="0">
                <a:sym typeface="Symbol" panose="05050102010706020507" pitchFamily="18" charset="2"/>
              </a:rPr>
              <a:t>L</a:t>
            </a:r>
            <a:r>
              <a:rPr lang="it-IT" dirty="0" smtClean="0">
                <a:sym typeface="Symbol" panose="05050102010706020507" pitchFamily="18" charset="2"/>
              </a:rPr>
              <a:t> fino al pieno riassorbimento della disoccupazione involontaria.  </a:t>
            </a:r>
          </a:p>
          <a:p>
            <a:pPr lvl="1"/>
            <a:r>
              <a:rPr lang="it-IT" dirty="0" smtClean="0">
                <a:sym typeface="Symbol" panose="05050102010706020507" pitchFamily="18" charset="2"/>
              </a:rPr>
              <a:t>Tanto più il mercato del lavoro è efficiente, tanto più rapido è il processo di aggiustamento.</a:t>
            </a:r>
          </a:p>
          <a:p>
            <a:pPr lvl="1"/>
            <a:r>
              <a:rPr lang="it-IT" dirty="0" smtClean="0">
                <a:solidFill>
                  <a:srgbClr val="FF0000"/>
                </a:solidFill>
                <a:sym typeface="Symbol" panose="05050102010706020507" pitchFamily="18" charset="2"/>
              </a:rPr>
              <a:t>Il rimedio principale contro la disoccupazione è aumentare l’efficienza del mercato del lavoro</a:t>
            </a:r>
            <a:r>
              <a:rPr lang="it-IT" dirty="0" smtClean="0">
                <a:solidFill>
                  <a:srgbClr val="FF0000"/>
                </a:solidFill>
                <a:sym typeface="Symbol" panose="05050102010706020507" pitchFamily="18" charset="2"/>
              </a:rPr>
              <a:t>.</a:t>
            </a:r>
          </a:p>
          <a:p>
            <a:pPr lvl="1"/>
            <a:r>
              <a:rPr lang="it-IT" b="1" dirty="0" smtClean="0">
                <a:solidFill>
                  <a:srgbClr val="FF0000"/>
                </a:solidFill>
                <a:sym typeface="Symbol" panose="05050102010706020507" pitchFamily="18" charset="2"/>
              </a:rPr>
              <a:t>La piena occupazione è compatibile con la stabilità dei salari (in termini nominali e reali) e dei prezzi!</a:t>
            </a:r>
            <a:endParaRPr lang="it-IT" b="1" dirty="0" smtClean="0">
              <a:solidFill>
                <a:srgbClr val="FF0000"/>
              </a:solidFill>
              <a:sym typeface="Symbol" panose="05050102010706020507" pitchFamily="18" charset="2"/>
            </a:endParaRPr>
          </a:p>
          <a:p>
            <a:pPr lvl="1"/>
            <a:endParaRPr lang="it-IT" dirty="0" smtClean="0">
              <a:sym typeface="Symbol" panose="05050102010706020507" pitchFamily="18" charset="2"/>
            </a:endParaRPr>
          </a:p>
          <a:p>
            <a:pPr lvl="1"/>
            <a:endParaRPr lang="it-IT" dirty="0" smtClean="0">
              <a:sym typeface="Symbol" panose="05050102010706020507" pitchFamily="18" charset="2"/>
            </a:endParaRPr>
          </a:p>
          <a:p>
            <a:pPr lvl="1"/>
            <a:endParaRPr lang="it-IT" dirty="0" smtClean="0">
              <a:sym typeface="Symbol" panose="05050102010706020507" pitchFamily="18" charset="2"/>
            </a:endParaRPr>
          </a:p>
          <a:p>
            <a:pPr lvl="1"/>
            <a:endParaRPr lang="it-IT" dirty="0"/>
          </a:p>
          <a:p>
            <a:endParaRPr lang="it-IT" dirty="0" smtClean="0"/>
          </a:p>
          <a:p>
            <a:endParaRPr lang="it-IT" dirty="0"/>
          </a:p>
        </p:txBody>
      </p:sp>
    </p:spTree>
    <p:extLst>
      <p:ext uri="{BB962C8B-B14F-4D97-AF65-F5344CB8AC3E}">
        <p14:creationId xmlns:p14="http://schemas.microsoft.com/office/powerpoint/2010/main" val="450874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Visione keynesiana del mercato del lavoro, 1</a:t>
            </a:r>
            <a:endParaRPr lang="it-IT" dirty="0"/>
          </a:p>
        </p:txBody>
      </p:sp>
      <p:sp>
        <p:nvSpPr>
          <p:cNvPr id="3" name="Segnaposto contenuto 2"/>
          <p:cNvSpPr>
            <a:spLocks noGrp="1"/>
          </p:cNvSpPr>
          <p:nvPr>
            <p:ph idx="1"/>
          </p:nvPr>
        </p:nvSpPr>
        <p:spPr>
          <a:xfrm>
            <a:off x="838200" y="1825625"/>
            <a:ext cx="9912927" cy="4351338"/>
          </a:xfrm>
        </p:spPr>
        <p:txBody>
          <a:bodyPr>
            <a:normAutofit fontScale="92500"/>
          </a:bodyPr>
          <a:lstStyle/>
          <a:p>
            <a:r>
              <a:rPr lang="it-IT" dirty="0" smtClean="0"/>
              <a:t>John </a:t>
            </a:r>
            <a:r>
              <a:rPr lang="it-IT" dirty="0" err="1" smtClean="0"/>
              <a:t>Maynard</a:t>
            </a:r>
            <a:r>
              <a:rPr lang="it-IT" dirty="0"/>
              <a:t> </a:t>
            </a:r>
            <a:r>
              <a:rPr lang="it-IT" dirty="0" smtClean="0"/>
              <a:t>Keynes (1883 – </a:t>
            </a:r>
            <a:r>
              <a:rPr lang="it-IT" dirty="0" smtClean="0"/>
              <a:t>1946) </a:t>
            </a:r>
            <a:r>
              <a:rPr lang="it-IT" sz="2200" dirty="0" smtClean="0">
                <a:hlinkClick r:id="rId2"/>
              </a:rPr>
              <a:t>https</a:t>
            </a:r>
            <a:r>
              <a:rPr lang="it-IT" sz="2200" dirty="0">
                <a:hlinkClick r:id="rId2"/>
              </a:rPr>
              <a:t>://www.treccani.it/enciclopedia/john-maynard-keynes_%28Dizionario-di-Economia-e-Finanza%29</a:t>
            </a:r>
            <a:r>
              <a:rPr lang="it-IT" sz="2200" dirty="0" smtClean="0">
                <a:hlinkClick r:id="rId2"/>
              </a:rPr>
              <a:t>/</a:t>
            </a:r>
            <a:endParaRPr lang="it-IT" sz="2200" dirty="0" smtClean="0"/>
          </a:p>
          <a:p>
            <a:r>
              <a:rPr lang="it-IT" dirty="0" smtClean="0">
                <a:solidFill>
                  <a:srgbClr val="FF0000"/>
                </a:solidFill>
              </a:rPr>
              <a:t>Teoria </a:t>
            </a:r>
            <a:r>
              <a:rPr lang="it-IT" dirty="0" smtClean="0">
                <a:solidFill>
                  <a:srgbClr val="FF0000"/>
                </a:solidFill>
              </a:rPr>
              <a:t>generale dell’occupazione, dell’interesse e della moneta (1936)</a:t>
            </a:r>
          </a:p>
          <a:p>
            <a:r>
              <a:rPr lang="it-IT" dirty="0" smtClean="0"/>
              <a:t>La TG si apre con una </a:t>
            </a:r>
            <a:r>
              <a:rPr lang="it-IT" dirty="0" smtClean="0">
                <a:solidFill>
                  <a:srgbClr val="FF0000"/>
                </a:solidFill>
              </a:rPr>
              <a:t>critica all’idea che la disoccupazione involontaria sia un fenomeno transitorio</a:t>
            </a:r>
            <a:r>
              <a:rPr lang="it-IT" dirty="0" smtClean="0"/>
              <a:t>, destinato a scomparire attraverso la concorrenza e la flessibilità nel mercato del lavoro</a:t>
            </a:r>
          </a:p>
          <a:p>
            <a:pPr lvl="1"/>
            <a:r>
              <a:rPr lang="it-IT" dirty="0" smtClean="0"/>
              <a:t>Grande Depressione e disoccupazione di massa</a:t>
            </a:r>
          </a:p>
          <a:p>
            <a:pPr lvl="1"/>
            <a:r>
              <a:rPr lang="it-IT" dirty="0" smtClean="0"/>
              <a:t>Rischi di non intervenire contro la disoccupazione (economici e politici)</a:t>
            </a:r>
          </a:p>
          <a:p>
            <a:pPr lvl="1"/>
            <a:r>
              <a:rPr lang="it-IT" dirty="0" smtClean="0"/>
              <a:t>L’intervento richiede un modello nuovo capace di spiegare la situazione contingente e in particolare le cause della disoccupazione di massa. Il modello esistente (mercato competitivo) non spiega. </a:t>
            </a:r>
          </a:p>
          <a:p>
            <a:endParaRPr lang="it-IT" dirty="0"/>
          </a:p>
        </p:txBody>
      </p:sp>
      <p:pic>
        <p:nvPicPr>
          <p:cNvPr id="4" name="Immagine 3"/>
          <p:cNvPicPr>
            <a:picLocks noChangeAspect="1"/>
          </p:cNvPicPr>
          <p:nvPr/>
        </p:nvPicPr>
        <p:blipFill>
          <a:blip r:embed="rId3"/>
          <a:stretch>
            <a:fillRect/>
          </a:stretch>
        </p:blipFill>
        <p:spPr>
          <a:xfrm>
            <a:off x="10583708" y="4244398"/>
            <a:ext cx="1540183" cy="2316307"/>
          </a:xfrm>
          <a:prstGeom prst="rect">
            <a:avLst/>
          </a:prstGeom>
        </p:spPr>
      </p:pic>
    </p:spTree>
    <p:extLst>
      <p:ext uri="{BB962C8B-B14F-4D97-AF65-F5344CB8AC3E}">
        <p14:creationId xmlns:p14="http://schemas.microsoft.com/office/powerpoint/2010/main" val="4144783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Visione keynesiana del mercato del lavoro, </a:t>
            </a:r>
            <a:r>
              <a:rPr lang="it-IT" dirty="0" smtClean="0"/>
              <a:t>2</a:t>
            </a:r>
            <a:endParaRPr lang="it-IT" dirty="0"/>
          </a:p>
        </p:txBody>
      </p:sp>
      <p:sp>
        <p:nvSpPr>
          <p:cNvPr id="3" name="Segnaposto contenuto 2"/>
          <p:cNvSpPr>
            <a:spLocks noGrp="1"/>
          </p:cNvSpPr>
          <p:nvPr>
            <p:ph idx="1"/>
          </p:nvPr>
        </p:nvSpPr>
        <p:spPr/>
        <p:txBody>
          <a:bodyPr>
            <a:normAutofit fontScale="92500"/>
          </a:bodyPr>
          <a:lstStyle/>
          <a:p>
            <a:r>
              <a:rPr lang="it-IT" dirty="0" smtClean="0">
                <a:solidFill>
                  <a:srgbClr val="FF0000"/>
                </a:solidFill>
              </a:rPr>
              <a:t>L’argomento </a:t>
            </a:r>
            <a:r>
              <a:rPr lang="it-IT" dirty="0" smtClean="0">
                <a:solidFill>
                  <a:srgbClr val="FF0000"/>
                </a:solidFill>
              </a:rPr>
              <a:t>«classico»</a:t>
            </a:r>
            <a:r>
              <a:rPr lang="it-IT" dirty="0" smtClean="0"/>
              <a:t> per dimostrare che la disoccupazione involontaria è transitoria, posto che i salari siano flessibili</a:t>
            </a:r>
          </a:p>
          <a:p>
            <a:endParaRPr lang="it-IT" dirty="0" smtClean="0"/>
          </a:p>
          <a:p>
            <a:pPr lvl="1"/>
            <a:r>
              <a:rPr lang="it-IT" dirty="0" smtClean="0">
                <a:solidFill>
                  <a:srgbClr val="FF0000"/>
                </a:solidFill>
                <a:sym typeface="Symbol" panose="05050102010706020507" pitchFamily="18" charset="2"/>
              </a:rPr>
              <a:t>S</a:t>
            </a:r>
            <a:r>
              <a:rPr lang="it-IT" baseline="-25000" dirty="0" smtClean="0">
                <a:solidFill>
                  <a:srgbClr val="FF0000"/>
                </a:solidFill>
                <a:sym typeface="Symbol" panose="05050102010706020507" pitchFamily="18" charset="2"/>
              </a:rPr>
              <a:t>L</a:t>
            </a:r>
            <a:r>
              <a:rPr lang="it-IT" dirty="0" smtClean="0">
                <a:solidFill>
                  <a:srgbClr val="FF0000"/>
                </a:solidFill>
              </a:rPr>
              <a:t> &gt; </a:t>
            </a:r>
            <a:r>
              <a:rPr lang="it-IT" dirty="0">
                <a:solidFill>
                  <a:srgbClr val="FF0000"/>
                </a:solidFill>
                <a:sym typeface="Symbol" panose="05050102010706020507" pitchFamily="18" charset="2"/>
              </a:rPr>
              <a:t>D</a:t>
            </a:r>
            <a:r>
              <a:rPr lang="it-IT" baseline="-25000" dirty="0">
                <a:solidFill>
                  <a:srgbClr val="FF0000"/>
                </a:solidFill>
                <a:sym typeface="Symbol" panose="05050102010706020507" pitchFamily="18" charset="2"/>
              </a:rPr>
              <a:t>L</a:t>
            </a:r>
            <a:r>
              <a:rPr lang="it-IT" dirty="0" smtClean="0">
                <a:solidFill>
                  <a:srgbClr val="FF0000"/>
                </a:solidFill>
              </a:rPr>
              <a:t> </a:t>
            </a:r>
            <a:r>
              <a:rPr lang="it-IT" dirty="0" smtClean="0">
                <a:solidFill>
                  <a:srgbClr val="FF0000"/>
                </a:solidFill>
                <a:sym typeface="Symbol" panose="05050102010706020507" pitchFamily="18" charset="2"/>
              </a:rPr>
              <a:t> </a:t>
            </a:r>
            <a:r>
              <a:rPr lang="it-IT" dirty="0">
                <a:solidFill>
                  <a:srgbClr val="FF0000"/>
                </a:solidFill>
                <a:sym typeface="Symbol" panose="05050102010706020507" pitchFamily="18" charset="2"/>
              </a:rPr>
              <a:t> </a:t>
            </a:r>
            <a:r>
              <a:rPr lang="it-IT" dirty="0" smtClean="0">
                <a:solidFill>
                  <a:srgbClr val="FF0000"/>
                </a:solidFill>
                <a:sym typeface="Symbol" panose="05050102010706020507" pitchFamily="18" charset="2"/>
              </a:rPr>
              <a:t>W  </a:t>
            </a:r>
            <a:r>
              <a:rPr lang="it-IT" dirty="0">
                <a:solidFill>
                  <a:srgbClr val="FF0000"/>
                </a:solidFill>
                <a:sym typeface="Symbol" panose="05050102010706020507" pitchFamily="18" charset="2"/>
              </a:rPr>
              <a:t>(W/P</a:t>
            </a:r>
            <a:r>
              <a:rPr lang="it-IT" dirty="0" smtClean="0">
                <a:solidFill>
                  <a:srgbClr val="FF0000"/>
                </a:solidFill>
                <a:sym typeface="Symbol" panose="05050102010706020507" pitchFamily="18" charset="2"/>
              </a:rPr>
              <a:t>)  </a:t>
            </a:r>
            <a:r>
              <a:rPr lang="it-IT" dirty="0">
                <a:solidFill>
                  <a:srgbClr val="FF0000"/>
                </a:solidFill>
                <a:sym typeface="Symbol" panose="05050102010706020507" pitchFamily="18" charset="2"/>
              </a:rPr>
              <a:t> D</a:t>
            </a:r>
            <a:r>
              <a:rPr lang="it-IT" baseline="-25000" dirty="0">
                <a:solidFill>
                  <a:srgbClr val="FF0000"/>
                </a:solidFill>
                <a:sym typeface="Symbol" panose="05050102010706020507" pitchFamily="18" charset="2"/>
              </a:rPr>
              <a:t>L</a:t>
            </a:r>
            <a:r>
              <a:rPr lang="it-IT" dirty="0">
                <a:solidFill>
                  <a:srgbClr val="FF0000"/>
                </a:solidFill>
                <a:sym typeface="Symbol" panose="05050102010706020507" pitchFamily="18" charset="2"/>
              </a:rPr>
              <a:t>,  </a:t>
            </a:r>
            <a:r>
              <a:rPr lang="it-IT" dirty="0" smtClean="0">
                <a:solidFill>
                  <a:srgbClr val="FF0000"/>
                </a:solidFill>
                <a:sym typeface="Symbol" panose="05050102010706020507" pitchFamily="18" charset="2"/>
              </a:rPr>
              <a:t>S</a:t>
            </a:r>
            <a:r>
              <a:rPr lang="it-IT" baseline="-25000" dirty="0" smtClean="0">
                <a:solidFill>
                  <a:srgbClr val="FF0000"/>
                </a:solidFill>
                <a:sym typeface="Symbol" panose="05050102010706020507" pitchFamily="18" charset="2"/>
              </a:rPr>
              <a:t>L</a:t>
            </a:r>
            <a:r>
              <a:rPr lang="it-IT" dirty="0" smtClean="0">
                <a:solidFill>
                  <a:srgbClr val="FF0000"/>
                </a:solidFill>
                <a:sym typeface="Symbol" panose="05050102010706020507" pitchFamily="18" charset="2"/>
              </a:rPr>
              <a:t>  </a:t>
            </a:r>
            <a:r>
              <a:rPr lang="it-IT" dirty="0">
                <a:solidFill>
                  <a:srgbClr val="FF0000"/>
                </a:solidFill>
                <a:sym typeface="Symbol" panose="05050102010706020507" pitchFamily="18" charset="2"/>
              </a:rPr>
              <a:t>Ritorno alla PO (D</a:t>
            </a:r>
            <a:r>
              <a:rPr lang="it-IT" baseline="-25000" dirty="0">
                <a:solidFill>
                  <a:srgbClr val="FF0000"/>
                </a:solidFill>
                <a:sym typeface="Symbol" panose="05050102010706020507" pitchFamily="18" charset="2"/>
              </a:rPr>
              <a:t>L</a:t>
            </a:r>
            <a:r>
              <a:rPr lang="it-IT" dirty="0">
                <a:solidFill>
                  <a:srgbClr val="FF0000"/>
                </a:solidFill>
                <a:sym typeface="Symbol" panose="05050102010706020507" pitchFamily="18" charset="2"/>
              </a:rPr>
              <a:t> = S</a:t>
            </a:r>
            <a:r>
              <a:rPr lang="it-IT" baseline="-25000" dirty="0">
                <a:solidFill>
                  <a:srgbClr val="FF0000"/>
                </a:solidFill>
                <a:sym typeface="Symbol" panose="05050102010706020507" pitchFamily="18" charset="2"/>
              </a:rPr>
              <a:t>L</a:t>
            </a:r>
            <a:r>
              <a:rPr lang="it-IT" dirty="0">
                <a:solidFill>
                  <a:srgbClr val="FF0000"/>
                </a:solidFill>
                <a:sym typeface="Symbol" panose="05050102010706020507" pitchFamily="18" charset="2"/>
              </a:rPr>
              <a:t> = L</a:t>
            </a:r>
            <a:r>
              <a:rPr lang="it-IT" dirty="0" smtClean="0">
                <a:solidFill>
                  <a:srgbClr val="FF0000"/>
                </a:solidFill>
                <a:sym typeface="Symbol" panose="05050102010706020507" pitchFamily="18" charset="2"/>
              </a:rPr>
              <a:t>*)</a:t>
            </a:r>
          </a:p>
          <a:p>
            <a:pPr lvl="1"/>
            <a:endParaRPr lang="it-IT" dirty="0" smtClean="0">
              <a:sym typeface="Symbol" panose="05050102010706020507" pitchFamily="18" charset="2"/>
            </a:endParaRPr>
          </a:p>
          <a:p>
            <a:r>
              <a:rPr lang="it-IT" dirty="0" smtClean="0">
                <a:solidFill>
                  <a:srgbClr val="FF0000"/>
                </a:solidFill>
                <a:sym typeface="Symbol" panose="05050102010706020507" pitchFamily="18" charset="2"/>
              </a:rPr>
              <a:t>Critiche di Keynes contro l’argomento classico</a:t>
            </a:r>
          </a:p>
          <a:p>
            <a:pPr lvl="1"/>
            <a:r>
              <a:rPr lang="it-IT" dirty="0" smtClean="0">
                <a:sym typeface="Symbol" panose="05050102010706020507" pitchFamily="18" charset="2"/>
              </a:rPr>
              <a:t>Non è detto che </a:t>
            </a:r>
            <a:r>
              <a:rPr lang="it-IT" dirty="0">
                <a:sym typeface="Symbol" panose="05050102010706020507" pitchFamily="18" charset="2"/>
              </a:rPr>
              <a:t>S</a:t>
            </a:r>
            <a:r>
              <a:rPr lang="it-IT" baseline="-25000" dirty="0">
                <a:sym typeface="Symbol" panose="05050102010706020507" pitchFamily="18" charset="2"/>
              </a:rPr>
              <a:t>L</a:t>
            </a:r>
            <a:r>
              <a:rPr lang="it-IT" dirty="0"/>
              <a:t> &gt; </a:t>
            </a:r>
            <a:r>
              <a:rPr lang="it-IT" dirty="0">
                <a:sym typeface="Symbol" panose="05050102010706020507" pitchFamily="18" charset="2"/>
              </a:rPr>
              <a:t>D</a:t>
            </a:r>
            <a:r>
              <a:rPr lang="it-IT" baseline="-25000" dirty="0">
                <a:sym typeface="Symbol" panose="05050102010706020507" pitchFamily="18" charset="2"/>
              </a:rPr>
              <a:t>L</a:t>
            </a:r>
            <a:r>
              <a:rPr lang="it-IT" dirty="0"/>
              <a:t> </a:t>
            </a:r>
            <a:r>
              <a:rPr lang="it-IT" dirty="0" smtClean="0">
                <a:sym typeface="Symbol" panose="05050102010706020507" pitchFamily="18" charset="2"/>
              </a:rPr>
              <a:t>porti </a:t>
            </a:r>
            <a:r>
              <a:rPr lang="it-IT" dirty="0">
                <a:sym typeface="Symbol" panose="05050102010706020507" pitchFamily="18" charset="2"/>
              </a:rPr>
              <a:t></a:t>
            </a:r>
            <a:r>
              <a:rPr lang="it-IT" dirty="0" smtClean="0">
                <a:sym typeface="Symbol" panose="05050102010706020507" pitchFamily="18" charset="2"/>
              </a:rPr>
              <a:t>W (es. sindacati di categoria)</a:t>
            </a:r>
          </a:p>
          <a:p>
            <a:pPr lvl="1"/>
            <a:r>
              <a:rPr lang="it-IT" dirty="0" smtClean="0">
                <a:sym typeface="Symbol" panose="05050102010706020507" pitchFamily="18" charset="2"/>
              </a:rPr>
              <a:t>Non è detto che </a:t>
            </a:r>
            <a:r>
              <a:rPr lang="it-IT" dirty="0">
                <a:sym typeface="Symbol" panose="05050102010706020507" pitchFamily="18" charset="2"/>
              </a:rPr>
              <a:t></a:t>
            </a:r>
            <a:r>
              <a:rPr lang="it-IT" dirty="0" smtClean="0">
                <a:sym typeface="Symbol" panose="05050102010706020507" pitchFamily="18" charset="2"/>
              </a:rPr>
              <a:t>W porti a (W/P) (se P scende insieme a W …)</a:t>
            </a:r>
          </a:p>
          <a:p>
            <a:pPr lvl="1"/>
            <a:r>
              <a:rPr lang="it-IT" dirty="0">
                <a:sym typeface="Symbol" panose="05050102010706020507" pitchFamily="18" charset="2"/>
              </a:rPr>
              <a:t>Non è detto che </a:t>
            </a:r>
            <a:r>
              <a:rPr lang="it-IT" dirty="0" smtClean="0">
                <a:sym typeface="Symbol" panose="05050102010706020507" pitchFamily="18" charset="2"/>
              </a:rPr>
              <a:t>(W/P) </a:t>
            </a:r>
            <a:r>
              <a:rPr lang="it-IT" dirty="0">
                <a:sym typeface="Symbol" panose="05050102010706020507" pitchFamily="18" charset="2"/>
              </a:rPr>
              <a:t>porti a </a:t>
            </a:r>
            <a:r>
              <a:rPr lang="it-IT" dirty="0" smtClean="0">
                <a:sym typeface="Symbol" panose="05050102010706020507" pitchFamily="18" charset="2"/>
              </a:rPr>
              <a:t>L e Y (ci torniamo!)</a:t>
            </a:r>
          </a:p>
          <a:p>
            <a:pPr lvl="1"/>
            <a:r>
              <a:rPr lang="it-IT" dirty="0" smtClean="0">
                <a:sym typeface="Symbol" panose="05050102010706020507" pitchFamily="18" charset="2"/>
              </a:rPr>
              <a:t>Dato il tempo necessario perché l’aggiustamento si compia (lungo periodo), i costi economici e sociali che quell’aggiustamento comporta possono rivelarsi insostenibili.</a:t>
            </a:r>
          </a:p>
          <a:p>
            <a:pPr lvl="1"/>
            <a:endParaRPr lang="it-IT" dirty="0">
              <a:sym typeface="Symbol" panose="05050102010706020507" pitchFamily="18" charset="2"/>
            </a:endParaRPr>
          </a:p>
          <a:p>
            <a:pPr lvl="1"/>
            <a:endParaRPr lang="it-IT" dirty="0"/>
          </a:p>
        </p:txBody>
      </p:sp>
    </p:spTree>
    <p:extLst>
      <p:ext uri="{BB962C8B-B14F-4D97-AF65-F5344CB8AC3E}">
        <p14:creationId xmlns:p14="http://schemas.microsoft.com/office/powerpoint/2010/main" val="3832012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Visione keynesiana del mercato del lavoro, </a:t>
            </a:r>
            <a:r>
              <a:rPr lang="it-IT" dirty="0" smtClean="0"/>
              <a:t>3</a:t>
            </a:r>
            <a:endParaRPr lang="it-IT" dirty="0"/>
          </a:p>
        </p:txBody>
      </p:sp>
      <p:sp>
        <p:nvSpPr>
          <p:cNvPr id="3" name="Segnaposto contenuto 2"/>
          <p:cNvSpPr>
            <a:spLocks noGrp="1"/>
          </p:cNvSpPr>
          <p:nvPr>
            <p:ph idx="1"/>
          </p:nvPr>
        </p:nvSpPr>
        <p:spPr/>
        <p:txBody>
          <a:bodyPr>
            <a:normAutofit/>
          </a:bodyPr>
          <a:lstStyle/>
          <a:p>
            <a:r>
              <a:rPr lang="it-IT" dirty="0" smtClean="0"/>
              <a:t>Smontato l’ «argomento» classico a favore dell’idea che la disoccupazione involontaria sia un fenomeno transitorio destinato a sparire grazie alla concorrenza e alla flessibilità nel mercato del lavoro, Keynes deve elaborare una </a:t>
            </a:r>
            <a:r>
              <a:rPr lang="it-IT" dirty="0" smtClean="0">
                <a:solidFill>
                  <a:srgbClr val="FF0000"/>
                </a:solidFill>
              </a:rPr>
              <a:t>visione alternativa </a:t>
            </a:r>
            <a:r>
              <a:rPr lang="it-IT" dirty="0" smtClean="0"/>
              <a:t>per spiegare l’esistenza della disoccupazione involontaria come stato di equilibrio del sistema. </a:t>
            </a:r>
          </a:p>
          <a:p>
            <a:r>
              <a:rPr lang="it-IT" dirty="0" smtClean="0"/>
              <a:t>Questa visione alternativa + basata su due funzioni che Keynes chiama Domanda e offerta aggregata</a:t>
            </a:r>
          </a:p>
          <a:p>
            <a:pPr marL="0" indent="0">
              <a:buNone/>
            </a:pPr>
            <a:endParaRPr lang="it-IT" dirty="0"/>
          </a:p>
          <a:p>
            <a:pPr marL="0" indent="0">
              <a:buNone/>
            </a:pPr>
            <a:endParaRPr lang="it-IT" dirty="0"/>
          </a:p>
        </p:txBody>
      </p:sp>
    </p:spTree>
    <p:extLst>
      <p:ext uri="{BB962C8B-B14F-4D97-AF65-F5344CB8AC3E}">
        <p14:creationId xmlns:p14="http://schemas.microsoft.com/office/powerpoint/2010/main" val="3526994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Visione keynesiana del mercato del lavoro, </a:t>
            </a:r>
            <a:r>
              <a:rPr lang="it-IT" dirty="0" smtClean="0"/>
              <a:t>4</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solidFill>
                  <a:srgbClr val="FF0000"/>
                </a:solidFill>
              </a:rPr>
              <a:t>Offerta </a:t>
            </a:r>
            <a:r>
              <a:rPr lang="it-IT" dirty="0">
                <a:solidFill>
                  <a:srgbClr val="FF0000"/>
                </a:solidFill>
              </a:rPr>
              <a:t>aggregata </a:t>
            </a:r>
            <a:r>
              <a:rPr lang="it-IT" dirty="0"/>
              <a:t>= costi totali che gli imprenditori si aspettano di sostenere se impiegano N </a:t>
            </a:r>
            <a:r>
              <a:rPr lang="it-IT" dirty="0" smtClean="0"/>
              <a:t>lavoratori (ricavi minimi richiesti dalle imprese per assumere N lavoratori)</a:t>
            </a:r>
          </a:p>
          <a:p>
            <a:pPr lvl="1"/>
            <a:r>
              <a:rPr lang="it-IT" dirty="0" smtClean="0"/>
              <a:t>Z = Z (N), Z’(N) &gt; 0, Z’’(</a:t>
            </a:r>
            <a:r>
              <a:rPr lang="it-IT" dirty="0"/>
              <a:t>N) &gt; 0</a:t>
            </a:r>
            <a:r>
              <a:rPr lang="it-IT" dirty="0" smtClean="0"/>
              <a:t> </a:t>
            </a:r>
            <a:endParaRPr lang="it-IT" dirty="0"/>
          </a:p>
          <a:p>
            <a:endParaRPr lang="it-IT" dirty="0" smtClean="0">
              <a:solidFill>
                <a:srgbClr val="FF0000"/>
              </a:solidFill>
            </a:endParaRPr>
          </a:p>
          <a:p>
            <a:r>
              <a:rPr lang="it-IT" dirty="0" smtClean="0">
                <a:solidFill>
                  <a:srgbClr val="FF0000"/>
                </a:solidFill>
              </a:rPr>
              <a:t>Domanda </a:t>
            </a:r>
            <a:r>
              <a:rPr lang="it-IT" dirty="0">
                <a:solidFill>
                  <a:srgbClr val="FF0000"/>
                </a:solidFill>
              </a:rPr>
              <a:t>aggregata </a:t>
            </a:r>
            <a:r>
              <a:rPr lang="it-IT" dirty="0"/>
              <a:t>= quanto gli imprenditori si aspettano di guadagnare vendendo il prodotto dell'impiego di N </a:t>
            </a:r>
            <a:r>
              <a:rPr lang="it-IT" dirty="0" smtClean="0"/>
              <a:t>lavoratori (ricavi attesi dalle imprese a fronte di un impiego N di lavoratori) Aspettative </a:t>
            </a:r>
            <a:r>
              <a:rPr lang="it-IT" dirty="0"/>
              <a:t>a breve termine </a:t>
            </a:r>
            <a:endParaRPr lang="it-IT" dirty="0" smtClean="0"/>
          </a:p>
          <a:p>
            <a:pPr lvl="1"/>
            <a:r>
              <a:rPr lang="it-IT" dirty="0" smtClean="0"/>
              <a:t>D </a:t>
            </a:r>
            <a:r>
              <a:rPr lang="it-IT" dirty="0"/>
              <a:t>= </a:t>
            </a:r>
            <a:r>
              <a:rPr lang="it-IT" dirty="0" smtClean="0"/>
              <a:t>D </a:t>
            </a:r>
            <a:r>
              <a:rPr lang="it-IT" dirty="0"/>
              <a:t>(N), </a:t>
            </a:r>
            <a:r>
              <a:rPr lang="it-IT" dirty="0" smtClean="0"/>
              <a:t>D’(</a:t>
            </a:r>
            <a:r>
              <a:rPr lang="it-IT" dirty="0"/>
              <a:t>N) &gt; 0, </a:t>
            </a:r>
            <a:r>
              <a:rPr lang="it-IT" dirty="0" smtClean="0"/>
              <a:t>D’’(</a:t>
            </a:r>
            <a:r>
              <a:rPr lang="it-IT" dirty="0"/>
              <a:t>N) </a:t>
            </a:r>
            <a:r>
              <a:rPr lang="it-IT" dirty="0" smtClean="0"/>
              <a:t>&lt; 0</a:t>
            </a:r>
            <a:r>
              <a:rPr lang="it-IT" dirty="0"/>
              <a:t> </a:t>
            </a:r>
            <a:r>
              <a:rPr lang="it-IT" dirty="0" smtClean="0"/>
              <a:t> (D = C + I)</a:t>
            </a:r>
          </a:p>
          <a:p>
            <a:pPr lvl="1"/>
            <a:endParaRPr lang="it-IT" dirty="0" smtClean="0">
              <a:solidFill>
                <a:srgbClr val="FF0000"/>
              </a:solidFill>
            </a:endParaRPr>
          </a:p>
          <a:p>
            <a:r>
              <a:rPr lang="it-IT" dirty="0" smtClean="0">
                <a:solidFill>
                  <a:srgbClr val="FF0000"/>
                </a:solidFill>
              </a:rPr>
              <a:t>Punto della domanda </a:t>
            </a:r>
            <a:r>
              <a:rPr lang="it-IT" dirty="0">
                <a:solidFill>
                  <a:srgbClr val="FF0000"/>
                </a:solidFill>
              </a:rPr>
              <a:t>effettiva</a:t>
            </a:r>
            <a:r>
              <a:rPr lang="it-IT" dirty="0"/>
              <a:t>: il punto di incontro di due curve, funzione di offerta aggregata Z e funzione di domanda aggregata D</a:t>
            </a:r>
          </a:p>
          <a:p>
            <a:pPr marL="0" indent="0">
              <a:buNone/>
            </a:pPr>
            <a:endParaRPr lang="it-IT" dirty="0"/>
          </a:p>
          <a:p>
            <a:pPr marL="0" indent="0">
              <a:buNone/>
            </a:pPr>
            <a:endParaRPr lang="it-IT" dirty="0"/>
          </a:p>
        </p:txBody>
      </p:sp>
    </p:spTree>
    <p:extLst>
      <p:ext uri="{BB962C8B-B14F-4D97-AF65-F5344CB8AC3E}">
        <p14:creationId xmlns:p14="http://schemas.microsoft.com/office/powerpoint/2010/main" val="3934291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114425" y="628650"/>
            <a:ext cx="9963150" cy="5600700"/>
          </a:xfrm>
          <a:prstGeom prst="rect">
            <a:avLst/>
          </a:prstGeom>
        </p:spPr>
      </p:pic>
    </p:spTree>
    <p:extLst>
      <p:ext uri="{BB962C8B-B14F-4D97-AF65-F5344CB8AC3E}">
        <p14:creationId xmlns:p14="http://schemas.microsoft.com/office/powerpoint/2010/main" val="31931557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Visione keynesiana del mercato del lavoro, </a:t>
            </a:r>
            <a:r>
              <a:rPr lang="it-IT" dirty="0" smtClean="0"/>
              <a:t>5</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Nella visione keynesiana, </a:t>
            </a:r>
            <a:r>
              <a:rPr lang="it-IT" dirty="0" smtClean="0">
                <a:solidFill>
                  <a:srgbClr val="FF0000"/>
                </a:solidFill>
              </a:rPr>
              <a:t>l’occupazione </a:t>
            </a:r>
            <a:r>
              <a:rPr lang="it-IT" dirty="0" smtClean="0">
                <a:solidFill>
                  <a:srgbClr val="FF0000"/>
                </a:solidFill>
              </a:rPr>
              <a:t>di equilibrio è </a:t>
            </a:r>
            <a:r>
              <a:rPr lang="it-IT" dirty="0" smtClean="0">
                <a:solidFill>
                  <a:srgbClr val="FF0000"/>
                </a:solidFill>
              </a:rPr>
              <a:t>determinata unilateralmente dalle </a:t>
            </a:r>
            <a:r>
              <a:rPr lang="it-IT" dirty="0" smtClean="0"/>
              <a:t>imprese che agiscono sulla base di un obiettivo di massimizzazione del profitto. Questo riflette uno «sbilanciamento» nei rapporti di forza tra imprese (più forti9 e lavoratori (più deboli, anche se tutelati da sindacati di categoria)</a:t>
            </a:r>
          </a:p>
          <a:p>
            <a:endParaRPr lang="it-IT" dirty="0" smtClean="0"/>
          </a:p>
          <a:p>
            <a:r>
              <a:rPr lang="it-IT" dirty="0" smtClean="0"/>
              <a:t>Le </a:t>
            </a:r>
            <a:r>
              <a:rPr lang="it-IT" dirty="0" smtClean="0">
                <a:solidFill>
                  <a:srgbClr val="FF0000"/>
                </a:solidFill>
              </a:rPr>
              <a:t>aspettative di vendita </a:t>
            </a:r>
            <a:r>
              <a:rPr lang="it-IT" dirty="0" smtClean="0">
                <a:solidFill>
                  <a:srgbClr val="FF0000"/>
                </a:solidFill>
              </a:rPr>
              <a:t>delle </a:t>
            </a:r>
            <a:r>
              <a:rPr lang="it-IT" dirty="0" smtClean="0">
                <a:solidFill>
                  <a:srgbClr val="FF0000"/>
                </a:solidFill>
              </a:rPr>
              <a:t>imprese </a:t>
            </a:r>
            <a:r>
              <a:rPr lang="it-IT" dirty="0" smtClean="0"/>
              <a:t>(domanda aggregata di beni e servizi) determinano la produzione e il livello dell’occupazione. </a:t>
            </a:r>
          </a:p>
          <a:p>
            <a:pPr lvl="1"/>
            <a:r>
              <a:rPr lang="it-IT" dirty="0" smtClean="0"/>
              <a:t>Se le imprese si aspettano un aumento delle vendite, la produzione e l’occupazione aumenteranno. </a:t>
            </a:r>
          </a:p>
          <a:p>
            <a:pPr lvl="1"/>
            <a:r>
              <a:rPr lang="it-IT" dirty="0" smtClean="0"/>
              <a:t>Se le imprese si aspettano un calo delle vendite, la produzione e l’occupazione diminuiranno. La disoccupazione che si forma in questo caso è una disoccupazione di equilibrio, persistente e inevitabile a meno che la domanda aggregata non si riprenda. </a:t>
            </a:r>
          </a:p>
          <a:p>
            <a:pPr lvl="1"/>
            <a:r>
              <a:rPr lang="it-IT" dirty="0" smtClean="0"/>
              <a:t>In entrambi casi, i lavoratori «subiscono» le decisioni delle imprese e possono fare poco o nulla singolarmente per  </a:t>
            </a:r>
          </a:p>
        </p:txBody>
      </p:sp>
    </p:spTree>
    <p:extLst>
      <p:ext uri="{BB962C8B-B14F-4D97-AF65-F5344CB8AC3E}">
        <p14:creationId xmlns:p14="http://schemas.microsoft.com/office/powerpoint/2010/main" val="40053191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Visione keynesiana del mercato del lavoro, </a:t>
            </a:r>
            <a:r>
              <a:rPr lang="it-IT" dirty="0" smtClean="0"/>
              <a:t>6</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Partendo da questa visione, </a:t>
            </a:r>
            <a:r>
              <a:rPr lang="it-IT" dirty="0" smtClean="0">
                <a:solidFill>
                  <a:srgbClr val="FF0000"/>
                </a:solidFill>
              </a:rPr>
              <a:t>la causa principale della disoccupazione involontaria di massa</a:t>
            </a:r>
            <a:r>
              <a:rPr lang="it-IT" dirty="0" smtClean="0"/>
              <a:t> come stato di equilibrio del sistema economico è la debolezza della domanda aggregata di beni e servizi.  </a:t>
            </a:r>
          </a:p>
          <a:p>
            <a:endParaRPr lang="it-IT" dirty="0" smtClean="0"/>
          </a:p>
          <a:p>
            <a:r>
              <a:rPr lang="it-IT" dirty="0" smtClean="0"/>
              <a:t>Il </a:t>
            </a:r>
            <a:r>
              <a:rPr lang="it-IT" dirty="0" smtClean="0">
                <a:solidFill>
                  <a:srgbClr val="FF0000"/>
                </a:solidFill>
              </a:rPr>
              <a:t>rimedio principale contro la disoccupazione</a:t>
            </a:r>
            <a:r>
              <a:rPr lang="it-IT" dirty="0" smtClean="0"/>
              <a:t>, alla luce di questa diagnosi, consiste nell’adottare misure espansive di politica economica, capaci di far risollevare (ripartire) la domanda aggregata e in particolare gli investimenti produttivi, nell’idea che i consumi seguiranno (cura).</a:t>
            </a:r>
          </a:p>
          <a:p>
            <a:endParaRPr lang="it-IT" dirty="0" smtClean="0"/>
          </a:p>
          <a:p>
            <a:r>
              <a:rPr lang="it-IT" dirty="0" smtClean="0"/>
              <a:t>Come ottenere questo risultato? La risposta è nei Cap. 5 e 6</a:t>
            </a:r>
          </a:p>
          <a:p>
            <a:pPr marL="0" indent="0">
              <a:buNone/>
            </a:pPr>
            <a:r>
              <a:rPr lang="it-IT" dirty="0" smtClean="0"/>
              <a:t> </a:t>
            </a:r>
            <a:endParaRPr lang="it-IT" dirty="0"/>
          </a:p>
        </p:txBody>
      </p:sp>
    </p:spTree>
    <p:extLst>
      <p:ext uri="{BB962C8B-B14F-4D97-AF65-F5344CB8AC3E}">
        <p14:creationId xmlns:p14="http://schemas.microsoft.com/office/powerpoint/2010/main" val="7281917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a:t>Disoccupazione, variazione dei salari e dei prezzi</a:t>
            </a:r>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a:bodyPr>
              <a:lstStyle/>
              <a:p>
                <a:r>
                  <a:rPr lang="it-IT" dirty="0" smtClean="0"/>
                  <a:t>Per Keynes (TG)  </a:t>
                </a:r>
                <a:r>
                  <a:rPr lang="it-IT" dirty="0" smtClean="0">
                    <a:solidFill>
                      <a:srgbClr val="FF0000"/>
                    </a:solidFill>
                  </a:rPr>
                  <a:t>W/P = PML </a:t>
                </a:r>
              </a:p>
              <a:p>
                <a:r>
                  <a:rPr lang="it-IT" dirty="0" smtClean="0"/>
                  <a:t>Da cui </a:t>
                </a:r>
                <a:r>
                  <a:rPr lang="it-IT" dirty="0" smtClean="0">
                    <a:solidFill>
                      <a:srgbClr val="FF0000"/>
                    </a:solidFill>
                  </a:rPr>
                  <a:t>P = W/PML</a:t>
                </a:r>
              </a:p>
              <a:p>
                <a:r>
                  <a:rPr lang="it-IT" dirty="0" smtClean="0">
                    <a:sym typeface="Symbol" panose="05050102010706020507" pitchFamily="18" charset="2"/>
                  </a:rPr>
                  <a:t>Da cui </a:t>
                </a:r>
                <a14:m>
                  <m:oMath xmlns:m="http://schemas.openxmlformats.org/officeDocument/2006/math">
                    <m:f>
                      <m:fPr>
                        <m:ctrlPr>
                          <a:rPr lang="it-IT" i="1" smtClean="0">
                            <a:solidFill>
                              <a:srgbClr val="FF0000"/>
                            </a:solidFill>
                            <a:latin typeface="Cambria Math" panose="02040503050406030204" pitchFamily="18" charset="0"/>
                            <a:sym typeface="Symbol" panose="05050102010706020507" pitchFamily="18" charset="2"/>
                          </a:rPr>
                        </m:ctrlPr>
                      </m:fPr>
                      <m:num>
                        <m:r>
                          <a:rPr lang="it-IT" i="1">
                            <a:solidFill>
                              <a:srgbClr val="FF0000"/>
                            </a:solidFill>
                            <a:latin typeface="Cambria Math" panose="02040503050406030204" pitchFamily="18" charset="0"/>
                            <a:ea typeface="Cambria Math" panose="02040503050406030204" pitchFamily="18" charset="0"/>
                            <a:sym typeface="Symbol" panose="05050102010706020507" pitchFamily="18" charset="2"/>
                          </a:rPr>
                          <m:t>∆</m:t>
                        </m:r>
                        <m:r>
                          <a:rPr lang="it-IT" i="1">
                            <a:solidFill>
                              <a:srgbClr val="FF0000"/>
                            </a:solidFill>
                            <a:latin typeface="Cambria Math" panose="02040503050406030204" pitchFamily="18" charset="0"/>
                            <a:ea typeface="Cambria Math" panose="02040503050406030204" pitchFamily="18" charset="0"/>
                            <a:sym typeface="Symbol" panose="05050102010706020507" pitchFamily="18" charset="2"/>
                          </a:rPr>
                          <m:t>𝑃</m:t>
                        </m:r>
                      </m:num>
                      <m:den>
                        <m:r>
                          <a:rPr lang="it-IT" i="1">
                            <a:solidFill>
                              <a:srgbClr val="FF0000"/>
                            </a:solidFill>
                            <a:latin typeface="Cambria Math" panose="02040503050406030204" pitchFamily="18" charset="0"/>
                            <a:sym typeface="Symbol" panose="05050102010706020507" pitchFamily="18" charset="2"/>
                          </a:rPr>
                          <m:t>𝑃</m:t>
                        </m:r>
                      </m:den>
                    </m:f>
                    <m:r>
                      <a:rPr lang="it-IT" i="1">
                        <a:solidFill>
                          <a:srgbClr val="FF0000"/>
                        </a:solidFill>
                        <a:latin typeface="Cambria Math" panose="02040503050406030204" pitchFamily="18" charset="0"/>
                        <a:sym typeface="Symbol" panose="05050102010706020507" pitchFamily="18" charset="2"/>
                      </a:rPr>
                      <m:t>=</m:t>
                    </m:r>
                    <m:f>
                      <m:fPr>
                        <m:ctrlPr>
                          <a:rPr lang="it-IT" i="1">
                            <a:solidFill>
                              <a:srgbClr val="FF0000"/>
                            </a:solidFill>
                            <a:latin typeface="Cambria Math" panose="02040503050406030204" pitchFamily="18" charset="0"/>
                            <a:sym typeface="Symbol" panose="05050102010706020507" pitchFamily="18" charset="2"/>
                          </a:rPr>
                        </m:ctrlPr>
                      </m:fPr>
                      <m:num>
                        <m:r>
                          <a:rPr lang="it-IT" i="1">
                            <a:solidFill>
                              <a:srgbClr val="FF0000"/>
                            </a:solidFill>
                            <a:latin typeface="Cambria Math" panose="02040503050406030204" pitchFamily="18" charset="0"/>
                            <a:ea typeface="Cambria Math" panose="02040503050406030204" pitchFamily="18" charset="0"/>
                            <a:sym typeface="Symbol" panose="05050102010706020507" pitchFamily="18" charset="2"/>
                          </a:rPr>
                          <m:t>∆</m:t>
                        </m:r>
                        <m:r>
                          <a:rPr lang="it-IT" i="1">
                            <a:solidFill>
                              <a:srgbClr val="FF0000"/>
                            </a:solidFill>
                            <a:latin typeface="Cambria Math" panose="02040503050406030204" pitchFamily="18" charset="0"/>
                            <a:ea typeface="Cambria Math" panose="02040503050406030204" pitchFamily="18" charset="0"/>
                            <a:sym typeface="Symbol" panose="05050102010706020507" pitchFamily="18" charset="2"/>
                          </a:rPr>
                          <m:t>𝑊</m:t>
                        </m:r>
                      </m:num>
                      <m:den>
                        <m:r>
                          <a:rPr lang="it-IT" i="1">
                            <a:solidFill>
                              <a:srgbClr val="FF0000"/>
                            </a:solidFill>
                            <a:latin typeface="Cambria Math" panose="02040503050406030204" pitchFamily="18" charset="0"/>
                            <a:sym typeface="Symbol" panose="05050102010706020507" pitchFamily="18" charset="2"/>
                          </a:rPr>
                          <m:t>𝑊</m:t>
                        </m:r>
                      </m:den>
                    </m:f>
                    <m:r>
                      <a:rPr lang="it-IT" i="1">
                        <a:solidFill>
                          <a:srgbClr val="FF0000"/>
                        </a:solidFill>
                        <a:latin typeface="Cambria Math" panose="02040503050406030204" pitchFamily="18" charset="0"/>
                        <a:sym typeface="Symbol" panose="05050102010706020507" pitchFamily="18" charset="2"/>
                      </a:rPr>
                      <m:t>−</m:t>
                    </m:r>
                    <m:f>
                      <m:fPr>
                        <m:ctrlPr>
                          <a:rPr lang="it-IT" i="1">
                            <a:solidFill>
                              <a:srgbClr val="FF0000"/>
                            </a:solidFill>
                            <a:latin typeface="Cambria Math" panose="02040503050406030204" pitchFamily="18" charset="0"/>
                            <a:sym typeface="Symbol" panose="05050102010706020507" pitchFamily="18" charset="2"/>
                          </a:rPr>
                        </m:ctrlPr>
                      </m:fPr>
                      <m:num>
                        <m:r>
                          <a:rPr lang="it-IT" i="1">
                            <a:solidFill>
                              <a:srgbClr val="FF0000"/>
                            </a:solidFill>
                            <a:latin typeface="Cambria Math" panose="02040503050406030204" pitchFamily="18" charset="0"/>
                            <a:ea typeface="Cambria Math" panose="02040503050406030204" pitchFamily="18" charset="0"/>
                            <a:sym typeface="Symbol" panose="05050102010706020507" pitchFamily="18" charset="2"/>
                          </a:rPr>
                          <m:t>∆</m:t>
                        </m:r>
                        <m:r>
                          <a:rPr lang="it-IT" i="1">
                            <a:solidFill>
                              <a:srgbClr val="FF0000"/>
                            </a:solidFill>
                            <a:latin typeface="Cambria Math" panose="02040503050406030204" pitchFamily="18" charset="0"/>
                            <a:ea typeface="Cambria Math" panose="02040503050406030204" pitchFamily="18" charset="0"/>
                            <a:sym typeface="Symbol" panose="05050102010706020507" pitchFamily="18" charset="2"/>
                          </a:rPr>
                          <m:t>𝑃𝑀𝐿</m:t>
                        </m:r>
                      </m:num>
                      <m:den>
                        <m:r>
                          <a:rPr lang="it-IT" i="1">
                            <a:solidFill>
                              <a:srgbClr val="FF0000"/>
                            </a:solidFill>
                            <a:latin typeface="Cambria Math" panose="02040503050406030204" pitchFamily="18" charset="0"/>
                            <a:sym typeface="Symbol" panose="05050102010706020507" pitchFamily="18" charset="2"/>
                          </a:rPr>
                          <m:t>𝑃𝑀𝐿</m:t>
                        </m:r>
                      </m:den>
                    </m:f>
                  </m:oMath>
                </a14:m>
                <a:endParaRPr lang="it-IT" dirty="0" smtClean="0">
                  <a:sym typeface="Symbol" panose="05050102010706020507" pitchFamily="18" charset="2"/>
                </a:endParaRPr>
              </a:p>
              <a:p>
                <a:r>
                  <a:rPr lang="it-IT" dirty="0" smtClean="0"/>
                  <a:t>La variazione del livello dei prezzi dipende dall’andamento dei salari monetari e dall’andamento della produttività</a:t>
                </a:r>
              </a:p>
              <a:p>
                <a:pPr lvl="1"/>
                <a:r>
                  <a:rPr lang="it-IT" dirty="0"/>
                  <a:t>La produttività del lavoro diminuisce all’aumentare dell’occupazione e del reddito (v. lezioni prossima settimana)</a:t>
                </a:r>
                <a:endParaRPr lang="it-IT" dirty="0" smtClean="0"/>
              </a:p>
              <a:p>
                <a:pPr lvl="1"/>
                <a:r>
                  <a:rPr lang="it-IT" dirty="0" smtClean="0"/>
                  <a:t>L’andamento dei salari monetari è funzione di una molteplicità di fattori istituzionali e macroeconomici sui quali Keynes nella TG non si sofferma in modo particolare.</a:t>
                </a:r>
              </a:p>
              <a:p>
                <a:pPr lvl="1"/>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2241" b="-2801"/>
                </a:stretch>
              </a:blipFill>
            </p:spPr>
            <p:txBody>
              <a:bodyPr/>
              <a:lstStyle/>
              <a:p>
                <a:r>
                  <a:rPr lang="it-IT">
                    <a:noFill/>
                  </a:rPr>
                  <a:t> </a:t>
                </a:r>
              </a:p>
            </p:txBody>
          </p:sp>
        </mc:Fallback>
      </mc:AlternateContent>
    </p:spTree>
    <p:extLst>
      <p:ext uri="{BB962C8B-B14F-4D97-AF65-F5344CB8AC3E}">
        <p14:creationId xmlns:p14="http://schemas.microsoft.com/office/powerpoint/2010/main" val="20805182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a:t>Visione </a:t>
            </a:r>
            <a:r>
              <a:rPr lang="it-IT" sz="4000" dirty="0" err="1" smtClean="0"/>
              <a:t>NEOkeynesiana</a:t>
            </a:r>
            <a:r>
              <a:rPr lang="it-IT" sz="4000" dirty="0" smtClean="0"/>
              <a:t> </a:t>
            </a:r>
            <a:r>
              <a:rPr lang="it-IT" sz="4000" dirty="0"/>
              <a:t>del mercato del lavoro, 1</a:t>
            </a:r>
            <a:endParaRPr lang="it-IT" sz="4000" dirty="0"/>
          </a:p>
        </p:txBody>
      </p:sp>
      <p:sp>
        <p:nvSpPr>
          <p:cNvPr id="3" name="Segnaposto contenuto 2"/>
          <p:cNvSpPr>
            <a:spLocks noGrp="1"/>
          </p:cNvSpPr>
          <p:nvPr>
            <p:ph idx="1"/>
          </p:nvPr>
        </p:nvSpPr>
        <p:spPr/>
        <p:txBody>
          <a:bodyPr>
            <a:normAutofit fontScale="77500" lnSpcReduction="20000"/>
          </a:bodyPr>
          <a:lstStyle/>
          <a:p>
            <a:r>
              <a:rPr lang="it-IT" dirty="0" smtClean="0"/>
              <a:t>La </a:t>
            </a:r>
            <a:r>
              <a:rPr lang="it-IT" dirty="0" smtClean="0">
                <a:solidFill>
                  <a:srgbClr val="FF0000"/>
                </a:solidFill>
              </a:rPr>
              <a:t>visione neoclassica </a:t>
            </a:r>
            <a:r>
              <a:rPr lang="it-IT" dirty="0" smtClean="0"/>
              <a:t>è coerente con i principi del marginalismo. Secondo questa impostazione, i «fatti economici» sono il risultato di scelte razionali in un contesto competitivo (libero scambio). La libertà di scambio porta all’uso pieno ed efficiente delle risorse disponibili e alla massimizzazione del benessere per la collettività. Limiti alla concorrenza causano inefficienze e perdita di benessere. </a:t>
            </a:r>
          </a:p>
          <a:p>
            <a:r>
              <a:rPr lang="it-IT" dirty="0" smtClean="0"/>
              <a:t>La secondo </a:t>
            </a:r>
            <a:r>
              <a:rPr lang="it-IT" dirty="0" smtClean="0">
                <a:solidFill>
                  <a:srgbClr val="FF0000"/>
                </a:solidFill>
              </a:rPr>
              <a:t>visione</a:t>
            </a:r>
            <a:r>
              <a:rPr lang="it-IT" dirty="0" smtClean="0"/>
              <a:t> è coerente con i principi dell’economia </a:t>
            </a:r>
            <a:r>
              <a:rPr lang="it-IT" dirty="0" smtClean="0">
                <a:solidFill>
                  <a:srgbClr val="FF0000"/>
                </a:solidFill>
              </a:rPr>
              <a:t>keynesiana </a:t>
            </a:r>
            <a:r>
              <a:rPr lang="it-IT" dirty="0" smtClean="0"/>
              <a:t>(Teoria Generale). Secondo questa impostazione, ferma restando la razionalità degli agenti economici, la concorrenza da sola non garantisce sempre la piena occupazione. Ostacoli di natura istituzionale, incertezza, brusche oscillazioni nel livello di fiducia degli agenti economici, possono allontanare il sistema economico dalla piena occupazione per lungo tempo con effetti negativi per l’economia e la società.</a:t>
            </a:r>
          </a:p>
          <a:p>
            <a:r>
              <a:rPr lang="it-IT" dirty="0" smtClean="0"/>
              <a:t>Tra queste due visioni è possibile elaborare una </a:t>
            </a:r>
            <a:r>
              <a:rPr lang="it-IT" dirty="0" smtClean="0">
                <a:solidFill>
                  <a:srgbClr val="FF0000"/>
                </a:solidFill>
              </a:rPr>
              <a:t>visione di sintesi</a:t>
            </a:r>
            <a:r>
              <a:rPr lang="it-IT" dirty="0" smtClean="0"/>
              <a:t> capace di spiegare la disoccupazione involontaria di equilibrio come risultato di scelte razionali in un contesto di concorrenza imperfetta. </a:t>
            </a:r>
            <a:r>
              <a:rPr lang="it-IT" dirty="0" smtClean="0">
                <a:solidFill>
                  <a:srgbClr val="FF0000"/>
                </a:solidFill>
              </a:rPr>
              <a:t>Risultati keynesiani nell’ambito di un modello neoclassico.</a:t>
            </a:r>
            <a:r>
              <a:rPr lang="it-IT" dirty="0" smtClean="0"/>
              <a:t> Per quanto riguarda il mercato del lavoro, la sintesi è rappresentata dal grafico seguente. </a:t>
            </a:r>
            <a:endParaRPr lang="it-IT" dirty="0"/>
          </a:p>
        </p:txBody>
      </p:sp>
    </p:spTree>
    <p:extLst>
      <p:ext uri="{BB962C8B-B14F-4D97-AF65-F5344CB8AC3E}">
        <p14:creationId xmlns:p14="http://schemas.microsoft.com/office/powerpoint/2010/main" val="6726060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a:t>Visione </a:t>
            </a:r>
            <a:r>
              <a:rPr lang="it-IT" sz="4000" dirty="0" err="1"/>
              <a:t>NEOkeynesiana</a:t>
            </a:r>
            <a:r>
              <a:rPr lang="it-IT" sz="4000" dirty="0"/>
              <a:t> del mercato del </a:t>
            </a:r>
            <a:r>
              <a:rPr lang="it-IT" sz="4000" dirty="0" smtClean="0"/>
              <a:t>lavoro, 2</a:t>
            </a:r>
            <a:endParaRPr lang="it-IT" sz="4000" dirty="0"/>
          </a:p>
        </p:txBody>
      </p:sp>
      <p:pic>
        <p:nvPicPr>
          <p:cNvPr id="4" name="Immagine 3"/>
          <p:cNvPicPr>
            <a:picLocks noChangeAspect="1"/>
          </p:cNvPicPr>
          <p:nvPr/>
        </p:nvPicPr>
        <p:blipFill>
          <a:blip r:embed="rId2"/>
          <a:stretch>
            <a:fillRect/>
          </a:stretch>
        </p:blipFill>
        <p:spPr>
          <a:xfrm>
            <a:off x="2048729" y="1485362"/>
            <a:ext cx="7086035" cy="4033089"/>
          </a:xfrm>
          <a:prstGeom prst="rect">
            <a:avLst/>
          </a:prstGeom>
        </p:spPr>
      </p:pic>
      <p:sp>
        <p:nvSpPr>
          <p:cNvPr id="3" name="CasellaDiTesto 2"/>
          <p:cNvSpPr txBox="1"/>
          <p:nvPr/>
        </p:nvSpPr>
        <p:spPr>
          <a:xfrm>
            <a:off x="905164" y="5518451"/>
            <a:ext cx="10972800" cy="1200329"/>
          </a:xfrm>
          <a:prstGeom prst="rect">
            <a:avLst/>
          </a:prstGeom>
          <a:noFill/>
        </p:spPr>
        <p:txBody>
          <a:bodyPr wrap="square" rtlCol="0">
            <a:spAutoFit/>
          </a:bodyPr>
          <a:lstStyle/>
          <a:p>
            <a:r>
              <a:rPr lang="it-IT" dirty="0"/>
              <a:t>Il grafico rappresenta il </a:t>
            </a:r>
            <a:r>
              <a:rPr lang="it-IT" dirty="0">
                <a:solidFill>
                  <a:srgbClr val="FF0000"/>
                </a:solidFill>
              </a:rPr>
              <a:t>mercato del lavoro</a:t>
            </a:r>
            <a:r>
              <a:rPr lang="it-IT" dirty="0"/>
              <a:t>. </a:t>
            </a:r>
            <a:r>
              <a:rPr lang="it-IT" dirty="0" smtClean="0"/>
              <a:t>Sull’asse </a:t>
            </a:r>
            <a:r>
              <a:rPr lang="it-IT" dirty="0"/>
              <a:t>orizzontale, misuriamo la «quantità di lavoro» (ore-uomo, numero di lavoratori) scambiate nell’unità di tempo (indicata dalla lettera N). Sull’asse verticale, misuriamo il salario orario in termini </a:t>
            </a:r>
            <a:r>
              <a:rPr lang="it-IT" dirty="0" smtClean="0"/>
              <a:t>reali </a:t>
            </a:r>
            <a:r>
              <a:rPr lang="it-IT" dirty="0"/>
              <a:t>(salario monetario W / indice dei prezzi P)</a:t>
            </a:r>
          </a:p>
          <a:p>
            <a:endParaRPr lang="it-IT" dirty="0"/>
          </a:p>
        </p:txBody>
      </p:sp>
    </p:spTree>
    <p:extLst>
      <p:ext uri="{BB962C8B-B14F-4D97-AF65-F5344CB8AC3E}">
        <p14:creationId xmlns:p14="http://schemas.microsoft.com/office/powerpoint/2010/main" val="34057950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a:t>Visione </a:t>
            </a:r>
            <a:r>
              <a:rPr lang="it-IT" sz="4000" dirty="0" err="1"/>
              <a:t>NEOkeynesiana</a:t>
            </a:r>
            <a:r>
              <a:rPr lang="it-IT" sz="4000" dirty="0"/>
              <a:t> del mercato del lavoro, </a:t>
            </a:r>
            <a:r>
              <a:rPr lang="it-IT" sz="4000" dirty="0" smtClean="0"/>
              <a:t>3</a:t>
            </a:r>
            <a:endParaRPr lang="it-IT" sz="4000" dirty="0"/>
          </a:p>
        </p:txBody>
      </p:sp>
      <p:sp>
        <p:nvSpPr>
          <p:cNvPr id="3" name="Segnaposto contenuto 2"/>
          <p:cNvSpPr>
            <a:spLocks noGrp="1"/>
          </p:cNvSpPr>
          <p:nvPr>
            <p:ph idx="1"/>
          </p:nvPr>
        </p:nvSpPr>
        <p:spPr/>
        <p:txBody>
          <a:bodyPr>
            <a:normAutofit fontScale="92500" lnSpcReduction="20000"/>
          </a:bodyPr>
          <a:lstStyle/>
          <a:p>
            <a:r>
              <a:rPr lang="it-IT" dirty="0" smtClean="0"/>
              <a:t>Nel grafico compaiono </a:t>
            </a:r>
            <a:r>
              <a:rPr lang="it-IT" dirty="0" smtClean="0">
                <a:solidFill>
                  <a:srgbClr val="FF0000"/>
                </a:solidFill>
              </a:rPr>
              <a:t>quattro curve</a:t>
            </a:r>
            <a:r>
              <a:rPr lang="it-IT" dirty="0" smtClean="0"/>
              <a:t>:</a:t>
            </a:r>
          </a:p>
          <a:p>
            <a:pPr lvl="1"/>
            <a:r>
              <a:rPr lang="it-IT" dirty="0" smtClean="0">
                <a:solidFill>
                  <a:srgbClr val="FF0000"/>
                </a:solidFill>
              </a:rPr>
              <a:t>Domanda di lavoro in condizioni di concorrenza perfetta </a:t>
            </a:r>
            <a:r>
              <a:rPr lang="it-IT" dirty="0" smtClean="0"/>
              <a:t>(</a:t>
            </a:r>
            <a:r>
              <a:rPr lang="it-IT" dirty="0" smtClean="0">
                <a:solidFill>
                  <a:srgbClr val="FF0000"/>
                </a:solidFill>
              </a:rPr>
              <a:t>N</a:t>
            </a:r>
            <a:r>
              <a:rPr lang="it-IT" baseline="30000" dirty="0" smtClean="0">
                <a:solidFill>
                  <a:srgbClr val="FF0000"/>
                </a:solidFill>
              </a:rPr>
              <a:t>D</a:t>
            </a:r>
            <a:r>
              <a:rPr lang="it-IT" baseline="-25000" dirty="0" smtClean="0">
                <a:solidFill>
                  <a:srgbClr val="FF0000"/>
                </a:solidFill>
              </a:rPr>
              <a:t>CP</a:t>
            </a:r>
            <a:r>
              <a:rPr lang="it-IT" dirty="0" smtClean="0"/>
              <a:t>). Alla base di questa relazione, c’è la condizione discussa in precedenza </a:t>
            </a:r>
            <a:r>
              <a:rPr lang="it-IT" dirty="0"/>
              <a:t>[</a:t>
            </a:r>
            <a:r>
              <a:rPr lang="it-IT" dirty="0" smtClean="0"/>
              <a:t>Prodotto marginale del lavoro = W/P]  (massimizzazione del profitto). L’indice dei prezzi è uguale a C’ che indica il costo marginale di produzione [P = C’]. </a:t>
            </a:r>
          </a:p>
          <a:p>
            <a:pPr lvl="1"/>
            <a:r>
              <a:rPr lang="it-IT" dirty="0">
                <a:solidFill>
                  <a:srgbClr val="FF0000"/>
                </a:solidFill>
              </a:rPr>
              <a:t>Domanda di lavoro </a:t>
            </a:r>
            <a:r>
              <a:rPr lang="it-IT" dirty="0" smtClean="0">
                <a:solidFill>
                  <a:srgbClr val="FF0000"/>
                </a:solidFill>
              </a:rPr>
              <a:t>in </a:t>
            </a:r>
            <a:r>
              <a:rPr lang="it-IT" dirty="0">
                <a:solidFill>
                  <a:srgbClr val="FF0000"/>
                </a:solidFill>
              </a:rPr>
              <a:t>condizioni di concorrenza </a:t>
            </a:r>
            <a:r>
              <a:rPr lang="it-IT" dirty="0" smtClean="0">
                <a:solidFill>
                  <a:srgbClr val="FF0000"/>
                </a:solidFill>
              </a:rPr>
              <a:t>imperfetta sul mercato dei beni</a:t>
            </a:r>
            <a:r>
              <a:rPr lang="it-IT" dirty="0" smtClean="0"/>
              <a:t> (</a:t>
            </a:r>
            <a:r>
              <a:rPr lang="it-IT" dirty="0" smtClean="0">
                <a:solidFill>
                  <a:srgbClr val="FF0000"/>
                </a:solidFill>
              </a:rPr>
              <a:t>N</a:t>
            </a:r>
            <a:r>
              <a:rPr lang="it-IT" baseline="30000" dirty="0" smtClean="0">
                <a:solidFill>
                  <a:srgbClr val="FF0000"/>
                </a:solidFill>
              </a:rPr>
              <a:t>D</a:t>
            </a:r>
            <a:r>
              <a:rPr lang="it-IT" baseline="-25000" dirty="0" smtClean="0">
                <a:solidFill>
                  <a:srgbClr val="FF0000"/>
                </a:solidFill>
              </a:rPr>
              <a:t>CM</a:t>
            </a:r>
            <a:r>
              <a:rPr lang="it-IT" dirty="0" smtClean="0"/>
              <a:t>). </a:t>
            </a:r>
            <a:r>
              <a:rPr lang="it-IT" dirty="0"/>
              <a:t>Alla base di questa relazione, </a:t>
            </a:r>
            <a:r>
              <a:rPr lang="it-IT" dirty="0" smtClean="0"/>
              <a:t>ci sono </a:t>
            </a:r>
            <a:r>
              <a:rPr lang="it-IT" dirty="0"/>
              <a:t>la condizione  [Prodotto marginale del lavoro = W/P]  </a:t>
            </a:r>
            <a:r>
              <a:rPr lang="it-IT" dirty="0" smtClean="0"/>
              <a:t>(massimizzazione </a:t>
            </a:r>
            <a:r>
              <a:rPr lang="it-IT" dirty="0"/>
              <a:t>del </a:t>
            </a:r>
            <a:r>
              <a:rPr lang="it-IT" dirty="0" smtClean="0"/>
              <a:t>profitto) e la condizione [P = C’(1 + </a:t>
            </a:r>
            <a:r>
              <a:rPr lang="it-IT" dirty="0" err="1" smtClean="0"/>
              <a:t>mkup</a:t>
            </a:r>
            <a:r>
              <a:rPr lang="it-IT" dirty="0" smtClean="0"/>
              <a:t>)]. Il potere di mercato di cui godono le imprese porta a prezzi più alti rispetto alla concorrenza perfetta e a una domanda di lavoro più bassa (verificare). </a:t>
            </a:r>
          </a:p>
          <a:p>
            <a:pPr lvl="1"/>
            <a:r>
              <a:rPr lang="it-IT" dirty="0" smtClean="0">
                <a:solidFill>
                  <a:srgbClr val="FF0000"/>
                </a:solidFill>
              </a:rPr>
              <a:t>Offerta di lavoro</a:t>
            </a:r>
            <a:r>
              <a:rPr lang="it-IT" dirty="0" smtClean="0"/>
              <a:t> </a:t>
            </a:r>
            <a:r>
              <a:rPr lang="it-IT" dirty="0" smtClean="0">
                <a:solidFill>
                  <a:srgbClr val="FF0000"/>
                </a:solidFill>
              </a:rPr>
              <a:t>in condizioni di concorrenza perfetta</a:t>
            </a:r>
            <a:r>
              <a:rPr lang="it-IT" dirty="0" smtClean="0"/>
              <a:t> (</a:t>
            </a:r>
            <a:r>
              <a:rPr lang="it-IT" dirty="0" smtClean="0">
                <a:solidFill>
                  <a:srgbClr val="FF0000"/>
                </a:solidFill>
              </a:rPr>
              <a:t>N</a:t>
            </a:r>
            <a:r>
              <a:rPr lang="it-IT" baseline="30000" dirty="0" smtClean="0">
                <a:solidFill>
                  <a:srgbClr val="FF0000"/>
                </a:solidFill>
              </a:rPr>
              <a:t>S</a:t>
            </a:r>
            <a:r>
              <a:rPr lang="it-IT" baseline="-25000" dirty="0" smtClean="0">
                <a:solidFill>
                  <a:srgbClr val="FF0000"/>
                </a:solidFill>
              </a:rPr>
              <a:t>CP</a:t>
            </a:r>
            <a:r>
              <a:rPr lang="it-IT" dirty="0" smtClean="0"/>
              <a:t>). Alla base di questa relazione, c’è la condizione discussa in precedenza [Saggio marginale di sostituzione tra tempo libero e consumo = W/P] (massimizzazione dell’utilità)</a:t>
            </a:r>
          </a:p>
          <a:p>
            <a:pPr lvl="1"/>
            <a:r>
              <a:rPr lang="it-IT" dirty="0" smtClean="0">
                <a:solidFill>
                  <a:srgbClr val="FF0000"/>
                </a:solidFill>
              </a:rPr>
              <a:t>Offerta di lavoro in presenza di un sindacato </a:t>
            </a:r>
            <a:r>
              <a:rPr lang="it-IT" dirty="0" smtClean="0"/>
              <a:t>che riunisce i lavoratori e difende un livello dato del salario in termini reali (indicato con </a:t>
            </a:r>
            <a:r>
              <a:rPr lang="it-IT" dirty="0" err="1" smtClean="0"/>
              <a:t>Ww</a:t>
            </a:r>
            <a:r>
              <a:rPr lang="it-IT" dirty="0" smtClean="0"/>
              <a:t>) a prescindere dalla presenza di disoccupazione involontaria. </a:t>
            </a:r>
            <a:r>
              <a:rPr lang="it-IT" dirty="0" smtClean="0">
                <a:solidFill>
                  <a:srgbClr val="FF0000"/>
                </a:solidFill>
              </a:rPr>
              <a:t>Spiegazione alternativa W = salari di efficienza.</a:t>
            </a:r>
            <a:endParaRPr lang="it-IT" dirty="0">
              <a:solidFill>
                <a:srgbClr val="FF0000"/>
              </a:solidFill>
            </a:endParaRPr>
          </a:p>
          <a:p>
            <a:pPr lvl="1"/>
            <a:endParaRPr lang="it-IT" dirty="0"/>
          </a:p>
        </p:txBody>
      </p:sp>
    </p:spTree>
    <p:extLst>
      <p:ext uri="{BB962C8B-B14F-4D97-AF65-F5344CB8AC3E}">
        <p14:creationId xmlns:p14="http://schemas.microsoft.com/office/powerpoint/2010/main" val="40316919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a:t>Visione </a:t>
            </a:r>
            <a:r>
              <a:rPr lang="it-IT" sz="4000" dirty="0" err="1"/>
              <a:t>NEOkeynesiana</a:t>
            </a:r>
            <a:r>
              <a:rPr lang="it-IT" sz="4000" dirty="0"/>
              <a:t> del mercato del lavoro, </a:t>
            </a:r>
            <a:r>
              <a:rPr lang="it-IT" sz="4000" dirty="0" smtClean="0"/>
              <a:t>4</a:t>
            </a:r>
            <a:endParaRPr lang="it-IT" sz="4000" dirty="0"/>
          </a:p>
        </p:txBody>
      </p:sp>
      <p:sp>
        <p:nvSpPr>
          <p:cNvPr id="3" name="Segnaposto contenuto 2"/>
          <p:cNvSpPr>
            <a:spLocks noGrp="1"/>
          </p:cNvSpPr>
          <p:nvPr>
            <p:ph idx="1"/>
          </p:nvPr>
        </p:nvSpPr>
        <p:spPr/>
        <p:txBody>
          <a:bodyPr>
            <a:normAutofit fontScale="92500"/>
          </a:bodyPr>
          <a:lstStyle/>
          <a:p>
            <a:r>
              <a:rPr lang="it-IT" dirty="0" smtClean="0"/>
              <a:t>Date le quattro curve, sono possibili </a:t>
            </a:r>
            <a:r>
              <a:rPr lang="it-IT" dirty="0" smtClean="0">
                <a:solidFill>
                  <a:srgbClr val="FF0000"/>
                </a:solidFill>
              </a:rPr>
              <a:t>tre equilibri</a:t>
            </a:r>
          </a:p>
          <a:p>
            <a:r>
              <a:rPr lang="it-IT" dirty="0" smtClean="0">
                <a:solidFill>
                  <a:srgbClr val="FF0000"/>
                </a:solidFill>
              </a:rPr>
              <a:t>Equilibrio 1: piena occupazione in condizioni di concorrenza</a:t>
            </a:r>
            <a:endParaRPr lang="it-IT" dirty="0" smtClean="0"/>
          </a:p>
          <a:p>
            <a:pPr lvl="1"/>
            <a:r>
              <a:rPr lang="it-IT" dirty="0" smtClean="0"/>
              <a:t>Concorrenza perfetta sul mercato dei beni e sul mercato del lavoro. L’equilibrio rappresentato dal punto A è compatibile con il pieno impiego e la massimizzazione del benessere della collettività (Visione 1).</a:t>
            </a:r>
          </a:p>
          <a:p>
            <a:r>
              <a:rPr lang="it-IT" dirty="0" smtClean="0">
                <a:solidFill>
                  <a:srgbClr val="FF0000"/>
                </a:solidFill>
              </a:rPr>
              <a:t>Equilibrio 2: piena occupazione con imprese dotate di potere di mercato</a:t>
            </a:r>
          </a:p>
          <a:p>
            <a:pPr lvl="1"/>
            <a:r>
              <a:rPr lang="it-IT" dirty="0" smtClean="0"/>
              <a:t>Concorrenza imperfetta sul mercato dei beni e concorrenza perfetta sul mercato del lavoro. </a:t>
            </a:r>
            <a:r>
              <a:rPr lang="it-IT" dirty="0"/>
              <a:t>L’equilibrio </a:t>
            </a:r>
            <a:r>
              <a:rPr lang="it-IT" dirty="0" smtClean="0"/>
              <a:t>(punto B) presenta livelli dell’occupazione e dei salari inferiori rispetto a quelli corrispondenti al punto A. Le imprese sfruttano il loro potere di mercato, fissando prezzi più alti di quelli che fisserebbero in condizioni di concorrenza perfetta, riducendo allo stesso tempo occupazione e produzione.  </a:t>
            </a:r>
          </a:p>
        </p:txBody>
      </p:sp>
    </p:spTree>
    <p:extLst>
      <p:ext uri="{BB962C8B-B14F-4D97-AF65-F5344CB8AC3E}">
        <p14:creationId xmlns:p14="http://schemas.microsoft.com/office/powerpoint/2010/main" val="940099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a:t>Visione </a:t>
            </a:r>
            <a:r>
              <a:rPr lang="it-IT" sz="4000" dirty="0" err="1"/>
              <a:t>NEOkeynesiana</a:t>
            </a:r>
            <a:r>
              <a:rPr lang="it-IT" sz="4000" dirty="0"/>
              <a:t> del mercato del lavoro, </a:t>
            </a:r>
            <a:r>
              <a:rPr lang="it-IT" sz="4000" dirty="0" smtClean="0"/>
              <a:t>5</a:t>
            </a:r>
            <a:endParaRPr lang="it-IT" sz="4000"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Equilibrio 3: Disoccupazione involontaria come equilibrio</a:t>
            </a:r>
          </a:p>
          <a:p>
            <a:pPr lvl="1"/>
            <a:r>
              <a:rPr lang="it-IT" dirty="0" smtClean="0"/>
              <a:t>Concorrenza imperfetta sul mercato dei beni e sul mercato del lavoro (sindacato monopolista). L’equilibrio (punto C) presenta un livello dell’occupazione più bassi rispetto a quello corrispondente al punto B, riflesso della «doppia inefficienza» del mercato dei beni (imprese dotate di potere di mercato) e del lavoro (sindacato monopolista). </a:t>
            </a:r>
          </a:p>
          <a:p>
            <a:pPr lvl="1"/>
            <a:r>
              <a:rPr lang="it-IT" dirty="0" smtClean="0"/>
              <a:t>Il sindacato difende un livello del salario reale W* più alto di quello di concorrenza ma tale da generare un’offerta di lavoro maggiore della domanda (disoccupazione involontaria come stato di equilibrio). </a:t>
            </a:r>
          </a:p>
          <a:p>
            <a:pPr lvl="1"/>
            <a:r>
              <a:rPr lang="it-IT" dirty="0" smtClean="0"/>
              <a:t>W* è inferiore al prodotto marginale del lavoro corrispondente all’occupazione di equilibrio (</a:t>
            </a:r>
            <a:r>
              <a:rPr lang="it-IT" dirty="0" smtClean="0">
                <a:solidFill>
                  <a:srgbClr val="FF0000"/>
                </a:solidFill>
              </a:rPr>
              <a:t>segmento CD</a:t>
            </a:r>
            <a:r>
              <a:rPr lang="it-IT" dirty="0" smtClean="0"/>
              <a:t>, riflesso degli extraprofitti guadagnati dalle imprese che esercitano potere di mercato sui beni). Allo stesso tempo, W* è maggiore al salario minimo che compenserebbe la fatica dei lavoratori corrispondente all’occupazione di equilibrio (</a:t>
            </a:r>
            <a:r>
              <a:rPr lang="it-IT" dirty="0" smtClean="0">
                <a:solidFill>
                  <a:srgbClr val="FF0000"/>
                </a:solidFill>
              </a:rPr>
              <a:t>segmento CE</a:t>
            </a:r>
            <a:r>
              <a:rPr lang="it-IT" dirty="0" smtClean="0"/>
              <a:t>). I «pochi» occupati regolari, tutelati dal sindacato ottengono un extra salario. Gli esclusi dalla tutela restano disoccupati (secondo questo modello, ma la realtà è più complessa). Il salario </a:t>
            </a:r>
            <a:r>
              <a:rPr lang="it-IT" dirty="0"/>
              <a:t>reale non </a:t>
            </a:r>
            <a:r>
              <a:rPr lang="it-IT" dirty="0" smtClean="0"/>
              <a:t>è più </a:t>
            </a:r>
            <a:r>
              <a:rPr lang="it-IT" dirty="0"/>
              <a:t>indicatore di produttività né del sacrificio delle </a:t>
            </a:r>
            <a:r>
              <a:rPr lang="it-IT" dirty="0" smtClean="0"/>
              <a:t>famiglie.</a:t>
            </a:r>
            <a:endParaRPr lang="it-IT" dirty="0"/>
          </a:p>
          <a:p>
            <a:pPr lvl="1"/>
            <a:endParaRPr lang="it-IT" dirty="0"/>
          </a:p>
        </p:txBody>
      </p:sp>
    </p:spTree>
    <p:extLst>
      <p:ext uri="{BB962C8B-B14F-4D97-AF65-F5344CB8AC3E}">
        <p14:creationId xmlns:p14="http://schemas.microsoft.com/office/powerpoint/2010/main" val="16363493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a:t>Visione </a:t>
            </a:r>
            <a:r>
              <a:rPr lang="it-IT" sz="4000" dirty="0" err="1"/>
              <a:t>NEOkeynesiana</a:t>
            </a:r>
            <a:r>
              <a:rPr lang="it-IT" sz="4000" dirty="0"/>
              <a:t> del mercato del lavoro, </a:t>
            </a:r>
            <a:r>
              <a:rPr lang="it-IT" sz="4000" dirty="0" smtClean="0"/>
              <a:t>6</a:t>
            </a:r>
            <a:endParaRPr lang="it-IT" sz="4000" dirty="0"/>
          </a:p>
        </p:txBody>
      </p:sp>
      <p:sp>
        <p:nvSpPr>
          <p:cNvPr id="3" name="Segnaposto contenuto 2"/>
          <p:cNvSpPr>
            <a:spLocks noGrp="1"/>
          </p:cNvSpPr>
          <p:nvPr>
            <p:ph idx="1"/>
          </p:nvPr>
        </p:nvSpPr>
        <p:spPr/>
        <p:txBody>
          <a:bodyPr>
            <a:normAutofit lnSpcReduction="10000"/>
          </a:bodyPr>
          <a:lstStyle/>
          <a:p>
            <a:r>
              <a:rPr lang="it-IT" dirty="0" smtClean="0"/>
              <a:t>La visione di sintesi è molto più vicina, nel metodo e nello spirito, alla Visione 1 (marginalismo, economia neoclassica) che non alla Visione 2 (Keynes).</a:t>
            </a:r>
          </a:p>
          <a:p>
            <a:r>
              <a:rPr lang="it-IT" dirty="0" smtClean="0"/>
              <a:t>Nella visione di sintesi la disoccupazione involontaria come stato di equilibrio del sistema è il risultato della doppia inefficienza nel mercato dei beni (imprese </a:t>
            </a:r>
            <a:r>
              <a:rPr lang="it-IT" i="1" dirty="0" err="1" smtClean="0"/>
              <a:t>price</a:t>
            </a:r>
            <a:r>
              <a:rPr lang="it-IT" i="1" dirty="0" smtClean="0"/>
              <a:t>-maker</a:t>
            </a:r>
            <a:r>
              <a:rPr lang="it-IT" dirty="0" smtClean="0"/>
              <a:t> dotate di potere di mercato) e in quello del lavoro (sindacato che si sostituisce ai singoli lavoratori nelle contrattazioni). </a:t>
            </a:r>
          </a:p>
          <a:p>
            <a:r>
              <a:rPr lang="it-IT" dirty="0" smtClean="0"/>
              <a:t>Rimosse le due «inefficienze» attraverso politiche di liberalizzazione, si ritorna all’equilibrio concorrenziale di piena occupazione (visione meccanica e semplicistica). </a:t>
            </a:r>
            <a:endParaRPr lang="it-IT" dirty="0"/>
          </a:p>
          <a:p>
            <a:pPr lvl="1"/>
            <a:endParaRPr lang="it-IT" dirty="0"/>
          </a:p>
        </p:txBody>
      </p:sp>
    </p:spTree>
    <p:extLst>
      <p:ext uri="{BB962C8B-B14F-4D97-AF65-F5344CB8AC3E}">
        <p14:creationId xmlns:p14="http://schemas.microsoft.com/office/powerpoint/2010/main" val="6655590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Salari di efficienza (bonus)</a:t>
            </a:r>
            <a:endParaRPr lang="it-IT" dirty="0"/>
          </a:p>
        </p:txBody>
      </p:sp>
      <p:pic>
        <p:nvPicPr>
          <p:cNvPr id="5" name="Immagine 4"/>
          <p:cNvPicPr>
            <a:picLocks noChangeAspect="1"/>
          </p:cNvPicPr>
          <p:nvPr/>
        </p:nvPicPr>
        <p:blipFill>
          <a:blip r:embed="rId2"/>
          <a:stretch>
            <a:fillRect/>
          </a:stretch>
        </p:blipFill>
        <p:spPr>
          <a:xfrm>
            <a:off x="1062037" y="1409123"/>
            <a:ext cx="10067925" cy="4686300"/>
          </a:xfrm>
          <a:prstGeom prst="rect">
            <a:avLst/>
          </a:prstGeom>
        </p:spPr>
      </p:pic>
    </p:spTree>
    <p:extLst>
      <p:ext uri="{BB962C8B-B14F-4D97-AF65-F5344CB8AC3E}">
        <p14:creationId xmlns:p14="http://schemas.microsoft.com/office/powerpoint/2010/main" val="2756522397"/>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2855</TotalTime>
  <Words>2429</Words>
  <Application>Microsoft Office PowerPoint</Application>
  <PresentationFormat>Widescreen</PresentationFormat>
  <Paragraphs>133</Paragraphs>
  <Slides>22</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22</vt:i4>
      </vt:variant>
    </vt:vector>
  </HeadingPairs>
  <TitlesOfParts>
    <vt:vector size="28" baseType="lpstr">
      <vt:lpstr>Arial</vt:lpstr>
      <vt:lpstr>Calibri</vt:lpstr>
      <vt:lpstr>Calibri Light</vt:lpstr>
      <vt:lpstr>Cambria Math</vt:lpstr>
      <vt:lpstr>Symbol</vt:lpstr>
      <vt:lpstr>Tema di Office</vt:lpstr>
      <vt:lpstr>Politica economica Lezione 11.23  Analisi economica della disoccupazione</vt:lpstr>
      <vt:lpstr>Analisi economica della disoccupazione</vt:lpstr>
      <vt:lpstr>Visione neoclassica del mercato del lavoro, 1</vt:lpstr>
      <vt:lpstr>Visione neoclassica del mercato del lavoro, 2</vt:lpstr>
      <vt:lpstr>Presentazione standard di PowerPoint</vt:lpstr>
      <vt:lpstr>Visione neoclassica del mercato del lavoro, 3</vt:lpstr>
      <vt:lpstr>Visione neoclassica del mercato del lavoro, 4</vt:lpstr>
      <vt:lpstr>Visione keynesiana del mercato del lavoro, 1</vt:lpstr>
      <vt:lpstr>Visione keynesiana del mercato del lavoro, 2</vt:lpstr>
      <vt:lpstr>Visione keynesiana del mercato del lavoro, 3</vt:lpstr>
      <vt:lpstr>Visione keynesiana del mercato del lavoro, 4</vt:lpstr>
      <vt:lpstr>Presentazione standard di PowerPoint</vt:lpstr>
      <vt:lpstr>Visione keynesiana del mercato del lavoro, 5</vt:lpstr>
      <vt:lpstr>Visione keynesiana del mercato del lavoro, 6</vt:lpstr>
      <vt:lpstr>Disoccupazione, variazione dei salari e dei prezzi</vt:lpstr>
      <vt:lpstr>Visione NEOkeynesiana del mercato del lavoro, 1</vt:lpstr>
      <vt:lpstr>Visione NEOkeynesiana del mercato del lavoro, 2</vt:lpstr>
      <vt:lpstr>Visione NEOkeynesiana del mercato del lavoro, 3</vt:lpstr>
      <vt:lpstr>Visione NEOkeynesiana del mercato del lavoro, 4</vt:lpstr>
      <vt:lpstr>Visione NEOkeynesiana del mercato del lavoro, 5</vt:lpstr>
      <vt:lpstr>Visione NEOkeynesiana del mercato del lavoro, 6</vt:lpstr>
      <vt:lpstr>Salari di efficienza (bonus)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SARI  Politica Economica  Paolo Paesani</dc:title>
  <dc:creator>Paolo</dc:creator>
  <cp:lastModifiedBy>paolo paesani</cp:lastModifiedBy>
  <cp:revision>110</cp:revision>
  <dcterms:created xsi:type="dcterms:W3CDTF">2020-03-17T15:33:48Z</dcterms:created>
  <dcterms:modified xsi:type="dcterms:W3CDTF">2023-03-15T15:41:11Z</dcterms:modified>
</cp:coreProperties>
</file>