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8" r:id="rId2"/>
    <p:sldId id="289" r:id="rId3"/>
    <p:sldId id="301" r:id="rId4"/>
    <p:sldId id="302" r:id="rId5"/>
    <p:sldId id="303" r:id="rId6"/>
    <p:sldId id="304" r:id="rId7"/>
    <p:sldId id="305" r:id="rId8"/>
    <p:sldId id="306" r:id="rId9"/>
    <p:sldId id="307" r:id="rId10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088" autoAdjust="0"/>
    <p:restoredTop sz="94660"/>
  </p:normalViewPr>
  <p:slideViewPr>
    <p:cSldViewPr snapToGrid="0">
      <p:cViewPr varScale="1">
        <p:scale>
          <a:sx n="69" d="100"/>
          <a:sy n="69" d="100"/>
        </p:scale>
        <p:origin x="63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21/03/2023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8136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21/03/2023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820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21/03/2023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468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21/03/2023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690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21/03/2023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8507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21/03/2023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4096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21/03/2023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7965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21/03/2023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26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21/03/2023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04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21/03/2023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591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21/03/2023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04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9706D-6A07-40C2-8DF2-A581D727338F}" type="datetimeFigureOut">
              <a:rPr lang="it-IT" smtClean="0"/>
              <a:t>21/03/2023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262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NUL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/>
          </a:bodyPr>
          <a:lstStyle/>
          <a:p>
            <a:r>
              <a:rPr lang="it-IT" sz="4200" dirty="0" smtClean="0"/>
              <a:t>Politica economica</a:t>
            </a:r>
            <a:br>
              <a:rPr lang="it-IT" sz="4200" dirty="0" smtClean="0"/>
            </a:br>
            <a:r>
              <a:rPr lang="it-IT" sz="4200" dirty="0" smtClean="0"/>
              <a:t>Lezione </a:t>
            </a:r>
            <a:r>
              <a:rPr lang="it-IT" sz="4200" dirty="0" smtClean="0"/>
              <a:t>12.23</a:t>
            </a:r>
            <a:r>
              <a:rPr lang="it-IT" sz="4200" dirty="0" smtClean="0"/>
              <a:t/>
            </a:r>
            <a:br>
              <a:rPr lang="it-IT" sz="4200" dirty="0" smtClean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smtClean="0"/>
              <a:t>Curva di Phillips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/>
              <a:t>DEF Tor Vergata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9301018" y="5523345"/>
            <a:ext cx="2623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22.03.2023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88138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Analisi economica della disoccupazione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Visione neoclassica </a:t>
            </a:r>
            <a:r>
              <a:rPr lang="it-IT" dirty="0" smtClean="0"/>
              <a:t>(1870 – 1920)</a:t>
            </a:r>
          </a:p>
          <a:p>
            <a:pPr lvl="1"/>
            <a:r>
              <a:rPr lang="it-IT" dirty="0" smtClean="0"/>
              <a:t>Mercato del lavoro concorrenziale, parità di potere negoziale tra imprese e lavoratori</a:t>
            </a:r>
          </a:p>
          <a:p>
            <a:pPr lvl="1"/>
            <a:r>
              <a:rPr lang="it-IT" dirty="0" smtClean="0"/>
              <a:t>Piena occupazione come unico equilibrio (disoccupazione volontaria)</a:t>
            </a:r>
          </a:p>
          <a:p>
            <a:pPr lvl="1"/>
            <a:r>
              <a:rPr lang="it-IT" dirty="0" smtClean="0"/>
              <a:t>Ostacoli alla concorrenza come cause (transitorie) di disoccupazione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Visione keynesiana </a:t>
            </a:r>
            <a:r>
              <a:rPr lang="it-IT" dirty="0" smtClean="0"/>
              <a:t>(1930 – 1940)</a:t>
            </a:r>
          </a:p>
          <a:p>
            <a:pPr lvl="1"/>
            <a:r>
              <a:rPr lang="it-IT" dirty="0" smtClean="0"/>
              <a:t>Mercato del lavoro concorrenziale, la volontà delle imprese prevale sui lavoratori</a:t>
            </a:r>
          </a:p>
          <a:p>
            <a:pPr lvl="1"/>
            <a:r>
              <a:rPr lang="it-IT" dirty="0" smtClean="0"/>
              <a:t>Disoccupazione involontaria e piena occupazione come possibili equilibri</a:t>
            </a:r>
          </a:p>
          <a:p>
            <a:pPr lvl="1"/>
            <a:r>
              <a:rPr lang="it-IT" dirty="0" smtClean="0"/>
              <a:t>Incertezza e debolezza nella domanda aggregata di beni come cause (permanenti) di disoccupazione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Visione di sintesi NEO-keynesiana </a:t>
            </a:r>
            <a:r>
              <a:rPr lang="it-IT" dirty="0" smtClean="0"/>
              <a:t>(1950 </a:t>
            </a:r>
            <a:r>
              <a:rPr lang="it-IT" dirty="0"/>
              <a:t>– </a:t>
            </a:r>
            <a:r>
              <a:rPr lang="it-IT" dirty="0" smtClean="0"/>
              <a:t>1990)</a:t>
            </a:r>
          </a:p>
          <a:p>
            <a:pPr lvl="1"/>
            <a:r>
              <a:rPr lang="it-IT" dirty="0" smtClean="0"/>
              <a:t>Mercato del lavoro non concorrenziale (sindacati, imprese </a:t>
            </a:r>
            <a:r>
              <a:rPr lang="it-IT" dirty="0" err="1" smtClean="0"/>
              <a:t>price</a:t>
            </a:r>
            <a:r>
              <a:rPr lang="it-IT" dirty="0" smtClean="0"/>
              <a:t>-maker) </a:t>
            </a:r>
          </a:p>
          <a:p>
            <a:pPr lvl="1"/>
            <a:r>
              <a:rPr lang="it-IT" dirty="0"/>
              <a:t>Disoccupazione involontaria e piena occupazione come possibili </a:t>
            </a:r>
            <a:r>
              <a:rPr lang="it-IT" dirty="0" smtClean="0"/>
              <a:t>equilibri</a:t>
            </a:r>
          </a:p>
          <a:p>
            <a:pPr lvl="1"/>
            <a:r>
              <a:rPr lang="it-IT" dirty="0"/>
              <a:t>Ostacoli alla </a:t>
            </a:r>
            <a:r>
              <a:rPr lang="it-IT" dirty="0" smtClean="0"/>
              <a:t>concorrenza e </a:t>
            </a:r>
            <a:r>
              <a:rPr lang="it-IT" dirty="0"/>
              <a:t>debolezza nella domanda aggregata </a:t>
            </a:r>
            <a:r>
              <a:rPr lang="it-IT" dirty="0" smtClean="0"/>
              <a:t>di beni come cause di disoccupazione</a:t>
            </a:r>
            <a:endParaRPr lang="it-IT" dirty="0"/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05533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4000" dirty="0" smtClean="0"/>
              <a:t>La curva di Phillips</a:t>
            </a:r>
            <a:endParaRPr lang="it-IT" sz="40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Anni 1950, sintesi neoclassica del pensiero keynesiano</a:t>
            </a:r>
          </a:p>
          <a:p>
            <a:r>
              <a:rPr lang="it-IT" dirty="0" smtClean="0"/>
              <a:t>Disoccupazione UK 1%-2%, inflazione 2% - 9%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Quale tasso di disoccupazione compatibile con la stabilità dei prezzi?</a:t>
            </a:r>
          </a:p>
          <a:p>
            <a:r>
              <a:rPr lang="it-IT" dirty="0" err="1" smtClean="0"/>
              <a:t>London</a:t>
            </a:r>
            <a:r>
              <a:rPr lang="it-IT" dirty="0" smtClean="0"/>
              <a:t> School of </a:t>
            </a:r>
            <a:r>
              <a:rPr lang="it-IT" dirty="0" err="1" smtClean="0"/>
              <a:t>Economics</a:t>
            </a:r>
            <a:r>
              <a:rPr lang="it-IT" dirty="0" smtClean="0"/>
              <a:t>: </a:t>
            </a:r>
            <a:r>
              <a:rPr lang="it-IT" dirty="0" err="1" smtClean="0"/>
              <a:t>Alban</a:t>
            </a:r>
            <a:r>
              <a:rPr lang="it-IT" dirty="0" smtClean="0"/>
              <a:t> W. Phillips (1914 – 1975) studia la relazione empirica tra tasso di disoccupazione e inflazione salariale in UK tra 1861 e il 1956 nell’ambito delle sue ricerche sulla stabilizzazione macroeconomica.</a:t>
            </a:r>
          </a:p>
          <a:p>
            <a:r>
              <a:rPr lang="it-IT" dirty="0" smtClean="0"/>
              <a:t>Uno dei risultati della sua ricerca è la </a:t>
            </a:r>
            <a:r>
              <a:rPr lang="it-IT" dirty="0" smtClean="0">
                <a:solidFill>
                  <a:srgbClr val="FF0000"/>
                </a:solidFill>
              </a:rPr>
              <a:t>Curva di Phillips</a:t>
            </a: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354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8200" y="444177"/>
            <a:ext cx="10515600" cy="1325563"/>
          </a:xfrm>
        </p:spPr>
        <p:txBody>
          <a:bodyPr/>
          <a:lstStyle/>
          <a:p>
            <a:r>
              <a:rPr lang="it-IT" dirty="0" smtClean="0"/>
              <a:t>La curva di Phillips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5908" y="1605965"/>
            <a:ext cx="8400184" cy="441527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CasellaDiTesto 4"/>
              <p:cNvSpPr txBox="1"/>
              <p:nvPr/>
            </p:nvSpPr>
            <p:spPr>
              <a:xfrm>
                <a:off x="7703128" y="2364509"/>
                <a:ext cx="3537527" cy="23991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it-IT" dirty="0" smtClean="0"/>
                  <a:t>Ipotesi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∆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𝑃𝑀𝐿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𝑃𝑀𝐿</m:t>
                        </m:r>
                      </m:den>
                    </m:f>
                    <m:r>
                      <a:rPr lang="it-IT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=2%</m:t>
                    </m:r>
                  </m:oMath>
                </a14:m>
                <a:endParaRPr lang="it-IT" b="0" i="1" dirty="0" smtClean="0">
                  <a:latin typeface="Cambria Math" panose="02040503050406030204" pitchFamily="18" charset="0"/>
                  <a:sym typeface="Symbol" panose="05050102010706020507" pitchFamily="18" charset="2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t-IT" b="0" i="1" smtClean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 </m:t>
                      </m:r>
                    </m:oMath>
                  </m:oMathPara>
                </a14:m>
                <a:endParaRPr lang="it-IT" b="0" i="1" dirty="0" smtClean="0">
                  <a:latin typeface="Cambria Math" panose="02040503050406030204" pitchFamily="18" charset="0"/>
                  <a:sym typeface="Symbol" panose="05050102010706020507" pitchFamily="18" charset="2"/>
                </a:endParaRPr>
              </a:p>
              <a:p>
                <a:r>
                  <a:rPr lang="it-IT" dirty="0" smtClean="0"/>
                  <a:t>U = 2,5%,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∆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𝑊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𝑊</m:t>
                        </m:r>
                      </m:den>
                    </m:f>
                    <m:r>
                      <a:rPr lang="it-IT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=2%,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∆</m:t>
                        </m:r>
                        <m:r>
                          <a:rPr lang="it-IT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𝑃</m:t>
                        </m:r>
                      </m:num>
                      <m:den>
                        <m:r>
                          <a:rPr lang="it-IT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𝑃</m:t>
                        </m:r>
                      </m:den>
                    </m:f>
                    <m:r>
                      <a:rPr lang="it-IT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</m:t>
                    </m:r>
                  </m:oMath>
                </a14:m>
                <a:r>
                  <a:rPr lang="it-IT" dirty="0" smtClean="0"/>
                  <a:t> 0</a:t>
                </a:r>
                <a:endParaRPr lang="it-IT" dirty="0"/>
              </a:p>
              <a:p>
                <a:endParaRPr lang="it-IT" dirty="0" smtClean="0"/>
              </a:p>
              <a:p>
                <a:r>
                  <a:rPr lang="it-IT" dirty="0" smtClean="0"/>
                  <a:t>U </a:t>
                </a:r>
                <a:r>
                  <a:rPr lang="it-IT" dirty="0"/>
                  <a:t>= </a:t>
                </a:r>
                <a:r>
                  <a:rPr lang="it-IT" dirty="0" smtClean="0"/>
                  <a:t>5</a:t>
                </a:r>
                <a:r>
                  <a:rPr lang="it-IT" dirty="0"/>
                  <a:t>%,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∆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𝑊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𝑊</m:t>
                        </m:r>
                      </m:den>
                    </m:f>
                    <m:r>
                      <a:rPr lang="it-IT" i="1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</m:t>
                    </m:r>
                    <m:r>
                      <a:rPr lang="it-IT" b="0" i="1" smtClean="0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0</m:t>
                    </m:r>
                    <m:r>
                      <a:rPr lang="it-IT" i="1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%,</m:t>
                    </m:r>
                    <m:f>
                      <m:fPr>
                        <m:ctrlPr>
                          <a:rPr lang="it-IT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∆</m:t>
                        </m:r>
                        <m:r>
                          <a:rPr lang="it-IT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sym typeface="Symbol" panose="05050102010706020507" pitchFamily="18" charset="2"/>
                          </a:rPr>
                          <m:t>𝑃</m:t>
                        </m:r>
                      </m:num>
                      <m:den>
                        <m:r>
                          <a:rPr lang="it-IT" i="1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𝑃</m:t>
                        </m:r>
                      </m:den>
                    </m:f>
                    <m:r>
                      <a:rPr lang="it-IT" i="1">
                        <a:latin typeface="Cambria Math" panose="02040503050406030204" pitchFamily="18" charset="0"/>
                        <a:sym typeface="Symbol" panose="05050102010706020507" pitchFamily="18" charset="2"/>
                      </a:rPr>
                      <m:t>=</m:t>
                    </m:r>
                  </m:oMath>
                </a14:m>
                <a:r>
                  <a:rPr lang="it-IT" dirty="0"/>
                  <a:t> </a:t>
                </a:r>
                <a:r>
                  <a:rPr lang="it-IT" dirty="0" smtClean="0"/>
                  <a:t>- 2%</a:t>
                </a:r>
                <a:endParaRPr lang="it-IT" dirty="0"/>
              </a:p>
              <a:p>
                <a:endParaRPr lang="it-IT" dirty="0"/>
              </a:p>
              <a:p>
                <a:r>
                  <a:rPr lang="it-IT" dirty="0" smtClean="0"/>
                  <a:t> </a:t>
                </a:r>
                <a:endParaRPr lang="it-IT" dirty="0"/>
              </a:p>
            </p:txBody>
          </p:sp>
        </mc:Choice>
        <mc:Fallback xmlns="">
          <p:sp>
            <p:nvSpPr>
              <p:cNvPr id="5" name="CasellaDiTesto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3128" y="2364509"/>
                <a:ext cx="3537527" cy="2399183"/>
              </a:xfrm>
              <a:prstGeom prst="rect">
                <a:avLst/>
              </a:prstGeom>
              <a:blipFill>
                <a:blip r:embed="rId3"/>
                <a:stretch>
                  <a:fillRect l="-1552"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ttangolo 2"/>
              <p:cNvSpPr/>
              <p:nvPr/>
            </p:nvSpPr>
            <p:spPr>
              <a:xfrm>
                <a:off x="6564929" y="800752"/>
                <a:ext cx="1800749" cy="61241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it-IT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fPr>
                        <m:num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∆</m:t>
                          </m:r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𝑃</m:t>
                          </m:r>
                        </m:num>
                        <m:den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𝑃</m:t>
                          </m:r>
                        </m:den>
                      </m:f>
                      <m:r>
                        <a:rPr lang="it-IT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=</m:t>
                      </m:r>
                      <m:f>
                        <m:fPr>
                          <m:ctrlP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</m:ctrlPr>
                        </m:fPr>
                        <m:num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∆</m:t>
                          </m:r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sym typeface="Symbol" panose="05050102010706020507" pitchFamily="18" charset="2"/>
                            </a:rPr>
                            <m:t>𝑊</m:t>
                          </m:r>
                        </m:num>
                        <m:den>
                          <m:r>
                            <a:rPr lang="it-IT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sym typeface="Symbol" panose="05050102010706020507" pitchFamily="18" charset="2"/>
                            </a:rPr>
                            <m:t>𝑊</m:t>
                          </m:r>
                        </m:den>
                      </m:f>
                      <m:r>
                        <a:rPr lang="it-IT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−</m:t>
                      </m:r>
                      <m:r>
                        <a:rPr lang="it-IT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2%</m:t>
                      </m:r>
                    </m:oMath>
                  </m:oMathPara>
                </a14:m>
                <a:endParaRPr lang="it-IT" dirty="0"/>
              </a:p>
            </p:txBody>
          </p:sp>
        </mc:Choice>
        <mc:Fallback xmlns="">
          <p:sp>
            <p:nvSpPr>
              <p:cNvPr id="3" name="Rettangolo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4929" y="800752"/>
                <a:ext cx="1800749" cy="61241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67877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La curva di </a:t>
            </a:r>
            <a:r>
              <a:rPr lang="it-IT" dirty="0" smtClean="0"/>
              <a:t>Phillips (2)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8687" y="1557915"/>
            <a:ext cx="7416368" cy="4768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3506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curva di Phillips (3)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9286" y="1557338"/>
            <a:ext cx="3152775" cy="120015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7813" y="1543652"/>
            <a:ext cx="2533650" cy="106680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9613" y="3013155"/>
            <a:ext cx="4933950" cy="1724025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9286" y="4992847"/>
            <a:ext cx="8336363" cy="1481844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9401463" y="1948873"/>
            <a:ext cx="24765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>
                <a:solidFill>
                  <a:srgbClr val="FF0000"/>
                </a:solidFill>
              </a:rPr>
              <a:t>Regola del </a:t>
            </a:r>
            <a:r>
              <a:rPr lang="it-IT" dirty="0" err="1" smtClean="0">
                <a:solidFill>
                  <a:srgbClr val="FF0000"/>
                </a:solidFill>
              </a:rPr>
              <a:t>mark</a:t>
            </a:r>
            <a:r>
              <a:rPr lang="it-IT" dirty="0" smtClean="0">
                <a:solidFill>
                  <a:srgbClr val="FF0000"/>
                </a:solidFill>
              </a:rPr>
              <a:t>-up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5430982" y="1946355"/>
            <a:ext cx="1695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Prezzo dei beni</a:t>
            </a:r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7195127" y="1275141"/>
            <a:ext cx="14778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Costo medio </a:t>
            </a:r>
            <a:endParaRPr lang="it-IT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7951354" y="2427796"/>
            <a:ext cx="2253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Margine di profitto</a:t>
            </a:r>
            <a:endParaRPr lang="it-IT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8950036" y="3186545"/>
            <a:ext cx="257694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w/q = CLUP = costo del lavoro per unità di prodotto= salario monetario / prodotto medio del lavoro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135082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4000" dirty="0" smtClean="0"/>
              <a:t>La curva di Phillips aumentata per le aspettative</a:t>
            </a:r>
            <a:endParaRPr lang="it-IT" sz="4000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9563" y="1872847"/>
            <a:ext cx="8344477" cy="4426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3044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9967" y="471489"/>
            <a:ext cx="8872906" cy="4474882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0420" y="5187040"/>
            <a:ext cx="7112000" cy="1419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470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Implicazioni di policy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Il tasso di disoccupazione naturale riflette le caratteristiche di fondo dell’economia (tecnologia, preferenze, dotazione dei fattori, grado di concorrenza sui diversi mercati)</a:t>
            </a:r>
          </a:p>
          <a:p>
            <a:r>
              <a:rPr lang="it-IT" dirty="0" smtClean="0"/>
              <a:t>Tentativi di ridurre la disoccupazione effettiva </a:t>
            </a:r>
            <a:r>
              <a:rPr lang="it-IT" i="1" dirty="0" smtClean="0"/>
              <a:t>u</a:t>
            </a:r>
            <a:r>
              <a:rPr lang="it-IT" dirty="0" smtClean="0"/>
              <a:t> al di sotto della disoccupazione naturale </a:t>
            </a:r>
            <a:r>
              <a:rPr lang="it-IT" dirty="0" err="1" smtClean="0"/>
              <a:t>u</a:t>
            </a:r>
            <a:r>
              <a:rPr lang="it-IT" baseline="-25000" dirty="0" err="1" smtClean="0"/>
              <a:t>N</a:t>
            </a:r>
            <a:r>
              <a:rPr lang="it-IT" dirty="0" smtClean="0"/>
              <a:t> attraverso manovre espansive di tipo keynesiano possono funzionare nel breve periodo</a:t>
            </a:r>
          </a:p>
          <a:p>
            <a:r>
              <a:rPr lang="it-IT" dirty="0" smtClean="0"/>
              <a:t>Queste manovre favoriscono il surriscaldamento dell’economia, determinando il rialzo dell’inflazione, delle aspettative d’inflazione (secondo il meccanismo adattivo)</a:t>
            </a:r>
          </a:p>
          <a:p>
            <a:r>
              <a:rPr lang="it-IT" dirty="0" smtClean="0"/>
              <a:t>Se si vuole ridurre u, molto meglio intervenire con politiche favorevoli alla concorrenza e al mercato.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2877051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2846</TotalTime>
  <Words>372</Words>
  <Application>Microsoft Office PowerPoint</Application>
  <PresentationFormat>Widescreen</PresentationFormat>
  <Paragraphs>46</Paragraphs>
  <Slides>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Cambria Math</vt:lpstr>
      <vt:lpstr>Symbol</vt:lpstr>
      <vt:lpstr>Tema di Office</vt:lpstr>
      <vt:lpstr>Politica economica Lezione 12.23  Curva di Phillips</vt:lpstr>
      <vt:lpstr>Analisi economica della disoccupazione</vt:lpstr>
      <vt:lpstr>La curva di Phillips</vt:lpstr>
      <vt:lpstr>La curva di Phillips</vt:lpstr>
      <vt:lpstr>La curva di Phillips (2)</vt:lpstr>
      <vt:lpstr>La curva di Phillips (3)</vt:lpstr>
      <vt:lpstr>La curva di Phillips aumentata per le aspettative</vt:lpstr>
      <vt:lpstr>Presentazione standard di PowerPoint</vt:lpstr>
      <vt:lpstr>Implicazioni di policy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SARI  Politica Economica  Paolo Paesani</dc:title>
  <dc:creator>Paolo</dc:creator>
  <cp:lastModifiedBy>paolo paesani</cp:lastModifiedBy>
  <cp:revision>108</cp:revision>
  <dcterms:created xsi:type="dcterms:W3CDTF">2020-03-17T15:33:48Z</dcterms:created>
  <dcterms:modified xsi:type="dcterms:W3CDTF">2023-03-21T12:07:36Z</dcterms:modified>
</cp:coreProperties>
</file>