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  <p:sldId id="265" r:id="rId3"/>
    <p:sldId id="268" r:id="rId4"/>
    <p:sldId id="282" r:id="rId5"/>
    <p:sldId id="271" r:id="rId6"/>
    <p:sldId id="273" r:id="rId7"/>
    <p:sldId id="285" r:id="rId8"/>
    <p:sldId id="287" r:id="rId9"/>
    <p:sldId id="286" r:id="rId10"/>
    <p:sldId id="288" r:id="rId11"/>
    <p:sldId id="276" r:id="rId12"/>
    <p:sldId id="275" r:id="rId13"/>
    <p:sldId id="277" r:id="rId14"/>
    <p:sldId id="293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294" r:id="rId23"/>
    <p:sldId id="295" r:id="rId24"/>
    <p:sldId id="266" r:id="rId25"/>
    <p:sldId id="296" r:id="rId26"/>
    <p:sldId id="297" r:id="rId2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16.23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Politica fiscale nel modello </a:t>
            </a:r>
            <a:r>
              <a:rPr lang="it-IT" sz="4200" dirty="0" smtClean="0"/>
              <a:t>keynesiano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30.03.2023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06104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 limiti della visione </a:t>
            </a:r>
            <a:r>
              <a:rPr lang="it-IT" dirty="0" smtClean="0"/>
              <a:t>neoclassica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Limiti della visione neoclassica (non i soli)</a:t>
            </a:r>
          </a:p>
          <a:p>
            <a:pPr lvl="1"/>
            <a:r>
              <a:rPr lang="it-IT" dirty="0" smtClean="0"/>
              <a:t>Tendenza spontanea verso la piena occupazione?</a:t>
            </a:r>
          </a:p>
          <a:p>
            <a:pPr lvl="1"/>
            <a:r>
              <a:rPr lang="it-IT" dirty="0"/>
              <a:t>Y</a:t>
            </a:r>
            <a:r>
              <a:rPr lang="it-IT" dirty="0" smtClean="0"/>
              <a:t> di pieno impiego indipendente da G, TR e TAX?</a:t>
            </a:r>
          </a:p>
          <a:p>
            <a:pPr lvl="1"/>
            <a:r>
              <a:rPr lang="it-IT" dirty="0"/>
              <a:t>Assenza d’incertezza? Rischio misurabile (e diversificabile</a:t>
            </a:r>
            <a:r>
              <a:rPr lang="it-IT" dirty="0" smtClean="0"/>
              <a:t>)?</a:t>
            </a:r>
          </a:p>
          <a:p>
            <a:pPr lvl="1"/>
            <a:endParaRPr lang="it-IT" dirty="0" smtClean="0"/>
          </a:p>
          <a:p>
            <a:r>
              <a:rPr lang="it-IT" dirty="0" smtClean="0"/>
              <a:t>Dalla visione neoclassica alla </a:t>
            </a:r>
            <a:r>
              <a:rPr lang="it-IT" i="1" dirty="0" smtClean="0"/>
              <a:t>Teoria Generale </a:t>
            </a:r>
            <a:r>
              <a:rPr lang="it-IT" dirty="0" smtClean="0"/>
              <a:t>di </a:t>
            </a:r>
            <a:r>
              <a:rPr lang="it-IT" dirty="0" err="1" smtClean="0"/>
              <a:t>J.M.Keynes</a:t>
            </a:r>
            <a:r>
              <a:rPr lang="it-IT" dirty="0" smtClean="0"/>
              <a:t> (e oltre)</a:t>
            </a:r>
          </a:p>
          <a:p>
            <a:pPr lvl="1"/>
            <a:r>
              <a:rPr lang="it-IT" dirty="0" smtClean="0"/>
              <a:t>La piena occupazione come caso limite</a:t>
            </a:r>
          </a:p>
          <a:p>
            <a:pPr lvl="1"/>
            <a:r>
              <a:rPr lang="it-IT" dirty="0" smtClean="0"/>
              <a:t>Disoccupazione come stato di equilibrio possibile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La domanda effettiva </a:t>
            </a:r>
            <a:r>
              <a:rPr lang="it-IT" dirty="0" smtClean="0"/>
              <a:t>come «motore» del sistema economico</a:t>
            </a:r>
          </a:p>
          <a:p>
            <a:pPr lvl="1"/>
            <a:r>
              <a:rPr lang="it-IT" dirty="0" smtClean="0"/>
              <a:t>C + I → Y</a:t>
            </a:r>
            <a:r>
              <a:rPr lang="it-IT" dirty="0"/>
              <a:t> → </a:t>
            </a:r>
            <a:r>
              <a:rPr lang="it-IT" dirty="0" smtClean="0"/>
              <a:t>Occupazione / Disoccupazione</a:t>
            </a:r>
          </a:p>
        </p:txBody>
      </p:sp>
    </p:spTree>
    <p:extLst>
      <p:ext uri="{BB962C8B-B14F-4D97-AF65-F5344CB8AC3E}">
        <p14:creationId xmlns:p14="http://schemas.microsoft.com/office/powerpoint/2010/main" val="3451419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200" dirty="0" smtClean="0"/>
              <a:t>Il principio keynesiano della domanda effettiva</a:t>
            </a:r>
            <a:endParaRPr lang="it-IT" sz="4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>
                <a:sym typeface="Symbol" panose="05050102010706020507" pitchFamily="18" charset="2"/>
              </a:rPr>
              <a:t>PRINCIPIO </a:t>
            </a:r>
            <a:r>
              <a:rPr lang="it-IT" dirty="0" smtClean="0">
                <a:sym typeface="Symbol" panose="05050102010706020507" pitchFamily="18" charset="2"/>
              </a:rPr>
              <a:t>DELLA </a:t>
            </a:r>
            <a:r>
              <a:rPr lang="it-IT" dirty="0">
                <a:sym typeface="Symbol" panose="05050102010706020507" pitchFamily="18" charset="2"/>
              </a:rPr>
              <a:t>DOMANDA EFFETTIVA, Y dipende da </a:t>
            </a:r>
            <a:r>
              <a:rPr lang="it-IT" dirty="0" err="1" smtClean="0">
                <a:sym typeface="Symbol" panose="05050102010706020507" pitchFamily="18" charset="2"/>
              </a:rPr>
              <a:t>DA</a:t>
            </a:r>
            <a:endParaRPr lang="it-IT" dirty="0" smtClean="0"/>
          </a:p>
          <a:p>
            <a:r>
              <a:rPr lang="it-IT" dirty="0" smtClean="0"/>
              <a:t>Equilibrio </a:t>
            </a:r>
            <a:r>
              <a:rPr lang="it-IT" dirty="0" smtClean="0"/>
              <a:t>macroeconomico (Economia chiusa, stato minimo)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Y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r>
              <a:rPr lang="it-IT" dirty="0" smtClean="0">
                <a:solidFill>
                  <a:srgbClr val="FF0000"/>
                </a:solidFill>
              </a:rPr>
              <a:t>= C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(Y) + </a:t>
            </a:r>
            <a:r>
              <a:rPr lang="it-IT" dirty="0" smtClean="0">
                <a:solidFill>
                  <a:srgbClr val="FF0000"/>
                </a:solidFill>
              </a:rPr>
              <a:t>I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endParaRPr lang="it-IT" baseline="-25000" dirty="0" smtClean="0">
              <a:solidFill>
                <a:srgbClr val="FF0000"/>
              </a:solidFill>
            </a:endParaRPr>
          </a:p>
          <a:p>
            <a:pPr lvl="1"/>
            <a:r>
              <a:rPr lang="it-IT" dirty="0">
                <a:sym typeface="Symbol" panose="05050102010706020507" pitchFamily="18" charset="2"/>
              </a:rPr>
              <a:t>0 &lt; </a:t>
            </a:r>
            <a:r>
              <a:rPr lang="it-IT" dirty="0" err="1">
                <a:sym typeface="Symbol" panose="05050102010706020507" pitchFamily="18" charset="2"/>
              </a:rPr>
              <a:t>d</a:t>
            </a:r>
            <a:r>
              <a:rPr lang="it-IT" dirty="0" err="1"/>
              <a:t>C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 err="1">
                <a:sym typeface="Symbol" panose="05050102010706020507" pitchFamily="18" charset="2"/>
              </a:rPr>
              <a:t>d</a:t>
            </a:r>
            <a:r>
              <a:rPr lang="it-IT" dirty="0" err="1"/>
              <a:t>Y</a:t>
            </a:r>
            <a:r>
              <a:rPr lang="it-IT" dirty="0">
                <a:sym typeface="Symbol" panose="05050102010706020507" pitchFamily="18" charset="2"/>
              </a:rPr>
              <a:t> &lt; 1, propensione marginale al </a:t>
            </a:r>
            <a:r>
              <a:rPr lang="it-IT" dirty="0" smtClean="0">
                <a:sym typeface="Symbol" panose="05050102010706020507" pitchFamily="18" charset="2"/>
              </a:rPr>
              <a:t>consumo</a:t>
            </a:r>
          </a:p>
          <a:p>
            <a:pPr lvl="1"/>
            <a:r>
              <a:rPr lang="it-IT" dirty="0"/>
              <a:t>C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/>
              <a:t>Y</a:t>
            </a:r>
            <a:r>
              <a:rPr lang="it-IT" dirty="0">
                <a:sym typeface="Symbol" panose="05050102010706020507" pitchFamily="18" charset="2"/>
              </a:rPr>
              <a:t> &lt; 1, propensione media al consumo (</a:t>
            </a:r>
            <a:r>
              <a:rPr lang="it-IT" dirty="0"/>
              <a:t> Y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 </a:t>
            </a:r>
            <a:r>
              <a:rPr lang="it-IT" dirty="0"/>
              <a:t> C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/>
              <a:t>Y</a:t>
            </a:r>
            <a:r>
              <a:rPr lang="it-IT" dirty="0">
                <a:sym typeface="Symbol" panose="05050102010706020507" pitchFamily="18" charset="2"/>
              </a:rPr>
              <a:t>)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0 </a:t>
            </a:r>
            <a:r>
              <a:rPr lang="it-IT" dirty="0">
                <a:sym typeface="Symbol" panose="05050102010706020507" pitchFamily="18" charset="2"/>
              </a:rPr>
              <a:t>&lt; (1- </a:t>
            </a:r>
            <a:r>
              <a:rPr lang="it-IT" dirty="0" err="1">
                <a:sym typeface="Symbol" panose="05050102010706020507" pitchFamily="18" charset="2"/>
              </a:rPr>
              <a:t>d</a:t>
            </a:r>
            <a:r>
              <a:rPr lang="it-IT" dirty="0" err="1"/>
              <a:t>C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 err="1">
                <a:sym typeface="Symbol" panose="05050102010706020507" pitchFamily="18" charset="2"/>
              </a:rPr>
              <a:t>d</a:t>
            </a:r>
            <a:r>
              <a:rPr lang="it-IT" dirty="0" err="1"/>
              <a:t>Y</a:t>
            </a:r>
            <a:r>
              <a:rPr lang="it-IT" dirty="0">
                <a:sym typeface="Symbol" panose="05050102010706020507" pitchFamily="18" charset="2"/>
              </a:rPr>
              <a:t>) &lt; 1, propensione marginale al risparmio</a:t>
            </a:r>
          </a:p>
          <a:p>
            <a:pPr lvl="1"/>
            <a:endParaRPr lang="it-IT" dirty="0" smtClean="0">
              <a:solidFill>
                <a:srgbClr val="FF0000"/>
              </a:solidFill>
              <a:sym typeface="Symbol" panose="05050102010706020507" pitchFamily="18" charset="2"/>
            </a:endParaRPr>
          </a:p>
          <a:p>
            <a:r>
              <a:rPr lang="it-IT" dirty="0" smtClean="0">
                <a:sym typeface="Symbol" panose="05050102010706020507" pitchFamily="18" charset="2"/>
              </a:rPr>
              <a:t>Effetti </a:t>
            </a:r>
            <a:r>
              <a:rPr lang="it-IT" dirty="0" smtClean="0">
                <a:sym typeface="Symbol" panose="05050102010706020507" pitchFamily="18" charset="2"/>
              </a:rPr>
              <a:t>di una variazione degli investimenti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ΔY = (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C</a:t>
            </a:r>
            <a:r>
              <a:rPr lang="it-IT" baseline="-25000" dirty="0" smtClean="0"/>
              <a:t> </a:t>
            </a:r>
            <a:r>
              <a:rPr lang="it-IT" dirty="0" smtClean="0">
                <a:sym typeface="Symbol" panose="05050102010706020507" pitchFamily="18" charset="2"/>
              </a:rPr>
              <a:t>/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Y</a:t>
            </a:r>
            <a:r>
              <a:rPr lang="it-IT" dirty="0" smtClean="0">
                <a:sym typeface="Symbol" panose="05050102010706020507" pitchFamily="18" charset="2"/>
              </a:rPr>
              <a:t>)ΔY + Δ</a:t>
            </a:r>
            <a:r>
              <a:rPr lang="it-IT" dirty="0" smtClean="0"/>
              <a:t>I</a:t>
            </a:r>
            <a:r>
              <a:rPr lang="it-IT" dirty="0" smtClean="0">
                <a:sym typeface="Symbol" panose="05050102010706020507" pitchFamily="18" charset="2"/>
              </a:rPr>
              <a:t> 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ΔY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[1/ 1 - (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d</a:t>
            </a:r>
            <a:r>
              <a:rPr lang="it-IT" dirty="0" err="1" smtClean="0">
                <a:solidFill>
                  <a:srgbClr val="FF0000"/>
                </a:solidFill>
              </a:rPr>
              <a:t>C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/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d</a:t>
            </a:r>
            <a:r>
              <a:rPr lang="it-IT" dirty="0" err="1" smtClean="0">
                <a:solidFill>
                  <a:srgbClr val="FF0000"/>
                </a:solidFill>
              </a:rPr>
              <a:t>Y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)] Δ</a:t>
            </a:r>
            <a:r>
              <a:rPr lang="it-IT" dirty="0" smtClean="0">
                <a:solidFill>
                  <a:srgbClr val="FF0000"/>
                </a:solidFill>
              </a:rPr>
              <a:t>I</a:t>
            </a:r>
            <a:endParaRPr lang="it-IT" baseline="-25000" dirty="0" smtClean="0">
              <a:solidFill>
                <a:srgbClr val="FF0000"/>
              </a:solidFill>
            </a:endParaRPr>
          </a:p>
          <a:p>
            <a:r>
              <a:rPr lang="it-IT" dirty="0" smtClean="0">
                <a:sym typeface="Symbol" panose="05050102010706020507" pitchFamily="18" charset="2"/>
              </a:rPr>
              <a:t>La </a:t>
            </a:r>
            <a:r>
              <a:rPr lang="it-IT" dirty="0" smtClean="0">
                <a:sym typeface="Symbol" panose="05050102010706020507" pitchFamily="18" charset="2"/>
              </a:rPr>
              <a:t>variazione complessiva del reddito, indotta dalla variazione iniziale degli investimenti, è data dal prodotto tra </a:t>
            </a:r>
            <a:r>
              <a:rPr lang="it-IT" dirty="0" err="1" smtClean="0">
                <a:sym typeface="Symbol" panose="05050102010706020507" pitchFamily="18" charset="2"/>
              </a:rPr>
              <a:t>tra</a:t>
            </a:r>
            <a:r>
              <a:rPr lang="it-IT" dirty="0" smtClean="0">
                <a:sym typeface="Symbol" panose="05050102010706020507" pitchFamily="18" charset="2"/>
              </a:rPr>
              <a:t> tale variazione e il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Moltiplicatore keynesiano </a:t>
            </a:r>
            <a:r>
              <a:rPr lang="it-IT" dirty="0" smtClean="0">
                <a:sym typeface="Symbol" panose="05050102010706020507" pitchFamily="18" charset="2"/>
              </a:rPr>
              <a:t>della spesa [1</a:t>
            </a:r>
            <a:r>
              <a:rPr lang="it-IT" dirty="0">
                <a:sym typeface="Symbol" panose="05050102010706020507" pitchFamily="18" charset="2"/>
              </a:rPr>
              <a:t>/ 1 - (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C</a:t>
            </a:r>
            <a:r>
              <a:rPr lang="it-IT" baseline="-25000" dirty="0" smtClean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Y</a:t>
            </a:r>
            <a:r>
              <a:rPr lang="it-IT" dirty="0" smtClean="0">
                <a:sym typeface="Symbol" panose="05050102010706020507" pitchFamily="18" charset="2"/>
              </a:rPr>
              <a:t>)]</a:t>
            </a:r>
            <a:endParaRPr lang="it-IT" dirty="0" smtClean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12508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moltiplicatore </a:t>
            </a:r>
            <a:r>
              <a:rPr lang="it-IT" dirty="0" smtClean="0"/>
              <a:t>keynesiano,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ym typeface="Symbol" panose="05050102010706020507" pitchFamily="18" charset="2"/>
              </a:rPr>
              <a:t>Il moltiplicatore keynesiano della spesa misura la variazione complessiva del prodotto aggregato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ΔY</a:t>
            </a:r>
            <a:r>
              <a:rPr lang="it-IT" dirty="0" smtClean="0">
                <a:sym typeface="Symbol" panose="05050102010706020507" pitchFamily="18" charset="2"/>
              </a:rPr>
              <a:t> indotta da una variazione iniziale della spesa per investimenti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ΔI</a:t>
            </a:r>
            <a:r>
              <a:rPr lang="it-IT" dirty="0" smtClean="0">
                <a:sym typeface="Symbol" panose="05050102010706020507" pitchFamily="18" charset="2"/>
              </a:rPr>
              <a:t>, data la propensione marginale al consumo 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dC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/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dY</a:t>
            </a:r>
            <a:r>
              <a:rPr lang="it-IT" dirty="0" smtClean="0">
                <a:sym typeface="Symbol" panose="05050102010706020507" pitchFamily="18" charset="2"/>
              </a:rPr>
              <a:t>.</a:t>
            </a:r>
          </a:p>
          <a:p>
            <a:r>
              <a:rPr lang="it-IT" dirty="0" smtClean="0">
                <a:sym typeface="Symbol" panose="05050102010706020507" pitchFamily="18" charset="2"/>
              </a:rPr>
              <a:t>Matematicamente, il moltiplicatore è </a:t>
            </a:r>
            <a:r>
              <a:rPr lang="it-IT" dirty="0">
                <a:sym typeface="Symbol" panose="05050102010706020507" pitchFamily="18" charset="2"/>
              </a:rPr>
              <a:t>dato dal reciproco della propensione marginale al risparmio [1/ 1 - (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C</a:t>
            </a:r>
            <a:r>
              <a:rPr lang="it-IT" baseline="-25000" dirty="0" smtClean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Y</a:t>
            </a:r>
            <a:r>
              <a:rPr lang="it-IT" dirty="0" smtClean="0">
                <a:sym typeface="Symbol" panose="05050102010706020507" pitchFamily="18" charset="2"/>
              </a:rPr>
              <a:t>)]</a:t>
            </a:r>
          </a:p>
          <a:p>
            <a:r>
              <a:rPr lang="it-IT" dirty="0" smtClean="0">
                <a:sym typeface="Symbol" panose="05050102010706020507" pitchFamily="18" charset="2"/>
              </a:rPr>
              <a:t>Perché moltiplicatore? Spiegazione matematica (v. Libro)</a:t>
            </a:r>
          </a:p>
          <a:p>
            <a:r>
              <a:rPr lang="it-IT" dirty="0" smtClean="0">
                <a:sym typeface="Symbol" panose="05050102010706020507" pitchFamily="18" charset="2"/>
              </a:rPr>
              <a:t>Perché moltiplicatore? Spiegazione economica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↑ I → ↑ Y </a:t>
            </a:r>
            <a:r>
              <a:rPr lang="it-IT" dirty="0">
                <a:sym typeface="Symbol" panose="05050102010706020507" pitchFamily="18" charset="2"/>
              </a:rPr>
              <a:t>→ ↑ </a:t>
            </a:r>
            <a:r>
              <a:rPr lang="it-IT" dirty="0" smtClean="0">
                <a:sym typeface="Symbol" panose="05050102010706020507" pitchFamily="18" charset="2"/>
              </a:rPr>
              <a:t>C </a:t>
            </a:r>
            <a:r>
              <a:rPr lang="it-IT" dirty="0">
                <a:sym typeface="Symbol" panose="05050102010706020507" pitchFamily="18" charset="2"/>
              </a:rPr>
              <a:t>→ ↑ </a:t>
            </a:r>
            <a:r>
              <a:rPr lang="it-IT" dirty="0" smtClean="0">
                <a:sym typeface="Symbol" panose="05050102010706020507" pitchFamily="18" charset="2"/>
              </a:rPr>
              <a:t>Y</a:t>
            </a:r>
            <a:r>
              <a:rPr lang="it-IT" dirty="0">
                <a:sym typeface="Symbol" panose="05050102010706020507" pitchFamily="18" charset="2"/>
              </a:rPr>
              <a:t> → ↑ </a:t>
            </a:r>
            <a:r>
              <a:rPr lang="it-IT" dirty="0" smtClean="0">
                <a:sym typeface="Symbol" panose="05050102010706020507" pitchFamily="18" charset="2"/>
              </a:rPr>
              <a:t>C … (espansione, ottimismo)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I → </a:t>
            </a:r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Y → </a:t>
            </a:r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C → </a:t>
            </a:r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Y → </a:t>
            </a:r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C … </a:t>
            </a:r>
            <a:r>
              <a:rPr lang="it-IT" dirty="0" smtClean="0">
                <a:sym typeface="Symbol" panose="05050102010706020507" pitchFamily="18" charset="2"/>
              </a:rPr>
              <a:t>(recensione, pessimismo)</a:t>
            </a:r>
          </a:p>
          <a:p>
            <a:pPr marL="457200" lvl="1" indent="0">
              <a:buNone/>
            </a:pPr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90435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</a:t>
            </a:r>
            <a:r>
              <a:rPr lang="it-IT" dirty="0" smtClean="0"/>
              <a:t>reddito-spesa,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Versione «semplificata» del modello keynesiano, utile per ragionare sugli effetti macroeconomici delle manovre di finanza pubblica in un mondo regolato del principio della domanda effettiva.</a:t>
            </a:r>
          </a:p>
          <a:p>
            <a:endParaRPr lang="it-IT" dirty="0" smtClean="0"/>
          </a:p>
          <a:p>
            <a:r>
              <a:rPr lang="it-IT" dirty="0" smtClean="0"/>
              <a:t>Semplificazioni principali rispetto al modello della </a:t>
            </a:r>
            <a:r>
              <a:rPr lang="it-IT" i="1" dirty="0" smtClean="0"/>
              <a:t>Teoria Generale</a:t>
            </a:r>
          </a:p>
          <a:p>
            <a:pPr lvl="1"/>
            <a:r>
              <a:rPr lang="it-IT" dirty="0" smtClean="0"/>
              <a:t>Astrazione dal problema dell’incertezza</a:t>
            </a:r>
          </a:p>
          <a:p>
            <a:pPr lvl="1"/>
            <a:r>
              <a:rPr lang="it-IT" dirty="0" smtClean="0"/>
              <a:t>Astrazione dai fattori monetari e finanziari</a:t>
            </a:r>
          </a:p>
          <a:p>
            <a:pPr lvl="1"/>
            <a:r>
              <a:rPr lang="it-IT" dirty="0" err="1" smtClean="0"/>
              <a:t>Keynesismo</a:t>
            </a:r>
            <a:r>
              <a:rPr lang="it-IT" dirty="0" smtClean="0"/>
              <a:t> «meccanico» / «idraulico» comunque utile per scopi didattici e per cogliere certi nessi causali rilevanti.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0519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Versione 1 </a:t>
            </a:r>
          </a:p>
          <a:p>
            <a:pPr lvl="1"/>
            <a:r>
              <a:rPr lang="it-IT" dirty="0"/>
              <a:t>E</a:t>
            </a:r>
            <a:r>
              <a:rPr lang="it-IT" dirty="0" smtClean="0"/>
              <a:t>conomia chiusa, G e T dati in somma fissa, investimenti esogeni</a:t>
            </a:r>
          </a:p>
          <a:p>
            <a:pPr lvl="1"/>
            <a:r>
              <a:rPr lang="it-IT" dirty="0" smtClean="0"/>
              <a:t>Equilibrio nel mercato dei beni: (1) Y = C + I + G </a:t>
            </a:r>
          </a:p>
          <a:p>
            <a:pPr lvl="1"/>
            <a:r>
              <a:rPr lang="it-IT" dirty="0" smtClean="0"/>
              <a:t>Funzione del consumo: (2) C = C</a:t>
            </a:r>
            <a:r>
              <a:rPr lang="it-IT" baseline="-25000" dirty="0" smtClean="0"/>
              <a:t>0</a:t>
            </a:r>
            <a:r>
              <a:rPr lang="it-IT" dirty="0" smtClean="0"/>
              <a:t> + c</a:t>
            </a:r>
            <a:r>
              <a:rPr lang="it-IT" baseline="-25000" dirty="0" smtClean="0"/>
              <a:t>1</a:t>
            </a:r>
            <a:r>
              <a:rPr lang="it-IT" dirty="0" smtClean="0"/>
              <a:t>(Y - T), 0 &lt; 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 smtClean="0"/>
              <a:t> &lt; 1</a:t>
            </a:r>
          </a:p>
          <a:p>
            <a:pPr lvl="1"/>
            <a:r>
              <a:rPr lang="it-IT" dirty="0" smtClean="0"/>
              <a:t>Funzione dell’investimento: (3) I = I</a:t>
            </a:r>
            <a:r>
              <a:rPr lang="it-IT" baseline="-25000" dirty="0" smtClean="0"/>
              <a:t>0</a:t>
            </a:r>
          </a:p>
          <a:p>
            <a:pPr lvl="1"/>
            <a:r>
              <a:rPr lang="it-IT" dirty="0" smtClean="0"/>
              <a:t>Finanza pubblica: (4) G = G</a:t>
            </a:r>
            <a:r>
              <a:rPr lang="it-IT" baseline="-25000" dirty="0" smtClean="0"/>
              <a:t>0</a:t>
            </a:r>
            <a:r>
              <a:rPr lang="it-IT" dirty="0" smtClean="0"/>
              <a:t>, (5) T = T</a:t>
            </a:r>
            <a:r>
              <a:rPr lang="it-IT" baseline="-25000" dirty="0" smtClean="0"/>
              <a:t>0</a:t>
            </a:r>
          </a:p>
          <a:p>
            <a:r>
              <a:rPr lang="it-IT" dirty="0" smtClean="0"/>
              <a:t>Equilibrio</a:t>
            </a:r>
          </a:p>
          <a:p>
            <a:pPr lvl="1"/>
            <a:r>
              <a:rPr lang="it-IT" dirty="0" smtClean="0"/>
              <a:t>Prodotto: Y = </a:t>
            </a:r>
            <a:r>
              <a:rPr lang="it-IT" dirty="0"/>
              <a:t>C</a:t>
            </a:r>
            <a:r>
              <a:rPr lang="it-IT" baseline="-25000" dirty="0"/>
              <a:t>0</a:t>
            </a:r>
            <a:r>
              <a:rPr lang="it-IT" dirty="0"/>
              <a:t> + c</a:t>
            </a:r>
            <a:r>
              <a:rPr lang="it-IT" baseline="-25000" dirty="0"/>
              <a:t>1</a:t>
            </a:r>
            <a:r>
              <a:rPr lang="it-IT" dirty="0"/>
              <a:t>(Y - T</a:t>
            </a:r>
            <a:r>
              <a:rPr lang="it-IT" baseline="-25000" dirty="0"/>
              <a:t>0</a:t>
            </a:r>
            <a:r>
              <a:rPr lang="it-IT" dirty="0" smtClean="0"/>
              <a:t>) + I</a:t>
            </a:r>
            <a:r>
              <a:rPr lang="it-IT" baseline="-25000" dirty="0" smtClean="0"/>
              <a:t>0</a:t>
            </a:r>
            <a:r>
              <a:rPr lang="it-IT" dirty="0" smtClean="0"/>
              <a:t> + G</a:t>
            </a:r>
            <a:r>
              <a:rPr lang="it-IT" baseline="-25000" dirty="0" smtClean="0"/>
              <a:t>0</a:t>
            </a:r>
            <a:r>
              <a:rPr lang="it-IT" dirty="0"/>
              <a:t> </a:t>
            </a:r>
            <a:r>
              <a:rPr lang="it-IT" dirty="0" smtClean="0">
                <a:sym typeface="Symbol" panose="05050102010706020507" pitchFamily="18" charset="2"/>
              </a:rPr>
              <a:t> </a:t>
            </a:r>
            <a:r>
              <a:rPr lang="it-IT" dirty="0" smtClean="0"/>
              <a:t>Y</a:t>
            </a:r>
            <a:r>
              <a:rPr lang="it-IT" baseline="30000" dirty="0" smtClean="0"/>
              <a:t>*</a:t>
            </a:r>
            <a:r>
              <a:rPr lang="it-IT" baseline="-25000" dirty="0" smtClean="0"/>
              <a:t> </a:t>
            </a:r>
            <a:r>
              <a:rPr lang="it-IT" dirty="0" smtClean="0">
                <a:sym typeface="Symbol" panose="05050102010706020507" pitchFamily="18" charset="2"/>
              </a:rPr>
              <a:t>= [1/(1 -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>
                <a:sym typeface="Symbol" panose="05050102010706020507" pitchFamily="18" charset="2"/>
              </a:rPr>
              <a:t>)](</a:t>
            </a:r>
            <a:r>
              <a:rPr lang="it-IT" dirty="0"/>
              <a:t>C</a:t>
            </a:r>
            <a:r>
              <a:rPr lang="it-IT" baseline="-25000" dirty="0"/>
              <a:t>0</a:t>
            </a:r>
            <a:r>
              <a:rPr lang="it-IT" dirty="0"/>
              <a:t> </a:t>
            </a:r>
            <a:r>
              <a:rPr lang="it-IT" dirty="0" smtClean="0"/>
              <a:t>- c</a:t>
            </a:r>
            <a:r>
              <a:rPr lang="it-IT" baseline="-25000" dirty="0" smtClean="0"/>
              <a:t>1</a:t>
            </a:r>
            <a:r>
              <a:rPr lang="it-IT" dirty="0" smtClean="0"/>
              <a:t>T</a:t>
            </a:r>
            <a:r>
              <a:rPr lang="it-IT" baseline="-25000" dirty="0" smtClean="0"/>
              <a:t>0</a:t>
            </a:r>
            <a:r>
              <a:rPr lang="it-IT" dirty="0" smtClean="0"/>
              <a:t> </a:t>
            </a:r>
            <a:r>
              <a:rPr lang="it-IT" dirty="0"/>
              <a:t>+ I</a:t>
            </a:r>
            <a:r>
              <a:rPr lang="it-IT" baseline="-25000" dirty="0"/>
              <a:t>0</a:t>
            </a:r>
            <a:r>
              <a:rPr lang="it-IT" dirty="0"/>
              <a:t> + G</a:t>
            </a:r>
            <a:r>
              <a:rPr lang="it-IT" baseline="-25000" dirty="0"/>
              <a:t>0</a:t>
            </a:r>
            <a:r>
              <a:rPr lang="it-IT" dirty="0" smtClean="0">
                <a:sym typeface="Symbol" panose="05050102010706020507" pitchFamily="18" charset="2"/>
              </a:rPr>
              <a:t>)</a:t>
            </a:r>
          </a:p>
          <a:p>
            <a:pPr lvl="1"/>
            <a:r>
              <a:rPr lang="it-IT" dirty="0" smtClean="0"/>
              <a:t>Consumi: </a:t>
            </a:r>
            <a:r>
              <a:rPr lang="it-IT" dirty="0"/>
              <a:t>C</a:t>
            </a:r>
            <a:r>
              <a:rPr lang="it-IT" baseline="30000" dirty="0"/>
              <a:t>*</a:t>
            </a:r>
            <a:r>
              <a:rPr lang="it-IT" dirty="0" smtClean="0"/>
              <a:t> </a:t>
            </a:r>
            <a:r>
              <a:rPr lang="it-IT" dirty="0"/>
              <a:t>= C</a:t>
            </a:r>
            <a:r>
              <a:rPr lang="it-IT" baseline="-25000" dirty="0"/>
              <a:t>0</a:t>
            </a:r>
            <a:r>
              <a:rPr lang="it-IT" dirty="0"/>
              <a:t> + 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/>
              <a:t>(</a:t>
            </a:r>
            <a:r>
              <a:rPr lang="it-IT" dirty="0"/>
              <a:t>Y</a:t>
            </a:r>
            <a:r>
              <a:rPr lang="it-IT" baseline="30000" dirty="0"/>
              <a:t>*</a:t>
            </a:r>
            <a:r>
              <a:rPr lang="it-IT" dirty="0" smtClean="0"/>
              <a:t> </a:t>
            </a:r>
            <a:r>
              <a:rPr lang="it-IT" dirty="0"/>
              <a:t>- T</a:t>
            </a:r>
            <a:r>
              <a:rPr lang="it-IT" baseline="-25000" dirty="0"/>
              <a:t>0</a:t>
            </a:r>
            <a:r>
              <a:rPr lang="it-IT" dirty="0"/>
              <a:t>) </a:t>
            </a:r>
            <a:endParaRPr lang="it-IT" dirty="0" smtClean="0"/>
          </a:p>
          <a:p>
            <a:pPr lvl="1"/>
            <a:r>
              <a:rPr lang="it-IT" dirty="0" smtClean="0"/>
              <a:t>Risparmi settore privato: S</a:t>
            </a:r>
            <a:r>
              <a:rPr lang="it-IT" baseline="30000" dirty="0" smtClean="0"/>
              <a:t>*</a:t>
            </a:r>
            <a:r>
              <a:rPr lang="it-IT" dirty="0" smtClean="0"/>
              <a:t>= </a:t>
            </a:r>
            <a:r>
              <a:rPr lang="it-IT" dirty="0"/>
              <a:t>(Y</a:t>
            </a:r>
            <a:r>
              <a:rPr lang="it-IT" baseline="30000" dirty="0"/>
              <a:t>*</a:t>
            </a:r>
            <a:r>
              <a:rPr lang="it-IT" dirty="0"/>
              <a:t> - T</a:t>
            </a:r>
            <a:r>
              <a:rPr lang="it-IT" baseline="-25000" dirty="0"/>
              <a:t>0</a:t>
            </a:r>
            <a:r>
              <a:rPr lang="it-IT" dirty="0" smtClean="0"/>
              <a:t>) - </a:t>
            </a:r>
            <a:r>
              <a:rPr lang="it-IT" dirty="0"/>
              <a:t>C</a:t>
            </a:r>
            <a:r>
              <a:rPr lang="it-IT" baseline="30000" dirty="0"/>
              <a:t>* </a:t>
            </a:r>
            <a:r>
              <a:rPr lang="it-IT" dirty="0" smtClean="0"/>
              <a:t>= (1 - 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 smtClean="0"/>
              <a:t>)(</a:t>
            </a:r>
            <a:r>
              <a:rPr lang="it-IT" dirty="0"/>
              <a:t>Y</a:t>
            </a:r>
            <a:r>
              <a:rPr lang="it-IT" baseline="30000" dirty="0"/>
              <a:t>*</a:t>
            </a:r>
            <a:r>
              <a:rPr lang="it-IT" dirty="0"/>
              <a:t> - T</a:t>
            </a:r>
            <a:r>
              <a:rPr lang="it-IT" baseline="-25000" dirty="0"/>
              <a:t>0</a:t>
            </a:r>
            <a:r>
              <a:rPr lang="it-IT" dirty="0" smtClean="0"/>
              <a:t>) - C</a:t>
            </a:r>
            <a:r>
              <a:rPr lang="it-IT" baseline="-25000" dirty="0" smtClean="0"/>
              <a:t>0</a:t>
            </a:r>
          </a:p>
          <a:p>
            <a:pPr lvl="1"/>
            <a:r>
              <a:rPr lang="it-IT" dirty="0" smtClean="0"/>
              <a:t>Mercato finanziario: </a:t>
            </a:r>
            <a:r>
              <a:rPr lang="it-IT" dirty="0"/>
              <a:t>S</a:t>
            </a:r>
            <a:r>
              <a:rPr lang="it-IT" baseline="30000" dirty="0" smtClean="0"/>
              <a:t>*</a:t>
            </a:r>
            <a:r>
              <a:rPr lang="it-IT" dirty="0" smtClean="0"/>
              <a:t> = </a:t>
            </a:r>
            <a:r>
              <a:rPr lang="it-IT" dirty="0"/>
              <a:t>I</a:t>
            </a:r>
            <a:r>
              <a:rPr lang="it-IT" baseline="-25000" dirty="0"/>
              <a:t>0</a:t>
            </a:r>
            <a:r>
              <a:rPr lang="it-IT" dirty="0" smtClean="0"/>
              <a:t> + (</a:t>
            </a:r>
            <a:r>
              <a:rPr lang="it-IT" dirty="0"/>
              <a:t>G</a:t>
            </a:r>
            <a:r>
              <a:rPr lang="it-IT" baseline="-25000" dirty="0"/>
              <a:t>0</a:t>
            </a:r>
            <a:r>
              <a:rPr lang="it-IT" dirty="0" smtClean="0"/>
              <a:t> – </a:t>
            </a:r>
            <a:r>
              <a:rPr lang="it-IT" dirty="0"/>
              <a:t>T</a:t>
            </a:r>
            <a:r>
              <a:rPr lang="it-IT" baseline="-25000" dirty="0"/>
              <a:t>0</a:t>
            </a:r>
            <a:r>
              <a:rPr lang="it-IT" dirty="0" smtClean="0"/>
              <a:t>) (verificare)  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44462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reddito-spesa, 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Es. numerico (Versione 1)</a:t>
            </a:r>
          </a:p>
          <a:p>
            <a:pPr lvl="1"/>
            <a:r>
              <a:rPr lang="it-IT" dirty="0" smtClean="0"/>
              <a:t>Y = C + I + G; C = 100 + 0,8(Y – T); I = 100; G = 100, T = 75</a:t>
            </a:r>
          </a:p>
          <a:p>
            <a:pPr lvl="1"/>
            <a:endParaRPr lang="it-IT" dirty="0" smtClean="0"/>
          </a:p>
          <a:p>
            <a:pPr lvl="1"/>
            <a:r>
              <a:rPr lang="it-IT" dirty="0" smtClean="0"/>
              <a:t>Equilibrio iniziale </a:t>
            </a:r>
          </a:p>
          <a:p>
            <a:pPr lvl="2"/>
            <a:r>
              <a:rPr lang="it-IT" dirty="0" smtClean="0"/>
              <a:t>Y = C + I + G = </a:t>
            </a:r>
            <a:r>
              <a:rPr lang="it-IT" dirty="0"/>
              <a:t>100 + 0,8(Y – </a:t>
            </a:r>
            <a:r>
              <a:rPr lang="it-IT" dirty="0" smtClean="0"/>
              <a:t>75) + 100 + 100 </a:t>
            </a:r>
            <a:r>
              <a:rPr lang="it-IT" dirty="0" smtClean="0">
                <a:sym typeface="Symbol" panose="05050102010706020507" pitchFamily="18" charset="2"/>
              </a:rPr>
              <a:t> (1 – 0,8)Y = (100 – 60 + 100 + 100)  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Y* 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(1/1-0,8)</a:t>
            </a:r>
            <a:r>
              <a:rPr lang="it-IT" dirty="0">
                <a:sym typeface="Symbol" panose="05050102010706020507" pitchFamily="18" charset="2"/>
              </a:rPr>
              <a:t> </a:t>
            </a:r>
            <a:r>
              <a:rPr lang="it-IT" dirty="0" smtClean="0">
                <a:sym typeface="Symbol" panose="05050102010706020507" pitchFamily="18" charset="2"/>
              </a:rPr>
              <a:t> 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240</a:t>
            </a:r>
            <a:r>
              <a:rPr lang="it-IT" dirty="0" smtClean="0">
                <a:sym typeface="Symbol" panose="05050102010706020507" pitchFamily="18" charset="2"/>
              </a:rPr>
              <a:t> = (1/0,2)240 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5</a:t>
            </a:r>
            <a:r>
              <a:rPr lang="it-IT" dirty="0">
                <a:sym typeface="Symbol" panose="05050102010706020507" pitchFamily="18" charset="2"/>
              </a:rPr>
              <a:t>  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240</a:t>
            </a:r>
            <a:r>
              <a:rPr lang="it-IT" dirty="0" smtClean="0">
                <a:sym typeface="Symbol" panose="05050102010706020507" pitchFamily="18" charset="2"/>
              </a:rPr>
              <a:t> = 1200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C* = 100 + 0,8 (1200 – 75) = 1000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S* = Y* – T – C* = 1200 – 75 – 1000 = 125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S* = I + (G – T) = 100 + (100 – 75) = 125</a:t>
            </a:r>
          </a:p>
          <a:p>
            <a:pPr lvl="1"/>
            <a:endParaRPr lang="it-IT" dirty="0" smtClean="0">
              <a:sym typeface="Symbol" panose="05050102010706020507" pitchFamily="18" charset="2"/>
            </a:endParaRPr>
          </a:p>
          <a:p>
            <a:pPr lvl="1"/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 smtClean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13105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reddito-spesa, 4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Effetti di una caduta degli investimenti privati </a:t>
            </a:r>
          </a:p>
          <a:p>
            <a:pPr lvl="1"/>
            <a:r>
              <a:rPr lang="it-IT" dirty="0" smtClean="0"/>
              <a:t>La diminuzione degli investimenti privati ha un effetto più che proporzionale su domanda aggregata e prodotto di equilibrio (moltiplicatore).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Prodotto: Δ</a:t>
            </a:r>
            <a:r>
              <a:rPr lang="it-IT" dirty="0" smtClean="0"/>
              <a:t>Y</a:t>
            </a:r>
            <a:r>
              <a:rPr lang="it-IT" baseline="30000" dirty="0" smtClean="0"/>
              <a:t>*</a:t>
            </a:r>
            <a:r>
              <a:rPr lang="it-IT" baseline="-25000" dirty="0" smtClean="0"/>
              <a:t> </a:t>
            </a:r>
            <a:r>
              <a:rPr lang="it-IT" dirty="0" smtClean="0">
                <a:sym typeface="Symbol" panose="05050102010706020507" pitchFamily="18" charset="2"/>
              </a:rPr>
              <a:t>= [1/(1 -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>
                <a:sym typeface="Symbol" panose="05050102010706020507" pitchFamily="18" charset="2"/>
              </a:rPr>
              <a:t>)]</a:t>
            </a:r>
            <a:r>
              <a:rPr lang="it-IT" dirty="0">
                <a:sym typeface="Symbol" panose="05050102010706020507" pitchFamily="18" charset="2"/>
              </a:rPr>
              <a:t> 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I</a:t>
            </a:r>
            <a:r>
              <a:rPr lang="it-IT" baseline="-25000" dirty="0" smtClean="0"/>
              <a:t>0  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ΔI</a:t>
            </a:r>
            <a:r>
              <a:rPr lang="it-IT" baseline="-25000" dirty="0" smtClean="0">
                <a:sym typeface="Symbol" panose="05050102010706020507" pitchFamily="18" charset="2"/>
              </a:rPr>
              <a:t> </a:t>
            </a:r>
            <a:r>
              <a:rPr lang="it-IT" dirty="0" smtClean="0">
                <a:sym typeface="Symbol" panose="05050102010706020507" pitchFamily="18" charset="2"/>
              </a:rPr>
              <a:t>&lt; 0, </a:t>
            </a:r>
            <a:r>
              <a:rPr lang="it-IT" dirty="0" smtClean="0"/>
              <a:t>Se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I</a:t>
            </a:r>
            <a:r>
              <a:rPr lang="it-IT" baseline="-25000" dirty="0" smtClean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</a:t>
            </a:r>
            <a:r>
              <a:rPr lang="it-IT" dirty="0" smtClean="0">
                <a:sym typeface="Symbol" panose="05050102010706020507" pitchFamily="18" charset="2"/>
              </a:rPr>
              <a:t> allora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</a:t>
            </a:r>
            <a:r>
              <a:rPr lang="it-IT" dirty="0" smtClean="0">
                <a:solidFill>
                  <a:srgbClr val="FF0000"/>
                </a:solidFill>
              </a:rPr>
              <a:t> Y</a:t>
            </a:r>
            <a:r>
              <a:rPr lang="it-IT" baseline="30000" dirty="0" smtClean="0">
                <a:solidFill>
                  <a:srgbClr val="FF0000"/>
                </a:solidFill>
              </a:rPr>
              <a:t>*</a:t>
            </a:r>
            <a:endParaRPr lang="it-IT" dirty="0">
              <a:solidFill>
                <a:srgbClr val="FF0000"/>
              </a:solidFill>
            </a:endParaRPr>
          </a:p>
          <a:p>
            <a:pPr lvl="1"/>
            <a:r>
              <a:rPr lang="it-IT" dirty="0" smtClean="0"/>
              <a:t>Consumi privati: 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C</a:t>
            </a:r>
            <a:r>
              <a:rPr lang="it-IT" baseline="30000" dirty="0" smtClean="0"/>
              <a:t>* </a:t>
            </a:r>
            <a:r>
              <a:rPr lang="it-IT" dirty="0" smtClean="0"/>
              <a:t>= c</a:t>
            </a:r>
            <a:r>
              <a:rPr lang="it-IT" baseline="-25000" dirty="0" smtClean="0"/>
              <a:t>1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Y</a:t>
            </a:r>
            <a:r>
              <a:rPr lang="it-IT" baseline="30000" dirty="0" smtClean="0"/>
              <a:t>* 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C</a:t>
            </a:r>
            <a:r>
              <a:rPr lang="it-IT" baseline="30000" dirty="0" smtClean="0"/>
              <a:t>*</a:t>
            </a:r>
            <a:r>
              <a:rPr lang="it-IT" baseline="-25000" dirty="0" smtClean="0">
                <a:sym typeface="Symbol" panose="05050102010706020507" pitchFamily="18" charset="2"/>
              </a:rPr>
              <a:t> </a:t>
            </a:r>
            <a:r>
              <a:rPr lang="it-IT" dirty="0">
                <a:sym typeface="Symbol" panose="05050102010706020507" pitchFamily="18" charset="2"/>
              </a:rPr>
              <a:t>&lt; 0, </a:t>
            </a:r>
            <a:r>
              <a:rPr lang="it-IT" dirty="0"/>
              <a:t>Se Y</a:t>
            </a:r>
            <a:r>
              <a:rPr lang="it-IT" baseline="30000" dirty="0"/>
              <a:t>*</a:t>
            </a:r>
            <a:r>
              <a:rPr lang="it-IT" baseline="-25000" dirty="0" smtClean="0">
                <a:sym typeface="Symbol" panose="05050102010706020507" pitchFamily="18" charset="2"/>
              </a:rPr>
              <a:t> </a:t>
            </a:r>
            <a:r>
              <a:rPr lang="it-IT" dirty="0" smtClean="0">
                <a:sym typeface="Symbol" panose="05050102010706020507" pitchFamily="18" charset="2"/>
              </a:rPr>
              <a:t> </a:t>
            </a:r>
            <a:r>
              <a:rPr lang="it-IT" dirty="0">
                <a:sym typeface="Symbol" panose="05050102010706020507" pitchFamily="18" charset="2"/>
              </a:rPr>
              <a:t>allora </a:t>
            </a:r>
            <a:r>
              <a:rPr lang="it-IT" dirty="0" smtClean="0">
                <a:sym typeface="Symbol" panose="05050102010706020507" pitchFamily="18" charset="2"/>
              </a:rPr>
              <a:t></a:t>
            </a:r>
            <a:r>
              <a:rPr lang="it-IT" dirty="0" smtClean="0"/>
              <a:t> C</a:t>
            </a:r>
            <a:r>
              <a:rPr lang="it-IT" baseline="30000" dirty="0" smtClean="0"/>
              <a:t>*</a:t>
            </a:r>
            <a:endParaRPr lang="it-IT" dirty="0"/>
          </a:p>
          <a:p>
            <a:pPr lvl="1"/>
            <a:r>
              <a:rPr lang="it-IT" dirty="0" smtClean="0"/>
              <a:t>Risparmi settore privato (diminuiscono quanto gli investimenti)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S</a:t>
            </a:r>
            <a:r>
              <a:rPr lang="it-IT" baseline="30000" dirty="0" smtClean="0"/>
              <a:t>* </a:t>
            </a:r>
            <a:r>
              <a:rPr lang="it-IT" dirty="0"/>
              <a:t>= </a:t>
            </a:r>
            <a:r>
              <a:rPr lang="it-IT" dirty="0" smtClean="0"/>
              <a:t>(1-c</a:t>
            </a:r>
            <a:r>
              <a:rPr lang="it-IT" baseline="-25000" dirty="0" smtClean="0"/>
              <a:t>1</a:t>
            </a:r>
            <a:r>
              <a:rPr lang="it-IT" dirty="0" smtClean="0"/>
              <a:t>)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Y</a:t>
            </a:r>
            <a:r>
              <a:rPr lang="it-IT" baseline="30000" dirty="0"/>
              <a:t>* </a:t>
            </a:r>
            <a:r>
              <a:rPr lang="it-IT" dirty="0"/>
              <a:t>(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S</a:t>
            </a:r>
            <a:r>
              <a:rPr lang="it-IT" baseline="30000" dirty="0" smtClean="0"/>
              <a:t>*</a:t>
            </a:r>
            <a:r>
              <a:rPr lang="it-IT" baseline="-25000" dirty="0" smtClean="0">
                <a:sym typeface="Symbol" panose="05050102010706020507" pitchFamily="18" charset="2"/>
              </a:rPr>
              <a:t> </a:t>
            </a:r>
            <a:r>
              <a:rPr lang="it-IT" dirty="0">
                <a:sym typeface="Symbol" panose="05050102010706020507" pitchFamily="18" charset="2"/>
              </a:rPr>
              <a:t>&lt; 0, </a:t>
            </a:r>
            <a:r>
              <a:rPr lang="it-IT" dirty="0"/>
              <a:t>Se Y</a:t>
            </a:r>
            <a:r>
              <a:rPr lang="it-IT" baseline="30000" dirty="0"/>
              <a:t>*</a:t>
            </a:r>
            <a:r>
              <a:rPr lang="it-IT" baseline="-25000" dirty="0">
                <a:sym typeface="Symbol" panose="05050102010706020507" pitchFamily="18" charset="2"/>
              </a:rPr>
              <a:t> </a:t>
            </a:r>
            <a:r>
              <a:rPr lang="it-IT" dirty="0">
                <a:sym typeface="Symbol" panose="05050102010706020507" pitchFamily="18" charset="2"/>
              </a:rPr>
              <a:t> allora </a:t>
            </a:r>
            <a:r>
              <a:rPr lang="it-IT" dirty="0"/>
              <a:t> </a:t>
            </a:r>
            <a:r>
              <a:rPr lang="it-IT" dirty="0" smtClean="0"/>
              <a:t>S</a:t>
            </a:r>
            <a:r>
              <a:rPr lang="it-IT" baseline="30000" dirty="0" smtClean="0"/>
              <a:t>*</a:t>
            </a:r>
            <a:r>
              <a:rPr lang="it-IT" dirty="0" smtClean="0"/>
              <a:t>)</a:t>
            </a:r>
            <a:endParaRPr lang="it-IT" baseline="-25000" dirty="0" smtClean="0"/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S</a:t>
            </a:r>
            <a:r>
              <a:rPr lang="it-IT" baseline="30000" dirty="0" smtClean="0"/>
              <a:t>*</a:t>
            </a:r>
            <a:r>
              <a:rPr lang="it-IT" dirty="0" smtClean="0"/>
              <a:t> = 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 smtClean="0"/>
              <a:t>I</a:t>
            </a:r>
            <a:r>
              <a:rPr lang="it-IT" baseline="-25000" dirty="0" smtClean="0"/>
              <a:t>0</a:t>
            </a:r>
            <a:r>
              <a:rPr lang="it-IT" dirty="0" smtClean="0"/>
              <a:t> (verificare)</a:t>
            </a:r>
          </a:p>
        </p:txBody>
      </p:sp>
    </p:spTree>
    <p:extLst>
      <p:ext uri="{BB962C8B-B14F-4D97-AF65-F5344CB8AC3E}">
        <p14:creationId xmlns:p14="http://schemas.microsoft.com/office/powerpoint/2010/main" val="3826784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reddito-spesa, 5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Es. numerico (Versione 1)</a:t>
            </a:r>
          </a:p>
          <a:p>
            <a:pPr lvl="1"/>
            <a:r>
              <a:rPr lang="it-IT" dirty="0" smtClean="0"/>
              <a:t>Y = C + I; C = 100 + 0,8(Y – T); I = 100; G = 100, T = 75</a:t>
            </a:r>
          </a:p>
          <a:p>
            <a:pPr lvl="1"/>
            <a:r>
              <a:rPr lang="it-IT" dirty="0" smtClean="0"/>
              <a:t>Equilibrio iniziale Y* = </a:t>
            </a:r>
            <a:r>
              <a:rPr lang="it-IT" dirty="0" smtClean="0">
                <a:sym typeface="Symbol" panose="05050102010706020507" pitchFamily="18" charset="2"/>
              </a:rPr>
              <a:t>1200 (v. sopra, slide 8)</a:t>
            </a:r>
          </a:p>
          <a:p>
            <a:r>
              <a:rPr lang="it-IT" dirty="0" smtClean="0">
                <a:sym typeface="Symbol" panose="05050102010706020507" pitchFamily="18" charset="2"/>
              </a:rPr>
              <a:t>Cosa accade se I passa da 100 a 50 e perché?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ΔI = - 50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ΔY = (1 / 1 – </a:t>
            </a:r>
            <a:r>
              <a:rPr lang="it-IT" dirty="0" err="1" smtClean="0">
                <a:sym typeface="Symbol" panose="05050102010706020507" pitchFamily="18" charset="2"/>
              </a:rPr>
              <a:t>dC</a:t>
            </a:r>
            <a:r>
              <a:rPr lang="it-IT" dirty="0" smtClean="0">
                <a:sym typeface="Symbol" panose="05050102010706020507" pitchFamily="18" charset="2"/>
              </a:rPr>
              <a:t>/</a:t>
            </a:r>
            <a:r>
              <a:rPr lang="it-IT" dirty="0" err="1" smtClean="0">
                <a:sym typeface="Symbol" panose="05050102010706020507" pitchFamily="18" charset="2"/>
              </a:rPr>
              <a:t>dY</a:t>
            </a:r>
            <a:r>
              <a:rPr lang="it-IT" dirty="0" smtClean="0">
                <a:sym typeface="Symbol" panose="05050102010706020507" pitchFamily="18" charset="2"/>
              </a:rPr>
              <a:t>)</a:t>
            </a:r>
            <a:r>
              <a:rPr lang="it-IT" dirty="0">
                <a:sym typeface="Symbol" panose="05050102010706020507" pitchFamily="18" charset="2"/>
              </a:rPr>
              <a:t> </a:t>
            </a:r>
            <a:r>
              <a:rPr lang="it-IT" dirty="0" smtClean="0">
                <a:sym typeface="Symbol" panose="05050102010706020507" pitchFamily="18" charset="2"/>
              </a:rPr>
              <a:t>ΔI = (1/ 1 – 0,8)(- 50) = -250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ΔC </a:t>
            </a:r>
            <a:r>
              <a:rPr lang="it-IT" dirty="0">
                <a:sym typeface="Symbol" panose="05050102010706020507" pitchFamily="18" charset="2"/>
              </a:rPr>
              <a:t>= </a:t>
            </a:r>
            <a:r>
              <a:rPr lang="it-IT" dirty="0" smtClean="0">
                <a:sym typeface="Symbol" panose="05050102010706020507" pitchFamily="18" charset="2"/>
              </a:rPr>
              <a:t>(</a:t>
            </a:r>
            <a:r>
              <a:rPr lang="it-IT" dirty="0" err="1" smtClean="0">
                <a:sym typeface="Symbol" panose="05050102010706020507" pitchFamily="18" charset="2"/>
              </a:rPr>
              <a:t>dC</a:t>
            </a:r>
            <a:r>
              <a:rPr lang="it-IT" dirty="0" smtClean="0">
                <a:sym typeface="Symbol" panose="05050102010706020507" pitchFamily="18" charset="2"/>
              </a:rPr>
              <a:t>/</a:t>
            </a:r>
            <a:r>
              <a:rPr lang="it-IT" dirty="0" err="1" smtClean="0">
                <a:sym typeface="Symbol" panose="05050102010706020507" pitchFamily="18" charset="2"/>
              </a:rPr>
              <a:t>dY</a:t>
            </a:r>
            <a:r>
              <a:rPr lang="it-IT" dirty="0" smtClean="0">
                <a:sym typeface="Symbol" panose="05050102010706020507" pitchFamily="18" charset="2"/>
              </a:rPr>
              <a:t> </a:t>
            </a:r>
            <a:r>
              <a:rPr lang="it-IT" dirty="0">
                <a:sym typeface="Symbol" panose="05050102010706020507" pitchFamily="18" charset="2"/>
              </a:rPr>
              <a:t>/ 1 – </a:t>
            </a:r>
            <a:r>
              <a:rPr lang="it-IT" dirty="0" err="1">
                <a:sym typeface="Symbol" panose="05050102010706020507" pitchFamily="18" charset="2"/>
              </a:rPr>
              <a:t>dC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 err="1">
                <a:sym typeface="Symbol" panose="05050102010706020507" pitchFamily="18" charset="2"/>
              </a:rPr>
              <a:t>dY</a:t>
            </a:r>
            <a:r>
              <a:rPr lang="it-IT" dirty="0">
                <a:sym typeface="Symbol" panose="05050102010706020507" pitchFamily="18" charset="2"/>
              </a:rPr>
              <a:t>) ΔI = </a:t>
            </a:r>
            <a:r>
              <a:rPr lang="it-IT" dirty="0" smtClean="0">
                <a:sym typeface="Symbol" panose="05050102010706020507" pitchFamily="18" charset="2"/>
              </a:rPr>
              <a:t>(0,8/ </a:t>
            </a:r>
            <a:r>
              <a:rPr lang="it-IT" dirty="0">
                <a:sym typeface="Symbol" panose="05050102010706020507" pitchFamily="18" charset="2"/>
              </a:rPr>
              <a:t>1 – 0,8)(- 50) = -</a:t>
            </a:r>
            <a:r>
              <a:rPr lang="it-IT" dirty="0" smtClean="0">
                <a:sym typeface="Symbol" panose="05050102010706020507" pitchFamily="18" charset="2"/>
              </a:rPr>
              <a:t>200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ΔS </a:t>
            </a:r>
            <a:r>
              <a:rPr lang="it-IT" dirty="0">
                <a:sym typeface="Symbol" panose="05050102010706020507" pitchFamily="18" charset="2"/>
              </a:rPr>
              <a:t>= </a:t>
            </a:r>
            <a:r>
              <a:rPr lang="it-IT" dirty="0" smtClean="0">
                <a:sym typeface="Symbol" panose="05050102010706020507" pitchFamily="18" charset="2"/>
              </a:rPr>
              <a:t>= -50 = ΔI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Calcolare il nuovo reddito di equilibrio (Esercizio)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Confrontare il vecchio e il nuovo reddito di equilibrio e commentare (Esercizio)</a:t>
            </a:r>
          </a:p>
          <a:p>
            <a:pPr lvl="2"/>
            <a:endParaRPr lang="it-IT" dirty="0" smtClean="0">
              <a:sym typeface="Symbol" panose="05050102010706020507" pitchFamily="18" charset="2"/>
            </a:endParaRPr>
          </a:p>
          <a:p>
            <a:pPr lvl="2"/>
            <a:endParaRPr lang="it-IT" dirty="0" smtClean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180808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reddito-spesa, 6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Stabilizzazione dell’economia attraverso la manovra di finanza pubblica in presenza di </a:t>
            </a:r>
            <a:r>
              <a:rPr lang="it-IT" dirty="0" smtClean="0"/>
              <a:t>una recessione provocata dal </a:t>
            </a:r>
            <a:r>
              <a:rPr lang="it-IT" dirty="0"/>
              <a:t>calo </a:t>
            </a:r>
            <a:r>
              <a:rPr lang="it-IT" dirty="0" smtClean="0"/>
              <a:t>degli investimenti privati.</a:t>
            </a:r>
            <a:endParaRPr lang="it-IT" dirty="0"/>
          </a:p>
          <a:p>
            <a:pPr lvl="1"/>
            <a:r>
              <a:rPr lang="it-IT" dirty="0">
                <a:solidFill>
                  <a:srgbClr val="FF0000"/>
                </a:solidFill>
              </a:rPr>
              <a:t>Opzione 1</a:t>
            </a:r>
            <a:r>
              <a:rPr lang="it-IT" dirty="0"/>
              <a:t>: Aumento della spesa pubblica finanziato </a:t>
            </a:r>
            <a:r>
              <a:rPr lang="it-IT" dirty="0" smtClean="0"/>
              <a:t>in deficit a parità di tassazione </a:t>
            </a:r>
            <a:r>
              <a:rPr lang="it-IT" dirty="0"/>
              <a:t>(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G</a:t>
            </a:r>
            <a:r>
              <a:rPr lang="it-IT" baseline="-25000" dirty="0"/>
              <a:t>0 </a:t>
            </a:r>
            <a:r>
              <a:rPr lang="it-IT" dirty="0"/>
              <a:t>&gt; </a:t>
            </a:r>
            <a:r>
              <a:rPr lang="it-IT" dirty="0" smtClean="0"/>
              <a:t>0)</a:t>
            </a:r>
            <a:endParaRPr lang="it-IT" dirty="0"/>
          </a:p>
          <a:p>
            <a:pPr lvl="1"/>
            <a:r>
              <a:rPr lang="it-IT" dirty="0">
                <a:solidFill>
                  <a:srgbClr val="FF0000"/>
                </a:solidFill>
              </a:rPr>
              <a:t>Opzione 2</a:t>
            </a:r>
            <a:r>
              <a:rPr lang="it-IT" dirty="0"/>
              <a:t>: Riduzione della tassazione al netto dei trasferimenti </a:t>
            </a:r>
            <a:r>
              <a:rPr lang="it-IT" dirty="0" smtClean="0"/>
              <a:t>a parità di spesa pubblica (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T</a:t>
            </a:r>
            <a:r>
              <a:rPr lang="it-IT" baseline="-25000" dirty="0"/>
              <a:t>0 </a:t>
            </a:r>
            <a:r>
              <a:rPr lang="it-IT" dirty="0"/>
              <a:t>&lt; 0)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Opzione 3</a:t>
            </a:r>
            <a:r>
              <a:rPr lang="it-IT" dirty="0"/>
              <a:t>: Aumento della spesa pubblica finanziato attraverso un pari aumento della tassazione (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G</a:t>
            </a:r>
            <a:r>
              <a:rPr lang="it-IT" baseline="-25000" dirty="0"/>
              <a:t>0 </a:t>
            </a:r>
            <a:r>
              <a:rPr lang="it-IT" dirty="0"/>
              <a:t>=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TAX</a:t>
            </a:r>
            <a:r>
              <a:rPr lang="it-IT" baseline="-25000" dirty="0"/>
              <a:t>0 </a:t>
            </a:r>
            <a:r>
              <a:rPr lang="it-IT" dirty="0"/>
              <a:t>&gt; 0)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8282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 (7)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Opzione 1</a:t>
            </a:r>
            <a:r>
              <a:rPr lang="it-IT" dirty="0" smtClean="0"/>
              <a:t> : Aumento di G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>
                <a:sym typeface="Symbol" panose="05050102010706020507" pitchFamily="18" charset="2"/>
              </a:rPr>
              <a:t>G</a:t>
            </a:r>
            <a:r>
              <a:rPr lang="it-IT" baseline="-25000" dirty="0" smtClean="0"/>
              <a:t>0 </a:t>
            </a:r>
            <a:r>
              <a:rPr lang="it-IT" dirty="0" smtClean="0"/>
              <a:t>&gt; 0 (es. Nuovi investimenti pubblici)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G</a:t>
            </a:r>
            <a:r>
              <a:rPr lang="it-IT" baseline="-25000" dirty="0" smtClean="0"/>
              <a:t>0</a:t>
            </a:r>
            <a:r>
              <a:rPr lang="it-IT" dirty="0" smtClean="0"/>
              <a:t>= - 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I</a:t>
            </a:r>
            <a:r>
              <a:rPr lang="it-IT" baseline="-25000" dirty="0" smtClean="0"/>
              <a:t>0</a:t>
            </a:r>
            <a:r>
              <a:rPr lang="it-IT" dirty="0" smtClean="0"/>
              <a:t> (a parità di T aumenta il deficit del bilancio pubblico)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ΔY*=[</a:t>
            </a:r>
            <a:r>
              <a:rPr lang="it-IT" dirty="0">
                <a:sym typeface="Symbol" panose="05050102010706020507" pitchFamily="18" charset="2"/>
              </a:rPr>
              <a:t>1/(</a:t>
            </a:r>
            <a:r>
              <a:rPr lang="it-IT" dirty="0" smtClean="0">
                <a:sym typeface="Symbol" panose="05050102010706020507" pitchFamily="18" charset="2"/>
              </a:rPr>
              <a:t>1-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>
                <a:sym typeface="Symbol" panose="05050102010706020507" pitchFamily="18" charset="2"/>
              </a:rPr>
              <a:t>)]Δ</a:t>
            </a:r>
            <a:r>
              <a:rPr lang="it-IT" dirty="0" smtClean="0"/>
              <a:t>G</a:t>
            </a:r>
            <a:r>
              <a:rPr lang="it-IT" baseline="-25000" dirty="0" smtClean="0"/>
              <a:t>0</a:t>
            </a:r>
            <a:r>
              <a:rPr lang="it-IT" dirty="0" smtClean="0"/>
              <a:t>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ΔC*=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>
                <a:sym typeface="Symbol" panose="05050102010706020507" pitchFamily="18" charset="2"/>
              </a:rPr>
              <a:t>ΔY</a:t>
            </a:r>
            <a:r>
              <a:rPr lang="it-IT" dirty="0" smtClean="0">
                <a:sym typeface="Symbol" panose="05050102010706020507" pitchFamily="18" charset="2"/>
              </a:rPr>
              <a:t>*=</a:t>
            </a:r>
            <a:r>
              <a:rPr lang="it-IT" baseline="-25000" dirty="0" smtClean="0"/>
              <a:t> </a:t>
            </a:r>
            <a:r>
              <a:rPr lang="it-IT" dirty="0" smtClean="0">
                <a:sym typeface="Symbol" panose="05050102010706020507" pitchFamily="18" charset="2"/>
              </a:rPr>
              <a:t>[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 smtClean="0">
                <a:sym typeface="Symbol" panose="05050102010706020507" pitchFamily="18" charset="2"/>
              </a:rPr>
              <a:t>/(1-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>
                <a:sym typeface="Symbol" panose="05050102010706020507" pitchFamily="18" charset="2"/>
              </a:rPr>
              <a:t>)]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G</a:t>
            </a:r>
            <a:r>
              <a:rPr lang="it-IT" baseline="-25000" dirty="0" smtClean="0"/>
              <a:t>0</a:t>
            </a:r>
            <a:r>
              <a:rPr lang="it-IT" dirty="0" smtClean="0"/>
              <a:t>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ΔS*=(1-</a:t>
            </a:r>
            <a:r>
              <a:rPr lang="it-IT" dirty="0" smtClean="0">
                <a:solidFill>
                  <a:srgbClr val="FF0000"/>
                </a:solidFill>
              </a:rPr>
              <a:t>c</a:t>
            </a:r>
            <a:r>
              <a:rPr lang="it-IT" baseline="-25000" dirty="0" smtClean="0">
                <a:solidFill>
                  <a:srgbClr val="FF0000"/>
                </a:solidFill>
              </a:rPr>
              <a:t>1</a:t>
            </a:r>
            <a:r>
              <a:rPr lang="it-IT" dirty="0" smtClean="0">
                <a:solidFill>
                  <a:srgbClr val="FF0000"/>
                </a:solidFill>
              </a:rPr>
              <a:t>)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ΔY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*=</a:t>
            </a:r>
            <a:r>
              <a:rPr lang="it-IT" baseline="-25000" dirty="0">
                <a:solidFill>
                  <a:srgbClr val="FF0000"/>
                </a:solidFill>
              </a:rPr>
              <a:t>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[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(1-</a:t>
            </a:r>
            <a:r>
              <a:rPr lang="it-IT" dirty="0">
                <a:solidFill>
                  <a:srgbClr val="FF0000"/>
                </a:solidFill>
              </a:rPr>
              <a:t>c</a:t>
            </a:r>
            <a:r>
              <a:rPr lang="it-IT" baseline="-25000" dirty="0">
                <a:solidFill>
                  <a:srgbClr val="FF0000"/>
                </a:solidFill>
              </a:rPr>
              <a:t>1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)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/(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1-</a:t>
            </a:r>
            <a:r>
              <a:rPr lang="it-IT" dirty="0">
                <a:solidFill>
                  <a:srgbClr val="FF0000"/>
                </a:solidFill>
              </a:rPr>
              <a:t>c</a:t>
            </a:r>
            <a:r>
              <a:rPr lang="it-IT" baseline="-25000" dirty="0">
                <a:solidFill>
                  <a:srgbClr val="FF0000"/>
                </a:solidFill>
              </a:rPr>
              <a:t>1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)]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Δ</a:t>
            </a:r>
            <a:r>
              <a:rPr lang="it-IT" dirty="0" smtClean="0">
                <a:solidFill>
                  <a:srgbClr val="FF0000"/>
                </a:solidFill>
              </a:rPr>
              <a:t>G</a:t>
            </a:r>
            <a:r>
              <a:rPr lang="it-IT" baseline="-25000" dirty="0" smtClean="0">
                <a:solidFill>
                  <a:srgbClr val="FF0000"/>
                </a:solidFill>
              </a:rPr>
              <a:t>0 </a:t>
            </a:r>
            <a:r>
              <a:rPr lang="it-IT" dirty="0" smtClean="0">
                <a:solidFill>
                  <a:srgbClr val="FF0000"/>
                </a:solidFill>
              </a:rPr>
              <a:t>=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 Δ</a:t>
            </a:r>
            <a:r>
              <a:rPr lang="it-IT" dirty="0">
                <a:solidFill>
                  <a:srgbClr val="FF0000"/>
                </a:solidFill>
              </a:rPr>
              <a:t>G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it-IT" dirty="0" smtClean="0"/>
              <a:t>Il reddito, i consumi privati e i risparmi tornano al livello precedente lo shock negativo che ha colpito gli investimenti. I nuovi risparmi finanziano il maggior deficit del bilancio pubblico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553686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 (8)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Opzione 2</a:t>
            </a:r>
            <a:r>
              <a:rPr lang="it-IT" dirty="0" smtClean="0"/>
              <a:t> : Riduzione della tassazione al netto dei trasferimenti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T</a:t>
            </a:r>
            <a:r>
              <a:rPr lang="it-IT" baseline="-25000" dirty="0" smtClean="0"/>
              <a:t>0 </a:t>
            </a:r>
            <a:r>
              <a:rPr lang="it-IT" dirty="0" smtClean="0"/>
              <a:t>&lt; 0 (es. Riduzione IRPEF, Aumento dei trasferimenti)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Δ</a:t>
            </a:r>
            <a:r>
              <a:rPr lang="it-IT" dirty="0" smtClean="0">
                <a:solidFill>
                  <a:srgbClr val="FF0000"/>
                </a:solidFill>
              </a:rPr>
              <a:t>T</a:t>
            </a:r>
            <a:r>
              <a:rPr lang="it-IT" baseline="-25000" dirty="0" smtClean="0">
                <a:solidFill>
                  <a:srgbClr val="FF0000"/>
                </a:solidFill>
              </a:rPr>
              <a:t>0</a:t>
            </a:r>
            <a:r>
              <a:rPr lang="it-IT" dirty="0" smtClean="0">
                <a:solidFill>
                  <a:srgbClr val="FF0000"/>
                </a:solidFill>
              </a:rPr>
              <a:t>= (1/c</a:t>
            </a:r>
            <a:r>
              <a:rPr lang="it-IT" baseline="-25000" dirty="0" smtClean="0">
                <a:solidFill>
                  <a:srgbClr val="FF0000"/>
                </a:solidFill>
              </a:rPr>
              <a:t>1</a:t>
            </a:r>
            <a:r>
              <a:rPr lang="it-IT" dirty="0" smtClean="0">
                <a:solidFill>
                  <a:srgbClr val="FF0000"/>
                </a:solidFill>
              </a:rPr>
              <a:t>)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Δ</a:t>
            </a:r>
            <a:r>
              <a:rPr lang="it-IT" dirty="0" smtClean="0">
                <a:solidFill>
                  <a:srgbClr val="FF0000"/>
                </a:solidFill>
              </a:rPr>
              <a:t>I</a:t>
            </a:r>
            <a:r>
              <a:rPr lang="it-IT" baseline="-25000" dirty="0" smtClean="0">
                <a:solidFill>
                  <a:srgbClr val="FF0000"/>
                </a:solidFill>
              </a:rPr>
              <a:t>0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smtClean="0"/>
              <a:t>(a parità di G aumenta il deficit del bilancio pubblico)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ΔY*=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[- </a:t>
            </a:r>
            <a:r>
              <a:rPr lang="it-IT" dirty="0" smtClean="0">
                <a:solidFill>
                  <a:srgbClr val="FF0000"/>
                </a:solidFill>
              </a:rPr>
              <a:t>c</a:t>
            </a:r>
            <a:r>
              <a:rPr lang="it-IT" baseline="-25000" dirty="0" smtClean="0">
                <a:solidFill>
                  <a:srgbClr val="FF0000"/>
                </a:solidFill>
              </a:rPr>
              <a:t>1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/(1-</a:t>
            </a:r>
            <a:r>
              <a:rPr lang="it-IT" dirty="0" smtClean="0">
                <a:solidFill>
                  <a:srgbClr val="FF0000"/>
                </a:solidFill>
              </a:rPr>
              <a:t>c</a:t>
            </a:r>
            <a:r>
              <a:rPr lang="it-IT" baseline="-25000" dirty="0" smtClean="0">
                <a:solidFill>
                  <a:srgbClr val="FF0000"/>
                </a:solidFill>
              </a:rPr>
              <a:t>1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)]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T</a:t>
            </a:r>
            <a:r>
              <a:rPr lang="it-IT" baseline="-25000" dirty="0" smtClean="0"/>
              <a:t>0 </a:t>
            </a:r>
            <a:r>
              <a:rPr lang="it-IT" dirty="0" smtClean="0"/>
              <a:t>= </a:t>
            </a:r>
            <a:r>
              <a:rPr lang="it-IT" dirty="0">
                <a:sym typeface="Symbol" panose="05050102010706020507" pitchFamily="18" charset="2"/>
              </a:rPr>
              <a:t>[- 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>
                <a:sym typeface="Symbol" panose="05050102010706020507" pitchFamily="18" charset="2"/>
              </a:rPr>
              <a:t>/(1-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 smtClean="0">
                <a:sym typeface="Symbol" panose="05050102010706020507" pitchFamily="18" charset="2"/>
              </a:rPr>
              <a:t>)]</a:t>
            </a:r>
            <a:r>
              <a:rPr lang="it-IT" dirty="0" smtClean="0"/>
              <a:t>(</a:t>
            </a:r>
            <a:r>
              <a:rPr lang="it-IT" dirty="0"/>
              <a:t>1/c</a:t>
            </a:r>
            <a:r>
              <a:rPr lang="it-IT" baseline="-25000" dirty="0"/>
              <a:t>1</a:t>
            </a:r>
            <a:r>
              <a:rPr lang="it-IT" dirty="0"/>
              <a:t>)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I</a:t>
            </a:r>
            <a:r>
              <a:rPr lang="it-IT" baseline="-25000" dirty="0"/>
              <a:t>0</a:t>
            </a:r>
            <a:r>
              <a:rPr lang="it-IT" dirty="0" smtClean="0"/>
              <a:t> = - </a:t>
            </a:r>
            <a:r>
              <a:rPr lang="it-IT" dirty="0" smtClean="0">
                <a:sym typeface="Symbol" panose="05050102010706020507" pitchFamily="18" charset="2"/>
              </a:rPr>
              <a:t>[</a:t>
            </a:r>
            <a:r>
              <a:rPr lang="it-IT" dirty="0" smtClean="0"/>
              <a:t>1</a:t>
            </a:r>
            <a:r>
              <a:rPr lang="it-IT" dirty="0" smtClean="0">
                <a:sym typeface="Symbol" panose="05050102010706020507" pitchFamily="18" charset="2"/>
              </a:rPr>
              <a:t>/(</a:t>
            </a:r>
            <a:r>
              <a:rPr lang="it-IT" dirty="0">
                <a:sym typeface="Symbol" panose="05050102010706020507" pitchFamily="18" charset="2"/>
              </a:rPr>
              <a:t>1-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 smtClean="0">
                <a:sym typeface="Symbol" panose="05050102010706020507" pitchFamily="18" charset="2"/>
              </a:rPr>
              <a:t>)]</a:t>
            </a:r>
            <a:r>
              <a:rPr lang="it-IT" dirty="0" smtClean="0"/>
              <a:t> 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I</a:t>
            </a:r>
            <a:r>
              <a:rPr lang="it-IT" baseline="-25000" dirty="0" smtClean="0"/>
              <a:t>0</a:t>
            </a:r>
            <a:r>
              <a:rPr lang="it-IT" dirty="0" smtClean="0"/>
              <a:t>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ΔC*=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>
                <a:sym typeface="Symbol" panose="05050102010706020507" pitchFamily="18" charset="2"/>
              </a:rPr>
              <a:t>ΔY</a:t>
            </a:r>
            <a:r>
              <a:rPr lang="it-IT" dirty="0" smtClean="0">
                <a:sym typeface="Symbol" panose="05050102010706020507" pitchFamily="18" charset="2"/>
              </a:rPr>
              <a:t>*=</a:t>
            </a:r>
            <a:r>
              <a:rPr lang="it-IT" baseline="-25000" dirty="0" smtClean="0"/>
              <a:t> </a:t>
            </a:r>
            <a:r>
              <a:rPr lang="it-IT" dirty="0" smtClean="0">
                <a:sym typeface="Symbol" panose="05050102010706020507" pitchFamily="18" charset="2"/>
              </a:rPr>
              <a:t>[- 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>
                <a:sym typeface="Symbol" panose="05050102010706020507" pitchFamily="18" charset="2"/>
              </a:rPr>
              <a:t>/(1-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>
                <a:sym typeface="Symbol" panose="05050102010706020507" pitchFamily="18" charset="2"/>
              </a:rPr>
              <a:t>)]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T</a:t>
            </a:r>
            <a:r>
              <a:rPr lang="it-IT" baseline="-25000" dirty="0" smtClean="0"/>
              <a:t>0</a:t>
            </a:r>
            <a:r>
              <a:rPr lang="it-IT" dirty="0" smtClean="0"/>
              <a:t>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ΔS*=(1-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/>
              <a:t>)</a:t>
            </a:r>
            <a:r>
              <a:rPr lang="it-IT" dirty="0" smtClean="0">
                <a:sym typeface="Symbol" panose="05050102010706020507" pitchFamily="18" charset="2"/>
              </a:rPr>
              <a:t>ΔY*</a:t>
            </a:r>
            <a:endParaRPr lang="it-IT" dirty="0" smtClean="0"/>
          </a:p>
          <a:p>
            <a:pPr lvl="1"/>
            <a:r>
              <a:rPr lang="it-IT" dirty="0" smtClean="0"/>
              <a:t>Il reddito, i consumi privati e i risparmi tornano al livello precedente lo shock negativo che ha colpito gli investimenti. </a:t>
            </a:r>
          </a:p>
          <a:p>
            <a:pPr lvl="1"/>
            <a:r>
              <a:rPr lang="it-IT" dirty="0" smtClean="0"/>
              <a:t>I nuovi risparmi finanziano il maggior deficit del bilancio pubblico (verificare)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658770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 (9)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Opzione 3</a:t>
            </a:r>
            <a:r>
              <a:rPr lang="it-IT" dirty="0" smtClean="0"/>
              <a:t> : Aumento della spesa pubblica per l’acquisto di beni e servizi finanziato da un pari aumento della tassazione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>
                <a:sym typeface="Symbol" panose="05050102010706020507" pitchFamily="18" charset="2"/>
              </a:rPr>
              <a:t>G</a:t>
            </a:r>
            <a:r>
              <a:rPr lang="it-IT" baseline="-25000" dirty="0" smtClean="0"/>
              <a:t>0 </a:t>
            </a:r>
            <a:r>
              <a:rPr lang="it-IT" dirty="0" smtClean="0"/>
              <a:t>= </a:t>
            </a:r>
            <a:r>
              <a:rPr lang="it-IT" dirty="0" smtClean="0">
                <a:sym typeface="Symbol" panose="05050102010706020507" pitchFamily="18" charset="2"/>
              </a:rPr>
              <a:t>ΔT</a:t>
            </a:r>
            <a:r>
              <a:rPr lang="it-IT" baseline="-25000" dirty="0" smtClean="0"/>
              <a:t>0</a:t>
            </a:r>
            <a:r>
              <a:rPr lang="it-IT" dirty="0" smtClean="0"/>
              <a:t> = - 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I</a:t>
            </a:r>
            <a:r>
              <a:rPr lang="it-IT" baseline="-25000" dirty="0"/>
              <a:t>0</a:t>
            </a:r>
            <a:r>
              <a:rPr lang="it-IT" dirty="0"/>
              <a:t> </a:t>
            </a:r>
            <a:r>
              <a:rPr lang="it-IT" dirty="0" smtClean="0"/>
              <a:t>(non cambia il saldo del bilancio pubblico)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ΔY*=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[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1/(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1-</a:t>
            </a:r>
            <a:r>
              <a:rPr lang="it-IT" dirty="0" smtClean="0">
                <a:solidFill>
                  <a:srgbClr val="FF0000"/>
                </a:solidFill>
              </a:rPr>
              <a:t>c</a:t>
            </a:r>
            <a:r>
              <a:rPr lang="it-IT" baseline="-25000" dirty="0" smtClean="0">
                <a:solidFill>
                  <a:srgbClr val="FF0000"/>
                </a:solidFill>
              </a:rPr>
              <a:t>1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)]Δ</a:t>
            </a:r>
            <a:r>
              <a:rPr lang="it-IT" dirty="0" smtClean="0">
                <a:solidFill>
                  <a:srgbClr val="FF0000"/>
                </a:solidFill>
              </a:rPr>
              <a:t>G</a:t>
            </a:r>
            <a:r>
              <a:rPr lang="it-IT" baseline="-25000" dirty="0" smtClean="0">
                <a:solidFill>
                  <a:srgbClr val="FF0000"/>
                </a:solidFill>
              </a:rPr>
              <a:t>0 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smtClean="0">
                <a:solidFill>
                  <a:srgbClr val="00B050"/>
                </a:solidFill>
              </a:rPr>
              <a:t>- 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[</a:t>
            </a:r>
            <a:r>
              <a:rPr lang="it-IT" dirty="0">
                <a:solidFill>
                  <a:srgbClr val="00B050"/>
                </a:solidFill>
              </a:rPr>
              <a:t>c</a:t>
            </a:r>
            <a:r>
              <a:rPr lang="it-IT" baseline="-25000" dirty="0">
                <a:solidFill>
                  <a:srgbClr val="00B050"/>
                </a:solidFill>
              </a:rPr>
              <a:t>1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/(</a:t>
            </a:r>
            <a:r>
              <a:rPr lang="it-IT" dirty="0">
                <a:solidFill>
                  <a:srgbClr val="00B050"/>
                </a:solidFill>
                <a:sym typeface="Symbol" panose="05050102010706020507" pitchFamily="18" charset="2"/>
              </a:rPr>
              <a:t>1-</a:t>
            </a:r>
            <a:r>
              <a:rPr lang="it-IT" dirty="0">
                <a:solidFill>
                  <a:srgbClr val="00B050"/>
                </a:solidFill>
              </a:rPr>
              <a:t>c</a:t>
            </a:r>
            <a:r>
              <a:rPr lang="it-IT" baseline="-25000" dirty="0">
                <a:solidFill>
                  <a:srgbClr val="00B050"/>
                </a:solidFill>
              </a:rPr>
              <a:t>1</a:t>
            </a:r>
            <a:r>
              <a:rPr lang="it-IT" dirty="0">
                <a:solidFill>
                  <a:srgbClr val="00B050"/>
                </a:solidFill>
                <a:sym typeface="Symbol" panose="05050102010706020507" pitchFamily="18" charset="2"/>
              </a:rPr>
              <a:t>)]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Δ</a:t>
            </a:r>
            <a:r>
              <a:rPr lang="it-IT" dirty="0" smtClean="0">
                <a:solidFill>
                  <a:srgbClr val="00B050"/>
                </a:solidFill>
              </a:rPr>
              <a:t>T</a:t>
            </a:r>
            <a:r>
              <a:rPr lang="it-IT" baseline="-25000" dirty="0" smtClean="0">
                <a:solidFill>
                  <a:srgbClr val="00B050"/>
                </a:solidFill>
              </a:rPr>
              <a:t>0 </a:t>
            </a:r>
            <a:r>
              <a:rPr lang="it-IT" dirty="0" smtClean="0"/>
              <a:t>= 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G</a:t>
            </a:r>
            <a:r>
              <a:rPr lang="it-IT" baseline="-25000" dirty="0"/>
              <a:t>0</a:t>
            </a:r>
            <a:endParaRPr lang="it-IT" dirty="0" smtClean="0"/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ΔC*=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/>
              <a:t>(</a:t>
            </a:r>
            <a:r>
              <a:rPr lang="it-IT" dirty="0" smtClean="0">
                <a:sym typeface="Symbol" panose="05050102010706020507" pitchFamily="18" charset="2"/>
              </a:rPr>
              <a:t>ΔY*- Δ</a:t>
            </a:r>
            <a:r>
              <a:rPr lang="it-IT" dirty="0" smtClean="0"/>
              <a:t>T</a:t>
            </a:r>
            <a:r>
              <a:rPr lang="it-IT" baseline="-25000" dirty="0" smtClean="0"/>
              <a:t>0</a:t>
            </a:r>
            <a:r>
              <a:rPr lang="it-IT" dirty="0" smtClean="0">
                <a:sym typeface="Symbol" panose="05050102010706020507" pitchFamily="18" charset="2"/>
              </a:rPr>
              <a:t>)= 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/>
              <a:t>(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G</a:t>
            </a:r>
            <a:r>
              <a:rPr lang="it-IT" baseline="-25000" dirty="0" smtClean="0"/>
              <a:t>0</a:t>
            </a:r>
            <a:r>
              <a:rPr lang="it-IT" dirty="0" smtClean="0">
                <a:sym typeface="Symbol" panose="05050102010706020507" pitchFamily="18" charset="2"/>
              </a:rPr>
              <a:t>- 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T</a:t>
            </a:r>
            <a:r>
              <a:rPr lang="it-IT" baseline="-25000" dirty="0"/>
              <a:t>0</a:t>
            </a:r>
            <a:r>
              <a:rPr lang="it-IT" dirty="0" smtClean="0">
                <a:sym typeface="Symbol" panose="05050102010706020507" pitchFamily="18" charset="2"/>
              </a:rPr>
              <a:t>) = </a:t>
            </a:r>
            <a:r>
              <a:rPr lang="it-IT" dirty="0" smtClean="0"/>
              <a:t>0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ΔS*=(1-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/>
              <a:t>)</a:t>
            </a:r>
            <a:r>
              <a:rPr lang="it-IT" dirty="0">
                <a:sym typeface="Symbol" panose="05050102010706020507" pitchFamily="18" charset="2"/>
              </a:rPr>
              <a:t> </a:t>
            </a:r>
            <a:r>
              <a:rPr lang="it-IT" dirty="0"/>
              <a:t>(</a:t>
            </a:r>
            <a:r>
              <a:rPr lang="it-IT" dirty="0">
                <a:sym typeface="Symbol" panose="05050102010706020507" pitchFamily="18" charset="2"/>
              </a:rPr>
              <a:t>ΔY*- Δ</a:t>
            </a:r>
            <a:r>
              <a:rPr lang="it-IT" dirty="0"/>
              <a:t>T</a:t>
            </a:r>
            <a:r>
              <a:rPr lang="it-IT" baseline="-25000" dirty="0"/>
              <a:t>0</a:t>
            </a:r>
            <a:r>
              <a:rPr lang="it-IT" dirty="0" smtClean="0">
                <a:sym typeface="Symbol" panose="05050102010706020507" pitchFamily="18" charset="2"/>
              </a:rPr>
              <a:t>) =</a:t>
            </a:r>
            <a:r>
              <a:rPr lang="it-IT" baseline="-25000" dirty="0" smtClean="0"/>
              <a:t> </a:t>
            </a:r>
            <a:r>
              <a:rPr lang="it-IT" dirty="0">
                <a:sym typeface="Symbol" panose="05050102010706020507" pitchFamily="18" charset="2"/>
              </a:rPr>
              <a:t>(1-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 smtClean="0"/>
              <a:t>) </a:t>
            </a:r>
            <a:r>
              <a:rPr lang="it-IT" dirty="0"/>
              <a:t>(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G</a:t>
            </a:r>
            <a:r>
              <a:rPr lang="it-IT" baseline="-25000" dirty="0"/>
              <a:t>0</a:t>
            </a:r>
            <a:r>
              <a:rPr lang="it-IT" dirty="0">
                <a:sym typeface="Symbol" panose="05050102010706020507" pitchFamily="18" charset="2"/>
              </a:rPr>
              <a:t>- Δ</a:t>
            </a:r>
            <a:r>
              <a:rPr lang="it-IT" dirty="0"/>
              <a:t>T</a:t>
            </a:r>
            <a:r>
              <a:rPr lang="it-IT" baseline="-25000" dirty="0"/>
              <a:t>0</a:t>
            </a:r>
            <a:r>
              <a:rPr lang="it-IT" dirty="0" smtClean="0">
                <a:sym typeface="Symbol" panose="05050102010706020507" pitchFamily="18" charset="2"/>
              </a:rPr>
              <a:t>) </a:t>
            </a:r>
            <a:r>
              <a:rPr lang="it-IT" dirty="0" smtClean="0"/>
              <a:t>=</a:t>
            </a:r>
            <a:r>
              <a:rPr lang="it-IT" dirty="0" smtClean="0">
                <a:sym typeface="Symbol" panose="05050102010706020507" pitchFamily="18" charset="2"/>
              </a:rPr>
              <a:t> 0</a:t>
            </a:r>
            <a:r>
              <a:rPr lang="it-IT" dirty="0" smtClean="0"/>
              <a:t> </a:t>
            </a:r>
          </a:p>
          <a:p>
            <a:pPr lvl="1"/>
            <a:r>
              <a:rPr lang="it-IT" dirty="0" smtClean="0"/>
              <a:t>Il reddito aumenta di quanto aumenta la spesa pubblica (moltiplicatore = 1)</a:t>
            </a:r>
          </a:p>
          <a:p>
            <a:pPr lvl="1"/>
            <a:r>
              <a:rPr lang="it-IT" dirty="0" smtClean="0"/>
              <a:t>Consumi privati e i risparmi non variano perché non varia il reddito disponibile (aumentano reddito primario e tassazione di pari ammontare)</a:t>
            </a:r>
          </a:p>
          <a:p>
            <a:pPr lvl="1"/>
            <a:r>
              <a:rPr lang="it-IT" dirty="0" smtClean="0"/>
              <a:t>L’espansione fiscale non ha effetti negativi sul bilancio pubblico (Teorema di </a:t>
            </a:r>
            <a:r>
              <a:rPr lang="it-IT" dirty="0" err="1" smtClean="0"/>
              <a:t>Haavelmo</a:t>
            </a:r>
            <a:r>
              <a:rPr lang="it-IT" dirty="0" smtClean="0"/>
              <a:t> o del </a:t>
            </a:r>
            <a:r>
              <a:rPr lang="it-IT" dirty="0" smtClean="0">
                <a:solidFill>
                  <a:srgbClr val="FF0000"/>
                </a:solidFill>
              </a:rPr>
              <a:t>moltiplicatore del bilancio in pareggio</a:t>
            </a:r>
            <a:r>
              <a:rPr lang="it-IT" dirty="0" smtClean="0"/>
              <a:t>)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01644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Considerazioni sui moltiplicatori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Nella realtà, il processo economico alla base del moltiplicatore non è automatico. Keynes stesso </a:t>
            </a:r>
            <a:r>
              <a:rPr lang="it-IT" dirty="0"/>
              <a:t>identifica </a:t>
            </a:r>
            <a:r>
              <a:rPr lang="it-IT" dirty="0">
                <a:solidFill>
                  <a:srgbClr val="FF0000"/>
                </a:solidFill>
              </a:rPr>
              <a:t>otto ostacoli al processo del </a:t>
            </a:r>
            <a:r>
              <a:rPr lang="it-IT" dirty="0" smtClean="0">
                <a:solidFill>
                  <a:srgbClr val="FF0000"/>
                </a:solidFill>
              </a:rPr>
              <a:t>moltiplicatore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Il </a:t>
            </a:r>
            <a:r>
              <a:rPr lang="it-IT" dirty="0"/>
              <a:t>metodo di </a:t>
            </a:r>
            <a:r>
              <a:rPr lang="it-IT" dirty="0" smtClean="0"/>
              <a:t>finanziamento degli </a:t>
            </a:r>
            <a:r>
              <a:rPr lang="it-IT" dirty="0"/>
              <a:t>investimenti e i maggiori fondi richiesti dall’aumento del </a:t>
            </a:r>
            <a:r>
              <a:rPr lang="it-IT" dirty="0" smtClean="0"/>
              <a:t>reddito e </a:t>
            </a:r>
            <a:r>
              <a:rPr lang="it-IT" dirty="0"/>
              <a:t>dei prezzi possono provocare un aumento del tasso d’interesse che frena </a:t>
            </a:r>
            <a:r>
              <a:rPr lang="it-IT" dirty="0" smtClean="0"/>
              <a:t>gli investimenti</a:t>
            </a:r>
            <a:r>
              <a:rPr lang="it-IT" dirty="0"/>
              <a:t>, salvo che </a:t>
            </a:r>
            <a:r>
              <a:rPr lang="it-IT" dirty="0" smtClean="0"/>
              <a:t>l’autorità </a:t>
            </a:r>
            <a:r>
              <a:rPr lang="it-IT" dirty="0"/>
              <a:t>monetaria eserciti un’azione in senso contrario</a:t>
            </a:r>
            <a:r>
              <a:rPr lang="it-IT" dirty="0" smtClean="0"/>
              <a:t>. </a:t>
            </a:r>
          </a:p>
          <a:p>
            <a:endParaRPr lang="it-IT" dirty="0" smtClean="0"/>
          </a:p>
          <a:p>
            <a:r>
              <a:rPr lang="it-IT" dirty="0" smtClean="0"/>
              <a:t>L’accresciuta </a:t>
            </a:r>
            <a:r>
              <a:rPr lang="it-IT" dirty="0"/>
              <a:t>domanda di beni capitale porta a un aumento del loro prezzo e </a:t>
            </a:r>
            <a:r>
              <a:rPr lang="it-IT" dirty="0" smtClean="0"/>
              <a:t>ciò può </a:t>
            </a:r>
            <a:r>
              <a:rPr lang="it-IT" dirty="0"/>
              <a:t>deprimere la domanda di investimenti. 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Se </a:t>
            </a:r>
            <a:r>
              <a:rPr lang="it-IT" dirty="0"/>
              <a:t>i maggiori investimenti sono </a:t>
            </a:r>
            <a:r>
              <a:rPr lang="it-IT" dirty="0" smtClean="0"/>
              <a:t>determinati nell’ambito </a:t>
            </a:r>
            <a:r>
              <a:rPr lang="it-IT" dirty="0"/>
              <a:t>di un piano governativo, la fiducia del pubblico </a:t>
            </a:r>
            <a:r>
              <a:rPr lang="it-IT" dirty="0" smtClean="0"/>
              <a:t>può deteriorarsi con </a:t>
            </a:r>
            <a:r>
              <a:rPr lang="it-IT" dirty="0"/>
              <a:t>effetti negativi sulla propensione a investire del settore privato. 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40063945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reddito-spesa </a:t>
            </a:r>
            <a:r>
              <a:rPr lang="it-IT" dirty="0" smtClean="0"/>
              <a:t>(10)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Es. numerico (Versione 1)</a:t>
            </a:r>
          </a:p>
          <a:p>
            <a:pPr lvl="1"/>
            <a:r>
              <a:rPr lang="it-IT" dirty="0" smtClean="0"/>
              <a:t>Y = C + I; C = 100 + 0,8(Y – T); I = 100; G = 100, T = 75</a:t>
            </a:r>
          </a:p>
          <a:p>
            <a:pPr lvl="2"/>
            <a:r>
              <a:rPr lang="it-IT" dirty="0" smtClean="0"/>
              <a:t>Equilibrio pre-crisi (I = 100) Y* = </a:t>
            </a:r>
            <a:r>
              <a:rPr lang="it-IT" dirty="0" smtClean="0">
                <a:sym typeface="Symbol" panose="05050102010706020507" pitchFamily="18" charset="2"/>
              </a:rPr>
              <a:t>1200</a:t>
            </a:r>
          </a:p>
          <a:p>
            <a:pPr lvl="2"/>
            <a:r>
              <a:rPr lang="it-IT" dirty="0"/>
              <a:t>Equilibrio </a:t>
            </a:r>
            <a:r>
              <a:rPr lang="it-IT" dirty="0" smtClean="0"/>
              <a:t>post-crisi </a:t>
            </a:r>
            <a:r>
              <a:rPr lang="it-IT" dirty="0"/>
              <a:t>(I = </a:t>
            </a:r>
            <a:r>
              <a:rPr lang="it-IT" dirty="0" smtClean="0"/>
              <a:t>150) </a:t>
            </a:r>
            <a:r>
              <a:rPr lang="it-IT" dirty="0"/>
              <a:t>Y* = </a:t>
            </a:r>
            <a:r>
              <a:rPr lang="it-IT" dirty="0" smtClean="0">
                <a:sym typeface="Symbol" panose="05050102010706020507" pitchFamily="18" charset="2"/>
              </a:rPr>
              <a:t>950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Come riportare il Y al livello pre-crisi con la manovra di finanza pubblica?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Opzione 1: ΔG = + 50 (verificare)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Opzione 2</a:t>
            </a:r>
            <a:r>
              <a:rPr lang="it-IT" dirty="0">
                <a:sym typeface="Symbol" panose="05050102010706020507" pitchFamily="18" charset="2"/>
              </a:rPr>
              <a:t>: </a:t>
            </a:r>
            <a:r>
              <a:rPr lang="it-IT" dirty="0" smtClean="0">
                <a:sym typeface="Symbol" panose="05050102010706020507" pitchFamily="18" charset="2"/>
              </a:rPr>
              <a:t>ΔT </a:t>
            </a:r>
            <a:r>
              <a:rPr lang="it-IT" dirty="0">
                <a:sym typeface="Symbol" panose="05050102010706020507" pitchFamily="18" charset="2"/>
              </a:rPr>
              <a:t>= </a:t>
            </a:r>
            <a:r>
              <a:rPr lang="it-IT" dirty="0" smtClean="0">
                <a:sym typeface="Symbol" panose="05050102010706020507" pitchFamily="18" charset="2"/>
              </a:rPr>
              <a:t>-62,5 </a:t>
            </a:r>
            <a:r>
              <a:rPr lang="it-IT" dirty="0">
                <a:sym typeface="Symbol" panose="05050102010706020507" pitchFamily="18" charset="2"/>
              </a:rPr>
              <a:t>(verificare)</a:t>
            </a:r>
            <a:endParaRPr lang="it-IT" dirty="0" smtClean="0">
              <a:sym typeface="Symbol" panose="05050102010706020507" pitchFamily="18" charset="2"/>
            </a:endParaRP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Opzione 3</a:t>
            </a:r>
            <a:r>
              <a:rPr lang="it-IT" dirty="0">
                <a:sym typeface="Symbol" panose="05050102010706020507" pitchFamily="18" charset="2"/>
              </a:rPr>
              <a:t>: ΔG = + </a:t>
            </a:r>
            <a:r>
              <a:rPr lang="it-IT" dirty="0" smtClean="0">
                <a:sym typeface="Symbol" panose="05050102010706020507" pitchFamily="18" charset="2"/>
              </a:rPr>
              <a:t>250, </a:t>
            </a:r>
            <a:r>
              <a:rPr lang="it-IT" dirty="0">
                <a:sym typeface="Symbol" panose="05050102010706020507" pitchFamily="18" charset="2"/>
              </a:rPr>
              <a:t>ΔT = </a:t>
            </a:r>
            <a:r>
              <a:rPr lang="it-IT" dirty="0" smtClean="0">
                <a:sym typeface="Symbol" panose="05050102010706020507" pitchFamily="18" charset="2"/>
              </a:rPr>
              <a:t>+250 (verificare</a:t>
            </a:r>
            <a:r>
              <a:rPr lang="it-IT" dirty="0">
                <a:sym typeface="Symbol" panose="05050102010706020507" pitchFamily="18" charset="2"/>
              </a:rPr>
              <a:t>)</a:t>
            </a:r>
            <a:endParaRPr lang="it-IT" dirty="0" smtClean="0">
              <a:sym typeface="Symbol" panose="05050102010706020507" pitchFamily="18" charset="2"/>
            </a:endParaRPr>
          </a:p>
          <a:p>
            <a:pPr lvl="2"/>
            <a:endParaRPr lang="it-IT" dirty="0" smtClean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618808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reddito-spesa (</a:t>
            </a:r>
            <a:r>
              <a:rPr lang="it-IT" dirty="0" smtClean="0"/>
              <a:t>11)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Versione </a:t>
            </a:r>
            <a:r>
              <a:rPr lang="it-IT" dirty="0" smtClean="0"/>
              <a:t>2 </a:t>
            </a:r>
            <a:endParaRPr lang="it-IT" dirty="0"/>
          </a:p>
          <a:p>
            <a:pPr lvl="1"/>
            <a:r>
              <a:rPr lang="it-IT" dirty="0"/>
              <a:t>Economia chiusa, spesa pubblica </a:t>
            </a:r>
            <a:r>
              <a:rPr lang="it-IT" dirty="0" smtClean="0"/>
              <a:t>data </a:t>
            </a:r>
            <a:r>
              <a:rPr lang="it-IT" dirty="0"/>
              <a:t>in somma fissa, </a:t>
            </a:r>
            <a:r>
              <a:rPr lang="it-IT" dirty="0" smtClean="0"/>
              <a:t>tassazione al netto dei trasferimenti funzione del reddito, investimenti </a:t>
            </a:r>
            <a:r>
              <a:rPr lang="it-IT" dirty="0"/>
              <a:t>esogeni</a:t>
            </a:r>
          </a:p>
          <a:p>
            <a:pPr lvl="1"/>
            <a:r>
              <a:rPr lang="it-IT" dirty="0"/>
              <a:t>Equilibrio nel mercato dei beni: Y = C + I + G </a:t>
            </a:r>
          </a:p>
          <a:p>
            <a:pPr lvl="1"/>
            <a:r>
              <a:rPr lang="it-IT" dirty="0"/>
              <a:t>Funzione del consumo: C = C</a:t>
            </a:r>
            <a:r>
              <a:rPr lang="it-IT" baseline="-25000" dirty="0"/>
              <a:t>0</a:t>
            </a:r>
            <a:r>
              <a:rPr lang="it-IT" dirty="0"/>
              <a:t> + c</a:t>
            </a:r>
            <a:r>
              <a:rPr lang="it-IT" baseline="-25000" dirty="0"/>
              <a:t>1</a:t>
            </a:r>
            <a:r>
              <a:rPr lang="it-IT" dirty="0"/>
              <a:t>(Y - T), 0 &lt; c1 &lt; 1</a:t>
            </a:r>
          </a:p>
          <a:p>
            <a:pPr lvl="1"/>
            <a:r>
              <a:rPr lang="it-IT" dirty="0"/>
              <a:t>Funzione dell’investimento: I = I</a:t>
            </a:r>
            <a:r>
              <a:rPr lang="it-IT" baseline="-25000" dirty="0"/>
              <a:t>0</a:t>
            </a:r>
          </a:p>
          <a:p>
            <a:pPr lvl="1"/>
            <a:r>
              <a:rPr lang="it-IT" dirty="0"/>
              <a:t>Finanza </a:t>
            </a:r>
            <a:r>
              <a:rPr lang="it-IT" dirty="0" smtClean="0"/>
              <a:t>pubblica</a:t>
            </a:r>
          </a:p>
          <a:p>
            <a:pPr lvl="2"/>
            <a:r>
              <a:rPr lang="it-IT" dirty="0" smtClean="0"/>
              <a:t>G </a:t>
            </a:r>
            <a:r>
              <a:rPr lang="it-IT" dirty="0"/>
              <a:t>= </a:t>
            </a:r>
            <a:r>
              <a:rPr lang="it-IT" dirty="0" smtClean="0"/>
              <a:t>G</a:t>
            </a:r>
            <a:r>
              <a:rPr lang="it-IT" baseline="-25000" dirty="0" smtClean="0"/>
              <a:t>0</a:t>
            </a:r>
            <a:r>
              <a:rPr lang="it-IT" dirty="0" smtClean="0"/>
              <a:t> </a:t>
            </a:r>
          </a:p>
          <a:p>
            <a:pPr lvl="2"/>
            <a:r>
              <a:rPr lang="it-IT" dirty="0" smtClean="0">
                <a:solidFill>
                  <a:srgbClr val="FF0000"/>
                </a:solidFill>
              </a:rPr>
              <a:t>T </a:t>
            </a:r>
            <a:r>
              <a:rPr lang="it-IT" dirty="0">
                <a:solidFill>
                  <a:srgbClr val="FF0000"/>
                </a:solidFill>
              </a:rPr>
              <a:t>= </a:t>
            </a:r>
            <a:r>
              <a:rPr lang="it-IT" dirty="0" smtClean="0">
                <a:solidFill>
                  <a:srgbClr val="FF0000"/>
                </a:solidFill>
              </a:rPr>
              <a:t>T</a:t>
            </a:r>
            <a:r>
              <a:rPr lang="it-IT" baseline="-25000" dirty="0" smtClean="0">
                <a:solidFill>
                  <a:srgbClr val="FF0000"/>
                </a:solidFill>
              </a:rPr>
              <a:t>0 </a:t>
            </a:r>
            <a:r>
              <a:rPr lang="it-IT" dirty="0" smtClean="0">
                <a:solidFill>
                  <a:srgbClr val="FF0000"/>
                </a:solidFill>
              </a:rPr>
              <a:t>+ </a:t>
            </a:r>
            <a:r>
              <a:rPr lang="it-IT" b="1" dirty="0" err="1" smtClean="0">
                <a:solidFill>
                  <a:srgbClr val="FF0000"/>
                </a:solidFill>
              </a:rPr>
              <a:t>t</a:t>
            </a:r>
            <a:r>
              <a:rPr lang="it-IT" dirty="0" err="1" smtClean="0">
                <a:solidFill>
                  <a:srgbClr val="FF0000"/>
                </a:solidFill>
              </a:rPr>
              <a:t>Y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smtClean="0"/>
              <a:t>con 0 &lt; t &lt;1 (aliquota marginale, es. t = 0,3)</a:t>
            </a:r>
            <a:r>
              <a:rPr lang="it-IT" baseline="-25000" dirty="0" smtClean="0"/>
              <a:t> </a:t>
            </a:r>
            <a:endParaRPr lang="it-IT" baseline="-25000" dirty="0"/>
          </a:p>
        </p:txBody>
      </p:sp>
    </p:spTree>
    <p:extLst>
      <p:ext uri="{BB962C8B-B14F-4D97-AF65-F5344CB8AC3E}">
        <p14:creationId xmlns:p14="http://schemas.microsoft.com/office/powerpoint/2010/main" val="15209421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reddito-spesa (</a:t>
            </a:r>
            <a:r>
              <a:rPr lang="it-IT" dirty="0" smtClean="0"/>
              <a:t>12)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Equilibrio (Versione 2)</a:t>
            </a:r>
          </a:p>
          <a:p>
            <a:pPr lvl="1"/>
            <a:r>
              <a:rPr lang="it-IT" dirty="0" smtClean="0"/>
              <a:t>Prodotto</a:t>
            </a:r>
            <a:r>
              <a:rPr lang="it-IT" dirty="0"/>
              <a:t>: Y = C</a:t>
            </a:r>
            <a:r>
              <a:rPr lang="it-IT" baseline="-25000" dirty="0"/>
              <a:t>0</a:t>
            </a:r>
            <a:r>
              <a:rPr lang="it-IT" dirty="0"/>
              <a:t> + c</a:t>
            </a:r>
            <a:r>
              <a:rPr lang="it-IT" baseline="-25000" dirty="0"/>
              <a:t>1</a:t>
            </a:r>
            <a:r>
              <a:rPr lang="it-IT" dirty="0"/>
              <a:t>(Y - </a:t>
            </a:r>
            <a:r>
              <a:rPr lang="it-IT" dirty="0" smtClean="0"/>
              <a:t>T</a:t>
            </a:r>
            <a:r>
              <a:rPr lang="it-IT" baseline="-25000" dirty="0" smtClean="0"/>
              <a:t>0</a:t>
            </a:r>
            <a:r>
              <a:rPr lang="it-IT" dirty="0" smtClean="0"/>
              <a:t> – </a:t>
            </a:r>
            <a:r>
              <a:rPr lang="it-IT" dirty="0" err="1" smtClean="0"/>
              <a:t>tY</a:t>
            </a:r>
            <a:r>
              <a:rPr lang="it-IT" dirty="0" smtClean="0"/>
              <a:t>) </a:t>
            </a:r>
            <a:r>
              <a:rPr lang="it-IT" dirty="0"/>
              <a:t>+ I</a:t>
            </a:r>
            <a:r>
              <a:rPr lang="it-IT" baseline="-25000" dirty="0"/>
              <a:t>0</a:t>
            </a:r>
            <a:r>
              <a:rPr lang="it-IT" dirty="0"/>
              <a:t> + G</a:t>
            </a:r>
            <a:r>
              <a:rPr lang="it-IT" baseline="-25000" dirty="0"/>
              <a:t>0</a:t>
            </a:r>
            <a:r>
              <a:rPr lang="it-IT" dirty="0"/>
              <a:t> </a:t>
            </a:r>
            <a:r>
              <a:rPr lang="it-IT" dirty="0">
                <a:sym typeface="Symbol" panose="05050102010706020507" pitchFamily="18" charset="2"/>
              </a:rPr>
              <a:t> </a:t>
            </a:r>
            <a:endParaRPr lang="it-IT" dirty="0" smtClean="0">
              <a:sym typeface="Symbol" panose="05050102010706020507" pitchFamily="18" charset="2"/>
            </a:endParaRPr>
          </a:p>
          <a:p>
            <a:pPr lvl="1"/>
            <a:r>
              <a:rPr lang="it-IT" dirty="0" smtClean="0"/>
              <a:t>Y</a:t>
            </a:r>
            <a:r>
              <a:rPr lang="it-IT" baseline="30000" dirty="0"/>
              <a:t>*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{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1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/[1-</a:t>
            </a:r>
            <a:r>
              <a:rPr lang="it-IT" dirty="0" smtClean="0">
                <a:solidFill>
                  <a:srgbClr val="FF0000"/>
                </a:solidFill>
              </a:rPr>
              <a:t>c</a:t>
            </a:r>
            <a:r>
              <a:rPr lang="it-IT" baseline="-25000" dirty="0" smtClean="0">
                <a:solidFill>
                  <a:srgbClr val="FF0000"/>
                </a:solidFill>
              </a:rPr>
              <a:t>1</a:t>
            </a:r>
            <a:r>
              <a:rPr lang="it-IT" b="1" dirty="0" smtClean="0">
                <a:solidFill>
                  <a:srgbClr val="FF0000"/>
                </a:solidFill>
              </a:rPr>
              <a:t>(1-t)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]} 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(</a:t>
            </a:r>
            <a:r>
              <a:rPr lang="it-IT" dirty="0">
                <a:solidFill>
                  <a:srgbClr val="00B050"/>
                </a:solidFill>
              </a:rPr>
              <a:t>C</a:t>
            </a:r>
            <a:r>
              <a:rPr lang="it-IT" baseline="-25000" dirty="0">
                <a:solidFill>
                  <a:srgbClr val="00B050"/>
                </a:solidFill>
              </a:rPr>
              <a:t>0</a:t>
            </a:r>
            <a:r>
              <a:rPr lang="it-IT" dirty="0">
                <a:solidFill>
                  <a:srgbClr val="00B050"/>
                </a:solidFill>
              </a:rPr>
              <a:t> - c</a:t>
            </a:r>
            <a:r>
              <a:rPr lang="it-IT" baseline="-25000" dirty="0">
                <a:solidFill>
                  <a:srgbClr val="00B050"/>
                </a:solidFill>
              </a:rPr>
              <a:t>1</a:t>
            </a:r>
            <a:r>
              <a:rPr lang="it-IT" dirty="0">
                <a:solidFill>
                  <a:srgbClr val="00B050"/>
                </a:solidFill>
              </a:rPr>
              <a:t>T</a:t>
            </a:r>
            <a:r>
              <a:rPr lang="it-IT" baseline="-25000" dirty="0">
                <a:solidFill>
                  <a:srgbClr val="00B050"/>
                </a:solidFill>
              </a:rPr>
              <a:t>0</a:t>
            </a:r>
            <a:r>
              <a:rPr lang="it-IT" dirty="0">
                <a:solidFill>
                  <a:srgbClr val="00B050"/>
                </a:solidFill>
              </a:rPr>
              <a:t> + I</a:t>
            </a:r>
            <a:r>
              <a:rPr lang="it-IT" baseline="-25000" dirty="0">
                <a:solidFill>
                  <a:srgbClr val="00B050"/>
                </a:solidFill>
              </a:rPr>
              <a:t>0</a:t>
            </a:r>
            <a:r>
              <a:rPr lang="it-IT" dirty="0">
                <a:solidFill>
                  <a:srgbClr val="00B050"/>
                </a:solidFill>
              </a:rPr>
              <a:t> + G</a:t>
            </a:r>
            <a:r>
              <a:rPr lang="it-IT" baseline="-25000" dirty="0">
                <a:solidFill>
                  <a:srgbClr val="00B050"/>
                </a:solidFill>
              </a:rPr>
              <a:t>0</a:t>
            </a:r>
            <a:r>
              <a:rPr lang="it-IT" dirty="0">
                <a:solidFill>
                  <a:srgbClr val="00B050"/>
                </a:solidFill>
                <a:sym typeface="Symbol" panose="05050102010706020507" pitchFamily="18" charset="2"/>
              </a:rPr>
              <a:t>)</a:t>
            </a:r>
          </a:p>
          <a:p>
            <a:pPr lvl="1"/>
            <a:r>
              <a:rPr lang="it-IT" dirty="0"/>
              <a:t>Consumi: C</a:t>
            </a:r>
            <a:r>
              <a:rPr lang="it-IT" baseline="30000" dirty="0"/>
              <a:t>*</a:t>
            </a:r>
            <a:r>
              <a:rPr lang="it-IT" dirty="0"/>
              <a:t> = </a:t>
            </a:r>
            <a:r>
              <a:rPr lang="it-IT" dirty="0" smtClean="0"/>
              <a:t>C</a:t>
            </a:r>
            <a:r>
              <a:rPr lang="it-IT" baseline="-25000" dirty="0" smtClean="0"/>
              <a:t>0 </a:t>
            </a:r>
            <a:r>
              <a:rPr lang="it-IT" dirty="0" smtClean="0"/>
              <a:t>- c</a:t>
            </a:r>
            <a:r>
              <a:rPr lang="it-IT" baseline="-25000" dirty="0" smtClean="0"/>
              <a:t>1</a:t>
            </a:r>
            <a:r>
              <a:rPr lang="it-IT" dirty="0" smtClean="0"/>
              <a:t>T</a:t>
            </a:r>
            <a:r>
              <a:rPr lang="it-IT" baseline="-25000" dirty="0" smtClean="0"/>
              <a:t>0</a:t>
            </a:r>
            <a:r>
              <a:rPr lang="it-IT" dirty="0" smtClean="0"/>
              <a:t> + c</a:t>
            </a:r>
            <a:r>
              <a:rPr lang="it-IT" baseline="-25000" dirty="0" smtClean="0"/>
              <a:t>1</a:t>
            </a:r>
            <a:r>
              <a:rPr lang="it-IT" dirty="0" smtClean="0"/>
              <a:t>(1-t)Y</a:t>
            </a:r>
            <a:r>
              <a:rPr lang="it-IT" baseline="30000" dirty="0" smtClean="0"/>
              <a:t>*</a:t>
            </a:r>
            <a:endParaRPr lang="it-IT" dirty="0"/>
          </a:p>
          <a:p>
            <a:pPr lvl="1"/>
            <a:r>
              <a:rPr lang="it-IT" dirty="0"/>
              <a:t>Risparmi settore privato: S</a:t>
            </a:r>
            <a:r>
              <a:rPr lang="it-IT" baseline="30000" dirty="0"/>
              <a:t>*</a:t>
            </a:r>
            <a:r>
              <a:rPr lang="it-IT" dirty="0"/>
              <a:t>= - </a:t>
            </a:r>
            <a:r>
              <a:rPr lang="it-IT" dirty="0" smtClean="0"/>
              <a:t>T</a:t>
            </a:r>
            <a:r>
              <a:rPr lang="it-IT" baseline="-25000" dirty="0" smtClean="0"/>
              <a:t>0</a:t>
            </a:r>
            <a:r>
              <a:rPr lang="it-IT" dirty="0" smtClean="0"/>
              <a:t>+ (1-t)Y</a:t>
            </a:r>
            <a:r>
              <a:rPr lang="it-IT" baseline="30000" dirty="0"/>
              <a:t>*</a:t>
            </a:r>
            <a:r>
              <a:rPr lang="it-IT" dirty="0"/>
              <a:t> </a:t>
            </a:r>
            <a:r>
              <a:rPr lang="it-IT" dirty="0" smtClean="0"/>
              <a:t>- </a:t>
            </a:r>
            <a:r>
              <a:rPr lang="it-IT" dirty="0"/>
              <a:t>C</a:t>
            </a:r>
            <a:r>
              <a:rPr lang="it-IT" baseline="30000" dirty="0" smtClean="0"/>
              <a:t>*</a:t>
            </a:r>
            <a:endParaRPr lang="it-IT" baseline="-25000" dirty="0"/>
          </a:p>
          <a:p>
            <a:pPr lvl="1"/>
            <a:r>
              <a:rPr lang="it-IT" dirty="0" smtClean="0"/>
              <a:t>Aumentando t , diminuisce il moltiplicatore </a:t>
            </a:r>
            <a:r>
              <a:rPr lang="it-IT" dirty="0">
                <a:sym typeface="Symbol" panose="05050102010706020507" pitchFamily="18" charset="2"/>
              </a:rPr>
              <a:t>1/[1-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/>
              <a:t>(1-t</a:t>
            </a:r>
            <a:r>
              <a:rPr lang="it-IT" dirty="0" smtClean="0"/>
              <a:t>)</a:t>
            </a:r>
            <a:r>
              <a:rPr lang="it-IT" dirty="0" smtClean="0">
                <a:sym typeface="Symbol" panose="05050102010706020507" pitchFamily="18" charset="2"/>
              </a:rPr>
              <a:t>]</a:t>
            </a:r>
          </a:p>
          <a:p>
            <a:pPr lvl="1"/>
            <a:r>
              <a:rPr lang="it-IT" dirty="0" smtClean="0"/>
              <a:t>Riducendo </a:t>
            </a:r>
            <a:r>
              <a:rPr lang="it-IT" dirty="0"/>
              <a:t>t , </a:t>
            </a:r>
            <a:r>
              <a:rPr lang="it-IT" dirty="0" smtClean="0"/>
              <a:t>aumenta </a:t>
            </a:r>
            <a:r>
              <a:rPr lang="it-IT" dirty="0"/>
              <a:t>il moltiplicatore </a:t>
            </a:r>
            <a:r>
              <a:rPr lang="it-IT" dirty="0">
                <a:sym typeface="Symbol" panose="05050102010706020507" pitchFamily="18" charset="2"/>
              </a:rPr>
              <a:t>1/[1-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/>
              <a:t>(1-t)</a:t>
            </a:r>
            <a:r>
              <a:rPr lang="it-IT" dirty="0">
                <a:sym typeface="Symbol" panose="05050102010706020507" pitchFamily="18" charset="2"/>
              </a:rPr>
              <a:t>]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051635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reddito-spesa </a:t>
            </a:r>
            <a:r>
              <a:rPr lang="it-IT" dirty="0" smtClean="0"/>
              <a:t>(</a:t>
            </a:r>
            <a:r>
              <a:rPr lang="it-IT" dirty="0" smtClean="0"/>
              <a:t>13)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Es. numerico </a:t>
            </a:r>
            <a:r>
              <a:rPr lang="it-IT" dirty="0"/>
              <a:t>(Economia chiusa, stato minimo)</a:t>
            </a:r>
            <a:endParaRPr lang="it-IT" dirty="0" smtClean="0"/>
          </a:p>
          <a:p>
            <a:pPr lvl="1"/>
            <a:r>
              <a:rPr lang="it-IT" dirty="0" smtClean="0"/>
              <a:t>Y = C + I; C = 100 + 0,8(Y – T); I = 100; G = 100, T = 75 + </a:t>
            </a:r>
            <a:r>
              <a:rPr lang="it-IT" dirty="0" smtClean="0">
                <a:solidFill>
                  <a:srgbClr val="FF0000"/>
                </a:solidFill>
              </a:rPr>
              <a:t>0,25</a:t>
            </a:r>
            <a:r>
              <a:rPr lang="it-IT" dirty="0" smtClean="0"/>
              <a:t>Y</a:t>
            </a:r>
          </a:p>
          <a:p>
            <a:pPr lvl="1"/>
            <a:endParaRPr lang="it-IT" dirty="0" smtClean="0"/>
          </a:p>
          <a:p>
            <a:pPr lvl="1"/>
            <a:r>
              <a:rPr lang="it-IT" dirty="0" smtClean="0"/>
              <a:t>Equilibrio iniziale </a:t>
            </a:r>
          </a:p>
          <a:p>
            <a:pPr lvl="2"/>
            <a:r>
              <a:rPr lang="it-IT" dirty="0" smtClean="0"/>
              <a:t>Y = C + I + G = </a:t>
            </a:r>
            <a:r>
              <a:rPr lang="it-IT" dirty="0"/>
              <a:t>100 + 0,8(Y – </a:t>
            </a:r>
            <a:r>
              <a:rPr lang="it-IT" dirty="0" smtClean="0"/>
              <a:t>75 – 0,25Y) + 100 + 100 </a:t>
            </a:r>
            <a:r>
              <a:rPr lang="it-IT" dirty="0" smtClean="0">
                <a:sym typeface="Symbol" panose="05050102010706020507" pitchFamily="18" charset="2"/>
              </a:rPr>
              <a:t> (1 – 0,6)Y = (100 – 60 + 100 + 100) 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Y* 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(1/1-0,6)</a:t>
            </a:r>
            <a:r>
              <a:rPr lang="it-IT" dirty="0" smtClean="0">
                <a:sym typeface="Symbol" panose="05050102010706020507" pitchFamily="18" charset="2"/>
              </a:rPr>
              <a:t>  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240</a:t>
            </a:r>
            <a:r>
              <a:rPr lang="it-IT" dirty="0" smtClean="0">
                <a:sym typeface="Symbol" panose="05050102010706020507" pitchFamily="18" charset="2"/>
              </a:rPr>
              <a:t> = (1/0,4)240 = 2,5 </a:t>
            </a:r>
            <a:r>
              <a:rPr lang="it-IT" dirty="0">
                <a:sym typeface="Symbol" panose="05050102010706020507" pitchFamily="18" charset="2"/>
              </a:rPr>
              <a:t> </a:t>
            </a:r>
            <a:r>
              <a:rPr lang="it-IT" dirty="0" smtClean="0">
                <a:sym typeface="Symbol" panose="05050102010706020507" pitchFamily="18" charset="2"/>
              </a:rPr>
              <a:t>240 = 600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C* = 100 + 0,8 (600 – 75 – 0,25*600) = 400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S* = Y* – T – C* = 600 – 75 – 0,25*(600) – 400 = - 25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S* = I + (G – T) = 100 + (100 – 225) = -25</a:t>
            </a:r>
          </a:p>
          <a:p>
            <a:pPr lvl="1"/>
            <a:endParaRPr lang="it-IT" dirty="0" smtClean="0">
              <a:sym typeface="Symbol" panose="05050102010706020507" pitchFamily="18" charset="2"/>
            </a:endParaRPr>
          </a:p>
          <a:p>
            <a:pPr lvl="1"/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 smtClean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6826218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reddito-spesa (15)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Versione </a:t>
            </a:r>
            <a:r>
              <a:rPr lang="it-IT" dirty="0" smtClean="0"/>
              <a:t>3 </a:t>
            </a:r>
            <a:endParaRPr lang="it-IT" dirty="0"/>
          </a:p>
          <a:p>
            <a:pPr lvl="1"/>
            <a:r>
              <a:rPr lang="it-IT" dirty="0"/>
              <a:t>Economia </a:t>
            </a:r>
            <a:r>
              <a:rPr lang="it-IT" dirty="0" smtClean="0"/>
              <a:t>aperta, </a:t>
            </a:r>
            <a:r>
              <a:rPr lang="it-IT" dirty="0"/>
              <a:t>spesa pubblica </a:t>
            </a:r>
            <a:r>
              <a:rPr lang="it-IT" dirty="0" smtClean="0"/>
              <a:t>data </a:t>
            </a:r>
            <a:r>
              <a:rPr lang="it-IT" dirty="0"/>
              <a:t>in somma fissa, </a:t>
            </a:r>
            <a:r>
              <a:rPr lang="it-IT" dirty="0" smtClean="0"/>
              <a:t>tassazione al netto dei trasferimenti funzione del reddito, investimenti dati, importazioni funzione diretta del reddito interno, esportazioni funzione diretta del reddito estero</a:t>
            </a:r>
            <a:endParaRPr lang="it-IT" dirty="0"/>
          </a:p>
          <a:p>
            <a:pPr lvl="1"/>
            <a:r>
              <a:rPr lang="it-IT" dirty="0"/>
              <a:t>Equilibrio nel mercato dei beni: Y = C + I + G </a:t>
            </a:r>
            <a:r>
              <a:rPr lang="it-IT" dirty="0" smtClean="0"/>
              <a:t>+ </a:t>
            </a:r>
            <a:r>
              <a:rPr lang="it-IT" dirty="0" smtClean="0">
                <a:solidFill>
                  <a:srgbClr val="FF0000"/>
                </a:solidFill>
              </a:rPr>
              <a:t>X - M</a:t>
            </a:r>
            <a:endParaRPr lang="it-IT" dirty="0">
              <a:solidFill>
                <a:srgbClr val="FF0000"/>
              </a:solidFill>
            </a:endParaRPr>
          </a:p>
          <a:p>
            <a:pPr lvl="1"/>
            <a:r>
              <a:rPr lang="it-IT" dirty="0"/>
              <a:t>Funzione del consumo: C = C</a:t>
            </a:r>
            <a:r>
              <a:rPr lang="it-IT" baseline="-25000" dirty="0"/>
              <a:t>0</a:t>
            </a:r>
            <a:r>
              <a:rPr lang="it-IT" dirty="0"/>
              <a:t> + c</a:t>
            </a:r>
            <a:r>
              <a:rPr lang="it-IT" baseline="-25000" dirty="0"/>
              <a:t>1</a:t>
            </a:r>
            <a:r>
              <a:rPr lang="it-IT" dirty="0"/>
              <a:t>(Y - T), 0 &lt; c1 &lt; 1</a:t>
            </a:r>
          </a:p>
          <a:p>
            <a:pPr lvl="1"/>
            <a:r>
              <a:rPr lang="it-IT" dirty="0"/>
              <a:t>Funzione dell’investimento: I = I</a:t>
            </a:r>
            <a:r>
              <a:rPr lang="it-IT" baseline="-25000" dirty="0"/>
              <a:t>0</a:t>
            </a:r>
          </a:p>
          <a:p>
            <a:pPr lvl="1"/>
            <a:r>
              <a:rPr lang="it-IT" dirty="0"/>
              <a:t>Finanza pubblica: G = G</a:t>
            </a:r>
            <a:r>
              <a:rPr lang="it-IT" baseline="-25000" dirty="0"/>
              <a:t>0</a:t>
            </a:r>
            <a:r>
              <a:rPr lang="it-IT" dirty="0"/>
              <a:t>, </a:t>
            </a:r>
            <a:r>
              <a:rPr lang="it-IT" dirty="0" smtClean="0"/>
              <a:t>T </a:t>
            </a:r>
            <a:r>
              <a:rPr lang="it-IT" dirty="0"/>
              <a:t>= </a:t>
            </a:r>
            <a:r>
              <a:rPr lang="it-IT" dirty="0" smtClean="0"/>
              <a:t>T</a:t>
            </a:r>
            <a:r>
              <a:rPr lang="it-IT" baseline="-25000" dirty="0" smtClean="0"/>
              <a:t>0 </a:t>
            </a:r>
            <a:r>
              <a:rPr lang="it-IT" dirty="0" smtClean="0"/>
              <a:t>+ </a:t>
            </a:r>
            <a:r>
              <a:rPr lang="it-IT" dirty="0" err="1" smtClean="0"/>
              <a:t>tY</a:t>
            </a:r>
            <a:r>
              <a:rPr lang="it-IT" dirty="0" smtClean="0"/>
              <a:t> con 0 &lt; t &lt;1 (aliquota marginale)</a:t>
            </a:r>
          </a:p>
          <a:p>
            <a:pPr lvl="1"/>
            <a:r>
              <a:rPr lang="it-IT" dirty="0" smtClean="0"/>
              <a:t>Importazioni: </a:t>
            </a:r>
            <a:r>
              <a:rPr lang="it-IT" dirty="0" smtClean="0">
                <a:solidFill>
                  <a:srgbClr val="FF0000"/>
                </a:solidFill>
              </a:rPr>
              <a:t>M = M</a:t>
            </a:r>
            <a:r>
              <a:rPr lang="it-IT" baseline="-25000" dirty="0" smtClean="0">
                <a:solidFill>
                  <a:srgbClr val="FF0000"/>
                </a:solidFill>
              </a:rPr>
              <a:t>0 </a:t>
            </a:r>
            <a:r>
              <a:rPr lang="it-IT" dirty="0" smtClean="0">
                <a:solidFill>
                  <a:srgbClr val="FF0000"/>
                </a:solidFill>
              </a:rPr>
              <a:t>+</a:t>
            </a:r>
            <a:r>
              <a:rPr lang="it-IT" dirty="0" err="1" smtClean="0">
                <a:solidFill>
                  <a:srgbClr val="FF0000"/>
                </a:solidFill>
              </a:rPr>
              <a:t>mY</a:t>
            </a:r>
            <a:r>
              <a:rPr lang="it-IT" dirty="0" smtClean="0"/>
              <a:t>, m &gt; 0 (propensione a importare)</a:t>
            </a:r>
          </a:p>
          <a:p>
            <a:pPr lvl="1"/>
            <a:r>
              <a:rPr lang="it-IT" dirty="0" smtClean="0"/>
              <a:t>Esportazioni: </a:t>
            </a:r>
            <a:r>
              <a:rPr lang="it-IT" dirty="0" smtClean="0">
                <a:solidFill>
                  <a:srgbClr val="FF0000"/>
                </a:solidFill>
              </a:rPr>
              <a:t>X = X</a:t>
            </a:r>
            <a:r>
              <a:rPr lang="it-IT" baseline="-25000" dirty="0" smtClean="0">
                <a:solidFill>
                  <a:srgbClr val="FF0000"/>
                </a:solidFill>
              </a:rPr>
              <a:t>0 </a:t>
            </a:r>
            <a:r>
              <a:rPr lang="it-IT" dirty="0" smtClean="0">
                <a:solidFill>
                  <a:srgbClr val="FF0000"/>
                </a:solidFill>
              </a:rPr>
              <a:t>+ </a:t>
            </a:r>
            <a:r>
              <a:rPr lang="it-IT" dirty="0" err="1" smtClean="0">
                <a:solidFill>
                  <a:srgbClr val="FF0000"/>
                </a:solidFill>
              </a:rPr>
              <a:t>xY</a:t>
            </a:r>
            <a:r>
              <a:rPr lang="it-IT" baseline="-25000" dirty="0" err="1" smtClean="0">
                <a:solidFill>
                  <a:srgbClr val="FF0000"/>
                </a:solidFill>
              </a:rPr>
              <a:t>mondo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/>
              <a:t>, </a:t>
            </a:r>
            <a:r>
              <a:rPr lang="it-IT" dirty="0" smtClean="0"/>
              <a:t>x </a:t>
            </a:r>
            <a:r>
              <a:rPr lang="it-IT" dirty="0"/>
              <a:t>&gt; 0 (propensione a </a:t>
            </a:r>
            <a:r>
              <a:rPr lang="it-IT" dirty="0" smtClean="0"/>
              <a:t>esportare)</a:t>
            </a:r>
            <a:endParaRPr lang="it-IT" baseline="-25000" dirty="0"/>
          </a:p>
        </p:txBody>
      </p:sp>
    </p:spTree>
    <p:extLst>
      <p:ext uri="{BB962C8B-B14F-4D97-AF65-F5344CB8AC3E}">
        <p14:creationId xmlns:p14="http://schemas.microsoft.com/office/powerpoint/2010/main" val="15595323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reddito-spesa (16)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Equilibrio (Versione 3)</a:t>
            </a:r>
            <a:endParaRPr lang="it-IT" dirty="0"/>
          </a:p>
          <a:p>
            <a:pPr lvl="1"/>
            <a:r>
              <a:rPr lang="it-IT" dirty="0" smtClean="0"/>
              <a:t>Y </a:t>
            </a:r>
            <a:r>
              <a:rPr lang="it-IT" dirty="0"/>
              <a:t>= C</a:t>
            </a:r>
            <a:r>
              <a:rPr lang="it-IT" baseline="-25000" dirty="0"/>
              <a:t>0</a:t>
            </a:r>
            <a:r>
              <a:rPr lang="it-IT" dirty="0"/>
              <a:t> + c</a:t>
            </a:r>
            <a:r>
              <a:rPr lang="it-IT" baseline="-25000" dirty="0"/>
              <a:t>1</a:t>
            </a:r>
            <a:r>
              <a:rPr lang="it-IT" dirty="0"/>
              <a:t>(Y - </a:t>
            </a:r>
            <a:r>
              <a:rPr lang="it-IT" dirty="0" smtClean="0"/>
              <a:t>T</a:t>
            </a:r>
            <a:r>
              <a:rPr lang="it-IT" baseline="-25000" dirty="0" smtClean="0"/>
              <a:t>0</a:t>
            </a:r>
            <a:r>
              <a:rPr lang="it-IT" dirty="0" smtClean="0"/>
              <a:t> – </a:t>
            </a:r>
            <a:r>
              <a:rPr lang="it-IT" dirty="0" err="1" smtClean="0"/>
              <a:t>tY</a:t>
            </a:r>
            <a:r>
              <a:rPr lang="it-IT" dirty="0" smtClean="0"/>
              <a:t>) </a:t>
            </a:r>
            <a:r>
              <a:rPr lang="it-IT" dirty="0"/>
              <a:t>+ I</a:t>
            </a:r>
            <a:r>
              <a:rPr lang="it-IT" baseline="-25000" dirty="0"/>
              <a:t>0</a:t>
            </a:r>
            <a:r>
              <a:rPr lang="it-IT" dirty="0"/>
              <a:t> + G</a:t>
            </a:r>
            <a:r>
              <a:rPr lang="it-IT" baseline="-25000" dirty="0"/>
              <a:t>0</a:t>
            </a:r>
            <a:r>
              <a:rPr lang="it-IT" dirty="0"/>
              <a:t> </a:t>
            </a:r>
            <a:r>
              <a:rPr lang="it-IT" dirty="0" smtClean="0"/>
              <a:t>+ </a:t>
            </a:r>
            <a:r>
              <a:rPr lang="it-IT" dirty="0"/>
              <a:t>X</a:t>
            </a:r>
            <a:r>
              <a:rPr lang="it-IT" baseline="-25000" dirty="0"/>
              <a:t>0 </a:t>
            </a:r>
            <a:r>
              <a:rPr lang="it-IT" dirty="0"/>
              <a:t>+ </a:t>
            </a:r>
            <a:r>
              <a:rPr lang="it-IT" dirty="0" err="1" smtClean="0"/>
              <a:t>xY</a:t>
            </a:r>
            <a:r>
              <a:rPr lang="it-IT" baseline="-25000" dirty="0" err="1" smtClean="0"/>
              <a:t>mondo</a:t>
            </a:r>
            <a:r>
              <a:rPr lang="it-IT" dirty="0" smtClean="0"/>
              <a:t> - </a:t>
            </a:r>
            <a:r>
              <a:rPr lang="it-IT" dirty="0"/>
              <a:t>M</a:t>
            </a:r>
            <a:r>
              <a:rPr lang="it-IT" baseline="-25000" dirty="0"/>
              <a:t>0 </a:t>
            </a:r>
            <a:r>
              <a:rPr lang="it-IT" dirty="0" smtClean="0"/>
              <a:t>- </a:t>
            </a:r>
            <a:r>
              <a:rPr lang="it-IT" dirty="0" err="1" smtClean="0"/>
              <a:t>mY</a:t>
            </a:r>
            <a:endParaRPr lang="it-IT" dirty="0" smtClean="0"/>
          </a:p>
          <a:p>
            <a:pPr lvl="1"/>
            <a:r>
              <a:rPr lang="it-IT" dirty="0" smtClean="0"/>
              <a:t>Y</a:t>
            </a:r>
            <a:r>
              <a:rPr lang="it-IT" baseline="30000" dirty="0"/>
              <a:t>*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{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1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/[1-</a:t>
            </a:r>
            <a:r>
              <a:rPr lang="it-IT" dirty="0" smtClean="0">
                <a:solidFill>
                  <a:srgbClr val="FF0000"/>
                </a:solidFill>
              </a:rPr>
              <a:t>c</a:t>
            </a:r>
            <a:r>
              <a:rPr lang="it-IT" baseline="-25000" dirty="0" smtClean="0">
                <a:solidFill>
                  <a:srgbClr val="FF0000"/>
                </a:solidFill>
              </a:rPr>
              <a:t>1</a:t>
            </a:r>
            <a:r>
              <a:rPr lang="it-IT" dirty="0" smtClean="0">
                <a:solidFill>
                  <a:srgbClr val="FF0000"/>
                </a:solidFill>
              </a:rPr>
              <a:t>(1-t)+m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]} 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(</a:t>
            </a:r>
            <a:r>
              <a:rPr lang="it-IT" dirty="0">
                <a:solidFill>
                  <a:srgbClr val="00B050"/>
                </a:solidFill>
              </a:rPr>
              <a:t>C</a:t>
            </a:r>
            <a:r>
              <a:rPr lang="it-IT" baseline="-25000" dirty="0">
                <a:solidFill>
                  <a:srgbClr val="00B050"/>
                </a:solidFill>
              </a:rPr>
              <a:t>0</a:t>
            </a:r>
            <a:r>
              <a:rPr lang="it-IT" dirty="0">
                <a:solidFill>
                  <a:srgbClr val="00B050"/>
                </a:solidFill>
              </a:rPr>
              <a:t> - c</a:t>
            </a:r>
            <a:r>
              <a:rPr lang="it-IT" baseline="-25000" dirty="0">
                <a:solidFill>
                  <a:srgbClr val="00B050"/>
                </a:solidFill>
              </a:rPr>
              <a:t>1</a:t>
            </a:r>
            <a:r>
              <a:rPr lang="it-IT" dirty="0">
                <a:solidFill>
                  <a:srgbClr val="00B050"/>
                </a:solidFill>
              </a:rPr>
              <a:t>T</a:t>
            </a:r>
            <a:r>
              <a:rPr lang="it-IT" baseline="-25000" dirty="0">
                <a:solidFill>
                  <a:srgbClr val="00B050"/>
                </a:solidFill>
              </a:rPr>
              <a:t>0</a:t>
            </a:r>
            <a:r>
              <a:rPr lang="it-IT" dirty="0">
                <a:solidFill>
                  <a:srgbClr val="00B050"/>
                </a:solidFill>
              </a:rPr>
              <a:t> + I</a:t>
            </a:r>
            <a:r>
              <a:rPr lang="it-IT" baseline="-25000" dirty="0">
                <a:solidFill>
                  <a:srgbClr val="00B050"/>
                </a:solidFill>
              </a:rPr>
              <a:t>0</a:t>
            </a:r>
            <a:r>
              <a:rPr lang="it-IT" dirty="0">
                <a:solidFill>
                  <a:srgbClr val="00B050"/>
                </a:solidFill>
              </a:rPr>
              <a:t> + </a:t>
            </a:r>
            <a:r>
              <a:rPr lang="it-IT" dirty="0" smtClean="0">
                <a:solidFill>
                  <a:srgbClr val="00B050"/>
                </a:solidFill>
              </a:rPr>
              <a:t>G</a:t>
            </a:r>
            <a:r>
              <a:rPr lang="it-IT" baseline="-25000" dirty="0" smtClean="0">
                <a:solidFill>
                  <a:srgbClr val="00B050"/>
                </a:solidFill>
              </a:rPr>
              <a:t>0 </a:t>
            </a:r>
            <a:r>
              <a:rPr lang="it-IT" dirty="0" smtClean="0">
                <a:solidFill>
                  <a:srgbClr val="00B050"/>
                </a:solidFill>
              </a:rPr>
              <a:t>+ X</a:t>
            </a:r>
            <a:r>
              <a:rPr lang="it-IT" baseline="-25000" dirty="0" smtClean="0">
                <a:solidFill>
                  <a:srgbClr val="00B050"/>
                </a:solidFill>
              </a:rPr>
              <a:t>0 </a:t>
            </a:r>
            <a:r>
              <a:rPr lang="it-IT" dirty="0">
                <a:solidFill>
                  <a:srgbClr val="00B050"/>
                </a:solidFill>
              </a:rPr>
              <a:t>+ </a:t>
            </a:r>
            <a:r>
              <a:rPr lang="it-IT" dirty="0" err="1" smtClean="0">
                <a:solidFill>
                  <a:srgbClr val="00B050"/>
                </a:solidFill>
              </a:rPr>
              <a:t>xY</a:t>
            </a:r>
            <a:r>
              <a:rPr lang="it-IT" baseline="-25000" dirty="0" err="1" smtClean="0">
                <a:solidFill>
                  <a:srgbClr val="00B050"/>
                </a:solidFill>
              </a:rPr>
              <a:t>mondo</a:t>
            </a:r>
            <a:r>
              <a:rPr lang="it-IT" dirty="0" smtClean="0">
                <a:solidFill>
                  <a:srgbClr val="00B050"/>
                </a:solidFill>
              </a:rPr>
              <a:t> </a:t>
            </a:r>
            <a:r>
              <a:rPr lang="it-IT" dirty="0">
                <a:solidFill>
                  <a:srgbClr val="00B050"/>
                </a:solidFill>
              </a:rPr>
              <a:t>- M</a:t>
            </a:r>
            <a:r>
              <a:rPr lang="it-IT" baseline="-25000" dirty="0">
                <a:solidFill>
                  <a:srgbClr val="00B050"/>
                </a:solidFill>
              </a:rPr>
              <a:t>0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)</a:t>
            </a:r>
            <a:endParaRPr lang="it-IT" dirty="0">
              <a:solidFill>
                <a:srgbClr val="00B050"/>
              </a:solidFill>
              <a:sym typeface="Symbol" panose="05050102010706020507" pitchFamily="18" charset="2"/>
            </a:endParaRPr>
          </a:p>
          <a:p>
            <a:pPr lvl="1"/>
            <a:r>
              <a:rPr lang="it-IT" dirty="0" smtClean="0"/>
              <a:t>Moltiplicatore in economia aperta &lt; Moltiplicatore in economia chiusa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1</a:t>
            </a:r>
            <a:r>
              <a:rPr lang="it-IT" dirty="0">
                <a:sym typeface="Symbol" panose="05050102010706020507" pitchFamily="18" charset="2"/>
              </a:rPr>
              <a:t>/[1-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/>
              <a:t>(1-t)+m</a:t>
            </a:r>
            <a:r>
              <a:rPr lang="it-IT" dirty="0" smtClean="0">
                <a:sym typeface="Symbol" panose="05050102010706020507" pitchFamily="18" charset="2"/>
              </a:rPr>
              <a:t>] &lt; </a:t>
            </a:r>
            <a:r>
              <a:rPr lang="it-IT" dirty="0">
                <a:sym typeface="Symbol" panose="05050102010706020507" pitchFamily="18" charset="2"/>
              </a:rPr>
              <a:t>1/[1-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/>
              <a:t>(1-t</a:t>
            </a:r>
            <a:r>
              <a:rPr lang="it-IT" dirty="0" smtClean="0"/>
              <a:t>)</a:t>
            </a:r>
            <a:r>
              <a:rPr lang="it-IT" dirty="0" smtClean="0">
                <a:sym typeface="Symbol" panose="05050102010706020507" pitchFamily="18" charset="2"/>
              </a:rPr>
              <a:t>] 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Manovre di finanza pubblica meno efficaci in economia aperta che in economia chiusa (a parità di altre condizioni)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Variazioni di </a:t>
            </a:r>
            <a:r>
              <a:rPr lang="it-IT" dirty="0" err="1" smtClean="0">
                <a:sym typeface="Symbol" panose="05050102010706020507" pitchFamily="18" charset="2"/>
              </a:rPr>
              <a:t>Y</a:t>
            </a:r>
            <a:r>
              <a:rPr lang="it-IT" baseline="-25000" dirty="0" err="1" smtClean="0">
                <a:sym typeface="Symbol" panose="05050102010706020507" pitchFamily="18" charset="2"/>
              </a:rPr>
              <a:t>mondo</a:t>
            </a:r>
            <a:r>
              <a:rPr lang="it-IT" dirty="0" smtClean="0">
                <a:sym typeface="Symbol" panose="05050102010706020507" pitchFamily="18" charset="2"/>
              </a:rPr>
              <a:t> hanno effetti dello stesso segno su Y nazionale e sulle variabili che dipendono da reddito (consumi, risparmi, saldo del bilancio pubblico)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Questi effetti sono tanto maggiori, quanto maggiore è la propensione a esportare (Trasmissione degli shock a livello internazionale attraverso il commercio estero)</a:t>
            </a:r>
          </a:p>
          <a:p>
            <a:pPr lvl="2"/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Δ</a:t>
            </a:r>
            <a:r>
              <a:rPr lang="it-IT" dirty="0" smtClean="0">
                <a:solidFill>
                  <a:srgbClr val="FF0000"/>
                </a:solidFill>
              </a:rPr>
              <a:t>Y</a:t>
            </a:r>
            <a:r>
              <a:rPr lang="it-IT" baseline="30000" dirty="0">
                <a:solidFill>
                  <a:srgbClr val="FF0000"/>
                </a:solidFill>
              </a:rPr>
              <a:t>*</a:t>
            </a:r>
            <a:r>
              <a:rPr lang="it-IT" baseline="-25000" dirty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{x/[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1-</a:t>
            </a:r>
            <a:r>
              <a:rPr lang="it-IT" dirty="0">
                <a:solidFill>
                  <a:srgbClr val="FF0000"/>
                </a:solidFill>
              </a:rPr>
              <a:t>c</a:t>
            </a:r>
            <a:r>
              <a:rPr lang="it-IT" baseline="-25000" dirty="0">
                <a:solidFill>
                  <a:srgbClr val="FF0000"/>
                </a:solidFill>
              </a:rPr>
              <a:t>1</a:t>
            </a:r>
            <a:r>
              <a:rPr lang="it-IT" dirty="0">
                <a:solidFill>
                  <a:srgbClr val="FF0000"/>
                </a:solidFill>
              </a:rPr>
              <a:t>(1-t)+m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]} 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Δ</a:t>
            </a:r>
            <a:r>
              <a:rPr lang="it-IT" dirty="0" err="1" smtClean="0">
                <a:solidFill>
                  <a:srgbClr val="FF0000"/>
                </a:solidFill>
              </a:rPr>
              <a:t>Y</a:t>
            </a:r>
            <a:r>
              <a:rPr lang="it-IT" baseline="-25000" dirty="0" err="1" smtClean="0">
                <a:solidFill>
                  <a:srgbClr val="FF0000"/>
                </a:solidFill>
              </a:rPr>
              <a:t>mondo</a:t>
            </a:r>
            <a:endParaRPr lang="it-IT" dirty="0">
              <a:solidFill>
                <a:srgbClr val="FF0000"/>
              </a:solidFill>
              <a:sym typeface="Symbol" panose="05050102010706020507" pitchFamily="18" charset="2"/>
            </a:endParaRPr>
          </a:p>
          <a:p>
            <a:pPr lvl="2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51455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reddito-spesa </a:t>
            </a:r>
            <a:r>
              <a:rPr lang="it-IT" dirty="0" smtClean="0"/>
              <a:t>(17)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Es. numerico </a:t>
            </a:r>
            <a:r>
              <a:rPr lang="it-IT" dirty="0"/>
              <a:t>(Economia </a:t>
            </a:r>
            <a:r>
              <a:rPr lang="it-IT" dirty="0" smtClean="0"/>
              <a:t>aperta)</a:t>
            </a:r>
          </a:p>
          <a:p>
            <a:pPr lvl="1"/>
            <a:r>
              <a:rPr lang="it-IT" dirty="0" smtClean="0"/>
              <a:t>Y = C + I; C = 100 + 0,8(Y – T); I = 100; G = 100, T = 75 + 0,25Y</a:t>
            </a:r>
          </a:p>
          <a:p>
            <a:pPr lvl="1"/>
            <a:r>
              <a:rPr lang="it-IT" dirty="0" smtClean="0"/>
              <a:t>M = 50 + 0,2Y; X = 100 + 0,01Y</a:t>
            </a:r>
            <a:r>
              <a:rPr lang="it-IT" baseline="-25000" dirty="0" smtClean="0"/>
              <a:t>mondo</a:t>
            </a:r>
            <a:r>
              <a:rPr lang="it-IT" dirty="0" smtClean="0"/>
              <a:t>; </a:t>
            </a:r>
            <a:r>
              <a:rPr lang="it-IT" dirty="0" err="1" smtClean="0"/>
              <a:t>Y</a:t>
            </a:r>
            <a:r>
              <a:rPr lang="it-IT" baseline="-25000" dirty="0" err="1" smtClean="0"/>
              <a:t>mondo</a:t>
            </a:r>
            <a:r>
              <a:rPr lang="it-IT" dirty="0" smtClean="0"/>
              <a:t>= 10.000</a:t>
            </a:r>
          </a:p>
          <a:p>
            <a:pPr lvl="1"/>
            <a:endParaRPr lang="it-IT" dirty="0" smtClean="0"/>
          </a:p>
          <a:p>
            <a:pPr lvl="1"/>
            <a:r>
              <a:rPr lang="it-IT" dirty="0" smtClean="0"/>
              <a:t>Equilibrio iniziale </a:t>
            </a:r>
          </a:p>
          <a:p>
            <a:pPr marL="914400" lvl="2" indent="0">
              <a:buNone/>
            </a:pPr>
            <a:r>
              <a:rPr lang="it-IT" dirty="0" smtClean="0"/>
              <a:t>Y = C + I + G + X – M = </a:t>
            </a:r>
            <a:r>
              <a:rPr lang="it-IT" dirty="0"/>
              <a:t>100 + 0,8(Y – </a:t>
            </a:r>
            <a:r>
              <a:rPr lang="it-IT" dirty="0" smtClean="0"/>
              <a:t>75 – 0,25Y) + 100 + 100 +100 +0,01(10.000) – 50 – 0,2Y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(1 – 0,6 + 0,2)Y = (100 – 60 + 100 + 100 + 200 -50) 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Y* 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(1/1-0,6+0,2)</a:t>
            </a:r>
            <a:r>
              <a:rPr lang="it-IT" dirty="0" smtClean="0">
                <a:sym typeface="Symbol" panose="05050102010706020507" pitchFamily="18" charset="2"/>
              </a:rPr>
              <a:t>  </a:t>
            </a:r>
            <a:r>
              <a:rPr lang="it-IT" dirty="0" smtClean="0">
                <a:solidFill>
                  <a:srgbClr val="00B050"/>
                </a:solidFill>
                <a:sym typeface="Symbol" panose="05050102010706020507" pitchFamily="18" charset="2"/>
              </a:rPr>
              <a:t>390</a:t>
            </a:r>
            <a:r>
              <a:rPr lang="it-IT" dirty="0" smtClean="0">
                <a:sym typeface="Symbol" panose="05050102010706020507" pitchFamily="18" charset="2"/>
              </a:rPr>
              <a:t> 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(1/0,6)</a:t>
            </a:r>
            <a:r>
              <a:rPr lang="it-IT" dirty="0" smtClean="0">
                <a:sym typeface="Symbol" panose="05050102010706020507" pitchFamily="18" charset="2"/>
              </a:rPr>
              <a:t></a:t>
            </a:r>
            <a:r>
              <a:rPr lang="it-IT" dirty="0">
                <a:solidFill>
                  <a:srgbClr val="00B050"/>
                </a:solidFill>
                <a:sym typeface="Symbol" panose="05050102010706020507" pitchFamily="18" charset="2"/>
              </a:rPr>
              <a:t> 390</a:t>
            </a:r>
            <a:r>
              <a:rPr lang="it-IT" dirty="0" smtClean="0">
                <a:sym typeface="Symbol" panose="05050102010706020507" pitchFamily="18" charset="2"/>
              </a:rPr>
              <a:t> 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1,7</a:t>
            </a:r>
            <a:r>
              <a:rPr lang="it-IT" dirty="0" smtClean="0">
                <a:sym typeface="Symbol" panose="05050102010706020507" pitchFamily="18" charset="2"/>
              </a:rPr>
              <a:t> </a:t>
            </a:r>
            <a:r>
              <a:rPr lang="it-IT" dirty="0">
                <a:sym typeface="Symbol" panose="05050102010706020507" pitchFamily="18" charset="2"/>
              </a:rPr>
              <a:t> </a:t>
            </a:r>
            <a:r>
              <a:rPr lang="it-IT" dirty="0">
                <a:solidFill>
                  <a:srgbClr val="00B050"/>
                </a:solidFill>
                <a:sym typeface="Symbol" panose="05050102010706020507" pitchFamily="18" charset="2"/>
              </a:rPr>
              <a:t>390</a:t>
            </a:r>
            <a:r>
              <a:rPr lang="it-IT" dirty="0" smtClean="0">
                <a:sym typeface="Symbol" panose="05050102010706020507" pitchFamily="18" charset="2"/>
              </a:rPr>
              <a:t> = 650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C* = 100 + 0,8 (650 – 75 – 0,25*650) = …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S* = Y* – T – C* = 650 – 75 – 0,25*(650) – … = …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S* = I + (G – T) + (X – M) = … (ci ritorneremo)</a:t>
            </a:r>
          </a:p>
          <a:p>
            <a:pPr lvl="1"/>
            <a:endParaRPr lang="it-IT" dirty="0" smtClean="0">
              <a:sym typeface="Symbol" panose="05050102010706020507" pitchFamily="18" charset="2"/>
            </a:endParaRPr>
          </a:p>
          <a:p>
            <a:pPr lvl="1"/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 smtClean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247793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Considerazioni sui moltiplicatori </a:t>
            </a:r>
            <a:r>
              <a:rPr lang="it-IT" dirty="0"/>
              <a:t>(2)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In un sistema </a:t>
            </a:r>
            <a:r>
              <a:rPr lang="it-IT" dirty="0"/>
              <a:t>aperto alle relazioni commerciali con l’estero, una certa parte del </a:t>
            </a:r>
            <a:r>
              <a:rPr lang="it-IT" dirty="0" smtClean="0"/>
              <a:t>moltiplicatore andrà </a:t>
            </a:r>
            <a:r>
              <a:rPr lang="it-IT" dirty="0"/>
              <a:t>a vantaggio dell’occupazione in paesi esteri, diminuendo il </a:t>
            </a:r>
            <a:r>
              <a:rPr lang="it-IT" dirty="0" smtClean="0"/>
              <a:t>saldo attivo </a:t>
            </a:r>
            <a:r>
              <a:rPr lang="it-IT" dirty="0"/>
              <a:t>della bilancia commerciale. </a:t>
            </a:r>
            <a:endParaRPr lang="it-IT" dirty="0" smtClean="0"/>
          </a:p>
          <a:p>
            <a:r>
              <a:rPr lang="it-IT" dirty="0" smtClean="0"/>
              <a:t>Se </a:t>
            </a:r>
            <a:r>
              <a:rPr lang="it-IT" dirty="0"/>
              <a:t>si ha a che fare con variazioni rilevanti </a:t>
            </a:r>
            <a:r>
              <a:rPr lang="it-IT" dirty="0" smtClean="0"/>
              <a:t>degli investimenti</a:t>
            </a:r>
            <a:r>
              <a:rPr lang="it-IT" dirty="0"/>
              <a:t>, si deve tener conto di una diminuzione della propensione </a:t>
            </a:r>
            <a:r>
              <a:rPr lang="it-IT" dirty="0" smtClean="0"/>
              <a:t>marginale al </a:t>
            </a:r>
            <a:r>
              <a:rPr lang="it-IT" dirty="0"/>
              <a:t>consumo, col progressivo aumento del reddito. </a:t>
            </a:r>
            <a:endParaRPr lang="it-IT" dirty="0" smtClean="0"/>
          </a:p>
          <a:p>
            <a:r>
              <a:rPr lang="it-IT" dirty="0" smtClean="0"/>
              <a:t>L’aumento </a:t>
            </a:r>
            <a:r>
              <a:rPr lang="it-IT" dirty="0"/>
              <a:t>dell’occupazione, </a:t>
            </a:r>
            <a:r>
              <a:rPr lang="it-IT" dirty="0" smtClean="0"/>
              <a:t>e la </a:t>
            </a:r>
            <a:r>
              <a:rPr lang="it-IT" dirty="0"/>
              <a:t>diminuzione dei salari reali, accrescono la quota del reddito che va agli imprenditori</a:t>
            </a:r>
            <a:r>
              <a:rPr lang="it-IT" dirty="0" smtClean="0"/>
              <a:t>, la </a:t>
            </a:r>
            <a:r>
              <a:rPr lang="it-IT" dirty="0"/>
              <a:t>cui propensione al consumo e minore di quella dei lavoratori. </a:t>
            </a:r>
            <a:endParaRPr lang="it-IT" dirty="0" smtClean="0"/>
          </a:p>
          <a:p>
            <a:r>
              <a:rPr lang="it-IT" dirty="0" smtClean="0"/>
              <a:t>E probabile che </a:t>
            </a:r>
            <a:r>
              <a:rPr lang="it-IT" dirty="0"/>
              <a:t>alla riduzione della disoccupazione vada associata una riduzione dei </a:t>
            </a:r>
            <a:r>
              <a:rPr lang="it-IT" dirty="0" smtClean="0"/>
              <a:t>sussidi e </a:t>
            </a:r>
            <a:r>
              <a:rPr lang="it-IT" dirty="0"/>
              <a:t>quindi della propensione al consumo. </a:t>
            </a:r>
            <a:endParaRPr lang="it-IT" dirty="0" smtClean="0"/>
          </a:p>
          <a:p>
            <a:r>
              <a:rPr lang="it-IT" dirty="0" smtClean="0"/>
              <a:t>Infine</a:t>
            </a:r>
            <a:r>
              <a:rPr lang="it-IT" dirty="0"/>
              <a:t>, se l’incremento degli </a:t>
            </a:r>
            <a:r>
              <a:rPr lang="it-IT" dirty="0" smtClean="0"/>
              <a:t>investimenti giunge </a:t>
            </a:r>
            <a:r>
              <a:rPr lang="it-IT" dirty="0"/>
              <a:t>inaspettato per le imprese che producono beni di consumo o </a:t>
            </a:r>
            <a:r>
              <a:rPr lang="it-IT" dirty="0" smtClean="0"/>
              <a:t>se queste </a:t>
            </a:r>
            <a:r>
              <a:rPr lang="it-IT" dirty="0"/>
              <a:t>imprese non dispongono di capacita produttiva inattiva, il processo </a:t>
            </a:r>
            <a:r>
              <a:rPr lang="it-IT" dirty="0" smtClean="0"/>
              <a:t>moltiplicativo ne risulterà </a:t>
            </a:r>
            <a:r>
              <a:rPr lang="it-IT" dirty="0"/>
              <a:t>ulteriormente frenato.</a:t>
            </a:r>
          </a:p>
        </p:txBody>
      </p:sp>
    </p:spTree>
    <p:extLst>
      <p:ext uri="{BB962C8B-B14F-4D97-AF65-F5344CB8AC3E}">
        <p14:creationId xmlns:p14="http://schemas.microsoft.com/office/powerpoint/2010/main" val="37704522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Considerazioni sui moltiplicatori </a:t>
            </a:r>
            <a:r>
              <a:rPr lang="it-IT" dirty="0" smtClean="0"/>
              <a:t>(3)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r>
                  <a:rPr lang="it-IT" dirty="0" smtClean="0"/>
                  <a:t>Moltiplicatore di G maggiore di moltiplicatore di TR e TAX (v.a.)</a:t>
                </a:r>
              </a:p>
              <a:p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   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𝑌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num>
                      <m:den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𝑇𝑅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    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𝑌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num>
                      <m:den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𝑇𝐴𝑋</m:t>
                    </m:r>
                  </m:oMath>
                </a14:m>
                <a:endParaRPr lang="it-IT" b="0" dirty="0" smtClean="0">
                  <a:ea typeface="Cambria Math" panose="02040503050406030204" pitchFamily="18" charset="0"/>
                </a:endParaRPr>
              </a:p>
              <a:p>
                <a:endParaRPr lang="it-IT" dirty="0" smtClean="0"/>
              </a:p>
              <a:p>
                <a:r>
                  <a:rPr lang="it-IT" dirty="0" smtClean="0"/>
                  <a:t>Moltiplicatore </a:t>
                </a:r>
                <a:r>
                  <a:rPr lang="it-IT" dirty="0"/>
                  <a:t>economia aperta &lt; moltiplicatore in economia chiusa</a:t>
                </a:r>
              </a:p>
              <a:p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𝑌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  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𝑌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    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den>
                    </m:f>
                  </m:oMath>
                </a14:m>
                <a:endParaRPr lang="it-IT" dirty="0" smtClean="0"/>
              </a:p>
              <a:p>
                <a:endParaRPr lang="it-IT" dirty="0" smtClean="0"/>
              </a:p>
              <a:p>
                <a:r>
                  <a:rPr lang="it-IT" dirty="0" smtClean="0"/>
                  <a:t>Moltiplicatore </a:t>
                </a:r>
                <a:r>
                  <a:rPr lang="it-IT" dirty="0" err="1" smtClean="0"/>
                  <a:t>tass</a:t>
                </a:r>
                <a:r>
                  <a:rPr lang="it-IT" dirty="0" smtClean="0"/>
                  <a:t>. Endogena &lt; </a:t>
                </a:r>
                <a:r>
                  <a:rPr lang="it-IT" dirty="0" err="1" smtClean="0"/>
                  <a:t>molt</a:t>
                </a:r>
                <a:r>
                  <a:rPr lang="it-IT" dirty="0" smtClean="0"/>
                  <a:t>. </a:t>
                </a:r>
                <a:r>
                  <a:rPr lang="it-IT" dirty="0" err="1" smtClean="0"/>
                  <a:t>Tass</a:t>
                </a:r>
                <a:r>
                  <a:rPr lang="it-IT" dirty="0" smtClean="0"/>
                  <a:t>, somma fissa </a:t>
                </a:r>
              </a:p>
              <a:p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𝑌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𝑌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     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den>
                    </m:f>
                  </m:oMath>
                </a14:m>
                <a:endParaRPr lang="it-IT" dirty="0" smtClean="0"/>
              </a:p>
              <a:p>
                <a:endParaRPr lang="it-IT" dirty="0"/>
              </a:p>
              <a:p>
                <a:r>
                  <a:rPr lang="it-IT" dirty="0" smtClean="0">
                    <a:solidFill>
                      <a:srgbClr val="FF0000"/>
                    </a:solidFill>
                  </a:rPr>
                  <a:t>Moltiplicatore nella fasi recessive (economia molto al di sotto del pieno impiego) &gt; Moltiplicatore nelle fasi espansive (economia vicina al pieno impiego)</a:t>
                </a:r>
                <a:endParaRPr lang="it-IT" dirty="0">
                  <a:solidFill>
                    <a:srgbClr val="FF0000"/>
                  </a:solidFill>
                </a:endParaRPr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 t="-2521" r="-29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60533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Politica di bilancio e stabilizzazione dell’economia nell’ottica keynesiana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Pro</a:t>
            </a:r>
          </a:p>
          <a:p>
            <a:pPr lvl="1"/>
            <a:r>
              <a:rPr lang="it-IT" dirty="0" smtClean="0"/>
              <a:t>Possibilità d’incidere sull’economia nazionale con la «potenza di fuoco» dello stato e del bilancio pubblico</a:t>
            </a:r>
          </a:p>
          <a:p>
            <a:pPr lvl="1"/>
            <a:r>
              <a:rPr lang="it-IT" dirty="0" smtClean="0"/>
              <a:t>Possibilità di modulare gli interventi coordinando stabilizzazione, redistribuzione, effetti su produzione, scambio e consumo.</a:t>
            </a:r>
          </a:p>
          <a:p>
            <a:r>
              <a:rPr lang="it-IT" dirty="0" smtClean="0"/>
              <a:t>Contro</a:t>
            </a:r>
          </a:p>
          <a:p>
            <a:pPr lvl="1"/>
            <a:r>
              <a:rPr lang="it-IT" dirty="0" smtClean="0"/>
              <a:t>Tempi e Complessità (legge di bilancio)</a:t>
            </a:r>
          </a:p>
          <a:p>
            <a:pPr lvl="1"/>
            <a:r>
              <a:rPr lang="it-IT" dirty="0" smtClean="0"/>
              <a:t>Asimmetria (politicamente facile espandere, più difficile restringere)</a:t>
            </a:r>
          </a:p>
          <a:p>
            <a:pPr lvl="1"/>
            <a:r>
              <a:rPr lang="it-IT" dirty="0" smtClean="0"/>
              <a:t>Vincoli finanziari (Debito pubblico, pressione fiscale elevata)</a:t>
            </a:r>
          </a:p>
          <a:p>
            <a:pPr lvl="1"/>
            <a:r>
              <a:rPr lang="it-IT" dirty="0" smtClean="0"/>
              <a:t>Vincoli esterni (Patto di Stabilità e Crescita)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528344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Conclusioni: indicazioni per la politica fiscale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9527" y="1825625"/>
            <a:ext cx="10864273" cy="4351338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Aumentare (diminuire) </a:t>
            </a:r>
            <a:r>
              <a:rPr lang="it-IT" dirty="0"/>
              <a:t>la spesa pubblica, per </a:t>
            </a:r>
            <a:r>
              <a:rPr lang="it-IT" dirty="0" smtClean="0">
                <a:solidFill>
                  <a:srgbClr val="FF0000"/>
                </a:solidFill>
              </a:rPr>
              <a:t>compensare</a:t>
            </a:r>
            <a:r>
              <a:rPr lang="it-IT" dirty="0" smtClean="0"/>
              <a:t> riduzioni (aumenti) improvvisi della componente privata della domanda aggregata che possono causare disoccupazione (inflazione). Politica anti-ciclica di stabilizzazione</a:t>
            </a:r>
            <a:endParaRPr lang="it-IT" dirty="0"/>
          </a:p>
          <a:p>
            <a:endParaRPr lang="it-IT" dirty="0" smtClean="0"/>
          </a:p>
          <a:p>
            <a:r>
              <a:rPr lang="it-IT" dirty="0" smtClean="0"/>
              <a:t>Aumentare </a:t>
            </a:r>
            <a:r>
              <a:rPr lang="it-IT" dirty="0"/>
              <a:t>(diminuire) la </a:t>
            </a:r>
            <a:r>
              <a:rPr lang="it-IT" dirty="0" smtClean="0"/>
              <a:t>tassazione, </a:t>
            </a:r>
            <a:r>
              <a:rPr lang="it-IT" dirty="0"/>
              <a:t>per compensare </a:t>
            </a:r>
            <a:r>
              <a:rPr lang="it-IT" dirty="0" smtClean="0"/>
              <a:t>aumenti (riduzioni) </a:t>
            </a:r>
            <a:r>
              <a:rPr lang="it-IT" dirty="0"/>
              <a:t>improvvisi della componente privata della domanda aggregata che possono causare </a:t>
            </a:r>
            <a:r>
              <a:rPr lang="it-IT" dirty="0" smtClean="0"/>
              <a:t>inflazione (</a:t>
            </a:r>
            <a:r>
              <a:rPr lang="it-IT" dirty="0"/>
              <a:t>disoccupazione</a:t>
            </a:r>
            <a:r>
              <a:rPr lang="it-IT" dirty="0" smtClean="0"/>
              <a:t>). </a:t>
            </a:r>
            <a:r>
              <a:rPr lang="it-IT" dirty="0"/>
              <a:t>Politica </a:t>
            </a:r>
            <a:r>
              <a:rPr lang="it-IT" dirty="0" smtClean="0"/>
              <a:t>anti-ciclica </a:t>
            </a:r>
            <a:r>
              <a:rPr lang="it-IT" dirty="0"/>
              <a:t>di stabilizzazione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Se l’economia è molto al di sotto del potenziale</a:t>
            </a:r>
            <a:r>
              <a:rPr lang="it-IT" dirty="0" smtClean="0"/>
              <a:t>, agire con forza con manovre espansive senza temere lo spiazzamento finanziario (aumentando il reddito aumentano anche i risparmi e quindi l’offerta di prestiti)</a:t>
            </a:r>
          </a:p>
        </p:txBody>
      </p:sp>
    </p:spTree>
    <p:extLst>
      <p:ext uri="{BB962C8B-B14F-4D97-AF65-F5344CB8AC3E}">
        <p14:creationId xmlns:p14="http://schemas.microsoft.com/office/powerpoint/2010/main" val="25019890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dirty="0"/>
              <a:t>Conclusioni: indicazioni per la politica </a:t>
            </a:r>
            <a:r>
              <a:rPr lang="it-IT" sz="4000" dirty="0" smtClean="0"/>
              <a:t>fiscale, 2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9527" y="1825625"/>
            <a:ext cx="10864273" cy="4351338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Se </a:t>
            </a:r>
            <a:r>
              <a:rPr lang="it-IT" dirty="0"/>
              <a:t>l’economia è </a:t>
            </a:r>
            <a:r>
              <a:rPr lang="it-IT" dirty="0" smtClean="0"/>
              <a:t>vicina al potenziale</a:t>
            </a:r>
            <a:r>
              <a:rPr lang="it-IT" dirty="0"/>
              <a:t>, </a:t>
            </a:r>
            <a:r>
              <a:rPr lang="it-IT" dirty="0" smtClean="0"/>
              <a:t>attenzione alle </a:t>
            </a:r>
            <a:r>
              <a:rPr lang="it-IT" dirty="0"/>
              <a:t>manovre espansive senza temere lo spiazzamento finanziario (aumentando il reddito aumentano anche i risparmi e quindi l’offerta di prestiti)</a:t>
            </a:r>
          </a:p>
          <a:p>
            <a:endParaRPr lang="it-IT" dirty="0" smtClean="0"/>
          </a:p>
          <a:p>
            <a:r>
              <a:rPr lang="it-IT" dirty="0" smtClean="0"/>
              <a:t>Non avere paura di usare la restrizione fiscale in presenza di rischi d’inflazione / surriscaldamento dell’economia.</a:t>
            </a:r>
            <a:endParaRPr lang="it-IT" dirty="0"/>
          </a:p>
          <a:p>
            <a:endParaRPr lang="it-IT" dirty="0" smtClean="0"/>
          </a:p>
          <a:p>
            <a:r>
              <a:rPr lang="it-IT" dirty="0" smtClean="0"/>
              <a:t>Equilibrio </a:t>
            </a:r>
            <a:r>
              <a:rPr lang="it-IT" dirty="0"/>
              <a:t>di bilancio </a:t>
            </a:r>
            <a:r>
              <a:rPr lang="it-IT" dirty="0" smtClean="0"/>
              <a:t>come prospettiva di lungo periodo G </a:t>
            </a:r>
            <a:r>
              <a:rPr lang="it-IT" dirty="0"/>
              <a:t>– T = 0 (la «mano pubblica» non altera l’equilibrio del mercato finanziario</a:t>
            </a:r>
            <a:r>
              <a:rPr lang="it-IT" dirty="0" smtClean="0"/>
              <a:t>). Austerità </a:t>
            </a:r>
            <a:r>
              <a:rPr lang="it-IT" dirty="0"/>
              <a:t>espansiva </a:t>
            </a:r>
            <a:r>
              <a:rPr lang="it-IT" dirty="0" smtClean="0"/>
              <a:t>è una sciocchezza!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00101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5717</TotalTime>
  <Words>2947</Words>
  <Application>Microsoft Office PowerPoint</Application>
  <PresentationFormat>Widescreen</PresentationFormat>
  <Paragraphs>232</Paragraphs>
  <Slides>26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Symbol</vt:lpstr>
      <vt:lpstr>Tema di Office</vt:lpstr>
      <vt:lpstr>Politica economica Lezione 16.23  Politica fiscale nel modello keynesiano</vt:lpstr>
      <vt:lpstr>I limiti della visione neoclassica</vt:lpstr>
      <vt:lpstr>Il principio keynesiano della domanda effettiva</vt:lpstr>
      <vt:lpstr>Il moltiplicatore keynesiano, 1</vt:lpstr>
      <vt:lpstr>Il modello reddito-spesa, 1</vt:lpstr>
      <vt:lpstr>Il modello reddito-spesa, 2</vt:lpstr>
      <vt:lpstr>Il modello reddito-spesa, 3</vt:lpstr>
      <vt:lpstr>Il modello reddito-spesa, 4</vt:lpstr>
      <vt:lpstr>Il modello reddito-spesa, 5</vt:lpstr>
      <vt:lpstr>Il modello reddito-spesa, 6</vt:lpstr>
      <vt:lpstr>Il modello reddito-spesa (7)</vt:lpstr>
      <vt:lpstr>Il modello reddito-spesa (8)</vt:lpstr>
      <vt:lpstr>Il modello reddito-spesa (9)</vt:lpstr>
      <vt:lpstr>Considerazioni sui moltiplicatori</vt:lpstr>
      <vt:lpstr>Il modello reddito-spesa (10)</vt:lpstr>
      <vt:lpstr>Il modello reddito-spesa (11)</vt:lpstr>
      <vt:lpstr>Il modello reddito-spesa (12)</vt:lpstr>
      <vt:lpstr>Il modello reddito-spesa (13)</vt:lpstr>
      <vt:lpstr>Il modello reddito-spesa (15)</vt:lpstr>
      <vt:lpstr>Il modello reddito-spesa (16)</vt:lpstr>
      <vt:lpstr>Il modello reddito-spesa (17)</vt:lpstr>
      <vt:lpstr>Considerazioni sui moltiplicatori (2)</vt:lpstr>
      <vt:lpstr>Considerazioni sui moltiplicatori (3)</vt:lpstr>
      <vt:lpstr>Politica di bilancio e stabilizzazione dell’economia nell’ottica keynesiana</vt:lpstr>
      <vt:lpstr>Conclusioni: indicazioni per la politica fiscale </vt:lpstr>
      <vt:lpstr>Conclusioni: indicazioni per la politica fiscale,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284</cp:revision>
  <dcterms:created xsi:type="dcterms:W3CDTF">2020-03-17T15:33:48Z</dcterms:created>
  <dcterms:modified xsi:type="dcterms:W3CDTF">2023-03-28T20:56:05Z</dcterms:modified>
</cp:coreProperties>
</file>