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3" r:id="rId2"/>
    <p:sldId id="277" r:id="rId3"/>
    <p:sldId id="265" r:id="rId4"/>
    <p:sldId id="278" r:id="rId5"/>
    <p:sldId id="279" r:id="rId6"/>
    <p:sldId id="284" r:id="rId7"/>
    <p:sldId id="285" r:id="rId8"/>
    <p:sldId id="266" r:id="rId9"/>
    <p:sldId id="280" r:id="rId10"/>
    <p:sldId id="281" r:id="rId11"/>
    <p:sldId id="282" r:id="rId12"/>
    <p:sldId id="283" r:id="rId13"/>
    <p:sldId id="267" r:id="rId14"/>
    <p:sldId id="268" r:id="rId15"/>
    <p:sldId id="286" r:id="rId16"/>
    <p:sldId id="275" r:id="rId17"/>
    <p:sldId id="288" r:id="rId18"/>
    <p:sldId id="289" r:id="rId19"/>
    <p:sldId id="290" r:id="rId20"/>
    <p:sldId id="291" r:id="rId21"/>
    <p:sldId id="292" r:id="rId22"/>
    <p:sldId id="293" r:id="rId23"/>
    <p:sldId id="294" r:id="rId24"/>
    <p:sldId id="295" r:id="rId25"/>
    <p:sldId id="300" r:id="rId26"/>
    <p:sldId id="301" r:id="rId27"/>
    <p:sldId id="302" r:id="rId2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88" autoAdjust="0"/>
    <p:restoredTop sz="94660"/>
  </p:normalViewPr>
  <p:slideViewPr>
    <p:cSldViewPr snapToGrid="0">
      <p:cViewPr varScale="1">
        <p:scale>
          <a:sx n="69" d="100"/>
          <a:sy n="69" d="100"/>
        </p:scale>
        <p:origin x="6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12/04/2023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12/04/2023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12/04/2023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12/04/2023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12/04/2023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12/04/2023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12/04/2023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12/04/2023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12/04/2023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12/04/2023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12/04/2023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12/04/2023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Politica economica</a:t>
            </a:r>
            <a:br>
              <a:rPr lang="it-IT" sz="4200" dirty="0" smtClean="0"/>
            </a:br>
            <a:r>
              <a:rPr lang="it-IT" sz="4200" dirty="0" smtClean="0"/>
              <a:t>Lezione </a:t>
            </a:r>
            <a:r>
              <a:rPr lang="it-IT" sz="4200" dirty="0" smtClean="0"/>
              <a:t>17.23</a:t>
            </a:r>
            <a:r>
              <a:rPr lang="it-IT" sz="4200" dirty="0" smtClean="0"/>
              <a:t/>
            </a:r>
            <a:br>
              <a:rPr lang="it-IT" sz="4200" dirty="0" smtClean="0"/>
            </a:br>
            <a:r>
              <a:rPr lang="it-IT" sz="4200" dirty="0"/>
              <a:t/>
            </a:r>
            <a:br>
              <a:rPr lang="it-IT" sz="4200" dirty="0"/>
            </a:br>
            <a:r>
              <a:rPr lang="it-IT" sz="4200" dirty="0" smtClean="0"/>
              <a:t>Politica fiscale </a:t>
            </a:r>
            <a:r>
              <a:rPr lang="it-IT" sz="4200" dirty="0" smtClean="0"/>
              <a:t>e crescita economica</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Tree>
    <p:extLst>
      <p:ext uri="{BB962C8B-B14F-4D97-AF65-F5344CB8AC3E}">
        <p14:creationId xmlns:p14="http://schemas.microsoft.com/office/powerpoint/2010/main" val="2680061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«problema» della crescita</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Crescita</a:t>
            </a:r>
            <a:r>
              <a:rPr lang="it-IT" dirty="0" smtClean="0"/>
              <a:t> = Aumento progressivo del benessere materiale degli individui nel tempo (misurato, per esempio, </a:t>
            </a:r>
            <a:r>
              <a:rPr lang="it-IT" dirty="0" smtClean="0"/>
              <a:t>dal PIL </a:t>
            </a:r>
            <a:r>
              <a:rPr lang="it-IT" dirty="0" smtClean="0"/>
              <a:t>pro-capite)</a:t>
            </a:r>
          </a:p>
          <a:p>
            <a:r>
              <a:rPr lang="it-IT" dirty="0" smtClean="0"/>
              <a:t>Spiegare la crescita: problema fondamentale per la teoria economica dalle origini (es. A. Smith) fino a oggi.</a:t>
            </a:r>
          </a:p>
          <a:p>
            <a:r>
              <a:rPr lang="it-IT" dirty="0" smtClean="0">
                <a:solidFill>
                  <a:srgbClr val="FF0000"/>
                </a:solidFill>
              </a:rPr>
              <a:t>Pluralità di visioni e di teorie</a:t>
            </a:r>
            <a:r>
              <a:rPr lang="it-IT" dirty="0" smtClean="0"/>
              <a:t>: </a:t>
            </a:r>
          </a:p>
          <a:p>
            <a:pPr lvl="1"/>
            <a:r>
              <a:rPr lang="it-IT" dirty="0" smtClean="0"/>
              <a:t>Visione marginalista: </a:t>
            </a:r>
            <a:r>
              <a:rPr lang="it-IT" dirty="0" err="1" smtClean="0"/>
              <a:t>Solow</a:t>
            </a:r>
            <a:r>
              <a:rPr lang="it-IT" dirty="0" smtClean="0"/>
              <a:t> (1956), Teorie della crescita endogena (cenni pp. 248-253 nel libro)</a:t>
            </a:r>
          </a:p>
          <a:p>
            <a:pPr lvl="1"/>
            <a:r>
              <a:rPr lang="it-IT" dirty="0" smtClean="0"/>
              <a:t>Visione keynesiana e post-keynesiana: </a:t>
            </a:r>
            <a:r>
              <a:rPr lang="it-IT" dirty="0" err="1" smtClean="0"/>
              <a:t>Harrod</a:t>
            </a:r>
            <a:r>
              <a:rPr lang="it-IT" dirty="0" smtClean="0"/>
              <a:t>, Domar, Kaldor, </a:t>
            </a:r>
            <a:r>
              <a:rPr lang="it-IT" dirty="0" err="1" smtClean="0"/>
              <a:t>Thirlwall</a:t>
            </a:r>
            <a:r>
              <a:rPr lang="it-IT" dirty="0" smtClean="0"/>
              <a:t> (cenni, pp. 180-183)</a:t>
            </a:r>
          </a:p>
          <a:p>
            <a:pPr lvl="1"/>
            <a:r>
              <a:rPr lang="it-IT" dirty="0" smtClean="0"/>
              <a:t>Modello di crescita che innesta l’idea del «moltiplicatore» su una funzione di produzione che lega il reddito aggregato Y allo stock di capitale K</a:t>
            </a:r>
          </a:p>
          <a:p>
            <a:pPr lvl="1"/>
            <a:r>
              <a:rPr lang="it-IT" dirty="0" smtClean="0"/>
              <a:t>Cenni all’idea di crescita endogena</a:t>
            </a:r>
          </a:p>
          <a:p>
            <a:r>
              <a:rPr lang="it-IT" dirty="0" smtClean="0">
                <a:solidFill>
                  <a:srgbClr val="FF0000"/>
                </a:solidFill>
              </a:rPr>
              <a:t>Le politiche per la crescita </a:t>
            </a:r>
          </a:p>
          <a:p>
            <a:endParaRPr lang="it-IT" dirty="0"/>
          </a:p>
        </p:txBody>
      </p:sp>
    </p:spTree>
    <p:extLst>
      <p:ext uri="{BB962C8B-B14F-4D97-AF65-F5344CB8AC3E}">
        <p14:creationId xmlns:p14="http://schemas.microsoft.com/office/powerpoint/2010/main" val="698849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Un semplice modello </a:t>
            </a:r>
            <a:r>
              <a:rPr lang="it-IT" dirty="0" smtClean="0"/>
              <a:t>keynesiano di crescita, 1</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(1) K = </a:t>
            </a:r>
            <a:r>
              <a:rPr lang="it-IT" dirty="0" err="1" smtClean="0">
                <a:solidFill>
                  <a:srgbClr val="FF0000"/>
                </a:solidFill>
              </a:rPr>
              <a:t>kY</a:t>
            </a:r>
            <a:r>
              <a:rPr lang="it-IT" dirty="0" smtClean="0">
                <a:solidFill>
                  <a:srgbClr val="FF0000"/>
                </a:solidFill>
              </a:rPr>
              <a:t> </a:t>
            </a:r>
          </a:p>
          <a:p>
            <a:pPr lvl="1"/>
            <a:r>
              <a:rPr lang="it-IT" dirty="0" smtClean="0"/>
              <a:t>Relazione tra stock di capitale (beni durevoli utilizzati nei processi produttivi) K e prodotto aggregato Y (unita di misura?)</a:t>
            </a:r>
          </a:p>
          <a:p>
            <a:pPr lvl="1"/>
            <a:r>
              <a:rPr lang="it-IT" dirty="0" smtClean="0"/>
              <a:t>k &gt; 0 coefficiente «tecnico», misura la quantità di capitale necessaria a realizzare un’unità di prodotto. </a:t>
            </a:r>
          </a:p>
          <a:p>
            <a:pPr lvl="2"/>
            <a:r>
              <a:rPr lang="it-IT" dirty="0" smtClean="0"/>
              <a:t>k = K/Y = </a:t>
            </a:r>
            <a:r>
              <a:rPr lang="el-GR" dirty="0" smtClean="0"/>
              <a:t>Δ</a:t>
            </a:r>
            <a:r>
              <a:rPr lang="it-IT" dirty="0" smtClean="0"/>
              <a:t>K/</a:t>
            </a:r>
            <a:r>
              <a:rPr lang="el-GR" dirty="0" smtClean="0"/>
              <a:t>Δ</a:t>
            </a:r>
            <a:r>
              <a:rPr lang="it-IT" dirty="0" smtClean="0"/>
              <a:t>Y (vale sui livelli e sulle di variazioni)</a:t>
            </a:r>
          </a:p>
          <a:p>
            <a:pPr lvl="1"/>
            <a:r>
              <a:rPr lang="it-IT" dirty="0" smtClean="0"/>
              <a:t>Y = (1/k)K</a:t>
            </a:r>
          </a:p>
          <a:p>
            <a:pPr lvl="2"/>
            <a:r>
              <a:rPr lang="it-IT" dirty="0" smtClean="0"/>
              <a:t>Funzione di produzione, RCS, il lavoro «fattore libero».</a:t>
            </a:r>
          </a:p>
          <a:p>
            <a:pPr lvl="2"/>
            <a:r>
              <a:rPr lang="it-IT" dirty="0" smtClean="0"/>
              <a:t>1/k = indicatore della produttività marginale e medio del capitale (costante per ipotesi, cambia per effetto del progresso tecnico)</a:t>
            </a:r>
          </a:p>
          <a:p>
            <a:pPr lvl="1"/>
            <a:endParaRPr lang="it-IT" dirty="0" smtClean="0"/>
          </a:p>
          <a:p>
            <a:r>
              <a:rPr lang="it-IT" dirty="0" smtClean="0">
                <a:solidFill>
                  <a:srgbClr val="FF0000"/>
                </a:solidFill>
              </a:rPr>
              <a:t>(2) S=</a:t>
            </a:r>
            <a:r>
              <a:rPr lang="it-IT" dirty="0" err="1" smtClean="0">
                <a:solidFill>
                  <a:srgbClr val="FF0000"/>
                </a:solidFill>
              </a:rPr>
              <a:t>sY</a:t>
            </a:r>
            <a:endParaRPr lang="it-IT" dirty="0" smtClean="0">
              <a:solidFill>
                <a:srgbClr val="FF0000"/>
              </a:solidFill>
            </a:endParaRPr>
          </a:p>
          <a:p>
            <a:pPr lvl="1"/>
            <a:r>
              <a:rPr lang="it-IT" dirty="0" smtClean="0"/>
              <a:t>0 &lt; s </a:t>
            </a:r>
            <a:r>
              <a:rPr lang="it-IT" dirty="0"/>
              <a:t>&lt; </a:t>
            </a:r>
            <a:r>
              <a:rPr lang="it-IT" dirty="0" smtClean="0"/>
              <a:t>1 = propensione </a:t>
            </a:r>
            <a:r>
              <a:rPr lang="it-IT" dirty="0"/>
              <a:t>al risparmio </a:t>
            </a:r>
            <a:r>
              <a:rPr lang="it-IT" dirty="0" smtClean="0"/>
              <a:t>marginale </a:t>
            </a:r>
            <a:r>
              <a:rPr lang="it-IT" dirty="0"/>
              <a:t>e </a:t>
            </a:r>
            <a:r>
              <a:rPr lang="it-IT" dirty="0" smtClean="0"/>
              <a:t>media (costante per ipotesi, complemento a 1 della propensione al consumo c = 1-s)  </a:t>
            </a:r>
            <a:endParaRPr lang="it-IT" dirty="0"/>
          </a:p>
        </p:txBody>
      </p:sp>
    </p:spTree>
    <p:extLst>
      <p:ext uri="{BB962C8B-B14F-4D97-AF65-F5344CB8AC3E}">
        <p14:creationId xmlns:p14="http://schemas.microsoft.com/office/powerpoint/2010/main" val="3010720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Un semplice modello keynesiano di crescita, </a:t>
            </a:r>
            <a:r>
              <a:rPr lang="it-IT" dirty="0" smtClean="0"/>
              <a:t>2</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(3) I = </a:t>
            </a:r>
            <a:r>
              <a:rPr lang="el-GR" dirty="0" smtClean="0">
                <a:solidFill>
                  <a:srgbClr val="FF0000"/>
                </a:solidFill>
              </a:rPr>
              <a:t>Δ</a:t>
            </a:r>
            <a:r>
              <a:rPr lang="it-IT" dirty="0" smtClean="0">
                <a:solidFill>
                  <a:srgbClr val="FF0000"/>
                </a:solidFill>
              </a:rPr>
              <a:t>K = k</a:t>
            </a:r>
            <a:r>
              <a:rPr lang="el-GR" dirty="0">
                <a:solidFill>
                  <a:srgbClr val="FF0000"/>
                </a:solidFill>
              </a:rPr>
              <a:t> </a:t>
            </a:r>
            <a:r>
              <a:rPr lang="el-GR" dirty="0" smtClean="0">
                <a:solidFill>
                  <a:srgbClr val="FF0000"/>
                </a:solidFill>
              </a:rPr>
              <a:t>Δ</a:t>
            </a:r>
            <a:r>
              <a:rPr lang="it-IT" dirty="0" smtClean="0">
                <a:solidFill>
                  <a:srgbClr val="FF0000"/>
                </a:solidFill>
              </a:rPr>
              <a:t>Y (acceleratore keynesiano)</a:t>
            </a:r>
          </a:p>
          <a:p>
            <a:pPr lvl="1"/>
            <a:r>
              <a:rPr lang="el-GR" dirty="0" smtClean="0"/>
              <a:t>Δ</a:t>
            </a:r>
            <a:r>
              <a:rPr lang="it-IT" dirty="0" smtClean="0"/>
              <a:t>K = Variazione dello stock di capitale = Investimenti</a:t>
            </a:r>
          </a:p>
          <a:p>
            <a:pPr lvl="1"/>
            <a:r>
              <a:rPr lang="it-IT" dirty="0" smtClean="0"/>
              <a:t>K</a:t>
            </a:r>
            <a:r>
              <a:rPr lang="it-IT" baseline="-25000" dirty="0" smtClean="0"/>
              <a:t>t+1</a:t>
            </a:r>
            <a:r>
              <a:rPr lang="it-IT" dirty="0" smtClean="0"/>
              <a:t> = </a:t>
            </a:r>
            <a:r>
              <a:rPr lang="it-IT" dirty="0" err="1" smtClean="0"/>
              <a:t>K</a:t>
            </a:r>
            <a:r>
              <a:rPr lang="it-IT" baseline="-25000" dirty="0" err="1" smtClean="0"/>
              <a:t>t</a:t>
            </a:r>
            <a:r>
              <a:rPr lang="it-IT" dirty="0" smtClean="0"/>
              <a:t>(1-</a:t>
            </a:r>
            <a:r>
              <a:rPr lang="el-GR" dirty="0" smtClean="0"/>
              <a:t>δ</a:t>
            </a:r>
            <a:r>
              <a:rPr lang="it-IT" dirty="0" smtClean="0"/>
              <a:t>) + I (nota 20, p. 248), 0 &lt; </a:t>
            </a:r>
            <a:r>
              <a:rPr lang="el-GR" dirty="0" smtClean="0"/>
              <a:t>δ</a:t>
            </a:r>
            <a:r>
              <a:rPr lang="it-IT" dirty="0" smtClean="0"/>
              <a:t> &lt; 1 (tasso di ammortamento)</a:t>
            </a:r>
          </a:p>
          <a:p>
            <a:pPr lvl="1"/>
            <a:r>
              <a:rPr lang="el-GR" dirty="0"/>
              <a:t>Δ</a:t>
            </a:r>
            <a:r>
              <a:rPr lang="it-IT" dirty="0" smtClean="0"/>
              <a:t>K = </a:t>
            </a:r>
            <a:r>
              <a:rPr lang="it-IT" dirty="0"/>
              <a:t>K</a:t>
            </a:r>
            <a:r>
              <a:rPr lang="it-IT" baseline="-25000" dirty="0"/>
              <a:t>t+1</a:t>
            </a:r>
            <a:r>
              <a:rPr lang="it-IT" dirty="0"/>
              <a:t> </a:t>
            </a:r>
            <a:r>
              <a:rPr lang="it-IT" dirty="0" smtClean="0"/>
              <a:t>– </a:t>
            </a:r>
            <a:r>
              <a:rPr lang="it-IT" dirty="0" err="1" smtClean="0"/>
              <a:t>K</a:t>
            </a:r>
            <a:r>
              <a:rPr lang="it-IT" baseline="-25000" dirty="0" err="1" smtClean="0"/>
              <a:t>t</a:t>
            </a:r>
            <a:r>
              <a:rPr lang="it-IT" baseline="-25000" dirty="0" smtClean="0"/>
              <a:t> </a:t>
            </a:r>
            <a:r>
              <a:rPr lang="it-IT" dirty="0" smtClean="0"/>
              <a:t> = I – </a:t>
            </a:r>
            <a:r>
              <a:rPr lang="el-GR" dirty="0" smtClean="0"/>
              <a:t>δ</a:t>
            </a:r>
            <a:r>
              <a:rPr lang="it-IT" dirty="0" err="1"/>
              <a:t>K</a:t>
            </a:r>
            <a:r>
              <a:rPr lang="it-IT" baseline="-25000" dirty="0" err="1"/>
              <a:t>t</a:t>
            </a:r>
            <a:r>
              <a:rPr lang="it-IT" dirty="0" smtClean="0"/>
              <a:t>  (Variazione dello stock di capitale = Investimenti netti = Investimenti lordi – ammortamento dello stock di capitale)</a:t>
            </a:r>
          </a:p>
          <a:p>
            <a:pPr lvl="1"/>
            <a:r>
              <a:rPr lang="it-IT" dirty="0"/>
              <a:t>Se </a:t>
            </a:r>
            <a:r>
              <a:rPr lang="el-GR" dirty="0" smtClean="0"/>
              <a:t>δ</a:t>
            </a:r>
            <a:r>
              <a:rPr lang="it-IT" dirty="0" smtClean="0"/>
              <a:t> = 0, Investimenti lordi = Investimenti netti</a:t>
            </a:r>
          </a:p>
          <a:p>
            <a:pPr lvl="1"/>
            <a:endParaRPr lang="it-IT" dirty="0" smtClean="0"/>
          </a:p>
          <a:p>
            <a:r>
              <a:rPr lang="it-IT" dirty="0" smtClean="0">
                <a:solidFill>
                  <a:srgbClr val="FF0000"/>
                </a:solidFill>
              </a:rPr>
              <a:t>(4) S = I</a:t>
            </a:r>
          </a:p>
          <a:p>
            <a:pPr lvl="1"/>
            <a:r>
              <a:rPr lang="it-IT" dirty="0" smtClean="0"/>
              <a:t>Condizione di equilibrio macroeconomico (uguaglianza tra domanda e offerta aggregata di beni)</a:t>
            </a:r>
          </a:p>
          <a:p>
            <a:pPr lvl="1"/>
            <a:r>
              <a:rPr lang="it-IT" dirty="0" smtClean="0"/>
              <a:t>Y = C + I </a:t>
            </a:r>
            <a:r>
              <a:rPr lang="it-IT" dirty="0" smtClean="0">
                <a:sym typeface="Symbol" panose="05050102010706020507" pitchFamily="18" charset="2"/>
              </a:rPr>
              <a:t> Y – C = I</a:t>
            </a:r>
            <a:r>
              <a:rPr lang="it-IT" dirty="0" smtClean="0"/>
              <a:t> </a:t>
            </a:r>
            <a:r>
              <a:rPr lang="it-IT" dirty="0">
                <a:sym typeface="Symbol" panose="05050102010706020507" pitchFamily="18" charset="2"/>
              </a:rPr>
              <a:t> </a:t>
            </a:r>
            <a:r>
              <a:rPr lang="it-IT" dirty="0" smtClean="0">
                <a:sym typeface="Symbol" panose="05050102010706020507" pitchFamily="18" charset="2"/>
              </a:rPr>
              <a:t>S </a:t>
            </a:r>
            <a:r>
              <a:rPr lang="it-IT" dirty="0">
                <a:sym typeface="Symbol" panose="05050102010706020507" pitchFamily="18" charset="2"/>
              </a:rPr>
              <a:t>= I</a:t>
            </a:r>
            <a:r>
              <a:rPr lang="it-IT" dirty="0"/>
              <a:t> </a:t>
            </a:r>
          </a:p>
        </p:txBody>
      </p:sp>
    </p:spTree>
    <p:extLst>
      <p:ext uri="{BB962C8B-B14F-4D97-AF65-F5344CB8AC3E}">
        <p14:creationId xmlns:p14="http://schemas.microsoft.com/office/powerpoint/2010/main" val="6698905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Un semplice modello keynesiano di crescita, </a:t>
            </a:r>
            <a:r>
              <a:rPr lang="it-IT" dirty="0" smtClean="0"/>
              <a:t>3</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latin typeface="Calibri" panose="020F0502020204030204" pitchFamily="34" charset="0"/>
              </a:rPr>
              <a:t>Tasso di crescita dell’economia (fra t e t+1) = </a:t>
            </a:r>
            <a:r>
              <a:rPr lang="el-GR" dirty="0" smtClean="0">
                <a:latin typeface="Calibri" panose="020F0502020204030204" pitchFamily="34" charset="0"/>
              </a:rPr>
              <a:t>γ</a:t>
            </a:r>
            <a:endParaRPr lang="it-IT" dirty="0" smtClean="0">
              <a:latin typeface="Calibri" panose="020F0502020204030204" pitchFamily="34" charset="0"/>
            </a:endParaRPr>
          </a:p>
          <a:p>
            <a:pPr lvl="1"/>
            <a:r>
              <a:rPr lang="el-GR" dirty="0">
                <a:latin typeface="Calibri" panose="020F0502020204030204" pitchFamily="34" charset="0"/>
              </a:rPr>
              <a:t>γ </a:t>
            </a:r>
            <a:r>
              <a:rPr lang="it-IT" dirty="0" smtClean="0">
                <a:latin typeface="Calibri" panose="020F0502020204030204" pitchFamily="34" charset="0"/>
              </a:rPr>
              <a:t>= </a:t>
            </a:r>
            <a:r>
              <a:rPr lang="el-GR" dirty="0" smtClean="0"/>
              <a:t>Δ</a:t>
            </a:r>
            <a:r>
              <a:rPr lang="it-IT" dirty="0" smtClean="0"/>
              <a:t>Y/Y = (Y</a:t>
            </a:r>
            <a:r>
              <a:rPr lang="it-IT" baseline="-25000" dirty="0" smtClean="0"/>
              <a:t>t+1</a:t>
            </a:r>
            <a:r>
              <a:rPr lang="it-IT" dirty="0" smtClean="0"/>
              <a:t> – </a:t>
            </a:r>
            <a:r>
              <a:rPr lang="it-IT" dirty="0" err="1" smtClean="0"/>
              <a:t>Y</a:t>
            </a:r>
            <a:r>
              <a:rPr lang="it-IT" baseline="-25000" dirty="0" err="1" smtClean="0"/>
              <a:t>t</a:t>
            </a:r>
            <a:r>
              <a:rPr lang="it-IT" dirty="0" smtClean="0"/>
              <a:t>)/</a:t>
            </a:r>
            <a:r>
              <a:rPr lang="it-IT" dirty="0" err="1" smtClean="0"/>
              <a:t>Y</a:t>
            </a:r>
            <a:r>
              <a:rPr lang="it-IT" baseline="-25000" dirty="0" err="1" smtClean="0"/>
              <a:t>t</a:t>
            </a:r>
            <a:endParaRPr lang="it-IT" dirty="0" smtClean="0"/>
          </a:p>
          <a:p>
            <a:pPr lvl="1"/>
            <a:r>
              <a:rPr lang="el-GR" dirty="0">
                <a:latin typeface="Calibri" panose="020F0502020204030204" pitchFamily="34" charset="0"/>
              </a:rPr>
              <a:t>γ </a:t>
            </a:r>
            <a:r>
              <a:rPr lang="it-IT" dirty="0">
                <a:latin typeface="Calibri" panose="020F0502020204030204" pitchFamily="34" charset="0"/>
              </a:rPr>
              <a:t>= </a:t>
            </a:r>
            <a:r>
              <a:rPr lang="it-IT" dirty="0" smtClean="0">
                <a:latin typeface="Calibri" panose="020F0502020204030204" pitchFamily="34" charset="0"/>
              </a:rPr>
              <a:t>(</a:t>
            </a:r>
            <a:r>
              <a:rPr lang="el-GR" dirty="0" smtClean="0"/>
              <a:t>Δ</a:t>
            </a:r>
            <a:r>
              <a:rPr lang="it-IT" dirty="0" smtClean="0"/>
              <a:t>Y/</a:t>
            </a:r>
            <a:r>
              <a:rPr lang="el-GR" dirty="0" smtClean="0"/>
              <a:t>Δ</a:t>
            </a:r>
            <a:r>
              <a:rPr lang="it-IT" dirty="0" smtClean="0"/>
              <a:t>K)(</a:t>
            </a:r>
            <a:r>
              <a:rPr lang="el-GR" dirty="0" smtClean="0"/>
              <a:t>Δ</a:t>
            </a:r>
            <a:r>
              <a:rPr lang="it-IT" dirty="0" smtClean="0"/>
              <a:t>K/Y) = (1/k)(I/Y) = </a:t>
            </a:r>
            <a:r>
              <a:rPr lang="it-IT" dirty="0"/>
              <a:t>(1/k</a:t>
            </a:r>
            <a:r>
              <a:rPr lang="it-IT" dirty="0" smtClean="0"/>
              <a:t>)(S/Y)= </a:t>
            </a:r>
            <a:r>
              <a:rPr lang="it-IT" dirty="0"/>
              <a:t>(1/k</a:t>
            </a:r>
            <a:r>
              <a:rPr lang="it-IT" dirty="0" smtClean="0"/>
              <a:t>)(s)</a:t>
            </a:r>
          </a:p>
          <a:p>
            <a:pPr lvl="1"/>
            <a:r>
              <a:rPr lang="el-GR" dirty="0">
                <a:latin typeface="Calibri" panose="020F0502020204030204" pitchFamily="34" charset="0"/>
              </a:rPr>
              <a:t>γ </a:t>
            </a:r>
            <a:r>
              <a:rPr lang="it-IT" dirty="0">
                <a:latin typeface="Calibri" panose="020F0502020204030204" pitchFamily="34" charset="0"/>
              </a:rPr>
              <a:t>= </a:t>
            </a:r>
            <a:r>
              <a:rPr lang="it-IT" dirty="0" smtClean="0"/>
              <a:t>(s/k)</a:t>
            </a:r>
          </a:p>
          <a:p>
            <a:endParaRPr lang="it-IT" dirty="0" smtClean="0"/>
          </a:p>
          <a:p>
            <a:r>
              <a:rPr lang="it-IT" dirty="0" smtClean="0">
                <a:solidFill>
                  <a:srgbClr val="FF0000"/>
                </a:solidFill>
              </a:rPr>
              <a:t>I </a:t>
            </a:r>
            <a:r>
              <a:rPr lang="it-IT" dirty="0" smtClean="0">
                <a:solidFill>
                  <a:srgbClr val="FF0000"/>
                </a:solidFill>
              </a:rPr>
              <a:t>due «motori</a:t>
            </a:r>
            <a:r>
              <a:rPr lang="it-IT" dirty="0" smtClean="0">
                <a:solidFill>
                  <a:srgbClr val="FF0000"/>
                </a:solidFill>
              </a:rPr>
              <a:t>» della crescita economica</a:t>
            </a:r>
            <a:r>
              <a:rPr lang="it-IT" dirty="0" smtClean="0"/>
              <a:t>: </a:t>
            </a:r>
            <a:endParaRPr lang="it-IT" dirty="0" smtClean="0"/>
          </a:p>
          <a:p>
            <a:pPr lvl="1"/>
            <a:r>
              <a:rPr lang="it-IT" dirty="0" smtClean="0"/>
              <a:t>L’accumulazione del capitale (risparmi = investimenti)  </a:t>
            </a:r>
          </a:p>
          <a:p>
            <a:pPr lvl="1"/>
            <a:r>
              <a:rPr lang="it-IT" dirty="0" smtClean="0"/>
              <a:t>La produttività del capitale accumulato (funzione al sua volta del progresso tecnico, della qualità della forza lavoro, della qualità dell’ambiente economico)</a:t>
            </a:r>
          </a:p>
          <a:p>
            <a:pPr lvl="1"/>
            <a:r>
              <a:rPr lang="it-IT" dirty="0" smtClean="0"/>
              <a:t>Adottando questa impostazione, crescono più rapidamente le nazioni che favoriscono l’accumulazione del capitale (sia dal lato del risparmio che da quello dell’investimento), l’innovazione, il progresso tecnologico, la qualità delle infrastrutture. </a:t>
            </a:r>
          </a:p>
          <a:p>
            <a:pPr lvl="1"/>
            <a:r>
              <a:rPr lang="it-IT" dirty="0" smtClean="0"/>
              <a:t>Il tema viene ripreso dalla teoria (teorie) della </a:t>
            </a:r>
            <a:r>
              <a:rPr lang="it-IT" dirty="0" smtClean="0">
                <a:solidFill>
                  <a:srgbClr val="FF0000"/>
                </a:solidFill>
              </a:rPr>
              <a:t>crescita endogena</a:t>
            </a:r>
          </a:p>
        </p:txBody>
      </p:sp>
    </p:spTree>
    <p:extLst>
      <p:ext uri="{BB962C8B-B14F-4D97-AF65-F5344CB8AC3E}">
        <p14:creationId xmlns:p14="http://schemas.microsoft.com/office/powerpoint/2010/main" val="20723117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smtClean="0"/>
              <a:t>Crescita endogena: Esternalità e capitale umano</a:t>
            </a:r>
            <a:endParaRPr lang="it-IT" sz="4000" dirty="0"/>
          </a:p>
        </p:txBody>
      </p:sp>
      <p:pic>
        <p:nvPicPr>
          <p:cNvPr id="4" name="Immagine 3"/>
          <p:cNvPicPr>
            <a:picLocks noChangeAspect="1"/>
          </p:cNvPicPr>
          <p:nvPr/>
        </p:nvPicPr>
        <p:blipFill>
          <a:blip r:embed="rId2"/>
          <a:stretch>
            <a:fillRect/>
          </a:stretch>
        </p:blipFill>
        <p:spPr>
          <a:xfrm>
            <a:off x="2032000" y="1690688"/>
            <a:ext cx="8311717" cy="4714463"/>
          </a:xfrm>
          <a:prstGeom prst="rect">
            <a:avLst/>
          </a:prstGeom>
        </p:spPr>
      </p:pic>
    </p:spTree>
    <p:extLst>
      <p:ext uri="{BB962C8B-B14F-4D97-AF65-F5344CB8AC3E}">
        <p14:creationId xmlns:p14="http://schemas.microsoft.com/office/powerpoint/2010/main" val="35037550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955675"/>
          </a:xfrm>
        </p:spPr>
        <p:txBody>
          <a:bodyPr>
            <a:normAutofit/>
          </a:bodyPr>
          <a:lstStyle/>
          <a:p>
            <a:r>
              <a:rPr lang="it-IT" sz="3800" dirty="0" smtClean="0"/>
              <a:t>Crescita endogena: R&amp;S e commercio internazionale</a:t>
            </a:r>
            <a:endParaRPr lang="it-IT" sz="3800" dirty="0"/>
          </a:p>
        </p:txBody>
      </p:sp>
      <p:pic>
        <p:nvPicPr>
          <p:cNvPr id="3" name="Immagine 2"/>
          <p:cNvPicPr>
            <a:picLocks noChangeAspect="1"/>
          </p:cNvPicPr>
          <p:nvPr/>
        </p:nvPicPr>
        <p:blipFill>
          <a:blip r:embed="rId2"/>
          <a:stretch>
            <a:fillRect/>
          </a:stretch>
        </p:blipFill>
        <p:spPr>
          <a:xfrm>
            <a:off x="1379393" y="1690688"/>
            <a:ext cx="7105650" cy="619125"/>
          </a:xfrm>
          <a:prstGeom prst="rect">
            <a:avLst/>
          </a:prstGeom>
        </p:spPr>
      </p:pic>
      <p:pic>
        <p:nvPicPr>
          <p:cNvPr id="6" name="Immagine 5"/>
          <p:cNvPicPr>
            <a:picLocks noChangeAspect="1"/>
          </p:cNvPicPr>
          <p:nvPr/>
        </p:nvPicPr>
        <p:blipFill>
          <a:blip r:embed="rId3"/>
          <a:stretch>
            <a:fillRect/>
          </a:stretch>
        </p:blipFill>
        <p:spPr>
          <a:xfrm>
            <a:off x="1379393" y="2416176"/>
            <a:ext cx="7105650" cy="675198"/>
          </a:xfrm>
          <a:prstGeom prst="rect">
            <a:avLst/>
          </a:prstGeom>
        </p:spPr>
      </p:pic>
      <p:sp>
        <p:nvSpPr>
          <p:cNvPr id="7" name="CasellaDiTesto 6"/>
          <p:cNvSpPr txBox="1"/>
          <p:nvPr/>
        </p:nvSpPr>
        <p:spPr>
          <a:xfrm>
            <a:off x="8876147" y="1891045"/>
            <a:ext cx="2909454" cy="1200329"/>
          </a:xfrm>
          <a:prstGeom prst="rect">
            <a:avLst/>
          </a:prstGeom>
          <a:noFill/>
        </p:spPr>
        <p:txBody>
          <a:bodyPr wrap="square" rtlCol="0">
            <a:spAutoFit/>
          </a:bodyPr>
          <a:lstStyle/>
          <a:p>
            <a:r>
              <a:rPr lang="it-IT" dirty="0" smtClean="0"/>
              <a:t>A = indice di produttività del lavoro (funzione di R&amp;S che dipende, fra l’altro dal commercio internazionale)</a:t>
            </a:r>
            <a:endParaRPr lang="it-IT" dirty="0"/>
          </a:p>
        </p:txBody>
      </p:sp>
      <p:pic>
        <p:nvPicPr>
          <p:cNvPr id="8" name="Immagine 7"/>
          <p:cNvPicPr>
            <a:picLocks noChangeAspect="1"/>
          </p:cNvPicPr>
          <p:nvPr/>
        </p:nvPicPr>
        <p:blipFill>
          <a:blip r:embed="rId4"/>
          <a:stretch>
            <a:fillRect/>
          </a:stretch>
        </p:blipFill>
        <p:spPr>
          <a:xfrm>
            <a:off x="988291" y="3197737"/>
            <a:ext cx="5260830" cy="3384518"/>
          </a:xfrm>
          <a:prstGeom prst="rect">
            <a:avLst/>
          </a:prstGeom>
        </p:spPr>
      </p:pic>
      <p:pic>
        <p:nvPicPr>
          <p:cNvPr id="9" name="Immagine 8"/>
          <p:cNvPicPr>
            <a:picLocks noChangeAspect="1"/>
          </p:cNvPicPr>
          <p:nvPr/>
        </p:nvPicPr>
        <p:blipFill>
          <a:blip r:embed="rId5"/>
          <a:stretch>
            <a:fillRect/>
          </a:stretch>
        </p:blipFill>
        <p:spPr>
          <a:xfrm>
            <a:off x="6440583" y="3197737"/>
            <a:ext cx="4741623" cy="1809605"/>
          </a:xfrm>
          <a:prstGeom prst="rect">
            <a:avLst/>
          </a:prstGeom>
        </p:spPr>
      </p:pic>
    </p:spTree>
    <p:extLst>
      <p:ext uri="{BB962C8B-B14F-4D97-AF65-F5344CB8AC3E}">
        <p14:creationId xmlns:p14="http://schemas.microsoft.com/office/powerpoint/2010/main" val="21609338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Politiche per la </a:t>
            </a:r>
            <a:r>
              <a:rPr lang="it-IT" dirty="0" smtClean="0"/>
              <a:t>crescita, 1</a:t>
            </a:r>
            <a:endParaRPr lang="it-IT" dirty="0"/>
          </a:p>
        </p:txBody>
      </p:sp>
      <p:sp>
        <p:nvSpPr>
          <p:cNvPr id="3" name="Segnaposto contenuto 2"/>
          <p:cNvSpPr>
            <a:spLocks noGrp="1"/>
          </p:cNvSpPr>
          <p:nvPr>
            <p:ph idx="1"/>
          </p:nvPr>
        </p:nvSpPr>
        <p:spPr/>
        <p:txBody>
          <a:bodyPr>
            <a:normAutofit/>
          </a:bodyPr>
          <a:lstStyle/>
          <a:p>
            <a:r>
              <a:rPr lang="it-IT" dirty="0" smtClean="0"/>
              <a:t>(1) Politiche finalizzate a </a:t>
            </a:r>
            <a:r>
              <a:rPr lang="it-IT" dirty="0" smtClean="0">
                <a:solidFill>
                  <a:srgbClr val="FF0000"/>
                </a:solidFill>
              </a:rPr>
              <a:t>promuovere l’accumulazione del capitale fisico</a:t>
            </a:r>
            <a:r>
              <a:rPr lang="it-IT" dirty="0" smtClean="0"/>
              <a:t> (</a:t>
            </a:r>
            <a:r>
              <a:rPr lang="it-IT" dirty="0" smtClean="0">
                <a:sym typeface="Symbol" panose="05050102010706020507" pitchFamily="18" charset="2"/>
              </a:rPr>
              <a:t>s, </a:t>
            </a:r>
            <a:r>
              <a:rPr lang="el-GR" dirty="0"/>
              <a:t>Δ</a:t>
            </a:r>
            <a:r>
              <a:rPr lang="it-IT" dirty="0" smtClean="0"/>
              <a:t>K)</a:t>
            </a:r>
          </a:p>
          <a:p>
            <a:pPr lvl="1"/>
            <a:r>
              <a:rPr lang="it-IT" dirty="0" smtClean="0"/>
              <a:t>Detassazione degli utili reinvestiti nell’impresa (</a:t>
            </a:r>
            <a:r>
              <a:rPr lang="it-IT" dirty="0" smtClean="0">
                <a:sym typeface="Symbol" panose="05050102010706020507" pitchFamily="18" charset="2"/>
              </a:rPr>
              <a:t>TAX</a:t>
            </a:r>
            <a:r>
              <a:rPr lang="it-IT" dirty="0" smtClean="0"/>
              <a:t>)</a:t>
            </a:r>
          </a:p>
          <a:p>
            <a:pPr lvl="1"/>
            <a:r>
              <a:rPr lang="it-IT" dirty="0" smtClean="0"/>
              <a:t>Sussidi, incentivi fiscali a favore del rinnovo ammodernamento degli </a:t>
            </a:r>
            <a:r>
              <a:rPr lang="it-IT" dirty="0"/>
              <a:t>impianti (</a:t>
            </a:r>
            <a:r>
              <a:rPr lang="it-IT" dirty="0">
                <a:sym typeface="Symbol" panose="05050102010706020507" pitchFamily="18" charset="2"/>
              </a:rPr>
              <a:t></a:t>
            </a:r>
            <a:r>
              <a:rPr lang="it-IT" dirty="0" smtClean="0">
                <a:sym typeface="Symbol" panose="05050102010706020507" pitchFamily="18" charset="2"/>
              </a:rPr>
              <a:t>TAX, TR</a:t>
            </a:r>
            <a:r>
              <a:rPr lang="it-IT" dirty="0" smtClean="0"/>
              <a:t>)</a:t>
            </a:r>
          </a:p>
          <a:p>
            <a:pPr lvl="1"/>
            <a:r>
              <a:rPr lang="it-IT" dirty="0" smtClean="0"/>
              <a:t>Incentivi fiscali all’investimento azionario e riduzione della progressività per non penalizzare i percettori di redditi più elevati, nell’ipotesi che una parte cospicua di quei redditi venga risparmiata e impiegata nel mercato dei capitali con vantaggio delle imprese e dell’accumulazione di capitale produttivo (</a:t>
            </a:r>
            <a:r>
              <a:rPr lang="it-IT" dirty="0" err="1" smtClean="0"/>
              <a:t>trickle</a:t>
            </a:r>
            <a:r>
              <a:rPr lang="it-IT" dirty="0"/>
              <a:t> </a:t>
            </a:r>
            <a:r>
              <a:rPr lang="it-IT" dirty="0" smtClean="0"/>
              <a:t>down)</a:t>
            </a:r>
          </a:p>
          <a:p>
            <a:pPr lvl="1"/>
            <a:r>
              <a:rPr lang="it-IT" dirty="0" err="1" smtClean="0"/>
              <a:t>Tax</a:t>
            </a:r>
            <a:r>
              <a:rPr lang="it-IT" dirty="0" smtClean="0"/>
              <a:t> free </a:t>
            </a:r>
            <a:r>
              <a:rPr lang="it-IT" dirty="0" err="1" smtClean="0"/>
              <a:t>zones</a:t>
            </a:r>
            <a:r>
              <a:rPr lang="it-IT" dirty="0" smtClean="0"/>
              <a:t> (per attirare investimenti dall’estero)</a:t>
            </a:r>
          </a:p>
        </p:txBody>
      </p:sp>
    </p:spTree>
    <p:extLst>
      <p:ext uri="{BB962C8B-B14F-4D97-AF65-F5344CB8AC3E}">
        <p14:creationId xmlns:p14="http://schemas.microsoft.com/office/powerpoint/2010/main" val="12802217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Politiche per la crescita, </a:t>
            </a:r>
            <a:r>
              <a:rPr lang="it-IT" dirty="0" smtClean="0"/>
              <a:t>2</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(2) Politiche finalizzate a creare/riqualificare/ammodernare le </a:t>
            </a:r>
            <a:r>
              <a:rPr lang="it-IT" dirty="0" smtClean="0">
                <a:solidFill>
                  <a:srgbClr val="FF0000"/>
                </a:solidFill>
              </a:rPr>
              <a:t>infrastrutture materiali </a:t>
            </a:r>
            <a:r>
              <a:rPr lang="it-IT" dirty="0" smtClean="0"/>
              <a:t>(strade, autostrade, metropolitane, aeroporti, porti ecc.) e </a:t>
            </a:r>
            <a:r>
              <a:rPr lang="it-IT" dirty="0" smtClean="0">
                <a:solidFill>
                  <a:srgbClr val="FF0000"/>
                </a:solidFill>
              </a:rPr>
              <a:t>immateriali</a:t>
            </a:r>
            <a:r>
              <a:rPr lang="it-IT" dirty="0" smtClean="0"/>
              <a:t> (es. piattaforme e reti digitali, digitalizzazione dei servizi pubblici)</a:t>
            </a:r>
          </a:p>
          <a:p>
            <a:pPr lvl="1"/>
            <a:r>
              <a:rPr lang="it-IT" dirty="0" smtClean="0"/>
              <a:t>Infrastrutture come beni pubblici utili ad agevolare la mobilità delle persone, delle merci, delle informazioni</a:t>
            </a:r>
          </a:p>
          <a:p>
            <a:pPr lvl="1"/>
            <a:r>
              <a:rPr lang="it-IT" dirty="0" smtClean="0"/>
              <a:t>Investimenti pubblici come «rimedio» contro la disoccupazione di massa nell’ottica keynesiana</a:t>
            </a:r>
          </a:p>
          <a:p>
            <a:pPr lvl="1"/>
            <a:r>
              <a:rPr lang="it-IT" dirty="0" smtClean="0"/>
              <a:t>Investimenti pubblici in infrastrutture come fattore che promuove la «produttività» </a:t>
            </a:r>
            <a:r>
              <a:rPr lang="it-IT" dirty="0"/>
              <a:t>del capitale (</a:t>
            </a:r>
            <a:r>
              <a:rPr lang="it-IT" dirty="0">
                <a:sym typeface="Symbol" panose="05050102010706020507" pitchFamily="18" charset="2"/>
              </a:rPr>
              <a:t> 1/k</a:t>
            </a:r>
            <a:r>
              <a:rPr lang="it-IT" dirty="0"/>
              <a:t>)</a:t>
            </a:r>
          </a:p>
          <a:p>
            <a:pPr lvl="1"/>
            <a:r>
              <a:rPr lang="it-IT" dirty="0" smtClean="0"/>
              <a:t>Investimenti pubblici = </a:t>
            </a:r>
            <a:r>
              <a:rPr lang="it-IT" dirty="0" smtClean="0">
                <a:sym typeface="Symbol" panose="05050102010706020507" pitchFamily="18" charset="2"/>
              </a:rPr>
              <a:t></a:t>
            </a:r>
            <a:r>
              <a:rPr lang="it-IT" dirty="0" smtClean="0"/>
              <a:t>G (quindi si può scontrare con il vincolo del bilancio pubblico, e questo può portare a penalizzare gli investimenti pubblici a favore dei consumi intermedi, esempio Italia)</a:t>
            </a:r>
          </a:p>
        </p:txBody>
      </p:sp>
    </p:spTree>
    <p:extLst>
      <p:ext uri="{BB962C8B-B14F-4D97-AF65-F5344CB8AC3E}">
        <p14:creationId xmlns:p14="http://schemas.microsoft.com/office/powerpoint/2010/main" val="8885927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Politiche per la crescita, </a:t>
            </a:r>
            <a:r>
              <a:rPr lang="it-IT" dirty="0" smtClean="0"/>
              <a:t>3</a:t>
            </a:r>
            <a:endParaRPr lang="it-IT" dirty="0"/>
          </a:p>
        </p:txBody>
      </p:sp>
      <p:sp>
        <p:nvSpPr>
          <p:cNvPr id="3" name="Segnaposto contenuto 2"/>
          <p:cNvSpPr>
            <a:spLocks noGrp="1"/>
          </p:cNvSpPr>
          <p:nvPr>
            <p:ph idx="1"/>
          </p:nvPr>
        </p:nvSpPr>
        <p:spPr/>
        <p:txBody>
          <a:bodyPr>
            <a:normAutofit lnSpcReduction="10000"/>
          </a:bodyPr>
          <a:lstStyle/>
          <a:p>
            <a:r>
              <a:rPr lang="it-IT" dirty="0" smtClean="0"/>
              <a:t>(3) Promozione delle attività di </a:t>
            </a:r>
            <a:r>
              <a:rPr lang="it-IT" dirty="0" smtClean="0">
                <a:solidFill>
                  <a:srgbClr val="FF0000"/>
                </a:solidFill>
              </a:rPr>
              <a:t>ricerca</a:t>
            </a:r>
            <a:r>
              <a:rPr lang="it-IT" dirty="0" smtClean="0"/>
              <a:t> scientifica e tecnologica, politiche dell’</a:t>
            </a:r>
            <a:r>
              <a:rPr lang="it-IT" dirty="0" smtClean="0">
                <a:solidFill>
                  <a:srgbClr val="FF0000"/>
                </a:solidFill>
              </a:rPr>
              <a:t>istruzione</a:t>
            </a:r>
            <a:r>
              <a:rPr lang="it-IT" dirty="0" smtClean="0"/>
              <a:t>, sostegno alla formazione della forza lavoro e all’accumulazione di capitale umano</a:t>
            </a:r>
          </a:p>
          <a:p>
            <a:pPr lvl="1"/>
            <a:r>
              <a:rPr lang="it-IT" dirty="0" smtClean="0"/>
              <a:t>Collegamento con la politica industriale (cap. 2)</a:t>
            </a:r>
          </a:p>
          <a:p>
            <a:pPr lvl="1"/>
            <a:r>
              <a:rPr lang="it-IT" dirty="0" smtClean="0"/>
              <a:t>La conoscenza  come bene pubblico particolare (non rivale, non escludibile)</a:t>
            </a:r>
          </a:p>
          <a:p>
            <a:pPr lvl="1"/>
            <a:r>
              <a:rPr lang="it-IT" dirty="0" smtClean="0"/>
              <a:t>Politiche per l’innovazione (produzione di conoscenza): politica dei brevetti (monopolio o no?), sussidi alla ricerca (come, a chi?)</a:t>
            </a:r>
          </a:p>
          <a:p>
            <a:pPr lvl="1"/>
            <a:r>
              <a:rPr lang="it-IT" dirty="0" smtClean="0"/>
              <a:t>Ricerca di base: Università, CNR, partnership tra settore pubblico e privato</a:t>
            </a:r>
          </a:p>
          <a:p>
            <a:pPr lvl="1"/>
            <a:r>
              <a:rPr lang="it-IT" dirty="0" smtClean="0"/>
              <a:t>Politiche dell’istruzione, miglioramento nella qualità dei servizi educativi, facilitazione dell’accesso agli studi universitari rafforzamento dei collegamenti tra mondo dell’istruzione e mondo del lavoro,  </a:t>
            </a:r>
            <a:endParaRPr lang="it-IT" dirty="0"/>
          </a:p>
          <a:p>
            <a:pPr lvl="1"/>
            <a:r>
              <a:rPr lang="it-IT" dirty="0" smtClean="0"/>
              <a:t>Stato innovatore?</a:t>
            </a:r>
          </a:p>
        </p:txBody>
      </p:sp>
    </p:spTree>
    <p:extLst>
      <p:ext uri="{BB962C8B-B14F-4D97-AF65-F5344CB8AC3E}">
        <p14:creationId xmlns:p14="http://schemas.microsoft.com/office/powerpoint/2010/main" val="16750096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Politiche per la crescita, </a:t>
            </a:r>
            <a:r>
              <a:rPr lang="it-IT" dirty="0" smtClean="0"/>
              <a:t>4</a:t>
            </a:r>
            <a:endParaRPr lang="it-IT" dirty="0"/>
          </a:p>
        </p:txBody>
      </p:sp>
      <p:sp>
        <p:nvSpPr>
          <p:cNvPr id="3" name="Segnaposto contenuto 2"/>
          <p:cNvSpPr>
            <a:spLocks noGrp="1"/>
          </p:cNvSpPr>
          <p:nvPr>
            <p:ph idx="1"/>
          </p:nvPr>
        </p:nvSpPr>
        <p:spPr/>
        <p:txBody>
          <a:bodyPr>
            <a:normAutofit/>
          </a:bodyPr>
          <a:lstStyle/>
          <a:p>
            <a:r>
              <a:rPr lang="it-IT" dirty="0"/>
              <a:t>(4) Promozione dell’</a:t>
            </a:r>
            <a:r>
              <a:rPr lang="it-IT" dirty="0">
                <a:solidFill>
                  <a:srgbClr val="FF0000"/>
                </a:solidFill>
              </a:rPr>
              <a:t>efficienza del sistema giudiziario</a:t>
            </a:r>
            <a:r>
              <a:rPr lang="it-IT" dirty="0"/>
              <a:t> («tempi della giustizia», tutela dei diritti di proprietà e incentivo agli investimenti)</a:t>
            </a:r>
          </a:p>
          <a:p>
            <a:endParaRPr lang="it-IT" dirty="0" smtClean="0"/>
          </a:p>
          <a:p>
            <a:r>
              <a:rPr lang="it-IT" dirty="0" smtClean="0"/>
              <a:t>(</a:t>
            </a:r>
            <a:r>
              <a:rPr lang="it-IT" dirty="0"/>
              <a:t>5) </a:t>
            </a:r>
            <a:r>
              <a:rPr lang="it-IT" dirty="0">
                <a:solidFill>
                  <a:srgbClr val="FF0000"/>
                </a:solidFill>
              </a:rPr>
              <a:t>Politica della concorrenza </a:t>
            </a:r>
            <a:r>
              <a:rPr lang="it-IT" dirty="0"/>
              <a:t>(liberalizzazione, deregolamentazione)</a:t>
            </a:r>
          </a:p>
          <a:p>
            <a:pPr lvl="1"/>
            <a:r>
              <a:rPr lang="it-IT" dirty="0">
                <a:sym typeface="Symbol" panose="05050102010706020507" pitchFamily="18" charset="2"/>
              </a:rPr>
              <a:t> Concorrenza   Innovazione   Concorrenza</a:t>
            </a:r>
          </a:p>
          <a:p>
            <a:pPr lvl="1"/>
            <a:r>
              <a:rPr lang="it-IT" dirty="0">
                <a:sym typeface="Symbol" panose="05050102010706020507" pitchFamily="18" charset="2"/>
              </a:rPr>
              <a:t>Contro-argomento</a:t>
            </a:r>
          </a:p>
          <a:p>
            <a:endParaRPr lang="it-IT" dirty="0" smtClean="0">
              <a:sym typeface="Symbol" panose="05050102010706020507" pitchFamily="18" charset="2"/>
            </a:endParaRPr>
          </a:p>
          <a:p>
            <a:r>
              <a:rPr lang="it-IT" dirty="0" smtClean="0">
                <a:sym typeface="Symbol" panose="05050102010706020507" pitchFamily="18" charset="2"/>
              </a:rPr>
              <a:t>(6) </a:t>
            </a:r>
            <a:r>
              <a:rPr lang="it-IT" dirty="0" smtClean="0">
                <a:solidFill>
                  <a:srgbClr val="FF0000"/>
                </a:solidFill>
                <a:sym typeface="Symbol" panose="05050102010706020507" pitchFamily="18" charset="2"/>
              </a:rPr>
              <a:t>Finanziamento degli investimenti </a:t>
            </a:r>
            <a:r>
              <a:rPr lang="it-IT" dirty="0" smtClean="0">
                <a:sym typeface="Symbol" panose="05050102010706020507" pitchFamily="18" charset="2"/>
              </a:rPr>
              <a:t>(ne riparleremo, nell’ambito delle lezioni dedicate a Moneta, Banche, Finanza – Cap. 6)</a:t>
            </a:r>
            <a:endParaRPr lang="it-IT" dirty="0"/>
          </a:p>
          <a:p>
            <a:endParaRPr lang="it-IT" dirty="0" smtClean="0"/>
          </a:p>
        </p:txBody>
      </p:sp>
    </p:spTree>
    <p:extLst>
      <p:ext uri="{BB962C8B-B14F-4D97-AF65-F5344CB8AC3E}">
        <p14:creationId xmlns:p14="http://schemas.microsoft.com/office/powerpoint/2010/main" val="28600006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Finanza pubblica, stabilità e crescita</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Le </a:t>
            </a:r>
            <a:r>
              <a:rPr lang="it-IT" dirty="0" smtClean="0">
                <a:solidFill>
                  <a:srgbClr val="FF0000"/>
                </a:solidFill>
              </a:rPr>
              <a:t>manovre di finanza pubblica </a:t>
            </a:r>
            <a:r>
              <a:rPr lang="it-IT" dirty="0" smtClean="0"/>
              <a:t>servono a:</a:t>
            </a:r>
          </a:p>
          <a:p>
            <a:pPr lvl="1"/>
            <a:r>
              <a:rPr lang="it-IT" dirty="0" smtClean="0"/>
              <a:t>(1) </a:t>
            </a:r>
            <a:r>
              <a:rPr lang="it-IT" dirty="0" smtClean="0">
                <a:solidFill>
                  <a:srgbClr val="FF0000"/>
                </a:solidFill>
              </a:rPr>
              <a:t>Stabilizzare l’economia</a:t>
            </a:r>
            <a:r>
              <a:rPr lang="it-IT" dirty="0" smtClean="0"/>
              <a:t> nel breve-medio periodo, adottando misure espansive del bilancio pubblico e della domanda aggregata (</a:t>
            </a:r>
            <a:r>
              <a:rPr lang="it-IT" dirty="0" smtClean="0">
                <a:sym typeface="Symbol" panose="05050102010706020507" pitchFamily="18" charset="2"/>
              </a:rPr>
              <a:t>G, TR, TAX) quando l’economia «rallenta» e adottando misure di segno opposto </a:t>
            </a:r>
            <a:r>
              <a:rPr lang="it-IT" dirty="0" smtClean="0"/>
              <a:t>(</a:t>
            </a:r>
            <a:r>
              <a:rPr lang="it-IT" dirty="0">
                <a:sym typeface="Symbol" panose="05050102010706020507" pitchFamily="18" charset="2"/>
              </a:rPr>
              <a:t> </a:t>
            </a:r>
            <a:r>
              <a:rPr lang="it-IT" dirty="0" smtClean="0">
                <a:sym typeface="Symbol" panose="05050102010706020507" pitchFamily="18" charset="2"/>
              </a:rPr>
              <a:t>G</a:t>
            </a:r>
            <a:r>
              <a:rPr lang="it-IT" dirty="0">
                <a:sym typeface="Symbol" panose="05050102010706020507" pitchFamily="18" charset="2"/>
              </a:rPr>
              <a:t>,  </a:t>
            </a:r>
            <a:r>
              <a:rPr lang="it-IT" dirty="0" smtClean="0">
                <a:sym typeface="Symbol" panose="05050102010706020507" pitchFamily="18" charset="2"/>
              </a:rPr>
              <a:t>TR</a:t>
            </a:r>
            <a:r>
              <a:rPr lang="it-IT" dirty="0">
                <a:sym typeface="Symbol" panose="05050102010706020507" pitchFamily="18" charset="2"/>
              </a:rPr>
              <a:t>,  </a:t>
            </a:r>
            <a:r>
              <a:rPr lang="it-IT" dirty="0" smtClean="0">
                <a:sym typeface="Symbol" panose="05050102010706020507" pitchFamily="18" charset="2"/>
              </a:rPr>
              <a:t>TAX) quando l’economia cresce troppo rapidamente (rischi inflazione, deficit parte corrente).</a:t>
            </a:r>
          </a:p>
          <a:p>
            <a:pPr lvl="1"/>
            <a:r>
              <a:rPr lang="it-IT" dirty="0" smtClean="0">
                <a:sym typeface="Symbol" panose="05050102010706020507" pitchFamily="18" charset="2"/>
              </a:rPr>
              <a:t>(2) </a:t>
            </a:r>
            <a:r>
              <a:rPr lang="it-IT" dirty="0" smtClean="0">
                <a:solidFill>
                  <a:srgbClr val="FF0000"/>
                </a:solidFill>
                <a:sym typeface="Symbol" panose="05050102010706020507" pitchFamily="18" charset="2"/>
              </a:rPr>
              <a:t>Promuovere la crescita </a:t>
            </a:r>
            <a:r>
              <a:rPr lang="it-IT" dirty="0" smtClean="0">
                <a:sym typeface="Symbol" panose="05050102010706020507" pitchFamily="18" charset="2"/>
              </a:rPr>
              <a:t>dell’economia nel medio-lungo periodo, dosando G, TR e TAX con l’obiettivo d’incentivare l’accumulazione del capitale (pubblico e privato), l’innovazione, l’efficienza del sistema produttivo</a:t>
            </a:r>
          </a:p>
          <a:p>
            <a:endParaRPr lang="it-IT" dirty="0" smtClean="0">
              <a:sym typeface="Symbol" panose="05050102010706020507" pitchFamily="18" charset="2"/>
            </a:endParaRPr>
          </a:p>
          <a:p>
            <a:r>
              <a:rPr lang="it-IT" dirty="0" smtClean="0">
                <a:solidFill>
                  <a:srgbClr val="FF0000"/>
                </a:solidFill>
                <a:sym typeface="Symbol" panose="05050102010706020507" pitchFamily="18" charset="2"/>
              </a:rPr>
              <a:t>Stabilità e crescita obiettivi congiunti</a:t>
            </a:r>
            <a:r>
              <a:rPr lang="it-IT" dirty="0" smtClean="0">
                <a:sym typeface="Symbol" panose="05050102010706020507" pitchFamily="18" charset="2"/>
              </a:rPr>
              <a:t> della politica fiscale e di bilancio.</a:t>
            </a:r>
          </a:p>
          <a:p>
            <a:endParaRPr lang="it-IT" dirty="0" smtClean="0">
              <a:sym typeface="Symbol" panose="05050102010706020507" pitchFamily="18" charset="2"/>
            </a:endParaRPr>
          </a:p>
          <a:p>
            <a:r>
              <a:rPr lang="it-IT" dirty="0" smtClean="0">
                <a:sym typeface="Symbol" panose="05050102010706020507" pitchFamily="18" charset="2"/>
              </a:rPr>
              <a:t>Patto di Stabilità e crescita come quadro nell’ambito del quale definire i bilanci pubblici delle nazioni che formano la UE.</a:t>
            </a:r>
            <a:endParaRPr lang="it-IT" dirty="0"/>
          </a:p>
        </p:txBody>
      </p:sp>
    </p:spTree>
    <p:extLst>
      <p:ext uri="{BB962C8B-B14F-4D97-AF65-F5344CB8AC3E}">
        <p14:creationId xmlns:p14="http://schemas.microsoft.com/office/powerpoint/2010/main" val="739733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Regole di bilancio e vincoli europei (1)</a:t>
            </a:r>
            <a:endParaRPr lang="it-IT" dirty="0"/>
          </a:p>
        </p:txBody>
      </p:sp>
      <p:sp>
        <p:nvSpPr>
          <p:cNvPr id="3" name="Segnaposto contenuto 2"/>
          <p:cNvSpPr>
            <a:spLocks noGrp="1"/>
          </p:cNvSpPr>
          <p:nvPr>
            <p:ph idx="1"/>
          </p:nvPr>
        </p:nvSpPr>
        <p:spPr/>
        <p:txBody>
          <a:bodyPr>
            <a:normAutofit lnSpcReduction="10000"/>
          </a:bodyPr>
          <a:lstStyle/>
          <a:p>
            <a:r>
              <a:rPr lang="it-IT" dirty="0" smtClean="0"/>
              <a:t>La </a:t>
            </a:r>
            <a:r>
              <a:rPr lang="it-IT" dirty="0" smtClean="0">
                <a:solidFill>
                  <a:srgbClr val="FF0000"/>
                </a:solidFill>
              </a:rPr>
              <a:t>logica di fondo </a:t>
            </a:r>
            <a:r>
              <a:rPr lang="it-IT" dirty="0" smtClean="0"/>
              <a:t>che guida le decisioni europee in materia di regole comuni per il bilancio pubblico</a:t>
            </a:r>
          </a:p>
          <a:p>
            <a:pPr lvl="1"/>
            <a:r>
              <a:rPr lang="it-IT" dirty="0" smtClean="0">
                <a:solidFill>
                  <a:srgbClr val="FF0000"/>
                </a:solidFill>
              </a:rPr>
              <a:t>Sostenere politiche statali attive </a:t>
            </a:r>
            <a:r>
              <a:rPr lang="it-IT" dirty="0" smtClean="0"/>
              <a:t>per promuovere la sicurezza sociale salvaguardando allo stesso tempo la libertà economica e il capitalismo (</a:t>
            </a:r>
            <a:r>
              <a:rPr lang="it-IT" dirty="0"/>
              <a:t>Economia sociale di mercato </a:t>
            </a:r>
            <a:r>
              <a:rPr lang="it-IT" dirty="0" smtClean="0"/>
              <a:t>e </a:t>
            </a:r>
            <a:r>
              <a:rPr lang="it-IT" dirty="0" err="1" smtClean="0"/>
              <a:t>ordo</a:t>
            </a:r>
            <a:r>
              <a:rPr lang="it-IT" dirty="0" smtClean="0"/>
              <a:t>-liberalismo)</a:t>
            </a:r>
          </a:p>
          <a:p>
            <a:pPr lvl="1"/>
            <a:r>
              <a:rPr lang="it-IT" dirty="0" smtClean="0">
                <a:solidFill>
                  <a:srgbClr val="FF0000"/>
                </a:solidFill>
              </a:rPr>
              <a:t>Rendere possibile l’operare degli stabilizzatori automatici </a:t>
            </a:r>
          </a:p>
          <a:p>
            <a:pPr lvl="1"/>
            <a:r>
              <a:rPr lang="it-IT" dirty="0" smtClean="0"/>
              <a:t>Assicurare la </a:t>
            </a:r>
            <a:r>
              <a:rPr lang="it-IT" dirty="0" smtClean="0">
                <a:solidFill>
                  <a:srgbClr val="FF0000"/>
                </a:solidFill>
              </a:rPr>
              <a:t>sostenibilità dei debiti pubblici </a:t>
            </a:r>
            <a:r>
              <a:rPr lang="it-IT" dirty="0" smtClean="0"/>
              <a:t>(anche in chiave di stabilità finanziaria e di stabilità dei prezzi per l’area dell’euro nel suo complesso)</a:t>
            </a:r>
          </a:p>
          <a:p>
            <a:pPr lvl="1"/>
            <a:r>
              <a:rPr lang="it-IT" dirty="0" smtClean="0">
                <a:solidFill>
                  <a:srgbClr val="FF0000"/>
                </a:solidFill>
              </a:rPr>
              <a:t>Impedire</a:t>
            </a:r>
            <a:r>
              <a:rPr lang="it-IT" dirty="0" smtClean="0"/>
              <a:t> ai singoli paesi europei di adottare </a:t>
            </a:r>
            <a:r>
              <a:rPr lang="it-IT" dirty="0" smtClean="0">
                <a:solidFill>
                  <a:srgbClr val="FF0000"/>
                </a:solidFill>
              </a:rPr>
              <a:t>politiche di bilancio «rischiose»</a:t>
            </a:r>
            <a:r>
              <a:rPr lang="it-IT" dirty="0" smtClean="0"/>
              <a:t> per sé stessi e per gli altri paesi (sorveglianza reciproca in presenza del rischio di </a:t>
            </a:r>
            <a:r>
              <a:rPr lang="it-IT" dirty="0" err="1" smtClean="0"/>
              <a:t>spillover</a:t>
            </a:r>
            <a:r>
              <a:rPr lang="it-IT" dirty="0" smtClean="0"/>
              <a:t> – effetto contagio, crisi dei debiti sovrani).  </a:t>
            </a:r>
          </a:p>
          <a:p>
            <a:r>
              <a:rPr lang="it-IT" dirty="0" smtClean="0"/>
              <a:t>PSC come riflesso della visione neoclassica</a:t>
            </a:r>
          </a:p>
        </p:txBody>
      </p:sp>
    </p:spTree>
    <p:extLst>
      <p:ext uri="{BB962C8B-B14F-4D97-AF65-F5344CB8AC3E}">
        <p14:creationId xmlns:p14="http://schemas.microsoft.com/office/powerpoint/2010/main" val="28745172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Regole di bilancio e vincoli europei (2)</a:t>
            </a:r>
            <a:endParaRPr lang="it-IT" dirty="0"/>
          </a:p>
        </p:txBody>
      </p:sp>
      <p:sp>
        <p:nvSpPr>
          <p:cNvPr id="3" name="Segnaposto contenuto 2"/>
          <p:cNvSpPr>
            <a:spLocks noGrp="1"/>
          </p:cNvSpPr>
          <p:nvPr>
            <p:ph idx="1"/>
          </p:nvPr>
        </p:nvSpPr>
        <p:spPr/>
        <p:txBody>
          <a:bodyPr>
            <a:normAutofit fontScale="92500"/>
          </a:bodyPr>
          <a:lstStyle/>
          <a:p>
            <a:r>
              <a:rPr lang="it-IT" dirty="0" smtClean="0"/>
              <a:t>Contenere il deficit per </a:t>
            </a:r>
            <a:r>
              <a:rPr lang="it-IT" dirty="0" smtClean="0">
                <a:solidFill>
                  <a:srgbClr val="FF0000"/>
                </a:solidFill>
              </a:rPr>
              <a:t>limitare i rischi di spiazzamento finanziario </a:t>
            </a:r>
            <a:r>
              <a:rPr lang="it-IT" dirty="0" smtClean="0"/>
              <a:t>(riduzione della spesa privata a seguito di un aumento del deficit pubblico) </a:t>
            </a:r>
          </a:p>
          <a:p>
            <a:pPr lvl="2"/>
            <a:r>
              <a:rPr lang="it-IT" dirty="0" smtClean="0">
                <a:sym typeface="Symbol" panose="05050102010706020507" pitchFamily="18" charset="2"/>
              </a:rPr>
              <a:t> G,TR, </a:t>
            </a:r>
            <a:r>
              <a:rPr lang="it-IT" dirty="0">
                <a:sym typeface="Symbol" panose="05050102010706020507" pitchFamily="18" charset="2"/>
              </a:rPr>
              <a:t>TAX  </a:t>
            </a:r>
            <a:r>
              <a:rPr lang="it-IT" dirty="0" smtClean="0">
                <a:sym typeface="Symbol" panose="05050102010706020507" pitchFamily="18" charset="2"/>
              </a:rPr>
              <a:t>Domanda di prestiti da parte dello Stato  tassi d’interesse </a:t>
            </a:r>
            <a:r>
              <a:rPr lang="it-IT" dirty="0">
                <a:sym typeface="Symbol" panose="05050102010706020507" pitchFamily="18" charset="2"/>
              </a:rPr>
              <a:t> </a:t>
            </a:r>
            <a:r>
              <a:rPr lang="it-IT" dirty="0" smtClean="0">
                <a:sym typeface="Symbol" panose="05050102010706020507" pitchFamily="18" charset="2"/>
              </a:rPr>
              <a:t> I,C</a:t>
            </a:r>
            <a:endParaRPr lang="it-IT" dirty="0" smtClean="0"/>
          </a:p>
          <a:p>
            <a:pPr lvl="1"/>
            <a:endParaRPr lang="it-IT" dirty="0" smtClean="0"/>
          </a:p>
          <a:p>
            <a:r>
              <a:rPr lang="it-IT" dirty="0" smtClean="0"/>
              <a:t>Contenere </a:t>
            </a:r>
            <a:r>
              <a:rPr lang="it-IT" dirty="0"/>
              <a:t>il deficit per </a:t>
            </a:r>
            <a:r>
              <a:rPr lang="it-IT" dirty="0">
                <a:solidFill>
                  <a:srgbClr val="FF0000"/>
                </a:solidFill>
              </a:rPr>
              <a:t>limitare </a:t>
            </a:r>
            <a:r>
              <a:rPr lang="it-IT" dirty="0" smtClean="0">
                <a:solidFill>
                  <a:srgbClr val="FF0000"/>
                </a:solidFill>
              </a:rPr>
              <a:t>i rischi d’inflazione </a:t>
            </a:r>
            <a:r>
              <a:rPr lang="it-IT" dirty="0" smtClean="0"/>
              <a:t>(l’aumento del deficit può far aumentare la domanda aggregata in eccesso rispetto al PIL potenziale e quindi i prezzi)</a:t>
            </a:r>
          </a:p>
          <a:p>
            <a:pPr lvl="2"/>
            <a:r>
              <a:rPr lang="it-IT" dirty="0">
                <a:sym typeface="Symbol" panose="05050102010706020507" pitchFamily="18" charset="2"/>
              </a:rPr>
              <a:t> G,TR, TAX  </a:t>
            </a:r>
            <a:r>
              <a:rPr lang="it-IT" dirty="0" smtClean="0">
                <a:sym typeface="Symbol" panose="05050102010706020507" pitchFamily="18" charset="2"/>
              </a:rPr>
              <a:t></a:t>
            </a:r>
            <a:r>
              <a:rPr lang="it-IT" dirty="0" err="1" smtClean="0">
                <a:sym typeface="Symbol" panose="05050102010706020507" pitchFamily="18" charset="2"/>
              </a:rPr>
              <a:t>Dom</a:t>
            </a:r>
            <a:r>
              <a:rPr lang="it-IT" dirty="0" smtClean="0">
                <a:sym typeface="Symbol" panose="05050102010706020507" pitchFamily="18" charset="2"/>
              </a:rPr>
              <a:t>. </a:t>
            </a:r>
            <a:r>
              <a:rPr lang="it-IT" dirty="0" err="1" smtClean="0">
                <a:sym typeface="Symbol" panose="05050102010706020507" pitchFamily="18" charset="2"/>
              </a:rPr>
              <a:t>Agg</a:t>
            </a:r>
            <a:r>
              <a:rPr lang="it-IT" dirty="0" smtClean="0">
                <a:sym typeface="Symbol" panose="05050102010706020507" pitchFamily="18" charset="2"/>
              </a:rPr>
              <a:t>. </a:t>
            </a:r>
            <a:r>
              <a:rPr lang="it-IT" dirty="0">
                <a:sym typeface="Symbol" panose="05050102010706020507" pitchFamily="18" charset="2"/>
              </a:rPr>
              <a:t> </a:t>
            </a:r>
            <a:r>
              <a:rPr lang="it-IT" dirty="0" smtClean="0">
                <a:sym typeface="Symbol" panose="05050102010706020507" pitchFamily="18" charset="2"/>
              </a:rPr>
              <a:t> P</a:t>
            </a:r>
            <a:endParaRPr lang="it-IT" dirty="0"/>
          </a:p>
          <a:p>
            <a:pPr lvl="1"/>
            <a:endParaRPr lang="it-IT" dirty="0" smtClean="0"/>
          </a:p>
          <a:p>
            <a:r>
              <a:rPr lang="it-IT" dirty="0" smtClean="0"/>
              <a:t>Contenere il debito pubblico per </a:t>
            </a:r>
            <a:r>
              <a:rPr lang="it-IT" dirty="0" smtClean="0">
                <a:solidFill>
                  <a:srgbClr val="FF0000"/>
                </a:solidFill>
              </a:rPr>
              <a:t>limitare i rischi d’instabilità finanziaria</a:t>
            </a:r>
          </a:p>
          <a:p>
            <a:pPr lvl="2"/>
            <a:r>
              <a:rPr lang="it-IT" dirty="0">
                <a:sym typeface="Symbol" panose="05050102010706020507" pitchFamily="18" charset="2"/>
              </a:rPr>
              <a:t> </a:t>
            </a:r>
            <a:r>
              <a:rPr lang="it-IT" dirty="0" smtClean="0">
                <a:sym typeface="Symbol" panose="05050102010706020507" pitchFamily="18" charset="2"/>
              </a:rPr>
              <a:t>DEF </a:t>
            </a:r>
            <a:r>
              <a:rPr lang="it-IT" dirty="0">
                <a:sym typeface="Symbol" panose="05050102010706020507" pitchFamily="18" charset="2"/>
              </a:rPr>
              <a:t> </a:t>
            </a:r>
            <a:r>
              <a:rPr lang="it-IT" dirty="0" smtClean="0">
                <a:sym typeface="Symbol" panose="05050102010706020507" pitchFamily="18" charset="2"/>
              </a:rPr>
              <a:t> DEB </a:t>
            </a:r>
            <a:r>
              <a:rPr lang="it-IT" dirty="0">
                <a:sym typeface="Symbol" panose="05050102010706020507" pitchFamily="18" charset="2"/>
              </a:rPr>
              <a:t>  </a:t>
            </a:r>
            <a:r>
              <a:rPr lang="it-IT" dirty="0" smtClean="0">
                <a:sym typeface="Symbol" panose="05050102010706020507" pitchFamily="18" charset="2"/>
              </a:rPr>
              <a:t>premio per il rischio di credito </a:t>
            </a:r>
            <a:r>
              <a:rPr lang="it-IT" dirty="0">
                <a:sym typeface="Symbol" panose="05050102010706020507" pitchFamily="18" charset="2"/>
              </a:rPr>
              <a:t> tassi d’interesse</a:t>
            </a:r>
            <a:endParaRPr lang="it-IT" dirty="0" smtClean="0"/>
          </a:p>
        </p:txBody>
      </p:sp>
    </p:spTree>
    <p:extLst>
      <p:ext uri="{BB962C8B-B14F-4D97-AF65-F5344CB8AC3E}">
        <p14:creationId xmlns:p14="http://schemas.microsoft.com/office/powerpoint/2010/main" val="35323418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600" dirty="0"/>
              <a:t>Regole europee di finanza pubblica: </a:t>
            </a:r>
            <a:r>
              <a:rPr lang="it-IT" sz="3600" dirty="0" smtClean="0"/>
              <a:t>soggetti coinvolti</a:t>
            </a:r>
            <a:endParaRPr lang="it-IT" sz="3600" dirty="0"/>
          </a:p>
        </p:txBody>
      </p:sp>
      <p:sp>
        <p:nvSpPr>
          <p:cNvPr id="3" name="Segnaposto contenuto 2"/>
          <p:cNvSpPr>
            <a:spLocks noGrp="1"/>
          </p:cNvSpPr>
          <p:nvPr>
            <p:ph idx="1"/>
          </p:nvPr>
        </p:nvSpPr>
        <p:spPr/>
        <p:txBody>
          <a:bodyPr>
            <a:normAutofit/>
          </a:bodyPr>
          <a:lstStyle/>
          <a:p>
            <a:r>
              <a:rPr lang="it-IT" dirty="0" smtClean="0">
                <a:solidFill>
                  <a:srgbClr val="FF0000"/>
                </a:solidFill>
              </a:rPr>
              <a:t>Attori primari</a:t>
            </a:r>
          </a:p>
          <a:p>
            <a:pPr lvl="1"/>
            <a:r>
              <a:rPr lang="it-IT" dirty="0" smtClean="0"/>
              <a:t>Parlamento EU, Commissione, DG ECFIN, Strutture tecniche (</a:t>
            </a:r>
            <a:r>
              <a:rPr lang="it-IT" dirty="0" err="1" smtClean="0"/>
              <a:t>Eurostat</a:t>
            </a:r>
            <a:r>
              <a:rPr lang="it-IT" dirty="0" smtClean="0"/>
              <a:t>)</a:t>
            </a:r>
          </a:p>
          <a:p>
            <a:pPr lvl="1"/>
            <a:r>
              <a:rPr lang="it-IT" dirty="0" smtClean="0"/>
              <a:t>Governi e Parlamenti nazionali</a:t>
            </a:r>
          </a:p>
          <a:p>
            <a:r>
              <a:rPr lang="it-IT" dirty="0" smtClean="0">
                <a:solidFill>
                  <a:srgbClr val="FF0000"/>
                </a:solidFill>
              </a:rPr>
              <a:t>La BCE</a:t>
            </a:r>
          </a:p>
          <a:p>
            <a:pPr lvl="1"/>
            <a:r>
              <a:rPr lang="it-IT" dirty="0" smtClean="0"/>
              <a:t>Divieto di finanziamento monetario e indipendenza della banca centrale</a:t>
            </a:r>
          </a:p>
          <a:p>
            <a:pPr lvl="1"/>
            <a:r>
              <a:rPr lang="it-IT" dirty="0" smtClean="0"/>
              <a:t>La politica monetaria come «vincolo» per la politica fiscale</a:t>
            </a:r>
          </a:p>
          <a:p>
            <a:r>
              <a:rPr lang="it-IT" dirty="0" smtClean="0">
                <a:solidFill>
                  <a:srgbClr val="FF0000"/>
                </a:solidFill>
              </a:rPr>
              <a:t>Investitori internazionali</a:t>
            </a:r>
          </a:p>
          <a:p>
            <a:pPr lvl="1"/>
            <a:r>
              <a:rPr lang="it-IT" dirty="0"/>
              <a:t>Il «potere» dei «mercati» </a:t>
            </a:r>
            <a:endParaRPr lang="it-IT" dirty="0" smtClean="0"/>
          </a:p>
          <a:p>
            <a:pPr lvl="1"/>
            <a:r>
              <a:rPr lang="it-IT" dirty="0" smtClean="0"/>
              <a:t>Il meccanismo dello spread e l’effetto «palla di neve»</a:t>
            </a:r>
          </a:p>
          <a:p>
            <a:endParaRPr lang="it-IT" dirty="0"/>
          </a:p>
        </p:txBody>
      </p:sp>
    </p:spTree>
    <p:extLst>
      <p:ext uri="{BB962C8B-B14F-4D97-AF65-F5344CB8AC3E}">
        <p14:creationId xmlns:p14="http://schemas.microsoft.com/office/powerpoint/2010/main" val="28641693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1166" y="377952"/>
            <a:ext cx="10297394" cy="6158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260798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Regole europee di finanza pubblica: </a:t>
            </a:r>
            <a:r>
              <a:rPr lang="it-IT" dirty="0" smtClean="0"/>
              <a:t>storia</a:t>
            </a:r>
            <a:endParaRPr lang="it-IT" dirty="0"/>
          </a:p>
        </p:txBody>
      </p:sp>
      <p:sp>
        <p:nvSpPr>
          <p:cNvPr id="3" name="Segnaposto contenuto 2"/>
          <p:cNvSpPr>
            <a:spLocks noGrp="1"/>
          </p:cNvSpPr>
          <p:nvPr>
            <p:ph idx="1"/>
          </p:nvPr>
        </p:nvSpPr>
        <p:spPr/>
        <p:txBody>
          <a:bodyPr>
            <a:normAutofit/>
          </a:bodyPr>
          <a:lstStyle/>
          <a:p>
            <a:r>
              <a:rPr lang="it-IT" dirty="0" smtClean="0"/>
              <a:t>Le regole europee di finanza pubblica si sono sviluppate nel </a:t>
            </a:r>
            <a:r>
              <a:rPr lang="it-IT" dirty="0" smtClean="0">
                <a:solidFill>
                  <a:srgbClr val="FF0000"/>
                </a:solidFill>
              </a:rPr>
              <a:t>corso del tempo</a:t>
            </a:r>
            <a:r>
              <a:rPr lang="it-IT" dirty="0" smtClean="0"/>
              <a:t>, nel quadro di vincoli geopolitici ed economici e in risposta a eventi inattesi (crisi finanziaria globale, pandemia)</a:t>
            </a:r>
          </a:p>
          <a:p>
            <a:pPr lvl="1"/>
            <a:r>
              <a:rPr lang="it-IT" dirty="0" smtClean="0"/>
              <a:t>1992 Trattato di Maastricht</a:t>
            </a:r>
          </a:p>
          <a:p>
            <a:pPr lvl="1"/>
            <a:r>
              <a:rPr lang="it-IT" dirty="0" smtClean="0"/>
              <a:t>1997 Patto di Stabilità e Crescita</a:t>
            </a:r>
          </a:p>
          <a:p>
            <a:pPr lvl="1"/>
            <a:r>
              <a:rPr lang="it-IT" dirty="0" smtClean="0"/>
              <a:t>2005 Prima riforma del Patto</a:t>
            </a:r>
          </a:p>
          <a:p>
            <a:pPr lvl="1"/>
            <a:r>
              <a:rPr lang="it-IT" dirty="0" smtClean="0"/>
              <a:t>2011 </a:t>
            </a:r>
            <a:r>
              <a:rPr lang="it-IT" dirty="0" err="1" smtClean="0"/>
              <a:t>Six</a:t>
            </a:r>
            <a:r>
              <a:rPr lang="it-IT" dirty="0" smtClean="0"/>
              <a:t> Pack</a:t>
            </a:r>
          </a:p>
          <a:p>
            <a:pPr lvl="1"/>
            <a:r>
              <a:rPr lang="it-IT" dirty="0" smtClean="0"/>
              <a:t>2012 Fiscal compact</a:t>
            </a:r>
          </a:p>
          <a:p>
            <a:pPr lvl="1"/>
            <a:r>
              <a:rPr lang="it-IT" dirty="0" smtClean="0"/>
              <a:t>2020 Sospensione di PSC - FC (clausola di salvaguardia)</a:t>
            </a:r>
          </a:p>
          <a:p>
            <a:pPr lvl="1"/>
            <a:r>
              <a:rPr lang="it-IT" dirty="0" smtClean="0"/>
              <a:t>2023 Riattivazione </a:t>
            </a:r>
            <a:r>
              <a:rPr lang="it-IT" dirty="0"/>
              <a:t>di PSC - FC</a:t>
            </a:r>
            <a:r>
              <a:rPr lang="it-IT" dirty="0" smtClean="0"/>
              <a:t> ? Nuove regole?</a:t>
            </a:r>
          </a:p>
        </p:txBody>
      </p:sp>
    </p:spTree>
    <p:extLst>
      <p:ext uri="{BB962C8B-B14F-4D97-AF65-F5344CB8AC3E}">
        <p14:creationId xmlns:p14="http://schemas.microsoft.com/office/powerpoint/2010/main" val="41448154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trattato di Maastricht</a:t>
            </a:r>
            <a:endParaRPr lang="it-IT" dirty="0"/>
          </a:p>
        </p:txBody>
      </p:sp>
      <p:sp>
        <p:nvSpPr>
          <p:cNvPr id="3" name="Segnaposto contenuto 2"/>
          <p:cNvSpPr>
            <a:spLocks noGrp="1"/>
          </p:cNvSpPr>
          <p:nvPr>
            <p:ph idx="1"/>
          </p:nvPr>
        </p:nvSpPr>
        <p:spPr/>
        <p:txBody>
          <a:bodyPr>
            <a:normAutofit/>
          </a:bodyPr>
          <a:lstStyle/>
          <a:p>
            <a:r>
              <a:rPr lang="it-IT" dirty="0" smtClean="0"/>
              <a:t>Febbraio 1992 </a:t>
            </a:r>
          </a:p>
          <a:p>
            <a:pPr lvl="1"/>
            <a:r>
              <a:rPr lang="it-IT" dirty="0" smtClean="0"/>
              <a:t>SEBC, </a:t>
            </a:r>
            <a:r>
              <a:rPr lang="it-IT" i="1" dirty="0" smtClean="0"/>
              <a:t>no-</a:t>
            </a:r>
            <a:r>
              <a:rPr lang="it-IT" i="1" dirty="0" err="1" smtClean="0"/>
              <a:t>bail</a:t>
            </a:r>
            <a:r>
              <a:rPr lang="it-IT" i="1" dirty="0" smtClean="0"/>
              <a:t> out </a:t>
            </a:r>
            <a:r>
              <a:rPr lang="it-IT" i="1" dirty="0" err="1" smtClean="0"/>
              <a:t>clause</a:t>
            </a:r>
            <a:r>
              <a:rPr lang="it-IT" dirty="0" smtClean="0"/>
              <a:t>, 5 criteri di convergenza</a:t>
            </a:r>
          </a:p>
          <a:p>
            <a:pPr lvl="1"/>
            <a:r>
              <a:rPr lang="it-IT" dirty="0" smtClean="0">
                <a:solidFill>
                  <a:srgbClr val="FF0000"/>
                </a:solidFill>
              </a:rPr>
              <a:t>d </a:t>
            </a:r>
            <a:r>
              <a:rPr lang="it-IT" dirty="0">
                <a:solidFill>
                  <a:srgbClr val="FF0000"/>
                </a:solidFill>
              </a:rPr>
              <a:t>≤ 60%, f ≤ 3%  </a:t>
            </a:r>
            <a:r>
              <a:rPr lang="it-IT" dirty="0" smtClean="0"/>
              <a:t>(da dove vengono questi numeri ?)</a:t>
            </a:r>
          </a:p>
          <a:p>
            <a:pPr lvl="1"/>
            <a:r>
              <a:rPr lang="it-IT" b="1" dirty="0"/>
              <a:t>d</a:t>
            </a:r>
            <a:r>
              <a:rPr lang="it-IT" b="1" baseline="-25000" dirty="0"/>
              <a:t>2018</a:t>
            </a:r>
            <a:r>
              <a:rPr lang="it-IT" b="1" dirty="0"/>
              <a:t> = d</a:t>
            </a:r>
            <a:r>
              <a:rPr lang="it-IT" b="1" baseline="-25000" dirty="0"/>
              <a:t>2017</a:t>
            </a:r>
            <a:r>
              <a:rPr lang="it-IT" b="1" dirty="0"/>
              <a:t> / (1+n) + f</a:t>
            </a:r>
            <a:r>
              <a:rPr lang="it-IT" b="1" baseline="-25000" dirty="0"/>
              <a:t>2017</a:t>
            </a:r>
            <a:endParaRPr lang="it-IT" dirty="0" smtClean="0"/>
          </a:p>
          <a:p>
            <a:pPr lvl="1"/>
            <a:r>
              <a:rPr lang="it-IT" dirty="0" smtClean="0"/>
              <a:t>0,6 = 0,6/(1+ 0,05) + 0,03</a:t>
            </a:r>
          </a:p>
          <a:p>
            <a:pPr lvl="1"/>
            <a:r>
              <a:rPr lang="it-IT" dirty="0" smtClean="0"/>
              <a:t>Se n = 0,05 equilibrio stabile</a:t>
            </a:r>
          </a:p>
          <a:p>
            <a:pPr lvl="1"/>
            <a:r>
              <a:rPr lang="it-IT" dirty="0" smtClean="0"/>
              <a:t>Ma se n diminuisce, anche </a:t>
            </a:r>
            <a:r>
              <a:rPr lang="it-IT" i="1" dirty="0" smtClean="0"/>
              <a:t>f</a:t>
            </a:r>
            <a:r>
              <a:rPr lang="it-IT" dirty="0" smtClean="0"/>
              <a:t> deve diminuire …</a:t>
            </a:r>
          </a:p>
          <a:p>
            <a:pPr lvl="1"/>
            <a:r>
              <a:rPr lang="it-IT" dirty="0" smtClean="0"/>
              <a:t>Rischi circolo vizioso (tagliare la spesa e aumentare le imposte proprio quando non si dovrebbe fare)</a:t>
            </a:r>
          </a:p>
          <a:p>
            <a:pPr lvl="1"/>
            <a:r>
              <a:rPr lang="it-IT" dirty="0" smtClean="0"/>
              <a:t>L’Italia «sorvegliato speciale» insieme al Belgio e alla Grecia viene </a:t>
            </a:r>
            <a:r>
              <a:rPr lang="it-IT" dirty="0" err="1" smtClean="0"/>
              <a:t>fattoa</a:t>
            </a:r>
            <a:r>
              <a:rPr lang="it-IT" dirty="0" smtClean="0"/>
              <a:t> entrare (Spaventa e </a:t>
            </a:r>
            <a:r>
              <a:rPr lang="it-IT" dirty="0" err="1" smtClean="0"/>
              <a:t>Chiorazzo</a:t>
            </a:r>
            <a:r>
              <a:rPr lang="it-IT" dirty="0" smtClean="0"/>
              <a:t> 2000)</a:t>
            </a:r>
          </a:p>
          <a:p>
            <a:pPr lvl="1"/>
            <a:endParaRPr lang="it-IT" dirty="0"/>
          </a:p>
        </p:txBody>
      </p:sp>
    </p:spTree>
    <p:extLst>
      <p:ext uri="{BB962C8B-B14F-4D97-AF65-F5344CB8AC3E}">
        <p14:creationId xmlns:p14="http://schemas.microsoft.com/office/powerpoint/2010/main" val="15541580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Patto di Stabilità e Crescita</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Giugno 1997: Firma del PSC Amsterdam </a:t>
            </a:r>
          </a:p>
          <a:p>
            <a:pPr lvl="1"/>
            <a:r>
              <a:rPr lang="it-IT" dirty="0" smtClean="0"/>
              <a:t>Ribadite le soglie di Maastricht (ma con clausole di salvaguardia)</a:t>
            </a:r>
          </a:p>
          <a:p>
            <a:pPr lvl="1"/>
            <a:r>
              <a:rPr lang="it-IT" dirty="0" smtClean="0"/>
              <a:t>«Impegno a rispettare l’obiettivo di una situazione di bilancio a medio termine comportante un saldo vicino al pareggio o positivo»</a:t>
            </a:r>
          </a:p>
          <a:p>
            <a:pPr lvl="1"/>
            <a:r>
              <a:rPr lang="it-IT" dirty="0" smtClean="0"/>
              <a:t>DEF totale = DEF strutturale + DEF ciclico + una tantum</a:t>
            </a:r>
          </a:p>
          <a:p>
            <a:pPr lvl="1"/>
            <a:r>
              <a:rPr lang="it-IT" dirty="0" smtClean="0"/>
              <a:t>Quando l’economia rallenta DEF ciclico sale (e viceversa) per effetto degli stabilizzatori automatici (sussidi di disoccupazione, imposte progressive). </a:t>
            </a:r>
          </a:p>
          <a:p>
            <a:pPr lvl="1"/>
            <a:r>
              <a:rPr lang="it-IT" dirty="0">
                <a:solidFill>
                  <a:srgbClr val="FF0000"/>
                </a:solidFill>
              </a:rPr>
              <a:t>DEF strutturale = </a:t>
            </a:r>
            <a:r>
              <a:rPr lang="it-IT" dirty="0" smtClean="0">
                <a:solidFill>
                  <a:srgbClr val="FF0000"/>
                </a:solidFill>
              </a:rPr>
              <a:t>0</a:t>
            </a:r>
          </a:p>
          <a:p>
            <a:pPr lvl="1"/>
            <a:r>
              <a:rPr lang="it-IT" dirty="0">
                <a:solidFill>
                  <a:srgbClr val="FF0000"/>
                </a:solidFill>
              </a:rPr>
              <a:t>Vuoi spendere tanto? Non puoi abbassare la pressione fiscale!</a:t>
            </a:r>
          </a:p>
          <a:p>
            <a:pPr lvl="1"/>
            <a:r>
              <a:rPr lang="it-IT" dirty="0">
                <a:solidFill>
                  <a:srgbClr val="FF0000"/>
                </a:solidFill>
              </a:rPr>
              <a:t>Vuoi abbassare la pressione fiscale? Devi tagliare la spesa pubblica!</a:t>
            </a:r>
          </a:p>
          <a:p>
            <a:r>
              <a:rPr lang="it-IT" dirty="0" smtClean="0"/>
              <a:t>PSC = Braccio preventivo + Braccio correttivo</a:t>
            </a:r>
          </a:p>
          <a:p>
            <a:pPr lvl="1"/>
            <a:r>
              <a:rPr lang="it-IT" dirty="0" smtClean="0"/>
              <a:t>Braccio preventivo = programmi di stabilità + </a:t>
            </a:r>
            <a:r>
              <a:rPr lang="it-IT" dirty="0" err="1" smtClean="0"/>
              <a:t>early</a:t>
            </a:r>
            <a:r>
              <a:rPr lang="it-IT" dirty="0" smtClean="0"/>
              <a:t> </a:t>
            </a:r>
            <a:r>
              <a:rPr lang="it-IT" dirty="0" err="1" smtClean="0"/>
              <a:t>warning</a:t>
            </a:r>
            <a:r>
              <a:rPr lang="it-IT" dirty="0" smtClean="0"/>
              <a:t> + consigli di policy (ottica di previsione)</a:t>
            </a:r>
          </a:p>
          <a:p>
            <a:pPr lvl="1"/>
            <a:r>
              <a:rPr lang="it-IT" dirty="0" smtClean="0"/>
              <a:t>Braccio correttivo = PDE (raccomandazioni e sanzioni)</a:t>
            </a:r>
            <a:endParaRPr lang="it-IT" dirty="0"/>
          </a:p>
        </p:txBody>
      </p:sp>
    </p:spTree>
    <p:extLst>
      <p:ext uri="{BB962C8B-B14F-4D97-AF65-F5344CB8AC3E}">
        <p14:creationId xmlns:p14="http://schemas.microsoft.com/office/powerpoint/2010/main" val="14888228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 PSC al Fiscal Compact</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La riforma del 2005 (dopo gli sforamenti del 2001-2002)</a:t>
            </a:r>
          </a:p>
          <a:p>
            <a:pPr lvl="1"/>
            <a:r>
              <a:rPr lang="it-IT" dirty="0" smtClean="0"/>
              <a:t>Enfasi sul concetto di saldo strutturale</a:t>
            </a:r>
          </a:p>
          <a:p>
            <a:pPr lvl="1"/>
            <a:r>
              <a:rPr lang="it-IT" dirty="0" smtClean="0"/>
              <a:t>Introdotto </a:t>
            </a:r>
            <a:r>
              <a:rPr lang="it-IT" dirty="0" smtClean="0">
                <a:solidFill>
                  <a:srgbClr val="FF0000"/>
                </a:solidFill>
              </a:rPr>
              <a:t>OMT</a:t>
            </a:r>
            <a:r>
              <a:rPr lang="it-IT" dirty="0" smtClean="0"/>
              <a:t> diverso da paese a paese (parametrato su livello del debito, invecchiamento della popolazione etc.) non superiore allo 1% del PIL (poi 0,5%)</a:t>
            </a:r>
          </a:p>
          <a:p>
            <a:pPr lvl="1"/>
            <a:r>
              <a:rPr lang="it-IT" dirty="0" smtClean="0"/>
              <a:t>Ampliamento delle clausole di salvaguardia </a:t>
            </a:r>
          </a:p>
          <a:p>
            <a:endParaRPr lang="it-IT" dirty="0" smtClean="0"/>
          </a:p>
          <a:p>
            <a:r>
              <a:rPr lang="it-IT" dirty="0" smtClean="0"/>
              <a:t>Le riforme del 2011 (</a:t>
            </a:r>
            <a:r>
              <a:rPr lang="it-IT" dirty="0" err="1" smtClean="0"/>
              <a:t>Six</a:t>
            </a:r>
            <a:r>
              <a:rPr lang="it-IT" dirty="0" smtClean="0"/>
              <a:t> pack) del 2012 (Fiscal compact) e le norme interpretative del 2015 </a:t>
            </a:r>
          </a:p>
          <a:p>
            <a:pPr lvl="1"/>
            <a:r>
              <a:rPr lang="it-IT" dirty="0" smtClean="0"/>
              <a:t>Crisi dell’eurozona tra il 2009 e il 2010</a:t>
            </a:r>
          </a:p>
          <a:p>
            <a:pPr lvl="1"/>
            <a:r>
              <a:rPr lang="it-IT" dirty="0" smtClean="0">
                <a:solidFill>
                  <a:srgbClr val="FF0000"/>
                </a:solidFill>
              </a:rPr>
              <a:t>Sforamento generale dei limiti</a:t>
            </a:r>
          </a:p>
          <a:p>
            <a:pPr lvl="1"/>
            <a:r>
              <a:rPr lang="it-IT" dirty="0" smtClean="0"/>
              <a:t>Nuove regole (sempre più complesse) per «salvare» il principio del PSC garantendo flessibilità</a:t>
            </a:r>
          </a:p>
          <a:p>
            <a:pPr lvl="1"/>
            <a:r>
              <a:rPr lang="it-IT" dirty="0" smtClean="0"/>
              <a:t>Un labirinto di regole. </a:t>
            </a:r>
            <a:endParaRPr lang="it-IT" dirty="0"/>
          </a:p>
        </p:txBody>
      </p:sp>
    </p:spTree>
    <p:extLst>
      <p:ext uri="{BB962C8B-B14F-4D97-AF65-F5344CB8AC3E}">
        <p14:creationId xmlns:p14="http://schemas.microsoft.com/office/powerpoint/2010/main" val="2676755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Regole </a:t>
            </a:r>
            <a:r>
              <a:rPr lang="it-IT" sz="4000" dirty="0" err="1"/>
              <a:t>pre</a:t>
            </a:r>
            <a:r>
              <a:rPr lang="it-IT" sz="4000" dirty="0"/>
              <a:t>-Covid (temporaneamente sospese), </a:t>
            </a:r>
            <a:r>
              <a:rPr lang="it-IT" sz="4000" dirty="0" smtClean="0"/>
              <a:t>1</a:t>
            </a:r>
            <a:endParaRPr lang="it-IT" sz="4000"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Vincoli sui saldi di bilancio e sulla spesa</a:t>
            </a:r>
          </a:p>
          <a:p>
            <a:pPr lvl="1"/>
            <a:r>
              <a:rPr lang="it-IT" dirty="0" smtClean="0"/>
              <a:t>Regola di Maastricht</a:t>
            </a:r>
          </a:p>
          <a:p>
            <a:pPr lvl="1"/>
            <a:r>
              <a:rPr lang="it-IT" dirty="0" smtClean="0"/>
              <a:t>Definizione dell’OMT </a:t>
            </a:r>
          </a:p>
          <a:p>
            <a:pPr lvl="1"/>
            <a:r>
              <a:rPr lang="it-IT" dirty="0" smtClean="0"/>
              <a:t>Definizione delle regole di avvicinamento all’OMT </a:t>
            </a:r>
          </a:p>
          <a:p>
            <a:pPr lvl="2"/>
            <a:r>
              <a:rPr lang="it-IT" dirty="0" smtClean="0"/>
              <a:t>0,5% del PIL di miglioramento ogni anno, (8 </a:t>
            </a:r>
            <a:r>
              <a:rPr lang="it-IT" dirty="0" err="1" smtClean="0"/>
              <a:t>mld</a:t>
            </a:r>
            <a:r>
              <a:rPr lang="it-IT" dirty="0" smtClean="0"/>
              <a:t>. Euro anno per l’Italia) </a:t>
            </a:r>
          </a:p>
          <a:p>
            <a:pPr lvl="2"/>
            <a:r>
              <a:rPr lang="it-IT" dirty="0" smtClean="0"/>
              <a:t>Flessibilità per la situazione ciclica (5 scenari definiti tenendo conto della dinamica dell’Output GAP), per promozione degli investimenti, per riforme strutturali, grave crisi a livello dell’intera unione</a:t>
            </a:r>
          </a:p>
          <a:p>
            <a:pPr lvl="1"/>
            <a:r>
              <a:rPr lang="it-IT" dirty="0" smtClean="0"/>
              <a:t>Regola sulla dinamica della spesa (G + TR – spesa per interessi – TR all’Europa – spese non comprimibili per sussidi di disoccupazione – Entrate una tantum) </a:t>
            </a:r>
          </a:p>
          <a:p>
            <a:pPr lvl="2"/>
            <a:r>
              <a:rPr lang="it-IT" dirty="0" smtClean="0"/>
              <a:t>Se OMT raggiunto Spesa deve crescere al tassi di crescita reale a medio termine del PIL potenziale</a:t>
            </a:r>
          </a:p>
          <a:p>
            <a:pPr lvl="2"/>
            <a:r>
              <a:rPr lang="it-IT" dirty="0" smtClean="0"/>
              <a:t>Se OMT non raggiunto Spesa deve crescere più lentamente</a:t>
            </a:r>
            <a:endParaRPr lang="it-IT" dirty="0"/>
          </a:p>
        </p:txBody>
      </p:sp>
    </p:spTree>
    <p:extLst>
      <p:ext uri="{BB962C8B-B14F-4D97-AF65-F5344CB8AC3E}">
        <p14:creationId xmlns:p14="http://schemas.microsoft.com/office/powerpoint/2010/main" val="25372074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Regole </a:t>
            </a:r>
            <a:r>
              <a:rPr lang="it-IT" sz="4000" dirty="0" err="1"/>
              <a:t>pre</a:t>
            </a:r>
            <a:r>
              <a:rPr lang="it-IT" sz="4000" dirty="0"/>
              <a:t>-Covid (</a:t>
            </a:r>
            <a:r>
              <a:rPr lang="it-IT" sz="4000" dirty="0" smtClean="0"/>
              <a:t>temporaneamente </a:t>
            </a:r>
            <a:r>
              <a:rPr lang="it-IT" sz="4000" dirty="0"/>
              <a:t>sospese), </a:t>
            </a:r>
            <a:r>
              <a:rPr lang="it-IT" sz="4000" dirty="0" smtClean="0"/>
              <a:t>2</a:t>
            </a:r>
            <a:endParaRPr lang="it-IT" sz="4000"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Caratteristiche degli OMT</a:t>
            </a:r>
          </a:p>
          <a:p>
            <a:pPr lvl="1"/>
            <a:r>
              <a:rPr lang="it-IT" dirty="0"/>
              <a:t>L'Obiettivo di medio termine (OMT) è un obiettivo per il saldo di bilancio strutturale che ciascuno </a:t>
            </a:r>
            <a:r>
              <a:rPr lang="it-IT" dirty="0" smtClean="0"/>
              <a:t>Stato membro </a:t>
            </a:r>
            <a:r>
              <a:rPr lang="it-IT" dirty="0"/>
              <a:t>della UE si impegna a realizzare in un certo orizzonte temporale</a:t>
            </a:r>
          </a:p>
          <a:p>
            <a:pPr lvl="1"/>
            <a:r>
              <a:rPr lang="it-IT" dirty="0" smtClean="0"/>
              <a:t>Gli OMT lasciano </a:t>
            </a:r>
            <a:r>
              <a:rPr lang="it-IT" dirty="0"/>
              <a:t>un margine di sicurezza rispetto alla possibilità che, a fronte di un peggioramento delle condizioni economiche, il disavanzo di bilancio nominale superi il 3% del </a:t>
            </a:r>
            <a:r>
              <a:rPr lang="it-IT" dirty="0" smtClean="0"/>
              <a:t>PIL</a:t>
            </a:r>
          </a:p>
          <a:p>
            <a:pPr lvl="1"/>
            <a:r>
              <a:rPr lang="it-IT" dirty="0" smtClean="0"/>
              <a:t>Per SM con un debito pubblico superiore al 60% del PIL, l’OMT è dato dal maggiore di tre valori: (-0,5%, OMT minimum benchmark valore del saldo strutturale che assicura il rispetto del 3% durante il ciclo economico, OMT </a:t>
            </a:r>
            <a:r>
              <a:rPr lang="it-IT" dirty="0" err="1" smtClean="0"/>
              <a:t>implicit</a:t>
            </a:r>
            <a:r>
              <a:rPr lang="it-IT" dirty="0" smtClean="0"/>
              <a:t> </a:t>
            </a:r>
            <a:r>
              <a:rPr lang="it-IT" dirty="0" err="1" smtClean="0"/>
              <a:t>liabilities</a:t>
            </a:r>
            <a:r>
              <a:rPr lang="it-IT" dirty="0" smtClean="0"/>
              <a:t> and </a:t>
            </a:r>
            <a:r>
              <a:rPr lang="it-IT" dirty="0" err="1" smtClean="0"/>
              <a:t>debt</a:t>
            </a:r>
            <a:r>
              <a:rPr lang="it-IT" dirty="0" smtClean="0"/>
              <a:t> che assicura la sostenibilità tenendo conto dell’invecchiamento della popolazione e del livello del debito e delle passività </a:t>
            </a:r>
            <a:r>
              <a:rPr lang="it-IT" dirty="0" err="1" smtClean="0"/>
              <a:t>implicit</a:t>
            </a:r>
            <a:r>
              <a:rPr lang="it-IT" dirty="0" smtClean="0"/>
              <a:t> già accumulate) </a:t>
            </a:r>
          </a:p>
          <a:p>
            <a:pPr lvl="1"/>
            <a:r>
              <a:rPr lang="it-IT" dirty="0"/>
              <a:t>ogni tre anni, preferibilmente dopo la pubblicazione del Rapporto sull'invecchiamento (</a:t>
            </a:r>
            <a:r>
              <a:rPr lang="it-IT" dirty="0" err="1"/>
              <a:t>Ageing</a:t>
            </a:r>
            <a:r>
              <a:rPr lang="it-IT" dirty="0"/>
              <a:t> report</a:t>
            </a:r>
            <a:r>
              <a:rPr lang="it-IT" dirty="0" smtClean="0"/>
              <a:t>) e prima nel </a:t>
            </a:r>
            <a:r>
              <a:rPr lang="it-IT" dirty="0"/>
              <a:t>caso di attuazione di una riforma strutturale, in particolare del sistema </a:t>
            </a:r>
            <a:r>
              <a:rPr lang="it-IT" dirty="0" smtClean="0"/>
              <a:t>pensionistico.</a:t>
            </a:r>
          </a:p>
        </p:txBody>
      </p:sp>
    </p:spTree>
    <p:extLst>
      <p:ext uri="{BB962C8B-B14F-4D97-AF65-F5344CB8AC3E}">
        <p14:creationId xmlns:p14="http://schemas.microsoft.com/office/powerpoint/2010/main" val="9840734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Regole </a:t>
            </a:r>
            <a:r>
              <a:rPr lang="it-IT" sz="4000" dirty="0" err="1"/>
              <a:t>pre</a:t>
            </a:r>
            <a:r>
              <a:rPr lang="it-IT" sz="4000" dirty="0"/>
              <a:t>-Covid (temporaneamente sospese), </a:t>
            </a:r>
            <a:r>
              <a:rPr lang="it-IT" sz="4000" dirty="0" smtClean="0"/>
              <a:t>3</a:t>
            </a:r>
            <a:endParaRPr lang="it-IT" sz="4000" dirty="0"/>
          </a:p>
        </p:txBody>
      </p:sp>
      <p:sp>
        <p:nvSpPr>
          <p:cNvPr id="3" name="Segnaposto contenuto 2"/>
          <p:cNvSpPr>
            <a:spLocks noGrp="1"/>
          </p:cNvSpPr>
          <p:nvPr>
            <p:ph idx="1"/>
          </p:nvPr>
        </p:nvSpPr>
        <p:spPr/>
        <p:txBody>
          <a:bodyPr>
            <a:normAutofit/>
          </a:bodyPr>
          <a:lstStyle/>
          <a:p>
            <a:r>
              <a:rPr lang="it-IT" dirty="0" smtClean="0">
                <a:solidFill>
                  <a:srgbClr val="FF0000"/>
                </a:solidFill>
              </a:rPr>
              <a:t>Vincoli sul rapporto debito pubblico/PIL</a:t>
            </a:r>
          </a:p>
          <a:p>
            <a:pPr lvl="1"/>
            <a:r>
              <a:rPr lang="it-IT" dirty="0" smtClean="0"/>
              <a:t>Regola di Maastricht sul debito</a:t>
            </a:r>
          </a:p>
          <a:p>
            <a:pPr lvl="1"/>
            <a:r>
              <a:rPr lang="it-IT" dirty="0" smtClean="0"/>
              <a:t>Processo di raggiungimento dell’obiettivo sul debito, riduzione annua nella misura di 1/20 della differenza tra il livello effettivo e il 60% (circa 3% del PIL ogni anno nel caso dell’Italia)</a:t>
            </a:r>
          </a:p>
          <a:p>
            <a:pPr lvl="1"/>
            <a:r>
              <a:rPr lang="it-IT" dirty="0" smtClean="0"/>
              <a:t>Regole </a:t>
            </a:r>
            <a:r>
              <a:rPr lang="it-IT" dirty="0" err="1" smtClean="0"/>
              <a:t>backward</a:t>
            </a:r>
            <a:r>
              <a:rPr lang="it-IT" dirty="0" smtClean="0"/>
              <a:t> e </a:t>
            </a:r>
            <a:r>
              <a:rPr lang="it-IT" dirty="0" err="1" smtClean="0"/>
              <a:t>forward</a:t>
            </a:r>
            <a:r>
              <a:rPr lang="it-IT" dirty="0" smtClean="0"/>
              <a:t> </a:t>
            </a:r>
            <a:r>
              <a:rPr lang="it-IT" dirty="0" err="1" smtClean="0"/>
              <a:t>looking</a:t>
            </a:r>
            <a:r>
              <a:rPr lang="it-IT" dirty="0" smtClean="0"/>
              <a:t> per verificare il rispetto del sentiero di aggiustamento. </a:t>
            </a:r>
          </a:p>
          <a:p>
            <a:r>
              <a:rPr lang="it-IT" dirty="0" smtClean="0">
                <a:solidFill>
                  <a:srgbClr val="FF0000"/>
                </a:solidFill>
              </a:rPr>
              <a:t>Fattori rilevanti valutati dalla Commissione Europea</a:t>
            </a:r>
          </a:p>
          <a:p>
            <a:pPr lvl="1"/>
            <a:r>
              <a:rPr lang="it-IT" dirty="0" smtClean="0"/>
              <a:t>L’insopprimibile elemento politico (discrezionalità oltre le regole)</a:t>
            </a:r>
          </a:p>
        </p:txBody>
      </p:sp>
    </p:spTree>
    <p:extLst>
      <p:ext uri="{BB962C8B-B14F-4D97-AF65-F5344CB8AC3E}">
        <p14:creationId xmlns:p14="http://schemas.microsoft.com/office/powerpoint/2010/main" val="12481970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759200" y="1381702"/>
            <a:ext cx="4991100" cy="4667250"/>
          </a:xfrm>
          <a:prstGeom prst="rect">
            <a:avLst/>
          </a:prstGeom>
        </p:spPr>
      </p:pic>
      <p:pic>
        <p:nvPicPr>
          <p:cNvPr id="5" name="Immagine 4"/>
          <p:cNvPicPr>
            <a:picLocks noChangeAspect="1"/>
          </p:cNvPicPr>
          <p:nvPr/>
        </p:nvPicPr>
        <p:blipFill>
          <a:blip r:embed="rId3"/>
          <a:stretch>
            <a:fillRect/>
          </a:stretch>
        </p:blipFill>
        <p:spPr>
          <a:xfrm>
            <a:off x="3759200" y="6148821"/>
            <a:ext cx="4933950" cy="323850"/>
          </a:xfrm>
          <a:prstGeom prst="rect">
            <a:avLst/>
          </a:prstGeom>
        </p:spPr>
      </p:pic>
      <p:sp>
        <p:nvSpPr>
          <p:cNvPr id="6" name="Titolo 5"/>
          <p:cNvSpPr>
            <a:spLocks noGrp="1"/>
          </p:cNvSpPr>
          <p:nvPr>
            <p:ph type="title"/>
          </p:nvPr>
        </p:nvSpPr>
        <p:spPr/>
        <p:txBody>
          <a:bodyPr/>
          <a:lstStyle/>
          <a:p>
            <a:pPr lvl="1" algn="ctr" rtl="0">
              <a:lnSpc>
                <a:spcPct val="90000"/>
              </a:lnSpc>
              <a:spcBef>
                <a:spcPct val="0"/>
              </a:spcBef>
            </a:pPr>
            <a:r>
              <a:rPr lang="it-IT" sz="4400" dirty="0" smtClean="0"/>
              <a:t>Un labirinto di regole …</a:t>
            </a:r>
            <a:r>
              <a:rPr lang="it-IT" dirty="0" smtClean="0"/>
              <a:t/>
            </a:r>
            <a:br>
              <a:rPr lang="it-IT" dirty="0" smtClean="0"/>
            </a:br>
            <a:endParaRPr lang="it-IT" dirty="0"/>
          </a:p>
        </p:txBody>
      </p:sp>
    </p:spTree>
    <p:extLst>
      <p:ext uri="{BB962C8B-B14F-4D97-AF65-F5344CB8AC3E}">
        <p14:creationId xmlns:p14="http://schemas.microsoft.com/office/powerpoint/2010/main" val="9799815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Proposte di riforma del PSC (</a:t>
            </a:r>
            <a:r>
              <a:rPr lang="it-IT" dirty="0" err="1" smtClean="0"/>
              <a:t>Micossi</a:t>
            </a:r>
            <a:r>
              <a:rPr lang="it-IT" dirty="0"/>
              <a:t> </a:t>
            </a:r>
            <a:r>
              <a:rPr lang="it-IT" dirty="0" smtClean="0"/>
              <a:t>2021)</a:t>
            </a:r>
            <a:endParaRPr lang="it-IT" dirty="0"/>
          </a:p>
        </p:txBody>
      </p:sp>
      <p:sp>
        <p:nvSpPr>
          <p:cNvPr id="3" name="Segnaposto contenuto 2"/>
          <p:cNvSpPr>
            <a:spLocks noGrp="1"/>
          </p:cNvSpPr>
          <p:nvPr>
            <p:ph idx="1"/>
          </p:nvPr>
        </p:nvSpPr>
        <p:spPr/>
        <p:txBody>
          <a:bodyPr/>
          <a:lstStyle/>
          <a:p>
            <a:r>
              <a:rPr lang="it-IT" dirty="0" smtClean="0"/>
              <a:t>Viviamo </a:t>
            </a:r>
            <a:r>
              <a:rPr lang="it-IT" dirty="0"/>
              <a:t>in un mondo molto diverso da quello in cui il PSC fu </a:t>
            </a:r>
            <a:r>
              <a:rPr lang="it-IT" dirty="0" smtClean="0"/>
              <a:t>concepito (pandemia, </a:t>
            </a:r>
            <a:r>
              <a:rPr lang="it-IT" dirty="0" err="1" smtClean="0"/>
              <a:t>Next</a:t>
            </a:r>
            <a:r>
              <a:rPr lang="it-IT" dirty="0" smtClean="0"/>
              <a:t> Generation EU, Crisi Ucraina).</a:t>
            </a:r>
          </a:p>
          <a:p>
            <a:r>
              <a:rPr lang="it-IT" dirty="0" smtClean="0"/>
              <a:t>Focus su riduzione graduale e realistica del debito pubblico, (60? 80?, solo trend negativo?), da perseguire in maniera flessibile) adottando come riferimento operativo il controllo del tasso di crescita della spesa pubblica (Esenzione degli investimenti pubblici dal computo della spesa?)</a:t>
            </a:r>
          </a:p>
          <a:p>
            <a:r>
              <a:rPr lang="it-IT" dirty="0" smtClean="0"/>
              <a:t>Capacità permanente d’indebitamento del bilancio europeo? (Istituzionalizzazione del NEXT Generation EU?)</a:t>
            </a:r>
          </a:p>
          <a:p>
            <a:r>
              <a:rPr lang="it-IT" dirty="0" smtClean="0"/>
              <a:t>Quale ruolo per la BCE, SEBC, MES?</a:t>
            </a:r>
            <a:endParaRPr lang="it-IT" dirty="0"/>
          </a:p>
        </p:txBody>
      </p:sp>
    </p:spTree>
    <p:extLst>
      <p:ext uri="{BB962C8B-B14F-4D97-AF65-F5344CB8AC3E}">
        <p14:creationId xmlns:p14="http://schemas.microsoft.com/office/powerpoint/2010/main" val="15694766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L’impatto della crisi ucraina</a:t>
            </a:r>
            <a:endParaRPr lang="it-IT" dirty="0"/>
          </a:p>
        </p:txBody>
      </p:sp>
      <p:sp>
        <p:nvSpPr>
          <p:cNvPr id="3" name="Segnaposto contenuto 2"/>
          <p:cNvSpPr>
            <a:spLocks noGrp="1"/>
          </p:cNvSpPr>
          <p:nvPr>
            <p:ph idx="1"/>
          </p:nvPr>
        </p:nvSpPr>
        <p:spPr/>
        <p:txBody>
          <a:bodyPr/>
          <a:lstStyle/>
          <a:p>
            <a:r>
              <a:rPr lang="it-IT" dirty="0" smtClean="0"/>
              <a:t>Effetti finanziari: default sul debito sovrano? Riduzione nell’accesso di banche russe al sistema SWIFT? </a:t>
            </a:r>
          </a:p>
          <a:p>
            <a:r>
              <a:rPr lang="it-IT" dirty="0" smtClean="0"/>
              <a:t>Effetti reali: gas/petrolio (volumi, prezzi, effetti inflazionistici, possibili ricadute sull’economia reale), riduzione dell’interscambio (esportazioni importazioni). </a:t>
            </a:r>
          </a:p>
          <a:p>
            <a:r>
              <a:rPr lang="it-IT" dirty="0" smtClean="0"/>
              <a:t>Inflazione e recessione: effetti possibili su DEB/PIL (v. appendice): Luci (poche), Ombre (molte)</a:t>
            </a:r>
            <a:endParaRPr lang="it-IT" dirty="0"/>
          </a:p>
        </p:txBody>
      </p:sp>
    </p:spTree>
    <p:extLst>
      <p:ext uri="{BB962C8B-B14F-4D97-AF65-F5344CB8AC3E}">
        <p14:creationId xmlns:p14="http://schemas.microsoft.com/office/powerpoint/2010/main" val="42738143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5000" dirty="0" smtClean="0"/>
              <a:t>Conclusioni</a:t>
            </a:r>
            <a:endParaRPr lang="it-IT" sz="5000"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Rischi contingenti</a:t>
            </a:r>
          </a:p>
          <a:p>
            <a:pPr lvl="1"/>
            <a:r>
              <a:rPr lang="it-IT" dirty="0" smtClean="0"/>
              <a:t>COVID (EFFETTI SUL BILANCIO PUBBLICO)</a:t>
            </a:r>
          </a:p>
          <a:p>
            <a:pPr lvl="1"/>
            <a:r>
              <a:rPr lang="it-IT" dirty="0" smtClean="0"/>
              <a:t>Efficacia NRRP?</a:t>
            </a:r>
          </a:p>
          <a:p>
            <a:pPr lvl="1"/>
            <a:r>
              <a:rPr lang="it-IT" dirty="0" smtClean="0"/>
              <a:t>Fine del QE (politica monetaria non convenzionale), Inflazione futura?</a:t>
            </a:r>
          </a:p>
          <a:p>
            <a:pPr lvl="1"/>
            <a:r>
              <a:rPr lang="it-IT" dirty="0" smtClean="0"/>
              <a:t>Incertezza economiche e politiche intra UE (</a:t>
            </a:r>
            <a:r>
              <a:rPr lang="it-IT" dirty="0" err="1" smtClean="0"/>
              <a:t>Brexit</a:t>
            </a:r>
            <a:r>
              <a:rPr lang="it-IT" dirty="0" smtClean="0"/>
              <a:t>, Fine </a:t>
            </a:r>
            <a:r>
              <a:rPr lang="it-IT" dirty="0" err="1" smtClean="0"/>
              <a:t>Merkel</a:t>
            </a:r>
            <a:r>
              <a:rPr lang="it-IT" dirty="0" smtClean="0"/>
              <a:t>, Riforme incompiute) e a livello nazionale (Legge elettorale, Futuro governo) </a:t>
            </a:r>
          </a:p>
          <a:p>
            <a:pPr lvl="1"/>
            <a:endParaRPr lang="it-IT" dirty="0" smtClean="0"/>
          </a:p>
          <a:p>
            <a:r>
              <a:rPr lang="it-IT" dirty="0" smtClean="0">
                <a:solidFill>
                  <a:srgbClr val="FF0000"/>
                </a:solidFill>
              </a:rPr>
              <a:t>Rischi strutturali</a:t>
            </a:r>
          </a:p>
          <a:p>
            <a:pPr lvl="1"/>
            <a:r>
              <a:rPr lang="it-IT" dirty="0" smtClean="0"/>
              <a:t>Bassa crescita (basso g, basso n) (con effetti negativi sulle entrate fiscali e sulla sostenibilità del debito pubblico)</a:t>
            </a:r>
          </a:p>
          <a:p>
            <a:pPr lvl="1"/>
            <a:r>
              <a:rPr lang="it-IT" dirty="0" smtClean="0"/>
              <a:t>Invecchiamento (aumento di spese sanitarie e previdenziali)</a:t>
            </a:r>
          </a:p>
          <a:p>
            <a:pPr lvl="1"/>
            <a:r>
              <a:rPr lang="it-IT" dirty="0" smtClean="0">
                <a:solidFill>
                  <a:srgbClr val="FF0000"/>
                </a:solidFill>
              </a:rPr>
              <a:t>Rigidità del bilancio pubblico</a:t>
            </a:r>
            <a:endParaRPr lang="it-IT" dirty="0">
              <a:solidFill>
                <a:srgbClr val="FF0000"/>
              </a:solidFill>
            </a:endParaRPr>
          </a:p>
        </p:txBody>
      </p:sp>
    </p:spTree>
    <p:extLst>
      <p:ext uri="{BB962C8B-B14F-4D97-AF65-F5344CB8AC3E}">
        <p14:creationId xmlns:p14="http://schemas.microsoft.com/office/powerpoint/2010/main" val="313944613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5706</TotalTime>
  <Words>2591</Words>
  <Application>Microsoft Office PowerPoint</Application>
  <PresentationFormat>Widescreen</PresentationFormat>
  <Paragraphs>196</Paragraphs>
  <Slides>27</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27</vt:i4>
      </vt:variant>
    </vt:vector>
  </HeadingPairs>
  <TitlesOfParts>
    <vt:vector size="32" baseType="lpstr">
      <vt:lpstr>Arial</vt:lpstr>
      <vt:lpstr>Calibri</vt:lpstr>
      <vt:lpstr>Calibri Light</vt:lpstr>
      <vt:lpstr>Symbol</vt:lpstr>
      <vt:lpstr>Tema di Office</vt:lpstr>
      <vt:lpstr>Politica economica Lezione 17.23  Politica fiscale e crescita economica</vt:lpstr>
      <vt:lpstr>Il «problema» della crescita</vt:lpstr>
      <vt:lpstr>Un semplice modello keynesiano di crescita, 1</vt:lpstr>
      <vt:lpstr>Un semplice modello keynesiano di crescita, 2</vt:lpstr>
      <vt:lpstr>Un semplice modello keynesiano di crescita, 3</vt:lpstr>
      <vt:lpstr>Crescita endogena: Esternalità e capitale umano</vt:lpstr>
      <vt:lpstr>Crescita endogena: R&amp;S e commercio internazionale</vt:lpstr>
      <vt:lpstr>Politiche per la crescita, 1</vt:lpstr>
      <vt:lpstr>Politiche per la crescita, 2</vt:lpstr>
      <vt:lpstr>Politiche per la crescita, 3</vt:lpstr>
      <vt:lpstr>Politiche per la crescita, 4</vt:lpstr>
      <vt:lpstr>Finanza pubblica, stabilità e crescita</vt:lpstr>
      <vt:lpstr>Regole di bilancio e vincoli europei (1)</vt:lpstr>
      <vt:lpstr>Regole di bilancio e vincoli europei (2)</vt:lpstr>
      <vt:lpstr>Regole europee di finanza pubblica: soggetti coinvolti</vt:lpstr>
      <vt:lpstr>Presentazione standard di PowerPoint</vt:lpstr>
      <vt:lpstr>Regole europee di finanza pubblica: storia</vt:lpstr>
      <vt:lpstr>Il trattato di Maastricht</vt:lpstr>
      <vt:lpstr>Il Patto di Stabilità e Crescita</vt:lpstr>
      <vt:lpstr>Dal PSC al Fiscal Compact</vt:lpstr>
      <vt:lpstr>Regole pre-Covid (temporaneamente sospese), 1</vt:lpstr>
      <vt:lpstr>Regole pre-Covid (temporaneamente sospese), 2</vt:lpstr>
      <vt:lpstr>Regole pre-Covid (temporaneamente sospese), 3</vt:lpstr>
      <vt:lpstr>Un labirinto di regole … </vt:lpstr>
      <vt:lpstr>Proposte di riforma del PSC (Micossi 2021)</vt:lpstr>
      <vt:lpstr>L’impatto della crisi ucraina</vt:lpstr>
      <vt:lpstr>Conclusioni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271</cp:revision>
  <dcterms:created xsi:type="dcterms:W3CDTF">2020-03-17T15:33:48Z</dcterms:created>
  <dcterms:modified xsi:type="dcterms:W3CDTF">2023-04-12T17:07:36Z</dcterms:modified>
</cp:coreProperties>
</file>