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3" r:id="rId2"/>
    <p:sldId id="265" r:id="rId3"/>
    <p:sldId id="266" r:id="rId4"/>
    <p:sldId id="267" r:id="rId5"/>
    <p:sldId id="268" r:id="rId6"/>
    <p:sldId id="270" r:id="rId7"/>
    <p:sldId id="269" r:id="rId8"/>
    <p:sldId id="271" r:id="rId9"/>
    <p:sldId id="280" r:id="rId10"/>
    <p:sldId id="281" r:id="rId11"/>
    <p:sldId id="272" r:id="rId12"/>
    <p:sldId id="276" r:id="rId13"/>
    <p:sldId id="273" r:id="rId14"/>
    <p:sldId id="277" r:id="rId15"/>
    <p:sldId id="274" r:id="rId16"/>
    <p:sldId id="278" r:id="rId17"/>
    <p:sldId id="282" r:id="rId18"/>
    <p:sldId id="279" r:id="rId19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19/04/2023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18.23</a:t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smtClean="0"/>
              <a:t>Debito pubblico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/>
              <a:t>DEF Tor Vergata</a:t>
            </a:r>
          </a:p>
        </p:txBody>
      </p:sp>
    </p:spTree>
    <p:extLst>
      <p:ext uri="{BB962C8B-B14F-4D97-AF65-F5344CB8AC3E}">
        <p14:creationId xmlns:p14="http://schemas.microsoft.com/office/powerpoint/2010/main" val="3855439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Nozioni preliminari (1)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Informazione preliminare 1: </a:t>
            </a:r>
            <a:r>
              <a:rPr lang="it-IT" dirty="0" smtClean="0">
                <a:solidFill>
                  <a:srgbClr val="FF0000"/>
                </a:solidFill>
              </a:rPr>
              <a:t>Tasso di crescita del PIL in termini nominali</a:t>
            </a:r>
          </a:p>
          <a:p>
            <a:endParaRPr lang="it-IT" dirty="0" smtClean="0"/>
          </a:p>
          <a:p>
            <a:r>
              <a:rPr lang="it-IT" dirty="0" smtClean="0"/>
              <a:t>Il tasso di crescita del PIL in termini nominali da un anno all’altro (es. tra il 2018 e il 2019) è dato dalla somma tra il tasso d’inflazione (tasso di variazione del deflatore del PIL) e il tasso di crescita dell’economia (tasso di crescita del PIL a prezzi costanti)</a:t>
            </a:r>
          </a:p>
          <a:p>
            <a:endParaRPr lang="it-IT" dirty="0" smtClean="0"/>
          </a:p>
          <a:p>
            <a:r>
              <a:rPr lang="it-IT" dirty="0" smtClean="0"/>
              <a:t>Il </a:t>
            </a:r>
            <a:r>
              <a:rPr lang="it-IT" dirty="0"/>
              <a:t>tasso di crescita del PIL in termini nominali</a:t>
            </a:r>
            <a:endParaRPr lang="it-IT" dirty="0" smtClean="0"/>
          </a:p>
          <a:p>
            <a:pPr lvl="1"/>
            <a:r>
              <a:rPr lang="it-IT" dirty="0" smtClean="0"/>
              <a:t>PIL</a:t>
            </a:r>
            <a:r>
              <a:rPr lang="it-IT" baseline="-25000" dirty="0" smtClean="0"/>
              <a:t>2019</a:t>
            </a:r>
            <a:r>
              <a:rPr lang="it-IT" dirty="0" smtClean="0"/>
              <a:t> = PIL</a:t>
            </a:r>
            <a:r>
              <a:rPr lang="it-IT" baseline="-25000" dirty="0" smtClean="0"/>
              <a:t>2018</a:t>
            </a:r>
            <a:r>
              <a:rPr lang="it-IT" dirty="0" smtClean="0"/>
              <a:t> (1+g)</a:t>
            </a:r>
            <a:endParaRPr lang="it-IT" baseline="-25000" dirty="0" smtClean="0"/>
          </a:p>
          <a:p>
            <a:pPr lvl="1"/>
            <a:r>
              <a:rPr lang="it-IT" dirty="0" smtClean="0"/>
              <a:t>(1 + g) = Tasso lordo di crescita del PIL in termini nominali, (1+g) = </a:t>
            </a:r>
            <a:r>
              <a:rPr lang="it-IT" dirty="0"/>
              <a:t>PIL</a:t>
            </a:r>
            <a:r>
              <a:rPr lang="it-IT" baseline="-25000" dirty="0"/>
              <a:t>2019 </a:t>
            </a:r>
            <a:r>
              <a:rPr lang="it-IT" dirty="0" smtClean="0"/>
              <a:t>/</a:t>
            </a:r>
            <a:r>
              <a:rPr lang="it-IT" dirty="0"/>
              <a:t> PIL</a:t>
            </a:r>
            <a:r>
              <a:rPr lang="it-IT" baseline="-25000" dirty="0"/>
              <a:t>2018</a:t>
            </a:r>
            <a:r>
              <a:rPr lang="it-IT" dirty="0" smtClean="0"/>
              <a:t> </a:t>
            </a:r>
          </a:p>
          <a:p>
            <a:pPr lvl="1"/>
            <a:r>
              <a:rPr lang="it-IT" dirty="0" smtClean="0"/>
              <a:t>g = Tasso netto di crescita del PIL in termini nominali, </a:t>
            </a:r>
            <a:r>
              <a:rPr lang="it-IT" dirty="0"/>
              <a:t>g = (PIL</a:t>
            </a:r>
            <a:r>
              <a:rPr lang="it-IT" baseline="-25000" dirty="0"/>
              <a:t>2019</a:t>
            </a:r>
            <a:r>
              <a:rPr lang="it-IT" dirty="0"/>
              <a:t> - PIL</a:t>
            </a:r>
            <a:r>
              <a:rPr lang="it-IT" baseline="-25000" dirty="0"/>
              <a:t>2018</a:t>
            </a:r>
            <a:r>
              <a:rPr lang="it-IT" dirty="0"/>
              <a:t>)/ </a:t>
            </a:r>
            <a:r>
              <a:rPr lang="it-IT" dirty="0" smtClean="0"/>
              <a:t>PIL</a:t>
            </a:r>
            <a:r>
              <a:rPr lang="it-IT" baseline="-25000" dirty="0" smtClean="0"/>
              <a:t>2018</a:t>
            </a: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1828369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Nozioni preliminari (2)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Attenzione: PIL = PY </a:t>
            </a:r>
          </a:p>
          <a:p>
            <a:pPr lvl="1"/>
            <a:r>
              <a:rPr lang="it-IT" dirty="0" smtClean="0"/>
              <a:t>P = indice generale dei prezzi e Y = PIL a prezzi costanti</a:t>
            </a:r>
          </a:p>
          <a:p>
            <a:r>
              <a:rPr lang="it-IT" dirty="0" smtClean="0"/>
              <a:t>Il tasso lordo di crescita del PIL nominale è dato da</a:t>
            </a:r>
          </a:p>
          <a:p>
            <a:pPr lvl="1"/>
            <a:r>
              <a:rPr lang="it-IT" dirty="0" smtClean="0"/>
              <a:t>(</a:t>
            </a:r>
            <a:r>
              <a:rPr lang="it-IT" dirty="0"/>
              <a:t>1+g) = PIL</a:t>
            </a:r>
            <a:r>
              <a:rPr lang="it-IT" baseline="-25000" dirty="0"/>
              <a:t>2019 </a:t>
            </a:r>
            <a:r>
              <a:rPr lang="it-IT" dirty="0"/>
              <a:t>/ </a:t>
            </a:r>
            <a:r>
              <a:rPr lang="it-IT" dirty="0" smtClean="0"/>
              <a:t>PIL</a:t>
            </a:r>
            <a:r>
              <a:rPr lang="it-IT" baseline="-25000" dirty="0" smtClean="0"/>
              <a:t>2018 </a:t>
            </a:r>
            <a:r>
              <a:rPr lang="it-IT" dirty="0" smtClean="0"/>
              <a:t>= P</a:t>
            </a:r>
            <a:r>
              <a:rPr lang="it-IT" baseline="-25000" dirty="0" smtClean="0"/>
              <a:t>2019</a:t>
            </a:r>
            <a:r>
              <a:rPr lang="it-IT" dirty="0" smtClean="0"/>
              <a:t>Y</a:t>
            </a:r>
            <a:r>
              <a:rPr lang="it-IT" baseline="-25000" dirty="0" smtClean="0"/>
              <a:t>2019</a:t>
            </a:r>
            <a:r>
              <a:rPr lang="it-IT" dirty="0" smtClean="0"/>
              <a:t>/P</a:t>
            </a:r>
            <a:r>
              <a:rPr lang="it-IT" baseline="-25000" dirty="0" smtClean="0"/>
              <a:t>2018</a:t>
            </a:r>
            <a:r>
              <a:rPr lang="it-IT" dirty="0" smtClean="0"/>
              <a:t>Y</a:t>
            </a:r>
            <a:r>
              <a:rPr lang="it-IT" baseline="-25000" dirty="0" smtClean="0"/>
              <a:t>2018</a:t>
            </a:r>
            <a:r>
              <a:rPr lang="it-IT" dirty="0" smtClean="0"/>
              <a:t> che equivale a </a:t>
            </a:r>
          </a:p>
          <a:p>
            <a:pPr lvl="1"/>
            <a:r>
              <a:rPr lang="it-IT" dirty="0" smtClean="0"/>
              <a:t>(P</a:t>
            </a:r>
            <a:r>
              <a:rPr lang="it-IT" baseline="-25000" dirty="0" smtClean="0"/>
              <a:t>2019</a:t>
            </a:r>
            <a:r>
              <a:rPr lang="it-IT" dirty="0" smtClean="0"/>
              <a:t>/P</a:t>
            </a:r>
            <a:r>
              <a:rPr lang="it-IT" baseline="-25000" dirty="0" smtClean="0"/>
              <a:t>2018</a:t>
            </a:r>
            <a:r>
              <a:rPr lang="it-IT" dirty="0" smtClean="0"/>
              <a:t>)(Y</a:t>
            </a:r>
            <a:r>
              <a:rPr lang="it-IT" baseline="-25000" dirty="0" smtClean="0"/>
              <a:t>2019</a:t>
            </a:r>
            <a:r>
              <a:rPr lang="it-IT" dirty="0" smtClean="0"/>
              <a:t>/Y</a:t>
            </a:r>
            <a:r>
              <a:rPr lang="it-IT" baseline="-25000" dirty="0" smtClean="0"/>
              <a:t>2018</a:t>
            </a:r>
            <a:r>
              <a:rPr lang="it-IT" dirty="0" smtClean="0"/>
              <a:t> ) = (1+</a:t>
            </a:r>
            <a:r>
              <a:rPr lang="el-GR" dirty="0" smtClean="0"/>
              <a:t>π</a:t>
            </a:r>
            <a:r>
              <a:rPr lang="it-IT" dirty="0" smtClean="0"/>
              <a:t>)(1+</a:t>
            </a:r>
            <a:r>
              <a:rPr lang="el-GR" dirty="0">
                <a:latin typeface="Calibri" panose="020F0502020204030204" pitchFamily="34" charset="0"/>
              </a:rPr>
              <a:t>γ</a:t>
            </a:r>
            <a:r>
              <a:rPr lang="it-IT" dirty="0" smtClean="0"/>
              <a:t>)  dove</a:t>
            </a:r>
          </a:p>
          <a:p>
            <a:pPr lvl="2"/>
            <a:r>
              <a:rPr lang="it-IT" dirty="0" smtClean="0"/>
              <a:t>(</a:t>
            </a:r>
            <a:r>
              <a:rPr lang="it-IT" dirty="0"/>
              <a:t>1+</a:t>
            </a:r>
            <a:r>
              <a:rPr lang="el-GR" dirty="0"/>
              <a:t>π</a:t>
            </a:r>
            <a:r>
              <a:rPr lang="it-IT" dirty="0" smtClean="0"/>
              <a:t>) = tasso lordo d’inflazione tra il 2018 e il 2019 </a:t>
            </a:r>
          </a:p>
          <a:p>
            <a:pPr lvl="2"/>
            <a:r>
              <a:rPr lang="it-IT" dirty="0" smtClean="0"/>
              <a:t>(</a:t>
            </a:r>
            <a:r>
              <a:rPr lang="it-IT" dirty="0"/>
              <a:t>1+</a:t>
            </a:r>
            <a:r>
              <a:rPr lang="el-GR" dirty="0">
                <a:latin typeface="Calibri" panose="020F0502020204030204" pitchFamily="34" charset="0"/>
              </a:rPr>
              <a:t>γ</a:t>
            </a:r>
            <a:r>
              <a:rPr lang="it-IT" dirty="0" smtClean="0"/>
              <a:t>) = tasso lordo di crescita dell’economia tra il 2018 e il 2019</a:t>
            </a:r>
          </a:p>
          <a:p>
            <a:pPr lvl="1"/>
            <a:r>
              <a:rPr lang="it-IT" dirty="0" smtClean="0"/>
              <a:t>(1+g) = </a:t>
            </a:r>
            <a:r>
              <a:rPr lang="it-IT" dirty="0"/>
              <a:t>(1+</a:t>
            </a:r>
            <a:r>
              <a:rPr lang="el-GR" dirty="0"/>
              <a:t>π</a:t>
            </a:r>
            <a:r>
              <a:rPr lang="it-IT" dirty="0"/>
              <a:t>)(1+</a:t>
            </a:r>
            <a:r>
              <a:rPr lang="el-GR" dirty="0">
                <a:latin typeface="Calibri" panose="020F0502020204030204" pitchFamily="34" charset="0"/>
              </a:rPr>
              <a:t>γ</a:t>
            </a:r>
            <a:r>
              <a:rPr lang="it-IT" dirty="0"/>
              <a:t>)</a:t>
            </a:r>
            <a:endParaRPr lang="it-IT" dirty="0" smtClean="0"/>
          </a:p>
          <a:p>
            <a:r>
              <a:rPr lang="it-IT" dirty="0" smtClean="0"/>
              <a:t>Quindi il tasso netto di crescita del PIL nominale è dato da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g = 1 - </a:t>
            </a:r>
            <a:r>
              <a:rPr lang="it-IT" dirty="0">
                <a:solidFill>
                  <a:srgbClr val="FF0000"/>
                </a:solidFill>
              </a:rPr>
              <a:t>(1+</a:t>
            </a:r>
            <a:r>
              <a:rPr lang="el-GR" dirty="0">
                <a:solidFill>
                  <a:srgbClr val="FF0000"/>
                </a:solidFill>
              </a:rPr>
              <a:t>π</a:t>
            </a:r>
            <a:r>
              <a:rPr lang="it-IT" dirty="0">
                <a:solidFill>
                  <a:srgbClr val="FF0000"/>
                </a:solidFill>
              </a:rPr>
              <a:t>)(1+</a:t>
            </a:r>
            <a:r>
              <a:rPr lang="el-GR" dirty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 smtClean="0">
                <a:solidFill>
                  <a:srgbClr val="FF0000"/>
                </a:solidFill>
              </a:rPr>
              <a:t>) = </a:t>
            </a:r>
            <a:r>
              <a:rPr lang="el-GR" dirty="0" smtClean="0">
                <a:solidFill>
                  <a:srgbClr val="FF0000"/>
                </a:solidFill>
              </a:rPr>
              <a:t>π</a:t>
            </a:r>
            <a:r>
              <a:rPr lang="it-IT" dirty="0" smtClean="0">
                <a:solidFill>
                  <a:srgbClr val="FF0000"/>
                </a:solidFill>
              </a:rPr>
              <a:t> + </a:t>
            </a:r>
            <a:r>
              <a:rPr lang="el-GR" dirty="0" smtClean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 smtClean="0">
                <a:solidFill>
                  <a:srgbClr val="FF0000"/>
                </a:solidFill>
              </a:rPr>
              <a:t> + </a:t>
            </a:r>
            <a:r>
              <a:rPr lang="el-GR" dirty="0" smtClean="0">
                <a:solidFill>
                  <a:srgbClr val="FF0000"/>
                </a:solidFill>
              </a:rPr>
              <a:t>π</a:t>
            </a:r>
            <a:r>
              <a:rPr lang="el-GR" dirty="0" smtClean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dirty="0" smtClean="0">
                <a:solidFill>
                  <a:srgbClr val="FF0000"/>
                </a:solidFill>
                <a:latin typeface="Calibri" panose="020F0502020204030204" pitchFamily="34" charset="0"/>
              </a:rPr>
              <a:t> ≈ </a:t>
            </a:r>
            <a:r>
              <a:rPr lang="el-GR" dirty="0">
                <a:solidFill>
                  <a:srgbClr val="FF0000"/>
                </a:solidFill>
              </a:rPr>
              <a:t>π</a:t>
            </a:r>
            <a:r>
              <a:rPr lang="it-IT" dirty="0">
                <a:solidFill>
                  <a:srgbClr val="FF0000"/>
                </a:solidFill>
              </a:rPr>
              <a:t> + </a:t>
            </a:r>
            <a:r>
              <a:rPr lang="el-GR" dirty="0" smtClean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endParaRPr lang="it-IT" dirty="0" smtClean="0">
              <a:solidFill>
                <a:srgbClr val="FF0000"/>
              </a:solidFill>
            </a:endParaRP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194887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Nozioni preliminari (3) 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Titoli di Stato</a:t>
            </a:r>
          </a:p>
          <a:p>
            <a:pPr lvl="1"/>
            <a:r>
              <a:rPr lang="it-IT" dirty="0" smtClean="0"/>
              <a:t>Lo strumento principale per finanziare il deficit del bilancio pubblico (TAX &lt; G + TR) è rappresentato dall’emissione di titoli di stato. </a:t>
            </a:r>
          </a:p>
          <a:p>
            <a:pPr lvl="1"/>
            <a:r>
              <a:rPr lang="it-IT" dirty="0" smtClean="0"/>
              <a:t>Questi titoli sono </a:t>
            </a:r>
            <a:r>
              <a:rPr lang="it-IT" dirty="0" smtClean="0">
                <a:solidFill>
                  <a:srgbClr val="FF0000"/>
                </a:solidFill>
              </a:rPr>
              <a:t>obbligazioni</a:t>
            </a:r>
            <a:r>
              <a:rPr lang="it-IT" dirty="0" smtClean="0"/>
              <a:t> (titoli di debito) emesse dallo Stato e sottoscritte dagli investitori sul mercato primario (emissione). </a:t>
            </a:r>
          </a:p>
          <a:p>
            <a:pPr lvl="1"/>
            <a:r>
              <a:rPr lang="it-IT" dirty="0" smtClean="0"/>
              <a:t>Una volta entrati in circolazione, i titoli di stato possono essere negoziati sul mercato secondario. </a:t>
            </a:r>
          </a:p>
          <a:p>
            <a:pPr lvl="1"/>
            <a:r>
              <a:rPr lang="it-IT" dirty="0" smtClean="0"/>
              <a:t>Esistono </a:t>
            </a:r>
            <a:r>
              <a:rPr lang="it-IT" dirty="0" smtClean="0">
                <a:solidFill>
                  <a:srgbClr val="FF0000"/>
                </a:solidFill>
              </a:rPr>
              <a:t>tipi diversi di titoli di stato </a:t>
            </a:r>
            <a:r>
              <a:rPr lang="it-IT" dirty="0" smtClean="0"/>
              <a:t>(a breve, medio e lungo termine, a tasso fisso e variabile, in valuta nazionale ed estera, ecc.), tecniche di emissione diverse (asta competitiva, emissione a rubinetto, classamento), modalità diverse di organizzare il mercato primario e il mercato secondario, ecc. </a:t>
            </a:r>
          </a:p>
          <a:p>
            <a:pPr lvl="1"/>
            <a:r>
              <a:rPr lang="it-IT" dirty="0" smtClean="0"/>
              <a:t>Tutto questo (e molto altro) rientra nell’ambito della </a:t>
            </a:r>
            <a:r>
              <a:rPr lang="it-IT" dirty="0" smtClean="0">
                <a:solidFill>
                  <a:srgbClr val="FF0000"/>
                </a:solidFill>
              </a:rPr>
              <a:t>politica di gestione del debito pubblico</a:t>
            </a:r>
            <a:r>
              <a:rPr lang="it-IT" dirty="0" smtClean="0"/>
              <a:t> (v. Appendice III del Cap. 5)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0114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Caratteristiche di un titolo di Stato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Caratteristiche di un titolo di Stato standard (es. BTP)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Valore facciale</a:t>
            </a:r>
            <a:r>
              <a:rPr lang="it-IT" dirty="0" smtClean="0"/>
              <a:t>: valore monetario pagato da chi sottoscrive il titolo di stato in sede di emissione (alla pari) e restituito quando il titolo giunge a scadenza (es. 1000 EUR). 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Maturità del titolo</a:t>
            </a:r>
            <a:r>
              <a:rPr lang="it-IT" dirty="0" smtClean="0"/>
              <a:t>: tempo che passa tra l’emissione del titolo e la sua scadenza (es. 5 anni)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Tasso d’interesse cedolare </a:t>
            </a:r>
            <a:r>
              <a:rPr lang="it-IT" i="1" dirty="0" err="1" smtClean="0">
                <a:solidFill>
                  <a:srgbClr val="FF0000"/>
                </a:solidFill>
              </a:rPr>
              <a:t>Iced</a:t>
            </a:r>
            <a:r>
              <a:rPr lang="it-IT" dirty="0" smtClean="0"/>
              <a:t>: può essere fisso o variabile ed è stabilito in sede di emissione. Misura il pagamento che l’emittente (lo stato) deve effettuare periodicamente (ogni 6 mesi generalmente) a chi possiede titoli di stato (es. 5%). Viene stabilito in sede di emissione sulla base di varie considerazioni (v. slide successiva)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Cedola</a:t>
            </a:r>
            <a:r>
              <a:rPr lang="it-IT" dirty="0" smtClean="0"/>
              <a:t> = Si calcola moltiplicando il valore facciale per il tasso cedolare (es. 1000*0,05 = 50 EUR cedola annuale pagata in due rate semestrali di circa 25 EUR) </a:t>
            </a:r>
            <a:r>
              <a:rPr lang="it-IT" i="1" dirty="0" smtClean="0"/>
              <a:t>C = </a:t>
            </a:r>
            <a:r>
              <a:rPr lang="it-IT" i="1" dirty="0" err="1" smtClean="0"/>
              <a:t>Iced</a:t>
            </a:r>
            <a:r>
              <a:rPr lang="it-IT" i="1" dirty="0" smtClean="0"/>
              <a:t>*VF</a:t>
            </a: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124879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Tasso cedolare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Il tasso cedolare è determinato sulla base di elementi diversi</a:t>
            </a:r>
          </a:p>
          <a:p>
            <a:pPr lvl="1"/>
            <a:r>
              <a:rPr lang="it-IT" dirty="0" smtClean="0"/>
              <a:t>Rendimento atteso al netto di ogni tipo di rischio (annualizzato) = r</a:t>
            </a:r>
          </a:p>
          <a:p>
            <a:pPr lvl="1"/>
            <a:r>
              <a:rPr lang="it-IT" dirty="0" smtClean="0"/>
              <a:t>Tasso d’inflazione atteso (annualizzato</a:t>
            </a:r>
            <a:r>
              <a:rPr lang="it-IT" dirty="0"/>
              <a:t>) = </a:t>
            </a:r>
            <a:r>
              <a:rPr lang="el-GR" dirty="0" smtClean="0"/>
              <a:t>π</a:t>
            </a:r>
            <a:r>
              <a:rPr lang="it-IT" baseline="30000" dirty="0" smtClean="0"/>
              <a:t>e</a:t>
            </a:r>
          </a:p>
          <a:p>
            <a:pPr lvl="1"/>
            <a:r>
              <a:rPr lang="it-IT" dirty="0" smtClean="0"/>
              <a:t>Premio per il rischio di credito (riguarda il merito di credito dell’emittente così come percepito dagli investitori) = </a:t>
            </a:r>
            <a:r>
              <a:rPr lang="el-GR" dirty="0" smtClean="0"/>
              <a:t>ρ</a:t>
            </a:r>
            <a:endParaRPr lang="it-IT" dirty="0" smtClean="0"/>
          </a:p>
          <a:p>
            <a:pPr lvl="1"/>
            <a:r>
              <a:rPr lang="it-IT" dirty="0" smtClean="0"/>
              <a:t>Premio per il rischio di liquidità (riguarda l’efficienza del mercato secondario dei titoli di stato e la facilità/difficoltà di vedere i titoli in proprio possesso) = </a:t>
            </a:r>
            <a:r>
              <a:rPr lang="el-GR" dirty="0" smtClean="0"/>
              <a:t>λ</a:t>
            </a:r>
            <a:endParaRPr lang="it-IT" dirty="0" smtClean="0"/>
          </a:p>
          <a:p>
            <a:pPr lvl="1"/>
            <a:r>
              <a:rPr lang="it-IT" dirty="0" err="1" smtClean="0">
                <a:solidFill>
                  <a:srgbClr val="FF0000"/>
                </a:solidFill>
              </a:rPr>
              <a:t>Iced</a:t>
            </a:r>
            <a:r>
              <a:rPr lang="it-IT" dirty="0" smtClean="0">
                <a:solidFill>
                  <a:srgbClr val="FF0000"/>
                </a:solidFill>
              </a:rPr>
              <a:t> = r + </a:t>
            </a:r>
            <a:r>
              <a:rPr lang="el-GR" dirty="0">
                <a:solidFill>
                  <a:srgbClr val="FF0000"/>
                </a:solidFill>
              </a:rPr>
              <a:t>π</a:t>
            </a:r>
            <a:r>
              <a:rPr lang="it-IT" baseline="30000" dirty="0">
                <a:solidFill>
                  <a:srgbClr val="FF0000"/>
                </a:solidFill>
              </a:rPr>
              <a:t>e</a:t>
            </a:r>
            <a:r>
              <a:rPr lang="it-IT" dirty="0" smtClean="0">
                <a:solidFill>
                  <a:srgbClr val="FF0000"/>
                </a:solidFill>
              </a:rPr>
              <a:t> + </a:t>
            </a:r>
            <a:r>
              <a:rPr lang="el-GR" dirty="0">
                <a:solidFill>
                  <a:srgbClr val="FF0000"/>
                </a:solidFill>
              </a:rPr>
              <a:t>ρ </a:t>
            </a:r>
            <a:r>
              <a:rPr lang="it-IT" dirty="0" smtClean="0">
                <a:solidFill>
                  <a:srgbClr val="FF0000"/>
                </a:solidFill>
              </a:rPr>
              <a:t>+ </a:t>
            </a:r>
            <a:r>
              <a:rPr lang="el-GR" dirty="0">
                <a:solidFill>
                  <a:srgbClr val="FF0000"/>
                </a:solidFill>
              </a:rPr>
              <a:t>λ </a:t>
            </a:r>
            <a:r>
              <a:rPr lang="it-IT" dirty="0" smtClean="0">
                <a:solidFill>
                  <a:srgbClr val="FF0000"/>
                </a:solidFill>
              </a:rPr>
              <a:t>+ altri premi per il rischio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4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Caratteristiche di un titolo di </a:t>
            </a:r>
            <a:r>
              <a:rPr lang="it-IT" dirty="0" smtClean="0"/>
              <a:t>Stato (2)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Il </a:t>
            </a:r>
            <a:r>
              <a:rPr lang="it-IT" dirty="0" smtClean="0">
                <a:solidFill>
                  <a:srgbClr val="FF0000"/>
                </a:solidFill>
              </a:rPr>
              <a:t>flusso di cassa </a:t>
            </a:r>
            <a:r>
              <a:rPr lang="it-IT" dirty="0" smtClean="0"/>
              <a:t>associato al possesso del titolo nel nostro esempio (VF = 1000, </a:t>
            </a:r>
            <a:r>
              <a:rPr lang="it-IT" dirty="0" err="1" smtClean="0"/>
              <a:t>Iced</a:t>
            </a:r>
            <a:r>
              <a:rPr lang="it-IT" dirty="0" smtClean="0"/>
              <a:t> = 5%, maturità 5 anni) è il seguente</a:t>
            </a:r>
          </a:p>
          <a:p>
            <a:pPr lvl="1"/>
            <a:r>
              <a:rPr lang="it-IT" dirty="0" smtClean="0"/>
              <a:t>In sede di emissione (Tempo 0) il sottoscrittore paga 1000 EUR allo stato in cambio del titolo</a:t>
            </a:r>
          </a:p>
          <a:p>
            <a:pPr lvl="1"/>
            <a:r>
              <a:rPr lang="it-IT" dirty="0" smtClean="0"/>
              <a:t>Dopo 6 mesi dalla sottoscrizione, lo stato paga al proprietario del titolo 25 EUR (prima cedola semestrale), dopo altri 6 mesi altri 25 EUR (seconda cedola) e così per altre otto volte (5 anni, 2 cedole semestrali all’anno, numero totale di cedole 10). </a:t>
            </a:r>
          </a:p>
          <a:p>
            <a:pPr lvl="1"/>
            <a:r>
              <a:rPr lang="it-IT" dirty="0" smtClean="0"/>
              <a:t>Con l’ultimo pagamento, lo stato restituisce anche il capitale cioè 1000 EUR.</a:t>
            </a:r>
          </a:p>
          <a:p>
            <a:r>
              <a:rPr lang="it-IT" dirty="0" smtClean="0"/>
              <a:t>In caso di parziale o mancata restituzione, lo Stato emittente si trova in una condizione di </a:t>
            </a:r>
            <a:r>
              <a:rPr lang="it-IT" dirty="0" smtClean="0">
                <a:solidFill>
                  <a:srgbClr val="FF0000"/>
                </a:solidFill>
              </a:rPr>
              <a:t>default</a:t>
            </a:r>
          </a:p>
          <a:p>
            <a:pPr lvl="1"/>
            <a:r>
              <a:rPr lang="it-IT" dirty="0" smtClean="0"/>
              <a:t>Scenario 1: Rinegoziazione del debito (allungamento dei termini, riduzione dell’interesse ecc.)</a:t>
            </a:r>
          </a:p>
          <a:p>
            <a:pPr lvl="1"/>
            <a:r>
              <a:rPr lang="it-IT" dirty="0" smtClean="0"/>
              <a:t>Scenario 2: Cancellazione del debito (Perdono più o meno interessato)</a:t>
            </a:r>
          </a:p>
          <a:p>
            <a:pPr lvl="1"/>
            <a:r>
              <a:rPr lang="it-IT" dirty="0" smtClean="0"/>
              <a:t>Scenario 3: insolvenza e sanzioni corrispondenti (anche gli stati falliscono)</a:t>
            </a:r>
          </a:p>
        </p:txBody>
      </p:sp>
    </p:spTree>
    <p:extLst>
      <p:ext uri="{BB962C8B-B14F-4D97-AF65-F5344CB8AC3E}">
        <p14:creationId xmlns:p14="http://schemas.microsoft.com/office/powerpoint/2010/main" val="1906830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Caratteristiche di un titolo di </a:t>
            </a:r>
            <a:r>
              <a:rPr lang="it-IT" dirty="0" smtClean="0"/>
              <a:t>Stato (3)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Nel corso della vita del titolo, il sottoscrittore originario può vendere il titolo in suo possesso a qualcun altro che ne diventa il proprietario. </a:t>
            </a:r>
          </a:p>
          <a:p>
            <a:endParaRPr lang="it-IT" dirty="0" smtClean="0"/>
          </a:p>
          <a:p>
            <a:r>
              <a:rPr lang="it-IT" dirty="0" smtClean="0"/>
              <a:t>Il prezzo al quale si realizza questa transazione è determinato nel mercato secondario e dipende dalla domanda e dall’offerta di titoli che a loro volta riflettono una molteplicità di circostanze. </a:t>
            </a:r>
          </a:p>
          <a:p>
            <a:endParaRPr lang="it-IT" dirty="0" smtClean="0"/>
          </a:p>
          <a:p>
            <a:r>
              <a:rPr lang="it-IT" dirty="0" smtClean="0"/>
              <a:t>Il </a:t>
            </a:r>
            <a:r>
              <a:rPr lang="it-IT" dirty="0" smtClean="0">
                <a:solidFill>
                  <a:srgbClr val="FF0000"/>
                </a:solidFill>
              </a:rPr>
              <a:t>prezzo del titolo sul mercato secondario</a:t>
            </a:r>
            <a:r>
              <a:rPr lang="it-IT" dirty="0" smtClean="0"/>
              <a:t>, può discostarsi anche in misura significativa dal valore facciale sia verso l‘alto sia verso il basso. </a:t>
            </a:r>
          </a:p>
          <a:p>
            <a:pPr lvl="1"/>
            <a:r>
              <a:rPr lang="it-IT" dirty="0" smtClean="0"/>
              <a:t>Il rapporto tra cedola annuale e prezzo del titolo sul mercato secondario è detto rendimento istantaneo </a:t>
            </a:r>
            <a:r>
              <a:rPr lang="it-IT" dirty="0" err="1" smtClean="0"/>
              <a:t>Rist</a:t>
            </a:r>
            <a:r>
              <a:rPr lang="it-IT" dirty="0" smtClean="0"/>
              <a:t> = </a:t>
            </a:r>
            <a:r>
              <a:rPr lang="it-IT" dirty="0" err="1" smtClean="0"/>
              <a:t>Ced</a:t>
            </a:r>
            <a:r>
              <a:rPr lang="it-IT" dirty="0" smtClean="0"/>
              <a:t>/</a:t>
            </a:r>
            <a:r>
              <a:rPr lang="it-IT" dirty="0" err="1" smtClean="0"/>
              <a:t>Ptit</a:t>
            </a:r>
            <a:r>
              <a:rPr lang="it-IT" dirty="0" smtClean="0"/>
              <a:t>. </a:t>
            </a:r>
          </a:p>
          <a:p>
            <a:pPr lvl="1"/>
            <a:r>
              <a:rPr lang="it-IT" dirty="0" smtClean="0"/>
              <a:t>E’ facile verificare che se </a:t>
            </a:r>
            <a:r>
              <a:rPr lang="it-IT" dirty="0" err="1" smtClean="0"/>
              <a:t>Ptit</a:t>
            </a:r>
            <a:r>
              <a:rPr lang="it-IT" dirty="0" smtClean="0"/>
              <a:t> = Valore facciale; </a:t>
            </a:r>
            <a:r>
              <a:rPr lang="it-IT" dirty="0" err="1" smtClean="0"/>
              <a:t>Rist</a:t>
            </a:r>
            <a:r>
              <a:rPr lang="it-IT" dirty="0" smtClean="0"/>
              <a:t> = </a:t>
            </a:r>
            <a:r>
              <a:rPr lang="it-IT" dirty="0" err="1" smtClean="0"/>
              <a:t>Iced</a:t>
            </a:r>
            <a:endParaRPr lang="it-IT" dirty="0" smtClean="0"/>
          </a:p>
          <a:p>
            <a:pPr lvl="1"/>
            <a:r>
              <a:rPr lang="it-IT" dirty="0" smtClean="0"/>
              <a:t>Se </a:t>
            </a:r>
            <a:r>
              <a:rPr lang="it-IT" dirty="0" err="1" smtClean="0"/>
              <a:t>Ptit</a:t>
            </a:r>
            <a:r>
              <a:rPr lang="it-IT" dirty="0" smtClean="0"/>
              <a:t> &gt; Valore facciale (alta domanda, bassa offerta sul secondario); </a:t>
            </a:r>
            <a:r>
              <a:rPr lang="it-IT" dirty="0" err="1" smtClean="0"/>
              <a:t>Rist</a:t>
            </a:r>
            <a:r>
              <a:rPr lang="it-IT" dirty="0" smtClean="0"/>
              <a:t> &lt; </a:t>
            </a:r>
            <a:r>
              <a:rPr lang="it-IT" dirty="0" err="1" smtClean="0"/>
              <a:t>Iced</a:t>
            </a:r>
            <a:endParaRPr lang="it-IT" dirty="0" smtClean="0"/>
          </a:p>
          <a:p>
            <a:pPr lvl="1"/>
            <a:r>
              <a:rPr lang="it-IT" dirty="0"/>
              <a:t>Se </a:t>
            </a:r>
            <a:r>
              <a:rPr lang="it-IT" dirty="0" err="1"/>
              <a:t>Ptit</a:t>
            </a:r>
            <a:r>
              <a:rPr lang="it-IT" dirty="0"/>
              <a:t> </a:t>
            </a:r>
            <a:r>
              <a:rPr lang="it-IT" dirty="0" smtClean="0"/>
              <a:t>&lt; </a:t>
            </a:r>
            <a:r>
              <a:rPr lang="it-IT" dirty="0"/>
              <a:t>Valore facciale </a:t>
            </a:r>
            <a:r>
              <a:rPr lang="it-IT" dirty="0" smtClean="0"/>
              <a:t>(bassa </a:t>
            </a:r>
            <a:r>
              <a:rPr lang="it-IT" dirty="0"/>
              <a:t>domanda, </a:t>
            </a:r>
            <a:r>
              <a:rPr lang="it-IT" dirty="0" smtClean="0"/>
              <a:t>offerta elevata sul </a:t>
            </a:r>
            <a:r>
              <a:rPr lang="it-IT" dirty="0"/>
              <a:t>secondario); </a:t>
            </a:r>
            <a:r>
              <a:rPr lang="it-IT" dirty="0" err="1"/>
              <a:t>Rist</a:t>
            </a:r>
            <a:r>
              <a:rPr lang="it-IT" dirty="0"/>
              <a:t> </a:t>
            </a:r>
            <a:r>
              <a:rPr lang="it-IT" dirty="0" smtClean="0"/>
              <a:t>&gt; </a:t>
            </a:r>
            <a:r>
              <a:rPr lang="it-IT" dirty="0" err="1" smtClean="0"/>
              <a:t>Iced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351526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1342460" y="6385019"/>
            <a:ext cx="10349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https://www.bancaditalia.it/pubblicazioni/relazione-annuale/2020/app_2020_totale.pdf</a:t>
            </a:r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169" y="424873"/>
            <a:ext cx="8499476" cy="5605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37005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Debito pubblico: considerazioni generali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Debito dello Stato verso i privati </a:t>
            </a:r>
            <a:r>
              <a:rPr lang="it-IT" dirty="0" smtClean="0"/>
              <a:t>(in Italia = 2.734 miliardi di euro al 31 agosto 2021, fonte </a:t>
            </a:r>
            <a:r>
              <a:rPr lang="it-IT" dirty="0" err="1" smtClean="0"/>
              <a:t>Bordignon</a:t>
            </a:r>
            <a:r>
              <a:rPr lang="it-IT" dirty="0" smtClean="0"/>
              <a:t>, Turati 2022, p. 19). Debito pubblico lordo e netto (patrimonio pubblico e sua valorizzazione), debito esplicito e debito implicito (pensioni, rischi). 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Politica di gestione del debito pubblico (v. appendice </a:t>
            </a:r>
            <a:r>
              <a:rPr lang="it-IT" dirty="0" smtClean="0"/>
              <a:t>: scelta delle scadenze (breve/lungo), del tipo di rendimento (fisso/indicizzato), della valuta di riferimento (nazionale/estera). Composizione</a:t>
            </a:r>
            <a:r>
              <a:rPr lang="it-IT" dirty="0"/>
              <a:t>, scadenza, durata media (1/7 scade ogni anno = circa 400 miliardi di euro in Italia che vanno rinnovati attraverso nuove emissioni che si sommano al disavanzo dell’anno</a:t>
            </a:r>
            <a:r>
              <a:rPr lang="it-IT" dirty="0" smtClean="0"/>
              <a:t>). Rischio di default (ridenominazione, inflazione) e problema della sostenibilità.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Specificità del quadro di policy europeo</a:t>
            </a:r>
            <a:r>
              <a:rPr lang="it-IT" dirty="0" smtClean="0"/>
              <a:t>: moneta unica (e banca centrale unica) ma integrazione monetaria incompleta, pluralità di stati fiscalmente sovrani con livello di debito e d’indebitamento diversi, assenza di una politica di bilancio europea (almeno fino al varo del </a:t>
            </a:r>
            <a:r>
              <a:rPr lang="it-IT" dirty="0" err="1" smtClean="0"/>
              <a:t>Next</a:t>
            </a:r>
            <a:r>
              <a:rPr lang="it-IT" dirty="0" smtClean="0"/>
              <a:t> Generation EU) 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3419343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Dal deficit al debito </a:t>
            </a:r>
            <a:r>
              <a:rPr lang="it-IT" dirty="0" smtClean="0"/>
              <a:t>pubblico, 1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Passo 1</a:t>
            </a:r>
            <a:r>
              <a:rPr lang="it-IT" dirty="0" smtClean="0"/>
              <a:t>: Definire il deficit</a:t>
            </a:r>
          </a:p>
          <a:p>
            <a:pPr lvl="1"/>
            <a:r>
              <a:rPr lang="it-IT" dirty="0" smtClean="0"/>
              <a:t>DEF</a:t>
            </a:r>
            <a:r>
              <a:rPr lang="it-IT" baseline="-25000" dirty="0" smtClean="0"/>
              <a:t>2019</a:t>
            </a:r>
            <a:r>
              <a:rPr lang="it-IT" dirty="0" smtClean="0"/>
              <a:t> </a:t>
            </a:r>
            <a:r>
              <a:rPr lang="it-IT" dirty="0"/>
              <a:t>= G</a:t>
            </a:r>
            <a:r>
              <a:rPr lang="it-IT" baseline="-25000" dirty="0"/>
              <a:t>2019</a:t>
            </a:r>
            <a:r>
              <a:rPr lang="it-IT" dirty="0"/>
              <a:t> + TR</a:t>
            </a:r>
            <a:r>
              <a:rPr lang="it-IT" baseline="-25000" dirty="0"/>
              <a:t>2019</a:t>
            </a:r>
            <a:r>
              <a:rPr lang="it-IT" dirty="0"/>
              <a:t> – </a:t>
            </a:r>
            <a:r>
              <a:rPr lang="it-IT" dirty="0" smtClean="0"/>
              <a:t>TAX</a:t>
            </a:r>
            <a:r>
              <a:rPr lang="it-IT" baseline="-25000" dirty="0" smtClean="0"/>
              <a:t>2019</a:t>
            </a:r>
            <a:endParaRPr lang="it-IT" dirty="0"/>
          </a:p>
          <a:p>
            <a:pPr lvl="2"/>
            <a:r>
              <a:rPr lang="it-IT" dirty="0" smtClean="0"/>
              <a:t>TR</a:t>
            </a:r>
            <a:r>
              <a:rPr lang="it-IT" baseline="-25000" dirty="0" smtClean="0"/>
              <a:t>2019</a:t>
            </a:r>
            <a:r>
              <a:rPr lang="it-IT" dirty="0" smtClean="0"/>
              <a:t> = TR*</a:t>
            </a:r>
            <a:r>
              <a:rPr lang="it-IT" baseline="-25000" dirty="0" smtClean="0"/>
              <a:t>2019</a:t>
            </a:r>
            <a:r>
              <a:rPr lang="it-IT" dirty="0" smtClean="0"/>
              <a:t> + i</a:t>
            </a:r>
            <a:r>
              <a:rPr lang="it-IT" baseline="-25000" dirty="0" smtClean="0"/>
              <a:t>2019</a:t>
            </a:r>
            <a:r>
              <a:rPr lang="it-IT" dirty="0" smtClean="0"/>
              <a:t>DEB</a:t>
            </a:r>
            <a:r>
              <a:rPr lang="it-IT" baseline="-25000" dirty="0" smtClean="0"/>
              <a:t>2018 </a:t>
            </a:r>
            <a:r>
              <a:rPr lang="it-IT" dirty="0" smtClean="0"/>
              <a:t>= Altri trasferimenti + Spesa per interessi</a:t>
            </a:r>
          </a:p>
          <a:p>
            <a:pPr lvl="2"/>
            <a:r>
              <a:rPr lang="it-IT" dirty="0" smtClean="0"/>
              <a:t>DEF</a:t>
            </a:r>
            <a:r>
              <a:rPr lang="it-IT" baseline="-25000" dirty="0" smtClean="0"/>
              <a:t>2019</a:t>
            </a:r>
            <a:r>
              <a:rPr lang="it-IT" dirty="0" smtClean="0"/>
              <a:t> = (DEB</a:t>
            </a:r>
            <a:r>
              <a:rPr lang="it-IT" baseline="-25000" dirty="0" smtClean="0"/>
              <a:t>2019</a:t>
            </a:r>
            <a:r>
              <a:rPr lang="it-IT" dirty="0" smtClean="0"/>
              <a:t> – DEB</a:t>
            </a:r>
            <a:r>
              <a:rPr lang="it-IT" baseline="-25000" dirty="0" smtClean="0"/>
              <a:t>2018 </a:t>
            </a:r>
            <a:r>
              <a:rPr lang="it-IT" dirty="0" smtClean="0"/>
              <a:t>)</a:t>
            </a:r>
            <a:r>
              <a:rPr lang="it-IT" baseline="-25000" dirty="0" smtClean="0"/>
              <a:t> </a:t>
            </a:r>
            <a:r>
              <a:rPr lang="it-IT" dirty="0" smtClean="0"/>
              <a:t>+ (EM</a:t>
            </a:r>
            <a:r>
              <a:rPr lang="it-IT" baseline="-25000" dirty="0" smtClean="0"/>
              <a:t>01/01/19</a:t>
            </a:r>
            <a:r>
              <a:rPr lang="it-IT" dirty="0" smtClean="0"/>
              <a:t> </a:t>
            </a:r>
            <a:r>
              <a:rPr lang="it-IT" dirty="0"/>
              <a:t>- </a:t>
            </a:r>
            <a:r>
              <a:rPr lang="it-IT" dirty="0" smtClean="0"/>
              <a:t>EM</a:t>
            </a:r>
            <a:r>
              <a:rPr lang="it-IT" baseline="-25000" dirty="0" smtClean="0"/>
              <a:t>01/01/18 </a:t>
            </a:r>
            <a:r>
              <a:rPr lang="it-IT" dirty="0" smtClean="0"/>
              <a:t>)</a:t>
            </a:r>
          </a:p>
          <a:p>
            <a:pPr lvl="2"/>
            <a:r>
              <a:rPr lang="it-IT" dirty="0"/>
              <a:t>(EM</a:t>
            </a:r>
            <a:r>
              <a:rPr lang="it-IT" baseline="-25000" dirty="0"/>
              <a:t>01/01/19</a:t>
            </a:r>
            <a:r>
              <a:rPr lang="it-IT" dirty="0"/>
              <a:t> - EM</a:t>
            </a:r>
            <a:r>
              <a:rPr lang="it-IT" baseline="-25000" dirty="0"/>
              <a:t>01/01/18 </a:t>
            </a:r>
            <a:r>
              <a:rPr lang="it-IT" dirty="0"/>
              <a:t>) </a:t>
            </a:r>
            <a:r>
              <a:rPr lang="it-IT" dirty="0" smtClean="0"/>
              <a:t>= 0 (in Italia da molti anni) e quindi ….</a:t>
            </a:r>
          </a:p>
          <a:p>
            <a:pPr lvl="2"/>
            <a:r>
              <a:rPr lang="it-IT" dirty="0"/>
              <a:t>DEF</a:t>
            </a:r>
            <a:r>
              <a:rPr lang="it-IT" baseline="-25000" dirty="0"/>
              <a:t>2019</a:t>
            </a:r>
            <a:r>
              <a:rPr lang="it-IT" dirty="0"/>
              <a:t> = (DEB</a:t>
            </a:r>
            <a:r>
              <a:rPr lang="it-IT" baseline="-25000" dirty="0"/>
              <a:t>2019</a:t>
            </a:r>
            <a:r>
              <a:rPr lang="it-IT" dirty="0"/>
              <a:t> – DEB</a:t>
            </a:r>
            <a:r>
              <a:rPr lang="it-IT" baseline="-25000" dirty="0"/>
              <a:t>2018 </a:t>
            </a:r>
            <a:r>
              <a:rPr lang="it-IT" dirty="0" smtClean="0"/>
              <a:t>) </a:t>
            </a:r>
          </a:p>
          <a:p>
            <a:pPr lvl="2"/>
            <a:r>
              <a:rPr lang="it-IT" dirty="0" smtClean="0">
                <a:solidFill>
                  <a:srgbClr val="FF0000"/>
                </a:solidFill>
              </a:rPr>
              <a:t>Indebitamento nel 2019 (registrato nel Conto Economico) = Nuove emissioni fra il 2018 e il 2019 (registrate nel Conto Finanziario)</a:t>
            </a:r>
          </a:p>
          <a:p>
            <a:pPr lvl="2"/>
            <a:r>
              <a:rPr lang="it-IT" dirty="0" smtClean="0">
                <a:solidFill>
                  <a:srgbClr val="FF0000"/>
                </a:solidFill>
              </a:rPr>
              <a:t>NB. Nel corso di un anno, lo Stato emette titoli per due ragioni: 1) finanziare il deficit/indebitamento di quell’anno (Nuove emissioni), 2) Rinnovare i titoli che giungono a scadenza nel corso dell’anno e devono essere rifinanziati. Le formule che stiamo considerando registrano solamente il primo tipo di emissioni.</a:t>
            </a:r>
            <a:endParaRPr lang="it-IT" dirty="0">
              <a:solidFill>
                <a:srgbClr val="FF0000"/>
              </a:solidFill>
            </a:endParaRPr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4849739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Dal deficit al debito </a:t>
            </a:r>
            <a:r>
              <a:rPr lang="it-IT" dirty="0" smtClean="0"/>
              <a:t>pubblico, 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Passo 2</a:t>
            </a:r>
            <a:r>
              <a:rPr lang="it-IT" dirty="0" smtClean="0"/>
              <a:t>: Dal deficit all’indebitamento</a:t>
            </a:r>
          </a:p>
          <a:p>
            <a:pPr lvl="1"/>
            <a:r>
              <a:rPr lang="it-IT" dirty="0" smtClean="0"/>
              <a:t>(G</a:t>
            </a:r>
            <a:r>
              <a:rPr lang="it-IT" baseline="-25000" dirty="0" smtClean="0"/>
              <a:t>2019</a:t>
            </a:r>
            <a:r>
              <a:rPr lang="it-IT" dirty="0" smtClean="0"/>
              <a:t> </a:t>
            </a:r>
            <a:r>
              <a:rPr lang="it-IT" dirty="0"/>
              <a:t>+ </a:t>
            </a:r>
            <a:r>
              <a:rPr lang="it-IT" dirty="0" smtClean="0"/>
              <a:t>TR*</a:t>
            </a:r>
            <a:r>
              <a:rPr lang="it-IT" baseline="-25000" dirty="0" smtClean="0"/>
              <a:t>2019</a:t>
            </a:r>
            <a:r>
              <a:rPr lang="it-IT" dirty="0" smtClean="0"/>
              <a:t> </a:t>
            </a:r>
            <a:r>
              <a:rPr lang="it-IT" dirty="0"/>
              <a:t>– </a:t>
            </a:r>
            <a:r>
              <a:rPr lang="it-IT" dirty="0" smtClean="0"/>
              <a:t>TAX</a:t>
            </a:r>
            <a:r>
              <a:rPr lang="it-IT" baseline="-25000" dirty="0" smtClean="0"/>
              <a:t>2019 </a:t>
            </a:r>
            <a:r>
              <a:rPr lang="it-IT" dirty="0" smtClean="0"/>
              <a:t>) + i</a:t>
            </a:r>
            <a:r>
              <a:rPr lang="it-IT" baseline="-25000" dirty="0" smtClean="0"/>
              <a:t>2019</a:t>
            </a:r>
            <a:r>
              <a:rPr lang="it-IT" dirty="0" smtClean="0"/>
              <a:t>DEB</a:t>
            </a:r>
            <a:r>
              <a:rPr lang="it-IT" baseline="-25000" dirty="0" smtClean="0"/>
              <a:t>2018 </a:t>
            </a:r>
            <a:r>
              <a:rPr lang="it-IT" dirty="0" smtClean="0"/>
              <a:t>= </a:t>
            </a:r>
            <a:r>
              <a:rPr lang="it-IT" dirty="0"/>
              <a:t>(</a:t>
            </a:r>
            <a:r>
              <a:rPr lang="it-IT" dirty="0" smtClean="0"/>
              <a:t>DEB</a:t>
            </a:r>
            <a:r>
              <a:rPr lang="it-IT" baseline="-25000" dirty="0" smtClean="0"/>
              <a:t>2019</a:t>
            </a:r>
            <a:r>
              <a:rPr lang="it-IT" dirty="0" smtClean="0"/>
              <a:t> – DEB</a:t>
            </a:r>
            <a:r>
              <a:rPr lang="it-IT" baseline="-25000" dirty="0" smtClean="0"/>
              <a:t>2018 </a:t>
            </a:r>
            <a:r>
              <a:rPr lang="it-IT" dirty="0"/>
              <a:t>)</a:t>
            </a:r>
          </a:p>
          <a:p>
            <a:pPr lvl="2"/>
            <a:r>
              <a:rPr lang="it-IT" dirty="0"/>
              <a:t>(G</a:t>
            </a:r>
            <a:r>
              <a:rPr lang="it-IT" baseline="-25000" dirty="0"/>
              <a:t>2019</a:t>
            </a:r>
            <a:r>
              <a:rPr lang="it-IT" dirty="0"/>
              <a:t> + TR*</a:t>
            </a:r>
            <a:r>
              <a:rPr lang="it-IT" baseline="-25000" dirty="0"/>
              <a:t>2019</a:t>
            </a:r>
            <a:r>
              <a:rPr lang="it-IT" dirty="0"/>
              <a:t> – TAX</a:t>
            </a:r>
            <a:r>
              <a:rPr lang="it-IT" baseline="-25000" dirty="0"/>
              <a:t>2019 </a:t>
            </a:r>
            <a:r>
              <a:rPr lang="it-IT" dirty="0" smtClean="0"/>
              <a:t>) = saldo primario espresso come uscite meno entrate I</a:t>
            </a:r>
          </a:p>
          <a:p>
            <a:pPr lvl="2"/>
            <a:r>
              <a:rPr lang="it-IT" dirty="0"/>
              <a:t>I</a:t>
            </a:r>
            <a:r>
              <a:rPr lang="it-IT" dirty="0" smtClean="0"/>
              <a:t>n caso di avanzo primario il saldo così espresso ha segno negativo)</a:t>
            </a:r>
          </a:p>
          <a:p>
            <a:pPr lvl="2"/>
            <a:r>
              <a:rPr lang="it-IT" dirty="0"/>
              <a:t>(G</a:t>
            </a:r>
            <a:r>
              <a:rPr lang="it-IT" baseline="-25000" dirty="0"/>
              <a:t>2019</a:t>
            </a:r>
            <a:r>
              <a:rPr lang="it-IT" dirty="0"/>
              <a:t> + </a:t>
            </a:r>
            <a:r>
              <a:rPr lang="it-IT" dirty="0" smtClean="0"/>
              <a:t>TR*</a:t>
            </a:r>
            <a:r>
              <a:rPr lang="it-IT" baseline="-25000" dirty="0" smtClean="0"/>
              <a:t>2019</a:t>
            </a:r>
            <a:r>
              <a:rPr lang="it-IT" dirty="0" smtClean="0"/>
              <a:t>) = </a:t>
            </a:r>
            <a:r>
              <a:rPr lang="it-IT" dirty="0"/>
              <a:t>(</a:t>
            </a:r>
            <a:r>
              <a:rPr lang="it-IT" dirty="0" smtClean="0"/>
              <a:t>G*</a:t>
            </a:r>
            <a:r>
              <a:rPr lang="it-IT" baseline="-25000" dirty="0" smtClean="0"/>
              <a:t>2019</a:t>
            </a:r>
            <a:r>
              <a:rPr lang="it-IT" dirty="0" smtClean="0"/>
              <a:t>) = Spesa pubblica complessiva al netto degli interessi </a:t>
            </a:r>
            <a:r>
              <a:rPr lang="it-IT" dirty="0" err="1" smtClean="0"/>
              <a:t>dui</a:t>
            </a:r>
            <a:r>
              <a:rPr lang="it-IT" dirty="0" smtClean="0"/>
              <a:t> titoli di Stato</a:t>
            </a:r>
          </a:p>
          <a:p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Passo </a:t>
            </a:r>
            <a:r>
              <a:rPr lang="it-IT" dirty="0">
                <a:solidFill>
                  <a:srgbClr val="FF0000"/>
                </a:solidFill>
              </a:rPr>
              <a:t>3</a:t>
            </a:r>
            <a:r>
              <a:rPr lang="it-IT" dirty="0"/>
              <a:t>: Dai flussi (deficit) agli stock (debito)</a:t>
            </a:r>
          </a:p>
          <a:p>
            <a:pPr lvl="1"/>
            <a:r>
              <a:rPr lang="it-IT" dirty="0"/>
              <a:t>DEB</a:t>
            </a:r>
            <a:r>
              <a:rPr lang="it-IT" baseline="-25000" dirty="0"/>
              <a:t>2019</a:t>
            </a:r>
            <a:r>
              <a:rPr lang="it-IT" dirty="0"/>
              <a:t> = (G*</a:t>
            </a:r>
            <a:r>
              <a:rPr lang="it-IT" baseline="-25000" dirty="0"/>
              <a:t>2019</a:t>
            </a:r>
            <a:r>
              <a:rPr lang="it-IT" dirty="0"/>
              <a:t> – TAX</a:t>
            </a:r>
            <a:r>
              <a:rPr lang="it-IT" baseline="-25000" dirty="0"/>
              <a:t>2019 </a:t>
            </a:r>
            <a:r>
              <a:rPr lang="it-IT" dirty="0"/>
              <a:t>) + (1+ i</a:t>
            </a:r>
            <a:r>
              <a:rPr lang="it-IT" baseline="-25000" dirty="0"/>
              <a:t>2019</a:t>
            </a:r>
            <a:r>
              <a:rPr lang="it-IT" dirty="0"/>
              <a:t>)DEB</a:t>
            </a:r>
            <a:r>
              <a:rPr lang="it-IT" baseline="-25000" dirty="0"/>
              <a:t>2018</a:t>
            </a:r>
            <a:endParaRPr lang="it-IT" dirty="0"/>
          </a:p>
          <a:p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242280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Dal deficit al debito </a:t>
            </a:r>
            <a:r>
              <a:rPr lang="it-IT" dirty="0" smtClean="0"/>
              <a:t>pubblico, 3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Passo 4</a:t>
            </a:r>
            <a:r>
              <a:rPr lang="it-IT" dirty="0" smtClean="0"/>
              <a:t>: Dal debito al rapporto debito pubblico/PIL (indicatore di sostenibilità)</a:t>
            </a:r>
          </a:p>
          <a:p>
            <a:pPr lvl="1"/>
            <a:r>
              <a:rPr lang="it-IT" dirty="0" smtClean="0"/>
              <a:t>Dividendo entrambi i membri dell’espressione precedente per il PIL nominale nel 2019</a:t>
            </a:r>
            <a:endParaRPr lang="it-IT" dirty="0"/>
          </a:p>
          <a:p>
            <a:pPr lvl="1"/>
            <a:r>
              <a:rPr lang="it-IT" dirty="0" smtClean="0"/>
              <a:t>(DEB/PIL)</a:t>
            </a:r>
            <a:r>
              <a:rPr lang="it-IT" baseline="-25000" dirty="0" smtClean="0"/>
              <a:t> 2019</a:t>
            </a:r>
            <a:r>
              <a:rPr lang="it-IT" dirty="0" smtClean="0"/>
              <a:t> </a:t>
            </a:r>
            <a:r>
              <a:rPr lang="it-IT" dirty="0"/>
              <a:t>= </a:t>
            </a:r>
            <a:r>
              <a:rPr lang="it-IT" dirty="0" smtClean="0"/>
              <a:t>[(G*</a:t>
            </a:r>
            <a:r>
              <a:rPr lang="it-IT" baseline="-25000" dirty="0" smtClean="0"/>
              <a:t>2019</a:t>
            </a:r>
            <a:r>
              <a:rPr lang="it-IT" dirty="0" smtClean="0"/>
              <a:t> – </a:t>
            </a:r>
            <a:r>
              <a:rPr lang="it-IT" dirty="0"/>
              <a:t>TAX</a:t>
            </a:r>
            <a:r>
              <a:rPr lang="it-IT" baseline="-25000" dirty="0"/>
              <a:t>2019 </a:t>
            </a:r>
            <a:r>
              <a:rPr lang="it-IT" dirty="0" smtClean="0"/>
              <a:t>)/PIL</a:t>
            </a:r>
            <a:r>
              <a:rPr lang="it-IT" baseline="-25000" dirty="0"/>
              <a:t> 2019</a:t>
            </a:r>
            <a:r>
              <a:rPr lang="it-IT" dirty="0" smtClean="0"/>
              <a:t>] </a:t>
            </a:r>
            <a:r>
              <a:rPr lang="it-IT" dirty="0"/>
              <a:t>+ (1+ </a:t>
            </a:r>
            <a:r>
              <a:rPr lang="it-IT" dirty="0" smtClean="0"/>
              <a:t>i</a:t>
            </a:r>
            <a:r>
              <a:rPr lang="it-IT" baseline="-25000" dirty="0" smtClean="0"/>
              <a:t>2019</a:t>
            </a:r>
            <a:r>
              <a:rPr lang="it-IT" dirty="0" smtClean="0"/>
              <a:t>)(DEB</a:t>
            </a:r>
            <a:r>
              <a:rPr lang="it-IT" baseline="-25000" dirty="0" smtClean="0"/>
              <a:t>2018</a:t>
            </a:r>
            <a:r>
              <a:rPr lang="it-IT" dirty="0" smtClean="0"/>
              <a:t> /PIL</a:t>
            </a:r>
            <a:r>
              <a:rPr lang="it-IT" baseline="-25000" dirty="0" smtClean="0"/>
              <a:t> </a:t>
            </a:r>
            <a:r>
              <a:rPr lang="it-IT" baseline="-25000" dirty="0"/>
              <a:t>2019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/>
              <a:t>Attenzione </a:t>
            </a:r>
            <a:r>
              <a:rPr lang="it-IT" dirty="0"/>
              <a:t>PIL</a:t>
            </a:r>
            <a:r>
              <a:rPr lang="it-IT" baseline="-25000" dirty="0"/>
              <a:t>2019</a:t>
            </a:r>
            <a:r>
              <a:rPr lang="it-IT" dirty="0"/>
              <a:t> = PIL</a:t>
            </a:r>
            <a:r>
              <a:rPr lang="it-IT" baseline="-25000" dirty="0"/>
              <a:t>2018</a:t>
            </a:r>
            <a:r>
              <a:rPr lang="it-IT" dirty="0"/>
              <a:t> (1+g</a:t>
            </a:r>
            <a:r>
              <a:rPr lang="it-IT" dirty="0" smtClean="0"/>
              <a:t>) =</a:t>
            </a:r>
            <a:r>
              <a:rPr lang="it-IT" dirty="0"/>
              <a:t> PIL</a:t>
            </a:r>
            <a:r>
              <a:rPr lang="it-IT" baseline="-25000" dirty="0"/>
              <a:t>2018</a:t>
            </a:r>
            <a:r>
              <a:rPr lang="it-IT" dirty="0"/>
              <a:t> (1+</a:t>
            </a:r>
            <a:r>
              <a:rPr lang="el-GR" dirty="0" smtClean="0"/>
              <a:t>π</a:t>
            </a:r>
            <a:r>
              <a:rPr lang="it-IT" baseline="-25000" dirty="0"/>
              <a:t>2019</a:t>
            </a:r>
            <a:r>
              <a:rPr lang="it-IT" dirty="0" smtClean="0"/>
              <a:t>)(</a:t>
            </a:r>
            <a:r>
              <a:rPr lang="it-IT" dirty="0"/>
              <a:t>1+</a:t>
            </a:r>
            <a:r>
              <a:rPr lang="el-GR" dirty="0" smtClean="0">
                <a:latin typeface="Calibri" panose="020F0502020204030204" pitchFamily="34" charset="0"/>
              </a:rPr>
              <a:t>γ</a:t>
            </a:r>
            <a:r>
              <a:rPr lang="it-IT" baseline="-25000" dirty="0"/>
              <a:t>2019</a:t>
            </a:r>
            <a:r>
              <a:rPr lang="it-IT" dirty="0" smtClean="0"/>
              <a:t>) quindi</a:t>
            </a:r>
          </a:p>
          <a:p>
            <a:endParaRPr lang="it-IT" dirty="0" smtClean="0"/>
          </a:p>
          <a:p>
            <a:r>
              <a:rPr lang="it-IT" dirty="0" smtClean="0"/>
              <a:t>L’espressione precedente può essere riscritta come</a:t>
            </a:r>
            <a:endParaRPr lang="it-IT" dirty="0"/>
          </a:p>
          <a:p>
            <a:pPr lvl="1"/>
            <a:r>
              <a:rPr lang="it-IT" sz="1900" dirty="0">
                <a:solidFill>
                  <a:srgbClr val="FF0000"/>
                </a:solidFill>
              </a:rPr>
              <a:t>(DEB/PIL)</a:t>
            </a:r>
            <a:r>
              <a:rPr lang="it-IT" sz="1900" baseline="-25000" dirty="0">
                <a:solidFill>
                  <a:srgbClr val="FF0000"/>
                </a:solidFill>
              </a:rPr>
              <a:t> 2019</a:t>
            </a:r>
            <a:r>
              <a:rPr lang="it-IT" sz="1900" dirty="0">
                <a:solidFill>
                  <a:srgbClr val="FF0000"/>
                </a:solidFill>
              </a:rPr>
              <a:t> = [(G*</a:t>
            </a:r>
            <a:r>
              <a:rPr lang="it-IT" sz="1900" baseline="-25000" dirty="0">
                <a:solidFill>
                  <a:srgbClr val="FF0000"/>
                </a:solidFill>
              </a:rPr>
              <a:t>2019</a:t>
            </a:r>
            <a:r>
              <a:rPr lang="it-IT" sz="1900" dirty="0">
                <a:solidFill>
                  <a:srgbClr val="FF0000"/>
                </a:solidFill>
              </a:rPr>
              <a:t> – TAX</a:t>
            </a:r>
            <a:r>
              <a:rPr lang="it-IT" sz="1900" baseline="-25000" dirty="0">
                <a:solidFill>
                  <a:srgbClr val="FF0000"/>
                </a:solidFill>
              </a:rPr>
              <a:t>2019 </a:t>
            </a:r>
            <a:r>
              <a:rPr lang="it-IT" sz="1900" dirty="0">
                <a:solidFill>
                  <a:srgbClr val="FF0000"/>
                </a:solidFill>
              </a:rPr>
              <a:t>)/PIL</a:t>
            </a:r>
            <a:r>
              <a:rPr lang="it-IT" sz="1900" baseline="-25000" dirty="0">
                <a:solidFill>
                  <a:srgbClr val="FF0000"/>
                </a:solidFill>
              </a:rPr>
              <a:t> 2019</a:t>
            </a:r>
            <a:r>
              <a:rPr lang="it-IT" sz="1900" dirty="0">
                <a:solidFill>
                  <a:srgbClr val="FF0000"/>
                </a:solidFill>
              </a:rPr>
              <a:t>] + </a:t>
            </a:r>
            <a:r>
              <a:rPr lang="it-IT" sz="1900" dirty="0" smtClean="0">
                <a:solidFill>
                  <a:srgbClr val="FF0000"/>
                </a:solidFill>
              </a:rPr>
              <a:t>[(</a:t>
            </a:r>
            <a:r>
              <a:rPr lang="it-IT" sz="1900" dirty="0">
                <a:solidFill>
                  <a:srgbClr val="FF0000"/>
                </a:solidFill>
              </a:rPr>
              <a:t>1+ i</a:t>
            </a:r>
            <a:r>
              <a:rPr lang="it-IT" sz="1900" baseline="-25000" dirty="0">
                <a:solidFill>
                  <a:srgbClr val="FF0000"/>
                </a:solidFill>
              </a:rPr>
              <a:t>2019</a:t>
            </a:r>
            <a:r>
              <a:rPr lang="it-IT" sz="1900" dirty="0" smtClean="0">
                <a:solidFill>
                  <a:srgbClr val="FF0000"/>
                </a:solidFill>
              </a:rPr>
              <a:t>)/</a:t>
            </a:r>
            <a:r>
              <a:rPr lang="it-IT" sz="1900" dirty="0">
                <a:solidFill>
                  <a:srgbClr val="FF0000"/>
                </a:solidFill>
              </a:rPr>
              <a:t> (1+</a:t>
            </a:r>
            <a:r>
              <a:rPr lang="el-GR" sz="1900" dirty="0" smtClean="0">
                <a:solidFill>
                  <a:srgbClr val="FF0000"/>
                </a:solidFill>
              </a:rPr>
              <a:t>π</a:t>
            </a:r>
            <a:r>
              <a:rPr lang="it-IT" sz="1900" baseline="-25000" dirty="0">
                <a:solidFill>
                  <a:srgbClr val="FF0000"/>
                </a:solidFill>
              </a:rPr>
              <a:t>2019</a:t>
            </a:r>
            <a:r>
              <a:rPr lang="it-IT" sz="1900" dirty="0" smtClean="0">
                <a:solidFill>
                  <a:srgbClr val="FF0000"/>
                </a:solidFill>
              </a:rPr>
              <a:t>)(</a:t>
            </a:r>
            <a:r>
              <a:rPr lang="it-IT" sz="1900" dirty="0">
                <a:solidFill>
                  <a:srgbClr val="FF0000"/>
                </a:solidFill>
              </a:rPr>
              <a:t>1+</a:t>
            </a:r>
            <a:r>
              <a:rPr lang="el-GR" sz="1900" dirty="0" smtClean="0">
                <a:solidFill>
                  <a:srgbClr val="FF0000"/>
                </a:solidFill>
                <a:latin typeface="Calibri" panose="020F0502020204030204" pitchFamily="34" charset="0"/>
              </a:rPr>
              <a:t>γ</a:t>
            </a:r>
            <a:r>
              <a:rPr lang="it-IT" sz="1900" baseline="-25000" dirty="0">
                <a:solidFill>
                  <a:srgbClr val="FF0000"/>
                </a:solidFill>
              </a:rPr>
              <a:t>2019</a:t>
            </a:r>
            <a:r>
              <a:rPr lang="it-IT" sz="1900" dirty="0" smtClean="0">
                <a:solidFill>
                  <a:srgbClr val="FF0000"/>
                </a:solidFill>
              </a:rPr>
              <a:t>)](</a:t>
            </a:r>
            <a:r>
              <a:rPr lang="it-IT" sz="1900" dirty="0">
                <a:solidFill>
                  <a:srgbClr val="FF0000"/>
                </a:solidFill>
              </a:rPr>
              <a:t>DEB</a:t>
            </a:r>
            <a:r>
              <a:rPr lang="it-IT" sz="1900" baseline="-25000" dirty="0">
                <a:solidFill>
                  <a:srgbClr val="FF0000"/>
                </a:solidFill>
              </a:rPr>
              <a:t>2018</a:t>
            </a:r>
            <a:r>
              <a:rPr lang="it-IT" sz="1900" dirty="0"/>
              <a:t> </a:t>
            </a:r>
            <a:r>
              <a:rPr lang="it-IT" sz="1900" dirty="0">
                <a:solidFill>
                  <a:srgbClr val="FF0000"/>
                </a:solidFill>
              </a:rPr>
              <a:t>/PIL</a:t>
            </a:r>
            <a:r>
              <a:rPr lang="it-IT" sz="1900" baseline="-25000" dirty="0">
                <a:solidFill>
                  <a:srgbClr val="FF0000"/>
                </a:solidFill>
              </a:rPr>
              <a:t> </a:t>
            </a:r>
            <a:r>
              <a:rPr lang="it-IT" sz="1900" baseline="-25000" dirty="0" smtClean="0">
                <a:solidFill>
                  <a:srgbClr val="FF0000"/>
                </a:solidFill>
              </a:rPr>
              <a:t>2018</a:t>
            </a:r>
            <a:r>
              <a:rPr lang="it-IT" sz="1900" dirty="0" smtClean="0">
                <a:solidFill>
                  <a:srgbClr val="FF0000"/>
                </a:solidFill>
              </a:rPr>
              <a:t>)</a:t>
            </a:r>
          </a:p>
          <a:p>
            <a:pPr lvl="1"/>
            <a:r>
              <a:rPr lang="it-IT" dirty="0" smtClean="0"/>
              <a:t>Quest’ultima espressione permette di evidenziare le politiche utili per ridurre il rapporto debito pubblico/PIL</a:t>
            </a:r>
            <a:endParaRPr lang="it-IT" dirty="0"/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059189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Dal deficit al debito </a:t>
            </a:r>
            <a:r>
              <a:rPr lang="it-IT" dirty="0" smtClean="0"/>
              <a:t>pubblico, 4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Esempio numerico (approssimazione caso italiano, valori in miliardi di euro)</a:t>
            </a:r>
          </a:p>
          <a:p>
            <a:pPr lvl="1"/>
            <a:r>
              <a:rPr lang="it-IT" dirty="0" smtClean="0"/>
              <a:t>G </a:t>
            </a:r>
            <a:r>
              <a:rPr lang="it-IT" dirty="0"/>
              <a:t>+ </a:t>
            </a:r>
            <a:r>
              <a:rPr lang="it-IT" dirty="0" smtClean="0"/>
              <a:t>TR</a:t>
            </a:r>
            <a:r>
              <a:rPr lang="it-IT" baseline="-25000" dirty="0" smtClean="0"/>
              <a:t> </a:t>
            </a:r>
            <a:r>
              <a:rPr lang="it-IT" dirty="0" smtClean="0"/>
              <a:t>= 850 (Spese totali)</a:t>
            </a:r>
          </a:p>
          <a:p>
            <a:pPr lvl="1"/>
            <a:r>
              <a:rPr lang="it-IT" dirty="0" smtClean="0"/>
              <a:t>TAX = 820 (Entrate fiscali e contributive totali)</a:t>
            </a:r>
          </a:p>
          <a:p>
            <a:pPr lvl="1"/>
            <a:r>
              <a:rPr lang="it-IT" dirty="0" smtClean="0"/>
              <a:t>DEF = 850 – 820 = 30 (indebitamento)</a:t>
            </a:r>
          </a:p>
          <a:p>
            <a:pPr lvl="1"/>
            <a:r>
              <a:rPr lang="it-IT" dirty="0" smtClean="0"/>
              <a:t>Interessi su debito = 60</a:t>
            </a:r>
          </a:p>
          <a:p>
            <a:pPr lvl="1"/>
            <a:r>
              <a:rPr lang="it-IT" dirty="0" smtClean="0"/>
              <a:t>G* = G + TR – Interessi sul debito = 850 – 60 = 790</a:t>
            </a:r>
          </a:p>
          <a:p>
            <a:pPr lvl="1"/>
            <a:r>
              <a:rPr lang="it-IT" dirty="0" smtClean="0"/>
              <a:t>G* - TAX = 790 – 820 = - 30  (avanzo primario, TAX &gt; G*)</a:t>
            </a:r>
          </a:p>
          <a:p>
            <a:pPr lvl="1"/>
            <a:r>
              <a:rPr lang="it-IT" dirty="0" smtClean="0"/>
              <a:t>DEB = 2300</a:t>
            </a:r>
          </a:p>
          <a:p>
            <a:pPr lvl="1"/>
            <a:r>
              <a:rPr lang="it-IT" dirty="0" smtClean="0"/>
              <a:t>Tasso d’interesse nominale medio sui titoli di stato = 60/2300 = 2,6% (0,026)</a:t>
            </a:r>
          </a:p>
          <a:p>
            <a:pPr lvl="1"/>
            <a:r>
              <a:rPr lang="it-IT" dirty="0" smtClean="0"/>
              <a:t>PIL = 1700</a:t>
            </a:r>
          </a:p>
          <a:p>
            <a:pPr lvl="1"/>
            <a:r>
              <a:rPr lang="it-IT" dirty="0"/>
              <a:t>DEB/PIL = 2300/1700 = 135,3% (1,353)</a:t>
            </a:r>
          </a:p>
          <a:p>
            <a:pPr lvl="1"/>
            <a:r>
              <a:rPr lang="it-IT" dirty="0"/>
              <a:t>(1+</a:t>
            </a:r>
            <a:r>
              <a:rPr lang="el-GR" dirty="0"/>
              <a:t>π</a:t>
            </a:r>
            <a:r>
              <a:rPr lang="it-IT" dirty="0"/>
              <a:t>) = 1,01 (Inflazione annua 1%), (1+</a:t>
            </a:r>
            <a:r>
              <a:rPr lang="el-GR" dirty="0"/>
              <a:t>γ</a:t>
            </a:r>
            <a:r>
              <a:rPr lang="it-IT" dirty="0"/>
              <a:t>) = 1 (Crescita 0, stagnazione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/>
              <a:t>Dinamica del debito</a:t>
            </a:r>
            <a:endParaRPr lang="it-IT" dirty="0"/>
          </a:p>
          <a:p>
            <a:pPr lvl="1"/>
            <a:r>
              <a:rPr lang="it-IT" dirty="0"/>
              <a:t>[-30/1700] + [(1+ 0,026)/ (1,01)(1)](2300 /1700) = 1,357 (Verificare</a:t>
            </a:r>
            <a:r>
              <a:rPr lang="it-IT" dirty="0" smtClean="0"/>
              <a:t>)</a:t>
            </a:r>
          </a:p>
          <a:p>
            <a:pPr lvl="1"/>
            <a:r>
              <a:rPr lang="it-IT" dirty="0" smtClean="0"/>
              <a:t>IN questo esempio (come nel caso italiano) il rapporto debito pubblico/PIL aumenta nel tempo nonostante l’avanzo primario.  L’avanzo primario non è sufficiente a compensare il fatto che il tasso d’interesse nominale sui titoli di stato (2,6%) è maggiore del tasso di crescita del PIL in termini nominali (1%)</a:t>
            </a:r>
            <a:endParaRPr lang="it-IT" dirty="0"/>
          </a:p>
          <a:p>
            <a:pPr lvl="1"/>
            <a:endParaRPr lang="it-IT" dirty="0" smtClean="0"/>
          </a:p>
          <a:p>
            <a:pPr lvl="1"/>
            <a:endParaRPr lang="it-IT" dirty="0" smtClean="0"/>
          </a:p>
          <a:p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41571922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sz="4000" dirty="0" smtClean="0"/>
              <a:t>Politiche per </a:t>
            </a:r>
            <a:r>
              <a:rPr lang="it-IT" sz="4000" dirty="0" smtClean="0"/>
              <a:t>ridurre il rapporto </a:t>
            </a:r>
            <a:r>
              <a:rPr lang="it-IT" sz="4000" dirty="0"/>
              <a:t>D</a:t>
            </a:r>
            <a:r>
              <a:rPr lang="it-IT" sz="4000" dirty="0" smtClean="0"/>
              <a:t>ebito / PIL, 1</a:t>
            </a:r>
            <a:endParaRPr lang="it-IT" sz="4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Politiche dell’avanzo primario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G*, TAX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Vantaggi: piena controllabilità, effetti immediati, riduzione premio per il rischio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Controindicazioni PIL e dell’occupazione</a:t>
            </a:r>
          </a:p>
          <a:p>
            <a:endParaRPr lang="it-IT" dirty="0" smtClean="0">
              <a:sym typeface="Symbol" panose="05050102010706020507" pitchFamily="18" charset="2"/>
            </a:endParaRPr>
          </a:p>
          <a:p>
            <a:r>
              <a:rPr lang="it-IT" dirty="0" smtClean="0">
                <a:sym typeface="Symbol" panose="05050102010706020507" pitchFamily="18" charset="2"/>
              </a:rPr>
              <a:t>Inflazione inattesa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</a:t>
            </a:r>
            <a:r>
              <a:rPr lang="el-GR" dirty="0"/>
              <a:t> π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Vantaggi: Tassa da inflazione, </a:t>
            </a:r>
            <a:r>
              <a:rPr lang="it-IT" dirty="0">
                <a:sym typeface="Symbol" panose="05050102010706020507" pitchFamily="18" charset="2"/>
              </a:rPr>
              <a:t>effetti </a:t>
            </a:r>
            <a:r>
              <a:rPr lang="it-IT" dirty="0" smtClean="0">
                <a:sym typeface="Symbol" panose="05050102010706020507" pitchFamily="18" charset="2"/>
              </a:rPr>
              <a:t>immediati e ad ampio raggio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Controindicazioni: Impoverimento dei risparmiatori, distorsione allocativa, altri effetti negativi dell’inflazione (cap. 6)</a:t>
            </a:r>
          </a:p>
        </p:txBody>
      </p:sp>
    </p:spTree>
    <p:extLst>
      <p:ext uri="{BB962C8B-B14F-4D97-AF65-F5344CB8AC3E}">
        <p14:creationId xmlns:p14="http://schemas.microsoft.com/office/powerpoint/2010/main" val="1700946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/>
              <a:t>Politiche per ridurre il rapporto Debito / PIL, </a:t>
            </a:r>
            <a:r>
              <a:rPr lang="it-IT" dirty="0" smtClean="0"/>
              <a:t>2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>
                <a:sym typeface="Symbol" panose="05050102010706020507" pitchFamily="18" charset="2"/>
              </a:rPr>
              <a:t>Politica di gestione del debito pubblico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Vantaggi: Effetti duraturi, rafforza la fiducia degli investitori, favorisce la riduzione del premio per la liquidità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Controindicazione: Richiede tempo e l’ «assistenza» dei mercati finanziari</a:t>
            </a:r>
          </a:p>
          <a:p>
            <a:endParaRPr lang="it-IT" dirty="0" smtClean="0">
              <a:sym typeface="Symbol" panose="05050102010706020507" pitchFamily="18" charset="2"/>
            </a:endParaRPr>
          </a:p>
          <a:p>
            <a:r>
              <a:rPr lang="it-IT" dirty="0" smtClean="0">
                <a:sym typeface="Symbol" panose="05050102010706020507" pitchFamily="18" charset="2"/>
              </a:rPr>
              <a:t>Crescita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>
                <a:sym typeface="Symbol" panose="05050102010706020507" pitchFamily="18" charset="2"/>
              </a:rPr>
              <a:t></a:t>
            </a:r>
            <a:r>
              <a:rPr lang="el-GR" dirty="0"/>
              <a:t> </a:t>
            </a:r>
            <a:r>
              <a:rPr lang="el-GR" dirty="0">
                <a:latin typeface="Calibri" panose="020F0502020204030204" pitchFamily="34" charset="0"/>
              </a:rPr>
              <a:t>γ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>
                <a:sym typeface="Symbol" panose="05050102010706020507" pitchFamily="18" charset="2"/>
              </a:rPr>
              <a:t>Vantaggi: </a:t>
            </a:r>
            <a:r>
              <a:rPr lang="it-IT" dirty="0" smtClean="0">
                <a:sym typeface="Symbol" panose="05050102010706020507" pitchFamily="18" charset="2"/>
              </a:rPr>
              <a:t>Effetti duraturi, alleggerimento del peso del debito pubblico e miglioramento del tenore di vita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>
                <a:sym typeface="Symbol" panose="05050102010706020507" pitchFamily="18" charset="2"/>
              </a:rPr>
              <a:t>Controindicazioni: </a:t>
            </a:r>
            <a:r>
              <a:rPr lang="it-IT" dirty="0" smtClean="0">
                <a:sym typeface="Symbol" panose="05050102010706020507" pitchFamily="18" charset="2"/>
              </a:rPr>
              <a:t>tempo richiesto, Difficoltà</a:t>
            </a:r>
          </a:p>
          <a:p>
            <a:endParaRPr lang="it-IT" dirty="0" smtClean="0">
              <a:sym typeface="Symbol" panose="05050102010706020507" pitchFamily="18" charset="2"/>
            </a:endParaRPr>
          </a:p>
          <a:p>
            <a:r>
              <a:rPr lang="it-IT" dirty="0" smtClean="0">
                <a:sym typeface="Symbol" panose="05050102010706020507" pitchFamily="18" charset="2"/>
              </a:rPr>
              <a:t>Repressione finanziaria (es. sottoscrizione obbligatoria)</a:t>
            </a:r>
          </a:p>
          <a:p>
            <a:pPr lvl="1"/>
            <a:endParaRPr lang="it-IT" dirty="0">
              <a:sym typeface="Symbol" panose="05050102010706020507" pitchFamily="18" charset="2"/>
            </a:endParaRPr>
          </a:p>
          <a:p>
            <a:pPr lvl="1"/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4031579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it-IT" dirty="0" smtClean="0"/>
              <a:t>Debito/PIL e sostenibilità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Debito / PIL come indicatore della sostenibilità</a:t>
            </a:r>
          </a:p>
          <a:p>
            <a:r>
              <a:rPr lang="it-IT" dirty="0" smtClean="0"/>
              <a:t>Problemi: Durata del debito? Livello della pressione fiscale? Rapporto stock / flusso? </a:t>
            </a:r>
          </a:p>
          <a:p>
            <a:r>
              <a:rPr lang="it-IT" dirty="0" smtClean="0"/>
              <a:t>Meglio rapporto fra due stock? </a:t>
            </a:r>
            <a:r>
              <a:rPr lang="it-IT" dirty="0" err="1" smtClean="0"/>
              <a:t>DPu</a:t>
            </a:r>
            <a:r>
              <a:rPr lang="it-IT" dirty="0" smtClean="0"/>
              <a:t>/</a:t>
            </a:r>
            <a:r>
              <a:rPr lang="it-IT" dirty="0" err="1" smtClean="0"/>
              <a:t>APu</a:t>
            </a:r>
            <a:r>
              <a:rPr lang="it-IT" dirty="0" smtClean="0"/>
              <a:t> (ma AOP non è liquido e poi lo Stato non è un’impresa)? </a:t>
            </a:r>
            <a:r>
              <a:rPr lang="it-IT" dirty="0" err="1" smtClean="0"/>
              <a:t>DPu</a:t>
            </a:r>
            <a:r>
              <a:rPr lang="it-IT" dirty="0" smtClean="0"/>
              <a:t>/</a:t>
            </a:r>
            <a:r>
              <a:rPr lang="it-IT" dirty="0" err="1" smtClean="0"/>
              <a:t>RPr</a:t>
            </a:r>
            <a:r>
              <a:rPr lang="it-IT" dirty="0" smtClean="0"/>
              <a:t> (</a:t>
            </a:r>
            <a:r>
              <a:rPr lang="it-IT" dirty="0" err="1" smtClean="0"/>
              <a:t>RPr</a:t>
            </a:r>
            <a:r>
              <a:rPr lang="it-IT" dirty="0" smtClean="0"/>
              <a:t> non è tutta liquida non sempre è facilmente valutabile e l’imposta patrimoniale è complicata)</a:t>
            </a:r>
          </a:p>
          <a:p>
            <a:r>
              <a:rPr lang="it-IT" dirty="0" smtClean="0"/>
              <a:t>Meglio rapporto fra due flussi INT/PIL?</a:t>
            </a:r>
          </a:p>
          <a:p>
            <a:r>
              <a:rPr lang="it-IT" dirty="0" smtClean="0"/>
              <a:t>E il debito pensionistico?</a:t>
            </a:r>
          </a:p>
          <a:p>
            <a:r>
              <a:rPr lang="it-IT" dirty="0" smtClean="0"/>
              <a:t>E il vincolo intertemporale di bilancio? 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5456391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it-IT" sz="3000" dirty="0" smtClean="0"/>
              <a:t>Il mondo affoga nei debiti statali: Sei strade (incerte) per ridurli </a:t>
            </a:r>
            <a:br>
              <a:rPr lang="it-IT" sz="3000" dirty="0" smtClean="0"/>
            </a:br>
            <a:r>
              <a:rPr lang="it-IT" sz="3000" dirty="0" smtClean="0"/>
              <a:t>(Sole24ore 08/11/20) </a:t>
            </a:r>
            <a:r>
              <a:rPr lang="it-IT" sz="3000" dirty="0" err="1" smtClean="0"/>
              <a:t>Morya</a:t>
            </a:r>
            <a:r>
              <a:rPr lang="it-IT" sz="3000" dirty="0" smtClean="0"/>
              <a:t> Longo</a:t>
            </a:r>
            <a:endParaRPr lang="it-IT" sz="3000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it-IT" dirty="0" smtClean="0"/>
              <a:t>La nuova normalità (monetizzazione mascherata)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L’inflazione benefica (in un mondo in cui l’inflazione non c’è più)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La strada ortodossa (avanzo primario)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Ristrutturazioni più facili (rischio profezie che si </a:t>
            </a:r>
            <a:r>
              <a:rPr lang="it-IT" dirty="0" err="1" smtClean="0"/>
              <a:t>autoavverano</a:t>
            </a:r>
            <a:r>
              <a:rPr lang="it-IT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I bond senza scadenza (</a:t>
            </a:r>
            <a:r>
              <a:rPr lang="it-IT" dirty="0" err="1" smtClean="0"/>
              <a:t>consols</a:t>
            </a:r>
            <a:r>
              <a:rPr lang="it-IT" dirty="0" smtClean="0"/>
              <a:t>)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Tagli delle tasse (curva di Laffer e ripresa della crescita)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77204431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3735</TotalTime>
  <Words>2138</Words>
  <Application>Microsoft Office PowerPoint</Application>
  <PresentationFormat>Widescreen</PresentationFormat>
  <Paragraphs>149</Paragraphs>
  <Slides>18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Symbol</vt:lpstr>
      <vt:lpstr>Tema di Office</vt:lpstr>
      <vt:lpstr>Politica economica Lezione 18.23  Debito pubblico</vt:lpstr>
      <vt:lpstr>Nozioni preliminari (1)</vt:lpstr>
      <vt:lpstr>Nozioni preliminari (2)</vt:lpstr>
      <vt:lpstr>Nozioni preliminari (3) </vt:lpstr>
      <vt:lpstr>Caratteristiche di un titolo di Stato</vt:lpstr>
      <vt:lpstr>Tasso cedolare</vt:lpstr>
      <vt:lpstr>Caratteristiche di un titolo di Stato (2)</vt:lpstr>
      <vt:lpstr>Caratteristiche di un titolo di Stato (3)</vt:lpstr>
      <vt:lpstr>Presentazione standard di PowerPoint</vt:lpstr>
      <vt:lpstr>Debito pubblico: considerazioni generali</vt:lpstr>
      <vt:lpstr>Dal deficit al debito pubblico, 1</vt:lpstr>
      <vt:lpstr>Dal deficit al debito pubblico, 2</vt:lpstr>
      <vt:lpstr>Dal deficit al debito pubblico, 3</vt:lpstr>
      <vt:lpstr>Dal deficit al debito pubblico, 4</vt:lpstr>
      <vt:lpstr>Politiche per ridurre il rapporto Debito / PIL, 1</vt:lpstr>
      <vt:lpstr>Politiche per ridurre il rapporto Debito / PIL, 2</vt:lpstr>
      <vt:lpstr>Debito/PIL e sostenibilità</vt:lpstr>
      <vt:lpstr>Il mondo affoga nei debiti statali: Sei strade (incerte) per ridurli  (Sole24ore 08/11/20) Morya Longo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180</cp:revision>
  <dcterms:created xsi:type="dcterms:W3CDTF">2020-03-17T15:33:48Z</dcterms:created>
  <dcterms:modified xsi:type="dcterms:W3CDTF">2023-04-19T05:28:05Z</dcterms:modified>
</cp:coreProperties>
</file>