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70" r:id="rId2"/>
    <p:sldId id="371" r:id="rId3"/>
    <p:sldId id="372" r:id="rId4"/>
    <p:sldId id="373" r:id="rId5"/>
    <p:sldId id="374" r:id="rId6"/>
    <p:sldId id="375" r:id="rId7"/>
    <p:sldId id="376" r:id="rId8"/>
    <p:sldId id="377" r:id="rId9"/>
    <p:sldId id="378" r:id="rId10"/>
    <p:sldId id="289" r:id="rId11"/>
    <p:sldId id="290" r:id="rId12"/>
    <p:sldId id="291" r:id="rId13"/>
    <p:sldId id="311" r:id="rId14"/>
    <p:sldId id="292" r:id="rId15"/>
    <p:sldId id="345" r:id="rId16"/>
    <p:sldId id="294" r:id="rId17"/>
    <p:sldId id="295" r:id="rId18"/>
    <p:sldId id="357" r:id="rId19"/>
    <p:sldId id="297" r:id="rId20"/>
    <p:sldId id="350" r:id="rId21"/>
    <p:sldId id="351" r:id="rId22"/>
    <p:sldId id="352" r:id="rId23"/>
    <p:sldId id="353" r:id="rId24"/>
    <p:sldId id="354" r:id="rId25"/>
    <p:sldId id="355" r:id="rId26"/>
    <p:sldId id="356" r:id="rId27"/>
    <p:sldId id="300" r:id="rId28"/>
    <p:sldId id="301" r:id="rId29"/>
    <p:sldId id="303" r:id="rId30"/>
    <p:sldId id="305" r:id="rId31"/>
    <p:sldId id="302" r:id="rId32"/>
    <p:sldId id="349" r:id="rId33"/>
    <p:sldId id="304" r:id="rId34"/>
    <p:sldId id="307" r:id="rId35"/>
    <p:sldId id="308" r:id="rId36"/>
    <p:sldId id="309" r:id="rId37"/>
    <p:sldId id="310" r:id="rId38"/>
    <p:sldId id="366" r:id="rId39"/>
    <p:sldId id="367" r:id="rId40"/>
    <p:sldId id="368" r:id="rId41"/>
    <p:sldId id="369" r:id="rId42"/>
    <p:sldId id="313" r:id="rId43"/>
    <p:sldId id="314" r:id="rId44"/>
    <p:sldId id="338" r:id="rId45"/>
    <p:sldId id="339" r:id="rId46"/>
    <p:sldId id="340" r:id="rId47"/>
    <p:sldId id="341" r:id="rId48"/>
    <p:sldId id="342" r:id="rId49"/>
    <p:sldId id="343" r:id="rId50"/>
    <p:sldId id="344" r:id="rId51"/>
    <p:sldId id="346" r:id="rId52"/>
    <p:sldId id="347" r:id="rId53"/>
    <p:sldId id="348" r:id="rId54"/>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088" autoAdjust="0"/>
    <p:restoredTop sz="93979" autoAdjust="0"/>
  </p:normalViewPr>
  <p:slideViewPr>
    <p:cSldViewPr snapToGrid="0">
      <p:cViewPr varScale="1">
        <p:scale>
          <a:sx n="65" d="100"/>
          <a:sy n="65" d="100"/>
        </p:scale>
        <p:origin x="796"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25/04/2023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368136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25/04/2023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978208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8AF9706D-6A07-40C2-8DF2-A581D727338F}" type="datetimeFigureOut">
              <a:rPr lang="it-IT" smtClean="0"/>
              <a:t>25/04/2023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334687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8AF9706D-6A07-40C2-8DF2-A581D727338F}" type="datetimeFigureOut">
              <a:rPr lang="it-IT" smtClean="0"/>
              <a:t>25/04/2023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636905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8AF9706D-6A07-40C2-8DF2-A581D727338F}" type="datetimeFigureOut">
              <a:rPr lang="it-IT" smtClean="0"/>
              <a:t>25/04/2023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4058507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8AF9706D-6A07-40C2-8DF2-A581D727338F}" type="datetimeFigureOut">
              <a:rPr lang="it-IT" smtClean="0"/>
              <a:t>25/04/2023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624096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8AF9706D-6A07-40C2-8DF2-A581D727338F}" type="datetimeFigureOut">
              <a:rPr lang="it-IT" smtClean="0"/>
              <a:t>25/04/2023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477965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25/04/2023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907265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25/04/2023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341048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25/04/2023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147591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25/04/2023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520049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F9706D-6A07-40C2-8DF2-A581D727338F}" type="datetimeFigureOut">
              <a:rPr lang="it-IT" smtClean="0"/>
              <a:t>25/04/2023</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29F51E-3083-479D-9BD2-A377EFE5230F}" type="slidenum">
              <a:rPr lang="it-IT" smtClean="0"/>
              <a:t>‹N›</a:t>
            </a:fld>
            <a:endParaRPr lang="it-IT"/>
          </a:p>
        </p:txBody>
      </p:sp>
    </p:spTree>
    <p:extLst>
      <p:ext uri="{BB962C8B-B14F-4D97-AF65-F5344CB8AC3E}">
        <p14:creationId xmlns:p14="http://schemas.microsoft.com/office/powerpoint/2010/main" val="33426252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ecb.europa.eu/ecb/orga/independence/html/index.en.html"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ecb.europa.eu/mopo/strategy/pricestab/html/index.en.html" TargetMode="External"/><Relationship Id="rId2" Type="http://schemas.openxmlformats.org/officeDocument/2006/relationships/hyperlink" Target="https://www.ecb.europa.eu/stats/macroeconomic_and_sectoral/hicp/html/index.en.html" TargetMode="External"/><Relationship Id="rId1" Type="http://schemas.openxmlformats.org/officeDocument/2006/relationships/slideLayout" Target="../slideLayouts/slideLayout2.xml"/><Relationship Id="rId4" Type="http://schemas.openxmlformats.org/officeDocument/2006/relationships/hyperlink" Target="https://www.ecb.europa.eu/mopo/strategy/princ/html/orientation.en.html"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bancaditalia.it/compiti/polmon-garanzie/esito-riesame-strategia-pol-mon/sintesi/index.html#nuova_strategia"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bancaditalia.it/compiti/polmon-garanzie/esito-riesame-strategia-pol-mon/sintesi/index.html#nuova_strategia"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bancaditalia.it/compiti/polmon-garanzie/esito-riesame-strategia-pol-mon/sintesi/index.html#nuova_strategia"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www.bancaditalia.it/compiti/polmon-garanzie/esito-riesame-strategia-pol-mon/sintesi/index.html#nuova_strategia"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www.bancaditalia.it/compiti/polmon-garanzie/esito-riesame-strategia-pol-mon/sintesi/index.html#nuova_strategia"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www.bancaditalia.it/compiti/polmon-garanzie/esito-riesame-strategia-pol-mon/sintesi/index.html#nuova_strategia"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s://www.bancaditalia.it/compiti/polmon-garanzie/esito-riesame-strategia-pol-mon/sintesi/index.html#nuova_strategia"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s://www.ecb.europa.eu/mopo/implement/mr/html/index.en.html"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4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hyperlink" Target="https://www.bankingsupervision.europa.eu/about/thessm/html/index.en.html" TargetMode="Externa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hyperlink" Target="https://www.bis.org/"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2"/>
            <a:ext cx="9144000" cy="2865977"/>
          </a:xfrm>
        </p:spPr>
        <p:txBody>
          <a:bodyPr>
            <a:normAutofit/>
          </a:bodyPr>
          <a:lstStyle/>
          <a:p>
            <a:r>
              <a:rPr lang="it-IT" sz="4200" dirty="0" smtClean="0"/>
              <a:t>Politica economica</a:t>
            </a:r>
            <a:br>
              <a:rPr lang="it-IT" sz="4200" dirty="0" smtClean="0"/>
            </a:br>
            <a:r>
              <a:rPr lang="it-IT" sz="4200" dirty="0" smtClean="0"/>
              <a:t>Lezione </a:t>
            </a:r>
            <a:r>
              <a:rPr lang="it-IT" sz="4200" dirty="0" smtClean="0"/>
              <a:t>24.23</a:t>
            </a:r>
            <a:r>
              <a:rPr lang="it-IT" sz="4200" dirty="0" smtClean="0"/>
              <a:t/>
            </a:r>
            <a:br>
              <a:rPr lang="it-IT" sz="4200" dirty="0" smtClean="0"/>
            </a:br>
            <a:r>
              <a:rPr lang="it-IT" sz="4200" dirty="0"/>
              <a:t/>
            </a:r>
            <a:br>
              <a:rPr lang="it-IT" sz="4200" dirty="0"/>
            </a:br>
            <a:r>
              <a:rPr lang="it-IT" sz="4200" dirty="0" smtClean="0"/>
              <a:t>Politica monetaria e BCE</a:t>
            </a:r>
            <a:endParaRPr lang="it-IT" sz="4200" dirty="0"/>
          </a:p>
        </p:txBody>
      </p:sp>
      <p:sp>
        <p:nvSpPr>
          <p:cNvPr id="3" name="Sottotitolo 2"/>
          <p:cNvSpPr>
            <a:spLocks noGrp="1"/>
          </p:cNvSpPr>
          <p:nvPr>
            <p:ph type="subTitle" idx="1"/>
          </p:nvPr>
        </p:nvSpPr>
        <p:spPr/>
        <p:txBody>
          <a:bodyPr>
            <a:normAutofit/>
          </a:bodyPr>
          <a:lstStyle/>
          <a:p>
            <a:endParaRPr lang="it-IT" dirty="0"/>
          </a:p>
          <a:p>
            <a:r>
              <a:rPr lang="it-IT" dirty="0"/>
              <a:t>Paolo Paesani</a:t>
            </a:r>
          </a:p>
          <a:p>
            <a:r>
              <a:rPr lang="it-IT" dirty="0"/>
              <a:t>DEF Tor Vergata</a:t>
            </a:r>
          </a:p>
        </p:txBody>
      </p:sp>
    </p:spTree>
    <p:extLst>
      <p:ext uri="{BB962C8B-B14F-4D97-AF65-F5344CB8AC3E}">
        <p14:creationId xmlns:p14="http://schemas.microsoft.com/office/powerpoint/2010/main" val="3481607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Politica monetaria: Introduzione</a:t>
            </a:r>
            <a:endParaRPr lang="it-IT" dirty="0"/>
          </a:p>
        </p:txBody>
      </p:sp>
      <p:sp>
        <p:nvSpPr>
          <p:cNvPr id="3" name="Segnaposto contenuto 2"/>
          <p:cNvSpPr>
            <a:spLocks noGrp="1"/>
          </p:cNvSpPr>
          <p:nvPr>
            <p:ph idx="1"/>
          </p:nvPr>
        </p:nvSpPr>
        <p:spPr/>
        <p:txBody>
          <a:bodyPr>
            <a:normAutofit/>
          </a:bodyPr>
          <a:lstStyle/>
          <a:p>
            <a:r>
              <a:rPr lang="it-IT" dirty="0" smtClean="0"/>
              <a:t>La </a:t>
            </a:r>
            <a:r>
              <a:rPr lang="it-IT" dirty="0" smtClean="0">
                <a:solidFill>
                  <a:srgbClr val="FF0000"/>
                </a:solidFill>
              </a:rPr>
              <a:t>politica monetaria</a:t>
            </a:r>
            <a:r>
              <a:rPr lang="it-IT" dirty="0" smtClean="0"/>
              <a:t> riguarda l’insieme di azioni esercitate della banca centrale in vista del raggiungimento di determinati obiettivi.</a:t>
            </a:r>
          </a:p>
          <a:p>
            <a:r>
              <a:rPr lang="it-IT" dirty="0" smtClean="0">
                <a:solidFill>
                  <a:srgbClr val="FF0000"/>
                </a:solidFill>
              </a:rPr>
              <a:t>Obiettivi</a:t>
            </a:r>
            <a:r>
              <a:rPr lang="it-IT" dirty="0" smtClean="0"/>
              <a:t> generali: stabilità monetaria, stabilità finanziaria</a:t>
            </a:r>
          </a:p>
          <a:p>
            <a:r>
              <a:rPr lang="it-IT" dirty="0" smtClean="0">
                <a:solidFill>
                  <a:srgbClr val="FF0000"/>
                </a:solidFill>
              </a:rPr>
              <a:t>Strumenti</a:t>
            </a:r>
            <a:r>
              <a:rPr lang="it-IT" dirty="0" smtClean="0"/>
              <a:t> principali: operazioni di mercato aperto, riserva obbligatoria, rifinanziamento e sconto titoli, altri strumenti convenzionali e non convenzionali.</a:t>
            </a:r>
          </a:p>
          <a:p>
            <a:r>
              <a:rPr lang="it-IT" dirty="0" smtClean="0"/>
              <a:t>L’uso degli strumenti in vista del raggiungimento degli obiettivi viene effettuato secondo un </a:t>
            </a:r>
            <a:r>
              <a:rPr lang="it-IT" dirty="0" smtClean="0">
                <a:solidFill>
                  <a:srgbClr val="FF0000"/>
                </a:solidFill>
              </a:rPr>
              <a:t>disegno</a:t>
            </a:r>
            <a:r>
              <a:rPr lang="it-IT" dirty="0" smtClean="0"/>
              <a:t>, che la banca centrale elabora tenendo conto dei </a:t>
            </a:r>
            <a:r>
              <a:rPr lang="it-IT" dirty="0" smtClean="0">
                <a:solidFill>
                  <a:srgbClr val="FF0000"/>
                </a:solidFill>
              </a:rPr>
              <a:t>vincoli interni </a:t>
            </a:r>
            <a:r>
              <a:rPr lang="it-IT" dirty="0" smtClean="0"/>
              <a:t>(es. maggiore/minore indipendenza dal governo) ed </a:t>
            </a:r>
            <a:r>
              <a:rPr lang="it-IT" dirty="0" smtClean="0">
                <a:solidFill>
                  <a:srgbClr val="FF0000"/>
                </a:solidFill>
              </a:rPr>
              <a:t>esterni</a:t>
            </a:r>
            <a:r>
              <a:rPr lang="it-IT" dirty="0" smtClean="0"/>
              <a:t> (es. regime di cambio). </a:t>
            </a:r>
            <a:endParaRPr lang="it-IT" dirty="0">
              <a:solidFill>
                <a:srgbClr val="FF0000"/>
              </a:solidFill>
            </a:endParaRPr>
          </a:p>
        </p:txBody>
      </p:sp>
    </p:spTree>
    <p:extLst>
      <p:ext uri="{BB962C8B-B14F-4D97-AF65-F5344CB8AC3E}">
        <p14:creationId xmlns:p14="http://schemas.microsoft.com/office/powerpoint/2010/main" val="13676359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disegno della politica monetaria</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solidFill>
                  <a:srgbClr val="FF0000"/>
                </a:solidFill>
              </a:rPr>
              <a:t>Disegno della politica monetaria</a:t>
            </a:r>
          </a:p>
          <a:p>
            <a:pPr lvl="1"/>
            <a:r>
              <a:rPr lang="it-IT" dirty="0" smtClean="0">
                <a:solidFill>
                  <a:srgbClr val="FF0000"/>
                </a:solidFill>
              </a:rPr>
              <a:t>Obiettivi finali</a:t>
            </a:r>
            <a:r>
              <a:rPr lang="it-IT" dirty="0" smtClean="0"/>
              <a:t>: solitamente espressi in termini di variabili macroeconomiche che la BC vuole influenzare senza poterle determinare direttamente (es. Stabilità dei prezzi, </a:t>
            </a:r>
            <a:r>
              <a:rPr lang="el-GR" dirty="0" smtClean="0"/>
              <a:t>π</a:t>
            </a:r>
            <a:r>
              <a:rPr lang="it-IT" dirty="0" smtClean="0"/>
              <a:t>* = 2%)</a:t>
            </a:r>
          </a:p>
          <a:p>
            <a:pPr lvl="1"/>
            <a:r>
              <a:rPr lang="it-IT" dirty="0" smtClean="0"/>
              <a:t>Obiettivi intermedi / </a:t>
            </a:r>
            <a:r>
              <a:rPr lang="it-IT" dirty="0" smtClean="0">
                <a:solidFill>
                  <a:srgbClr val="FF0000"/>
                </a:solidFill>
              </a:rPr>
              <a:t>Indicatori</a:t>
            </a:r>
            <a:r>
              <a:rPr lang="it-IT" dirty="0" smtClean="0"/>
              <a:t>: variabili macroeconomiche legate stabilmente agli obiettivi finali e agli obiettivi operativi, osservabili con maggior frequenza rispetto alla variabili su cui si basano gli obiettivi finali e parzialmente influenzabili direttamente dalla banca centrale (es. Aspettative d’inflazione calcolate sulla base di proiezioni macroeconomiche e/o dati finanziari </a:t>
            </a:r>
            <a:r>
              <a:rPr lang="el-GR" dirty="0" smtClean="0"/>
              <a:t>π</a:t>
            </a:r>
            <a:r>
              <a:rPr lang="it-IT" baseline="30000" dirty="0" smtClean="0"/>
              <a:t>e</a:t>
            </a:r>
            <a:r>
              <a:rPr lang="it-IT" dirty="0" smtClean="0"/>
              <a:t>)</a:t>
            </a:r>
          </a:p>
          <a:p>
            <a:pPr lvl="1"/>
            <a:r>
              <a:rPr lang="it-IT" dirty="0" smtClean="0">
                <a:solidFill>
                  <a:srgbClr val="FF0000"/>
                </a:solidFill>
              </a:rPr>
              <a:t>Obiettivi operativi</a:t>
            </a:r>
            <a:r>
              <a:rPr lang="it-IT" dirty="0" smtClean="0"/>
              <a:t>: quasi sempre variabili finanziarie determinate nel settore privato dell’economia, legati alle variabili indicatore e fortemente influenzati direttamente dagli strumenti della politica monetaria (es. Tasso d’interesse EURIBOR)</a:t>
            </a:r>
          </a:p>
          <a:p>
            <a:pPr lvl="1"/>
            <a:r>
              <a:rPr lang="it-IT" dirty="0" smtClean="0">
                <a:solidFill>
                  <a:srgbClr val="FF0000"/>
                </a:solidFill>
              </a:rPr>
              <a:t>Strumenti</a:t>
            </a:r>
            <a:r>
              <a:rPr lang="it-IT" dirty="0" smtClean="0"/>
              <a:t>: variabili finanziarie il cui valore è stabilito dalla banca centrale sulla base di una determinata strategia e di una visione del processo di trasmissione (es. Tassi d’interesse «ufficiali»)</a:t>
            </a:r>
          </a:p>
          <a:p>
            <a:r>
              <a:rPr lang="it-IT" dirty="0" smtClean="0"/>
              <a:t>Sequenza logica</a:t>
            </a:r>
          </a:p>
          <a:p>
            <a:pPr lvl="1"/>
            <a:r>
              <a:rPr lang="it-IT" dirty="0">
                <a:sym typeface="Symbol" panose="05050102010706020507" pitchFamily="18" charset="2"/>
              </a:rPr>
              <a:t>Obiettivi </a:t>
            </a:r>
            <a:r>
              <a:rPr lang="it-IT" dirty="0" smtClean="0">
                <a:sym typeface="Symbol" panose="05050102010706020507" pitchFamily="18" charset="2"/>
              </a:rPr>
              <a:t>finali</a:t>
            </a:r>
            <a:r>
              <a:rPr lang="it-IT" dirty="0">
                <a:sym typeface="Symbol" panose="05050102010706020507" pitchFamily="18" charset="2"/>
              </a:rPr>
              <a:t>  </a:t>
            </a:r>
            <a:r>
              <a:rPr lang="it-IT" dirty="0" smtClean="0">
                <a:sym typeface="Symbol" panose="05050102010706020507" pitchFamily="18" charset="2"/>
              </a:rPr>
              <a:t>Obiettivi intermedi/indicatori Obiettivi operativi</a:t>
            </a:r>
            <a:r>
              <a:rPr lang="it-IT" dirty="0">
                <a:sym typeface="Symbol" panose="05050102010706020507" pitchFamily="18" charset="2"/>
              </a:rPr>
              <a:t> </a:t>
            </a:r>
            <a:r>
              <a:rPr lang="it-IT" dirty="0" smtClean="0">
                <a:sym typeface="Symbol" panose="05050102010706020507" pitchFamily="18" charset="2"/>
              </a:rPr>
              <a:t>Strumenti </a:t>
            </a:r>
            <a:endParaRPr lang="it-IT" dirty="0" smtClean="0"/>
          </a:p>
          <a:p>
            <a:pPr lvl="1"/>
            <a:endParaRPr lang="it-IT" dirty="0"/>
          </a:p>
        </p:txBody>
      </p:sp>
    </p:spTree>
    <p:extLst>
      <p:ext uri="{BB962C8B-B14F-4D97-AF65-F5344CB8AC3E}">
        <p14:creationId xmlns:p14="http://schemas.microsoft.com/office/powerpoint/2010/main" val="42690621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stabilità monetaria</a:t>
            </a:r>
            <a:endParaRPr lang="it-IT" dirty="0"/>
          </a:p>
        </p:txBody>
      </p:sp>
      <p:sp>
        <p:nvSpPr>
          <p:cNvPr id="3" name="Segnaposto contenuto 2"/>
          <p:cNvSpPr>
            <a:spLocks noGrp="1"/>
          </p:cNvSpPr>
          <p:nvPr>
            <p:ph idx="1"/>
          </p:nvPr>
        </p:nvSpPr>
        <p:spPr>
          <a:xfrm>
            <a:off x="838200" y="1825624"/>
            <a:ext cx="10515600" cy="4716843"/>
          </a:xfrm>
        </p:spPr>
        <p:txBody>
          <a:bodyPr>
            <a:normAutofit fontScale="77500" lnSpcReduction="20000"/>
          </a:bodyPr>
          <a:lstStyle/>
          <a:p>
            <a:r>
              <a:rPr lang="it-IT" dirty="0"/>
              <a:t>Stabilità </a:t>
            </a:r>
            <a:r>
              <a:rPr lang="it-IT" dirty="0" smtClean="0"/>
              <a:t>monetaria = stabilità dei </a:t>
            </a:r>
            <a:r>
              <a:rPr lang="it-IT" dirty="0"/>
              <a:t>prezzi (livello generale dei): Tasso d’inflazione basso e stabile nel tempo (es. </a:t>
            </a:r>
            <a:r>
              <a:rPr lang="el-GR" dirty="0"/>
              <a:t>π</a:t>
            </a:r>
            <a:r>
              <a:rPr lang="it-IT" dirty="0"/>
              <a:t> = 2% all’anno)</a:t>
            </a:r>
          </a:p>
          <a:p>
            <a:r>
              <a:rPr lang="it-IT" dirty="0">
                <a:solidFill>
                  <a:srgbClr val="FF0000"/>
                </a:solidFill>
              </a:rPr>
              <a:t>Danni causati dall’inflazione</a:t>
            </a:r>
            <a:r>
              <a:rPr lang="it-IT" dirty="0"/>
              <a:t>:</a:t>
            </a:r>
          </a:p>
          <a:p>
            <a:pPr lvl="1"/>
            <a:r>
              <a:rPr lang="it-IT" dirty="0">
                <a:sym typeface="Symbol" panose="05050102010706020507" pitchFamily="18" charset="2"/>
              </a:rPr>
              <a:t>P (</a:t>
            </a:r>
            <a:r>
              <a:rPr lang="el-GR" dirty="0"/>
              <a:t>π </a:t>
            </a:r>
            <a:r>
              <a:rPr lang="it-IT" dirty="0"/>
              <a:t>&gt;0) </a:t>
            </a:r>
            <a:r>
              <a:rPr lang="it-IT" dirty="0">
                <a:sym typeface="Symbol" panose="05050102010706020507" pitchFamily="18" charset="2"/>
              </a:rPr>
              <a:t>  (W/P) se W è fisso (idem pensioni e altri redditi fissi in termini monetaria)</a:t>
            </a:r>
          </a:p>
          <a:p>
            <a:pPr lvl="1"/>
            <a:r>
              <a:rPr lang="it-IT" dirty="0">
                <a:sym typeface="Symbol" panose="05050102010706020507" pitchFamily="18" charset="2"/>
              </a:rPr>
              <a:t>P (</a:t>
            </a:r>
            <a:r>
              <a:rPr lang="el-GR" dirty="0"/>
              <a:t>π </a:t>
            </a:r>
            <a:r>
              <a:rPr lang="it-IT" dirty="0"/>
              <a:t>&gt;0) </a:t>
            </a:r>
            <a:r>
              <a:rPr lang="it-IT" dirty="0">
                <a:sym typeface="Symbol" panose="05050102010706020507" pitchFamily="18" charset="2"/>
              </a:rPr>
              <a:t>  Competitività di prezzo nei confronti dell’estero (EXP, IMP) a meno che non ci siano variazioni compensative del tasso di cambio</a:t>
            </a:r>
          </a:p>
          <a:p>
            <a:pPr lvl="1"/>
            <a:r>
              <a:rPr lang="it-IT" dirty="0">
                <a:sym typeface="Symbol" panose="05050102010706020507" pitchFamily="18" charset="2"/>
              </a:rPr>
              <a:t></a:t>
            </a:r>
            <a:r>
              <a:rPr lang="el-GR" dirty="0"/>
              <a:t> π</a:t>
            </a:r>
            <a:r>
              <a:rPr lang="it-IT" dirty="0"/>
              <a:t> </a:t>
            </a:r>
            <a:r>
              <a:rPr lang="it-IT" dirty="0">
                <a:sym typeface="Symbol" panose="05050102010706020507" pitchFamily="18" charset="2"/>
              </a:rPr>
              <a:t> r (tasso d’interesse reale = i-</a:t>
            </a:r>
            <a:r>
              <a:rPr lang="el-GR" dirty="0"/>
              <a:t> π</a:t>
            </a:r>
            <a:r>
              <a:rPr lang="it-IT" dirty="0"/>
              <a:t>) con danno per i creditori e i risparmiatori</a:t>
            </a:r>
          </a:p>
          <a:p>
            <a:pPr lvl="1"/>
            <a:r>
              <a:rPr lang="it-IT" dirty="0"/>
              <a:t>Vantaggi dell’inflazione? </a:t>
            </a:r>
            <a:r>
              <a:rPr lang="it-IT" dirty="0">
                <a:sym typeface="Symbol" panose="05050102010706020507" pitchFamily="18" charset="2"/>
              </a:rPr>
              <a:t> Debiti / P, tonico per i profitti (se moderata) </a:t>
            </a:r>
            <a:endParaRPr lang="it-IT" dirty="0"/>
          </a:p>
          <a:p>
            <a:r>
              <a:rPr lang="it-IT" dirty="0">
                <a:solidFill>
                  <a:srgbClr val="FF0000"/>
                </a:solidFill>
              </a:rPr>
              <a:t>Danni causati dalla deflazione</a:t>
            </a:r>
            <a:r>
              <a:rPr lang="it-IT" dirty="0"/>
              <a:t>:</a:t>
            </a:r>
          </a:p>
          <a:p>
            <a:pPr lvl="1"/>
            <a:r>
              <a:rPr lang="it-IT" dirty="0">
                <a:sym typeface="Symbol" panose="05050102010706020507" pitchFamily="18" charset="2"/>
              </a:rPr>
              <a:t> P (</a:t>
            </a:r>
            <a:r>
              <a:rPr lang="el-GR" dirty="0"/>
              <a:t>π </a:t>
            </a:r>
            <a:r>
              <a:rPr lang="it-IT" dirty="0"/>
              <a:t>&lt;0) </a:t>
            </a:r>
            <a:r>
              <a:rPr lang="it-IT" dirty="0">
                <a:sym typeface="Symbol" panose="05050102010706020507" pitchFamily="18" charset="2"/>
              </a:rPr>
              <a:t>  Ricavi e i profitti d’impresa   Investimenti   DA   PIL</a:t>
            </a:r>
          </a:p>
          <a:p>
            <a:pPr lvl="1"/>
            <a:r>
              <a:rPr lang="it-IT" dirty="0">
                <a:sym typeface="Symbol" panose="05050102010706020507" pitchFamily="18" charset="2"/>
              </a:rPr>
              <a:t> P (</a:t>
            </a:r>
            <a:r>
              <a:rPr lang="el-GR" dirty="0"/>
              <a:t>π </a:t>
            </a:r>
            <a:r>
              <a:rPr lang="it-IT" dirty="0"/>
              <a:t>&lt;0) </a:t>
            </a:r>
            <a:r>
              <a:rPr lang="it-IT" dirty="0">
                <a:sym typeface="Symbol" panose="05050102010706020507" pitchFamily="18" charset="2"/>
              </a:rPr>
              <a:t>  Consumi (effetto aspettative)   DA   PIL</a:t>
            </a:r>
          </a:p>
          <a:p>
            <a:pPr lvl="1"/>
            <a:r>
              <a:rPr lang="it-IT" dirty="0">
                <a:sym typeface="Symbol" panose="05050102010706020507" pitchFamily="18" charset="2"/>
              </a:rPr>
              <a:t> P (</a:t>
            </a:r>
            <a:r>
              <a:rPr lang="el-GR" dirty="0"/>
              <a:t>π </a:t>
            </a:r>
            <a:r>
              <a:rPr lang="it-IT" dirty="0"/>
              <a:t>&lt;0) </a:t>
            </a:r>
            <a:r>
              <a:rPr lang="it-IT" dirty="0">
                <a:sym typeface="Symbol" panose="05050102010706020507" pitchFamily="18" charset="2"/>
              </a:rPr>
              <a:t>  Debiti / P   Fragilità finanziaria</a:t>
            </a:r>
          </a:p>
          <a:p>
            <a:pPr lvl="1"/>
            <a:r>
              <a:rPr lang="it-IT" dirty="0">
                <a:sym typeface="Symbol" panose="05050102010706020507" pitchFamily="18" charset="2"/>
              </a:rPr>
              <a:t>Vantaggi della deflazione:  Competitività sull’estero,  (W/P) a patto di continuare a percepire W</a:t>
            </a:r>
          </a:p>
          <a:p>
            <a:r>
              <a:rPr lang="it-IT" dirty="0">
                <a:solidFill>
                  <a:srgbClr val="FF0000"/>
                </a:solidFill>
                <a:sym typeface="Symbol" panose="05050102010706020507" pitchFamily="18" charset="2"/>
              </a:rPr>
              <a:t>«L’inflazione è ingiusta e la deflazione è dannosa, dei due mali è peggiore la deflazione ma è meglio evitarli entrambi»</a:t>
            </a:r>
          </a:p>
          <a:p>
            <a:r>
              <a:rPr lang="it-IT" dirty="0">
                <a:solidFill>
                  <a:srgbClr val="FF0000"/>
                </a:solidFill>
                <a:sym typeface="Symbol" panose="05050102010706020507" pitchFamily="18" charset="2"/>
              </a:rPr>
              <a:t>Fine dell’inflazione? </a:t>
            </a:r>
            <a:r>
              <a:rPr lang="it-IT" dirty="0">
                <a:sym typeface="Symbol" panose="05050102010706020507" pitchFamily="18" charset="2"/>
              </a:rPr>
              <a:t>Almeno </a:t>
            </a:r>
            <a:r>
              <a:rPr lang="it-IT" dirty="0" err="1">
                <a:sym typeface="Symbol" panose="05050102010706020507" pitchFamily="18" charset="2"/>
              </a:rPr>
              <a:t>pre-Covid</a:t>
            </a:r>
            <a:r>
              <a:rPr lang="it-IT" dirty="0">
                <a:sym typeface="Symbol" panose="05050102010706020507" pitchFamily="18" charset="2"/>
              </a:rPr>
              <a:t>.</a:t>
            </a:r>
          </a:p>
          <a:p>
            <a:endParaRPr lang="it-IT" dirty="0" smtClean="0"/>
          </a:p>
        </p:txBody>
      </p:sp>
    </p:spTree>
    <p:extLst>
      <p:ext uri="{BB962C8B-B14F-4D97-AF65-F5344CB8AC3E}">
        <p14:creationId xmlns:p14="http://schemas.microsoft.com/office/powerpoint/2010/main" val="26807940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stabilità finanziaria</a:t>
            </a:r>
            <a:endParaRPr lang="it-IT" dirty="0"/>
          </a:p>
        </p:txBody>
      </p:sp>
      <p:sp>
        <p:nvSpPr>
          <p:cNvPr id="3" name="Segnaposto contenuto 2"/>
          <p:cNvSpPr>
            <a:spLocks noGrp="1"/>
          </p:cNvSpPr>
          <p:nvPr>
            <p:ph idx="1"/>
          </p:nvPr>
        </p:nvSpPr>
        <p:spPr>
          <a:xfrm>
            <a:off x="838200" y="1825624"/>
            <a:ext cx="10515600" cy="4716843"/>
          </a:xfrm>
        </p:spPr>
        <p:txBody>
          <a:bodyPr>
            <a:normAutofit lnSpcReduction="10000"/>
          </a:bodyPr>
          <a:lstStyle/>
          <a:p>
            <a:r>
              <a:rPr lang="it-IT" dirty="0" smtClean="0"/>
              <a:t>Al di là della stabilità dei prezzi (stabilità monetaria) e degli altri obiettivi possibile della politica monetaria (es. piena occupazione), il meta-obiettivo che guida le azioni della banca centrale è la </a:t>
            </a:r>
            <a:r>
              <a:rPr lang="it-IT" dirty="0" smtClean="0">
                <a:solidFill>
                  <a:srgbClr val="FF0000"/>
                </a:solidFill>
              </a:rPr>
              <a:t>stabilità finanziaria</a:t>
            </a:r>
            <a:r>
              <a:rPr lang="it-IT" dirty="0" smtClean="0"/>
              <a:t> (concetto complesso)</a:t>
            </a:r>
          </a:p>
          <a:p>
            <a:pPr lvl="1"/>
            <a:r>
              <a:rPr lang="it-IT" dirty="0" smtClean="0"/>
              <a:t>Il </a:t>
            </a:r>
            <a:r>
              <a:rPr lang="it-IT" dirty="0"/>
              <a:t>sistema finanziario dovrebbe essere in grado di </a:t>
            </a:r>
            <a:r>
              <a:rPr lang="it-IT" dirty="0">
                <a:solidFill>
                  <a:srgbClr val="FF0000"/>
                </a:solidFill>
              </a:rPr>
              <a:t>trasferire in modo efficiente e senza problemi le risorse dai risparmiatori agli investitori</a:t>
            </a:r>
            <a:r>
              <a:rPr lang="it-IT" dirty="0"/>
              <a:t>. </a:t>
            </a:r>
            <a:endParaRPr lang="it-IT" dirty="0" smtClean="0"/>
          </a:p>
          <a:p>
            <a:pPr lvl="1"/>
            <a:r>
              <a:rPr lang="it-IT" dirty="0" smtClean="0"/>
              <a:t>I </a:t>
            </a:r>
            <a:r>
              <a:rPr lang="it-IT" dirty="0">
                <a:solidFill>
                  <a:srgbClr val="FF0000"/>
                </a:solidFill>
              </a:rPr>
              <a:t>rischi finanziari </a:t>
            </a:r>
            <a:r>
              <a:rPr lang="it-IT" dirty="0"/>
              <a:t>dovrebbero essere valutati e valutati in modo ragionevolmente accurato e dovrebbero anche essere </a:t>
            </a:r>
            <a:r>
              <a:rPr lang="it-IT" dirty="0">
                <a:solidFill>
                  <a:srgbClr val="FF0000"/>
                </a:solidFill>
              </a:rPr>
              <a:t>gestiti relativamente bene</a:t>
            </a:r>
            <a:r>
              <a:rPr lang="it-IT" dirty="0"/>
              <a:t>. </a:t>
            </a:r>
            <a:endParaRPr lang="it-IT" dirty="0" smtClean="0"/>
          </a:p>
          <a:p>
            <a:pPr lvl="1"/>
            <a:r>
              <a:rPr lang="it-IT" dirty="0" smtClean="0"/>
              <a:t>Il </a:t>
            </a:r>
            <a:r>
              <a:rPr lang="it-IT" dirty="0"/>
              <a:t>sistema finanziario dovrebbe essere in condizioni tali da poter </a:t>
            </a:r>
            <a:r>
              <a:rPr lang="it-IT" dirty="0">
                <a:solidFill>
                  <a:srgbClr val="FF0000"/>
                </a:solidFill>
              </a:rPr>
              <a:t>assorbire comodamente sorprese e shock economici reali e finanziari</a:t>
            </a:r>
            <a:r>
              <a:rPr lang="it-IT" dirty="0"/>
              <a:t>. </a:t>
            </a:r>
            <a:endParaRPr lang="it-IT" dirty="0" smtClean="0"/>
          </a:p>
          <a:p>
            <a:pPr lvl="1"/>
            <a:r>
              <a:rPr lang="it-IT" dirty="0" smtClean="0">
                <a:solidFill>
                  <a:srgbClr val="FF0000"/>
                </a:solidFill>
              </a:rPr>
              <a:t>Assenza di crisi finanziarie </a:t>
            </a:r>
          </a:p>
          <a:p>
            <a:pPr lvl="1"/>
            <a:r>
              <a:rPr lang="it-IT" dirty="0" smtClean="0"/>
              <a:t>Prevenzione delle bolle speculative</a:t>
            </a:r>
          </a:p>
        </p:txBody>
      </p:sp>
    </p:spTree>
    <p:extLst>
      <p:ext uri="{BB962C8B-B14F-4D97-AF65-F5344CB8AC3E}">
        <p14:creationId xmlns:p14="http://schemas.microsoft.com/office/powerpoint/2010/main" val="6200849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Crisi finanziare</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solidFill>
                  <a:srgbClr val="FF0000"/>
                </a:solidFill>
              </a:rPr>
              <a:t>Definizione</a:t>
            </a:r>
            <a:r>
              <a:rPr lang="it-IT" dirty="0" smtClean="0"/>
              <a:t>: Riduzione improvvisa, repentina, di ampia portata e tendenzialmente irreversibile nel valore di una o più classi di attività finanziarie o reali.</a:t>
            </a:r>
          </a:p>
          <a:p>
            <a:r>
              <a:rPr lang="it-IT" dirty="0" smtClean="0">
                <a:solidFill>
                  <a:srgbClr val="FF0000"/>
                </a:solidFill>
              </a:rPr>
              <a:t>Tipologie</a:t>
            </a:r>
            <a:r>
              <a:rPr lang="it-IT" dirty="0" smtClean="0"/>
              <a:t> di crisi finanziarie (spesso interrelate) </a:t>
            </a:r>
          </a:p>
          <a:p>
            <a:pPr lvl="1"/>
            <a:r>
              <a:rPr lang="it-IT" dirty="0" smtClean="0"/>
              <a:t>Crisi di Borsa</a:t>
            </a:r>
          </a:p>
          <a:p>
            <a:pPr lvl="1"/>
            <a:r>
              <a:rPr lang="it-IT" dirty="0" smtClean="0"/>
              <a:t>Crisi del debito sovrano</a:t>
            </a:r>
          </a:p>
          <a:p>
            <a:pPr lvl="1"/>
            <a:r>
              <a:rPr lang="it-IT" dirty="0" smtClean="0"/>
              <a:t>Crisi bancaria (corsa agli sportelli) </a:t>
            </a:r>
          </a:p>
          <a:p>
            <a:pPr lvl="1"/>
            <a:r>
              <a:rPr lang="it-IT" dirty="0" smtClean="0"/>
              <a:t>Crisi valutaria (fuga di capitali)</a:t>
            </a:r>
          </a:p>
          <a:p>
            <a:pPr lvl="1"/>
            <a:r>
              <a:rPr lang="it-IT" dirty="0" smtClean="0"/>
              <a:t>Crisi del mercato immobiliare</a:t>
            </a:r>
          </a:p>
          <a:p>
            <a:pPr lvl="1"/>
            <a:r>
              <a:rPr lang="it-IT" dirty="0" smtClean="0"/>
              <a:t>Crisi inflazionistica</a:t>
            </a:r>
          </a:p>
          <a:p>
            <a:r>
              <a:rPr lang="it-IT" dirty="0" smtClean="0"/>
              <a:t>Le crisi infliggono perdite a carico dei proprietari delle attività coinvolte, con ripercussioni negative sui loro creditori (interdipendenza finanziaria) e sull’economia in senso lato. </a:t>
            </a:r>
          </a:p>
          <a:p>
            <a:r>
              <a:rPr lang="it-IT" dirty="0" smtClean="0"/>
              <a:t>Maggiore il grado di finanziarizzazione dell’economia (cercare la parola), maggiore i rischi di crisi finanziaria e l’esigenza di ridurli. </a:t>
            </a:r>
            <a:endParaRPr lang="it-IT" dirty="0"/>
          </a:p>
          <a:p>
            <a:r>
              <a:rPr lang="it-IT" dirty="0" smtClean="0">
                <a:solidFill>
                  <a:srgbClr val="FF0000"/>
                </a:solidFill>
              </a:rPr>
              <a:t>Le banche come «snodo» centrale nella trasmissione delle crisi finanziarie.</a:t>
            </a:r>
            <a:endParaRPr lang="it-IT" dirty="0">
              <a:solidFill>
                <a:srgbClr val="FF0000"/>
              </a:solidFill>
            </a:endParaRPr>
          </a:p>
        </p:txBody>
      </p:sp>
    </p:spTree>
    <p:extLst>
      <p:ext uri="{BB962C8B-B14F-4D97-AF65-F5344CB8AC3E}">
        <p14:creationId xmlns:p14="http://schemas.microsoft.com/office/powerpoint/2010/main" val="5849573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000" dirty="0" smtClean="0"/>
              <a:t>Stabilità monetaria e stabilità finanziaria: legami</a:t>
            </a:r>
            <a:endParaRPr lang="it-IT" sz="4000" dirty="0"/>
          </a:p>
        </p:txBody>
      </p:sp>
      <p:sp>
        <p:nvSpPr>
          <p:cNvPr id="3" name="Segnaposto contenuto 2"/>
          <p:cNvSpPr>
            <a:spLocks noGrp="1"/>
          </p:cNvSpPr>
          <p:nvPr>
            <p:ph idx="1"/>
          </p:nvPr>
        </p:nvSpPr>
        <p:spPr>
          <a:xfrm>
            <a:off x="838200" y="1825624"/>
            <a:ext cx="10515600" cy="4716843"/>
          </a:xfrm>
        </p:spPr>
        <p:txBody>
          <a:bodyPr>
            <a:normAutofit fontScale="92500"/>
          </a:bodyPr>
          <a:lstStyle/>
          <a:p>
            <a:r>
              <a:rPr lang="it-IT" dirty="0" smtClean="0"/>
              <a:t>La </a:t>
            </a:r>
            <a:r>
              <a:rPr lang="it-IT" dirty="0" smtClean="0">
                <a:solidFill>
                  <a:srgbClr val="FF0000"/>
                </a:solidFill>
              </a:rPr>
              <a:t>stabilità finanziaria</a:t>
            </a:r>
            <a:r>
              <a:rPr lang="it-IT" dirty="0" smtClean="0"/>
              <a:t>, agevola il processo di trasmissione della politica monetaria (v. dopo)</a:t>
            </a:r>
          </a:p>
          <a:p>
            <a:r>
              <a:rPr lang="it-IT" dirty="0" smtClean="0"/>
              <a:t>La stabilità monetaria (assenza di inflazione e deflazione, stabilità del potere d’acquisto della moneta, stabilità dei tassi d’interesse nominale e reali, ridotta volatilità delle attività finanziarie) favorisce la stabilità finanziaria (stabilità dei tassi d’interesse, riduzione rischi di liquidità ecc.)</a:t>
            </a:r>
          </a:p>
          <a:p>
            <a:r>
              <a:rPr lang="it-IT" dirty="0" smtClean="0"/>
              <a:t>La banca centrale (banca delle banche, supervisione / regolamentazione delle banche) come custode della stabilità finanziaria (es. CONSOB) insieme alle altre istituzioni che vigilano sui mercati finanziari e sugli intermediari finanziari non bancari (es. ISVAPP)</a:t>
            </a:r>
          </a:p>
          <a:p>
            <a:r>
              <a:rPr lang="it-IT" dirty="0" smtClean="0"/>
              <a:t>Possibili problemi derivanti dalla compresenza di più autorità di vigilanza.   </a:t>
            </a:r>
            <a:endParaRPr lang="it-IT" dirty="0"/>
          </a:p>
        </p:txBody>
      </p:sp>
    </p:spTree>
    <p:extLst>
      <p:ext uri="{BB962C8B-B14F-4D97-AF65-F5344CB8AC3E}">
        <p14:creationId xmlns:p14="http://schemas.microsoft.com/office/powerpoint/2010/main" val="40141877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Dal disegno alla strategia di politica monetaria</a:t>
            </a:r>
            <a:endParaRPr lang="it-IT" dirty="0"/>
          </a:p>
        </p:txBody>
      </p:sp>
      <p:sp>
        <p:nvSpPr>
          <p:cNvPr id="3" name="Segnaposto contenuto 2"/>
          <p:cNvSpPr>
            <a:spLocks noGrp="1"/>
          </p:cNvSpPr>
          <p:nvPr>
            <p:ph idx="1"/>
          </p:nvPr>
        </p:nvSpPr>
        <p:spPr/>
        <p:txBody>
          <a:bodyPr>
            <a:normAutofit/>
          </a:bodyPr>
          <a:lstStyle/>
          <a:p>
            <a:r>
              <a:rPr lang="it-IT" dirty="0" smtClean="0">
                <a:solidFill>
                  <a:srgbClr val="FF0000"/>
                </a:solidFill>
              </a:rPr>
              <a:t>Strategie di politica monetaria</a:t>
            </a:r>
          </a:p>
          <a:p>
            <a:pPr lvl="1"/>
            <a:r>
              <a:rPr lang="it-IT" dirty="0" smtClean="0"/>
              <a:t>Modello che descrive il meccanismo di trasmissione</a:t>
            </a:r>
          </a:p>
          <a:p>
            <a:pPr lvl="1"/>
            <a:r>
              <a:rPr lang="it-IT" dirty="0" smtClean="0"/>
              <a:t>Modello per determinare obiettivo operativo e strumenti </a:t>
            </a:r>
          </a:p>
          <a:p>
            <a:r>
              <a:rPr lang="it-IT" dirty="0" smtClean="0"/>
              <a:t>Esempio: </a:t>
            </a:r>
            <a:r>
              <a:rPr lang="it-IT" dirty="0" err="1" smtClean="0">
                <a:solidFill>
                  <a:srgbClr val="FF0000"/>
                </a:solidFill>
              </a:rPr>
              <a:t>inflation</a:t>
            </a:r>
            <a:r>
              <a:rPr lang="it-IT" dirty="0" smtClean="0">
                <a:solidFill>
                  <a:srgbClr val="FF0000"/>
                </a:solidFill>
              </a:rPr>
              <a:t> </a:t>
            </a:r>
            <a:r>
              <a:rPr lang="it-IT" dirty="0" err="1" smtClean="0">
                <a:solidFill>
                  <a:srgbClr val="FF0000"/>
                </a:solidFill>
              </a:rPr>
              <a:t>targeting</a:t>
            </a:r>
            <a:endParaRPr lang="it-IT" dirty="0" smtClean="0"/>
          </a:p>
          <a:p>
            <a:pPr lvl="1"/>
            <a:r>
              <a:rPr lang="it-IT" dirty="0" err="1" smtClean="0"/>
              <a:t>Inflation</a:t>
            </a:r>
            <a:r>
              <a:rPr lang="it-IT" dirty="0" smtClean="0"/>
              <a:t> </a:t>
            </a:r>
            <a:r>
              <a:rPr lang="it-IT" dirty="0" err="1" smtClean="0"/>
              <a:t>targeting</a:t>
            </a:r>
            <a:r>
              <a:rPr lang="it-IT" dirty="0" smtClean="0"/>
              <a:t>: </a:t>
            </a:r>
            <a:r>
              <a:rPr lang="it-IT" dirty="0" err="1"/>
              <a:t>i</a:t>
            </a:r>
            <a:r>
              <a:rPr lang="it-IT" baseline="-25000" dirty="0" err="1"/>
              <a:t>UFF</a:t>
            </a:r>
            <a:r>
              <a:rPr lang="it-IT" dirty="0"/>
              <a:t>, </a:t>
            </a:r>
            <a:r>
              <a:rPr lang="it-IT" dirty="0" err="1"/>
              <a:t>Ris</a:t>
            </a:r>
            <a:r>
              <a:rPr lang="it-IT" baseline="-25000" dirty="0" err="1"/>
              <a:t>Bnc</a:t>
            </a:r>
            <a:r>
              <a:rPr lang="it-IT" dirty="0"/>
              <a:t> </a:t>
            </a:r>
            <a:r>
              <a:rPr lang="it-IT" dirty="0">
                <a:sym typeface="Symbol" panose="05050102010706020507" pitchFamily="18" charset="2"/>
              </a:rPr>
              <a:t> </a:t>
            </a:r>
            <a:r>
              <a:rPr lang="it-IT" dirty="0" err="1"/>
              <a:t>i</a:t>
            </a:r>
            <a:r>
              <a:rPr lang="it-IT" baseline="-25000" dirty="0" err="1"/>
              <a:t>MKT</a:t>
            </a:r>
            <a:r>
              <a:rPr lang="it-IT" dirty="0"/>
              <a:t>, PR</a:t>
            </a:r>
            <a:r>
              <a:rPr lang="it-IT" baseline="-25000" dirty="0"/>
              <a:t>INTB</a:t>
            </a:r>
            <a:r>
              <a:rPr lang="it-IT" dirty="0"/>
              <a:t> </a:t>
            </a:r>
            <a:r>
              <a:rPr lang="it-IT" dirty="0">
                <a:sym typeface="Symbol" panose="05050102010706020507" pitchFamily="18" charset="2"/>
              </a:rPr>
              <a:t> </a:t>
            </a:r>
            <a:r>
              <a:rPr lang="it-IT" dirty="0" smtClean="0">
                <a:sym typeface="Symbol" panose="05050102010706020507" pitchFamily="18" charset="2"/>
              </a:rPr>
              <a:t>output gap, </a:t>
            </a:r>
            <a:r>
              <a:rPr lang="el-GR" dirty="0" smtClean="0"/>
              <a:t>π</a:t>
            </a:r>
            <a:r>
              <a:rPr lang="it-IT" baseline="-25000" dirty="0" smtClean="0"/>
              <a:t>e</a:t>
            </a:r>
            <a:r>
              <a:rPr lang="el-GR" dirty="0" smtClean="0"/>
              <a:t> </a:t>
            </a:r>
            <a:r>
              <a:rPr lang="it-IT" dirty="0" smtClean="0">
                <a:sym typeface="Symbol" panose="05050102010706020507" pitchFamily="18" charset="2"/>
              </a:rPr>
              <a:t> </a:t>
            </a:r>
            <a:r>
              <a:rPr lang="el-GR" dirty="0"/>
              <a:t>π</a:t>
            </a:r>
            <a:endParaRPr lang="it-IT" dirty="0" smtClean="0"/>
          </a:p>
          <a:p>
            <a:pPr lvl="2"/>
            <a:r>
              <a:rPr lang="it-IT" dirty="0"/>
              <a:t>Modello teorico sottostante: </a:t>
            </a:r>
            <a:r>
              <a:rPr lang="it-IT" dirty="0" smtClean="0"/>
              <a:t>IS-MP-IA (Output gap, aspettative d’inflazione </a:t>
            </a:r>
            <a:r>
              <a:rPr lang="el-GR" dirty="0" smtClean="0">
                <a:sym typeface="Symbol" panose="05050102010706020507" pitchFamily="18" charset="2"/>
              </a:rPr>
              <a:t></a:t>
            </a:r>
            <a:r>
              <a:rPr lang="el-GR" dirty="0" smtClean="0"/>
              <a:t> </a:t>
            </a:r>
            <a:r>
              <a:rPr lang="el-GR" dirty="0"/>
              <a:t>π</a:t>
            </a:r>
            <a:r>
              <a:rPr lang="it-IT" dirty="0"/>
              <a:t>) e </a:t>
            </a:r>
            <a:r>
              <a:rPr lang="it-IT" dirty="0" smtClean="0"/>
              <a:t>non neutralità della politica monetaria </a:t>
            </a:r>
            <a:r>
              <a:rPr lang="it-IT" dirty="0"/>
              <a:t>(</a:t>
            </a:r>
            <a:r>
              <a:rPr lang="el-GR" dirty="0" smtClean="0"/>
              <a:t>Δ</a:t>
            </a:r>
            <a:r>
              <a:rPr lang="it-IT" dirty="0" smtClean="0"/>
              <a:t>i/i </a:t>
            </a:r>
            <a:r>
              <a:rPr lang="el-GR" dirty="0">
                <a:sym typeface="Symbol" panose="05050102010706020507" pitchFamily="18" charset="2"/>
              </a:rPr>
              <a:t></a:t>
            </a:r>
            <a:r>
              <a:rPr lang="el-GR" dirty="0"/>
              <a:t> </a:t>
            </a:r>
            <a:r>
              <a:rPr lang="it-IT" dirty="0" smtClean="0"/>
              <a:t>output gap)</a:t>
            </a:r>
          </a:p>
          <a:p>
            <a:r>
              <a:rPr lang="it-IT" dirty="0" smtClean="0">
                <a:solidFill>
                  <a:srgbClr val="FF0000"/>
                </a:solidFill>
              </a:rPr>
              <a:t>Attuazione della politica monetaria</a:t>
            </a:r>
          </a:p>
          <a:p>
            <a:pPr lvl="1"/>
            <a:r>
              <a:rPr lang="el-GR" dirty="0" smtClean="0"/>
              <a:t>Δ</a:t>
            </a:r>
            <a:r>
              <a:rPr lang="it-IT" dirty="0" err="1" smtClean="0"/>
              <a:t>i</a:t>
            </a:r>
            <a:r>
              <a:rPr lang="it-IT" baseline="-25000" dirty="0" err="1" smtClean="0"/>
              <a:t>UFF</a:t>
            </a:r>
            <a:r>
              <a:rPr lang="it-IT" dirty="0"/>
              <a:t>, </a:t>
            </a:r>
            <a:r>
              <a:rPr lang="el-GR" dirty="0" smtClean="0"/>
              <a:t>Δ</a:t>
            </a:r>
            <a:r>
              <a:rPr lang="it-IT" dirty="0" err="1" smtClean="0"/>
              <a:t>Ris</a:t>
            </a:r>
            <a:r>
              <a:rPr lang="it-IT" baseline="-25000" dirty="0" err="1" smtClean="0"/>
              <a:t>Bnc</a:t>
            </a:r>
            <a:r>
              <a:rPr lang="it-IT" dirty="0" smtClean="0">
                <a:sym typeface="Symbol" panose="05050102010706020507" pitchFamily="18" charset="2"/>
              </a:rPr>
              <a:t>  per riportare </a:t>
            </a:r>
            <a:r>
              <a:rPr lang="el-GR" dirty="0" smtClean="0"/>
              <a:t>π</a:t>
            </a:r>
            <a:r>
              <a:rPr lang="it-IT" dirty="0" smtClean="0"/>
              <a:t> (variabile su cui è </a:t>
            </a:r>
            <a:r>
              <a:rPr lang="it-IT" dirty="0" err="1" smtClean="0"/>
              <a:t>definitio</a:t>
            </a:r>
            <a:r>
              <a:rPr lang="it-IT" dirty="0" smtClean="0"/>
              <a:t> l’obiettivo finale della politica monetaria) verso </a:t>
            </a:r>
            <a:r>
              <a:rPr lang="el-GR" dirty="0" smtClean="0"/>
              <a:t>π</a:t>
            </a:r>
            <a:r>
              <a:rPr lang="it-IT" dirty="0" smtClean="0"/>
              <a:t>* (valore obiettivo), in caso di scostamento.</a:t>
            </a:r>
          </a:p>
          <a:p>
            <a:pPr lvl="1"/>
            <a:endParaRPr lang="it-IT" dirty="0" smtClean="0"/>
          </a:p>
          <a:p>
            <a:pPr lvl="1"/>
            <a:endParaRPr lang="it-IT" dirty="0"/>
          </a:p>
          <a:p>
            <a:pPr lvl="1"/>
            <a:endParaRPr lang="it-IT" dirty="0"/>
          </a:p>
          <a:p>
            <a:pPr lvl="1"/>
            <a:endParaRPr lang="it-IT" dirty="0"/>
          </a:p>
          <a:p>
            <a:pPr lvl="1"/>
            <a:endParaRPr lang="it-IT" dirty="0" smtClean="0"/>
          </a:p>
          <a:p>
            <a:pPr lvl="1"/>
            <a:endParaRPr lang="it-IT" dirty="0"/>
          </a:p>
        </p:txBody>
      </p:sp>
    </p:spTree>
    <p:extLst>
      <p:ext uri="{BB962C8B-B14F-4D97-AF65-F5344CB8AC3E}">
        <p14:creationId xmlns:p14="http://schemas.microsoft.com/office/powerpoint/2010/main" val="33318733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L’orientamento della politica monetaria</a:t>
            </a:r>
            <a:endParaRPr lang="it-IT" dirty="0"/>
          </a:p>
        </p:txBody>
      </p:sp>
      <p:sp>
        <p:nvSpPr>
          <p:cNvPr id="3" name="Segnaposto contenuto 2"/>
          <p:cNvSpPr>
            <a:spLocks noGrp="1"/>
          </p:cNvSpPr>
          <p:nvPr>
            <p:ph idx="1"/>
          </p:nvPr>
        </p:nvSpPr>
        <p:spPr/>
        <p:txBody>
          <a:bodyPr>
            <a:normAutofit lnSpcReduction="10000"/>
          </a:bodyPr>
          <a:lstStyle/>
          <a:p>
            <a:r>
              <a:rPr lang="it-IT" dirty="0" smtClean="0">
                <a:solidFill>
                  <a:srgbClr val="FF0000"/>
                </a:solidFill>
              </a:rPr>
              <a:t>Orientamento della politica monetaria</a:t>
            </a:r>
          </a:p>
          <a:p>
            <a:pPr lvl="1"/>
            <a:r>
              <a:rPr lang="it-IT" dirty="0" smtClean="0"/>
              <a:t>Equilibrio: </a:t>
            </a:r>
            <a:r>
              <a:rPr lang="el-GR" dirty="0" smtClean="0"/>
              <a:t>π</a:t>
            </a:r>
            <a:r>
              <a:rPr lang="it-IT" dirty="0" smtClean="0"/>
              <a:t> = </a:t>
            </a:r>
            <a:r>
              <a:rPr lang="el-GR" dirty="0" smtClean="0"/>
              <a:t>π</a:t>
            </a:r>
            <a:r>
              <a:rPr lang="it-IT" dirty="0" smtClean="0"/>
              <a:t>*, output gap = 0 (y = </a:t>
            </a:r>
            <a:r>
              <a:rPr lang="it-IT" dirty="0" err="1" smtClean="0"/>
              <a:t>y</a:t>
            </a:r>
            <a:r>
              <a:rPr lang="it-IT" baseline="-25000" dirty="0" err="1" smtClean="0"/>
              <a:t>N</a:t>
            </a:r>
            <a:r>
              <a:rPr lang="it-IT" dirty="0" smtClean="0"/>
              <a:t>), i = i* = r* + </a:t>
            </a:r>
            <a:r>
              <a:rPr lang="el-GR" dirty="0" smtClean="0"/>
              <a:t>π</a:t>
            </a:r>
            <a:r>
              <a:rPr lang="it-IT" dirty="0" smtClean="0"/>
              <a:t>*</a:t>
            </a:r>
          </a:p>
          <a:p>
            <a:r>
              <a:rPr lang="it-IT" dirty="0" smtClean="0">
                <a:solidFill>
                  <a:srgbClr val="FF0000"/>
                </a:solidFill>
              </a:rPr>
              <a:t>Orientamento neutrale</a:t>
            </a:r>
            <a:r>
              <a:rPr lang="it-IT" dirty="0" smtClean="0"/>
              <a:t> </a:t>
            </a:r>
          </a:p>
          <a:p>
            <a:pPr lvl="1"/>
            <a:r>
              <a:rPr lang="it-IT" dirty="0" smtClean="0"/>
              <a:t>i = i* (in assenza di rischi alla stabilità dei prezzi o in presenza di rischi di segno opposto, al rialzo e al ribasso, che si neutralizzano)</a:t>
            </a:r>
          </a:p>
          <a:p>
            <a:r>
              <a:rPr lang="it-IT" dirty="0" smtClean="0">
                <a:solidFill>
                  <a:srgbClr val="FF0000"/>
                </a:solidFill>
              </a:rPr>
              <a:t>Orientamento restrittivo </a:t>
            </a:r>
          </a:p>
          <a:p>
            <a:pPr lvl="1"/>
            <a:r>
              <a:rPr lang="it-IT" dirty="0" smtClean="0"/>
              <a:t>i &gt; i* (in presenza di rischi d’inflazione/surriscaldamento dell’economia/bolle speculative)</a:t>
            </a:r>
          </a:p>
          <a:p>
            <a:r>
              <a:rPr lang="it-IT" dirty="0" smtClean="0">
                <a:solidFill>
                  <a:srgbClr val="FF0000"/>
                </a:solidFill>
              </a:rPr>
              <a:t>Orientamento espansivo</a:t>
            </a:r>
            <a:r>
              <a:rPr lang="it-IT" dirty="0" smtClean="0"/>
              <a:t> </a:t>
            </a:r>
          </a:p>
          <a:p>
            <a:pPr lvl="1"/>
            <a:r>
              <a:rPr lang="it-IT" dirty="0" smtClean="0"/>
              <a:t>i &lt; i* (</a:t>
            </a:r>
            <a:r>
              <a:rPr lang="it-IT" dirty="0"/>
              <a:t>in presenza di rischi </a:t>
            </a:r>
            <a:r>
              <a:rPr lang="it-IT" dirty="0" smtClean="0"/>
              <a:t>di deflazione o inflazione troppo bassa/recessione/crisi finanziaria)</a:t>
            </a:r>
            <a:endParaRPr lang="it-IT" dirty="0"/>
          </a:p>
          <a:p>
            <a:pPr lvl="1"/>
            <a:endParaRPr lang="it-IT" dirty="0" smtClean="0"/>
          </a:p>
          <a:p>
            <a:pPr lvl="1"/>
            <a:endParaRPr lang="it-IT" dirty="0"/>
          </a:p>
          <a:p>
            <a:pPr lvl="1"/>
            <a:endParaRPr lang="it-IT" dirty="0"/>
          </a:p>
          <a:p>
            <a:pPr lvl="1"/>
            <a:endParaRPr lang="it-IT" dirty="0"/>
          </a:p>
          <a:p>
            <a:pPr lvl="1"/>
            <a:endParaRPr lang="it-IT" dirty="0" smtClean="0"/>
          </a:p>
          <a:p>
            <a:pPr lvl="1"/>
            <a:endParaRPr lang="it-IT" dirty="0"/>
          </a:p>
        </p:txBody>
      </p:sp>
    </p:spTree>
    <p:extLst>
      <p:ext uri="{BB962C8B-B14F-4D97-AF65-F5344CB8AC3E}">
        <p14:creationId xmlns:p14="http://schemas.microsoft.com/office/powerpoint/2010/main" val="36892310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politica monetaria della BCE</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rPr>
              <a:t>BCE</a:t>
            </a:r>
            <a:r>
              <a:rPr lang="it-IT" dirty="0" smtClean="0"/>
              <a:t>, </a:t>
            </a:r>
            <a:r>
              <a:rPr lang="it-IT" dirty="0" err="1" smtClean="0"/>
              <a:t>Eurosistema</a:t>
            </a:r>
            <a:r>
              <a:rPr lang="it-IT" dirty="0" smtClean="0"/>
              <a:t> (BCE </a:t>
            </a:r>
            <a:r>
              <a:rPr lang="it-IT" dirty="0"/>
              <a:t>+ </a:t>
            </a:r>
            <a:r>
              <a:rPr lang="it-IT" dirty="0" smtClean="0"/>
              <a:t>BCN</a:t>
            </a:r>
            <a:r>
              <a:rPr lang="it-IT" sz="1600" dirty="0" smtClean="0"/>
              <a:t>EU</a:t>
            </a:r>
            <a:r>
              <a:rPr lang="it-IT" sz="1600" dirty="0"/>
              <a:t>€</a:t>
            </a:r>
            <a:r>
              <a:rPr lang="it-IT" dirty="0"/>
              <a:t>), ESCB (</a:t>
            </a:r>
            <a:r>
              <a:rPr lang="it-IT" dirty="0" err="1" smtClean="0"/>
              <a:t>Eurosistema</a:t>
            </a:r>
            <a:r>
              <a:rPr lang="it-IT" dirty="0" smtClean="0"/>
              <a:t> </a:t>
            </a:r>
            <a:r>
              <a:rPr lang="it-IT" dirty="0"/>
              <a:t>+ </a:t>
            </a:r>
            <a:r>
              <a:rPr lang="it-IT" dirty="0" err="1" smtClean="0"/>
              <a:t>BCN</a:t>
            </a:r>
            <a:r>
              <a:rPr lang="it-IT" sz="1600" dirty="0" err="1" smtClean="0"/>
              <a:t>EUnon</a:t>
            </a:r>
            <a:r>
              <a:rPr lang="it-IT" sz="1600" dirty="0"/>
              <a:t>€</a:t>
            </a:r>
            <a:r>
              <a:rPr lang="it-IT" dirty="0"/>
              <a:t>),  </a:t>
            </a:r>
            <a:r>
              <a:rPr lang="it-IT" dirty="0" smtClean="0"/>
              <a:t>Euro </a:t>
            </a:r>
            <a:r>
              <a:rPr lang="it-IT" dirty="0"/>
              <a:t>area</a:t>
            </a:r>
            <a:endParaRPr lang="lv-LV" dirty="0"/>
          </a:p>
          <a:p>
            <a:endParaRPr lang="it-IT" dirty="0"/>
          </a:p>
          <a:p>
            <a:r>
              <a:rPr lang="it-IT" dirty="0" smtClean="0">
                <a:solidFill>
                  <a:srgbClr val="FF0000"/>
                </a:solidFill>
              </a:rPr>
              <a:t>Responsabilità principali </a:t>
            </a:r>
            <a:r>
              <a:rPr lang="it-IT" dirty="0" smtClean="0"/>
              <a:t>dell’</a:t>
            </a:r>
            <a:r>
              <a:rPr lang="it-IT" dirty="0" err="1" smtClean="0"/>
              <a:t>Eurosistema</a:t>
            </a:r>
            <a:r>
              <a:rPr lang="lv-LV" dirty="0" smtClean="0"/>
              <a:t>:</a:t>
            </a:r>
            <a:endParaRPr lang="it-IT" dirty="0"/>
          </a:p>
          <a:p>
            <a:pPr lvl="1"/>
            <a:r>
              <a:rPr lang="it-IT" sz="2700" dirty="0" smtClean="0"/>
              <a:t>Definire e implementare la politica monetaria unica per l’area dell’Euro</a:t>
            </a:r>
            <a:endParaRPr lang="it-IT" sz="2700" dirty="0"/>
          </a:p>
          <a:p>
            <a:pPr lvl="1"/>
            <a:r>
              <a:rPr lang="it-IT" sz="2700" dirty="0" smtClean="0"/>
              <a:t>Condurre operazioni in valuta estera</a:t>
            </a:r>
            <a:endParaRPr lang="it-IT" sz="2700" dirty="0"/>
          </a:p>
          <a:p>
            <a:pPr lvl="1"/>
            <a:r>
              <a:rPr lang="it-IT" sz="2700" dirty="0" smtClean="0"/>
              <a:t>Custodire e gestire le riserve ufficiali degli stati membri dell’UME</a:t>
            </a:r>
            <a:endParaRPr lang="it-IT" sz="2700" dirty="0"/>
          </a:p>
          <a:p>
            <a:pPr lvl="1"/>
            <a:r>
              <a:rPr lang="it-IT" sz="2700" dirty="0" smtClean="0"/>
              <a:t>Promuovere il buon funzionamento del sistema dei pagamenti europeo </a:t>
            </a:r>
            <a:r>
              <a:rPr lang="it-IT" sz="2700" dirty="0"/>
              <a:t>(TARGET2, SEPA)</a:t>
            </a:r>
            <a:endParaRPr lang="lv-LV" sz="2700" dirty="0"/>
          </a:p>
          <a:p>
            <a:pPr lvl="1"/>
            <a:endParaRPr lang="lv-LV" sz="2700" dirty="0"/>
          </a:p>
          <a:p>
            <a:r>
              <a:rPr lang="it-IT" dirty="0" smtClean="0"/>
              <a:t>Nel</a:t>
            </a:r>
            <a:r>
              <a:rPr lang="lv-LV" dirty="0" smtClean="0"/>
              <a:t> </a:t>
            </a:r>
            <a:r>
              <a:rPr lang="lv-LV" dirty="0">
                <a:solidFill>
                  <a:srgbClr val="FF0000"/>
                </a:solidFill>
              </a:rPr>
              <a:t>2014</a:t>
            </a:r>
            <a:r>
              <a:rPr lang="lv-LV" dirty="0"/>
              <a:t>, </a:t>
            </a:r>
            <a:r>
              <a:rPr lang="it-IT" dirty="0" smtClean="0"/>
              <a:t>la BCE ha acquisito nuove importanti responsabilità nel campo della supervisione bancaria in </a:t>
            </a:r>
            <a:r>
              <a:rPr lang="lv-LV" dirty="0" smtClean="0"/>
              <a:t>Europ</a:t>
            </a:r>
            <a:r>
              <a:rPr lang="it-IT" dirty="0" smtClean="0"/>
              <a:t>a</a:t>
            </a:r>
            <a:r>
              <a:rPr lang="lv-LV" dirty="0" smtClean="0"/>
              <a:t>. (</a:t>
            </a:r>
            <a:r>
              <a:rPr lang="it-IT" dirty="0" smtClean="0"/>
              <a:t>Meccanismo univo di supervisione parte della costituenda Unione Bancaria europea</a:t>
            </a:r>
            <a:r>
              <a:rPr lang="lv-LV" dirty="0" smtClean="0"/>
              <a:t>)</a:t>
            </a:r>
            <a:r>
              <a:rPr lang="it-IT" dirty="0" smtClean="0"/>
              <a:t>.</a:t>
            </a:r>
            <a:endParaRPr lang="it-IT" sz="3100" dirty="0"/>
          </a:p>
          <a:p>
            <a:endParaRPr lang="it-IT" dirty="0"/>
          </a:p>
        </p:txBody>
      </p:sp>
    </p:spTree>
    <p:extLst>
      <p:ext uri="{BB962C8B-B14F-4D97-AF65-F5344CB8AC3E}">
        <p14:creationId xmlns:p14="http://schemas.microsoft.com/office/powerpoint/2010/main" val="33943138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Considerazioni istituzionali</a:t>
            </a:r>
            <a:endParaRPr lang="it-IT" dirty="0"/>
          </a:p>
        </p:txBody>
      </p:sp>
      <p:sp>
        <p:nvSpPr>
          <p:cNvPr id="3" name="Segnaposto contenuto 2"/>
          <p:cNvSpPr>
            <a:spLocks noGrp="1"/>
          </p:cNvSpPr>
          <p:nvPr>
            <p:ph idx="1"/>
          </p:nvPr>
        </p:nvSpPr>
        <p:spPr/>
        <p:txBody>
          <a:bodyPr>
            <a:normAutofit lnSpcReduction="10000"/>
          </a:bodyPr>
          <a:lstStyle/>
          <a:p>
            <a:r>
              <a:rPr lang="it-IT" dirty="0" smtClean="0"/>
              <a:t>Organi decisionali</a:t>
            </a:r>
            <a:r>
              <a:rPr lang="lv-LV" dirty="0" smtClean="0"/>
              <a:t>:</a:t>
            </a:r>
            <a:endParaRPr lang="it-IT" dirty="0"/>
          </a:p>
          <a:p>
            <a:pPr lvl="1"/>
            <a:r>
              <a:rPr lang="it-IT" dirty="0" smtClean="0"/>
              <a:t>Consiglio direttivo </a:t>
            </a:r>
            <a:r>
              <a:rPr lang="it-IT" dirty="0"/>
              <a:t>= 6 </a:t>
            </a:r>
            <a:r>
              <a:rPr lang="it-IT" dirty="0" smtClean="0"/>
              <a:t>(CE) </a:t>
            </a:r>
            <a:r>
              <a:rPr lang="it-IT" dirty="0"/>
              <a:t>+ 19 (</a:t>
            </a:r>
            <a:r>
              <a:rPr lang="it-IT" dirty="0" smtClean="0"/>
              <a:t>GBCN</a:t>
            </a:r>
            <a:r>
              <a:rPr lang="it-IT" sz="1600" dirty="0" smtClean="0"/>
              <a:t>EU</a:t>
            </a:r>
            <a:r>
              <a:rPr lang="it-IT" sz="1600" dirty="0"/>
              <a:t>€</a:t>
            </a:r>
            <a:r>
              <a:rPr lang="it-IT" dirty="0"/>
              <a:t>) </a:t>
            </a:r>
            <a:r>
              <a:rPr lang="it-IT" dirty="0" smtClean="0"/>
              <a:t>formula le decisioni di politica monetaria e definisce gli indirizzi per l’attuazione di tali decisioni votando a maggioranza (metodo del consenso </a:t>
            </a:r>
            <a:r>
              <a:rPr lang="it-IT" dirty="0"/>
              <a:t>+ </a:t>
            </a:r>
            <a:r>
              <a:rPr lang="it-IT" dirty="0" smtClean="0"/>
              <a:t>meccanismo di rotazione, frequenza)</a:t>
            </a:r>
            <a:endParaRPr lang="it-IT" dirty="0"/>
          </a:p>
          <a:p>
            <a:pPr lvl="1"/>
            <a:r>
              <a:rPr lang="it-IT" dirty="0" smtClean="0"/>
              <a:t>Comitato esecutivo </a:t>
            </a:r>
            <a:r>
              <a:rPr lang="it-IT" dirty="0"/>
              <a:t>= 1 (</a:t>
            </a:r>
            <a:r>
              <a:rPr lang="it-IT" dirty="0" smtClean="0"/>
              <a:t>P-BCE) </a:t>
            </a:r>
            <a:r>
              <a:rPr lang="it-IT" dirty="0"/>
              <a:t>+1 (</a:t>
            </a:r>
            <a:r>
              <a:rPr lang="it-IT" dirty="0" smtClean="0"/>
              <a:t>VP-ECB</a:t>
            </a:r>
            <a:r>
              <a:rPr lang="it-IT" dirty="0"/>
              <a:t>) + 4 (M) </a:t>
            </a:r>
            <a:r>
              <a:rPr lang="it-IT" dirty="0" smtClean="0"/>
              <a:t>prepara gli incontri del Consiglio direttivo e vigilano sull’implementazione delle decisioni di PM</a:t>
            </a:r>
            <a:endParaRPr lang="it-IT" dirty="0"/>
          </a:p>
          <a:p>
            <a:pPr lvl="1"/>
            <a:r>
              <a:rPr lang="it-IT" dirty="0" smtClean="0"/>
              <a:t>Consiglio generale </a:t>
            </a:r>
            <a:r>
              <a:rPr lang="it-IT" dirty="0"/>
              <a:t>= 1 (</a:t>
            </a:r>
            <a:r>
              <a:rPr lang="it-IT" dirty="0" smtClean="0"/>
              <a:t>P-BCE) </a:t>
            </a:r>
            <a:r>
              <a:rPr lang="it-IT" dirty="0"/>
              <a:t>+1 (</a:t>
            </a:r>
            <a:r>
              <a:rPr lang="it-IT" dirty="0" smtClean="0"/>
              <a:t>VP-BCE) </a:t>
            </a:r>
            <a:r>
              <a:rPr lang="it-IT" dirty="0"/>
              <a:t>+ 28 (</a:t>
            </a:r>
            <a:r>
              <a:rPr lang="it-IT" dirty="0" smtClean="0"/>
              <a:t>GBCN</a:t>
            </a:r>
            <a:r>
              <a:rPr lang="it-IT" sz="1600" dirty="0" smtClean="0"/>
              <a:t>EU</a:t>
            </a:r>
            <a:r>
              <a:rPr lang="it-IT" dirty="0"/>
              <a:t>)</a:t>
            </a:r>
          </a:p>
          <a:p>
            <a:endParaRPr lang="lv-LV" dirty="0"/>
          </a:p>
          <a:p>
            <a:r>
              <a:rPr lang="it-IT" dirty="0" smtClean="0"/>
              <a:t>Gli organi decisionali della BCE sono indipendenti dalle autorità politiche</a:t>
            </a:r>
            <a:r>
              <a:rPr lang="lv-LV" dirty="0" smtClean="0"/>
              <a:t> </a:t>
            </a:r>
            <a:r>
              <a:rPr lang="it-IT" dirty="0" smtClean="0"/>
              <a:t>(v. slide successiva)</a:t>
            </a:r>
            <a:endParaRPr lang="lv-LV" dirty="0"/>
          </a:p>
          <a:p>
            <a:pPr lvl="1"/>
            <a:r>
              <a:rPr lang="lv-LV" dirty="0"/>
              <a:t>Legal provisions to guarantee ECB’s independence </a:t>
            </a:r>
            <a:r>
              <a:rPr lang="lv-LV" dirty="0">
                <a:hlinkClick r:id="rId2"/>
              </a:rPr>
              <a:t>https://www.ecb.europa.eu/ecb/orga/independence/html/index.en.html</a:t>
            </a:r>
            <a:r>
              <a:rPr lang="lv-LV" dirty="0"/>
              <a:t> </a:t>
            </a:r>
            <a:r>
              <a:rPr lang="it-IT" dirty="0"/>
              <a:t> </a:t>
            </a:r>
            <a:endParaRPr lang="lv-LV" dirty="0"/>
          </a:p>
          <a:p>
            <a:endParaRPr lang="it-IT" dirty="0"/>
          </a:p>
        </p:txBody>
      </p:sp>
    </p:spTree>
    <p:extLst>
      <p:ext uri="{BB962C8B-B14F-4D97-AF65-F5344CB8AC3E}">
        <p14:creationId xmlns:p14="http://schemas.microsoft.com/office/powerpoint/2010/main" val="12454290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L’indipendenza della banca centrale (Cenni)</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Per </a:t>
            </a:r>
            <a:r>
              <a:rPr lang="it-IT" dirty="0" smtClean="0">
                <a:solidFill>
                  <a:srgbClr val="FF0000"/>
                </a:solidFill>
              </a:rPr>
              <a:t>indipendenza della banca centrale </a:t>
            </a:r>
            <a:r>
              <a:rPr lang="it-IT" dirty="0" smtClean="0"/>
              <a:t>s’intende l’assetto istituzionale nell’ambito del quale la banca centrale non può sollecitare o accettare istruzioni dalle autorità politiche nazionali (governo, Parlamento) e sovranazionali (es. Commissione Europea), né da altri organismi. </a:t>
            </a:r>
          </a:p>
          <a:p>
            <a:r>
              <a:rPr lang="it-IT" dirty="0" smtClean="0"/>
              <a:t>L’</a:t>
            </a:r>
            <a:r>
              <a:rPr lang="it-IT" dirty="0" smtClean="0">
                <a:solidFill>
                  <a:srgbClr val="FF0000"/>
                </a:solidFill>
              </a:rPr>
              <a:t>idea di fondo</a:t>
            </a:r>
            <a:r>
              <a:rPr lang="it-IT" dirty="0" smtClean="0"/>
              <a:t>: Mettere il governo della moneta e della finanza al riparo dalle esigenze della politica fiscale (monetizzazione del deficit di bilancio) e della politica </a:t>
            </a:r>
            <a:r>
              <a:rPr lang="it-IT" i="1" dirty="0" smtClean="0"/>
              <a:t>tout court</a:t>
            </a:r>
            <a:r>
              <a:rPr lang="it-IT" dirty="0" smtClean="0"/>
              <a:t>, per tutelare la stabilità dei prezzi e la stabilità finanziaria. </a:t>
            </a:r>
          </a:p>
          <a:p>
            <a:r>
              <a:rPr lang="it-IT" dirty="0" smtClean="0">
                <a:solidFill>
                  <a:srgbClr val="FF0000"/>
                </a:solidFill>
              </a:rPr>
              <a:t>Forme diverse d’indipendenza</a:t>
            </a:r>
          </a:p>
          <a:p>
            <a:pPr lvl="1"/>
            <a:r>
              <a:rPr lang="it-IT" dirty="0" smtClean="0"/>
              <a:t>Indipendenza nella scelta degli obiettivi</a:t>
            </a:r>
          </a:p>
          <a:p>
            <a:pPr lvl="1"/>
            <a:r>
              <a:rPr lang="it-IT" dirty="0" smtClean="0"/>
              <a:t>Indipendenza nella scelta e nella manovra degli strumenti</a:t>
            </a:r>
          </a:p>
          <a:p>
            <a:pPr lvl="1"/>
            <a:r>
              <a:rPr lang="it-IT" dirty="0" smtClean="0"/>
              <a:t>Indipendenza di bilancio</a:t>
            </a:r>
          </a:p>
          <a:p>
            <a:pPr lvl="1"/>
            <a:r>
              <a:rPr lang="it-IT" dirty="0" smtClean="0"/>
              <a:t>Indipendenza politica e giuridica</a:t>
            </a:r>
          </a:p>
          <a:p>
            <a:r>
              <a:rPr lang="it-IT" dirty="0" smtClean="0"/>
              <a:t>Trasparenza e </a:t>
            </a:r>
            <a:r>
              <a:rPr lang="it-IT" dirty="0" err="1" smtClean="0"/>
              <a:t>accountability</a:t>
            </a:r>
            <a:r>
              <a:rPr lang="it-IT" dirty="0" smtClean="0"/>
              <a:t> come contrappeso dell’indipendenza.</a:t>
            </a:r>
          </a:p>
          <a:p>
            <a:r>
              <a:rPr lang="it-IT" dirty="0" smtClean="0"/>
              <a:t>Fine dell’indipendenza delle BC?</a:t>
            </a:r>
            <a:endParaRPr lang="it-IT" dirty="0"/>
          </a:p>
        </p:txBody>
      </p:sp>
    </p:spTree>
    <p:extLst>
      <p:ext uri="{BB962C8B-B14F-4D97-AF65-F5344CB8AC3E}">
        <p14:creationId xmlns:p14="http://schemas.microsoft.com/office/powerpoint/2010/main" val="19413294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125694" y="380999"/>
            <a:ext cx="9734550" cy="1533525"/>
          </a:xfrm>
          <a:prstGeom prst="rect">
            <a:avLst/>
          </a:prstGeom>
        </p:spPr>
      </p:pic>
      <p:pic>
        <p:nvPicPr>
          <p:cNvPr id="5" name="Immagine 4"/>
          <p:cNvPicPr>
            <a:picLocks noChangeAspect="1"/>
          </p:cNvPicPr>
          <p:nvPr/>
        </p:nvPicPr>
        <p:blipFill>
          <a:blip r:embed="rId3"/>
          <a:stretch>
            <a:fillRect/>
          </a:stretch>
        </p:blipFill>
        <p:spPr>
          <a:xfrm>
            <a:off x="995028" y="2152314"/>
            <a:ext cx="4895850" cy="4562475"/>
          </a:xfrm>
          <a:prstGeom prst="rect">
            <a:avLst/>
          </a:prstGeom>
        </p:spPr>
      </p:pic>
      <p:pic>
        <p:nvPicPr>
          <p:cNvPr id="7" name="Immagine 6"/>
          <p:cNvPicPr>
            <a:picLocks noChangeAspect="1"/>
          </p:cNvPicPr>
          <p:nvPr/>
        </p:nvPicPr>
        <p:blipFill>
          <a:blip r:embed="rId4"/>
          <a:stretch>
            <a:fillRect/>
          </a:stretch>
        </p:blipFill>
        <p:spPr>
          <a:xfrm>
            <a:off x="6230222" y="2152314"/>
            <a:ext cx="5114925" cy="3752850"/>
          </a:xfrm>
          <a:prstGeom prst="rect">
            <a:avLst/>
          </a:prstGeom>
        </p:spPr>
      </p:pic>
    </p:spTree>
    <p:extLst>
      <p:ext uri="{BB962C8B-B14F-4D97-AF65-F5344CB8AC3E}">
        <p14:creationId xmlns:p14="http://schemas.microsoft.com/office/powerpoint/2010/main" val="40428535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Obiettivo primario della BCE (Trattato di Maastricht, 1992)</a:t>
            </a:r>
          </a:p>
        </p:txBody>
      </p:sp>
      <p:sp>
        <p:nvSpPr>
          <p:cNvPr id="3" name="Segnaposto contenuto 2"/>
          <p:cNvSpPr>
            <a:spLocks noGrp="1"/>
          </p:cNvSpPr>
          <p:nvPr>
            <p:ph idx="1"/>
          </p:nvPr>
        </p:nvSpPr>
        <p:spPr/>
        <p:txBody>
          <a:bodyPr/>
          <a:lstStyle/>
          <a:p>
            <a:r>
              <a:rPr lang="it-IT" dirty="0" smtClean="0"/>
              <a:t>«L'obiettivo </a:t>
            </a:r>
            <a:r>
              <a:rPr lang="it-IT" dirty="0"/>
              <a:t>primario del Sistema europeo di banche centrali (di seguito denominato "il SEBC") è il mantenimento della stabilità dei prezzi.  Fatto salvo l'obiettivo della stabilità dei prezzi, il SEBC sostiene le politiche economiche generali dell'Unione al fine di contribuire alla realizzazione degli obiettivi dell'Unione stabiliti nell'articolo 3 del trattato sull'Unione europea. Il SEBC agisce in conformità del principio di un'economia di mercato aperta e in libera concorrenza, favorendo un'efficiente allocazione delle risorse e nel rispetto dei principi di cui all'articolo </a:t>
            </a:r>
            <a:r>
              <a:rPr lang="it-IT" dirty="0" smtClean="0"/>
              <a:t>119»</a:t>
            </a:r>
            <a:endParaRPr lang="it-IT" dirty="0"/>
          </a:p>
        </p:txBody>
      </p:sp>
    </p:spTree>
    <p:extLst>
      <p:ext uri="{BB962C8B-B14F-4D97-AF65-F5344CB8AC3E}">
        <p14:creationId xmlns:p14="http://schemas.microsoft.com/office/powerpoint/2010/main" val="35343542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Introduzione</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La strategia </a:t>
            </a:r>
            <a:r>
              <a:rPr lang="it-IT" dirty="0" smtClean="0"/>
              <a:t>di politica monetaria della BCE si fonda su alcuni elementi.</a:t>
            </a:r>
            <a:endParaRPr lang="it-IT" dirty="0" smtClean="0"/>
          </a:p>
          <a:p>
            <a:r>
              <a:rPr lang="it-IT" dirty="0" smtClean="0"/>
              <a:t>La </a:t>
            </a:r>
            <a:r>
              <a:rPr lang="it-IT" dirty="0" smtClean="0">
                <a:solidFill>
                  <a:srgbClr val="FF0000"/>
                </a:solidFill>
              </a:rPr>
              <a:t>definizione quantitativa di stabilità dei prezzi </a:t>
            </a:r>
            <a:r>
              <a:rPr lang="it-IT" dirty="0" smtClean="0"/>
              <a:t>definisce l’obiettivo finale della politica monetaria della BCE (</a:t>
            </a:r>
            <a:r>
              <a:rPr lang="el-GR" dirty="0"/>
              <a:t>π</a:t>
            </a:r>
            <a:r>
              <a:rPr lang="it-IT" dirty="0"/>
              <a:t> </a:t>
            </a:r>
            <a:r>
              <a:rPr lang="it-IT" dirty="0" smtClean="0">
                <a:sym typeface="Symbol" panose="05050102010706020507" pitchFamily="18" charset="2"/>
              </a:rPr>
              <a:t>= </a:t>
            </a:r>
            <a:r>
              <a:rPr lang="it-IT" dirty="0">
                <a:sym typeface="Symbol" panose="05050102010706020507" pitchFamily="18" charset="2"/>
              </a:rPr>
              <a:t>2% annuo)</a:t>
            </a:r>
            <a:r>
              <a:rPr lang="it-IT" dirty="0" smtClean="0"/>
              <a:t>. </a:t>
            </a:r>
          </a:p>
          <a:p>
            <a:pPr lvl="1"/>
            <a:r>
              <a:rPr lang="it-IT" dirty="0" smtClean="0"/>
              <a:t>Il confronto tra l’andamento effettivo dell’inflazione nell’euro area e l’obiettivo permette alla BCE di valutare i rischi per la stabilità dei prezzi e decidere di conseguenza quale direzione da imprimere alla politica monetaria (espansiva, restrittiva, neutrale). </a:t>
            </a:r>
          </a:p>
          <a:p>
            <a:r>
              <a:rPr lang="it-IT" dirty="0" smtClean="0">
                <a:solidFill>
                  <a:srgbClr val="FF0000"/>
                </a:solidFill>
              </a:rPr>
              <a:t>L’analisi dei rischi per la stabilità dei prezzi </a:t>
            </a:r>
            <a:r>
              <a:rPr lang="it-IT" dirty="0" smtClean="0"/>
              <a:t>viene condotta combinando </a:t>
            </a:r>
            <a:r>
              <a:rPr lang="it-IT" dirty="0" smtClean="0"/>
              <a:t>l’analisi </a:t>
            </a:r>
            <a:r>
              <a:rPr lang="it-IT" dirty="0" smtClean="0"/>
              <a:t>dei fattori che possono determinare variazioni di </a:t>
            </a:r>
            <a:r>
              <a:rPr lang="el-GR" dirty="0" smtClean="0"/>
              <a:t>π</a:t>
            </a:r>
            <a:r>
              <a:rPr lang="it-IT" dirty="0" smtClean="0"/>
              <a:t> nel breve/medio </a:t>
            </a:r>
            <a:r>
              <a:rPr lang="it-IT" dirty="0" smtClean="0"/>
              <a:t>termine (es. costi di produzione, stato della DA, prezzo del petrolio) con </a:t>
            </a:r>
            <a:r>
              <a:rPr lang="it-IT" dirty="0"/>
              <a:t>l’analisi dei fattori che possono determinare variazioni di </a:t>
            </a:r>
            <a:r>
              <a:rPr lang="el-GR" dirty="0"/>
              <a:t>π</a:t>
            </a:r>
            <a:r>
              <a:rPr lang="it-IT" dirty="0"/>
              <a:t> nel </a:t>
            </a:r>
            <a:r>
              <a:rPr lang="it-IT" dirty="0" smtClean="0"/>
              <a:t>medio/lungo </a:t>
            </a:r>
            <a:r>
              <a:rPr lang="it-IT" dirty="0"/>
              <a:t>termine</a:t>
            </a:r>
            <a:r>
              <a:rPr lang="it-IT" dirty="0" smtClean="0"/>
              <a:t>.</a:t>
            </a:r>
          </a:p>
          <a:p>
            <a:r>
              <a:rPr lang="it-IT" dirty="0" smtClean="0"/>
              <a:t>Sulla </a:t>
            </a:r>
            <a:r>
              <a:rPr lang="it-IT" dirty="0" smtClean="0"/>
              <a:t>base di questa valutazione, il comitato esecutivo della BCE prende le decisioni di politica monetaria che riguardano gli strumenti. </a:t>
            </a:r>
            <a:r>
              <a:rPr lang="it-IT" dirty="0" smtClean="0"/>
              <a:t>Tutta </a:t>
            </a:r>
            <a:r>
              <a:rPr lang="it-IT" dirty="0" smtClean="0"/>
              <a:t>questa sequenza risponde a una logica più generale che rimanda al concetto di «</a:t>
            </a:r>
            <a:r>
              <a:rPr lang="it-IT" dirty="0" smtClean="0">
                <a:solidFill>
                  <a:srgbClr val="FF0000"/>
                </a:solidFill>
              </a:rPr>
              <a:t>disegno della politica monetaria</a:t>
            </a:r>
            <a:r>
              <a:rPr lang="it-IT" dirty="0" smtClean="0"/>
              <a:t>»</a:t>
            </a:r>
            <a:endParaRPr lang="it-IT" dirty="0" smtClean="0"/>
          </a:p>
          <a:p>
            <a:pPr lvl="1"/>
            <a:endParaRPr lang="it-IT" dirty="0"/>
          </a:p>
        </p:txBody>
      </p:sp>
    </p:spTree>
    <p:extLst>
      <p:ext uri="{BB962C8B-B14F-4D97-AF65-F5344CB8AC3E}">
        <p14:creationId xmlns:p14="http://schemas.microsoft.com/office/powerpoint/2010/main" val="4497664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Definizione quantitativa di stabilità dei prezzi (fino </a:t>
            </a:r>
            <a:r>
              <a:rPr lang="it-IT" dirty="0" smtClean="0"/>
              <a:t>al 2021)</a:t>
            </a:r>
            <a:endParaRPr lang="it-IT" dirty="0"/>
          </a:p>
        </p:txBody>
      </p:sp>
      <p:sp>
        <p:nvSpPr>
          <p:cNvPr id="3" name="Segnaposto contenuto 2"/>
          <p:cNvSpPr>
            <a:spLocks noGrp="1"/>
          </p:cNvSpPr>
          <p:nvPr>
            <p:ph idx="1"/>
          </p:nvPr>
        </p:nvSpPr>
        <p:spPr/>
        <p:txBody>
          <a:bodyPr>
            <a:normAutofit fontScale="85000" lnSpcReduction="10000"/>
          </a:bodyPr>
          <a:lstStyle/>
          <a:p>
            <a:r>
              <a:rPr lang="it-IT" dirty="0" smtClean="0"/>
              <a:t>Definizione: «</a:t>
            </a:r>
            <a:r>
              <a:rPr lang="it-IT" dirty="0" smtClean="0">
                <a:solidFill>
                  <a:srgbClr val="FF0000"/>
                </a:solidFill>
              </a:rPr>
              <a:t>incremento anno su anno dell’Indice armonizzato dei prezzi al consumo per l’area dell’euro nel suo complesso inferiore ma prossimo al 2% da realizzarsi nel medio termine</a:t>
            </a:r>
            <a:r>
              <a:rPr lang="it-IT" dirty="0" smtClean="0"/>
              <a:t>»</a:t>
            </a:r>
            <a:endParaRPr lang="it-IT" dirty="0"/>
          </a:p>
          <a:p>
            <a:r>
              <a:rPr lang="it-IT" dirty="0" smtClean="0"/>
              <a:t>La definizione quantitativa di stabilità dei prezzi ha una triplice funzione: 1) ancora della aspettative d’inflazione di lungo periodo, 2) base per formulare aspettative sulla politica monetaria della BCE, 3) metro per valutare l’efficacia della politica monetaria unica della BCE.</a:t>
            </a:r>
          </a:p>
          <a:p>
            <a:r>
              <a:rPr lang="it-IT" dirty="0" smtClean="0"/>
              <a:t>Osservazione (con esercizi)</a:t>
            </a:r>
          </a:p>
          <a:p>
            <a:pPr lvl="1"/>
            <a:r>
              <a:rPr lang="it-IT" dirty="0" smtClean="0"/>
              <a:t>IAPC per l’area dell’euro? </a:t>
            </a:r>
            <a:r>
              <a:rPr lang="it-IT" dirty="0">
                <a:hlinkClick r:id="rId2"/>
              </a:rPr>
              <a:t>https://</a:t>
            </a:r>
            <a:r>
              <a:rPr lang="it-IT" dirty="0" smtClean="0">
                <a:hlinkClick r:id="rId2"/>
              </a:rPr>
              <a:t>www.ecb.europa.eu/stats/macroeconomic_and_sectoral/hicp/html/index.en.html</a:t>
            </a:r>
            <a:endParaRPr lang="it-IT" dirty="0" smtClean="0"/>
          </a:p>
          <a:p>
            <a:pPr lvl="1"/>
            <a:r>
              <a:rPr lang="it-IT" dirty="0" smtClean="0"/>
              <a:t>Perché 2% e non zero? </a:t>
            </a:r>
            <a:r>
              <a:rPr lang="it-IT" dirty="0" smtClean="0">
                <a:hlinkClick r:id="rId3"/>
              </a:rPr>
              <a:t>https</a:t>
            </a:r>
            <a:r>
              <a:rPr lang="it-IT" dirty="0">
                <a:hlinkClick r:id="rId3"/>
              </a:rPr>
              <a:t>://</a:t>
            </a:r>
            <a:r>
              <a:rPr lang="it-IT" dirty="0" smtClean="0">
                <a:hlinkClick r:id="rId3"/>
              </a:rPr>
              <a:t>www.ecb.europa.eu/mopo/strategy/pricestab/html/index.en.html</a:t>
            </a:r>
            <a:endParaRPr lang="it-IT" dirty="0" smtClean="0"/>
          </a:p>
          <a:p>
            <a:pPr lvl="1"/>
            <a:r>
              <a:rPr lang="it-IT" dirty="0" smtClean="0"/>
              <a:t>Orientamento di medio termine? </a:t>
            </a:r>
            <a:r>
              <a:rPr lang="it-IT" dirty="0" smtClean="0">
                <a:hlinkClick r:id="rId4"/>
              </a:rPr>
              <a:t>https</a:t>
            </a:r>
            <a:r>
              <a:rPr lang="it-IT" dirty="0">
                <a:hlinkClick r:id="rId4"/>
              </a:rPr>
              <a:t>://www.ecb.europa.eu/mopo/strategy/princ/html/orientation.en.html</a:t>
            </a:r>
            <a:endParaRPr lang="it-IT" dirty="0"/>
          </a:p>
          <a:p>
            <a:endParaRPr lang="it-IT" dirty="0"/>
          </a:p>
        </p:txBody>
      </p:sp>
    </p:spTree>
    <p:extLst>
      <p:ext uri="{BB962C8B-B14F-4D97-AF65-F5344CB8AC3E}">
        <p14:creationId xmlns:p14="http://schemas.microsoft.com/office/powerpoint/2010/main" val="33213543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169348"/>
            <a:ext cx="10515600" cy="1325563"/>
          </a:xfrm>
        </p:spPr>
        <p:txBody>
          <a:bodyPr/>
          <a:lstStyle/>
          <a:p>
            <a:pPr algn="ctr"/>
            <a:r>
              <a:rPr lang="it-IT" dirty="0" smtClean="0"/>
              <a:t>L’inflazione nell’area </a:t>
            </a:r>
            <a:r>
              <a:rPr lang="it-IT" dirty="0" smtClean="0"/>
              <a:t>dell’euro fino al 2021</a:t>
            </a:r>
            <a:endParaRPr lang="it-IT" dirty="0"/>
          </a:p>
        </p:txBody>
      </p:sp>
      <p:pic>
        <p:nvPicPr>
          <p:cNvPr id="4" name="Immagine 3"/>
          <p:cNvPicPr>
            <a:picLocks noChangeAspect="1"/>
          </p:cNvPicPr>
          <p:nvPr/>
        </p:nvPicPr>
        <p:blipFill>
          <a:blip r:embed="rId2"/>
          <a:stretch>
            <a:fillRect/>
          </a:stretch>
        </p:blipFill>
        <p:spPr>
          <a:xfrm>
            <a:off x="2516269" y="1404758"/>
            <a:ext cx="7159462" cy="5018112"/>
          </a:xfrm>
          <a:prstGeom prst="rect">
            <a:avLst/>
          </a:prstGeom>
        </p:spPr>
      </p:pic>
    </p:spTree>
    <p:extLst>
      <p:ext uri="{BB962C8B-B14F-4D97-AF65-F5344CB8AC3E}">
        <p14:creationId xmlns:p14="http://schemas.microsoft.com/office/powerpoint/2010/main" val="12620244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2035278" y="6222661"/>
            <a:ext cx="9124334" cy="369332"/>
          </a:xfrm>
          <a:prstGeom prst="rect">
            <a:avLst/>
          </a:prstGeom>
        </p:spPr>
        <p:txBody>
          <a:bodyPr wrap="square">
            <a:spAutoFit/>
          </a:bodyPr>
          <a:lstStyle/>
          <a:p>
            <a:r>
              <a:rPr lang="it-IT" dirty="0"/>
              <a:t>https://www.ecb.europa.eu/stats/macroeconomic_and_sectoral/hicp/html/index.en.html</a:t>
            </a:r>
          </a:p>
        </p:txBody>
      </p:sp>
      <p:pic>
        <p:nvPicPr>
          <p:cNvPr id="2" name="Immagine 1"/>
          <p:cNvPicPr>
            <a:picLocks noChangeAspect="1"/>
          </p:cNvPicPr>
          <p:nvPr/>
        </p:nvPicPr>
        <p:blipFill>
          <a:blip r:embed="rId2"/>
          <a:stretch>
            <a:fillRect/>
          </a:stretch>
        </p:blipFill>
        <p:spPr>
          <a:xfrm>
            <a:off x="1897625" y="498435"/>
            <a:ext cx="8799872" cy="5353141"/>
          </a:xfrm>
          <a:prstGeom prst="rect">
            <a:avLst/>
          </a:prstGeom>
        </p:spPr>
      </p:pic>
    </p:spTree>
    <p:extLst>
      <p:ext uri="{BB962C8B-B14F-4D97-AF65-F5344CB8AC3E}">
        <p14:creationId xmlns:p14="http://schemas.microsoft.com/office/powerpoint/2010/main" val="30337885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Cause di inflazione</a:t>
            </a:r>
            <a:endParaRPr lang="it-IT" dirty="0"/>
          </a:p>
        </p:txBody>
      </p:sp>
      <p:sp>
        <p:nvSpPr>
          <p:cNvPr id="3" name="Segnaposto contenuto 2"/>
          <p:cNvSpPr>
            <a:spLocks noGrp="1"/>
          </p:cNvSpPr>
          <p:nvPr>
            <p:ph idx="1"/>
          </p:nvPr>
        </p:nvSpPr>
        <p:spPr/>
        <p:txBody>
          <a:bodyPr>
            <a:normAutofit fontScale="77500" lnSpcReduction="20000"/>
          </a:bodyPr>
          <a:lstStyle/>
          <a:p>
            <a:r>
              <a:rPr lang="it-IT" dirty="0"/>
              <a:t>Analisi delle variabili economiche e finanziarie che possono influenzare </a:t>
            </a:r>
            <a:r>
              <a:rPr lang="it-IT" dirty="0" smtClean="0"/>
              <a:t>l'inflazione</a:t>
            </a:r>
            <a:endParaRPr lang="it-IT" dirty="0" smtClean="0">
              <a:solidFill>
                <a:srgbClr val="FF0000"/>
              </a:solidFill>
            </a:endParaRPr>
          </a:p>
          <a:p>
            <a:pPr lvl="1"/>
            <a:r>
              <a:rPr lang="it-IT" dirty="0" smtClean="0"/>
              <a:t>PIL</a:t>
            </a:r>
            <a:r>
              <a:rPr lang="it-IT" dirty="0"/>
              <a:t>, output gap, produttività totale dei </a:t>
            </a:r>
            <a:r>
              <a:rPr lang="it-IT" dirty="0" smtClean="0"/>
              <a:t>fattori (offerta aggregata)</a:t>
            </a:r>
          </a:p>
          <a:p>
            <a:pPr lvl="1"/>
            <a:r>
              <a:rPr lang="it-IT" dirty="0" smtClean="0"/>
              <a:t>Domanda </a:t>
            </a:r>
            <a:r>
              <a:rPr lang="it-IT" dirty="0"/>
              <a:t>aggregata e </a:t>
            </a:r>
            <a:r>
              <a:rPr lang="it-IT" dirty="0" smtClean="0"/>
              <a:t>sue componenti (consumi, investimenti)</a:t>
            </a:r>
          </a:p>
          <a:p>
            <a:pPr lvl="1"/>
            <a:r>
              <a:rPr lang="it-IT" dirty="0" smtClean="0"/>
              <a:t>Variabili di finanza pubblica (G, TR, TAX e loro componenti)</a:t>
            </a:r>
          </a:p>
          <a:p>
            <a:pPr lvl="1"/>
            <a:r>
              <a:rPr lang="it-IT" dirty="0" smtClean="0"/>
              <a:t>Condizioni </a:t>
            </a:r>
            <a:r>
              <a:rPr lang="it-IT" dirty="0"/>
              <a:t>del mercato dei capitali e del </a:t>
            </a:r>
            <a:r>
              <a:rPr lang="it-IT" dirty="0" smtClean="0"/>
              <a:t>lavoro</a:t>
            </a:r>
          </a:p>
          <a:p>
            <a:pPr lvl="1"/>
            <a:r>
              <a:rPr lang="it-IT" dirty="0" smtClean="0"/>
              <a:t>Indicatori </a:t>
            </a:r>
            <a:r>
              <a:rPr lang="it-IT" dirty="0"/>
              <a:t>di prezzo </a:t>
            </a:r>
            <a:r>
              <a:rPr lang="it-IT" dirty="0" smtClean="0"/>
              <a:t>(es. tariffe elettriche) e </a:t>
            </a:r>
            <a:r>
              <a:rPr lang="it-IT" dirty="0"/>
              <a:t>di </a:t>
            </a:r>
            <a:r>
              <a:rPr lang="it-IT" dirty="0" smtClean="0"/>
              <a:t>costo (es. salari monetari e CLUP = W/</a:t>
            </a:r>
            <a:r>
              <a:rPr lang="it-IT" dirty="0" err="1" smtClean="0"/>
              <a:t>ProdL</a:t>
            </a:r>
            <a:r>
              <a:rPr lang="it-IT" dirty="0" smtClean="0"/>
              <a:t>) </a:t>
            </a:r>
          </a:p>
          <a:p>
            <a:pPr lvl="1"/>
            <a:r>
              <a:rPr lang="it-IT" dirty="0" smtClean="0"/>
              <a:t>Tassi di cambio e sviluppi </a:t>
            </a:r>
            <a:r>
              <a:rPr lang="it-IT" dirty="0"/>
              <a:t>nell'economia </a:t>
            </a:r>
            <a:r>
              <a:rPr lang="it-IT" dirty="0" smtClean="0"/>
              <a:t>globale</a:t>
            </a:r>
          </a:p>
          <a:p>
            <a:pPr lvl="1"/>
            <a:r>
              <a:rPr lang="it-IT" dirty="0" smtClean="0"/>
              <a:t>Indicatori </a:t>
            </a:r>
            <a:r>
              <a:rPr lang="it-IT" dirty="0"/>
              <a:t>dei mercati </a:t>
            </a:r>
            <a:r>
              <a:rPr lang="it-IT" dirty="0" smtClean="0"/>
              <a:t>finanziari (quotazioni, derivati</a:t>
            </a:r>
            <a:r>
              <a:rPr lang="it-IT" dirty="0" smtClean="0"/>
              <a:t>)</a:t>
            </a:r>
          </a:p>
          <a:p>
            <a:pPr lvl="1"/>
            <a:r>
              <a:rPr lang="it-IT" dirty="0" smtClean="0"/>
              <a:t>Fattori monetari e finanziaria</a:t>
            </a:r>
            <a:endParaRPr lang="it-IT" dirty="0" smtClean="0"/>
          </a:p>
          <a:p>
            <a:r>
              <a:rPr lang="it-IT" dirty="0" smtClean="0"/>
              <a:t>Idea di fondo</a:t>
            </a:r>
          </a:p>
          <a:p>
            <a:pPr lvl="1"/>
            <a:r>
              <a:rPr lang="it-IT" dirty="0" smtClean="0">
                <a:sym typeface="Symbol" panose="05050102010706020507" pitchFamily="18" charset="2"/>
              </a:rPr>
              <a:t>DA (y) a parità di OA (y*) </a:t>
            </a:r>
            <a:r>
              <a:rPr lang="it-IT" dirty="0">
                <a:sym typeface="Symbol" panose="05050102010706020507" pitchFamily="18" charset="2"/>
              </a:rPr>
              <a:t> </a:t>
            </a:r>
            <a:r>
              <a:rPr lang="it-IT" dirty="0" smtClean="0">
                <a:sym typeface="Symbol" panose="05050102010706020507" pitchFamily="18" charset="2"/>
              </a:rPr>
              <a:t></a:t>
            </a:r>
            <a:r>
              <a:rPr lang="el-GR" dirty="0" smtClean="0">
                <a:sym typeface="Symbol" panose="05050102010706020507" pitchFamily="18" charset="2"/>
              </a:rPr>
              <a:t>π</a:t>
            </a:r>
            <a:endParaRPr lang="it-IT" dirty="0" smtClean="0">
              <a:sym typeface="Symbol" panose="05050102010706020507" pitchFamily="18" charset="2"/>
            </a:endParaRPr>
          </a:p>
          <a:p>
            <a:pPr lvl="1"/>
            <a:r>
              <a:rPr lang="it-IT" dirty="0" smtClean="0">
                <a:sym typeface="Symbol" panose="05050102010706020507" pitchFamily="18" charset="2"/>
              </a:rPr>
              <a:t>OA (y*) a </a:t>
            </a:r>
            <a:r>
              <a:rPr lang="it-IT" dirty="0">
                <a:sym typeface="Symbol" panose="05050102010706020507" pitchFamily="18" charset="2"/>
              </a:rPr>
              <a:t>parità di </a:t>
            </a:r>
            <a:r>
              <a:rPr lang="it-IT" dirty="0" smtClean="0">
                <a:sym typeface="Symbol" panose="05050102010706020507" pitchFamily="18" charset="2"/>
              </a:rPr>
              <a:t>DA (y) </a:t>
            </a:r>
            <a:r>
              <a:rPr lang="el-GR" dirty="0" smtClean="0">
                <a:sym typeface="Symbol" panose="05050102010706020507" pitchFamily="18" charset="2"/>
              </a:rPr>
              <a:t>π</a:t>
            </a:r>
            <a:endParaRPr lang="it-IT" dirty="0" smtClean="0">
              <a:sym typeface="Symbol" panose="05050102010706020507" pitchFamily="18" charset="2"/>
            </a:endParaRPr>
          </a:p>
          <a:p>
            <a:pPr lvl="1"/>
            <a:r>
              <a:rPr lang="it-IT" dirty="0" smtClean="0">
                <a:sym typeface="Symbol" panose="05050102010706020507" pitchFamily="18" charset="2"/>
              </a:rPr>
              <a:t>Shock di domanda e di offerta influenzano </a:t>
            </a:r>
            <a:r>
              <a:rPr lang="el-GR" dirty="0" smtClean="0">
                <a:sym typeface="Symbol" panose="05050102010706020507" pitchFamily="18" charset="2"/>
              </a:rPr>
              <a:t>π</a:t>
            </a:r>
            <a:endParaRPr lang="it-IT" dirty="0" smtClean="0">
              <a:sym typeface="Symbol" panose="05050102010706020507" pitchFamily="18" charset="2"/>
            </a:endParaRPr>
          </a:p>
          <a:p>
            <a:pPr lvl="1"/>
            <a:r>
              <a:rPr lang="it-IT" dirty="0" smtClean="0">
                <a:sym typeface="Symbol" panose="05050102010706020507" pitchFamily="18" charset="2"/>
              </a:rPr>
              <a:t>L’inflazione di oggi influenza l’inflazione di domani</a:t>
            </a:r>
          </a:p>
          <a:p>
            <a:pPr lvl="1"/>
            <a:r>
              <a:rPr lang="it-IT" dirty="0" smtClean="0">
                <a:sym typeface="Symbol" panose="05050102010706020507" pitchFamily="18" charset="2"/>
              </a:rPr>
              <a:t>Riferimenti teorico: sintesi neoclassica del pensiero keynesiano (IS-MP-IA)</a:t>
            </a:r>
            <a:endParaRPr lang="it-IT" dirty="0"/>
          </a:p>
        </p:txBody>
      </p:sp>
      <p:pic>
        <p:nvPicPr>
          <p:cNvPr id="4" name="Immagine 3"/>
          <p:cNvPicPr>
            <a:picLocks noChangeAspect="1"/>
          </p:cNvPicPr>
          <p:nvPr/>
        </p:nvPicPr>
        <p:blipFill>
          <a:blip r:embed="rId2"/>
          <a:stretch>
            <a:fillRect/>
          </a:stretch>
        </p:blipFill>
        <p:spPr>
          <a:xfrm>
            <a:off x="7164758" y="4827503"/>
            <a:ext cx="3711888" cy="404265"/>
          </a:xfrm>
          <a:prstGeom prst="rect">
            <a:avLst/>
          </a:prstGeom>
        </p:spPr>
      </p:pic>
    </p:spTree>
    <p:extLst>
      <p:ext uri="{BB962C8B-B14F-4D97-AF65-F5344CB8AC3E}">
        <p14:creationId xmlns:p14="http://schemas.microsoft.com/office/powerpoint/2010/main" val="33549021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riforma della strategia della BCE (2021)</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Nel 2021 è stata presentata la revisione della strategia di politica monetaria della BCE. I punti salienti sono:</a:t>
            </a:r>
          </a:p>
          <a:p>
            <a:r>
              <a:rPr lang="it-IT" dirty="0"/>
              <a:t>Lo IAPC complessivo resta l’indice adeguato per quantificare l’obiettivo di stabilità dei prezzi per l’area dell’euro e sarà mantenuto quale indice dei prezzi utilizzato per misurare l’inflazione dell’area dell’euro ai fini della politica monetaria. </a:t>
            </a:r>
            <a:endParaRPr lang="it-IT" dirty="0" smtClean="0"/>
          </a:p>
          <a:p>
            <a:r>
              <a:rPr lang="it-IT" dirty="0"/>
              <a:t>Per accrescere ulteriormente la rappresentatività dello IAPC e la sua comparabilità fra paesi, il Consiglio direttivo ha deciso di proporre un piano d’azione per includere nello IAPC le abitazioni occupate dai proprietari (</a:t>
            </a:r>
            <a:r>
              <a:rPr lang="it-IT" dirty="0" err="1"/>
              <a:t>owner‑occupied</a:t>
            </a:r>
            <a:r>
              <a:rPr lang="it-IT" dirty="0"/>
              <a:t> </a:t>
            </a:r>
            <a:r>
              <a:rPr lang="it-IT" dirty="0" err="1"/>
              <a:t>housing</a:t>
            </a:r>
            <a:r>
              <a:rPr lang="it-IT" dirty="0"/>
              <a:t>, OOH</a:t>
            </a:r>
            <a:r>
              <a:rPr lang="it-IT" dirty="0" smtClean="0"/>
              <a:t>).</a:t>
            </a:r>
          </a:p>
          <a:p>
            <a:r>
              <a:rPr lang="it-IT" dirty="0"/>
              <a:t>Il mantenimento dell’obiettivo primario della BCE di stabilità dei prezzi può essere conseguito perseguendo un obiettivo quantitativo specifico. </a:t>
            </a:r>
            <a:endParaRPr lang="it-IT" dirty="0" smtClean="0"/>
          </a:p>
        </p:txBody>
      </p:sp>
      <p:sp>
        <p:nvSpPr>
          <p:cNvPr id="4" name="CasellaDiTesto 3"/>
          <p:cNvSpPr txBox="1"/>
          <p:nvPr/>
        </p:nvSpPr>
        <p:spPr>
          <a:xfrm>
            <a:off x="1071418" y="6273225"/>
            <a:ext cx="11120582" cy="584775"/>
          </a:xfrm>
          <a:prstGeom prst="rect">
            <a:avLst/>
          </a:prstGeom>
          <a:noFill/>
        </p:spPr>
        <p:txBody>
          <a:bodyPr wrap="square" rtlCol="0">
            <a:spAutoFit/>
          </a:bodyPr>
          <a:lstStyle/>
          <a:p>
            <a:pPr algn="ctr"/>
            <a:r>
              <a:rPr lang="it-IT" sz="1400" dirty="0">
                <a:hlinkClick r:id="rId2"/>
              </a:rPr>
              <a:t>https://www.bancaditalia.it/compiti/polmon-garanzie/esito-riesame-strategia-pol-mon/sintesi/index.html#nuova_strategia</a:t>
            </a:r>
            <a:endParaRPr lang="it-IT" sz="1400" dirty="0"/>
          </a:p>
          <a:p>
            <a:pPr algn="ctr"/>
            <a:endParaRPr lang="it-IT" dirty="0"/>
          </a:p>
        </p:txBody>
      </p:sp>
    </p:spTree>
    <p:extLst>
      <p:ext uri="{BB962C8B-B14F-4D97-AF65-F5344CB8AC3E}">
        <p14:creationId xmlns:p14="http://schemas.microsoft.com/office/powerpoint/2010/main" val="10581145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riforma della strategia della BCE (2021)</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Un </a:t>
            </a:r>
            <a:r>
              <a:rPr lang="it-IT" dirty="0"/>
              <a:t>obiettivo di inflazione pari al 2 per cento sottolinea l’impegno della BCE a fornire un adeguato margine di sicurezza per cautelarsi contro il rischio di deflazione e salvaguardare l’efficacia della politica monetaria nel rispondere agli shock disinflazionistici. </a:t>
            </a:r>
            <a:endParaRPr lang="it-IT" dirty="0" smtClean="0"/>
          </a:p>
          <a:p>
            <a:r>
              <a:rPr lang="it-IT" dirty="0"/>
              <a:t>La nuova strategia declina l’obiettivo della stabilità dei prezzi nei termini di un obiettivo univoco e simmetrico. La simmetria dell’obiettivo di inflazione implica che il Consiglio direttivo considera parimenti indesiderabili deviazioni negative e positive dell’inflazione rispetto all’obiettivo stesso. </a:t>
            </a:r>
            <a:endParaRPr lang="it-IT" dirty="0" smtClean="0"/>
          </a:p>
          <a:p>
            <a:r>
              <a:rPr lang="it-IT" dirty="0"/>
              <a:t>La nuova strategia conferma l’orientamento a medio termine della politica monetaria, che ha permesso al Consiglio direttivo di rispondere in maniera flessibile agli shock economici</a:t>
            </a:r>
            <a:r>
              <a:rPr lang="it-IT" dirty="0" smtClean="0"/>
              <a:t>.</a:t>
            </a:r>
          </a:p>
          <a:p>
            <a:r>
              <a:rPr lang="it-IT" dirty="0"/>
              <a:t>Un orientamento di medio periodo consente al Consiglio direttivo di tenere conto, nelle proprie decisioni di politica monetaria, di altre considerazioni rilevanti per il perseguimento della stabilità dei prezzi (cfr. anche la sezione 3.3). </a:t>
            </a:r>
          </a:p>
        </p:txBody>
      </p:sp>
      <p:sp>
        <p:nvSpPr>
          <p:cNvPr id="4" name="CasellaDiTesto 3"/>
          <p:cNvSpPr txBox="1"/>
          <p:nvPr/>
        </p:nvSpPr>
        <p:spPr>
          <a:xfrm>
            <a:off x="1071418" y="6273225"/>
            <a:ext cx="11120582" cy="584775"/>
          </a:xfrm>
          <a:prstGeom prst="rect">
            <a:avLst/>
          </a:prstGeom>
          <a:noFill/>
        </p:spPr>
        <p:txBody>
          <a:bodyPr wrap="square" rtlCol="0">
            <a:spAutoFit/>
          </a:bodyPr>
          <a:lstStyle/>
          <a:p>
            <a:pPr algn="ctr"/>
            <a:r>
              <a:rPr lang="it-IT" sz="1400" dirty="0">
                <a:hlinkClick r:id="rId2"/>
              </a:rPr>
              <a:t>https://www.bancaditalia.it/compiti/polmon-garanzie/esito-riesame-strategia-pol-mon/sintesi/index.html#nuova_strategia</a:t>
            </a:r>
            <a:endParaRPr lang="it-IT" sz="1400" dirty="0"/>
          </a:p>
          <a:p>
            <a:pPr algn="ctr"/>
            <a:endParaRPr lang="it-IT" dirty="0"/>
          </a:p>
        </p:txBody>
      </p:sp>
    </p:spTree>
    <p:extLst>
      <p:ext uri="{BB962C8B-B14F-4D97-AF65-F5344CB8AC3E}">
        <p14:creationId xmlns:p14="http://schemas.microsoft.com/office/powerpoint/2010/main" val="35047319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riforma della strategia della BCE (2021)</a:t>
            </a:r>
            <a:endParaRPr lang="it-IT" dirty="0"/>
          </a:p>
        </p:txBody>
      </p:sp>
      <p:sp>
        <p:nvSpPr>
          <p:cNvPr id="3" name="Segnaposto contenuto 2"/>
          <p:cNvSpPr>
            <a:spLocks noGrp="1"/>
          </p:cNvSpPr>
          <p:nvPr>
            <p:ph idx="1"/>
          </p:nvPr>
        </p:nvSpPr>
        <p:spPr/>
        <p:txBody>
          <a:bodyPr>
            <a:normAutofit fontScale="92500" lnSpcReduction="20000"/>
          </a:bodyPr>
          <a:lstStyle/>
          <a:p>
            <a:r>
              <a:rPr lang="it-IT" dirty="0"/>
              <a:t>Ciascuna decisione di politica monetaria del Consiglio direttivo si basa su una valutazione dell’orientamento di politica monetaria, nonché della scelta e delle caratteristiche degli strumenti</a:t>
            </a:r>
            <a:r>
              <a:rPr lang="it-IT" dirty="0" smtClean="0"/>
              <a:t>.</a:t>
            </a:r>
          </a:p>
          <a:p>
            <a:r>
              <a:rPr lang="it-IT" dirty="0"/>
              <a:t>Poiché è probabile che il tasso di interesse reale di equilibrio rimanga su livelli bassi, è prudente che la politica monetaria tenga conto del limite inferiore effettivo dei tassi di interesse nominali</a:t>
            </a:r>
            <a:r>
              <a:rPr lang="it-IT" dirty="0" smtClean="0"/>
              <a:t>.</a:t>
            </a:r>
          </a:p>
          <a:p>
            <a:r>
              <a:rPr lang="it-IT" dirty="0"/>
              <a:t>Il limite inferiore effettivo dei tassi di interesse nominali limita la capacità della politica convenzionale dei tassi di interesse di contrastare gli shock </a:t>
            </a:r>
            <a:r>
              <a:rPr lang="it-IT" dirty="0" smtClean="0"/>
              <a:t>disinflazionistici</a:t>
            </a:r>
          </a:p>
          <a:p>
            <a:r>
              <a:rPr lang="it-IT" dirty="0"/>
              <a:t>L’impegno a conseguire un obiettivo di inflazione simmetrico richiede interventi di politica monetaria particolarmente vigorosi o duraturi quando l’economia è prossima al limite inferiore effettivo, così da evitare che le deviazioni negative dall’obiettivo di inflazione diventino radicate.</a:t>
            </a:r>
          </a:p>
        </p:txBody>
      </p:sp>
      <p:sp>
        <p:nvSpPr>
          <p:cNvPr id="4" name="CasellaDiTesto 3"/>
          <p:cNvSpPr txBox="1"/>
          <p:nvPr/>
        </p:nvSpPr>
        <p:spPr>
          <a:xfrm>
            <a:off x="1071418" y="6273225"/>
            <a:ext cx="11120582" cy="584775"/>
          </a:xfrm>
          <a:prstGeom prst="rect">
            <a:avLst/>
          </a:prstGeom>
          <a:noFill/>
        </p:spPr>
        <p:txBody>
          <a:bodyPr wrap="square" rtlCol="0">
            <a:spAutoFit/>
          </a:bodyPr>
          <a:lstStyle/>
          <a:p>
            <a:pPr algn="ctr"/>
            <a:r>
              <a:rPr lang="it-IT" sz="1400" dirty="0">
                <a:hlinkClick r:id="rId2"/>
              </a:rPr>
              <a:t>https://www.bancaditalia.it/compiti/polmon-garanzie/esito-riesame-strategia-pol-mon/sintesi/index.html#nuova_strategia</a:t>
            </a:r>
            <a:endParaRPr lang="it-IT" sz="1400" dirty="0"/>
          </a:p>
          <a:p>
            <a:pPr algn="ctr"/>
            <a:endParaRPr lang="it-IT" dirty="0"/>
          </a:p>
        </p:txBody>
      </p:sp>
    </p:spTree>
    <p:extLst>
      <p:ext uri="{BB962C8B-B14F-4D97-AF65-F5344CB8AC3E}">
        <p14:creationId xmlns:p14="http://schemas.microsoft.com/office/powerpoint/2010/main" val="21592126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La riforma della strategia della BCE (2021)</a:t>
            </a:r>
          </a:p>
        </p:txBody>
      </p:sp>
      <p:sp>
        <p:nvSpPr>
          <p:cNvPr id="3" name="Segnaposto contenuto 2"/>
          <p:cNvSpPr>
            <a:spLocks noGrp="1"/>
          </p:cNvSpPr>
          <p:nvPr>
            <p:ph idx="1"/>
          </p:nvPr>
        </p:nvSpPr>
        <p:spPr/>
        <p:txBody>
          <a:bodyPr>
            <a:normAutofit fontScale="77500" lnSpcReduction="20000"/>
          </a:bodyPr>
          <a:lstStyle/>
          <a:p>
            <a:r>
              <a:rPr lang="it-IT" b="1" dirty="0"/>
              <a:t>La stabilità finanziaria è un presupposto essenziale per la stabilità dei prezzi e viceversa.</a:t>
            </a:r>
            <a:r>
              <a:rPr lang="it-IT" dirty="0"/>
              <a:t> In condizioni di tensione nei mercati finanziari, le misure di politica monetaria finalizzate al mantenimento della stabilità dei prezzi in genere contribuiscono a ripristinare la stabilità finanziaria, contrastando le disfunzioni nel meccanismo di trasmissione della politica monetaria ed evitando effetti di retroazione negativi a livello </a:t>
            </a:r>
            <a:r>
              <a:rPr lang="it-IT" dirty="0" err="1"/>
              <a:t>macrofinanziario</a:t>
            </a:r>
            <a:r>
              <a:rPr lang="it-IT" dirty="0"/>
              <a:t> e fenomeni di deflazione del debito. In relazione all’accumularsi di rischi per la stabilità finanziaria, le politiche </a:t>
            </a:r>
            <a:r>
              <a:rPr lang="it-IT" dirty="0" err="1"/>
              <a:t>macroprudenziali</a:t>
            </a:r>
            <a:r>
              <a:rPr lang="it-IT" dirty="0"/>
              <a:t> e </a:t>
            </a:r>
            <a:r>
              <a:rPr lang="it-IT" dirty="0" err="1"/>
              <a:t>microprudenziali</a:t>
            </a:r>
            <a:r>
              <a:rPr lang="it-IT" dirty="0"/>
              <a:t> costituiscono la prima linea di difesa. In molti casi le politiche </a:t>
            </a:r>
            <a:r>
              <a:rPr lang="it-IT" dirty="0" err="1"/>
              <a:t>macroprudenziali</a:t>
            </a:r>
            <a:r>
              <a:rPr lang="it-IT" dirty="0"/>
              <a:t> e la politica monetaria sono complementari. Ad esempio, le politiche </a:t>
            </a:r>
            <a:r>
              <a:rPr lang="it-IT" dirty="0" err="1"/>
              <a:t>macroprudenziali</a:t>
            </a:r>
            <a:r>
              <a:rPr lang="it-IT" dirty="0"/>
              <a:t> che evitano l’accumulo di squilibri riducono la probabilità di crisi finanziarie future con effetti negativi sulla stabilità dei prezzi. La politica monetaria può influire anche sui rischi per la stabilità finanziaria. In una direzione, l’orientamento accomodante della politica monetaria può ridurre il rischio di credito stimolando i livelli di attività e la dinamica dell’inflazione. Nella direzione opposta, l’orientamento accomodante della politica monetaria può incoraggiare l’accumulo di leva finanziaria o accrescere la sensibilità dei prezzi delle attività. Considerazioni simmetriche si applicano durante le fasi di inasprimento della politica monetaria.</a:t>
            </a:r>
          </a:p>
        </p:txBody>
      </p:sp>
      <p:sp>
        <p:nvSpPr>
          <p:cNvPr id="4" name="CasellaDiTesto 3"/>
          <p:cNvSpPr txBox="1"/>
          <p:nvPr/>
        </p:nvSpPr>
        <p:spPr>
          <a:xfrm>
            <a:off x="638798" y="6176963"/>
            <a:ext cx="11120582" cy="584775"/>
          </a:xfrm>
          <a:prstGeom prst="rect">
            <a:avLst/>
          </a:prstGeom>
          <a:noFill/>
        </p:spPr>
        <p:txBody>
          <a:bodyPr wrap="square" rtlCol="0">
            <a:spAutoFit/>
          </a:bodyPr>
          <a:lstStyle/>
          <a:p>
            <a:pPr algn="ctr"/>
            <a:r>
              <a:rPr lang="it-IT" sz="1400" dirty="0">
                <a:hlinkClick r:id="rId2"/>
              </a:rPr>
              <a:t>https://www.bancaditalia.it/compiti/polmon-garanzie/esito-riesame-strategia-pol-mon/sintesi/index.html#nuova_strategia</a:t>
            </a:r>
            <a:endParaRPr lang="it-IT" sz="1400" dirty="0"/>
          </a:p>
          <a:p>
            <a:pPr algn="ctr"/>
            <a:endParaRPr lang="it-IT" dirty="0"/>
          </a:p>
        </p:txBody>
      </p:sp>
    </p:spTree>
    <p:extLst>
      <p:ext uri="{BB962C8B-B14F-4D97-AF65-F5344CB8AC3E}">
        <p14:creationId xmlns:p14="http://schemas.microsoft.com/office/powerpoint/2010/main" val="40097247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La riforma della strategia della BCE (2021)</a:t>
            </a:r>
          </a:p>
        </p:txBody>
      </p:sp>
      <p:sp>
        <p:nvSpPr>
          <p:cNvPr id="3" name="Segnaposto contenuto 2"/>
          <p:cNvSpPr>
            <a:spLocks noGrp="1"/>
          </p:cNvSpPr>
          <p:nvPr>
            <p:ph idx="1"/>
          </p:nvPr>
        </p:nvSpPr>
        <p:spPr/>
        <p:txBody>
          <a:bodyPr>
            <a:normAutofit fontScale="70000" lnSpcReduction="20000"/>
          </a:bodyPr>
          <a:lstStyle/>
          <a:p>
            <a:r>
              <a:rPr lang="it-IT" b="1" dirty="0"/>
              <a:t>I cambiamenti strutturali pervasivi che hanno interessato l’economia e i sistemi finanziari mondiali e dell’area dell’euro a partire dal 2003 hanno comportato un costante aggiornamento degli strumenti analitici e del quadro di riferimento della BCE.</a:t>
            </a:r>
            <a:r>
              <a:rPr lang="it-IT" dirty="0"/>
              <a:t> I cambiamenti strutturali descritti nella Sezione 2 si sono riverberati sul potenziale di crescita dell’economia dell’area dell’euro, sul tasso di interesse reale di equilibrio, sul processo inflazionistico e sulla trasmissione della politica monetaria. Ciò ha richiesto che la BCE integrasse tali tendenze nella sua valutazione periodica e nel processo di preparazione della politica monetaria. Alla luce di tali cambiamenti, l’analisi economica e l’analisi monetaria sono evolute in diversi modi, che dovrebbero essere formalizzati all’interno del quadro analitico della BCE. I cambiamenti apportati all’analisi economica riflettono la disponibilità di nuove fonti di dati e di informazioni, nonché gli sviluppi nella modellizzazione e nei profili computazionali, l’importante ruolo svolto dalle proiezioni macroeconomiche degli esperti dell’</a:t>
            </a:r>
            <a:r>
              <a:rPr lang="it-IT" dirty="0" err="1"/>
              <a:t>Eurosistema</a:t>
            </a:r>
            <a:r>
              <a:rPr lang="it-IT" dirty="0"/>
              <a:t> e della BCE nel delineare una panoramica delle prospettive a medio termine per l’attività economica e l’inflazione, nonché l’analisi più sistematica delle (variazioni delle) tendenze strutturali. L’analisi monetaria è passata dal suo ruolo principale, ossia individuare i rischi per la stabilità dei prezzi nel medio‑più lungo periodo, a una maggiore enfasi sull’offerta di informazioni per la valutazione della trasmissione della politica monetaria. Questo passaggio riflette l’indebolimento del legame empirico tra aggregati monetari e inflazione, le disfunzioni nella trasmissione della politica monetaria durante la crisi finanziaria mondiale e l’ampliamento dello strumentario di politica monetaria della BCE.</a:t>
            </a:r>
          </a:p>
        </p:txBody>
      </p:sp>
      <p:sp>
        <p:nvSpPr>
          <p:cNvPr id="4" name="CasellaDiTesto 3"/>
          <p:cNvSpPr txBox="1"/>
          <p:nvPr/>
        </p:nvSpPr>
        <p:spPr>
          <a:xfrm>
            <a:off x="638798" y="6176963"/>
            <a:ext cx="11120582" cy="584775"/>
          </a:xfrm>
          <a:prstGeom prst="rect">
            <a:avLst/>
          </a:prstGeom>
          <a:noFill/>
        </p:spPr>
        <p:txBody>
          <a:bodyPr wrap="square" rtlCol="0">
            <a:spAutoFit/>
          </a:bodyPr>
          <a:lstStyle/>
          <a:p>
            <a:pPr algn="ctr"/>
            <a:r>
              <a:rPr lang="it-IT" sz="1400" dirty="0">
                <a:hlinkClick r:id="rId2"/>
              </a:rPr>
              <a:t>https://www.bancaditalia.it/compiti/polmon-garanzie/esito-riesame-strategia-pol-mon/sintesi/index.html#nuova_strategia</a:t>
            </a:r>
            <a:endParaRPr lang="it-IT" sz="1400" dirty="0"/>
          </a:p>
          <a:p>
            <a:pPr algn="ctr"/>
            <a:endParaRPr lang="it-IT" dirty="0"/>
          </a:p>
        </p:txBody>
      </p:sp>
    </p:spTree>
    <p:extLst>
      <p:ext uri="{BB962C8B-B14F-4D97-AF65-F5344CB8AC3E}">
        <p14:creationId xmlns:p14="http://schemas.microsoft.com/office/powerpoint/2010/main" val="5065020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La riforma della strategia della BCE (2021)</a:t>
            </a:r>
          </a:p>
        </p:txBody>
      </p:sp>
      <p:sp>
        <p:nvSpPr>
          <p:cNvPr id="3" name="Segnaposto contenuto 2"/>
          <p:cNvSpPr>
            <a:spLocks noGrp="1"/>
          </p:cNvSpPr>
          <p:nvPr>
            <p:ph idx="1"/>
          </p:nvPr>
        </p:nvSpPr>
        <p:spPr/>
        <p:txBody>
          <a:bodyPr>
            <a:normAutofit fontScale="62500" lnSpcReduction="20000"/>
          </a:bodyPr>
          <a:lstStyle/>
          <a:p>
            <a:r>
              <a:rPr lang="it-IT" b="1" dirty="0"/>
              <a:t>Alla luce di tali cambiamenti, le decisioni di politica monetaria della BCE si baseranno su un quadro analitico integrato rivisto che mette insieme due analisi: l’analisi economica e l’analisi monetaria e finanziaria.</a:t>
            </a:r>
            <a:r>
              <a:rPr lang="it-IT" dirty="0"/>
              <a:t> Il quadro integrato tiene conto dei legami intrinseci tra le strutture sottostanti, gli shock e i processi di aggiustamento contemplati dalle rispettive analisi. Entrambe le analisi forniscono informazioni preziose e, quindi, contribuiscono congiuntamente a una valutazione esaustiva e affidabile delle prospettive e dei rischi per la stabilità dei prezzi su diversi orizzonti temporali. Il nuovo quadro sostituirà il precedente quadro analitico basato su due pilastri e interromperà la verifica incrociata delle informazioni desunte dall’analisi monetaria con quelle derivanti dall’analisi economica. Per supportare l’analisi integrata saranno necessari ulteriori investimenti nello sviluppo degli strumenti di analisi, allo scopo di modellizzare e comprendere i legami </a:t>
            </a:r>
            <a:r>
              <a:rPr lang="it-IT" dirty="0" err="1"/>
              <a:t>macrofinanziari</a:t>
            </a:r>
            <a:r>
              <a:rPr lang="it-IT" dirty="0"/>
              <a:t> e le interazioni tra le misure di politica monetaria, la loro trasmissione all’economia e i loro effetti sulla stabilità del sistema finanziario.</a:t>
            </a:r>
          </a:p>
          <a:p>
            <a:r>
              <a:rPr lang="it-IT" b="1" dirty="0"/>
              <a:t>L’analisi economica si incentra sugli andamenti economici in termini reali e nominali.</a:t>
            </a:r>
            <a:r>
              <a:rPr lang="it-IT" dirty="0"/>
              <a:t> Essa si basa sull’analisi degli </a:t>
            </a:r>
            <a:r>
              <a:rPr lang="it-IT" i="1" dirty="0"/>
              <a:t>andamenti a breve termine </a:t>
            </a:r>
            <a:r>
              <a:rPr lang="it-IT" dirty="0"/>
              <a:t>della crescita economica, dell’occupazione e dell’inflazione, sulla valutazione delle </a:t>
            </a:r>
            <a:r>
              <a:rPr lang="it-IT" i="1" dirty="0"/>
              <a:t>determinanti degli shock</a:t>
            </a:r>
            <a:r>
              <a:rPr lang="it-IT" dirty="0"/>
              <a:t> che colpiscono l’economia dell’area dell’euro, sulle </a:t>
            </a:r>
            <a:r>
              <a:rPr lang="it-IT" i="1" dirty="0"/>
              <a:t>proiezioni elaborate dagli esperti dell’</a:t>
            </a:r>
            <a:r>
              <a:rPr lang="it-IT" i="1" dirty="0" err="1"/>
              <a:t>Eurosistema</a:t>
            </a:r>
            <a:r>
              <a:rPr lang="it-IT" i="1" dirty="0"/>
              <a:t> e della BCE</a:t>
            </a:r>
            <a:r>
              <a:rPr lang="it-IT" dirty="0"/>
              <a:t> circa le principali variabili macroeconomiche su un orizzonte di medio periodo, nonché su una esaustiva </a:t>
            </a:r>
            <a:r>
              <a:rPr lang="it-IT" i="1" dirty="0"/>
              <a:t>valutazione dei rischi </a:t>
            </a:r>
            <a:r>
              <a:rPr lang="it-IT" dirty="0"/>
              <a:t>per la crescita economica e la stabilità dei prezzi. Debita enfasi sarà data all’</a:t>
            </a:r>
            <a:r>
              <a:rPr lang="it-IT" i="1" dirty="0"/>
              <a:t>analisi periodica delle tendenze strutturali </a:t>
            </a:r>
            <a:r>
              <a:rPr lang="it-IT" dirty="0"/>
              <a:t>e alle loro implicazioni per l’inflazione, il prodotto potenziale e il tasso di interesse reale di equilibrio; il ruolo e l’importanza delle</a:t>
            </a:r>
            <a:r>
              <a:rPr lang="it-IT" i="1" dirty="0"/>
              <a:t> eterogeneità</a:t>
            </a:r>
            <a:r>
              <a:rPr lang="it-IT" dirty="0"/>
              <a:t> e delle</a:t>
            </a:r>
            <a:r>
              <a:rPr lang="it-IT" i="1" dirty="0"/>
              <a:t> non linearità</a:t>
            </a:r>
            <a:r>
              <a:rPr lang="it-IT" dirty="0"/>
              <a:t>; il ricorso a dati granulari di recente pubblicazione, comprese </a:t>
            </a:r>
            <a:r>
              <a:rPr lang="it-IT" i="1" dirty="0"/>
              <a:t>indagini sulle aspettative</a:t>
            </a:r>
            <a:r>
              <a:rPr lang="it-IT" dirty="0"/>
              <a:t>, come ad esempio la nuova indagine sulle aspettative dei consumatori (Consumer </a:t>
            </a:r>
            <a:r>
              <a:rPr lang="it-IT" dirty="0" err="1"/>
              <a:t>Expectations</a:t>
            </a:r>
            <a:r>
              <a:rPr lang="it-IT" dirty="0"/>
              <a:t> </a:t>
            </a:r>
            <a:r>
              <a:rPr lang="it-IT" dirty="0" err="1"/>
              <a:t>Survey</a:t>
            </a:r>
            <a:r>
              <a:rPr lang="it-IT" dirty="0" smtClean="0"/>
              <a:t>).</a:t>
            </a:r>
            <a:endParaRPr lang="it-IT" dirty="0"/>
          </a:p>
        </p:txBody>
      </p:sp>
      <p:sp>
        <p:nvSpPr>
          <p:cNvPr id="4" name="CasellaDiTesto 3"/>
          <p:cNvSpPr txBox="1"/>
          <p:nvPr/>
        </p:nvSpPr>
        <p:spPr>
          <a:xfrm>
            <a:off x="638798" y="6176963"/>
            <a:ext cx="11120582" cy="584775"/>
          </a:xfrm>
          <a:prstGeom prst="rect">
            <a:avLst/>
          </a:prstGeom>
          <a:noFill/>
        </p:spPr>
        <p:txBody>
          <a:bodyPr wrap="square" rtlCol="0">
            <a:spAutoFit/>
          </a:bodyPr>
          <a:lstStyle/>
          <a:p>
            <a:pPr algn="ctr"/>
            <a:r>
              <a:rPr lang="it-IT" sz="1400" dirty="0">
                <a:hlinkClick r:id="rId2"/>
              </a:rPr>
              <a:t>https://www.bancaditalia.it/compiti/polmon-garanzie/esito-riesame-strategia-pol-mon/sintesi/index.html#nuova_strategia</a:t>
            </a:r>
            <a:endParaRPr lang="it-IT" sz="1400" dirty="0"/>
          </a:p>
          <a:p>
            <a:pPr algn="ctr"/>
            <a:endParaRPr lang="it-IT" dirty="0"/>
          </a:p>
        </p:txBody>
      </p:sp>
    </p:spTree>
    <p:extLst>
      <p:ext uri="{BB962C8B-B14F-4D97-AF65-F5344CB8AC3E}">
        <p14:creationId xmlns:p14="http://schemas.microsoft.com/office/powerpoint/2010/main" val="19240403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La riforma della strategia della BCE (2021)</a:t>
            </a:r>
          </a:p>
        </p:txBody>
      </p:sp>
      <p:sp>
        <p:nvSpPr>
          <p:cNvPr id="3" name="Segnaposto contenuto 2"/>
          <p:cNvSpPr>
            <a:spLocks noGrp="1"/>
          </p:cNvSpPr>
          <p:nvPr>
            <p:ph idx="1"/>
          </p:nvPr>
        </p:nvSpPr>
        <p:spPr>
          <a:xfrm>
            <a:off x="638798" y="1758156"/>
            <a:ext cx="10515600" cy="4351338"/>
          </a:xfrm>
        </p:spPr>
        <p:txBody>
          <a:bodyPr>
            <a:normAutofit fontScale="62500" lnSpcReduction="20000"/>
          </a:bodyPr>
          <a:lstStyle/>
          <a:p>
            <a:r>
              <a:rPr lang="it-IT" b="1" dirty="0" smtClean="0"/>
              <a:t>L’analisi </a:t>
            </a:r>
            <a:r>
              <a:rPr lang="it-IT" b="1" dirty="0"/>
              <a:t>monetaria e finanziaria si è riorientata in maniera significativa rispetto al riesame del 2003 in risposta alle sfide emerse durante e dopo la crisi finanziaria globale.</a:t>
            </a:r>
            <a:r>
              <a:rPr lang="it-IT" dirty="0"/>
              <a:t> L’analisi monetaria e finanziaria attribuisce un ruolo importante all’esame degli indicatori monetari e finanziari, con particolare attenzione al funzionamento del </a:t>
            </a:r>
            <a:r>
              <a:rPr lang="it-IT" i="1" dirty="0"/>
              <a:t>meccanismo di trasmissione della politica monetaria</a:t>
            </a:r>
            <a:r>
              <a:rPr lang="it-IT" dirty="0"/>
              <a:t>, soprattutto attraverso i canali del credito, dei prestiti bancari, dell’assunzione di rischio e della determinazione dei prezzi delle attività. Tali valutazioni agevolano l’individuazione di possibili variazioni nella trasmissione (connesse ad esempio a fattori strutturali come l’aumento dell’intermediazione finanziaria non bancaria) o di disfunzioni nella trasmissione, dovute ad esempio a frammentazione o a tensioni sui mercati. L’analisi monetaria e finanziaria consente inoltre una valutazione più sistematica dell’</a:t>
            </a:r>
            <a:r>
              <a:rPr lang="it-IT" i="1" dirty="0"/>
              <a:t>accumularsi di vulnerabilità e squilibri finanziari a più lungo termine </a:t>
            </a:r>
            <a:r>
              <a:rPr lang="it-IT" dirty="0"/>
              <a:t>e delle loro possibili implicazioni per i rischi estremi per il prodotto e l’inflazione. Valuta inoltre la misura in cui le </a:t>
            </a:r>
            <a:r>
              <a:rPr lang="it-IT" i="1" dirty="0"/>
              <a:t>misure </a:t>
            </a:r>
            <a:r>
              <a:rPr lang="it-IT" i="1" dirty="0" err="1"/>
              <a:t>macroprudenziali</a:t>
            </a:r>
            <a:r>
              <a:rPr lang="it-IT" i="1" dirty="0"/>
              <a:t> mitigano i possibili rischi per la stabilità finanziaria</a:t>
            </a:r>
            <a:r>
              <a:rPr lang="it-IT" dirty="0"/>
              <a:t> che sono rilevanti dal punto di vista della politica monetaria. L’analisi monetaria e finanziaria riconosce quindi che la stabilità finanziaria è un presupposto fondamentale per la stabilità dei prezzi.</a:t>
            </a:r>
          </a:p>
          <a:p>
            <a:r>
              <a:rPr lang="it-IT" b="1" dirty="0"/>
              <a:t>Il quadro analitico integrato continuerà a tener conto delle informazioni desunte dagli aggregati monetari e creditizi.</a:t>
            </a:r>
            <a:r>
              <a:rPr lang="it-IT" dirty="0"/>
              <a:t> Tali aggregati, unitamente ad altre variabili utilizzate per valutare il funzionamento della trasmissione monetaria e finanziaria, continueranno a essere pienamente inclusi nel nuovo quadro di riferimento, dando conto della loro rilevanza attuale per la valutazione dell’accumularsi di vulnerabilità e rischi per la stabilità dei prezzi. Inoltre, nell’ambito dell’analisi monetaria e finanziaria verrà periodicamente condotta una valutazione approfondita dell’interazione tra politica monetaria e stabilità finanziaria. Tale valutazione sarà esaminata nelle riunioni di politica monetaria del Consiglio direttivo, sulla base della “Financial </a:t>
            </a:r>
            <a:r>
              <a:rPr lang="it-IT" dirty="0" err="1"/>
              <a:t>Stability</a:t>
            </a:r>
            <a:r>
              <a:rPr lang="it-IT" dirty="0"/>
              <a:t> Review” e di altri documenti rilevanti.</a:t>
            </a:r>
          </a:p>
          <a:p>
            <a:endParaRPr lang="it-IT" dirty="0"/>
          </a:p>
        </p:txBody>
      </p:sp>
      <p:sp>
        <p:nvSpPr>
          <p:cNvPr id="4" name="CasellaDiTesto 3"/>
          <p:cNvSpPr txBox="1"/>
          <p:nvPr/>
        </p:nvSpPr>
        <p:spPr>
          <a:xfrm>
            <a:off x="638798" y="6176963"/>
            <a:ext cx="11120582" cy="584775"/>
          </a:xfrm>
          <a:prstGeom prst="rect">
            <a:avLst/>
          </a:prstGeom>
          <a:noFill/>
        </p:spPr>
        <p:txBody>
          <a:bodyPr wrap="square" rtlCol="0">
            <a:spAutoFit/>
          </a:bodyPr>
          <a:lstStyle/>
          <a:p>
            <a:pPr algn="ctr"/>
            <a:r>
              <a:rPr lang="it-IT" sz="1400" dirty="0">
                <a:hlinkClick r:id="rId2"/>
              </a:rPr>
              <a:t>https://www.bancaditalia.it/compiti/polmon-garanzie/esito-riesame-strategia-pol-mon/sintesi/index.html#nuova_strategia</a:t>
            </a:r>
            <a:endParaRPr lang="it-IT" sz="1400" dirty="0"/>
          </a:p>
          <a:p>
            <a:pPr algn="ctr"/>
            <a:endParaRPr lang="it-IT" dirty="0"/>
          </a:p>
        </p:txBody>
      </p:sp>
    </p:spTree>
    <p:extLst>
      <p:ext uri="{BB962C8B-B14F-4D97-AF65-F5344CB8AC3E}">
        <p14:creationId xmlns:p14="http://schemas.microsoft.com/office/powerpoint/2010/main" val="12028254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Dall’obiettivo agli strumenti della BCE</a:t>
            </a:r>
            <a:endParaRPr lang="it-IT" dirty="0"/>
          </a:p>
        </p:txBody>
      </p:sp>
      <p:sp>
        <p:nvSpPr>
          <p:cNvPr id="6" name="Rettangolo 5"/>
          <p:cNvSpPr/>
          <p:nvPr/>
        </p:nvSpPr>
        <p:spPr>
          <a:xfrm>
            <a:off x="3423857" y="6213676"/>
            <a:ext cx="5344284" cy="369332"/>
          </a:xfrm>
          <a:prstGeom prst="rect">
            <a:avLst/>
          </a:prstGeom>
        </p:spPr>
        <p:txBody>
          <a:bodyPr wrap="none">
            <a:spAutoFit/>
          </a:bodyPr>
          <a:lstStyle/>
          <a:p>
            <a:r>
              <a:rPr lang="it-IT" dirty="0"/>
              <a:t>https://www.ecb.europa.eu/home/html/index.en.html</a:t>
            </a:r>
          </a:p>
        </p:txBody>
      </p:sp>
      <p:pic>
        <p:nvPicPr>
          <p:cNvPr id="3" name="Immagine 2"/>
          <p:cNvPicPr>
            <a:picLocks noChangeAspect="1"/>
          </p:cNvPicPr>
          <p:nvPr/>
        </p:nvPicPr>
        <p:blipFill>
          <a:blip r:embed="rId2"/>
          <a:stretch>
            <a:fillRect/>
          </a:stretch>
        </p:blipFill>
        <p:spPr>
          <a:xfrm>
            <a:off x="668594" y="1543547"/>
            <a:ext cx="11185268" cy="3945157"/>
          </a:xfrm>
          <a:prstGeom prst="rect">
            <a:avLst/>
          </a:prstGeom>
        </p:spPr>
      </p:pic>
    </p:spTree>
    <p:extLst>
      <p:ext uri="{BB962C8B-B14F-4D97-AF65-F5344CB8AC3E}">
        <p14:creationId xmlns:p14="http://schemas.microsoft.com/office/powerpoint/2010/main" val="14564325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Gli strumenti di politica monetaria della BCE</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La BCE dispone di molti strumenti di politica monetaria che «manovra» per conseguire i suoi obiettivi</a:t>
            </a:r>
          </a:p>
          <a:p>
            <a:r>
              <a:rPr lang="it-IT" dirty="0" smtClean="0">
                <a:solidFill>
                  <a:srgbClr val="FF0000"/>
                </a:solidFill>
              </a:rPr>
              <a:t>Strumenti convenzionali</a:t>
            </a:r>
          </a:p>
          <a:p>
            <a:pPr lvl="1"/>
            <a:r>
              <a:rPr lang="it-IT" dirty="0" smtClean="0"/>
              <a:t>Operazioni di rifinanziamento a varia scadenza a discrezione della BCE (OMA)</a:t>
            </a:r>
          </a:p>
          <a:p>
            <a:pPr lvl="1"/>
            <a:r>
              <a:rPr lang="it-IT" dirty="0"/>
              <a:t>Standing </a:t>
            </a:r>
            <a:r>
              <a:rPr lang="it-IT" dirty="0" err="1"/>
              <a:t>facilities</a:t>
            </a:r>
            <a:r>
              <a:rPr lang="it-IT" dirty="0"/>
              <a:t> a discrezione delle </a:t>
            </a:r>
            <a:r>
              <a:rPr lang="it-IT" dirty="0" smtClean="0"/>
              <a:t>controparti </a:t>
            </a:r>
            <a:endParaRPr lang="it-IT" dirty="0"/>
          </a:p>
          <a:p>
            <a:pPr lvl="1"/>
            <a:r>
              <a:rPr lang="it-IT" dirty="0" smtClean="0"/>
              <a:t>Riserva obbligatoria minima (1% dei depositi)</a:t>
            </a:r>
          </a:p>
          <a:p>
            <a:r>
              <a:rPr lang="it-IT" dirty="0" smtClean="0">
                <a:solidFill>
                  <a:srgbClr val="FF0000"/>
                </a:solidFill>
              </a:rPr>
              <a:t>Strumenti non-convenzionali (ormai convenzionali anch’essi)</a:t>
            </a:r>
          </a:p>
          <a:p>
            <a:pPr lvl="1"/>
            <a:r>
              <a:rPr lang="it-IT" dirty="0" smtClean="0"/>
              <a:t>Programmi di acquisto di attività finanziarie (APP, PEPP, Quantitative </a:t>
            </a:r>
            <a:r>
              <a:rPr lang="it-IT" dirty="0" err="1" smtClean="0"/>
              <a:t>Easing</a:t>
            </a:r>
            <a:r>
              <a:rPr lang="it-IT" dirty="0" smtClean="0"/>
              <a:t>)</a:t>
            </a:r>
          </a:p>
          <a:p>
            <a:pPr lvl="1"/>
            <a:r>
              <a:rPr lang="it-IT" dirty="0" smtClean="0"/>
              <a:t>Operazioni di rifinanziamento speciali (es. LTRO, TLTRO)</a:t>
            </a:r>
          </a:p>
          <a:p>
            <a:pPr lvl="1"/>
            <a:r>
              <a:rPr lang="it-IT" dirty="0" smtClean="0"/>
              <a:t>Tassi d’interesse negativi</a:t>
            </a:r>
          </a:p>
          <a:p>
            <a:pPr lvl="1"/>
            <a:r>
              <a:rPr lang="it-IT" dirty="0" smtClean="0"/>
              <a:t>Indicazioni sul valore futuro dei tassi ufficiali (</a:t>
            </a:r>
            <a:r>
              <a:rPr lang="it-IT" dirty="0" err="1" smtClean="0"/>
              <a:t>forward</a:t>
            </a:r>
            <a:r>
              <a:rPr lang="it-IT" dirty="0" smtClean="0"/>
              <a:t> </a:t>
            </a:r>
            <a:r>
              <a:rPr lang="it-IT" dirty="0" err="1" smtClean="0"/>
              <a:t>guidance</a:t>
            </a:r>
            <a:r>
              <a:rPr lang="it-IT" dirty="0" smtClean="0"/>
              <a:t>)</a:t>
            </a:r>
          </a:p>
          <a:p>
            <a:pPr lvl="1"/>
            <a:r>
              <a:rPr lang="it-IT" dirty="0" smtClean="0"/>
              <a:t>OMT, ELA … (la stabilità finanziaria come obiettivo della BCE)</a:t>
            </a:r>
            <a:endParaRPr lang="it-IT" dirty="0"/>
          </a:p>
        </p:txBody>
      </p:sp>
    </p:spTree>
    <p:extLst>
      <p:ext uri="{BB962C8B-B14F-4D97-AF65-F5344CB8AC3E}">
        <p14:creationId xmlns:p14="http://schemas.microsoft.com/office/powerpoint/2010/main" val="4177554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41986" y="365123"/>
            <a:ext cx="10515600" cy="1325563"/>
          </a:xfrm>
        </p:spPr>
        <p:txBody>
          <a:bodyPr/>
          <a:lstStyle/>
          <a:p>
            <a:r>
              <a:rPr lang="it-IT" dirty="0" smtClean="0"/>
              <a:t>Operazioni di rifinanziamento</a:t>
            </a:r>
            <a:endParaRPr lang="it-IT" dirty="0"/>
          </a:p>
        </p:txBody>
      </p:sp>
      <p:sp>
        <p:nvSpPr>
          <p:cNvPr id="3" name="Segnaposto contenuto 2"/>
          <p:cNvSpPr>
            <a:spLocks noGrp="1"/>
          </p:cNvSpPr>
          <p:nvPr>
            <p:ph idx="1"/>
          </p:nvPr>
        </p:nvSpPr>
        <p:spPr/>
        <p:txBody>
          <a:bodyPr>
            <a:normAutofit/>
          </a:bodyPr>
          <a:lstStyle/>
          <a:p>
            <a:r>
              <a:rPr lang="it-IT" dirty="0" smtClean="0"/>
              <a:t>Tipologie di operazioni di rifinanziamento in base alla scadenza</a:t>
            </a:r>
          </a:p>
          <a:p>
            <a:pPr lvl="1"/>
            <a:r>
              <a:rPr lang="it-IT" dirty="0" err="1" smtClean="0"/>
              <a:t>MROs</a:t>
            </a:r>
            <a:r>
              <a:rPr lang="it-IT" dirty="0" smtClean="0"/>
              <a:t> (durata 1 settimana)</a:t>
            </a:r>
            <a:endParaRPr lang="it-IT" dirty="0"/>
          </a:p>
          <a:p>
            <a:pPr lvl="1"/>
            <a:r>
              <a:rPr lang="it-IT" dirty="0" err="1"/>
              <a:t>LTROs</a:t>
            </a:r>
            <a:r>
              <a:rPr lang="it-IT" dirty="0"/>
              <a:t> </a:t>
            </a:r>
            <a:r>
              <a:rPr lang="it-IT" dirty="0" smtClean="0"/>
              <a:t>(durata 3 mesi)</a:t>
            </a:r>
            <a:endParaRPr lang="it-IT" dirty="0"/>
          </a:p>
          <a:p>
            <a:r>
              <a:rPr lang="it-IT" dirty="0" smtClean="0"/>
              <a:t>Operazioni di rifinanziamento a discrezione della BCE (operazioni di mercato aperto): strumento principale attraverso il quale la BCE immette base monetaria (liquidità) nel sistema bancario europeo</a:t>
            </a:r>
          </a:p>
          <a:p>
            <a:r>
              <a:rPr lang="it-IT" dirty="0" smtClean="0"/>
              <a:t>Funzionamento dell’operazione</a:t>
            </a:r>
          </a:p>
          <a:p>
            <a:pPr lvl="1"/>
            <a:r>
              <a:rPr lang="it-IT" dirty="0" smtClean="0"/>
              <a:t>Analisi preliminare delle esigenze di liquidità (lunedì, </a:t>
            </a:r>
            <a:r>
              <a:rPr lang="it-IT" dirty="0" smtClean="0">
                <a:solidFill>
                  <a:srgbClr val="FF0000"/>
                </a:solidFill>
              </a:rPr>
              <a:t>martedì</a:t>
            </a:r>
            <a:r>
              <a:rPr lang="it-IT" dirty="0" smtClean="0"/>
              <a:t>)</a:t>
            </a:r>
          </a:p>
          <a:p>
            <a:pPr lvl="1"/>
            <a:r>
              <a:rPr lang="it-IT" dirty="0" smtClean="0"/>
              <a:t>Inizio dell’operazione di rifinanziamento (</a:t>
            </a:r>
            <a:r>
              <a:rPr lang="it-IT" dirty="0" smtClean="0">
                <a:solidFill>
                  <a:srgbClr val="FF0000"/>
                </a:solidFill>
              </a:rPr>
              <a:t>mercoledì</a:t>
            </a:r>
            <a:r>
              <a:rPr lang="it-IT" dirty="0" smtClean="0"/>
              <a:t>)</a:t>
            </a:r>
          </a:p>
          <a:p>
            <a:pPr lvl="1"/>
            <a:r>
              <a:rPr lang="it-IT" dirty="0" smtClean="0"/>
              <a:t>Chiusura dell’operazione di rifinanziamento (</a:t>
            </a:r>
            <a:r>
              <a:rPr lang="it-IT" dirty="0" smtClean="0">
                <a:solidFill>
                  <a:srgbClr val="FF0000"/>
                </a:solidFill>
              </a:rPr>
              <a:t>mercoledì</a:t>
            </a:r>
            <a:r>
              <a:rPr lang="it-IT" dirty="0" smtClean="0"/>
              <a:t> successivo)</a:t>
            </a:r>
          </a:p>
          <a:p>
            <a:pPr marL="457200" lvl="1" indent="0">
              <a:buNone/>
            </a:pPr>
            <a:endParaRPr lang="it-IT" dirty="0"/>
          </a:p>
          <a:p>
            <a:endParaRPr lang="it-IT" dirty="0"/>
          </a:p>
        </p:txBody>
      </p:sp>
      <p:pic>
        <p:nvPicPr>
          <p:cNvPr id="4" name="Immagine 3"/>
          <p:cNvPicPr>
            <a:picLocks noChangeAspect="1"/>
          </p:cNvPicPr>
          <p:nvPr/>
        </p:nvPicPr>
        <p:blipFill>
          <a:blip r:embed="rId2"/>
          <a:stretch>
            <a:fillRect/>
          </a:stretch>
        </p:blipFill>
        <p:spPr>
          <a:xfrm>
            <a:off x="7765960" y="417313"/>
            <a:ext cx="4129825" cy="1221185"/>
          </a:xfrm>
          <a:prstGeom prst="rect">
            <a:avLst/>
          </a:prstGeom>
        </p:spPr>
      </p:pic>
    </p:spTree>
    <p:extLst>
      <p:ext uri="{BB962C8B-B14F-4D97-AF65-F5344CB8AC3E}">
        <p14:creationId xmlns:p14="http://schemas.microsoft.com/office/powerpoint/2010/main" val="36100357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p:cNvPicPr>
            <a:picLocks noGrp="1" noChangeAspect="1"/>
          </p:cNvPicPr>
          <p:nvPr>
            <p:ph idx="1"/>
          </p:nvPr>
        </p:nvPicPr>
        <p:blipFill>
          <a:blip r:embed="rId2"/>
          <a:stretch>
            <a:fillRect/>
          </a:stretch>
        </p:blipFill>
        <p:spPr>
          <a:xfrm>
            <a:off x="3364445" y="280159"/>
            <a:ext cx="7285081" cy="8038711"/>
          </a:xfrm>
          <a:prstGeom prst="rect">
            <a:avLst/>
          </a:prstGeom>
        </p:spPr>
      </p:pic>
    </p:spTree>
    <p:extLst>
      <p:ext uri="{BB962C8B-B14F-4D97-AF65-F5344CB8AC3E}">
        <p14:creationId xmlns:p14="http://schemas.microsoft.com/office/powerpoint/2010/main" val="22489096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Standing </a:t>
            </a:r>
            <a:r>
              <a:rPr lang="it-IT" dirty="0" err="1" smtClean="0"/>
              <a:t>facilities</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Operazioni finanziarie effettuate a discrezione delle controparti (le banche dell’area dell’euro) che si rivolgono alla BCE e alle BCN per esigenze di liquidità non coperte dalle operazioni di rifinanziamento standard.</a:t>
            </a:r>
          </a:p>
          <a:p>
            <a:r>
              <a:rPr lang="it-IT" dirty="0" smtClean="0">
                <a:solidFill>
                  <a:srgbClr val="FF0000"/>
                </a:solidFill>
              </a:rPr>
              <a:t>Operazioni </a:t>
            </a:r>
            <a:r>
              <a:rPr lang="it-IT" dirty="0">
                <a:solidFill>
                  <a:srgbClr val="FF0000"/>
                </a:solidFill>
              </a:rPr>
              <a:t>di rifinanziamento </a:t>
            </a:r>
            <a:r>
              <a:rPr lang="it-IT" dirty="0" smtClean="0">
                <a:solidFill>
                  <a:srgbClr val="FF0000"/>
                </a:solidFill>
              </a:rPr>
              <a:t>marginale</a:t>
            </a:r>
            <a:r>
              <a:rPr lang="it-IT" dirty="0" smtClean="0"/>
              <a:t> </a:t>
            </a:r>
            <a:r>
              <a:rPr lang="it-IT" dirty="0"/>
              <a:t>mediante le quali le </a:t>
            </a:r>
            <a:r>
              <a:rPr lang="it-IT" dirty="0" smtClean="0"/>
              <a:t>banche possono </a:t>
            </a:r>
            <a:r>
              <a:rPr lang="it-IT" dirty="0"/>
              <a:t>ottenere liquidità dalle </a:t>
            </a:r>
            <a:r>
              <a:rPr lang="it-IT" dirty="0" smtClean="0"/>
              <a:t>BCN </a:t>
            </a:r>
            <a:r>
              <a:rPr lang="it-IT" dirty="0"/>
              <a:t>a brevissima scadenza </a:t>
            </a:r>
            <a:r>
              <a:rPr lang="it-IT" dirty="0" smtClean="0"/>
              <a:t>(prestito overnight) e a </a:t>
            </a:r>
            <a:r>
              <a:rPr lang="it-IT" dirty="0"/>
              <a:t>un tasso </a:t>
            </a:r>
            <a:r>
              <a:rPr lang="it-IT" dirty="0" smtClean="0"/>
              <a:t>prestabilito (superiore al tasso applicato alle operazioni di rifinanziamento principale).</a:t>
            </a:r>
          </a:p>
          <a:p>
            <a:r>
              <a:rPr lang="it-IT" dirty="0" smtClean="0">
                <a:solidFill>
                  <a:srgbClr val="FF0000"/>
                </a:solidFill>
              </a:rPr>
              <a:t>Deposito marginale</a:t>
            </a:r>
            <a:r>
              <a:rPr lang="it-IT" dirty="0" smtClean="0"/>
              <a:t> degli </a:t>
            </a:r>
            <a:r>
              <a:rPr lang="it-IT" dirty="0"/>
              <a:t>eccessi di liquidità giornaliera.</a:t>
            </a:r>
            <a:r>
              <a:rPr lang="it-IT" dirty="0" smtClean="0"/>
              <a:t> a vista presso </a:t>
            </a:r>
            <a:r>
              <a:rPr lang="it-IT" dirty="0"/>
              <a:t>le </a:t>
            </a:r>
            <a:r>
              <a:rPr lang="it-IT" dirty="0" smtClean="0"/>
              <a:t>BCN ad un </a:t>
            </a:r>
            <a:r>
              <a:rPr lang="it-IT" dirty="0"/>
              <a:t>tasso </a:t>
            </a:r>
            <a:r>
              <a:rPr lang="it-IT" dirty="0" smtClean="0"/>
              <a:t>prefissato (inferiore </a:t>
            </a:r>
            <a:r>
              <a:rPr lang="it-IT" dirty="0"/>
              <a:t>al tasso applicato alle operazioni di rifinanziamento principale</a:t>
            </a:r>
            <a:r>
              <a:rPr lang="it-IT" dirty="0" smtClean="0"/>
              <a:t>) </a:t>
            </a:r>
          </a:p>
          <a:p>
            <a:r>
              <a:rPr lang="it-IT" dirty="0" smtClean="0"/>
              <a:t>I </a:t>
            </a:r>
            <a:r>
              <a:rPr lang="it-IT" dirty="0"/>
              <a:t>due tassi d’interesse così determinati costituiscono </a:t>
            </a:r>
            <a:r>
              <a:rPr lang="it-IT" dirty="0" smtClean="0"/>
              <a:t>il tetto e il pavimento di un corridoio all’interno del quale </a:t>
            </a:r>
            <a:r>
              <a:rPr lang="it-IT" dirty="0" err="1" smtClean="0"/>
              <a:t>fluttuani</a:t>
            </a:r>
            <a:r>
              <a:rPr lang="it-IT" dirty="0" smtClean="0"/>
              <a:t> i tassi interbancari overnight nell’area dell’euro (riflettere)</a:t>
            </a:r>
            <a:endParaRPr lang="it-IT" dirty="0"/>
          </a:p>
        </p:txBody>
      </p:sp>
    </p:spTree>
    <p:extLst>
      <p:ext uri="{BB962C8B-B14F-4D97-AF65-F5344CB8AC3E}">
        <p14:creationId xmlns:p14="http://schemas.microsoft.com/office/powerpoint/2010/main" val="40126509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p:cNvPicPr>
            <a:picLocks noChangeAspect="1"/>
          </p:cNvPicPr>
          <p:nvPr/>
        </p:nvPicPr>
        <p:blipFill>
          <a:blip r:embed="rId2"/>
          <a:stretch>
            <a:fillRect/>
          </a:stretch>
        </p:blipFill>
        <p:spPr>
          <a:xfrm>
            <a:off x="2855640" y="404665"/>
            <a:ext cx="7272808" cy="5849014"/>
          </a:xfrm>
          <a:prstGeom prst="rect">
            <a:avLst/>
          </a:prstGeom>
        </p:spPr>
      </p:pic>
      <p:sp>
        <p:nvSpPr>
          <p:cNvPr id="6" name="Rettangolo 5"/>
          <p:cNvSpPr/>
          <p:nvPr/>
        </p:nvSpPr>
        <p:spPr>
          <a:xfrm>
            <a:off x="2459596" y="6381329"/>
            <a:ext cx="7992888" cy="307777"/>
          </a:xfrm>
          <a:prstGeom prst="rect">
            <a:avLst/>
          </a:prstGeom>
        </p:spPr>
        <p:txBody>
          <a:bodyPr wrap="square">
            <a:spAutoFit/>
          </a:bodyPr>
          <a:lstStyle/>
          <a:p>
            <a:pPr algn="ctr"/>
            <a:r>
              <a:rPr lang="it-IT" sz="1400" dirty="0"/>
              <a:t>https://bsic.it/tiering-to-avoid-tearing-balance-sheets-understanding-the-ecb-new-policy/</a:t>
            </a:r>
          </a:p>
        </p:txBody>
      </p:sp>
    </p:spTree>
    <p:extLst>
      <p:ext uri="{BB962C8B-B14F-4D97-AF65-F5344CB8AC3E}">
        <p14:creationId xmlns:p14="http://schemas.microsoft.com/office/powerpoint/2010/main" val="112404271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Riserve obbligatorie</a:t>
            </a:r>
            <a:endParaRPr lang="it-IT" dirty="0"/>
          </a:p>
        </p:txBody>
      </p:sp>
      <p:sp>
        <p:nvSpPr>
          <p:cNvPr id="3" name="Segnaposto contenuto 2"/>
          <p:cNvSpPr>
            <a:spLocks noGrp="1"/>
          </p:cNvSpPr>
          <p:nvPr>
            <p:ph idx="1"/>
          </p:nvPr>
        </p:nvSpPr>
        <p:spPr/>
        <p:txBody>
          <a:bodyPr>
            <a:normAutofit fontScale="70000" lnSpcReduction="20000"/>
          </a:bodyPr>
          <a:lstStyle/>
          <a:p>
            <a:r>
              <a:rPr lang="it-IT" dirty="0"/>
              <a:t>Le riserve minime sono parte integrante del quadro operativo della politica monetaria nell'area dell'euro</a:t>
            </a:r>
            <a:r>
              <a:rPr lang="it-IT" dirty="0" smtClean="0"/>
              <a:t>. L'intento </a:t>
            </a:r>
            <a:r>
              <a:rPr lang="it-IT" dirty="0"/>
              <a:t>del sistema delle riserve minime è quello di perseguire gli obiettivi di stabilizzare i tassi di interesse del mercato monetario e di creare (o ampliare) una carenza strutturale di liquidità.</a:t>
            </a:r>
          </a:p>
          <a:p>
            <a:endParaRPr lang="it-IT" dirty="0"/>
          </a:p>
          <a:p>
            <a:r>
              <a:rPr lang="it-IT" dirty="0"/>
              <a:t>L'obbligo di riserva di ciascuna istituzione è determinato in relazione agli elementi del proprio bilancio. Al fine di perseguire l'obiettivo di stabilizzare i tassi di interesse, il sistema di riserva obbligatoria dell'</a:t>
            </a:r>
            <a:r>
              <a:rPr lang="it-IT" dirty="0" err="1"/>
              <a:t>Eurosistema</a:t>
            </a:r>
            <a:r>
              <a:rPr lang="it-IT" dirty="0"/>
              <a:t> consente alle istituzioni di ricorrere a riserve medie. Ciò implica che l'adempimento degli obblighi di riserva è determinato sulla base della riserva media giornaliera detenuta dalle istituzioni su un periodo di mantenimento di circa un mese. I periodi di mantenimento della riserva iniziano il giorno di regolamento dell'operazione di rifinanziamento principale (ORLM) successivo alla riunione del Consiglio direttivo in cui è programmata la valutazione mensile dell'orientamento di politica monetaria. La riserva obbligatoria è remunerata a un livello corrispondente al tasso di interesse medio del periodo di mantenimento delle operazioni di rifinanziamento principali dell'</a:t>
            </a:r>
            <a:r>
              <a:rPr lang="it-IT" dirty="0" err="1"/>
              <a:t>Eurosistema</a:t>
            </a:r>
            <a:r>
              <a:rPr lang="it-IT" dirty="0" smtClean="0"/>
              <a:t>.</a:t>
            </a:r>
          </a:p>
          <a:p>
            <a:endParaRPr lang="it-IT" dirty="0"/>
          </a:p>
          <a:p>
            <a:r>
              <a:rPr lang="it-IT" dirty="0" smtClean="0"/>
              <a:t>Approfondimento: </a:t>
            </a:r>
            <a:r>
              <a:rPr lang="it-IT" dirty="0">
                <a:hlinkClick r:id="rId2"/>
              </a:rPr>
              <a:t>https://www.ecb.europa.eu/mopo/implement/mr/html/index.en.html</a:t>
            </a:r>
            <a:endParaRPr lang="it-IT" dirty="0"/>
          </a:p>
        </p:txBody>
      </p:sp>
    </p:spTree>
    <p:extLst>
      <p:ext uri="{BB962C8B-B14F-4D97-AF65-F5344CB8AC3E}">
        <p14:creationId xmlns:p14="http://schemas.microsoft.com/office/powerpoint/2010/main" val="38446851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Strumenti non convenzionali della BCE</a:t>
            </a:r>
            <a:endParaRPr lang="it-IT" dirty="0"/>
          </a:p>
        </p:txBody>
      </p:sp>
      <p:sp>
        <p:nvSpPr>
          <p:cNvPr id="3" name="Segnaposto contenuto 2"/>
          <p:cNvSpPr>
            <a:spLocks noGrp="1"/>
          </p:cNvSpPr>
          <p:nvPr>
            <p:ph idx="1"/>
          </p:nvPr>
        </p:nvSpPr>
        <p:spPr/>
        <p:txBody>
          <a:bodyPr>
            <a:normAutofit fontScale="77500" lnSpcReduction="20000"/>
          </a:bodyPr>
          <a:lstStyle/>
          <a:p>
            <a:r>
              <a:rPr lang="it-IT" dirty="0"/>
              <a:t>La politica monetaria in risposta alla crisi</a:t>
            </a:r>
          </a:p>
          <a:p>
            <a:pPr lvl="1"/>
            <a:r>
              <a:rPr lang="it-IT" dirty="0"/>
              <a:t>Inizio della crisi finanziaria globale nel settembre 2008</a:t>
            </a:r>
          </a:p>
          <a:p>
            <a:pPr lvl="1"/>
            <a:r>
              <a:rPr lang="it-IT" dirty="0"/>
              <a:t>Inizio della crisi dell'euro nel maggio 2010</a:t>
            </a:r>
          </a:p>
          <a:p>
            <a:pPr lvl="1"/>
            <a:r>
              <a:rPr lang="it-IT" dirty="0"/>
              <a:t>Crisi dell'euro 2,0 + tensione del settore bancario</a:t>
            </a:r>
          </a:p>
          <a:p>
            <a:pPr lvl="1"/>
            <a:r>
              <a:rPr lang="it-IT" dirty="0"/>
              <a:t>Inflazione e crescita in calo a partire dal 2013</a:t>
            </a:r>
          </a:p>
          <a:p>
            <a:endParaRPr lang="it-IT" dirty="0"/>
          </a:p>
          <a:p>
            <a:r>
              <a:rPr lang="it-IT" dirty="0"/>
              <a:t>All'inizio, la risposta convenzionale alla crisi (tassi più bassi) + </a:t>
            </a:r>
            <a:r>
              <a:rPr lang="it-IT" dirty="0" err="1"/>
              <a:t>Enhanced</a:t>
            </a:r>
            <a:r>
              <a:rPr lang="it-IT" dirty="0"/>
              <a:t> Credit </a:t>
            </a:r>
            <a:r>
              <a:rPr lang="it-IT" dirty="0" err="1"/>
              <a:t>Support</a:t>
            </a:r>
            <a:r>
              <a:rPr lang="it-IT" dirty="0"/>
              <a:t> </a:t>
            </a:r>
          </a:p>
          <a:p>
            <a:pPr lvl="1"/>
            <a:r>
              <a:rPr lang="it-IT" dirty="0"/>
              <a:t>Cambiamento nelle procedure d'asta di liquidità da un'assegnazione a tasso fisso a tasso variabile a un'assegnazione completa a tasso fisso (fornitura di liquidità illimitata data in garanzia)</a:t>
            </a:r>
          </a:p>
          <a:p>
            <a:pPr lvl="1"/>
            <a:r>
              <a:rPr lang="it-IT" dirty="0"/>
              <a:t>Ampliamento dei requisiti di garanzia (maggiore portata e proporzione)</a:t>
            </a:r>
          </a:p>
          <a:p>
            <a:pPr lvl="1"/>
            <a:r>
              <a:rPr lang="it-IT" dirty="0"/>
              <a:t>Proroga della scadenza delle misure di approvvigionamento di liquidità (la scadenza massima della LTRO si estende a 12 mesi)</a:t>
            </a:r>
          </a:p>
          <a:p>
            <a:pPr lvl="1"/>
            <a:r>
              <a:rPr lang="it-IT" dirty="0"/>
              <a:t>Accordi di swap su valute (per compensare la carenza di liquidità sul mercato monetario statunitense)</a:t>
            </a:r>
          </a:p>
          <a:p>
            <a:pPr lvl="1"/>
            <a:r>
              <a:rPr lang="it-IT" dirty="0"/>
              <a:t>Programma di acquisto di obbligazioni coperte</a:t>
            </a:r>
          </a:p>
          <a:p>
            <a:endParaRPr lang="it-IT" dirty="0"/>
          </a:p>
        </p:txBody>
      </p:sp>
    </p:spTree>
    <p:extLst>
      <p:ext uri="{BB962C8B-B14F-4D97-AF65-F5344CB8AC3E}">
        <p14:creationId xmlns:p14="http://schemas.microsoft.com/office/powerpoint/2010/main" val="33314148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Strumenti non convenzionali della BCE (2)</a:t>
            </a:r>
            <a:endParaRPr lang="it-IT" dirty="0"/>
          </a:p>
        </p:txBody>
      </p:sp>
      <p:sp>
        <p:nvSpPr>
          <p:cNvPr id="3" name="Segnaposto contenuto 2"/>
          <p:cNvSpPr>
            <a:spLocks noGrp="1"/>
          </p:cNvSpPr>
          <p:nvPr>
            <p:ph idx="1"/>
          </p:nvPr>
        </p:nvSpPr>
        <p:spPr/>
        <p:txBody>
          <a:bodyPr>
            <a:normAutofit fontScale="70000" lnSpcReduction="20000"/>
          </a:bodyPr>
          <a:lstStyle/>
          <a:p>
            <a:r>
              <a:rPr lang="it-IT" dirty="0"/>
              <a:t>Allentamento quantitativo basato su acquisti di ABS, obbligazioni garantite, titoli di Stato acquistati sui mercati secondari</a:t>
            </a:r>
          </a:p>
          <a:p>
            <a:pPr lvl="1"/>
            <a:r>
              <a:rPr lang="it-IT" dirty="0"/>
              <a:t>Impatto del QE sul bilancio della BCE</a:t>
            </a:r>
          </a:p>
          <a:p>
            <a:pPr lvl="1"/>
            <a:r>
              <a:rPr lang="it-IT" dirty="0"/>
              <a:t>Obiettivo principale di QE, rompere la trappola della liquidità e portare liquidità agli "anelli" 4 (mercati finanziari) e 5 (intermediari finanziari non monetari) del sistema finanziario e non solo agli anelli 3 (banche). Bypassare i mercati, ridurre i tassi di interesse a lungo termine, aumentare il prezzo dei titoli </a:t>
            </a:r>
          </a:p>
          <a:p>
            <a:pPr lvl="1"/>
            <a:r>
              <a:rPr lang="it-IT" dirty="0"/>
              <a:t>Sostenere i valori patrimoniali e la solvibilità</a:t>
            </a:r>
          </a:p>
          <a:p>
            <a:pPr lvl="1"/>
            <a:r>
              <a:rPr lang="it-IT" dirty="0"/>
              <a:t>Il QE è compatibile con l'indipendenza del CB?  </a:t>
            </a:r>
          </a:p>
          <a:p>
            <a:endParaRPr lang="it-IT" dirty="0"/>
          </a:p>
          <a:p>
            <a:r>
              <a:rPr lang="it-IT" dirty="0"/>
              <a:t>Fino a 60 miliardi di euro di titoli del settore pubblico e privato ogni mese fino a metà settembre 2016, limite emittente (33%), limite emittente (25%) con scadenze comprese tra 2 e 30 anni </a:t>
            </a:r>
          </a:p>
          <a:p>
            <a:r>
              <a:rPr lang="it-IT" dirty="0"/>
              <a:t>Ripartizione del rischio tra le banche centrali partecipanti all'area dell'euro (legata alle </a:t>
            </a:r>
            <a:r>
              <a:rPr lang="it-IT" dirty="0" smtClean="0"/>
              <a:t>capital </a:t>
            </a:r>
            <a:r>
              <a:rPr lang="it-IT" dirty="0" err="1" smtClean="0"/>
              <a:t>keys</a:t>
            </a:r>
            <a:r>
              <a:rPr lang="it-IT" dirty="0" smtClean="0"/>
              <a:t> </a:t>
            </a:r>
            <a:r>
              <a:rPr lang="it-IT" dirty="0"/>
              <a:t>definite nel contesto della regolamentazione prudenziale delle banche)</a:t>
            </a:r>
          </a:p>
          <a:p>
            <a:r>
              <a:rPr lang="it-IT" dirty="0"/>
              <a:t>L'efficacia dipende dalla risposta dei tassi di interesse a lungo termine (già piuttosto bassi nell'area dell'euro prima dell'inizio del QE) </a:t>
            </a:r>
          </a:p>
          <a:p>
            <a:endParaRPr lang="it-IT" dirty="0"/>
          </a:p>
          <a:p>
            <a:endParaRPr lang="it-IT" dirty="0"/>
          </a:p>
        </p:txBody>
      </p:sp>
    </p:spTree>
    <p:extLst>
      <p:ext uri="{BB962C8B-B14F-4D97-AF65-F5344CB8AC3E}">
        <p14:creationId xmlns:p14="http://schemas.microsoft.com/office/powerpoint/2010/main" val="15094232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L’importanza della comunicazione</a:t>
            </a:r>
            <a:endParaRPr lang="it-IT" dirty="0"/>
          </a:p>
        </p:txBody>
      </p:sp>
      <p:sp>
        <p:nvSpPr>
          <p:cNvPr id="3" name="Segnaposto contenuto 2"/>
          <p:cNvSpPr>
            <a:spLocks noGrp="1"/>
          </p:cNvSpPr>
          <p:nvPr>
            <p:ph idx="1"/>
          </p:nvPr>
        </p:nvSpPr>
        <p:spPr/>
        <p:txBody>
          <a:bodyPr>
            <a:normAutofit fontScale="85000" lnSpcReduction="20000"/>
          </a:bodyPr>
          <a:lstStyle/>
          <a:p>
            <a:r>
              <a:rPr lang="it-IT" dirty="0"/>
              <a:t>La </a:t>
            </a:r>
            <a:r>
              <a:rPr lang="it-IT" dirty="0" smtClean="0"/>
              <a:t>comunicazione contribuisce </a:t>
            </a:r>
            <a:r>
              <a:rPr lang="it-IT" dirty="0"/>
              <a:t>all'accessibilità della banca centrale e aiuta la banca centrale a </a:t>
            </a:r>
            <a:r>
              <a:rPr lang="it-IT" dirty="0" smtClean="0"/>
              <a:t>influenzare </a:t>
            </a:r>
            <a:r>
              <a:rPr lang="it-IT" dirty="0"/>
              <a:t>le </a:t>
            </a:r>
            <a:r>
              <a:rPr lang="it-IT" dirty="0" smtClean="0"/>
              <a:t>aspettative</a:t>
            </a:r>
            <a:endParaRPr lang="it-IT" dirty="0"/>
          </a:p>
          <a:p>
            <a:pPr lvl="1"/>
            <a:r>
              <a:rPr lang="it-IT" dirty="0"/>
              <a:t>Aspettative sui tassi di interesse a breve termine</a:t>
            </a:r>
          </a:p>
          <a:p>
            <a:pPr lvl="1"/>
            <a:r>
              <a:rPr lang="it-IT" dirty="0"/>
              <a:t>Aspettative di inflazione </a:t>
            </a:r>
          </a:p>
          <a:p>
            <a:pPr lvl="1"/>
            <a:r>
              <a:rPr lang="it-IT" dirty="0"/>
              <a:t>Crescita / Aspettative di profitto</a:t>
            </a:r>
          </a:p>
          <a:p>
            <a:endParaRPr lang="it-IT" dirty="0"/>
          </a:p>
          <a:p>
            <a:r>
              <a:rPr lang="it-IT" dirty="0"/>
              <a:t>Se la banca centrale è meglio informata della sua funzione di reazione e/o delle prospettive economiche rispetto al pubblico in generale e/o se il pubblico non è in grado di anticipare pienamente l'intenzione della banca centrale, la comunicazione diventa uno strumento aggiuntivo del </a:t>
            </a:r>
            <a:r>
              <a:rPr lang="it-IT" dirty="0" smtClean="0"/>
              <a:t>politica monetaria</a:t>
            </a:r>
          </a:p>
          <a:p>
            <a:endParaRPr lang="it-IT" dirty="0"/>
          </a:p>
          <a:p>
            <a:r>
              <a:rPr lang="it-IT" dirty="0" err="1" smtClean="0">
                <a:solidFill>
                  <a:srgbClr val="FF0000"/>
                </a:solidFill>
              </a:rPr>
              <a:t>Forward</a:t>
            </a:r>
            <a:r>
              <a:rPr lang="it-IT" dirty="0" smtClean="0">
                <a:solidFill>
                  <a:srgbClr val="FF0000"/>
                </a:solidFill>
              </a:rPr>
              <a:t> </a:t>
            </a:r>
            <a:r>
              <a:rPr lang="it-IT" dirty="0" err="1" smtClean="0">
                <a:solidFill>
                  <a:srgbClr val="FF0000"/>
                </a:solidFill>
              </a:rPr>
              <a:t>guidance</a:t>
            </a:r>
            <a:r>
              <a:rPr lang="it-IT" dirty="0"/>
              <a:t>: Comunicazione sui futuri tassi di politica monetaria, volta a influenzare i tassi di interesse a lungo termine quando gli attuali tassi di interesse a breve termine sono uguali o molto vicini allo zero (ZLB)</a:t>
            </a:r>
            <a:endParaRPr lang="it-IT" dirty="0" smtClean="0"/>
          </a:p>
          <a:p>
            <a:endParaRPr lang="it-IT" dirty="0"/>
          </a:p>
          <a:p>
            <a:endParaRPr lang="it-IT" dirty="0"/>
          </a:p>
          <a:p>
            <a:endParaRPr lang="it-IT" dirty="0"/>
          </a:p>
        </p:txBody>
      </p:sp>
    </p:spTree>
    <p:extLst>
      <p:ext uri="{BB962C8B-B14F-4D97-AF65-F5344CB8AC3E}">
        <p14:creationId xmlns:p14="http://schemas.microsoft.com/office/powerpoint/2010/main" val="38718676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Strumenti di comunicazione della BCE (sito)</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Conferenza </a:t>
            </a:r>
            <a:r>
              <a:rPr lang="it-IT" dirty="0"/>
              <a:t>stampa dopo ogni decisione di politica monetaria (ogni sei settimane) dichiarazione introduttiva del Presidente della BCE + domande e risposte (vedi la prossima diapositiva)</a:t>
            </a:r>
          </a:p>
          <a:p>
            <a:endParaRPr lang="it-IT" dirty="0"/>
          </a:p>
          <a:p>
            <a:r>
              <a:rPr lang="it-IT" dirty="0"/>
              <a:t>Pubblicazione del verbale della riunione del Consiglio direttivo (4 settimane dopo la riunione)</a:t>
            </a:r>
          </a:p>
          <a:p>
            <a:endParaRPr lang="it-IT" dirty="0"/>
          </a:p>
          <a:p>
            <a:r>
              <a:rPr lang="it-IT" dirty="0"/>
              <a:t>Bollettini economici / Serie WP</a:t>
            </a:r>
          </a:p>
          <a:p>
            <a:endParaRPr lang="it-IT" dirty="0"/>
          </a:p>
          <a:p>
            <a:r>
              <a:rPr lang="it-IT" dirty="0"/>
              <a:t>Testimonianza del presidente della BCE al Parlamento europeo</a:t>
            </a:r>
          </a:p>
          <a:p>
            <a:endParaRPr lang="it-IT" dirty="0"/>
          </a:p>
          <a:p>
            <a:r>
              <a:rPr lang="it-IT" dirty="0"/>
              <a:t>Discorsi e interviste sulla politica monetaria</a:t>
            </a:r>
          </a:p>
          <a:p>
            <a:endParaRPr lang="it-IT" dirty="0"/>
          </a:p>
        </p:txBody>
      </p:sp>
    </p:spTree>
    <p:extLst>
      <p:ext uri="{BB962C8B-B14F-4D97-AF65-F5344CB8AC3E}">
        <p14:creationId xmlns:p14="http://schemas.microsoft.com/office/powerpoint/2010/main" val="26709979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trasmissione della politica monetaria, 1</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solidFill>
                  <a:srgbClr val="FF0000"/>
                </a:solidFill>
              </a:rPr>
              <a:t>Le decisioni di politica monetaria influenzano il settore reale e il settore finanziario dell’economia attraverso molteplici canali (circuiti) di trasmissione. </a:t>
            </a:r>
          </a:p>
          <a:p>
            <a:r>
              <a:rPr lang="it-IT" dirty="0" smtClean="0"/>
              <a:t>Ci vuole tempo perché la politica monetaria raggiunga i suoi scopi.</a:t>
            </a:r>
          </a:p>
          <a:p>
            <a:pPr lvl="1"/>
            <a:r>
              <a:rPr lang="it-IT" dirty="0" smtClean="0"/>
              <a:t>Le prime variabili a registrare gli effetti della politica monetaria sono le variabili finanziarie (tassi d’interesse, quotazioni finanziarie, tassi di cambio, offerta di credito). Seguono le variabili reali (consumi, investimenti, reddito, occupazione). Per ultimi i prezzi e i salari (che nella realtà si aggiustano lentamente a variazioni della domanda e dell’offerta, almeno per quanto riguarda i beni manifatturieri, i servizi e il lavoro regolato da contratti)</a:t>
            </a:r>
          </a:p>
          <a:p>
            <a:pPr lvl="1"/>
            <a:r>
              <a:rPr lang="it-IT" dirty="0" smtClean="0"/>
              <a:t>Da 6 mesi a 1 anno per le variabili reali, da 1 a 2 anni per il tasso d’inflazione (valori puramente  indicativi, «ritardi lunghi e imprevedibili» anche per questo serve la strategia)</a:t>
            </a:r>
          </a:p>
          <a:p>
            <a:r>
              <a:rPr lang="it-IT" dirty="0" smtClean="0"/>
              <a:t>La </a:t>
            </a:r>
            <a:r>
              <a:rPr lang="it-IT" dirty="0" smtClean="0">
                <a:solidFill>
                  <a:srgbClr val="FF0000"/>
                </a:solidFill>
              </a:rPr>
              <a:t>politica monetaria restrittiva </a:t>
            </a:r>
            <a:r>
              <a:rPr lang="it-IT" dirty="0" smtClean="0"/>
              <a:t>(adottata per raffreddare l’economia) è in generale più efficace di quella espansiva (adottata per sostenere l’economia). </a:t>
            </a:r>
          </a:p>
          <a:p>
            <a:pPr lvl="1"/>
            <a:r>
              <a:rPr lang="it-IT" dirty="0" smtClean="0"/>
              <a:t>Il cavallo e l’acqua</a:t>
            </a:r>
          </a:p>
          <a:p>
            <a:r>
              <a:rPr lang="it-IT" dirty="0" smtClean="0"/>
              <a:t>In condizioni normali, la politica monetaria si muove a </a:t>
            </a:r>
            <a:r>
              <a:rPr lang="it-IT" dirty="0" smtClean="0">
                <a:solidFill>
                  <a:srgbClr val="FF0000"/>
                </a:solidFill>
              </a:rPr>
              <a:t>«piccoli passi» </a:t>
            </a:r>
            <a:r>
              <a:rPr lang="it-IT" dirty="0" smtClean="0"/>
              <a:t>per indirizzare l’economia senza imprimere cambiamenti troppo repentini nelle variabili finanziarie.</a:t>
            </a:r>
            <a:endParaRPr lang="it-IT" dirty="0"/>
          </a:p>
        </p:txBody>
      </p:sp>
    </p:spTree>
    <p:extLst>
      <p:ext uri="{BB962C8B-B14F-4D97-AF65-F5344CB8AC3E}">
        <p14:creationId xmlns:p14="http://schemas.microsoft.com/office/powerpoint/2010/main" val="10304972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La trasmissione della politica monetaria, </a:t>
            </a:r>
            <a:r>
              <a:rPr lang="it-IT" dirty="0" smtClean="0"/>
              <a:t>2</a:t>
            </a:r>
            <a:endParaRPr lang="it-IT" dirty="0"/>
          </a:p>
        </p:txBody>
      </p:sp>
      <p:sp>
        <p:nvSpPr>
          <p:cNvPr id="3" name="Segnaposto contenuto 2"/>
          <p:cNvSpPr>
            <a:spLocks noGrp="1"/>
          </p:cNvSpPr>
          <p:nvPr>
            <p:ph idx="1"/>
          </p:nvPr>
        </p:nvSpPr>
        <p:spPr/>
        <p:txBody>
          <a:bodyPr>
            <a:normAutofit/>
          </a:bodyPr>
          <a:lstStyle/>
          <a:p>
            <a:r>
              <a:rPr lang="it-IT" dirty="0" smtClean="0">
                <a:solidFill>
                  <a:srgbClr val="FF0000"/>
                </a:solidFill>
              </a:rPr>
              <a:t>Il circuito dei tassi d’interesse</a:t>
            </a:r>
          </a:p>
          <a:p>
            <a:pPr lvl="1"/>
            <a:r>
              <a:rPr lang="it-IT" dirty="0" smtClean="0"/>
              <a:t>Logica IS-LM / IS-MP-IA</a:t>
            </a:r>
          </a:p>
          <a:p>
            <a:pPr lvl="1"/>
            <a:r>
              <a:rPr lang="it-IT" dirty="0" smtClean="0"/>
              <a:t>Fattore chiave: Dipendenza di C e I da finanziamenti esterni </a:t>
            </a:r>
          </a:p>
          <a:p>
            <a:pPr lvl="1"/>
            <a:r>
              <a:rPr lang="it-IT" dirty="0" smtClean="0"/>
              <a:t>Possibili ostacoli: Trappola della liquidità, aspettative avverse </a:t>
            </a:r>
          </a:p>
          <a:p>
            <a:endParaRPr lang="it-IT" dirty="0" smtClean="0"/>
          </a:p>
          <a:p>
            <a:r>
              <a:rPr lang="it-IT" dirty="0" smtClean="0">
                <a:solidFill>
                  <a:srgbClr val="FF0000"/>
                </a:solidFill>
              </a:rPr>
              <a:t>Il circuito dei tassi di cambio</a:t>
            </a:r>
          </a:p>
          <a:p>
            <a:pPr lvl="1"/>
            <a:r>
              <a:rPr lang="it-IT" dirty="0"/>
              <a:t>Logica IS-LM / </a:t>
            </a:r>
            <a:r>
              <a:rPr lang="it-IT" dirty="0" smtClean="0"/>
              <a:t>IS-MP-IA (economia aperta, v. settimana successiva)</a:t>
            </a:r>
            <a:endParaRPr lang="it-IT" dirty="0"/>
          </a:p>
          <a:p>
            <a:pPr lvl="1"/>
            <a:r>
              <a:rPr lang="it-IT" dirty="0"/>
              <a:t>Fattore chiave: </a:t>
            </a:r>
            <a:r>
              <a:rPr lang="it-IT" dirty="0" smtClean="0"/>
              <a:t>Peso di EX e IM su PIL, cambi flessibili</a:t>
            </a:r>
            <a:endParaRPr lang="it-IT" dirty="0"/>
          </a:p>
          <a:p>
            <a:pPr lvl="1"/>
            <a:r>
              <a:rPr lang="it-IT" dirty="0"/>
              <a:t>Possibili ostacoli: </a:t>
            </a:r>
            <a:r>
              <a:rPr lang="it-IT" dirty="0" smtClean="0"/>
              <a:t>Variazioni avverse di P e P*</a:t>
            </a:r>
          </a:p>
        </p:txBody>
      </p:sp>
      <p:pic>
        <p:nvPicPr>
          <p:cNvPr id="4" name="Immagine 3"/>
          <p:cNvPicPr>
            <a:picLocks noChangeAspect="1"/>
          </p:cNvPicPr>
          <p:nvPr/>
        </p:nvPicPr>
        <p:blipFill>
          <a:blip r:embed="rId2"/>
          <a:stretch>
            <a:fillRect/>
          </a:stretch>
        </p:blipFill>
        <p:spPr>
          <a:xfrm>
            <a:off x="5761685" y="1825625"/>
            <a:ext cx="3163373" cy="474506"/>
          </a:xfrm>
          <a:prstGeom prst="rect">
            <a:avLst/>
          </a:prstGeom>
        </p:spPr>
      </p:pic>
      <p:pic>
        <p:nvPicPr>
          <p:cNvPr id="5" name="Immagine 4"/>
          <p:cNvPicPr>
            <a:picLocks noChangeAspect="1"/>
          </p:cNvPicPr>
          <p:nvPr/>
        </p:nvPicPr>
        <p:blipFill>
          <a:blip r:embed="rId3"/>
          <a:stretch>
            <a:fillRect/>
          </a:stretch>
        </p:blipFill>
        <p:spPr>
          <a:xfrm>
            <a:off x="5761685" y="3879280"/>
            <a:ext cx="3875467" cy="456864"/>
          </a:xfrm>
          <a:prstGeom prst="rect">
            <a:avLst/>
          </a:prstGeom>
        </p:spPr>
      </p:pic>
    </p:spTree>
    <p:extLst>
      <p:ext uri="{BB962C8B-B14F-4D97-AF65-F5344CB8AC3E}">
        <p14:creationId xmlns:p14="http://schemas.microsoft.com/office/powerpoint/2010/main" val="42540027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trasmissione della politica monetaria, 3</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rPr>
              <a:t>Il circuito del prezzo delle attività finanziarie</a:t>
            </a:r>
          </a:p>
          <a:p>
            <a:pPr lvl="1"/>
            <a:r>
              <a:rPr lang="it-IT" dirty="0" smtClean="0"/>
              <a:t>Logica: Variazioni nel valore delle attività reali e finanziarie delle famiglie e delle imprese influenzano le decisioni di spesa, la domanda aggregata e il PIL</a:t>
            </a:r>
            <a:endParaRPr lang="it-IT" dirty="0"/>
          </a:p>
          <a:p>
            <a:pPr lvl="1"/>
            <a:r>
              <a:rPr lang="it-IT" dirty="0"/>
              <a:t>Fattore chiave: </a:t>
            </a:r>
            <a:r>
              <a:rPr lang="it-IT" dirty="0" smtClean="0"/>
              <a:t>Struttura patrimoniale delle famiglie e delle imprese</a:t>
            </a:r>
            <a:endParaRPr lang="it-IT" dirty="0"/>
          </a:p>
          <a:p>
            <a:pPr lvl="1"/>
            <a:r>
              <a:rPr lang="it-IT" dirty="0"/>
              <a:t>Possibili ostacoli: </a:t>
            </a:r>
            <a:r>
              <a:rPr lang="it-IT" dirty="0" smtClean="0"/>
              <a:t>Aspettative </a:t>
            </a:r>
            <a:r>
              <a:rPr lang="it-IT" dirty="0"/>
              <a:t>avverse </a:t>
            </a:r>
            <a:r>
              <a:rPr lang="it-IT" dirty="0" smtClean="0"/>
              <a:t>che spingono il prezzo degli </a:t>
            </a:r>
            <a:r>
              <a:rPr lang="it-IT" dirty="0" err="1" smtClean="0"/>
              <a:t>asset</a:t>
            </a:r>
            <a:r>
              <a:rPr lang="it-IT" dirty="0" smtClean="0"/>
              <a:t> in direzione opposta a quella «desiderata» dalla banca centrale.</a:t>
            </a:r>
          </a:p>
          <a:p>
            <a:pPr lvl="1"/>
            <a:endParaRPr lang="it-IT" dirty="0"/>
          </a:p>
          <a:p>
            <a:r>
              <a:rPr lang="it-IT" dirty="0" smtClean="0">
                <a:solidFill>
                  <a:srgbClr val="FF0000"/>
                </a:solidFill>
              </a:rPr>
              <a:t>Il circuito del prestito bancario</a:t>
            </a:r>
          </a:p>
          <a:p>
            <a:pPr lvl="1"/>
            <a:r>
              <a:rPr lang="it-IT" dirty="0"/>
              <a:t>Logica: </a:t>
            </a:r>
            <a:r>
              <a:rPr lang="it-IT" dirty="0" smtClean="0"/>
              <a:t>Variazioni </a:t>
            </a:r>
            <a:r>
              <a:rPr lang="it-IT" dirty="0" err="1"/>
              <a:t>i</a:t>
            </a:r>
            <a:r>
              <a:rPr lang="it-IT" baseline="-25000" dirty="0" err="1"/>
              <a:t>UFF</a:t>
            </a:r>
            <a:r>
              <a:rPr lang="it-IT" dirty="0"/>
              <a:t>, </a:t>
            </a:r>
            <a:r>
              <a:rPr lang="it-IT" dirty="0" err="1"/>
              <a:t>Ris</a:t>
            </a:r>
            <a:r>
              <a:rPr lang="it-IT" baseline="-25000" dirty="0" err="1"/>
              <a:t>Bnc</a:t>
            </a:r>
            <a:r>
              <a:rPr lang="it-IT" dirty="0"/>
              <a:t> </a:t>
            </a:r>
            <a:r>
              <a:rPr lang="it-IT" dirty="0" smtClean="0"/>
              <a:t>determinano variazioni nella propensione delle banche a creare depositi</a:t>
            </a:r>
            <a:endParaRPr lang="it-IT" dirty="0"/>
          </a:p>
          <a:p>
            <a:pPr lvl="1"/>
            <a:r>
              <a:rPr lang="it-IT" dirty="0"/>
              <a:t>Fattore chiave: </a:t>
            </a:r>
            <a:r>
              <a:rPr lang="it-IT" dirty="0" smtClean="0"/>
              <a:t>Peso dell’intermediazione bancaria di tipo tradizionale sul totale dell’intermediazione finanziaria</a:t>
            </a:r>
            <a:endParaRPr lang="it-IT" dirty="0"/>
          </a:p>
          <a:p>
            <a:pPr lvl="1"/>
            <a:r>
              <a:rPr lang="it-IT" dirty="0"/>
              <a:t>Possibili ostacoli: </a:t>
            </a:r>
            <a:r>
              <a:rPr lang="it-IT" dirty="0" smtClean="0"/>
              <a:t>Forte concorrenza tra banche e altri intermediari nell’offerta di servizi finanziari, abbandono delle attività tradizionali da parte delle banche.</a:t>
            </a:r>
            <a:endParaRPr lang="it-IT" dirty="0"/>
          </a:p>
        </p:txBody>
      </p:sp>
      <p:pic>
        <p:nvPicPr>
          <p:cNvPr id="6" name="Immagine 5"/>
          <p:cNvPicPr>
            <a:picLocks noChangeAspect="1"/>
          </p:cNvPicPr>
          <p:nvPr/>
        </p:nvPicPr>
        <p:blipFill>
          <a:blip r:embed="rId2"/>
          <a:stretch>
            <a:fillRect/>
          </a:stretch>
        </p:blipFill>
        <p:spPr>
          <a:xfrm>
            <a:off x="7143496" y="1690688"/>
            <a:ext cx="3597096" cy="453547"/>
          </a:xfrm>
          <a:prstGeom prst="rect">
            <a:avLst/>
          </a:prstGeom>
        </p:spPr>
      </p:pic>
      <p:pic>
        <p:nvPicPr>
          <p:cNvPr id="7" name="Immagine 6"/>
          <p:cNvPicPr>
            <a:picLocks noChangeAspect="1"/>
          </p:cNvPicPr>
          <p:nvPr/>
        </p:nvPicPr>
        <p:blipFill>
          <a:blip r:embed="rId3"/>
          <a:stretch>
            <a:fillRect/>
          </a:stretch>
        </p:blipFill>
        <p:spPr>
          <a:xfrm>
            <a:off x="5376795" y="3808144"/>
            <a:ext cx="3275824" cy="386300"/>
          </a:xfrm>
          <a:prstGeom prst="rect">
            <a:avLst/>
          </a:prstGeom>
        </p:spPr>
      </p:pic>
    </p:spTree>
    <p:extLst>
      <p:ext uri="{BB962C8B-B14F-4D97-AF65-F5344CB8AC3E}">
        <p14:creationId xmlns:p14="http://schemas.microsoft.com/office/powerpoint/2010/main" val="9283218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La trasmissione della politica monetaria, </a:t>
            </a:r>
            <a:r>
              <a:rPr lang="it-IT" dirty="0" smtClean="0"/>
              <a:t>4</a:t>
            </a:r>
            <a:endParaRPr lang="it-IT" dirty="0"/>
          </a:p>
        </p:txBody>
      </p:sp>
      <p:sp>
        <p:nvSpPr>
          <p:cNvPr id="3" name="Segnaposto contenuto 2"/>
          <p:cNvSpPr>
            <a:spLocks noGrp="1"/>
          </p:cNvSpPr>
          <p:nvPr>
            <p:ph idx="1"/>
          </p:nvPr>
        </p:nvSpPr>
        <p:spPr>
          <a:xfrm>
            <a:off x="736600" y="2315152"/>
            <a:ext cx="10515600" cy="4351338"/>
          </a:xfrm>
        </p:spPr>
        <p:txBody>
          <a:bodyPr>
            <a:normAutofit/>
          </a:bodyPr>
          <a:lstStyle/>
          <a:p>
            <a:r>
              <a:rPr lang="it-IT" dirty="0" smtClean="0">
                <a:solidFill>
                  <a:srgbClr val="FF0000"/>
                </a:solidFill>
              </a:rPr>
              <a:t>Il circuito delle condizioni di credito</a:t>
            </a:r>
          </a:p>
          <a:p>
            <a:pPr lvl="1"/>
            <a:r>
              <a:rPr lang="it-IT" dirty="0" smtClean="0"/>
              <a:t>Logica: L’asimmetria informativa condiziona i rapporti finanziari e il rischio di credito. Le banche e gli altri intermediari, chiedono garanzie agli affidati e osservano la loro situazione patrimoniale e reddituale. Il valore delle garanzie, i redditi e i patrimoni sono influenzati dalla politica monetaria e possono, a loro volta influenzare, la disponibilità delle banche a concedere maggiore o mino credito.</a:t>
            </a:r>
          </a:p>
          <a:p>
            <a:pPr lvl="1"/>
            <a:r>
              <a:rPr lang="it-IT" dirty="0" smtClean="0"/>
              <a:t>Fattore determinante: propensione all’indebitamento, propensione all’innovazione finanziaria, intensità della regolamentazione. </a:t>
            </a:r>
          </a:p>
          <a:p>
            <a:pPr lvl="1"/>
            <a:r>
              <a:rPr lang="it-IT" dirty="0" smtClean="0"/>
              <a:t>Possibili ostacoli: indebitamento eccessivo, requisiti patrimoniali stringenti, regolamentazione bancaria stringente. </a:t>
            </a:r>
          </a:p>
          <a:p>
            <a:pPr lvl="1"/>
            <a:endParaRPr lang="it-IT" dirty="0" smtClean="0"/>
          </a:p>
        </p:txBody>
      </p:sp>
      <p:pic>
        <p:nvPicPr>
          <p:cNvPr id="4" name="Immagine 3"/>
          <p:cNvPicPr>
            <a:picLocks noChangeAspect="1"/>
          </p:cNvPicPr>
          <p:nvPr/>
        </p:nvPicPr>
        <p:blipFill>
          <a:blip r:embed="rId2"/>
          <a:stretch>
            <a:fillRect/>
          </a:stretch>
        </p:blipFill>
        <p:spPr>
          <a:xfrm>
            <a:off x="6503025" y="1200854"/>
            <a:ext cx="5574443" cy="979667"/>
          </a:xfrm>
          <a:prstGeom prst="rect">
            <a:avLst/>
          </a:prstGeom>
        </p:spPr>
      </p:pic>
    </p:spTree>
    <p:extLst>
      <p:ext uri="{BB962C8B-B14F-4D97-AF65-F5344CB8AC3E}">
        <p14:creationId xmlns:p14="http://schemas.microsoft.com/office/powerpoint/2010/main" val="272232807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902595" y="0"/>
            <a:ext cx="10410825" cy="1743075"/>
          </a:xfrm>
          <a:prstGeom prst="rect">
            <a:avLst/>
          </a:prstGeom>
        </p:spPr>
      </p:pic>
      <p:pic>
        <p:nvPicPr>
          <p:cNvPr id="6" name="Immagine 5"/>
          <p:cNvPicPr>
            <a:picLocks noChangeAspect="1"/>
          </p:cNvPicPr>
          <p:nvPr/>
        </p:nvPicPr>
        <p:blipFill>
          <a:blip r:embed="rId3"/>
          <a:stretch>
            <a:fillRect/>
          </a:stretch>
        </p:blipFill>
        <p:spPr>
          <a:xfrm>
            <a:off x="902595" y="2158083"/>
            <a:ext cx="4867275" cy="4010025"/>
          </a:xfrm>
          <a:prstGeom prst="rect">
            <a:avLst/>
          </a:prstGeom>
        </p:spPr>
      </p:pic>
      <p:pic>
        <p:nvPicPr>
          <p:cNvPr id="7" name="Immagine 6"/>
          <p:cNvPicPr>
            <a:picLocks noChangeAspect="1"/>
          </p:cNvPicPr>
          <p:nvPr/>
        </p:nvPicPr>
        <p:blipFill>
          <a:blip r:embed="rId4"/>
          <a:stretch>
            <a:fillRect/>
          </a:stretch>
        </p:blipFill>
        <p:spPr>
          <a:xfrm>
            <a:off x="6268657" y="2045929"/>
            <a:ext cx="4857750" cy="4543425"/>
          </a:xfrm>
          <a:prstGeom prst="rect">
            <a:avLst/>
          </a:prstGeom>
        </p:spPr>
      </p:pic>
    </p:spTree>
    <p:extLst>
      <p:ext uri="{BB962C8B-B14F-4D97-AF65-F5344CB8AC3E}">
        <p14:creationId xmlns:p14="http://schemas.microsoft.com/office/powerpoint/2010/main" val="25319624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032255" y="611948"/>
            <a:ext cx="4924425" cy="4371975"/>
          </a:xfrm>
          <a:prstGeom prst="rect">
            <a:avLst/>
          </a:prstGeom>
        </p:spPr>
      </p:pic>
      <p:pic>
        <p:nvPicPr>
          <p:cNvPr id="5" name="Immagine 4"/>
          <p:cNvPicPr>
            <a:picLocks noChangeAspect="1"/>
          </p:cNvPicPr>
          <p:nvPr/>
        </p:nvPicPr>
        <p:blipFill>
          <a:blip r:embed="rId3"/>
          <a:stretch>
            <a:fillRect/>
          </a:stretch>
        </p:blipFill>
        <p:spPr>
          <a:xfrm>
            <a:off x="6234985" y="767031"/>
            <a:ext cx="5105400" cy="2619375"/>
          </a:xfrm>
          <a:prstGeom prst="rect">
            <a:avLst/>
          </a:prstGeom>
        </p:spPr>
      </p:pic>
      <p:sp>
        <p:nvSpPr>
          <p:cNvPr id="6" name="CasellaDiTesto 5"/>
          <p:cNvSpPr txBox="1"/>
          <p:nvPr/>
        </p:nvSpPr>
        <p:spPr>
          <a:xfrm>
            <a:off x="1275008" y="5692462"/>
            <a:ext cx="8783392" cy="369332"/>
          </a:xfrm>
          <a:prstGeom prst="rect">
            <a:avLst/>
          </a:prstGeom>
          <a:noFill/>
        </p:spPr>
        <p:txBody>
          <a:bodyPr wrap="square" rtlCol="0">
            <a:spAutoFit/>
          </a:bodyPr>
          <a:lstStyle/>
          <a:p>
            <a:r>
              <a:rPr lang="it-IT" dirty="0" smtClean="0"/>
              <a:t>Fonte: </a:t>
            </a:r>
            <a:r>
              <a:rPr lang="it-IT" dirty="0">
                <a:hlinkClick r:id="rId4"/>
              </a:rPr>
              <a:t>https://www.bankingsupervision.europa.eu/about/thessm/html/index.en.html</a:t>
            </a:r>
            <a:endParaRPr lang="it-IT" dirty="0"/>
          </a:p>
        </p:txBody>
      </p:sp>
    </p:spTree>
    <p:extLst>
      <p:ext uri="{BB962C8B-B14F-4D97-AF65-F5344CB8AC3E}">
        <p14:creationId xmlns:p14="http://schemas.microsoft.com/office/powerpoint/2010/main" val="28121195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6644"/>
            <a:ext cx="10515600" cy="1325563"/>
          </a:xfrm>
        </p:spPr>
        <p:txBody>
          <a:bodyPr/>
          <a:lstStyle/>
          <a:p>
            <a:r>
              <a:rPr lang="it-IT" dirty="0" smtClean="0"/>
              <a:t>I rischi dell’attività bancaria</a:t>
            </a:r>
            <a:endParaRPr lang="it-IT" dirty="0"/>
          </a:p>
        </p:txBody>
      </p:sp>
      <p:graphicFrame>
        <p:nvGraphicFramePr>
          <p:cNvPr id="6" name="Segnaposto contenuto 5"/>
          <p:cNvGraphicFramePr>
            <a:graphicFrameLocks noGrp="1"/>
          </p:cNvGraphicFramePr>
          <p:nvPr>
            <p:ph sz="half" idx="1"/>
            <p:extLst/>
          </p:nvPr>
        </p:nvGraphicFramePr>
        <p:xfrm>
          <a:off x="2744272" y="1692207"/>
          <a:ext cx="6348212" cy="4166226"/>
        </p:xfrm>
        <a:graphic>
          <a:graphicData uri="http://schemas.openxmlformats.org/drawingml/2006/table">
            <a:tbl>
              <a:tblPr firstRow="1" bandRow="1">
                <a:tableStyleId>{5C22544A-7EE6-4342-B048-85BDC9FD1C3A}</a:tableStyleId>
              </a:tblPr>
              <a:tblGrid>
                <a:gridCol w="3174106">
                  <a:extLst>
                    <a:ext uri="{9D8B030D-6E8A-4147-A177-3AD203B41FA5}">
                      <a16:colId xmlns:a16="http://schemas.microsoft.com/office/drawing/2014/main" val="20000"/>
                    </a:ext>
                  </a:extLst>
                </a:gridCol>
                <a:gridCol w="3174106">
                  <a:extLst>
                    <a:ext uri="{9D8B030D-6E8A-4147-A177-3AD203B41FA5}">
                      <a16:colId xmlns:a16="http://schemas.microsoft.com/office/drawing/2014/main" val="20001"/>
                    </a:ext>
                  </a:extLst>
                </a:gridCol>
              </a:tblGrid>
              <a:tr h="511150">
                <a:tc>
                  <a:txBody>
                    <a:bodyPr/>
                    <a:lstStyle/>
                    <a:p>
                      <a:r>
                        <a:rPr lang="it-IT" dirty="0" smtClean="0"/>
                        <a:t>Attività</a:t>
                      </a:r>
                      <a:endParaRPr lang="it-IT" dirty="0"/>
                    </a:p>
                  </a:txBody>
                  <a:tcPr/>
                </a:tc>
                <a:tc>
                  <a:txBody>
                    <a:bodyPr/>
                    <a:lstStyle/>
                    <a:p>
                      <a:r>
                        <a:rPr lang="it-IT" dirty="0" smtClean="0"/>
                        <a:t>Passività e Capitale</a:t>
                      </a:r>
                      <a:endParaRPr lang="it-IT" dirty="0"/>
                    </a:p>
                  </a:txBody>
                  <a:tcPr/>
                </a:tc>
                <a:extLst>
                  <a:ext uri="{0D108BD9-81ED-4DB2-BD59-A6C34878D82A}">
                    <a16:rowId xmlns:a16="http://schemas.microsoft.com/office/drawing/2014/main" val="10000"/>
                  </a:ext>
                </a:extLst>
              </a:tr>
              <a:tr h="3655076">
                <a:tc>
                  <a:txBody>
                    <a:bodyPr/>
                    <a:lstStyle/>
                    <a:p>
                      <a:pPr marL="285750" indent="-285750">
                        <a:buFont typeface="Arial" panose="020B0604020202020204" pitchFamily="34" charset="0"/>
                        <a:buChar char="•"/>
                      </a:pPr>
                      <a:r>
                        <a:rPr lang="it-IT" sz="1600" dirty="0" smtClean="0"/>
                        <a:t>Contante</a:t>
                      </a:r>
                    </a:p>
                    <a:p>
                      <a:pPr marL="285750" indent="-285750">
                        <a:buFont typeface="Arial" panose="020B0604020202020204" pitchFamily="34" charset="0"/>
                        <a:buChar char="•"/>
                      </a:pPr>
                      <a:r>
                        <a:rPr lang="it-IT" sz="1600" dirty="0" smtClean="0"/>
                        <a:t>Riserve bancarie</a:t>
                      </a:r>
                    </a:p>
                    <a:p>
                      <a:pPr marL="285750" indent="-285750">
                        <a:buFont typeface="Arial" panose="020B0604020202020204" pitchFamily="34" charset="0"/>
                        <a:buChar char="•"/>
                      </a:pPr>
                      <a:r>
                        <a:rPr lang="it-IT" sz="1600" dirty="0" smtClean="0"/>
                        <a:t>Titoli: a breve, medio, lungo termine, emessi</a:t>
                      </a:r>
                      <a:r>
                        <a:rPr lang="it-IT" sz="1600" baseline="0" dirty="0" smtClean="0"/>
                        <a:t> da soggetti pubblici o privati, in valuta nazionale o estera, più o meno liquidi/rischiosi</a:t>
                      </a:r>
                      <a:r>
                        <a:rPr lang="it-IT" sz="1600" dirty="0" smtClean="0"/>
                        <a:t> </a:t>
                      </a:r>
                    </a:p>
                    <a:p>
                      <a:pPr marL="285750" indent="-285750">
                        <a:buFont typeface="Arial" panose="020B0604020202020204" pitchFamily="34" charset="0"/>
                        <a:buChar char="•"/>
                      </a:pPr>
                      <a:r>
                        <a:rPr lang="it-IT" sz="1600" dirty="0" smtClean="0"/>
                        <a:t>Prestiti: a brevissimo, breve, medio e lungo termine, a altre banche, operatori finanziari, imprese, a famiglie</a:t>
                      </a:r>
                    </a:p>
                    <a:p>
                      <a:pPr marL="285750" indent="-285750">
                        <a:buFont typeface="Arial" panose="020B0604020202020204" pitchFamily="34" charset="0"/>
                        <a:buChar char="•"/>
                      </a:pPr>
                      <a:r>
                        <a:rPr lang="it-IT" sz="1600" dirty="0" smtClean="0"/>
                        <a:t>Derivati</a:t>
                      </a:r>
                    </a:p>
                    <a:p>
                      <a:pPr marL="285750" indent="-285750">
                        <a:buFont typeface="Arial" panose="020B0604020202020204" pitchFamily="34" charset="0"/>
                        <a:buChar char="•"/>
                      </a:pPr>
                      <a:r>
                        <a:rPr lang="it-IT" sz="1600" dirty="0" smtClean="0"/>
                        <a:t>Altre attività finanziarie e reali</a:t>
                      </a:r>
                      <a:endParaRPr lang="it-IT" sz="1600" dirty="0"/>
                    </a:p>
                  </a:txBody>
                  <a:tcPr/>
                </a:tc>
                <a:tc>
                  <a:txBody>
                    <a:bodyPr/>
                    <a:lstStyle/>
                    <a:p>
                      <a:pPr marL="285750" indent="-285750">
                        <a:buFont typeface="Arial" panose="020B0604020202020204" pitchFamily="34" charset="0"/>
                        <a:buChar char="•"/>
                      </a:pPr>
                      <a:r>
                        <a:rPr lang="it-IT" sz="1600" dirty="0" smtClean="0"/>
                        <a:t>Prestiti da banca centrale e altre banche</a:t>
                      </a:r>
                    </a:p>
                    <a:p>
                      <a:pPr marL="285750" indent="-285750">
                        <a:buFont typeface="Arial" panose="020B0604020202020204" pitchFamily="34" charset="0"/>
                        <a:buChar char="•"/>
                      </a:pPr>
                      <a:r>
                        <a:rPr lang="it-IT" sz="1600" dirty="0" smtClean="0"/>
                        <a:t>Depositi</a:t>
                      </a:r>
                      <a:r>
                        <a:rPr lang="it-IT" sz="1600" baseline="0" dirty="0" smtClean="0"/>
                        <a:t> in conto corrente e a risparmio</a:t>
                      </a:r>
                    </a:p>
                    <a:p>
                      <a:pPr marL="285750" indent="-285750">
                        <a:buFont typeface="Arial" panose="020B0604020202020204" pitchFamily="34" charset="0"/>
                        <a:buChar char="•"/>
                      </a:pPr>
                      <a:r>
                        <a:rPr lang="it-IT" sz="1600" baseline="0" dirty="0" smtClean="0"/>
                        <a:t>Altri debiti a breve termine</a:t>
                      </a:r>
                    </a:p>
                    <a:p>
                      <a:pPr marL="285750" indent="-285750">
                        <a:buFont typeface="Arial" panose="020B0604020202020204" pitchFamily="34" charset="0"/>
                        <a:buChar char="•"/>
                      </a:pPr>
                      <a:r>
                        <a:rPr lang="it-IT" sz="1600" baseline="0" dirty="0" smtClean="0"/>
                        <a:t>Obbligazioni bancarie e titoli assimilati</a:t>
                      </a:r>
                    </a:p>
                    <a:p>
                      <a:pPr marL="0" indent="0">
                        <a:buFont typeface="Arial" panose="020B0604020202020204" pitchFamily="34" charset="0"/>
                        <a:buNone/>
                      </a:pPr>
                      <a:r>
                        <a:rPr lang="it-IT" sz="1600" baseline="0" dirty="0" smtClean="0"/>
                        <a:t>___________________________</a:t>
                      </a:r>
                    </a:p>
                    <a:p>
                      <a:pPr marL="285750" indent="-285750">
                        <a:buFont typeface="Arial" panose="020B0604020202020204" pitchFamily="34" charset="0"/>
                        <a:buChar char="•"/>
                      </a:pPr>
                      <a:endParaRPr lang="it-IT" sz="1600" baseline="0" dirty="0" smtClean="0"/>
                    </a:p>
                    <a:p>
                      <a:pPr marL="285750" indent="-285750">
                        <a:buFont typeface="Arial" panose="020B0604020202020204" pitchFamily="34" charset="0"/>
                        <a:buChar char="•"/>
                      </a:pPr>
                      <a:r>
                        <a:rPr lang="it-IT" sz="1600" baseline="0" dirty="0" smtClean="0"/>
                        <a:t>Capitale </a:t>
                      </a:r>
                    </a:p>
                    <a:p>
                      <a:pPr marL="285750" indent="-285750">
                        <a:buFont typeface="Arial" panose="020B0604020202020204" pitchFamily="34" charset="0"/>
                        <a:buChar char="•"/>
                      </a:pPr>
                      <a:r>
                        <a:rPr lang="it-IT" sz="1600" baseline="0" dirty="0" smtClean="0"/>
                        <a:t>Profitti non distribuiti</a:t>
                      </a:r>
                    </a:p>
                    <a:p>
                      <a:pPr marL="285750" indent="-285750">
                        <a:buFont typeface="Arial" panose="020B0604020202020204" pitchFamily="34" charset="0"/>
                        <a:buChar char="•"/>
                      </a:pPr>
                      <a:r>
                        <a:rPr lang="it-IT" sz="1600" baseline="0" dirty="0" smtClean="0"/>
                        <a:t>Riserve contro i rischi</a:t>
                      </a:r>
                      <a:endParaRPr lang="it-IT" sz="1600"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5358005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rischi dell’attività bancaria (2)</a:t>
            </a:r>
            <a:endParaRPr lang="it-IT" dirty="0"/>
          </a:p>
        </p:txBody>
      </p:sp>
      <p:sp>
        <p:nvSpPr>
          <p:cNvPr id="5" name="Segnaposto contenuto 4"/>
          <p:cNvSpPr>
            <a:spLocks noGrp="1"/>
          </p:cNvSpPr>
          <p:nvPr>
            <p:ph idx="1"/>
          </p:nvPr>
        </p:nvSpPr>
        <p:spPr/>
        <p:txBody>
          <a:bodyPr>
            <a:normAutofit fontScale="62500" lnSpcReduction="20000"/>
          </a:bodyPr>
          <a:lstStyle/>
          <a:p>
            <a:r>
              <a:rPr lang="it-IT" dirty="0" smtClean="0"/>
              <a:t>Rischi di credito</a:t>
            </a:r>
          </a:p>
          <a:p>
            <a:pPr lvl="1"/>
            <a:r>
              <a:rPr lang="it-IT" dirty="0" smtClean="0"/>
              <a:t>Rischio del debitore e del creditore</a:t>
            </a:r>
          </a:p>
          <a:p>
            <a:pPr lvl="1"/>
            <a:r>
              <a:rPr lang="it-IT" dirty="0" smtClean="0"/>
              <a:t>Strategie per la riduzione del rischio di credito (breve termine, diversificazione, garanzie, importi ridotti)</a:t>
            </a:r>
          </a:p>
          <a:p>
            <a:pPr lvl="1"/>
            <a:r>
              <a:rPr lang="it-IT" dirty="0" smtClean="0"/>
              <a:t>Il problema dei NPL come esempio di acceleratore finanziario (</a:t>
            </a:r>
            <a:r>
              <a:rPr lang="it-IT" dirty="0" smtClean="0">
                <a:sym typeface="Symbol" panose="05050102010706020507" pitchFamily="18" charset="2"/>
              </a:rPr>
              <a:t>PIL NPL </a:t>
            </a:r>
            <a:r>
              <a:rPr lang="it-IT" dirty="0" smtClean="0"/>
              <a:t> </a:t>
            </a:r>
            <a:r>
              <a:rPr lang="it-IT" dirty="0" smtClean="0">
                <a:sym typeface="Symbol" panose="05050102010706020507" pitchFamily="18" charset="2"/>
              </a:rPr>
              <a:t>Perdite, Riserve contro rischi  Prestiti  PIL  ….)  </a:t>
            </a:r>
            <a:endParaRPr lang="it-IT" dirty="0" smtClean="0"/>
          </a:p>
          <a:p>
            <a:r>
              <a:rPr lang="it-IT" dirty="0" smtClean="0"/>
              <a:t>Rischi di mercato</a:t>
            </a:r>
          </a:p>
          <a:p>
            <a:pPr lvl="1"/>
            <a:r>
              <a:rPr lang="it-IT" dirty="0" smtClean="0"/>
              <a:t>Coinvolgimento tra banche e mercati finanziari</a:t>
            </a:r>
          </a:p>
          <a:p>
            <a:pPr lvl="1"/>
            <a:r>
              <a:rPr lang="it-IT" dirty="0" smtClean="0"/>
              <a:t>Strategie per la riduzione del rischio di mercato (diversificazione, derivati, titoli sicuri se esistono)</a:t>
            </a:r>
          </a:p>
          <a:p>
            <a:pPr lvl="1"/>
            <a:r>
              <a:rPr lang="it-IT" dirty="0" smtClean="0"/>
              <a:t>Banche e debito pubblico alto </a:t>
            </a:r>
            <a:r>
              <a:rPr lang="it-IT" dirty="0"/>
              <a:t>esempio di acceleratore finanziario (</a:t>
            </a:r>
            <a:r>
              <a:rPr lang="it-IT" dirty="0" smtClean="0">
                <a:sym typeface="Symbol" panose="05050102010706020507" pitchFamily="18" charset="2"/>
              </a:rPr>
              <a:t>TIT  </a:t>
            </a:r>
            <a:r>
              <a:rPr lang="it-IT" dirty="0">
                <a:sym typeface="Symbol" panose="05050102010706020507" pitchFamily="18" charset="2"/>
              </a:rPr>
              <a:t>Perdite, Riserve contro rischi  </a:t>
            </a:r>
            <a:r>
              <a:rPr lang="it-IT" dirty="0" smtClean="0">
                <a:sym typeface="Symbol" panose="05050102010706020507" pitchFamily="18" charset="2"/>
              </a:rPr>
              <a:t>Prestiti  </a:t>
            </a:r>
            <a:r>
              <a:rPr lang="it-IT" dirty="0">
                <a:sym typeface="Symbol" panose="05050102010706020507" pitchFamily="18" charset="2"/>
              </a:rPr>
              <a:t>TIT</a:t>
            </a:r>
            <a:r>
              <a:rPr lang="it-IT" dirty="0" smtClean="0">
                <a:sym typeface="Symbol" panose="05050102010706020507" pitchFamily="18" charset="2"/>
              </a:rPr>
              <a:t> </a:t>
            </a:r>
            <a:r>
              <a:rPr lang="it-IT" dirty="0">
                <a:sym typeface="Symbol" panose="05050102010706020507" pitchFamily="18" charset="2"/>
              </a:rPr>
              <a:t> ….)</a:t>
            </a:r>
            <a:endParaRPr lang="it-IT" dirty="0" smtClean="0"/>
          </a:p>
          <a:p>
            <a:r>
              <a:rPr lang="it-IT" dirty="0" smtClean="0"/>
              <a:t>Rischi di liquidità</a:t>
            </a:r>
          </a:p>
          <a:p>
            <a:pPr lvl="1"/>
            <a:r>
              <a:rPr lang="it-IT" dirty="0" smtClean="0"/>
              <a:t>Pagamenti in entrata e in uscita e rischi derivanti dal loro sbilanciamento</a:t>
            </a:r>
          </a:p>
          <a:p>
            <a:pPr lvl="1"/>
            <a:r>
              <a:rPr lang="it-IT" dirty="0"/>
              <a:t>Strategie per la riduzione del rischio di credito </a:t>
            </a:r>
            <a:r>
              <a:rPr lang="it-IT" dirty="0" smtClean="0"/>
              <a:t>(tenere stock elevati di riserve presso la BC e di attività liquide in bilancio, prediligere la raccolta a medio e lungo termine, non affidarsi esclusivamente a raccolta a brevissimo termine e a depositi a vista)</a:t>
            </a:r>
          </a:p>
          <a:p>
            <a:pPr lvl="1"/>
            <a:r>
              <a:rPr lang="it-IT" dirty="0" smtClean="0"/>
              <a:t>Il ruolo della banca centrale (banca delle banche) nell’evitare situazioni d’illiquidità</a:t>
            </a:r>
          </a:p>
          <a:p>
            <a:r>
              <a:rPr lang="it-IT" dirty="0" smtClean="0"/>
              <a:t>Rischi d’insolvenza </a:t>
            </a:r>
          </a:p>
          <a:p>
            <a:pPr lvl="1"/>
            <a:r>
              <a:rPr lang="it-IT" dirty="0" smtClean="0"/>
              <a:t>Capitale &lt; (Passività – Attività)</a:t>
            </a:r>
          </a:p>
          <a:p>
            <a:pPr lvl="1"/>
            <a:r>
              <a:rPr lang="it-IT" dirty="0" smtClean="0"/>
              <a:t>Bancarotta di una banca e sue conseguenze sistemiche su offerta di moneta ed economia. </a:t>
            </a:r>
            <a:endParaRPr lang="it-IT" dirty="0"/>
          </a:p>
        </p:txBody>
      </p:sp>
    </p:spTree>
    <p:extLst>
      <p:ext uri="{BB962C8B-B14F-4D97-AF65-F5344CB8AC3E}">
        <p14:creationId xmlns:p14="http://schemas.microsoft.com/office/powerpoint/2010/main" val="28193105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Vigilanza micro-prudenziale</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Esistono vari tipi di regolamentazione, più o meno limitativi della libertà d’azione delle singole banche, finalizzati a monitorare i rischi e a limitarne la portata. </a:t>
            </a:r>
          </a:p>
          <a:p>
            <a:r>
              <a:rPr lang="it-IT" dirty="0" smtClean="0"/>
              <a:t>Nel corso degli ultimi decenni (almeno fino al 2008) si è verificato un graduale spostamento da una regolamentazione di tipo prescrittivo (obbligo, divieto) a una regolamentazione centrata sul concetto di vigilanza prudenziale (libertà consapevole dei suoi limiti e della possibilità di sanzione in caso quei limiti vengano superati)</a:t>
            </a:r>
          </a:p>
          <a:p>
            <a:r>
              <a:rPr lang="it-IT" dirty="0" smtClean="0"/>
              <a:t>In campo bancario, la base della regolamentazione prudenziale a livello globale è data dalle «regole di Basilea»</a:t>
            </a:r>
          </a:p>
          <a:p>
            <a:pPr lvl="1"/>
            <a:r>
              <a:rPr lang="it-IT" dirty="0" smtClean="0"/>
              <a:t>Basilea e la Banca dei Regolamenti Internazionali </a:t>
            </a:r>
            <a:r>
              <a:rPr lang="it-IT" dirty="0">
                <a:hlinkClick r:id="rId2"/>
              </a:rPr>
              <a:t>https://www.bis.org</a:t>
            </a:r>
            <a:r>
              <a:rPr lang="it-IT" dirty="0" smtClean="0">
                <a:hlinkClick r:id="rId2"/>
              </a:rPr>
              <a:t>/</a:t>
            </a:r>
            <a:endParaRPr lang="it-IT" dirty="0" smtClean="0"/>
          </a:p>
          <a:p>
            <a:pPr lvl="1"/>
            <a:r>
              <a:rPr lang="it-IT" dirty="0" smtClean="0"/>
              <a:t>Basilea 1 (1988), Basilea 2 (2004), Basilea 3 (2011)</a:t>
            </a:r>
            <a:endParaRPr lang="it-IT" dirty="0"/>
          </a:p>
        </p:txBody>
      </p:sp>
    </p:spTree>
    <p:extLst>
      <p:ext uri="{BB962C8B-B14F-4D97-AF65-F5344CB8AC3E}">
        <p14:creationId xmlns:p14="http://schemas.microsoft.com/office/powerpoint/2010/main" val="41102188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Vigilanza </a:t>
            </a:r>
            <a:r>
              <a:rPr lang="it-IT" dirty="0" smtClean="0"/>
              <a:t>micro-prudenziale (2)</a:t>
            </a:r>
            <a:endParaRPr lang="it-IT" dirty="0"/>
          </a:p>
        </p:txBody>
      </p:sp>
      <p:sp>
        <p:nvSpPr>
          <p:cNvPr id="3" name="Segnaposto contenuto 2"/>
          <p:cNvSpPr>
            <a:spLocks noGrp="1"/>
          </p:cNvSpPr>
          <p:nvPr>
            <p:ph idx="1"/>
          </p:nvPr>
        </p:nvSpPr>
        <p:spPr/>
        <p:txBody>
          <a:bodyPr>
            <a:normAutofit/>
          </a:bodyPr>
          <a:lstStyle/>
          <a:p>
            <a:r>
              <a:rPr lang="it-IT" dirty="0" smtClean="0">
                <a:solidFill>
                  <a:srgbClr val="FF0000"/>
                </a:solidFill>
              </a:rPr>
              <a:t>Il principio base: Requisiti prudenziali di capitale</a:t>
            </a:r>
          </a:p>
          <a:p>
            <a:pPr lvl="1"/>
            <a:r>
              <a:rPr lang="it-IT" dirty="0" smtClean="0"/>
              <a:t>Capitale </a:t>
            </a:r>
            <a:r>
              <a:rPr lang="it-IT" dirty="0" smtClean="0">
                <a:sym typeface="Symbol" panose="05050102010706020507" pitchFamily="18" charset="2"/>
              </a:rPr>
              <a:t> %x delle Attività pesate per i diversi coefficienti di rischio</a:t>
            </a:r>
          </a:p>
          <a:p>
            <a:pPr lvl="1"/>
            <a:r>
              <a:rPr lang="it-IT" dirty="0" smtClean="0"/>
              <a:t>Esempio </a:t>
            </a:r>
          </a:p>
          <a:p>
            <a:pPr lvl="2"/>
            <a:r>
              <a:rPr lang="it-IT" dirty="0" smtClean="0"/>
              <a:t>Attività della banca A: Liquidità (500), Titoli (2000), Prestiti (5000) = Totale (7500)</a:t>
            </a:r>
          </a:p>
          <a:p>
            <a:pPr lvl="2"/>
            <a:r>
              <a:rPr lang="it-IT" dirty="0" smtClean="0"/>
              <a:t>Coefficienti di rischio (perdita di valore in caso di evento avverso): Liquidità (0%), Titoli (20%), Prestiti (100%)</a:t>
            </a:r>
          </a:p>
          <a:p>
            <a:pPr lvl="2"/>
            <a:r>
              <a:rPr lang="it-IT" dirty="0" smtClean="0"/>
              <a:t>Attività pesate per il rischio: (500*0) + (2000*0,2) + (5000*1) = 5400 </a:t>
            </a:r>
          </a:p>
          <a:p>
            <a:pPr lvl="2"/>
            <a:r>
              <a:rPr lang="it-IT" dirty="0" smtClean="0"/>
              <a:t>Se x% = 8% il capitale prudenziale minimo che la banca deve possedere (a garanzia dei suoi attivi) è 8% di 5400 cioè 432.</a:t>
            </a:r>
          </a:p>
          <a:p>
            <a:pPr lvl="2"/>
            <a:r>
              <a:rPr lang="it-IT" dirty="0" smtClean="0"/>
              <a:t>La BC vigila su questo. Se Capitale </a:t>
            </a:r>
            <a:r>
              <a:rPr lang="it-IT" dirty="0" smtClean="0">
                <a:sym typeface="Symbol" panose="05050102010706020507" pitchFamily="18" charset="2"/>
              </a:rPr>
              <a:t> 432 OK, se Capitale &lt; 432 Problema! O la banca riduce i rischi (e i rendimenti attesi) o aumenta il capitale (difficile e costoso)</a:t>
            </a:r>
          </a:p>
        </p:txBody>
      </p:sp>
    </p:spTree>
    <p:extLst>
      <p:ext uri="{BB962C8B-B14F-4D97-AF65-F5344CB8AC3E}">
        <p14:creationId xmlns:p14="http://schemas.microsoft.com/office/powerpoint/2010/main" val="32568640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Vigilanza </a:t>
            </a:r>
            <a:r>
              <a:rPr lang="it-IT" dirty="0" smtClean="0"/>
              <a:t>micro-prudenziale (3)</a:t>
            </a:r>
            <a:endParaRPr lang="it-IT" dirty="0"/>
          </a:p>
        </p:txBody>
      </p:sp>
      <p:sp>
        <p:nvSpPr>
          <p:cNvPr id="3" name="Segnaposto contenuto 2"/>
          <p:cNvSpPr>
            <a:spLocks noGrp="1"/>
          </p:cNvSpPr>
          <p:nvPr>
            <p:ph idx="1"/>
          </p:nvPr>
        </p:nvSpPr>
        <p:spPr>
          <a:xfrm>
            <a:off x="283335" y="1825625"/>
            <a:ext cx="11070465" cy="4832752"/>
          </a:xfrm>
        </p:spPr>
        <p:txBody>
          <a:bodyPr>
            <a:normAutofit fontScale="77500" lnSpcReduction="20000"/>
          </a:bodyPr>
          <a:lstStyle/>
          <a:p>
            <a:r>
              <a:rPr lang="it-IT" dirty="0" smtClean="0">
                <a:sym typeface="Symbol" panose="05050102010706020507" pitchFamily="18" charset="2"/>
              </a:rPr>
              <a:t>Da Basilea 1 a Basilea 3 (per effetto di crisi finanziarie ricorrenti)</a:t>
            </a:r>
          </a:p>
          <a:p>
            <a:pPr lvl="1"/>
            <a:r>
              <a:rPr lang="it-IT" dirty="0" smtClean="0">
                <a:sym typeface="Symbol" panose="05050102010706020507" pitchFamily="18" charset="2"/>
              </a:rPr>
              <a:t>Requisiti di capitale sempre più stringenti</a:t>
            </a:r>
          </a:p>
          <a:p>
            <a:pPr lvl="1"/>
            <a:r>
              <a:rPr lang="it-IT" dirty="0" smtClean="0">
                <a:sym typeface="Symbol" panose="05050102010706020507" pitchFamily="18" charset="2"/>
              </a:rPr>
              <a:t>Altre requisiti prudenziali per tener conto di rischio di credito, rischio di mercato, rischio di liquidità.</a:t>
            </a:r>
          </a:p>
          <a:p>
            <a:r>
              <a:rPr lang="it-IT" dirty="0" smtClean="0">
                <a:sym typeface="Symbol" panose="05050102010706020507" pitchFamily="18" charset="2"/>
              </a:rPr>
              <a:t>Basilea 3</a:t>
            </a:r>
          </a:p>
          <a:p>
            <a:pPr lvl="1"/>
            <a:r>
              <a:rPr lang="it-IT" dirty="0" smtClean="0">
                <a:solidFill>
                  <a:srgbClr val="FF0000"/>
                </a:solidFill>
                <a:sym typeface="Symbol" panose="05050102010706020507" pitchFamily="18" charset="2"/>
              </a:rPr>
              <a:t>Standard </a:t>
            </a:r>
            <a:r>
              <a:rPr lang="it-IT" dirty="0">
                <a:solidFill>
                  <a:srgbClr val="FF0000"/>
                </a:solidFill>
                <a:sym typeface="Symbol" panose="05050102010706020507" pitchFamily="18" charset="2"/>
              </a:rPr>
              <a:t>patrimoniali più rigorosi </a:t>
            </a:r>
            <a:r>
              <a:rPr lang="it-IT" dirty="0">
                <a:sym typeface="Symbol" panose="05050102010706020507" pitchFamily="18" charset="2"/>
              </a:rPr>
              <a:t>La norma originale di Basilea 3 del 2010 avrebbe dovuto imporre alle banche di detenere il 4,5% del common </a:t>
            </a:r>
            <a:r>
              <a:rPr lang="it-IT" dirty="0" err="1">
                <a:sym typeface="Symbol" panose="05050102010706020507" pitchFamily="18" charset="2"/>
              </a:rPr>
              <a:t>equity</a:t>
            </a:r>
            <a:r>
              <a:rPr lang="it-IT" dirty="0">
                <a:sym typeface="Symbol" panose="05050102010706020507" pitchFamily="18" charset="2"/>
              </a:rPr>
              <a:t> (rispetto al 2% di Basilea 2) e il 6% del </a:t>
            </a:r>
            <a:r>
              <a:rPr lang="it-IT" dirty="0" err="1">
                <a:sym typeface="Symbol" panose="05050102010706020507" pitchFamily="18" charset="2"/>
              </a:rPr>
              <a:t>Tier</a:t>
            </a:r>
            <a:r>
              <a:rPr lang="it-IT" dirty="0">
                <a:sym typeface="Symbol" panose="05050102010706020507" pitchFamily="18" charset="2"/>
              </a:rPr>
              <a:t> 1 capital (compreso il common </a:t>
            </a:r>
            <a:r>
              <a:rPr lang="it-IT" dirty="0" err="1">
                <a:sym typeface="Symbol" panose="05050102010706020507" pitchFamily="18" charset="2"/>
              </a:rPr>
              <a:t>equity</a:t>
            </a:r>
            <a:r>
              <a:rPr lang="it-IT" dirty="0">
                <a:sym typeface="Symbol" panose="05050102010706020507" pitchFamily="18" charset="2"/>
              </a:rPr>
              <a:t> e rispetto al 4% di Basilea 2) di RWA. </a:t>
            </a:r>
            <a:endParaRPr lang="it-IT" dirty="0" smtClean="0">
              <a:sym typeface="Symbol" panose="05050102010706020507" pitchFamily="18" charset="2"/>
            </a:endParaRPr>
          </a:p>
          <a:p>
            <a:pPr lvl="1"/>
            <a:r>
              <a:rPr lang="it-IT" dirty="0" smtClean="0">
                <a:solidFill>
                  <a:srgbClr val="FF0000"/>
                </a:solidFill>
                <a:sym typeface="Symbol" panose="05050102010706020507" pitchFamily="18" charset="2"/>
              </a:rPr>
              <a:t>La </a:t>
            </a:r>
            <a:r>
              <a:rPr lang="it-IT" dirty="0">
                <a:solidFill>
                  <a:srgbClr val="FF0000"/>
                </a:solidFill>
                <a:sym typeface="Symbol" panose="05050102010706020507" pitchFamily="18" charset="2"/>
              </a:rPr>
              <a:t>ridotta </a:t>
            </a:r>
            <a:r>
              <a:rPr lang="it-IT" dirty="0" err="1" smtClean="0">
                <a:solidFill>
                  <a:srgbClr val="FF0000"/>
                </a:solidFill>
                <a:sym typeface="Symbol" panose="05050102010706020507" pitchFamily="18" charset="2"/>
              </a:rPr>
              <a:t>prociclicità</a:t>
            </a:r>
            <a:r>
              <a:rPr lang="it-IT" dirty="0" smtClean="0">
                <a:sym typeface="Symbol" panose="05050102010706020507" pitchFamily="18" charset="2"/>
              </a:rPr>
              <a:t>: Basilea </a:t>
            </a:r>
            <a:r>
              <a:rPr lang="it-IT" dirty="0">
                <a:sym typeface="Symbol" panose="05050102010706020507" pitchFamily="18" charset="2"/>
              </a:rPr>
              <a:t>3 ha introdotto due ulteriori "buffer di capitale" - un "buffer di conservazione del capitale obbligatorio" del 2,5% e un "buffer anticiclico discrezionale" per consentire alle autorità nazionali di regolamentazione di richiedere fino a un ulteriore 2,5% di capitale durante i periodi di elevata crescita del credito </a:t>
            </a:r>
            <a:endParaRPr lang="it-IT" dirty="0" smtClean="0">
              <a:sym typeface="Symbol" panose="05050102010706020507" pitchFamily="18" charset="2"/>
            </a:endParaRPr>
          </a:p>
          <a:p>
            <a:pPr lvl="1"/>
            <a:r>
              <a:rPr lang="it-IT" dirty="0" smtClean="0">
                <a:sym typeface="Symbol" panose="05050102010706020507" pitchFamily="18" charset="2"/>
              </a:rPr>
              <a:t>Basilea 3 </a:t>
            </a:r>
            <a:r>
              <a:rPr lang="it-IT" dirty="0">
                <a:sym typeface="Symbol" panose="05050102010706020507" pitchFamily="18" charset="2"/>
              </a:rPr>
              <a:t>ha introdotto </a:t>
            </a:r>
            <a:r>
              <a:rPr lang="it-IT" dirty="0">
                <a:solidFill>
                  <a:srgbClr val="FF0000"/>
                </a:solidFill>
                <a:sym typeface="Symbol" panose="05050102010706020507" pitchFamily="18" charset="2"/>
              </a:rPr>
              <a:t>un "indice di leva finanziaria" minimo</a:t>
            </a:r>
            <a:r>
              <a:rPr lang="it-IT" dirty="0">
                <a:sym typeface="Symbol" panose="05050102010706020507" pitchFamily="18" charset="2"/>
              </a:rPr>
              <a:t>. L'indice di leva finanziaria è stato calcolato dividendo il patrimonio </a:t>
            </a:r>
            <a:r>
              <a:rPr lang="it-IT" dirty="0" err="1">
                <a:sym typeface="Symbol" panose="05050102010706020507" pitchFamily="18" charset="2"/>
              </a:rPr>
              <a:t>Tier</a:t>
            </a:r>
            <a:r>
              <a:rPr lang="it-IT" dirty="0">
                <a:sym typeface="Symbol" panose="05050102010706020507" pitchFamily="18" charset="2"/>
              </a:rPr>
              <a:t> 1 per la media delle attività totali consolidate della </a:t>
            </a:r>
            <a:r>
              <a:rPr lang="it-IT" dirty="0" smtClean="0">
                <a:sym typeface="Symbol" panose="05050102010706020507" pitchFamily="18" charset="2"/>
              </a:rPr>
              <a:t>banca (non pesate per il rischio). </a:t>
            </a:r>
            <a:r>
              <a:rPr lang="it-IT" dirty="0">
                <a:sym typeface="Symbol" panose="05050102010706020507" pitchFamily="18" charset="2"/>
              </a:rPr>
              <a:t>Secondo le previsioni di Basilea 3, le banche avrebbero dovuto mantenere un indice di leva finanziaria superiore al 3</a:t>
            </a:r>
            <a:r>
              <a:rPr lang="it-IT" dirty="0" smtClean="0">
                <a:sym typeface="Symbol" panose="05050102010706020507" pitchFamily="18" charset="2"/>
              </a:rPr>
              <a:t>%.</a:t>
            </a:r>
          </a:p>
          <a:p>
            <a:pPr lvl="1"/>
            <a:r>
              <a:rPr lang="it-IT" dirty="0" smtClean="0">
                <a:sym typeface="Symbol" panose="05050102010706020507" pitchFamily="18" charset="2"/>
              </a:rPr>
              <a:t>Gli </a:t>
            </a:r>
            <a:r>
              <a:rPr lang="it-IT" dirty="0">
                <a:solidFill>
                  <a:srgbClr val="FF0000"/>
                </a:solidFill>
                <a:sym typeface="Symbol" panose="05050102010706020507" pitchFamily="18" charset="2"/>
              </a:rPr>
              <a:t>standard di liquidità </a:t>
            </a:r>
            <a:r>
              <a:rPr lang="it-IT" dirty="0">
                <a:sym typeface="Symbol" panose="05050102010706020507" pitchFamily="18" charset="2"/>
              </a:rPr>
              <a:t>di Basilea 3 hanno introdotto due coefficienti di liquidità richiesti</a:t>
            </a:r>
            <a:r>
              <a:rPr lang="it-IT" dirty="0" smtClean="0">
                <a:sym typeface="Symbol" panose="05050102010706020507" pitchFamily="18" charset="2"/>
              </a:rPr>
              <a:t>. </a:t>
            </a:r>
            <a:r>
              <a:rPr lang="it-IT" dirty="0">
                <a:sym typeface="Symbol" panose="05050102010706020507" pitchFamily="18" charset="2"/>
              </a:rPr>
              <a:t>Il "</a:t>
            </a:r>
            <a:r>
              <a:rPr lang="it-IT" dirty="0" err="1">
                <a:sym typeface="Symbol" panose="05050102010706020507" pitchFamily="18" charset="2"/>
              </a:rPr>
              <a:t>Liquidity</a:t>
            </a:r>
            <a:r>
              <a:rPr lang="it-IT" dirty="0">
                <a:sym typeface="Symbol" panose="05050102010706020507" pitchFamily="18" charset="2"/>
              </a:rPr>
              <a:t> </a:t>
            </a:r>
            <a:r>
              <a:rPr lang="it-IT" dirty="0" err="1">
                <a:sym typeface="Symbol" panose="05050102010706020507" pitchFamily="18" charset="2"/>
              </a:rPr>
              <a:t>Coverage</a:t>
            </a:r>
            <a:r>
              <a:rPr lang="it-IT" dirty="0">
                <a:sym typeface="Symbol" panose="05050102010706020507" pitchFamily="18" charset="2"/>
              </a:rPr>
              <a:t> Ratio" avrebbe dovuto richiedere alla banca di detenere sufficienti attività liquide di alta qualità per coprire il totale dei suoi deflussi di cassa netti in 30 giorni; il Net </a:t>
            </a:r>
            <a:r>
              <a:rPr lang="it-IT" dirty="0" err="1">
                <a:sym typeface="Symbol" panose="05050102010706020507" pitchFamily="18" charset="2"/>
              </a:rPr>
              <a:t>Stable</a:t>
            </a:r>
            <a:r>
              <a:rPr lang="it-IT" dirty="0">
                <a:sym typeface="Symbol" panose="05050102010706020507" pitchFamily="18" charset="2"/>
              </a:rPr>
              <a:t> </a:t>
            </a:r>
            <a:r>
              <a:rPr lang="it-IT" dirty="0" err="1">
                <a:sym typeface="Symbol" panose="05050102010706020507" pitchFamily="18" charset="2"/>
              </a:rPr>
              <a:t>Funding</a:t>
            </a:r>
            <a:r>
              <a:rPr lang="it-IT" dirty="0">
                <a:sym typeface="Symbol" panose="05050102010706020507" pitchFamily="18" charset="2"/>
              </a:rPr>
              <a:t> Ratio avrebbe dovuto richiedere che l'importo disponibile di finanziamento stabile superasse l'importo richiesto di finanziamento stabile in un periodo di stress prolungato di un </a:t>
            </a:r>
            <a:r>
              <a:rPr lang="it-IT" dirty="0" smtClean="0">
                <a:sym typeface="Symbol" panose="05050102010706020507" pitchFamily="18" charset="2"/>
              </a:rPr>
              <a:t>anno.</a:t>
            </a:r>
          </a:p>
          <a:p>
            <a:pPr lvl="2"/>
            <a:endParaRPr lang="it-IT" dirty="0"/>
          </a:p>
        </p:txBody>
      </p:sp>
    </p:spTree>
    <p:extLst>
      <p:ext uri="{BB962C8B-B14F-4D97-AF65-F5344CB8AC3E}">
        <p14:creationId xmlns:p14="http://schemas.microsoft.com/office/powerpoint/2010/main" val="333353445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Rischi sistemici e vigilanza macro-prudenziale</a:t>
            </a:r>
            <a:endParaRPr lang="it-IT" dirty="0"/>
          </a:p>
        </p:txBody>
      </p:sp>
      <p:sp>
        <p:nvSpPr>
          <p:cNvPr id="3" name="Segnaposto contenuto 2"/>
          <p:cNvSpPr>
            <a:spLocks noGrp="1"/>
          </p:cNvSpPr>
          <p:nvPr>
            <p:ph idx="1"/>
          </p:nvPr>
        </p:nvSpPr>
        <p:spPr>
          <a:xfrm>
            <a:off x="838200" y="1825624"/>
            <a:ext cx="10515600" cy="4897147"/>
          </a:xfrm>
        </p:spPr>
        <p:txBody>
          <a:bodyPr>
            <a:normAutofit fontScale="85000" lnSpcReduction="20000"/>
          </a:bodyPr>
          <a:lstStyle/>
          <a:p>
            <a:r>
              <a:rPr lang="it-IT" dirty="0" smtClean="0"/>
              <a:t>La crisi finanziaria globale 2008-2010 ha rivelato (per l’ennesima volta) che esiste una dimensione macro dei rischi finanziari che riguarda l’interno sistema finanziario (rischio sistemico)</a:t>
            </a:r>
          </a:p>
          <a:p>
            <a:r>
              <a:rPr lang="it-IT" dirty="0" smtClean="0"/>
              <a:t> Il rischio sistemico richiede una regolamentazione sistemica o macro-prudenziale.</a:t>
            </a:r>
          </a:p>
          <a:p>
            <a:r>
              <a:rPr lang="it-IT" dirty="0"/>
              <a:t>Il rischio sistemico è il rischio che un evento inneschi una perdita di valore economico di fiducia in una parte sostanziale del sistema finanziario abbastanza grave da avere un effetto negativo significativo sull'economia </a:t>
            </a:r>
            <a:r>
              <a:rPr lang="it-IT" dirty="0" smtClean="0"/>
              <a:t>reale</a:t>
            </a:r>
          </a:p>
          <a:p>
            <a:r>
              <a:rPr lang="it-IT" dirty="0" smtClean="0">
                <a:solidFill>
                  <a:srgbClr val="FF0000"/>
                </a:solidFill>
              </a:rPr>
              <a:t>Il </a:t>
            </a:r>
            <a:r>
              <a:rPr lang="it-IT" dirty="0">
                <a:solidFill>
                  <a:srgbClr val="FF0000"/>
                </a:solidFill>
              </a:rPr>
              <a:t>rischio sistemico ha due dimensioni: ciclica e </a:t>
            </a:r>
            <a:r>
              <a:rPr lang="it-IT" dirty="0" smtClean="0">
                <a:solidFill>
                  <a:srgbClr val="FF0000"/>
                </a:solidFill>
              </a:rPr>
              <a:t>strutturale</a:t>
            </a:r>
          </a:p>
          <a:p>
            <a:pPr lvl="1"/>
            <a:r>
              <a:rPr lang="it-IT" dirty="0" smtClean="0"/>
              <a:t>La </a:t>
            </a:r>
            <a:r>
              <a:rPr lang="it-IT" dirty="0"/>
              <a:t>dimensione ciclica del rischio sistemico è legata al fatto che l'attività finanziaria è </a:t>
            </a:r>
            <a:r>
              <a:rPr lang="it-IT" dirty="0" err="1"/>
              <a:t>prociclica</a:t>
            </a:r>
            <a:r>
              <a:rPr lang="it-IT" dirty="0"/>
              <a:t> e amplifica il ciclo economico attraverso la creazione di squilibri finanziari</a:t>
            </a:r>
            <a:r>
              <a:rPr lang="it-IT" dirty="0" smtClean="0"/>
              <a:t>.</a:t>
            </a:r>
          </a:p>
          <a:p>
            <a:pPr lvl="1"/>
            <a:r>
              <a:rPr lang="it-IT" dirty="0" smtClean="0"/>
              <a:t>La </a:t>
            </a:r>
            <a:r>
              <a:rPr lang="it-IT" dirty="0"/>
              <a:t>dimensione strutturale del rischio sistemico dipende dal grado di interconnessione tra le varie parti del </a:t>
            </a:r>
            <a:r>
              <a:rPr lang="it-IT" dirty="0" smtClean="0"/>
              <a:t>sistema.</a:t>
            </a:r>
          </a:p>
          <a:p>
            <a:pPr lvl="1"/>
            <a:r>
              <a:rPr lang="it-IT" dirty="0" smtClean="0"/>
              <a:t>L'impatto </a:t>
            </a:r>
            <a:r>
              <a:rPr lang="it-IT" dirty="0"/>
              <a:t>del rischio sistemico è amplificato dalle esternalità, dalle informazioni asimmetriche, dai meccanismi di feedback e di amplificazione e dal comportamento del gregge.  </a:t>
            </a:r>
          </a:p>
        </p:txBody>
      </p:sp>
    </p:spTree>
    <p:extLst>
      <p:ext uri="{BB962C8B-B14F-4D97-AF65-F5344CB8AC3E}">
        <p14:creationId xmlns:p14="http://schemas.microsoft.com/office/powerpoint/2010/main" val="106705088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a:t>Rischi sistemici e vigilanza </a:t>
            </a:r>
            <a:r>
              <a:rPr lang="it-IT" sz="4000" dirty="0" smtClean="0"/>
              <a:t>macro-prudenziale (2)</a:t>
            </a:r>
            <a:endParaRPr lang="it-IT" sz="4000" dirty="0"/>
          </a:p>
        </p:txBody>
      </p:sp>
      <p:pic>
        <p:nvPicPr>
          <p:cNvPr id="4" name="Immagine 3"/>
          <p:cNvPicPr>
            <a:picLocks noChangeAspect="1"/>
          </p:cNvPicPr>
          <p:nvPr/>
        </p:nvPicPr>
        <p:blipFill>
          <a:blip r:embed="rId2"/>
          <a:stretch>
            <a:fillRect/>
          </a:stretch>
        </p:blipFill>
        <p:spPr>
          <a:xfrm>
            <a:off x="2367398" y="1690688"/>
            <a:ext cx="7457203" cy="4746770"/>
          </a:xfrm>
          <a:prstGeom prst="rect">
            <a:avLst/>
          </a:prstGeom>
        </p:spPr>
      </p:pic>
    </p:spTree>
    <p:extLst>
      <p:ext uri="{BB962C8B-B14F-4D97-AF65-F5344CB8AC3E}">
        <p14:creationId xmlns:p14="http://schemas.microsoft.com/office/powerpoint/2010/main" val="71785542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a:t>Rischi sistemici e vigilanza macro-prudenziale </a:t>
            </a:r>
            <a:r>
              <a:rPr lang="it-IT" sz="4000" dirty="0" smtClean="0"/>
              <a:t>(3)</a:t>
            </a:r>
            <a:endParaRPr lang="it-IT" sz="4000" dirty="0"/>
          </a:p>
        </p:txBody>
      </p:sp>
      <p:sp>
        <p:nvSpPr>
          <p:cNvPr id="3" name="Segnaposto contenuto 2"/>
          <p:cNvSpPr>
            <a:spLocks noGrp="1"/>
          </p:cNvSpPr>
          <p:nvPr>
            <p:ph idx="1"/>
          </p:nvPr>
        </p:nvSpPr>
        <p:spPr/>
        <p:txBody>
          <a:bodyPr>
            <a:normAutofit fontScale="77500" lnSpcReduction="20000"/>
          </a:bodyPr>
          <a:lstStyle/>
          <a:p>
            <a:r>
              <a:rPr lang="it-IT" dirty="0">
                <a:solidFill>
                  <a:srgbClr val="FF0000"/>
                </a:solidFill>
              </a:rPr>
              <a:t>Il pilastro ciclico è dedicato all'analisi dei rischi sistemici in funzione della loro evoluzione nel tempo </a:t>
            </a:r>
            <a:r>
              <a:rPr lang="it-IT" dirty="0"/>
              <a:t>(dimensione temporale del rischio sistemico legato al ciclo economico</a:t>
            </a:r>
            <a:r>
              <a:rPr lang="it-IT" dirty="0" smtClean="0"/>
              <a:t>). </a:t>
            </a:r>
          </a:p>
          <a:p>
            <a:endParaRPr lang="it-IT" dirty="0"/>
          </a:p>
          <a:p>
            <a:r>
              <a:rPr lang="it-IT" dirty="0" smtClean="0"/>
              <a:t>Le </a:t>
            </a:r>
            <a:r>
              <a:rPr lang="it-IT" dirty="0"/>
              <a:t>principali fonti di rischio sistemico analizzate nel pilastro ciclico sono le seguenti:</a:t>
            </a:r>
          </a:p>
          <a:p>
            <a:pPr lvl="1"/>
            <a:r>
              <a:rPr lang="it-IT" dirty="0"/>
              <a:t>Eccessiva crescita del credito e leva finanziaria ECGL: l'eccessiva crescita del credito è un fattore chiave delle bolle dei prezzi delle attività e delle successive crisi finanziarie. Il </a:t>
            </a:r>
            <a:r>
              <a:rPr lang="it-IT" dirty="0" err="1"/>
              <a:t>leverage</a:t>
            </a:r>
            <a:r>
              <a:rPr lang="it-IT" dirty="0"/>
              <a:t> (l'acquisto di attività con denaro preso in prestito scommettendo sul fatto che il rendimento delle attività è superiore al costo del prestito) amplifica la crescita del credito. Come detto sopra, il credito è pro-ciclico</a:t>
            </a:r>
          </a:p>
          <a:p>
            <a:pPr lvl="1"/>
            <a:r>
              <a:rPr lang="it-IT" dirty="0"/>
              <a:t>Eccessivo disallineamento delle scadenze e illiquidità del mercato EMMMI: il ricorso a finanziamenti a breve termine e instabili può portare a vendite di fuoco, illiquidità del mercato e contagio quando il ciclo finanziario si trasforma (a meno che anche le vostre attività non siano a breve termine)</a:t>
            </a:r>
          </a:p>
          <a:p>
            <a:pPr lvl="1"/>
            <a:r>
              <a:rPr lang="it-IT" dirty="0" smtClean="0"/>
              <a:t>Sia </a:t>
            </a:r>
            <a:r>
              <a:rPr lang="it-IT" dirty="0"/>
              <a:t>ECGL che EMMMI possono essere etichettati come obiettivi intermedi, ovvero situazioni da evitare per mantenere la stabilità finanziaria</a:t>
            </a:r>
          </a:p>
        </p:txBody>
      </p:sp>
    </p:spTree>
    <p:extLst>
      <p:ext uri="{BB962C8B-B14F-4D97-AF65-F5344CB8AC3E}">
        <p14:creationId xmlns:p14="http://schemas.microsoft.com/office/powerpoint/2010/main" val="178002756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a:t>Rischi sistemici e vigilanza macro-prudenziale </a:t>
            </a:r>
            <a:r>
              <a:rPr lang="it-IT" sz="4000" dirty="0" smtClean="0"/>
              <a:t>(4)</a:t>
            </a:r>
            <a:endParaRPr lang="it-IT" sz="4000" dirty="0"/>
          </a:p>
        </p:txBody>
      </p:sp>
      <p:sp>
        <p:nvSpPr>
          <p:cNvPr id="3" name="Segnaposto contenuto 2"/>
          <p:cNvSpPr>
            <a:spLocks noGrp="1"/>
          </p:cNvSpPr>
          <p:nvPr>
            <p:ph idx="1"/>
          </p:nvPr>
        </p:nvSpPr>
        <p:spPr/>
        <p:txBody>
          <a:bodyPr>
            <a:normAutofit fontScale="92500" lnSpcReduction="20000"/>
          </a:bodyPr>
          <a:lstStyle/>
          <a:p>
            <a:r>
              <a:rPr lang="it-IT" dirty="0">
                <a:solidFill>
                  <a:srgbClr val="FF0000"/>
                </a:solidFill>
              </a:rPr>
              <a:t>Il pilastro strutturale è dedicato all'analisi dei rischi sistemici </a:t>
            </a:r>
            <a:r>
              <a:rPr lang="it-IT" dirty="0"/>
              <a:t>in quanto distribuiti nello spazio in un determinato momento (dimensione trasversale del rischio sistemico legato all'interconnessione)</a:t>
            </a:r>
          </a:p>
          <a:p>
            <a:endParaRPr lang="it-IT" dirty="0"/>
          </a:p>
          <a:p>
            <a:r>
              <a:rPr lang="it-IT" dirty="0"/>
              <a:t>Le principali fonti di rischio sistemico analizzate nel pilastro strutturale sono le seguenti:</a:t>
            </a:r>
          </a:p>
          <a:p>
            <a:pPr lvl="1"/>
            <a:r>
              <a:rPr lang="it-IT" dirty="0"/>
              <a:t>Concentrazione dell'esposizione diretta e indiretta DIEC: le concentrazioni di esposizione rendono un sistema finanziario o parte di esso vulnerabile agli shock comuni, sia direttamente attraverso l'esposizione al bilancio, sia indirettamente attraverso la vendita di attività e </a:t>
            </a:r>
            <a:r>
              <a:rPr lang="it-IT" dirty="0" smtClean="0"/>
              <a:t>il.</a:t>
            </a:r>
            <a:endParaRPr lang="it-IT" dirty="0"/>
          </a:p>
          <a:p>
            <a:pPr lvl="1"/>
            <a:r>
              <a:rPr lang="it-IT" dirty="0"/>
              <a:t>Incentivi disallineati e rischio morale MIMH: questo include i rischi associati alle istituzioni finanziarie di importanza sistemica </a:t>
            </a:r>
            <a:r>
              <a:rPr lang="it-IT" dirty="0" smtClean="0"/>
              <a:t>(</a:t>
            </a:r>
            <a:r>
              <a:rPr lang="it-IT" i="1" dirty="0" smtClean="0"/>
              <a:t>Too big to </a:t>
            </a:r>
            <a:r>
              <a:rPr lang="it-IT" i="1" dirty="0" err="1" smtClean="0"/>
              <a:t>fail</a:t>
            </a:r>
            <a:r>
              <a:rPr lang="it-IT" dirty="0" smtClean="0"/>
              <a:t>) e </a:t>
            </a:r>
            <a:r>
              <a:rPr lang="it-IT" dirty="0"/>
              <a:t>il ruolo delle garanzie governative implicite</a:t>
            </a:r>
          </a:p>
          <a:p>
            <a:pPr lvl="1"/>
            <a:r>
              <a:rPr lang="it-IT" dirty="0" smtClean="0"/>
              <a:t>Anche </a:t>
            </a:r>
            <a:r>
              <a:rPr lang="it-IT" dirty="0"/>
              <a:t>il DIEC e il MIMH sono obiettivi intermedi della regolazione </a:t>
            </a:r>
            <a:r>
              <a:rPr lang="it-IT" dirty="0" err="1" smtClean="0"/>
              <a:t>macroprudenziale</a:t>
            </a:r>
            <a:endParaRPr lang="it-IT" dirty="0"/>
          </a:p>
        </p:txBody>
      </p:sp>
    </p:spTree>
    <p:extLst>
      <p:ext uri="{BB962C8B-B14F-4D97-AF65-F5344CB8AC3E}">
        <p14:creationId xmlns:p14="http://schemas.microsoft.com/office/powerpoint/2010/main" val="181489127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Altri ambiti della regolamentazione finanziaria</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solidFill>
                  <a:srgbClr val="FF0000"/>
                </a:solidFill>
              </a:rPr>
              <a:t>Supervisione della «</a:t>
            </a:r>
            <a:r>
              <a:rPr lang="it-IT" dirty="0" err="1" smtClean="0">
                <a:solidFill>
                  <a:srgbClr val="FF0000"/>
                </a:solidFill>
              </a:rPr>
              <a:t>conduct</a:t>
            </a:r>
            <a:r>
              <a:rPr lang="it-IT" dirty="0" smtClean="0">
                <a:solidFill>
                  <a:srgbClr val="FF0000"/>
                </a:solidFill>
              </a:rPr>
              <a:t> of business»</a:t>
            </a:r>
            <a:r>
              <a:rPr lang="it-IT" dirty="0" smtClean="0"/>
              <a:t> (vigilanza e tutela dei clienti delle istituzioni finanziarie)</a:t>
            </a:r>
          </a:p>
          <a:p>
            <a:pPr lvl="1"/>
            <a:r>
              <a:rPr lang="it-IT" dirty="0"/>
              <a:t>La vigilanza della </a:t>
            </a:r>
            <a:r>
              <a:rPr lang="it-IT" dirty="0" err="1"/>
              <a:t>CoB</a:t>
            </a:r>
            <a:r>
              <a:rPr lang="it-IT" dirty="0"/>
              <a:t> mira a garantire un trattamento equo dei clienti (soprattutto di quelli al dettaglio) nell'approccio agli intermediari finanziari e ai mercati finanziari e nel funzionamento ordinato del mercato.</a:t>
            </a:r>
          </a:p>
          <a:p>
            <a:pPr lvl="2"/>
            <a:r>
              <a:rPr lang="it-IT" dirty="0" smtClean="0"/>
              <a:t>Disposizioni </a:t>
            </a:r>
            <a:r>
              <a:rPr lang="it-IT" dirty="0"/>
              <a:t>obbligatorie in materia di informazione;</a:t>
            </a:r>
          </a:p>
          <a:p>
            <a:pPr lvl="2"/>
            <a:r>
              <a:rPr lang="it-IT" dirty="0"/>
              <a:t>Consulenza obiettiva e di alta qualità;</a:t>
            </a:r>
          </a:p>
          <a:p>
            <a:pPr lvl="2"/>
            <a:r>
              <a:rPr lang="it-IT" dirty="0"/>
              <a:t>Obbligo di diligenza.</a:t>
            </a:r>
          </a:p>
          <a:p>
            <a:pPr lvl="2"/>
            <a:r>
              <a:rPr lang="it-IT" dirty="0"/>
              <a:t>Funzionamento del mercato</a:t>
            </a:r>
          </a:p>
          <a:p>
            <a:pPr lvl="3"/>
            <a:r>
              <a:rPr lang="it-IT" dirty="0"/>
              <a:t>Trasparenza delle negoziazioni (</a:t>
            </a:r>
            <a:r>
              <a:rPr lang="it-IT" dirty="0" err="1"/>
              <a:t>pre</a:t>
            </a:r>
            <a:r>
              <a:rPr lang="it-IT" dirty="0"/>
              <a:t> e post-negoziazione)</a:t>
            </a:r>
          </a:p>
          <a:p>
            <a:pPr lvl="3"/>
            <a:r>
              <a:rPr lang="it-IT" dirty="0"/>
              <a:t>Divieto di insider trading e manipolazione del mercato</a:t>
            </a:r>
          </a:p>
          <a:p>
            <a:pPr lvl="3"/>
            <a:r>
              <a:rPr lang="it-IT" dirty="0"/>
              <a:t>Requisiti di inottemperanza per gli emittenti, compresi il prospetto informativo e l'informativa finanziaria, e per gli azionisti</a:t>
            </a:r>
          </a:p>
          <a:p>
            <a:r>
              <a:rPr lang="it-IT" dirty="0" smtClean="0">
                <a:solidFill>
                  <a:srgbClr val="FF0000"/>
                </a:solidFill>
              </a:rPr>
              <a:t>Assicurazione sui depositi bancari</a:t>
            </a:r>
            <a:endParaRPr lang="it-IT" dirty="0">
              <a:solidFill>
                <a:srgbClr val="FF0000"/>
              </a:solidFill>
            </a:endParaRPr>
          </a:p>
          <a:p>
            <a:endParaRPr lang="it-IT" dirty="0"/>
          </a:p>
        </p:txBody>
      </p:sp>
    </p:spTree>
    <p:extLst>
      <p:ext uri="{BB962C8B-B14F-4D97-AF65-F5344CB8AC3E}">
        <p14:creationId xmlns:p14="http://schemas.microsoft.com/office/powerpoint/2010/main" val="233958864"/>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8752</TotalTime>
  <Words>5135</Words>
  <Application>Microsoft Office PowerPoint</Application>
  <PresentationFormat>Widescreen</PresentationFormat>
  <Paragraphs>378</Paragraphs>
  <Slides>53</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53</vt:i4>
      </vt:variant>
    </vt:vector>
  </HeadingPairs>
  <TitlesOfParts>
    <vt:vector size="58" baseType="lpstr">
      <vt:lpstr>Arial</vt:lpstr>
      <vt:lpstr>Calibri</vt:lpstr>
      <vt:lpstr>Calibri Light</vt:lpstr>
      <vt:lpstr>Symbol</vt:lpstr>
      <vt:lpstr>Tema di Office</vt:lpstr>
      <vt:lpstr>Politica economica Lezione 24.23  Politica monetaria e BCE</vt:lpstr>
      <vt:lpstr>Politica monetaria: Introduzione</vt:lpstr>
      <vt:lpstr>Il disegno della politica monetaria</vt:lpstr>
      <vt:lpstr>La stabilità monetaria</vt:lpstr>
      <vt:lpstr>La stabilità finanziaria</vt:lpstr>
      <vt:lpstr>Crisi finanziare</vt:lpstr>
      <vt:lpstr>Stabilità monetaria e stabilità finanziaria: legami</vt:lpstr>
      <vt:lpstr>Dal disegno alla strategia di politica monetaria</vt:lpstr>
      <vt:lpstr>L’orientamento della politica monetaria</vt:lpstr>
      <vt:lpstr>La politica monetaria della BCE</vt:lpstr>
      <vt:lpstr>Considerazioni istituzionali</vt:lpstr>
      <vt:lpstr>L’indipendenza della banca centrale (Cenni)</vt:lpstr>
      <vt:lpstr>Presentazione standard di PowerPoint</vt:lpstr>
      <vt:lpstr>Obiettivo primario della BCE (Trattato di Maastricht, 1992)</vt:lpstr>
      <vt:lpstr>Introduzione</vt:lpstr>
      <vt:lpstr>Definizione quantitativa di stabilità dei prezzi (fino al 2021)</vt:lpstr>
      <vt:lpstr>L’inflazione nell’area dell’euro fino al 2021</vt:lpstr>
      <vt:lpstr>Presentazione standard di PowerPoint</vt:lpstr>
      <vt:lpstr>Cause di inflazione</vt:lpstr>
      <vt:lpstr>La riforma della strategia della BCE (2021)</vt:lpstr>
      <vt:lpstr>La riforma della strategia della BCE (2021)</vt:lpstr>
      <vt:lpstr>La riforma della strategia della BCE (2021)</vt:lpstr>
      <vt:lpstr>La riforma della strategia della BCE (2021)</vt:lpstr>
      <vt:lpstr>La riforma della strategia della BCE (2021)</vt:lpstr>
      <vt:lpstr>La riforma della strategia della BCE (2021)</vt:lpstr>
      <vt:lpstr>La riforma della strategia della BCE (2021)</vt:lpstr>
      <vt:lpstr>Dall’obiettivo agli strumenti della BCE</vt:lpstr>
      <vt:lpstr>Gli strumenti di politica monetaria della BCE</vt:lpstr>
      <vt:lpstr>Operazioni di rifinanziamento</vt:lpstr>
      <vt:lpstr>Presentazione standard di PowerPoint</vt:lpstr>
      <vt:lpstr>Standing facilities</vt:lpstr>
      <vt:lpstr>Presentazione standard di PowerPoint</vt:lpstr>
      <vt:lpstr>Riserve obbligatorie</vt:lpstr>
      <vt:lpstr>Strumenti non convenzionali della BCE</vt:lpstr>
      <vt:lpstr>Strumenti non convenzionali della BCE (2)</vt:lpstr>
      <vt:lpstr>L’importanza della comunicazione</vt:lpstr>
      <vt:lpstr>Strumenti di comunicazione della BCE (sito)</vt:lpstr>
      <vt:lpstr>La trasmissione della politica monetaria, 1</vt:lpstr>
      <vt:lpstr>La trasmissione della politica monetaria, 2</vt:lpstr>
      <vt:lpstr>La trasmissione della politica monetaria, 3</vt:lpstr>
      <vt:lpstr>La trasmissione della politica monetaria, 4</vt:lpstr>
      <vt:lpstr>Presentazione standard di PowerPoint</vt:lpstr>
      <vt:lpstr>Presentazione standard di PowerPoint</vt:lpstr>
      <vt:lpstr>I rischi dell’attività bancaria</vt:lpstr>
      <vt:lpstr>I rischi dell’attività bancaria (2)</vt:lpstr>
      <vt:lpstr>Vigilanza micro-prudenziale</vt:lpstr>
      <vt:lpstr>Vigilanza micro-prudenziale (2)</vt:lpstr>
      <vt:lpstr>Vigilanza micro-prudenziale (3)</vt:lpstr>
      <vt:lpstr>Rischi sistemici e vigilanza macro-prudenziale</vt:lpstr>
      <vt:lpstr>Rischi sistemici e vigilanza macro-prudenziale (2)</vt:lpstr>
      <vt:lpstr>Rischi sistemici e vigilanza macro-prudenziale (3)</vt:lpstr>
      <vt:lpstr>Rischi sistemici e vigilanza macro-prudenziale (4)</vt:lpstr>
      <vt:lpstr>Altri ambiti della regolamentazione finanziaria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SARI  Politica Economica  Paolo Paesani</dc:title>
  <dc:creator>Paolo</dc:creator>
  <cp:lastModifiedBy>paolo paesani</cp:lastModifiedBy>
  <cp:revision>454</cp:revision>
  <dcterms:created xsi:type="dcterms:W3CDTF">2020-03-17T15:33:48Z</dcterms:created>
  <dcterms:modified xsi:type="dcterms:W3CDTF">2023-04-25T09:07:44Z</dcterms:modified>
</cp:coreProperties>
</file>