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65" r:id="rId3"/>
    <p:sldId id="266" r:id="rId4"/>
    <p:sldId id="276" r:id="rId5"/>
    <p:sldId id="267" r:id="rId6"/>
    <p:sldId id="268" r:id="rId7"/>
    <p:sldId id="269" r:id="rId8"/>
    <p:sldId id="270" r:id="rId9"/>
    <p:sldId id="271" r:id="rId10"/>
    <p:sldId id="272" r:id="rId11"/>
    <p:sldId id="277" r:id="rId12"/>
    <p:sldId id="273" r:id="rId13"/>
    <p:sldId id="278" r:id="rId14"/>
    <p:sldId id="274" r:id="rId15"/>
    <p:sldId id="280" r:id="rId16"/>
    <p:sldId id="275" r:id="rId17"/>
    <p:sldId id="279" r:id="rId18"/>
    <p:sldId id="286" r:id="rId19"/>
    <p:sldId id="287" r:id="rId20"/>
    <p:sldId id="288" r:id="rId21"/>
    <p:sldId id="289" r:id="rId2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01/05/2023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mf.org/en/Publications/Annual-Report-on-Exchange-Arrangements-and-Exchange-Restrictions/Issues/2019/04/24/Annual-Report-on-Exchange-Arrangements-and-Exchange-Restrictions-2018-46162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26.23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Tassi e regimi di cambio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</p:spTree>
    <p:extLst>
      <p:ext uri="{BB962C8B-B14F-4D97-AF65-F5344CB8AC3E}">
        <p14:creationId xmlns:p14="http://schemas.microsoft.com/office/powerpoint/2010/main" val="2951145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tasso di cambio nominale bilaterale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tasso di cambio nominale bilaterale </a:t>
            </a:r>
            <a:r>
              <a:rPr lang="it-IT" dirty="0" smtClean="0"/>
              <a:t>è il prezzo di una valuta in termini di un’altra. </a:t>
            </a:r>
          </a:p>
          <a:p>
            <a:r>
              <a:rPr lang="it-IT" dirty="0" smtClean="0"/>
              <a:t>Distinguendo tra valuta nazionale (VN, es. €) e valuta estera (VE es. $), è possibile </a:t>
            </a:r>
            <a:r>
              <a:rPr lang="it-IT" dirty="0" smtClean="0">
                <a:solidFill>
                  <a:srgbClr val="FF0000"/>
                </a:solidFill>
              </a:rPr>
              <a:t>quotare il tasso di cambio nominale bilaterale in due modi</a:t>
            </a:r>
          </a:p>
          <a:p>
            <a:pPr lvl="1"/>
            <a:r>
              <a:rPr lang="it-IT" dirty="0" smtClean="0"/>
              <a:t>«Certo per incerto» </a:t>
            </a:r>
            <a:r>
              <a:rPr lang="it-IT" dirty="0" err="1" smtClean="0"/>
              <a:t>e</a:t>
            </a:r>
            <a:r>
              <a:rPr lang="it-IT" baseline="-25000" dirty="0" err="1" smtClean="0"/>
              <a:t>CI</a:t>
            </a:r>
            <a:r>
              <a:rPr lang="it-IT" dirty="0" smtClean="0"/>
              <a:t> unità di VE per 1 unità di VN (es. 1,1$ = 1 €), prezzo della valuta nazionale in termini di valuta estera</a:t>
            </a:r>
          </a:p>
          <a:p>
            <a:pPr lvl="1"/>
            <a:r>
              <a:rPr lang="it-IT" dirty="0" smtClean="0"/>
              <a:t>«Incerto </a:t>
            </a:r>
            <a:r>
              <a:rPr lang="it-IT" dirty="0"/>
              <a:t>per </a:t>
            </a:r>
            <a:r>
              <a:rPr lang="it-IT" dirty="0" smtClean="0"/>
              <a:t>certo» </a:t>
            </a:r>
            <a:r>
              <a:rPr lang="it-IT" dirty="0" err="1" smtClean="0"/>
              <a:t>e</a:t>
            </a:r>
            <a:r>
              <a:rPr lang="it-IT" baseline="-25000" dirty="0" err="1" smtClean="0"/>
              <a:t>IC</a:t>
            </a:r>
            <a:r>
              <a:rPr lang="it-IT" dirty="0" smtClean="0"/>
              <a:t>: </a:t>
            </a:r>
            <a:r>
              <a:rPr lang="it-IT" dirty="0"/>
              <a:t>unità di </a:t>
            </a:r>
            <a:r>
              <a:rPr lang="it-IT" dirty="0" smtClean="0"/>
              <a:t>VN </a:t>
            </a:r>
            <a:r>
              <a:rPr lang="it-IT" dirty="0"/>
              <a:t>per 1 unità di </a:t>
            </a:r>
            <a:r>
              <a:rPr lang="it-IT" dirty="0" smtClean="0"/>
              <a:t>VE </a:t>
            </a:r>
            <a:r>
              <a:rPr lang="it-IT" dirty="0"/>
              <a:t>(es. </a:t>
            </a:r>
            <a:r>
              <a:rPr lang="it-IT" dirty="0" smtClean="0"/>
              <a:t>1$ </a:t>
            </a:r>
            <a:r>
              <a:rPr lang="it-IT" dirty="0"/>
              <a:t>= </a:t>
            </a:r>
            <a:r>
              <a:rPr lang="it-IT" dirty="0" smtClean="0"/>
              <a:t>0,9 </a:t>
            </a:r>
            <a:r>
              <a:rPr lang="it-IT" dirty="0"/>
              <a:t>€</a:t>
            </a:r>
            <a:r>
              <a:rPr lang="it-IT" dirty="0" smtClean="0"/>
              <a:t>), </a:t>
            </a:r>
            <a:r>
              <a:rPr lang="it-IT" dirty="0"/>
              <a:t>, prezzo della valuta </a:t>
            </a:r>
            <a:r>
              <a:rPr lang="it-IT" dirty="0" smtClean="0"/>
              <a:t>estera </a:t>
            </a:r>
            <a:r>
              <a:rPr lang="it-IT" dirty="0"/>
              <a:t>in termini di valuta </a:t>
            </a:r>
            <a:r>
              <a:rPr lang="it-IT" dirty="0" smtClean="0"/>
              <a:t>nazionale</a:t>
            </a:r>
          </a:p>
          <a:p>
            <a:pPr lvl="1"/>
            <a:r>
              <a:rPr lang="it-IT" dirty="0" err="1"/>
              <a:t>e</a:t>
            </a:r>
            <a:r>
              <a:rPr lang="it-IT" baseline="-25000" dirty="0" err="1"/>
              <a:t>CI</a:t>
            </a:r>
            <a:r>
              <a:rPr lang="it-IT" baseline="-25000" dirty="0"/>
              <a:t> </a:t>
            </a:r>
            <a:r>
              <a:rPr lang="it-IT" dirty="0" smtClean="0"/>
              <a:t>= 1/</a:t>
            </a:r>
            <a:r>
              <a:rPr lang="it-IT" dirty="0" err="1" smtClean="0"/>
              <a:t>e</a:t>
            </a:r>
            <a:r>
              <a:rPr lang="it-IT" baseline="-25000" dirty="0" err="1" smtClean="0"/>
              <a:t>IC</a:t>
            </a:r>
            <a:endParaRPr lang="it-IT" dirty="0" smtClean="0"/>
          </a:p>
          <a:p>
            <a:r>
              <a:rPr lang="it-IT" dirty="0" smtClean="0"/>
              <a:t>I tassi di cambio nominali variano nel corso del tempo. Tali variazioni prendono il nome di </a:t>
            </a:r>
            <a:r>
              <a:rPr lang="it-IT" dirty="0" smtClean="0">
                <a:solidFill>
                  <a:srgbClr val="FF0000"/>
                </a:solidFill>
              </a:rPr>
              <a:t>apprezzamento</a:t>
            </a:r>
            <a:r>
              <a:rPr lang="it-IT" dirty="0" smtClean="0"/>
              <a:t> e </a:t>
            </a:r>
            <a:r>
              <a:rPr lang="it-IT" dirty="0" smtClean="0">
                <a:solidFill>
                  <a:srgbClr val="FF0000"/>
                </a:solidFill>
              </a:rPr>
              <a:t>deprezzamento in termini nominali</a:t>
            </a:r>
            <a:r>
              <a:rPr lang="it-IT" dirty="0" smtClean="0"/>
              <a:t>. </a:t>
            </a:r>
          </a:p>
          <a:p>
            <a:pPr lvl="1"/>
            <a:r>
              <a:rPr lang="it-IT" dirty="0" smtClean="0"/>
              <a:t>Se </a:t>
            </a:r>
            <a:r>
              <a:rPr lang="it-IT" dirty="0" err="1"/>
              <a:t>e</a:t>
            </a:r>
            <a:r>
              <a:rPr lang="it-IT" baseline="-25000" dirty="0" err="1"/>
              <a:t>CI</a:t>
            </a:r>
            <a:r>
              <a:rPr lang="it-IT" baseline="-25000" dirty="0"/>
              <a:t> </a:t>
            </a:r>
            <a:r>
              <a:rPr lang="it-IT" dirty="0" smtClean="0">
                <a:sym typeface="Symbol" panose="05050102010706020507" pitchFamily="18" charset="2"/>
              </a:rPr>
              <a:t></a:t>
            </a:r>
            <a:r>
              <a:rPr lang="it-IT" dirty="0" smtClean="0"/>
              <a:t> diremo che VN si apprezza su VE in termini nominali (VE si deprezza su VN)</a:t>
            </a:r>
          </a:p>
          <a:p>
            <a:pPr lvl="1"/>
            <a:r>
              <a:rPr lang="it-IT" dirty="0"/>
              <a:t>Se </a:t>
            </a:r>
            <a:r>
              <a:rPr lang="it-IT" dirty="0" err="1"/>
              <a:t>e</a:t>
            </a:r>
            <a:r>
              <a:rPr lang="it-IT" baseline="-25000" dirty="0" err="1"/>
              <a:t>CI</a:t>
            </a:r>
            <a:r>
              <a:rPr lang="it-IT" baseline="-25000" dirty="0"/>
              <a:t> </a:t>
            </a:r>
            <a:r>
              <a:rPr lang="it-IT" dirty="0" smtClean="0">
                <a:sym typeface="Symbol" panose="05050102010706020507" pitchFamily="18" charset="2"/>
              </a:rPr>
              <a:t></a:t>
            </a:r>
            <a:r>
              <a:rPr lang="it-IT" dirty="0" smtClean="0"/>
              <a:t> </a:t>
            </a:r>
            <a:r>
              <a:rPr lang="it-IT" dirty="0"/>
              <a:t>diremo che VN si </a:t>
            </a:r>
            <a:r>
              <a:rPr lang="it-IT" dirty="0" smtClean="0"/>
              <a:t>deprezza </a:t>
            </a:r>
            <a:r>
              <a:rPr lang="it-IT" dirty="0"/>
              <a:t>su VE in termini </a:t>
            </a:r>
            <a:r>
              <a:rPr lang="it-IT" dirty="0" smtClean="0"/>
              <a:t>nominali (VE </a:t>
            </a:r>
            <a:r>
              <a:rPr lang="it-IT" dirty="0"/>
              <a:t>si </a:t>
            </a:r>
            <a:r>
              <a:rPr lang="it-IT" dirty="0" smtClean="0"/>
              <a:t>apprezza </a:t>
            </a:r>
            <a:r>
              <a:rPr lang="it-IT" dirty="0"/>
              <a:t>su VN)</a:t>
            </a:r>
          </a:p>
        </p:txBody>
      </p:sp>
    </p:spTree>
    <p:extLst>
      <p:ext uri="{BB962C8B-B14F-4D97-AF65-F5344CB8AC3E}">
        <p14:creationId xmlns:p14="http://schemas.microsoft.com/office/powerpoint/2010/main" val="3247171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tasso di cambio nominale bilaterale (2)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1038225"/>
            <a:ext cx="1061085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381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tasso di cambio nominale bilaterale (3)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1070" y="1991206"/>
            <a:ext cx="9609859" cy="427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560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tasso di cambio reale bilaterale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tasso di cambio reale bilaterale</a:t>
            </a:r>
            <a:r>
              <a:rPr lang="it-IT" dirty="0" smtClean="0"/>
              <a:t> misura il valore di una valuta in termini di un’altra, tenendo conto dei rispettivi poteri d’acquisto. </a:t>
            </a:r>
          </a:p>
          <a:p>
            <a:pPr lvl="1"/>
            <a:r>
              <a:rPr lang="it-IT" dirty="0" smtClean="0"/>
              <a:t>1 euro speso in EU compra </a:t>
            </a:r>
            <a:r>
              <a:rPr lang="it-IT" dirty="0" smtClean="0">
                <a:solidFill>
                  <a:srgbClr val="FF0000"/>
                </a:solidFill>
              </a:rPr>
              <a:t>1/P</a:t>
            </a:r>
            <a:r>
              <a:rPr lang="it-IT" dirty="0" smtClean="0"/>
              <a:t> beni (</a:t>
            </a:r>
            <a:r>
              <a:rPr lang="it-IT" dirty="0" smtClean="0">
                <a:solidFill>
                  <a:srgbClr val="FF0000"/>
                </a:solidFill>
              </a:rPr>
              <a:t>P</a:t>
            </a:r>
            <a:r>
              <a:rPr lang="it-IT" dirty="0" smtClean="0"/>
              <a:t> indice generale dei prezzi EU)</a:t>
            </a:r>
          </a:p>
          <a:p>
            <a:pPr lvl="1"/>
            <a:r>
              <a:rPr lang="it-IT" dirty="0" smtClean="0"/>
              <a:t>1 euro speso in USA compra </a:t>
            </a:r>
            <a:r>
              <a:rPr lang="it-IT" dirty="0" smtClean="0">
                <a:solidFill>
                  <a:srgbClr val="FF0000"/>
                </a:solidFill>
              </a:rPr>
              <a:t>e/P*</a:t>
            </a:r>
            <a:r>
              <a:rPr lang="it-IT" dirty="0" smtClean="0"/>
              <a:t> beni (</a:t>
            </a:r>
            <a:r>
              <a:rPr lang="it-IT" dirty="0" smtClean="0">
                <a:solidFill>
                  <a:srgbClr val="FF0000"/>
                </a:solidFill>
              </a:rPr>
              <a:t>e</a:t>
            </a:r>
            <a:r>
              <a:rPr lang="it-IT" dirty="0" smtClean="0"/>
              <a:t> certo per incerto, </a:t>
            </a:r>
            <a:r>
              <a:rPr lang="it-IT" dirty="0" smtClean="0">
                <a:solidFill>
                  <a:srgbClr val="FF0000"/>
                </a:solidFill>
              </a:rPr>
              <a:t>P*</a:t>
            </a:r>
            <a:r>
              <a:rPr lang="it-IT" dirty="0" smtClean="0"/>
              <a:t> indice generale dei prezzi USA)</a:t>
            </a:r>
          </a:p>
          <a:p>
            <a:pPr lvl="1"/>
            <a:r>
              <a:rPr lang="it-IT" dirty="0" smtClean="0"/>
              <a:t>Calcolando (e/P*)/(1/P) …</a:t>
            </a:r>
            <a:r>
              <a:rPr lang="it-IT" dirty="0"/>
              <a:t> </a:t>
            </a:r>
            <a:r>
              <a:rPr lang="it-IT" dirty="0" err="1" smtClean="0">
                <a:solidFill>
                  <a:srgbClr val="FF0000"/>
                </a:solidFill>
              </a:rPr>
              <a:t>e</a:t>
            </a:r>
            <a:r>
              <a:rPr lang="it-IT" baseline="-25000" dirty="0" err="1" smtClean="0">
                <a:solidFill>
                  <a:srgbClr val="FF0000"/>
                </a:solidFill>
              </a:rPr>
              <a:t>R</a:t>
            </a:r>
            <a:r>
              <a:rPr lang="it-IT" dirty="0" smtClean="0">
                <a:solidFill>
                  <a:srgbClr val="FF0000"/>
                </a:solidFill>
              </a:rPr>
              <a:t> = </a:t>
            </a:r>
            <a:r>
              <a:rPr lang="it-IT" dirty="0" err="1" smtClean="0">
                <a:solidFill>
                  <a:srgbClr val="FF0000"/>
                </a:solidFill>
              </a:rPr>
              <a:t>eP</a:t>
            </a:r>
            <a:r>
              <a:rPr lang="it-IT" dirty="0" smtClean="0">
                <a:solidFill>
                  <a:srgbClr val="FF0000"/>
                </a:solidFill>
              </a:rPr>
              <a:t>/P* </a:t>
            </a:r>
          </a:p>
          <a:p>
            <a:r>
              <a:rPr lang="it-IT" dirty="0" smtClean="0"/>
              <a:t>I </a:t>
            </a:r>
            <a:r>
              <a:rPr lang="it-IT" dirty="0"/>
              <a:t>tassi di cambio </a:t>
            </a:r>
            <a:r>
              <a:rPr lang="it-IT" dirty="0" smtClean="0"/>
              <a:t>reali </a:t>
            </a:r>
            <a:r>
              <a:rPr lang="it-IT" dirty="0"/>
              <a:t>variano nel corso del tempo. </a:t>
            </a:r>
            <a:r>
              <a:rPr lang="it-IT" dirty="0" smtClean="0"/>
              <a:t>Queste </a:t>
            </a:r>
            <a:r>
              <a:rPr lang="it-IT" dirty="0"/>
              <a:t>variazioni prendono il nome di </a:t>
            </a:r>
            <a:r>
              <a:rPr lang="it-IT" dirty="0">
                <a:solidFill>
                  <a:srgbClr val="FF0000"/>
                </a:solidFill>
              </a:rPr>
              <a:t>apprezzamento</a:t>
            </a:r>
            <a:r>
              <a:rPr lang="it-IT" dirty="0"/>
              <a:t> e </a:t>
            </a:r>
            <a:r>
              <a:rPr lang="it-IT" dirty="0">
                <a:solidFill>
                  <a:srgbClr val="FF0000"/>
                </a:solidFill>
              </a:rPr>
              <a:t>deprezzamento in termini </a:t>
            </a:r>
            <a:r>
              <a:rPr lang="it-IT" dirty="0" smtClean="0">
                <a:solidFill>
                  <a:srgbClr val="FF0000"/>
                </a:solidFill>
              </a:rPr>
              <a:t>reali</a:t>
            </a:r>
            <a:r>
              <a:rPr lang="it-IT" dirty="0" smtClean="0"/>
              <a:t>.</a:t>
            </a:r>
            <a:endParaRPr lang="it-IT" dirty="0"/>
          </a:p>
          <a:p>
            <a:pPr lvl="1"/>
            <a:r>
              <a:rPr lang="it-IT" dirty="0"/>
              <a:t>Se </a:t>
            </a:r>
            <a:r>
              <a:rPr lang="it-IT" dirty="0" err="1" smtClean="0">
                <a:solidFill>
                  <a:srgbClr val="FF0000"/>
                </a:solidFill>
              </a:rPr>
              <a:t>e</a:t>
            </a:r>
            <a:r>
              <a:rPr lang="it-IT" baseline="-25000" dirty="0" err="1" smtClean="0">
                <a:solidFill>
                  <a:srgbClr val="FF0000"/>
                </a:solidFill>
              </a:rPr>
              <a:t>R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</a:t>
            </a:r>
            <a:r>
              <a:rPr lang="it-IT" dirty="0"/>
              <a:t> diremo che </a:t>
            </a:r>
            <a:r>
              <a:rPr lang="it-IT" dirty="0" smtClean="0"/>
              <a:t>VN si apprezza </a:t>
            </a:r>
            <a:r>
              <a:rPr lang="it-IT" dirty="0"/>
              <a:t>su VE </a:t>
            </a:r>
            <a:r>
              <a:rPr lang="it-IT" dirty="0" smtClean="0"/>
              <a:t>in termini reali (VE </a:t>
            </a:r>
            <a:r>
              <a:rPr lang="it-IT" dirty="0"/>
              <a:t>si deprezza su VN</a:t>
            </a:r>
            <a:r>
              <a:rPr lang="it-IT" dirty="0" smtClean="0"/>
              <a:t>). Un euro speso in USA compra relativamente più beni dello stesso euro speso in EU.</a:t>
            </a:r>
            <a:endParaRPr lang="it-IT" dirty="0"/>
          </a:p>
          <a:p>
            <a:pPr lvl="1"/>
            <a:r>
              <a:rPr lang="it-IT" dirty="0"/>
              <a:t>Se </a:t>
            </a:r>
            <a:r>
              <a:rPr lang="it-IT" dirty="0" err="1" smtClean="0">
                <a:solidFill>
                  <a:srgbClr val="FF0000"/>
                </a:solidFill>
              </a:rPr>
              <a:t>e</a:t>
            </a:r>
            <a:r>
              <a:rPr lang="it-IT" baseline="-25000" dirty="0" err="1" smtClean="0">
                <a:solidFill>
                  <a:srgbClr val="FF0000"/>
                </a:solidFill>
              </a:rPr>
              <a:t>R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</a:t>
            </a:r>
            <a:r>
              <a:rPr lang="it-IT" dirty="0"/>
              <a:t> diremo che VN si deprezza su VE </a:t>
            </a:r>
            <a:r>
              <a:rPr lang="it-IT" dirty="0" smtClean="0"/>
              <a:t>in termini reali (VE </a:t>
            </a:r>
            <a:r>
              <a:rPr lang="it-IT" dirty="0"/>
              <a:t>si apprezza su VN). Un euro speso in USA compra relativamente </a:t>
            </a:r>
            <a:r>
              <a:rPr lang="it-IT" dirty="0" smtClean="0"/>
              <a:t>meno </a:t>
            </a:r>
            <a:r>
              <a:rPr lang="it-IT" dirty="0"/>
              <a:t>beni dello stesso euro speso in EU.</a:t>
            </a:r>
            <a:endParaRPr lang="it-IT" dirty="0" smtClean="0"/>
          </a:p>
          <a:p>
            <a:pPr marL="228600" lvl="1">
              <a:spcBef>
                <a:spcPts val="1000"/>
              </a:spcBef>
            </a:pPr>
            <a:r>
              <a:rPr lang="it-IT" sz="2800" dirty="0" err="1">
                <a:solidFill>
                  <a:srgbClr val="FF0000"/>
                </a:solidFill>
              </a:rPr>
              <a:t>e</a:t>
            </a:r>
            <a:r>
              <a:rPr lang="it-IT" sz="2800" baseline="-25000" dirty="0" err="1">
                <a:solidFill>
                  <a:srgbClr val="FF0000"/>
                </a:solidFill>
              </a:rPr>
              <a:t>R</a:t>
            </a:r>
            <a:r>
              <a:rPr lang="it-IT" sz="2800" dirty="0"/>
              <a:t> essere utilizzato come indicatore sintetico della competitività di prezzo di un Paese nei confronti di un altro</a:t>
            </a:r>
            <a:r>
              <a:rPr lang="it-IT" sz="2800" dirty="0" smtClean="0"/>
              <a:t>.</a:t>
            </a:r>
          </a:p>
          <a:p>
            <a:pPr marL="685800" lvl="2">
              <a:spcBef>
                <a:spcPts val="1000"/>
              </a:spcBef>
            </a:pPr>
            <a:r>
              <a:rPr lang="it-IT" sz="2400" dirty="0" smtClean="0">
                <a:solidFill>
                  <a:srgbClr val="FF0000"/>
                </a:solidFill>
              </a:rPr>
              <a:t>Competitività globale concetto complesso (v. ultimo paragrafo capitolo 7)</a:t>
            </a:r>
            <a:endParaRPr lang="it-IT" sz="2400" dirty="0">
              <a:solidFill>
                <a:srgbClr val="FF0000"/>
              </a:solidFill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15471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tasso di cambio reale bilaterale (2)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Se </a:t>
            </a:r>
            <a:r>
              <a:rPr lang="it-IT" dirty="0" err="1" smtClean="0">
                <a:solidFill>
                  <a:srgbClr val="FF0000"/>
                </a:solidFill>
              </a:rPr>
              <a:t>e</a:t>
            </a:r>
            <a:r>
              <a:rPr lang="it-IT" baseline="-25000" dirty="0" err="1" smtClean="0">
                <a:solidFill>
                  <a:srgbClr val="FF0000"/>
                </a:solidFill>
              </a:rPr>
              <a:t>R</a:t>
            </a:r>
            <a:r>
              <a:rPr lang="it-IT" dirty="0" smtClean="0">
                <a:solidFill>
                  <a:srgbClr val="FF0000"/>
                </a:solidFill>
              </a:rPr>
              <a:t> = </a:t>
            </a:r>
            <a:r>
              <a:rPr lang="it-IT" dirty="0" err="1" smtClean="0">
                <a:solidFill>
                  <a:srgbClr val="FF0000"/>
                </a:solidFill>
              </a:rPr>
              <a:t>eP</a:t>
            </a:r>
            <a:r>
              <a:rPr lang="it-IT" dirty="0" smtClean="0">
                <a:solidFill>
                  <a:srgbClr val="FF0000"/>
                </a:solidFill>
              </a:rPr>
              <a:t>/P* </a:t>
            </a:r>
            <a:r>
              <a:rPr lang="it-IT" dirty="0" smtClean="0"/>
              <a:t>allora </a:t>
            </a:r>
            <a:r>
              <a:rPr lang="el-GR" dirty="0" smtClean="0"/>
              <a:t>Δ</a:t>
            </a:r>
            <a:r>
              <a:rPr lang="it-IT" dirty="0" err="1" smtClean="0"/>
              <a:t>e</a:t>
            </a:r>
            <a:r>
              <a:rPr lang="it-IT" baseline="-25000" dirty="0" err="1" smtClean="0"/>
              <a:t>R</a:t>
            </a:r>
            <a:r>
              <a:rPr lang="it-IT" baseline="-25000" dirty="0" smtClean="0"/>
              <a:t> </a:t>
            </a:r>
            <a:r>
              <a:rPr lang="it-IT" dirty="0" smtClean="0"/>
              <a:t>/</a:t>
            </a:r>
            <a:r>
              <a:rPr lang="it-IT" dirty="0" err="1" smtClean="0"/>
              <a:t>e</a:t>
            </a:r>
            <a:r>
              <a:rPr lang="it-IT" baseline="-25000" dirty="0" err="1" smtClean="0"/>
              <a:t>R</a:t>
            </a:r>
            <a:r>
              <a:rPr lang="it-IT" dirty="0" smtClean="0"/>
              <a:t> = </a:t>
            </a:r>
            <a:r>
              <a:rPr lang="el-GR" dirty="0" smtClean="0"/>
              <a:t>Δ</a:t>
            </a:r>
            <a:r>
              <a:rPr lang="it-IT" dirty="0" smtClean="0"/>
              <a:t>e/e + </a:t>
            </a:r>
            <a:r>
              <a:rPr lang="el-GR" dirty="0" smtClean="0"/>
              <a:t>Δ</a:t>
            </a:r>
            <a:r>
              <a:rPr lang="it-IT" dirty="0" smtClean="0"/>
              <a:t>P/P – </a:t>
            </a:r>
            <a:r>
              <a:rPr lang="el-GR" dirty="0" smtClean="0"/>
              <a:t>Δ</a:t>
            </a:r>
            <a:r>
              <a:rPr lang="it-IT" dirty="0" smtClean="0"/>
              <a:t>P*/P* 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Apprezzamento</a:t>
            </a:r>
            <a:r>
              <a:rPr lang="it-IT" dirty="0" smtClean="0"/>
              <a:t> della VN sulla VE </a:t>
            </a:r>
            <a:r>
              <a:rPr lang="it-IT" dirty="0" smtClean="0">
                <a:solidFill>
                  <a:srgbClr val="FF0000"/>
                </a:solidFill>
              </a:rPr>
              <a:t>in termini reali</a:t>
            </a:r>
            <a:r>
              <a:rPr lang="it-IT" dirty="0" smtClean="0"/>
              <a:t>, che riflette una </a:t>
            </a:r>
            <a:r>
              <a:rPr lang="it-IT" dirty="0" smtClean="0">
                <a:solidFill>
                  <a:srgbClr val="FF0000"/>
                </a:solidFill>
              </a:rPr>
              <a:t>perdita di competitività </a:t>
            </a:r>
            <a:r>
              <a:rPr lang="it-IT" dirty="0" smtClean="0"/>
              <a:t>di prezzo del paese N rispetto al paese E, può essere dovuto a </a:t>
            </a:r>
          </a:p>
          <a:p>
            <a:pPr lvl="1"/>
            <a:r>
              <a:rPr lang="it-IT" dirty="0" smtClean="0"/>
              <a:t>Apprezzamento di VN in termini nominali </a:t>
            </a:r>
            <a:r>
              <a:rPr lang="el-GR" dirty="0"/>
              <a:t>Δ</a:t>
            </a:r>
            <a:r>
              <a:rPr lang="it-IT" dirty="0"/>
              <a:t>e/e </a:t>
            </a:r>
            <a:r>
              <a:rPr lang="it-IT" dirty="0" smtClean="0"/>
              <a:t>&gt; 0 c.p.</a:t>
            </a:r>
          </a:p>
          <a:p>
            <a:pPr lvl="1"/>
            <a:r>
              <a:rPr lang="it-IT" dirty="0" smtClean="0"/>
              <a:t>Aumento dei prezzi interni (inflazione interna) </a:t>
            </a:r>
            <a:r>
              <a:rPr lang="el-GR" dirty="0" smtClean="0"/>
              <a:t>Δ</a:t>
            </a:r>
            <a:r>
              <a:rPr lang="it-IT" dirty="0" smtClean="0"/>
              <a:t>P/P &gt; 0 c.p.</a:t>
            </a:r>
          </a:p>
          <a:p>
            <a:pPr lvl="1"/>
            <a:r>
              <a:rPr lang="it-IT" dirty="0" smtClean="0"/>
              <a:t>Diminuzione dei prezzi esteri (deflazione esterna) </a:t>
            </a:r>
            <a:r>
              <a:rPr lang="el-GR" dirty="0" smtClean="0"/>
              <a:t>Δ</a:t>
            </a:r>
            <a:r>
              <a:rPr lang="it-IT" dirty="0" smtClean="0"/>
              <a:t>P*/P* c.p.</a:t>
            </a:r>
          </a:p>
          <a:p>
            <a:pPr lvl="1"/>
            <a:r>
              <a:rPr lang="it-IT" dirty="0" smtClean="0"/>
              <a:t>Inflazione interna maggiore dell’inflazione estera </a:t>
            </a:r>
            <a:r>
              <a:rPr lang="el-GR" dirty="0"/>
              <a:t>Δ</a:t>
            </a:r>
            <a:r>
              <a:rPr lang="it-IT" dirty="0"/>
              <a:t>P/P </a:t>
            </a:r>
            <a:r>
              <a:rPr lang="it-IT" dirty="0" smtClean="0"/>
              <a:t>&gt; </a:t>
            </a:r>
            <a:r>
              <a:rPr lang="el-GR" dirty="0"/>
              <a:t>Δ</a:t>
            </a:r>
            <a:r>
              <a:rPr lang="it-IT" dirty="0"/>
              <a:t>P*/P</a:t>
            </a:r>
            <a:r>
              <a:rPr lang="it-IT" dirty="0" smtClean="0"/>
              <a:t>* c.p.</a:t>
            </a:r>
          </a:p>
          <a:p>
            <a:pPr lvl="1"/>
            <a:r>
              <a:rPr lang="it-IT" dirty="0" smtClean="0"/>
              <a:t>….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Deprezzamento</a:t>
            </a:r>
            <a:r>
              <a:rPr lang="it-IT" dirty="0" smtClean="0"/>
              <a:t> della VN sulla VE </a:t>
            </a:r>
            <a:r>
              <a:rPr lang="it-IT" dirty="0" smtClean="0">
                <a:solidFill>
                  <a:srgbClr val="FF0000"/>
                </a:solidFill>
              </a:rPr>
              <a:t>in </a:t>
            </a:r>
            <a:r>
              <a:rPr lang="it-IT" dirty="0">
                <a:solidFill>
                  <a:srgbClr val="FF0000"/>
                </a:solidFill>
              </a:rPr>
              <a:t>termini reali</a:t>
            </a:r>
            <a:r>
              <a:rPr lang="it-IT" dirty="0"/>
              <a:t>, che porta a </a:t>
            </a:r>
            <a:r>
              <a:rPr lang="it-IT" dirty="0" smtClean="0">
                <a:solidFill>
                  <a:srgbClr val="FF0000"/>
                </a:solidFill>
              </a:rPr>
              <a:t>aumento </a:t>
            </a:r>
            <a:r>
              <a:rPr lang="it-IT" dirty="0">
                <a:solidFill>
                  <a:srgbClr val="FF0000"/>
                </a:solidFill>
              </a:rPr>
              <a:t>di competitività </a:t>
            </a:r>
            <a:r>
              <a:rPr lang="it-IT" dirty="0"/>
              <a:t>di prezzo del paese del paese N rispetto al paese E</a:t>
            </a:r>
            <a:r>
              <a:rPr lang="it-IT" dirty="0" smtClean="0"/>
              <a:t>, </a:t>
            </a:r>
            <a:r>
              <a:rPr lang="it-IT" dirty="0"/>
              <a:t>può essere dovuto a </a:t>
            </a:r>
          </a:p>
          <a:p>
            <a:pPr lvl="1"/>
            <a:r>
              <a:rPr lang="it-IT" dirty="0" smtClean="0"/>
              <a:t>Deprezzamento di VN in </a:t>
            </a:r>
            <a:r>
              <a:rPr lang="it-IT" dirty="0"/>
              <a:t>termini nominali </a:t>
            </a:r>
            <a:r>
              <a:rPr lang="el-GR" dirty="0"/>
              <a:t>Δ</a:t>
            </a:r>
            <a:r>
              <a:rPr lang="it-IT" dirty="0"/>
              <a:t>e/e </a:t>
            </a:r>
            <a:r>
              <a:rPr lang="it-IT" dirty="0" smtClean="0"/>
              <a:t>&lt; </a:t>
            </a:r>
            <a:r>
              <a:rPr lang="it-IT" dirty="0"/>
              <a:t>0 c.p.</a:t>
            </a:r>
          </a:p>
          <a:p>
            <a:pPr lvl="1"/>
            <a:r>
              <a:rPr lang="it-IT" dirty="0" smtClean="0"/>
              <a:t>Diminuzione </a:t>
            </a:r>
            <a:r>
              <a:rPr lang="it-IT" dirty="0"/>
              <a:t>dei prezzi interni </a:t>
            </a:r>
            <a:r>
              <a:rPr lang="it-IT" dirty="0" smtClean="0"/>
              <a:t>(deflazione </a:t>
            </a:r>
            <a:r>
              <a:rPr lang="it-IT" dirty="0"/>
              <a:t>interna) </a:t>
            </a:r>
            <a:r>
              <a:rPr lang="el-GR" dirty="0"/>
              <a:t>Δ</a:t>
            </a:r>
            <a:r>
              <a:rPr lang="it-IT" dirty="0"/>
              <a:t>P/P </a:t>
            </a:r>
            <a:r>
              <a:rPr lang="it-IT" dirty="0" smtClean="0"/>
              <a:t>&lt; </a:t>
            </a:r>
            <a:r>
              <a:rPr lang="it-IT" dirty="0"/>
              <a:t>0 c.p.</a:t>
            </a:r>
          </a:p>
          <a:p>
            <a:pPr lvl="1"/>
            <a:r>
              <a:rPr lang="it-IT" dirty="0" smtClean="0"/>
              <a:t>Aumento </a:t>
            </a:r>
            <a:r>
              <a:rPr lang="it-IT" dirty="0"/>
              <a:t>dei prezzi esteri </a:t>
            </a:r>
            <a:r>
              <a:rPr lang="it-IT" dirty="0" smtClean="0"/>
              <a:t>(inflazione </a:t>
            </a:r>
            <a:r>
              <a:rPr lang="it-IT" dirty="0"/>
              <a:t>esterna) </a:t>
            </a:r>
            <a:r>
              <a:rPr lang="el-GR" dirty="0"/>
              <a:t>Δ</a:t>
            </a:r>
            <a:r>
              <a:rPr lang="it-IT" dirty="0"/>
              <a:t>P*/P* c.p.</a:t>
            </a:r>
          </a:p>
          <a:p>
            <a:pPr lvl="1"/>
            <a:r>
              <a:rPr lang="it-IT" dirty="0"/>
              <a:t>Inflazione interna </a:t>
            </a:r>
            <a:r>
              <a:rPr lang="it-IT" dirty="0" smtClean="0"/>
              <a:t>minore </a:t>
            </a:r>
            <a:r>
              <a:rPr lang="it-IT" dirty="0"/>
              <a:t>dell’inflazione estera </a:t>
            </a:r>
            <a:r>
              <a:rPr lang="el-GR" dirty="0"/>
              <a:t>Δ</a:t>
            </a:r>
            <a:r>
              <a:rPr lang="it-IT" dirty="0"/>
              <a:t>P/P </a:t>
            </a:r>
            <a:r>
              <a:rPr lang="it-IT" dirty="0" smtClean="0"/>
              <a:t>&lt; </a:t>
            </a:r>
            <a:r>
              <a:rPr lang="el-GR" dirty="0"/>
              <a:t>Δ</a:t>
            </a:r>
            <a:r>
              <a:rPr lang="it-IT" dirty="0"/>
              <a:t>P*/P* c.p.</a:t>
            </a:r>
          </a:p>
          <a:p>
            <a:pPr lvl="1"/>
            <a:r>
              <a:rPr lang="it-IT" dirty="0"/>
              <a:t>….</a:t>
            </a:r>
          </a:p>
        </p:txBody>
      </p:sp>
    </p:spTree>
    <p:extLst>
      <p:ext uri="{BB962C8B-B14F-4D97-AF65-F5344CB8AC3E}">
        <p14:creationId xmlns:p14="http://schemas.microsoft.com/office/powerpoint/2010/main" val="1399995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Salari, produttività, cambio reale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 al posto di P mettiamo </a:t>
            </a:r>
            <a:r>
              <a:rPr lang="it-IT" dirty="0" smtClean="0">
                <a:solidFill>
                  <a:srgbClr val="FF0000"/>
                </a:solidFill>
              </a:rPr>
              <a:t>CLUP</a:t>
            </a:r>
            <a:r>
              <a:rPr lang="it-IT" dirty="0" smtClean="0"/>
              <a:t> interno (W/PML) e al posto di P* mettiamo CLUP estero (W*/PML*), il tasso di cambio reale bilaterale diventa</a:t>
            </a:r>
          </a:p>
          <a:p>
            <a:r>
              <a:rPr lang="it-IT" dirty="0"/>
              <a:t>Se </a:t>
            </a:r>
            <a:r>
              <a:rPr lang="it-IT" dirty="0" err="1">
                <a:solidFill>
                  <a:srgbClr val="FF0000"/>
                </a:solidFill>
              </a:rPr>
              <a:t>e</a:t>
            </a:r>
            <a:r>
              <a:rPr lang="it-IT" baseline="-25000" dirty="0" err="1">
                <a:solidFill>
                  <a:srgbClr val="FF0000"/>
                </a:solidFill>
              </a:rPr>
              <a:t>R</a:t>
            </a:r>
            <a:r>
              <a:rPr lang="it-IT" dirty="0">
                <a:solidFill>
                  <a:srgbClr val="FF0000"/>
                </a:solidFill>
              </a:rPr>
              <a:t> = </a:t>
            </a:r>
            <a:r>
              <a:rPr lang="it-IT" dirty="0" smtClean="0">
                <a:solidFill>
                  <a:srgbClr val="FF0000"/>
                </a:solidFill>
              </a:rPr>
              <a:t>e(W/PML)/(W*/PML*) </a:t>
            </a:r>
            <a:r>
              <a:rPr lang="it-IT" dirty="0" smtClean="0"/>
              <a:t>da cui </a:t>
            </a:r>
          </a:p>
          <a:p>
            <a:r>
              <a:rPr lang="el-GR" dirty="0" smtClean="0"/>
              <a:t>Δ</a:t>
            </a:r>
            <a:r>
              <a:rPr lang="it-IT" dirty="0" err="1"/>
              <a:t>e</a:t>
            </a:r>
            <a:r>
              <a:rPr lang="it-IT" baseline="-25000" dirty="0" err="1"/>
              <a:t>R</a:t>
            </a:r>
            <a:r>
              <a:rPr lang="it-IT" baseline="-25000" dirty="0"/>
              <a:t> </a:t>
            </a:r>
            <a:r>
              <a:rPr lang="it-IT" dirty="0"/>
              <a:t>/</a:t>
            </a:r>
            <a:r>
              <a:rPr lang="it-IT" dirty="0" err="1"/>
              <a:t>e</a:t>
            </a:r>
            <a:r>
              <a:rPr lang="it-IT" baseline="-25000" dirty="0" err="1"/>
              <a:t>R</a:t>
            </a:r>
            <a:r>
              <a:rPr lang="it-IT" dirty="0"/>
              <a:t> = </a:t>
            </a:r>
            <a:r>
              <a:rPr lang="el-GR" dirty="0"/>
              <a:t>Δ</a:t>
            </a:r>
            <a:r>
              <a:rPr lang="it-IT" dirty="0"/>
              <a:t>e/e + </a:t>
            </a:r>
            <a:r>
              <a:rPr lang="el-GR" dirty="0" smtClean="0"/>
              <a:t>Δ</a:t>
            </a:r>
            <a:r>
              <a:rPr lang="it-IT" dirty="0" smtClean="0"/>
              <a:t>W/W </a:t>
            </a:r>
            <a:r>
              <a:rPr lang="it-IT" dirty="0"/>
              <a:t>– </a:t>
            </a:r>
            <a:r>
              <a:rPr lang="el-GR" dirty="0"/>
              <a:t>Δ</a:t>
            </a:r>
            <a:r>
              <a:rPr lang="it-IT" dirty="0" smtClean="0"/>
              <a:t>PML/PML – </a:t>
            </a:r>
            <a:r>
              <a:rPr lang="el-GR" dirty="0"/>
              <a:t>Δ</a:t>
            </a:r>
            <a:r>
              <a:rPr lang="it-IT" dirty="0" smtClean="0"/>
              <a:t>W*/W* + </a:t>
            </a:r>
            <a:r>
              <a:rPr lang="el-GR" dirty="0"/>
              <a:t>Δ</a:t>
            </a:r>
            <a:r>
              <a:rPr lang="it-IT" dirty="0" smtClean="0"/>
              <a:t>PML*/PML*    </a:t>
            </a:r>
          </a:p>
          <a:p>
            <a:r>
              <a:rPr lang="it-IT" dirty="0" smtClean="0"/>
              <a:t>Questa formula si può utilizzare come base per riflettere sull’effetto che variazioni dei salari (all’interno e all’estero) e variazioni della produttività del lavoro (all’interno e all’estero) hanno sulla competitività di prezzo di un paese e quindi sulla sua capacità d’importare ed esportare</a:t>
            </a:r>
            <a:endParaRPr lang="it-IT" dirty="0"/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782859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Ragioni di scambio internazionali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Ragioni di scambio (</a:t>
            </a:r>
            <a:r>
              <a:rPr lang="it-IT" dirty="0" err="1" smtClean="0"/>
              <a:t>terms</a:t>
            </a:r>
            <a:r>
              <a:rPr lang="it-IT" dirty="0" smtClean="0"/>
              <a:t> of </a:t>
            </a:r>
            <a:r>
              <a:rPr lang="it-IT" dirty="0" err="1" smtClean="0"/>
              <a:t>trade</a:t>
            </a:r>
            <a:r>
              <a:rPr lang="it-IT" dirty="0" smtClean="0"/>
              <a:t>) </a:t>
            </a:r>
            <a:r>
              <a:rPr lang="it-IT" dirty="0" err="1" smtClean="0">
                <a:solidFill>
                  <a:srgbClr val="FF0000"/>
                </a:solidFill>
              </a:rPr>
              <a:t>e</a:t>
            </a:r>
            <a:r>
              <a:rPr lang="it-IT" baseline="-25000" dirty="0" err="1" smtClean="0">
                <a:solidFill>
                  <a:srgbClr val="FF0000"/>
                </a:solidFill>
              </a:rPr>
              <a:t>TT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dirty="0" smtClean="0">
                <a:solidFill>
                  <a:srgbClr val="FF0000"/>
                </a:solidFill>
              </a:rPr>
              <a:t>P</a:t>
            </a:r>
            <a:r>
              <a:rPr lang="it-IT" baseline="-25000" dirty="0" smtClean="0">
                <a:solidFill>
                  <a:srgbClr val="FF0000"/>
                </a:solidFill>
              </a:rPr>
              <a:t>EXP </a:t>
            </a:r>
            <a:r>
              <a:rPr lang="it-IT" dirty="0" smtClean="0">
                <a:solidFill>
                  <a:srgbClr val="FF0000"/>
                </a:solidFill>
              </a:rPr>
              <a:t>/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 smtClean="0">
                <a:solidFill>
                  <a:srgbClr val="FF0000"/>
                </a:solidFill>
              </a:rPr>
              <a:t>P</a:t>
            </a:r>
            <a:r>
              <a:rPr lang="it-IT" baseline="-25000" dirty="0" smtClean="0">
                <a:solidFill>
                  <a:srgbClr val="FF0000"/>
                </a:solidFill>
              </a:rPr>
              <a:t>IMP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it-IT" dirty="0"/>
              <a:t>P</a:t>
            </a:r>
            <a:r>
              <a:rPr lang="it-IT" baseline="-25000" dirty="0"/>
              <a:t>EXP </a:t>
            </a:r>
            <a:r>
              <a:rPr lang="it-IT" dirty="0" smtClean="0"/>
              <a:t>= Indice dei prezzi delle esportazioni</a:t>
            </a:r>
          </a:p>
          <a:p>
            <a:pPr lvl="1"/>
            <a:r>
              <a:rPr lang="it-IT" dirty="0" smtClean="0"/>
              <a:t>P</a:t>
            </a:r>
            <a:r>
              <a:rPr lang="it-IT" baseline="-25000" dirty="0" smtClean="0"/>
              <a:t>IMP </a:t>
            </a:r>
            <a:r>
              <a:rPr lang="it-IT" dirty="0"/>
              <a:t>= Indice dei prezzi delle </a:t>
            </a:r>
            <a:r>
              <a:rPr lang="it-IT" dirty="0" smtClean="0"/>
              <a:t>importazioni</a:t>
            </a:r>
            <a:endParaRPr lang="it-IT" dirty="0"/>
          </a:p>
          <a:p>
            <a:pPr lvl="1"/>
            <a:r>
              <a:rPr lang="it-IT" dirty="0"/>
              <a:t>P</a:t>
            </a:r>
            <a:r>
              <a:rPr lang="it-IT" baseline="-25000" dirty="0"/>
              <a:t>EXP </a:t>
            </a:r>
            <a:r>
              <a:rPr lang="it-IT" dirty="0"/>
              <a:t>/ P</a:t>
            </a:r>
            <a:r>
              <a:rPr lang="it-IT" baseline="-25000" dirty="0"/>
              <a:t>IMP </a:t>
            </a:r>
            <a:r>
              <a:rPr lang="it-IT" dirty="0" smtClean="0"/>
              <a:t>= «prezzo relativo» delle esportazioni in termini di importazioni = quantità di importazioni equivalente a un’unità di esportazioni </a:t>
            </a:r>
          </a:p>
          <a:p>
            <a:pPr lvl="1"/>
            <a:r>
              <a:rPr lang="it-IT" dirty="0" err="1"/>
              <a:t>e</a:t>
            </a:r>
            <a:r>
              <a:rPr lang="it-IT" baseline="-25000" dirty="0" err="1"/>
              <a:t>TT</a:t>
            </a:r>
            <a:r>
              <a:rPr lang="it-IT" dirty="0"/>
              <a:t> </a:t>
            </a:r>
            <a:r>
              <a:rPr lang="it-IT" dirty="0" smtClean="0">
                <a:sym typeface="Symbol" panose="05050102010706020507" pitchFamily="18" charset="2"/>
              </a:rPr>
              <a:t> miglioramento delle ragioni di scambio (più importazioni per unità di esportazioni ovvero meno </a:t>
            </a:r>
            <a:r>
              <a:rPr lang="it-IT" dirty="0">
                <a:sym typeface="Symbol" panose="05050102010706020507" pitchFamily="18" charset="2"/>
              </a:rPr>
              <a:t>esportazioni per unità di importazioni)</a:t>
            </a:r>
            <a:endParaRPr lang="it-IT" dirty="0" smtClean="0">
              <a:sym typeface="Symbol" panose="05050102010706020507" pitchFamily="18" charset="2"/>
            </a:endParaRPr>
          </a:p>
          <a:p>
            <a:pPr lvl="1"/>
            <a:r>
              <a:rPr lang="it-IT" dirty="0" err="1"/>
              <a:t>e</a:t>
            </a:r>
            <a:r>
              <a:rPr lang="it-IT" baseline="-25000" dirty="0" err="1"/>
              <a:t>TT</a:t>
            </a:r>
            <a:r>
              <a:rPr lang="it-IT" baseline="-25000" dirty="0"/>
              <a:t> </a:t>
            </a:r>
            <a:r>
              <a:rPr lang="it-IT" dirty="0" smtClean="0">
                <a:sym typeface="Symbol" panose="05050102010706020507" pitchFamily="18" charset="2"/>
              </a:rPr>
              <a:t> peggioramento </a:t>
            </a:r>
            <a:r>
              <a:rPr lang="it-IT" dirty="0">
                <a:sym typeface="Symbol" panose="05050102010706020507" pitchFamily="18" charset="2"/>
              </a:rPr>
              <a:t>delle ragioni di </a:t>
            </a:r>
            <a:r>
              <a:rPr lang="it-IT" dirty="0" smtClean="0">
                <a:sym typeface="Symbol" panose="05050102010706020507" pitchFamily="18" charset="2"/>
              </a:rPr>
              <a:t>scambio (meno </a:t>
            </a:r>
            <a:r>
              <a:rPr lang="it-IT" dirty="0">
                <a:sym typeface="Symbol" panose="05050102010706020507" pitchFamily="18" charset="2"/>
              </a:rPr>
              <a:t>importazioni per unità di esportazioni ovvero </a:t>
            </a:r>
            <a:r>
              <a:rPr lang="it-IT" dirty="0" smtClean="0">
                <a:sym typeface="Symbol" panose="05050102010706020507" pitchFamily="18" charset="2"/>
              </a:rPr>
              <a:t>più </a:t>
            </a:r>
            <a:r>
              <a:rPr lang="it-IT" dirty="0">
                <a:sym typeface="Symbol" panose="05050102010706020507" pitchFamily="18" charset="2"/>
              </a:rPr>
              <a:t>esportazioni per unità di importazioni)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41186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Tasso di cambio effettivo: NEER e REER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it-IT" dirty="0"/>
              <a:t>Tassi di cambio effettivi: indici che esprimono l’andamento di una valuta in termini di un paniere di altre valute in termini nominali (NERI o NEER) e in termini reali (RERI o REER</a:t>
            </a:r>
            <a:r>
              <a:rPr lang="it-IT" dirty="0" smtClean="0"/>
              <a:t>)</a:t>
            </a:r>
          </a:p>
          <a:p>
            <a:r>
              <a:rPr lang="it-IT" dirty="0" smtClean="0"/>
              <a:t>I tassi di cambi effettivi sono numeri indice costruiti come medie ponderate di tassi di cambio bilaterali. </a:t>
            </a:r>
            <a:endParaRPr lang="it-IT" dirty="0"/>
          </a:p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8196" y="1690688"/>
            <a:ext cx="5549592" cy="353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65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Regimi di cambio a confronto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L’insieme delle regole che disciplinano la convertibilità della valuta nazionale nelle valute estere e la mobilità internazionale dei capitali prende il nome di regime di cambio</a:t>
            </a:r>
          </a:p>
          <a:p>
            <a:r>
              <a:rPr lang="it-IT" dirty="0" smtClean="0"/>
              <a:t>Una distinzione molto approssimativa distingue tre tipologie di </a:t>
            </a:r>
            <a:r>
              <a:rPr lang="it-IT" dirty="0">
                <a:solidFill>
                  <a:srgbClr val="FF0000"/>
                </a:solidFill>
              </a:rPr>
              <a:t>regimi di </a:t>
            </a:r>
            <a:r>
              <a:rPr lang="it-IT" dirty="0" smtClean="0">
                <a:solidFill>
                  <a:srgbClr val="FF0000"/>
                </a:solidFill>
              </a:rPr>
              <a:t>cambio </a:t>
            </a:r>
            <a:r>
              <a:rPr lang="it-IT" dirty="0" smtClean="0"/>
              <a:t>(ognuna di esse contiene molteplici alternative)</a:t>
            </a:r>
          </a:p>
          <a:p>
            <a:pPr lvl="1"/>
            <a:r>
              <a:rPr lang="it-IT" dirty="0" smtClean="0"/>
              <a:t>Regimi a cambio flessibile (es. cambio euro dollaro oggi)</a:t>
            </a:r>
          </a:p>
          <a:p>
            <a:pPr lvl="1"/>
            <a:r>
              <a:rPr lang="it-IT" dirty="0" smtClean="0"/>
              <a:t>Regimi a cambio fisso ma aggiustabile (es. sistema di </a:t>
            </a:r>
            <a:r>
              <a:rPr lang="it-IT" dirty="0" err="1" smtClean="0"/>
              <a:t>Bretton</a:t>
            </a:r>
            <a:r>
              <a:rPr lang="it-IT" dirty="0" smtClean="0"/>
              <a:t> Woods, SME)</a:t>
            </a:r>
          </a:p>
          <a:p>
            <a:pPr lvl="1"/>
            <a:r>
              <a:rPr lang="it-IT" dirty="0" smtClean="0"/>
              <a:t>Regimi a cambio irrevocabilmente fisso (forma estrema unione monetaria)</a:t>
            </a:r>
          </a:p>
          <a:p>
            <a:endParaRPr lang="it-IT" dirty="0" smtClean="0"/>
          </a:p>
          <a:p>
            <a:r>
              <a:rPr lang="it-IT" dirty="0" smtClean="0"/>
              <a:t>Ciascuno di questi regimi ha dei pro e dei contro che sono brevemente riassunti nel libro. </a:t>
            </a:r>
          </a:p>
          <a:p>
            <a:endParaRPr lang="it-IT" dirty="0" smtClean="0"/>
          </a:p>
          <a:p>
            <a:r>
              <a:rPr lang="it-IT" dirty="0" smtClean="0"/>
              <a:t>In generale, il regime di cambio interagisce fortemente con la strategia di politica monetaria.</a:t>
            </a:r>
          </a:p>
          <a:p>
            <a:endParaRPr lang="it-IT" dirty="0" smtClean="0">
              <a:hlinkClick r:id="rId2"/>
            </a:endParaRPr>
          </a:p>
          <a:p>
            <a:r>
              <a:rPr lang="it-IT" dirty="0" smtClean="0">
                <a:hlinkClick r:id="rId2"/>
              </a:rPr>
              <a:t>https</a:t>
            </a:r>
            <a:r>
              <a:rPr lang="it-IT" dirty="0">
                <a:hlinkClick r:id="rId2"/>
              </a:rPr>
              <a:t>://www.imf.org/en/Publications/Annual-Report-on-Exchange-Arrangements-and-Exchange-Restrictions/Issues/2019/04/24/Annual-Report-on-Exchange-Arrangements-and-Exchange-Restrictions-2018-46162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166105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Regimi di cambio a confronto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Regimi a cambio flessibile</a:t>
            </a:r>
          </a:p>
          <a:p>
            <a:pPr lvl="1"/>
            <a:r>
              <a:rPr lang="it-IT" dirty="0" smtClean="0"/>
              <a:t>Il cambio è determinato nel mercato valutario. Risponde a variazioni nella domanda e nell’offerta di valuta estera/valuta nazionale. La fluttuazione può essere «pulita» o «sporca».</a:t>
            </a:r>
          </a:p>
          <a:p>
            <a:pPr lvl="1"/>
            <a:r>
              <a:rPr lang="it-IT" dirty="0" smtClean="0"/>
              <a:t>La banca centrale fissa i tassi d’interesse ufficiali sulla base dei propri obiettivi (operativi e finali) lasciando che il tasso di cambio si aggiusti di conseguenza (alta autonomia della politica monetaria rispetto al cambio)</a:t>
            </a:r>
          </a:p>
          <a:p>
            <a:pPr lvl="1"/>
            <a:r>
              <a:rPr lang="it-IT" dirty="0" smtClean="0"/>
              <a:t>Variazioni del tasso di cambio possono servire come ammortizzatore in presenza di variazioni dei tassi d’interesse e di shock macroeconomici reali e finanziari.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Regimi a cambio fisso</a:t>
            </a:r>
          </a:p>
          <a:p>
            <a:pPr lvl="1"/>
            <a:r>
              <a:rPr lang="it-IT" dirty="0"/>
              <a:t>Il cambio è determinato </a:t>
            </a:r>
            <a:r>
              <a:rPr lang="it-IT" dirty="0" smtClean="0"/>
              <a:t>dalle autorità monetarie e ancorato a una parità fissa. Il cambio nominale può oscillare intorno alla parità ufficiale all’interno di una banda di oscillazione più o meno ampia stabilità insieme alla parità. </a:t>
            </a:r>
            <a:endParaRPr lang="it-IT" dirty="0"/>
          </a:p>
          <a:p>
            <a:pPr lvl="1"/>
            <a:r>
              <a:rPr lang="it-IT" dirty="0"/>
              <a:t>La banca centrale fissa i tassi d’interesse </a:t>
            </a:r>
            <a:r>
              <a:rPr lang="it-IT" dirty="0" smtClean="0"/>
              <a:t>ufficiali con l’obiettivo di preservare la parità ufficiale (bassa autonomia della politica monetaria rispetto al cambio)</a:t>
            </a:r>
            <a:endParaRPr lang="it-IT" dirty="0"/>
          </a:p>
          <a:p>
            <a:pPr lvl="1"/>
            <a:r>
              <a:rPr lang="it-IT" dirty="0" smtClean="0"/>
              <a:t>La parità ufficiale non varia, se non in casi eccezionali (svalutazione / rivalutazione). E’ escluso l’effetto «ammortizzatore».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08784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mercato dei cambi nazionale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La domanda di valuta estera</a:t>
            </a:r>
            <a:r>
              <a:rPr lang="it-IT" dirty="0" smtClean="0"/>
              <a:t> D</a:t>
            </a:r>
            <a:r>
              <a:rPr lang="it-IT" baseline="-25000" dirty="0" smtClean="0"/>
              <a:t>VE</a:t>
            </a:r>
            <a:r>
              <a:rPr lang="it-IT" dirty="0" smtClean="0"/>
              <a:t> = D(e) funzione inversa del tasso di cambio nominale espresso nella quotazione incerto per certo (prezzo della valuta estera in termini di valuta nazionale)</a:t>
            </a:r>
          </a:p>
          <a:p>
            <a:pPr lvl="1"/>
            <a:r>
              <a:rPr lang="it-IT" dirty="0" smtClean="0"/>
              <a:t>Chi domanda dollari sul FOREX market europeo e perché? (v. pag. 382-383)</a:t>
            </a:r>
          </a:p>
          <a:p>
            <a:pPr lvl="1"/>
            <a:r>
              <a:rPr lang="it-IT" dirty="0" smtClean="0"/>
              <a:t>Importatori EU, turisti EU, investitori all’estero, «orsi» su VN, «tori» su VE …</a:t>
            </a:r>
          </a:p>
          <a:p>
            <a:pPr lvl="1"/>
            <a:r>
              <a:rPr lang="it-IT" dirty="0"/>
              <a:t>D</a:t>
            </a:r>
            <a:r>
              <a:rPr lang="it-IT" baseline="-25000" dirty="0"/>
              <a:t>VE </a:t>
            </a:r>
            <a:r>
              <a:rPr lang="it-IT" dirty="0" smtClean="0"/>
              <a:t>= S</a:t>
            </a:r>
            <a:r>
              <a:rPr lang="it-IT" baseline="-25000" dirty="0" smtClean="0"/>
              <a:t>VN </a:t>
            </a:r>
            <a:r>
              <a:rPr lang="it-IT" dirty="0" smtClean="0"/>
              <a:t> (Attenzione !)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L’offerta di </a:t>
            </a:r>
            <a:r>
              <a:rPr lang="it-IT" dirty="0">
                <a:solidFill>
                  <a:srgbClr val="FF0000"/>
                </a:solidFill>
              </a:rPr>
              <a:t>valuta estera </a:t>
            </a:r>
            <a:r>
              <a:rPr lang="it-IT" dirty="0" smtClean="0"/>
              <a:t>S</a:t>
            </a:r>
            <a:r>
              <a:rPr lang="it-IT" baseline="-25000" dirty="0" smtClean="0"/>
              <a:t>VE</a:t>
            </a:r>
            <a:r>
              <a:rPr lang="it-IT" dirty="0" smtClean="0"/>
              <a:t> </a:t>
            </a:r>
            <a:r>
              <a:rPr lang="it-IT" dirty="0"/>
              <a:t>= </a:t>
            </a:r>
            <a:r>
              <a:rPr lang="it-IT" dirty="0" smtClean="0"/>
              <a:t>S(e</a:t>
            </a:r>
            <a:r>
              <a:rPr lang="it-IT" dirty="0"/>
              <a:t>) funzione </a:t>
            </a:r>
            <a:r>
              <a:rPr lang="it-IT" dirty="0" smtClean="0"/>
              <a:t>diretta </a:t>
            </a:r>
            <a:r>
              <a:rPr lang="it-IT" dirty="0"/>
              <a:t>del tasso di cambio nominale espresso nella quotazione incerto per certo (prezzo della valuta estera in termini di valuta nazionale) </a:t>
            </a:r>
            <a:endParaRPr lang="it-IT" dirty="0" smtClean="0"/>
          </a:p>
          <a:p>
            <a:pPr lvl="1"/>
            <a:r>
              <a:rPr lang="it-IT" dirty="0"/>
              <a:t>Chi </a:t>
            </a:r>
            <a:r>
              <a:rPr lang="it-IT" dirty="0" smtClean="0"/>
              <a:t>offre </a:t>
            </a:r>
            <a:r>
              <a:rPr lang="it-IT" dirty="0"/>
              <a:t>dollari sul FOREX market europeo e perché</a:t>
            </a:r>
            <a:r>
              <a:rPr lang="it-IT" dirty="0" smtClean="0"/>
              <a:t>? (v. pag. 383-384)</a:t>
            </a:r>
          </a:p>
          <a:p>
            <a:pPr lvl="1"/>
            <a:r>
              <a:rPr lang="it-IT" dirty="0" smtClean="0"/>
              <a:t>Esportatori </a:t>
            </a:r>
            <a:r>
              <a:rPr lang="it-IT" dirty="0"/>
              <a:t>EU, turisti </a:t>
            </a:r>
            <a:r>
              <a:rPr lang="it-IT" dirty="0" smtClean="0"/>
              <a:t>stranieri, </a:t>
            </a:r>
            <a:r>
              <a:rPr lang="it-IT" dirty="0"/>
              <a:t>investitori </a:t>
            </a:r>
            <a:r>
              <a:rPr lang="it-IT" dirty="0" smtClean="0"/>
              <a:t>in EU, </a:t>
            </a:r>
            <a:r>
              <a:rPr lang="it-IT" dirty="0"/>
              <a:t>«orsi» su </a:t>
            </a:r>
            <a:r>
              <a:rPr lang="it-IT" dirty="0" smtClean="0"/>
              <a:t>VE, </a:t>
            </a:r>
            <a:r>
              <a:rPr lang="it-IT" dirty="0"/>
              <a:t>«tori» su </a:t>
            </a:r>
            <a:r>
              <a:rPr lang="it-IT" dirty="0" smtClean="0"/>
              <a:t>VN </a:t>
            </a:r>
            <a:r>
              <a:rPr lang="it-IT" dirty="0"/>
              <a:t>…</a:t>
            </a:r>
            <a:endParaRPr lang="it-IT" dirty="0" smtClean="0"/>
          </a:p>
          <a:p>
            <a:pPr lvl="1"/>
            <a:r>
              <a:rPr lang="it-IT" dirty="0" smtClean="0"/>
              <a:t>S</a:t>
            </a:r>
            <a:r>
              <a:rPr lang="it-IT" baseline="-25000" dirty="0" smtClean="0"/>
              <a:t>VE </a:t>
            </a:r>
            <a:r>
              <a:rPr lang="it-IT" dirty="0"/>
              <a:t>= </a:t>
            </a:r>
            <a:r>
              <a:rPr lang="it-IT" dirty="0" smtClean="0"/>
              <a:t>D</a:t>
            </a:r>
            <a:r>
              <a:rPr lang="it-IT" baseline="-25000" dirty="0" smtClean="0"/>
              <a:t>VN </a:t>
            </a:r>
            <a:r>
              <a:rPr lang="it-IT" dirty="0" smtClean="0"/>
              <a:t> </a:t>
            </a:r>
            <a:r>
              <a:rPr lang="it-IT" dirty="0"/>
              <a:t>(Attenzione !)</a:t>
            </a:r>
            <a:endParaRPr lang="it-IT" dirty="0" smtClean="0"/>
          </a:p>
          <a:p>
            <a:endParaRPr lang="it-IT" dirty="0" smtClean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43109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mercato dei cambi (e = incerto per certo)</a:t>
            </a:r>
            <a:endParaRPr lang="it-IT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437" y="1613059"/>
            <a:ext cx="4973378" cy="4548588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280" y="1690688"/>
            <a:ext cx="5422485" cy="455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813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Cosa determina le fluttuazioni di e nel BP?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Nel BP, il tasso di cambio nominale dipende principalmente da tassi d’interesse interni (MM), tassi d’interesse esteri, aspettative sul tasso di cambio stesso (geopolitica, shock macro, shock BOP ecc.)</a:t>
            </a:r>
          </a:p>
          <a:p>
            <a:r>
              <a:rPr lang="it-IT" dirty="0" smtClean="0"/>
              <a:t>Fluttuazioni di breve periodo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i (rendimento attività finanziarie denominate in valuta nazionale)  D</a:t>
            </a:r>
            <a:r>
              <a:rPr lang="it-IT" baseline="-25000" dirty="0" smtClean="0">
                <a:sym typeface="Symbol" panose="05050102010706020507" pitchFamily="18" charset="2"/>
              </a:rPr>
              <a:t>VN</a:t>
            </a:r>
            <a:r>
              <a:rPr lang="it-IT" dirty="0" smtClean="0">
                <a:sym typeface="Symbol" panose="05050102010706020507" pitchFamily="18" charset="2"/>
              </a:rPr>
              <a:t> (S</a:t>
            </a:r>
            <a:r>
              <a:rPr lang="it-IT" baseline="-25000" dirty="0" smtClean="0">
                <a:sym typeface="Symbol" panose="05050102010706020507" pitchFamily="18" charset="2"/>
              </a:rPr>
              <a:t>VE</a:t>
            </a:r>
            <a:r>
              <a:rPr lang="it-IT" dirty="0" smtClean="0">
                <a:sym typeface="Symbol" panose="05050102010706020507" pitchFamily="18" charset="2"/>
              </a:rPr>
              <a:t>) </a:t>
            </a:r>
            <a:r>
              <a:rPr lang="it-IT" dirty="0">
                <a:sym typeface="Symbol" panose="05050102010706020507" pitchFamily="18" charset="2"/>
              </a:rPr>
              <a:t> </a:t>
            </a:r>
            <a:r>
              <a:rPr lang="it-IT" dirty="0" smtClean="0">
                <a:sym typeface="Symbol" panose="05050102010706020507" pitchFamily="18" charset="2"/>
              </a:rPr>
              <a:t>La valuta nazionale si apprezza sulla valuta estera c.p. (</a:t>
            </a:r>
            <a:r>
              <a:rPr lang="it-IT" dirty="0" err="1" smtClean="0">
                <a:sym typeface="Symbol" panose="05050102010706020507" pitchFamily="18" charset="2"/>
              </a:rPr>
              <a:t>e</a:t>
            </a:r>
            <a:r>
              <a:rPr lang="it-IT" baseline="-25000" dirty="0" err="1" smtClean="0">
                <a:sym typeface="Symbol" panose="05050102010706020507" pitchFamily="18" charset="2"/>
              </a:rPr>
              <a:t>IC</a:t>
            </a:r>
            <a:r>
              <a:rPr lang="it-IT" dirty="0" smtClean="0">
                <a:sym typeface="Symbol" panose="05050102010706020507" pitchFamily="18" charset="2"/>
              </a:rPr>
              <a:t>)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</a:t>
            </a:r>
            <a:r>
              <a:rPr lang="it-IT" dirty="0" smtClean="0">
                <a:sym typeface="Symbol" panose="05050102010706020507" pitchFamily="18" charset="2"/>
              </a:rPr>
              <a:t>i* </a:t>
            </a:r>
            <a:r>
              <a:rPr lang="it-IT" dirty="0">
                <a:sym typeface="Symbol" panose="05050102010706020507" pitchFamily="18" charset="2"/>
              </a:rPr>
              <a:t>(rendimento attività finanziarie denominate in valuta </a:t>
            </a:r>
            <a:r>
              <a:rPr lang="it-IT" dirty="0" smtClean="0">
                <a:sym typeface="Symbol" panose="05050102010706020507" pitchFamily="18" charset="2"/>
              </a:rPr>
              <a:t>estera) </a:t>
            </a:r>
            <a:r>
              <a:rPr lang="it-IT" dirty="0">
                <a:sym typeface="Symbol" panose="05050102010706020507" pitchFamily="18" charset="2"/>
              </a:rPr>
              <a:t> </a:t>
            </a:r>
            <a:r>
              <a:rPr lang="it-IT" dirty="0" smtClean="0">
                <a:sym typeface="Symbol" panose="05050102010706020507" pitchFamily="18" charset="2"/>
              </a:rPr>
              <a:t>D</a:t>
            </a:r>
            <a:r>
              <a:rPr lang="it-IT" baseline="-25000" dirty="0" smtClean="0">
                <a:sym typeface="Symbol" panose="05050102010706020507" pitchFamily="18" charset="2"/>
              </a:rPr>
              <a:t>VE</a:t>
            </a:r>
            <a:r>
              <a:rPr lang="it-IT" dirty="0" smtClean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(</a:t>
            </a:r>
            <a:r>
              <a:rPr lang="it-IT" dirty="0" smtClean="0">
                <a:sym typeface="Symbol" panose="05050102010706020507" pitchFamily="18" charset="2"/>
              </a:rPr>
              <a:t>S</a:t>
            </a:r>
            <a:r>
              <a:rPr lang="it-IT" baseline="-25000" dirty="0" smtClean="0">
                <a:sym typeface="Symbol" panose="05050102010706020507" pitchFamily="18" charset="2"/>
              </a:rPr>
              <a:t>VN</a:t>
            </a:r>
            <a:r>
              <a:rPr lang="it-IT" dirty="0" smtClean="0">
                <a:sym typeface="Symbol" panose="05050102010706020507" pitchFamily="18" charset="2"/>
              </a:rPr>
              <a:t>) </a:t>
            </a:r>
            <a:r>
              <a:rPr lang="it-IT" dirty="0">
                <a:sym typeface="Symbol" panose="05050102010706020507" pitchFamily="18" charset="2"/>
              </a:rPr>
              <a:t> La valuta nazionale si </a:t>
            </a:r>
            <a:r>
              <a:rPr lang="it-IT" dirty="0" smtClean="0">
                <a:sym typeface="Symbol" panose="05050102010706020507" pitchFamily="18" charset="2"/>
              </a:rPr>
              <a:t>deprezza </a:t>
            </a:r>
            <a:r>
              <a:rPr lang="it-IT" dirty="0">
                <a:sym typeface="Symbol" panose="05050102010706020507" pitchFamily="18" charset="2"/>
              </a:rPr>
              <a:t>sulla valuta estera c.p. </a:t>
            </a:r>
            <a:r>
              <a:rPr lang="it-IT" dirty="0" smtClean="0">
                <a:sym typeface="Symbol" panose="05050102010706020507" pitchFamily="18" charset="2"/>
              </a:rPr>
              <a:t>(</a:t>
            </a:r>
            <a:r>
              <a:rPr lang="it-IT" dirty="0">
                <a:sym typeface="Symbol" panose="05050102010706020507" pitchFamily="18" charset="2"/>
              </a:rPr>
              <a:t> </a:t>
            </a:r>
            <a:r>
              <a:rPr lang="it-IT" dirty="0" err="1" smtClean="0">
                <a:sym typeface="Symbol" panose="05050102010706020507" pitchFamily="18" charset="2"/>
              </a:rPr>
              <a:t>e</a:t>
            </a:r>
            <a:r>
              <a:rPr lang="it-IT" baseline="-25000" dirty="0" err="1" smtClean="0">
                <a:sym typeface="Symbol" panose="05050102010706020507" pitchFamily="18" charset="2"/>
              </a:rPr>
              <a:t>IC</a:t>
            </a:r>
            <a:r>
              <a:rPr lang="it-IT" dirty="0" smtClean="0">
                <a:sym typeface="Symbol" panose="05050102010706020507" pitchFamily="18" charset="2"/>
              </a:rPr>
              <a:t>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 </a:t>
            </a:r>
            <a:r>
              <a:rPr lang="it-IT" dirty="0" err="1" smtClean="0">
                <a:sym typeface="Symbol" panose="05050102010706020507" pitchFamily="18" charset="2"/>
              </a:rPr>
              <a:t>e</a:t>
            </a:r>
            <a:r>
              <a:rPr lang="it-IT" baseline="30000" dirty="0" err="1" smtClean="0">
                <a:sym typeface="Symbol" panose="05050102010706020507" pitchFamily="18" charset="2"/>
              </a:rPr>
              <a:t>EX</a:t>
            </a:r>
            <a:r>
              <a:rPr lang="it-IT" baseline="-25000" dirty="0" err="1" smtClean="0">
                <a:sym typeface="Symbol" panose="05050102010706020507" pitchFamily="18" charset="2"/>
              </a:rPr>
              <a:t>IC</a:t>
            </a:r>
            <a:r>
              <a:rPr lang="it-IT" dirty="0" smtClean="0">
                <a:sym typeface="Symbol" panose="05050102010706020507" pitchFamily="18" charset="2"/>
              </a:rPr>
              <a:t> (aspettativa deprezzamento VN su VE) </a:t>
            </a:r>
            <a:r>
              <a:rPr lang="it-IT" dirty="0">
                <a:sym typeface="Symbol" panose="05050102010706020507" pitchFamily="18" charset="2"/>
              </a:rPr>
              <a:t> D</a:t>
            </a:r>
            <a:r>
              <a:rPr lang="it-IT" baseline="-25000" dirty="0">
                <a:sym typeface="Symbol" panose="05050102010706020507" pitchFamily="18" charset="2"/>
              </a:rPr>
              <a:t>VE</a:t>
            </a:r>
            <a:r>
              <a:rPr lang="it-IT" dirty="0">
                <a:sym typeface="Symbol" panose="05050102010706020507" pitchFamily="18" charset="2"/>
              </a:rPr>
              <a:t> (S</a:t>
            </a:r>
            <a:r>
              <a:rPr lang="it-IT" baseline="-25000" dirty="0">
                <a:sym typeface="Symbol" panose="05050102010706020507" pitchFamily="18" charset="2"/>
              </a:rPr>
              <a:t>VN</a:t>
            </a:r>
            <a:r>
              <a:rPr lang="it-IT" dirty="0">
                <a:sym typeface="Symbol" panose="05050102010706020507" pitchFamily="18" charset="2"/>
              </a:rPr>
              <a:t>)  La valuta nazionale si deprezza sulla valuta estera c.p. ( </a:t>
            </a:r>
            <a:r>
              <a:rPr lang="it-IT" dirty="0" err="1">
                <a:sym typeface="Symbol" panose="05050102010706020507" pitchFamily="18" charset="2"/>
              </a:rPr>
              <a:t>e</a:t>
            </a:r>
            <a:r>
              <a:rPr lang="it-IT" baseline="-25000" dirty="0" err="1">
                <a:sym typeface="Symbol" panose="05050102010706020507" pitchFamily="18" charset="2"/>
              </a:rPr>
              <a:t>IC</a:t>
            </a:r>
            <a:r>
              <a:rPr lang="it-IT" dirty="0">
                <a:sym typeface="Symbol" panose="05050102010706020507" pitchFamily="18" charset="2"/>
              </a:rPr>
              <a:t>)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Teoria della parità dei tassi d’interesse</a:t>
            </a:r>
          </a:p>
        </p:txBody>
      </p:sp>
    </p:spTree>
    <p:extLst>
      <p:ext uri="{BB962C8B-B14F-4D97-AF65-F5344CB8AC3E}">
        <p14:creationId xmlns:p14="http://schemas.microsoft.com/office/powerpoint/2010/main" val="12803919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Teoria della parità dei tassi d’interesse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690678"/>
              </a:xfrm>
            </p:spPr>
            <p:txBody>
              <a:bodyPr>
                <a:normAutofit fontScale="70000" lnSpcReduction="20000"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it-IT" dirty="0" smtClean="0"/>
                  <a:t>Un’unita </a:t>
                </a:r>
                <a:r>
                  <a:rPr lang="it-IT" dirty="0"/>
                  <a:t>monetaria </a:t>
                </a:r>
                <a:r>
                  <a:rPr lang="it-IT" dirty="0" smtClean="0"/>
                  <a:t>investita </a:t>
                </a:r>
                <a:r>
                  <a:rPr lang="it-IT" dirty="0"/>
                  <a:t>nel paese </a:t>
                </a:r>
                <a:r>
                  <a:rPr lang="it-IT" dirty="0" smtClean="0"/>
                  <a:t>(es. per 1 anno) “rende”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</m:oMath>
                </a14:m>
                <a:r>
                  <a:rPr lang="it-IT" dirty="0" smtClean="0"/>
                  <a:t>. </a:t>
                </a:r>
              </a:p>
              <a:p>
                <a:pPr>
                  <a:lnSpc>
                    <a:spcPct val="110000"/>
                  </a:lnSpc>
                </a:pPr>
                <a:r>
                  <a:rPr lang="it-IT" dirty="0" smtClean="0"/>
                  <a:t>La </a:t>
                </a:r>
                <a:r>
                  <a:rPr lang="it-IT" dirty="0"/>
                  <a:t>stessa unita monetaria </a:t>
                </a:r>
                <a:r>
                  <a:rPr lang="it-IT" dirty="0" smtClean="0"/>
                  <a:t>(cambio nominale certo per incerto) investita all’estero (es. per un anno), «rende»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it-IT" b="0" i="1" baseline="30000" smtClean="0">
                            <a:latin typeface="Cambria Math" panose="02040503050406030204" pitchFamily="18" charset="0"/>
                          </a:rPr>
                          <m:t>∗</m:t>
                        </m:r>
                      </m:e>
                    </m:d>
                    <m:f>
                      <m:f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t-IT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</m:sSub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it-IT" dirty="0" smtClean="0"/>
                  <a:t> in termini di valuta nazionale</a:t>
                </a:r>
              </a:p>
              <a:p>
                <a:pPr>
                  <a:lnSpc>
                    <a:spcPct val="110000"/>
                  </a:lnSpc>
                </a:pPr>
                <a:r>
                  <a:rPr lang="it-IT" dirty="0" smtClean="0"/>
                  <a:t>Ipotizzando perfetta sostituibilità tra investimenti esteri ed investimenti interni e assenza di ostacoli alla mobilità internazionale dei capitali sono possibili due situazioni</a:t>
                </a:r>
              </a:p>
              <a:p>
                <a:pPr>
                  <a:lnSpc>
                    <a:spcPct val="110000"/>
                  </a:lnSpc>
                </a:pPr>
                <a:r>
                  <a:rPr lang="it-IT" dirty="0" smtClean="0"/>
                  <a:t>Se inizialmente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</m:oMath>
                </a14:m>
                <a:r>
                  <a:rPr lang="it-IT" dirty="0"/>
                  <a:t> &gt;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it-IT" i="1" baseline="30000">
                            <a:latin typeface="Cambria Math" panose="02040503050406030204" pitchFamily="18" charset="0"/>
                          </a:rPr>
                          <m:t>∗</m:t>
                        </m:r>
                      </m:e>
                    </m:d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Sup>
                          <m:sSubSup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  <m:sup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𝑎𝑡𝑡𝑒𝑠𝑜</m:t>
                            </m:r>
                          </m:sup>
                        </m:sSubSup>
                      </m:den>
                    </m:f>
                  </m:oMath>
                </a14:m>
                <a:r>
                  <a:rPr lang="it-IT" dirty="0" smtClean="0"/>
                  <a:t>, gli investitori preferiranno il mercato domestico, </a:t>
                </a:r>
                <a:r>
                  <a:rPr lang="it-IT" dirty="0"/>
                  <a:t>la domanda di valuta </a:t>
                </a:r>
                <a:r>
                  <a:rPr lang="it-IT" dirty="0" smtClean="0"/>
                  <a:t>nazionale aumenterà insieme all’offerta </a:t>
                </a:r>
                <a:r>
                  <a:rPr lang="it-IT" dirty="0"/>
                  <a:t>di valuta estera (per acquistare la valuta nazionale). </a:t>
                </a:r>
                <a:r>
                  <a:rPr lang="it-IT" dirty="0" smtClean="0"/>
                  <a:t>La valuta nazionale si apprezza (e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↑)</a:t>
                </a:r>
                <a:endParaRPr lang="it-IT" dirty="0" smtClean="0"/>
              </a:p>
              <a:p>
                <a:pPr>
                  <a:lnSpc>
                    <a:spcPct val="110000"/>
                  </a:lnSpc>
                </a:pPr>
                <a:r>
                  <a:rPr lang="it-IT" dirty="0"/>
                  <a:t>Se inizialmente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</m:oMath>
                </a14:m>
                <a:r>
                  <a:rPr lang="it-IT" dirty="0"/>
                  <a:t> </a:t>
                </a:r>
                <a:r>
                  <a:rPr lang="it-IT" dirty="0" smtClean="0"/>
                  <a:t>&lt;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it-IT" i="1" baseline="30000">
                            <a:latin typeface="Cambria Math" panose="02040503050406030204" pitchFamily="18" charset="0"/>
                          </a:rPr>
                          <m:t>∗</m:t>
                        </m:r>
                      </m:e>
                    </m:d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Sup>
                          <m:sSubSupPr>
                            <m:ctrlPr>
                              <a:rPr lang="it-IT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  <m:sup>
                            <m:r>
                              <a:rPr lang="it-IT" i="1">
                                <a:latin typeface="Cambria Math" panose="02040503050406030204" pitchFamily="18" charset="0"/>
                              </a:rPr>
                              <m:t>𝑎𝑡𝑡𝑒𝑠𝑜</m:t>
                            </m:r>
                          </m:sup>
                        </m:sSubSup>
                      </m:den>
                    </m:f>
                  </m:oMath>
                </a14:m>
                <a:r>
                  <a:rPr lang="it-IT" dirty="0"/>
                  <a:t>, gli investitori preferiranno il mercato </a:t>
                </a:r>
                <a:r>
                  <a:rPr lang="it-IT" dirty="0" smtClean="0"/>
                  <a:t>estero, </a:t>
                </a:r>
                <a:r>
                  <a:rPr lang="it-IT" dirty="0"/>
                  <a:t>la domanda di valuta nazionale </a:t>
                </a:r>
                <a:r>
                  <a:rPr lang="it-IT" dirty="0" smtClean="0"/>
                  <a:t>estera aumenterà </a:t>
                </a:r>
                <a:r>
                  <a:rPr lang="it-IT" dirty="0"/>
                  <a:t>cosi come l’offerta di valuta </a:t>
                </a:r>
                <a:r>
                  <a:rPr lang="it-IT" dirty="0" smtClean="0"/>
                  <a:t>nazionale </a:t>
                </a:r>
                <a:r>
                  <a:rPr lang="it-IT" dirty="0"/>
                  <a:t>(per acquistare la valuta </a:t>
                </a:r>
                <a:r>
                  <a:rPr lang="it-IT" dirty="0" smtClean="0"/>
                  <a:t>estera). </a:t>
                </a:r>
                <a:r>
                  <a:rPr lang="it-IT" dirty="0"/>
                  <a:t>La valuta nazionale si </a:t>
                </a:r>
                <a:r>
                  <a:rPr lang="it-IT" dirty="0" smtClean="0"/>
                  <a:t>deprezza </a:t>
                </a:r>
                <a:r>
                  <a:rPr lang="it-IT" dirty="0"/>
                  <a:t>(e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↓)</a:t>
                </a:r>
                <a:endParaRPr lang="it-IT" dirty="0"/>
              </a:p>
              <a:p>
                <a:pPr>
                  <a:lnSpc>
                    <a:spcPct val="110000"/>
                  </a:lnSpc>
                </a:pPr>
                <a:r>
                  <a:rPr lang="it-IT" dirty="0" smtClean="0">
                    <a:solidFill>
                      <a:srgbClr val="FF0000"/>
                    </a:solidFill>
                  </a:rPr>
                  <a:t>In equilibrio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</m:oMath>
                </a14:m>
                <a:r>
                  <a:rPr lang="it-IT" dirty="0">
                    <a:solidFill>
                      <a:srgbClr val="FF0000"/>
                    </a:solidFill>
                  </a:rPr>
                  <a:t>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it-IT" i="1" baseline="30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e>
                    </m:d>
                    <m:f>
                      <m:f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Sup>
                          <m:sSubSupPr>
                            <m:ctrlP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  <m:sup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𝑎𝑡𝑡𝑒𝑠𝑜</m:t>
                            </m:r>
                          </m:sup>
                        </m:sSubSup>
                      </m:den>
                    </m:f>
                  </m:oMath>
                </a14:m>
                <a:r>
                  <a:rPr lang="it-IT" dirty="0" smtClean="0">
                    <a:solidFill>
                      <a:srgbClr val="FF0000"/>
                    </a:solidFill>
                  </a:rPr>
                  <a:t> da cui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it-IT" dirty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1+</m:t>
                            </m:r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d>
                      </m:num>
                      <m:den>
                        <m:d>
                          <m:dPr>
                            <m:ctrlP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1+</m:t>
                            </m:r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it-IT" i="1" baseline="300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∗</m:t>
                            </m:r>
                          </m:e>
                        </m:d>
                      </m:den>
                    </m:f>
                    <m:sSubSup>
                      <m:sSubSup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  <m:sup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𝑎𝑡𝑡𝑒𝑠𝑜</m:t>
                        </m:r>
                      </m:sup>
                    </m:sSubSup>
                  </m:oMath>
                </a14:m>
                <a:endParaRPr lang="it-IT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690678"/>
              </a:xfrm>
              <a:blipFill>
                <a:blip r:embed="rId2"/>
                <a:stretch>
                  <a:fillRect l="-522" t="-1299" r="-98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909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Cosa determina le fluttuazioni di e nel LP)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Fluttuazioni di lungo periodo</a:t>
            </a:r>
          </a:p>
          <a:p>
            <a:pPr lvl="1"/>
            <a:r>
              <a:rPr lang="it-IT" sz="2600" dirty="0" smtClean="0">
                <a:sym typeface="Symbol" panose="05050102010706020507" pitchFamily="18" charset="2"/>
              </a:rPr>
              <a:t>P (inflazione interna, 1/P)  D</a:t>
            </a:r>
            <a:r>
              <a:rPr lang="it-IT" sz="2600" baseline="-25000" dirty="0" smtClean="0">
                <a:sym typeface="Symbol" panose="05050102010706020507" pitchFamily="18" charset="2"/>
              </a:rPr>
              <a:t>VE</a:t>
            </a:r>
            <a:r>
              <a:rPr lang="it-IT" sz="2600" dirty="0" smtClean="0">
                <a:sym typeface="Symbol" panose="05050102010706020507" pitchFamily="18" charset="2"/>
              </a:rPr>
              <a:t> (S</a:t>
            </a:r>
            <a:r>
              <a:rPr lang="it-IT" sz="2600" baseline="-25000" dirty="0" smtClean="0">
                <a:sym typeface="Symbol" panose="05050102010706020507" pitchFamily="18" charset="2"/>
              </a:rPr>
              <a:t>VN</a:t>
            </a:r>
            <a:r>
              <a:rPr lang="it-IT" sz="2600" dirty="0" smtClean="0">
                <a:sym typeface="Symbol" panose="05050102010706020507" pitchFamily="18" charset="2"/>
              </a:rPr>
              <a:t>) perché i beni esteri sono più convenienti di quelli nazionali sia per i consumatori nazionali che per quelli esteri  La valuta nazionale si deprezza sulla valuta estera c.p. ( </a:t>
            </a:r>
            <a:r>
              <a:rPr lang="it-IT" sz="2600" dirty="0" err="1" smtClean="0">
                <a:sym typeface="Symbol" panose="05050102010706020507" pitchFamily="18" charset="2"/>
              </a:rPr>
              <a:t>e</a:t>
            </a:r>
            <a:r>
              <a:rPr lang="it-IT" sz="2600" baseline="-25000" dirty="0" err="1" smtClean="0">
                <a:sym typeface="Symbol" panose="05050102010706020507" pitchFamily="18" charset="2"/>
              </a:rPr>
              <a:t>IC</a:t>
            </a:r>
            <a:r>
              <a:rPr lang="it-IT" sz="2600" dirty="0" smtClean="0">
                <a:sym typeface="Symbol" panose="05050102010706020507" pitchFamily="18" charset="2"/>
              </a:rPr>
              <a:t>)</a:t>
            </a:r>
          </a:p>
          <a:p>
            <a:pPr lvl="1"/>
            <a:r>
              <a:rPr lang="it-IT" sz="2600" dirty="0">
                <a:sym typeface="Symbol" panose="05050102010706020507" pitchFamily="18" charset="2"/>
              </a:rPr>
              <a:t></a:t>
            </a:r>
            <a:r>
              <a:rPr lang="it-IT" sz="2600" dirty="0" smtClean="0">
                <a:sym typeface="Symbol" panose="05050102010706020507" pitchFamily="18" charset="2"/>
              </a:rPr>
              <a:t>P* </a:t>
            </a:r>
            <a:r>
              <a:rPr lang="it-IT" sz="2600" dirty="0">
                <a:sym typeface="Symbol" panose="05050102010706020507" pitchFamily="18" charset="2"/>
              </a:rPr>
              <a:t>(inflazione </a:t>
            </a:r>
            <a:r>
              <a:rPr lang="it-IT" sz="2600" dirty="0" smtClean="0">
                <a:sym typeface="Symbol" panose="05050102010706020507" pitchFamily="18" charset="2"/>
              </a:rPr>
              <a:t>esterna, </a:t>
            </a:r>
            <a:r>
              <a:rPr lang="it-IT" sz="2600" dirty="0">
                <a:sym typeface="Symbol" panose="05050102010706020507" pitchFamily="18" charset="2"/>
              </a:rPr>
              <a:t></a:t>
            </a:r>
            <a:r>
              <a:rPr lang="it-IT" sz="2600" dirty="0" smtClean="0">
                <a:sym typeface="Symbol" panose="05050102010706020507" pitchFamily="18" charset="2"/>
              </a:rPr>
              <a:t>1/P*) </a:t>
            </a:r>
            <a:r>
              <a:rPr lang="it-IT" sz="2600" dirty="0">
                <a:sym typeface="Symbol" panose="05050102010706020507" pitchFamily="18" charset="2"/>
              </a:rPr>
              <a:t> </a:t>
            </a:r>
            <a:r>
              <a:rPr lang="it-IT" sz="2600" dirty="0" smtClean="0">
                <a:sym typeface="Symbol" panose="05050102010706020507" pitchFamily="18" charset="2"/>
              </a:rPr>
              <a:t>D</a:t>
            </a:r>
            <a:r>
              <a:rPr lang="it-IT" sz="2600" baseline="-25000" dirty="0" smtClean="0">
                <a:sym typeface="Symbol" panose="05050102010706020507" pitchFamily="18" charset="2"/>
              </a:rPr>
              <a:t>VN</a:t>
            </a:r>
            <a:r>
              <a:rPr lang="it-IT" sz="2600" dirty="0" smtClean="0">
                <a:sym typeface="Symbol" panose="05050102010706020507" pitchFamily="18" charset="2"/>
              </a:rPr>
              <a:t> </a:t>
            </a:r>
            <a:r>
              <a:rPr lang="it-IT" sz="2600" dirty="0">
                <a:sym typeface="Symbol" panose="05050102010706020507" pitchFamily="18" charset="2"/>
              </a:rPr>
              <a:t>(</a:t>
            </a:r>
            <a:r>
              <a:rPr lang="it-IT" sz="2600" dirty="0" smtClean="0">
                <a:sym typeface="Symbol" panose="05050102010706020507" pitchFamily="18" charset="2"/>
              </a:rPr>
              <a:t>S</a:t>
            </a:r>
            <a:r>
              <a:rPr lang="it-IT" sz="2600" baseline="-25000" dirty="0" smtClean="0">
                <a:sym typeface="Symbol" panose="05050102010706020507" pitchFamily="18" charset="2"/>
              </a:rPr>
              <a:t>VE</a:t>
            </a:r>
            <a:r>
              <a:rPr lang="it-IT" sz="2600" dirty="0" smtClean="0">
                <a:sym typeface="Symbol" panose="05050102010706020507" pitchFamily="18" charset="2"/>
              </a:rPr>
              <a:t>) </a:t>
            </a:r>
            <a:r>
              <a:rPr lang="it-IT" sz="2600" dirty="0">
                <a:sym typeface="Symbol" panose="05050102010706020507" pitchFamily="18" charset="2"/>
              </a:rPr>
              <a:t>perché i beni </a:t>
            </a:r>
            <a:r>
              <a:rPr lang="it-IT" sz="2600" dirty="0" smtClean="0">
                <a:sym typeface="Symbol" panose="05050102010706020507" pitchFamily="18" charset="2"/>
              </a:rPr>
              <a:t>nazionali </a:t>
            </a:r>
            <a:r>
              <a:rPr lang="it-IT" sz="2600" dirty="0">
                <a:sym typeface="Symbol" panose="05050102010706020507" pitchFamily="18" charset="2"/>
              </a:rPr>
              <a:t>sono più convenienti di quelli </a:t>
            </a:r>
            <a:r>
              <a:rPr lang="it-IT" sz="2600" dirty="0" smtClean="0">
                <a:sym typeface="Symbol" panose="05050102010706020507" pitchFamily="18" charset="2"/>
              </a:rPr>
              <a:t>esteri </a:t>
            </a:r>
            <a:r>
              <a:rPr lang="it-IT" sz="2600" dirty="0">
                <a:sym typeface="Symbol" panose="05050102010706020507" pitchFamily="18" charset="2"/>
              </a:rPr>
              <a:t>sia per i consumatori nazionali che per quelli esteri  La valuta nazionale si </a:t>
            </a:r>
            <a:r>
              <a:rPr lang="it-IT" sz="2600" dirty="0" smtClean="0">
                <a:sym typeface="Symbol" panose="05050102010706020507" pitchFamily="18" charset="2"/>
              </a:rPr>
              <a:t>apprezza </a:t>
            </a:r>
            <a:r>
              <a:rPr lang="it-IT" sz="2600" dirty="0">
                <a:sym typeface="Symbol" panose="05050102010706020507" pitchFamily="18" charset="2"/>
              </a:rPr>
              <a:t>sulla valuta estera c.p. </a:t>
            </a:r>
            <a:r>
              <a:rPr lang="it-IT" sz="2600" dirty="0" smtClean="0">
                <a:sym typeface="Symbol" panose="05050102010706020507" pitchFamily="18" charset="2"/>
              </a:rPr>
              <a:t>(</a:t>
            </a:r>
            <a:r>
              <a:rPr lang="it-IT" sz="2600" dirty="0">
                <a:sym typeface="Symbol" panose="05050102010706020507" pitchFamily="18" charset="2"/>
              </a:rPr>
              <a:t></a:t>
            </a:r>
            <a:r>
              <a:rPr lang="it-IT" sz="2600" dirty="0" smtClean="0">
                <a:sym typeface="Symbol" panose="05050102010706020507" pitchFamily="18" charset="2"/>
              </a:rPr>
              <a:t> </a:t>
            </a:r>
            <a:r>
              <a:rPr lang="it-IT" sz="2600" dirty="0" err="1">
                <a:sym typeface="Symbol" panose="05050102010706020507" pitchFamily="18" charset="2"/>
              </a:rPr>
              <a:t>e</a:t>
            </a:r>
            <a:r>
              <a:rPr lang="it-IT" sz="2600" baseline="-25000" dirty="0" err="1">
                <a:sym typeface="Symbol" panose="05050102010706020507" pitchFamily="18" charset="2"/>
              </a:rPr>
              <a:t>IC</a:t>
            </a:r>
            <a:r>
              <a:rPr lang="it-IT" sz="2600" dirty="0">
                <a:sym typeface="Symbol" panose="05050102010706020507" pitchFamily="18" charset="2"/>
              </a:rPr>
              <a:t>)</a:t>
            </a:r>
            <a:r>
              <a:rPr lang="it-IT" sz="2600" dirty="0" smtClean="0">
                <a:sym typeface="Symbol" panose="05050102010706020507" pitchFamily="18" charset="2"/>
              </a:rPr>
              <a:t> </a:t>
            </a:r>
          </a:p>
          <a:p>
            <a:pPr lvl="1"/>
            <a:r>
              <a:rPr lang="el-GR" sz="2600" dirty="0"/>
              <a:t>Δ</a:t>
            </a:r>
            <a:r>
              <a:rPr lang="it-IT" sz="2600" dirty="0" err="1" smtClean="0"/>
              <a:t>e</a:t>
            </a:r>
            <a:r>
              <a:rPr lang="it-IT" sz="2600" baseline="-25000" dirty="0" err="1" smtClean="0"/>
              <a:t>IC</a:t>
            </a:r>
            <a:r>
              <a:rPr lang="it-IT" sz="2600" baseline="-25000" dirty="0" smtClean="0"/>
              <a:t> </a:t>
            </a:r>
            <a:r>
              <a:rPr lang="it-IT" sz="2600" dirty="0"/>
              <a:t>/</a:t>
            </a:r>
            <a:r>
              <a:rPr lang="it-IT" sz="2600" dirty="0" err="1" smtClean="0"/>
              <a:t>e</a:t>
            </a:r>
            <a:r>
              <a:rPr lang="it-IT" sz="2600" baseline="-25000" dirty="0" err="1" smtClean="0"/>
              <a:t>IC</a:t>
            </a:r>
            <a:r>
              <a:rPr lang="it-IT" sz="2600" dirty="0" smtClean="0"/>
              <a:t> </a:t>
            </a:r>
            <a:r>
              <a:rPr lang="it-IT" sz="2600" dirty="0"/>
              <a:t>= </a:t>
            </a:r>
            <a:r>
              <a:rPr lang="el-GR" sz="2600" dirty="0" smtClean="0"/>
              <a:t>Δ</a:t>
            </a:r>
            <a:r>
              <a:rPr lang="it-IT" sz="2600" dirty="0"/>
              <a:t>P/P – </a:t>
            </a:r>
            <a:r>
              <a:rPr lang="el-GR" sz="2600" dirty="0"/>
              <a:t>Δ</a:t>
            </a:r>
            <a:r>
              <a:rPr lang="it-IT" sz="2600" dirty="0"/>
              <a:t>P*/P*</a:t>
            </a:r>
            <a:endParaRPr lang="it-IT" sz="2600" dirty="0" smtClean="0">
              <a:sym typeface="Symbol" panose="05050102010706020507" pitchFamily="18" charset="2"/>
            </a:endParaRPr>
          </a:p>
          <a:p>
            <a:r>
              <a:rPr lang="it-IT" sz="3200" dirty="0">
                <a:solidFill>
                  <a:srgbClr val="FF0000"/>
                </a:solidFill>
              </a:rPr>
              <a:t>Legame tra stabilità dei prezzi e stabilità dei </a:t>
            </a:r>
            <a:r>
              <a:rPr lang="it-IT" sz="3200" dirty="0" smtClean="0">
                <a:solidFill>
                  <a:srgbClr val="FF0000"/>
                </a:solidFill>
              </a:rPr>
              <a:t>cambi</a:t>
            </a:r>
          </a:p>
          <a:p>
            <a:pPr lvl="1"/>
            <a:r>
              <a:rPr lang="it-IT" sz="2600" dirty="0" smtClean="0">
                <a:solidFill>
                  <a:srgbClr val="FF0000"/>
                </a:solidFill>
              </a:rPr>
              <a:t>Se </a:t>
            </a:r>
            <a:r>
              <a:rPr lang="el-GR" sz="2600" dirty="0" smtClean="0"/>
              <a:t>Δ</a:t>
            </a:r>
            <a:r>
              <a:rPr lang="it-IT" sz="2600" dirty="0"/>
              <a:t>P/P </a:t>
            </a:r>
            <a:r>
              <a:rPr lang="it-IT" sz="2600" dirty="0" smtClean="0"/>
              <a:t>= </a:t>
            </a:r>
            <a:r>
              <a:rPr lang="el-GR" sz="2600" dirty="0"/>
              <a:t>Δ</a:t>
            </a:r>
            <a:r>
              <a:rPr lang="it-IT" sz="2600" dirty="0"/>
              <a:t>P*/P</a:t>
            </a:r>
            <a:r>
              <a:rPr lang="it-IT" sz="2600" dirty="0" smtClean="0"/>
              <a:t>* = 0 allora </a:t>
            </a:r>
            <a:r>
              <a:rPr lang="el-GR" sz="2600" dirty="0"/>
              <a:t>Δ</a:t>
            </a:r>
            <a:r>
              <a:rPr lang="it-IT" sz="2600" dirty="0" err="1"/>
              <a:t>e</a:t>
            </a:r>
            <a:r>
              <a:rPr lang="it-IT" sz="2600" baseline="-25000" dirty="0" err="1"/>
              <a:t>IC</a:t>
            </a:r>
            <a:r>
              <a:rPr lang="it-IT" sz="2600" baseline="-25000" dirty="0"/>
              <a:t> </a:t>
            </a:r>
            <a:r>
              <a:rPr lang="it-IT" sz="2600" dirty="0"/>
              <a:t>/</a:t>
            </a:r>
            <a:r>
              <a:rPr lang="it-IT" sz="2600" dirty="0" err="1"/>
              <a:t>e</a:t>
            </a:r>
            <a:r>
              <a:rPr lang="it-IT" sz="2600" baseline="-25000" dirty="0" err="1"/>
              <a:t>IC</a:t>
            </a:r>
            <a:r>
              <a:rPr lang="it-IT" sz="2600" dirty="0"/>
              <a:t> = </a:t>
            </a:r>
            <a:r>
              <a:rPr lang="it-IT" sz="2600" dirty="0" smtClean="0"/>
              <a:t>0</a:t>
            </a:r>
          </a:p>
          <a:p>
            <a:r>
              <a:rPr lang="it-IT" sz="3000" dirty="0" smtClean="0"/>
              <a:t>Teoria della parità dei poteri d’acquisto</a:t>
            </a:r>
          </a:p>
        </p:txBody>
      </p:sp>
    </p:spTree>
    <p:extLst>
      <p:ext uri="{BB962C8B-B14F-4D97-AF65-F5344CB8AC3E}">
        <p14:creationId xmlns:p14="http://schemas.microsoft.com/office/powerpoint/2010/main" val="4207807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Teoria della parità dei poteri d’acquisto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9067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</a:pPr>
            <a:r>
              <a:rPr lang="it-IT" dirty="0"/>
              <a:t>Come visto sopra, un’unita monetaria spesa nel paese “acquista” un ammontare </a:t>
            </a:r>
            <a:r>
              <a:rPr lang="it-IT" dirty="0" smtClean="0"/>
              <a:t>di beni </a:t>
            </a:r>
            <a:r>
              <a:rPr lang="it-IT" dirty="0"/>
              <a:t>pari a 1</a:t>
            </a:r>
            <a:r>
              <a:rPr lang="it-IT" i="1" dirty="0"/>
              <a:t>/P</a:t>
            </a:r>
            <a:r>
              <a:rPr lang="it-IT" dirty="0"/>
              <a:t>. La stessa unita monetaria spesa all’estero, “acquista” un ammontare di beni pari </a:t>
            </a:r>
            <a:r>
              <a:rPr lang="it-IT" dirty="0" smtClean="0"/>
              <a:t>a (</a:t>
            </a:r>
            <a:r>
              <a:rPr lang="it-IT" i="1" dirty="0" smtClean="0"/>
              <a:t>e/P*</a:t>
            </a:r>
            <a:r>
              <a:rPr lang="it-IT" dirty="0" smtClean="0"/>
              <a:t>). </a:t>
            </a:r>
          </a:p>
          <a:p>
            <a:pPr>
              <a:lnSpc>
                <a:spcPct val="110000"/>
              </a:lnSpc>
            </a:pPr>
            <a:r>
              <a:rPr lang="it-IT" dirty="0" smtClean="0"/>
              <a:t>Ipotizzando </a:t>
            </a:r>
            <a:r>
              <a:rPr lang="it-IT" dirty="0"/>
              <a:t>mercati concorrenziali, assenza di costi di trasporto e ostacoli al commercio </a:t>
            </a:r>
            <a:r>
              <a:rPr lang="it-IT" dirty="0" smtClean="0"/>
              <a:t>internazionale, consumatori </a:t>
            </a:r>
            <a:r>
              <a:rPr lang="it-IT" dirty="0"/>
              <a:t>razionali acquisteranno i beni in patria o all’estero a seconda della </a:t>
            </a:r>
            <a:r>
              <a:rPr lang="it-IT" dirty="0" smtClean="0"/>
              <a:t>convenienza. </a:t>
            </a:r>
          </a:p>
          <a:p>
            <a:pPr>
              <a:lnSpc>
                <a:spcPct val="110000"/>
              </a:lnSpc>
            </a:pPr>
            <a:r>
              <a:rPr lang="it-IT" dirty="0" smtClean="0"/>
              <a:t>Se </a:t>
            </a:r>
            <a:r>
              <a:rPr lang="it-IT" dirty="0"/>
              <a:t>(1/</a:t>
            </a:r>
            <a:r>
              <a:rPr lang="it-IT" i="1" dirty="0"/>
              <a:t>P</a:t>
            </a:r>
            <a:r>
              <a:rPr lang="it-IT" dirty="0"/>
              <a:t>) &gt; (</a:t>
            </a:r>
            <a:r>
              <a:rPr lang="it-IT" i="1" dirty="0" smtClean="0"/>
              <a:t>e/P*</a:t>
            </a:r>
            <a:r>
              <a:rPr lang="it-IT" dirty="0" smtClean="0"/>
              <a:t>), </a:t>
            </a:r>
            <a:r>
              <a:rPr lang="it-IT" dirty="0"/>
              <a:t>i consumatori domanderanno beni nel paese, la domanda di valuta </a:t>
            </a:r>
            <a:r>
              <a:rPr lang="it-IT" dirty="0" smtClean="0"/>
              <a:t>nazionale aumenterà </a:t>
            </a:r>
            <a:r>
              <a:rPr lang="it-IT" dirty="0"/>
              <a:t>cosi come l’offerta di valuta estera (per acquistare la valuta nazionale). </a:t>
            </a:r>
            <a:endParaRPr lang="it-IT" dirty="0" smtClean="0"/>
          </a:p>
          <a:p>
            <a:pPr>
              <a:lnSpc>
                <a:spcPct val="110000"/>
              </a:lnSpc>
            </a:pPr>
            <a:r>
              <a:rPr lang="it-IT" dirty="0" smtClean="0"/>
              <a:t>In seguito a </a:t>
            </a:r>
            <a:r>
              <a:rPr lang="it-IT" dirty="0"/>
              <a:t>questo, la valuta nazionale si </a:t>
            </a:r>
            <a:r>
              <a:rPr lang="it-IT" dirty="0" smtClean="0"/>
              <a:t>apprezzerà. </a:t>
            </a:r>
            <a:r>
              <a:rPr lang="it-IT" dirty="0"/>
              <a:t>Se inizialmente (1</a:t>
            </a:r>
            <a:r>
              <a:rPr lang="it-IT" i="1" dirty="0"/>
              <a:t>/P</a:t>
            </a:r>
            <a:r>
              <a:rPr lang="it-IT" dirty="0"/>
              <a:t>) &lt; (</a:t>
            </a:r>
            <a:r>
              <a:rPr lang="it-IT" i="1" dirty="0" smtClean="0"/>
              <a:t>e/P*</a:t>
            </a:r>
            <a:r>
              <a:rPr lang="it-IT" dirty="0" smtClean="0"/>
              <a:t>) avverrà </a:t>
            </a:r>
            <a:r>
              <a:rPr lang="it-IT" dirty="0"/>
              <a:t>il contrario e </a:t>
            </a:r>
            <a:r>
              <a:rPr lang="it-IT" dirty="0" smtClean="0"/>
              <a:t>il cambio </a:t>
            </a:r>
            <a:r>
              <a:rPr lang="it-IT" dirty="0"/>
              <a:t>si </a:t>
            </a:r>
            <a:r>
              <a:rPr lang="it-IT" dirty="0" smtClean="0"/>
              <a:t>deprezzerà. </a:t>
            </a:r>
            <a:r>
              <a:rPr lang="it-IT" dirty="0"/>
              <a:t>In generale, la PPP prevede che </a:t>
            </a:r>
            <a:r>
              <a:rPr lang="it-IT" i="1" dirty="0"/>
              <a:t>e </a:t>
            </a:r>
            <a:r>
              <a:rPr lang="it-IT" dirty="0"/>
              <a:t>si deprezzi (apprezzi) se l’inflazione interna </a:t>
            </a:r>
            <a:r>
              <a:rPr lang="it-IT" dirty="0" smtClean="0"/>
              <a:t>e maggiore </a:t>
            </a:r>
            <a:r>
              <a:rPr lang="it-IT" dirty="0"/>
              <a:t>(minore) dell’inflazione estera. </a:t>
            </a:r>
          </a:p>
          <a:p>
            <a:pPr>
              <a:lnSpc>
                <a:spcPct val="110000"/>
              </a:lnSpc>
            </a:pPr>
            <a:r>
              <a:rPr lang="it-IT" dirty="0" smtClean="0">
                <a:solidFill>
                  <a:srgbClr val="FF0000"/>
                </a:solidFill>
              </a:rPr>
              <a:t>In equilibrio 1/P = e/P* da cui P* = </a:t>
            </a:r>
            <a:r>
              <a:rPr lang="it-IT" dirty="0" err="1" smtClean="0">
                <a:solidFill>
                  <a:srgbClr val="FF0000"/>
                </a:solidFill>
              </a:rPr>
              <a:t>eP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460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trinità impossibile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125" y="1690688"/>
            <a:ext cx="9734550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548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trinità impossibile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Se una nazione sceglie un regime di cambi fissi (e</a:t>
                </a:r>
                <a:r>
                  <a:rPr lang="it-IT" baseline="-25000" dirty="0" smtClean="0">
                    <a:solidFill>
                      <a:srgbClr val="FF0000"/>
                    </a:solidFill>
                  </a:rPr>
                  <a:t>t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 = e</a:t>
                </a:r>
                <a:r>
                  <a:rPr lang="it-IT" baseline="-25000" dirty="0" smtClean="0">
                    <a:solidFill>
                      <a:srgbClr val="FF0000"/>
                    </a:solidFill>
                  </a:rPr>
                  <a:t>t+1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) e </a:t>
                </a:r>
                <a:r>
                  <a:rPr lang="it-IT" dirty="0">
                    <a:solidFill>
                      <a:srgbClr val="FF0000"/>
                    </a:solidFill>
                  </a:rPr>
                  <a:t>vuole mantenere una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politica monetaria </a:t>
                </a:r>
                <a:r>
                  <a:rPr lang="it-IT" dirty="0">
                    <a:solidFill>
                      <a:srgbClr val="FF0000"/>
                    </a:solidFill>
                  </a:rPr>
                  <a:t>autonoma deve imporre barriere alla mobilita internazionale dei capitali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. </a:t>
                </a:r>
              </a:p>
              <a:p>
                <a:r>
                  <a:rPr lang="it-IT" dirty="0" smtClean="0"/>
                  <a:t>Questo permette ai </a:t>
                </a:r>
                <a:r>
                  <a:rPr lang="it-IT" dirty="0"/>
                  <a:t>tassi d’interesse interni, </a:t>
                </a:r>
                <a:r>
                  <a:rPr lang="it-IT" dirty="0" smtClean="0"/>
                  <a:t>determinati </a:t>
                </a:r>
                <a:r>
                  <a:rPr lang="it-IT" dirty="0"/>
                  <a:t>dalla banca </a:t>
                </a:r>
                <a:r>
                  <a:rPr lang="it-IT" dirty="0" smtClean="0"/>
                  <a:t>centrale sulla base dei sui obiettivi operativi e finali, </a:t>
                </a:r>
                <a:r>
                  <a:rPr lang="it-IT" dirty="0"/>
                  <a:t>si disallineino rispetto </a:t>
                </a:r>
                <a:r>
                  <a:rPr lang="it-IT" dirty="0" smtClean="0"/>
                  <a:t>a quelli </a:t>
                </a:r>
                <a:r>
                  <a:rPr lang="it-IT" dirty="0"/>
                  <a:t>esteri senza che </a:t>
                </a:r>
                <a:r>
                  <a:rPr lang="it-IT" dirty="0" smtClean="0"/>
                  <a:t>ciò </a:t>
                </a:r>
                <a:r>
                  <a:rPr lang="it-IT" dirty="0"/>
                  <a:t>determini afflussi o deflussi di capitali tali da mettere </a:t>
                </a:r>
                <a:r>
                  <a:rPr lang="it-IT" dirty="0" smtClean="0"/>
                  <a:t>a rischio </a:t>
                </a:r>
                <a:r>
                  <a:rPr lang="it-IT" dirty="0"/>
                  <a:t>la </a:t>
                </a:r>
                <a:r>
                  <a:rPr lang="it-IT" dirty="0" smtClean="0"/>
                  <a:t>parità </a:t>
                </a:r>
                <a:r>
                  <a:rPr lang="it-IT" dirty="0"/>
                  <a:t>ufficiale</a:t>
                </a:r>
                <a:r>
                  <a:rPr lang="it-IT" dirty="0" smtClean="0"/>
                  <a:t>.</a:t>
                </a:r>
              </a:p>
              <a:p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</m:oMath>
                </a14:m>
                <a:r>
                  <a:rPr lang="it-IT" dirty="0">
                    <a:solidFill>
                      <a:srgbClr val="FF0000"/>
                    </a:solidFill>
                  </a:rPr>
                  <a:t>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≠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it-IT" i="1" baseline="30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e>
                    </m:d>
                  </m:oMath>
                </a14:m>
                <a:endParaRPr lang="it-IT" dirty="0"/>
              </a:p>
              <a:p>
                <a:endParaRPr lang="it-IT" dirty="0" smtClean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90056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trinità impossibile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Se </a:t>
                </a:r>
                <a:r>
                  <a:rPr lang="it-IT" dirty="0">
                    <a:solidFill>
                      <a:srgbClr val="FF0000"/>
                    </a:solidFill>
                  </a:rPr>
                  <a:t>una nazione sceglie un regime di cambi fissi e vuole liberalizzare i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movimenti di </a:t>
                </a:r>
                <a:r>
                  <a:rPr lang="it-IT" dirty="0">
                    <a:solidFill>
                      <a:srgbClr val="FF0000"/>
                    </a:solidFill>
                  </a:rPr>
                  <a:t>capitale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perderà </a:t>
                </a:r>
                <a:r>
                  <a:rPr lang="it-IT" dirty="0">
                    <a:solidFill>
                      <a:srgbClr val="FF0000"/>
                    </a:solidFill>
                  </a:rPr>
                  <a:t>la propria autonomia in materia di politica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monetaria.</a:t>
                </a:r>
                <a:r>
                  <a:rPr lang="it-IT" dirty="0" smtClean="0"/>
                  <a:t> </a:t>
                </a:r>
              </a:p>
              <a:p>
                <a:r>
                  <a:rPr lang="it-IT" dirty="0" smtClean="0"/>
                  <a:t>Questo vale soprattutto </a:t>
                </a:r>
                <a:r>
                  <a:rPr lang="it-IT" dirty="0"/>
                  <a:t>se si tratta di una nazione piccola, </a:t>
                </a:r>
                <a:r>
                  <a:rPr lang="it-IT" dirty="0" smtClean="0"/>
                  <a:t>obbligata </a:t>
                </a:r>
                <a:r>
                  <a:rPr lang="it-IT" dirty="0"/>
                  <a:t>allineare i propri tassi </a:t>
                </a:r>
                <a:r>
                  <a:rPr lang="it-IT" dirty="0" smtClean="0"/>
                  <a:t>d’interesse a </a:t>
                </a:r>
                <a:r>
                  <a:rPr lang="it-IT" dirty="0"/>
                  <a:t>quelli della zona monetaria di </a:t>
                </a:r>
                <a:r>
                  <a:rPr lang="it-IT" dirty="0" smtClean="0"/>
                  <a:t>riferimento (i* dato), </a:t>
                </a:r>
                <a:r>
                  <a:rPr lang="it-IT" dirty="0"/>
                  <a:t>a prescindere dalle condizioni </a:t>
                </a:r>
                <a:r>
                  <a:rPr lang="it-IT" dirty="0" smtClean="0"/>
                  <a:t>cicliche dell’economia nazionale</a:t>
                </a:r>
                <a:r>
                  <a:rPr lang="it-IT" dirty="0"/>
                  <a:t> </a:t>
                </a:r>
                <a:r>
                  <a:rPr lang="it-IT" dirty="0" smtClean="0"/>
                  <a:t> da eventuali obiettivi operativi e finali della banca centrale.</a:t>
                </a:r>
              </a:p>
              <a:p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</m:oMath>
                </a14:m>
                <a:r>
                  <a:rPr lang="it-IT" dirty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it-IT" i="1" baseline="30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e>
                    </m:d>
                  </m:oMath>
                </a14:m>
                <a:endParaRPr lang="it-IT" dirty="0" smtClean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12526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trinità impossibile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it-IT" dirty="0" smtClean="0">
                    <a:solidFill>
                      <a:srgbClr val="FF0000"/>
                    </a:solidFill>
                  </a:rPr>
                  <a:t>Infine</a:t>
                </a:r>
                <a:r>
                  <a:rPr lang="it-IT" dirty="0">
                    <a:solidFill>
                      <a:srgbClr val="FF0000"/>
                    </a:solidFill>
                  </a:rPr>
                  <a:t>, se una nazione vuole mantenere la propria autonomia in materia di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politica monetaria </a:t>
                </a:r>
                <a:r>
                  <a:rPr lang="it-IT" dirty="0">
                    <a:solidFill>
                      <a:srgbClr val="FF0000"/>
                    </a:solidFill>
                  </a:rPr>
                  <a:t>e liberalizzare i movimenti internazionali di capitale, dovrà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rinunciare al </a:t>
                </a:r>
                <a:r>
                  <a:rPr lang="it-IT" dirty="0">
                    <a:solidFill>
                      <a:srgbClr val="FF0000"/>
                    </a:solidFill>
                  </a:rPr>
                  <a:t>cambio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fisso </a:t>
                </a:r>
                <a:endParaRPr lang="it-IT" dirty="0" smtClean="0"/>
              </a:p>
              <a:p>
                <a:r>
                  <a:rPr lang="it-IT" dirty="0" smtClean="0"/>
                  <a:t>In questo modo, questa nazione permettere alle </a:t>
                </a:r>
                <a:r>
                  <a:rPr lang="it-IT" dirty="0"/>
                  <a:t>oscillazioni del tasso di cambio </a:t>
                </a:r>
                <a:r>
                  <a:rPr lang="it-IT" dirty="0" smtClean="0"/>
                  <a:t>nominale di riportare </a:t>
                </a:r>
                <a:r>
                  <a:rPr lang="it-IT" dirty="0"/>
                  <a:t>l’equilibrio nel mercato dei cambi secondo quanto </a:t>
                </a:r>
                <a:r>
                  <a:rPr lang="it-IT" dirty="0" smtClean="0"/>
                  <a:t>brevemente discusso </a:t>
                </a:r>
                <a:r>
                  <a:rPr lang="it-IT" dirty="0"/>
                  <a:t>nelle </a:t>
                </a:r>
                <a:r>
                  <a:rPr lang="it-IT" dirty="0" smtClean="0"/>
                  <a:t>slide precedenti.</a:t>
                </a:r>
              </a:p>
              <a:p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</m:oMath>
                </a14:m>
                <a:r>
                  <a:rPr lang="it-IT" dirty="0">
                    <a:solidFill>
                      <a:srgbClr val="FF0000"/>
                    </a:solidFill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it-IT" i="1" baseline="300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e>
                    </m:d>
                    <m:f>
                      <m:fPr>
                        <m:ctrlPr>
                          <a:rPr lang="it-IT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Sup>
                          <m:sSubSupPr>
                            <m:ctrlP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  <m:sup>
                            <m:r>
                              <a:rPr lang="it-IT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𝑎𝑡𝑡𝑒𝑠𝑜</m:t>
                            </m:r>
                          </m:sup>
                        </m:sSubSup>
                      </m:den>
                    </m:f>
                  </m:oMath>
                </a14:m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62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91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10148</TotalTime>
  <Words>2120</Words>
  <Application>Microsoft Office PowerPoint</Application>
  <PresentationFormat>Widescreen</PresentationFormat>
  <Paragraphs>127</Paragraphs>
  <Slides>21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Symbol</vt:lpstr>
      <vt:lpstr>Tema di Office</vt:lpstr>
      <vt:lpstr>Politica economica Lezione 26.23  Tassi e regimi di cambio</vt:lpstr>
      <vt:lpstr>Il tasso di cambio nominale bilaterale</vt:lpstr>
      <vt:lpstr>Il tasso di cambio nominale bilaterale (2)</vt:lpstr>
      <vt:lpstr>Il tasso di cambio nominale bilaterale (3)</vt:lpstr>
      <vt:lpstr>Il tasso di cambio reale bilaterale</vt:lpstr>
      <vt:lpstr>Il tasso di cambio reale bilaterale (2)</vt:lpstr>
      <vt:lpstr>Salari, produttività, cambio reale</vt:lpstr>
      <vt:lpstr>Ragioni di scambio internazionali</vt:lpstr>
      <vt:lpstr>Tasso di cambio effettivo: NEER e REER</vt:lpstr>
      <vt:lpstr>Regimi di cambio a confronto</vt:lpstr>
      <vt:lpstr>Regimi di cambio a confronto</vt:lpstr>
      <vt:lpstr>Il mercato dei cambi nazionale</vt:lpstr>
      <vt:lpstr>Il mercato dei cambi (e = incerto per certo)</vt:lpstr>
      <vt:lpstr>Cosa determina le fluttuazioni di e nel BP?</vt:lpstr>
      <vt:lpstr>Teoria della parità dei tassi d’interesse</vt:lpstr>
      <vt:lpstr>Cosa determina le fluttuazioni di e nel LP)</vt:lpstr>
      <vt:lpstr>Teoria della parità dei poteri d’acquisto</vt:lpstr>
      <vt:lpstr>La trinità impossibile</vt:lpstr>
      <vt:lpstr>La trinità impossibile</vt:lpstr>
      <vt:lpstr>La trinità impossibile</vt:lpstr>
      <vt:lpstr>La trinità impossibile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535</cp:revision>
  <dcterms:created xsi:type="dcterms:W3CDTF">2020-03-17T15:33:48Z</dcterms:created>
  <dcterms:modified xsi:type="dcterms:W3CDTF">2023-05-01T19:23:15Z</dcterms:modified>
</cp:coreProperties>
</file>