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96" r:id="rId3"/>
    <p:sldId id="327" r:id="rId4"/>
    <p:sldId id="297" r:id="rId5"/>
    <p:sldId id="298" r:id="rId6"/>
    <p:sldId id="328" r:id="rId7"/>
    <p:sldId id="300" r:id="rId8"/>
    <p:sldId id="329" r:id="rId9"/>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85" d="100"/>
          <a:sy n="85" d="100"/>
        </p:scale>
        <p:origin x="590"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7" name="Group 6"/>
          <p:cNvGrpSpPr/>
          <p:nvPr/>
        </p:nvGrpSpPr>
        <p:grpSpPr>
          <a:xfrm>
            <a:off x="-11288" y="-8468"/>
            <a:ext cx="12226405"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Freeform 28"/>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lumMod val="75000"/>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it-IT"/>
              <a:t>Fare clic per modificare lo stile del titolo</a:t>
            </a:r>
            <a:endParaRPr lang="en-US"/>
          </a:p>
        </p:txBody>
      </p:sp>
      <p:sp>
        <p:nvSpPr>
          <p:cNvPr id="3" name="Subtitle 2"/>
          <p:cNvSpPr>
            <a:spLocks noGrp="1"/>
          </p:cNvSpPr>
          <p:nvPr>
            <p:ph type="subTitle" idx="1"/>
          </p:nvPr>
        </p:nvSpPr>
        <p:spPr>
          <a:xfrm>
            <a:off x="1507461" y="4050835"/>
            <a:ext cx="776895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a:p>
        </p:txBody>
      </p:sp>
      <p:sp>
        <p:nvSpPr>
          <p:cNvPr id="4" name="Date Placeholder 3"/>
          <p:cNvSpPr>
            <a:spLocks noGrp="1"/>
          </p:cNvSpPr>
          <p:nvPr>
            <p:ph type="dt" sz="half" idx="10"/>
          </p:nvPr>
        </p:nvSpPr>
        <p:spPr/>
        <p:txBody>
          <a:bodyPr/>
          <a:lstStyle/>
          <a:p>
            <a:fld id="{1486BB65-421A-49FE-A263-0B7C9DBDB33E}" type="datetimeFigureOut">
              <a:rPr lang="it-IT" smtClean="0"/>
              <a:pPr/>
              <a:t>24/11/2024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1492177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it-IT"/>
              <a:t>Fare clic per modificare lo stile del titolo</a:t>
            </a:r>
            <a:endParaRPr lang="en-US"/>
          </a:p>
        </p:txBody>
      </p:sp>
      <p:sp>
        <p:nvSpPr>
          <p:cNvPr id="3" name="Content Placeholder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p>
            <a:fld id="{1486BB65-421A-49FE-A263-0B7C9DBDB33E}" type="datetimeFigureOut">
              <a:rPr lang="it-IT" smtClean="0"/>
              <a:pPr/>
              <a:t>24/11/2024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8486539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it-IT"/>
              <a:t>Fare clic per modificare lo stile del titolo</a:t>
            </a:r>
            <a:endParaRPr lang="en-US"/>
          </a:p>
        </p:txBody>
      </p:sp>
      <p:sp>
        <p:nvSpPr>
          <p:cNvPr id="3" name="Text Placeholder 2"/>
          <p:cNvSpPr>
            <a:spLocks noGrp="1"/>
          </p:cNvSpPr>
          <p:nvPr>
            <p:ph type="body" idx="1"/>
          </p:nvPr>
        </p:nvSpPr>
        <p:spPr>
          <a:xfrm>
            <a:off x="812798" y="4527448"/>
            <a:ext cx="8463620" cy="860400"/>
          </a:xfrm>
        </p:spPr>
        <p:txBody>
          <a:bodyPr anchor="t"/>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24/11/2024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803993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it-IT"/>
              <a:t>Fare clic per modificare lo stile del titolo</a:t>
            </a:r>
            <a:endParaRPr lang="en-US"/>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Date Placeholder 4"/>
          <p:cNvSpPr>
            <a:spLocks noGrp="1"/>
          </p:cNvSpPr>
          <p:nvPr>
            <p:ph type="dt" sz="half" idx="10"/>
          </p:nvPr>
        </p:nvSpPr>
        <p:spPr/>
        <p:txBody>
          <a:bodyPr/>
          <a:lstStyle/>
          <a:p>
            <a:fld id="{1486BB65-421A-49FE-A263-0B7C9DBDB33E}" type="datetimeFigureOut">
              <a:rPr lang="it-IT" smtClean="0"/>
              <a:pPr/>
              <a:t>24/11/2024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4183792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it-IT"/>
              <a:t>Fare clic per modificare lo stile del titolo</a:t>
            </a:r>
            <a:endParaRPr lang="en-US"/>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7" name="Date Placeholder 6"/>
          <p:cNvSpPr>
            <a:spLocks noGrp="1"/>
          </p:cNvSpPr>
          <p:nvPr>
            <p:ph type="dt" sz="half" idx="10"/>
          </p:nvPr>
        </p:nvSpPr>
        <p:spPr/>
        <p:txBody>
          <a:bodyPr/>
          <a:lstStyle/>
          <a:p>
            <a:fld id="{1486BB65-421A-49FE-A263-0B7C9DBDB33E}" type="datetimeFigureOut">
              <a:rPr lang="it-IT" smtClean="0"/>
              <a:pPr/>
              <a:t>24/11/2024</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8078301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it-IT"/>
              <a:t>Fare clic per modificare lo stile del titolo</a:t>
            </a:r>
            <a:endParaRPr lang="en-US"/>
          </a:p>
        </p:txBody>
      </p:sp>
      <p:sp>
        <p:nvSpPr>
          <p:cNvPr id="3" name="Date Placeholder 2"/>
          <p:cNvSpPr>
            <a:spLocks noGrp="1"/>
          </p:cNvSpPr>
          <p:nvPr>
            <p:ph type="dt" sz="half" idx="10"/>
          </p:nvPr>
        </p:nvSpPr>
        <p:spPr/>
        <p:txBody>
          <a:bodyPr/>
          <a:lstStyle/>
          <a:p>
            <a:fld id="{1486BB65-421A-49FE-A263-0B7C9DBDB33E}" type="datetimeFigureOut">
              <a:rPr lang="it-IT" smtClean="0"/>
              <a:pPr/>
              <a:t>24/11/2024</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3074570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86BB65-421A-49FE-A263-0B7C9DBDB33E}" type="datetimeFigureOut">
              <a:rPr lang="it-IT" smtClean="0"/>
              <a:pPr/>
              <a:t>24/11/2024</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984168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it-IT"/>
              <a:t>Fare clic per modificare lo stile del titolo</a:t>
            </a:r>
            <a:endParaRPr lang="en-US"/>
          </a:p>
        </p:txBody>
      </p:sp>
      <p:sp>
        <p:nvSpPr>
          <p:cNvPr id="3" name="Content Placeholder 2"/>
          <p:cNvSpPr>
            <a:spLocks noGrp="1"/>
          </p:cNvSpPr>
          <p:nvPr>
            <p:ph idx="1"/>
          </p:nvPr>
        </p:nvSpPr>
        <p:spPr>
          <a:xfrm>
            <a:off x="4761701" y="514926"/>
            <a:ext cx="4514716" cy="5526437"/>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1486BB65-421A-49FE-A263-0B7C9DBDB33E}" type="datetimeFigureOut">
              <a:rPr lang="it-IT" smtClean="0"/>
              <a:pPr/>
              <a:t>24/11/2024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0547547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it-IT"/>
              <a:t>Fare clic per modificare lo stile del titolo</a:t>
            </a:r>
            <a:endParaRPr lang="en-US"/>
          </a:p>
        </p:txBody>
      </p:sp>
      <p:sp>
        <p:nvSpPr>
          <p:cNvPr id="3" name="Picture Placeholder 2"/>
          <p:cNvSpPr>
            <a:spLocks noGrp="1" noChangeAspect="1"/>
          </p:cNvSpPr>
          <p:nvPr>
            <p:ph type="pic" idx="1"/>
          </p:nvPr>
        </p:nvSpPr>
        <p:spPr>
          <a:xfrm>
            <a:off x="812799" y="609600"/>
            <a:ext cx="8463619"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1486BB65-421A-49FE-A263-0B7C9DBDB33E}" type="datetimeFigureOut">
              <a:rPr lang="it-IT" smtClean="0"/>
              <a:pPr/>
              <a:t>24/11/2024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1772147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it-IT"/>
              <a:t>Fare clic per modificare lo stile del titolo</a:t>
            </a:r>
            <a:endParaRPr lang="en-US"/>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24/11/2024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12240317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it-IT"/>
              <a:t>Fare clic per modificare lo stile del titolo</a:t>
            </a:r>
            <a:endParaRPr lang="en-US"/>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stili del testo dello schema</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24/11/2024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
        <p:nvSpPr>
          <p:cNvPr id="24" name="TextBox 23"/>
          <p:cNvSpPr txBox="1"/>
          <p:nvPr/>
        </p:nvSpPr>
        <p:spPr>
          <a:xfrm>
            <a:off x="643615" y="790378"/>
            <a:ext cx="60975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25" name="TextBox 24"/>
          <p:cNvSpPr txBox="1"/>
          <p:nvPr/>
        </p:nvSpPr>
        <p:spPr>
          <a:xfrm>
            <a:off x="8996933" y="2886556"/>
            <a:ext cx="60975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35074756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it-IT"/>
              <a:t>Fare clic per modificare lo stile del titolo</a:t>
            </a:r>
            <a:endParaRPr lang="en-US"/>
          </a:p>
        </p:txBody>
      </p:sp>
      <p:sp>
        <p:nvSpPr>
          <p:cNvPr id="3" name="Text Placeholder 2"/>
          <p:cNvSpPr>
            <a:spLocks noGrp="1"/>
          </p:cNvSpPr>
          <p:nvPr>
            <p:ph type="body" idx="1"/>
          </p:nvPr>
        </p:nvSpPr>
        <p:spPr>
          <a:xfrm>
            <a:off x="812798" y="4527448"/>
            <a:ext cx="8463620"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24/11/2024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18392334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it-IT"/>
              <a:t>Fare clic per modificare lo stile del titolo</a:t>
            </a:r>
            <a:endParaRPr lang="en-US"/>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stili del testo dello schema</a:t>
            </a:r>
          </a:p>
        </p:txBody>
      </p:sp>
      <p:sp>
        <p:nvSpPr>
          <p:cNvPr id="3" name="Text Placeholder 2"/>
          <p:cNvSpPr>
            <a:spLocks noGrp="1"/>
          </p:cNvSpPr>
          <p:nvPr>
            <p:ph type="body" idx="1"/>
          </p:nvPr>
        </p:nvSpPr>
        <p:spPr>
          <a:xfrm>
            <a:off x="812798" y="4527448"/>
            <a:ext cx="8463620"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24/11/2024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
        <p:nvSpPr>
          <p:cNvPr id="24" name="TextBox 23"/>
          <p:cNvSpPr txBox="1"/>
          <p:nvPr/>
        </p:nvSpPr>
        <p:spPr>
          <a:xfrm>
            <a:off x="643615" y="790378"/>
            <a:ext cx="60975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25" name="TextBox 24"/>
          <p:cNvSpPr txBox="1"/>
          <p:nvPr/>
        </p:nvSpPr>
        <p:spPr>
          <a:xfrm>
            <a:off x="8996933" y="2886556"/>
            <a:ext cx="60975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17714906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it-IT"/>
              <a:t>Fare clic per modificare lo stile del titolo</a:t>
            </a:r>
            <a:endParaRPr lang="en-US"/>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stili del testo dello schema</a:t>
            </a:r>
          </a:p>
        </p:txBody>
      </p:sp>
      <p:sp>
        <p:nvSpPr>
          <p:cNvPr id="3" name="Text Placeholder 2"/>
          <p:cNvSpPr>
            <a:spLocks noGrp="1"/>
          </p:cNvSpPr>
          <p:nvPr>
            <p:ph type="body" idx="1"/>
          </p:nvPr>
        </p:nvSpPr>
        <p:spPr>
          <a:xfrm>
            <a:off x="812798" y="4527448"/>
            <a:ext cx="8463620"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24/11/2024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8934468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a:p>
        </p:txBody>
      </p:sp>
      <p:sp>
        <p:nvSpPr>
          <p:cNvPr id="3" name="Vertical Text Placeholder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p>
            <a:fld id="{1486BB65-421A-49FE-A263-0B7C9DBDB33E}" type="datetimeFigureOut">
              <a:rPr lang="it-IT" smtClean="0"/>
              <a:pPr/>
              <a:t>24/11/2024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3383651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it-IT"/>
              <a:t>Fare clic per modificare lo stile del titolo</a:t>
            </a:r>
            <a:endParaRPr lang="en-US"/>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p>
            <a:fld id="{1486BB65-421A-49FE-A263-0B7C9DBDB33E}" type="datetimeFigureOut">
              <a:rPr lang="it-IT" smtClean="0"/>
              <a:pPr/>
              <a:t>24/11/2024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9568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17" name="Group 16"/>
          <p:cNvGrpSpPr/>
          <p:nvPr/>
        </p:nvGrpSpPr>
        <p:grpSpPr>
          <a:xfrm>
            <a:off x="-11289" y="-8468"/>
            <a:ext cx="12226407" cy="6874935"/>
            <a:chOff x="-8467" y="-8468"/>
            <a:chExt cx="9169805" cy="6874935"/>
          </a:xfrm>
        </p:grpSpPr>
        <p:cxnSp>
          <p:nvCxnSpPr>
            <p:cNvPr id="7" name="Straight Connector 6"/>
            <p:cNvCxnSpPr/>
            <p:nvPr/>
          </p:nvCxnSpPr>
          <p:spPr>
            <a:xfrm flipV="1">
              <a:off x="5130830" y="4175605"/>
              <a:ext cx="4022475" cy="2682396"/>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7042707"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9" name="Freeform 8"/>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812800" y="609600"/>
            <a:ext cx="8463617" cy="1320800"/>
          </a:xfrm>
          <a:prstGeom prst="rect">
            <a:avLst/>
          </a:prstGeom>
        </p:spPr>
        <p:txBody>
          <a:bodyPr vert="horz" lIns="91440" tIns="45720" rIns="91440" bIns="45720" rtlCol="0" anchor="t">
            <a:normAutofit/>
          </a:bodyPr>
          <a:lstStyle/>
          <a:p>
            <a:r>
              <a:rPr lang="it-IT"/>
              <a:t>Fare clic per modificare lo stile del titolo</a:t>
            </a:r>
            <a:endParaRPr lang="en-US"/>
          </a:p>
        </p:txBody>
      </p:sp>
      <p:sp>
        <p:nvSpPr>
          <p:cNvPr id="3" name="Text Placeholder 2"/>
          <p:cNvSpPr>
            <a:spLocks noGrp="1"/>
          </p:cNvSpPr>
          <p:nvPr>
            <p:ph type="body" idx="1"/>
          </p:nvPr>
        </p:nvSpPr>
        <p:spPr>
          <a:xfrm>
            <a:off x="812799" y="2160590"/>
            <a:ext cx="8463619" cy="3880773"/>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2"/>
          </p:nvPr>
        </p:nvSpPr>
        <p:spPr>
          <a:xfrm>
            <a:off x="7207011" y="6041364"/>
            <a:ext cx="912176"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486BB65-421A-49FE-A263-0B7C9DBDB33E}" type="datetimeFigureOut">
              <a:rPr lang="it-IT" smtClean="0"/>
              <a:pPr/>
              <a:t>24/11/2024</a:t>
            </a:fld>
            <a:endParaRPr lang="it-IT"/>
          </a:p>
        </p:txBody>
      </p:sp>
      <p:sp>
        <p:nvSpPr>
          <p:cNvPr id="5" name="Footer Placeholder 4"/>
          <p:cNvSpPr>
            <a:spLocks noGrp="1"/>
          </p:cNvSpPr>
          <p:nvPr>
            <p:ph type="ftr" sz="quarter" idx="3"/>
          </p:nvPr>
        </p:nvSpPr>
        <p:spPr>
          <a:xfrm>
            <a:off x="812799" y="6041364"/>
            <a:ext cx="6163964"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8592902" y="6041364"/>
            <a:ext cx="683517" cy="365125"/>
          </a:xfrm>
          <a:prstGeom prst="rect">
            <a:avLst/>
          </a:prstGeom>
        </p:spPr>
        <p:txBody>
          <a:bodyPr vert="horz" lIns="91440" tIns="45720" rIns="91440" bIns="45720" rtlCol="0" anchor="ctr"/>
          <a:lstStyle>
            <a:lvl1pPr algn="r">
              <a:defRPr sz="900">
                <a:solidFill>
                  <a:schemeClr val="accent1"/>
                </a:solidFill>
              </a:defRPr>
            </a:lvl1pPr>
          </a:lstStyle>
          <a:p>
            <a:fld id="{8F782C33-8A5B-456B-ACD7-DC76D2AF8282}" type="slidenum">
              <a:rPr lang="it-IT" smtClean="0"/>
              <a:pPr/>
              <a:t>‹N›</a:t>
            </a:fld>
            <a:endParaRPr lang="it-IT"/>
          </a:p>
        </p:txBody>
      </p:sp>
    </p:spTree>
    <p:extLst>
      <p:ext uri="{BB962C8B-B14F-4D97-AF65-F5344CB8AC3E}">
        <p14:creationId xmlns:p14="http://schemas.microsoft.com/office/powerpoint/2010/main" val="290171735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ttotitolo 2"/>
          <p:cNvSpPr>
            <a:spLocks noGrp="1"/>
          </p:cNvSpPr>
          <p:nvPr>
            <p:ph type="subTitle" idx="1"/>
          </p:nvPr>
        </p:nvSpPr>
        <p:spPr>
          <a:xfrm>
            <a:off x="2404739" y="3839066"/>
            <a:ext cx="7560840" cy="1752600"/>
          </a:xfrm>
        </p:spPr>
        <p:txBody>
          <a:bodyPr>
            <a:normAutofit/>
          </a:bodyPr>
          <a:lstStyle/>
          <a:p>
            <a:pPr algn="r"/>
            <a:r>
              <a:rPr lang="it-IT" sz="2000" b="1" dirty="0"/>
              <a:t>Prof. Maria Cristina Cataudella</a:t>
            </a:r>
          </a:p>
          <a:p>
            <a:pPr algn="r"/>
            <a:r>
              <a:rPr lang="it-IT" sz="2000" b="1" dirty="0"/>
              <a:t>Canali Giurista d’impresa e Professione e Lavoro</a:t>
            </a:r>
          </a:p>
          <a:p>
            <a:pPr algn="r"/>
            <a:r>
              <a:rPr lang="it-IT" sz="2000" b="1" dirty="0"/>
              <a:t>A.A. 2024-2025</a:t>
            </a:r>
          </a:p>
          <a:p>
            <a:pPr algn="r"/>
            <a:r>
              <a:rPr lang="it-IT" sz="2000" b="1" dirty="0"/>
              <a:t>VII Parte</a:t>
            </a:r>
          </a:p>
        </p:txBody>
      </p:sp>
      <p:sp>
        <p:nvSpPr>
          <p:cNvPr id="4" name="Rettangolo 3"/>
          <p:cNvSpPr/>
          <p:nvPr/>
        </p:nvSpPr>
        <p:spPr>
          <a:xfrm>
            <a:off x="1991545" y="764704"/>
            <a:ext cx="8917345" cy="1754326"/>
          </a:xfrm>
          <a:prstGeom prst="rect">
            <a:avLst/>
          </a:prstGeom>
          <a:noFill/>
        </p:spPr>
        <p:txBody>
          <a:bodyPr wrap="square" lIns="91440" tIns="45720" rIns="91440" bIns="45720">
            <a:spAutoFit/>
          </a:bodyPr>
          <a:lstStyle/>
          <a:p>
            <a:pPr algn="ctr"/>
            <a:r>
              <a:rPr lang="it-IT" sz="5400" b="1" dirty="0">
                <a:ln w="10541" cmpd="sng">
                  <a:solidFill>
                    <a:srgbClr val="90C226">
                      <a:shade val="88000"/>
                      <a:satMod val="110000"/>
                    </a:srgbClr>
                  </a:solidFill>
                  <a:prstDash val="solid"/>
                </a:ln>
                <a:gradFill>
                  <a:gsLst>
                    <a:gs pos="0">
                      <a:srgbClr val="90C226">
                        <a:tint val="40000"/>
                        <a:satMod val="250000"/>
                      </a:srgbClr>
                    </a:gs>
                    <a:gs pos="9000">
                      <a:srgbClr val="90C226">
                        <a:tint val="52000"/>
                        <a:satMod val="300000"/>
                      </a:srgbClr>
                    </a:gs>
                    <a:gs pos="50000">
                      <a:srgbClr val="90C226">
                        <a:shade val="20000"/>
                        <a:satMod val="300000"/>
                      </a:srgbClr>
                    </a:gs>
                    <a:gs pos="79000">
                      <a:srgbClr val="90C226">
                        <a:tint val="52000"/>
                        <a:satMod val="300000"/>
                      </a:srgbClr>
                    </a:gs>
                    <a:gs pos="100000">
                      <a:srgbClr val="90C226">
                        <a:tint val="40000"/>
                        <a:satMod val="250000"/>
                      </a:srgbClr>
                    </a:gs>
                  </a:gsLst>
                  <a:lin ang="5400000"/>
                </a:gradFill>
                <a:latin typeface="Trebuchet MS" panose="020B0603020202020204"/>
              </a:rPr>
              <a:t>DIRITTO DEL LAVORO</a:t>
            </a:r>
          </a:p>
          <a:p>
            <a:pPr algn="ctr"/>
            <a:r>
              <a:rPr lang="it-IT" sz="5400" b="1" dirty="0">
                <a:ln w="10541" cmpd="sng">
                  <a:solidFill>
                    <a:srgbClr val="90C226">
                      <a:shade val="88000"/>
                      <a:satMod val="110000"/>
                    </a:srgbClr>
                  </a:solidFill>
                  <a:prstDash val="solid"/>
                </a:ln>
                <a:gradFill>
                  <a:gsLst>
                    <a:gs pos="0">
                      <a:srgbClr val="90C226">
                        <a:tint val="40000"/>
                        <a:satMod val="250000"/>
                      </a:srgbClr>
                    </a:gs>
                    <a:gs pos="9000">
                      <a:srgbClr val="90C226">
                        <a:tint val="52000"/>
                        <a:satMod val="300000"/>
                      </a:srgbClr>
                    </a:gs>
                    <a:gs pos="50000">
                      <a:srgbClr val="90C226">
                        <a:shade val="20000"/>
                        <a:satMod val="300000"/>
                      </a:srgbClr>
                    </a:gs>
                    <a:gs pos="79000">
                      <a:srgbClr val="90C226">
                        <a:tint val="52000"/>
                        <a:satMod val="300000"/>
                      </a:srgbClr>
                    </a:gs>
                    <a:gs pos="100000">
                      <a:srgbClr val="90C226">
                        <a:tint val="40000"/>
                        <a:satMod val="250000"/>
                      </a:srgbClr>
                    </a:gs>
                  </a:gsLst>
                  <a:lin ang="5400000"/>
                </a:gradFill>
                <a:latin typeface="Trebuchet MS" panose="020B0603020202020204"/>
              </a:rPr>
              <a:t>La retribuzione e il </a:t>
            </a:r>
            <a:r>
              <a:rPr lang="it-IT" sz="5400" b="1" dirty="0" err="1">
                <a:ln w="10541" cmpd="sng">
                  <a:solidFill>
                    <a:srgbClr val="90C226">
                      <a:shade val="88000"/>
                      <a:satMod val="110000"/>
                    </a:srgbClr>
                  </a:solidFill>
                  <a:prstDash val="solid"/>
                </a:ln>
                <a:gradFill>
                  <a:gsLst>
                    <a:gs pos="0">
                      <a:srgbClr val="90C226">
                        <a:tint val="40000"/>
                        <a:satMod val="250000"/>
                      </a:srgbClr>
                    </a:gs>
                    <a:gs pos="9000">
                      <a:srgbClr val="90C226">
                        <a:tint val="52000"/>
                        <a:satMod val="300000"/>
                      </a:srgbClr>
                    </a:gs>
                    <a:gs pos="50000">
                      <a:srgbClr val="90C226">
                        <a:shade val="20000"/>
                        <a:satMod val="300000"/>
                      </a:srgbClr>
                    </a:gs>
                    <a:gs pos="79000">
                      <a:srgbClr val="90C226">
                        <a:tint val="52000"/>
                        <a:satMod val="300000"/>
                      </a:srgbClr>
                    </a:gs>
                    <a:gs pos="100000">
                      <a:srgbClr val="90C226">
                        <a:tint val="40000"/>
                        <a:satMod val="250000"/>
                      </a:srgbClr>
                    </a:gs>
                  </a:gsLst>
                  <a:lin ang="5400000"/>
                </a:gradFill>
                <a:latin typeface="Trebuchet MS" panose="020B0603020202020204"/>
              </a:rPr>
              <a:t>tfr</a:t>
            </a:r>
            <a:endParaRPr lang="it-IT" sz="5400" b="1" dirty="0">
              <a:ln w="10541" cmpd="sng">
                <a:solidFill>
                  <a:srgbClr val="90C226">
                    <a:shade val="88000"/>
                    <a:satMod val="110000"/>
                  </a:srgbClr>
                </a:solidFill>
                <a:prstDash val="solid"/>
              </a:ln>
              <a:gradFill>
                <a:gsLst>
                  <a:gs pos="0">
                    <a:srgbClr val="90C226">
                      <a:tint val="40000"/>
                      <a:satMod val="250000"/>
                    </a:srgbClr>
                  </a:gs>
                  <a:gs pos="9000">
                    <a:srgbClr val="90C226">
                      <a:tint val="52000"/>
                      <a:satMod val="300000"/>
                    </a:srgbClr>
                  </a:gs>
                  <a:gs pos="50000">
                    <a:srgbClr val="90C226">
                      <a:shade val="20000"/>
                      <a:satMod val="300000"/>
                    </a:srgbClr>
                  </a:gs>
                  <a:gs pos="79000">
                    <a:srgbClr val="90C226">
                      <a:tint val="52000"/>
                      <a:satMod val="300000"/>
                    </a:srgbClr>
                  </a:gs>
                  <a:gs pos="100000">
                    <a:srgbClr val="90C226">
                      <a:tint val="40000"/>
                      <a:satMod val="250000"/>
                    </a:srgbClr>
                  </a:gs>
                </a:gsLst>
                <a:lin ang="5400000"/>
              </a:gradFill>
              <a:latin typeface="Trebuchet MS" panose="020B0603020202020204"/>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196354" y="609600"/>
            <a:ext cx="6615953" cy="731168"/>
          </a:xfrm>
        </p:spPr>
        <p:txBody>
          <a:bodyPr/>
          <a:lstStyle/>
          <a:p>
            <a:pPr algn="ctr"/>
            <a:r>
              <a:rPr lang="it-IT" b="1" dirty="0"/>
              <a:t>La retribuzione</a:t>
            </a:r>
          </a:p>
        </p:txBody>
      </p:sp>
      <p:sp>
        <p:nvSpPr>
          <p:cNvPr id="3" name="Segnaposto contenuto 2"/>
          <p:cNvSpPr>
            <a:spLocks noGrp="1"/>
          </p:cNvSpPr>
          <p:nvPr>
            <p:ph idx="1"/>
          </p:nvPr>
        </p:nvSpPr>
        <p:spPr>
          <a:xfrm>
            <a:off x="2133599" y="1412777"/>
            <a:ext cx="6777319" cy="4628587"/>
          </a:xfrm>
        </p:spPr>
        <p:txBody>
          <a:bodyPr>
            <a:normAutofit/>
          </a:bodyPr>
          <a:lstStyle/>
          <a:p>
            <a:pPr marL="0" indent="0" algn="just">
              <a:buNone/>
            </a:pPr>
            <a:endParaRPr lang="it-IT" dirty="0"/>
          </a:p>
          <a:p>
            <a:pPr marL="0" indent="0" algn="just">
              <a:buNone/>
            </a:pPr>
            <a:r>
              <a:rPr lang="it-IT" dirty="0"/>
              <a:t>La retribuzione rappresenta l’obbligazione principale del datore di lavoro </a:t>
            </a:r>
            <a:r>
              <a:rPr lang="it-IT" i="1" dirty="0"/>
              <a:t>ex</a:t>
            </a:r>
            <a:r>
              <a:rPr lang="it-IT" dirty="0"/>
              <a:t> art. 2094 c.c. (che configura il contratto di lavoro come contratto necessariamente oneroso a prestazioni corrispettive).</a:t>
            </a:r>
          </a:p>
          <a:p>
            <a:pPr marL="0" indent="0" algn="just">
              <a:buNone/>
            </a:pPr>
            <a:r>
              <a:rPr lang="it-IT" dirty="0"/>
              <a:t>Caratteri della retribuzione: determinatezza, obbligatorietà e onerosità, corrispettività. </a:t>
            </a:r>
          </a:p>
          <a:p>
            <a:pPr marL="0" indent="0" algn="just">
              <a:buNone/>
            </a:pPr>
            <a:r>
              <a:rPr lang="it-IT" dirty="0"/>
              <a:t>La retribuzione deve essere «</a:t>
            </a:r>
            <a:r>
              <a:rPr lang="it-IT" i="1" dirty="0"/>
              <a:t>proporzionata alla quantità e qualità del lavoro</a:t>
            </a:r>
            <a:r>
              <a:rPr lang="it-IT" dirty="0"/>
              <a:t>» e «</a:t>
            </a:r>
            <a:r>
              <a:rPr lang="it-IT" i="1" dirty="0"/>
              <a:t>sufficiente ad assicurare al lavoratore e alla famiglia un’esistenza libera e dignitosa</a:t>
            </a:r>
            <a:r>
              <a:rPr lang="it-IT" dirty="0"/>
              <a:t>» ai sensi dell’art. 36 Cost.</a:t>
            </a:r>
          </a:p>
          <a:p>
            <a:pPr marL="0" indent="0" algn="just">
              <a:buNone/>
            </a:pPr>
            <a:r>
              <a:rPr lang="it-IT" dirty="0"/>
              <a:t>La Costituzione non fissa la fonte di determinazione della retribuzione proporzionata e sufficiente, per cui la fonte potrebbe essere sia la contrattazione collettiva che le legge.</a:t>
            </a:r>
          </a:p>
        </p:txBody>
      </p:sp>
    </p:spTree>
    <p:extLst>
      <p:ext uri="{BB962C8B-B14F-4D97-AF65-F5344CB8AC3E}">
        <p14:creationId xmlns:p14="http://schemas.microsoft.com/office/powerpoint/2010/main" val="10668391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D670979-469A-4B18-B3D9-7D1C120FD1AB}"/>
              </a:ext>
            </a:extLst>
          </p:cNvPr>
          <p:cNvSpPr>
            <a:spLocks noGrp="1"/>
          </p:cNvSpPr>
          <p:nvPr>
            <p:ph type="title"/>
          </p:nvPr>
        </p:nvSpPr>
        <p:spPr>
          <a:xfrm>
            <a:off x="2133600" y="609600"/>
            <a:ext cx="6347713" cy="1111624"/>
          </a:xfrm>
        </p:spPr>
        <p:txBody>
          <a:bodyPr>
            <a:noAutofit/>
          </a:bodyPr>
          <a:lstStyle/>
          <a:p>
            <a:pPr algn="ctr"/>
            <a:r>
              <a:rPr lang="it-IT" sz="2700" b="1" dirty="0"/>
              <a:t>La determinazione della retribuzione proporzionata e sufficiente</a:t>
            </a:r>
          </a:p>
        </p:txBody>
      </p:sp>
      <p:sp>
        <p:nvSpPr>
          <p:cNvPr id="3" name="Segnaposto contenuto 2">
            <a:extLst>
              <a:ext uri="{FF2B5EF4-FFF2-40B4-BE49-F238E27FC236}">
                <a16:creationId xmlns:a16="http://schemas.microsoft.com/office/drawing/2014/main" id="{B0574B6A-7938-430C-A2AA-1C4546B129C9}"/>
              </a:ext>
            </a:extLst>
          </p:cNvPr>
          <p:cNvSpPr>
            <a:spLocks noGrp="1"/>
          </p:cNvSpPr>
          <p:nvPr>
            <p:ph idx="1"/>
          </p:nvPr>
        </p:nvSpPr>
        <p:spPr>
          <a:xfrm>
            <a:off x="2133599" y="1819836"/>
            <a:ext cx="6347714" cy="4221528"/>
          </a:xfrm>
        </p:spPr>
        <p:txBody>
          <a:bodyPr/>
          <a:lstStyle/>
          <a:p>
            <a:pPr marL="0" indent="0" algn="just">
              <a:buNone/>
            </a:pPr>
            <a:r>
              <a:rPr lang="it-IT" dirty="0"/>
              <a:t>In ragione della mancata attuazione dell’art. 39 Cost. e in assenza di una legge sui minimi legali, il compito di determinare la retribuzione è stato svolto dalla giurisprudenza.</a:t>
            </a:r>
          </a:p>
          <a:p>
            <a:pPr marL="0" indent="0" algn="just">
              <a:buNone/>
            </a:pPr>
            <a:r>
              <a:rPr lang="it-IT" dirty="0"/>
              <a:t>La giurisprudenza per determinare la retribuzione minima applica, in combinato disposto, l’art. 36 Cost. (che viene considerato immediatamente precettivo) e l’art. 2099 c.c., 2° comma (che viene interpretato in modo estensivo). Il parametro di riferimento per la determinazione della retribuzione sono i minimi retributivi fissati dai contratti collettivi nazionali.</a:t>
            </a:r>
          </a:p>
          <a:p>
            <a:endParaRPr lang="it-IT" dirty="0"/>
          </a:p>
        </p:txBody>
      </p:sp>
    </p:spTree>
    <p:extLst>
      <p:ext uri="{BB962C8B-B14F-4D97-AF65-F5344CB8AC3E}">
        <p14:creationId xmlns:p14="http://schemas.microsoft.com/office/powerpoint/2010/main" val="15225020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133600" y="476672"/>
            <a:ext cx="6347713" cy="515144"/>
          </a:xfrm>
        </p:spPr>
        <p:txBody>
          <a:bodyPr>
            <a:normAutofit fontScale="90000"/>
          </a:bodyPr>
          <a:lstStyle/>
          <a:p>
            <a:pPr algn="ctr"/>
            <a:r>
              <a:rPr lang="it-IT" b="1" dirty="0"/>
              <a:t>Le forme di retribuzione (art. 2099 c.c.)</a:t>
            </a:r>
          </a:p>
        </p:txBody>
      </p:sp>
      <p:sp>
        <p:nvSpPr>
          <p:cNvPr id="3" name="Segnaposto contenuto 2"/>
          <p:cNvSpPr>
            <a:spLocks noGrp="1"/>
          </p:cNvSpPr>
          <p:nvPr>
            <p:ph idx="1"/>
          </p:nvPr>
        </p:nvSpPr>
        <p:spPr>
          <a:xfrm>
            <a:off x="2133599" y="1412777"/>
            <a:ext cx="6347714" cy="4628587"/>
          </a:xfrm>
        </p:spPr>
        <p:txBody>
          <a:bodyPr>
            <a:normAutofit fontScale="92500"/>
          </a:bodyPr>
          <a:lstStyle/>
          <a:p>
            <a:pPr algn="just"/>
            <a:r>
              <a:rPr lang="it-IT" u="sng" dirty="0"/>
              <a:t>Retribuzione a tempo</a:t>
            </a:r>
            <a:r>
              <a:rPr lang="it-IT" dirty="0"/>
              <a:t>: la retribuzione è commisurata al tempo.</a:t>
            </a:r>
          </a:p>
          <a:p>
            <a:pPr algn="just"/>
            <a:r>
              <a:rPr lang="it-IT" u="sng" dirty="0"/>
              <a:t>Retribuzione a cottimo</a:t>
            </a:r>
            <a:r>
              <a:rPr lang="it-IT" dirty="0"/>
              <a:t>: la retribuzione è commisurata al risultato; il cottimo pieno non è generalmente legittimo perché contrasta con i principi di proporzionalità e sufficienza; fanno eccezione il lavoro a domicilio e quello degli addetti alla catena di montaggio</a:t>
            </a:r>
          </a:p>
          <a:p>
            <a:pPr algn="just"/>
            <a:r>
              <a:rPr lang="it-IT" u="sng" dirty="0"/>
              <a:t>Partecipazione agli utili</a:t>
            </a:r>
          </a:p>
          <a:p>
            <a:pPr algn="just"/>
            <a:r>
              <a:rPr lang="it-IT" u="sng" dirty="0"/>
              <a:t>Provvigione</a:t>
            </a:r>
          </a:p>
          <a:p>
            <a:pPr algn="just"/>
            <a:r>
              <a:rPr lang="it-IT" u="sng" dirty="0"/>
              <a:t>Partecipazione ai prodotti</a:t>
            </a:r>
          </a:p>
          <a:p>
            <a:pPr algn="just"/>
            <a:r>
              <a:rPr lang="it-IT" u="sng" dirty="0"/>
              <a:t>Retribuzione in natura e fringe benefits</a:t>
            </a:r>
            <a:r>
              <a:rPr lang="it-IT" dirty="0"/>
              <a:t>: sono incentivati</a:t>
            </a:r>
          </a:p>
          <a:p>
            <a:pPr algn="just"/>
            <a:r>
              <a:rPr lang="it-IT" u="sng" dirty="0"/>
              <a:t>Retribuzione incentivante</a:t>
            </a:r>
            <a:r>
              <a:rPr lang="it-IT" dirty="0"/>
              <a:t>: è demandata alla contrattazione collettiva di secondo livello ed è collegata al raggiungimento di obiettivi</a:t>
            </a:r>
          </a:p>
        </p:txBody>
      </p:sp>
    </p:spTree>
    <p:extLst>
      <p:ext uri="{BB962C8B-B14F-4D97-AF65-F5344CB8AC3E}">
        <p14:creationId xmlns:p14="http://schemas.microsoft.com/office/powerpoint/2010/main" val="20706024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t>Voci che compongono la retribuzione</a:t>
            </a:r>
          </a:p>
        </p:txBody>
      </p:sp>
      <p:sp>
        <p:nvSpPr>
          <p:cNvPr id="3" name="Segnaposto contenuto 2"/>
          <p:cNvSpPr>
            <a:spLocks noGrp="1"/>
          </p:cNvSpPr>
          <p:nvPr>
            <p:ph idx="1"/>
          </p:nvPr>
        </p:nvSpPr>
        <p:spPr/>
        <p:txBody>
          <a:bodyPr/>
          <a:lstStyle/>
          <a:p>
            <a:r>
              <a:rPr lang="it-IT" dirty="0"/>
              <a:t>Paga base</a:t>
            </a:r>
          </a:p>
          <a:p>
            <a:pPr algn="just"/>
            <a:r>
              <a:rPr lang="it-IT" dirty="0"/>
              <a:t>Attribuzioni di fonte legale (ad es. maggiorazioni per lavoro straordinario, lavoro notturno, ecc.) e attribuzioni di fonte collettiva (ad es. scatti di anzianità, superminimi)</a:t>
            </a:r>
          </a:p>
          <a:p>
            <a:pPr algn="just"/>
            <a:r>
              <a:rPr lang="it-IT" dirty="0"/>
              <a:t> Attribuzioni a carattere retributivo (tredicesima, indennità di cassa) e attribuzioni non a carattere retributivo (rimborsi spese).</a:t>
            </a:r>
          </a:p>
        </p:txBody>
      </p:sp>
    </p:spTree>
    <p:extLst>
      <p:ext uri="{BB962C8B-B14F-4D97-AF65-F5344CB8AC3E}">
        <p14:creationId xmlns:p14="http://schemas.microsoft.com/office/powerpoint/2010/main" val="38423776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8C687E7-A211-4D6A-9D7D-D2AC0C175CF4}"/>
              </a:ext>
            </a:extLst>
          </p:cNvPr>
          <p:cNvSpPr>
            <a:spLocks noGrp="1"/>
          </p:cNvSpPr>
          <p:nvPr>
            <p:ph type="title"/>
          </p:nvPr>
        </p:nvSpPr>
        <p:spPr/>
        <p:txBody>
          <a:bodyPr/>
          <a:lstStyle/>
          <a:p>
            <a:pPr algn="ctr"/>
            <a:r>
              <a:rPr lang="it-IT" b="1" dirty="0" err="1"/>
              <a:t>Omnicomprensività</a:t>
            </a:r>
            <a:r>
              <a:rPr lang="it-IT" b="1" dirty="0"/>
              <a:t> della nozione di retribuzione</a:t>
            </a:r>
          </a:p>
        </p:txBody>
      </p:sp>
      <p:sp>
        <p:nvSpPr>
          <p:cNvPr id="3" name="Segnaposto contenuto 2">
            <a:extLst>
              <a:ext uri="{FF2B5EF4-FFF2-40B4-BE49-F238E27FC236}">
                <a16:creationId xmlns:a16="http://schemas.microsoft.com/office/drawing/2014/main" id="{748C72A8-E226-4A74-8480-7D995195D1BA}"/>
              </a:ext>
            </a:extLst>
          </p:cNvPr>
          <p:cNvSpPr>
            <a:spLocks noGrp="1"/>
          </p:cNvSpPr>
          <p:nvPr>
            <p:ph idx="1"/>
          </p:nvPr>
        </p:nvSpPr>
        <p:spPr/>
        <p:txBody>
          <a:bodyPr/>
          <a:lstStyle/>
          <a:p>
            <a:pPr algn="just"/>
            <a:r>
              <a:rPr lang="it-IT" dirty="0"/>
              <a:t>Esistono nel nostro ordinamento diverse nozioni di retribuzione: la nozione generale di retribuzione, la nozione di retribuzione a fini previdenziali, la nozione di retribuzione a fini fiscali, ecc.) </a:t>
            </a:r>
          </a:p>
          <a:p>
            <a:pPr algn="just"/>
            <a:r>
              <a:rPr lang="it-IT" dirty="0"/>
              <a:t>Principio di </a:t>
            </a:r>
            <a:r>
              <a:rPr lang="it-IT" dirty="0" err="1"/>
              <a:t>omnicomprensività</a:t>
            </a:r>
            <a:r>
              <a:rPr lang="it-IT" dirty="0"/>
              <a:t> della retribuzione/esiste una sola nozione di retribuzione? Secondo la giurisprudenza maggioritaria non esiste una  sola nozione di retribuzione ma tante nozioni di retribuzione quanti sono gli istituti di volta in volta considerati… </a:t>
            </a:r>
          </a:p>
          <a:p>
            <a:endParaRPr lang="it-IT" dirty="0"/>
          </a:p>
        </p:txBody>
      </p:sp>
    </p:spTree>
    <p:extLst>
      <p:ext uri="{BB962C8B-B14F-4D97-AF65-F5344CB8AC3E}">
        <p14:creationId xmlns:p14="http://schemas.microsoft.com/office/powerpoint/2010/main" val="407139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Trattamento di fine rapporto</a:t>
            </a:r>
          </a:p>
        </p:txBody>
      </p:sp>
      <p:sp>
        <p:nvSpPr>
          <p:cNvPr id="3" name="Segnaposto contenuto 2"/>
          <p:cNvSpPr>
            <a:spLocks noGrp="1"/>
          </p:cNvSpPr>
          <p:nvPr>
            <p:ph idx="1"/>
          </p:nvPr>
        </p:nvSpPr>
        <p:spPr>
          <a:xfrm>
            <a:off x="2133599" y="1412777"/>
            <a:ext cx="6347714" cy="4628587"/>
          </a:xfrm>
        </p:spPr>
        <p:txBody>
          <a:bodyPr vert="horz" lIns="91440" tIns="45720" rIns="91440" bIns="45720" rtlCol="0" anchor="t">
            <a:normAutofit fontScale="92500" lnSpcReduction="10000"/>
          </a:bodyPr>
          <a:lstStyle/>
          <a:p>
            <a:pPr marL="0" indent="0" algn="just">
              <a:buNone/>
            </a:pPr>
            <a:r>
              <a:rPr lang="it-IT" dirty="0"/>
              <a:t>Dall’indennità di anzianità (collegata all’ultima retribuzione) al trattamento di fine rapporto/</a:t>
            </a:r>
            <a:r>
              <a:rPr lang="it-IT" dirty="0" err="1"/>
              <a:t>tfr</a:t>
            </a:r>
            <a:r>
              <a:rPr lang="it-IT" dirty="0"/>
              <a:t> (che tiene conto di tutte le retribuzioni): art. 2120 c.c.</a:t>
            </a:r>
          </a:p>
          <a:p>
            <a:pPr marL="0" indent="0" algn="just">
              <a:buNone/>
            </a:pPr>
            <a:r>
              <a:rPr lang="it-IT" dirty="0"/>
              <a:t>Il </a:t>
            </a:r>
            <a:r>
              <a:rPr lang="it-IT" dirty="0" err="1"/>
              <a:t>tfr</a:t>
            </a:r>
            <a:r>
              <a:rPr lang="it-IT" dirty="0"/>
              <a:t> ha </a:t>
            </a:r>
            <a:r>
              <a:rPr lang="it-IT" b="1" u="sng" dirty="0"/>
              <a:t>carattere retributivo</a:t>
            </a:r>
            <a:r>
              <a:rPr lang="it-IT" dirty="0"/>
              <a:t> (si tratta di retribuzione accantonata) ma svolge anche una </a:t>
            </a:r>
            <a:r>
              <a:rPr lang="it-IT" b="1" u="sng" dirty="0"/>
              <a:t>funzione previdenziale </a:t>
            </a:r>
            <a:r>
              <a:rPr lang="it-IT" dirty="0"/>
              <a:t>(le somme accantonate serviranno nel momento in cui il lavoratore cesserà di svolgere la sua prestazione di lavoro)</a:t>
            </a:r>
          </a:p>
          <a:p>
            <a:pPr marL="0" indent="0" algn="just">
              <a:buNone/>
            </a:pPr>
            <a:r>
              <a:rPr lang="it-IT" dirty="0"/>
              <a:t>Nozione di retribuzione utile ai fini del calcolo del </a:t>
            </a:r>
            <a:r>
              <a:rPr lang="it-IT" dirty="0" err="1"/>
              <a:t>tfr</a:t>
            </a:r>
            <a:r>
              <a:rPr lang="it-IT" dirty="0"/>
              <a:t>: tutte le somme corrisposte al lavoratore in dipendenza del rapporto di lavoro, escluse quelle corrisposte a titolo occasionale e i rimborsi spese.</a:t>
            </a:r>
          </a:p>
          <a:p>
            <a:pPr marL="0" indent="0" algn="just">
              <a:buNone/>
            </a:pPr>
            <a:r>
              <a:rPr lang="it-IT" dirty="0"/>
              <a:t>Rivalutazione: il </a:t>
            </a:r>
            <a:r>
              <a:rPr lang="it-IT" dirty="0" err="1"/>
              <a:t>tfr</a:t>
            </a:r>
            <a:r>
              <a:rPr lang="it-IT" dirty="0"/>
              <a:t> è incrementato, su base composta, al 31 dicembre di ogni anno, con l'applicazione di un tasso costituito dall'1,5 per cento in misura fissa e dal 75 per cento dell'aumento dell'indice dei prezzi al consumo per le famiglie di operai ed impiegati, accertato dall'ISTAT, rispetto al mese di dicembre dell'anno precedente.</a:t>
            </a:r>
          </a:p>
          <a:p>
            <a:pPr marL="0" indent="0" algn="just">
              <a:buNone/>
            </a:pPr>
            <a:endParaRPr lang="it-IT" dirty="0"/>
          </a:p>
          <a:p>
            <a:pPr algn="just"/>
            <a:endParaRPr lang="it-IT" dirty="0"/>
          </a:p>
          <a:p>
            <a:pPr algn="just"/>
            <a:endParaRPr lang="it-IT" dirty="0"/>
          </a:p>
          <a:p>
            <a:endParaRPr lang="it-IT" dirty="0"/>
          </a:p>
        </p:txBody>
      </p:sp>
    </p:spTree>
    <p:extLst>
      <p:ext uri="{BB962C8B-B14F-4D97-AF65-F5344CB8AC3E}">
        <p14:creationId xmlns:p14="http://schemas.microsoft.com/office/powerpoint/2010/main" val="24047583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D248D68-7FFD-4042-B965-B794A4497900}"/>
              </a:ext>
            </a:extLst>
          </p:cNvPr>
          <p:cNvSpPr>
            <a:spLocks noGrp="1"/>
          </p:cNvSpPr>
          <p:nvPr>
            <p:ph type="title"/>
          </p:nvPr>
        </p:nvSpPr>
        <p:spPr>
          <a:xfrm>
            <a:off x="2133600" y="609600"/>
            <a:ext cx="6347713" cy="941294"/>
          </a:xfrm>
        </p:spPr>
        <p:txBody>
          <a:bodyPr/>
          <a:lstStyle/>
          <a:p>
            <a:pPr algn="ctr"/>
            <a:r>
              <a:rPr lang="it-IT" b="1" dirty="0"/>
              <a:t>Anticipazione del </a:t>
            </a:r>
            <a:r>
              <a:rPr lang="it-IT" b="1" dirty="0" err="1"/>
              <a:t>tfr</a:t>
            </a:r>
            <a:endParaRPr lang="it-IT" b="1" dirty="0"/>
          </a:p>
        </p:txBody>
      </p:sp>
      <p:sp>
        <p:nvSpPr>
          <p:cNvPr id="3" name="Segnaposto contenuto 2">
            <a:extLst>
              <a:ext uri="{FF2B5EF4-FFF2-40B4-BE49-F238E27FC236}">
                <a16:creationId xmlns:a16="http://schemas.microsoft.com/office/drawing/2014/main" id="{4C48013B-2DFB-4546-9009-8AB08E401EFB}"/>
              </a:ext>
            </a:extLst>
          </p:cNvPr>
          <p:cNvSpPr>
            <a:spLocks noGrp="1"/>
          </p:cNvSpPr>
          <p:nvPr>
            <p:ph idx="1"/>
          </p:nvPr>
        </p:nvSpPr>
        <p:spPr>
          <a:xfrm>
            <a:off x="2133599" y="1873625"/>
            <a:ext cx="6347714" cy="4167739"/>
          </a:xfrm>
        </p:spPr>
        <p:txBody>
          <a:bodyPr>
            <a:normAutofit fontScale="92500" lnSpcReduction="20000"/>
          </a:bodyPr>
          <a:lstStyle/>
          <a:p>
            <a:pPr marL="0" indent="0">
              <a:buNone/>
            </a:pPr>
            <a:r>
              <a:rPr lang="it-IT" dirty="0"/>
              <a:t>Può chiedere l’anticipazione del </a:t>
            </a:r>
            <a:r>
              <a:rPr lang="it-IT" dirty="0" err="1"/>
              <a:t>tfr</a:t>
            </a:r>
            <a:r>
              <a:rPr lang="it-IT" dirty="0"/>
              <a:t> il prestatore di lavoro, in costanza di rapporto, con almeno otto anni di servizio presso le stesso datore di lavoro</a:t>
            </a:r>
          </a:p>
          <a:p>
            <a:pPr marL="0" indent="0" algn="just">
              <a:buNone/>
            </a:pPr>
            <a:r>
              <a:rPr lang="it-IT" dirty="0"/>
              <a:t>L’anticipazione non può essere superiore al 70 per cento del trattamento cui avrebbe diritto nel caso di cessazione del rapporto alla data della richiesta.</a:t>
            </a:r>
          </a:p>
          <a:p>
            <a:pPr marL="0" indent="0" algn="just">
              <a:buNone/>
            </a:pPr>
            <a:r>
              <a:rPr lang="it-IT" dirty="0"/>
              <a:t>Le richieste sono soddisfatte annualmente entro i limiti del 10 per cento degli aventi titolo e comunque del 4 per cento del numero totale dei dipendenti.</a:t>
            </a:r>
          </a:p>
          <a:p>
            <a:pPr marL="0" indent="0" algn="just">
              <a:buNone/>
            </a:pPr>
            <a:r>
              <a:rPr lang="it-IT" dirty="0"/>
              <a:t>La richiesta deve essere giustificata dalla necessità di: a) eventuali spese sanitarie per terapie e interventi straordinari riconosciuti dalle competenti strutture pubbliche; b) acquisto della prima casa di abitazione per sé o per i figli, documentato con atto notarile.</a:t>
            </a:r>
          </a:p>
          <a:p>
            <a:pPr marL="0" indent="0" algn="just">
              <a:buNone/>
            </a:pPr>
            <a:r>
              <a:rPr lang="it-IT" dirty="0"/>
              <a:t>L'anticipazione può essere ottenuta una sola volta nel corso del rapporto di lavoro e viene detratta, a tutti gli effetti, dal trattamento di fine rapporto</a:t>
            </a:r>
          </a:p>
          <a:p>
            <a:endParaRPr lang="it-IT" dirty="0"/>
          </a:p>
        </p:txBody>
      </p:sp>
    </p:spTree>
    <p:extLst>
      <p:ext uri="{BB962C8B-B14F-4D97-AF65-F5344CB8AC3E}">
        <p14:creationId xmlns:p14="http://schemas.microsoft.com/office/powerpoint/2010/main" val="4199329673"/>
      </p:ext>
    </p:extLst>
  </p:cSld>
  <p:clrMapOvr>
    <a:masterClrMapping/>
  </p:clrMapOvr>
</p:sld>
</file>

<file path=ppt/theme/theme1.xml><?xml version="1.0" encoding="utf-8"?>
<a:theme xmlns:a="http://schemas.openxmlformats.org/drawingml/2006/main" name="Sfaccettatura">
  <a:themeElements>
    <a:clrScheme name="Sfaccettatur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Sfaccettatur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faccettatur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otalTime>0</TotalTime>
  <Words>800</Words>
  <Application>Microsoft Office PowerPoint</Application>
  <PresentationFormat>Widescreen</PresentationFormat>
  <Paragraphs>43</Paragraphs>
  <Slides>8</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8</vt:i4>
      </vt:variant>
    </vt:vector>
  </HeadingPairs>
  <TitlesOfParts>
    <vt:vector size="12" baseType="lpstr">
      <vt:lpstr>Arial</vt:lpstr>
      <vt:lpstr>Trebuchet MS</vt:lpstr>
      <vt:lpstr>Wingdings 3</vt:lpstr>
      <vt:lpstr>Sfaccettatura</vt:lpstr>
      <vt:lpstr>Presentazione standard di PowerPoint</vt:lpstr>
      <vt:lpstr>La retribuzione</vt:lpstr>
      <vt:lpstr>La determinazione della retribuzione proporzionata e sufficiente</vt:lpstr>
      <vt:lpstr>Le forme di retribuzione (art. 2099 c.c.)</vt:lpstr>
      <vt:lpstr>Voci che compongono la retribuzione</vt:lpstr>
      <vt:lpstr>Omnicomprensività della nozione di retribuzione</vt:lpstr>
      <vt:lpstr>Trattamento di fine rapporto</vt:lpstr>
      <vt:lpstr>Anticipazione del tfr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MariaCristina</dc:creator>
  <cp:lastModifiedBy>MariaCristina</cp:lastModifiedBy>
  <cp:revision>1</cp:revision>
  <dcterms:created xsi:type="dcterms:W3CDTF">2024-11-24T08:49:10Z</dcterms:created>
  <dcterms:modified xsi:type="dcterms:W3CDTF">2024-11-24T08:49:33Z</dcterms:modified>
</cp:coreProperties>
</file>