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4"/>
  </p:sldMasterIdLst>
  <p:notesMasterIdLst>
    <p:notesMasterId r:id="rId16"/>
  </p:notesMasterIdLst>
  <p:sldIdLst>
    <p:sldId id="257" r:id="rId5"/>
    <p:sldId id="294" r:id="rId6"/>
    <p:sldId id="327" r:id="rId7"/>
    <p:sldId id="328" r:id="rId8"/>
    <p:sldId id="329" r:id="rId9"/>
    <p:sldId id="377" r:id="rId10"/>
    <p:sldId id="366" r:id="rId11"/>
    <p:sldId id="367" r:id="rId12"/>
    <p:sldId id="379" r:id="rId13"/>
    <p:sldId id="368" r:id="rId14"/>
    <p:sldId id="369" r:id="rId15"/>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1406"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010CBF1-4E94-4D02-A7CB-79607AA9FE15}" type="datetimeFigureOut">
              <a:rPr lang="it-IT" smtClean="0"/>
              <a:pPr/>
              <a:t>28/11/2024</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47EE4CA-4F37-4DBE-8720-BF2420DAC47C}" type="slidenum">
              <a:rPr lang="it-IT" smtClean="0"/>
              <a:pPr/>
              <a:t>‹N›</a:t>
            </a:fld>
            <a:endParaRPr lang="it-IT"/>
          </a:p>
        </p:txBody>
      </p:sp>
    </p:spTree>
    <p:extLst>
      <p:ext uri="{BB962C8B-B14F-4D97-AF65-F5344CB8AC3E}">
        <p14:creationId xmlns:p14="http://schemas.microsoft.com/office/powerpoint/2010/main" val="3231709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Freeform 28"/>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lumMod val="75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it-IT"/>
              <a:t>Fare clic per modificare lo stile del titolo</a:t>
            </a:r>
            <a:endParaRPr lang="en-US"/>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a:p>
        </p:txBody>
      </p:sp>
      <p:sp>
        <p:nvSpPr>
          <p:cNvPr id="4" name="Date Placeholder 3"/>
          <p:cNvSpPr>
            <a:spLocks noGrp="1"/>
          </p:cNvSpPr>
          <p:nvPr>
            <p:ph type="dt" sz="half" idx="10"/>
          </p:nvPr>
        </p:nvSpPr>
        <p:spPr/>
        <p:txBody>
          <a:bodyPr/>
          <a:lstStyle/>
          <a:p>
            <a:fld id="{1486BB65-421A-49FE-A263-0B7C9DBDB33E}" type="datetimeFigureOut">
              <a:rPr lang="it-IT" smtClean="0"/>
              <a:pPr/>
              <a:t>28/11/2024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37354355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it-IT"/>
              <a:t>Fare clic per modificare lo stile del titolo</a:t>
            </a:r>
            <a:endParaRPr lang="en-US"/>
          </a:p>
        </p:txBody>
      </p:sp>
      <p:sp>
        <p:nvSpPr>
          <p:cNvPr id="3" name="Content Placeholder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1486BB65-421A-49FE-A263-0B7C9DBDB33E}" type="datetimeFigureOut">
              <a:rPr lang="it-IT" smtClean="0"/>
              <a:pPr/>
              <a:t>28/11/2024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542204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it-IT"/>
              <a:t>Fare clic per modificare lo stile del titolo</a:t>
            </a:r>
            <a:endParaRPr lang="en-US"/>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28/11/2024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3924866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it-IT"/>
              <a:t>Fare clic per modificare lo stile del titolo</a:t>
            </a:r>
            <a:endParaRPr lang="en-US"/>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Date Placeholder 4"/>
          <p:cNvSpPr>
            <a:spLocks noGrp="1"/>
          </p:cNvSpPr>
          <p:nvPr>
            <p:ph type="dt" sz="half" idx="10"/>
          </p:nvPr>
        </p:nvSpPr>
        <p:spPr/>
        <p:txBody>
          <a:bodyPr/>
          <a:lstStyle/>
          <a:p>
            <a:fld id="{1486BB65-421A-49FE-A263-0B7C9DBDB33E}" type="datetimeFigureOut">
              <a:rPr lang="it-IT" smtClean="0"/>
              <a:pPr/>
              <a:t>28/11/2024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322275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it-IT"/>
              <a:t>Fare clic per modificare lo stile del titolo</a:t>
            </a:r>
            <a:endParaRPr lang="en-US"/>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7" name="Date Placeholder 6"/>
          <p:cNvSpPr>
            <a:spLocks noGrp="1"/>
          </p:cNvSpPr>
          <p:nvPr>
            <p:ph type="dt" sz="half" idx="10"/>
          </p:nvPr>
        </p:nvSpPr>
        <p:spPr/>
        <p:txBody>
          <a:bodyPr/>
          <a:lstStyle/>
          <a:p>
            <a:fld id="{1486BB65-421A-49FE-A263-0B7C9DBDB33E}" type="datetimeFigureOut">
              <a:rPr lang="it-IT" smtClean="0"/>
              <a:pPr/>
              <a:t>28/11/2024</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10713861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it-IT"/>
              <a:t>Fare clic per modificare lo stile del titolo</a:t>
            </a:r>
            <a:endParaRPr lang="en-US"/>
          </a:p>
        </p:txBody>
      </p:sp>
      <p:sp>
        <p:nvSpPr>
          <p:cNvPr id="3" name="Date Placeholder 2"/>
          <p:cNvSpPr>
            <a:spLocks noGrp="1"/>
          </p:cNvSpPr>
          <p:nvPr>
            <p:ph type="dt" sz="half" idx="10"/>
          </p:nvPr>
        </p:nvSpPr>
        <p:spPr/>
        <p:txBody>
          <a:bodyPr/>
          <a:lstStyle/>
          <a:p>
            <a:fld id="{1486BB65-421A-49FE-A263-0B7C9DBDB33E}" type="datetimeFigureOut">
              <a:rPr lang="it-IT" smtClean="0"/>
              <a:pPr/>
              <a:t>28/11/2024</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0265763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86BB65-421A-49FE-A263-0B7C9DBDB33E}" type="datetimeFigureOut">
              <a:rPr lang="it-IT" smtClean="0"/>
              <a:pPr/>
              <a:t>28/11/2024</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851591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it-IT"/>
              <a:t>Fare clic per modificare lo stile del titolo</a:t>
            </a:r>
            <a:endParaRPr lang="en-US"/>
          </a:p>
        </p:txBody>
      </p:sp>
      <p:sp>
        <p:nvSpPr>
          <p:cNvPr id="3" name="Content Placeholder 2"/>
          <p:cNvSpPr>
            <a:spLocks noGrp="1"/>
          </p:cNvSpPr>
          <p:nvPr>
            <p:ph idx="1"/>
          </p:nvPr>
        </p:nvSpPr>
        <p:spPr>
          <a:xfrm>
            <a:off x="3571275" y="514925"/>
            <a:ext cx="3386037" cy="5526437"/>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1486BB65-421A-49FE-A263-0B7C9DBDB33E}" type="datetimeFigureOut">
              <a:rPr lang="it-IT" smtClean="0"/>
              <a:pPr/>
              <a:t>28/11/2024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40145351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it-IT"/>
              <a:t>Fare clic per modificare lo stile del titolo</a:t>
            </a:r>
            <a:endParaRPr lang="en-US"/>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1486BB65-421A-49FE-A263-0B7C9DBDB33E}" type="datetimeFigureOut">
              <a:rPr lang="it-IT" smtClean="0"/>
              <a:pPr/>
              <a:t>28/11/2024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1775970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it-IT"/>
              <a:t>Fare clic per modificare lo stile del titolo</a:t>
            </a:r>
            <a:endParaRPr lang="en-US"/>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28/11/2024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19822918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it-IT"/>
              <a:t>Fare clic per modificare lo stile del titolo</a:t>
            </a:r>
            <a:endParaRPr lang="en-US"/>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28/11/2024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16633568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it-IT"/>
              <a:t>Fare clic per modificare lo stile del titolo</a:t>
            </a:r>
            <a:endParaRPr lang="en-US"/>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28/11/2024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30967850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it-IT"/>
              <a:t>Fare clic per modificare lo stile del titolo</a:t>
            </a:r>
            <a:endParaRPr lang="en-US"/>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28/11/2024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40620316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it-IT"/>
              <a:t>Fare clic per modificare lo stile del titolo</a:t>
            </a:r>
            <a:endParaRPr lang="en-US"/>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28/11/2024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3438440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a:p>
        </p:txBody>
      </p:sp>
      <p:sp>
        <p:nvSpPr>
          <p:cNvPr id="3" name="Vertical Text Placeholder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1486BB65-421A-49FE-A263-0B7C9DBDB33E}" type="datetimeFigureOut">
              <a:rPr lang="it-IT" smtClean="0"/>
              <a:pPr/>
              <a:t>28/11/2024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7334450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it-IT"/>
              <a:t>Fare clic per modificare lo stile del titolo</a:t>
            </a:r>
            <a:endParaRPr lang="en-US"/>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1486BB65-421A-49FE-A263-0B7C9DBDB33E}" type="datetimeFigureOut">
              <a:rPr lang="it-IT" smtClean="0"/>
              <a:pPr/>
              <a:t>28/11/2024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1435477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cxnSp>
          <p:nvCxnSpPr>
            <p:cNvPr id="7" name="Straight Connector 6"/>
            <p:cNvCxnSpPr/>
            <p:nvPr/>
          </p:nvCxnSpPr>
          <p:spPr>
            <a:xfrm flipV="1">
              <a:off x="5130830" y="4175605"/>
              <a:ext cx="4022475" cy="2682396"/>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7042707"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9" name="Freeform 8"/>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it-IT"/>
              <a:t>Fare clic per modificare lo stile del titolo</a:t>
            </a:r>
            <a:endParaRPr lang="en-US"/>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486BB65-421A-49FE-A263-0B7C9DBDB33E}" type="datetimeFigureOut">
              <a:rPr lang="it-IT" smtClean="0"/>
              <a:pPr/>
              <a:t>28/11/2024</a:t>
            </a:fld>
            <a:endParaRPr lang="it-IT"/>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8F782C33-8A5B-456B-ACD7-DC76D2AF8282}" type="slidenum">
              <a:rPr lang="it-IT" smtClean="0"/>
              <a:pPr/>
              <a:t>‹N›</a:t>
            </a:fld>
            <a:endParaRPr lang="it-IT"/>
          </a:p>
        </p:txBody>
      </p:sp>
    </p:spTree>
    <p:extLst>
      <p:ext uri="{BB962C8B-B14F-4D97-AF65-F5344CB8AC3E}">
        <p14:creationId xmlns:p14="http://schemas.microsoft.com/office/powerpoint/2010/main" val="3505741579"/>
      </p:ext>
    </p:extLst>
  </p:cSld>
  <p:clrMap bg1="dk1" tx1="lt1" bg2="dk2" tx2="lt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ttotitolo 2"/>
          <p:cNvSpPr>
            <a:spLocks noGrp="1"/>
          </p:cNvSpPr>
          <p:nvPr>
            <p:ph type="subTitle" idx="1"/>
          </p:nvPr>
        </p:nvSpPr>
        <p:spPr>
          <a:xfrm>
            <a:off x="1803554" y="3736550"/>
            <a:ext cx="5670630" cy="1314450"/>
          </a:xfrm>
        </p:spPr>
        <p:txBody>
          <a:bodyPr>
            <a:normAutofit lnSpcReduction="10000"/>
          </a:bodyPr>
          <a:lstStyle/>
          <a:p>
            <a:pPr algn="r"/>
            <a:r>
              <a:rPr lang="it-IT" sz="1500" b="1" dirty="0"/>
              <a:t>Prof. Maria Cristina Cataudella</a:t>
            </a:r>
          </a:p>
          <a:p>
            <a:pPr algn="r"/>
            <a:r>
              <a:rPr lang="it-IT" sz="1500" b="1" dirty="0"/>
              <a:t>Canali Giurista d’impresa e Professione e Lavoro</a:t>
            </a:r>
          </a:p>
          <a:p>
            <a:pPr algn="r"/>
            <a:r>
              <a:rPr lang="it-IT" sz="1500" b="1" dirty="0"/>
              <a:t>A.A. 2024-2025</a:t>
            </a:r>
          </a:p>
          <a:p>
            <a:pPr algn="r"/>
            <a:r>
              <a:rPr lang="it-IT" sz="1500" b="1" dirty="0"/>
              <a:t>VII Parte</a:t>
            </a:r>
          </a:p>
        </p:txBody>
      </p:sp>
      <p:sp>
        <p:nvSpPr>
          <p:cNvPr id="4" name="Rettangolo 3"/>
          <p:cNvSpPr/>
          <p:nvPr/>
        </p:nvSpPr>
        <p:spPr>
          <a:xfrm>
            <a:off x="1493659" y="1430778"/>
            <a:ext cx="6688009" cy="1938992"/>
          </a:xfrm>
          <a:prstGeom prst="rect">
            <a:avLst/>
          </a:prstGeom>
          <a:noFill/>
        </p:spPr>
        <p:txBody>
          <a:bodyPr wrap="square" lIns="68580" tIns="34290" rIns="68580" bIns="34290">
            <a:spAutoFit/>
          </a:bodyPr>
          <a:lstStyle/>
          <a:p>
            <a:pPr algn="ctr"/>
            <a:r>
              <a:rPr lang="it-IT" sz="4050" b="1" dirty="0">
                <a:ln w="10541" cmpd="sng">
                  <a:solidFill>
                    <a:srgbClr val="90C226">
                      <a:shade val="88000"/>
                      <a:satMod val="110000"/>
                    </a:srgbClr>
                  </a:solidFill>
                  <a:prstDash val="solid"/>
                </a:ln>
                <a:gradFill>
                  <a:gsLst>
                    <a:gs pos="0">
                      <a:srgbClr val="90C226">
                        <a:tint val="40000"/>
                        <a:satMod val="250000"/>
                      </a:srgbClr>
                    </a:gs>
                    <a:gs pos="9000">
                      <a:srgbClr val="90C226">
                        <a:tint val="52000"/>
                        <a:satMod val="300000"/>
                      </a:srgbClr>
                    </a:gs>
                    <a:gs pos="50000">
                      <a:srgbClr val="90C226">
                        <a:shade val="20000"/>
                        <a:satMod val="300000"/>
                      </a:srgbClr>
                    </a:gs>
                    <a:gs pos="79000">
                      <a:srgbClr val="90C226">
                        <a:tint val="52000"/>
                        <a:satMod val="300000"/>
                      </a:srgbClr>
                    </a:gs>
                    <a:gs pos="100000">
                      <a:srgbClr val="90C226">
                        <a:tint val="40000"/>
                        <a:satMod val="250000"/>
                      </a:srgbClr>
                    </a:gs>
                  </a:gsLst>
                  <a:lin ang="5400000"/>
                </a:gradFill>
                <a:latin typeface="Trebuchet MS" panose="020B0603020202020204"/>
              </a:rPr>
              <a:t>DIRITTO DEL LAVORO</a:t>
            </a:r>
          </a:p>
          <a:p>
            <a:pPr algn="ctr"/>
            <a:r>
              <a:rPr lang="it-IT" sz="4050" b="1" dirty="0">
                <a:ln w="10541" cmpd="sng">
                  <a:solidFill>
                    <a:srgbClr val="90C226">
                      <a:shade val="88000"/>
                      <a:satMod val="110000"/>
                    </a:srgbClr>
                  </a:solidFill>
                  <a:prstDash val="solid"/>
                </a:ln>
                <a:gradFill>
                  <a:gsLst>
                    <a:gs pos="0">
                      <a:srgbClr val="90C226">
                        <a:tint val="40000"/>
                        <a:satMod val="250000"/>
                      </a:srgbClr>
                    </a:gs>
                    <a:gs pos="9000">
                      <a:srgbClr val="90C226">
                        <a:tint val="52000"/>
                        <a:satMod val="300000"/>
                      </a:srgbClr>
                    </a:gs>
                    <a:gs pos="50000">
                      <a:srgbClr val="90C226">
                        <a:shade val="20000"/>
                        <a:satMod val="300000"/>
                      </a:srgbClr>
                    </a:gs>
                    <a:gs pos="79000">
                      <a:srgbClr val="90C226">
                        <a:tint val="52000"/>
                        <a:satMod val="300000"/>
                      </a:srgbClr>
                    </a:gs>
                    <a:gs pos="100000">
                      <a:srgbClr val="90C226">
                        <a:tint val="40000"/>
                        <a:satMod val="250000"/>
                      </a:srgbClr>
                    </a:gs>
                  </a:gsLst>
                  <a:lin ang="5400000"/>
                </a:gradFill>
                <a:latin typeface="Trebuchet MS" panose="020B0603020202020204"/>
              </a:rPr>
              <a:t>Sicurezza sul lavoro e divieto di discriminazioni</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09599" y="609600"/>
            <a:ext cx="6750424" cy="851648"/>
          </a:xfrm>
        </p:spPr>
        <p:txBody>
          <a:bodyPr/>
          <a:lstStyle/>
          <a:p>
            <a:pPr algn="ctr"/>
            <a:r>
              <a:rPr lang="it-IT" b="1" dirty="0"/>
              <a:t>La sicurezza sul lavoro</a:t>
            </a:r>
          </a:p>
        </p:txBody>
      </p:sp>
      <p:sp>
        <p:nvSpPr>
          <p:cNvPr id="3" name="Segnaposto contenuto 2"/>
          <p:cNvSpPr>
            <a:spLocks noGrp="1"/>
          </p:cNvSpPr>
          <p:nvPr>
            <p:ph idx="1"/>
          </p:nvPr>
        </p:nvSpPr>
        <p:spPr>
          <a:xfrm>
            <a:off x="484094" y="1461248"/>
            <a:ext cx="6875929" cy="4562186"/>
          </a:xfrm>
        </p:spPr>
        <p:txBody>
          <a:bodyPr>
            <a:normAutofit/>
          </a:bodyPr>
          <a:lstStyle/>
          <a:p>
            <a:pPr marL="0" indent="0" algn="just">
              <a:buNone/>
            </a:pPr>
            <a:r>
              <a:rPr lang="it-IT" dirty="0"/>
              <a:t>L’obbligo di sicurezza grava sul datore di lavoro ai sensi dell’art. 2087 c.c.: «</a:t>
            </a:r>
            <a:r>
              <a:rPr lang="it-IT" i="1" dirty="0"/>
              <a:t>L’imprenditore è tenuto ad adottare nell’esercizio dell’impresa le misure che, secondo la particolarità del lavoro, l’esperienza e la tecnica, sono necessarie a tutelare l’integrità fisica  e la personalità morale dei prestatori di lavoro</a:t>
            </a:r>
            <a:r>
              <a:rPr lang="it-IT" dirty="0"/>
              <a:t>» </a:t>
            </a:r>
          </a:p>
          <a:p>
            <a:pPr marL="0" indent="0" algn="just">
              <a:buNone/>
            </a:pPr>
            <a:r>
              <a:rPr lang="it-IT" dirty="0"/>
              <a:t>Il criterio è quello della «</a:t>
            </a:r>
            <a:r>
              <a:rPr lang="it-IT" u="sng" dirty="0">
                <a:effectLst>
                  <a:outerShdw blurRad="38100" dist="38100" dir="2700000" algn="tl">
                    <a:srgbClr val="000000">
                      <a:alpha val="43137"/>
                    </a:srgbClr>
                  </a:outerShdw>
                </a:effectLst>
              </a:rPr>
              <a:t>massima sicurezza tecnologicamente fattibile</a:t>
            </a:r>
            <a:r>
              <a:rPr lang="it-IT" dirty="0"/>
              <a:t>»: il datore di lavoro è liberato da responsabilità se adotta tutte le misure previste dalla legge (precetti antinfortunistici specifici) ma dimostra anche di aver adottato tutte le misure utili ad evitare l’infortunio, anche non espressamente previste.  </a:t>
            </a:r>
          </a:p>
          <a:p>
            <a:pPr marL="0" indent="0" algn="just">
              <a:buNone/>
            </a:pPr>
            <a:r>
              <a:rPr lang="it-IT" dirty="0"/>
              <a:t>Si tratta di una responsabilità oggettiva? La risposta è negativa perché va dimostrata comunque almeno la colpa del datore di lavoro. </a:t>
            </a:r>
          </a:p>
          <a:p>
            <a:pPr algn="just"/>
            <a:endParaRPr lang="it-IT" dirty="0"/>
          </a:p>
        </p:txBody>
      </p:sp>
    </p:spTree>
    <p:extLst>
      <p:ext uri="{BB962C8B-B14F-4D97-AF65-F5344CB8AC3E}">
        <p14:creationId xmlns:p14="http://schemas.microsoft.com/office/powerpoint/2010/main" val="119434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09C8414-A337-4D69-B403-7C79B487D891}"/>
              </a:ext>
            </a:extLst>
          </p:cNvPr>
          <p:cNvSpPr>
            <a:spLocks noGrp="1"/>
          </p:cNvSpPr>
          <p:nvPr>
            <p:ph type="title"/>
          </p:nvPr>
        </p:nvSpPr>
        <p:spPr>
          <a:xfrm>
            <a:off x="457200" y="609600"/>
            <a:ext cx="6840071" cy="995082"/>
          </a:xfrm>
        </p:spPr>
        <p:txBody>
          <a:bodyPr>
            <a:normAutofit/>
          </a:bodyPr>
          <a:lstStyle/>
          <a:p>
            <a:pPr algn="ctr"/>
            <a:r>
              <a:rPr lang="it-IT" b="1" dirty="0"/>
              <a:t>Segue. Il d.lgs. n. 81 del 2008</a:t>
            </a:r>
          </a:p>
        </p:txBody>
      </p:sp>
      <p:sp>
        <p:nvSpPr>
          <p:cNvPr id="3" name="Segnaposto contenuto 2">
            <a:extLst>
              <a:ext uri="{FF2B5EF4-FFF2-40B4-BE49-F238E27FC236}">
                <a16:creationId xmlns:a16="http://schemas.microsoft.com/office/drawing/2014/main" id="{8E2726A1-05A3-4D15-B983-987FBD01C64A}"/>
              </a:ext>
            </a:extLst>
          </p:cNvPr>
          <p:cNvSpPr>
            <a:spLocks noGrp="1"/>
          </p:cNvSpPr>
          <p:nvPr>
            <p:ph idx="1"/>
          </p:nvPr>
        </p:nvSpPr>
        <p:spPr>
          <a:xfrm>
            <a:off x="457200" y="1721224"/>
            <a:ext cx="6840071" cy="4320139"/>
          </a:xfrm>
        </p:spPr>
        <p:txBody>
          <a:bodyPr>
            <a:normAutofit fontScale="92500" lnSpcReduction="20000"/>
          </a:bodyPr>
          <a:lstStyle/>
          <a:p>
            <a:pPr marL="0" indent="0" algn="just">
              <a:buNone/>
            </a:pPr>
            <a:r>
              <a:rPr lang="it-IT" dirty="0"/>
              <a:t>Il d. lgs. n. 81 del 2008 ha </a:t>
            </a:r>
            <a:r>
              <a:rPr lang="it-IT" u="sng" dirty="0"/>
              <a:t>procedimentalizzato l’obbligo di sicurezza del datore di lavoro</a:t>
            </a:r>
            <a:r>
              <a:rPr lang="it-IT" dirty="0"/>
              <a:t>.</a:t>
            </a:r>
          </a:p>
          <a:p>
            <a:pPr marL="0" indent="0" algn="just">
              <a:buNone/>
            </a:pPr>
            <a:r>
              <a:rPr lang="it-IT" dirty="0"/>
              <a:t>I soggetti obbligati: datore di lavoro, il servizio di prevenzione e protezione, il medico competente, il rappresentante dei lavoratori per la sicurezza, i lavoratori.</a:t>
            </a:r>
          </a:p>
          <a:p>
            <a:pPr marL="0" indent="0" algn="just">
              <a:buNone/>
            </a:pPr>
            <a:r>
              <a:rPr lang="it-IT" dirty="0"/>
              <a:t>Il datore di lavoro è il primo responsabile per la sicurezza dei lavoratori; può delegare i suoi adempimenti ad altro soggetto ma deve necessariamente predisporre autonomamente il documento di valutazione dei rischi (obbligo non delegabile). </a:t>
            </a:r>
          </a:p>
          <a:p>
            <a:pPr marL="0" indent="0" algn="just">
              <a:buNone/>
            </a:pPr>
            <a:r>
              <a:rPr lang="it-IT" dirty="0"/>
              <a:t>Il lavoratore: il lavoratore deve collaborare con il datore di lavoro alla realizzazione della sicurezza.</a:t>
            </a:r>
          </a:p>
          <a:p>
            <a:pPr marL="0" indent="0" algn="just">
              <a:buNone/>
            </a:pPr>
            <a:r>
              <a:rPr lang="it-IT" dirty="0"/>
              <a:t>Rimedi contro la violazione degli obblighi di sicurezza: responsabilità amministrativa, civile (contrattuale e extracontrattuale) e penale del datore di lavoro; il lavoratore può rifiutarsi, in autotutela, di svolgere la prestazione pericolosa; tutela assicurativa contro gli infortuni sul lavoro e le malattie professionali.</a:t>
            </a:r>
          </a:p>
          <a:p>
            <a:endParaRPr lang="it-IT" dirty="0"/>
          </a:p>
        </p:txBody>
      </p:sp>
    </p:spTree>
    <p:extLst>
      <p:ext uri="{BB962C8B-B14F-4D97-AF65-F5344CB8AC3E}">
        <p14:creationId xmlns:p14="http://schemas.microsoft.com/office/powerpoint/2010/main" val="31624490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3ED6B2D-5D55-4A27-A913-7C2608655A70}"/>
              </a:ext>
            </a:extLst>
          </p:cNvPr>
          <p:cNvSpPr>
            <a:spLocks noGrp="1"/>
          </p:cNvSpPr>
          <p:nvPr>
            <p:ph type="title"/>
          </p:nvPr>
        </p:nvSpPr>
        <p:spPr>
          <a:xfrm>
            <a:off x="609599" y="609600"/>
            <a:ext cx="6347713" cy="878541"/>
          </a:xfrm>
        </p:spPr>
        <p:txBody>
          <a:bodyPr/>
          <a:lstStyle/>
          <a:p>
            <a:pPr algn="ctr"/>
            <a:r>
              <a:rPr lang="it-IT" b="1" dirty="0"/>
              <a:t>Mobbing</a:t>
            </a:r>
          </a:p>
        </p:txBody>
      </p:sp>
      <p:sp>
        <p:nvSpPr>
          <p:cNvPr id="3" name="Segnaposto contenuto 2">
            <a:extLst>
              <a:ext uri="{FF2B5EF4-FFF2-40B4-BE49-F238E27FC236}">
                <a16:creationId xmlns:a16="http://schemas.microsoft.com/office/drawing/2014/main" id="{3F0C6066-C009-42EB-9E61-16F29D17D441}"/>
              </a:ext>
            </a:extLst>
          </p:cNvPr>
          <p:cNvSpPr>
            <a:spLocks noGrp="1"/>
          </p:cNvSpPr>
          <p:nvPr>
            <p:ph idx="1"/>
          </p:nvPr>
        </p:nvSpPr>
        <p:spPr>
          <a:xfrm>
            <a:off x="484094" y="1819836"/>
            <a:ext cx="6840071" cy="4221528"/>
          </a:xfrm>
        </p:spPr>
        <p:txBody>
          <a:bodyPr>
            <a:normAutofit fontScale="85000" lnSpcReduction="20000"/>
          </a:bodyPr>
          <a:lstStyle/>
          <a:p>
            <a:pPr marL="0" indent="0" algn="just">
              <a:spcBef>
                <a:spcPts val="0"/>
              </a:spcBef>
              <a:buNone/>
            </a:pPr>
            <a:r>
              <a:rPr lang="it-IT" dirty="0"/>
              <a:t>Manca una definizione giuridica del fenomeno. </a:t>
            </a:r>
          </a:p>
          <a:p>
            <a:pPr marL="0" indent="0" algn="just">
              <a:spcBef>
                <a:spcPts val="0"/>
              </a:spcBef>
              <a:buNone/>
            </a:pPr>
            <a:endParaRPr lang="it-IT" b="1" u="sng" dirty="0"/>
          </a:p>
          <a:p>
            <a:pPr marL="0" indent="0" algn="just">
              <a:spcBef>
                <a:spcPts val="0"/>
              </a:spcBef>
              <a:buNone/>
            </a:pPr>
            <a:r>
              <a:rPr lang="it-IT" b="1" u="sng" dirty="0"/>
              <a:t>Definizione</a:t>
            </a:r>
            <a:r>
              <a:rPr lang="it-IT" dirty="0"/>
              <a:t>: è un insieme di comportamenti aggressivi e persecutori sul luogo di lavoro, mirati a colpire ed emarginare una persona; gli atti e i comportamenti possono essere in sé illeciti (molestie) oppure leciti ma la reiterazione degli stessi li rende illeciti.</a:t>
            </a:r>
          </a:p>
          <a:p>
            <a:pPr marL="0" indent="0" algn="just">
              <a:spcBef>
                <a:spcPts val="0"/>
              </a:spcBef>
              <a:buNone/>
            </a:pPr>
            <a:endParaRPr lang="it-IT" dirty="0"/>
          </a:p>
          <a:p>
            <a:pPr marL="0" indent="0" algn="just">
              <a:spcBef>
                <a:spcPts val="0"/>
              </a:spcBef>
              <a:buNone/>
            </a:pPr>
            <a:r>
              <a:rPr lang="it-IT" u="sng" dirty="0"/>
              <a:t>Caratteristiche</a:t>
            </a:r>
            <a:r>
              <a:rPr lang="it-IT" dirty="0"/>
              <a:t>: a) Sistematicità: Gli atti devono essere ripetuti e prolungati nel tempo; b) Intento vessatorio: gli atti devono avere l'obiettivo di ledere la dignità, la professionalità e l'integrità fisica e psichica della vittima</a:t>
            </a:r>
          </a:p>
          <a:p>
            <a:pPr marL="0" indent="0" algn="just">
              <a:spcBef>
                <a:spcPts val="0"/>
              </a:spcBef>
              <a:buNone/>
            </a:pPr>
            <a:endParaRPr lang="it-IT" dirty="0"/>
          </a:p>
          <a:p>
            <a:pPr marL="0" indent="0" algn="just">
              <a:spcBef>
                <a:spcPts val="0"/>
              </a:spcBef>
              <a:buNone/>
            </a:pPr>
            <a:r>
              <a:rPr lang="it-IT" u="sng" dirty="0"/>
              <a:t>Tipologie</a:t>
            </a:r>
            <a:r>
              <a:rPr lang="it-IT" dirty="0"/>
              <a:t>:</a:t>
            </a:r>
          </a:p>
          <a:p>
            <a:pPr algn="just">
              <a:spcBef>
                <a:spcPts val="0"/>
              </a:spcBef>
              <a:buFontTx/>
              <a:buChar char="-"/>
            </a:pPr>
            <a:r>
              <a:rPr lang="it-IT" dirty="0"/>
              <a:t>Mobbing verticale: coinvolge soggetti a diversi livelli gerarchici. Può essere discendente (dal superiore al subordinato) o ascendente (dal subordinato al superiore)</a:t>
            </a:r>
          </a:p>
          <a:p>
            <a:pPr algn="just">
              <a:spcBef>
                <a:spcPts val="0"/>
              </a:spcBef>
              <a:buFontTx/>
              <a:buChar char="-"/>
            </a:pPr>
            <a:r>
              <a:rPr lang="it-IT" dirty="0"/>
              <a:t>Mobbing orizzontale: Coinvolge colleghi allo stesso livello gerarchico</a:t>
            </a:r>
          </a:p>
          <a:p>
            <a:pPr marL="0" indent="0" algn="just">
              <a:spcBef>
                <a:spcPts val="0"/>
              </a:spcBef>
              <a:buNone/>
            </a:pPr>
            <a:endParaRPr lang="it-IT" u="sng" dirty="0"/>
          </a:p>
          <a:p>
            <a:pPr marL="0" indent="0" algn="just">
              <a:spcBef>
                <a:spcPts val="0"/>
              </a:spcBef>
              <a:buNone/>
            </a:pPr>
            <a:r>
              <a:rPr lang="it-IT" u="sng" dirty="0"/>
              <a:t>Comportamenti tipici</a:t>
            </a:r>
            <a:r>
              <a:rPr lang="it-IT" dirty="0"/>
              <a:t>:</a:t>
            </a:r>
          </a:p>
          <a:p>
            <a:pPr marL="0" indent="0">
              <a:spcBef>
                <a:spcPts val="0"/>
              </a:spcBef>
              <a:buNone/>
            </a:pPr>
            <a:r>
              <a:rPr lang="it-IT" dirty="0"/>
              <a:t>   - Isolamento del lavoratore</a:t>
            </a:r>
          </a:p>
          <a:p>
            <a:pPr marL="0" indent="0">
              <a:spcBef>
                <a:spcPts val="0"/>
              </a:spcBef>
              <a:buNone/>
            </a:pPr>
            <a:r>
              <a:rPr lang="it-IT" dirty="0"/>
              <a:t>   - Affidamento di compiti dequalificanti</a:t>
            </a:r>
          </a:p>
          <a:p>
            <a:pPr marL="0" indent="0">
              <a:spcBef>
                <a:spcPts val="0"/>
              </a:spcBef>
              <a:buNone/>
            </a:pPr>
            <a:r>
              <a:rPr lang="it-IT" dirty="0"/>
              <a:t>   - Diffusione di calunnie e pettegolezzi</a:t>
            </a:r>
          </a:p>
          <a:p>
            <a:pPr marL="0" indent="0">
              <a:spcBef>
                <a:spcPts val="0"/>
              </a:spcBef>
              <a:buNone/>
            </a:pPr>
            <a:r>
              <a:rPr lang="it-IT" dirty="0"/>
              <a:t>   - Controllo eccessivo e ingiustificato</a:t>
            </a:r>
          </a:p>
        </p:txBody>
      </p:sp>
    </p:spTree>
    <p:extLst>
      <p:ext uri="{BB962C8B-B14F-4D97-AF65-F5344CB8AC3E}">
        <p14:creationId xmlns:p14="http://schemas.microsoft.com/office/powerpoint/2010/main" val="41320835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5620369-98BC-4975-B4B8-B42077D411FF}"/>
              </a:ext>
            </a:extLst>
          </p:cNvPr>
          <p:cNvSpPr>
            <a:spLocks noGrp="1"/>
          </p:cNvSpPr>
          <p:nvPr>
            <p:ph type="title"/>
          </p:nvPr>
        </p:nvSpPr>
        <p:spPr>
          <a:xfrm>
            <a:off x="609599" y="609600"/>
            <a:ext cx="6347713" cy="663388"/>
          </a:xfrm>
        </p:spPr>
        <p:txBody>
          <a:bodyPr/>
          <a:lstStyle/>
          <a:p>
            <a:pPr algn="ctr"/>
            <a:r>
              <a:rPr lang="it-IT" b="1" dirty="0" err="1"/>
              <a:t>Straining</a:t>
            </a:r>
            <a:endParaRPr lang="it-IT" b="1" dirty="0"/>
          </a:p>
        </p:txBody>
      </p:sp>
      <p:sp>
        <p:nvSpPr>
          <p:cNvPr id="3" name="Segnaposto contenuto 2">
            <a:extLst>
              <a:ext uri="{FF2B5EF4-FFF2-40B4-BE49-F238E27FC236}">
                <a16:creationId xmlns:a16="http://schemas.microsoft.com/office/drawing/2014/main" id="{321B1695-5E7D-4044-BBA9-0719B1D3C8FC}"/>
              </a:ext>
            </a:extLst>
          </p:cNvPr>
          <p:cNvSpPr>
            <a:spLocks noGrp="1"/>
          </p:cNvSpPr>
          <p:nvPr>
            <p:ph idx="1"/>
          </p:nvPr>
        </p:nvSpPr>
        <p:spPr>
          <a:xfrm>
            <a:off x="609599" y="1658472"/>
            <a:ext cx="6347714" cy="4382892"/>
          </a:xfrm>
        </p:spPr>
        <p:txBody>
          <a:bodyPr/>
          <a:lstStyle/>
          <a:p>
            <a:pPr marL="0" indent="0" algn="just">
              <a:buNone/>
            </a:pPr>
            <a:r>
              <a:rPr lang="it-IT" dirty="0"/>
              <a:t>E’ una forma attenuta di mobbing.</a:t>
            </a:r>
          </a:p>
          <a:p>
            <a:pPr marL="0" indent="0" algn="just">
              <a:buNone/>
            </a:pPr>
            <a:r>
              <a:rPr lang="it-IT" dirty="0"/>
              <a:t>Rispetto al mobbing si caratterizza perché non è necessaria la reiterazione di comportamenti per configurare la fattispecie ma è sufficiente anche un solo comportamento; come per il mobbing serve, tuttavia, dimostrare l’intenzionalità del comportamento.</a:t>
            </a:r>
          </a:p>
        </p:txBody>
      </p:sp>
    </p:spTree>
    <p:extLst>
      <p:ext uri="{BB962C8B-B14F-4D97-AF65-F5344CB8AC3E}">
        <p14:creationId xmlns:p14="http://schemas.microsoft.com/office/powerpoint/2010/main" val="2090781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C636A7A-0593-4EDC-A5AE-29AB78EE1F72}"/>
              </a:ext>
            </a:extLst>
          </p:cNvPr>
          <p:cNvSpPr>
            <a:spLocks noGrp="1"/>
          </p:cNvSpPr>
          <p:nvPr>
            <p:ph type="title"/>
          </p:nvPr>
        </p:nvSpPr>
        <p:spPr>
          <a:xfrm>
            <a:off x="609599" y="609600"/>
            <a:ext cx="6347713" cy="842682"/>
          </a:xfrm>
        </p:spPr>
        <p:txBody>
          <a:bodyPr/>
          <a:lstStyle/>
          <a:p>
            <a:pPr algn="ctr"/>
            <a:r>
              <a:rPr lang="it-IT" b="1" dirty="0"/>
              <a:t>Le discriminazioni sul lavoro</a:t>
            </a:r>
          </a:p>
        </p:txBody>
      </p:sp>
      <p:sp>
        <p:nvSpPr>
          <p:cNvPr id="3" name="Segnaposto contenuto 2">
            <a:extLst>
              <a:ext uri="{FF2B5EF4-FFF2-40B4-BE49-F238E27FC236}">
                <a16:creationId xmlns:a16="http://schemas.microsoft.com/office/drawing/2014/main" id="{4864C1D6-3D3A-4AFB-9328-915C7D05D451}"/>
              </a:ext>
            </a:extLst>
          </p:cNvPr>
          <p:cNvSpPr>
            <a:spLocks noGrp="1"/>
          </p:cNvSpPr>
          <p:nvPr>
            <p:ph idx="1"/>
          </p:nvPr>
        </p:nvSpPr>
        <p:spPr>
          <a:xfrm>
            <a:off x="609599" y="1846729"/>
            <a:ext cx="6347714" cy="4194635"/>
          </a:xfrm>
        </p:spPr>
        <p:txBody>
          <a:bodyPr/>
          <a:lstStyle/>
          <a:p>
            <a:pPr marL="0" indent="0" algn="just">
              <a:buNone/>
            </a:pPr>
            <a:r>
              <a:rPr lang="it-IT" dirty="0"/>
              <a:t>Ai sensi dell’art. 37 della Costituzione: «</a:t>
            </a:r>
            <a:r>
              <a:rPr lang="it-IT" i="1" dirty="0"/>
              <a:t>La donna lavoratrice ha gli stessi diritti e, a parità di lavoro, le stesse retribuzioni che spettano al lavoratore. Le condizioni di lavoro devono consentire l'adempimento della sua essenziale funzione familiare e assicurare alla madre e al bambino una speciale adeguata protezione</a:t>
            </a:r>
            <a:r>
              <a:rPr lang="it-IT" dirty="0"/>
              <a:t>».  </a:t>
            </a:r>
          </a:p>
          <a:p>
            <a:pPr marL="0" indent="0" algn="just">
              <a:buNone/>
            </a:pPr>
            <a:r>
              <a:rPr lang="it-IT" dirty="0"/>
              <a:t>Nella nostra Costituzione manca una disposizione specifica che vieti le discriminazioni nei confronti dei disabili. La tutela della disabilità emerge, tuttavia, da una serie di norme come: gli artt. 2, 3 e 32 Cost.</a:t>
            </a:r>
          </a:p>
          <a:p>
            <a:pPr marL="0" indent="0">
              <a:buNone/>
            </a:pPr>
            <a:endParaRPr lang="it-IT" dirty="0"/>
          </a:p>
        </p:txBody>
      </p:sp>
    </p:spTree>
    <p:extLst>
      <p:ext uri="{BB962C8B-B14F-4D97-AF65-F5344CB8AC3E}">
        <p14:creationId xmlns:p14="http://schemas.microsoft.com/office/powerpoint/2010/main" val="4172418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609599" y="762000"/>
            <a:ext cx="6732496" cy="5619328"/>
          </a:xfrm>
        </p:spPr>
        <p:txBody>
          <a:bodyPr>
            <a:normAutofit/>
          </a:bodyPr>
          <a:lstStyle/>
          <a:p>
            <a:pPr marL="0" indent="0" algn="just">
              <a:buNone/>
            </a:pPr>
            <a:r>
              <a:rPr lang="it-IT" b="1" u="sng" dirty="0"/>
              <a:t>Art. 15 dello Statuto dei lavoratori</a:t>
            </a:r>
            <a:r>
              <a:rPr lang="it-IT" dirty="0"/>
              <a:t>: la norma originariamente vietava le sole discriminazioni sindacali, sanzionandole con la nullità. Alle discriminazioni sindacali sono state successivamente equiparate anche le discriminazioni politiche, religiose, razziali, di lingua o di sesso, di handicap, di età o basate sull’orientamento sessuale o sulle convinzioni personali.</a:t>
            </a:r>
          </a:p>
          <a:p>
            <a:pPr marL="0" indent="0" algn="just">
              <a:spcBef>
                <a:spcPts val="0"/>
              </a:spcBef>
              <a:buNone/>
            </a:pPr>
            <a:r>
              <a:rPr lang="it-IT" dirty="0"/>
              <a:t>«</a:t>
            </a:r>
            <a:r>
              <a:rPr lang="it-IT" i="1" dirty="0"/>
              <a:t>È nullo qualsiasi patto od atto diretto a:</a:t>
            </a:r>
          </a:p>
          <a:p>
            <a:pPr marL="0" indent="0" algn="just">
              <a:spcBef>
                <a:spcPts val="0"/>
              </a:spcBef>
              <a:buNone/>
            </a:pPr>
            <a:r>
              <a:rPr lang="it-IT" i="1" dirty="0"/>
              <a:t>a) subordinare l'occupazione di un lavoratore alla condizione che aderisca o non aderisca ad una associazione sindacale ovvero cessi di farne parte;</a:t>
            </a:r>
          </a:p>
          <a:p>
            <a:pPr marL="0" indent="0" algn="just">
              <a:spcBef>
                <a:spcPts val="0"/>
              </a:spcBef>
              <a:buNone/>
            </a:pPr>
            <a:r>
              <a:rPr lang="it-IT" i="1" dirty="0"/>
              <a:t>b) licenziare un lavoratore, discriminarlo nella assegnazione di qualifiche o mansioni, nei trasferimenti, nei provvedimenti disciplinari, o recargli altrimenti pregiudizio a causa della sua affiliazione o attività sindacale ovvero della sua partecipazione ad uno sciopero.</a:t>
            </a:r>
          </a:p>
          <a:p>
            <a:pPr marL="0" indent="0" algn="just">
              <a:spcBef>
                <a:spcPts val="0"/>
              </a:spcBef>
              <a:buNone/>
            </a:pPr>
            <a:r>
              <a:rPr lang="it-IT" i="1" dirty="0"/>
              <a:t>Le disposizioni di cui al comma precedente si applicano altresì ai patti o atti diretti a fini di discriminazione politica, religiosa, razziale, di lingua o di sesso, di handicap, di età o basata sull'orientamento sessuale o sulle convinzioni personali</a:t>
            </a:r>
            <a:r>
              <a:rPr lang="it-IT" dirty="0"/>
              <a:t>».</a:t>
            </a:r>
          </a:p>
          <a:p>
            <a:pPr algn="just"/>
            <a:endParaRPr lang="it-IT" dirty="0"/>
          </a:p>
        </p:txBody>
      </p:sp>
    </p:spTree>
    <p:extLst>
      <p:ext uri="{BB962C8B-B14F-4D97-AF65-F5344CB8AC3E}">
        <p14:creationId xmlns:p14="http://schemas.microsoft.com/office/powerpoint/2010/main" val="15183780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24346AE2-801D-4C44-8454-E6CAA6C44EC2}"/>
              </a:ext>
            </a:extLst>
          </p:cNvPr>
          <p:cNvSpPr>
            <a:spLocks noGrp="1"/>
          </p:cNvSpPr>
          <p:nvPr>
            <p:ph idx="1"/>
          </p:nvPr>
        </p:nvSpPr>
        <p:spPr>
          <a:xfrm>
            <a:off x="699247" y="618565"/>
            <a:ext cx="6589059" cy="5569165"/>
          </a:xfrm>
        </p:spPr>
        <p:txBody>
          <a:bodyPr>
            <a:normAutofit fontScale="25000" lnSpcReduction="20000"/>
          </a:bodyPr>
          <a:lstStyle/>
          <a:p>
            <a:pPr marL="0" indent="0" algn="just">
              <a:buNone/>
            </a:pPr>
            <a:r>
              <a:rPr lang="it-IT" sz="5600" dirty="0"/>
              <a:t>Il </a:t>
            </a:r>
            <a:r>
              <a:rPr lang="it-IT" sz="5600" b="1" u="sng" dirty="0"/>
              <a:t>d. lgs. 11 aprile 2006, n. 198 (“</a:t>
            </a:r>
            <a:r>
              <a:rPr lang="it-IT" sz="5600" b="1" i="1" u="sng" dirty="0"/>
              <a:t>Codice delle pari opportunità tra uomo e donna</a:t>
            </a:r>
            <a:r>
              <a:rPr lang="it-IT" sz="5600" b="1" u="sng" dirty="0"/>
              <a:t>”</a:t>
            </a:r>
            <a:r>
              <a:rPr lang="it-IT" sz="5600" b="1" dirty="0"/>
              <a:t>) ha dato attuazione alla</a:t>
            </a:r>
            <a:r>
              <a:rPr lang="it-IT" sz="5600" dirty="0"/>
              <a:t> direttiva 2006/54/CE </a:t>
            </a:r>
          </a:p>
          <a:p>
            <a:pPr marL="0" indent="0" algn="just">
              <a:buNone/>
            </a:pPr>
            <a:r>
              <a:rPr lang="it-IT" sz="5600" dirty="0"/>
              <a:t>L’art. 25 del d. lgs. 198 del 2006 contiene le definizioni di “</a:t>
            </a:r>
            <a:r>
              <a:rPr lang="it-IT" sz="5600" i="1" dirty="0"/>
              <a:t>discriminazione diretta</a:t>
            </a:r>
            <a:r>
              <a:rPr lang="it-IT" sz="5600" dirty="0"/>
              <a:t>” e di “</a:t>
            </a:r>
            <a:r>
              <a:rPr lang="it-IT" sz="5600" i="1" dirty="0"/>
              <a:t>discriminazione indiretta</a:t>
            </a:r>
            <a:r>
              <a:rPr lang="it-IT" sz="5600" dirty="0"/>
              <a:t>”; mentre l’art. 26 definisce le “</a:t>
            </a:r>
            <a:r>
              <a:rPr lang="it-IT" sz="5600" i="1" dirty="0"/>
              <a:t>molestie</a:t>
            </a:r>
            <a:r>
              <a:rPr lang="it-IT" sz="5600" dirty="0"/>
              <a:t>” e le “</a:t>
            </a:r>
            <a:r>
              <a:rPr lang="it-IT" sz="5600" i="1" dirty="0"/>
              <a:t>molestie sessuali</a:t>
            </a:r>
            <a:r>
              <a:rPr lang="it-IT" sz="5600" dirty="0"/>
              <a:t>”, equiparandole alle discriminazioni.</a:t>
            </a:r>
          </a:p>
          <a:p>
            <a:pPr marL="0" indent="0" algn="just">
              <a:buNone/>
            </a:pPr>
            <a:r>
              <a:rPr lang="it-IT" sz="5600" dirty="0"/>
              <a:t>Discriminazione diretta: qualsiasi disposizione, criterio, prassi, atto, patto o comportamento, nonché l'ordine di porre in essere un atto o un comportamento, che produca un effetto pregiudizievole discriminando le candidate e i candidati, in fase di selezione del personale, le lavoratrici o i lavoratori in ragione del loro sesso e, comunque, il trattamento meno favorevole rispetto a quello di un'altra lavoratrice o di un altro lavoratore in situazione analoga.</a:t>
            </a:r>
          </a:p>
          <a:p>
            <a:pPr marL="0" indent="0" algn="just">
              <a:buNone/>
            </a:pPr>
            <a:r>
              <a:rPr lang="it-IT" sz="5600" dirty="0"/>
              <a:t>Discriminazione indiretta: quando una disposizione, un criterio, una prassi, un atto, un patto o un comportamento, compresi quelli di natura organizzativa o incidenti sull'orario di lavoro, apparentemente neutri mettono o possono mettere i candidati in fase di selezione e i lavoratori di un determinato sesso in una posizione di particolare svantaggio rispetto a lavoratori dell'altro sesso, salvo che riguardino requisiti essenziali allo svolgimento dell'attività lavorativa, purché l'obiettivo sia legittimo e i mezzi impiegati per il suo conseguimento siano appropriati e necessari.</a:t>
            </a:r>
          </a:p>
          <a:p>
            <a:pPr marL="0" indent="0" algn="just">
              <a:buNone/>
            </a:pPr>
            <a:r>
              <a:rPr lang="it-IT" sz="5600" dirty="0"/>
              <a:t>Molestie: quei comportamenti indesiderati, posti in essere per ragioni connesse al sesso, aventi lo scopo o l'effetto di violare la dignità di una lavoratrice o di un lavoratore e di creare un clima intimidatorio, ostile, degradante, umiliante o offensivo.</a:t>
            </a:r>
          </a:p>
          <a:p>
            <a:pPr marL="0" indent="0" algn="just">
              <a:buNone/>
            </a:pPr>
            <a:r>
              <a:rPr lang="it-IT" sz="5600" dirty="0"/>
              <a:t>Molestie sessuali: quei comportamenti indesiderati a connotazione sessuale, espressi in forma fisica, verbale o non verbale, aventi lo scopo o l'effetto di violare la dignità di una lavoratrice o di un lavoratore e di creare un clima intimidatorio, ostile, degradante, umiliante o offensivo.</a:t>
            </a:r>
          </a:p>
        </p:txBody>
      </p:sp>
    </p:spTree>
    <p:extLst>
      <p:ext uri="{BB962C8B-B14F-4D97-AF65-F5344CB8AC3E}">
        <p14:creationId xmlns:p14="http://schemas.microsoft.com/office/powerpoint/2010/main" val="1227109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D8A69FDE-8333-407B-947C-6A97945C30B7}"/>
              </a:ext>
            </a:extLst>
          </p:cNvPr>
          <p:cNvSpPr>
            <a:spLocks noGrp="1"/>
          </p:cNvSpPr>
          <p:nvPr>
            <p:ph idx="1"/>
          </p:nvPr>
        </p:nvSpPr>
        <p:spPr>
          <a:xfrm>
            <a:off x="609598" y="618566"/>
            <a:ext cx="6732495" cy="5422798"/>
          </a:xfrm>
        </p:spPr>
        <p:txBody>
          <a:bodyPr>
            <a:normAutofit fontScale="85000" lnSpcReduction="20000"/>
          </a:bodyPr>
          <a:lstStyle/>
          <a:p>
            <a:pPr marL="0" indent="0">
              <a:buNone/>
            </a:pPr>
            <a:endParaRPr lang="it-IT" dirty="0"/>
          </a:p>
          <a:p>
            <a:pPr marL="0" indent="0" algn="just">
              <a:buNone/>
            </a:pPr>
            <a:r>
              <a:rPr lang="it-IT" dirty="0"/>
              <a:t>Le azioni positive sono definite all’art. 42 del d.lgs. 198 del 2006 come “</a:t>
            </a:r>
            <a:r>
              <a:rPr lang="it-IT" i="1" dirty="0"/>
              <a:t>misure volte alla rimozione degli ostacoli che di fatto impediscono la realizzazione di pari opportunità, nell'ambito della competenza statale, sono dirette a favorire l'occupazione femminile e realizzate l'uguaglianza sostanziale tra uomini e donne nel lavoro</a:t>
            </a:r>
            <a:r>
              <a:rPr lang="it-IT" dirty="0"/>
              <a:t>” e sono regolate agli artt. 43 (“</a:t>
            </a:r>
            <a:r>
              <a:rPr lang="it-IT" i="1" dirty="0"/>
              <a:t>Promozione delle azioni positive</a:t>
            </a:r>
            <a:r>
              <a:rPr lang="it-IT" dirty="0"/>
              <a:t>”), 44 (“</a:t>
            </a:r>
            <a:r>
              <a:rPr lang="it-IT" i="1" dirty="0"/>
              <a:t>Finanziamento</a:t>
            </a:r>
            <a:r>
              <a:rPr lang="it-IT" dirty="0"/>
              <a:t>”) e 45 (“</a:t>
            </a:r>
            <a:r>
              <a:rPr lang="it-IT" i="1" dirty="0"/>
              <a:t>Finanziamento delle azioni positive realizzate mediante la formazione professionale</a:t>
            </a:r>
            <a:r>
              <a:rPr lang="it-IT" dirty="0"/>
              <a:t>”). </a:t>
            </a:r>
          </a:p>
          <a:p>
            <a:pPr marL="0" indent="0" algn="just">
              <a:buNone/>
            </a:pPr>
            <a:r>
              <a:rPr lang="it-IT" b="1" u="sng" dirty="0"/>
              <a:t>Tutele avverso le discriminazioni</a:t>
            </a:r>
            <a:r>
              <a:rPr lang="it-IT" u="sng" dirty="0"/>
              <a:t>:</a:t>
            </a:r>
          </a:p>
          <a:p>
            <a:pPr algn="just">
              <a:buFontTx/>
              <a:buChar char="-"/>
            </a:pPr>
            <a:r>
              <a:rPr lang="it-IT" dirty="0"/>
              <a:t>l’art. 27 vieta le discriminazioni nell’accesso al lavoro </a:t>
            </a:r>
          </a:p>
          <a:p>
            <a:pPr algn="just">
              <a:buFontTx/>
              <a:buChar char="-"/>
            </a:pPr>
            <a:r>
              <a:rPr lang="it-IT" dirty="0"/>
              <a:t>l’art. 28 vieta la discriminazione retributiva, </a:t>
            </a:r>
          </a:p>
          <a:p>
            <a:pPr algn="just">
              <a:buFontTx/>
              <a:buChar char="-"/>
            </a:pPr>
            <a:r>
              <a:rPr lang="it-IT" dirty="0"/>
              <a:t>l’art. 29 le discriminazioni nell'attribuzione delle qualifiche e delle mansioni e nella </a:t>
            </a:r>
            <a:r>
              <a:rPr lang="it-IT" i="1" dirty="0"/>
              <a:t>progressione</a:t>
            </a:r>
            <a:r>
              <a:rPr lang="it-IT" dirty="0"/>
              <a:t> nella carriera </a:t>
            </a:r>
          </a:p>
          <a:p>
            <a:pPr algn="just">
              <a:buFontTx/>
              <a:buChar char="-"/>
            </a:pPr>
            <a:r>
              <a:rPr lang="it-IT" dirty="0"/>
              <a:t>l’art. 30 quelle nell’accesso al pubblico impiego.</a:t>
            </a:r>
          </a:p>
          <a:p>
            <a:pPr marL="0" indent="0" algn="just">
              <a:buNone/>
            </a:pPr>
            <a:r>
              <a:rPr lang="it-IT" dirty="0"/>
              <a:t>- gli artt. 36 e ss. disciplinano la tutela giudiziaria avverso le discriminazioni: l’art. 37 prevede la possibilità dei consiglieri e delle consigliere di parità di agire quando vi siano discriminazioni collettive; l’art. 38 introduce un’azione avverso le discriminazioni che, sulla falsariga di quella prevista dall’art. 28 dello Statuto dei Lavoratori, consente di far cessare rapidamente le discriminazioni e di rimuoverne gli effetti; l’art. 40 dispone l’alleggerimento dell’onere probatorio per la vittima di discriminazione.</a:t>
            </a:r>
          </a:p>
          <a:p>
            <a:pPr algn="just"/>
            <a:endParaRPr lang="it-IT" dirty="0"/>
          </a:p>
        </p:txBody>
      </p:sp>
    </p:spTree>
    <p:extLst>
      <p:ext uri="{BB962C8B-B14F-4D97-AF65-F5344CB8AC3E}">
        <p14:creationId xmlns:p14="http://schemas.microsoft.com/office/powerpoint/2010/main" val="13697991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609599" y="744072"/>
            <a:ext cx="6714566" cy="5297292"/>
          </a:xfrm>
        </p:spPr>
        <p:txBody>
          <a:bodyPr>
            <a:normAutofit/>
          </a:bodyPr>
          <a:lstStyle/>
          <a:p>
            <a:pPr marL="0" indent="0" algn="just">
              <a:buNone/>
            </a:pPr>
            <a:endParaRPr lang="it-IT" dirty="0"/>
          </a:p>
          <a:p>
            <a:pPr marL="0" indent="0" algn="just">
              <a:buNone/>
            </a:pPr>
            <a:r>
              <a:rPr lang="it-IT" dirty="0"/>
              <a:t>Il </a:t>
            </a:r>
            <a:r>
              <a:rPr lang="it-IT" b="1" u="sng" dirty="0"/>
              <a:t>d. lgs. 216 del 2003 </a:t>
            </a:r>
            <a:r>
              <a:rPr lang="it-IT" dirty="0"/>
              <a:t>è la normativa nazionale di recepimento della direttiva 2000/78 che </a:t>
            </a:r>
            <a:r>
              <a:rPr lang="it-IT" i="1" dirty="0"/>
              <a:t>mira a stabilire un quadro generale per la lotta alle discriminazioni fondate sulla religione o le convinzioni personali, gli handicap, l'età o le tendenze sessuali, per quanto concerne l'occupazione e le condizioni di lavoro al fine di rendere effettivo negli Stati membri il principio della parità di trattamento</a:t>
            </a:r>
            <a:r>
              <a:rPr lang="it-IT" dirty="0"/>
              <a:t>.</a:t>
            </a:r>
          </a:p>
          <a:p>
            <a:pPr marL="0" indent="0" algn="just">
              <a:buNone/>
            </a:pPr>
            <a:r>
              <a:rPr lang="it-IT" dirty="0"/>
              <a:t>Per quanto riguarda le nozioni (discriminazione, discriminazione indiretta, molestia) non vi sono differenze significative rispetto alla normativa sulla parità di genere.</a:t>
            </a:r>
          </a:p>
          <a:p>
            <a:pPr marL="0" indent="0" algn="just">
              <a:buNone/>
            </a:pPr>
            <a:r>
              <a:rPr lang="it-IT" dirty="0"/>
              <a:t>Anche le tutele sono analoghe a quelle previste per le discriminazioni di genere.</a:t>
            </a:r>
          </a:p>
          <a:p>
            <a:pPr marL="0" indent="0" algn="just">
              <a:buNone/>
            </a:pPr>
            <a:r>
              <a:rPr lang="it-IT" dirty="0"/>
              <a:t>Si prevede anche la legittimità ad agire delle organizzazioni rappresentative degli interessi lesi, anche nei casi di discriminazione collettiva, quando non sia individuabile in modo diretto e immediato la persona o le persone lese.</a:t>
            </a:r>
          </a:p>
        </p:txBody>
      </p:sp>
    </p:spTree>
    <p:extLst>
      <p:ext uri="{BB962C8B-B14F-4D97-AF65-F5344CB8AC3E}">
        <p14:creationId xmlns:p14="http://schemas.microsoft.com/office/powerpoint/2010/main" val="36508239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683568" y="836712"/>
            <a:ext cx="6667491" cy="5616624"/>
          </a:xfrm>
        </p:spPr>
        <p:txBody>
          <a:bodyPr>
            <a:normAutofit/>
          </a:bodyPr>
          <a:lstStyle/>
          <a:p>
            <a:pPr marL="0" indent="0" algn="just">
              <a:buNone/>
            </a:pPr>
            <a:r>
              <a:rPr lang="it-IT" dirty="0"/>
              <a:t>La Corte di Giustizia ha sanzionato l’Italia perché non ha dato attuazione alla previsione della Convenzione Onu sugli «</a:t>
            </a:r>
            <a:r>
              <a:rPr lang="it-IT" i="1" dirty="0"/>
              <a:t>accomodamenti ragionevoli</a:t>
            </a:r>
            <a:r>
              <a:rPr lang="it-IT" dirty="0"/>
              <a:t>» (art. 5). </a:t>
            </a:r>
          </a:p>
          <a:p>
            <a:pPr marL="0" indent="0" algn="just">
              <a:buNone/>
            </a:pPr>
            <a:r>
              <a:rPr lang="it-IT" dirty="0"/>
              <a:t>E’ stato introdotto per queste ragioni un comma 3 bis all’art. 3: </a:t>
            </a:r>
          </a:p>
          <a:p>
            <a:pPr marL="0" indent="0" algn="just">
              <a:buNone/>
            </a:pPr>
            <a:r>
              <a:rPr lang="it-IT" dirty="0"/>
              <a:t>«</a:t>
            </a:r>
            <a:r>
              <a:rPr lang="it-IT" i="1" dirty="0"/>
              <a:t>Al fine di  garantire  il  rispetto  del  principio  della parità di trattamento delle persone con  disabilità,  i  datori  di lavoro pubblici e  privati  sono  tenuti  ad  adottare  accomodamenti ragionevoli, come definiti dalla Convenzione delle Nazioni Unite  sui diritti delle persone con  disabilità,  ratificata  ai  sensi  della legge 3 marzo 2009, n. 18, nei luoghi di lavoro, per  garantire  alle persone  con  disabilità  la  piena  eguaglianza   con   gli   altri lavoratori.  I  datori   di   lavoro   pubblici   devono   provvedere all'attuazione del presente comma senza nuovi o maggiori oneri per la finanza pubblica e con le risorse umane,  finanziarie  e  strumentali disponibili a legislazione vigente</a:t>
            </a:r>
            <a:r>
              <a:rPr lang="it-IT" dirty="0"/>
              <a:t>»</a:t>
            </a:r>
          </a:p>
          <a:p>
            <a:pPr algn="just"/>
            <a:endParaRPr lang="it-IT" dirty="0"/>
          </a:p>
        </p:txBody>
      </p:sp>
    </p:spTree>
    <p:extLst>
      <p:ext uri="{BB962C8B-B14F-4D97-AF65-F5344CB8AC3E}">
        <p14:creationId xmlns:p14="http://schemas.microsoft.com/office/powerpoint/2010/main" val="265657151"/>
      </p:ext>
    </p:extLst>
  </p:cSld>
  <p:clrMapOvr>
    <a:masterClrMapping/>
  </p:clrMapOvr>
</p:sld>
</file>

<file path=ppt/theme/theme1.xml><?xml version="1.0" encoding="utf-8"?>
<a:theme xmlns:a="http://schemas.openxmlformats.org/drawingml/2006/main" name="Sfaccettatura">
  <a:themeElements>
    <a:clrScheme name="Sfaccettatur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Sfaccettatur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faccettatur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1F253C4C3C428948B989A8C4329B25D9" ma:contentTypeVersion="4" ma:contentTypeDescription="Creare un nuovo documento." ma:contentTypeScope="" ma:versionID="8357df1c93419004e272389774ea9426">
  <xsd:schema xmlns:xsd="http://www.w3.org/2001/XMLSchema" xmlns:xs="http://www.w3.org/2001/XMLSchema" xmlns:p="http://schemas.microsoft.com/office/2006/metadata/properties" xmlns:ns2="c0a8dba7-57f5-423f-b229-516a79df8357" targetNamespace="http://schemas.microsoft.com/office/2006/metadata/properties" ma:root="true" ma:fieldsID="20b8ef9e6af79930c348034499c0c244" ns2:_="">
    <xsd:import namespace="c0a8dba7-57f5-423f-b229-516a79df835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0a8dba7-57f5-423f-b229-516a79df83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9991EDE-38FD-4752-B103-70B7E706B5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0a8dba7-57f5-423f-b229-516a79df835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2966FB-8AAC-42A8-885C-5B7DA90BC1F0}">
  <ds:schemaRefs>
    <ds:schemaRef ds:uri="http://purl.org/dc/dcmitype/"/>
    <ds:schemaRef ds:uri="http://purl.org/dc/terms/"/>
    <ds:schemaRef ds:uri="c0a8dba7-57f5-423f-b229-516a79df8357"/>
    <ds:schemaRef ds:uri="http://schemas.microsoft.com/office/2006/documentManagement/types"/>
    <ds:schemaRef ds:uri="http://www.w3.org/XML/1998/namespace"/>
    <ds:schemaRef ds:uri="http://purl.org/dc/elements/1.1/"/>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1DF3809E-0051-41CE-9563-6EC80303CD8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6916</TotalTime>
  <Words>1677</Words>
  <Application>Microsoft Office PowerPoint</Application>
  <PresentationFormat>Presentazione su schermo (4:3)</PresentationFormat>
  <Paragraphs>65</Paragraphs>
  <Slides>11</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11</vt:i4>
      </vt:variant>
    </vt:vector>
  </HeadingPairs>
  <TitlesOfParts>
    <vt:vector size="16" baseType="lpstr">
      <vt:lpstr>Arial</vt:lpstr>
      <vt:lpstr>Calibri</vt:lpstr>
      <vt:lpstr>Trebuchet MS</vt:lpstr>
      <vt:lpstr>Wingdings 3</vt:lpstr>
      <vt:lpstr>Sfaccettatura</vt:lpstr>
      <vt:lpstr>Presentazione standard di PowerPoint</vt:lpstr>
      <vt:lpstr>La sicurezza sul lavoro</vt:lpstr>
      <vt:lpstr>Segue. Il d.lgs. n. 81 del 2008</vt:lpstr>
      <vt:lpstr>Mobbing</vt:lpstr>
      <vt:lpstr>Straining</vt:lpstr>
      <vt:lpstr>Le discriminazioni sul lavoro</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LENOVO</dc:creator>
  <cp:lastModifiedBy>MariaCristina</cp:lastModifiedBy>
  <cp:revision>169</cp:revision>
  <dcterms:created xsi:type="dcterms:W3CDTF">2019-07-20T15:48:40Z</dcterms:created>
  <dcterms:modified xsi:type="dcterms:W3CDTF">2024-11-28T17:52:42Z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0x0101001F253C4C3C428948B989A8C4329B25D9</vt:lpwstr>
  </property>
</Properties>
</file>