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24"/>
  </p:notesMasterIdLst>
  <p:handoutMasterIdLst>
    <p:handoutMasterId r:id="rId25"/>
  </p:handoutMasterIdLst>
  <p:sldIdLst>
    <p:sldId id="256" r:id="rId2"/>
    <p:sldId id="261" r:id="rId3"/>
    <p:sldId id="268" r:id="rId4"/>
    <p:sldId id="269" r:id="rId5"/>
    <p:sldId id="257" r:id="rId6"/>
    <p:sldId id="270" r:id="rId7"/>
    <p:sldId id="271" r:id="rId8"/>
    <p:sldId id="272" r:id="rId9"/>
    <p:sldId id="273" r:id="rId10"/>
    <p:sldId id="274" r:id="rId11"/>
    <p:sldId id="258" r:id="rId12"/>
    <p:sldId id="275" r:id="rId13"/>
    <p:sldId id="276" r:id="rId14"/>
    <p:sldId id="277" r:id="rId15"/>
    <p:sldId id="278" r:id="rId16"/>
    <p:sldId id="279" r:id="rId17"/>
    <p:sldId id="280" r:id="rId18"/>
    <p:sldId id="281" r:id="rId19"/>
    <p:sldId id="282" r:id="rId20"/>
    <p:sldId id="283" r:id="rId21"/>
    <p:sldId id="284" r:id="rId22"/>
    <p:sldId id="285" r:id="rId2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C2BE787B-1825-4F9B-B156-44780EC0CD63}" v="7" dt="2025-03-14T15:01:22.93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D7B26C5-4107-4FEC-AEDC-1716B250A1EF}" styleName="Light Style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294" y="3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4" d="100"/>
          <a:sy n="84" d="100"/>
        </p:scale>
        <p:origin x="3012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microsoft.com/office/2015/10/relationships/revisionInfo" Target="revisionInfo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Relationship Id="rId30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rancesco Lucà" userId="be252dd4-0f5a-48eb-bdff-dd588f7f9609" providerId="ADAL" clId="{AC6768DA-F966-4D6C-8447-284238DDDD34}"/>
    <pc:docChg chg="modSld modMainMaster">
      <pc:chgData name="Francesco Lucà" userId="be252dd4-0f5a-48eb-bdff-dd588f7f9609" providerId="ADAL" clId="{AC6768DA-F966-4D6C-8447-284238DDDD34}" dt="2023-03-15T11:52:40.635" v="17"/>
      <pc:docMkLst>
        <pc:docMk/>
      </pc:docMkLst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762391800" sldId="256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210307374" sldId="257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698401390" sldId="258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112238016" sldId="261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2140249299" sldId="268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1149043903" sldId="269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1791825438" sldId="270"/>
        </pc:sldMkLst>
      </pc:sldChg>
      <pc:sldChg chg="modSp mod">
        <pc:chgData name="Francesco Lucà" userId="be252dd4-0f5a-48eb-bdff-dd588f7f9609" providerId="ADAL" clId="{AC6768DA-F966-4D6C-8447-284238DDDD34}" dt="2023-03-15T11:52:40.635" v="17"/>
        <pc:sldMkLst>
          <pc:docMk/>
          <pc:sldMk cId="2695575692" sldId="271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522900745" sldId="272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1166627172" sldId="273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848092709" sldId="274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556150863" sldId="275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975463957" sldId="276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1849359252" sldId="277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673470250" sldId="278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659671281" sldId="279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2766868443" sldId="280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2585356691" sldId="281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2593436361" sldId="282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2408155421" sldId="283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2392869376" sldId="284"/>
        </pc:sldMkLst>
      </pc:sldChg>
      <pc:sldChg chg="modSp">
        <pc:chgData name="Francesco Lucà" userId="be252dd4-0f5a-48eb-bdff-dd588f7f9609" providerId="ADAL" clId="{AC6768DA-F966-4D6C-8447-284238DDDD34}" dt="2023-03-15T11:52:40.635" v="17"/>
        <pc:sldMkLst>
          <pc:docMk/>
          <pc:sldMk cId="3918662987" sldId="285"/>
        </pc:sldMkLst>
      </pc:sldChg>
      <pc:sldMasterChg chg="modSp modSldLayout">
        <pc:chgData name="Francesco Lucà" userId="be252dd4-0f5a-48eb-bdff-dd588f7f9609" providerId="ADAL" clId="{AC6768DA-F966-4D6C-8447-284238DDDD34}" dt="2023-03-15T11:52:40.635" v="17"/>
        <pc:sldMasterMkLst>
          <pc:docMk/>
          <pc:sldMasterMk cId="0" sldId="2147483648"/>
        </pc:sldMasterMkLst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49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50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51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53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54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55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57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59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0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1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2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3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4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5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6"/>
          </pc:sldLayoutMkLst>
        </pc:sldLayoutChg>
        <pc:sldLayoutChg chg="modSp">
          <pc:chgData name="Francesco Lucà" userId="be252dd4-0f5a-48eb-bdff-dd588f7f9609" providerId="ADAL" clId="{AC6768DA-F966-4D6C-8447-284238DDDD34}" dt="2023-03-15T11:52:40.635" v="17"/>
          <pc:sldLayoutMkLst>
            <pc:docMk/>
            <pc:sldMasterMk cId="0" sldId="2147483648"/>
            <pc:sldLayoutMk cId="0" sldId="2147483667"/>
          </pc:sldLayoutMkLst>
        </pc:sldLayoutChg>
      </pc:sldMasterChg>
    </pc:docChg>
  </pc:docChgLst>
  <pc:docChgLst>
    <pc:chgData name="Francesco Lucà" userId="be252dd4-0f5a-48eb-bdff-dd588f7f9609" providerId="ADAL" clId="{509BBEA4-3603-497D-842A-87F1ECD8254A}"/>
    <pc:docChg chg="modSld modMainMaster">
      <pc:chgData name="Francesco Lucà" userId="be252dd4-0f5a-48eb-bdff-dd588f7f9609" providerId="ADAL" clId="{509BBEA4-3603-497D-842A-87F1ECD8254A}" dt="2022-03-16T19:45:20.491" v="0"/>
      <pc:docMkLst>
        <pc:docMk/>
      </pc:docMkLst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762391800" sldId="256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210307374" sldId="257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698401390" sldId="258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112238016" sldId="261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2140249299" sldId="268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1149043903" sldId="269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1791825438" sldId="270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2695575692" sldId="271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522900745" sldId="272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1166627172" sldId="273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848092709" sldId="274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556150863" sldId="275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975463957" sldId="276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1849359252" sldId="277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673470250" sldId="278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659671281" sldId="279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2766868443" sldId="280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2585356691" sldId="281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2593436361" sldId="282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2408155421" sldId="283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2392869376" sldId="284"/>
        </pc:sldMkLst>
      </pc:sldChg>
      <pc:sldChg chg="modSp">
        <pc:chgData name="Francesco Lucà" userId="be252dd4-0f5a-48eb-bdff-dd588f7f9609" providerId="ADAL" clId="{509BBEA4-3603-497D-842A-87F1ECD8254A}" dt="2022-03-16T19:45:20.491" v="0"/>
        <pc:sldMkLst>
          <pc:docMk/>
          <pc:sldMk cId="3918662987" sldId="285"/>
        </pc:sldMkLst>
      </pc:sldChg>
      <pc:sldMasterChg chg="modSp modSldLayout">
        <pc:chgData name="Francesco Lucà" userId="be252dd4-0f5a-48eb-bdff-dd588f7f9609" providerId="ADAL" clId="{509BBEA4-3603-497D-842A-87F1ECD8254A}" dt="2022-03-16T19:45:20.491" v="0"/>
        <pc:sldMasterMkLst>
          <pc:docMk/>
          <pc:sldMasterMk cId="0" sldId="2147483648"/>
        </pc:sldMasterMkLst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49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50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51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53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54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55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57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59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0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1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2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3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4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5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6"/>
          </pc:sldLayoutMkLst>
        </pc:sldLayoutChg>
        <pc:sldLayoutChg chg="modSp">
          <pc:chgData name="Francesco Lucà" userId="be252dd4-0f5a-48eb-bdff-dd588f7f9609" providerId="ADAL" clId="{509BBEA4-3603-497D-842A-87F1ECD8254A}" dt="2022-03-16T19:45:20.491" v="0"/>
          <pc:sldLayoutMkLst>
            <pc:docMk/>
            <pc:sldMasterMk cId="0" sldId="2147483648"/>
            <pc:sldLayoutMk cId="0" sldId="2147483667"/>
          </pc:sldLayoutMkLst>
        </pc:sldLayoutChg>
      </pc:sldMasterChg>
    </pc:docChg>
  </pc:docChgLst>
  <pc:docChgLst>
    <pc:chgData name="Francesco Lucà" userId="be252dd4-0f5a-48eb-bdff-dd588f7f9609" providerId="ADAL" clId="{C2BE787B-1825-4F9B-B156-44780EC0CD63}"/>
    <pc:docChg chg="modSld modMainMaster">
      <pc:chgData name="Francesco Lucà" userId="be252dd4-0f5a-48eb-bdff-dd588f7f9609" providerId="ADAL" clId="{C2BE787B-1825-4F9B-B156-44780EC0CD63}" dt="2025-03-14T15:01:22.931" v="6" actId="20577"/>
      <pc:docMkLst>
        <pc:docMk/>
      </pc:docMkLst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762391800" sldId="256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762391800" sldId="256"/>
            <ac:spMk id="6" creationId="{AC3F5F94-FE68-4AEF-8871-3A3DB0DEB556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210307374" sldId="257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210307374" sldId="257"/>
            <ac:spMk id="2" creationId="{4123189D-7033-4030-97A7-3010BBB0C76F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698401390" sldId="258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698401390" sldId="258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112238016" sldId="261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112238016" sldId="261"/>
            <ac:spMk id="5" creationId="{46E809AF-6852-463E-A2A2-028FDC2EEF82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2140249299" sldId="268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2140249299" sldId="268"/>
            <ac:spMk id="5" creationId="{654570CE-D1CE-46DA-9788-EFB963373BB0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1149043903" sldId="269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1149043903" sldId="269"/>
            <ac:spMk id="5" creationId="{9B704C3C-429F-40ED-8126-628E64621EF6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1791825438" sldId="270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1791825438" sldId="270"/>
            <ac:spMk id="2" creationId="{4123189D-7033-4030-97A7-3010BBB0C76F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2695575692" sldId="271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2695575692" sldId="271"/>
            <ac:spMk id="2" creationId="{4123189D-7033-4030-97A7-3010BBB0C76F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522900745" sldId="272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522900745" sldId="272"/>
            <ac:spMk id="2" creationId="{4123189D-7033-4030-97A7-3010BBB0C76F}"/>
          </ac:spMkLst>
        </pc:spChg>
      </pc:sldChg>
      <pc:sldChg chg="modSp">
        <pc:chgData name="Francesco Lucà" userId="be252dd4-0f5a-48eb-bdff-dd588f7f9609" providerId="ADAL" clId="{C2BE787B-1825-4F9B-B156-44780EC0CD63}" dt="2025-03-14T15:01:22.931" v="6" actId="20577"/>
        <pc:sldMkLst>
          <pc:docMk/>
          <pc:sldMk cId="1166627172" sldId="273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1166627172" sldId="273"/>
            <ac:spMk id="2" creationId="{4123189D-7033-4030-97A7-3010BBB0C76F}"/>
          </ac:spMkLst>
        </pc:spChg>
        <pc:spChg chg="mod">
          <ac:chgData name="Francesco Lucà" userId="be252dd4-0f5a-48eb-bdff-dd588f7f9609" providerId="ADAL" clId="{C2BE787B-1825-4F9B-B156-44780EC0CD63}" dt="2025-03-14T15:01:22.931" v="6" actId="20577"/>
          <ac:spMkLst>
            <pc:docMk/>
            <pc:sldMk cId="1166627172" sldId="273"/>
            <ac:spMk id="6" creationId="{4E15E69E-4E04-4B18-8D40-7B26CE0B6821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848092709" sldId="274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848092709" sldId="274"/>
            <ac:spMk id="2" creationId="{4123189D-7033-4030-97A7-3010BBB0C76F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556150863" sldId="275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556150863" sldId="275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975463957" sldId="276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975463957" sldId="276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1849359252" sldId="277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1849359252" sldId="277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673470250" sldId="278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673470250" sldId="278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659671281" sldId="279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659671281" sldId="279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2766868443" sldId="280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2766868443" sldId="280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2585356691" sldId="281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2585356691" sldId="281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2593436361" sldId="282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2593436361" sldId="282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2408155421" sldId="283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2408155421" sldId="283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2392869376" sldId="284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2392869376" sldId="284"/>
            <ac:spMk id="3" creationId="{E5871CA5-5A02-469C-841E-BDE8E563512A}"/>
          </ac:spMkLst>
        </pc:spChg>
      </pc:sldChg>
      <pc:sldChg chg="modSp">
        <pc:chgData name="Francesco Lucà" userId="be252dd4-0f5a-48eb-bdff-dd588f7f9609" providerId="ADAL" clId="{C2BE787B-1825-4F9B-B156-44780EC0CD63}" dt="2025-03-14T10:16:00.140" v="0"/>
        <pc:sldMkLst>
          <pc:docMk/>
          <pc:sldMk cId="3918662987" sldId="285"/>
        </pc:sld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k cId="3918662987" sldId="285"/>
            <ac:spMk id="3" creationId="{E5871CA5-5A02-469C-841E-BDE8E563512A}"/>
          </ac:spMkLst>
        </pc:spChg>
      </pc:sldChg>
      <pc:sldMasterChg chg="modSp modSldLayout">
        <pc:chgData name="Francesco Lucà" userId="be252dd4-0f5a-48eb-bdff-dd588f7f9609" providerId="ADAL" clId="{C2BE787B-1825-4F9B-B156-44780EC0CD63}" dt="2025-03-14T10:16:00.140" v="0"/>
        <pc:sldMasterMkLst>
          <pc:docMk/>
          <pc:sldMasterMk cId="0" sldId="2147483648"/>
        </pc:sldMasterMkLst>
        <pc:spChg chg="mod">
          <ac:chgData name="Francesco Lucà" userId="be252dd4-0f5a-48eb-bdff-dd588f7f9609" providerId="ADAL" clId="{C2BE787B-1825-4F9B-B156-44780EC0CD63}" dt="2025-03-14T10:16:00.140" v="0"/>
          <ac:spMkLst>
            <pc:docMk/>
            <pc:sldMasterMk cId="0" sldId="2147483648"/>
            <ac:spMk id="19" creationId="{DBE90251-E50E-4F70-9059-73CB9BD5D14C}"/>
          </ac:spMkLst>
        </pc:sp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49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49"/>
              <ac:spMk id="5" creationId="{00000000-0000-0000-0000-000000000000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50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50"/>
              <ac:spMk id="7" creationId="{DCFEDAC5-2BE6-4643-BF60-FB5CDB35D320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51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51"/>
              <ac:spMk id="7" creationId="{1FBDE0DB-B7C8-4E47-BA1C-CBFD312A2560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53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53"/>
              <ac:spMk id="10" creationId="{0A84F43F-4D6A-4103-84BF-20D4BCCDC6C7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54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54"/>
              <ac:spMk id="6" creationId="{972F6892-4893-4AB2-A5E1-C16731E8F940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55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55"/>
              <ac:spMk id="5" creationId="{3D7765DB-9576-4791-8BC6-60A51297AB20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57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57"/>
              <ac:spMk id="8" creationId="{206D1285-B7B0-46E7-8374-9F29CB516D28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59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59"/>
              <ac:spMk id="7" creationId="{5EB915C7-9804-4AD5-B222-376816D7313C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0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0"/>
              <ac:spMk id="7" creationId="{115393F0-9A04-4FA8-9A4B-459FC8E8176F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1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1"/>
              <ac:spMk id="10" creationId="{2B57DD83-1FB9-4E91-8500-F9838750784A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2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2"/>
              <ac:spMk id="7" creationId="{9D4B1F55-5964-4986-86B0-0E5E5D5DAFA0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3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3"/>
              <ac:spMk id="10" creationId="{9137E32A-642F-498B-8820-23CE5BABB7DA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4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4"/>
              <ac:spMk id="8" creationId="{DA57C756-6A10-44F0-8934-26A46FF537B9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5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5"/>
              <ac:spMk id="8" creationId="{2242F33D-8501-46C4-87D9-371E66EAA626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6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6"/>
              <ac:spMk id="8" creationId="{4EABA913-35FB-4554-BA05-782A2FC05AC7}"/>
            </ac:spMkLst>
          </pc:spChg>
        </pc:sldLayoutChg>
        <pc:sldLayoutChg chg="modSp">
          <pc:chgData name="Francesco Lucà" userId="be252dd4-0f5a-48eb-bdff-dd588f7f9609" providerId="ADAL" clId="{C2BE787B-1825-4F9B-B156-44780EC0CD63}" dt="2025-03-14T10:16:00.140" v="0"/>
          <pc:sldLayoutMkLst>
            <pc:docMk/>
            <pc:sldMasterMk cId="0" sldId="2147483648"/>
            <pc:sldLayoutMk cId="0" sldId="2147483667"/>
          </pc:sldLayoutMkLst>
          <pc:spChg chg="mod">
            <ac:chgData name="Francesco Lucà" userId="be252dd4-0f5a-48eb-bdff-dd588f7f9609" providerId="ADAL" clId="{C2BE787B-1825-4F9B-B156-44780EC0CD63}" dt="2025-03-14T10:16:00.140" v="0"/>
            <ac:spMkLst>
              <pc:docMk/>
              <pc:sldMasterMk cId="0" sldId="2147483648"/>
              <pc:sldLayoutMk cId="0" sldId="2147483667"/>
              <ac:spMk id="7" creationId="{4FB66AB8-BAC9-4C81-9CB5-45484C4097F9}"/>
            </ac:spMkLst>
          </pc:spChg>
        </pc:sldLayoutChg>
      </pc:sldMasterChg>
    </pc:docChg>
  </pc:docChgLst>
  <pc:docChgLst>
    <pc:chgData name="Francesco Lucà" userId="be252dd4-0f5a-48eb-bdff-dd588f7f9609" providerId="ADAL" clId="{70937003-7037-48EE-9679-53B77E94CFEB}"/>
    <pc:docChg chg="modSld modMainMaster">
      <pc:chgData name="Francesco Lucà" userId="be252dd4-0f5a-48eb-bdff-dd588f7f9609" providerId="ADAL" clId="{70937003-7037-48EE-9679-53B77E94CFEB}" dt="2024-03-10T17:30:49.278" v="0"/>
      <pc:docMkLst>
        <pc:docMk/>
      </pc:docMkLst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762391800" sldId="256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210307374" sldId="257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698401390" sldId="258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112238016" sldId="261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2140249299" sldId="268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1149043903" sldId="269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1791825438" sldId="270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2695575692" sldId="271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522900745" sldId="272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1166627172" sldId="273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848092709" sldId="274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556150863" sldId="275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975463957" sldId="276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1849359252" sldId="277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673470250" sldId="278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659671281" sldId="279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2766868443" sldId="280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2585356691" sldId="281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2593436361" sldId="282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2408155421" sldId="283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2392869376" sldId="284"/>
        </pc:sldMkLst>
      </pc:sldChg>
      <pc:sldChg chg="modSp">
        <pc:chgData name="Francesco Lucà" userId="be252dd4-0f5a-48eb-bdff-dd588f7f9609" providerId="ADAL" clId="{70937003-7037-48EE-9679-53B77E94CFEB}" dt="2024-03-10T17:30:49.278" v="0"/>
        <pc:sldMkLst>
          <pc:docMk/>
          <pc:sldMk cId="3918662987" sldId="285"/>
        </pc:sldMkLst>
      </pc:sldChg>
      <pc:sldMasterChg chg="modSp modSldLayout">
        <pc:chgData name="Francesco Lucà" userId="be252dd4-0f5a-48eb-bdff-dd588f7f9609" providerId="ADAL" clId="{70937003-7037-48EE-9679-53B77E94CFEB}" dt="2024-03-10T17:30:49.278" v="0"/>
        <pc:sldMasterMkLst>
          <pc:docMk/>
          <pc:sldMasterMk cId="0" sldId="2147483648"/>
        </pc:sldMasterMkLst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49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50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51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53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54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55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57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59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0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1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2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3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4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5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6"/>
          </pc:sldLayoutMkLst>
        </pc:sldLayoutChg>
        <pc:sldLayoutChg chg="modSp">
          <pc:chgData name="Francesco Lucà" userId="be252dd4-0f5a-48eb-bdff-dd588f7f9609" providerId="ADAL" clId="{70937003-7037-48EE-9679-53B77E94CFEB}" dt="2024-03-10T17:30:49.278" v="0"/>
          <pc:sldLayoutMkLst>
            <pc:docMk/>
            <pc:sldMasterMk cId="0" sldId="2147483648"/>
            <pc:sldLayoutMk cId="0" sldId="2147483667"/>
          </pc:sldLayoutMkLst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072001DA-E9F7-4CD8-9703-643E234495E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FD6BDAE-364C-42C2-96EB-F55D24DD8D9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FAD352-3AC7-432D-9B29-1A758E792695}" type="datetimeFigureOut">
              <a:rPr lang="it-IT" smtClean="0"/>
              <a:t>14/03/2025</a:t>
            </a:fld>
            <a:endParaRPr lang="it-IT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4C368C27-04D5-429A-A011-239761A98B6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Practice on Accounting – B.A. Global Governance</a:t>
            </a:r>
            <a:endParaRPr lang="it-IT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B180A5F-B986-4821-9962-E3E6138A240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4AB45-27DC-4FD4-BA92-E71BECEBE66B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287416062"/>
      </p:ext>
    </p:extLst>
  </p:cSld>
  <p:clrMap bg1="lt1" tx1="dk1" bg2="lt2" tx2="dk2" accent1="accent1" accent2="accent2" accent3="accent3" accent4="accent4" accent5="accent5" accent6="accent6" hlink="hlink" folHlink="folHlink"/>
  <p:hf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1A170F3-909B-4670-B722-8B3EE7ABA351}" type="datetimeFigureOut">
              <a:rPr lang="it-IT" smtClean="0"/>
              <a:t>14/03/2025</a:t>
            </a:fld>
            <a:endParaRPr lang="it-IT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en-US" dirty="0"/>
              <a:t>Practice on Accounting – B.A. Global Governance</a:t>
            </a:r>
            <a:endParaRPr lang="it-IT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373BA80-6B0B-4930-BCA2-3675C4C457D9}" type="slidenum">
              <a:rPr lang="it-IT" smtClean="0"/>
              <a:t>‹#›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327607679"/>
      </p:ext>
    </p:extLst>
  </p:cSld>
  <p:clrMap bg1="lt1" tx1="dk1" bg2="lt2" tx2="dk2" accent1="accent1" accent2="accent2" accent3="accent3" accent4="accent4" accent5="accent5" accent6="accent6" hlink="hlink" folHlink="folHlink"/>
  <p:hf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1507067" y="2404534"/>
            <a:ext cx="7766936" cy="1646302"/>
          </a:xfrm>
        </p:spPr>
        <p:txBody>
          <a:bodyPr anchor="ctr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 dirty="0"/>
              <a:t>Accounting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 hasCustomPrompt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dirty="0"/>
              <a:t>How companies’ operations are translated into numbers, an introduction to the Financial Statements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/>
          <a:p>
            <a:pPr algn="ctr"/>
            <a:r>
              <a:rPr lang="it-IT" dirty="0"/>
              <a:t>Practice on Accounting – B.A. Global </a:t>
            </a:r>
            <a:r>
              <a:rPr lang="it-IT" dirty="0" err="1"/>
              <a:t>Governance</a:t>
            </a:r>
            <a:endParaRPr lang="it-IT" dirty="0"/>
          </a:p>
          <a:p>
            <a:pPr algn="ctr"/>
            <a:r>
              <a:rPr lang="it-IT" dirty="0"/>
              <a:t>A.Y. 2024-2025</a:t>
            </a:r>
          </a:p>
          <a:p>
            <a:pPr algn="ctr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pic>
        <p:nvPicPr>
          <p:cNvPr id="1026" name="Picture 2" descr="Risultato immagini per logo tor vergata">
            <a:extLst>
              <a:ext uri="{FF2B5EF4-FFF2-40B4-BE49-F238E27FC236}">
                <a16:creationId xmlns:a16="http://schemas.microsoft.com/office/drawing/2014/main" id="{EBEC1118-599D-4219-A6E3-4BF9BF8DB215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29" y="5806283"/>
            <a:ext cx="816638" cy="81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62865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77334" y="1075069"/>
            <a:ext cx="8596668" cy="4707862"/>
          </a:xfrm>
        </p:spPr>
        <p:txBody>
          <a:bodyPr/>
          <a:lstStyle>
            <a:lvl1pPr marL="0" indent="0">
              <a:buNone/>
              <a:defRPr>
                <a:ln>
                  <a:noFill/>
                </a:ln>
              </a:defRPr>
            </a:lvl1pPr>
          </a:lstStyle>
          <a:p>
            <a:pPr lvl="0"/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DCFEDAC5-2BE6-4643-BF60-FB5CDB35D3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FBDE0DB-B7C8-4E47-BA1C-CBFD312A256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242F33D-8501-46C4-87D9-371E66EAA62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0A84F43F-4D6A-4103-84BF-20D4BCCDC6C7}"/>
              </a:ext>
            </a:extLst>
          </p:cNvPr>
          <p:cNvSpPr>
            <a:spLocks noGrp="1"/>
          </p:cNvSpPr>
          <p:nvPr>
            <p:ph type="ftr" sz="quarter" idx="1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6" name="Footer Placeholder 4">
            <a:extLst>
              <a:ext uri="{FF2B5EF4-FFF2-40B4-BE49-F238E27FC236}">
                <a16:creationId xmlns:a16="http://schemas.microsoft.com/office/drawing/2014/main" id="{972F6892-4893-4AB2-A5E1-C16731E8F9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D7765DB-9576-4791-8BC6-60A51297AB2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4EABA913-35FB-4554-BA05-782A2FC05A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206D1285-B7B0-46E7-8374-9F29CB516D28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115393F0-9A04-4FA8-9A4B-459FC8E81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2B57DD83-1FB9-4E91-8500-F9838750784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9D4B1F55-5964-4986-86B0-0E5E5D5DAFA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  <p:sp>
        <p:nvSpPr>
          <p:cNvPr id="10" name="Footer Placeholder 4">
            <a:extLst>
              <a:ext uri="{FF2B5EF4-FFF2-40B4-BE49-F238E27FC236}">
                <a16:creationId xmlns:a16="http://schemas.microsoft.com/office/drawing/2014/main" id="{9137E32A-642F-498B-8820-23CE5BABB7D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8" name="Footer Placeholder 4">
            <a:extLst>
              <a:ext uri="{FF2B5EF4-FFF2-40B4-BE49-F238E27FC236}">
                <a16:creationId xmlns:a16="http://schemas.microsoft.com/office/drawing/2014/main" id="{DA57C756-6A10-44F0-8934-26A46FF537B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4FB66AB8-BAC9-4C81-9CB5-45484C4097F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7" name="Footer Placeholder 4">
            <a:extLst>
              <a:ext uri="{FF2B5EF4-FFF2-40B4-BE49-F238E27FC236}">
                <a16:creationId xmlns:a16="http://schemas.microsoft.com/office/drawing/2014/main" id="{5EB915C7-9804-4AD5-B222-376816D7313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9" name="Footer Placeholder 4">
            <a:extLst>
              <a:ext uri="{FF2B5EF4-FFF2-40B4-BE49-F238E27FC236}">
                <a16:creationId xmlns:a16="http://schemas.microsoft.com/office/drawing/2014/main" id="{DBE90251-E50E-4F70-9059-73CB9BD5D14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  <a:prstGeom prst="rect">
            <a:avLst/>
          </a:prstGeom>
        </p:spPr>
        <p:txBody>
          <a:bodyPr/>
          <a:lstStyle>
            <a:lvl1pPr>
              <a:defRPr lang="en-US" sz="900" kern="1200" dirty="0" smtClean="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</a:lstStyle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pic>
        <p:nvPicPr>
          <p:cNvPr id="30" name="Picture 2" descr="Risultato immagini per logo tor vergata">
            <a:extLst>
              <a:ext uri="{FF2B5EF4-FFF2-40B4-BE49-F238E27FC236}">
                <a16:creationId xmlns:a16="http://schemas.microsoft.com/office/drawing/2014/main" id="{A62B4192-56B1-49E3-965F-2379CA5A68B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0429" y="5806283"/>
            <a:ext cx="816638" cy="816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hf hdr="0" dt="0"/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959354-8CF4-4BD0-AA31-AB15829A404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dirty="0"/>
              <a:t>Practice on Practice on Accounting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846EA3-E8AD-4EF2-A757-4DBD7BBBDCB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Exercise 1 – Preparation to double entries bookkeeping</a:t>
            </a:r>
            <a:endParaRPr lang="it-IT" dirty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3F5F94-FE68-4AEF-8871-3A3DB0DEB5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62391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493CE8-30F8-494D-BA70-60BCE04B64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Fundamentals of Accounts</a:t>
            </a:r>
            <a:br>
              <a:rPr lang="it-IT" dirty="0"/>
            </a:br>
            <a:endParaRPr lang="it-I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580BCD0-5DF8-4017-889D-A6698691CC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6E809AF-6852-463E-A2A2-028FDC2EEF8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sp>
        <p:nvSpPr>
          <p:cNvPr id="13" name="Content Placeholder 12">
            <a:extLst>
              <a:ext uri="{FF2B5EF4-FFF2-40B4-BE49-F238E27FC236}">
                <a16:creationId xmlns:a16="http://schemas.microsoft.com/office/drawing/2014/main" id="{722B2051-765B-4D34-ADE0-578A7D3C9E2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075069"/>
            <a:ext cx="8915240" cy="4668506"/>
          </a:xfrm>
        </p:spPr>
        <p:txBody>
          <a:bodyPr wrap="square" anchor="ctr" anchorCtr="0">
            <a:normAutofit/>
          </a:bodyPr>
          <a:lstStyle/>
          <a:p>
            <a:r>
              <a:rPr lang="en-US" dirty="0"/>
              <a:t>The three rules of accounting are: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Debit the receiver and Credit the giver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Debit what comes in and Credit what goes out </a:t>
            </a:r>
          </a:p>
          <a:p>
            <a:pPr marL="342900" indent="-342900">
              <a:buFont typeface="+mj-lt"/>
              <a:buAutoNum type="arabicPeriod"/>
            </a:pPr>
            <a:r>
              <a:rPr lang="en-US" dirty="0"/>
              <a:t>Debit all expenses and Credit all gains and profits</a:t>
            </a:r>
          </a:p>
          <a:p>
            <a:pPr marL="342900" indent="-342900">
              <a:buFont typeface="+mj-lt"/>
              <a:buAutoNum type="arabicPeriod"/>
            </a:pPr>
            <a:endParaRPr lang="en-US" dirty="0">
              <a:solidFill>
                <a:schemeClr val="tx1"/>
              </a:solidFill>
            </a:endParaRPr>
          </a:p>
          <a:p>
            <a:r>
              <a:rPr lang="en-US" dirty="0">
                <a:solidFill>
                  <a:schemeClr val="tx1"/>
                </a:solidFill>
              </a:rPr>
              <a:t>The double-entry bookkeeping system is based on the principle that for each business transaction two entries must be operated in the accounts: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a debit entry, showing goods or value coming into the business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chemeClr val="tx1"/>
                </a:solidFill>
              </a:rPr>
              <a:t>a corresponding credit entry, showing goods or value going out of the business.</a:t>
            </a:r>
          </a:p>
        </p:txBody>
      </p:sp>
    </p:spTree>
    <p:extLst>
      <p:ext uri="{BB962C8B-B14F-4D97-AF65-F5344CB8AC3E}">
        <p14:creationId xmlns:p14="http://schemas.microsoft.com/office/powerpoint/2010/main" val="3112238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D2EAE1-DED0-4328-ADB9-7BDA1E4F94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/>
              <a:t>Rules of </a:t>
            </a:r>
            <a:r>
              <a:rPr lang="it-IT" dirty="0" err="1"/>
              <a:t>debit</a:t>
            </a:r>
            <a:r>
              <a:rPr lang="it-IT" dirty="0"/>
              <a:t> and credit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0C9761C-377E-44D9-A11C-AE1113BEF3D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238249"/>
            <a:ext cx="8596668" cy="2022309"/>
          </a:xfrm>
        </p:spPr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 in assets are debits and decrease are credits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 in liabilities are credits and decrease are debits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 in capital are credits and decrease are debits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 in expenses are debits and decrease are credits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Increase in revenues are credits and decrease are debits</a:t>
            </a:r>
            <a:endParaRPr lang="it-IT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9FC5018-90B1-488A-AECC-4C279F199A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3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4570CE-D1CE-46DA-9788-EFB963373BB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30284446-6F1E-4BC3-AFE6-1B1F0AC057A0}"/>
              </a:ext>
            </a:extLst>
          </p:cNvPr>
          <p:cNvGraphicFramePr>
            <a:graphicFrameLocks noGrp="1"/>
          </p:cNvGraphicFramePr>
          <p:nvPr/>
        </p:nvGraphicFramePr>
        <p:xfrm>
          <a:off x="2875934" y="3429000"/>
          <a:ext cx="5029202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14601">
                  <a:extLst>
                    <a:ext uri="{9D8B030D-6E8A-4147-A177-3AD203B41FA5}">
                      <a16:colId xmlns:a16="http://schemas.microsoft.com/office/drawing/2014/main" val="1553870045"/>
                    </a:ext>
                  </a:extLst>
                </a:gridCol>
                <a:gridCol w="2514601">
                  <a:extLst>
                    <a:ext uri="{9D8B030D-6E8A-4147-A177-3AD203B41FA5}">
                      <a16:colId xmlns:a16="http://schemas.microsoft.com/office/drawing/2014/main" val="26553033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Debit</a:t>
                      </a:r>
                      <a:endParaRPr lang="it-IT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Credit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55125743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Asset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Asset (-)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5489147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Liabilities</a:t>
                      </a:r>
                      <a:r>
                        <a:rPr lang="it-IT" dirty="0"/>
                        <a:t> (-)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Liabilities</a:t>
                      </a:r>
                      <a:r>
                        <a:rPr lang="it-IT" dirty="0"/>
                        <a:t> (+)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42000992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Capital (-)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Capital (+)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81552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Revenue (-)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/>
                        <a:t>Revenue (+)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267112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Expenses</a:t>
                      </a:r>
                      <a:r>
                        <a:rPr lang="it-IT" dirty="0"/>
                        <a:t> (+)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it-IT" dirty="0" err="1"/>
                        <a:t>Expenses</a:t>
                      </a:r>
                      <a:r>
                        <a:rPr lang="it-IT" dirty="0"/>
                        <a:t> (-)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848794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4024929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3A80D7-FC51-4B43-8E0F-0A35DEB28E9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834886"/>
            <a:ext cx="8596668" cy="4707862"/>
          </a:xfrm>
        </p:spPr>
        <p:txBody>
          <a:bodyPr/>
          <a:lstStyle/>
          <a:p>
            <a:r>
              <a:rPr lang="en-US" dirty="0"/>
              <a:t>Every entry to an account requires a corresponding and opposite entry in a different account. Every account, at the end of a period, could have more than one transaction that has been recorded in. This is summarized in the ledger. </a:t>
            </a:r>
          </a:p>
          <a:p>
            <a:r>
              <a:rPr lang="en-US" dirty="0"/>
              <a:t>A ledger account is a summary of all transactions, showing the net effect of transactions that have taken place during a specific period.</a:t>
            </a:r>
          </a:p>
          <a:p>
            <a:r>
              <a:rPr lang="en-US" dirty="0"/>
              <a:t>The process of transferring the entries from journal to ledger is known as </a:t>
            </a:r>
            <a:r>
              <a:rPr lang="en-US" b="1" dirty="0"/>
              <a:t>posting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548B77-C216-4B78-98E1-67CD231EF8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704C3C-429F-40ED-8126-628E64621EF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7FE6C478-64D6-49D4-B7CC-89234559A215}"/>
              </a:ext>
            </a:extLst>
          </p:cNvPr>
          <p:cNvGraphicFramePr>
            <a:graphicFrameLocks noGrp="1"/>
          </p:cNvGraphicFramePr>
          <p:nvPr/>
        </p:nvGraphicFramePr>
        <p:xfrm>
          <a:off x="911668" y="3231734"/>
          <a:ext cx="8128000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54667">
                  <a:extLst>
                    <a:ext uri="{9D8B030D-6E8A-4147-A177-3AD203B41FA5}">
                      <a16:colId xmlns:a16="http://schemas.microsoft.com/office/drawing/2014/main" val="3649416942"/>
                    </a:ext>
                  </a:extLst>
                </a:gridCol>
                <a:gridCol w="1354666">
                  <a:extLst>
                    <a:ext uri="{9D8B030D-6E8A-4147-A177-3AD203B41FA5}">
                      <a16:colId xmlns:a16="http://schemas.microsoft.com/office/drawing/2014/main" val="22975200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114123378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25532477"/>
                    </a:ext>
                  </a:extLst>
                </a:gridCol>
                <a:gridCol w="1354666">
                  <a:extLst>
                    <a:ext uri="{9D8B030D-6E8A-4147-A177-3AD203B41FA5}">
                      <a16:colId xmlns:a16="http://schemas.microsoft.com/office/drawing/2014/main" val="2736549909"/>
                    </a:ext>
                  </a:extLst>
                </a:gridCol>
                <a:gridCol w="1354667">
                  <a:extLst>
                    <a:ext uri="{9D8B030D-6E8A-4147-A177-3AD203B41FA5}">
                      <a16:colId xmlns:a16="http://schemas.microsoft.com/office/drawing/2014/main" val="424147156"/>
                    </a:ext>
                  </a:extLst>
                </a:gridCol>
              </a:tblGrid>
              <a:tr h="272160">
                <a:tc gridSpan="6"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Bank Account ###</a:t>
                      </a:r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/>
                      <a:endParaRPr lang="en-US" sz="1400" noProof="0" dirty="0"/>
                    </a:p>
                  </a:txBody>
                  <a:tcPr anchor="ctr"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586122084"/>
                  </a:ext>
                </a:extLst>
              </a:tr>
              <a:tr h="272160"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b="1" noProof="0" dirty="0"/>
                        <a:t>Debit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200" b="1" noProof="0" dirty="0"/>
                        <a:t>Credit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it-IT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96656938"/>
                  </a:ext>
                </a:extLst>
              </a:tr>
              <a:tr h="272160">
                <a:tc>
                  <a:txBody>
                    <a:bodyPr/>
                    <a:lstStyle/>
                    <a:p>
                      <a:pPr algn="ctr"/>
                      <a:r>
                        <a:rPr lang="en-US" sz="1200" i="1" noProof="0"/>
                        <a:t>Date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noProof="0"/>
                        <a:t>Desc. Of trans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noProof="0" dirty="0"/>
                        <a:t>Amount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noProof="0" dirty="0"/>
                        <a:t>Date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noProof="0"/>
                        <a:t>Desc. Of trans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i="1" noProof="0"/>
                        <a:t>Amount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531099205"/>
                  </a:ext>
                </a:extLst>
              </a:tr>
              <a:tr h="453600"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noProof="0"/>
                        <a:t>15/01/2020</a:t>
                      </a: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i="1" noProof="0"/>
                        <a:t>Cash receipt</a:t>
                      </a:r>
                      <a:endParaRPr lang="en-US" sz="1200" noProof="0"/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/>
                        <a:t>100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18/01/2020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/>
                        <a:t>Payment of salary</a:t>
                      </a: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/>
                        <a:t>200</a:t>
                      </a:r>
                    </a:p>
                  </a:txBody>
                  <a:tcPr anchor="ctr">
                    <a:lnB w="12700" cmpd="sng"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97433286"/>
                  </a:ext>
                </a:extLst>
              </a:tr>
              <a:tr h="453600"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/>
                        <a:t>22/01/2020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Transfer from xxx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/>
                        <a:t>300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//</a:t>
                      </a:r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//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//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2920458558"/>
                  </a:ext>
                </a:extLst>
              </a:tr>
              <a:tr h="272160"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//</a:t>
                      </a:r>
                    </a:p>
                  </a:txBody>
                  <a:tcPr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//</a:t>
                      </a:r>
                    </a:p>
                  </a:txBody>
                  <a:tcPr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noProof="0" dirty="0"/>
                        <a:t>//</a:t>
                      </a:r>
                    </a:p>
                  </a:txBody>
                  <a:tcPr anchor="ctr"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anchor="ctr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noProof="0" dirty="0"/>
                    </a:p>
                  </a:txBody>
                  <a:tcPr anchor="ctr">
                    <a:lnT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3501469"/>
                  </a:ext>
                </a:extLst>
              </a:tr>
              <a:tr h="272160">
                <a:tc gridSpan="2">
                  <a:txBody>
                    <a:bodyPr/>
                    <a:lstStyle/>
                    <a:p>
                      <a:pPr algn="l"/>
                      <a:r>
                        <a:rPr lang="en-US" sz="1200" b="1" noProof="0" dirty="0"/>
                        <a:t>Total Debit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noProof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/>
                        <a:t>400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gridSpan="2">
                  <a:txBody>
                    <a:bodyPr/>
                    <a:lstStyle/>
                    <a:p>
                      <a:pPr algn="l"/>
                      <a:r>
                        <a:rPr lang="en-US" sz="1200" b="1" noProof="0" dirty="0"/>
                        <a:t>Total Credit</a:t>
                      </a:r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noProof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/>
                        <a:t>200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966959404"/>
                  </a:ext>
                </a:extLst>
              </a:tr>
              <a:tr h="272160">
                <a:tc gridSpan="2">
                  <a:txBody>
                    <a:bodyPr/>
                    <a:lstStyle/>
                    <a:p>
                      <a:pPr algn="l"/>
                      <a:r>
                        <a:rPr lang="en-US" sz="1200" b="1" noProof="0" dirty="0"/>
                        <a:t>Net Balance</a:t>
                      </a:r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 hMerge="1">
                  <a:txBody>
                    <a:bodyPr/>
                    <a:lstStyle/>
                    <a:p>
                      <a:pPr algn="l"/>
                      <a:endParaRPr lang="en-US" sz="1200" b="1" noProof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noProof="0" dirty="0"/>
                        <a:t>200</a:t>
                      </a:r>
                    </a:p>
                  </a:txBody>
                  <a:tcPr anchor="ctr">
                    <a:lnL w="12700" cmpd="sng">
                      <a:noFill/>
                    </a:lnL>
                    <a:lnR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1" noProof="0" dirty="0"/>
                    </a:p>
                  </a:txBody>
                  <a:tcPr anchor="ctr">
                    <a:lnL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1" noProof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n-US" sz="1200" b="1" noProof="0" dirty="0"/>
                    </a:p>
                  </a:txBody>
                  <a:tcPr anchor="ctr">
                    <a:lnL w="12700" cmpd="sng">
                      <a:noFill/>
                    </a:lnL>
                    <a:lnR w="12700" cmpd="sng">
                      <a:noFill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362497116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4904390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ADD5F12D-703D-4923-A0AC-E8F639E291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err="1"/>
              <a:t>Let’s</a:t>
            </a:r>
            <a:r>
              <a:rPr lang="it-IT" dirty="0"/>
              <a:t> </a:t>
            </a:r>
            <a:r>
              <a:rPr lang="it-IT" dirty="0" err="1"/>
              <a:t>think</a:t>
            </a:r>
            <a:r>
              <a:rPr lang="it-IT" dirty="0"/>
              <a:t> </a:t>
            </a:r>
            <a:r>
              <a:rPr lang="it-IT" dirty="0" err="1"/>
              <a:t>about</a:t>
            </a:r>
            <a:r>
              <a:rPr lang="it-IT" dirty="0"/>
              <a:t> </a:t>
            </a:r>
            <a:r>
              <a:rPr lang="it-IT" dirty="0" err="1"/>
              <a:t>debit</a:t>
            </a:r>
            <a:r>
              <a:rPr lang="it-IT" dirty="0"/>
              <a:t> and credit </a:t>
            </a:r>
            <a:r>
              <a:rPr lang="it-IT" dirty="0" err="1"/>
              <a:t>as</a:t>
            </a:r>
            <a:r>
              <a:rPr lang="it-IT" dirty="0"/>
              <a:t> in to and out of business</a:t>
            </a:r>
            <a:br>
              <a:rPr lang="en-US" dirty="0"/>
            </a:br>
            <a:endParaRPr lang="en-US" dirty="0"/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15E69E-4E04-4B18-8D40-7B26CE0B6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915063"/>
            <a:ext cx="8596668" cy="3867867"/>
          </a:xfrm>
        </p:spPr>
        <p:txBody>
          <a:bodyPr/>
          <a:lstStyle/>
          <a:p>
            <a:r>
              <a:rPr lang="en-US" dirty="0"/>
              <a:t>An entity buys goods for Euro 500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sells goods for Euro 500</a:t>
            </a:r>
          </a:p>
          <a:p>
            <a:endParaRPr lang="en-US" dirty="0"/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08F58F-50C7-4582-A687-BA2FFFA6E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123189D-7033-4030-97A7-3010BBB0C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BF680A-43B1-4F8A-9817-5058FA44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586508"/>
              </p:ext>
            </p:extLst>
          </p:nvPr>
        </p:nvGraphicFramePr>
        <p:xfrm>
          <a:off x="1933890" y="2548466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907766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707367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07366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PURCHASE OF GOODS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C7B8690E-8AA8-493E-8AE9-4DBACCB188D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6461635"/>
              </p:ext>
            </p:extLst>
          </p:nvPr>
        </p:nvGraphicFramePr>
        <p:xfrm>
          <a:off x="1933890" y="4314005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907766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707367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07366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0307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15E69E-4E04-4B18-8D40-7B26CE0B6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46138"/>
            <a:ext cx="8596668" cy="3867867"/>
          </a:xfrm>
        </p:spPr>
        <p:txBody>
          <a:bodyPr/>
          <a:lstStyle/>
          <a:p>
            <a:r>
              <a:rPr lang="en-US" dirty="0"/>
              <a:t>An entity buys a building for Euro 5.000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pays wages for Euro 2.000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gives permission to use its premises for cash (rent)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08F58F-50C7-4582-A687-BA2FFFA6E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123189D-7033-4030-97A7-3010BBB0C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BF680A-43B1-4F8A-9817-5058FA44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8634819"/>
              </p:ext>
            </p:extLst>
          </p:nvPr>
        </p:nvGraphicFramePr>
        <p:xfrm>
          <a:off x="1933890" y="969838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BUILDING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E674C8-BBF4-4612-B30C-0FCFA2AAD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0104230"/>
              </p:ext>
            </p:extLst>
          </p:nvPr>
        </p:nvGraphicFramePr>
        <p:xfrm>
          <a:off x="1933890" y="257435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WORK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6BE128E-C4A3-49CD-B243-7187A3D68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00973810"/>
              </p:ext>
            </p:extLst>
          </p:nvPr>
        </p:nvGraphicFramePr>
        <p:xfrm>
          <a:off x="1933890" y="437458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RIGHT OF USING PREMISES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918254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15E69E-4E04-4B18-8D40-7B26CE0B6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622562"/>
            <a:ext cx="8596668" cy="3867867"/>
          </a:xfrm>
        </p:spPr>
        <p:txBody>
          <a:bodyPr/>
          <a:lstStyle/>
          <a:p>
            <a:r>
              <a:rPr lang="en-US" dirty="0"/>
              <a:t>An entity sells products for cash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pays interests in cash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pays a telephone bill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08F58F-50C7-4582-A687-BA2FFFA6E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123189D-7033-4030-97A7-3010BBB0C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BF680A-43B1-4F8A-9817-5058FA44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7188243"/>
              </p:ext>
            </p:extLst>
          </p:nvPr>
        </p:nvGraphicFramePr>
        <p:xfrm>
          <a:off x="2003559" y="116771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E674C8-BBF4-4612-B30C-0FCFA2AAD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6023815"/>
              </p:ext>
            </p:extLst>
          </p:nvPr>
        </p:nvGraphicFramePr>
        <p:xfrm>
          <a:off x="2003559" y="2772224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PERMISSION TO USE MONEY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6BE128E-C4A3-49CD-B243-7187A3D68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7236195"/>
              </p:ext>
            </p:extLst>
          </p:nvPr>
        </p:nvGraphicFramePr>
        <p:xfrm>
          <a:off x="2003559" y="4572454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USE OF TELEPHONE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955756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15E69E-4E04-4B18-8D40-7B26CE0B6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46138"/>
            <a:ext cx="8596668" cy="3867867"/>
          </a:xfrm>
        </p:spPr>
        <p:txBody>
          <a:bodyPr/>
          <a:lstStyle/>
          <a:p>
            <a:r>
              <a:rPr lang="en-US" dirty="0"/>
              <a:t>An entity buys goods on credit for Euro 1.000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sells goods on credit for Euro 500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obtains a loan for Euro 9.000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08F58F-50C7-4582-A687-BA2FFFA6E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123189D-7033-4030-97A7-3010BBB0C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BF680A-43B1-4F8A-9817-5058FA44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8551707"/>
              </p:ext>
            </p:extLst>
          </p:nvPr>
        </p:nvGraphicFramePr>
        <p:xfrm>
          <a:off x="1933890" y="969838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PURCHASE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PAYABLES (Promise to pay)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E674C8-BBF4-4612-B30C-0FCFA2AAD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0294794"/>
              </p:ext>
            </p:extLst>
          </p:nvPr>
        </p:nvGraphicFramePr>
        <p:xfrm>
          <a:off x="1933890" y="257435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6BE128E-C4A3-49CD-B243-7187A3D68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65729633"/>
              </p:ext>
            </p:extLst>
          </p:nvPr>
        </p:nvGraphicFramePr>
        <p:xfrm>
          <a:off x="1933890" y="437458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229007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15E69E-4E04-4B18-8D40-7B26CE0B6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46138"/>
            <a:ext cx="8596668" cy="3867867"/>
          </a:xfrm>
        </p:spPr>
        <p:txBody>
          <a:bodyPr/>
          <a:lstStyle/>
          <a:p>
            <a:r>
              <a:rPr lang="en-US" dirty="0"/>
              <a:t>An entity pays its payables for Euro 1.000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receives cash for its receivables for Euro 500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</a:t>
            </a:r>
            <a:r>
              <a:rPr lang="en-US"/>
              <a:t>entity repays </a:t>
            </a:r>
            <a:r>
              <a:rPr lang="en-US" dirty="0"/>
              <a:t>a loan for Euro 9.000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08F58F-50C7-4582-A687-BA2FFFA6E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123189D-7033-4030-97A7-3010BBB0C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BF680A-43B1-4F8A-9817-5058FA44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2697744"/>
              </p:ext>
            </p:extLst>
          </p:nvPr>
        </p:nvGraphicFramePr>
        <p:xfrm>
          <a:off x="1933890" y="969838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PAYABLES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E674C8-BBF4-4612-B30C-0FCFA2AAD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5019654"/>
              </p:ext>
            </p:extLst>
          </p:nvPr>
        </p:nvGraphicFramePr>
        <p:xfrm>
          <a:off x="1933890" y="257435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F6BE128E-C4A3-49CD-B243-7187A3D687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6509059"/>
              </p:ext>
            </p:extLst>
          </p:nvPr>
        </p:nvGraphicFramePr>
        <p:xfrm>
          <a:off x="1933890" y="437458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9.000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66271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E15E69E-4E04-4B18-8D40-7B26CE0B68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446138"/>
            <a:ext cx="8596668" cy="4521788"/>
          </a:xfrm>
        </p:spPr>
        <p:txBody>
          <a:bodyPr>
            <a:normAutofit/>
          </a:bodyPr>
          <a:lstStyle/>
          <a:p>
            <a:r>
              <a:rPr lang="en-US" dirty="0"/>
              <a:t>An entity buys goods on credit for Euro 1.000 and pays VAT for 22%</a:t>
            </a:r>
          </a:p>
          <a:p>
            <a:r>
              <a:rPr lang="en-US" dirty="0"/>
              <a:t>	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sells goods on credit for Euro 500 and receive VAT for 22%</a:t>
            </a:r>
          </a:p>
          <a:p>
            <a:endParaRPr lang="en-US" dirty="0"/>
          </a:p>
          <a:p>
            <a:endParaRPr lang="en-US" dirty="0"/>
          </a:p>
          <a:p>
            <a:endParaRPr lang="en-US" dirty="0"/>
          </a:p>
          <a:p>
            <a:r>
              <a:rPr lang="en-US" dirty="0"/>
              <a:t>An entity repays a loan payment and pays interests for 5%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B08F58F-50C7-4582-A687-BA2FFFA6E6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2" name="Footer Placeholder 1">
            <a:extLst>
              <a:ext uri="{FF2B5EF4-FFF2-40B4-BE49-F238E27FC236}">
                <a16:creationId xmlns:a16="http://schemas.microsoft.com/office/drawing/2014/main" id="{4123189D-7033-4030-97A7-3010BBB0C76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4EBF680A-43B1-4F8A-9817-5058FA440CF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1115566"/>
              </p:ext>
            </p:extLst>
          </p:nvPr>
        </p:nvGraphicFramePr>
        <p:xfrm>
          <a:off x="1933890" y="979265"/>
          <a:ext cx="6083556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PURCHASE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 CREDIT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PAYABLES (Promise to pay)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AE674C8-BBF4-4612-B30C-0FCFA2AADC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102798"/>
              </p:ext>
            </p:extLst>
          </p:nvPr>
        </p:nvGraphicFramePr>
        <p:xfrm>
          <a:off x="1933890" y="2931736"/>
          <a:ext cx="6083556" cy="110744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238615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610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 DEBIT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9170104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63C746DF-5816-4FEB-ADA5-4237B6FF037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4957842"/>
              </p:ext>
            </p:extLst>
          </p:nvPr>
        </p:nvGraphicFramePr>
        <p:xfrm>
          <a:off x="1933890" y="4629184"/>
          <a:ext cx="6083556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LOAN (Principal)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LOAN (Interests)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90748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1.050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4809270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778E3-CC1D-4BF6-B54A-1C41D13C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Posting in the ledger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8C81C-0A8A-4FEB-B1A0-B5FDA59B3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30338243"/>
              </p:ext>
            </p:extLst>
          </p:nvPr>
        </p:nvGraphicFramePr>
        <p:xfrm>
          <a:off x="1933890" y="1403471"/>
          <a:ext cx="6083556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PURCHASE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PAYABLES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1.220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DE8705C-55AF-465E-B4D4-F414F26262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100762"/>
              </p:ext>
            </p:extLst>
          </p:nvPr>
        </p:nvGraphicFramePr>
        <p:xfrm>
          <a:off x="677334" y="3263513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BA0041C-5C0C-4CD4-9BB6-243E0DB25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0922869"/>
              </p:ext>
            </p:extLst>
          </p:nvPr>
        </p:nvGraphicFramePr>
        <p:xfrm>
          <a:off x="3596867" y="3267080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255CEC7-B683-4FF8-AADC-E91C25ECB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77415130"/>
              </p:ext>
            </p:extLst>
          </p:nvPr>
        </p:nvGraphicFramePr>
        <p:xfrm>
          <a:off x="6516400" y="3267080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6984013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778E3-CC1D-4BF6-B54A-1C41D13C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Posting in the ledger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8C81C-0A8A-4FEB-B1A0-B5FDA59B3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2321957"/>
              </p:ext>
            </p:extLst>
          </p:nvPr>
        </p:nvGraphicFramePr>
        <p:xfrm>
          <a:off x="1933890" y="1403471"/>
          <a:ext cx="6083556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PURCHASE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PAYABLES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610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DE8705C-55AF-465E-B4D4-F414F26262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573993"/>
              </p:ext>
            </p:extLst>
          </p:nvPr>
        </p:nvGraphicFramePr>
        <p:xfrm>
          <a:off x="677334" y="3263513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BA0041C-5C0C-4CD4-9BB6-243E0DB25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9734524"/>
              </p:ext>
            </p:extLst>
          </p:nvPr>
        </p:nvGraphicFramePr>
        <p:xfrm>
          <a:off x="3596867" y="3267080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255CEC7-B683-4FF8-AADC-E91C25ECB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7726637"/>
              </p:ext>
            </p:extLst>
          </p:nvPr>
        </p:nvGraphicFramePr>
        <p:xfrm>
          <a:off x="6516400" y="3267080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561508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778E3-CC1D-4BF6-B54A-1C41D13C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Posting in the ledger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8C81C-0A8A-4FEB-B1A0-B5FDA59B3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4911236"/>
              </p:ext>
            </p:extLst>
          </p:nvPr>
        </p:nvGraphicFramePr>
        <p:xfrm>
          <a:off x="1933890" y="1403471"/>
          <a:ext cx="6083556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PAYABLES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244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44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PURCHASE RETURNS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DE8705C-55AF-465E-B4D4-F414F26262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78520"/>
              </p:ext>
            </p:extLst>
          </p:nvPr>
        </p:nvGraphicFramePr>
        <p:xfrm>
          <a:off x="677334" y="3263513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BA0041C-5C0C-4CD4-9BB6-243E0DB25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5692057"/>
              </p:ext>
            </p:extLst>
          </p:nvPr>
        </p:nvGraphicFramePr>
        <p:xfrm>
          <a:off x="3596867" y="3267080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255CEC7-B683-4FF8-AADC-E91C25ECB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9866627"/>
              </p:ext>
            </p:extLst>
          </p:nvPr>
        </p:nvGraphicFramePr>
        <p:xfrm>
          <a:off x="6516400" y="3267080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244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endParaRPr lang="en-US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754639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778E3-CC1D-4BF6-B54A-1C41D13C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Posting in the ledger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8C81C-0A8A-4FEB-B1A0-B5FDA59B3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14912244"/>
              </p:ext>
            </p:extLst>
          </p:nvPr>
        </p:nvGraphicFramePr>
        <p:xfrm>
          <a:off x="1933890" y="140347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PAYABLES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1.586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1.586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DE8705C-55AF-465E-B4D4-F414F26262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0097590"/>
              </p:ext>
            </p:extLst>
          </p:nvPr>
        </p:nvGraphicFramePr>
        <p:xfrm>
          <a:off x="677334" y="2792177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BA0041C-5C0C-4CD4-9BB6-243E0DB25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2112698"/>
              </p:ext>
            </p:extLst>
          </p:nvPr>
        </p:nvGraphicFramePr>
        <p:xfrm>
          <a:off x="3596867" y="2795744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255CEC7-B683-4FF8-AADC-E91C25ECB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8702918"/>
              </p:ext>
            </p:extLst>
          </p:nvPr>
        </p:nvGraphicFramePr>
        <p:xfrm>
          <a:off x="6516400" y="2795744"/>
          <a:ext cx="2757602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244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1.586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080806105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3758318957"/>
                  </a:ext>
                </a:extLst>
              </a:tr>
            </a:tbl>
          </a:graphicData>
        </a:graphic>
      </p:graphicFrame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59130C64-ABA6-4D6D-B18F-8E0688FD634A}"/>
              </a:ext>
            </a:extLst>
          </p:cNvPr>
          <p:cNvCxnSpPr/>
          <p:nvPr/>
        </p:nvCxnSpPr>
        <p:spPr>
          <a:xfrm flipV="1">
            <a:off x="7494309" y="3904697"/>
            <a:ext cx="641023" cy="5918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136F445A-A838-4822-99B8-42A5BEFCC7D8}"/>
              </a:ext>
            </a:extLst>
          </p:cNvPr>
          <p:cNvCxnSpPr/>
          <p:nvPr/>
        </p:nvCxnSpPr>
        <p:spPr>
          <a:xfrm flipV="1">
            <a:off x="7574689" y="4134728"/>
            <a:ext cx="641023" cy="59189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F166CA13-0F18-4A56-9B58-01F2E791D27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00716309"/>
              </p:ext>
            </p:extLst>
          </p:nvPr>
        </p:nvGraphicFramePr>
        <p:xfrm>
          <a:off x="677334" y="4606064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1.586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8493592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778E3-CC1D-4BF6-B54A-1C41D13C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Posting in the ledger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15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8C81C-0A8A-4FEB-B1A0-B5FDA59B3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9579951"/>
              </p:ext>
            </p:extLst>
          </p:nvPr>
        </p:nvGraphicFramePr>
        <p:xfrm>
          <a:off x="1933890" y="1403471"/>
          <a:ext cx="6083556" cy="111252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2.440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440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999075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9DE8705C-55AF-465E-B4D4-F414F26262C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84137644"/>
              </p:ext>
            </p:extLst>
          </p:nvPr>
        </p:nvGraphicFramePr>
        <p:xfrm>
          <a:off x="677334" y="3018416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DBA0041C-5C0C-4CD4-9BB6-243E0DB2540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942869"/>
              </p:ext>
            </p:extLst>
          </p:nvPr>
        </p:nvGraphicFramePr>
        <p:xfrm>
          <a:off x="3596867" y="3021983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F255CEC7-B683-4FF8-AADC-E91C25ECB5A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72745253"/>
              </p:ext>
            </p:extLst>
          </p:nvPr>
        </p:nvGraphicFramePr>
        <p:xfrm>
          <a:off x="6516400" y="3021983"/>
          <a:ext cx="2757602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1.586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95603245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535B31-856E-470A-A43C-2CA045727F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22573750"/>
              </p:ext>
            </p:extLst>
          </p:nvPr>
        </p:nvGraphicFramePr>
        <p:xfrm>
          <a:off x="677334" y="4606064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1.586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AA1480-223C-44A9-A6AC-B2F43C144A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51130624"/>
              </p:ext>
            </p:extLst>
          </p:nvPr>
        </p:nvGraphicFramePr>
        <p:xfrm>
          <a:off x="3596867" y="4652437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158C1A4-862E-49EB-8097-6C4E865CC9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88433278"/>
              </p:ext>
            </p:extLst>
          </p:nvPr>
        </p:nvGraphicFramePr>
        <p:xfrm>
          <a:off x="6516400" y="4647489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Receivables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6A8C5A53-6A0C-4A24-8995-4A5600154E5E}"/>
              </a:ext>
            </a:extLst>
          </p:cNvPr>
          <p:cNvCxnSpPr/>
          <p:nvPr/>
        </p:nvCxnSpPr>
        <p:spPr>
          <a:xfrm flipV="1">
            <a:off x="7701699" y="4130942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14A4281F-DBF7-4D59-81B9-8D2C612DED4B}"/>
              </a:ext>
            </a:extLst>
          </p:cNvPr>
          <p:cNvCxnSpPr/>
          <p:nvPr/>
        </p:nvCxnSpPr>
        <p:spPr>
          <a:xfrm flipV="1">
            <a:off x="7734944" y="4228996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7347025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778E3-CC1D-4BF6-B54A-1C41D13C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Posting in the ledger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16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8C81C-0A8A-4FEB-B1A0-B5FDA59B3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8454440"/>
              </p:ext>
            </p:extLst>
          </p:nvPr>
        </p:nvGraphicFramePr>
        <p:xfrm>
          <a:off x="1933890" y="140347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2.440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TRADE RECEIVABLES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2.440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535B31-856E-470A-A43C-2CA045727F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93647939"/>
              </p:ext>
            </p:extLst>
          </p:nvPr>
        </p:nvGraphicFramePr>
        <p:xfrm>
          <a:off x="677334" y="4606064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1.586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AA1480-223C-44A9-A6AC-B2F43C144A2B}"/>
              </a:ext>
            </a:extLst>
          </p:cNvPr>
          <p:cNvGraphicFramePr>
            <a:graphicFrameLocks noGrp="1"/>
          </p:cNvGraphicFramePr>
          <p:nvPr/>
        </p:nvGraphicFramePr>
        <p:xfrm>
          <a:off x="3596867" y="4652437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158C1A4-862E-49EB-8097-6C4E865CC9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8471463"/>
              </p:ext>
            </p:extLst>
          </p:nvPr>
        </p:nvGraphicFramePr>
        <p:xfrm>
          <a:off x="6516400" y="4652437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Receivables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6205EA7-3E4D-4B90-A25E-AA3F061FC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6499524"/>
              </p:ext>
            </p:extLst>
          </p:nvPr>
        </p:nvGraphicFramePr>
        <p:xfrm>
          <a:off x="677334" y="3018416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01C6C06-9057-4E69-B105-B6D4684C2A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1697190"/>
              </p:ext>
            </p:extLst>
          </p:nvPr>
        </p:nvGraphicFramePr>
        <p:xfrm>
          <a:off x="3596867" y="3021983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969357A-1983-4B26-B5DA-C33439028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55660706"/>
              </p:ext>
            </p:extLst>
          </p:nvPr>
        </p:nvGraphicFramePr>
        <p:xfrm>
          <a:off x="6516400" y="3021983"/>
          <a:ext cx="2757602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1.586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95603245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F234B78-239A-4F78-9A6D-EDA24E4FD522}"/>
              </a:ext>
            </a:extLst>
          </p:cNvPr>
          <p:cNvCxnSpPr/>
          <p:nvPr/>
        </p:nvCxnSpPr>
        <p:spPr>
          <a:xfrm flipV="1">
            <a:off x="7701699" y="4130942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955A858-CDB4-4654-AA5C-A702F9B969D2}"/>
              </a:ext>
            </a:extLst>
          </p:cNvPr>
          <p:cNvCxnSpPr/>
          <p:nvPr/>
        </p:nvCxnSpPr>
        <p:spPr>
          <a:xfrm flipV="1">
            <a:off x="7734944" y="4228996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E7BF94D-4F6D-41C1-8BF7-F1061C5BDBBC}"/>
              </a:ext>
            </a:extLst>
          </p:cNvPr>
          <p:cNvCxnSpPr/>
          <p:nvPr/>
        </p:nvCxnSpPr>
        <p:spPr>
          <a:xfrm flipV="1">
            <a:off x="7701699" y="5337955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4DFB94-B4E3-4D4B-A911-CE9E8AB54F61}"/>
              </a:ext>
            </a:extLst>
          </p:cNvPr>
          <p:cNvCxnSpPr/>
          <p:nvPr/>
        </p:nvCxnSpPr>
        <p:spPr>
          <a:xfrm flipV="1">
            <a:off x="7734944" y="5436009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5967128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>
            <a:extLst>
              <a:ext uri="{FF2B5EF4-FFF2-40B4-BE49-F238E27FC236}">
                <a16:creationId xmlns:a16="http://schemas.microsoft.com/office/drawing/2014/main" id="{E26778E3-CC1D-4BF6-B54A-1C41D13CBD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Posting in the ledger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17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/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0498C81C-0A8A-4FEB-B1A0-B5FDA59B3EF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45614108"/>
              </p:ext>
            </p:extLst>
          </p:nvPr>
        </p:nvGraphicFramePr>
        <p:xfrm>
          <a:off x="1933890" y="1403471"/>
          <a:ext cx="6083556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761057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28215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931653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762631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VAT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154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154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535B31-856E-470A-A43C-2CA045727F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0970032"/>
              </p:ext>
            </p:extLst>
          </p:nvPr>
        </p:nvGraphicFramePr>
        <p:xfrm>
          <a:off x="677334" y="4606064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1.586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AA1480-223C-44A9-A6AC-B2F43C144A2B}"/>
              </a:ext>
            </a:extLst>
          </p:cNvPr>
          <p:cNvGraphicFramePr>
            <a:graphicFrameLocks noGrp="1"/>
          </p:cNvGraphicFramePr>
          <p:nvPr/>
        </p:nvGraphicFramePr>
        <p:xfrm>
          <a:off x="3596867" y="4652437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158C1A4-862E-49EB-8097-6C4E865CC9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2633563"/>
              </p:ext>
            </p:extLst>
          </p:nvPr>
        </p:nvGraphicFramePr>
        <p:xfrm>
          <a:off x="6516400" y="4647489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Receivables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6205EA7-3E4D-4B90-A25E-AA3F061FC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39567623"/>
              </p:ext>
            </p:extLst>
          </p:nvPr>
        </p:nvGraphicFramePr>
        <p:xfrm>
          <a:off x="677334" y="2688478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01C6C06-9057-4E69-B105-B6D4684C2A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08567991"/>
              </p:ext>
            </p:extLst>
          </p:nvPr>
        </p:nvGraphicFramePr>
        <p:xfrm>
          <a:off x="3596867" y="2692045"/>
          <a:ext cx="2757602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154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900383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97561395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969357A-1983-4B26-B5DA-C33439028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1079334"/>
              </p:ext>
            </p:extLst>
          </p:nvPr>
        </p:nvGraphicFramePr>
        <p:xfrm>
          <a:off x="6516400" y="2692045"/>
          <a:ext cx="2757602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1.586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95603245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F234B78-239A-4F78-9A6D-EDA24E4FD522}"/>
              </a:ext>
            </a:extLst>
          </p:cNvPr>
          <p:cNvCxnSpPr/>
          <p:nvPr/>
        </p:nvCxnSpPr>
        <p:spPr>
          <a:xfrm flipV="1">
            <a:off x="7701699" y="3801004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955A858-CDB4-4654-AA5C-A702F9B969D2}"/>
              </a:ext>
            </a:extLst>
          </p:cNvPr>
          <p:cNvCxnSpPr/>
          <p:nvPr/>
        </p:nvCxnSpPr>
        <p:spPr>
          <a:xfrm flipV="1">
            <a:off x="7734944" y="3899058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E7BF94D-4F6D-41C1-8BF7-F1061C5BDBBC}"/>
              </a:ext>
            </a:extLst>
          </p:cNvPr>
          <p:cNvCxnSpPr/>
          <p:nvPr/>
        </p:nvCxnSpPr>
        <p:spPr>
          <a:xfrm flipV="1">
            <a:off x="7701699" y="5337955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4DFB94-B4E3-4D4B-A911-CE9E8AB54F61}"/>
              </a:ext>
            </a:extLst>
          </p:cNvPr>
          <p:cNvCxnSpPr/>
          <p:nvPr/>
        </p:nvCxnSpPr>
        <p:spPr>
          <a:xfrm flipV="1">
            <a:off x="7734944" y="5436009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462CF04-4582-4FE3-8A12-52E5842B3341}"/>
              </a:ext>
            </a:extLst>
          </p:cNvPr>
          <p:cNvCxnSpPr/>
          <p:nvPr/>
        </p:nvCxnSpPr>
        <p:spPr>
          <a:xfrm flipV="1">
            <a:off x="4798243" y="4152091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D293353-E677-4C04-9AE4-638C79166A3B}"/>
              </a:ext>
            </a:extLst>
          </p:cNvPr>
          <p:cNvCxnSpPr/>
          <p:nvPr/>
        </p:nvCxnSpPr>
        <p:spPr>
          <a:xfrm flipV="1">
            <a:off x="4831488" y="4250145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7668684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18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</p:spPr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535B31-856E-470A-A43C-2CA045727F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8821453"/>
              </p:ext>
            </p:extLst>
          </p:nvPr>
        </p:nvGraphicFramePr>
        <p:xfrm>
          <a:off x="677334" y="4647489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1.586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AA1480-223C-44A9-A6AC-B2F43C144A2B}"/>
              </a:ext>
            </a:extLst>
          </p:cNvPr>
          <p:cNvGraphicFramePr>
            <a:graphicFrameLocks noGrp="1"/>
          </p:cNvGraphicFramePr>
          <p:nvPr/>
        </p:nvGraphicFramePr>
        <p:xfrm>
          <a:off x="3596867" y="4652437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158C1A4-862E-49EB-8097-6C4E865CC9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657235"/>
              </p:ext>
            </p:extLst>
          </p:nvPr>
        </p:nvGraphicFramePr>
        <p:xfrm>
          <a:off x="6516400" y="4658221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Receivables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6205EA7-3E4D-4B90-A25E-AA3F061FC866}"/>
              </a:ext>
            </a:extLst>
          </p:cNvPr>
          <p:cNvGraphicFramePr>
            <a:graphicFrameLocks noGrp="1"/>
          </p:cNvGraphicFramePr>
          <p:nvPr/>
        </p:nvGraphicFramePr>
        <p:xfrm>
          <a:off x="677334" y="2688478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01C6C06-9057-4E69-B105-B6D4684C2A8D}"/>
              </a:ext>
            </a:extLst>
          </p:cNvPr>
          <p:cNvGraphicFramePr>
            <a:graphicFrameLocks noGrp="1"/>
          </p:cNvGraphicFramePr>
          <p:nvPr/>
        </p:nvGraphicFramePr>
        <p:xfrm>
          <a:off x="3596867" y="2692045"/>
          <a:ext cx="2757602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154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900383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97561395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969357A-1983-4B26-B5DA-C33439028E83}"/>
              </a:ext>
            </a:extLst>
          </p:cNvPr>
          <p:cNvGraphicFramePr>
            <a:graphicFrameLocks noGrp="1"/>
          </p:cNvGraphicFramePr>
          <p:nvPr/>
        </p:nvGraphicFramePr>
        <p:xfrm>
          <a:off x="6516400" y="2692045"/>
          <a:ext cx="2757602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1.586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95603245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F234B78-239A-4F78-9A6D-EDA24E4FD522}"/>
              </a:ext>
            </a:extLst>
          </p:cNvPr>
          <p:cNvCxnSpPr/>
          <p:nvPr/>
        </p:nvCxnSpPr>
        <p:spPr>
          <a:xfrm flipV="1">
            <a:off x="7701699" y="3801004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955A858-CDB4-4654-AA5C-A702F9B969D2}"/>
              </a:ext>
            </a:extLst>
          </p:cNvPr>
          <p:cNvCxnSpPr/>
          <p:nvPr/>
        </p:nvCxnSpPr>
        <p:spPr>
          <a:xfrm flipV="1">
            <a:off x="7734944" y="3899058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E7BF94D-4F6D-41C1-8BF7-F1061C5BDBBC}"/>
              </a:ext>
            </a:extLst>
          </p:cNvPr>
          <p:cNvCxnSpPr/>
          <p:nvPr/>
        </p:nvCxnSpPr>
        <p:spPr>
          <a:xfrm flipV="1">
            <a:off x="7701699" y="5337955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4DFB94-B4E3-4D4B-A911-CE9E8AB54F61}"/>
              </a:ext>
            </a:extLst>
          </p:cNvPr>
          <p:cNvCxnSpPr/>
          <p:nvPr/>
        </p:nvCxnSpPr>
        <p:spPr>
          <a:xfrm flipV="1">
            <a:off x="7734944" y="5436009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462CF04-4582-4FE3-8A12-52E5842B3341}"/>
              </a:ext>
            </a:extLst>
          </p:cNvPr>
          <p:cNvCxnSpPr/>
          <p:nvPr/>
        </p:nvCxnSpPr>
        <p:spPr>
          <a:xfrm flipV="1">
            <a:off x="4798243" y="4152091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D293353-E677-4C04-9AE4-638C79166A3B}"/>
              </a:ext>
            </a:extLst>
          </p:cNvPr>
          <p:cNvCxnSpPr/>
          <p:nvPr/>
        </p:nvCxnSpPr>
        <p:spPr>
          <a:xfrm flipV="1">
            <a:off x="4831488" y="4250145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8535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7 3.7037E-6 L 2.08333E-7 -0.2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8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4.81481E-6 L 3.95833E-6 -0.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12500"/>
                                    </p:animMotion>
                                  </p:childTnLst>
                                </p:cTn>
                              </p:par>
                              <p:par>
                                <p:cTn id="1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2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4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6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18" dur="2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9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0" dur="2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1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2" dur="2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4" dur="2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5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6" dur="2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7" presetID="64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-0.25 E" pathEditMode="relative" ptsTypes="">
                                      <p:cBhvr>
                                        <p:cTn id="2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19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</p:spPr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535B31-856E-470A-A43C-2CA045727F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44428202"/>
              </p:ext>
            </p:extLst>
          </p:nvPr>
        </p:nvGraphicFramePr>
        <p:xfrm>
          <a:off x="677334" y="2960204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1.586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AA1480-223C-44A9-A6AC-B2F43C144A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74687"/>
              </p:ext>
            </p:extLst>
          </p:nvPr>
        </p:nvGraphicFramePr>
        <p:xfrm>
          <a:off x="3596867" y="2965152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3158C1A4-862E-49EB-8097-6C4E865CC9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37331243"/>
              </p:ext>
            </p:extLst>
          </p:nvPr>
        </p:nvGraphicFramePr>
        <p:xfrm>
          <a:off x="6516400" y="2970936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Receivables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6205EA7-3E4D-4B90-A25E-AA3F061FC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121452"/>
              </p:ext>
            </p:extLst>
          </p:nvPr>
        </p:nvGraphicFramePr>
        <p:xfrm>
          <a:off x="677334" y="1001193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01C6C06-9057-4E69-B105-B6D4684C2A8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592460"/>
              </p:ext>
            </p:extLst>
          </p:nvPr>
        </p:nvGraphicFramePr>
        <p:xfrm>
          <a:off x="3596867" y="1004760"/>
          <a:ext cx="2757602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VAT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220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110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440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154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90038326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975613959"/>
                  </a:ext>
                </a:extLst>
              </a:tr>
            </a:tbl>
          </a:graphicData>
        </a:graphic>
      </p:graphicFrame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2969357A-1983-4B26-B5DA-C33439028E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33284062"/>
              </p:ext>
            </p:extLst>
          </p:nvPr>
        </p:nvGraphicFramePr>
        <p:xfrm>
          <a:off x="6516400" y="1004760"/>
          <a:ext cx="2757602" cy="1483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Trade Payables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244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1.220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1.586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610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595603245"/>
                  </a:ext>
                </a:extLst>
              </a:tr>
            </a:tbl>
          </a:graphicData>
        </a:graphic>
      </p:graphicFrame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DF234B78-239A-4F78-9A6D-EDA24E4FD522}"/>
              </a:ext>
            </a:extLst>
          </p:cNvPr>
          <p:cNvCxnSpPr/>
          <p:nvPr/>
        </p:nvCxnSpPr>
        <p:spPr>
          <a:xfrm flipV="1">
            <a:off x="7701699" y="2113719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B955A858-CDB4-4654-AA5C-A702F9B969D2}"/>
              </a:ext>
            </a:extLst>
          </p:cNvPr>
          <p:cNvCxnSpPr/>
          <p:nvPr/>
        </p:nvCxnSpPr>
        <p:spPr>
          <a:xfrm flipV="1">
            <a:off x="7734944" y="2211773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>
            <a:extLst>
              <a:ext uri="{FF2B5EF4-FFF2-40B4-BE49-F238E27FC236}">
                <a16:creationId xmlns:a16="http://schemas.microsoft.com/office/drawing/2014/main" id="{2E7BF94D-4F6D-41C1-8BF7-F1061C5BDBBC}"/>
              </a:ext>
            </a:extLst>
          </p:cNvPr>
          <p:cNvCxnSpPr/>
          <p:nvPr/>
        </p:nvCxnSpPr>
        <p:spPr>
          <a:xfrm flipV="1">
            <a:off x="7701699" y="3650670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F04DFB94-B4E3-4D4B-A911-CE9E8AB54F61}"/>
              </a:ext>
            </a:extLst>
          </p:cNvPr>
          <p:cNvCxnSpPr/>
          <p:nvPr/>
        </p:nvCxnSpPr>
        <p:spPr>
          <a:xfrm flipV="1">
            <a:off x="7734944" y="3748724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462CF04-4582-4FE3-8A12-52E5842B3341}"/>
              </a:ext>
            </a:extLst>
          </p:cNvPr>
          <p:cNvCxnSpPr/>
          <p:nvPr/>
        </p:nvCxnSpPr>
        <p:spPr>
          <a:xfrm flipV="1">
            <a:off x="4798243" y="2464806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8D293353-E677-4C04-9AE4-638C79166A3B}"/>
              </a:ext>
            </a:extLst>
          </p:cNvPr>
          <p:cNvCxnSpPr/>
          <p:nvPr/>
        </p:nvCxnSpPr>
        <p:spPr>
          <a:xfrm flipV="1">
            <a:off x="4831488" y="2562860"/>
            <a:ext cx="324000" cy="32400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593436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8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6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8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99 0.03171 L 0.24102 -0.28172 " pathEditMode="relative" rAng="0" ptsTypes="AA">
                                      <p:cBhvr>
                                        <p:cTn id="44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02" y="-15671"/>
                                    </p:animMotion>
                                  </p:childTnLst>
                                </p:cTn>
                              </p:par>
                              <p:par>
                                <p:cTn id="45" presetID="56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0872 0.0294 L 0.24128 -0.2794 " pathEditMode="relative" rAng="0" ptsTypes="AA">
                                      <p:cBhvr>
                                        <p:cTn id="4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628" y="-1544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</p:spPr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4C535B31-856E-470A-A43C-2CA045727F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8151069"/>
              </p:ext>
            </p:extLst>
          </p:nvPr>
        </p:nvGraphicFramePr>
        <p:xfrm>
          <a:off x="3562049" y="1000781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Cash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2.440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1.586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154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1CAA1480-223C-44A9-A6AC-B2F43C144A2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78183090"/>
              </p:ext>
            </p:extLst>
          </p:nvPr>
        </p:nvGraphicFramePr>
        <p:xfrm>
          <a:off x="6481582" y="1005729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Sales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/>
                        <a:t>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6205EA7-3E4D-4B90-A25E-AA3F061FC86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5040087"/>
              </p:ext>
            </p:extLst>
          </p:nvPr>
        </p:nvGraphicFramePr>
        <p:xfrm>
          <a:off x="677334" y="1001193"/>
          <a:ext cx="2757602" cy="1112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378801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1378801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Purchase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1.000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200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500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</a:tbl>
          </a:graphicData>
        </a:graphic>
      </p:graphicFrame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EC69F45-8860-4812-B900-B64429DF19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7534863"/>
              </p:ext>
            </p:extLst>
          </p:nvPr>
        </p:nvGraphicFramePr>
        <p:xfrm>
          <a:off x="804447" y="2964605"/>
          <a:ext cx="4867010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3505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2433505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Balance Sheet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ASSETS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LIABILITIES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754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----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Cash 700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----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85622638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EF1E438-358A-4BA2-A236-BB6BF69BDE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7843247"/>
              </p:ext>
            </p:extLst>
          </p:nvPr>
        </p:nvGraphicFramePr>
        <p:xfrm>
          <a:off x="6157158" y="2964605"/>
          <a:ext cx="2433505" cy="2225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3505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Profit &amp; Loss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Sales                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Purchases         1.300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00759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695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YEAR RESULT       700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0069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081554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21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</p:spPr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EC69F45-8860-4812-B900-B64429DF19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155189"/>
              </p:ext>
            </p:extLst>
          </p:nvPr>
        </p:nvGraphicFramePr>
        <p:xfrm>
          <a:off x="804447" y="362920"/>
          <a:ext cx="4867010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3505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2433505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Balance Sheet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ASSETS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LIABILITIES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754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----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Cash 700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----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85622638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EF1E438-358A-4BA2-A236-BB6BF69BDE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42369349"/>
              </p:ext>
            </p:extLst>
          </p:nvPr>
        </p:nvGraphicFramePr>
        <p:xfrm>
          <a:off x="6157158" y="362920"/>
          <a:ext cx="2433505" cy="2225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3505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Profit &amp; Loss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Sales                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Purchases         1.300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00759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695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YEAR RESULT       700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00690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414CC36-7A78-48D3-8A4A-4B42AD7348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07284158"/>
              </p:ext>
            </p:extLst>
          </p:nvPr>
        </p:nvGraphicFramePr>
        <p:xfrm>
          <a:off x="804447" y="3274774"/>
          <a:ext cx="7980325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8010">
                  <a:extLst>
                    <a:ext uri="{9D8B030D-6E8A-4147-A177-3AD203B41FA5}">
                      <a16:colId xmlns:a16="http://schemas.microsoft.com/office/drawing/2014/main" val="197562613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52501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086240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889174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31/12/XX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BALANCE SHEET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7F582B6-632A-43AB-8BBC-148FBF7366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3290497"/>
              </p:ext>
            </p:extLst>
          </p:nvPr>
        </p:nvGraphicFramePr>
        <p:xfrm>
          <a:off x="804447" y="4332053"/>
          <a:ext cx="7980325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8010">
                  <a:extLst>
                    <a:ext uri="{9D8B030D-6E8A-4147-A177-3AD203B41FA5}">
                      <a16:colId xmlns:a16="http://schemas.microsoft.com/office/drawing/2014/main" val="197562613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52501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086240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889174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01/01/XX+1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CASH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BALANCE SHEET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92869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7C9C61-D207-4CEA-9B32-C10A187D9C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smtClean="0"/>
              <a:pPr/>
              <a:t>22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E5871CA5-5A02-469C-841E-BDE8E56351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434935" y="6041361"/>
            <a:ext cx="3911200" cy="365125"/>
          </a:xfrm>
        </p:spPr>
        <p:txBody>
          <a:bodyPr/>
          <a:lstStyle/>
          <a:p>
            <a:pPr algn="ctr"/>
            <a:r>
              <a:rPr lang="en-US" dirty="0"/>
              <a:t>Practice on Accounting – B.A. Global Governance</a:t>
            </a:r>
          </a:p>
          <a:p>
            <a:pPr algn="ctr"/>
            <a:r>
              <a:rPr lang="en-US" dirty="0"/>
              <a:t>A.Y. 2024-2025</a:t>
            </a:r>
          </a:p>
          <a:p>
            <a:pPr algn="ctr"/>
            <a:endParaRPr lang="en-US" dirty="0"/>
          </a:p>
        </p:txBody>
      </p:sp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7EC69F45-8860-4812-B900-B64429DF194F}"/>
              </a:ext>
            </a:extLst>
          </p:cNvPr>
          <p:cNvGraphicFramePr>
            <a:graphicFrameLocks noGrp="1"/>
          </p:cNvGraphicFramePr>
          <p:nvPr/>
        </p:nvGraphicFramePr>
        <p:xfrm>
          <a:off x="804447" y="362920"/>
          <a:ext cx="4867010" cy="1854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3505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  <a:gridCol w="2433505">
                  <a:extLst>
                    <a:ext uri="{9D8B030D-6E8A-4147-A177-3AD203B41FA5}">
                      <a16:colId xmlns:a16="http://schemas.microsoft.com/office/drawing/2014/main" val="2021887314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Balance Sheet</a:t>
                      </a:r>
                    </a:p>
                  </a:txBody>
                  <a:tcPr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>
                          <a:solidFill>
                            <a:srgbClr val="FF0000"/>
                          </a:solidFill>
                        </a:rPr>
                        <a:t>ASSETS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LIABILITIES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7975404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----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r>
                        <a:rPr lang="en-US" sz="18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Cash 700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----</a:t>
                      </a:r>
                    </a:p>
                  </a:txBody>
                  <a:tcPr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856226388"/>
                  </a:ext>
                </a:extLst>
              </a:tr>
            </a:tbl>
          </a:graphicData>
        </a:graphic>
      </p:graphicFrame>
      <p:graphicFrame>
        <p:nvGraphicFramePr>
          <p:cNvPr id="24" name="Table 23">
            <a:extLst>
              <a:ext uri="{FF2B5EF4-FFF2-40B4-BE49-F238E27FC236}">
                <a16:creationId xmlns:a16="http://schemas.microsoft.com/office/drawing/2014/main" id="{0EF1E438-358A-4BA2-A236-BB6BF69BDE0F}"/>
              </a:ext>
            </a:extLst>
          </p:cNvPr>
          <p:cNvGraphicFramePr>
            <a:graphicFrameLocks noGrp="1"/>
          </p:cNvGraphicFramePr>
          <p:nvPr/>
        </p:nvGraphicFramePr>
        <p:xfrm>
          <a:off x="6157158" y="362920"/>
          <a:ext cx="2433505" cy="222504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433505">
                  <a:extLst>
                    <a:ext uri="{9D8B030D-6E8A-4147-A177-3AD203B41FA5}">
                      <a16:colId xmlns:a16="http://schemas.microsoft.com/office/drawing/2014/main" val="12246761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/>
                        <a:t>Profit &amp; Loss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658859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Sales                2.000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78040479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Purchases         1.300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203095618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0075999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----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2369513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algn="l"/>
                      <a:r>
                        <a:rPr lang="en-US" dirty="0"/>
                        <a:t>YEAR RESULT       700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9006906"/>
                  </a:ext>
                </a:extLst>
              </a:tr>
            </a:tbl>
          </a:graphicData>
        </a:graphic>
      </p:graphicFrame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5414CC36-7A78-48D3-8A4A-4B42AD7348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2649726"/>
              </p:ext>
            </p:extLst>
          </p:nvPr>
        </p:nvGraphicFramePr>
        <p:xfrm>
          <a:off x="804447" y="2903746"/>
          <a:ext cx="7980325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8010">
                  <a:extLst>
                    <a:ext uri="{9D8B030D-6E8A-4147-A177-3AD203B41FA5}">
                      <a16:colId xmlns:a16="http://schemas.microsoft.com/office/drawing/2014/main" val="197562613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52501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086240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889174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31/12/XX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P&amp;L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1.300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Purchases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1.300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7F582B6-632A-43AB-8BBC-148FBF7366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0120871"/>
              </p:ext>
            </p:extLst>
          </p:nvPr>
        </p:nvGraphicFramePr>
        <p:xfrm>
          <a:off x="804447" y="4829106"/>
          <a:ext cx="7980325" cy="7366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8010">
                  <a:extLst>
                    <a:ext uri="{9D8B030D-6E8A-4147-A177-3AD203B41FA5}">
                      <a16:colId xmlns:a16="http://schemas.microsoft.com/office/drawing/2014/main" val="197562613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52501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086240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889174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31/12/XX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P&amp;L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Result of the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4BF49C19-FFDC-4D20-AF27-8B6FE97513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215684"/>
              </p:ext>
            </p:extLst>
          </p:nvPr>
        </p:nvGraphicFramePr>
        <p:xfrm>
          <a:off x="804447" y="3871374"/>
          <a:ext cx="7980325" cy="74168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8010">
                  <a:extLst>
                    <a:ext uri="{9D8B030D-6E8A-4147-A177-3AD203B41FA5}">
                      <a16:colId xmlns:a16="http://schemas.microsoft.com/office/drawing/2014/main" val="197562613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52501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086240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889174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31/12/XX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Sales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37084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P&amp;L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2.000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7B067CB4-C7C4-4F54-9D03-BEFACE06A7C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5470683"/>
              </p:ext>
            </p:extLst>
          </p:nvPr>
        </p:nvGraphicFramePr>
        <p:xfrm>
          <a:off x="804446" y="2918722"/>
          <a:ext cx="7980325" cy="736600"/>
        </p:xfrm>
        <a:graphic>
          <a:graphicData uri="http://schemas.openxmlformats.org/drawingml/2006/table">
            <a:tbl>
              <a:tblPr firstRow="1" bandRow="1">
                <a:tableStyleId>{9D7B26C5-4107-4FEC-AEDC-1716B250A1EF}</a:tableStyleId>
              </a:tblPr>
              <a:tblGrid>
                <a:gridCol w="1438010">
                  <a:extLst>
                    <a:ext uri="{9D8B030D-6E8A-4147-A177-3AD203B41FA5}">
                      <a16:colId xmlns:a16="http://schemas.microsoft.com/office/drawing/2014/main" val="1975626134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val="3251389968"/>
                    </a:ext>
                  </a:extLst>
                </a:gridCol>
                <a:gridCol w="3652501">
                  <a:extLst>
                    <a:ext uri="{9D8B030D-6E8A-4147-A177-3AD203B41FA5}">
                      <a16:colId xmlns:a16="http://schemas.microsoft.com/office/drawing/2014/main" val="3813811915"/>
                    </a:ext>
                  </a:extLst>
                </a:gridCol>
                <a:gridCol w="1086240">
                  <a:extLst>
                    <a:ext uri="{9D8B030D-6E8A-4147-A177-3AD203B41FA5}">
                      <a16:colId xmlns:a16="http://schemas.microsoft.com/office/drawing/2014/main" val="2006376887"/>
                    </a:ext>
                  </a:extLst>
                </a:gridCol>
                <a:gridCol w="889174">
                  <a:extLst>
                    <a:ext uri="{9D8B030D-6E8A-4147-A177-3AD203B41FA5}">
                      <a16:colId xmlns:a16="http://schemas.microsoft.com/office/drawing/2014/main" val="2540506348"/>
                    </a:ext>
                  </a:extLst>
                </a:gridCol>
              </a:tblGrid>
              <a:tr h="370840">
                <a:tc rowSpan="2">
                  <a:txBody>
                    <a:bodyPr/>
                    <a:lstStyle/>
                    <a:p>
                      <a:pPr algn="ctr"/>
                      <a:r>
                        <a:rPr lang="en-US" dirty="0"/>
                        <a:t>01/01/XX+1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IN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Result of the year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48901374"/>
                  </a:ext>
                </a:extLst>
              </a:tr>
              <a:tr h="0">
                <a:tc vMerge="1"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OUT</a:t>
                      </a:r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Profit carryforward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dirty="0"/>
                        <a:t>700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36817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186629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Facet">
  <a:themeElements>
    <a:clrScheme name="Tor Vergata">
      <a:dk1>
        <a:srgbClr val="2F5A12"/>
      </a:dk1>
      <a:lt1>
        <a:sysClr val="window" lastClr="FFFFFF"/>
      </a:lt1>
      <a:dk2>
        <a:srgbClr val="000000"/>
      </a:dk2>
      <a:lt2>
        <a:srgbClr val="EBEBEB"/>
      </a:lt2>
      <a:accent1>
        <a:srgbClr val="2F5A12"/>
      </a:accent1>
      <a:accent2>
        <a:srgbClr val="99CA3C"/>
      </a:accent2>
      <a:accent3>
        <a:srgbClr val="E6B91E"/>
      </a:accent3>
      <a:accent4>
        <a:srgbClr val="EA7666"/>
      </a:accent4>
      <a:accent5>
        <a:srgbClr val="A7E8FF"/>
      </a:accent5>
      <a:accent6>
        <a:srgbClr val="C0B926"/>
      </a:accent6>
      <a:hlink>
        <a:srgbClr val="0070C0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3039</TotalTime>
  <Words>1380</Words>
  <Application>Microsoft Office PowerPoint</Application>
  <PresentationFormat>Widescreen</PresentationFormat>
  <Paragraphs>604</Paragraphs>
  <Slides>22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22</vt:i4>
      </vt:variant>
    </vt:vector>
  </HeadingPairs>
  <TitlesOfParts>
    <vt:vector size="27" baseType="lpstr">
      <vt:lpstr>Arial</vt:lpstr>
      <vt:lpstr>Calibri</vt:lpstr>
      <vt:lpstr>Trebuchet MS</vt:lpstr>
      <vt:lpstr>Wingdings 3</vt:lpstr>
      <vt:lpstr>Facet</vt:lpstr>
      <vt:lpstr>Practice on Practice on Accounting</vt:lpstr>
      <vt:lpstr>Fundamentals of Accounts </vt:lpstr>
      <vt:lpstr>Rules of debit and credit</vt:lpstr>
      <vt:lpstr>PowerPoint Presentation</vt:lpstr>
      <vt:lpstr>Let’s think about debit and credit as in to and out of business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Posting in the ledger</vt:lpstr>
      <vt:lpstr>Posting in the ledger</vt:lpstr>
      <vt:lpstr>Posting in the ledger</vt:lpstr>
      <vt:lpstr>Posting in the ledger</vt:lpstr>
      <vt:lpstr>Posting in the ledger</vt:lpstr>
      <vt:lpstr>Posting in the ledger</vt:lpstr>
      <vt:lpstr>Posting in the ledger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Francesco Lucà</dc:creator>
  <cp:lastModifiedBy>Francesco Lucà</cp:lastModifiedBy>
  <cp:revision>92</cp:revision>
  <dcterms:created xsi:type="dcterms:W3CDTF">2020-02-10T13:29:01Z</dcterms:created>
  <dcterms:modified xsi:type="dcterms:W3CDTF">2025-03-14T15:01:24Z</dcterms:modified>
</cp:coreProperties>
</file>