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33"/>
  </p:notesMasterIdLst>
  <p:handoutMasterIdLst>
    <p:handoutMasterId r:id="rId34"/>
  </p:handoutMasterIdLst>
  <p:sldIdLst>
    <p:sldId id="256" r:id="rId2"/>
    <p:sldId id="286" r:id="rId3"/>
    <p:sldId id="287" r:id="rId4"/>
    <p:sldId id="288" r:id="rId5"/>
    <p:sldId id="289" r:id="rId6"/>
    <p:sldId id="290" r:id="rId7"/>
    <p:sldId id="291" r:id="rId8"/>
    <p:sldId id="292" r:id="rId9"/>
    <p:sldId id="293" r:id="rId10"/>
    <p:sldId id="295" r:id="rId11"/>
    <p:sldId id="294" r:id="rId12"/>
    <p:sldId id="296" r:id="rId13"/>
    <p:sldId id="297" r:id="rId14"/>
    <p:sldId id="298" r:id="rId15"/>
    <p:sldId id="309" r:id="rId16"/>
    <p:sldId id="300" r:id="rId17"/>
    <p:sldId id="301" r:id="rId18"/>
    <p:sldId id="310" r:id="rId19"/>
    <p:sldId id="311" r:id="rId20"/>
    <p:sldId id="302" r:id="rId21"/>
    <p:sldId id="312" r:id="rId22"/>
    <p:sldId id="313" r:id="rId23"/>
    <p:sldId id="303" r:id="rId24"/>
    <p:sldId id="314" r:id="rId25"/>
    <p:sldId id="315" r:id="rId26"/>
    <p:sldId id="304" r:id="rId27"/>
    <p:sldId id="316" r:id="rId28"/>
    <p:sldId id="317" r:id="rId29"/>
    <p:sldId id="305" r:id="rId30"/>
    <p:sldId id="306" r:id="rId31"/>
    <p:sldId id="307" r:id="rId3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3E13F10-144B-44D5-AC80-9DA2B40D847B}" v="1" dt="2025-03-21T12:15:12.07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99" d="100"/>
          <a:sy n="99" d="100"/>
        </p:scale>
        <p:origin x="894" y="306"/>
      </p:cViewPr>
      <p:guideLst/>
    </p:cSldViewPr>
  </p:slideViewPr>
  <p:notesTextViewPr>
    <p:cViewPr>
      <p:scale>
        <a:sx n="1" d="1"/>
        <a:sy n="1" d="1"/>
      </p:scale>
      <p:origin x="0" y="0"/>
    </p:cViewPr>
  </p:notesTextViewPr>
  <p:notesViewPr>
    <p:cSldViewPr snapToGrid="0">
      <p:cViewPr varScale="1">
        <p:scale>
          <a:sx n="84" d="100"/>
          <a:sy n="84" d="100"/>
        </p:scale>
        <p:origin x="3012" y="10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microsoft.com/office/2016/11/relationships/changesInfo" Target="changesInfos/changesInfo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40"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rancesco Lucà" userId="be252dd4-0f5a-48eb-bdff-dd588f7f9609" providerId="ADAL" clId="{B3E13F10-144B-44D5-AC80-9DA2B40D847B}"/>
    <pc:docChg chg="modSld modMainMaster">
      <pc:chgData name="Francesco Lucà" userId="be252dd4-0f5a-48eb-bdff-dd588f7f9609" providerId="ADAL" clId="{B3E13F10-144B-44D5-AC80-9DA2B40D847B}" dt="2025-03-21T12:15:12.072" v="0"/>
      <pc:docMkLst>
        <pc:docMk/>
      </pc:docMkLst>
      <pc:sldChg chg="modSp">
        <pc:chgData name="Francesco Lucà" userId="be252dd4-0f5a-48eb-bdff-dd588f7f9609" providerId="ADAL" clId="{B3E13F10-144B-44D5-AC80-9DA2B40D847B}" dt="2025-03-21T12:15:12.072" v="0"/>
        <pc:sldMkLst>
          <pc:docMk/>
          <pc:sldMk cId="3762391800" sldId="256"/>
        </pc:sldMkLst>
        <pc:spChg chg="mod">
          <ac:chgData name="Francesco Lucà" userId="be252dd4-0f5a-48eb-bdff-dd588f7f9609" providerId="ADAL" clId="{B3E13F10-144B-44D5-AC80-9DA2B40D847B}" dt="2025-03-21T12:15:12.072" v="0"/>
          <ac:spMkLst>
            <pc:docMk/>
            <pc:sldMk cId="3762391800" sldId="256"/>
            <ac:spMk id="6" creationId="{AC3F5F94-FE68-4AEF-8871-3A3DB0DEB556}"/>
          </ac:spMkLst>
        </pc:spChg>
      </pc:sldChg>
      <pc:sldChg chg="modSp">
        <pc:chgData name="Francesco Lucà" userId="be252dd4-0f5a-48eb-bdff-dd588f7f9609" providerId="ADAL" clId="{B3E13F10-144B-44D5-AC80-9DA2B40D847B}" dt="2025-03-21T12:15:12.072" v="0"/>
        <pc:sldMkLst>
          <pc:docMk/>
          <pc:sldMk cId="3502681717" sldId="286"/>
        </pc:sldMkLst>
        <pc:spChg chg="mod">
          <ac:chgData name="Francesco Lucà" userId="be252dd4-0f5a-48eb-bdff-dd588f7f9609" providerId="ADAL" clId="{B3E13F10-144B-44D5-AC80-9DA2B40D847B}" dt="2025-03-21T12:15:12.072" v="0"/>
          <ac:spMkLst>
            <pc:docMk/>
            <pc:sldMk cId="3502681717" sldId="286"/>
            <ac:spMk id="5" creationId="{68B2CAEC-AB88-420A-8920-F7E760254A98}"/>
          </ac:spMkLst>
        </pc:spChg>
      </pc:sldChg>
      <pc:sldChg chg="modSp">
        <pc:chgData name="Francesco Lucà" userId="be252dd4-0f5a-48eb-bdff-dd588f7f9609" providerId="ADAL" clId="{B3E13F10-144B-44D5-AC80-9DA2B40D847B}" dt="2025-03-21T12:15:12.072" v="0"/>
        <pc:sldMkLst>
          <pc:docMk/>
          <pc:sldMk cId="2297268413" sldId="287"/>
        </pc:sldMkLst>
        <pc:spChg chg="mod">
          <ac:chgData name="Francesco Lucà" userId="be252dd4-0f5a-48eb-bdff-dd588f7f9609" providerId="ADAL" clId="{B3E13F10-144B-44D5-AC80-9DA2B40D847B}" dt="2025-03-21T12:15:12.072" v="0"/>
          <ac:spMkLst>
            <pc:docMk/>
            <pc:sldMk cId="2297268413" sldId="287"/>
            <ac:spMk id="5" creationId="{C92BB558-2DD6-4358-B86A-B21A2E80F47A}"/>
          </ac:spMkLst>
        </pc:spChg>
      </pc:sldChg>
      <pc:sldChg chg="modSp">
        <pc:chgData name="Francesco Lucà" userId="be252dd4-0f5a-48eb-bdff-dd588f7f9609" providerId="ADAL" clId="{B3E13F10-144B-44D5-AC80-9DA2B40D847B}" dt="2025-03-21T12:15:12.072" v="0"/>
        <pc:sldMkLst>
          <pc:docMk/>
          <pc:sldMk cId="2294229246" sldId="288"/>
        </pc:sldMkLst>
        <pc:spChg chg="mod">
          <ac:chgData name="Francesco Lucà" userId="be252dd4-0f5a-48eb-bdff-dd588f7f9609" providerId="ADAL" clId="{B3E13F10-144B-44D5-AC80-9DA2B40D847B}" dt="2025-03-21T12:15:12.072" v="0"/>
          <ac:spMkLst>
            <pc:docMk/>
            <pc:sldMk cId="2294229246" sldId="288"/>
            <ac:spMk id="5" creationId="{0A851D5F-F9E1-4613-A67E-68A487F26CDC}"/>
          </ac:spMkLst>
        </pc:spChg>
      </pc:sldChg>
      <pc:sldChg chg="modSp">
        <pc:chgData name="Francesco Lucà" userId="be252dd4-0f5a-48eb-bdff-dd588f7f9609" providerId="ADAL" clId="{B3E13F10-144B-44D5-AC80-9DA2B40D847B}" dt="2025-03-21T12:15:12.072" v="0"/>
        <pc:sldMkLst>
          <pc:docMk/>
          <pc:sldMk cId="2660602731" sldId="289"/>
        </pc:sldMkLst>
        <pc:spChg chg="mod">
          <ac:chgData name="Francesco Lucà" userId="be252dd4-0f5a-48eb-bdff-dd588f7f9609" providerId="ADAL" clId="{B3E13F10-144B-44D5-AC80-9DA2B40D847B}" dt="2025-03-21T12:15:12.072" v="0"/>
          <ac:spMkLst>
            <pc:docMk/>
            <pc:sldMk cId="2660602731" sldId="289"/>
            <ac:spMk id="5" creationId="{EA38F66C-E1B5-4282-B18C-3886D78C105B}"/>
          </ac:spMkLst>
        </pc:spChg>
      </pc:sldChg>
      <pc:sldChg chg="modSp">
        <pc:chgData name="Francesco Lucà" userId="be252dd4-0f5a-48eb-bdff-dd588f7f9609" providerId="ADAL" clId="{B3E13F10-144B-44D5-AC80-9DA2B40D847B}" dt="2025-03-21T12:15:12.072" v="0"/>
        <pc:sldMkLst>
          <pc:docMk/>
          <pc:sldMk cId="1763168195" sldId="290"/>
        </pc:sldMkLst>
        <pc:spChg chg="mod">
          <ac:chgData name="Francesco Lucà" userId="be252dd4-0f5a-48eb-bdff-dd588f7f9609" providerId="ADAL" clId="{B3E13F10-144B-44D5-AC80-9DA2B40D847B}" dt="2025-03-21T12:15:12.072" v="0"/>
          <ac:spMkLst>
            <pc:docMk/>
            <pc:sldMk cId="1763168195" sldId="290"/>
            <ac:spMk id="5" creationId="{40A422CA-D012-4DFE-B925-63E0B86DDCDF}"/>
          </ac:spMkLst>
        </pc:spChg>
      </pc:sldChg>
      <pc:sldChg chg="modSp">
        <pc:chgData name="Francesco Lucà" userId="be252dd4-0f5a-48eb-bdff-dd588f7f9609" providerId="ADAL" clId="{B3E13F10-144B-44D5-AC80-9DA2B40D847B}" dt="2025-03-21T12:15:12.072" v="0"/>
        <pc:sldMkLst>
          <pc:docMk/>
          <pc:sldMk cId="1509271405" sldId="291"/>
        </pc:sldMkLst>
        <pc:spChg chg="mod">
          <ac:chgData name="Francesco Lucà" userId="be252dd4-0f5a-48eb-bdff-dd588f7f9609" providerId="ADAL" clId="{B3E13F10-144B-44D5-AC80-9DA2B40D847B}" dt="2025-03-21T12:15:12.072" v="0"/>
          <ac:spMkLst>
            <pc:docMk/>
            <pc:sldMk cId="1509271405" sldId="291"/>
            <ac:spMk id="5" creationId="{40A422CA-D012-4DFE-B925-63E0B86DDCDF}"/>
          </ac:spMkLst>
        </pc:spChg>
      </pc:sldChg>
      <pc:sldChg chg="modSp">
        <pc:chgData name="Francesco Lucà" userId="be252dd4-0f5a-48eb-bdff-dd588f7f9609" providerId="ADAL" clId="{B3E13F10-144B-44D5-AC80-9DA2B40D847B}" dt="2025-03-21T12:15:12.072" v="0"/>
        <pc:sldMkLst>
          <pc:docMk/>
          <pc:sldMk cId="571509414" sldId="292"/>
        </pc:sldMkLst>
        <pc:spChg chg="mod">
          <ac:chgData name="Francesco Lucà" userId="be252dd4-0f5a-48eb-bdff-dd588f7f9609" providerId="ADAL" clId="{B3E13F10-144B-44D5-AC80-9DA2B40D847B}" dt="2025-03-21T12:15:12.072" v="0"/>
          <ac:spMkLst>
            <pc:docMk/>
            <pc:sldMk cId="571509414" sldId="292"/>
            <ac:spMk id="5" creationId="{40A422CA-D012-4DFE-B925-63E0B86DDCDF}"/>
          </ac:spMkLst>
        </pc:spChg>
      </pc:sldChg>
      <pc:sldChg chg="modSp">
        <pc:chgData name="Francesco Lucà" userId="be252dd4-0f5a-48eb-bdff-dd588f7f9609" providerId="ADAL" clId="{B3E13F10-144B-44D5-AC80-9DA2B40D847B}" dt="2025-03-21T12:15:12.072" v="0"/>
        <pc:sldMkLst>
          <pc:docMk/>
          <pc:sldMk cId="3524198758" sldId="293"/>
        </pc:sldMkLst>
        <pc:spChg chg="mod">
          <ac:chgData name="Francesco Lucà" userId="be252dd4-0f5a-48eb-bdff-dd588f7f9609" providerId="ADAL" clId="{B3E13F10-144B-44D5-AC80-9DA2B40D847B}" dt="2025-03-21T12:15:12.072" v="0"/>
          <ac:spMkLst>
            <pc:docMk/>
            <pc:sldMk cId="3524198758" sldId="293"/>
            <ac:spMk id="5" creationId="{40A422CA-D012-4DFE-B925-63E0B86DDCDF}"/>
          </ac:spMkLst>
        </pc:spChg>
      </pc:sldChg>
      <pc:sldChg chg="modSp">
        <pc:chgData name="Francesco Lucà" userId="be252dd4-0f5a-48eb-bdff-dd588f7f9609" providerId="ADAL" clId="{B3E13F10-144B-44D5-AC80-9DA2B40D847B}" dt="2025-03-21T12:15:12.072" v="0"/>
        <pc:sldMkLst>
          <pc:docMk/>
          <pc:sldMk cId="2987853011" sldId="294"/>
        </pc:sldMkLst>
        <pc:spChg chg="mod">
          <ac:chgData name="Francesco Lucà" userId="be252dd4-0f5a-48eb-bdff-dd588f7f9609" providerId="ADAL" clId="{B3E13F10-144B-44D5-AC80-9DA2B40D847B}" dt="2025-03-21T12:15:12.072" v="0"/>
          <ac:spMkLst>
            <pc:docMk/>
            <pc:sldMk cId="2987853011" sldId="294"/>
            <ac:spMk id="5" creationId="{40A422CA-D012-4DFE-B925-63E0B86DDCDF}"/>
          </ac:spMkLst>
        </pc:spChg>
      </pc:sldChg>
      <pc:sldChg chg="modSp">
        <pc:chgData name="Francesco Lucà" userId="be252dd4-0f5a-48eb-bdff-dd588f7f9609" providerId="ADAL" clId="{B3E13F10-144B-44D5-AC80-9DA2B40D847B}" dt="2025-03-21T12:15:12.072" v="0"/>
        <pc:sldMkLst>
          <pc:docMk/>
          <pc:sldMk cId="1493164087" sldId="295"/>
        </pc:sldMkLst>
        <pc:spChg chg="mod">
          <ac:chgData name="Francesco Lucà" userId="be252dd4-0f5a-48eb-bdff-dd588f7f9609" providerId="ADAL" clId="{B3E13F10-144B-44D5-AC80-9DA2B40D847B}" dt="2025-03-21T12:15:12.072" v="0"/>
          <ac:spMkLst>
            <pc:docMk/>
            <pc:sldMk cId="1493164087" sldId="295"/>
            <ac:spMk id="5" creationId="{40A422CA-D012-4DFE-B925-63E0B86DDCDF}"/>
          </ac:spMkLst>
        </pc:spChg>
      </pc:sldChg>
      <pc:sldChg chg="modSp">
        <pc:chgData name="Francesco Lucà" userId="be252dd4-0f5a-48eb-bdff-dd588f7f9609" providerId="ADAL" clId="{B3E13F10-144B-44D5-AC80-9DA2B40D847B}" dt="2025-03-21T12:15:12.072" v="0"/>
        <pc:sldMkLst>
          <pc:docMk/>
          <pc:sldMk cId="1070916921" sldId="296"/>
        </pc:sldMkLst>
        <pc:spChg chg="mod">
          <ac:chgData name="Francesco Lucà" userId="be252dd4-0f5a-48eb-bdff-dd588f7f9609" providerId="ADAL" clId="{B3E13F10-144B-44D5-AC80-9DA2B40D847B}" dt="2025-03-21T12:15:12.072" v="0"/>
          <ac:spMkLst>
            <pc:docMk/>
            <pc:sldMk cId="1070916921" sldId="296"/>
            <ac:spMk id="5" creationId="{40A422CA-D012-4DFE-B925-63E0B86DDCDF}"/>
          </ac:spMkLst>
        </pc:spChg>
      </pc:sldChg>
      <pc:sldChg chg="modSp">
        <pc:chgData name="Francesco Lucà" userId="be252dd4-0f5a-48eb-bdff-dd588f7f9609" providerId="ADAL" clId="{B3E13F10-144B-44D5-AC80-9DA2B40D847B}" dt="2025-03-21T12:15:12.072" v="0"/>
        <pc:sldMkLst>
          <pc:docMk/>
          <pc:sldMk cId="1439399257" sldId="297"/>
        </pc:sldMkLst>
        <pc:spChg chg="mod">
          <ac:chgData name="Francesco Lucà" userId="be252dd4-0f5a-48eb-bdff-dd588f7f9609" providerId="ADAL" clId="{B3E13F10-144B-44D5-AC80-9DA2B40D847B}" dt="2025-03-21T12:15:12.072" v="0"/>
          <ac:spMkLst>
            <pc:docMk/>
            <pc:sldMk cId="1439399257" sldId="297"/>
            <ac:spMk id="5" creationId="{40A422CA-D012-4DFE-B925-63E0B86DDCDF}"/>
          </ac:spMkLst>
        </pc:spChg>
      </pc:sldChg>
      <pc:sldChg chg="modSp">
        <pc:chgData name="Francesco Lucà" userId="be252dd4-0f5a-48eb-bdff-dd588f7f9609" providerId="ADAL" clId="{B3E13F10-144B-44D5-AC80-9DA2B40D847B}" dt="2025-03-21T12:15:12.072" v="0"/>
        <pc:sldMkLst>
          <pc:docMk/>
          <pc:sldMk cId="3887836567" sldId="298"/>
        </pc:sldMkLst>
        <pc:spChg chg="mod">
          <ac:chgData name="Francesco Lucà" userId="be252dd4-0f5a-48eb-bdff-dd588f7f9609" providerId="ADAL" clId="{B3E13F10-144B-44D5-AC80-9DA2B40D847B}" dt="2025-03-21T12:15:12.072" v="0"/>
          <ac:spMkLst>
            <pc:docMk/>
            <pc:sldMk cId="3887836567" sldId="298"/>
            <ac:spMk id="5" creationId="{40A422CA-D012-4DFE-B925-63E0B86DDCDF}"/>
          </ac:spMkLst>
        </pc:spChg>
      </pc:sldChg>
      <pc:sldChg chg="modSp">
        <pc:chgData name="Francesco Lucà" userId="be252dd4-0f5a-48eb-bdff-dd588f7f9609" providerId="ADAL" clId="{B3E13F10-144B-44D5-AC80-9DA2B40D847B}" dt="2025-03-21T12:15:12.072" v="0"/>
        <pc:sldMkLst>
          <pc:docMk/>
          <pc:sldMk cId="3731964746" sldId="300"/>
        </pc:sldMkLst>
        <pc:spChg chg="mod">
          <ac:chgData name="Francesco Lucà" userId="be252dd4-0f5a-48eb-bdff-dd588f7f9609" providerId="ADAL" clId="{B3E13F10-144B-44D5-AC80-9DA2B40D847B}" dt="2025-03-21T12:15:12.072" v="0"/>
          <ac:spMkLst>
            <pc:docMk/>
            <pc:sldMk cId="3731964746" sldId="300"/>
            <ac:spMk id="5" creationId="{9FD8070B-8538-4BD6-8A20-2E03625D7B35}"/>
          </ac:spMkLst>
        </pc:spChg>
      </pc:sldChg>
      <pc:sldChg chg="modSp">
        <pc:chgData name="Francesco Lucà" userId="be252dd4-0f5a-48eb-bdff-dd588f7f9609" providerId="ADAL" clId="{B3E13F10-144B-44D5-AC80-9DA2B40D847B}" dt="2025-03-21T12:15:12.072" v="0"/>
        <pc:sldMkLst>
          <pc:docMk/>
          <pc:sldMk cId="1721166616" sldId="301"/>
        </pc:sldMkLst>
        <pc:spChg chg="mod">
          <ac:chgData name="Francesco Lucà" userId="be252dd4-0f5a-48eb-bdff-dd588f7f9609" providerId="ADAL" clId="{B3E13F10-144B-44D5-AC80-9DA2B40D847B}" dt="2025-03-21T12:15:12.072" v="0"/>
          <ac:spMkLst>
            <pc:docMk/>
            <pc:sldMk cId="1721166616" sldId="301"/>
            <ac:spMk id="5" creationId="{5D4FC3E6-6382-4853-B327-D5F4E06D556C}"/>
          </ac:spMkLst>
        </pc:spChg>
      </pc:sldChg>
      <pc:sldChg chg="modSp">
        <pc:chgData name="Francesco Lucà" userId="be252dd4-0f5a-48eb-bdff-dd588f7f9609" providerId="ADAL" clId="{B3E13F10-144B-44D5-AC80-9DA2B40D847B}" dt="2025-03-21T12:15:12.072" v="0"/>
        <pc:sldMkLst>
          <pc:docMk/>
          <pc:sldMk cId="2705617932" sldId="302"/>
        </pc:sldMkLst>
        <pc:spChg chg="mod">
          <ac:chgData name="Francesco Lucà" userId="be252dd4-0f5a-48eb-bdff-dd588f7f9609" providerId="ADAL" clId="{B3E13F10-144B-44D5-AC80-9DA2B40D847B}" dt="2025-03-21T12:15:12.072" v="0"/>
          <ac:spMkLst>
            <pc:docMk/>
            <pc:sldMk cId="2705617932" sldId="302"/>
            <ac:spMk id="5" creationId="{5D4FC3E6-6382-4853-B327-D5F4E06D556C}"/>
          </ac:spMkLst>
        </pc:spChg>
      </pc:sldChg>
      <pc:sldChg chg="modSp">
        <pc:chgData name="Francesco Lucà" userId="be252dd4-0f5a-48eb-bdff-dd588f7f9609" providerId="ADAL" clId="{B3E13F10-144B-44D5-AC80-9DA2B40D847B}" dt="2025-03-21T12:15:12.072" v="0"/>
        <pc:sldMkLst>
          <pc:docMk/>
          <pc:sldMk cId="1818076388" sldId="303"/>
        </pc:sldMkLst>
        <pc:spChg chg="mod">
          <ac:chgData name="Francesco Lucà" userId="be252dd4-0f5a-48eb-bdff-dd588f7f9609" providerId="ADAL" clId="{B3E13F10-144B-44D5-AC80-9DA2B40D847B}" dt="2025-03-21T12:15:12.072" v="0"/>
          <ac:spMkLst>
            <pc:docMk/>
            <pc:sldMk cId="1818076388" sldId="303"/>
            <ac:spMk id="5" creationId="{5D4FC3E6-6382-4853-B327-D5F4E06D556C}"/>
          </ac:spMkLst>
        </pc:spChg>
      </pc:sldChg>
      <pc:sldChg chg="modSp">
        <pc:chgData name="Francesco Lucà" userId="be252dd4-0f5a-48eb-bdff-dd588f7f9609" providerId="ADAL" clId="{B3E13F10-144B-44D5-AC80-9DA2B40D847B}" dt="2025-03-21T12:15:12.072" v="0"/>
        <pc:sldMkLst>
          <pc:docMk/>
          <pc:sldMk cId="3620442607" sldId="304"/>
        </pc:sldMkLst>
        <pc:spChg chg="mod">
          <ac:chgData name="Francesco Lucà" userId="be252dd4-0f5a-48eb-bdff-dd588f7f9609" providerId="ADAL" clId="{B3E13F10-144B-44D5-AC80-9DA2B40D847B}" dt="2025-03-21T12:15:12.072" v="0"/>
          <ac:spMkLst>
            <pc:docMk/>
            <pc:sldMk cId="3620442607" sldId="304"/>
            <ac:spMk id="5" creationId="{5D4FC3E6-6382-4853-B327-D5F4E06D556C}"/>
          </ac:spMkLst>
        </pc:spChg>
      </pc:sldChg>
      <pc:sldChg chg="modSp">
        <pc:chgData name="Francesco Lucà" userId="be252dd4-0f5a-48eb-bdff-dd588f7f9609" providerId="ADAL" clId="{B3E13F10-144B-44D5-AC80-9DA2B40D847B}" dt="2025-03-21T12:15:12.072" v="0"/>
        <pc:sldMkLst>
          <pc:docMk/>
          <pc:sldMk cId="405157976" sldId="305"/>
        </pc:sldMkLst>
        <pc:spChg chg="mod">
          <ac:chgData name="Francesco Lucà" userId="be252dd4-0f5a-48eb-bdff-dd588f7f9609" providerId="ADAL" clId="{B3E13F10-144B-44D5-AC80-9DA2B40D847B}" dt="2025-03-21T12:15:12.072" v="0"/>
          <ac:spMkLst>
            <pc:docMk/>
            <pc:sldMk cId="405157976" sldId="305"/>
            <ac:spMk id="5" creationId="{CD22006E-7620-48B6-99AC-1FEBCA23DDE0}"/>
          </ac:spMkLst>
        </pc:spChg>
      </pc:sldChg>
      <pc:sldChg chg="modSp">
        <pc:chgData name="Francesco Lucà" userId="be252dd4-0f5a-48eb-bdff-dd588f7f9609" providerId="ADAL" clId="{B3E13F10-144B-44D5-AC80-9DA2B40D847B}" dt="2025-03-21T12:15:12.072" v="0"/>
        <pc:sldMkLst>
          <pc:docMk/>
          <pc:sldMk cId="277745962" sldId="306"/>
        </pc:sldMkLst>
        <pc:spChg chg="mod">
          <ac:chgData name="Francesco Lucà" userId="be252dd4-0f5a-48eb-bdff-dd588f7f9609" providerId="ADAL" clId="{B3E13F10-144B-44D5-AC80-9DA2B40D847B}" dt="2025-03-21T12:15:12.072" v="0"/>
          <ac:spMkLst>
            <pc:docMk/>
            <pc:sldMk cId="277745962" sldId="306"/>
            <ac:spMk id="5" creationId="{CD22006E-7620-48B6-99AC-1FEBCA23DDE0}"/>
          </ac:spMkLst>
        </pc:spChg>
      </pc:sldChg>
      <pc:sldChg chg="modSp">
        <pc:chgData name="Francesco Lucà" userId="be252dd4-0f5a-48eb-bdff-dd588f7f9609" providerId="ADAL" clId="{B3E13F10-144B-44D5-AC80-9DA2B40D847B}" dt="2025-03-21T12:15:12.072" v="0"/>
        <pc:sldMkLst>
          <pc:docMk/>
          <pc:sldMk cId="2070518028" sldId="307"/>
        </pc:sldMkLst>
        <pc:spChg chg="mod">
          <ac:chgData name="Francesco Lucà" userId="be252dd4-0f5a-48eb-bdff-dd588f7f9609" providerId="ADAL" clId="{B3E13F10-144B-44D5-AC80-9DA2B40D847B}" dt="2025-03-21T12:15:12.072" v="0"/>
          <ac:spMkLst>
            <pc:docMk/>
            <pc:sldMk cId="2070518028" sldId="307"/>
            <ac:spMk id="5" creationId="{CD22006E-7620-48B6-99AC-1FEBCA23DDE0}"/>
          </ac:spMkLst>
        </pc:spChg>
      </pc:sldChg>
      <pc:sldChg chg="modSp">
        <pc:chgData name="Francesco Lucà" userId="be252dd4-0f5a-48eb-bdff-dd588f7f9609" providerId="ADAL" clId="{B3E13F10-144B-44D5-AC80-9DA2B40D847B}" dt="2025-03-21T12:15:12.072" v="0"/>
        <pc:sldMkLst>
          <pc:docMk/>
          <pc:sldMk cId="1472389740" sldId="309"/>
        </pc:sldMkLst>
        <pc:spChg chg="mod">
          <ac:chgData name="Francesco Lucà" userId="be252dd4-0f5a-48eb-bdff-dd588f7f9609" providerId="ADAL" clId="{B3E13F10-144B-44D5-AC80-9DA2B40D847B}" dt="2025-03-21T12:15:12.072" v="0"/>
          <ac:spMkLst>
            <pc:docMk/>
            <pc:sldMk cId="1472389740" sldId="309"/>
            <ac:spMk id="5" creationId="{40A422CA-D012-4DFE-B925-63E0B86DDCDF}"/>
          </ac:spMkLst>
        </pc:spChg>
      </pc:sldChg>
      <pc:sldChg chg="modSp">
        <pc:chgData name="Francesco Lucà" userId="be252dd4-0f5a-48eb-bdff-dd588f7f9609" providerId="ADAL" clId="{B3E13F10-144B-44D5-AC80-9DA2B40D847B}" dt="2025-03-21T12:15:12.072" v="0"/>
        <pc:sldMkLst>
          <pc:docMk/>
          <pc:sldMk cId="3657396492" sldId="310"/>
        </pc:sldMkLst>
        <pc:spChg chg="mod">
          <ac:chgData name="Francesco Lucà" userId="be252dd4-0f5a-48eb-bdff-dd588f7f9609" providerId="ADAL" clId="{B3E13F10-144B-44D5-AC80-9DA2B40D847B}" dt="2025-03-21T12:15:12.072" v="0"/>
          <ac:spMkLst>
            <pc:docMk/>
            <pc:sldMk cId="3657396492" sldId="310"/>
            <ac:spMk id="5" creationId="{40A422CA-D012-4DFE-B925-63E0B86DDCDF}"/>
          </ac:spMkLst>
        </pc:spChg>
      </pc:sldChg>
      <pc:sldChg chg="modSp">
        <pc:chgData name="Francesco Lucà" userId="be252dd4-0f5a-48eb-bdff-dd588f7f9609" providerId="ADAL" clId="{B3E13F10-144B-44D5-AC80-9DA2B40D847B}" dt="2025-03-21T12:15:12.072" v="0"/>
        <pc:sldMkLst>
          <pc:docMk/>
          <pc:sldMk cId="1088213164" sldId="311"/>
        </pc:sldMkLst>
        <pc:spChg chg="mod">
          <ac:chgData name="Francesco Lucà" userId="be252dd4-0f5a-48eb-bdff-dd588f7f9609" providerId="ADAL" clId="{B3E13F10-144B-44D5-AC80-9DA2B40D847B}" dt="2025-03-21T12:15:12.072" v="0"/>
          <ac:spMkLst>
            <pc:docMk/>
            <pc:sldMk cId="1088213164" sldId="311"/>
            <ac:spMk id="5" creationId="{D9C6FC0F-F0CD-4498-ACB3-A1B04589FC80}"/>
          </ac:spMkLst>
        </pc:spChg>
      </pc:sldChg>
      <pc:sldChg chg="modSp">
        <pc:chgData name="Francesco Lucà" userId="be252dd4-0f5a-48eb-bdff-dd588f7f9609" providerId="ADAL" clId="{B3E13F10-144B-44D5-AC80-9DA2B40D847B}" dt="2025-03-21T12:15:12.072" v="0"/>
        <pc:sldMkLst>
          <pc:docMk/>
          <pc:sldMk cId="3453032235" sldId="312"/>
        </pc:sldMkLst>
        <pc:spChg chg="mod">
          <ac:chgData name="Francesco Lucà" userId="be252dd4-0f5a-48eb-bdff-dd588f7f9609" providerId="ADAL" clId="{B3E13F10-144B-44D5-AC80-9DA2B40D847B}" dt="2025-03-21T12:15:12.072" v="0"/>
          <ac:spMkLst>
            <pc:docMk/>
            <pc:sldMk cId="3453032235" sldId="312"/>
            <ac:spMk id="5" creationId="{40A422CA-D012-4DFE-B925-63E0B86DDCDF}"/>
          </ac:spMkLst>
        </pc:spChg>
      </pc:sldChg>
      <pc:sldChg chg="modSp">
        <pc:chgData name="Francesco Lucà" userId="be252dd4-0f5a-48eb-bdff-dd588f7f9609" providerId="ADAL" clId="{B3E13F10-144B-44D5-AC80-9DA2B40D847B}" dt="2025-03-21T12:15:12.072" v="0"/>
        <pc:sldMkLst>
          <pc:docMk/>
          <pc:sldMk cId="3903183883" sldId="313"/>
        </pc:sldMkLst>
        <pc:spChg chg="mod">
          <ac:chgData name="Francesco Lucà" userId="be252dd4-0f5a-48eb-bdff-dd588f7f9609" providerId="ADAL" clId="{B3E13F10-144B-44D5-AC80-9DA2B40D847B}" dt="2025-03-21T12:15:12.072" v="0"/>
          <ac:spMkLst>
            <pc:docMk/>
            <pc:sldMk cId="3903183883" sldId="313"/>
            <ac:spMk id="5" creationId="{D9C6FC0F-F0CD-4498-ACB3-A1B04589FC80}"/>
          </ac:spMkLst>
        </pc:spChg>
      </pc:sldChg>
      <pc:sldChg chg="modSp">
        <pc:chgData name="Francesco Lucà" userId="be252dd4-0f5a-48eb-bdff-dd588f7f9609" providerId="ADAL" clId="{B3E13F10-144B-44D5-AC80-9DA2B40D847B}" dt="2025-03-21T12:15:12.072" v="0"/>
        <pc:sldMkLst>
          <pc:docMk/>
          <pc:sldMk cId="475713314" sldId="314"/>
        </pc:sldMkLst>
        <pc:spChg chg="mod">
          <ac:chgData name="Francesco Lucà" userId="be252dd4-0f5a-48eb-bdff-dd588f7f9609" providerId="ADAL" clId="{B3E13F10-144B-44D5-AC80-9DA2B40D847B}" dt="2025-03-21T12:15:12.072" v="0"/>
          <ac:spMkLst>
            <pc:docMk/>
            <pc:sldMk cId="475713314" sldId="314"/>
            <ac:spMk id="5" creationId="{40A422CA-D012-4DFE-B925-63E0B86DDCDF}"/>
          </ac:spMkLst>
        </pc:spChg>
      </pc:sldChg>
      <pc:sldChg chg="modSp">
        <pc:chgData name="Francesco Lucà" userId="be252dd4-0f5a-48eb-bdff-dd588f7f9609" providerId="ADAL" clId="{B3E13F10-144B-44D5-AC80-9DA2B40D847B}" dt="2025-03-21T12:15:12.072" v="0"/>
        <pc:sldMkLst>
          <pc:docMk/>
          <pc:sldMk cId="1519762880" sldId="315"/>
        </pc:sldMkLst>
        <pc:spChg chg="mod">
          <ac:chgData name="Francesco Lucà" userId="be252dd4-0f5a-48eb-bdff-dd588f7f9609" providerId="ADAL" clId="{B3E13F10-144B-44D5-AC80-9DA2B40D847B}" dt="2025-03-21T12:15:12.072" v="0"/>
          <ac:spMkLst>
            <pc:docMk/>
            <pc:sldMk cId="1519762880" sldId="315"/>
            <ac:spMk id="5" creationId="{6BA9D9A8-F812-46D9-9CE5-70872BBC641C}"/>
          </ac:spMkLst>
        </pc:spChg>
      </pc:sldChg>
      <pc:sldChg chg="modSp">
        <pc:chgData name="Francesco Lucà" userId="be252dd4-0f5a-48eb-bdff-dd588f7f9609" providerId="ADAL" clId="{B3E13F10-144B-44D5-AC80-9DA2B40D847B}" dt="2025-03-21T12:15:12.072" v="0"/>
        <pc:sldMkLst>
          <pc:docMk/>
          <pc:sldMk cId="3066924728" sldId="316"/>
        </pc:sldMkLst>
        <pc:spChg chg="mod">
          <ac:chgData name="Francesco Lucà" userId="be252dd4-0f5a-48eb-bdff-dd588f7f9609" providerId="ADAL" clId="{B3E13F10-144B-44D5-AC80-9DA2B40D847B}" dt="2025-03-21T12:15:12.072" v="0"/>
          <ac:spMkLst>
            <pc:docMk/>
            <pc:sldMk cId="3066924728" sldId="316"/>
            <ac:spMk id="5" creationId="{79FDD617-D25B-42BA-A93D-5BA825AD1C1D}"/>
          </ac:spMkLst>
        </pc:spChg>
      </pc:sldChg>
      <pc:sldChg chg="modSp">
        <pc:chgData name="Francesco Lucà" userId="be252dd4-0f5a-48eb-bdff-dd588f7f9609" providerId="ADAL" clId="{B3E13F10-144B-44D5-AC80-9DA2B40D847B}" dt="2025-03-21T12:15:12.072" v="0"/>
        <pc:sldMkLst>
          <pc:docMk/>
          <pc:sldMk cId="3014274519" sldId="317"/>
        </pc:sldMkLst>
        <pc:spChg chg="mod">
          <ac:chgData name="Francesco Lucà" userId="be252dd4-0f5a-48eb-bdff-dd588f7f9609" providerId="ADAL" clId="{B3E13F10-144B-44D5-AC80-9DA2B40D847B}" dt="2025-03-21T12:15:12.072" v="0"/>
          <ac:spMkLst>
            <pc:docMk/>
            <pc:sldMk cId="3014274519" sldId="317"/>
            <ac:spMk id="5" creationId="{6BA9D9A8-F812-46D9-9CE5-70872BBC641C}"/>
          </ac:spMkLst>
        </pc:spChg>
      </pc:sldChg>
      <pc:sldMasterChg chg="modSp modSldLayout">
        <pc:chgData name="Francesco Lucà" userId="be252dd4-0f5a-48eb-bdff-dd588f7f9609" providerId="ADAL" clId="{B3E13F10-144B-44D5-AC80-9DA2B40D847B}" dt="2025-03-21T12:15:12.072" v="0"/>
        <pc:sldMasterMkLst>
          <pc:docMk/>
          <pc:sldMasterMk cId="0" sldId="2147483648"/>
        </pc:sldMasterMkLst>
        <pc:spChg chg="mod">
          <ac:chgData name="Francesco Lucà" userId="be252dd4-0f5a-48eb-bdff-dd588f7f9609" providerId="ADAL" clId="{B3E13F10-144B-44D5-AC80-9DA2B40D847B}" dt="2025-03-21T12:15:12.072" v="0"/>
          <ac:spMkLst>
            <pc:docMk/>
            <pc:sldMasterMk cId="0" sldId="2147483648"/>
            <ac:spMk id="19" creationId="{DBE90251-E50E-4F70-9059-73CB9BD5D14C}"/>
          </ac:spMkLst>
        </pc:spChg>
        <pc:sldLayoutChg chg="modSp">
          <pc:chgData name="Francesco Lucà" userId="be252dd4-0f5a-48eb-bdff-dd588f7f9609" providerId="ADAL" clId="{B3E13F10-144B-44D5-AC80-9DA2B40D847B}" dt="2025-03-21T12:15:12.072" v="0"/>
          <pc:sldLayoutMkLst>
            <pc:docMk/>
            <pc:sldMasterMk cId="0" sldId="2147483648"/>
            <pc:sldLayoutMk cId="0" sldId="2147483649"/>
          </pc:sldLayoutMkLst>
          <pc:spChg chg="mod">
            <ac:chgData name="Francesco Lucà" userId="be252dd4-0f5a-48eb-bdff-dd588f7f9609" providerId="ADAL" clId="{B3E13F10-144B-44D5-AC80-9DA2B40D847B}" dt="2025-03-21T12:15:12.072" v="0"/>
            <ac:spMkLst>
              <pc:docMk/>
              <pc:sldMasterMk cId="0" sldId="2147483648"/>
              <pc:sldLayoutMk cId="0" sldId="2147483649"/>
              <ac:spMk id="5" creationId="{00000000-0000-0000-0000-000000000000}"/>
            </ac:spMkLst>
          </pc:spChg>
        </pc:sldLayoutChg>
        <pc:sldLayoutChg chg="modSp">
          <pc:chgData name="Francesco Lucà" userId="be252dd4-0f5a-48eb-bdff-dd588f7f9609" providerId="ADAL" clId="{B3E13F10-144B-44D5-AC80-9DA2B40D847B}" dt="2025-03-21T12:15:12.072" v="0"/>
          <pc:sldLayoutMkLst>
            <pc:docMk/>
            <pc:sldMasterMk cId="0" sldId="2147483648"/>
            <pc:sldLayoutMk cId="0" sldId="2147483650"/>
          </pc:sldLayoutMkLst>
          <pc:spChg chg="mod">
            <ac:chgData name="Francesco Lucà" userId="be252dd4-0f5a-48eb-bdff-dd588f7f9609" providerId="ADAL" clId="{B3E13F10-144B-44D5-AC80-9DA2B40D847B}" dt="2025-03-21T12:15:12.072" v="0"/>
            <ac:spMkLst>
              <pc:docMk/>
              <pc:sldMasterMk cId="0" sldId="2147483648"/>
              <pc:sldLayoutMk cId="0" sldId="2147483650"/>
              <ac:spMk id="7" creationId="{DCFEDAC5-2BE6-4643-BF60-FB5CDB35D320}"/>
            </ac:spMkLst>
          </pc:spChg>
        </pc:sldLayoutChg>
        <pc:sldLayoutChg chg="modSp">
          <pc:chgData name="Francesco Lucà" userId="be252dd4-0f5a-48eb-bdff-dd588f7f9609" providerId="ADAL" clId="{B3E13F10-144B-44D5-AC80-9DA2B40D847B}" dt="2025-03-21T12:15:12.072" v="0"/>
          <pc:sldLayoutMkLst>
            <pc:docMk/>
            <pc:sldMasterMk cId="0" sldId="2147483648"/>
            <pc:sldLayoutMk cId="0" sldId="2147483651"/>
          </pc:sldLayoutMkLst>
          <pc:spChg chg="mod">
            <ac:chgData name="Francesco Lucà" userId="be252dd4-0f5a-48eb-bdff-dd588f7f9609" providerId="ADAL" clId="{B3E13F10-144B-44D5-AC80-9DA2B40D847B}" dt="2025-03-21T12:15:12.072" v="0"/>
            <ac:spMkLst>
              <pc:docMk/>
              <pc:sldMasterMk cId="0" sldId="2147483648"/>
              <pc:sldLayoutMk cId="0" sldId="2147483651"/>
              <ac:spMk id="7" creationId="{1FBDE0DB-B7C8-4E47-BA1C-CBFD312A2560}"/>
            </ac:spMkLst>
          </pc:spChg>
        </pc:sldLayoutChg>
        <pc:sldLayoutChg chg="modSp">
          <pc:chgData name="Francesco Lucà" userId="be252dd4-0f5a-48eb-bdff-dd588f7f9609" providerId="ADAL" clId="{B3E13F10-144B-44D5-AC80-9DA2B40D847B}" dt="2025-03-21T12:15:12.072" v="0"/>
          <pc:sldLayoutMkLst>
            <pc:docMk/>
            <pc:sldMasterMk cId="0" sldId="2147483648"/>
            <pc:sldLayoutMk cId="0" sldId="2147483653"/>
          </pc:sldLayoutMkLst>
          <pc:spChg chg="mod">
            <ac:chgData name="Francesco Lucà" userId="be252dd4-0f5a-48eb-bdff-dd588f7f9609" providerId="ADAL" clId="{B3E13F10-144B-44D5-AC80-9DA2B40D847B}" dt="2025-03-21T12:15:12.072" v="0"/>
            <ac:spMkLst>
              <pc:docMk/>
              <pc:sldMasterMk cId="0" sldId="2147483648"/>
              <pc:sldLayoutMk cId="0" sldId="2147483653"/>
              <ac:spMk id="10" creationId="{0A84F43F-4D6A-4103-84BF-20D4BCCDC6C7}"/>
            </ac:spMkLst>
          </pc:spChg>
        </pc:sldLayoutChg>
        <pc:sldLayoutChg chg="modSp">
          <pc:chgData name="Francesco Lucà" userId="be252dd4-0f5a-48eb-bdff-dd588f7f9609" providerId="ADAL" clId="{B3E13F10-144B-44D5-AC80-9DA2B40D847B}" dt="2025-03-21T12:15:12.072" v="0"/>
          <pc:sldLayoutMkLst>
            <pc:docMk/>
            <pc:sldMasterMk cId="0" sldId="2147483648"/>
            <pc:sldLayoutMk cId="0" sldId="2147483654"/>
          </pc:sldLayoutMkLst>
          <pc:spChg chg="mod">
            <ac:chgData name="Francesco Lucà" userId="be252dd4-0f5a-48eb-bdff-dd588f7f9609" providerId="ADAL" clId="{B3E13F10-144B-44D5-AC80-9DA2B40D847B}" dt="2025-03-21T12:15:12.072" v="0"/>
            <ac:spMkLst>
              <pc:docMk/>
              <pc:sldMasterMk cId="0" sldId="2147483648"/>
              <pc:sldLayoutMk cId="0" sldId="2147483654"/>
              <ac:spMk id="6" creationId="{972F6892-4893-4AB2-A5E1-C16731E8F940}"/>
            </ac:spMkLst>
          </pc:spChg>
        </pc:sldLayoutChg>
        <pc:sldLayoutChg chg="modSp">
          <pc:chgData name="Francesco Lucà" userId="be252dd4-0f5a-48eb-bdff-dd588f7f9609" providerId="ADAL" clId="{B3E13F10-144B-44D5-AC80-9DA2B40D847B}" dt="2025-03-21T12:15:12.072" v="0"/>
          <pc:sldLayoutMkLst>
            <pc:docMk/>
            <pc:sldMasterMk cId="0" sldId="2147483648"/>
            <pc:sldLayoutMk cId="0" sldId="2147483655"/>
          </pc:sldLayoutMkLst>
          <pc:spChg chg="mod">
            <ac:chgData name="Francesco Lucà" userId="be252dd4-0f5a-48eb-bdff-dd588f7f9609" providerId="ADAL" clId="{B3E13F10-144B-44D5-AC80-9DA2B40D847B}" dt="2025-03-21T12:15:12.072" v="0"/>
            <ac:spMkLst>
              <pc:docMk/>
              <pc:sldMasterMk cId="0" sldId="2147483648"/>
              <pc:sldLayoutMk cId="0" sldId="2147483655"/>
              <ac:spMk id="5" creationId="{3D7765DB-9576-4791-8BC6-60A51297AB20}"/>
            </ac:spMkLst>
          </pc:spChg>
        </pc:sldLayoutChg>
        <pc:sldLayoutChg chg="modSp">
          <pc:chgData name="Francesco Lucà" userId="be252dd4-0f5a-48eb-bdff-dd588f7f9609" providerId="ADAL" clId="{B3E13F10-144B-44D5-AC80-9DA2B40D847B}" dt="2025-03-21T12:15:12.072" v="0"/>
          <pc:sldLayoutMkLst>
            <pc:docMk/>
            <pc:sldMasterMk cId="0" sldId="2147483648"/>
            <pc:sldLayoutMk cId="0" sldId="2147483657"/>
          </pc:sldLayoutMkLst>
          <pc:spChg chg="mod">
            <ac:chgData name="Francesco Lucà" userId="be252dd4-0f5a-48eb-bdff-dd588f7f9609" providerId="ADAL" clId="{B3E13F10-144B-44D5-AC80-9DA2B40D847B}" dt="2025-03-21T12:15:12.072" v="0"/>
            <ac:spMkLst>
              <pc:docMk/>
              <pc:sldMasterMk cId="0" sldId="2147483648"/>
              <pc:sldLayoutMk cId="0" sldId="2147483657"/>
              <ac:spMk id="8" creationId="{206D1285-B7B0-46E7-8374-9F29CB516D28}"/>
            </ac:spMkLst>
          </pc:spChg>
        </pc:sldLayoutChg>
        <pc:sldLayoutChg chg="modSp">
          <pc:chgData name="Francesco Lucà" userId="be252dd4-0f5a-48eb-bdff-dd588f7f9609" providerId="ADAL" clId="{B3E13F10-144B-44D5-AC80-9DA2B40D847B}" dt="2025-03-21T12:15:12.072" v="0"/>
          <pc:sldLayoutMkLst>
            <pc:docMk/>
            <pc:sldMasterMk cId="0" sldId="2147483648"/>
            <pc:sldLayoutMk cId="0" sldId="2147483659"/>
          </pc:sldLayoutMkLst>
          <pc:spChg chg="mod">
            <ac:chgData name="Francesco Lucà" userId="be252dd4-0f5a-48eb-bdff-dd588f7f9609" providerId="ADAL" clId="{B3E13F10-144B-44D5-AC80-9DA2B40D847B}" dt="2025-03-21T12:15:12.072" v="0"/>
            <ac:spMkLst>
              <pc:docMk/>
              <pc:sldMasterMk cId="0" sldId="2147483648"/>
              <pc:sldLayoutMk cId="0" sldId="2147483659"/>
              <ac:spMk id="7" creationId="{5EB915C7-9804-4AD5-B222-376816D7313C}"/>
            </ac:spMkLst>
          </pc:spChg>
        </pc:sldLayoutChg>
        <pc:sldLayoutChg chg="modSp">
          <pc:chgData name="Francesco Lucà" userId="be252dd4-0f5a-48eb-bdff-dd588f7f9609" providerId="ADAL" clId="{B3E13F10-144B-44D5-AC80-9DA2B40D847B}" dt="2025-03-21T12:15:12.072" v="0"/>
          <pc:sldLayoutMkLst>
            <pc:docMk/>
            <pc:sldMasterMk cId="0" sldId="2147483648"/>
            <pc:sldLayoutMk cId="0" sldId="2147483660"/>
          </pc:sldLayoutMkLst>
          <pc:spChg chg="mod">
            <ac:chgData name="Francesco Lucà" userId="be252dd4-0f5a-48eb-bdff-dd588f7f9609" providerId="ADAL" clId="{B3E13F10-144B-44D5-AC80-9DA2B40D847B}" dt="2025-03-21T12:15:12.072" v="0"/>
            <ac:spMkLst>
              <pc:docMk/>
              <pc:sldMasterMk cId="0" sldId="2147483648"/>
              <pc:sldLayoutMk cId="0" sldId="2147483660"/>
              <ac:spMk id="7" creationId="{115393F0-9A04-4FA8-9A4B-459FC8E8176F}"/>
            </ac:spMkLst>
          </pc:spChg>
        </pc:sldLayoutChg>
        <pc:sldLayoutChg chg="modSp">
          <pc:chgData name="Francesco Lucà" userId="be252dd4-0f5a-48eb-bdff-dd588f7f9609" providerId="ADAL" clId="{B3E13F10-144B-44D5-AC80-9DA2B40D847B}" dt="2025-03-21T12:15:12.072" v="0"/>
          <pc:sldLayoutMkLst>
            <pc:docMk/>
            <pc:sldMasterMk cId="0" sldId="2147483648"/>
            <pc:sldLayoutMk cId="0" sldId="2147483661"/>
          </pc:sldLayoutMkLst>
          <pc:spChg chg="mod">
            <ac:chgData name="Francesco Lucà" userId="be252dd4-0f5a-48eb-bdff-dd588f7f9609" providerId="ADAL" clId="{B3E13F10-144B-44D5-AC80-9DA2B40D847B}" dt="2025-03-21T12:15:12.072" v="0"/>
            <ac:spMkLst>
              <pc:docMk/>
              <pc:sldMasterMk cId="0" sldId="2147483648"/>
              <pc:sldLayoutMk cId="0" sldId="2147483661"/>
              <ac:spMk id="10" creationId="{2B57DD83-1FB9-4E91-8500-F9838750784A}"/>
            </ac:spMkLst>
          </pc:spChg>
        </pc:sldLayoutChg>
        <pc:sldLayoutChg chg="modSp">
          <pc:chgData name="Francesco Lucà" userId="be252dd4-0f5a-48eb-bdff-dd588f7f9609" providerId="ADAL" clId="{B3E13F10-144B-44D5-AC80-9DA2B40D847B}" dt="2025-03-21T12:15:12.072" v="0"/>
          <pc:sldLayoutMkLst>
            <pc:docMk/>
            <pc:sldMasterMk cId="0" sldId="2147483648"/>
            <pc:sldLayoutMk cId="0" sldId="2147483662"/>
          </pc:sldLayoutMkLst>
          <pc:spChg chg="mod">
            <ac:chgData name="Francesco Lucà" userId="be252dd4-0f5a-48eb-bdff-dd588f7f9609" providerId="ADAL" clId="{B3E13F10-144B-44D5-AC80-9DA2B40D847B}" dt="2025-03-21T12:15:12.072" v="0"/>
            <ac:spMkLst>
              <pc:docMk/>
              <pc:sldMasterMk cId="0" sldId="2147483648"/>
              <pc:sldLayoutMk cId="0" sldId="2147483662"/>
              <ac:spMk id="7" creationId="{9D4B1F55-5964-4986-86B0-0E5E5D5DAFA0}"/>
            </ac:spMkLst>
          </pc:spChg>
        </pc:sldLayoutChg>
        <pc:sldLayoutChg chg="modSp">
          <pc:chgData name="Francesco Lucà" userId="be252dd4-0f5a-48eb-bdff-dd588f7f9609" providerId="ADAL" clId="{B3E13F10-144B-44D5-AC80-9DA2B40D847B}" dt="2025-03-21T12:15:12.072" v="0"/>
          <pc:sldLayoutMkLst>
            <pc:docMk/>
            <pc:sldMasterMk cId="0" sldId="2147483648"/>
            <pc:sldLayoutMk cId="0" sldId="2147483663"/>
          </pc:sldLayoutMkLst>
          <pc:spChg chg="mod">
            <ac:chgData name="Francesco Lucà" userId="be252dd4-0f5a-48eb-bdff-dd588f7f9609" providerId="ADAL" clId="{B3E13F10-144B-44D5-AC80-9DA2B40D847B}" dt="2025-03-21T12:15:12.072" v="0"/>
            <ac:spMkLst>
              <pc:docMk/>
              <pc:sldMasterMk cId="0" sldId="2147483648"/>
              <pc:sldLayoutMk cId="0" sldId="2147483663"/>
              <ac:spMk id="10" creationId="{9137E32A-642F-498B-8820-23CE5BABB7DA}"/>
            </ac:spMkLst>
          </pc:spChg>
        </pc:sldLayoutChg>
        <pc:sldLayoutChg chg="modSp">
          <pc:chgData name="Francesco Lucà" userId="be252dd4-0f5a-48eb-bdff-dd588f7f9609" providerId="ADAL" clId="{B3E13F10-144B-44D5-AC80-9DA2B40D847B}" dt="2025-03-21T12:15:12.072" v="0"/>
          <pc:sldLayoutMkLst>
            <pc:docMk/>
            <pc:sldMasterMk cId="0" sldId="2147483648"/>
            <pc:sldLayoutMk cId="0" sldId="2147483664"/>
          </pc:sldLayoutMkLst>
          <pc:spChg chg="mod">
            <ac:chgData name="Francesco Lucà" userId="be252dd4-0f5a-48eb-bdff-dd588f7f9609" providerId="ADAL" clId="{B3E13F10-144B-44D5-AC80-9DA2B40D847B}" dt="2025-03-21T12:15:12.072" v="0"/>
            <ac:spMkLst>
              <pc:docMk/>
              <pc:sldMasterMk cId="0" sldId="2147483648"/>
              <pc:sldLayoutMk cId="0" sldId="2147483664"/>
              <ac:spMk id="8" creationId="{DA57C756-6A10-44F0-8934-26A46FF537B9}"/>
            </ac:spMkLst>
          </pc:spChg>
        </pc:sldLayoutChg>
        <pc:sldLayoutChg chg="modSp">
          <pc:chgData name="Francesco Lucà" userId="be252dd4-0f5a-48eb-bdff-dd588f7f9609" providerId="ADAL" clId="{B3E13F10-144B-44D5-AC80-9DA2B40D847B}" dt="2025-03-21T12:15:12.072" v="0"/>
          <pc:sldLayoutMkLst>
            <pc:docMk/>
            <pc:sldMasterMk cId="0" sldId="2147483648"/>
            <pc:sldLayoutMk cId="0" sldId="2147483665"/>
          </pc:sldLayoutMkLst>
          <pc:spChg chg="mod">
            <ac:chgData name="Francesco Lucà" userId="be252dd4-0f5a-48eb-bdff-dd588f7f9609" providerId="ADAL" clId="{B3E13F10-144B-44D5-AC80-9DA2B40D847B}" dt="2025-03-21T12:15:12.072" v="0"/>
            <ac:spMkLst>
              <pc:docMk/>
              <pc:sldMasterMk cId="0" sldId="2147483648"/>
              <pc:sldLayoutMk cId="0" sldId="2147483665"/>
              <ac:spMk id="8" creationId="{2242F33D-8501-46C4-87D9-371E66EAA626}"/>
            </ac:spMkLst>
          </pc:spChg>
        </pc:sldLayoutChg>
        <pc:sldLayoutChg chg="modSp">
          <pc:chgData name="Francesco Lucà" userId="be252dd4-0f5a-48eb-bdff-dd588f7f9609" providerId="ADAL" clId="{B3E13F10-144B-44D5-AC80-9DA2B40D847B}" dt="2025-03-21T12:15:12.072" v="0"/>
          <pc:sldLayoutMkLst>
            <pc:docMk/>
            <pc:sldMasterMk cId="0" sldId="2147483648"/>
            <pc:sldLayoutMk cId="0" sldId="2147483666"/>
          </pc:sldLayoutMkLst>
          <pc:spChg chg="mod">
            <ac:chgData name="Francesco Lucà" userId="be252dd4-0f5a-48eb-bdff-dd588f7f9609" providerId="ADAL" clId="{B3E13F10-144B-44D5-AC80-9DA2B40D847B}" dt="2025-03-21T12:15:12.072" v="0"/>
            <ac:spMkLst>
              <pc:docMk/>
              <pc:sldMasterMk cId="0" sldId="2147483648"/>
              <pc:sldLayoutMk cId="0" sldId="2147483666"/>
              <ac:spMk id="8" creationId="{4EABA913-35FB-4554-BA05-782A2FC05AC7}"/>
            </ac:spMkLst>
          </pc:spChg>
        </pc:sldLayoutChg>
        <pc:sldLayoutChg chg="modSp">
          <pc:chgData name="Francesco Lucà" userId="be252dd4-0f5a-48eb-bdff-dd588f7f9609" providerId="ADAL" clId="{B3E13F10-144B-44D5-AC80-9DA2B40D847B}" dt="2025-03-21T12:15:12.072" v="0"/>
          <pc:sldLayoutMkLst>
            <pc:docMk/>
            <pc:sldMasterMk cId="0" sldId="2147483648"/>
            <pc:sldLayoutMk cId="0" sldId="2147483667"/>
          </pc:sldLayoutMkLst>
          <pc:spChg chg="mod">
            <ac:chgData name="Francesco Lucà" userId="be252dd4-0f5a-48eb-bdff-dd588f7f9609" providerId="ADAL" clId="{B3E13F10-144B-44D5-AC80-9DA2B40D847B}" dt="2025-03-21T12:15:12.072" v="0"/>
            <ac:spMkLst>
              <pc:docMk/>
              <pc:sldMasterMk cId="0" sldId="2147483648"/>
              <pc:sldLayoutMk cId="0" sldId="2147483667"/>
              <ac:spMk id="7" creationId="{4FB66AB8-BAC9-4C81-9CB5-45484C4097F9}"/>
            </ac:spMkLst>
          </pc:spChg>
        </pc:sldLayoutChg>
      </pc:sldMasterChg>
    </pc:docChg>
  </pc:docChgLst>
  <pc:docChgLst>
    <pc:chgData name="Francesco Lucà" userId="be252dd4-0f5a-48eb-bdff-dd588f7f9609" providerId="ADAL" clId="{46780FFE-72E8-4D2C-AACE-4BC6830982B9}"/>
    <pc:docChg chg="undo custSel modSld">
      <pc:chgData name="Francesco Lucà" userId="be252dd4-0f5a-48eb-bdff-dd588f7f9609" providerId="ADAL" clId="{46780FFE-72E8-4D2C-AACE-4BC6830982B9}" dt="2023-04-06T12:52:38.708" v="23" actId="20577"/>
      <pc:docMkLst>
        <pc:docMk/>
      </pc:docMkLst>
      <pc:sldChg chg="modSp mod">
        <pc:chgData name="Francesco Lucà" userId="be252dd4-0f5a-48eb-bdff-dd588f7f9609" providerId="ADAL" clId="{46780FFE-72E8-4D2C-AACE-4BC6830982B9}" dt="2023-04-06T12:52:38.708" v="23" actId="20577"/>
        <pc:sldMkLst>
          <pc:docMk/>
          <pc:sldMk cId="1721166616" sldId="301"/>
        </pc:sldMkLst>
      </pc:sldChg>
    </pc:docChg>
  </pc:docChgLst>
  <pc:docChgLst>
    <pc:chgData name="Francesco Lucà" userId="be252dd4-0f5a-48eb-bdff-dd588f7f9609" providerId="ADAL" clId="{E1DB8C99-FD91-4693-A4F1-24CF9E4C5DA2}"/>
    <pc:docChg chg="custSel modSld modMainMaster">
      <pc:chgData name="Francesco Lucà" userId="be252dd4-0f5a-48eb-bdff-dd588f7f9609" providerId="ADAL" clId="{E1DB8C99-FD91-4693-A4F1-24CF9E4C5DA2}" dt="2022-04-09T16:30:31.904" v="41" actId="20577"/>
      <pc:docMkLst>
        <pc:docMk/>
      </pc:docMkLst>
      <pc:sldChg chg="modSp">
        <pc:chgData name="Francesco Lucà" userId="be252dd4-0f5a-48eb-bdff-dd588f7f9609" providerId="ADAL" clId="{E1DB8C99-FD91-4693-A4F1-24CF9E4C5DA2}" dt="2022-03-24T11:10:21.872" v="0"/>
        <pc:sldMkLst>
          <pc:docMk/>
          <pc:sldMk cId="3762391800" sldId="256"/>
        </pc:sldMkLst>
      </pc:sldChg>
      <pc:sldChg chg="modSp">
        <pc:chgData name="Francesco Lucà" userId="be252dd4-0f5a-48eb-bdff-dd588f7f9609" providerId="ADAL" clId="{E1DB8C99-FD91-4693-A4F1-24CF9E4C5DA2}" dt="2022-03-24T11:10:21.872" v="0"/>
        <pc:sldMkLst>
          <pc:docMk/>
          <pc:sldMk cId="3502681717" sldId="286"/>
        </pc:sldMkLst>
      </pc:sldChg>
      <pc:sldChg chg="addSp delSp modSp mod">
        <pc:chgData name="Francesco Lucà" userId="be252dd4-0f5a-48eb-bdff-dd588f7f9609" providerId="ADAL" clId="{E1DB8C99-FD91-4693-A4F1-24CF9E4C5DA2}" dt="2022-03-24T15:01:00.457" v="4" actId="478"/>
        <pc:sldMkLst>
          <pc:docMk/>
          <pc:sldMk cId="2297268413" sldId="287"/>
        </pc:sldMkLst>
      </pc:sldChg>
      <pc:sldChg chg="modSp">
        <pc:chgData name="Francesco Lucà" userId="be252dd4-0f5a-48eb-bdff-dd588f7f9609" providerId="ADAL" clId="{E1DB8C99-FD91-4693-A4F1-24CF9E4C5DA2}" dt="2022-03-24T11:10:21.872" v="0"/>
        <pc:sldMkLst>
          <pc:docMk/>
          <pc:sldMk cId="2294229246" sldId="288"/>
        </pc:sldMkLst>
      </pc:sldChg>
      <pc:sldChg chg="addSp delSp modSp mod">
        <pc:chgData name="Francesco Lucà" userId="be252dd4-0f5a-48eb-bdff-dd588f7f9609" providerId="ADAL" clId="{E1DB8C99-FD91-4693-A4F1-24CF9E4C5DA2}" dt="2022-03-24T15:00:56.649" v="3" actId="478"/>
        <pc:sldMkLst>
          <pc:docMk/>
          <pc:sldMk cId="2660602731" sldId="289"/>
        </pc:sldMkLst>
      </pc:sldChg>
      <pc:sldChg chg="modSp">
        <pc:chgData name="Francesco Lucà" userId="be252dd4-0f5a-48eb-bdff-dd588f7f9609" providerId="ADAL" clId="{E1DB8C99-FD91-4693-A4F1-24CF9E4C5DA2}" dt="2022-03-24T11:10:21.872" v="0"/>
        <pc:sldMkLst>
          <pc:docMk/>
          <pc:sldMk cId="1763168195" sldId="290"/>
        </pc:sldMkLst>
      </pc:sldChg>
      <pc:sldChg chg="modSp">
        <pc:chgData name="Francesco Lucà" userId="be252dd4-0f5a-48eb-bdff-dd588f7f9609" providerId="ADAL" clId="{E1DB8C99-FD91-4693-A4F1-24CF9E4C5DA2}" dt="2022-03-24T11:10:21.872" v="0"/>
        <pc:sldMkLst>
          <pc:docMk/>
          <pc:sldMk cId="1509271405" sldId="291"/>
        </pc:sldMkLst>
      </pc:sldChg>
      <pc:sldChg chg="modSp">
        <pc:chgData name="Francesco Lucà" userId="be252dd4-0f5a-48eb-bdff-dd588f7f9609" providerId="ADAL" clId="{E1DB8C99-FD91-4693-A4F1-24CF9E4C5DA2}" dt="2022-03-24T11:10:21.872" v="0"/>
        <pc:sldMkLst>
          <pc:docMk/>
          <pc:sldMk cId="571509414" sldId="292"/>
        </pc:sldMkLst>
      </pc:sldChg>
      <pc:sldChg chg="modSp">
        <pc:chgData name="Francesco Lucà" userId="be252dd4-0f5a-48eb-bdff-dd588f7f9609" providerId="ADAL" clId="{E1DB8C99-FD91-4693-A4F1-24CF9E4C5DA2}" dt="2022-03-24T11:10:21.872" v="0"/>
        <pc:sldMkLst>
          <pc:docMk/>
          <pc:sldMk cId="3524198758" sldId="293"/>
        </pc:sldMkLst>
      </pc:sldChg>
      <pc:sldChg chg="modSp mod">
        <pc:chgData name="Francesco Lucà" userId="be252dd4-0f5a-48eb-bdff-dd588f7f9609" providerId="ADAL" clId="{E1DB8C99-FD91-4693-A4F1-24CF9E4C5DA2}" dt="2022-03-24T11:13:37.982" v="1" actId="20577"/>
        <pc:sldMkLst>
          <pc:docMk/>
          <pc:sldMk cId="2987853011" sldId="294"/>
        </pc:sldMkLst>
      </pc:sldChg>
      <pc:sldChg chg="modSp mod">
        <pc:chgData name="Francesco Lucà" userId="be252dd4-0f5a-48eb-bdff-dd588f7f9609" providerId="ADAL" clId="{E1DB8C99-FD91-4693-A4F1-24CF9E4C5DA2}" dt="2022-03-24T15:02:17.849" v="15" actId="14734"/>
        <pc:sldMkLst>
          <pc:docMk/>
          <pc:sldMk cId="1493164087" sldId="295"/>
        </pc:sldMkLst>
      </pc:sldChg>
      <pc:sldChg chg="modSp">
        <pc:chgData name="Francesco Lucà" userId="be252dd4-0f5a-48eb-bdff-dd588f7f9609" providerId="ADAL" clId="{E1DB8C99-FD91-4693-A4F1-24CF9E4C5DA2}" dt="2022-03-24T11:10:21.872" v="0"/>
        <pc:sldMkLst>
          <pc:docMk/>
          <pc:sldMk cId="1070916921" sldId="296"/>
        </pc:sldMkLst>
      </pc:sldChg>
      <pc:sldChg chg="modSp">
        <pc:chgData name="Francesco Lucà" userId="be252dd4-0f5a-48eb-bdff-dd588f7f9609" providerId="ADAL" clId="{E1DB8C99-FD91-4693-A4F1-24CF9E4C5DA2}" dt="2022-03-24T11:10:21.872" v="0"/>
        <pc:sldMkLst>
          <pc:docMk/>
          <pc:sldMk cId="1439399257" sldId="297"/>
        </pc:sldMkLst>
      </pc:sldChg>
      <pc:sldChg chg="modSp">
        <pc:chgData name="Francesco Lucà" userId="be252dd4-0f5a-48eb-bdff-dd588f7f9609" providerId="ADAL" clId="{E1DB8C99-FD91-4693-A4F1-24CF9E4C5DA2}" dt="2022-03-24T11:10:21.872" v="0"/>
        <pc:sldMkLst>
          <pc:docMk/>
          <pc:sldMk cId="3887836567" sldId="298"/>
        </pc:sldMkLst>
      </pc:sldChg>
      <pc:sldChg chg="modSp mod">
        <pc:chgData name="Francesco Lucà" userId="be252dd4-0f5a-48eb-bdff-dd588f7f9609" providerId="ADAL" clId="{E1DB8C99-FD91-4693-A4F1-24CF9E4C5DA2}" dt="2022-04-09T16:30:31.904" v="41" actId="20577"/>
        <pc:sldMkLst>
          <pc:docMk/>
          <pc:sldMk cId="3731964746" sldId="300"/>
        </pc:sldMkLst>
      </pc:sldChg>
      <pc:sldChg chg="modSp">
        <pc:chgData name="Francesco Lucà" userId="be252dd4-0f5a-48eb-bdff-dd588f7f9609" providerId="ADAL" clId="{E1DB8C99-FD91-4693-A4F1-24CF9E4C5DA2}" dt="2022-03-24T11:10:21.872" v="0"/>
        <pc:sldMkLst>
          <pc:docMk/>
          <pc:sldMk cId="1721166616" sldId="301"/>
        </pc:sldMkLst>
      </pc:sldChg>
      <pc:sldChg chg="modSp">
        <pc:chgData name="Francesco Lucà" userId="be252dd4-0f5a-48eb-bdff-dd588f7f9609" providerId="ADAL" clId="{E1DB8C99-FD91-4693-A4F1-24CF9E4C5DA2}" dt="2022-03-24T11:10:21.872" v="0"/>
        <pc:sldMkLst>
          <pc:docMk/>
          <pc:sldMk cId="2705617932" sldId="302"/>
        </pc:sldMkLst>
      </pc:sldChg>
      <pc:sldChg chg="modSp">
        <pc:chgData name="Francesco Lucà" userId="be252dd4-0f5a-48eb-bdff-dd588f7f9609" providerId="ADAL" clId="{E1DB8C99-FD91-4693-A4F1-24CF9E4C5DA2}" dt="2022-03-24T11:10:21.872" v="0"/>
        <pc:sldMkLst>
          <pc:docMk/>
          <pc:sldMk cId="1818076388" sldId="303"/>
        </pc:sldMkLst>
      </pc:sldChg>
      <pc:sldChg chg="modSp">
        <pc:chgData name="Francesco Lucà" userId="be252dd4-0f5a-48eb-bdff-dd588f7f9609" providerId="ADAL" clId="{E1DB8C99-FD91-4693-A4F1-24CF9E4C5DA2}" dt="2022-03-24T11:10:21.872" v="0"/>
        <pc:sldMkLst>
          <pc:docMk/>
          <pc:sldMk cId="3620442607" sldId="304"/>
        </pc:sldMkLst>
      </pc:sldChg>
      <pc:sldChg chg="modSp">
        <pc:chgData name="Francesco Lucà" userId="be252dd4-0f5a-48eb-bdff-dd588f7f9609" providerId="ADAL" clId="{E1DB8C99-FD91-4693-A4F1-24CF9E4C5DA2}" dt="2022-03-24T11:10:21.872" v="0"/>
        <pc:sldMkLst>
          <pc:docMk/>
          <pc:sldMk cId="405157976" sldId="305"/>
        </pc:sldMkLst>
      </pc:sldChg>
      <pc:sldChg chg="modSp">
        <pc:chgData name="Francesco Lucà" userId="be252dd4-0f5a-48eb-bdff-dd588f7f9609" providerId="ADAL" clId="{E1DB8C99-FD91-4693-A4F1-24CF9E4C5DA2}" dt="2022-03-24T11:10:21.872" v="0"/>
        <pc:sldMkLst>
          <pc:docMk/>
          <pc:sldMk cId="277745962" sldId="306"/>
        </pc:sldMkLst>
      </pc:sldChg>
      <pc:sldChg chg="modSp">
        <pc:chgData name="Francesco Lucà" userId="be252dd4-0f5a-48eb-bdff-dd588f7f9609" providerId="ADAL" clId="{E1DB8C99-FD91-4693-A4F1-24CF9E4C5DA2}" dt="2022-03-24T11:10:21.872" v="0"/>
        <pc:sldMkLst>
          <pc:docMk/>
          <pc:sldMk cId="2070518028" sldId="307"/>
        </pc:sldMkLst>
      </pc:sldChg>
      <pc:sldChg chg="modSp">
        <pc:chgData name="Francesco Lucà" userId="be252dd4-0f5a-48eb-bdff-dd588f7f9609" providerId="ADAL" clId="{E1DB8C99-FD91-4693-A4F1-24CF9E4C5DA2}" dt="2022-03-24T11:10:21.872" v="0"/>
        <pc:sldMkLst>
          <pc:docMk/>
          <pc:sldMk cId="1472389740" sldId="309"/>
        </pc:sldMkLst>
      </pc:sldChg>
      <pc:sldChg chg="modSp">
        <pc:chgData name="Francesco Lucà" userId="be252dd4-0f5a-48eb-bdff-dd588f7f9609" providerId="ADAL" clId="{E1DB8C99-FD91-4693-A4F1-24CF9E4C5DA2}" dt="2022-03-24T11:10:21.872" v="0"/>
        <pc:sldMkLst>
          <pc:docMk/>
          <pc:sldMk cId="3657396492" sldId="310"/>
        </pc:sldMkLst>
      </pc:sldChg>
      <pc:sldChg chg="modSp">
        <pc:chgData name="Francesco Lucà" userId="be252dd4-0f5a-48eb-bdff-dd588f7f9609" providerId="ADAL" clId="{E1DB8C99-FD91-4693-A4F1-24CF9E4C5DA2}" dt="2022-03-24T11:10:21.872" v="0"/>
        <pc:sldMkLst>
          <pc:docMk/>
          <pc:sldMk cId="1088213164" sldId="311"/>
        </pc:sldMkLst>
      </pc:sldChg>
      <pc:sldChg chg="modSp">
        <pc:chgData name="Francesco Lucà" userId="be252dd4-0f5a-48eb-bdff-dd588f7f9609" providerId="ADAL" clId="{E1DB8C99-FD91-4693-A4F1-24CF9E4C5DA2}" dt="2022-03-24T11:10:21.872" v="0"/>
        <pc:sldMkLst>
          <pc:docMk/>
          <pc:sldMk cId="3453032235" sldId="312"/>
        </pc:sldMkLst>
      </pc:sldChg>
      <pc:sldChg chg="modSp">
        <pc:chgData name="Francesco Lucà" userId="be252dd4-0f5a-48eb-bdff-dd588f7f9609" providerId="ADAL" clId="{E1DB8C99-FD91-4693-A4F1-24CF9E4C5DA2}" dt="2022-03-24T11:10:21.872" v="0"/>
        <pc:sldMkLst>
          <pc:docMk/>
          <pc:sldMk cId="3903183883" sldId="313"/>
        </pc:sldMkLst>
      </pc:sldChg>
      <pc:sldChg chg="modSp">
        <pc:chgData name="Francesco Lucà" userId="be252dd4-0f5a-48eb-bdff-dd588f7f9609" providerId="ADAL" clId="{E1DB8C99-FD91-4693-A4F1-24CF9E4C5DA2}" dt="2022-03-24T11:10:21.872" v="0"/>
        <pc:sldMkLst>
          <pc:docMk/>
          <pc:sldMk cId="475713314" sldId="314"/>
        </pc:sldMkLst>
      </pc:sldChg>
      <pc:sldChg chg="modSp">
        <pc:chgData name="Francesco Lucà" userId="be252dd4-0f5a-48eb-bdff-dd588f7f9609" providerId="ADAL" clId="{E1DB8C99-FD91-4693-A4F1-24CF9E4C5DA2}" dt="2022-03-24T11:10:21.872" v="0"/>
        <pc:sldMkLst>
          <pc:docMk/>
          <pc:sldMk cId="1519762880" sldId="315"/>
        </pc:sldMkLst>
      </pc:sldChg>
      <pc:sldChg chg="modSp">
        <pc:chgData name="Francesco Lucà" userId="be252dd4-0f5a-48eb-bdff-dd588f7f9609" providerId="ADAL" clId="{E1DB8C99-FD91-4693-A4F1-24CF9E4C5DA2}" dt="2022-03-24T11:10:21.872" v="0"/>
        <pc:sldMkLst>
          <pc:docMk/>
          <pc:sldMk cId="3066924728" sldId="316"/>
        </pc:sldMkLst>
      </pc:sldChg>
      <pc:sldChg chg="modSp">
        <pc:chgData name="Francesco Lucà" userId="be252dd4-0f5a-48eb-bdff-dd588f7f9609" providerId="ADAL" clId="{E1DB8C99-FD91-4693-A4F1-24CF9E4C5DA2}" dt="2022-03-24T11:10:21.872" v="0"/>
        <pc:sldMkLst>
          <pc:docMk/>
          <pc:sldMk cId="3014274519" sldId="317"/>
        </pc:sldMkLst>
      </pc:sldChg>
      <pc:sldMasterChg chg="modSp modSldLayout">
        <pc:chgData name="Francesco Lucà" userId="be252dd4-0f5a-48eb-bdff-dd588f7f9609" providerId="ADAL" clId="{E1DB8C99-FD91-4693-A4F1-24CF9E4C5DA2}" dt="2022-03-24T11:10:21.872" v="0"/>
        <pc:sldMasterMkLst>
          <pc:docMk/>
          <pc:sldMasterMk cId="0" sldId="2147483648"/>
        </pc:sldMasterMkLst>
        <pc:sldLayoutChg chg="modSp">
          <pc:chgData name="Francesco Lucà" userId="be252dd4-0f5a-48eb-bdff-dd588f7f9609" providerId="ADAL" clId="{E1DB8C99-FD91-4693-A4F1-24CF9E4C5DA2}" dt="2022-03-24T11:10:21.872" v="0"/>
          <pc:sldLayoutMkLst>
            <pc:docMk/>
            <pc:sldMasterMk cId="0" sldId="2147483648"/>
            <pc:sldLayoutMk cId="0" sldId="2147483649"/>
          </pc:sldLayoutMkLst>
        </pc:sldLayoutChg>
        <pc:sldLayoutChg chg="modSp">
          <pc:chgData name="Francesco Lucà" userId="be252dd4-0f5a-48eb-bdff-dd588f7f9609" providerId="ADAL" clId="{E1DB8C99-FD91-4693-A4F1-24CF9E4C5DA2}" dt="2022-03-24T11:10:21.872" v="0"/>
          <pc:sldLayoutMkLst>
            <pc:docMk/>
            <pc:sldMasterMk cId="0" sldId="2147483648"/>
            <pc:sldLayoutMk cId="0" sldId="2147483650"/>
          </pc:sldLayoutMkLst>
        </pc:sldLayoutChg>
        <pc:sldLayoutChg chg="modSp">
          <pc:chgData name="Francesco Lucà" userId="be252dd4-0f5a-48eb-bdff-dd588f7f9609" providerId="ADAL" clId="{E1DB8C99-FD91-4693-A4F1-24CF9E4C5DA2}" dt="2022-03-24T11:10:21.872" v="0"/>
          <pc:sldLayoutMkLst>
            <pc:docMk/>
            <pc:sldMasterMk cId="0" sldId="2147483648"/>
            <pc:sldLayoutMk cId="0" sldId="2147483651"/>
          </pc:sldLayoutMkLst>
        </pc:sldLayoutChg>
        <pc:sldLayoutChg chg="modSp">
          <pc:chgData name="Francesco Lucà" userId="be252dd4-0f5a-48eb-bdff-dd588f7f9609" providerId="ADAL" clId="{E1DB8C99-FD91-4693-A4F1-24CF9E4C5DA2}" dt="2022-03-24T11:10:21.872" v="0"/>
          <pc:sldLayoutMkLst>
            <pc:docMk/>
            <pc:sldMasterMk cId="0" sldId="2147483648"/>
            <pc:sldLayoutMk cId="0" sldId="2147483653"/>
          </pc:sldLayoutMkLst>
        </pc:sldLayoutChg>
        <pc:sldLayoutChg chg="modSp">
          <pc:chgData name="Francesco Lucà" userId="be252dd4-0f5a-48eb-bdff-dd588f7f9609" providerId="ADAL" clId="{E1DB8C99-FD91-4693-A4F1-24CF9E4C5DA2}" dt="2022-03-24T11:10:21.872" v="0"/>
          <pc:sldLayoutMkLst>
            <pc:docMk/>
            <pc:sldMasterMk cId="0" sldId="2147483648"/>
            <pc:sldLayoutMk cId="0" sldId="2147483654"/>
          </pc:sldLayoutMkLst>
        </pc:sldLayoutChg>
        <pc:sldLayoutChg chg="modSp">
          <pc:chgData name="Francesco Lucà" userId="be252dd4-0f5a-48eb-bdff-dd588f7f9609" providerId="ADAL" clId="{E1DB8C99-FD91-4693-A4F1-24CF9E4C5DA2}" dt="2022-03-24T11:10:21.872" v="0"/>
          <pc:sldLayoutMkLst>
            <pc:docMk/>
            <pc:sldMasterMk cId="0" sldId="2147483648"/>
            <pc:sldLayoutMk cId="0" sldId="2147483655"/>
          </pc:sldLayoutMkLst>
        </pc:sldLayoutChg>
        <pc:sldLayoutChg chg="modSp">
          <pc:chgData name="Francesco Lucà" userId="be252dd4-0f5a-48eb-bdff-dd588f7f9609" providerId="ADAL" clId="{E1DB8C99-FD91-4693-A4F1-24CF9E4C5DA2}" dt="2022-03-24T11:10:21.872" v="0"/>
          <pc:sldLayoutMkLst>
            <pc:docMk/>
            <pc:sldMasterMk cId="0" sldId="2147483648"/>
            <pc:sldLayoutMk cId="0" sldId="2147483657"/>
          </pc:sldLayoutMkLst>
        </pc:sldLayoutChg>
        <pc:sldLayoutChg chg="modSp">
          <pc:chgData name="Francesco Lucà" userId="be252dd4-0f5a-48eb-bdff-dd588f7f9609" providerId="ADAL" clId="{E1DB8C99-FD91-4693-A4F1-24CF9E4C5DA2}" dt="2022-03-24T11:10:21.872" v="0"/>
          <pc:sldLayoutMkLst>
            <pc:docMk/>
            <pc:sldMasterMk cId="0" sldId="2147483648"/>
            <pc:sldLayoutMk cId="0" sldId="2147483659"/>
          </pc:sldLayoutMkLst>
        </pc:sldLayoutChg>
        <pc:sldLayoutChg chg="modSp">
          <pc:chgData name="Francesco Lucà" userId="be252dd4-0f5a-48eb-bdff-dd588f7f9609" providerId="ADAL" clId="{E1DB8C99-FD91-4693-A4F1-24CF9E4C5DA2}" dt="2022-03-24T11:10:21.872" v="0"/>
          <pc:sldLayoutMkLst>
            <pc:docMk/>
            <pc:sldMasterMk cId="0" sldId="2147483648"/>
            <pc:sldLayoutMk cId="0" sldId="2147483660"/>
          </pc:sldLayoutMkLst>
        </pc:sldLayoutChg>
        <pc:sldLayoutChg chg="modSp">
          <pc:chgData name="Francesco Lucà" userId="be252dd4-0f5a-48eb-bdff-dd588f7f9609" providerId="ADAL" clId="{E1DB8C99-FD91-4693-A4F1-24CF9E4C5DA2}" dt="2022-03-24T11:10:21.872" v="0"/>
          <pc:sldLayoutMkLst>
            <pc:docMk/>
            <pc:sldMasterMk cId="0" sldId="2147483648"/>
            <pc:sldLayoutMk cId="0" sldId="2147483661"/>
          </pc:sldLayoutMkLst>
        </pc:sldLayoutChg>
        <pc:sldLayoutChg chg="modSp">
          <pc:chgData name="Francesco Lucà" userId="be252dd4-0f5a-48eb-bdff-dd588f7f9609" providerId="ADAL" clId="{E1DB8C99-FD91-4693-A4F1-24CF9E4C5DA2}" dt="2022-03-24T11:10:21.872" v="0"/>
          <pc:sldLayoutMkLst>
            <pc:docMk/>
            <pc:sldMasterMk cId="0" sldId="2147483648"/>
            <pc:sldLayoutMk cId="0" sldId="2147483662"/>
          </pc:sldLayoutMkLst>
        </pc:sldLayoutChg>
        <pc:sldLayoutChg chg="modSp">
          <pc:chgData name="Francesco Lucà" userId="be252dd4-0f5a-48eb-bdff-dd588f7f9609" providerId="ADAL" clId="{E1DB8C99-FD91-4693-A4F1-24CF9E4C5DA2}" dt="2022-03-24T11:10:21.872" v="0"/>
          <pc:sldLayoutMkLst>
            <pc:docMk/>
            <pc:sldMasterMk cId="0" sldId="2147483648"/>
            <pc:sldLayoutMk cId="0" sldId="2147483663"/>
          </pc:sldLayoutMkLst>
        </pc:sldLayoutChg>
        <pc:sldLayoutChg chg="modSp">
          <pc:chgData name="Francesco Lucà" userId="be252dd4-0f5a-48eb-bdff-dd588f7f9609" providerId="ADAL" clId="{E1DB8C99-FD91-4693-A4F1-24CF9E4C5DA2}" dt="2022-03-24T11:10:21.872" v="0"/>
          <pc:sldLayoutMkLst>
            <pc:docMk/>
            <pc:sldMasterMk cId="0" sldId="2147483648"/>
            <pc:sldLayoutMk cId="0" sldId="2147483664"/>
          </pc:sldLayoutMkLst>
        </pc:sldLayoutChg>
        <pc:sldLayoutChg chg="modSp">
          <pc:chgData name="Francesco Lucà" userId="be252dd4-0f5a-48eb-bdff-dd588f7f9609" providerId="ADAL" clId="{E1DB8C99-FD91-4693-A4F1-24CF9E4C5DA2}" dt="2022-03-24T11:10:21.872" v="0"/>
          <pc:sldLayoutMkLst>
            <pc:docMk/>
            <pc:sldMasterMk cId="0" sldId="2147483648"/>
            <pc:sldLayoutMk cId="0" sldId="2147483665"/>
          </pc:sldLayoutMkLst>
        </pc:sldLayoutChg>
        <pc:sldLayoutChg chg="modSp">
          <pc:chgData name="Francesco Lucà" userId="be252dd4-0f5a-48eb-bdff-dd588f7f9609" providerId="ADAL" clId="{E1DB8C99-FD91-4693-A4F1-24CF9E4C5DA2}" dt="2022-03-24T11:10:21.872" v="0"/>
          <pc:sldLayoutMkLst>
            <pc:docMk/>
            <pc:sldMasterMk cId="0" sldId="2147483648"/>
            <pc:sldLayoutMk cId="0" sldId="2147483666"/>
          </pc:sldLayoutMkLst>
        </pc:sldLayoutChg>
        <pc:sldLayoutChg chg="modSp">
          <pc:chgData name="Francesco Lucà" userId="be252dd4-0f5a-48eb-bdff-dd588f7f9609" providerId="ADAL" clId="{E1DB8C99-FD91-4693-A4F1-24CF9E4C5DA2}" dt="2022-03-24T11:10:21.872" v="0"/>
          <pc:sldLayoutMkLst>
            <pc:docMk/>
            <pc:sldMasterMk cId="0" sldId="2147483648"/>
            <pc:sldLayoutMk cId="0" sldId="2147483667"/>
          </pc:sldLayoutMkLst>
        </pc:sldLayoutChg>
      </pc:sldMasterChg>
    </pc:docChg>
  </pc:docChgLst>
  <pc:docChgLst>
    <pc:chgData name="Francesco Lucà" userId="be252dd4-0f5a-48eb-bdff-dd588f7f9609" providerId="ADAL" clId="{950626C4-74A1-42B4-868B-E482BB1F7934}"/>
    <pc:docChg chg="modSld modMainMaster">
      <pc:chgData name="Francesco Lucà" userId="be252dd4-0f5a-48eb-bdff-dd588f7f9609" providerId="ADAL" clId="{950626C4-74A1-42B4-868B-E482BB1F7934}" dt="2024-03-22T06:55:47.952" v="0"/>
      <pc:docMkLst>
        <pc:docMk/>
      </pc:docMkLst>
      <pc:sldChg chg="modSp">
        <pc:chgData name="Francesco Lucà" userId="be252dd4-0f5a-48eb-bdff-dd588f7f9609" providerId="ADAL" clId="{950626C4-74A1-42B4-868B-E482BB1F7934}" dt="2024-03-22T06:55:47.952" v="0"/>
        <pc:sldMkLst>
          <pc:docMk/>
          <pc:sldMk cId="3762391800" sldId="256"/>
        </pc:sldMkLst>
      </pc:sldChg>
      <pc:sldChg chg="modSp">
        <pc:chgData name="Francesco Lucà" userId="be252dd4-0f5a-48eb-bdff-dd588f7f9609" providerId="ADAL" clId="{950626C4-74A1-42B4-868B-E482BB1F7934}" dt="2024-03-22T06:55:47.952" v="0"/>
        <pc:sldMkLst>
          <pc:docMk/>
          <pc:sldMk cId="3502681717" sldId="286"/>
        </pc:sldMkLst>
      </pc:sldChg>
      <pc:sldChg chg="modSp">
        <pc:chgData name="Francesco Lucà" userId="be252dd4-0f5a-48eb-bdff-dd588f7f9609" providerId="ADAL" clId="{950626C4-74A1-42B4-868B-E482BB1F7934}" dt="2024-03-22T06:55:47.952" v="0"/>
        <pc:sldMkLst>
          <pc:docMk/>
          <pc:sldMk cId="2297268413" sldId="287"/>
        </pc:sldMkLst>
      </pc:sldChg>
      <pc:sldChg chg="modSp">
        <pc:chgData name="Francesco Lucà" userId="be252dd4-0f5a-48eb-bdff-dd588f7f9609" providerId="ADAL" clId="{950626C4-74A1-42B4-868B-E482BB1F7934}" dt="2024-03-22T06:55:47.952" v="0"/>
        <pc:sldMkLst>
          <pc:docMk/>
          <pc:sldMk cId="2294229246" sldId="288"/>
        </pc:sldMkLst>
      </pc:sldChg>
      <pc:sldChg chg="modSp">
        <pc:chgData name="Francesco Lucà" userId="be252dd4-0f5a-48eb-bdff-dd588f7f9609" providerId="ADAL" clId="{950626C4-74A1-42B4-868B-E482BB1F7934}" dt="2024-03-22T06:55:47.952" v="0"/>
        <pc:sldMkLst>
          <pc:docMk/>
          <pc:sldMk cId="2660602731" sldId="289"/>
        </pc:sldMkLst>
      </pc:sldChg>
      <pc:sldChg chg="modSp">
        <pc:chgData name="Francesco Lucà" userId="be252dd4-0f5a-48eb-bdff-dd588f7f9609" providerId="ADAL" clId="{950626C4-74A1-42B4-868B-E482BB1F7934}" dt="2024-03-22T06:55:47.952" v="0"/>
        <pc:sldMkLst>
          <pc:docMk/>
          <pc:sldMk cId="1763168195" sldId="290"/>
        </pc:sldMkLst>
      </pc:sldChg>
      <pc:sldChg chg="modSp">
        <pc:chgData name="Francesco Lucà" userId="be252dd4-0f5a-48eb-bdff-dd588f7f9609" providerId="ADAL" clId="{950626C4-74A1-42B4-868B-E482BB1F7934}" dt="2024-03-22T06:55:47.952" v="0"/>
        <pc:sldMkLst>
          <pc:docMk/>
          <pc:sldMk cId="1509271405" sldId="291"/>
        </pc:sldMkLst>
      </pc:sldChg>
      <pc:sldChg chg="modSp">
        <pc:chgData name="Francesco Lucà" userId="be252dd4-0f5a-48eb-bdff-dd588f7f9609" providerId="ADAL" clId="{950626C4-74A1-42B4-868B-E482BB1F7934}" dt="2024-03-22T06:55:47.952" v="0"/>
        <pc:sldMkLst>
          <pc:docMk/>
          <pc:sldMk cId="571509414" sldId="292"/>
        </pc:sldMkLst>
      </pc:sldChg>
      <pc:sldChg chg="modSp">
        <pc:chgData name="Francesco Lucà" userId="be252dd4-0f5a-48eb-bdff-dd588f7f9609" providerId="ADAL" clId="{950626C4-74A1-42B4-868B-E482BB1F7934}" dt="2024-03-22T06:55:47.952" v="0"/>
        <pc:sldMkLst>
          <pc:docMk/>
          <pc:sldMk cId="3524198758" sldId="293"/>
        </pc:sldMkLst>
      </pc:sldChg>
      <pc:sldChg chg="modSp">
        <pc:chgData name="Francesco Lucà" userId="be252dd4-0f5a-48eb-bdff-dd588f7f9609" providerId="ADAL" clId="{950626C4-74A1-42B4-868B-E482BB1F7934}" dt="2024-03-22T06:55:47.952" v="0"/>
        <pc:sldMkLst>
          <pc:docMk/>
          <pc:sldMk cId="2987853011" sldId="294"/>
        </pc:sldMkLst>
      </pc:sldChg>
      <pc:sldChg chg="modSp">
        <pc:chgData name="Francesco Lucà" userId="be252dd4-0f5a-48eb-bdff-dd588f7f9609" providerId="ADAL" clId="{950626C4-74A1-42B4-868B-E482BB1F7934}" dt="2024-03-22T06:55:47.952" v="0"/>
        <pc:sldMkLst>
          <pc:docMk/>
          <pc:sldMk cId="1493164087" sldId="295"/>
        </pc:sldMkLst>
      </pc:sldChg>
      <pc:sldChg chg="modSp">
        <pc:chgData name="Francesco Lucà" userId="be252dd4-0f5a-48eb-bdff-dd588f7f9609" providerId="ADAL" clId="{950626C4-74A1-42B4-868B-E482BB1F7934}" dt="2024-03-22T06:55:47.952" v="0"/>
        <pc:sldMkLst>
          <pc:docMk/>
          <pc:sldMk cId="1070916921" sldId="296"/>
        </pc:sldMkLst>
      </pc:sldChg>
      <pc:sldChg chg="modSp">
        <pc:chgData name="Francesco Lucà" userId="be252dd4-0f5a-48eb-bdff-dd588f7f9609" providerId="ADAL" clId="{950626C4-74A1-42B4-868B-E482BB1F7934}" dt="2024-03-22T06:55:47.952" v="0"/>
        <pc:sldMkLst>
          <pc:docMk/>
          <pc:sldMk cId="1439399257" sldId="297"/>
        </pc:sldMkLst>
      </pc:sldChg>
      <pc:sldChg chg="modSp">
        <pc:chgData name="Francesco Lucà" userId="be252dd4-0f5a-48eb-bdff-dd588f7f9609" providerId="ADAL" clId="{950626C4-74A1-42B4-868B-E482BB1F7934}" dt="2024-03-22T06:55:47.952" v="0"/>
        <pc:sldMkLst>
          <pc:docMk/>
          <pc:sldMk cId="3887836567" sldId="298"/>
        </pc:sldMkLst>
      </pc:sldChg>
      <pc:sldChg chg="modSp">
        <pc:chgData name="Francesco Lucà" userId="be252dd4-0f5a-48eb-bdff-dd588f7f9609" providerId="ADAL" clId="{950626C4-74A1-42B4-868B-E482BB1F7934}" dt="2024-03-22T06:55:47.952" v="0"/>
        <pc:sldMkLst>
          <pc:docMk/>
          <pc:sldMk cId="3731964746" sldId="300"/>
        </pc:sldMkLst>
      </pc:sldChg>
      <pc:sldChg chg="modSp">
        <pc:chgData name="Francesco Lucà" userId="be252dd4-0f5a-48eb-bdff-dd588f7f9609" providerId="ADAL" clId="{950626C4-74A1-42B4-868B-E482BB1F7934}" dt="2024-03-22T06:55:47.952" v="0"/>
        <pc:sldMkLst>
          <pc:docMk/>
          <pc:sldMk cId="1721166616" sldId="301"/>
        </pc:sldMkLst>
      </pc:sldChg>
      <pc:sldChg chg="modSp">
        <pc:chgData name="Francesco Lucà" userId="be252dd4-0f5a-48eb-bdff-dd588f7f9609" providerId="ADAL" clId="{950626C4-74A1-42B4-868B-E482BB1F7934}" dt="2024-03-22T06:55:47.952" v="0"/>
        <pc:sldMkLst>
          <pc:docMk/>
          <pc:sldMk cId="2705617932" sldId="302"/>
        </pc:sldMkLst>
      </pc:sldChg>
      <pc:sldChg chg="modSp">
        <pc:chgData name="Francesco Lucà" userId="be252dd4-0f5a-48eb-bdff-dd588f7f9609" providerId="ADAL" clId="{950626C4-74A1-42B4-868B-E482BB1F7934}" dt="2024-03-22T06:55:47.952" v="0"/>
        <pc:sldMkLst>
          <pc:docMk/>
          <pc:sldMk cId="1818076388" sldId="303"/>
        </pc:sldMkLst>
      </pc:sldChg>
      <pc:sldChg chg="modSp">
        <pc:chgData name="Francesco Lucà" userId="be252dd4-0f5a-48eb-bdff-dd588f7f9609" providerId="ADAL" clId="{950626C4-74A1-42B4-868B-E482BB1F7934}" dt="2024-03-22T06:55:47.952" v="0"/>
        <pc:sldMkLst>
          <pc:docMk/>
          <pc:sldMk cId="3620442607" sldId="304"/>
        </pc:sldMkLst>
      </pc:sldChg>
      <pc:sldChg chg="modSp">
        <pc:chgData name="Francesco Lucà" userId="be252dd4-0f5a-48eb-bdff-dd588f7f9609" providerId="ADAL" clId="{950626C4-74A1-42B4-868B-E482BB1F7934}" dt="2024-03-22T06:55:47.952" v="0"/>
        <pc:sldMkLst>
          <pc:docMk/>
          <pc:sldMk cId="405157976" sldId="305"/>
        </pc:sldMkLst>
      </pc:sldChg>
      <pc:sldChg chg="modSp">
        <pc:chgData name="Francesco Lucà" userId="be252dd4-0f5a-48eb-bdff-dd588f7f9609" providerId="ADAL" clId="{950626C4-74A1-42B4-868B-E482BB1F7934}" dt="2024-03-22T06:55:47.952" v="0"/>
        <pc:sldMkLst>
          <pc:docMk/>
          <pc:sldMk cId="277745962" sldId="306"/>
        </pc:sldMkLst>
      </pc:sldChg>
      <pc:sldChg chg="modSp">
        <pc:chgData name="Francesco Lucà" userId="be252dd4-0f5a-48eb-bdff-dd588f7f9609" providerId="ADAL" clId="{950626C4-74A1-42B4-868B-E482BB1F7934}" dt="2024-03-22T06:55:47.952" v="0"/>
        <pc:sldMkLst>
          <pc:docMk/>
          <pc:sldMk cId="2070518028" sldId="307"/>
        </pc:sldMkLst>
      </pc:sldChg>
      <pc:sldChg chg="modSp">
        <pc:chgData name="Francesco Lucà" userId="be252dd4-0f5a-48eb-bdff-dd588f7f9609" providerId="ADAL" clId="{950626C4-74A1-42B4-868B-E482BB1F7934}" dt="2024-03-22T06:55:47.952" v="0"/>
        <pc:sldMkLst>
          <pc:docMk/>
          <pc:sldMk cId="1472389740" sldId="309"/>
        </pc:sldMkLst>
      </pc:sldChg>
      <pc:sldChg chg="modSp">
        <pc:chgData name="Francesco Lucà" userId="be252dd4-0f5a-48eb-bdff-dd588f7f9609" providerId="ADAL" clId="{950626C4-74A1-42B4-868B-E482BB1F7934}" dt="2024-03-22T06:55:47.952" v="0"/>
        <pc:sldMkLst>
          <pc:docMk/>
          <pc:sldMk cId="3657396492" sldId="310"/>
        </pc:sldMkLst>
      </pc:sldChg>
      <pc:sldChg chg="modSp">
        <pc:chgData name="Francesco Lucà" userId="be252dd4-0f5a-48eb-bdff-dd588f7f9609" providerId="ADAL" clId="{950626C4-74A1-42B4-868B-E482BB1F7934}" dt="2024-03-22T06:55:47.952" v="0"/>
        <pc:sldMkLst>
          <pc:docMk/>
          <pc:sldMk cId="1088213164" sldId="311"/>
        </pc:sldMkLst>
      </pc:sldChg>
      <pc:sldChg chg="modSp">
        <pc:chgData name="Francesco Lucà" userId="be252dd4-0f5a-48eb-bdff-dd588f7f9609" providerId="ADAL" clId="{950626C4-74A1-42B4-868B-E482BB1F7934}" dt="2024-03-22T06:55:47.952" v="0"/>
        <pc:sldMkLst>
          <pc:docMk/>
          <pc:sldMk cId="3453032235" sldId="312"/>
        </pc:sldMkLst>
      </pc:sldChg>
      <pc:sldChg chg="modSp">
        <pc:chgData name="Francesco Lucà" userId="be252dd4-0f5a-48eb-bdff-dd588f7f9609" providerId="ADAL" clId="{950626C4-74A1-42B4-868B-E482BB1F7934}" dt="2024-03-22T06:55:47.952" v="0"/>
        <pc:sldMkLst>
          <pc:docMk/>
          <pc:sldMk cId="3903183883" sldId="313"/>
        </pc:sldMkLst>
      </pc:sldChg>
      <pc:sldChg chg="modSp">
        <pc:chgData name="Francesco Lucà" userId="be252dd4-0f5a-48eb-bdff-dd588f7f9609" providerId="ADAL" clId="{950626C4-74A1-42B4-868B-E482BB1F7934}" dt="2024-03-22T06:55:47.952" v="0"/>
        <pc:sldMkLst>
          <pc:docMk/>
          <pc:sldMk cId="475713314" sldId="314"/>
        </pc:sldMkLst>
      </pc:sldChg>
      <pc:sldChg chg="modSp">
        <pc:chgData name="Francesco Lucà" userId="be252dd4-0f5a-48eb-bdff-dd588f7f9609" providerId="ADAL" clId="{950626C4-74A1-42B4-868B-E482BB1F7934}" dt="2024-03-22T06:55:47.952" v="0"/>
        <pc:sldMkLst>
          <pc:docMk/>
          <pc:sldMk cId="1519762880" sldId="315"/>
        </pc:sldMkLst>
      </pc:sldChg>
      <pc:sldChg chg="modSp">
        <pc:chgData name="Francesco Lucà" userId="be252dd4-0f5a-48eb-bdff-dd588f7f9609" providerId="ADAL" clId="{950626C4-74A1-42B4-868B-E482BB1F7934}" dt="2024-03-22T06:55:47.952" v="0"/>
        <pc:sldMkLst>
          <pc:docMk/>
          <pc:sldMk cId="3066924728" sldId="316"/>
        </pc:sldMkLst>
      </pc:sldChg>
      <pc:sldChg chg="modSp">
        <pc:chgData name="Francesco Lucà" userId="be252dd4-0f5a-48eb-bdff-dd588f7f9609" providerId="ADAL" clId="{950626C4-74A1-42B4-868B-E482BB1F7934}" dt="2024-03-22T06:55:47.952" v="0"/>
        <pc:sldMkLst>
          <pc:docMk/>
          <pc:sldMk cId="3014274519" sldId="317"/>
        </pc:sldMkLst>
      </pc:sldChg>
      <pc:sldMasterChg chg="modSp modSldLayout">
        <pc:chgData name="Francesco Lucà" userId="be252dd4-0f5a-48eb-bdff-dd588f7f9609" providerId="ADAL" clId="{950626C4-74A1-42B4-868B-E482BB1F7934}" dt="2024-03-22T06:55:47.952" v="0"/>
        <pc:sldMasterMkLst>
          <pc:docMk/>
          <pc:sldMasterMk cId="0" sldId="2147483648"/>
        </pc:sldMasterMkLst>
        <pc:sldLayoutChg chg="modSp">
          <pc:chgData name="Francesco Lucà" userId="be252dd4-0f5a-48eb-bdff-dd588f7f9609" providerId="ADAL" clId="{950626C4-74A1-42B4-868B-E482BB1F7934}" dt="2024-03-22T06:55:47.952" v="0"/>
          <pc:sldLayoutMkLst>
            <pc:docMk/>
            <pc:sldMasterMk cId="0" sldId="2147483648"/>
            <pc:sldLayoutMk cId="0" sldId="2147483649"/>
          </pc:sldLayoutMkLst>
        </pc:sldLayoutChg>
        <pc:sldLayoutChg chg="modSp">
          <pc:chgData name="Francesco Lucà" userId="be252dd4-0f5a-48eb-bdff-dd588f7f9609" providerId="ADAL" clId="{950626C4-74A1-42B4-868B-E482BB1F7934}" dt="2024-03-22T06:55:47.952" v="0"/>
          <pc:sldLayoutMkLst>
            <pc:docMk/>
            <pc:sldMasterMk cId="0" sldId="2147483648"/>
            <pc:sldLayoutMk cId="0" sldId="2147483650"/>
          </pc:sldLayoutMkLst>
        </pc:sldLayoutChg>
        <pc:sldLayoutChg chg="modSp">
          <pc:chgData name="Francesco Lucà" userId="be252dd4-0f5a-48eb-bdff-dd588f7f9609" providerId="ADAL" clId="{950626C4-74A1-42B4-868B-E482BB1F7934}" dt="2024-03-22T06:55:47.952" v="0"/>
          <pc:sldLayoutMkLst>
            <pc:docMk/>
            <pc:sldMasterMk cId="0" sldId="2147483648"/>
            <pc:sldLayoutMk cId="0" sldId="2147483651"/>
          </pc:sldLayoutMkLst>
        </pc:sldLayoutChg>
        <pc:sldLayoutChg chg="modSp">
          <pc:chgData name="Francesco Lucà" userId="be252dd4-0f5a-48eb-bdff-dd588f7f9609" providerId="ADAL" clId="{950626C4-74A1-42B4-868B-E482BB1F7934}" dt="2024-03-22T06:55:47.952" v="0"/>
          <pc:sldLayoutMkLst>
            <pc:docMk/>
            <pc:sldMasterMk cId="0" sldId="2147483648"/>
            <pc:sldLayoutMk cId="0" sldId="2147483653"/>
          </pc:sldLayoutMkLst>
        </pc:sldLayoutChg>
        <pc:sldLayoutChg chg="modSp">
          <pc:chgData name="Francesco Lucà" userId="be252dd4-0f5a-48eb-bdff-dd588f7f9609" providerId="ADAL" clId="{950626C4-74A1-42B4-868B-E482BB1F7934}" dt="2024-03-22T06:55:47.952" v="0"/>
          <pc:sldLayoutMkLst>
            <pc:docMk/>
            <pc:sldMasterMk cId="0" sldId="2147483648"/>
            <pc:sldLayoutMk cId="0" sldId="2147483654"/>
          </pc:sldLayoutMkLst>
        </pc:sldLayoutChg>
        <pc:sldLayoutChg chg="modSp">
          <pc:chgData name="Francesco Lucà" userId="be252dd4-0f5a-48eb-bdff-dd588f7f9609" providerId="ADAL" clId="{950626C4-74A1-42B4-868B-E482BB1F7934}" dt="2024-03-22T06:55:47.952" v="0"/>
          <pc:sldLayoutMkLst>
            <pc:docMk/>
            <pc:sldMasterMk cId="0" sldId="2147483648"/>
            <pc:sldLayoutMk cId="0" sldId="2147483655"/>
          </pc:sldLayoutMkLst>
        </pc:sldLayoutChg>
        <pc:sldLayoutChg chg="modSp">
          <pc:chgData name="Francesco Lucà" userId="be252dd4-0f5a-48eb-bdff-dd588f7f9609" providerId="ADAL" clId="{950626C4-74A1-42B4-868B-E482BB1F7934}" dt="2024-03-22T06:55:47.952" v="0"/>
          <pc:sldLayoutMkLst>
            <pc:docMk/>
            <pc:sldMasterMk cId="0" sldId="2147483648"/>
            <pc:sldLayoutMk cId="0" sldId="2147483657"/>
          </pc:sldLayoutMkLst>
        </pc:sldLayoutChg>
        <pc:sldLayoutChg chg="modSp">
          <pc:chgData name="Francesco Lucà" userId="be252dd4-0f5a-48eb-bdff-dd588f7f9609" providerId="ADAL" clId="{950626C4-74A1-42B4-868B-E482BB1F7934}" dt="2024-03-22T06:55:47.952" v="0"/>
          <pc:sldLayoutMkLst>
            <pc:docMk/>
            <pc:sldMasterMk cId="0" sldId="2147483648"/>
            <pc:sldLayoutMk cId="0" sldId="2147483659"/>
          </pc:sldLayoutMkLst>
        </pc:sldLayoutChg>
        <pc:sldLayoutChg chg="modSp">
          <pc:chgData name="Francesco Lucà" userId="be252dd4-0f5a-48eb-bdff-dd588f7f9609" providerId="ADAL" clId="{950626C4-74A1-42B4-868B-E482BB1F7934}" dt="2024-03-22T06:55:47.952" v="0"/>
          <pc:sldLayoutMkLst>
            <pc:docMk/>
            <pc:sldMasterMk cId="0" sldId="2147483648"/>
            <pc:sldLayoutMk cId="0" sldId="2147483660"/>
          </pc:sldLayoutMkLst>
        </pc:sldLayoutChg>
        <pc:sldLayoutChg chg="modSp">
          <pc:chgData name="Francesco Lucà" userId="be252dd4-0f5a-48eb-bdff-dd588f7f9609" providerId="ADAL" clId="{950626C4-74A1-42B4-868B-E482BB1F7934}" dt="2024-03-22T06:55:47.952" v="0"/>
          <pc:sldLayoutMkLst>
            <pc:docMk/>
            <pc:sldMasterMk cId="0" sldId="2147483648"/>
            <pc:sldLayoutMk cId="0" sldId="2147483661"/>
          </pc:sldLayoutMkLst>
        </pc:sldLayoutChg>
        <pc:sldLayoutChg chg="modSp">
          <pc:chgData name="Francesco Lucà" userId="be252dd4-0f5a-48eb-bdff-dd588f7f9609" providerId="ADAL" clId="{950626C4-74A1-42B4-868B-E482BB1F7934}" dt="2024-03-22T06:55:47.952" v="0"/>
          <pc:sldLayoutMkLst>
            <pc:docMk/>
            <pc:sldMasterMk cId="0" sldId="2147483648"/>
            <pc:sldLayoutMk cId="0" sldId="2147483662"/>
          </pc:sldLayoutMkLst>
        </pc:sldLayoutChg>
        <pc:sldLayoutChg chg="modSp">
          <pc:chgData name="Francesco Lucà" userId="be252dd4-0f5a-48eb-bdff-dd588f7f9609" providerId="ADAL" clId="{950626C4-74A1-42B4-868B-E482BB1F7934}" dt="2024-03-22T06:55:47.952" v="0"/>
          <pc:sldLayoutMkLst>
            <pc:docMk/>
            <pc:sldMasterMk cId="0" sldId="2147483648"/>
            <pc:sldLayoutMk cId="0" sldId="2147483663"/>
          </pc:sldLayoutMkLst>
        </pc:sldLayoutChg>
        <pc:sldLayoutChg chg="modSp">
          <pc:chgData name="Francesco Lucà" userId="be252dd4-0f5a-48eb-bdff-dd588f7f9609" providerId="ADAL" clId="{950626C4-74A1-42B4-868B-E482BB1F7934}" dt="2024-03-22T06:55:47.952" v="0"/>
          <pc:sldLayoutMkLst>
            <pc:docMk/>
            <pc:sldMasterMk cId="0" sldId="2147483648"/>
            <pc:sldLayoutMk cId="0" sldId="2147483664"/>
          </pc:sldLayoutMkLst>
        </pc:sldLayoutChg>
        <pc:sldLayoutChg chg="modSp">
          <pc:chgData name="Francesco Lucà" userId="be252dd4-0f5a-48eb-bdff-dd588f7f9609" providerId="ADAL" clId="{950626C4-74A1-42B4-868B-E482BB1F7934}" dt="2024-03-22T06:55:47.952" v="0"/>
          <pc:sldLayoutMkLst>
            <pc:docMk/>
            <pc:sldMasterMk cId="0" sldId="2147483648"/>
            <pc:sldLayoutMk cId="0" sldId="2147483665"/>
          </pc:sldLayoutMkLst>
        </pc:sldLayoutChg>
        <pc:sldLayoutChg chg="modSp">
          <pc:chgData name="Francesco Lucà" userId="be252dd4-0f5a-48eb-bdff-dd588f7f9609" providerId="ADAL" clId="{950626C4-74A1-42B4-868B-E482BB1F7934}" dt="2024-03-22T06:55:47.952" v="0"/>
          <pc:sldLayoutMkLst>
            <pc:docMk/>
            <pc:sldMasterMk cId="0" sldId="2147483648"/>
            <pc:sldLayoutMk cId="0" sldId="2147483666"/>
          </pc:sldLayoutMkLst>
        </pc:sldLayoutChg>
        <pc:sldLayoutChg chg="modSp">
          <pc:chgData name="Francesco Lucà" userId="be252dd4-0f5a-48eb-bdff-dd588f7f9609" providerId="ADAL" clId="{950626C4-74A1-42B4-868B-E482BB1F7934}" dt="2024-03-22T06:55:47.952" v="0"/>
          <pc:sldLayoutMkLst>
            <pc:docMk/>
            <pc:sldMasterMk cId="0" sldId="2147483648"/>
            <pc:sldLayoutMk cId="0" sldId="2147483667"/>
          </pc:sldLayoutMkLst>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072001DA-E9F7-4CD8-9703-643E234495E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t-IT"/>
          </a:p>
        </p:txBody>
      </p:sp>
      <p:sp>
        <p:nvSpPr>
          <p:cNvPr id="3" name="Date Placeholder 2">
            <a:extLst>
              <a:ext uri="{FF2B5EF4-FFF2-40B4-BE49-F238E27FC236}">
                <a16:creationId xmlns:a16="http://schemas.microsoft.com/office/drawing/2014/main" id="{CFD6BDAE-364C-42C2-96EB-F55D24DD8D9A}"/>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4FAD352-3AC7-432D-9B29-1A758E792695}" type="datetimeFigureOut">
              <a:rPr lang="it-IT" smtClean="0"/>
              <a:t>21/03/2025</a:t>
            </a:fld>
            <a:endParaRPr lang="it-IT"/>
          </a:p>
        </p:txBody>
      </p:sp>
      <p:sp>
        <p:nvSpPr>
          <p:cNvPr id="4" name="Footer Placeholder 3">
            <a:extLst>
              <a:ext uri="{FF2B5EF4-FFF2-40B4-BE49-F238E27FC236}">
                <a16:creationId xmlns:a16="http://schemas.microsoft.com/office/drawing/2014/main" id="{4C368C27-04D5-429A-A011-239761A98B68}"/>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US" dirty="0"/>
              <a:t>Practice on Accounting – B.A. Global Governance</a:t>
            </a:r>
            <a:endParaRPr lang="it-IT" dirty="0"/>
          </a:p>
        </p:txBody>
      </p:sp>
      <p:sp>
        <p:nvSpPr>
          <p:cNvPr id="5" name="Slide Number Placeholder 4">
            <a:extLst>
              <a:ext uri="{FF2B5EF4-FFF2-40B4-BE49-F238E27FC236}">
                <a16:creationId xmlns:a16="http://schemas.microsoft.com/office/drawing/2014/main" id="{3B180A5F-B986-4821-9962-E3E6138A240E}"/>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EF4AB45-27DC-4FD4-BA92-E71BECEBE66B}" type="slidenum">
              <a:rPr lang="it-IT" smtClean="0"/>
              <a:t>‹#›</a:t>
            </a:fld>
            <a:endParaRPr lang="it-IT"/>
          </a:p>
        </p:txBody>
      </p:sp>
    </p:spTree>
    <p:extLst>
      <p:ext uri="{BB962C8B-B14F-4D97-AF65-F5344CB8AC3E}">
        <p14:creationId xmlns:p14="http://schemas.microsoft.com/office/powerpoint/2010/main" val="4287416062"/>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t-IT"/>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1A170F3-909B-4670-B722-8B3EE7ABA351}" type="datetimeFigureOut">
              <a:rPr lang="it-IT" smtClean="0"/>
              <a:t>21/03/2025</a:t>
            </a:fld>
            <a:endParaRPr lang="it-IT"/>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it-IT"/>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it-IT"/>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en-US" dirty="0"/>
              <a:t>Practice on Accounting – B.A. Global Governance</a:t>
            </a:r>
            <a:endParaRPr lang="it-IT"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373BA80-6B0B-4930-BCA2-3675C4C457D9}" type="slidenum">
              <a:rPr lang="it-IT" smtClean="0"/>
              <a:t>‹#›</a:t>
            </a:fld>
            <a:endParaRPr lang="it-IT"/>
          </a:p>
        </p:txBody>
      </p:sp>
    </p:spTree>
    <p:extLst>
      <p:ext uri="{BB962C8B-B14F-4D97-AF65-F5344CB8AC3E}">
        <p14:creationId xmlns:p14="http://schemas.microsoft.com/office/powerpoint/2010/main" val="3327607679"/>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hasCustomPrompt="1"/>
          </p:nvPr>
        </p:nvSpPr>
        <p:spPr>
          <a:xfrm>
            <a:off x="1507067" y="2404534"/>
            <a:ext cx="7766936" cy="1646302"/>
          </a:xfrm>
        </p:spPr>
        <p:txBody>
          <a:bodyPr anchor="ctr">
            <a:noAutofit/>
          </a:bodyPr>
          <a:lstStyle>
            <a:lvl1pPr algn="r">
              <a:defRPr sz="5400">
                <a:solidFill>
                  <a:schemeClr val="accent1"/>
                </a:solidFill>
              </a:defRPr>
            </a:lvl1pPr>
          </a:lstStyle>
          <a:p>
            <a:r>
              <a:rPr lang="en-US" dirty="0"/>
              <a:t>Accounting</a:t>
            </a:r>
          </a:p>
        </p:txBody>
      </p:sp>
      <p:sp>
        <p:nvSpPr>
          <p:cNvPr id="3" name="Subtitle 2"/>
          <p:cNvSpPr>
            <a:spLocks noGrp="1"/>
          </p:cNvSpPr>
          <p:nvPr>
            <p:ph type="subTitle" idx="1" hasCustomPrompt="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How companies’ operations are translated into numbers, an introduction to the Financial Statements</a:t>
            </a:r>
          </a:p>
        </p:txBody>
      </p:sp>
      <p:sp>
        <p:nvSpPr>
          <p:cNvPr id="5" name="Footer Placeholder 4"/>
          <p:cNvSpPr>
            <a:spLocks noGrp="1"/>
          </p:cNvSpPr>
          <p:nvPr>
            <p:ph type="ftr" sz="quarter" idx="11"/>
          </p:nvPr>
        </p:nvSpPr>
        <p:spPr>
          <a:xfrm>
            <a:off x="3434935" y="6041361"/>
            <a:ext cx="3911200" cy="365125"/>
          </a:xfrm>
          <a:prstGeom prst="rect">
            <a:avLst/>
          </a:prstGeom>
        </p:spPr>
        <p:txBody>
          <a:bodyPr/>
          <a:lstStyle/>
          <a:p>
            <a:pPr algn="ctr"/>
            <a:r>
              <a:rPr lang="it-IT" dirty="0"/>
              <a:t>Practice on Accounting – B.A. Global </a:t>
            </a:r>
            <a:r>
              <a:rPr lang="it-IT" dirty="0" err="1"/>
              <a:t>Governance</a:t>
            </a:r>
            <a:endParaRPr lang="it-IT" dirty="0"/>
          </a:p>
          <a:p>
            <a:pPr algn="ctr"/>
            <a:r>
              <a:rPr lang="it-IT" dirty="0"/>
              <a:t>A.Y. 2024-2025</a:t>
            </a:r>
          </a:p>
          <a:p>
            <a:pPr algn="ct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pic>
        <p:nvPicPr>
          <p:cNvPr id="1026" name="Picture 2" descr="Risultato immagini per logo tor vergata">
            <a:extLst>
              <a:ext uri="{FF2B5EF4-FFF2-40B4-BE49-F238E27FC236}">
                <a16:creationId xmlns:a16="http://schemas.microsoft.com/office/drawing/2014/main" id="{EBEC1118-599D-4219-A6E3-4BF9BF8DB215}"/>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690429" y="5806283"/>
            <a:ext cx="816638" cy="8166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628650"/>
          </a:xfrm>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a:xfrm>
            <a:off x="677334" y="1075069"/>
            <a:ext cx="8596668" cy="4707862"/>
          </a:xfrm>
        </p:spPr>
        <p:txBody>
          <a:bodyPr/>
          <a:lstStyle>
            <a:lvl1pPr marL="0" indent="0">
              <a:buNone/>
              <a:defRPr>
                <a:ln>
                  <a:noFill/>
                </a:ln>
              </a:defRPr>
            </a:lvl1pPr>
          </a:lstStyle>
          <a:p>
            <a:pPr lvl="0"/>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7" name="Footer Placeholder 4">
            <a:extLst>
              <a:ext uri="{FF2B5EF4-FFF2-40B4-BE49-F238E27FC236}">
                <a16:creationId xmlns:a16="http://schemas.microsoft.com/office/drawing/2014/main" id="{DCFEDAC5-2BE6-4643-BF60-FB5CDB35D320}"/>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Practice on Accounting – B.A. Global Governance</a:t>
            </a:r>
          </a:p>
          <a:p>
            <a:pPr algn="ctr"/>
            <a:r>
              <a:rPr lang="en-US" dirty="0"/>
              <a:t>A.Y. 2024-2025</a:t>
            </a:r>
          </a:p>
          <a:p>
            <a:pPr algn="ct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7" name="Footer Placeholder 4">
            <a:extLst>
              <a:ext uri="{FF2B5EF4-FFF2-40B4-BE49-F238E27FC236}">
                <a16:creationId xmlns:a16="http://schemas.microsoft.com/office/drawing/2014/main" id="{1FBDE0DB-B7C8-4E47-BA1C-CBFD312A2560}"/>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Practice on Accounting – B.A. Global Governance</a:t>
            </a:r>
          </a:p>
          <a:p>
            <a:pPr algn="ctr"/>
            <a:r>
              <a:rPr lang="en-US" dirty="0"/>
              <a:t>A.Y. 2024-2025</a:t>
            </a:r>
          </a:p>
          <a:p>
            <a:pPr algn="ctr"/>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
        <p:nvSpPr>
          <p:cNvPr id="8" name="Footer Placeholder 4">
            <a:extLst>
              <a:ext uri="{FF2B5EF4-FFF2-40B4-BE49-F238E27FC236}">
                <a16:creationId xmlns:a16="http://schemas.microsoft.com/office/drawing/2014/main" id="{2242F33D-8501-46C4-87D9-371E66EAA626}"/>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Practice on Accounting – B.A. Global Governance</a:t>
            </a:r>
          </a:p>
          <a:p>
            <a:pPr algn="ctr"/>
            <a:r>
              <a:rPr lang="en-US" dirty="0"/>
              <a:t>A.Y. 2024-2025</a:t>
            </a:r>
          </a:p>
          <a:p>
            <a:pPr algn="ctr"/>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
        <p:nvSpPr>
          <p:cNvPr id="10" name="Footer Placeholder 4">
            <a:extLst>
              <a:ext uri="{FF2B5EF4-FFF2-40B4-BE49-F238E27FC236}">
                <a16:creationId xmlns:a16="http://schemas.microsoft.com/office/drawing/2014/main" id="{0A84F43F-4D6A-4103-84BF-20D4BCCDC6C7}"/>
              </a:ext>
            </a:extLst>
          </p:cNvPr>
          <p:cNvSpPr>
            <a:spLocks noGrp="1"/>
          </p:cNvSpPr>
          <p:nvPr>
            <p:ph type="ftr" sz="quarter" idx="1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Practice on Accounting – B.A. Global Governance</a:t>
            </a:r>
          </a:p>
          <a:p>
            <a:pPr algn="ctr"/>
            <a:r>
              <a:rPr lang="en-US" dirty="0"/>
              <a:t>A.Y. 2024-2025</a:t>
            </a:r>
          </a:p>
          <a:p>
            <a:pPr algn="ctr"/>
            <a:endParaRPr lang="en-US" dirty="0"/>
          </a:p>
          <a:p>
            <a:pPr algn="ct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
        <p:nvSpPr>
          <p:cNvPr id="6" name="Footer Placeholder 4">
            <a:extLst>
              <a:ext uri="{FF2B5EF4-FFF2-40B4-BE49-F238E27FC236}">
                <a16:creationId xmlns:a16="http://schemas.microsoft.com/office/drawing/2014/main" id="{972F6892-4893-4AB2-A5E1-C16731E8F940}"/>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Practice on Accounting – B.A. Global Governance</a:t>
            </a:r>
          </a:p>
          <a:p>
            <a:pPr algn="ctr"/>
            <a:r>
              <a:rPr lang="en-US" dirty="0"/>
              <a:t>A.Y. 2024-2025</a:t>
            </a:r>
          </a:p>
          <a:p>
            <a:pPr algn="ctr"/>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
        <p:nvSpPr>
          <p:cNvPr id="5" name="Footer Placeholder 4">
            <a:extLst>
              <a:ext uri="{FF2B5EF4-FFF2-40B4-BE49-F238E27FC236}">
                <a16:creationId xmlns:a16="http://schemas.microsoft.com/office/drawing/2014/main" id="{3D7765DB-9576-4791-8BC6-60A51297AB20}"/>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Practice on Accounting – B.A. Global Governance</a:t>
            </a:r>
          </a:p>
          <a:p>
            <a:pPr algn="ctr"/>
            <a:r>
              <a:rPr lang="en-US" dirty="0"/>
              <a:t>A.Y. 2024-2025</a:t>
            </a:r>
          </a:p>
          <a:p>
            <a:pPr algn="ctr"/>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
        <p:nvSpPr>
          <p:cNvPr id="8" name="Footer Placeholder 4">
            <a:extLst>
              <a:ext uri="{FF2B5EF4-FFF2-40B4-BE49-F238E27FC236}">
                <a16:creationId xmlns:a16="http://schemas.microsoft.com/office/drawing/2014/main" id="{4EABA913-35FB-4554-BA05-782A2FC05AC7}"/>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Practice on Accounting – B.A. Global Governance</a:t>
            </a:r>
          </a:p>
          <a:p>
            <a:pPr algn="ctr"/>
            <a:r>
              <a:rPr lang="en-US" dirty="0"/>
              <a:t>A.Y. 2024-2025</a:t>
            </a:r>
          </a:p>
          <a:p>
            <a:pPr algn="ct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
        <p:nvSpPr>
          <p:cNvPr id="8" name="Footer Placeholder 4">
            <a:extLst>
              <a:ext uri="{FF2B5EF4-FFF2-40B4-BE49-F238E27FC236}">
                <a16:creationId xmlns:a16="http://schemas.microsoft.com/office/drawing/2014/main" id="{206D1285-B7B0-46E7-8374-9F29CB516D28}"/>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Practice on Accounting – B.A. Global Governance</a:t>
            </a:r>
          </a:p>
          <a:p>
            <a:pPr algn="ctr"/>
            <a:r>
              <a:rPr lang="en-US" dirty="0"/>
              <a:t>A.Y. 2024-2025</a:t>
            </a:r>
          </a:p>
          <a:p>
            <a:pPr algn="ct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7" name="Footer Placeholder 4">
            <a:extLst>
              <a:ext uri="{FF2B5EF4-FFF2-40B4-BE49-F238E27FC236}">
                <a16:creationId xmlns:a16="http://schemas.microsoft.com/office/drawing/2014/main" id="{115393F0-9A04-4FA8-9A4B-459FC8E8176F}"/>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Practice on Accounting – B.A. Global Governance</a:t>
            </a:r>
          </a:p>
          <a:p>
            <a:pPr algn="ctr"/>
            <a:r>
              <a:rPr lang="en-US" dirty="0"/>
              <a:t>A.Y. 2024-2025</a:t>
            </a:r>
          </a:p>
          <a:p>
            <a:pPr algn="ctr"/>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
        <p:nvSpPr>
          <p:cNvPr id="10" name="Footer Placeholder 4">
            <a:extLst>
              <a:ext uri="{FF2B5EF4-FFF2-40B4-BE49-F238E27FC236}">
                <a16:creationId xmlns:a16="http://schemas.microsoft.com/office/drawing/2014/main" id="{2B57DD83-1FB9-4E91-8500-F9838750784A}"/>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Practice on Accounting – B.A. Global Governance</a:t>
            </a:r>
          </a:p>
          <a:p>
            <a:pPr algn="ctr"/>
            <a:r>
              <a:rPr lang="en-US" dirty="0"/>
              <a:t>A.Y. 2024-2025</a:t>
            </a:r>
          </a:p>
          <a:p>
            <a:pPr algn="ctr"/>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7" name="Footer Placeholder 4">
            <a:extLst>
              <a:ext uri="{FF2B5EF4-FFF2-40B4-BE49-F238E27FC236}">
                <a16:creationId xmlns:a16="http://schemas.microsoft.com/office/drawing/2014/main" id="{9D4B1F55-5964-4986-86B0-0E5E5D5DAFA0}"/>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Practice on Accounting – B.A. Global Governance</a:t>
            </a:r>
          </a:p>
          <a:p>
            <a:pPr algn="ctr"/>
            <a:r>
              <a:rPr lang="en-US" dirty="0"/>
              <a:t>A.Y. 2024-2025</a:t>
            </a:r>
          </a:p>
          <a:p>
            <a:pPr algn="ctr"/>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10" name="Footer Placeholder 4">
            <a:extLst>
              <a:ext uri="{FF2B5EF4-FFF2-40B4-BE49-F238E27FC236}">
                <a16:creationId xmlns:a16="http://schemas.microsoft.com/office/drawing/2014/main" id="{9137E32A-642F-498B-8820-23CE5BABB7DA}"/>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Practice on Accounting – B.A. Global Governance</a:t>
            </a:r>
          </a:p>
          <a:p>
            <a:pPr algn="ctr"/>
            <a:r>
              <a:rPr lang="en-US" dirty="0"/>
              <a:t>A.Y. 2024-2025</a:t>
            </a:r>
          </a:p>
          <a:p>
            <a:pPr algn="ctr"/>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8" name="Footer Placeholder 4">
            <a:extLst>
              <a:ext uri="{FF2B5EF4-FFF2-40B4-BE49-F238E27FC236}">
                <a16:creationId xmlns:a16="http://schemas.microsoft.com/office/drawing/2014/main" id="{DA57C756-6A10-44F0-8934-26A46FF537B9}"/>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Practice on Accounting – B.A. Global Governance</a:t>
            </a:r>
          </a:p>
          <a:p>
            <a:pPr algn="ctr"/>
            <a:r>
              <a:rPr lang="en-US" dirty="0"/>
              <a:t>A.Y. 2024-2025</a:t>
            </a:r>
          </a:p>
          <a:p>
            <a:pPr algn="ctr"/>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
        <p:nvSpPr>
          <p:cNvPr id="7" name="Footer Placeholder 4">
            <a:extLst>
              <a:ext uri="{FF2B5EF4-FFF2-40B4-BE49-F238E27FC236}">
                <a16:creationId xmlns:a16="http://schemas.microsoft.com/office/drawing/2014/main" id="{4FB66AB8-BAC9-4C81-9CB5-45484C4097F9}"/>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Practice on Accounting – B.A. Global Governance</a:t>
            </a:r>
          </a:p>
          <a:p>
            <a:pPr algn="ctr"/>
            <a:r>
              <a:rPr lang="en-US" dirty="0"/>
              <a:t>A.Y. 2024-2025</a:t>
            </a:r>
          </a:p>
          <a:p>
            <a:pPr algn="ctr"/>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7" name="Footer Placeholder 4">
            <a:extLst>
              <a:ext uri="{FF2B5EF4-FFF2-40B4-BE49-F238E27FC236}">
                <a16:creationId xmlns:a16="http://schemas.microsoft.com/office/drawing/2014/main" id="{5EB915C7-9804-4AD5-B222-376816D7313C}"/>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Practice on Accounting – B.A. Global Governance</a:t>
            </a:r>
          </a:p>
          <a:p>
            <a:pPr algn="ctr"/>
            <a:r>
              <a:rPr lang="en-US" dirty="0"/>
              <a:t>A.Y. 2024-2025</a:t>
            </a:r>
          </a:p>
          <a:p>
            <a:pPr algn="ctr"/>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
        <p:nvSpPr>
          <p:cNvPr id="19" name="Footer Placeholder 4">
            <a:extLst>
              <a:ext uri="{FF2B5EF4-FFF2-40B4-BE49-F238E27FC236}">
                <a16:creationId xmlns:a16="http://schemas.microsoft.com/office/drawing/2014/main" id="{DBE90251-E50E-4F70-9059-73CB9BD5D14C}"/>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Practice on Accounting – B.A. Global Governance</a:t>
            </a:r>
          </a:p>
          <a:p>
            <a:pPr algn="ctr"/>
            <a:r>
              <a:rPr lang="en-US" dirty="0"/>
              <a:t>A.Y. 2024-2025</a:t>
            </a:r>
          </a:p>
          <a:p>
            <a:pPr algn="ctr"/>
            <a:endParaRPr lang="en-US" dirty="0"/>
          </a:p>
        </p:txBody>
      </p:sp>
      <p:pic>
        <p:nvPicPr>
          <p:cNvPr id="30" name="Picture 2" descr="Risultato immagini per logo tor vergata">
            <a:extLst>
              <a:ext uri="{FF2B5EF4-FFF2-40B4-BE49-F238E27FC236}">
                <a16:creationId xmlns:a16="http://schemas.microsoft.com/office/drawing/2014/main" id="{A62B4192-56B1-49E3-965F-2379CA5A68B3}"/>
              </a:ext>
            </a:extLst>
          </p:cNvPr>
          <p:cNvPicPr>
            <a:picLocks noChangeAspect="1" noChangeArrowheads="1"/>
          </p:cNvPicPr>
          <p:nvPr userDrawn="1"/>
        </p:nvPicPr>
        <p:blipFill>
          <a:blip r:embed="rId18">
            <a:extLst>
              <a:ext uri="{28A0092B-C50C-407E-A947-70E740481C1C}">
                <a14:useLocalDpi xmlns:a14="http://schemas.microsoft.com/office/drawing/2010/main" val="0"/>
              </a:ext>
            </a:extLst>
          </a:blip>
          <a:srcRect/>
          <a:stretch>
            <a:fillRect/>
          </a:stretch>
        </p:blipFill>
        <p:spPr bwMode="auto">
          <a:xfrm>
            <a:off x="690429" y="5806283"/>
            <a:ext cx="816638" cy="816638"/>
          </a:xfrm>
          <a:prstGeom prst="rect">
            <a:avLst/>
          </a:prstGeom>
          <a:noFill/>
          <a:extLst>
            <a:ext uri="{909E8E84-426E-40DD-AFC4-6F175D3DCCD1}">
              <a14:hiddenFill xmlns:a14="http://schemas.microsoft.com/office/drawing/2010/main">
                <a:solidFill>
                  <a:srgbClr val="FFFFFF"/>
                </a:solidFill>
              </a14:hiddenFill>
            </a:ext>
          </a:extLst>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hf hd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59354-8CF4-4BD0-AA31-AB15829A4047}"/>
              </a:ext>
            </a:extLst>
          </p:cNvPr>
          <p:cNvSpPr>
            <a:spLocks noGrp="1"/>
          </p:cNvSpPr>
          <p:nvPr>
            <p:ph type="ctrTitle"/>
          </p:nvPr>
        </p:nvSpPr>
        <p:spPr/>
        <p:txBody>
          <a:bodyPr/>
          <a:lstStyle/>
          <a:p>
            <a:r>
              <a:rPr lang="it-IT" dirty="0"/>
              <a:t>Practice on Practice on Accounting</a:t>
            </a:r>
          </a:p>
        </p:txBody>
      </p:sp>
      <p:sp>
        <p:nvSpPr>
          <p:cNvPr id="3" name="Subtitle 2">
            <a:extLst>
              <a:ext uri="{FF2B5EF4-FFF2-40B4-BE49-F238E27FC236}">
                <a16:creationId xmlns:a16="http://schemas.microsoft.com/office/drawing/2014/main" id="{4D846EA3-E8AD-4EF2-A757-4DBD7BBBDCB5}"/>
              </a:ext>
            </a:extLst>
          </p:cNvPr>
          <p:cNvSpPr>
            <a:spLocks noGrp="1"/>
          </p:cNvSpPr>
          <p:nvPr>
            <p:ph type="subTitle" idx="1"/>
          </p:nvPr>
        </p:nvSpPr>
        <p:spPr/>
        <p:txBody>
          <a:bodyPr/>
          <a:lstStyle/>
          <a:p>
            <a:r>
              <a:rPr lang="en-US" dirty="0"/>
              <a:t>Exercise 2 – Double entries</a:t>
            </a:r>
            <a:endParaRPr lang="it-IT" dirty="0"/>
          </a:p>
        </p:txBody>
      </p:sp>
      <p:sp>
        <p:nvSpPr>
          <p:cNvPr id="6" name="Footer Placeholder 5">
            <a:extLst>
              <a:ext uri="{FF2B5EF4-FFF2-40B4-BE49-F238E27FC236}">
                <a16:creationId xmlns:a16="http://schemas.microsoft.com/office/drawing/2014/main" id="{AC3F5F94-FE68-4AEF-8871-3A3DB0DEB556}"/>
              </a:ext>
            </a:extLst>
          </p:cNvPr>
          <p:cNvSpPr>
            <a:spLocks noGrp="1"/>
          </p:cNvSpPr>
          <p:nvPr>
            <p:ph type="ftr" sz="quarter" idx="11"/>
          </p:nvPr>
        </p:nvSpPr>
        <p:spPr/>
        <p:txBody>
          <a:bodyPr/>
          <a:lstStyle/>
          <a:p>
            <a:pPr algn="ctr"/>
            <a:r>
              <a:rPr lang="en-US" dirty="0"/>
              <a:t>Practice on Accounting – B.A. Global Governance</a:t>
            </a:r>
          </a:p>
          <a:p>
            <a:pPr algn="ctr"/>
            <a:r>
              <a:rPr lang="en-US" dirty="0"/>
              <a:t>A.Y. 2024-2025</a:t>
            </a:r>
          </a:p>
          <a:p>
            <a:pPr algn="ctr"/>
            <a:endParaRPr lang="en-US" dirty="0"/>
          </a:p>
        </p:txBody>
      </p:sp>
    </p:spTree>
    <p:extLst>
      <p:ext uri="{BB962C8B-B14F-4D97-AF65-F5344CB8AC3E}">
        <p14:creationId xmlns:p14="http://schemas.microsoft.com/office/powerpoint/2010/main" val="37623918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206D54-C622-4CF4-877C-4F993D085936}"/>
              </a:ext>
            </a:extLst>
          </p:cNvPr>
          <p:cNvSpPr>
            <a:spLocks noGrp="1"/>
          </p:cNvSpPr>
          <p:nvPr>
            <p:ph type="title"/>
          </p:nvPr>
        </p:nvSpPr>
        <p:spPr/>
        <p:txBody>
          <a:bodyPr>
            <a:normAutofit fontScale="90000"/>
          </a:bodyPr>
          <a:lstStyle/>
          <a:p>
            <a:r>
              <a:rPr lang="en-US" dirty="0"/>
              <a:t>What is VAT (value added tax)</a:t>
            </a:r>
            <a:br>
              <a:rPr lang="en-US" dirty="0"/>
            </a:br>
            <a:endParaRPr lang="en-US" dirty="0"/>
          </a:p>
        </p:txBody>
      </p:sp>
      <p:sp>
        <p:nvSpPr>
          <p:cNvPr id="3" name="Content Placeholder 2">
            <a:extLst>
              <a:ext uri="{FF2B5EF4-FFF2-40B4-BE49-F238E27FC236}">
                <a16:creationId xmlns:a16="http://schemas.microsoft.com/office/drawing/2014/main" id="{970FCDAF-A69A-4B49-9799-EA3324894310}"/>
              </a:ext>
            </a:extLst>
          </p:cNvPr>
          <p:cNvSpPr>
            <a:spLocks noGrp="1"/>
          </p:cNvSpPr>
          <p:nvPr>
            <p:ph idx="1"/>
          </p:nvPr>
        </p:nvSpPr>
        <p:spPr>
          <a:xfrm>
            <a:off x="677334" y="1345721"/>
            <a:ext cx="8596668" cy="4437210"/>
          </a:xfrm>
        </p:spPr>
        <p:txBody>
          <a:bodyPr/>
          <a:lstStyle/>
          <a:p>
            <a:r>
              <a:rPr lang="en-US" dirty="0"/>
              <a:t>Value added tax (VAT) is an indirect tax on goods. </a:t>
            </a:r>
            <a:r>
              <a:rPr lang="en-US" b="1" u="sng" dirty="0"/>
              <a:t>The VAT is imposed only on the amount of value addition</a:t>
            </a:r>
            <a:r>
              <a:rPr lang="en-US" dirty="0"/>
              <a:t>. It is a multi-point tax levied as a proportion of value addition, where the tax burden can be shifted from one person to another person till the ultimate consumer.</a:t>
            </a:r>
          </a:p>
          <a:p>
            <a:r>
              <a:rPr lang="en-US" dirty="0"/>
              <a:t>• VAT is charged by state government,</a:t>
            </a:r>
          </a:p>
          <a:p>
            <a:r>
              <a:rPr lang="en-US" dirty="0"/>
              <a:t>• VAT is a intra state sales tax (sales within the state)</a:t>
            </a:r>
          </a:p>
        </p:txBody>
      </p:sp>
      <p:sp>
        <p:nvSpPr>
          <p:cNvPr id="4" name="Slide Number Placeholder 3">
            <a:extLst>
              <a:ext uri="{FF2B5EF4-FFF2-40B4-BE49-F238E27FC236}">
                <a16:creationId xmlns:a16="http://schemas.microsoft.com/office/drawing/2014/main" id="{1B3DDDDF-214A-485C-9774-E3EA44BE3CFA}"/>
              </a:ext>
            </a:extLst>
          </p:cNvPr>
          <p:cNvSpPr>
            <a:spLocks noGrp="1"/>
          </p:cNvSpPr>
          <p:nvPr>
            <p:ph type="sldNum" sz="quarter" idx="12"/>
          </p:nvPr>
        </p:nvSpPr>
        <p:spPr/>
        <p:txBody>
          <a:bodyPr/>
          <a:lstStyle/>
          <a:p>
            <a:fld id="{D57F1E4F-1CFF-5643-939E-217C01CDF565}" type="slidenum">
              <a:rPr lang="en-US" smtClean="0"/>
              <a:pPr/>
              <a:t>2</a:t>
            </a:fld>
            <a:endParaRPr lang="en-US" dirty="0"/>
          </a:p>
        </p:txBody>
      </p:sp>
      <p:sp>
        <p:nvSpPr>
          <p:cNvPr id="5" name="Footer Placeholder 4">
            <a:extLst>
              <a:ext uri="{FF2B5EF4-FFF2-40B4-BE49-F238E27FC236}">
                <a16:creationId xmlns:a16="http://schemas.microsoft.com/office/drawing/2014/main" id="{68B2CAEC-AB88-420A-8920-F7E760254A98}"/>
              </a:ext>
            </a:extLst>
          </p:cNvPr>
          <p:cNvSpPr>
            <a:spLocks noGrp="1"/>
          </p:cNvSpPr>
          <p:nvPr>
            <p:ph type="ftr" sz="quarter" idx="3"/>
          </p:nvPr>
        </p:nvSpPr>
        <p:spPr/>
        <p:txBody>
          <a:bodyPr/>
          <a:lstStyle/>
          <a:p>
            <a:pPr algn="ctr"/>
            <a:r>
              <a:rPr lang="en-US" dirty="0"/>
              <a:t>Practice on Accounting – B.A. Global Governance</a:t>
            </a:r>
          </a:p>
          <a:p>
            <a:pPr algn="ctr"/>
            <a:r>
              <a:rPr lang="en-US" dirty="0"/>
              <a:t>A.Y. 2024-2025</a:t>
            </a:r>
          </a:p>
          <a:p>
            <a:pPr algn="ctr"/>
            <a:endParaRPr lang="en-US" dirty="0"/>
          </a:p>
        </p:txBody>
      </p:sp>
    </p:spTree>
    <p:extLst>
      <p:ext uri="{BB962C8B-B14F-4D97-AF65-F5344CB8AC3E}">
        <p14:creationId xmlns:p14="http://schemas.microsoft.com/office/powerpoint/2010/main" val="35026817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8B866C-FB50-47D7-8202-97ACFB97C3A5}"/>
              </a:ext>
            </a:extLst>
          </p:cNvPr>
          <p:cNvSpPr>
            <a:spLocks noGrp="1"/>
          </p:cNvSpPr>
          <p:nvPr>
            <p:ph type="title"/>
          </p:nvPr>
        </p:nvSpPr>
        <p:spPr/>
        <p:txBody>
          <a:bodyPr>
            <a:normAutofit fontScale="90000"/>
          </a:bodyPr>
          <a:lstStyle/>
          <a:p>
            <a:r>
              <a:rPr lang="en-US" dirty="0"/>
              <a:t>VAT</a:t>
            </a:r>
          </a:p>
        </p:txBody>
      </p:sp>
      <p:sp>
        <p:nvSpPr>
          <p:cNvPr id="3" name="Content Placeholder 2">
            <a:extLst>
              <a:ext uri="{FF2B5EF4-FFF2-40B4-BE49-F238E27FC236}">
                <a16:creationId xmlns:a16="http://schemas.microsoft.com/office/drawing/2014/main" id="{DA57EE22-3658-461F-8B79-3CFD91C1BFEC}"/>
              </a:ext>
            </a:extLst>
          </p:cNvPr>
          <p:cNvSpPr>
            <a:spLocks noGrp="1"/>
          </p:cNvSpPr>
          <p:nvPr>
            <p:ph idx="1"/>
          </p:nvPr>
        </p:nvSpPr>
        <p:spPr>
          <a:xfrm>
            <a:off x="677334" y="1238249"/>
            <a:ext cx="8596668" cy="4544681"/>
          </a:xfrm>
        </p:spPr>
        <p:txBody>
          <a:bodyPr>
            <a:normAutofit fontScale="92500" lnSpcReduction="10000"/>
          </a:bodyPr>
          <a:lstStyle/>
          <a:p>
            <a:r>
              <a:rPr lang="en-US" dirty="0"/>
              <a:t>The VAT is imposed only on the amount of value addition. I.e. in the hypothetical “Tor </a:t>
            </a:r>
            <a:r>
              <a:rPr lang="en-US" dirty="0" err="1"/>
              <a:t>Vergata</a:t>
            </a:r>
            <a:r>
              <a:rPr lang="en-US" dirty="0"/>
              <a:t>” State VAT is 20%</a:t>
            </a:r>
          </a:p>
          <a:p>
            <a:r>
              <a:rPr lang="en-US" dirty="0">
                <a:solidFill>
                  <a:srgbClr val="FF0000"/>
                </a:solidFill>
              </a:rPr>
              <a:t>B is buying from A raw materials at 100 + VAT</a:t>
            </a:r>
          </a:p>
          <a:p>
            <a:r>
              <a:rPr lang="en-US" dirty="0">
                <a:solidFill>
                  <a:srgbClr val="00B0F0"/>
                </a:solidFill>
              </a:rPr>
              <a:t>C is buying from B final product at a price of 200 + VAT</a:t>
            </a:r>
          </a:p>
          <a:p>
            <a:r>
              <a:rPr lang="en-US" dirty="0">
                <a:solidFill>
                  <a:srgbClr val="FFC000"/>
                </a:solidFill>
              </a:rPr>
              <a:t>C is finally selling to final customers in its stores at a price of 400 + VAT</a:t>
            </a:r>
          </a:p>
          <a:p>
            <a:endParaRPr lang="en-US" dirty="0"/>
          </a:p>
          <a:p>
            <a:endParaRPr lang="en-US" dirty="0"/>
          </a:p>
          <a:p>
            <a:endParaRPr lang="en-US" dirty="0"/>
          </a:p>
          <a:p>
            <a:endParaRPr lang="en-US" dirty="0"/>
          </a:p>
          <a:p>
            <a:endParaRPr lang="en-US" dirty="0"/>
          </a:p>
          <a:p>
            <a:endParaRPr lang="en-US" dirty="0"/>
          </a:p>
          <a:p>
            <a:r>
              <a:rPr lang="en-US" dirty="0"/>
              <a:t>At the end the VAT is actually charged only on final customer. Companies act as intermediary and VAT has just a financial impact in their accountancy.</a:t>
            </a:r>
          </a:p>
          <a:p>
            <a:endParaRPr lang="en-US" dirty="0"/>
          </a:p>
        </p:txBody>
      </p:sp>
      <p:sp>
        <p:nvSpPr>
          <p:cNvPr id="4" name="Slide Number Placeholder 3">
            <a:extLst>
              <a:ext uri="{FF2B5EF4-FFF2-40B4-BE49-F238E27FC236}">
                <a16:creationId xmlns:a16="http://schemas.microsoft.com/office/drawing/2014/main" id="{A667040E-FF47-4690-8525-BCFC13D3DE84}"/>
              </a:ext>
            </a:extLst>
          </p:cNvPr>
          <p:cNvSpPr>
            <a:spLocks noGrp="1"/>
          </p:cNvSpPr>
          <p:nvPr>
            <p:ph type="sldNum" sz="quarter" idx="12"/>
          </p:nvPr>
        </p:nvSpPr>
        <p:spPr/>
        <p:txBody>
          <a:bodyPr/>
          <a:lstStyle/>
          <a:p>
            <a:fld id="{D57F1E4F-1CFF-5643-939E-217C01CDF565}" type="slidenum">
              <a:rPr lang="en-US" smtClean="0"/>
              <a:pPr/>
              <a:t>3</a:t>
            </a:fld>
            <a:endParaRPr lang="en-US" dirty="0"/>
          </a:p>
        </p:txBody>
      </p:sp>
      <p:sp>
        <p:nvSpPr>
          <p:cNvPr id="5" name="Footer Placeholder 4">
            <a:extLst>
              <a:ext uri="{FF2B5EF4-FFF2-40B4-BE49-F238E27FC236}">
                <a16:creationId xmlns:a16="http://schemas.microsoft.com/office/drawing/2014/main" id="{C92BB558-2DD6-4358-B86A-B21A2E80F47A}"/>
              </a:ext>
            </a:extLst>
          </p:cNvPr>
          <p:cNvSpPr>
            <a:spLocks noGrp="1"/>
          </p:cNvSpPr>
          <p:nvPr>
            <p:ph type="ftr" sz="quarter" idx="3"/>
          </p:nvPr>
        </p:nvSpPr>
        <p:spPr/>
        <p:txBody>
          <a:bodyPr/>
          <a:lstStyle/>
          <a:p>
            <a:pPr algn="ctr"/>
            <a:r>
              <a:rPr lang="en-US" dirty="0"/>
              <a:t>Practice on Accounting – B.A. Global Governance</a:t>
            </a:r>
          </a:p>
          <a:p>
            <a:pPr algn="ctr"/>
            <a:r>
              <a:rPr lang="en-US" dirty="0"/>
              <a:t>A.Y. 2024-2025</a:t>
            </a:r>
          </a:p>
          <a:p>
            <a:pPr algn="ctr"/>
            <a:endParaRPr lang="en-US" dirty="0"/>
          </a:p>
        </p:txBody>
      </p:sp>
      <p:graphicFrame>
        <p:nvGraphicFramePr>
          <p:cNvPr id="6" name="Table 5">
            <a:extLst>
              <a:ext uri="{FF2B5EF4-FFF2-40B4-BE49-F238E27FC236}">
                <a16:creationId xmlns:a16="http://schemas.microsoft.com/office/drawing/2014/main" id="{E8E0034C-81E7-4F9D-AF72-9E3D41EB0ECD}"/>
              </a:ext>
            </a:extLst>
          </p:cNvPr>
          <p:cNvGraphicFramePr>
            <a:graphicFrameLocks noGrp="1"/>
          </p:cNvGraphicFramePr>
          <p:nvPr>
            <p:extLst>
              <p:ext uri="{D42A27DB-BD31-4B8C-83A1-F6EECF244321}">
                <p14:modId xmlns:p14="http://schemas.microsoft.com/office/powerpoint/2010/main" val="3644174305"/>
              </p:ext>
            </p:extLst>
          </p:nvPr>
        </p:nvGraphicFramePr>
        <p:xfrm>
          <a:off x="763598" y="3001305"/>
          <a:ext cx="7827065" cy="1940560"/>
        </p:xfrm>
        <a:graphic>
          <a:graphicData uri="http://schemas.openxmlformats.org/drawingml/2006/table">
            <a:tbl>
              <a:tblPr firstRow="1" bandRow="1">
                <a:tableStyleId>{5C22544A-7EE6-4342-B048-85BDC9FD1C3A}</a:tableStyleId>
              </a:tblPr>
              <a:tblGrid>
                <a:gridCol w="2673271">
                  <a:extLst>
                    <a:ext uri="{9D8B030D-6E8A-4147-A177-3AD203B41FA5}">
                      <a16:colId xmlns:a16="http://schemas.microsoft.com/office/drawing/2014/main" val="4225821177"/>
                    </a:ext>
                  </a:extLst>
                </a:gridCol>
                <a:gridCol w="911081">
                  <a:extLst>
                    <a:ext uri="{9D8B030D-6E8A-4147-A177-3AD203B41FA5}">
                      <a16:colId xmlns:a16="http://schemas.microsoft.com/office/drawing/2014/main" val="2459165474"/>
                    </a:ext>
                  </a:extLst>
                </a:gridCol>
                <a:gridCol w="926790">
                  <a:extLst>
                    <a:ext uri="{9D8B030D-6E8A-4147-A177-3AD203B41FA5}">
                      <a16:colId xmlns:a16="http://schemas.microsoft.com/office/drawing/2014/main" val="4075937546"/>
                    </a:ext>
                  </a:extLst>
                </a:gridCol>
                <a:gridCol w="863957">
                  <a:extLst>
                    <a:ext uri="{9D8B030D-6E8A-4147-A177-3AD203B41FA5}">
                      <a16:colId xmlns:a16="http://schemas.microsoft.com/office/drawing/2014/main" val="2036251855"/>
                    </a:ext>
                  </a:extLst>
                </a:gridCol>
                <a:gridCol w="1147455">
                  <a:extLst>
                    <a:ext uri="{9D8B030D-6E8A-4147-A177-3AD203B41FA5}">
                      <a16:colId xmlns:a16="http://schemas.microsoft.com/office/drawing/2014/main" val="1531583333"/>
                    </a:ext>
                  </a:extLst>
                </a:gridCol>
                <a:gridCol w="1304511">
                  <a:extLst>
                    <a:ext uri="{9D8B030D-6E8A-4147-A177-3AD203B41FA5}">
                      <a16:colId xmlns:a16="http://schemas.microsoft.com/office/drawing/2014/main" val="2713155463"/>
                    </a:ext>
                  </a:extLst>
                </a:gridCol>
              </a:tblGrid>
              <a:tr h="370840">
                <a:tc>
                  <a:txBody>
                    <a:bodyPr/>
                    <a:lstStyle/>
                    <a:p>
                      <a:pPr algn="ctr"/>
                      <a:r>
                        <a:rPr lang="en-US" sz="1200" dirty="0"/>
                        <a:t>Buyer/seller</a:t>
                      </a:r>
                    </a:p>
                  </a:txBody>
                  <a:tcPr anchor="ctr"/>
                </a:tc>
                <a:tc>
                  <a:txBody>
                    <a:bodyPr/>
                    <a:lstStyle/>
                    <a:p>
                      <a:pPr algn="ctr"/>
                      <a:r>
                        <a:rPr lang="en-US" sz="1200" dirty="0"/>
                        <a:t>A</a:t>
                      </a:r>
                    </a:p>
                  </a:txBody>
                  <a:tcPr anchor="ctr"/>
                </a:tc>
                <a:tc>
                  <a:txBody>
                    <a:bodyPr/>
                    <a:lstStyle/>
                    <a:p>
                      <a:pPr algn="ctr"/>
                      <a:r>
                        <a:rPr lang="en-US" sz="1200" dirty="0"/>
                        <a:t>B</a:t>
                      </a:r>
                    </a:p>
                  </a:txBody>
                  <a:tcPr anchor="ctr"/>
                </a:tc>
                <a:tc>
                  <a:txBody>
                    <a:bodyPr/>
                    <a:lstStyle/>
                    <a:p>
                      <a:pPr algn="ctr"/>
                      <a:r>
                        <a:rPr lang="en-US" sz="1200" dirty="0"/>
                        <a:t>C</a:t>
                      </a:r>
                    </a:p>
                  </a:txBody>
                  <a:tcPr anchor="ctr"/>
                </a:tc>
                <a:tc>
                  <a:txBody>
                    <a:bodyPr/>
                    <a:lstStyle/>
                    <a:p>
                      <a:pPr algn="ctr"/>
                      <a:r>
                        <a:rPr lang="en-US" sz="1200" dirty="0"/>
                        <a:t>Consumer</a:t>
                      </a:r>
                    </a:p>
                  </a:txBody>
                  <a:tcPr anchor="ctr"/>
                </a:tc>
                <a:tc>
                  <a:txBody>
                    <a:bodyPr/>
                    <a:lstStyle/>
                    <a:p>
                      <a:pPr algn="ctr"/>
                      <a:r>
                        <a:rPr lang="en-US" sz="1200" dirty="0"/>
                        <a:t>To be paid to Tax Authority</a:t>
                      </a:r>
                    </a:p>
                  </a:txBody>
                  <a:tcPr anchor="ctr"/>
                </a:tc>
                <a:extLst>
                  <a:ext uri="{0D108BD9-81ED-4DB2-BD59-A6C34878D82A}">
                    <a16:rowId xmlns:a16="http://schemas.microsoft.com/office/drawing/2014/main" val="1005057074"/>
                  </a:ext>
                </a:extLst>
              </a:tr>
              <a:tr h="370840">
                <a:tc>
                  <a:txBody>
                    <a:bodyPr/>
                    <a:lstStyle/>
                    <a:p>
                      <a:pPr algn="ctr"/>
                      <a:r>
                        <a:rPr lang="en-US" sz="1200" dirty="0"/>
                        <a:t>A</a:t>
                      </a:r>
                    </a:p>
                  </a:txBody>
                  <a:tcPr anchor="ctr"/>
                </a:tc>
                <a:tc>
                  <a:txBody>
                    <a:bodyPr/>
                    <a:lstStyle/>
                    <a:p>
                      <a:pPr algn="ctr"/>
                      <a:endParaRPr lang="en-US" sz="1200" dirty="0"/>
                    </a:p>
                  </a:txBody>
                  <a:tcPr anchor="ctr"/>
                </a:tc>
                <a:tc>
                  <a:txBody>
                    <a:bodyPr/>
                    <a:lstStyle/>
                    <a:p>
                      <a:pPr algn="ctr"/>
                      <a:r>
                        <a:rPr lang="en-US" sz="1200" dirty="0">
                          <a:solidFill>
                            <a:srgbClr val="FF0000"/>
                          </a:solidFill>
                        </a:rPr>
                        <a:t>20</a:t>
                      </a:r>
                    </a:p>
                  </a:txBody>
                  <a:tcPr anchor="ctr"/>
                </a:tc>
                <a:tc>
                  <a:txBody>
                    <a:bodyPr/>
                    <a:lstStyle/>
                    <a:p>
                      <a:pPr algn="ctr"/>
                      <a:endParaRPr lang="en-US" sz="1200" dirty="0"/>
                    </a:p>
                  </a:txBody>
                  <a:tcPr anchor="ctr"/>
                </a:tc>
                <a:tc>
                  <a:txBody>
                    <a:bodyPr/>
                    <a:lstStyle/>
                    <a:p>
                      <a:pPr algn="ctr"/>
                      <a:endParaRPr lang="en-US" sz="1200" dirty="0"/>
                    </a:p>
                  </a:txBody>
                  <a:tcPr anchor="ctr"/>
                </a:tc>
                <a:tc>
                  <a:txBody>
                    <a:bodyPr/>
                    <a:lstStyle/>
                    <a:p>
                      <a:pPr algn="ctr"/>
                      <a:r>
                        <a:rPr lang="en-US" sz="1200" dirty="0"/>
                        <a:t>20</a:t>
                      </a:r>
                    </a:p>
                  </a:txBody>
                  <a:tcPr anchor="ctr"/>
                </a:tc>
                <a:extLst>
                  <a:ext uri="{0D108BD9-81ED-4DB2-BD59-A6C34878D82A}">
                    <a16:rowId xmlns:a16="http://schemas.microsoft.com/office/drawing/2014/main" val="1318820539"/>
                  </a:ext>
                </a:extLst>
              </a:tr>
              <a:tr h="370840">
                <a:tc>
                  <a:txBody>
                    <a:bodyPr/>
                    <a:lstStyle/>
                    <a:p>
                      <a:pPr algn="ctr"/>
                      <a:r>
                        <a:rPr lang="en-US" sz="1200" dirty="0"/>
                        <a:t>B</a:t>
                      </a:r>
                    </a:p>
                  </a:txBody>
                  <a:tcPr anchor="ctr"/>
                </a:tc>
                <a:tc>
                  <a:txBody>
                    <a:bodyPr/>
                    <a:lstStyle/>
                    <a:p>
                      <a:pPr algn="ctr"/>
                      <a:r>
                        <a:rPr lang="en-US" sz="1200" dirty="0">
                          <a:solidFill>
                            <a:srgbClr val="FF0000"/>
                          </a:solidFill>
                        </a:rPr>
                        <a:t>-20</a:t>
                      </a:r>
                    </a:p>
                  </a:txBody>
                  <a:tcPr anchor="ctr"/>
                </a:tc>
                <a:tc>
                  <a:txBody>
                    <a:bodyPr/>
                    <a:lstStyle/>
                    <a:p>
                      <a:pPr algn="ctr"/>
                      <a:endParaRPr lang="en-US" sz="1200" dirty="0"/>
                    </a:p>
                  </a:txBody>
                  <a:tcPr anchor="ctr"/>
                </a:tc>
                <a:tc>
                  <a:txBody>
                    <a:bodyPr/>
                    <a:lstStyle/>
                    <a:p>
                      <a:pPr algn="ctr"/>
                      <a:r>
                        <a:rPr lang="en-US" sz="1200" dirty="0">
                          <a:solidFill>
                            <a:srgbClr val="00B0F0"/>
                          </a:solidFill>
                        </a:rPr>
                        <a:t>40</a:t>
                      </a:r>
                    </a:p>
                  </a:txBody>
                  <a:tcPr anchor="ctr"/>
                </a:tc>
                <a:tc>
                  <a:txBody>
                    <a:bodyPr/>
                    <a:lstStyle/>
                    <a:p>
                      <a:pPr algn="ctr"/>
                      <a:endParaRPr lang="en-US" sz="1200" dirty="0"/>
                    </a:p>
                  </a:txBody>
                  <a:tcPr anchor="ctr"/>
                </a:tc>
                <a:tc>
                  <a:txBody>
                    <a:bodyPr/>
                    <a:lstStyle/>
                    <a:p>
                      <a:pPr algn="ctr"/>
                      <a:r>
                        <a:rPr lang="en-US" sz="1200" dirty="0"/>
                        <a:t>20</a:t>
                      </a:r>
                    </a:p>
                  </a:txBody>
                  <a:tcPr anchor="ctr"/>
                </a:tc>
                <a:extLst>
                  <a:ext uri="{0D108BD9-81ED-4DB2-BD59-A6C34878D82A}">
                    <a16:rowId xmlns:a16="http://schemas.microsoft.com/office/drawing/2014/main" val="1318667684"/>
                  </a:ext>
                </a:extLst>
              </a:tr>
              <a:tr h="370840">
                <a:tc>
                  <a:txBody>
                    <a:bodyPr/>
                    <a:lstStyle/>
                    <a:p>
                      <a:pPr algn="ctr"/>
                      <a:r>
                        <a:rPr lang="en-US" sz="1200" dirty="0"/>
                        <a:t>C</a:t>
                      </a:r>
                    </a:p>
                  </a:txBody>
                  <a:tcPr anchor="ctr"/>
                </a:tc>
                <a:tc>
                  <a:txBody>
                    <a:bodyPr/>
                    <a:lstStyle/>
                    <a:p>
                      <a:pPr algn="ctr"/>
                      <a:endParaRPr lang="en-US" sz="1200"/>
                    </a:p>
                  </a:txBody>
                  <a:tcPr anchor="ctr"/>
                </a:tc>
                <a:tc>
                  <a:txBody>
                    <a:bodyPr/>
                    <a:lstStyle/>
                    <a:p>
                      <a:pPr algn="ctr"/>
                      <a:r>
                        <a:rPr lang="en-US" sz="1200" dirty="0">
                          <a:solidFill>
                            <a:srgbClr val="00B0F0"/>
                          </a:solidFill>
                        </a:rPr>
                        <a:t>-40</a:t>
                      </a:r>
                    </a:p>
                  </a:txBody>
                  <a:tcPr anchor="ctr"/>
                </a:tc>
                <a:tc>
                  <a:txBody>
                    <a:bodyPr/>
                    <a:lstStyle/>
                    <a:p>
                      <a:pPr algn="ctr"/>
                      <a:endParaRPr lang="en-US" sz="1200" dirty="0"/>
                    </a:p>
                  </a:txBody>
                  <a:tcPr anchor="ctr"/>
                </a:tc>
                <a:tc>
                  <a:txBody>
                    <a:bodyPr/>
                    <a:lstStyle/>
                    <a:p>
                      <a:pPr algn="ctr"/>
                      <a:r>
                        <a:rPr lang="en-US" sz="1200" dirty="0">
                          <a:solidFill>
                            <a:srgbClr val="FFC000"/>
                          </a:solidFill>
                        </a:rPr>
                        <a:t>80</a:t>
                      </a:r>
                    </a:p>
                  </a:txBody>
                  <a:tcPr anchor="ctr"/>
                </a:tc>
                <a:tc>
                  <a:txBody>
                    <a:bodyPr/>
                    <a:lstStyle/>
                    <a:p>
                      <a:pPr algn="ctr"/>
                      <a:r>
                        <a:rPr lang="en-US" sz="1200" dirty="0"/>
                        <a:t>40</a:t>
                      </a:r>
                    </a:p>
                  </a:txBody>
                  <a:tcPr anchor="ctr"/>
                </a:tc>
                <a:extLst>
                  <a:ext uri="{0D108BD9-81ED-4DB2-BD59-A6C34878D82A}">
                    <a16:rowId xmlns:a16="http://schemas.microsoft.com/office/drawing/2014/main" val="2458421950"/>
                  </a:ext>
                </a:extLst>
              </a:tr>
              <a:tr h="370840">
                <a:tc>
                  <a:txBody>
                    <a:bodyPr/>
                    <a:lstStyle/>
                    <a:p>
                      <a:pPr algn="ctr"/>
                      <a:r>
                        <a:rPr lang="en-US" sz="1200" dirty="0"/>
                        <a:t>Consumer</a:t>
                      </a:r>
                    </a:p>
                  </a:txBody>
                  <a:tcPr anchor="ctr"/>
                </a:tc>
                <a:tc>
                  <a:txBody>
                    <a:bodyPr/>
                    <a:lstStyle/>
                    <a:p>
                      <a:pPr algn="ctr"/>
                      <a:endParaRPr lang="en-US" sz="1200" dirty="0"/>
                    </a:p>
                  </a:txBody>
                  <a:tcPr anchor="ctr"/>
                </a:tc>
                <a:tc>
                  <a:txBody>
                    <a:bodyPr/>
                    <a:lstStyle/>
                    <a:p>
                      <a:pPr algn="ctr"/>
                      <a:endParaRPr lang="en-US" sz="1200" dirty="0"/>
                    </a:p>
                  </a:txBody>
                  <a:tcPr anchor="ctr"/>
                </a:tc>
                <a:tc>
                  <a:txBody>
                    <a:bodyPr/>
                    <a:lstStyle/>
                    <a:p>
                      <a:pPr algn="ctr"/>
                      <a:r>
                        <a:rPr lang="en-US" sz="1200" dirty="0">
                          <a:solidFill>
                            <a:srgbClr val="FFC000"/>
                          </a:solidFill>
                        </a:rPr>
                        <a:t>-80</a:t>
                      </a:r>
                    </a:p>
                  </a:txBody>
                  <a:tcPr anchor="ctr"/>
                </a:tc>
                <a:tc>
                  <a:txBody>
                    <a:bodyPr/>
                    <a:lstStyle/>
                    <a:p>
                      <a:pPr algn="ctr"/>
                      <a:endParaRPr lang="en-US" sz="1200" dirty="0"/>
                    </a:p>
                  </a:txBody>
                  <a:tcPr anchor="ctr"/>
                </a:tc>
                <a:tc>
                  <a:txBody>
                    <a:bodyPr/>
                    <a:lstStyle/>
                    <a:p>
                      <a:pPr algn="ctr"/>
                      <a:r>
                        <a:rPr lang="en-US" sz="1200" dirty="0"/>
                        <a:t>-</a:t>
                      </a:r>
                    </a:p>
                  </a:txBody>
                  <a:tcPr anchor="ctr"/>
                </a:tc>
                <a:extLst>
                  <a:ext uri="{0D108BD9-81ED-4DB2-BD59-A6C34878D82A}">
                    <a16:rowId xmlns:a16="http://schemas.microsoft.com/office/drawing/2014/main" val="2779340024"/>
                  </a:ext>
                </a:extLst>
              </a:tr>
            </a:tbl>
          </a:graphicData>
        </a:graphic>
      </p:graphicFrame>
    </p:spTree>
    <p:extLst>
      <p:ext uri="{BB962C8B-B14F-4D97-AF65-F5344CB8AC3E}">
        <p14:creationId xmlns:p14="http://schemas.microsoft.com/office/powerpoint/2010/main" val="22972684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1FDCEB-4FF6-4E4C-8AF2-DCC69C119AE7}"/>
              </a:ext>
            </a:extLst>
          </p:cNvPr>
          <p:cNvSpPr>
            <a:spLocks noGrp="1"/>
          </p:cNvSpPr>
          <p:nvPr>
            <p:ph type="title"/>
          </p:nvPr>
        </p:nvSpPr>
        <p:spPr/>
        <p:txBody>
          <a:bodyPr>
            <a:normAutofit fontScale="90000"/>
          </a:bodyPr>
          <a:lstStyle/>
          <a:p>
            <a:r>
              <a:rPr lang="en-US" dirty="0"/>
              <a:t>VAT</a:t>
            </a:r>
          </a:p>
        </p:txBody>
      </p:sp>
      <p:sp>
        <p:nvSpPr>
          <p:cNvPr id="3" name="Content Placeholder 2">
            <a:extLst>
              <a:ext uri="{FF2B5EF4-FFF2-40B4-BE49-F238E27FC236}">
                <a16:creationId xmlns:a16="http://schemas.microsoft.com/office/drawing/2014/main" id="{46B1B53E-9BC2-4032-B805-A6D2AA68E573}"/>
              </a:ext>
            </a:extLst>
          </p:cNvPr>
          <p:cNvSpPr>
            <a:spLocks noGrp="1"/>
          </p:cNvSpPr>
          <p:nvPr>
            <p:ph idx="1"/>
          </p:nvPr>
        </p:nvSpPr>
        <p:spPr>
          <a:xfrm>
            <a:off x="677334" y="1238249"/>
            <a:ext cx="8596668" cy="4544681"/>
          </a:xfrm>
        </p:spPr>
        <p:txBody>
          <a:bodyPr/>
          <a:lstStyle/>
          <a:p>
            <a:r>
              <a:rPr lang="en-US" dirty="0"/>
              <a:t>VAT is only generated when invoices are issued. </a:t>
            </a:r>
          </a:p>
          <a:p>
            <a:r>
              <a:rPr lang="en-US" dirty="0"/>
              <a:t>An invoice is the formal mandatory document whit tax relevance where is contained a statement of goods/services sold by a company which reports the name of the selling company as well as the name of the buying company and a detail of </a:t>
            </a:r>
          </a:p>
          <a:p>
            <a:pPr marL="285750" indent="-285750">
              <a:buFont typeface="Arial" panose="020B0604020202020204" pitchFamily="34" charset="0"/>
              <a:buChar char="•"/>
            </a:pPr>
            <a:r>
              <a:rPr lang="en-US" dirty="0"/>
              <a:t>quantity of items sold</a:t>
            </a:r>
          </a:p>
          <a:p>
            <a:pPr marL="285750" indent="-285750">
              <a:buFont typeface="Arial" panose="020B0604020202020204" pitchFamily="34" charset="0"/>
              <a:buChar char="•"/>
            </a:pPr>
            <a:r>
              <a:rPr lang="en-US" dirty="0"/>
              <a:t>price per item sold</a:t>
            </a:r>
          </a:p>
          <a:p>
            <a:pPr marL="285750" indent="-285750">
              <a:buFont typeface="Arial" panose="020B0604020202020204" pitchFamily="34" charset="0"/>
              <a:buChar char="•"/>
            </a:pPr>
            <a:r>
              <a:rPr lang="en-US" dirty="0"/>
              <a:t>total price for line of item</a:t>
            </a:r>
          </a:p>
          <a:p>
            <a:pPr marL="285750" indent="-285750">
              <a:buFont typeface="Arial" panose="020B0604020202020204" pitchFamily="34" charset="0"/>
              <a:buChar char="•"/>
            </a:pPr>
            <a:r>
              <a:rPr lang="en-US" dirty="0"/>
              <a:t>the % of tax to be applied on every item</a:t>
            </a:r>
          </a:p>
          <a:p>
            <a:pPr marL="285750" indent="-285750">
              <a:buFont typeface="Arial" panose="020B0604020202020204" pitchFamily="34" charset="0"/>
              <a:buChar char="•"/>
            </a:pPr>
            <a:r>
              <a:rPr lang="en-US" dirty="0"/>
              <a:t>a final sum due for these. </a:t>
            </a:r>
          </a:p>
          <a:p>
            <a:endParaRPr lang="en-US" dirty="0"/>
          </a:p>
        </p:txBody>
      </p:sp>
      <p:sp>
        <p:nvSpPr>
          <p:cNvPr id="4" name="Slide Number Placeholder 3">
            <a:extLst>
              <a:ext uri="{FF2B5EF4-FFF2-40B4-BE49-F238E27FC236}">
                <a16:creationId xmlns:a16="http://schemas.microsoft.com/office/drawing/2014/main" id="{897515E6-B4DD-402F-990A-2DCF43EDDC77}"/>
              </a:ext>
            </a:extLst>
          </p:cNvPr>
          <p:cNvSpPr>
            <a:spLocks noGrp="1"/>
          </p:cNvSpPr>
          <p:nvPr>
            <p:ph type="sldNum" sz="quarter" idx="12"/>
          </p:nvPr>
        </p:nvSpPr>
        <p:spPr/>
        <p:txBody>
          <a:bodyPr/>
          <a:lstStyle/>
          <a:p>
            <a:fld id="{D57F1E4F-1CFF-5643-939E-217C01CDF565}" type="slidenum">
              <a:rPr lang="en-US" smtClean="0"/>
              <a:pPr/>
              <a:t>4</a:t>
            </a:fld>
            <a:endParaRPr lang="en-US" dirty="0"/>
          </a:p>
        </p:txBody>
      </p:sp>
      <p:sp>
        <p:nvSpPr>
          <p:cNvPr id="5" name="Footer Placeholder 4">
            <a:extLst>
              <a:ext uri="{FF2B5EF4-FFF2-40B4-BE49-F238E27FC236}">
                <a16:creationId xmlns:a16="http://schemas.microsoft.com/office/drawing/2014/main" id="{0A851D5F-F9E1-4613-A67E-68A487F26CDC}"/>
              </a:ext>
            </a:extLst>
          </p:cNvPr>
          <p:cNvSpPr>
            <a:spLocks noGrp="1"/>
          </p:cNvSpPr>
          <p:nvPr>
            <p:ph type="ftr" sz="quarter" idx="3"/>
          </p:nvPr>
        </p:nvSpPr>
        <p:spPr/>
        <p:txBody>
          <a:bodyPr/>
          <a:lstStyle/>
          <a:p>
            <a:pPr algn="ctr"/>
            <a:r>
              <a:rPr lang="en-US" dirty="0"/>
              <a:t>Practice on Accounting – B.A. Global Governance</a:t>
            </a:r>
          </a:p>
          <a:p>
            <a:pPr algn="ctr"/>
            <a:r>
              <a:rPr lang="en-US" dirty="0"/>
              <a:t>A.Y. 2024-2025</a:t>
            </a:r>
          </a:p>
          <a:p>
            <a:pPr algn="ctr"/>
            <a:endParaRPr lang="en-US" dirty="0"/>
          </a:p>
        </p:txBody>
      </p:sp>
    </p:spTree>
    <p:extLst>
      <p:ext uri="{BB962C8B-B14F-4D97-AF65-F5344CB8AC3E}">
        <p14:creationId xmlns:p14="http://schemas.microsoft.com/office/powerpoint/2010/main" val="22942292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7CA682-101D-47D8-A4FE-A3AD3CB6D990}"/>
              </a:ext>
            </a:extLst>
          </p:cNvPr>
          <p:cNvSpPr>
            <a:spLocks noGrp="1"/>
          </p:cNvSpPr>
          <p:nvPr>
            <p:ph type="title"/>
          </p:nvPr>
        </p:nvSpPr>
        <p:spPr/>
        <p:txBody>
          <a:bodyPr>
            <a:normAutofit fontScale="90000"/>
          </a:bodyPr>
          <a:lstStyle/>
          <a:p>
            <a:r>
              <a:rPr lang="en-US" dirty="0"/>
              <a:t>VAT</a:t>
            </a:r>
          </a:p>
        </p:txBody>
      </p:sp>
      <p:sp>
        <p:nvSpPr>
          <p:cNvPr id="4" name="Slide Number Placeholder 3">
            <a:extLst>
              <a:ext uri="{FF2B5EF4-FFF2-40B4-BE49-F238E27FC236}">
                <a16:creationId xmlns:a16="http://schemas.microsoft.com/office/drawing/2014/main" id="{8C1A98BA-94F8-4F5B-8605-6475C5A6CEDF}"/>
              </a:ext>
            </a:extLst>
          </p:cNvPr>
          <p:cNvSpPr>
            <a:spLocks noGrp="1"/>
          </p:cNvSpPr>
          <p:nvPr>
            <p:ph type="sldNum" sz="quarter" idx="12"/>
          </p:nvPr>
        </p:nvSpPr>
        <p:spPr/>
        <p:txBody>
          <a:bodyPr/>
          <a:lstStyle/>
          <a:p>
            <a:fld id="{D57F1E4F-1CFF-5643-939E-217C01CDF565}" type="slidenum">
              <a:rPr lang="en-US" smtClean="0"/>
              <a:pPr/>
              <a:t>5</a:t>
            </a:fld>
            <a:endParaRPr lang="en-US" dirty="0"/>
          </a:p>
        </p:txBody>
      </p:sp>
      <p:sp>
        <p:nvSpPr>
          <p:cNvPr id="5" name="Footer Placeholder 4">
            <a:extLst>
              <a:ext uri="{FF2B5EF4-FFF2-40B4-BE49-F238E27FC236}">
                <a16:creationId xmlns:a16="http://schemas.microsoft.com/office/drawing/2014/main" id="{EA38F66C-E1B5-4282-B18C-3886D78C105B}"/>
              </a:ext>
            </a:extLst>
          </p:cNvPr>
          <p:cNvSpPr>
            <a:spLocks noGrp="1"/>
          </p:cNvSpPr>
          <p:nvPr>
            <p:ph type="ftr" sz="quarter" idx="3"/>
          </p:nvPr>
        </p:nvSpPr>
        <p:spPr/>
        <p:txBody>
          <a:bodyPr/>
          <a:lstStyle/>
          <a:p>
            <a:pPr algn="ctr"/>
            <a:r>
              <a:rPr lang="en-US" dirty="0"/>
              <a:t>Practice on Accounting – B.A. Global Governance</a:t>
            </a:r>
          </a:p>
          <a:p>
            <a:pPr algn="ctr"/>
            <a:r>
              <a:rPr lang="en-US" dirty="0"/>
              <a:t>A.Y. 2024-2025</a:t>
            </a:r>
          </a:p>
          <a:p>
            <a:pPr algn="ctr"/>
            <a:endParaRPr lang="en-US" dirty="0"/>
          </a:p>
        </p:txBody>
      </p:sp>
      <p:pic>
        <p:nvPicPr>
          <p:cNvPr id="6" name="Picture 5">
            <a:extLst>
              <a:ext uri="{FF2B5EF4-FFF2-40B4-BE49-F238E27FC236}">
                <a16:creationId xmlns:a16="http://schemas.microsoft.com/office/drawing/2014/main" id="{7B8C4615-EF90-4D6C-A2D3-99E182100168}"/>
              </a:ext>
            </a:extLst>
          </p:cNvPr>
          <p:cNvPicPr>
            <a:picLocks noChangeAspect="1"/>
          </p:cNvPicPr>
          <p:nvPr/>
        </p:nvPicPr>
        <p:blipFill>
          <a:blip r:embed="rId2"/>
          <a:stretch>
            <a:fillRect/>
          </a:stretch>
        </p:blipFill>
        <p:spPr>
          <a:xfrm>
            <a:off x="5101067" y="787178"/>
            <a:ext cx="3726784" cy="5283644"/>
          </a:xfrm>
          <a:prstGeom prst="rect">
            <a:avLst/>
          </a:prstGeom>
        </p:spPr>
      </p:pic>
    </p:spTree>
    <p:extLst>
      <p:ext uri="{BB962C8B-B14F-4D97-AF65-F5344CB8AC3E}">
        <p14:creationId xmlns:p14="http://schemas.microsoft.com/office/powerpoint/2010/main" val="26606027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E1F622-00B4-46A2-89BA-98ADB28C297C}"/>
              </a:ext>
            </a:extLst>
          </p:cNvPr>
          <p:cNvSpPr>
            <a:spLocks noGrp="1"/>
          </p:cNvSpPr>
          <p:nvPr>
            <p:ph type="title"/>
          </p:nvPr>
        </p:nvSpPr>
        <p:spPr/>
        <p:txBody>
          <a:bodyPr>
            <a:normAutofit fontScale="90000"/>
          </a:bodyPr>
          <a:lstStyle/>
          <a:p>
            <a:r>
              <a:rPr lang="en-US" dirty="0"/>
              <a:t>Cash Basis vs Accrual Basis</a:t>
            </a:r>
          </a:p>
        </p:txBody>
      </p:sp>
      <p:sp>
        <p:nvSpPr>
          <p:cNvPr id="3" name="Content Placeholder 2">
            <a:extLst>
              <a:ext uri="{FF2B5EF4-FFF2-40B4-BE49-F238E27FC236}">
                <a16:creationId xmlns:a16="http://schemas.microsoft.com/office/drawing/2014/main" id="{17AA963C-8947-4D0F-9324-855080B08D8C}"/>
              </a:ext>
            </a:extLst>
          </p:cNvPr>
          <p:cNvSpPr>
            <a:spLocks noGrp="1"/>
          </p:cNvSpPr>
          <p:nvPr>
            <p:ph idx="1"/>
          </p:nvPr>
        </p:nvSpPr>
        <p:spPr>
          <a:xfrm>
            <a:off x="677334" y="1238249"/>
            <a:ext cx="8596668" cy="4544681"/>
          </a:xfrm>
        </p:spPr>
        <p:txBody>
          <a:bodyPr>
            <a:normAutofit/>
          </a:bodyPr>
          <a:lstStyle/>
          <a:p>
            <a:r>
              <a:rPr lang="en-US" dirty="0"/>
              <a:t>We may assert there are two accounting method to report into numbers operated transactions:</a:t>
            </a:r>
          </a:p>
          <a:p>
            <a:pPr marL="342900" indent="-342900">
              <a:buFont typeface="+mj-lt"/>
              <a:buAutoNum type="arabicPeriod"/>
            </a:pPr>
            <a:r>
              <a:rPr lang="en-US" dirty="0"/>
              <a:t>Cash basis, only used by specific companies based on dimension and industry</a:t>
            </a:r>
          </a:p>
          <a:p>
            <a:pPr marL="342900" indent="-342900">
              <a:buFont typeface="+mj-lt"/>
              <a:buAutoNum type="arabicPeriod"/>
            </a:pPr>
            <a:r>
              <a:rPr lang="en-US" dirty="0"/>
              <a:t>Accrual basis</a:t>
            </a:r>
          </a:p>
          <a:p>
            <a:endParaRPr lang="en-US" dirty="0"/>
          </a:p>
          <a:p>
            <a:r>
              <a:rPr lang="en-US" dirty="0"/>
              <a:t>In Cash Basis Accounting, income or revenue is recorded at the same time payments are received. The cash basis of accounting does not recognize accounts receivable or accounts payable.</a:t>
            </a:r>
          </a:p>
          <a:p>
            <a:r>
              <a:rPr lang="en-US" dirty="0"/>
              <a:t>Cash basis accounting system is easy to maintain, is simple and easy to understand.</a:t>
            </a:r>
          </a:p>
          <a:p>
            <a:r>
              <a:rPr lang="en-US" dirty="0"/>
              <a:t>This method does not allow to represent wholly the economic result of operations ran by management during the period nor the financial exposition of the company as it is not represented any future right or obligation.</a:t>
            </a:r>
          </a:p>
          <a:p>
            <a:endParaRPr lang="en-US" dirty="0"/>
          </a:p>
        </p:txBody>
      </p:sp>
      <p:sp>
        <p:nvSpPr>
          <p:cNvPr id="4" name="Slide Number Placeholder 3">
            <a:extLst>
              <a:ext uri="{FF2B5EF4-FFF2-40B4-BE49-F238E27FC236}">
                <a16:creationId xmlns:a16="http://schemas.microsoft.com/office/drawing/2014/main" id="{AE82B4FC-2081-4A2A-BADA-175DE97B8BC2}"/>
              </a:ext>
            </a:extLst>
          </p:cNvPr>
          <p:cNvSpPr>
            <a:spLocks noGrp="1"/>
          </p:cNvSpPr>
          <p:nvPr>
            <p:ph type="sldNum" sz="quarter" idx="12"/>
          </p:nvPr>
        </p:nvSpPr>
        <p:spPr/>
        <p:txBody>
          <a:bodyPr/>
          <a:lstStyle/>
          <a:p>
            <a:fld id="{D57F1E4F-1CFF-5643-939E-217C01CDF565}" type="slidenum">
              <a:rPr lang="en-US" smtClean="0"/>
              <a:pPr/>
              <a:t>6</a:t>
            </a:fld>
            <a:endParaRPr lang="en-US" dirty="0"/>
          </a:p>
        </p:txBody>
      </p:sp>
      <p:sp>
        <p:nvSpPr>
          <p:cNvPr id="5" name="Footer Placeholder 4">
            <a:extLst>
              <a:ext uri="{FF2B5EF4-FFF2-40B4-BE49-F238E27FC236}">
                <a16:creationId xmlns:a16="http://schemas.microsoft.com/office/drawing/2014/main" id="{40A422CA-D012-4DFE-B925-63E0B86DDCDF}"/>
              </a:ext>
            </a:extLst>
          </p:cNvPr>
          <p:cNvSpPr>
            <a:spLocks noGrp="1"/>
          </p:cNvSpPr>
          <p:nvPr>
            <p:ph type="ftr" sz="quarter" idx="3"/>
          </p:nvPr>
        </p:nvSpPr>
        <p:spPr/>
        <p:txBody>
          <a:bodyPr/>
          <a:lstStyle/>
          <a:p>
            <a:pPr algn="ctr"/>
            <a:r>
              <a:rPr lang="en-US" dirty="0"/>
              <a:t>Practice on Accounting – B.A. Global Governance</a:t>
            </a:r>
          </a:p>
          <a:p>
            <a:pPr algn="ctr"/>
            <a:r>
              <a:rPr lang="en-US" dirty="0"/>
              <a:t>A.Y. 2024-2025</a:t>
            </a:r>
          </a:p>
          <a:p>
            <a:pPr algn="ctr"/>
            <a:endParaRPr lang="en-US" dirty="0"/>
          </a:p>
        </p:txBody>
      </p:sp>
    </p:spTree>
    <p:extLst>
      <p:ext uri="{BB962C8B-B14F-4D97-AF65-F5344CB8AC3E}">
        <p14:creationId xmlns:p14="http://schemas.microsoft.com/office/powerpoint/2010/main" val="17631681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E1F622-00B4-46A2-89BA-98ADB28C297C}"/>
              </a:ext>
            </a:extLst>
          </p:cNvPr>
          <p:cNvSpPr>
            <a:spLocks noGrp="1"/>
          </p:cNvSpPr>
          <p:nvPr>
            <p:ph type="title"/>
          </p:nvPr>
        </p:nvSpPr>
        <p:spPr/>
        <p:txBody>
          <a:bodyPr>
            <a:normAutofit fontScale="90000"/>
          </a:bodyPr>
          <a:lstStyle/>
          <a:p>
            <a:r>
              <a:rPr lang="en-US" dirty="0"/>
              <a:t>Cash Basis vs Accrual Basis</a:t>
            </a:r>
          </a:p>
        </p:txBody>
      </p:sp>
      <p:sp>
        <p:nvSpPr>
          <p:cNvPr id="3" name="Content Placeholder 2">
            <a:extLst>
              <a:ext uri="{FF2B5EF4-FFF2-40B4-BE49-F238E27FC236}">
                <a16:creationId xmlns:a16="http://schemas.microsoft.com/office/drawing/2014/main" id="{17AA963C-8947-4D0F-9324-855080B08D8C}"/>
              </a:ext>
            </a:extLst>
          </p:cNvPr>
          <p:cNvSpPr>
            <a:spLocks noGrp="1"/>
          </p:cNvSpPr>
          <p:nvPr>
            <p:ph idx="1"/>
          </p:nvPr>
        </p:nvSpPr>
        <p:spPr>
          <a:xfrm>
            <a:off x="677334" y="1238249"/>
            <a:ext cx="8596668" cy="4544681"/>
          </a:xfrm>
        </p:spPr>
        <p:txBody>
          <a:bodyPr>
            <a:normAutofit/>
          </a:bodyPr>
          <a:lstStyle/>
          <a:p>
            <a:r>
              <a:rPr lang="en-US" dirty="0"/>
              <a:t>In Accrual basis accounting, revenues and expenses are accounted for at the same time it is earned/incurred independently by the financial effect of the operation (cash out/in). The accrual basis provides a more businesslike idea of income and expenses over a period of time. </a:t>
            </a:r>
          </a:p>
          <a:p>
            <a:endParaRPr lang="en-US" dirty="0"/>
          </a:p>
          <a:p>
            <a:r>
              <a:rPr lang="en-US" dirty="0"/>
              <a:t>Earned: it means company has accomplished all obligations defined in the contract or, in case of service, even if not all obligations have been accomplished, the work in progress is susceptible to a market valuation.</a:t>
            </a:r>
          </a:p>
          <a:p>
            <a:r>
              <a:rPr lang="en-US" dirty="0"/>
              <a:t>In general this condition is realized when the control over goods is transferred to customer or when services are rendered regardless whether cash is obtained or not.</a:t>
            </a:r>
          </a:p>
          <a:p>
            <a:endParaRPr lang="en-US" dirty="0"/>
          </a:p>
        </p:txBody>
      </p:sp>
      <p:sp>
        <p:nvSpPr>
          <p:cNvPr id="4" name="Slide Number Placeholder 3">
            <a:extLst>
              <a:ext uri="{FF2B5EF4-FFF2-40B4-BE49-F238E27FC236}">
                <a16:creationId xmlns:a16="http://schemas.microsoft.com/office/drawing/2014/main" id="{AE82B4FC-2081-4A2A-BADA-175DE97B8BC2}"/>
              </a:ext>
            </a:extLst>
          </p:cNvPr>
          <p:cNvSpPr>
            <a:spLocks noGrp="1"/>
          </p:cNvSpPr>
          <p:nvPr>
            <p:ph type="sldNum" sz="quarter" idx="12"/>
          </p:nvPr>
        </p:nvSpPr>
        <p:spPr/>
        <p:txBody>
          <a:bodyPr/>
          <a:lstStyle/>
          <a:p>
            <a:fld id="{D57F1E4F-1CFF-5643-939E-217C01CDF565}" type="slidenum">
              <a:rPr lang="en-US" smtClean="0"/>
              <a:pPr/>
              <a:t>7</a:t>
            </a:fld>
            <a:endParaRPr lang="en-US" dirty="0"/>
          </a:p>
        </p:txBody>
      </p:sp>
      <p:sp>
        <p:nvSpPr>
          <p:cNvPr id="5" name="Footer Placeholder 4">
            <a:extLst>
              <a:ext uri="{FF2B5EF4-FFF2-40B4-BE49-F238E27FC236}">
                <a16:creationId xmlns:a16="http://schemas.microsoft.com/office/drawing/2014/main" id="{40A422CA-D012-4DFE-B925-63E0B86DDCDF}"/>
              </a:ext>
            </a:extLst>
          </p:cNvPr>
          <p:cNvSpPr>
            <a:spLocks noGrp="1"/>
          </p:cNvSpPr>
          <p:nvPr>
            <p:ph type="ftr" sz="quarter" idx="3"/>
          </p:nvPr>
        </p:nvSpPr>
        <p:spPr/>
        <p:txBody>
          <a:bodyPr/>
          <a:lstStyle/>
          <a:p>
            <a:pPr algn="ctr"/>
            <a:r>
              <a:rPr lang="en-US" dirty="0"/>
              <a:t>Practice on Accounting – B.A. Global Governance</a:t>
            </a:r>
          </a:p>
          <a:p>
            <a:pPr algn="ctr"/>
            <a:r>
              <a:rPr lang="en-US" dirty="0"/>
              <a:t>A.Y. 2024-2025</a:t>
            </a:r>
          </a:p>
          <a:p>
            <a:pPr algn="ctr"/>
            <a:endParaRPr lang="en-US" dirty="0"/>
          </a:p>
        </p:txBody>
      </p:sp>
    </p:spTree>
    <p:extLst>
      <p:ext uri="{BB962C8B-B14F-4D97-AF65-F5344CB8AC3E}">
        <p14:creationId xmlns:p14="http://schemas.microsoft.com/office/powerpoint/2010/main" val="15092714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E1F622-00B4-46A2-89BA-98ADB28C297C}"/>
              </a:ext>
            </a:extLst>
          </p:cNvPr>
          <p:cNvSpPr>
            <a:spLocks noGrp="1"/>
          </p:cNvSpPr>
          <p:nvPr>
            <p:ph type="title"/>
          </p:nvPr>
        </p:nvSpPr>
        <p:spPr/>
        <p:txBody>
          <a:bodyPr>
            <a:normAutofit fontScale="90000"/>
          </a:bodyPr>
          <a:lstStyle/>
          <a:p>
            <a:r>
              <a:rPr lang="en-US" dirty="0"/>
              <a:t>Accrual Basis</a:t>
            </a:r>
          </a:p>
        </p:txBody>
      </p:sp>
      <p:sp>
        <p:nvSpPr>
          <p:cNvPr id="3" name="Content Placeholder 2">
            <a:extLst>
              <a:ext uri="{FF2B5EF4-FFF2-40B4-BE49-F238E27FC236}">
                <a16:creationId xmlns:a16="http://schemas.microsoft.com/office/drawing/2014/main" id="{17AA963C-8947-4D0F-9324-855080B08D8C}"/>
              </a:ext>
            </a:extLst>
          </p:cNvPr>
          <p:cNvSpPr>
            <a:spLocks noGrp="1"/>
          </p:cNvSpPr>
          <p:nvPr>
            <p:ph idx="1"/>
          </p:nvPr>
        </p:nvSpPr>
        <p:spPr>
          <a:xfrm>
            <a:off x="677334" y="1238249"/>
            <a:ext cx="8596668" cy="4544681"/>
          </a:xfrm>
        </p:spPr>
        <p:txBody>
          <a:bodyPr anchor="ctr">
            <a:normAutofit/>
          </a:bodyPr>
          <a:lstStyle/>
          <a:p>
            <a:r>
              <a:rPr lang="en-US" dirty="0"/>
              <a:t>If revenues are recognized when earned related costs should be recognized in the same period regardless whether cash is paid or not.</a:t>
            </a:r>
          </a:p>
          <a:p>
            <a:endParaRPr lang="en-US" dirty="0"/>
          </a:p>
          <a:p>
            <a:r>
              <a:rPr lang="en-US" b="1" u="sng" dirty="0"/>
              <a:t>This is known as the matching principle.</a:t>
            </a:r>
          </a:p>
          <a:p>
            <a:endParaRPr lang="en-US" b="1" u="sng" dirty="0"/>
          </a:p>
          <a:p>
            <a:endParaRPr lang="en-US" b="1" u="sng" dirty="0"/>
          </a:p>
          <a:p>
            <a:endParaRPr lang="en-US" dirty="0"/>
          </a:p>
        </p:txBody>
      </p:sp>
      <p:sp>
        <p:nvSpPr>
          <p:cNvPr id="4" name="Slide Number Placeholder 3">
            <a:extLst>
              <a:ext uri="{FF2B5EF4-FFF2-40B4-BE49-F238E27FC236}">
                <a16:creationId xmlns:a16="http://schemas.microsoft.com/office/drawing/2014/main" id="{AE82B4FC-2081-4A2A-BADA-175DE97B8BC2}"/>
              </a:ext>
            </a:extLst>
          </p:cNvPr>
          <p:cNvSpPr>
            <a:spLocks noGrp="1"/>
          </p:cNvSpPr>
          <p:nvPr>
            <p:ph type="sldNum" sz="quarter" idx="12"/>
          </p:nvPr>
        </p:nvSpPr>
        <p:spPr/>
        <p:txBody>
          <a:bodyPr/>
          <a:lstStyle/>
          <a:p>
            <a:fld id="{D57F1E4F-1CFF-5643-939E-217C01CDF565}" type="slidenum">
              <a:rPr lang="en-US" smtClean="0"/>
              <a:pPr/>
              <a:t>8</a:t>
            </a:fld>
            <a:endParaRPr lang="en-US" dirty="0"/>
          </a:p>
        </p:txBody>
      </p:sp>
      <p:sp>
        <p:nvSpPr>
          <p:cNvPr id="5" name="Footer Placeholder 4">
            <a:extLst>
              <a:ext uri="{FF2B5EF4-FFF2-40B4-BE49-F238E27FC236}">
                <a16:creationId xmlns:a16="http://schemas.microsoft.com/office/drawing/2014/main" id="{40A422CA-D012-4DFE-B925-63E0B86DDCDF}"/>
              </a:ext>
            </a:extLst>
          </p:cNvPr>
          <p:cNvSpPr>
            <a:spLocks noGrp="1"/>
          </p:cNvSpPr>
          <p:nvPr>
            <p:ph type="ftr" sz="quarter" idx="3"/>
          </p:nvPr>
        </p:nvSpPr>
        <p:spPr/>
        <p:txBody>
          <a:bodyPr/>
          <a:lstStyle/>
          <a:p>
            <a:pPr algn="ctr"/>
            <a:r>
              <a:rPr lang="en-US" dirty="0"/>
              <a:t>Practice on Accounting – B.A. Global Governance</a:t>
            </a:r>
          </a:p>
          <a:p>
            <a:pPr algn="ctr"/>
            <a:r>
              <a:rPr lang="en-US" dirty="0"/>
              <a:t>A.Y. 2024-2025</a:t>
            </a:r>
          </a:p>
          <a:p>
            <a:pPr algn="ctr"/>
            <a:endParaRPr lang="en-US" dirty="0"/>
          </a:p>
        </p:txBody>
      </p:sp>
    </p:spTree>
    <p:extLst>
      <p:ext uri="{BB962C8B-B14F-4D97-AF65-F5344CB8AC3E}">
        <p14:creationId xmlns:p14="http://schemas.microsoft.com/office/powerpoint/2010/main" val="5715094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E1F622-00B4-46A2-89BA-98ADB28C297C}"/>
              </a:ext>
            </a:extLst>
          </p:cNvPr>
          <p:cNvSpPr>
            <a:spLocks noGrp="1"/>
          </p:cNvSpPr>
          <p:nvPr>
            <p:ph type="title"/>
          </p:nvPr>
        </p:nvSpPr>
        <p:spPr/>
        <p:txBody>
          <a:bodyPr>
            <a:normAutofit fontScale="90000"/>
          </a:bodyPr>
          <a:lstStyle/>
          <a:p>
            <a:r>
              <a:rPr lang="en-US" dirty="0"/>
              <a:t>Accrual Basis</a:t>
            </a:r>
          </a:p>
        </p:txBody>
      </p:sp>
      <p:sp>
        <p:nvSpPr>
          <p:cNvPr id="3" name="Content Placeholder 2">
            <a:extLst>
              <a:ext uri="{FF2B5EF4-FFF2-40B4-BE49-F238E27FC236}">
                <a16:creationId xmlns:a16="http://schemas.microsoft.com/office/drawing/2014/main" id="{17AA963C-8947-4D0F-9324-855080B08D8C}"/>
              </a:ext>
            </a:extLst>
          </p:cNvPr>
          <p:cNvSpPr>
            <a:spLocks noGrp="1"/>
          </p:cNvSpPr>
          <p:nvPr>
            <p:ph idx="1"/>
          </p:nvPr>
        </p:nvSpPr>
        <p:spPr>
          <a:xfrm>
            <a:off x="677334" y="1238249"/>
            <a:ext cx="8596668" cy="4544681"/>
          </a:xfrm>
        </p:spPr>
        <p:txBody>
          <a:bodyPr anchor="ctr">
            <a:normAutofit/>
          </a:bodyPr>
          <a:lstStyle/>
          <a:p>
            <a:r>
              <a:rPr lang="en-US" dirty="0"/>
              <a:t>Example:</a:t>
            </a:r>
          </a:p>
          <a:p>
            <a:r>
              <a:rPr lang="en-US" dirty="0"/>
              <a:t>The Company A is providing surveillance services to the Company B. These services are regulated by a contract for which A is to provide the service for a length of 2 years and fee for Euro 2.000 to be paid only at the end of contract. Invoice to be issued at the end as well.</a:t>
            </a:r>
          </a:p>
          <a:p>
            <a:r>
              <a:rPr lang="en-US" dirty="0"/>
              <a:t>The contract is effective from 01.01.20XX to 31.12.20XX+2</a:t>
            </a:r>
          </a:p>
          <a:p>
            <a:endParaRPr lang="en-US" dirty="0"/>
          </a:p>
          <a:p>
            <a:r>
              <a:rPr lang="en-US" b="1" u="sng" dirty="0"/>
              <a:t>Question 1</a:t>
            </a:r>
          </a:p>
          <a:p>
            <a:r>
              <a:rPr lang="en-US" dirty="0"/>
              <a:t>At the end of the first period A already provided services to B. What is the revenues for A at the end of year? And the Costs for B? What’s the accounting?</a:t>
            </a:r>
          </a:p>
          <a:p>
            <a:endParaRPr lang="en-US" b="1" u="sng" dirty="0"/>
          </a:p>
          <a:p>
            <a:endParaRPr lang="en-US" b="1" u="sng" dirty="0"/>
          </a:p>
          <a:p>
            <a:endParaRPr lang="en-US" dirty="0"/>
          </a:p>
        </p:txBody>
      </p:sp>
      <p:sp>
        <p:nvSpPr>
          <p:cNvPr id="4" name="Slide Number Placeholder 3">
            <a:extLst>
              <a:ext uri="{FF2B5EF4-FFF2-40B4-BE49-F238E27FC236}">
                <a16:creationId xmlns:a16="http://schemas.microsoft.com/office/drawing/2014/main" id="{AE82B4FC-2081-4A2A-BADA-175DE97B8BC2}"/>
              </a:ext>
            </a:extLst>
          </p:cNvPr>
          <p:cNvSpPr>
            <a:spLocks noGrp="1"/>
          </p:cNvSpPr>
          <p:nvPr>
            <p:ph type="sldNum" sz="quarter" idx="12"/>
          </p:nvPr>
        </p:nvSpPr>
        <p:spPr/>
        <p:txBody>
          <a:bodyPr/>
          <a:lstStyle/>
          <a:p>
            <a:fld id="{D57F1E4F-1CFF-5643-939E-217C01CDF565}" type="slidenum">
              <a:rPr lang="en-US" smtClean="0"/>
              <a:pPr/>
              <a:t>9</a:t>
            </a:fld>
            <a:endParaRPr lang="en-US" dirty="0"/>
          </a:p>
        </p:txBody>
      </p:sp>
      <p:sp>
        <p:nvSpPr>
          <p:cNvPr id="5" name="Footer Placeholder 4">
            <a:extLst>
              <a:ext uri="{FF2B5EF4-FFF2-40B4-BE49-F238E27FC236}">
                <a16:creationId xmlns:a16="http://schemas.microsoft.com/office/drawing/2014/main" id="{40A422CA-D012-4DFE-B925-63E0B86DDCDF}"/>
              </a:ext>
            </a:extLst>
          </p:cNvPr>
          <p:cNvSpPr>
            <a:spLocks noGrp="1"/>
          </p:cNvSpPr>
          <p:nvPr>
            <p:ph type="ftr" sz="quarter" idx="3"/>
          </p:nvPr>
        </p:nvSpPr>
        <p:spPr/>
        <p:txBody>
          <a:bodyPr/>
          <a:lstStyle/>
          <a:p>
            <a:pPr algn="ctr"/>
            <a:r>
              <a:rPr lang="en-US" dirty="0"/>
              <a:t>Practice on Accounting – B.A. Global Governance</a:t>
            </a:r>
          </a:p>
          <a:p>
            <a:pPr algn="ctr"/>
            <a:r>
              <a:rPr lang="en-US" dirty="0"/>
              <a:t>A.Y. 2024-2025</a:t>
            </a:r>
          </a:p>
          <a:p>
            <a:pPr algn="ctr"/>
            <a:endParaRPr lang="en-US" dirty="0"/>
          </a:p>
        </p:txBody>
      </p:sp>
    </p:spTree>
    <p:extLst>
      <p:ext uri="{BB962C8B-B14F-4D97-AF65-F5344CB8AC3E}">
        <p14:creationId xmlns:p14="http://schemas.microsoft.com/office/powerpoint/2010/main" val="35241987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E1F622-00B4-46A2-89BA-98ADB28C297C}"/>
              </a:ext>
            </a:extLst>
          </p:cNvPr>
          <p:cNvSpPr>
            <a:spLocks noGrp="1"/>
          </p:cNvSpPr>
          <p:nvPr>
            <p:ph type="title"/>
          </p:nvPr>
        </p:nvSpPr>
        <p:spPr/>
        <p:txBody>
          <a:bodyPr>
            <a:normAutofit fontScale="90000"/>
          </a:bodyPr>
          <a:lstStyle/>
          <a:p>
            <a:r>
              <a:rPr lang="en-US" dirty="0"/>
              <a:t>Accrual Basis</a:t>
            </a:r>
          </a:p>
        </p:txBody>
      </p:sp>
      <p:sp>
        <p:nvSpPr>
          <p:cNvPr id="3" name="Content Placeholder 2">
            <a:extLst>
              <a:ext uri="{FF2B5EF4-FFF2-40B4-BE49-F238E27FC236}">
                <a16:creationId xmlns:a16="http://schemas.microsoft.com/office/drawing/2014/main" id="{17AA963C-8947-4D0F-9324-855080B08D8C}"/>
              </a:ext>
            </a:extLst>
          </p:cNvPr>
          <p:cNvSpPr>
            <a:spLocks noGrp="1"/>
          </p:cNvSpPr>
          <p:nvPr>
            <p:ph idx="1"/>
          </p:nvPr>
        </p:nvSpPr>
        <p:spPr>
          <a:xfrm>
            <a:off x="677334" y="1238249"/>
            <a:ext cx="8596668" cy="4544681"/>
          </a:xfrm>
        </p:spPr>
        <p:txBody>
          <a:bodyPr anchor="ctr">
            <a:normAutofit/>
          </a:bodyPr>
          <a:lstStyle/>
          <a:p>
            <a:endParaRPr lang="en-US" b="1" u="sng" dirty="0"/>
          </a:p>
          <a:p>
            <a:endParaRPr lang="en-US" b="1" u="sng" dirty="0"/>
          </a:p>
          <a:p>
            <a:endParaRPr lang="en-US" dirty="0"/>
          </a:p>
        </p:txBody>
      </p:sp>
      <p:sp>
        <p:nvSpPr>
          <p:cNvPr id="4" name="Slide Number Placeholder 3">
            <a:extLst>
              <a:ext uri="{FF2B5EF4-FFF2-40B4-BE49-F238E27FC236}">
                <a16:creationId xmlns:a16="http://schemas.microsoft.com/office/drawing/2014/main" id="{AE82B4FC-2081-4A2A-BADA-175DE97B8BC2}"/>
              </a:ext>
            </a:extLst>
          </p:cNvPr>
          <p:cNvSpPr>
            <a:spLocks noGrp="1"/>
          </p:cNvSpPr>
          <p:nvPr>
            <p:ph type="sldNum" sz="quarter" idx="12"/>
          </p:nvPr>
        </p:nvSpPr>
        <p:spPr/>
        <p:txBody>
          <a:bodyPr/>
          <a:lstStyle/>
          <a:p>
            <a:fld id="{D57F1E4F-1CFF-5643-939E-217C01CDF565}" type="slidenum">
              <a:rPr lang="en-US" smtClean="0"/>
              <a:pPr/>
              <a:t>10</a:t>
            </a:fld>
            <a:endParaRPr lang="en-US" dirty="0"/>
          </a:p>
        </p:txBody>
      </p:sp>
      <p:sp>
        <p:nvSpPr>
          <p:cNvPr id="5" name="Footer Placeholder 4">
            <a:extLst>
              <a:ext uri="{FF2B5EF4-FFF2-40B4-BE49-F238E27FC236}">
                <a16:creationId xmlns:a16="http://schemas.microsoft.com/office/drawing/2014/main" id="{40A422CA-D012-4DFE-B925-63E0B86DDCDF}"/>
              </a:ext>
            </a:extLst>
          </p:cNvPr>
          <p:cNvSpPr>
            <a:spLocks noGrp="1"/>
          </p:cNvSpPr>
          <p:nvPr>
            <p:ph type="ftr" sz="quarter" idx="3"/>
          </p:nvPr>
        </p:nvSpPr>
        <p:spPr/>
        <p:txBody>
          <a:bodyPr/>
          <a:lstStyle/>
          <a:p>
            <a:pPr algn="ctr"/>
            <a:r>
              <a:rPr lang="en-US" dirty="0"/>
              <a:t>Practice on Accounting – B.A. Global Governance</a:t>
            </a:r>
          </a:p>
          <a:p>
            <a:pPr algn="ctr"/>
            <a:r>
              <a:rPr lang="en-US" dirty="0"/>
              <a:t>A.Y. 2024-2025</a:t>
            </a:r>
          </a:p>
          <a:p>
            <a:pPr algn="ctr"/>
            <a:endParaRPr lang="en-US" dirty="0"/>
          </a:p>
        </p:txBody>
      </p:sp>
      <p:graphicFrame>
        <p:nvGraphicFramePr>
          <p:cNvPr id="6" name="Table 5">
            <a:extLst>
              <a:ext uri="{FF2B5EF4-FFF2-40B4-BE49-F238E27FC236}">
                <a16:creationId xmlns:a16="http://schemas.microsoft.com/office/drawing/2014/main" id="{9F7E58B0-1E01-4BF7-9029-BF50FCA4F348}"/>
              </a:ext>
            </a:extLst>
          </p:cNvPr>
          <p:cNvGraphicFramePr>
            <a:graphicFrameLocks noGrp="1"/>
          </p:cNvGraphicFramePr>
          <p:nvPr>
            <p:extLst>
              <p:ext uri="{D42A27DB-BD31-4B8C-83A1-F6EECF244321}">
                <p14:modId xmlns:p14="http://schemas.microsoft.com/office/powerpoint/2010/main" val="2227869654"/>
              </p:ext>
            </p:extLst>
          </p:nvPr>
        </p:nvGraphicFramePr>
        <p:xfrm>
          <a:off x="1933890" y="2023212"/>
          <a:ext cx="6083556" cy="736600"/>
        </p:xfrm>
        <a:graphic>
          <a:graphicData uri="http://schemas.openxmlformats.org/drawingml/2006/table">
            <a:tbl>
              <a:tblPr firstRow="1" bandRow="1">
                <a:tableStyleId>{9D7B26C5-4107-4FEC-AEDC-1716B250A1EF}</a:tableStyleId>
              </a:tblPr>
              <a:tblGrid>
                <a:gridCol w="761057">
                  <a:extLst>
                    <a:ext uri="{9D8B030D-6E8A-4147-A177-3AD203B41FA5}">
                      <a16:colId xmlns:a16="http://schemas.microsoft.com/office/drawing/2014/main" val="3251389968"/>
                    </a:ext>
                  </a:extLst>
                </a:gridCol>
                <a:gridCol w="3541951">
                  <a:extLst>
                    <a:ext uri="{9D8B030D-6E8A-4147-A177-3AD203B41FA5}">
                      <a16:colId xmlns:a16="http://schemas.microsoft.com/office/drawing/2014/main" val="3813811915"/>
                    </a:ext>
                  </a:extLst>
                </a:gridCol>
                <a:gridCol w="923027">
                  <a:extLst>
                    <a:ext uri="{9D8B030D-6E8A-4147-A177-3AD203B41FA5}">
                      <a16:colId xmlns:a16="http://schemas.microsoft.com/office/drawing/2014/main" val="2006376887"/>
                    </a:ext>
                  </a:extLst>
                </a:gridCol>
                <a:gridCol w="857521">
                  <a:extLst>
                    <a:ext uri="{9D8B030D-6E8A-4147-A177-3AD203B41FA5}">
                      <a16:colId xmlns:a16="http://schemas.microsoft.com/office/drawing/2014/main" val="2540506348"/>
                    </a:ext>
                  </a:extLst>
                </a:gridCol>
              </a:tblGrid>
              <a:tr h="0">
                <a:tc>
                  <a:txBody>
                    <a:bodyPr/>
                    <a:lstStyle/>
                    <a:p>
                      <a:r>
                        <a:rPr lang="en-US" dirty="0"/>
                        <a:t>IN</a:t>
                      </a:r>
                    </a:p>
                  </a:txBody>
                  <a:tcPr/>
                </a:tc>
                <a:tc>
                  <a:txBody>
                    <a:bodyPr/>
                    <a:lstStyle/>
                    <a:p>
                      <a:r>
                        <a:rPr lang="en-US" dirty="0"/>
                        <a:t>Invoice to be issued (AR)</a:t>
                      </a:r>
                    </a:p>
                  </a:txBody>
                  <a:tcPr/>
                </a:tc>
                <a:tc>
                  <a:txBody>
                    <a:bodyPr/>
                    <a:lstStyle/>
                    <a:p>
                      <a:r>
                        <a:rPr lang="en-US" dirty="0"/>
                        <a:t>1.000</a:t>
                      </a:r>
                    </a:p>
                  </a:txBody>
                  <a:tcPr/>
                </a:tc>
                <a:tc>
                  <a:txBody>
                    <a:bodyPr/>
                    <a:lstStyle/>
                    <a:p>
                      <a:endParaRPr lang="en-US" dirty="0"/>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r>
                        <a:rPr lang="en-US" dirty="0"/>
                        <a:t>SALES</a:t>
                      </a:r>
                    </a:p>
                  </a:txBody>
                  <a:tcPr/>
                </a:tc>
                <a:tc>
                  <a:txBody>
                    <a:bodyPr/>
                    <a:lstStyle/>
                    <a:p>
                      <a:endParaRPr lang="en-US" dirty="0"/>
                    </a:p>
                  </a:txBody>
                  <a:tcPr/>
                </a:tc>
                <a:tc>
                  <a:txBody>
                    <a:bodyPr/>
                    <a:lstStyle/>
                    <a:p>
                      <a:r>
                        <a:rPr lang="en-US" dirty="0"/>
                        <a:t>1.000</a:t>
                      </a:r>
                    </a:p>
                  </a:txBody>
                  <a:tcPr/>
                </a:tc>
                <a:extLst>
                  <a:ext uri="{0D108BD9-81ED-4DB2-BD59-A6C34878D82A}">
                    <a16:rowId xmlns:a16="http://schemas.microsoft.com/office/drawing/2014/main" val="139990759"/>
                  </a:ext>
                </a:extLst>
              </a:tr>
            </a:tbl>
          </a:graphicData>
        </a:graphic>
      </p:graphicFrame>
      <p:graphicFrame>
        <p:nvGraphicFramePr>
          <p:cNvPr id="7" name="Table 6">
            <a:extLst>
              <a:ext uri="{FF2B5EF4-FFF2-40B4-BE49-F238E27FC236}">
                <a16:creationId xmlns:a16="http://schemas.microsoft.com/office/drawing/2014/main" id="{75B8CCDF-3368-4767-9311-32340172BE0B}"/>
              </a:ext>
            </a:extLst>
          </p:cNvPr>
          <p:cNvGraphicFramePr>
            <a:graphicFrameLocks noGrp="1"/>
          </p:cNvGraphicFramePr>
          <p:nvPr>
            <p:extLst>
              <p:ext uri="{D42A27DB-BD31-4B8C-83A1-F6EECF244321}">
                <p14:modId xmlns:p14="http://schemas.microsoft.com/office/powerpoint/2010/main" val="1797848053"/>
              </p:ext>
            </p:extLst>
          </p:nvPr>
        </p:nvGraphicFramePr>
        <p:xfrm>
          <a:off x="1933890" y="3911439"/>
          <a:ext cx="6417630" cy="741680"/>
        </p:xfrm>
        <a:graphic>
          <a:graphicData uri="http://schemas.openxmlformats.org/drawingml/2006/table">
            <a:tbl>
              <a:tblPr firstRow="1" bandRow="1">
                <a:tableStyleId>{9D7B26C5-4107-4FEC-AEDC-1716B250A1EF}</a:tableStyleId>
              </a:tblPr>
              <a:tblGrid>
                <a:gridCol w="802850">
                  <a:extLst>
                    <a:ext uri="{9D8B030D-6E8A-4147-A177-3AD203B41FA5}">
                      <a16:colId xmlns:a16="http://schemas.microsoft.com/office/drawing/2014/main" val="3251389968"/>
                    </a:ext>
                  </a:extLst>
                </a:gridCol>
                <a:gridCol w="3542140">
                  <a:extLst>
                    <a:ext uri="{9D8B030D-6E8A-4147-A177-3AD203B41FA5}">
                      <a16:colId xmlns:a16="http://schemas.microsoft.com/office/drawing/2014/main" val="3813811915"/>
                    </a:ext>
                  </a:extLst>
                </a:gridCol>
                <a:gridCol w="975360">
                  <a:extLst>
                    <a:ext uri="{9D8B030D-6E8A-4147-A177-3AD203B41FA5}">
                      <a16:colId xmlns:a16="http://schemas.microsoft.com/office/drawing/2014/main" val="2006376887"/>
                    </a:ext>
                  </a:extLst>
                </a:gridCol>
                <a:gridCol w="1097280">
                  <a:extLst>
                    <a:ext uri="{9D8B030D-6E8A-4147-A177-3AD203B41FA5}">
                      <a16:colId xmlns:a16="http://schemas.microsoft.com/office/drawing/2014/main" val="2540506348"/>
                    </a:ext>
                  </a:extLst>
                </a:gridCol>
              </a:tblGrid>
              <a:tr h="370840">
                <a:tc>
                  <a:txBody>
                    <a:bodyPr/>
                    <a:lstStyle/>
                    <a:p>
                      <a:r>
                        <a:rPr lang="en-US" dirty="0"/>
                        <a:t>IN</a:t>
                      </a:r>
                    </a:p>
                  </a:txBody>
                  <a:tcPr/>
                </a:tc>
                <a:tc>
                  <a:txBody>
                    <a:bodyPr/>
                    <a:lstStyle/>
                    <a:p>
                      <a:r>
                        <a:rPr lang="en-US" dirty="0"/>
                        <a:t>PURCHASE OF SERVICES</a:t>
                      </a:r>
                    </a:p>
                  </a:txBody>
                  <a:tcPr/>
                </a:tc>
                <a:tc>
                  <a:txBody>
                    <a:bodyPr/>
                    <a:lstStyle/>
                    <a:p>
                      <a:r>
                        <a:rPr lang="en-US" dirty="0"/>
                        <a:t>1.000</a:t>
                      </a:r>
                    </a:p>
                  </a:txBody>
                  <a:tcPr/>
                </a:tc>
                <a:tc>
                  <a:txBody>
                    <a:bodyPr/>
                    <a:lstStyle/>
                    <a:p>
                      <a:endParaRPr lang="en-US" dirty="0"/>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r>
                        <a:rPr lang="en-US" dirty="0"/>
                        <a:t>Invoice to be received (AP)</a:t>
                      </a:r>
                    </a:p>
                  </a:txBody>
                  <a:tcPr/>
                </a:tc>
                <a:tc>
                  <a:txBody>
                    <a:bodyPr/>
                    <a:lstStyle/>
                    <a:p>
                      <a:endParaRPr lang="en-US" dirty="0"/>
                    </a:p>
                  </a:txBody>
                  <a:tcPr/>
                </a:tc>
                <a:tc>
                  <a:txBody>
                    <a:bodyPr/>
                    <a:lstStyle/>
                    <a:p>
                      <a:r>
                        <a:rPr lang="en-US" dirty="0"/>
                        <a:t>1.000</a:t>
                      </a:r>
                    </a:p>
                  </a:txBody>
                  <a:tcPr/>
                </a:tc>
                <a:extLst>
                  <a:ext uri="{0D108BD9-81ED-4DB2-BD59-A6C34878D82A}">
                    <a16:rowId xmlns:a16="http://schemas.microsoft.com/office/drawing/2014/main" val="139990759"/>
                  </a:ext>
                </a:extLst>
              </a:tr>
            </a:tbl>
          </a:graphicData>
        </a:graphic>
      </p:graphicFrame>
      <p:sp>
        <p:nvSpPr>
          <p:cNvPr id="8" name="TextBox 7">
            <a:extLst>
              <a:ext uri="{FF2B5EF4-FFF2-40B4-BE49-F238E27FC236}">
                <a16:creationId xmlns:a16="http://schemas.microsoft.com/office/drawing/2014/main" id="{7623B526-6CE4-4A83-A329-32F9A3663126}"/>
              </a:ext>
            </a:extLst>
          </p:cNvPr>
          <p:cNvSpPr txBox="1"/>
          <p:nvPr/>
        </p:nvSpPr>
        <p:spPr>
          <a:xfrm>
            <a:off x="1293962" y="1302589"/>
            <a:ext cx="2432649" cy="369332"/>
          </a:xfrm>
          <a:prstGeom prst="rect">
            <a:avLst/>
          </a:prstGeom>
          <a:noFill/>
        </p:spPr>
        <p:txBody>
          <a:bodyPr wrap="square" rtlCol="0">
            <a:spAutoFit/>
          </a:bodyPr>
          <a:lstStyle/>
          <a:p>
            <a:r>
              <a:rPr lang="en-US" b="1" dirty="0">
                <a:solidFill>
                  <a:srgbClr val="FF0000"/>
                </a:solidFill>
              </a:rPr>
              <a:t>Accounting for A</a:t>
            </a:r>
          </a:p>
        </p:txBody>
      </p:sp>
      <p:sp>
        <p:nvSpPr>
          <p:cNvPr id="9" name="TextBox 8">
            <a:extLst>
              <a:ext uri="{FF2B5EF4-FFF2-40B4-BE49-F238E27FC236}">
                <a16:creationId xmlns:a16="http://schemas.microsoft.com/office/drawing/2014/main" id="{1438B82F-FA28-4841-AB67-FBFEB4327250}"/>
              </a:ext>
            </a:extLst>
          </p:cNvPr>
          <p:cNvSpPr txBox="1"/>
          <p:nvPr/>
        </p:nvSpPr>
        <p:spPr>
          <a:xfrm>
            <a:off x="1293961" y="3358093"/>
            <a:ext cx="2432649" cy="369332"/>
          </a:xfrm>
          <a:prstGeom prst="rect">
            <a:avLst/>
          </a:prstGeom>
          <a:noFill/>
        </p:spPr>
        <p:txBody>
          <a:bodyPr wrap="square" rtlCol="0">
            <a:spAutoFit/>
          </a:bodyPr>
          <a:lstStyle/>
          <a:p>
            <a:r>
              <a:rPr lang="en-US" b="1" dirty="0">
                <a:solidFill>
                  <a:srgbClr val="FF0000"/>
                </a:solidFill>
              </a:rPr>
              <a:t>Accounting for B</a:t>
            </a:r>
          </a:p>
        </p:txBody>
      </p:sp>
    </p:spTree>
    <p:extLst>
      <p:ext uri="{BB962C8B-B14F-4D97-AF65-F5344CB8AC3E}">
        <p14:creationId xmlns:p14="http://schemas.microsoft.com/office/powerpoint/2010/main" val="14931640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E1F622-00B4-46A2-89BA-98ADB28C297C}"/>
              </a:ext>
            </a:extLst>
          </p:cNvPr>
          <p:cNvSpPr>
            <a:spLocks noGrp="1"/>
          </p:cNvSpPr>
          <p:nvPr>
            <p:ph type="title"/>
          </p:nvPr>
        </p:nvSpPr>
        <p:spPr/>
        <p:txBody>
          <a:bodyPr>
            <a:normAutofit fontScale="90000"/>
          </a:bodyPr>
          <a:lstStyle/>
          <a:p>
            <a:r>
              <a:rPr lang="en-US" dirty="0"/>
              <a:t>Accrual Basis</a:t>
            </a:r>
          </a:p>
        </p:txBody>
      </p:sp>
      <p:sp>
        <p:nvSpPr>
          <p:cNvPr id="3" name="Content Placeholder 2">
            <a:extLst>
              <a:ext uri="{FF2B5EF4-FFF2-40B4-BE49-F238E27FC236}">
                <a16:creationId xmlns:a16="http://schemas.microsoft.com/office/drawing/2014/main" id="{17AA963C-8947-4D0F-9324-855080B08D8C}"/>
              </a:ext>
            </a:extLst>
          </p:cNvPr>
          <p:cNvSpPr>
            <a:spLocks noGrp="1"/>
          </p:cNvSpPr>
          <p:nvPr>
            <p:ph idx="1"/>
          </p:nvPr>
        </p:nvSpPr>
        <p:spPr>
          <a:xfrm>
            <a:off x="677334" y="1238249"/>
            <a:ext cx="8596668" cy="4544681"/>
          </a:xfrm>
        </p:spPr>
        <p:txBody>
          <a:bodyPr anchor="ctr">
            <a:normAutofit/>
          </a:bodyPr>
          <a:lstStyle/>
          <a:p>
            <a:endParaRPr lang="en-US" dirty="0"/>
          </a:p>
          <a:p>
            <a:r>
              <a:rPr lang="en-US" dirty="0"/>
              <a:t>Example:</a:t>
            </a:r>
          </a:p>
          <a:p>
            <a:r>
              <a:rPr lang="en-US" dirty="0"/>
              <a:t>The Company A, that is providing surveillance services to the Company B, has employees to render the services. The costs for these employees </a:t>
            </a:r>
            <a:r>
              <a:rPr lang="en-US"/>
              <a:t>is Euro </a:t>
            </a:r>
            <a:r>
              <a:rPr lang="en-US" dirty="0"/>
              <a:t>600 per year.</a:t>
            </a:r>
          </a:p>
          <a:p>
            <a:r>
              <a:rPr lang="en-US" dirty="0"/>
              <a:t>The labor contracts provide payment should be made deferred on a monthly basis at every 15</a:t>
            </a:r>
            <a:r>
              <a:rPr lang="en-US" baseline="30000" dirty="0"/>
              <a:t>th</a:t>
            </a:r>
            <a:r>
              <a:rPr lang="en-US" dirty="0"/>
              <a:t> of the month.</a:t>
            </a:r>
          </a:p>
          <a:p>
            <a:endParaRPr lang="en-US" dirty="0"/>
          </a:p>
          <a:p>
            <a:r>
              <a:rPr lang="en-US" b="1" u="sng" dirty="0"/>
              <a:t>Question 2</a:t>
            </a:r>
          </a:p>
          <a:p>
            <a:r>
              <a:rPr lang="en-US" dirty="0"/>
              <a:t>At the end of the first period A didn’t receive any payment from B. Does A have to record for employees expenses? If yes what is the cost for A. What’s the accounting at the end of the year?</a:t>
            </a:r>
          </a:p>
          <a:p>
            <a:endParaRPr lang="en-US" b="1" u="sng" dirty="0"/>
          </a:p>
          <a:p>
            <a:endParaRPr lang="en-US" b="1" u="sng" dirty="0"/>
          </a:p>
          <a:p>
            <a:endParaRPr lang="en-US" dirty="0"/>
          </a:p>
        </p:txBody>
      </p:sp>
      <p:sp>
        <p:nvSpPr>
          <p:cNvPr id="4" name="Slide Number Placeholder 3">
            <a:extLst>
              <a:ext uri="{FF2B5EF4-FFF2-40B4-BE49-F238E27FC236}">
                <a16:creationId xmlns:a16="http://schemas.microsoft.com/office/drawing/2014/main" id="{AE82B4FC-2081-4A2A-BADA-175DE97B8BC2}"/>
              </a:ext>
            </a:extLst>
          </p:cNvPr>
          <p:cNvSpPr>
            <a:spLocks noGrp="1"/>
          </p:cNvSpPr>
          <p:nvPr>
            <p:ph type="sldNum" sz="quarter" idx="12"/>
          </p:nvPr>
        </p:nvSpPr>
        <p:spPr/>
        <p:txBody>
          <a:bodyPr/>
          <a:lstStyle/>
          <a:p>
            <a:fld id="{D57F1E4F-1CFF-5643-939E-217C01CDF565}" type="slidenum">
              <a:rPr lang="en-US" smtClean="0"/>
              <a:pPr/>
              <a:t>11</a:t>
            </a:fld>
            <a:endParaRPr lang="en-US" dirty="0"/>
          </a:p>
        </p:txBody>
      </p:sp>
      <p:sp>
        <p:nvSpPr>
          <p:cNvPr id="5" name="Footer Placeholder 4">
            <a:extLst>
              <a:ext uri="{FF2B5EF4-FFF2-40B4-BE49-F238E27FC236}">
                <a16:creationId xmlns:a16="http://schemas.microsoft.com/office/drawing/2014/main" id="{40A422CA-D012-4DFE-B925-63E0B86DDCDF}"/>
              </a:ext>
            </a:extLst>
          </p:cNvPr>
          <p:cNvSpPr>
            <a:spLocks noGrp="1"/>
          </p:cNvSpPr>
          <p:nvPr>
            <p:ph type="ftr" sz="quarter" idx="3"/>
          </p:nvPr>
        </p:nvSpPr>
        <p:spPr/>
        <p:txBody>
          <a:bodyPr/>
          <a:lstStyle/>
          <a:p>
            <a:pPr algn="ctr"/>
            <a:r>
              <a:rPr lang="en-US" dirty="0"/>
              <a:t>Practice on Accounting – B.A. Global Governance</a:t>
            </a:r>
          </a:p>
          <a:p>
            <a:pPr algn="ctr"/>
            <a:r>
              <a:rPr lang="en-US" dirty="0"/>
              <a:t>A.Y. 2024-2025</a:t>
            </a:r>
          </a:p>
          <a:p>
            <a:pPr algn="ctr"/>
            <a:endParaRPr lang="en-US" dirty="0"/>
          </a:p>
        </p:txBody>
      </p:sp>
    </p:spTree>
    <p:extLst>
      <p:ext uri="{BB962C8B-B14F-4D97-AF65-F5344CB8AC3E}">
        <p14:creationId xmlns:p14="http://schemas.microsoft.com/office/powerpoint/2010/main" val="29878530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E1F622-00B4-46A2-89BA-98ADB28C297C}"/>
              </a:ext>
            </a:extLst>
          </p:cNvPr>
          <p:cNvSpPr>
            <a:spLocks noGrp="1"/>
          </p:cNvSpPr>
          <p:nvPr>
            <p:ph type="title"/>
          </p:nvPr>
        </p:nvSpPr>
        <p:spPr/>
        <p:txBody>
          <a:bodyPr>
            <a:normAutofit fontScale="90000"/>
          </a:bodyPr>
          <a:lstStyle/>
          <a:p>
            <a:r>
              <a:rPr lang="en-US" dirty="0"/>
              <a:t>Accrual Basis</a:t>
            </a:r>
          </a:p>
        </p:txBody>
      </p:sp>
      <p:sp>
        <p:nvSpPr>
          <p:cNvPr id="3" name="Content Placeholder 2">
            <a:extLst>
              <a:ext uri="{FF2B5EF4-FFF2-40B4-BE49-F238E27FC236}">
                <a16:creationId xmlns:a16="http://schemas.microsoft.com/office/drawing/2014/main" id="{17AA963C-8947-4D0F-9324-855080B08D8C}"/>
              </a:ext>
            </a:extLst>
          </p:cNvPr>
          <p:cNvSpPr>
            <a:spLocks noGrp="1"/>
          </p:cNvSpPr>
          <p:nvPr>
            <p:ph idx="1"/>
          </p:nvPr>
        </p:nvSpPr>
        <p:spPr>
          <a:xfrm>
            <a:off x="677334" y="1238249"/>
            <a:ext cx="8596668" cy="4544681"/>
          </a:xfrm>
        </p:spPr>
        <p:txBody>
          <a:bodyPr anchor="ctr">
            <a:normAutofit/>
          </a:bodyPr>
          <a:lstStyle/>
          <a:p>
            <a:endParaRPr lang="en-US" dirty="0"/>
          </a:p>
          <a:p>
            <a:endParaRPr lang="en-US" b="1" u="sng" dirty="0"/>
          </a:p>
          <a:p>
            <a:endParaRPr lang="en-US" b="1" u="sng" dirty="0"/>
          </a:p>
          <a:p>
            <a:endParaRPr lang="en-US" dirty="0"/>
          </a:p>
        </p:txBody>
      </p:sp>
      <p:sp>
        <p:nvSpPr>
          <p:cNvPr id="4" name="Slide Number Placeholder 3">
            <a:extLst>
              <a:ext uri="{FF2B5EF4-FFF2-40B4-BE49-F238E27FC236}">
                <a16:creationId xmlns:a16="http://schemas.microsoft.com/office/drawing/2014/main" id="{AE82B4FC-2081-4A2A-BADA-175DE97B8BC2}"/>
              </a:ext>
            </a:extLst>
          </p:cNvPr>
          <p:cNvSpPr>
            <a:spLocks noGrp="1"/>
          </p:cNvSpPr>
          <p:nvPr>
            <p:ph type="sldNum" sz="quarter" idx="12"/>
          </p:nvPr>
        </p:nvSpPr>
        <p:spPr/>
        <p:txBody>
          <a:bodyPr/>
          <a:lstStyle/>
          <a:p>
            <a:fld id="{D57F1E4F-1CFF-5643-939E-217C01CDF565}" type="slidenum">
              <a:rPr lang="en-US" smtClean="0"/>
              <a:pPr/>
              <a:t>12</a:t>
            </a:fld>
            <a:endParaRPr lang="en-US" dirty="0"/>
          </a:p>
        </p:txBody>
      </p:sp>
      <p:sp>
        <p:nvSpPr>
          <p:cNvPr id="5" name="Footer Placeholder 4">
            <a:extLst>
              <a:ext uri="{FF2B5EF4-FFF2-40B4-BE49-F238E27FC236}">
                <a16:creationId xmlns:a16="http://schemas.microsoft.com/office/drawing/2014/main" id="{40A422CA-D012-4DFE-B925-63E0B86DDCDF}"/>
              </a:ext>
            </a:extLst>
          </p:cNvPr>
          <p:cNvSpPr>
            <a:spLocks noGrp="1"/>
          </p:cNvSpPr>
          <p:nvPr>
            <p:ph type="ftr" sz="quarter" idx="3"/>
          </p:nvPr>
        </p:nvSpPr>
        <p:spPr/>
        <p:txBody>
          <a:bodyPr/>
          <a:lstStyle/>
          <a:p>
            <a:pPr algn="ctr"/>
            <a:r>
              <a:rPr lang="en-US" dirty="0"/>
              <a:t>Practice on Accounting – B.A. Global Governance</a:t>
            </a:r>
          </a:p>
          <a:p>
            <a:pPr algn="ctr"/>
            <a:r>
              <a:rPr lang="en-US" dirty="0"/>
              <a:t>A.Y. 2024-2025</a:t>
            </a:r>
          </a:p>
          <a:p>
            <a:pPr algn="ctr"/>
            <a:endParaRPr lang="en-US" dirty="0"/>
          </a:p>
        </p:txBody>
      </p:sp>
      <p:graphicFrame>
        <p:nvGraphicFramePr>
          <p:cNvPr id="6" name="Table 5">
            <a:extLst>
              <a:ext uri="{FF2B5EF4-FFF2-40B4-BE49-F238E27FC236}">
                <a16:creationId xmlns:a16="http://schemas.microsoft.com/office/drawing/2014/main" id="{2153B015-FA6B-4F79-A22B-DF6B27EB2A53}"/>
              </a:ext>
            </a:extLst>
          </p:cNvPr>
          <p:cNvGraphicFramePr>
            <a:graphicFrameLocks noGrp="1"/>
          </p:cNvGraphicFramePr>
          <p:nvPr>
            <p:extLst>
              <p:ext uri="{D42A27DB-BD31-4B8C-83A1-F6EECF244321}">
                <p14:modId xmlns:p14="http://schemas.microsoft.com/office/powerpoint/2010/main" val="2656654525"/>
              </p:ext>
            </p:extLst>
          </p:nvPr>
        </p:nvGraphicFramePr>
        <p:xfrm>
          <a:off x="1933890" y="1736260"/>
          <a:ext cx="6083556" cy="741680"/>
        </p:xfrm>
        <a:graphic>
          <a:graphicData uri="http://schemas.openxmlformats.org/drawingml/2006/table">
            <a:tbl>
              <a:tblPr firstRow="1" bandRow="1">
                <a:tableStyleId>{9D7B26C5-4107-4FEC-AEDC-1716B250A1EF}</a:tableStyleId>
              </a:tblPr>
              <a:tblGrid>
                <a:gridCol w="761057">
                  <a:extLst>
                    <a:ext uri="{9D8B030D-6E8A-4147-A177-3AD203B41FA5}">
                      <a16:colId xmlns:a16="http://schemas.microsoft.com/office/drawing/2014/main" val="3251389968"/>
                    </a:ext>
                  </a:extLst>
                </a:gridCol>
                <a:gridCol w="3907766">
                  <a:extLst>
                    <a:ext uri="{9D8B030D-6E8A-4147-A177-3AD203B41FA5}">
                      <a16:colId xmlns:a16="http://schemas.microsoft.com/office/drawing/2014/main" val="3813811915"/>
                    </a:ext>
                  </a:extLst>
                </a:gridCol>
                <a:gridCol w="707367">
                  <a:extLst>
                    <a:ext uri="{9D8B030D-6E8A-4147-A177-3AD203B41FA5}">
                      <a16:colId xmlns:a16="http://schemas.microsoft.com/office/drawing/2014/main" val="2006376887"/>
                    </a:ext>
                  </a:extLst>
                </a:gridCol>
                <a:gridCol w="707366">
                  <a:extLst>
                    <a:ext uri="{9D8B030D-6E8A-4147-A177-3AD203B41FA5}">
                      <a16:colId xmlns:a16="http://schemas.microsoft.com/office/drawing/2014/main" val="2540506348"/>
                    </a:ext>
                  </a:extLst>
                </a:gridCol>
              </a:tblGrid>
              <a:tr h="370840">
                <a:tc>
                  <a:txBody>
                    <a:bodyPr/>
                    <a:lstStyle/>
                    <a:p>
                      <a:r>
                        <a:rPr lang="en-US" dirty="0"/>
                        <a:t>IN</a:t>
                      </a:r>
                    </a:p>
                  </a:txBody>
                  <a:tcPr/>
                </a:tc>
                <a:tc>
                  <a:txBody>
                    <a:bodyPr/>
                    <a:lstStyle/>
                    <a:p>
                      <a:r>
                        <a:rPr lang="en-US" dirty="0"/>
                        <a:t>Labor Cost</a:t>
                      </a:r>
                    </a:p>
                  </a:txBody>
                  <a:tcPr/>
                </a:tc>
                <a:tc>
                  <a:txBody>
                    <a:bodyPr/>
                    <a:lstStyle/>
                    <a:p>
                      <a:r>
                        <a:rPr lang="en-US" dirty="0"/>
                        <a:t>50</a:t>
                      </a:r>
                    </a:p>
                  </a:txBody>
                  <a:tcPr/>
                </a:tc>
                <a:tc>
                  <a:txBody>
                    <a:bodyPr/>
                    <a:lstStyle/>
                    <a:p>
                      <a:endParaRPr lang="en-US" dirty="0"/>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r>
                        <a:rPr lang="en-US" dirty="0"/>
                        <a:t>Payables to employees</a:t>
                      </a:r>
                    </a:p>
                  </a:txBody>
                  <a:tcPr/>
                </a:tc>
                <a:tc>
                  <a:txBody>
                    <a:bodyPr/>
                    <a:lstStyle/>
                    <a:p>
                      <a:endParaRPr lang="en-US" dirty="0"/>
                    </a:p>
                  </a:txBody>
                  <a:tcPr/>
                </a:tc>
                <a:tc>
                  <a:txBody>
                    <a:bodyPr/>
                    <a:lstStyle/>
                    <a:p>
                      <a:r>
                        <a:rPr lang="en-US" dirty="0"/>
                        <a:t>50</a:t>
                      </a:r>
                    </a:p>
                  </a:txBody>
                  <a:tcPr/>
                </a:tc>
                <a:extLst>
                  <a:ext uri="{0D108BD9-81ED-4DB2-BD59-A6C34878D82A}">
                    <a16:rowId xmlns:a16="http://schemas.microsoft.com/office/drawing/2014/main" val="139990759"/>
                  </a:ext>
                </a:extLst>
              </a:tr>
            </a:tbl>
          </a:graphicData>
        </a:graphic>
      </p:graphicFrame>
      <p:sp>
        <p:nvSpPr>
          <p:cNvPr id="7" name="TextBox 6">
            <a:extLst>
              <a:ext uri="{FF2B5EF4-FFF2-40B4-BE49-F238E27FC236}">
                <a16:creationId xmlns:a16="http://schemas.microsoft.com/office/drawing/2014/main" id="{10B20EBA-B82D-4EB1-B477-FF2021DE69F4}"/>
              </a:ext>
            </a:extLst>
          </p:cNvPr>
          <p:cNvSpPr txBox="1"/>
          <p:nvPr/>
        </p:nvSpPr>
        <p:spPr>
          <a:xfrm>
            <a:off x="1293962" y="1302589"/>
            <a:ext cx="2432649" cy="369332"/>
          </a:xfrm>
          <a:prstGeom prst="rect">
            <a:avLst/>
          </a:prstGeom>
          <a:noFill/>
        </p:spPr>
        <p:txBody>
          <a:bodyPr wrap="square" rtlCol="0">
            <a:spAutoFit/>
          </a:bodyPr>
          <a:lstStyle/>
          <a:p>
            <a:r>
              <a:rPr lang="en-US" b="1" dirty="0">
                <a:solidFill>
                  <a:srgbClr val="FF0000"/>
                </a:solidFill>
              </a:rPr>
              <a:t>Monthly</a:t>
            </a:r>
          </a:p>
        </p:txBody>
      </p:sp>
      <p:graphicFrame>
        <p:nvGraphicFramePr>
          <p:cNvPr id="8" name="Table 7">
            <a:extLst>
              <a:ext uri="{FF2B5EF4-FFF2-40B4-BE49-F238E27FC236}">
                <a16:creationId xmlns:a16="http://schemas.microsoft.com/office/drawing/2014/main" id="{B64ED761-4CCB-4E44-8F44-2A23C8A27376}"/>
              </a:ext>
            </a:extLst>
          </p:cNvPr>
          <p:cNvGraphicFramePr>
            <a:graphicFrameLocks noGrp="1"/>
          </p:cNvGraphicFramePr>
          <p:nvPr>
            <p:extLst>
              <p:ext uri="{D42A27DB-BD31-4B8C-83A1-F6EECF244321}">
                <p14:modId xmlns:p14="http://schemas.microsoft.com/office/powerpoint/2010/main" val="4101093384"/>
              </p:ext>
            </p:extLst>
          </p:nvPr>
        </p:nvGraphicFramePr>
        <p:xfrm>
          <a:off x="1933890" y="2634508"/>
          <a:ext cx="6083556" cy="741680"/>
        </p:xfrm>
        <a:graphic>
          <a:graphicData uri="http://schemas.openxmlformats.org/drawingml/2006/table">
            <a:tbl>
              <a:tblPr firstRow="1" bandRow="1">
                <a:tableStyleId>{9D7B26C5-4107-4FEC-AEDC-1716B250A1EF}</a:tableStyleId>
              </a:tblPr>
              <a:tblGrid>
                <a:gridCol w="761057">
                  <a:extLst>
                    <a:ext uri="{9D8B030D-6E8A-4147-A177-3AD203B41FA5}">
                      <a16:colId xmlns:a16="http://schemas.microsoft.com/office/drawing/2014/main" val="3251389968"/>
                    </a:ext>
                  </a:extLst>
                </a:gridCol>
                <a:gridCol w="3907766">
                  <a:extLst>
                    <a:ext uri="{9D8B030D-6E8A-4147-A177-3AD203B41FA5}">
                      <a16:colId xmlns:a16="http://schemas.microsoft.com/office/drawing/2014/main" val="3813811915"/>
                    </a:ext>
                  </a:extLst>
                </a:gridCol>
                <a:gridCol w="707367">
                  <a:extLst>
                    <a:ext uri="{9D8B030D-6E8A-4147-A177-3AD203B41FA5}">
                      <a16:colId xmlns:a16="http://schemas.microsoft.com/office/drawing/2014/main" val="2006376887"/>
                    </a:ext>
                  </a:extLst>
                </a:gridCol>
                <a:gridCol w="707366">
                  <a:extLst>
                    <a:ext uri="{9D8B030D-6E8A-4147-A177-3AD203B41FA5}">
                      <a16:colId xmlns:a16="http://schemas.microsoft.com/office/drawing/2014/main" val="2540506348"/>
                    </a:ext>
                  </a:extLst>
                </a:gridCol>
              </a:tblGrid>
              <a:tr h="370840">
                <a:tc>
                  <a:txBody>
                    <a:bodyPr/>
                    <a:lstStyle/>
                    <a:p>
                      <a:r>
                        <a:rPr lang="en-US" dirty="0"/>
                        <a:t>IN</a:t>
                      </a:r>
                    </a:p>
                  </a:txBody>
                  <a:tcPr/>
                </a:tc>
                <a:tc>
                  <a:txBody>
                    <a:bodyPr/>
                    <a:lstStyle/>
                    <a:p>
                      <a:r>
                        <a:rPr lang="en-US" dirty="0"/>
                        <a:t>Payables to employees</a:t>
                      </a:r>
                    </a:p>
                  </a:txBody>
                  <a:tcPr/>
                </a:tc>
                <a:tc>
                  <a:txBody>
                    <a:bodyPr/>
                    <a:lstStyle/>
                    <a:p>
                      <a:r>
                        <a:rPr lang="en-US" dirty="0"/>
                        <a:t>50</a:t>
                      </a:r>
                    </a:p>
                  </a:txBody>
                  <a:tcPr/>
                </a:tc>
                <a:tc>
                  <a:txBody>
                    <a:bodyPr/>
                    <a:lstStyle/>
                    <a:p>
                      <a:endParaRPr lang="en-US" dirty="0"/>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r>
                        <a:rPr lang="en-US" dirty="0"/>
                        <a:t>Cash</a:t>
                      </a:r>
                    </a:p>
                  </a:txBody>
                  <a:tcPr/>
                </a:tc>
                <a:tc>
                  <a:txBody>
                    <a:bodyPr/>
                    <a:lstStyle/>
                    <a:p>
                      <a:endParaRPr lang="en-US" dirty="0"/>
                    </a:p>
                  </a:txBody>
                  <a:tcPr/>
                </a:tc>
                <a:tc>
                  <a:txBody>
                    <a:bodyPr/>
                    <a:lstStyle/>
                    <a:p>
                      <a:r>
                        <a:rPr lang="en-US" dirty="0"/>
                        <a:t>50</a:t>
                      </a:r>
                    </a:p>
                  </a:txBody>
                  <a:tcPr/>
                </a:tc>
                <a:extLst>
                  <a:ext uri="{0D108BD9-81ED-4DB2-BD59-A6C34878D82A}">
                    <a16:rowId xmlns:a16="http://schemas.microsoft.com/office/drawing/2014/main" val="139990759"/>
                  </a:ext>
                </a:extLst>
              </a:tr>
            </a:tbl>
          </a:graphicData>
        </a:graphic>
      </p:graphicFrame>
      <p:sp>
        <p:nvSpPr>
          <p:cNvPr id="9" name="TextBox 8">
            <a:extLst>
              <a:ext uri="{FF2B5EF4-FFF2-40B4-BE49-F238E27FC236}">
                <a16:creationId xmlns:a16="http://schemas.microsoft.com/office/drawing/2014/main" id="{055B07F6-833C-4846-883B-A2C0BBFEDE7A}"/>
              </a:ext>
            </a:extLst>
          </p:cNvPr>
          <p:cNvSpPr txBox="1"/>
          <p:nvPr/>
        </p:nvSpPr>
        <p:spPr>
          <a:xfrm>
            <a:off x="1293961" y="3786996"/>
            <a:ext cx="2432649" cy="369332"/>
          </a:xfrm>
          <a:prstGeom prst="rect">
            <a:avLst/>
          </a:prstGeom>
          <a:noFill/>
        </p:spPr>
        <p:txBody>
          <a:bodyPr wrap="square" rtlCol="0">
            <a:spAutoFit/>
          </a:bodyPr>
          <a:lstStyle/>
          <a:p>
            <a:r>
              <a:rPr lang="en-US" b="1" dirty="0">
                <a:solidFill>
                  <a:srgbClr val="FF0000"/>
                </a:solidFill>
              </a:rPr>
              <a:t>At year end</a:t>
            </a:r>
          </a:p>
        </p:txBody>
      </p:sp>
      <p:graphicFrame>
        <p:nvGraphicFramePr>
          <p:cNvPr id="10" name="Table 9">
            <a:extLst>
              <a:ext uri="{FF2B5EF4-FFF2-40B4-BE49-F238E27FC236}">
                <a16:creationId xmlns:a16="http://schemas.microsoft.com/office/drawing/2014/main" id="{EF8A26A7-4171-4EE3-ABFE-698B127BDF04}"/>
              </a:ext>
            </a:extLst>
          </p:cNvPr>
          <p:cNvGraphicFramePr>
            <a:graphicFrameLocks noGrp="1"/>
          </p:cNvGraphicFramePr>
          <p:nvPr>
            <p:extLst>
              <p:ext uri="{D42A27DB-BD31-4B8C-83A1-F6EECF244321}">
                <p14:modId xmlns:p14="http://schemas.microsoft.com/office/powerpoint/2010/main" val="910520705"/>
              </p:ext>
            </p:extLst>
          </p:nvPr>
        </p:nvGraphicFramePr>
        <p:xfrm>
          <a:off x="1933890" y="4285006"/>
          <a:ext cx="6083556" cy="741680"/>
        </p:xfrm>
        <a:graphic>
          <a:graphicData uri="http://schemas.openxmlformats.org/drawingml/2006/table">
            <a:tbl>
              <a:tblPr firstRow="1" bandRow="1">
                <a:tableStyleId>{9D7B26C5-4107-4FEC-AEDC-1716B250A1EF}</a:tableStyleId>
              </a:tblPr>
              <a:tblGrid>
                <a:gridCol w="761057">
                  <a:extLst>
                    <a:ext uri="{9D8B030D-6E8A-4147-A177-3AD203B41FA5}">
                      <a16:colId xmlns:a16="http://schemas.microsoft.com/office/drawing/2014/main" val="3251389968"/>
                    </a:ext>
                  </a:extLst>
                </a:gridCol>
                <a:gridCol w="3907766">
                  <a:extLst>
                    <a:ext uri="{9D8B030D-6E8A-4147-A177-3AD203B41FA5}">
                      <a16:colId xmlns:a16="http://schemas.microsoft.com/office/drawing/2014/main" val="3813811915"/>
                    </a:ext>
                  </a:extLst>
                </a:gridCol>
                <a:gridCol w="707367">
                  <a:extLst>
                    <a:ext uri="{9D8B030D-6E8A-4147-A177-3AD203B41FA5}">
                      <a16:colId xmlns:a16="http://schemas.microsoft.com/office/drawing/2014/main" val="2006376887"/>
                    </a:ext>
                  </a:extLst>
                </a:gridCol>
                <a:gridCol w="707366">
                  <a:extLst>
                    <a:ext uri="{9D8B030D-6E8A-4147-A177-3AD203B41FA5}">
                      <a16:colId xmlns:a16="http://schemas.microsoft.com/office/drawing/2014/main" val="2540506348"/>
                    </a:ext>
                  </a:extLst>
                </a:gridCol>
              </a:tblGrid>
              <a:tr h="370840">
                <a:tc>
                  <a:txBody>
                    <a:bodyPr/>
                    <a:lstStyle/>
                    <a:p>
                      <a:r>
                        <a:rPr lang="en-US" dirty="0"/>
                        <a:t>IN</a:t>
                      </a:r>
                    </a:p>
                  </a:txBody>
                  <a:tcPr/>
                </a:tc>
                <a:tc>
                  <a:txBody>
                    <a:bodyPr/>
                    <a:lstStyle/>
                    <a:p>
                      <a:r>
                        <a:rPr lang="en-US" dirty="0"/>
                        <a:t>Labor Cost</a:t>
                      </a:r>
                    </a:p>
                  </a:txBody>
                  <a:tcPr/>
                </a:tc>
                <a:tc>
                  <a:txBody>
                    <a:bodyPr/>
                    <a:lstStyle/>
                    <a:p>
                      <a:r>
                        <a:rPr lang="en-US" dirty="0"/>
                        <a:t>25</a:t>
                      </a:r>
                    </a:p>
                  </a:txBody>
                  <a:tcPr/>
                </a:tc>
                <a:tc>
                  <a:txBody>
                    <a:bodyPr/>
                    <a:lstStyle/>
                    <a:p>
                      <a:endParaRPr lang="en-US" dirty="0"/>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r>
                        <a:rPr lang="en-US" dirty="0"/>
                        <a:t>Accrued expenses</a:t>
                      </a:r>
                    </a:p>
                  </a:txBody>
                  <a:tcPr/>
                </a:tc>
                <a:tc>
                  <a:txBody>
                    <a:bodyPr/>
                    <a:lstStyle/>
                    <a:p>
                      <a:endParaRPr lang="en-US" dirty="0"/>
                    </a:p>
                  </a:txBody>
                  <a:tcPr/>
                </a:tc>
                <a:tc>
                  <a:txBody>
                    <a:bodyPr/>
                    <a:lstStyle/>
                    <a:p>
                      <a:r>
                        <a:rPr lang="en-US" dirty="0"/>
                        <a:t>25</a:t>
                      </a:r>
                    </a:p>
                  </a:txBody>
                  <a:tcPr/>
                </a:tc>
                <a:extLst>
                  <a:ext uri="{0D108BD9-81ED-4DB2-BD59-A6C34878D82A}">
                    <a16:rowId xmlns:a16="http://schemas.microsoft.com/office/drawing/2014/main" val="139990759"/>
                  </a:ext>
                </a:extLst>
              </a:tr>
            </a:tbl>
          </a:graphicData>
        </a:graphic>
      </p:graphicFrame>
    </p:spTree>
    <p:extLst>
      <p:ext uri="{BB962C8B-B14F-4D97-AF65-F5344CB8AC3E}">
        <p14:creationId xmlns:p14="http://schemas.microsoft.com/office/powerpoint/2010/main" val="10709169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E1F622-00B4-46A2-89BA-98ADB28C297C}"/>
              </a:ext>
            </a:extLst>
          </p:cNvPr>
          <p:cNvSpPr>
            <a:spLocks noGrp="1"/>
          </p:cNvSpPr>
          <p:nvPr>
            <p:ph type="title"/>
          </p:nvPr>
        </p:nvSpPr>
        <p:spPr/>
        <p:txBody>
          <a:bodyPr>
            <a:normAutofit fontScale="90000"/>
          </a:bodyPr>
          <a:lstStyle/>
          <a:p>
            <a:r>
              <a:rPr lang="en-US" dirty="0"/>
              <a:t>Accrual Basis</a:t>
            </a:r>
          </a:p>
        </p:txBody>
      </p:sp>
      <p:sp>
        <p:nvSpPr>
          <p:cNvPr id="4" name="Slide Number Placeholder 3">
            <a:extLst>
              <a:ext uri="{FF2B5EF4-FFF2-40B4-BE49-F238E27FC236}">
                <a16:creationId xmlns:a16="http://schemas.microsoft.com/office/drawing/2014/main" id="{AE82B4FC-2081-4A2A-BADA-175DE97B8BC2}"/>
              </a:ext>
            </a:extLst>
          </p:cNvPr>
          <p:cNvSpPr>
            <a:spLocks noGrp="1"/>
          </p:cNvSpPr>
          <p:nvPr>
            <p:ph type="sldNum" sz="quarter" idx="12"/>
          </p:nvPr>
        </p:nvSpPr>
        <p:spPr/>
        <p:txBody>
          <a:bodyPr/>
          <a:lstStyle/>
          <a:p>
            <a:fld id="{D57F1E4F-1CFF-5643-939E-217C01CDF565}" type="slidenum">
              <a:rPr lang="en-US" smtClean="0"/>
              <a:pPr/>
              <a:t>13</a:t>
            </a:fld>
            <a:endParaRPr lang="en-US" dirty="0"/>
          </a:p>
        </p:txBody>
      </p:sp>
      <p:sp>
        <p:nvSpPr>
          <p:cNvPr id="5" name="Footer Placeholder 4">
            <a:extLst>
              <a:ext uri="{FF2B5EF4-FFF2-40B4-BE49-F238E27FC236}">
                <a16:creationId xmlns:a16="http://schemas.microsoft.com/office/drawing/2014/main" id="{40A422CA-D012-4DFE-B925-63E0B86DDCDF}"/>
              </a:ext>
            </a:extLst>
          </p:cNvPr>
          <p:cNvSpPr>
            <a:spLocks noGrp="1"/>
          </p:cNvSpPr>
          <p:nvPr>
            <p:ph type="ftr" sz="quarter" idx="3"/>
          </p:nvPr>
        </p:nvSpPr>
        <p:spPr/>
        <p:txBody>
          <a:bodyPr/>
          <a:lstStyle/>
          <a:p>
            <a:pPr algn="ctr"/>
            <a:r>
              <a:rPr lang="en-US" dirty="0"/>
              <a:t>Practice on Accounting – B.A. Global Governance</a:t>
            </a:r>
          </a:p>
          <a:p>
            <a:pPr algn="ctr"/>
            <a:r>
              <a:rPr lang="en-US" dirty="0"/>
              <a:t>A.Y. 2024-2025</a:t>
            </a:r>
          </a:p>
          <a:p>
            <a:pPr algn="ctr"/>
            <a:endParaRPr lang="en-US" dirty="0"/>
          </a:p>
        </p:txBody>
      </p:sp>
      <p:graphicFrame>
        <p:nvGraphicFramePr>
          <p:cNvPr id="15" name="Table 14">
            <a:extLst>
              <a:ext uri="{FF2B5EF4-FFF2-40B4-BE49-F238E27FC236}">
                <a16:creationId xmlns:a16="http://schemas.microsoft.com/office/drawing/2014/main" id="{2B9F191D-2FFD-40BF-813C-558D1B4011A4}"/>
              </a:ext>
            </a:extLst>
          </p:cNvPr>
          <p:cNvGraphicFramePr>
            <a:graphicFrameLocks noGrp="1"/>
          </p:cNvGraphicFramePr>
          <p:nvPr>
            <p:extLst>
              <p:ext uri="{D42A27DB-BD31-4B8C-83A1-F6EECF244321}">
                <p14:modId xmlns:p14="http://schemas.microsoft.com/office/powerpoint/2010/main" val="3705632889"/>
              </p:ext>
            </p:extLst>
          </p:nvPr>
        </p:nvGraphicFramePr>
        <p:xfrm>
          <a:off x="621262" y="1063128"/>
          <a:ext cx="2813673" cy="4536000"/>
        </p:xfrm>
        <a:graphic>
          <a:graphicData uri="http://schemas.openxmlformats.org/drawingml/2006/table">
            <a:tbl>
              <a:tblPr firstRow="1" bandRow="1">
                <a:tableStyleId>{2D5ABB26-0587-4C30-8999-92F81FD0307C}</a:tableStyleId>
              </a:tblPr>
              <a:tblGrid>
                <a:gridCol w="1264579">
                  <a:extLst>
                    <a:ext uri="{9D8B030D-6E8A-4147-A177-3AD203B41FA5}">
                      <a16:colId xmlns:a16="http://schemas.microsoft.com/office/drawing/2014/main" val="1264763615"/>
                    </a:ext>
                  </a:extLst>
                </a:gridCol>
                <a:gridCol w="763237">
                  <a:extLst>
                    <a:ext uri="{9D8B030D-6E8A-4147-A177-3AD203B41FA5}">
                      <a16:colId xmlns:a16="http://schemas.microsoft.com/office/drawing/2014/main" val="122467612"/>
                    </a:ext>
                  </a:extLst>
                </a:gridCol>
                <a:gridCol w="785857">
                  <a:extLst>
                    <a:ext uri="{9D8B030D-6E8A-4147-A177-3AD203B41FA5}">
                      <a16:colId xmlns:a16="http://schemas.microsoft.com/office/drawing/2014/main" val="2021887314"/>
                    </a:ext>
                  </a:extLst>
                </a:gridCol>
              </a:tblGrid>
              <a:tr h="324000">
                <a:tc>
                  <a:txBody>
                    <a:bodyPr/>
                    <a:lstStyle/>
                    <a:p>
                      <a:pPr algn="ctr"/>
                      <a:endParaRPr lang="en-US" sz="1200" dirty="0"/>
                    </a:p>
                  </a:txBody>
                  <a:tcPr anchor="ctr">
                    <a:lnB w="12700" cap="flat" cmpd="sng" algn="ctr">
                      <a:solidFill>
                        <a:schemeClr val="tx1"/>
                      </a:solidFill>
                      <a:prstDash val="solid"/>
                      <a:round/>
                      <a:headEnd type="none" w="med" len="med"/>
                      <a:tailEnd type="none" w="med" len="med"/>
                    </a:lnB>
                  </a:tcPr>
                </a:tc>
                <a:tc gridSpan="2">
                  <a:txBody>
                    <a:bodyPr/>
                    <a:lstStyle/>
                    <a:p>
                      <a:pPr algn="ctr"/>
                      <a:r>
                        <a:rPr lang="en-US" sz="1200" dirty="0"/>
                        <a:t>Labor Cost</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solidFill>
                            <a:schemeClr val="tx1"/>
                          </a:solidFill>
                        </a:rPr>
                        <a:t>15/01/20XX</a:t>
                      </a: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solidFill>
                            <a:schemeClr val="tx1"/>
                          </a:solidFill>
                        </a:rPr>
                        <a:t>25</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solidFill>
                          <a:schemeClr val="tx1"/>
                        </a:solidFill>
                      </a:endParaRP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r>
                        <a:rPr lang="en-US" sz="1200" dirty="0"/>
                        <a:t>15/02/20XX</a:t>
                      </a:r>
                    </a:p>
                  </a:txBody>
                  <a:tcPr>
                    <a:lnR w="12700" cap="flat" cmpd="sng" algn="ctr">
                      <a:solidFill>
                        <a:schemeClr val="tx1"/>
                      </a:solidFill>
                      <a:prstDash val="solid"/>
                      <a:round/>
                      <a:headEnd type="none" w="med" len="med"/>
                      <a:tailEnd type="none" w="med" len="med"/>
                    </a:lnR>
                  </a:tcPr>
                </a:tc>
                <a:tc>
                  <a:txBody>
                    <a:bodyPr/>
                    <a:lstStyle/>
                    <a:p>
                      <a:pPr algn="r"/>
                      <a:r>
                        <a:rPr lang="en-US" sz="1200" dirty="0"/>
                        <a:t>50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4203095618"/>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15/03/20XX</a:t>
                      </a:r>
                    </a:p>
                  </a:txBody>
                  <a:tcPr>
                    <a:lnR w="12700" cap="flat" cmpd="sng" algn="ctr">
                      <a:solidFill>
                        <a:schemeClr val="tx1"/>
                      </a:solidFill>
                      <a:prstDash val="solid"/>
                      <a:round/>
                      <a:headEnd type="none" w="med" len="med"/>
                      <a:tailEnd type="none" w="med" len="med"/>
                    </a:lnR>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2F5A12"/>
                          </a:solidFill>
                          <a:effectLst/>
                          <a:uLnTx/>
                          <a:uFillTx/>
                          <a:latin typeface="Trebuchet MS" panose="020B0603020202020204"/>
                          <a:ea typeface="+mn-ea"/>
                          <a:cs typeface="+mn-cs"/>
                        </a:rPr>
                        <a:t>50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454114531"/>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15/04/20XX</a:t>
                      </a:r>
                    </a:p>
                  </a:txBody>
                  <a:tcPr>
                    <a:lnR w="12700" cap="flat" cmpd="sng" algn="ctr">
                      <a:solidFill>
                        <a:schemeClr val="tx1"/>
                      </a:solidFill>
                      <a:prstDash val="solid"/>
                      <a:round/>
                      <a:headEnd type="none" w="med" len="med"/>
                      <a:tailEnd type="none" w="med" len="med"/>
                    </a:lnR>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2F5A12"/>
                          </a:solidFill>
                          <a:effectLst/>
                          <a:uLnTx/>
                          <a:uFillTx/>
                          <a:latin typeface="Trebuchet MS" panose="020B0603020202020204"/>
                          <a:ea typeface="+mn-ea"/>
                          <a:cs typeface="+mn-cs"/>
                        </a:rPr>
                        <a:t>50</a:t>
                      </a:r>
                      <a:endParaRPr kumimoji="0" lang="en-US" sz="1200" b="0" i="0" u="none" strike="noStrike" kern="1200" cap="none" spc="0" normalizeH="0" baseline="0" noProof="0" dirty="0">
                        <a:ln>
                          <a:noFill/>
                        </a:ln>
                        <a:solidFill>
                          <a:srgbClr val="2F5A12"/>
                        </a:solidFill>
                        <a:effectLst/>
                        <a:uLnTx/>
                        <a:uFillTx/>
                        <a:latin typeface="Trebuchet MS" panose="020B0603020202020204"/>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228772780"/>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15/05/20XX</a:t>
                      </a:r>
                    </a:p>
                  </a:txBody>
                  <a:tcPr>
                    <a:lnR w="12700" cap="flat" cmpd="sng" algn="ctr">
                      <a:solidFill>
                        <a:schemeClr val="tx1"/>
                      </a:solidFill>
                      <a:prstDash val="solid"/>
                      <a:round/>
                      <a:headEnd type="none" w="med" len="med"/>
                      <a:tailEnd type="none" w="med" len="med"/>
                    </a:lnR>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2F5A12"/>
                          </a:solidFill>
                          <a:effectLst/>
                          <a:uLnTx/>
                          <a:uFillTx/>
                          <a:latin typeface="Trebuchet MS" panose="020B0603020202020204"/>
                          <a:ea typeface="+mn-ea"/>
                          <a:cs typeface="+mn-cs"/>
                        </a:rPr>
                        <a:t>50</a:t>
                      </a:r>
                      <a:endParaRPr kumimoji="0" lang="en-US" sz="1200" b="0" i="0" u="none" strike="noStrike" kern="1200" cap="none" spc="0" normalizeH="0" baseline="0" noProof="0" dirty="0">
                        <a:ln>
                          <a:noFill/>
                        </a:ln>
                        <a:solidFill>
                          <a:srgbClr val="2F5A12"/>
                        </a:solidFill>
                        <a:effectLst/>
                        <a:uLnTx/>
                        <a:uFillTx/>
                        <a:latin typeface="Trebuchet MS" panose="020B0603020202020204"/>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3709986756"/>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15/06/20XX</a:t>
                      </a:r>
                    </a:p>
                  </a:txBody>
                  <a:tcPr>
                    <a:lnR w="12700" cap="flat" cmpd="sng" algn="ctr">
                      <a:solidFill>
                        <a:schemeClr val="tx1"/>
                      </a:solidFill>
                      <a:prstDash val="solid"/>
                      <a:round/>
                      <a:headEnd type="none" w="med" len="med"/>
                      <a:tailEnd type="none" w="med" len="med"/>
                    </a:lnR>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2F5A12"/>
                          </a:solidFill>
                          <a:effectLst/>
                          <a:uLnTx/>
                          <a:uFillTx/>
                          <a:latin typeface="Trebuchet MS" panose="020B0603020202020204"/>
                          <a:ea typeface="+mn-ea"/>
                          <a:cs typeface="+mn-cs"/>
                        </a:rPr>
                        <a:t>50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3943709358"/>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15/07/20XX</a:t>
                      </a:r>
                    </a:p>
                  </a:txBody>
                  <a:tcPr>
                    <a:lnR w="12700" cap="flat" cmpd="sng" algn="ctr">
                      <a:solidFill>
                        <a:schemeClr val="tx1"/>
                      </a:solidFill>
                      <a:prstDash val="solid"/>
                      <a:round/>
                      <a:headEnd type="none" w="med" len="med"/>
                      <a:tailEnd type="none" w="med" len="med"/>
                    </a:lnR>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2F5A12"/>
                          </a:solidFill>
                          <a:effectLst/>
                          <a:uLnTx/>
                          <a:uFillTx/>
                          <a:latin typeface="Trebuchet MS" panose="020B0603020202020204"/>
                          <a:ea typeface="+mn-ea"/>
                          <a:cs typeface="+mn-cs"/>
                        </a:rPr>
                        <a:t>50</a:t>
                      </a:r>
                      <a:endParaRPr kumimoji="0" lang="en-US" sz="1200" b="0" i="0" u="none" strike="noStrike" kern="1200" cap="none" spc="0" normalizeH="0" baseline="0" noProof="0" dirty="0">
                        <a:ln>
                          <a:noFill/>
                        </a:ln>
                        <a:solidFill>
                          <a:srgbClr val="2F5A12"/>
                        </a:solidFill>
                        <a:effectLst/>
                        <a:uLnTx/>
                        <a:uFillTx/>
                        <a:latin typeface="Trebuchet MS" panose="020B0603020202020204"/>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495431021"/>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15/08/20XX</a:t>
                      </a:r>
                    </a:p>
                  </a:txBody>
                  <a:tcPr>
                    <a:lnR w="12700" cap="flat" cmpd="sng" algn="ctr">
                      <a:solidFill>
                        <a:schemeClr val="tx1"/>
                      </a:solidFill>
                      <a:prstDash val="solid"/>
                      <a:round/>
                      <a:headEnd type="none" w="med" len="med"/>
                      <a:tailEnd type="none" w="med" len="med"/>
                    </a:lnR>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2F5A12"/>
                          </a:solidFill>
                          <a:effectLst/>
                          <a:uLnTx/>
                          <a:uFillTx/>
                          <a:latin typeface="Trebuchet MS" panose="020B0603020202020204"/>
                          <a:ea typeface="+mn-ea"/>
                          <a:cs typeface="+mn-cs"/>
                        </a:rPr>
                        <a:t>50</a:t>
                      </a:r>
                      <a:endParaRPr kumimoji="0" lang="en-US" sz="1200" b="0" i="0" u="none" strike="noStrike" kern="1200" cap="none" spc="0" normalizeH="0" baseline="0" noProof="0" dirty="0">
                        <a:ln>
                          <a:noFill/>
                        </a:ln>
                        <a:solidFill>
                          <a:srgbClr val="2F5A12"/>
                        </a:solidFill>
                        <a:effectLst/>
                        <a:uLnTx/>
                        <a:uFillTx/>
                        <a:latin typeface="Trebuchet MS" panose="020B0603020202020204"/>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255356435"/>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15/09/20XX</a:t>
                      </a:r>
                    </a:p>
                  </a:txBody>
                  <a:tcPr>
                    <a:lnR w="12700" cap="flat" cmpd="sng" algn="ctr">
                      <a:solidFill>
                        <a:schemeClr val="tx1"/>
                      </a:solidFill>
                      <a:prstDash val="solid"/>
                      <a:round/>
                      <a:headEnd type="none" w="med" len="med"/>
                      <a:tailEnd type="none" w="med" len="med"/>
                    </a:lnR>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2F5A12"/>
                          </a:solidFill>
                          <a:effectLst/>
                          <a:uLnTx/>
                          <a:uFillTx/>
                          <a:latin typeface="Trebuchet MS" panose="020B0603020202020204"/>
                          <a:ea typeface="+mn-ea"/>
                          <a:cs typeface="+mn-cs"/>
                        </a:rPr>
                        <a:t>50</a:t>
                      </a:r>
                      <a:endParaRPr kumimoji="0" lang="en-US" sz="1200" b="0" i="0" u="none" strike="noStrike" kern="1200" cap="none" spc="0" normalizeH="0" baseline="0" noProof="0" dirty="0">
                        <a:ln>
                          <a:noFill/>
                        </a:ln>
                        <a:solidFill>
                          <a:srgbClr val="2F5A12"/>
                        </a:solidFill>
                        <a:effectLst/>
                        <a:uLnTx/>
                        <a:uFillTx/>
                        <a:latin typeface="Trebuchet MS" panose="020B0603020202020204"/>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2138877484"/>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15/10/20XX</a:t>
                      </a:r>
                    </a:p>
                  </a:txBody>
                  <a:tcPr>
                    <a:lnR w="12700" cap="flat" cmpd="sng" algn="ctr">
                      <a:solidFill>
                        <a:schemeClr val="tx1"/>
                      </a:solidFill>
                      <a:prstDash val="solid"/>
                      <a:round/>
                      <a:headEnd type="none" w="med" len="med"/>
                      <a:tailEnd type="none" w="med" len="med"/>
                    </a:lnR>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2F5A12"/>
                          </a:solidFill>
                          <a:effectLst/>
                          <a:uLnTx/>
                          <a:uFillTx/>
                          <a:latin typeface="Trebuchet MS" panose="020B0603020202020204"/>
                          <a:ea typeface="+mn-ea"/>
                          <a:cs typeface="+mn-cs"/>
                        </a:rPr>
                        <a:t>50</a:t>
                      </a:r>
                      <a:endParaRPr kumimoji="0" lang="en-US" sz="1200" b="0" i="0" u="none" strike="noStrike" kern="1200" cap="none" spc="0" normalizeH="0" baseline="0" noProof="0" dirty="0">
                        <a:ln>
                          <a:noFill/>
                        </a:ln>
                        <a:solidFill>
                          <a:srgbClr val="2F5A12"/>
                        </a:solidFill>
                        <a:effectLst/>
                        <a:uLnTx/>
                        <a:uFillTx/>
                        <a:latin typeface="Trebuchet MS" panose="020B0603020202020204"/>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2745839138"/>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15/11/20XX</a:t>
                      </a:r>
                    </a:p>
                  </a:txBody>
                  <a:tcPr>
                    <a:lnR w="12700" cap="flat" cmpd="sng" algn="ctr">
                      <a:solidFill>
                        <a:schemeClr val="tx1"/>
                      </a:solidFill>
                      <a:prstDash val="solid"/>
                      <a:round/>
                      <a:headEnd type="none" w="med" len="med"/>
                      <a:tailEnd type="none" w="med" len="med"/>
                    </a:lnR>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2F5A12"/>
                          </a:solidFill>
                          <a:effectLst/>
                          <a:uLnTx/>
                          <a:uFillTx/>
                          <a:latin typeface="Trebuchet MS" panose="020B0603020202020204"/>
                          <a:ea typeface="+mn-ea"/>
                          <a:cs typeface="+mn-cs"/>
                        </a:rPr>
                        <a:t>50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3813167470"/>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15/12/20XX</a:t>
                      </a:r>
                    </a:p>
                  </a:txBody>
                  <a:tcPr>
                    <a:lnR w="12700" cap="flat" cmpd="sng" algn="ctr">
                      <a:solidFill>
                        <a:schemeClr val="tx1"/>
                      </a:solidFill>
                      <a:prstDash val="solid"/>
                      <a:round/>
                      <a:headEnd type="none" w="med" len="med"/>
                      <a:tailEnd type="none" w="med" len="med"/>
                    </a:lnR>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50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601046874"/>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31/12/20XX</a:t>
                      </a:r>
                    </a:p>
                  </a:txBody>
                  <a:tcPr>
                    <a:lnR w="12700" cap="flat" cmpd="sng" algn="ctr">
                      <a:solidFill>
                        <a:schemeClr val="tx1"/>
                      </a:solidFill>
                      <a:prstDash val="solid"/>
                      <a:round/>
                      <a:headEnd type="none" w="med" len="med"/>
                      <a:tailEnd type="none" w="med" len="med"/>
                    </a:lnR>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25</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2688273223"/>
                  </a:ext>
                </a:extLst>
              </a:tr>
            </a:tbl>
          </a:graphicData>
        </a:graphic>
      </p:graphicFrame>
      <p:graphicFrame>
        <p:nvGraphicFramePr>
          <p:cNvPr id="16" name="Table 15">
            <a:extLst>
              <a:ext uri="{FF2B5EF4-FFF2-40B4-BE49-F238E27FC236}">
                <a16:creationId xmlns:a16="http://schemas.microsoft.com/office/drawing/2014/main" id="{2381A2B6-52FF-4ED1-B58B-270C99FEED80}"/>
              </a:ext>
            </a:extLst>
          </p:cNvPr>
          <p:cNvGraphicFramePr>
            <a:graphicFrameLocks noGrp="1"/>
          </p:cNvGraphicFramePr>
          <p:nvPr>
            <p:extLst>
              <p:ext uri="{D42A27DB-BD31-4B8C-83A1-F6EECF244321}">
                <p14:modId xmlns:p14="http://schemas.microsoft.com/office/powerpoint/2010/main" val="2324192220"/>
              </p:ext>
            </p:extLst>
          </p:nvPr>
        </p:nvGraphicFramePr>
        <p:xfrm>
          <a:off x="3564461" y="929928"/>
          <a:ext cx="2660702" cy="4669200"/>
        </p:xfrm>
        <a:graphic>
          <a:graphicData uri="http://schemas.openxmlformats.org/drawingml/2006/table">
            <a:tbl>
              <a:tblPr firstRow="1" bandRow="1">
                <a:tableStyleId>{2D5ABB26-0587-4C30-8999-92F81FD0307C}</a:tableStyleId>
              </a:tblPr>
              <a:tblGrid>
                <a:gridCol w="1195828">
                  <a:extLst>
                    <a:ext uri="{9D8B030D-6E8A-4147-A177-3AD203B41FA5}">
                      <a16:colId xmlns:a16="http://schemas.microsoft.com/office/drawing/2014/main" val="1264763615"/>
                    </a:ext>
                  </a:extLst>
                </a:gridCol>
                <a:gridCol w="721742">
                  <a:extLst>
                    <a:ext uri="{9D8B030D-6E8A-4147-A177-3AD203B41FA5}">
                      <a16:colId xmlns:a16="http://schemas.microsoft.com/office/drawing/2014/main" val="122467612"/>
                    </a:ext>
                  </a:extLst>
                </a:gridCol>
                <a:gridCol w="743132">
                  <a:extLst>
                    <a:ext uri="{9D8B030D-6E8A-4147-A177-3AD203B41FA5}">
                      <a16:colId xmlns:a16="http://schemas.microsoft.com/office/drawing/2014/main" val="2021887314"/>
                    </a:ext>
                  </a:extLst>
                </a:gridCol>
              </a:tblGrid>
              <a:tr h="324000">
                <a:tc>
                  <a:txBody>
                    <a:bodyPr/>
                    <a:lstStyle/>
                    <a:p>
                      <a:pPr algn="ctr"/>
                      <a:endParaRPr lang="en-US" sz="1200" dirty="0"/>
                    </a:p>
                  </a:txBody>
                  <a:tcPr anchor="ctr">
                    <a:lnB w="12700" cap="flat" cmpd="sng" algn="ctr">
                      <a:solidFill>
                        <a:schemeClr val="tx1"/>
                      </a:solidFill>
                      <a:prstDash val="solid"/>
                      <a:round/>
                      <a:headEnd type="none" w="med" len="med"/>
                      <a:tailEnd type="none" w="med" len="med"/>
                    </a:lnB>
                  </a:tcPr>
                </a:tc>
                <a:tc gridSpan="2">
                  <a:txBody>
                    <a:bodyPr/>
                    <a:lstStyle/>
                    <a:p>
                      <a:pPr algn="ctr"/>
                      <a:r>
                        <a:rPr lang="en-US" sz="1200" dirty="0"/>
                        <a:t>Employees Payables</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solidFill>
                            <a:schemeClr val="tx1"/>
                          </a:solidFill>
                        </a:rPr>
                        <a:t>15/01/20XX</a:t>
                      </a: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solidFill>
                            <a:schemeClr val="tx1"/>
                          </a:solidFill>
                        </a:rPr>
                        <a:t>25*</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solidFill>
                            <a:schemeClr val="tx1"/>
                          </a:solidFill>
                        </a:rPr>
                        <a:t>25</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r>
                        <a:rPr lang="en-US" sz="1200" dirty="0"/>
                        <a:t>15/02/20XX</a:t>
                      </a:r>
                    </a:p>
                  </a:txBody>
                  <a:tcPr>
                    <a:lnR w="12700" cap="flat" cmpd="sng" algn="ctr">
                      <a:solidFill>
                        <a:schemeClr val="tx1"/>
                      </a:solidFill>
                      <a:prstDash val="solid"/>
                      <a:round/>
                      <a:headEnd type="none" w="med" len="med"/>
                      <a:tailEnd type="none" w="med" len="med"/>
                    </a:lnR>
                  </a:tcPr>
                </a:tc>
                <a:tc>
                  <a:txBody>
                    <a:bodyPr/>
                    <a:lstStyle/>
                    <a:p>
                      <a:pPr algn="r"/>
                      <a:r>
                        <a:rPr lang="en-US" sz="1200" dirty="0"/>
                        <a:t>50*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a:r>
                        <a:rPr lang="en-US" sz="1200" dirty="0"/>
                        <a:t>50</a:t>
                      </a: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4203095618"/>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15/03/20XX</a:t>
                      </a:r>
                    </a:p>
                  </a:txBody>
                  <a:tcPr>
                    <a:lnR w="12700" cap="flat" cmpd="sng" algn="ctr">
                      <a:solidFill>
                        <a:schemeClr val="tx1"/>
                      </a:solidFill>
                      <a:prstDash val="solid"/>
                      <a:round/>
                      <a:headEnd type="none" w="med" len="med"/>
                      <a:tailEnd type="none" w="med" len="med"/>
                    </a:lnR>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2F5A12"/>
                          </a:solidFill>
                          <a:effectLst/>
                          <a:uLnTx/>
                          <a:uFillTx/>
                          <a:latin typeface="Trebuchet MS" panose="020B0603020202020204"/>
                          <a:ea typeface="+mn-ea"/>
                          <a:cs typeface="+mn-cs"/>
                        </a:rPr>
                        <a:t>50*</a:t>
                      </a:r>
                      <a:endParaRPr kumimoji="0" lang="en-US" sz="1200" b="0" i="0" u="none" strike="noStrike" kern="1200" cap="none" spc="0" normalizeH="0" baseline="0" noProof="0" dirty="0">
                        <a:ln>
                          <a:noFill/>
                        </a:ln>
                        <a:solidFill>
                          <a:srgbClr val="2F5A12"/>
                        </a:solidFill>
                        <a:effectLst/>
                        <a:uLnTx/>
                        <a:uFillTx/>
                        <a:latin typeface="Trebuchet MS" panose="020B0603020202020204"/>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2F5A12"/>
                          </a:solidFill>
                          <a:effectLst/>
                          <a:uLnTx/>
                          <a:uFillTx/>
                          <a:latin typeface="Trebuchet MS" panose="020B0603020202020204"/>
                          <a:ea typeface="+mn-ea"/>
                          <a:cs typeface="+mn-cs"/>
                        </a:rPr>
                        <a:t>50</a:t>
                      </a: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454114531"/>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15/04/20XX</a:t>
                      </a:r>
                    </a:p>
                  </a:txBody>
                  <a:tcPr>
                    <a:lnR w="12700" cap="flat" cmpd="sng" algn="ctr">
                      <a:solidFill>
                        <a:schemeClr val="tx1"/>
                      </a:solidFill>
                      <a:prstDash val="solid"/>
                      <a:round/>
                      <a:headEnd type="none" w="med" len="med"/>
                      <a:tailEnd type="none" w="med" len="med"/>
                    </a:lnR>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2F5A12"/>
                          </a:solidFill>
                          <a:effectLst/>
                          <a:uLnTx/>
                          <a:uFillTx/>
                          <a:latin typeface="Trebuchet MS" panose="020B0603020202020204"/>
                          <a:ea typeface="+mn-ea"/>
                          <a:cs typeface="+mn-cs"/>
                        </a:rPr>
                        <a:t>50*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2F5A12"/>
                          </a:solidFill>
                          <a:effectLst/>
                          <a:uLnTx/>
                          <a:uFillTx/>
                          <a:latin typeface="Trebuchet MS" panose="020B0603020202020204"/>
                          <a:ea typeface="+mn-ea"/>
                          <a:cs typeface="+mn-cs"/>
                        </a:rPr>
                        <a:t>50</a:t>
                      </a: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228772780"/>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15/05/20XX</a:t>
                      </a:r>
                    </a:p>
                  </a:txBody>
                  <a:tcPr>
                    <a:lnR w="12700" cap="flat" cmpd="sng" algn="ctr">
                      <a:solidFill>
                        <a:schemeClr val="tx1"/>
                      </a:solidFill>
                      <a:prstDash val="solid"/>
                      <a:round/>
                      <a:headEnd type="none" w="med" len="med"/>
                      <a:tailEnd type="none" w="med" len="med"/>
                    </a:lnR>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2F5A12"/>
                          </a:solidFill>
                          <a:effectLst/>
                          <a:uLnTx/>
                          <a:uFillTx/>
                          <a:latin typeface="Trebuchet MS" panose="020B0603020202020204"/>
                          <a:ea typeface="+mn-ea"/>
                          <a:cs typeface="+mn-cs"/>
                        </a:rPr>
                        <a:t>50*</a:t>
                      </a:r>
                      <a:endParaRPr kumimoji="0" lang="en-US" sz="1200" b="0" i="0" u="none" strike="noStrike" kern="1200" cap="none" spc="0" normalizeH="0" baseline="0" noProof="0" dirty="0">
                        <a:ln>
                          <a:noFill/>
                        </a:ln>
                        <a:solidFill>
                          <a:srgbClr val="2F5A12"/>
                        </a:solidFill>
                        <a:effectLst/>
                        <a:uLnTx/>
                        <a:uFillTx/>
                        <a:latin typeface="Trebuchet MS" panose="020B0603020202020204"/>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2F5A12"/>
                          </a:solidFill>
                          <a:effectLst/>
                          <a:uLnTx/>
                          <a:uFillTx/>
                          <a:latin typeface="Trebuchet MS" panose="020B0603020202020204"/>
                          <a:ea typeface="+mn-ea"/>
                          <a:cs typeface="+mn-cs"/>
                        </a:rPr>
                        <a:t>50</a:t>
                      </a: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3709986756"/>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15/06/20XX</a:t>
                      </a:r>
                    </a:p>
                  </a:txBody>
                  <a:tcPr>
                    <a:lnR w="12700" cap="flat" cmpd="sng" algn="ctr">
                      <a:solidFill>
                        <a:schemeClr val="tx1"/>
                      </a:solidFill>
                      <a:prstDash val="solid"/>
                      <a:round/>
                      <a:headEnd type="none" w="med" len="med"/>
                      <a:tailEnd type="none" w="med" len="med"/>
                    </a:lnR>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2F5A12"/>
                          </a:solidFill>
                          <a:effectLst/>
                          <a:uLnTx/>
                          <a:uFillTx/>
                          <a:latin typeface="Trebuchet MS" panose="020B0603020202020204"/>
                          <a:ea typeface="+mn-ea"/>
                          <a:cs typeface="+mn-cs"/>
                        </a:rPr>
                        <a:t>50*</a:t>
                      </a:r>
                      <a:endParaRPr kumimoji="0" lang="en-US" sz="1200" b="0" i="0" u="none" strike="noStrike" kern="1200" cap="none" spc="0" normalizeH="0" baseline="0" noProof="0" dirty="0">
                        <a:ln>
                          <a:noFill/>
                        </a:ln>
                        <a:solidFill>
                          <a:srgbClr val="2F5A12"/>
                        </a:solidFill>
                        <a:effectLst/>
                        <a:uLnTx/>
                        <a:uFillTx/>
                        <a:latin typeface="Trebuchet MS" panose="020B0603020202020204"/>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2F5A12"/>
                          </a:solidFill>
                          <a:effectLst/>
                          <a:uLnTx/>
                          <a:uFillTx/>
                          <a:latin typeface="Trebuchet MS" panose="020B0603020202020204"/>
                          <a:ea typeface="+mn-ea"/>
                          <a:cs typeface="+mn-cs"/>
                        </a:rPr>
                        <a:t>50</a:t>
                      </a: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3943709358"/>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15/07/20XX</a:t>
                      </a:r>
                    </a:p>
                  </a:txBody>
                  <a:tcPr>
                    <a:lnR w="12700" cap="flat" cmpd="sng" algn="ctr">
                      <a:solidFill>
                        <a:schemeClr val="tx1"/>
                      </a:solidFill>
                      <a:prstDash val="solid"/>
                      <a:round/>
                      <a:headEnd type="none" w="med" len="med"/>
                      <a:tailEnd type="none" w="med" len="med"/>
                    </a:lnR>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2F5A12"/>
                          </a:solidFill>
                          <a:effectLst/>
                          <a:uLnTx/>
                          <a:uFillTx/>
                          <a:latin typeface="Trebuchet MS" panose="020B0603020202020204"/>
                          <a:ea typeface="+mn-ea"/>
                          <a:cs typeface="+mn-cs"/>
                        </a:rPr>
                        <a:t>50*</a:t>
                      </a:r>
                      <a:endParaRPr kumimoji="0" lang="en-US" sz="1200" b="0" i="0" u="none" strike="noStrike" kern="1200" cap="none" spc="0" normalizeH="0" baseline="0" noProof="0" dirty="0">
                        <a:ln>
                          <a:noFill/>
                        </a:ln>
                        <a:solidFill>
                          <a:srgbClr val="2F5A12"/>
                        </a:solidFill>
                        <a:effectLst/>
                        <a:uLnTx/>
                        <a:uFillTx/>
                        <a:latin typeface="Trebuchet MS" panose="020B0603020202020204"/>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2F5A12"/>
                          </a:solidFill>
                          <a:effectLst/>
                          <a:uLnTx/>
                          <a:uFillTx/>
                          <a:latin typeface="Trebuchet MS" panose="020B0603020202020204"/>
                          <a:ea typeface="+mn-ea"/>
                          <a:cs typeface="+mn-cs"/>
                        </a:rPr>
                        <a:t>50</a:t>
                      </a: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495431021"/>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15/08/20XX</a:t>
                      </a:r>
                    </a:p>
                  </a:txBody>
                  <a:tcPr>
                    <a:lnR w="12700" cap="flat" cmpd="sng" algn="ctr">
                      <a:solidFill>
                        <a:schemeClr val="tx1"/>
                      </a:solidFill>
                      <a:prstDash val="solid"/>
                      <a:round/>
                      <a:headEnd type="none" w="med" len="med"/>
                      <a:tailEnd type="none" w="med" len="med"/>
                    </a:lnR>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2F5A12"/>
                          </a:solidFill>
                          <a:effectLst/>
                          <a:uLnTx/>
                          <a:uFillTx/>
                          <a:latin typeface="Trebuchet MS" panose="020B0603020202020204"/>
                          <a:ea typeface="+mn-ea"/>
                          <a:cs typeface="+mn-cs"/>
                        </a:rPr>
                        <a:t>50*</a:t>
                      </a:r>
                      <a:endParaRPr kumimoji="0" lang="en-US" sz="1200" b="0" i="0" u="none" strike="noStrike" kern="1200" cap="none" spc="0" normalizeH="0" baseline="0" noProof="0" dirty="0">
                        <a:ln>
                          <a:noFill/>
                        </a:ln>
                        <a:solidFill>
                          <a:srgbClr val="2F5A12"/>
                        </a:solidFill>
                        <a:effectLst/>
                        <a:uLnTx/>
                        <a:uFillTx/>
                        <a:latin typeface="Trebuchet MS" panose="020B0603020202020204"/>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2F5A12"/>
                          </a:solidFill>
                          <a:effectLst/>
                          <a:uLnTx/>
                          <a:uFillTx/>
                          <a:latin typeface="Trebuchet MS" panose="020B0603020202020204"/>
                          <a:ea typeface="+mn-ea"/>
                          <a:cs typeface="+mn-cs"/>
                        </a:rPr>
                        <a:t>50</a:t>
                      </a: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255356435"/>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15/09/20XX</a:t>
                      </a:r>
                    </a:p>
                  </a:txBody>
                  <a:tcPr>
                    <a:lnR w="12700" cap="flat" cmpd="sng" algn="ctr">
                      <a:solidFill>
                        <a:schemeClr val="tx1"/>
                      </a:solidFill>
                      <a:prstDash val="solid"/>
                      <a:round/>
                      <a:headEnd type="none" w="med" len="med"/>
                      <a:tailEnd type="none" w="med" len="med"/>
                    </a:lnR>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2F5A12"/>
                          </a:solidFill>
                          <a:effectLst/>
                          <a:uLnTx/>
                          <a:uFillTx/>
                          <a:latin typeface="Trebuchet MS" panose="020B0603020202020204"/>
                          <a:ea typeface="+mn-ea"/>
                          <a:cs typeface="+mn-cs"/>
                        </a:rPr>
                        <a:t>50*</a:t>
                      </a:r>
                      <a:endParaRPr kumimoji="0" lang="en-US" sz="1200" b="0" i="0" u="none" strike="noStrike" kern="1200" cap="none" spc="0" normalizeH="0" baseline="0" noProof="0" dirty="0">
                        <a:ln>
                          <a:noFill/>
                        </a:ln>
                        <a:solidFill>
                          <a:srgbClr val="2F5A12"/>
                        </a:solidFill>
                        <a:effectLst/>
                        <a:uLnTx/>
                        <a:uFillTx/>
                        <a:latin typeface="Trebuchet MS" panose="020B0603020202020204"/>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2F5A12"/>
                          </a:solidFill>
                          <a:effectLst/>
                          <a:uLnTx/>
                          <a:uFillTx/>
                          <a:latin typeface="Trebuchet MS" panose="020B0603020202020204"/>
                          <a:ea typeface="+mn-ea"/>
                          <a:cs typeface="+mn-cs"/>
                        </a:rPr>
                        <a:t>50</a:t>
                      </a: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2138877484"/>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15/10/20XX</a:t>
                      </a:r>
                    </a:p>
                  </a:txBody>
                  <a:tcPr>
                    <a:lnR w="12700" cap="flat" cmpd="sng" algn="ctr">
                      <a:solidFill>
                        <a:schemeClr val="tx1"/>
                      </a:solidFill>
                      <a:prstDash val="solid"/>
                      <a:round/>
                      <a:headEnd type="none" w="med" len="med"/>
                      <a:tailEnd type="none" w="med" len="med"/>
                    </a:lnR>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2F5A12"/>
                          </a:solidFill>
                          <a:effectLst/>
                          <a:uLnTx/>
                          <a:uFillTx/>
                          <a:latin typeface="Trebuchet MS" panose="020B0603020202020204"/>
                          <a:ea typeface="+mn-ea"/>
                          <a:cs typeface="+mn-cs"/>
                        </a:rPr>
                        <a:t>50*</a:t>
                      </a:r>
                      <a:endParaRPr kumimoji="0" lang="en-US" sz="1200" b="0" i="0" u="none" strike="noStrike" kern="1200" cap="none" spc="0" normalizeH="0" baseline="0" noProof="0" dirty="0">
                        <a:ln>
                          <a:noFill/>
                        </a:ln>
                        <a:solidFill>
                          <a:srgbClr val="2F5A12"/>
                        </a:solidFill>
                        <a:effectLst/>
                        <a:uLnTx/>
                        <a:uFillTx/>
                        <a:latin typeface="Trebuchet MS" panose="020B0603020202020204"/>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2F5A12"/>
                          </a:solidFill>
                          <a:effectLst/>
                          <a:uLnTx/>
                          <a:uFillTx/>
                          <a:latin typeface="Trebuchet MS" panose="020B0603020202020204"/>
                          <a:ea typeface="+mn-ea"/>
                          <a:cs typeface="+mn-cs"/>
                        </a:rPr>
                        <a:t>50</a:t>
                      </a: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2745839138"/>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15/11/20XX</a:t>
                      </a:r>
                    </a:p>
                  </a:txBody>
                  <a:tcPr>
                    <a:lnR w="12700" cap="flat" cmpd="sng" algn="ctr">
                      <a:solidFill>
                        <a:schemeClr val="tx1"/>
                      </a:solidFill>
                      <a:prstDash val="solid"/>
                      <a:round/>
                      <a:headEnd type="none" w="med" len="med"/>
                      <a:tailEnd type="none" w="med" len="med"/>
                    </a:lnR>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2F5A12"/>
                          </a:solidFill>
                          <a:effectLst/>
                          <a:uLnTx/>
                          <a:uFillTx/>
                          <a:latin typeface="Trebuchet MS" panose="020B0603020202020204"/>
                          <a:ea typeface="+mn-ea"/>
                          <a:cs typeface="+mn-cs"/>
                        </a:rPr>
                        <a:t>50*</a:t>
                      </a:r>
                      <a:endParaRPr kumimoji="0" lang="en-US" sz="1200" b="0" i="0" u="none" strike="noStrike" kern="1200" cap="none" spc="0" normalizeH="0" baseline="0" noProof="0" dirty="0">
                        <a:ln>
                          <a:noFill/>
                        </a:ln>
                        <a:solidFill>
                          <a:srgbClr val="2F5A12"/>
                        </a:solidFill>
                        <a:effectLst/>
                        <a:uLnTx/>
                        <a:uFillTx/>
                        <a:latin typeface="Trebuchet MS" panose="020B0603020202020204"/>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2F5A12"/>
                          </a:solidFill>
                          <a:effectLst/>
                          <a:uLnTx/>
                          <a:uFillTx/>
                          <a:latin typeface="Trebuchet MS" panose="020B0603020202020204"/>
                          <a:ea typeface="+mn-ea"/>
                          <a:cs typeface="+mn-cs"/>
                        </a:rPr>
                        <a:t>50</a:t>
                      </a: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3813167470"/>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15/12/20XX</a:t>
                      </a:r>
                    </a:p>
                  </a:txBody>
                  <a:tcPr>
                    <a:lnR w="12700" cap="flat" cmpd="sng" algn="ctr">
                      <a:solidFill>
                        <a:schemeClr val="tx1"/>
                      </a:solidFill>
                      <a:prstDash val="solid"/>
                      <a:round/>
                      <a:headEnd type="none" w="med" len="med"/>
                      <a:tailEnd type="none" w="med" len="med"/>
                    </a:lnR>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2F5A12"/>
                          </a:solidFill>
                          <a:effectLst/>
                          <a:uLnTx/>
                          <a:uFillTx/>
                          <a:latin typeface="Trebuchet MS" panose="020B0603020202020204"/>
                          <a:ea typeface="+mn-ea"/>
                          <a:cs typeface="+mn-cs"/>
                        </a:rPr>
                        <a:t>50*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50</a:t>
                      </a: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601046874"/>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R w="12700" cap="flat" cmpd="sng" algn="ctr">
                      <a:solidFill>
                        <a:schemeClr val="tx1"/>
                      </a:solidFill>
                      <a:prstDash val="solid"/>
                      <a:round/>
                      <a:headEnd type="none" w="med" len="med"/>
                      <a:tailEnd type="none" w="med" len="med"/>
                    </a:lnR>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2688273223"/>
                  </a:ext>
                </a:extLst>
              </a:tr>
            </a:tbl>
          </a:graphicData>
        </a:graphic>
      </p:graphicFrame>
      <p:graphicFrame>
        <p:nvGraphicFramePr>
          <p:cNvPr id="17" name="Table 16">
            <a:extLst>
              <a:ext uri="{FF2B5EF4-FFF2-40B4-BE49-F238E27FC236}">
                <a16:creationId xmlns:a16="http://schemas.microsoft.com/office/drawing/2014/main" id="{CA3CD5BE-7B23-402F-A5E7-AA8FAB159CE9}"/>
              </a:ext>
            </a:extLst>
          </p:cNvPr>
          <p:cNvGraphicFramePr>
            <a:graphicFrameLocks noGrp="1"/>
          </p:cNvGraphicFramePr>
          <p:nvPr>
            <p:extLst>
              <p:ext uri="{D42A27DB-BD31-4B8C-83A1-F6EECF244321}">
                <p14:modId xmlns:p14="http://schemas.microsoft.com/office/powerpoint/2010/main" val="3001676391"/>
              </p:ext>
            </p:extLst>
          </p:nvPr>
        </p:nvGraphicFramePr>
        <p:xfrm>
          <a:off x="6691650" y="936889"/>
          <a:ext cx="2420640" cy="4669200"/>
        </p:xfrm>
        <a:graphic>
          <a:graphicData uri="http://schemas.openxmlformats.org/drawingml/2006/table">
            <a:tbl>
              <a:tblPr firstRow="1" bandRow="1">
                <a:tableStyleId>{2D5ABB26-0587-4C30-8999-92F81FD0307C}</a:tableStyleId>
              </a:tblPr>
              <a:tblGrid>
                <a:gridCol w="1087934">
                  <a:extLst>
                    <a:ext uri="{9D8B030D-6E8A-4147-A177-3AD203B41FA5}">
                      <a16:colId xmlns:a16="http://schemas.microsoft.com/office/drawing/2014/main" val="1264763615"/>
                    </a:ext>
                  </a:extLst>
                </a:gridCol>
                <a:gridCol w="656623">
                  <a:extLst>
                    <a:ext uri="{9D8B030D-6E8A-4147-A177-3AD203B41FA5}">
                      <a16:colId xmlns:a16="http://schemas.microsoft.com/office/drawing/2014/main" val="122467612"/>
                    </a:ext>
                  </a:extLst>
                </a:gridCol>
                <a:gridCol w="676083">
                  <a:extLst>
                    <a:ext uri="{9D8B030D-6E8A-4147-A177-3AD203B41FA5}">
                      <a16:colId xmlns:a16="http://schemas.microsoft.com/office/drawing/2014/main" val="2021887314"/>
                    </a:ext>
                  </a:extLst>
                </a:gridCol>
              </a:tblGrid>
              <a:tr h="324000">
                <a:tc>
                  <a:txBody>
                    <a:bodyPr/>
                    <a:lstStyle/>
                    <a:p>
                      <a:pPr algn="ctr"/>
                      <a:endParaRPr lang="en-US" sz="1200" dirty="0"/>
                    </a:p>
                  </a:txBody>
                  <a:tcPr anchor="ctr">
                    <a:lnB w="12700" cap="flat" cmpd="sng" algn="ctr">
                      <a:solidFill>
                        <a:schemeClr val="tx1"/>
                      </a:solidFill>
                      <a:prstDash val="solid"/>
                      <a:round/>
                      <a:headEnd type="none" w="med" len="med"/>
                      <a:tailEnd type="none" w="med" len="med"/>
                    </a:lnB>
                  </a:tcPr>
                </a:tc>
                <a:tc gridSpan="2">
                  <a:txBody>
                    <a:bodyPr/>
                    <a:lstStyle/>
                    <a:p>
                      <a:pPr algn="ctr"/>
                      <a:r>
                        <a:rPr lang="en-US" sz="1200" dirty="0"/>
                        <a:t>Accrued Expenses</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31/12/20XX</a:t>
                      </a: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t>25</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R w="12700" cap="flat" cmpd="sng" algn="ctr">
                      <a:solidFill>
                        <a:schemeClr val="tx1"/>
                      </a:solidFill>
                      <a:prstDash val="solid"/>
                      <a:round/>
                      <a:headEnd type="none" w="med" len="med"/>
                      <a:tailEnd type="none" w="med" len="med"/>
                    </a:lnR>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4203095618"/>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R w="12700" cap="flat" cmpd="sng" algn="ctr">
                      <a:solidFill>
                        <a:schemeClr val="tx1"/>
                      </a:solidFill>
                      <a:prstDash val="solid"/>
                      <a:round/>
                      <a:headEnd type="none" w="med" len="med"/>
                      <a:tailEnd type="none" w="med" len="med"/>
                    </a:lnR>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454114531"/>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R w="12700" cap="flat" cmpd="sng" algn="ctr">
                      <a:solidFill>
                        <a:schemeClr val="tx1"/>
                      </a:solidFill>
                      <a:prstDash val="solid"/>
                      <a:round/>
                      <a:headEnd type="none" w="med" len="med"/>
                      <a:tailEnd type="none" w="med" len="med"/>
                    </a:lnR>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228772780"/>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R w="12700" cap="flat" cmpd="sng" algn="ctr">
                      <a:solidFill>
                        <a:schemeClr val="tx1"/>
                      </a:solidFill>
                      <a:prstDash val="solid"/>
                      <a:round/>
                      <a:headEnd type="none" w="med" len="med"/>
                      <a:tailEnd type="none" w="med" len="med"/>
                    </a:lnR>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3709986756"/>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R w="12700" cap="flat" cmpd="sng" algn="ctr">
                      <a:solidFill>
                        <a:schemeClr val="tx1"/>
                      </a:solidFill>
                      <a:prstDash val="solid"/>
                      <a:round/>
                      <a:headEnd type="none" w="med" len="med"/>
                      <a:tailEnd type="none" w="med" len="med"/>
                    </a:lnR>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3943709358"/>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R w="12700" cap="flat" cmpd="sng" algn="ctr">
                      <a:solidFill>
                        <a:schemeClr val="tx1"/>
                      </a:solidFill>
                      <a:prstDash val="solid"/>
                      <a:round/>
                      <a:headEnd type="none" w="med" len="med"/>
                      <a:tailEnd type="none" w="med" len="med"/>
                    </a:lnR>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495431021"/>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R w="12700" cap="flat" cmpd="sng" algn="ctr">
                      <a:solidFill>
                        <a:schemeClr val="tx1"/>
                      </a:solidFill>
                      <a:prstDash val="solid"/>
                      <a:round/>
                      <a:headEnd type="none" w="med" len="med"/>
                      <a:tailEnd type="none" w="med" len="med"/>
                    </a:lnR>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255356435"/>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R w="12700" cap="flat" cmpd="sng" algn="ctr">
                      <a:solidFill>
                        <a:schemeClr val="tx1"/>
                      </a:solidFill>
                      <a:prstDash val="solid"/>
                      <a:round/>
                      <a:headEnd type="none" w="med" len="med"/>
                      <a:tailEnd type="none" w="med" len="med"/>
                    </a:lnR>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2138877484"/>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R w="12700" cap="flat" cmpd="sng" algn="ctr">
                      <a:solidFill>
                        <a:schemeClr val="tx1"/>
                      </a:solidFill>
                      <a:prstDash val="solid"/>
                      <a:round/>
                      <a:headEnd type="none" w="med" len="med"/>
                      <a:tailEnd type="none" w="med" len="med"/>
                    </a:lnR>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2745839138"/>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R w="12700" cap="flat" cmpd="sng" algn="ctr">
                      <a:solidFill>
                        <a:schemeClr val="tx1"/>
                      </a:solidFill>
                      <a:prstDash val="solid"/>
                      <a:round/>
                      <a:headEnd type="none" w="med" len="med"/>
                      <a:tailEnd type="none" w="med" len="med"/>
                    </a:lnR>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3813167470"/>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R w="12700" cap="flat" cmpd="sng" algn="ctr">
                      <a:solidFill>
                        <a:schemeClr val="tx1"/>
                      </a:solidFill>
                      <a:prstDash val="solid"/>
                      <a:round/>
                      <a:headEnd type="none" w="med" len="med"/>
                      <a:tailEnd type="none" w="med" len="med"/>
                    </a:lnR>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601046874"/>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R w="12700" cap="flat" cmpd="sng" algn="ctr">
                      <a:solidFill>
                        <a:schemeClr val="tx1"/>
                      </a:solidFill>
                      <a:prstDash val="solid"/>
                      <a:round/>
                      <a:headEnd type="none" w="med" len="med"/>
                      <a:tailEnd type="none" w="med" len="med"/>
                    </a:lnR>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2688273223"/>
                  </a:ext>
                </a:extLst>
              </a:tr>
            </a:tbl>
          </a:graphicData>
        </a:graphic>
      </p:graphicFrame>
      <p:sp>
        <p:nvSpPr>
          <p:cNvPr id="18" name="TextBox 17">
            <a:extLst>
              <a:ext uri="{FF2B5EF4-FFF2-40B4-BE49-F238E27FC236}">
                <a16:creationId xmlns:a16="http://schemas.microsoft.com/office/drawing/2014/main" id="{A50C931C-2CC8-45FC-B7CC-9AA8BABAC60E}"/>
              </a:ext>
            </a:extLst>
          </p:cNvPr>
          <p:cNvSpPr txBox="1"/>
          <p:nvPr/>
        </p:nvSpPr>
        <p:spPr>
          <a:xfrm>
            <a:off x="1578893" y="5739289"/>
            <a:ext cx="2129109" cy="253916"/>
          </a:xfrm>
          <a:prstGeom prst="rect">
            <a:avLst/>
          </a:prstGeom>
          <a:noFill/>
        </p:spPr>
        <p:txBody>
          <a:bodyPr wrap="none" rtlCol="0">
            <a:spAutoFit/>
          </a:bodyPr>
          <a:lstStyle/>
          <a:p>
            <a:r>
              <a:rPr lang="en-US" sz="1050" dirty="0"/>
              <a:t>* Offset by cash in the same day</a:t>
            </a:r>
          </a:p>
        </p:txBody>
      </p:sp>
    </p:spTree>
    <p:extLst>
      <p:ext uri="{BB962C8B-B14F-4D97-AF65-F5344CB8AC3E}">
        <p14:creationId xmlns:p14="http://schemas.microsoft.com/office/powerpoint/2010/main" val="143939925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E1F622-00B4-46A2-89BA-98ADB28C297C}"/>
              </a:ext>
            </a:extLst>
          </p:cNvPr>
          <p:cNvSpPr>
            <a:spLocks noGrp="1"/>
          </p:cNvSpPr>
          <p:nvPr>
            <p:ph type="title"/>
          </p:nvPr>
        </p:nvSpPr>
        <p:spPr/>
        <p:txBody>
          <a:bodyPr>
            <a:normAutofit fontScale="90000"/>
          </a:bodyPr>
          <a:lstStyle/>
          <a:p>
            <a:r>
              <a:rPr lang="en-US" dirty="0"/>
              <a:t>Accrual Basis</a:t>
            </a:r>
          </a:p>
        </p:txBody>
      </p:sp>
      <p:sp>
        <p:nvSpPr>
          <p:cNvPr id="3" name="Content Placeholder 2">
            <a:extLst>
              <a:ext uri="{FF2B5EF4-FFF2-40B4-BE49-F238E27FC236}">
                <a16:creationId xmlns:a16="http://schemas.microsoft.com/office/drawing/2014/main" id="{17AA963C-8947-4D0F-9324-855080B08D8C}"/>
              </a:ext>
            </a:extLst>
          </p:cNvPr>
          <p:cNvSpPr>
            <a:spLocks noGrp="1"/>
          </p:cNvSpPr>
          <p:nvPr>
            <p:ph idx="1"/>
          </p:nvPr>
        </p:nvSpPr>
        <p:spPr>
          <a:xfrm>
            <a:off x="677334" y="1238249"/>
            <a:ext cx="8596668" cy="4544681"/>
          </a:xfrm>
        </p:spPr>
        <p:txBody>
          <a:bodyPr anchor="ctr">
            <a:normAutofit/>
          </a:bodyPr>
          <a:lstStyle/>
          <a:p>
            <a:endParaRPr lang="en-US" dirty="0"/>
          </a:p>
          <a:p>
            <a:endParaRPr lang="en-US" b="1" u="sng" dirty="0"/>
          </a:p>
          <a:p>
            <a:endParaRPr lang="en-US" b="1" u="sng" dirty="0"/>
          </a:p>
          <a:p>
            <a:endParaRPr lang="en-US" dirty="0"/>
          </a:p>
        </p:txBody>
      </p:sp>
      <p:sp>
        <p:nvSpPr>
          <p:cNvPr id="4" name="Slide Number Placeholder 3">
            <a:extLst>
              <a:ext uri="{FF2B5EF4-FFF2-40B4-BE49-F238E27FC236}">
                <a16:creationId xmlns:a16="http://schemas.microsoft.com/office/drawing/2014/main" id="{AE82B4FC-2081-4A2A-BADA-175DE97B8BC2}"/>
              </a:ext>
            </a:extLst>
          </p:cNvPr>
          <p:cNvSpPr>
            <a:spLocks noGrp="1"/>
          </p:cNvSpPr>
          <p:nvPr>
            <p:ph type="sldNum" sz="quarter" idx="12"/>
          </p:nvPr>
        </p:nvSpPr>
        <p:spPr/>
        <p:txBody>
          <a:bodyPr/>
          <a:lstStyle/>
          <a:p>
            <a:fld id="{D57F1E4F-1CFF-5643-939E-217C01CDF565}" type="slidenum">
              <a:rPr lang="en-US" smtClean="0"/>
              <a:pPr/>
              <a:t>14</a:t>
            </a:fld>
            <a:endParaRPr lang="en-US" dirty="0"/>
          </a:p>
        </p:txBody>
      </p:sp>
      <p:sp>
        <p:nvSpPr>
          <p:cNvPr id="5" name="Footer Placeholder 4">
            <a:extLst>
              <a:ext uri="{FF2B5EF4-FFF2-40B4-BE49-F238E27FC236}">
                <a16:creationId xmlns:a16="http://schemas.microsoft.com/office/drawing/2014/main" id="{40A422CA-D012-4DFE-B925-63E0B86DDCDF}"/>
              </a:ext>
            </a:extLst>
          </p:cNvPr>
          <p:cNvSpPr>
            <a:spLocks noGrp="1"/>
          </p:cNvSpPr>
          <p:nvPr>
            <p:ph type="ftr" sz="quarter" idx="3"/>
          </p:nvPr>
        </p:nvSpPr>
        <p:spPr/>
        <p:txBody>
          <a:bodyPr/>
          <a:lstStyle/>
          <a:p>
            <a:pPr algn="ctr"/>
            <a:r>
              <a:rPr lang="en-US" dirty="0"/>
              <a:t>Practice on Accounting – B.A. Global Governance</a:t>
            </a:r>
          </a:p>
          <a:p>
            <a:pPr algn="ctr"/>
            <a:r>
              <a:rPr lang="en-US" dirty="0"/>
              <a:t>A.Y. 2024-2025</a:t>
            </a:r>
          </a:p>
          <a:p>
            <a:pPr algn="ctr"/>
            <a:endParaRPr lang="en-US" dirty="0"/>
          </a:p>
        </p:txBody>
      </p:sp>
      <p:graphicFrame>
        <p:nvGraphicFramePr>
          <p:cNvPr id="6" name="Table 5">
            <a:extLst>
              <a:ext uri="{FF2B5EF4-FFF2-40B4-BE49-F238E27FC236}">
                <a16:creationId xmlns:a16="http://schemas.microsoft.com/office/drawing/2014/main" id="{2153B015-FA6B-4F79-A22B-DF6B27EB2A53}"/>
              </a:ext>
            </a:extLst>
          </p:cNvPr>
          <p:cNvGraphicFramePr>
            <a:graphicFrameLocks noGrp="1"/>
          </p:cNvGraphicFramePr>
          <p:nvPr>
            <p:extLst>
              <p:ext uri="{D42A27DB-BD31-4B8C-83A1-F6EECF244321}">
                <p14:modId xmlns:p14="http://schemas.microsoft.com/office/powerpoint/2010/main" val="1124741695"/>
              </p:ext>
            </p:extLst>
          </p:nvPr>
        </p:nvGraphicFramePr>
        <p:xfrm>
          <a:off x="1933890" y="1736260"/>
          <a:ext cx="6083556" cy="741680"/>
        </p:xfrm>
        <a:graphic>
          <a:graphicData uri="http://schemas.openxmlformats.org/drawingml/2006/table">
            <a:tbl>
              <a:tblPr firstRow="1" bandRow="1">
                <a:tableStyleId>{9D7B26C5-4107-4FEC-AEDC-1716B250A1EF}</a:tableStyleId>
              </a:tblPr>
              <a:tblGrid>
                <a:gridCol w="761057">
                  <a:extLst>
                    <a:ext uri="{9D8B030D-6E8A-4147-A177-3AD203B41FA5}">
                      <a16:colId xmlns:a16="http://schemas.microsoft.com/office/drawing/2014/main" val="3251389968"/>
                    </a:ext>
                  </a:extLst>
                </a:gridCol>
                <a:gridCol w="3907766">
                  <a:extLst>
                    <a:ext uri="{9D8B030D-6E8A-4147-A177-3AD203B41FA5}">
                      <a16:colId xmlns:a16="http://schemas.microsoft.com/office/drawing/2014/main" val="3813811915"/>
                    </a:ext>
                  </a:extLst>
                </a:gridCol>
                <a:gridCol w="707367">
                  <a:extLst>
                    <a:ext uri="{9D8B030D-6E8A-4147-A177-3AD203B41FA5}">
                      <a16:colId xmlns:a16="http://schemas.microsoft.com/office/drawing/2014/main" val="2006376887"/>
                    </a:ext>
                  </a:extLst>
                </a:gridCol>
                <a:gridCol w="707366">
                  <a:extLst>
                    <a:ext uri="{9D8B030D-6E8A-4147-A177-3AD203B41FA5}">
                      <a16:colId xmlns:a16="http://schemas.microsoft.com/office/drawing/2014/main" val="2540506348"/>
                    </a:ext>
                  </a:extLst>
                </a:gridCol>
              </a:tblGrid>
              <a:tr h="370840">
                <a:tc>
                  <a:txBody>
                    <a:bodyPr/>
                    <a:lstStyle/>
                    <a:p>
                      <a:r>
                        <a:rPr lang="en-US" dirty="0"/>
                        <a:t>IN</a:t>
                      </a:r>
                    </a:p>
                  </a:txBody>
                  <a:tcPr/>
                </a:tc>
                <a:tc>
                  <a:txBody>
                    <a:bodyPr/>
                    <a:lstStyle/>
                    <a:p>
                      <a:r>
                        <a:rPr lang="en-US" dirty="0"/>
                        <a:t>Accrued Expenses</a:t>
                      </a:r>
                    </a:p>
                  </a:txBody>
                  <a:tcPr/>
                </a:tc>
                <a:tc>
                  <a:txBody>
                    <a:bodyPr/>
                    <a:lstStyle/>
                    <a:p>
                      <a:r>
                        <a:rPr lang="en-US" dirty="0"/>
                        <a:t>25</a:t>
                      </a:r>
                    </a:p>
                  </a:txBody>
                  <a:tcPr/>
                </a:tc>
                <a:tc>
                  <a:txBody>
                    <a:bodyPr/>
                    <a:lstStyle/>
                    <a:p>
                      <a:endParaRPr lang="en-US" dirty="0"/>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r>
                        <a:rPr lang="en-US" dirty="0"/>
                        <a:t>Labor Cost</a:t>
                      </a:r>
                    </a:p>
                  </a:txBody>
                  <a:tcPr/>
                </a:tc>
                <a:tc>
                  <a:txBody>
                    <a:bodyPr/>
                    <a:lstStyle/>
                    <a:p>
                      <a:endParaRPr lang="en-US" dirty="0"/>
                    </a:p>
                  </a:txBody>
                  <a:tcPr/>
                </a:tc>
                <a:tc>
                  <a:txBody>
                    <a:bodyPr/>
                    <a:lstStyle/>
                    <a:p>
                      <a:r>
                        <a:rPr lang="en-US" dirty="0"/>
                        <a:t>25</a:t>
                      </a:r>
                    </a:p>
                  </a:txBody>
                  <a:tcPr/>
                </a:tc>
                <a:extLst>
                  <a:ext uri="{0D108BD9-81ED-4DB2-BD59-A6C34878D82A}">
                    <a16:rowId xmlns:a16="http://schemas.microsoft.com/office/drawing/2014/main" val="139990759"/>
                  </a:ext>
                </a:extLst>
              </a:tr>
            </a:tbl>
          </a:graphicData>
        </a:graphic>
      </p:graphicFrame>
      <p:sp>
        <p:nvSpPr>
          <p:cNvPr id="7" name="TextBox 6">
            <a:extLst>
              <a:ext uri="{FF2B5EF4-FFF2-40B4-BE49-F238E27FC236}">
                <a16:creationId xmlns:a16="http://schemas.microsoft.com/office/drawing/2014/main" id="{10B20EBA-B82D-4EB1-B477-FF2021DE69F4}"/>
              </a:ext>
            </a:extLst>
          </p:cNvPr>
          <p:cNvSpPr txBox="1"/>
          <p:nvPr/>
        </p:nvSpPr>
        <p:spPr>
          <a:xfrm>
            <a:off x="1293962" y="1302589"/>
            <a:ext cx="3674853" cy="369332"/>
          </a:xfrm>
          <a:prstGeom prst="rect">
            <a:avLst/>
          </a:prstGeom>
          <a:noFill/>
        </p:spPr>
        <p:txBody>
          <a:bodyPr wrap="square" rtlCol="0">
            <a:spAutoFit/>
          </a:bodyPr>
          <a:lstStyle/>
          <a:p>
            <a:r>
              <a:rPr lang="en-US" b="1" dirty="0">
                <a:solidFill>
                  <a:srgbClr val="FF0000"/>
                </a:solidFill>
              </a:rPr>
              <a:t>At beginning of next period</a:t>
            </a:r>
          </a:p>
        </p:txBody>
      </p:sp>
      <p:sp>
        <p:nvSpPr>
          <p:cNvPr id="9" name="TextBox 8">
            <a:extLst>
              <a:ext uri="{FF2B5EF4-FFF2-40B4-BE49-F238E27FC236}">
                <a16:creationId xmlns:a16="http://schemas.microsoft.com/office/drawing/2014/main" id="{055B07F6-833C-4846-883B-A2C0BBFEDE7A}"/>
              </a:ext>
            </a:extLst>
          </p:cNvPr>
          <p:cNvSpPr txBox="1"/>
          <p:nvPr/>
        </p:nvSpPr>
        <p:spPr>
          <a:xfrm>
            <a:off x="1293962" y="2736371"/>
            <a:ext cx="2993367" cy="369332"/>
          </a:xfrm>
          <a:prstGeom prst="rect">
            <a:avLst/>
          </a:prstGeom>
          <a:noFill/>
        </p:spPr>
        <p:txBody>
          <a:bodyPr wrap="square" rtlCol="0">
            <a:spAutoFit/>
          </a:bodyPr>
          <a:lstStyle/>
          <a:p>
            <a:r>
              <a:rPr lang="en-US" b="1" dirty="0">
                <a:solidFill>
                  <a:srgbClr val="FF0000"/>
                </a:solidFill>
              </a:rPr>
              <a:t>At payment of employees</a:t>
            </a:r>
          </a:p>
        </p:txBody>
      </p:sp>
      <p:graphicFrame>
        <p:nvGraphicFramePr>
          <p:cNvPr id="10" name="Table 9">
            <a:extLst>
              <a:ext uri="{FF2B5EF4-FFF2-40B4-BE49-F238E27FC236}">
                <a16:creationId xmlns:a16="http://schemas.microsoft.com/office/drawing/2014/main" id="{EF8A26A7-4171-4EE3-ABFE-698B127BDF04}"/>
              </a:ext>
            </a:extLst>
          </p:cNvPr>
          <p:cNvGraphicFramePr>
            <a:graphicFrameLocks noGrp="1"/>
          </p:cNvGraphicFramePr>
          <p:nvPr>
            <p:extLst>
              <p:ext uri="{D42A27DB-BD31-4B8C-83A1-F6EECF244321}">
                <p14:modId xmlns:p14="http://schemas.microsoft.com/office/powerpoint/2010/main" val="1693048314"/>
              </p:ext>
            </p:extLst>
          </p:nvPr>
        </p:nvGraphicFramePr>
        <p:xfrm>
          <a:off x="1933890" y="3331796"/>
          <a:ext cx="6083556" cy="741680"/>
        </p:xfrm>
        <a:graphic>
          <a:graphicData uri="http://schemas.openxmlformats.org/drawingml/2006/table">
            <a:tbl>
              <a:tblPr firstRow="1" bandRow="1">
                <a:tableStyleId>{9D7B26C5-4107-4FEC-AEDC-1716B250A1EF}</a:tableStyleId>
              </a:tblPr>
              <a:tblGrid>
                <a:gridCol w="761057">
                  <a:extLst>
                    <a:ext uri="{9D8B030D-6E8A-4147-A177-3AD203B41FA5}">
                      <a16:colId xmlns:a16="http://schemas.microsoft.com/office/drawing/2014/main" val="3251389968"/>
                    </a:ext>
                  </a:extLst>
                </a:gridCol>
                <a:gridCol w="3907766">
                  <a:extLst>
                    <a:ext uri="{9D8B030D-6E8A-4147-A177-3AD203B41FA5}">
                      <a16:colId xmlns:a16="http://schemas.microsoft.com/office/drawing/2014/main" val="3813811915"/>
                    </a:ext>
                  </a:extLst>
                </a:gridCol>
                <a:gridCol w="707367">
                  <a:extLst>
                    <a:ext uri="{9D8B030D-6E8A-4147-A177-3AD203B41FA5}">
                      <a16:colId xmlns:a16="http://schemas.microsoft.com/office/drawing/2014/main" val="2006376887"/>
                    </a:ext>
                  </a:extLst>
                </a:gridCol>
                <a:gridCol w="707366">
                  <a:extLst>
                    <a:ext uri="{9D8B030D-6E8A-4147-A177-3AD203B41FA5}">
                      <a16:colId xmlns:a16="http://schemas.microsoft.com/office/drawing/2014/main" val="2540506348"/>
                    </a:ext>
                  </a:extLst>
                </a:gridCol>
              </a:tblGrid>
              <a:tr h="370840">
                <a:tc>
                  <a:txBody>
                    <a:bodyPr/>
                    <a:lstStyle/>
                    <a:p>
                      <a:r>
                        <a:rPr lang="en-US" dirty="0"/>
                        <a:t>IN</a:t>
                      </a:r>
                    </a:p>
                  </a:txBody>
                  <a:tcPr/>
                </a:tc>
                <a:tc>
                  <a:txBody>
                    <a:bodyPr/>
                    <a:lstStyle/>
                    <a:p>
                      <a:r>
                        <a:rPr lang="en-US" dirty="0"/>
                        <a:t>Labor Cost</a:t>
                      </a:r>
                    </a:p>
                  </a:txBody>
                  <a:tcPr/>
                </a:tc>
                <a:tc>
                  <a:txBody>
                    <a:bodyPr/>
                    <a:lstStyle/>
                    <a:p>
                      <a:r>
                        <a:rPr lang="en-US" dirty="0"/>
                        <a:t>50</a:t>
                      </a:r>
                    </a:p>
                  </a:txBody>
                  <a:tcPr/>
                </a:tc>
                <a:tc>
                  <a:txBody>
                    <a:bodyPr/>
                    <a:lstStyle/>
                    <a:p>
                      <a:endParaRPr lang="en-US" dirty="0"/>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r>
                        <a:rPr lang="en-US" dirty="0"/>
                        <a:t>Payables to employees</a:t>
                      </a:r>
                    </a:p>
                  </a:txBody>
                  <a:tcPr/>
                </a:tc>
                <a:tc>
                  <a:txBody>
                    <a:bodyPr/>
                    <a:lstStyle/>
                    <a:p>
                      <a:endParaRPr lang="en-US" dirty="0"/>
                    </a:p>
                  </a:txBody>
                  <a:tcPr/>
                </a:tc>
                <a:tc>
                  <a:txBody>
                    <a:bodyPr/>
                    <a:lstStyle/>
                    <a:p>
                      <a:r>
                        <a:rPr lang="en-US" dirty="0"/>
                        <a:t>50</a:t>
                      </a:r>
                    </a:p>
                  </a:txBody>
                  <a:tcPr/>
                </a:tc>
                <a:extLst>
                  <a:ext uri="{0D108BD9-81ED-4DB2-BD59-A6C34878D82A}">
                    <a16:rowId xmlns:a16="http://schemas.microsoft.com/office/drawing/2014/main" val="139990759"/>
                  </a:ext>
                </a:extLst>
              </a:tr>
            </a:tbl>
          </a:graphicData>
        </a:graphic>
      </p:graphicFrame>
    </p:spTree>
    <p:extLst>
      <p:ext uri="{BB962C8B-B14F-4D97-AF65-F5344CB8AC3E}">
        <p14:creationId xmlns:p14="http://schemas.microsoft.com/office/powerpoint/2010/main" val="38878365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E1F622-00B4-46A2-89BA-98ADB28C297C}"/>
              </a:ext>
            </a:extLst>
          </p:cNvPr>
          <p:cNvSpPr>
            <a:spLocks noGrp="1"/>
          </p:cNvSpPr>
          <p:nvPr>
            <p:ph type="title"/>
          </p:nvPr>
        </p:nvSpPr>
        <p:spPr/>
        <p:txBody>
          <a:bodyPr>
            <a:normAutofit fontScale="90000"/>
          </a:bodyPr>
          <a:lstStyle/>
          <a:p>
            <a:r>
              <a:rPr lang="en-US" dirty="0"/>
              <a:t>Accrual Basis</a:t>
            </a:r>
          </a:p>
        </p:txBody>
      </p:sp>
      <p:sp>
        <p:nvSpPr>
          <p:cNvPr id="4" name="Slide Number Placeholder 3">
            <a:extLst>
              <a:ext uri="{FF2B5EF4-FFF2-40B4-BE49-F238E27FC236}">
                <a16:creationId xmlns:a16="http://schemas.microsoft.com/office/drawing/2014/main" id="{AE82B4FC-2081-4A2A-BADA-175DE97B8BC2}"/>
              </a:ext>
            </a:extLst>
          </p:cNvPr>
          <p:cNvSpPr>
            <a:spLocks noGrp="1"/>
          </p:cNvSpPr>
          <p:nvPr>
            <p:ph type="sldNum" sz="quarter" idx="12"/>
          </p:nvPr>
        </p:nvSpPr>
        <p:spPr/>
        <p:txBody>
          <a:bodyPr/>
          <a:lstStyle/>
          <a:p>
            <a:fld id="{D57F1E4F-1CFF-5643-939E-217C01CDF565}" type="slidenum">
              <a:rPr lang="en-US" smtClean="0"/>
              <a:pPr/>
              <a:t>15</a:t>
            </a:fld>
            <a:endParaRPr lang="en-US" dirty="0"/>
          </a:p>
        </p:txBody>
      </p:sp>
      <p:sp>
        <p:nvSpPr>
          <p:cNvPr id="5" name="Footer Placeholder 4">
            <a:extLst>
              <a:ext uri="{FF2B5EF4-FFF2-40B4-BE49-F238E27FC236}">
                <a16:creationId xmlns:a16="http://schemas.microsoft.com/office/drawing/2014/main" id="{40A422CA-D012-4DFE-B925-63E0B86DDCDF}"/>
              </a:ext>
            </a:extLst>
          </p:cNvPr>
          <p:cNvSpPr>
            <a:spLocks noGrp="1"/>
          </p:cNvSpPr>
          <p:nvPr>
            <p:ph type="ftr" sz="quarter" idx="3"/>
          </p:nvPr>
        </p:nvSpPr>
        <p:spPr/>
        <p:txBody>
          <a:bodyPr/>
          <a:lstStyle/>
          <a:p>
            <a:pPr algn="ctr"/>
            <a:r>
              <a:rPr lang="en-US" dirty="0"/>
              <a:t>Practice on Accounting – B.A. Global Governance</a:t>
            </a:r>
          </a:p>
          <a:p>
            <a:pPr algn="ctr"/>
            <a:r>
              <a:rPr lang="en-US" dirty="0"/>
              <a:t>A.Y. 2024-2025</a:t>
            </a:r>
          </a:p>
          <a:p>
            <a:pPr algn="ctr"/>
            <a:endParaRPr lang="en-US" dirty="0"/>
          </a:p>
        </p:txBody>
      </p:sp>
      <p:graphicFrame>
        <p:nvGraphicFramePr>
          <p:cNvPr id="15" name="Table 14">
            <a:extLst>
              <a:ext uri="{FF2B5EF4-FFF2-40B4-BE49-F238E27FC236}">
                <a16:creationId xmlns:a16="http://schemas.microsoft.com/office/drawing/2014/main" id="{2B9F191D-2FFD-40BF-813C-558D1B4011A4}"/>
              </a:ext>
            </a:extLst>
          </p:cNvPr>
          <p:cNvGraphicFramePr>
            <a:graphicFrameLocks noGrp="1"/>
          </p:cNvGraphicFramePr>
          <p:nvPr>
            <p:extLst>
              <p:ext uri="{D42A27DB-BD31-4B8C-83A1-F6EECF244321}">
                <p14:modId xmlns:p14="http://schemas.microsoft.com/office/powerpoint/2010/main" val="1114210225"/>
              </p:ext>
            </p:extLst>
          </p:nvPr>
        </p:nvGraphicFramePr>
        <p:xfrm>
          <a:off x="621262" y="1692854"/>
          <a:ext cx="2813673" cy="1620000"/>
        </p:xfrm>
        <a:graphic>
          <a:graphicData uri="http://schemas.openxmlformats.org/drawingml/2006/table">
            <a:tbl>
              <a:tblPr firstRow="1" bandRow="1">
                <a:tableStyleId>{2D5ABB26-0587-4C30-8999-92F81FD0307C}</a:tableStyleId>
              </a:tblPr>
              <a:tblGrid>
                <a:gridCol w="1264579">
                  <a:extLst>
                    <a:ext uri="{9D8B030D-6E8A-4147-A177-3AD203B41FA5}">
                      <a16:colId xmlns:a16="http://schemas.microsoft.com/office/drawing/2014/main" val="1264763615"/>
                    </a:ext>
                  </a:extLst>
                </a:gridCol>
                <a:gridCol w="763237">
                  <a:extLst>
                    <a:ext uri="{9D8B030D-6E8A-4147-A177-3AD203B41FA5}">
                      <a16:colId xmlns:a16="http://schemas.microsoft.com/office/drawing/2014/main" val="122467612"/>
                    </a:ext>
                  </a:extLst>
                </a:gridCol>
                <a:gridCol w="785857">
                  <a:extLst>
                    <a:ext uri="{9D8B030D-6E8A-4147-A177-3AD203B41FA5}">
                      <a16:colId xmlns:a16="http://schemas.microsoft.com/office/drawing/2014/main" val="2021887314"/>
                    </a:ext>
                  </a:extLst>
                </a:gridCol>
              </a:tblGrid>
              <a:tr h="324000">
                <a:tc>
                  <a:txBody>
                    <a:bodyPr/>
                    <a:lstStyle/>
                    <a:p>
                      <a:pPr algn="ctr"/>
                      <a:endParaRPr lang="en-US" sz="1200" dirty="0"/>
                    </a:p>
                  </a:txBody>
                  <a:tcPr anchor="ctr">
                    <a:lnB w="12700" cap="flat" cmpd="sng" algn="ctr">
                      <a:solidFill>
                        <a:schemeClr val="tx1"/>
                      </a:solidFill>
                      <a:prstDash val="solid"/>
                      <a:round/>
                      <a:headEnd type="none" w="med" len="med"/>
                      <a:tailEnd type="none" w="med" len="med"/>
                    </a:lnB>
                  </a:tcPr>
                </a:tc>
                <a:tc gridSpan="2">
                  <a:txBody>
                    <a:bodyPr/>
                    <a:lstStyle/>
                    <a:p>
                      <a:pPr algn="ctr"/>
                      <a:r>
                        <a:rPr lang="en-US" sz="1200" dirty="0"/>
                        <a:t>Labor Cost</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solidFill>
                            <a:schemeClr val="tx1"/>
                          </a:solidFill>
                        </a:rPr>
                        <a:t>01/01/20XX+1</a:t>
                      </a: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solidFill>
                            <a:schemeClr val="tx1"/>
                          </a:solidFill>
                        </a:rPr>
                        <a:t>25</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r>
                        <a:rPr lang="en-US" sz="1200" dirty="0"/>
                        <a:t>15/01/20XX</a:t>
                      </a:r>
                    </a:p>
                  </a:txBody>
                  <a:tcPr>
                    <a:lnR w="12700" cap="flat" cmpd="sng" algn="ctr">
                      <a:solidFill>
                        <a:schemeClr val="tx1"/>
                      </a:solidFill>
                      <a:prstDash val="solid"/>
                      <a:round/>
                      <a:headEnd type="none" w="med" len="med"/>
                      <a:tailEnd type="none" w="med" len="med"/>
                    </a:lnR>
                  </a:tcPr>
                </a:tc>
                <a:tc>
                  <a:txBody>
                    <a:bodyPr/>
                    <a:lstStyle/>
                    <a:p>
                      <a:pPr algn="r"/>
                      <a:r>
                        <a:rPr lang="en-US" sz="1200" dirty="0"/>
                        <a:t>50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4203095618"/>
                  </a:ext>
                </a:extLst>
              </a:tr>
              <a:tr h="324000">
                <a:tc>
                  <a:txBody>
                    <a:bodyPr/>
                    <a:lstStyle/>
                    <a:p>
                      <a:pPr algn="r"/>
                      <a:endParaRPr lang="en-US" sz="1200" dirty="0"/>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582766480"/>
                  </a:ext>
                </a:extLst>
              </a:tr>
              <a:tr h="324000">
                <a:tc>
                  <a:txBody>
                    <a:bodyPr/>
                    <a:lstStyle/>
                    <a:p>
                      <a:pPr algn="r"/>
                      <a:endParaRPr lang="en-US" sz="1200"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t>25</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4187643167"/>
                  </a:ext>
                </a:extLst>
              </a:tr>
            </a:tbl>
          </a:graphicData>
        </a:graphic>
      </p:graphicFrame>
      <p:graphicFrame>
        <p:nvGraphicFramePr>
          <p:cNvPr id="16" name="Table 15">
            <a:extLst>
              <a:ext uri="{FF2B5EF4-FFF2-40B4-BE49-F238E27FC236}">
                <a16:creationId xmlns:a16="http://schemas.microsoft.com/office/drawing/2014/main" id="{2381A2B6-52FF-4ED1-B58B-270C99FEED80}"/>
              </a:ext>
            </a:extLst>
          </p:cNvPr>
          <p:cNvGraphicFramePr>
            <a:graphicFrameLocks noGrp="1"/>
          </p:cNvGraphicFramePr>
          <p:nvPr>
            <p:extLst>
              <p:ext uri="{D42A27DB-BD31-4B8C-83A1-F6EECF244321}">
                <p14:modId xmlns:p14="http://schemas.microsoft.com/office/powerpoint/2010/main" val="3876425393"/>
              </p:ext>
            </p:extLst>
          </p:nvPr>
        </p:nvGraphicFramePr>
        <p:xfrm>
          <a:off x="3564461" y="1559654"/>
          <a:ext cx="2660702" cy="1753200"/>
        </p:xfrm>
        <a:graphic>
          <a:graphicData uri="http://schemas.openxmlformats.org/drawingml/2006/table">
            <a:tbl>
              <a:tblPr firstRow="1" bandRow="1">
                <a:tableStyleId>{2D5ABB26-0587-4C30-8999-92F81FD0307C}</a:tableStyleId>
              </a:tblPr>
              <a:tblGrid>
                <a:gridCol w="1195828">
                  <a:extLst>
                    <a:ext uri="{9D8B030D-6E8A-4147-A177-3AD203B41FA5}">
                      <a16:colId xmlns:a16="http://schemas.microsoft.com/office/drawing/2014/main" val="1264763615"/>
                    </a:ext>
                  </a:extLst>
                </a:gridCol>
                <a:gridCol w="721742">
                  <a:extLst>
                    <a:ext uri="{9D8B030D-6E8A-4147-A177-3AD203B41FA5}">
                      <a16:colId xmlns:a16="http://schemas.microsoft.com/office/drawing/2014/main" val="122467612"/>
                    </a:ext>
                  </a:extLst>
                </a:gridCol>
                <a:gridCol w="743132">
                  <a:extLst>
                    <a:ext uri="{9D8B030D-6E8A-4147-A177-3AD203B41FA5}">
                      <a16:colId xmlns:a16="http://schemas.microsoft.com/office/drawing/2014/main" val="2021887314"/>
                    </a:ext>
                  </a:extLst>
                </a:gridCol>
              </a:tblGrid>
              <a:tr h="324000">
                <a:tc>
                  <a:txBody>
                    <a:bodyPr/>
                    <a:lstStyle/>
                    <a:p>
                      <a:pPr algn="ctr"/>
                      <a:endParaRPr lang="en-US" sz="1200" dirty="0"/>
                    </a:p>
                  </a:txBody>
                  <a:tcPr anchor="ctr">
                    <a:lnB w="12700" cap="flat" cmpd="sng" algn="ctr">
                      <a:solidFill>
                        <a:schemeClr val="tx1"/>
                      </a:solidFill>
                      <a:prstDash val="solid"/>
                      <a:round/>
                      <a:headEnd type="none" w="med" len="med"/>
                      <a:tailEnd type="none" w="med" len="med"/>
                    </a:lnB>
                  </a:tcPr>
                </a:tc>
                <a:tc gridSpan="2">
                  <a:txBody>
                    <a:bodyPr/>
                    <a:lstStyle/>
                    <a:p>
                      <a:pPr algn="ctr"/>
                      <a:r>
                        <a:rPr lang="en-US" sz="1200" dirty="0"/>
                        <a:t>Employees Payables</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solidFill>
                            <a:schemeClr val="tx1"/>
                          </a:solidFill>
                        </a:rPr>
                        <a:t>15/01/20XX+1</a:t>
                      </a: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solidFill>
                            <a:schemeClr val="tx1"/>
                          </a:solidFill>
                        </a:rPr>
                        <a:t>50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endParaRPr lang="en-US" sz="1200" dirty="0"/>
                    </a:p>
                  </a:txBody>
                  <a:tcPr>
                    <a:lnR w="12700" cap="flat" cmpd="sng" algn="ctr">
                      <a:solidFill>
                        <a:schemeClr val="tx1"/>
                      </a:solidFill>
                      <a:prstDash val="solid"/>
                      <a:round/>
                      <a:headEnd type="none" w="med" len="med"/>
                      <a:tailEnd type="none" w="med" len="med"/>
                    </a:lnR>
                  </a:tcPr>
                </a:tc>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4203095618"/>
                  </a:ext>
                </a:extLst>
              </a:tr>
              <a:tr h="324000">
                <a:tc>
                  <a:txBody>
                    <a:bodyPr/>
                    <a:lstStyle/>
                    <a:p>
                      <a:pPr algn="r"/>
                      <a:endParaRPr lang="en-US" sz="1200" dirty="0"/>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289289922"/>
                  </a:ext>
                </a:extLst>
              </a:tr>
              <a:tr h="324000">
                <a:tc>
                  <a:txBody>
                    <a:bodyPr/>
                    <a:lstStyle/>
                    <a:p>
                      <a:pPr algn="r"/>
                      <a:endParaRPr lang="en-US" sz="1200"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t>50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4170645465"/>
                  </a:ext>
                </a:extLst>
              </a:tr>
            </a:tbl>
          </a:graphicData>
        </a:graphic>
      </p:graphicFrame>
      <p:graphicFrame>
        <p:nvGraphicFramePr>
          <p:cNvPr id="17" name="Table 16">
            <a:extLst>
              <a:ext uri="{FF2B5EF4-FFF2-40B4-BE49-F238E27FC236}">
                <a16:creationId xmlns:a16="http://schemas.microsoft.com/office/drawing/2014/main" id="{CA3CD5BE-7B23-402F-A5E7-AA8FAB159CE9}"/>
              </a:ext>
            </a:extLst>
          </p:cNvPr>
          <p:cNvGraphicFramePr>
            <a:graphicFrameLocks noGrp="1"/>
          </p:cNvGraphicFramePr>
          <p:nvPr>
            <p:extLst>
              <p:ext uri="{D42A27DB-BD31-4B8C-83A1-F6EECF244321}">
                <p14:modId xmlns:p14="http://schemas.microsoft.com/office/powerpoint/2010/main" val="1279702291"/>
              </p:ext>
            </p:extLst>
          </p:nvPr>
        </p:nvGraphicFramePr>
        <p:xfrm>
          <a:off x="6595129" y="1566615"/>
          <a:ext cx="2517160" cy="1753200"/>
        </p:xfrm>
        <a:graphic>
          <a:graphicData uri="http://schemas.openxmlformats.org/drawingml/2006/table">
            <a:tbl>
              <a:tblPr firstRow="1" bandRow="1">
                <a:tableStyleId>{2D5ABB26-0587-4C30-8999-92F81FD0307C}</a:tableStyleId>
              </a:tblPr>
              <a:tblGrid>
                <a:gridCol w="1194524">
                  <a:extLst>
                    <a:ext uri="{9D8B030D-6E8A-4147-A177-3AD203B41FA5}">
                      <a16:colId xmlns:a16="http://schemas.microsoft.com/office/drawing/2014/main" val="1264763615"/>
                    </a:ext>
                  </a:extLst>
                </a:gridCol>
                <a:gridCol w="619595">
                  <a:extLst>
                    <a:ext uri="{9D8B030D-6E8A-4147-A177-3AD203B41FA5}">
                      <a16:colId xmlns:a16="http://schemas.microsoft.com/office/drawing/2014/main" val="122467612"/>
                    </a:ext>
                  </a:extLst>
                </a:gridCol>
                <a:gridCol w="703041">
                  <a:extLst>
                    <a:ext uri="{9D8B030D-6E8A-4147-A177-3AD203B41FA5}">
                      <a16:colId xmlns:a16="http://schemas.microsoft.com/office/drawing/2014/main" val="2021887314"/>
                    </a:ext>
                  </a:extLst>
                </a:gridCol>
              </a:tblGrid>
              <a:tr h="324000">
                <a:tc>
                  <a:txBody>
                    <a:bodyPr/>
                    <a:lstStyle/>
                    <a:p>
                      <a:pPr algn="ctr"/>
                      <a:endParaRPr lang="en-US" sz="1200" dirty="0"/>
                    </a:p>
                  </a:txBody>
                  <a:tcPr anchor="ctr">
                    <a:lnB w="12700" cap="flat" cmpd="sng" algn="ctr">
                      <a:solidFill>
                        <a:schemeClr val="tx1"/>
                      </a:solidFill>
                      <a:prstDash val="solid"/>
                      <a:round/>
                      <a:headEnd type="none" w="med" len="med"/>
                      <a:tailEnd type="none" w="med" len="med"/>
                    </a:lnB>
                  </a:tcPr>
                </a:tc>
                <a:tc gridSpan="2">
                  <a:txBody>
                    <a:bodyPr/>
                    <a:lstStyle/>
                    <a:p>
                      <a:pPr algn="ctr"/>
                      <a:r>
                        <a:rPr lang="en-US" sz="1200" dirty="0"/>
                        <a:t>Accrued Expenses</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31/12/20XX</a:t>
                      </a: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t>25</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01/01/20XX+1</a:t>
                      </a:r>
                    </a:p>
                  </a:txBody>
                  <a:tcPr>
                    <a:lnR w="12700" cap="flat" cmpd="sng" algn="ctr">
                      <a:solidFill>
                        <a:schemeClr val="tx1"/>
                      </a:solidFill>
                      <a:prstDash val="solid"/>
                      <a:round/>
                      <a:headEnd type="none" w="med" len="med"/>
                      <a:tailEnd type="none" w="med" len="med"/>
                    </a:lnR>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25</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4203095618"/>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54114531"/>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t>//</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2399356113"/>
                  </a:ext>
                </a:extLst>
              </a:tr>
            </a:tbl>
          </a:graphicData>
        </a:graphic>
      </p:graphicFrame>
    </p:spTree>
    <p:extLst>
      <p:ext uri="{BB962C8B-B14F-4D97-AF65-F5344CB8AC3E}">
        <p14:creationId xmlns:p14="http://schemas.microsoft.com/office/powerpoint/2010/main" val="147238974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19FCEE-CF5F-4965-8DAA-02ED86C7B4F2}"/>
              </a:ext>
            </a:extLst>
          </p:cNvPr>
          <p:cNvSpPr>
            <a:spLocks noGrp="1"/>
          </p:cNvSpPr>
          <p:nvPr>
            <p:ph type="title"/>
          </p:nvPr>
        </p:nvSpPr>
        <p:spPr/>
        <p:txBody>
          <a:bodyPr>
            <a:normAutofit fontScale="90000"/>
          </a:bodyPr>
          <a:lstStyle/>
          <a:p>
            <a:r>
              <a:rPr lang="en-US" dirty="0"/>
              <a:t>Deferred and accrued expenses/revenues </a:t>
            </a:r>
          </a:p>
        </p:txBody>
      </p:sp>
      <p:sp>
        <p:nvSpPr>
          <p:cNvPr id="3" name="Content Placeholder 2">
            <a:extLst>
              <a:ext uri="{FF2B5EF4-FFF2-40B4-BE49-F238E27FC236}">
                <a16:creationId xmlns:a16="http://schemas.microsoft.com/office/drawing/2014/main" id="{219ADD33-7AF4-44AD-9B74-B9E01C4ABB5E}"/>
              </a:ext>
            </a:extLst>
          </p:cNvPr>
          <p:cNvSpPr>
            <a:spLocks noGrp="1"/>
          </p:cNvSpPr>
          <p:nvPr>
            <p:ph idx="1"/>
          </p:nvPr>
        </p:nvSpPr>
        <p:spPr>
          <a:xfrm>
            <a:off x="677334" y="1238249"/>
            <a:ext cx="8596668" cy="4544681"/>
          </a:xfrm>
        </p:spPr>
        <p:txBody>
          <a:bodyPr/>
          <a:lstStyle/>
          <a:p>
            <a:r>
              <a:rPr lang="en-US" dirty="0"/>
              <a:t>Deferred revenue is an obligation on a company's balance sheet that receives the advance payment because it owes the customer products or services. This is classified within liabilities in the BS</a:t>
            </a:r>
          </a:p>
          <a:p>
            <a:endParaRPr lang="en-US" dirty="0"/>
          </a:p>
          <a:p>
            <a:r>
              <a:rPr lang="en-US" dirty="0"/>
              <a:t>Accrued revenue is revenue that has been earned, but for which no cash has been received. This is classified in the BS within the assets</a:t>
            </a:r>
          </a:p>
          <a:p>
            <a:endParaRPr lang="en-US" dirty="0"/>
          </a:p>
          <a:p>
            <a:r>
              <a:rPr lang="en-US" dirty="0"/>
              <a:t>Deferred expenses is a cost that has already been paid, but which has not yet been incurred. This is classified in the BS within the assets</a:t>
            </a:r>
          </a:p>
          <a:p>
            <a:endParaRPr lang="en-US" dirty="0"/>
          </a:p>
          <a:p>
            <a:r>
              <a:rPr lang="en-US" dirty="0"/>
              <a:t>Accrued expense is a cost that incurred even if has not </a:t>
            </a:r>
            <a:r>
              <a:rPr lang="en-US"/>
              <a:t>been paid </a:t>
            </a:r>
            <a:r>
              <a:rPr lang="en-US" dirty="0"/>
              <a:t>yet. This is classified within liabilities in the BS</a:t>
            </a:r>
          </a:p>
          <a:p>
            <a:endParaRPr lang="en-US" dirty="0"/>
          </a:p>
        </p:txBody>
      </p:sp>
      <p:sp>
        <p:nvSpPr>
          <p:cNvPr id="4" name="Slide Number Placeholder 3">
            <a:extLst>
              <a:ext uri="{FF2B5EF4-FFF2-40B4-BE49-F238E27FC236}">
                <a16:creationId xmlns:a16="http://schemas.microsoft.com/office/drawing/2014/main" id="{C020ABD7-8AE1-4240-9173-07F6824DFA11}"/>
              </a:ext>
            </a:extLst>
          </p:cNvPr>
          <p:cNvSpPr>
            <a:spLocks noGrp="1"/>
          </p:cNvSpPr>
          <p:nvPr>
            <p:ph type="sldNum" sz="quarter" idx="12"/>
          </p:nvPr>
        </p:nvSpPr>
        <p:spPr/>
        <p:txBody>
          <a:bodyPr/>
          <a:lstStyle/>
          <a:p>
            <a:fld id="{D57F1E4F-1CFF-5643-939E-217C01CDF565}" type="slidenum">
              <a:rPr lang="en-US" smtClean="0"/>
              <a:pPr/>
              <a:t>16</a:t>
            </a:fld>
            <a:endParaRPr lang="en-US" dirty="0"/>
          </a:p>
        </p:txBody>
      </p:sp>
      <p:sp>
        <p:nvSpPr>
          <p:cNvPr id="5" name="Footer Placeholder 4">
            <a:extLst>
              <a:ext uri="{FF2B5EF4-FFF2-40B4-BE49-F238E27FC236}">
                <a16:creationId xmlns:a16="http://schemas.microsoft.com/office/drawing/2014/main" id="{9FD8070B-8538-4BD6-8A20-2E03625D7B35}"/>
              </a:ext>
            </a:extLst>
          </p:cNvPr>
          <p:cNvSpPr>
            <a:spLocks noGrp="1"/>
          </p:cNvSpPr>
          <p:nvPr>
            <p:ph type="ftr" sz="quarter" idx="3"/>
          </p:nvPr>
        </p:nvSpPr>
        <p:spPr/>
        <p:txBody>
          <a:bodyPr/>
          <a:lstStyle/>
          <a:p>
            <a:pPr algn="ctr"/>
            <a:r>
              <a:rPr lang="en-US" dirty="0"/>
              <a:t>Practice on Accounting – B.A. Global Governance</a:t>
            </a:r>
          </a:p>
          <a:p>
            <a:pPr algn="ctr"/>
            <a:r>
              <a:rPr lang="en-US" dirty="0"/>
              <a:t>A.Y. 2024-2025</a:t>
            </a:r>
          </a:p>
          <a:p>
            <a:pPr algn="ctr"/>
            <a:endParaRPr lang="en-US" dirty="0"/>
          </a:p>
        </p:txBody>
      </p:sp>
    </p:spTree>
    <p:extLst>
      <p:ext uri="{BB962C8B-B14F-4D97-AF65-F5344CB8AC3E}">
        <p14:creationId xmlns:p14="http://schemas.microsoft.com/office/powerpoint/2010/main" val="373196474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CBCCF8-D266-49F9-8EEF-0B84233351F0}"/>
              </a:ext>
            </a:extLst>
          </p:cNvPr>
          <p:cNvSpPr>
            <a:spLocks noGrp="1"/>
          </p:cNvSpPr>
          <p:nvPr>
            <p:ph type="title"/>
          </p:nvPr>
        </p:nvSpPr>
        <p:spPr/>
        <p:txBody>
          <a:bodyPr>
            <a:normAutofit fontScale="90000"/>
          </a:bodyPr>
          <a:lstStyle/>
          <a:p>
            <a:r>
              <a:rPr lang="en-US" dirty="0"/>
              <a:t>Deferred revenues</a:t>
            </a:r>
          </a:p>
        </p:txBody>
      </p:sp>
      <p:sp>
        <p:nvSpPr>
          <p:cNvPr id="3" name="Content Placeholder 2">
            <a:extLst>
              <a:ext uri="{FF2B5EF4-FFF2-40B4-BE49-F238E27FC236}">
                <a16:creationId xmlns:a16="http://schemas.microsoft.com/office/drawing/2014/main" id="{3F5C0A8B-A503-4043-941B-B3C119833105}"/>
              </a:ext>
            </a:extLst>
          </p:cNvPr>
          <p:cNvSpPr>
            <a:spLocks noGrp="1"/>
          </p:cNvSpPr>
          <p:nvPr>
            <p:ph idx="1"/>
          </p:nvPr>
        </p:nvSpPr>
        <p:spPr>
          <a:xfrm>
            <a:off x="677334" y="1238249"/>
            <a:ext cx="8596668" cy="4544681"/>
          </a:xfrm>
        </p:spPr>
        <p:txBody>
          <a:bodyPr/>
          <a:lstStyle/>
          <a:p>
            <a:r>
              <a:rPr lang="en-US" dirty="0"/>
              <a:t>A company has a contract to provide services within a period of a year from 01.07.20XX to 30.06.20XX. The fees amount to Euro 1.200. Payment in advance at the beginning</a:t>
            </a:r>
          </a:p>
          <a:p>
            <a:r>
              <a:rPr lang="en-US" dirty="0"/>
              <a:t>At the beginning, when payment is received Company accounts for the following:</a:t>
            </a:r>
          </a:p>
          <a:p>
            <a:endParaRPr lang="en-US" dirty="0"/>
          </a:p>
          <a:p>
            <a:endParaRPr lang="en-US" dirty="0"/>
          </a:p>
          <a:p>
            <a:endParaRPr lang="en-US" dirty="0"/>
          </a:p>
          <a:p>
            <a:r>
              <a:rPr lang="en-US" dirty="0"/>
              <a:t>At the end of the year the Company accounts for the following:</a:t>
            </a:r>
          </a:p>
          <a:p>
            <a:endParaRPr lang="en-US" dirty="0"/>
          </a:p>
          <a:p>
            <a:endParaRPr lang="en-US" dirty="0"/>
          </a:p>
        </p:txBody>
      </p:sp>
      <p:sp>
        <p:nvSpPr>
          <p:cNvPr id="4" name="Slide Number Placeholder 3">
            <a:extLst>
              <a:ext uri="{FF2B5EF4-FFF2-40B4-BE49-F238E27FC236}">
                <a16:creationId xmlns:a16="http://schemas.microsoft.com/office/drawing/2014/main" id="{2CAC513F-03BD-482A-8B4B-DA002203705A}"/>
              </a:ext>
            </a:extLst>
          </p:cNvPr>
          <p:cNvSpPr>
            <a:spLocks noGrp="1"/>
          </p:cNvSpPr>
          <p:nvPr>
            <p:ph type="sldNum" sz="quarter" idx="12"/>
          </p:nvPr>
        </p:nvSpPr>
        <p:spPr/>
        <p:txBody>
          <a:bodyPr/>
          <a:lstStyle/>
          <a:p>
            <a:fld id="{D57F1E4F-1CFF-5643-939E-217C01CDF565}" type="slidenum">
              <a:rPr lang="en-US" smtClean="0"/>
              <a:pPr/>
              <a:t>17</a:t>
            </a:fld>
            <a:endParaRPr lang="en-US" dirty="0"/>
          </a:p>
        </p:txBody>
      </p:sp>
      <p:sp>
        <p:nvSpPr>
          <p:cNvPr id="5" name="Footer Placeholder 4">
            <a:extLst>
              <a:ext uri="{FF2B5EF4-FFF2-40B4-BE49-F238E27FC236}">
                <a16:creationId xmlns:a16="http://schemas.microsoft.com/office/drawing/2014/main" id="{5D4FC3E6-6382-4853-B327-D5F4E06D556C}"/>
              </a:ext>
            </a:extLst>
          </p:cNvPr>
          <p:cNvSpPr>
            <a:spLocks noGrp="1"/>
          </p:cNvSpPr>
          <p:nvPr>
            <p:ph type="ftr" sz="quarter" idx="3"/>
          </p:nvPr>
        </p:nvSpPr>
        <p:spPr/>
        <p:txBody>
          <a:bodyPr/>
          <a:lstStyle/>
          <a:p>
            <a:pPr algn="ctr"/>
            <a:r>
              <a:rPr lang="en-US" dirty="0"/>
              <a:t>Practice on Accounting – B.A. Global Governance</a:t>
            </a:r>
          </a:p>
          <a:p>
            <a:pPr algn="ctr"/>
            <a:r>
              <a:rPr lang="en-US" dirty="0"/>
              <a:t>A.Y. 2024-2025</a:t>
            </a:r>
          </a:p>
          <a:p>
            <a:pPr algn="ctr"/>
            <a:endParaRPr lang="en-US" dirty="0"/>
          </a:p>
        </p:txBody>
      </p:sp>
      <p:graphicFrame>
        <p:nvGraphicFramePr>
          <p:cNvPr id="6" name="Table 5">
            <a:extLst>
              <a:ext uri="{FF2B5EF4-FFF2-40B4-BE49-F238E27FC236}">
                <a16:creationId xmlns:a16="http://schemas.microsoft.com/office/drawing/2014/main" id="{46ECD7E2-2D62-4AC1-95F9-2FFB93092C1E}"/>
              </a:ext>
            </a:extLst>
          </p:cNvPr>
          <p:cNvGraphicFramePr>
            <a:graphicFrameLocks noGrp="1"/>
          </p:cNvGraphicFramePr>
          <p:nvPr>
            <p:extLst>
              <p:ext uri="{D42A27DB-BD31-4B8C-83A1-F6EECF244321}">
                <p14:modId xmlns:p14="http://schemas.microsoft.com/office/powerpoint/2010/main" val="850141688"/>
              </p:ext>
            </p:extLst>
          </p:nvPr>
        </p:nvGraphicFramePr>
        <p:xfrm>
          <a:off x="1262579" y="2768910"/>
          <a:ext cx="6083556" cy="741680"/>
        </p:xfrm>
        <a:graphic>
          <a:graphicData uri="http://schemas.openxmlformats.org/drawingml/2006/table">
            <a:tbl>
              <a:tblPr firstRow="1" bandRow="1">
                <a:tableStyleId>{9D7B26C5-4107-4FEC-AEDC-1716B250A1EF}</a:tableStyleId>
              </a:tblPr>
              <a:tblGrid>
                <a:gridCol w="761057">
                  <a:extLst>
                    <a:ext uri="{9D8B030D-6E8A-4147-A177-3AD203B41FA5}">
                      <a16:colId xmlns:a16="http://schemas.microsoft.com/office/drawing/2014/main" val="3251389968"/>
                    </a:ext>
                  </a:extLst>
                </a:gridCol>
                <a:gridCol w="3541951">
                  <a:extLst>
                    <a:ext uri="{9D8B030D-6E8A-4147-A177-3AD203B41FA5}">
                      <a16:colId xmlns:a16="http://schemas.microsoft.com/office/drawing/2014/main" val="3813811915"/>
                    </a:ext>
                  </a:extLst>
                </a:gridCol>
                <a:gridCol w="862641">
                  <a:extLst>
                    <a:ext uri="{9D8B030D-6E8A-4147-A177-3AD203B41FA5}">
                      <a16:colId xmlns:a16="http://schemas.microsoft.com/office/drawing/2014/main" val="2006376887"/>
                    </a:ext>
                  </a:extLst>
                </a:gridCol>
                <a:gridCol w="917907">
                  <a:extLst>
                    <a:ext uri="{9D8B030D-6E8A-4147-A177-3AD203B41FA5}">
                      <a16:colId xmlns:a16="http://schemas.microsoft.com/office/drawing/2014/main" val="2540506348"/>
                    </a:ext>
                  </a:extLst>
                </a:gridCol>
              </a:tblGrid>
              <a:tr h="370840">
                <a:tc>
                  <a:txBody>
                    <a:bodyPr/>
                    <a:lstStyle/>
                    <a:p>
                      <a:r>
                        <a:rPr lang="en-US" dirty="0"/>
                        <a:t>IN</a:t>
                      </a:r>
                    </a:p>
                  </a:txBody>
                  <a:tcPr/>
                </a:tc>
                <a:tc>
                  <a:txBody>
                    <a:bodyPr/>
                    <a:lstStyle/>
                    <a:p>
                      <a:r>
                        <a:rPr lang="en-US" dirty="0"/>
                        <a:t>Cash</a:t>
                      </a:r>
                    </a:p>
                  </a:txBody>
                  <a:tcPr/>
                </a:tc>
                <a:tc>
                  <a:txBody>
                    <a:bodyPr/>
                    <a:lstStyle/>
                    <a:p>
                      <a:r>
                        <a:rPr lang="en-US"/>
                        <a:t>1.200</a:t>
                      </a:r>
                      <a:endParaRPr lang="en-US" dirty="0"/>
                    </a:p>
                  </a:txBody>
                  <a:tcPr/>
                </a:tc>
                <a:tc>
                  <a:txBody>
                    <a:bodyPr/>
                    <a:lstStyle/>
                    <a:p>
                      <a:endParaRPr lang="en-US" dirty="0"/>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r>
                        <a:rPr lang="en-US" dirty="0"/>
                        <a:t>Revenues</a:t>
                      </a:r>
                    </a:p>
                  </a:txBody>
                  <a:tcPr/>
                </a:tc>
                <a:tc>
                  <a:txBody>
                    <a:bodyPr/>
                    <a:lstStyle/>
                    <a:p>
                      <a:endParaRPr lang="en-US" dirty="0"/>
                    </a:p>
                  </a:txBody>
                  <a:tcPr/>
                </a:tc>
                <a:tc>
                  <a:txBody>
                    <a:bodyPr/>
                    <a:lstStyle/>
                    <a:p>
                      <a:r>
                        <a:rPr lang="en-US" dirty="0"/>
                        <a:t>1.200</a:t>
                      </a:r>
                    </a:p>
                  </a:txBody>
                  <a:tcPr/>
                </a:tc>
                <a:extLst>
                  <a:ext uri="{0D108BD9-81ED-4DB2-BD59-A6C34878D82A}">
                    <a16:rowId xmlns:a16="http://schemas.microsoft.com/office/drawing/2014/main" val="139990759"/>
                  </a:ext>
                </a:extLst>
              </a:tr>
            </a:tbl>
          </a:graphicData>
        </a:graphic>
      </p:graphicFrame>
      <p:graphicFrame>
        <p:nvGraphicFramePr>
          <p:cNvPr id="7" name="Table 6">
            <a:extLst>
              <a:ext uri="{FF2B5EF4-FFF2-40B4-BE49-F238E27FC236}">
                <a16:creationId xmlns:a16="http://schemas.microsoft.com/office/drawing/2014/main" id="{CD689031-7CAD-4654-952E-FE4063605EED}"/>
              </a:ext>
            </a:extLst>
          </p:cNvPr>
          <p:cNvGraphicFramePr>
            <a:graphicFrameLocks noGrp="1"/>
          </p:cNvGraphicFramePr>
          <p:nvPr>
            <p:extLst>
              <p:ext uri="{D42A27DB-BD31-4B8C-83A1-F6EECF244321}">
                <p14:modId xmlns:p14="http://schemas.microsoft.com/office/powerpoint/2010/main" val="1485070008"/>
              </p:ext>
            </p:extLst>
          </p:nvPr>
        </p:nvGraphicFramePr>
        <p:xfrm>
          <a:off x="1345968" y="4275920"/>
          <a:ext cx="6083556" cy="741680"/>
        </p:xfrm>
        <a:graphic>
          <a:graphicData uri="http://schemas.openxmlformats.org/drawingml/2006/table">
            <a:tbl>
              <a:tblPr firstRow="1" bandRow="1">
                <a:tableStyleId>{9D7B26C5-4107-4FEC-AEDC-1716B250A1EF}</a:tableStyleId>
              </a:tblPr>
              <a:tblGrid>
                <a:gridCol w="761057">
                  <a:extLst>
                    <a:ext uri="{9D8B030D-6E8A-4147-A177-3AD203B41FA5}">
                      <a16:colId xmlns:a16="http://schemas.microsoft.com/office/drawing/2014/main" val="3251389968"/>
                    </a:ext>
                  </a:extLst>
                </a:gridCol>
                <a:gridCol w="3541951">
                  <a:extLst>
                    <a:ext uri="{9D8B030D-6E8A-4147-A177-3AD203B41FA5}">
                      <a16:colId xmlns:a16="http://schemas.microsoft.com/office/drawing/2014/main" val="3813811915"/>
                    </a:ext>
                  </a:extLst>
                </a:gridCol>
                <a:gridCol w="862641">
                  <a:extLst>
                    <a:ext uri="{9D8B030D-6E8A-4147-A177-3AD203B41FA5}">
                      <a16:colId xmlns:a16="http://schemas.microsoft.com/office/drawing/2014/main" val="2006376887"/>
                    </a:ext>
                  </a:extLst>
                </a:gridCol>
                <a:gridCol w="917907">
                  <a:extLst>
                    <a:ext uri="{9D8B030D-6E8A-4147-A177-3AD203B41FA5}">
                      <a16:colId xmlns:a16="http://schemas.microsoft.com/office/drawing/2014/main" val="2540506348"/>
                    </a:ext>
                  </a:extLst>
                </a:gridCol>
              </a:tblGrid>
              <a:tr h="370840">
                <a:tc>
                  <a:txBody>
                    <a:bodyPr/>
                    <a:lstStyle/>
                    <a:p>
                      <a:r>
                        <a:rPr lang="en-US" dirty="0"/>
                        <a:t>IN</a:t>
                      </a:r>
                    </a:p>
                  </a:txBody>
                  <a:tcPr/>
                </a:tc>
                <a:tc>
                  <a:txBody>
                    <a:bodyPr/>
                    <a:lstStyle/>
                    <a:p>
                      <a:r>
                        <a:rPr lang="en-US" dirty="0"/>
                        <a:t>Revenues</a:t>
                      </a:r>
                    </a:p>
                  </a:txBody>
                  <a:tcPr/>
                </a:tc>
                <a:tc>
                  <a:txBody>
                    <a:bodyPr/>
                    <a:lstStyle/>
                    <a:p>
                      <a:r>
                        <a:rPr lang="en-US" dirty="0"/>
                        <a:t>600</a:t>
                      </a:r>
                    </a:p>
                  </a:txBody>
                  <a:tcPr/>
                </a:tc>
                <a:tc>
                  <a:txBody>
                    <a:bodyPr/>
                    <a:lstStyle/>
                    <a:p>
                      <a:endParaRPr lang="en-US" dirty="0"/>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r>
                        <a:rPr lang="en-US" dirty="0"/>
                        <a:t>Deferred Revenues</a:t>
                      </a:r>
                    </a:p>
                  </a:txBody>
                  <a:tcPr/>
                </a:tc>
                <a:tc>
                  <a:txBody>
                    <a:bodyPr/>
                    <a:lstStyle/>
                    <a:p>
                      <a:endParaRPr lang="en-US" dirty="0"/>
                    </a:p>
                  </a:txBody>
                  <a:tcPr/>
                </a:tc>
                <a:tc>
                  <a:txBody>
                    <a:bodyPr/>
                    <a:lstStyle/>
                    <a:p>
                      <a:r>
                        <a:rPr lang="en-US" dirty="0"/>
                        <a:t>600</a:t>
                      </a:r>
                    </a:p>
                  </a:txBody>
                  <a:tcPr/>
                </a:tc>
                <a:extLst>
                  <a:ext uri="{0D108BD9-81ED-4DB2-BD59-A6C34878D82A}">
                    <a16:rowId xmlns:a16="http://schemas.microsoft.com/office/drawing/2014/main" val="139990759"/>
                  </a:ext>
                </a:extLst>
              </a:tr>
            </a:tbl>
          </a:graphicData>
        </a:graphic>
      </p:graphicFrame>
    </p:spTree>
    <p:extLst>
      <p:ext uri="{BB962C8B-B14F-4D97-AF65-F5344CB8AC3E}">
        <p14:creationId xmlns:p14="http://schemas.microsoft.com/office/powerpoint/2010/main" val="172116661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E1F622-00B4-46A2-89BA-98ADB28C297C}"/>
              </a:ext>
            </a:extLst>
          </p:cNvPr>
          <p:cNvSpPr>
            <a:spLocks noGrp="1"/>
          </p:cNvSpPr>
          <p:nvPr>
            <p:ph type="title"/>
          </p:nvPr>
        </p:nvSpPr>
        <p:spPr>
          <a:xfrm>
            <a:off x="677334" y="609600"/>
            <a:ext cx="8596668" cy="628650"/>
          </a:xfrm>
        </p:spPr>
        <p:txBody>
          <a:bodyPr>
            <a:normAutofit fontScale="90000"/>
          </a:bodyPr>
          <a:lstStyle/>
          <a:p>
            <a:r>
              <a:rPr lang="en-US" dirty="0"/>
              <a:t>Accrual Basis</a:t>
            </a:r>
          </a:p>
        </p:txBody>
      </p:sp>
      <p:sp>
        <p:nvSpPr>
          <p:cNvPr id="4" name="Slide Number Placeholder 3">
            <a:extLst>
              <a:ext uri="{FF2B5EF4-FFF2-40B4-BE49-F238E27FC236}">
                <a16:creationId xmlns:a16="http://schemas.microsoft.com/office/drawing/2014/main" id="{AE82B4FC-2081-4A2A-BADA-175DE97B8BC2}"/>
              </a:ext>
            </a:extLst>
          </p:cNvPr>
          <p:cNvSpPr>
            <a:spLocks noGrp="1"/>
          </p:cNvSpPr>
          <p:nvPr>
            <p:ph type="sldNum" sz="quarter" idx="12"/>
          </p:nvPr>
        </p:nvSpPr>
        <p:spPr/>
        <p:txBody>
          <a:bodyPr/>
          <a:lstStyle/>
          <a:p>
            <a:fld id="{D57F1E4F-1CFF-5643-939E-217C01CDF565}" type="slidenum">
              <a:rPr lang="en-US" smtClean="0"/>
              <a:pPr/>
              <a:t>18</a:t>
            </a:fld>
            <a:endParaRPr lang="en-US" dirty="0"/>
          </a:p>
        </p:txBody>
      </p:sp>
      <p:sp>
        <p:nvSpPr>
          <p:cNvPr id="5" name="Footer Placeholder 4">
            <a:extLst>
              <a:ext uri="{FF2B5EF4-FFF2-40B4-BE49-F238E27FC236}">
                <a16:creationId xmlns:a16="http://schemas.microsoft.com/office/drawing/2014/main" id="{40A422CA-D012-4DFE-B925-63E0B86DDCDF}"/>
              </a:ext>
            </a:extLst>
          </p:cNvPr>
          <p:cNvSpPr>
            <a:spLocks noGrp="1"/>
          </p:cNvSpPr>
          <p:nvPr>
            <p:ph type="ftr" sz="quarter" idx="3"/>
          </p:nvPr>
        </p:nvSpPr>
        <p:spPr/>
        <p:txBody>
          <a:bodyPr/>
          <a:lstStyle/>
          <a:p>
            <a:pPr algn="ctr"/>
            <a:r>
              <a:rPr lang="en-US" dirty="0"/>
              <a:t>Practice on Accounting – B.A. Global Governance</a:t>
            </a:r>
          </a:p>
          <a:p>
            <a:pPr algn="ctr"/>
            <a:r>
              <a:rPr lang="en-US" dirty="0"/>
              <a:t>A.Y. 2024-2025</a:t>
            </a:r>
          </a:p>
          <a:p>
            <a:pPr algn="ctr"/>
            <a:endParaRPr lang="en-US" dirty="0"/>
          </a:p>
        </p:txBody>
      </p:sp>
      <p:graphicFrame>
        <p:nvGraphicFramePr>
          <p:cNvPr id="15" name="Table 14">
            <a:extLst>
              <a:ext uri="{FF2B5EF4-FFF2-40B4-BE49-F238E27FC236}">
                <a16:creationId xmlns:a16="http://schemas.microsoft.com/office/drawing/2014/main" id="{2B9F191D-2FFD-40BF-813C-558D1B4011A4}"/>
              </a:ext>
            </a:extLst>
          </p:cNvPr>
          <p:cNvGraphicFramePr>
            <a:graphicFrameLocks noGrp="1"/>
          </p:cNvGraphicFramePr>
          <p:nvPr>
            <p:extLst>
              <p:ext uri="{D42A27DB-BD31-4B8C-83A1-F6EECF244321}">
                <p14:modId xmlns:p14="http://schemas.microsoft.com/office/powerpoint/2010/main" val="1792995824"/>
              </p:ext>
            </p:extLst>
          </p:nvPr>
        </p:nvGraphicFramePr>
        <p:xfrm>
          <a:off x="621262" y="1692854"/>
          <a:ext cx="2813673" cy="1620000"/>
        </p:xfrm>
        <a:graphic>
          <a:graphicData uri="http://schemas.openxmlformats.org/drawingml/2006/table">
            <a:tbl>
              <a:tblPr firstRow="1" bandRow="1">
                <a:tableStyleId>{2D5ABB26-0587-4C30-8999-92F81FD0307C}</a:tableStyleId>
              </a:tblPr>
              <a:tblGrid>
                <a:gridCol w="1264579">
                  <a:extLst>
                    <a:ext uri="{9D8B030D-6E8A-4147-A177-3AD203B41FA5}">
                      <a16:colId xmlns:a16="http://schemas.microsoft.com/office/drawing/2014/main" val="1264763615"/>
                    </a:ext>
                  </a:extLst>
                </a:gridCol>
                <a:gridCol w="763237">
                  <a:extLst>
                    <a:ext uri="{9D8B030D-6E8A-4147-A177-3AD203B41FA5}">
                      <a16:colId xmlns:a16="http://schemas.microsoft.com/office/drawing/2014/main" val="122467612"/>
                    </a:ext>
                  </a:extLst>
                </a:gridCol>
                <a:gridCol w="785857">
                  <a:extLst>
                    <a:ext uri="{9D8B030D-6E8A-4147-A177-3AD203B41FA5}">
                      <a16:colId xmlns:a16="http://schemas.microsoft.com/office/drawing/2014/main" val="2021887314"/>
                    </a:ext>
                  </a:extLst>
                </a:gridCol>
              </a:tblGrid>
              <a:tr h="324000">
                <a:tc>
                  <a:txBody>
                    <a:bodyPr/>
                    <a:lstStyle/>
                    <a:p>
                      <a:pPr algn="ctr"/>
                      <a:endParaRPr lang="en-US" sz="1200" dirty="0"/>
                    </a:p>
                  </a:txBody>
                  <a:tcPr anchor="ctr">
                    <a:lnB w="12700" cap="flat" cmpd="sng" algn="ctr">
                      <a:solidFill>
                        <a:schemeClr val="tx1"/>
                      </a:solidFill>
                      <a:prstDash val="solid"/>
                      <a:round/>
                      <a:headEnd type="none" w="med" len="med"/>
                      <a:tailEnd type="none" w="med" len="med"/>
                    </a:lnB>
                  </a:tcPr>
                </a:tc>
                <a:tc gridSpan="2">
                  <a:txBody>
                    <a:bodyPr/>
                    <a:lstStyle/>
                    <a:p>
                      <a:pPr algn="ctr"/>
                      <a:r>
                        <a:rPr lang="en-US" sz="1200" dirty="0"/>
                        <a:t>Cash</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solidFill>
                            <a:schemeClr val="tx1"/>
                          </a:solidFill>
                        </a:rPr>
                        <a:t>01/07/20XX1</a:t>
                      </a: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solidFill>
                            <a:schemeClr val="tx1"/>
                          </a:solidFill>
                        </a:rPr>
                        <a:t>1.200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solidFill>
                          <a:schemeClr val="tx1"/>
                        </a:solidFill>
                      </a:endParaRP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endParaRPr lang="en-US" sz="1200" dirty="0"/>
                    </a:p>
                  </a:txBody>
                  <a:tcPr>
                    <a:lnR w="12700" cap="flat" cmpd="sng" algn="ctr">
                      <a:solidFill>
                        <a:schemeClr val="tx1"/>
                      </a:solidFill>
                      <a:prstDash val="solid"/>
                      <a:round/>
                      <a:headEnd type="none" w="med" len="med"/>
                      <a:tailEnd type="none" w="med" len="med"/>
                    </a:lnR>
                  </a:tcPr>
                </a:tc>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4203095618"/>
                  </a:ext>
                </a:extLst>
              </a:tr>
              <a:tr h="324000">
                <a:tc>
                  <a:txBody>
                    <a:bodyPr/>
                    <a:lstStyle/>
                    <a:p>
                      <a:pPr algn="r"/>
                      <a:endParaRPr lang="en-US" sz="1200" dirty="0"/>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582766480"/>
                  </a:ext>
                </a:extLst>
              </a:tr>
              <a:tr h="324000">
                <a:tc>
                  <a:txBody>
                    <a:bodyPr/>
                    <a:lstStyle/>
                    <a:p>
                      <a:pPr algn="r"/>
                      <a:endParaRPr lang="en-US" sz="1200"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t>1.200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4187643167"/>
                  </a:ext>
                </a:extLst>
              </a:tr>
            </a:tbl>
          </a:graphicData>
        </a:graphic>
      </p:graphicFrame>
      <p:graphicFrame>
        <p:nvGraphicFramePr>
          <p:cNvPr id="16" name="Table 15">
            <a:extLst>
              <a:ext uri="{FF2B5EF4-FFF2-40B4-BE49-F238E27FC236}">
                <a16:creationId xmlns:a16="http://schemas.microsoft.com/office/drawing/2014/main" id="{2381A2B6-52FF-4ED1-B58B-270C99FEED80}"/>
              </a:ext>
            </a:extLst>
          </p:cNvPr>
          <p:cNvGraphicFramePr>
            <a:graphicFrameLocks noGrp="1"/>
          </p:cNvGraphicFramePr>
          <p:nvPr>
            <p:extLst>
              <p:ext uri="{D42A27DB-BD31-4B8C-83A1-F6EECF244321}">
                <p14:modId xmlns:p14="http://schemas.microsoft.com/office/powerpoint/2010/main" val="2749135947"/>
              </p:ext>
            </p:extLst>
          </p:nvPr>
        </p:nvGraphicFramePr>
        <p:xfrm>
          <a:off x="3564461" y="1689461"/>
          <a:ext cx="2660702" cy="1620000"/>
        </p:xfrm>
        <a:graphic>
          <a:graphicData uri="http://schemas.openxmlformats.org/drawingml/2006/table">
            <a:tbl>
              <a:tblPr firstRow="1" bandRow="1">
                <a:tableStyleId>{2D5ABB26-0587-4C30-8999-92F81FD0307C}</a:tableStyleId>
              </a:tblPr>
              <a:tblGrid>
                <a:gridCol w="1195828">
                  <a:extLst>
                    <a:ext uri="{9D8B030D-6E8A-4147-A177-3AD203B41FA5}">
                      <a16:colId xmlns:a16="http://schemas.microsoft.com/office/drawing/2014/main" val="1264763615"/>
                    </a:ext>
                  </a:extLst>
                </a:gridCol>
                <a:gridCol w="721742">
                  <a:extLst>
                    <a:ext uri="{9D8B030D-6E8A-4147-A177-3AD203B41FA5}">
                      <a16:colId xmlns:a16="http://schemas.microsoft.com/office/drawing/2014/main" val="122467612"/>
                    </a:ext>
                  </a:extLst>
                </a:gridCol>
                <a:gridCol w="743132">
                  <a:extLst>
                    <a:ext uri="{9D8B030D-6E8A-4147-A177-3AD203B41FA5}">
                      <a16:colId xmlns:a16="http://schemas.microsoft.com/office/drawing/2014/main" val="2021887314"/>
                    </a:ext>
                  </a:extLst>
                </a:gridCol>
              </a:tblGrid>
              <a:tr h="324000">
                <a:tc>
                  <a:txBody>
                    <a:bodyPr/>
                    <a:lstStyle/>
                    <a:p>
                      <a:pPr algn="ctr"/>
                      <a:endParaRPr lang="en-US" sz="1200" dirty="0"/>
                    </a:p>
                  </a:txBody>
                  <a:tcPr anchor="ctr">
                    <a:lnB w="12700" cap="flat" cmpd="sng" algn="ctr">
                      <a:solidFill>
                        <a:schemeClr val="tx1"/>
                      </a:solidFill>
                      <a:prstDash val="solid"/>
                      <a:round/>
                      <a:headEnd type="none" w="med" len="med"/>
                      <a:tailEnd type="none" w="med" len="med"/>
                    </a:lnB>
                  </a:tcPr>
                </a:tc>
                <a:tc gridSpan="2">
                  <a:txBody>
                    <a:bodyPr/>
                    <a:lstStyle/>
                    <a:p>
                      <a:pPr algn="ctr"/>
                      <a:r>
                        <a:rPr lang="en-US" sz="1200" dirty="0"/>
                        <a:t>Revenue</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solidFill>
                            <a:schemeClr val="tx1"/>
                          </a:solidFill>
                        </a:rPr>
                        <a:t>01/07/20XX</a:t>
                      </a: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solidFill>
                            <a:schemeClr val="tx1"/>
                          </a:solidFill>
                        </a:rPr>
                        <a:t>1.200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r>
                        <a:rPr lang="en-US" sz="1200" dirty="0"/>
                        <a:t>31/12/20XX</a:t>
                      </a:r>
                    </a:p>
                  </a:txBody>
                  <a:tcPr>
                    <a:lnR w="12700" cap="flat" cmpd="sng" algn="ctr">
                      <a:solidFill>
                        <a:schemeClr val="tx1"/>
                      </a:solidFill>
                      <a:prstDash val="solid"/>
                      <a:round/>
                      <a:headEnd type="none" w="med" len="med"/>
                      <a:tailEnd type="none" w="med" len="med"/>
                    </a:lnR>
                  </a:tcPr>
                </a:tc>
                <a:tc>
                  <a:txBody>
                    <a:bodyPr/>
                    <a:lstStyle/>
                    <a:p>
                      <a:pPr algn="r"/>
                      <a:r>
                        <a:rPr lang="en-US" sz="1200" dirty="0"/>
                        <a:t>600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4203095618"/>
                  </a:ext>
                </a:extLst>
              </a:tr>
              <a:tr h="324000">
                <a:tc>
                  <a:txBody>
                    <a:bodyPr/>
                    <a:lstStyle/>
                    <a:p>
                      <a:pPr algn="r"/>
                      <a:endParaRPr lang="en-US" sz="1200" dirty="0"/>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289289922"/>
                  </a:ext>
                </a:extLst>
              </a:tr>
              <a:tr h="324000">
                <a:tc>
                  <a:txBody>
                    <a:bodyPr/>
                    <a:lstStyle/>
                    <a:p>
                      <a:pPr algn="r"/>
                      <a:endParaRPr lang="en-US" sz="1200"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t>600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4170645465"/>
                  </a:ext>
                </a:extLst>
              </a:tr>
            </a:tbl>
          </a:graphicData>
        </a:graphic>
      </p:graphicFrame>
      <p:graphicFrame>
        <p:nvGraphicFramePr>
          <p:cNvPr id="17" name="Table 16">
            <a:extLst>
              <a:ext uri="{FF2B5EF4-FFF2-40B4-BE49-F238E27FC236}">
                <a16:creationId xmlns:a16="http://schemas.microsoft.com/office/drawing/2014/main" id="{CA3CD5BE-7B23-402F-A5E7-AA8FAB159CE9}"/>
              </a:ext>
            </a:extLst>
          </p:cNvPr>
          <p:cNvGraphicFramePr>
            <a:graphicFrameLocks noGrp="1"/>
          </p:cNvGraphicFramePr>
          <p:nvPr>
            <p:extLst>
              <p:ext uri="{D42A27DB-BD31-4B8C-83A1-F6EECF244321}">
                <p14:modId xmlns:p14="http://schemas.microsoft.com/office/powerpoint/2010/main" val="70295331"/>
              </p:ext>
            </p:extLst>
          </p:nvPr>
        </p:nvGraphicFramePr>
        <p:xfrm>
          <a:off x="6354689" y="1556261"/>
          <a:ext cx="2517160" cy="1753200"/>
        </p:xfrm>
        <a:graphic>
          <a:graphicData uri="http://schemas.openxmlformats.org/drawingml/2006/table">
            <a:tbl>
              <a:tblPr firstRow="1" bandRow="1">
                <a:tableStyleId>{2D5ABB26-0587-4C30-8999-92F81FD0307C}</a:tableStyleId>
              </a:tblPr>
              <a:tblGrid>
                <a:gridCol w="1194524">
                  <a:extLst>
                    <a:ext uri="{9D8B030D-6E8A-4147-A177-3AD203B41FA5}">
                      <a16:colId xmlns:a16="http://schemas.microsoft.com/office/drawing/2014/main" val="1264763615"/>
                    </a:ext>
                  </a:extLst>
                </a:gridCol>
                <a:gridCol w="619595">
                  <a:extLst>
                    <a:ext uri="{9D8B030D-6E8A-4147-A177-3AD203B41FA5}">
                      <a16:colId xmlns:a16="http://schemas.microsoft.com/office/drawing/2014/main" val="122467612"/>
                    </a:ext>
                  </a:extLst>
                </a:gridCol>
                <a:gridCol w="703041">
                  <a:extLst>
                    <a:ext uri="{9D8B030D-6E8A-4147-A177-3AD203B41FA5}">
                      <a16:colId xmlns:a16="http://schemas.microsoft.com/office/drawing/2014/main" val="2021887314"/>
                    </a:ext>
                  </a:extLst>
                </a:gridCol>
              </a:tblGrid>
              <a:tr h="324000">
                <a:tc>
                  <a:txBody>
                    <a:bodyPr/>
                    <a:lstStyle/>
                    <a:p>
                      <a:pPr algn="ctr"/>
                      <a:endParaRPr lang="en-US" sz="1200" dirty="0"/>
                    </a:p>
                  </a:txBody>
                  <a:tcPr anchor="ctr">
                    <a:lnB w="12700" cap="flat" cmpd="sng" algn="ctr">
                      <a:solidFill>
                        <a:schemeClr val="tx1"/>
                      </a:solidFill>
                      <a:prstDash val="solid"/>
                      <a:round/>
                      <a:headEnd type="none" w="med" len="med"/>
                      <a:tailEnd type="none" w="med" len="med"/>
                    </a:lnB>
                  </a:tcPr>
                </a:tc>
                <a:tc gridSpan="2">
                  <a:txBody>
                    <a:bodyPr/>
                    <a:lstStyle/>
                    <a:p>
                      <a:pPr algn="ctr"/>
                      <a:r>
                        <a:rPr lang="en-US" sz="1200" dirty="0"/>
                        <a:t>Deferred Revenue</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31/12/20XX</a:t>
                      </a: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t>600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R w="12700" cap="flat" cmpd="sng" algn="ctr">
                      <a:solidFill>
                        <a:schemeClr val="tx1"/>
                      </a:solidFill>
                      <a:prstDash val="solid"/>
                      <a:round/>
                      <a:headEnd type="none" w="med" len="med"/>
                      <a:tailEnd type="none" w="med" len="med"/>
                    </a:lnR>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4203095618"/>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54114531"/>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t>600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2399356113"/>
                  </a:ext>
                </a:extLst>
              </a:tr>
            </a:tbl>
          </a:graphicData>
        </a:graphic>
      </p:graphicFrame>
    </p:spTree>
    <p:extLst>
      <p:ext uri="{BB962C8B-B14F-4D97-AF65-F5344CB8AC3E}">
        <p14:creationId xmlns:p14="http://schemas.microsoft.com/office/powerpoint/2010/main" val="36573964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8501ABF4-6494-4907-B51A-CB2068223202}"/>
              </a:ext>
            </a:extLst>
          </p:cNvPr>
          <p:cNvSpPr>
            <a:spLocks noGrp="1"/>
          </p:cNvSpPr>
          <p:nvPr>
            <p:ph type="sldNum" sz="quarter" idx="12"/>
          </p:nvPr>
        </p:nvSpPr>
        <p:spPr/>
        <p:txBody>
          <a:bodyPr/>
          <a:lstStyle/>
          <a:p>
            <a:fld id="{D57F1E4F-1CFF-5643-939E-217C01CDF565}" type="slidenum">
              <a:rPr lang="en-US" smtClean="0"/>
              <a:pPr/>
              <a:t>19</a:t>
            </a:fld>
            <a:endParaRPr lang="en-US" dirty="0"/>
          </a:p>
        </p:txBody>
      </p:sp>
      <p:sp>
        <p:nvSpPr>
          <p:cNvPr id="5" name="Footer Placeholder 4">
            <a:extLst>
              <a:ext uri="{FF2B5EF4-FFF2-40B4-BE49-F238E27FC236}">
                <a16:creationId xmlns:a16="http://schemas.microsoft.com/office/drawing/2014/main" id="{D9C6FC0F-F0CD-4498-ACB3-A1B04589FC80}"/>
              </a:ext>
            </a:extLst>
          </p:cNvPr>
          <p:cNvSpPr>
            <a:spLocks noGrp="1"/>
          </p:cNvSpPr>
          <p:nvPr>
            <p:ph type="ftr" sz="quarter" idx="3"/>
          </p:nvPr>
        </p:nvSpPr>
        <p:spPr/>
        <p:txBody>
          <a:bodyPr/>
          <a:lstStyle/>
          <a:p>
            <a:pPr algn="ctr"/>
            <a:r>
              <a:rPr lang="en-US" dirty="0"/>
              <a:t>Practice on Accounting – B.A. Global Governance</a:t>
            </a:r>
          </a:p>
          <a:p>
            <a:pPr algn="ctr"/>
            <a:r>
              <a:rPr lang="en-US" dirty="0"/>
              <a:t>A.Y. 2024-2025</a:t>
            </a:r>
          </a:p>
          <a:p>
            <a:pPr algn="ctr"/>
            <a:endParaRPr lang="en-US" dirty="0"/>
          </a:p>
        </p:txBody>
      </p:sp>
      <p:graphicFrame>
        <p:nvGraphicFramePr>
          <p:cNvPr id="6" name="Table 5">
            <a:extLst>
              <a:ext uri="{FF2B5EF4-FFF2-40B4-BE49-F238E27FC236}">
                <a16:creationId xmlns:a16="http://schemas.microsoft.com/office/drawing/2014/main" id="{B2DDFD64-9201-4279-89CF-4FF037F4A5E2}"/>
              </a:ext>
            </a:extLst>
          </p:cNvPr>
          <p:cNvGraphicFramePr>
            <a:graphicFrameLocks noGrp="1"/>
          </p:cNvGraphicFramePr>
          <p:nvPr>
            <p:extLst>
              <p:ext uri="{D42A27DB-BD31-4B8C-83A1-F6EECF244321}">
                <p14:modId xmlns:p14="http://schemas.microsoft.com/office/powerpoint/2010/main" val="1871147222"/>
              </p:ext>
            </p:extLst>
          </p:nvPr>
        </p:nvGraphicFramePr>
        <p:xfrm>
          <a:off x="1072798" y="1518079"/>
          <a:ext cx="6083556" cy="741680"/>
        </p:xfrm>
        <a:graphic>
          <a:graphicData uri="http://schemas.openxmlformats.org/drawingml/2006/table">
            <a:tbl>
              <a:tblPr firstRow="1" bandRow="1">
                <a:tableStyleId>{9D7B26C5-4107-4FEC-AEDC-1716B250A1EF}</a:tableStyleId>
              </a:tblPr>
              <a:tblGrid>
                <a:gridCol w="761057">
                  <a:extLst>
                    <a:ext uri="{9D8B030D-6E8A-4147-A177-3AD203B41FA5}">
                      <a16:colId xmlns:a16="http://schemas.microsoft.com/office/drawing/2014/main" val="3251389968"/>
                    </a:ext>
                  </a:extLst>
                </a:gridCol>
                <a:gridCol w="3541951">
                  <a:extLst>
                    <a:ext uri="{9D8B030D-6E8A-4147-A177-3AD203B41FA5}">
                      <a16:colId xmlns:a16="http://schemas.microsoft.com/office/drawing/2014/main" val="3813811915"/>
                    </a:ext>
                  </a:extLst>
                </a:gridCol>
                <a:gridCol w="862641">
                  <a:extLst>
                    <a:ext uri="{9D8B030D-6E8A-4147-A177-3AD203B41FA5}">
                      <a16:colId xmlns:a16="http://schemas.microsoft.com/office/drawing/2014/main" val="2006376887"/>
                    </a:ext>
                  </a:extLst>
                </a:gridCol>
                <a:gridCol w="917907">
                  <a:extLst>
                    <a:ext uri="{9D8B030D-6E8A-4147-A177-3AD203B41FA5}">
                      <a16:colId xmlns:a16="http://schemas.microsoft.com/office/drawing/2014/main" val="2540506348"/>
                    </a:ext>
                  </a:extLst>
                </a:gridCol>
              </a:tblGrid>
              <a:tr h="370840">
                <a:tc>
                  <a:txBody>
                    <a:bodyPr/>
                    <a:lstStyle/>
                    <a:p>
                      <a:r>
                        <a:rPr lang="en-US" dirty="0"/>
                        <a:t>IN</a:t>
                      </a:r>
                    </a:p>
                  </a:txBody>
                  <a:tcPr/>
                </a:tc>
                <a:tc>
                  <a:txBody>
                    <a:bodyPr/>
                    <a:lstStyle/>
                    <a:p>
                      <a:r>
                        <a:rPr lang="en-US" dirty="0"/>
                        <a:t>Deferred revenues</a:t>
                      </a:r>
                    </a:p>
                  </a:txBody>
                  <a:tcPr/>
                </a:tc>
                <a:tc>
                  <a:txBody>
                    <a:bodyPr/>
                    <a:lstStyle/>
                    <a:p>
                      <a:r>
                        <a:rPr lang="en-US" dirty="0"/>
                        <a:t>600</a:t>
                      </a:r>
                    </a:p>
                  </a:txBody>
                  <a:tcPr/>
                </a:tc>
                <a:tc>
                  <a:txBody>
                    <a:bodyPr/>
                    <a:lstStyle/>
                    <a:p>
                      <a:endParaRPr lang="en-US" dirty="0"/>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r>
                        <a:rPr lang="en-US" dirty="0"/>
                        <a:t>Revenues</a:t>
                      </a:r>
                    </a:p>
                  </a:txBody>
                  <a:tcPr/>
                </a:tc>
                <a:tc>
                  <a:txBody>
                    <a:bodyPr/>
                    <a:lstStyle/>
                    <a:p>
                      <a:endParaRPr lang="en-US" dirty="0"/>
                    </a:p>
                  </a:txBody>
                  <a:tcPr/>
                </a:tc>
                <a:tc>
                  <a:txBody>
                    <a:bodyPr/>
                    <a:lstStyle/>
                    <a:p>
                      <a:r>
                        <a:rPr lang="en-US" dirty="0"/>
                        <a:t>600</a:t>
                      </a:r>
                    </a:p>
                  </a:txBody>
                  <a:tcPr/>
                </a:tc>
                <a:extLst>
                  <a:ext uri="{0D108BD9-81ED-4DB2-BD59-A6C34878D82A}">
                    <a16:rowId xmlns:a16="http://schemas.microsoft.com/office/drawing/2014/main" val="139990759"/>
                  </a:ext>
                </a:extLst>
              </a:tr>
            </a:tbl>
          </a:graphicData>
        </a:graphic>
      </p:graphicFrame>
      <p:sp>
        <p:nvSpPr>
          <p:cNvPr id="7" name="TextBox 6">
            <a:extLst>
              <a:ext uri="{FF2B5EF4-FFF2-40B4-BE49-F238E27FC236}">
                <a16:creationId xmlns:a16="http://schemas.microsoft.com/office/drawing/2014/main" id="{673ED462-5894-4D8F-AB8B-282B82BC01A5}"/>
              </a:ext>
            </a:extLst>
          </p:cNvPr>
          <p:cNvSpPr txBox="1"/>
          <p:nvPr/>
        </p:nvSpPr>
        <p:spPr>
          <a:xfrm>
            <a:off x="992038" y="966158"/>
            <a:ext cx="3842719" cy="369332"/>
          </a:xfrm>
          <a:prstGeom prst="rect">
            <a:avLst/>
          </a:prstGeom>
          <a:noFill/>
        </p:spPr>
        <p:txBody>
          <a:bodyPr wrap="none" rtlCol="0">
            <a:spAutoFit/>
          </a:bodyPr>
          <a:lstStyle/>
          <a:p>
            <a:r>
              <a:rPr lang="en-US" dirty="0">
                <a:solidFill>
                  <a:srgbClr val="C00000"/>
                </a:solidFill>
              </a:rPr>
              <a:t>At the beginning of the next period</a:t>
            </a:r>
          </a:p>
        </p:txBody>
      </p:sp>
      <p:graphicFrame>
        <p:nvGraphicFramePr>
          <p:cNvPr id="8" name="Table 7">
            <a:extLst>
              <a:ext uri="{FF2B5EF4-FFF2-40B4-BE49-F238E27FC236}">
                <a16:creationId xmlns:a16="http://schemas.microsoft.com/office/drawing/2014/main" id="{00D817DF-3104-4800-8860-C3FE8A01E62B}"/>
              </a:ext>
            </a:extLst>
          </p:cNvPr>
          <p:cNvGraphicFramePr>
            <a:graphicFrameLocks noGrp="1"/>
          </p:cNvGraphicFramePr>
          <p:nvPr>
            <p:extLst>
              <p:ext uri="{D42A27DB-BD31-4B8C-83A1-F6EECF244321}">
                <p14:modId xmlns:p14="http://schemas.microsoft.com/office/powerpoint/2010/main" val="449768714"/>
              </p:ext>
            </p:extLst>
          </p:nvPr>
        </p:nvGraphicFramePr>
        <p:xfrm>
          <a:off x="621262" y="2978189"/>
          <a:ext cx="2813673" cy="1620000"/>
        </p:xfrm>
        <a:graphic>
          <a:graphicData uri="http://schemas.openxmlformats.org/drawingml/2006/table">
            <a:tbl>
              <a:tblPr firstRow="1" bandRow="1">
                <a:tableStyleId>{2D5ABB26-0587-4C30-8999-92F81FD0307C}</a:tableStyleId>
              </a:tblPr>
              <a:tblGrid>
                <a:gridCol w="1264579">
                  <a:extLst>
                    <a:ext uri="{9D8B030D-6E8A-4147-A177-3AD203B41FA5}">
                      <a16:colId xmlns:a16="http://schemas.microsoft.com/office/drawing/2014/main" val="1264763615"/>
                    </a:ext>
                  </a:extLst>
                </a:gridCol>
                <a:gridCol w="763237">
                  <a:extLst>
                    <a:ext uri="{9D8B030D-6E8A-4147-A177-3AD203B41FA5}">
                      <a16:colId xmlns:a16="http://schemas.microsoft.com/office/drawing/2014/main" val="122467612"/>
                    </a:ext>
                  </a:extLst>
                </a:gridCol>
                <a:gridCol w="785857">
                  <a:extLst>
                    <a:ext uri="{9D8B030D-6E8A-4147-A177-3AD203B41FA5}">
                      <a16:colId xmlns:a16="http://schemas.microsoft.com/office/drawing/2014/main" val="2021887314"/>
                    </a:ext>
                  </a:extLst>
                </a:gridCol>
              </a:tblGrid>
              <a:tr h="324000">
                <a:tc>
                  <a:txBody>
                    <a:bodyPr/>
                    <a:lstStyle/>
                    <a:p>
                      <a:pPr algn="ctr"/>
                      <a:endParaRPr lang="en-US" sz="1200" dirty="0"/>
                    </a:p>
                  </a:txBody>
                  <a:tcPr anchor="ctr">
                    <a:lnB w="12700" cap="flat" cmpd="sng" algn="ctr">
                      <a:solidFill>
                        <a:schemeClr val="tx1"/>
                      </a:solidFill>
                      <a:prstDash val="solid"/>
                      <a:round/>
                      <a:headEnd type="none" w="med" len="med"/>
                      <a:tailEnd type="none" w="med" len="med"/>
                    </a:lnB>
                  </a:tcPr>
                </a:tc>
                <a:tc gridSpan="2">
                  <a:txBody>
                    <a:bodyPr/>
                    <a:lstStyle/>
                    <a:p>
                      <a:pPr algn="ctr"/>
                      <a:r>
                        <a:rPr lang="en-US" sz="1200" dirty="0"/>
                        <a:t>Cash</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solidFill>
                            <a:schemeClr val="tx1"/>
                          </a:solidFill>
                        </a:rPr>
                        <a:t>01/07/20XX1</a:t>
                      </a: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solidFill>
                            <a:schemeClr val="tx1"/>
                          </a:solidFill>
                        </a:rPr>
                        <a:t>1.200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solidFill>
                          <a:schemeClr val="tx1"/>
                        </a:solidFill>
                      </a:endParaRP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endParaRPr lang="en-US" sz="1200" dirty="0"/>
                    </a:p>
                  </a:txBody>
                  <a:tcPr>
                    <a:lnR w="12700" cap="flat" cmpd="sng" algn="ctr">
                      <a:solidFill>
                        <a:schemeClr val="tx1"/>
                      </a:solidFill>
                      <a:prstDash val="solid"/>
                      <a:round/>
                      <a:headEnd type="none" w="med" len="med"/>
                      <a:tailEnd type="none" w="med" len="med"/>
                    </a:lnR>
                  </a:tcPr>
                </a:tc>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4203095618"/>
                  </a:ext>
                </a:extLst>
              </a:tr>
              <a:tr h="324000">
                <a:tc>
                  <a:txBody>
                    <a:bodyPr/>
                    <a:lstStyle/>
                    <a:p>
                      <a:pPr algn="r"/>
                      <a:endParaRPr lang="en-US" sz="1200" dirty="0"/>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582766480"/>
                  </a:ext>
                </a:extLst>
              </a:tr>
              <a:tr h="324000">
                <a:tc>
                  <a:txBody>
                    <a:bodyPr/>
                    <a:lstStyle/>
                    <a:p>
                      <a:pPr algn="r"/>
                      <a:endParaRPr lang="en-US" sz="1200"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t>1.200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4187643167"/>
                  </a:ext>
                </a:extLst>
              </a:tr>
            </a:tbl>
          </a:graphicData>
        </a:graphic>
      </p:graphicFrame>
      <p:graphicFrame>
        <p:nvGraphicFramePr>
          <p:cNvPr id="9" name="Table 8">
            <a:extLst>
              <a:ext uri="{FF2B5EF4-FFF2-40B4-BE49-F238E27FC236}">
                <a16:creationId xmlns:a16="http://schemas.microsoft.com/office/drawing/2014/main" id="{53CBA826-A7D5-40BD-B589-98A7F425C07C}"/>
              </a:ext>
            </a:extLst>
          </p:cNvPr>
          <p:cNvGraphicFramePr>
            <a:graphicFrameLocks noGrp="1"/>
          </p:cNvGraphicFramePr>
          <p:nvPr>
            <p:extLst>
              <p:ext uri="{D42A27DB-BD31-4B8C-83A1-F6EECF244321}">
                <p14:modId xmlns:p14="http://schemas.microsoft.com/office/powerpoint/2010/main" val="2986692520"/>
              </p:ext>
            </p:extLst>
          </p:nvPr>
        </p:nvGraphicFramePr>
        <p:xfrm>
          <a:off x="3564461" y="2974796"/>
          <a:ext cx="2660702" cy="1620000"/>
        </p:xfrm>
        <a:graphic>
          <a:graphicData uri="http://schemas.openxmlformats.org/drawingml/2006/table">
            <a:tbl>
              <a:tblPr firstRow="1" bandRow="1">
                <a:tableStyleId>{2D5ABB26-0587-4C30-8999-92F81FD0307C}</a:tableStyleId>
              </a:tblPr>
              <a:tblGrid>
                <a:gridCol w="1195828">
                  <a:extLst>
                    <a:ext uri="{9D8B030D-6E8A-4147-A177-3AD203B41FA5}">
                      <a16:colId xmlns:a16="http://schemas.microsoft.com/office/drawing/2014/main" val="1264763615"/>
                    </a:ext>
                  </a:extLst>
                </a:gridCol>
                <a:gridCol w="721742">
                  <a:extLst>
                    <a:ext uri="{9D8B030D-6E8A-4147-A177-3AD203B41FA5}">
                      <a16:colId xmlns:a16="http://schemas.microsoft.com/office/drawing/2014/main" val="122467612"/>
                    </a:ext>
                  </a:extLst>
                </a:gridCol>
                <a:gridCol w="743132">
                  <a:extLst>
                    <a:ext uri="{9D8B030D-6E8A-4147-A177-3AD203B41FA5}">
                      <a16:colId xmlns:a16="http://schemas.microsoft.com/office/drawing/2014/main" val="2021887314"/>
                    </a:ext>
                  </a:extLst>
                </a:gridCol>
              </a:tblGrid>
              <a:tr h="324000">
                <a:tc>
                  <a:txBody>
                    <a:bodyPr/>
                    <a:lstStyle/>
                    <a:p>
                      <a:pPr algn="ctr"/>
                      <a:endParaRPr lang="en-US" sz="1200" dirty="0"/>
                    </a:p>
                  </a:txBody>
                  <a:tcPr anchor="ctr">
                    <a:lnB w="12700" cap="flat" cmpd="sng" algn="ctr">
                      <a:solidFill>
                        <a:schemeClr val="tx1"/>
                      </a:solidFill>
                      <a:prstDash val="solid"/>
                      <a:round/>
                      <a:headEnd type="none" w="med" len="med"/>
                      <a:tailEnd type="none" w="med" len="med"/>
                    </a:lnB>
                  </a:tcPr>
                </a:tc>
                <a:tc gridSpan="2">
                  <a:txBody>
                    <a:bodyPr/>
                    <a:lstStyle/>
                    <a:p>
                      <a:pPr algn="ctr"/>
                      <a:r>
                        <a:rPr lang="en-US" sz="1200" dirty="0"/>
                        <a:t>Revenue</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t>01/01/20XX+1</a:t>
                      </a: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solidFill>
                            <a:srgbClr val="FF0000"/>
                          </a:solidFill>
                        </a:rPr>
                        <a:t>600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endParaRPr lang="en-US" sz="1200" dirty="0"/>
                    </a:p>
                  </a:txBody>
                  <a:tcPr>
                    <a:lnR w="12700" cap="flat" cmpd="sng" algn="ctr">
                      <a:solidFill>
                        <a:schemeClr val="tx1"/>
                      </a:solidFill>
                      <a:prstDash val="solid"/>
                      <a:round/>
                      <a:headEnd type="none" w="med" len="med"/>
                      <a:tailEnd type="none" w="med" len="med"/>
                    </a:lnR>
                  </a:tcPr>
                </a:tc>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4203095618"/>
                  </a:ext>
                </a:extLst>
              </a:tr>
              <a:tr h="324000">
                <a:tc>
                  <a:txBody>
                    <a:bodyPr/>
                    <a:lstStyle/>
                    <a:p>
                      <a:pPr algn="r"/>
                      <a:endParaRPr lang="en-US" sz="1200" dirty="0"/>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solidFill>
                          <a:srgbClr val="FF0000"/>
                        </a:solidFill>
                      </a:endParaRPr>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289289922"/>
                  </a:ext>
                </a:extLst>
              </a:tr>
              <a:tr h="324000">
                <a:tc>
                  <a:txBody>
                    <a:bodyPr/>
                    <a:lstStyle/>
                    <a:p>
                      <a:pPr algn="r"/>
                      <a:endParaRPr lang="en-US" sz="1200"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t>600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4170645465"/>
                  </a:ext>
                </a:extLst>
              </a:tr>
            </a:tbl>
          </a:graphicData>
        </a:graphic>
      </p:graphicFrame>
      <p:graphicFrame>
        <p:nvGraphicFramePr>
          <p:cNvPr id="10" name="Table 9">
            <a:extLst>
              <a:ext uri="{FF2B5EF4-FFF2-40B4-BE49-F238E27FC236}">
                <a16:creationId xmlns:a16="http://schemas.microsoft.com/office/drawing/2014/main" id="{E3BE1374-D258-412D-967A-27D50BA17421}"/>
              </a:ext>
            </a:extLst>
          </p:cNvPr>
          <p:cNvGraphicFramePr>
            <a:graphicFrameLocks noGrp="1"/>
          </p:cNvGraphicFramePr>
          <p:nvPr>
            <p:extLst>
              <p:ext uri="{D42A27DB-BD31-4B8C-83A1-F6EECF244321}">
                <p14:modId xmlns:p14="http://schemas.microsoft.com/office/powerpoint/2010/main" val="2848412876"/>
              </p:ext>
            </p:extLst>
          </p:nvPr>
        </p:nvGraphicFramePr>
        <p:xfrm>
          <a:off x="6354689" y="2841596"/>
          <a:ext cx="2517160" cy="1753200"/>
        </p:xfrm>
        <a:graphic>
          <a:graphicData uri="http://schemas.openxmlformats.org/drawingml/2006/table">
            <a:tbl>
              <a:tblPr firstRow="1" bandRow="1">
                <a:tableStyleId>{2D5ABB26-0587-4C30-8999-92F81FD0307C}</a:tableStyleId>
              </a:tblPr>
              <a:tblGrid>
                <a:gridCol w="1194524">
                  <a:extLst>
                    <a:ext uri="{9D8B030D-6E8A-4147-A177-3AD203B41FA5}">
                      <a16:colId xmlns:a16="http://schemas.microsoft.com/office/drawing/2014/main" val="1264763615"/>
                    </a:ext>
                  </a:extLst>
                </a:gridCol>
                <a:gridCol w="619595">
                  <a:extLst>
                    <a:ext uri="{9D8B030D-6E8A-4147-A177-3AD203B41FA5}">
                      <a16:colId xmlns:a16="http://schemas.microsoft.com/office/drawing/2014/main" val="122467612"/>
                    </a:ext>
                  </a:extLst>
                </a:gridCol>
                <a:gridCol w="703041">
                  <a:extLst>
                    <a:ext uri="{9D8B030D-6E8A-4147-A177-3AD203B41FA5}">
                      <a16:colId xmlns:a16="http://schemas.microsoft.com/office/drawing/2014/main" val="2021887314"/>
                    </a:ext>
                  </a:extLst>
                </a:gridCol>
              </a:tblGrid>
              <a:tr h="324000">
                <a:tc>
                  <a:txBody>
                    <a:bodyPr/>
                    <a:lstStyle/>
                    <a:p>
                      <a:pPr algn="ctr"/>
                      <a:endParaRPr lang="en-US" sz="1200" dirty="0"/>
                    </a:p>
                  </a:txBody>
                  <a:tcPr anchor="ctr">
                    <a:lnB w="12700" cap="flat" cmpd="sng" algn="ctr">
                      <a:solidFill>
                        <a:schemeClr val="tx1"/>
                      </a:solidFill>
                      <a:prstDash val="solid"/>
                      <a:round/>
                      <a:headEnd type="none" w="med" len="med"/>
                      <a:tailEnd type="none" w="med" len="med"/>
                    </a:lnB>
                  </a:tcPr>
                </a:tc>
                <a:tc gridSpan="2">
                  <a:txBody>
                    <a:bodyPr/>
                    <a:lstStyle/>
                    <a:p>
                      <a:pPr algn="ctr"/>
                      <a:r>
                        <a:rPr lang="en-US" sz="1200" dirty="0"/>
                        <a:t>Deferred Revenue</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31/12/20XX</a:t>
                      </a: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t>600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r>
                        <a:rPr lang="en-US" sz="1200" dirty="0"/>
                        <a:t>01/01/20XX+1</a:t>
                      </a:r>
                    </a:p>
                  </a:txBody>
                  <a:tcPr>
                    <a:lnR w="12700" cap="flat" cmpd="sng" algn="ctr">
                      <a:solidFill>
                        <a:schemeClr val="tx1"/>
                      </a:solidFill>
                      <a:prstDash val="solid"/>
                      <a:round/>
                      <a:headEnd type="none" w="med" len="med"/>
                      <a:tailEnd type="none" w="med" len="med"/>
                    </a:lnR>
                  </a:tcPr>
                </a:tc>
                <a:tc>
                  <a:txBody>
                    <a:bodyPr/>
                    <a:lstStyle/>
                    <a:p>
                      <a:pPr algn="r"/>
                      <a:r>
                        <a:rPr lang="en-US" sz="1200" dirty="0">
                          <a:solidFill>
                            <a:srgbClr val="FF0000"/>
                          </a:solidFill>
                        </a:rPr>
                        <a:t>600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4203095618"/>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54114531"/>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t>//</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2399356113"/>
                  </a:ext>
                </a:extLst>
              </a:tr>
            </a:tbl>
          </a:graphicData>
        </a:graphic>
      </p:graphicFrame>
    </p:spTree>
    <p:extLst>
      <p:ext uri="{BB962C8B-B14F-4D97-AF65-F5344CB8AC3E}">
        <p14:creationId xmlns:p14="http://schemas.microsoft.com/office/powerpoint/2010/main" val="108821316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CBCCF8-D266-49F9-8EEF-0B84233351F0}"/>
              </a:ext>
            </a:extLst>
          </p:cNvPr>
          <p:cNvSpPr>
            <a:spLocks noGrp="1"/>
          </p:cNvSpPr>
          <p:nvPr>
            <p:ph type="title"/>
          </p:nvPr>
        </p:nvSpPr>
        <p:spPr/>
        <p:txBody>
          <a:bodyPr>
            <a:normAutofit fontScale="90000"/>
          </a:bodyPr>
          <a:lstStyle/>
          <a:p>
            <a:r>
              <a:rPr lang="en-US" dirty="0"/>
              <a:t>Deferred expenses</a:t>
            </a:r>
          </a:p>
        </p:txBody>
      </p:sp>
      <p:sp>
        <p:nvSpPr>
          <p:cNvPr id="3" name="Content Placeholder 2">
            <a:extLst>
              <a:ext uri="{FF2B5EF4-FFF2-40B4-BE49-F238E27FC236}">
                <a16:creationId xmlns:a16="http://schemas.microsoft.com/office/drawing/2014/main" id="{3F5C0A8B-A503-4043-941B-B3C119833105}"/>
              </a:ext>
            </a:extLst>
          </p:cNvPr>
          <p:cNvSpPr>
            <a:spLocks noGrp="1"/>
          </p:cNvSpPr>
          <p:nvPr>
            <p:ph idx="1"/>
          </p:nvPr>
        </p:nvSpPr>
        <p:spPr>
          <a:xfrm>
            <a:off x="677334" y="1238249"/>
            <a:ext cx="8596668" cy="4544681"/>
          </a:xfrm>
        </p:spPr>
        <p:txBody>
          <a:bodyPr/>
          <a:lstStyle/>
          <a:p>
            <a:r>
              <a:rPr lang="en-US" dirty="0"/>
              <a:t>A company has a contract to receive services within a period of a year from 01.07.20XX to 30.06.20XX. The fees amount to Euro 1.200. Payment in advance at the beginning</a:t>
            </a:r>
          </a:p>
          <a:p>
            <a:r>
              <a:rPr lang="en-US" dirty="0"/>
              <a:t>At the beginning, when payment is due Company accounts for the following:</a:t>
            </a:r>
          </a:p>
          <a:p>
            <a:endParaRPr lang="en-US" dirty="0"/>
          </a:p>
          <a:p>
            <a:endParaRPr lang="en-US" dirty="0"/>
          </a:p>
          <a:p>
            <a:endParaRPr lang="en-US" dirty="0"/>
          </a:p>
          <a:p>
            <a:r>
              <a:rPr lang="en-US" dirty="0"/>
              <a:t>At the end of the year the Company accounts for the following:</a:t>
            </a:r>
          </a:p>
          <a:p>
            <a:endParaRPr lang="en-US" dirty="0"/>
          </a:p>
          <a:p>
            <a:endParaRPr lang="en-US" dirty="0"/>
          </a:p>
        </p:txBody>
      </p:sp>
      <p:sp>
        <p:nvSpPr>
          <p:cNvPr id="4" name="Slide Number Placeholder 3">
            <a:extLst>
              <a:ext uri="{FF2B5EF4-FFF2-40B4-BE49-F238E27FC236}">
                <a16:creationId xmlns:a16="http://schemas.microsoft.com/office/drawing/2014/main" id="{2CAC513F-03BD-482A-8B4B-DA002203705A}"/>
              </a:ext>
            </a:extLst>
          </p:cNvPr>
          <p:cNvSpPr>
            <a:spLocks noGrp="1"/>
          </p:cNvSpPr>
          <p:nvPr>
            <p:ph type="sldNum" sz="quarter" idx="12"/>
          </p:nvPr>
        </p:nvSpPr>
        <p:spPr/>
        <p:txBody>
          <a:bodyPr/>
          <a:lstStyle/>
          <a:p>
            <a:fld id="{D57F1E4F-1CFF-5643-939E-217C01CDF565}" type="slidenum">
              <a:rPr lang="en-US" smtClean="0"/>
              <a:pPr/>
              <a:t>20</a:t>
            </a:fld>
            <a:endParaRPr lang="en-US" dirty="0"/>
          </a:p>
        </p:txBody>
      </p:sp>
      <p:sp>
        <p:nvSpPr>
          <p:cNvPr id="5" name="Footer Placeholder 4">
            <a:extLst>
              <a:ext uri="{FF2B5EF4-FFF2-40B4-BE49-F238E27FC236}">
                <a16:creationId xmlns:a16="http://schemas.microsoft.com/office/drawing/2014/main" id="{5D4FC3E6-6382-4853-B327-D5F4E06D556C}"/>
              </a:ext>
            </a:extLst>
          </p:cNvPr>
          <p:cNvSpPr>
            <a:spLocks noGrp="1"/>
          </p:cNvSpPr>
          <p:nvPr>
            <p:ph type="ftr" sz="quarter" idx="3"/>
          </p:nvPr>
        </p:nvSpPr>
        <p:spPr/>
        <p:txBody>
          <a:bodyPr/>
          <a:lstStyle/>
          <a:p>
            <a:pPr algn="ctr"/>
            <a:r>
              <a:rPr lang="en-US" dirty="0"/>
              <a:t>Practice on Accounting – B.A. Global Governance</a:t>
            </a:r>
          </a:p>
          <a:p>
            <a:pPr algn="ctr"/>
            <a:r>
              <a:rPr lang="en-US" dirty="0"/>
              <a:t>A.Y. 2024-2025</a:t>
            </a:r>
          </a:p>
          <a:p>
            <a:pPr algn="ctr"/>
            <a:endParaRPr lang="en-US" dirty="0"/>
          </a:p>
        </p:txBody>
      </p:sp>
      <p:graphicFrame>
        <p:nvGraphicFramePr>
          <p:cNvPr id="6" name="Table 5">
            <a:extLst>
              <a:ext uri="{FF2B5EF4-FFF2-40B4-BE49-F238E27FC236}">
                <a16:creationId xmlns:a16="http://schemas.microsoft.com/office/drawing/2014/main" id="{46ECD7E2-2D62-4AC1-95F9-2FFB93092C1E}"/>
              </a:ext>
            </a:extLst>
          </p:cNvPr>
          <p:cNvGraphicFramePr>
            <a:graphicFrameLocks noGrp="1"/>
          </p:cNvGraphicFramePr>
          <p:nvPr>
            <p:extLst>
              <p:ext uri="{D42A27DB-BD31-4B8C-83A1-F6EECF244321}">
                <p14:modId xmlns:p14="http://schemas.microsoft.com/office/powerpoint/2010/main" val="3572393497"/>
              </p:ext>
            </p:extLst>
          </p:nvPr>
        </p:nvGraphicFramePr>
        <p:xfrm>
          <a:off x="1262579" y="2768910"/>
          <a:ext cx="6083556" cy="741680"/>
        </p:xfrm>
        <a:graphic>
          <a:graphicData uri="http://schemas.openxmlformats.org/drawingml/2006/table">
            <a:tbl>
              <a:tblPr firstRow="1" bandRow="1">
                <a:tableStyleId>{9D7B26C5-4107-4FEC-AEDC-1716B250A1EF}</a:tableStyleId>
              </a:tblPr>
              <a:tblGrid>
                <a:gridCol w="761057">
                  <a:extLst>
                    <a:ext uri="{9D8B030D-6E8A-4147-A177-3AD203B41FA5}">
                      <a16:colId xmlns:a16="http://schemas.microsoft.com/office/drawing/2014/main" val="3251389968"/>
                    </a:ext>
                  </a:extLst>
                </a:gridCol>
                <a:gridCol w="3541951">
                  <a:extLst>
                    <a:ext uri="{9D8B030D-6E8A-4147-A177-3AD203B41FA5}">
                      <a16:colId xmlns:a16="http://schemas.microsoft.com/office/drawing/2014/main" val="3813811915"/>
                    </a:ext>
                  </a:extLst>
                </a:gridCol>
                <a:gridCol w="862641">
                  <a:extLst>
                    <a:ext uri="{9D8B030D-6E8A-4147-A177-3AD203B41FA5}">
                      <a16:colId xmlns:a16="http://schemas.microsoft.com/office/drawing/2014/main" val="2006376887"/>
                    </a:ext>
                  </a:extLst>
                </a:gridCol>
                <a:gridCol w="917907">
                  <a:extLst>
                    <a:ext uri="{9D8B030D-6E8A-4147-A177-3AD203B41FA5}">
                      <a16:colId xmlns:a16="http://schemas.microsoft.com/office/drawing/2014/main" val="2540506348"/>
                    </a:ext>
                  </a:extLst>
                </a:gridCol>
              </a:tblGrid>
              <a:tr h="370840">
                <a:tc>
                  <a:txBody>
                    <a:bodyPr/>
                    <a:lstStyle/>
                    <a:p>
                      <a:r>
                        <a:rPr lang="en-US" dirty="0"/>
                        <a:t>IN</a:t>
                      </a:r>
                    </a:p>
                  </a:txBody>
                  <a:tcPr/>
                </a:tc>
                <a:tc>
                  <a:txBody>
                    <a:bodyPr/>
                    <a:lstStyle/>
                    <a:p>
                      <a:r>
                        <a:rPr lang="en-US" dirty="0"/>
                        <a:t>Cost of services</a:t>
                      </a:r>
                    </a:p>
                  </a:txBody>
                  <a:tcPr/>
                </a:tc>
                <a:tc>
                  <a:txBody>
                    <a:bodyPr/>
                    <a:lstStyle/>
                    <a:p>
                      <a:r>
                        <a:rPr lang="en-US" dirty="0"/>
                        <a:t>1.200</a:t>
                      </a:r>
                    </a:p>
                  </a:txBody>
                  <a:tcPr/>
                </a:tc>
                <a:tc>
                  <a:txBody>
                    <a:bodyPr/>
                    <a:lstStyle/>
                    <a:p>
                      <a:endParaRPr lang="en-US" dirty="0"/>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r>
                        <a:rPr lang="en-US" dirty="0"/>
                        <a:t>Cash</a:t>
                      </a:r>
                    </a:p>
                  </a:txBody>
                  <a:tcPr/>
                </a:tc>
                <a:tc>
                  <a:txBody>
                    <a:bodyPr/>
                    <a:lstStyle/>
                    <a:p>
                      <a:endParaRPr lang="en-US" dirty="0"/>
                    </a:p>
                  </a:txBody>
                  <a:tcPr/>
                </a:tc>
                <a:tc>
                  <a:txBody>
                    <a:bodyPr/>
                    <a:lstStyle/>
                    <a:p>
                      <a:r>
                        <a:rPr lang="en-US" dirty="0"/>
                        <a:t>1.200</a:t>
                      </a:r>
                    </a:p>
                  </a:txBody>
                  <a:tcPr/>
                </a:tc>
                <a:extLst>
                  <a:ext uri="{0D108BD9-81ED-4DB2-BD59-A6C34878D82A}">
                    <a16:rowId xmlns:a16="http://schemas.microsoft.com/office/drawing/2014/main" val="139990759"/>
                  </a:ext>
                </a:extLst>
              </a:tr>
            </a:tbl>
          </a:graphicData>
        </a:graphic>
      </p:graphicFrame>
      <p:graphicFrame>
        <p:nvGraphicFramePr>
          <p:cNvPr id="7" name="Table 6">
            <a:extLst>
              <a:ext uri="{FF2B5EF4-FFF2-40B4-BE49-F238E27FC236}">
                <a16:creationId xmlns:a16="http://schemas.microsoft.com/office/drawing/2014/main" id="{CD689031-7CAD-4654-952E-FE4063605EED}"/>
              </a:ext>
            </a:extLst>
          </p:cNvPr>
          <p:cNvGraphicFramePr>
            <a:graphicFrameLocks noGrp="1"/>
          </p:cNvGraphicFramePr>
          <p:nvPr>
            <p:extLst>
              <p:ext uri="{D42A27DB-BD31-4B8C-83A1-F6EECF244321}">
                <p14:modId xmlns:p14="http://schemas.microsoft.com/office/powerpoint/2010/main" val="518968483"/>
              </p:ext>
            </p:extLst>
          </p:nvPr>
        </p:nvGraphicFramePr>
        <p:xfrm>
          <a:off x="1345968" y="4275920"/>
          <a:ext cx="6083556" cy="741680"/>
        </p:xfrm>
        <a:graphic>
          <a:graphicData uri="http://schemas.openxmlformats.org/drawingml/2006/table">
            <a:tbl>
              <a:tblPr firstRow="1" bandRow="1">
                <a:tableStyleId>{9D7B26C5-4107-4FEC-AEDC-1716B250A1EF}</a:tableStyleId>
              </a:tblPr>
              <a:tblGrid>
                <a:gridCol w="761057">
                  <a:extLst>
                    <a:ext uri="{9D8B030D-6E8A-4147-A177-3AD203B41FA5}">
                      <a16:colId xmlns:a16="http://schemas.microsoft.com/office/drawing/2014/main" val="3251389968"/>
                    </a:ext>
                  </a:extLst>
                </a:gridCol>
                <a:gridCol w="3541951">
                  <a:extLst>
                    <a:ext uri="{9D8B030D-6E8A-4147-A177-3AD203B41FA5}">
                      <a16:colId xmlns:a16="http://schemas.microsoft.com/office/drawing/2014/main" val="3813811915"/>
                    </a:ext>
                  </a:extLst>
                </a:gridCol>
                <a:gridCol w="862641">
                  <a:extLst>
                    <a:ext uri="{9D8B030D-6E8A-4147-A177-3AD203B41FA5}">
                      <a16:colId xmlns:a16="http://schemas.microsoft.com/office/drawing/2014/main" val="2006376887"/>
                    </a:ext>
                  </a:extLst>
                </a:gridCol>
                <a:gridCol w="917907">
                  <a:extLst>
                    <a:ext uri="{9D8B030D-6E8A-4147-A177-3AD203B41FA5}">
                      <a16:colId xmlns:a16="http://schemas.microsoft.com/office/drawing/2014/main" val="2540506348"/>
                    </a:ext>
                  </a:extLst>
                </a:gridCol>
              </a:tblGrid>
              <a:tr h="370840">
                <a:tc>
                  <a:txBody>
                    <a:bodyPr/>
                    <a:lstStyle/>
                    <a:p>
                      <a:r>
                        <a:rPr lang="en-US" dirty="0"/>
                        <a:t>IN</a:t>
                      </a:r>
                    </a:p>
                  </a:txBody>
                  <a:tcPr/>
                </a:tc>
                <a:tc>
                  <a:txBody>
                    <a:bodyPr/>
                    <a:lstStyle/>
                    <a:p>
                      <a:r>
                        <a:rPr lang="en-US" dirty="0"/>
                        <a:t>Deferred Expenses</a:t>
                      </a:r>
                    </a:p>
                  </a:txBody>
                  <a:tcPr/>
                </a:tc>
                <a:tc>
                  <a:txBody>
                    <a:bodyPr/>
                    <a:lstStyle/>
                    <a:p>
                      <a:r>
                        <a:rPr lang="en-US" dirty="0"/>
                        <a:t>600</a:t>
                      </a:r>
                    </a:p>
                  </a:txBody>
                  <a:tcPr/>
                </a:tc>
                <a:tc>
                  <a:txBody>
                    <a:bodyPr/>
                    <a:lstStyle/>
                    <a:p>
                      <a:endParaRPr lang="en-US" dirty="0"/>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r>
                        <a:rPr lang="en-US" dirty="0"/>
                        <a:t>Cost of services</a:t>
                      </a:r>
                    </a:p>
                  </a:txBody>
                  <a:tcPr/>
                </a:tc>
                <a:tc>
                  <a:txBody>
                    <a:bodyPr/>
                    <a:lstStyle/>
                    <a:p>
                      <a:endParaRPr lang="en-US" dirty="0"/>
                    </a:p>
                  </a:txBody>
                  <a:tcPr/>
                </a:tc>
                <a:tc>
                  <a:txBody>
                    <a:bodyPr/>
                    <a:lstStyle/>
                    <a:p>
                      <a:r>
                        <a:rPr lang="en-US" dirty="0"/>
                        <a:t>600</a:t>
                      </a:r>
                    </a:p>
                  </a:txBody>
                  <a:tcPr/>
                </a:tc>
                <a:extLst>
                  <a:ext uri="{0D108BD9-81ED-4DB2-BD59-A6C34878D82A}">
                    <a16:rowId xmlns:a16="http://schemas.microsoft.com/office/drawing/2014/main" val="139990759"/>
                  </a:ext>
                </a:extLst>
              </a:tr>
            </a:tbl>
          </a:graphicData>
        </a:graphic>
      </p:graphicFrame>
    </p:spTree>
    <p:extLst>
      <p:ext uri="{BB962C8B-B14F-4D97-AF65-F5344CB8AC3E}">
        <p14:creationId xmlns:p14="http://schemas.microsoft.com/office/powerpoint/2010/main" val="270561793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AE82B4FC-2081-4A2A-BADA-175DE97B8BC2}"/>
              </a:ext>
            </a:extLst>
          </p:cNvPr>
          <p:cNvSpPr>
            <a:spLocks noGrp="1"/>
          </p:cNvSpPr>
          <p:nvPr>
            <p:ph type="sldNum" sz="quarter" idx="12"/>
          </p:nvPr>
        </p:nvSpPr>
        <p:spPr/>
        <p:txBody>
          <a:bodyPr/>
          <a:lstStyle/>
          <a:p>
            <a:fld id="{D57F1E4F-1CFF-5643-939E-217C01CDF565}" type="slidenum">
              <a:rPr lang="en-US" smtClean="0"/>
              <a:pPr/>
              <a:t>21</a:t>
            </a:fld>
            <a:endParaRPr lang="en-US" dirty="0"/>
          </a:p>
        </p:txBody>
      </p:sp>
      <p:sp>
        <p:nvSpPr>
          <p:cNvPr id="5" name="Footer Placeholder 4">
            <a:extLst>
              <a:ext uri="{FF2B5EF4-FFF2-40B4-BE49-F238E27FC236}">
                <a16:creationId xmlns:a16="http://schemas.microsoft.com/office/drawing/2014/main" id="{40A422CA-D012-4DFE-B925-63E0B86DDCDF}"/>
              </a:ext>
            </a:extLst>
          </p:cNvPr>
          <p:cNvSpPr>
            <a:spLocks noGrp="1"/>
          </p:cNvSpPr>
          <p:nvPr>
            <p:ph type="ftr" sz="quarter" idx="3"/>
          </p:nvPr>
        </p:nvSpPr>
        <p:spPr/>
        <p:txBody>
          <a:bodyPr/>
          <a:lstStyle/>
          <a:p>
            <a:pPr algn="ctr"/>
            <a:r>
              <a:rPr lang="en-US" dirty="0"/>
              <a:t>Practice on Accounting – B.A. Global Governance</a:t>
            </a:r>
          </a:p>
          <a:p>
            <a:pPr algn="ctr"/>
            <a:r>
              <a:rPr lang="en-US" dirty="0"/>
              <a:t>A.Y. 2024-2025</a:t>
            </a:r>
          </a:p>
          <a:p>
            <a:pPr algn="ctr"/>
            <a:endParaRPr lang="en-US" dirty="0"/>
          </a:p>
        </p:txBody>
      </p:sp>
      <p:graphicFrame>
        <p:nvGraphicFramePr>
          <p:cNvPr id="15" name="Table 14">
            <a:extLst>
              <a:ext uri="{FF2B5EF4-FFF2-40B4-BE49-F238E27FC236}">
                <a16:creationId xmlns:a16="http://schemas.microsoft.com/office/drawing/2014/main" id="{2B9F191D-2FFD-40BF-813C-558D1B4011A4}"/>
              </a:ext>
            </a:extLst>
          </p:cNvPr>
          <p:cNvGraphicFramePr>
            <a:graphicFrameLocks noGrp="1"/>
          </p:cNvGraphicFramePr>
          <p:nvPr>
            <p:extLst>
              <p:ext uri="{D42A27DB-BD31-4B8C-83A1-F6EECF244321}">
                <p14:modId xmlns:p14="http://schemas.microsoft.com/office/powerpoint/2010/main" val="2035996438"/>
              </p:ext>
            </p:extLst>
          </p:nvPr>
        </p:nvGraphicFramePr>
        <p:xfrm>
          <a:off x="621262" y="1692854"/>
          <a:ext cx="2813673" cy="1620000"/>
        </p:xfrm>
        <a:graphic>
          <a:graphicData uri="http://schemas.openxmlformats.org/drawingml/2006/table">
            <a:tbl>
              <a:tblPr firstRow="1" bandRow="1">
                <a:tableStyleId>{2D5ABB26-0587-4C30-8999-92F81FD0307C}</a:tableStyleId>
              </a:tblPr>
              <a:tblGrid>
                <a:gridCol w="1264579">
                  <a:extLst>
                    <a:ext uri="{9D8B030D-6E8A-4147-A177-3AD203B41FA5}">
                      <a16:colId xmlns:a16="http://schemas.microsoft.com/office/drawing/2014/main" val="1264763615"/>
                    </a:ext>
                  </a:extLst>
                </a:gridCol>
                <a:gridCol w="763237">
                  <a:extLst>
                    <a:ext uri="{9D8B030D-6E8A-4147-A177-3AD203B41FA5}">
                      <a16:colId xmlns:a16="http://schemas.microsoft.com/office/drawing/2014/main" val="122467612"/>
                    </a:ext>
                  </a:extLst>
                </a:gridCol>
                <a:gridCol w="785857">
                  <a:extLst>
                    <a:ext uri="{9D8B030D-6E8A-4147-A177-3AD203B41FA5}">
                      <a16:colId xmlns:a16="http://schemas.microsoft.com/office/drawing/2014/main" val="2021887314"/>
                    </a:ext>
                  </a:extLst>
                </a:gridCol>
              </a:tblGrid>
              <a:tr h="324000">
                <a:tc>
                  <a:txBody>
                    <a:bodyPr/>
                    <a:lstStyle/>
                    <a:p>
                      <a:pPr algn="ctr"/>
                      <a:endParaRPr lang="en-US" sz="1200" dirty="0"/>
                    </a:p>
                  </a:txBody>
                  <a:tcPr anchor="ctr">
                    <a:lnB w="12700" cap="flat" cmpd="sng" algn="ctr">
                      <a:solidFill>
                        <a:schemeClr val="tx1"/>
                      </a:solidFill>
                      <a:prstDash val="solid"/>
                      <a:round/>
                      <a:headEnd type="none" w="med" len="med"/>
                      <a:tailEnd type="none" w="med" len="med"/>
                    </a:lnB>
                  </a:tcPr>
                </a:tc>
                <a:tc gridSpan="2">
                  <a:txBody>
                    <a:bodyPr/>
                    <a:lstStyle/>
                    <a:p>
                      <a:pPr algn="ctr"/>
                      <a:r>
                        <a:rPr lang="en-US" sz="1200" dirty="0"/>
                        <a:t>Cash</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solidFill>
                            <a:schemeClr val="tx1"/>
                          </a:solidFill>
                        </a:rPr>
                        <a:t>01/07/20XX1</a:t>
                      </a: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solidFill>
                            <a:schemeClr val="tx1"/>
                          </a:solidFill>
                        </a:rPr>
                        <a:t>1.200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endParaRPr lang="en-US" sz="1200" dirty="0"/>
                    </a:p>
                  </a:txBody>
                  <a:tcPr>
                    <a:lnR w="12700" cap="flat" cmpd="sng" algn="ctr">
                      <a:solidFill>
                        <a:schemeClr val="tx1"/>
                      </a:solidFill>
                      <a:prstDash val="solid"/>
                      <a:round/>
                      <a:headEnd type="none" w="med" len="med"/>
                      <a:tailEnd type="none" w="med" len="med"/>
                    </a:lnR>
                  </a:tcPr>
                </a:tc>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4203095618"/>
                  </a:ext>
                </a:extLst>
              </a:tr>
              <a:tr h="324000">
                <a:tc>
                  <a:txBody>
                    <a:bodyPr/>
                    <a:lstStyle/>
                    <a:p>
                      <a:pPr algn="r"/>
                      <a:endParaRPr lang="en-US" sz="1200" dirty="0"/>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582766480"/>
                  </a:ext>
                </a:extLst>
              </a:tr>
              <a:tr h="324000">
                <a:tc>
                  <a:txBody>
                    <a:bodyPr/>
                    <a:lstStyle/>
                    <a:p>
                      <a:pPr algn="r"/>
                      <a:endParaRPr lang="en-US" sz="1200"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t>1.200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4187643167"/>
                  </a:ext>
                </a:extLst>
              </a:tr>
            </a:tbl>
          </a:graphicData>
        </a:graphic>
      </p:graphicFrame>
      <p:graphicFrame>
        <p:nvGraphicFramePr>
          <p:cNvPr id="16" name="Table 15">
            <a:extLst>
              <a:ext uri="{FF2B5EF4-FFF2-40B4-BE49-F238E27FC236}">
                <a16:creationId xmlns:a16="http://schemas.microsoft.com/office/drawing/2014/main" id="{2381A2B6-52FF-4ED1-B58B-270C99FEED80}"/>
              </a:ext>
            </a:extLst>
          </p:cNvPr>
          <p:cNvGraphicFramePr>
            <a:graphicFrameLocks noGrp="1"/>
          </p:cNvGraphicFramePr>
          <p:nvPr>
            <p:extLst>
              <p:ext uri="{D42A27DB-BD31-4B8C-83A1-F6EECF244321}">
                <p14:modId xmlns:p14="http://schemas.microsoft.com/office/powerpoint/2010/main" val="3750311214"/>
              </p:ext>
            </p:extLst>
          </p:nvPr>
        </p:nvGraphicFramePr>
        <p:xfrm>
          <a:off x="3564461" y="1689461"/>
          <a:ext cx="2660702" cy="1620000"/>
        </p:xfrm>
        <a:graphic>
          <a:graphicData uri="http://schemas.openxmlformats.org/drawingml/2006/table">
            <a:tbl>
              <a:tblPr firstRow="1" bandRow="1">
                <a:tableStyleId>{2D5ABB26-0587-4C30-8999-92F81FD0307C}</a:tableStyleId>
              </a:tblPr>
              <a:tblGrid>
                <a:gridCol w="1195828">
                  <a:extLst>
                    <a:ext uri="{9D8B030D-6E8A-4147-A177-3AD203B41FA5}">
                      <a16:colId xmlns:a16="http://schemas.microsoft.com/office/drawing/2014/main" val="1264763615"/>
                    </a:ext>
                  </a:extLst>
                </a:gridCol>
                <a:gridCol w="721742">
                  <a:extLst>
                    <a:ext uri="{9D8B030D-6E8A-4147-A177-3AD203B41FA5}">
                      <a16:colId xmlns:a16="http://schemas.microsoft.com/office/drawing/2014/main" val="122467612"/>
                    </a:ext>
                  </a:extLst>
                </a:gridCol>
                <a:gridCol w="743132">
                  <a:extLst>
                    <a:ext uri="{9D8B030D-6E8A-4147-A177-3AD203B41FA5}">
                      <a16:colId xmlns:a16="http://schemas.microsoft.com/office/drawing/2014/main" val="2021887314"/>
                    </a:ext>
                  </a:extLst>
                </a:gridCol>
              </a:tblGrid>
              <a:tr h="324000">
                <a:tc>
                  <a:txBody>
                    <a:bodyPr/>
                    <a:lstStyle/>
                    <a:p>
                      <a:pPr algn="ctr"/>
                      <a:endParaRPr lang="en-US" sz="1200" dirty="0"/>
                    </a:p>
                  </a:txBody>
                  <a:tcPr anchor="ctr">
                    <a:lnB w="12700" cap="flat" cmpd="sng" algn="ctr">
                      <a:solidFill>
                        <a:schemeClr val="tx1"/>
                      </a:solidFill>
                      <a:prstDash val="solid"/>
                      <a:round/>
                      <a:headEnd type="none" w="med" len="med"/>
                      <a:tailEnd type="none" w="med" len="med"/>
                    </a:lnB>
                  </a:tcPr>
                </a:tc>
                <a:tc gridSpan="2">
                  <a:txBody>
                    <a:bodyPr/>
                    <a:lstStyle/>
                    <a:p>
                      <a:pPr algn="ctr"/>
                      <a:r>
                        <a:rPr lang="en-US" sz="1200" dirty="0"/>
                        <a:t>Cost of services</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solidFill>
                            <a:schemeClr val="tx1"/>
                          </a:solidFill>
                        </a:rPr>
                        <a:t>01/07/20XX</a:t>
                      </a: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solidFill>
                            <a:schemeClr val="tx1"/>
                          </a:solidFill>
                        </a:rPr>
                        <a:t>1.200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solidFill>
                          <a:schemeClr val="tx1"/>
                        </a:solidFill>
                      </a:endParaRP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r>
                        <a:rPr lang="en-US" sz="1200" dirty="0"/>
                        <a:t>31/12/20XX</a:t>
                      </a:r>
                    </a:p>
                  </a:txBody>
                  <a:tcPr>
                    <a:lnR w="12700" cap="flat" cmpd="sng" algn="ctr">
                      <a:solidFill>
                        <a:schemeClr val="tx1"/>
                      </a:solidFill>
                      <a:prstDash val="solid"/>
                      <a:round/>
                      <a:headEnd type="none" w="med" len="med"/>
                      <a:tailEnd type="none" w="med" len="med"/>
                    </a:lnR>
                  </a:tcPr>
                </a:tc>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a:r>
                        <a:rPr lang="en-US" sz="1200" dirty="0"/>
                        <a:t>600</a:t>
                      </a: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4203095618"/>
                  </a:ext>
                </a:extLst>
              </a:tr>
              <a:tr h="324000">
                <a:tc>
                  <a:txBody>
                    <a:bodyPr/>
                    <a:lstStyle/>
                    <a:p>
                      <a:pPr algn="r"/>
                      <a:endParaRPr lang="en-US" sz="1200" dirty="0"/>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289289922"/>
                  </a:ext>
                </a:extLst>
              </a:tr>
              <a:tr h="324000">
                <a:tc>
                  <a:txBody>
                    <a:bodyPr/>
                    <a:lstStyle/>
                    <a:p>
                      <a:pPr algn="r"/>
                      <a:endParaRPr lang="en-US" sz="1200"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t>600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4170645465"/>
                  </a:ext>
                </a:extLst>
              </a:tr>
            </a:tbl>
          </a:graphicData>
        </a:graphic>
      </p:graphicFrame>
      <p:graphicFrame>
        <p:nvGraphicFramePr>
          <p:cNvPr id="17" name="Table 16">
            <a:extLst>
              <a:ext uri="{FF2B5EF4-FFF2-40B4-BE49-F238E27FC236}">
                <a16:creationId xmlns:a16="http://schemas.microsoft.com/office/drawing/2014/main" id="{CA3CD5BE-7B23-402F-A5E7-AA8FAB159CE9}"/>
              </a:ext>
            </a:extLst>
          </p:cNvPr>
          <p:cNvGraphicFramePr>
            <a:graphicFrameLocks noGrp="1"/>
          </p:cNvGraphicFramePr>
          <p:nvPr>
            <p:extLst>
              <p:ext uri="{D42A27DB-BD31-4B8C-83A1-F6EECF244321}">
                <p14:modId xmlns:p14="http://schemas.microsoft.com/office/powerpoint/2010/main" val="1177749111"/>
              </p:ext>
            </p:extLst>
          </p:nvPr>
        </p:nvGraphicFramePr>
        <p:xfrm>
          <a:off x="6354689" y="1556261"/>
          <a:ext cx="2517160" cy="1753200"/>
        </p:xfrm>
        <a:graphic>
          <a:graphicData uri="http://schemas.openxmlformats.org/drawingml/2006/table">
            <a:tbl>
              <a:tblPr firstRow="1" bandRow="1">
                <a:tableStyleId>{2D5ABB26-0587-4C30-8999-92F81FD0307C}</a:tableStyleId>
              </a:tblPr>
              <a:tblGrid>
                <a:gridCol w="1194524">
                  <a:extLst>
                    <a:ext uri="{9D8B030D-6E8A-4147-A177-3AD203B41FA5}">
                      <a16:colId xmlns:a16="http://schemas.microsoft.com/office/drawing/2014/main" val="1264763615"/>
                    </a:ext>
                  </a:extLst>
                </a:gridCol>
                <a:gridCol w="619595">
                  <a:extLst>
                    <a:ext uri="{9D8B030D-6E8A-4147-A177-3AD203B41FA5}">
                      <a16:colId xmlns:a16="http://schemas.microsoft.com/office/drawing/2014/main" val="122467612"/>
                    </a:ext>
                  </a:extLst>
                </a:gridCol>
                <a:gridCol w="703041">
                  <a:extLst>
                    <a:ext uri="{9D8B030D-6E8A-4147-A177-3AD203B41FA5}">
                      <a16:colId xmlns:a16="http://schemas.microsoft.com/office/drawing/2014/main" val="2021887314"/>
                    </a:ext>
                  </a:extLst>
                </a:gridCol>
              </a:tblGrid>
              <a:tr h="324000">
                <a:tc>
                  <a:txBody>
                    <a:bodyPr/>
                    <a:lstStyle/>
                    <a:p>
                      <a:pPr algn="ctr"/>
                      <a:endParaRPr lang="en-US" sz="1200" dirty="0"/>
                    </a:p>
                  </a:txBody>
                  <a:tcPr anchor="ctr">
                    <a:lnB w="12700" cap="flat" cmpd="sng" algn="ctr">
                      <a:solidFill>
                        <a:schemeClr val="tx1"/>
                      </a:solidFill>
                      <a:prstDash val="solid"/>
                      <a:round/>
                      <a:headEnd type="none" w="med" len="med"/>
                      <a:tailEnd type="none" w="med" len="med"/>
                    </a:lnB>
                  </a:tcPr>
                </a:tc>
                <a:tc gridSpan="2">
                  <a:txBody>
                    <a:bodyPr/>
                    <a:lstStyle/>
                    <a:p>
                      <a:pPr algn="ctr"/>
                      <a:r>
                        <a:rPr lang="en-US" sz="1200" dirty="0"/>
                        <a:t>Deferred Expenses</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31/12/20XX</a:t>
                      </a: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600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R w="12700" cap="flat" cmpd="sng" algn="ctr">
                      <a:solidFill>
                        <a:schemeClr val="tx1"/>
                      </a:solidFill>
                      <a:prstDash val="solid"/>
                      <a:round/>
                      <a:headEnd type="none" w="med" len="med"/>
                      <a:tailEnd type="none" w="med" len="med"/>
                    </a:lnR>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4203095618"/>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54114531"/>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600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2399356113"/>
                  </a:ext>
                </a:extLst>
              </a:tr>
            </a:tbl>
          </a:graphicData>
        </a:graphic>
      </p:graphicFrame>
    </p:spTree>
    <p:extLst>
      <p:ext uri="{BB962C8B-B14F-4D97-AF65-F5344CB8AC3E}">
        <p14:creationId xmlns:p14="http://schemas.microsoft.com/office/powerpoint/2010/main" val="345303223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8501ABF4-6494-4907-B51A-CB2068223202}"/>
              </a:ext>
            </a:extLst>
          </p:cNvPr>
          <p:cNvSpPr>
            <a:spLocks noGrp="1"/>
          </p:cNvSpPr>
          <p:nvPr>
            <p:ph type="sldNum" sz="quarter" idx="12"/>
          </p:nvPr>
        </p:nvSpPr>
        <p:spPr/>
        <p:txBody>
          <a:bodyPr/>
          <a:lstStyle/>
          <a:p>
            <a:fld id="{D57F1E4F-1CFF-5643-939E-217C01CDF565}" type="slidenum">
              <a:rPr lang="en-US" smtClean="0"/>
              <a:pPr/>
              <a:t>22</a:t>
            </a:fld>
            <a:endParaRPr lang="en-US" dirty="0"/>
          </a:p>
        </p:txBody>
      </p:sp>
      <p:sp>
        <p:nvSpPr>
          <p:cNvPr id="5" name="Footer Placeholder 4">
            <a:extLst>
              <a:ext uri="{FF2B5EF4-FFF2-40B4-BE49-F238E27FC236}">
                <a16:creationId xmlns:a16="http://schemas.microsoft.com/office/drawing/2014/main" id="{D9C6FC0F-F0CD-4498-ACB3-A1B04589FC80}"/>
              </a:ext>
            </a:extLst>
          </p:cNvPr>
          <p:cNvSpPr>
            <a:spLocks noGrp="1"/>
          </p:cNvSpPr>
          <p:nvPr>
            <p:ph type="ftr" sz="quarter" idx="3"/>
          </p:nvPr>
        </p:nvSpPr>
        <p:spPr/>
        <p:txBody>
          <a:bodyPr/>
          <a:lstStyle/>
          <a:p>
            <a:pPr algn="ctr"/>
            <a:r>
              <a:rPr lang="en-US" dirty="0"/>
              <a:t>Practice on Accounting – B.A. Global Governance</a:t>
            </a:r>
          </a:p>
          <a:p>
            <a:pPr algn="ctr"/>
            <a:r>
              <a:rPr lang="en-US" dirty="0"/>
              <a:t>A.Y. 2024-2025</a:t>
            </a:r>
          </a:p>
          <a:p>
            <a:pPr algn="ctr"/>
            <a:endParaRPr lang="en-US" dirty="0"/>
          </a:p>
        </p:txBody>
      </p:sp>
      <p:graphicFrame>
        <p:nvGraphicFramePr>
          <p:cNvPr id="6" name="Table 5">
            <a:extLst>
              <a:ext uri="{FF2B5EF4-FFF2-40B4-BE49-F238E27FC236}">
                <a16:creationId xmlns:a16="http://schemas.microsoft.com/office/drawing/2014/main" id="{B2DDFD64-9201-4279-89CF-4FF037F4A5E2}"/>
              </a:ext>
            </a:extLst>
          </p:cNvPr>
          <p:cNvGraphicFramePr>
            <a:graphicFrameLocks noGrp="1"/>
          </p:cNvGraphicFramePr>
          <p:nvPr>
            <p:extLst>
              <p:ext uri="{D42A27DB-BD31-4B8C-83A1-F6EECF244321}">
                <p14:modId xmlns:p14="http://schemas.microsoft.com/office/powerpoint/2010/main" val="4087193329"/>
              </p:ext>
            </p:extLst>
          </p:nvPr>
        </p:nvGraphicFramePr>
        <p:xfrm>
          <a:off x="1072798" y="1518079"/>
          <a:ext cx="6083556" cy="741680"/>
        </p:xfrm>
        <a:graphic>
          <a:graphicData uri="http://schemas.openxmlformats.org/drawingml/2006/table">
            <a:tbl>
              <a:tblPr firstRow="1" bandRow="1">
                <a:tableStyleId>{9D7B26C5-4107-4FEC-AEDC-1716B250A1EF}</a:tableStyleId>
              </a:tblPr>
              <a:tblGrid>
                <a:gridCol w="761057">
                  <a:extLst>
                    <a:ext uri="{9D8B030D-6E8A-4147-A177-3AD203B41FA5}">
                      <a16:colId xmlns:a16="http://schemas.microsoft.com/office/drawing/2014/main" val="3251389968"/>
                    </a:ext>
                  </a:extLst>
                </a:gridCol>
                <a:gridCol w="3541951">
                  <a:extLst>
                    <a:ext uri="{9D8B030D-6E8A-4147-A177-3AD203B41FA5}">
                      <a16:colId xmlns:a16="http://schemas.microsoft.com/office/drawing/2014/main" val="3813811915"/>
                    </a:ext>
                  </a:extLst>
                </a:gridCol>
                <a:gridCol w="862641">
                  <a:extLst>
                    <a:ext uri="{9D8B030D-6E8A-4147-A177-3AD203B41FA5}">
                      <a16:colId xmlns:a16="http://schemas.microsoft.com/office/drawing/2014/main" val="2006376887"/>
                    </a:ext>
                  </a:extLst>
                </a:gridCol>
                <a:gridCol w="917907">
                  <a:extLst>
                    <a:ext uri="{9D8B030D-6E8A-4147-A177-3AD203B41FA5}">
                      <a16:colId xmlns:a16="http://schemas.microsoft.com/office/drawing/2014/main" val="2540506348"/>
                    </a:ext>
                  </a:extLst>
                </a:gridCol>
              </a:tblGrid>
              <a:tr h="370840">
                <a:tc>
                  <a:txBody>
                    <a:bodyPr/>
                    <a:lstStyle/>
                    <a:p>
                      <a:r>
                        <a:rPr lang="en-US" dirty="0"/>
                        <a:t>IN</a:t>
                      </a:r>
                    </a:p>
                  </a:txBody>
                  <a:tcPr/>
                </a:tc>
                <a:tc>
                  <a:txBody>
                    <a:bodyPr/>
                    <a:lstStyle/>
                    <a:p>
                      <a:r>
                        <a:rPr lang="en-US" dirty="0"/>
                        <a:t>Cost of services</a:t>
                      </a:r>
                    </a:p>
                  </a:txBody>
                  <a:tcPr/>
                </a:tc>
                <a:tc>
                  <a:txBody>
                    <a:bodyPr/>
                    <a:lstStyle/>
                    <a:p>
                      <a:r>
                        <a:rPr lang="en-US" dirty="0"/>
                        <a:t>600</a:t>
                      </a:r>
                    </a:p>
                  </a:txBody>
                  <a:tcPr/>
                </a:tc>
                <a:tc>
                  <a:txBody>
                    <a:bodyPr/>
                    <a:lstStyle/>
                    <a:p>
                      <a:endParaRPr lang="en-US" dirty="0"/>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r>
                        <a:rPr lang="en-US" dirty="0"/>
                        <a:t>Deferred expenses</a:t>
                      </a:r>
                    </a:p>
                  </a:txBody>
                  <a:tcPr/>
                </a:tc>
                <a:tc>
                  <a:txBody>
                    <a:bodyPr/>
                    <a:lstStyle/>
                    <a:p>
                      <a:endParaRPr lang="en-US" dirty="0"/>
                    </a:p>
                  </a:txBody>
                  <a:tcPr/>
                </a:tc>
                <a:tc>
                  <a:txBody>
                    <a:bodyPr/>
                    <a:lstStyle/>
                    <a:p>
                      <a:r>
                        <a:rPr lang="en-US" dirty="0"/>
                        <a:t>600</a:t>
                      </a:r>
                    </a:p>
                  </a:txBody>
                  <a:tcPr/>
                </a:tc>
                <a:extLst>
                  <a:ext uri="{0D108BD9-81ED-4DB2-BD59-A6C34878D82A}">
                    <a16:rowId xmlns:a16="http://schemas.microsoft.com/office/drawing/2014/main" val="139990759"/>
                  </a:ext>
                </a:extLst>
              </a:tr>
            </a:tbl>
          </a:graphicData>
        </a:graphic>
      </p:graphicFrame>
      <p:sp>
        <p:nvSpPr>
          <p:cNvPr id="7" name="TextBox 6">
            <a:extLst>
              <a:ext uri="{FF2B5EF4-FFF2-40B4-BE49-F238E27FC236}">
                <a16:creationId xmlns:a16="http://schemas.microsoft.com/office/drawing/2014/main" id="{673ED462-5894-4D8F-AB8B-282B82BC01A5}"/>
              </a:ext>
            </a:extLst>
          </p:cNvPr>
          <p:cNvSpPr txBox="1"/>
          <p:nvPr/>
        </p:nvSpPr>
        <p:spPr>
          <a:xfrm>
            <a:off x="992038" y="966158"/>
            <a:ext cx="3842719" cy="369332"/>
          </a:xfrm>
          <a:prstGeom prst="rect">
            <a:avLst/>
          </a:prstGeom>
          <a:noFill/>
        </p:spPr>
        <p:txBody>
          <a:bodyPr wrap="none" rtlCol="0">
            <a:spAutoFit/>
          </a:bodyPr>
          <a:lstStyle/>
          <a:p>
            <a:r>
              <a:rPr lang="en-US" dirty="0">
                <a:solidFill>
                  <a:srgbClr val="C00000"/>
                </a:solidFill>
              </a:rPr>
              <a:t>At the beginning of the next period</a:t>
            </a:r>
          </a:p>
        </p:txBody>
      </p:sp>
      <p:graphicFrame>
        <p:nvGraphicFramePr>
          <p:cNvPr id="11" name="Table 10">
            <a:extLst>
              <a:ext uri="{FF2B5EF4-FFF2-40B4-BE49-F238E27FC236}">
                <a16:creationId xmlns:a16="http://schemas.microsoft.com/office/drawing/2014/main" id="{44078ACD-617E-4EAF-A186-7060CE08C9E0}"/>
              </a:ext>
            </a:extLst>
          </p:cNvPr>
          <p:cNvGraphicFramePr>
            <a:graphicFrameLocks noGrp="1"/>
          </p:cNvGraphicFramePr>
          <p:nvPr>
            <p:extLst>
              <p:ext uri="{D42A27DB-BD31-4B8C-83A1-F6EECF244321}">
                <p14:modId xmlns:p14="http://schemas.microsoft.com/office/powerpoint/2010/main" val="3287489713"/>
              </p:ext>
            </p:extLst>
          </p:nvPr>
        </p:nvGraphicFramePr>
        <p:xfrm>
          <a:off x="621262" y="2943685"/>
          <a:ext cx="2813673" cy="1620000"/>
        </p:xfrm>
        <a:graphic>
          <a:graphicData uri="http://schemas.openxmlformats.org/drawingml/2006/table">
            <a:tbl>
              <a:tblPr firstRow="1" bandRow="1">
                <a:tableStyleId>{2D5ABB26-0587-4C30-8999-92F81FD0307C}</a:tableStyleId>
              </a:tblPr>
              <a:tblGrid>
                <a:gridCol w="1264579">
                  <a:extLst>
                    <a:ext uri="{9D8B030D-6E8A-4147-A177-3AD203B41FA5}">
                      <a16:colId xmlns:a16="http://schemas.microsoft.com/office/drawing/2014/main" val="1264763615"/>
                    </a:ext>
                  </a:extLst>
                </a:gridCol>
                <a:gridCol w="763237">
                  <a:extLst>
                    <a:ext uri="{9D8B030D-6E8A-4147-A177-3AD203B41FA5}">
                      <a16:colId xmlns:a16="http://schemas.microsoft.com/office/drawing/2014/main" val="122467612"/>
                    </a:ext>
                  </a:extLst>
                </a:gridCol>
                <a:gridCol w="785857">
                  <a:extLst>
                    <a:ext uri="{9D8B030D-6E8A-4147-A177-3AD203B41FA5}">
                      <a16:colId xmlns:a16="http://schemas.microsoft.com/office/drawing/2014/main" val="2021887314"/>
                    </a:ext>
                  </a:extLst>
                </a:gridCol>
              </a:tblGrid>
              <a:tr h="324000">
                <a:tc>
                  <a:txBody>
                    <a:bodyPr/>
                    <a:lstStyle/>
                    <a:p>
                      <a:pPr algn="ctr"/>
                      <a:endParaRPr lang="en-US" sz="1200" dirty="0"/>
                    </a:p>
                  </a:txBody>
                  <a:tcPr anchor="ctr">
                    <a:lnB w="12700" cap="flat" cmpd="sng" algn="ctr">
                      <a:solidFill>
                        <a:schemeClr val="tx1"/>
                      </a:solidFill>
                      <a:prstDash val="solid"/>
                      <a:round/>
                      <a:headEnd type="none" w="med" len="med"/>
                      <a:tailEnd type="none" w="med" len="med"/>
                    </a:lnB>
                  </a:tcPr>
                </a:tc>
                <a:tc gridSpan="2">
                  <a:txBody>
                    <a:bodyPr/>
                    <a:lstStyle/>
                    <a:p>
                      <a:pPr algn="ctr"/>
                      <a:r>
                        <a:rPr lang="en-US" sz="1200" dirty="0"/>
                        <a:t>Cash</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solidFill>
                            <a:schemeClr val="tx1"/>
                          </a:solidFill>
                        </a:rPr>
                        <a:t>01/07/20XX1</a:t>
                      </a: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solidFill>
                            <a:schemeClr val="tx1"/>
                          </a:solidFill>
                        </a:rPr>
                        <a:t>1.200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endParaRPr lang="en-US" sz="1200" dirty="0"/>
                    </a:p>
                  </a:txBody>
                  <a:tcPr>
                    <a:lnR w="12700" cap="flat" cmpd="sng" algn="ctr">
                      <a:solidFill>
                        <a:schemeClr val="tx1"/>
                      </a:solidFill>
                      <a:prstDash val="solid"/>
                      <a:round/>
                      <a:headEnd type="none" w="med" len="med"/>
                      <a:tailEnd type="none" w="med" len="med"/>
                    </a:lnR>
                  </a:tcPr>
                </a:tc>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4203095618"/>
                  </a:ext>
                </a:extLst>
              </a:tr>
              <a:tr h="324000">
                <a:tc>
                  <a:txBody>
                    <a:bodyPr/>
                    <a:lstStyle/>
                    <a:p>
                      <a:pPr algn="r"/>
                      <a:endParaRPr lang="en-US" sz="1200" dirty="0"/>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582766480"/>
                  </a:ext>
                </a:extLst>
              </a:tr>
              <a:tr h="324000">
                <a:tc>
                  <a:txBody>
                    <a:bodyPr/>
                    <a:lstStyle/>
                    <a:p>
                      <a:pPr algn="r"/>
                      <a:endParaRPr lang="en-US" sz="1200"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t>1.200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4187643167"/>
                  </a:ext>
                </a:extLst>
              </a:tr>
            </a:tbl>
          </a:graphicData>
        </a:graphic>
      </p:graphicFrame>
      <p:graphicFrame>
        <p:nvGraphicFramePr>
          <p:cNvPr id="12" name="Table 11">
            <a:extLst>
              <a:ext uri="{FF2B5EF4-FFF2-40B4-BE49-F238E27FC236}">
                <a16:creationId xmlns:a16="http://schemas.microsoft.com/office/drawing/2014/main" id="{B314668F-F395-4C7A-AB35-5C2B2F18D5FC}"/>
              </a:ext>
            </a:extLst>
          </p:cNvPr>
          <p:cNvGraphicFramePr>
            <a:graphicFrameLocks noGrp="1"/>
          </p:cNvGraphicFramePr>
          <p:nvPr>
            <p:extLst>
              <p:ext uri="{D42A27DB-BD31-4B8C-83A1-F6EECF244321}">
                <p14:modId xmlns:p14="http://schemas.microsoft.com/office/powerpoint/2010/main" val="1083981947"/>
              </p:ext>
            </p:extLst>
          </p:nvPr>
        </p:nvGraphicFramePr>
        <p:xfrm>
          <a:off x="3564461" y="2940292"/>
          <a:ext cx="2660702" cy="1661760"/>
        </p:xfrm>
        <a:graphic>
          <a:graphicData uri="http://schemas.openxmlformats.org/drawingml/2006/table">
            <a:tbl>
              <a:tblPr firstRow="1" bandRow="1">
                <a:tableStyleId>{2D5ABB26-0587-4C30-8999-92F81FD0307C}</a:tableStyleId>
              </a:tblPr>
              <a:tblGrid>
                <a:gridCol w="1195828">
                  <a:extLst>
                    <a:ext uri="{9D8B030D-6E8A-4147-A177-3AD203B41FA5}">
                      <a16:colId xmlns:a16="http://schemas.microsoft.com/office/drawing/2014/main" val="1264763615"/>
                    </a:ext>
                  </a:extLst>
                </a:gridCol>
                <a:gridCol w="721742">
                  <a:extLst>
                    <a:ext uri="{9D8B030D-6E8A-4147-A177-3AD203B41FA5}">
                      <a16:colId xmlns:a16="http://schemas.microsoft.com/office/drawing/2014/main" val="122467612"/>
                    </a:ext>
                  </a:extLst>
                </a:gridCol>
                <a:gridCol w="743132">
                  <a:extLst>
                    <a:ext uri="{9D8B030D-6E8A-4147-A177-3AD203B41FA5}">
                      <a16:colId xmlns:a16="http://schemas.microsoft.com/office/drawing/2014/main" val="2021887314"/>
                    </a:ext>
                  </a:extLst>
                </a:gridCol>
              </a:tblGrid>
              <a:tr h="324000">
                <a:tc>
                  <a:txBody>
                    <a:bodyPr/>
                    <a:lstStyle/>
                    <a:p>
                      <a:pPr algn="ctr"/>
                      <a:endParaRPr lang="en-US" sz="1200" dirty="0"/>
                    </a:p>
                  </a:txBody>
                  <a:tcPr anchor="ctr">
                    <a:lnB w="12700" cap="flat" cmpd="sng" algn="ctr">
                      <a:solidFill>
                        <a:schemeClr val="tx1"/>
                      </a:solidFill>
                      <a:prstDash val="solid"/>
                      <a:round/>
                      <a:headEnd type="none" w="med" len="med"/>
                      <a:tailEnd type="none" w="med" len="med"/>
                    </a:lnB>
                  </a:tcPr>
                </a:tc>
                <a:tc gridSpan="2">
                  <a:txBody>
                    <a:bodyPr/>
                    <a:lstStyle/>
                    <a:p>
                      <a:pPr algn="ctr"/>
                      <a:r>
                        <a:rPr lang="en-US" sz="1200" dirty="0"/>
                        <a:t>Cost of services</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t>01/01/20XX+1</a:t>
                      </a: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solidFill>
                            <a:srgbClr val="FF0000"/>
                          </a:solidFill>
                        </a:rPr>
                        <a:t>600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solidFill>
                          <a:schemeClr val="tx1"/>
                        </a:solidFill>
                      </a:endParaRP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endParaRPr lang="en-US" sz="1200" dirty="0"/>
                    </a:p>
                  </a:txBody>
                  <a:tcPr>
                    <a:lnR w="12700" cap="flat" cmpd="sng" algn="ctr">
                      <a:solidFill>
                        <a:schemeClr val="tx1"/>
                      </a:solidFill>
                      <a:prstDash val="solid"/>
                      <a:round/>
                      <a:headEnd type="none" w="med" len="med"/>
                      <a:tailEnd type="none" w="med" len="med"/>
                    </a:lnR>
                  </a:tcPr>
                </a:tc>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4203095618"/>
                  </a:ext>
                </a:extLst>
              </a:tr>
              <a:tr h="324000">
                <a:tc>
                  <a:txBody>
                    <a:bodyPr/>
                    <a:lstStyle/>
                    <a:p>
                      <a:endParaRPr lang="en-US"/>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289289922"/>
                  </a:ext>
                </a:extLst>
              </a:tr>
              <a:tr h="324000">
                <a:tc>
                  <a:txBody>
                    <a:bodyPr/>
                    <a:lstStyle/>
                    <a:p>
                      <a:pPr algn="r"/>
                      <a:endParaRPr lang="en-US" sz="1200"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t>600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4170645465"/>
                  </a:ext>
                </a:extLst>
              </a:tr>
            </a:tbl>
          </a:graphicData>
        </a:graphic>
      </p:graphicFrame>
      <p:graphicFrame>
        <p:nvGraphicFramePr>
          <p:cNvPr id="13" name="Table 12">
            <a:extLst>
              <a:ext uri="{FF2B5EF4-FFF2-40B4-BE49-F238E27FC236}">
                <a16:creationId xmlns:a16="http://schemas.microsoft.com/office/drawing/2014/main" id="{E65662B5-0ED3-4AB3-B1B6-A9DA2F6BD313}"/>
              </a:ext>
            </a:extLst>
          </p:cNvPr>
          <p:cNvGraphicFramePr>
            <a:graphicFrameLocks noGrp="1"/>
          </p:cNvGraphicFramePr>
          <p:nvPr>
            <p:extLst>
              <p:ext uri="{D42A27DB-BD31-4B8C-83A1-F6EECF244321}">
                <p14:modId xmlns:p14="http://schemas.microsoft.com/office/powerpoint/2010/main" val="638469527"/>
              </p:ext>
            </p:extLst>
          </p:nvPr>
        </p:nvGraphicFramePr>
        <p:xfrm>
          <a:off x="6354689" y="2807092"/>
          <a:ext cx="2517160" cy="1753200"/>
        </p:xfrm>
        <a:graphic>
          <a:graphicData uri="http://schemas.openxmlformats.org/drawingml/2006/table">
            <a:tbl>
              <a:tblPr firstRow="1" bandRow="1">
                <a:tableStyleId>{2D5ABB26-0587-4C30-8999-92F81FD0307C}</a:tableStyleId>
              </a:tblPr>
              <a:tblGrid>
                <a:gridCol w="1194524">
                  <a:extLst>
                    <a:ext uri="{9D8B030D-6E8A-4147-A177-3AD203B41FA5}">
                      <a16:colId xmlns:a16="http://schemas.microsoft.com/office/drawing/2014/main" val="1264763615"/>
                    </a:ext>
                  </a:extLst>
                </a:gridCol>
                <a:gridCol w="619595">
                  <a:extLst>
                    <a:ext uri="{9D8B030D-6E8A-4147-A177-3AD203B41FA5}">
                      <a16:colId xmlns:a16="http://schemas.microsoft.com/office/drawing/2014/main" val="122467612"/>
                    </a:ext>
                  </a:extLst>
                </a:gridCol>
                <a:gridCol w="703041">
                  <a:extLst>
                    <a:ext uri="{9D8B030D-6E8A-4147-A177-3AD203B41FA5}">
                      <a16:colId xmlns:a16="http://schemas.microsoft.com/office/drawing/2014/main" val="2021887314"/>
                    </a:ext>
                  </a:extLst>
                </a:gridCol>
              </a:tblGrid>
              <a:tr h="324000">
                <a:tc>
                  <a:txBody>
                    <a:bodyPr/>
                    <a:lstStyle/>
                    <a:p>
                      <a:pPr algn="ctr"/>
                      <a:endParaRPr lang="en-US" sz="1200" dirty="0"/>
                    </a:p>
                  </a:txBody>
                  <a:tcPr anchor="ctr">
                    <a:lnB w="12700" cap="flat" cmpd="sng" algn="ctr">
                      <a:solidFill>
                        <a:schemeClr val="tx1"/>
                      </a:solidFill>
                      <a:prstDash val="solid"/>
                      <a:round/>
                      <a:headEnd type="none" w="med" len="med"/>
                      <a:tailEnd type="none" w="med" len="med"/>
                    </a:lnB>
                  </a:tcPr>
                </a:tc>
                <a:tc gridSpan="2">
                  <a:txBody>
                    <a:bodyPr/>
                    <a:lstStyle/>
                    <a:p>
                      <a:pPr algn="ctr"/>
                      <a:r>
                        <a:rPr lang="en-US" sz="1200" dirty="0"/>
                        <a:t>Deferred Expenses</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31/12/20XX</a:t>
                      </a: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600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01/01/20XX+1</a:t>
                      </a:r>
                    </a:p>
                  </a:txBody>
                  <a:tcPr>
                    <a:lnR w="12700" cap="flat" cmpd="sng" algn="ctr">
                      <a:solidFill>
                        <a:schemeClr val="tx1"/>
                      </a:solidFill>
                      <a:prstDash val="solid"/>
                      <a:round/>
                      <a:headEnd type="none" w="med" len="med"/>
                      <a:tailEnd type="none" w="med" len="med"/>
                    </a:lnR>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a:r>
                        <a:rPr lang="en-US" sz="1200" dirty="0">
                          <a:solidFill>
                            <a:srgbClr val="FF0000"/>
                          </a:solidFill>
                        </a:rPr>
                        <a:t>600</a:t>
                      </a: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4203095618"/>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54114531"/>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t>//</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2399356113"/>
                  </a:ext>
                </a:extLst>
              </a:tr>
            </a:tbl>
          </a:graphicData>
        </a:graphic>
      </p:graphicFrame>
    </p:spTree>
    <p:extLst>
      <p:ext uri="{BB962C8B-B14F-4D97-AF65-F5344CB8AC3E}">
        <p14:creationId xmlns:p14="http://schemas.microsoft.com/office/powerpoint/2010/main" val="390318388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CBCCF8-D266-49F9-8EEF-0B84233351F0}"/>
              </a:ext>
            </a:extLst>
          </p:cNvPr>
          <p:cNvSpPr>
            <a:spLocks noGrp="1"/>
          </p:cNvSpPr>
          <p:nvPr>
            <p:ph type="title"/>
          </p:nvPr>
        </p:nvSpPr>
        <p:spPr/>
        <p:txBody>
          <a:bodyPr>
            <a:normAutofit fontScale="90000"/>
          </a:bodyPr>
          <a:lstStyle/>
          <a:p>
            <a:r>
              <a:rPr lang="en-US" dirty="0"/>
              <a:t>Accrued revenues</a:t>
            </a:r>
          </a:p>
        </p:txBody>
      </p:sp>
      <p:sp>
        <p:nvSpPr>
          <p:cNvPr id="3" name="Content Placeholder 2">
            <a:extLst>
              <a:ext uri="{FF2B5EF4-FFF2-40B4-BE49-F238E27FC236}">
                <a16:creationId xmlns:a16="http://schemas.microsoft.com/office/drawing/2014/main" id="{3F5C0A8B-A503-4043-941B-B3C119833105}"/>
              </a:ext>
            </a:extLst>
          </p:cNvPr>
          <p:cNvSpPr>
            <a:spLocks noGrp="1"/>
          </p:cNvSpPr>
          <p:nvPr>
            <p:ph idx="1"/>
          </p:nvPr>
        </p:nvSpPr>
        <p:spPr>
          <a:xfrm>
            <a:off x="677334" y="1238249"/>
            <a:ext cx="8596668" cy="4544681"/>
          </a:xfrm>
        </p:spPr>
        <p:txBody>
          <a:bodyPr/>
          <a:lstStyle/>
          <a:p>
            <a:r>
              <a:rPr lang="en-US" dirty="0"/>
              <a:t>A company is a lessor and has a lease contract for its own premises for Euro 2.400 per year and for which it has to receive a quarterly payment of Euro 600. Payment is at the end of each period. Contract starts at 01.12.20XX</a:t>
            </a:r>
          </a:p>
          <a:p>
            <a:r>
              <a:rPr lang="en-US" dirty="0"/>
              <a:t>At the end of the year the Company accounts for the following:</a:t>
            </a:r>
          </a:p>
          <a:p>
            <a:endParaRPr lang="en-US" dirty="0"/>
          </a:p>
          <a:p>
            <a:endParaRPr lang="en-US" dirty="0"/>
          </a:p>
        </p:txBody>
      </p:sp>
      <p:sp>
        <p:nvSpPr>
          <p:cNvPr id="4" name="Slide Number Placeholder 3">
            <a:extLst>
              <a:ext uri="{FF2B5EF4-FFF2-40B4-BE49-F238E27FC236}">
                <a16:creationId xmlns:a16="http://schemas.microsoft.com/office/drawing/2014/main" id="{2CAC513F-03BD-482A-8B4B-DA002203705A}"/>
              </a:ext>
            </a:extLst>
          </p:cNvPr>
          <p:cNvSpPr>
            <a:spLocks noGrp="1"/>
          </p:cNvSpPr>
          <p:nvPr>
            <p:ph type="sldNum" sz="quarter" idx="12"/>
          </p:nvPr>
        </p:nvSpPr>
        <p:spPr/>
        <p:txBody>
          <a:bodyPr/>
          <a:lstStyle/>
          <a:p>
            <a:fld id="{D57F1E4F-1CFF-5643-939E-217C01CDF565}" type="slidenum">
              <a:rPr lang="en-US" smtClean="0"/>
              <a:pPr/>
              <a:t>23</a:t>
            </a:fld>
            <a:endParaRPr lang="en-US" dirty="0"/>
          </a:p>
        </p:txBody>
      </p:sp>
      <p:sp>
        <p:nvSpPr>
          <p:cNvPr id="5" name="Footer Placeholder 4">
            <a:extLst>
              <a:ext uri="{FF2B5EF4-FFF2-40B4-BE49-F238E27FC236}">
                <a16:creationId xmlns:a16="http://schemas.microsoft.com/office/drawing/2014/main" id="{5D4FC3E6-6382-4853-B327-D5F4E06D556C}"/>
              </a:ext>
            </a:extLst>
          </p:cNvPr>
          <p:cNvSpPr>
            <a:spLocks noGrp="1"/>
          </p:cNvSpPr>
          <p:nvPr>
            <p:ph type="ftr" sz="quarter" idx="3"/>
          </p:nvPr>
        </p:nvSpPr>
        <p:spPr/>
        <p:txBody>
          <a:bodyPr/>
          <a:lstStyle/>
          <a:p>
            <a:pPr algn="ctr"/>
            <a:r>
              <a:rPr lang="en-US" dirty="0"/>
              <a:t>Practice on Accounting – B.A. Global Governance</a:t>
            </a:r>
          </a:p>
          <a:p>
            <a:pPr algn="ctr"/>
            <a:r>
              <a:rPr lang="en-US" dirty="0"/>
              <a:t>A.Y. 2024-2025</a:t>
            </a:r>
          </a:p>
          <a:p>
            <a:pPr algn="ctr"/>
            <a:endParaRPr lang="en-US" dirty="0"/>
          </a:p>
        </p:txBody>
      </p:sp>
      <p:graphicFrame>
        <p:nvGraphicFramePr>
          <p:cNvPr id="6" name="Table 5">
            <a:extLst>
              <a:ext uri="{FF2B5EF4-FFF2-40B4-BE49-F238E27FC236}">
                <a16:creationId xmlns:a16="http://schemas.microsoft.com/office/drawing/2014/main" id="{46ECD7E2-2D62-4AC1-95F9-2FFB93092C1E}"/>
              </a:ext>
            </a:extLst>
          </p:cNvPr>
          <p:cNvGraphicFramePr>
            <a:graphicFrameLocks noGrp="1"/>
          </p:cNvGraphicFramePr>
          <p:nvPr>
            <p:extLst>
              <p:ext uri="{D42A27DB-BD31-4B8C-83A1-F6EECF244321}">
                <p14:modId xmlns:p14="http://schemas.microsoft.com/office/powerpoint/2010/main" val="3255888939"/>
              </p:ext>
            </p:extLst>
          </p:nvPr>
        </p:nvGraphicFramePr>
        <p:xfrm>
          <a:off x="1262579" y="2768910"/>
          <a:ext cx="6083556" cy="741680"/>
        </p:xfrm>
        <a:graphic>
          <a:graphicData uri="http://schemas.openxmlformats.org/drawingml/2006/table">
            <a:tbl>
              <a:tblPr firstRow="1" bandRow="1">
                <a:tableStyleId>{9D7B26C5-4107-4FEC-AEDC-1716B250A1EF}</a:tableStyleId>
              </a:tblPr>
              <a:tblGrid>
                <a:gridCol w="761057">
                  <a:extLst>
                    <a:ext uri="{9D8B030D-6E8A-4147-A177-3AD203B41FA5}">
                      <a16:colId xmlns:a16="http://schemas.microsoft.com/office/drawing/2014/main" val="3251389968"/>
                    </a:ext>
                  </a:extLst>
                </a:gridCol>
                <a:gridCol w="3541951">
                  <a:extLst>
                    <a:ext uri="{9D8B030D-6E8A-4147-A177-3AD203B41FA5}">
                      <a16:colId xmlns:a16="http://schemas.microsoft.com/office/drawing/2014/main" val="3813811915"/>
                    </a:ext>
                  </a:extLst>
                </a:gridCol>
                <a:gridCol w="862641">
                  <a:extLst>
                    <a:ext uri="{9D8B030D-6E8A-4147-A177-3AD203B41FA5}">
                      <a16:colId xmlns:a16="http://schemas.microsoft.com/office/drawing/2014/main" val="2006376887"/>
                    </a:ext>
                  </a:extLst>
                </a:gridCol>
                <a:gridCol w="917907">
                  <a:extLst>
                    <a:ext uri="{9D8B030D-6E8A-4147-A177-3AD203B41FA5}">
                      <a16:colId xmlns:a16="http://schemas.microsoft.com/office/drawing/2014/main" val="2540506348"/>
                    </a:ext>
                  </a:extLst>
                </a:gridCol>
              </a:tblGrid>
              <a:tr h="370840">
                <a:tc>
                  <a:txBody>
                    <a:bodyPr/>
                    <a:lstStyle/>
                    <a:p>
                      <a:r>
                        <a:rPr lang="en-US" dirty="0"/>
                        <a:t>IN</a:t>
                      </a:r>
                    </a:p>
                  </a:txBody>
                  <a:tcPr/>
                </a:tc>
                <a:tc>
                  <a:txBody>
                    <a:bodyPr/>
                    <a:lstStyle/>
                    <a:p>
                      <a:r>
                        <a:rPr lang="en-US" dirty="0"/>
                        <a:t>Accrued Revenues</a:t>
                      </a:r>
                    </a:p>
                  </a:txBody>
                  <a:tcPr/>
                </a:tc>
                <a:tc>
                  <a:txBody>
                    <a:bodyPr/>
                    <a:lstStyle/>
                    <a:p>
                      <a:r>
                        <a:rPr lang="en-US" dirty="0"/>
                        <a:t>200</a:t>
                      </a:r>
                    </a:p>
                  </a:txBody>
                  <a:tcPr/>
                </a:tc>
                <a:tc>
                  <a:txBody>
                    <a:bodyPr/>
                    <a:lstStyle/>
                    <a:p>
                      <a:endParaRPr lang="en-US" dirty="0"/>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r>
                        <a:rPr lang="en-US" dirty="0"/>
                        <a:t>Revenues</a:t>
                      </a:r>
                    </a:p>
                  </a:txBody>
                  <a:tcPr/>
                </a:tc>
                <a:tc>
                  <a:txBody>
                    <a:bodyPr/>
                    <a:lstStyle/>
                    <a:p>
                      <a:endParaRPr lang="en-US" dirty="0"/>
                    </a:p>
                  </a:txBody>
                  <a:tcPr/>
                </a:tc>
                <a:tc>
                  <a:txBody>
                    <a:bodyPr/>
                    <a:lstStyle/>
                    <a:p>
                      <a:r>
                        <a:rPr lang="en-US" dirty="0"/>
                        <a:t>200</a:t>
                      </a:r>
                    </a:p>
                  </a:txBody>
                  <a:tcPr/>
                </a:tc>
                <a:extLst>
                  <a:ext uri="{0D108BD9-81ED-4DB2-BD59-A6C34878D82A}">
                    <a16:rowId xmlns:a16="http://schemas.microsoft.com/office/drawing/2014/main" val="139990759"/>
                  </a:ext>
                </a:extLst>
              </a:tr>
            </a:tbl>
          </a:graphicData>
        </a:graphic>
      </p:graphicFrame>
      <p:sp>
        <p:nvSpPr>
          <p:cNvPr id="8" name="TextBox 7">
            <a:extLst>
              <a:ext uri="{FF2B5EF4-FFF2-40B4-BE49-F238E27FC236}">
                <a16:creationId xmlns:a16="http://schemas.microsoft.com/office/drawing/2014/main" id="{0DEEC0B3-ABAF-4151-A726-DCE708094A96}"/>
              </a:ext>
            </a:extLst>
          </p:cNvPr>
          <p:cNvSpPr txBox="1"/>
          <p:nvPr/>
        </p:nvSpPr>
        <p:spPr>
          <a:xfrm>
            <a:off x="1621766" y="5149970"/>
            <a:ext cx="2771913" cy="276999"/>
          </a:xfrm>
          <a:prstGeom prst="rect">
            <a:avLst/>
          </a:prstGeom>
          <a:noFill/>
        </p:spPr>
        <p:txBody>
          <a:bodyPr wrap="none" rtlCol="0">
            <a:spAutoFit/>
          </a:bodyPr>
          <a:lstStyle/>
          <a:p>
            <a:r>
              <a:rPr lang="en-US" sz="1200" dirty="0"/>
              <a:t>* Contract does not fall under IFRS 16</a:t>
            </a:r>
          </a:p>
        </p:txBody>
      </p:sp>
    </p:spTree>
    <p:extLst>
      <p:ext uri="{BB962C8B-B14F-4D97-AF65-F5344CB8AC3E}">
        <p14:creationId xmlns:p14="http://schemas.microsoft.com/office/powerpoint/2010/main" val="181807638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AE82B4FC-2081-4A2A-BADA-175DE97B8BC2}"/>
              </a:ext>
            </a:extLst>
          </p:cNvPr>
          <p:cNvSpPr>
            <a:spLocks noGrp="1"/>
          </p:cNvSpPr>
          <p:nvPr>
            <p:ph type="sldNum" sz="quarter" idx="12"/>
          </p:nvPr>
        </p:nvSpPr>
        <p:spPr/>
        <p:txBody>
          <a:bodyPr/>
          <a:lstStyle/>
          <a:p>
            <a:fld id="{D57F1E4F-1CFF-5643-939E-217C01CDF565}" type="slidenum">
              <a:rPr lang="en-US" smtClean="0"/>
              <a:pPr/>
              <a:t>24</a:t>
            </a:fld>
            <a:endParaRPr lang="en-US" dirty="0"/>
          </a:p>
        </p:txBody>
      </p:sp>
      <p:sp>
        <p:nvSpPr>
          <p:cNvPr id="5" name="Footer Placeholder 4">
            <a:extLst>
              <a:ext uri="{FF2B5EF4-FFF2-40B4-BE49-F238E27FC236}">
                <a16:creationId xmlns:a16="http://schemas.microsoft.com/office/drawing/2014/main" id="{40A422CA-D012-4DFE-B925-63E0B86DDCDF}"/>
              </a:ext>
            </a:extLst>
          </p:cNvPr>
          <p:cNvSpPr>
            <a:spLocks noGrp="1"/>
          </p:cNvSpPr>
          <p:nvPr>
            <p:ph type="ftr" sz="quarter" idx="3"/>
          </p:nvPr>
        </p:nvSpPr>
        <p:spPr/>
        <p:txBody>
          <a:bodyPr/>
          <a:lstStyle/>
          <a:p>
            <a:pPr algn="ctr"/>
            <a:r>
              <a:rPr lang="en-US" dirty="0"/>
              <a:t>Practice on Accounting – B.A. Global Governance</a:t>
            </a:r>
          </a:p>
          <a:p>
            <a:pPr algn="ctr"/>
            <a:r>
              <a:rPr lang="en-US" dirty="0"/>
              <a:t>A.Y. 2024-2025</a:t>
            </a:r>
          </a:p>
          <a:p>
            <a:pPr algn="ctr"/>
            <a:endParaRPr lang="en-US" dirty="0"/>
          </a:p>
        </p:txBody>
      </p:sp>
      <p:graphicFrame>
        <p:nvGraphicFramePr>
          <p:cNvPr id="16" name="Table 15">
            <a:extLst>
              <a:ext uri="{FF2B5EF4-FFF2-40B4-BE49-F238E27FC236}">
                <a16:creationId xmlns:a16="http://schemas.microsoft.com/office/drawing/2014/main" id="{2381A2B6-52FF-4ED1-B58B-270C99FEED80}"/>
              </a:ext>
            </a:extLst>
          </p:cNvPr>
          <p:cNvGraphicFramePr>
            <a:graphicFrameLocks noGrp="1"/>
          </p:cNvGraphicFramePr>
          <p:nvPr>
            <p:extLst>
              <p:ext uri="{D42A27DB-BD31-4B8C-83A1-F6EECF244321}">
                <p14:modId xmlns:p14="http://schemas.microsoft.com/office/powerpoint/2010/main" val="843814529"/>
              </p:ext>
            </p:extLst>
          </p:nvPr>
        </p:nvGraphicFramePr>
        <p:xfrm>
          <a:off x="2270498" y="1931001"/>
          <a:ext cx="2660702" cy="1296000"/>
        </p:xfrm>
        <a:graphic>
          <a:graphicData uri="http://schemas.openxmlformats.org/drawingml/2006/table">
            <a:tbl>
              <a:tblPr firstRow="1" bandRow="1">
                <a:tableStyleId>{2D5ABB26-0587-4C30-8999-92F81FD0307C}</a:tableStyleId>
              </a:tblPr>
              <a:tblGrid>
                <a:gridCol w="1195828">
                  <a:extLst>
                    <a:ext uri="{9D8B030D-6E8A-4147-A177-3AD203B41FA5}">
                      <a16:colId xmlns:a16="http://schemas.microsoft.com/office/drawing/2014/main" val="1264763615"/>
                    </a:ext>
                  </a:extLst>
                </a:gridCol>
                <a:gridCol w="721742">
                  <a:extLst>
                    <a:ext uri="{9D8B030D-6E8A-4147-A177-3AD203B41FA5}">
                      <a16:colId xmlns:a16="http://schemas.microsoft.com/office/drawing/2014/main" val="122467612"/>
                    </a:ext>
                  </a:extLst>
                </a:gridCol>
                <a:gridCol w="743132">
                  <a:extLst>
                    <a:ext uri="{9D8B030D-6E8A-4147-A177-3AD203B41FA5}">
                      <a16:colId xmlns:a16="http://schemas.microsoft.com/office/drawing/2014/main" val="2021887314"/>
                    </a:ext>
                  </a:extLst>
                </a:gridCol>
              </a:tblGrid>
              <a:tr h="324000">
                <a:tc>
                  <a:txBody>
                    <a:bodyPr/>
                    <a:lstStyle/>
                    <a:p>
                      <a:pPr algn="ctr"/>
                      <a:endParaRPr lang="en-US" sz="1200" dirty="0"/>
                    </a:p>
                  </a:txBody>
                  <a:tcPr anchor="ctr">
                    <a:lnB w="12700" cap="flat" cmpd="sng" algn="ctr">
                      <a:solidFill>
                        <a:schemeClr val="tx1"/>
                      </a:solidFill>
                      <a:prstDash val="solid"/>
                      <a:round/>
                      <a:headEnd type="none" w="med" len="med"/>
                      <a:tailEnd type="none" w="med" len="med"/>
                    </a:lnB>
                  </a:tcPr>
                </a:tc>
                <a:tc gridSpan="2">
                  <a:txBody>
                    <a:bodyPr/>
                    <a:lstStyle/>
                    <a:p>
                      <a:pPr algn="ctr"/>
                      <a:r>
                        <a:rPr lang="en-US" sz="1200" dirty="0"/>
                        <a:t>Revenue</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t>31/12/20XX</a:t>
                      </a: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t>200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endParaRPr lang="en-US" sz="1200" dirty="0"/>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289289922"/>
                  </a:ext>
                </a:extLst>
              </a:tr>
              <a:tr h="324000">
                <a:tc>
                  <a:txBody>
                    <a:bodyPr/>
                    <a:lstStyle/>
                    <a:p>
                      <a:pPr algn="r"/>
                      <a:endParaRPr lang="en-US" sz="1200"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t>200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4170645465"/>
                  </a:ext>
                </a:extLst>
              </a:tr>
            </a:tbl>
          </a:graphicData>
        </a:graphic>
      </p:graphicFrame>
      <p:graphicFrame>
        <p:nvGraphicFramePr>
          <p:cNvPr id="17" name="Table 16">
            <a:extLst>
              <a:ext uri="{FF2B5EF4-FFF2-40B4-BE49-F238E27FC236}">
                <a16:creationId xmlns:a16="http://schemas.microsoft.com/office/drawing/2014/main" id="{CA3CD5BE-7B23-402F-A5E7-AA8FAB159CE9}"/>
              </a:ext>
            </a:extLst>
          </p:cNvPr>
          <p:cNvGraphicFramePr>
            <a:graphicFrameLocks noGrp="1"/>
          </p:cNvGraphicFramePr>
          <p:nvPr>
            <p:extLst>
              <p:ext uri="{D42A27DB-BD31-4B8C-83A1-F6EECF244321}">
                <p14:modId xmlns:p14="http://schemas.microsoft.com/office/powerpoint/2010/main" val="1765186646"/>
              </p:ext>
            </p:extLst>
          </p:nvPr>
        </p:nvGraphicFramePr>
        <p:xfrm>
          <a:off x="5060726" y="1797801"/>
          <a:ext cx="2517160" cy="1429200"/>
        </p:xfrm>
        <a:graphic>
          <a:graphicData uri="http://schemas.openxmlformats.org/drawingml/2006/table">
            <a:tbl>
              <a:tblPr firstRow="1" bandRow="1">
                <a:tableStyleId>{2D5ABB26-0587-4C30-8999-92F81FD0307C}</a:tableStyleId>
              </a:tblPr>
              <a:tblGrid>
                <a:gridCol w="1194524">
                  <a:extLst>
                    <a:ext uri="{9D8B030D-6E8A-4147-A177-3AD203B41FA5}">
                      <a16:colId xmlns:a16="http://schemas.microsoft.com/office/drawing/2014/main" val="1264763615"/>
                    </a:ext>
                  </a:extLst>
                </a:gridCol>
                <a:gridCol w="619595">
                  <a:extLst>
                    <a:ext uri="{9D8B030D-6E8A-4147-A177-3AD203B41FA5}">
                      <a16:colId xmlns:a16="http://schemas.microsoft.com/office/drawing/2014/main" val="122467612"/>
                    </a:ext>
                  </a:extLst>
                </a:gridCol>
                <a:gridCol w="703041">
                  <a:extLst>
                    <a:ext uri="{9D8B030D-6E8A-4147-A177-3AD203B41FA5}">
                      <a16:colId xmlns:a16="http://schemas.microsoft.com/office/drawing/2014/main" val="2021887314"/>
                    </a:ext>
                  </a:extLst>
                </a:gridCol>
              </a:tblGrid>
              <a:tr h="324000">
                <a:tc>
                  <a:txBody>
                    <a:bodyPr/>
                    <a:lstStyle/>
                    <a:p>
                      <a:pPr algn="ctr"/>
                      <a:endParaRPr lang="en-US" sz="1200" dirty="0"/>
                    </a:p>
                  </a:txBody>
                  <a:tcPr anchor="ctr">
                    <a:lnB w="12700" cap="flat" cmpd="sng" algn="ctr">
                      <a:solidFill>
                        <a:schemeClr val="tx1"/>
                      </a:solidFill>
                      <a:prstDash val="solid"/>
                      <a:round/>
                      <a:headEnd type="none" w="med" len="med"/>
                      <a:tailEnd type="none" w="med" len="med"/>
                    </a:lnB>
                  </a:tcPr>
                </a:tc>
                <a:tc gridSpan="2">
                  <a:txBody>
                    <a:bodyPr/>
                    <a:lstStyle/>
                    <a:p>
                      <a:pPr algn="ctr"/>
                      <a:r>
                        <a:rPr lang="en-US" sz="1200" dirty="0"/>
                        <a:t>Accrued Revenues</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31/12/20XX</a:t>
                      </a: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200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4203095618"/>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54114531"/>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200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2399356113"/>
                  </a:ext>
                </a:extLst>
              </a:tr>
            </a:tbl>
          </a:graphicData>
        </a:graphic>
      </p:graphicFrame>
    </p:spTree>
    <p:extLst>
      <p:ext uri="{BB962C8B-B14F-4D97-AF65-F5344CB8AC3E}">
        <p14:creationId xmlns:p14="http://schemas.microsoft.com/office/powerpoint/2010/main" val="47571331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CE474E42-2E25-4143-8FD2-DEC20B007B26}"/>
              </a:ext>
            </a:extLst>
          </p:cNvPr>
          <p:cNvSpPr>
            <a:spLocks noGrp="1"/>
          </p:cNvSpPr>
          <p:nvPr>
            <p:ph type="sldNum" sz="quarter" idx="12"/>
          </p:nvPr>
        </p:nvSpPr>
        <p:spPr/>
        <p:txBody>
          <a:bodyPr/>
          <a:lstStyle/>
          <a:p>
            <a:fld id="{D57F1E4F-1CFF-5643-939E-217C01CDF565}" type="slidenum">
              <a:rPr lang="en-US" smtClean="0"/>
              <a:pPr/>
              <a:t>25</a:t>
            </a:fld>
            <a:endParaRPr lang="en-US" dirty="0"/>
          </a:p>
        </p:txBody>
      </p:sp>
      <p:sp>
        <p:nvSpPr>
          <p:cNvPr id="5" name="Footer Placeholder 4">
            <a:extLst>
              <a:ext uri="{FF2B5EF4-FFF2-40B4-BE49-F238E27FC236}">
                <a16:creationId xmlns:a16="http://schemas.microsoft.com/office/drawing/2014/main" id="{6BA9D9A8-F812-46D9-9CE5-70872BBC641C}"/>
              </a:ext>
            </a:extLst>
          </p:cNvPr>
          <p:cNvSpPr>
            <a:spLocks noGrp="1"/>
          </p:cNvSpPr>
          <p:nvPr>
            <p:ph type="ftr" sz="quarter" idx="3"/>
          </p:nvPr>
        </p:nvSpPr>
        <p:spPr/>
        <p:txBody>
          <a:bodyPr/>
          <a:lstStyle/>
          <a:p>
            <a:pPr algn="ctr"/>
            <a:r>
              <a:rPr lang="en-US" dirty="0"/>
              <a:t>Practice on Accounting – B.A. Global Governance</a:t>
            </a:r>
          </a:p>
          <a:p>
            <a:pPr algn="ctr"/>
            <a:r>
              <a:rPr lang="en-US" dirty="0"/>
              <a:t>A.Y. 2024-2025</a:t>
            </a:r>
          </a:p>
          <a:p>
            <a:pPr algn="ctr"/>
            <a:endParaRPr lang="en-US" dirty="0"/>
          </a:p>
        </p:txBody>
      </p:sp>
      <p:sp>
        <p:nvSpPr>
          <p:cNvPr id="6" name="TextBox 5">
            <a:extLst>
              <a:ext uri="{FF2B5EF4-FFF2-40B4-BE49-F238E27FC236}">
                <a16:creationId xmlns:a16="http://schemas.microsoft.com/office/drawing/2014/main" id="{AC539DCC-A352-4D5A-85AE-776EA3222932}"/>
              </a:ext>
            </a:extLst>
          </p:cNvPr>
          <p:cNvSpPr txBox="1"/>
          <p:nvPr/>
        </p:nvSpPr>
        <p:spPr>
          <a:xfrm>
            <a:off x="992038" y="966158"/>
            <a:ext cx="3842719" cy="369332"/>
          </a:xfrm>
          <a:prstGeom prst="rect">
            <a:avLst/>
          </a:prstGeom>
          <a:noFill/>
        </p:spPr>
        <p:txBody>
          <a:bodyPr wrap="none" rtlCol="0">
            <a:spAutoFit/>
          </a:bodyPr>
          <a:lstStyle/>
          <a:p>
            <a:r>
              <a:rPr lang="en-US" dirty="0">
                <a:solidFill>
                  <a:srgbClr val="C00000"/>
                </a:solidFill>
              </a:rPr>
              <a:t>At the beginning of the next period</a:t>
            </a:r>
          </a:p>
        </p:txBody>
      </p:sp>
      <p:graphicFrame>
        <p:nvGraphicFramePr>
          <p:cNvPr id="7" name="Table 6">
            <a:extLst>
              <a:ext uri="{FF2B5EF4-FFF2-40B4-BE49-F238E27FC236}">
                <a16:creationId xmlns:a16="http://schemas.microsoft.com/office/drawing/2014/main" id="{6651F238-60AD-48CE-8AC3-9D2CBF4FD1A7}"/>
              </a:ext>
            </a:extLst>
          </p:cNvPr>
          <p:cNvGraphicFramePr>
            <a:graphicFrameLocks noGrp="1"/>
          </p:cNvGraphicFramePr>
          <p:nvPr>
            <p:extLst>
              <p:ext uri="{D42A27DB-BD31-4B8C-83A1-F6EECF244321}">
                <p14:modId xmlns:p14="http://schemas.microsoft.com/office/powerpoint/2010/main" val="1990964774"/>
              </p:ext>
            </p:extLst>
          </p:nvPr>
        </p:nvGraphicFramePr>
        <p:xfrm>
          <a:off x="1072798" y="1495708"/>
          <a:ext cx="6083556" cy="741680"/>
        </p:xfrm>
        <a:graphic>
          <a:graphicData uri="http://schemas.openxmlformats.org/drawingml/2006/table">
            <a:tbl>
              <a:tblPr firstRow="1" bandRow="1">
                <a:tableStyleId>{9D7B26C5-4107-4FEC-AEDC-1716B250A1EF}</a:tableStyleId>
              </a:tblPr>
              <a:tblGrid>
                <a:gridCol w="761057">
                  <a:extLst>
                    <a:ext uri="{9D8B030D-6E8A-4147-A177-3AD203B41FA5}">
                      <a16:colId xmlns:a16="http://schemas.microsoft.com/office/drawing/2014/main" val="3251389968"/>
                    </a:ext>
                  </a:extLst>
                </a:gridCol>
                <a:gridCol w="3541951">
                  <a:extLst>
                    <a:ext uri="{9D8B030D-6E8A-4147-A177-3AD203B41FA5}">
                      <a16:colId xmlns:a16="http://schemas.microsoft.com/office/drawing/2014/main" val="3813811915"/>
                    </a:ext>
                  </a:extLst>
                </a:gridCol>
                <a:gridCol w="862641">
                  <a:extLst>
                    <a:ext uri="{9D8B030D-6E8A-4147-A177-3AD203B41FA5}">
                      <a16:colId xmlns:a16="http://schemas.microsoft.com/office/drawing/2014/main" val="2006376887"/>
                    </a:ext>
                  </a:extLst>
                </a:gridCol>
                <a:gridCol w="917907">
                  <a:extLst>
                    <a:ext uri="{9D8B030D-6E8A-4147-A177-3AD203B41FA5}">
                      <a16:colId xmlns:a16="http://schemas.microsoft.com/office/drawing/2014/main" val="2540506348"/>
                    </a:ext>
                  </a:extLst>
                </a:gridCol>
              </a:tblGrid>
              <a:tr h="370840">
                <a:tc>
                  <a:txBody>
                    <a:bodyPr/>
                    <a:lstStyle/>
                    <a:p>
                      <a:r>
                        <a:rPr lang="en-US" dirty="0"/>
                        <a:t>IN</a:t>
                      </a:r>
                    </a:p>
                  </a:txBody>
                  <a:tcPr/>
                </a:tc>
                <a:tc>
                  <a:txBody>
                    <a:bodyPr/>
                    <a:lstStyle/>
                    <a:p>
                      <a:r>
                        <a:rPr lang="en-US" dirty="0"/>
                        <a:t>Rent</a:t>
                      </a:r>
                    </a:p>
                  </a:txBody>
                  <a:tcPr/>
                </a:tc>
                <a:tc>
                  <a:txBody>
                    <a:bodyPr/>
                    <a:lstStyle/>
                    <a:p>
                      <a:r>
                        <a:rPr lang="en-US" dirty="0"/>
                        <a:t>200</a:t>
                      </a:r>
                    </a:p>
                  </a:txBody>
                  <a:tcPr/>
                </a:tc>
                <a:tc>
                  <a:txBody>
                    <a:bodyPr/>
                    <a:lstStyle/>
                    <a:p>
                      <a:endParaRPr lang="en-US" dirty="0"/>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r>
                        <a:rPr lang="en-US" dirty="0"/>
                        <a:t>Accrued revenues</a:t>
                      </a:r>
                    </a:p>
                  </a:txBody>
                  <a:tcPr/>
                </a:tc>
                <a:tc>
                  <a:txBody>
                    <a:bodyPr/>
                    <a:lstStyle/>
                    <a:p>
                      <a:endParaRPr lang="en-US" dirty="0"/>
                    </a:p>
                  </a:txBody>
                  <a:tcPr/>
                </a:tc>
                <a:tc>
                  <a:txBody>
                    <a:bodyPr/>
                    <a:lstStyle/>
                    <a:p>
                      <a:r>
                        <a:rPr lang="en-US" dirty="0"/>
                        <a:t>200</a:t>
                      </a:r>
                    </a:p>
                  </a:txBody>
                  <a:tcPr/>
                </a:tc>
                <a:extLst>
                  <a:ext uri="{0D108BD9-81ED-4DB2-BD59-A6C34878D82A}">
                    <a16:rowId xmlns:a16="http://schemas.microsoft.com/office/drawing/2014/main" val="139990759"/>
                  </a:ext>
                </a:extLst>
              </a:tr>
            </a:tbl>
          </a:graphicData>
        </a:graphic>
      </p:graphicFrame>
      <p:graphicFrame>
        <p:nvGraphicFramePr>
          <p:cNvPr id="8" name="Table 7">
            <a:extLst>
              <a:ext uri="{FF2B5EF4-FFF2-40B4-BE49-F238E27FC236}">
                <a16:creationId xmlns:a16="http://schemas.microsoft.com/office/drawing/2014/main" id="{82F0DD92-0C3C-4840-8177-DE65A6F924C9}"/>
              </a:ext>
            </a:extLst>
          </p:cNvPr>
          <p:cNvGraphicFramePr>
            <a:graphicFrameLocks noGrp="1"/>
          </p:cNvGraphicFramePr>
          <p:nvPr>
            <p:extLst>
              <p:ext uri="{D42A27DB-BD31-4B8C-83A1-F6EECF244321}">
                <p14:modId xmlns:p14="http://schemas.microsoft.com/office/powerpoint/2010/main" val="300356754"/>
              </p:ext>
            </p:extLst>
          </p:nvPr>
        </p:nvGraphicFramePr>
        <p:xfrm>
          <a:off x="2503411" y="2776774"/>
          <a:ext cx="2660702" cy="1296000"/>
        </p:xfrm>
        <a:graphic>
          <a:graphicData uri="http://schemas.openxmlformats.org/drawingml/2006/table">
            <a:tbl>
              <a:tblPr firstRow="1" bandRow="1">
                <a:tableStyleId>{2D5ABB26-0587-4C30-8999-92F81FD0307C}</a:tableStyleId>
              </a:tblPr>
              <a:tblGrid>
                <a:gridCol w="1195828">
                  <a:extLst>
                    <a:ext uri="{9D8B030D-6E8A-4147-A177-3AD203B41FA5}">
                      <a16:colId xmlns:a16="http://schemas.microsoft.com/office/drawing/2014/main" val="1264763615"/>
                    </a:ext>
                  </a:extLst>
                </a:gridCol>
                <a:gridCol w="721742">
                  <a:extLst>
                    <a:ext uri="{9D8B030D-6E8A-4147-A177-3AD203B41FA5}">
                      <a16:colId xmlns:a16="http://schemas.microsoft.com/office/drawing/2014/main" val="122467612"/>
                    </a:ext>
                  </a:extLst>
                </a:gridCol>
                <a:gridCol w="743132">
                  <a:extLst>
                    <a:ext uri="{9D8B030D-6E8A-4147-A177-3AD203B41FA5}">
                      <a16:colId xmlns:a16="http://schemas.microsoft.com/office/drawing/2014/main" val="2021887314"/>
                    </a:ext>
                  </a:extLst>
                </a:gridCol>
              </a:tblGrid>
              <a:tr h="324000">
                <a:tc>
                  <a:txBody>
                    <a:bodyPr/>
                    <a:lstStyle/>
                    <a:p>
                      <a:pPr algn="ctr"/>
                      <a:endParaRPr lang="en-US" sz="1200" dirty="0"/>
                    </a:p>
                  </a:txBody>
                  <a:tcPr anchor="ctr">
                    <a:lnB w="12700" cap="flat" cmpd="sng" algn="ctr">
                      <a:solidFill>
                        <a:schemeClr val="tx1"/>
                      </a:solidFill>
                      <a:prstDash val="solid"/>
                      <a:round/>
                      <a:headEnd type="none" w="med" len="med"/>
                      <a:tailEnd type="none" w="med" len="med"/>
                    </a:lnB>
                  </a:tcPr>
                </a:tc>
                <a:tc gridSpan="2">
                  <a:txBody>
                    <a:bodyPr/>
                    <a:lstStyle/>
                    <a:p>
                      <a:pPr algn="ctr"/>
                      <a:r>
                        <a:rPr lang="en-US" sz="1200" dirty="0"/>
                        <a:t>Revenue</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t>01/01/20XX+1</a:t>
                      </a: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solidFill>
                            <a:srgbClr val="FF0000"/>
                          </a:solidFill>
                        </a:rPr>
                        <a:t>200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endParaRPr lang="en-US" sz="1200" dirty="0"/>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289289922"/>
                  </a:ext>
                </a:extLst>
              </a:tr>
              <a:tr h="324000">
                <a:tc>
                  <a:txBody>
                    <a:bodyPr/>
                    <a:lstStyle/>
                    <a:p>
                      <a:pPr algn="r"/>
                      <a:endParaRPr lang="en-US" sz="1200"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t>200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4170645465"/>
                  </a:ext>
                </a:extLst>
              </a:tr>
            </a:tbl>
          </a:graphicData>
        </a:graphic>
      </p:graphicFrame>
      <p:graphicFrame>
        <p:nvGraphicFramePr>
          <p:cNvPr id="9" name="Table 8">
            <a:extLst>
              <a:ext uri="{FF2B5EF4-FFF2-40B4-BE49-F238E27FC236}">
                <a16:creationId xmlns:a16="http://schemas.microsoft.com/office/drawing/2014/main" id="{BD9B5A46-3F48-4522-9249-7C8BD04CC61E}"/>
              </a:ext>
            </a:extLst>
          </p:cNvPr>
          <p:cNvGraphicFramePr>
            <a:graphicFrameLocks noGrp="1"/>
          </p:cNvGraphicFramePr>
          <p:nvPr>
            <p:extLst>
              <p:ext uri="{D42A27DB-BD31-4B8C-83A1-F6EECF244321}">
                <p14:modId xmlns:p14="http://schemas.microsoft.com/office/powerpoint/2010/main" val="229817454"/>
              </p:ext>
            </p:extLst>
          </p:nvPr>
        </p:nvGraphicFramePr>
        <p:xfrm>
          <a:off x="5293639" y="2643574"/>
          <a:ext cx="2517160" cy="1429200"/>
        </p:xfrm>
        <a:graphic>
          <a:graphicData uri="http://schemas.openxmlformats.org/drawingml/2006/table">
            <a:tbl>
              <a:tblPr firstRow="1" bandRow="1">
                <a:tableStyleId>{2D5ABB26-0587-4C30-8999-92F81FD0307C}</a:tableStyleId>
              </a:tblPr>
              <a:tblGrid>
                <a:gridCol w="1194524">
                  <a:extLst>
                    <a:ext uri="{9D8B030D-6E8A-4147-A177-3AD203B41FA5}">
                      <a16:colId xmlns:a16="http://schemas.microsoft.com/office/drawing/2014/main" val="1264763615"/>
                    </a:ext>
                  </a:extLst>
                </a:gridCol>
                <a:gridCol w="619595">
                  <a:extLst>
                    <a:ext uri="{9D8B030D-6E8A-4147-A177-3AD203B41FA5}">
                      <a16:colId xmlns:a16="http://schemas.microsoft.com/office/drawing/2014/main" val="122467612"/>
                    </a:ext>
                  </a:extLst>
                </a:gridCol>
                <a:gridCol w="703041">
                  <a:extLst>
                    <a:ext uri="{9D8B030D-6E8A-4147-A177-3AD203B41FA5}">
                      <a16:colId xmlns:a16="http://schemas.microsoft.com/office/drawing/2014/main" val="2021887314"/>
                    </a:ext>
                  </a:extLst>
                </a:gridCol>
              </a:tblGrid>
              <a:tr h="324000">
                <a:tc>
                  <a:txBody>
                    <a:bodyPr/>
                    <a:lstStyle/>
                    <a:p>
                      <a:pPr algn="ctr"/>
                      <a:endParaRPr lang="en-US" sz="1200" dirty="0"/>
                    </a:p>
                  </a:txBody>
                  <a:tcPr anchor="ctr">
                    <a:lnB w="12700" cap="flat" cmpd="sng" algn="ctr">
                      <a:solidFill>
                        <a:schemeClr val="tx1"/>
                      </a:solidFill>
                      <a:prstDash val="solid"/>
                      <a:round/>
                      <a:headEnd type="none" w="med" len="med"/>
                      <a:tailEnd type="none" w="med" len="med"/>
                    </a:lnB>
                  </a:tcPr>
                </a:tc>
                <a:tc gridSpan="2">
                  <a:txBody>
                    <a:bodyPr/>
                    <a:lstStyle/>
                    <a:p>
                      <a:pPr algn="ctr"/>
                      <a:r>
                        <a:rPr lang="en-US" sz="1200" dirty="0"/>
                        <a:t>Accrued Revenues</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31/12/20XX</a:t>
                      </a: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200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4203095618"/>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01/01/20XX+1</a:t>
                      </a:r>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r>
                        <a:rPr lang="en-US" sz="1200" dirty="0">
                          <a:solidFill>
                            <a:srgbClr val="FF0000"/>
                          </a:solidFill>
                        </a:rPr>
                        <a:t>200</a:t>
                      </a:r>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54114531"/>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t>//</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2399356113"/>
                  </a:ext>
                </a:extLst>
              </a:tr>
            </a:tbl>
          </a:graphicData>
        </a:graphic>
      </p:graphicFrame>
    </p:spTree>
    <p:extLst>
      <p:ext uri="{BB962C8B-B14F-4D97-AF65-F5344CB8AC3E}">
        <p14:creationId xmlns:p14="http://schemas.microsoft.com/office/powerpoint/2010/main" val="151976288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CBCCF8-D266-49F9-8EEF-0B84233351F0}"/>
              </a:ext>
            </a:extLst>
          </p:cNvPr>
          <p:cNvSpPr>
            <a:spLocks noGrp="1"/>
          </p:cNvSpPr>
          <p:nvPr>
            <p:ph type="title"/>
          </p:nvPr>
        </p:nvSpPr>
        <p:spPr/>
        <p:txBody>
          <a:bodyPr>
            <a:normAutofit fontScale="90000"/>
          </a:bodyPr>
          <a:lstStyle/>
          <a:p>
            <a:r>
              <a:rPr lang="en-US" dirty="0"/>
              <a:t>Accrued expenses</a:t>
            </a:r>
          </a:p>
        </p:txBody>
      </p:sp>
      <p:sp>
        <p:nvSpPr>
          <p:cNvPr id="3" name="Content Placeholder 2">
            <a:extLst>
              <a:ext uri="{FF2B5EF4-FFF2-40B4-BE49-F238E27FC236}">
                <a16:creationId xmlns:a16="http://schemas.microsoft.com/office/drawing/2014/main" id="{3F5C0A8B-A503-4043-941B-B3C119833105}"/>
              </a:ext>
            </a:extLst>
          </p:cNvPr>
          <p:cNvSpPr>
            <a:spLocks noGrp="1"/>
          </p:cNvSpPr>
          <p:nvPr>
            <p:ph idx="1"/>
          </p:nvPr>
        </p:nvSpPr>
        <p:spPr>
          <a:xfrm>
            <a:off x="677334" y="1238249"/>
            <a:ext cx="8596668" cy="4544681"/>
          </a:xfrm>
        </p:spPr>
        <p:txBody>
          <a:bodyPr/>
          <a:lstStyle/>
          <a:p>
            <a:r>
              <a:rPr lang="en-US" dirty="0"/>
              <a:t>A company is a lessee has a lease contract for its own premises for Euro 2.400 per year and for which it has to provide a payment of Euro 600 every three month. Payment is at the end of period. Contract starts at 01.12.20XX</a:t>
            </a:r>
          </a:p>
          <a:p>
            <a:r>
              <a:rPr lang="en-US" dirty="0"/>
              <a:t>At the end of the year the Company accounts for the following:</a:t>
            </a:r>
          </a:p>
          <a:p>
            <a:endParaRPr lang="en-US" dirty="0"/>
          </a:p>
          <a:p>
            <a:endParaRPr lang="en-US" dirty="0"/>
          </a:p>
        </p:txBody>
      </p:sp>
      <p:sp>
        <p:nvSpPr>
          <p:cNvPr id="4" name="Slide Number Placeholder 3">
            <a:extLst>
              <a:ext uri="{FF2B5EF4-FFF2-40B4-BE49-F238E27FC236}">
                <a16:creationId xmlns:a16="http://schemas.microsoft.com/office/drawing/2014/main" id="{2CAC513F-03BD-482A-8B4B-DA002203705A}"/>
              </a:ext>
            </a:extLst>
          </p:cNvPr>
          <p:cNvSpPr>
            <a:spLocks noGrp="1"/>
          </p:cNvSpPr>
          <p:nvPr>
            <p:ph type="sldNum" sz="quarter" idx="12"/>
          </p:nvPr>
        </p:nvSpPr>
        <p:spPr/>
        <p:txBody>
          <a:bodyPr/>
          <a:lstStyle/>
          <a:p>
            <a:fld id="{D57F1E4F-1CFF-5643-939E-217C01CDF565}" type="slidenum">
              <a:rPr lang="en-US" smtClean="0"/>
              <a:pPr/>
              <a:t>26</a:t>
            </a:fld>
            <a:endParaRPr lang="en-US" dirty="0"/>
          </a:p>
        </p:txBody>
      </p:sp>
      <p:sp>
        <p:nvSpPr>
          <p:cNvPr id="5" name="Footer Placeholder 4">
            <a:extLst>
              <a:ext uri="{FF2B5EF4-FFF2-40B4-BE49-F238E27FC236}">
                <a16:creationId xmlns:a16="http://schemas.microsoft.com/office/drawing/2014/main" id="{5D4FC3E6-6382-4853-B327-D5F4E06D556C}"/>
              </a:ext>
            </a:extLst>
          </p:cNvPr>
          <p:cNvSpPr>
            <a:spLocks noGrp="1"/>
          </p:cNvSpPr>
          <p:nvPr>
            <p:ph type="ftr" sz="quarter" idx="3"/>
          </p:nvPr>
        </p:nvSpPr>
        <p:spPr/>
        <p:txBody>
          <a:bodyPr/>
          <a:lstStyle/>
          <a:p>
            <a:pPr algn="ctr"/>
            <a:r>
              <a:rPr lang="en-US" dirty="0"/>
              <a:t>Practice on Accounting – B.A. Global Governance</a:t>
            </a:r>
          </a:p>
          <a:p>
            <a:pPr algn="ctr"/>
            <a:r>
              <a:rPr lang="en-US" dirty="0"/>
              <a:t>A.Y. 2024-2025</a:t>
            </a:r>
          </a:p>
          <a:p>
            <a:pPr algn="ctr"/>
            <a:endParaRPr lang="en-US" dirty="0"/>
          </a:p>
        </p:txBody>
      </p:sp>
      <p:graphicFrame>
        <p:nvGraphicFramePr>
          <p:cNvPr id="6" name="Table 5">
            <a:extLst>
              <a:ext uri="{FF2B5EF4-FFF2-40B4-BE49-F238E27FC236}">
                <a16:creationId xmlns:a16="http://schemas.microsoft.com/office/drawing/2014/main" id="{46ECD7E2-2D62-4AC1-95F9-2FFB93092C1E}"/>
              </a:ext>
            </a:extLst>
          </p:cNvPr>
          <p:cNvGraphicFramePr>
            <a:graphicFrameLocks noGrp="1"/>
          </p:cNvGraphicFramePr>
          <p:nvPr>
            <p:extLst>
              <p:ext uri="{D42A27DB-BD31-4B8C-83A1-F6EECF244321}">
                <p14:modId xmlns:p14="http://schemas.microsoft.com/office/powerpoint/2010/main" val="577501331"/>
              </p:ext>
            </p:extLst>
          </p:nvPr>
        </p:nvGraphicFramePr>
        <p:xfrm>
          <a:off x="1262579" y="2768910"/>
          <a:ext cx="6083556" cy="741680"/>
        </p:xfrm>
        <a:graphic>
          <a:graphicData uri="http://schemas.openxmlformats.org/drawingml/2006/table">
            <a:tbl>
              <a:tblPr firstRow="1" bandRow="1">
                <a:tableStyleId>{9D7B26C5-4107-4FEC-AEDC-1716B250A1EF}</a:tableStyleId>
              </a:tblPr>
              <a:tblGrid>
                <a:gridCol w="761057">
                  <a:extLst>
                    <a:ext uri="{9D8B030D-6E8A-4147-A177-3AD203B41FA5}">
                      <a16:colId xmlns:a16="http://schemas.microsoft.com/office/drawing/2014/main" val="3251389968"/>
                    </a:ext>
                  </a:extLst>
                </a:gridCol>
                <a:gridCol w="3541951">
                  <a:extLst>
                    <a:ext uri="{9D8B030D-6E8A-4147-A177-3AD203B41FA5}">
                      <a16:colId xmlns:a16="http://schemas.microsoft.com/office/drawing/2014/main" val="3813811915"/>
                    </a:ext>
                  </a:extLst>
                </a:gridCol>
                <a:gridCol w="862641">
                  <a:extLst>
                    <a:ext uri="{9D8B030D-6E8A-4147-A177-3AD203B41FA5}">
                      <a16:colId xmlns:a16="http://schemas.microsoft.com/office/drawing/2014/main" val="2006376887"/>
                    </a:ext>
                  </a:extLst>
                </a:gridCol>
                <a:gridCol w="917907">
                  <a:extLst>
                    <a:ext uri="{9D8B030D-6E8A-4147-A177-3AD203B41FA5}">
                      <a16:colId xmlns:a16="http://schemas.microsoft.com/office/drawing/2014/main" val="2540506348"/>
                    </a:ext>
                  </a:extLst>
                </a:gridCol>
              </a:tblGrid>
              <a:tr h="370840">
                <a:tc>
                  <a:txBody>
                    <a:bodyPr/>
                    <a:lstStyle/>
                    <a:p>
                      <a:r>
                        <a:rPr lang="en-US" dirty="0"/>
                        <a:t>IN</a:t>
                      </a:r>
                    </a:p>
                  </a:txBody>
                  <a:tcPr/>
                </a:tc>
                <a:tc>
                  <a:txBody>
                    <a:bodyPr/>
                    <a:lstStyle/>
                    <a:p>
                      <a:r>
                        <a:rPr lang="en-US" dirty="0"/>
                        <a:t>Rent</a:t>
                      </a:r>
                    </a:p>
                  </a:txBody>
                  <a:tcPr/>
                </a:tc>
                <a:tc>
                  <a:txBody>
                    <a:bodyPr/>
                    <a:lstStyle/>
                    <a:p>
                      <a:r>
                        <a:rPr lang="en-US" dirty="0"/>
                        <a:t>200</a:t>
                      </a:r>
                    </a:p>
                  </a:txBody>
                  <a:tcPr/>
                </a:tc>
                <a:tc>
                  <a:txBody>
                    <a:bodyPr/>
                    <a:lstStyle/>
                    <a:p>
                      <a:endParaRPr lang="en-US" dirty="0"/>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r>
                        <a:rPr lang="en-US" dirty="0"/>
                        <a:t>Accrued expenses</a:t>
                      </a:r>
                    </a:p>
                  </a:txBody>
                  <a:tcPr/>
                </a:tc>
                <a:tc>
                  <a:txBody>
                    <a:bodyPr/>
                    <a:lstStyle/>
                    <a:p>
                      <a:endParaRPr lang="en-US" dirty="0"/>
                    </a:p>
                  </a:txBody>
                  <a:tcPr/>
                </a:tc>
                <a:tc>
                  <a:txBody>
                    <a:bodyPr/>
                    <a:lstStyle/>
                    <a:p>
                      <a:r>
                        <a:rPr lang="en-US" dirty="0"/>
                        <a:t>200</a:t>
                      </a:r>
                    </a:p>
                  </a:txBody>
                  <a:tcPr/>
                </a:tc>
                <a:extLst>
                  <a:ext uri="{0D108BD9-81ED-4DB2-BD59-A6C34878D82A}">
                    <a16:rowId xmlns:a16="http://schemas.microsoft.com/office/drawing/2014/main" val="139990759"/>
                  </a:ext>
                </a:extLst>
              </a:tr>
            </a:tbl>
          </a:graphicData>
        </a:graphic>
      </p:graphicFrame>
      <p:sp>
        <p:nvSpPr>
          <p:cNvPr id="7" name="TextBox 6">
            <a:extLst>
              <a:ext uri="{FF2B5EF4-FFF2-40B4-BE49-F238E27FC236}">
                <a16:creationId xmlns:a16="http://schemas.microsoft.com/office/drawing/2014/main" id="{31C37927-33AE-4355-BB85-D69C5D7C8ACA}"/>
              </a:ext>
            </a:extLst>
          </p:cNvPr>
          <p:cNvSpPr txBox="1"/>
          <p:nvPr/>
        </p:nvSpPr>
        <p:spPr>
          <a:xfrm>
            <a:off x="1621766" y="5149970"/>
            <a:ext cx="2771913" cy="276999"/>
          </a:xfrm>
          <a:prstGeom prst="rect">
            <a:avLst/>
          </a:prstGeom>
          <a:noFill/>
        </p:spPr>
        <p:txBody>
          <a:bodyPr wrap="none" rtlCol="0">
            <a:spAutoFit/>
          </a:bodyPr>
          <a:lstStyle/>
          <a:p>
            <a:r>
              <a:rPr lang="en-US" sz="1200" dirty="0"/>
              <a:t>* Contract does not fall under IFRS 16</a:t>
            </a:r>
          </a:p>
        </p:txBody>
      </p:sp>
    </p:spTree>
    <p:extLst>
      <p:ext uri="{BB962C8B-B14F-4D97-AF65-F5344CB8AC3E}">
        <p14:creationId xmlns:p14="http://schemas.microsoft.com/office/powerpoint/2010/main" val="362044260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D47E72D9-F923-4C6D-9292-24D9023C0921}"/>
              </a:ext>
            </a:extLst>
          </p:cNvPr>
          <p:cNvSpPr>
            <a:spLocks noGrp="1"/>
          </p:cNvSpPr>
          <p:nvPr>
            <p:ph type="sldNum" sz="quarter" idx="12"/>
          </p:nvPr>
        </p:nvSpPr>
        <p:spPr/>
        <p:txBody>
          <a:bodyPr/>
          <a:lstStyle/>
          <a:p>
            <a:fld id="{D57F1E4F-1CFF-5643-939E-217C01CDF565}" type="slidenum">
              <a:rPr lang="en-US" smtClean="0"/>
              <a:pPr/>
              <a:t>27</a:t>
            </a:fld>
            <a:endParaRPr lang="en-US" dirty="0"/>
          </a:p>
        </p:txBody>
      </p:sp>
      <p:sp>
        <p:nvSpPr>
          <p:cNvPr id="5" name="Footer Placeholder 4">
            <a:extLst>
              <a:ext uri="{FF2B5EF4-FFF2-40B4-BE49-F238E27FC236}">
                <a16:creationId xmlns:a16="http://schemas.microsoft.com/office/drawing/2014/main" id="{79FDD617-D25B-42BA-A93D-5BA825AD1C1D}"/>
              </a:ext>
            </a:extLst>
          </p:cNvPr>
          <p:cNvSpPr>
            <a:spLocks noGrp="1"/>
          </p:cNvSpPr>
          <p:nvPr>
            <p:ph type="ftr" sz="quarter" idx="3"/>
          </p:nvPr>
        </p:nvSpPr>
        <p:spPr/>
        <p:txBody>
          <a:bodyPr/>
          <a:lstStyle/>
          <a:p>
            <a:pPr algn="ctr"/>
            <a:r>
              <a:rPr lang="en-US" dirty="0"/>
              <a:t>Practice on Accounting – B.A. Global Governance</a:t>
            </a:r>
          </a:p>
          <a:p>
            <a:pPr algn="ctr"/>
            <a:r>
              <a:rPr lang="en-US" dirty="0"/>
              <a:t>A.Y. 2024-2025</a:t>
            </a:r>
          </a:p>
          <a:p>
            <a:pPr algn="ctr"/>
            <a:endParaRPr lang="en-US" dirty="0"/>
          </a:p>
        </p:txBody>
      </p:sp>
      <p:graphicFrame>
        <p:nvGraphicFramePr>
          <p:cNvPr id="6" name="Table 5">
            <a:extLst>
              <a:ext uri="{FF2B5EF4-FFF2-40B4-BE49-F238E27FC236}">
                <a16:creationId xmlns:a16="http://schemas.microsoft.com/office/drawing/2014/main" id="{35AE89B1-CE15-4761-8464-A2A196A2DBFF}"/>
              </a:ext>
            </a:extLst>
          </p:cNvPr>
          <p:cNvGraphicFramePr>
            <a:graphicFrameLocks noGrp="1"/>
          </p:cNvGraphicFramePr>
          <p:nvPr>
            <p:extLst>
              <p:ext uri="{D42A27DB-BD31-4B8C-83A1-F6EECF244321}">
                <p14:modId xmlns:p14="http://schemas.microsoft.com/office/powerpoint/2010/main" val="304647261"/>
              </p:ext>
            </p:extLst>
          </p:nvPr>
        </p:nvGraphicFramePr>
        <p:xfrm>
          <a:off x="2270498" y="1931001"/>
          <a:ext cx="2660702" cy="1296000"/>
        </p:xfrm>
        <a:graphic>
          <a:graphicData uri="http://schemas.openxmlformats.org/drawingml/2006/table">
            <a:tbl>
              <a:tblPr firstRow="1" bandRow="1">
                <a:tableStyleId>{2D5ABB26-0587-4C30-8999-92F81FD0307C}</a:tableStyleId>
              </a:tblPr>
              <a:tblGrid>
                <a:gridCol w="1195828">
                  <a:extLst>
                    <a:ext uri="{9D8B030D-6E8A-4147-A177-3AD203B41FA5}">
                      <a16:colId xmlns:a16="http://schemas.microsoft.com/office/drawing/2014/main" val="1264763615"/>
                    </a:ext>
                  </a:extLst>
                </a:gridCol>
                <a:gridCol w="721742">
                  <a:extLst>
                    <a:ext uri="{9D8B030D-6E8A-4147-A177-3AD203B41FA5}">
                      <a16:colId xmlns:a16="http://schemas.microsoft.com/office/drawing/2014/main" val="122467612"/>
                    </a:ext>
                  </a:extLst>
                </a:gridCol>
                <a:gridCol w="743132">
                  <a:extLst>
                    <a:ext uri="{9D8B030D-6E8A-4147-A177-3AD203B41FA5}">
                      <a16:colId xmlns:a16="http://schemas.microsoft.com/office/drawing/2014/main" val="2021887314"/>
                    </a:ext>
                  </a:extLst>
                </a:gridCol>
              </a:tblGrid>
              <a:tr h="324000">
                <a:tc>
                  <a:txBody>
                    <a:bodyPr/>
                    <a:lstStyle/>
                    <a:p>
                      <a:pPr algn="ctr"/>
                      <a:endParaRPr lang="en-US" sz="1200" dirty="0"/>
                    </a:p>
                  </a:txBody>
                  <a:tcPr anchor="ctr">
                    <a:lnB w="12700" cap="flat" cmpd="sng" algn="ctr">
                      <a:solidFill>
                        <a:schemeClr val="tx1"/>
                      </a:solidFill>
                      <a:prstDash val="solid"/>
                      <a:round/>
                      <a:headEnd type="none" w="med" len="med"/>
                      <a:tailEnd type="none" w="med" len="med"/>
                    </a:lnB>
                  </a:tcPr>
                </a:tc>
                <a:tc gridSpan="2">
                  <a:txBody>
                    <a:bodyPr/>
                    <a:lstStyle/>
                    <a:p>
                      <a:pPr algn="ctr"/>
                      <a:r>
                        <a:rPr lang="en-US" sz="1200" dirty="0"/>
                        <a:t>Accrued Expenses</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t>31/12/20XX</a:t>
                      </a: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t>200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endParaRPr lang="en-US" sz="1200" dirty="0"/>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289289922"/>
                  </a:ext>
                </a:extLst>
              </a:tr>
              <a:tr h="324000">
                <a:tc>
                  <a:txBody>
                    <a:bodyPr/>
                    <a:lstStyle/>
                    <a:p>
                      <a:pPr algn="r"/>
                      <a:endParaRPr lang="en-US" sz="1200"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t>200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4170645465"/>
                  </a:ext>
                </a:extLst>
              </a:tr>
            </a:tbl>
          </a:graphicData>
        </a:graphic>
      </p:graphicFrame>
      <p:graphicFrame>
        <p:nvGraphicFramePr>
          <p:cNvPr id="7" name="Table 6">
            <a:extLst>
              <a:ext uri="{FF2B5EF4-FFF2-40B4-BE49-F238E27FC236}">
                <a16:creationId xmlns:a16="http://schemas.microsoft.com/office/drawing/2014/main" id="{6499A8DC-4636-43EE-A8AD-54F8B2C87CBA}"/>
              </a:ext>
            </a:extLst>
          </p:cNvPr>
          <p:cNvGraphicFramePr>
            <a:graphicFrameLocks noGrp="1"/>
          </p:cNvGraphicFramePr>
          <p:nvPr>
            <p:extLst>
              <p:ext uri="{D42A27DB-BD31-4B8C-83A1-F6EECF244321}">
                <p14:modId xmlns:p14="http://schemas.microsoft.com/office/powerpoint/2010/main" val="4257044591"/>
              </p:ext>
            </p:extLst>
          </p:nvPr>
        </p:nvGraphicFramePr>
        <p:xfrm>
          <a:off x="5069352" y="1931001"/>
          <a:ext cx="2517160" cy="1296000"/>
        </p:xfrm>
        <a:graphic>
          <a:graphicData uri="http://schemas.openxmlformats.org/drawingml/2006/table">
            <a:tbl>
              <a:tblPr firstRow="1" bandRow="1">
                <a:tableStyleId>{2D5ABB26-0587-4C30-8999-92F81FD0307C}</a:tableStyleId>
              </a:tblPr>
              <a:tblGrid>
                <a:gridCol w="1194524">
                  <a:extLst>
                    <a:ext uri="{9D8B030D-6E8A-4147-A177-3AD203B41FA5}">
                      <a16:colId xmlns:a16="http://schemas.microsoft.com/office/drawing/2014/main" val="1264763615"/>
                    </a:ext>
                  </a:extLst>
                </a:gridCol>
                <a:gridCol w="619595">
                  <a:extLst>
                    <a:ext uri="{9D8B030D-6E8A-4147-A177-3AD203B41FA5}">
                      <a16:colId xmlns:a16="http://schemas.microsoft.com/office/drawing/2014/main" val="122467612"/>
                    </a:ext>
                  </a:extLst>
                </a:gridCol>
                <a:gridCol w="703041">
                  <a:extLst>
                    <a:ext uri="{9D8B030D-6E8A-4147-A177-3AD203B41FA5}">
                      <a16:colId xmlns:a16="http://schemas.microsoft.com/office/drawing/2014/main" val="2021887314"/>
                    </a:ext>
                  </a:extLst>
                </a:gridCol>
              </a:tblGrid>
              <a:tr h="324000">
                <a:tc>
                  <a:txBody>
                    <a:bodyPr/>
                    <a:lstStyle/>
                    <a:p>
                      <a:pPr algn="ctr"/>
                      <a:endParaRPr lang="en-US" sz="1200" dirty="0"/>
                    </a:p>
                  </a:txBody>
                  <a:tcPr anchor="ctr">
                    <a:lnB w="12700" cap="flat" cmpd="sng" algn="ctr">
                      <a:solidFill>
                        <a:schemeClr val="tx1"/>
                      </a:solidFill>
                      <a:prstDash val="solid"/>
                      <a:round/>
                      <a:headEnd type="none" w="med" len="med"/>
                      <a:tailEnd type="none" w="med" len="med"/>
                    </a:lnB>
                  </a:tcPr>
                </a:tc>
                <a:tc gridSpan="2">
                  <a:txBody>
                    <a:bodyPr/>
                    <a:lstStyle/>
                    <a:p>
                      <a:pPr algn="ctr"/>
                      <a:r>
                        <a:rPr lang="en-US" sz="1200" dirty="0"/>
                        <a:t>Rent</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31/12/20XX</a:t>
                      </a: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200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4203095618"/>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54114531"/>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200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2399356113"/>
                  </a:ext>
                </a:extLst>
              </a:tr>
            </a:tbl>
          </a:graphicData>
        </a:graphic>
      </p:graphicFrame>
    </p:spTree>
    <p:extLst>
      <p:ext uri="{BB962C8B-B14F-4D97-AF65-F5344CB8AC3E}">
        <p14:creationId xmlns:p14="http://schemas.microsoft.com/office/powerpoint/2010/main" val="306692472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CE474E42-2E25-4143-8FD2-DEC20B007B26}"/>
              </a:ext>
            </a:extLst>
          </p:cNvPr>
          <p:cNvSpPr>
            <a:spLocks noGrp="1"/>
          </p:cNvSpPr>
          <p:nvPr>
            <p:ph type="sldNum" sz="quarter" idx="12"/>
          </p:nvPr>
        </p:nvSpPr>
        <p:spPr/>
        <p:txBody>
          <a:bodyPr/>
          <a:lstStyle/>
          <a:p>
            <a:fld id="{D57F1E4F-1CFF-5643-939E-217C01CDF565}" type="slidenum">
              <a:rPr lang="en-US" smtClean="0"/>
              <a:pPr/>
              <a:t>28</a:t>
            </a:fld>
            <a:endParaRPr lang="en-US" dirty="0"/>
          </a:p>
        </p:txBody>
      </p:sp>
      <p:sp>
        <p:nvSpPr>
          <p:cNvPr id="5" name="Footer Placeholder 4">
            <a:extLst>
              <a:ext uri="{FF2B5EF4-FFF2-40B4-BE49-F238E27FC236}">
                <a16:creationId xmlns:a16="http://schemas.microsoft.com/office/drawing/2014/main" id="{6BA9D9A8-F812-46D9-9CE5-70872BBC641C}"/>
              </a:ext>
            </a:extLst>
          </p:cNvPr>
          <p:cNvSpPr>
            <a:spLocks noGrp="1"/>
          </p:cNvSpPr>
          <p:nvPr>
            <p:ph type="ftr" sz="quarter" idx="3"/>
          </p:nvPr>
        </p:nvSpPr>
        <p:spPr/>
        <p:txBody>
          <a:bodyPr/>
          <a:lstStyle/>
          <a:p>
            <a:pPr algn="ctr"/>
            <a:r>
              <a:rPr lang="en-US" dirty="0"/>
              <a:t>Practice on Accounting – B.A. Global Governance</a:t>
            </a:r>
          </a:p>
          <a:p>
            <a:pPr algn="ctr"/>
            <a:r>
              <a:rPr lang="en-US" dirty="0"/>
              <a:t>A.Y. 2024-2025</a:t>
            </a:r>
          </a:p>
          <a:p>
            <a:pPr algn="ctr"/>
            <a:endParaRPr lang="en-US" dirty="0"/>
          </a:p>
        </p:txBody>
      </p:sp>
      <p:sp>
        <p:nvSpPr>
          <p:cNvPr id="6" name="TextBox 5">
            <a:extLst>
              <a:ext uri="{FF2B5EF4-FFF2-40B4-BE49-F238E27FC236}">
                <a16:creationId xmlns:a16="http://schemas.microsoft.com/office/drawing/2014/main" id="{AC539DCC-A352-4D5A-85AE-776EA3222932}"/>
              </a:ext>
            </a:extLst>
          </p:cNvPr>
          <p:cNvSpPr txBox="1"/>
          <p:nvPr/>
        </p:nvSpPr>
        <p:spPr>
          <a:xfrm>
            <a:off x="992038" y="966158"/>
            <a:ext cx="3842719" cy="369332"/>
          </a:xfrm>
          <a:prstGeom prst="rect">
            <a:avLst/>
          </a:prstGeom>
          <a:noFill/>
        </p:spPr>
        <p:txBody>
          <a:bodyPr wrap="none" rtlCol="0">
            <a:spAutoFit/>
          </a:bodyPr>
          <a:lstStyle/>
          <a:p>
            <a:r>
              <a:rPr lang="en-US" dirty="0">
                <a:solidFill>
                  <a:srgbClr val="C00000"/>
                </a:solidFill>
              </a:rPr>
              <a:t>At the beginning of the next period</a:t>
            </a:r>
          </a:p>
        </p:txBody>
      </p:sp>
      <p:graphicFrame>
        <p:nvGraphicFramePr>
          <p:cNvPr id="8" name="Table 7">
            <a:extLst>
              <a:ext uri="{FF2B5EF4-FFF2-40B4-BE49-F238E27FC236}">
                <a16:creationId xmlns:a16="http://schemas.microsoft.com/office/drawing/2014/main" id="{82F0DD92-0C3C-4840-8177-DE65A6F924C9}"/>
              </a:ext>
            </a:extLst>
          </p:cNvPr>
          <p:cNvGraphicFramePr>
            <a:graphicFrameLocks noGrp="1"/>
          </p:cNvGraphicFramePr>
          <p:nvPr>
            <p:extLst>
              <p:ext uri="{D42A27DB-BD31-4B8C-83A1-F6EECF244321}">
                <p14:modId xmlns:p14="http://schemas.microsoft.com/office/powerpoint/2010/main" val="3255453371"/>
              </p:ext>
            </p:extLst>
          </p:nvPr>
        </p:nvGraphicFramePr>
        <p:xfrm>
          <a:off x="2503411" y="2776774"/>
          <a:ext cx="2660702" cy="1296000"/>
        </p:xfrm>
        <a:graphic>
          <a:graphicData uri="http://schemas.openxmlformats.org/drawingml/2006/table">
            <a:tbl>
              <a:tblPr firstRow="1" bandRow="1">
                <a:tableStyleId>{2D5ABB26-0587-4C30-8999-92F81FD0307C}</a:tableStyleId>
              </a:tblPr>
              <a:tblGrid>
                <a:gridCol w="1195828">
                  <a:extLst>
                    <a:ext uri="{9D8B030D-6E8A-4147-A177-3AD203B41FA5}">
                      <a16:colId xmlns:a16="http://schemas.microsoft.com/office/drawing/2014/main" val="1264763615"/>
                    </a:ext>
                  </a:extLst>
                </a:gridCol>
                <a:gridCol w="721742">
                  <a:extLst>
                    <a:ext uri="{9D8B030D-6E8A-4147-A177-3AD203B41FA5}">
                      <a16:colId xmlns:a16="http://schemas.microsoft.com/office/drawing/2014/main" val="122467612"/>
                    </a:ext>
                  </a:extLst>
                </a:gridCol>
                <a:gridCol w="743132">
                  <a:extLst>
                    <a:ext uri="{9D8B030D-6E8A-4147-A177-3AD203B41FA5}">
                      <a16:colId xmlns:a16="http://schemas.microsoft.com/office/drawing/2014/main" val="2021887314"/>
                    </a:ext>
                  </a:extLst>
                </a:gridCol>
              </a:tblGrid>
              <a:tr h="324000">
                <a:tc>
                  <a:txBody>
                    <a:bodyPr/>
                    <a:lstStyle/>
                    <a:p>
                      <a:pPr algn="ctr"/>
                      <a:endParaRPr lang="en-US" sz="1200" dirty="0"/>
                    </a:p>
                  </a:txBody>
                  <a:tcPr anchor="ctr">
                    <a:lnB w="12700" cap="flat" cmpd="sng" algn="ctr">
                      <a:solidFill>
                        <a:schemeClr val="tx1"/>
                      </a:solidFill>
                      <a:prstDash val="solid"/>
                      <a:round/>
                      <a:headEnd type="none" w="med" len="med"/>
                      <a:tailEnd type="none" w="med" len="med"/>
                    </a:lnB>
                  </a:tcPr>
                </a:tc>
                <a:tc gridSpan="2">
                  <a:txBody>
                    <a:bodyPr/>
                    <a:lstStyle/>
                    <a:p>
                      <a:pPr algn="ctr"/>
                      <a:r>
                        <a:rPr lang="en-US" sz="1200" dirty="0"/>
                        <a:t>Rent</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t>01/01/20XX+1</a:t>
                      </a: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solidFill>
                          <a:srgbClr val="FF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solidFill>
                            <a:srgbClr val="FF0000"/>
                          </a:solidFill>
                        </a:rPr>
                        <a:t>200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endParaRPr lang="en-US" sz="1200" dirty="0"/>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289289922"/>
                  </a:ext>
                </a:extLst>
              </a:tr>
              <a:tr h="324000">
                <a:tc>
                  <a:txBody>
                    <a:bodyPr/>
                    <a:lstStyle/>
                    <a:p>
                      <a:pPr algn="r"/>
                      <a:endParaRPr lang="en-US" sz="1200"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t>200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4170645465"/>
                  </a:ext>
                </a:extLst>
              </a:tr>
            </a:tbl>
          </a:graphicData>
        </a:graphic>
      </p:graphicFrame>
      <p:graphicFrame>
        <p:nvGraphicFramePr>
          <p:cNvPr id="9" name="Table 8">
            <a:extLst>
              <a:ext uri="{FF2B5EF4-FFF2-40B4-BE49-F238E27FC236}">
                <a16:creationId xmlns:a16="http://schemas.microsoft.com/office/drawing/2014/main" id="{BD9B5A46-3F48-4522-9249-7C8BD04CC61E}"/>
              </a:ext>
            </a:extLst>
          </p:cNvPr>
          <p:cNvGraphicFramePr>
            <a:graphicFrameLocks noGrp="1"/>
          </p:cNvGraphicFramePr>
          <p:nvPr>
            <p:extLst>
              <p:ext uri="{D42A27DB-BD31-4B8C-83A1-F6EECF244321}">
                <p14:modId xmlns:p14="http://schemas.microsoft.com/office/powerpoint/2010/main" val="1809596282"/>
              </p:ext>
            </p:extLst>
          </p:nvPr>
        </p:nvGraphicFramePr>
        <p:xfrm>
          <a:off x="5293639" y="2643574"/>
          <a:ext cx="2517160" cy="1429200"/>
        </p:xfrm>
        <a:graphic>
          <a:graphicData uri="http://schemas.openxmlformats.org/drawingml/2006/table">
            <a:tbl>
              <a:tblPr firstRow="1" bandRow="1">
                <a:tableStyleId>{2D5ABB26-0587-4C30-8999-92F81FD0307C}</a:tableStyleId>
              </a:tblPr>
              <a:tblGrid>
                <a:gridCol w="1194524">
                  <a:extLst>
                    <a:ext uri="{9D8B030D-6E8A-4147-A177-3AD203B41FA5}">
                      <a16:colId xmlns:a16="http://schemas.microsoft.com/office/drawing/2014/main" val="1264763615"/>
                    </a:ext>
                  </a:extLst>
                </a:gridCol>
                <a:gridCol w="619595">
                  <a:extLst>
                    <a:ext uri="{9D8B030D-6E8A-4147-A177-3AD203B41FA5}">
                      <a16:colId xmlns:a16="http://schemas.microsoft.com/office/drawing/2014/main" val="122467612"/>
                    </a:ext>
                  </a:extLst>
                </a:gridCol>
                <a:gridCol w="703041">
                  <a:extLst>
                    <a:ext uri="{9D8B030D-6E8A-4147-A177-3AD203B41FA5}">
                      <a16:colId xmlns:a16="http://schemas.microsoft.com/office/drawing/2014/main" val="2021887314"/>
                    </a:ext>
                  </a:extLst>
                </a:gridCol>
              </a:tblGrid>
              <a:tr h="324000">
                <a:tc>
                  <a:txBody>
                    <a:bodyPr/>
                    <a:lstStyle/>
                    <a:p>
                      <a:pPr algn="ctr"/>
                      <a:endParaRPr lang="en-US" sz="1200" dirty="0"/>
                    </a:p>
                  </a:txBody>
                  <a:tcPr anchor="ctr">
                    <a:lnB w="12700" cap="flat" cmpd="sng" algn="ctr">
                      <a:solidFill>
                        <a:schemeClr val="tx1"/>
                      </a:solidFill>
                      <a:prstDash val="solid"/>
                      <a:round/>
                      <a:headEnd type="none" w="med" len="med"/>
                      <a:tailEnd type="none" w="med" len="med"/>
                    </a:lnB>
                  </a:tcPr>
                </a:tc>
                <a:tc gridSpan="2">
                  <a:txBody>
                    <a:bodyPr/>
                    <a:lstStyle/>
                    <a:p>
                      <a:pPr algn="ctr"/>
                      <a:r>
                        <a:rPr lang="en-US" sz="1200" dirty="0"/>
                        <a:t>Accrued Expenses</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31/12/20XX</a:t>
                      </a: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200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4203095618"/>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01/01/20XX+1</a:t>
                      </a:r>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solidFill>
                            <a:srgbClr val="FF0000"/>
                          </a:solidFill>
                        </a:rPr>
                        <a:t>200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solidFill>
                          <a:srgbClr val="FF0000"/>
                        </a:solidFill>
                      </a:endParaRPr>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54114531"/>
                  </a:ext>
                </a:extLst>
              </a:tr>
              <a:tr h="324000">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lang="en-US" sz="1200"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t>//</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2399356113"/>
                  </a:ext>
                </a:extLst>
              </a:tr>
            </a:tbl>
          </a:graphicData>
        </a:graphic>
      </p:graphicFrame>
      <p:graphicFrame>
        <p:nvGraphicFramePr>
          <p:cNvPr id="10" name="Table 9">
            <a:extLst>
              <a:ext uri="{FF2B5EF4-FFF2-40B4-BE49-F238E27FC236}">
                <a16:creationId xmlns:a16="http://schemas.microsoft.com/office/drawing/2014/main" id="{01164E8E-363F-41D3-B7A0-211F8AC202C7}"/>
              </a:ext>
            </a:extLst>
          </p:cNvPr>
          <p:cNvGraphicFramePr>
            <a:graphicFrameLocks noGrp="1"/>
          </p:cNvGraphicFramePr>
          <p:nvPr>
            <p:extLst>
              <p:ext uri="{D42A27DB-BD31-4B8C-83A1-F6EECF244321}">
                <p14:modId xmlns:p14="http://schemas.microsoft.com/office/powerpoint/2010/main" val="2113562271"/>
              </p:ext>
            </p:extLst>
          </p:nvPr>
        </p:nvGraphicFramePr>
        <p:xfrm>
          <a:off x="1072798" y="1421641"/>
          <a:ext cx="6083556" cy="741680"/>
        </p:xfrm>
        <a:graphic>
          <a:graphicData uri="http://schemas.openxmlformats.org/drawingml/2006/table">
            <a:tbl>
              <a:tblPr firstRow="1" bandRow="1">
                <a:tableStyleId>{9D7B26C5-4107-4FEC-AEDC-1716B250A1EF}</a:tableStyleId>
              </a:tblPr>
              <a:tblGrid>
                <a:gridCol w="761057">
                  <a:extLst>
                    <a:ext uri="{9D8B030D-6E8A-4147-A177-3AD203B41FA5}">
                      <a16:colId xmlns:a16="http://schemas.microsoft.com/office/drawing/2014/main" val="3251389968"/>
                    </a:ext>
                  </a:extLst>
                </a:gridCol>
                <a:gridCol w="3541951">
                  <a:extLst>
                    <a:ext uri="{9D8B030D-6E8A-4147-A177-3AD203B41FA5}">
                      <a16:colId xmlns:a16="http://schemas.microsoft.com/office/drawing/2014/main" val="3813811915"/>
                    </a:ext>
                  </a:extLst>
                </a:gridCol>
                <a:gridCol w="862641">
                  <a:extLst>
                    <a:ext uri="{9D8B030D-6E8A-4147-A177-3AD203B41FA5}">
                      <a16:colId xmlns:a16="http://schemas.microsoft.com/office/drawing/2014/main" val="2006376887"/>
                    </a:ext>
                  </a:extLst>
                </a:gridCol>
                <a:gridCol w="917907">
                  <a:extLst>
                    <a:ext uri="{9D8B030D-6E8A-4147-A177-3AD203B41FA5}">
                      <a16:colId xmlns:a16="http://schemas.microsoft.com/office/drawing/2014/main" val="2540506348"/>
                    </a:ext>
                  </a:extLst>
                </a:gridCol>
              </a:tblGrid>
              <a:tr h="370840">
                <a:tc>
                  <a:txBody>
                    <a:bodyPr/>
                    <a:lstStyle/>
                    <a:p>
                      <a:r>
                        <a:rPr lang="en-US" dirty="0"/>
                        <a:t>IN</a:t>
                      </a:r>
                    </a:p>
                  </a:txBody>
                  <a:tcPr/>
                </a:tc>
                <a:tc>
                  <a:txBody>
                    <a:bodyPr/>
                    <a:lstStyle/>
                    <a:p>
                      <a:r>
                        <a:rPr lang="en-US" dirty="0"/>
                        <a:t>Accrued Expenses</a:t>
                      </a:r>
                    </a:p>
                  </a:txBody>
                  <a:tcPr/>
                </a:tc>
                <a:tc>
                  <a:txBody>
                    <a:bodyPr/>
                    <a:lstStyle/>
                    <a:p>
                      <a:r>
                        <a:rPr lang="en-US" dirty="0"/>
                        <a:t>200</a:t>
                      </a:r>
                    </a:p>
                  </a:txBody>
                  <a:tcPr/>
                </a:tc>
                <a:tc>
                  <a:txBody>
                    <a:bodyPr/>
                    <a:lstStyle/>
                    <a:p>
                      <a:endParaRPr lang="en-US" dirty="0"/>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r>
                        <a:rPr lang="en-US" dirty="0"/>
                        <a:t>Rent costs</a:t>
                      </a:r>
                    </a:p>
                  </a:txBody>
                  <a:tcPr/>
                </a:tc>
                <a:tc>
                  <a:txBody>
                    <a:bodyPr/>
                    <a:lstStyle/>
                    <a:p>
                      <a:endParaRPr lang="en-US" dirty="0"/>
                    </a:p>
                  </a:txBody>
                  <a:tcPr/>
                </a:tc>
                <a:tc>
                  <a:txBody>
                    <a:bodyPr/>
                    <a:lstStyle/>
                    <a:p>
                      <a:r>
                        <a:rPr lang="en-US" dirty="0"/>
                        <a:t>200</a:t>
                      </a:r>
                    </a:p>
                  </a:txBody>
                  <a:tcPr/>
                </a:tc>
                <a:extLst>
                  <a:ext uri="{0D108BD9-81ED-4DB2-BD59-A6C34878D82A}">
                    <a16:rowId xmlns:a16="http://schemas.microsoft.com/office/drawing/2014/main" val="139990759"/>
                  </a:ext>
                </a:extLst>
              </a:tr>
            </a:tbl>
          </a:graphicData>
        </a:graphic>
      </p:graphicFrame>
    </p:spTree>
    <p:extLst>
      <p:ext uri="{BB962C8B-B14F-4D97-AF65-F5344CB8AC3E}">
        <p14:creationId xmlns:p14="http://schemas.microsoft.com/office/powerpoint/2010/main" val="301427451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98D6BA-5B7D-4DAF-A6F0-5B51624D948D}"/>
              </a:ext>
            </a:extLst>
          </p:cNvPr>
          <p:cNvSpPr>
            <a:spLocks noGrp="1"/>
          </p:cNvSpPr>
          <p:nvPr>
            <p:ph type="title"/>
          </p:nvPr>
        </p:nvSpPr>
        <p:spPr/>
        <p:txBody>
          <a:bodyPr>
            <a:normAutofit fontScale="90000"/>
          </a:bodyPr>
          <a:lstStyle/>
          <a:p>
            <a:r>
              <a:rPr lang="en-US" dirty="0"/>
              <a:t>Invoice to be issued/received</a:t>
            </a:r>
          </a:p>
        </p:txBody>
      </p:sp>
      <p:sp>
        <p:nvSpPr>
          <p:cNvPr id="3" name="Content Placeholder 2">
            <a:extLst>
              <a:ext uri="{FF2B5EF4-FFF2-40B4-BE49-F238E27FC236}">
                <a16:creationId xmlns:a16="http://schemas.microsoft.com/office/drawing/2014/main" id="{CA1E0BA5-F656-4011-9069-61C3695A8520}"/>
              </a:ext>
            </a:extLst>
          </p:cNvPr>
          <p:cNvSpPr>
            <a:spLocks noGrp="1"/>
          </p:cNvSpPr>
          <p:nvPr>
            <p:ph idx="1"/>
          </p:nvPr>
        </p:nvSpPr>
        <p:spPr>
          <a:xfrm>
            <a:off x="677334" y="1238249"/>
            <a:ext cx="8596668" cy="4544681"/>
          </a:xfrm>
        </p:spPr>
        <p:txBody>
          <a:bodyPr/>
          <a:lstStyle/>
          <a:p>
            <a:r>
              <a:rPr lang="en-US" dirty="0"/>
              <a:t>At the end of period, a company might have realized services for which has not issued any invoice yet or might have incurred costs for which is waiting the relative invoice from its suppliers. </a:t>
            </a:r>
          </a:p>
          <a:p>
            <a:r>
              <a:rPr lang="en-US" dirty="0"/>
              <a:t>As these revenues/costs have to be represented in the financial statements for the company, you need to estimate the revenues and costs realized/incurred during the period and records for invoice to be issued/received</a:t>
            </a:r>
          </a:p>
          <a:p>
            <a:endParaRPr lang="en-US" dirty="0"/>
          </a:p>
        </p:txBody>
      </p:sp>
      <p:sp>
        <p:nvSpPr>
          <p:cNvPr id="4" name="Slide Number Placeholder 3">
            <a:extLst>
              <a:ext uri="{FF2B5EF4-FFF2-40B4-BE49-F238E27FC236}">
                <a16:creationId xmlns:a16="http://schemas.microsoft.com/office/drawing/2014/main" id="{97A428A9-C040-493D-B5C7-5F1463F85B73}"/>
              </a:ext>
            </a:extLst>
          </p:cNvPr>
          <p:cNvSpPr>
            <a:spLocks noGrp="1"/>
          </p:cNvSpPr>
          <p:nvPr>
            <p:ph type="sldNum" sz="quarter" idx="12"/>
          </p:nvPr>
        </p:nvSpPr>
        <p:spPr/>
        <p:txBody>
          <a:bodyPr/>
          <a:lstStyle/>
          <a:p>
            <a:fld id="{D57F1E4F-1CFF-5643-939E-217C01CDF565}" type="slidenum">
              <a:rPr lang="en-US" smtClean="0"/>
              <a:pPr/>
              <a:t>29</a:t>
            </a:fld>
            <a:endParaRPr lang="en-US" dirty="0"/>
          </a:p>
        </p:txBody>
      </p:sp>
      <p:sp>
        <p:nvSpPr>
          <p:cNvPr id="5" name="Footer Placeholder 4">
            <a:extLst>
              <a:ext uri="{FF2B5EF4-FFF2-40B4-BE49-F238E27FC236}">
                <a16:creationId xmlns:a16="http://schemas.microsoft.com/office/drawing/2014/main" id="{CD22006E-7620-48B6-99AC-1FEBCA23DDE0}"/>
              </a:ext>
            </a:extLst>
          </p:cNvPr>
          <p:cNvSpPr>
            <a:spLocks noGrp="1"/>
          </p:cNvSpPr>
          <p:nvPr>
            <p:ph type="ftr" sz="quarter" idx="3"/>
          </p:nvPr>
        </p:nvSpPr>
        <p:spPr/>
        <p:txBody>
          <a:bodyPr/>
          <a:lstStyle/>
          <a:p>
            <a:pPr algn="ctr"/>
            <a:r>
              <a:rPr lang="en-US" dirty="0"/>
              <a:t>Practice on Accounting – B.A. Global Governance</a:t>
            </a:r>
          </a:p>
          <a:p>
            <a:pPr algn="ctr"/>
            <a:r>
              <a:rPr lang="en-US" dirty="0"/>
              <a:t>A.Y. 2024-2025</a:t>
            </a:r>
          </a:p>
          <a:p>
            <a:pPr algn="ctr"/>
            <a:endParaRPr lang="en-US" dirty="0"/>
          </a:p>
        </p:txBody>
      </p:sp>
    </p:spTree>
    <p:extLst>
      <p:ext uri="{BB962C8B-B14F-4D97-AF65-F5344CB8AC3E}">
        <p14:creationId xmlns:p14="http://schemas.microsoft.com/office/powerpoint/2010/main" val="40515797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98D6BA-5B7D-4DAF-A6F0-5B51624D948D}"/>
              </a:ext>
            </a:extLst>
          </p:cNvPr>
          <p:cNvSpPr>
            <a:spLocks noGrp="1"/>
          </p:cNvSpPr>
          <p:nvPr>
            <p:ph type="title"/>
          </p:nvPr>
        </p:nvSpPr>
        <p:spPr/>
        <p:txBody>
          <a:bodyPr>
            <a:normAutofit fontScale="90000"/>
          </a:bodyPr>
          <a:lstStyle/>
          <a:p>
            <a:r>
              <a:rPr lang="en-US" dirty="0"/>
              <a:t>Invoice to be issued/received</a:t>
            </a:r>
          </a:p>
        </p:txBody>
      </p:sp>
      <p:sp>
        <p:nvSpPr>
          <p:cNvPr id="4" name="Slide Number Placeholder 3">
            <a:extLst>
              <a:ext uri="{FF2B5EF4-FFF2-40B4-BE49-F238E27FC236}">
                <a16:creationId xmlns:a16="http://schemas.microsoft.com/office/drawing/2014/main" id="{97A428A9-C040-493D-B5C7-5F1463F85B73}"/>
              </a:ext>
            </a:extLst>
          </p:cNvPr>
          <p:cNvSpPr>
            <a:spLocks noGrp="1"/>
          </p:cNvSpPr>
          <p:nvPr>
            <p:ph type="sldNum" sz="quarter" idx="12"/>
          </p:nvPr>
        </p:nvSpPr>
        <p:spPr/>
        <p:txBody>
          <a:bodyPr/>
          <a:lstStyle/>
          <a:p>
            <a:fld id="{D57F1E4F-1CFF-5643-939E-217C01CDF565}" type="slidenum">
              <a:rPr lang="en-US" smtClean="0"/>
              <a:pPr/>
              <a:t>30</a:t>
            </a:fld>
            <a:endParaRPr lang="en-US" dirty="0"/>
          </a:p>
        </p:txBody>
      </p:sp>
      <p:sp>
        <p:nvSpPr>
          <p:cNvPr id="5" name="Footer Placeholder 4">
            <a:extLst>
              <a:ext uri="{FF2B5EF4-FFF2-40B4-BE49-F238E27FC236}">
                <a16:creationId xmlns:a16="http://schemas.microsoft.com/office/drawing/2014/main" id="{CD22006E-7620-48B6-99AC-1FEBCA23DDE0}"/>
              </a:ext>
            </a:extLst>
          </p:cNvPr>
          <p:cNvSpPr>
            <a:spLocks noGrp="1"/>
          </p:cNvSpPr>
          <p:nvPr>
            <p:ph type="ftr" sz="quarter" idx="3"/>
          </p:nvPr>
        </p:nvSpPr>
        <p:spPr/>
        <p:txBody>
          <a:bodyPr/>
          <a:lstStyle/>
          <a:p>
            <a:pPr algn="ctr"/>
            <a:r>
              <a:rPr lang="en-US" dirty="0"/>
              <a:t>Practice on Accounting – B.A. Global Governance</a:t>
            </a:r>
          </a:p>
          <a:p>
            <a:pPr algn="ctr"/>
            <a:r>
              <a:rPr lang="en-US" dirty="0"/>
              <a:t>A.Y. 2024-2025</a:t>
            </a:r>
          </a:p>
          <a:p>
            <a:pPr algn="ctr"/>
            <a:endParaRPr lang="en-US" dirty="0"/>
          </a:p>
        </p:txBody>
      </p:sp>
      <p:graphicFrame>
        <p:nvGraphicFramePr>
          <p:cNvPr id="6" name="Table 5">
            <a:extLst>
              <a:ext uri="{FF2B5EF4-FFF2-40B4-BE49-F238E27FC236}">
                <a16:creationId xmlns:a16="http://schemas.microsoft.com/office/drawing/2014/main" id="{96EC9DA7-CFDC-4453-B780-D4E20AD56423}"/>
              </a:ext>
            </a:extLst>
          </p:cNvPr>
          <p:cNvGraphicFramePr>
            <a:graphicFrameLocks noGrp="1"/>
          </p:cNvGraphicFramePr>
          <p:nvPr>
            <p:extLst>
              <p:ext uri="{D42A27DB-BD31-4B8C-83A1-F6EECF244321}">
                <p14:modId xmlns:p14="http://schemas.microsoft.com/office/powerpoint/2010/main" val="3327068651"/>
              </p:ext>
            </p:extLst>
          </p:nvPr>
        </p:nvGraphicFramePr>
        <p:xfrm>
          <a:off x="1012413" y="1754828"/>
          <a:ext cx="6083556" cy="736600"/>
        </p:xfrm>
        <a:graphic>
          <a:graphicData uri="http://schemas.openxmlformats.org/drawingml/2006/table">
            <a:tbl>
              <a:tblPr firstRow="1" bandRow="1">
                <a:tableStyleId>{9D7B26C5-4107-4FEC-AEDC-1716B250A1EF}</a:tableStyleId>
              </a:tblPr>
              <a:tblGrid>
                <a:gridCol w="761057">
                  <a:extLst>
                    <a:ext uri="{9D8B030D-6E8A-4147-A177-3AD203B41FA5}">
                      <a16:colId xmlns:a16="http://schemas.microsoft.com/office/drawing/2014/main" val="3251389968"/>
                    </a:ext>
                  </a:extLst>
                </a:gridCol>
                <a:gridCol w="3541951">
                  <a:extLst>
                    <a:ext uri="{9D8B030D-6E8A-4147-A177-3AD203B41FA5}">
                      <a16:colId xmlns:a16="http://schemas.microsoft.com/office/drawing/2014/main" val="3813811915"/>
                    </a:ext>
                  </a:extLst>
                </a:gridCol>
                <a:gridCol w="862641">
                  <a:extLst>
                    <a:ext uri="{9D8B030D-6E8A-4147-A177-3AD203B41FA5}">
                      <a16:colId xmlns:a16="http://schemas.microsoft.com/office/drawing/2014/main" val="2006376887"/>
                    </a:ext>
                  </a:extLst>
                </a:gridCol>
                <a:gridCol w="917907">
                  <a:extLst>
                    <a:ext uri="{9D8B030D-6E8A-4147-A177-3AD203B41FA5}">
                      <a16:colId xmlns:a16="http://schemas.microsoft.com/office/drawing/2014/main" val="2540506348"/>
                    </a:ext>
                  </a:extLst>
                </a:gridCol>
              </a:tblGrid>
              <a:tr h="0">
                <a:tc>
                  <a:txBody>
                    <a:bodyPr/>
                    <a:lstStyle/>
                    <a:p>
                      <a:r>
                        <a:rPr lang="en-US" dirty="0"/>
                        <a:t>IN</a:t>
                      </a:r>
                    </a:p>
                  </a:txBody>
                  <a:tcPr/>
                </a:tc>
                <a:tc>
                  <a:txBody>
                    <a:bodyPr/>
                    <a:lstStyle/>
                    <a:p>
                      <a:r>
                        <a:rPr lang="en-US" dirty="0"/>
                        <a:t>Costs</a:t>
                      </a:r>
                    </a:p>
                  </a:txBody>
                  <a:tcPr/>
                </a:tc>
                <a:tc>
                  <a:txBody>
                    <a:bodyPr/>
                    <a:lstStyle/>
                    <a:p>
                      <a:r>
                        <a:rPr lang="en-US" dirty="0"/>
                        <a:t>200</a:t>
                      </a:r>
                    </a:p>
                  </a:txBody>
                  <a:tcPr/>
                </a:tc>
                <a:tc>
                  <a:txBody>
                    <a:bodyPr/>
                    <a:lstStyle/>
                    <a:p>
                      <a:endParaRPr lang="en-US" dirty="0"/>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r>
                        <a:rPr lang="en-US" dirty="0"/>
                        <a:t>Invoice to be received</a:t>
                      </a:r>
                    </a:p>
                  </a:txBody>
                  <a:tcPr/>
                </a:tc>
                <a:tc>
                  <a:txBody>
                    <a:bodyPr/>
                    <a:lstStyle/>
                    <a:p>
                      <a:endParaRPr lang="en-US" dirty="0"/>
                    </a:p>
                  </a:txBody>
                  <a:tcPr/>
                </a:tc>
                <a:tc>
                  <a:txBody>
                    <a:bodyPr/>
                    <a:lstStyle/>
                    <a:p>
                      <a:r>
                        <a:rPr lang="en-US" dirty="0"/>
                        <a:t>200</a:t>
                      </a:r>
                    </a:p>
                  </a:txBody>
                  <a:tcPr/>
                </a:tc>
                <a:extLst>
                  <a:ext uri="{0D108BD9-81ED-4DB2-BD59-A6C34878D82A}">
                    <a16:rowId xmlns:a16="http://schemas.microsoft.com/office/drawing/2014/main" val="139990759"/>
                  </a:ext>
                </a:extLst>
              </a:tr>
            </a:tbl>
          </a:graphicData>
        </a:graphic>
      </p:graphicFrame>
      <p:graphicFrame>
        <p:nvGraphicFramePr>
          <p:cNvPr id="7" name="Table 6">
            <a:extLst>
              <a:ext uri="{FF2B5EF4-FFF2-40B4-BE49-F238E27FC236}">
                <a16:creationId xmlns:a16="http://schemas.microsoft.com/office/drawing/2014/main" id="{5800C858-9B29-403B-90D4-078B8D987D3B}"/>
              </a:ext>
            </a:extLst>
          </p:cNvPr>
          <p:cNvGraphicFramePr>
            <a:graphicFrameLocks noGrp="1"/>
          </p:cNvGraphicFramePr>
          <p:nvPr>
            <p:extLst>
              <p:ext uri="{D42A27DB-BD31-4B8C-83A1-F6EECF244321}">
                <p14:modId xmlns:p14="http://schemas.microsoft.com/office/powerpoint/2010/main" val="2509217926"/>
              </p:ext>
            </p:extLst>
          </p:nvPr>
        </p:nvGraphicFramePr>
        <p:xfrm>
          <a:off x="1012413" y="3429000"/>
          <a:ext cx="6083556" cy="741680"/>
        </p:xfrm>
        <a:graphic>
          <a:graphicData uri="http://schemas.openxmlformats.org/drawingml/2006/table">
            <a:tbl>
              <a:tblPr firstRow="1" bandRow="1">
                <a:tableStyleId>{9D7B26C5-4107-4FEC-AEDC-1716B250A1EF}</a:tableStyleId>
              </a:tblPr>
              <a:tblGrid>
                <a:gridCol w="761057">
                  <a:extLst>
                    <a:ext uri="{9D8B030D-6E8A-4147-A177-3AD203B41FA5}">
                      <a16:colId xmlns:a16="http://schemas.microsoft.com/office/drawing/2014/main" val="3251389968"/>
                    </a:ext>
                  </a:extLst>
                </a:gridCol>
                <a:gridCol w="3541951">
                  <a:extLst>
                    <a:ext uri="{9D8B030D-6E8A-4147-A177-3AD203B41FA5}">
                      <a16:colId xmlns:a16="http://schemas.microsoft.com/office/drawing/2014/main" val="3813811915"/>
                    </a:ext>
                  </a:extLst>
                </a:gridCol>
                <a:gridCol w="862641">
                  <a:extLst>
                    <a:ext uri="{9D8B030D-6E8A-4147-A177-3AD203B41FA5}">
                      <a16:colId xmlns:a16="http://schemas.microsoft.com/office/drawing/2014/main" val="2006376887"/>
                    </a:ext>
                  </a:extLst>
                </a:gridCol>
                <a:gridCol w="917907">
                  <a:extLst>
                    <a:ext uri="{9D8B030D-6E8A-4147-A177-3AD203B41FA5}">
                      <a16:colId xmlns:a16="http://schemas.microsoft.com/office/drawing/2014/main" val="2540506348"/>
                    </a:ext>
                  </a:extLst>
                </a:gridCol>
              </a:tblGrid>
              <a:tr h="370840">
                <a:tc>
                  <a:txBody>
                    <a:bodyPr/>
                    <a:lstStyle/>
                    <a:p>
                      <a:r>
                        <a:rPr lang="en-US" dirty="0"/>
                        <a:t>IN</a:t>
                      </a:r>
                    </a:p>
                  </a:txBody>
                  <a:tcPr/>
                </a:tc>
                <a:tc>
                  <a:txBody>
                    <a:bodyPr/>
                    <a:lstStyle/>
                    <a:p>
                      <a:r>
                        <a:rPr lang="en-US" dirty="0"/>
                        <a:t>Invoice to be issued</a:t>
                      </a:r>
                    </a:p>
                  </a:txBody>
                  <a:tcPr/>
                </a:tc>
                <a:tc>
                  <a:txBody>
                    <a:bodyPr/>
                    <a:lstStyle/>
                    <a:p>
                      <a:r>
                        <a:rPr lang="en-US" dirty="0"/>
                        <a:t>200</a:t>
                      </a:r>
                    </a:p>
                  </a:txBody>
                  <a:tcPr/>
                </a:tc>
                <a:tc>
                  <a:txBody>
                    <a:bodyPr/>
                    <a:lstStyle/>
                    <a:p>
                      <a:endParaRPr lang="en-US" dirty="0"/>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r>
                        <a:rPr lang="en-US" dirty="0"/>
                        <a:t>Revenues</a:t>
                      </a:r>
                    </a:p>
                  </a:txBody>
                  <a:tcPr/>
                </a:tc>
                <a:tc>
                  <a:txBody>
                    <a:bodyPr/>
                    <a:lstStyle/>
                    <a:p>
                      <a:endParaRPr lang="en-US" dirty="0"/>
                    </a:p>
                  </a:txBody>
                  <a:tcPr/>
                </a:tc>
                <a:tc>
                  <a:txBody>
                    <a:bodyPr/>
                    <a:lstStyle/>
                    <a:p>
                      <a:r>
                        <a:rPr lang="en-US" dirty="0"/>
                        <a:t>200</a:t>
                      </a:r>
                    </a:p>
                  </a:txBody>
                  <a:tcPr/>
                </a:tc>
                <a:extLst>
                  <a:ext uri="{0D108BD9-81ED-4DB2-BD59-A6C34878D82A}">
                    <a16:rowId xmlns:a16="http://schemas.microsoft.com/office/drawing/2014/main" val="139990759"/>
                  </a:ext>
                </a:extLst>
              </a:tr>
            </a:tbl>
          </a:graphicData>
        </a:graphic>
      </p:graphicFrame>
    </p:spTree>
    <p:extLst>
      <p:ext uri="{BB962C8B-B14F-4D97-AF65-F5344CB8AC3E}">
        <p14:creationId xmlns:p14="http://schemas.microsoft.com/office/powerpoint/2010/main" val="27774596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98D6BA-5B7D-4DAF-A6F0-5B51624D948D}"/>
              </a:ext>
            </a:extLst>
          </p:cNvPr>
          <p:cNvSpPr>
            <a:spLocks noGrp="1"/>
          </p:cNvSpPr>
          <p:nvPr>
            <p:ph type="title"/>
          </p:nvPr>
        </p:nvSpPr>
        <p:spPr/>
        <p:txBody>
          <a:bodyPr>
            <a:normAutofit fontScale="90000"/>
          </a:bodyPr>
          <a:lstStyle/>
          <a:p>
            <a:r>
              <a:rPr lang="en-US" dirty="0"/>
              <a:t>Invoice to be issued/received</a:t>
            </a:r>
          </a:p>
        </p:txBody>
      </p:sp>
      <p:sp>
        <p:nvSpPr>
          <p:cNvPr id="4" name="Slide Number Placeholder 3">
            <a:extLst>
              <a:ext uri="{FF2B5EF4-FFF2-40B4-BE49-F238E27FC236}">
                <a16:creationId xmlns:a16="http://schemas.microsoft.com/office/drawing/2014/main" id="{97A428A9-C040-493D-B5C7-5F1463F85B73}"/>
              </a:ext>
            </a:extLst>
          </p:cNvPr>
          <p:cNvSpPr>
            <a:spLocks noGrp="1"/>
          </p:cNvSpPr>
          <p:nvPr>
            <p:ph type="sldNum" sz="quarter" idx="12"/>
          </p:nvPr>
        </p:nvSpPr>
        <p:spPr/>
        <p:txBody>
          <a:bodyPr/>
          <a:lstStyle/>
          <a:p>
            <a:fld id="{D57F1E4F-1CFF-5643-939E-217C01CDF565}" type="slidenum">
              <a:rPr lang="en-US" smtClean="0"/>
              <a:pPr/>
              <a:t>31</a:t>
            </a:fld>
            <a:endParaRPr lang="en-US" dirty="0"/>
          </a:p>
        </p:txBody>
      </p:sp>
      <p:sp>
        <p:nvSpPr>
          <p:cNvPr id="5" name="Footer Placeholder 4">
            <a:extLst>
              <a:ext uri="{FF2B5EF4-FFF2-40B4-BE49-F238E27FC236}">
                <a16:creationId xmlns:a16="http://schemas.microsoft.com/office/drawing/2014/main" id="{CD22006E-7620-48B6-99AC-1FEBCA23DDE0}"/>
              </a:ext>
            </a:extLst>
          </p:cNvPr>
          <p:cNvSpPr>
            <a:spLocks noGrp="1"/>
          </p:cNvSpPr>
          <p:nvPr>
            <p:ph type="ftr" sz="quarter" idx="3"/>
          </p:nvPr>
        </p:nvSpPr>
        <p:spPr/>
        <p:txBody>
          <a:bodyPr/>
          <a:lstStyle/>
          <a:p>
            <a:pPr algn="ctr"/>
            <a:r>
              <a:rPr lang="en-US" dirty="0"/>
              <a:t>Practice on Accounting – B.A. Global Governance</a:t>
            </a:r>
          </a:p>
          <a:p>
            <a:pPr algn="ctr"/>
            <a:r>
              <a:rPr lang="en-US" dirty="0"/>
              <a:t>A.Y. 2024-2025</a:t>
            </a:r>
          </a:p>
          <a:p>
            <a:pPr algn="ctr"/>
            <a:endParaRPr lang="en-US" dirty="0"/>
          </a:p>
        </p:txBody>
      </p:sp>
      <p:graphicFrame>
        <p:nvGraphicFramePr>
          <p:cNvPr id="6" name="Table 5">
            <a:extLst>
              <a:ext uri="{FF2B5EF4-FFF2-40B4-BE49-F238E27FC236}">
                <a16:creationId xmlns:a16="http://schemas.microsoft.com/office/drawing/2014/main" id="{96EC9DA7-CFDC-4453-B780-D4E20AD56423}"/>
              </a:ext>
            </a:extLst>
          </p:cNvPr>
          <p:cNvGraphicFramePr>
            <a:graphicFrameLocks noGrp="1"/>
          </p:cNvGraphicFramePr>
          <p:nvPr>
            <p:extLst>
              <p:ext uri="{D42A27DB-BD31-4B8C-83A1-F6EECF244321}">
                <p14:modId xmlns:p14="http://schemas.microsoft.com/office/powerpoint/2010/main" val="337420984"/>
              </p:ext>
            </p:extLst>
          </p:nvPr>
        </p:nvGraphicFramePr>
        <p:xfrm>
          <a:off x="1012413" y="1939940"/>
          <a:ext cx="6083556" cy="1107440"/>
        </p:xfrm>
        <a:graphic>
          <a:graphicData uri="http://schemas.openxmlformats.org/drawingml/2006/table">
            <a:tbl>
              <a:tblPr firstRow="1" bandRow="1">
                <a:tableStyleId>{9D7B26C5-4107-4FEC-AEDC-1716B250A1EF}</a:tableStyleId>
              </a:tblPr>
              <a:tblGrid>
                <a:gridCol w="761057">
                  <a:extLst>
                    <a:ext uri="{9D8B030D-6E8A-4147-A177-3AD203B41FA5}">
                      <a16:colId xmlns:a16="http://schemas.microsoft.com/office/drawing/2014/main" val="3251389968"/>
                    </a:ext>
                  </a:extLst>
                </a:gridCol>
                <a:gridCol w="3541951">
                  <a:extLst>
                    <a:ext uri="{9D8B030D-6E8A-4147-A177-3AD203B41FA5}">
                      <a16:colId xmlns:a16="http://schemas.microsoft.com/office/drawing/2014/main" val="3813811915"/>
                    </a:ext>
                  </a:extLst>
                </a:gridCol>
                <a:gridCol w="862641">
                  <a:extLst>
                    <a:ext uri="{9D8B030D-6E8A-4147-A177-3AD203B41FA5}">
                      <a16:colId xmlns:a16="http://schemas.microsoft.com/office/drawing/2014/main" val="2006376887"/>
                    </a:ext>
                  </a:extLst>
                </a:gridCol>
                <a:gridCol w="917907">
                  <a:extLst>
                    <a:ext uri="{9D8B030D-6E8A-4147-A177-3AD203B41FA5}">
                      <a16:colId xmlns:a16="http://schemas.microsoft.com/office/drawing/2014/main" val="2540506348"/>
                    </a:ext>
                  </a:extLst>
                </a:gridCol>
              </a:tblGrid>
              <a:tr h="0">
                <a:tc>
                  <a:txBody>
                    <a:bodyPr/>
                    <a:lstStyle/>
                    <a:p>
                      <a:r>
                        <a:rPr lang="en-US" dirty="0"/>
                        <a:t>IN</a:t>
                      </a:r>
                    </a:p>
                  </a:txBody>
                  <a:tcPr/>
                </a:tc>
                <a:tc>
                  <a:txBody>
                    <a:bodyPr/>
                    <a:lstStyle/>
                    <a:p>
                      <a:r>
                        <a:rPr lang="en-US" dirty="0"/>
                        <a:t>Invoice to be received</a:t>
                      </a:r>
                    </a:p>
                  </a:txBody>
                  <a:tcPr/>
                </a:tc>
                <a:tc>
                  <a:txBody>
                    <a:bodyPr/>
                    <a:lstStyle/>
                    <a:p>
                      <a:r>
                        <a:rPr lang="en-US" dirty="0"/>
                        <a:t>200</a:t>
                      </a:r>
                    </a:p>
                  </a:txBody>
                  <a:tcPr/>
                </a:tc>
                <a:tc>
                  <a:txBody>
                    <a:bodyPr/>
                    <a:lstStyle/>
                    <a:p>
                      <a:endParaRPr lang="en-US" dirty="0"/>
                    </a:p>
                  </a:txBody>
                  <a:tcPr/>
                </a:tc>
                <a:extLst>
                  <a:ext uri="{0D108BD9-81ED-4DB2-BD59-A6C34878D82A}">
                    <a16:rowId xmlns:a16="http://schemas.microsoft.com/office/drawing/2014/main" val="2548901374"/>
                  </a:ext>
                </a:extLst>
              </a:tr>
              <a:tr h="370840">
                <a:tc>
                  <a:txBody>
                    <a:bodyPr/>
                    <a:lstStyle/>
                    <a:p>
                      <a:r>
                        <a:rPr lang="en-US" dirty="0"/>
                        <a:t>IN</a:t>
                      </a:r>
                    </a:p>
                  </a:txBody>
                  <a:tcPr/>
                </a:tc>
                <a:tc>
                  <a:txBody>
                    <a:bodyPr/>
                    <a:lstStyle/>
                    <a:p>
                      <a:r>
                        <a:rPr lang="en-US" dirty="0"/>
                        <a:t>VAT</a:t>
                      </a:r>
                    </a:p>
                  </a:txBody>
                  <a:tcPr/>
                </a:tc>
                <a:tc>
                  <a:txBody>
                    <a:bodyPr/>
                    <a:lstStyle/>
                    <a:p>
                      <a:r>
                        <a:rPr lang="en-US" dirty="0"/>
                        <a:t>44</a:t>
                      </a:r>
                    </a:p>
                  </a:txBody>
                  <a:tcPr/>
                </a:tc>
                <a:tc>
                  <a:txBody>
                    <a:bodyPr/>
                    <a:lstStyle/>
                    <a:p>
                      <a:endParaRPr lang="en-US" dirty="0"/>
                    </a:p>
                  </a:txBody>
                  <a:tcPr/>
                </a:tc>
                <a:extLst>
                  <a:ext uri="{0D108BD9-81ED-4DB2-BD59-A6C34878D82A}">
                    <a16:rowId xmlns:a16="http://schemas.microsoft.com/office/drawing/2014/main" val="139990759"/>
                  </a:ext>
                </a:extLst>
              </a:tr>
              <a:tr h="370840">
                <a:tc>
                  <a:txBody>
                    <a:bodyPr/>
                    <a:lstStyle/>
                    <a:p>
                      <a:r>
                        <a:rPr lang="en-US" dirty="0"/>
                        <a:t>OUT</a:t>
                      </a:r>
                    </a:p>
                  </a:txBody>
                  <a:tcPr/>
                </a:tc>
                <a:tc>
                  <a:txBody>
                    <a:bodyPr/>
                    <a:lstStyle/>
                    <a:p>
                      <a:r>
                        <a:rPr lang="en-US" dirty="0"/>
                        <a:t>Account Payables</a:t>
                      </a:r>
                    </a:p>
                  </a:txBody>
                  <a:tcPr/>
                </a:tc>
                <a:tc>
                  <a:txBody>
                    <a:bodyPr/>
                    <a:lstStyle/>
                    <a:p>
                      <a:endParaRPr lang="en-US" dirty="0"/>
                    </a:p>
                  </a:txBody>
                  <a:tcPr/>
                </a:tc>
                <a:tc>
                  <a:txBody>
                    <a:bodyPr/>
                    <a:lstStyle/>
                    <a:p>
                      <a:r>
                        <a:rPr lang="en-US" dirty="0"/>
                        <a:t>244</a:t>
                      </a:r>
                    </a:p>
                  </a:txBody>
                  <a:tcPr/>
                </a:tc>
                <a:extLst>
                  <a:ext uri="{0D108BD9-81ED-4DB2-BD59-A6C34878D82A}">
                    <a16:rowId xmlns:a16="http://schemas.microsoft.com/office/drawing/2014/main" val="3318064910"/>
                  </a:ext>
                </a:extLst>
              </a:tr>
            </a:tbl>
          </a:graphicData>
        </a:graphic>
      </p:graphicFrame>
      <p:graphicFrame>
        <p:nvGraphicFramePr>
          <p:cNvPr id="7" name="Table 6">
            <a:extLst>
              <a:ext uri="{FF2B5EF4-FFF2-40B4-BE49-F238E27FC236}">
                <a16:creationId xmlns:a16="http://schemas.microsoft.com/office/drawing/2014/main" id="{5800C858-9B29-403B-90D4-078B8D987D3B}"/>
              </a:ext>
            </a:extLst>
          </p:cNvPr>
          <p:cNvGraphicFramePr>
            <a:graphicFrameLocks noGrp="1"/>
          </p:cNvGraphicFramePr>
          <p:nvPr>
            <p:extLst>
              <p:ext uri="{D42A27DB-BD31-4B8C-83A1-F6EECF244321}">
                <p14:modId xmlns:p14="http://schemas.microsoft.com/office/powerpoint/2010/main" val="819333589"/>
              </p:ext>
            </p:extLst>
          </p:nvPr>
        </p:nvGraphicFramePr>
        <p:xfrm>
          <a:off x="1012413" y="3861391"/>
          <a:ext cx="6083556" cy="1112520"/>
        </p:xfrm>
        <a:graphic>
          <a:graphicData uri="http://schemas.openxmlformats.org/drawingml/2006/table">
            <a:tbl>
              <a:tblPr firstRow="1" bandRow="1">
                <a:tableStyleId>{9D7B26C5-4107-4FEC-AEDC-1716B250A1EF}</a:tableStyleId>
              </a:tblPr>
              <a:tblGrid>
                <a:gridCol w="761057">
                  <a:extLst>
                    <a:ext uri="{9D8B030D-6E8A-4147-A177-3AD203B41FA5}">
                      <a16:colId xmlns:a16="http://schemas.microsoft.com/office/drawing/2014/main" val="3251389968"/>
                    </a:ext>
                  </a:extLst>
                </a:gridCol>
                <a:gridCol w="3541951">
                  <a:extLst>
                    <a:ext uri="{9D8B030D-6E8A-4147-A177-3AD203B41FA5}">
                      <a16:colId xmlns:a16="http://schemas.microsoft.com/office/drawing/2014/main" val="3813811915"/>
                    </a:ext>
                  </a:extLst>
                </a:gridCol>
                <a:gridCol w="862641">
                  <a:extLst>
                    <a:ext uri="{9D8B030D-6E8A-4147-A177-3AD203B41FA5}">
                      <a16:colId xmlns:a16="http://schemas.microsoft.com/office/drawing/2014/main" val="2006376887"/>
                    </a:ext>
                  </a:extLst>
                </a:gridCol>
                <a:gridCol w="917907">
                  <a:extLst>
                    <a:ext uri="{9D8B030D-6E8A-4147-A177-3AD203B41FA5}">
                      <a16:colId xmlns:a16="http://schemas.microsoft.com/office/drawing/2014/main" val="2540506348"/>
                    </a:ext>
                  </a:extLst>
                </a:gridCol>
              </a:tblGrid>
              <a:tr h="370840">
                <a:tc>
                  <a:txBody>
                    <a:bodyPr/>
                    <a:lstStyle/>
                    <a:p>
                      <a:r>
                        <a:rPr lang="en-US" dirty="0"/>
                        <a:t>IN</a:t>
                      </a:r>
                    </a:p>
                  </a:txBody>
                  <a:tcPr/>
                </a:tc>
                <a:tc>
                  <a:txBody>
                    <a:bodyPr/>
                    <a:lstStyle/>
                    <a:p>
                      <a:r>
                        <a:rPr lang="en-US" dirty="0"/>
                        <a:t>Account receivables</a:t>
                      </a:r>
                    </a:p>
                  </a:txBody>
                  <a:tcPr/>
                </a:tc>
                <a:tc>
                  <a:txBody>
                    <a:bodyPr/>
                    <a:lstStyle/>
                    <a:p>
                      <a:r>
                        <a:rPr lang="en-US" dirty="0"/>
                        <a:t>244</a:t>
                      </a:r>
                    </a:p>
                  </a:txBody>
                  <a:tcPr/>
                </a:tc>
                <a:tc>
                  <a:txBody>
                    <a:bodyPr/>
                    <a:lstStyle/>
                    <a:p>
                      <a:endParaRPr lang="en-US" dirty="0"/>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r>
                        <a:rPr lang="en-US" dirty="0"/>
                        <a:t>Invoice to be issued</a:t>
                      </a:r>
                    </a:p>
                  </a:txBody>
                  <a:tcPr/>
                </a:tc>
                <a:tc>
                  <a:txBody>
                    <a:bodyPr/>
                    <a:lstStyle/>
                    <a:p>
                      <a:endParaRPr lang="en-US" dirty="0"/>
                    </a:p>
                  </a:txBody>
                  <a:tcPr/>
                </a:tc>
                <a:tc>
                  <a:txBody>
                    <a:bodyPr/>
                    <a:lstStyle/>
                    <a:p>
                      <a:r>
                        <a:rPr lang="en-US" dirty="0"/>
                        <a:t>200</a:t>
                      </a:r>
                    </a:p>
                  </a:txBody>
                  <a:tcPr/>
                </a:tc>
                <a:extLst>
                  <a:ext uri="{0D108BD9-81ED-4DB2-BD59-A6C34878D82A}">
                    <a16:rowId xmlns:a16="http://schemas.microsoft.com/office/drawing/2014/main" val="139990759"/>
                  </a:ext>
                </a:extLst>
              </a:tr>
              <a:tr h="370840">
                <a:tc>
                  <a:txBody>
                    <a:bodyPr/>
                    <a:lstStyle/>
                    <a:p>
                      <a:r>
                        <a:rPr lang="en-US" dirty="0"/>
                        <a:t>OUT</a:t>
                      </a:r>
                    </a:p>
                  </a:txBody>
                  <a:tcPr/>
                </a:tc>
                <a:tc>
                  <a:txBody>
                    <a:bodyPr/>
                    <a:lstStyle/>
                    <a:p>
                      <a:r>
                        <a:rPr lang="en-US" dirty="0"/>
                        <a:t>VAT</a:t>
                      </a:r>
                    </a:p>
                  </a:txBody>
                  <a:tcPr/>
                </a:tc>
                <a:tc>
                  <a:txBody>
                    <a:bodyPr/>
                    <a:lstStyle/>
                    <a:p>
                      <a:endParaRPr lang="en-US" dirty="0"/>
                    </a:p>
                  </a:txBody>
                  <a:tcPr/>
                </a:tc>
                <a:tc>
                  <a:txBody>
                    <a:bodyPr/>
                    <a:lstStyle/>
                    <a:p>
                      <a:r>
                        <a:rPr lang="en-US" dirty="0"/>
                        <a:t>44</a:t>
                      </a:r>
                    </a:p>
                  </a:txBody>
                  <a:tcPr/>
                </a:tc>
                <a:extLst>
                  <a:ext uri="{0D108BD9-81ED-4DB2-BD59-A6C34878D82A}">
                    <a16:rowId xmlns:a16="http://schemas.microsoft.com/office/drawing/2014/main" val="3476176917"/>
                  </a:ext>
                </a:extLst>
              </a:tr>
            </a:tbl>
          </a:graphicData>
        </a:graphic>
      </p:graphicFrame>
      <p:sp>
        <p:nvSpPr>
          <p:cNvPr id="3" name="TextBox 2">
            <a:extLst>
              <a:ext uri="{FF2B5EF4-FFF2-40B4-BE49-F238E27FC236}">
                <a16:creationId xmlns:a16="http://schemas.microsoft.com/office/drawing/2014/main" id="{B46DB352-88BE-42EF-A269-BBF49F1547FF}"/>
              </a:ext>
            </a:extLst>
          </p:cNvPr>
          <p:cNvSpPr txBox="1"/>
          <p:nvPr/>
        </p:nvSpPr>
        <p:spPr>
          <a:xfrm>
            <a:off x="1012413" y="1427978"/>
            <a:ext cx="2754280" cy="369332"/>
          </a:xfrm>
          <a:prstGeom prst="rect">
            <a:avLst/>
          </a:prstGeom>
          <a:noFill/>
        </p:spPr>
        <p:txBody>
          <a:bodyPr wrap="none" rtlCol="0">
            <a:spAutoFit/>
          </a:bodyPr>
          <a:lstStyle/>
          <a:p>
            <a:r>
              <a:rPr lang="en-US" dirty="0">
                <a:solidFill>
                  <a:srgbClr val="C00000"/>
                </a:solidFill>
              </a:rPr>
              <a:t>When invoice is received</a:t>
            </a:r>
          </a:p>
        </p:txBody>
      </p:sp>
      <p:sp>
        <p:nvSpPr>
          <p:cNvPr id="8" name="TextBox 7">
            <a:extLst>
              <a:ext uri="{FF2B5EF4-FFF2-40B4-BE49-F238E27FC236}">
                <a16:creationId xmlns:a16="http://schemas.microsoft.com/office/drawing/2014/main" id="{719118FA-1888-4B52-AAF4-55F9A5DD3E62}"/>
              </a:ext>
            </a:extLst>
          </p:cNvPr>
          <p:cNvSpPr txBox="1"/>
          <p:nvPr/>
        </p:nvSpPr>
        <p:spPr>
          <a:xfrm>
            <a:off x="1012413" y="3272444"/>
            <a:ext cx="2496196" cy="369332"/>
          </a:xfrm>
          <a:prstGeom prst="rect">
            <a:avLst/>
          </a:prstGeom>
          <a:noFill/>
        </p:spPr>
        <p:txBody>
          <a:bodyPr wrap="none" rtlCol="0">
            <a:spAutoFit/>
          </a:bodyPr>
          <a:lstStyle/>
          <a:p>
            <a:r>
              <a:rPr lang="en-US" dirty="0">
                <a:solidFill>
                  <a:srgbClr val="C00000"/>
                </a:solidFill>
              </a:rPr>
              <a:t>When invoice is issued</a:t>
            </a:r>
          </a:p>
        </p:txBody>
      </p:sp>
    </p:spTree>
    <p:extLst>
      <p:ext uri="{BB962C8B-B14F-4D97-AF65-F5344CB8AC3E}">
        <p14:creationId xmlns:p14="http://schemas.microsoft.com/office/powerpoint/2010/main" val="2070518028"/>
      </p:ext>
    </p:extLst>
  </p:cSld>
  <p:clrMapOvr>
    <a:masterClrMapping/>
  </p:clrMapOvr>
</p:sld>
</file>

<file path=ppt/theme/theme1.xml><?xml version="1.0" encoding="utf-8"?>
<a:theme xmlns:a="http://schemas.openxmlformats.org/drawingml/2006/main" name="Facet">
  <a:themeElements>
    <a:clrScheme name="Tor Vergata">
      <a:dk1>
        <a:srgbClr val="2F5A12"/>
      </a:dk1>
      <a:lt1>
        <a:sysClr val="window" lastClr="FFFFFF"/>
      </a:lt1>
      <a:dk2>
        <a:srgbClr val="000000"/>
      </a:dk2>
      <a:lt2>
        <a:srgbClr val="EBEBEB"/>
      </a:lt2>
      <a:accent1>
        <a:srgbClr val="2F5A12"/>
      </a:accent1>
      <a:accent2>
        <a:srgbClr val="99CA3C"/>
      </a:accent2>
      <a:accent3>
        <a:srgbClr val="E6B91E"/>
      </a:accent3>
      <a:accent4>
        <a:srgbClr val="EA7666"/>
      </a:accent4>
      <a:accent5>
        <a:srgbClr val="A7E8FF"/>
      </a:accent5>
      <a:accent6>
        <a:srgbClr val="C0B926"/>
      </a:accent6>
      <a:hlink>
        <a:srgbClr val="0070C0"/>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7082</TotalTime>
  <Words>2260</Words>
  <Application>Microsoft Office PowerPoint</Application>
  <PresentationFormat>Widescreen</PresentationFormat>
  <Paragraphs>545</Paragraphs>
  <Slides>31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31</vt:i4>
      </vt:variant>
    </vt:vector>
  </HeadingPairs>
  <TitlesOfParts>
    <vt:vector size="36" baseType="lpstr">
      <vt:lpstr>Arial</vt:lpstr>
      <vt:lpstr>Calibri</vt:lpstr>
      <vt:lpstr>Trebuchet MS</vt:lpstr>
      <vt:lpstr>Wingdings 3</vt:lpstr>
      <vt:lpstr>Facet</vt:lpstr>
      <vt:lpstr>Practice on Practice on Accounting</vt:lpstr>
      <vt:lpstr>What is VAT (value added tax) </vt:lpstr>
      <vt:lpstr>VAT</vt:lpstr>
      <vt:lpstr>VAT</vt:lpstr>
      <vt:lpstr>VAT</vt:lpstr>
      <vt:lpstr>Cash Basis vs Accrual Basis</vt:lpstr>
      <vt:lpstr>Cash Basis vs Accrual Basis</vt:lpstr>
      <vt:lpstr>Accrual Basis</vt:lpstr>
      <vt:lpstr>Accrual Basis</vt:lpstr>
      <vt:lpstr>Accrual Basis</vt:lpstr>
      <vt:lpstr>Accrual Basis</vt:lpstr>
      <vt:lpstr>Accrual Basis</vt:lpstr>
      <vt:lpstr>Accrual Basis</vt:lpstr>
      <vt:lpstr>Accrual Basis</vt:lpstr>
      <vt:lpstr>Accrual Basis</vt:lpstr>
      <vt:lpstr>Deferred and accrued expenses/revenues </vt:lpstr>
      <vt:lpstr>Deferred revenues</vt:lpstr>
      <vt:lpstr>Accrual Basis</vt:lpstr>
      <vt:lpstr>PowerPoint Presentation</vt:lpstr>
      <vt:lpstr>Deferred expenses</vt:lpstr>
      <vt:lpstr>PowerPoint Presentation</vt:lpstr>
      <vt:lpstr>PowerPoint Presentation</vt:lpstr>
      <vt:lpstr>Accrued revenues</vt:lpstr>
      <vt:lpstr>PowerPoint Presentation</vt:lpstr>
      <vt:lpstr>PowerPoint Presentation</vt:lpstr>
      <vt:lpstr>Accrued expenses</vt:lpstr>
      <vt:lpstr>PowerPoint Presentation</vt:lpstr>
      <vt:lpstr>PowerPoint Presentation</vt:lpstr>
      <vt:lpstr>Invoice to be issued/received</vt:lpstr>
      <vt:lpstr>Invoice to be issued/received</vt:lpstr>
      <vt:lpstr>Invoice to be issued/received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Francesco Lucà</dc:creator>
  <cp:lastModifiedBy>Francesco Lucà</cp:lastModifiedBy>
  <cp:revision>117</cp:revision>
  <dcterms:created xsi:type="dcterms:W3CDTF">2020-02-10T13:29:01Z</dcterms:created>
  <dcterms:modified xsi:type="dcterms:W3CDTF">2025-03-21T12:15:14Z</dcterms:modified>
</cp:coreProperties>
</file>