
<file path=[Content_Types].xml><?xml version="1.0" encoding="utf-8"?>
<Types xmlns="http://schemas.openxmlformats.org/package/2006/content-types">
  <Default Extension="gif" ContentType="image/gif"/>
  <Default Extension="jpeg" ContentType="image/jpeg"/>
  <Default Extension="jpg" ContentType="image/jpg"/>
  <Default Extension="jpg!d"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media/image9.jpg" ContentType="image/jpeg"/>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media/image12.jpg" ContentType="image/jpeg"/>
  <Override PartName="/ppt/media/image14.jpg" ContentType="image/jpeg"/>
  <Override PartName="/ppt/media/image16.jpg" ContentType="image/jpeg"/>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94" r:id="rId1"/>
  </p:sldMasterIdLst>
  <p:notesMasterIdLst>
    <p:notesMasterId r:id="rId51"/>
  </p:notesMasterIdLst>
  <p:handoutMasterIdLst>
    <p:handoutMasterId r:id="rId52"/>
  </p:handoutMasterIdLst>
  <p:sldIdLst>
    <p:sldId id="256" r:id="rId2"/>
    <p:sldId id="413" r:id="rId3"/>
    <p:sldId id="407" r:id="rId4"/>
    <p:sldId id="411" r:id="rId5"/>
    <p:sldId id="415" r:id="rId6"/>
    <p:sldId id="416" r:id="rId7"/>
    <p:sldId id="408" r:id="rId8"/>
    <p:sldId id="417" r:id="rId9"/>
    <p:sldId id="418" r:id="rId10"/>
    <p:sldId id="419" r:id="rId11"/>
    <p:sldId id="420" r:id="rId12"/>
    <p:sldId id="421" r:id="rId13"/>
    <p:sldId id="422" r:id="rId14"/>
    <p:sldId id="423" r:id="rId15"/>
    <p:sldId id="406" r:id="rId16"/>
    <p:sldId id="405" r:id="rId17"/>
    <p:sldId id="397" r:id="rId18"/>
    <p:sldId id="342" r:id="rId19"/>
    <p:sldId id="343" r:id="rId20"/>
    <p:sldId id="383" r:id="rId21"/>
    <p:sldId id="384" r:id="rId22"/>
    <p:sldId id="385" r:id="rId23"/>
    <p:sldId id="386" r:id="rId24"/>
    <p:sldId id="387" r:id="rId25"/>
    <p:sldId id="388" r:id="rId26"/>
    <p:sldId id="389" r:id="rId27"/>
    <p:sldId id="390" r:id="rId28"/>
    <p:sldId id="391" r:id="rId29"/>
    <p:sldId id="393" r:id="rId30"/>
    <p:sldId id="394" r:id="rId31"/>
    <p:sldId id="395" r:id="rId32"/>
    <p:sldId id="356" r:id="rId33"/>
    <p:sldId id="396" r:id="rId34"/>
    <p:sldId id="398" r:id="rId35"/>
    <p:sldId id="399" r:id="rId36"/>
    <p:sldId id="400" r:id="rId37"/>
    <p:sldId id="401" r:id="rId38"/>
    <p:sldId id="402" r:id="rId39"/>
    <p:sldId id="403" r:id="rId40"/>
    <p:sldId id="412" r:id="rId41"/>
    <p:sldId id="410" r:id="rId42"/>
    <p:sldId id="510" r:id="rId43"/>
    <p:sldId id="515" r:id="rId44"/>
    <p:sldId id="516" r:id="rId45"/>
    <p:sldId id="514" r:id="rId46"/>
    <p:sldId id="511" r:id="rId47"/>
    <p:sldId id="512" r:id="rId48"/>
    <p:sldId id="513" r:id="rId49"/>
    <p:sldId id="382" r:id="rId50"/>
  </p:sldIdLst>
  <p:sldSz cx="10693400" cy="7562850"/>
  <p:notesSz cx="10693400" cy="756285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zione predefinita" id="{E1DF4085-7EEE-184C-8949-AED2D86B7029}">
          <p14:sldIdLst>
            <p14:sldId id="256"/>
            <p14:sldId id="413"/>
            <p14:sldId id="407"/>
            <p14:sldId id="411"/>
            <p14:sldId id="415"/>
            <p14:sldId id="416"/>
            <p14:sldId id="408"/>
            <p14:sldId id="417"/>
            <p14:sldId id="418"/>
            <p14:sldId id="419"/>
            <p14:sldId id="420"/>
            <p14:sldId id="421"/>
            <p14:sldId id="422"/>
            <p14:sldId id="423"/>
            <p14:sldId id="406"/>
            <p14:sldId id="405"/>
            <p14:sldId id="397"/>
            <p14:sldId id="342"/>
            <p14:sldId id="343"/>
            <p14:sldId id="383"/>
            <p14:sldId id="384"/>
            <p14:sldId id="385"/>
            <p14:sldId id="386"/>
            <p14:sldId id="387"/>
            <p14:sldId id="388"/>
            <p14:sldId id="389"/>
            <p14:sldId id="390"/>
            <p14:sldId id="391"/>
            <p14:sldId id="393"/>
            <p14:sldId id="394"/>
            <p14:sldId id="395"/>
            <p14:sldId id="356"/>
            <p14:sldId id="396"/>
            <p14:sldId id="398"/>
            <p14:sldId id="399"/>
            <p14:sldId id="400"/>
            <p14:sldId id="401"/>
            <p14:sldId id="402"/>
            <p14:sldId id="403"/>
            <p14:sldId id="412"/>
            <p14:sldId id="410"/>
            <p14:sldId id="510"/>
            <p14:sldId id="515"/>
            <p14:sldId id="516"/>
            <p14:sldId id="514"/>
            <p14:sldId id="511"/>
            <p14:sldId id="512"/>
            <p14:sldId id="513"/>
            <p14:sldId id="382"/>
          </p14:sldIdLst>
        </p14:section>
      </p14:sectionLst>
    </p:ext>
    <p:ext uri="{EFAFB233-063F-42B5-8137-9DF3F51BA10A}">
      <p15:sldGuideLst xmlns:p15="http://schemas.microsoft.com/office/powerpoint/2012/main">
        <p15:guide id="1" orient="horz" pos="2880" userDrawn="1">
          <p15:clr>
            <a:srgbClr val="A4A3A4"/>
          </p15:clr>
        </p15:guide>
        <p15:guide id="2" pos="216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FD1D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167"/>
    <p:restoredTop sz="94651"/>
  </p:normalViewPr>
  <p:slideViewPr>
    <p:cSldViewPr>
      <p:cViewPr varScale="1">
        <p:scale>
          <a:sx n="95" d="100"/>
          <a:sy n="95" d="100"/>
        </p:scale>
        <p:origin x="1632" y="192"/>
      </p:cViewPr>
      <p:guideLst>
        <p:guide orient="horz" pos="2880"/>
        <p:guide pos="2160"/>
      </p:guideLst>
    </p:cSldViewPr>
  </p:slideViewPr>
  <p:notesTextViewPr>
    <p:cViewPr>
      <p:scale>
        <a:sx n="20" d="100"/>
        <a:sy n="2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charts/_rels/chart1.xml.rels><?xml version="1.0" encoding="UTF-8" standalone="yes"?>
<Relationships xmlns="http://schemas.openxmlformats.org/package/2006/relationships"><Relationship Id="rId3" Type="http://schemas.openxmlformats.org/officeDocument/2006/relationships/oleObject" Target="Grafico%20in%20Microsoft%20PowerPoint"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1" i="0" u="none" strike="noStrike" kern="1200" cap="all" spc="50" baseline="0">
                <a:solidFill>
                  <a:schemeClr val="tx1">
                    <a:lumMod val="65000"/>
                    <a:lumOff val="35000"/>
                  </a:schemeClr>
                </a:solidFill>
                <a:latin typeface="Gill Sans MT" panose="020B0502020104020203" pitchFamily="34" charset="77"/>
                <a:ea typeface="+mn-ea"/>
                <a:cs typeface="+mn-cs"/>
              </a:defRPr>
            </a:pPr>
            <a:r>
              <a:rPr lang="it-IT" sz="1600">
                <a:latin typeface="Gill Sans MT" panose="020B0502020104020203" pitchFamily="34" charset="77"/>
              </a:rPr>
              <a:t>Capitale Sociale</a:t>
            </a:r>
          </a:p>
        </c:rich>
      </c:tx>
      <c:overlay val="0"/>
      <c:spPr>
        <a:noFill/>
        <a:ln>
          <a:noFill/>
        </a:ln>
        <a:effectLst/>
      </c:spPr>
      <c:txPr>
        <a:bodyPr rot="0" spcFirstLastPara="1" vertOverflow="ellipsis" vert="horz" wrap="square" anchor="ctr" anchorCtr="1"/>
        <a:lstStyle/>
        <a:p>
          <a:pPr>
            <a:defRPr sz="1600" b="1" i="0" u="none" strike="noStrike" kern="1200" cap="all" spc="50" baseline="0">
              <a:solidFill>
                <a:schemeClr val="tx1">
                  <a:lumMod val="65000"/>
                  <a:lumOff val="35000"/>
                </a:schemeClr>
              </a:solidFill>
              <a:latin typeface="Gill Sans MT" panose="020B0502020104020203" pitchFamily="34" charset="77"/>
              <a:ea typeface="+mn-ea"/>
              <a:cs typeface="+mn-cs"/>
            </a:defRPr>
          </a:pPr>
          <a:endParaRPr lang="en-IT"/>
        </a:p>
      </c:txPr>
    </c:title>
    <c:autoTitleDeleted val="0"/>
    <c:plotArea>
      <c:layout>
        <c:manualLayout>
          <c:layoutTarget val="inner"/>
          <c:xMode val="edge"/>
          <c:yMode val="edge"/>
          <c:x val="0.27778455263185559"/>
          <c:y val="0.27988892272443844"/>
          <c:w val="0.47608048993875768"/>
          <c:h val="0.78352909011373584"/>
        </c:manualLayout>
      </c:layout>
      <c:doughnutChart>
        <c:varyColors val="1"/>
        <c:ser>
          <c:idx val="0"/>
          <c:order val="0"/>
          <c:spPr>
            <a:solidFill>
              <a:srgbClr val="AF3700"/>
            </a:solidFill>
          </c:spPr>
          <c:dPt>
            <c:idx val="0"/>
            <c:bubble3D val="0"/>
            <c:spPr>
              <a:solidFill>
                <a:schemeClr val="bg2">
                  <a:lumMod val="75000"/>
                </a:schemeClr>
              </a:solidFill>
              <a:ln>
                <a:noFill/>
              </a:ln>
              <a:effectLst/>
              <a:scene3d>
                <a:camera prst="orthographicFront"/>
                <a:lightRig rig="brightRoom" dir="t"/>
              </a:scene3d>
              <a:sp3d prstMaterial="flat">
                <a:bevelT w="50800" h="101600" prst="angle"/>
                <a:contourClr>
                  <a:srgbClr val="000000"/>
                </a:contourClr>
              </a:sp3d>
            </c:spPr>
            <c:extLst>
              <c:ext xmlns:c16="http://schemas.microsoft.com/office/drawing/2014/chart" uri="{C3380CC4-5D6E-409C-BE32-E72D297353CC}">
                <c16:uniqueId val="{00000001-4741-6E40-A8DA-6CB558CEC138}"/>
              </c:ext>
            </c:extLst>
          </c:dPt>
          <c:dPt>
            <c:idx val="1"/>
            <c:bubble3D val="0"/>
            <c:spPr>
              <a:solidFill>
                <a:srgbClr val="AF3700"/>
              </a:solidFill>
              <a:ln>
                <a:noFill/>
              </a:ln>
              <a:effectLst/>
              <a:scene3d>
                <a:camera prst="orthographicFront"/>
                <a:lightRig rig="brightRoom" dir="t"/>
              </a:scene3d>
              <a:sp3d prstMaterial="flat">
                <a:bevelT w="50800" h="101600" prst="angle"/>
                <a:contourClr>
                  <a:srgbClr val="000000"/>
                </a:contourClr>
              </a:sp3d>
            </c:spPr>
            <c:extLst>
              <c:ext xmlns:c16="http://schemas.microsoft.com/office/drawing/2014/chart" uri="{C3380CC4-5D6E-409C-BE32-E72D297353CC}">
                <c16:uniqueId val="{00000003-4741-6E40-A8DA-6CB558CEC138}"/>
              </c:ext>
            </c:extLst>
          </c:dPt>
          <c:dLbls>
            <c:spPr>
              <a:noFill/>
              <a:ln>
                <a:noFill/>
              </a:ln>
              <a:effectLst/>
            </c:spPr>
            <c:txPr>
              <a:bodyPr rot="0" spcFirstLastPara="1" vertOverflow="ellipsis" vert="horz" wrap="square" lIns="38100" tIns="19050" rIns="38100" bIns="19050" anchor="ctr" anchorCtr="1">
                <a:spAutoFit/>
              </a:bodyPr>
              <a:lstStyle/>
              <a:p>
                <a:pPr>
                  <a:defRPr sz="1800" b="1" i="0" u="none" strike="noStrike" kern="1200" baseline="0">
                    <a:solidFill>
                      <a:schemeClr val="lt1"/>
                    </a:solidFill>
                    <a:latin typeface="Gill Sans MT" panose="020B0502020104020203" pitchFamily="34" charset="77"/>
                    <a:ea typeface="+mn-ea"/>
                    <a:cs typeface="+mn-cs"/>
                  </a:defRPr>
                </a:pPr>
                <a:endParaRPr lang="en-IT"/>
              </a:p>
            </c:txPr>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'[Grafico in Microsoft PowerPoint]Foglio1'!$F$1:$G$1</c:f>
              <c:strCache>
                <c:ptCount val="2"/>
                <c:pt idx="0">
                  <c:v>Azioni ordinarie</c:v>
                </c:pt>
                <c:pt idx="1">
                  <c:v>Azioni senza diritto di voto</c:v>
                </c:pt>
              </c:strCache>
            </c:strRef>
          </c:cat>
          <c:val>
            <c:numRef>
              <c:f>'[Grafico in Microsoft PowerPoint]Foglio1'!$F$2:$G$2</c:f>
              <c:numCache>
                <c:formatCode>0%</c:formatCode>
                <c:ptCount val="2"/>
                <c:pt idx="0">
                  <c:v>0.5</c:v>
                </c:pt>
                <c:pt idx="1">
                  <c:v>0.5</c:v>
                </c:pt>
              </c:numCache>
            </c:numRef>
          </c:val>
          <c:extLst>
            <c:ext xmlns:c16="http://schemas.microsoft.com/office/drawing/2014/chart" uri="{C3380CC4-5D6E-409C-BE32-E72D297353CC}">
              <c16:uniqueId val="{00000004-4741-6E40-A8DA-6CB558CEC138}"/>
            </c:ext>
          </c:extLst>
        </c:ser>
        <c:dLbls>
          <c:showLegendKey val="0"/>
          <c:showVal val="0"/>
          <c:showCatName val="0"/>
          <c:showSerName val="0"/>
          <c:showPercent val="1"/>
          <c:showBubbleSize val="0"/>
          <c:showLeaderLines val="1"/>
        </c:dLbls>
        <c:firstSliceAng val="0"/>
        <c:holeSize val="50"/>
      </c:doughnutChart>
      <c:spPr>
        <a:noFill/>
        <a:ln>
          <a:noFill/>
        </a:ln>
        <a:effectLst/>
      </c:spPr>
    </c:plotArea>
    <c:legend>
      <c:legendPos val="t"/>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Gill Sans MT" panose="020B0502020104020203" pitchFamily="34" charset="77"/>
              <a:ea typeface="+mn-ea"/>
              <a:cs typeface="+mn-cs"/>
            </a:defRPr>
          </a:pPr>
          <a:endParaRPr lang="en-IT"/>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w="9525" cap="flat" cmpd="sng" algn="ctr">
      <a:noFill/>
      <a:round/>
    </a:ln>
    <a:effectLst/>
  </c:spPr>
  <c:txPr>
    <a:bodyPr/>
    <a:lstStyle/>
    <a:p>
      <a:pPr>
        <a:defRPr/>
      </a:pPr>
      <a:endParaRPr lang="en-IT"/>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Foglio1!$B$1</c:f>
              <c:strCache>
                <c:ptCount val="1"/>
                <c:pt idx="0">
                  <c:v>Colonna2</c:v>
                </c:pt>
              </c:strCache>
            </c:strRef>
          </c:tx>
          <c:dPt>
            <c:idx val="0"/>
            <c:bubble3D val="0"/>
            <c:spPr>
              <a:solidFill>
                <a:schemeClr val="accent1"/>
              </a:solidFill>
              <a:ln>
                <a:noFill/>
              </a:ln>
              <a:effectLst/>
              <a:scene3d>
                <a:camera prst="orthographicFront"/>
                <a:lightRig rig="brightRoom" dir="t"/>
              </a:scene3d>
              <a:sp3d prstMaterial="flat">
                <a:bevelT w="50800" h="101600" prst="angle"/>
                <a:contourClr>
                  <a:srgbClr val="000000"/>
                </a:contourClr>
              </a:sp3d>
            </c:spPr>
            <c:extLst>
              <c:ext xmlns:c16="http://schemas.microsoft.com/office/drawing/2014/chart" uri="{C3380CC4-5D6E-409C-BE32-E72D297353CC}">
                <c16:uniqueId val="{00000001-1FBF-B541-9F4B-E3079968A14B}"/>
              </c:ext>
            </c:extLst>
          </c:dPt>
          <c:dPt>
            <c:idx val="1"/>
            <c:bubble3D val="0"/>
            <c:spPr>
              <a:solidFill>
                <a:schemeClr val="accent2"/>
              </a:solidFill>
              <a:ln>
                <a:noFill/>
              </a:ln>
              <a:effectLst/>
              <a:scene3d>
                <a:camera prst="orthographicFront"/>
                <a:lightRig rig="brightRoom" dir="t"/>
              </a:scene3d>
              <a:sp3d prstMaterial="flat">
                <a:bevelT w="50800" h="101600" prst="angle"/>
                <a:contourClr>
                  <a:srgbClr val="000000"/>
                </a:contourClr>
              </a:sp3d>
            </c:spPr>
            <c:extLst>
              <c:ext xmlns:c16="http://schemas.microsoft.com/office/drawing/2014/chart" uri="{C3380CC4-5D6E-409C-BE32-E72D297353CC}">
                <c16:uniqueId val="{00000003-1FBF-B541-9F4B-E3079968A14B}"/>
              </c:ext>
            </c:extLst>
          </c:dPt>
          <c:dPt>
            <c:idx val="2"/>
            <c:bubble3D val="0"/>
            <c:spPr>
              <a:solidFill>
                <a:schemeClr val="accent3"/>
              </a:solidFill>
              <a:ln>
                <a:noFill/>
              </a:ln>
              <a:effectLst/>
              <a:scene3d>
                <a:camera prst="orthographicFront"/>
                <a:lightRig rig="brightRoom" dir="t"/>
              </a:scene3d>
              <a:sp3d prstMaterial="flat">
                <a:bevelT w="50800" h="101600" prst="angle"/>
                <a:contourClr>
                  <a:srgbClr val="000000"/>
                </a:contourClr>
              </a:sp3d>
            </c:spPr>
            <c:extLst>
              <c:ext xmlns:c16="http://schemas.microsoft.com/office/drawing/2014/chart" uri="{C3380CC4-5D6E-409C-BE32-E72D297353CC}">
                <c16:uniqueId val="{00000005-1FBF-B541-9F4B-E3079968A14B}"/>
              </c:ext>
            </c:extLst>
          </c:dPt>
          <c:dLbls>
            <c:spPr>
              <a:noFill/>
              <a:ln>
                <a:noFill/>
              </a:ln>
              <a:effectLst/>
            </c:spPr>
            <c:txPr>
              <a:bodyPr rot="0" spcFirstLastPara="1" vertOverflow="ellipsis" vert="horz" wrap="square" lIns="38100" tIns="19050" rIns="38100" bIns="19050" anchor="ctr" anchorCtr="1">
                <a:spAutoFit/>
              </a:bodyPr>
              <a:lstStyle/>
              <a:p>
                <a:pPr>
                  <a:defRPr sz="2000" b="1" i="0" u="none" strike="noStrike" kern="1200" baseline="0">
                    <a:solidFill>
                      <a:schemeClr val="lt1"/>
                    </a:solidFill>
                    <a:latin typeface="+mn-lt"/>
                    <a:ea typeface="+mn-ea"/>
                    <a:cs typeface="+mn-cs"/>
                  </a:defRPr>
                </a:pPr>
                <a:endParaRPr lang="en-IT"/>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Foglio1!$A$2:$A$4</c:f>
              <c:strCache>
                <c:ptCount val="3"/>
                <c:pt idx="0">
                  <c:v>Lagfin S.C.A.</c:v>
                </c:pt>
                <c:pt idx="1">
                  <c:v>Cedar Rock Capital Limited</c:v>
                </c:pt>
                <c:pt idx="2">
                  <c:v>Altri azionisti &lt; 4%</c:v>
                </c:pt>
              </c:strCache>
            </c:strRef>
          </c:cat>
          <c:val>
            <c:numRef>
              <c:f>Foglio1!$B$2:$B$4</c:f>
              <c:numCache>
                <c:formatCode>0%</c:formatCode>
                <c:ptCount val="3"/>
                <c:pt idx="0">
                  <c:v>0.51</c:v>
                </c:pt>
                <c:pt idx="1">
                  <c:v>0.08</c:v>
                </c:pt>
                <c:pt idx="2">
                  <c:v>0.41</c:v>
                </c:pt>
              </c:numCache>
            </c:numRef>
          </c:val>
          <c:extLst>
            <c:ext xmlns:c16="http://schemas.microsoft.com/office/drawing/2014/chart" uri="{C3380CC4-5D6E-409C-BE32-E72D297353CC}">
              <c16:uniqueId val="{00000000-B14B-8944-A892-22A92E62F63A}"/>
            </c:ext>
          </c:extLst>
        </c:ser>
        <c:dLbls>
          <c:showLegendKey val="0"/>
          <c:showVal val="1"/>
          <c:showCatName val="0"/>
          <c:showSerName val="0"/>
          <c:showPercent val="0"/>
          <c:showBubbleSize val="0"/>
          <c:showLeaderLines val="1"/>
        </c:dLbls>
        <c:firstSliceAng val="0"/>
        <c:holeSize val="50"/>
      </c:doughnutChart>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IT"/>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IT"/>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8">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lt1"/>
    </cs:fontRef>
    <cs:defRPr sz="900" b="1"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a:scene3d>
        <a:camera prst="orthographicFront"/>
        <a:lightRig rig="brightRoom" dir="t"/>
      </a:scene3d>
      <a:sp3d prstMaterial="flat">
        <a:bevelT w="50800" h="101600" prst="angle"/>
        <a:contourClr>
          <a:srgbClr val="000000"/>
        </a:contourClr>
      </a:sp3d>
    </cs:spPr>
  </cs:dataPoint>
  <cs:dataPoint3D>
    <cs:lnRef idx="0"/>
    <cs:fillRef idx="0">
      <cs:styleClr val="auto"/>
    </cs:fillRef>
    <cs:effectRef idx="0"/>
    <cs:fontRef idx="minor">
      <a:schemeClr val="tx1"/>
    </cs:fontRef>
    <cs:spPr>
      <a:solidFill>
        <a:schemeClr val="phClr"/>
      </a:solidFill>
      <a:ln w="1905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1" i="0" kern="1200" cap="all" spc="50"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8">
  <cs:axisTitle>
    <cs:lnRef idx="0"/>
    <cs:fillRef idx="0"/>
    <cs:effectRef idx="0"/>
    <cs:fontRef idx="minor">
      <a:schemeClr val="tx1">
        <a:lumMod val="65000"/>
        <a:lumOff val="35000"/>
      </a:schemeClr>
    </cs:fontRef>
    <cs:defRPr sz="1197" kern="1200"/>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lt1"/>
    </cs:fontRef>
    <cs:defRPr sz="1197" b="1"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a:scene3d>
        <a:camera prst="orthographicFront"/>
        <a:lightRig rig="brightRoom" dir="t"/>
      </a:scene3d>
      <a:sp3d prstMaterial="flat">
        <a:bevelT w="50800" h="101600" prst="angle"/>
        <a:contourClr>
          <a:srgbClr val="000000"/>
        </a:contourClr>
      </a:sp3d>
    </cs:spPr>
  </cs:dataPoint>
  <cs:dataPoint3D>
    <cs:lnRef idx="0"/>
    <cs:fillRef idx="0">
      <cs:styleClr val="auto"/>
    </cs:fillRef>
    <cs:effectRef idx="0"/>
    <cs:fontRef idx="minor">
      <a:schemeClr val="tx1"/>
    </cs:fontRef>
    <cs:spPr>
      <a:solidFill>
        <a:schemeClr val="phClr"/>
      </a:solidFill>
      <a:ln w="1905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1" i="0" kern="1200" cap="all" spc="50"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_rels/data1.xml.rels><?xml version="1.0" encoding="UTF-8" standalone="yes"?>
<Relationships xmlns="http://schemas.openxmlformats.org/package/2006/relationships"><Relationship Id="rId2" Type="http://schemas.openxmlformats.org/officeDocument/2006/relationships/image" Target="../media/image11.svg"/><Relationship Id="rId1" Type="http://schemas.openxmlformats.org/officeDocument/2006/relationships/image" Target="../media/image10.svg"/></Relationships>
</file>

<file path=ppt/diagrams/_rels/data3.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26.svg"/><Relationship Id="rId1" Type="http://schemas.openxmlformats.org/officeDocument/2006/relationships/image" Target="../media/image25.svg"/></Relationships>
</file>

<file path=ppt/diagrams/_rels/drawing1.xml.rels><?xml version="1.0" encoding="UTF-8" standalone="yes"?>
<Relationships xmlns="http://schemas.openxmlformats.org/package/2006/relationships"><Relationship Id="rId2" Type="http://schemas.openxmlformats.org/officeDocument/2006/relationships/image" Target="../media/image11.svg"/><Relationship Id="rId1" Type="http://schemas.openxmlformats.org/officeDocument/2006/relationships/image" Target="../media/image10.svg"/></Relationships>
</file>

<file path=ppt/diagrams/_rels/drawing3.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26.svg"/><Relationship Id="rId1" Type="http://schemas.openxmlformats.org/officeDocument/2006/relationships/image" Target="../media/image25.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81044D0-2C75-4380-886C-7AFBE8953EE0}"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0D782C00-CEC4-48A5-99EC-69C519423DF3}">
      <dgm:prSet custT="1"/>
      <dgm:spPr/>
      <dgm:t>
        <a:bodyPr/>
        <a:lstStyle/>
        <a:p>
          <a:pPr>
            <a:lnSpc>
              <a:spcPct val="100000"/>
            </a:lnSpc>
          </a:pPr>
          <a:r>
            <a:rPr lang="en-US" sz="1600" b="1" dirty="0" err="1">
              <a:latin typeface="+mn-lt"/>
            </a:rPr>
            <a:t>Soggetto</a:t>
          </a:r>
          <a:r>
            <a:rPr lang="en-US" sz="1600" b="1" dirty="0">
              <a:latin typeface="+mn-lt"/>
            </a:rPr>
            <a:t> </a:t>
          </a:r>
          <a:r>
            <a:rPr lang="en-US" sz="1600" b="1" dirty="0" err="1">
              <a:latin typeface="+mn-lt"/>
            </a:rPr>
            <a:t>economico</a:t>
          </a:r>
          <a:r>
            <a:rPr lang="en-US" sz="1600" b="1" dirty="0">
              <a:latin typeface="+mn-lt"/>
            </a:rPr>
            <a:t>: </a:t>
          </a:r>
          <a:r>
            <a:rPr lang="en-US" sz="1600" dirty="0" err="1">
              <a:latin typeface="+mn-lt"/>
            </a:rPr>
            <a:t>detentore</a:t>
          </a:r>
          <a:r>
            <a:rPr lang="en-US" sz="1600" dirty="0">
              <a:latin typeface="+mn-lt"/>
            </a:rPr>
            <a:t> del </a:t>
          </a:r>
          <a:r>
            <a:rPr lang="en-US" sz="1600" dirty="0" err="1">
              <a:latin typeface="+mn-lt"/>
            </a:rPr>
            <a:t>potere</a:t>
          </a:r>
          <a:r>
            <a:rPr lang="en-US" sz="1600" dirty="0">
              <a:latin typeface="+mn-lt"/>
            </a:rPr>
            <a:t> di </a:t>
          </a:r>
          <a:r>
            <a:rPr lang="en-US" sz="1600" dirty="0" err="1">
              <a:latin typeface="+mn-lt"/>
            </a:rPr>
            <a:t>decidere</a:t>
          </a:r>
          <a:r>
            <a:rPr lang="en-US" sz="1600" dirty="0">
              <a:latin typeface="+mn-lt"/>
            </a:rPr>
            <a:t> </a:t>
          </a:r>
          <a:r>
            <a:rPr lang="en-US" sz="1600" dirty="0" err="1">
              <a:latin typeface="+mn-lt"/>
            </a:rPr>
            <a:t>gli</a:t>
          </a:r>
          <a:r>
            <a:rPr lang="en-US" sz="1600" dirty="0">
              <a:latin typeface="+mn-lt"/>
            </a:rPr>
            <a:t> </a:t>
          </a:r>
          <a:r>
            <a:rPr lang="en-US" sz="1600" dirty="0" err="1">
              <a:latin typeface="+mn-lt"/>
            </a:rPr>
            <a:t>indirizzi</a:t>
          </a:r>
          <a:r>
            <a:rPr lang="en-US" sz="1600" dirty="0">
              <a:latin typeface="+mn-lt"/>
            </a:rPr>
            <a:t> </a:t>
          </a:r>
          <a:r>
            <a:rPr lang="en-US" sz="1600" dirty="0" err="1">
              <a:latin typeface="+mn-lt"/>
            </a:rPr>
            <a:t>strategici</a:t>
          </a:r>
          <a:r>
            <a:rPr lang="en-US" sz="1600" dirty="0">
              <a:latin typeface="+mn-lt"/>
            </a:rPr>
            <a:t>. (es. </a:t>
          </a:r>
          <a:r>
            <a:rPr lang="en-US" sz="1600" dirty="0" err="1">
              <a:latin typeface="+mn-lt"/>
            </a:rPr>
            <a:t>soci</a:t>
          </a:r>
          <a:r>
            <a:rPr lang="en-US" sz="1600" dirty="0">
              <a:latin typeface="+mn-lt"/>
            </a:rPr>
            <a:t> e manager)</a:t>
          </a:r>
        </a:p>
      </dgm:t>
    </dgm:pt>
    <dgm:pt modelId="{98CA5054-E0BE-4796-BE6F-19D2ADCF5B3A}" type="parTrans" cxnId="{A5B0AEED-6475-42B7-9BA6-B3800966F41C}">
      <dgm:prSet/>
      <dgm:spPr/>
      <dgm:t>
        <a:bodyPr/>
        <a:lstStyle/>
        <a:p>
          <a:endParaRPr lang="en-US"/>
        </a:p>
      </dgm:t>
    </dgm:pt>
    <dgm:pt modelId="{FBECBB4E-70BE-4BD8-8DF7-F2CBE6883303}" type="sibTrans" cxnId="{A5B0AEED-6475-42B7-9BA6-B3800966F41C}">
      <dgm:prSet/>
      <dgm:spPr/>
      <dgm:t>
        <a:bodyPr/>
        <a:lstStyle/>
        <a:p>
          <a:endParaRPr lang="en-US"/>
        </a:p>
      </dgm:t>
    </dgm:pt>
    <dgm:pt modelId="{DEC13643-519A-48A2-9701-FA20600674BC}">
      <dgm:prSet custT="1"/>
      <dgm:spPr/>
      <dgm:t>
        <a:bodyPr/>
        <a:lstStyle/>
        <a:p>
          <a:pPr>
            <a:lnSpc>
              <a:spcPct val="100000"/>
            </a:lnSpc>
          </a:pPr>
          <a:r>
            <a:rPr lang="en-US" sz="1600" b="1" dirty="0" err="1">
              <a:latin typeface="+mn-lt"/>
            </a:rPr>
            <a:t>Soggetto</a:t>
          </a:r>
          <a:r>
            <a:rPr lang="en-US" sz="1600" b="1" dirty="0">
              <a:latin typeface="+mn-lt"/>
            </a:rPr>
            <a:t> </a:t>
          </a:r>
          <a:r>
            <a:rPr lang="en-US" sz="1600" b="1" dirty="0" err="1">
              <a:latin typeface="+mn-lt"/>
            </a:rPr>
            <a:t>giuridico</a:t>
          </a:r>
          <a:r>
            <a:rPr lang="en-US" sz="1600" b="1" dirty="0">
              <a:latin typeface="+mn-lt"/>
            </a:rPr>
            <a:t>: </a:t>
          </a:r>
          <a:r>
            <a:rPr lang="en-US" sz="1600" dirty="0">
              <a:latin typeface="+mn-lt"/>
            </a:rPr>
            <a:t>persona </a:t>
          </a:r>
          <a:r>
            <a:rPr lang="en-US" sz="1600" dirty="0" err="1">
              <a:latin typeface="+mn-lt"/>
            </a:rPr>
            <a:t>fisica</a:t>
          </a:r>
          <a:r>
            <a:rPr lang="en-US" sz="1600" dirty="0">
              <a:latin typeface="+mn-lt"/>
            </a:rPr>
            <a:t> o </a:t>
          </a:r>
          <a:r>
            <a:rPr lang="en-US" sz="1600" dirty="0" err="1">
              <a:latin typeface="+mn-lt"/>
            </a:rPr>
            <a:t>altro</a:t>
          </a:r>
          <a:r>
            <a:rPr lang="en-US" sz="1600" dirty="0">
              <a:latin typeface="+mn-lt"/>
            </a:rPr>
            <a:t> </a:t>
          </a:r>
          <a:r>
            <a:rPr lang="en-US" sz="1600" dirty="0" err="1">
              <a:latin typeface="+mn-lt"/>
            </a:rPr>
            <a:t>su</a:t>
          </a:r>
          <a:r>
            <a:rPr lang="en-US" sz="1600" dirty="0">
              <a:latin typeface="+mn-lt"/>
            </a:rPr>
            <a:t> cui </a:t>
          </a:r>
          <a:r>
            <a:rPr lang="en-US" sz="1600" dirty="0" err="1">
              <a:latin typeface="+mn-lt"/>
            </a:rPr>
            <a:t>ricade</a:t>
          </a:r>
          <a:r>
            <a:rPr lang="en-US" sz="1600" dirty="0">
              <a:latin typeface="+mn-lt"/>
            </a:rPr>
            <a:t> la </a:t>
          </a:r>
          <a:r>
            <a:rPr lang="en-US" sz="1600" dirty="0" err="1">
              <a:latin typeface="+mn-lt"/>
            </a:rPr>
            <a:t>responsabilità</a:t>
          </a:r>
          <a:r>
            <a:rPr lang="en-US" sz="1600" dirty="0">
              <a:latin typeface="+mn-lt"/>
            </a:rPr>
            <a:t> </a:t>
          </a:r>
          <a:r>
            <a:rPr lang="en-US" sz="1600" dirty="0" err="1">
              <a:latin typeface="+mn-lt"/>
            </a:rPr>
            <a:t>giuridica</a:t>
          </a:r>
          <a:r>
            <a:rPr lang="en-US" sz="1600" dirty="0">
              <a:latin typeface="+mn-lt"/>
            </a:rPr>
            <a:t> </a:t>
          </a:r>
          <a:r>
            <a:rPr lang="en-US" sz="1600" dirty="0" err="1">
              <a:latin typeface="+mn-lt"/>
            </a:rPr>
            <a:t>degli</a:t>
          </a:r>
          <a:r>
            <a:rPr lang="en-US" sz="1600" dirty="0">
              <a:latin typeface="+mn-lt"/>
            </a:rPr>
            <a:t> </a:t>
          </a:r>
          <a:r>
            <a:rPr lang="en-US" sz="1600" dirty="0" err="1">
              <a:latin typeface="+mn-lt"/>
            </a:rPr>
            <a:t>effetti</a:t>
          </a:r>
          <a:r>
            <a:rPr lang="en-US" sz="1600" dirty="0">
              <a:latin typeface="+mn-lt"/>
            </a:rPr>
            <a:t> </a:t>
          </a:r>
          <a:r>
            <a:rPr lang="en-US" sz="1600" dirty="0" err="1">
              <a:latin typeface="+mn-lt"/>
            </a:rPr>
            <a:t>che</a:t>
          </a:r>
          <a:r>
            <a:rPr lang="en-US" sz="1600" dirty="0">
              <a:latin typeface="+mn-lt"/>
            </a:rPr>
            <a:t> </a:t>
          </a:r>
          <a:r>
            <a:rPr lang="en-US" sz="1600" dirty="0" err="1">
              <a:latin typeface="+mn-lt"/>
            </a:rPr>
            <a:t>l’attività</a:t>
          </a:r>
          <a:r>
            <a:rPr lang="en-US" sz="1600" dirty="0">
              <a:latin typeface="+mn-lt"/>
            </a:rPr>
            <a:t> </a:t>
          </a:r>
          <a:r>
            <a:rPr lang="en-US" sz="1600" dirty="0" err="1">
              <a:latin typeface="+mn-lt"/>
            </a:rPr>
            <a:t>aziendale</a:t>
          </a:r>
          <a:r>
            <a:rPr lang="en-US" sz="1600" dirty="0">
              <a:latin typeface="+mn-lt"/>
            </a:rPr>
            <a:t> produce (</a:t>
          </a:r>
          <a:r>
            <a:rPr lang="en-US" sz="1600" dirty="0" err="1">
              <a:latin typeface="+mn-lt"/>
            </a:rPr>
            <a:t>titolare</a:t>
          </a:r>
          <a:r>
            <a:rPr lang="en-US" sz="1600" dirty="0">
              <a:latin typeface="+mn-lt"/>
            </a:rPr>
            <a:t> </a:t>
          </a:r>
          <a:r>
            <a:rPr lang="en-US" sz="1600" dirty="0" err="1">
              <a:latin typeface="+mn-lt"/>
            </a:rPr>
            <a:t>diritti</a:t>
          </a:r>
          <a:r>
            <a:rPr lang="en-US" sz="1600" dirty="0">
              <a:latin typeface="+mn-lt"/>
            </a:rPr>
            <a:t> e </a:t>
          </a:r>
          <a:r>
            <a:rPr lang="en-US" sz="1600" dirty="0" err="1">
              <a:latin typeface="+mn-lt"/>
            </a:rPr>
            <a:t>responsabile</a:t>
          </a:r>
          <a:r>
            <a:rPr lang="en-US" sz="1600" dirty="0">
              <a:latin typeface="+mn-lt"/>
            </a:rPr>
            <a:t> </a:t>
          </a:r>
          <a:r>
            <a:rPr lang="en-US" sz="1600" dirty="0" err="1">
              <a:latin typeface="+mn-lt"/>
            </a:rPr>
            <a:t>obblighi</a:t>
          </a:r>
          <a:r>
            <a:rPr lang="en-US" sz="1600" dirty="0">
              <a:latin typeface="+mn-lt"/>
            </a:rPr>
            <a:t>). La </a:t>
          </a:r>
          <a:r>
            <a:rPr lang="en-US" sz="1600" dirty="0" err="1">
              <a:latin typeface="+mn-lt"/>
            </a:rPr>
            <a:t>sua</a:t>
          </a:r>
          <a:r>
            <a:rPr lang="en-US" sz="1600" dirty="0">
              <a:latin typeface="+mn-lt"/>
            </a:rPr>
            <a:t> </a:t>
          </a:r>
          <a:r>
            <a:rPr lang="en-US" sz="1600" dirty="0" err="1">
              <a:latin typeface="+mn-lt"/>
            </a:rPr>
            <a:t>individuazione</a:t>
          </a:r>
          <a:r>
            <a:rPr lang="en-US" sz="1600" dirty="0">
              <a:latin typeface="+mn-lt"/>
            </a:rPr>
            <a:t> </a:t>
          </a:r>
          <a:r>
            <a:rPr lang="en-US" sz="1600" dirty="0" err="1">
              <a:latin typeface="+mn-lt"/>
            </a:rPr>
            <a:t>dipende</a:t>
          </a:r>
          <a:r>
            <a:rPr lang="en-US" sz="1600" dirty="0">
              <a:latin typeface="+mn-lt"/>
            </a:rPr>
            <a:t> </a:t>
          </a:r>
          <a:r>
            <a:rPr lang="en-US" sz="1600" dirty="0" err="1">
              <a:latin typeface="+mn-lt"/>
            </a:rPr>
            <a:t>dalla</a:t>
          </a:r>
          <a:r>
            <a:rPr lang="en-US" sz="1600" dirty="0">
              <a:latin typeface="+mn-lt"/>
            </a:rPr>
            <a:t> forma </a:t>
          </a:r>
          <a:r>
            <a:rPr lang="en-US" sz="1600" dirty="0" err="1">
              <a:latin typeface="+mn-lt"/>
            </a:rPr>
            <a:t>giuridica</a:t>
          </a:r>
          <a:endParaRPr lang="en-US" sz="1600" dirty="0">
            <a:latin typeface="+mn-lt"/>
          </a:endParaRPr>
        </a:p>
      </dgm:t>
    </dgm:pt>
    <dgm:pt modelId="{23263318-66CD-4EA0-AA16-33CDBA3C69D6}" type="parTrans" cxnId="{4AA62E71-9AB2-4DA9-B1CF-116E5F320ADF}">
      <dgm:prSet/>
      <dgm:spPr/>
      <dgm:t>
        <a:bodyPr/>
        <a:lstStyle/>
        <a:p>
          <a:endParaRPr lang="en-US"/>
        </a:p>
      </dgm:t>
    </dgm:pt>
    <dgm:pt modelId="{ADF4A0FC-F287-4B6D-B2A6-6755D43C7328}" type="sibTrans" cxnId="{4AA62E71-9AB2-4DA9-B1CF-116E5F320ADF}">
      <dgm:prSet/>
      <dgm:spPr/>
      <dgm:t>
        <a:bodyPr/>
        <a:lstStyle/>
        <a:p>
          <a:endParaRPr lang="en-US"/>
        </a:p>
      </dgm:t>
    </dgm:pt>
    <dgm:pt modelId="{660C739B-0E97-4A0E-8A33-78E0736DFF68}" type="pres">
      <dgm:prSet presAssocID="{E81044D0-2C75-4380-886C-7AFBE8953EE0}" presName="root" presStyleCnt="0">
        <dgm:presLayoutVars>
          <dgm:dir/>
          <dgm:resizeHandles val="exact"/>
        </dgm:presLayoutVars>
      </dgm:prSet>
      <dgm:spPr/>
    </dgm:pt>
    <dgm:pt modelId="{A77F8F5F-71B6-43D2-93BA-98C84F9C938A}" type="pres">
      <dgm:prSet presAssocID="{0D782C00-CEC4-48A5-99EC-69C519423DF3}" presName="compNode" presStyleCnt="0"/>
      <dgm:spPr/>
    </dgm:pt>
    <dgm:pt modelId="{2472DED5-E86A-42FE-889D-4AB6E1D1ADC3}" type="pres">
      <dgm:prSet presAssocID="{0D782C00-CEC4-48A5-99EC-69C519423DF3}" presName="bgRect" presStyleLbl="bgShp" presStyleIdx="0" presStyleCnt="2"/>
      <dgm:spPr/>
    </dgm:pt>
    <dgm:pt modelId="{6EA8BB18-30CD-4647-BE78-A161860F6A83}" type="pres">
      <dgm:prSet presAssocID="{0D782C00-CEC4-48A5-99EC-69C519423DF3}" presName="iconRect" presStyleLbl="node1" presStyleIdx="0" presStyleCnt="2" custLinFactNeighborX="2359"/>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Utente"/>
        </a:ext>
      </dgm:extLst>
    </dgm:pt>
    <dgm:pt modelId="{A51C0186-64E4-41F8-A7BE-A6DC910C2338}" type="pres">
      <dgm:prSet presAssocID="{0D782C00-CEC4-48A5-99EC-69C519423DF3}" presName="spaceRect" presStyleCnt="0"/>
      <dgm:spPr/>
    </dgm:pt>
    <dgm:pt modelId="{451AA0FC-2E59-4777-BD9D-9A61E4DD889B}" type="pres">
      <dgm:prSet presAssocID="{0D782C00-CEC4-48A5-99EC-69C519423DF3}" presName="parTx" presStyleLbl="revTx" presStyleIdx="0" presStyleCnt="2" custScaleX="107347" custLinFactNeighborX="-2366">
        <dgm:presLayoutVars>
          <dgm:chMax val="0"/>
          <dgm:chPref val="0"/>
        </dgm:presLayoutVars>
      </dgm:prSet>
      <dgm:spPr/>
    </dgm:pt>
    <dgm:pt modelId="{DA9DED49-5F03-4277-BF22-7CF0386C406C}" type="pres">
      <dgm:prSet presAssocID="{FBECBB4E-70BE-4BD8-8DF7-F2CBE6883303}" presName="sibTrans" presStyleCnt="0"/>
      <dgm:spPr/>
    </dgm:pt>
    <dgm:pt modelId="{85BE549C-EDD4-4A76-9861-357E33D86180}" type="pres">
      <dgm:prSet presAssocID="{DEC13643-519A-48A2-9701-FA20600674BC}" presName="compNode" presStyleCnt="0"/>
      <dgm:spPr/>
    </dgm:pt>
    <dgm:pt modelId="{D275FF21-41CA-496D-8CBD-FC64F15E7E83}" type="pres">
      <dgm:prSet presAssocID="{DEC13643-519A-48A2-9701-FA20600674BC}" presName="bgRect" presStyleLbl="bgShp" presStyleIdx="1" presStyleCnt="2"/>
      <dgm:spPr/>
    </dgm:pt>
    <dgm:pt modelId="{52F958E3-0CF1-4D7C-8A49-28ACA636D055}" type="pres">
      <dgm:prSet presAssocID="{DEC13643-519A-48A2-9701-FA20600674BC}" presName="iconRect" presStyleLbl="node1" presStyleIdx="1" presStyleCnt="2" custLinFactNeighborX="2359"/>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Scales of Justice"/>
        </a:ext>
      </dgm:extLst>
    </dgm:pt>
    <dgm:pt modelId="{1B49FEBA-2062-432E-BDF7-E9FBE6EB2C3D}" type="pres">
      <dgm:prSet presAssocID="{DEC13643-519A-48A2-9701-FA20600674BC}" presName="spaceRect" presStyleCnt="0"/>
      <dgm:spPr/>
    </dgm:pt>
    <dgm:pt modelId="{FDD83166-BCB8-495C-B506-E1D5CA79B89F}" type="pres">
      <dgm:prSet presAssocID="{DEC13643-519A-48A2-9701-FA20600674BC}" presName="parTx" presStyleLbl="revTx" presStyleIdx="1" presStyleCnt="2" custScaleX="106826" custLinFactNeighborX="-2366">
        <dgm:presLayoutVars>
          <dgm:chMax val="0"/>
          <dgm:chPref val="0"/>
        </dgm:presLayoutVars>
      </dgm:prSet>
      <dgm:spPr/>
    </dgm:pt>
  </dgm:ptLst>
  <dgm:cxnLst>
    <dgm:cxn modelId="{8E7FA31A-17D7-4E65-8954-53F4536C5085}" type="presOf" srcId="{E81044D0-2C75-4380-886C-7AFBE8953EE0}" destId="{660C739B-0E97-4A0E-8A33-78E0736DFF68}" srcOrd="0" destOrd="0" presId="urn:microsoft.com/office/officeart/2018/2/layout/IconVerticalSolidList"/>
    <dgm:cxn modelId="{2089044A-B6FA-453B-96E3-F58D56074A61}" type="presOf" srcId="{0D782C00-CEC4-48A5-99EC-69C519423DF3}" destId="{451AA0FC-2E59-4777-BD9D-9A61E4DD889B}" srcOrd="0" destOrd="0" presId="urn:microsoft.com/office/officeart/2018/2/layout/IconVerticalSolidList"/>
    <dgm:cxn modelId="{4AA62E71-9AB2-4DA9-B1CF-116E5F320ADF}" srcId="{E81044D0-2C75-4380-886C-7AFBE8953EE0}" destId="{DEC13643-519A-48A2-9701-FA20600674BC}" srcOrd="1" destOrd="0" parTransId="{23263318-66CD-4EA0-AA16-33CDBA3C69D6}" sibTransId="{ADF4A0FC-F287-4B6D-B2A6-6755D43C7328}"/>
    <dgm:cxn modelId="{96B8A3ED-D3C3-4F91-9E2A-74E77F8ABB3D}" type="presOf" srcId="{DEC13643-519A-48A2-9701-FA20600674BC}" destId="{FDD83166-BCB8-495C-B506-E1D5CA79B89F}" srcOrd="0" destOrd="0" presId="urn:microsoft.com/office/officeart/2018/2/layout/IconVerticalSolidList"/>
    <dgm:cxn modelId="{A5B0AEED-6475-42B7-9BA6-B3800966F41C}" srcId="{E81044D0-2C75-4380-886C-7AFBE8953EE0}" destId="{0D782C00-CEC4-48A5-99EC-69C519423DF3}" srcOrd="0" destOrd="0" parTransId="{98CA5054-E0BE-4796-BE6F-19D2ADCF5B3A}" sibTransId="{FBECBB4E-70BE-4BD8-8DF7-F2CBE6883303}"/>
    <dgm:cxn modelId="{94AB52F5-ED00-447C-95D9-1B5886084169}" type="presParOf" srcId="{660C739B-0E97-4A0E-8A33-78E0736DFF68}" destId="{A77F8F5F-71B6-43D2-93BA-98C84F9C938A}" srcOrd="0" destOrd="0" presId="urn:microsoft.com/office/officeart/2018/2/layout/IconVerticalSolidList"/>
    <dgm:cxn modelId="{D53C1431-5D6C-4453-93F7-6C531E29D91C}" type="presParOf" srcId="{A77F8F5F-71B6-43D2-93BA-98C84F9C938A}" destId="{2472DED5-E86A-42FE-889D-4AB6E1D1ADC3}" srcOrd="0" destOrd="0" presId="urn:microsoft.com/office/officeart/2018/2/layout/IconVerticalSolidList"/>
    <dgm:cxn modelId="{DBCAB103-CB28-413C-9AEE-4D0CE30DDC85}" type="presParOf" srcId="{A77F8F5F-71B6-43D2-93BA-98C84F9C938A}" destId="{6EA8BB18-30CD-4647-BE78-A161860F6A83}" srcOrd="1" destOrd="0" presId="urn:microsoft.com/office/officeart/2018/2/layout/IconVerticalSolidList"/>
    <dgm:cxn modelId="{2D8E468F-53B1-48DF-875A-7DD8FE695815}" type="presParOf" srcId="{A77F8F5F-71B6-43D2-93BA-98C84F9C938A}" destId="{A51C0186-64E4-41F8-A7BE-A6DC910C2338}" srcOrd="2" destOrd="0" presId="urn:microsoft.com/office/officeart/2018/2/layout/IconVerticalSolidList"/>
    <dgm:cxn modelId="{DF6885C0-6969-4F53-A10D-0AFFDEE5F5CD}" type="presParOf" srcId="{A77F8F5F-71B6-43D2-93BA-98C84F9C938A}" destId="{451AA0FC-2E59-4777-BD9D-9A61E4DD889B}" srcOrd="3" destOrd="0" presId="urn:microsoft.com/office/officeart/2018/2/layout/IconVerticalSolidList"/>
    <dgm:cxn modelId="{F831ABED-9734-4FF9-91D6-830E5449C795}" type="presParOf" srcId="{660C739B-0E97-4A0E-8A33-78E0736DFF68}" destId="{DA9DED49-5F03-4277-BF22-7CF0386C406C}" srcOrd="1" destOrd="0" presId="urn:microsoft.com/office/officeart/2018/2/layout/IconVerticalSolidList"/>
    <dgm:cxn modelId="{25C6E4F7-AC67-463B-9AB2-763008EC8C01}" type="presParOf" srcId="{660C739B-0E97-4A0E-8A33-78E0736DFF68}" destId="{85BE549C-EDD4-4A76-9861-357E33D86180}" srcOrd="2" destOrd="0" presId="urn:microsoft.com/office/officeart/2018/2/layout/IconVerticalSolidList"/>
    <dgm:cxn modelId="{D26CAAF2-4BFF-4831-8423-38E3AAE2CD86}" type="presParOf" srcId="{85BE549C-EDD4-4A76-9861-357E33D86180}" destId="{D275FF21-41CA-496D-8CBD-FC64F15E7E83}" srcOrd="0" destOrd="0" presId="urn:microsoft.com/office/officeart/2018/2/layout/IconVerticalSolidList"/>
    <dgm:cxn modelId="{CEA29727-B8DA-4F57-BEF8-4F123DEED573}" type="presParOf" srcId="{85BE549C-EDD4-4A76-9861-357E33D86180}" destId="{52F958E3-0CF1-4D7C-8A49-28ACA636D055}" srcOrd="1" destOrd="0" presId="urn:microsoft.com/office/officeart/2018/2/layout/IconVerticalSolidList"/>
    <dgm:cxn modelId="{2AFE22C7-7550-42FE-87EA-D4A42F1AEE90}" type="presParOf" srcId="{85BE549C-EDD4-4A76-9861-357E33D86180}" destId="{1B49FEBA-2062-432E-BDF7-E9FBE6EB2C3D}" srcOrd="2" destOrd="0" presId="urn:microsoft.com/office/officeart/2018/2/layout/IconVerticalSolidList"/>
    <dgm:cxn modelId="{45F6E046-7743-44D0-8DD4-F3E967170751}" type="presParOf" srcId="{85BE549C-EDD4-4A76-9861-357E33D86180}" destId="{FDD83166-BCB8-495C-B506-E1D5CA79B89F}"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39F2869-8BF9-4CEE-9E75-640A59769859}"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693D4E05-2778-45D1-A76D-A5D653AA0457}">
      <dgm:prSet custT="1"/>
      <dgm:spPr/>
      <dgm:t>
        <a:bodyPr/>
        <a:lstStyle/>
        <a:p>
          <a:r>
            <a:rPr lang="en-US" sz="1400" b="1" dirty="0"/>
            <a:t>PRESENZA DI DELEGHE </a:t>
          </a:r>
          <a:r>
            <a:rPr lang="it-IT" sz="1400" b="1" dirty="0"/>
            <a:t> </a:t>
          </a:r>
          <a:r>
            <a:rPr lang="en-US" sz="1400" b="1" dirty="0"/>
            <a:t>ATTRAVERSO LE QUALI:</a:t>
          </a:r>
        </a:p>
      </dgm:t>
    </dgm:pt>
    <dgm:pt modelId="{1670FC9A-C350-4042-A48A-94AFE2FF8020}" type="parTrans" cxnId="{332EB55E-5607-4338-AED9-98DDAF9A2EEF}">
      <dgm:prSet/>
      <dgm:spPr/>
      <dgm:t>
        <a:bodyPr/>
        <a:lstStyle/>
        <a:p>
          <a:endParaRPr lang="en-US" sz="1400"/>
        </a:p>
      </dgm:t>
    </dgm:pt>
    <dgm:pt modelId="{F4B2BE18-8F84-45E8-B520-74DBC415FC8C}" type="sibTrans" cxnId="{332EB55E-5607-4338-AED9-98DDAF9A2EEF}">
      <dgm:prSet/>
      <dgm:spPr/>
      <dgm:t>
        <a:bodyPr/>
        <a:lstStyle/>
        <a:p>
          <a:endParaRPr lang="en-US" sz="1400"/>
        </a:p>
      </dgm:t>
    </dgm:pt>
    <dgm:pt modelId="{BC22505F-2D14-4E67-8A5B-FB6955CF4C5B}">
      <dgm:prSet custT="1"/>
      <dgm:spPr/>
      <dgm:t>
        <a:bodyPr/>
        <a:lstStyle/>
        <a:p>
          <a:r>
            <a:rPr lang="en-US" sz="1400"/>
            <a:t>Un socio o un gruppo di soci possono acquisire il potere decisionale, in assemblea, integrando la quota di capitale posseduta mediante deleghe, ovvero esercitando il diritto di voto di azioni possedute da altri</a:t>
          </a:r>
        </a:p>
      </dgm:t>
    </dgm:pt>
    <dgm:pt modelId="{D918D2D8-17EC-499C-A367-6C438A1FEAA2}" type="parTrans" cxnId="{044ED9FF-A3BD-455C-B3A2-4EFCB3B27F6E}">
      <dgm:prSet/>
      <dgm:spPr/>
      <dgm:t>
        <a:bodyPr/>
        <a:lstStyle/>
        <a:p>
          <a:endParaRPr lang="en-US" sz="1400"/>
        </a:p>
      </dgm:t>
    </dgm:pt>
    <dgm:pt modelId="{844CE573-E92D-4603-93E5-774888C834AE}" type="sibTrans" cxnId="{044ED9FF-A3BD-455C-B3A2-4EFCB3B27F6E}">
      <dgm:prSet/>
      <dgm:spPr/>
      <dgm:t>
        <a:bodyPr/>
        <a:lstStyle/>
        <a:p>
          <a:endParaRPr lang="en-US" sz="1400"/>
        </a:p>
      </dgm:t>
    </dgm:pt>
    <dgm:pt modelId="{E8A6E069-9488-45C1-AF05-F628C7293447}">
      <dgm:prSet custT="1"/>
      <dgm:spPr/>
      <dgm:t>
        <a:bodyPr/>
        <a:lstStyle/>
        <a:p>
          <a:r>
            <a:rPr lang="en-US" sz="1400"/>
            <a:t>La delega può essere gratuita o a titolo oneroso</a:t>
          </a:r>
        </a:p>
      </dgm:t>
    </dgm:pt>
    <dgm:pt modelId="{CEF55884-47A4-423F-ABFC-F7310D5C13ED}" type="parTrans" cxnId="{54B17D15-17A6-41BF-B0EB-6E4C921872DA}">
      <dgm:prSet/>
      <dgm:spPr/>
      <dgm:t>
        <a:bodyPr/>
        <a:lstStyle/>
        <a:p>
          <a:endParaRPr lang="en-US" sz="1400"/>
        </a:p>
      </dgm:t>
    </dgm:pt>
    <dgm:pt modelId="{591D1B87-B3BA-4924-92A5-BAD58BDFEC57}" type="sibTrans" cxnId="{54B17D15-17A6-41BF-B0EB-6E4C921872DA}">
      <dgm:prSet/>
      <dgm:spPr/>
      <dgm:t>
        <a:bodyPr/>
        <a:lstStyle/>
        <a:p>
          <a:endParaRPr lang="en-US" sz="1400"/>
        </a:p>
      </dgm:t>
    </dgm:pt>
    <dgm:pt modelId="{3E53E1C4-A496-5A47-9F9B-515F464C3504}" type="pres">
      <dgm:prSet presAssocID="{339F2869-8BF9-4CEE-9E75-640A59769859}" presName="hierChild1" presStyleCnt="0">
        <dgm:presLayoutVars>
          <dgm:chPref val="1"/>
          <dgm:dir/>
          <dgm:animOne val="branch"/>
          <dgm:animLvl val="lvl"/>
          <dgm:resizeHandles/>
        </dgm:presLayoutVars>
      </dgm:prSet>
      <dgm:spPr/>
    </dgm:pt>
    <dgm:pt modelId="{DDF59E52-C0B5-804A-B129-83773A44D9D3}" type="pres">
      <dgm:prSet presAssocID="{693D4E05-2778-45D1-A76D-A5D653AA0457}" presName="hierRoot1" presStyleCnt="0"/>
      <dgm:spPr/>
    </dgm:pt>
    <dgm:pt modelId="{E8BA614E-4E22-7A47-B972-8A05849CCE60}" type="pres">
      <dgm:prSet presAssocID="{693D4E05-2778-45D1-A76D-A5D653AA0457}" presName="composite" presStyleCnt="0"/>
      <dgm:spPr/>
    </dgm:pt>
    <dgm:pt modelId="{9EDC7894-FB47-4146-A1E6-301F575EEFC9}" type="pres">
      <dgm:prSet presAssocID="{693D4E05-2778-45D1-A76D-A5D653AA0457}" presName="background" presStyleLbl="node0" presStyleIdx="0" presStyleCnt="1"/>
      <dgm:spPr/>
    </dgm:pt>
    <dgm:pt modelId="{11062E95-F98D-4940-88D4-2E3408CFF7E6}" type="pres">
      <dgm:prSet presAssocID="{693D4E05-2778-45D1-A76D-A5D653AA0457}" presName="text" presStyleLbl="fgAcc0" presStyleIdx="0" presStyleCnt="1">
        <dgm:presLayoutVars>
          <dgm:chPref val="3"/>
        </dgm:presLayoutVars>
      </dgm:prSet>
      <dgm:spPr/>
    </dgm:pt>
    <dgm:pt modelId="{F5B83374-C6D8-DB46-B259-7A42E8E85E34}" type="pres">
      <dgm:prSet presAssocID="{693D4E05-2778-45D1-A76D-A5D653AA0457}" presName="hierChild2" presStyleCnt="0"/>
      <dgm:spPr/>
    </dgm:pt>
    <dgm:pt modelId="{850EF22F-1A3A-DD48-A82A-16B3239B38C1}" type="pres">
      <dgm:prSet presAssocID="{D918D2D8-17EC-499C-A367-6C438A1FEAA2}" presName="Name10" presStyleLbl="parChTrans1D2" presStyleIdx="0" presStyleCnt="2"/>
      <dgm:spPr/>
    </dgm:pt>
    <dgm:pt modelId="{36514E19-AB4A-4C41-8779-6E757402C0FB}" type="pres">
      <dgm:prSet presAssocID="{BC22505F-2D14-4E67-8A5B-FB6955CF4C5B}" presName="hierRoot2" presStyleCnt="0"/>
      <dgm:spPr/>
    </dgm:pt>
    <dgm:pt modelId="{2C5567C7-5EF8-BC42-8EE3-1F01EBFDE7F7}" type="pres">
      <dgm:prSet presAssocID="{BC22505F-2D14-4E67-8A5B-FB6955CF4C5B}" presName="composite2" presStyleCnt="0"/>
      <dgm:spPr/>
    </dgm:pt>
    <dgm:pt modelId="{10FE14B9-54F7-D04C-879C-28210EC5C37E}" type="pres">
      <dgm:prSet presAssocID="{BC22505F-2D14-4E67-8A5B-FB6955CF4C5B}" presName="background2" presStyleLbl="node2" presStyleIdx="0" presStyleCnt="2"/>
      <dgm:spPr/>
    </dgm:pt>
    <dgm:pt modelId="{CF140977-6FA0-2E4A-9DC2-2DFFC37D1600}" type="pres">
      <dgm:prSet presAssocID="{BC22505F-2D14-4E67-8A5B-FB6955CF4C5B}" presName="text2" presStyleLbl="fgAcc2" presStyleIdx="0" presStyleCnt="2">
        <dgm:presLayoutVars>
          <dgm:chPref val="3"/>
        </dgm:presLayoutVars>
      </dgm:prSet>
      <dgm:spPr/>
    </dgm:pt>
    <dgm:pt modelId="{E7C2C9B2-4422-8A48-9F19-5C7932E6D7DB}" type="pres">
      <dgm:prSet presAssocID="{BC22505F-2D14-4E67-8A5B-FB6955CF4C5B}" presName="hierChild3" presStyleCnt="0"/>
      <dgm:spPr/>
    </dgm:pt>
    <dgm:pt modelId="{451EEF96-7FB0-AB4E-8366-C7266919E85B}" type="pres">
      <dgm:prSet presAssocID="{CEF55884-47A4-423F-ABFC-F7310D5C13ED}" presName="Name10" presStyleLbl="parChTrans1D2" presStyleIdx="1" presStyleCnt="2"/>
      <dgm:spPr/>
    </dgm:pt>
    <dgm:pt modelId="{1FD7504D-F0AF-DF45-B22D-1E811DEB938E}" type="pres">
      <dgm:prSet presAssocID="{E8A6E069-9488-45C1-AF05-F628C7293447}" presName="hierRoot2" presStyleCnt="0"/>
      <dgm:spPr/>
    </dgm:pt>
    <dgm:pt modelId="{3CF3B506-210E-724B-9A6E-D0222D7B61A8}" type="pres">
      <dgm:prSet presAssocID="{E8A6E069-9488-45C1-AF05-F628C7293447}" presName="composite2" presStyleCnt="0"/>
      <dgm:spPr/>
    </dgm:pt>
    <dgm:pt modelId="{364B2569-3537-9C49-A5F6-C9D2AA0358BC}" type="pres">
      <dgm:prSet presAssocID="{E8A6E069-9488-45C1-AF05-F628C7293447}" presName="background2" presStyleLbl="node2" presStyleIdx="1" presStyleCnt="2"/>
      <dgm:spPr/>
    </dgm:pt>
    <dgm:pt modelId="{D2A46646-8790-C242-BA3B-3470CFA0B597}" type="pres">
      <dgm:prSet presAssocID="{E8A6E069-9488-45C1-AF05-F628C7293447}" presName="text2" presStyleLbl="fgAcc2" presStyleIdx="1" presStyleCnt="2">
        <dgm:presLayoutVars>
          <dgm:chPref val="3"/>
        </dgm:presLayoutVars>
      </dgm:prSet>
      <dgm:spPr/>
    </dgm:pt>
    <dgm:pt modelId="{29C8749E-073E-F047-9419-2F52F16DB5E4}" type="pres">
      <dgm:prSet presAssocID="{E8A6E069-9488-45C1-AF05-F628C7293447}" presName="hierChild3" presStyleCnt="0"/>
      <dgm:spPr/>
    </dgm:pt>
  </dgm:ptLst>
  <dgm:cxnLst>
    <dgm:cxn modelId="{54B17D15-17A6-41BF-B0EB-6E4C921872DA}" srcId="{693D4E05-2778-45D1-A76D-A5D653AA0457}" destId="{E8A6E069-9488-45C1-AF05-F628C7293447}" srcOrd="1" destOrd="0" parTransId="{CEF55884-47A4-423F-ABFC-F7310D5C13ED}" sibTransId="{591D1B87-B3BA-4924-92A5-BAD58BDFEC57}"/>
    <dgm:cxn modelId="{34A45B32-1DEC-A74D-A7AA-869E3C753AE1}" type="presOf" srcId="{E8A6E069-9488-45C1-AF05-F628C7293447}" destId="{D2A46646-8790-C242-BA3B-3470CFA0B597}" srcOrd="0" destOrd="0" presId="urn:microsoft.com/office/officeart/2005/8/layout/hierarchy1"/>
    <dgm:cxn modelId="{332EB55E-5607-4338-AED9-98DDAF9A2EEF}" srcId="{339F2869-8BF9-4CEE-9E75-640A59769859}" destId="{693D4E05-2778-45D1-A76D-A5D653AA0457}" srcOrd="0" destOrd="0" parTransId="{1670FC9A-C350-4042-A48A-94AFE2FF8020}" sibTransId="{F4B2BE18-8F84-45E8-B520-74DBC415FC8C}"/>
    <dgm:cxn modelId="{CA670660-EC2B-324D-8407-19BA54F50FCA}" type="presOf" srcId="{693D4E05-2778-45D1-A76D-A5D653AA0457}" destId="{11062E95-F98D-4940-88D4-2E3408CFF7E6}" srcOrd="0" destOrd="0" presId="urn:microsoft.com/office/officeart/2005/8/layout/hierarchy1"/>
    <dgm:cxn modelId="{730CAB9D-95C9-C74A-9B6E-20A310CF0F16}" type="presOf" srcId="{BC22505F-2D14-4E67-8A5B-FB6955CF4C5B}" destId="{CF140977-6FA0-2E4A-9DC2-2DFFC37D1600}" srcOrd="0" destOrd="0" presId="urn:microsoft.com/office/officeart/2005/8/layout/hierarchy1"/>
    <dgm:cxn modelId="{A144DEAA-B6E1-D249-AA98-9D92AADE75EA}" type="presOf" srcId="{D918D2D8-17EC-499C-A367-6C438A1FEAA2}" destId="{850EF22F-1A3A-DD48-A82A-16B3239B38C1}" srcOrd="0" destOrd="0" presId="urn:microsoft.com/office/officeart/2005/8/layout/hierarchy1"/>
    <dgm:cxn modelId="{49CE88B3-DD4D-524B-957F-A28358F24F87}" type="presOf" srcId="{339F2869-8BF9-4CEE-9E75-640A59769859}" destId="{3E53E1C4-A496-5A47-9F9B-515F464C3504}" srcOrd="0" destOrd="0" presId="urn:microsoft.com/office/officeart/2005/8/layout/hierarchy1"/>
    <dgm:cxn modelId="{71D555C0-3AC3-F140-B366-FF915E928E0F}" type="presOf" srcId="{CEF55884-47A4-423F-ABFC-F7310D5C13ED}" destId="{451EEF96-7FB0-AB4E-8366-C7266919E85B}" srcOrd="0" destOrd="0" presId="urn:microsoft.com/office/officeart/2005/8/layout/hierarchy1"/>
    <dgm:cxn modelId="{044ED9FF-A3BD-455C-B3A2-4EFCB3B27F6E}" srcId="{693D4E05-2778-45D1-A76D-A5D653AA0457}" destId="{BC22505F-2D14-4E67-8A5B-FB6955CF4C5B}" srcOrd="0" destOrd="0" parTransId="{D918D2D8-17EC-499C-A367-6C438A1FEAA2}" sibTransId="{844CE573-E92D-4603-93E5-774888C834AE}"/>
    <dgm:cxn modelId="{BEAB2352-473F-274C-BBB5-7FE80695A916}" type="presParOf" srcId="{3E53E1C4-A496-5A47-9F9B-515F464C3504}" destId="{DDF59E52-C0B5-804A-B129-83773A44D9D3}" srcOrd="0" destOrd="0" presId="urn:microsoft.com/office/officeart/2005/8/layout/hierarchy1"/>
    <dgm:cxn modelId="{AAAEB44C-BBC9-7845-8DBE-0385C9B83A71}" type="presParOf" srcId="{DDF59E52-C0B5-804A-B129-83773A44D9D3}" destId="{E8BA614E-4E22-7A47-B972-8A05849CCE60}" srcOrd="0" destOrd="0" presId="urn:microsoft.com/office/officeart/2005/8/layout/hierarchy1"/>
    <dgm:cxn modelId="{8C729FD9-34FF-A244-A3C4-6016F890F89A}" type="presParOf" srcId="{E8BA614E-4E22-7A47-B972-8A05849CCE60}" destId="{9EDC7894-FB47-4146-A1E6-301F575EEFC9}" srcOrd="0" destOrd="0" presId="urn:microsoft.com/office/officeart/2005/8/layout/hierarchy1"/>
    <dgm:cxn modelId="{052BD009-64D6-8641-96D9-AD0BDCDB9835}" type="presParOf" srcId="{E8BA614E-4E22-7A47-B972-8A05849CCE60}" destId="{11062E95-F98D-4940-88D4-2E3408CFF7E6}" srcOrd="1" destOrd="0" presId="urn:microsoft.com/office/officeart/2005/8/layout/hierarchy1"/>
    <dgm:cxn modelId="{596AEA7E-E062-A34D-B07D-5E047B5E3513}" type="presParOf" srcId="{DDF59E52-C0B5-804A-B129-83773A44D9D3}" destId="{F5B83374-C6D8-DB46-B259-7A42E8E85E34}" srcOrd="1" destOrd="0" presId="urn:microsoft.com/office/officeart/2005/8/layout/hierarchy1"/>
    <dgm:cxn modelId="{9052EC73-2F13-394C-9A55-B07013B5CCE0}" type="presParOf" srcId="{F5B83374-C6D8-DB46-B259-7A42E8E85E34}" destId="{850EF22F-1A3A-DD48-A82A-16B3239B38C1}" srcOrd="0" destOrd="0" presId="urn:microsoft.com/office/officeart/2005/8/layout/hierarchy1"/>
    <dgm:cxn modelId="{74C82BBB-831A-BD46-900E-58898D38F3DD}" type="presParOf" srcId="{F5B83374-C6D8-DB46-B259-7A42E8E85E34}" destId="{36514E19-AB4A-4C41-8779-6E757402C0FB}" srcOrd="1" destOrd="0" presId="urn:microsoft.com/office/officeart/2005/8/layout/hierarchy1"/>
    <dgm:cxn modelId="{39BC7095-12D4-0047-997D-B99C197B1BAC}" type="presParOf" srcId="{36514E19-AB4A-4C41-8779-6E757402C0FB}" destId="{2C5567C7-5EF8-BC42-8EE3-1F01EBFDE7F7}" srcOrd="0" destOrd="0" presId="urn:microsoft.com/office/officeart/2005/8/layout/hierarchy1"/>
    <dgm:cxn modelId="{FDF16AA1-0B4C-2848-8F30-322048DAA034}" type="presParOf" srcId="{2C5567C7-5EF8-BC42-8EE3-1F01EBFDE7F7}" destId="{10FE14B9-54F7-D04C-879C-28210EC5C37E}" srcOrd="0" destOrd="0" presId="urn:microsoft.com/office/officeart/2005/8/layout/hierarchy1"/>
    <dgm:cxn modelId="{5372D06E-D8F6-C349-AEE6-30DD10CE53CC}" type="presParOf" srcId="{2C5567C7-5EF8-BC42-8EE3-1F01EBFDE7F7}" destId="{CF140977-6FA0-2E4A-9DC2-2DFFC37D1600}" srcOrd="1" destOrd="0" presId="urn:microsoft.com/office/officeart/2005/8/layout/hierarchy1"/>
    <dgm:cxn modelId="{607AF376-7383-1844-A2EF-CD1A61E1734C}" type="presParOf" srcId="{36514E19-AB4A-4C41-8779-6E757402C0FB}" destId="{E7C2C9B2-4422-8A48-9F19-5C7932E6D7DB}" srcOrd="1" destOrd="0" presId="urn:microsoft.com/office/officeart/2005/8/layout/hierarchy1"/>
    <dgm:cxn modelId="{17E8458F-5A4A-0348-9E83-039286C92F5E}" type="presParOf" srcId="{F5B83374-C6D8-DB46-B259-7A42E8E85E34}" destId="{451EEF96-7FB0-AB4E-8366-C7266919E85B}" srcOrd="2" destOrd="0" presId="urn:microsoft.com/office/officeart/2005/8/layout/hierarchy1"/>
    <dgm:cxn modelId="{986E3076-8831-BE4C-9931-12C49EA8497B}" type="presParOf" srcId="{F5B83374-C6D8-DB46-B259-7A42E8E85E34}" destId="{1FD7504D-F0AF-DF45-B22D-1E811DEB938E}" srcOrd="3" destOrd="0" presId="urn:microsoft.com/office/officeart/2005/8/layout/hierarchy1"/>
    <dgm:cxn modelId="{E715AD4A-CD1B-9642-95C7-32E3AA7FC58A}" type="presParOf" srcId="{1FD7504D-F0AF-DF45-B22D-1E811DEB938E}" destId="{3CF3B506-210E-724B-9A6E-D0222D7B61A8}" srcOrd="0" destOrd="0" presId="urn:microsoft.com/office/officeart/2005/8/layout/hierarchy1"/>
    <dgm:cxn modelId="{0925D240-CAB4-5D46-BD68-52262A031290}" type="presParOf" srcId="{3CF3B506-210E-724B-9A6E-D0222D7B61A8}" destId="{364B2569-3537-9C49-A5F6-C9D2AA0358BC}" srcOrd="0" destOrd="0" presId="urn:microsoft.com/office/officeart/2005/8/layout/hierarchy1"/>
    <dgm:cxn modelId="{F65B16C5-8D39-6549-AF81-18119909AC17}" type="presParOf" srcId="{3CF3B506-210E-724B-9A6E-D0222D7B61A8}" destId="{D2A46646-8790-C242-BA3B-3470CFA0B597}" srcOrd="1" destOrd="0" presId="urn:microsoft.com/office/officeart/2005/8/layout/hierarchy1"/>
    <dgm:cxn modelId="{42A67BAC-2F7E-844D-899B-752705D93C66}" type="presParOf" srcId="{1FD7504D-F0AF-DF45-B22D-1E811DEB938E}" destId="{29C8749E-073E-F047-9419-2F52F16DB5E4}"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93F59E1-1B92-42EB-A370-A2BD73AD281B}"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5781BA1D-50D5-4943-8CCE-7C5AA4E8307C}">
      <dgm:prSet/>
      <dgm:spPr/>
      <dgm:t>
        <a:bodyPr/>
        <a:lstStyle/>
        <a:p>
          <a:pPr>
            <a:lnSpc>
              <a:spcPct val="100000"/>
            </a:lnSpc>
          </a:pPr>
          <a:r>
            <a:rPr lang="en-US" u="none" dirty="0" err="1"/>
            <a:t>Può</a:t>
          </a:r>
          <a:r>
            <a:rPr lang="en-US" u="none" dirty="0"/>
            <a:t> </a:t>
          </a:r>
          <a:r>
            <a:rPr lang="en-US" u="none" dirty="0" err="1"/>
            <a:t>accadere</a:t>
          </a:r>
          <a:r>
            <a:rPr lang="en-US" u="none" dirty="0"/>
            <a:t> </a:t>
          </a:r>
          <a:r>
            <a:rPr lang="en-US" u="none" dirty="0" err="1"/>
            <a:t>che</a:t>
          </a:r>
          <a:r>
            <a:rPr lang="en-US" u="none" dirty="0"/>
            <a:t> uno </a:t>
          </a:r>
          <a:r>
            <a:rPr lang="en-US" u="none" dirty="0" err="1"/>
            <a:t>dei</a:t>
          </a:r>
          <a:r>
            <a:rPr lang="en-US" u="none" dirty="0"/>
            <a:t> </a:t>
          </a:r>
          <a:r>
            <a:rPr lang="en-US" u="none" dirty="0" err="1">
              <a:uFillTx/>
            </a:rPr>
            <a:t>soci</a:t>
          </a:r>
          <a:r>
            <a:rPr lang="en-US" u="none" dirty="0">
              <a:uFillTx/>
            </a:rPr>
            <a:t> </a:t>
          </a:r>
          <a:r>
            <a:rPr lang="en-US" u="none" dirty="0"/>
            <a:t>di </a:t>
          </a:r>
          <a:r>
            <a:rPr lang="en-US" u="none" dirty="0" err="1"/>
            <a:t>minoranza</a:t>
          </a:r>
          <a:r>
            <a:rPr lang="en-US" u="none" dirty="0"/>
            <a:t> </a:t>
          </a:r>
          <a:r>
            <a:rPr lang="en-US" u="none" dirty="0" err="1"/>
            <a:t>decida</a:t>
          </a:r>
          <a:r>
            <a:rPr lang="en-US" u="none" dirty="0"/>
            <a:t> di </a:t>
          </a:r>
          <a:r>
            <a:rPr lang="en-US" u="none" dirty="0" err="1"/>
            <a:t>uscire</a:t>
          </a:r>
          <a:r>
            <a:rPr lang="en-US" u="none" dirty="0"/>
            <a:t> </a:t>
          </a:r>
          <a:r>
            <a:rPr lang="en-US" u="none" dirty="0" err="1"/>
            <a:t>dalla</a:t>
          </a:r>
          <a:r>
            <a:rPr lang="en-US" u="none" dirty="0">
              <a:uFillTx/>
            </a:rPr>
            <a:t> </a:t>
          </a:r>
          <a:r>
            <a:rPr lang="en-US" u="none" dirty="0" err="1">
              <a:uFillTx/>
            </a:rPr>
            <a:t>società</a:t>
          </a:r>
          <a:r>
            <a:rPr lang="en-US" u="none" dirty="0">
              <a:uFillTx/>
            </a:rPr>
            <a:t> </a:t>
          </a:r>
          <a:r>
            <a:rPr lang="en-US" u="none" dirty="0" err="1"/>
            <a:t>mettendo</a:t>
          </a:r>
          <a:r>
            <a:rPr lang="en-US" u="none" dirty="0"/>
            <a:t> a </a:t>
          </a:r>
          <a:r>
            <a:rPr lang="en-US" u="none" dirty="0" err="1"/>
            <a:t>disposizione</a:t>
          </a:r>
          <a:r>
            <a:rPr lang="en-US" u="none" dirty="0"/>
            <a:t> il proprio </a:t>
          </a:r>
          <a:r>
            <a:rPr lang="en-US" b="1" u="none" dirty="0" err="1"/>
            <a:t>pacchetto</a:t>
          </a:r>
          <a:r>
            <a:rPr lang="en-US" b="1" u="none" dirty="0"/>
            <a:t> </a:t>
          </a:r>
          <a:r>
            <a:rPr lang="en-US" b="1" u="none" dirty="0" err="1"/>
            <a:t>azionario</a:t>
          </a:r>
          <a:r>
            <a:rPr lang="en-US" u="none" dirty="0"/>
            <a:t>, </a:t>
          </a:r>
          <a:r>
            <a:rPr lang="en-US" u="none" dirty="0" err="1"/>
            <a:t>normalmente</a:t>
          </a:r>
          <a:r>
            <a:rPr lang="en-US" u="none" dirty="0"/>
            <a:t> </a:t>
          </a:r>
          <a:r>
            <a:rPr lang="en-US" u="none" dirty="0" err="1"/>
            <a:t>offerto</a:t>
          </a:r>
          <a:r>
            <a:rPr lang="en-US" u="none" dirty="0"/>
            <a:t> in </a:t>
          </a:r>
          <a:r>
            <a:rPr lang="en-US" u="none" dirty="0" err="1">
              <a:uFillTx/>
            </a:rPr>
            <a:t>opzione</a:t>
          </a:r>
          <a:r>
            <a:rPr lang="en-US" u="none" dirty="0">
              <a:uFillTx/>
            </a:rPr>
            <a:t> </a:t>
          </a:r>
          <a:r>
            <a:rPr lang="en-US" u="none" dirty="0" err="1"/>
            <a:t>agli</a:t>
          </a:r>
          <a:r>
            <a:rPr lang="en-US" u="none" dirty="0"/>
            <a:t> </a:t>
          </a:r>
          <a:r>
            <a:rPr lang="en-US" u="none" dirty="0" err="1"/>
            <a:t>altri</a:t>
          </a:r>
          <a:r>
            <a:rPr lang="it-IT" u="none" dirty="0"/>
            <a:t> </a:t>
          </a:r>
          <a:r>
            <a:rPr lang="en-US" u="none" dirty="0" err="1"/>
            <a:t>soci</a:t>
          </a:r>
          <a:endParaRPr lang="en-US" u="none" dirty="0"/>
        </a:p>
      </dgm:t>
    </dgm:pt>
    <dgm:pt modelId="{656DB696-BC06-48D9-8238-036B507A5D8F}" type="parTrans" cxnId="{04324108-B5E2-45F0-8A1A-AB11873423FE}">
      <dgm:prSet/>
      <dgm:spPr/>
      <dgm:t>
        <a:bodyPr/>
        <a:lstStyle/>
        <a:p>
          <a:endParaRPr lang="en-US"/>
        </a:p>
      </dgm:t>
    </dgm:pt>
    <dgm:pt modelId="{CD5A9DC6-809D-424D-85F6-DCD1B2C72AD9}" type="sibTrans" cxnId="{04324108-B5E2-45F0-8A1A-AB11873423FE}">
      <dgm:prSet/>
      <dgm:spPr/>
      <dgm:t>
        <a:bodyPr/>
        <a:lstStyle/>
        <a:p>
          <a:pPr>
            <a:lnSpc>
              <a:spcPct val="100000"/>
            </a:lnSpc>
          </a:pPr>
          <a:endParaRPr lang="en-US"/>
        </a:p>
      </dgm:t>
    </dgm:pt>
    <dgm:pt modelId="{5933D529-AAF1-4655-907E-D89D04103240}">
      <dgm:prSet/>
      <dgm:spPr/>
      <dgm:t>
        <a:bodyPr/>
        <a:lstStyle/>
        <a:p>
          <a:pPr>
            <a:lnSpc>
              <a:spcPct val="100000"/>
            </a:lnSpc>
          </a:pPr>
          <a:r>
            <a:rPr lang="en-US" u="none" dirty="0"/>
            <a:t>Nel </a:t>
          </a:r>
          <a:r>
            <a:rPr lang="en-US" u="none" dirty="0" err="1"/>
            <a:t>caso</a:t>
          </a:r>
          <a:r>
            <a:rPr lang="en-US" u="none" dirty="0"/>
            <a:t> di </a:t>
          </a:r>
          <a:r>
            <a:rPr lang="en-US" u="none" dirty="0" err="1"/>
            <a:t>società</a:t>
          </a:r>
          <a:r>
            <a:rPr lang="en-US" u="none" dirty="0"/>
            <a:t> </a:t>
          </a:r>
          <a:r>
            <a:rPr lang="en-US" u="none" dirty="0" err="1"/>
            <a:t>quotate</a:t>
          </a:r>
          <a:r>
            <a:rPr lang="en-US" u="none" dirty="0"/>
            <a:t> </a:t>
          </a:r>
          <a:r>
            <a:rPr lang="en-US" u="none" dirty="0" err="1"/>
            <a:t>alla</a:t>
          </a:r>
          <a:r>
            <a:rPr lang="en-US" u="none" dirty="0"/>
            <a:t> </a:t>
          </a:r>
          <a:r>
            <a:rPr lang="en-US" b="1" i="0" u="none" dirty="0" err="1">
              <a:uFillTx/>
            </a:rPr>
            <a:t>Borsa</a:t>
          </a:r>
          <a:r>
            <a:rPr lang="en-US" b="1" i="0" u="none" dirty="0">
              <a:uFillTx/>
            </a:rPr>
            <a:t> </a:t>
          </a:r>
          <a:r>
            <a:rPr lang="en-US" b="1" i="0" u="none" dirty="0" err="1">
              <a:uFillTx/>
            </a:rPr>
            <a:t>valori</a:t>
          </a:r>
          <a:r>
            <a:rPr lang="en-US" u="none" dirty="0"/>
            <a:t>, </a:t>
          </a:r>
          <a:r>
            <a:rPr lang="en-US" u="none" dirty="0" err="1"/>
            <a:t>questa</a:t>
          </a:r>
          <a:r>
            <a:rPr lang="en-US" u="none" dirty="0"/>
            <a:t> </a:t>
          </a:r>
          <a:r>
            <a:rPr lang="en-US" u="none" dirty="0" err="1"/>
            <a:t>operazione</a:t>
          </a:r>
          <a:r>
            <a:rPr lang="en-US" u="none" dirty="0"/>
            <a:t> </a:t>
          </a:r>
          <a:r>
            <a:rPr lang="en-US" u="none" dirty="0" err="1"/>
            <a:t>consente</a:t>
          </a:r>
          <a:r>
            <a:rPr lang="en-US" u="none" dirty="0"/>
            <a:t> di </a:t>
          </a:r>
          <a:r>
            <a:rPr lang="en-US" u="none" dirty="0" err="1"/>
            <a:t>accrescere</a:t>
          </a:r>
          <a:r>
            <a:rPr lang="en-US" u="none" dirty="0"/>
            <a:t> la </a:t>
          </a:r>
          <a:r>
            <a:rPr lang="en-US" u="none" dirty="0" err="1"/>
            <a:t>considerazione</a:t>
          </a:r>
          <a:r>
            <a:rPr lang="en-US" u="none" dirty="0"/>
            <a:t> </a:t>
          </a:r>
          <a:r>
            <a:rPr lang="en-US" u="none" dirty="0" err="1"/>
            <a:t>degli</a:t>
          </a:r>
          <a:r>
            <a:rPr lang="en-US" u="none" dirty="0"/>
            <a:t> </a:t>
          </a:r>
          <a:r>
            <a:rPr lang="en-US" u="none" dirty="0" err="1"/>
            <a:t>investitori</a:t>
          </a:r>
          <a:r>
            <a:rPr lang="en-US" u="none" dirty="0"/>
            <a:t> </a:t>
          </a:r>
          <a:r>
            <a:rPr lang="en-US" u="none" dirty="0" err="1"/>
            <a:t>nella</a:t>
          </a:r>
          <a:r>
            <a:rPr lang="en-US" u="none" dirty="0"/>
            <a:t> </a:t>
          </a:r>
          <a:r>
            <a:rPr lang="en-US" u="none" dirty="0" err="1"/>
            <a:t>società</a:t>
          </a:r>
          <a:r>
            <a:rPr lang="en-US" u="none" dirty="0"/>
            <a:t>, </a:t>
          </a:r>
          <a:r>
            <a:rPr lang="en-US" u="none" dirty="0" err="1"/>
            <a:t>rappresentando</a:t>
          </a:r>
          <a:r>
            <a:rPr lang="en-US" u="none" dirty="0"/>
            <a:t> un </a:t>
          </a:r>
          <a:r>
            <a:rPr lang="en-US" u="none" dirty="0" err="1"/>
            <a:t>segnale</a:t>
          </a:r>
          <a:r>
            <a:rPr lang="en-US" u="none" dirty="0"/>
            <a:t> di </a:t>
          </a:r>
          <a:r>
            <a:rPr lang="en-US" i="1" u="none" dirty="0"/>
            <a:t>fiducia </a:t>
          </a:r>
          <a:r>
            <a:rPr lang="en-US" i="1" u="none" dirty="0" err="1"/>
            <a:t>della</a:t>
          </a:r>
          <a:r>
            <a:rPr lang="en-US" i="1" u="none" dirty="0"/>
            <a:t> </a:t>
          </a:r>
          <a:r>
            <a:rPr lang="en-US" i="1" u="none" dirty="0" err="1"/>
            <a:t>società</a:t>
          </a:r>
          <a:r>
            <a:rPr lang="en-US" i="1" u="none" dirty="0"/>
            <a:t> </a:t>
          </a:r>
          <a:r>
            <a:rPr lang="en-US" u="none" dirty="0"/>
            <a:t>in </a:t>
          </a:r>
          <a:r>
            <a:rPr lang="en-US" u="none" dirty="0" err="1"/>
            <a:t>sé</a:t>
          </a:r>
          <a:r>
            <a:rPr lang="en-US" u="none" dirty="0"/>
            <a:t> </a:t>
          </a:r>
          <a:r>
            <a:rPr lang="en-US" u="none" dirty="0" err="1"/>
            <a:t>stessa</a:t>
          </a:r>
          <a:endParaRPr lang="en-US" u="none" dirty="0"/>
        </a:p>
      </dgm:t>
    </dgm:pt>
    <dgm:pt modelId="{8D888E13-87C6-4192-B4FD-19BACE9D19F1}" type="parTrans" cxnId="{F4AF3497-1B55-4DDA-8549-757ED74718C9}">
      <dgm:prSet/>
      <dgm:spPr/>
      <dgm:t>
        <a:bodyPr/>
        <a:lstStyle/>
        <a:p>
          <a:endParaRPr lang="en-US"/>
        </a:p>
      </dgm:t>
    </dgm:pt>
    <dgm:pt modelId="{F4B0E0A9-6BAD-42B9-A01D-A3F79D345E34}" type="sibTrans" cxnId="{F4AF3497-1B55-4DDA-8549-757ED74718C9}">
      <dgm:prSet/>
      <dgm:spPr/>
      <dgm:t>
        <a:bodyPr/>
        <a:lstStyle/>
        <a:p>
          <a:pPr>
            <a:lnSpc>
              <a:spcPct val="100000"/>
            </a:lnSpc>
          </a:pPr>
          <a:endParaRPr lang="en-US"/>
        </a:p>
      </dgm:t>
    </dgm:pt>
    <dgm:pt modelId="{CF7E2C23-F3D4-460D-A717-61217771142B}">
      <dgm:prSet/>
      <dgm:spPr/>
      <dgm:t>
        <a:bodyPr/>
        <a:lstStyle/>
        <a:p>
          <a:pPr>
            <a:lnSpc>
              <a:spcPct val="100000"/>
            </a:lnSpc>
          </a:pPr>
          <a:r>
            <a:rPr lang="en-US" dirty="0" err="1"/>
            <a:t>Altro</a:t>
          </a:r>
          <a:r>
            <a:rPr lang="en-US" dirty="0"/>
            <a:t> </a:t>
          </a:r>
          <a:r>
            <a:rPr lang="en-US" dirty="0" err="1"/>
            <a:t>scopo</a:t>
          </a:r>
          <a:r>
            <a:rPr lang="en-US" dirty="0"/>
            <a:t> per </a:t>
          </a:r>
          <a:r>
            <a:rPr lang="en-US" dirty="0" err="1"/>
            <a:t>una</a:t>
          </a:r>
          <a:r>
            <a:rPr lang="en-US" dirty="0"/>
            <a:t> </a:t>
          </a:r>
          <a:r>
            <a:rPr lang="en-US" dirty="0" err="1"/>
            <a:t>società</a:t>
          </a:r>
          <a:r>
            <a:rPr lang="en-US" dirty="0"/>
            <a:t> </a:t>
          </a:r>
          <a:r>
            <a:rPr lang="en-US" dirty="0" err="1"/>
            <a:t>quotata</a:t>
          </a:r>
          <a:r>
            <a:rPr lang="en-US" dirty="0"/>
            <a:t> </a:t>
          </a:r>
          <a:r>
            <a:rPr lang="en-US" dirty="0" err="1"/>
            <a:t>può</a:t>
          </a:r>
          <a:r>
            <a:rPr lang="en-US" dirty="0"/>
            <a:t> </a:t>
          </a:r>
          <a:r>
            <a:rPr lang="en-US" dirty="0" err="1"/>
            <a:t>essere</a:t>
          </a:r>
          <a:r>
            <a:rPr lang="en-US" dirty="0"/>
            <a:t> </a:t>
          </a:r>
          <a:r>
            <a:rPr lang="en-US" dirty="0" err="1"/>
            <a:t>quello</a:t>
          </a:r>
          <a:r>
            <a:rPr lang="en-US" dirty="0"/>
            <a:t> di </a:t>
          </a:r>
          <a:r>
            <a:rPr lang="en-US" b="1" dirty="0" err="1"/>
            <a:t>sostenere</a:t>
          </a:r>
          <a:r>
            <a:rPr lang="en-US" b="1" dirty="0"/>
            <a:t> il </a:t>
          </a:r>
          <a:r>
            <a:rPr lang="en-US" b="1" dirty="0" err="1"/>
            <a:t>corso</a:t>
          </a:r>
          <a:r>
            <a:rPr lang="en-US" b="1" dirty="0"/>
            <a:t> del </a:t>
          </a:r>
          <a:r>
            <a:rPr lang="en-US" b="1" dirty="0" err="1"/>
            <a:t>titolo</a:t>
          </a:r>
          <a:r>
            <a:rPr lang="en-US" dirty="0"/>
            <a:t>, </a:t>
          </a:r>
          <a:r>
            <a:rPr lang="en-US" dirty="0" err="1"/>
            <a:t>dirottando</a:t>
          </a:r>
          <a:r>
            <a:rPr lang="en-US" dirty="0"/>
            <a:t> </a:t>
          </a:r>
          <a:r>
            <a:rPr lang="en-US" dirty="0" err="1"/>
            <a:t>fondi</a:t>
          </a:r>
          <a:r>
            <a:rPr lang="en-US" dirty="0"/>
            <a:t> </a:t>
          </a:r>
          <a:r>
            <a:rPr lang="en-US" dirty="0" err="1"/>
            <a:t>sullo</a:t>
          </a:r>
          <a:r>
            <a:rPr lang="en-US" dirty="0"/>
            <a:t> </a:t>
          </a:r>
          <a:r>
            <a:rPr lang="en-US" dirty="0" err="1"/>
            <a:t>stesso</a:t>
          </a:r>
          <a:r>
            <a:rPr lang="en-US" dirty="0"/>
            <a:t> e </a:t>
          </a:r>
          <a:r>
            <a:rPr lang="en-US" dirty="0" err="1"/>
            <a:t>provocando</a:t>
          </a:r>
          <a:r>
            <a:rPr lang="en-US" dirty="0"/>
            <a:t> un </a:t>
          </a:r>
          <a:r>
            <a:rPr lang="en-US" dirty="0" err="1"/>
            <a:t>aumento</a:t>
          </a:r>
          <a:r>
            <a:rPr lang="en-US" dirty="0"/>
            <a:t> </a:t>
          </a:r>
          <a:r>
            <a:rPr lang="en-US" dirty="0" err="1"/>
            <a:t>della</a:t>
          </a:r>
          <a:r>
            <a:rPr lang="en-US" dirty="0"/>
            <a:t> </a:t>
          </a:r>
          <a:r>
            <a:rPr lang="en-US" dirty="0" err="1"/>
            <a:t>domanda</a:t>
          </a:r>
          <a:r>
            <a:rPr lang="en-US" dirty="0"/>
            <a:t>, con </a:t>
          </a:r>
          <a:r>
            <a:rPr lang="en-US" dirty="0" err="1"/>
            <a:t>conseguente</a:t>
          </a:r>
          <a:r>
            <a:rPr lang="en-US" dirty="0"/>
            <a:t> </a:t>
          </a:r>
          <a:r>
            <a:rPr lang="en-US" dirty="0" err="1"/>
            <a:t>incremento</a:t>
          </a:r>
          <a:r>
            <a:rPr lang="en-US" dirty="0"/>
            <a:t> del </a:t>
          </a:r>
          <a:r>
            <a:rPr lang="en-US" dirty="0" err="1"/>
            <a:t>prezzo</a:t>
          </a:r>
          <a:r>
            <a:rPr lang="en-US" dirty="0"/>
            <a:t> di </a:t>
          </a:r>
          <a:r>
            <a:rPr lang="en-US" dirty="0" err="1"/>
            <a:t>riferimento</a:t>
          </a:r>
          <a:endParaRPr lang="en-US" dirty="0"/>
        </a:p>
      </dgm:t>
    </dgm:pt>
    <dgm:pt modelId="{3601139E-FEFB-4BE9-A68A-50597259A751}" type="parTrans" cxnId="{64886B8F-80C2-44AE-BD85-2F661D183A86}">
      <dgm:prSet/>
      <dgm:spPr/>
      <dgm:t>
        <a:bodyPr/>
        <a:lstStyle/>
        <a:p>
          <a:endParaRPr lang="en-US"/>
        </a:p>
      </dgm:t>
    </dgm:pt>
    <dgm:pt modelId="{B7338C8A-40DE-4D90-A4F5-03F5BFC5638A}" type="sibTrans" cxnId="{64886B8F-80C2-44AE-BD85-2F661D183A86}">
      <dgm:prSet/>
      <dgm:spPr/>
      <dgm:t>
        <a:bodyPr/>
        <a:lstStyle/>
        <a:p>
          <a:pPr>
            <a:lnSpc>
              <a:spcPct val="100000"/>
            </a:lnSpc>
          </a:pPr>
          <a:endParaRPr lang="en-US"/>
        </a:p>
      </dgm:t>
    </dgm:pt>
    <dgm:pt modelId="{BB0CC727-B41A-4EC3-8084-C7B1211CA21A}">
      <dgm:prSet/>
      <dgm:spPr/>
      <dgm:t>
        <a:bodyPr/>
        <a:lstStyle/>
        <a:p>
          <a:pPr>
            <a:lnSpc>
              <a:spcPct val="100000"/>
            </a:lnSpc>
          </a:pPr>
          <a:r>
            <a:rPr lang="en-US" u="none" dirty="0"/>
            <a:t>Nel </a:t>
          </a:r>
          <a:r>
            <a:rPr lang="en-US" u="none" dirty="0" err="1"/>
            <a:t>caso</a:t>
          </a:r>
          <a:r>
            <a:rPr lang="en-US" u="none" dirty="0"/>
            <a:t> di </a:t>
          </a:r>
          <a:r>
            <a:rPr lang="en-US" u="none" dirty="0" err="1"/>
            <a:t>grandi</a:t>
          </a:r>
          <a:r>
            <a:rPr lang="en-US" u="none" dirty="0"/>
            <a:t> </a:t>
          </a:r>
          <a:r>
            <a:rPr lang="en-US" u="none" dirty="0" err="1"/>
            <a:t>società</a:t>
          </a:r>
          <a:r>
            <a:rPr lang="en-US" u="none" dirty="0"/>
            <a:t>, </a:t>
          </a:r>
          <a:r>
            <a:rPr lang="en-US" u="none" dirty="0" err="1"/>
            <a:t>l’acquisto</a:t>
          </a:r>
          <a:r>
            <a:rPr lang="en-US" u="none" dirty="0"/>
            <a:t> di </a:t>
          </a:r>
          <a:r>
            <a:rPr lang="en-US" u="none" dirty="0" err="1"/>
            <a:t>azioni</a:t>
          </a:r>
          <a:r>
            <a:rPr lang="en-US" u="none" dirty="0"/>
            <a:t> </a:t>
          </a:r>
          <a:r>
            <a:rPr lang="en-US" u="none" dirty="0" err="1"/>
            <a:t>proprie</a:t>
          </a:r>
          <a:r>
            <a:rPr lang="en-US" u="none" dirty="0"/>
            <a:t> </a:t>
          </a:r>
          <a:r>
            <a:rPr lang="en-US" u="none" dirty="0" err="1"/>
            <a:t>può</a:t>
          </a:r>
          <a:r>
            <a:rPr lang="en-US" u="none" dirty="0"/>
            <a:t> </a:t>
          </a:r>
          <a:r>
            <a:rPr lang="en-US" u="none" dirty="0" err="1"/>
            <a:t>essere</a:t>
          </a:r>
          <a:r>
            <a:rPr lang="en-US" u="none" dirty="0"/>
            <a:t> </a:t>
          </a:r>
          <a:r>
            <a:rPr lang="en-US" u="none" dirty="0" err="1"/>
            <a:t>finalizzato</a:t>
          </a:r>
          <a:r>
            <a:rPr lang="en-US" u="none" dirty="0"/>
            <a:t> all</a:t>
          </a:r>
          <a:r>
            <a:rPr lang="it-IT" u="none" dirty="0"/>
            <a:t>a </a:t>
          </a:r>
          <a:r>
            <a:rPr lang="en-US" u="none" dirty="0" err="1"/>
            <a:t>successiva</a:t>
          </a:r>
          <a:r>
            <a:rPr lang="en-US" u="none" dirty="0"/>
            <a:t> </a:t>
          </a:r>
          <a:r>
            <a:rPr lang="en-US" u="none" dirty="0" err="1"/>
            <a:t>cessione</a:t>
          </a:r>
          <a:r>
            <a:rPr lang="en-US" u="none" dirty="0"/>
            <a:t> </a:t>
          </a:r>
          <a:r>
            <a:rPr lang="en-US" u="none" dirty="0" err="1"/>
            <a:t>delle</a:t>
          </a:r>
          <a:r>
            <a:rPr lang="en-US" u="none" dirty="0"/>
            <a:t> </a:t>
          </a:r>
          <a:r>
            <a:rPr lang="en-US" u="none" dirty="0" err="1"/>
            <a:t>stesse</a:t>
          </a:r>
          <a:r>
            <a:rPr lang="en-US" u="none" dirty="0"/>
            <a:t> al </a:t>
          </a:r>
          <a:r>
            <a:rPr lang="en-US" u="none" dirty="0">
              <a:uFillTx/>
            </a:rPr>
            <a:t>management</a:t>
          </a:r>
          <a:r>
            <a:rPr lang="en-US" u="none" dirty="0"/>
            <a:t>, in </a:t>
          </a:r>
          <a:r>
            <a:rPr lang="en-US" u="none" dirty="0" err="1"/>
            <a:t>esecuzione</a:t>
          </a:r>
          <a:r>
            <a:rPr lang="en-US" u="none" dirty="0"/>
            <a:t> </a:t>
          </a:r>
          <a:r>
            <a:rPr lang="en-US" u="none" dirty="0" err="1"/>
            <a:t>dei</a:t>
          </a:r>
          <a:r>
            <a:rPr lang="en-US" u="none" dirty="0"/>
            <a:t> </a:t>
          </a:r>
          <a:r>
            <a:rPr lang="en-US" u="none" dirty="0" err="1"/>
            <a:t>cosiddetti</a:t>
          </a:r>
          <a:r>
            <a:rPr lang="en-US" u="none" dirty="0"/>
            <a:t> </a:t>
          </a:r>
          <a:r>
            <a:rPr lang="en-US" b="1" u="none" dirty="0" err="1"/>
            <a:t>piani</a:t>
          </a:r>
          <a:r>
            <a:rPr lang="en-US" b="1" u="none" dirty="0"/>
            <a:t> di </a:t>
          </a:r>
          <a:r>
            <a:rPr lang="en-US" b="1" u="none" dirty="0">
              <a:uFillTx/>
            </a:rPr>
            <a:t>stock option</a:t>
          </a:r>
          <a:endParaRPr lang="en-US" b="1" u="none" dirty="0"/>
        </a:p>
      </dgm:t>
    </dgm:pt>
    <dgm:pt modelId="{F7E30F63-C2C9-468B-A701-40BD6EDA1239}" type="parTrans" cxnId="{305DFF99-3E89-4220-BB8D-55F5AF37D4C3}">
      <dgm:prSet/>
      <dgm:spPr/>
      <dgm:t>
        <a:bodyPr/>
        <a:lstStyle/>
        <a:p>
          <a:endParaRPr lang="en-US"/>
        </a:p>
      </dgm:t>
    </dgm:pt>
    <dgm:pt modelId="{9D655897-0C9C-4639-89BA-2E3D898F127D}" type="sibTrans" cxnId="{305DFF99-3E89-4220-BB8D-55F5AF37D4C3}">
      <dgm:prSet/>
      <dgm:spPr/>
      <dgm:t>
        <a:bodyPr/>
        <a:lstStyle/>
        <a:p>
          <a:endParaRPr lang="en-US"/>
        </a:p>
      </dgm:t>
    </dgm:pt>
    <dgm:pt modelId="{FB34BEF1-407B-4BB4-898E-42677A618B59}" type="pres">
      <dgm:prSet presAssocID="{193F59E1-1B92-42EB-A370-A2BD73AD281B}" presName="root" presStyleCnt="0">
        <dgm:presLayoutVars>
          <dgm:dir/>
          <dgm:resizeHandles val="exact"/>
        </dgm:presLayoutVars>
      </dgm:prSet>
      <dgm:spPr/>
    </dgm:pt>
    <dgm:pt modelId="{05C69570-C4AD-4BA4-8398-E1C665EBADFE}" type="pres">
      <dgm:prSet presAssocID="{193F59E1-1B92-42EB-A370-A2BD73AD281B}" presName="container" presStyleCnt="0">
        <dgm:presLayoutVars>
          <dgm:dir/>
          <dgm:resizeHandles val="exact"/>
        </dgm:presLayoutVars>
      </dgm:prSet>
      <dgm:spPr/>
    </dgm:pt>
    <dgm:pt modelId="{0AE5EE76-E9F5-41A6-BE8A-58118447DD5C}" type="pres">
      <dgm:prSet presAssocID="{5781BA1D-50D5-4943-8CCE-7C5AA4E8307C}" presName="compNode" presStyleCnt="0"/>
      <dgm:spPr/>
    </dgm:pt>
    <dgm:pt modelId="{6CB70BF1-D3DF-4FD5-B837-92139A453549}" type="pres">
      <dgm:prSet presAssocID="{5781BA1D-50D5-4943-8CCE-7C5AA4E8307C}" presName="iconBgRect" presStyleLbl="bgShp" presStyleIdx="0" presStyleCnt="4"/>
      <dgm:spPr/>
    </dgm:pt>
    <dgm:pt modelId="{72D83174-D66D-40F3-9F75-F03D78E7CD6D}" type="pres">
      <dgm:prSet presAssocID="{5781BA1D-50D5-4943-8CCE-7C5AA4E8307C}" presName="iconRect" presStyleLbl="node1" presStyleIdx="0"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Branching Diagram"/>
        </a:ext>
      </dgm:extLst>
    </dgm:pt>
    <dgm:pt modelId="{5828B40C-2342-42D7-BDD1-2477A3EEF31D}" type="pres">
      <dgm:prSet presAssocID="{5781BA1D-50D5-4943-8CCE-7C5AA4E8307C}" presName="spaceRect" presStyleCnt="0"/>
      <dgm:spPr/>
    </dgm:pt>
    <dgm:pt modelId="{FB8B8325-672D-41B1-BA20-5F0929ACBFDB}" type="pres">
      <dgm:prSet presAssocID="{5781BA1D-50D5-4943-8CCE-7C5AA4E8307C}" presName="textRect" presStyleLbl="revTx" presStyleIdx="0" presStyleCnt="4">
        <dgm:presLayoutVars>
          <dgm:chMax val="1"/>
          <dgm:chPref val="1"/>
        </dgm:presLayoutVars>
      </dgm:prSet>
      <dgm:spPr/>
    </dgm:pt>
    <dgm:pt modelId="{DC61F967-C6D2-4D9C-ABC2-B6A11B3561BA}" type="pres">
      <dgm:prSet presAssocID="{CD5A9DC6-809D-424D-85F6-DCD1B2C72AD9}" presName="sibTrans" presStyleLbl="sibTrans2D1" presStyleIdx="0" presStyleCnt="0"/>
      <dgm:spPr/>
    </dgm:pt>
    <dgm:pt modelId="{982EE1BD-CB8A-4F30-9D9D-C0057A3D7332}" type="pres">
      <dgm:prSet presAssocID="{5933D529-AAF1-4655-907E-D89D04103240}" presName="compNode" presStyleCnt="0"/>
      <dgm:spPr/>
    </dgm:pt>
    <dgm:pt modelId="{F2EF2E3B-17DC-4D99-81B9-1369CA95CC24}" type="pres">
      <dgm:prSet presAssocID="{5933D529-AAF1-4655-907E-D89D04103240}" presName="iconBgRect" presStyleLbl="bgShp" presStyleIdx="1" presStyleCnt="4"/>
      <dgm:spPr/>
    </dgm:pt>
    <dgm:pt modelId="{7036E4C6-8F14-418E-95BD-0A8ABB0A9339}" type="pres">
      <dgm:prSet presAssocID="{5933D529-AAF1-4655-907E-D89D04103240}" presName="iconRect" presStyleLbl="node1" presStyleIdx="1" presStyleCnt="4"/>
      <dgm:spPr>
        <a:solidFill>
          <a:srgbClr val="CFD1D1"/>
        </a:solidFill>
      </dgm:spPr>
    </dgm:pt>
    <dgm:pt modelId="{600E02A6-7805-4665-A272-B7AF75F26900}" type="pres">
      <dgm:prSet presAssocID="{5933D529-AAF1-4655-907E-D89D04103240}" presName="spaceRect" presStyleCnt="0"/>
      <dgm:spPr/>
    </dgm:pt>
    <dgm:pt modelId="{2B951AAB-5536-4223-B15B-2D5CD355B135}" type="pres">
      <dgm:prSet presAssocID="{5933D529-AAF1-4655-907E-D89D04103240}" presName="textRect" presStyleLbl="revTx" presStyleIdx="1" presStyleCnt="4">
        <dgm:presLayoutVars>
          <dgm:chMax val="1"/>
          <dgm:chPref val="1"/>
        </dgm:presLayoutVars>
      </dgm:prSet>
      <dgm:spPr/>
    </dgm:pt>
    <dgm:pt modelId="{7EAB8895-70BE-406A-8E0C-6E15002C4593}" type="pres">
      <dgm:prSet presAssocID="{F4B0E0A9-6BAD-42B9-A01D-A3F79D345E34}" presName="sibTrans" presStyleLbl="sibTrans2D1" presStyleIdx="0" presStyleCnt="0"/>
      <dgm:spPr/>
    </dgm:pt>
    <dgm:pt modelId="{F14846CC-B4AC-4547-B065-E8726F5B1112}" type="pres">
      <dgm:prSet presAssocID="{CF7E2C23-F3D4-460D-A717-61217771142B}" presName="compNode" presStyleCnt="0"/>
      <dgm:spPr/>
    </dgm:pt>
    <dgm:pt modelId="{806FACA4-8645-4FA4-9C45-6628E541C7E7}" type="pres">
      <dgm:prSet presAssocID="{CF7E2C23-F3D4-460D-A717-61217771142B}" presName="iconBgRect" presStyleLbl="bgShp" presStyleIdx="2" presStyleCnt="4"/>
      <dgm:spPr/>
    </dgm:pt>
    <dgm:pt modelId="{767DBB7B-04AF-4B0A-B211-0200D1184F4A}" type="pres">
      <dgm:prSet presAssocID="{CF7E2C23-F3D4-460D-A717-61217771142B}" presName="iconRect" presStyleLbl="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Segno di spunta"/>
        </a:ext>
      </dgm:extLst>
    </dgm:pt>
    <dgm:pt modelId="{F689DE76-2C05-44C2-A2AA-442505666EFB}" type="pres">
      <dgm:prSet presAssocID="{CF7E2C23-F3D4-460D-A717-61217771142B}" presName="spaceRect" presStyleCnt="0"/>
      <dgm:spPr/>
    </dgm:pt>
    <dgm:pt modelId="{CE62841C-DCC0-4064-8754-D4A1CEB6EC76}" type="pres">
      <dgm:prSet presAssocID="{CF7E2C23-F3D4-460D-A717-61217771142B}" presName="textRect" presStyleLbl="revTx" presStyleIdx="2" presStyleCnt="4">
        <dgm:presLayoutVars>
          <dgm:chMax val="1"/>
          <dgm:chPref val="1"/>
        </dgm:presLayoutVars>
      </dgm:prSet>
      <dgm:spPr/>
    </dgm:pt>
    <dgm:pt modelId="{B092081E-0456-4D85-BAD4-883683519A1E}" type="pres">
      <dgm:prSet presAssocID="{B7338C8A-40DE-4D90-A4F5-03F5BFC5638A}" presName="sibTrans" presStyleLbl="sibTrans2D1" presStyleIdx="0" presStyleCnt="0"/>
      <dgm:spPr/>
    </dgm:pt>
    <dgm:pt modelId="{247DCC02-371E-4837-A669-3C5A17E70252}" type="pres">
      <dgm:prSet presAssocID="{BB0CC727-B41A-4EC3-8084-C7B1211CA21A}" presName="compNode" presStyleCnt="0"/>
      <dgm:spPr/>
    </dgm:pt>
    <dgm:pt modelId="{8DFE0958-E773-4BD6-8DE3-0A44F169C993}" type="pres">
      <dgm:prSet presAssocID="{BB0CC727-B41A-4EC3-8084-C7B1211CA21A}" presName="iconBgRect" presStyleLbl="bgShp" presStyleIdx="3" presStyleCnt="4"/>
      <dgm:spPr/>
    </dgm:pt>
    <dgm:pt modelId="{C7EF5A3C-148B-4746-BB36-E24AF482992D}" type="pres">
      <dgm:prSet presAssocID="{BB0CC727-B41A-4EC3-8084-C7B1211CA21A}" presName="iconRect" presStyleLbl="node1" presStyleIdx="3"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Office Worker"/>
        </a:ext>
      </dgm:extLst>
    </dgm:pt>
    <dgm:pt modelId="{9F0986C2-F82F-47E6-ABAB-0CEDF860163F}" type="pres">
      <dgm:prSet presAssocID="{BB0CC727-B41A-4EC3-8084-C7B1211CA21A}" presName="spaceRect" presStyleCnt="0"/>
      <dgm:spPr/>
    </dgm:pt>
    <dgm:pt modelId="{BB9F5B90-AAB4-41CD-890B-CFF11751BB15}" type="pres">
      <dgm:prSet presAssocID="{BB0CC727-B41A-4EC3-8084-C7B1211CA21A}" presName="textRect" presStyleLbl="revTx" presStyleIdx="3" presStyleCnt="4">
        <dgm:presLayoutVars>
          <dgm:chMax val="1"/>
          <dgm:chPref val="1"/>
        </dgm:presLayoutVars>
      </dgm:prSet>
      <dgm:spPr/>
    </dgm:pt>
  </dgm:ptLst>
  <dgm:cxnLst>
    <dgm:cxn modelId="{04324108-B5E2-45F0-8A1A-AB11873423FE}" srcId="{193F59E1-1B92-42EB-A370-A2BD73AD281B}" destId="{5781BA1D-50D5-4943-8CCE-7C5AA4E8307C}" srcOrd="0" destOrd="0" parTransId="{656DB696-BC06-48D9-8238-036B507A5D8F}" sibTransId="{CD5A9DC6-809D-424D-85F6-DCD1B2C72AD9}"/>
    <dgm:cxn modelId="{11E6510F-ABB8-477B-A084-A4E05FF4AD4C}" type="presOf" srcId="{CF7E2C23-F3D4-460D-A717-61217771142B}" destId="{CE62841C-DCC0-4064-8754-D4A1CEB6EC76}" srcOrd="0" destOrd="0" presId="urn:microsoft.com/office/officeart/2018/2/layout/IconCircleList"/>
    <dgm:cxn modelId="{4B534252-627D-4E49-AD3D-282026BFDBCA}" type="presOf" srcId="{5781BA1D-50D5-4943-8CCE-7C5AA4E8307C}" destId="{FB8B8325-672D-41B1-BA20-5F0929ACBFDB}" srcOrd="0" destOrd="0" presId="urn:microsoft.com/office/officeart/2018/2/layout/IconCircleList"/>
    <dgm:cxn modelId="{9DCFBD63-C3F0-4D3F-953A-CFD920FC3F4F}" type="presOf" srcId="{5933D529-AAF1-4655-907E-D89D04103240}" destId="{2B951AAB-5536-4223-B15B-2D5CD355B135}" srcOrd="0" destOrd="0" presId="urn:microsoft.com/office/officeart/2018/2/layout/IconCircleList"/>
    <dgm:cxn modelId="{92C3EA7E-49D7-4334-9A6A-8C0BBCEF3F73}" type="presOf" srcId="{BB0CC727-B41A-4EC3-8084-C7B1211CA21A}" destId="{BB9F5B90-AAB4-41CD-890B-CFF11751BB15}" srcOrd="0" destOrd="0" presId="urn:microsoft.com/office/officeart/2018/2/layout/IconCircleList"/>
    <dgm:cxn modelId="{1921A87F-203E-4C0C-A72D-8C75425F4906}" type="presOf" srcId="{CD5A9DC6-809D-424D-85F6-DCD1B2C72AD9}" destId="{DC61F967-C6D2-4D9C-ABC2-B6A11B3561BA}" srcOrd="0" destOrd="0" presId="urn:microsoft.com/office/officeart/2018/2/layout/IconCircleList"/>
    <dgm:cxn modelId="{6268EA8B-04B7-484E-9AA1-70C51276D1F8}" type="presOf" srcId="{B7338C8A-40DE-4D90-A4F5-03F5BFC5638A}" destId="{B092081E-0456-4D85-BAD4-883683519A1E}" srcOrd="0" destOrd="0" presId="urn:microsoft.com/office/officeart/2018/2/layout/IconCircleList"/>
    <dgm:cxn modelId="{64886B8F-80C2-44AE-BD85-2F661D183A86}" srcId="{193F59E1-1B92-42EB-A370-A2BD73AD281B}" destId="{CF7E2C23-F3D4-460D-A717-61217771142B}" srcOrd="2" destOrd="0" parTransId="{3601139E-FEFB-4BE9-A68A-50597259A751}" sibTransId="{B7338C8A-40DE-4D90-A4F5-03F5BFC5638A}"/>
    <dgm:cxn modelId="{F4AF3497-1B55-4DDA-8549-757ED74718C9}" srcId="{193F59E1-1B92-42EB-A370-A2BD73AD281B}" destId="{5933D529-AAF1-4655-907E-D89D04103240}" srcOrd="1" destOrd="0" parTransId="{8D888E13-87C6-4192-B4FD-19BACE9D19F1}" sibTransId="{F4B0E0A9-6BAD-42B9-A01D-A3F79D345E34}"/>
    <dgm:cxn modelId="{305DFF99-3E89-4220-BB8D-55F5AF37D4C3}" srcId="{193F59E1-1B92-42EB-A370-A2BD73AD281B}" destId="{BB0CC727-B41A-4EC3-8084-C7B1211CA21A}" srcOrd="3" destOrd="0" parTransId="{F7E30F63-C2C9-468B-A701-40BD6EDA1239}" sibTransId="{9D655897-0C9C-4639-89BA-2E3D898F127D}"/>
    <dgm:cxn modelId="{01A9FEC4-EDAB-41A8-B1D7-1FFF59AD181E}" type="presOf" srcId="{F4B0E0A9-6BAD-42B9-A01D-A3F79D345E34}" destId="{7EAB8895-70BE-406A-8E0C-6E15002C4593}" srcOrd="0" destOrd="0" presId="urn:microsoft.com/office/officeart/2018/2/layout/IconCircleList"/>
    <dgm:cxn modelId="{89A6CBD5-5F29-4E8B-89E1-75FD3F4AF869}" type="presOf" srcId="{193F59E1-1B92-42EB-A370-A2BD73AD281B}" destId="{FB34BEF1-407B-4BB4-898E-42677A618B59}" srcOrd="0" destOrd="0" presId="urn:microsoft.com/office/officeart/2018/2/layout/IconCircleList"/>
    <dgm:cxn modelId="{0505F672-2A7B-4D11-A2F1-A9BEF559342C}" type="presParOf" srcId="{FB34BEF1-407B-4BB4-898E-42677A618B59}" destId="{05C69570-C4AD-4BA4-8398-E1C665EBADFE}" srcOrd="0" destOrd="0" presId="urn:microsoft.com/office/officeart/2018/2/layout/IconCircleList"/>
    <dgm:cxn modelId="{41445100-D153-43F7-8099-89DD5D938807}" type="presParOf" srcId="{05C69570-C4AD-4BA4-8398-E1C665EBADFE}" destId="{0AE5EE76-E9F5-41A6-BE8A-58118447DD5C}" srcOrd="0" destOrd="0" presId="urn:microsoft.com/office/officeart/2018/2/layout/IconCircleList"/>
    <dgm:cxn modelId="{B2335B17-DED3-4418-B02A-321A1F340FC4}" type="presParOf" srcId="{0AE5EE76-E9F5-41A6-BE8A-58118447DD5C}" destId="{6CB70BF1-D3DF-4FD5-B837-92139A453549}" srcOrd="0" destOrd="0" presId="urn:microsoft.com/office/officeart/2018/2/layout/IconCircleList"/>
    <dgm:cxn modelId="{D7C1F7CA-E384-4A9F-A5DD-E3AEE3E7DD7C}" type="presParOf" srcId="{0AE5EE76-E9F5-41A6-BE8A-58118447DD5C}" destId="{72D83174-D66D-40F3-9F75-F03D78E7CD6D}" srcOrd="1" destOrd="0" presId="urn:microsoft.com/office/officeart/2018/2/layout/IconCircleList"/>
    <dgm:cxn modelId="{01163384-47C3-4664-8C6C-0FC4C0334A3C}" type="presParOf" srcId="{0AE5EE76-E9F5-41A6-BE8A-58118447DD5C}" destId="{5828B40C-2342-42D7-BDD1-2477A3EEF31D}" srcOrd="2" destOrd="0" presId="urn:microsoft.com/office/officeart/2018/2/layout/IconCircleList"/>
    <dgm:cxn modelId="{966D27B1-FC1D-47EC-A89B-294657BC491B}" type="presParOf" srcId="{0AE5EE76-E9F5-41A6-BE8A-58118447DD5C}" destId="{FB8B8325-672D-41B1-BA20-5F0929ACBFDB}" srcOrd="3" destOrd="0" presId="urn:microsoft.com/office/officeart/2018/2/layout/IconCircleList"/>
    <dgm:cxn modelId="{2E34980A-31FF-449F-8775-C3C3E8933F19}" type="presParOf" srcId="{05C69570-C4AD-4BA4-8398-E1C665EBADFE}" destId="{DC61F967-C6D2-4D9C-ABC2-B6A11B3561BA}" srcOrd="1" destOrd="0" presId="urn:microsoft.com/office/officeart/2018/2/layout/IconCircleList"/>
    <dgm:cxn modelId="{334538A8-BF2D-4402-B238-45C78A13B4EB}" type="presParOf" srcId="{05C69570-C4AD-4BA4-8398-E1C665EBADFE}" destId="{982EE1BD-CB8A-4F30-9D9D-C0057A3D7332}" srcOrd="2" destOrd="0" presId="urn:microsoft.com/office/officeart/2018/2/layout/IconCircleList"/>
    <dgm:cxn modelId="{C8530C2A-0D39-46C2-83C2-BE0CA2413EFA}" type="presParOf" srcId="{982EE1BD-CB8A-4F30-9D9D-C0057A3D7332}" destId="{F2EF2E3B-17DC-4D99-81B9-1369CA95CC24}" srcOrd="0" destOrd="0" presId="urn:microsoft.com/office/officeart/2018/2/layout/IconCircleList"/>
    <dgm:cxn modelId="{641B9616-4EB5-4E15-B36F-5EC3BB8293B9}" type="presParOf" srcId="{982EE1BD-CB8A-4F30-9D9D-C0057A3D7332}" destId="{7036E4C6-8F14-418E-95BD-0A8ABB0A9339}" srcOrd="1" destOrd="0" presId="urn:microsoft.com/office/officeart/2018/2/layout/IconCircleList"/>
    <dgm:cxn modelId="{AACF3C58-53C5-4CBC-B51A-FF16AE4B18E6}" type="presParOf" srcId="{982EE1BD-CB8A-4F30-9D9D-C0057A3D7332}" destId="{600E02A6-7805-4665-A272-B7AF75F26900}" srcOrd="2" destOrd="0" presId="urn:microsoft.com/office/officeart/2018/2/layout/IconCircleList"/>
    <dgm:cxn modelId="{E09A071C-9FB5-438D-944A-EAEBFE06D1BE}" type="presParOf" srcId="{982EE1BD-CB8A-4F30-9D9D-C0057A3D7332}" destId="{2B951AAB-5536-4223-B15B-2D5CD355B135}" srcOrd="3" destOrd="0" presId="urn:microsoft.com/office/officeart/2018/2/layout/IconCircleList"/>
    <dgm:cxn modelId="{637389D3-35AB-4C6F-8BB3-48F07E008370}" type="presParOf" srcId="{05C69570-C4AD-4BA4-8398-E1C665EBADFE}" destId="{7EAB8895-70BE-406A-8E0C-6E15002C4593}" srcOrd="3" destOrd="0" presId="urn:microsoft.com/office/officeart/2018/2/layout/IconCircleList"/>
    <dgm:cxn modelId="{C6F2EBA4-64EF-4F32-B1F2-A037517DBACB}" type="presParOf" srcId="{05C69570-C4AD-4BA4-8398-E1C665EBADFE}" destId="{F14846CC-B4AC-4547-B065-E8726F5B1112}" srcOrd="4" destOrd="0" presId="urn:microsoft.com/office/officeart/2018/2/layout/IconCircleList"/>
    <dgm:cxn modelId="{9F14FC55-71FB-4EF7-8F7F-93123ADF9CDD}" type="presParOf" srcId="{F14846CC-B4AC-4547-B065-E8726F5B1112}" destId="{806FACA4-8645-4FA4-9C45-6628E541C7E7}" srcOrd="0" destOrd="0" presId="urn:microsoft.com/office/officeart/2018/2/layout/IconCircleList"/>
    <dgm:cxn modelId="{F9965C9B-21B5-4E2C-901B-46B3851F36F2}" type="presParOf" srcId="{F14846CC-B4AC-4547-B065-E8726F5B1112}" destId="{767DBB7B-04AF-4B0A-B211-0200D1184F4A}" srcOrd="1" destOrd="0" presId="urn:microsoft.com/office/officeart/2018/2/layout/IconCircleList"/>
    <dgm:cxn modelId="{0FB53835-C62E-4354-8C37-901872249731}" type="presParOf" srcId="{F14846CC-B4AC-4547-B065-E8726F5B1112}" destId="{F689DE76-2C05-44C2-A2AA-442505666EFB}" srcOrd="2" destOrd="0" presId="urn:microsoft.com/office/officeart/2018/2/layout/IconCircleList"/>
    <dgm:cxn modelId="{3E33A241-5C83-4363-B036-CE1D3194CBCC}" type="presParOf" srcId="{F14846CC-B4AC-4547-B065-E8726F5B1112}" destId="{CE62841C-DCC0-4064-8754-D4A1CEB6EC76}" srcOrd="3" destOrd="0" presId="urn:microsoft.com/office/officeart/2018/2/layout/IconCircleList"/>
    <dgm:cxn modelId="{4C391DB3-A07A-4751-915D-C963116636B9}" type="presParOf" srcId="{05C69570-C4AD-4BA4-8398-E1C665EBADFE}" destId="{B092081E-0456-4D85-BAD4-883683519A1E}" srcOrd="5" destOrd="0" presId="urn:microsoft.com/office/officeart/2018/2/layout/IconCircleList"/>
    <dgm:cxn modelId="{3846D71B-4C68-4350-82B3-A091B8949AA3}" type="presParOf" srcId="{05C69570-C4AD-4BA4-8398-E1C665EBADFE}" destId="{247DCC02-371E-4837-A669-3C5A17E70252}" srcOrd="6" destOrd="0" presId="urn:microsoft.com/office/officeart/2018/2/layout/IconCircleList"/>
    <dgm:cxn modelId="{315DD213-FED5-4AA3-871A-0F8742FAF2BE}" type="presParOf" srcId="{247DCC02-371E-4837-A669-3C5A17E70252}" destId="{8DFE0958-E773-4BD6-8DE3-0A44F169C993}" srcOrd="0" destOrd="0" presId="urn:microsoft.com/office/officeart/2018/2/layout/IconCircleList"/>
    <dgm:cxn modelId="{9E177078-4708-45F1-AA36-7C6EBFADAAD5}" type="presParOf" srcId="{247DCC02-371E-4837-A669-3C5A17E70252}" destId="{C7EF5A3C-148B-4746-BB36-E24AF482992D}" srcOrd="1" destOrd="0" presId="urn:microsoft.com/office/officeart/2018/2/layout/IconCircleList"/>
    <dgm:cxn modelId="{1649C29B-B1A1-483C-BE2D-0E1A1685BB2A}" type="presParOf" srcId="{247DCC02-371E-4837-A669-3C5A17E70252}" destId="{9F0986C2-F82F-47E6-ABAB-0CEDF860163F}" srcOrd="2" destOrd="0" presId="urn:microsoft.com/office/officeart/2018/2/layout/IconCircleList"/>
    <dgm:cxn modelId="{5E344E34-E6B9-4664-8C3F-EE948EF598AE}" type="presParOf" srcId="{247DCC02-371E-4837-A669-3C5A17E70252}" destId="{BB9F5B90-AAB4-41CD-890B-CFF11751BB15}"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72DED5-E86A-42FE-889D-4AB6E1D1ADC3}">
      <dsp:nvSpPr>
        <dsp:cNvPr id="0" name=""/>
        <dsp:cNvSpPr/>
      </dsp:nvSpPr>
      <dsp:spPr>
        <a:xfrm>
          <a:off x="-85463" y="674991"/>
          <a:ext cx="6336992" cy="134522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EA8BB18-30CD-4647-BE78-A161860F6A83}">
      <dsp:nvSpPr>
        <dsp:cNvPr id="0" name=""/>
        <dsp:cNvSpPr/>
      </dsp:nvSpPr>
      <dsp:spPr>
        <a:xfrm>
          <a:off x="338955" y="977667"/>
          <a:ext cx="741321" cy="73987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51AA0FC-2E59-4777-BD9D-9A61E4DD889B}">
      <dsp:nvSpPr>
        <dsp:cNvPr id="0" name=""/>
        <dsp:cNvSpPr/>
      </dsp:nvSpPr>
      <dsp:spPr>
        <a:xfrm>
          <a:off x="1181198" y="674991"/>
          <a:ext cx="5128227" cy="13465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509" tIns="142509" rIns="142509" bIns="142509" numCol="1" spcCol="1270" anchor="ctr" anchorCtr="0">
          <a:noAutofit/>
        </a:bodyPr>
        <a:lstStyle/>
        <a:p>
          <a:pPr marL="0" lvl="0" indent="0" algn="l" defTabSz="711200">
            <a:lnSpc>
              <a:spcPct val="100000"/>
            </a:lnSpc>
            <a:spcBef>
              <a:spcPct val="0"/>
            </a:spcBef>
            <a:spcAft>
              <a:spcPct val="35000"/>
            </a:spcAft>
            <a:buNone/>
          </a:pPr>
          <a:r>
            <a:rPr lang="en-US" sz="1600" b="1" kern="1200" dirty="0" err="1">
              <a:latin typeface="+mn-lt"/>
            </a:rPr>
            <a:t>Soggetto</a:t>
          </a:r>
          <a:r>
            <a:rPr lang="en-US" sz="1600" b="1" kern="1200" dirty="0">
              <a:latin typeface="+mn-lt"/>
            </a:rPr>
            <a:t> </a:t>
          </a:r>
          <a:r>
            <a:rPr lang="en-US" sz="1600" b="1" kern="1200" dirty="0" err="1">
              <a:latin typeface="+mn-lt"/>
            </a:rPr>
            <a:t>economico</a:t>
          </a:r>
          <a:r>
            <a:rPr lang="en-US" sz="1600" b="1" kern="1200" dirty="0">
              <a:latin typeface="+mn-lt"/>
            </a:rPr>
            <a:t>: </a:t>
          </a:r>
          <a:r>
            <a:rPr lang="en-US" sz="1600" kern="1200" dirty="0" err="1">
              <a:latin typeface="+mn-lt"/>
            </a:rPr>
            <a:t>detentore</a:t>
          </a:r>
          <a:r>
            <a:rPr lang="en-US" sz="1600" kern="1200" dirty="0">
              <a:latin typeface="+mn-lt"/>
            </a:rPr>
            <a:t> del </a:t>
          </a:r>
          <a:r>
            <a:rPr lang="en-US" sz="1600" kern="1200" dirty="0" err="1">
              <a:latin typeface="+mn-lt"/>
            </a:rPr>
            <a:t>potere</a:t>
          </a:r>
          <a:r>
            <a:rPr lang="en-US" sz="1600" kern="1200" dirty="0">
              <a:latin typeface="+mn-lt"/>
            </a:rPr>
            <a:t> di </a:t>
          </a:r>
          <a:r>
            <a:rPr lang="en-US" sz="1600" kern="1200" dirty="0" err="1">
              <a:latin typeface="+mn-lt"/>
            </a:rPr>
            <a:t>decidere</a:t>
          </a:r>
          <a:r>
            <a:rPr lang="en-US" sz="1600" kern="1200" dirty="0">
              <a:latin typeface="+mn-lt"/>
            </a:rPr>
            <a:t> </a:t>
          </a:r>
          <a:r>
            <a:rPr lang="en-US" sz="1600" kern="1200" dirty="0" err="1">
              <a:latin typeface="+mn-lt"/>
            </a:rPr>
            <a:t>gli</a:t>
          </a:r>
          <a:r>
            <a:rPr lang="en-US" sz="1600" kern="1200" dirty="0">
              <a:latin typeface="+mn-lt"/>
            </a:rPr>
            <a:t> </a:t>
          </a:r>
          <a:r>
            <a:rPr lang="en-US" sz="1600" kern="1200" dirty="0" err="1">
              <a:latin typeface="+mn-lt"/>
            </a:rPr>
            <a:t>indirizzi</a:t>
          </a:r>
          <a:r>
            <a:rPr lang="en-US" sz="1600" kern="1200" dirty="0">
              <a:latin typeface="+mn-lt"/>
            </a:rPr>
            <a:t> </a:t>
          </a:r>
          <a:r>
            <a:rPr lang="en-US" sz="1600" kern="1200" dirty="0" err="1">
              <a:latin typeface="+mn-lt"/>
            </a:rPr>
            <a:t>strategici</a:t>
          </a:r>
          <a:r>
            <a:rPr lang="en-US" sz="1600" kern="1200" dirty="0">
              <a:latin typeface="+mn-lt"/>
            </a:rPr>
            <a:t>. (es. </a:t>
          </a:r>
          <a:r>
            <a:rPr lang="en-US" sz="1600" kern="1200" dirty="0" err="1">
              <a:latin typeface="+mn-lt"/>
            </a:rPr>
            <a:t>soci</a:t>
          </a:r>
          <a:r>
            <a:rPr lang="en-US" sz="1600" kern="1200" dirty="0">
              <a:latin typeface="+mn-lt"/>
            </a:rPr>
            <a:t> e manager)</a:t>
          </a:r>
        </a:p>
      </dsp:txBody>
      <dsp:txXfrm>
        <a:off x="1181198" y="674991"/>
        <a:ext cx="5128227" cy="1346540"/>
      </dsp:txXfrm>
    </dsp:sp>
    <dsp:sp modelId="{D275FF21-41CA-496D-8CBD-FC64F15E7E83}">
      <dsp:nvSpPr>
        <dsp:cNvPr id="0" name=""/>
        <dsp:cNvSpPr/>
      </dsp:nvSpPr>
      <dsp:spPr>
        <a:xfrm>
          <a:off x="-85463" y="2347966"/>
          <a:ext cx="6336992" cy="134522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2F958E3-0CF1-4D7C-8A49-28ACA636D055}">
      <dsp:nvSpPr>
        <dsp:cNvPr id="0" name=""/>
        <dsp:cNvSpPr/>
      </dsp:nvSpPr>
      <dsp:spPr>
        <a:xfrm>
          <a:off x="338955" y="2650642"/>
          <a:ext cx="741321" cy="73987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DD83166-BCB8-495C-B506-E1D5CA79B89F}">
      <dsp:nvSpPr>
        <dsp:cNvPr id="0" name=""/>
        <dsp:cNvSpPr/>
      </dsp:nvSpPr>
      <dsp:spPr>
        <a:xfrm>
          <a:off x="1193642" y="2347966"/>
          <a:ext cx="5103338" cy="13465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509" tIns="142509" rIns="142509" bIns="142509" numCol="1" spcCol="1270" anchor="ctr" anchorCtr="0">
          <a:noAutofit/>
        </a:bodyPr>
        <a:lstStyle/>
        <a:p>
          <a:pPr marL="0" lvl="0" indent="0" algn="l" defTabSz="711200">
            <a:lnSpc>
              <a:spcPct val="100000"/>
            </a:lnSpc>
            <a:spcBef>
              <a:spcPct val="0"/>
            </a:spcBef>
            <a:spcAft>
              <a:spcPct val="35000"/>
            </a:spcAft>
            <a:buNone/>
          </a:pPr>
          <a:r>
            <a:rPr lang="en-US" sz="1600" b="1" kern="1200" dirty="0" err="1">
              <a:latin typeface="+mn-lt"/>
            </a:rPr>
            <a:t>Soggetto</a:t>
          </a:r>
          <a:r>
            <a:rPr lang="en-US" sz="1600" b="1" kern="1200" dirty="0">
              <a:latin typeface="+mn-lt"/>
            </a:rPr>
            <a:t> </a:t>
          </a:r>
          <a:r>
            <a:rPr lang="en-US" sz="1600" b="1" kern="1200" dirty="0" err="1">
              <a:latin typeface="+mn-lt"/>
            </a:rPr>
            <a:t>giuridico</a:t>
          </a:r>
          <a:r>
            <a:rPr lang="en-US" sz="1600" b="1" kern="1200" dirty="0">
              <a:latin typeface="+mn-lt"/>
            </a:rPr>
            <a:t>: </a:t>
          </a:r>
          <a:r>
            <a:rPr lang="en-US" sz="1600" kern="1200" dirty="0">
              <a:latin typeface="+mn-lt"/>
            </a:rPr>
            <a:t>persona </a:t>
          </a:r>
          <a:r>
            <a:rPr lang="en-US" sz="1600" kern="1200" dirty="0" err="1">
              <a:latin typeface="+mn-lt"/>
            </a:rPr>
            <a:t>fisica</a:t>
          </a:r>
          <a:r>
            <a:rPr lang="en-US" sz="1600" kern="1200" dirty="0">
              <a:latin typeface="+mn-lt"/>
            </a:rPr>
            <a:t> o </a:t>
          </a:r>
          <a:r>
            <a:rPr lang="en-US" sz="1600" kern="1200" dirty="0" err="1">
              <a:latin typeface="+mn-lt"/>
            </a:rPr>
            <a:t>altro</a:t>
          </a:r>
          <a:r>
            <a:rPr lang="en-US" sz="1600" kern="1200" dirty="0">
              <a:latin typeface="+mn-lt"/>
            </a:rPr>
            <a:t> </a:t>
          </a:r>
          <a:r>
            <a:rPr lang="en-US" sz="1600" kern="1200" dirty="0" err="1">
              <a:latin typeface="+mn-lt"/>
            </a:rPr>
            <a:t>su</a:t>
          </a:r>
          <a:r>
            <a:rPr lang="en-US" sz="1600" kern="1200" dirty="0">
              <a:latin typeface="+mn-lt"/>
            </a:rPr>
            <a:t> cui </a:t>
          </a:r>
          <a:r>
            <a:rPr lang="en-US" sz="1600" kern="1200" dirty="0" err="1">
              <a:latin typeface="+mn-lt"/>
            </a:rPr>
            <a:t>ricade</a:t>
          </a:r>
          <a:r>
            <a:rPr lang="en-US" sz="1600" kern="1200" dirty="0">
              <a:latin typeface="+mn-lt"/>
            </a:rPr>
            <a:t> la </a:t>
          </a:r>
          <a:r>
            <a:rPr lang="en-US" sz="1600" kern="1200" dirty="0" err="1">
              <a:latin typeface="+mn-lt"/>
            </a:rPr>
            <a:t>responsabilità</a:t>
          </a:r>
          <a:r>
            <a:rPr lang="en-US" sz="1600" kern="1200" dirty="0">
              <a:latin typeface="+mn-lt"/>
            </a:rPr>
            <a:t> </a:t>
          </a:r>
          <a:r>
            <a:rPr lang="en-US" sz="1600" kern="1200" dirty="0" err="1">
              <a:latin typeface="+mn-lt"/>
            </a:rPr>
            <a:t>giuridica</a:t>
          </a:r>
          <a:r>
            <a:rPr lang="en-US" sz="1600" kern="1200" dirty="0">
              <a:latin typeface="+mn-lt"/>
            </a:rPr>
            <a:t> </a:t>
          </a:r>
          <a:r>
            <a:rPr lang="en-US" sz="1600" kern="1200" dirty="0" err="1">
              <a:latin typeface="+mn-lt"/>
            </a:rPr>
            <a:t>degli</a:t>
          </a:r>
          <a:r>
            <a:rPr lang="en-US" sz="1600" kern="1200" dirty="0">
              <a:latin typeface="+mn-lt"/>
            </a:rPr>
            <a:t> </a:t>
          </a:r>
          <a:r>
            <a:rPr lang="en-US" sz="1600" kern="1200" dirty="0" err="1">
              <a:latin typeface="+mn-lt"/>
            </a:rPr>
            <a:t>effetti</a:t>
          </a:r>
          <a:r>
            <a:rPr lang="en-US" sz="1600" kern="1200" dirty="0">
              <a:latin typeface="+mn-lt"/>
            </a:rPr>
            <a:t> </a:t>
          </a:r>
          <a:r>
            <a:rPr lang="en-US" sz="1600" kern="1200" dirty="0" err="1">
              <a:latin typeface="+mn-lt"/>
            </a:rPr>
            <a:t>che</a:t>
          </a:r>
          <a:r>
            <a:rPr lang="en-US" sz="1600" kern="1200" dirty="0">
              <a:latin typeface="+mn-lt"/>
            </a:rPr>
            <a:t> </a:t>
          </a:r>
          <a:r>
            <a:rPr lang="en-US" sz="1600" kern="1200" dirty="0" err="1">
              <a:latin typeface="+mn-lt"/>
            </a:rPr>
            <a:t>l’attività</a:t>
          </a:r>
          <a:r>
            <a:rPr lang="en-US" sz="1600" kern="1200" dirty="0">
              <a:latin typeface="+mn-lt"/>
            </a:rPr>
            <a:t> </a:t>
          </a:r>
          <a:r>
            <a:rPr lang="en-US" sz="1600" kern="1200" dirty="0" err="1">
              <a:latin typeface="+mn-lt"/>
            </a:rPr>
            <a:t>aziendale</a:t>
          </a:r>
          <a:r>
            <a:rPr lang="en-US" sz="1600" kern="1200" dirty="0">
              <a:latin typeface="+mn-lt"/>
            </a:rPr>
            <a:t> produce (</a:t>
          </a:r>
          <a:r>
            <a:rPr lang="en-US" sz="1600" kern="1200" dirty="0" err="1">
              <a:latin typeface="+mn-lt"/>
            </a:rPr>
            <a:t>titolare</a:t>
          </a:r>
          <a:r>
            <a:rPr lang="en-US" sz="1600" kern="1200" dirty="0">
              <a:latin typeface="+mn-lt"/>
            </a:rPr>
            <a:t> </a:t>
          </a:r>
          <a:r>
            <a:rPr lang="en-US" sz="1600" kern="1200" dirty="0" err="1">
              <a:latin typeface="+mn-lt"/>
            </a:rPr>
            <a:t>diritti</a:t>
          </a:r>
          <a:r>
            <a:rPr lang="en-US" sz="1600" kern="1200" dirty="0">
              <a:latin typeface="+mn-lt"/>
            </a:rPr>
            <a:t> e </a:t>
          </a:r>
          <a:r>
            <a:rPr lang="en-US" sz="1600" kern="1200" dirty="0" err="1">
              <a:latin typeface="+mn-lt"/>
            </a:rPr>
            <a:t>responsabile</a:t>
          </a:r>
          <a:r>
            <a:rPr lang="en-US" sz="1600" kern="1200" dirty="0">
              <a:latin typeface="+mn-lt"/>
            </a:rPr>
            <a:t> </a:t>
          </a:r>
          <a:r>
            <a:rPr lang="en-US" sz="1600" kern="1200" dirty="0" err="1">
              <a:latin typeface="+mn-lt"/>
            </a:rPr>
            <a:t>obblighi</a:t>
          </a:r>
          <a:r>
            <a:rPr lang="en-US" sz="1600" kern="1200" dirty="0">
              <a:latin typeface="+mn-lt"/>
            </a:rPr>
            <a:t>). La </a:t>
          </a:r>
          <a:r>
            <a:rPr lang="en-US" sz="1600" kern="1200" dirty="0" err="1">
              <a:latin typeface="+mn-lt"/>
            </a:rPr>
            <a:t>sua</a:t>
          </a:r>
          <a:r>
            <a:rPr lang="en-US" sz="1600" kern="1200" dirty="0">
              <a:latin typeface="+mn-lt"/>
            </a:rPr>
            <a:t> </a:t>
          </a:r>
          <a:r>
            <a:rPr lang="en-US" sz="1600" kern="1200" dirty="0" err="1">
              <a:latin typeface="+mn-lt"/>
            </a:rPr>
            <a:t>individuazione</a:t>
          </a:r>
          <a:r>
            <a:rPr lang="en-US" sz="1600" kern="1200" dirty="0">
              <a:latin typeface="+mn-lt"/>
            </a:rPr>
            <a:t> </a:t>
          </a:r>
          <a:r>
            <a:rPr lang="en-US" sz="1600" kern="1200" dirty="0" err="1">
              <a:latin typeface="+mn-lt"/>
            </a:rPr>
            <a:t>dipende</a:t>
          </a:r>
          <a:r>
            <a:rPr lang="en-US" sz="1600" kern="1200" dirty="0">
              <a:latin typeface="+mn-lt"/>
            </a:rPr>
            <a:t> </a:t>
          </a:r>
          <a:r>
            <a:rPr lang="en-US" sz="1600" kern="1200" dirty="0" err="1">
              <a:latin typeface="+mn-lt"/>
            </a:rPr>
            <a:t>dalla</a:t>
          </a:r>
          <a:r>
            <a:rPr lang="en-US" sz="1600" kern="1200" dirty="0">
              <a:latin typeface="+mn-lt"/>
            </a:rPr>
            <a:t> forma </a:t>
          </a:r>
          <a:r>
            <a:rPr lang="en-US" sz="1600" kern="1200" dirty="0" err="1">
              <a:latin typeface="+mn-lt"/>
            </a:rPr>
            <a:t>giuridica</a:t>
          </a:r>
          <a:endParaRPr lang="en-US" sz="1600" kern="1200" dirty="0">
            <a:latin typeface="+mn-lt"/>
          </a:endParaRPr>
        </a:p>
      </dsp:txBody>
      <dsp:txXfrm>
        <a:off x="1193642" y="2347966"/>
        <a:ext cx="5103338" cy="134654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1EEF96-7FB0-AB4E-8366-C7266919E85B}">
      <dsp:nvSpPr>
        <dsp:cNvPr id="0" name=""/>
        <dsp:cNvSpPr/>
      </dsp:nvSpPr>
      <dsp:spPr>
        <a:xfrm>
          <a:off x="4691129" y="1670837"/>
          <a:ext cx="1605593" cy="764116"/>
        </a:xfrm>
        <a:custGeom>
          <a:avLst/>
          <a:gdLst/>
          <a:ahLst/>
          <a:cxnLst/>
          <a:rect l="0" t="0" r="0" b="0"/>
          <a:pathLst>
            <a:path>
              <a:moveTo>
                <a:pt x="0" y="0"/>
              </a:moveTo>
              <a:lnTo>
                <a:pt x="0" y="520723"/>
              </a:lnTo>
              <a:lnTo>
                <a:pt x="1605593" y="520723"/>
              </a:lnTo>
              <a:lnTo>
                <a:pt x="1605593" y="764116"/>
              </a:lnTo>
            </a:path>
          </a:pathLst>
        </a:custGeom>
        <a:noFill/>
        <a:ln w="22225"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50EF22F-1A3A-DD48-A82A-16B3239B38C1}">
      <dsp:nvSpPr>
        <dsp:cNvPr id="0" name=""/>
        <dsp:cNvSpPr/>
      </dsp:nvSpPr>
      <dsp:spPr>
        <a:xfrm>
          <a:off x="3085535" y="1670837"/>
          <a:ext cx="1605593" cy="764116"/>
        </a:xfrm>
        <a:custGeom>
          <a:avLst/>
          <a:gdLst/>
          <a:ahLst/>
          <a:cxnLst/>
          <a:rect l="0" t="0" r="0" b="0"/>
          <a:pathLst>
            <a:path>
              <a:moveTo>
                <a:pt x="1605593" y="0"/>
              </a:moveTo>
              <a:lnTo>
                <a:pt x="1605593" y="520723"/>
              </a:lnTo>
              <a:lnTo>
                <a:pt x="0" y="520723"/>
              </a:lnTo>
              <a:lnTo>
                <a:pt x="0" y="764116"/>
              </a:lnTo>
            </a:path>
          </a:pathLst>
        </a:custGeom>
        <a:noFill/>
        <a:ln w="22225"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EDC7894-FB47-4146-A1E6-301F575EEFC9}">
      <dsp:nvSpPr>
        <dsp:cNvPr id="0" name=""/>
        <dsp:cNvSpPr/>
      </dsp:nvSpPr>
      <dsp:spPr>
        <a:xfrm>
          <a:off x="3377462" y="2480"/>
          <a:ext cx="2627334" cy="1668357"/>
        </a:xfrm>
        <a:prstGeom prst="roundRect">
          <a:avLst>
            <a:gd name="adj" fmla="val 10000"/>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1062E95-F98D-4940-88D4-2E3408CFF7E6}">
      <dsp:nvSpPr>
        <dsp:cNvPr id="0" name=""/>
        <dsp:cNvSpPr/>
      </dsp:nvSpPr>
      <dsp:spPr>
        <a:xfrm>
          <a:off x="3669388" y="279810"/>
          <a:ext cx="2627334" cy="1668357"/>
        </a:xfrm>
        <a:prstGeom prst="roundRect">
          <a:avLst>
            <a:gd name="adj" fmla="val 10000"/>
          </a:avLst>
        </a:prstGeom>
        <a:solidFill>
          <a:schemeClr val="lt1">
            <a:alpha val="90000"/>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kern="1200" dirty="0"/>
            <a:t>PRESENZA DI DELEGHE </a:t>
          </a:r>
          <a:r>
            <a:rPr lang="it-IT" sz="1400" b="1" kern="1200" dirty="0"/>
            <a:t> </a:t>
          </a:r>
          <a:r>
            <a:rPr lang="en-US" sz="1400" b="1" kern="1200" dirty="0"/>
            <a:t>ATTRAVERSO LE QUALI:</a:t>
          </a:r>
        </a:p>
      </dsp:txBody>
      <dsp:txXfrm>
        <a:off x="3718253" y="328675"/>
        <a:ext cx="2529604" cy="1570627"/>
      </dsp:txXfrm>
    </dsp:sp>
    <dsp:sp modelId="{10FE14B9-54F7-D04C-879C-28210EC5C37E}">
      <dsp:nvSpPr>
        <dsp:cNvPr id="0" name=""/>
        <dsp:cNvSpPr/>
      </dsp:nvSpPr>
      <dsp:spPr>
        <a:xfrm>
          <a:off x="1771868" y="2434954"/>
          <a:ext cx="2627334" cy="1668357"/>
        </a:xfrm>
        <a:prstGeom prst="roundRect">
          <a:avLst>
            <a:gd name="adj" fmla="val 10000"/>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F140977-6FA0-2E4A-9DC2-2DFFC37D1600}">
      <dsp:nvSpPr>
        <dsp:cNvPr id="0" name=""/>
        <dsp:cNvSpPr/>
      </dsp:nvSpPr>
      <dsp:spPr>
        <a:xfrm>
          <a:off x="2063794" y="2712284"/>
          <a:ext cx="2627334" cy="1668357"/>
        </a:xfrm>
        <a:prstGeom prst="roundRect">
          <a:avLst>
            <a:gd name="adj" fmla="val 10000"/>
          </a:avLst>
        </a:prstGeom>
        <a:solidFill>
          <a:schemeClr val="lt1">
            <a:alpha val="90000"/>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Un socio o un gruppo di soci possono acquisire il potere decisionale, in assemblea, integrando la quota di capitale posseduta mediante deleghe, ovvero esercitando il diritto di voto di azioni possedute da altri</a:t>
          </a:r>
        </a:p>
      </dsp:txBody>
      <dsp:txXfrm>
        <a:off x="2112659" y="2761149"/>
        <a:ext cx="2529604" cy="1570627"/>
      </dsp:txXfrm>
    </dsp:sp>
    <dsp:sp modelId="{364B2569-3537-9C49-A5F6-C9D2AA0358BC}">
      <dsp:nvSpPr>
        <dsp:cNvPr id="0" name=""/>
        <dsp:cNvSpPr/>
      </dsp:nvSpPr>
      <dsp:spPr>
        <a:xfrm>
          <a:off x="4983055" y="2434954"/>
          <a:ext cx="2627334" cy="1668357"/>
        </a:xfrm>
        <a:prstGeom prst="roundRect">
          <a:avLst>
            <a:gd name="adj" fmla="val 10000"/>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2A46646-8790-C242-BA3B-3470CFA0B597}">
      <dsp:nvSpPr>
        <dsp:cNvPr id="0" name=""/>
        <dsp:cNvSpPr/>
      </dsp:nvSpPr>
      <dsp:spPr>
        <a:xfrm>
          <a:off x="5274981" y="2712284"/>
          <a:ext cx="2627334" cy="1668357"/>
        </a:xfrm>
        <a:prstGeom prst="roundRect">
          <a:avLst>
            <a:gd name="adj" fmla="val 10000"/>
          </a:avLst>
        </a:prstGeom>
        <a:solidFill>
          <a:schemeClr val="lt1">
            <a:alpha val="90000"/>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La delega può essere gratuita o a titolo oneroso</a:t>
          </a:r>
        </a:p>
      </dsp:txBody>
      <dsp:txXfrm>
        <a:off x="5323846" y="2761149"/>
        <a:ext cx="2529604" cy="157062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B70BF1-D3DF-4FD5-B837-92139A453549}">
      <dsp:nvSpPr>
        <dsp:cNvPr id="0" name=""/>
        <dsp:cNvSpPr/>
      </dsp:nvSpPr>
      <dsp:spPr>
        <a:xfrm>
          <a:off x="56457" y="172924"/>
          <a:ext cx="1255462" cy="125546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2D83174-D66D-40F3-9F75-F03D78E7CD6D}">
      <dsp:nvSpPr>
        <dsp:cNvPr id="0" name=""/>
        <dsp:cNvSpPr/>
      </dsp:nvSpPr>
      <dsp:spPr>
        <a:xfrm>
          <a:off x="320104" y="436571"/>
          <a:ext cx="728168" cy="728168"/>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B8B8325-672D-41B1-BA20-5F0929ACBFDB}">
      <dsp:nvSpPr>
        <dsp:cNvPr id="0" name=""/>
        <dsp:cNvSpPr/>
      </dsp:nvSpPr>
      <dsp:spPr>
        <a:xfrm>
          <a:off x="1580947" y="172924"/>
          <a:ext cx="2959303" cy="12554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22300">
            <a:lnSpc>
              <a:spcPct val="100000"/>
            </a:lnSpc>
            <a:spcBef>
              <a:spcPct val="0"/>
            </a:spcBef>
            <a:spcAft>
              <a:spcPct val="35000"/>
            </a:spcAft>
            <a:buNone/>
          </a:pPr>
          <a:r>
            <a:rPr lang="en-US" sz="1400" u="none" kern="1200" dirty="0" err="1"/>
            <a:t>Può</a:t>
          </a:r>
          <a:r>
            <a:rPr lang="en-US" sz="1400" u="none" kern="1200" dirty="0"/>
            <a:t> </a:t>
          </a:r>
          <a:r>
            <a:rPr lang="en-US" sz="1400" u="none" kern="1200" dirty="0" err="1"/>
            <a:t>accadere</a:t>
          </a:r>
          <a:r>
            <a:rPr lang="en-US" sz="1400" u="none" kern="1200" dirty="0"/>
            <a:t> </a:t>
          </a:r>
          <a:r>
            <a:rPr lang="en-US" sz="1400" u="none" kern="1200" dirty="0" err="1"/>
            <a:t>che</a:t>
          </a:r>
          <a:r>
            <a:rPr lang="en-US" sz="1400" u="none" kern="1200" dirty="0"/>
            <a:t> uno </a:t>
          </a:r>
          <a:r>
            <a:rPr lang="en-US" sz="1400" u="none" kern="1200" dirty="0" err="1"/>
            <a:t>dei</a:t>
          </a:r>
          <a:r>
            <a:rPr lang="en-US" sz="1400" u="none" kern="1200" dirty="0"/>
            <a:t> </a:t>
          </a:r>
          <a:r>
            <a:rPr lang="en-US" sz="1400" u="none" kern="1200" dirty="0" err="1">
              <a:uFillTx/>
            </a:rPr>
            <a:t>soci</a:t>
          </a:r>
          <a:r>
            <a:rPr lang="en-US" sz="1400" u="none" kern="1200" dirty="0">
              <a:uFillTx/>
            </a:rPr>
            <a:t> </a:t>
          </a:r>
          <a:r>
            <a:rPr lang="en-US" sz="1400" u="none" kern="1200" dirty="0"/>
            <a:t>di </a:t>
          </a:r>
          <a:r>
            <a:rPr lang="en-US" sz="1400" u="none" kern="1200" dirty="0" err="1"/>
            <a:t>minoranza</a:t>
          </a:r>
          <a:r>
            <a:rPr lang="en-US" sz="1400" u="none" kern="1200" dirty="0"/>
            <a:t> </a:t>
          </a:r>
          <a:r>
            <a:rPr lang="en-US" sz="1400" u="none" kern="1200" dirty="0" err="1"/>
            <a:t>decida</a:t>
          </a:r>
          <a:r>
            <a:rPr lang="en-US" sz="1400" u="none" kern="1200" dirty="0"/>
            <a:t> di </a:t>
          </a:r>
          <a:r>
            <a:rPr lang="en-US" sz="1400" u="none" kern="1200" dirty="0" err="1"/>
            <a:t>uscire</a:t>
          </a:r>
          <a:r>
            <a:rPr lang="en-US" sz="1400" u="none" kern="1200" dirty="0"/>
            <a:t> </a:t>
          </a:r>
          <a:r>
            <a:rPr lang="en-US" sz="1400" u="none" kern="1200" dirty="0" err="1"/>
            <a:t>dalla</a:t>
          </a:r>
          <a:r>
            <a:rPr lang="en-US" sz="1400" u="none" kern="1200" dirty="0">
              <a:uFillTx/>
            </a:rPr>
            <a:t> </a:t>
          </a:r>
          <a:r>
            <a:rPr lang="en-US" sz="1400" u="none" kern="1200" dirty="0" err="1">
              <a:uFillTx/>
            </a:rPr>
            <a:t>società</a:t>
          </a:r>
          <a:r>
            <a:rPr lang="en-US" sz="1400" u="none" kern="1200" dirty="0">
              <a:uFillTx/>
            </a:rPr>
            <a:t> </a:t>
          </a:r>
          <a:r>
            <a:rPr lang="en-US" sz="1400" u="none" kern="1200" dirty="0" err="1"/>
            <a:t>mettendo</a:t>
          </a:r>
          <a:r>
            <a:rPr lang="en-US" sz="1400" u="none" kern="1200" dirty="0"/>
            <a:t> a </a:t>
          </a:r>
          <a:r>
            <a:rPr lang="en-US" sz="1400" u="none" kern="1200" dirty="0" err="1"/>
            <a:t>disposizione</a:t>
          </a:r>
          <a:r>
            <a:rPr lang="en-US" sz="1400" u="none" kern="1200" dirty="0"/>
            <a:t> il proprio </a:t>
          </a:r>
          <a:r>
            <a:rPr lang="en-US" sz="1400" b="1" u="none" kern="1200" dirty="0" err="1"/>
            <a:t>pacchetto</a:t>
          </a:r>
          <a:r>
            <a:rPr lang="en-US" sz="1400" b="1" u="none" kern="1200" dirty="0"/>
            <a:t> </a:t>
          </a:r>
          <a:r>
            <a:rPr lang="en-US" sz="1400" b="1" u="none" kern="1200" dirty="0" err="1"/>
            <a:t>azionario</a:t>
          </a:r>
          <a:r>
            <a:rPr lang="en-US" sz="1400" u="none" kern="1200" dirty="0"/>
            <a:t>, </a:t>
          </a:r>
          <a:r>
            <a:rPr lang="en-US" sz="1400" u="none" kern="1200" dirty="0" err="1"/>
            <a:t>normalmente</a:t>
          </a:r>
          <a:r>
            <a:rPr lang="en-US" sz="1400" u="none" kern="1200" dirty="0"/>
            <a:t> </a:t>
          </a:r>
          <a:r>
            <a:rPr lang="en-US" sz="1400" u="none" kern="1200" dirty="0" err="1"/>
            <a:t>offerto</a:t>
          </a:r>
          <a:r>
            <a:rPr lang="en-US" sz="1400" u="none" kern="1200" dirty="0"/>
            <a:t> in </a:t>
          </a:r>
          <a:r>
            <a:rPr lang="en-US" sz="1400" u="none" kern="1200" dirty="0" err="1">
              <a:uFillTx/>
            </a:rPr>
            <a:t>opzione</a:t>
          </a:r>
          <a:r>
            <a:rPr lang="en-US" sz="1400" u="none" kern="1200" dirty="0">
              <a:uFillTx/>
            </a:rPr>
            <a:t> </a:t>
          </a:r>
          <a:r>
            <a:rPr lang="en-US" sz="1400" u="none" kern="1200" dirty="0" err="1"/>
            <a:t>agli</a:t>
          </a:r>
          <a:r>
            <a:rPr lang="en-US" sz="1400" u="none" kern="1200" dirty="0"/>
            <a:t> </a:t>
          </a:r>
          <a:r>
            <a:rPr lang="en-US" sz="1400" u="none" kern="1200" dirty="0" err="1"/>
            <a:t>altri</a:t>
          </a:r>
          <a:r>
            <a:rPr lang="it-IT" sz="1400" u="none" kern="1200" dirty="0"/>
            <a:t> </a:t>
          </a:r>
          <a:r>
            <a:rPr lang="en-US" sz="1400" u="none" kern="1200" dirty="0" err="1"/>
            <a:t>soci</a:t>
          </a:r>
          <a:endParaRPr lang="en-US" sz="1400" u="none" kern="1200" dirty="0"/>
        </a:p>
      </dsp:txBody>
      <dsp:txXfrm>
        <a:off x="1580947" y="172924"/>
        <a:ext cx="2959303" cy="1255462"/>
      </dsp:txXfrm>
    </dsp:sp>
    <dsp:sp modelId="{F2EF2E3B-17DC-4D99-81B9-1369CA95CC24}">
      <dsp:nvSpPr>
        <dsp:cNvPr id="0" name=""/>
        <dsp:cNvSpPr/>
      </dsp:nvSpPr>
      <dsp:spPr>
        <a:xfrm>
          <a:off x="5055887" y="172924"/>
          <a:ext cx="1255462" cy="125546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036E4C6-8F14-418E-95BD-0A8ABB0A9339}">
      <dsp:nvSpPr>
        <dsp:cNvPr id="0" name=""/>
        <dsp:cNvSpPr/>
      </dsp:nvSpPr>
      <dsp:spPr>
        <a:xfrm>
          <a:off x="5319534" y="436571"/>
          <a:ext cx="728168" cy="728168"/>
        </a:xfrm>
        <a:prstGeom prst="rect">
          <a:avLst/>
        </a:prstGeom>
        <a:solidFill>
          <a:srgbClr val="CFD1D1"/>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B951AAB-5536-4223-B15B-2D5CD355B135}">
      <dsp:nvSpPr>
        <dsp:cNvPr id="0" name=""/>
        <dsp:cNvSpPr/>
      </dsp:nvSpPr>
      <dsp:spPr>
        <a:xfrm>
          <a:off x="6580376" y="172924"/>
          <a:ext cx="2959303" cy="12554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22300">
            <a:lnSpc>
              <a:spcPct val="100000"/>
            </a:lnSpc>
            <a:spcBef>
              <a:spcPct val="0"/>
            </a:spcBef>
            <a:spcAft>
              <a:spcPct val="35000"/>
            </a:spcAft>
            <a:buNone/>
          </a:pPr>
          <a:r>
            <a:rPr lang="en-US" sz="1400" u="none" kern="1200" dirty="0"/>
            <a:t>Nel </a:t>
          </a:r>
          <a:r>
            <a:rPr lang="en-US" sz="1400" u="none" kern="1200" dirty="0" err="1"/>
            <a:t>caso</a:t>
          </a:r>
          <a:r>
            <a:rPr lang="en-US" sz="1400" u="none" kern="1200" dirty="0"/>
            <a:t> di </a:t>
          </a:r>
          <a:r>
            <a:rPr lang="en-US" sz="1400" u="none" kern="1200" dirty="0" err="1"/>
            <a:t>società</a:t>
          </a:r>
          <a:r>
            <a:rPr lang="en-US" sz="1400" u="none" kern="1200" dirty="0"/>
            <a:t> </a:t>
          </a:r>
          <a:r>
            <a:rPr lang="en-US" sz="1400" u="none" kern="1200" dirty="0" err="1"/>
            <a:t>quotate</a:t>
          </a:r>
          <a:r>
            <a:rPr lang="en-US" sz="1400" u="none" kern="1200" dirty="0"/>
            <a:t> </a:t>
          </a:r>
          <a:r>
            <a:rPr lang="en-US" sz="1400" u="none" kern="1200" dirty="0" err="1"/>
            <a:t>alla</a:t>
          </a:r>
          <a:r>
            <a:rPr lang="en-US" sz="1400" u="none" kern="1200" dirty="0"/>
            <a:t> </a:t>
          </a:r>
          <a:r>
            <a:rPr lang="en-US" sz="1400" b="1" i="0" u="none" kern="1200" dirty="0" err="1">
              <a:uFillTx/>
            </a:rPr>
            <a:t>Borsa</a:t>
          </a:r>
          <a:r>
            <a:rPr lang="en-US" sz="1400" b="1" i="0" u="none" kern="1200" dirty="0">
              <a:uFillTx/>
            </a:rPr>
            <a:t> </a:t>
          </a:r>
          <a:r>
            <a:rPr lang="en-US" sz="1400" b="1" i="0" u="none" kern="1200" dirty="0" err="1">
              <a:uFillTx/>
            </a:rPr>
            <a:t>valori</a:t>
          </a:r>
          <a:r>
            <a:rPr lang="en-US" sz="1400" u="none" kern="1200" dirty="0"/>
            <a:t>, </a:t>
          </a:r>
          <a:r>
            <a:rPr lang="en-US" sz="1400" u="none" kern="1200" dirty="0" err="1"/>
            <a:t>questa</a:t>
          </a:r>
          <a:r>
            <a:rPr lang="en-US" sz="1400" u="none" kern="1200" dirty="0"/>
            <a:t> </a:t>
          </a:r>
          <a:r>
            <a:rPr lang="en-US" sz="1400" u="none" kern="1200" dirty="0" err="1"/>
            <a:t>operazione</a:t>
          </a:r>
          <a:r>
            <a:rPr lang="en-US" sz="1400" u="none" kern="1200" dirty="0"/>
            <a:t> </a:t>
          </a:r>
          <a:r>
            <a:rPr lang="en-US" sz="1400" u="none" kern="1200" dirty="0" err="1"/>
            <a:t>consente</a:t>
          </a:r>
          <a:r>
            <a:rPr lang="en-US" sz="1400" u="none" kern="1200" dirty="0"/>
            <a:t> di </a:t>
          </a:r>
          <a:r>
            <a:rPr lang="en-US" sz="1400" u="none" kern="1200" dirty="0" err="1"/>
            <a:t>accrescere</a:t>
          </a:r>
          <a:r>
            <a:rPr lang="en-US" sz="1400" u="none" kern="1200" dirty="0"/>
            <a:t> la </a:t>
          </a:r>
          <a:r>
            <a:rPr lang="en-US" sz="1400" u="none" kern="1200" dirty="0" err="1"/>
            <a:t>considerazione</a:t>
          </a:r>
          <a:r>
            <a:rPr lang="en-US" sz="1400" u="none" kern="1200" dirty="0"/>
            <a:t> </a:t>
          </a:r>
          <a:r>
            <a:rPr lang="en-US" sz="1400" u="none" kern="1200" dirty="0" err="1"/>
            <a:t>degli</a:t>
          </a:r>
          <a:r>
            <a:rPr lang="en-US" sz="1400" u="none" kern="1200" dirty="0"/>
            <a:t> </a:t>
          </a:r>
          <a:r>
            <a:rPr lang="en-US" sz="1400" u="none" kern="1200" dirty="0" err="1"/>
            <a:t>investitori</a:t>
          </a:r>
          <a:r>
            <a:rPr lang="en-US" sz="1400" u="none" kern="1200" dirty="0"/>
            <a:t> </a:t>
          </a:r>
          <a:r>
            <a:rPr lang="en-US" sz="1400" u="none" kern="1200" dirty="0" err="1"/>
            <a:t>nella</a:t>
          </a:r>
          <a:r>
            <a:rPr lang="en-US" sz="1400" u="none" kern="1200" dirty="0"/>
            <a:t> </a:t>
          </a:r>
          <a:r>
            <a:rPr lang="en-US" sz="1400" u="none" kern="1200" dirty="0" err="1"/>
            <a:t>società</a:t>
          </a:r>
          <a:r>
            <a:rPr lang="en-US" sz="1400" u="none" kern="1200" dirty="0"/>
            <a:t>, </a:t>
          </a:r>
          <a:r>
            <a:rPr lang="en-US" sz="1400" u="none" kern="1200" dirty="0" err="1"/>
            <a:t>rappresentando</a:t>
          </a:r>
          <a:r>
            <a:rPr lang="en-US" sz="1400" u="none" kern="1200" dirty="0"/>
            <a:t> un </a:t>
          </a:r>
          <a:r>
            <a:rPr lang="en-US" sz="1400" u="none" kern="1200" dirty="0" err="1"/>
            <a:t>segnale</a:t>
          </a:r>
          <a:r>
            <a:rPr lang="en-US" sz="1400" u="none" kern="1200" dirty="0"/>
            <a:t> di </a:t>
          </a:r>
          <a:r>
            <a:rPr lang="en-US" sz="1400" i="1" u="none" kern="1200" dirty="0"/>
            <a:t>fiducia </a:t>
          </a:r>
          <a:r>
            <a:rPr lang="en-US" sz="1400" i="1" u="none" kern="1200" dirty="0" err="1"/>
            <a:t>della</a:t>
          </a:r>
          <a:r>
            <a:rPr lang="en-US" sz="1400" i="1" u="none" kern="1200" dirty="0"/>
            <a:t> </a:t>
          </a:r>
          <a:r>
            <a:rPr lang="en-US" sz="1400" i="1" u="none" kern="1200" dirty="0" err="1"/>
            <a:t>società</a:t>
          </a:r>
          <a:r>
            <a:rPr lang="en-US" sz="1400" i="1" u="none" kern="1200" dirty="0"/>
            <a:t> </a:t>
          </a:r>
          <a:r>
            <a:rPr lang="en-US" sz="1400" u="none" kern="1200" dirty="0"/>
            <a:t>in </a:t>
          </a:r>
          <a:r>
            <a:rPr lang="en-US" sz="1400" u="none" kern="1200" dirty="0" err="1"/>
            <a:t>sé</a:t>
          </a:r>
          <a:r>
            <a:rPr lang="en-US" sz="1400" u="none" kern="1200" dirty="0"/>
            <a:t> </a:t>
          </a:r>
          <a:r>
            <a:rPr lang="en-US" sz="1400" u="none" kern="1200" dirty="0" err="1"/>
            <a:t>stessa</a:t>
          </a:r>
          <a:endParaRPr lang="en-US" sz="1400" u="none" kern="1200" dirty="0"/>
        </a:p>
      </dsp:txBody>
      <dsp:txXfrm>
        <a:off x="6580376" y="172924"/>
        <a:ext cx="2959303" cy="1255462"/>
      </dsp:txXfrm>
    </dsp:sp>
    <dsp:sp modelId="{806FACA4-8645-4FA4-9C45-6628E541C7E7}">
      <dsp:nvSpPr>
        <dsp:cNvPr id="0" name=""/>
        <dsp:cNvSpPr/>
      </dsp:nvSpPr>
      <dsp:spPr>
        <a:xfrm>
          <a:off x="56457" y="2013508"/>
          <a:ext cx="1255462" cy="125546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67DBB7B-04AF-4B0A-B211-0200D1184F4A}">
      <dsp:nvSpPr>
        <dsp:cNvPr id="0" name=""/>
        <dsp:cNvSpPr/>
      </dsp:nvSpPr>
      <dsp:spPr>
        <a:xfrm>
          <a:off x="320104" y="2277155"/>
          <a:ext cx="728168" cy="728168"/>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E62841C-DCC0-4064-8754-D4A1CEB6EC76}">
      <dsp:nvSpPr>
        <dsp:cNvPr id="0" name=""/>
        <dsp:cNvSpPr/>
      </dsp:nvSpPr>
      <dsp:spPr>
        <a:xfrm>
          <a:off x="1580947" y="2013508"/>
          <a:ext cx="2959303" cy="12554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22300">
            <a:lnSpc>
              <a:spcPct val="100000"/>
            </a:lnSpc>
            <a:spcBef>
              <a:spcPct val="0"/>
            </a:spcBef>
            <a:spcAft>
              <a:spcPct val="35000"/>
            </a:spcAft>
            <a:buNone/>
          </a:pPr>
          <a:r>
            <a:rPr lang="en-US" sz="1400" kern="1200" dirty="0" err="1"/>
            <a:t>Altro</a:t>
          </a:r>
          <a:r>
            <a:rPr lang="en-US" sz="1400" kern="1200" dirty="0"/>
            <a:t> </a:t>
          </a:r>
          <a:r>
            <a:rPr lang="en-US" sz="1400" kern="1200" dirty="0" err="1"/>
            <a:t>scopo</a:t>
          </a:r>
          <a:r>
            <a:rPr lang="en-US" sz="1400" kern="1200" dirty="0"/>
            <a:t> per </a:t>
          </a:r>
          <a:r>
            <a:rPr lang="en-US" sz="1400" kern="1200" dirty="0" err="1"/>
            <a:t>una</a:t>
          </a:r>
          <a:r>
            <a:rPr lang="en-US" sz="1400" kern="1200" dirty="0"/>
            <a:t> </a:t>
          </a:r>
          <a:r>
            <a:rPr lang="en-US" sz="1400" kern="1200" dirty="0" err="1"/>
            <a:t>società</a:t>
          </a:r>
          <a:r>
            <a:rPr lang="en-US" sz="1400" kern="1200" dirty="0"/>
            <a:t> </a:t>
          </a:r>
          <a:r>
            <a:rPr lang="en-US" sz="1400" kern="1200" dirty="0" err="1"/>
            <a:t>quotata</a:t>
          </a:r>
          <a:r>
            <a:rPr lang="en-US" sz="1400" kern="1200" dirty="0"/>
            <a:t> </a:t>
          </a:r>
          <a:r>
            <a:rPr lang="en-US" sz="1400" kern="1200" dirty="0" err="1"/>
            <a:t>può</a:t>
          </a:r>
          <a:r>
            <a:rPr lang="en-US" sz="1400" kern="1200" dirty="0"/>
            <a:t> </a:t>
          </a:r>
          <a:r>
            <a:rPr lang="en-US" sz="1400" kern="1200" dirty="0" err="1"/>
            <a:t>essere</a:t>
          </a:r>
          <a:r>
            <a:rPr lang="en-US" sz="1400" kern="1200" dirty="0"/>
            <a:t> </a:t>
          </a:r>
          <a:r>
            <a:rPr lang="en-US" sz="1400" kern="1200" dirty="0" err="1"/>
            <a:t>quello</a:t>
          </a:r>
          <a:r>
            <a:rPr lang="en-US" sz="1400" kern="1200" dirty="0"/>
            <a:t> di </a:t>
          </a:r>
          <a:r>
            <a:rPr lang="en-US" sz="1400" b="1" kern="1200" dirty="0" err="1"/>
            <a:t>sostenere</a:t>
          </a:r>
          <a:r>
            <a:rPr lang="en-US" sz="1400" b="1" kern="1200" dirty="0"/>
            <a:t> il </a:t>
          </a:r>
          <a:r>
            <a:rPr lang="en-US" sz="1400" b="1" kern="1200" dirty="0" err="1"/>
            <a:t>corso</a:t>
          </a:r>
          <a:r>
            <a:rPr lang="en-US" sz="1400" b="1" kern="1200" dirty="0"/>
            <a:t> del </a:t>
          </a:r>
          <a:r>
            <a:rPr lang="en-US" sz="1400" b="1" kern="1200" dirty="0" err="1"/>
            <a:t>titolo</a:t>
          </a:r>
          <a:r>
            <a:rPr lang="en-US" sz="1400" kern="1200" dirty="0"/>
            <a:t>, </a:t>
          </a:r>
          <a:r>
            <a:rPr lang="en-US" sz="1400" kern="1200" dirty="0" err="1"/>
            <a:t>dirottando</a:t>
          </a:r>
          <a:r>
            <a:rPr lang="en-US" sz="1400" kern="1200" dirty="0"/>
            <a:t> </a:t>
          </a:r>
          <a:r>
            <a:rPr lang="en-US" sz="1400" kern="1200" dirty="0" err="1"/>
            <a:t>fondi</a:t>
          </a:r>
          <a:r>
            <a:rPr lang="en-US" sz="1400" kern="1200" dirty="0"/>
            <a:t> </a:t>
          </a:r>
          <a:r>
            <a:rPr lang="en-US" sz="1400" kern="1200" dirty="0" err="1"/>
            <a:t>sullo</a:t>
          </a:r>
          <a:r>
            <a:rPr lang="en-US" sz="1400" kern="1200" dirty="0"/>
            <a:t> </a:t>
          </a:r>
          <a:r>
            <a:rPr lang="en-US" sz="1400" kern="1200" dirty="0" err="1"/>
            <a:t>stesso</a:t>
          </a:r>
          <a:r>
            <a:rPr lang="en-US" sz="1400" kern="1200" dirty="0"/>
            <a:t> e </a:t>
          </a:r>
          <a:r>
            <a:rPr lang="en-US" sz="1400" kern="1200" dirty="0" err="1"/>
            <a:t>provocando</a:t>
          </a:r>
          <a:r>
            <a:rPr lang="en-US" sz="1400" kern="1200" dirty="0"/>
            <a:t> un </a:t>
          </a:r>
          <a:r>
            <a:rPr lang="en-US" sz="1400" kern="1200" dirty="0" err="1"/>
            <a:t>aumento</a:t>
          </a:r>
          <a:r>
            <a:rPr lang="en-US" sz="1400" kern="1200" dirty="0"/>
            <a:t> </a:t>
          </a:r>
          <a:r>
            <a:rPr lang="en-US" sz="1400" kern="1200" dirty="0" err="1"/>
            <a:t>della</a:t>
          </a:r>
          <a:r>
            <a:rPr lang="en-US" sz="1400" kern="1200" dirty="0"/>
            <a:t> </a:t>
          </a:r>
          <a:r>
            <a:rPr lang="en-US" sz="1400" kern="1200" dirty="0" err="1"/>
            <a:t>domanda</a:t>
          </a:r>
          <a:r>
            <a:rPr lang="en-US" sz="1400" kern="1200" dirty="0"/>
            <a:t>, con </a:t>
          </a:r>
          <a:r>
            <a:rPr lang="en-US" sz="1400" kern="1200" dirty="0" err="1"/>
            <a:t>conseguente</a:t>
          </a:r>
          <a:r>
            <a:rPr lang="en-US" sz="1400" kern="1200" dirty="0"/>
            <a:t> </a:t>
          </a:r>
          <a:r>
            <a:rPr lang="en-US" sz="1400" kern="1200" dirty="0" err="1"/>
            <a:t>incremento</a:t>
          </a:r>
          <a:r>
            <a:rPr lang="en-US" sz="1400" kern="1200" dirty="0"/>
            <a:t> del </a:t>
          </a:r>
          <a:r>
            <a:rPr lang="en-US" sz="1400" kern="1200" dirty="0" err="1"/>
            <a:t>prezzo</a:t>
          </a:r>
          <a:r>
            <a:rPr lang="en-US" sz="1400" kern="1200" dirty="0"/>
            <a:t> di </a:t>
          </a:r>
          <a:r>
            <a:rPr lang="en-US" sz="1400" kern="1200" dirty="0" err="1"/>
            <a:t>riferimento</a:t>
          </a:r>
          <a:endParaRPr lang="en-US" sz="1400" kern="1200" dirty="0"/>
        </a:p>
      </dsp:txBody>
      <dsp:txXfrm>
        <a:off x="1580947" y="2013508"/>
        <a:ext cx="2959303" cy="1255462"/>
      </dsp:txXfrm>
    </dsp:sp>
    <dsp:sp modelId="{8DFE0958-E773-4BD6-8DE3-0A44F169C993}">
      <dsp:nvSpPr>
        <dsp:cNvPr id="0" name=""/>
        <dsp:cNvSpPr/>
      </dsp:nvSpPr>
      <dsp:spPr>
        <a:xfrm>
          <a:off x="5055887" y="2013508"/>
          <a:ext cx="1255462" cy="125546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7EF5A3C-148B-4746-BB36-E24AF482992D}">
      <dsp:nvSpPr>
        <dsp:cNvPr id="0" name=""/>
        <dsp:cNvSpPr/>
      </dsp:nvSpPr>
      <dsp:spPr>
        <a:xfrm>
          <a:off x="5319534" y="2277155"/>
          <a:ext cx="728168" cy="728168"/>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B9F5B90-AAB4-41CD-890B-CFF11751BB15}">
      <dsp:nvSpPr>
        <dsp:cNvPr id="0" name=""/>
        <dsp:cNvSpPr/>
      </dsp:nvSpPr>
      <dsp:spPr>
        <a:xfrm>
          <a:off x="6580376" y="2013508"/>
          <a:ext cx="2959303" cy="12554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22300">
            <a:lnSpc>
              <a:spcPct val="100000"/>
            </a:lnSpc>
            <a:spcBef>
              <a:spcPct val="0"/>
            </a:spcBef>
            <a:spcAft>
              <a:spcPct val="35000"/>
            </a:spcAft>
            <a:buNone/>
          </a:pPr>
          <a:r>
            <a:rPr lang="en-US" sz="1400" u="none" kern="1200" dirty="0"/>
            <a:t>Nel </a:t>
          </a:r>
          <a:r>
            <a:rPr lang="en-US" sz="1400" u="none" kern="1200" dirty="0" err="1"/>
            <a:t>caso</a:t>
          </a:r>
          <a:r>
            <a:rPr lang="en-US" sz="1400" u="none" kern="1200" dirty="0"/>
            <a:t> di </a:t>
          </a:r>
          <a:r>
            <a:rPr lang="en-US" sz="1400" u="none" kern="1200" dirty="0" err="1"/>
            <a:t>grandi</a:t>
          </a:r>
          <a:r>
            <a:rPr lang="en-US" sz="1400" u="none" kern="1200" dirty="0"/>
            <a:t> </a:t>
          </a:r>
          <a:r>
            <a:rPr lang="en-US" sz="1400" u="none" kern="1200" dirty="0" err="1"/>
            <a:t>società</a:t>
          </a:r>
          <a:r>
            <a:rPr lang="en-US" sz="1400" u="none" kern="1200" dirty="0"/>
            <a:t>, </a:t>
          </a:r>
          <a:r>
            <a:rPr lang="en-US" sz="1400" u="none" kern="1200" dirty="0" err="1"/>
            <a:t>l’acquisto</a:t>
          </a:r>
          <a:r>
            <a:rPr lang="en-US" sz="1400" u="none" kern="1200" dirty="0"/>
            <a:t> di </a:t>
          </a:r>
          <a:r>
            <a:rPr lang="en-US" sz="1400" u="none" kern="1200" dirty="0" err="1"/>
            <a:t>azioni</a:t>
          </a:r>
          <a:r>
            <a:rPr lang="en-US" sz="1400" u="none" kern="1200" dirty="0"/>
            <a:t> </a:t>
          </a:r>
          <a:r>
            <a:rPr lang="en-US" sz="1400" u="none" kern="1200" dirty="0" err="1"/>
            <a:t>proprie</a:t>
          </a:r>
          <a:r>
            <a:rPr lang="en-US" sz="1400" u="none" kern="1200" dirty="0"/>
            <a:t> </a:t>
          </a:r>
          <a:r>
            <a:rPr lang="en-US" sz="1400" u="none" kern="1200" dirty="0" err="1"/>
            <a:t>può</a:t>
          </a:r>
          <a:r>
            <a:rPr lang="en-US" sz="1400" u="none" kern="1200" dirty="0"/>
            <a:t> </a:t>
          </a:r>
          <a:r>
            <a:rPr lang="en-US" sz="1400" u="none" kern="1200" dirty="0" err="1"/>
            <a:t>essere</a:t>
          </a:r>
          <a:r>
            <a:rPr lang="en-US" sz="1400" u="none" kern="1200" dirty="0"/>
            <a:t> </a:t>
          </a:r>
          <a:r>
            <a:rPr lang="en-US" sz="1400" u="none" kern="1200" dirty="0" err="1"/>
            <a:t>finalizzato</a:t>
          </a:r>
          <a:r>
            <a:rPr lang="en-US" sz="1400" u="none" kern="1200" dirty="0"/>
            <a:t> all</a:t>
          </a:r>
          <a:r>
            <a:rPr lang="it-IT" sz="1400" u="none" kern="1200" dirty="0"/>
            <a:t>a </a:t>
          </a:r>
          <a:r>
            <a:rPr lang="en-US" sz="1400" u="none" kern="1200" dirty="0" err="1"/>
            <a:t>successiva</a:t>
          </a:r>
          <a:r>
            <a:rPr lang="en-US" sz="1400" u="none" kern="1200" dirty="0"/>
            <a:t> </a:t>
          </a:r>
          <a:r>
            <a:rPr lang="en-US" sz="1400" u="none" kern="1200" dirty="0" err="1"/>
            <a:t>cessione</a:t>
          </a:r>
          <a:r>
            <a:rPr lang="en-US" sz="1400" u="none" kern="1200" dirty="0"/>
            <a:t> </a:t>
          </a:r>
          <a:r>
            <a:rPr lang="en-US" sz="1400" u="none" kern="1200" dirty="0" err="1"/>
            <a:t>delle</a:t>
          </a:r>
          <a:r>
            <a:rPr lang="en-US" sz="1400" u="none" kern="1200" dirty="0"/>
            <a:t> </a:t>
          </a:r>
          <a:r>
            <a:rPr lang="en-US" sz="1400" u="none" kern="1200" dirty="0" err="1"/>
            <a:t>stesse</a:t>
          </a:r>
          <a:r>
            <a:rPr lang="en-US" sz="1400" u="none" kern="1200" dirty="0"/>
            <a:t> al </a:t>
          </a:r>
          <a:r>
            <a:rPr lang="en-US" sz="1400" u="none" kern="1200" dirty="0">
              <a:uFillTx/>
            </a:rPr>
            <a:t>management</a:t>
          </a:r>
          <a:r>
            <a:rPr lang="en-US" sz="1400" u="none" kern="1200" dirty="0"/>
            <a:t>, in </a:t>
          </a:r>
          <a:r>
            <a:rPr lang="en-US" sz="1400" u="none" kern="1200" dirty="0" err="1"/>
            <a:t>esecuzione</a:t>
          </a:r>
          <a:r>
            <a:rPr lang="en-US" sz="1400" u="none" kern="1200" dirty="0"/>
            <a:t> </a:t>
          </a:r>
          <a:r>
            <a:rPr lang="en-US" sz="1400" u="none" kern="1200" dirty="0" err="1"/>
            <a:t>dei</a:t>
          </a:r>
          <a:r>
            <a:rPr lang="en-US" sz="1400" u="none" kern="1200" dirty="0"/>
            <a:t> </a:t>
          </a:r>
          <a:r>
            <a:rPr lang="en-US" sz="1400" u="none" kern="1200" dirty="0" err="1"/>
            <a:t>cosiddetti</a:t>
          </a:r>
          <a:r>
            <a:rPr lang="en-US" sz="1400" u="none" kern="1200" dirty="0"/>
            <a:t> </a:t>
          </a:r>
          <a:r>
            <a:rPr lang="en-US" sz="1400" b="1" u="none" kern="1200" dirty="0" err="1"/>
            <a:t>piani</a:t>
          </a:r>
          <a:r>
            <a:rPr lang="en-US" sz="1400" b="1" u="none" kern="1200" dirty="0"/>
            <a:t> di </a:t>
          </a:r>
          <a:r>
            <a:rPr lang="en-US" sz="1400" b="1" u="none" kern="1200" dirty="0">
              <a:uFillTx/>
            </a:rPr>
            <a:t>stock option</a:t>
          </a:r>
          <a:endParaRPr lang="en-US" sz="1400" b="1" u="none" kern="1200" dirty="0"/>
        </a:p>
      </dsp:txBody>
      <dsp:txXfrm>
        <a:off x="6580376" y="2013508"/>
        <a:ext cx="2959303" cy="1255462"/>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a:extLst>
              <a:ext uri="{FF2B5EF4-FFF2-40B4-BE49-F238E27FC236}">
                <a16:creationId xmlns:a16="http://schemas.microsoft.com/office/drawing/2014/main" id="{270C75F8-71F0-D523-8B16-715E550BE229}"/>
              </a:ext>
            </a:extLst>
          </p:cNvPr>
          <p:cNvSpPr>
            <a:spLocks noGrp="1"/>
          </p:cNvSpPr>
          <p:nvPr>
            <p:ph type="hdr" sz="quarter"/>
          </p:nvPr>
        </p:nvSpPr>
        <p:spPr>
          <a:xfrm>
            <a:off x="0" y="0"/>
            <a:ext cx="4633913" cy="379413"/>
          </a:xfrm>
          <a:prstGeom prst="rect">
            <a:avLst/>
          </a:prstGeom>
        </p:spPr>
        <p:txBody>
          <a:bodyPr vert="horz" lIns="91440" tIns="45720" rIns="91440" bIns="45720" rtlCol="0"/>
          <a:lstStyle>
            <a:lvl1pPr algn="l">
              <a:defRPr sz="1200"/>
            </a:lvl1pPr>
          </a:lstStyle>
          <a:p>
            <a:endParaRPr lang="it-IT"/>
          </a:p>
        </p:txBody>
      </p:sp>
      <p:sp>
        <p:nvSpPr>
          <p:cNvPr id="3" name="Segnaposto data 2">
            <a:extLst>
              <a:ext uri="{FF2B5EF4-FFF2-40B4-BE49-F238E27FC236}">
                <a16:creationId xmlns:a16="http://schemas.microsoft.com/office/drawing/2014/main" id="{B08E2DFC-F81F-3B43-FA72-B1D894CE2204}"/>
              </a:ext>
            </a:extLst>
          </p:cNvPr>
          <p:cNvSpPr>
            <a:spLocks noGrp="1"/>
          </p:cNvSpPr>
          <p:nvPr>
            <p:ph type="dt" sz="quarter" idx="1"/>
          </p:nvPr>
        </p:nvSpPr>
        <p:spPr>
          <a:xfrm>
            <a:off x="6057900" y="0"/>
            <a:ext cx="4632325" cy="379413"/>
          </a:xfrm>
          <a:prstGeom prst="rect">
            <a:avLst/>
          </a:prstGeom>
        </p:spPr>
        <p:txBody>
          <a:bodyPr vert="horz" lIns="91440" tIns="45720" rIns="91440" bIns="45720" rtlCol="0"/>
          <a:lstStyle>
            <a:lvl1pPr algn="r">
              <a:defRPr sz="1200"/>
            </a:lvl1pPr>
          </a:lstStyle>
          <a:p>
            <a:fld id="{B6273599-EFAE-B941-ABEE-C1643D9A40C7}" type="datetimeFigureOut">
              <a:rPr lang="it-IT" smtClean="0"/>
              <a:t>13/04/26</a:t>
            </a:fld>
            <a:endParaRPr lang="it-IT"/>
          </a:p>
        </p:txBody>
      </p:sp>
      <p:sp>
        <p:nvSpPr>
          <p:cNvPr id="4" name="Segnaposto piè di pagina 3">
            <a:extLst>
              <a:ext uri="{FF2B5EF4-FFF2-40B4-BE49-F238E27FC236}">
                <a16:creationId xmlns:a16="http://schemas.microsoft.com/office/drawing/2014/main" id="{DB47EA34-EBBB-EC65-9E31-C2076847F224}"/>
              </a:ext>
            </a:extLst>
          </p:cNvPr>
          <p:cNvSpPr>
            <a:spLocks noGrp="1"/>
          </p:cNvSpPr>
          <p:nvPr>
            <p:ph type="ftr" sz="quarter" idx="2"/>
          </p:nvPr>
        </p:nvSpPr>
        <p:spPr>
          <a:xfrm>
            <a:off x="0" y="7183438"/>
            <a:ext cx="4633913" cy="379412"/>
          </a:xfrm>
          <a:prstGeom prst="rect">
            <a:avLst/>
          </a:prstGeom>
        </p:spPr>
        <p:txBody>
          <a:bodyPr vert="horz" lIns="91440" tIns="45720" rIns="91440" bIns="45720" rtlCol="0" anchor="b"/>
          <a:lstStyle>
            <a:lvl1pPr algn="l">
              <a:defRPr sz="1200"/>
            </a:lvl1pPr>
          </a:lstStyle>
          <a:p>
            <a:endParaRPr lang="it-IT"/>
          </a:p>
        </p:txBody>
      </p:sp>
      <p:sp>
        <p:nvSpPr>
          <p:cNvPr id="5" name="Segnaposto numero diapositiva 4">
            <a:extLst>
              <a:ext uri="{FF2B5EF4-FFF2-40B4-BE49-F238E27FC236}">
                <a16:creationId xmlns:a16="http://schemas.microsoft.com/office/drawing/2014/main" id="{6D554899-9E98-1CC9-6E22-80CD7DCA022A}"/>
              </a:ext>
            </a:extLst>
          </p:cNvPr>
          <p:cNvSpPr>
            <a:spLocks noGrp="1"/>
          </p:cNvSpPr>
          <p:nvPr>
            <p:ph type="sldNum" sz="quarter" idx="3"/>
          </p:nvPr>
        </p:nvSpPr>
        <p:spPr>
          <a:xfrm>
            <a:off x="6057900" y="7183438"/>
            <a:ext cx="4632325" cy="379412"/>
          </a:xfrm>
          <a:prstGeom prst="rect">
            <a:avLst/>
          </a:prstGeom>
        </p:spPr>
        <p:txBody>
          <a:bodyPr vert="horz" lIns="91440" tIns="45720" rIns="91440" bIns="45720" rtlCol="0" anchor="b"/>
          <a:lstStyle>
            <a:lvl1pPr algn="r">
              <a:defRPr sz="1200"/>
            </a:lvl1pPr>
          </a:lstStyle>
          <a:p>
            <a:fld id="{AD82B209-E81F-4C41-A355-2B10F817DEEB}" type="slidenum">
              <a:rPr lang="it-IT" smtClean="0"/>
              <a:t>‹#›</a:t>
            </a:fld>
            <a:endParaRPr lang="it-IT"/>
          </a:p>
        </p:txBody>
      </p:sp>
    </p:spTree>
    <p:extLst>
      <p:ext uri="{BB962C8B-B14F-4D97-AF65-F5344CB8AC3E}">
        <p14:creationId xmlns:p14="http://schemas.microsoft.com/office/powerpoint/2010/main" val="358275228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4633913" cy="379413"/>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6057900" y="0"/>
            <a:ext cx="4632325" cy="379413"/>
          </a:xfrm>
          <a:prstGeom prst="rect">
            <a:avLst/>
          </a:prstGeom>
        </p:spPr>
        <p:txBody>
          <a:bodyPr vert="horz" lIns="91440" tIns="45720" rIns="91440" bIns="45720" rtlCol="0"/>
          <a:lstStyle>
            <a:lvl1pPr algn="r">
              <a:defRPr sz="1200"/>
            </a:lvl1pPr>
          </a:lstStyle>
          <a:p>
            <a:fld id="{0947CB1D-B423-9143-BA9C-BDC4BE52C6A6}" type="datetimeFigureOut">
              <a:rPr lang="it-IT" smtClean="0"/>
              <a:t>13/04/26</a:t>
            </a:fld>
            <a:endParaRPr lang="it-IT"/>
          </a:p>
        </p:txBody>
      </p:sp>
      <p:sp>
        <p:nvSpPr>
          <p:cNvPr id="4" name="Segnaposto immagine diapositiva 3"/>
          <p:cNvSpPr>
            <a:spLocks noGrp="1" noRot="1" noChangeAspect="1"/>
          </p:cNvSpPr>
          <p:nvPr>
            <p:ph type="sldImg" idx="2"/>
          </p:nvPr>
        </p:nvSpPr>
        <p:spPr>
          <a:xfrm>
            <a:off x="3543300" y="946150"/>
            <a:ext cx="3606800" cy="2551113"/>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1069975" y="3640138"/>
            <a:ext cx="8553450" cy="2978150"/>
          </a:xfrm>
          <a:prstGeom prst="rect">
            <a:avLst/>
          </a:prstGeom>
        </p:spPr>
        <p:txBody>
          <a:bodyPr vert="horz" lIns="91440" tIns="45720" rIns="91440" bIns="45720" rtlCol="0"/>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7183438"/>
            <a:ext cx="4633913" cy="379412"/>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6057900" y="7183438"/>
            <a:ext cx="4632325" cy="379412"/>
          </a:xfrm>
          <a:prstGeom prst="rect">
            <a:avLst/>
          </a:prstGeom>
        </p:spPr>
        <p:txBody>
          <a:bodyPr vert="horz" lIns="91440" tIns="45720" rIns="91440" bIns="45720" rtlCol="0" anchor="b"/>
          <a:lstStyle>
            <a:lvl1pPr algn="r">
              <a:defRPr sz="1200"/>
            </a:lvl1pPr>
          </a:lstStyle>
          <a:p>
            <a:fld id="{66660463-ED37-2B4F-8E8A-94184131F4E1}" type="slidenum">
              <a:rPr lang="it-IT" smtClean="0"/>
              <a:t>‹#›</a:t>
            </a:fld>
            <a:endParaRPr lang="it-IT"/>
          </a:p>
        </p:txBody>
      </p:sp>
    </p:spTree>
    <p:extLst>
      <p:ext uri="{BB962C8B-B14F-4D97-AF65-F5344CB8AC3E}">
        <p14:creationId xmlns:p14="http://schemas.microsoft.com/office/powerpoint/2010/main" val="11741680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66660463-ED37-2B4F-8E8A-94184131F4E1}" type="slidenum">
              <a:rPr lang="it-IT" smtClean="0"/>
              <a:t>38</a:t>
            </a:fld>
            <a:endParaRPr lang="it-IT"/>
          </a:p>
        </p:txBody>
      </p:sp>
    </p:spTree>
    <p:extLst>
      <p:ext uri="{BB962C8B-B14F-4D97-AF65-F5344CB8AC3E}">
        <p14:creationId xmlns:p14="http://schemas.microsoft.com/office/powerpoint/2010/main" val="544159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7" name="Rectangle 6"/>
          <p:cNvSpPr/>
          <p:nvPr/>
        </p:nvSpPr>
        <p:spPr>
          <a:xfrm>
            <a:off x="524017" y="3402913"/>
            <a:ext cx="9636349" cy="364446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679672" y="1092411"/>
            <a:ext cx="9343571" cy="1659509"/>
          </a:xfrm>
          <a:effectLst/>
        </p:spPr>
        <p:txBody>
          <a:bodyPr anchor="b">
            <a:normAutofit/>
          </a:bodyPr>
          <a:lstStyle>
            <a:lvl1pPr>
              <a:defRPr sz="3970">
                <a:solidFill>
                  <a:schemeClr val="accent1"/>
                </a:solidFill>
              </a:defRPr>
            </a:lvl1pPr>
          </a:lstStyle>
          <a:p>
            <a:r>
              <a:rPr lang="it-IT"/>
              <a:t>Fare clic per modificare lo stile del titolo dello schema</a:t>
            </a:r>
            <a:endParaRPr lang="en-US" dirty="0"/>
          </a:p>
        </p:txBody>
      </p:sp>
      <p:sp>
        <p:nvSpPr>
          <p:cNvPr id="3" name="Subtitle 2"/>
          <p:cNvSpPr>
            <a:spLocks noGrp="1"/>
          </p:cNvSpPr>
          <p:nvPr>
            <p:ph type="subTitle" idx="1"/>
          </p:nvPr>
        </p:nvSpPr>
        <p:spPr>
          <a:xfrm>
            <a:off x="679672" y="2751921"/>
            <a:ext cx="9343571" cy="650993"/>
          </a:xfrm>
        </p:spPr>
        <p:txBody>
          <a:bodyPr anchor="t">
            <a:normAutofit/>
          </a:bodyPr>
          <a:lstStyle>
            <a:lvl1pPr marL="0" indent="0" algn="l">
              <a:buNone/>
              <a:defRPr sz="1764" cap="all">
                <a:solidFill>
                  <a:schemeClr val="accent2"/>
                </a:solidFill>
              </a:defRPr>
            </a:lvl1pPr>
            <a:lvl2pPr marL="504200" indent="0" algn="ctr">
              <a:buNone/>
              <a:defRPr>
                <a:solidFill>
                  <a:schemeClr val="tx1">
                    <a:tint val="75000"/>
                  </a:schemeClr>
                </a:solidFill>
              </a:defRPr>
            </a:lvl2pPr>
            <a:lvl3pPr marL="1008400" indent="0" algn="ctr">
              <a:buNone/>
              <a:defRPr>
                <a:solidFill>
                  <a:schemeClr val="tx1">
                    <a:tint val="75000"/>
                  </a:schemeClr>
                </a:solidFill>
              </a:defRPr>
            </a:lvl3pPr>
            <a:lvl4pPr marL="1512600" indent="0" algn="ctr">
              <a:buNone/>
              <a:defRPr>
                <a:solidFill>
                  <a:schemeClr val="tx1">
                    <a:tint val="75000"/>
                  </a:schemeClr>
                </a:solidFill>
              </a:defRPr>
            </a:lvl4pPr>
            <a:lvl5pPr marL="2016801" indent="0" algn="ctr">
              <a:buNone/>
              <a:defRPr>
                <a:solidFill>
                  <a:schemeClr val="tx1">
                    <a:tint val="75000"/>
                  </a:schemeClr>
                </a:solidFill>
              </a:defRPr>
            </a:lvl5pPr>
            <a:lvl6pPr marL="2521001" indent="0" algn="ctr">
              <a:buNone/>
              <a:defRPr>
                <a:solidFill>
                  <a:schemeClr val="tx1">
                    <a:tint val="75000"/>
                  </a:schemeClr>
                </a:solidFill>
              </a:defRPr>
            </a:lvl6pPr>
            <a:lvl7pPr marL="3025201" indent="0" algn="ctr">
              <a:buNone/>
              <a:defRPr>
                <a:solidFill>
                  <a:schemeClr val="tx1">
                    <a:tint val="75000"/>
                  </a:schemeClr>
                </a:solidFill>
              </a:defRPr>
            </a:lvl7pPr>
            <a:lvl8pPr marL="3529401" indent="0" algn="ctr">
              <a:buNone/>
              <a:defRPr>
                <a:solidFill>
                  <a:schemeClr val="tx1">
                    <a:tint val="75000"/>
                  </a:schemeClr>
                </a:solidFill>
              </a:defRPr>
            </a:lvl8pPr>
            <a:lvl9pPr marL="4033601" indent="0" algn="ctr">
              <a:buNone/>
              <a:defRPr>
                <a:solidFill>
                  <a:schemeClr val="tx1">
                    <a:tint val="75000"/>
                  </a:schemeClr>
                </a:solidFill>
              </a:defRPr>
            </a:lvl9pPr>
          </a:lstStyle>
          <a:p>
            <a:r>
              <a:rPr lang="it-IT"/>
              <a:t>Fare clic per modificare lo stile del sottotitolo dello schema</a:t>
            </a:r>
            <a:endParaRPr lang="en-US" dirty="0"/>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1D8BD707-D9CF-40AE-B4C6-C98DA3205C09}" type="datetimeFigureOut">
              <a:rPr lang="en-US" smtClean="0"/>
              <a:t>4/13/26</a:t>
            </a:fld>
            <a:endParaRPr lang="en-US"/>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it-IT"/>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B6F15528-21DE-4FAA-801E-634DDDAF4B2B}" type="slidenum">
              <a:rPr lang="it-IT" smtClean="0"/>
              <a:t>‹#›</a:t>
            </a:fld>
            <a:endParaRPr lang="it-IT"/>
          </a:p>
        </p:txBody>
      </p:sp>
    </p:spTree>
    <p:extLst>
      <p:ext uri="{BB962C8B-B14F-4D97-AF65-F5344CB8AC3E}">
        <p14:creationId xmlns:p14="http://schemas.microsoft.com/office/powerpoint/2010/main" val="13293716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7" name="Rectangle 6"/>
          <p:cNvSpPr>
            <a:spLocks noChangeAspect="1"/>
          </p:cNvSpPr>
          <p:nvPr/>
        </p:nvSpPr>
        <p:spPr>
          <a:xfrm>
            <a:off x="524019" y="661364"/>
            <a:ext cx="9634710" cy="138820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T"/>
          </a:p>
        </p:txBody>
      </p:sp>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Content Placeholder 2"/>
          <p:cNvSpPr>
            <a:spLocks noGrp="1"/>
          </p:cNvSpPr>
          <p:nvPr>
            <p:ph idx="1"/>
          </p:nvPr>
        </p:nvSpPr>
        <p:spPr>
          <a:xfrm>
            <a:off x="679672" y="2456993"/>
            <a:ext cx="9343571" cy="4003960"/>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t>4/13/26</a:t>
            </a:fld>
            <a:endParaRPr lang="en-US"/>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B6F15528-21DE-4FAA-801E-634DDDAF4B2B}" type="slidenum">
              <a:rPr lang="it-IT" smtClean="0"/>
              <a:t>‹#›</a:t>
            </a:fld>
            <a:endParaRPr lang="it-IT"/>
          </a:p>
        </p:txBody>
      </p:sp>
    </p:spTree>
    <p:extLst>
      <p:ext uri="{BB962C8B-B14F-4D97-AF65-F5344CB8AC3E}">
        <p14:creationId xmlns:p14="http://schemas.microsoft.com/office/powerpoint/2010/main" val="22920123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8" name="Rectangle 7"/>
          <p:cNvSpPr>
            <a:spLocks noChangeAspect="1"/>
          </p:cNvSpPr>
          <p:nvPr/>
        </p:nvSpPr>
        <p:spPr>
          <a:xfrm>
            <a:off x="529345" y="5670454"/>
            <a:ext cx="9634710" cy="138820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679673" y="3348665"/>
            <a:ext cx="9343570" cy="1659509"/>
          </a:xfrm>
        </p:spPr>
        <p:txBody>
          <a:bodyPr anchor="b">
            <a:normAutofit/>
          </a:bodyPr>
          <a:lstStyle>
            <a:lvl1pPr algn="l">
              <a:defRPr sz="3970" b="0" cap="all">
                <a:solidFill>
                  <a:schemeClr val="accent1"/>
                </a:solidFill>
              </a:defRPr>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679673" y="5008174"/>
            <a:ext cx="9343570" cy="662280"/>
          </a:xfrm>
        </p:spPr>
        <p:txBody>
          <a:bodyPr anchor="t">
            <a:normAutofit/>
          </a:bodyPr>
          <a:lstStyle>
            <a:lvl1pPr marL="0" indent="0" algn="l">
              <a:buNone/>
              <a:defRPr sz="1985" cap="all">
                <a:solidFill>
                  <a:schemeClr val="accent2"/>
                </a:solidFill>
              </a:defRPr>
            </a:lvl1pPr>
            <a:lvl2pPr marL="504200" indent="0">
              <a:buNone/>
              <a:defRPr sz="1985">
                <a:solidFill>
                  <a:schemeClr val="tx1">
                    <a:tint val="75000"/>
                  </a:schemeClr>
                </a:solidFill>
              </a:defRPr>
            </a:lvl2pPr>
            <a:lvl3pPr marL="1008400" indent="0">
              <a:buNone/>
              <a:defRPr sz="1764">
                <a:solidFill>
                  <a:schemeClr val="tx1">
                    <a:tint val="75000"/>
                  </a:schemeClr>
                </a:solidFill>
              </a:defRPr>
            </a:lvl3pPr>
            <a:lvl4pPr marL="1512600" indent="0">
              <a:buNone/>
              <a:defRPr sz="1544">
                <a:solidFill>
                  <a:schemeClr val="tx1">
                    <a:tint val="75000"/>
                  </a:schemeClr>
                </a:solidFill>
              </a:defRPr>
            </a:lvl4pPr>
            <a:lvl5pPr marL="2016801" indent="0">
              <a:buNone/>
              <a:defRPr sz="1544">
                <a:solidFill>
                  <a:schemeClr val="tx1">
                    <a:tint val="75000"/>
                  </a:schemeClr>
                </a:solidFill>
              </a:defRPr>
            </a:lvl5pPr>
            <a:lvl6pPr marL="2521001" indent="0">
              <a:buNone/>
              <a:defRPr sz="1544">
                <a:solidFill>
                  <a:schemeClr val="tx1">
                    <a:tint val="75000"/>
                  </a:schemeClr>
                </a:solidFill>
              </a:defRPr>
            </a:lvl6pPr>
            <a:lvl7pPr marL="3025201" indent="0">
              <a:buNone/>
              <a:defRPr sz="1544">
                <a:solidFill>
                  <a:schemeClr val="tx1">
                    <a:tint val="75000"/>
                  </a:schemeClr>
                </a:solidFill>
              </a:defRPr>
            </a:lvl7pPr>
            <a:lvl8pPr marL="3529401" indent="0">
              <a:buNone/>
              <a:defRPr sz="1544">
                <a:solidFill>
                  <a:schemeClr val="tx1">
                    <a:tint val="75000"/>
                  </a:schemeClr>
                </a:solidFill>
              </a:defRPr>
            </a:lvl8pPr>
            <a:lvl9pPr marL="4033601" indent="0">
              <a:buNone/>
              <a:defRPr sz="1544">
                <a:solidFill>
                  <a:schemeClr val="tx1">
                    <a:tint val="75000"/>
                  </a:schemeClr>
                </a:solidFill>
              </a:defRPr>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1D8BD707-D9CF-40AE-B4C6-C98DA3205C09}" type="datetimeFigureOut">
              <a:rPr lang="en-US" smtClean="0"/>
              <a:t>4/13/26</a:t>
            </a:fld>
            <a:endParaRPr lang="en-US"/>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it-IT"/>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B6F15528-21DE-4FAA-801E-634DDDAF4B2B}" type="slidenum">
              <a:rPr lang="it-IT" smtClean="0"/>
              <a:t>‹#›</a:t>
            </a:fld>
            <a:endParaRPr lang="it-IT"/>
          </a:p>
        </p:txBody>
      </p:sp>
    </p:spTree>
    <p:extLst>
      <p:ext uri="{BB962C8B-B14F-4D97-AF65-F5344CB8AC3E}">
        <p14:creationId xmlns:p14="http://schemas.microsoft.com/office/powerpoint/2010/main" val="32783501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8" name="Rectangle 7"/>
          <p:cNvSpPr>
            <a:spLocks noChangeAspect="1"/>
          </p:cNvSpPr>
          <p:nvPr/>
        </p:nvSpPr>
        <p:spPr>
          <a:xfrm>
            <a:off x="524019" y="661364"/>
            <a:ext cx="9634710" cy="138820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Content Placeholder 2"/>
          <p:cNvSpPr>
            <a:spLocks noGrp="1"/>
          </p:cNvSpPr>
          <p:nvPr>
            <p:ph sz="half" idx="1"/>
          </p:nvPr>
        </p:nvSpPr>
        <p:spPr>
          <a:xfrm>
            <a:off x="679672" y="2456992"/>
            <a:ext cx="4560280" cy="4006443"/>
          </a:xfrm>
        </p:spPr>
        <p:txBody>
          <a:bodyPr>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Content Placeholder 3"/>
          <p:cNvSpPr>
            <a:spLocks noGrp="1"/>
          </p:cNvSpPr>
          <p:nvPr>
            <p:ph sz="half" idx="2"/>
          </p:nvPr>
        </p:nvSpPr>
        <p:spPr>
          <a:xfrm>
            <a:off x="5453449" y="2456993"/>
            <a:ext cx="4569794" cy="4006443"/>
          </a:xfrm>
        </p:spPr>
        <p:txBody>
          <a:bodyPr>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Date Placeholder 4"/>
          <p:cNvSpPr>
            <a:spLocks noGrp="1"/>
          </p:cNvSpPr>
          <p:nvPr>
            <p:ph type="dt" sz="half" idx="10"/>
          </p:nvPr>
        </p:nvSpPr>
        <p:spPr/>
        <p:txBody>
          <a:bodyPr/>
          <a:lstStyle/>
          <a:p>
            <a:fld id="{1D8BD707-D9CF-40AE-B4C6-C98DA3205C09}" type="datetimeFigureOut">
              <a:rPr lang="en-US" smtClean="0"/>
              <a:t>4/13/26</a:t>
            </a:fld>
            <a:endParaRPr lang="en-US"/>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B6F15528-21DE-4FAA-801E-634DDDAF4B2B}" type="slidenum">
              <a:rPr lang="it-IT" smtClean="0"/>
              <a:t>‹#›</a:t>
            </a:fld>
            <a:endParaRPr lang="it-IT"/>
          </a:p>
        </p:txBody>
      </p:sp>
    </p:spTree>
    <p:extLst>
      <p:ext uri="{BB962C8B-B14F-4D97-AF65-F5344CB8AC3E}">
        <p14:creationId xmlns:p14="http://schemas.microsoft.com/office/powerpoint/2010/main" val="27710817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10" name="Rectangle 9"/>
          <p:cNvSpPr>
            <a:spLocks noChangeAspect="1"/>
          </p:cNvSpPr>
          <p:nvPr/>
        </p:nvSpPr>
        <p:spPr>
          <a:xfrm>
            <a:off x="524019" y="661364"/>
            <a:ext cx="9634710" cy="138820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1037553" y="2456992"/>
            <a:ext cx="4202399" cy="635489"/>
          </a:xfrm>
        </p:spPr>
        <p:txBody>
          <a:bodyPr anchor="b">
            <a:noAutofit/>
          </a:bodyPr>
          <a:lstStyle>
            <a:lvl1pPr marL="0" indent="0">
              <a:buNone/>
              <a:defRPr sz="2426" b="0">
                <a:solidFill>
                  <a:schemeClr val="accent2"/>
                </a:solidFill>
              </a:defRPr>
            </a:lvl1pPr>
            <a:lvl2pPr marL="504200" indent="0">
              <a:buNone/>
              <a:defRPr sz="2206" b="1"/>
            </a:lvl2pPr>
            <a:lvl3pPr marL="1008400" indent="0">
              <a:buNone/>
              <a:defRPr sz="1985" b="1"/>
            </a:lvl3pPr>
            <a:lvl4pPr marL="1512600" indent="0">
              <a:buNone/>
              <a:defRPr sz="1764" b="1"/>
            </a:lvl4pPr>
            <a:lvl5pPr marL="2016801" indent="0">
              <a:buNone/>
              <a:defRPr sz="1764" b="1"/>
            </a:lvl5pPr>
            <a:lvl6pPr marL="2521001" indent="0">
              <a:buNone/>
              <a:defRPr sz="1764" b="1"/>
            </a:lvl6pPr>
            <a:lvl7pPr marL="3025201" indent="0">
              <a:buNone/>
              <a:defRPr sz="1764" b="1"/>
            </a:lvl7pPr>
            <a:lvl8pPr marL="3529401" indent="0">
              <a:buNone/>
              <a:defRPr sz="1764" b="1"/>
            </a:lvl8pPr>
            <a:lvl9pPr marL="4033601" indent="0">
              <a:buNone/>
              <a:defRPr sz="1764" b="1"/>
            </a:lvl9pPr>
          </a:lstStyle>
          <a:p>
            <a:pPr lvl="0"/>
            <a:r>
              <a:rPr lang="it-IT"/>
              <a:t>Fare clic per modificare gli stili del testo dello schema</a:t>
            </a:r>
          </a:p>
        </p:txBody>
      </p:sp>
      <p:sp>
        <p:nvSpPr>
          <p:cNvPr id="4" name="Content Placeholder 3"/>
          <p:cNvSpPr>
            <a:spLocks noGrp="1"/>
          </p:cNvSpPr>
          <p:nvPr>
            <p:ph sz="half" idx="2"/>
          </p:nvPr>
        </p:nvSpPr>
        <p:spPr>
          <a:xfrm>
            <a:off x="679672" y="3226784"/>
            <a:ext cx="4560280" cy="3236652"/>
          </a:xfrm>
        </p:spPr>
        <p:txBody>
          <a:bodyPr anchor="t">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Text Placeholder 4"/>
          <p:cNvSpPr>
            <a:spLocks noGrp="1"/>
          </p:cNvSpPr>
          <p:nvPr>
            <p:ph type="body" sz="quarter" idx="3"/>
          </p:nvPr>
        </p:nvSpPr>
        <p:spPr>
          <a:xfrm>
            <a:off x="5811330" y="2456992"/>
            <a:ext cx="4211912" cy="635489"/>
          </a:xfrm>
        </p:spPr>
        <p:txBody>
          <a:bodyPr anchor="b">
            <a:noAutofit/>
          </a:bodyPr>
          <a:lstStyle>
            <a:lvl1pPr marL="0" indent="0">
              <a:buNone/>
              <a:defRPr sz="2426" b="0">
                <a:solidFill>
                  <a:schemeClr val="accent2"/>
                </a:solidFill>
              </a:defRPr>
            </a:lvl1pPr>
            <a:lvl2pPr marL="504200" indent="0">
              <a:buNone/>
              <a:defRPr sz="2206" b="1"/>
            </a:lvl2pPr>
            <a:lvl3pPr marL="1008400" indent="0">
              <a:buNone/>
              <a:defRPr sz="1985" b="1"/>
            </a:lvl3pPr>
            <a:lvl4pPr marL="1512600" indent="0">
              <a:buNone/>
              <a:defRPr sz="1764" b="1"/>
            </a:lvl4pPr>
            <a:lvl5pPr marL="2016801" indent="0">
              <a:buNone/>
              <a:defRPr sz="1764" b="1"/>
            </a:lvl5pPr>
            <a:lvl6pPr marL="2521001" indent="0">
              <a:buNone/>
              <a:defRPr sz="1764" b="1"/>
            </a:lvl6pPr>
            <a:lvl7pPr marL="3025201" indent="0">
              <a:buNone/>
              <a:defRPr sz="1764" b="1"/>
            </a:lvl7pPr>
            <a:lvl8pPr marL="3529401" indent="0">
              <a:buNone/>
              <a:defRPr sz="1764" b="1"/>
            </a:lvl8pPr>
            <a:lvl9pPr marL="4033601" indent="0">
              <a:buNone/>
              <a:defRPr sz="1764" b="1"/>
            </a:lvl9pPr>
          </a:lstStyle>
          <a:p>
            <a:pPr lvl="0"/>
            <a:r>
              <a:rPr lang="it-IT"/>
              <a:t>Fare clic per modificare gli stili del testo dello schema</a:t>
            </a:r>
          </a:p>
        </p:txBody>
      </p:sp>
      <p:sp>
        <p:nvSpPr>
          <p:cNvPr id="6" name="Content Placeholder 5"/>
          <p:cNvSpPr>
            <a:spLocks noGrp="1"/>
          </p:cNvSpPr>
          <p:nvPr>
            <p:ph sz="quarter" idx="4"/>
          </p:nvPr>
        </p:nvSpPr>
        <p:spPr>
          <a:xfrm>
            <a:off x="5453449" y="3226784"/>
            <a:ext cx="4569794" cy="3236652"/>
          </a:xfrm>
        </p:spPr>
        <p:txBody>
          <a:bodyPr anchor="t">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7" name="Date Placeholder 6"/>
          <p:cNvSpPr>
            <a:spLocks noGrp="1"/>
          </p:cNvSpPr>
          <p:nvPr>
            <p:ph type="dt" sz="half" idx="10"/>
          </p:nvPr>
        </p:nvSpPr>
        <p:spPr/>
        <p:txBody>
          <a:bodyPr/>
          <a:lstStyle/>
          <a:p>
            <a:fld id="{1D8BD707-D9CF-40AE-B4C6-C98DA3205C09}" type="datetimeFigureOut">
              <a:rPr lang="en-US" smtClean="0"/>
              <a:t>4/13/26</a:t>
            </a:fld>
            <a:endParaRPr lang="en-US"/>
          </a:p>
        </p:txBody>
      </p:sp>
      <p:sp>
        <p:nvSpPr>
          <p:cNvPr id="8" name="Footer Placeholder 7"/>
          <p:cNvSpPr>
            <a:spLocks noGrp="1"/>
          </p:cNvSpPr>
          <p:nvPr>
            <p:ph type="ftr" sz="quarter" idx="11"/>
          </p:nvPr>
        </p:nvSpPr>
        <p:spPr/>
        <p:txBody>
          <a:bodyPr/>
          <a:lstStyle/>
          <a:p>
            <a:endParaRPr lang="it-IT"/>
          </a:p>
        </p:txBody>
      </p:sp>
      <p:sp>
        <p:nvSpPr>
          <p:cNvPr id="9" name="Slide Number Placeholder 8"/>
          <p:cNvSpPr>
            <a:spLocks noGrp="1"/>
          </p:cNvSpPr>
          <p:nvPr>
            <p:ph type="sldNum" sz="quarter" idx="12"/>
          </p:nvPr>
        </p:nvSpPr>
        <p:spPr/>
        <p:txBody>
          <a:bodyPr/>
          <a:lstStyle/>
          <a:p>
            <a:fld id="{B6F15528-21DE-4FAA-801E-634DDDAF4B2B}" type="slidenum">
              <a:rPr lang="it-IT" smtClean="0"/>
              <a:t>‹#›</a:t>
            </a:fld>
            <a:endParaRPr lang="it-IT"/>
          </a:p>
        </p:txBody>
      </p:sp>
    </p:spTree>
    <p:extLst>
      <p:ext uri="{BB962C8B-B14F-4D97-AF65-F5344CB8AC3E}">
        <p14:creationId xmlns:p14="http://schemas.microsoft.com/office/powerpoint/2010/main" val="36079996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6" name="Rectangle 5"/>
          <p:cNvSpPr>
            <a:spLocks noChangeAspect="1"/>
          </p:cNvSpPr>
          <p:nvPr/>
        </p:nvSpPr>
        <p:spPr>
          <a:xfrm>
            <a:off x="524019" y="661364"/>
            <a:ext cx="9634710" cy="138820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Date Placeholder 2"/>
          <p:cNvSpPr>
            <a:spLocks noGrp="1"/>
          </p:cNvSpPr>
          <p:nvPr>
            <p:ph type="dt" sz="half" idx="10"/>
          </p:nvPr>
        </p:nvSpPr>
        <p:spPr/>
        <p:txBody>
          <a:bodyPr/>
          <a:lstStyle/>
          <a:p>
            <a:fld id="{1D8BD707-D9CF-40AE-B4C6-C98DA3205C09}" type="datetimeFigureOut">
              <a:rPr lang="en-US" smtClean="0"/>
              <a:t>4/13/26</a:t>
            </a:fld>
            <a:endParaRPr lang="en-US"/>
          </a:p>
        </p:txBody>
      </p:sp>
      <p:sp>
        <p:nvSpPr>
          <p:cNvPr id="4" name="Footer Placeholder 3"/>
          <p:cNvSpPr>
            <a:spLocks noGrp="1"/>
          </p:cNvSpPr>
          <p:nvPr>
            <p:ph type="ftr" sz="quarter" idx="11"/>
          </p:nvPr>
        </p:nvSpPr>
        <p:spPr/>
        <p:txBody>
          <a:bodyPr/>
          <a:lstStyle/>
          <a:p>
            <a:endParaRPr lang="it-IT"/>
          </a:p>
        </p:txBody>
      </p:sp>
      <p:sp>
        <p:nvSpPr>
          <p:cNvPr id="5" name="Slide Number Placeholder 4"/>
          <p:cNvSpPr>
            <a:spLocks noGrp="1"/>
          </p:cNvSpPr>
          <p:nvPr>
            <p:ph type="sldNum" sz="quarter" idx="12"/>
          </p:nvPr>
        </p:nvSpPr>
        <p:spPr/>
        <p:txBody>
          <a:bodyPr/>
          <a:lstStyle/>
          <a:p>
            <a:fld id="{B6F15528-21DE-4FAA-801E-634DDDAF4B2B}" type="slidenum">
              <a:rPr lang="it-IT" smtClean="0"/>
              <a:t>‹#›</a:t>
            </a:fld>
            <a:endParaRPr lang="it-IT"/>
          </a:p>
        </p:txBody>
      </p:sp>
    </p:spTree>
    <p:extLst>
      <p:ext uri="{BB962C8B-B14F-4D97-AF65-F5344CB8AC3E}">
        <p14:creationId xmlns:p14="http://schemas.microsoft.com/office/powerpoint/2010/main" val="25150711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t>4/13/26</a:t>
            </a:fld>
            <a:endParaRPr lang="en-US"/>
          </a:p>
        </p:txBody>
      </p:sp>
      <p:sp>
        <p:nvSpPr>
          <p:cNvPr id="3" name="Footer Placeholder 2"/>
          <p:cNvSpPr>
            <a:spLocks noGrp="1"/>
          </p:cNvSpPr>
          <p:nvPr>
            <p:ph type="ftr" sz="quarter" idx="11"/>
          </p:nvPr>
        </p:nvSpPr>
        <p:spPr/>
        <p:txBody>
          <a:bodyPr/>
          <a:lstStyle/>
          <a:p>
            <a:endParaRPr lang="it-IT"/>
          </a:p>
        </p:txBody>
      </p:sp>
      <p:sp>
        <p:nvSpPr>
          <p:cNvPr id="4" name="Slide Number Placeholder 3"/>
          <p:cNvSpPr>
            <a:spLocks noGrp="1"/>
          </p:cNvSpPr>
          <p:nvPr>
            <p:ph type="sldNum" sz="quarter" idx="12"/>
          </p:nvPr>
        </p:nvSpPr>
        <p:spPr/>
        <p:txBody>
          <a:bodyPr/>
          <a:lstStyle/>
          <a:p>
            <a:fld id="{B6F15528-21DE-4FAA-801E-634DDDAF4B2B}" type="slidenum">
              <a:rPr lang="it-IT" smtClean="0"/>
              <a:t>‹#›</a:t>
            </a:fld>
            <a:endParaRPr lang="it-IT"/>
          </a:p>
        </p:txBody>
      </p:sp>
    </p:spTree>
    <p:extLst>
      <p:ext uri="{BB962C8B-B14F-4D97-AF65-F5344CB8AC3E}">
        <p14:creationId xmlns:p14="http://schemas.microsoft.com/office/powerpoint/2010/main" val="30994164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9" name="Rectangle 8"/>
          <p:cNvSpPr>
            <a:spLocks noChangeAspect="1"/>
          </p:cNvSpPr>
          <p:nvPr/>
        </p:nvSpPr>
        <p:spPr>
          <a:xfrm>
            <a:off x="529345" y="5670454"/>
            <a:ext cx="9634710" cy="1405713"/>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679860" y="5803143"/>
            <a:ext cx="4135886" cy="760381"/>
          </a:xfrm>
        </p:spPr>
        <p:txBody>
          <a:bodyPr anchor="ctr"/>
          <a:lstStyle>
            <a:lvl1pPr algn="l">
              <a:defRPr sz="2206" b="0">
                <a:solidFill>
                  <a:schemeClr val="accent1">
                    <a:lumMod val="75000"/>
                    <a:lumOff val="25000"/>
                  </a:schemeClr>
                </a:solidFill>
              </a:defRPr>
            </a:lvl1pPr>
          </a:lstStyle>
          <a:p>
            <a:r>
              <a:rPr lang="it-IT"/>
              <a:t>Fare clic per modificare lo stile del titolo dello schema</a:t>
            </a:r>
            <a:endParaRPr lang="en-US" dirty="0"/>
          </a:p>
        </p:txBody>
      </p:sp>
      <p:sp>
        <p:nvSpPr>
          <p:cNvPr id="3" name="Content Placeholder 2"/>
          <p:cNvSpPr>
            <a:spLocks noGrp="1"/>
          </p:cNvSpPr>
          <p:nvPr>
            <p:ph idx="1"/>
          </p:nvPr>
        </p:nvSpPr>
        <p:spPr>
          <a:xfrm>
            <a:off x="522039" y="662990"/>
            <a:ext cx="9636690" cy="4636960"/>
          </a:xfrm>
        </p:spPr>
        <p:txBody>
          <a:bodyPr anchor="ctr">
            <a:normAutofit/>
          </a:bodyPr>
          <a:lstStyle>
            <a:lvl1pPr>
              <a:defRPr sz="2206">
                <a:solidFill>
                  <a:schemeClr val="tx2"/>
                </a:solidFill>
              </a:defRPr>
            </a:lvl1pPr>
            <a:lvl2pPr>
              <a:defRPr sz="1985">
                <a:solidFill>
                  <a:schemeClr val="tx2"/>
                </a:solidFill>
              </a:defRPr>
            </a:lvl2pPr>
            <a:lvl3pPr>
              <a:defRPr sz="1764">
                <a:solidFill>
                  <a:schemeClr val="tx2"/>
                </a:solidFill>
              </a:defRPr>
            </a:lvl3pPr>
            <a:lvl4pPr>
              <a:defRPr sz="1544">
                <a:solidFill>
                  <a:schemeClr val="tx2"/>
                </a:solidFill>
              </a:defRPr>
            </a:lvl4pPr>
            <a:lvl5pPr>
              <a:defRPr sz="1544">
                <a:solidFill>
                  <a:schemeClr val="tx2"/>
                </a:solidFill>
              </a:defRPr>
            </a:lvl5pPr>
            <a:lvl6pPr>
              <a:defRPr sz="1544">
                <a:solidFill>
                  <a:schemeClr val="tx2"/>
                </a:solidFill>
              </a:defRPr>
            </a:lvl6pPr>
            <a:lvl7pPr>
              <a:defRPr sz="1544">
                <a:solidFill>
                  <a:schemeClr val="tx2"/>
                </a:solidFill>
              </a:defRPr>
            </a:lvl7pPr>
            <a:lvl8pPr>
              <a:defRPr sz="1544">
                <a:solidFill>
                  <a:schemeClr val="tx2"/>
                </a:solidFill>
              </a:defRPr>
            </a:lvl8pPr>
            <a:lvl9pPr>
              <a:defRPr sz="1544">
                <a:solidFill>
                  <a:schemeClr val="tx2"/>
                </a:solidFill>
              </a:defRPr>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Text Placeholder 3"/>
          <p:cNvSpPr>
            <a:spLocks noGrp="1"/>
          </p:cNvSpPr>
          <p:nvPr>
            <p:ph type="body" sz="half" idx="2"/>
          </p:nvPr>
        </p:nvSpPr>
        <p:spPr>
          <a:xfrm>
            <a:off x="5035180" y="5803142"/>
            <a:ext cx="4988063" cy="760382"/>
          </a:xfrm>
        </p:spPr>
        <p:txBody>
          <a:bodyPr anchor="ctr">
            <a:normAutofit/>
          </a:bodyPr>
          <a:lstStyle>
            <a:lvl1pPr marL="0" indent="0" algn="r">
              <a:buNone/>
              <a:defRPr sz="1213">
                <a:solidFill>
                  <a:schemeClr val="bg1"/>
                </a:solidFill>
              </a:defRPr>
            </a:lvl1pPr>
            <a:lvl2pPr marL="504200" indent="0">
              <a:buNone/>
              <a:defRPr sz="1213"/>
            </a:lvl2pPr>
            <a:lvl3pPr marL="1008400" indent="0">
              <a:buNone/>
              <a:defRPr sz="1103"/>
            </a:lvl3pPr>
            <a:lvl4pPr marL="1512600" indent="0">
              <a:buNone/>
              <a:defRPr sz="993"/>
            </a:lvl4pPr>
            <a:lvl5pPr marL="2016801" indent="0">
              <a:buNone/>
              <a:defRPr sz="993"/>
            </a:lvl5pPr>
            <a:lvl6pPr marL="2521001" indent="0">
              <a:buNone/>
              <a:defRPr sz="993"/>
            </a:lvl6pPr>
            <a:lvl7pPr marL="3025201" indent="0">
              <a:buNone/>
              <a:defRPr sz="993"/>
            </a:lvl7pPr>
            <a:lvl8pPr marL="3529401" indent="0">
              <a:buNone/>
              <a:defRPr sz="993"/>
            </a:lvl8pPr>
            <a:lvl9pPr marL="4033601" indent="0">
              <a:buNone/>
              <a:defRPr sz="993"/>
            </a:lvl9pPr>
          </a:lstStyle>
          <a:p>
            <a:pPr lvl="0"/>
            <a:r>
              <a:rPr lang="it-IT"/>
              <a:t>Fare clic per modificare gli stili del testo dello schema</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1D8BD707-D9CF-40AE-B4C6-C98DA3205C09}" type="datetimeFigureOut">
              <a:rPr lang="en-US" smtClean="0"/>
              <a:t>4/13/26</a:t>
            </a:fld>
            <a:endParaRPr lang="en-US"/>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it-IT"/>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B6F15528-21DE-4FAA-801E-634DDDAF4B2B}" type="slidenum">
              <a:rPr lang="it-IT" smtClean="0"/>
              <a:t>‹#›</a:t>
            </a:fld>
            <a:endParaRPr lang="it-IT"/>
          </a:p>
        </p:txBody>
      </p:sp>
    </p:spTree>
    <p:extLst>
      <p:ext uri="{BB962C8B-B14F-4D97-AF65-F5344CB8AC3E}">
        <p14:creationId xmlns:p14="http://schemas.microsoft.com/office/powerpoint/2010/main" val="41504703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679672" y="5175765"/>
            <a:ext cx="9343571" cy="624986"/>
          </a:xfrm>
        </p:spPr>
        <p:txBody>
          <a:bodyPr anchor="b">
            <a:normAutofit/>
          </a:bodyPr>
          <a:lstStyle>
            <a:lvl1pPr algn="l">
              <a:defRPr sz="2647" b="0">
                <a:solidFill>
                  <a:schemeClr val="accent1"/>
                </a:solidFill>
              </a:defRPr>
            </a:lvl1pPr>
          </a:lstStyle>
          <a:p>
            <a:r>
              <a:rPr lang="it-IT"/>
              <a:t>Fare clic per modificare lo stile del titolo dello schema</a:t>
            </a:r>
            <a:endParaRPr lang="en-US" dirty="0"/>
          </a:p>
        </p:txBody>
      </p:sp>
      <p:sp>
        <p:nvSpPr>
          <p:cNvPr id="3" name="Picture Placeholder 2"/>
          <p:cNvSpPr>
            <a:spLocks noGrp="1" noChangeAspect="1"/>
          </p:cNvSpPr>
          <p:nvPr>
            <p:ph type="pic" idx="1"/>
          </p:nvPr>
        </p:nvSpPr>
        <p:spPr>
          <a:xfrm>
            <a:off x="524020" y="661364"/>
            <a:ext cx="9634709" cy="3922858"/>
          </a:xfrm>
        </p:spPr>
        <p:txBody>
          <a:bodyPr anchor="t">
            <a:normAutofit/>
          </a:bodyPr>
          <a:lstStyle>
            <a:lvl1pPr marL="0" indent="0" algn="ctr">
              <a:buNone/>
              <a:defRPr sz="1764"/>
            </a:lvl1pPr>
            <a:lvl2pPr marL="504200" indent="0">
              <a:buNone/>
              <a:defRPr sz="1764"/>
            </a:lvl2pPr>
            <a:lvl3pPr marL="1008400" indent="0">
              <a:buNone/>
              <a:defRPr sz="1764"/>
            </a:lvl3pPr>
            <a:lvl4pPr marL="1512600" indent="0">
              <a:buNone/>
              <a:defRPr sz="1764"/>
            </a:lvl4pPr>
            <a:lvl5pPr marL="2016801" indent="0">
              <a:buNone/>
              <a:defRPr sz="1764"/>
            </a:lvl5pPr>
            <a:lvl6pPr marL="2521001" indent="0">
              <a:buNone/>
              <a:defRPr sz="1764"/>
            </a:lvl6pPr>
            <a:lvl7pPr marL="3025201" indent="0">
              <a:buNone/>
              <a:defRPr sz="1764"/>
            </a:lvl7pPr>
            <a:lvl8pPr marL="3529401" indent="0">
              <a:buNone/>
              <a:defRPr sz="1764"/>
            </a:lvl8pPr>
            <a:lvl9pPr marL="4033601" indent="0">
              <a:buNone/>
              <a:defRPr sz="1764"/>
            </a:lvl9pPr>
          </a:lstStyle>
          <a:p>
            <a:r>
              <a:rPr lang="it-IT"/>
              <a:t>Fare clic sull'icona per inserire un'immagine</a:t>
            </a:r>
            <a:endParaRPr lang="en-US" dirty="0"/>
          </a:p>
        </p:txBody>
      </p:sp>
      <p:sp>
        <p:nvSpPr>
          <p:cNvPr id="4" name="Text Placeholder 3"/>
          <p:cNvSpPr>
            <a:spLocks noGrp="1"/>
          </p:cNvSpPr>
          <p:nvPr>
            <p:ph type="body" sz="half" idx="2"/>
          </p:nvPr>
        </p:nvSpPr>
        <p:spPr>
          <a:xfrm>
            <a:off x="679672" y="5800751"/>
            <a:ext cx="9343571" cy="660201"/>
          </a:xfrm>
        </p:spPr>
        <p:txBody>
          <a:bodyPr>
            <a:normAutofit/>
          </a:bodyPr>
          <a:lstStyle>
            <a:lvl1pPr marL="0" indent="0">
              <a:buNone/>
              <a:defRPr sz="1323"/>
            </a:lvl1pPr>
            <a:lvl2pPr marL="504200" indent="0">
              <a:buNone/>
              <a:defRPr sz="1323"/>
            </a:lvl2pPr>
            <a:lvl3pPr marL="1008400" indent="0">
              <a:buNone/>
              <a:defRPr sz="1103"/>
            </a:lvl3pPr>
            <a:lvl4pPr marL="1512600" indent="0">
              <a:buNone/>
              <a:defRPr sz="993"/>
            </a:lvl4pPr>
            <a:lvl5pPr marL="2016801" indent="0">
              <a:buNone/>
              <a:defRPr sz="993"/>
            </a:lvl5pPr>
            <a:lvl6pPr marL="2521001" indent="0">
              <a:buNone/>
              <a:defRPr sz="993"/>
            </a:lvl6pPr>
            <a:lvl7pPr marL="3025201" indent="0">
              <a:buNone/>
              <a:defRPr sz="993"/>
            </a:lvl7pPr>
            <a:lvl8pPr marL="3529401" indent="0">
              <a:buNone/>
              <a:defRPr sz="993"/>
            </a:lvl8pPr>
            <a:lvl9pPr marL="4033601" indent="0">
              <a:buNone/>
              <a:defRPr sz="993"/>
            </a:lvl9pPr>
          </a:lstStyle>
          <a:p>
            <a:pPr lvl="0"/>
            <a:r>
              <a:rPr lang="it-IT"/>
              <a:t>Fare clic per modificare gli stili del testo dello schema</a:t>
            </a:r>
          </a:p>
        </p:txBody>
      </p:sp>
      <p:sp>
        <p:nvSpPr>
          <p:cNvPr id="5" name="Date Placeholder 4"/>
          <p:cNvSpPr>
            <a:spLocks noGrp="1"/>
          </p:cNvSpPr>
          <p:nvPr>
            <p:ph type="dt" sz="half" idx="10"/>
          </p:nvPr>
        </p:nvSpPr>
        <p:spPr/>
        <p:txBody>
          <a:bodyPr/>
          <a:lstStyle/>
          <a:p>
            <a:fld id="{1D8BD707-D9CF-40AE-B4C6-C98DA3205C09}" type="datetimeFigureOut">
              <a:rPr lang="en-US" smtClean="0"/>
              <a:t>4/13/26</a:t>
            </a:fld>
            <a:endParaRPr lang="en-US"/>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B6F15528-21DE-4FAA-801E-634DDDAF4B2B}" type="slidenum">
              <a:rPr lang="it-IT" smtClean="0"/>
              <a:t>‹#›</a:t>
            </a:fld>
            <a:endParaRPr lang="it-IT"/>
          </a:p>
        </p:txBody>
      </p:sp>
    </p:spTree>
    <p:extLst>
      <p:ext uri="{BB962C8B-B14F-4D97-AF65-F5344CB8AC3E}">
        <p14:creationId xmlns:p14="http://schemas.microsoft.com/office/powerpoint/2010/main" val="4018208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7" name="Rectangle 6"/>
          <p:cNvSpPr>
            <a:spLocks noChangeAspect="1"/>
          </p:cNvSpPr>
          <p:nvPr/>
        </p:nvSpPr>
        <p:spPr>
          <a:xfrm>
            <a:off x="524019" y="661364"/>
            <a:ext cx="9634710" cy="138820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t>4/13/26</a:t>
            </a:fld>
            <a:endParaRPr lang="en-US"/>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B6F15528-21DE-4FAA-801E-634DDDAF4B2B}" type="slidenum">
              <a:rPr lang="it-IT" smtClean="0"/>
              <a:t>‹#›</a:t>
            </a:fld>
            <a:endParaRPr lang="it-IT"/>
          </a:p>
        </p:txBody>
      </p:sp>
    </p:spTree>
    <p:extLst>
      <p:ext uri="{BB962C8B-B14F-4D97-AF65-F5344CB8AC3E}">
        <p14:creationId xmlns:p14="http://schemas.microsoft.com/office/powerpoint/2010/main" val="39317192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7" name="Rectangle 6"/>
          <p:cNvSpPr>
            <a:spLocks noChangeAspect="1"/>
          </p:cNvSpPr>
          <p:nvPr/>
        </p:nvSpPr>
        <p:spPr>
          <a:xfrm>
            <a:off x="7752716" y="661363"/>
            <a:ext cx="2406014" cy="6414803"/>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7752716" y="745175"/>
            <a:ext cx="1757819" cy="5715778"/>
          </a:xfrm>
        </p:spPr>
        <p:txBody>
          <a:bodyPr vert="eaVert"/>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a:xfrm>
            <a:off x="679673" y="745175"/>
            <a:ext cx="6925694" cy="5715778"/>
          </a:xfrm>
        </p:spPr>
        <p:txBody>
          <a:bodyPr vert="eaVert" ancho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a:xfrm>
            <a:off x="7888201" y="6568295"/>
            <a:ext cx="1108250" cy="402652"/>
          </a:xfrm>
        </p:spPr>
        <p:txBody>
          <a:bodyPr/>
          <a:lstStyle>
            <a:lvl1pPr>
              <a:defRPr>
                <a:solidFill>
                  <a:schemeClr val="accent1">
                    <a:lumMod val="75000"/>
                    <a:lumOff val="25000"/>
                  </a:schemeClr>
                </a:solidFill>
              </a:defRPr>
            </a:lvl1pPr>
          </a:lstStyle>
          <a:p>
            <a:fld id="{1D8BD707-D9CF-40AE-B4C6-C98DA3205C09}" type="datetimeFigureOut">
              <a:rPr lang="en-US" smtClean="0"/>
              <a:t>4/13/26</a:t>
            </a:fld>
            <a:endParaRPr lang="en-US"/>
          </a:p>
        </p:txBody>
      </p:sp>
      <p:sp>
        <p:nvSpPr>
          <p:cNvPr id="5" name="Footer Placeholder 4"/>
          <p:cNvSpPr>
            <a:spLocks noGrp="1"/>
          </p:cNvSpPr>
          <p:nvPr>
            <p:ph type="ftr" sz="quarter" idx="11"/>
          </p:nvPr>
        </p:nvSpPr>
        <p:spPr>
          <a:xfrm>
            <a:off x="679673" y="6563524"/>
            <a:ext cx="6925694" cy="402652"/>
          </a:xfrm>
        </p:spPr>
        <p:txBody>
          <a:bodyPr/>
          <a:lstStyle/>
          <a:p>
            <a:endParaRPr lang="it-IT"/>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B6F15528-21DE-4FAA-801E-634DDDAF4B2B}" type="slidenum">
              <a:rPr lang="it-IT" smtClean="0"/>
              <a:t>‹#›</a:t>
            </a:fld>
            <a:endParaRPr lang="it-IT"/>
          </a:p>
        </p:txBody>
      </p:sp>
    </p:spTree>
    <p:extLst>
      <p:ext uri="{BB962C8B-B14F-4D97-AF65-F5344CB8AC3E}">
        <p14:creationId xmlns:p14="http://schemas.microsoft.com/office/powerpoint/2010/main" val="39841392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smtClean="0"/>
              <a:t>4/13/26</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19522192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79672" y="758132"/>
            <a:ext cx="9343571" cy="1194671"/>
          </a:xfrm>
          <a:prstGeom prst="rect">
            <a:avLst/>
          </a:prstGeom>
        </p:spPr>
        <p:txBody>
          <a:bodyPr vert="horz" lIns="91440" tIns="45720" rIns="91440" bIns="45720" rtlCol="0" anchor="b">
            <a:normAutofit/>
          </a:bodyPr>
          <a:lstStyle/>
          <a:p>
            <a:r>
              <a:rPr lang="it-IT"/>
              <a:t>Fare clic per modificare lo stile del titolo dello schema</a:t>
            </a:r>
            <a:endParaRPr lang="en-US" dirty="0"/>
          </a:p>
        </p:txBody>
      </p:sp>
      <p:sp>
        <p:nvSpPr>
          <p:cNvPr id="3" name="Text Placeholder 2"/>
          <p:cNvSpPr>
            <a:spLocks noGrp="1"/>
          </p:cNvSpPr>
          <p:nvPr>
            <p:ph type="body" idx="1"/>
          </p:nvPr>
        </p:nvSpPr>
        <p:spPr>
          <a:xfrm>
            <a:off x="679672" y="2456992"/>
            <a:ext cx="9343571" cy="4003959"/>
          </a:xfrm>
          <a:prstGeom prst="rect">
            <a:avLst/>
          </a:prstGeom>
        </p:spPr>
        <p:txBody>
          <a:bodyPr vert="horz" lIns="91440" tIns="45720" rIns="91440" bIns="45720" rtlCol="0" anchor="ctr">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2"/>
          </p:nvPr>
        </p:nvSpPr>
        <p:spPr>
          <a:xfrm>
            <a:off x="6501324" y="6568295"/>
            <a:ext cx="2495127" cy="402652"/>
          </a:xfrm>
          <a:prstGeom prst="rect">
            <a:avLst/>
          </a:prstGeom>
        </p:spPr>
        <p:txBody>
          <a:bodyPr vert="horz" lIns="91440" tIns="45720" rIns="91440" bIns="45720" rtlCol="0" anchor="ctr"/>
          <a:lstStyle>
            <a:lvl1pPr algn="r">
              <a:defRPr sz="993">
                <a:solidFill>
                  <a:schemeClr val="accent2"/>
                </a:solidFill>
              </a:defRPr>
            </a:lvl1pPr>
          </a:lstStyle>
          <a:p>
            <a:fld id="{1D8BD707-D9CF-40AE-B4C6-C98DA3205C09}" type="datetimeFigureOut">
              <a:rPr lang="en-US" smtClean="0"/>
              <a:t>4/13/26</a:t>
            </a:fld>
            <a:endParaRPr lang="en-US"/>
          </a:p>
        </p:txBody>
      </p:sp>
      <p:sp>
        <p:nvSpPr>
          <p:cNvPr id="5" name="Footer Placeholder 4"/>
          <p:cNvSpPr>
            <a:spLocks noGrp="1"/>
          </p:cNvSpPr>
          <p:nvPr>
            <p:ph type="ftr" sz="quarter" idx="3"/>
          </p:nvPr>
        </p:nvSpPr>
        <p:spPr>
          <a:xfrm>
            <a:off x="679672" y="6563524"/>
            <a:ext cx="5695879" cy="402652"/>
          </a:xfrm>
          <a:prstGeom prst="rect">
            <a:avLst/>
          </a:prstGeom>
        </p:spPr>
        <p:txBody>
          <a:bodyPr vert="horz" lIns="91440" tIns="45720" rIns="91440" bIns="45720" rtlCol="0" anchor="ctr"/>
          <a:lstStyle>
            <a:lvl1pPr algn="l">
              <a:defRPr sz="993" cap="all">
                <a:solidFill>
                  <a:schemeClr val="accent2"/>
                </a:solidFill>
              </a:defRPr>
            </a:lvl1pPr>
          </a:lstStyle>
          <a:p>
            <a:endParaRPr lang="it-IT"/>
          </a:p>
        </p:txBody>
      </p:sp>
      <p:sp>
        <p:nvSpPr>
          <p:cNvPr id="6" name="Slide Number Placeholder 5"/>
          <p:cNvSpPr>
            <a:spLocks noGrp="1"/>
          </p:cNvSpPr>
          <p:nvPr>
            <p:ph type="sldNum" sz="quarter" idx="4"/>
          </p:nvPr>
        </p:nvSpPr>
        <p:spPr>
          <a:xfrm>
            <a:off x="9122223" y="6568295"/>
            <a:ext cx="901020" cy="402652"/>
          </a:xfrm>
          <a:prstGeom prst="rect">
            <a:avLst/>
          </a:prstGeom>
        </p:spPr>
        <p:txBody>
          <a:bodyPr vert="horz" lIns="91440" tIns="45720" rIns="91440" bIns="45720" rtlCol="0" anchor="ctr"/>
          <a:lstStyle>
            <a:lvl1pPr algn="r">
              <a:defRPr sz="993">
                <a:solidFill>
                  <a:schemeClr val="accent2"/>
                </a:solidFill>
              </a:defRPr>
            </a:lvl1pPr>
          </a:lstStyle>
          <a:p>
            <a:fld id="{B6F15528-21DE-4FAA-801E-634DDDAF4B2B}" type="slidenum">
              <a:rPr lang="it-IT" smtClean="0"/>
              <a:t>‹#›</a:t>
            </a:fld>
            <a:endParaRPr lang="it-IT"/>
          </a:p>
        </p:txBody>
      </p:sp>
      <p:sp>
        <p:nvSpPr>
          <p:cNvPr id="9" name="Rectangle 8"/>
          <p:cNvSpPr/>
          <p:nvPr/>
        </p:nvSpPr>
        <p:spPr>
          <a:xfrm>
            <a:off x="524018" y="486683"/>
            <a:ext cx="3180782" cy="1191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T"/>
          </a:p>
        </p:txBody>
      </p:sp>
      <p:sp>
        <p:nvSpPr>
          <p:cNvPr id="10" name="Rectangle 9"/>
          <p:cNvSpPr/>
          <p:nvPr/>
        </p:nvSpPr>
        <p:spPr>
          <a:xfrm>
            <a:off x="6988601" y="486683"/>
            <a:ext cx="3170130" cy="119100"/>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T"/>
          </a:p>
        </p:txBody>
      </p:sp>
      <p:sp>
        <p:nvSpPr>
          <p:cNvPr id="11" name="Rectangle 10"/>
          <p:cNvSpPr/>
          <p:nvPr/>
        </p:nvSpPr>
        <p:spPr>
          <a:xfrm>
            <a:off x="3761636" y="486683"/>
            <a:ext cx="3170130" cy="11910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T"/>
          </a:p>
        </p:txBody>
      </p:sp>
    </p:spTree>
    <p:extLst>
      <p:ext uri="{BB962C8B-B14F-4D97-AF65-F5344CB8AC3E}">
        <p14:creationId xmlns:p14="http://schemas.microsoft.com/office/powerpoint/2010/main" val="3936499140"/>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Lst>
  <p:txStyles>
    <p:titleStyle>
      <a:lvl1pPr algn="l" defTabSz="504200" rtl="0" eaLnBrk="1" latinLnBrk="0" hangingPunct="1">
        <a:spcBef>
          <a:spcPct val="0"/>
        </a:spcBef>
        <a:buNone/>
        <a:defRPr sz="3088"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37457" indent="-337457" algn="l" defTabSz="504200" rtl="0" eaLnBrk="1" latinLnBrk="0" hangingPunct="1">
        <a:spcBef>
          <a:spcPct val="20000"/>
        </a:spcBef>
        <a:spcAft>
          <a:spcPts val="662"/>
        </a:spcAft>
        <a:buClr>
          <a:schemeClr val="accent2"/>
        </a:buClr>
        <a:buSzPct val="92000"/>
        <a:buFont typeface="Wingdings 2" charset="2"/>
        <a:buChar char=""/>
        <a:defRPr sz="1985" kern="1200">
          <a:solidFill>
            <a:schemeClr val="tx2"/>
          </a:solidFill>
          <a:latin typeface="+mn-lt"/>
          <a:ea typeface="+mn-ea"/>
          <a:cs typeface="+mn-cs"/>
        </a:defRPr>
      </a:lvl1pPr>
      <a:lvl2pPr marL="694764" indent="-337457" algn="l" defTabSz="504200" rtl="0" eaLnBrk="1" latinLnBrk="0" hangingPunct="1">
        <a:spcBef>
          <a:spcPct val="20000"/>
        </a:spcBef>
        <a:spcAft>
          <a:spcPts val="662"/>
        </a:spcAft>
        <a:buClr>
          <a:schemeClr val="accent2"/>
        </a:buClr>
        <a:buSzPct val="92000"/>
        <a:buFont typeface="Wingdings 2" charset="2"/>
        <a:buChar char=""/>
        <a:defRPr sz="1764" kern="1200">
          <a:solidFill>
            <a:schemeClr val="tx2"/>
          </a:solidFill>
          <a:latin typeface="+mn-lt"/>
          <a:ea typeface="+mn-ea"/>
          <a:cs typeface="+mn-cs"/>
        </a:defRPr>
      </a:lvl2pPr>
      <a:lvl3pPr marL="992520" indent="-297756" algn="l" defTabSz="504200" rtl="0" eaLnBrk="1" latinLnBrk="0" hangingPunct="1">
        <a:spcBef>
          <a:spcPct val="20000"/>
        </a:spcBef>
        <a:spcAft>
          <a:spcPts val="662"/>
        </a:spcAft>
        <a:buClr>
          <a:schemeClr val="accent2"/>
        </a:buClr>
        <a:buSzPct val="92000"/>
        <a:buFont typeface="Wingdings 2" charset="2"/>
        <a:buChar char=""/>
        <a:defRPr sz="1544" kern="1200">
          <a:solidFill>
            <a:schemeClr val="tx2"/>
          </a:solidFill>
          <a:latin typeface="+mn-lt"/>
          <a:ea typeface="+mn-ea"/>
          <a:cs typeface="+mn-cs"/>
        </a:defRPr>
      </a:lvl3pPr>
      <a:lvl4pPr marL="1369678" indent="-258055" algn="l" defTabSz="504200" rtl="0" eaLnBrk="1" latinLnBrk="0" hangingPunct="1">
        <a:spcBef>
          <a:spcPct val="20000"/>
        </a:spcBef>
        <a:spcAft>
          <a:spcPts val="662"/>
        </a:spcAft>
        <a:buClr>
          <a:schemeClr val="accent2"/>
        </a:buClr>
        <a:buSzPct val="92000"/>
        <a:buFont typeface="Wingdings 2" charset="2"/>
        <a:buChar char=""/>
        <a:defRPr sz="1323" kern="1200">
          <a:solidFill>
            <a:schemeClr val="tx2"/>
          </a:solidFill>
          <a:latin typeface="+mn-lt"/>
          <a:ea typeface="+mn-ea"/>
          <a:cs typeface="+mn-cs"/>
        </a:defRPr>
      </a:lvl4pPr>
      <a:lvl5pPr marL="1766686" indent="-258055" algn="l" defTabSz="504200" rtl="0" eaLnBrk="1" latinLnBrk="0" hangingPunct="1">
        <a:spcBef>
          <a:spcPct val="20000"/>
        </a:spcBef>
        <a:spcAft>
          <a:spcPts val="662"/>
        </a:spcAft>
        <a:buClr>
          <a:schemeClr val="accent2"/>
        </a:buClr>
        <a:buSzPct val="92000"/>
        <a:buFont typeface="Wingdings 2" charset="2"/>
        <a:buChar char=""/>
        <a:defRPr sz="1323" kern="1200">
          <a:solidFill>
            <a:schemeClr val="tx2"/>
          </a:solidFill>
          <a:latin typeface="+mn-lt"/>
          <a:ea typeface="+mn-ea"/>
          <a:cs typeface="+mn-cs"/>
        </a:defRPr>
      </a:lvl5pPr>
      <a:lvl6pPr marL="2095320" indent="-252100" algn="l" defTabSz="504200" rtl="0" eaLnBrk="1" latinLnBrk="0" hangingPunct="1">
        <a:spcBef>
          <a:spcPct val="20000"/>
        </a:spcBef>
        <a:spcAft>
          <a:spcPts val="662"/>
        </a:spcAft>
        <a:buClr>
          <a:schemeClr val="accent2"/>
        </a:buClr>
        <a:buSzPct val="92000"/>
        <a:buFont typeface="Wingdings 2" charset="2"/>
        <a:buChar char=""/>
        <a:defRPr sz="1323" kern="1200">
          <a:solidFill>
            <a:schemeClr val="tx2"/>
          </a:solidFill>
          <a:latin typeface="+mn-lt"/>
          <a:ea typeface="+mn-ea"/>
          <a:cs typeface="+mn-cs"/>
        </a:defRPr>
      </a:lvl6pPr>
      <a:lvl7pPr marL="2426160" indent="-252100" algn="l" defTabSz="504200" rtl="0" eaLnBrk="1" latinLnBrk="0" hangingPunct="1">
        <a:spcBef>
          <a:spcPct val="20000"/>
        </a:spcBef>
        <a:spcAft>
          <a:spcPts val="662"/>
        </a:spcAft>
        <a:buClr>
          <a:schemeClr val="accent2"/>
        </a:buClr>
        <a:buSzPct val="92000"/>
        <a:buFont typeface="Wingdings 2" charset="2"/>
        <a:buChar char=""/>
        <a:defRPr sz="1323" kern="1200">
          <a:solidFill>
            <a:schemeClr val="tx2"/>
          </a:solidFill>
          <a:latin typeface="+mn-lt"/>
          <a:ea typeface="+mn-ea"/>
          <a:cs typeface="+mn-cs"/>
        </a:defRPr>
      </a:lvl7pPr>
      <a:lvl8pPr marL="2757000" indent="-252100" algn="l" defTabSz="504200" rtl="0" eaLnBrk="1" latinLnBrk="0" hangingPunct="1">
        <a:spcBef>
          <a:spcPct val="20000"/>
        </a:spcBef>
        <a:spcAft>
          <a:spcPts val="662"/>
        </a:spcAft>
        <a:buClr>
          <a:schemeClr val="accent2"/>
        </a:buClr>
        <a:buSzPct val="92000"/>
        <a:buFont typeface="Wingdings 2" charset="2"/>
        <a:buChar char=""/>
        <a:defRPr sz="1323" kern="1200">
          <a:solidFill>
            <a:schemeClr val="tx2"/>
          </a:solidFill>
          <a:latin typeface="+mn-lt"/>
          <a:ea typeface="+mn-ea"/>
          <a:cs typeface="+mn-cs"/>
        </a:defRPr>
      </a:lvl8pPr>
      <a:lvl9pPr marL="3087840" indent="-252100" algn="l" defTabSz="504200" rtl="0" eaLnBrk="1" latinLnBrk="0" hangingPunct="1">
        <a:spcBef>
          <a:spcPct val="20000"/>
        </a:spcBef>
        <a:spcAft>
          <a:spcPts val="662"/>
        </a:spcAft>
        <a:buClr>
          <a:schemeClr val="accent2"/>
        </a:buClr>
        <a:buSzPct val="92000"/>
        <a:buFont typeface="Wingdings 2" panose="05020102010507070707" pitchFamily="18" charset="2"/>
        <a:buChar char=""/>
        <a:defRPr sz="1323" kern="1200">
          <a:solidFill>
            <a:schemeClr val="tx2"/>
          </a:solidFill>
          <a:latin typeface="+mn-lt"/>
          <a:ea typeface="+mn-ea"/>
          <a:cs typeface="+mn-cs"/>
        </a:defRPr>
      </a:lvl9pPr>
    </p:bodyStyle>
    <p:otherStyle>
      <a:defPPr>
        <a:defRPr lang="en-US"/>
      </a:defPPr>
      <a:lvl1pPr marL="0" algn="l" defTabSz="504200" rtl="0" eaLnBrk="1" latinLnBrk="0" hangingPunct="1">
        <a:defRPr sz="1985" kern="1200">
          <a:solidFill>
            <a:schemeClr val="tx1"/>
          </a:solidFill>
          <a:latin typeface="+mn-lt"/>
          <a:ea typeface="+mn-ea"/>
          <a:cs typeface="+mn-cs"/>
        </a:defRPr>
      </a:lvl1pPr>
      <a:lvl2pPr marL="504200" algn="l" defTabSz="504200" rtl="0" eaLnBrk="1" latinLnBrk="0" hangingPunct="1">
        <a:defRPr sz="1985" kern="1200">
          <a:solidFill>
            <a:schemeClr val="tx1"/>
          </a:solidFill>
          <a:latin typeface="+mn-lt"/>
          <a:ea typeface="+mn-ea"/>
          <a:cs typeface="+mn-cs"/>
        </a:defRPr>
      </a:lvl2pPr>
      <a:lvl3pPr marL="1008400" algn="l" defTabSz="504200" rtl="0" eaLnBrk="1" latinLnBrk="0" hangingPunct="1">
        <a:defRPr sz="1985" kern="1200">
          <a:solidFill>
            <a:schemeClr val="tx1"/>
          </a:solidFill>
          <a:latin typeface="+mn-lt"/>
          <a:ea typeface="+mn-ea"/>
          <a:cs typeface="+mn-cs"/>
        </a:defRPr>
      </a:lvl3pPr>
      <a:lvl4pPr marL="1512600" algn="l" defTabSz="504200" rtl="0" eaLnBrk="1" latinLnBrk="0" hangingPunct="1">
        <a:defRPr sz="1985" kern="1200">
          <a:solidFill>
            <a:schemeClr val="tx1"/>
          </a:solidFill>
          <a:latin typeface="+mn-lt"/>
          <a:ea typeface="+mn-ea"/>
          <a:cs typeface="+mn-cs"/>
        </a:defRPr>
      </a:lvl4pPr>
      <a:lvl5pPr marL="2016801" algn="l" defTabSz="504200" rtl="0" eaLnBrk="1" latinLnBrk="0" hangingPunct="1">
        <a:defRPr sz="1985" kern="1200">
          <a:solidFill>
            <a:schemeClr val="tx1"/>
          </a:solidFill>
          <a:latin typeface="+mn-lt"/>
          <a:ea typeface="+mn-ea"/>
          <a:cs typeface="+mn-cs"/>
        </a:defRPr>
      </a:lvl5pPr>
      <a:lvl6pPr marL="2521001" algn="l" defTabSz="504200" rtl="0" eaLnBrk="1" latinLnBrk="0" hangingPunct="1">
        <a:defRPr sz="1985" kern="1200">
          <a:solidFill>
            <a:schemeClr val="tx1"/>
          </a:solidFill>
          <a:latin typeface="+mn-lt"/>
          <a:ea typeface="+mn-ea"/>
          <a:cs typeface="+mn-cs"/>
        </a:defRPr>
      </a:lvl6pPr>
      <a:lvl7pPr marL="3025201" algn="l" defTabSz="504200" rtl="0" eaLnBrk="1" latinLnBrk="0" hangingPunct="1">
        <a:defRPr sz="1985" kern="1200">
          <a:solidFill>
            <a:schemeClr val="tx1"/>
          </a:solidFill>
          <a:latin typeface="+mn-lt"/>
          <a:ea typeface="+mn-ea"/>
          <a:cs typeface="+mn-cs"/>
        </a:defRPr>
      </a:lvl7pPr>
      <a:lvl8pPr marL="3529401" algn="l" defTabSz="504200" rtl="0" eaLnBrk="1" latinLnBrk="0" hangingPunct="1">
        <a:defRPr sz="1985" kern="1200">
          <a:solidFill>
            <a:schemeClr val="tx1"/>
          </a:solidFill>
          <a:latin typeface="+mn-lt"/>
          <a:ea typeface="+mn-ea"/>
          <a:cs typeface="+mn-cs"/>
        </a:defRPr>
      </a:lvl8pPr>
      <a:lvl9pPr marL="4033601" algn="l" defTabSz="504200" rtl="0" eaLnBrk="1" latinLnBrk="0" hangingPunct="1">
        <a:defRPr sz="198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hyperlink" Target="https://www.flickr.com/photos/ldc_italian_hotels/20389216484" TargetMode="External"/><Relationship Id="rId7" Type="http://schemas.openxmlformats.org/officeDocument/2006/relationships/diagramColors" Target="../diagrams/colors1.xml"/><Relationship Id="rId2" Type="http://schemas.openxmlformats.org/officeDocument/2006/relationships/image" Target="../media/image9.jpg"/><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21.xml.rels><?xml version="1.0" encoding="UTF-8" standalone="yes"?>
<Relationships xmlns="http://schemas.openxmlformats.org/package/2006/relationships"><Relationship Id="rId3" Type="http://schemas.openxmlformats.org/officeDocument/2006/relationships/hyperlink" Target="https://www.tuttalabellezzadelmondo.it/212/cagliari-ritrovano-2250-euro-e-li-restituiscono-ma-non-sono-i-soli/" TargetMode="External"/><Relationship Id="rId7" Type="http://schemas.openxmlformats.org/officeDocument/2006/relationships/hyperlink" Target="http://www.salvisjuribus.it/sullelezione-diretta-del-presidente-della-repubblica/" TargetMode="External"/><Relationship Id="rId2" Type="http://schemas.openxmlformats.org/officeDocument/2006/relationships/image" Target="../media/image12.jpg"/><Relationship Id="rId1" Type="http://schemas.openxmlformats.org/officeDocument/2006/relationships/slideLayout" Target="../slideLayouts/slideLayout2.xml"/><Relationship Id="rId6" Type="http://schemas.openxmlformats.org/officeDocument/2006/relationships/image" Target="../media/image14.jpg"/><Relationship Id="rId5" Type="http://schemas.openxmlformats.org/officeDocument/2006/relationships/hyperlink" Target="https://pxhere.com/en/photo/1446885" TargetMode="External"/><Relationship Id="rId4" Type="http://schemas.openxmlformats.org/officeDocument/2006/relationships/image" Target="../media/image13.jpg!d"/></Relationships>
</file>

<file path=ppt/slides/_rels/slide22.xml.rels><?xml version="1.0" encoding="UTF-8" standalone="yes"?>
<Relationships xmlns="http://schemas.openxmlformats.org/package/2006/relationships"><Relationship Id="rId2" Type="http://schemas.openxmlformats.org/officeDocument/2006/relationships/image" Target="../media/image15.sv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www.lifegate.it/lavoro-green-jobs-competenze-linkedin" TargetMode="External"/><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chart" Target="../charts/chart1.xml"/><Relationship Id="rId1" Type="http://schemas.openxmlformats.org/officeDocument/2006/relationships/slideLayout" Target="../slideLayouts/slideLayout2.xml"/><Relationship Id="rId4" Type="http://schemas.openxmlformats.org/officeDocument/2006/relationships/hyperlink" Target="https://svgsilh.com/image/507767.html" TargetMode="Externa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chart" Target="../charts/chart2.xml"/><Relationship Id="rId4" Type="http://schemas.microsoft.com/office/2007/relationships/hdphoto" Target="../media/hdphoto7.wdp"/></Relationships>
</file>

<file path=ppt/slides/_rels/slide39.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40.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28.sv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hyperlink" Target="https://www.google.com/search?q=Social+%28Sociale%29&amp;sca_esv=bd027c124b5cc6cd&amp;sxsrf=ANbL-n5icS8OjJBBouG0Th7JkccfK8T7mQ%3A1774084726213&amp;source=hp&amp;ei=dmK-afDpCtmQ9u8P1PylyAc&amp;iflsig=AFdpzrgAAAAAab5whg0qSxj2CmCUbmzUaLhwscwC0TrJ&amp;ved=2ahUKEwje6LLR1LCTAxU-87sIHRZAEbAQgK4QegYIAQgCEAE&amp;uact=5&amp;oq=fattori+esg&amp;gs_lp=Egdnd3Mtd2l6IgtmYXR0b3JpIGVzZzIFEAAYgAQyBRAAGIAEMgUQABiABDIGEAAYFhgeMgYQABgWGB4yBhAAGBYYHjIGEAAYFhgeMgYQABgWGB4yBhAAGBYYHjIGEAAYFhgeSNETUABYqxFwAHgAkAEAmAGtAaABoAiqAQM5LjK4AQPIAQD4AQGYAgugAvsIwgIREC4YgAQYsQMY0QMYgwEYxwHCAg4QABiABBixAxiDARiKBcICDhAuGIAEGLEDGIMBGIoFwgILEAAYgAQYsQMYgwHCAgsQLhiABBixAxiDAcICCBAuGIAEGLEDwgIIEAAYgAQYsQPCAgUQLhiABMICDhAuGIAEGLEDGNEDGMcBwgIOEAAYgAQYkgMYuAQYigXCAgsQABiABBiSAxiKBcICDhAAGIAEGLEDGIMBGMkDwgIUEC4YgAQYsQMYgwEYxwEYmAUYrwHCAhQQLhiABBixAxiDARjHARiKBRivAcICDhAuGIAEGMcBGJgFGK8BwgILEC4YgAQYxwEYrwHCAhEQLhiABBixAxiDARjHARivAcICDhAuGIAEGMcBGI4FGK8BmAMAkgcDNy40oAfEggGyBwM3LjS4B_sIwgcFMi03LjTIB0yACAA&amp;sclient=gws-wiz" TargetMode="External"/><Relationship Id="rId2" Type="http://schemas.openxmlformats.org/officeDocument/2006/relationships/hyperlink" Target="https://www.google.com/search?q=Environmental+%28Ambientale%29&amp;sca_esv=bd027c124b5cc6cd&amp;sxsrf=ANbL-n5icS8OjJBBouG0Th7JkccfK8T7mQ%3A1774084726213&amp;source=hp&amp;ei=dmK-afDpCtmQ9u8P1PylyAc&amp;iflsig=AFdpzrgAAAAAab5whg0qSxj2CmCUbmzUaLhwscwC0TrJ&amp;ved=2ahUKEwje6LLR1LCTAxU-87sIHRZAEbAQgK4QegYIAQgAEAg&amp;uact=5&amp;oq=fattori+esg&amp;gs_lp=Egdnd3Mtd2l6IgtmYXR0b3JpIGVzZzIFEAAYgAQyBRAAGIAEMgUQABiABDIGEAAYFhgeMgYQABgWGB4yBhAAGBYYHjIGEAAYFhgeMgYQABgWGB4yBhAAGBYYHjIGEAAYFhgeSNETUABYqxFwAHgAkAEAmAGtAaABoAiqAQM5LjK4AQPIAQD4AQGYAgugAvsIwgIREC4YgAQYsQMY0QMYgwEYxwHCAg4QABiABBixAxiDARiKBcICDhAuGIAEGLEDGIMBGIoFwgILEAAYgAQYsQMYgwHCAgsQLhiABBixAxiDAcICCBAuGIAEGLEDwgIIEAAYgAQYsQPCAgUQLhiABMICDhAuGIAEGLEDGNEDGMcBwgIOEAAYgAQYkgMYuAQYigXCAgsQABiABBiSAxiKBcICDhAAGIAEGLEDGIMBGMkDwgIUEC4YgAQYsQMYgwEYxwEYmAUYrwHCAhQQLhiABBixAxiDARjHARiKBRivAcICDhAuGIAEGMcBGJgFGK8BwgILEC4YgAQYxwEYrwHCAhEQLhiABBixAxiDARjHARivAcICDhAuGIAEGMcBGI4FGK8BmAMAkgcDNy40oAfEggGyBwM3LjS4B_sIwgcFMi03LjTIB0yACAA&amp;sclient=gws-wiz" TargetMode="External"/><Relationship Id="rId1" Type="http://schemas.openxmlformats.org/officeDocument/2006/relationships/slideLayout" Target="../slideLayouts/slideLayout2.xml"/><Relationship Id="rId5" Type="http://schemas.openxmlformats.org/officeDocument/2006/relationships/image" Target="../media/image30.gif"/><Relationship Id="rId4" Type="http://schemas.openxmlformats.org/officeDocument/2006/relationships/hyperlink" Target="https://www.google.com/search?q=Governance+%28Gestione+Societaria%29&amp;sca_esv=bd027c124b5cc6cd&amp;sxsrf=ANbL-n5icS8OjJBBouG0Th7JkccfK8T7mQ%3A1774084726213&amp;source=hp&amp;ei=dmK-afDpCtmQ9u8P1PylyAc&amp;iflsig=AFdpzrgAAAAAab5whg0qSxj2CmCUbmzUaLhwscwC0TrJ&amp;ved=2ahUKEwje6LLR1LCTAxU-87sIHRZAEbAQgK4QegYIAQgCEAc&amp;uact=5&amp;oq=fattori+esg&amp;gs_lp=Egdnd3Mtd2l6IgtmYXR0b3JpIGVzZzIFEAAYgAQyBRAAGIAEMgUQABiABDIGEAAYFhgeMgYQABgWGB4yBhAAGBYYHjIGEAAYFhgeMgYQABgWGB4yBhAAGBYYHjIGEAAYFhgeSNETUABYqxFwAHgAkAEAmAGtAaABoAiqAQM5LjK4AQPIAQD4AQGYAgugAvsIwgIREC4YgAQYsQMY0QMYgwEYxwHCAg4QABiABBixAxiDARiKBcICDhAuGIAEGLEDGIMBGIoFwgILEAAYgAQYsQMYgwHCAgsQLhiABBixAxiDAcICCBAuGIAEGLEDwgIIEAAYgAQYsQPCAgUQLhiABMICDhAuGIAEGLEDGNEDGMcBwgIOEAAYgAQYkgMYuAQYigXCAgsQABiABBiSAxiKBcICDhAAGIAEGLEDGIMBGMkDwgIUEC4YgAQYsQMYgwEYxwEYmAUYrwHCAhQQLhiABBixAxiDARjHARiKBRivAcICDhAuGIAEGMcBGJgFGK8BwgILEC4YgAQYxwEYrwHCAhEQLhiABBixAxiDARjHARivAcICDhAuGIAEGMcBGI4FGK8BmAMAkgcDNy40oAfEggGyBwM3LjS4B_sIwgcFMi03LjTIB0yACAA&amp;sclient=gws-wiz" TargetMode="Externa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hyperlink" Target="mailto:marco.mastrodascio@uniroma2.it" TargetMode="Externa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88900" y="825516"/>
            <a:ext cx="10477500" cy="5892800"/>
            <a:chOff x="101617" y="825516"/>
            <a:chExt cx="10477500" cy="5892800"/>
          </a:xfrm>
        </p:grpSpPr>
        <p:pic>
          <p:nvPicPr>
            <p:cNvPr id="3" name="object 3"/>
            <p:cNvPicPr/>
            <p:nvPr/>
          </p:nvPicPr>
          <p:blipFill>
            <a:blip r:embed="rId2" cstate="print"/>
            <a:stretch>
              <a:fillRect/>
            </a:stretch>
          </p:blipFill>
          <p:spPr>
            <a:xfrm>
              <a:off x="101617" y="825516"/>
              <a:ext cx="10477482" cy="5892788"/>
            </a:xfrm>
            <a:prstGeom prst="rect">
              <a:avLst/>
            </a:prstGeom>
          </p:spPr>
        </p:pic>
        <p:sp>
          <p:nvSpPr>
            <p:cNvPr id="4" name="object 4"/>
            <p:cNvSpPr/>
            <p:nvPr/>
          </p:nvSpPr>
          <p:spPr>
            <a:xfrm>
              <a:off x="478064" y="1218361"/>
              <a:ext cx="3182620" cy="81915"/>
            </a:xfrm>
            <a:custGeom>
              <a:avLst/>
              <a:gdLst/>
              <a:ahLst/>
              <a:cxnLst/>
              <a:rect l="l" t="t" r="r" b="b"/>
              <a:pathLst>
                <a:path w="3182620" h="81915">
                  <a:moveTo>
                    <a:pt x="3182545" y="0"/>
                  </a:moveTo>
                  <a:lnTo>
                    <a:pt x="0" y="0"/>
                  </a:lnTo>
                  <a:lnTo>
                    <a:pt x="0" y="81622"/>
                  </a:lnTo>
                  <a:lnTo>
                    <a:pt x="3182545" y="81622"/>
                  </a:lnTo>
                  <a:lnTo>
                    <a:pt x="3182545" y="0"/>
                  </a:lnTo>
                  <a:close/>
                </a:path>
              </a:pathLst>
            </a:custGeom>
            <a:solidFill>
              <a:srgbClr val="000000">
                <a:alpha val="50199"/>
              </a:srgbClr>
            </a:solidFill>
          </p:spPr>
          <p:txBody>
            <a:bodyPr wrap="square" lIns="0" tIns="0" rIns="0" bIns="0" rtlCol="0"/>
            <a:lstStyle/>
            <a:p>
              <a:endParaRPr/>
            </a:p>
          </p:txBody>
        </p:sp>
        <p:sp>
          <p:nvSpPr>
            <p:cNvPr id="5" name="object 5"/>
            <p:cNvSpPr/>
            <p:nvPr/>
          </p:nvSpPr>
          <p:spPr>
            <a:xfrm>
              <a:off x="477713" y="1217295"/>
              <a:ext cx="3182620" cy="81915"/>
            </a:xfrm>
            <a:custGeom>
              <a:avLst/>
              <a:gdLst/>
              <a:ahLst/>
              <a:cxnLst/>
              <a:rect l="l" t="t" r="r" b="b"/>
              <a:pathLst>
                <a:path w="3182620" h="81915">
                  <a:moveTo>
                    <a:pt x="3182541" y="0"/>
                  </a:moveTo>
                  <a:lnTo>
                    <a:pt x="0" y="0"/>
                  </a:lnTo>
                  <a:lnTo>
                    <a:pt x="0" y="81622"/>
                  </a:lnTo>
                  <a:lnTo>
                    <a:pt x="3182541" y="81622"/>
                  </a:lnTo>
                  <a:lnTo>
                    <a:pt x="3182541" y="0"/>
                  </a:lnTo>
                  <a:close/>
                </a:path>
              </a:pathLst>
            </a:custGeom>
            <a:solidFill>
              <a:srgbClr val="D1483E">
                <a:alpha val="39999"/>
              </a:srgbClr>
            </a:solidFill>
          </p:spPr>
          <p:txBody>
            <a:bodyPr wrap="square" lIns="0" tIns="0" rIns="0" bIns="0" rtlCol="0"/>
            <a:lstStyle/>
            <a:p>
              <a:endParaRPr/>
            </a:p>
          </p:txBody>
        </p:sp>
        <p:sp>
          <p:nvSpPr>
            <p:cNvPr id="6" name="object 6"/>
            <p:cNvSpPr/>
            <p:nvPr/>
          </p:nvSpPr>
          <p:spPr>
            <a:xfrm>
              <a:off x="478064" y="1342097"/>
              <a:ext cx="3181985" cy="4976495"/>
            </a:xfrm>
            <a:custGeom>
              <a:avLst/>
              <a:gdLst/>
              <a:ahLst/>
              <a:cxnLst/>
              <a:rect l="l" t="t" r="r" b="b"/>
              <a:pathLst>
                <a:path w="3181985" h="4976495">
                  <a:moveTo>
                    <a:pt x="3181516" y="0"/>
                  </a:moveTo>
                  <a:lnTo>
                    <a:pt x="0" y="0"/>
                  </a:lnTo>
                  <a:lnTo>
                    <a:pt x="0" y="4976078"/>
                  </a:lnTo>
                  <a:lnTo>
                    <a:pt x="3181516" y="4976078"/>
                  </a:lnTo>
                  <a:lnTo>
                    <a:pt x="3181516" y="0"/>
                  </a:lnTo>
                  <a:close/>
                </a:path>
              </a:pathLst>
            </a:custGeom>
            <a:solidFill>
              <a:srgbClr val="000000">
                <a:alpha val="50199"/>
              </a:srgbClr>
            </a:solidFill>
          </p:spPr>
          <p:txBody>
            <a:bodyPr wrap="square" lIns="0" tIns="0" rIns="0" bIns="0" rtlCol="0"/>
            <a:lstStyle/>
            <a:p>
              <a:endParaRPr/>
            </a:p>
          </p:txBody>
        </p:sp>
        <p:sp>
          <p:nvSpPr>
            <p:cNvPr id="7" name="object 7"/>
            <p:cNvSpPr/>
            <p:nvPr/>
          </p:nvSpPr>
          <p:spPr>
            <a:xfrm>
              <a:off x="478064" y="1342097"/>
              <a:ext cx="3181985" cy="4976495"/>
            </a:xfrm>
            <a:custGeom>
              <a:avLst/>
              <a:gdLst/>
              <a:ahLst/>
              <a:cxnLst/>
              <a:rect l="l" t="t" r="r" b="b"/>
              <a:pathLst>
                <a:path w="3181985" h="4976495">
                  <a:moveTo>
                    <a:pt x="3181516" y="0"/>
                  </a:moveTo>
                  <a:lnTo>
                    <a:pt x="0" y="0"/>
                  </a:lnTo>
                  <a:lnTo>
                    <a:pt x="0" y="4976078"/>
                  </a:lnTo>
                  <a:lnTo>
                    <a:pt x="3181516" y="4976078"/>
                  </a:lnTo>
                  <a:lnTo>
                    <a:pt x="3181516" y="0"/>
                  </a:lnTo>
                  <a:close/>
                </a:path>
              </a:pathLst>
            </a:custGeom>
            <a:solidFill>
              <a:srgbClr val="D1483E">
                <a:alpha val="39999"/>
              </a:srgbClr>
            </a:solidFill>
          </p:spPr>
          <p:txBody>
            <a:bodyPr wrap="square" lIns="0" tIns="0" rIns="0" bIns="0" rtlCol="0"/>
            <a:lstStyle/>
            <a:p>
              <a:endParaRPr/>
            </a:p>
          </p:txBody>
        </p:sp>
      </p:grpSp>
      <p:sp>
        <p:nvSpPr>
          <p:cNvPr id="8" name="object 8"/>
          <p:cNvSpPr txBox="1"/>
          <p:nvPr/>
        </p:nvSpPr>
        <p:spPr>
          <a:xfrm>
            <a:off x="464645" y="1190625"/>
            <a:ext cx="3053256" cy="5124160"/>
          </a:xfrm>
          <a:prstGeom prst="rect">
            <a:avLst/>
          </a:prstGeom>
        </p:spPr>
        <p:txBody>
          <a:bodyPr vert="horz" wrap="square" lIns="0" tIns="30480" rIns="0" bIns="0" rtlCol="0">
            <a:spAutoFit/>
          </a:bodyPr>
          <a:lstStyle/>
          <a:p>
            <a:pPr marL="12701" marR="5080">
              <a:lnSpc>
                <a:spcPts val="3700"/>
              </a:lnSpc>
              <a:spcBef>
                <a:spcPts val="240"/>
              </a:spcBef>
            </a:pPr>
            <a:endParaRPr lang="it-IT" sz="2400" spc="310" dirty="0">
              <a:solidFill>
                <a:srgbClr val="FFFFFF"/>
              </a:solidFill>
              <a:cs typeface="Cambria"/>
            </a:endParaRPr>
          </a:p>
          <a:p>
            <a:pPr marL="12701" marR="5080">
              <a:lnSpc>
                <a:spcPts val="3700"/>
              </a:lnSpc>
              <a:spcBef>
                <a:spcPts val="240"/>
              </a:spcBef>
            </a:pPr>
            <a:r>
              <a:rPr lang="it-IT" sz="2400" spc="310" dirty="0">
                <a:solidFill>
                  <a:srgbClr val="FFFFFF"/>
                </a:solidFill>
                <a:cs typeface="Cambria"/>
              </a:rPr>
              <a:t>CORPORATE GOVERNANCE</a:t>
            </a:r>
          </a:p>
          <a:p>
            <a:pPr marL="12701" marR="5080">
              <a:lnSpc>
                <a:spcPts val="3700"/>
              </a:lnSpc>
              <a:spcBef>
                <a:spcPts val="240"/>
              </a:spcBef>
            </a:pPr>
            <a:endParaRPr lang="it-IT" sz="2400" spc="310" dirty="0">
              <a:solidFill>
                <a:srgbClr val="FFFFFF"/>
              </a:solidFill>
              <a:cs typeface="Cambria"/>
            </a:endParaRPr>
          </a:p>
          <a:p>
            <a:pPr marL="12701" marR="5080">
              <a:lnSpc>
                <a:spcPts val="3700"/>
              </a:lnSpc>
              <a:spcBef>
                <a:spcPts val="240"/>
              </a:spcBef>
            </a:pPr>
            <a:r>
              <a:rPr lang="it-IT" sz="2400" spc="310" dirty="0">
                <a:solidFill>
                  <a:srgbClr val="FFFFFF"/>
                </a:solidFill>
                <a:cs typeface="Cambria"/>
              </a:rPr>
              <a:t>CORSO DI </a:t>
            </a:r>
          </a:p>
          <a:p>
            <a:pPr marL="12701" marR="5080">
              <a:lnSpc>
                <a:spcPts val="3700"/>
              </a:lnSpc>
              <a:spcBef>
                <a:spcPts val="240"/>
              </a:spcBef>
            </a:pPr>
            <a:r>
              <a:rPr lang="it-IT" sz="2400" spc="310" dirty="0">
                <a:solidFill>
                  <a:srgbClr val="FFFFFF"/>
                </a:solidFill>
                <a:cs typeface="Cambria"/>
              </a:rPr>
              <a:t>STRATEGIA E </a:t>
            </a:r>
          </a:p>
          <a:p>
            <a:pPr marL="12701" marR="5080">
              <a:lnSpc>
                <a:spcPts val="3700"/>
              </a:lnSpc>
              <a:spcBef>
                <a:spcPts val="240"/>
              </a:spcBef>
            </a:pPr>
            <a:r>
              <a:rPr lang="it-IT" sz="2400" spc="310" dirty="0">
                <a:solidFill>
                  <a:srgbClr val="FFFFFF"/>
                </a:solidFill>
                <a:cs typeface="Cambria"/>
              </a:rPr>
              <a:t>POLITICA AZIENDALE</a:t>
            </a:r>
          </a:p>
          <a:p>
            <a:pPr marL="12701" marR="5080">
              <a:lnSpc>
                <a:spcPts val="3700"/>
              </a:lnSpc>
              <a:spcBef>
                <a:spcPts val="240"/>
              </a:spcBef>
            </a:pPr>
            <a:endParaRPr lang="it-IT" sz="2400" dirty="0">
              <a:cs typeface="Cambria"/>
            </a:endParaRPr>
          </a:p>
          <a:p>
            <a:pPr marL="12701" marR="173999">
              <a:lnSpc>
                <a:spcPct val="155700"/>
              </a:lnSpc>
              <a:spcBef>
                <a:spcPts val="540"/>
              </a:spcBef>
            </a:pPr>
            <a:r>
              <a:rPr lang="it-IT" sz="1200" spc="-25" dirty="0">
                <a:solidFill>
                  <a:srgbClr val="FFFFFF"/>
                </a:solidFill>
                <a:cs typeface="Franklin Gothic Medium"/>
              </a:rPr>
              <a:t>Marco Mastrodascio</a:t>
            </a:r>
            <a:endParaRPr lang="it-IT" sz="1200" spc="-10" dirty="0">
              <a:solidFill>
                <a:srgbClr val="FFFFFF"/>
              </a:solidFill>
              <a:cs typeface="Franklin Gothic Medium"/>
            </a:endParaRPr>
          </a:p>
          <a:p>
            <a:pPr marL="12701" marR="173999">
              <a:lnSpc>
                <a:spcPct val="155700"/>
              </a:lnSpc>
              <a:spcBef>
                <a:spcPts val="540"/>
              </a:spcBef>
            </a:pPr>
            <a:r>
              <a:rPr lang="it-IT" sz="1200" spc="-25" dirty="0">
                <a:solidFill>
                  <a:srgbClr val="FFFFFF"/>
                </a:solidFill>
                <a:cs typeface="Franklin Gothic Medium"/>
              </a:rPr>
              <a:t>Università</a:t>
            </a:r>
            <a:r>
              <a:rPr lang="it-IT" sz="1200" spc="-30" dirty="0">
                <a:solidFill>
                  <a:srgbClr val="FFFFFF"/>
                </a:solidFill>
                <a:cs typeface="Franklin Gothic Medium"/>
              </a:rPr>
              <a:t> </a:t>
            </a:r>
            <a:r>
              <a:rPr lang="it-IT" sz="1200" dirty="0">
                <a:solidFill>
                  <a:srgbClr val="FFFFFF"/>
                </a:solidFill>
                <a:cs typeface="Franklin Gothic Medium"/>
              </a:rPr>
              <a:t>di</a:t>
            </a:r>
            <a:r>
              <a:rPr lang="it-IT" sz="1200" spc="-25" dirty="0">
                <a:solidFill>
                  <a:srgbClr val="FFFFFF"/>
                </a:solidFill>
                <a:cs typeface="Franklin Gothic Medium"/>
              </a:rPr>
              <a:t> </a:t>
            </a:r>
            <a:r>
              <a:rPr lang="it-IT" sz="1200" spc="-65" dirty="0">
                <a:solidFill>
                  <a:srgbClr val="FFFFFF"/>
                </a:solidFill>
                <a:cs typeface="Franklin Gothic Medium"/>
              </a:rPr>
              <a:t>Roma</a:t>
            </a:r>
            <a:r>
              <a:rPr lang="it-IT" sz="1200" spc="-20" dirty="0">
                <a:solidFill>
                  <a:srgbClr val="FFFFFF"/>
                </a:solidFill>
                <a:cs typeface="Franklin Gothic Medium"/>
              </a:rPr>
              <a:t> </a:t>
            </a:r>
            <a:r>
              <a:rPr lang="it-IT" sz="1200" spc="-40" dirty="0">
                <a:solidFill>
                  <a:srgbClr val="FFFFFF"/>
                </a:solidFill>
                <a:cs typeface="Franklin Gothic Medium"/>
              </a:rPr>
              <a:t>Tor</a:t>
            </a:r>
            <a:r>
              <a:rPr lang="it-IT" sz="1200" spc="-25" dirty="0">
                <a:solidFill>
                  <a:srgbClr val="FFFFFF"/>
                </a:solidFill>
                <a:cs typeface="Franklin Gothic Medium"/>
              </a:rPr>
              <a:t> </a:t>
            </a:r>
            <a:r>
              <a:rPr lang="it-IT" sz="1200" spc="-30" dirty="0">
                <a:solidFill>
                  <a:srgbClr val="FFFFFF"/>
                </a:solidFill>
                <a:cs typeface="Franklin Gothic Medium"/>
              </a:rPr>
              <a:t>Vergata</a:t>
            </a:r>
            <a:endParaRPr lang="it-IT" sz="1200" dirty="0">
              <a:cs typeface="Franklin Gothic Medium"/>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olo 4">
            <a:extLst>
              <a:ext uri="{FF2B5EF4-FFF2-40B4-BE49-F238E27FC236}">
                <a16:creationId xmlns:a16="http://schemas.microsoft.com/office/drawing/2014/main" id="{3EE188F0-2D6A-1909-9CAF-147DD2F7AA1D}"/>
              </a:ext>
            </a:extLst>
          </p:cNvPr>
          <p:cNvSpPr>
            <a:spLocks noGrp="1"/>
          </p:cNvSpPr>
          <p:nvPr>
            <p:ph type="title"/>
          </p:nvPr>
        </p:nvSpPr>
        <p:spPr>
          <a:xfrm>
            <a:off x="674914" y="428625"/>
            <a:ext cx="9343571" cy="1194671"/>
          </a:xfrm>
        </p:spPr>
        <p:txBody>
          <a:bodyPr/>
          <a:lstStyle/>
          <a:p>
            <a:r>
              <a:rPr lang="it-IT" spc="115" dirty="0"/>
              <a:t>TIPOLOGIA DI STAKEHOLDER</a:t>
            </a:r>
            <a:endParaRPr lang="it-IT" dirty="0"/>
          </a:p>
        </p:txBody>
      </p:sp>
      <p:pic>
        <p:nvPicPr>
          <p:cNvPr id="4" name="object 5">
            <a:extLst>
              <a:ext uri="{FF2B5EF4-FFF2-40B4-BE49-F238E27FC236}">
                <a16:creationId xmlns:a16="http://schemas.microsoft.com/office/drawing/2014/main" id="{DE6299EE-4DAE-EE3D-EC18-7C87C492876A}"/>
              </a:ext>
            </a:extLst>
          </p:cNvPr>
          <p:cNvPicPr/>
          <p:nvPr/>
        </p:nvPicPr>
        <p:blipFill rotWithShape="1">
          <a:blip r:embed="rId2" cstate="print">
            <a:extLst>
              <a:ext uri="{BEBA8EAE-BF5A-486C-A8C5-ECC9F3942E4B}">
                <a14:imgProps xmlns:a14="http://schemas.microsoft.com/office/drawing/2010/main">
                  <a14:imgLayer r:embed="rId3">
                    <a14:imgEffect>
                      <a14:sharpenSoften amount="25000"/>
                    </a14:imgEffect>
                  </a14:imgLayer>
                </a14:imgProps>
              </a:ext>
            </a:extLst>
          </a:blip>
          <a:srcRect r="41630"/>
          <a:stretch/>
        </p:blipFill>
        <p:spPr>
          <a:xfrm>
            <a:off x="494971" y="2123514"/>
            <a:ext cx="4547060" cy="3780114"/>
          </a:xfrm>
          <a:prstGeom prst="rect">
            <a:avLst/>
          </a:prstGeom>
        </p:spPr>
      </p:pic>
      <p:sp>
        <p:nvSpPr>
          <p:cNvPr id="5" name="CasellaDiTesto 4">
            <a:extLst>
              <a:ext uri="{FF2B5EF4-FFF2-40B4-BE49-F238E27FC236}">
                <a16:creationId xmlns:a16="http://schemas.microsoft.com/office/drawing/2014/main" id="{E5EBCC17-6121-618E-BC44-6B8661068ACB}"/>
              </a:ext>
            </a:extLst>
          </p:cNvPr>
          <p:cNvSpPr txBox="1"/>
          <p:nvPr/>
        </p:nvSpPr>
        <p:spPr>
          <a:xfrm>
            <a:off x="5194300" y="2467659"/>
            <a:ext cx="4824185" cy="553998"/>
          </a:xfrm>
          <a:prstGeom prst="rect">
            <a:avLst/>
          </a:prstGeom>
          <a:noFill/>
        </p:spPr>
        <p:txBody>
          <a:bodyPr wrap="square" rtlCol="0">
            <a:spAutoFit/>
          </a:bodyPr>
          <a:lstStyle/>
          <a:p>
            <a:r>
              <a:rPr lang="it-IT" sz="1500" dirty="0"/>
              <a:t>Secondo il </a:t>
            </a:r>
            <a:r>
              <a:rPr lang="it-IT" sz="1500" b="1" dirty="0"/>
              <a:t>grado di coinvolgimento </a:t>
            </a:r>
            <a:r>
              <a:rPr lang="it-IT" sz="1500" dirty="0"/>
              <a:t>(diretto o indiretto) nella vita dell’impresa: (contributi &amp; ricompense)</a:t>
            </a:r>
          </a:p>
        </p:txBody>
      </p:sp>
      <p:sp>
        <p:nvSpPr>
          <p:cNvPr id="7" name="Rettangolo con angoli arrotondati 6">
            <a:extLst>
              <a:ext uri="{FF2B5EF4-FFF2-40B4-BE49-F238E27FC236}">
                <a16:creationId xmlns:a16="http://schemas.microsoft.com/office/drawing/2014/main" id="{C8B4C181-F763-E98E-1C70-EC5D99AD517B}"/>
              </a:ext>
            </a:extLst>
          </p:cNvPr>
          <p:cNvSpPr/>
          <p:nvPr/>
        </p:nvSpPr>
        <p:spPr>
          <a:xfrm>
            <a:off x="5346700" y="3276775"/>
            <a:ext cx="1981200" cy="589245"/>
          </a:xfrm>
          <a:prstGeom prst="roundRect">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r>
              <a:rPr lang="it-IT" sz="1500" b="1" dirty="0">
                <a:solidFill>
                  <a:schemeClr val="tx1"/>
                </a:solidFill>
              </a:rPr>
              <a:t>STAKEHOLDER PRIMARI</a:t>
            </a:r>
          </a:p>
        </p:txBody>
      </p:sp>
      <p:sp>
        <p:nvSpPr>
          <p:cNvPr id="8" name="Rettangolo con angoli arrotondati 7">
            <a:extLst>
              <a:ext uri="{FF2B5EF4-FFF2-40B4-BE49-F238E27FC236}">
                <a16:creationId xmlns:a16="http://schemas.microsoft.com/office/drawing/2014/main" id="{132AB93B-D808-BFD9-E1E6-BB2411B7A0EC}"/>
              </a:ext>
            </a:extLst>
          </p:cNvPr>
          <p:cNvSpPr/>
          <p:nvPr/>
        </p:nvSpPr>
        <p:spPr>
          <a:xfrm>
            <a:off x="7581440" y="3282593"/>
            <a:ext cx="1981200" cy="589245"/>
          </a:xfrm>
          <a:prstGeom prst="roundRect">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r>
              <a:rPr lang="it-IT" sz="1500" b="1" dirty="0">
                <a:solidFill>
                  <a:schemeClr val="tx1"/>
                </a:solidFill>
              </a:rPr>
              <a:t>STAKEHOLDER SECONDARI</a:t>
            </a:r>
          </a:p>
        </p:txBody>
      </p:sp>
      <p:sp>
        <p:nvSpPr>
          <p:cNvPr id="9" name="CasellaDiTesto 8">
            <a:extLst>
              <a:ext uri="{FF2B5EF4-FFF2-40B4-BE49-F238E27FC236}">
                <a16:creationId xmlns:a16="http://schemas.microsoft.com/office/drawing/2014/main" id="{888CA7FB-D822-9018-2A08-D749F1C3E682}"/>
              </a:ext>
            </a:extLst>
          </p:cNvPr>
          <p:cNvSpPr txBox="1"/>
          <p:nvPr/>
        </p:nvSpPr>
        <p:spPr>
          <a:xfrm>
            <a:off x="5346700" y="4103135"/>
            <a:ext cx="1981200" cy="1015663"/>
          </a:xfrm>
          <a:prstGeom prst="rect">
            <a:avLst/>
          </a:prstGeom>
          <a:noFill/>
        </p:spPr>
        <p:txBody>
          <a:bodyPr wrap="square" rtlCol="0">
            <a:spAutoFit/>
          </a:bodyPr>
          <a:lstStyle/>
          <a:p>
            <a:pPr algn="ctr"/>
            <a:r>
              <a:rPr lang="it-IT" sz="1500" dirty="0"/>
              <a:t>Soggetti che esercitano una pressione più diretta ed immediata sulla gestione aziendale</a:t>
            </a:r>
          </a:p>
        </p:txBody>
      </p:sp>
      <p:sp>
        <p:nvSpPr>
          <p:cNvPr id="10" name="CasellaDiTesto 9">
            <a:extLst>
              <a:ext uri="{FF2B5EF4-FFF2-40B4-BE49-F238E27FC236}">
                <a16:creationId xmlns:a16="http://schemas.microsoft.com/office/drawing/2014/main" id="{384354DB-C5BA-4502-8B6E-F78E9BAE77FC}"/>
              </a:ext>
            </a:extLst>
          </p:cNvPr>
          <p:cNvSpPr txBox="1"/>
          <p:nvPr/>
        </p:nvSpPr>
        <p:spPr>
          <a:xfrm>
            <a:off x="7606392" y="4103135"/>
            <a:ext cx="1981200" cy="1938992"/>
          </a:xfrm>
          <a:prstGeom prst="rect">
            <a:avLst/>
          </a:prstGeom>
          <a:noFill/>
        </p:spPr>
        <p:txBody>
          <a:bodyPr wrap="square" rtlCol="0">
            <a:spAutoFit/>
          </a:bodyPr>
          <a:lstStyle/>
          <a:p>
            <a:pPr algn="ctr"/>
            <a:r>
              <a:rPr lang="it-IT" sz="1500" dirty="0"/>
              <a:t>Soggetti in grado di influenzare con i comportamenti di lungo termine dell’impresa, potendo incidere sul clima sociale delle relazioni aziendali</a:t>
            </a:r>
          </a:p>
        </p:txBody>
      </p:sp>
      <p:sp>
        <p:nvSpPr>
          <p:cNvPr id="11" name="CasellaDiTesto 10">
            <a:extLst>
              <a:ext uri="{FF2B5EF4-FFF2-40B4-BE49-F238E27FC236}">
                <a16:creationId xmlns:a16="http://schemas.microsoft.com/office/drawing/2014/main" id="{C929296A-2529-A370-5F6D-5B05B1563E44}"/>
              </a:ext>
            </a:extLst>
          </p:cNvPr>
          <p:cNvSpPr txBox="1"/>
          <p:nvPr/>
        </p:nvSpPr>
        <p:spPr>
          <a:xfrm>
            <a:off x="5346700" y="5118798"/>
            <a:ext cx="1981200" cy="784830"/>
          </a:xfrm>
          <a:prstGeom prst="rect">
            <a:avLst/>
          </a:prstGeom>
          <a:noFill/>
        </p:spPr>
        <p:txBody>
          <a:bodyPr wrap="square" rtlCol="0">
            <a:spAutoFit/>
          </a:bodyPr>
          <a:lstStyle/>
          <a:p>
            <a:pPr algn="ctr"/>
            <a:r>
              <a:rPr lang="it-IT" sz="1500" i="1" dirty="0">
                <a:solidFill>
                  <a:schemeClr val="accent2"/>
                </a:solidFill>
              </a:rPr>
              <a:t>Proprietari, management, dipendenti, clienti, fornitori</a:t>
            </a:r>
          </a:p>
        </p:txBody>
      </p:sp>
      <p:sp>
        <p:nvSpPr>
          <p:cNvPr id="13" name="CasellaDiTesto 12">
            <a:extLst>
              <a:ext uri="{FF2B5EF4-FFF2-40B4-BE49-F238E27FC236}">
                <a16:creationId xmlns:a16="http://schemas.microsoft.com/office/drawing/2014/main" id="{017C8846-724A-200F-FD54-32AA2F6DB173}"/>
              </a:ext>
            </a:extLst>
          </p:cNvPr>
          <p:cNvSpPr txBox="1"/>
          <p:nvPr/>
        </p:nvSpPr>
        <p:spPr>
          <a:xfrm>
            <a:off x="7612817" y="6016941"/>
            <a:ext cx="1981200" cy="553998"/>
          </a:xfrm>
          <a:prstGeom prst="rect">
            <a:avLst/>
          </a:prstGeom>
          <a:noFill/>
        </p:spPr>
        <p:txBody>
          <a:bodyPr wrap="square" rtlCol="0">
            <a:spAutoFit/>
          </a:bodyPr>
          <a:lstStyle/>
          <a:p>
            <a:pPr algn="ctr"/>
            <a:r>
              <a:rPr lang="it-IT" sz="1500" i="1" dirty="0">
                <a:solidFill>
                  <a:schemeClr val="accent2"/>
                </a:solidFill>
              </a:rPr>
              <a:t>Società civile, comunità locale, media, sindacati</a:t>
            </a:r>
          </a:p>
        </p:txBody>
      </p:sp>
      <p:sp>
        <p:nvSpPr>
          <p:cNvPr id="2" name="TextBox 1">
            <a:extLst>
              <a:ext uri="{FF2B5EF4-FFF2-40B4-BE49-F238E27FC236}">
                <a16:creationId xmlns:a16="http://schemas.microsoft.com/office/drawing/2014/main" id="{701E9521-F88A-E775-5399-0185C8657479}"/>
              </a:ext>
            </a:extLst>
          </p:cNvPr>
          <p:cNvSpPr txBox="1"/>
          <p:nvPr/>
        </p:nvSpPr>
        <p:spPr>
          <a:xfrm>
            <a:off x="241300" y="6219825"/>
            <a:ext cx="4953000" cy="1651734"/>
          </a:xfrm>
          <a:prstGeom prst="rect">
            <a:avLst/>
          </a:prstGeom>
          <a:noFill/>
        </p:spPr>
        <p:txBody>
          <a:bodyPr wrap="square" rtlCol="0">
            <a:spAutoFit/>
          </a:bodyPr>
          <a:lstStyle/>
          <a:p>
            <a:pPr marL="447261" indent="-436121" algn="just">
              <a:lnSpc>
                <a:spcPts val="2495"/>
              </a:lnSpc>
              <a:spcBef>
                <a:spcPts val="464"/>
              </a:spcBef>
              <a:buClr>
                <a:schemeClr val="accent2"/>
              </a:buClr>
              <a:buFont typeface="Wingdings" pitchFamily="2" charset="2"/>
              <a:buChar char="§"/>
              <a:tabLst>
                <a:tab pos="447261" algn="l"/>
              </a:tabLst>
            </a:pPr>
            <a:r>
              <a:rPr lang="it-IT" sz="1400" b="1" spc="-8" dirty="0">
                <a:cs typeface="Arial MT"/>
              </a:rPr>
              <a:t>Conferenti capitale di rischio</a:t>
            </a:r>
            <a:r>
              <a:rPr lang="it-IT" sz="1400" spc="-8" dirty="0">
                <a:cs typeface="Arial MT"/>
              </a:rPr>
              <a:t>;</a:t>
            </a:r>
            <a:r>
              <a:rPr lang="it-IT" sz="1400" dirty="0">
                <a:cs typeface="Arial MT"/>
              </a:rPr>
              <a:t> </a:t>
            </a:r>
            <a:r>
              <a:rPr lang="it-IT" sz="1400" spc="-8" dirty="0">
                <a:cs typeface="Arial MT"/>
              </a:rPr>
              <a:t>Conferenti capitale di prestito;</a:t>
            </a:r>
            <a:r>
              <a:rPr lang="it-IT" sz="1400" dirty="0">
                <a:cs typeface="Arial MT"/>
              </a:rPr>
              <a:t> </a:t>
            </a:r>
            <a:r>
              <a:rPr lang="it-IT" sz="1400" spc="-8" dirty="0">
                <a:cs typeface="Arial MT"/>
              </a:rPr>
              <a:t>Assicurazioni; </a:t>
            </a:r>
            <a:r>
              <a:rPr lang="it-IT" sz="1400" dirty="0">
                <a:cs typeface="Arial MT"/>
              </a:rPr>
              <a:t>Collettività sociale ; Alleati istituzionali; Concorrenti; Clienti; Stato; Fornitori; Prestatori di lavoro</a:t>
            </a:r>
          </a:p>
          <a:p>
            <a:endParaRPr lang="en-IT" dirty="0"/>
          </a:p>
        </p:txBody>
      </p:sp>
    </p:spTree>
    <p:extLst>
      <p:ext uri="{BB962C8B-B14F-4D97-AF65-F5344CB8AC3E}">
        <p14:creationId xmlns:p14="http://schemas.microsoft.com/office/powerpoint/2010/main" val="11925789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olo 7">
            <a:extLst>
              <a:ext uri="{FF2B5EF4-FFF2-40B4-BE49-F238E27FC236}">
                <a16:creationId xmlns:a16="http://schemas.microsoft.com/office/drawing/2014/main" id="{06D8194A-854C-8E23-C011-0DBC93BA48CD}"/>
              </a:ext>
            </a:extLst>
          </p:cNvPr>
          <p:cNvSpPr>
            <a:spLocks noGrp="1"/>
          </p:cNvSpPr>
          <p:nvPr>
            <p:ph type="title"/>
          </p:nvPr>
        </p:nvSpPr>
        <p:spPr>
          <a:xfrm>
            <a:off x="674916" y="681754"/>
            <a:ext cx="9343571" cy="1194671"/>
          </a:xfrm>
        </p:spPr>
        <p:txBody>
          <a:bodyPr/>
          <a:lstStyle/>
          <a:p>
            <a:r>
              <a:rPr lang="it-IT" dirty="0"/>
              <a:t>ASSETTI PROPRIETARI, MANAGEMENT E SCOPI AZIENDALI</a:t>
            </a:r>
          </a:p>
        </p:txBody>
      </p:sp>
      <p:grpSp>
        <p:nvGrpSpPr>
          <p:cNvPr id="21" name="Gruppo 20">
            <a:extLst>
              <a:ext uri="{FF2B5EF4-FFF2-40B4-BE49-F238E27FC236}">
                <a16:creationId xmlns:a16="http://schemas.microsoft.com/office/drawing/2014/main" id="{D9A37930-8A0F-7BE4-BDC2-6ACE29C9F58C}"/>
              </a:ext>
            </a:extLst>
          </p:cNvPr>
          <p:cNvGrpSpPr/>
          <p:nvPr/>
        </p:nvGrpSpPr>
        <p:grpSpPr>
          <a:xfrm>
            <a:off x="1068184" y="2105025"/>
            <a:ext cx="9917316" cy="5118261"/>
            <a:chOff x="915784" y="2220694"/>
            <a:chExt cx="9917316" cy="5118261"/>
          </a:xfrm>
        </p:grpSpPr>
        <p:sp>
          <p:nvSpPr>
            <p:cNvPr id="9" name="Freccia bidirezionale verticale 8">
              <a:extLst>
                <a:ext uri="{FF2B5EF4-FFF2-40B4-BE49-F238E27FC236}">
                  <a16:creationId xmlns:a16="http://schemas.microsoft.com/office/drawing/2014/main" id="{3CCC442C-3C96-AD40-2C73-09D499E9890A}"/>
                </a:ext>
              </a:extLst>
            </p:cNvPr>
            <p:cNvSpPr/>
            <p:nvPr/>
          </p:nvSpPr>
          <p:spPr>
            <a:xfrm>
              <a:off x="5182985" y="2333625"/>
              <a:ext cx="304800" cy="5005330"/>
            </a:xfrm>
            <a:prstGeom prst="upDownArrow">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0" name="Freccia bidirezionale verticale 9">
              <a:extLst>
                <a:ext uri="{FF2B5EF4-FFF2-40B4-BE49-F238E27FC236}">
                  <a16:creationId xmlns:a16="http://schemas.microsoft.com/office/drawing/2014/main" id="{F2FCC0FE-0C16-7FEA-E28B-D9C2B9BB0787}"/>
                </a:ext>
              </a:extLst>
            </p:cNvPr>
            <p:cNvSpPr/>
            <p:nvPr/>
          </p:nvSpPr>
          <p:spPr>
            <a:xfrm rot="5400000">
              <a:off x="5106785" y="1533525"/>
              <a:ext cx="304800" cy="6553200"/>
            </a:xfrm>
            <a:prstGeom prst="upDownArrow">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2" name="CasellaDiTesto 11">
              <a:extLst>
                <a:ext uri="{FF2B5EF4-FFF2-40B4-BE49-F238E27FC236}">
                  <a16:creationId xmlns:a16="http://schemas.microsoft.com/office/drawing/2014/main" id="{0573AB09-784A-C771-0013-1BB1155434B3}"/>
                </a:ext>
              </a:extLst>
            </p:cNvPr>
            <p:cNvSpPr txBox="1"/>
            <p:nvPr/>
          </p:nvSpPr>
          <p:spPr>
            <a:xfrm>
              <a:off x="915785" y="4002960"/>
              <a:ext cx="3048000" cy="646331"/>
            </a:xfrm>
            <a:prstGeom prst="rect">
              <a:avLst/>
            </a:prstGeom>
            <a:noFill/>
          </p:spPr>
          <p:txBody>
            <a:bodyPr wrap="square" rtlCol="0">
              <a:spAutoFit/>
            </a:bodyPr>
            <a:lstStyle/>
            <a:p>
              <a:r>
                <a:rPr lang="it-IT" b="1" dirty="0">
                  <a:latin typeface="+mj-lt"/>
                </a:rPr>
                <a:t>Legittimazione</a:t>
              </a:r>
            </a:p>
            <a:p>
              <a:r>
                <a:rPr lang="it-IT" b="1" dirty="0">
                  <a:latin typeface="+mj-lt"/>
                </a:rPr>
                <a:t>del management</a:t>
              </a:r>
            </a:p>
          </p:txBody>
        </p:sp>
        <p:sp>
          <p:nvSpPr>
            <p:cNvPr id="13" name="CasellaDiTesto 12">
              <a:extLst>
                <a:ext uri="{FF2B5EF4-FFF2-40B4-BE49-F238E27FC236}">
                  <a16:creationId xmlns:a16="http://schemas.microsoft.com/office/drawing/2014/main" id="{F950C897-FECE-FB43-1539-0A85128E5F0E}"/>
                </a:ext>
              </a:extLst>
            </p:cNvPr>
            <p:cNvSpPr txBox="1"/>
            <p:nvPr/>
          </p:nvSpPr>
          <p:spPr>
            <a:xfrm>
              <a:off x="3354185" y="2220694"/>
              <a:ext cx="3048000" cy="646331"/>
            </a:xfrm>
            <a:prstGeom prst="rect">
              <a:avLst/>
            </a:prstGeom>
            <a:noFill/>
          </p:spPr>
          <p:txBody>
            <a:bodyPr wrap="square" rtlCol="0">
              <a:spAutoFit/>
            </a:bodyPr>
            <a:lstStyle/>
            <a:p>
              <a:r>
                <a:rPr lang="it-IT" b="1" dirty="0">
                  <a:latin typeface="+mj-lt"/>
                </a:rPr>
                <a:t>Orientamento</a:t>
              </a:r>
            </a:p>
            <a:p>
              <a:r>
                <a:rPr lang="it-IT" b="1" dirty="0">
                  <a:latin typeface="+mj-lt"/>
                </a:rPr>
                <a:t>al profitto</a:t>
              </a:r>
            </a:p>
          </p:txBody>
        </p:sp>
        <p:sp>
          <p:nvSpPr>
            <p:cNvPr id="14" name="CasellaDiTesto 13">
              <a:extLst>
                <a:ext uri="{FF2B5EF4-FFF2-40B4-BE49-F238E27FC236}">
                  <a16:creationId xmlns:a16="http://schemas.microsoft.com/office/drawing/2014/main" id="{C34128CA-4465-9A6E-8E5E-375F7C1366F9}"/>
                </a:ext>
              </a:extLst>
            </p:cNvPr>
            <p:cNvSpPr txBox="1"/>
            <p:nvPr/>
          </p:nvSpPr>
          <p:spPr>
            <a:xfrm>
              <a:off x="3963785" y="6969623"/>
              <a:ext cx="3048000" cy="369332"/>
            </a:xfrm>
            <a:prstGeom prst="rect">
              <a:avLst/>
            </a:prstGeom>
            <a:noFill/>
          </p:spPr>
          <p:txBody>
            <a:bodyPr wrap="square" rtlCol="0">
              <a:spAutoFit/>
            </a:bodyPr>
            <a:lstStyle/>
            <a:p>
              <a:r>
                <a:rPr lang="it-IT" dirty="0">
                  <a:latin typeface="+mj-lt"/>
                </a:rPr>
                <a:t>Temperato</a:t>
              </a:r>
            </a:p>
          </p:txBody>
        </p:sp>
        <p:sp>
          <p:nvSpPr>
            <p:cNvPr id="15" name="CasellaDiTesto 14">
              <a:extLst>
                <a:ext uri="{FF2B5EF4-FFF2-40B4-BE49-F238E27FC236}">
                  <a16:creationId xmlns:a16="http://schemas.microsoft.com/office/drawing/2014/main" id="{52931601-5643-6B28-5935-37F8A9CC7212}"/>
                </a:ext>
              </a:extLst>
            </p:cNvPr>
            <p:cNvSpPr txBox="1"/>
            <p:nvPr/>
          </p:nvSpPr>
          <p:spPr>
            <a:xfrm>
              <a:off x="7785100" y="4932657"/>
              <a:ext cx="3048000" cy="369332"/>
            </a:xfrm>
            <a:prstGeom prst="rect">
              <a:avLst/>
            </a:prstGeom>
            <a:noFill/>
          </p:spPr>
          <p:txBody>
            <a:bodyPr wrap="square" rtlCol="0">
              <a:spAutoFit/>
            </a:bodyPr>
            <a:lstStyle/>
            <a:p>
              <a:r>
                <a:rPr lang="it-IT" dirty="0">
                  <a:latin typeface="+mj-lt"/>
                </a:rPr>
                <a:t>Relazioni personali</a:t>
              </a:r>
            </a:p>
          </p:txBody>
        </p:sp>
        <p:sp>
          <p:nvSpPr>
            <p:cNvPr id="16" name="CasellaDiTesto 15">
              <a:extLst>
                <a:ext uri="{FF2B5EF4-FFF2-40B4-BE49-F238E27FC236}">
                  <a16:creationId xmlns:a16="http://schemas.microsoft.com/office/drawing/2014/main" id="{2E04ABB0-5497-E07A-ED13-0E63035EDE2D}"/>
                </a:ext>
              </a:extLst>
            </p:cNvPr>
            <p:cNvSpPr txBox="1"/>
            <p:nvPr/>
          </p:nvSpPr>
          <p:spPr>
            <a:xfrm>
              <a:off x="915784" y="4932657"/>
              <a:ext cx="3048000" cy="369332"/>
            </a:xfrm>
            <a:prstGeom prst="rect">
              <a:avLst/>
            </a:prstGeom>
            <a:noFill/>
          </p:spPr>
          <p:txBody>
            <a:bodyPr wrap="square" rtlCol="0">
              <a:spAutoFit/>
            </a:bodyPr>
            <a:lstStyle/>
            <a:p>
              <a:r>
                <a:rPr lang="it-IT" dirty="0">
                  <a:latin typeface="+mj-lt"/>
                </a:rPr>
                <a:t>Professionalità</a:t>
              </a:r>
            </a:p>
          </p:txBody>
        </p:sp>
        <p:sp>
          <p:nvSpPr>
            <p:cNvPr id="17" name="CasellaDiTesto 16">
              <a:extLst>
                <a:ext uri="{FF2B5EF4-FFF2-40B4-BE49-F238E27FC236}">
                  <a16:creationId xmlns:a16="http://schemas.microsoft.com/office/drawing/2014/main" id="{C9D63D19-236D-AB87-9022-28F2F82D5542}"/>
                </a:ext>
              </a:extLst>
            </p:cNvPr>
            <p:cNvSpPr txBox="1"/>
            <p:nvPr/>
          </p:nvSpPr>
          <p:spPr>
            <a:xfrm>
              <a:off x="1677785" y="5778926"/>
              <a:ext cx="3352800" cy="369332"/>
            </a:xfrm>
            <a:prstGeom prst="rect">
              <a:avLst/>
            </a:prstGeom>
            <a:noFill/>
          </p:spPr>
          <p:txBody>
            <a:bodyPr wrap="square" rtlCol="0">
              <a:spAutoFit/>
            </a:bodyPr>
            <a:lstStyle/>
            <a:p>
              <a:r>
                <a:rPr lang="it-IT" dirty="0">
                  <a:latin typeface="+mj-lt"/>
                </a:rPr>
                <a:t>Molte imprese in mano pubblica</a:t>
              </a:r>
            </a:p>
          </p:txBody>
        </p:sp>
        <p:sp>
          <p:nvSpPr>
            <p:cNvPr id="18" name="CasellaDiTesto 17">
              <a:extLst>
                <a:ext uri="{FF2B5EF4-FFF2-40B4-BE49-F238E27FC236}">
                  <a16:creationId xmlns:a16="http://schemas.microsoft.com/office/drawing/2014/main" id="{CDC3309D-7441-1259-14DD-54EDC57BA4A4}"/>
                </a:ext>
              </a:extLst>
            </p:cNvPr>
            <p:cNvSpPr txBox="1"/>
            <p:nvPr/>
          </p:nvSpPr>
          <p:spPr>
            <a:xfrm>
              <a:off x="5640185" y="5730854"/>
              <a:ext cx="3352800" cy="369332"/>
            </a:xfrm>
            <a:prstGeom prst="rect">
              <a:avLst/>
            </a:prstGeom>
            <a:noFill/>
          </p:spPr>
          <p:txBody>
            <a:bodyPr wrap="square" rtlCol="0">
              <a:spAutoFit/>
            </a:bodyPr>
            <a:lstStyle/>
            <a:p>
              <a:r>
                <a:rPr lang="it-IT" dirty="0">
                  <a:latin typeface="+mj-lt"/>
                </a:rPr>
                <a:t>Molte imprese familiari</a:t>
              </a:r>
            </a:p>
          </p:txBody>
        </p:sp>
        <p:sp>
          <p:nvSpPr>
            <p:cNvPr id="19" name="CasellaDiTesto 18">
              <a:extLst>
                <a:ext uri="{FF2B5EF4-FFF2-40B4-BE49-F238E27FC236}">
                  <a16:creationId xmlns:a16="http://schemas.microsoft.com/office/drawing/2014/main" id="{8EAEB235-8856-DBFD-5D51-3CFA946032B0}"/>
                </a:ext>
              </a:extLst>
            </p:cNvPr>
            <p:cNvSpPr txBox="1"/>
            <p:nvPr/>
          </p:nvSpPr>
          <p:spPr>
            <a:xfrm>
              <a:off x="2663354" y="3135094"/>
              <a:ext cx="2600861" cy="646331"/>
            </a:xfrm>
            <a:prstGeom prst="rect">
              <a:avLst/>
            </a:prstGeom>
            <a:noFill/>
          </p:spPr>
          <p:txBody>
            <a:bodyPr wrap="square" rtlCol="0">
              <a:spAutoFit/>
            </a:bodyPr>
            <a:lstStyle/>
            <a:p>
              <a:r>
                <a:rPr lang="it-IT" dirty="0">
                  <a:latin typeface="+mj-lt"/>
                </a:rPr>
                <a:t>Molte imprese quotate</a:t>
              </a:r>
            </a:p>
            <a:p>
              <a:r>
                <a:rPr lang="it-IT" dirty="0">
                  <a:latin typeface="+mj-lt"/>
                </a:rPr>
                <a:t>nei mercati ufficiali</a:t>
              </a:r>
            </a:p>
          </p:txBody>
        </p:sp>
        <p:sp>
          <p:nvSpPr>
            <p:cNvPr id="20" name="CasellaDiTesto 19">
              <a:extLst>
                <a:ext uri="{FF2B5EF4-FFF2-40B4-BE49-F238E27FC236}">
                  <a16:creationId xmlns:a16="http://schemas.microsoft.com/office/drawing/2014/main" id="{CD746DC6-4D82-4D42-1340-260785C91BB7}"/>
                </a:ext>
              </a:extLst>
            </p:cNvPr>
            <p:cNvSpPr txBox="1"/>
            <p:nvPr/>
          </p:nvSpPr>
          <p:spPr>
            <a:xfrm>
              <a:off x="5640185" y="3135094"/>
              <a:ext cx="3205431" cy="923330"/>
            </a:xfrm>
            <a:prstGeom prst="rect">
              <a:avLst/>
            </a:prstGeom>
            <a:noFill/>
          </p:spPr>
          <p:txBody>
            <a:bodyPr wrap="square" rtlCol="0">
              <a:spAutoFit/>
            </a:bodyPr>
            <a:lstStyle/>
            <a:p>
              <a:r>
                <a:rPr lang="it-IT" dirty="0">
                  <a:latin typeface="+mj-lt"/>
                </a:rPr>
                <a:t>Molte imprese guidate</a:t>
              </a:r>
            </a:p>
            <a:p>
              <a:r>
                <a:rPr lang="it-IT" dirty="0">
                  <a:latin typeface="+mj-lt"/>
                </a:rPr>
                <a:t>dall’imprenditore/fondatore</a:t>
              </a:r>
            </a:p>
            <a:p>
              <a:r>
                <a:rPr lang="it-IT" dirty="0">
                  <a:latin typeface="+mj-lt"/>
                </a:rPr>
                <a:t>(Entrepreneural business)</a:t>
              </a:r>
            </a:p>
          </p:txBody>
        </p:sp>
      </p:grpSp>
    </p:spTree>
    <p:extLst>
      <p:ext uri="{BB962C8B-B14F-4D97-AF65-F5344CB8AC3E}">
        <p14:creationId xmlns:p14="http://schemas.microsoft.com/office/powerpoint/2010/main" val="32219182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3">
            <a:extLst>
              <a:ext uri="{FF2B5EF4-FFF2-40B4-BE49-F238E27FC236}">
                <a16:creationId xmlns:a16="http://schemas.microsoft.com/office/drawing/2014/main" id="{4AD084CD-DB29-C8C6-E551-DB270F4C191A}"/>
              </a:ext>
            </a:extLst>
          </p:cNvPr>
          <p:cNvSpPr txBox="1"/>
          <p:nvPr/>
        </p:nvSpPr>
        <p:spPr>
          <a:xfrm>
            <a:off x="509752" y="1894119"/>
            <a:ext cx="9104147" cy="5316306"/>
          </a:xfrm>
          <a:prstGeom prst="rect">
            <a:avLst/>
          </a:prstGeom>
        </p:spPr>
        <p:txBody>
          <a:bodyPr vert="horz" lIns="91440" tIns="45720" rIns="91440" bIns="45720" rtlCol="0" anchor="ctr">
            <a:normAutofit/>
          </a:bodyPr>
          <a:lstStyle/>
          <a:p>
            <a:pPr marL="468897" indent="-457200">
              <a:spcBef>
                <a:spcPct val="20000"/>
              </a:spcBef>
              <a:spcAft>
                <a:spcPts val="600"/>
              </a:spcAft>
              <a:buClr>
                <a:schemeClr val="accent2"/>
              </a:buClr>
              <a:buSzPct val="92000"/>
              <a:buFont typeface="Wingdings 2" panose="05020102010507070707" pitchFamily="18" charset="2"/>
              <a:buChar char=""/>
              <a:tabLst>
                <a:tab pos="447261" algn="l"/>
              </a:tabLst>
            </a:pPr>
            <a:r>
              <a:rPr lang="en-US" sz="2400" dirty="0"/>
              <a:t>Come</a:t>
            </a:r>
            <a:r>
              <a:rPr lang="en-US" sz="2400" spc="-70" dirty="0"/>
              <a:t> </a:t>
            </a:r>
            <a:r>
              <a:rPr lang="en-US" sz="2400" dirty="0" err="1"/>
              <a:t>tutelare</a:t>
            </a:r>
            <a:r>
              <a:rPr lang="en-US" sz="2400" spc="-62" dirty="0"/>
              <a:t> </a:t>
            </a:r>
            <a:r>
              <a:rPr lang="en-US" sz="2400" dirty="0"/>
              <a:t>la</a:t>
            </a:r>
            <a:r>
              <a:rPr lang="en-US" sz="2400" spc="-53" dirty="0"/>
              <a:t> </a:t>
            </a:r>
            <a:r>
              <a:rPr lang="en-US" sz="2400" spc="-22" dirty="0" err="1"/>
              <a:t>proprietà</a:t>
            </a:r>
            <a:r>
              <a:rPr lang="en-US" sz="2400" spc="-268" dirty="0"/>
              <a:t> </a:t>
            </a:r>
            <a:r>
              <a:rPr lang="en-US" sz="2400" dirty="0" err="1"/>
              <a:t>priva</a:t>
            </a:r>
            <a:r>
              <a:rPr lang="en-US" sz="2400" spc="-53" dirty="0"/>
              <a:t> </a:t>
            </a:r>
            <a:r>
              <a:rPr lang="en-US" sz="2400" dirty="0"/>
              <a:t>di</a:t>
            </a:r>
            <a:r>
              <a:rPr lang="en-US" sz="2400" spc="-39" dirty="0"/>
              <a:t> </a:t>
            </a:r>
            <a:r>
              <a:rPr lang="en-US" sz="2400" spc="-8" dirty="0" err="1"/>
              <a:t>potere</a:t>
            </a:r>
            <a:r>
              <a:rPr lang="en-US" sz="2400" spc="-8" dirty="0"/>
              <a:t>?</a:t>
            </a:r>
            <a:endParaRPr lang="en-US" sz="2400" dirty="0"/>
          </a:p>
          <a:p>
            <a:pPr marL="468897" indent="-457200">
              <a:spcBef>
                <a:spcPct val="20000"/>
              </a:spcBef>
              <a:spcAft>
                <a:spcPts val="600"/>
              </a:spcAft>
              <a:buClr>
                <a:schemeClr val="accent2"/>
              </a:buClr>
              <a:buSzPct val="92000"/>
              <a:buFont typeface="Wingdings 2" panose="05020102010507070707" pitchFamily="18" charset="2"/>
              <a:buChar char=""/>
              <a:tabLst>
                <a:tab pos="447261" algn="l"/>
              </a:tabLst>
            </a:pPr>
            <a:r>
              <a:rPr lang="en-US" sz="2400" dirty="0"/>
              <a:t>Come</a:t>
            </a:r>
            <a:r>
              <a:rPr lang="en-US" sz="2400" spc="-92" dirty="0"/>
              <a:t> </a:t>
            </a:r>
            <a:r>
              <a:rPr lang="en-US" sz="2400" dirty="0" err="1"/>
              <a:t>allocare</a:t>
            </a:r>
            <a:r>
              <a:rPr lang="en-US" sz="2400" spc="-100" dirty="0"/>
              <a:t> </a:t>
            </a:r>
            <a:r>
              <a:rPr lang="en-US" sz="2400" dirty="0"/>
              <a:t>il</a:t>
            </a:r>
            <a:r>
              <a:rPr lang="en-US" sz="2400" spc="-66" dirty="0"/>
              <a:t> </a:t>
            </a:r>
            <a:r>
              <a:rPr lang="en-US" sz="2400" dirty="0" err="1"/>
              <a:t>potere</a:t>
            </a:r>
            <a:r>
              <a:rPr lang="en-US" sz="2400" spc="-27" dirty="0"/>
              <a:t> </a:t>
            </a:r>
            <a:r>
              <a:rPr lang="en-US" sz="2400" spc="-8" dirty="0" err="1"/>
              <a:t>decisionale</a:t>
            </a:r>
            <a:r>
              <a:rPr lang="en-US" sz="2400" spc="-8" dirty="0"/>
              <a:t>?</a:t>
            </a:r>
            <a:endParaRPr lang="en-US" sz="2400" dirty="0"/>
          </a:p>
          <a:p>
            <a:pPr marL="468340" marR="754161" indent="-457200">
              <a:spcBef>
                <a:spcPct val="20000"/>
              </a:spcBef>
              <a:spcAft>
                <a:spcPts val="600"/>
              </a:spcAft>
              <a:buClr>
                <a:schemeClr val="accent2"/>
              </a:buClr>
              <a:buSzPct val="92000"/>
              <a:buFont typeface="Wingdings 2" panose="05020102010507070707" pitchFamily="18" charset="2"/>
              <a:buChar char=""/>
              <a:tabLst>
                <a:tab pos="447261" algn="l"/>
              </a:tabLst>
            </a:pPr>
            <a:r>
              <a:rPr lang="en-US" sz="2400" dirty="0"/>
              <a:t>Come</a:t>
            </a:r>
            <a:r>
              <a:rPr lang="en-US" sz="2400" spc="-88" dirty="0"/>
              <a:t> </a:t>
            </a:r>
            <a:r>
              <a:rPr lang="en-US" sz="2400" dirty="0" err="1"/>
              <a:t>garantire</a:t>
            </a:r>
            <a:r>
              <a:rPr lang="en-US" sz="2400" spc="-92" dirty="0"/>
              <a:t> </a:t>
            </a:r>
            <a:r>
              <a:rPr lang="en-US" sz="2400" dirty="0"/>
              <a:t>il</a:t>
            </a:r>
            <a:r>
              <a:rPr lang="en-US" sz="2400" spc="-78" dirty="0"/>
              <a:t> </a:t>
            </a:r>
            <a:r>
              <a:rPr lang="en-US" sz="2400" dirty="0" err="1"/>
              <a:t>ricambio</a:t>
            </a:r>
            <a:r>
              <a:rPr lang="en-US" sz="2400" spc="-88" dirty="0"/>
              <a:t> </a:t>
            </a:r>
            <a:r>
              <a:rPr lang="en-US" sz="2400" dirty="0"/>
              <a:t>al</a:t>
            </a:r>
            <a:r>
              <a:rPr lang="en-US" sz="2400" spc="-83" dirty="0"/>
              <a:t> </a:t>
            </a:r>
            <a:r>
              <a:rPr lang="en-US" sz="2400" dirty="0" err="1"/>
              <a:t>vertice</a:t>
            </a:r>
            <a:r>
              <a:rPr lang="en-US" sz="2400" spc="-75" dirty="0"/>
              <a:t> </a:t>
            </a:r>
            <a:r>
              <a:rPr lang="en-US" sz="2400" dirty="0" err="1"/>
              <a:t>aziendale</a:t>
            </a:r>
            <a:r>
              <a:rPr lang="en-US" sz="2400" spc="-97" dirty="0"/>
              <a:t> </a:t>
            </a:r>
            <a:r>
              <a:rPr lang="en-US" sz="2400" spc="-22" dirty="0"/>
              <a:t>in </a:t>
            </a:r>
            <a:r>
              <a:rPr lang="en-US" sz="2400" dirty="0" err="1"/>
              <a:t>caso</a:t>
            </a:r>
            <a:r>
              <a:rPr lang="en-US" sz="2400" spc="-53" dirty="0"/>
              <a:t> </a:t>
            </a:r>
            <a:r>
              <a:rPr lang="en-US" sz="2400" dirty="0"/>
              <a:t>di</a:t>
            </a:r>
            <a:r>
              <a:rPr lang="en-US" sz="2400" spc="-27" dirty="0"/>
              <a:t> </a:t>
            </a:r>
            <a:r>
              <a:rPr lang="en-US" sz="2400" spc="-8" dirty="0" err="1"/>
              <a:t>inefficenza</a:t>
            </a:r>
            <a:r>
              <a:rPr lang="en-US" sz="2400" spc="-8" dirty="0"/>
              <a:t>?</a:t>
            </a:r>
            <a:endParaRPr lang="en-US" sz="2400" dirty="0"/>
          </a:p>
          <a:p>
            <a:pPr marL="457200" indent="-457200">
              <a:spcBef>
                <a:spcPct val="20000"/>
              </a:spcBef>
              <a:spcAft>
                <a:spcPts val="600"/>
              </a:spcAft>
              <a:buClr>
                <a:schemeClr val="accent2"/>
              </a:buClr>
              <a:buSzPct val="92000"/>
              <a:buFont typeface="Wingdings 2" panose="05020102010507070707" pitchFamily="18" charset="2"/>
              <a:buChar char=""/>
            </a:pPr>
            <a:endParaRPr lang="en-US" sz="2400" dirty="0"/>
          </a:p>
          <a:p>
            <a:pPr marL="11696" marR="4456">
              <a:spcBef>
                <a:spcPct val="20000"/>
              </a:spcBef>
              <a:spcAft>
                <a:spcPts val="600"/>
              </a:spcAft>
              <a:buClr>
                <a:schemeClr val="accent2"/>
              </a:buClr>
              <a:buSzPct val="92000"/>
            </a:pPr>
            <a:r>
              <a:rPr lang="en-US" sz="2400" spc="-22" dirty="0" err="1"/>
              <a:t>L’insieme</a:t>
            </a:r>
            <a:r>
              <a:rPr lang="en-US" sz="2400" spc="153" dirty="0"/>
              <a:t> </a:t>
            </a:r>
            <a:r>
              <a:rPr lang="en-US" sz="2400" dirty="0" err="1"/>
              <a:t>delle</a:t>
            </a:r>
            <a:r>
              <a:rPr lang="en-US" sz="2400" spc="189" dirty="0"/>
              <a:t> </a:t>
            </a:r>
            <a:r>
              <a:rPr lang="en-US" sz="2400" dirty="0" err="1"/>
              <a:t>regole</a:t>
            </a:r>
            <a:r>
              <a:rPr lang="en-US" sz="2400" spc="189" dirty="0"/>
              <a:t> </a:t>
            </a:r>
            <a:r>
              <a:rPr lang="en-US" sz="2400" dirty="0"/>
              <a:t>e</a:t>
            </a:r>
            <a:r>
              <a:rPr lang="en-US" sz="2400" spc="201" dirty="0"/>
              <a:t> </a:t>
            </a:r>
            <a:r>
              <a:rPr lang="en-US" sz="2400" dirty="0" err="1"/>
              <a:t>dei</a:t>
            </a:r>
            <a:r>
              <a:rPr lang="en-US" sz="2400" spc="193" dirty="0"/>
              <a:t> </a:t>
            </a:r>
            <a:r>
              <a:rPr lang="en-US" sz="2400" dirty="0" err="1"/>
              <a:t>meccanismi</a:t>
            </a:r>
            <a:r>
              <a:rPr lang="en-US" sz="2400" spc="193" dirty="0"/>
              <a:t> </a:t>
            </a:r>
            <a:r>
              <a:rPr lang="en-US" sz="2400" dirty="0" err="1"/>
              <a:t>attraverso</a:t>
            </a:r>
            <a:r>
              <a:rPr lang="en-US" sz="2400" spc="197" dirty="0"/>
              <a:t> </a:t>
            </a:r>
            <a:r>
              <a:rPr lang="en-US" sz="2400" spc="-22" dirty="0"/>
              <a:t>cui </a:t>
            </a:r>
            <a:r>
              <a:rPr lang="en-US" sz="2400" dirty="0"/>
              <a:t>le</a:t>
            </a:r>
            <a:r>
              <a:rPr lang="en-US" sz="2400" spc="145" dirty="0"/>
              <a:t> </a:t>
            </a:r>
            <a:r>
              <a:rPr lang="en-US" sz="2400" dirty="0" err="1"/>
              <a:t>imprese</a:t>
            </a:r>
            <a:r>
              <a:rPr lang="en-US" sz="2400" spc="153" dirty="0"/>
              <a:t> </a:t>
            </a:r>
            <a:r>
              <a:rPr lang="en-US" sz="2400" dirty="0" err="1"/>
              <a:t>sono</a:t>
            </a:r>
            <a:r>
              <a:rPr lang="en-US" sz="2400" spc="140" dirty="0"/>
              <a:t> </a:t>
            </a:r>
            <a:r>
              <a:rPr lang="en-US" sz="2400" dirty="0" err="1"/>
              <a:t>governante</a:t>
            </a:r>
            <a:r>
              <a:rPr lang="en-US" sz="2400" spc="150" dirty="0"/>
              <a:t> </a:t>
            </a:r>
            <a:r>
              <a:rPr lang="en-US" sz="2400" dirty="0"/>
              <a:t>e</a:t>
            </a:r>
            <a:r>
              <a:rPr lang="en-US" sz="2400" spc="158" dirty="0"/>
              <a:t> </a:t>
            </a:r>
            <a:r>
              <a:rPr lang="en-US" sz="2400" dirty="0" err="1"/>
              <a:t>controllate</a:t>
            </a:r>
            <a:r>
              <a:rPr lang="en-US" sz="2400" spc="145" dirty="0"/>
              <a:t> </a:t>
            </a:r>
            <a:r>
              <a:rPr lang="en-US" sz="2400" spc="-8" dirty="0" err="1"/>
              <a:t>consentendo</a:t>
            </a:r>
            <a:r>
              <a:rPr lang="en-US" sz="2400" spc="-8" dirty="0"/>
              <a:t> </a:t>
            </a:r>
            <a:r>
              <a:rPr lang="en-US" sz="2400" dirty="0"/>
              <a:t>la</a:t>
            </a:r>
            <a:r>
              <a:rPr lang="en-US" sz="2400" spc="22" dirty="0"/>
              <a:t> </a:t>
            </a:r>
            <a:r>
              <a:rPr lang="en-US" sz="2400" dirty="0" err="1"/>
              <a:t>determinazione</a:t>
            </a:r>
            <a:r>
              <a:rPr lang="en-US" sz="2400" spc="8" dirty="0"/>
              <a:t> </a:t>
            </a:r>
            <a:r>
              <a:rPr lang="en-US" sz="2400" dirty="0"/>
              <a:t>del</a:t>
            </a:r>
            <a:r>
              <a:rPr lang="en-US" sz="2400" spc="13" dirty="0"/>
              <a:t> </a:t>
            </a:r>
            <a:r>
              <a:rPr lang="en-US" sz="2400" dirty="0" err="1"/>
              <a:t>soggetto</a:t>
            </a:r>
            <a:r>
              <a:rPr lang="en-US" sz="2400" spc="18" dirty="0"/>
              <a:t> </a:t>
            </a:r>
            <a:r>
              <a:rPr lang="en-US" sz="2400" dirty="0" err="1"/>
              <a:t>economico</a:t>
            </a:r>
            <a:r>
              <a:rPr lang="en-US" sz="2400" spc="8" dirty="0"/>
              <a:t> </a:t>
            </a:r>
            <a:r>
              <a:rPr lang="en-US" sz="2400" spc="-8" dirty="0" err="1"/>
              <a:t>rappresenta</a:t>
            </a:r>
            <a:r>
              <a:rPr lang="en-US" sz="2400" spc="-8" dirty="0"/>
              <a:t> </a:t>
            </a:r>
            <a:r>
              <a:rPr lang="en-US" sz="2400" dirty="0"/>
              <a:t>la</a:t>
            </a:r>
            <a:r>
              <a:rPr lang="en-US" sz="2400" spc="-132" dirty="0"/>
              <a:t> </a:t>
            </a:r>
            <a:r>
              <a:rPr lang="en-US" sz="2400" b="1" spc="-100" dirty="0"/>
              <a:t>CORPORATE</a:t>
            </a:r>
            <a:r>
              <a:rPr lang="en-US" sz="2400" b="1" spc="-150" dirty="0"/>
              <a:t> </a:t>
            </a:r>
            <a:r>
              <a:rPr lang="en-US" sz="2400" b="1" dirty="0"/>
              <a:t>GOVERNANCE</a:t>
            </a:r>
            <a:r>
              <a:rPr lang="en-US" sz="2400" b="1" spc="97" dirty="0"/>
              <a:t> </a:t>
            </a:r>
            <a:r>
              <a:rPr lang="en-US" sz="2400" spc="-8" dirty="0" err="1"/>
              <a:t>aziendale</a:t>
            </a:r>
            <a:r>
              <a:rPr lang="en-US" sz="2400" spc="-8" dirty="0"/>
              <a:t>.</a:t>
            </a:r>
            <a:endParaRPr lang="en-US" sz="2400" dirty="0"/>
          </a:p>
        </p:txBody>
      </p:sp>
      <p:sp>
        <p:nvSpPr>
          <p:cNvPr id="3" name="Titolo 4">
            <a:extLst>
              <a:ext uri="{FF2B5EF4-FFF2-40B4-BE49-F238E27FC236}">
                <a16:creationId xmlns:a16="http://schemas.microsoft.com/office/drawing/2014/main" id="{7A9F3FE8-8765-9F59-C833-B3FB73D9178E}"/>
              </a:ext>
            </a:extLst>
          </p:cNvPr>
          <p:cNvSpPr txBox="1">
            <a:spLocks/>
          </p:cNvSpPr>
          <p:nvPr/>
        </p:nvSpPr>
        <p:spPr>
          <a:xfrm>
            <a:off x="674914" y="428625"/>
            <a:ext cx="9343571" cy="1194671"/>
          </a:xfrm>
          <a:prstGeom prst="rect">
            <a:avLst/>
          </a:prstGeom>
        </p:spPr>
        <p:txBody>
          <a:bodyPr vert="horz" lIns="91440" tIns="45720" rIns="91440" bIns="45720" rtlCol="0" anchor="b">
            <a:normAutofit/>
          </a:bodyPr>
          <a:lstStyle>
            <a:lvl1pPr algn="l" defTabSz="504200" rtl="0" eaLnBrk="1" latinLnBrk="0" hangingPunct="1">
              <a:spcBef>
                <a:spcPct val="0"/>
              </a:spcBef>
              <a:buNone/>
              <a:defRPr sz="3088"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it-IT" dirty="0"/>
              <a:t>CORPORATE GOVERNANCE </a:t>
            </a:r>
          </a:p>
        </p:txBody>
      </p:sp>
      <p:sp>
        <p:nvSpPr>
          <p:cNvPr id="5" name="Title 4">
            <a:extLst>
              <a:ext uri="{FF2B5EF4-FFF2-40B4-BE49-F238E27FC236}">
                <a16:creationId xmlns:a16="http://schemas.microsoft.com/office/drawing/2014/main" id="{9EF9B42C-7FED-E623-D11E-BD035D451242}"/>
              </a:ext>
            </a:extLst>
          </p:cNvPr>
          <p:cNvSpPr>
            <a:spLocks noGrp="1"/>
          </p:cNvSpPr>
          <p:nvPr>
            <p:ph type="title"/>
          </p:nvPr>
        </p:nvSpPr>
        <p:spPr/>
        <p:txBody>
          <a:bodyPr/>
          <a:lstStyle/>
          <a:p>
            <a:endParaRPr lang="en-IT"/>
          </a:p>
        </p:txBody>
      </p:sp>
    </p:spTree>
    <p:extLst>
      <p:ext uri="{BB962C8B-B14F-4D97-AF65-F5344CB8AC3E}">
        <p14:creationId xmlns:p14="http://schemas.microsoft.com/office/powerpoint/2010/main" val="24421556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3">
            <a:extLst>
              <a:ext uri="{FF2B5EF4-FFF2-40B4-BE49-F238E27FC236}">
                <a16:creationId xmlns:a16="http://schemas.microsoft.com/office/drawing/2014/main" id="{4AD084CD-DB29-C8C6-E551-DB270F4C191A}"/>
              </a:ext>
            </a:extLst>
          </p:cNvPr>
          <p:cNvSpPr txBox="1"/>
          <p:nvPr/>
        </p:nvSpPr>
        <p:spPr>
          <a:xfrm>
            <a:off x="509752" y="2122719"/>
            <a:ext cx="8875547" cy="5316306"/>
          </a:xfrm>
          <a:prstGeom prst="rect">
            <a:avLst/>
          </a:prstGeom>
        </p:spPr>
        <p:txBody>
          <a:bodyPr vert="horz" lIns="91440" tIns="45720" rIns="91440" bIns="45720" rtlCol="0" anchor="ctr">
            <a:normAutofit/>
          </a:bodyPr>
          <a:lstStyle/>
          <a:p>
            <a:pPr marL="468897" indent="-457200">
              <a:spcBef>
                <a:spcPct val="20000"/>
              </a:spcBef>
              <a:spcAft>
                <a:spcPts val="600"/>
              </a:spcAft>
              <a:buClr>
                <a:schemeClr val="accent2"/>
              </a:buClr>
              <a:buSzPct val="92000"/>
              <a:buFont typeface="Wingdings 2" panose="05020102010507070707" pitchFamily="18" charset="2"/>
              <a:buChar char=""/>
              <a:tabLst>
                <a:tab pos="447261" algn="l"/>
              </a:tabLst>
            </a:pPr>
            <a:r>
              <a:rPr lang="en-US" sz="2400" dirty="0"/>
              <a:t>Un </a:t>
            </a:r>
            <a:r>
              <a:rPr lang="en-US" sz="2400" dirty="0" err="1"/>
              <a:t>soggetto</a:t>
            </a:r>
            <a:r>
              <a:rPr lang="en-US" sz="2400" dirty="0"/>
              <a:t> </a:t>
            </a:r>
            <a:r>
              <a:rPr lang="en-US" sz="2400" b="1" dirty="0"/>
              <a:t>(</a:t>
            </a:r>
            <a:r>
              <a:rPr lang="en-US" sz="2400" b="1" dirty="0" err="1"/>
              <a:t>principale</a:t>
            </a:r>
            <a:r>
              <a:rPr lang="en-US" sz="2400" b="1" dirty="0"/>
              <a:t>) </a:t>
            </a:r>
            <a:r>
              <a:rPr lang="en-US" sz="2400" dirty="0" err="1"/>
              <a:t>delega</a:t>
            </a:r>
            <a:r>
              <a:rPr lang="en-US" sz="2400" dirty="0"/>
              <a:t> </a:t>
            </a:r>
            <a:r>
              <a:rPr lang="en-US" sz="2400" dirty="0" err="1"/>
              <a:t>l’utilizzo</a:t>
            </a:r>
            <a:r>
              <a:rPr lang="en-US" sz="2400" dirty="0"/>
              <a:t> di </a:t>
            </a:r>
            <a:r>
              <a:rPr lang="en-US" sz="2400" dirty="0" err="1"/>
              <a:t>alcune</a:t>
            </a:r>
            <a:r>
              <a:rPr lang="en-US" sz="2400" dirty="0"/>
              <a:t> </a:t>
            </a:r>
            <a:r>
              <a:rPr lang="en-US" sz="2400" dirty="0" err="1"/>
              <a:t>risorse</a:t>
            </a:r>
            <a:r>
              <a:rPr lang="en-US" sz="2400" dirty="0"/>
              <a:t> ad un </a:t>
            </a:r>
            <a:r>
              <a:rPr lang="en-US" sz="2400" dirty="0" err="1"/>
              <a:t>altro</a:t>
            </a:r>
            <a:r>
              <a:rPr lang="en-US" sz="2400" dirty="0"/>
              <a:t> </a:t>
            </a:r>
            <a:r>
              <a:rPr lang="en-US" sz="2400" dirty="0" err="1"/>
              <a:t>soggetto</a:t>
            </a:r>
            <a:r>
              <a:rPr lang="en-US" sz="2400" dirty="0"/>
              <a:t> </a:t>
            </a:r>
            <a:r>
              <a:rPr lang="en-US" sz="2400" b="1" dirty="0"/>
              <a:t>(</a:t>
            </a:r>
            <a:r>
              <a:rPr lang="en-US" sz="2400" b="1" dirty="0" err="1"/>
              <a:t>agente</a:t>
            </a:r>
            <a:r>
              <a:rPr lang="en-US" sz="2400" b="1" dirty="0"/>
              <a:t>) </a:t>
            </a:r>
            <a:r>
              <a:rPr lang="en-US" sz="2400" dirty="0"/>
              <a:t>il quale opera </a:t>
            </a:r>
            <a:r>
              <a:rPr lang="en-US" sz="2400" dirty="0" err="1"/>
              <a:t>rappresentando</a:t>
            </a:r>
            <a:r>
              <a:rPr lang="en-US" sz="2400" dirty="0"/>
              <a:t> </a:t>
            </a:r>
            <a:r>
              <a:rPr lang="en-US" sz="2400" dirty="0" err="1"/>
              <a:t>gli</a:t>
            </a:r>
            <a:r>
              <a:rPr lang="en-US" sz="2400" dirty="0"/>
              <a:t> </a:t>
            </a:r>
            <a:r>
              <a:rPr lang="en-US" sz="2400" dirty="0" err="1"/>
              <a:t>interessi</a:t>
            </a:r>
            <a:r>
              <a:rPr lang="en-US" sz="2400" dirty="0"/>
              <a:t> del </a:t>
            </a:r>
            <a:r>
              <a:rPr lang="en-US" sz="2400" dirty="0" err="1"/>
              <a:t>principale</a:t>
            </a:r>
            <a:r>
              <a:rPr lang="en-US" sz="2400" dirty="0"/>
              <a:t> </a:t>
            </a:r>
          </a:p>
          <a:p>
            <a:pPr marL="468897" indent="-457200">
              <a:spcBef>
                <a:spcPct val="20000"/>
              </a:spcBef>
              <a:spcAft>
                <a:spcPts val="600"/>
              </a:spcAft>
              <a:buClr>
                <a:schemeClr val="accent2"/>
              </a:buClr>
              <a:buSzPct val="92000"/>
              <a:buFont typeface="Wingdings 2" panose="05020102010507070707" pitchFamily="18" charset="2"/>
              <a:buChar char=""/>
              <a:tabLst>
                <a:tab pos="447261" algn="l"/>
              </a:tabLst>
            </a:pPr>
            <a:endParaRPr lang="en-US" sz="2400" dirty="0"/>
          </a:p>
          <a:p>
            <a:pPr marL="468897" indent="-457200">
              <a:spcBef>
                <a:spcPct val="20000"/>
              </a:spcBef>
              <a:spcAft>
                <a:spcPts val="600"/>
              </a:spcAft>
              <a:buClr>
                <a:schemeClr val="accent2"/>
              </a:buClr>
              <a:buSzPct val="92000"/>
              <a:buFont typeface="Wingdings 2" panose="05020102010507070707" pitchFamily="18" charset="2"/>
              <a:buChar char=""/>
              <a:tabLst>
                <a:tab pos="447261" algn="l"/>
              </a:tabLst>
            </a:pPr>
            <a:r>
              <a:rPr lang="en-US" sz="2400" dirty="0" err="1"/>
              <a:t>L’agente</a:t>
            </a:r>
            <a:r>
              <a:rPr lang="en-US" sz="2400" dirty="0"/>
              <a:t> ed il </a:t>
            </a:r>
            <a:r>
              <a:rPr lang="en-US" sz="2400" dirty="0" err="1"/>
              <a:t>principale</a:t>
            </a:r>
            <a:r>
              <a:rPr lang="en-US" sz="2400" dirty="0"/>
              <a:t> </a:t>
            </a:r>
            <a:r>
              <a:rPr lang="en-US" sz="2400" dirty="0" err="1"/>
              <a:t>sono</a:t>
            </a:r>
            <a:r>
              <a:rPr lang="en-US" sz="2400" dirty="0"/>
              <a:t> </a:t>
            </a:r>
            <a:r>
              <a:rPr lang="en-US" sz="2400" dirty="0" err="1"/>
              <a:t>caratterizzati</a:t>
            </a:r>
            <a:r>
              <a:rPr lang="en-US" sz="2400" dirty="0"/>
              <a:t> da </a:t>
            </a:r>
            <a:r>
              <a:rPr lang="en-US" sz="2400" dirty="0" err="1"/>
              <a:t>interessi</a:t>
            </a:r>
            <a:r>
              <a:rPr lang="en-US" sz="2400" dirty="0"/>
              <a:t> </a:t>
            </a:r>
            <a:r>
              <a:rPr lang="en-US" sz="2400" b="1" dirty="0"/>
              <a:t>non </a:t>
            </a:r>
            <a:r>
              <a:rPr lang="en-US" sz="2400" b="1" dirty="0" err="1"/>
              <a:t>allineati</a:t>
            </a:r>
            <a:r>
              <a:rPr lang="en-US" sz="2400" b="1" dirty="0"/>
              <a:t> </a:t>
            </a:r>
            <a:r>
              <a:rPr lang="en-US" sz="2400" dirty="0"/>
              <a:t>per via di </a:t>
            </a:r>
            <a:r>
              <a:rPr lang="en-US" sz="2400" dirty="0" err="1"/>
              <a:t>una</a:t>
            </a:r>
            <a:r>
              <a:rPr lang="en-US" sz="2400" dirty="0"/>
              <a:t> </a:t>
            </a:r>
            <a:r>
              <a:rPr lang="en-US" sz="2400" dirty="0" err="1"/>
              <a:t>differente</a:t>
            </a:r>
            <a:r>
              <a:rPr lang="en-US" sz="2400" dirty="0"/>
              <a:t> </a:t>
            </a:r>
            <a:r>
              <a:rPr lang="en-US" sz="2400" b="1" dirty="0" err="1"/>
              <a:t>propensione</a:t>
            </a:r>
            <a:r>
              <a:rPr lang="en-US" sz="2400" b="1" dirty="0"/>
              <a:t> al </a:t>
            </a:r>
            <a:r>
              <a:rPr lang="en-US" sz="2400" b="1" dirty="0" err="1"/>
              <a:t>rischio</a:t>
            </a:r>
            <a:r>
              <a:rPr lang="en-US" sz="2400" b="1" dirty="0"/>
              <a:t> e </a:t>
            </a:r>
            <a:r>
              <a:rPr lang="en-US" sz="2400" b="1" dirty="0" err="1"/>
              <a:t>disponibilità</a:t>
            </a:r>
            <a:r>
              <a:rPr lang="en-US" sz="2400" b="1" dirty="0"/>
              <a:t> di </a:t>
            </a:r>
            <a:r>
              <a:rPr lang="en-US" sz="2400" b="1" dirty="0" err="1"/>
              <a:t>informazioni</a:t>
            </a:r>
            <a:r>
              <a:rPr lang="en-US" sz="2400" b="1" dirty="0"/>
              <a:t> </a:t>
            </a:r>
            <a:r>
              <a:rPr lang="en-US" sz="2400" dirty="0"/>
              <a:t>(c.d. </a:t>
            </a:r>
            <a:r>
              <a:rPr lang="en-US" sz="2400" dirty="0" err="1"/>
              <a:t>problema</a:t>
            </a:r>
            <a:r>
              <a:rPr lang="en-US" sz="2400" dirty="0"/>
              <a:t> di </a:t>
            </a:r>
            <a:r>
              <a:rPr lang="en-US" sz="2400" dirty="0" err="1"/>
              <a:t>agenzia</a:t>
            </a:r>
            <a:r>
              <a:rPr lang="en-US" sz="2400" dirty="0"/>
              <a:t>).</a:t>
            </a:r>
          </a:p>
        </p:txBody>
      </p:sp>
      <p:sp>
        <p:nvSpPr>
          <p:cNvPr id="4" name="Titolo 4">
            <a:extLst>
              <a:ext uri="{FF2B5EF4-FFF2-40B4-BE49-F238E27FC236}">
                <a16:creationId xmlns:a16="http://schemas.microsoft.com/office/drawing/2014/main" id="{4B155193-A536-D9BE-B582-1AC18A719DB1}"/>
              </a:ext>
            </a:extLst>
          </p:cNvPr>
          <p:cNvSpPr txBox="1">
            <a:spLocks/>
          </p:cNvSpPr>
          <p:nvPr/>
        </p:nvSpPr>
        <p:spPr>
          <a:xfrm>
            <a:off x="674914" y="428625"/>
            <a:ext cx="9343571" cy="1194671"/>
          </a:xfrm>
          <a:prstGeom prst="rect">
            <a:avLst/>
          </a:prstGeom>
        </p:spPr>
        <p:txBody>
          <a:bodyPr vert="horz" lIns="91440" tIns="45720" rIns="91440" bIns="45720" rtlCol="0" anchor="b">
            <a:normAutofit/>
          </a:bodyPr>
          <a:lstStyle>
            <a:lvl1pPr algn="l" defTabSz="504200" rtl="0" eaLnBrk="1" latinLnBrk="0" hangingPunct="1">
              <a:spcBef>
                <a:spcPct val="0"/>
              </a:spcBef>
              <a:buNone/>
              <a:defRPr sz="3088"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it-IT" dirty="0"/>
              <a:t>MODELLO </a:t>
            </a:r>
            <a:r>
              <a:rPr lang="it-IT" i="1" dirty="0"/>
              <a:t>Principale-agente</a:t>
            </a:r>
          </a:p>
        </p:txBody>
      </p:sp>
      <p:sp>
        <p:nvSpPr>
          <p:cNvPr id="7" name="Title 6">
            <a:extLst>
              <a:ext uri="{FF2B5EF4-FFF2-40B4-BE49-F238E27FC236}">
                <a16:creationId xmlns:a16="http://schemas.microsoft.com/office/drawing/2014/main" id="{667D10FE-BA38-723B-51DC-A192CDD1C938}"/>
              </a:ext>
            </a:extLst>
          </p:cNvPr>
          <p:cNvSpPr>
            <a:spLocks noGrp="1"/>
          </p:cNvSpPr>
          <p:nvPr>
            <p:ph type="title"/>
          </p:nvPr>
        </p:nvSpPr>
        <p:spPr/>
        <p:txBody>
          <a:bodyPr/>
          <a:lstStyle/>
          <a:p>
            <a:endParaRPr lang="en-IT" dirty="0"/>
          </a:p>
        </p:txBody>
      </p:sp>
    </p:spTree>
    <p:extLst>
      <p:ext uri="{BB962C8B-B14F-4D97-AF65-F5344CB8AC3E}">
        <p14:creationId xmlns:p14="http://schemas.microsoft.com/office/powerpoint/2010/main" val="37254325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olo 4">
            <a:extLst>
              <a:ext uri="{FF2B5EF4-FFF2-40B4-BE49-F238E27FC236}">
                <a16:creationId xmlns:a16="http://schemas.microsoft.com/office/drawing/2014/main" id="{3EE188F0-2D6A-1909-9CAF-147DD2F7AA1D}"/>
              </a:ext>
            </a:extLst>
          </p:cNvPr>
          <p:cNvSpPr>
            <a:spLocks noGrp="1"/>
          </p:cNvSpPr>
          <p:nvPr>
            <p:ph type="title"/>
          </p:nvPr>
        </p:nvSpPr>
        <p:spPr>
          <a:xfrm>
            <a:off x="674914" y="428625"/>
            <a:ext cx="9343571" cy="1194671"/>
          </a:xfrm>
        </p:spPr>
        <p:txBody>
          <a:bodyPr/>
          <a:lstStyle/>
          <a:p>
            <a:r>
              <a:rPr lang="it-IT" spc="115" dirty="0"/>
              <a:t>TEORIA DELL’AGENZIA</a:t>
            </a:r>
            <a:endParaRPr lang="it-IT" dirty="0"/>
          </a:p>
        </p:txBody>
      </p:sp>
      <p:sp>
        <p:nvSpPr>
          <p:cNvPr id="5" name="CasellaDiTesto 4">
            <a:extLst>
              <a:ext uri="{FF2B5EF4-FFF2-40B4-BE49-F238E27FC236}">
                <a16:creationId xmlns:a16="http://schemas.microsoft.com/office/drawing/2014/main" id="{88D27C04-C4B6-3A77-D150-8F1E94F8C32E}"/>
              </a:ext>
            </a:extLst>
          </p:cNvPr>
          <p:cNvSpPr txBox="1"/>
          <p:nvPr/>
        </p:nvSpPr>
        <p:spPr>
          <a:xfrm>
            <a:off x="546099" y="2350264"/>
            <a:ext cx="9601200" cy="2554545"/>
          </a:xfrm>
          <a:prstGeom prst="rect">
            <a:avLst/>
          </a:prstGeom>
          <a:noFill/>
        </p:spPr>
        <p:txBody>
          <a:bodyPr wrap="square">
            <a:spAutoFit/>
          </a:bodyPr>
          <a:lstStyle/>
          <a:p>
            <a:r>
              <a:rPr lang="it-IT" sz="2000" kern="100" dirty="0">
                <a:effectLst/>
                <a:ea typeface="Aptos" panose="020B0004020202020204" pitchFamily="34" charset="0"/>
                <a:cs typeface="Times New Roman" panose="02020603050405020304" pitchFamily="18" charset="0"/>
              </a:rPr>
              <a:t>La teoria dell’agenzia interpreta la relazione tra azionisti e management come un rapporto di delega aperte “principale-agente” della gestione societaria: il principale (azionista) delega il potere di controllo all’agente (manager-delegato).</a:t>
            </a:r>
          </a:p>
          <a:p>
            <a:endParaRPr lang="it-IT" sz="2000" kern="100" dirty="0">
              <a:effectLst/>
              <a:ea typeface="Aptos" panose="020B0004020202020204" pitchFamily="34" charset="0"/>
              <a:cs typeface="Times New Roman" panose="02020603050405020304" pitchFamily="18" charset="0"/>
            </a:endParaRPr>
          </a:p>
          <a:p>
            <a:r>
              <a:rPr lang="it-IT" sz="2000" kern="100" dirty="0">
                <a:effectLst/>
                <a:ea typeface="Aptos" panose="020B0004020202020204" pitchFamily="34" charset="0"/>
                <a:cs typeface="Times New Roman" panose="02020603050405020304" pitchFamily="18" charset="0"/>
              </a:rPr>
              <a:t>L’agente ha il dovere fiduciario di agire nell'interesse del principale.</a:t>
            </a:r>
          </a:p>
          <a:p>
            <a:endParaRPr lang="it-IT" sz="2000" kern="100" dirty="0">
              <a:effectLst/>
              <a:ea typeface="Aptos" panose="020B0004020202020204" pitchFamily="34" charset="0"/>
              <a:cs typeface="Times New Roman" panose="02020603050405020304" pitchFamily="18" charset="0"/>
            </a:endParaRPr>
          </a:p>
          <a:p>
            <a:r>
              <a:rPr lang="it-IT" sz="2000" b="1" kern="100" dirty="0">
                <a:effectLst/>
                <a:ea typeface="Aptos" panose="020B0004020202020204" pitchFamily="34" charset="0"/>
                <a:cs typeface="Times New Roman" panose="02020603050405020304" pitchFamily="18" charset="0"/>
              </a:rPr>
              <a:t>L’obiettivo è quello di sviluppare l’accordo tra i due soggetti in modo tale da rendere massima l’utilità del principale.</a:t>
            </a:r>
          </a:p>
        </p:txBody>
      </p:sp>
      <p:sp>
        <p:nvSpPr>
          <p:cNvPr id="7" name="Rettangolo con angoli arrotondati 6">
            <a:extLst>
              <a:ext uri="{FF2B5EF4-FFF2-40B4-BE49-F238E27FC236}">
                <a16:creationId xmlns:a16="http://schemas.microsoft.com/office/drawing/2014/main" id="{98D97F28-0D69-B3C3-5060-5A99AB20D624}"/>
              </a:ext>
            </a:extLst>
          </p:cNvPr>
          <p:cNvSpPr/>
          <p:nvPr/>
        </p:nvSpPr>
        <p:spPr>
          <a:xfrm>
            <a:off x="502102" y="5076825"/>
            <a:ext cx="9689194" cy="1295400"/>
          </a:xfrm>
          <a:prstGeom prst="roundRect">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r>
              <a:rPr lang="it-IT" sz="2000" kern="100" dirty="0">
                <a:solidFill>
                  <a:schemeClr val="tx1"/>
                </a:solidFill>
                <a:effectLst/>
                <a:ea typeface="Aptos" panose="020B0004020202020204" pitchFamily="34" charset="0"/>
                <a:cs typeface="Times New Roman" panose="02020603050405020304" pitchFamily="18" charset="0"/>
              </a:rPr>
              <a:t>Adeguati meccanismi di </a:t>
            </a:r>
            <a:r>
              <a:rPr lang="it-IT" sz="2000" i="1" kern="100" dirty="0">
                <a:solidFill>
                  <a:schemeClr val="tx1"/>
                </a:solidFill>
                <a:effectLst/>
                <a:ea typeface="Aptos" panose="020B0004020202020204" pitchFamily="34" charset="0"/>
                <a:cs typeface="Times New Roman" panose="02020603050405020304" pitchFamily="18" charset="0"/>
              </a:rPr>
              <a:t>corporate governance</a:t>
            </a:r>
            <a:r>
              <a:rPr lang="it-IT" sz="2000" kern="100" dirty="0">
                <a:solidFill>
                  <a:schemeClr val="tx1"/>
                </a:solidFill>
                <a:effectLst/>
                <a:ea typeface="Aptos" panose="020B0004020202020204" pitchFamily="34" charset="0"/>
                <a:cs typeface="Times New Roman" panose="02020603050405020304" pitchFamily="18" charset="0"/>
              </a:rPr>
              <a:t> permettono di monitorare l’azione degli amministratori e, quindi, scoprire eventuali deviazioni dal perseguimento degli interessi alla cui soddisfazione gli stessi sono preposti</a:t>
            </a:r>
          </a:p>
        </p:txBody>
      </p:sp>
    </p:spTree>
    <p:extLst>
      <p:ext uri="{BB962C8B-B14F-4D97-AF65-F5344CB8AC3E}">
        <p14:creationId xmlns:p14="http://schemas.microsoft.com/office/powerpoint/2010/main" val="1881458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7">
            <a:extLst>
              <a:ext uri="{FF2B5EF4-FFF2-40B4-BE49-F238E27FC236}">
                <a16:creationId xmlns:a16="http://schemas.microsoft.com/office/drawing/2014/main" id="{A7CD1768-CB3B-3B57-C56C-D1B34698FBDB}"/>
              </a:ext>
            </a:extLst>
          </p:cNvPr>
          <p:cNvSpPr>
            <a:spLocks noGrp="1"/>
          </p:cNvSpPr>
          <p:nvPr>
            <p:ph type="title"/>
          </p:nvPr>
        </p:nvSpPr>
        <p:spPr>
          <a:xfrm>
            <a:off x="674916" y="504825"/>
            <a:ext cx="9343571" cy="1194671"/>
          </a:xfrm>
        </p:spPr>
        <p:txBody>
          <a:bodyPr/>
          <a:lstStyle/>
          <a:p>
            <a:r>
              <a:rPr lang="it-IT" dirty="0"/>
              <a:t>GOVERNANCE CHAIN</a:t>
            </a:r>
          </a:p>
        </p:txBody>
      </p:sp>
      <p:pic>
        <p:nvPicPr>
          <p:cNvPr id="52" name="Immagine 51">
            <a:extLst>
              <a:ext uri="{FF2B5EF4-FFF2-40B4-BE49-F238E27FC236}">
                <a16:creationId xmlns:a16="http://schemas.microsoft.com/office/drawing/2014/main" id="{893AF86F-E620-3572-E4A6-F15E97BA5B22}"/>
              </a:ext>
            </a:extLst>
          </p:cNvPr>
          <p:cNvPicPr>
            <a:picLocks noChangeAspect="1"/>
          </p:cNvPicPr>
          <p:nvPr/>
        </p:nvPicPr>
        <p:blipFill>
          <a:blip r:embed="rId2"/>
          <a:stretch>
            <a:fillRect/>
          </a:stretch>
        </p:blipFill>
        <p:spPr>
          <a:xfrm>
            <a:off x="2755900" y="2105025"/>
            <a:ext cx="7772400" cy="5292317"/>
          </a:xfrm>
          <a:prstGeom prst="rect">
            <a:avLst/>
          </a:prstGeom>
        </p:spPr>
      </p:pic>
    </p:spTree>
    <p:extLst>
      <p:ext uri="{BB962C8B-B14F-4D97-AF65-F5344CB8AC3E}">
        <p14:creationId xmlns:p14="http://schemas.microsoft.com/office/powerpoint/2010/main" val="33939704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olo 4">
            <a:extLst>
              <a:ext uri="{FF2B5EF4-FFF2-40B4-BE49-F238E27FC236}">
                <a16:creationId xmlns:a16="http://schemas.microsoft.com/office/drawing/2014/main" id="{3EE188F0-2D6A-1909-9CAF-147DD2F7AA1D}"/>
              </a:ext>
            </a:extLst>
          </p:cNvPr>
          <p:cNvSpPr>
            <a:spLocks noGrp="1"/>
          </p:cNvSpPr>
          <p:nvPr>
            <p:ph type="title"/>
          </p:nvPr>
        </p:nvSpPr>
        <p:spPr>
          <a:xfrm>
            <a:off x="3902962" y="774322"/>
            <a:ext cx="6278045" cy="1117996"/>
          </a:xfrm>
        </p:spPr>
        <p:txBody>
          <a:bodyPr vert="horz" lIns="91440" tIns="45720" rIns="91440" bIns="45720" rtlCol="0" anchor="b">
            <a:normAutofit/>
          </a:bodyPr>
          <a:lstStyle/>
          <a:p>
            <a:pPr defTabSz="457200"/>
            <a:r>
              <a:rPr lang="en-US" sz="3100" spc="115" dirty="0">
                <a:solidFill>
                  <a:schemeClr val="accent1"/>
                </a:solidFill>
              </a:rPr>
              <a:t>MODELLI DI CORPORATE GOVERNANCE</a:t>
            </a:r>
            <a:endParaRPr lang="en-US" sz="3100" dirty="0">
              <a:solidFill>
                <a:schemeClr val="accent1"/>
              </a:solidFill>
            </a:endParaRPr>
          </a:p>
        </p:txBody>
      </p:sp>
      <p:pic>
        <p:nvPicPr>
          <p:cNvPr id="8" name="Picture 7" descr="Calcolatrice, penna, compasso, denaro e un foglio con dei grafici">
            <a:extLst>
              <a:ext uri="{FF2B5EF4-FFF2-40B4-BE49-F238E27FC236}">
                <a16:creationId xmlns:a16="http://schemas.microsoft.com/office/drawing/2014/main" id="{99FD0042-A68F-A065-79B2-6F68BA63FC09}"/>
              </a:ext>
            </a:extLst>
          </p:cNvPr>
          <p:cNvPicPr>
            <a:picLocks noChangeAspect="1"/>
          </p:cNvPicPr>
          <p:nvPr/>
        </p:nvPicPr>
        <p:blipFill>
          <a:blip r:embed="rId2"/>
          <a:srcRect l="37676" r="33454"/>
          <a:stretch/>
        </p:blipFill>
        <p:spPr>
          <a:xfrm>
            <a:off x="20" y="10"/>
            <a:ext cx="3623854" cy="7562838"/>
          </a:xfrm>
          <a:prstGeom prst="rect">
            <a:avLst/>
          </a:prstGeom>
        </p:spPr>
      </p:pic>
      <p:sp>
        <p:nvSpPr>
          <p:cNvPr id="2" name="object 3">
            <a:extLst>
              <a:ext uri="{FF2B5EF4-FFF2-40B4-BE49-F238E27FC236}">
                <a16:creationId xmlns:a16="http://schemas.microsoft.com/office/drawing/2014/main" id="{DF7B675C-64D3-3FAF-D881-FCD2C5211C05}"/>
              </a:ext>
            </a:extLst>
          </p:cNvPr>
          <p:cNvSpPr txBox="1"/>
          <p:nvPr/>
        </p:nvSpPr>
        <p:spPr>
          <a:xfrm>
            <a:off x="3902962" y="2091454"/>
            <a:ext cx="6278045" cy="4369499"/>
          </a:xfrm>
          <a:prstGeom prst="rect">
            <a:avLst/>
          </a:prstGeom>
        </p:spPr>
        <p:txBody>
          <a:bodyPr vert="horz" lIns="91440" tIns="45720" rIns="91440" bIns="45720" rtlCol="0" anchor="ctr">
            <a:normAutofit/>
          </a:bodyPr>
          <a:lstStyle/>
          <a:p>
            <a:pPr marL="11139">
              <a:spcBef>
                <a:spcPct val="20000"/>
              </a:spcBef>
              <a:spcAft>
                <a:spcPts val="600"/>
              </a:spcAft>
              <a:buClr>
                <a:schemeClr val="accent2"/>
              </a:buClr>
              <a:buSzPct val="92000"/>
            </a:pPr>
            <a:r>
              <a:rPr lang="en-US" sz="2000" b="1" dirty="0"/>
              <a:t>Outsider</a:t>
            </a:r>
            <a:r>
              <a:rPr lang="en-US" sz="2000" b="1" spc="-136" dirty="0"/>
              <a:t> </a:t>
            </a:r>
            <a:r>
              <a:rPr lang="en-US" sz="2000" b="1" dirty="0"/>
              <a:t>system</a:t>
            </a:r>
            <a:r>
              <a:rPr lang="en-US" sz="2000" b="1" spc="-88" dirty="0"/>
              <a:t> </a:t>
            </a:r>
            <a:r>
              <a:rPr lang="en-US" sz="2000" b="1" spc="-8" dirty="0"/>
              <a:t>(</a:t>
            </a:r>
            <a:r>
              <a:rPr lang="en-US" sz="2000" b="1" spc="-8" dirty="0" err="1"/>
              <a:t>Anglosassone</a:t>
            </a:r>
            <a:r>
              <a:rPr lang="en-US" sz="2000" b="1" spc="-8" dirty="0"/>
              <a:t> – one-tier)</a:t>
            </a:r>
            <a:endParaRPr lang="en-US" sz="2000" b="1" dirty="0"/>
          </a:p>
          <a:p>
            <a:pPr marL="11139">
              <a:spcBef>
                <a:spcPct val="20000"/>
              </a:spcBef>
              <a:spcAft>
                <a:spcPts val="600"/>
              </a:spcAft>
              <a:buClr>
                <a:schemeClr val="accent2"/>
              </a:buClr>
              <a:buSzPct val="92000"/>
            </a:pPr>
            <a:r>
              <a:rPr lang="en-US" spc="-35" dirty="0" err="1"/>
              <a:t>Tipico</a:t>
            </a:r>
            <a:r>
              <a:rPr lang="en-US" spc="-136" dirty="0"/>
              <a:t> </a:t>
            </a:r>
            <a:r>
              <a:rPr lang="en-US" dirty="0" err="1"/>
              <a:t>delle</a:t>
            </a:r>
            <a:r>
              <a:rPr lang="en-US" spc="-53" dirty="0"/>
              <a:t> </a:t>
            </a:r>
            <a:r>
              <a:rPr lang="en-US" i="1" dirty="0"/>
              <a:t>public</a:t>
            </a:r>
            <a:r>
              <a:rPr lang="en-US" i="1" spc="-62" dirty="0"/>
              <a:t> </a:t>
            </a:r>
            <a:r>
              <a:rPr lang="en-US" i="1" dirty="0"/>
              <a:t>company</a:t>
            </a:r>
            <a:r>
              <a:rPr lang="en-US" i="1" spc="-39" dirty="0"/>
              <a:t> </a:t>
            </a:r>
            <a:r>
              <a:rPr lang="en-US" i="1" dirty="0"/>
              <a:t>–</a:t>
            </a:r>
            <a:r>
              <a:rPr lang="en-US" i="1" spc="-53" dirty="0"/>
              <a:t> </a:t>
            </a:r>
            <a:r>
              <a:rPr lang="en-US" spc="-8" dirty="0" err="1"/>
              <a:t>proprietà</a:t>
            </a:r>
            <a:r>
              <a:rPr lang="en-US" spc="-185" dirty="0"/>
              <a:t> </a:t>
            </a:r>
            <a:r>
              <a:rPr lang="en-US" dirty="0" err="1"/>
              <a:t>polverizzata</a:t>
            </a:r>
            <a:r>
              <a:rPr lang="en-US" spc="-43" dirty="0"/>
              <a:t> </a:t>
            </a:r>
            <a:r>
              <a:rPr lang="en-US" dirty="0"/>
              <a:t>dove</a:t>
            </a:r>
            <a:r>
              <a:rPr lang="en-US" spc="-132" dirty="0"/>
              <a:t> </a:t>
            </a:r>
            <a:r>
              <a:rPr lang="en-US" spc="-8" dirty="0" err="1"/>
              <a:t>nessun</a:t>
            </a:r>
            <a:r>
              <a:rPr lang="en-US" spc="-8" dirty="0"/>
              <a:t> </a:t>
            </a:r>
            <a:r>
              <a:rPr lang="en-US" dirty="0" err="1"/>
              <a:t>azionista</a:t>
            </a:r>
            <a:r>
              <a:rPr lang="en-US" spc="-31" dirty="0"/>
              <a:t> </a:t>
            </a:r>
            <a:r>
              <a:rPr lang="en-US" dirty="0"/>
              <a:t>ha</a:t>
            </a:r>
            <a:r>
              <a:rPr lang="en-US" spc="-35" dirty="0"/>
              <a:t> </a:t>
            </a:r>
            <a:r>
              <a:rPr lang="en-US" dirty="0"/>
              <a:t>interesse</a:t>
            </a:r>
            <a:r>
              <a:rPr lang="en-US" spc="-27" dirty="0"/>
              <a:t> </a:t>
            </a:r>
            <a:r>
              <a:rPr lang="en-US" dirty="0"/>
              <a:t>a</a:t>
            </a:r>
            <a:r>
              <a:rPr lang="en-US" spc="-27" dirty="0"/>
              <a:t> </a:t>
            </a:r>
            <a:r>
              <a:rPr lang="en-US" dirty="0" err="1"/>
              <a:t>realizzare</a:t>
            </a:r>
            <a:r>
              <a:rPr lang="en-US" spc="-31" dirty="0"/>
              <a:t> </a:t>
            </a:r>
            <a:r>
              <a:rPr lang="en-US" dirty="0" err="1"/>
              <a:t>reale</a:t>
            </a:r>
            <a:r>
              <a:rPr lang="en-US" spc="-35" dirty="0"/>
              <a:t> </a:t>
            </a:r>
            <a:r>
              <a:rPr lang="en-US" dirty="0"/>
              <a:t>azione</a:t>
            </a:r>
            <a:r>
              <a:rPr lang="en-US" spc="-35" dirty="0"/>
              <a:t> </a:t>
            </a:r>
            <a:r>
              <a:rPr lang="en-US" dirty="0"/>
              <a:t>di</a:t>
            </a:r>
            <a:r>
              <a:rPr lang="en-US" spc="-150" dirty="0"/>
              <a:t> </a:t>
            </a:r>
            <a:r>
              <a:rPr lang="en-US" spc="-8" dirty="0" err="1"/>
              <a:t>controllo</a:t>
            </a:r>
            <a:r>
              <a:rPr lang="en-US" spc="-8" dirty="0"/>
              <a:t>.</a:t>
            </a:r>
            <a:endParaRPr lang="en-US" dirty="0"/>
          </a:p>
          <a:p>
            <a:pPr marL="354040" marR="861103" indent="-342900">
              <a:spcBef>
                <a:spcPct val="20000"/>
              </a:spcBef>
              <a:spcAft>
                <a:spcPts val="600"/>
              </a:spcAft>
              <a:buClr>
                <a:schemeClr val="accent2"/>
              </a:buClr>
              <a:buSzPct val="92000"/>
              <a:buFont typeface="Wingdings 2" panose="05020102010507070707" pitchFamily="18" charset="2"/>
              <a:buChar char=""/>
              <a:tabLst>
                <a:tab pos="447261" algn="l"/>
              </a:tabLst>
            </a:pPr>
            <a:r>
              <a:rPr lang="en-US" dirty="0"/>
              <a:t>I</a:t>
            </a:r>
            <a:r>
              <a:rPr lang="en-US" spc="-92" dirty="0"/>
              <a:t> </a:t>
            </a:r>
            <a:r>
              <a:rPr lang="en-US" b="1" dirty="0"/>
              <a:t>manager</a:t>
            </a:r>
            <a:r>
              <a:rPr lang="en-US" b="1" spc="-57" dirty="0"/>
              <a:t> </a:t>
            </a:r>
            <a:r>
              <a:rPr lang="en-US" dirty="0" err="1"/>
              <a:t>apportando</a:t>
            </a:r>
            <a:r>
              <a:rPr lang="en-US" spc="-43" dirty="0"/>
              <a:t> </a:t>
            </a:r>
            <a:r>
              <a:rPr lang="en-US" dirty="0"/>
              <a:t>le</a:t>
            </a:r>
            <a:r>
              <a:rPr lang="en-US" spc="-39" dirty="0"/>
              <a:t> </a:t>
            </a:r>
            <a:r>
              <a:rPr lang="en-US" spc="-8" dirty="0" err="1"/>
              <a:t>abilità</a:t>
            </a:r>
            <a:r>
              <a:rPr lang="en-US" spc="-189" dirty="0"/>
              <a:t> </a:t>
            </a:r>
            <a:r>
              <a:rPr lang="en-US" dirty="0" err="1"/>
              <a:t>imprenditoriali</a:t>
            </a:r>
            <a:r>
              <a:rPr lang="en-US" spc="-43" dirty="0"/>
              <a:t> </a:t>
            </a:r>
            <a:r>
              <a:rPr lang="en-US" dirty="0"/>
              <a:t>e</a:t>
            </a:r>
            <a:r>
              <a:rPr lang="en-US" spc="-43" dirty="0"/>
              <a:t> </a:t>
            </a:r>
            <a:r>
              <a:rPr lang="en-US" dirty="0"/>
              <a:t>le</a:t>
            </a:r>
            <a:r>
              <a:rPr lang="en-US" spc="-97" dirty="0"/>
              <a:t> </a:t>
            </a:r>
            <a:r>
              <a:rPr lang="en-US" spc="-8" dirty="0" err="1"/>
              <a:t>competenze</a:t>
            </a:r>
            <a:r>
              <a:rPr lang="en-US" spc="-8" dirty="0"/>
              <a:t> </a:t>
            </a:r>
            <a:r>
              <a:rPr lang="en-US" dirty="0" err="1"/>
              <a:t>manageriali</a:t>
            </a:r>
            <a:r>
              <a:rPr lang="en-US" spc="-70" dirty="0"/>
              <a:t> </a:t>
            </a:r>
            <a:r>
              <a:rPr lang="en-US" dirty="0" err="1"/>
              <a:t>rappresentano</a:t>
            </a:r>
            <a:r>
              <a:rPr lang="en-US" spc="-66" dirty="0"/>
              <a:t> </a:t>
            </a:r>
            <a:r>
              <a:rPr lang="en-US" dirty="0"/>
              <a:t>il</a:t>
            </a:r>
            <a:r>
              <a:rPr lang="en-US" spc="-66" dirty="0"/>
              <a:t> </a:t>
            </a:r>
            <a:r>
              <a:rPr lang="en-US" dirty="0" err="1"/>
              <a:t>soggetto</a:t>
            </a:r>
            <a:r>
              <a:rPr lang="en-US" spc="-66" dirty="0"/>
              <a:t> </a:t>
            </a:r>
            <a:r>
              <a:rPr lang="en-US" spc="-8" dirty="0" err="1"/>
              <a:t>economico</a:t>
            </a:r>
            <a:r>
              <a:rPr lang="en-US" spc="-8" dirty="0"/>
              <a:t>;</a:t>
            </a:r>
            <a:endParaRPr lang="en-US" dirty="0"/>
          </a:p>
          <a:p>
            <a:pPr marL="354040" marR="1087239" indent="-342900">
              <a:spcBef>
                <a:spcPct val="20000"/>
              </a:spcBef>
              <a:spcAft>
                <a:spcPts val="600"/>
              </a:spcAft>
              <a:buClr>
                <a:schemeClr val="accent2"/>
              </a:buClr>
              <a:buSzPct val="92000"/>
              <a:buFont typeface="Wingdings 2" panose="05020102010507070707" pitchFamily="18" charset="2"/>
              <a:buChar char=""/>
              <a:tabLst>
                <a:tab pos="447261" algn="l"/>
              </a:tabLst>
            </a:pPr>
            <a:r>
              <a:rPr lang="en-US" dirty="0"/>
              <a:t>il</a:t>
            </a:r>
            <a:r>
              <a:rPr lang="en-US" spc="-48" dirty="0"/>
              <a:t> </a:t>
            </a:r>
            <a:r>
              <a:rPr lang="en-US" b="1" dirty="0" err="1"/>
              <a:t>mercato</a:t>
            </a:r>
            <a:r>
              <a:rPr lang="en-US" b="1" spc="-43" dirty="0"/>
              <a:t> </a:t>
            </a:r>
            <a:r>
              <a:rPr lang="en-US" b="1" dirty="0" err="1"/>
              <a:t>dei</a:t>
            </a:r>
            <a:r>
              <a:rPr lang="en-US" b="1" spc="-57" dirty="0"/>
              <a:t> </a:t>
            </a:r>
            <a:r>
              <a:rPr lang="en-US" b="1" dirty="0" err="1"/>
              <a:t>capitali</a:t>
            </a:r>
            <a:r>
              <a:rPr lang="en-US" b="1" spc="-62" dirty="0"/>
              <a:t> </a:t>
            </a:r>
            <a:r>
              <a:rPr lang="en-US" dirty="0"/>
              <a:t>(</a:t>
            </a:r>
            <a:r>
              <a:rPr lang="en-US" dirty="0" err="1"/>
              <a:t>borsa</a:t>
            </a:r>
            <a:r>
              <a:rPr lang="en-US" dirty="0"/>
              <a:t>)</a:t>
            </a:r>
            <a:r>
              <a:rPr lang="en-US" spc="-39" dirty="0"/>
              <a:t> </a:t>
            </a:r>
            <a:r>
              <a:rPr lang="en-US" dirty="0" err="1"/>
              <a:t>controlla</a:t>
            </a:r>
            <a:r>
              <a:rPr lang="en-US" spc="-48" dirty="0"/>
              <a:t> </a:t>
            </a:r>
            <a:r>
              <a:rPr lang="en-US" dirty="0"/>
              <a:t>il</a:t>
            </a:r>
            <a:r>
              <a:rPr lang="en-US" spc="-43" dirty="0"/>
              <a:t> </a:t>
            </a:r>
            <a:r>
              <a:rPr lang="en-US" dirty="0" err="1"/>
              <a:t>soggetto</a:t>
            </a:r>
            <a:r>
              <a:rPr lang="en-US" spc="-48" dirty="0"/>
              <a:t> </a:t>
            </a:r>
            <a:r>
              <a:rPr lang="en-US" spc="-8" dirty="0" err="1"/>
              <a:t>economico</a:t>
            </a:r>
            <a:r>
              <a:rPr lang="en-US" spc="-8" dirty="0"/>
              <a:t> </a:t>
            </a:r>
            <a:r>
              <a:rPr lang="en-US" dirty="0" err="1"/>
              <a:t>attraverso</a:t>
            </a:r>
            <a:r>
              <a:rPr lang="en-US" spc="-57" dirty="0"/>
              <a:t> </a:t>
            </a:r>
            <a:r>
              <a:rPr lang="en-US" dirty="0"/>
              <a:t>le</a:t>
            </a:r>
            <a:r>
              <a:rPr lang="en-US" spc="-53" dirty="0"/>
              <a:t> </a:t>
            </a:r>
            <a:r>
              <a:rPr lang="en-US" dirty="0" err="1"/>
              <a:t>fluttuazioni</a:t>
            </a:r>
            <a:r>
              <a:rPr lang="en-US" spc="-43" dirty="0"/>
              <a:t> </a:t>
            </a:r>
            <a:r>
              <a:rPr lang="en-US" dirty="0"/>
              <a:t>del</a:t>
            </a:r>
            <a:r>
              <a:rPr lang="en-US" spc="-57" dirty="0"/>
              <a:t> </a:t>
            </a:r>
            <a:r>
              <a:rPr lang="en-US" dirty="0" err="1"/>
              <a:t>valore</a:t>
            </a:r>
            <a:r>
              <a:rPr lang="en-US" spc="-66" dirty="0"/>
              <a:t> </a:t>
            </a:r>
            <a:r>
              <a:rPr lang="en-US" dirty="0" err="1"/>
              <a:t>dei</a:t>
            </a:r>
            <a:r>
              <a:rPr lang="en-US" spc="-53" dirty="0"/>
              <a:t> </a:t>
            </a:r>
            <a:r>
              <a:rPr lang="en-US" dirty="0" err="1"/>
              <a:t>titoli</a:t>
            </a:r>
            <a:r>
              <a:rPr lang="en-US" spc="-57" dirty="0"/>
              <a:t> </a:t>
            </a:r>
            <a:r>
              <a:rPr lang="en-US" dirty="0" err="1"/>
              <a:t>che</a:t>
            </a:r>
            <a:r>
              <a:rPr lang="en-US" spc="-43" dirty="0"/>
              <a:t> </a:t>
            </a:r>
            <a:r>
              <a:rPr lang="en-US" dirty="0" err="1"/>
              <a:t>derivano</a:t>
            </a:r>
            <a:r>
              <a:rPr lang="en-US" spc="-62" dirty="0"/>
              <a:t> </a:t>
            </a:r>
            <a:r>
              <a:rPr lang="en-US" spc="-22" dirty="0"/>
              <a:t>da </a:t>
            </a:r>
            <a:r>
              <a:rPr lang="en-US" dirty="0" err="1"/>
              <a:t>operazioni</a:t>
            </a:r>
            <a:r>
              <a:rPr lang="en-US" spc="-53" dirty="0"/>
              <a:t> </a:t>
            </a:r>
            <a:r>
              <a:rPr lang="en-US" dirty="0" err="1"/>
              <a:t>decise</a:t>
            </a:r>
            <a:r>
              <a:rPr lang="en-US" spc="-35" dirty="0"/>
              <a:t> </a:t>
            </a:r>
            <a:r>
              <a:rPr lang="en-US" dirty="0"/>
              <a:t>dal</a:t>
            </a:r>
            <a:r>
              <a:rPr lang="en-US" spc="-75" dirty="0"/>
              <a:t> </a:t>
            </a:r>
            <a:r>
              <a:rPr lang="en-US" spc="-8" dirty="0"/>
              <a:t>management.</a:t>
            </a:r>
            <a:endParaRPr lang="en-US" dirty="0"/>
          </a:p>
          <a:p>
            <a:pPr marL="11139" marR="4456">
              <a:spcBef>
                <a:spcPct val="20000"/>
              </a:spcBef>
              <a:spcAft>
                <a:spcPts val="600"/>
              </a:spcAft>
              <a:buClr>
                <a:schemeClr val="accent2"/>
              </a:buClr>
              <a:buSzPct val="92000"/>
              <a:tabLst>
                <a:tab pos="9887636" algn="l"/>
              </a:tabLst>
            </a:pPr>
            <a:r>
              <a:rPr lang="en-US" i="1" dirty="0"/>
              <a:t>CRITICITÀ: Induce</a:t>
            </a:r>
            <a:r>
              <a:rPr lang="en-US" i="1" spc="-31" dirty="0"/>
              <a:t> </a:t>
            </a:r>
            <a:r>
              <a:rPr lang="en-US" i="1" dirty="0" err="1"/>
              <a:t>s.e.</a:t>
            </a:r>
            <a:r>
              <a:rPr lang="en-US" i="1" spc="-78" dirty="0"/>
              <a:t> </a:t>
            </a:r>
            <a:r>
              <a:rPr lang="en-US" i="1" dirty="0"/>
              <a:t>ad</a:t>
            </a:r>
            <a:r>
              <a:rPr lang="en-US" i="1" spc="-8" dirty="0"/>
              <a:t> </a:t>
            </a:r>
            <a:r>
              <a:rPr lang="en-US" i="1" dirty="0" err="1"/>
              <a:t>operare</a:t>
            </a:r>
            <a:r>
              <a:rPr lang="en-US" i="1" spc="-13" dirty="0"/>
              <a:t> </a:t>
            </a:r>
            <a:r>
              <a:rPr lang="en-US" i="1" dirty="0" err="1"/>
              <a:t>nel</a:t>
            </a:r>
            <a:r>
              <a:rPr lang="en-US" i="1" spc="-35" dirty="0"/>
              <a:t> </a:t>
            </a:r>
            <a:r>
              <a:rPr lang="en-US" i="1" dirty="0"/>
              <a:t>breve</a:t>
            </a:r>
            <a:r>
              <a:rPr lang="en-US" i="1" spc="13" dirty="0"/>
              <a:t> </a:t>
            </a:r>
            <a:r>
              <a:rPr lang="en-US" i="1" dirty="0" err="1"/>
              <a:t>periodo</a:t>
            </a:r>
            <a:r>
              <a:rPr lang="en-US" i="1" dirty="0"/>
              <a:t>;</a:t>
            </a:r>
            <a:r>
              <a:rPr lang="en-US" i="1" spc="-39" dirty="0"/>
              <a:t> </a:t>
            </a:r>
            <a:r>
              <a:rPr lang="en-US" i="1" dirty="0" err="1"/>
              <a:t>consente</a:t>
            </a:r>
            <a:r>
              <a:rPr lang="en-US" i="1" spc="-39" dirty="0"/>
              <a:t> </a:t>
            </a:r>
            <a:r>
              <a:rPr lang="en-US" i="1" spc="-18" dirty="0"/>
              <a:t>solo </a:t>
            </a:r>
            <a:r>
              <a:rPr lang="en-US" i="1" spc="-22" dirty="0"/>
              <a:t>di </a:t>
            </a:r>
            <a:r>
              <a:rPr lang="en-US" i="1" spc="-8" dirty="0" err="1"/>
              <a:t>sanzionare</a:t>
            </a:r>
            <a:r>
              <a:rPr lang="en-US" i="1" spc="-8" dirty="0"/>
              <a:t>)</a:t>
            </a:r>
            <a:endParaRPr lang="en-US" i="1" dirty="0"/>
          </a:p>
        </p:txBody>
      </p:sp>
    </p:spTree>
    <p:extLst>
      <p:ext uri="{BB962C8B-B14F-4D97-AF65-F5344CB8AC3E}">
        <p14:creationId xmlns:p14="http://schemas.microsoft.com/office/powerpoint/2010/main" val="38686308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olo 4">
            <a:extLst>
              <a:ext uri="{FF2B5EF4-FFF2-40B4-BE49-F238E27FC236}">
                <a16:creationId xmlns:a16="http://schemas.microsoft.com/office/drawing/2014/main" id="{3EE188F0-2D6A-1909-9CAF-147DD2F7AA1D}"/>
              </a:ext>
            </a:extLst>
          </p:cNvPr>
          <p:cNvSpPr>
            <a:spLocks noGrp="1"/>
          </p:cNvSpPr>
          <p:nvPr>
            <p:ph type="title"/>
          </p:nvPr>
        </p:nvSpPr>
        <p:spPr>
          <a:xfrm>
            <a:off x="3902962" y="774322"/>
            <a:ext cx="6278045" cy="1117996"/>
          </a:xfrm>
        </p:spPr>
        <p:txBody>
          <a:bodyPr vert="horz" lIns="91440" tIns="45720" rIns="91440" bIns="45720" rtlCol="0" anchor="b">
            <a:normAutofit/>
          </a:bodyPr>
          <a:lstStyle/>
          <a:p>
            <a:pPr defTabSz="457200"/>
            <a:r>
              <a:rPr lang="en-US" sz="3100" spc="115" dirty="0">
                <a:solidFill>
                  <a:schemeClr val="accent1"/>
                </a:solidFill>
              </a:rPr>
              <a:t>MODELLI DI CORPORATE GOVERNANCE</a:t>
            </a:r>
            <a:endParaRPr lang="en-US" sz="3100" dirty="0">
              <a:solidFill>
                <a:schemeClr val="accent1"/>
              </a:solidFill>
            </a:endParaRPr>
          </a:p>
        </p:txBody>
      </p:sp>
      <p:pic>
        <p:nvPicPr>
          <p:cNvPr id="8" name="Picture 7" descr="Calcolatrice, penna, compasso, denaro e un foglio con dei grafici">
            <a:extLst>
              <a:ext uri="{FF2B5EF4-FFF2-40B4-BE49-F238E27FC236}">
                <a16:creationId xmlns:a16="http://schemas.microsoft.com/office/drawing/2014/main" id="{99FD0042-A68F-A065-79B2-6F68BA63FC09}"/>
              </a:ext>
            </a:extLst>
          </p:cNvPr>
          <p:cNvPicPr>
            <a:picLocks noChangeAspect="1"/>
          </p:cNvPicPr>
          <p:nvPr/>
        </p:nvPicPr>
        <p:blipFill>
          <a:blip r:embed="rId2"/>
          <a:srcRect l="37676" r="33454"/>
          <a:stretch/>
        </p:blipFill>
        <p:spPr>
          <a:xfrm>
            <a:off x="20" y="10"/>
            <a:ext cx="3623854" cy="7562838"/>
          </a:xfrm>
          <a:prstGeom prst="rect">
            <a:avLst/>
          </a:prstGeom>
        </p:spPr>
      </p:pic>
      <p:sp>
        <p:nvSpPr>
          <p:cNvPr id="2" name="object 3">
            <a:extLst>
              <a:ext uri="{FF2B5EF4-FFF2-40B4-BE49-F238E27FC236}">
                <a16:creationId xmlns:a16="http://schemas.microsoft.com/office/drawing/2014/main" id="{DF7B675C-64D3-3FAF-D881-FCD2C5211C05}"/>
              </a:ext>
            </a:extLst>
          </p:cNvPr>
          <p:cNvSpPr txBox="1"/>
          <p:nvPr/>
        </p:nvSpPr>
        <p:spPr>
          <a:xfrm>
            <a:off x="3902962" y="2091454"/>
            <a:ext cx="6396738" cy="4369499"/>
          </a:xfrm>
          <a:prstGeom prst="rect">
            <a:avLst/>
          </a:prstGeom>
        </p:spPr>
        <p:txBody>
          <a:bodyPr vert="horz" lIns="91440" tIns="45720" rIns="91440" bIns="45720" rtlCol="0" anchor="ctr">
            <a:normAutofit/>
          </a:bodyPr>
          <a:lstStyle/>
          <a:p>
            <a:pPr marL="11139">
              <a:spcBef>
                <a:spcPct val="20000"/>
              </a:spcBef>
              <a:spcAft>
                <a:spcPts val="600"/>
              </a:spcAft>
              <a:buClr>
                <a:schemeClr val="accent2"/>
              </a:buClr>
              <a:buSzPct val="92000"/>
            </a:pPr>
            <a:r>
              <a:rPr lang="it-IT" sz="2000" b="1" dirty="0">
                <a:uFill>
                  <a:solidFill>
                    <a:srgbClr val="D1282D"/>
                  </a:solidFill>
                </a:uFill>
              </a:rPr>
              <a:t>Insider</a:t>
            </a:r>
            <a:r>
              <a:rPr lang="it-IT" sz="2000" b="1" spc="-97" dirty="0">
                <a:uFill>
                  <a:solidFill>
                    <a:srgbClr val="D1282D"/>
                  </a:solidFill>
                </a:uFill>
              </a:rPr>
              <a:t> </a:t>
            </a:r>
            <a:r>
              <a:rPr lang="it-IT" sz="2000" b="1" dirty="0">
                <a:uFill>
                  <a:solidFill>
                    <a:srgbClr val="D1282D"/>
                  </a:solidFill>
                </a:uFill>
              </a:rPr>
              <a:t>system</a:t>
            </a:r>
            <a:r>
              <a:rPr lang="it-IT" sz="2000" b="1" spc="-62" dirty="0">
                <a:uFill>
                  <a:solidFill>
                    <a:srgbClr val="D1282D"/>
                  </a:solidFill>
                </a:uFill>
              </a:rPr>
              <a:t> </a:t>
            </a:r>
            <a:r>
              <a:rPr lang="it-IT" sz="2000" b="1" spc="-22" dirty="0">
                <a:uFill>
                  <a:solidFill>
                    <a:srgbClr val="D1282D"/>
                  </a:solidFill>
                </a:uFill>
              </a:rPr>
              <a:t>(</a:t>
            </a:r>
            <a:r>
              <a:rPr lang="it-IT" sz="2000" b="1" i="1" spc="-22" dirty="0">
                <a:uFill>
                  <a:solidFill>
                    <a:srgbClr val="D1282D"/>
                  </a:solidFill>
                </a:uFill>
                <a:cs typeface="Arial"/>
              </a:rPr>
              <a:t>Tedesco-</a:t>
            </a:r>
            <a:r>
              <a:rPr lang="it-IT" sz="2000" b="1" i="1" spc="-8" dirty="0">
                <a:uFill>
                  <a:solidFill>
                    <a:srgbClr val="D1282D"/>
                  </a:solidFill>
                </a:uFill>
                <a:cs typeface="Arial"/>
              </a:rPr>
              <a:t>Giapponese</a:t>
            </a:r>
            <a:r>
              <a:rPr lang="it-IT" sz="2000" b="1" spc="-8" dirty="0">
                <a:uFill>
                  <a:solidFill>
                    <a:srgbClr val="D1282D"/>
                  </a:solidFill>
                </a:uFill>
              </a:rPr>
              <a:t>)</a:t>
            </a:r>
          </a:p>
          <a:p>
            <a:pPr marL="11139">
              <a:spcBef>
                <a:spcPct val="20000"/>
              </a:spcBef>
              <a:spcAft>
                <a:spcPts val="600"/>
              </a:spcAft>
              <a:buClr>
                <a:schemeClr val="accent2"/>
              </a:buClr>
              <a:buSzPct val="92000"/>
            </a:pPr>
            <a:r>
              <a:rPr lang="en-US" spc="-35" dirty="0" err="1"/>
              <a:t>Tipico</a:t>
            </a:r>
            <a:r>
              <a:rPr lang="en-US" spc="-35" dirty="0"/>
              <a:t> </a:t>
            </a:r>
            <a:r>
              <a:rPr lang="en-US" spc="-35" dirty="0" err="1"/>
              <a:t>delle</a:t>
            </a:r>
            <a:r>
              <a:rPr lang="en-US" spc="-35" dirty="0"/>
              <a:t> </a:t>
            </a:r>
            <a:r>
              <a:rPr lang="en-US" i="1" spc="-35" dirty="0" err="1"/>
              <a:t>società</a:t>
            </a:r>
            <a:r>
              <a:rPr lang="en-US" i="1" spc="-35" dirty="0"/>
              <a:t> ad </a:t>
            </a:r>
            <a:r>
              <a:rPr lang="en-US" i="1" spc="-35" dirty="0" err="1"/>
              <a:t>azionariato</a:t>
            </a:r>
            <a:r>
              <a:rPr lang="en-US" i="1" spc="-35" dirty="0"/>
              <a:t> </a:t>
            </a:r>
            <a:r>
              <a:rPr lang="en-US" i="1" spc="-35" dirty="0" err="1"/>
              <a:t>concentrato</a:t>
            </a:r>
            <a:r>
              <a:rPr lang="en-US" i="1" spc="-35" dirty="0"/>
              <a:t> </a:t>
            </a:r>
            <a:r>
              <a:rPr lang="en-US" spc="-35" dirty="0"/>
              <a:t>con </a:t>
            </a:r>
            <a:r>
              <a:rPr lang="en-US" spc="-35" dirty="0" err="1"/>
              <a:t>una</a:t>
            </a:r>
            <a:r>
              <a:rPr lang="en-US" spc="-35" dirty="0"/>
              <a:t> </a:t>
            </a:r>
            <a:r>
              <a:rPr lang="en-US" spc="-35" dirty="0" err="1"/>
              <a:t>decisiva</a:t>
            </a:r>
            <a:r>
              <a:rPr lang="en-US" spc="-35" dirty="0"/>
              <a:t> </a:t>
            </a:r>
            <a:r>
              <a:rPr lang="en-US" spc="-35" dirty="0" err="1"/>
              <a:t>presenza</a:t>
            </a:r>
            <a:r>
              <a:rPr lang="en-US" spc="-35" dirty="0"/>
              <a:t> di </a:t>
            </a:r>
            <a:r>
              <a:rPr lang="en-US" spc="-35" dirty="0" err="1"/>
              <a:t>presenza</a:t>
            </a:r>
            <a:r>
              <a:rPr lang="en-US" spc="-35" dirty="0"/>
              <a:t> di </a:t>
            </a:r>
            <a:r>
              <a:rPr lang="en-US" spc="-35" dirty="0" err="1"/>
              <a:t>banche</a:t>
            </a:r>
            <a:r>
              <a:rPr lang="en-US" spc="-35" dirty="0"/>
              <a:t>, investors </a:t>
            </a:r>
            <a:r>
              <a:rPr lang="en-US" spc="-35" dirty="0" err="1"/>
              <a:t>istituzionali</a:t>
            </a:r>
            <a:r>
              <a:rPr lang="en-US" spc="-35" dirty="0"/>
              <a:t>.</a:t>
            </a:r>
          </a:p>
          <a:p>
            <a:pPr marL="354040" marR="861103" indent="-342900">
              <a:spcBef>
                <a:spcPct val="20000"/>
              </a:spcBef>
              <a:spcAft>
                <a:spcPts val="600"/>
              </a:spcAft>
              <a:buClr>
                <a:schemeClr val="accent2"/>
              </a:buClr>
              <a:buSzPct val="92000"/>
              <a:buFont typeface="Wingdings 2" panose="05020102010507070707" pitchFamily="18" charset="2"/>
              <a:buChar char=""/>
              <a:tabLst>
                <a:tab pos="447261" algn="l"/>
              </a:tabLst>
            </a:pPr>
            <a:r>
              <a:rPr lang="en-US" dirty="0"/>
              <a:t>La </a:t>
            </a:r>
            <a:r>
              <a:rPr lang="en-US" dirty="0" err="1"/>
              <a:t>proprietà</a:t>
            </a:r>
            <a:r>
              <a:rPr lang="en-US" dirty="0"/>
              <a:t> </a:t>
            </a:r>
            <a:r>
              <a:rPr lang="en-US" dirty="0" err="1"/>
              <a:t>esercita</a:t>
            </a:r>
            <a:r>
              <a:rPr lang="en-US" dirty="0"/>
              <a:t> </a:t>
            </a:r>
            <a:r>
              <a:rPr lang="en-US" dirty="0" err="1"/>
              <a:t>una</a:t>
            </a:r>
            <a:r>
              <a:rPr lang="en-US" dirty="0"/>
              <a:t> forte </a:t>
            </a:r>
            <a:r>
              <a:rPr lang="en-US" dirty="0" err="1"/>
              <a:t>potere</a:t>
            </a:r>
            <a:r>
              <a:rPr lang="en-US" dirty="0"/>
              <a:t> </a:t>
            </a:r>
            <a:r>
              <a:rPr lang="en-US" dirty="0" err="1"/>
              <a:t>decisionale</a:t>
            </a:r>
            <a:r>
              <a:rPr lang="en-US" dirty="0"/>
              <a:t>;</a:t>
            </a:r>
          </a:p>
          <a:p>
            <a:pPr marL="354040" marR="861103" indent="-342900">
              <a:spcBef>
                <a:spcPct val="20000"/>
              </a:spcBef>
              <a:spcAft>
                <a:spcPts val="600"/>
              </a:spcAft>
              <a:buClr>
                <a:schemeClr val="accent2"/>
              </a:buClr>
              <a:buSzPct val="92000"/>
              <a:buFont typeface="Wingdings 2" panose="05020102010507070707" pitchFamily="18" charset="2"/>
              <a:buChar char=""/>
              <a:tabLst>
                <a:tab pos="447261" algn="l"/>
              </a:tabLst>
            </a:pPr>
            <a:r>
              <a:rPr lang="en-US" dirty="0"/>
              <a:t>Si </a:t>
            </a:r>
            <a:r>
              <a:rPr lang="en-US" dirty="0" err="1"/>
              <a:t>identifica</a:t>
            </a:r>
            <a:r>
              <a:rPr lang="en-US" dirty="0"/>
              <a:t> un </a:t>
            </a:r>
            <a:r>
              <a:rPr lang="en-US" dirty="0" err="1"/>
              <a:t>soggetto</a:t>
            </a:r>
            <a:r>
              <a:rPr lang="en-US" dirty="0"/>
              <a:t> o ristretto </a:t>
            </a:r>
            <a:r>
              <a:rPr lang="en-US" dirty="0" err="1"/>
              <a:t>nucleo</a:t>
            </a:r>
            <a:r>
              <a:rPr lang="en-US" dirty="0"/>
              <a:t> di </a:t>
            </a:r>
            <a:r>
              <a:rPr lang="en-US" dirty="0" err="1"/>
              <a:t>comando</a:t>
            </a:r>
            <a:r>
              <a:rPr lang="en-US" dirty="0"/>
              <a:t> da cui </a:t>
            </a:r>
            <a:r>
              <a:rPr lang="en-US" dirty="0" err="1"/>
              <a:t>dipendono</a:t>
            </a:r>
            <a:r>
              <a:rPr lang="en-US" dirty="0"/>
              <a:t> le </a:t>
            </a:r>
            <a:r>
              <a:rPr lang="en-US" dirty="0" err="1"/>
              <a:t>decisoni</a:t>
            </a:r>
            <a:r>
              <a:rPr lang="en-US" dirty="0"/>
              <a:t> </a:t>
            </a:r>
            <a:r>
              <a:rPr lang="en-US" dirty="0" err="1"/>
              <a:t>aziendali</a:t>
            </a:r>
            <a:r>
              <a:rPr lang="en-US" dirty="0"/>
              <a:t> </a:t>
            </a:r>
            <a:r>
              <a:rPr lang="en-US" dirty="0" err="1"/>
              <a:t>più</a:t>
            </a:r>
            <a:r>
              <a:rPr lang="en-US" dirty="0"/>
              <a:t> </a:t>
            </a:r>
            <a:r>
              <a:rPr lang="en-US" dirty="0" err="1"/>
              <a:t>rilevanti</a:t>
            </a:r>
            <a:r>
              <a:rPr lang="en-US" dirty="0"/>
              <a:t>;</a:t>
            </a:r>
          </a:p>
          <a:p>
            <a:pPr marL="354040" marR="861103" indent="-342900">
              <a:spcBef>
                <a:spcPct val="20000"/>
              </a:spcBef>
              <a:spcAft>
                <a:spcPts val="600"/>
              </a:spcAft>
              <a:buClr>
                <a:schemeClr val="accent2"/>
              </a:buClr>
              <a:buSzPct val="92000"/>
              <a:buFont typeface="Wingdings 2" panose="05020102010507070707" pitchFamily="18" charset="2"/>
              <a:buChar char=""/>
              <a:tabLst>
                <a:tab pos="447261" algn="l"/>
              </a:tabLst>
            </a:pPr>
            <a:r>
              <a:rPr lang="en-US" dirty="0"/>
              <a:t>Il </a:t>
            </a:r>
            <a:r>
              <a:rPr lang="en-US" dirty="0" err="1"/>
              <a:t>fatto</a:t>
            </a:r>
            <a:r>
              <a:rPr lang="en-US" dirty="0"/>
              <a:t> </a:t>
            </a:r>
            <a:r>
              <a:rPr lang="en-US" dirty="0" err="1"/>
              <a:t>che</a:t>
            </a:r>
            <a:r>
              <a:rPr lang="en-US" dirty="0"/>
              <a:t> </a:t>
            </a:r>
            <a:r>
              <a:rPr lang="en-US" dirty="0" err="1"/>
              <a:t>i</a:t>
            </a:r>
            <a:r>
              <a:rPr lang="en-US" dirty="0"/>
              <a:t> </a:t>
            </a:r>
            <a:r>
              <a:rPr lang="en-US" dirty="0" err="1"/>
              <a:t>portatori</a:t>
            </a:r>
            <a:r>
              <a:rPr lang="en-US" dirty="0"/>
              <a:t> di </a:t>
            </a:r>
            <a:r>
              <a:rPr lang="en-US" dirty="0" err="1"/>
              <a:t>capitale</a:t>
            </a:r>
            <a:r>
              <a:rPr lang="en-US" dirty="0"/>
              <a:t> di </a:t>
            </a:r>
            <a:r>
              <a:rPr lang="en-US" dirty="0" err="1"/>
              <a:t>rischio</a:t>
            </a:r>
            <a:r>
              <a:rPr lang="en-US" dirty="0"/>
              <a:t> </a:t>
            </a:r>
            <a:r>
              <a:rPr lang="en-US" dirty="0" err="1"/>
              <a:t>siano</a:t>
            </a:r>
            <a:r>
              <a:rPr lang="en-US" dirty="0"/>
              <a:t> </a:t>
            </a:r>
            <a:r>
              <a:rPr lang="en-US" dirty="0" err="1"/>
              <a:t>anche</a:t>
            </a:r>
            <a:r>
              <a:rPr lang="en-US" dirty="0"/>
              <a:t> </a:t>
            </a:r>
            <a:r>
              <a:rPr lang="en-US" dirty="0" err="1"/>
              <a:t>i</a:t>
            </a:r>
            <a:r>
              <a:rPr lang="en-US" dirty="0"/>
              <a:t> </a:t>
            </a:r>
            <a:r>
              <a:rPr lang="en-US" dirty="0" err="1"/>
              <a:t>componenti</a:t>
            </a:r>
            <a:r>
              <a:rPr lang="en-US" dirty="0"/>
              <a:t> del </a:t>
            </a:r>
            <a:r>
              <a:rPr lang="en-US" dirty="0" err="1"/>
              <a:t>soggetto</a:t>
            </a:r>
            <a:r>
              <a:rPr lang="en-US" dirty="0"/>
              <a:t> </a:t>
            </a:r>
            <a:r>
              <a:rPr lang="en-US" dirty="0" err="1"/>
              <a:t>economico</a:t>
            </a:r>
            <a:r>
              <a:rPr lang="en-US" dirty="0"/>
              <a:t> </a:t>
            </a:r>
            <a:r>
              <a:rPr lang="en-US" dirty="0" err="1"/>
              <a:t>determina</a:t>
            </a:r>
            <a:r>
              <a:rPr lang="en-US" dirty="0"/>
              <a:t> </a:t>
            </a:r>
            <a:r>
              <a:rPr lang="en-US" dirty="0" err="1"/>
              <a:t>sia</a:t>
            </a:r>
            <a:r>
              <a:rPr lang="en-US" dirty="0"/>
              <a:t> </a:t>
            </a:r>
            <a:r>
              <a:rPr lang="en-US" dirty="0" err="1"/>
              <a:t>vantaggi</a:t>
            </a:r>
            <a:r>
              <a:rPr lang="en-US" dirty="0"/>
              <a:t> (</a:t>
            </a:r>
            <a:r>
              <a:rPr lang="en-US" dirty="0" err="1"/>
              <a:t>unità</a:t>
            </a:r>
            <a:r>
              <a:rPr lang="en-US" dirty="0"/>
              <a:t> di </a:t>
            </a:r>
            <a:r>
              <a:rPr lang="en-US" dirty="0" err="1"/>
              <a:t>intenti</a:t>
            </a:r>
            <a:r>
              <a:rPr lang="en-US" dirty="0"/>
              <a:t> e </a:t>
            </a:r>
            <a:r>
              <a:rPr lang="en-US" dirty="0" err="1"/>
              <a:t>dedizione</a:t>
            </a:r>
            <a:r>
              <a:rPr lang="en-US" dirty="0"/>
              <a:t>; </a:t>
            </a:r>
            <a:r>
              <a:rPr lang="en-US" dirty="0" err="1"/>
              <a:t>agilità</a:t>
            </a:r>
            <a:r>
              <a:rPr lang="en-US" dirty="0"/>
              <a:t>) </a:t>
            </a:r>
            <a:r>
              <a:rPr lang="en-US" dirty="0" err="1"/>
              <a:t>che</a:t>
            </a:r>
            <a:r>
              <a:rPr lang="en-US" dirty="0"/>
              <a:t> </a:t>
            </a:r>
            <a:r>
              <a:rPr lang="en-US" dirty="0" err="1"/>
              <a:t>svantaggi</a:t>
            </a:r>
            <a:r>
              <a:rPr lang="en-US" dirty="0"/>
              <a:t> (</a:t>
            </a:r>
            <a:r>
              <a:rPr lang="en-US" dirty="0" err="1"/>
              <a:t>debolezza</a:t>
            </a:r>
            <a:r>
              <a:rPr lang="en-US" dirty="0"/>
              <a:t> </a:t>
            </a:r>
            <a:r>
              <a:rPr lang="en-US" dirty="0" err="1"/>
              <a:t>finanziaria</a:t>
            </a:r>
            <a:r>
              <a:rPr lang="en-US" dirty="0"/>
              <a:t>; </a:t>
            </a:r>
            <a:r>
              <a:rPr lang="en-US" dirty="0" err="1"/>
              <a:t>manageriale</a:t>
            </a:r>
            <a:r>
              <a:rPr lang="en-US" dirty="0"/>
              <a:t>; </a:t>
            </a:r>
            <a:r>
              <a:rPr lang="en-US" dirty="0" err="1"/>
              <a:t>accentramento</a:t>
            </a:r>
            <a:r>
              <a:rPr lang="en-US" dirty="0"/>
              <a:t> </a:t>
            </a:r>
            <a:r>
              <a:rPr lang="en-US" dirty="0" err="1"/>
              <a:t>potere</a:t>
            </a:r>
            <a:r>
              <a:rPr lang="en-US" dirty="0"/>
              <a:t> e </a:t>
            </a:r>
            <a:r>
              <a:rPr lang="en-US" dirty="0" err="1"/>
              <a:t>competenze</a:t>
            </a:r>
            <a:r>
              <a:rPr lang="en-US" dirty="0"/>
              <a:t>).</a:t>
            </a:r>
          </a:p>
        </p:txBody>
      </p:sp>
    </p:spTree>
    <p:extLst>
      <p:ext uri="{BB962C8B-B14F-4D97-AF65-F5344CB8AC3E}">
        <p14:creationId xmlns:p14="http://schemas.microsoft.com/office/powerpoint/2010/main" val="25538497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olo 4">
            <a:extLst>
              <a:ext uri="{FF2B5EF4-FFF2-40B4-BE49-F238E27FC236}">
                <a16:creationId xmlns:a16="http://schemas.microsoft.com/office/drawing/2014/main" id="{3EE188F0-2D6A-1909-9CAF-147DD2F7AA1D}"/>
              </a:ext>
            </a:extLst>
          </p:cNvPr>
          <p:cNvSpPr>
            <a:spLocks noGrp="1"/>
          </p:cNvSpPr>
          <p:nvPr>
            <p:ph type="title"/>
          </p:nvPr>
        </p:nvSpPr>
        <p:spPr>
          <a:xfrm>
            <a:off x="3902962" y="774322"/>
            <a:ext cx="6278045" cy="1117996"/>
          </a:xfrm>
        </p:spPr>
        <p:txBody>
          <a:bodyPr vert="horz" lIns="91440" tIns="45720" rIns="91440" bIns="45720" rtlCol="0" anchor="b">
            <a:normAutofit/>
          </a:bodyPr>
          <a:lstStyle/>
          <a:p>
            <a:pPr defTabSz="457200"/>
            <a:r>
              <a:rPr lang="en-US" sz="3100" spc="115" dirty="0">
                <a:solidFill>
                  <a:schemeClr val="accent1"/>
                </a:solidFill>
              </a:rPr>
              <a:t>MODELLO Italiano DI CORPORATE GOVERNANCE</a:t>
            </a:r>
            <a:endParaRPr lang="en-US" sz="3100" dirty="0">
              <a:solidFill>
                <a:schemeClr val="accent1"/>
              </a:solidFill>
            </a:endParaRPr>
          </a:p>
        </p:txBody>
      </p:sp>
      <p:pic>
        <p:nvPicPr>
          <p:cNvPr id="8" name="Picture 7" descr="Calcolatrice, penna, compasso, denaro e un foglio con dei grafici">
            <a:extLst>
              <a:ext uri="{FF2B5EF4-FFF2-40B4-BE49-F238E27FC236}">
                <a16:creationId xmlns:a16="http://schemas.microsoft.com/office/drawing/2014/main" id="{99FD0042-A68F-A065-79B2-6F68BA63FC09}"/>
              </a:ext>
            </a:extLst>
          </p:cNvPr>
          <p:cNvPicPr>
            <a:picLocks noChangeAspect="1"/>
          </p:cNvPicPr>
          <p:nvPr/>
        </p:nvPicPr>
        <p:blipFill>
          <a:blip r:embed="rId2"/>
          <a:srcRect l="37676" r="33454"/>
          <a:stretch/>
        </p:blipFill>
        <p:spPr>
          <a:xfrm>
            <a:off x="20" y="10"/>
            <a:ext cx="3623854" cy="7562838"/>
          </a:xfrm>
          <a:prstGeom prst="rect">
            <a:avLst/>
          </a:prstGeom>
        </p:spPr>
      </p:pic>
      <p:sp>
        <p:nvSpPr>
          <p:cNvPr id="2" name="object 3">
            <a:extLst>
              <a:ext uri="{FF2B5EF4-FFF2-40B4-BE49-F238E27FC236}">
                <a16:creationId xmlns:a16="http://schemas.microsoft.com/office/drawing/2014/main" id="{DF7B675C-64D3-3FAF-D881-FCD2C5211C05}"/>
              </a:ext>
            </a:extLst>
          </p:cNvPr>
          <p:cNvSpPr txBox="1"/>
          <p:nvPr/>
        </p:nvSpPr>
        <p:spPr>
          <a:xfrm>
            <a:off x="3902962" y="1991785"/>
            <a:ext cx="6015738" cy="2911994"/>
          </a:xfrm>
          <a:prstGeom prst="rect">
            <a:avLst/>
          </a:prstGeom>
        </p:spPr>
        <p:txBody>
          <a:bodyPr vert="horz" lIns="91440" tIns="45720" rIns="91440" bIns="45720" rtlCol="0" anchor="ctr">
            <a:normAutofit/>
          </a:bodyPr>
          <a:lstStyle/>
          <a:p>
            <a:pPr marL="11139">
              <a:spcBef>
                <a:spcPct val="20000"/>
              </a:spcBef>
              <a:spcAft>
                <a:spcPts val="600"/>
              </a:spcAft>
              <a:buClr>
                <a:schemeClr val="accent2"/>
              </a:buClr>
              <a:buSzPct val="92000"/>
            </a:pPr>
            <a:r>
              <a:rPr lang="en-US" spc="-35" dirty="0"/>
              <a:t>A </a:t>
            </a:r>
            <a:r>
              <a:rPr lang="en-US" spc="-35" dirty="0" err="1"/>
              <a:t>seguito</a:t>
            </a:r>
            <a:r>
              <a:rPr lang="en-US" spc="-35" dirty="0"/>
              <a:t> </a:t>
            </a:r>
            <a:r>
              <a:rPr lang="en-US" spc="-35" dirty="0" err="1"/>
              <a:t>della</a:t>
            </a:r>
            <a:r>
              <a:rPr lang="en-US" spc="-35" dirty="0"/>
              <a:t> </a:t>
            </a:r>
            <a:r>
              <a:rPr lang="en-US" spc="-35" dirty="0" err="1"/>
              <a:t>riforma</a:t>
            </a:r>
            <a:r>
              <a:rPr lang="en-US" spc="-35" dirty="0"/>
              <a:t> del </a:t>
            </a:r>
            <a:r>
              <a:rPr lang="en-US" spc="-35" dirty="0" err="1"/>
              <a:t>Diritto</a:t>
            </a:r>
            <a:r>
              <a:rPr lang="en-US" spc="-35" dirty="0"/>
              <a:t> </a:t>
            </a:r>
            <a:r>
              <a:rPr lang="en-US" spc="-35" dirty="0" err="1"/>
              <a:t>delle</a:t>
            </a:r>
            <a:r>
              <a:rPr lang="en-US" spc="-35" dirty="0"/>
              <a:t> </a:t>
            </a:r>
            <a:r>
              <a:rPr lang="en-US" spc="-35" dirty="0" err="1"/>
              <a:t>Società</a:t>
            </a:r>
            <a:r>
              <a:rPr lang="en-US" spc="-35" dirty="0"/>
              <a:t>, </a:t>
            </a:r>
            <a:r>
              <a:rPr lang="en-US" spc="-35" dirty="0" err="1"/>
              <a:t>intervenuta</a:t>
            </a:r>
            <a:r>
              <a:rPr lang="en-US" spc="-35" dirty="0"/>
              <a:t> per mezzo del </a:t>
            </a:r>
            <a:r>
              <a:rPr lang="en-US" b="1" spc="-35" dirty="0" err="1"/>
              <a:t>D.Lgs</a:t>
            </a:r>
            <a:r>
              <a:rPr lang="en-US" b="1" spc="-35" dirty="0"/>
              <a:t> n.6/2003</a:t>
            </a:r>
            <a:r>
              <a:rPr lang="en-US" spc="-35" dirty="0"/>
              <a:t>, il </a:t>
            </a:r>
            <a:r>
              <a:rPr lang="en-US" spc="-35" dirty="0" err="1"/>
              <a:t>modello</a:t>
            </a:r>
            <a:r>
              <a:rPr lang="en-US" spc="-35" dirty="0"/>
              <a:t> di Corporate Governance </a:t>
            </a:r>
            <a:r>
              <a:rPr lang="en-US" spc="-35" dirty="0" err="1"/>
              <a:t>può</a:t>
            </a:r>
            <a:r>
              <a:rPr lang="en-US" spc="-35" dirty="0"/>
              <a:t> </a:t>
            </a:r>
            <a:r>
              <a:rPr lang="en-US" spc="-35" dirty="0" err="1"/>
              <a:t>sostanzialmente</a:t>
            </a:r>
            <a:r>
              <a:rPr lang="en-US" spc="-35" dirty="0"/>
              <a:t> </a:t>
            </a:r>
            <a:r>
              <a:rPr lang="en-US" spc="-35" dirty="0" err="1"/>
              <a:t>assumere</a:t>
            </a:r>
            <a:r>
              <a:rPr lang="en-US" spc="-35" dirty="0"/>
              <a:t> </a:t>
            </a:r>
            <a:r>
              <a:rPr lang="en-US" spc="-35" dirty="0" err="1"/>
              <a:t>tre</a:t>
            </a:r>
            <a:r>
              <a:rPr lang="en-US" spc="-35" dirty="0"/>
              <a:t> diverse </a:t>
            </a:r>
            <a:r>
              <a:rPr lang="en-US" spc="-35" dirty="0" err="1"/>
              <a:t>declinazioni</a:t>
            </a:r>
            <a:r>
              <a:rPr lang="en-US" spc="-35" dirty="0"/>
              <a:t>:</a:t>
            </a:r>
          </a:p>
          <a:p>
            <a:pPr marL="354040" marR="861103" indent="-342900">
              <a:spcBef>
                <a:spcPct val="20000"/>
              </a:spcBef>
              <a:spcAft>
                <a:spcPts val="600"/>
              </a:spcAft>
              <a:buClr>
                <a:schemeClr val="accent2"/>
              </a:buClr>
              <a:buSzPct val="92000"/>
              <a:buFont typeface="Wingdings 2" panose="05020102010507070707" pitchFamily="18" charset="2"/>
              <a:buChar char=""/>
              <a:tabLst>
                <a:tab pos="447261" algn="l"/>
              </a:tabLst>
            </a:pPr>
            <a:r>
              <a:rPr lang="en-US" b="1" dirty="0"/>
              <a:t>SISTEMA TRADIZIONALE</a:t>
            </a:r>
          </a:p>
          <a:p>
            <a:pPr marL="354040" marR="861103" indent="-342900">
              <a:spcBef>
                <a:spcPct val="20000"/>
              </a:spcBef>
              <a:spcAft>
                <a:spcPts val="600"/>
              </a:spcAft>
              <a:buClr>
                <a:schemeClr val="accent2"/>
              </a:buClr>
              <a:buSzPct val="92000"/>
              <a:buFont typeface="Wingdings 2" panose="05020102010507070707" pitchFamily="18" charset="2"/>
              <a:buChar char=""/>
              <a:tabLst>
                <a:tab pos="447261" algn="l"/>
              </a:tabLst>
            </a:pPr>
            <a:r>
              <a:rPr lang="en-US" b="1" dirty="0"/>
              <a:t>SISTEMA MONISTICO (Insider system)</a:t>
            </a:r>
          </a:p>
          <a:p>
            <a:pPr marL="354040" marR="861103" indent="-342900">
              <a:spcBef>
                <a:spcPct val="20000"/>
              </a:spcBef>
              <a:spcAft>
                <a:spcPts val="600"/>
              </a:spcAft>
              <a:buClr>
                <a:schemeClr val="accent2"/>
              </a:buClr>
              <a:buSzPct val="92000"/>
              <a:buFont typeface="Wingdings 2" panose="05020102010507070707" pitchFamily="18" charset="2"/>
              <a:buChar char=""/>
              <a:tabLst>
                <a:tab pos="447261" algn="l"/>
              </a:tabLst>
            </a:pPr>
            <a:r>
              <a:rPr lang="en-US" b="1" dirty="0"/>
              <a:t>SISTEMA DUALISTICO (Outsider system)</a:t>
            </a:r>
          </a:p>
        </p:txBody>
      </p:sp>
    </p:spTree>
    <p:extLst>
      <p:ext uri="{BB962C8B-B14F-4D97-AF65-F5344CB8AC3E}">
        <p14:creationId xmlns:p14="http://schemas.microsoft.com/office/powerpoint/2010/main" val="42558924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olo 4">
            <a:extLst>
              <a:ext uri="{FF2B5EF4-FFF2-40B4-BE49-F238E27FC236}">
                <a16:creationId xmlns:a16="http://schemas.microsoft.com/office/drawing/2014/main" id="{3EE188F0-2D6A-1909-9CAF-147DD2F7AA1D}"/>
              </a:ext>
            </a:extLst>
          </p:cNvPr>
          <p:cNvSpPr>
            <a:spLocks noGrp="1"/>
          </p:cNvSpPr>
          <p:nvPr>
            <p:ph type="title"/>
          </p:nvPr>
        </p:nvSpPr>
        <p:spPr>
          <a:xfrm>
            <a:off x="674914" y="428625"/>
            <a:ext cx="9343571" cy="1194671"/>
          </a:xfrm>
        </p:spPr>
        <p:txBody>
          <a:bodyPr/>
          <a:lstStyle/>
          <a:p>
            <a:r>
              <a:rPr lang="it-IT" spc="88" dirty="0"/>
              <a:t>SISTEMA</a:t>
            </a:r>
            <a:r>
              <a:rPr lang="it-IT" spc="386" dirty="0"/>
              <a:t> </a:t>
            </a:r>
            <a:r>
              <a:rPr lang="it-IT" spc="92" dirty="0"/>
              <a:t>TRADIZIONALE</a:t>
            </a:r>
            <a:endParaRPr lang="it-IT" dirty="0"/>
          </a:p>
        </p:txBody>
      </p:sp>
      <p:pic>
        <p:nvPicPr>
          <p:cNvPr id="2" name="object 3">
            <a:extLst>
              <a:ext uri="{FF2B5EF4-FFF2-40B4-BE49-F238E27FC236}">
                <a16:creationId xmlns:a16="http://schemas.microsoft.com/office/drawing/2014/main" id="{73152230-76B1-16EA-B6B4-0FED327EA2DB}"/>
              </a:ext>
            </a:extLst>
          </p:cNvPr>
          <p:cNvPicPr/>
          <p:nvPr/>
        </p:nvPicPr>
        <p:blipFill rotWithShape="1">
          <a:blip r:embed="rId2" cstate="print"/>
          <a:srcRect l="892" t="1712"/>
          <a:stretch/>
        </p:blipFill>
        <p:spPr>
          <a:xfrm>
            <a:off x="1612900" y="2257425"/>
            <a:ext cx="8153399" cy="4191000"/>
          </a:xfrm>
          <a:prstGeom prst="rect">
            <a:avLst/>
          </a:prstGeom>
        </p:spPr>
      </p:pic>
    </p:spTree>
    <p:extLst>
      <p:ext uri="{BB962C8B-B14F-4D97-AF65-F5344CB8AC3E}">
        <p14:creationId xmlns:p14="http://schemas.microsoft.com/office/powerpoint/2010/main" val="41290655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a:extLst>
              <a:ext uri="{FF2B5EF4-FFF2-40B4-BE49-F238E27FC236}">
                <a16:creationId xmlns:a16="http://schemas.microsoft.com/office/drawing/2014/main" id="{5725063D-9090-C5DD-9C93-7B87DF54DB8A}"/>
              </a:ext>
            </a:extLst>
          </p:cNvPr>
          <p:cNvSpPr txBox="1"/>
          <p:nvPr/>
        </p:nvSpPr>
        <p:spPr>
          <a:xfrm>
            <a:off x="509753" y="2122719"/>
            <a:ext cx="6152234" cy="5316306"/>
          </a:xfrm>
          <a:prstGeom prst="rect">
            <a:avLst/>
          </a:prstGeom>
        </p:spPr>
        <p:txBody>
          <a:bodyPr vert="horz" lIns="91440" tIns="45720" rIns="91440" bIns="45720" rtlCol="0" anchor="ctr">
            <a:normAutofit/>
          </a:bodyPr>
          <a:lstStyle/>
          <a:p>
            <a:pPr marL="296890" marR="992552" indent="-285750">
              <a:lnSpc>
                <a:spcPct val="90000"/>
              </a:lnSpc>
              <a:spcBef>
                <a:spcPct val="20000"/>
              </a:spcBef>
              <a:spcAft>
                <a:spcPts val="600"/>
              </a:spcAft>
              <a:buClr>
                <a:schemeClr val="accent2"/>
              </a:buClr>
              <a:buSzPct val="92000"/>
              <a:buFont typeface="Wingdings 2" panose="05020102010507070707" pitchFamily="18" charset="2"/>
              <a:buChar char=""/>
              <a:tabLst>
                <a:tab pos="447261" algn="l"/>
              </a:tabLst>
            </a:pPr>
            <a:r>
              <a:rPr lang="en-US" sz="2000" b="1" dirty="0" err="1"/>
              <a:t>Assemblea</a:t>
            </a:r>
            <a:r>
              <a:rPr lang="en-US" sz="2000" b="1" dirty="0"/>
              <a:t> </a:t>
            </a:r>
            <a:r>
              <a:rPr lang="en-US" sz="2000" b="1" dirty="0" err="1"/>
              <a:t>dei</a:t>
            </a:r>
            <a:r>
              <a:rPr lang="en-US" sz="2000" b="1" dirty="0"/>
              <a:t> </a:t>
            </a:r>
            <a:r>
              <a:rPr lang="en-US" sz="2000" b="1" dirty="0" err="1"/>
              <a:t>soci</a:t>
            </a:r>
            <a:r>
              <a:rPr lang="en-US" sz="2000" b="1" dirty="0"/>
              <a:t>: </a:t>
            </a:r>
            <a:r>
              <a:rPr lang="en-US" sz="2000" dirty="0" err="1"/>
              <a:t>rappresenta</a:t>
            </a:r>
            <a:r>
              <a:rPr lang="en-US" sz="2000" dirty="0"/>
              <a:t> </a:t>
            </a:r>
            <a:r>
              <a:rPr lang="en-US" sz="2000" dirty="0" err="1"/>
              <a:t>l’organo</a:t>
            </a:r>
            <a:r>
              <a:rPr lang="en-US" sz="2000" dirty="0"/>
              <a:t> </a:t>
            </a:r>
            <a:r>
              <a:rPr lang="en-US" sz="2000" dirty="0" err="1"/>
              <a:t>sovrano</a:t>
            </a:r>
            <a:r>
              <a:rPr lang="en-US" sz="2000" dirty="0"/>
              <a:t> </a:t>
            </a:r>
            <a:r>
              <a:rPr lang="en-US" sz="2000" dirty="0" err="1"/>
              <a:t>della</a:t>
            </a:r>
            <a:r>
              <a:rPr lang="en-US" sz="2000" dirty="0"/>
              <a:t> </a:t>
            </a:r>
            <a:r>
              <a:rPr lang="en-US" sz="2000" dirty="0" err="1"/>
              <a:t>società</a:t>
            </a:r>
            <a:r>
              <a:rPr lang="en-US" sz="2000" dirty="0"/>
              <a:t>, </a:t>
            </a:r>
            <a:r>
              <a:rPr lang="en-US" sz="2000" dirty="0" err="1"/>
              <a:t>è</a:t>
            </a:r>
            <a:r>
              <a:rPr lang="en-US" sz="2000" dirty="0"/>
              <a:t> </a:t>
            </a:r>
            <a:r>
              <a:rPr lang="en-US" sz="2000" dirty="0" err="1"/>
              <a:t>titolare</a:t>
            </a:r>
            <a:r>
              <a:rPr lang="en-US" sz="2000" dirty="0"/>
              <a:t> </a:t>
            </a:r>
            <a:r>
              <a:rPr lang="en-US" sz="2000" dirty="0" err="1"/>
              <a:t>delle</a:t>
            </a:r>
            <a:r>
              <a:rPr lang="en-US" sz="2000" dirty="0"/>
              <a:t> </a:t>
            </a:r>
            <a:r>
              <a:rPr lang="en-US" sz="2000" dirty="0" err="1"/>
              <a:t>funzione</a:t>
            </a:r>
            <a:r>
              <a:rPr lang="en-US" sz="2000" dirty="0"/>
              <a:t> </a:t>
            </a:r>
            <a:r>
              <a:rPr lang="en-US" sz="2000" dirty="0" err="1"/>
              <a:t>decisionale</a:t>
            </a:r>
            <a:r>
              <a:rPr lang="en-US" sz="2000" dirty="0"/>
              <a:t>. </a:t>
            </a:r>
            <a:r>
              <a:rPr lang="en-US" sz="2000" dirty="0" err="1"/>
              <a:t>Approva</a:t>
            </a:r>
            <a:r>
              <a:rPr lang="en-US" sz="2000" dirty="0"/>
              <a:t> il </a:t>
            </a:r>
            <a:r>
              <a:rPr lang="en-US" sz="2000" dirty="0" err="1"/>
              <a:t>bilancio</a:t>
            </a:r>
            <a:r>
              <a:rPr lang="en-US" sz="2000" dirty="0"/>
              <a:t>; </a:t>
            </a:r>
            <a:r>
              <a:rPr lang="en-US" sz="2000" dirty="0" err="1"/>
              <a:t>nomina</a:t>
            </a:r>
            <a:r>
              <a:rPr lang="en-US" sz="2000" dirty="0"/>
              <a:t> </a:t>
            </a:r>
            <a:r>
              <a:rPr lang="en-US" sz="2000" dirty="0" err="1"/>
              <a:t>gli</a:t>
            </a:r>
            <a:r>
              <a:rPr lang="en-US" sz="2000" dirty="0"/>
              <a:t> </a:t>
            </a:r>
            <a:r>
              <a:rPr lang="en-US" sz="2000" dirty="0" err="1"/>
              <a:t>amministratori</a:t>
            </a:r>
            <a:r>
              <a:rPr lang="en-US" sz="2000" dirty="0"/>
              <a:t>; </a:t>
            </a:r>
            <a:r>
              <a:rPr lang="en-US" sz="2000" dirty="0" err="1"/>
              <a:t>stabilisce</a:t>
            </a:r>
            <a:r>
              <a:rPr lang="en-US" sz="2000" dirty="0"/>
              <a:t> il </a:t>
            </a:r>
            <a:r>
              <a:rPr lang="en-US" sz="2000" dirty="0" err="1"/>
              <a:t>compenso</a:t>
            </a:r>
            <a:r>
              <a:rPr lang="en-US" sz="2000" dirty="0"/>
              <a:t> </a:t>
            </a:r>
            <a:r>
              <a:rPr lang="en-US" sz="2000" dirty="0" err="1"/>
              <a:t>degli</a:t>
            </a:r>
            <a:r>
              <a:rPr lang="en-US" sz="2000" dirty="0"/>
              <a:t> </a:t>
            </a:r>
            <a:r>
              <a:rPr lang="en-US" sz="2000" dirty="0" err="1"/>
              <a:t>amministratori</a:t>
            </a:r>
            <a:endParaRPr lang="en-US" sz="2000" spc="-8" dirty="0"/>
          </a:p>
          <a:p>
            <a:pPr marL="296890" marR="992552" indent="-285750">
              <a:lnSpc>
                <a:spcPct val="90000"/>
              </a:lnSpc>
              <a:spcBef>
                <a:spcPct val="20000"/>
              </a:spcBef>
              <a:spcAft>
                <a:spcPts val="600"/>
              </a:spcAft>
              <a:buClr>
                <a:schemeClr val="accent2"/>
              </a:buClr>
              <a:buSzPct val="92000"/>
              <a:buFont typeface="Wingdings 2" panose="05020102010507070707" pitchFamily="18" charset="2"/>
              <a:buChar char=""/>
              <a:tabLst>
                <a:tab pos="447261" algn="l"/>
              </a:tabLst>
            </a:pPr>
            <a:endParaRPr lang="en-US" sz="2000" dirty="0"/>
          </a:p>
          <a:p>
            <a:pPr marL="296890" marR="628838" indent="-285750">
              <a:lnSpc>
                <a:spcPct val="90000"/>
              </a:lnSpc>
              <a:spcBef>
                <a:spcPct val="20000"/>
              </a:spcBef>
              <a:spcAft>
                <a:spcPts val="600"/>
              </a:spcAft>
              <a:buClr>
                <a:schemeClr val="accent2"/>
              </a:buClr>
              <a:buSzPct val="92000"/>
              <a:buFont typeface="Wingdings 2" panose="05020102010507070707" pitchFamily="18" charset="2"/>
              <a:buChar char=""/>
              <a:tabLst>
                <a:tab pos="447261" algn="l"/>
              </a:tabLst>
            </a:pPr>
            <a:r>
              <a:rPr lang="en-US" sz="2000" b="1" dirty="0" err="1"/>
              <a:t>Consiglio</a:t>
            </a:r>
            <a:r>
              <a:rPr lang="en-US" sz="2000" b="1" dirty="0"/>
              <a:t> di </a:t>
            </a:r>
            <a:r>
              <a:rPr lang="en-US" sz="2000" b="1" dirty="0" err="1"/>
              <a:t>Amministrazione</a:t>
            </a:r>
            <a:r>
              <a:rPr lang="en-US" sz="2000" b="1" dirty="0"/>
              <a:t>: </a:t>
            </a:r>
            <a:r>
              <a:rPr lang="en-US" sz="2000" dirty="0" err="1"/>
              <a:t>i</a:t>
            </a:r>
            <a:r>
              <a:rPr lang="en-US" sz="2000" dirty="0"/>
              <a:t> </a:t>
            </a:r>
            <a:r>
              <a:rPr lang="en-US" sz="2000" dirty="0" err="1"/>
              <a:t>membri</a:t>
            </a:r>
            <a:r>
              <a:rPr lang="en-US" sz="2000" dirty="0"/>
              <a:t> </a:t>
            </a:r>
            <a:r>
              <a:rPr lang="en-US" sz="2000" dirty="0" err="1"/>
              <a:t>sono</a:t>
            </a:r>
            <a:r>
              <a:rPr lang="en-US" sz="2000" dirty="0"/>
              <a:t> </a:t>
            </a:r>
            <a:r>
              <a:rPr lang="en-US" sz="2000" dirty="0" err="1"/>
              <a:t>titolari</a:t>
            </a:r>
            <a:r>
              <a:rPr lang="en-US" sz="2000" dirty="0"/>
              <a:t> </a:t>
            </a:r>
            <a:r>
              <a:rPr lang="en-US" sz="2000" dirty="0" err="1"/>
              <a:t>della</a:t>
            </a:r>
            <a:r>
              <a:rPr lang="en-US" sz="2000" dirty="0"/>
              <a:t> </a:t>
            </a:r>
            <a:r>
              <a:rPr lang="en-US" sz="2000" dirty="0" err="1"/>
              <a:t>funzione</a:t>
            </a:r>
            <a:r>
              <a:rPr lang="en-US" sz="2000" dirty="0"/>
              <a:t> deliberative, a loro </a:t>
            </a:r>
            <a:r>
              <a:rPr lang="en-US" sz="2000" dirty="0" err="1"/>
              <a:t>è</a:t>
            </a:r>
            <a:r>
              <a:rPr lang="en-US" sz="2000" dirty="0"/>
              <a:t> </a:t>
            </a:r>
            <a:r>
              <a:rPr lang="en-US" sz="2000" dirty="0" err="1"/>
              <a:t>affidata</a:t>
            </a:r>
            <a:r>
              <a:rPr lang="en-US" sz="2000" dirty="0"/>
              <a:t> la</a:t>
            </a:r>
            <a:r>
              <a:rPr lang="en-US" sz="2000" i="1" dirty="0"/>
              <a:t> </a:t>
            </a:r>
            <a:r>
              <a:rPr lang="en-US" sz="2000" i="1" dirty="0" err="1"/>
              <a:t>gestione</a:t>
            </a:r>
            <a:r>
              <a:rPr lang="en-US" sz="2000" i="1" dirty="0"/>
              <a:t> </a:t>
            </a:r>
            <a:r>
              <a:rPr lang="en-US" sz="2000" dirty="0" err="1"/>
              <a:t>dell’impresa</a:t>
            </a:r>
            <a:r>
              <a:rPr lang="en-US" sz="2000" dirty="0"/>
              <a:t>.  Al </a:t>
            </a:r>
            <a:r>
              <a:rPr lang="en-US" sz="2000" dirty="0" err="1"/>
              <a:t>suo</a:t>
            </a:r>
            <a:r>
              <a:rPr lang="en-US" sz="2000" dirty="0"/>
              <a:t> </a:t>
            </a:r>
            <a:r>
              <a:rPr lang="en-US" sz="2000" dirty="0" err="1"/>
              <a:t>interno</a:t>
            </a:r>
            <a:r>
              <a:rPr lang="en-US" sz="2000" dirty="0"/>
              <a:t> </a:t>
            </a:r>
            <a:r>
              <a:rPr lang="en-US" sz="2000" dirty="0" err="1"/>
              <a:t>troviamo</a:t>
            </a:r>
            <a:r>
              <a:rPr lang="en-US" sz="2000" dirty="0"/>
              <a:t> </a:t>
            </a:r>
            <a:r>
              <a:rPr lang="en-US" sz="2000" dirty="0" err="1"/>
              <a:t>amministratori</a:t>
            </a:r>
            <a:r>
              <a:rPr lang="en-US" sz="2000" dirty="0"/>
              <a:t> non </a:t>
            </a:r>
            <a:r>
              <a:rPr lang="en-US" sz="2000" dirty="0" err="1"/>
              <a:t>esecutivi</a:t>
            </a:r>
            <a:r>
              <a:rPr lang="en-US" sz="2000" dirty="0"/>
              <a:t> ed </a:t>
            </a:r>
            <a:r>
              <a:rPr lang="en-US" sz="2000" dirty="0" err="1"/>
              <a:t>esecutivi</a:t>
            </a:r>
            <a:r>
              <a:rPr lang="en-US" sz="2000" dirty="0"/>
              <a:t> (</a:t>
            </a:r>
            <a:r>
              <a:rPr lang="en-US" sz="2000" dirty="0" err="1"/>
              <a:t>hanno</a:t>
            </a:r>
            <a:r>
              <a:rPr lang="en-US" sz="2000" dirty="0"/>
              <a:t> </a:t>
            </a:r>
            <a:r>
              <a:rPr lang="en-US" sz="2000" dirty="0" err="1"/>
              <a:t>rappresentanza</a:t>
            </a:r>
            <a:r>
              <a:rPr lang="en-US" sz="2000" dirty="0"/>
              <a:t> </a:t>
            </a:r>
            <a:r>
              <a:rPr lang="en-US" sz="2000" dirty="0" err="1"/>
              <a:t>della</a:t>
            </a:r>
            <a:r>
              <a:rPr lang="en-US" sz="2000" dirty="0"/>
              <a:t> </a:t>
            </a:r>
            <a:r>
              <a:rPr lang="en-US" sz="2000" dirty="0" err="1"/>
              <a:t>società</a:t>
            </a:r>
            <a:r>
              <a:rPr lang="en-US" sz="2000" dirty="0"/>
              <a:t>; </a:t>
            </a:r>
            <a:r>
              <a:rPr lang="en-US" sz="2000" dirty="0" err="1"/>
              <a:t>redigono</a:t>
            </a:r>
            <a:r>
              <a:rPr lang="en-US" sz="2000" dirty="0"/>
              <a:t> il </a:t>
            </a:r>
            <a:r>
              <a:rPr lang="en-US" sz="2000" dirty="0" err="1"/>
              <a:t>bilancio</a:t>
            </a:r>
            <a:r>
              <a:rPr lang="en-US" sz="2000" dirty="0"/>
              <a:t>; </a:t>
            </a:r>
            <a:r>
              <a:rPr lang="en-US" sz="2000" dirty="0" err="1"/>
              <a:t>possono</a:t>
            </a:r>
            <a:r>
              <a:rPr lang="en-US" sz="2000" dirty="0"/>
              <a:t> </a:t>
            </a:r>
            <a:r>
              <a:rPr lang="en-US" sz="2000" dirty="0" err="1"/>
              <a:t>convocare</a:t>
            </a:r>
            <a:r>
              <a:rPr lang="en-US" sz="2000" dirty="0"/>
              <a:t> </a:t>
            </a:r>
            <a:r>
              <a:rPr lang="en-US" sz="2000" dirty="0" err="1"/>
              <a:t>l’assemblea</a:t>
            </a:r>
            <a:r>
              <a:rPr lang="en-US" sz="2000" dirty="0"/>
              <a:t> in </a:t>
            </a:r>
            <a:r>
              <a:rPr lang="en-US" sz="2000" dirty="0" err="1"/>
              <a:t>casi</a:t>
            </a:r>
            <a:r>
              <a:rPr lang="en-US" sz="2000" dirty="0"/>
              <a:t> </a:t>
            </a:r>
            <a:r>
              <a:rPr lang="en-US" sz="2000" dirty="0" err="1"/>
              <a:t>eccezionali</a:t>
            </a:r>
            <a:r>
              <a:rPr lang="en-US" sz="2000" dirty="0"/>
              <a:t>)</a:t>
            </a:r>
          </a:p>
          <a:p>
            <a:pPr marL="296890" marR="628838" indent="-285750">
              <a:lnSpc>
                <a:spcPct val="90000"/>
              </a:lnSpc>
              <a:spcBef>
                <a:spcPct val="20000"/>
              </a:spcBef>
              <a:spcAft>
                <a:spcPts val="600"/>
              </a:spcAft>
              <a:buClr>
                <a:schemeClr val="accent2"/>
              </a:buClr>
              <a:buSzPct val="92000"/>
              <a:buFont typeface="Wingdings 2" panose="05020102010507070707" pitchFamily="18" charset="2"/>
              <a:buChar char=""/>
              <a:tabLst>
                <a:tab pos="447261" algn="l"/>
              </a:tabLst>
            </a:pPr>
            <a:endParaRPr lang="en-US" sz="2000" spc="-8" dirty="0"/>
          </a:p>
          <a:p>
            <a:pPr marL="296890" marR="628838" indent="-285750">
              <a:lnSpc>
                <a:spcPct val="90000"/>
              </a:lnSpc>
              <a:spcBef>
                <a:spcPct val="20000"/>
              </a:spcBef>
              <a:spcAft>
                <a:spcPts val="600"/>
              </a:spcAft>
              <a:buClr>
                <a:schemeClr val="accent2"/>
              </a:buClr>
              <a:buSzPct val="92000"/>
              <a:buFont typeface="Wingdings 2" panose="05020102010507070707" pitchFamily="18" charset="2"/>
              <a:buChar char=""/>
              <a:tabLst>
                <a:tab pos="447261" algn="l"/>
              </a:tabLst>
            </a:pPr>
            <a:r>
              <a:rPr lang="en-US" sz="2000" b="1" dirty="0" err="1"/>
              <a:t>Collegio</a:t>
            </a:r>
            <a:r>
              <a:rPr lang="en-US" sz="2000" b="1" dirty="0"/>
              <a:t> </a:t>
            </a:r>
            <a:r>
              <a:rPr lang="en-US" sz="2000" b="1" dirty="0" err="1"/>
              <a:t>sindacale</a:t>
            </a:r>
            <a:r>
              <a:rPr lang="en-US" sz="2000" b="1" dirty="0"/>
              <a:t>: </a:t>
            </a:r>
            <a:r>
              <a:rPr lang="en-US" sz="2000" dirty="0" err="1"/>
              <a:t>rappresenta</a:t>
            </a:r>
            <a:r>
              <a:rPr lang="en-US" sz="2000" dirty="0"/>
              <a:t> </a:t>
            </a:r>
            <a:r>
              <a:rPr lang="en-US" sz="2000" dirty="0" err="1"/>
              <a:t>l’organo</a:t>
            </a:r>
            <a:r>
              <a:rPr lang="en-US" sz="2000" dirty="0"/>
              <a:t> di </a:t>
            </a:r>
            <a:r>
              <a:rPr lang="en-US" sz="2000" dirty="0" err="1"/>
              <a:t>controllo</a:t>
            </a:r>
            <a:r>
              <a:rPr lang="en-US" sz="2000" dirty="0"/>
              <a:t> </a:t>
            </a:r>
            <a:r>
              <a:rPr lang="en-US" sz="2000" dirty="0" err="1"/>
              <a:t>interno</a:t>
            </a:r>
            <a:r>
              <a:rPr lang="en-US" sz="2000" dirty="0"/>
              <a:t>; </a:t>
            </a:r>
            <a:r>
              <a:rPr lang="en-US" sz="2000" dirty="0" err="1"/>
              <a:t>vigila</a:t>
            </a:r>
            <a:r>
              <a:rPr lang="en-US" sz="2000" dirty="0"/>
              <a:t> </a:t>
            </a:r>
            <a:r>
              <a:rPr lang="en-US" sz="2000" dirty="0" err="1"/>
              <a:t>sull’amministrazione</a:t>
            </a:r>
            <a:r>
              <a:rPr lang="en-US" sz="2000" dirty="0"/>
              <a:t> e </a:t>
            </a:r>
            <a:r>
              <a:rPr lang="en-US" sz="2000" dirty="0" err="1"/>
              <a:t>sul</a:t>
            </a:r>
            <a:r>
              <a:rPr lang="en-US" sz="2000" dirty="0"/>
              <a:t> rispetto </a:t>
            </a:r>
            <a:r>
              <a:rPr lang="en-US" sz="2000" dirty="0" err="1"/>
              <a:t>dello</a:t>
            </a:r>
            <a:r>
              <a:rPr lang="en-US" sz="2000" dirty="0"/>
              <a:t> </a:t>
            </a:r>
            <a:r>
              <a:rPr lang="en-US" sz="2000" dirty="0" err="1"/>
              <a:t>statuto</a:t>
            </a:r>
            <a:r>
              <a:rPr lang="en-US" sz="2000" dirty="0"/>
              <a:t>.</a:t>
            </a:r>
          </a:p>
        </p:txBody>
      </p:sp>
      <p:sp>
        <p:nvSpPr>
          <p:cNvPr id="6" name="Titolo 4">
            <a:extLst>
              <a:ext uri="{FF2B5EF4-FFF2-40B4-BE49-F238E27FC236}">
                <a16:creationId xmlns:a16="http://schemas.microsoft.com/office/drawing/2014/main" id="{3EE188F0-2D6A-1909-9CAF-147DD2F7AA1D}"/>
              </a:ext>
            </a:extLst>
          </p:cNvPr>
          <p:cNvSpPr>
            <a:spLocks noGrp="1"/>
          </p:cNvSpPr>
          <p:nvPr>
            <p:ph type="title"/>
          </p:nvPr>
        </p:nvSpPr>
        <p:spPr>
          <a:xfrm>
            <a:off x="7340874" y="1144646"/>
            <a:ext cx="2678692" cy="5193125"/>
          </a:xfrm>
        </p:spPr>
        <p:txBody>
          <a:bodyPr vert="horz" lIns="91440" tIns="45720" rIns="91440" bIns="45720" rtlCol="0" anchor="ctr">
            <a:normAutofit/>
          </a:bodyPr>
          <a:lstStyle/>
          <a:p>
            <a:pPr defTabSz="457200"/>
            <a:r>
              <a:rPr lang="en-US" sz="2400" spc="88" dirty="0">
                <a:solidFill>
                  <a:srgbClr val="FFFEFF"/>
                </a:solidFill>
              </a:rPr>
              <a:t>SISTEMA</a:t>
            </a:r>
            <a:r>
              <a:rPr lang="en-US" sz="2400" spc="386" dirty="0">
                <a:solidFill>
                  <a:srgbClr val="FFFEFF"/>
                </a:solidFill>
              </a:rPr>
              <a:t> </a:t>
            </a:r>
            <a:r>
              <a:rPr lang="en-US" sz="2400" spc="92" dirty="0">
                <a:solidFill>
                  <a:srgbClr val="FFFEFF"/>
                </a:solidFill>
              </a:rPr>
              <a:t>TRADIZIONALE</a:t>
            </a:r>
            <a:endParaRPr lang="en-US" sz="2400" dirty="0">
              <a:solidFill>
                <a:srgbClr val="FFFEFF"/>
              </a:solidFill>
            </a:endParaRPr>
          </a:p>
        </p:txBody>
      </p:sp>
    </p:spTree>
    <p:extLst>
      <p:ext uri="{BB962C8B-B14F-4D97-AF65-F5344CB8AC3E}">
        <p14:creationId xmlns:p14="http://schemas.microsoft.com/office/powerpoint/2010/main" val="23887913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olo 4">
            <a:extLst>
              <a:ext uri="{FF2B5EF4-FFF2-40B4-BE49-F238E27FC236}">
                <a16:creationId xmlns:a16="http://schemas.microsoft.com/office/drawing/2014/main" id="{3EE188F0-2D6A-1909-9CAF-147DD2F7AA1D}"/>
              </a:ext>
            </a:extLst>
          </p:cNvPr>
          <p:cNvSpPr>
            <a:spLocks noGrp="1"/>
          </p:cNvSpPr>
          <p:nvPr>
            <p:ph type="title"/>
          </p:nvPr>
        </p:nvSpPr>
        <p:spPr>
          <a:xfrm>
            <a:off x="674914" y="428625"/>
            <a:ext cx="9343571" cy="1194671"/>
          </a:xfrm>
        </p:spPr>
        <p:txBody>
          <a:bodyPr/>
          <a:lstStyle/>
          <a:p>
            <a:r>
              <a:rPr lang="it-IT" spc="92" dirty="0"/>
              <a:t>SISTEMA </a:t>
            </a:r>
            <a:r>
              <a:rPr lang="it-IT" spc="105" dirty="0"/>
              <a:t>MONISTICO </a:t>
            </a:r>
            <a:r>
              <a:rPr lang="it-IT" spc="100" dirty="0"/>
              <a:t>(INSIDER </a:t>
            </a:r>
            <a:r>
              <a:rPr lang="it-IT" spc="88" dirty="0"/>
              <a:t>SYSTEM)</a:t>
            </a:r>
            <a:endParaRPr lang="it-IT" dirty="0"/>
          </a:p>
        </p:txBody>
      </p:sp>
      <p:pic>
        <p:nvPicPr>
          <p:cNvPr id="3" name="object 3">
            <a:extLst>
              <a:ext uri="{FF2B5EF4-FFF2-40B4-BE49-F238E27FC236}">
                <a16:creationId xmlns:a16="http://schemas.microsoft.com/office/drawing/2014/main" id="{CF9A7F62-24BB-B2BD-3EFE-1A7EE7F56F1E}"/>
              </a:ext>
            </a:extLst>
          </p:cNvPr>
          <p:cNvPicPr/>
          <p:nvPr/>
        </p:nvPicPr>
        <p:blipFill>
          <a:blip r:embed="rId2" cstate="print">
            <a:extLst>
              <a:ext uri="{BEBA8EAE-BF5A-486C-A8C5-ECC9F3942E4B}">
                <a14:imgProps xmlns:a14="http://schemas.microsoft.com/office/drawing/2010/main">
                  <a14:imgLayer r:embed="rId3">
                    <a14:imgEffect>
                      <a14:colorTemperature colorTemp="5900"/>
                    </a14:imgEffect>
                    <a14:imgEffect>
                      <a14:brightnessContrast contrast="-20000"/>
                    </a14:imgEffect>
                  </a14:imgLayer>
                </a14:imgProps>
              </a:ext>
            </a:extLst>
          </a:blip>
          <a:stretch>
            <a:fillRect/>
          </a:stretch>
        </p:blipFill>
        <p:spPr>
          <a:xfrm>
            <a:off x="1803714" y="2638425"/>
            <a:ext cx="6895786" cy="3124200"/>
          </a:xfrm>
          <a:prstGeom prst="rect">
            <a:avLst/>
          </a:prstGeom>
        </p:spPr>
      </p:pic>
    </p:spTree>
    <p:extLst>
      <p:ext uri="{BB962C8B-B14F-4D97-AF65-F5344CB8AC3E}">
        <p14:creationId xmlns:p14="http://schemas.microsoft.com/office/powerpoint/2010/main" val="14901479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a:extLst>
              <a:ext uri="{FF2B5EF4-FFF2-40B4-BE49-F238E27FC236}">
                <a16:creationId xmlns:a16="http://schemas.microsoft.com/office/drawing/2014/main" id="{5725063D-9090-C5DD-9C93-7B87DF54DB8A}"/>
              </a:ext>
            </a:extLst>
          </p:cNvPr>
          <p:cNvSpPr txBox="1"/>
          <p:nvPr/>
        </p:nvSpPr>
        <p:spPr>
          <a:xfrm>
            <a:off x="509753" y="2046519"/>
            <a:ext cx="6543880" cy="5316306"/>
          </a:xfrm>
          <a:prstGeom prst="rect">
            <a:avLst/>
          </a:prstGeom>
        </p:spPr>
        <p:txBody>
          <a:bodyPr vert="horz" lIns="91440" tIns="45720" rIns="91440" bIns="45720" rtlCol="0" anchor="ctr">
            <a:normAutofit/>
          </a:bodyPr>
          <a:lstStyle/>
          <a:p>
            <a:pPr marL="296890" marR="992552" indent="-285750">
              <a:lnSpc>
                <a:spcPct val="90000"/>
              </a:lnSpc>
              <a:spcBef>
                <a:spcPct val="20000"/>
              </a:spcBef>
              <a:spcAft>
                <a:spcPts val="600"/>
              </a:spcAft>
              <a:buClr>
                <a:schemeClr val="accent2"/>
              </a:buClr>
              <a:buSzPct val="92000"/>
              <a:buFont typeface="Wingdings 2" panose="05020102010507070707" pitchFamily="18" charset="2"/>
              <a:buChar char=""/>
              <a:tabLst>
                <a:tab pos="447261" algn="l"/>
              </a:tabLst>
            </a:pPr>
            <a:r>
              <a:rPr lang="en-US" sz="2000" b="1" dirty="0" err="1"/>
              <a:t>Consiglio</a:t>
            </a:r>
            <a:r>
              <a:rPr lang="en-US" sz="2000" b="1" dirty="0"/>
              <a:t> di </a:t>
            </a:r>
            <a:r>
              <a:rPr lang="en-US" sz="2000" b="1" dirty="0" err="1"/>
              <a:t>Amministrazione</a:t>
            </a:r>
            <a:r>
              <a:rPr lang="en-US" sz="2000" b="1" dirty="0"/>
              <a:t>: </a:t>
            </a:r>
            <a:r>
              <a:rPr lang="en-US" sz="2000" dirty="0" err="1"/>
              <a:t>i</a:t>
            </a:r>
            <a:r>
              <a:rPr lang="en-US" sz="2000" dirty="0"/>
              <a:t> </a:t>
            </a:r>
            <a:r>
              <a:rPr lang="en-US" sz="2000" dirty="0" err="1"/>
              <a:t>membri</a:t>
            </a:r>
            <a:r>
              <a:rPr lang="en-US" sz="2000" dirty="0"/>
              <a:t> </a:t>
            </a:r>
            <a:r>
              <a:rPr lang="en-US" sz="2000" dirty="0" err="1"/>
              <a:t>sono</a:t>
            </a:r>
            <a:r>
              <a:rPr lang="en-US" sz="2000" dirty="0"/>
              <a:t> </a:t>
            </a:r>
            <a:r>
              <a:rPr lang="en-US" sz="2000" dirty="0" err="1"/>
              <a:t>titolari</a:t>
            </a:r>
            <a:r>
              <a:rPr lang="en-US" sz="2000" dirty="0"/>
              <a:t> </a:t>
            </a:r>
            <a:r>
              <a:rPr lang="en-US" sz="2000" dirty="0" err="1"/>
              <a:t>della</a:t>
            </a:r>
            <a:r>
              <a:rPr lang="en-US" sz="2000" dirty="0"/>
              <a:t> </a:t>
            </a:r>
            <a:r>
              <a:rPr lang="en-US" sz="2000" dirty="0" err="1"/>
              <a:t>funzione</a:t>
            </a:r>
            <a:r>
              <a:rPr lang="en-US" sz="2000" dirty="0"/>
              <a:t> </a:t>
            </a:r>
            <a:r>
              <a:rPr lang="en-US" sz="2000" dirty="0" err="1"/>
              <a:t>deliberativa</a:t>
            </a:r>
            <a:r>
              <a:rPr lang="en-US" sz="2000" dirty="0"/>
              <a:t> (</a:t>
            </a:r>
            <a:r>
              <a:rPr lang="en-US" sz="2000" dirty="0" err="1"/>
              <a:t>gestione</a:t>
            </a:r>
            <a:r>
              <a:rPr lang="en-US" sz="2000" dirty="0"/>
              <a:t> </a:t>
            </a:r>
            <a:r>
              <a:rPr lang="en-US" sz="2000" dirty="0" err="1"/>
              <a:t>aziendale</a:t>
            </a:r>
            <a:r>
              <a:rPr lang="en-US" sz="2000" dirty="0"/>
              <a:t>). Si </a:t>
            </a:r>
            <a:r>
              <a:rPr lang="en-US" sz="2000" dirty="0" err="1"/>
              <a:t>dividono</a:t>
            </a:r>
            <a:r>
              <a:rPr lang="en-US" sz="2000" dirty="0"/>
              <a:t> in </a:t>
            </a:r>
            <a:r>
              <a:rPr lang="en-US" sz="2000" dirty="0" err="1"/>
              <a:t>amministratori</a:t>
            </a:r>
            <a:r>
              <a:rPr lang="en-US" sz="2000" dirty="0"/>
              <a:t> non </a:t>
            </a:r>
            <a:r>
              <a:rPr lang="en-US" sz="2000" dirty="0" err="1"/>
              <a:t>esecutivi</a:t>
            </a:r>
            <a:r>
              <a:rPr lang="en-US" sz="2000" dirty="0"/>
              <a:t> ed </a:t>
            </a:r>
            <a:r>
              <a:rPr lang="en-US" sz="2000" dirty="0" err="1"/>
              <a:t>esecutivi</a:t>
            </a:r>
            <a:r>
              <a:rPr lang="en-US" sz="2000" dirty="0"/>
              <a:t> (manager </a:t>
            </a:r>
            <a:r>
              <a:rPr lang="en-US" sz="2000" dirty="0" err="1"/>
              <a:t>dell’azienda</a:t>
            </a:r>
            <a:r>
              <a:rPr lang="en-US" sz="2000" dirty="0"/>
              <a:t>) </a:t>
            </a:r>
            <a:r>
              <a:rPr lang="en-US" sz="2000" dirty="0" err="1"/>
              <a:t>i</a:t>
            </a:r>
            <a:r>
              <a:rPr lang="en-US" sz="2000" dirty="0"/>
              <a:t> </a:t>
            </a:r>
            <a:r>
              <a:rPr lang="en-US" sz="2000" dirty="0" err="1"/>
              <a:t>quali</a:t>
            </a:r>
            <a:r>
              <a:rPr lang="en-US" sz="2000" dirty="0"/>
              <a:t>:</a:t>
            </a:r>
          </a:p>
          <a:p>
            <a:pPr marL="811240" marR="992552" lvl="1" indent="-342900">
              <a:lnSpc>
                <a:spcPct val="90000"/>
              </a:lnSpc>
              <a:spcBef>
                <a:spcPct val="20000"/>
              </a:spcBef>
              <a:spcAft>
                <a:spcPts val="600"/>
              </a:spcAft>
              <a:buClr>
                <a:schemeClr val="accent2"/>
              </a:buClr>
              <a:buSzPct val="92000"/>
              <a:buFont typeface="Wingdings" pitchFamily="2" charset="2"/>
              <a:buChar char="q"/>
              <a:tabLst>
                <a:tab pos="447261" algn="l"/>
              </a:tabLst>
            </a:pPr>
            <a:r>
              <a:rPr lang="en-US" sz="2000" dirty="0" err="1"/>
              <a:t>hanno</a:t>
            </a:r>
            <a:r>
              <a:rPr lang="en-US" sz="2000" dirty="0"/>
              <a:t> la </a:t>
            </a:r>
            <a:r>
              <a:rPr lang="en-US" sz="2000" dirty="0" err="1"/>
              <a:t>rappresentanza</a:t>
            </a:r>
            <a:r>
              <a:rPr lang="en-US" sz="2000" dirty="0"/>
              <a:t> </a:t>
            </a:r>
            <a:r>
              <a:rPr lang="en-US" sz="2000" dirty="0" err="1"/>
              <a:t>della</a:t>
            </a:r>
            <a:r>
              <a:rPr lang="en-US" sz="2000" dirty="0"/>
              <a:t> </a:t>
            </a:r>
            <a:r>
              <a:rPr lang="en-US" sz="2000" dirty="0" err="1"/>
              <a:t>società</a:t>
            </a:r>
            <a:endParaRPr lang="en-US" sz="2000" dirty="0"/>
          </a:p>
          <a:p>
            <a:pPr marL="811240" marR="992552" lvl="1" indent="-342900">
              <a:lnSpc>
                <a:spcPct val="90000"/>
              </a:lnSpc>
              <a:spcBef>
                <a:spcPct val="20000"/>
              </a:spcBef>
              <a:spcAft>
                <a:spcPts val="600"/>
              </a:spcAft>
              <a:buClr>
                <a:schemeClr val="accent2"/>
              </a:buClr>
              <a:buSzPct val="92000"/>
              <a:buFont typeface="Wingdings" pitchFamily="2" charset="2"/>
              <a:buChar char="q"/>
              <a:tabLst>
                <a:tab pos="447261" algn="l"/>
              </a:tabLst>
            </a:pPr>
            <a:r>
              <a:rPr lang="en-US" sz="2000" dirty="0" err="1"/>
              <a:t>redigono</a:t>
            </a:r>
            <a:r>
              <a:rPr lang="en-US" sz="2000" dirty="0"/>
              <a:t> il </a:t>
            </a:r>
            <a:r>
              <a:rPr lang="en-US" sz="2000" dirty="0" err="1"/>
              <a:t>bilancio</a:t>
            </a:r>
            <a:endParaRPr lang="en-US" sz="2000" dirty="0"/>
          </a:p>
          <a:p>
            <a:pPr marL="811240" marR="992552" lvl="1" indent="-342900">
              <a:lnSpc>
                <a:spcPct val="90000"/>
              </a:lnSpc>
              <a:spcBef>
                <a:spcPct val="20000"/>
              </a:spcBef>
              <a:spcAft>
                <a:spcPts val="600"/>
              </a:spcAft>
              <a:buClr>
                <a:schemeClr val="accent2"/>
              </a:buClr>
              <a:buSzPct val="92000"/>
              <a:buFont typeface="Wingdings" pitchFamily="2" charset="2"/>
              <a:buChar char="q"/>
              <a:tabLst>
                <a:tab pos="447261" algn="l"/>
              </a:tabLst>
            </a:pPr>
            <a:r>
              <a:rPr lang="en-US" sz="2000" dirty="0" err="1"/>
              <a:t>convocano</a:t>
            </a:r>
            <a:r>
              <a:rPr lang="en-US" sz="2000" dirty="0"/>
              <a:t> </a:t>
            </a:r>
            <a:r>
              <a:rPr lang="en-US" sz="2000" dirty="0" err="1"/>
              <a:t>l’assemblea</a:t>
            </a:r>
            <a:r>
              <a:rPr lang="en-US" sz="2000" dirty="0"/>
              <a:t> in </a:t>
            </a:r>
            <a:r>
              <a:rPr lang="en-US" sz="2000" dirty="0" err="1"/>
              <a:t>casi</a:t>
            </a:r>
            <a:r>
              <a:rPr lang="en-US" sz="2000" dirty="0"/>
              <a:t> </a:t>
            </a:r>
            <a:r>
              <a:rPr lang="en-US" sz="2000" dirty="0" err="1"/>
              <a:t>eccezionali</a:t>
            </a:r>
            <a:endParaRPr lang="en-US" sz="2000" dirty="0"/>
          </a:p>
          <a:p>
            <a:pPr marL="811240" marR="992552" lvl="1" indent="-342900">
              <a:lnSpc>
                <a:spcPct val="90000"/>
              </a:lnSpc>
              <a:spcBef>
                <a:spcPct val="20000"/>
              </a:spcBef>
              <a:spcAft>
                <a:spcPts val="600"/>
              </a:spcAft>
              <a:buClr>
                <a:schemeClr val="accent2"/>
              </a:buClr>
              <a:buSzPct val="92000"/>
              <a:buFont typeface="Wingdings" pitchFamily="2" charset="2"/>
              <a:buChar char="q"/>
              <a:tabLst>
                <a:tab pos="447261" algn="l"/>
              </a:tabLst>
            </a:pPr>
            <a:r>
              <a:rPr lang="en-US" sz="2000" dirty="0" err="1"/>
              <a:t>nominano</a:t>
            </a:r>
            <a:r>
              <a:rPr lang="en-US" sz="2000" dirty="0"/>
              <a:t> il </a:t>
            </a:r>
            <a:r>
              <a:rPr lang="en-US" sz="2000" b="1" dirty="0" err="1"/>
              <a:t>Comitato</a:t>
            </a:r>
            <a:r>
              <a:rPr lang="en-US" sz="2000" b="1" dirty="0"/>
              <a:t> per il </a:t>
            </a:r>
            <a:r>
              <a:rPr lang="en-US" sz="2000" b="1" dirty="0" err="1"/>
              <a:t>controllo</a:t>
            </a:r>
            <a:r>
              <a:rPr lang="en-US" sz="2000" b="1" dirty="0"/>
              <a:t> </a:t>
            </a:r>
            <a:r>
              <a:rPr lang="en-US" sz="2000" b="1" dirty="0" err="1"/>
              <a:t>della</a:t>
            </a:r>
            <a:r>
              <a:rPr lang="en-US" sz="2000" b="1" dirty="0"/>
              <a:t> </a:t>
            </a:r>
            <a:r>
              <a:rPr lang="en-US" sz="2000" b="1" dirty="0" err="1"/>
              <a:t>gestione</a:t>
            </a:r>
            <a:r>
              <a:rPr lang="en-US" sz="2000" b="1" dirty="0"/>
              <a:t> </a:t>
            </a:r>
            <a:r>
              <a:rPr lang="en-US" sz="2000" dirty="0"/>
              <a:t>(</a:t>
            </a:r>
            <a:r>
              <a:rPr lang="en-US" sz="2000" dirty="0" err="1"/>
              <a:t>amministratori</a:t>
            </a:r>
            <a:r>
              <a:rPr lang="en-US" sz="2000" dirty="0"/>
              <a:t> </a:t>
            </a:r>
            <a:r>
              <a:rPr lang="en-US" sz="2000" dirty="0" err="1"/>
              <a:t>esecutivi</a:t>
            </a:r>
            <a:r>
              <a:rPr lang="en-US" sz="2000" dirty="0"/>
              <a:t>).</a:t>
            </a:r>
            <a:br>
              <a:rPr lang="en-US" sz="2000" dirty="0"/>
            </a:br>
            <a:r>
              <a:rPr lang="en-US" sz="2000" dirty="0"/>
              <a:t>I </a:t>
            </a:r>
            <a:r>
              <a:rPr lang="en-US" sz="2000" dirty="0" err="1"/>
              <a:t>controllati</a:t>
            </a:r>
            <a:r>
              <a:rPr lang="en-US" sz="2000" dirty="0"/>
              <a:t> </a:t>
            </a:r>
            <a:r>
              <a:rPr lang="en-US" sz="2000" dirty="0" err="1"/>
              <a:t>nominano</a:t>
            </a:r>
            <a:r>
              <a:rPr lang="en-US" sz="2000" dirty="0"/>
              <a:t> </a:t>
            </a:r>
            <a:r>
              <a:rPr lang="en-US" sz="2000" dirty="0" err="1"/>
              <a:t>i</a:t>
            </a:r>
            <a:r>
              <a:rPr lang="en-US" sz="2000" dirty="0"/>
              <a:t> </a:t>
            </a:r>
            <a:r>
              <a:rPr lang="en-US" sz="2000" dirty="0" err="1"/>
              <a:t>controllori</a:t>
            </a:r>
            <a:r>
              <a:rPr lang="en-US" sz="2000" dirty="0"/>
              <a:t>.</a:t>
            </a:r>
          </a:p>
          <a:p>
            <a:pPr marL="296890" marR="992552" indent="-285750">
              <a:lnSpc>
                <a:spcPct val="90000"/>
              </a:lnSpc>
              <a:spcBef>
                <a:spcPct val="20000"/>
              </a:spcBef>
              <a:spcAft>
                <a:spcPts val="600"/>
              </a:spcAft>
              <a:buClr>
                <a:schemeClr val="accent2"/>
              </a:buClr>
              <a:buSzPct val="92000"/>
              <a:buFont typeface="Wingdings 2" panose="05020102010507070707" pitchFamily="18" charset="2"/>
              <a:buChar char=""/>
              <a:tabLst>
                <a:tab pos="447261" algn="l"/>
              </a:tabLst>
            </a:pPr>
            <a:endParaRPr lang="en-US" sz="2000" dirty="0"/>
          </a:p>
        </p:txBody>
      </p:sp>
      <p:sp>
        <p:nvSpPr>
          <p:cNvPr id="6" name="Titolo 4">
            <a:extLst>
              <a:ext uri="{FF2B5EF4-FFF2-40B4-BE49-F238E27FC236}">
                <a16:creationId xmlns:a16="http://schemas.microsoft.com/office/drawing/2014/main" id="{3EE188F0-2D6A-1909-9CAF-147DD2F7AA1D}"/>
              </a:ext>
            </a:extLst>
          </p:cNvPr>
          <p:cNvSpPr>
            <a:spLocks noGrp="1"/>
          </p:cNvSpPr>
          <p:nvPr>
            <p:ph type="title"/>
          </p:nvPr>
        </p:nvSpPr>
        <p:spPr>
          <a:xfrm>
            <a:off x="7340874" y="1144646"/>
            <a:ext cx="2678692" cy="5193125"/>
          </a:xfrm>
        </p:spPr>
        <p:txBody>
          <a:bodyPr vert="horz" lIns="91440" tIns="45720" rIns="91440" bIns="45720" rtlCol="0" anchor="ctr">
            <a:normAutofit/>
          </a:bodyPr>
          <a:lstStyle/>
          <a:p>
            <a:pPr defTabSz="457200"/>
            <a:r>
              <a:rPr lang="it-IT" sz="3100" spc="92" dirty="0"/>
              <a:t>SISTEMA </a:t>
            </a:r>
            <a:r>
              <a:rPr lang="it-IT" sz="3100" spc="105" dirty="0"/>
              <a:t>MONISTICO </a:t>
            </a:r>
            <a:r>
              <a:rPr lang="it-IT" sz="3100" spc="100" dirty="0"/>
              <a:t>(INSIDER </a:t>
            </a:r>
            <a:r>
              <a:rPr lang="it-IT" sz="3100" spc="88" dirty="0"/>
              <a:t>SYSTEM)</a:t>
            </a:r>
            <a:endParaRPr lang="en-US" sz="3100" dirty="0">
              <a:solidFill>
                <a:srgbClr val="FFFEFF"/>
              </a:solidFill>
            </a:endParaRPr>
          </a:p>
        </p:txBody>
      </p:sp>
    </p:spTree>
    <p:extLst>
      <p:ext uri="{BB962C8B-B14F-4D97-AF65-F5344CB8AC3E}">
        <p14:creationId xmlns:p14="http://schemas.microsoft.com/office/powerpoint/2010/main" val="5989101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olo 4">
            <a:extLst>
              <a:ext uri="{FF2B5EF4-FFF2-40B4-BE49-F238E27FC236}">
                <a16:creationId xmlns:a16="http://schemas.microsoft.com/office/drawing/2014/main" id="{3EE188F0-2D6A-1909-9CAF-147DD2F7AA1D}"/>
              </a:ext>
            </a:extLst>
          </p:cNvPr>
          <p:cNvSpPr>
            <a:spLocks noGrp="1"/>
          </p:cNvSpPr>
          <p:nvPr>
            <p:ph type="title"/>
          </p:nvPr>
        </p:nvSpPr>
        <p:spPr>
          <a:xfrm>
            <a:off x="674914" y="428625"/>
            <a:ext cx="9343571" cy="1194671"/>
          </a:xfrm>
        </p:spPr>
        <p:txBody>
          <a:bodyPr/>
          <a:lstStyle/>
          <a:p>
            <a:r>
              <a:rPr lang="it-IT" spc="88" dirty="0"/>
              <a:t>SISTEMA</a:t>
            </a:r>
            <a:r>
              <a:rPr lang="it-IT" spc="386" dirty="0"/>
              <a:t> </a:t>
            </a:r>
            <a:r>
              <a:rPr lang="it-IT" spc="92" dirty="0"/>
              <a:t>DUALISTICO </a:t>
            </a:r>
            <a:r>
              <a:rPr lang="it-IT" spc="83" dirty="0"/>
              <a:t>(OUTSIDER </a:t>
            </a:r>
            <a:r>
              <a:rPr lang="it-IT" spc="70" dirty="0"/>
              <a:t>SYSTEM)</a:t>
            </a:r>
            <a:endParaRPr lang="it-IT" dirty="0"/>
          </a:p>
        </p:txBody>
      </p:sp>
      <p:pic>
        <p:nvPicPr>
          <p:cNvPr id="3" name="object 5">
            <a:extLst>
              <a:ext uri="{FF2B5EF4-FFF2-40B4-BE49-F238E27FC236}">
                <a16:creationId xmlns:a16="http://schemas.microsoft.com/office/drawing/2014/main" id="{E0FEB3DC-C7F4-DA67-C42A-65432E1401C7}"/>
              </a:ext>
            </a:extLst>
          </p:cNvPr>
          <p:cNvPicPr/>
          <p:nvPr/>
        </p:nvPicPr>
        <p:blipFill>
          <a:blip r:embed="rId2" cstate="print">
            <a:extLst>
              <a:ext uri="{BEBA8EAE-BF5A-486C-A8C5-ECC9F3942E4B}">
                <a14:imgProps xmlns:a14="http://schemas.microsoft.com/office/drawing/2010/main">
                  <a14:imgLayer r:embed="rId3">
                    <a14:imgEffect>
                      <a14:colorTemperature colorTemp="5900"/>
                    </a14:imgEffect>
                    <a14:imgEffect>
                      <a14:brightnessContrast contrast="-20000"/>
                    </a14:imgEffect>
                  </a14:imgLayer>
                </a14:imgProps>
              </a:ext>
            </a:extLst>
          </a:blip>
          <a:stretch>
            <a:fillRect/>
          </a:stretch>
        </p:blipFill>
        <p:spPr>
          <a:xfrm>
            <a:off x="826357" y="2486025"/>
            <a:ext cx="9040686" cy="3429000"/>
          </a:xfrm>
          <a:prstGeom prst="rect">
            <a:avLst/>
          </a:prstGeom>
        </p:spPr>
      </p:pic>
    </p:spTree>
    <p:extLst>
      <p:ext uri="{BB962C8B-B14F-4D97-AF65-F5344CB8AC3E}">
        <p14:creationId xmlns:p14="http://schemas.microsoft.com/office/powerpoint/2010/main" val="23711095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a:extLst>
              <a:ext uri="{FF2B5EF4-FFF2-40B4-BE49-F238E27FC236}">
                <a16:creationId xmlns:a16="http://schemas.microsoft.com/office/drawing/2014/main" id="{5725063D-9090-C5DD-9C93-7B87DF54DB8A}"/>
              </a:ext>
            </a:extLst>
          </p:cNvPr>
          <p:cNvSpPr txBox="1"/>
          <p:nvPr/>
        </p:nvSpPr>
        <p:spPr>
          <a:xfrm>
            <a:off x="509753" y="2122719"/>
            <a:ext cx="5903747" cy="5316306"/>
          </a:xfrm>
          <a:prstGeom prst="rect">
            <a:avLst/>
          </a:prstGeom>
        </p:spPr>
        <p:txBody>
          <a:bodyPr vert="horz" lIns="91440" tIns="45720" rIns="91440" bIns="45720" rtlCol="0" anchor="ctr">
            <a:normAutofit/>
          </a:bodyPr>
          <a:lstStyle/>
          <a:p>
            <a:pPr marL="296890" marR="992552" indent="-285750">
              <a:lnSpc>
                <a:spcPct val="90000"/>
              </a:lnSpc>
              <a:spcBef>
                <a:spcPct val="20000"/>
              </a:spcBef>
              <a:spcAft>
                <a:spcPts val="600"/>
              </a:spcAft>
              <a:buClr>
                <a:schemeClr val="accent2"/>
              </a:buClr>
              <a:buSzPct val="92000"/>
              <a:buFont typeface="Wingdings 2" panose="05020102010507070707" pitchFamily="18" charset="2"/>
              <a:buChar char=""/>
              <a:tabLst>
                <a:tab pos="447261" algn="l"/>
              </a:tabLst>
            </a:pPr>
            <a:r>
              <a:rPr lang="en-US" sz="2000" b="1" dirty="0" err="1"/>
              <a:t>Consiglio</a:t>
            </a:r>
            <a:r>
              <a:rPr lang="en-US" sz="2000" b="1" spc="-145" dirty="0"/>
              <a:t> </a:t>
            </a:r>
            <a:r>
              <a:rPr lang="en-US" sz="2000" b="1" dirty="0"/>
              <a:t>di</a:t>
            </a:r>
            <a:r>
              <a:rPr lang="en-US" sz="2000" b="1" spc="-83" dirty="0"/>
              <a:t> </a:t>
            </a:r>
            <a:r>
              <a:rPr lang="en-US" sz="2000" b="1" dirty="0" err="1"/>
              <a:t>gestione</a:t>
            </a:r>
            <a:r>
              <a:rPr lang="en-US" sz="2000" b="1" dirty="0"/>
              <a:t>:</a:t>
            </a:r>
            <a:r>
              <a:rPr lang="en-US" sz="2000" b="1" spc="-70" dirty="0"/>
              <a:t> </a:t>
            </a:r>
            <a:r>
              <a:rPr lang="en-US" sz="2000" dirty="0" err="1"/>
              <a:t>organo</a:t>
            </a:r>
            <a:r>
              <a:rPr lang="en-US" sz="2000" spc="-78" dirty="0"/>
              <a:t> </a:t>
            </a:r>
            <a:r>
              <a:rPr lang="en-US" sz="2000" dirty="0" err="1"/>
              <a:t>amministrativo</a:t>
            </a:r>
            <a:r>
              <a:rPr lang="en-US" sz="2000" spc="-75" dirty="0"/>
              <a:t> </a:t>
            </a:r>
            <a:r>
              <a:rPr lang="en-US" sz="2000" spc="-22" dirty="0"/>
              <a:t>a</a:t>
            </a:r>
            <a:r>
              <a:rPr lang="en-US" sz="2000" spc="-276" dirty="0"/>
              <a:t> </a:t>
            </a:r>
            <a:r>
              <a:rPr lang="en-US" sz="2000" spc="-22" dirty="0"/>
              <a:t>cui </a:t>
            </a:r>
            <a:r>
              <a:rPr lang="en-US" sz="2000" dirty="0"/>
              <a:t>compete</a:t>
            </a:r>
            <a:r>
              <a:rPr lang="en-US" sz="2000" spc="-88" dirty="0"/>
              <a:t> </a:t>
            </a:r>
            <a:r>
              <a:rPr lang="en-US" sz="2000" spc="-8" dirty="0" err="1"/>
              <a:t>esclusivamente</a:t>
            </a:r>
            <a:r>
              <a:rPr lang="en-US" sz="2000" spc="-39" dirty="0"/>
              <a:t> </a:t>
            </a:r>
            <a:r>
              <a:rPr lang="en-US" sz="2000" dirty="0"/>
              <a:t>la</a:t>
            </a:r>
            <a:r>
              <a:rPr lang="en-US" sz="2000" spc="-48" dirty="0"/>
              <a:t> </a:t>
            </a:r>
            <a:r>
              <a:rPr lang="en-US" sz="2000" spc="-18" dirty="0" err="1"/>
              <a:t>gestione</a:t>
            </a:r>
            <a:r>
              <a:rPr lang="en-US" sz="2000" spc="-185" dirty="0"/>
              <a:t> </a:t>
            </a:r>
            <a:r>
              <a:rPr lang="en-US" sz="2000" spc="-8" dirty="0" err="1"/>
              <a:t>dell’azienda</a:t>
            </a:r>
            <a:endParaRPr lang="en-US" sz="2000" spc="-8" dirty="0"/>
          </a:p>
          <a:p>
            <a:pPr marL="296890" marR="992552" indent="-285750">
              <a:lnSpc>
                <a:spcPct val="90000"/>
              </a:lnSpc>
              <a:spcBef>
                <a:spcPct val="20000"/>
              </a:spcBef>
              <a:spcAft>
                <a:spcPts val="600"/>
              </a:spcAft>
              <a:buClr>
                <a:schemeClr val="accent2"/>
              </a:buClr>
              <a:buSzPct val="92000"/>
              <a:buFont typeface="Wingdings 2" panose="05020102010507070707" pitchFamily="18" charset="2"/>
              <a:buChar char=""/>
              <a:tabLst>
                <a:tab pos="447261" algn="l"/>
              </a:tabLst>
            </a:pPr>
            <a:endParaRPr lang="en-US" sz="2000" dirty="0"/>
          </a:p>
          <a:p>
            <a:pPr marL="296890" marR="628838" indent="-285750">
              <a:lnSpc>
                <a:spcPct val="90000"/>
              </a:lnSpc>
              <a:spcBef>
                <a:spcPct val="20000"/>
              </a:spcBef>
              <a:spcAft>
                <a:spcPts val="600"/>
              </a:spcAft>
              <a:buClr>
                <a:schemeClr val="accent2"/>
              </a:buClr>
              <a:buSzPct val="92000"/>
              <a:buFont typeface="Wingdings 2" panose="05020102010507070707" pitchFamily="18" charset="2"/>
              <a:buChar char=""/>
              <a:tabLst>
                <a:tab pos="447261" algn="l"/>
              </a:tabLst>
            </a:pPr>
            <a:r>
              <a:rPr lang="en-US" sz="2000" b="1" dirty="0" err="1"/>
              <a:t>Consiglio</a:t>
            </a:r>
            <a:r>
              <a:rPr lang="en-US" sz="2000" b="1" spc="-105" dirty="0"/>
              <a:t> </a:t>
            </a:r>
            <a:r>
              <a:rPr lang="en-US" sz="2000" b="1" dirty="0"/>
              <a:t>di</a:t>
            </a:r>
            <a:r>
              <a:rPr lang="en-US" sz="2000" b="1" spc="-92" dirty="0"/>
              <a:t> </a:t>
            </a:r>
            <a:r>
              <a:rPr lang="en-US" sz="2000" b="1" dirty="0" err="1"/>
              <a:t>sorveglianza</a:t>
            </a:r>
            <a:r>
              <a:rPr lang="en-US" sz="2000" b="1" dirty="0"/>
              <a:t>:</a:t>
            </a:r>
            <a:r>
              <a:rPr lang="en-US" sz="2000" b="1" spc="-100" dirty="0"/>
              <a:t> </a:t>
            </a:r>
            <a:r>
              <a:rPr lang="en-US" sz="2000" dirty="0" err="1"/>
              <a:t>svolge</a:t>
            </a:r>
            <a:r>
              <a:rPr lang="en-US" sz="2000" spc="-88" dirty="0"/>
              <a:t> </a:t>
            </a:r>
            <a:r>
              <a:rPr lang="en-US" sz="2000" dirty="0"/>
              <a:t>la</a:t>
            </a:r>
            <a:r>
              <a:rPr lang="en-US" sz="2000" spc="-92" dirty="0"/>
              <a:t> </a:t>
            </a:r>
            <a:r>
              <a:rPr lang="en-US" sz="2000" dirty="0" err="1"/>
              <a:t>funzione</a:t>
            </a:r>
            <a:r>
              <a:rPr lang="en-US" sz="2000" spc="-88" dirty="0"/>
              <a:t> </a:t>
            </a:r>
            <a:r>
              <a:rPr lang="en-US" sz="2000" spc="-22" dirty="0"/>
              <a:t>di </a:t>
            </a:r>
            <a:r>
              <a:rPr lang="en-US" sz="2000" dirty="0" err="1"/>
              <a:t>controllo</a:t>
            </a:r>
            <a:r>
              <a:rPr lang="en-US" sz="2000" spc="-97" dirty="0"/>
              <a:t> </a:t>
            </a:r>
            <a:r>
              <a:rPr lang="en-US" sz="2000" dirty="0" err="1"/>
              <a:t>della</a:t>
            </a:r>
            <a:r>
              <a:rPr lang="en-US" sz="2000" spc="-53" dirty="0"/>
              <a:t> </a:t>
            </a:r>
            <a:r>
              <a:rPr lang="en-US" sz="2000" dirty="0" err="1"/>
              <a:t>società</a:t>
            </a:r>
            <a:r>
              <a:rPr lang="en-US" sz="2000" dirty="0"/>
              <a:t>,</a:t>
            </a:r>
            <a:r>
              <a:rPr lang="en-US" sz="2000" spc="-66" dirty="0"/>
              <a:t> </a:t>
            </a:r>
            <a:r>
              <a:rPr lang="en-US" sz="2000" dirty="0" err="1"/>
              <a:t>tipiche</a:t>
            </a:r>
            <a:r>
              <a:rPr lang="en-US" sz="2000" spc="-57" dirty="0"/>
              <a:t> </a:t>
            </a:r>
            <a:r>
              <a:rPr lang="en-US" sz="2000" dirty="0"/>
              <a:t>del</a:t>
            </a:r>
            <a:r>
              <a:rPr lang="en-US" sz="2000" spc="-53" dirty="0"/>
              <a:t> </a:t>
            </a:r>
            <a:r>
              <a:rPr lang="en-US" sz="2000" dirty="0" err="1"/>
              <a:t>collegio</a:t>
            </a:r>
            <a:r>
              <a:rPr lang="en-US" sz="2000" spc="-57" dirty="0"/>
              <a:t> </a:t>
            </a:r>
            <a:r>
              <a:rPr lang="en-US" sz="2000" spc="-22" dirty="0" err="1"/>
              <a:t>sindacale</a:t>
            </a:r>
            <a:r>
              <a:rPr lang="en-US" sz="2000" spc="-355" dirty="0"/>
              <a:t> </a:t>
            </a:r>
            <a:r>
              <a:rPr lang="en-US" sz="2000" spc="-43" dirty="0"/>
              <a:t>e </a:t>
            </a:r>
            <a:r>
              <a:rPr lang="en-US" sz="2000" dirty="0"/>
              <a:t>assume</a:t>
            </a:r>
            <a:r>
              <a:rPr lang="en-US" sz="2000" spc="-83" dirty="0"/>
              <a:t> </a:t>
            </a:r>
            <a:r>
              <a:rPr lang="en-US" sz="2000" dirty="0" err="1"/>
              <a:t>alcuni</a:t>
            </a:r>
            <a:r>
              <a:rPr lang="en-US" sz="2000" spc="-75" dirty="0"/>
              <a:t> </a:t>
            </a:r>
            <a:r>
              <a:rPr lang="en-US" sz="2000" dirty="0" err="1"/>
              <a:t>poteri</a:t>
            </a:r>
            <a:r>
              <a:rPr lang="en-US" sz="2000" spc="-70" dirty="0"/>
              <a:t> </a:t>
            </a:r>
            <a:r>
              <a:rPr lang="en-US" sz="2000" i="1" spc="-8" dirty="0" err="1"/>
              <a:t>dell’assemblea</a:t>
            </a:r>
            <a:r>
              <a:rPr lang="en-US" sz="2000" i="1" spc="-88" dirty="0"/>
              <a:t> </a:t>
            </a:r>
            <a:r>
              <a:rPr lang="en-US" sz="2000" i="1" dirty="0"/>
              <a:t>per</a:t>
            </a:r>
            <a:r>
              <a:rPr lang="en-US" sz="2000" i="1" spc="-78" dirty="0"/>
              <a:t> </a:t>
            </a:r>
            <a:r>
              <a:rPr lang="en-US" sz="2000" i="1" dirty="0" err="1"/>
              <a:t>esercitarli</a:t>
            </a:r>
            <a:r>
              <a:rPr lang="en-US" sz="2000" i="1" spc="-83" dirty="0"/>
              <a:t> </a:t>
            </a:r>
            <a:r>
              <a:rPr lang="en-US" sz="2000" i="1" spc="-22" dirty="0"/>
              <a:t>in </a:t>
            </a:r>
            <a:r>
              <a:rPr lang="en-US" sz="2000" i="1" dirty="0"/>
              <a:t>modo</a:t>
            </a:r>
            <a:r>
              <a:rPr lang="en-US" sz="2000" i="1" spc="-92" dirty="0"/>
              <a:t> </a:t>
            </a:r>
            <a:r>
              <a:rPr lang="en-US" sz="2000" i="1" dirty="0" err="1"/>
              <a:t>più</a:t>
            </a:r>
            <a:r>
              <a:rPr lang="en-US" sz="2000" i="1" spc="-185" dirty="0"/>
              <a:t> </a:t>
            </a:r>
            <a:r>
              <a:rPr lang="en-US" sz="2000" i="1" spc="-8" dirty="0" err="1"/>
              <a:t>professionale</a:t>
            </a:r>
            <a:r>
              <a:rPr lang="en-US" sz="2000" i="1" spc="-97" dirty="0"/>
              <a:t> </a:t>
            </a:r>
            <a:r>
              <a:rPr lang="en-US" sz="2000" i="1" dirty="0"/>
              <a:t>(es.</a:t>
            </a:r>
            <a:r>
              <a:rPr lang="en-US" sz="2000" i="1" spc="-92" dirty="0"/>
              <a:t> </a:t>
            </a:r>
            <a:r>
              <a:rPr lang="en-US" sz="2000" i="1" dirty="0" err="1"/>
              <a:t>approvazione</a:t>
            </a:r>
            <a:r>
              <a:rPr lang="en-US" sz="2000" i="1" spc="-88" dirty="0"/>
              <a:t> </a:t>
            </a:r>
            <a:r>
              <a:rPr lang="en-US" sz="2000" i="1" spc="-8" dirty="0" err="1"/>
              <a:t>bilancio</a:t>
            </a:r>
            <a:r>
              <a:rPr lang="en-US" sz="2000" spc="-8" dirty="0"/>
              <a:t>)</a:t>
            </a:r>
          </a:p>
          <a:p>
            <a:pPr marL="296890" marR="628838" indent="-285750">
              <a:lnSpc>
                <a:spcPct val="90000"/>
              </a:lnSpc>
              <a:spcBef>
                <a:spcPct val="20000"/>
              </a:spcBef>
              <a:spcAft>
                <a:spcPts val="600"/>
              </a:spcAft>
              <a:buClr>
                <a:schemeClr val="accent2"/>
              </a:buClr>
              <a:buSzPct val="92000"/>
              <a:buFont typeface="Wingdings 2" panose="05020102010507070707" pitchFamily="18" charset="2"/>
              <a:buChar char=""/>
              <a:tabLst>
                <a:tab pos="447261" algn="l"/>
              </a:tabLst>
            </a:pPr>
            <a:endParaRPr lang="en-US" sz="2000" spc="-8" dirty="0"/>
          </a:p>
          <a:p>
            <a:pPr marL="296890" marR="628838" indent="-285750">
              <a:lnSpc>
                <a:spcPct val="90000"/>
              </a:lnSpc>
              <a:spcBef>
                <a:spcPct val="20000"/>
              </a:spcBef>
              <a:spcAft>
                <a:spcPts val="600"/>
              </a:spcAft>
              <a:buClr>
                <a:schemeClr val="accent2"/>
              </a:buClr>
              <a:buSzPct val="92000"/>
              <a:buFont typeface="Wingdings 2" panose="05020102010507070707" pitchFamily="18" charset="2"/>
              <a:buChar char=""/>
              <a:tabLst>
                <a:tab pos="447261" algn="l"/>
              </a:tabLst>
            </a:pPr>
            <a:r>
              <a:rPr lang="en-US" sz="2000" b="1" dirty="0" err="1"/>
              <a:t>Nomina</a:t>
            </a:r>
            <a:r>
              <a:rPr lang="en-US" sz="2000" b="1" spc="-43" dirty="0"/>
              <a:t> </a:t>
            </a:r>
            <a:r>
              <a:rPr lang="en-US" sz="2000" b="1" dirty="0"/>
              <a:t>il</a:t>
            </a:r>
            <a:r>
              <a:rPr lang="en-US" sz="2000" b="1" spc="-53" dirty="0"/>
              <a:t> </a:t>
            </a:r>
            <a:r>
              <a:rPr lang="en-US" sz="2000" b="1" dirty="0" err="1"/>
              <a:t>consiglio</a:t>
            </a:r>
            <a:r>
              <a:rPr lang="en-US" sz="2000" b="1" spc="-62" dirty="0"/>
              <a:t> </a:t>
            </a:r>
            <a:r>
              <a:rPr lang="en-US" sz="2000" b="1" dirty="0"/>
              <a:t>di</a:t>
            </a:r>
            <a:r>
              <a:rPr lang="en-US" sz="2000" b="1" spc="-171" dirty="0"/>
              <a:t> </a:t>
            </a:r>
            <a:r>
              <a:rPr lang="en-US" sz="2000" b="1" spc="-8" dirty="0" err="1"/>
              <a:t>gestione</a:t>
            </a:r>
            <a:endParaRPr lang="en-US" sz="2000" b="1" spc="-8" dirty="0"/>
          </a:p>
          <a:p>
            <a:pPr marL="296890" marR="628838" indent="-285750">
              <a:lnSpc>
                <a:spcPct val="90000"/>
              </a:lnSpc>
              <a:spcBef>
                <a:spcPct val="20000"/>
              </a:spcBef>
              <a:spcAft>
                <a:spcPts val="600"/>
              </a:spcAft>
              <a:buClr>
                <a:schemeClr val="accent2"/>
              </a:buClr>
              <a:buSzPct val="92000"/>
              <a:buFont typeface="Wingdings 2" panose="05020102010507070707" pitchFamily="18" charset="2"/>
              <a:buChar char=""/>
              <a:tabLst>
                <a:tab pos="447261" algn="l"/>
              </a:tabLst>
            </a:pPr>
            <a:endParaRPr lang="en-US" sz="2000" dirty="0"/>
          </a:p>
          <a:p>
            <a:pPr marL="296890" marR="4456" indent="-285750">
              <a:lnSpc>
                <a:spcPct val="90000"/>
              </a:lnSpc>
              <a:spcBef>
                <a:spcPct val="20000"/>
              </a:spcBef>
              <a:spcAft>
                <a:spcPts val="600"/>
              </a:spcAft>
              <a:buClr>
                <a:schemeClr val="accent2"/>
              </a:buClr>
              <a:buSzPct val="92000"/>
              <a:buFont typeface="Wingdings 2" panose="05020102010507070707" pitchFamily="18" charset="2"/>
              <a:buChar char=""/>
              <a:tabLst>
                <a:tab pos="447261" algn="l"/>
              </a:tabLst>
            </a:pPr>
            <a:r>
              <a:rPr lang="en-US" sz="2000" dirty="0" err="1"/>
              <a:t>Creazione</a:t>
            </a:r>
            <a:r>
              <a:rPr lang="en-US" sz="2000" spc="-48" dirty="0"/>
              <a:t> </a:t>
            </a:r>
            <a:r>
              <a:rPr lang="en-US" sz="2000" dirty="0"/>
              <a:t>di</a:t>
            </a:r>
            <a:r>
              <a:rPr lang="en-US" sz="2000" spc="-57" dirty="0"/>
              <a:t> </a:t>
            </a:r>
            <a:r>
              <a:rPr lang="en-US" sz="2000" dirty="0"/>
              <a:t>un</a:t>
            </a:r>
            <a:r>
              <a:rPr lang="en-US" sz="2000" spc="-62" dirty="0"/>
              <a:t> </a:t>
            </a:r>
            <a:r>
              <a:rPr lang="en-US" sz="2000" dirty="0" err="1"/>
              <a:t>contrappeso</a:t>
            </a:r>
            <a:r>
              <a:rPr lang="en-US" sz="2000" spc="-62" dirty="0"/>
              <a:t> </a:t>
            </a:r>
            <a:r>
              <a:rPr lang="en-US" sz="2000" dirty="0" err="1"/>
              <a:t>tra</a:t>
            </a:r>
            <a:r>
              <a:rPr lang="en-US" sz="2000" spc="-66" dirty="0"/>
              <a:t> </a:t>
            </a:r>
            <a:r>
              <a:rPr lang="en-US" sz="2000" spc="-8" dirty="0" err="1"/>
              <a:t>l’amministrazione</a:t>
            </a:r>
            <a:r>
              <a:rPr lang="en-US" sz="2000" spc="-70" dirty="0"/>
              <a:t> </a:t>
            </a:r>
            <a:r>
              <a:rPr lang="en-US" sz="2000" dirty="0"/>
              <a:t>e</a:t>
            </a:r>
            <a:r>
              <a:rPr lang="en-US" sz="2000" spc="-66" dirty="0"/>
              <a:t> </a:t>
            </a:r>
            <a:r>
              <a:rPr lang="en-US" sz="2000" spc="-22" dirty="0"/>
              <a:t>il </a:t>
            </a:r>
            <a:r>
              <a:rPr lang="en-US" sz="2000" dirty="0" err="1"/>
              <a:t>controllo</a:t>
            </a:r>
            <a:r>
              <a:rPr lang="en-US" sz="2000" spc="-97" dirty="0"/>
              <a:t> </a:t>
            </a:r>
            <a:r>
              <a:rPr lang="en-US" sz="2000" spc="-8" dirty="0" err="1"/>
              <a:t>affidato</a:t>
            </a:r>
            <a:r>
              <a:rPr lang="en-US" sz="2000" spc="-132" dirty="0"/>
              <a:t> </a:t>
            </a:r>
            <a:r>
              <a:rPr lang="en-US" sz="2000" dirty="0"/>
              <a:t>a</a:t>
            </a:r>
            <a:r>
              <a:rPr lang="en-US" sz="2000" spc="-92" dirty="0"/>
              <a:t> </a:t>
            </a:r>
            <a:r>
              <a:rPr lang="en-US" sz="2000" dirty="0" err="1"/>
              <a:t>persone</a:t>
            </a:r>
            <a:r>
              <a:rPr lang="en-US" sz="2000" spc="-97" dirty="0"/>
              <a:t> </a:t>
            </a:r>
            <a:r>
              <a:rPr lang="en-US" sz="2000" dirty="0" err="1"/>
              <a:t>competenti</a:t>
            </a:r>
            <a:r>
              <a:rPr lang="en-US" sz="2000" spc="-83" dirty="0"/>
              <a:t> </a:t>
            </a:r>
            <a:r>
              <a:rPr lang="en-US" sz="2000" dirty="0"/>
              <a:t>(</a:t>
            </a:r>
            <a:r>
              <a:rPr lang="en-US" sz="2000" dirty="0" err="1"/>
              <a:t>soci</a:t>
            </a:r>
            <a:r>
              <a:rPr lang="en-US" sz="2000" spc="-92" dirty="0"/>
              <a:t> </a:t>
            </a:r>
            <a:r>
              <a:rPr lang="en-US" sz="2000" spc="-8" dirty="0" err="1"/>
              <a:t>potrebbero</a:t>
            </a:r>
            <a:r>
              <a:rPr lang="en-US" sz="2000" spc="-8" dirty="0"/>
              <a:t> </a:t>
            </a:r>
            <a:r>
              <a:rPr lang="en-US" sz="2000" dirty="0"/>
              <a:t>non</a:t>
            </a:r>
            <a:r>
              <a:rPr lang="en-US" sz="2000" spc="-78" dirty="0"/>
              <a:t> </a:t>
            </a:r>
            <a:r>
              <a:rPr lang="en-US" sz="2000" dirty="0" err="1"/>
              <a:t>avere</a:t>
            </a:r>
            <a:r>
              <a:rPr lang="en-US" sz="2000" spc="-62" dirty="0"/>
              <a:t> </a:t>
            </a:r>
            <a:r>
              <a:rPr lang="en-US" sz="2000" dirty="0"/>
              <a:t>le</a:t>
            </a:r>
            <a:r>
              <a:rPr lang="en-US" sz="2000" spc="-75" dirty="0"/>
              <a:t> </a:t>
            </a:r>
            <a:r>
              <a:rPr lang="en-US" sz="2000" dirty="0"/>
              <a:t>skills</a:t>
            </a:r>
            <a:r>
              <a:rPr lang="en-US" sz="2000" spc="-70" dirty="0"/>
              <a:t> </a:t>
            </a:r>
            <a:r>
              <a:rPr lang="en-US" sz="2000" dirty="0" err="1"/>
              <a:t>necessarie</a:t>
            </a:r>
            <a:r>
              <a:rPr lang="en-US" sz="2000" dirty="0"/>
              <a:t>).</a:t>
            </a:r>
            <a:br>
              <a:rPr lang="en-US" sz="2000" dirty="0"/>
            </a:br>
            <a:r>
              <a:rPr lang="en-US" sz="2000" dirty="0"/>
              <a:t>I </a:t>
            </a:r>
            <a:r>
              <a:rPr lang="en-US" sz="2000" dirty="0" err="1"/>
              <a:t>controllori</a:t>
            </a:r>
            <a:r>
              <a:rPr lang="en-US" sz="2000" spc="-57" dirty="0"/>
              <a:t> </a:t>
            </a:r>
            <a:r>
              <a:rPr lang="en-US" sz="2000" spc="-8" dirty="0" err="1"/>
              <a:t>nominano</a:t>
            </a:r>
            <a:r>
              <a:rPr lang="en-US" sz="2000" spc="-162" dirty="0"/>
              <a:t> </a:t>
            </a:r>
            <a:r>
              <a:rPr lang="en-US" sz="2000" spc="-8" dirty="0" err="1"/>
              <a:t>controllati</a:t>
            </a:r>
            <a:r>
              <a:rPr lang="en-US" sz="2000" spc="-8" dirty="0"/>
              <a:t>.</a:t>
            </a:r>
            <a:endParaRPr lang="en-US" sz="2000" dirty="0"/>
          </a:p>
        </p:txBody>
      </p:sp>
      <p:sp>
        <p:nvSpPr>
          <p:cNvPr id="6" name="Titolo 4">
            <a:extLst>
              <a:ext uri="{FF2B5EF4-FFF2-40B4-BE49-F238E27FC236}">
                <a16:creationId xmlns:a16="http://schemas.microsoft.com/office/drawing/2014/main" id="{3EE188F0-2D6A-1909-9CAF-147DD2F7AA1D}"/>
              </a:ext>
            </a:extLst>
          </p:cNvPr>
          <p:cNvSpPr>
            <a:spLocks noGrp="1"/>
          </p:cNvSpPr>
          <p:nvPr>
            <p:ph type="title"/>
          </p:nvPr>
        </p:nvSpPr>
        <p:spPr>
          <a:xfrm>
            <a:off x="7340874" y="1144646"/>
            <a:ext cx="2678692" cy="5193125"/>
          </a:xfrm>
        </p:spPr>
        <p:txBody>
          <a:bodyPr vert="horz" lIns="91440" tIns="45720" rIns="91440" bIns="45720" rtlCol="0" anchor="ctr">
            <a:normAutofit/>
          </a:bodyPr>
          <a:lstStyle/>
          <a:p>
            <a:pPr defTabSz="457200"/>
            <a:r>
              <a:rPr lang="en-US" sz="3100" spc="88" dirty="0">
                <a:solidFill>
                  <a:srgbClr val="FFFEFF"/>
                </a:solidFill>
              </a:rPr>
              <a:t>SISTEMA</a:t>
            </a:r>
            <a:r>
              <a:rPr lang="en-US" sz="3100" spc="386" dirty="0">
                <a:solidFill>
                  <a:srgbClr val="FFFEFF"/>
                </a:solidFill>
              </a:rPr>
              <a:t> </a:t>
            </a:r>
            <a:r>
              <a:rPr lang="en-US" sz="3100" spc="92" dirty="0">
                <a:solidFill>
                  <a:srgbClr val="FFFEFF"/>
                </a:solidFill>
              </a:rPr>
              <a:t>DUALISTICO </a:t>
            </a:r>
            <a:r>
              <a:rPr lang="en-US" sz="3100" spc="83" dirty="0">
                <a:solidFill>
                  <a:srgbClr val="FFFEFF"/>
                </a:solidFill>
              </a:rPr>
              <a:t>(OUTSIDER </a:t>
            </a:r>
            <a:r>
              <a:rPr lang="en-US" sz="3100" spc="70" dirty="0">
                <a:solidFill>
                  <a:srgbClr val="FFFEFF"/>
                </a:solidFill>
              </a:rPr>
              <a:t>SYSTEM)</a:t>
            </a:r>
            <a:endParaRPr lang="en-US" sz="3100" dirty="0">
              <a:solidFill>
                <a:srgbClr val="FFFEFF"/>
              </a:solidFill>
            </a:endParaRPr>
          </a:p>
        </p:txBody>
      </p:sp>
    </p:spTree>
    <p:extLst>
      <p:ext uri="{BB962C8B-B14F-4D97-AF65-F5344CB8AC3E}">
        <p14:creationId xmlns:p14="http://schemas.microsoft.com/office/powerpoint/2010/main" val="6335552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olo 4">
            <a:extLst>
              <a:ext uri="{FF2B5EF4-FFF2-40B4-BE49-F238E27FC236}">
                <a16:creationId xmlns:a16="http://schemas.microsoft.com/office/drawing/2014/main" id="{3EE188F0-2D6A-1909-9CAF-147DD2F7AA1D}"/>
              </a:ext>
            </a:extLst>
          </p:cNvPr>
          <p:cNvSpPr>
            <a:spLocks noGrp="1"/>
          </p:cNvSpPr>
          <p:nvPr>
            <p:ph type="title"/>
          </p:nvPr>
        </p:nvSpPr>
        <p:spPr>
          <a:xfrm>
            <a:off x="674914" y="428625"/>
            <a:ext cx="9343571" cy="1194671"/>
          </a:xfrm>
        </p:spPr>
        <p:txBody>
          <a:bodyPr/>
          <a:lstStyle/>
          <a:p>
            <a:r>
              <a:rPr lang="it-IT"/>
              <a:t>SINTESI</a:t>
            </a:r>
            <a:endParaRPr lang="it-IT" dirty="0"/>
          </a:p>
        </p:txBody>
      </p:sp>
      <p:pic>
        <p:nvPicPr>
          <p:cNvPr id="3" name="object 3">
            <a:extLst>
              <a:ext uri="{FF2B5EF4-FFF2-40B4-BE49-F238E27FC236}">
                <a16:creationId xmlns:a16="http://schemas.microsoft.com/office/drawing/2014/main" id="{33A99A40-2ADF-0441-E41E-CCA6BB935E70}"/>
              </a:ext>
            </a:extLst>
          </p:cNvPr>
          <p:cNvPicPr/>
          <p:nvPr/>
        </p:nvPicPr>
        <p:blipFill>
          <a:blip r:embed="rId2" cstate="print">
            <a:extLst>
              <a:ext uri="{BEBA8EAE-BF5A-486C-A8C5-ECC9F3942E4B}">
                <a14:imgProps xmlns:a14="http://schemas.microsoft.com/office/drawing/2010/main">
                  <a14:imgLayer r:embed="rId3">
                    <a14:imgEffect>
                      <a14:sharpenSoften amount="25000"/>
                    </a14:imgEffect>
                    <a14:imgEffect>
                      <a14:saturation sat="66000"/>
                    </a14:imgEffect>
                  </a14:imgLayer>
                </a14:imgProps>
              </a:ext>
            </a:extLst>
          </a:blip>
          <a:stretch>
            <a:fillRect/>
          </a:stretch>
        </p:blipFill>
        <p:spPr>
          <a:xfrm>
            <a:off x="774700" y="2257425"/>
            <a:ext cx="8839200" cy="4343400"/>
          </a:xfrm>
          <a:prstGeom prst="rect">
            <a:avLst/>
          </a:prstGeom>
        </p:spPr>
      </p:pic>
    </p:spTree>
    <p:extLst>
      <p:ext uri="{BB962C8B-B14F-4D97-AF65-F5344CB8AC3E}">
        <p14:creationId xmlns:p14="http://schemas.microsoft.com/office/powerpoint/2010/main" val="25271031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554250" y="2335702"/>
            <a:ext cx="9382902" cy="3847421"/>
          </a:xfrm>
          <a:prstGeom prst="rect">
            <a:avLst/>
          </a:prstGeom>
        </p:spPr>
        <p:txBody>
          <a:bodyPr vert="horz" wrap="square" lIns="0" tIns="89112" rIns="0" bIns="0" rtlCol="0">
            <a:spAutoFit/>
          </a:bodyPr>
          <a:lstStyle/>
          <a:p>
            <a:pPr marL="11139" marR="647777" algn="just">
              <a:lnSpc>
                <a:spcPts val="2631"/>
              </a:lnSpc>
              <a:spcBef>
                <a:spcPts val="702"/>
              </a:spcBef>
            </a:pPr>
            <a:r>
              <a:rPr sz="2000" dirty="0">
                <a:cs typeface="Arial MT"/>
              </a:rPr>
              <a:t>In</a:t>
            </a:r>
            <a:r>
              <a:rPr sz="2000" spc="-62" dirty="0">
                <a:cs typeface="Arial MT"/>
              </a:rPr>
              <a:t> </a:t>
            </a:r>
            <a:r>
              <a:rPr sz="2000" dirty="0">
                <a:cs typeface="Arial MT"/>
              </a:rPr>
              <a:t>linea</a:t>
            </a:r>
            <a:r>
              <a:rPr sz="2000" spc="-62" dirty="0">
                <a:cs typeface="Arial MT"/>
              </a:rPr>
              <a:t> </a:t>
            </a:r>
            <a:r>
              <a:rPr sz="2000" dirty="0">
                <a:cs typeface="Arial MT"/>
              </a:rPr>
              <a:t>di</a:t>
            </a:r>
            <a:r>
              <a:rPr sz="2000" spc="-57" dirty="0">
                <a:cs typeface="Arial MT"/>
              </a:rPr>
              <a:t> </a:t>
            </a:r>
            <a:r>
              <a:rPr sz="2000" dirty="0">
                <a:cs typeface="Arial MT"/>
              </a:rPr>
              <a:t>principio,</a:t>
            </a:r>
            <a:r>
              <a:rPr sz="2000" spc="-70" dirty="0">
                <a:cs typeface="Arial MT"/>
              </a:rPr>
              <a:t> </a:t>
            </a:r>
            <a:r>
              <a:rPr sz="2000" dirty="0">
                <a:cs typeface="Arial MT"/>
              </a:rPr>
              <a:t>tutti</a:t>
            </a:r>
            <a:r>
              <a:rPr sz="2000" spc="-66" dirty="0">
                <a:cs typeface="Arial MT"/>
              </a:rPr>
              <a:t> </a:t>
            </a:r>
            <a:r>
              <a:rPr sz="2000" dirty="0">
                <a:cs typeface="Arial MT"/>
              </a:rPr>
              <a:t>i</a:t>
            </a:r>
            <a:r>
              <a:rPr sz="2000" spc="-53" dirty="0">
                <a:cs typeface="Arial MT"/>
              </a:rPr>
              <a:t> </a:t>
            </a:r>
            <a:r>
              <a:rPr sz="2000" dirty="0">
                <a:cs typeface="Arial MT"/>
              </a:rPr>
              <a:t>portatori</a:t>
            </a:r>
            <a:r>
              <a:rPr sz="2000" spc="-62" dirty="0">
                <a:cs typeface="Arial MT"/>
              </a:rPr>
              <a:t> </a:t>
            </a:r>
            <a:r>
              <a:rPr sz="2000" dirty="0">
                <a:cs typeface="Arial MT"/>
              </a:rPr>
              <a:t>di</a:t>
            </a:r>
            <a:r>
              <a:rPr sz="2000" spc="-62" dirty="0">
                <a:cs typeface="Arial MT"/>
              </a:rPr>
              <a:t> </a:t>
            </a:r>
            <a:r>
              <a:rPr sz="2000" dirty="0">
                <a:cs typeface="Arial MT"/>
              </a:rPr>
              <a:t>interessi</a:t>
            </a:r>
            <a:r>
              <a:rPr sz="2000" spc="-53" dirty="0">
                <a:cs typeface="Arial MT"/>
              </a:rPr>
              <a:t> </a:t>
            </a:r>
            <a:r>
              <a:rPr sz="2000" spc="-8" dirty="0">
                <a:cs typeface="Arial MT"/>
              </a:rPr>
              <a:t>dovrebbero </a:t>
            </a:r>
            <a:r>
              <a:rPr sz="2000" dirty="0">
                <a:cs typeface="Arial MT"/>
              </a:rPr>
              <a:t>partecipare</a:t>
            </a:r>
            <a:r>
              <a:rPr sz="2000" spc="-92" dirty="0">
                <a:cs typeface="Arial MT"/>
              </a:rPr>
              <a:t> </a:t>
            </a:r>
            <a:r>
              <a:rPr sz="2000" dirty="0">
                <a:cs typeface="Arial MT"/>
              </a:rPr>
              <a:t>al</a:t>
            </a:r>
            <a:r>
              <a:rPr sz="2000" spc="-92" dirty="0">
                <a:cs typeface="Arial MT"/>
              </a:rPr>
              <a:t> </a:t>
            </a:r>
            <a:r>
              <a:rPr sz="2000" dirty="0">
                <a:cs typeface="Arial MT"/>
              </a:rPr>
              <a:t>governo</a:t>
            </a:r>
            <a:r>
              <a:rPr sz="2000" spc="-88" dirty="0">
                <a:cs typeface="Arial MT"/>
              </a:rPr>
              <a:t> </a:t>
            </a:r>
            <a:r>
              <a:rPr sz="2000" dirty="0">
                <a:cs typeface="Arial MT"/>
              </a:rPr>
              <a:t>dell’azienda.</a:t>
            </a:r>
            <a:r>
              <a:rPr sz="2000" spc="-132" dirty="0">
                <a:cs typeface="Arial MT"/>
              </a:rPr>
              <a:t> </a:t>
            </a:r>
            <a:r>
              <a:rPr sz="2000" spc="-39" dirty="0">
                <a:cs typeface="Arial MT"/>
              </a:rPr>
              <a:t>Tuttavia</a:t>
            </a:r>
            <a:r>
              <a:rPr sz="2000" spc="-145" dirty="0">
                <a:cs typeface="Arial MT"/>
              </a:rPr>
              <a:t> </a:t>
            </a:r>
            <a:r>
              <a:rPr sz="2000" spc="-22" dirty="0">
                <a:cs typeface="Arial MT"/>
              </a:rPr>
              <a:t>ciò </a:t>
            </a:r>
            <a:r>
              <a:rPr sz="2000" spc="-8" dirty="0" err="1">
                <a:cs typeface="Arial MT"/>
              </a:rPr>
              <a:t>determinerebbe</a:t>
            </a:r>
            <a:r>
              <a:rPr sz="2000" spc="-8" dirty="0">
                <a:cs typeface="Arial MT"/>
              </a:rPr>
              <a:t>:</a:t>
            </a:r>
            <a:endParaRPr lang="it-IT" sz="2000" spc="-8" dirty="0">
              <a:cs typeface="Arial MT"/>
            </a:endParaRPr>
          </a:p>
          <a:p>
            <a:pPr marL="11139" marR="647777" algn="just">
              <a:lnSpc>
                <a:spcPts val="2631"/>
              </a:lnSpc>
              <a:spcBef>
                <a:spcPts val="702"/>
              </a:spcBef>
            </a:pPr>
            <a:endParaRPr sz="2000" dirty="0">
              <a:cs typeface="Arial MT"/>
            </a:endParaRPr>
          </a:p>
          <a:p>
            <a:pPr marL="468340" indent="-457200" algn="just">
              <a:lnSpc>
                <a:spcPts val="3255"/>
              </a:lnSpc>
              <a:spcBef>
                <a:spcPts val="4"/>
              </a:spcBef>
              <a:buClr>
                <a:schemeClr val="accent2"/>
              </a:buClr>
              <a:buFont typeface="Wingdings" pitchFamily="2" charset="2"/>
              <a:buChar char="§"/>
              <a:tabLst>
                <a:tab pos="446704" algn="l"/>
              </a:tabLst>
            </a:pPr>
            <a:r>
              <a:rPr sz="2000" b="1" dirty="0" err="1">
                <a:cs typeface="Arial"/>
              </a:rPr>
              <a:t>Elevati</a:t>
            </a:r>
            <a:r>
              <a:rPr sz="2000" b="1" spc="-123" dirty="0">
                <a:cs typeface="Arial"/>
              </a:rPr>
              <a:t> </a:t>
            </a:r>
            <a:r>
              <a:rPr sz="2000" b="1" dirty="0" err="1">
                <a:cs typeface="Arial"/>
              </a:rPr>
              <a:t>costi</a:t>
            </a:r>
            <a:r>
              <a:rPr sz="2000" b="1" spc="-88" dirty="0">
                <a:cs typeface="Arial"/>
              </a:rPr>
              <a:t> </a:t>
            </a:r>
            <a:r>
              <a:rPr sz="2000" dirty="0">
                <a:cs typeface="Arial MT"/>
              </a:rPr>
              <a:t>di</a:t>
            </a:r>
            <a:r>
              <a:rPr sz="2000" spc="-97" dirty="0">
                <a:cs typeface="Arial MT"/>
              </a:rPr>
              <a:t> </a:t>
            </a:r>
            <a:r>
              <a:rPr sz="2000" dirty="0" err="1">
                <a:cs typeface="Arial MT"/>
              </a:rPr>
              <a:t>governo</a:t>
            </a:r>
            <a:r>
              <a:rPr sz="2000" dirty="0">
                <a:cs typeface="Arial MT"/>
              </a:rPr>
              <a:t>,</a:t>
            </a:r>
            <a:r>
              <a:rPr sz="2000" spc="-88" dirty="0">
                <a:cs typeface="Arial MT"/>
              </a:rPr>
              <a:t> </a:t>
            </a:r>
            <a:r>
              <a:rPr sz="2000" dirty="0">
                <a:cs typeface="Arial MT"/>
              </a:rPr>
              <a:t>e</a:t>
            </a:r>
            <a:r>
              <a:rPr sz="2000" spc="-88" dirty="0">
                <a:cs typeface="Arial MT"/>
              </a:rPr>
              <a:t> </a:t>
            </a:r>
            <a:r>
              <a:rPr sz="2000" dirty="0" err="1">
                <a:cs typeface="Arial MT"/>
              </a:rPr>
              <a:t>complessità</a:t>
            </a:r>
            <a:r>
              <a:rPr sz="2000" spc="-53" dirty="0">
                <a:cs typeface="Arial MT"/>
              </a:rPr>
              <a:t> </a:t>
            </a:r>
            <a:r>
              <a:rPr sz="2000" spc="-8" dirty="0" err="1">
                <a:cs typeface="Arial MT"/>
              </a:rPr>
              <a:t>organizzativa</a:t>
            </a:r>
            <a:r>
              <a:rPr sz="2000" spc="-8" dirty="0">
                <a:cs typeface="Arial MT"/>
              </a:rPr>
              <a:t>;</a:t>
            </a:r>
            <a:endParaRPr sz="2000" dirty="0">
              <a:cs typeface="Arial MT"/>
            </a:endParaRPr>
          </a:p>
          <a:p>
            <a:pPr marL="468340" indent="-457200" algn="just">
              <a:lnSpc>
                <a:spcPts val="3241"/>
              </a:lnSpc>
              <a:buClr>
                <a:schemeClr val="accent2"/>
              </a:buClr>
              <a:buFont typeface="Wingdings" pitchFamily="2" charset="2"/>
              <a:buChar char="§"/>
              <a:tabLst>
                <a:tab pos="446704" algn="l"/>
              </a:tabLst>
            </a:pPr>
            <a:r>
              <a:rPr sz="2000" b="1" dirty="0" err="1">
                <a:cs typeface="Arial"/>
              </a:rPr>
              <a:t>Qualità</a:t>
            </a:r>
            <a:r>
              <a:rPr sz="2000" b="1" spc="-88" dirty="0">
                <a:cs typeface="Arial"/>
              </a:rPr>
              <a:t> </a:t>
            </a:r>
            <a:r>
              <a:rPr sz="2000" b="1" dirty="0">
                <a:cs typeface="Arial"/>
              </a:rPr>
              <a:t>e</a:t>
            </a:r>
            <a:r>
              <a:rPr sz="2000" b="1" spc="-78" dirty="0">
                <a:cs typeface="Arial"/>
              </a:rPr>
              <a:t> </a:t>
            </a:r>
            <a:r>
              <a:rPr sz="2000" b="1" dirty="0">
                <a:cs typeface="Arial"/>
              </a:rPr>
              <a:t>tempi</a:t>
            </a:r>
            <a:r>
              <a:rPr sz="2000" b="1" spc="-88" dirty="0">
                <a:cs typeface="Arial"/>
              </a:rPr>
              <a:t> </a:t>
            </a:r>
            <a:r>
              <a:rPr sz="2000" dirty="0" err="1">
                <a:cs typeface="Arial MT"/>
              </a:rPr>
              <a:t>delle</a:t>
            </a:r>
            <a:r>
              <a:rPr sz="2000" spc="-75" dirty="0">
                <a:cs typeface="Arial MT"/>
              </a:rPr>
              <a:t> </a:t>
            </a:r>
            <a:r>
              <a:rPr sz="2000" dirty="0" err="1">
                <a:cs typeface="Arial MT"/>
              </a:rPr>
              <a:t>decisioni</a:t>
            </a:r>
            <a:r>
              <a:rPr sz="2000" spc="-100" dirty="0">
                <a:cs typeface="Arial MT"/>
              </a:rPr>
              <a:t> </a:t>
            </a:r>
            <a:r>
              <a:rPr sz="2000" spc="-8" dirty="0" err="1">
                <a:cs typeface="Arial MT"/>
              </a:rPr>
              <a:t>inadeguati</a:t>
            </a:r>
            <a:r>
              <a:rPr sz="2000" spc="-8" dirty="0">
                <a:cs typeface="Arial MT"/>
              </a:rPr>
              <a:t>;</a:t>
            </a:r>
            <a:endParaRPr sz="2000" dirty="0">
              <a:cs typeface="Arial MT"/>
            </a:endParaRPr>
          </a:p>
          <a:p>
            <a:pPr marL="468340" marR="4456" indent="-457200" algn="just">
              <a:lnSpc>
                <a:spcPts val="2631"/>
              </a:lnSpc>
              <a:spcBef>
                <a:spcPts val="601"/>
              </a:spcBef>
              <a:buClr>
                <a:schemeClr val="accent2"/>
              </a:buClr>
              <a:buFont typeface="Wingdings" pitchFamily="2" charset="2"/>
              <a:buChar char="§"/>
              <a:tabLst>
                <a:tab pos="447261" algn="l"/>
              </a:tabLst>
            </a:pPr>
            <a:r>
              <a:rPr sz="2000" b="1" dirty="0" err="1">
                <a:cs typeface="Arial"/>
              </a:rPr>
              <a:t>Mancato</a:t>
            </a:r>
            <a:r>
              <a:rPr lang="it-IT" sz="2000" b="1" spc="-123" dirty="0">
                <a:cs typeface="Arial"/>
              </a:rPr>
              <a:t> </a:t>
            </a:r>
            <a:r>
              <a:rPr sz="2000" b="1" spc="-8" dirty="0" err="1">
                <a:cs typeface="Arial"/>
              </a:rPr>
              <a:t>riconoscimento</a:t>
            </a:r>
            <a:r>
              <a:rPr sz="2000" b="1" spc="-110" dirty="0">
                <a:cs typeface="Arial"/>
              </a:rPr>
              <a:t> </a:t>
            </a:r>
            <a:r>
              <a:rPr sz="2000" dirty="0" err="1">
                <a:cs typeface="Arial MT"/>
              </a:rPr>
              <a:t>della</a:t>
            </a:r>
            <a:r>
              <a:rPr sz="2000" spc="-92" dirty="0">
                <a:cs typeface="Arial MT"/>
              </a:rPr>
              <a:t> </a:t>
            </a:r>
            <a:r>
              <a:rPr sz="2000" dirty="0" err="1">
                <a:cs typeface="Arial MT"/>
              </a:rPr>
              <a:t>maggiore</a:t>
            </a:r>
            <a:r>
              <a:rPr sz="2000" spc="-110" dirty="0">
                <a:cs typeface="Arial MT"/>
              </a:rPr>
              <a:t> </a:t>
            </a:r>
            <a:r>
              <a:rPr sz="2000" dirty="0" err="1">
                <a:cs typeface="Arial MT"/>
              </a:rPr>
              <a:t>criticità</a:t>
            </a:r>
            <a:r>
              <a:rPr sz="2000" spc="-92" dirty="0">
                <a:cs typeface="Arial MT"/>
              </a:rPr>
              <a:t> </a:t>
            </a:r>
            <a:r>
              <a:rPr sz="2000" dirty="0">
                <a:cs typeface="Arial MT"/>
              </a:rPr>
              <a:t>di</a:t>
            </a:r>
            <a:r>
              <a:rPr sz="2000" spc="-105" dirty="0">
                <a:cs typeface="Arial MT"/>
              </a:rPr>
              <a:t> </a:t>
            </a:r>
            <a:r>
              <a:rPr sz="2000" spc="-8" dirty="0" err="1">
                <a:cs typeface="Arial MT"/>
              </a:rPr>
              <a:t>alcuni</a:t>
            </a:r>
            <a:r>
              <a:rPr sz="2000" spc="-8" dirty="0">
                <a:cs typeface="Arial MT"/>
              </a:rPr>
              <a:t> </a:t>
            </a:r>
            <a:r>
              <a:rPr sz="2000" spc="-8" dirty="0" err="1">
                <a:cs typeface="Arial MT"/>
              </a:rPr>
              <a:t>contributi</a:t>
            </a:r>
            <a:r>
              <a:rPr sz="2000" spc="-8" dirty="0">
                <a:cs typeface="Arial MT"/>
              </a:rPr>
              <a:t>.</a:t>
            </a:r>
            <a:endParaRPr lang="it-IT" sz="2000" spc="-8" dirty="0">
              <a:cs typeface="Arial MT"/>
            </a:endParaRPr>
          </a:p>
          <a:p>
            <a:pPr marL="447261" marR="4456" indent="-436121" algn="just">
              <a:lnSpc>
                <a:spcPts val="2631"/>
              </a:lnSpc>
              <a:spcBef>
                <a:spcPts val="601"/>
              </a:spcBef>
              <a:buClr>
                <a:srgbClr val="797979"/>
              </a:buClr>
              <a:buFont typeface="Wingdings" pitchFamily="2" charset="2"/>
              <a:buChar char="Ø"/>
              <a:tabLst>
                <a:tab pos="447261" algn="l"/>
              </a:tabLst>
            </a:pPr>
            <a:endParaRPr sz="2000" dirty="0">
              <a:cs typeface="Arial MT"/>
            </a:endParaRPr>
          </a:p>
          <a:p>
            <a:pPr marL="11139" marR="8355" algn="just">
              <a:spcBef>
                <a:spcPts val="740"/>
              </a:spcBef>
            </a:pPr>
            <a:r>
              <a:rPr sz="2000" dirty="0">
                <a:cs typeface="Arial MT"/>
              </a:rPr>
              <a:t>Per</a:t>
            </a:r>
            <a:r>
              <a:rPr sz="2000" spc="-78" dirty="0">
                <a:cs typeface="Arial MT"/>
              </a:rPr>
              <a:t> </a:t>
            </a:r>
            <a:r>
              <a:rPr sz="2000" dirty="0">
                <a:cs typeface="Arial MT"/>
              </a:rPr>
              <a:t>tale</a:t>
            </a:r>
            <a:r>
              <a:rPr sz="2000" spc="-78" dirty="0">
                <a:cs typeface="Arial MT"/>
              </a:rPr>
              <a:t> </a:t>
            </a:r>
            <a:r>
              <a:rPr sz="2000" dirty="0" err="1">
                <a:cs typeface="Arial MT"/>
              </a:rPr>
              <a:t>motivo</a:t>
            </a:r>
            <a:r>
              <a:rPr sz="2000" dirty="0">
                <a:cs typeface="Arial MT"/>
              </a:rPr>
              <a:t>,</a:t>
            </a:r>
            <a:r>
              <a:rPr sz="2000" spc="-83" dirty="0">
                <a:cs typeface="Arial MT"/>
              </a:rPr>
              <a:t> </a:t>
            </a:r>
            <a:r>
              <a:rPr sz="2000" dirty="0" err="1">
                <a:cs typeface="Arial MT"/>
              </a:rPr>
              <a:t>una</a:t>
            </a:r>
            <a:r>
              <a:rPr sz="2000" spc="-75" dirty="0">
                <a:cs typeface="Arial MT"/>
              </a:rPr>
              <a:t> </a:t>
            </a:r>
            <a:r>
              <a:rPr sz="2000" dirty="0">
                <a:cs typeface="Arial MT"/>
              </a:rPr>
              <a:t>o</a:t>
            </a:r>
            <a:r>
              <a:rPr sz="2000" spc="-75" dirty="0">
                <a:cs typeface="Arial MT"/>
              </a:rPr>
              <a:t> </a:t>
            </a:r>
            <a:r>
              <a:rPr sz="2000" dirty="0">
                <a:cs typeface="Arial MT"/>
              </a:rPr>
              <a:t>poche</a:t>
            </a:r>
            <a:r>
              <a:rPr sz="2000" spc="-78" dirty="0">
                <a:cs typeface="Arial MT"/>
              </a:rPr>
              <a:t> </a:t>
            </a:r>
            <a:r>
              <a:rPr sz="2000" dirty="0" err="1">
                <a:cs typeface="Arial MT"/>
              </a:rPr>
              <a:t>categorie</a:t>
            </a:r>
            <a:r>
              <a:rPr sz="2000" spc="-66" dirty="0">
                <a:cs typeface="Arial MT"/>
              </a:rPr>
              <a:t> </a:t>
            </a:r>
            <a:r>
              <a:rPr sz="2000" dirty="0">
                <a:cs typeface="Arial MT"/>
              </a:rPr>
              <a:t>di</a:t>
            </a:r>
            <a:r>
              <a:rPr sz="2000" spc="-88" dirty="0">
                <a:cs typeface="Arial MT"/>
              </a:rPr>
              <a:t> </a:t>
            </a:r>
            <a:r>
              <a:rPr sz="2000" dirty="0" err="1">
                <a:cs typeface="Arial MT"/>
              </a:rPr>
              <a:t>portatori</a:t>
            </a:r>
            <a:r>
              <a:rPr sz="2000" spc="-78" dirty="0">
                <a:cs typeface="Arial MT"/>
              </a:rPr>
              <a:t> </a:t>
            </a:r>
            <a:r>
              <a:rPr sz="2000" dirty="0">
                <a:cs typeface="Arial MT"/>
              </a:rPr>
              <a:t>di</a:t>
            </a:r>
            <a:r>
              <a:rPr sz="2000" spc="-70" dirty="0">
                <a:cs typeface="Arial MT"/>
              </a:rPr>
              <a:t> </a:t>
            </a:r>
            <a:r>
              <a:rPr sz="2000" spc="-8" dirty="0" err="1">
                <a:cs typeface="Arial MT"/>
              </a:rPr>
              <a:t>interessi</a:t>
            </a:r>
            <a:r>
              <a:rPr sz="2000" spc="-8" dirty="0">
                <a:cs typeface="Arial MT"/>
              </a:rPr>
              <a:t> </a:t>
            </a:r>
            <a:r>
              <a:rPr sz="2000" dirty="0" err="1">
                <a:cs typeface="Arial MT"/>
              </a:rPr>
              <a:t>partecipano</a:t>
            </a:r>
            <a:r>
              <a:rPr sz="2000" spc="-118" dirty="0">
                <a:cs typeface="Arial MT"/>
              </a:rPr>
              <a:t> </a:t>
            </a:r>
            <a:r>
              <a:rPr sz="2000" i="1" dirty="0" err="1">
                <a:cs typeface="Arial"/>
              </a:rPr>
              <a:t>direttamente</a:t>
            </a:r>
            <a:r>
              <a:rPr sz="2000" i="1" spc="-118" dirty="0">
                <a:cs typeface="Arial"/>
              </a:rPr>
              <a:t> </a:t>
            </a:r>
            <a:r>
              <a:rPr sz="2000" dirty="0">
                <a:cs typeface="Arial MT"/>
              </a:rPr>
              <a:t>al</a:t>
            </a:r>
            <a:r>
              <a:rPr sz="2000" spc="-127" dirty="0">
                <a:cs typeface="Arial MT"/>
              </a:rPr>
              <a:t> </a:t>
            </a:r>
            <a:r>
              <a:rPr sz="2000" dirty="0" err="1">
                <a:cs typeface="Arial MT"/>
              </a:rPr>
              <a:t>governo</a:t>
            </a:r>
            <a:r>
              <a:rPr sz="2000" spc="-115" dirty="0">
                <a:cs typeface="Arial MT"/>
              </a:rPr>
              <a:t> </a:t>
            </a:r>
            <a:r>
              <a:rPr sz="2000" dirty="0" err="1">
                <a:cs typeface="Arial MT"/>
              </a:rPr>
              <a:t>dell’azienda</a:t>
            </a:r>
            <a:r>
              <a:rPr sz="2000" dirty="0">
                <a:cs typeface="Arial MT"/>
              </a:rPr>
              <a:t>,</a:t>
            </a:r>
            <a:r>
              <a:rPr sz="2000" spc="-123" dirty="0">
                <a:cs typeface="Arial MT"/>
              </a:rPr>
              <a:t> </a:t>
            </a:r>
            <a:r>
              <a:rPr sz="2000" dirty="0" err="1">
                <a:cs typeface="Arial MT"/>
              </a:rPr>
              <a:t>mentre</a:t>
            </a:r>
            <a:r>
              <a:rPr sz="2000" spc="-127" dirty="0">
                <a:cs typeface="Arial MT"/>
              </a:rPr>
              <a:t> </a:t>
            </a:r>
            <a:r>
              <a:rPr sz="2000" spc="-22" dirty="0">
                <a:cs typeface="Arial MT"/>
              </a:rPr>
              <a:t>le </a:t>
            </a:r>
            <a:r>
              <a:rPr sz="2000" dirty="0" err="1">
                <a:cs typeface="Arial MT"/>
              </a:rPr>
              <a:t>altre</a:t>
            </a:r>
            <a:r>
              <a:rPr sz="2000" spc="-105" dirty="0">
                <a:cs typeface="Arial MT"/>
              </a:rPr>
              <a:t> </a:t>
            </a:r>
            <a:r>
              <a:rPr sz="2000" dirty="0" err="1">
                <a:cs typeface="Arial MT"/>
              </a:rPr>
              <a:t>categorie</a:t>
            </a:r>
            <a:r>
              <a:rPr sz="2000" spc="-105" dirty="0">
                <a:cs typeface="Arial MT"/>
              </a:rPr>
              <a:t> </a:t>
            </a:r>
            <a:r>
              <a:rPr sz="2000" dirty="0" err="1">
                <a:cs typeface="Arial MT"/>
              </a:rPr>
              <a:t>partecipano</a:t>
            </a:r>
            <a:r>
              <a:rPr sz="2000" spc="-105" dirty="0">
                <a:cs typeface="Arial MT"/>
              </a:rPr>
              <a:t> </a:t>
            </a:r>
            <a:r>
              <a:rPr sz="2000" dirty="0" err="1">
                <a:cs typeface="Arial MT"/>
              </a:rPr>
              <a:t>attraverso</a:t>
            </a:r>
            <a:r>
              <a:rPr sz="2000" spc="-105" dirty="0">
                <a:cs typeface="Arial MT"/>
              </a:rPr>
              <a:t> </a:t>
            </a:r>
            <a:r>
              <a:rPr sz="2000" spc="-8" dirty="0" err="1">
                <a:cs typeface="Arial MT"/>
              </a:rPr>
              <a:t>meccanismi</a:t>
            </a:r>
            <a:r>
              <a:rPr sz="2000" spc="-123" dirty="0">
                <a:cs typeface="Arial MT"/>
              </a:rPr>
              <a:t> </a:t>
            </a:r>
            <a:r>
              <a:rPr sz="2000" dirty="0" err="1">
                <a:cs typeface="Arial MT"/>
              </a:rPr>
              <a:t>indiretti</a:t>
            </a:r>
            <a:r>
              <a:rPr sz="2000" spc="-115" dirty="0">
                <a:cs typeface="Arial MT"/>
              </a:rPr>
              <a:t> </a:t>
            </a:r>
            <a:r>
              <a:rPr sz="2000" spc="-22" dirty="0">
                <a:cs typeface="Arial MT"/>
              </a:rPr>
              <a:t>di </a:t>
            </a:r>
            <a:r>
              <a:rPr sz="2000" spc="-8" dirty="0" err="1">
                <a:cs typeface="Arial MT"/>
              </a:rPr>
              <a:t>rappresentanza</a:t>
            </a:r>
            <a:r>
              <a:rPr lang="it-IT" sz="2000" spc="-43" dirty="0">
                <a:cs typeface="Arial MT"/>
              </a:rPr>
              <a:t> o </a:t>
            </a:r>
            <a:r>
              <a:rPr sz="2000" spc="-8" dirty="0" err="1">
                <a:cs typeface="Arial MT"/>
              </a:rPr>
              <a:t>controllo</a:t>
            </a:r>
            <a:r>
              <a:rPr sz="2000" spc="-8" dirty="0">
                <a:cs typeface="Arial MT"/>
              </a:rPr>
              <a:t>.</a:t>
            </a:r>
            <a:endParaRPr sz="2000" dirty="0">
              <a:cs typeface="Arial MT"/>
            </a:endParaRPr>
          </a:p>
        </p:txBody>
      </p:sp>
      <p:sp>
        <p:nvSpPr>
          <p:cNvPr id="5" name="Titolo 4">
            <a:extLst>
              <a:ext uri="{FF2B5EF4-FFF2-40B4-BE49-F238E27FC236}">
                <a16:creationId xmlns:a16="http://schemas.microsoft.com/office/drawing/2014/main" id="{A03338E2-0DD0-42C2-DC32-CAE3B15D7D7F}"/>
              </a:ext>
            </a:extLst>
          </p:cNvPr>
          <p:cNvSpPr>
            <a:spLocks noGrp="1"/>
          </p:cNvSpPr>
          <p:nvPr>
            <p:ph type="title"/>
          </p:nvPr>
        </p:nvSpPr>
        <p:spPr>
          <a:xfrm>
            <a:off x="674914" y="428625"/>
            <a:ext cx="9343571" cy="1194671"/>
          </a:xfrm>
        </p:spPr>
        <p:txBody>
          <a:bodyPr/>
          <a:lstStyle/>
          <a:p>
            <a:r>
              <a:rPr lang="it-IT" dirty="0"/>
              <a:t>IL GOVERNO DELL’AZIENDA</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546100" y="2406196"/>
            <a:ext cx="9601200" cy="3813629"/>
          </a:xfrm>
          <a:prstGeom prst="rect">
            <a:avLst/>
          </a:prstGeom>
        </p:spPr>
        <p:txBody>
          <a:bodyPr vert="horz" wrap="square" lIns="0" tIns="8911" rIns="0" bIns="0" rtlCol="0">
            <a:spAutoFit/>
          </a:bodyPr>
          <a:lstStyle/>
          <a:p>
            <a:pPr marL="11139" marR="4456" algn="just">
              <a:lnSpc>
                <a:spcPct val="100600"/>
              </a:lnSpc>
              <a:spcBef>
                <a:spcPts val="70"/>
              </a:spcBef>
            </a:pPr>
            <a:r>
              <a:rPr sz="2000" dirty="0">
                <a:cs typeface="Arial MT"/>
              </a:rPr>
              <a:t>Il</a:t>
            </a:r>
            <a:r>
              <a:rPr sz="2000" spc="-75" dirty="0">
                <a:cs typeface="Arial MT"/>
              </a:rPr>
              <a:t> </a:t>
            </a:r>
            <a:r>
              <a:rPr sz="2000" b="1" dirty="0">
                <a:cs typeface="Arial"/>
              </a:rPr>
              <a:t>soggetto</a:t>
            </a:r>
            <a:r>
              <a:rPr sz="2000" b="1" spc="-88" dirty="0">
                <a:cs typeface="Arial"/>
              </a:rPr>
              <a:t> </a:t>
            </a:r>
            <a:r>
              <a:rPr sz="2000" b="1" dirty="0">
                <a:cs typeface="Arial"/>
              </a:rPr>
              <a:t>economico</a:t>
            </a:r>
            <a:r>
              <a:rPr sz="2000" b="1" spc="-78" dirty="0">
                <a:cs typeface="Arial"/>
              </a:rPr>
              <a:t> </a:t>
            </a:r>
            <a:r>
              <a:rPr sz="2000" dirty="0">
                <a:cs typeface="Arial MT"/>
              </a:rPr>
              <a:t>esercita</a:t>
            </a:r>
            <a:r>
              <a:rPr sz="2000" spc="-75" dirty="0">
                <a:cs typeface="Arial MT"/>
              </a:rPr>
              <a:t> </a:t>
            </a:r>
            <a:r>
              <a:rPr sz="2000" dirty="0">
                <a:cs typeface="Arial MT"/>
              </a:rPr>
              <a:t>le</a:t>
            </a:r>
            <a:r>
              <a:rPr sz="2000" spc="-70" dirty="0">
                <a:cs typeface="Arial MT"/>
              </a:rPr>
              <a:t> </a:t>
            </a:r>
            <a:r>
              <a:rPr sz="2000" spc="-8" dirty="0">
                <a:cs typeface="Arial MT"/>
              </a:rPr>
              <a:t>prerogative</a:t>
            </a:r>
            <a:r>
              <a:rPr sz="2000" spc="-78" dirty="0">
                <a:cs typeface="Arial MT"/>
              </a:rPr>
              <a:t> </a:t>
            </a:r>
            <a:r>
              <a:rPr sz="2000" dirty="0">
                <a:cs typeface="Arial MT"/>
              </a:rPr>
              <a:t>di</a:t>
            </a:r>
            <a:r>
              <a:rPr sz="2000" spc="-66" dirty="0">
                <a:cs typeface="Arial MT"/>
              </a:rPr>
              <a:t> </a:t>
            </a:r>
            <a:r>
              <a:rPr sz="2000" dirty="0">
                <a:cs typeface="Arial MT"/>
              </a:rPr>
              <a:t>governo</a:t>
            </a:r>
            <a:r>
              <a:rPr sz="2000" spc="-75" dirty="0">
                <a:cs typeface="Arial MT"/>
              </a:rPr>
              <a:t> </a:t>
            </a:r>
            <a:r>
              <a:rPr sz="2000" dirty="0">
                <a:cs typeface="Arial MT"/>
              </a:rPr>
              <a:t>economico</a:t>
            </a:r>
            <a:r>
              <a:rPr sz="2000" spc="-66" dirty="0">
                <a:cs typeface="Arial MT"/>
              </a:rPr>
              <a:t> </a:t>
            </a:r>
            <a:r>
              <a:rPr sz="2000" dirty="0" err="1">
                <a:cs typeface="Arial MT"/>
              </a:rPr>
              <a:t>della</a:t>
            </a:r>
            <a:r>
              <a:rPr sz="2000" spc="-78" dirty="0">
                <a:cs typeface="Arial MT"/>
              </a:rPr>
              <a:t> </a:t>
            </a:r>
            <a:r>
              <a:rPr sz="2000" spc="-8" dirty="0" err="1">
                <a:cs typeface="Arial MT"/>
              </a:rPr>
              <a:t>stessa</a:t>
            </a:r>
            <a:r>
              <a:rPr lang="it-IT" sz="2000" spc="-8" dirty="0">
                <a:cs typeface="Arial MT"/>
              </a:rPr>
              <a:t> ed è </a:t>
            </a:r>
            <a:r>
              <a:rPr sz="2000" spc="-110" dirty="0">
                <a:cs typeface="Arial MT"/>
              </a:rPr>
              <a:t> </a:t>
            </a:r>
            <a:r>
              <a:rPr lang="it-IT" sz="2000" spc="-8" dirty="0">
                <a:cs typeface="Arial MT"/>
              </a:rPr>
              <a:t>rappresentato</a:t>
            </a:r>
            <a:r>
              <a:rPr lang="it-IT" sz="2000" spc="-53" dirty="0">
                <a:cs typeface="Arial MT"/>
              </a:rPr>
              <a:t> </a:t>
            </a:r>
            <a:r>
              <a:rPr lang="it-IT" sz="2000" dirty="0">
                <a:cs typeface="Arial MT"/>
              </a:rPr>
              <a:t>dalla</a:t>
            </a:r>
            <a:r>
              <a:rPr lang="it-IT" sz="2000" spc="-53" dirty="0">
                <a:cs typeface="Arial MT"/>
              </a:rPr>
              <a:t> </a:t>
            </a:r>
            <a:r>
              <a:rPr sz="2000" b="1" dirty="0">
                <a:cs typeface="Arial"/>
              </a:rPr>
              <a:t>persona</a:t>
            </a:r>
            <a:r>
              <a:rPr sz="2000" b="1" spc="-53" dirty="0">
                <a:cs typeface="Arial"/>
              </a:rPr>
              <a:t> </a:t>
            </a:r>
            <a:r>
              <a:rPr sz="2000" b="1" dirty="0">
                <a:cs typeface="Arial"/>
              </a:rPr>
              <a:t>fisica</a:t>
            </a:r>
            <a:r>
              <a:rPr sz="2000" b="1" spc="-53" dirty="0">
                <a:cs typeface="Arial"/>
              </a:rPr>
              <a:t> </a:t>
            </a:r>
            <a:r>
              <a:rPr sz="2000" b="1" dirty="0">
                <a:cs typeface="Arial"/>
              </a:rPr>
              <a:t>o</a:t>
            </a:r>
            <a:r>
              <a:rPr sz="2000" b="1" spc="-48" dirty="0">
                <a:cs typeface="Arial"/>
              </a:rPr>
              <a:t> </a:t>
            </a:r>
            <a:r>
              <a:rPr sz="2000" b="1" dirty="0">
                <a:cs typeface="Arial"/>
              </a:rPr>
              <a:t>gruppo</a:t>
            </a:r>
            <a:r>
              <a:rPr sz="2000" b="1" spc="-57" dirty="0">
                <a:cs typeface="Arial"/>
              </a:rPr>
              <a:t> </a:t>
            </a:r>
            <a:r>
              <a:rPr sz="2000" b="1" dirty="0">
                <a:cs typeface="Arial"/>
              </a:rPr>
              <a:t>di</a:t>
            </a:r>
            <a:r>
              <a:rPr sz="2000" b="1" spc="-57" dirty="0">
                <a:cs typeface="Arial"/>
              </a:rPr>
              <a:t> </a:t>
            </a:r>
            <a:r>
              <a:rPr sz="2000" b="1" dirty="0">
                <a:cs typeface="Arial"/>
              </a:rPr>
              <a:t>persone</a:t>
            </a:r>
            <a:r>
              <a:rPr sz="2000" b="1" spc="-53" dirty="0">
                <a:cs typeface="Arial"/>
              </a:rPr>
              <a:t> </a:t>
            </a:r>
            <a:r>
              <a:rPr sz="2000" dirty="0">
                <a:cs typeface="Arial MT"/>
              </a:rPr>
              <a:t>fisiche</a:t>
            </a:r>
            <a:r>
              <a:rPr sz="2000" spc="-53" dirty="0">
                <a:cs typeface="Arial MT"/>
              </a:rPr>
              <a:t> </a:t>
            </a:r>
            <a:r>
              <a:rPr sz="2000" spc="-22" dirty="0">
                <a:cs typeface="Arial MT"/>
              </a:rPr>
              <a:t>che </a:t>
            </a:r>
            <a:r>
              <a:rPr sz="2000" dirty="0">
                <a:cs typeface="Arial MT"/>
              </a:rPr>
              <a:t>detiene</a:t>
            </a:r>
            <a:r>
              <a:rPr sz="2000" spc="-78" dirty="0">
                <a:cs typeface="Arial MT"/>
              </a:rPr>
              <a:t> </a:t>
            </a:r>
            <a:r>
              <a:rPr sz="2000" dirty="0">
                <a:cs typeface="Arial MT"/>
              </a:rPr>
              <a:t>il</a:t>
            </a:r>
            <a:r>
              <a:rPr sz="2000" spc="-62" dirty="0">
                <a:cs typeface="Arial MT"/>
              </a:rPr>
              <a:t> </a:t>
            </a:r>
            <a:r>
              <a:rPr sz="2000" dirty="0">
                <a:cs typeface="Arial MT"/>
              </a:rPr>
              <a:t>supremo</a:t>
            </a:r>
            <a:r>
              <a:rPr sz="2000" spc="-66" dirty="0">
                <a:cs typeface="Arial MT"/>
              </a:rPr>
              <a:t> </a:t>
            </a:r>
            <a:r>
              <a:rPr sz="2000" dirty="0">
                <a:cs typeface="Arial MT"/>
              </a:rPr>
              <a:t>potere</a:t>
            </a:r>
            <a:r>
              <a:rPr sz="2000" spc="-75" dirty="0">
                <a:cs typeface="Arial MT"/>
              </a:rPr>
              <a:t> </a:t>
            </a:r>
            <a:r>
              <a:rPr sz="2000" dirty="0">
                <a:cs typeface="Arial MT"/>
              </a:rPr>
              <a:t>di</a:t>
            </a:r>
            <a:r>
              <a:rPr sz="2000" spc="-66" dirty="0">
                <a:cs typeface="Arial MT"/>
              </a:rPr>
              <a:t> </a:t>
            </a:r>
            <a:r>
              <a:rPr sz="2000" dirty="0">
                <a:cs typeface="Arial MT"/>
              </a:rPr>
              <a:t>comando</a:t>
            </a:r>
            <a:r>
              <a:rPr sz="2000" spc="-66" dirty="0">
                <a:cs typeface="Arial MT"/>
              </a:rPr>
              <a:t> </a:t>
            </a:r>
            <a:r>
              <a:rPr sz="2000" dirty="0">
                <a:cs typeface="Arial MT"/>
              </a:rPr>
              <a:t>–</a:t>
            </a:r>
            <a:r>
              <a:rPr sz="2000" spc="-66" dirty="0">
                <a:cs typeface="Arial MT"/>
              </a:rPr>
              <a:t> </a:t>
            </a:r>
            <a:r>
              <a:rPr sz="2000" dirty="0" err="1">
                <a:cs typeface="Arial MT"/>
              </a:rPr>
              <a:t>volont</a:t>
            </a:r>
            <a:r>
              <a:rPr lang="it-IT" sz="2000" dirty="0">
                <a:cs typeface="Arial MT"/>
              </a:rPr>
              <a:t>à</a:t>
            </a:r>
            <a:r>
              <a:rPr sz="2000" dirty="0">
                <a:cs typeface="Arial MT"/>
              </a:rPr>
              <a:t>-</a:t>
            </a:r>
            <a:r>
              <a:rPr sz="2000" spc="-75" dirty="0">
                <a:cs typeface="Arial MT"/>
              </a:rPr>
              <a:t> </a:t>
            </a:r>
            <a:r>
              <a:rPr sz="2000" spc="-8" dirty="0">
                <a:cs typeface="Arial MT"/>
              </a:rPr>
              <a:t>competenze</a:t>
            </a:r>
            <a:r>
              <a:rPr sz="2000" spc="-75" dirty="0">
                <a:cs typeface="Arial MT"/>
              </a:rPr>
              <a:t> </a:t>
            </a:r>
            <a:r>
              <a:rPr sz="2000" dirty="0">
                <a:cs typeface="Arial MT"/>
              </a:rPr>
              <a:t>–</a:t>
            </a:r>
            <a:r>
              <a:rPr sz="2000" spc="-66" dirty="0">
                <a:cs typeface="Arial MT"/>
              </a:rPr>
              <a:t> </a:t>
            </a:r>
            <a:r>
              <a:rPr sz="2000" dirty="0">
                <a:cs typeface="Arial MT"/>
              </a:rPr>
              <a:t>potere</a:t>
            </a:r>
            <a:r>
              <a:rPr sz="2000" spc="-75" dirty="0">
                <a:cs typeface="Arial MT"/>
              </a:rPr>
              <a:t> </a:t>
            </a:r>
            <a:r>
              <a:rPr sz="2000" spc="-22" dirty="0">
                <a:cs typeface="Arial MT"/>
              </a:rPr>
              <a:t>per </a:t>
            </a:r>
            <a:r>
              <a:rPr sz="2000" dirty="0">
                <a:cs typeface="Arial MT"/>
              </a:rPr>
              <a:t>esercitare</a:t>
            </a:r>
            <a:r>
              <a:rPr sz="2000" spc="-97" dirty="0">
                <a:cs typeface="Arial MT"/>
              </a:rPr>
              <a:t> </a:t>
            </a:r>
            <a:r>
              <a:rPr sz="2000" dirty="0">
                <a:cs typeface="Arial MT"/>
              </a:rPr>
              <a:t>la</a:t>
            </a:r>
            <a:r>
              <a:rPr sz="2000" spc="-110" dirty="0">
                <a:cs typeface="Arial MT"/>
              </a:rPr>
              <a:t> </a:t>
            </a:r>
            <a:r>
              <a:rPr sz="2000" dirty="0">
                <a:cs typeface="Arial MT"/>
              </a:rPr>
              <a:t>propria</a:t>
            </a:r>
            <a:r>
              <a:rPr sz="2000" spc="-110" dirty="0">
                <a:cs typeface="Arial MT"/>
              </a:rPr>
              <a:t> </a:t>
            </a:r>
            <a:r>
              <a:rPr sz="2000" spc="-8" dirty="0" err="1">
                <a:cs typeface="Arial MT"/>
              </a:rPr>
              <a:t>volont</a:t>
            </a:r>
            <a:r>
              <a:rPr lang="it-IT" sz="2000" spc="-8" dirty="0">
                <a:cs typeface="Arial MT"/>
              </a:rPr>
              <a:t>à</a:t>
            </a:r>
            <a:r>
              <a:rPr sz="2000" spc="-8" dirty="0">
                <a:cs typeface="Arial MT"/>
              </a:rPr>
              <a:t>.</a:t>
            </a:r>
            <a:endParaRPr sz="2000" dirty="0">
              <a:cs typeface="Arial MT"/>
            </a:endParaRPr>
          </a:p>
          <a:p>
            <a:pPr marL="11139" algn="just">
              <a:spcBef>
                <a:spcPts val="715"/>
              </a:spcBef>
            </a:pPr>
            <a:r>
              <a:rPr sz="2000" dirty="0">
                <a:cs typeface="Arial MT"/>
              </a:rPr>
              <a:t>Al</a:t>
            </a:r>
            <a:r>
              <a:rPr sz="2000" spc="-97" dirty="0">
                <a:cs typeface="Arial MT"/>
              </a:rPr>
              <a:t> </a:t>
            </a:r>
            <a:r>
              <a:rPr sz="2000" spc="-8" dirty="0">
                <a:cs typeface="Arial MT"/>
              </a:rPr>
              <a:t>soggetto</a:t>
            </a:r>
            <a:r>
              <a:rPr sz="2000" spc="-70" dirty="0">
                <a:cs typeface="Arial MT"/>
              </a:rPr>
              <a:t> </a:t>
            </a:r>
            <a:r>
              <a:rPr sz="2000" dirty="0">
                <a:cs typeface="Arial MT"/>
              </a:rPr>
              <a:t>economico</a:t>
            </a:r>
            <a:r>
              <a:rPr sz="2000" spc="-57" dirty="0">
                <a:cs typeface="Arial MT"/>
              </a:rPr>
              <a:t> </a:t>
            </a:r>
            <a:r>
              <a:rPr sz="2000" dirty="0">
                <a:cs typeface="Arial MT"/>
              </a:rPr>
              <a:t>fanno</a:t>
            </a:r>
            <a:r>
              <a:rPr sz="2000" spc="-48" dirty="0">
                <a:cs typeface="Arial MT"/>
              </a:rPr>
              <a:t> </a:t>
            </a:r>
            <a:r>
              <a:rPr sz="2000" dirty="0">
                <a:cs typeface="Arial MT"/>
              </a:rPr>
              <a:t>capo</a:t>
            </a:r>
            <a:r>
              <a:rPr sz="2000" spc="-57" dirty="0">
                <a:cs typeface="Arial MT"/>
              </a:rPr>
              <a:t> </a:t>
            </a:r>
            <a:r>
              <a:rPr sz="2000" dirty="0">
                <a:cs typeface="Arial MT"/>
              </a:rPr>
              <a:t>due</a:t>
            </a:r>
            <a:r>
              <a:rPr sz="2000" spc="-62" dirty="0">
                <a:cs typeface="Arial MT"/>
              </a:rPr>
              <a:t> </a:t>
            </a:r>
            <a:r>
              <a:rPr sz="2000" dirty="0">
                <a:cs typeface="Arial MT"/>
              </a:rPr>
              <a:t>insiemi</a:t>
            </a:r>
            <a:r>
              <a:rPr sz="2000" spc="-57" dirty="0">
                <a:cs typeface="Arial MT"/>
              </a:rPr>
              <a:t> </a:t>
            </a:r>
            <a:r>
              <a:rPr sz="2000" dirty="0">
                <a:cs typeface="Arial MT"/>
              </a:rPr>
              <a:t>fondamentali</a:t>
            </a:r>
            <a:r>
              <a:rPr sz="2000" spc="-39" dirty="0">
                <a:cs typeface="Arial MT"/>
              </a:rPr>
              <a:t> </a:t>
            </a:r>
            <a:r>
              <a:rPr sz="2000" spc="-8" dirty="0">
                <a:cs typeface="Arial MT"/>
              </a:rPr>
              <a:t>di</a:t>
            </a:r>
            <a:r>
              <a:rPr sz="2000" spc="-185" dirty="0">
                <a:cs typeface="Arial MT"/>
              </a:rPr>
              <a:t> </a:t>
            </a:r>
            <a:r>
              <a:rPr sz="2000" spc="-18" dirty="0">
                <a:cs typeface="Arial MT"/>
              </a:rPr>
              <a:t>diritti-</a:t>
            </a:r>
            <a:r>
              <a:rPr sz="2000" spc="-8" dirty="0">
                <a:cs typeface="Arial MT"/>
              </a:rPr>
              <a:t>doveri:</a:t>
            </a:r>
            <a:endParaRPr sz="2000" dirty="0">
              <a:cs typeface="Arial MT"/>
            </a:endParaRPr>
          </a:p>
          <a:p>
            <a:pPr marL="447261" indent="-436121" algn="just">
              <a:lnSpc>
                <a:spcPts val="2495"/>
              </a:lnSpc>
              <a:spcBef>
                <a:spcPts val="464"/>
              </a:spcBef>
              <a:buClr>
                <a:schemeClr val="accent2"/>
              </a:buClr>
              <a:buFont typeface="Wingdings" pitchFamily="2" charset="2"/>
              <a:buChar char="§"/>
              <a:tabLst>
                <a:tab pos="447261" algn="l"/>
              </a:tabLst>
            </a:pPr>
            <a:r>
              <a:rPr lang="it-IT" sz="2000" dirty="0">
                <a:cs typeface="Arial MT"/>
              </a:rPr>
              <a:t>I</a:t>
            </a:r>
            <a:r>
              <a:rPr sz="2000" dirty="0">
                <a:cs typeface="Arial MT"/>
              </a:rPr>
              <a:t>l</a:t>
            </a:r>
            <a:r>
              <a:rPr sz="2000" spc="-70" dirty="0">
                <a:cs typeface="Arial MT"/>
              </a:rPr>
              <a:t> </a:t>
            </a:r>
            <a:r>
              <a:rPr sz="2000" spc="-22" dirty="0">
                <a:cs typeface="Arial MT"/>
              </a:rPr>
              <a:t>diritto-</a:t>
            </a:r>
            <a:r>
              <a:rPr sz="2000" dirty="0">
                <a:cs typeface="Arial MT"/>
              </a:rPr>
              <a:t>dovere</a:t>
            </a:r>
            <a:r>
              <a:rPr sz="2000" spc="-70" dirty="0">
                <a:cs typeface="Arial MT"/>
              </a:rPr>
              <a:t> </a:t>
            </a:r>
            <a:r>
              <a:rPr sz="2000" dirty="0">
                <a:cs typeface="Arial MT"/>
              </a:rPr>
              <a:t>di</a:t>
            </a:r>
            <a:r>
              <a:rPr sz="2000" spc="-43" dirty="0">
                <a:cs typeface="Arial MT"/>
              </a:rPr>
              <a:t> </a:t>
            </a:r>
            <a:r>
              <a:rPr sz="2000" spc="-8" dirty="0">
                <a:cs typeface="Arial MT"/>
              </a:rPr>
              <a:t>governare,</a:t>
            </a:r>
            <a:r>
              <a:rPr sz="2000" spc="-83" dirty="0">
                <a:cs typeface="Arial MT"/>
              </a:rPr>
              <a:t> </a:t>
            </a:r>
            <a:r>
              <a:rPr sz="2000" dirty="0">
                <a:cs typeface="Arial MT"/>
              </a:rPr>
              <a:t>ossia</a:t>
            </a:r>
            <a:r>
              <a:rPr sz="2000" spc="-53" dirty="0">
                <a:cs typeface="Arial MT"/>
              </a:rPr>
              <a:t> </a:t>
            </a:r>
            <a:r>
              <a:rPr sz="2000" dirty="0">
                <a:cs typeface="Arial MT"/>
              </a:rPr>
              <a:t>di</a:t>
            </a:r>
            <a:r>
              <a:rPr sz="2000" spc="-48" dirty="0">
                <a:cs typeface="Arial MT"/>
              </a:rPr>
              <a:t> </a:t>
            </a:r>
            <a:r>
              <a:rPr sz="2000" dirty="0">
                <a:cs typeface="Arial MT"/>
              </a:rPr>
              <a:t>guidare</a:t>
            </a:r>
            <a:r>
              <a:rPr sz="2000" spc="-70" dirty="0">
                <a:cs typeface="Arial MT"/>
              </a:rPr>
              <a:t> </a:t>
            </a:r>
            <a:r>
              <a:rPr sz="2000" dirty="0">
                <a:cs typeface="Arial MT"/>
              </a:rPr>
              <a:t>l’azienda</a:t>
            </a:r>
            <a:r>
              <a:rPr sz="2000" spc="-53" dirty="0">
                <a:cs typeface="Arial MT"/>
              </a:rPr>
              <a:t> </a:t>
            </a:r>
            <a:r>
              <a:rPr sz="2000" dirty="0">
                <a:cs typeface="Arial MT"/>
              </a:rPr>
              <a:t>e</a:t>
            </a:r>
            <a:r>
              <a:rPr sz="2000" spc="-57" dirty="0">
                <a:cs typeface="Arial MT"/>
              </a:rPr>
              <a:t> </a:t>
            </a:r>
            <a:r>
              <a:rPr sz="2000" dirty="0">
                <a:cs typeface="Arial MT"/>
              </a:rPr>
              <a:t>di</a:t>
            </a:r>
            <a:r>
              <a:rPr sz="2000" spc="-53" dirty="0">
                <a:cs typeface="Arial MT"/>
              </a:rPr>
              <a:t> </a:t>
            </a:r>
            <a:r>
              <a:rPr sz="2000" dirty="0" err="1">
                <a:cs typeface="Arial MT"/>
              </a:rPr>
              <a:t>prendere</a:t>
            </a:r>
            <a:r>
              <a:rPr sz="2000" spc="-4" dirty="0">
                <a:cs typeface="Arial MT"/>
              </a:rPr>
              <a:t> </a:t>
            </a:r>
            <a:r>
              <a:rPr sz="2000" spc="-22" dirty="0">
                <a:cs typeface="Arial MT"/>
              </a:rPr>
              <a:t>le</a:t>
            </a:r>
            <a:r>
              <a:rPr lang="it-IT" sz="2000" spc="-22" dirty="0">
                <a:cs typeface="Arial MT"/>
              </a:rPr>
              <a:t> </a:t>
            </a:r>
            <a:r>
              <a:rPr sz="2000" i="1" dirty="0" err="1">
                <a:cs typeface="Arial"/>
              </a:rPr>
              <a:t>decisioni</a:t>
            </a:r>
            <a:r>
              <a:rPr sz="2000" i="1" spc="-140" dirty="0">
                <a:cs typeface="Arial"/>
              </a:rPr>
              <a:t> </a:t>
            </a:r>
            <a:r>
              <a:rPr sz="2000" i="1" spc="-8" dirty="0">
                <a:cs typeface="Arial"/>
              </a:rPr>
              <a:t>ultime</a:t>
            </a:r>
            <a:r>
              <a:rPr sz="2000" spc="-8" dirty="0">
                <a:cs typeface="Arial MT"/>
              </a:rPr>
              <a:t>;</a:t>
            </a:r>
            <a:endParaRPr sz="2000" dirty="0">
              <a:cs typeface="Arial MT"/>
            </a:endParaRPr>
          </a:p>
          <a:p>
            <a:pPr marL="447261" indent="-436121" algn="just">
              <a:spcBef>
                <a:spcPts val="548"/>
              </a:spcBef>
              <a:buClr>
                <a:schemeClr val="accent2"/>
              </a:buClr>
              <a:buFont typeface="Wingdings" pitchFamily="2" charset="2"/>
              <a:buChar char="§"/>
              <a:tabLst>
                <a:tab pos="447261" algn="l"/>
              </a:tabLst>
            </a:pPr>
            <a:r>
              <a:rPr sz="2000" dirty="0">
                <a:cs typeface="Arial MT"/>
              </a:rPr>
              <a:t>Fissare</a:t>
            </a:r>
            <a:r>
              <a:rPr sz="2000" spc="-66" dirty="0">
                <a:cs typeface="Arial MT"/>
              </a:rPr>
              <a:t> </a:t>
            </a:r>
            <a:r>
              <a:rPr sz="2000" dirty="0">
                <a:cs typeface="Arial MT"/>
              </a:rPr>
              <a:t>gli</a:t>
            </a:r>
            <a:r>
              <a:rPr sz="2000" spc="-62" dirty="0">
                <a:cs typeface="Arial MT"/>
              </a:rPr>
              <a:t> </a:t>
            </a:r>
            <a:r>
              <a:rPr sz="2000" dirty="0">
                <a:cs typeface="Arial MT"/>
              </a:rPr>
              <a:t>obiettivi,</a:t>
            </a:r>
            <a:r>
              <a:rPr sz="2000" spc="-88" dirty="0">
                <a:cs typeface="Arial MT"/>
              </a:rPr>
              <a:t> </a:t>
            </a:r>
            <a:r>
              <a:rPr sz="2000" dirty="0">
                <a:cs typeface="Arial MT"/>
              </a:rPr>
              <a:t>le</a:t>
            </a:r>
            <a:r>
              <a:rPr sz="2000" spc="-57" dirty="0">
                <a:cs typeface="Arial MT"/>
              </a:rPr>
              <a:t> </a:t>
            </a:r>
            <a:r>
              <a:rPr sz="2000" dirty="0">
                <a:cs typeface="Arial MT"/>
              </a:rPr>
              <a:t>strategie</a:t>
            </a:r>
            <a:r>
              <a:rPr sz="2000" spc="-57" dirty="0">
                <a:cs typeface="Arial MT"/>
              </a:rPr>
              <a:t> </a:t>
            </a:r>
            <a:r>
              <a:rPr sz="2000" dirty="0">
                <a:cs typeface="Arial MT"/>
              </a:rPr>
              <a:t>e</a:t>
            </a:r>
            <a:r>
              <a:rPr sz="2000" spc="-57" dirty="0">
                <a:cs typeface="Arial MT"/>
              </a:rPr>
              <a:t> </a:t>
            </a:r>
            <a:r>
              <a:rPr sz="2000" dirty="0">
                <a:cs typeface="Arial MT"/>
              </a:rPr>
              <a:t>le</a:t>
            </a:r>
            <a:r>
              <a:rPr sz="2000" spc="-57" dirty="0">
                <a:cs typeface="Arial MT"/>
              </a:rPr>
              <a:t> </a:t>
            </a:r>
            <a:r>
              <a:rPr sz="2000" dirty="0">
                <a:cs typeface="Arial MT"/>
              </a:rPr>
              <a:t>politiche</a:t>
            </a:r>
            <a:r>
              <a:rPr sz="2000" spc="-83" dirty="0">
                <a:cs typeface="Arial MT"/>
              </a:rPr>
              <a:t> </a:t>
            </a:r>
            <a:r>
              <a:rPr sz="2000" spc="-8" dirty="0">
                <a:cs typeface="Arial MT"/>
              </a:rPr>
              <a:t>aziendali;</a:t>
            </a:r>
            <a:endParaRPr sz="2000" dirty="0">
              <a:cs typeface="Arial MT"/>
            </a:endParaRPr>
          </a:p>
          <a:p>
            <a:pPr marL="447261" marR="588736" indent="-436121" algn="just">
              <a:lnSpc>
                <a:spcPct val="100800"/>
              </a:lnSpc>
              <a:spcBef>
                <a:spcPts val="338"/>
              </a:spcBef>
              <a:buClr>
                <a:schemeClr val="accent2"/>
              </a:buClr>
              <a:buFont typeface="Wingdings" pitchFamily="2" charset="2"/>
              <a:buChar char="§"/>
              <a:tabLst>
                <a:tab pos="447261" algn="l"/>
              </a:tabLst>
            </a:pPr>
            <a:r>
              <a:rPr sz="2000" spc="-8" dirty="0">
                <a:cs typeface="Arial MT"/>
              </a:rPr>
              <a:t>Scegliere</a:t>
            </a:r>
            <a:r>
              <a:rPr sz="2000" spc="-78" dirty="0">
                <a:cs typeface="Arial MT"/>
              </a:rPr>
              <a:t> </a:t>
            </a:r>
            <a:r>
              <a:rPr sz="2000" dirty="0">
                <a:cs typeface="Arial MT"/>
              </a:rPr>
              <a:t>i</a:t>
            </a:r>
            <a:r>
              <a:rPr sz="2000" spc="-53" dirty="0">
                <a:cs typeface="Arial MT"/>
              </a:rPr>
              <a:t> </a:t>
            </a:r>
            <a:r>
              <a:rPr sz="2000" spc="-8" dirty="0">
                <a:cs typeface="Arial MT"/>
              </a:rPr>
              <a:t>soggetti</a:t>
            </a:r>
            <a:r>
              <a:rPr sz="2000" spc="-70" dirty="0">
                <a:cs typeface="Arial MT"/>
              </a:rPr>
              <a:t> </a:t>
            </a:r>
            <a:r>
              <a:rPr sz="2000" dirty="0">
                <a:cs typeface="Arial MT"/>
              </a:rPr>
              <a:t>che</a:t>
            </a:r>
            <a:r>
              <a:rPr sz="2000" spc="-62" dirty="0">
                <a:cs typeface="Arial MT"/>
              </a:rPr>
              <a:t> </a:t>
            </a:r>
            <a:r>
              <a:rPr sz="2000" spc="-8" dirty="0">
                <a:cs typeface="Arial MT"/>
              </a:rPr>
              <a:t>contribuiranno</a:t>
            </a:r>
            <a:r>
              <a:rPr sz="2000" spc="-57" dirty="0">
                <a:cs typeface="Arial MT"/>
              </a:rPr>
              <a:t> </a:t>
            </a:r>
            <a:r>
              <a:rPr sz="2000" dirty="0">
                <a:cs typeface="Arial MT"/>
              </a:rPr>
              <a:t>alla</a:t>
            </a:r>
            <a:r>
              <a:rPr sz="2000" spc="-62" dirty="0">
                <a:cs typeface="Arial MT"/>
              </a:rPr>
              <a:t> </a:t>
            </a:r>
            <a:r>
              <a:rPr sz="2000" dirty="0">
                <a:cs typeface="Arial MT"/>
              </a:rPr>
              <a:t>vita</a:t>
            </a:r>
            <a:r>
              <a:rPr sz="2000" spc="-66" dirty="0">
                <a:cs typeface="Arial MT"/>
              </a:rPr>
              <a:t> </a:t>
            </a:r>
            <a:r>
              <a:rPr sz="2000" dirty="0">
                <a:cs typeface="Arial MT"/>
              </a:rPr>
              <a:t>economica</a:t>
            </a:r>
            <a:r>
              <a:rPr sz="2000" spc="-57" dirty="0">
                <a:cs typeface="Arial MT"/>
              </a:rPr>
              <a:t> </a:t>
            </a:r>
            <a:r>
              <a:rPr sz="2000" spc="-8" dirty="0">
                <a:cs typeface="Arial MT"/>
              </a:rPr>
              <a:t>dell’azienda</a:t>
            </a:r>
            <a:r>
              <a:rPr sz="2000" spc="-78" dirty="0">
                <a:cs typeface="Arial MT"/>
              </a:rPr>
              <a:t> </a:t>
            </a:r>
            <a:r>
              <a:rPr sz="2000" spc="-22" dirty="0">
                <a:cs typeface="Arial MT"/>
              </a:rPr>
              <a:t>(e </a:t>
            </a:r>
            <a:r>
              <a:rPr sz="2000" dirty="0">
                <a:cs typeface="Arial MT"/>
              </a:rPr>
              <a:t>stipulare</a:t>
            </a:r>
            <a:r>
              <a:rPr sz="2000" spc="-70" dirty="0">
                <a:cs typeface="Arial MT"/>
              </a:rPr>
              <a:t> </a:t>
            </a:r>
            <a:r>
              <a:rPr sz="2000" dirty="0">
                <a:cs typeface="Arial MT"/>
              </a:rPr>
              <a:t>con</a:t>
            </a:r>
            <a:r>
              <a:rPr sz="2000" spc="-70" dirty="0">
                <a:cs typeface="Arial MT"/>
              </a:rPr>
              <a:t> </a:t>
            </a:r>
            <a:r>
              <a:rPr sz="2000" dirty="0">
                <a:cs typeface="Arial MT"/>
              </a:rPr>
              <a:t>questi</a:t>
            </a:r>
            <a:r>
              <a:rPr sz="2000" spc="-70" dirty="0">
                <a:cs typeface="Arial MT"/>
              </a:rPr>
              <a:t> </a:t>
            </a:r>
            <a:r>
              <a:rPr sz="2000" dirty="0">
                <a:cs typeface="Arial MT"/>
              </a:rPr>
              <a:t>patti</a:t>
            </a:r>
            <a:r>
              <a:rPr sz="2000" spc="-66" dirty="0">
                <a:cs typeface="Arial MT"/>
              </a:rPr>
              <a:t> </a:t>
            </a:r>
            <a:r>
              <a:rPr sz="2000" dirty="0">
                <a:cs typeface="Arial MT"/>
              </a:rPr>
              <a:t>e</a:t>
            </a:r>
            <a:r>
              <a:rPr sz="2000" spc="-118" dirty="0">
                <a:cs typeface="Arial MT"/>
              </a:rPr>
              <a:t> </a:t>
            </a:r>
            <a:r>
              <a:rPr sz="2000" spc="-8" dirty="0">
                <a:cs typeface="Arial MT"/>
              </a:rPr>
              <a:t>contratti);</a:t>
            </a:r>
            <a:endParaRPr sz="2000" dirty="0">
              <a:cs typeface="Arial MT"/>
            </a:endParaRPr>
          </a:p>
          <a:p>
            <a:pPr marL="447261" marR="172109" indent="-436121" algn="just">
              <a:lnSpc>
                <a:spcPct val="100800"/>
              </a:lnSpc>
              <a:spcBef>
                <a:spcPts val="526"/>
              </a:spcBef>
              <a:buClr>
                <a:schemeClr val="accent2"/>
              </a:buClr>
              <a:buFont typeface="Wingdings" pitchFamily="2" charset="2"/>
              <a:buChar char="§"/>
              <a:tabLst>
                <a:tab pos="447261" algn="l"/>
              </a:tabLst>
            </a:pPr>
            <a:r>
              <a:rPr lang="it-IT" sz="2000" dirty="0">
                <a:cs typeface="Arial MT"/>
              </a:rPr>
              <a:t>I</a:t>
            </a:r>
            <a:r>
              <a:rPr sz="2000" dirty="0">
                <a:cs typeface="Arial MT"/>
              </a:rPr>
              <a:t>l</a:t>
            </a:r>
            <a:r>
              <a:rPr sz="2000" spc="-66" dirty="0">
                <a:cs typeface="Arial MT"/>
              </a:rPr>
              <a:t> </a:t>
            </a:r>
            <a:r>
              <a:rPr sz="2000" dirty="0">
                <a:cs typeface="Arial MT"/>
              </a:rPr>
              <a:t>diritto</a:t>
            </a:r>
            <a:r>
              <a:rPr sz="2000" spc="-53" dirty="0">
                <a:cs typeface="Arial MT"/>
              </a:rPr>
              <a:t> </a:t>
            </a:r>
            <a:r>
              <a:rPr sz="2000" dirty="0">
                <a:cs typeface="Arial MT"/>
              </a:rPr>
              <a:t>di</a:t>
            </a:r>
            <a:r>
              <a:rPr sz="2000" spc="-48" dirty="0">
                <a:cs typeface="Arial MT"/>
              </a:rPr>
              <a:t> </a:t>
            </a:r>
            <a:r>
              <a:rPr sz="2000" dirty="0">
                <a:cs typeface="Arial MT"/>
              </a:rPr>
              <a:t>godere</a:t>
            </a:r>
            <a:r>
              <a:rPr sz="2000" spc="-57" dirty="0">
                <a:cs typeface="Arial MT"/>
              </a:rPr>
              <a:t> </a:t>
            </a:r>
            <a:r>
              <a:rPr sz="2000" dirty="0">
                <a:cs typeface="Arial MT"/>
              </a:rPr>
              <a:t>dei</a:t>
            </a:r>
            <a:r>
              <a:rPr sz="2000" spc="-57" dirty="0">
                <a:cs typeface="Arial MT"/>
              </a:rPr>
              <a:t> </a:t>
            </a:r>
            <a:r>
              <a:rPr sz="2000" dirty="0">
                <a:cs typeface="Arial MT"/>
              </a:rPr>
              <a:t>risultati</a:t>
            </a:r>
            <a:r>
              <a:rPr sz="2000" spc="-62" dirty="0">
                <a:cs typeface="Arial MT"/>
              </a:rPr>
              <a:t> </a:t>
            </a:r>
            <a:r>
              <a:rPr sz="2000" b="1" dirty="0">
                <a:uFill>
                  <a:solidFill>
                    <a:srgbClr val="D1282D"/>
                  </a:solidFill>
                </a:uFill>
                <a:cs typeface="Arial MT"/>
              </a:rPr>
              <a:t>residuali</a:t>
            </a:r>
            <a:r>
              <a:rPr sz="2000" b="1" spc="-48" dirty="0">
                <a:uFill>
                  <a:solidFill>
                    <a:srgbClr val="D1282D"/>
                  </a:solidFill>
                </a:uFill>
                <a:cs typeface="Arial MT"/>
              </a:rPr>
              <a:t> </a:t>
            </a:r>
            <a:r>
              <a:rPr sz="2000" b="1" dirty="0">
                <a:uFill>
                  <a:solidFill>
                    <a:srgbClr val="D1282D"/>
                  </a:solidFill>
                </a:uFill>
                <a:cs typeface="Arial MT"/>
              </a:rPr>
              <a:t>positivi</a:t>
            </a:r>
            <a:r>
              <a:rPr sz="2000" dirty="0">
                <a:cs typeface="Arial MT"/>
              </a:rPr>
              <a:t>,</a:t>
            </a:r>
            <a:r>
              <a:rPr sz="2000" spc="-66" dirty="0">
                <a:cs typeface="Arial MT"/>
              </a:rPr>
              <a:t> </a:t>
            </a:r>
            <a:r>
              <a:rPr sz="2000" dirty="0">
                <a:cs typeface="Arial MT"/>
              </a:rPr>
              <a:t>e</a:t>
            </a:r>
            <a:r>
              <a:rPr sz="2000" spc="-57" dirty="0">
                <a:cs typeface="Arial MT"/>
              </a:rPr>
              <a:t> </a:t>
            </a:r>
            <a:r>
              <a:rPr sz="2000" dirty="0">
                <a:cs typeface="Arial MT"/>
              </a:rPr>
              <a:t>di</a:t>
            </a:r>
            <a:r>
              <a:rPr sz="2000" spc="-48" dirty="0">
                <a:cs typeface="Arial MT"/>
              </a:rPr>
              <a:t> </a:t>
            </a:r>
            <a:r>
              <a:rPr sz="2000" dirty="0">
                <a:cs typeface="Arial MT"/>
              </a:rPr>
              <a:t>farsi</a:t>
            </a:r>
            <a:r>
              <a:rPr sz="2000" spc="-48" dirty="0">
                <a:cs typeface="Arial MT"/>
              </a:rPr>
              <a:t> </a:t>
            </a:r>
            <a:r>
              <a:rPr sz="2000" dirty="0">
                <a:cs typeface="Arial MT"/>
              </a:rPr>
              <a:t>carico</a:t>
            </a:r>
            <a:r>
              <a:rPr sz="2000" spc="-62" dirty="0">
                <a:cs typeface="Arial MT"/>
              </a:rPr>
              <a:t> </a:t>
            </a:r>
            <a:r>
              <a:rPr sz="2000" dirty="0">
                <a:cs typeface="Arial MT"/>
              </a:rPr>
              <a:t>degli</a:t>
            </a:r>
            <a:r>
              <a:rPr sz="2000" spc="-66" dirty="0">
                <a:cs typeface="Arial MT"/>
              </a:rPr>
              <a:t> </a:t>
            </a:r>
            <a:r>
              <a:rPr sz="2000" spc="-8" dirty="0">
                <a:cs typeface="Arial MT"/>
              </a:rPr>
              <a:t>eventuali </a:t>
            </a:r>
            <a:r>
              <a:rPr sz="2000" dirty="0">
                <a:cs typeface="Arial MT"/>
              </a:rPr>
              <a:t>risultati</a:t>
            </a:r>
            <a:r>
              <a:rPr sz="2000" spc="-100" dirty="0">
                <a:cs typeface="Arial MT"/>
              </a:rPr>
              <a:t> </a:t>
            </a:r>
            <a:r>
              <a:rPr sz="2000" dirty="0">
                <a:cs typeface="Arial MT"/>
              </a:rPr>
              <a:t>residuali</a:t>
            </a:r>
            <a:r>
              <a:rPr sz="2000" spc="-110" dirty="0">
                <a:cs typeface="Arial MT"/>
              </a:rPr>
              <a:t> </a:t>
            </a:r>
            <a:r>
              <a:rPr sz="2000" spc="-8" dirty="0">
                <a:cs typeface="Arial MT"/>
              </a:rPr>
              <a:t>negativi</a:t>
            </a:r>
            <a:endParaRPr sz="2000" dirty="0">
              <a:cs typeface="Arial MT"/>
            </a:endParaRPr>
          </a:p>
          <a:p>
            <a:pPr marL="11140" algn="just">
              <a:spcBef>
                <a:spcPts val="526"/>
              </a:spcBef>
              <a:buClr>
                <a:srgbClr val="797979"/>
              </a:buClr>
              <a:tabLst>
                <a:tab pos="447261" algn="l"/>
              </a:tabLst>
            </a:pPr>
            <a:r>
              <a:rPr lang="it-IT" sz="2000" dirty="0">
                <a:cs typeface="Arial MT"/>
              </a:rPr>
              <a:t>	</a:t>
            </a:r>
            <a:r>
              <a:rPr sz="2000" i="1" dirty="0">
                <a:cs typeface="Arial MT"/>
              </a:rPr>
              <a:t>ESEMPIO:</a:t>
            </a:r>
            <a:r>
              <a:rPr sz="2000" i="1" spc="-70" dirty="0">
                <a:cs typeface="Arial MT"/>
              </a:rPr>
              <a:t> </a:t>
            </a:r>
            <a:r>
              <a:rPr sz="2000" i="1" dirty="0">
                <a:cs typeface="Arial MT"/>
              </a:rPr>
              <a:t>In</a:t>
            </a:r>
            <a:r>
              <a:rPr sz="2000" i="1" spc="-39" dirty="0">
                <a:cs typeface="Arial MT"/>
              </a:rPr>
              <a:t> </a:t>
            </a:r>
            <a:r>
              <a:rPr sz="2000" i="1" dirty="0">
                <a:cs typeface="Arial MT"/>
              </a:rPr>
              <a:t>caso</a:t>
            </a:r>
            <a:r>
              <a:rPr sz="2000" i="1" spc="-31" dirty="0">
                <a:cs typeface="Arial MT"/>
              </a:rPr>
              <a:t> </a:t>
            </a:r>
            <a:r>
              <a:rPr sz="2000" i="1" dirty="0">
                <a:cs typeface="Arial MT"/>
              </a:rPr>
              <a:t>di</a:t>
            </a:r>
            <a:r>
              <a:rPr sz="2000" i="1" spc="-35" dirty="0">
                <a:cs typeface="Arial MT"/>
              </a:rPr>
              <a:t> </a:t>
            </a:r>
            <a:r>
              <a:rPr sz="2000" i="1" dirty="0">
                <a:cs typeface="Arial MT"/>
              </a:rPr>
              <a:t>azienda</a:t>
            </a:r>
            <a:r>
              <a:rPr sz="2000" i="1" spc="-39" dirty="0">
                <a:cs typeface="Arial MT"/>
              </a:rPr>
              <a:t> </a:t>
            </a:r>
            <a:r>
              <a:rPr sz="2000" i="1" dirty="0">
                <a:cs typeface="Arial MT"/>
              </a:rPr>
              <a:t>che</a:t>
            </a:r>
            <a:r>
              <a:rPr sz="2000" i="1" spc="-43" dirty="0">
                <a:cs typeface="Arial MT"/>
              </a:rPr>
              <a:t> </a:t>
            </a:r>
            <a:r>
              <a:rPr sz="2000" i="1" dirty="0">
                <a:cs typeface="Arial MT"/>
              </a:rPr>
              <a:t>acquisisce</a:t>
            </a:r>
            <a:r>
              <a:rPr sz="2000" i="1" spc="-43" dirty="0">
                <a:cs typeface="Arial MT"/>
              </a:rPr>
              <a:t> </a:t>
            </a:r>
            <a:r>
              <a:rPr sz="2000" i="1" dirty="0">
                <a:cs typeface="Arial MT"/>
              </a:rPr>
              <a:t>capitale</a:t>
            </a:r>
            <a:r>
              <a:rPr sz="2000" i="1" spc="-43" dirty="0">
                <a:cs typeface="Arial MT"/>
              </a:rPr>
              <a:t> </a:t>
            </a:r>
            <a:r>
              <a:rPr sz="2000" i="1" dirty="0">
                <a:cs typeface="Arial MT"/>
              </a:rPr>
              <a:t>di</a:t>
            </a:r>
            <a:r>
              <a:rPr sz="2000" i="1" spc="-31" dirty="0">
                <a:cs typeface="Arial MT"/>
              </a:rPr>
              <a:t> </a:t>
            </a:r>
            <a:r>
              <a:rPr sz="2000" i="1" dirty="0">
                <a:cs typeface="Arial MT"/>
              </a:rPr>
              <a:t>prestito</a:t>
            </a:r>
            <a:r>
              <a:rPr sz="2000" i="1" spc="-39" dirty="0">
                <a:cs typeface="Arial MT"/>
              </a:rPr>
              <a:t> </a:t>
            </a:r>
            <a:r>
              <a:rPr sz="2000" i="1" dirty="0">
                <a:cs typeface="Arial MT"/>
              </a:rPr>
              <a:t>a</a:t>
            </a:r>
            <a:r>
              <a:rPr sz="2000" i="1" spc="-48" dirty="0">
                <a:cs typeface="Arial MT"/>
              </a:rPr>
              <a:t> </a:t>
            </a:r>
            <a:r>
              <a:rPr sz="2000" i="1" dirty="0">
                <a:cs typeface="Arial MT"/>
              </a:rPr>
              <a:t>condizioni</a:t>
            </a:r>
            <a:r>
              <a:rPr sz="2000" i="1" spc="-39" dirty="0">
                <a:cs typeface="Arial MT"/>
              </a:rPr>
              <a:t> </a:t>
            </a:r>
            <a:r>
              <a:rPr sz="2000" i="1" dirty="0" err="1">
                <a:cs typeface="Arial MT"/>
              </a:rPr>
              <a:t>fuori</a:t>
            </a:r>
            <a:r>
              <a:rPr sz="2000" i="1" spc="-39" dirty="0">
                <a:cs typeface="Arial MT"/>
              </a:rPr>
              <a:t> </a:t>
            </a:r>
            <a:r>
              <a:rPr sz="2000" i="1" spc="-8" dirty="0">
                <a:cs typeface="Arial MT"/>
              </a:rPr>
              <a:t>m</a:t>
            </a:r>
            <a:r>
              <a:rPr lang="it-IT" sz="2000" i="1" spc="-8" dirty="0">
                <a:cs typeface="Arial MT"/>
              </a:rPr>
              <a:t>e</a:t>
            </a:r>
            <a:r>
              <a:rPr sz="2000" i="1" spc="-8" dirty="0" err="1">
                <a:cs typeface="Arial MT"/>
              </a:rPr>
              <a:t>rcato</a:t>
            </a:r>
            <a:r>
              <a:rPr sz="2000" i="1" spc="-246" dirty="0">
                <a:cs typeface="Arial MT"/>
              </a:rPr>
              <a:t> </a:t>
            </a:r>
            <a:endParaRPr sz="2000" i="1" dirty="0">
              <a:cs typeface="Arial MT"/>
            </a:endParaRPr>
          </a:p>
        </p:txBody>
      </p:sp>
      <p:sp>
        <p:nvSpPr>
          <p:cNvPr id="6" name="Titolo 4">
            <a:extLst>
              <a:ext uri="{FF2B5EF4-FFF2-40B4-BE49-F238E27FC236}">
                <a16:creationId xmlns:a16="http://schemas.microsoft.com/office/drawing/2014/main" id="{3EE188F0-2D6A-1909-9CAF-147DD2F7AA1D}"/>
              </a:ext>
            </a:extLst>
          </p:cNvPr>
          <p:cNvSpPr>
            <a:spLocks noGrp="1"/>
          </p:cNvSpPr>
          <p:nvPr>
            <p:ph type="title"/>
          </p:nvPr>
        </p:nvSpPr>
        <p:spPr>
          <a:xfrm>
            <a:off x="674914" y="428625"/>
            <a:ext cx="9343571" cy="1194671"/>
          </a:xfrm>
        </p:spPr>
        <p:txBody>
          <a:bodyPr/>
          <a:lstStyle/>
          <a:p>
            <a:r>
              <a:rPr lang="it-IT" dirty="0"/>
              <a:t>IL GOVERNO DELL’AZIENDA</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a:extLst>
              <a:ext uri="{FF2B5EF4-FFF2-40B4-BE49-F238E27FC236}">
                <a16:creationId xmlns:a16="http://schemas.microsoft.com/office/drawing/2014/main" id="{05348DA9-28EC-D749-46B2-854175F8DA39}"/>
              </a:ext>
            </a:extLst>
          </p:cNvPr>
          <p:cNvSpPr>
            <a:spLocks noGrp="1"/>
          </p:cNvSpPr>
          <p:nvPr>
            <p:ph type="title"/>
          </p:nvPr>
        </p:nvSpPr>
        <p:spPr>
          <a:xfrm>
            <a:off x="4038907" y="809625"/>
            <a:ext cx="6336993" cy="1117996"/>
          </a:xfrm>
        </p:spPr>
        <p:txBody>
          <a:bodyPr vert="horz" lIns="91440" tIns="45720" rIns="91440" bIns="45720" rtlCol="0" anchor="b">
            <a:normAutofit fontScale="90000"/>
          </a:bodyPr>
          <a:lstStyle/>
          <a:p>
            <a:pPr defTabSz="457200"/>
            <a:r>
              <a:rPr lang="en-US" sz="3400" dirty="0"/>
              <a:t>SOGGETTO ECONOMICO E SOGGETTO GIURIDICO</a:t>
            </a:r>
          </a:p>
        </p:txBody>
      </p:sp>
      <p:pic>
        <p:nvPicPr>
          <p:cNvPr id="7" name="Immagine 6" descr="Immagine che contiene interno, arredo, sedia, muro&#10;&#10;Descrizione generata automaticamente">
            <a:extLst>
              <a:ext uri="{FF2B5EF4-FFF2-40B4-BE49-F238E27FC236}">
                <a16:creationId xmlns:a16="http://schemas.microsoft.com/office/drawing/2014/main" id="{F3196876-0CA3-9218-6330-63F9B9FBAAE8}"/>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54090" r="17380" b="-1"/>
          <a:stretch/>
        </p:blipFill>
        <p:spPr>
          <a:xfrm>
            <a:off x="516201" y="661749"/>
            <a:ext cx="3230299" cy="6368900"/>
          </a:xfrm>
          <a:prstGeom prst="rect">
            <a:avLst/>
          </a:prstGeom>
        </p:spPr>
      </p:pic>
      <p:graphicFrame>
        <p:nvGraphicFramePr>
          <p:cNvPr id="8" name="object 2">
            <a:extLst>
              <a:ext uri="{FF2B5EF4-FFF2-40B4-BE49-F238E27FC236}">
                <a16:creationId xmlns:a16="http://schemas.microsoft.com/office/drawing/2014/main" id="{702DC235-9A1C-00AD-DBD9-B01E672241B3}"/>
              </a:ext>
            </a:extLst>
          </p:cNvPr>
          <p:cNvGraphicFramePr/>
          <p:nvPr>
            <p:extLst>
              <p:ext uri="{D42A27DB-BD31-4B8C-83A1-F6EECF244321}">
                <p14:modId xmlns:p14="http://schemas.microsoft.com/office/powerpoint/2010/main" val="4029032314"/>
              </p:ext>
            </p:extLst>
          </p:nvPr>
        </p:nvGraphicFramePr>
        <p:xfrm>
          <a:off x="3962833" y="2105025"/>
          <a:ext cx="6336992" cy="436949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1296845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olo 4">
            <a:extLst>
              <a:ext uri="{FF2B5EF4-FFF2-40B4-BE49-F238E27FC236}">
                <a16:creationId xmlns:a16="http://schemas.microsoft.com/office/drawing/2014/main" id="{3EE188F0-2D6A-1909-9CAF-147DD2F7AA1D}"/>
              </a:ext>
            </a:extLst>
          </p:cNvPr>
          <p:cNvSpPr>
            <a:spLocks noGrp="1"/>
          </p:cNvSpPr>
          <p:nvPr>
            <p:ph type="title"/>
          </p:nvPr>
        </p:nvSpPr>
        <p:spPr>
          <a:xfrm>
            <a:off x="674914" y="428625"/>
            <a:ext cx="9343571" cy="1194671"/>
          </a:xfrm>
        </p:spPr>
        <p:txBody>
          <a:bodyPr/>
          <a:lstStyle/>
          <a:p>
            <a:r>
              <a:rPr lang="it-IT" dirty="0"/>
              <a:t>CLASSIFICAZIONE DELLE AZIENDE</a:t>
            </a:r>
          </a:p>
        </p:txBody>
      </p:sp>
      <p:sp>
        <p:nvSpPr>
          <p:cNvPr id="4" name="Rettangolo con angoli arrotondati 3">
            <a:extLst>
              <a:ext uri="{FF2B5EF4-FFF2-40B4-BE49-F238E27FC236}">
                <a16:creationId xmlns:a16="http://schemas.microsoft.com/office/drawing/2014/main" id="{B89872F2-CDF3-9DB5-E663-378FDB0DD447}"/>
              </a:ext>
            </a:extLst>
          </p:cNvPr>
          <p:cNvSpPr/>
          <p:nvPr/>
        </p:nvSpPr>
        <p:spPr>
          <a:xfrm>
            <a:off x="674914" y="2333625"/>
            <a:ext cx="2766786" cy="762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dirty="0"/>
              <a:t>AZIENDE PROFIT ORIENTED</a:t>
            </a:r>
          </a:p>
        </p:txBody>
      </p:sp>
      <p:sp>
        <p:nvSpPr>
          <p:cNvPr id="7" name="Rettangolo con angoli arrotondati 6">
            <a:extLst>
              <a:ext uri="{FF2B5EF4-FFF2-40B4-BE49-F238E27FC236}">
                <a16:creationId xmlns:a16="http://schemas.microsoft.com/office/drawing/2014/main" id="{8244682E-BEC4-DB0A-BFD5-1D824863E151}"/>
              </a:ext>
            </a:extLst>
          </p:cNvPr>
          <p:cNvSpPr/>
          <p:nvPr/>
        </p:nvSpPr>
        <p:spPr>
          <a:xfrm>
            <a:off x="3963306" y="2333625"/>
            <a:ext cx="2766786" cy="762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dirty="0"/>
              <a:t>AZIENDE NON PROFIT</a:t>
            </a:r>
          </a:p>
        </p:txBody>
      </p:sp>
      <p:sp>
        <p:nvSpPr>
          <p:cNvPr id="8" name="Rettangolo con angoli arrotondati 7">
            <a:extLst>
              <a:ext uri="{FF2B5EF4-FFF2-40B4-BE49-F238E27FC236}">
                <a16:creationId xmlns:a16="http://schemas.microsoft.com/office/drawing/2014/main" id="{6B96A658-D4B7-771D-BE03-BA2E53A32313}"/>
              </a:ext>
            </a:extLst>
          </p:cNvPr>
          <p:cNvSpPr/>
          <p:nvPr/>
        </p:nvSpPr>
        <p:spPr>
          <a:xfrm>
            <a:off x="7240952" y="2333625"/>
            <a:ext cx="2766786" cy="762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dirty="0"/>
              <a:t>AZIENDE DELLA PA</a:t>
            </a:r>
          </a:p>
        </p:txBody>
      </p:sp>
      <p:sp>
        <p:nvSpPr>
          <p:cNvPr id="9" name="Rettangolo con angoli arrotondati 8">
            <a:extLst>
              <a:ext uri="{FF2B5EF4-FFF2-40B4-BE49-F238E27FC236}">
                <a16:creationId xmlns:a16="http://schemas.microsoft.com/office/drawing/2014/main" id="{B6AF8913-0937-E018-735E-FFDDCBCCDC93}"/>
              </a:ext>
            </a:extLst>
          </p:cNvPr>
          <p:cNvSpPr/>
          <p:nvPr/>
        </p:nvSpPr>
        <p:spPr>
          <a:xfrm>
            <a:off x="674914" y="3324224"/>
            <a:ext cx="2766786" cy="3962400"/>
          </a:xfrm>
          <a:prstGeom prst="roundRect">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it-IT" sz="2000" dirty="0">
              <a:solidFill>
                <a:schemeClr val="tx1"/>
              </a:solidFill>
            </a:endParaRPr>
          </a:p>
          <a:p>
            <a:pPr algn="ctr"/>
            <a:r>
              <a:rPr lang="it-IT" sz="2000" dirty="0">
                <a:solidFill>
                  <a:schemeClr val="tx1"/>
                </a:solidFill>
              </a:rPr>
              <a:t>Sono orientate al lucro</a:t>
            </a:r>
          </a:p>
          <a:p>
            <a:pPr algn="ctr"/>
            <a:endParaRPr lang="it-IT" sz="2000" dirty="0">
              <a:solidFill>
                <a:schemeClr val="tx1"/>
              </a:solidFill>
            </a:endParaRPr>
          </a:p>
          <a:p>
            <a:pPr algn="ctr"/>
            <a:endParaRPr lang="it-IT" sz="2000" dirty="0">
              <a:solidFill>
                <a:schemeClr val="tx1"/>
              </a:solidFill>
            </a:endParaRPr>
          </a:p>
          <a:p>
            <a:pPr algn="ctr"/>
            <a:endParaRPr lang="it-IT" sz="2000" dirty="0">
              <a:solidFill>
                <a:schemeClr val="tx1"/>
              </a:solidFill>
            </a:endParaRPr>
          </a:p>
          <a:p>
            <a:pPr algn="ctr"/>
            <a:endParaRPr lang="it-IT" sz="2000" dirty="0">
              <a:solidFill>
                <a:schemeClr val="tx1"/>
              </a:solidFill>
            </a:endParaRPr>
          </a:p>
          <a:p>
            <a:pPr algn="ctr"/>
            <a:endParaRPr lang="it-IT" sz="2000" dirty="0">
              <a:solidFill>
                <a:schemeClr val="tx1"/>
              </a:solidFill>
            </a:endParaRPr>
          </a:p>
          <a:p>
            <a:pPr algn="ctr"/>
            <a:endParaRPr lang="it-IT" sz="2000" dirty="0">
              <a:solidFill>
                <a:schemeClr val="tx1"/>
              </a:solidFill>
            </a:endParaRPr>
          </a:p>
          <a:p>
            <a:pPr algn="ctr"/>
            <a:endParaRPr lang="it-IT" sz="2000" dirty="0">
              <a:solidFill>
                <a:schemeClr val="tx1"/>
              </a:solidFill>
            </a:endParaRPr>
          </a:p>
          <a:p>
            <a:pPr algn="ctr"/>
            <a:endParaRPr lang="it-IT" sz="2000" dirty="0">
              <a:solidFill>
                <a:schemeClr val="tx1"/>
              </a:solidFill>
            </a:endParaRPr>
          </a:p>
          <a:p>
            <a:pPr algn="ctr"/>
            <a:endParaRPr lang="it-IT" sz="2000" dirty="0">
              <a:solidFill>
                <a:schemeClr val="tx1"/>
              </a:solidFill>
            </a:endParaRPr>
          </a:p>
          <a:p>
            <a:pPr algn="ctr"/>
            <a:endParaRPr lang="it-IT" sz="2000" dirty="0">
              <a:solidFill>
                <a:schemeClr val="tx1"/>
              </a:solidFill>
            </a:endParaRPr>
          </a:p>
        </p:txBody>
      </p:sp>
      <p:sp>
        <p:nvSpPr>
          <p:cNvPr id="10" name="Rettangolo con angoli arrotondati 9">
            <a:extLst>
              <a:ext uri="{FF2B5EF4-FFF2-40B4-BE49-F238E27FC236}">
                <a16:creationId xmlns:a16="http://schemas.microsoft.com/office/drawing/2014/main" id="{53E3B014-4AB0-640F-9E12-7B55ED7C4CBC}"/>
              </a:ext>
            </a:extLst>
          </p:cNvPr>
          <p:cNvSpPr/>
          <p:nvPr/>
        </p:nvSpPr>
        <p:spPr>
          <a:xfrm>
            <a:off x="3963306" y="3324225"/>
            <a:ext cx="2766786" cy="3962400"/>
          </a:xfrm>
          <a:prstGeom prst="roundRect">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it-IT" sz="2000" dirty="0">
              <a:solidFill>
                <a:schemeClr val="tx1"/>
              </a:solidFill>
            </a:endParaRPr>
          </a:p>
          <a:p>
            <a:pPr algn="ctr"/>
            <a:r>
              <a:rPr lang="it-IT" sz="2000" dirty="0">
                <a:solidFill>
                  <a:schemeClr val="tx1"/>
                </a:solidFill>
              </a:rPr>
              <a:t>Non sono orientate al lucro</a:t>
            </a:r>
          </a:p>
          <a:p>
            <a:pPr algn="ctr"/>
            <a:endParaRPr lang="it-IT" sz="2000" dirty="0">
              <a:solidFill>
                <a:schemeClr val="tx1"/>
              </a:solidFill>
            </a:endParaRPr>
          </a:p>
          <a:p>
            <a:pPr algn="ctr"/>
            <a:endParaRPr lang="it-IT" sz="2000" dirty="0">
              <a:solidFill>
                <a:schemeClr val="tx1"/>
              </a:solidFill>
            </a:endParaRPr>
          </a:p>
          <a:p>
            <a:pPr algn="ctr"/>
            <a:endParaRPr lang="it-IT" sz="2000" dirty="0">
              <a:solidFill>
                <a:schemeClr val="tx1"/>
              </a:solidFill>
            </a:endParaRPr>
          </a:p>
          <a:p>
            <a:pPr algn="ctr"/>
            <a:endParaRPr lang="it-IT" sz="2000" dirty="0">
              <a:solidFill>
                <a:schemeClr val="tx1"/>
              </a:solidFill>
            </a:endParaRPr>
          </a:p>
          <a:p>
            <a:pPr algn="ctr"/>
            <a:endParaRPr lang="it-IT" sz="2000" dirty="0">
              <a:solidFill>
                <a:schemeClr val="tx1"/>
              </a:solidFill>
            </a:endParaRPr>
          </a:p>
          <a:p>
            <a:pPr algn="ctr"/>
            <a:endParaRPr lang="it-IT" sz="2000" dirty="0">
              <a:solidFill>
                <a:schemeClr val="tx1"/>
              </a:solidFill>
            </a:endParaRPr>
          </a:p>
          <a:p>
            <a:pPr algn="ctr"/>
            <a:endParaRPr lang="it-IT" sz="2000" dirty="0">
              <a:solidFill>
                <a:schemeClr val="tx1"/>
              </a:solidFill>
            </a:endParaRPr>
          </a:p>
          <a:p>
            <a:pPr algn="ctr"/>
            <a:endParaRPr lang="it-IT" sz="2000" dirty="0">
              <a:solidFill>
                <a:schemeClr val="tx1"/>
              </a:solidFill>
            </a:endParaRPr>
          </a:p>
          <a:p>
            <a:pPr algn="ctr"/>
            <a:endParaRPr lang="it-IT" sz="2000" dirty="0">
              <a:solidFill>
                <a:schemeClr val="tx1"/>
              </a:solidFill>
            </a:endParaRPr>
          </a:p>
          <a:p>
            <a:pPr algn="ctr"/>
            <a:endParaRPr lang="it-IT" sz="2000" dirty="0">
              <a:solidFill>
                <a:schemeClr val="tx1"/>
              </a:solidFill>
            </a:endParaRPr>
          </a:p>
        </p:txBody>
      </p:sp>
      <p:sp>
        <p:nvSpPr>
          <p:cNvPr id="11" name="Rettangolo con angoli arrotondati 10">
            <a:extLst>
              <a:ext uri="{FF2B5EF4-FFF2-40B4-BE49-F238E27FC236}">
                <a16:creationId xmlns:a16="http://schemas.microsoft.com/office/drawing/2014/main" id="{25A02A1E-BCE9-2CE4-E08B-D4DC0DA34E8B}"/>
              </a:ext>
            </a:extLst>
          </p:cNvPr>
          <p:cNvSpPr/>
          <p:nvPr/>
        </p:nvSpPr>
        <p:spPr>
          <a:xfrm>
            <a:off x="7218483" y="3324224"/>
            <a:ext cx="2766786" cy="3962401"/>
          </a:xfrm>
          <a:prstGeom prst="roundRect">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r>
              <a:rPr lang="it-IT" sz="2000" dirty="0">
                <a:solidFill>
                  <a:schemeClr val="tx1"/>
                </a:solidFill>
              </a:rPr>
              <a:t>Fanno capo ad enti pubblici.</a:t>
            </a:r>
          </a:p>
          <a:p>
            <a:pPr algn="ctr"/>
            <a:r>
              <a:rPr lang="it-IT" sz="2000" dirty="0">
                <a:solidFill>
                  <a:schemeClr val="tx1"/>
                </a:solidFill>
              </a:rPr>
              <a:t>Il loro scopo consiste nel soddisfare i bisogni pubblici</a:t>
            </a:r>
          </a:p>
          <a:p>
            <a:pPr algn="ctr"/>
            <a:endParaRPr lang="it-IT" sz="2000" dirty="0">
              <a:solidFill>
                <a:schemeClr val="tx1"/>
              </a:solidFill>
            </a:endParaRPr>
          </a:p>
          <a:p>
            <a:pPr algn="ctr"/>
            <a:endParaRPr lang="it-IT" sz="2000" dirty="0">
              <a:solidFill>
                <a:schemeClr val="tx1"/>
              </a:solidFill>
            </a:endParaRPr>
          </a:p>
          <a:p>
            <a:pPr algn="ctr"/>
            <a:endParaRPr lang="it-IT" sz="2000" dirty="0">
              <a:solidFill>
                <a:schemeClr val="tx1"/>
              </a:solidFill>
            </a:endParaRPr>
          </a:p>
          <a:p>
            <a:pPr algn="ctr"/>
            <a:endParaRPr lang="it-IT" sz="2000" dirty="0">
              <a:solidFill>
                <a:schemeClr val="tx1"/>
              </a:solidFill>
            </a:endParaRPr>
          </a:p>
          <a:p>
            <a:pPr algn="ctr"/>
            <a:endParaRPr lang="it-IT" sz="2000" dirty="0">
              <a:solidFill>
                <a:schemeClr val="tx1"/>
              </a:solidFill>
            </a:endParaRPr>
          </a:p>
          <a:p>
            <a:pPr algn="ctr"/>
            <a:endParaRPr lang="it-IT" sz="2000" dirty="0">
              <a:solidFill>
                <a:schemeClr val="tx1"/>
              </a:solidFill>
            </a:endParaRPr>
          </a:p>
        </p:txBody>
      </p:sp>
      <p:pic>
        <p:nvPicPr>
          <p:cNvPr id="13" name="Immagine 12" descr="Immagine che contiene soldi, Denaro, Movimentazione di denaro, valuta&#10;&#10;Descrizione generata automaticamente">
            <a:extLst>
              <a:ext uri="{FF2B5EF4-FFF2-40B4-BE49-F238E27FC236}">
                <a16:creationId xmlns:a16="http://schemas.microsoft.com/office/drawing/2014/main" id="{153C7953-639D-B204-486F-B32C89B63EF2}"/>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003300" y="5421996"/>
            <a:ext cx="2133600" cy="1450146"/>
          </a:xfrm>
          <a:prstGeom prst="roundRect">
            <a:avLst>
              <a:gd name="adj" fmla="val 8594"/>
            </a:avLst>
          </a:prstGeom>
          <a:solidFill>
            <a:srgbClr val="FFFFFF">
              <a:shade val="85000"/>
            </a:srgbClr>
          </a:solidFill>
          <a:ln>
            <a:noFill/>
          </a:ln>
          <a:effectLst/>
        </p:spPr>
      </p:pic>
      <p:pic>
        <p:nvPicPr>
          <p:cNvPr id="16" name="Immagine 15" descr="Immagine che contiene persona, erba, vestiti, aria aperta&#10;&#10;Descrizione generata automaticamente">
            <a:extLst>
              <a:ext uri="{FF2B5EF4-FFF2-40B4-BE49-F238E27FC236}">
                <a16:creationId xmlns:a16="http://schemas.microsoft.com/office/drawing/2014/main" id="{59B7CB8A-C352-9215-5A93-01ECE06B271E}"/>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4292819" y="5429763"/>
            <a:ext cx="2120681" cy="1442379"/>
          </a:xfrm>
          <a:prstGeom prst="roundRect">
            <a:avLst>
              <a:gd name="adj" fmla="val 8594"/>
            </a:avLst>
          </a:prstGeom>
          <a:solidFill>
            <a:srgbClr val="FFFFFF">
              <a:shade val="85000"/>
            </a:srgbClr>
          </a:solidFill>
          <a:ln>
            <a:noFill/>
          </a:ln>
          <a:effectLst/>
        </p:spPr>
      </p:pic>
      <p:pic>
        <p:nvPicPr>
          <p:cNvPr id="18" name="Immagine 17" descr="Immagine che contiene testo, tessuto&#10;&#10;Descrizione generata automaticamente">
            <a:extLst>
              <a:ext uri="{FF2B5EF4-FFF2-40B4-BE49-F238E27FC236}">
                <a16:creationId xmlns:a16="http://schemas.microsoft.com/office/drawing/2014/main" id="{3A67914A-3CB0-3944-4E0B-4951EF613CBE}"/>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7559608" y="5421996"/>
            <a:ext cx="2156827" cy="1442378"/>
          </a:xfrm>
          <a:prstGeom prst="roundRect">
            <a:avLst>
              <a:gd name="adj" fmla="val 8594"/>
            </a:avLst>
          </a:prstGeom>
          <a:solidFill>
            <a:srgbClr val="FFFFFF">
              <a:shade val="85000"/>
            </a:srgbClr>
          </a:solidFill>
          <a:ln>
            <a:noFill/>
          </a:ln>
          <a:effectLst/>
        </p:spPr>
      </p:pic>
    </p:spTree>
    <p:extLst>
      <p:ext uri="{BB962C8B-B14F-4D97-AF65-F5344CB8AC3E}">
        <p14:creationId xmlns:p14="http://schemas.microsoft.com/office/powerpoint/2010/main" val="34568123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olo 4">
            <a:extLst>
              <a:ext uri="{FF2B5EF4-FFF2-40B4-BE49-F238E27FC236}">
                <a16:creationId xmlns:a16="http://schemas.microsoft.com/office/drawing/2014/main" id="{3EE188F0-2D6A-1909-9CAF-147DD2F7AA1D}"/>
              </a:ext>
            </a:extLst>
          </p:cNvPr>
          <p:cNvSpPr>
            <a:spLocks noGrp="1"/>
          </p:cNvSpPr>
          <p:nvPr>
            <p:ph type="title"/>
          </p:nvPr>
        </p:nvSpPr>
        <p:spPr>
          <a:xfrm>
            <a:off x="674914" y="428625"/>
            <a:ext cx="9343571" cy="1194671"/>
          </a:xfrm>
        </p:spPr>
        <p:txBody>
          <a:bodyPr/>
          <a:lstStyle/>
          <a:p>
            <a:r>
              <a:rPr lang="it-IT" dirty="0"/>
              <a:t>CLASSIFICAZIONE DELLE AZIENDE</a:t>
            </a:r>
          </a:p>
        </p:txBody>
      </p:sp>
      <p:sp>
        <p:nvSpPr>
          <p:cNvPr id="4" name="Rettangolo con angoli arrotondati 3">
            <a:extLst>
              <a:ext uri="{FF2B5EF4-FFF2-40B4-BE49-F238E27FC236}">
                <a16:creationId xmlns:a16="http://schemas.microsoft.com/office/drawing/2014/main" id="{B89872F2-CDF3-9DB5-E663-378FDB0DD447}"/>
              </a:ext>
            </a:extLst>
          </p:cNvPr>
          <p:cNvSpPr/>
          <p:nvPr/>
        </p:nvSpPr>
        <p:spPr>
          <a:xfrm>
            <a:off x="674914" y="2181225"/>
            <a:ext cx="2766786" cy="762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dirty="0"/>
              <a:t>AZIENDE INDIVIDUALI</a:t>
            </a:r>
          </a:p>
        </p:txBody>
      </p:sp>
      <p:sp>
        <p:nvSpPr>
          <p:cNvPr id="7" name="Rettangolo con angoli arrotondati 6">
            <a:extLst>
              <a:ext uri="{FF2B5EF4-FFF2-40B4-BE49-F238E27FC236}">
                <a16:creationId xmlns:a16="http://schemas.microsoft.com/office/drawing/2014/main" id="{8244682E-BEC4-DB0A-BFD5-1D824863E151}"/>
              </a:ext>
            </a:extLst>
          </p:cNvPr>
          <p:cNvSpPr/>
          <p:nvPr/>
        </p:nvSpPr>
        <p:spPr>
          <a:xfrm>
            <a:off x="3534507" y="2181225"/>
            <a:ext cx="2766786" cy="762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dirty="0"/>
              <a:t>AZIENDE COLLETTIVE O SOCIETÀ</a:t>
            </a:r>
          </a:p>
        </p:txBody>
      </p:sp>
      <p:sp>
        <p:nvSpPr>
          <p:cNvPr id="9" name="Rettangolo con angoli arrotondati 8">
            <a:extLst>
              <a:ext uri="{FF2B5EF4-FFF2-40B4-BE49-F238E27FC236}">
                <a16:creationId xmlns:a16="http://schemas.microsoft.com/office/drawing/2014/main" id="{B6AF8913-0937-E018-735E-FFDDCBCCDC93}"/>
              </a:ext>
            </a:extLst>
          </p:cNvPr>
          <p:cNvSpPr/>
          <p:nvPr/>
        </p:nvSpPr>
        <p:spPr>
          <a:xfrm>
            <a:off x="3517900" y="3035486"/>
            <a:ext cx="2766786" cy="1524001"/>
          </a:xfrm>
          <a:prstGeom prst="roundRect">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r>
              <a:rPr lang="it-IT" sz="2000" dirty="0">
                <a:solidFill>
                  <a:schemeClr val="tx1"/>
                </a:solidFill>
              </a:rPr>
              <a:t>Società di persone:</a:t>
            </a:r>
          </a:p>
          <a:p>
            <a:pPr algn="ctr"/>
            <a:r>
              <a:rPr lang="it-IT" sz="2000" dirty="0">
                <a:solidFill>
                  <a:schemeClr val="tx1"/>
                </a:solidFill>
              </a:rPr>
              <a:t>s.s.</a:t>
            </a:r>
          </a:p>
          <a:p>
            <a:pPr algn="ctr"/>
            <a:r>
              <a:rPr lang="it-IT" sz="2000" dirty="0">
                <a:solidFill>
                  <a:schemeClr val="tx1"/>
                </a:solidFill>
              </a:rPr>
              <a:t>s.a.s.</a:t>
            </a:r>
          </a:p>
          <a:p>
            <a:pPr algn="ctr"/>
            <a:r>
              <a:rPr lang="it-IT" sz="2000" dirty="0">
                <a:solidFill>
                  <a:schemeClr val="tx1"/>
                </a:solidFill>
              </a:rPr>
              <a:t>s.n.c.</a:t>
            </a:r>
          </a:p>
        </p:txBody>
      </p:sp>
      <p:sp>
        <p:nvSpPr>
          <p:cNvPr id="10" name="Rettangolo con angoli arrotondati 9">
            <a:extLst>
              <a:ext uri="{FF2B5EF4-FFF2-40B4-BE49-F238E27FC236}">
                <a16:creationId xmlns:a16="http://schemas.microsoft.com/office/drawing/2014/main" id="{53E3B014-4AB0-640F-9E12-7B55ED7C4CBC}"/>
              </a:ext>
            </a:extLst>
          </p:cNvPr>
          <p:cNvSpPr/>
          <p:nvPr/>
        </p:nvSpPr>
        <p:spPr>
          <a:xfrm>
            <a:off x="3534507" y="4667721"/>
            <a:ext cx="2766786" cy="1676400"/>
          </a:xfrm>
          <a:prstGeom prst="roundRect">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r>
              <a:rPr lang="it-IT" sz="2000" dirty="0">
                <a:solidFill>
                  <a:schemeClr val="tx1"/>
                </a:solidFill>
              </a:rPr>
              <a:t>Società di capitali:</a:t>
            </a:r>
          </a:p>
          <a:p>
            <a:pPr algn="ctr"/>
            <a:r>
              <a:rPr lang="it-IT" sz="2000" dirty="0">
                <a:solidFill>
                  <a:schemeClr val="tx1"/>
                </a:solidFill>
              </a:rPr>
              <a:t>s.p.a.</a:t>
            </a:r>
          </a:p>
          <a:p>
            <a:pPr algn="ctr"/>
            <a:r>
              <a:rPr lang="it-IT" sz="2000" dirty="0" err="1">
                <a:solidFill>
                  <a:schemeClr val="tx1"/>
                </a:solidFill>
              </a:rPr>
              <a:t>s.a.p.a</a:t>
            </a:r>
            <a:r>
              <a:rPr lang="it-IT" sz="2000" dirty="0">
                <a:solidFill>
                  <a:schemeClr val="tx1"/>
                </a:solidFill>
              </a:rPr>
              <a:t>.</a:t>
            </a:r>
          </a:p>
          <a:p>
            <a:pPr algn="ctr"/>
            <a:r>
              <a:rPr lang="it-IT" sz="2000" dirty="0">
                <a:solidFill>
                  <a:schemeClr val="tx1"/>
                </a:solidFill>
              </a:rPr>
              <a:t>s.r.l. (e </a:t>
            </a:r>
            <a:r>
              <a:rPr lang="it-IT" sz="2000" dirty="0" err="1">
                <a:solidFill>
                  <a:schemeClr val="tx1"/>
                </a:solidFill>
              </a:rPr>
              <a:t>s.r.l.s</a:t>
            </a:r>
            <a:r>
              <a:rPr lang="it-IT" sz="2000" dirty="0">
                <a:solidFill>
                  <a:schemeClr val="tx1"/>
                </a:solidFill>
              </a:rPr>
              <a:t>.)</a:t>
            </a:r>
          </a:p>
        </p:txBody>
      </p:sp>
      <p:sp>
        <p:nvSpPr>
          <p:cNvPr id="11" name="Rettangolo con angoli arrotondati 10">
            <a:extLst>
              <a:ext uri="{FF2B5EF4-FFF2-40B4-BE49-F238E27FC236}">
                <a16:creationId xmlns:a16="http://schemas.microsoft.com/office/drawing/2014/main" id="{25A02A1E-BCE9-2CE4-E08B-D4DC0DA34E8B}"/>
              </a:ext>
            </a:extLst>
          </p:cNvPr>
          <p:cNvSpPr/>
          <p:nvPr/>
        </p:nvSpPr>
        <p:spPr>
          <a:xfrm>
            <a:off x="3517900" y="6452355"/>
            <a:ext cx="2766786" cy="762000"/>
          </a:xfrm>
          <a:prstGeom prst="roundRect">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r>
              <a:rPr lang="it-IT" sz="2000" dirty="0">
                <a:solidFill>
                  <a:schemeClr val="tx1"/>
                </a:solidFill>
              </a:rPr>
              <a:t>Società cooperative</a:t>
            </a:r>
          </a:p>
        </p:txBody>
      </p:sp>
      <p:sp>
        <p:nvSpPr>
          <p:cNvPr id="14" name="CasellaDiTesto 13">
            <a:extLst>
              <a:ext uri="{FF2B5EF4-FFF2-40B4-BE49-F238E27FC236}">
                <a16:creationId xmlns:a16="http://schemas.microsoft.com/office/drawing/2014/main" id="{05282CCA-9742-6689-411A-E48B1F36CB7B}"/>
              </a:ext>
            </a:extLst>
          </p:cNvPr>
          <p:cNvSpPr txBox="1"/>
          <p:nvPr/>
        </p:nvSpPr>
        <p:spPr>
          <a:xfrm>
            <a:off x="6565900" y="3436102"/>
            <a:ext cx="3452585" cy="2246769"/>
          </a:xfrm>
          <a:prstGeom prst="rect">
            <a:avLst/>
          </a:prstGeom>
          <a:noFill/>
        </p:spPr>
        <p:txBody>
          <a:bodyPr wrap="square">
            <a:spAutoFit/>
          </a:bodyPr>
          <a:lstStyle/>
          <a:p>
            <a:r>
              <a:rPr lang="it-IT" sz="1400" kern="100" dirty="0">
                <a:effectLst/>
                <a:ea typeface="Aptos" panose="020B0004020202020204" pitchFamily="34" charset="0"/>
                <a:cs typeface="Times New Roman" panose="02020603050405020304" pitchFamily="18" charset="0"/>
              </a:rPr>
              <a:t>Altre forme di lavoro autonomo si distinguono dall’attività di impresa perché:</a:t>
            </a:r>
          </a:p>
          <a:p>
            <a:endParaRPr lang="it-IT" sz="1400" kern="100" dirty="0">
              <a:effectLst/>
              <a:ea typeface="Aptos" panose="020B0004020202020204" pitchFamily="34" charset="0"/>
              <a:cs typeface="Times New Roman" panose="02020603050405020304" pitchFamily="18" charset="0"/>
            </a:endParaRPr>
          </a:p>
          <a:p>
            <a:pPr marL="342900" lvl="0" indent="-342900">
              <a:buClr>
                <a:schemeClr val="accent2"/>
              </a:buClr>
              <a:buFont typeface="Wingdings" pitchFamily="2" charset="2"/>
              <a:buChar char=""/>
            </a:pPr>
            <a:r>
              <a:rPr lang="it-IT" sz="1400" kern="100" dirty="0">
                <a:effectLst/>
                <a:ea typeface="Aptos" panose="020B0004020202020204" pitchFamily="34" charset="0"/>
                <a:cs typeface="Times New Roman" panose="02020603050405020304" pitchFamily="18" charset="0"/>
              </a:rPr>
              <a:t>L’attività d'impresa è un'attività economica finalizzata alla </a:t>
            </a:r>
            <a:r>
              <a:rPr lang="it-IT" sz="1400" b="1" kern="100" dirty="0">
                <a:effectLst/>
                <a:ea typeface="Aptos" panose="020B0004020202020204" pitchFamily="34" charset="0"/>
                <a:cs typeface="Times New Roman" panose="02020603050405020304" pitchFamily="18" charset="0"/>
              </a:rPr>
              <a:t>produzione</a:t>
            </a:r>
            <a:r>
              <a:rPr lang="it-IT" sz="1400" kern="100" dirty="0">
                <a:effectLst/>
                <a:ea typeface="Aptos" panose="020B0004020202020204" pitchFamily="34" charset="0"/>
                <a:cs typeface="Times New Roman" panose="02020603050405020304" pitchFamily="18" charset="0"/>
              </a:rPr>
              <a:t> e/o allo </a:t>
            </a:r>
            <a:r>
              <a:rPr lang="it-IT" sz="1400" b="1" kern="100" dirty="0">
                <a:effectLst/>
                <a:ea typeface="Aptos" panose="020B0004020202020204" pitchFamily="34" charset="0"/>
                <a:cs typeface="Times New Roman" panose="02020603050405020304" pitchFamily="18" charset="0"/>
              </a:rPr>
              <a:t>scambio di beni o servizi</a:t>
            </a:r>
            <a:r>
              <a:rPr lang="it-IT" sz="1400" kern="100" dirty="0">
                <a:effectLst/>
                <a:ea typeface="Aptos" panose="020B0004020202020204" pitchFamily="34" charset="0"/>
                <a:cs typeface="Times New Roman" panose="02020603050405020304" pitchFamily="18" charset="0"/>
              </a:rPr>
              <a:t>;</a:t>
            </a:r>
          </a:p>
          <a:p>
            <a:pPr marL="342900" lvl="0" indent="-342900">
              <a:buClr>
                <a:schemeClr val="accent2"/>
              </a:buClr>
              <a:buFont typeface="Wingdings" pitchFamily="2" charset="2"/>
              <a:buChar char=""/>
            </a:pPr>
            <a:r>
              <a:rPr lang="it-IT" sz="1400" kern="100" dirty="0">
                <a:effectLst/>
                <a:ea typeface="Aptos" panose="020B0004020202020204" pitchFamily="34" charset="0"/>
                <a:cs typeface="Times New Roman" panose="02020603050405020304" pitchFamily="18" charset="0"/>
              </a:rPr>
              <a:t>Nel lavoro autonomo e prioritario il </a:t>
            </a:r>
            <a:r>
              <a:rPr lang="it-IT" sz="1400" b="1" kern="100" dirty="0">
                <a:effectLst/>
                <a:ea typeface="Aptos" panose="020B0004020202020204" pitchFamily="34" charset="0"/>
                <a:cs typeface="Times New Roman" panose="02020603050405020304" pitchFamily="18" charset="0"/>
              </a:rPr>
              <a:t>carattere intellettuale delle prestazioni</a:t>
            </a:r>
            <a:r>
              <a:rPr lang="it-IT" sz="1400" kern="100" dirty="0">
                <a:effectLst/>
                <a:ea typeface="Aptos" panose="020B0004020202020204" pitchFamily="34" charset="0"/>
                <a:cs typeface="Times New Roman" panose="02020603050405020304" pitchFamily="18" charset="0"/>
              </a:rPr>
              <a:t> (es. studi associati o liberi professionisti)</a:t>
            </a:r>
          </a:p>
        </p:txBody>
      </p:sp>
      <p:pic>
        <p:nvPicPr>
          <p:cNvPr id="17" name="Elemento grafico 16" descr="Avviso con riempimento a tinta unita">
            <a:extLst>
              <a:ext uri="{FF2B5EF4-FFF2-40B4-BE49-F238E27FC236}">
                <a16:creationId xmlns:a16="http://schemas.microsoft.com/office/drawing/2014/main" id="{80C8CD5D-F9A3-9C4A-447D-D9EA0656E4BB}"/>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6586242" y="2802608"/>
            <a:ext cx="685800" cy="685800"/>
          </a:xfrm>
          <a:prstGeom prst="rect">
            <a:avLst/>
          </a:prstGeom>
        </p:spPr>
      </p:pic>
    </p:spTree>
    <p:extLst>
      <p:ext uri="{BB962C8B-B14F-4D97-AF65-F5344CB8AC3E}">
        <p14:creationId xmlns:p14="http://schemas.microsoft.com/office/powerpoint/2010/main" val="28488864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olo 4">
            <a:extLst>
              <a:ext uri="{FF2B5EF4-FFF2-40B4-BE49-F238E27FC236}">
                <a16:creationId xmlns:a16="http://schemas.microsoft.com/office/drawing/2014/main" id="{3EE188F0-2D6A-1909-9CAF-147DD2F7AA1D}"/>
              </a:ext>
            </a:extLst>
          </p:cNvPr>
          <p:cNvSpPr>
            <a:spLocks noGrp="1"/>
          </p:cNvSpPr>
          <p:nvPr>
            <p:ph type="title"/>
          </p:nvPr>
        </p:nvSpPr>
        <p:spPr>
          <a:xfrm>
            <a:off x="674914" y="428625"/>
            <a:ext cx="9343571" cy="1194671"/>
          </a:xfrm>
        </p:spPr>
        <p:txBody>
          <a:bodyPr/>
          <a:lstStyle/>
          <a:p>
            <a:r>
              <a:rPr lang="it-IT" dirty="0"/>
              <a:t>AZIENDA INDIVIDUALE</a:t>
            </a:r>
          </a:p>
        </p:txBody>
      </p:sp>
      <p:sp>
        <p:nvSpPr>
          <p:cNvPr id="4" name="Rettangolo con angoli arrotondati 3">
            <a:extLst>
              <a:ext uri="{FF2B5EF4-FFF2-40B4-BE49-F238E27FC236}">
                <a16:creationId xmlns:a16="http://schemas.microsoft.com/office/drawing/2014/main" id="{B89872F2-CDF3-9DB5-E663-378FDB0DD447}"/>
              </a:ext>
            </a:extLst>
          </p:cNvPr>
          <p:cNvSpPr/>
          <p:nvPr/>
        </p:nvSpPr>
        <p:spPr>
          <a:xfrm>
            <a:off x="534306" y="2194167"/>
            <a:ext cx="9689194" cy="762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dirty="0"/>
              <a:t>NON HANNO AUTONOMIA PATRIMONIALE</a:t>
            </a:r>
          </a:p>
          <a:p>
            <a:pPr algn="ctr"/>
            <a:r>
              <a:rPr lang="it-IT" dirty="0"/>
              <a:t>(il patrimonio del titolare è indistinto dal patrimonio dell’impresa)</a:t>
            </a:r>
          </a:p>
        </p:txBody>
      </p:sp>
      <p:sp>
        <p:nvSpPr>
          <p:cNvPr id="9" name="Rettangolo con angoli arrotondati 8">
            <a:extLst>
              <a:ext uri="{FF2B5EF4-FFF2-40B4-BE49-F238E27FC236}">
                <a16:creationId xmlns:a16="http://schemas.microsoft.com/office/drawing/2014/main" id="{B6AF8913-0937-E018-735E-FFDDCBCCDC93}"/>
              </a:ext>
            </a:extLst>
          </p:cNvPr>
          <p:cNvSpPr/>
          <p:nvPr/>
        </p:nvSpPr>
        <p:spPr>
          <a:xfrm>
            <a:off x="534306" y="3909879"/>
            <a:ext cx="4659994" cy="3224346"/>
          </a:xfrm>
          <a:prstGeom prst="roundRect">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r>
              <a:rPr lang="it-IT" b="1" dirty="0">
                <a:solidFill>
                  <a:schemeClr val="tx1"/>
                </a:solidFill>
              </a:rPr>
              <a:t>DITTA INDIVIDUALE</a:t>
            </a:r>
          </a:p>
          <a:p>
            <a:pPr algn="ctr"/>
            <a:r>
              <a:rPr lang="it-IT" dirty="0">
                <a:solidFill>
                  <a:schemeClr val="tx1"/>
                </a:solidFill>
              </a:rPr>
              <a:t>L’imprenditore è il titolare esclusivo dell’attività. Egli agisce in nome proprio ed il suo patrimonio personale è indistinto da quello dell’azienda. Il nome del titolare deve figurare nella ragione sociale dell’azienda (es. Ditta Mario Rossi Elettricista)</a:t>
            </a:r>
          </a:p>
        </p:txBody>
      </p:sp>
      <p:sp>
        <p:nvSpPr>
          <p:cNvPr id="5" name="Rettangolo con angoli arrotondati 4">
            <a:extLst>
              <a:ext uri="{FF2B5EF4-FFF2-40B4-BE49-F238E27FC236}">
                <a16:creationId xmlns:a16="http://schemas.microsoft.com/office/drawing/2014/main" id="{8292AA7C-D599-EBDB-3A79-2A6AD181C2EF}"/>
              </a:ext>
            </a:extLst>
          </p:cNvPr>
          <p:cNvSpPr/>
          <p:nvPr/>
        </p:nvSpPr>
        <p:spPr>
          <a:xfrm>
            <a:off x="534306" y="3019425"/>
            <a:ext cx="9689194" cy="762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dirty="0"/>
              <a:t>NON HANNO PERSONALITÀ GIURIDICA</a:t>
            </a:r>
          </a:p>
          <a:p>
            <a:pPr algn="ctr"/>
            <a:r>
              <a:rPr lang="it-IT" dirty="0"/>
              <a:t>(l’imprenditore è responsabile dei diritti e doveri derivanti dallo svolgimento dell’attività)</a:t>
            </a:r>
          </a:p>
        </p:txBody>
      </p:sp>
      <p:sp>
        <p:nvSpPr>
          <p:cNvPr id="8" name="Rettangolo con angoli arrotondati 7">
            <a:extLst>
              <a:ext uri="{FF2B5EF4-FFF2-40B4-BE49-F238E27FC236}">
                <a16:creationId xmlns:a16="http://schemas.microsoft.com/office/drawing/2014/main" id="{07F492B2-A485-2D12-4200-498ED3B3ECD6}"/>
              </a:ext>
            </a:extLst>
          </p:cNvPr>
          <p:cNvSpPr/>
          <p:nvPr/>
        </p:nvSpPr>
        <p:spPr>
          <a:xfrm>
            <a:off x="5358491" y="3909879"/>
            <a:ext cx="4659994" cy="3224346"/>
          </a:xfrm>
          <a:prstGeom prst="roundRect">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r>
              <a:rPr lang="it-IT" b="1" dirty="0">
                <a:solidFill>
                  <a:schemeClr val="tx1"/>
                </a:solidFill>
              </a:rPr>
              <a:t>IMPRESA FAMILIARE</a:t>
            </a:r>
          </a:p>
          <a:p>
            <a:pPr algn="ctr"/>
            <a:r>
              <a:rPr lang="it-IT" dirty="0">
                <a:solidFill>
                  <a:schemeClr val="tx1"/>
                </a:solidFill>
              </a:rPr>
              <a:t>Nell’impresa familiare collaborano, in modo continuativo, il coniuge, i parenti entro il terzo grado (fino ai nipoti) e gli affini entro il secondo (fino ai cognati). È sempre un’impresa individuale, per cui l’imprenditore agisce in nome proprio e non quale rappresentante della collettività familiare. È l’imprenditore l’unico obbligato verso i terzi</a:t>
            </a:r>
          </a:p>
        </p:txBody>
      </p:sp>
    </p:spTree>
    <p:extLst>
      <p:ext uri="{BB962C8B-B14F-4D97-AF65-F5344CB8AC3E}">
        <p14:creationId xmlns:p14="http://schemas.microsoft.com/office/powerpoint/2010/main" val="21869782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descr="Immagine che contiene finestra, vestiti, sedia, uomo&#10;&#10;Descrizione generata automaticamente">
            <a:extLst>
              <a:ext uri="{FF2B5EF4-FFF2-40B4-BE49-F238E27FC236}">
                <a16:creationId xmlns:a16="http://schemas.microsoft.com/office/drawing/2014/main" id="{36600671-27A4-836F-9E8B-759ED49372D8}"/>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47192" r="22339" b="1"/>
          <a:stretch/>
        </p:blipFill>
        <p:spPr>
          <a:xfrm>
            <a:off x="6596791" y="10"/>
            <a:ext cx="4096609" cy="7562840"/>
          </a:xfrm>
          <a:prstGeom prst="rect">
            <a:avLst/>
          </a:prstGeom>
        </p:spPr>
      </p:pic>
      <p:sp>
        <p:nvSpPr>
          <p:cNvPr id="5" name="Titolo 4">
            <a:extLst>
              <a:ext uri="{FF2B5EF4-FFF2-40B4-BE49-F238E27FC236}">
                <a16:creationId xmlns:a16="http://schemas.microsoft.com/office/drawing/2014/main" id="{A03338E2-0DD0-42C2-DC32-CAE3B15D7D7F}"/>
              </a:ext>
            </a:extLst>
          </p:cNvPr>
          <p:cNvSpPr>
            <a:spLocks noGrp="1"/>
          </p:cNvSpPr>
          <p:nvPr>
            <p:ph type="title"/>
          </p:nvPr>
        </p:nvSpPr>
        <p:spPr>
          <a:xfrm>
            <a:off x="509753" y="774322"/>
            <a:ext cx="6336993" cy="1117996"/>
          </a:xfrm>
        </p:spPr>
        <p:txBody>
          <a:bodyPr vert="horz" lIns="91440" tIns="45720" rIns="91440" bIns="45720" rtlCol="0" anchor="b">
            <a:normAutofit/>
          </a:bodyPr>
          <a:lstStyle/>
          <a:p>
            <a:pPr defTabSz="457200"/>
            <a:r>
              <a:rPr lang="en-US" sz="3100" dirty="0" err="1">
                <a:solidFill>
                  <a:schemeClr val="accent1"/>
                </a:solidFill>
              </a:rPr>
              <a:t>SOCIETà</a:t>
            </a:r>
            <a:endParaRPr lang="en-US" sz="3100" dirty="0">
              <a:solidFill>
                <a:schemeClr val="accent1"/>
              </a:solidFill>
            </a:endParaRPr>
          </a:p>
        </p:txBody>
      </p:sp>
      <p:sp>
        <p:nvSpPr>
          <p:cNvPr id="2" name="object 2"/>
          <p:cNvSpPr txBox="1"/>
          <p:nvPr/>
        </p:nvSpPr>
        <p:spPr>
          <a:xfrm>
            <a:off x="509755" y="2091454"/>
            <a:ext cx="5533521" cy="4369499"/>
          </a:xfrm>
          <a:prstGeom prst="rect">
            <a:avLst/>
          </a:prstGeom>
        </p:spPr>
        <p:txBody>
          <a:bodyPr vert="horz" lIns="91440" tIns="45720" rIns="91440" bIns="45720" rtlCol="0" anchor="ctr">
            <a:normAutofit/>
          </a:bodyPr>
          <a:lstStyle/>
          <a:p>
            <a:pPr marL="354040" marR="109170" indent="-342900">
              <a:spcBef>
                <a:spcPct val="20000"/>
              </a:spcBef>
              <a:spcAft>
                <a:spcPts val="600"/>
              </a:spcAft>
              <a:buClr>
                <a:schemeClr val="accent2"/>
              </a:buClr>
              <a:buSzPct val="92000"/>
              <a:buFont typeface="Wingdings" pitchFamily="2" charset="2"/>
              <a:buChar char="§"/>
              <a:tabLst>
                <a:tab pos="447261" algn="l"/>
              </a:tabLst>
            </a:pPr>
            <a:r>
              <a:rPr lang="en-US" sz="2000" dirty="0"/>
              <a:t>Le</a:t>
            </a:r>
            <a:r>
              <a:rPr lang="en-US" sz="2000" spc="-75" dirty="0"/>
              <a:t> </a:t>
            </a:r>
            <a:r>
              <a:rPr lang="en-US" sz="2000" spc="-8" dirty="0" err="1"/>
              <a:t>società</a:t>
            </a:r>
            <a:r>
              <a:rPr lang="en-US" sz="2000" spc="-8" dirty="0"/>
              <a:t> </a:t>
            </a:r>
            <a:r>
              <a:rPr lang="en-US" sz="2000" dirty="0" err="1"/>
              <a:t>sono</a:t>
            </a:r>
            <a:r>
              <a:rPr lang="en-US" sz="2000" spc="-62" dirty="0"/>
              <a:t> </a:t>
            </a:r>
            <a:r>
              <a:rPr lang="en-US" sz="2000" dirty="0" err="1"/>
              <a:t>delle</a:t>
            </a:r>
            <a:r>
              <a:rPr lang="en-US" sz="2000" spc="-75" dirty="0"/>
              <a:t> </a:t>
            </a:r>
            <a:r>
              <a:rPr lang="en-US" sz="2000" dirty="0" err="1"/>
              <a:t>organizzazioni</a:t>
            </a:r>
            <a:r>
              <a:rPr lang="en-US" sz="2000" spc="-66" dirty="0"/>
              <a:t> </a:t>
            </a:r>
            <a:r>
              <a:rPr lang="en-US" sz="2000" dirty="0"/>
              <a:t>di</a:t>
            </a:r>
            <a:r>
              <a:rPr lang="en-US" sz="2000" spc="-66" dirty="0"/>
              <a:t> </a:t>
            </a:r>
            <a:r>
              <a:rPr lang="en-US" sz="2000" dirty="0" err="1"/>
              <a:t>persone</a:t>
            </a:r>
            <a:r>
              <a:rPr lang="en-US" sz="2000" spc="-70" dirty="0"/>
              <a:t> </a:t>
            </a:r>
            <a:r>
              <a:rPr lang="en-US" sz="2000" dirty="0"/>
              <a:t>e</a:t>
            </a:r>
            <a:r>
              <a:rPr lang="en-US" sz="2000" spc="-70" dirty="0"/>
              <a:t> </a:t>
            </a:r>
            <a:r>
              <a:rPr lang="en-US" sz="2000" spc="-18" dirty="0" err="1"/>
              <a:t>beni</a:t>
            </a:r>
            <a:r>
              <a:rPr lang="en-US" sz="2000" spc="-18" dirty="0"/>
              <a:t> </a:t>
            </a:r>
            <a:r>
              <a:rPr lang="en-US" sz="2000" dirty="0" err="1"/>
              <a:t>finalizzate</a:t>
            </a:r>
            <a:r>
              <a:rPr lang="en-US" sz="2000" spc="-83" dirty="0"/>
              <a:t> </a:t>
            </a:r>
            <a:r>
              <a:rPr lang="en-US" sz="2000" dirty="0"/>
              <a:t>al</a:t>
            </a:r>
            <a:r>
              <a:rPr lang="en-US" sz="2000" spc="-75" dirty="0"/>
              <a:t> </a:t>
            </a:r>
            <a:r>
              <a:rPr lang="en-US" sz="2000" dirty="0" err="1"/>
              <a:t>perseguimento</a:t>
            </a:r>
            <a:r>
              <a:rPr lang="en-US" sz="2000" spc="-78" dirty="0"/>
              <a:t> </a:t>
            </a:r>
            <a:r>
              <a:rPr lang="en-US" sz="2000" dirty="0"/>
              <a:t>di</a:t>
            </a:r>
            <a:r>
              <a:rPr lang="en-US" sz="2000" spc="-70" dirty="0"/>
              <a:t> </a:t>
            </a:r>
            <a:r>
              <a:rPr lang="en-US" sz="2000" dirty="0"/>
              <a:t>uno</a:t>
            </a:r>
            <a:r>
              <a:rPr lang="en-US" sz="2000" spc="-66" dirty="0"/>
              <a:t> </a:t>
            </a:r>
            <a:r>
              <a:rPr lang="en-US" sz="2000" dirty="0" err="1"/>
              <a:t>scopo</a:t>
            </a:r>
            <a:r>
              <a:rPr lang="en-US" sz="2000" spc="-83" dirty="0"/>
              <a:t> </a:t>
            </a:r>
            <a:r>
              <a:rPr lang="en-US" sz="2000" spc="-8" dirty="0" err="1"/>
              <a:t>produttivo</a:t>
            </a:r>
            <a:r>
              <a:rPr lang="en-US" sz="2000" spc="-8" dirty="0"/>
              <a:t> </a:t>
            </a:r>
            <a:r>
              <a:rPr lang="en-US" sz="2000" dirty="0" err="1"/>
              <a:t>mediante</a:t>
            </a:r>
            <a:r>
              <a:rPr lang="en-US" sz="2000" spc="-83" dirty="0"/>
              <a:t> </a:t>
            </a:r>
            <a:r>
              <a:rPr lang="en-US" sz="2000" dirty="0" err="1"/>
              <a:t>l’esercizio</a:t>
            </a:r>
            <a:r>
              <a:rPr lang="en-US" sz="2000" spc="-53" dirty="0"/>
              <a:t> </a:t>
            </a:r>
            <a:r>
              <a:rPr lang="en-US" sz="2000" dirty="0"/>
              <a:t>in</a:t>
            </a:r>
            <a:r>
              <a:rPr lang="en-US" sz="2000" spc="-62" dirty="0"/>
              <a:t> </a:t>
            </a:r>
            <a:r>
              <a:rPr lang="en-US" sz="2000" dirty="0" err="1"/>
              <a:t>comune</a:t>
            </a:r>
            <a:r>
              <a:rPr lang="en-US" sz="2000" spc="-53" dirty="0"/>
              <a:t> </a:t>
            </a:r>
            <a:r>
              <a:rPr lang="en-US" sz="2000" dirty="0"/>
              <a:t>di</a:t>
            </a:r>
            <a:r>
              <a:rPr lang="en-US" sz="2000" spc="-53" dirty="0"/>
              <a:t> </a:t>
            </a:r>
            <a:r>
              <a:rPr lang="en-US" sz="2000" spc="-18" dirty="0" err="1"/>
              <a:t>un’attività</a:t>
            </a:r>
            <a:r>
              <a:rPr lang="en-US" sz="2000" spc="-18" dirty="0"/>
              <a:t> </a:t>
            </a:r>
            <a:r>
              <a:rPr lang="en-US" sz="2000" spc="-553" dirty="0"/>
              <a:t> </a:t>
            </a:r>
            <a:r>
              <a:rPr lang="en-US" sz="2000" spc="-8" dirty="0" err="1"/>
              <a:t>economica</a:t>
            </a:r>
            <a:r>
              <a:rPr lang="en-US" sz="2000" spc="-8" dirty="0"/>
              <a:t> </a:t>
            </a:r>
            <a:r>
              <a:rPr lang="en-US" sz="2000" dirty="0"/>
              <a:t>(art.</a:t>
            </a:r>
            <a:r>
              <a:rPr lang="en-US" sz="2000" spc="-78" dirty="0"/>
              <a:t> </a:t>
            </a:r>
            <a:r>
              <a:rPr lang="en-US" sz="2000" dirty="0"/>
              <a:t>2247</a:t>
            </a:r>
            <a:r>
              <a:rPr lang="en-US" sz="2000" spc="-31" dirty="0"/>
              <a:t> </a:t>
            </a:r>
            <a:r>
              <a:rPr lang="en-US" sz="2000" spc="-18" dirty="0"/>
              <a:t>c.c.)</a:t>
            </a:r>
            <a:endParaRPr lang="en-US" sz="2000" dirty="0"/>
          </a:p>
          <a:p>
            <a:pPr marL="342900" indent="-342900">
              <a:spcBef>
                <a:spcPct val="20000"/>
              </a:spcBef>
              <a:spcAft>
                <a:spcPts val="600"/>
              </a:spcAft>
              <a:buClr>
                <a:schemeClr val="accent2"/>
              </a:buClr>
              <a:buSzPct val="92000"/>
              <a:buFont typeface="Wingdings" pitchFamily="2" charset="2"/>
              <a:buChar char="§"/>
            </a:pPr>
            <a:endParaRPr lang="en-US" sz="2000" dirty="0"/>
          </a:p>
          <a:p>
            <a:pPr marL="354040" marR="4456" indent="-342900">
              <a:spcBef>
                <a:spcPct val="20000"/>
              </a:spcBef>
              <a:spcAft>
                <a:spcPts val="600"/>
              </a:spcAft>
              <a:buClr>
                <a:schemeClr val="accent2"/>
              </a:buClr>
              <a:buSzPct val="92000"/>
              <a:buFont typeface="Wingdings" pitchFamily="2" charset="2"/>
              <a:buChar char="§"/>
              <a:tabLst>
                <a:tab pos="447261" algn="l"/>
                <a:tab pos="6302310" algn="l"/>
              </a:tabLst>
            </a:pPr>
            <a:r>
              <a:rPr lang="en-US" sz="2000" dirty="0"/>
              <a:t>Con</a:t>
            </a:r>
            <a:r>
              <a:rPr lang="en-US" sz="2000" spc="-43" dirty="0"/>
              <a:t> </a:t>
            </a:r>
            <a:r>
              <a:rPr lang="en-US" sz="2000" dirty="0"/>
              <a:t>il</a:t>
            </a:r>
            <a:r>
              <a:rPr lang="en-US" sz="2000" spc="-48" dirty="0"/>
              <a:t> </a:t>
            </a:r>
            <a:r>
              <a:rPr lang="en-US" sz="2000" dirty="0" err="1"/>
              <a:t>contratto</a:t>
            </a:r>
            <a:r>
              <a:rPr lang="en-US" sz="2000" spc="-57" dirty="0"/>
              <a:t> </a:t>
            </a:r>
            <a:r>
              <a:rPr lang="en-US" sz="2000" dirty="0"/>
              <a:t>di</a:t>
            </a:r>
            <a:r>
              <a:rPr lang="en-US" sz="2000" spc="-43" dirty="0"/>
              <a:t> </a:t>
            </a:r>
            <a:r>
              <a:rPr lang="en-US" sz="2000" spc="-8" dirty="0" err="1"/>
              <a:t>società</a:t>
            </a:r>
            <a:r>
              <a:rPr lang="en-US" sz="2000" spc="-8" dirty="0"/>
              <a:t> </a:t>
            </a:r>
            <a:r>
              <a:rPr lang="en-US" sz="2000" dirty="0"/>
              <a:t>due</a:t>
            </a:r>
            <a:r>
              <a:rPr lang="en-US" sz="2000" spc="-48" dirty="0"/>
              <a:t> </a:t>
            </a:r>
            <a:r>
              <a:rPr lang="en-US" sz="2000" dirty="0"/>
              <a:t>o</a:t>
            </a:r>
            <a:r>
              <a:rPr lang="en-US" sz="2000" spc="-53" dirty="0"/>
              <a:t> </a:t>
            </a:r>
            <a:r>
              <a:rPr lang="en-US" sz="2000" dirty="0" err="1"/>
              <a:t>più</a:t>
            </a:r>
            <a:r>
              <a:rPr lang="en-US" sz="2000" dirty="0"/>
              <a:t> </a:t>
            </a:r>
            <a:r>
              <a:rPr lang="en-US" sz="2000" spc="-8" dirty="0" err="1"/>
              <a:t>persone</a:t>
            </a:r>
            <a:r>
              <a:rPr lang="en-US" sz="2000" spc="-8" dirty="0"/>
              <a:t> </a:t>
            </a:r>
            <a:r>
              <a:rPr lang="en-US" sz="2000" dirty="0" err="1"/>
              <a:t>conferiscono</a:t>
            </a:r>
            <a:r>
              <a:rPr lang="en-US" sz="2000" spc="-75" dirty="0"/>
              <a:t> </a:t>
            </a:r>
            <a:r>
              <a:rPr lang="en-US" sz="2000" dirty="0" err="1"/>
              <a:t>beni</a:t>
            </a:r>
            <a:r>
              <a:rPr lang="en-US" sz="2000" spc="-48" dirty="0"/>
              <a:t> </a:t>
            </a:r>
            <a:r>
              <a:rPr lang="en-US" sz="2000" dirty="0"/>
              <a:t>o</a:t>
            </a:r>
            <a:r>
              <a:rPr lang="en-US" sz="2000" spc="-70" dirty="0"/>
              <a:t> </a:t>
            </a:r>
            <a:r>
              <a:rPr lang="en-US" sz="2000" dirty="0" err="1"/>
              <a:t>servizi</a:t>
            </a:r>
            <a:r>
              <a:rPr lang="en-US" sz="2000" spc="-66" dirty="0"/>
              <a:t> </a:t>
            </a:r>
            <a:r>
              <a:rPr lang="en-US" sz="2000" dirty="0"/>
              <a:t>per</a:t>
            </a:r>
            <a:r>
              <a:rPr lang="en-US" sz="2000" spc="-70" dirty="0"/>
              <a:t> </a:t>
            </a:r>
            <a:r>
              <a:rPr lang="en-US" sz="2000" dirty="0" err="1"/>
              <a:t>l’esercizio</a:t>
            </a:r>
            <a:r>
              <a:rPr lang="en-US" sz="2000" spc="-70" dirty="0"/>
              <a:t> </a:t>
            </a:r>
            <a:r>
              <a:rPr lang="en-US" sz="2000" dirty="0"/>
              <a:t>in</a:t>
            </a:r>
            <a:r>
              <a:rPr lang="en-US" sz="2000" spc="-70" dirty="0"/>
              <a:t> </a:t>
            </a:r>
            <a:r>
              <a:rPr lang="en-US" sz="2000" spc="-8" dirty="0" err="1"/>
              <a:t>comunità</a:t>
            </a:r>
            <a:r>
              <a:rPr lang="en-US" sz="2000" spc="-8" dirty="0"/>
              <a:t> di </a:t>
            </a:r>
            <a:r>
              <a:rPr lang="en-US" sz="2000" spc="-18" dirty="0" err="1"/>
              <a:t>un’attività</a:t>
            </a:r>
            <a:r>
              <a:rPr lang="en-US" sz="2000" spc="-18" dirty="0"/>
              <a:t> </a:t>
            </a:r>
            <a:r>
              <a:rPr lang="en-US" sz="2000" dirty="0" err="1"/>
              <a:t>economica</a:t>
            </a:r>
            <a:r>
              <a:rPr lang="en-US" sz="2000" spc="-66" dirty="0"/>
              <a:t> </a:t>
            </a:r>
            <a:r>
              <a:rPr lang="en-US" sz="2000" spc="-18" dirty="0" err="1"/>
              <a:t>allo</a:t>
            </a:r>
            <a:r>
              <a:rPr lang="en-US" sz="2000" spc="-232" dirty="0"/>
              <a:t> </a:t>
            </a:r>
            <a:r>
              <a:rPr lang="en-US" sz="2000" dirty="0" err="1"/>
              <a:t>scopo</a:t>
            </a:r>
            <a:r>
              <a:rPr lang="en-US" sz="2000" spc="-48" dirty="0"/>
              <a:t> </a:t>
            </a:r>
            <a:r>
              <a:rPr lang="en-US" sz="2000" spc="-22" dirty="0"/>
              <a:t>di </a:t>
            </a:r>
            <a:r>
              <a:rPr lang="en-US" sz="2000" dirty="0" err="1"/>
              <a:t>dividerne</a:t>
            </a:r>
            <a:r>
              <a:rPr lang="en-US" sz="2000" spc="-88" dirty="0"/>
              <a:t> </a:t>
            </a:r>
            <a:r>
              <a:rPr lang="en-US" sz="2000" dirty="0" err="1"/>
              <a:t>gli</a:t>
            </a:r>
            <a:r>
              <a:rPr lang="en-US" sz="2000" spc="-158" dirty="0"/>
              <a:t> </a:t>
            </a:r>
            <a:r>
              <a:rPr lang="en-US" sz="2000" spc="-8" dirty="0" err="1"/>
              <a:t>utili</a:t>
            </a:r>
            <a:r>
              <a:rPr lang="en-US" sz="2000" spc="-8" dirty="0"/>
              <a:t> </a:t>
            </a:r>
            <a:r>
              <a:rPr lang="en-US" sz="2000" dirty="0"/>
              <a:t>(art.</a:t>
            </a:r>
            <a:r>
              <a:rPr lang="en-US" sz="2000" spc="-78" dirty="0"/>
              <a:t> </a:t>
            </a:r>
            <a:r>
              <a:rPr lang="en-US" sz="2000" dirty="0"/>
              <a:t>2247</a:t>
            </a:r>
            <a:r>
              <a:rPr lang="en-US" sz="2000" spc="-31" dirty="0"/>
              <a:t> </a:t>
            </a:r>
            <a:r>
              <a:rPr lang="en-US" sz="2000" spc="-18" dirty="0"/>
              <a:t>c.c.)</a:t>
            </a:r>
            <a:endParaRPr lang="en-US" sz="2000" dirty="0"/>
          </a:p>
        </p:txBody>
      </p:sp>
    </p:spTree>
    <p:extLst>
      <p:ext uri="{BB962C8B-B14F-4D97-AF65-F5344CB8AC3E}">
        <p14:creationId xmlns:p14="http://schemas.microsoft.com/office/powerpoint/2010/main" val="12667928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olo 4">
            <a:extLst>
              <a:ext uri="{FF2B5EF4-FFF2-40B4-BE49-F238E27FC236}">
                <a16:creationId xmlns:a16="http://schemas.microsoft.com/office/drawing/2014/main" id="{3EE188F0-2D6A-1909-9CAF-147DD2F7AA1D}"/>
              </a:ext>
            </a:extLst>
          </p:cNvPr>
          <p:cNvSpPr>
            <a:spLocks noGrp="1"/>
          </p:cNvSpPr>
          <p:nvPr>
            <p:ph type="title"/>
          </p:nvPr>
        </p:nvSpPr>
        <p:spPr>
          <a:xfrm>
            <a:off x="674914" y="428625"/>
            <a:ext cx="9343571" cy="1194671"/>
          </a:xfrm>
        </p:spPr>
        <p:txBody>
          <a:bodyPr/>
          <a:lstStyle/>
          <a:p>
            <a:r>
              <a:rPr lang="it-IT" dirty="0" err="1"/>
              <a:t>SOCIETà</a:t>
            </a:r>
            <a:r>
              <a:rPr lang="it-IT" dirty="0"/>
              <a:t> DI PERSONE</a:t>
            </a:r>
          </a:p>
        </p:txBody>
      </p:sp>
      <p:sp>
        <p:nvSpPr>
          <p:cNvPr id="4" name="Rettangolo con angoli arrotondati 3">
            <a:extLst>
              <a:ext uri="{FF2B5EF4-FFF2-40B4-BE49-F238E27FC236}">
                <a16:creationId xmlns:a16="http://schemas.microsoft.com/office/drawing/2014/main" id="{B89872F2-CDF3-9DB5-E663-378FDB0DD447}"/>
              </a:ext>
            </a:extLst>
          </p:cNvPr>
          <p:cNvSpPr/>
          <p:nvPr/>
        </p:nvSpPr>
        <p:spPr>
          <a:xfrm>
            <a:off x="534306" y="2194167"/>
            <a:ext cx="9689194" cy="762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dirty="0"/>
              <a:t>HANNO AUTONOMIA PATRIMONIALE</a:t>
            </a:r>
          </a:p>
          <a:p>
            <a:pPr algn="ctr"/>
            <a:r>
              <a:rPr lang="it-IT" dirty="0"/>
              <a:t>(il patrimonio aziendale è distinto da quello personale dei soci)</a:t>
            </a:r>
          </a:p>
        </p:txBody>
      </p:sp>
      <p:sp>
        <p:nvSpPr>
          <p:cNvPr id="9" name="Rettangolo con angoli arrotondati 8">
            <a:extLst>
              <a:ext uri="{FF2B5EF4-FFF2-40B4-BE49-F238E27FC236}">
                <a16:creationId xmlns:a16="http://schemas.microsoft.com/office/drawing/2014/main" id="{B6AF8913-0937-E018-735E-FFDDCBCCDC93}"/>
              </a:ext>
            </a:extLst>
          </p:cNvPr>
          <p:cNvSpPr/>
          <p:nvPr/>
        </p:nvSpPr>
        <p:spPr>
          <a:xfrm>
            <a:off x="534306" y="5153025"/>
            <a:ext cx="9689194" cy="1981200"/>
          </a:xfrm>
          <a:prstGeom prst="roundRect">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r>
              <a:rPr lang="it-IT" sz="2000" dirty="0">
                <a:solidFill>
                  <a:schemeClr val="tx1"/>
                </a:solidFill>
              </a:rPr>
              <a:t>I soci (</a:t>
            </a:r>
            <a:r>
              <a:rPr lang="it-IT" sz="2000" u="sng" dirty="0">
                <a:solidFill>
                  <a:schemeClr val="tx1"/>
                </a:solidFill>
              </a:rPr>
              <a:t>tutti</a:t>
            </a:r>
            <a:r>
              <a:rPr lang="it-IT" sz="2000" dirty="0">
                <a:solidFill>
                  <a:schemeClr val="tx1"/>
                </a:solidFill>
              </a:rPr>
              <a:t> nella s.n.c. e gli </a:t>
            </a:r>
            <a:r>
              <a:rPr lang="it-IT" sz="2000" u="sng" dirty="0">
                <a:solidFill>
                  <a:schemeClr val="tx1"/>
                </a:solidFill>
              </a:rPr>
              <a:t>accomandatari</a:t>
            </a:r>
            <a:r>
              <a:rPr lang="it-IT" sz="2000" dirty="0">
                <a:solidFill>
                  <a:schemeClr val="tx1"/>
                </a:solidFill>
              </a:rPr>
              <a:t> nella s.a.s.) sono sottoposti al regime di responsabilità illimitata e solidale: essi rispondono dei debiti delle società illimitatamente (non solo nei limiti della quota di capitale investito nell’impresa ma anche con il patrimonio personale), solidamente (ciascun socio può essere chiamato ad estinguere tutti i debiti della società, salvo poi rivalersi sugli altri soci per la parte loro spettante)</a:t>
            </a:r>
          </a:p>
        </p:txBody>
      </p:sp>
      <p:sp>
        <p:nvSpPr>
          <p:cNvPr id="5" name="Rettangolo con angoli arrotondati 4">
            <a:extLst>
              <a:ext uri="{FF2B5EF4-FFF2-40B4-BE49-F238E27FC236}">
                <a16:creationId xmlns:a16="http://schemas.microsoft.com/office/drawing/2014/main" id="{8292AA7C-D599-EBDB-3A79-2A6AD181C2EF}"/>
              </a:ext>
            </a:extLst>
          </p:cNvPr>
          <p:cNvSpPr/>
          <p:nvPr/>
        </p:nvSpPr>
        <p:spPr>
          <a:xfrm>
            <a:off x="534306" y="3019425"/>
            <a:ext cx="9689194" cy="9144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dirty="0"/>
              <a:t>L’AUTONOMIA PATRIMONIALE È IMPERFETTA</a:t>
            </a:r>
          </a:p>
          <a:p>
            <a:pPr algn="ctr"/>
            <a:r>
              <a:rPr lang="it-IT" dirty="0"/>
              <a:t>(qualora il patrimonio sociale non dovesse essere sufficiente a coprire i debiti contratti dall’azienda, i creditori possono rivalersi sul patrimonio personale dei soci)</a:t>
            </a:r>
          </a:p>
        </p:txBody>
      </p:sp>
      <p:sp>
        <p:nvSpPr>
          <p:cNvPr id="3" name="Rettangolo con angoli arrotondati 2">
            <a:extLst>
              <a:ext uri="{FF2B5EF4-FFF2-40B4-BE49-F238E27FC236}">
                <a16:creationId xmlns:a16="http://schemas.microsoft.com/office/drawing/2014/main" id="{BD93C3C3-6D4C-F991-016C-B5ABF3F76C8A}"/>
              </a:ext>
            </a:extLst>
          </p:cNvPr>
          <p:cNvSpPr/>
          <p:nvPr/>
        </p:nvSpPr>
        <p:spPr>
          <a:xfrm>
            <a:off x="534306" y="3997083"/>
            <a:ext cx="9689194" cy="762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dirty="0"/>
              <a:t>NON HANNO PERSONALITÀ GIURIDICA</a:t>
            </a:r>
          </a:p>
          <a:p>
            <a:pPr algn="ctr"/>
            <a:r>
              <a:rPr lang="it-IT" dirty="0"/>
              <a:t>(i soci rispondono direttamente delle obbligazioni sociali)</a:t>
            </a:r>
          </a:p>
        </p:txBody>
      </p:sp>
    </p:spTree>
    <p:extLst>
      <p:ext uri="{BB962C8B-B14F-4D97-AF65-F5344CB8AC3E}">
        <p14:creationId xmlns:p14="http://schemas.microsoft.com/office/powerpoint/2010/main" val="178174373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olo 4">
            <a:extLst>
              <a:ext uri="{FF2B5EF4-FFF2-40B4-BE49-F238E27FC236}">
                <a16:creationId xmlns:a16="http://schemas.microsoft.com/office/drawing/2014/main" id="{3EE188F0-2D6A-1909-9CAF-147DD2F7AA1D}"/>
              </a:ext>
            </a:extLst>
          </p:cNvPr>
          <p:cNvSpPr>
            <a:spLocks noGrp="1"/>
          </p:cNvSpPr>
          <p:nvPr>
            <p:ph type="title"/>
          </p:nvPr>
        </p:nvSpPr>
        <p:spPr>
          <a:xfrm>
            <a:off x="674914" y="428625"/>
            <a:ext cx="9343571" cy="1194671"/>
          </a:xfrm>
        </p:spPr>
        <p:txBody>
          <a:bodyPr/>
          <a:lstStyle/>
          <a:p>
            <a:r>
              <a:rPr lang="it-IT" dirty="0" err="1"/>
              <a:t>SOCIETà</a:t>
            </a:r>
            <a:r>
              <a:rPr lang="it-IT" dirty="0"/>
              <a:t> DI PERSONE</a:t>
            </a:r>
          </a:p>
        </p:txBody>
      </p:sp>
      <p:sp>
        <p:nvSpPr>
          <p:cNvPr id="4" name="Rettangolo con angoli arrotondati 3">
            <a:extLst>
              <a:ext uri="{FF2B5EF4-FFF2-40B4-BE49-F238E27FC236}">
                <a16:creationId xmlns:a16="http://schemas.microsoft.com/office/drawing/2014/main" id="{B89872F2-CDF3-9DB5-E663-378FDB0DD447}"/>
              </a:ext>
            </a:extLst>
          </p:cNvPr>
          <p:cNvSpPr/>
          <p:nvPr/>
        </p:nvSpPr>
        <p:spPr>
          <a:xfrm>
            <a:off x="534306" y="2194167"/>
            <a:ext cx="9689194" cy="43131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dirty="0"/>
              <a:t>SOCIETÀ SEMPLICE (s.s.)</a:t>
            </a:r>
          </a:p>
        </p:txBody>
      </p:sp>
      <p:sp>
        <p:nvSpPr>
          <p:cNvPr id="2" name="Rettangolo con angoli arrotondati 1">
            <a:extLst>
              <a:ext uri="{FF2B5EF4-FFF2-40B4-BE49-F238E27FC236}">
                <a16:creationId xmlns:a16="http://schemas.microsoft.com/office/drawing/2014/main" id="{D5A0F33E-4740-B707-67FC-C14E2D0439C9}"/>
              </a:ext>
            </a:extLst>
          </p:cNvPr>
          <p:cNvSpPr/>
          <p:nvPr/>
        </p:nvSpPr>
        <p:spPr>
          <a:xfrm>
            <a:off x="502102" y="2708154"/>
            <a:ext cx="9689194" cy="990600"/>
          </a:xfrm>
          <a:prstGeom prst="roundRect">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r>
              <a:rPr lang="it-IT" sz="2000" dirty="0">
                <a:solidFill>
                  <a:schemeClr val="tx1"/>
                </a:solidFill>
              </a:rPr>
              <a:t>Forma più elementare di società di persone. Può avere ad oggetto solo l’esercizio di </a:t>
            </a:r>
            <a:r>
              <a:rPr lang="it-IT" sz="2000" b="1" dirty="0">
                <a:solidFill>
                  <a:schemeClr val="tx1"/>
                </a:solidFill>
              </a:rPr>
              <a:t>attività non commerciali </a:t>
            </a:r>
            <a:r>
              <a:rPr lang="it-IT" sz="2000" dirty="0">
                <a:solidFill>
                  <a:schemeClr val="tx1"/>
                </a:solidFill>
              </a:rPr>
              <a:t>(es. attività agricola)</a:t>
            </a:r>
          </a:p>
        </p:txBody>
      </p:sp>
      <p:sp>
        <p:nvSpPr>
          <p:cNvPr id="8" name="Rettangolo con angoli arrotondati 7">
            <a:extLst>
              <a:ext uri="{FF2B5EF4-FFF2-40B4-BE49-F238E27FC236}">
                <a16:creationId xmlns:a16="http://schemas.microsoft.com/office/drawing/2014/main" id="{48DB81E0-D763-309F-1A3B-3783AA596019}"/>
              </a:ext>
            </a:extLst>
          </p:cNvPr>
          <p:cNvSpPr/>
          <p:nvPr/>
        </p:nvSpPr>
        <p:spPr>
          <a:xfrm>
            <a:off x="527502" y="3872288"/>
            <a:ext cx="9689194" cy="43131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dirty="0"/>
              <a:t>SOCIETÀ IN NOME COLLETTIVO (s.n.c.)</a:t>
            </a:r>
          </a:p>
        </p:txBody>
      </p:sp>
      <p:sp>
        <p:nvSpPr>
          <p:cNvPr id="10" name="Rettangolo con angoli arrotondati 9">
            <a:extLst>
              <a:ext uri="{FF2B5EF4-FFF2-40B4-BE49-F238E27FC236}">
                <a16:creationId xmlns:a16="http://schemas.microsoft.com/office/drawing/2014/main" id="{EDD3B720-8542-053F-D008-18E4E87D951B}"/>
              </a:ext>
            </a:extLst>
          </p:cNvPr>
          <p:cNvSpPr/>
          <p:nvPr/>
        </p:nvSpPr>
        <p:spPr>
          <a:xfrm>
            <a:off x="495298" y="4386275"/>
            <a:ext cx="9689194" cy="990600"/>
          </a:xfrm>
          <a:prstGeom prst="roundRect">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r>
              <a:rPr lang="it-IT" sz="2000" dirty="0">
                <a:solidFill>
                  <a:schemeClr val="tx1"/>
                </a:solidFill>
              </a:rPr>
              <a:t>Svolge </a:t>
            </a:r>
            <a:r>
              <a:rPr lang="it-IT" sz="2000" b="1" dirty="0">
                <a:solidFill>
                  <a:schemeClr val="tx1"/>
                </a:solidFill>
              </a:rPr>
              <a:t>attività commerciali</a:t>
            </a:r>
            <a:r>
              <a:rPr lang="it-IT" sz="2000" dirty="0">
                <a:solidFill>
                  <a:schemeClr val="tx1"/>
                </a:solidFill>
              </a:rPr>
              <a:t>;</a:t>
            </a:r>
            <a:r>
              <a:rPr lang="it-IT" sz="2000" b="1" dirty="0">
                <a:solidFill>
                  <a:schemeClr val="tx1"/>
                </a:solidFill>
              </a:rPr>
              <a:t> </a:t>
            </a:r>
            <a:r>
              <a:rPr lang="it-IT" sz="2000" dirty="0">
                <a:solidFill>
                  <a:schemeClr val="tx1"/>
                </a:solidFill>
              </a:rPr>
              <a:t>solitamente è di dimensioni modeste e basata sul rapporto di fiducia tra i soci</a:t>
            </a:r>
          </a:p>
        </p:txBody>
      </p:sp>
      <p:sp>
        <p:nvSpPr>
          <p:cNvPr id="12" name="Rettangolo con angoli arrotondati 11">
            <a:extLst>
              <a:ext uri="{FF2B5EF4-FFF2-40B4-BE49-F238E27FC236}">
                <a16:creationId xmlns:a16="http://schemas.microsoft.com/office/drawing/2014/main" id="{49E0F429-A8BD-5F60-C47E-E3793173DB8E}"/>
              </a:ext>
            </a:extLst>
          </p:cNvPr>
          <p:cNvSpPr/>
          <p:nvPr/>
        </p:nvSpPr>
        <p:spPr>
          <a:xfrm>
            <a:off x="524595" y="5559334"/>
            <a:ext cx="9689194" cy="43131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dirty="0"/>
              <a:t>SOCIETÀ IN ACCOMANDITA SEMPLICE (s.a.s.)</a:t>
            </a:r>
          </a:p>
        </p:txBody>
      </p:sp>
      <p:sp>
        <p:nvSpPr>
          <p:cNvPr id="13" name="Rettangolo con angoli arrotondati 12">
            <a:extLst>
              <a:ext uri="{FF2B5EF4-FFF2-40B4-BE49-F238E27FC236}">
                <a16:creationId xmlns:a16="http://schemas.microsoft.com/office/drawing/2014/main" id="{81619352-392D-EC6F-7C4E-04CF4A646BEE}"/>
              </a:ext>
            </a:extLst>
          </p:cNvPr>
          <p:cNvSpPr/>
          <p:nvPr/>
        </p:nvSpPr>
        <p:spPr>
          <a:xfrm>
            <a:off x="492391" y="6073321"/>
            <a:ext cx="9689194" cy="990600"/>
          </a:xfrm>
          <a:prstGeom prst="roundRect">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r>
              <a:rPr lang="it-IT" sz="2000" dirty="0">
                <a:solidFill>
                  <a:schemeClr val="tx1"/>
                </a:solidFill>
              </a:rPr>
              <a:t>Ha due tipologie di soci: gli </a:t>
            </a:r>
            <a:r>
              <a:rPr lang="it-IT" sz="2000" b="1" dirty="0">
                <a:solidFill>
                  <a:schemeClr val="tx1"/>
                </a:solidFill>
              </a:rPr>
              <a:t>accomandanti</a:t>
            </a:r>
            <a:r>
              <a:rPr lang="it-IT" sz="2000" dirty="0">
                <a:solidFill>
                  <a:schemeClr val="tx1"/>
                </a:solidFill>
              </a:rPr>
              <a:t> rispondono </a:t>
            </a:r>
            <a:r>
              <a:rPr lang="it-IT" sz="2000" b="1" dirty="0">
                <a:solidFill>
                  <a:schemeClr val="tx1"/>
                </a:solidFill>
              </a:rPr>
              <a:t>limitatamente alla quota conferita</a:t>
            </a:r>
            <a:r>
              <a:rPr lang="it-IT" sz="2000" dirty="0">
                <a:solidFill>
                  <a:schemeClr val="tx1"/>
                </a:solidFill>
              </a:rPr>
              <a:t>; gli </a:t>
            </a:r>
            <a:r>
              <a:rPr lang="it-IT" sz="2000" b="1" dirty="0">
                <a:solidFill>
                  <a:schemeClr val="tx1"/>
                </a:solidFill>
              </a:rPr>
              <a:t>accomandatari</a:t>
            </a:r>
            <a:r>
              <a:rPr lang="it-IT" sz="2000" dirty="0">
                <a:solidFill>
                  <a:schemeClr val="tx1"/>
                </a:solidFill>
              </a:rPr>
              <a:t> rispondono </a:t>
            </a:r>
            <a:r>
              <a:rPr lang="it-IT" sz="2000" b="1" dirty="0">
                <a:solidFill>
                  <a:schemeClr val="tx1"/>
                </a:solidFill>
              </a:rPr>
              <a:t>solidalmente e illimitatamente delle obbligazioni sociali</a:t>
            </a:r>
          </a:p>
        </p:txBody>
      </p:sp>
    </p:spTree>
    <p:extLst>
      <p:ext uri="{BB962C8B-B14F-4D97-AF65-F5344CB8AC3E}">
        <p14:creationId xmlns:p14="http://schemas.microsoft.com/office/powerpoint/2010/main" val="5061733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olo 4">
            <a:extLst>
              <a:ext uri="{FF2B5EF4-FFF2-40B4-BE49-F238E27FC236}">
                <a16:creationId xmlns:a16="http://schemas.microsoft.com/office/drawing/2014/main" id="{3EE188F0-2D6A-1909-9CAF-147DD2F7AA1D}"/>
              </a:ext>
            </a:extLst>
          </p:cNvPr>
          <p:cNvSpPr>
            <a:spLocks noGrp="1"/>
          </p:cNvSpPr>
          <p:nvPr>
            <p:ph type="title"/>
          </p:nvPr>
        </p:nvSpPr>
        <p:spPr>
          <a:xfrm>
            <a:off x="674914" y="428625"/>
            <a:ext cx="9343571" cy="1194671"/>
          </a:xfrm>
        </p:spPr>
        <p:txBody>
          <a:bodyPr/>
          <a:lstStyle/>
          <a:p>
            <a:r>
              <a:rPr lang="it-IT" dirty="0" err="1"/>
              <a:t>SOCIETà</a:t>
            </a:r>
            <a:r>
              <a:rPr lang="it-IT" dirty="0"/>
              <a:t> COOPERATIVE</a:t>
            </a:r>
          </a:p>
        </p:txBody>
      </p:sp>
      <p:sp>
        <p:nvSpPr>
          <p:cNvPr id="4" name="Rettangolo con angoli arrotondati 3">
            <a:extLst>
              <a:ext uri="{FF2B5EF4-FFF2-40B4-BE49-F238E27FC236}">
                <a16:creationId xmlns:a16="http://schemas.microsoft.com/office/drawing/2014/main" id="{B89872F2-CDF3-9DB5-E663-378FDB0DD447}"/>
              </a:ext>
            </a:extLst>
          </p:cNvPr>
          <p:cNvSpPr/>
          <p:nvPr/>
        </p:nvSpPr>
        <p:spPr>
          <a:xfrm>
            <a:off x="534306" y="2194167"/>
            <a:ext cx="9689194" cy="762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dirty="0"/>
              <a:t>L’AUTONOMIA PATRIMONIALE È PERFETTA</a:t>
            </a:r>
          </a:p>
        </p:txBody>
      </p:sp>
      <p:sp>
        <p:nvSpPr>
          <p:cNvPr id="9" name="Rettangolo con angoli arrotondati 8">
            <a:extLst>
              <a:ext uri="{FF2B5EF4-FFF2-40B4-BE49-F238E27FC236}">
                <a16:creationId xmlns:a16="http://schemas.microsoft.com/office/drawing/2014/main" id="{B6AF8913-0937-E018-735E-FFDDCBCCDC93}"/>
              </a:ext>
            </a:extLst>
          </p:cNvPr>
          <p:cNvSpPr/>
          <p:nvPr/>
        </p:nvSpPr>
        <p:spPr>
          <a:xfrm>
            <a:off x="534306" y="5153025"/>
            <a:ext cx="9689194" cy="1981200"/>
          </a:xfrm>
          <a:prstGeom prst="roundRect">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r>
              <a:rPr lang="it-IT" sz="2000" u="sng" dirty="0">
                <a:solidFill>
                  <a:schemeClr val="tx1"/>
                </a:solidFill>
              </a:rPr>
              <a:t>Non hanno scopo di lucro </a:t>
            </a:r>
            <a:r>
              <a:rPr lang="it-IT" sz="2000" dirty="0">
                <a:solidFill>
                  <a:schemeClr val="tx1"/>
                </a:solidFill>
              </a:rPr>
              <a:t>ma possono distribuire i dividendi, seppur in misura limitata.</a:t>
            </a:r>
          </a:p>
          <a:p>
            <a:pPr algn="ctr"/>
            <a:r>
              <a:rPr lang="it-IT" sz="2000" dirty="0">
                <a:solidFill>
                  <a:schemeClr val="tx1"/>
                </a:solidFill>
              </a:rPr>
              <a:t>Il loro fine è mutualistico: la società cooperativa viene costituita con lo scopo di fornire innanzitutto agli stessi soci, beni e/o servizi e/o occasioni di lavoro a condizioni più vantaggiose di quelle generalmente praticate nel mercato</a:t>
            </a:r>
          </a:p>
        </p:txBody>
      </p:sp>
      <p:sp>
        <p:nvSpPr>
          <p:cNvPr id="5" name="Rettangolo con angoli arrotondati 4">
            <a:extLst>
              <a:ext uri="{FF2B5EF4-FFF2-40B4-BE49-F238E27FC236}">
                <a16:creationId xmlns:a16="http://schemas.microsoft.com/office/drawing/2014/main" id="{8292AA7C-D599-EBDB-3A79-2A6AD181C2EF}"/>
              </a:ext>
            </a:extLst>
          </p:cNvPr>
          <p:cNvSpPr/>
          <p:nvPr/>
        </p:nvSpPr>
        <p:spPr>
          <a:xfrm>
            <a:off x="534306" y="3019425"/>
            <a:ext cx="9689194" cy="9144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dirty="0"/>
              <a:t>HANNO PERSONALITÀ GIURIDICA</a:t>
            </a:r>
          </a:p>
        </p:txBody>
      </p:sp>
      <p:sp>
        <p:nvSpPr>
          <p:cNvPr id="3" name="Rettangolo con angoli arrotondati 2">
            <a:extLst>
              <a:ext uri="{FF2B5EF4-FFF2-40B4-BE49-F238E27FC236}">
                <a16:creationId xmlns:a16="http://schemas.microsoft.com/office/drawing/2014/main" id="{BD93C3C3-6D4C-F991-016C-B5ABF3F76C8A}"/>
              </a:ext>
            </a:extLst>
          </p:cNvPr>
          <p:cNvSpPr/>
          <p:nvPr/>
        </p:nvSpPr>
        <p:spPr>
          <a:xfrm>
            <a:off x="534306" y="3997083"/>
            <a:ext cx="9689194" cy="762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dirty="0"/>
              <a:t>I SOCI HANNO RESPONSABILITÀ LIMITATA</a:t>
            </a:r>
          </a:p>
        </p:txBody>
      </p:sp>
    </p:spTree>
    <p:extLst>
      <p:ext uri="{BB962C8B-B14F-4D97-AF65-F5344CB8AC3E}">
        <p14:creationId xmlns:p14="http://schemas.microsoft.com/office/powerpoint/2010/main" val="15197094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olo 4">
            <a:extLst>
              <a:ext uri="{FF2B5EF4-FFF2-40B4-BE49-F238E27FC236}">
                <a16:creationId xmlns:a16="http://schemas.microsoft.com/office/drawing/2014/main" id="{3EE188F0-2D6A-1909-9CAF-147DD2F7AA1D}"/>
              </a:ext>
            </a:extLst>
          </p:cNvPr>
          <p:cNvSpPr>
            <a:spLocks noGrp="1"/>
          </p:cNvSpPr>
          <p:nvPr>
            <p:ph type="title"/>
          </p:nvPr>
        </p:nvSpPr>
        <p:spPr>
          <a:xfrm>
            <a:off x="674914" y="428625"/>
            <a:ext cx="9343571" cy="1194671"/>
          </a:xfrm>
        </p:spPr>
        <p:txBody>
          <a:bodyPr/>
          <a:lstStyle/>
          <a:p>
            <a:r>
              <a:rPr lang="it-IT" dirty="0" err="1"/>
              <a:t>SOCIETà</a:t>
            </a:r>
            <a:r>
              <a:rPr lang="it-IT" dirty="0"/>
              <a:t> DI CAPITALI</a:t>
            </a:r>
          </a:p>
        </p:txBody>
      </p:sp>
      <p:sp>
        <p:nvSpPr>
          <p:cNvPr id="4" name="Rettangolo con angoli arrotondati 3">
            <a:extLst>
              <a:ext uri="{FF2B5EF4-FFF2-40B4-BE49-F238E27FC236}">
                <a16:creationId xmlns:a16="http://schemas.microsoft.com/office/drawing/2014/main" id="{B89872F2-CDF3-9DB5-E663-378FDB0DD447}"/>
              </a:ext>
            </a:extLst>
          </p:cNvPr>
          <p:cNvSpPr/>
          <p:nvPr/>
        </p:nvSpPr>
        <p:spPr>
          <a:xfrm>
            <a:off x="534306" y="2194167"/>
            <a:ext cx="9689194" cy="977658"/>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dirty="0"/>
              <a:t>L’AUTONOMIA PATRIMONIALE È PERFETTA</a:t>
            </a:r>
          </a:p>
          <a:p>
            <a:pPr algn="ctr"/>
            <a:r>
              <a:rPr lang="it-IT" dirty="0"/>
              <a:t>(il capitale e i beni sociali costituiscono un patrimonio distinto e separato da quello dei soci)</a:t>
            </a:r>
          </a:p>
          <a:p>
            <a:pPr algn="ctr"/>
            <a:endParaRPr lang="it-IT" dirty="0"/>
          </a:p>
        </p:txBody>
      </p:sp>
      <p:sp>
        <p:nvSpPr>
          <p:cNvPr id="9" name="Rettangolo con angoli arrotondati 8">
            <a:extLst>
              <a:ext uri="{FF2B5EF4-FFF2-40B4-BE49-F238E27FC236}">
                <a16:creationId xmlns:a16="http://schemas.microsoft.com/office/drawing/2014/main" id="{B6AF8913-0937-E018-735E-FFDDCBCCDC93}"/>
              </a:ext>
            </a:extLst>
          </p:cNvPr>
          <p:cNvSpPr/>
          <p:nvPr/>
        </p:nvSpPr>
        <p:spPr>
          <a:xfrm>
            <a:off x="534306" y="4391025"/>
            <a:ext cx="9689194" cy="2743200"/>
          </a:xfrm>
          <a:prstGeom prst="roundRect">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r>
              <a:rPr lang="it-IT" sz="1900" dirty="0">
                <a:solidFill>
                  <a:schemeClr val="tx1"/>
                </a:solidFill>
              </a:rPr>
              <a:t>I soci sono sottoposti al regime di responsabilità limitata e solidale: essi rispondono per le obbligazioni sociali soltanto con il capitale conferito (somma monetaria o valore monetario del bene apportato nella società) e non rischiano il patrimonio personale. Qualora il patrimonio dell’azienda non dovesse essere sufficiente per coprire i debiti contratti dall’azienda, i creditori NON possono comunque rivalersi sul patrimonio personale dei soci. </a:t>
            </a:r>
          </a:p>
          <a:p>
            <a:pPr algn="ctr"/>
            <a:r>
              <a:rPr lang="it-IT" sz="1900" dirty="0">
                <a:solidFill>
                  <a:schemeClr val="tx1"/>
                </a:solidFill>
              </a:rPr>
              <a:t>Il patrimonio dell’azienda è l'unica forma di garanzia per i terzi: per questo, nella società di capitali, il Codice Civile obbliga i soci a sottoscrivere un importo minimo di capitale sociale</a:t>
            </a:r>
          </a:p>
        </p:txBody>
      </p:sp>
      <p:sp>
        <p:nvSpPr>
          <p:cNvPr id="5" name="Rettangolo con angoli arrotondati 4">
            <a:extLst>
              <a:ext uri="{FF2B5EF4-FFF2-40B4-BE49-F238E27FC236}">
                <a16:creationId xmlns:a16="http://schemas.microsoft.com/office/drawing/2014/main" id="{8292AA7C-D599-EBDB-3A79-2A6AD181C2EF}"/>
              </a:ext>
            </a:extLst>
          </p:cNvPr>
          <p:cNvSpPr/>
          <p:nvPr/>
        </p:nvSpPr>
        <p:spPr>
          <a:xfrm>
            <a:off x="534306" y="3248025"/>
            <a:ext cx="9689194" cy="977658"/>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dirty="0"/>
              <a:t>HANNO PERSONALITÀ GIURIDICA</a:t>
            </a:r>
          </a:p>
          <a:p>
            <a:pPr algn="ctr"/>
            <a:r>
              <a:rPr lang="it-IT" dirty="0"/>
              <a:t>(la società risponde per le obbligazioni sociali con il suo patrimonio)</a:t>
            </a:r>
          </a:p>
          <a:p>
            <a:pPr algn="ctr"/>
            <a:endParaRPr lang="it-IT" dirty="0"/>
          </a:p>
        </p:txBody>
      </p:sp>
    </p:spTree>
    <p:extLst>
      <p:ext uri="{BB962C8B-B14F-4D97-AF65-F5344CB8AC3E}">
        <p14:creationId xmlns:p14="http://schemas.microsoft.com/office/powerpoint/2010/main" val="11941434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olo 4">
            <a:extLst>
              <a:ext uri="{FF2B5EF4-FFF2-40B4-BE49-F238E27FC236}">
                <a16:creationId xmlns:a16="http://schemas.microsoft.com/office/drawing/2014/main" id="{3EE188F0-2D6A-1909-9CAF-147DD2F7AA1D}"/>
              </a:ext>
            </a:extLst>
          </p:cNvPr>
          <p:cNvSpPr>
            <a:spLocks noGrp="1"/>
          </p:cNvSpPr>
          <p:nvPr>
            <p:ph type="title"/>
          </p:nvPr>
        </p:nvSpPr>
        <p:spPr>
          <a:xfrm>
            <a:off x="674914" y="428625"/>
            <a:ext cx="9343571" cy="1194671"/>
          </a:xfrm>
        </p:spPr>
        <p:txBody>
          <a:bodyPr/>
          <a:lstStyle/>
          <a:p>
            <a:r>
              <a:rPr lang="it-IT" dirty="0" err="1"/>
              <a:t>SOCIETà</a:t>
            </a:r>
            <a:r>
              <a:rPr lang="it-IT" dirty="0"/>
              <a:t> DI CAPITALI</a:t>
            </a:r>
          </a:p>
        </p:txBody>
      </p:sp>
      <p:sp>
        <p:nvSpPr>
          <p:cNvPr id="4" name="Rettangolo con angoli arrotondati 3">
            <a:extLst>
              <a:ext uri="{FF2B5EF4-FFF2-40B4-BE49-F238E27FC236}">
                <a16:creationId xmlns:a16="http://schemas.microsoft.com/office/drawing/2014/main" id="{B89872F2-CDF3-9DB5-E663-378FDB0DD447}"/>
              </a:ext>
            </a:extLst>
          </p:cNvPr>
          <p:cNvSpPr/>
          <p:nvPr/>
        </p:nvSpPr>
        <p:spPr>
          <a:xfrm>
            <a:off x="534306" y="2105025"/>
            <a:ext cx="9689194" cy="43131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dirty="0"/>
              <a:t>SOCIETÀ A RESPONSABILITÀ LIMITATA (s.r.l.)</a:t>
            </a:r>
          </a:p>
        </p:txBody>
      </p:sp>
      <p:sp>
        <p:nvSpPr>
          <p:cNvPr id="2" name="Rettangolo con angoli arrotondati 1">
            <a:extLst>
              <a:ext uri="{FF2B5EF4-FFF2-40B4-BE49-F238E27FC236}">
                <a16:creationId xmlns:a16="http://schemas.microsoft.com/office/drawing/2014/main" id="{D5A0F33E-4740-B707-67FC-C14E2D0439C9}"/>
              </a:ext>
            </a:extLst>
          </p:cNvPr>
          <p:cNvSpPr/>
          <p:nvPr/>
        </p:nvSpPr>
        <p:spPr>
          <a:xfrm>
            <a:off x="502102" y="2619013"/>
            <a:ext cx="9689194" cy="1516922"/>
          </a:xfrm>
          <a:prstGeom prst="roundRect">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r>
              <a:rPr lang="it-IT" dirty="0">
                <a:solidFill>
                  <a:schemeClr val="tx1"/>
                </a:solidFill>
              </a:rPr>
              <a:t>La compagine sociale, ossia il numero dei soci, è ristretta. Il capitale sociale deve essere di minimo </a:t>
            </a:r>
            <a:r>
              <a:rPr lang="it-IT" b="1" dirty="0">
                <a:solidFill>
                  <a:schemeClr val="tx1"/>
                </a:solidFill>
              </a:rPr>
              <a:t>10.000€</a:t>
            </a:r>
            <a:r>
              <a:rPr lang="it-IT" dirty="0">
                <a:solidFill>
                  <a:schemeClr val="tx1"/>
                </a:solidFill>
              </a:rPr>
              <a:t> ed è suddiviso in quote.</a:t>
            </a:r>
          </a:p>
          <a:p>
            <a:pPr algn="ctr"/>
            <a:r>
              <a:rPr lang="it-IT" dirty="0">
                <a:solidFill>
                  <a:schemeClr val="tx1"/>
                </a:solidFill>
              </a:rPr>
              <a:t>Nel caso di </a:t>
            </a:r>
            <a:r>
              <a:rPr lang="it-IT" b="1" dirty="0">
                <a:solidFill>
                  <a:schemeClr val="tx1"/>
                </a:solidFill>
              </a:rPr>
              <a:t>SOCIETÀ A RESPONSABILITÀ LIMITATA SEMPLIFICATA (</a:t>
            </a:r>
            <a:r>
              <a:rPr lang="it-IT" b="1" dirty="0" err="1">
                <a:solidFill>
                  <a:schemeClr val="tx1"/>
                </a:solidFill>
              </a:rPr>
              <a:t>s.r.l.s</a:t>
            </a:r>
            <a:r>
              <a:rPr lang="it-IT" b="1" dirty="0">
                <a:solidFill>
                  <a:schemeClr val="tx1"/>
                </a:solidFill>
              </a:rPr>
              <a:t>.) il capitale sociale richiesto è di minimo di 1€, fino ad un massimo di 9.999,99€.</a:t>
            </a:r>
          </a:p>
        </p:txBody>
      </p:sp>
      <p:sp>
        <p:nvSpPr>
          <p:cNvPr id="8" name="Rettangolo con angoli arrotondati 7">
            <a:extLst>
              <a:ext uri="{FF2B5EF4-FFF2-40B4-BE49-F238E27FC236}">
                <a16:creationId xmlns:a16="http://schemas.microsoft.com/office/drawing/2014/main" id="{48DB81E0-D763-309F-1A3B-3783AA596019}"/>
              </a:ext>
            </a:extLst>
          </p:cNvPr>
          <p:cNvSpPr/>
          <p:nvPr/>
        </p:nvSpPr>
        <p:spPr>
          <a:xfrm>
            <a:off x="527502" y="4238625"/>
            <a:ext cx="9689194" cy="474448"/>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dirty="0"/>
              <a:t>SOCIETÀ PER AZIONI (s.p.a.)</a:t>
            </a:r>
          </a:p>
        </p:txBody>
      </p:sp>
      <p:sp>
        <p:nvSpPr>
          <p:cNvPr id="10" name="Rettangolo con angoli arrotondati 9">
            <a:extLst>
              <a:ext uri="{FF2B5EF4-FFF2-40B4-BE49-F238E27FC236}">
                <a16:creationId xmlns:a16="http://schemas.microsoft.com/office/drawing/2014/main" id="{EDD3B720-8542-053F-D008-18E4E87D951B}"/>
              </a:ext>
            </a:extLst>
          </p:cNvPr>
          <p:cNvSpPr/>
          <p:nvPr/>
        </p:nvSpPr>
        <p:spPr>
          <a:xfrm>
            <a:off x="502102" y="4815764"/>
            <a:ext cx="9682390" cy="642061"/>
          </a:xfrm>
          <a:prstGeom prst="roundRect">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r>
              <a:rPr lang="it-IT" dirty="0">
                <a:solidFill>
                  <a:schemeClr val="tx1"/>
                </a:solidFill>
              </a:rPr>
              <a:t>È un modello societario a compagine sociale elevata; il capitale sociale deve essere di minimo </a:t>
            </a:r>
            <a:r>
              <a:rPr lang="it-IT" b="1" dirty="0">
                <a:solidFill>
                  <a:schemeClr val="tx1"/>
                </a:solidFill>
              </a:rPr>
              <a:t>50.000€</a:t>
            </a:r>
            <a:r>
              <a:rPr lang="it-IT" dirty="0">
                <a:solidFill>
                  <a:schemeClr val="tx1"/>
                </a:solidFill>
              </a:rPr>
              <a:t> ed è suddiviso in azioni</a:t>
            </a:r>
          </a:p>
        </p:txBody>
      </p:sp>
      <p:sp>
        <p:nvSpPr>
          <p:cNvPr id="12" name="Rettangolo con angoli arrotondati 11">
            <a:extLst>
              <a:ext uri="{FF2B5EF4-FFF2-40B4-BE49-F238E27FC236}">
                <a16:creationId xmlns:a16="http://schemas.microsoft.com/office/drawing/2014/main" id="{49E0F429-A8BD-5F60-C47E-E3793173DB8E}"/>
              </a:ext>
            </a:extLst>
          </p:cNvPr>
          <p:cNvSpPr/>
          <p:nvPr/>
        </p:nvSpPr>
        <p:spPr>
          <a:xfrm>
            <a:off x="524595" y="5559334"/>
            <a:ext cx="9689194" cy="43131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dirty="0"/>
              <a:t>SOCIETÀ IN ACCOMANDITA PER AZIONI (s.a.s.)</a:t>
            </a:r>
          </a:p>
        </p:txBody>
      </p:sp>
      <p:sp>
        <p:nvSpPr>
          <p:cNvPr id="13" name="Rettangolo con angoli arrotondati 12">
            <a:extLst>
              <a:ext uri="{FF2B5EF4-FFF2-40B4-BE49-F238E27FC236}">
                <a16:creationId xmlns:a16="http://schemas.microsoft.com/office/drawing/2014/main" id="{81619352-392D-EC6F-7C4E-04CF4A646BEE}"/>
              </a:ext>
            </a:extLst>
          </p:cNvPr>
          <p:cNvSpPr/>
          <p:nvPr/>
        </p:nvSpPr>
        <p:spPr>
          <a:xfrm>
            <a:off x="492390" y="6073321"/>
            <a:ext cx="9698905" cy="1213304"/>
          </a:xfrm>
          <a:prstGeom prst="roundRect">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r>
              <a:rPr lang="it-IT" dirty="0">
                <a:solidFill>
                  <a:schemeClr val="tx1"/>
                </a:solidFill>
              </a:rPr>
              <a:t>Il capitale sociale minimo deve essere </a:t>
            </a:r>
            <a:r>
              <a:rPr lang="it-IT" b="1" dirty="0">
                <a:solidFill>
                  <a:schemeClr val="tx1"/>
                </a:solidFill>
              </a:rPr>
              <a:t>50.000€</a:t>
            </a:r>
            <a:r>
              <a:rPr lang="it-IT" dirty="0">
                <a:solidFill>
                  <a:schemeClr val="tx1"/>
                </a:solidFill>
              </a:rPr>
              <a:t> come nella s.p.a. e come nella s.a.s. ci sono soci accomandanti (che rispondono delle obbligazioni sociali nei limiti dei loro conferimenti, ma sono esclusi dall'amministrazione) e soci accomandatari (ossia soci amministratori di diritto e rispondono solitamente e illimitatamente)</a:t>
            </a:r>
          </a:p>
        </p:txBody>
      </p:sp>
    </p:spTree>
    <p:extLst>
      <p:ext uri="{BB962C8B-B14F-4D97-AF65-F5344CB8AC3E}">
        <p14:creationId xmlns:p14="http://schemas.microsoft.com/office/powerpoint/2010/main" val="413960656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olo 4">
            <a:extLst>
              <a:ext uri="{FF2B5EF4-FFF2-40B4-BE49-F238E27FC236}">
                <a16:creationId xmlns:a16="http://schemas.microsoft.com/office/drawing/2014/main" id="{3EE188F0-2D6A-1909-9CAF-147DD2F7AA1D}"/>
              </a:ext>
            </a:extLst>
          </p:cNvPr>
          <p:cNvSpPr>
            <a:spLocks noGrp="1"/>
          </p:cNvSpPr>
          <p:nvPr>
            <p:ph type="title"/>
          </p:nvPr>
        </p:nvSpPr>
        <p:spPr>
          <a:xfrm>
            <a:off x="674914" y="428625"/>
            <a:ext cx="9343571" cy="1194671"/>
          </a:xfrm>
        </p:spPr>
        <p:txBody>
          <a:bodyPr/>
          <a:lstStyle/>
          <a:p>
            <a:r>
              <a:rPr lang="it-IT" dirty="0"/>
              <a:t>FORMA GIURIDICA: SOGGETTO GIURIDICO</a:t>
            </a:r>
          </a:p>
        </p:txBody>
      </p:sp>
      <p:pic>
        <p:nvPicPr>
          <p:cNvPr id="3" name="object 3">
            <a:extLst>
              <a:ext uri="{FF2B5EF4-FFF2-40B4-BE49-F238E27FC236}">
                <a16:creationId xmlns:a16="http://schemas.microsoft.com/office/drawing/2014/main" id="{DBA08C09-81AD-1AB5-EBAD-29416D038884}"/>
              </a:ext>
            </a:extLst>
          </p:cNvPr>
          <p:cNvPicPr/>
          <p:nvPr/>
        </p:nvPicPr>
        <p:blipFill>
          <a:blip r:embed="rId2" cstate="print">
            <a:extLst>
              <a:ext uri="{BEBA8EAE-BF5A-486C-A8C5-ECC9F3942E4B}">
                <a14:imgProps xmlns:a14="http://schemas.microsoft.com/office/drawing/2010/main">
                  <a14:imgLayer r:embed="rId3">
                    <a14:imgEffect>
                      <a14:sharpenSoften amount="25000"/>
                    </a14:imgEffect>
                    <a14:imgEffect>
                      <a14:saturation sat="66000"/>
                    </a14:imgEffect>
                    <a14:imgEffect>
                      <a14:brightnessContrast contrast="-20000"/>
                    </a14:imgEffect>
                  </a14:imgLayer>
                </a14:imgProps>
              </a:ext>
            </a:extLst>
          </a:blip>
          <a:stretch>
            <a:fillRect/>
          </a:stretch>
        </p:blipFill>
        <p:spPr>
          <a:xfrm>
            <a:off x="2241550" y="2638425"/>
            <a:ext cx="6210299" cy="3124200"/>
          </a:xfrm>
          <a:prstGeom prst="rect">
            <a:avLst/>
          </a:prstGeom>
        </p:spPr>
      </p:pic>
    </p:spTree>
    <p:extLst>
      <p:ext uri="{BB962C8B-B14F-4D97-AF65-F5344CB8AC3E}">
        <p14:creationId xmlns:p14="http://schemas.microsoft.com/office/powerpoint/2010/main" val="6798349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olo 4">
            <a:extLst>
              <a:ext uri="{FF2B5EF4-FFF2-40B4-BE49-F238E27FC236}">
                <a16:creationId xmlns:a16="http://schemas.microsoft.com/office/drawing/2014/main" id="{3EE188F0-2D6A-1909-9CAF-147DD2F7AA1D}"/>
              </a:ext>
            </a:extLst>
          </p:cNvPr>
          <p:cNvSpPr>
            <a:spLocks noGrp="1"/>
          </p:cNvSpPr>
          <p:nvPr>
            <p:ph type="title"/>
          </p:nvPr>
        </p:nvSpPr>
        <p:spPr>
          <a:xfrm>
            <a:off x="674914" y="428625"/>
            <a:ext cx="9343571" cy="1194671"/>
          </a:xfrm>
        </p:spPr>
        <p:txBody>
          <a:bodyPr/>
          <a:lstStyle/>
          <a:p>
            <a:r>
              <a:rPr lang="it-IT" dirty="0"/>
              <a:t>FORMA GIURIDICA: SOGGETTO ECONOMICO</a:t>
            </a:r>
          </a:p>
        </p:txBody>
      </p:sp>
      <p:pic>
        <p:nvPicPr>
          <p:cNvPr id="2" name="object 3">
            <a:extLst>
              <a:ext uri="{FF2B5EF4-FFF2-40B4-BE49-F238E27FC236}">
                <a16:creationId xmlns:a16="http://schemas.microsoft.com/office/drawing/2014/main" id="{B4006486-F70E-6BEE-DCD3-3F696E3E4AD6}"/>
              </a:ext>
            </a:extLst>
          </p:cNvPr>
          <p:cNvPicPr/>
          <p:nvPr/>
        </p:nvPicPr>
        <p:blipFill rotWithShape="1">
          <a:blip r:embed="rId2" cstate="print">
            <a:extLst>
              <a:ext uri="{BEBA8EAE-BF5A-486C-A8C5-ECC9F3942E4B}">
                <a14:imgProps xmlns:a14="http://schemas.microsoft.com/office/drawing/2010/main">
                  <a14:imgLayer r:embed="rId3">
                    <a14:imgEffect>
                      <a14:sharpenSoften amount="25000"/>
                    </a14:imgEffect>
                    <a14:imgEffect>
                      <a14:saturation sat="66000"/>
                    </a14:imgEffect>
                    <a14:imgEffect>
                      <a14:brightnessContrast contrast="-20000"/>
                    </a14:imgEffect>
                  </a14:imgLayer>
                </a14:imgProps>
              </a:ext>
            </a:extLst>
          </a:blip>
          <a:srcRect r="2168"/>
          <a:stretch/>
        </p:blipFill>
        <p:spPr>
          <a:xfrm>
            <a:off x="2265363" y="2562225"/>
            <a:ext cx="6162674" cy="3200400"/>
          </a:xfrm>
          <a:prstGeom prst="rect">
            <a:avLst/>
          </a:prstGeom>
        </p:spPr>
      </p:pic>
    </p:spTree>
    <p:extLst>
      <p:ext uri="{BB962C8B-B14F-4D97-AF65-F5344CB8AC3E}">
        <p14:creationId xmlns:p14="http://schemas.microsoft.com/office/powerpoint/2010/main" val="10113687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Numeri e grafici arancioni e blu">
            <a:extLst>
              <a:ext uri="{FF2B5EF4-FFF2-40B4-BE49-F238E27FC236}">
                <a16:creationId xmlns:a16="http://schemas.microsoft.com/office/drawing/2014/main" id="{2782EA4B-A4A1-4BFC-C979-8614DBDBE60E}"/>
              </a:ext>
            </a:extLst>
          </p:cNvPr>
          <p:cNvPicPr>
            <a:picLocks noChangeAspect="1"/>
          </p:cNvPicPr>
          <p:nvPr/>
        </p:nvPicPr>
        <p:blipFill>
          <a:blip r:embed="rId2"/>
          <a:srcRect l="28684" r="38139" b="1"/>
          <a:stretch/>
        </p:blipFill>
        <p:spPr>
          <a:xfrm>
            <a:off x="6596791" y="10"/>
            <a:ext cx="4096609" cy="7562840"/>
          </a:xfrm>
          <a:prstGeom prst="rect">
            <a:avLst/>
          </a:prstGeom>
        </p:spPr>
      </p:pic>
      <p:sp>
        <p:nvSpPr>
          <p:cNvPr id="5" name="Titolo 4">
            <a:extLst>
              <a:ext uri="{FF2B5EF4-FFF2-40B4-BE49-F238E27FC236}">
                <a16:creationId xmlns:a16="http://schemas.microsoft.com/office/drawing/2014/main" id="{FB4B2406-46EB-A1FC-6B5B-1A72B245526A}"/>
              </a:ext>
            </a:extLst>
          </p:cNvPr>
          <p:cNvSpPr>
            <a:spLocks noGrp="1"/>
          </p:cNvSpPr>
          <p:nvPr>
            <p:ph type="title"/>
          </p:nvPr>
        </p:nvSpPr>
        <p:spPr>
          <a:xfrm>
            <a:off x="509753" y="774322"/>
            <a:ext cx="6336993" cy="1117996"/>
          </a:xfrm>
        </p:spPr>
        <p:txBody>
          <a:bodyPr vert="horz" lIns="91440" tIns="45720" rIns="91440" bIns="45720" rtlCol="0" anchor="b">
            <a:normAutofit/>
          </a:bodyPr>
          <a:lstStyle/>
          <a:p>
            <a:pPr defTabSz="457200"/>
            <a:r>
              <a:rPr lang="en-US" sz="3100" dirty="0">
                <a:solidFill>
                  <a:schemeClr val="accent1"/>
                </a:solidFill>
              </a:rPr>
              <a:t>CASI PARTICOLARI</a:t>
            </a:r>
          </a:p>
        </p:txBody>
      </p:sp>
      <p:sp>
        <p:nvSpPr>
          <p:cNvPr id="2" name="object 2"/>
          <p:cNvSpPr txBox="1"/>
          <p:nvPr/>
        </p:nvSpPr>
        <p:spPr>
          <a:xfrm>
            <a:off x="509753" y="1886155"/>
            <a:ext cx="6087038" cy="4369499"/>
          </a:xfrm>
          <a:prstGeom prst="rect">
            <a:avLst/>
          </a:prstGeom>
        </p:spPr>
        <p:txBody>
          <a:bodyPr vert="horz" lIns="91440" tIns="45720" rIns="91440" bIns="45720" rtlCol="0" anchor="ctr">
            <a:normAutofit/>
          </a:bodyPr>
          <a:lstStyle/>
          <a:p>
            <a:pPr marL="350696" marR="377638" indent="-342900">
              <a:spcBef>
                <a:spcPct val="20000"/>
              </a:spcBef>
              <a:spcAft>
                <a:spcPts val="600"/>
              </a:spcAft>
              <a:buClr>
                <a:schemeClr val="accent2"/>
              </a:buClr>
              <a:buSzPct val="92000"/>
              <a:buFont typeface="Wingdings" pitchFamily="2" charset="2"/>
              <a:buChar char="§"/>
              <a:tabLst>
                <a:tab pos="334749" algn="l"/>
              </a:tabLst>
            </a:pPr>
            <a:r>
              <a:rPr lang="en-US" sz="2400" dirty="0" err="1"/>
              <a:t>Controllo</a:t>
            </a:r>
            <a:r>
              <a:rPr lang="en-US" sz="2400" spc="-110" dirty="0"/>
              <a:t> </a:t>
            </a:r>
            <a:r>
              <a:rPr lang="en-US" sz="2400" dirty="0"/>
              <a:t>con</a:t>
            </a:r>
            <a:r>
              <a:rPr lang="en-US" sz="2400" spc="-110" dirty="0"/>
              <a:t> </a:t>
            </a:r>
            <a:r>
              <a:rPr lang="en-US" sz="2400" dirty="0" err="1"/>
              <a:t>aliquota</a:t>
            </a:r>
            <a:r>
              <a:rPr lang="en-US" sz="2400" spc="-118" dirty="0"/>
              <a:t> </a:t>
            </a:r>
            <a:r>
              <a:rPr lang="en-US" sz="2400" dirty="0"/>
              <a:t>di</a:t>
            </a:r>
            <a:r>
              <a:rPr lang="en-US" sz="2400" spc="-105" dirty="0"/>
              <a:t> </a:t>
            </a:r>
            <a:r>
              <a:rPr lang="en-US" sz="2400" dirty="0" err="1"/>
              <a:t>capitale</a:t>
            </a:r>
            <a:r>
              <a:rPr lang="en-US" sz="2400" spc="-123" dirty="0"/>
              <a:t> </a:t>
            </a:r>
            <a:r>
              <a:rPr lang="en-US" sz="2400" dirty="0" err="1"/>
              <a:t>inferiore</a:t>
            </a:r>
            <a:r>
              <a:rPr lang="en-US" sz="2400" spc="-110" dirty="0"/>
              <a:t> </a:t>
            </a:r>
            <a:r>
              <a:rPr lang="en-US" sz="2400" spc="-22" dirty="0"/>
              <a:t>al 50% (v. </a:t>
            </a:r>
            <a:r>
              <a:rPr lang="en-US" sz="2400" spc="-22" dirty="0" err="1"/>
              <a:t>plurimo</a:t>
            </a:r>
            <a:r>
              <a:rPr lang="en-US" sz="2400" spc="-22" dirty="0"/>
              <a:t>)</a:t>
            </a:r>
            <a:endParaRPr lang="en-US" sz="2400" dirty="0"/>
          </a:p>
          <a:p>
            <a:pPr marL="342900" indent="-342900">
              <a:spcBef>
                <a:spcPct val="20000"/>
              </a:spcBef>
              <a:spcAft>
                <a:spcPts val="600"/>
              </a:spcAft>
              <a:buClr>
                <a:schemeClr val="accent2"/>
              </a:buClr>
              <a:buSzPct val="92000"/>
              <a:buFont typeface="Wingdings" pitchFamily="2" charset="2"/>
              <a:buChar char="§"/>
            </a:pPr>
            <a:endParaRPr lang="en-US" sz="2400" dirty="0"/>
          </a:p>
          <a:p>
            <a:pPr marL="354040" indent="-342900">
              <a:spcBef>
                <a:spcPct val="20000"/>
              </a:spcBef>
              <a:spcAft>
                <a:spcPts val="600"/>
              </a:spcAft>
              <a:buClr>
                <a:schemeClr val="accent2"/>
              </a:buClr>
              <a:buSzPct val="92000"/>
              <a:buFont typeface="Wingdings" pitchFamily="2" charset="2"/>
              <a:buChar char="§"/>
              <a:tabLst>
                <a:tab pos="456730" algn="l"/>
              </a:tabLst>
            </a:pPr>
            <a:r>
              <a:rPr lang="en-US" sz="2400" dirty="0" err="1"/>
              <a:t>Controllo</a:t>
            </a:r>
            <a:r>
              <a:rPr lang="en-US" sz="2400" spc="-97" dirty="0"/>
              <a:t> </a:t>
            </a:r>
            <a:r>
              <a:rPr lang="en-US" sz="2400" dirty="0"/>
              <a:t>senza</a:t>
            </a:r>
            <a:r>
              <a:rPr lang="en-US" sz="2400" spc="-110" dirty="0"/>
              <a:t> </a:t>
            </a:r>
            <a:r>
              <a:rPr lang="en-US" sz="2400" spc="-8" dirty="0" err="1"/>
              <a:t>investimenti</a:t>
            </a:r>
            <a:r>
              <a:rPr lang="en-US" sz="2400" spc="-127" dirty="0"/>
              <a:t> </a:t>
            </a:r>
            <a:r>
              <a:rPr lang="en-US" sz="2400" dirty="0" err="1"/>
              <a:t>diretti</a:t>
            </a:r>
            <a:r>
              <a:rPr lang="en-US" sz="2400" spc="-88" dirty="0"/>
              <a:t> </a:t>
            </a:r>
            <a:r>
              <a:rPr lang="en-US" sz="2400" dirty="0"/>
              <a:t>di</a:t>
            </a:r>
            <a:r>
              <a:rPr lang="en-US" sz="2400" spc="-57" dirty="0"/>
              <a:t> </a:t>
            </a:r>
            <a:r>
              <a:rPr lang="en-US" sz="2400" spc="-8" dirty="0" err="1"/>
              <a:t>capitale</a:t>
            </a:r>
            <a:endParaRPr lang="en-US" sz="2400" dirty="0"/>
          </a:p>
          <a:p>
            <a:pPr marL="342900" indent="-342900">
              <a:spcBef>
                <a:spcPct val="20000"/>
              </a:spcBef>
              <a:spcAft>
                <a:spcPts val="600"/>
              </a:spcAft>
              <a:buClr>
                <a:schemeClr val="accent2"/>
              </a:buClr>
              <a:buSzPct val="92000"/>
              <a:buFont typeface="Wingdings" pitchFamily="2" charset="2"/>
              <a:buChar char="§"/>
            </a:pPr>
            <a:endParaRPr lang="en-US" sz="2400" dirty="0"/>
          </a:p>
          <a:p>
            <a:pPr marL="354040" indent="-342900">
              <a:spcBef>
                <a:spcPct val="20000"/>
              </a:spcBef>
              <a:spcAft>
                <a:spcPts val="600"/>
              </a:spcAft>
              <a:buClr>
                <a:schemeClr val="accent2"/>
              </a:buClr>
              <a:buSzPct val="92000"/>
              <a:buFont typeface="Wingdings" pitchFamily="2" charset="2"/>
              <a:buChar char="§"/>
              <a:tabLst>
                <a:tab pos="456730" algn="l"/>
              </a:tabLst>
            </a:pPr>
            <a:r>
              <a:rPr lang="en-US" sz="2400" dirty="0" err="1"/>
              <a:t>Controllo</a:t>
            </a:r>
            <a:r>
              <a:rPr lang="en-US" sz="2400" spc="-100" dirty="0"/>
              <a:t> </a:t>
            </a:r>
            <a:r>
              <a:rPr lang="en-US" sz="2400" dirty="0"/>
              <a:t>senza</a:t>
            </a:r>
            <a:r>
              <a:rPr lang="en-US" sz="2400" spc="-118" dirty="0"/>
              <a:t> </a:t>
            </a:r>
            <a:r>
              <a:rPr lang="en-US" sz="2400" spc="-8" dirty="0" err="1"/>
              <a:t>investimenti</a:t>
            </a:r>
            <a:r>
              <a:rPr lang="en-US" sz="2400" spc="-136" dirty="0"/>
              <a:t> </a:t>
            </a:r>
            <a:r>
              <a:rPr lang="en-US" sz="2400" dirty="0"/>
              <a:t>di</a:t>
            </a:r>
            <a:r>
              <a:rPr lang="en-US" sz="2400" spc="-35" dirty="0"/>
              <a:t> </a:t>
            </a:r>
            <a:r>
              <a:rPr lang="en-US" sz="2400" spc="-8" dirty="0" err="1"/>
              <a:t>capitale</a:t>
            </a:r>
            <a:r>
              <a:rPr lang="en-US" sz="2400" spc="-8" dirty="0"/>
              <a:t> </a:t>
            </a:r>
            <a:r>
              <a:rPr lang="en-US" sz="2000" spc="-8" dirty="0"/>
              <a:t>(es. manager/</a:t>
            </a:r>
            <a:r>
              <a:rPr lang="en-US" sz="2000" spc="-8" dirty="0" err="1"/>
              <a:t>pubblici</a:t>
            </a:r>
            <a:r>
              <a:rPr lang="en-US" sz="2000" spc="-8" dirty="0"/>
              <a:t>)</a:t>
            </a:r>
            <a:endParaRPr lang="en-US" sz="2000"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olo 4">
            <a:extLst>
              <a:ext uri="{FF2B5EF4-FFF2-40B4-BE49-F238E27FC236}">
                <a16:creationId xmlns:a16="http://schemas.microsoft.com/office/drawing/2014/main" id="{3EE188F0-2D6A-1909-9CAF-147DD2F7AA1D}"/>
              </a:ext>
            </a:extLst>
          </p:cNvPr>
          <p:cNvSpPr>
            <a:spLocks noGrp="1"/>
          </p:cNvSpPr>
          <p:nvPr>
            <p:ph type="title"/>
          </p:nvPr>
        </p:nvSpPr>
        <p:spPr>
          <a:xfrm>
            <a:off x="674914" y="428625"/>
            <a:ext cx="9343571" cy="1194671"/>
          </a:xfrm>
        </p:spPr>
        <p:txBody>
          <a:bodyPr/>
          <a:lstStyle/>
          <a:p>
            <a:r>
              <a:rPr lang="it-IT" dirty="0"/>
              <a:t>AZIONI</a:t>
            </a:r>
          </a:p>
        </p:txBody>
      </p:sp>
      <p:sp>
        <p:nvSpPr>
          <p:cNvPr id="2" name="Rettangolo con angoli arrotondati 1">
            <a:extLst>
              <a:ext uri="{FF2B5EF4-FFF2-40B4-BE49-F238E27FC236}">
                <a16:creationId xmlns:a16="http://schemas.microsoft.com/office/drawing/2014/main" id="{D5A0F33E-4740-B707-67FC-C14E2D0439C9}"/>
              </a:ext>
            </a:extLst>
          </p:cNvPr>
          <p:cNvSpPr/>
          <p:nvPr/>
        </p:nvSpPr>
        <p:spPr>
          <a:xfrm>
            <a:off x="502101" y="2754094"/>
            <a:ext cx="9689194" cy="990599"/>
          </a:xfrm>
          <a:prstGeom prst="roundRect">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r>
              <a:rPr lang="it-IT" sz="1700" b="1" kern="100" dirty="0">
                <a:solidFill>
                  <a:schemeClr val="tx1"/>
                </a:solidFill>
                <a:effectLst/>
                <a:ea typeface="Aptos" panose="020B0004020202020204" pitchFamily="34" charset="0"/>
                <a:cs typeface="Times New Roman" panose="02020603050405020304" pitchFamily="18" charset="0"/>
              </a:rPr>
              <a:t>AZIONI ORDINARIE</a:t>
            </a:r>
          </a:p>
          <a:p>
            <a:r>
              <a:rPr lang="it-IT" sz="1700" kern="100" dirty="0">
                <a:solidFill>
                  <a:schemeClr val="tx1"/>
                </a:solidFill>
                <a:effectLst/>
                <a:ea typeface="Aptos" panose="020B0004020202020204" pitchFamily="34" charset="0"/>
                <a:cs typeface="Times New Roman" panose="02020603050405020304" pitchFamily="18" charset="0"/>
              </a:rPr>
              <a:t>Diritto di voto in assemblea ordinaria e straordinaria; diritto al dividendo; Diritto al rimborso del capitale in sede di scioglimento della società</a:t>
            </a:r>
          </a:p>
        </p:txBody>
      </p:sp>
      <p:sp>
        <p:nvSpPr>
          <p:cNvPr id="3" name="object 2">
            <a:extLst>
              <a:ext uri="{FF2B5EF4-FFF2-40B4-BE49-F238E27FC236}">
                <a16:creationId xmlns:a16="http://schemas.microsoft.com/office/drawing/2014/main" id="{DFE3BD7D-0443-1E02-345A-AC52831C9361}"/>
              </a:ext>
            </a:extLst>
          </p:cNvPr>
          <p:cNvSpPr txBox="1"/>
          <p:nvPr/>
        </p:nvSpPr>
        <p:spPr>
          <a:xfrm>
            <a:off x="502101" y="2028825"/>
            <a:ext cx="9516383" cy="643980"/>
          </a:xfrm>
          <a:prstGeom prst="rect">
            <a:avLst/>
          </a:prstGeom>
        </p:spPr>
        <p:txBody>
          <a:bodyPr vert="horz" wrap="square" lIns="0" tIns="89112" rIns="0" bIns="0" rtlCol="0">
            <a:spAutoFit/>
          </a:bodyPr>
          <a:lstStyle/>
          <a:p>
            <a:pPr marL="11139" marR="647777" algn="just">
              <a:spcBef>
                <a:spcPts val="702"/>
              </a:spcBef>
            </a:pPr>
            <a:r>
              <a:rPr lang="it-IT" dirty="0">
                <a:cs typeface="Arial MT"/>
              </a:rPr>
              <a:t>Esistono svariate categorie di azioni che attribuiscono diritti economici e sociali diversi ai loro possessori. </a:t>
            </a:r>
            <a:endParaRPr dirty="0">
              <a:cs typeface="Arial MT"/>
            </a:endParaRPr>
          </a:p>
        </p:txBody>
      </p:sp>
      <p:sp>
        <p:nvSpPr>
          <p:cNvPr id="5" name="Rettangolo con angoli arrotondati 4">
            <a:extLst>
              <a:ext uri="{FF2B5EF4-FFF2-40B4-BE49-F238E27FC236}">
                <a16:creationId xmlns:a16="http://schemas.microsoft.com/office/drawing/2014/main" id="{CBE1C2D8-1EA9-5FCB-D590-7D3605E332B5}"/>
              </a:ext>
            </a:extLst>
          </p:cNvPr>
          <p:cNvSpPr/>
          <p:nvPr/>
        </p:nvSpPr>
        <p:spPr>
          <a:xfrm>
            <a:off x="507456" y="3820893"/>
            <a:ext cx="9689194" cy="1295400"/>
          </a:xfrm>
          <a:prstGeom prst="roundRect">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r>
              <a:rPr lang="it-IT" sz="1700" b="1" kern="100" dirty="0">
                <a:solidFill>
                  <a:schemeClr val="tx1"/>
                </a:solidFill>
                <a:effectLst/>
                <a:ea typeface="Aptos" panose="020B0004020202020204" pitchFamily="34" charset="0"/>
                <a:cs typeface="Times New Roman" panose="02020603050405020304" pitchFamily="18" charset="0"/>
              </a:rPr>
              <a:t>AZIONI PRIVILEGIATE</a:t>
            </a:r>
          </a:p>
          <a:p>
            <a:r>
              <a:rPr lang="it-IT" sz="1700" kern="100" dirty="0">
                <a:solidFill>
                  <a:schemeClr val="tx1"/>
                </a:solidFill>
                <a:effectLst/>
                <a:ea typeface="Aptos" panose="020B0004020202020204" pitchFamily="34" charset="0"/>
                <a:cs typeface="Times New Roman" panose="02020603050405020304" pitchFamily="18" charset="0"/>
              </a:rPr>
              <a:t>L’atto costitutivo può prevedere che abbia diritto di voto solo nell'assemblea straordinaria; In compenso, hanno un trattamento privilegiato in sede di distribuzione dei dividendi e di rimborso del capitale in caso di liquidazione della società</a:t>
            </a:r>
          </a:p>
        </p:txBody>
      </p:sp>
      <p:sp>
        <p:nvSpPr>
          <p:cNvPr id="7" name="Rettangolo con angoli arrotondati 6">
            <a:extLst>
              <a:ext uri="{FF2B5EF4-FFF2-40B4-BE49-F238E27FC236}">
                <a16:creationId xmlns:a16="http://schemas.microsoft.com/office/drawing/2014/main" id="{F1B3A4D3-5664-5DEB-3229-A05854526CAF}"/>
              </a:ext>
            </a:extLst>
          </p:cNvPr>
          <p:cNvSpPr/>
          <p:nvPr/>
        </p:nvSpPr>
        <p:spPr>
          <a:xfrm>
            <a:off x="502101" y="5192493"/>
            <a:ext cx="9689194" cy="1295400"/>
          </a:xfrm>
          <a:prstGeom prst="roundRect">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r>
              <a:rPr lang="it-IT" sz="1700" b="1" kern="100" dirty="0">
                <a:solidFill>
                  <a:schemeClr val="tx1"/>
                </a:solidFill>
                <a:effectLst/>
                <a:ea typeface="Aptos" panose="020B0004020202020204" pitchFamily="34" charset="0"/>
                <a:cs typeface="Times New Roman" panose="02020603050405020304" pitchFamily="18" charset="0"/>
              </a:rPr>
              <a:t>AZIONI DI RISPARMIO</a:t>
            </a:r>
          </a:p>
          <a:p>
            <a:r>
              <a:rPr lang="it-IT" sz="1700" kern="100" dirty="0">
                <a:solidFill>
                  <a:schemeClr val="tx1"/>
                </a:solidFill>
                <a:effectLst/>
                <a:ea typeface="Aptos" panose="020B0004020202020204" pitchFamily="34" charset="0"/>
                <a:cs typeface="Times New Roman" panose="02020603050405020304" pitchFamily="18" charset="0"/>
              </a:rPr>
              <a:t>Non danno diritto di voto, né in assemblea ordinaria, né in assemblea straordinaria; Sono privilegiate in sede di distribuzione dei dividendi e di rimborso il capitale; Possono essere emesse solo da società per azioni quotate in borsa</a:t>
            </a:r>
          </a:p>
        </p:txBody>
      </p:sp>
      <p:sp>
        <p:nvSpPr>
          <p:cNvPr id="11" name="CasellaDiTesto 10">
            <a:extLst>
              <a:ext uri="{FF2B5EF4-FFF2-40B4-BE49-F238E27FC236}">
                <a16:creationId xmlns:a16="http://schemas.microsoft.com/office/drawing/2014/main" id="{7BCD6C71-5609-1CAE-0077-B48CA083B380}"/>
              </a:ext>
            </a:extLst>
          </p:cNvPr>
          <p:cNvSpPr txBox="1"/>
          <p:nvPr/>
        </p:nvSpPr>
        <p:spPr>
          <a:xfrm>
            <a:off x="502101" y="6564094"/>
            <a:ext cx="9689194" cy="369332"/>
          </a:xfrm>
          <a:prstGeom prst="rect">
            <a:avLst/>
          </a:prstGeom>
          <a:noFill/>
        </p:spPr>
        <p:txBody>
          <a:bodyPr wrap="square">
            <a:spAutoFit/>
          </a:bodyPr>
          <a:lstStyle/>
          <a:p>
            <a:r>
              <a:rPr lang="it-IT" i="1" dirty="0"/>
              <a:t>La somma delle azioni privilegiate e di quelle di risparmio non può mai superare il 50% del capitale sociale</a:t>
            </a:r>
          </a:p>
        </p:txBody>
      </p:sp>
    </p:spTree>
    <p:extLst>
      <p:ext uri="{BB962C8B-B14F-4D97-AF65-F5344CB8AC3E}">
        <p14:creationId xmlns:p14="http://schemas.microsoft.com/office/powerpoint/2010/main" val="176174347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olo 4">
            <a:extLst>
              <a:ext uri="{FF2B5EF4-FFF2-40B4-BE49-F238E27FC236}">
                <a16:creationId xmlns:a16="http://schemas.microsoft.com/office/drawing/2014/main" id="{3EE188F0-2D6A-1909-9CAF-147DD2F7AA1D}"/>
              </a:ext>
            </a:extLst>
          </p:cNvPr>
          <p:cNvSpPr>
            <a:spLocks noGrp="1"/>
          </p:cNvSpPr>
          <p:nvPr>
            <p:ph type="title"/>
          </p:nvPr>
        </p:nvSpPr>
        <p:spPr>
          <a:xfrm>
            <a:off x="674914" y="428625"/>
            <a:ext cx="9343571" cy="1194671"/>
          </a:xfrm>
        </p:spPr>
        <p:txBody>
          <a:bodyPr/>
          <a:lstStyle/>
          <a:p>
            <a:r>
              <a:rPr lang="it-IT" dirty="0"/>
              <a:t>CASO PARTICOLARE 1</a:t>
            </a:r>
          </a:p>
        </p:txBody>
      </p:sp>
      <p:sp>
        <p:nvSpPr>
          <p:cNvPr id="3" name="object 2">
            <a:extLst>
              <a:ext uri="{FF2B5EF4-FFF2-40B4-BE49-F238E27FC236}">
                <a16:creationId xmlns:a16="http://schemas.microsoft.com/office/drawing/2014/main" id="{DFE3BD7D-0443-1E02-345A-AC52831C9361}"/>
              </a:ext>
            </a:extLst>
          </p:cNvPr>
          <p:cNvSpPr txBox="1"/>
          <p:nvPr/>
        </p:nvSpPr>
        <p:spPr>
          <a:xfrm>
            <a:off x="502101" y="2090959"/>
            <a:ext cx="9516383" cy="395066"/>
          </a:xfrm>
          <a:prstGeom prst="rect">
            <a:avLst/>
          </a:prstGeom>
        </p:spPr>
        <p:txBody>
          <a:bodyPr vert="horz" wrap="square" lIns="0" tIns="89112" rIns="0" bIns="0" rtlCol="0">
            <a:spAutoFit/>
          </a:bodyPr>
          <a:lstStyle/>
          <a:p>
            <a:pPr marL="11139" marR="647777" algn="just">
              <a:lnSpc>
                <a:spcPts val="2631"/>
              </a:lnSpc>
              <a:spcBef>
                <a:spcPts val="702"/>
              </a:spcBef>
            </a:pPr>
            <a:r>
              <a:rPr lang="it-IT" b="1" dirty="0">
                <a:cs typeface="Arial MT"/>
              </a:rPr>
              <a:t>PRESENZA DI DIVERSE CATEGORIE DI AZIONI</a:t>
            </a:r>
            <a:endParaRPr b="1" dirty="0">
              <a:cs typeface="Arial MT"/>
            </a:endParaRPr>
          </a:p>
        </p:txBody>
      </p:sp>
      <p:graphicFrame>
        <p:nvGraphicFramePr>
          <p:cNvPr id="9" name="Grafico 8">
            <a:extLst>
              <a:ext uri="{FF2B5EF4-FFF2-40B4-BE49-F238E27FC236}">
                <a16:creationId xmlns:a16="http://schemas.microsoft.com/office/drawing/2014/main" id="{AEFE5442-29A3-BCF9-1C07-3A27C7AF4B18}"/>
              </a:ext>
            </a:extLst>
          </p:cNvPr>
          <p:cNvGraphicFramePr>
            <a:graphicFrameLocks/>
          </p:cNvGraphicFramePr>
          <p:nvPr/>
        </p:nvGraphicFramePr>
        <p:xfrm>
          <a:off x="393700" y="2670691"/>
          <a:ext cx="5357586" cy="4038600"/>
        </p:xfrm>
        <a:graphic>
          <a:graphicData uri="http://schemas.openxmlformats.org/drawingml/2006/chart">
            <c:chart xmlns:c="http://schemas.openxmlformats.org/drawingml/2006/chart" xmlns:r="http://schemas.openxmlformats.org/officeDocument/2006/relationships" r:id="rId2"/>
          </a:graphicData>
        </a:graphic>
      </p:graphicFrame>
      <p:sp>
        <p:nvSpPr>
          <p:cNvPr id="10" name="Rettangolo con angoli arrotondati 9">
            <a:extLst>
              <a:ext uri="{FF2B5EF4-FFF2-40B4-BE49-F238E27FC236}">
                <a16:creationId xmlns:a16="http://schemas.microsoft.com/office/drawing/2014/main" id="{60F49CE7-2A70-F7FD-8BF7-1DC21C906150}"/>
              </a:ext>
            </a:extLst>
          </p:cNvPr>
          <p:cNvSpPr/>
          <p:nvPr/>
        </p:nvSpPr>
        <p:spPr>
          <a:xfrm>
            <a:off x="5988505" y="3933825"/>
            <a:ext cx="3777795" cy="1512332"/>
          </a:xfrm>
          <a:prstGeom prst="roundRect">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r>
              <a:rPr lang="it-IT" b="1" dirty="0">
                <a:solidFill>
                  <a:schemeClr val="tx1"/>
                </a:solidFill>
              </a:rPr>
              <a:t>In questo caso, è sufficiente il 25% + 1 delle azioni per imporre la propria volontà</a:t>
            </a:r>
          </a:p>
        </p:txBody>
      </p:sp>
      <p:pic>
        <p:nvPicPr>
          <p:cNvPr id="13" name="Elemento grafico 12">
            <a:extLst>
              <a:ext uri="{FF2B5EF4-FFF2-40B4-BE49-F238E27FC236}">
                <a16:creationId xmlns:a16="http://schemas.microsoft.com/office/drawing/2014/main" id="{54DC7AFF-AFC1-3307-0401-66BD7E90CB90}"/>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 uri="{837473B0-CC2E-450A-ABE3-18F120FF3D39}">
                <a1611:picAttrSrcUrl xmlns:a1611="http://schemas.microsoft.com/office/drawing/2016/11/main" r:id="rId4"/>
              </a:ext>
            </a:extLst>
          </a:blip>
          <a:stretch>
            <a:fillRect/>
          </a:stretch>
        </p:blipFill>
        <p:spPr>
          <a:xfrm>
            <a:off x="4889500" y="3878343"/>
            <a:ext cx="1623296" cy="1623296"/>
          </a:xfrm>
          <a:prstGeom prst="rect">
            <a:avLst/>
          </a:prstGeom>
        </p:spPr>
      </p:pic>
    </p:spTree>
    <p:extLst>
      <p:ext uri="{BB962C8B-B14F-4D97-AF65-F5344CB8AC3E}">
        <p14:creationId xmlns:p14="http://schemas.microsoft.com/office/powerpoint/2010/main" val="398071222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olo 4">
            <a:extLst>
              <a:ext uri="{FF2B5EF4-FFF2-40B4-BE49-F238E27FC236}">
                <a16:creationId xmlns:a16="http://schemas.microsoft.com/office/drawing/2014/main" id="{3EE188F0-2D6A-1909-9CAF-147DD2F7AA1D}"/>
              </a:ext>
            </a:extLst>
          </p:cNvPr>
          <p:cNvSpPr>
            <a:spLocks noGrp="1"/>
          </p:cNvSpPr>
          <p:nvPr>
            <p:ph type="title"/>
          </p:nvPr>
        </p:nvSpPr>
        <p:spPr>
          <a:xfrm>
            <a:off x="674914" y="428625"/>
            <a:ext cx="9343571" cy="1194671"/>
          </a:xfrm>
        </p:spPr>
        <p:txBody>
          <a:bodyPr/>
          <a:lstStyle/>
          <a:p>
            <a:r>
              <a:rPr lang="it-IT" dirty="0"/>
              <a:t>CASO PARTICOLARE 1</a:t>
            </a:r>
          </a:p>
        </p:txBody>
      </p:sp>
      <p:sp>
        <p:nvSpPr>
          <p:cNvPr id="3" name="object 2">
            <a:extLst>
              <a:ext uri="{FF2B5EF4-FFF2-40B4-BE49-F238E27FC236}">
                <a16:creationId xmlns:a16="http://schemas.microsoft.com/office/drawing/2014/main" id="{DFE3BD7D-0443-1E02-345A-AC52831C9361}"/>
              </a:ext>
            </a:extLst>
          </p:cNvPr>
          <p:cNvSpPr txBox="1"/>
          <p:nvPr/>
        </p:nvSpPr>
        <p:spPr>
          <a:xfrm>
            <a:off x="502101" y="2090959"/>
            <a:ext cx="9516383" cy="395066"/>
          </a:xfrm>
          <a:prstGeom prst="rect">
            <a:avLst/>
          </a:prstGeom>
        </p:spPr>
        <p:txBody>
          <a:bodyPr vert="horz" wrap="square" lIns="0" tIns="89112" rIns="0" bIns="0" rtlCol="0">
            <a:spAutoFit/>
          </a:bodyPr>
          <a:lstStyle/>
          <a:p>
            <a:pPr marL="11139" marR="647777" algn="just">
              <a:lnSpc>
                <a:spcPts val="2631"/>
              </a:lnSpc>
              <a:spcBef>
                <a:spcPts val="702"/>
              </a:spcBef>
            </a:pPr>
            <a:r>
              <a:rPr lang="it-IT" b="1" dirty="0">
                <a:cs typeface="Arial MT"/>
              </a:rPr>
              <a:t>REGOLE DI FUNZIONAMENTO DELL’ASSEMBLEA</a:t>
            </a:r>
            <a:endParaRPr b="1" dirty="0">
              <a:cs typeface="Arial MT"/>
            </a:endParaRPr>
          </a:p>
        </p:txBody>
      </p:sp>
      <p:sp>
        <p:nvSpPr>
          <p:cNvPr id="10" name="Rettangolo con angoli arrotondati 9">
            <a:extLst>
              <a:ext uri="{FF2B5EF4-FFF2-40B4-BE49-F238E27FC236}">
                <a16:creationId xmlns:a16="http://schemas.microsoft.com/office/drawing/2014/main" id="{60F49CE7-2A70-F7FD-8BF7-1DC21C906150}"/>
              </a:ext>
            </a:extLst>
          </p:cNvPr>
          <p:cNvSpPr/>
          <p:nvPr/>
        </p:nvSpPr>
        <p:spPr>
          <a:xfrm>
            <a:off x="502101" y="2638424"/>
            <a:ext cx="5835199" cy="2209801"/>
          </a:xfrm>
          <a:prstGeom prst="roundRect">
            <a:avLst/>
          </a:prstGeom>
          <a:solidFill>
            <a:schemeClr val="accent4">
              <a:lumMod val="60000"/>
              <a:lumOff val="40000"/>
            </a:schemeClr>
          </a:solidFill>
        </p:spPr>
        <p:style>
          <a:lnRef idx="2">
            <a:schemeClr val="accent4">
              <a:shade val="15000"/>
            </a:schemeClr>
          </a:lnRef>
          <a:fillRef idx="1">
            <a:schemeClr val="accent4"/>
          </a:fillRef>
          <a:effectRef idx="0">
            <a:schemeClr val="accent4"/>
          </a:effectRef>
          <a:fontRef idx="minor">
            <a:schemeClr val="lt1"/>
          </a:fontRef>
        </p:style>
        <p:txBody>
          <a:bodyPr rtlCol="0" anchor="ctr"/>
          <a:lstStyle/>
          <a:p>
            <a:r>
              <a:rPr lang="it-IT" sz="1500" b="1" kern="100" dirty="0">
                <a:solidFill>
                  <a:schemeClr val="tx1"/>
                </a:solidFill>
                <a:effectLst/>
                <a:ea typeface="Aptos" panose="020B0004020202020204" pitchFamily="34" charset="0"/>
                <a:cs typeface="Times New Roman" panose="02020603050405020304" pitchFamily="18" charset="0"/>
              </a:rPr>
              <a:t>ASSEMBLEA ORDINARIA</a:t>
            </a:r>
            <a:endParaRPr lang="it-IT" sz="1500" kern="100" dirty="0">
              <a:solidFill>
                <a:schemeClr val="tx1"/>
              </a:solidFill>
              <a:effectLst/>
              <a:ea typeface="Aptos" panose="020B0004020202020204" pitchFamily="34" charset="0"/>
              <a:cs typeface="Times New Roman" panose="02020603050405020304" pitchFamily="18" charset="0"/>
            </a:endParaRPr>
          </a:p>
          <a:p>
            <a:pPr marL="285750" indent="-285750">
              <a:buFont typeface="Wingdings" pitchFamily="2" charset="2"/>
              <a:buChar char="§"/>
            </a:pPr>
            <a:r>
              <a:rPr lang="it-IT" sz="1500" kern="100" dirty="0">
                <a:solidFill>
                  <a:schemeClr val="tx1"/>
                </a:solidFill>
                <a:effectLst/>
                <a:ea typeface="Aptos" panose="020B0004020202020204" pitchFamily="34" charset="0"/>
                <a:cs typeface="Times New Roman" panose="02020603050405020304" pitchFamily="18" charset="0"/>
              </a:rPr>
              <a:t>Approva il bilancio;</a:t>
            </a:r>
          </a:p>
          <a:p>
            <a:pPr marL="285750" indent="-285750">
              <a:buFont typeface="Wingdings" pitchFamily="2" charset="2"/>
              <a:buChar char="§"/>
            </a:pPr>
            <a:r>
              <a:rPr lang="it-IT" sz="1500" kern="100" dirty="0">
                <a:solidFill>
                  <a:schemeClr val="tx1"/>
                </a:solidFill>
                <a:effectLst/>
                <a:ea typeface="Aptos" panose="020B0004020202020204" pitchFamily="34" charset="0"/>
                <a:cs typeface="Times New Roman" panose="02020603050405020304" pitchFamily="18" charset="0"/>
              </a:rPr>
              <a:t>Nomina e revoca amministratori, sindaci e presidente del Collegio Sindacale;</a:t>
            </a:r>
          </a:p>
          <a:p>
            <a:pPr marL="285750" indent="-285750">
              <a:buFont typeface="Wingdings" pitchFamily="2" charset="2"/>
              <a:buChar char="§"/>
            </a:pPr>
            <a:r>
              <a:rPr lang="it-IT" sz="1500" kern="100" dirty="0">
                <a:solidFill>
                  <a:schemeClr val="tx1"/>
                </a:solidFill>
                <a:effectLst/>
                <a:ea typeface="Aptos" panose="020B0004020202020204" pitchFamily="34" charset="0"/>
                <a:cs typeface="Times New Roman" panose="02020603050405020304" pitchFamily="18" charset="0"/>
              </a:rPr>
              <a:t>Delibera compensi di amministratori e sindaci;</a:t>
            </a:r>
          </a:p>
          <a:p>
            <a:pPr marL="285750" indent="-285750">
              <a:buFont typeface="Wingdings" pitchFamily="2" charset="2"/>
              <a:buChar char="§"/>
            </a:pPr>
            <a:r>
              <a:rPr lang="it-IT" sz="1500" kern="100" dirty="0">
                <a:solidFill>
                  <a:schemeClr val="tx1"/>
                </a:solidFill>
                <a:effectLst/>
                <a:ea typeface="Aptos" panose="020B0004020202020204" pitchFamily="34" charset="0"/>
                <a:cs typeface="Times New Roman" panose="02020603050405020304" pitchFamily="18" charset="0"/>
              </a:rPr>
              <a:t>Delibera sulle responsabilità di amministratori e sindaci;</a:t>
            </a:r>
          </a:p>
          <a:p>
            <a:pPr marL="285750" indent="-285750">
              <a:buFont typeface="Wingdings" pitchFamily="2" charset="2"/>
              <a:buChar char="§"/>
            </a:pPr>
            <a:r>
              <a:rPr lang="it-IT" sz="1500" kern="100" dirty="0">
                <a:solidFill>
                  <a:schemeClr val="tx1"/>
                </a:solidFill>
                <a:effectLst/>
                <a:ea typeface="Aptos" panose="020B0004020202020204" pitchFamily="34" charset="0"/>
                <a:cs typeface="Times New Roman" panose="02020603050405020304" pitchFamily="18" charset="0"/>
              </a:rPr>
              <a:t>Delibera sulle materie ad essa riservate dall’Atto Costitutivo o sottoposte alla sua attenzione dagli amministratori e dai sindaci</a:t>
            </a:r>
          </a:p>
        </p:txBody>
      </p:sp>
      <p:sp>
        <p:nvSpPr>
          <p:cNvPr id="2" name="Rettangolo con angoli arrotondati 1">
            <a:extLst>
              <a:ext uri="{FF2B5EF4-FFF2-40B4-BE49-F238E27FC236}">
                <a16:creationId xmlns:a16="http://schemas.microsoft.com/office/drawing/2014/main" id="{9D076F70-87AA-11C8-55A1-07CECEEDA326}"/>
              </a:ext>
            </a:extLst>
          </p:cNvPr>
          <p:cNvSpPr/>
          <p:nvPr/>
        </p:nvSpPr>
        <p:spPr>
          <a:xfrm>
            <a:off x="6413500" y="2638424"/>
            <a:ext cx="3777799" cy="2209801"/>
          </a:xfrm>
          <a:prstGeom prst="roundRect">
            <a:avLst/>
          </a:prstGeom>
          <a:solidFill>
            <a:schemeClr val="accent1">
              <a:lumMod val="60000"/>
              <a:lumOff val="40000"/>
            </a:schemeClr>
          </a:solidFill>
        </p:spPr>
        <p:style>
          <a:lnRef idx="2">
            <a:schemeClr val="accent4">
              <a:shade val="15000"/>
            </a:schemeClr>
          </a:lnRef>
          <a:fillRef idx="1">
            <a:schemeClr val="accent4"/>
          </a:fillRef>
          <a:effectRef idx="0">
            <a:schemeClr val="accent4"/>
          </a:effectRef>
          <a:fontRef idx="minor">
            <a:schemeClr val="lt1"/>
          </a:fontRef>
        </p:style>
        <p:txBody>
          <a:bodyPr rtlCol="0" anchor="ctr"/>
          <a:lstStyle/>
          <a:p>
            <a:r>
              <a:rPr lang="it-IT" sz="1500" b="1" kern="100" dirty="0">
                <a:solidFill>
                  <a:schemeClr val="tx1"/>
                </a:solidFill>
                <a:effectLst/>
                <a:ea typeface="Aptos" panose="020B0004020202020204" pitchFamily="34" charset="0"/>
                <a:cs typeface="Times New Roman" panose="02020603050405020304" pitchFamily="18" charset="0"/>
              </a:rPr>
              <a:t>ASSEMBLEA STRAORDINARIA</a:t>
            </a:r>
            <a:endParaRPr lang="it-IT" sz="1500" kern="100" dirty="0">
              <a:solidFill>
                <a:schemeClr val="tx1"/>
              </a:solidFill>
              <a:effectLst/>
              <a:ea typeface="Aptos" panose="020B0004020202020204" pitchFamily="34" charset="0"/>
              <a:cs typeface="Times New Roman" panose="02020603050405020304" pitchFamily="18" charset="0"/>
            </a:endParaRPr>
          </a:p>
          <a:p>
            <a:r>
              <a:rPr lang="it-IT" sz="1500" kern="100" dirty="0">
                <a:solidFill>
                  <a:schemeClr val="tx1"/>
                </a:solidFill>
                <a:effectLst/>
                <a:ea typeface="Aptos" panose="020B0004020202020204" pitchFamily="34" charset="0"/>
                <a:cs typeface="Times New Roman" panose="02020603050405020304" pitchFamily="18" charset="0"/>
              </a:rPr>
              <a:t>Modifica l’Atto Costitutivo;</a:t>
            </a:r>
          </a:p>
          <a:p>
            <a:r>
              <a:rPr lang="it-IT" sz="1500" kern="100" dirty="0">
                <a:solidFill>
                  <a:schemeClr val="tx1"/>
                </a:solidFill>
                <a:effectLst/>
                <a:ea typeface="Aptos" panose="020B0004020202020204" pitchFamily="34" charset="0"/>
                <a:cs typeface="Times New Roman" panose="02020603050405020304" pitchFamily="18" charset="0"/>
              </a:rPr>
              <a:t>Emette le obbligazioni;</a:t>
            </a:r>
          </a:p>
          <a:p>
            <a:r>
              <a:rPr lang="it-IT" sz="1500" kern="100" dirty="0">
                <a:solidFill>
                  <a:schemeClr val="tx1"/>
                </a:solidFill>
                <a:effectLst/>
                <a:ea typeface="Aptos" panose="020B0004020202020204" pitchFamily="34" charset="0"/>
                <a:cs typeface="Times New Roman" panose="02020603050405020304" pitchFamily="18" charset="0"/>
              </a:rPr>
              <a:t>Nomina i liquidatori e ne fissa i poteri</a:t>
            </a:r>
          </a:p>
          <a:p>
            <a:pPr algn="ctr"/>
            <a:endParaRPr lang="it-IT" dirty="0">
              <a:solidFill>
                <a:schemeClr val="tx1"/>
              </a:solidFill>
            </a:endParaRPr>
          </a:p>
        </p:txBody>
      </p:sp>
      <p:sp>
        <p:nvSpPr>
          <p:cNvPr id="4" name="Rettangolo con angoli arrotondati 3">
            <a:extLst>
              <a:ext uri="{FF2B5EF4-FFF2-40B4-BE49-F238E27FC236}">
                <a16:creationId xmlns:a16="http://schemas.microsoft.com/office/drawing/2014/main" id="{9A1629A2-A1D6-647A-3881-0AF596486FF5}"/>
              </a:ext>
            </a:extLst>
          </p:cNvPr>
          <p:cNvSpPr/>
          <p:nvPr/>
        </p:nvSpPr>
        <p:spPr>
          <a:xfrm>
            <a:off x="502100" y="4895850"/>
            <a:ext cx="9689199" cy="1400175"/>
          </a:xfrm>
          <a:prstGeom prst="roundRect">
            <a:avLst/>
          </a:prstGeom>
          <a:solidFill>
            <a:schemeClr val="accent2">
              <a:lumMod val="60000"/>
              <a:lumOff val="40000"/>
            </a:schemeClr>
          </a:solidFill>
        </p:spPr>
        <p:style>
          <a:lnRef idx="2">
            <a:schemeClr val="accent4">
              <a:shade val="15000"/>
            </a:schemeClr>
          </a:lnRef>
          <a:fillRef idx="1">
            <a:schemeClr val="accent4"/>
          </a:fillRef>
          <a:effectRef idx="0">
            <a:schemeClr val="accent4"/>
          </a:effectRef>
          <a:fontRef idx="minor">
            <a:schemeClr val="lt1"/>
          </a:fontRef>
        </p:style>
        <p:txBody>
          <a:bodyPr rtlCol="0" anchor="ctr"/>
          <a:lstStyle/>
          <a:p>
            <a:r>
              <a:rPr lang="it-IT" sz="1500" kern="100" dirty="0">
                <a:solidFill>
                  <a:schemeClr val="tx1"/>
                </a:solidFill>
                <a:effectLst/>
                <a:ea typeface="Aptos" panose="020B0004020202020204" pitchFamily="34" charset="0"/>
                <a:cs typeface="Times New Roman" panose="02020603050405020304" pitchFamily="18" charset="0"/>
              </a:rPr>
              <a:t>Per la validità delle deliberazioni dell'assemblea ordinaria, la legge dispone che:</a:t>
            </a:r>
          </a:p>
          <a:p>
            <a:pPr marL="285750" indent="-285750">
              <a:buFont typeface="Wingdings" pitchFamily="2" charset="2"/>
              <a:buChar char="§"/>
            </a:pPr>
            <a:r>
              <a:rPr lang="it-IT" sz="1500" b="1" kern="100" dirty="0">
                <a:solidFill>
                  <a:schemeClr val="tx1"/>
                </a:solidFill>
                <a:effectLst/>
                <a:ea typeface="Aptos" panose="020B0004020202020204" pitchFamily="34" charset="0"/>
                <a:cs typeface="Times New Roman" panose="02020603050405020304" pitchFamily="18" charset="0"/>
              </a:rPr>
              <a:t>Prima convocazione:</a:t>
            </a:r>
            <a:r>
              <a:rPr lang="it-IT" sz="1500" kern="100" dirty="0">
                <a:solidFill>
                  <a:schemeClr val="tx1"/>
                </a:solidFill>
                <a:effectLst/>
                <a:ea typeface="Aptos" panose="020B0004020202020204" pitchFamily="34" charset="0"/>
                <a:cs typeface="Times New Roman" panose="02020603050405020304" pitchFamily="18" charset="0"/>
              </a:rPr>
              <a:t> l’assemblea è valida se è presente almeno il 50% del capitale sociale escluse le azioni a voto limitato. Delibera validamente con la maggioranza assoluta del capitale presente</a:t>
            </a:r>
          </a:p>
          <a:p>
            <a:pPr marL="285750" indent="-285750">
              <a:buFont typeface="Wingdings" pitchFamily="2" charset="2"/>
              <a:buChar char="§"/>
            </a:pPr>
            <a:r>
              <a:rPr lang="it-IT" sz="1500" b="1" kern="100" dirty="0">
                <a:solidFill>
                  <a:schemeClr val="tx1"/>
                </a:solidFill>
                <a:effectLst/>
                <a:ea typeface="Aptos" panose="020B0004020202020204" pitchFamily="34" charset="0"/>
                <a:cs typeface="Times New Roman" panose="02020603050405020304" pitchFamily="18" charset="0"/>
              </a:rPr>
              <a:t>Seconda convocazione: </a:t>
            </a:r>
            <a:r>
              <a:rPr lang="it-IT" sz="1500" kern="100" dirty="0">
                <a:solidFill>
                  <a:schemeClr val="tx1"/>
                </a:solidFill>
                <a:effectLst/>
                <a:ea typeface="Aptos" panose="020B0004020202020204" pitchFamily="34" charset="0"/>
                <a:cs typeface="Times New Roman" panose="02020603050405020304" pitchFamily="18" charset="0"/>
              </a:rPr>
              <a:t>l’assemblea è valida qualunque sia la quota di capitale sociale presente</a:t>
            </a:r>
          </a:p>
        </p:txBody>
      </p:sp>
      <p:sp>
        <p:nvSpPr>
          <p:cNvPr id="5" name="CasellaDiTesto 4">
            <a:extLst>
              <a:ext uri="{FF2B5EF4-FFF2-40B4-BE49-F238E27FC236}">
                <a16:creationId xmlns:a16="http://schemas.microsoft.com/office/drawing/2014/main" id="{D7508E9C-933E-E537-22E3-60877D70F8A9}"/>
              </a:ext>
            </a:extLst>
          </p:cNvPr>
          <p:cNvSpPr txBox="1"/>
          <p:nvPr/>
        </p:nvSpPr>
        <p:spPr>
          <a:xfrm>
            <a:off x="502105" y="6448425"/>
            <a:ext cx="9689194" cy="553998"/>
          </a:xfrm>
          <a:prstGeom prst="rect">
            <a:avLst/>
          </a:prstGeom>
          <a:noFill/>
        </p:spPr>
        <p:txBody>
          <a:bodyPr wrap="square">
            <a:spAutoFit/>
          </a:bodyPr>
          <a:lstStyle/>
          <a:p>
            <a:r>
              <a:rPr lang="it-IT" sz="1500" i="1" kern="100" dirty="0">
                <a:effectLst/>
                <a:ea typeface="Aptos" panose="020B0004020202020204" pitchFamily="34" charset="0"/>
                <a:cs typeface="Times New Roman" panose="02020603050405020304" pitchFamily="18" charset="0"/>
              </a:rPr>
              <a:t>Dunque, se ad esempio in assemblea sono presenti solo il 30% degli azionisti ordinari, si potrà imporre la propria volontà solo con il 15% +1 del capitale sociale.</a:t>
            </a:r>
          </a:p>
        </p:txBody>
      </p:sp>
    </p:spTree>
    <p:extLst>
      <p:ext uri="{BB962C8B-B14F-4D97-AF65-F5344CB8AC3E}">
        <p14:creationId xmlns:p14="http://schemas.microsoft.com/office/powerpoint/2010/main" val="384558513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3">
            <a:extLst>
              <a:ext uri="{FF2B5EF4-FFF2-40B4-BE49-F238E27FC236}">
                <a16:creationId xmlns:a16="http://schemas.microsoft.com/office/drawing/2014/main" id="{34E8A413-9C49-CC83-8D4F-E802C615256E}"/>
              </a:ext>
            </a:extLst>
          </p:cNvPr>
          <p:cNvGraphicFramePr/>
          <p:nvPr/>
        </p:nvGraphicFramePr>
        <p:xfrm>
          <a:off x="509607" y="2405406"/>
          <a:ext cx="9674185" cy="43831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2" name="Titolo 4">
            <a:extLst>
              <a:ext uri="{FF2B5EF4-FFF2-40B4-BE49-F238E27FC236}">
                <a16:creationId xmlns:a16="http://schemas.microsoft.com/office/drawing/2014/main" id="{4102E89F-BFD0-909A-108A-F35B635E6E46}"/>
              </a:ext>
            </a:extLst>
          </p:cNvPr>
          <p:cNvSpPr>
            <a:spLocks noGrp="1"/>
          </p:cNvSpPr>
          <p:nvPr>
            <p:ph type="title"/>
          </p:nvPr>
        </p:nvSpPr>
        <p:spPr>
          <a:xfrm>
            <a:off x="674914" y="428625"/>
            <a:ext cx="9343571" cy="1194671"/>
          </a:xfrm>
        </p:spPr>
        <p:txBody>
          <a:bodyPr/>
          <a:lstStyle/>
          <a:p>
            <a:r>
              <a:rPr lang="it-IT" dirty="0"/>
              <a:t>CASO PARTICOLARE 1</a:t>
            </a:r>
          </a:p>
        </p:txBody>
      </p:sp>
    </p:spTree>
    <p:extLst>
      <p:ext uri="{BB962C8B-B14F-4D97-AF65-F5344CB8AC3E}">
        <p14:creationId xmlns:p14="http://schemas.microsoft.com/office/powerpoint/2010/main" val="104397448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olo 4">
            <a:extLst>
              <a:ext uri="{FF2B5EF4-FFF2-40B4-BE49-F238E27FC236}">
                <a16:creationId xmlns:a16="http://schemas.microsoft.com/office/drawing/2014/main" id="{3EE188F0-2D6A-1909-9CAF-147DD2F7AA1D}"/>
              </a:ext>
            </a:extLst>
          </p:cNvPr>
          <p:cNvSpPr>
            <a:spLocks noGrp="1"/>
          </p:cNvSpPr>
          <p:nvPr>
            <p:ph type="title"/>
          </p:nvPr>
        </p:nvSpPr>
        <p:spPr>
          <a:xfrm>
            <a:off x="674914" y="428625"/>
            <a:ext cx="9343571" cy="1194671"/>
          </a:xfrm>
        </p:spPr>
        <p:txBody>
          <a:bodyPr/>
          <a:lstStyle/>
          <a:p>
            <a:r>
              <a:rPr lang="it-IT" dirty="0"/>
              <a:t>AZIONI</a:t>
            </a:r>
          </a:p>
        </p:txBody>
      </p:sp>
      <p:sp>
        <p:nvSpPr>
          <p:cNvPr id="2" name="Rettangolo con angoli arrotondati 1">
            <a:extLst>
              <a:ext uri="{FF2B5EF4-FFF2-40B4-BE49-F238E27FC236}">
                <a16:creationId xmlns:a16="http://schemas.microsoft.com/office/drawing/2014/main" id="{D5A0F33E-4740-B707-67FC-C14E2D0439C9}"/>
              </a:ext>
            </a:extLst>
          </p:cNvPr>
          <p:cNvSpPr/>
          <p:nvPr/>
        </p:nvSpPr>
        <p:spPr>
          <a:xfrm>
            <a:off x="502101" y="2638425"/>
            <a:ext cx="9689194" cy="990599"/>
          </a:xfrm>
          <a:prstGeom prst="roundRect">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r>
              <a:rPr lang="it-IT" sz="1700" b="1" kern="100" dirty="0">
                <a:solidFill>
                  <a:schemeClr val="tx1"/>
                </a:solidFill>
                <a:effectLst/>
                <a:ea typeface="Aptos" panose="020B0004020202020204" pitchFamily="34" charset="0"/>
                <a:cs typeface="Times New Roman" panose="02020603050405020304" pitchFamily="18" charset="0"/>
              </a:rPr>
              <a:t>INFLUENZA DOMINANTE</a:t>
            </a:r>
          </a:p>
          <a:p>
            <a:r>
              <a:rPr lang="it-IT" sz="1700" kern="100" dirty="0">
                <a:solidFill>
                  <a:schemeClr val="tx1"/>
                </a:solidFill>
                <a:effectLst/>
                <a:ea typeface="Aptos" panose="020B0004020202020204" pitchFamily="34" charset="0"/>
                <a:cs typeface="Times New Roman" panose="02020603050405020304" pitchFamily="18" charset="0"/>
              </a:rPr>
              <a:t>Controllo di una società in virtù di particolari vincoli contrattuali (es.: banche o altri finanziatori; unico cliente/fornitore</a:t>
            </a:r>
          </a:p>
        </p:txBody>
      </p:sp>
      <p:sp>
        <p:nvSpPr>
          <p:cNvPr id="3" name="object 2">
            <a:extLst>
              <a:ext uri="{FF2B5EF4-FFF2-40B4-BE49-F238E27FC236}">
                <a16:creationId xmlns:a16="http://schemas.microsoft.com/office/drawing/2014/main" id="{DFE3BD7D-0443-1E02-345A-AC52831C9361}"/>
              </a:ext>
            </a:extLst>
          </p:cNvPr>
          <p:cNvSpPr txBox="1"/>
          <p:nvPr/>
        </p:nvSpPr>
        <p:spPr>
          <a:xfrm>
            <a:off x="502101" y="2119044"/>
            <a:ext cx="9516383" cy="366981"/>
          </a:xfrm>
          <a:prstGeom prst="rect">
            <a:avLst/>
          </a:prstGeom>
        </p:spPr>
        <p:txBody>
          <a:bodyPr vert="horz" wrap="square" lIns="0" tIns="89112" rIns="0" bIns="0" rtlCol="0">
            <a:spAutoFit/>
          </a:bodyPr>
          <a:lstStyle/>
          <a:p>
            <a:pPr marL="11139" marR="647777" algn="just">
              <a:spcBef>
                <a:spcPts val="702"/>
              </a:spcBef>
            </a:pPr>
            <a:r>
              <a:rPr lang="it-IT" b="1" dirty="0">
                <a:cs typeface="Arial MT"/>
              </a:rPr>
              <a:t>CONTROLLO SENZA INVESTIMENTI DIRETTI (caso Gruppi: Società Holding)</a:t>
            </a:r>
          </a:p>
        </p:txBody>
      </p:sp>
      <p:sp>
        <p:nvSpPr>
          <p:cNvPr id="5" name="Rettangolo con angoli arrotondati 4">
            <a:extLst>
              <a:ext uri="{FF2B5EF4-FFF2-40B4-BE49-F238E27FC236}">
                <a16:creationId xmlns:a16="http://schemas.microsoft.com/office/drawing/2014/main" id="{CBE1C2D8-1EA9-5FCB-D590-7D3605E332B5}"/>
              </a:ext>
            </a:extLst>
          </p:cNvPr>
          <p:cNvSpPr/>
          <p:nvPr/>
        </p:nvSpPr>
        <p:spPr>
          <a:xfrm>
            <a:off x="507456" y="3705223"/>
            <a:ext cx="9689194" cy="1752601"/>
          </a:xfrm>
          <a:prstGeom prst="roundRect">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r>
              <a:rPr lang="it-IT" sz="1700" b="1" kern="100" dirty="0">
                <a:solidFill>
                  <a:schemeClr val="tx1"/>
                </a:solidFill>
                <a:effectLst/>
                <a:ea typeface="Aptos" panose="020B0004020202020204" pitchFamily="34" charset="0"/>
                <a:cs typeface="Times New Roman" panose="02020603050405020304" pitchFamily="18" charset="0"/>
              </a:rPr>
              <a:t>SOCIETÀ DI CAPITALI DI GRANDI DIMENSIONI</a:t>
            </a:r>
          </a:p>
          <a:p>
            <a:r>
              <a:rPr lang="it-IT" sz="1700" kern="100" dirty="0">
                <a:solidFill>
                  <a:schemeClr val="tx1"/>
                </a:solidFill>
                <a:effectLst/>
                <a:ea typeface="Aptos" panose="020B0004020202020204" pitchFamily="34" charset="0"/>
                <a:cs typeface="Times New Roman" panose="02020603050405020304" pitchFamily="18" charset="0"/>
              </a:rPr>
              <a:t>In esse non sempre il soggetto economico aziendale coincide con coloro che detengono la proprietà del capitale, soci di maggioranza di minoranza che siano. Può accadere, quindi, che il potere decisionale venga delegato dall’assemblea degli azionisti (e quindi dai soci) a manager competenti. Essi, in virtù della delega che hanno ricevuto e delle comprovate competenze manageriali, possono governare e dirigere l’azienda anche se sono completamente estranei alla proprietà della stessa</a:t>
            </a:r>
          </a:p>
        </p:txBody>
      </p:sp>
      <p:sp>
        <p:nvSpPr>
          <p:cNvPr id="7" name="Rettangolo con angoli arrotondati 6">
            <a:extLst>
              <a:ext uri="{FF2B5EF4-FFF2-40B4-BE49-F238E27FC236}">
                <a16:creationId xmlns:a16="http://schemas.microsoft.com/office/drawing/2014/main" id="{F1B3A4D3-5664-5DEB-3229-A05854526CAF}"/>
              </a:ext>
            </a:extLst>
          </p:cNvPr>
          <p:cNvSpPr/>
          <p:nvPr/>
        </p:nvSpPr>
        <p:spPr>
          <a:xfrm>
            <a:off x="502101" y="5534025"/>
            <a:ext cx="9689194" cy="1143000"/>
          </a:xfrm>
          <a:prstGeom prst="roundRect">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r>
              <a:rPr lang="it-IT" sz="1700" b="1" kern="100" dirty="0">
                <a:solidFill>
                  <a:schemeClr val="tx1"/>
                </a:solidFill>
                <a:effectLst/>
                <a:ea typeface="Aptos" panose="020B0004020202020204" pitchFamily="34" charset="0"/>
                <a:cs typeface="Times New Roman" panose="02020603050405020304" pitchFamily="18" charset="0"/>
              </a:rPr>
              <a:t>IMPRESA PUBBLICA GOVERNATA DA MANAGER PUBBLICI</a:t>
            </a:r>
            <a:endParaRPr lang="it-IT" sz="1700" b="1" kern="100" dirty="0">
              <a:solidFill>
                <a:schemeClr val="tx1"/>
              </a:solidFill>
              <a:ea typeface="Aptos" panose="020B0004020202020204" pitchFamily="34" charset="0"/>
              <a:cs typeface="Times New Roman" panose="02020603050405020304" pitchFamily="18" charset="0"/>
            </a:endParaRPr>
          </a:p>
          <a:p>
            <a:r>
              <a:rPr lang="it-IT" sz="1700" kern="100" dirty="0">
                <a:solidFill>
                  <a:schemeClr val="tx1"/>
                </a:solidFill>
                <a:effectLst/>
                <a:ea typeface="Aptos" panose="020B0004020202020204" pitchFamily="34" charset="0"/>
                <a:cs typeface="Times New Roman" panose="02020603050405020304" pitchFamily="18" charset="0"/>
              </a:rPr>
              <a:t>I manager sono nominati in genere da pubblici poteri e governano senza aver effettuato alcun investimento nell’azienda ma unicamente in virtù del possesso di competenze professionali</a:t>
            </a:r>
          </a:p>
        </p:txBody>
      </p:sp>
    </p:spTree>
    <p:extLst>
      <p:ext uri="{BB962C8B-B14F-4D97-AF65-F5344CB8AC3E}">
        <p14:creationId xmlns:p14="http://schemas.microsoft.com/office/powerpoint/2010/main" val="42465731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olo 4">
            <a:extLst>
              <a:ext uri="{FF2B5EF4-FFF2-40B4-BE49-F238E27FC236}">
                <a16:creationId xmlns:a16="http://schemas.microsoft.com/office/drawing/2014/main" id="{3EE188F0-2D6A-1909-9CAF-147DD2F7AA1D}"/>
              </a:ext>
            </a:extLst>
          </p:cNvPr>
          <p:cNvSpPr>
            <a:spLocks noGrp="1"/>
          </p:cNvSpPr>
          <p:nvPr>
            <p:ph type="title"/>
          </p:nvPr>
        </p:nvSpPr>
        <p:spPr>
          <a:xfrm>
            <a:off x="674914" y="428625"/>
            <a:ext cx="9343571" cy="1194671"/>
          </a:xfrm>
        </p:spPr>
        <p:txBody>
          <a:bodyPr/>
          <a:lstStyle/>
          <a:p>
            <a:r>
              <a:rPr lang="it-IT" spc="115" dirty="0"/>
              <a:t>ESEMPI</a:t>
            </a:r>
            <a:r>
              <a:rPr lang="it-IT" spc="364" dirty="0"/>
              <a:t> </a:t>
            </a:r>
            <a:r>
              <a:rPr lang="it-IT" spc="66" dirty="0"/>
              <a:t>DI</a:t>
            </a:r>
            <a:r>
              <a:rPr lang="it-IT" spc="368" dirty="0"/>
              <a:t> </a:t>
            </a:r>
            <a:r>
              <a:rPr lang="it-IT" spc="105" dirty="0"/>
              <a:t>SOGGETTO </a:t>
            </a:r>
            <a:r>
              <a:rPr lang="it-IT" spc="115" dirty="0"/>
              <a:t>ECONOMICO</a:t>
            </a:r>
            <a:endParaRPr lang="it-IT" dirty="0"/>
          </a:p>
        </p:txBody>
      </p:sp>
      <p:pic>
        <p:nvPicPr>
          <p:cNvPr id="4" name="object 3">
            <a:extLst>
              <a:ext uri="{FF2B5EF4-FFF2-40B4-BE49-F238E27FC236}">
                <a16:creationId xmlns:a16="http://schemas.microsoft.com/office/drawing/2014/main" id="{88C16D4E-5D16-6E10-7BD7-ACE96D21ACDE}"/>
              </a:ext>
            </a:extLst>
          </p:cNvPr>
          <p:cNvPicPr/>
          <p:nvPr/>
        </p:nvPicPr>
        <p:blipFill rotWithShape="1">
          <a:blip r:embed="rId3" cstate="print">
            <a:extLst>
              <a:ext uri="{BEBA8EAE-BF5A-486C-A8C5-ECC9F3942E4B}">
                <a14:imgProps xmlns:a14="http://schemas.microsoft.com/office/drawing/2010/main">
                  <a14:imgLayer r:embed="rId4">
                    <a14:imgEffect>
                      <a14:sharpenSoften amount="25000"/>
                    </a14:imgEffect>
                  </a14:imgLayer>
                </a14:imgProps>
              </a:ext>
            </a:extLst>
          </a:blip>
          <a:srcRect t="33333" r="82456" b="35925"/>
          <a:stretch/>
        </p:blipFill>
        <p:spPr>
          <a:xfrm>
            <a:off x="1494971" y="3629025"/>
            <a:ext cx="1600200" cy="1524000"/>
          </a:xfrm>
          <a:prstGeom prst="rect">
            <a:avLst/>
          </a:prstGeom>
        </p:spPr>
      </p:pic>
      <p:graphicFrame>
        <p:nvGraphicFramePr>
          <p:cNvPr id="11" name="Grafico 10">
            <a:extLst>
              <a:ext uri="{FF2B5EF4-FFF2-40B4-BE49-F238E27FC236}">
                <a16:creationId xmlns:a16="http://schemas.microsoft.com/office/drawing/2014/main" id="{2D9CEA4C-F026-84E7-D7EA-216BB8DDF029}"/>
              </a:ext>
            </a:extLst>
          </p:cNvPr>
          <p:cNvGraphicFramePr/>
          <p:nvPr/>
        </p:nvGraphicFramePr>
        <p:xfrm>
          <a:off x="2295071" y="2105025"/>
          <a:ext cx="7128933" cy="4752622"/>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347006029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olo 4">
            <a:extLst>
              <a:ext uri="{FF2B5EF4-FFF2-40B4-BE49-F238E27FC236}">
                <a16:creationId xmlns:a16="http://schemas.microsoft.com/office/drawing/2014/main" id="{3EE188F0-2D6A-1909-9CAF-147DD2F7AA1D}"/>
              </a:ext>
            </a:extLst>
          </p:cNvPr>
          <p:cNvSpPr>
            <a:spLocks noGrp="1"/>
          </p:cNvSpPr>
          <p:nvPr>
            <p:ph type="title"/>
          </p:nvPr>
        </p:nvSpPr>
        <p:spPr>
          <a:xfrm>
            <a:off x="674914" y="428625"/>
            <a:ext cx="9343571" cy="1194671"/>
          </a:xfrm>
        </p:spPr>
        <p:txBody>
          <a:bodyPr/>
          <a:lstStyle/>
          <a:p>
            <a:r>
              <a:rPr lang="it-IT" spc="115" dirty="0"/>
              <a:t>ESEMPI</a:t>
            </a:r>
            <a:r>
              <a:rPr lang="it-IT" spc="364" dirty="0"/>
              <a:t> </a:t>
            </a:r>
            <a:r>
              <a:rPr lang="it-IT" spc="66" dirty="0"/>
              <a:t>DI</a:t>
            </a:r>
            <a:r>
              <a:rPr lang="it-IT" spc="368" dirty="0"/>
              <a:t> </a:t>
            </a:r>
            <a:r>
              <a:rPr lang="it-IT" spc="105" dirty="0"/>
              <a:t>SOGGETTO </a:t>
            </a:r>
            <a:r>
              <a:rPr lang="it-IT" spc="115" dirty="0"/>
              <a:t>ECONOMICO</a:t>
            </a:r>
            <a:endParaRPr lang="it-IT" dirty="0"/>
          </a:p>
        </p:txBody>
      </p:sp>
      <p:pic>
        <p:nvPicPr>
          <p:cNvPr id="2" name="object 3">
            <a:extLst>
              <a:ext uri="{FF2B5EF4-FFF2-40B4-BE49-F238E27FC236}">
                <a16:creationId xmlns:a16="http://schemas.microsoft.com/office/drawing/2014/main" id="{92726278-4F5C-9681-4F7C-FF7A4EB254AC}"/>
              </a:ext>
            </a:extLst>
          </p:cNvPr>
          <p:cNvPicPr/>
          <p:nvPr/>
        </p:nvPicPr>
        <p:blipFill rotWithShape="1">
          <a:blip r:embed="rId2" cstate="print">
            <a:extLst>
              <a:ext uri="{BEBA8EAE-BF5A-486C-A8C5-ECC9F3942E4B}">
                <a14:imgProps xmlns:a14="http://schemas.microsoft.com/office/drawing/2010/main">
                  <a14:imgLayer r:embed="rId3">
                    <a14:imgEffect>
                      <a14:colorTemperature colorTemp="7200"/>
                    </a14:imgEffect>
                    <a14:imgEffect>
                      <a14:brightnessContrast contrast="40000"/>
                    </a14:imgEffect>
                  </a14:imgLayer>
                </a14:imgProps>
              </a:ext>
            </a:extLst>
          </a:blip>
          <a:srcRect l="894" t="32107" r="72621" b="37053"/>
          <a:stretch/>
        </p:blipFill>
        <p:spPr>
          <a:xfrm>
            <a:off x="1308100" y="3781425"/>
            <a:ext cx="1905000" cy="1042272"/>
          </a:xfrm>
          <a:prstGeom prst="rect">
            <a:avLst/>
          </a:prstGeom>
        </p:spPr>
      </p:pic>
      <p:pic>
        <p:nvPicPr>
          <p:cNvPr id="5" name="object 3">
            <a:extLst>
              <a:ext uri="{FF2B5EF4-FFF2-40B4-BE49-F238E27FC236}">
                <a16:creationId xmlns:a16="http://schemas.microsoft.com/office/drawing/2014/main" id="{5273A6A0-9406-CB62-D764-9CE2FBD97B9B}"/>
              </a:ext>
            </a:extLst>
          </p:cNvPr>
          <p:cNvPicPr/>
          <p:nvPr/>
        </p:nvPicPr>
        <p:blipFill rotWithShape="1">
          <a:blip r:embed="rId4" cstate="print"/>
          <a:srcRect l="37896" t="7868" r="3153" b="7547"/>
          <a:stretch/>
        </p:blipFill>
        <p:spPr>
          <a:xfrm>
            <a:off x="3822700" y="2664261"/>
            <a:ext cx="5257800" cy="3276600"/>
          </a:xfrm>
          <a:prstGeom prst="rect">
            <a:avLst/>
          </a:prstGeom>
        </p:spPr>
      </p:pic>
    </p:spTree>
    <p:extLst>
      <p:ext uri="{BB962C8B-B14F-4D97-AF65-F5344CB8AC3E}">
        <p14:creationId xmlns:p14="http://schemas.microsoft.com/office/powerpoint/2010/main" val="37704397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olo 4">
            <a:extLst>
              <a:ext uri="{FF2B5EF4-FFF2-40B4-BE49-F238E27FC236}">
                <a16:creationId xmlns:a16="http://schemas.microsoft.com/office/drawing/2014/main" id="{3EE188F0-2D6A-1909-9CAF-147DD2F7AA1D}"/>
              </a:ext>
            </a:extLst>
          </p:cNvPr>
          <p:cNvSpPr>
            <a:spLocks noGrp="1"/>
          </p:cNvSpPr>
          <p:nvPr>
            <p:ph type="title"/>
          </p:nvPr>
        </p:nvSpPr>
        <p:spPr>
          <a:xfrm>
            <a:off x="674914" y="428625"/>
            <a:ext cx="9343571" cy="1194671"/>
          </a:xfrm>
        </p:spPr>
        <p:txBody>
          <a:bodyPr/>
          <a:lstStyle/>
          <a:p>
            <a:r>
              <a:rPr lang="it-IT" spc="115" dirty="0"/>
              <a:t>ESEMPI</a:t>
            </a:r>
            <a:r>
              <a:rPr lang="it-IT" spc="364" dirty="0"/>
              <a:t> </a:t>
            </a:r>
            <a:r>
              <a:rPr lang="it-IT" spc="66" dirty="0"/>
              <a:t>DI</a:t>
            </a:r>
            <a:r>
              <a:rPr lang="it-IT" spc="368" dirty="0"/>
              <a:t> </a:t>
            </a:r>
            <a:r>
              <a:rPr lang="it-IT" spc="105" dirty="0"/>
              <a:t>SOGGETTO </a:t>
            </a:r>
            <a:r>
              <a:rPr lang="it-IT" spc="115" dirty="0"/>
              <a:t>ECONOMICO</a:t>
            </a:r>
            <a:endParaRPr lang="it-IT" dirty="0"/>
          </a:p>
        </p:txBody>
      </p:sp>
      <p:pic>
        <p:nvPicPr>
          <p:cNvPr id="2" name="object 5">
            <a:extLst>
              <a:ext uri="{FF2B5EF4-FFF2-40B4-BE49-F238E27FC236}">
                <a16:creationId xmlns:a16="http://schemas.microsoft.com/office/drawing/2014/main" id="{65B99479-13FF-CF2A-2774-1876B6A7D16E}"/>
              </a:ext>
            </a:extLst>
          </p:cNvPr>
          <p:cNvPicPr/>
          <p:nvPr/>
        </p:nvPicPr>
        <p:blipFill rotWithShape="1">
          <a:blip r:embed="rId2" cstate="print"/>
          <a:srcRect t="34591" r="74304" b="34459"/>
          <a:stretch/>
        </p:blipFill>
        <p:spPr>
          <a:xfrm>
            <a:off x="1384300" y="3629024"/>
            <a:ext cx="1905000" cy="1194671"/>
          </a:xfrm>
          <a:prstGeom prst="rect">
            <a:avLst/>
          </a:prstGeom>
        </p:spPr>
      </p:pic>
      <p:pic>
        <p:nvPicPr>
          <p:cNvPr id="4" name="object 5">
            <a:extLst>
              <a:ext uri="{FF2B5EF4-FFF2-40B4-BE49-F238E27FC236}">
                <a16:creationId xmlns:a16="http://schemas.microsoft.com/office/drawing/2014/main" id="{34DF1634-0665-53A2-0B07-6BAABD588352}"/>
              </a:ext>
            </a:extLst>
          </p:cNvPr>
          <p:cNvPicPr/>
          <p:nvPr/>
        </p:nvPicPr>
        <p:blipFill rotWithShape="1">
          <a:blip r:embed="rId2" cstate="print"/>
          <a:srcRect l="36717" t="9103" r="7329" b="8970"/>
          <a:stretch/>
        </p:blipFill>
        <p:spPr>
          <a:xfrm>
            <a:off x="4051300" y="2562225"/>
            <a:ext cx="5257800" cy="3505200"/>
          </a:xfrm>
          <a:prstGeom prst="rect">
            <a:avLst/>
          </a:prstGeom>
        </p:spPr>
      </p:pic>
    </p:spTree>
    <p:extLst>
      <p:ext uri="{BB962C8B-B14F-4D97-AF65-F5344CB8AC3E}">
        <p14:creationId xmlns:p14="http://schemas.microsoft.com/office/powerpoint/2010/main" val="49233854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olo 4">
            <a:extLst>
              <a:ext uri="{FF2B5EF4-FFF2-40B4-BE49-F238E27FC236}">
                <a16:creationId xmlns:a16="http://schemas.microsoft.com/office/drawing/2014/main" id="{3EE188F0-2D6A-1909-9CAF-147DD2F7AA1D}"/>
              </a:ext>
            </a:extLst>
          </p:cNvPr>
          <p:cNvSpPr>
            <a:spLocks noGrp="1"/>
          </p:cNvSpPr>
          <p:nvPr>
            <p:ph type="title"/>
          </p:nvPr>
        </p:nvSpPr>
        <p:spPr>
          <a:xfrm>
            <a:off x="674914" y="428625"/>
            <a:ext cx="9343571" cy="1194671"/>
          </a:xfrm>
        </p:spPr>
        <p:txBody>
          <a:bodyPr/>
          <a:lstStyle/>
          <a:p>
            <a:r>
              <a:rPr lang="it-IT" spc="115" dirty="0"/>
              <a:t>AZIONI PROPRIE</a:t>
            </a:r>
            <a:endParaRPr lang="it-IT" dirty="0"/>
          </a:p>
        </p:txBody>
      </p:sp>
      <p:graphicFrame>
        <p:nvGraphicFramePr>
          <p:cNvPr id="8" name="object 2">
            <a:extLst>
              <a:ext uri="{FF2B5EF4-FFF2-40B4-BE49-F238E27FC236}">
                <a16:creationId xmlns:a16="http://schemas.microsoft.com/office/drawing/2014/main" id="{204A5FF8-2D53-1245-DB05-708A78D92681}"/>
              </a:ext>
            </a:extLst>
          </p:cNvPr>
          <p:cNvGraphicFramePr/>
          <p:nvPr/>
        </p:nvGraphicFramePr>
        <p:xfrm>
          <a:off x="551163" y="2478167"/>
          <a:ext cx="9596138" cy="344189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1" name="Elemento grafico 10" descr="Valigetta con riempimento a tinta unita">
            <a:extLst>
              <a:ext uri="{FF2B5EF4-FFF2-40B4-BE49-F238E27FC236}">
                <a16:creationId xmlns:a16="http://schemas.microsoft.com/office/drawing/2014/main" id="{3ADD265D-14B5-A1CE-9FB0-8D5619B61EC6}"/>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5880100" y="2943225"/>
            <a:ext cx="685800" cy="685800"/>
          </a:xfrm>
          <a:prstGeom prst="rect">
            <a:avLst/>
          </a:prstGeom>
        </p:spPr>
      </p:pic>
      <p:sp>
        <p:nvSpPr>
          <p:cNvPr id="2" name="TextBox 1">
            <a:extLst>
              <a:ext uri="{FF2B5EF4-FFF2-40B4-BE49-F238E27FC236}">
                <a16:creationId xmlns:a16="http://schemas.microsoft.com/office/drawing/2014/main" id="{C733D2D5-B84C-DBB9-5C89-E684DC53BFFE}"/>
              </a:ext>
            </a:extLst>
          </p:cNvPr>
          <p:cNvSpPr txBox="1"/>
          <p:nvPr/>
        </p:nvSpPr>
        <p:spPr>
          <a:xfrm>
            <a:off x="850899" y="6524625"/>
            <a:ext cx="9167585" cy="523220"/>
          </a:xfrm>
          <a:prstGeom prst="rect">
            <a:avLst/>
          </a:prstGeom>
          <a:noFill/>
        </p:spPr>
        <p:txBody>
          <a:bodyPr wrap="square" rtlCol="0">
            <a:spAutoFit/>
          </a:bodyPr>
          <a:lstStyle/>
          <a:p>
            <a:r>
              <a:rPr lang="en-GB" sz="1400" dirty="0" err="1">
                <a:solidFill>
                  <a:srgbClr val="000000">
                    <a:hueOff val="0"/>
                    <a:satOff val="0"/>
                    <a:lumOff val="0"/>
                    <a:alphaOff val="0"/>
                  </a:srgbClr>
                </a:solidFill>
                <a:latin typeface="Gill Sans MT" panose="020B0502020104020203"/>
              </a:rPr>
              <a:t>Dispositivo</a:t>
            </a:r>
            <a:r>
              <a:rPr lang="en-GB" sz="1400" dirty="0">
                <a:solidFill>
                  <a:srgbClr val="000000">
                    <a:hueOff val="0"/>
                    <a:satOff val="0"/>
                    <a:lumOff val="0"/>
                    <a:alphaOff val="0"/>
                  </a:srgbClr>
                </a:solidFill>
                <a:latin typeface="Gill Sans MT" panose="020B0502020104020203"/>
              </a:rPr>
              <a:t> </a:t>
            </a:r>
            <a:r>
              <a:rPr lang="en-GB" sz="1400" dirty="0" err="1">
                <a:solidFill>
                  <a:srgbClr val="000000">
                    <a:hueOff val="0"/>
                    <a:satOff val="0"/>
                    <a:lumOff val="0"/>
                    <a:alphaOff val="0"/>
                  </a:srgbClr>
                </a:solidFill>
                <a:latin typeface="Gill Sans MT" panose="020B0502020104020203"/>
              </a:rPr>
              <a:t>dell'art</a:t>
            </a:r>
            <a:r>
              <a:rPr lang="en-GB" sz="1400" dirty="0">
                <a:solidFill>
                  <a:srgbClr val="000000">
                    <a:hueOff val="0"/>
                    <a:satOff val="0"/>
                    <a:lumOff val="0"/>
                    <a:alphaOff val="0"/>
                  </a:srgbClr>
                </a:solidFill>
                <a:latin typeface="Gill Sans MT" panose="020B0502020104020203"/>
              </a:rPr>
              <a:t>. </a:t>
            </a:r>
            <a:r>
              <a:rPr lang="en-GB" sz="1400" b="1" dirty="0">
                <a:solidFill>
                  <a:srgbClr val="000000">
                    <a:hueOff val="0"/>
                    <a:satOff val="0"/>
                    <a:lumOff val="0"/>
                    <a:alphaOff val="0"/>
                  </a:srgbClr>
                </a:solidFill>
                <a:latin typeface="Gill Sans MT" panose="020B0502020104020203"/>
              </a:rPr>
              <a:t>2357 </a:t>
            </a:r>
            <a:r>
              <a:rPr lang="en-GB" sz="1400" b="1" dirty="0" err="1">
                <a:solidFill>
                  <a:srgbClr val="000000">
                    <a:hueOff val="0"/>
                    <a:satOff val="0"/>
                    <a:lumOff val="0"/>
                    <a:alphaOff val="0"/>
                  </a:srgbClr>
                </a:solidFill>
                <a:latin typeface="Gill Sans MT" panose="020B0502020104020203"/>
              </a:rPr>
              <a:t>Codice</a:t>
            </a:r>
            <a:r>
              <a:rPr lang="en-GB" sz="1400" b="1" dirty="0">
                <a:solidFill>
                  <a:srgbClr val="000000">
                    <a:hueOff val="0"/>
                    <a:satOff val="0"/>
                    <a:lumOff val="0"/>
                    <a:alphaOff val="0"/>
                  </a:srgbClr>
                </a:solidFill>
                <a:latin typeface="Gill Sans MT" panose="020B0502020104020203"/>
              </a:rPr>
              <a:t> Civile</a:t>
            </a:r>
            <a:r>
              <a:rPr lang="en-GB" sz="1400" dirty="0">
                <a:solidFill>
                  <a:srgbClr val="000000">
                    <a:hueOff val="0"/>
                    <a:satOff val="0"/>
                    <a:lumOff val="0"/>
                    <a:alphaOff val="0"/>
                  </a:srgbClr>
                </a:solidFill>
                <a:latin typeface="Gill Sans MT" panose="020B0502020104020203"/>
              </a:rPr>
              <a:t>. La </a:t>
            </a:r>
            <a:r>
              <a:rPr lang="en-GB" sz="1400" dirty="0" err="1">
                <a:solidFill>
                  <a:srgbClr val="000000">
                    <a:hueOff val="0"/>
                    <a:satOff val="0"/>
                    <a:lumOff val="0"/>
                    <a:alphaOff val="0"/>
                  </a:srgbClr>
                </a:solidFill>
                <a:latin typeface="Gill Sans MT" panose="020B0502020104020203"/>
              </a:rPr>
              <a:t>società</a:t>
            </a:r>
            <a:r>
              <a:rPr lang="en-GB" sz="1400" dirty="0">
                <a:solidFill>
                  <a:srgbClr val="000000">
                    <a:hueOff val="0"/>
                    <a:satOff val="0"/>
                    <a:lumOff val="0"/>
                    <a:alphaOff val="0"/>
                  </a:srgbClr>
                </a:solidFill>
                <a:latin typeface="Gill Sans MT" panose="020B0502020104020203"/>
              </a:rPr>
              <a:t> non </a:t>
            </a:r>
            <a:r>
              <a:rPr lang="en-GB" sz="1400" dirty="0" err="1">
                <a:solidFill>
                  <a:srgbClr val="000000">
                    <a:hueOff val="0"/>
                    <a:satOff val="0"/>
                    <a:lumOff val="0"/>
                    <a:alphaOff val="0"/>
                  </a:srgbClr>
                </a:solidFill>
                <a:latin typeface="Gill Sans MT" panose="020B0502020104020203"/>
              </a:rPr>
              <a:t>può</a:t>
            </a:r>
            <a:r>
              <a:rPr lang="en-GB" sz="1400" dirty="0">
                <a:solidFill>
                  <a:srgbClr val="000000">
                    <a:hueOff val="0"/>
                    <a:satOff val="0"/>
                    <a:lumOff val="0"/>
                    <a:alphaOff val="0"/>
                  </a:srgbClr>
                </a:solidFill>
                <a:latin typeface="Gill Sans MT" panose="020B0502020104020203"/>
              </a:rPr>
              <a:t> </a:t>
            </a:r>
            <a:r>
              <a:rPr lang="en-GB" sz="1400" dirty="0" err="1">
                <a:solidFill>
                  <a:srgbClr val="000000">
                    <a:hueOff val="0"/>
                    <a:satOff val="0"/>
                    <a:lumOff val="0"/>
                    <a:alphaOff val="0"/>
                  </a:srgbClr>
                </a:solidFill>
                <a:latin typeface="Gill Sans MT" panose="020B0502020104020203"/>
              </a:rPr>
              <a:t>acquistare</a:t>
            </a:r>
            <a:r>
              <a:rPr lang="en-GB" sz="1400" dirty="0">
                <a:solidFill>
                  <a:srgbClr val="000000">
                    <a:hueOff val="0"/>
                    <a:satOff val="0"/>
                    <a:lumOff val="0"/>
                    <a:alphaOff val="0"/>
                  </a:srgbClr>
                </a:solidFill>
                <a:latin typeface="Gill Sans MT" panose="020B0502020104020203"/>
              </a:rPr>
              <a:t> </a:t>
            </a:r>
            <a:r>
              <a:rPr lang="en-GB" sz="1400" dirty="0" err="1">
                <a:solidFill>
                  <a:srgbClr val="000000">
                    <a:hueOff val="0"/>
                    <a:satOff val="0"/>
                    <a:lumOff val="0"/>
                    <a:alphaOff val="0"/>
                  </a:srgbClr>
                </a:solidFill>
                <a:latin typeface="Gill Sans MT" panose="020B0502020104020203"/>
              </a:rPr>
              <a:t>azioni</a:t>
            </a:r>
            <a:r>
              <a:rPr lang="en-GB" sz="1400" dirty="0">
                <a:solidFill>
                  <a:srgbClr val="000000">
                    <a:hueOff val="0"/>
                    <a:satOff val="0"/>
                    <a:lumOff val="0"/>
                    <a:alphaOff val="0"/>
                  </a:srgbClr>
                </a:solidFill>
                <a:latin typeface="Gill Sans MT" panose="020B0502020104020203"/>
              </a:rPr>
              <a:t> </a:t>
            </a:r>
            <a:r>
              <a:rPr lang="en-GB" sz="1400" dirty="0" err="1">
                <a:solidFill>
                  <a:srgbClr val="000000">
                    <a:hueOff val="0"/>
                    <a:satOff val="0"/>
                    <a:lumOff val="0"/>
                    <a:alphaOff val="0"/>
                  </a:srgbClr>
                </a:solidFill>
                <a:latin typeface="Gill Sans MT" panose="020B0502020104020203"/>
              </a:rPr>
              <a:t>proprie</a:t>
            </a:r>
            <a:r>
              <a:rPr lang="en-GB" sz="1400" dirty="0">
                <a:solidFill>
                  <a:srgbClr val="000000">
                    <a:hueOff val="0"/>
                    <a:satOff val="0"/>
                    <a:lumOff val="0"/>
                    <a:alphaOff val="0"/>
                  </a:srgbClr>
                </a:solidFill>
                <a:latin typeface="Gill Sans MT" panose="020B0502020104020203"/>
              </a:rPr>
              <a:t> se non </a:t>
            </a:r>
            <a:r>
              <a:rPr lang="en-GB" sz="1400" dirty="0" err="1">
                <a:solidFill>
                  <a:srgbClr val="000000">
                    <a:hueOff val="0"/>
                    <a:satOff val="0"/>
                    <a:lumOff val="0"/>
                    <a:alphaOff val="0"/>
                  </a:srgbClr>
                </a:solidFill>
                <a:latin typeface="Gill Sans MT" panose="020B0502020104020203"/>
              </a:rPr>
              <a:t>nei</a:t>
            </a:r>
            <a:r>
              <a:rPr lang="en-GB" sz="1400" dirty="0">
                <a:solidFill>
                  <a:srgbClr val="000000">
                    <a:hueOff val="0"/>
                    <a:satOff val="0"/>
                    <a:lumOff val="0"/>
                    <a:alphaOff val="0"/>
                  </a:srgbClr>
                </a:solidFill>
                <a:latin typeface="Gill Sans MT" panose="020B0502020104020203"/>
              </a:rPr>
              <a:t> </a:t>
            </a:r>
            <a:r>
              <a:rPr lang="en-GB" sz="1400" dirty="0" err="1">
                <a:solidFill>
                  <a:srgbClr val="000000">
                    <a:hueOff val="0"/>
                    <a:satOff val="0"/>
                    <a:lumOff val="0"/>
                    <a:alphaOff val="0"/>
                  </a:srgbClr>
                </a:solidFill>
                <a:latin typeface="Gill Sans MT" panose="020B0502020104020203"/>
              </a:rPr>
              <a:t>limiti</a:t>
            </a:r>
            <a:r>
              <a:rPr lang="en-GB" sz="1400" dirty="0">
                <a:solidFill>
                  <a:srgbClr val="000000">
                    <a:hueOff val="0"/>
                    <a:satOff val="0"/>
                    <a:lumOff val="0"/>
                    <a:alphaOff val="0"/>
                  </a:srgbClr>
                </a:solidFill>
                <a:latin typeface="Gill Sans MT" panose="020B0502020104020203"/>
              </a:rPr>
              <a:t> </a:t>
            </a:r>
            <a:r>
              <a:rPr lang="en-GB" sz="1400" dirty="0" err="1">
                <a:solidFill>
                  <a:srgbClr val="000000">
                    <a:hueOff val="0"/>
                    <a:satOff val="0"/>
                    <a:lumOff val="0"/>
                    <a:alphaOff val="0"/>
                  </a:srgbClr>
                </a:solidFill>
                <a:latin typeface="Gill Sans MT" panose="020B0502020104020203"/>
              </a:rPr>
              <a:t>degli</a:t>
            </a:r>
            <a:r>
              <a:rPr lang="en-GB" sz="1400" dirty="0">
                <a:solidFill>
                  <a:srgbClr val="000000">
                    <a:hueOff val="0"/>
                    <a:satOff val="0"/>
                    <a:lumOff val="0"/>
                    <a:alphaOff val="0"/>
                  </a:srgbClr>
                </a:solidFill>
                <a:latin typeface="Gill Sans MT" panose="020B0502020104020203"/>
              </a:rPr>
              <a:t> </a:t>
            </a:r>
            <a:r>
              <a:rPr lang="en-GB" sz="1400" dirty="0" err="1">
                <a:solidFill>
                  <a:srgbClr val="000000">
                    <a:hueOff val="0"/>
                    <a:satOff val="0"/>
                    <a:lumOff val="0"/>
                    <a:alphaOff val="0"/>
                  </a:srgbClr>
                </a:solidFill>
                <a:latin typeface="Gill Sans MT" panose="020B0502020104020203"/>
              </a:rPr>
              <a:t>utili</a:t>
            </a:r>
            <a:r>
              <a:rPr lang="en-GB" sz="1400" dirty="0">
                <a:solidFill>
                  <a:srgbClr val="000000">
                    <a:hueOff val="0"/>
                    <a:satOff val="0"/>
                    <a:lumOff val="0"/>
                    <a:alphaOff val="0"/>
                  </a:srgbClr>
                </a:solidFill>
                <a:latin typeface="Gill Sans MT" panose="020B0502020104020203"/>
              </a:rPr>
              <a:t> </a:t>
            </a:r>
            <a:r>
              <a:rPr lang="en-GB" sz="1400" dirty="0" err="1">
                <a:solidFill>
                  <a:srgbClr val="000000">
                    <a:hueOff val="0"/>
                    <a:satOff val="0"/>
                    <a:lumOff val="0"/>
                    <a:alphaOff val="0"/>
                  </a:srgbClr>
                </a:solidFill>
                <a:latin typeface="Gill Sans MT" panose="020B0502020104020203"/>
              </a:rPr>
              <a:t>distribuibili</a:t>
            </a:r>
            <a:r>
              <a:rPr lang="en-GB" sz="1400" dirty="0">
                <a:solidFill>
                  <a:srgbClr val="000000">
                    <a:hueOff val="0"/>
                    <a:satOff val="0"/>
                    <a:lumOff val="0"/>
                    <a:alphaOff val="0"/>
                  </a:srgbClr>
                </a:solidFill>
                <a:latin typeface="Gill Sans MT" panose="020B0502020104020203"/>
              </a:rPr>
              <a:t> e </a:t>
            </a:r>
            <a:r>
              <a:rPr lang="en-GB" sz="1400" dirty="0" err="1">
                <a:solidFill>
                  <a:srgbClr val="000000">
                    <a:hueOff val="0"/>
                    <a:satOff val="0"/>
                    <a:lumOff val="0"/>
                    <a:alphaOff val="0"/>
                  </a:srgbClr>
                </a:solidFill>
                <a:latin typeface="Gill Sans MT" panose="020B0502020104020203"/>
              </a:rPr>
              <a:t>delle</a:t>
            </a:r>
            <a:r>
              <a:rPr lang="en-GB" sz="1400" dirty="0">
                <a:solidFill>
                  <a:srgbClr val="000000">
                    <a:hueOff val="0"/>
                    <a:satOff val="0"/>
                    <a:lumOff val="0"/>
                    <a:alphaOff val="0"/>
                  </a:srgbClr>
                </a:solidFill>
                <a:latin typeface="Gill Sans MT" panose="020B0502020104020203"/>
              </a:rPr>
              <a:t> </a:t>
            </a:r>
            <a:r>
              <a:rPr lang="en-GB" sz="1400" dirty="0" err="1">
                <a:solidFill>
                  <a:srgbClr val="000000">
                    <a:hueOff val="0"/>
                    <a:satOff val="0"/>
                    <a:lumOff val="0"/>
                    <a:alphaOff val="0"/>
                  </a:srgbClr>
                </a:solidFill>
                <a:latin typeface="Gill Sans MT" panose="020B0502020104020203"/>
              </a:rPr>
              <a:t>riserve</a:t>
            </a:r>
            <a:r>
              <a:rPr lang="en-GB" sz="1400" dirty="0">
                <a:solidFill>
                  <a:srgbClr val="000000">
                    <a:hueOff val="0"/>
                    <a:satOff val="0"/>
                    <a:lumOff val="0"/>
                    <a:alphaOff val="0"/>
                  </a:srgbClr>
                </a:solidFill>
                <a:latin typeface="Gill Sans MT" panose="020B0502020104020203"/>
              </a:rPr>
              <a:t> </a:t>
            </a:r>
            <a:r>
              <a:rPr lang="en-GB" sz="1400" dirty="0" err="1">
                <a:solidFill>
                  <a:srgbClr val="000000">
                    <a:hueOff val="0"/>
                    <a:satOff val="0"/>
                    <a:lumOff val="0"/>
                    <a:alphaOff val="0"/>
                  </a:srgbClr>
                </a:solidFill>
                <a:latin typeface="Gill Sans MT" panose="020B0502020104020203"/>
              </a:rPr>
              <a:t>disponibili</a:t>
            </a:r>
            <a:r>
              <a:rPr lang="en-GB" sz="1400" dirty="0">
                <a:solidFill>
                  <a:srgbClr val="000000">
                    <a:hueOff val="0"/>
                    <a:satOff val="0"/>
                    <a:lumOff val="0"/>
                    <a:alphaOff val="0"/>
                  </a:srgbClr>
                </a:solidFill>
                <a:latin typeface="Gill Sans MT" panose="020B0502020104020203"/>
              </a:rPr>
              <a:t> </a:t>
            </a:r>
            <a:r>
              <a:rPr lang="en-GB" sz="1400" dirty="0" err="1">
                <a:solidFill>
                  <a:srgbClr val="000000">
                    <a:hueOff val="0"/>
                    <a:satOff val="0"/>
                    <a:lumOff val="0"/>
                    <a:alphaOff val="0"/>
                  </a:srgbClr>
                </a:solidFill>
                <a:latin typeface="Gill Sans MT" panose="020B0502020104020203"/>
              </a:rPr>
              <a:t>risultanti</a:t>
            </a:r>
            <a:r>
              <a:rPr lang="en-GB" sz="1400" dirty="0">
                <a:solidFill>
                  <a:srgbClr val="000000">
                    <a:hueOff val="0"/>
                    <a:satOff val="0"/>
                    <a:lumOff val="0"/>
                    <a:alphaOff val="0"/>
                  </a:srgbClr>
                </a:solidFill>
                <a:latin typeface="Gill Sans MT" panose="020B0502020104020203"/>
              </a:rPr>
              <a:t> </a:t>
            </a:r>
            <a:r>
              <a:rPr lang="en-GB" sz="1400" dirty="0" err="1">
                <a:solidFill>
                  <a:srgbClr val="000000">
                    <a:hueOff val="0"/>
                    <a:satOff val="0"/>
                    <a:lumOff val="0"/>
                    <a:alphaOff val="0"/>
                  </a:srgbClr>
                </a:solidFill>
                <a:latin typeface="Gill Sans MT" panose="020B0502020104020203"/>
              </a:rPr>
              <a:t>dall'ultimo</a:t>
            </a:r>
            <a:r>
              <a:rPr lang="en-GB" sz="1400" dirty="0">
                <a:solidFill>
                  <a:srgbClr val="000000">
                    <a:hueOff val="0"/>
                    <a:satOff val="0"/>
                    <a:lumOff val="0"/>
                    <a:alphaOff val="0"/>
                  </a:srgbClr>
                </a:solidFill>
                <a:latin typeface="Gill Sans MT" panose="020B0502020104020203"/>
              </a:rPr>
              <a:t> </a:t>
            </a:r>
            <a:r>
              <a:rPr lang="en-GB" sz="1400" dirty="0" err="1">
                <a:solidFill>
                  <a:srgbClr val="000000">
                    <a:hueOff val="0"/>
                    <a:satOff val="0"/>
                    <a:lumOff val="0"/>
                    <a:alphaOff val="0"/>
                  </a:srgbClr>
                </a:solidFill>
                <a:latin typeface="Gill Sans MT" panose="020B0502020104020203"/>
              </a:rPr>
              <a:t>bilancio</a:t>
            </a:r>
            <a:r>
              <a:rPr lang="en-GB" sz="1400" dirty="0">
                <a:solidFill>
                  <a:srgbClr val="000000">
                    <a:hueOff val="0"/>
                    <a:satOff val="0"/>
                    <a:lumOff val="0"/>
                    <a:alphaOff val="0"/>
                  </a:srgbClr>
                </a:solidFill>
                <a:latin typeface="Gill Sans MT" panose="020B0502020104020203"/>
              </a:rPr>
              <a:t> </a:t>
            </a:r>
            <a:r>
              <a:rPr lang="en-GB" sz="1400" dirty="0" err="1">
                <a:solidFill>
                  <a:srgbClr val="000000">
                    <a:hueOff val="0"/>
                    <a:satOff val="0"/>
                    <a:lumOff val="0"/>
                    <a:alphaOff val="0"/>
                  </a:srgbClr>
                </a:solidFill>
                <a:latin typeface="Gill Sans MT" panose="020B0502020104020203"/>
              </a:rPr>
              <a:t>regolarmente</a:t>
            </a:r>
            <a:r>
              <a:rPr lang="en-GB" sz="1400" dirty="0">
                <a:solidFill>
                  <a:srgbClr val="000000">
                    <a:hueOff val="0"/>
                    <a:satOff val="0"/>
                    <a:lumOff val="0"/>
                    <a:alphaOff val="0"/>
                  </a:srgbClr>
                </a:solidFill>
                <a:latin typeface="Gill Sans MT" panose="020B0502020104020203"/>
              </a:rPr>
              <a:t> </a:t>
            </a:r>
            <a:r>
              <a:rPr lang="en-GB" sz="1400" dirty="0" err="1">
                <a:solidFill>
                  <a:srgbClr val="000000">
                    <a:hueOff val="0"/>
                    <a:satOff val="0"/>
                    <a:lumOff val="0"/>
                    <a:alphaOff val="0"/>
                  </a:srgbClr>
                </a:solidFill>
                <a:latin typeface="Gill Sans MT" panose="020B0502020104020203"/>
              </a:rPr>
              <a:t>approvato</a:t>
            </a:r>
            <a:endParaRPr lang="en-IT" sz="1400" dirty="0">
              <a:solidFill>
                <a:srgbClr val="000000">
                  <a:hueOff val="0"/>
                  <a:satOff val="0"/>
                  <a:lumOff val="0"/>
                  <a:alphaOff val="0"/>
                </a:srgbClr>
              </a:solidFill>
              <a:latin typeface="Gill Sans MT" panose="020B0502020104020203"/>
            </a:endParaRPr>
          </a:p>
        </p:txBody>
      </p:sp>
    </p:spTree>
    <p:extLst>
      <p:ext uri="{BB962C8B-B14F-4D97-AF65-F5344CB8AC3E}">
        <p14:creationId xmlns:p14="http://schemas.microsoft.com/office/powerpoint/2010/main" val="258024540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509752" y="2181224"/>
            <a:ext cx="10183648" cy="5381625"/>
          </a:xfrm>
          <a:prstGeom prst="rect">
            <a:avLst/>
          </a:prstGeom>
        </p:spPr>
        <p:txBody>
          <a:bodyPr vert="horz" lIns="91440" tIns="45720" rIns="91440" bIns="45720" rtlCol="0" anchor="t">
            <a:normAutofit fontScale="55000" lnSpcReduction="20000"/>
          </a:bodyPr>
          <a:lstStyle/>
          <a:p>
            <a:pPr marL="296890" marR="628838" indent="-285750">
              <a:lnSpc>
                <a:spcPct val="90000"/>
              </a:lnSpc>
              <a:spcBef>
                <a:spcPct val="15000"/>
              </a:spcBef>
              <a:spcAft>
                <a:spcPts val="300"/>
              </a:spcAft>
              <a:buClr>
                <a:schemeClr val="accent2"/>
              </a:buClr>
              <a:buSzPct val="92000"/>
              <a:buFont typeface="Wingdings 2" panose="05020102010507070707" pitchFamily="18" charset="2"/>
              <a:buChar char=""/>
              <a:tabLst>
                <a:tab pos="447261" algn="l"/>
              </a:tabLst>
            </a:pPr>
            <a:r>
              <a:rPr lang="it-IT" sz="2200" b="1" dirty="0"/>
              <a:t>Origini e ambito di applicazione</a:t>
            </a:r>
          </a:p>
          <a:p>
            <a:pPr marL="296890" indent="-285750">
              <a:lnSpc>
                <a:spcPct val="90000"/>
              </a:lnSpc>
              <a:spcBef>
                <a:spcPct val="5000"/>
              </a:spcBef>
              <a:buNone/>
            </a:pPr>
            <a:endParaRPr lang="it-IT" sz="2200" dirty="0"/>
          </a:p>
          <a:p>
            <a:pPr marL="571500" marR="628838" indent="-285750">
              <a:lnSpc>
                <a:spcPct val="90000"/>
              </a:lnSpc>
              <a:spcBef>
                <a:spcPct val="15000"/>
              </a:spcBef>
              <a:spcAft>
                <a:spcPts val="300"/>
              </a:spcAft>
              <a:buClr>
                <a:schemeClr val="accent2"/>
              </a:buClr>
              <a:buSzPct val="92000"/>
              <a:buFont typeface="Wingdings 2" panose="05020102010507070707" pitchFamily="18" charset="2"/>
              <a:buChar char=""/>
              <a:tabLst>
                <a:tab pos="447261" algn="l"/>
              </a:tabLst>
            </a:pPr>
            <a:r>
              <a:rPr lang="it-IT" sz="2200" dirty="0"/>
              <a:t>Promosso dal Comitato per la Corporate Governance (già Borsa Italiana), l’ultima versione è del 2020. Si applica alle società quotate su mercati regolamentati italiani su base volontaria, ma con forte pressione di mercato e istituzionale.</a:t>
            </a:r>
          </a:p>
          <a:p>
            <a:pPr marL="571500" indent="-285750">
              <a:lnSpc>
                <a:spcPct val="90000"/>
              </a:lnSpc>
              <a:spcBef>
                <a:spcPct val="5000"/>
              </a:spcBef>
              <a:buNone/>
            </a:pPr>
            <a:endParaRPr lang="it-IT" sz="2200" dirty="0"/>
          </a:p>
          <a:p>
            <a:pPr marL="296890" marR="628838" indent="-285750">
              <a:lnSpc>
                <a:spcPct val="90000"/>
              </a:lnSpc>
              <a:spcBef>
                <a:spcPct val="15000"/>
              </a:spcBef>
              <a:spcAft>
                <a:spcPts val="300"/>
              </a:spcAft>
              <a:buClr>
                <a:schemeClr val="accent2"/>
              </a:buClr>
              <a:buSzPct val="92000"/>
              <a:buFont typeface="Wingdings 2" panose="05020102010507070707" pitchFamily="18" charset="2"/>
              <a:buChar char=""/>
              <a:tabLst>
                <a:tab pos="447261" algn="l"/>
              </a:tabLst>
            </a:pPr>
            <a:r>
              <a:rPr lang="it-IT" sz="2200" b="1" dirty="0"/>
              <a:t>Il principio “Comply or Explain”</a:t>
            </a:r>
          </a:p>
          <a:p>
            <a:pPr marL="296890" indent="-285750">
              <a:lnSpc>
                <a:spcPct val="90000"/>
              </a:lnSpc>
              <a:spcBef>
                <a:spcPct val="5000"/>
              </a:spcBef>
              <a:buNone/>
            </a:pPr>
            <a:endParaRPr lang="it-IT" sz="2200" dirty="0"/>
          </a:p>
          <a:p>
            <a:pPr marL="571500" marR="628838" indent="-285750">
              <a:lnSpc>
                <a:spcPct val="90000"/>
              </a:lnSpc>
              <a:spcBef>
                <a:spcPct val="15000"/>
              </a:spcBef>
              <a:spcAft>
                <a:spcPts val="300"/>
              </a:spcAft>
              <a:buClr>
                <a:schemeClr val="accent2"/>
              </a:buClr>
              <a:buSzPct val="92000"/>
              <a:buFont typeface="Wingdings 2" panose="05020102010507070707" pitchFamily="18" charset="2"/>
              <a:buChar char=""/>
              <a:tabLst>
                <a:tab pos="447261" algn="l"/>
              </a:tabLst>
            </a:pPr>
            <a:r>
              <a:rPr lang="it-IT" sz="2200" dirty="0"/>
              <a:t>Le società non sono obbligate a seguire ogni raccomandazione del Codice. Possono discostarsene, ma devono spiegare pubblicamente le ragioni nella Relazione sul Governo Societario pubblicata annualmente. Il mercato e gli investitori giudicano la qualità delle spiegazioni.</a:t>
            </a:r>
          </a:p>
          <a:p>
            <a:pPr marL="571500" indent="-285750">
              <a:lnSpc>
                <a:spcPct val="90000"/>
              </a:lnSpc>
              <a:spcBef>
                <a:spcPct val="5000"/>
              </a:spcBef>
              <a:buNone/>
            </a:pPr>
            <a:endParaRPr lang="it-IT" sz="2200" dirty="0"/>
          </a:p>
          <a:p>
            <a:pPr marL="296890" marR="628838" indent="-285750">
              <a:lnSpc>
                <a:spcPct val="90000"/>
              </a:lnSpc>
              <a:spcBef>
                <a:spcPct val="15000"/>
              </a:spcBef>
              <a:spcAft>
                <a:spcPts val="300"/>
              </a:spcAft>
              <a:buClr>
                <a:schemeClr val="accent2"/>
              </a:buClr>
              <a:buSzPct val="92000"/>
              <a:buFont typeface="Wingdings 2" panose="05020102010507070707" pitchFamily="18" charset="2"/>
              <a:buChar char=""/>
              <a:tabLst>
                <a:tab pos="447261" algn="l"/>
              </a:tabLst>
            </a:pPr>
            <a:r>
              <a:rPr lang="it-IT" sz="2200" b="1" dirty="0"/>
              <a:t>Principio 1 – Creazione di valore sostenibile</a:t>
            </a:r>
          </a:p>
          <a:p>
            <a:pPr marL="296890" indent="-285750">
              <a:lnSpc>
                <a:spcPct val="90000"/>
              </a:lnSpc>
              <a:spcBef>
                <a:spcPct val="5000"/>
              </a:spcBef>
              <a:buNone/>
            </a:pPr>
            <a:endParaRPr lang="it-IT" sz="2200" dirty="0"/>
          </a:p>
          <a:p>
            <a:pPr marL="571500" marR="628838" indent="-285750">
              <a:lnSpc>
                <a:spcPct val="90000"/>
              </a:lnSpc>
              <a:spcBef>
                <a:spcPct val="15000"/>
              </a:spcBef>
              <a:spcAft>
                <a:spcPts val="300"/>
              </a:spcAft>
              <a:buClr>
                <a:schemeClr val="accent2"/>
              </a:buClr>
              <a:buSzPct val="92000"/>
              <a:buFont typeface="Wingdings 2" panose="05020102010507070707" pitchFamily="18" charset="2"/>
              <a:buChar char=""/>
              <a:tabLst>
                <a:tab pos="447261" algn="l"/>
              </a:tabLst>
            </a:pPr>
            <a:r>
              <a:rPr lang="it-IT" sz="2200" dirty="0"/>
              <a:t>Il CdA guida la strategia orientandola alla creazione di valore sostenibile nel lungo termine. Deve definire la propensione al rischio, allocare le risorse in coerenza con gli obiettivi strategici e tenere conto degli impatti su tutti gli stakeholder rilevanti, inclusi ambiente e comunità.</a:t>
            </a:r>
          </a:p>
          <a:p>
            <a:pPr marL="571500" indent="-285750">
              <a:lnSpc>
                <a:spcPct val="90000"/>
              </a:lnSpc>
              <a:spcBef>
                <a:spcPct val="5000"/>
              </a:spcBef>
              <a:buNone/>
            </a:pPr>
            <a:endParaRPr lang="it-IT" sz="2200" dirty="0"/>
          </a:p>
          <a:p>
            <a:pPr marL="296890" marR="628838" indent="-285750">
              <a:lnSpc>
                <a:spcPct val="90000"/>
              </a:lnSpc>
              <a:spcBef>
                <a:spcPct val="15000"/>
              </a:spcBef>
              <a:spcAft>
                <a:spcPts val="300"/>
              </a:spcAft>
              <a:buClr>
                <a:schemeClr val="accent2"/>
              </a:buClr>
              <a:buSzPct val="92000"/>
              <a:buFont typeface="Wingdings 2" panose="05020102010507070707" pitchFamily="18" charset="2"/>
              <a:buChar char=""/>
              <a:tabLst>
                <a:tab pos="447261" algn="l"/>
              </a:tabLst>
            </a:pPr>
            <a:r>
              <a:rPr lang="it-IT" sz="2200" b="1" dirty="0"/>
              <a:t>Principio 5 – Supervisione ESG e sostenibilità</a:t>
            </a:r>
          </a:p>
          <a:p>
            <a:pPr marL="296890" indent="-285750">
              <a:lnSpc>
                <a:spcPct val="90000"/>
              </a:lnSpc>
              <a:spcBef>
                <a:spcPct val="5000"/>
              </a:spcBef>
              <a:buNone/>
            </a:pPr>
            <a:endParaRPr lang="it-IT" sz="2200" dirty="0"/>
          </a:p>
          <a:p>
            <a:pPr marL="571500" marR="628838" indent="-285750">
              <a:lnSpc>
                <a:spcPct val="90000"/>
              </a:lnSpc>
              <a:spcBef>
                <a:spcPct val="15000"/>
              </a:spcBef>
              <a:spcAft>
                <a:spcPts val="300"/>
              </a:spcAft>
              <a:buClr>
                <a:schemeClr val="accent2"/>
              </a:buClr>
              <a:buSzPct val="92000"/>
              <a:buFont typeface="Wingdings 2" panose="05020102010507070707" pitchFamily="18" charset="2"/>
              <a:buChar char=""/>
              <a:tabLst>
                <a:tab pos="447261" algn="l"/>
              </a:tabLst>
            </a:pPr>
            <a:r>
              <a:rPr lang="it-IT" sz="2200" dirty="0"/>
              <a:t>Il CdA supervisiona direttamente la sostenibilità del modello di business. Integra i fattori ESG nella strategia aziendale, definisce gli obiettivi di sostenibilità e ne monitora l’attuazione. Può delegare funzioni istruttorie a un Comitato Sostenibilità dedicato.</a:t>
            </a:r>
          </a:p>
          <a:p>
            <a:pPr marL="571500" indent="-285750">
              <a:lnSpc>
                <a:spcPct val="90000"/>
              </a:lnSpc>
              <a:spcBef>
                <a:spcPct val="5000"/>
              </a:spcBef>
              <a:buNone/>
            </a:pPr>
            <a:endParaRPr lang="it-IT" sz="2200" dirty="0"/>
          </a:p>
          <a:p>
            <a:pPr marL="296890" marR="628838" indent="-285750">
              <a:lnSpc>
                <a:spcPct val="90000"/>
              </a:lnSpc>
              <a:spcBef>
                <a:spcPct val="15000"/>
              </a:spcBef>
              <a:spcAft>
                <a:spcPts val="300"/>
              </a:spcAft>
              <a:buClr>
                <a:schemeClr val="accent2"/>
              </a:buClr>
              <a:buSzPct val="92000"/>
              <a:buFont typeface="Wingdings 2" panose="05020102010507070707" pitchFamily="18" charset="2"/>
              <a:buChar char=""/>
              <a:tabLst>
                <a:tab pos="447261" algn="l"/>
              </a:tabLst>
            </a:pPr>
            <a:r>
              <a:rPr lang="it-IT" sz="2200" b="1" dirty="0"/>
              <a:t>Comitati endoconsiliari raccomandati</a:t>
            </a:r>
          </a:p>
          <a:p>
            <a:pPr marL="296890" indent="-285750">
              <a:lnSpc>
                <a:spcPct val="90000"/>
              </a:lnSpc>
              <a:spcBef>
                <a:spcPct val="5000"/>
              </a:spcBef>
              <a:buNone/>
            </a:pPr>
            <a:endParaRPr lang="it-IT" sz="2200" dirty="0"/>
          </a:p>
          <a:p>
            <a:pPr marL="571500" marR="628838" indent="-285750">
              <a:lnSpc>
                <a:spcPct val="90000"/>
              </a:lnSpc>
              <a:spcBef>
                <a:spcPct val="15000"/>
              </a:spcBef>
              <a:spcAft>
                <a:spcPts val="300"/>
              </a:spcAft>
              <a:buClr>
                <a:schemeClr val="accent2"/>
              </a:buClr>
              <a:buSzPct val="92000"/>
              <a:buFont typeface="Wingdings 2" panose="05020102010507070707" pitchFamily="18" charset="2"/>
              <a:buChar char=""/>
              <a:tabLst>
                <a:tab pos="447261" algn="l"/>
              </a:tabLst>
            </a:pPr>
            <a:r>
              <a:rPr lang="it-IT" sz="2200" dirty="0"/>
              <a:t>Il Codice raccomanda la costituzione di: (1) Comitato Controllo e Rischi, (2) Comitato Remunerazione e Nomine, (3) Comitato Sostenibilità/ESG – quest’ultimo in forte crescita nelle grandi quotate italiane dopo il 2020. I comitati hanno funzioni consultive e istruttorie verso il CdA.</a:t>
            </a:r>
          </a:p>
          <a:p>
            <a:pPr marL="571500" indent="-285750">
              <a:lnSpc>
                <a:spcPct val="90000"/>
              </a:lnSpc>
              <a:spcBef>
                <a:spcPct val="5000"/>
              </a:spcBef>
              <a:buNone/>
            </a:pPr>
            <a:endParaRPr lang="it-IT" sz="2200" dirty="0"/>
          </a:p>
          <a:p>
            <a:pPr marL="296890" marR="628838" indent="-285750">
              <a:lnSpc>
                <a:spcPct val="90000"/>
              </a:lnSpc>
              <a:spcBef>
                <a:spcPct val="15000"/>
              </a:spcBef>
              <a:spcAft>
                <a:spcPts val="300"/>
              </a:spcAft>
              <a:buClr>
                <a:schemeClr val="accent2"/>
              </a:buClr>
              <a:buSzPct val="92000"/>
              <a:buFont typeface="Wingdings 2" panose="05020102010507070707" pitchFamily="18" charset="2"/>
              <a:buChar char=""/>
              <a:tabLst>
                <a:tab pos="447261" algn="l"/>
              </a:tabLst>
            </a:pPr>
            <a:r>
              <a:rPr lang="it-IT" sz="2200" b="1" dirty="0"/>
              <a:t>Relazione sul Governo Societario</a:t>
            </a:r>
          </a:p>
          <a:p>
            <a:pPr marL="296890" indent="-285750">
              <a:lnSpc>
                <a:spcPct val="90000"/>
              </a:lnSpc>
              <a:spcBef>
                <a:spcPct val="5000"/>
              </a:spcBef>
              <a:buNone/>
            </a:pPr>
            <a:endParaRPr lang="it-IT" sz="2200" dirty="0"/>
          </a:p>
          <a:p>
            <a:pPr marL="571500" marR="628838" indent="-285750">
              <a:lnSpc>
                <a:spcPct val="90000"/>
              </a:lnSpc>
              <a:spcBef>
                <a:spcPct val="15000"/>
              </a:spcBef>
              <a:spcAft>
                <a:spcPts val="300"/>
              </a:spcAft>
              <a:buClr>
                <a:schemeClr val="accent2"/>
              </a:buClr>
              <a:buSzPct val="92000"/>
              <a:buFont typeface="Wingdings 2" panose="05020102010507070707" pitchFamily="18" charset="2"/>
              <a:buChar char=""/>
              <a:tabLst>
                <a:tab pos="447261" algn="l"/>
              </a:tabLst>
            </a:pPr>
            <a:r>
              <a:rPr lang="it-IT" sz="2200" dirty="0"/>
              <a:t>Documento obbligatorio per le quotate, pubblicato annualmente insieme al bilancio. Descrive la struttura di governance, la composizione del CdA, il funzionamento dei comitati e le eventuali deviazioni dal Codice con relative spiegazioni (comply or explain).</a:t>
            </a:r>
          </a:p>
          <a:p>
            <a:pPr marL="571500" indent="-285750">
              <a:lnSpc>
                <a:spcPct val="90000"/>
              </a:lnSpc>
              <a:spcBef>
                <a:spcPct val="5000"/>
              </a:spcBef>
              <a:buNone/>
            </a:pPr>
            <a:endParaRPr lang="it-IT" sz="1600" dirty="0"/>
          </a:p>
        </p:txBody>
      </p:sp>
      <p:sp>
        <p:nvSpPr>
          <p:cNvPr id="3" name="Titolo 4">
            <a:extLst>
              <a:ext uri="{FF2B5EF4-FFF2-40B4-BE49-F238E27FC236}">
                <a16:creationId xmlns:a16="http://schemas.microsoft.com/office/drawing/2014/main" id="{32C69AF9-CDE8-8E5C-3F85-5348BE24B2F8}"/>
              </a:ext>
            </a:extLst>
          </p:cNvPr>
          <p:cNvSpPr txBox="1">
            <a:spLocks/>
          </p:cNvSpPr>
          <p:nvPr/>
        </p:nvSpPr>
        <p:spPr>
          <a:xfrm>
            <a:off x="673835" y="809625"/>
            <a:ext cx="9702066" cy="1117996"/>
          </a:xfrm>
          <a:prstGeom prst="rect">
            <a:avLst/>
          </a:prstGeom>
        </p:spPr>
        <p:txBody>
          <a:bodyPr vert="horz" lIns="91440" tIns="45720" rIns="91440" bIns="45720" rtlCol="0" anchor="b">
            <a:normAutofit fontScale="97500"/>
          </a:bodyPr>
          <a:lstStyle>
            <a:lvl1pPr algn="l" defTabSz="504200" rtl="0" eaLnBrk="1" latinLnBrk="0" hangingPunct="1">
              <a:spcBef>
                <a:spcPct val="0"/>
              </a:spcBef>
              <a:buNone/>
              <a:defRPr sz="3088"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defTabSz="457200"/>
            <a:r>
              <a:rPr lang="en-US" sz="3400" dirty="0"/>
              <a:t>CODICE DI CORPORATE GOVERNANCE </a:t>
            </a:r>
          </a:p>
        </p:txBody>
      </p:sp>
      <p:sp>
        <p:nvSpPr>
          <p:cNvPr id="5" name="Title 4">
            <a:extLst>
              <a:ext uri="{FF2B5EF4-FFF2-40B4-BE49-F238E27FC236}">
                <a16:creationId xmlns:a16="http://schemas.microsoft.com/office/drawing/2014/main" id="{5597FF28-E4F1-5218-8391-E3B6446FB964}"/>
              </a:ext>
            </a:extLst>
          </p:cNvPr>
          <p:cNvSpPr>
            <a:spLocks noGrp="1"/>
          </p:cNvSpPr>
          <p:nvPr>
            <p:ph type="title"/>
          </p:nvPr>
        </p:nvSpPr>
        <p:spPr/>
        <p:txBody>
          <a:bodyPr/>
          <a:lstStyle/>
          <a:p>
            <a:endParaRPr lang="en-IT"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A9503B-5BA4-6023-52F7-5710B39ABA1B}"/>
            </a:ext>
          </a:extLst>
        </p:cNvPr>
        <p:cNvGrpSpPr/>
        <p:nvPr/>
      </p:nvGrpSpPr>
      <p:grpSpPr>
        <a:xfrm>
          <a:off x="0" y="0"/>
          <a:ext cx="0" cy="0"/>
          <a:chOff x="0" y="0"/>
          <a:chExt cx="0" cy="0"/>
        </a:xfrm>
      </p:grpSpPr>
      <p:sp>
        <p:nvSpPr>
          <p:cNvPr id="3" name="Titolo 4">
            <a:extLst>
              <a:ext uri="{FF2B5EF4-FFF2-40B4-BE49-F238E27FC236}">
                <a16:creationId xmlns:a16="http://schemas.microsoft.com/office/drawing/2014/main" id="{B5921516-6085-6D33-CD8F-7E8F65709D0F}"/>
              </a:ext>
            </a:extLst>
          </p:cNvPr>
          <p:cNvSpPr txBox="1">
            <a:spLocks/>
          </p:cNvSpPr>
          <p:nvPr/>
        </p:nvSpPr>
        <p:spPr>
          <a:xfrm>
            <a:off x="673835" y="809625"/>
            <a:ext cx="9702066" cy="1117996"/>
          </a:xfrm>
          <a:prstGeom prst="rect">
            <a:avLst/>
          </a:prstGeom>
        </p:spPr>
        <p:txBody>
          <a:bodyPr vert="horz" lIns="91440" tIns="45720" rIns="91440" bIns="45720" rtlCol="0" anchor="b">
            <a:normAutofit fontScale="97500"/>
          </a:bodyPr>
          <a:lstStyle>
            <a:lvl1pPr algn="l" defTabSz="504200" rtl="0" eaLnBrk="1" latinLnBrk="0" hangingPunct="1">
              <a:spcBef>
                <a:spcPct val="0"/>
              </a:spcBef>
              <a:buNone/>
              <a:defRPr sz="3088"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defTabSz="457200"/>
            <a:r>
              <a:rPr lang="en-US" sz="3400" dirty="0"/>
              <a:t>CODICE DI CORPORATE GOVERNANCE </a:t>
            </a:r>
          </a:p>
        </p:txBody>
      </p:sp>
      <p:pic>
        <p:nvPicPr>
          <p:cNvPr id="4" name="Picture 3">
            <a:extLst>
              <a:ext uri="{FF2B5EF4-FFF2-40B4-BE49-F238E27FC236}">
                <a16:creationId xmlns:a16="http://schemas.microsoft.com/office/drawing/2014/main" id="{21D7CB61-1F7B-2F9E-3AD8-9930968CC7E1}"/>
              </a:ext>
            </a:extLst>
          </p:cNvPr>
          <p:cNvPicPr>
            <a:picLocks noChangeAspect="1"/>
          </p:cNvPicPr>
          <p:nvPr/>
        </p:nvPicPr>
        <p:blipFill>
          <a:blip r:embed="rId2"/>
          <a:stretch>
            <a:fillRect/>
          </a:stretch>
        </p:blipFill>
        <p:spPr>
          <a:xfrm>
            <a:off x="1612900" y="2181225"/>
            <a:ext cx="6400800" cy="5105400"/>
          </a:xfrm>
          <a:prstGeom prst="rect">
            <a:avLst/>
          </a:prstGeom>
        </p:spPr>
      </p:pic>
    </p:spTree>
    <p:extLst>
      <p:ext uri="{BB962C8B-B14F-4D97-AF65-F5344CB8AC3E}">
        <p14:creationId xmlns:p14="http://schemas.microsoft.com/office/powerpoint/2010/main" val="226280983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97CF57-BA85-94DF-E88F-5C06B161688E}"/>
            </a:ext>
          </a:extLst>
        </p:cNvPr>
        <p:cNvGrpSpPr/>
        <p:nvPr/>
      </p:nvGrpSpPr>
      <p:grpSpPr>
        <a:xfrm>
          <a:off x="0" y="0"/>
          <a:ext cx="0" cy="0"/>
          <a:chOff x="0" y="0"/>
          <a:chExt cx="0" cy="0"/>
        </a:xfrm>
      </p:grpSpPr>
      <p:sp>
        <p:nvSpPr>
          <p:cNvPr id="3" name="Titolo 4">
            <a:extLst>
              <a:ext uri="{FF2B5EF4-FFF2-40B4-BE49-F238E27FC236}">
                <a16:creationId xmlns:a16="http://schemas.microsoft.com/office/drawing/2014/main" id="{10972891-EB3E-6E61-30BA-2102AF367576}"/>
              </a:ext>
            </a:extLst>
          </p:cNvPr>
          <p:cNvSpPr txBox="1">
            <a:spLocks/>
          </p:cNvSpPr>
          <p:nvPr/>
        </p:nvSpPr>
        <p:spPr>
          <a:xfrm>
            <a:off x="673835" y="809625"/>
            <a:ext cx="9702066" cy="1117996"/>
          </a:xfrm>
          <a:prstGeom prst="rect">
            <a:avLst/>
          </a:prstGeom>
        </p:spPr>
        <p:txBody>
          <a:bodyPr vert="horz" lIns="91440" tIns="45720" rIns="91440" bIns="45720" rtlCol="0" anchor="b">
            <a:normAutofit fontScale="97500"/>
          </a:bodyPr>
          <a:lstStyle>
            <a:lvl1pPr algn="l" defTabSz="504200" rtl="0" eaLnBrk="1" latinLnBrk="0" hangingPunct="1">
              <a:spcBef>
                <a:spcPct val="0"/>
              </a:spcBef>
              <a:buNone/>
              <a:defRPr sz="3088"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defTabSz="457200"/>
            <a:r>
              <a:rPr lang="en-US" sz="3400" dirty="0"/>
              <a:t>CODICE DI CORPORATE GOVERNANCE </a:t>
            </a:r>
          </a:p>
        </p:txBody>
      </p:sp>
      <p:sp>
        <p:nvSpPr>
          <p:cNvPr id="5" name="Rectangle 1">
            <a:extLst>
              <a:ext uri="{FF2B5EF4-FFF2-40B4-BE49-F238E27FC236}">
                <a16:creationId xmlns:a16="http://schemas.microsoft.com/office/drawing/2014/main" id="{D8D49335-0C1C-2363-1CCA-FCC169836958}"/>
              </a:ext>
            </a:extLst>
          </p:cNvPr>
          <p:cNvSpPr>
            <a:spLocks noChangeArrowheads="1"/>
          </p:cNvSpPr>
          <p:nvPr/>
        </p:nvSpPr>
        <p:spPr bwMode="auto">
          <a:xfrm>
            <a:off x="254000" y="2168844"/>
            <a:ext cx="10121901" cy="5262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IT" altLang="en-IT" sz="1400" b="0" i="0" u="none" strike="noStrike" cap="none" normalizeH="0" baseline="0" dirty="0">
                <a:ln>
                  <a:noFill/>
                </a:ln>
                <a:solidFill>
                  <a:srgbClr val="0A0A0A"/>
                </a:solidFill>
                <a:effectLst/>
                <a:latin typeface="Google Sans"/>
              </a:rPr>
              <a:t>I </a:t>
            </a:r>
            <a:r>
              <a:rPr kumimoji="0" lang="en-IT" altLang="en-IT" sz="1400" b="1" i="0" u="none" strike="noStrike" cap="none" normalizeH="0" baseline="0" dirty="0">
                <a:ln>
                  <a:noFill/>
                </a:ln>
                <a:solidFill>
                  <a:srgbClr val="0A0A0A"/>
                </a:solidFill>
                <a:effectLst/>
                <a:latin typeface="Google Sans"/>
              </a:rPr>
              <a:t>fattori ESG </a:t>
            </a:r>
            <a:r>
              <a:rPr kumimoji="0" lang="en-IT" altLang="en-IT" sz="1400" b="0" i="0" u="none" strike="noStrike" cap="none" normalizeH="0" baseline="0" dirty="0">
                <a:ln>
                  <a:noFill/>
                </a:ln>
                <a:solidFill>
                  <a:srgbClr val="0A0A0A"/>
                </a:solidFill>
                <a:effectLst/>
                <a:latin typeface="Google Sans"/>
              </a:rPr>
              <a:t>(Environmental, Social, Governance) sono criteri che analizzano l'impatto ecologico (E), i rapporti sociali (S) e la gestione interna (G), diventando fondamentali per valutazioni finanziarie di lungo periodo.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IT" altLang="en-IT" sz="1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IT" altLang="en-IT" sz="1400" b="1" i="0" u="none" strike="noStrike" cap="none" normalizeH="0" baseline="0" dirty="0">
                <a:ln>
                  <a:noFill/>
                </a:ln>
                <a:solidFill>
                  <a:srgbClr val="0A0A0A"/>
                </a:solidFill>
                <a:effectLst/>
                <a:latin typeface="Google Sans"/>
              </a:rPr>
              <a:t>I Tre Pilastri ESG:</a:t>
            </a:r>
          </a:p>
          <a:p>
            <a:pPr marL="0" marR="0" lvl="0" indent="0" algn="l" defTabSz="914400" rtl="0" eaLnBrk="0" fontAlgn="base" latinLnBrk="0" hangingPunct="0">
              <a:lnSpc>
                <a:spcPct val="100000"/>
              </a:lnSpc>
              <a:spcBef>
                <a:spcPct val="0"/>
              </a:spcBef>
              <a:spcAft>
                <a:spcPct val="0"/>
              </a:spcAft>
              <a:buClrTx/>
              <a:buSzTx/>
              <a:buFontTx/>
              <a:buNone/>
              <a:tabLst/>
            </a:pPr>
            <a:endParaRPr lang="en-IT" altLang="en-IT" sz="1400" b="1" dirty="0">
              <a:solidFill>
                <a:srgbClr val="0A0A0A"/>
              </a:solidFill>
              <a:latin typeface="Google Sans"/>
              <a:hlinkClick r:id="rId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IT" altLang="en-IT" sz="1400" b="1" i="0" u="none" strike="noStrike" cap="none" normalizeH="0" baseline="0" dirty="0">
                <a:ln>
                  <a:noFill/>
                </a:ln>
                <a:solidFill>
                  <a:srgbClr val="681DA8"/>
                </a:solidFill>
                <a:effectLst/>
                <a:latin typeface="Google Sans"/>
                <a:hlinkClick r:id="rId2"/>
              </a:rPr>
              <a:t>Environmental (Ambientale)</a:t>
            </a:r>
            <a:r>
              <a:rPr kumimoji="0" lang="en-IT" altLang="en-IT" sz="1400" b="1" i="0" u="none" strike="noStrike" cap="none" normalizeH="0" baseline="0" dirty="0">
                <a:ln>
                  <a:noFill/>
                </a:ln>
                <a:solidFill>
                  <a:srgbClr val="0A0A0A"/>
                </a:solidFill>
                <a:effectLst/>
                <a:latin typeface="Google Sans"/>
              </a:rPr>
              <a:t> (E):</a:t>
            </a:r>
            <a:r>
              <a:rPr kumimoji="0" lang="en-IT" altLang="en-IT" sz="1400" b="0" i="0" u="none" strike="noStrike" cap="none" normalizeH="0" baseline="0" dirty="0">
                <a:ln>
                  <a:noFill/>
                </a:ln>
                <a:solidFill>
                  <a:srgbClr val="0A0A0A"/>
                </a:solidFill>
                <a:effectLst/>
                <a:latin typeface="Google Sans"/>
              </a:rPr>
              <a:t> Riguarda l'impatto dell'azienda sull'ambiente, inclusi:</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IT" altLang="en-IT" sz="1400" b="0" i="0" u="none" strike="noStrike" cap="none" normalizeH="0" baseline="0" dirty="0">
                <a:ln>
                  <a:noFill/>
                </a:ln>
                <a:solidFill>
                  <a:srgbClr val="0A0A0A"/>
                </a:solidFill>
                <a:effectLst/>
                <a:latin typeface="var(--nkmQOe)"/>
              </a:rPr>
              <a:t>Cambiamenti climatici ed emissioni di </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IT" altLang="en-IT" sz="1400" b="0" i="0" u="none" strike="noStrike" cap="none" normalizeH="0" baseline="0" dirty="0">
                <a:ln>
                  <a:noFill/>
                </a:ln>
                <a:solidFill>
                  <a:srgbClr val="0A0A0A"/>
                </a:solidFill>
                <a:effectLst/>
                <a:latin typeface="var(--nkmQOe)"/>
              </a:rPr>
              <a:t>Uso delle risorse naturali e gestione dei rifiuti.</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IT" altLang="en-IT" sz="1400" b="0" i="0" u="none" strike="noStrike" cap="none" normalizeH="0" baseline="0" dirty="0">
                <a:ln>
                  <a:noFill/>
                </a:ln>
                <a:solidFill>
                  <a:srgbClr val="0A0A0A"/>
                </a:solidFill>
                <a:effectLst/>
                <a:latin typeface="var(--nkmQOe)"/>
              </a:rPr>
              <a:t>Biodiversità e gestione della risorsa idrica.</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IT" altLang="en-IT" sz="1400" b="0" i="0" u="none" strike="noStrike" cap="none" normalizeH="0" baseline="0" dirty="0">
                <a:ln>
                  <a:noFill/>
                </a:ln>
                <a:solidFill>
                  <a:srgbClr val="0A0A0A"/>
                </a:solidFill>
                <a:effectLst/>
                <a:latin typeface="var(--nkmQOe)"/>
              </a:rPr>
              <a:t>Efficienza energetica e transizione verso l'economia circolare.</a:t>
            </a:r>
          </a:p>
          <a:p>
            <a:pPr marL="457200" marR="0" lvl="1" indent="0" algn="l" defTabSz="914400" rtl="0" eaLnBrk="0" fontAlgn="base" latinLnBrk="0" hangingPunct="0">
              <a:lnSpc>
                <a:spcPct val="100000"/>
              </a:lnSpc>
              <a:spcBef>
                <a:spcPct val="0"/>
              </a:spcBef>
              <a:spcAft>
                <a:spcPct val="0"/>
              </a:spcAft>
              <a:buClrTx/>
              <a:buSzTx/>
              <a:buFontTx/>
              <a:buChar char="•"/>
              <a:tabLst/>
            </a:pPr>
            <a:endParaRPr kumimoji="0" lang="en-IT" altLang="en-IT" sz="1400" b="0" i="0" u="none" strike="noStrike" cap="none" normalizeH="0" baseline="0" dirty="0">
              <a:ln>
                <a:noFill/>
              </a:ln>
              <a:solidFill>
                <a:srgbClr val="0A0A0A"/>
              </a:solidFill>
              <a:effectLst/>
              <a:latin typeface="var(--nkmQOe)"/>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IT" altLang="en-IT" sz="1400" b="1" i="0" u="none" strike="noStrike" cap="none" normalizeH="0" baseline="0" dirty="0">
                <a:ln>
                  <a:noFill/>
                </a:ln>
                <a:solidFill>
                  <a:srgbClr val="681DA8"/>
                </a:solidFill>
                <a:effectLst/>
                <a:latin typeface="Google Sans"/>
                <a:hlinkClick r:id="rId3"/>
              </a:rPr>
              <a:t>Social (Sociale)</a:t>
            </a:r>
            <a:r>
              <a:rPr kumimoji="0" lang="en-IT" altLang="en-IT" sz="1400" b="1" i="0" u="none" strike="noStrike" cap="none" normalizeH="0" baseline="0" dirty="0">
                <a:ln>
                  <a:noFill/>
                </a:ln>
                <a:solidFill>
                  <a:srgbClr val="0A0A0A"/>
                </a:solidFill>
                <a:effectLst/>
                <a:latin typeface="Google Sans"/>
              </a:rPr>
              <a:t> (S):</a:t>
            </a:r>
            <a:r>
              <a:rPr kumimoji="0" lang="en-IT" altLang="en-IT" sz="1400" b="0" i="0" u="none" strike="noStrike" cap="none" normalizeH="0" baseline="0" dirty="0">
                <a:ln>
                  <a:noFill/>
                </a:ln>
                <a:solidFill>
                  <a:srgbClr val="0A0A0A"/>
                </a:solidFill>
                <a:effectLst/>
                <a:latin typeface="Google Sans"/>
              </a:rPr>
              <a:t> Si riferisce alle relazioni con i dipendenti, fornitori, clienti e comunità, coprendo:</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IT" altLang="en-IT" sz="1400" b="0" i="0" u="none" strike="noStrike" cap="none" normalizeH="0" baseline="0" dirty="0">
                <a:ln>
                  <a:noFill/>
                </a:ln>
                <a:solidFill>
                  <a:srgbClr val="0A0A0A"/>
                </a:solidFill>
                <a:effectLst/>
                <a:latin typeface="var(--nkmQOe)"/>
              </a:rPr>
              <a:t>Diritti umani e condizioni di lavoro.</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IT" altLang="en-IT" sz="1400" b="0" i="0" u="none" strike="noStrike" cap="none" normalizeH="0" baseline="0" dirty="0">
                <a:ln>
                  <a:noFill/>
                </a:ln>
                <a:solidFill>
                  <a:srgbClr val="0A0A0A"/>
                </a:solidFill>
                <a:effectLst/>
                <a:latin typeface="var(--nkmQOe)"/>
              </a:rPr>
              <a:t>Diversità, inclusione e benessere dei dipendenti.</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IT" altLang="en-IT" sz="1400" b="0" i="0" u="none" strike="noStrike" cap="none" normalizeH="0" baseline="0" dirty="0">
                <a:ln>
                  <a:noFill/>
                </a:ln>
                <a:solidFill>
                  <a:srgbClr val="0A0A0A"/>
                </a:solidFill>
                <a:effectLst/>
                <a:latin typeface="var(--nkmQOe)"/>
              </a:rPr>
              <a:t>Salute e sicurezza sul lavoro.</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IT" altLang="en-IT" sz="1400" b="0" i="0" u="none" strike="noStrike" cap="none" normalizeH="0" baseline="0" dirty="0">
                <a:ln>
                  <a:noFill/>
                </a:ln>
                <a:solidFill>
                  <a:srgbClr val="0A0A0A"/>
                </a:solidFill>
                <a:effectLst/>
                <a:latin typeface="var(--nkmQOe)"/>
              </a:rPr>
              <a:t>Privacy e protezione dei dati.</a:t>
            </a:r>
          </a:p>
          <a:p>
            <a:pPr marL="457200" marR="0" lvl="1" indent="0" algn="l" defTabSz="914400" rtl="0" eaLnBrk="0" fontAlgn="base" latinLnBrk="0" hangingPunct="0">
              <a:lnSpc>
                <a:spcPct val="100000"/>
              </a:lnSpc>
              <a:spcBef>
                <a:spcPct val="0"/>
              </a:spcBef>
              <a:spcAft>
                <a:spcPct val="0"/>
              </a:spcAft>
              <a:buClrTx/>
              <a:buSzTx/>
              <a:buFontTx/>
              <a:buChar char="•"/>
              <a:tabLst/>
            </a:pPr>
            <a:endParaRPr kumimoji="0" lang="en-IT" altLang="en-IT" sz="2000" b="0" i="0" u="none" strike="noStrike" cap="none" normalizeH="0" baseline="0" dirty="0">
              <a:ln>
                <a:noFill/>
              </a:ln>
              <a:solidFill>
                <a:srgbClr val="0A0A0A"/>
              </a:solidFill>
              <a:effectLst/>
              <a:latin typeface="var(--nkmQOe)"/>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IT" altLang="en-IT" sz="2000" b="1" i="0" u="none" strike="noStrike" cap="none" normalizeH="0" baseline="0" dirty="0">
                <a:ln>
                  <a:noFill/>
                </a:ln>
                <a:solidFill>
                  <a:srgbClr val="681DA8"/>
                </a:solidFill>
                <a:effectLst/>
                <a:latin typeface="Google Sans"/>
                <a:hlinkClick r:id="rId4"/>
              </a:rPr>
              <a:t>Governance (Gestione Societaria)</a:t>
            </a:r>
            <a:r>
              <a:rPr kumimoji="0" lang="en-IT" altLang="en-IT" sz="2000" b="1" i="0" u="none" strike="noStrike" cap="none" normalizeH="0" baseline="0" dirty="0">
                <a:ln>
                  <a:noFill/>
                </a:ln>
                <a:solidFill>
                  <a:srgbClr val="0A0A0A"/>
                </a:solidFill>
                <a:effectLst/>
                <a:latin typeface="Google Sans"/>
              </a:rPr>
              <a:t> (G):</a:t>
            </a:r>
            <a:r>
              <a:rPr kumimoji="0" lang="en-IT" altLang="en-IT" sz="2000" b="0" i="0" u="none" strike="noStrike" cap="none" normalizeH="0" baseline="0" dirty="0">
                <a:ln>
                  <a:noFill/>
                </a:ln>
                <a:solidFill>
                  <a:srgbClr val="0A0A0A"/>
                </a:solidFill>
                <a:effectLst/>
                <a:latin typeface="Google Sans"/>
              </a:rPr>
              <a:t> Esamina la gestione interna dell'azienda, tra cui:</a:t>
            </a:r>
          </a:p>
          <a:p>
            <a:pPr marL="457200" marR="0" lvl="1" indent="0" algn="l" defTabSz="914400" rtl="0" eaLnBrk="0" fontAlgn="base" latinLnBrk="0" hangingPunct="0">
              <a:lnSpc>
                <a:spcPct val="100000"/>
              </a:lnSpc>
              <a:spcBef>
                <a:spcPct val="0"/>
              </a:spcBef>
              <a:spcAft>
                <a:spcPct val="0"/>
              </a:spcAft>
              <a:buClrTx/>
              <a:buSzTx/>
              <a:buFontTx/>
              <a:buChar char="•"/>
              <a:tabLst/>
            </a:pPr>
            <a:r>
              <a:rPr lang="en-IT" altLang="en-IT" sz="2000" b="1" dirty="0">
                <a:latin typeface="+mn-lt"/>
              </a:rPr>
              <a:t>Struttura del consiglio di amministrazione e diversità</a:t>
            </a:r>
            <a:r>
              <a:rPr lang="en-IT" altLang="en-IT" sz="2000" dirty="0">
                <a:latin typeface="+mn-lt"/>
              </a:rPr>
              <a:t>.</a:t>
            </a:r>
          </a:p>
          <a:p>
            <a:pPr marL="457200" marR="0" lvl="1" indent="0" algn="l" defTabSz="914400" rtl="0" eaLnBrk="0" fontAlgn="base" latinLnBrk="0" hangingPunct="0">
              <a:lnSpc>
                <a:spcPct val="100000"/>
              </a:lnSpc>
              <a:spcBef>
                <a:spcPct val="0"/>
              </a:spcBef>
              <a:spcAft>
                <a:spcPct val="0"/>
              </a:spcAft>
              <a:buClrTx/>
              <a:buSzTx/>
              <a:buFontTx/>
              <a:buChar char="•"/>
              <a:tabLst/>
            </a:pPr>
            <a:r>
              <a:rPr lang="en-IT" altLang="en-IT" sz="2000" b="1" dirty="0">
                <a:latin typeface="+mn-lt"/>
              </a:rPr>
              <a:t>Etica aziendale e lotta alla corruzione.</a:t>
            </a:r>
          </a:p>
          <a:p>
            <a:pPr marL="457200" marR="0" lvl="1" indent="0" algn="l" defTabSz="914400" rtl="0" eaLnBrk="0" fontAlgn="base" latinLnBrk="0" hangingPunct="0">
              <a:lnSpc>
                <a:spcPct val="100000"/>
              </a:lnSpc>
              <a:spcBef>
                <a:spcPct val="0"/>
              </a:spcBef>
              <a:spcAft>
                <a:spcPct val="0"/>
              </a:spcAft>
              <a:buClrTx/>
              <a:buSzTx/>
              <a:buFontTx/>
              <a:buChar char="•"/>
              <a:tabLst/>
            </a:pPr>
            <a:r>
              <a:rPr lang="en-IT" altLang="en-IT" sz="2000" b="1" dirty="0">
                <a:latin typeface="+mn-lt"/>
              </a:rPr>
              <a:t>Trasparenza fiscale e politiche retributive del management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IT" altLang="en-IT" sz="1800" b="0" i="0" u="none" strike="noStrike" cap="none" normalizeH="0" baseline="0" dirty="0">
              <a:ln>
                <a:noFill/>
              </a:ln>
              <a:solidFill>
                <a:schemeClr val="tx1"/>
              </a:solidFill>
              <a:effectLst/>
              <a:latin typeface="Arial" panose="020B0604020202020204" pitchFamily="34" charset="0"/>
            </a:endParaRPr>
          </a:p>
        </p:txBody>
      </p:sp>
      <p:pic>
        <p:nvPicPr>
          <p:cNvPr id="1026" name="Picture 2">
            <a:extLst>
              <a:ext uri="{FF2B5EF4-FFF2-40B4-BE49-F238E27FC236}">
                <a16:creationId xmlns:a16="http://schemas.microsoft.com/office/drawing/2014/main" id="{4D437F30-2BFB-C48A-EF21-5969B1F1B9B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4675" y="-3154363"/>
            <a:ext cx="12700" cy="12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024494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509752" y="2122719"/>
            <a:ext cx="10094747" cy="5316306"/>
          </a:xfrm>
          <a:prstGeom prst="rect">
            <a:avLst/>
          </a:prstGeom>
        </p:spPr>
        <p:txBody>
          <a:bodyPr vert="horz" lIns="91440" tIns="45720" rIns="91440" bIns="45720" rtlCol="0" anchor="t">
            <a:normAutofit fontScale="70000" lnSpcReduction="20000"/>
          </a:bodyPr>
          <a:lstStyle/>
          <a:p>
            <a:pPr marL="296890" marR="628838" indent="-285750">
              <a:lnSpc>
                <a:spcPct val="90000"/>
              </a:lnSpc>
              <a:spcBef>
                <a:spcPct val="15000"/>
              </a:spcBef>
              <a:spcAft>
                <a:spcPts val="300"/>
              </a:spcAft>
              <a:buClr>
                <a:schemeClr val="accent2"/>
              </a:buClr>
              <a:buSzPct val="92000"/>
              <a:buFont typeface="Wingdings 2" panose="05020102010507070707" pitchFamily="18" charset="2"/>
              <a:buChar char=""/>
              <a:tabLst>
                <a:tab pos="447261" algn="l"/>
              </a:tabLst>
            </a:pPr>
            <a:r>
              <a:rPr lang="it-IT" sz="1600" b="1" dirty="0"/>
              <a:t>Cosa rappresenta la G nel framework ESG</a:t>
            </a:r>
          </a:p>
          <a:p>
            <a:pPr marL="296890" indent="-285750">
              <a:lnSpc>
                <a:spcPct val="90000"/>
              </a:lnSpc>
              <a:spcBef>
                <a:spcPct val="5000"/>
              </a:spcBef>
              <a:buNone/>
            </a:pPr>
            <a:endParaRPr lang="it-IT" sz="1600" dirty="0"/>
          </a:p>
          <a:p>
            <a:pPr marL="571500" marR="628838" indent="-285750">
              <a:lnSpc>
                <a:spcPct val="90000"/>
              </a:lnSpc>
              <a:spcBef>
                <a:spcPct val="15000"/>
              </a:spcBef>
              <a:spcAft>
                <a:spcPts val="300"/>
              </a:spcAft>
              <a:buClr>
                <a:schemeClr val="accent2"/>
              </a:buClr>
              <a:buSzPct val="92000"/>
              <a:buFont typeface="Wingdings 2" panose="05020102010507070707" pitchFamily="18" charset="2"/>
              <a:buChar char=""/>
              <a:tabLst>
                <a:tab pos="447261" algn="l"/>
              </a:tabLst>
            </a:pPr>
            <a:r>
              <a:rPr lang="it-IT" sz="1600" dirty="0"/>
              <a:t>La G – Governance – è la dimensione che riguarda le strutture, le regole e i processi attraverso cui un’azienda è diretta e controllata. Include: composizione e indipendenza del CdA, politiche di remunerazione, trasparenza, gestione dei rischi, diritti degli azionisti e lotta alla corruzione.</a:t>
            </a:r>
          </a:p>
          <a:p>
            <a:pPr marL="571500" indent="-285750">
              <a:lnSpc>
                <a:spcPct val="90000"/>
              </a:lnSpc>
              <a:spcBef>
                <a:spcPct val="5000"/>
              </a:spcBef>
              <a:buNone/>
            </a:pPr>
            <a:endParaRPr lang="it-IT" sz="1600" dirty="0"/>
          </a:p>
          <a:p>
            <a:pPr marL="296890" marR="628838" indent="-285750">
              <a:lnSpc>
                <a:spcPct val="90000"/>
              </a:lnSpc>
              <a:spcBef>
                <a:spcPct val="15000"/>
              </a:spcBef>
              <a:spcAft>
                <a:spcPts val="300"/>
              </a:spcAft>
              <a:buClr>
                <a:schemeClr val="accent2"/>
              </a:buClr>
              <a:buSzPct val="92000"/>
              <a:buFont typeface="Wingdings 2" panose="05020102010507070707" pitchFamily="18" charset="2"/>
              <a:buChar char=""/>
              <a:tabLst>
                <a:tab pos="447261" algn="l"/>
              </a:tabLst>
            </a:pPr>
            <a:r>
              <a:rPr lang="it-IT" sz="1600" b="1" dirty="0"/>
              <a:t>Perché la G è il “pilastro abilitante” di E e S</a:t>
            </a:r>
          </a:p>
          <a:p>
            <a:pPr marL="296890" indent="-285750">
              <a:lnSpc>
                <a:spcPct val="90000"/>
              </a:lnSpc>
              <a:spcBef>
                <a:spcPct val="5000"/>
              </a:spcBef>
              <a:buNone/>
            </a:pPr>
            <a:endParaRPr lang="it-IT" sz="1600" dirty="0"/>
          </a:p>
          <a:p>
            <a:pPr marL="571500" marR="628838" indent="-285750">
              <a:lnSpc>
                <a:spcPct val="90000"/>
              </a:lnSpc>
              <a:spcBef>
                <a:spcPct val="15000"/>
              </a:spcBef>
              <a:spcAft>
                <a:spcPts val="300"/>
              </a:spcAft>
              <a:buClr>
                <a:schemeClr val="accent2"/>
              </a:buClr>
              <a:buSzPct val="92000"/>
              <a:buFont typeface="Wingdings 2" panose="05020102010507070707" pitchFamily="18" charset="2"/>
              <a:buChar char=""/>
              <a:tabLst>
                <a:tab pos="447261" algn="l"/>
              </a:tabLst>
            </a:pPr>
            <a:r>
              <a:rPr lang="it-IT" sz="1600" dirty="0"/>
              <a:t>Senza una governance solida, gli impegni ambientali e sociali rischiano di restare dichiarazioni formali. È il CdA che approva la strategia climatica, fissa gli obiettivi sociali, supervisiona i report ESG e alloca le risorse. Una governance debole genera greenwashing; una governance forte rende credibili E e S.</a:t>
            </a:r>
          </a:p>
          <a:p>
            <a:pPr marL="571500" indent="-285750">
              <a:lnSpc>
                <a:spcPct val="90000"/>
              </a:lnSpc>
              <a:spcBef>
                <a:spcPct val="5000"/>
              </a:spcBef>
              <a:buNone/>
            </a:pPr>
            <a:endParaRPr lang="it-IT" sz="1600" dirty="0"/>
          </a:p>
          <a:p>
            <a:pPr marL="296890" marR="628838" indent="-285750">
              <a:lnSpc>
                <a:spcPct val="90000"/>
              </a:lnSpc>
              <a:spcBef>
                <a:spcPct val="15000"/>
              </a:spcBef>
              <a:spcAft>
                <a:spcPts val="300"/>
              </a:spcAft>
              <a:buClr>
                <a:schemeClr val="accent2"/>
              </a:buClr>
              <a:buSzPct val="92000"/>
              <a:buFont typeface="Wingdings 2" panose="05020102010507070707" pitchFamily="18" charset="2"/>
              <a:buChar char=""/>
              <a:tabLst>
                <a:tab pos="447261" algn="l"/>
              </a:tabLst>
            </a:pPr>
            <a:r>
              <a:rPr lang="it-IT" sz="1600" b="1" dirty="0"/>
              <a:t>I principali indicatori G valutati dagli investitori</a:t>
            </a:r>
          </a:p>
          <a:p>
            <a:pPr marL="296890" indent="-285750">
              <a:lnSpc>
                <a:spcPct val="90000"/>
              </a:lnSpc>
              <a:spcBef>
                <a:spcPct val="5000"/>
              </a:spcBef>
              <a:buNone/>
            </a:pPr>
            <a:endParaRPr lang="it-IT" sz="1600" dirty="0"/>
          </a:p>
          <a:p>
            <a:pPr marL="571500" marR="628838" indent="-285750">
              <a:lnSpc>
                <a:spcPct val="90000"/>
              </a:lnSpc>
              <a:spcBef>
                <a:spcPct val="15000"/>
              </a:spcBef>
              <a:spcAft>
                <a:spcPts val="300"/>
              </a:spcAft>
              <a:buClr>
                <a:schemeClr val="accent2"/>
              </a:buClr>
              <a:buSzPct val="92000"/>
              <a:buFont typeface="Wingdings 2" panose="05020102010507070707" pitchFamily="18" charset="2"/>
              <a:buChar char=""/>
              <a:tabLst>
                <a:tab pos="447261" algn="l"/>
              </a:tabLst>
            </a:pPr>
            <a:r>
              <a:rPr lang="it-IT" sz="1600" dirty="0"/>
              <a:t>Le agenzie di rating ESG (MSCI, Sustainalytics, ISS) analizzano: indipendenza del board e separazione tra CEO e Presidente; diversità di genere e competenze; struttura e trasparenza della remunerazione (inclusi i bonus legati a target ESG); meccanismi anti-corruzione e codici etici; qualità dell’informativa non finanziaria.</a:t>
            </a:r>
          </a:p>
          <a:p>
            <a:pPr marL="571500" indent="-285750">
              <a:lnSpc>
                <a:spcPct val="90000"/>
              </a:lnSpc>
              <a:spcBef>
                <a:spcPct val="5000"/>
              </a:spcBef>
              <a:buNone/>
            </a:pPr>
            <a:endParaRPr lang="it-IT" sz="1600" dirty="0"/>
          </a:p>
          <a:p>
            <a:pPr marL="296890" marR="628838" indent="-285750">
              <a:lnSpc>
                <a:spcPct val="90000"/>
              </a:lnSpc>
              <a:spcBef>
                <a:spcPct val="15000"/>
              </a:spcBef>
              <a:spcAft>
                <a:spcPts val="300"/>
              </a:spcAft>
              <a:buClr>
                <a:schemeClr val="accent2"/>
              </a:buClr>
              <a:buSzPct val="92000"/>
              <a:buFont typeface="Wingdings 2" panose="05020102010507070707" pitchFamily="18" charset="2"/>
              <a:buChar char=""/>
              <a:tabLst>
                <a:tab pos="447261" algn="l"/>
              </a:tabLst>
            </a:pPr>
            <a:r>
              <a:rPr lang="it-IT" sz="1600" b="1" dirty="0"/>
              <a:t>G e remunerazione: il legame con gli obiettivi ESG</a:t>
            </a:r>
          </a:p>
          <a:p>
            <a:pPr marL="296890" indent="-285750">
              <a:lnSpc>
                <a:spcPct val="90000"/>
              </a:lnSpc>
              <a:spcBef>
                <a:spcPct val="5000"/>
              </a:spcBef>
              <a:buNone/>
            </a:pPr>
            <a:endParaRPr lang="it-IT" sz="1600" dirty="0"/>
          </a:p>
          <a:p>
            <a:pPr marL="571500" marR="628838" indent="-285750">
              <a:lnSpc>
                <a:spcPct val="90000"/>
              </a:lnSpc>
              <a:spcBef>
                <a:spcPct val="15000"/>
              </a:spcBef>
              <a:spcAft>
                <a:spcPts val="300"/>
              </a:spcAft>
              <a:buClr>
                <a:schemeClr val="accent2"/>
              </a:buClr>
              <a:buSzPct val="92000"/>
              <a:buFont typeface="Wingdings 2" panose="05020102010507070707" pitchFamily="18" charset="2"/>
              <a:buChar char=""/>
              <a:tabLst>
                <a:tab pos="447261" algn="l"/>
              </a:tabLst>
            </a:pPr>
            <a:r>
              <a:rPr lang="it-IT" sz="1600" dirty="0"/>
              <a:t>Una tendenza crescente nelle grandi quotate è collegare una quota della remunerazione variabile del management (MBO, long-term incentive) al raggiungimento di obiettivi ESG misurabili: riduzione delle emissioni CO₂, target di diversità, ore di formazione, indici di soddisfazione dei dipendenti. Il Codice CG 2020 incoraggia esplicitamente questo approccio.</a:t>
            </a:r>
          </a:p>
          <a:p>
            <a:pPr marL="571500" indent="-285750">
              <a:lnSpc>
                <a:spcPct val="90000"/>
              </a:lnSpc>
              <a:spcBef>
                <a:spcPct val="5000"/>
              </a:spcBef>
              <a:buNone/>
            </a:pPr>
            <a:endParaRPr lang="it-IT" sz="1600" dirty="0"/>
          </a:p>
          <a:p>
            <a:pPr marL="296890" marR="628838" indent="-285750">
              <a:lnSpc>
                <a:spcPct val="90000"/>
              </a:lnSpc>
              <a:spcBef>
                <a:spcPct val="15000"/>
              </a:spcBef>
              <a:spcAft>
                <a:spcPts val="300"/>
              </a:spcAft>
              <a:buClr>
                <a:schemeClr val="accent2"/>
              </a:buClr>
              <a:buSzPct val="92000"/>
              <a:buFont typeface="Wingdings 2" panose="05020102010507070707" pitchFamily="18" charset="2"/>
              <a:buChar char=""/>
              <a:tabLst>
                <a:tab pos="447261" algn="l"/>
              </a:tabLst>
            </a:pPr>
            <a:r>
              <a:rPr lang="it-IT" sz="1600" b="1" dirty="0"/>
              <a:t>G e lotta alla corruzione</a:t>
            </a:r>
          </a:p>
          <a:p>
            <a:pPr marL="296890" indent="-285750">
              <a:lnSpc>
                <a:spcPct val="90000"/>
              </a:lnSpc>
              <a:spcBef>
                <a:spcPct val="5000"/>
              </a:spcBef>
              <a:buNone/>
            </a:pPr>
            <a:endParaRPr lang="it-IT" sz="1600" dirty="0"/>
          </a:p>
          <a:p>
            <a:pPr marL="571500" marR="628838" indent="-285750">
              <a:lnSpc>
                <a:spcPct val="90000"/>
              </a:lnSpc>
              <a:spcBef>
                <a:spcPct val="15000"/>
              </a:spcBef>
              <a:spcAft>
                <a:spcPts val="300"/>
              </a:spcAft>
              <a:buClr>
                <a:schemeClr val="accent2"/>
              </a:buClr>
              <a:buSzPct val="92000"/>
              <a:buFont typeface="Wingdings 2" panose="05020102010507070707" pitchFamily="18" charset="2"/>
              <a:buChar char=""/>
              <a:tabLst>
                <a:tab pos="447261" algn="l"/>
              </a:tabLst>
            </a:pPr>
            <a:r>
              <a:rPr lang="it-IT" sz="1600" dirty="0"/>
              <a:t>La componente G include anche i presidi contro la corruzione e i comportamenti illeciti: Modello Organizzativo ex D.Lgs. 231/2001, Organismo di Vigilanza (OdV), codice etico, politiche whistleblowing. L’adeguatezza di questi presidi è valutata sia dai rating ESG sia dalle autorità di vigilanza (Consob, Banca d’Italia).</a:t>
            </a:r>
          </a:p>
          <a:p>
            <a:pPr marL="571500" indent="-285750">
              <a:lnSpc>
                <a:spcPct val="90000"/>
              </a:lnSpc>
              <a:spcBef>
                <a:spcPct val="5000"/>
              </a:spcBef>
              <a:buNone/>
            </a:pPr>
            <a:endParaRPr lang="it-IT" sz="1600" dirty="0"/>
          </a:p>
          <a:p>
            <a:pPr marL="296890" marR="628838" indent="-285750">
              <a:lnSpc>
                <a:spcPct val="90000"/>
              </a:lnSpc>
              <a:spcBef>
                <a:spcPct val="15000"/>
              </a:spcBef>
              <a:spcAft>
                <a:spcPts val="300"/>
              </a:spcAft>
              <a:buClr>
                <a:schemeClr val="accent2"/>
              </a:buClr>
              <a:buSzPct val="92000"/>
              <a:buFont typeface="Wingdings 2" panose="05020102010507070707" pitchFamily="18" charset="2"/>
              <a:buChar char=""/>
              <a:tabLst>
                <a:tab pos="447261" algn="l"/>
              </a:tabLst>
            </a:pPr>
            <a:r>
              <a:rPr lang="it-IT" sz="1600" b="1" dirty="0"/>
              <a:t>G, trasparenza e diritti degli azionisti</a:t>
            </a:r>
          </a:p>
          <a:p>
            <a:pPr marL="296890" indent="-285750">
              <a:lnSpc>
                <a:spcPct val="90000"/>
              </a:lnSpc>
              <a:spcBef>
                <a:spcPct val="5000"/>
              </a:spcBef>
              <a:buNone/>
            </a:pPr>
            <a:endParaRPr lang="it-IT" sz="1600" dirty="0"/>
          </a:p>
          <a:p>
            <a:pPr marL="571500" marR="628838" indent="-285750">
              <a:lnSpc>
                <a:spcPct val="90000"/>
              </a:lnSpc>
              <a:spcBef>
                <a:spcPct val="15000"/>
              </a:spcBef>
              <a:spcAft>
                <a:spcPts val="300"/>
              </a:spcAft>
              <a:buClr>
                <a:schemeClr val="accent2"/>
              </a:buClr>
              <a:buSzPct val="92000"/>
              <a:buFont typeface="Wingdings 2" panose="05020102010507070707" pitchFamily="18" charset="2"/>
              <a:buChar char=""/>
              <a:tabLst>
                <a:tab pos="447261" algn="l"/>
              </a:tabLst>
            </a:pPr>
            <a:r>
              <a:rPr lang="it-IT" sz="1600" dirty="0"/>
              <a:t>Una buona governance garantisce che gli azionisti abbiano informazioni accurate e tempestive per esercitare i propri diritti (voto in assemblea, engagement). Il dialogo tra CdA e investitori istituzionali – cosiddetto stewardship – è oggi considerato un indicatore di qualità della G: le società con governance opaca faticano ad attrarre capitali ESG-oriented.</a:t>
            </a:r>
          </a:p>
          <a:p>
            <a:pPr marL="571500" indent="-285750">
              <a:lnSpc>
                <a:spcPct val="90000"/>
              </a:lnSpc>
              <a:spcBef>
                <a:spcPct val="5000"/>
              </a:spcBef>
              <a:buNone/>
            </a:pPr>
            <a:endParaRPr lang="it-IT" sz="1600" dirty="0"/>
          </a:p>
        </p:txBody>
      </p:sp>
      <p:sp>
        <p:nvSpPr>
          <p:cNvPr id="6" name="Titolo 4"/>
          <p:cNvSpPr>
            <a:spLocks noGrp="1"/>
          </p:cNvSpPr>
          <p:nvPr>
            <p:ph type="title"/>
          </p:nvPr>
        </p:nvSpPr>
        <p:spPr>
          <a:xfrm>
            <a:off x="7340874" y="1144646"/>
            <a:ext cx="2678692" cy="5193125"/>
          </a:xfrm>
        </p:spPr>
        <p:txBody>
          <a:bodyPr vert="horz" lIns="91440" tIns="45720" rIns="91440" bIns="45720" rtlCol="0" anchor="ctr">
            <a:normAutofit/>
          </a:bodyPr>
          <a:lstStyle/>
          <a:p>
            <a:pPr defTabSz="457200"/>
            <a:r>
              <a:rPr lang="it-IT" sz="1800" spc="88" dirty="0">
                <a:solidFill>
                  <a:srgbClr val="FFFEFF"/>
                </a:solidFill>
              </a:rPr>
              <a:t>LA “G” DI ESG: GOVERNANCE</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509752" y="2122719"/>
            <a:ext cx="9942348" cy="5316306"/>
          </a:xfrm>
          <a:prstGeom prst="rect">
            <a:avLst/>
          </a:prstGeom>
        </p:spPr>
        <p:txBody>
          <a:bodyPr vert="horz" lIns="91440" tIns="45720" rIns="91440" bIns="45720" rtlCol="0" anchor="t">
            <a:normAutofit fontScale="85000" lnSpcReduction="20000"/>
          </a:bodyPr>
          <a:lstStyle/>
          <a:p>
            <a:pPr marL="296890" marR="628838" indent="-285750">
              <a:lnSpc>
                <a:spcPct val="90000"/>
              </a:lnSpc>
              <a:spcBef>
                <a:spcPct val="15000"/>
              </a:spcBef>
              <a:spcAft>
                <a:spcPts val="300"/>
              </a:spcAft>
              <a:buClr>
                <a:schemeClr val="accent2"/>
              </a:buClr>
              <a:buSzPct val="92000"/>
              <a:buFont typeface="Wingdings 2" panose="05020102010507070707" pitchFamily="18" charset="2"/>
              <a:buChar char=""/>
              <a:tabLst>
                <a:tab pos="447261" algn="l"/>
              </a:tabLst>
            </a:pPr>
            <a:r>
              <a:rPr lang="it-IT" sz="1600" b="1" dirty="0"/>
              <a:t>Perché la diversità nel CdA conta</a:t>
            </a:r>
          </a:p>
          <a:p>
            <a:pPr marL="296890" indent="-285750">
              <a:lnSpc>
                <a:spcPct val="90000"/>
              </a:lnSpc>
              <a:spcBef>
                <a:spcPct val="5000"/>
              </a:spcBef>
              <a:buNone/>
            </a:pPr>
            <a:endParaRPr lang="it-IT" sz="1600" dirty="0"/>
          </a:p>
          <a:p>
            <a:pPr marL="571500" marR="628838" indent="-285750">
              <a:lnSpc>
                <a:spcPct val="90000"/>
              </a:lnSpc>
              <a:spcBef>
                <a:spcPct val="15000"/>
              </a:spcBef>
              <a:spcAft>
                <a:spcPts val="300"/>
              </a:spcAft>
              <a:buClr>
                <a:schemeClr val="accent2"/>
              </a:buClr>
              <a:buSzPct val="92000"/>
              <a:buFont typeface="Wingdings 2" panose="05020102010507070707" pitchFamily="18" charset="2"/>
              <a:buChar char=""/>
              <a:tabLst>
                <a:tab pos="447261" algn="l"/>
              </a:tabLst>
            </a:pPr>
            <a:r>
              <a:rPr lang="it-IT" sz="1600" dirty="0"/>
              <a:t>Un board eterogeneo apporta prospettive differenti, riduce il rischio di groupthink e migliora la qualità del processo decisionale. La ricerca empirica mostra una correlazione positiva tra board diversity e performance ESG: board più diversificati adottano più frequentemente target ambiziosi su clima e società.</a:t>
            </a:r>
          </a:p>
          <a:p>
            <a:pPr marL="571500" indent="-285750">
              <a:lnSpc>
                <a:spcPct val="90000"/>
              </a:lnSpc>
              <a:spcBef>
                <a:spcPct val="5000"/>
              </a:spcBef>
              <a:buNone/>
            </a:pPr>
            <a:endParaRPr lang="it-IT" sz="1600" dirty="0"/>
          </a:p>
          <a:p>
            <a:pPr marL="296890" marR="628838" indent="-285750">
              <a:lnSpc>
                <a:spcPct val="90000"/>
              </a:lnSpc>
              <a:spcBef>
                <a:spcPct val="15000"/>
              </a:spcBef>
              <a:spcAft>
                <a:spcPts val="300"/>
              </a:spcAft>
              <a:buClr>
                <a:schemeClr val="accent2"/>
              </a:buClr>
              <a:buSzPct val="92000"/>
              <a:buFont typeface="Wingdings 2" panose="05020102010507070707" pitchFamily="18" charset="2"/>
              <a:buChar char=""/>
              <a:tabLst>
                <a:tab pos="447261" algn="l"/>
              </a:tabLst>
            </a:pPr>
            <a:r>
              <a:rPr lang="it-IT" sz="1600" b="1" dirty="0"/>
              <a:t>Diversity di genere: Legge Golfo-Mosca (L. 120/2011)</a:t>
            </a:r>
          </a:p>
          <a:p>
            <a:pPr marL="296890" indent="-285750">
              <a:lnSpc>
                <a:spcPct val="90000"/>
              </a:lnSpc>
              <a:spcBef>
                <a:spcPct val="5000"/>
              </a:spcBef>
              <a:buNone/>
            </a:pPr>
            <a:endParaRPr lang="it-IT" sz="1600" dirty="0"/>
          </a:p>
          <a:p>
            <a:pPr marL="571500" marR="628838" indent="-285750">
              <a:lnSpc>
                <a:spcPct val="90000"/>
              </a:lnSpc>
              <a:spcBef>
                <a:spcPct val="15000"/>
              </a:spcBef>
              <a:spcAft>
                <a:spcPts val="300"/>
              </a:spcAft>
              <a:buClr>
                <a:schemeClr val="accent2"/>
              </a:buClr>
              <a:buSzPct val="92000"/>
              <a:buFont typeface="Wingdings 2" panose="05020102010507070707" pitchFamily="18" charset="2"/>
              <a:buChar char=""/>
              <a:tabLst>
                <a:tab pos="447261" algn="l"/>
              </a:tabLst>
            </a:pPr>
            <a:r>
              <a:rPr lang="it-IT" sz="1600" dirty="0"/>
              <a:t>Prima legge italiana sulle quote di genere nei CdA di società quotate e a partecipazione pubblica. Inizialmente fissava 1/3 del board al genere meno rappresentato; successivamente portata a 2/5. La quota si applica sia al CdA sia al Collegio Sindacale. In caso di inosservanza sono previste sanzioni e, in ultima istanza, la decadenza dell’organo.</a:t>
            </a:r>
          </a:p>
          <a:p>
            <a:pPr marL="571500" indent="-285750">
              <a:lnSpc>
                <a:spcPct val="90000"/>
              </a:lnSpc>
              <a:spcBef>
                <a:spcPct val="5000"/>
              </a:spcBef>
              <a:buNone/>
            </a:pPr>
            <a:endParaRPr lang="it-IT" sz="1600" dirty="0"/>
          </a:p>
          <a:p>
            <a:pPr marL="296890" marR="628838" indent="-285750">
              <a:lnSpc>
                <a:spcPct val="90000"/>
              </a:lnSpc>
              <a:spcBef>
                <a:spcPct val="15000"/>
              </a:spcBef>
              <a:spcAft>
                <a:spcPts val="300"/>
              </a:spcAft>
              <a:buClr>
                <a:schemeClr val="accent2"/>
              </a:buClr>
              <a:buSzPct val="92000"/>
              <a:buFont typeface="Wingdings 2" panose="05020102010507070707" pitchFamily="18" charset="2"/>
              <a:buChar char=""/>
              <a:tabLst>
                <a:tab pos="447261" algn="l"/>
              </a:tabLst>
            </a:pPr>
            <a:r>
              <a:rPr lang="it-IT" sz="1600" b="1" dirty="0"/>
              <a:t>Diversity di competenze e background</a:t>
            </a:r>
          </a:p>
          <a:p>
            <a:pPr marL="296890" indent="-285750">
              <a:lnSpc>
                <a:spcPct val="90000"/>
              </a:lnSpc>
              <a:spcBef>
                <a:spcPct val="5000"/>
              </a:spcBef>
              <a:buNone/>
            </a:pPr>
            <a:endParaRPr lang="it-IT" sz="1600" dirty="0"/>
          </a:p>
          <a:p>
            <a:pPr marL="571500" marR="628838" indent="-285750">
              <a:lnSpc>
                <a:spcPct val="90000"/>
              </a:lnSpc>
              <a:spcBef>
                <a:spcPct val="15000"/>
              </a:spcBef>
              <a:spcAft>
                <a:spcPts val="300"/>
              </a:spcAft>
              <a:buClr>
                <a:schemeClr val="accent2"/>
              </a:buClr>
              <a:buSzPct val="92000"/>
              <a:buFont typeface="Wingdings 2" panose="05020102010507070707" pitchFamily="18" charset="2"/>
              <a:buChar char=""/>
              <a:tabLst>
                <a:tab pos="447261" algn="l"/>
              </a:tabLst>
            </a:pPr>
            <a:r>
              <a:rPr lang="it-IT" sz="1600" dirty="0"/>
              <a:t>Il Codice CG 2020 raccomanda che il CdA abbia una composizione diversificata per: competenze (finanza, diritto, sostenibilità, settore di riferimento), esperienze manageriali, provenienza geografica e internazionale, età e anzianità di carica. La matrice delle competenze del board deve essere comunicata agli azionisti.</a:t>
            </a:r>
          </a:p>
          <a:p>
            <a:pPr marL="571500" indent="-285750">
              <a:lnSpc>
                <a:spcPct val="90000"/>
              </a:lnSpc>
              <a:spcBef>
                <a:spcPct val="5000"/>
              </a:spcBef>
              <a:buNone/>
            </a:pPr>
            <a:endParaRPr lang="it-IT" sz="1600" dirty="0"/>
          </a:p>
          <a:p>
            <a:pPr marL="296890" marR="628838" indent="-285750">
              <a:lnSpc>
                <a:spcPct val="90000"/>
              </a:lnSpc>
              <a:spcBef>
                <a:spcPct val="15000"/>
              </a:spcBef>
              <a:spcAft>
                <a:spcPts val="300"/>
              </a:spcAft>
              <a:buClr>
                <a:schemeClr val="accent2"/>
              </a:buClr>
              <a:buSzPct val="92000"/>
              <a:buFont typeface="Wingdings 2" panose="05020102010507070707" pitchFamily="18" charset="2"/>
              <a:buChar char=""/>
              <a:tabLst>
                <a:tab pos="447261" algn="l"/>
              </a:tabLst>
            </a:pPr>
            <a:r>
              <a:rPr lang="it-IT" sz="1600" b="1" dirty="0"/>
              <a:t>Amministratori indipendenti</a:t>
            </a:r>
          </a:p>
          <a:p>
            <a:pPr marL="296890" indent="-285750">
              <a:lnSpc>
                <a:spcPct val="90000"/>
              </a:lnSpc>
              <a:spcBef>
                <a:spcPct val="5000"/>
              </a:spcBef>
              <a:buNone/>
            </a:pPr>
            <a:endParaRPr lang="it-IT" sz="1600" dirty="0"/>
          </a:p>
          <a:p>
            <a:pPr marL="571500" marR="628838" indent="-285750">
              <a:lnSpc>
                <a:spcPct val="90000"/>
              </a:lnSpc>
              <a:spcBef>
                <a:spcPct val="15000"/>
              </a:spcBef>
              <a:spcAft>
                <a:spcPts val="300"/>
              </a:spcAft>
              <a:buClr>
                <a:schemeClr val="accent2"/>
              </a:buClr>
              <a:buSzPct val="92000"/>
              <a:buFont typeface="Wingdings 2" panose="05020102010507070707" pitchFamily="18" charset="2"/>
              <a:buChar char=""/>
              <a:tabLst>
                <a:tab pos="447261" algn="l"/>
              </a:tabLst>
            </a:pPr>
            <a:r>
              <a:rPr lang="it-IT" sz="1600" dirty="0"/>
              <a:t>Ai sensi del Codice CG 2020 e del TUF (art. 147-ter), almeno 1/3 del CdA deve essere composto da amministratori indipendenti nelle quotate. L’indipendenza implica l’assenza di relazioni economiche, familiari o di altro tipo con la società, i suoi azionisti di riferimento o il management. Devono presiedere i comitati di controllo.</a:t>
            </a:r>
          </a:p>
          <a:p>
            <a:pPr marL="571500" indent="-285750">
              <a:lnSpc>
                <a:spcPct val="90000"/>
              </a:lnSpc>
              <a:spcBef>
                <a:spcPct val="5000"/>
              </a:spcBef>
              <a:buNone/>
            </a:pPr>
            <a:endParaRPr lang="it-IT" sz="1600" dirty="0"/>
          </a:p>
          <a:p>
            <a:pPr marL="296890" marR="628838" indent="-285750">
              <a:lnSpc>
                <a:spcPct val="90000"/>
              </a:lnSpc>
              <a:spcBef>
                <a:spcPct val="15000"/>
              </a:spcBef>
              <a:spcAft>
                <a:spcPts val="300"/>
              </a:spcAft>
              <a:buClr>
                <a:schemeClr val="accent2"/>
              </a:buClr>
              <a:buSzPct val="92000"/>
              <a:buFont typeface="Wingdings 2" panose="05020102010507070707" pitchFamily="18" charset="2"/>
              <a:buChar char=""/>
              <a:tabLst>
                <a:tab pos="447261" algn="l"/>
              </a:tabLst>
            </a:pPr>
            <a:r>
              <a:rPr lang="it-IT" sz="1600" b="1" dirty="0"/>
              <a:t>Board diversity e G di ESG</a:t>
            </a:r>
          </a:p>
          <a:p>
            <a:pPr marL="296890" indent="-285750">
              <a:lnSpc>
                <a:spcPct val="90000"/>
              </a:lnSpc>
              <a:spcBef>
                <a:spcPct val="5000"/>
              </a:spcBef>
              <a:buNone/>
            </a:pPr>
            <a:endParaRPr lang="it-IT" sz="1600" dirty="0"/>
          </a:p>
          <a:p>
            <a:pPr marL="571500" marR="628838" indent="-285750">
              <a:lnSpc>
                <a:spcPct val="90000"/>
              </a:lnSpc>
              <a:spcBef>
                <a:spcPct val="15000"/>
              </a:spcBef>
              <a:spcAft>
                <a:spcPts val="300"/>
              </a:spcAft>
              <a:buClr>
                <a:schemeClr val="accent2"/>
              </a:buClr>
              <a:buSzPct val="92000"/>
              <a:buFont typeface="Wingdings 2" panose="05020102010507070707" pitchFamily="18" charset="2"/>
              <a:buChar char=""/>
              <a:tabLst>
                <a:tab pos="447261" algn="l"/>
              </a:tabLst>
            </a:pPr>
            <a:r>
              <a:rPr lang="it-IT" sz="1600" dirty="0"/>
              <a:t>Gli investitori istituzionali e le agenzie di rating ESG (es. MSCI, Sustainalytics) valutano la composizione del board come indicatore chiave della componente G. Un board con scarsa diversity, eccesso di amministratori esecutivi o assenza di competenze ESG può tradursi in un peggioramento del rating ESG della società.</a:t>
            </a:r>
          </a:p>
          <a:p>
            <a:pPr marL="571500" indent="-285750">
              <a:lnSpc>
                <a:spcPct val="90000"/>
              </a:lnSpc>
              <a:spcBef>
                <a:spcPct val="5000"/>
              </a:spcBef>
              <a:buNone/>
            </a:pPr>
            <a:endParaRPr lang="it-IT" sz="1600" dirty="0"/>
          </a:p>
        </p:txBody>
      </p:sp>
      <p:sp>
        <p:nvSpPr>
          <p:cNvPr id="4" name="Title 3">
            <a:extLst>
              <a:ext uri="{FF2B5EF4-FFF2-40B4-BE49-F238E27FC236}">
                <a16:creationId xmlns:a16="http://schemas.microsoft.com/office/drawing/2014/main" id="{2621144F-53C1-5682-42EC-4A04C4180AF0}"/>
              </a:ext>
            </a:extLst>
          </p:cNvPr>
          <p:cNvSpPr>
            <a:spLocks noGrp="1"/>
          </p:cNvSpPr>
          <p:nvPr>
            <p:ph type="title"/>
          </p:nvPr>
        </p:nvSpPr>
        <p:spPr/>
        <p:txBody>
          <a:bodyPr/>
          <a:lstStyle/>
          <a:p>
            <a:endParaRPr lang="en-IT"/>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509752" y="2122719"/>
            <a:ext cx="9942347" cy="5316306"/>
          </a:xfrm>
          <a:prstGeom prst="rect">
            <a:avLst/>
          </a:prstGeom>
        </p:spPr>
        <p:txBody>
          <a:bodyPr vert="horz" lIns="91440" tIns="45720" rIns="91440" bIns="45720" rtlCol="0" anchor="t">
            <a:normAutofit fontScale="70000" lnSpcReduction="20000"/>
          </a:bodyPr>
          <a:lstStyle/>
          <a:p>
            <a:pPr marL="296890" marR="628838" indent="-285750">
              <a:lnSpc>
                <a:spcPct val="90000"/>
              </a:lnSpc>
              <a:spcBef>
                <a:spcPct val="15000"/>
              </a:spcBef>
              <a:spcAft>
                <a:spcPts val="300"/>
              </a:spcAft>
              <a:buClr>
                <a:schemeClr val="accent2"/>
              </a:buClr>
              <a:buSzPct val="92000"/>
              <a:buFont typeface="Wingdings 2" panose="05020102010507070707" pitchFamily="18" charset="2"/>
              <a:buChar char=""/>
              <a:tabLst>
                <a:tab pos="447261" algn="l"/>
              </a:tabLst>
            </a:pPr>
            <a:r>
              <a:rPr lang="it-IT" sz="1600" b="1" dirty="0" err="1"/>
              <a:t>D.Lgs.</a:t>
            </a:r>
            <a:r>
              <a:rPr lang="it-IT" sz="1600" b="1" dirty="0"/>
              <a:t> 254/2016 – il regime attuale (NFRD) </a:t>
            </a:r>
            <a:r>
              <a:rPr lang="en-GB" b="1" dirty="0"/>
              <a:t>(Non-Financial Reporting Directive) </a:t>
            </a:r>
            <a:endParaRPr lang="it-IT" sz="1600" b="1" dirty="0"/>
          </a:p>
          <a:p>
            <a:pPr marL="296890" indent="-285750">
              <a:lnSpc>
                <a:spcPct val="90000"/>
              </a:lnSpc>
              <a:spcBef>
                <a:spcPct val="5000"/>
              </a:spcBef>
              <a:buNone/>
            </a:pPr>
            <a:endParaRPr lang="it-IT" sz="1600" dirty="0"/>
          </a:p>
          <a:p>
            <a:pPr marL="571500" marR="628838" indent="-285750">
              <a:lnSpc>
                <a:spcPct val="90000"/>
              </a:lnSpc>
              <a:spcBef>
                <a:spcPct val="15000"/>
              </a:spcBef>
              <a:spcAft>
                <a:spcPts val="300"/>
              </a:spcAft>
              <a:buClr>
                <a:schemeClr val="accent2"/>
              </a:buClr>
              <a:buSzPct val="92000"/>
              <a:buFont typeface="Wingdings 2" panose="05020102010507070707" pitchFamily="18" charset="2"/>
              <a:buChar char=""/>
              <a:tabLst>
                <a:tab pos="447261" algn="l"/>
              </a:tabLst>
            </a:pPr>
            <a:r>
              <a:rPr lang="it-IT" sz="1600" dirty="0"/>
              <a:t>Obbliga gli Enti di Interesse Pubblico (EIP) – società quotate, banche, assicurazioni – con più di 500 dipendenti e totale attivo &gt; 20 M€ oppure ricavi &gt; 40 M€ a pubblicare la Dichiarazione Non Finanziaria (DNF). In Italia le società coinvolte sono circa 200.</a:t>
            </a:r>
          </a:p>
          <a:p>
            <a:pPr marL="296890" indent="-285750">
              <a:lnSpc>
                <a:spcPct val="90000"/>
              </a:lnSpc>
              <a:spcBef>
                <a:spcPct val="5000"/>
              </a:spcBef>
              <a:buNone/>
            </a:pPr>
            <a:endParaRPr lang="it-IT" sz="1600" dirty="0"/>
          </a:p>
          <a:p>
            <a:pPr marL="571500" indent="-285750">
              <a:lnSpc>
                <a:spcPct val="90000"/>
              </a:lnSpc>
              <a:spcBef>
                <a:spcPct val="5000"/>
              </a:spcBef>
              <a:buNone/>
            </a:pPr>
            <a:endParaRPr lang="it-IT" sz="1600" dirty="0"/>
          </a:p>
          <a:p>
            <a:pPr marL="296890" marR="628838" indent="-285750">
              <a:lnSpc>
                <a:spcPct val="90000"/>
              </a:lnSpc>
              <a:spcBef>
                <a:spcPct val="15000"/>
              </a:spcBef>
              <a:spcAft>
                <a:spcPts val="300"/>
              </a:spcAft>
              <a:buClr>
                <a:schemeClr val="accent2"/>
              </a:buClr>
              <a:buSzPct val="92000"/>
              <a:buFont typeface="Wingdings 2" panose="05020102010507070707" pitchFamily="18" charset="2"/>
              <a:buChar char=""/>
              <a:tabLst>
                <a:tab pos="447261" algn="l"/>
              </a:tabLst>
            </a:pPr>
            <a:r>
              <a:rPr lang="it-IT" sz="1600" b="1" dirty="0"/>
              <a:t>Chi redige la DNF in pratica</a:t>
            </a:r>
          </a:p>
          <a:p>
            <a:pPr marL="296890" indent="-285750">
              <a:lnSpc>
                <a:spcPct val="90000"/>
              </a:lnSpc>
              <a:spcBef>
                <a:spcPct val="5000"/>
              </a:spcBef>
              <a:buNone/>
            </a:pPr>
            <a:endParaRPr lang="it-IT" sz="1600" dirty="0"/>
          </a:p>
          <a:p>
            <a:pPr marL="571500" marR="628838" indent="-285750">
              <a:lnSpc>
                <a:spcPct val="90000"/>
              </a:lnSpc>
              <a:spcBef>
                <a:spcPct val="15000"/>
              </a:spcBef>
              <a:spcAft>
                <a:spcPts val="300"/>
              </a:spcAft>
              <a:buClr>
                <a:schemeClr val="accent2"/>
              </a:buClr>
              <a:buSzPct val="92000"/>
              <a:buFont typeface="Wingdings 2" panose="05020102010507070707" pitchFamily="18" charset="2"/>
              <a:buChar char=""/>
              <a:tabLst>
                <a:tab pos="447261" algn="l"/>
              </a:tabLst>
            </a:pPr>
            <a:r>
              <a:rPr lang="it-IT" sz="1600" dirty="0"/>
              <a:t>La redazione è coordinata dalla funzione Sostenibilità/CSR insieme a CFO, HR, Operations e Legal. Nelle grandi quotate esiste spesso un ESG Manager dedicato. Il Comitato Sostenibilità del CdA, ove presente, svolge la funzione istruttoria e propone il documento all’approvazione del plenum del board.</a:t>
            </a:r>
          </a:p>
          <a:p>
            <a:pPr marL="571500" indent="-285750">
              <a:lnSpc>
                <a:spcPct val="90000"/>
              </a:lnSpc>
              <a:spcBef>
                <a:spcPct val="5000"/>
              </a:spcBef>
              <a:buNone/>
            </a:pPr>
            <a:endParaRPr lang="it-IT" sz="1600" dirty="0"/>
          </a:p>
          <a:p>
            <a:pPr marL="296890" marR="628838" indent="-285750">
              <a:lnSpc>
                <a:spcPct val="90000"/>
              </a:lnSpc>
              <a:spcBef>
                <a:spcPct val="15000"/>
              </a:spcBef>
              <a:spcAft>
                <a:spcPts val="300"/>
              </a:spcAft>
              <a:buClr>
                <a:schemeClr val="accent2"/>
              </a:buClr>
              <a:buSzPct val="92000"/>
              <a:buFont typeface="Wingdings 2" panose="05020102010507070707" pitchFamily="18" charset="2"/>
              <a:buChar char=""/>
              <a:tabLst>
                <a:tab pos="447261" algn="l"/>
              </a:tabLst>
            </a:pPr>
            <a:r>
              <a:rPr lang="it-IT" sz="1600" b="1" dirty="0"/>
              <a:t>Ruolo del Collegio Sindacale</a:t>
            </a:r>
          </a:p>
          <a:p>
            <a:pPr marL="296890" indent="-285750">
              <a:lnSpc>
                <a:spcPct val="90000"/>
              </a:lnSpc>
              <a:spcBef>
                <a:spcPct val="5000"/>
              </a:spcBef>
              <a:buNone/>
            </a:pPr>
            <a:endParaRPr lang="it-IT" sz="1600" dirty="0"/>
          </a:p>
          <a:p>
            <a:pPr marL="571500" marR="628838" indent="-285750">
              <a:lnSpc>
                <a:spcPct val="90000"/>
              </a:lnSpc>
              <a:spcBef>
                <a:spcPct val="15000"/>
              </a:spcBef>
              <a:spcAft>
                <a:spcPts val="300"/>
              </a:spcAft>
              <a:buClr>
                <a:schemeClr val="accent2"/>
              </a:buClr>
              <a:buSzPct val="92000"/>
              <a:buFont typeface="Wingdings 2" panose="05020102010507070707" pitchFamily="18" charset="2"/>
              <a:buChar char=""/>
              <a:tabLst>
                <a:tab pos="447261" algn="l"/>
              </a:tabLst>
            </a:pPr>
            <a:r>
              <a:rPr lang="it-IT" sz="1600" dirty="0"/>
              <a:t>Il Collegio Sindacale vigila sulla conformità della DNF alle disposizioni del D.Lgs. 254/2016, sulla coerenza con il bilancio d’esercizio e sull’adeguatezza del processo di raccolta delle informazioni non finanziarie. Riferisce all’Assemblea nella propria relazione annuale.</a:t>
            </a:r>
          </a:p>
          <a:p>
            <a:pPr marL="571500" indent="-285750">
              <a:lnSpc>
                <a:spcPct val="90000"/>
              </a:lnSpc>
              <a:spcBef>
                <a:spcPct val="5000"/>
              </a:spcBef>
              <a:buNone/>
            </a:pPr>
            <a:endParaRPr lang="it-IT" sz="1600" dirty="0"/>
          </a:p>
          <a:p>
            <a:pPr marL="296890" marR="628838" indent="-285750">
              <a:lnSpc>
                <a:spcPct val="90000"/>
              </a:lnSpc>
              <a:spcBef>
                <a:spcPct val="15000"/>
              </a:spcBef>
              <a:spcAft>
                <a:spcPts val="300"/>
              </a:spcAft>
              <a:buClr>
                <a:schemeClr val="accent2"/>
              </a:buClr>
              <a:buSzPct val="92000"/>
              <a:buFont typeface="Wingdings 2" panose="05020102010507070707" pitchFamily="18" charset="2"/>
              <a:buChar char=""/>
              <a:tabLst>
                <a:tab pos="447261" algn="l"/>
              </a:tabLst>
            </a:pPr>
            <a:r>
              <a:rPr lang="it-IT" sz="1600" b="1" dirty="0"/>
              <a:t>Ruolo del Revisore / Assurance esterna</a:t>
            </a:r>
          </a:p>
          <a:p>
            <a:pPr marL="296890" indent="-285750">
              <a:lnSpc>
                <a:spcPct val="90000"/>
              </a:lnSpc>
              <a:spcBef>
                <a:spcPct val="5000"/>
              </a:spcBef>
              <a:buNone/>
            </a:pPr>
            <a:endParaRPr lang="it-IT" sz="1600" dirty="0"/>
          </a:p>
          <a:p>
            <a:pPr marL="571500" marR="628838" indent="-285750">
              <a:lnSpc>
                <a:spcPct val="90000"/>
              </a:lnSpc>
              <a:spcBef>
                <a:spcPct val="15000"/>
              </a:spcBef>
              <a:spcAft>
                <a:spcPts val="300"/>
              </a:spcAft>
              <a:buClr>
                <a:schemeClr val="accent2"/>
              </a:buClr>
              <a:buSzPct val="92000"/>
              <a:buFont typeface="Wingdings 2" panose="05020102010507070707" pitchFamily="18" charset="2"/>
              <a:buChar char=""/>
              <a:tabLst>
                <a:tab pos="447261" algn="l"/>
              </a:tabLst>
            </a:pPr>
            <a:r>
              <a:rPr lang="it-IT" sz="1600" dirty="0"/>
              <a:t>Un soggetto terzo indipendente (revisore legale o altro soggetto abilitato) effettua la verifica della DNF. Oggi è richiesta la limited assurance (“nulla è emerso di significativo”). Con la CSRD sarà progressivamente introdotta la reasonable assurance, più rigorosa e simile alla revisione contabile.</a:t>
            </a:r>
          </a:p>
          <a:p>
            <a:pPr marL="571500" indent="-285750">
              <a:lnSpc>
                <a:spcPct val="90000"/>
              </a:lnSpc>
              <a:spcBef>
                <a:spcPct val="5000"/>
              </a:spcBef>
              <a:buNone/>
            </a:pPr>
            <a:endParaRPr lang="it-IT" sz="1600" dirty="0"/>
          </a:p>
          <a:p>
            <a:pPr marL="296890" marR="628838" indent="-285750">
              <a:lnSpc>
                <a:spcPct val="90000"/>
              </a:lnSpc>
              <a:spcBef>
                <a:spcPct val="15000"/>
              </a:spcBef>
              <a:spcAft>
                <a:spcPts val="300"/>
              </a:spcAft>
              <a:buClr>
                <a:schemeClr val="accent2"/>
              </a:buClr>
              <a:buSzPct val="92000"/>
              <a:buFont typeface="Wingdings 2" panose="05020102010507070707" pitchFamily="18" charset="2"/>
              <a:buChar char=""/>
              <a:tabLst>
                <a:tab pos="447261" algn="l"/>
              </a:tabLst>
            </a:pPr>
            <a:r>
              <a:rPr lang="it-IT" sz="1600" b="1" dirty="0"/>
              <a:t>Comitato Sostenibilità/ESG nel CdA</a:t>
            </a:r>
          </a:p>
          <a:p>
            <a:pPr marL="296890" indent="-285750">
              <a:lnSpc>
                <a:spcPct val="90000"/>
              </a:lnSpc>
              <a:spcBef>
                <a:spcPct val="5000"/>
              </a:spcBef>
              <a:buNone/>
            </a:pPr>
            <a:endParaRPr lang="it-IT" sz="1600" dirty="0"/>
          </a:p>
          <a:p>
            <a:pPr marL="571500" marR="628838" indent="-285750">
              <a:lnSpc>
                <a:spcPct val="90000"/>
              </a:lnSpc>
              <a:spcBef>
                <a:spcPct val="15000"/>
              </a:spcBef>
              <a:spcAft>
                <a:spcPts val="300"/>
              </a:spcAft>
              <a:buClr>
                <a:schemeClr val="accent2"/>
              </a:buClr>
              <a:buSzPct val="92000"/>
              <a:buFont typeface="Wingdings 2" panose="05020102010507070707" pitchFamily="18" charset="2"/>
              <a:buChar char=""/>
              <a:tabLst>
                <a:tab pos="447261" algn="l"/>
              </a:tabLst>
            </a:pPr>
            <a:r>
              <a:rPr lang="it-IT" sz="1600" dirty="0"/>
              <a:t>Prassi in rapida diffusione nelle grandi quotate italiane (ENI, Enel, Intesa Sanpaolo, ecc.): un comitato endoconsiliare dedicato supervisiona la strategia ESG, approva gli indicatori KPI di sostenibilità, monitora gli obiettivi climatici e sociali, e propone al CdA l’approvazione del report. La sua istituzione è raccomandata dal Codice CG 2020.</a:t>
            </a:r>
          </a:p>
          <a:p>
            <a:pPr marL="571500" indent="-285750">
              <a:lnSpc>
                <a:spcPct val="90000"/>
              </a:lnSpc>
              <a:spcBef>
                <a:spcPct val="5000"/>
              </a:spcBef>
              <a:buNone/>
            </a:pPr>
            <a:endParaRPr lang="it-IT" sz="1600" dirty="0"/>
          </a:p>
          <a:p>
            <a:pPr marL="296890" marR="628838" indent="-285750">
              <a:lnSpc>
                <a:spcPct val="90000"/>
              </a:lnSpc>
              <a:spcBef>
                <a:spcPct val="15000"/>
              </a:spcBef>
              <a:spcAft>
                <a:spcPts val="300"/>
              </a:spcAft>
              <a:buClr>
                <a:schemeClr val="accent2"/>
              </a:buClr>
              <a:buSzPct val="92000"/>
              <a:buFont typeface="Wingdings 2" panose="05020102010507070707" pitchFamily="18" charset="2"/>
              <a:buChar char=""/>
              <a:tabLst>
                <a:tab pos="447261" algn="l"/>
              </a:tabLst>
            </a:pPr>
            <a:r>
              <a:rPr lang="it-IT" sz="1600" b="1" dirty="0"/>
              <a:t>Responsabilità individuale degli amministratori</a:t>
            </a:r>
          </a:p>
          <a:p>
            <a:pPr marL="296890" indent="-285750">
              <a:lnSpc>
                <a:spcPct val="90000"/>
              </a:lnSpc>
              <a:spcBef>
                <a:spcPct val="5000"/>
              </a:spcBef>
              <a:buNone/>
            </a:pPr>
            <a:endParaRPr lang="it-IT" sz="1600" dirty="0"/>
          </a:p>
          <a:p>
            <a:pPr marL="571500" marR="628838" indent="-285750">
              <a:lnSpc>
                <a:spcPct val="90000"/>
              </a:lnSpc>
              <a:spcBef>
                <a:spcPct val="15000"/>
              </a:spcBef>
              <a:spcAft>
                <a:spcPts val="300"/>
              </a:spcAft>
              <a:buClr>
                <a:schemeClr val="accent2"/>
              </a:buClr>
              <a:buSzPct val="92000"/>
              <a:buFont typeface="Wingdings 2" panose="05020102010507070707" pitchFamily="18" charset="2"/>
              <a:buChar char=""/>
              <a:tabLst>
                <a:tab pos="447261" algn="l"/>
              </a:tabLst>
            </a:pPr>
            <a:r>
              <a:rPr lang="it-IT" sz="1600" dirty="0"/>
              <a:t>Benché l’approvazione sia collegiale, ogni amministratore ha il dovere di informarsi adeguatamente sul contenuto della DNF prima del voto. In caso di informazioni false o omissioni rilevanti, gli amministratori possono incorrere in responsabilità civile verso la società e verso terzi danneggiati.</a:t>
            </a:r>
          </a:p>
          <a:p>
            <a:pPr marL="571500" indent="-285750">
              <a:lnSpc>
                <a:spcPct val="90000"/>
              </a:lnSpc>
              <a:spcBef>
                <a:spcPct val="5000"/>
              </a:spcBef>
              <a:buNone/>
            </a:pPr>
            <a:endParaRPr lang="it-IT" sz="1600" dirty="0"/>
          </a:p>
        </p:txBody>
      </p:sp>
      <p:sp>
        <p:nvSpPr>
          <p:cNvPr id="3" name="TextBox 2">
            <a:extLst>
              <a:ext uri="{FF2B5EF4-FFF2-40B4-BE49-F238E27FC236}">
                <a16:creationId xmlns:a16="http://schemas.microsoft.com/office/drawing/2014/main" id="{A9595B7D-0DF6-B364-FCF7-771A680034C8}"/>
              </a:ext>
            </a:extLst>
          </p:cNvPr>
          <p:cNvSpPr txBox="1"/>
          <p:nvPr/>
        </p:nvSpPr>
        <p:spPr>
          <a:xfrm>
            <a:off x="704463" y="1001494"/>
            <a:ext cx="8839200" cy="461665"/>
          </a:xfrm>
          <a:prstGeom prst="rect">
            <a:avLst/>
          </a:prstGeom>
          <a:noFill/>
        </p:spPr>
        <p:txBody>
          <a:bodyPr wrap="square" rtlCol="0">
            <a:spAutoFit/>
          </a:bodyPr>
          <a:lstStyle/>
          <a:p>
            <a:pPr lvl="0" defTabSz="914400" eaLnBrk="0" fontAlgn="base" hangingPunct="0">
              <a:spcBef>
                <a:spcPct val="0"/>
              </a:spcBef>
              <a:spcAft>
                <a:spcPct val="0"/>
              </a:spcAft>
            </a:pPr>
            <a:r>
              <a:rPr lang="it-IT" sz="2400" dirty="0">
                <a:solidFill>
                  <a:schemeClr val="bg1"/>
                </a:solidFill>
              </a:rPr>
              <a:t>Dichiarazione Non Finanziaria (DNF)</a:t>
            </a:r>
            <a:endParaRPr lang="en-IT" altLang="en-IT" sz="2400" dirty="0">
              <a:solidFill>
                <a:schemeClr val="bg1"/>
              </a:solidFill>
              <a:latin typeface="Arial" panose="020B0604020202020204" pitchFamily="34" charset="0"/>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509752" y="2122719"/>
            <a:ext cx="9637547" cy="5316306"/>
          </a:xfrm>
          <a:prstGeom prst="rect">
            <a:avLst/>
          </a:prstGeom>
        </p:spPr>
        <p:txBody>
          <a:bodyPr vert="horz" lIns="91440" tIns="45720" rIns="91440" bIns="45720" rtlCol="0" anchor="t">
            <a:normAutofit fontScale="92500" lnSpcReduction="20000"/>
          </a:bodyPr>
          <a:lstStyle/>
          <a:p>
            <a:pPr marL="571500" indent="-285750">
              <a:lnSpc>
                <a:spcPct val="90000"/>
              </a:lnSpc>
              <a:spcBef>
                <a:spcPct val="5000"/>
              </a:spcBef>
              <a:buNone/>
            </a:pPr>
            <a:endParaRPr lang="it-IT" sz="1600" dirty="0"/>
          </a:p>
          <a:p>
            <a:pPr marL="296890" marR="628838" indent="-285750">
              <a:lnSpc>
                <a:spcPct val="90000"/>
              </a:lnSpc>
              <a:spcBef>
                <a:spcPct val="15000"/>
              </a:spcBef>
              <a:spcAft>
                <a:spcPts val="300"/>
              </a:spcAft>
              <a:buClr>
                <a:schemeClr val="accent2"/>
              </a:buClr>
              <a:buSzPct val="92000"/>
              <a:buFont typeface="Wingdings 2" panose="05020102010507070707" pitchFamily="18" charset="2"/>
              <a:buChar char=""/>
              <a:tabLst>
                <a:tab pos="447261" algn="l"/>
              </a:tabLst>
            </a:pPr>
            <a:r>
              <a:rPr lang="it-IT" sz="1600" b="1" dirty="0"/>
              <a:t>CSRD (</a:t>
            </a:r>
            <a:r>
              <a:rPr lang="en-GB" dirty="0"/>
              <a:t>Corporate Sustainability Reporting Directive)</a:t>
            </a:r>
            <a:r>
              <a:rPr lang="it-IT" sz="1600" b="1" dirty="0"/>
              <a:t> – la svolta europea (2024)</a:t>
            </a:r>
          </a:p>
          <a:p>
            <a:pPr marL="296890" indent="-285750">
              <a:lnSpc>
                <a:spcPct val="90000"/>
              </a:lnSpc>
              <a:spcBef>
                <a:spcPct val="5000"/>
              </a:spcBef>
              <a:buNone/>
            </a:pPr>
            <a:endParaRPr lang="it-IT" sz="1600" dirty="0"/>
          </a:p>
          <a:p>
            <a:pPr marL="571500" marR="628838" indent="-285750">
              <a:lnSpc>
                <a:spcPct val="90000"/>
              </a:lnSpc>
              <a:spcBef>
                <a:spcPct val="15000"/>
              </a:spcBef>
              <a:spcAft>
                <a:spcPts val="300"/>
              </a:spcAft>
              <a:buClr>
                <a:schemeClr val="accent2"/>
              </a:buClr>
              <a:buSzPct val="92000"/>
              <a:buFont typeface="Wingdings 2" panose="05020102010507070707" pitchFamily="18" charset="2"/>
              <a:buChar char=""/>
              <a:tabLst>
                <a:tab pos="447261" algn="l"/>
              </a:tabLst>
            </a:pPr>
            <a:r>
              <a:rPr lang="it-IT" sz="1600" dirty="0"/>
              <a:t>La Corporate Sustainability Reporting Directive sostituisce la NFRD e amplia radicalmente il perimetro degli obbligati. Estende l’obbligo per fasi: 2024 (grandi EIP già soggetti alla NFRD); 2025 (tutte le grandi imprese &gt;250 dipendenti o &gt;20M attivo o &gt;40M ricavi, anche non quotate); 2026 (PMI quotate); futuro (PMI non quotate su base volontaria con standard VSME).</a:t>
            </a:r>
          </a:p>
          <a:p>
            <a:pPr marL="571500" indent="-285750">
              <a:lnSpc>
                <a:spcPct val="90000"/>
              </a:lnSpc>
              <a:spcBef>
                <a:spcPct val="5000"/>
              </a:spcBef>
              <a:buNone/>
            </a:pPr>
            <a:endParaRPr lang="it-IT" sz="1600" dirty="0"/>
          </a:p>
          <a:p>
            <a:pPr marL="296890" marR="628838" indent="-285750">
              <a:lnSpc>
                <a:spcPct val="90000"/>
              </a:lnSpc>
              <a:spcBef>
                <a:spcPct val="15000"/>
              </a:spcBef>
              <a:spcAft>
                <a:spcPts val="300"/>
              </a:spcAft>
              <a:buClr>
                <a:schemeClr val="accent2"/>
              </a:buClr>
              <a:buSzPct val="92000"/>
              <a:buFont typeface="Wingdings 2" panose="05020102010507070707" pitchFamily="18" charset="2"/>
              <a:buChar char=""/>
              <a:tabLst>
                <a:tab pos="447261" algn="l"/>
              </a:tabLst>
            </a:pPr>
            <a:r>
              <a:rPr lang="it-IT" sz="1600" b="1" dirty="0"/>
              <a:t>Standard ESRS – European Sustainability Reporting Standards</a:t>
            </a:r>
          </a:p>
          <a:p>
            <a:pPr marL="296890" indent="-285750">
              <a:lnSpc>
                <a:spcPct val="90000"/>
              </a:lnSpc>
              <a:spcBef>
                <a:spcPct val="5000"/>
              </a:spcBef>
              <a:buNone/>
            </a:pPr>
            <a:endParaRPr lang="it-IT" sz="1600" dirty="0"/>
          </a:p>
          <a:p>
            <a:pPr marL="571500" marR="628838" indent="-285750">
              <a:lnSpc>
                <a:spcPct val="90000"/>
              </a:lnSpc>
              <a:spcBef>
                <a:spcPct val="15000"/>
              </a:spcBef>
              <a:spcAft>
                <a:spcPts val="300"/>
              </a:spcAft>
              <a:buClr>
                <a:schemeClr val="accent2"/>
              </a:buClr>
              <a:buSzPct val="92000"/>
              <a:buFont typeface="Wingdings 2" panose="05020102010507070707" pitchFamily="18" charset="2"/>
              <a:buChar char=""/>
              <a:tabLst>
                <a:tab pos="447261" algn="l"/>
              </a:tabLst>
            </a:pPr>
            <a:r>
              <a:rPr lang="it-IT" sz="1600" dirty="0"/>
              <a:t>La CSRD introduce standard obbligatori di rendicontazione elaborati dall’EFRAG. Gli ESRS coprono: temi trasversali (governance, strategia, gestione degli impatti), temi ambientali (clima, biodiversità, acqua, inquinamento), temi sociali (forza lavoro, catena di fornitura, comunità) e temi di governance.</a:t>
            </a:r>
          </a:p>
          <a:p>
            <a:pPr marL="571500" indent="-285750">
              <a:lnSpc>
                <a:spcPct val="90000"/>
              </a:lnSpc>
              <a:spcBef>
                <a:spcPct val="5000"/>
              </a:spcBef>
              <a:buNone/>
            </a:pPr>
            <a:endParaRPr lang="it-IT" sz="1600" dirty="0"/>
          </a:p>
          <a:p>
            <a:pPr marL="296890" marR="628838" indent="-285750">
              <a:lnSpc>
                <a:spcPct val="90000"/>
              </a:lnSpc>
              <a:spcBef>
                <a:spcPct val="15000"/>
              </a:spcBef>
              <a:spcAft>
                <a:spcPts val="300"/>
              </a:spcAft>
              <a:buClr>
                <a:schemeClr val="accent2"/>
              </a:buClr>
              <a:buSzPct val="92000"/>
              <a:buFont typeface="Wingdings 2" panose="05020102010507070707" pitchFamily="18" charset="2"/>
              <a:buChar char=""/>
              <a:tabLst>
                <a:tab pos="447261" algn="l"/>
              </a:tabLst>
            </a:pPr>
            <a:r>
              <a:rPr lang="it-IT" sz="1600" b="1" dirty="0"/>
              <a:t>Doppia materialità</a:t>
            </a:r>
          </a:p>
          <a:p>
            <a:pPr marL="296890" indent="-285750">
              <a:lnSpc>
                <a:spcPct val="90000"/>
              </a:lnSpc>
              <a:spcBef>
                <a:spcPct val="5000"/>
              </a:spcBef>
              <a:buNone/>
            </a:pPr>
            <a:endParaRPr lang="it-IT" sz="1600" dirty="0"/>
          </a:p>
          <a:p>
            <a:pPr marL="571500" marR="628838" indent="-285750">
              <a:lnSpc>
                <a:spcPct val="90000"/>
              </a:lnSpc>
              <a:spcBef>
                <a:spcPct val="15000"/>
              </a:spcBef>
              <a:spcAft>
                <a:spcPts val="300"/>
              </a:spcAft>
              <a:buClr>
                <a:schemeClr val="accent2"/>
              </a:buClr>
              <a:buSzPct val="92000"/>
              <a:buFont typeface="Wingdings 2" panose="05020102010507070707" pitchFamily="18" charset="2"/>
              <a:buChar char=""/>
              <a:tabLst>
                <a:tab pos="447261" algn="l"/>
              </a:tabLst>
            </a:pPr>
            <a:r>
              <a:rPr lang="it-IT" sz="1600" dirty="0"/>
              <a:t>Concetto chiave introdotto dalla CSRD: l’impresa deve analizzare sia la materialità di impatto (effetti delle proprie attività su ambiente e società) sia la materialità finanziaria (come i fattori ESG influenzano la situazione economica dell’impresa). Entrambe le prospettive devono essere rendicontate.</a:t>
            </a:r>
          </a:p>
          <a:p>
            <a:pPr marL="571500" indent="-285750">
              <a:lnSpc>
                <a:spcPct val="90000"/>
              </a:lnSpc>
              <a:spcBef>
                <a:spcPct val="5000"/>
              </a:spcBef>
              <a:buNone/>
            </a:pPr>
            <a:endParaRPr lang="it-IT" sz="1600" dirty="0"/>
          </a:p>
          <a:p>
            <a:pPr marL="296890" marR="628838" indent="-285750">
              <a:lnSpc>
                <a:spcPct val="90000"/>
              </a:lnSpc>
              <a:spcBef>
                <a:spcPct val="15000"/>
              </a:spcBef>
              <a:spcAft>
                <a:spcPts val="300"/>
              </a:spcAft>
              <a:buClr>
                <a:schemeClr val="accent2"/>
              </a:buClr>
              <a:buSzPct val="92000"/>
              <a:buFont typeface="Wingdings 2" panose="05020102010507070707" pitchFamily="18" charset="2"/>
              <a:buChar char=""/>
              <a:tabLst>
                <a:tab pos="447261" algn="l"/>
              </a:tabLst>
            </a:pPr>
            <a:r>
              <a:rPr lang="it-IT" sz="1600" b="1" dirty="0"/>
              <a:t>Integrazione nel bilancio e assurance</a:t>
            </a:r>
          </a:p>
          <a:p>
            <a:pPr marL="296890" indent="-285750">
              <a:lnSpc>
                <a:spcPct val="90000"/>
              </a:lnSpc>
              <a:spcBef>
                <a:spcPct val="5000"/>
              </a:spcBef>
              <a:buNone/>
            </a:pPr>
            <a:endParaRPr lang="it-IT" sz="1600" dirty="0"/>
          </a:p>
          <a:p>
            <a:pPr marL="571500" marR="628838" indent="-285750">
              <a:lnSpc>
                <a:spcPct val="90000"/>
              </a:lnSpc>
              <a:spcBef>
                <a:spcPct val="15000"/>
              </a:spcBef>
              <a:spcAft>
                <a:spcPts val="300"/>
              </a:spcAft>
              <a:buClr>
                <a:schemeClr val="accent2"/>
              </a:buClr>
              <a:buSzPct val="92000"/>
              <a:buFont typeface="Wingdings 2" panose="05020102010507070707" pitchFamily="18" charset="2"/>
              <a:buChar char=""/>
              <a:tabLst>
                <a:tab pos="447261" algn="l"/>
              </a:tabLst>
            </a:pPr>
            <a:r>
              <a:rPr lang="it-IT" sz="1600" dirty="0"/>
              <a:t>Con la CSRD il report di sostenibilità non è più un documento separato: diventa una sezione della Relazione sulla Gestione approvata dal CdA. È soggetto a assurance esterna obbligatoria (limited assurance inizialmente, con evoluzione verso reasonable assurance). I dati devono essere in formato XHTML con tagging XBRL.</a:t>
            </a:r>
          </a:p>
          <a:p>
            <a:pPr marL="571500" indent="-285750">
              <a:lnSpc>
                <a:spcPct val="90000"/>
              </a:lnSpc>
              <a:spcBef>
                <a:spcPct val="5000"/>
              </a:spcBef>
              <a:buNone/>
            </a:pPr>
            <a:endParaRPr lang="it-IT" sz="1600" dirty="0"/>
          </a:p>
        </p:txBody>
      </p:sp>
      <p:sp>
        <p:nvSpPr>
          <p:cNvPr id="4" name="Title 3">
            <a:extLst>
              <a:ext uri="{FF2B5EF4-FFF2-40B4-BE49-F238E27FC236}">
                <a16:creationId xmlns:a16="http://schemas.microsoft.com/office/drawing/2014/main" id="{0707E7F1-61F5-3E9E-68C2-C24867E74190}"/>
              </a:ext>
            </a:extLst>
          </p:cNvPr>
          <p:cNvSpPr>
            <a:spLocks noGrp="1"/>
          </p:cNvSpPr>
          <p:nvPr>
            <p:ph type="title"/>
          </p:nvPr>
        </p:nvSpPr>
        <p:spPr/>
        <p:txBody>
          <a:bodyPr/>
          <a:lstStyle/>
          <a:p>
            <a:endParaRPr lang="en-IT"/>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8">
            <a:extLst>
              <a:ext uri="{FF2B5EF4-FFF2-40B4-BE49-F238E27FC236}">
                <a16:creationId xmlns:a16="http://schemas.microsoft.com/office/drawing/2014/main" id="{3018A306-443B-4844-9884-D3E2C3B371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1647" y="504190"/>
            <a:ext cx="3248120" cy="10476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it-IT"/>
          </a:p>
        </p:txBody>
      </p:sp>
      <p:sp>
        <p:nvSpPr>
          <p:cNvPr id="16" name="Rectangle 10">
            <a:extLst>
              <a:ext uri="{FF2B5EF4-FFF2-40B4-BE49-F238E27FC236}">
                <a16:creationId xmlns:a16="http://schemas.microsoft.com/office/drawing/2014/main" id="{3F430D2A-93AA-410C-B1BB-98FEA29907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53633" y="500267"/>
            <a:ext cx="3248120" cy="108683"/>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it-IT"/>
          </a:p>
        </p:txBody>
      </p:sp>
      <p:sp>
        <p:nvSpPr>
          <p:cNvPr id="13" name="Rectangle 12">
            <a:extLst>
              <a:ext uri="{FF2B5EF4-FFF2-40B4-BE49-F238E27FC236}">
                <a16:creationId xmlns:a16="http://schemas.microsoft.com/office/drawing/2014/main" id="{9A0EF52A-1A39-47D8-AA03-47A1C47BE3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20438" y="504190"/>
            <a:ext cx="3248120" cy="100838"/>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it-IT"/>
          </a:p>
        </p:txBody>
      </p:sp>
      <p:sp>
        <p:nvSpPr>
          <p:cNvPr id="15" name="Rectangle 14">
            <a:extLst>
              <a:ext uri="{FF2B5EF4-FFF2-40B4-BE49-F238E27FC236}">
                <a16:creationId xmlns:a16="http://schemas.microsoft.com/office/drawing/2014/main" id="{896DE2E2-8696-47C1-8B42-A04B409BCF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1647" y="3402913"/>
            <a:ext cx="9878472" cy="364446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it-IT"/>
          </a:p>
        </p:txBody>
      </p:sp>
      <p:sp useBgFill="1">
        <p:nvSpPr>
          <p:cNvPr id="17" name="Rectangle 16">
            <a:extLst>
              <a:ext uri="{FF2B5EF4-FFF2-40B4-BE49-F238E27FC236}">
                <a16:creationId xmlns:a16="http://schemas.microsoft.com/office/drawing/2014/main" id="{AF47317F-C87A-4D9C-A72E-89C67FDA2C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0693400" cy="75628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object 3"/>
          <p:cNvSpPr txBox="1"/>
          <p:nvPr/>
        </p:nvSpPr>
        <p:spPr>
          <a:xfrm>
            <a:off x="391646" y="1132590"/>
            <a:ext cx="6285992" cy="4083939"/>
          </a:xfrm>
          <a:prstGeom prst="rect">
            <a:avLst/>
          </a:prstGeom>
        </p:spPr>
        <p:txBody>
          <a:bodyPr vert="horz" lIns="91440" tIns="45720" rIns="91440" bIns="45720" rtlCol="0" anchor="b">
            <a:normAutofit/>
          </a:bodyPr>
          <a:lstStyle/>
          <a:p>
            <a:pPr marL="11139">
              <a:spcBef>
                <a:spcPct val="0"/>
              </a:spcBef>
              <a:spcAft>
                <a:spcPts val="600"/>
              </a:spcAft>
            </a:pPr>
            <a:r>
              <a:rPr lang="en-US" sz="4700" cap="all" dirty="0">
                <a:solidFill>
                  <a:schemeClr val="tx2"/>
                </a:solidFill>
                <a:latin typeface="+mj-lt"/>
                <a:ea typeface="+mj-ea"/>
                <a:cs typeface="+mj-cs"/>
              </a:rPr>
              <a:t>GRAZIE</a:t>
            </a:r>
            <a:r>
              <a:rPr lang="en-US" sz="4700" cap="all" spc="-110" dirty="0">
                <a:solidFill>
                  <a:schemeClr val="tx2"/>
                </a:solidFill>
                <a:latin typeface="+mj-lt"/>
                <a:ea typeface="+mj-ea"/>
                <a:cs typeface="+mj-cs"/>
              </a:rPr>
              <a:t> </a:t>
            </a:r>
            <a:r>
              <a:rPr lang="en-US" sz="4700" cap="all" dirty="0">
                <a:solidFill>
                  <a:schemeClr val="tx2"/>
                </a:solidFill>
                <a:latin typeface="+mj-lt"/>
                <a:ea typeface="+mj-ea"/>
                <a:cs typeface="+mj-cs"/>
              </a:rPr>
              <a:t>PER</a:t>
            </a:r>
            <a:r>
              <a:rPr lang="en-US" sz="4700" cap="all" spc="-53" dirty="0">
                <a:solidFill>
                  <a:schemeClr val="tx2"/>
                </a:solidFill>
                <a:latin typeface="+mj-lt"/>
                <a:ea typeface="+mj-ea"/>
                <a:cs typeface="+mj-cs"/>
              </a:rPr>
              <a:t> </a:t>
            </a:r>
            <a:r>
              <a:rPr lang="en-US" sz="4700" cap="all" spc="-27" dirty="0">
                <a:solidFill>
                  <a:schemeClr val="tx2"/>
                </a:solidFill>
                <a:latin typeface="+mj-lt"/>
                <a:ea typeface="+mj-ea"/>
                <a:cs typeface="+mj-cs"/>
              </a:rPr>
              <a:t>LA</a:t>
            </a:r>
            <a:r>
              <a:rPr lang="en-US" sz="4700" cap="all" spc="-228" dirty="0">
                <a:solidFill>
                  <a:schemeClr val="tx2"/>
                </a:solidFill>
                <a:latin typeface="+mj-lt"/>
                <a:ea typeface="+mj-ea"/>
                <a:cs typeface="+mj-cs"/>
              </a:rPr>
              <a:t> </a:t>
            </a:r>
            <a:r>
              <a:rPr lang="en-US" sz="4700" cap="all" spc="-31" dirty="0">
                <a:solidFill>
                  <a:schemeClr val="tx2"/>
                </a:solidFill>
                <a:latin typeface="+mj-lt"/>
                <a:ea typeface="+mj-ea"/>
                <a:cs typeface="+mj-cs"/>
              </a:rPr>
              <a:t>VOSTRA</a:t>
            </a:r>
            <a:r>
              <a:rPr lang="en-US" sz="4700" cap="all" spc="-351" dirty="0">
                <a:solidFill>
                  <a:schemeClr val="tx2"/>
                </a:solidFill>
                <a:latin typeface="+mj-lt"/>
                <a:ea typeface="+mj-ea"/>
                <a:cs typeface="+mj-cs"/>
              </a:rPr>
              <a:t> </a:t>
            </a:r>
            <a:r>
              <a:rPr lang="en-US" sz="4700" cap="all" spc="-425" dirty="0">
                <a:solidFill>
                  <a:schemeClr val="tx2"/>
                </a:solidFill>
                <a:latin typeface="+mj-lt"/>
                <a:ea typeface="+mj-ea"/>
                <a:cs typeface="+mj-cs"/>
              </a:rPr>
              <a:t>A</a:t>
            </a:r>
            <a:r>
              <a:rPr lang="en-US" sz="4700" cap="all" spc="-13" dirty="0">
                <a:solidFill>
                  <a:schemeClr val="tx2"/>
                </a:solidFill>
                <a:latin typeface="+mj-lt"/>
                <a:ea typeface="+mj-ea"/>
                <a:cs typeface="+mj-cs"/>
              </a:rPr>
              <a:t>TT</a:t>
            </a:r>
            <a:r>
              <a:rPr lang="en-US" sz="4700" cap="all" spc="-8" dirty="0">
                <a:solidFill>
                  <a:schemeClr val="tx2"/>
                </a:solidFill>
                <a:latin typeface="+mj-lt"/>
                <a:ea typeface="+mj-ea"/>
                <a:cs typeface="+mj-cs"/>
              </a:rPr>
              <a:t>EN</a:t>
            </a:r>
            <a:r>
              <a:rPr lang="en-US" sz="4700" cap="all" spc="-13" dirty="0">
                <a:solidFill>
                  <a:schemeClr val="tx2"/>
                </a:solidFill>
                <a:latin typeface="+mj-lt"/>
                <a:ea typeface="+mj-ea"/>
                <a:cs typeface="+mj-cs"/>
              </a:rPr>
              <a:t>ZIO</a:t>
            </a:r>
            <a:r>
              <a:rPr lang="en-US" sz="4700" cap="all" spc="-8" dirty="0">
                <a:solidFill>
                  <a:schemeClr val="tx2"/>
                </a:solidFill>
                <a:latin typeface="+mj-lt"/>
                <a:ea typeface="+mj-ea"/>
                <a:cs typeface="+mj-cs"/>
              </a:rPr>
              <a:t>N</a:t>
            </a:r>
            <a:r>
              <a:rPr lang="en-US" sz="4700" cap="all" spc="27" dirty="0">
                <a:solidFill>
                  <a:schemeClr val="tx2"/>
                </a:solidFill>
                <a:latin typeface="+mj-lt"/>
                <a:ea typeface="+mj-ea"/>
                <a:cs typeface="+mj-cs"/>
              </a:rPr>
              <a:t>E</a:t>
            </a:r>
            <a:endParaRPr lang="en-US" sz="4700" cap="all" dirty="0">
              <a:solidFill>
                <a:schemeClr val="tx2"/>
              </a:solidFill>
              <a:latin typeface="+mj-lt"/>
              <a:ea typeface="+mj-ea"/>
              <a:cs typeface="+mj-cs"/>
            </a:endParaRPr>
          </a:p>
        </p:txBody>
      </p:sp>
      <p:sp>
        <p:nvSpPr>
          <p:cNvPr id="19" name="Rectangle 18">
            <a:extLst>
              <a:ext uri="{FF2B5EF4-FFF2-40B4-BE49-F238E27FC236}">
                <a16:creationId xmlns:a16="http://schemas.microsoft.com/office/drawing/2014/main" id="{EA343C5F-7AA1-409B-BD18-44E928CE30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1646" y="5549007"/>
            <a:ext cx="6335840" cy="12313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it-IT"/>
          </a:p>
        </p:txBody>
      </p:sp>
      <p:sp>
        <p:nvSpPr>
          <p:cNvPr id="21" name="Rectangle 20">
            <a:extLst>
              <a:ext uri="{FF2B5EF4-FFF2-40B4-BE49-F238E27FC236}">
                <a16:creationId xmlns:a16="http://schemas.microsoft.com/office/drawing/2014/main" id="{93FF31F9-8C96-4D43-9B36-20F6B6FE66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18164" y="0"/>
            <a:ext cx="3775236" cy="756285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it-IT"/>
          </a:p>
        </p:txBody>
      </p:sp>
      <p:sp>
        <p:nvSpPr>
          <p:cNvPr id="4" name="object 4"/>
          <p:cNvSpPr txBox="1"/>
          <p:nvPr/>
        </p:nvSpPr>
        <p:spPr>
          <a:xfrm>
            <a:off x="423281" y="5977733"/>
            <a:ext cx="5170717" cy="368304"/>
          </a:xfrm>
          <a:prstGeom prst="rect">
            <a:avLst/>
          </a:prstGeom>
          <a:ln w="57150">
            <a:noFill/>
          </a:ln>
        </p:spPr>
        <p:txBody>
          <a:bodyPr vert="horz" lIns="91440" tIns="45720" rIns="91440" bIns="45720" rtlCol="0" anchor="b">
            <a:normAutofit lnSpcReduction="10000"/>
          </a:bodyPr>
          <a:lstStyle/>
          <a:p>
            <a:pPr>
              <a:spcBef>
                <a:spcPct val="20000"/>
              </a:spcBef>
              <a:spcAft>
                <a:spcPts val="600"/>
              </a:spcAft>
              <a:buClr>
                <a:schemeClr val="accent2"/>
              </a:buClr>
              <a:buSzPct val="92000"/>
            </a:pPr>
            <a:r>
              <a:rPr lang="en-US" sz="2000" i="1" u="sng" cap="all" spc="-8" dirty="0">
                <a:solidFill>
                  <a:schemeClr val="accent2"/>
                </a:solidFill>
                <a:uFill>
                  <a:solidFill>
                    <a:srgbClr val="0000FF"/>
                  </a:solidFill>
                </a:uFill>
                <a:hlinkClick r:id="rId2">
                  <a:extLst>
                    <a:ext uri="{A12FA001-AC4F-418D-AE19-62706E023703}">
                      <ahyp:hlinkClr xmlns:ahyp="http://schemas.microsoft.com/office/drawing/2018/hyperlinkcolor" val="tx"/>
                    </a:ext>
                  </a:extLst>
                </a:hlinkClick>
              </a:rPr>
              <a:t>marco.mastrodascio@uniroma2.it</a:t>
            </a:r>
            <a:endParaRPr lang="en-US" sz="2000" i="1" cap="all" dirty="0">
              <a:solidFill>
                <a:schemeClr val="accent2"/>
              </a:solidFill>
            </a:endParaRPr>
          </a:p>
        </p:txBody>
      </p:sp>
      <p:sp>
        <p:nvSpPr>
          <p:cNvPr id="23" name="Rectangle 22">
            <a:extLst>
              <a:ext uri="{FF2B5EF4-FFF2-40B4-BE49-F238E27FC236}">
                <a16:creationId xmlns:a16="http://schemas.microsoft.com/office/drawing/2014/main" id="{3D252CC1-04C4-47A3-AFEA-5022A689C8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78611" y="5549007"/>
            <a:ext cx="3110205" cy="123130"/>
          </a:xfrm>
          <a:prstGeom prst="rect">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it-IT"/>
          </a:p>
        </p:txBody>
      </p:sp>
    </p:spTree>
  </p:cSld>
  <p:clrMapOvr>
    <a:masterClrMapping/>
  </p:clrMapOvr>
</p:sld>
</file>

<file path=ppt/theme/theme1.xml><?xml version="1.0" encoding="utf-8"?>
<a:theme xmlns:a="http://schemas.openxmlformats.org/drawingml/2006/main" name="Dividendi">
  <a:themeElements>
    <a:clrScheme name="Personalizzati 6">
      <a:dk1>
        <a:srgbClr val="000000"/>
      </a:dk1>
      <a:lt1>
        <a:srgbClr val="FFFFFF"/>
      </a:lt1>
      <a:dk2>
        <a:srgbClr val="3D3D3D"/>
      </a:dk2>
      <a:lt2>
        <a:srgbClr val="EBEBEB"/>
      </a:lt2>
      <a:accent1>
        <a:srgbClr val="465359"/>
      </a:accent1>
      <a:accent2>
        <a:srgbClr val="D0483E"/>
      </a:accent2>
      <a:accent3>
        <a:srgbClr val="E6C46D"/>
      </a:accent3>
      <a:accent4>
        <a:srgbClr val="969FA7"/>
      </a:accent4>
      <a:accent5>
        <a:srgbClr val="A9C37C"/>
      </a:accent5>
      <a:accent6>
        <a:srgbClr val="5A8071"/>
      </a:accent6>
      <a:hlink>
        <a:srgbClr val="828282"/>
      </a:hlink>
      <a:folHlink>
        <a:srgbClr val="A5A5A5"/>
      </a:folHlink>
    </a:clrScheme>
    <a:fontScheme name="Dividendi">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i">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5D8C9649-FBE1-4B5B-8258-8A170F9843AD}"/>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Tema di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Dividend</Template>
  <TotalTime>12575</TotalTime>
  <Words>4691</Words>
  <Application>Microsoft Macintosh PowerPoint</Application>
  <PresentationFormat>Custom</PresentationFormat>
  <Paragraphs>397</Paragraphs>
  <Slides>49</Slides>
  <Notes>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49</vt:i4>
      </vt:variant>
    </vt:vector>
  </HeadingPairs>
  <TitlesOfParts>
    <vt:vector size="60" baseType="lpstr">
      <vt:lpstr>Aptos</vt:lpstr>
      <vt:lpstr>Arial</vt:lpstr>
      <vt:lpstr>Arial MT</vt:lpstr>
      <vt:lpstr>Cambria</vt:lpstr>
      <vt:lpstr>Franklin Gothic Medium</vt:lpstr>
      <vt:lpstr>Gill Sans MT</vt:lpstr>
      <vt:lpstr>Google Sans</vt:lpstr>
      <vt:lpstr>var(--nkmQOe)</vt:lpstr>
      <vt:lpstr>Wingdings</vt:lpstr>
      <vt:lpstr>Wingdings 2</vt:lpstr>
      <vt:lpstr>Dividendi</vt:lpstr>
      <vt:lpstr>PowerPoint Presentation</vt:lpstr>
      <vt:lpstr>TIPOLOGIA DI STAKEHOLDER</vt:lpstr>
      <vt:lpstr>ASSETTI PROPRIETARI, MANAGEMENT E SCOPI AZIENDALI</vt:lpstr>
      <vt:lpstr>PowerPoint Presentation</vt:lpstr>
      <vt:lpstr>PowerPoint Presentation</vt:lpstr>
      <vt:lpstr>TEORIA DELL’AGENZIA</vt:lpstr>
      <vt:lpstr>GOVERNANCE CHAIN</vt:lpstr>
      <vt:lpstr>MODELLI DI CORPORATE GOVERNANCE</vt:lpstr>
      <vt:lpstr>MODELLI DI CORPORATE GOVERNANCE</vt:lpstr>
      <vt:lpstr>MODELLO Italiano DI CORPORATE GOVERNANCE</vt:lpstr>
      <vt:lpstr>SISTEMA TRADIZIONALE</vt:lpstr>
      <vt:lpstr>SISTEMA TRADIZIONALE</vt:lpstr>
      <vt:lpstr>SISTEMA MONISTICO (INSIDER SYSTEM)</vt:lpstr>
      <vt:lpstr>SISTEMA MONISTICO (INSIDER SYSTEM)</vt:lpstr>
      <vt:lpstr>SISTEMA DUALISTICO (OUTSIDER SYSTEM)</vt:lpstr>
      <vt:lpstr>SISTEMA DUALISTICO (OUTSIDER SYSTEM)</vt:lpstr>
      <vt:lpstr>SINTESI</vt:lpstr>
      <vt:lpstr>IL GOVERNO DELL’AZIENDA</vt:lpstr>
      <vt:lpstr>IL GOVERNO DELL’AZIENDA</vt:lpstr>
      <vt:lpstr>SOGGETTO ECONOMICO E SOGGETTO GIURIDICO</vt:lpstr>
      <vt:lpstr>CLASSIFICAZIONE DELLE AZIENDE</vt:lpstr>
      <vt:lpstr>CLASSIFICAZIONE DELLE AZIENDE</vt:lpstr>
      <vt:lpstr>AZIENDA INDIVIDUALE</vt:lpstr>
      <vt:lpstr>SOCIETà</vt:lpstr>
      <vt:lpstr>SOCIETà DI PERSONE</vt:lpstr>
      <vt:lpstr>SOCIETà DI PERSONE</vt:lpstr>
      <vt:lpstr>SOCIETà COOPERATIVE</vt:lpstr>
      <vt:lpstr>SOCIETà DI CAPITALI</vt:lpstr>
      <vt:lpstr>SOCIETà DI CAPITALI</vt:lpstr>
      <vt:lpstr>FORMA GIURIDICA: SOGGETTO GIURIDICO</vt:lpstr>
      <vt:lpstr>FORMA GIURIDICA: SOGGETTO ECONOMICO</vt:lpstr>
      <vt:lpstr>CASI PARTICOLARI</vt:lpstr>
      <vt:lpstr>AZIONI</vt:lpstr>
      <vt:lpstr>CASO PARTICOLARE 1</vt:lpstr>
      <vt:lpstr>CASO PARTICOLARE 1</vt:lpstr>
      <vt:lpstr>CASO PARTICOLARE 1</vt:lpstr>
      <vt:lpstr>AZIONI</vt:lpstr>
      <vt:lpstr>ESEMPI DI SOGGETTO ECONOMICO</vt:lpstr>
      <vt:lpstr>ESEMPI DI SOGGETTO ECONOMICO</vt:lpstr>
      <vt:lpstr>ESEMPI DI SOGGETTO ECONOMICO</vt:lpstr>
      <vt:lpstr>AZIONI PROPRIE</vt:lpstr>
      <vt:lpstr>PowerPoint Presentation</vt:lpstr>
      <vt:lpstr>PowerPoint Presentation</vt:lpstr>
      <vt:lpstr>PowerPoint Presentation</vt:lpstr>
      <vt:lpstr>LA “G” DI ESG: GOVERNANCE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Microsoft Office User</cp:lastModifiedBy>
  <cp:revision>31</cp:revision>
  <dcterms:created xsi:type="dcterms:W3CDTF">2025-03-06T19:48:54Z</dcterms:created>
  <dcterms:modified xsi:type="dcterms:W3CDTF">2026-04-13T10:52:23Z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2025-02-20T00:00:00Z</vt:filetime>
  </property>
  <property fmtid="{D5CDD505-2E9C-101B-9397-08002B2CF9AE}" pid="3" name="Creator">
    <vt:lpwstr>PowerPoint</vt:lpwstr>
  </property>
  <property fmtid="{D5CDD505-2E9C-101B-9397-08002B2CF9AE}" pid="4" name="LastSaved">
    <vt:filetime>2025-03-06T00:00:00Z</vt:filetime>
  </property>
  <property fmtid="{D5CDD505-2E9C-101B-9397-08002B2CF9AE}" pid="5" name="Producer">
    <vt:lpwstr>iLovePDF</vt:lpwstr>
  </property>
</Properties>
</file>