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90" r:id="rId2"/>
    <p:sldId id="257" r:id="rId3"/>
    <p:sldId id="259" r:id="rId4"/>
    <p:sldId id="260" r:id="rId5"/>
    <p:sldId id="374" r:id="rId6"/>
    <p:sldId id="375" r:id="rId7"/>
    <p:sldId id="347" r:id="rId8"/>
    <p:sldId id="348" r:id="rId9"/>
    <p:sldId id="349" r:id="rId10"/>
    <p:sldId id="352" r:id="rId11"/>
    <p:sldId id="353" r:id="rId12"/>
    <p:sldId id="354" r:id="rId13"/>
    <p:sldId id="355" r:id="rId14"/>
    <p:sldId id="356" r:id="rId15"/>
    <p:sldId id="357" r:id="rId16"/>
    <p:sldId id="358" r:id="rId17"/>
    <p:sldId id="359" r:id="rId18"/>
    <p:sldId id="360" r:id="rId19"/>
    <p:sldId id="361" r:id="rId20"/>
    <p:sldId id="362" r:id="rId21"/>
    <p:sldId id="363" r:id="rId22"/>
    <p:sldId id="364" r:id="rId23"/>
    <p:sldId id="366" r:id="rId24"/>
    <p:sldId id="315" r:id="rId25"/>
    <p:sldId id="316" r:id="rId2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56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99ECBD60-9820-4F9F-85A3-E8EC16171855}" type="datetimeFigureOut">
              <a:rPr lang="it-IT" smtClean="0"/>
              <a:t>08/04/2025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1453252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99ECBD60-9820-4F9F-85A3-E8EC16171855}" type="datetimeFigureOut">
              <a:rPr lang="it-IT" smtClean="0"/>
              <a:t>08/04/2025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1648740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99ECBD60-9820-4F9F-85A3-E8EC16171855}" type="datetimeFigureOut">
              <a:rPr lang="it-IT" smtClean="0"/>
              <a:t>08/04/2025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3293754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99ECBD60-9820-4F9F-85A3-E8EC16171855}" type="datetimeFigureOut">
              <a:rPr lang="it-IT" smtClean="0"/>
              <a:t>08/04/2025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1826680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99ECBD60-9820-4F9F-85A3-E8EC16171855}" type="datetimeFigureOut">
              <a:rPr lang="it-IT" smtClean="0"/>
              <a:t>08/04/2025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3567385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99ECBD60-9820-4F9F-85A3-E8EC16171855}" type="datetimeFigureOut">
              <a:rPr lang="it-IT" smtClean="0"/>
              <a:t>08/04/2025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38118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99ECBD60-9820-4F9F-85A3-E8EC16171855}" type="datetimeFigureOut">
              <a:rPr lang="it-IT" smtClean="0"/>
              <a:t>08/04/2025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2045877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99ECBD60-9820-4F9F-85A3-E8EC16171855}" type="datetimeFigureOut">
              <a:rPr lang="it-IT" smtClean="0"/>
              <a:t>08/04/2025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397917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99ECBD60-9820-4F9F-85A3-E8EC16171855}" type="datetimeFigureOut">
              <a:rPr lang="it-IT" smtClean="0"/>
              <a:t>08/04/2025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362222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99ECBD60-9820-4F9F-85A3-E8EC16171855}" type="datetimeFigureOut">
              <a:rPr lang="it-IT" smtClean="0"/>
              <a:t>08/04/2025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2390467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99ECBD60-9820-4F9F-85A3-E8EC16171855}" type="datetimeFigureOut">
              <a:rPr lang="it-IT" smtClean="0"/>
              <a:t>08/04/2025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6C9DEA-7BA9-491B-8E1A-9243A4E3F9DF}" type="slidenum">
              <a:rPr lang="it-IT" smtClean="0"/>
              <a:t>‹N›</a:t>
            </a:fld>
            <a:endParaRPr lang="it-IT"/>
          </a:p>
        </p:txBody>
      </p:sp>
    </p:spTree>
    <p:extLst>
      <p:ext uri="{BB962C8B-B14F-4D97-AF65-F5344CB8AC3E}">
        <p14:creationId xmlns:p14="http://schemas.microsoft.com/office/powerpoint/2010/main" val="3264717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ECBD60-9820-4F9F-85A3-E8EC16171855}" type="datetimeFigureOut">
              <a:rPr lang="it-IT" smtClean="0"/>
              <a:t>08/04/2025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6C9DEA-7BA9-491B-8E1A-9243A4E3F9DF}" type="slidenum">
              <a:rPr lang="it-IT" smtClean="0"/>
              <a:t>‹N›</a:t>
            </a:fld>
            <a:endParaRPr lang="it-IT"/>
          </a:p>
        </p:txBody>
      </p:sp>
    </p:spTree>
    <p:extLst>
      <p:ext uri="{BB962C8B-B14F-4D97-AF65-F5344CB8AC3E}">
        <p14:creationId xmlns:p14="http://schemas.microsoft.com/office/powerpoint/2010/main" val="99932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openpolis.it/parole/come-funziona-il-ciclo-di-bilancio/"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istat.it/it/files/2012/07/glossario2.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rgs.mef.gov.it/VERSIONE-I/attivita_istituzionali/formazione_e_gestione_del_bilancio/bilancio_di_previsione/bilancio_in_breve/index.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istat.it/it/files/2012/07/glossario2.pdf"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istat.it/it/files/2012/07/glossario2.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openbdap.mef.gov.it/it/Home/ViaggioNelBilancio"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Economia pubblica / Politica economica</a:t>
            </a:r>
            <a:br>
              <a:rPr lang="it-IT" sz="4200" dirty="0" smtClean="0"/>
            </a:br>
            <a:r>
              <a:rPr lang="it-IT" sz="4200" dirty="0" smtClean="0"/>
              <a:t>Lezione </a:t>
            </a:r>
            <a:r>
              <a:rPr lang="it-IT" sz="4200" dirty="0" smtClean="0"/>
              <a:t>02.25</a:t>
            </a:r>
            <a:r>
              <a:rPr lang="it-IT" sz="4200" dirty="0" smtClean="0"/>
              <a:t/>
            </a:r>
            <a:br>
              <a:rPr lang="it-IT" sz="4200" dirty="0" smtClean="0"/>
            </a:br>
            <a:r>
              <a:rPr lang="it-IT" sz="4200" dirty="0"/>
              <a:t/>
            </a:r>
            <a:br>
              <a:rPr lang="it-IT" sz="4200" dirty="0"/>
            </a:br>
            <a:r>
              <a:rPr lang="it-IT" sz="4200" smtClean="0"/>
              <a:t>Bilancio pubblico</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10.04.2025</a:t>
            </a:r>
            <a:endParaRPr lang="it-IT" dirty="0"/>
          </a:p>
        </p:txBody>
      </p:sp>
    </p:spTree>
    <p:extLst>
      <p:ext uri="{BB962C8B-B14F-4D97-AF65-F5344CB8AC3E}">
        <p14:creationId xmlns:p14="http://schemas.microsoft.com/office/powerpoint/2010/main" val="1454656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Sovranità fiscale e politica di bilancio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Sovranità fiscale </a:t>
            </a:r>
            <a:r>
              <a:rPr lang="it-IT" dirty="0" smtClean="0"/>
              <a:t>= Diritto di uno Stato sovrano di utilizzare in modo autonomo gli strumenti della politica di bilancio. </a:t>
            </a:r>
          </a:p>
          <a:p>
            <a:pPr lvl="1"/>
            <a:r>
              <a:rPr lang="it-IT" dirty="0" smtClean="0"/>
              <a:t>Stato = AA.PP. = AA.CC. + AA.LL. + EE.PP.</a:t>
            </a:r>
          </a:p>
          <a:p>
            <a:pPr lvl="1"/>
            <a:r>
              <a:rPr lang="it-IT" dirty="0" smtClean="0"/>
              <a:t>Politica di bilancio = Gestione delle entrate (TAX) e delle uscite (G, TR)</a:t>
            </a:r>
          </a:p>
          <a:p>
            <a:endParaRPr lang="it-IT" dirty="0" smtClean="0"/>
          </a:p>
          <a:p>
            <a:r>
              <a:rPr lang="it-IT" dirty="0" smtClean="0"/>
              <a:t>Attraverso la </a:t>
            </a:r>
            <a:r>
              <a:rPr lang="it-IT" dirty="0" smtClean="0">
                <a:solidFill>
                  <a:srgbClr val="FF0000"/>
                </a:solidFill>
              </a:rPr>
              <a:t>politica di bilancio</a:t>
            </a:r>
            <a:r>
              <a:rPr lang="it-IT" dirty="0" smtClean="0"/>
              <a:t>, lo Stato </a:t>
            </a:r>
            <a:r>
              <a:rPr lang="it-IT" dirty="0"/>
              <a:t>è in grado d’influenzare </a:t>
            </a:r>
            <a:r>
              <a:rPr lang="it-IT" dirty="0" smtClean="0"/>
              <a:t>il livello dell’attività economica (PIL, tasso di crescita), l’attività dei diversi settori produttivi, i consumi e il risparmio delle famiglie, gli investimenti, il tasso di occupazione/disoccupazione, il </a:t>
            </a:r>
            <a:r>
              <a:rPr lang="it-IT" dirty="0"/>
              <a:t>livello generale dei </a:t>
            </a:r>
            <a:r>
              <a:rPr lang="it-IT" dirty="0" smtClean="0"/>
              <a:t>prezzi, la distribuzione del reddito e della ricchezza.</a:t>
            </a:r>
          </a:p>
          <a:p>
            <a:endParaRPr lang="it-IT" dirty="0" smtClean="0"/>
          </a:p>
          <a:p>
            <a:r>
              <a:rPr lang="it-IT" dirty="0" smtClean="0">
                <a:solidFill>
                  <a:srgbClr val="FF0000"/>
                </a:solidFill>
              </a:rPr>
              <a:t>Efficienza, Equità, Stabilizzazione</a:t>
            </a:r>
            <a:r>
              <a:rPr lang="it-IT" dirty="0" smtClean="0"/>
              <a:t>. </a:t>
            </a:r>
          </a:p>
          <a:p>
            <a:endParaRPr lang="it-IT" dirty="0"/>
          </a:p>
        </p:txBody>
      </p:sp>
    </p:spTree>
    <p:extLst>
      <p:ext uri="{BB962C8B-B14F-4D97-AF65-F5344CB8AC3E}">
        <p14:creationId xmlns:p14="http://schemas.microsoft.com/office/powerpoint/2010/main" val="38861353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290618" y="290122"/>
            <a:ext cx="7001164" cy="5847716"/>
          </a:xfrm>
          <a:prstGeom prst="rect">
            <a:avLst/>
          </a:prstGeom>
        </p:spPr>
      </p:pic>
      <p:sp>
        <p:nvSpPr>
          <p:cNvPr id="6" name="Rettangolo 5"/>
          <p:cNvSpPr/>
          <p:nvPr/>
        </p:nvSpPr>
        <p:spPr>
          <a:xfrm>
            <a:off x="2207491" y="6329325"/>
            <a:ext cx="9531927" cy="369332"/>
          </a:xfrm>
          <a:prstGeom prst="rect">
            <a:avLst/>
          </a:prstGeom>
        </p:spPr>
        <p:txBody>
          <a:bodyPr wrap="square">
            <a:spAutoFit/>
          </a:bodyPr>
          <a:lstStyle/>
          <a:p>
            <a:r>
              <a:rPr lang="en-GB" dirty="0"/>
              <a:t>https://www.bancaditalia.it/pubblicazioni/relazione-annuale/2023/index.html</a:t>
            </a:r>
          </a:p>
        </p:txBody>
      </p:sp>
    </p:spTree>
    <p:extLst>
      <p:ext uri="{BB962C8B-B14F-4D97-AF65-F5344CB8AC3E}">
        <p14:creationId xmlns:p14="http://schemas.microsoft.com/office/powerpoint/2010/main" val="10669796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Indebitamento (DEF) e debito pubblico (DEB)</a:t>
            </a:r>
            <a:endParaRPr lang="it-IT" dirty="0"/>
          </a:p>
        </p:txBody>
      </p:sp>
      <p:sp>
        <p:nvSpPr>
          <p:cNvPr id="3" name="Segnaposto contenuto 2"/>
          <p:cNvSpPr>
            <a:spLocks noGrp="1"/>
          </p:cNvSpPr>
          <p:nvPr>
            <p:ph idx="1"/>
          </p:nvPr>
        </p:nvSpPr>
        <p:spPr/>
        <p:txBody>
          <a:bodyPr>
            <a:normAutofit/>
          </a:bodyPr>
          <a:lstStyle/>
          <a:p>
            <a:r>
              <a:rPr lang="it-IT" sz="2200" dirty="0"/>
              <a:t>DEF</a:t>
            </a:r>
            <a:r>
              <a:rPr lang="it-IT" sz="2200" baseline="-25000" dirty="0"/>
              <a:t>2019</a:t>
            </a:r>
            <a:r>
              <a:rPr lang="it-IT" sz="2200" dirty="0"/>
              <a:t> = G</a:t>
            </a:r>
            <a:r>
              <a:rPr lang="it-IT" sz="2200" baseline="-25000" dirty="0"/>
              <a:t>2019</a:t>
            </a:r>
            <a:r>
              <a:rPr lang="it-IT" sz="2200" dirty="0"/>
              <a:t> + TR</a:t>
            </a:r>
            <a:r>
              <a:rPr lang="it-IT" sz="2200" baseline="-25000" dirty="0"/>
              <a:t>2019</a:t>
            </a:r>
            <a:r>
              <a:rPr lang="it-IT" sz="2200" dirty="0"/>
              <a:t> – </a:t>
            </a:r>
            <a:r>
              <a:rPr lang="it-IT" sz="2200" dirty="0" smtClean="0"/>
              <a:t>TAX</a:t>
            </a:r>
            <a:r>
              <a:rPr lang="it-IT" sz="2200" baseline="-25000" dirty="0" smtClean="0"/>
              <a:t>2019</a:t>
            </a:r>
          </a:p>
          <a:p>
            <a:endParaRPr lang="it-IT" sz="2200" baseline="-25000" dirty="0" smtClean="0"/>
          </a:p>
          <a:p>
            <a:pPr marL="228600" lvl="1">
              <a:spcBef>
                <a:spcPts val="1000"/>
              </a:spcBef>
            </a:pPr>
            <a:r>
              <a:rPr lang="it-IT" sz="2200" dirty="0" smtClean="0">
                <a:solidFill>
                  <a:srgbClr val="FF0000"/>
                </a:solidFill>
              </a:rPr>
              <a:t>(</a:t>
            </a:r>
            <a:r>
              <a:rPr lang="it-IT" sz="2200" dirty="0">
                <a:solidFill>
                  <a:srgbClr val="FF0000"/>
                </a:solidFill>
              </a:rPr>
              <a:t>G</a:t>
            </a:r>
            <a:r>
              <a:rPr lang="it-IT" sz="2200" baseline="-25000" dirty="0">
                <a:solidFill>
                  <a:srgbClr val="FF0000"/>
                </a:solidFill>
              </a:rPr>
              <a:t>2019</a:t>
            </a:r>
            <a:r>
              <a:rPr lang="it-IT" sz="2200" dirty="0">
                <a:solidFill>
                  <a:srgbClr val="FF0000"/>
                </a:solidFill>
              </a:rPr>
              <a:t> + TR*</a:t>
            </a:r>
            <a:r>
              <a:rPr lang="it-IT" sz="2200" baseline="-25000" dirty="0">
                <a:solidFill>
                  <a:srgbClr val="FF0000"/>
                </a:solidFill>
              </a:rPr>
              <a:t>2019</a:t>
            </a:r>
            <a:r>
              <a:rPr lang="it-IT" sz="2200" dirty="0">
                <a:solidFill>
                  <a:srgbClr val="FF0000"/>
                </a:solidFill>
              </a:rPr>
              <a:t> – TAX</a:t>
            </a:r>
            <a:r>
              <a:rPr lang="it-IT" sz="2200" baseline="-25000" dirty="0">
                <a:solidFill>
                  <a:srgbClr val="FF0000"/>
                </a:solidFill>
              </a:rPr>
              <a:t>2019 </a:t>
            </a:r>
            <a:r>
              <a:rPr lang="it-IT" sz="2200" dirty="0">
                <a:solidFill>
                  <a:srgbClr val="FF0000"/>
                </a:solidFill>
              </a:rPr>
              <a:t>) </a:t>
            </a:r>
            <a:r>
              <a:rPr lang="it-IT" sz="2200" dirty="0"/>
              <a:t>+ i</a:t>
            </a:r>
            <a:r>
              <a:rPr lang="it-IT" sz="2200" baseline="-25000" dirty="0"/>
              <a:t>2019</a:t>
            </a:r>
            <a:r>
              <a:rPr lang="it-IT" sz="2200" dirty="0"/>
              <a:t>DEB</a:t>
            </a:r>
            <a:r>
              <a:rPr lang="it-IT" sz="2200" baseline="-25000" dirty="0"/>
              <a:t>2018 </a:t>
            </a:r>
            <a:r>
              <a:rPr lang="it-IT" sz="2200" dirty="0"/>
              <a:t>= (DEB</a:t>
            </a:r>
            <a:r>
              <a:rPr lang="it-IT" sz="2200" baseline="-25000" dirty="0"/>
              <a:t>2019</a:t>
            </a:r>
            <a:r>
              <a:rPr lang="it-IT" sz="2200" dirty="0"/>
              <a:t> – DEB</a:t>
            </a:r>
            <a:r>
              <a:rPr lang="it-IT" sz="2200" baseline="-25000" dirty="0"/>
              <a:t>2018 </a:t>
            </a:r>
            <a:r>
              <a:rPr lang="it-IT" sz="2200" dirty="0"/>
              <a:t>)</a:t>
            </a:r>
          </a:p>
          <a:p>
            <a:pPr marL="228600" lvl="1">
              <a:spcBef>
                <a:spcPts val="1000"/>
              </a:spcBef>
            </a:pPr>
            <a:endParaRPr lang="it-IT" sz="2200" dirty="0" smtClean="0"/>
          </a:p>
          <a:p>
            <a:pPr marL="228600" lvl="1">
              <a:spcBef>
                <a:spcPts val="1000"/>
              </a:spcBef>
            </a:pPr>
            <a:r>
              <a:rPr lang="it-IT" sz="2200" dirty="0" smtClean="0"/>
              <a:t>DEB</a:t>
            </a:r>
            <a:r>
              <a:rPr lang="it-IT" sz="2200" baseline="-25000" dirty="0" smtClean="0"/>
              <a:t>2019</a:t>
            </a:r>
            <a:r>
              <a:rPr lang="it-IT" sz="2200" dirty="0" smtClean="0"/>
              <a:t> </a:t>
            </a:r>
            <a:r>
              <a:rPr lang="it-IT" sz="2200" dirty="0"/>
              <a:t>= </a:t>
            </a:r>
            <a:r>
              <a:rPr lang="it-IT" sz="2200" dirty="0">
                <a:solidFill>
                  <a:srgbClr val="FF0000"/>
                </a:solidFill>
              </a:rPr>
              <a:t>(G*</a:t>
            </a:r>
            <a:r>
              <a:rPr lang="it-IT" sz="2200" baseline="-25000" dirty="0">
                <a:solidFill>
                  <a:srgbClr val="FF0000"/>
                </a:solidFill>
              </a:rPr>
              <a:t>2019</a:t>
            </a:r>
            <a:r>
              <a:rPr lang="it-IT" sz="2200" dirty="0">
                <a:solidFill>
                  <a:srgbClr val="FF0000"/>
                </a:solidFill>
              </a:rPr>
              <a:t> – TAX</a:t>
            </a:r>
            <a:r>
              <a:rPr lang="it-IT" sz="2200" baseline="-25000" dirty="0">
                <a:solidFill>
                  <a:srgbClr val="FF0000"/>
                </a:solidFill>
              </a:rPr>
              <a:t>2019 </a:t>
            </a:r>
            <a:r>
              <a:rPr lang="it-IT" sz="2200" dirty="0">
                <a:solidFill>
                  <a:srgbClr val="FF0000"/>
                </a:solidFill>
              </a:rPr>
              <a:t>) </a:t>
            </a:r>
            <a:r>
              <a:rPr lang="it-IT" sz="2200" dirty="0"/>
              <a:t>+ (1+ </a:t>
            </a:r>
            <a:r>
              <a:rPr lang="it-IT" sz="2200" dirty="0" smtClean="0"/>
              <a:t>i</a:t>
            </a:r>
            <a:r>
              <a:rPr lang="it-IT" sz="2200" baseline="-25000" dirty="0" smtClean="0"/>
              <a:t>2019</a:t>
            </a:r>
            <a:r>
              <a:rPr lang="it-IT" sz="2200" dirty="0" smtClean="0"/>
              <a:t>)DEB</a:t>
            </a:r>
            <a:r>
              <a:rPr lang="it-IT" sz="2200" baseline="-25000" dirty="0" smtClean="0"/>
              <a:t>2018</a:t>
            </a:r>
          </a:p>
          <a:p>
            <a:pPr marL="228600" lvl="1">
              <a:spcBef>
                <a:spcPts val="1000"/>
              </a:spcBef>
            </a:pPr>
            <a:endParaRPr lang="it-IT" sz="2200" dirty="0" smtClean="0"/>
          </a:p>
          <a:p>
            <a:pPr marL="228600" lvl="1">
              <a:spcBef>
                <a:spcPts val="1000"/>
              </a:spcBef>
            </a:pPr>
            <a:r>
              <a:rPr lang="it-IT" sz="2200" dirty="0" smtClean="0"/>
              <a:t>(</a:t>
            </a:r>
            <a:r>
              <a:rPr lang="it-IT" sz="2200" dirty="0"/>
              <a:t>DEB/PIL)</a:t>
            </a:r>
            <a:r>
              <a:rPr lang="it-IT" sz="2200" baseline="-25000" dirty="0"/>
              <a:t> 2019</a:t>
            </a:r>
            <a:r>
              <a:rPr lang="it-IT" sz="2200" dirty="0"/>
              <a:t> = [(G*</a:t>
            </a:r>
            <a:r>
              <a:rPr lang="it-IT" sz="2200" baseline="-25000" dirty="0"/>
              <a:t>2019</a:t>
            </a:r>
            <a:r>
              <a:rPr lang="it-IT" sz="2200" dirty="0"/>
              <a:t> – TAX</a:t>
            </a:r>
            <a:r>
              <a:rPr lang="it-IT" sz="2200" baseline="-25000" dirty="0"/>
              <a:t>2019 </a:t>
            </a:r>
            <a:r>
              <a:rPr lang="it-IT" sz="2200" dirty="0"/>
              <a:t>)/PIL</a:t>
            </a:r>
            <a:r>
              <a:rPr lang="it-IT" sz="2200" baseline="-25000" dirty="0"/>
              <a:t> 2019</a:t>
            </a:r>
            <a:r>
              <a:rPr lang="it-IT" sz="2200" dirty="0"/>
              <a:t>] + </a:t>
            </a:r>
            <a:r>
              <a:rPr lang="it-IT" sz="2200" dirty="0" smtClean="0"/>
              <a:t>[(</a:t>
            </a:r>
            <a:r>
              <a:rPr lang="it-IT" sz="2200" dirty="0"/>
              <a:t>1+ i</a:t>
            </a:r>
            <a:r>
              <a:rPr lang="it-IT" sz="2200" baseline="-25000" dirty="0"/>
              <a:t>2019</a:t>
            </a:r>
            <a:r>
              <a:rPr lang="it-IT" sz="2200" dirty="0" smtClean="0"/>
              <a:t>)/</a:t>
            </a:r>
            <a:r>
              <a:rPr lang="it-IT" sz="2200" dirty="0"/>
              <a:t>(1+ </a:t>
            </a:r>
            <a:r>
              <a:rPr lang="it-IT" sz="2200" dirty="0" smtClean="0"/>
              <a:t>g</a:t>
            </a:r>
            <a:r>
              <a:rPr lang="it-IT" sz="2200" baseline="-25000" dirty="0" smtClean="0"/>
              <a:t>2019</a:t>
            </a:r>
            <a:r>
              <a:rPr lang="it-IT" sz="2200" dirty="0" smtClean="0"/>
              <a:t>)](</a:t>
            </a:r>
            <a:r>
              <a:rPr lang="it-IT" sz="2200" dirty="0"/>
              <a:t>DEB</a:t>
            </a:r>
            <a:r>
              <a:rPr lang="it-IT" sz="2200" baseline="-25000" dirty="0"/>
              <a:t>2018</a:t>
            </a:r>
            <a:r>
              <a:rPr lang="it-IT" sz="2200" dirty="0"/>
              <a:t> /PIL</a:t>
            </a:r>
            <a:r>
              <a:rPr lang="it-IT" sz="2200" baseline="-25000" dirty="0"/>
              <a:t> </a:t>
            </a:r>
            <a:r>
              <a:rPr lang="it-IT" sz="2200" baseline="-25000" dirty="0" smtClean="0"/>
              <a:t>2018</a:t>
            </a:r>
            <a:r>
              <a:rPr lang="it-IT" sz="2200" dirty="0" smtClean="0"/>
              <a:t>)</a:t>
            </a:r>
            <a:endParaRPr lang="it-IT" sz="2200" dirty="0"/>
          </a:p>
          <a:p>
            <a:pPr marL="228600" lvl="1">
              <a:spcBef>
                <a:spcPts val="1000"/>
              </a:spcBef>
            </a:pPr>
            <a:endParaRPr lang="it-IT" sz="2200" b="1" dirty="0" smtClean="0"/>
          </a:p>
          <a:p>
            <a:pPr marL="228600" lvl="1">
              <a:spcBef>
                <a:spcPts val="1000"/>
              </a:spcBef>
            </a:pPr>
            <a:r>
              <a:rPr lang="it-IT" sz="2600" dirty="0" smtClean="0">
                <a:solidFill>
                  <a:srgbClr val="FF0000"/>
                </a:solidFill>
              </a:rPr>
              <a:t>deb</a:t>
            </a:r>
            <a:r>
              <a:rPr lang="it-IT" sz="2600" baseline="-25000" dirty="0" smtClean="0">
                <a:solidFill>
                  <a:srgbClr val="FF0000"/>
                </a:solidFill>
              </a:rPr>
              <a:t>2019</a:t>
            </a:r>
            <a:r>
              <a:rPr lang="it-IT" sz="2600" dirty="0" smtClean="0">
                <a:solidFill>
                  <a:srgbClr val="FF0000"/>
                </a:solidFill>
              </a:rPr>
              <a:t> </a:t>
            </a:r>
            <a:r>
              <a:rPr lang="it-IT" sz="2600" dirty="0">
                <a:solidFill>
                  <a:srgbClr val="FF0000"/>
                </a:solidFill>
              </a:rPr>
              <a:t>= </a:t>
            </a:r>
            <a:r>
              <a:rPr lang="it-IT" sz="2600" dirty="0" smtClean="0">
                <a:solidFill>
                  <a:srgbClr val="FF0000"/>
                </a:solidFill>
              </a:rPr>
              <a:t>def</a:t>
            </a:r>
            <a:r>
              <a:rPr lang="it-IT" sz="2600" baseline="-25000" dirty="0" smtClean="0">
                <a:solidFill>
                  <a:srgbClr val="FF0000"/>
                </a:solidFill>
              </a:rPr>
              <a:t>2019  </a:t>
            </a:r>
            <a:r>
              <a:rPr lang="it-IT" sz="2600" dirty="0" smtClean="0">
                <a:solidFill>
                  <a:srgbClr val="FF0000"/>
                </a:solidFill>
              </a:rPr>
              <a:t>+ deb</a:t>
            </a:r>
            <a:r>
              <a:rPr lang="it-IT" sz="2600" baseline="-25000" dirty="0" smtClean="0">
                <a:solidFill>
                  <a:srgbClr val="FF0000"/>
                </a:solidFill>
              </a:rPr>
              <a:t>2018</a:t>
            </a:r>
            <a:r>
              <a:rPr lang="it-IT" sz="2600" dirty="0" smtClean="0">
                <a:solidFill>
                  <a:srgbClr val="FF0000"/>
                </a:solidFill>
              </a:rPr>
              <a:t> /(1+g</a:t>
            </a:r>
            <a:r>
              <a:rPr lang="it-IT" sz="2600" baseline="-25000" dirty="0" smtClean="0">
                <a:solidFill>
                  <a:srgbClr val="FF0000"/>
                </a:solidFill>
              </a:rPr>
              <a:t>2019</a:t>
            </a:r>
            <a:r>
              <a:rPr lang="it-IT" sz="2600" dirty="0" smtClean="0">
                <a:solidFill>
                  <a:srgbClr val="FF0000"/>
                </a:solidFill>
              </a:rPr>
              <a:t>)</a:t>
            </a:r>
            <a:endParaRPr lang="it-IT" sz="2600" baseline="-25000" dirty="0" smtClean="0">
              <a:solidFill>
                <a:srgbClr val="FF0000"/>
              </a:solidFill>
            </a:endParaRPr>
          </a:p>
          <a:p>
            <a:pPr marL="0" indent="0">
              <a:buNone/>
            </a:pPr>
            <a:endParaRPr lang="it-IT" baseline="-25000" dirty="0"/>
          </a:p>
        </p:txBody>
      </p:sp>
    </p:spTree>
    <p:extLst>
      <p:ext uri="{BB962C8B-B14F-4D97-AF65-F5344CB8AC3E}">
        <p14:creationId xmlns:p14="http://schemas.microsoft.com/office/powerpoint/2010/main" val="41673092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Gli attori coinvolti nella composizione del bilancio dello Stato in Italia</a:t>
            </a:r>
            <a:endParaRPr lang="it-IT" dirty="0"/>
          </a:p>
        </p:txBody>
      </p:sp>
      <p:sp>
        <p:nvSpPr>
          <p:cNvPr id="3" name="Segnaposto contenuto 2"/>
          <p:cNvSpPr>
            <a:spLocks noGrp="1"/>
          </p:cNvSpPr>
          <p:nvPr>
            <p:ph idx="1"/>
          </p:nvPr>
        </p:nvSpPr>
        <p:spPr/>
        <p:txBody>
          <a:bodyPr>
            <a:normAutofit/>
          </a:bodyPr>
          <a:lstStyle/>
          <a:p>
            <a:r>
              <a:rPr lang="it-IT" dirty="0" smtClean="0"/>
              <a:t>Gli attori coinvolti nel ciclo di bilancio dello Stato in Italia sono</a:t>
            </a:r>
            <a:endParaRPr lang="it-IT" dirty="0"/>
          </a:p>
          <a:p>
            <a:pPr lvl="1"/>
            <a:r>
              <a:rPr lang="it-IT" dirty="0" smtClean="0"/>
              <a:t>il </a:t>
            </a:r>
            <a:r>
              <a:rPr lang="it-IT" dirty="0" smtClean="0">
                <a:solidFill>
                  <a:srgbClr val="FF0000"/>
                </a:solidFill>
              </a:rPr>
              <a:t>Governo</a:t>
            </a:r>
            <a:r>
              <a:rPr lang="it-IT" dirty="0"/>
              <a:t>, che elabora i documenti necessari per prendere la decisione di bilancio;</a:t>
            </a:r>
          </a:p>
          <a:p>
            <a:pPr lvl="1"/>
            <a:r>
              <a:rPr lang="it-IT" dirty="0"/>
              <a:t>il </a:t>
            </a:r>
            <a:r>
              <a:rPr lang="it-IT" dirty="0" smtClean="0">
                <a:solidFill>
                  <a:srgbClr val="FF0000"/>
                </a:solidFill>
              </a:rPr>
              <a:t>Parlamento</a:t>
            </a:r>
            <a:r>
              <a:rPr lang="it-IT" dirty="0"/>
              <a:t>, che laddove necessario modifica e poi approva le decisioni del governo;</a:t>
            </a:r>
          </a:p>
          <a:p>
            <a:pPr lvl="1"/>
            <a:r>
              <a:rPr lang="it-IT" dirty="0"/>
              <a:t>l’</a:t>
            </a:r>
            <a:r>
              <a:rPr lang="it-IT" dirty="0">
                <a:solidFill>
                  <a:srgbClr val="FF0000"/>
                </a:solidFill>
              </a:rPr>
              <a:t>Unione Europea</a:t>
            </a:r>
            <a:r>
              <a:rPr lang="it-IT" dirty="0"/>
              <a:t>, che ha un’influenza sempre più rilevante nelle decisioni economiche dei paesi che ne fanno parte;</a:t>
            </a:r>
          </a:p>
          <a:p>
            <a:pPr lvl="1"/>
            <a:r>
              <a:rPr lang="it-IT" dirty="0"/>
              <a:t>le </a:t>
            </a:r>
            <a:r>
              <a:rPr lang="it-IT" dirty="0">
                <a:solidFill>
                  <a:srgbClr val="FF0000"/>
                </a:solidFill>
              </a:rPr>
              <a:t>parti sociali</a:t>
            </a:r>
            <a:r>
              <a:rPr lang="it-IT" dirty="0"/>
              <a:t>, che tramite il confronto con l’esecutivo tentano di indirizzare le decisioni a favore del gruppo che rappresentano.</a:t>
            </a:r>
          </a:p>
          <a:p>
            <a:endParaRPr lang="it-IT" dirty="0"/>
          </a:p>
        </p:txBody>
      </p:sp>
      <p:sp>
        <p:nvSpPr>
          <p:cNvPr id="4" name="CasellaDiTesto 3"/>
          <p:cNvSpPr txBox="1"/>
          <p:nvPr/>
        </p:nvSpPr>
        <p:spPr>
          <a:xfrm>
            <a:off x="1197735" y="6176963"/>
            <a:ext cx="8268237" cy="369332"/>
          </a:xfrm>
          <a:prstGeom prst="rect">
            <a:avLst/>
          </a:prstGeom>
          <a:noFill/>
        </p:spPr>
        <p:txBody>
          <a:bodyPr wrap="square" rtlCol="0">
            <a:spAutoFit/>
          </a:bodyPr>
          <a:lstStyle/>
          <a:p>
            <a:r>
              <a:rPr lang="it-IT" dirty="0" smtClean="0"/>
              <a:t>Fonte: </a:t>
            </a:r>
            <a:r>
              <a:rPr lang="it-IT" dirty="0">
                <a:hlinkClick r:id="rId2"/>
              </a:rPr>
              <a:t>https://www.openpolis.it/parole/come-funziona-il-ciclo-di-bilancio/</a:t>
            </a:r>
            <a:endParaRPr lang="it-IT" dirty="0"/>
          </a:p>
        </p:txBody>
      </p:sp>
    </p:spTree>
    <p:extLst>
      <p:ext uri="{BB962C8B-B14F-4D97-AF65-F5344CB8AC3E}">
        <p14:creationId xmlns:p14="http://schemas.microsoft.com/office/powerpoint/2010/main" val="78950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Previsione, esecuzione, consuntivo</a:t>
            </a:r>
            <a:endParaRPr lang="it-IT" dirty="0"/>
          </a:p>
        </p:txBody>
      </p:sp>
      <p:sp>
        <p:nvSpPr>
          <p:cNvPr id="3" name="Segnaposto contenuto 2"/>
          <p:cNvSpPr>
            <a:spLocks noGrp="1"/>
          </p:cNvSpPr>
          <p:nvPr>
            <p:ph idx="1"/>
          </p:nvPr>
        </p:nvSpPr>
        <p:spPr>
          <a:xfrm>
            <a:off x="838200" y="1690688"/>
            <a:ext cx="10515600" cy="4351338"/>
          </a:xfrm>
        </p:spPr>
        <p:txBody>
          <a:bodyPr>
            <a:normAutofit fontScale="77500" lnSpcReduction="20000"/>
          </a:bodyPr>
          <a:lstStyle/>
          <a:p>
            <a:r>
              <a:rPr lang="it-IT" dirty="0" smtClean="0"/>
              <a:t>Dall’analisi del ciclo di bilancio emerge la differenza tra fase iniziale (previsione delle spese e delle entrate), esecuzione del bilancio nel corso dell’anno di riferimento, fase conclusiva (consuntivo e inizio di un nuovo ciclo).</a:t>
            </a:r>
          </a:p>
          <a:p>
            <a:r>
              <a:rPr lang="it-IT" dirty="0" smtClean="0">
                <a:solidFill>
                  <a:srgbClr val="FF0000"/>
                </a:solidFill>
              </a:rPr>
              <a:t>Bilancio di previsione</a:t>
            </a:r>
            <a:r>
              <a:rPr lang="it-IT" dirty="0" smtClean="0"/>
              <a:t>: </a:t>
            </a:r>
            <a:r>
              <a:rPr lang="it-IT" dirty="0"/>
              <a:t>il bilancio finanziario che registra in termini previsionali le operazioni di entrata e di uscita monetarie nelle quali si estrinseca l’attività gestionale del soggetto pubblico (stato ed altri enti pubblici). </a:t>
            </a:r>
            <a:endParaRPr lang="it-IT" dirty="0" smtClean="0"/>
          </a:p>
          <a:p>
            <a:r>
              <a:rPr lang="it-IT" dirty="0">
                <a:solidFill>
                  <a:srgbClr val="FF0000"/>
                </a:solidFill>
              </a:rPr>
              <a:t>Bilancio consuntivo</a:t>
            </a:r>
            <a:r>
              <a:rPr lang="it-IT" dirty="0"/>
              <a:t>: il rendiconto finanziario che comprende i risultati della gestione di bilancio, per le entrate (accertate, riscosse e residui attivi) e per le spese (impegnate, pagate e residui passivi). </a:t>
            </a:r>
            <a:endParaRPr lang="it-IT" dirty="0" smtClean="0"/>
          </a:p>
          <a:p>
            <a:r>
              <a:rPr lang="it-IT" dirty="0">
                <a:solidFill>
                  <a:srgbClr val="FF0000"/>
                </a:solidFill>
              </a:rPr>
              <a:t>Avanzo e disavanzo complessivo</a:t>
            </a:r>
            <a:r>
              <a:rPr lang="it-IT" dirty="0"/>
              <a:t>: il risultato differenziale tra le operazioni di entrata e di spesa complessive. </a:t>
            </a:r>
            <a:r>
              <a:rPr lang="it-IT" dirty="0" smtClean="0"/>
              <a:t>Emerge in </a:t>
            </a:r>
            <a:r>
              <a:rPr lang="it-IT" dirty="0"/>
              <a:t>sede di esecuzione o di gestione del bilancio (sia di competenza che di cassa) e misura l’eccedenza (avanzo) o l’insufficienza (disavanzo) delle risorse acquisibili o acquisite rispetto agli impieghi effettuabili o effettuati (rispettivamente per le dotazioni di competenza e cassa). - sia nella fase di diritto, vale a dire dell’accertamento e dell’impegno (bilancio di competenza); - sia nella fase di fatto, vale a dire dell’incasso e del pagamento (bilancio di cassa). </a:t>
            </a:r>
            <a:endParaRPr lang="it-IT" dirty="0" smtClean="0"/>
          </a:p>
        </p:txBody>
      </p:sp>
      <p:sp>
        <p:nvSpPr>
          <p:cNvPr id="4" name="CasellaDiTesto 3"/>
          <p:cNvSpPr txBox="1"/>
          <p:nvPr/>
        </p:nvSpPr>
        <p:spPr>
          <a:xfrm>
            <a:off x="1390918" y="6176963"/>
            <a:ext cx="10367493" cy="369332"/>
          </a:xfrm>
          <a:prstGeom prst="rect">
            <a:avLst/>
          </a:prstGeom>
          <a:noFill/>
        </p:spPr>
        <p:txBody>
          <a:bodyPr wrap="square" rtlCol="0">
            <a:spAutoFit/>
          </a:bodyPr>
          <a:lstStyle/>
          <a:p>
            <a:r>
              <a:rPr lang="it-IT" dirty="0" smtClean="0"/>
              <a:t>Fonte: </a:t>
            </a:r>
            <a:r>
              <a:rPr lang="it-IT" dirty="0">
                <a:hlinkClick r:id="rId2"/>
              </a:rPr>
              <a:t>https://www.istat.it/it/files//2012/07/glossario2.pdf</a:t>
            </a:r>
            <a:endParaRPr lang="it-IT" dirty="0"/>
          </a:p>
        </p:txBody>
      </p:sp>
    </p:spTree>
    <p:extLst>
      <p:ext uri="{BB962C8B-B14F-4D97-AF65-F5344CB8AC3E}">
        <p14:creationId xmlns:p14="http://schemas.microsoft.com/office/powerpoint/2010/main" val="5117731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legge di bilancio in breve</a:t>
            </a:r>
          </a:p>
        </p:txBody>
      </p:sp>
      <p:sp>
        <p:nvSpPr>
          <p:cNvPr id="3" name="Segnaposto contenuto 2"/>
          <p:cNvSpPr>
            <a:spLocks noGrp="1"/>
          </p:cNvSpPr>
          <p:nvPr>
            <p:ph idx="1"/>
          </p:nvPr>
        </p:nvSpPr>
        <p:spPr/>
        <p:txBody>
          <a:bodyPr>
            <a:normAutofit/>
          </a:bodyPr>
          <a:lstStyle/>
          <a:p>
            <a:r>
              <a:rPr lang="it-IT" dirty="0"/>
              <a:t>La </a:t>
            </a:r>
            <a:r>
              <a:rPr lang="it-IT" dirty="0">
                <a:solidFill>
                  <a:srgbClr val="FF0000"/>
                </a:solidFill>
              </a:rPr>
              <a:t>legge di bilancio in breve </a:t>
            </a:r>
            <a:r>
              <a:rPr lang="it-IT" dirty="0"/>
              <a:t>è un documento a carattere divulgativo. Esso illustra: </a:t>
            </a:r>
          </a:p>
          <a:p>
            <a:pPr lvl="1"/>
            <a:r>
              <a:rPr lang="it-IT" dirty="0"/>
              <a:t>Lo scenario di riferimento in cui si colloca la legge di bilancio per il triennio di riferimento; </a:t>
            </a:r>
          </a:p>
          <a:p>
            <a:pPr lvl="1"/>
            <a:r>
              <a:rPr lang="it-IT" dirty="0"/>
              <a:t>Gli effetti e i contenuti dei principali interventi disposti con la manovra di finanza pubblica; </a:t>
            </a:r>
          </a:p>
          <a:p>
            <a:pPr lvl="1"/>
            <a:r>
              <a:rPr lang="it-IT" dirty="0"/>
              <a:t>Il loro impatto sui sotto-settori delle Pubbliche amministrazioni; </a:t>
            </a:r>
          </a:p>
          <a:p>
            <a:pPr lvl="1"/>
            <a:r>
              <a:rPr lang="it-IT" dirty="0"/>
              <a:t>la struttura del bilancio dello Stato e il relativo quadro finanziario anche in termini di allocazione tra i principali settori di spesa.</a:t>
            </a:r>
          </a:p>
          <a:p>
            <a:pPr marL="0" indent="0">
              <a:buNone/>
            </a:pPr>
            <a:r>
              <a:rPr lang="it-IT" dirty="0"/>
              <a:t>Fonte: </a:t>
            </a:r>
            <a:r>
              <a:rPr lang="it-IT" sz="1200" dirty="0">
                <a:hlinkClick r:id="rId2"/>
              </a:rPr>
              <a:t>http://www.rgs.mef.gov.it/VERSIONE-I/attivita_istituzionali/formazione_e_gestione_del_bilancio/bilancio_di_previsione/bilancio_in_breve/index.html</a:t>
            </a:r>
            <a:endParaRPr lang="it-IT" sz="1200" dirty="0"/>
          </a:p>
          <a:p>
            <a:pPr marL="0" indent="0">
              <a:buNone/>
            </a:pPr>
            <a:endParaRPr lang="it-IT" dirty="0"/>
          </a:p>
        </p:txBody>
      </p:sp>
    </p:spTree>
    <p:extLst>
      <p:ext uri="{BB962C8B-B14F-4D97-AF65-F5344CB8AC3E}">
        <p14:creationId xmlns:p14="http://schemas.microsoft.com/office/powerpoint/2010/main" val="1131967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Bilancio pubblico: Entrate e Spese</a:t>
            </a:r>
          </a:p>
        </p:txBody>
      </p:sp>
      <p:sp>
        <p:nvSpPr>
          <p:cNvPr id="3" name="Segnaposto contenuto 2"/>
          <p:cNvSpPr>
            <a:spLocks noGrp="1"/>
          </p:cNvSpPr>
          <p:nvPr>
            <p:ph idx="1"/>
          </p:nvPr>
        </p:nvSpPr>
        <p:spPr/>
        <p:txBody>
          <a:bodyPr>
            <a:normAutofit/>
          </a:bodyPr>
          <a:lstStyle/>
          <a:p>
            <a:r>
              <a:rPr lang="it-IT" dirty="0"/>
              <a:t>Bilancio pubblico = Entrate e Spese</a:t>
            </a:r>
          </a:p>
          <a:p>
            <a:pPr lvl="1"/>
            <a:r>
              <a:rPr lang="it-IT" dirty="0">
                <a:solidFill>
                  <a:srgbClr val="FF0000"/>
                </a:solidFill>
              </a:rPr>
              <a:t>G + TR </a:t>
            </a:r>
            <a:r>
              <a:rPr lang="it-IT" dirty="0"/>
              <a:t>= Spese (flussi monetari dal bilancio dello Stato all’economia)</a:t>
            </a:r>
          </a:p>
          <a:p>
            <a:pPr lvl="1"/>
            <a:r>
              <a:rPr lang="it-IT" dirty="0">
                <a:solidFill>
                  <a:srgbClr val="FF0000"/>
                </a:solidFill>
              </a:rPr>
              <a:t>TAX</a:t>
            </a:r>
            <a:r>
              <a:rPr lang="it-IT" dirty="0"/>
              <a:t> = Entrate (flussi monetari dall’economia al bilancio dello Stato)</a:t>
            </a:r>
          </a:p>
          <a:p>
            <a:pPr lvl="2"/>
            <a:r>
              <a:rPr lang="it-IT" dirty="0"/>
              <a:t>I due macro-flussi possono bilanciarsi </a:t>
            </a:r>
            <a:r>
              <a:rPr lang="it-IT" dirty="0">
                <a:solidFill>
                  <a:srgbClr val="FF0000"/>
                </a:solidFill>
              </a:rPr>
              <a:t>(G + TR) = TAX</a:t>
            </a:r>
            <a:r>
              <a:rPr lang="it-IT" dirty="0"/>
              <a:t> (Pareggio di bilancio) o non bilanciarsi. In questo caso …</a:t>
            </a:r>
          </a:p>
          <a:p>
            <a:pPr lvl="2"/>
            <a:r>
              <a:rPr lang="it-IT" dirty="0"/>
              <a:t>Tipicamente, </a:t>
            </a:r>
            <a:r>
              <a:rPr lang="it-IT" dirty="0">
                <a:solidFill>
                  <a:srgbClr val="FF0000"/>
                </a:solidFill>
              </a:rPr>
              <a:t>TAX &lt; (G + TR)</a:t>
            </a:r>
            <a:r>
              <a:rPr lang="it-IT" dirty="0"/>
              <a:t> (deficit di bilancio)</a:t>
            </a:r>
          </a:p>
          <a:p>
            <a:pPr lvl="2"/>
            <a:r>
              <a:rPr lang="it-IT" dirty="0"/>
              <a:t>Più raramente, </a:t>
            </a:r>
            <a:r>
              <a:rPr lang="it-IT" dirty="0">
                <a:solidFill>
                  <a:srgbClr val="FF0000"/>
                </a:solidFill>
              </a:rPr>
              <a:t>TAX &gt; (G + TR)</a:t>
            </a:r>
            <a:r>
              <a:rPr lang="it-IT" dirty="0"/>
              <a:t> (surplus di bilancio)</a:t>
            </a:r>
          </a:p>
          <a:p>
            <a:pPr lvl="1"/>
            <a:r>
              <a:rPr lang="it-IT" dirty="0"/>
              <a:t>Il deficit di bilancio va finanziato o con </a:t>
            </a:r>
            <a:r>
              <a:rPr lang="it-IT" dirty="0">
                <a:solidFill>
                  <a:srgbClr val="FF0000"/>
                </a:solidFill>
              </a:rPr>
              <a:t>l’emissione di debito pubblico </a:t>
            </a:r>
            <a:r>
              <a:rPr lang="it-IT" dirty="0"/>
              <a:t>o attraverso </a:t>
            </a:r>
            <a:r>
              <a:rPr lang="it-IT" dirty="0">
                <a:solidFill>
                  <a:srgbClr val="FF0000"/>
                </a:solidFill>
              </a:rPr>
              <a:t>l’emissione monetaria </a:t>
            </a:r>
            <a:r>
              <a:rPr lang="it-IT" dirty="0"/>
              <a:t>(vietata in Italia fino a questo momento). Questo crea un collegamento tra manovre di finanza pubblica e equilibrio monetario e finanziario (ne riparleremo)</a:t>
            </a:r>
          </a:p>
          <a:p>
            <a:pPr lvl="1"/>
            <a:endParaRPr lang="it-IT" dirty="0"/>
          </a:p>
        </p:txBody>
      </p:sp>
    </p:spTree>
    <p:extLst>
      <p:ext uri="{BB962C8B-B14F-4D97-AF65-F5344CB8AC3E}">
        <p14:creationId xmlns:p14="http://schemas.microsoft.com/office/powerpoint/2010/main" val="926458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189019" y="243139"/>
            <a:ext cx="8340436" cy="6061545"/>
          </a:xfrm>
          <a:prstGeom prst="rect">
            <a:avLst/>
          </a:prstGeom>
        </p:spPr>
      </p:pic>
      <p:sp>
        <p:nvSpPr>
          <p:cNvPr id="5" name="Rettangolo 4"/>
          <p:cNvSpPr/>
          <p:nvPr/>
        </p:nvSpPr>
        <p:spPr>
          <a:xfrm>
            <a:off x="3907709" y="6393934"/>
            <a:ext cx="5540363" cy="369332"/>
          </a:xfrm>
          <a:prstGeom prst="rect">
            <a:avLst/>
          </a:prstGeom>
        </p:spPr>
        <p:txBody>
          <a:bodyPr wrap="none">
            <a:spAutoFit/>
          </a:bodyPr>
          <a:lstStyle/>
          <a:p>
            <a:r>
              <a:rPr lang="it-IT" dirty="0"/>
              <a:t>https://openbdap.mef.gov.it/it/Home/ViaggioNelBilancio</a:t>
            </a:r>
          </a:p>
        </p:txBody>
      </p:sp>
    </p:spTree>
    <p:extLst>
      <p:ext uri="{BB962C8B-B14F-4D97-AF65-F5344CB8AC3E}">
        <p14:creationId xmlns:p14="http://schemas.microsoft.com/office/powerpoint/2010/main" val="1912466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Entrate finali: definizioni</a:t>
            </a:r>
            <a:r>
              <a:rPr lang="it-IT" dirty="0"/>
              <a:t> </a:t>
            </a:r>
            <a:r>
              <a:rPr lang="it-IT" dirty="0" smtClean="0"/>
              <a:t>generali</a:t>
            </a:r>
            <a:endParaRPr lang="it-IT" dirty="0"/>
          </a:p>
        </p:txBody>
      </p:sp>
      <p:sp>
        <p:nvSpPr>
          <p:cNvPr id="3" name="Segnaposto contenuto 2"/>
          <p:cNvSpPr>
            <a:spLocks noGrp="1"/>
          </p:cNvSpPr>
          <p:nvPr>
            <p:ph idx="1"/>
          </p:nvPr>
        </p:nvSpPr>
        <p:spPr/>
        <p:txBody>
          <a:bodyPr>
            <a:normAutofit/>
          </a:bodyPr>
          <a:lstStyle/>
          <a:p>
            <a:r>
              <a:rPr lang="it-IT" dirty="0">
                <a:solidFill>
                  <a:srgbClr val="FF0000"/>
                </a:solidFill>
              </a:rPr>
              <a:t>Entrate correnti</a:t>
            </a:r>
            <a:r>
              <a:rPr lang="it-IT" dirty="0"/>
              <a:t>: quelle iscritte ai primi tre titoli dello stato di previsione dell’entrata (titolo I: Entrate tributarie, titolo II: Contributi e trasferimenti correnti, titolo III: Entrate </a:t>
            </a:r>
            <a:r>
              <a:rPr lang="it-IT" dirty="0" smtClean="0"/>
              <a:t>extra-tributarie</a:t>
            </a:r>
            <a:r>
              <a:rPr lang="it-IT" dirty="0"/>
              <a:t>). </a:t>
            </a:r>
            <a:endParaRPr lang="it-IT" dirty="0" smtClean="0"/>
          </a:p>
          <a:p>
            <a:r>
              <a:rPr lang="it-IT" dirty="0" smtClean="0">
                <a:solidFill>
                  <a:srgbClr val="FF0000"/>
                </a:solidFill>
              </a:rPr>
              <a:t>Entrate </a:t>
            </a:r>
            <a:r>
              <a:rPr lang="it-IT" dirty="0">
                <a:solidFill>
                  <a:srgbClr val="FF0000"/>
                </a:solidFill>
              </a:rPr>
              <a:t>in conto capitale</a:t>
            </a:r>
            <a:r>
              <a:rPr lang="it-IT" dirty="0"/>
              <a:t>: quelle derivanti dalle alienazioni di beni patrimoniali e da trasferimenti in conto capitale. </a:t>
            </a:r>
            <a:endParaRPr lang="it-IT" dirty="0" smtClean="0"/>
          </a:p>
          <a:p>
            <a:r>
              <a:rPr lang="it-IT" dirty="0" smtClean="0">
                <a:solidFill>
                  <a:srgbClr val="FF0000"/>
                </a:solidFill>
              </a:rPr>
              <a:t>Entrate </a:t>
            </a:r>
            <a:r>
              <a:rPr lang="it-IT" dirty="0">
                <a:solidFill>
                  <a:srgbClr val="FF0000"/>
                </a:solidFill>
              </a:rPr>
              <a:t>tributarie</a:t>
            </a:r>
            <a:r>
              <a:rPr lang="it-IT" dirty="0"/>
              <a:t>: le entrate prelevate dagli individui e dalle imprese in virtù della potestà di imposizione diretta o derivata.</a:t>
            </a:r>
          </a:p>
        </p:txBody>
      </p:sp>
      <p:sp>
        <p:nvSpPr>
          <p:cNvPr id="4" name="CasellaDiTesto 3"/>
          <p:cNvSpPr txBox="1"/>
          <p:nvPr/>
        </p:nvSpPr>
        <p:spPr>
          <a:xfrm>
            <a:off x="1390918" y="6176963"/>
            <a:ext cx="10367493" cy="369332"/>
          </a:xfrm>
          <a:prstGeom prst="rect">
            <a:avLst/>
          </a:prstGeom>
          <a:noFill/>
        </p:spPr>
        <p:txBody>
          <a:bodyPr wrap="square" rtlCol="0">
            <a:spAutoFit/>
          </a:bodyPr>
          <a:lstStyle/>
          <a:p>
            <a:r>
              <a:rPr lang="it-IT" dirty="0"/>
              <a:t>Fonte: </a:t>
            </a:r>
            <a:r>
              <a:rPr lang="it-IT" dirty="0">
                <a:hlinkClick r:id="rId2"/>
              </a:rPr>
              <a:t>https://www.istat.it/it/files//2012/07/glossario2.pdf</a:t>
            </a:r>
            <a:endParaRPr lang="it-IT" dirty="0"/>
          </a:p>
        </p:txBody>
      </p:sp>
    </p:spTree>
    <p:extLst>
      <p:ext uri="{BB962C8B-B14F-4D97-AF65-F5344CB8AC3E}">
        <p14:creationId xmlns:p14="http://schemas.microsoft.com/office/powerpoint/2010/main" val="3288234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Spese finali: definizioni</a:t>
            </a:r>
            <a:r>
              <a:rPr lang="it-IT" dirty="0"/>
              <a:t> </a:t>
            </a:r>
            <a:r>
              <a:rPr lang="it-IT" dirty="0" smtClean="0"/>
              <a:t>generali</a:t>
            </a:r>
            <a:endParaRPr lang="it-IT" dirty="0"/>
          </a:p>
        </p:txBody>
      </p:sp>
      <p:sp>
        <p:nvSpPr>
          <p:cNvPr id="3" name="Segnaposto contenuto 2"/>
          <p:cNvSpPr>
            <a:spLocks noGrp="1"/>
          </p:cNvSpPr>
          <p:nvPr>
            <p:ph idx="1"/>
          </p:nvPr>
        </p:nvSpPr>
        <p:spPr/>
        <p:txBody>
          <a:bodyPr>
            <a:normAutofit fontScale="85000" lnSpcReduction="10000"/>
          </a:bodyPr>
          <a:lstStyle/>
          <a:p>
            <a:r>
              <a:rPr lang="it-IT" dirty="0">
                <a:solidFill>
                  <a:srgbClr val="FF0000"/>
                </a:solidFill>
              </a:rPr>
              <a:t>Spese correnti</a:t>
            </a:r>
            <a:r>
              <a:rPr lang="it-IT" dirty="0"/>
              <a:t>: Costituiscono il titolo I del bilancio di spesa e si articolano, secondo il </a:t>
            </a:r>
            <a:r>
              <a:rPr lang="it-IT" dirty="0" err="1"/>
              <a:t>Dpr</a:t>
            </a:r>
            <a:r>
              <a:rPr lang="it-IT" dirty="0"/>
              <a:t> n.421/79, in categorie, secondo il </a:t>
            </a:r>
            <a:r>
              <a:rPr lang="it-IT" dirty="0" err="1"/>
              <a:t>Dpr</a:t>
            </a:r>
            <a:r>
              <a:rPr lang="it-IT" dirty="0"/>
              <a:t> n.194/96, in funzioni, servizi ed interventi. Sono le spese destinate alla produzione ed al funzionamento dei vari servizi prestati dall’ente pubblico, nonché alla ridistribuzione dei redditi per fini non direttamente produttivi. </a:t>
            </a:r>
          </a:p>
          <a:p>
            <a:r>
              <a:rPr lang="it-IT" dirty="0">
                <a:solidFill>
                  <a:srgbClr val="FF0000"/>
                </a:solidFill>
              </a:rPr>
              <a:t>Spese in conto capitale</a:t>
            </a:r>
            <a:r>
              <a:rPr lang="it-IT" dirty="0"/>
              <a:t>: Costituiscono il titolo II del bilancio di spesa e si articolano, secondo il </a:t>
            </a:r>
            <a:r>
              <a:rPr lang="it-IT" dirty="0" err="1"/>
              <a:t>Dpr</a:t>
            </a:r>
            <a:r>
              <a:rPr lang="it-IT" dirty="0"/>
              <a:t> n.421/79, in categorie, secondo il </a:t>
            </a:r>
            <a:r>
              <a:rPr lang="it-IT" dirty="0" err="1"/>
              <a:t>Dpr</a:t>
            </a:r>
            <a:r>
              <a:rPr lang="it-IT" dirty="0"/>
              <a:t> n.194/96, in funzioni, servizi ed interventi. Esse individuano tutte le spese che incidono direttamente o indirettamente sulla formazione del capitale dell’ente pubblico. </a:t>
            </a:r>
          </a:p>
          <a:p>
            <a:r>
              <a:rPr lang="it-IT" dirty="0">
                <a:solidFill>
                  <a:srgbClr val="FF0000"/>
                </a:solidFill>
              </a:rPr>
              <a:t>Spese finali</a:t>
            </a:r>
            <a:r>
              <a:rPr lang="it-IT" dirty="0"/>
              <a:t>: la sommatoria dei primi due titoli del bilancio di spesa (spese correnti e spese in conto capitale). Esse rappresentano le somme necessarie all’amministrazione per perseguire i propri scopi o fini istituzionali. Si definiscono, per contro, strumentali le operazioni di spesa per il rimborso di prestiti (titolo III). </a:t>
            </a:r>
          </a:p>
        </p:txBody>
      </p:sp>
      <p:sp>
        <p:nvSpPr>
          <p:cNvPr id="4" name="CasellaDiTesto 3"/>
          <p:cNvSpPr txBox="1"/>
          <p:nvPr/>
        </p:nvSpPr>
        <p:spPr>
          <a:xfrm>
            <a:off x="1390918" y="6176963"/>
            <a:ext cx="10367493" cy="369332"/>
          </a:xfrm>
          <a:prstGeom prst="rect">
            <a:avLst/>
          </a:prstGeom>
          <a:noFill/>
        </p:spPr>
        <p:txBody>
          <a:bodyPr wrap="square" rtlCol="0">
            <a:spAutoFit/>
          </a:bodyPr>
          <a:lstStyle/>
          <a:p>
            <a:r>
              <a:rPr lang="it-IT" dirty="0"/>
              <a:t>Fonte: </a:t>
            </a:r>
            <a:r>
              <a:rPr lang="it-IT" dirty="0">
                <a:hlinkClick r:id="rId2"/>
              </a:rPr>
              <a:t>https://www.istat.it/it/files//2012/07/glossario2.pdf</a:t>
            </a:r>
            <a:endParaRPr lang="it-IT" dirty="0"/>
          </a:p>
        </p:txBody>
      </p:sp>
    </p:spTree>
    <p:extLst>
      <p:ext uri="{BB962C8B-B14F-4D97-AF65-F5344CB8AC3E}">
        <p14:creationId xmlns:p14="http://schemas.microsoft.com/office/powerpoint/2010/main" val="3157588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931285" y="209694"/>
            <a:ext cx="10163175" cy="5514975"/>
          </a:xfrm>
          <a:prstGeom prst="rect">
            <a:avLst/>
          </a:prstGeom>
        </p:spPr>
      </p:pic>
      <p:sp>
        <p:nvSpPr>
          <p:cNvPr id="4" name="Rettangolo 3"/>
          <p:cNvSpPr/>
          <p:nvPr/>
        </p:nvSpPr>
        <p:spPr>
          <a:xfrm>
            <a:off x="1208376" y="6033808"/>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spTree>
    <p:extLst>
      <p:ext uri="{BB962C8B-B14F-4D97-AF65-F5344CB8AC3E}">
        <p14:creationId xmlns:p14="http://schemas.microsoft.com/office/powerpoint/2010/main" val="1015514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r>
              <a:rPr lang="it-IT" dirty="0"/>
              <a:t>Il Bilancio dello Stato: Entrate</a:t>
            </a:r>
          </a:p>
        </p:txBody>
      </p:sp>
      <p:sp>
        <p:nvSpPr>
          <p:cNvPr id="4" name="Segnaposto contenuto 3"/>
          <p:cNvSpPr>
            <a:spLocks noGrp="1"/>
          </p:cNvSpPr>
          <p:nvPr>
            <p:ph idx="1"/>
          </p:nvPr>
        </p:nvSpPr>
        <p:spPr>
          <a:xfrm>
            <a:off x="508000" y="1825624"/>
            <a:ext cx="11360727" cy="4750667"/>
          </a:xfrm>
        </p:spPr>
        <p:txBody>
          <a:bodyPr>
            <a:normAutofit fontScale="62500" lnSpcReduction="20000"/>
          </a:bodyPr>
          <a:lstStyle/>
          <a:p>
            <a:r>
              <a:rPr lang="it-IT" dirty="0"/>
              <a:t>Il bilancio è organizzato in modo che tutte le voci di entrata e di uscita siano classificate con diversi livelli di aggregazione per consentirne la lettura e la comprensione. </a:t>
            </a:r>
          </a:p>
          <a:p>
            <a:r>
              <a:rPr lang="it-IT" dirty="0"/>
              <a:t>Nel caso delle </a:t>
            </a:r>
            <a:r>
              <a:rPr lang="it-IT" dirty="0">
                <a:solidFill>
                  <a:srgbClr val="FF0000"/>
                </a:solidFill>
              </a:rPr>
              <a:t>entrate</a:t>
            </a:r>
            <a:r>
              <a:rPr lang="it-IT" dirty="0"/>
              <a:t>, Il primo livello di aggregazione è costituito dai </a:t>
            </a:r>
            <a:r>
              <a:rPr lang="it-IT" dirty="0">
                <a:solidFill>
                  <a:srgbClr val="FF0000"/>
                </a:solidFill>
              </a:rPr>
              <a:t>titoli</a:t>
            </a:r>
            <a:r>
              <a:rPr lang="it-IT" dirty="0"/>
              <a:t>, che raggruppano le entrate secondo la </a:t>
            </a:r>
            <a:r>
              <a:rPr lang="it-IT" dirty="0">
                <a:solidFill>
                  <a:srgbClr val="FF0000"/>
                </a:solidFill>
              </a:rPr>
              <a:t>fonte di provenienza </a:t>
            </a:r>
            <a:r>
              <a:rPr lang="it-IT" dirty="0"/>
              <a:t>in: tributarie; </a:t>
            </a:r>
            <a:r>
              <a:rPr lang="it-IT" dirty="0" err="1"/>
              <a:t>extratributarie</a:t>
            </a:r>
            <a:r>
              <a:rPr lang="it-IT" dirty="0"/>
              <a:t>; alienazione e ammortamento di beni patrimoniali e riscossione di crediti; accensione di prestiti.</a:t>
            </a:r>
          </a:p>
          <a:p>
            <a:r>
              <a:rPr lang="it-IT" dirty="0"/>
              <a:t>Al </a:t>
            </a:r>
            <a:r>
              <a:rPr lang="it-IT" dirty="0">
                <a:solidFill>
                  <a:srgbClr val="FF0000"/>
                </a:solidFill>
              </a:rPr>
              <a:t>secondo livello</a:t>
            </a:r>
            <a:r>
              <a:rPr lang="it-IT" dirty="0"/>
              <a:t>, le entrate sono classificate in base alla loro natura: ricorrente o non ricorrente. La distinzione rileva per la valutazione della </a:t>
            </a:r>
            <a:r>
              <a:rPr lang="it-IT" dirty="0" err="1"/>
              <a:t>strutturalità</a:t>
            </a:r>
            <a:r>
              <a:rPr lang="it-IT" dirty="0"/>
              <a:t> degli introiti.</a:t>
            </a:r>
          </a:p>
          <a:p>
            <a:r>
              <a:rPr lang="it-IT" dirty="0"/>
              <a:t>Al </a:t>
            </a:r>
            <a:r>
              <a:rPr lang="it-IT" dirty="0">
                <a:solidFill>
                  <a:srgbClr val="FF0000"/>
                </a:solidFill>
              </a:rPr>
              <a:t>terzo livello </a:t>
            </a:r>
            <a:r>
              <a:rPr lang="it-IT" dirty="0"/>
              <a:t>è evidenziata la tipologia dell'entrata: per le entrate tributarie si individuano i tributi più importanti (IRE, IRES, IVA, etc.), ovvero i gruppi di tributi aventi caratteristiche analoghe; per i restanti titoli è indicata la tipologia del provento (redditi da capitale, proventi da servizi resi dall'Amministrazione statale ecc.).</a:t>
            </a:r>
          </a:p>
          <a:p>
            <a:r>
              <a:rPr lang="it-IT" dirty="0"/>
              <a:t>Al </a:t>
            </a:r>
            <a:r>
              <a:rPr lang="it-IT" dirty="0">
                <a:solidFill>
                  <a:srgbClr val="FF0000"/>
                </a:solidFill>
              </a:rPr>
              <a:t>quarto livello</a:t>
            </a:r>
            <a:r>
              <a:rPr lang="it-IT" dirty="0"/>
              <a:t>, per le entrate tributarie, si distinguono le "entrate derivanti dall'attività ordinaria di gestione" e le "entrate derivanti dall'attività di accertamento e controllo". Il quarto livello costituisce l'oggetto del voto parlamentare.</a:t>
            </a:r>
          </a:p>
          <a:p>
            <a:r>
              <a:rPr lang="it-IT" dirty="0"/>
              <a:t>NB. </a:t>
            </a:r>
            <a:r>
              <a:rPr lang="it-IT" dirty="0">
                <a:solidFill>
                  <a:srgbClr val="FF0000"/>
                </a:solidFill>
              </a:rPr>
              <a:t>Contributi effettivi e figurativi: </a:t>
            </a:r>
            <a:r>
              <a:rPr lang="it-IT" dirty="0"/>
              <a:t>figurano come entrate nel conto economico della AA.PP. ma non nel bilancio dello Stato (v. dopo)</a:t>
            </a:r>
          </a:p>
          <a:p>
            <a:r>
              <a:rPr lang="it-IT" dirty="0"/>
              <a:t>Fonte: </a:t>
            </a:r>
            <a:r>
              <a:rPr lang="it-IT" dirty="0">
                <a:hlinkClick r:id="rId2"/>
              </a:rPr>
              <a:t>https://openbdap.mef.gov.it/it/Home/ViaggioNelBilancio</a:t>
            </a:r>
            <a:r>
              <a:rPr lang="it-IT" dirty="0"/>
              <a:t>, https://www.rgs.mef.gov.it/VERSIONE-I/attivita_istituzionali/formazione_e_gestione_del_bilancio/bilancio_di_previsione/bilancio_in_breve/riclassificazione_entrate_bilancio_stato/index.html?_selmenu=4_2</a:t>
            </a:r>
            <a:br>
              <a:rPr lang="it-IT" dirty="0"/>
            </a:br>
            <a:endParaRPr lang="it-IT" dirty="0"/>
          </a:p>
        </p:txBody>
      </p:sp>
    </p:spTree>
    <p:extLst>
      <p:ext uri="{BB962C8B-B14F-4D97-AF65-F5344CB8AC3E}">
        <p14:creationId xmlns:p14="http://schemas.microsoft.com/office/powerpoint/2010/main" val="3516423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1134485" y="6392077"/>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pic>
        <p:nvPicPr>
          <p:cNvPr id="2" name="Immagine 1"/>
          <p:cNvPicPr>
            <a:picLocks noChangeAspect="1"/>
          </p:cNvPicPr>
          <p:nvPr/>
        </p:nvPicPr>
        <p:blipFill>
          <a:blip r:embed="rId2"/>
          <a:stretch>
            <a:fillRect/>
          </a:stretch>
        </p:blipFill>
        <p:spPr>
          <a:xfrm>
            <a:off x="1071562" y="1071562"/>
            <a:ext cx="10048875" cy="4714875"/>
          </a:xfrm>
          <a:prstGeom prst="rect">
            <a:avLst/>
          </a:prstGeom>
        </p:spPr>
      </p:pic>
    </p:spTree>
    <p:extLst>
      <p:ext uri="{BB962C8B-B14F-4D97-AF65-F5344CB8AC3E}">
        <p14:creationId xmlns:p14="http://schemas.microsoft.com/office/powerpoint/2010/main" val="29012640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1134485" y="6392077"/>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pic>
        <p:nvPicPr>
          <p:cNvPr id="2" name="Immagine 1"/>
          <p:cNvPicPr>
            <a:picLocks noChangeAspect="1"/>
          </p:cNvPicPr>
          <p:nvPr/>
        </p:nvPicPr>
        <p:blipFill>
          <a:blip r:embed="rId2"/>
          <a:stretch>
            <a:fillRect/>
          </a:stretch>
        </p:blipFill>
        <p:spPr>
          <a:xfrm>
            <a:off x="1431636" y="154284"/>
            <a:ext cx="9186862" cy="5976352"/>
          </a:xfrm>
          <a:prstGeom prst="rect">
            <a:avLst/>
          </a:prstGeom>
        </p:spPr>
      </p:pic>
    </p:spTree>
    <p:extLst>
      <p:ext uri="{BB962C8B-B14F-4D97-AF65-F5344CB8AC3E}">
        <p14:creationId xmlns:p14="http://schemas.microsoft.com/office/powerpoint/2010/main" val="1177085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r>
              <a:rPr lang="it-IT" dirty="0"/>
              <a:t>Il Bilancio dello Stato: spese</a:t>
            </a:r>
          </a:p>
        </p:txBody>
      </p:sp>
      <p:sp>
        <p:nvSpPr>
          <p:cNvPr id="4" name="Segnaposto contenuto 3"/>
          <p:cNvSpPr>
            <a:spLocks noGrp="1"/>
          </p:cNvSpPr>
          <p:nvPr>
            <p:ph idx="1"/>
          </p:nvPr>
        </p:nvSpPr>
        <p:spPr>
          <a:xfrm>
            <a:off x="838200" y="1825625"/>
            <a:ext cx="10790382" cy="4907684"/>
          </a:xfrm>
        </p:spPr>
        <p:txBody>
          <a:bodyPr>
            <a:normAutofit fontScale="62500" lnSpcReduction="20000"/>
          </a:bodyPr>
          <a:lstStyle/>
          <a:p>
            <a:r>
              <a:rPr lang="it-IT" b="1" dirty="0"/>
              <a:t>La struttura del bilancio: missioni, programmi ed azioni</a:t>
            </a:r>
          </a:p>
          <a:p>
            <a:r>
              <a:rPr lang="it-IT" dirty="0"/>
              <a:t>Nel caso particolare della spesa, le voci del bilancio si articolano in </a:t>
            </a:r>
            <a:r>
              <a:rPr lang="it-IT" dirty="0">
                <a:solidFill>
                  <a:srgbClr val="FF0000"/>
                </a:solidFill>
              </a:rPr>
              <a:t>tre livelli di aggregazione </a:t>
            </a:r>
            <a:r>
              <a:rPr lang="it-IT" dirty="0"/>
              <a:t>che descrivono le finalità cui sono destinate le risorse dello Stato.</a:t>
            </a:r>
          </a:p>
          <a:p>
            <a:r>
              <a:rPr lang="it-IT" dirty="0"/>
              <a:t>Il livello di aggregazione più significativo è quello delle </a:t>
            </a:r>
            <a:r>
              <a:rPr lang="it-IT" b="1" dirty="0"/>
              <a:t>Missioni</a:t>
            </a:r>
            <a:r>
              <a:rPr lang="it-IT" dirty="0"/>
              <a:t> che rappresentano “le funzioni principali e gli obiettivi strategici perseguiti con la spesa”, alle quali possono contribuire più amministrazioni. Le missioni, in altre parole, rappresentano le grandi finalità perseguite dallo Stato attraverso la spesa pubblica, sono stabili nel tempo e sono in numero di 34, delle quali 17 sono condivise fra più ministeri.</a:t>
            </a:r>
          </a:p>
          <a:p>
            <a:r>
              <a:rPr lang="it-IT" dirty="0"/>
              <a:t>Il secondo livello di aggregazione è costituito dai </a:t>
            </a:r>
            <a:r>
              <a:rPr lang="it-IT" b="1" dirty="0"/>
              <a:t>Programmi</a:t>
            </a:r>
            <a:r>
              <a:rPr lang="it-IT" dirty="0"/>
              <a:t>. Come si realizzano le grandi finalità delle Missioni? Con Programmi specifici, in termini tecnici gli “aggregati di spesa con finalità omogenea diretti al perseguimento di risultati, definiti in termini di prodotti e di servizi finali, allo scopo di conseguire gli obiettivi stabiliti nell'ambito delle missioni”: di norma un programma fa capo ad uno specifico centro di responsabilità di un ministero; è su questi programmi che esprime il suo voto il Parlamento (infatti, sono denominati unità di voto parlamentare). </a:t>
            </a:r>
          </a:p>
          <a:p>
            <a:r>
              <a:rPr lang="it-IT" dirty="0"/>
              <a:t>Infine, abbiamo le </a:t>
            </a:r>
            <a:r>
              <a:rPr lang="it-IT" b="1" dirty="0"/>
              <a:t>Azioni</a:t>
            </a:r>
            <a:r>
              <a:rPr lang="it-IT" dirty="0"/>
              <a:t>: è attraverso le Azioni che capiamo meglio le attività svolte, le politiche attuate e i servizi erogati nell’ambito di ciascun programma. Di nuovo in termini precisi: le </a:t>
            </a:r>
            <a:r>
              <a:rPr lang="it-IT" b="1" dirty="0"/>
              <a:t>Azioni</a:t>
            </a:r>
            <a:r>
              <a:rPr lang="it-IT" dirty="0"/>
              <a:t> sono aggregati di bilancio sottostanti i programmi di spesa, e ne specificano ulteriormente la finalità rispetto a quella individuata in ciascun </a:t>
            </a:r>
            <a:r>
              <a:rPr lang="it-IT" b="1" dirty="0"/>
              <a:t>Programma</a:t>
            </a:r>
            <a:r>
              <a:rPr lang="it-IT" dirty="0"/>
              <a:t>, tenendo conto della </a:t>
            </a:r>
            <a:r>
              <a:rPr lang="it-IT" b="1" dirty="0"/>
              <a:t>Missione</a:t>
            </a:r>
            <a:r>
              <a:rPr lang="it-IT" dirty="0"/>
              <a:t> che realizza, e della legislazione vigente.</a:t>
            </a:r>
          </a:p>
          <a:p>
            <a:r>
              <a:rPr lang="it-IT" dirty="0"/>
              <a:t>Fonte: https://openbdap.mef.gov.it/it/Home/ViaggioNelBilancio</a:t>
            </a:r>
            <a:br>
              <a:rPr lang="it-IT" dirty="0"/>
            </a:br>
            <a:endParaRPr lang="it-IT" dirty="0"/>
          </a:p>
        </p:txBody>
      </p:sp>
    </p:spTree>
    <p:extLst>
      <p:ext uri="{BB962C8B-B14F-4D97-AF65-F5344CB8AC3E}">
        <p14:creationId xmlns:p14="http://schemas.microsoft.com/office/powerpoint/2010/main" val="2359880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208376" y="6033808"/>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pic>
        <p:nvPicPr>
          <p:cNvPr id="2" name="Immagine 1"/>
          <p:cNvPicPr>
            <a:picLocks noChangeAspect="1"/>
          </p:cNvPicPr>
          <p:nvPr/>
        </p:nvPicPr>
        <p:blipFill>
          <a:blip r:embed="rId2"/>
          <a:stretch>
            <a:fillRect/>
          </a:stretch>
        </p:blipFill>
        <p:spPr>
          <a:xfrm>
            <a:off x="1801090" y="764997"/>
            <a:ext cx="8474364" cy="4997483"/>
          </a:xfrm>
          <a:prstGeom prst="rect">
            <a:avLst/>
          </a:prstGeom>
        </p:spPr>
      </p:pic>
    </p:spTree>
    <p:extLst>
      <p:ext uri="{BB962C8B-B14F-4D97-AF65-F5344CB8AC3E}">
        <p14:creationId xmlns:p14="http://schemas.microsoft.com/office/powerpoint/2010/main" val="4223312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1468582" y="180257"/>
            <a:ext cx="9215726" cy="5772001"/>
          </a:xfrm>
          <a:prstGeom prst="rect">
            <a:avLst/>
          </a:prstGeom>
        </p:spPr>
      </p:pic>
      <p:sp>
        <p:nvSpPr>
          <p:cNvPr id="5" name="Rettangolo 4"/>
          <p:cNvSpPr/>
          <p:nvPr/>
        </p:nvSpPr>
        <p:spPr>
          <a:xfrm>
            <a:off x="1208376" y="6033808"/>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spTree>
    <p:extLst>
      <p:ext uri="{BB962C8B-B14F-4D97-AF65-F5344CB8AC3E}">
        <p14:creationId xmlns:p14="http://schemas.microsoft.com/office/powerpoint/2010/main" val="2817713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1134485" y="6392077"/>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pic>
        <p:nvPicPr>
          <p:cNvPr id="2" name="Immagine 1"/>
          <p:cNvPicPr>
            <a:picLocks noChangeAspect="1"/>
          </p:cNvPicPr>
          <p:nvPr/>
        </p:nvPicPr>
        <p:blipFill>
          <a:blip r:embed="rId2"/>
          <a:stretch>
            <a:fillRect/>
          </a:stretch>
        </p:blipFill>
        <p:spPr>
          <a:xfrm>
            <a:off x="1893455" y="477107"/>
            <a:ext cx="8425872" cy="5711769"/>
          </a:xfrm>
          <a:prstGeom prst="rect">
            <a:avLst/>
          </a:prstGeom>
        </p:spPr>
      </p:pic>
    </p:spTree>
    <p:extLst>
      <p:ext uri="{BB962C8B-B14F-4D97-AF65-F5344CB8AC3E}">
        <p14:creationId xmlns:p14="http://schemas.microsoft.com/office/powerpoint/2010/main" val="1456259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176529" y="361184"/>
            <a:ext cx="7547020" cy="6385941"/>
          </a:xfrm>
          <a:prstGeom prst="rect">
            <a:avLst/>
          </a:prstGeom>
        </p:spPr>
      </p:pic>
    </p:spTree>
    <p:extLst>
      <p:ext uri="{BB962C8B-B14F-4D97-AF65-F5344CB8AC3E}">
        <p14:creationId xmlns:p14="http://schemas.microsoft.com/office/powerpoint/2010/main" val="21760708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208376" y="6033808"/>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pic>
        <p:nvPicPr>
          <p:cNvPr id="2" name="Immagine 1"/>
          <p:cNvPicPr>
            <a:picLocks noChangeAspect="1"/>
          </p:cNvPicPr>
          <p:nvPr/>
        </p:nvPicPr>
        <p:blipFill>
          <a:blip r:embed="rId2"/>
          <a:stretch>
            <a:fillRect/>
          </a:stretch>
        </p:blipFill>
        <p:spPr>
          <a:xfrm>
            <a:off x="1597890" y="319517"/>
            <a:ext cx="8571923" cy="5184057"/>
          </a:xfrm>
          <a:prstGeom prst="rect">
            <a:avLst/>
          </a:prstGeom>
        </p:spPr>
      </p:pic>
    </p:spTree>
    <p:extLst>
      <p:ext uri="{BB962C8B-B14F-4D97-AF65-F5344CB8AC3E}">
        <p14:creationId xmlns:p14="http://schemas.microsoft.com/office/powerpoint/2010/main" val="2530081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208376" y="6033808"/>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pic>
        <p:nvPicPr>
          <p:cNvPr id="3" name="Immagine 2"/>
          <p:cNvPicPr>
            <a:picLocks noChangeAspect="1"/>
          </p:cNvPicPr>
          <p:nvPr/>
        </p:nvPicPr>
        <p:blipFill>
          <a:blip r:embed="rId2"/>
          <a:stretch>
            <a:fillRect/>
          </a:stretch>
        </p:blipFill>
        <p:spPr>
          <a:xfrm>
            <a:off x="2068946" y="448045"/>
            <a:ext cx="8009514" cy="5348206"/>
          </a:xfrm>
          <a:prstGeom prst="rect">
            <a:avLst/>
          </a:prstGeom>
        </p:spPr>
      </p:pic>
    </p:spTree>
    <p:extLst>
      <p:ext uri="{BB962C8B-B14F-4D97-AF65-F5344CB8AC3E}">
        <p14:creationId xmlns:p14="http://schemas.microsoft.com/office/powerpoint/2010/main" val="1500680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208376" y="6033808"/>
            <a:ext cx="10163175" cy="276999"/>
          </a:xfrm>
          <a:prstGeom prst="rect">
            <a:avLst/>
          </a:prstGeom>
        </p:spPr>
        <p:txBody>
          <a:bodyPr wrap="square">
            <a:spAutoFit/>
          </a:bodyPr>
          <a:lstStyle/>
          <a:p>
            <a:r>
              <a:rPr lang="en-GB" sz="1200" dirty="0"/>
              <a:t>https://www.rgs.mef.gov.it/VERSIONE-I/attivita_istituzionali/formazione_e_gestione_del_bilancio/bilancio_di_previsione/bilancio_in_breve/index.html</a:t>
            </a:r>
          </a:p>
        </p:txBody>
      </p:sp>
      <p:pic>
        <p:nvPicPr>
          <p:cNvPr id="3" name="Immagine 2"/>
          <p:cNvPicPr>
            <a:picLocks noChangeAspect="1"/>
          </p:cNvPicPr>
          <p:nvPr/>
        </p:nvPicPr>
        <p:blipFill>
          <a:blip r:embed="rId2"/>
          <a:stretch>
            <a:fillRect/>
          </a:stretch>
        </p:blipFill>
        <p:spPr>
          <a:xfrm>
            <a:off x="1708727" y="0"/>
            <a:ext cx="8445211" cy="5732409"/>
          </a:xfrm>
          <a:prstGeom prst="rect">
            <a:avLst/>
          </a:prstGeom>
        </p:spPr>
      </p:pic>
    </p:spTree>
    <p:extLst>
      <p:ext uri="{BB962C8B-B14F-4D97-AF65-F5344CB8AC3E}">
        <p14:creationId xmlns:p14="http://schemas.microsoft.com/office/powerpoint/2010/main" val="27138974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Stabilizzatori automatici</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La fluttuazione del reddito ha un impatto «endogeno» sul livello del deficit e da qui «di ritorno» sul livello dell’attività economica. Ciò avviene per effetto dei così detti </a:t>
            </a:r>
            <a:r>
              <a:rPr lang="it-IT" dirty="0" smtClean="0">
                <a:solidFill>
                  <a:srgbClr val="FF0000"/>
                </a:solidFill>
              </a:rPr>
              <a:t>stabilizzatori automatici</a:t>
            </a:r>
            <a:r>
              <a:rPr lang="it-IT" dirty="0" smtClean="0"/>
              <a:t>. Gli stabilizzatori automatici sono principalmente due: la tassazione </a:t>
            </a:r>
            <a:r>
              <a:rPr lang="it-IT" dirty="0"/>
              <a:t>progressiva e i sussidi di </a:t>
            </a:r>
            <a:r>
              <a:rPr lang="it-IT" dirty="0" smtClean="0"/>
              <a:t>disoccupazione. Gli stabilizzatori automatici frenano l’economia durante le fasi di rapida espansioni e la sostengono nelle fasi recessive. </a:t>
            </a:r>
          </a:p>
          <a:p>
            <a:r>
              <a:rPr lang="it-IT" dirty="0" smtClean="0">
                <a:solidFill>
                  <a:srgbClr val="FF0000"/>
                </a:solidFill>
              </a:rPr>
              <a:t>Quando l’economia si espande, aumentano le entrate fiscali </a:t>
            </a:r>
            <a:r>
              <a:rPr lang="it-IT" dirty="0" smtClean="0"/>
              <a:t>sia perché aumenta l’attività economica (base imponibile) si perché in presenza di tassazione progressiva dei redditi personali, aumenta l’aliquota media. Contemporaneamente aumenta l’occupazione, </a:t>
            </a:r>
            <a:r>
              <a:rPr lang="it-IT" dirty="0" smtClean="0">
                <a:solidFill>
                  <a:srgbClr val="FF0000"/>
                </a:solidFill>
              </a:rPr>
              <a:t>diminuiscono</a:t>
            </a:r>
            <a:r>
              <a:rPr lang="it-IT" dirty="0" smtClean="0"/>
              <a:t> la disoccupazione </a:t>
            </a:r>
            <a:r>
              <a:rPr lang="it-IT" dirty="0" smtClean="0">
                <a:solidFill>
                  <a:srgbClr val="FF0000"/>
                </a:solidFill>
              </a:rPr>
              <a:t>e con essa i sussidi</a:t>
            </a:r>
            <a:r>
              <a:rPr lang="it-IT" dirty="0" smtClean="0"/>
              <a:t>. L’aumento del prelievo fiscale e la diminuzione dei trasferimenti frenano la  crescita dei reddito disponibile, dei consumi, della domanda aggregata.</a:t>
            </a:r>
          </a:p>
          <a:p>
            <a:pPr lvl="1"/>
            <a:r>
              <a:rPr lang="it-IT" dirty="0"/>
              <a:t>Se Y </a:t>
            </a:r>
            <a:r>
              <a:rPr lang="it-IT" dirty="0">
                <a:sym typeface="Symbol" panose="05050102010706020507" pitchFamily="18" charset="2"/>
              </a:rPr>
              <a:t>, TAX = t(Y)*Y  e TR*  (freno sull’attività economica)</a:t>
            </a:r>
            <a:r>
              <a:rPr lang="it-IT" dirty="0"/>
              <a:t> </a:t>
            </a:r>
            <a:endParaRPr lang="it-IT" dirty="0" smtClean="0"/>
          </a:p>
          <a:p>
            <a:r>
              <a:rPr lang="it-IT" dirty="0" smtClean="0">
                <a:solidFill>
                  <a:srgbClr val="FF0000"/>
                </a:solidFill>
              </a:rPr>
              <a:t>Quando </a:t>
            </a:r>
            <a:r>
              <a:rPr lang="it-IT" dirty="0">
                <a:solidFill>
                  <a:srgbClr val="FF0000"/>
                </a:solidFill>
              </a:rPr>
              <a:t>l’economia si </a:t>
            </a:r>
            <a:r>
              <a:rPr lang="it-IT" dirty="0" smtClean="0">
                <a:solidFill>
                  <a:srgbClr val="FF0000"/>
                </a:solidFill>
              </a:rPr>
              <a:t>contrae, diminuiscono </a:t>
            </a:r>
            <a:r>
              <a:rPr lang="it-IT" dirty="0">
                <a:solidFill>
                  <a:srgbClr val="FF0000"/>
                </a:solidFill>
              </a:rPr>
              <a:t>le entrate fiscali </a:t>
            </a:r>
            <a:r>
              <a:rPr lang="it-IT" dirty="0"/>
              <a:t>sia perché aumenta l’attività economica (base imponibile) si perché in presenza di tassazione progressiva dei redditi personali, aumenta l’aliquota media. Contemporaneamente </a:t>
            </a:r>
            <a:r>
              <a:rPr lang="it-IT" dirty="0" smtClean="0"/>
              <a:t>diminuisce </a:t>
            </a:r>
            <a:r>
              <a:rPr lang="it-IT" dirty="0"/>
              <a:t>l’occupazione, </a:t>
            </a:r>
            <a:r>
              <a:rPr lang="it-IT" dirty="0" smtClean="0">
                <a:solidFill>
                  <a:srgbClr val="FF0000"/>
                </a:solidFill>
              </a:rPr>
              <a:t>aumentano</a:t>
            </a:r>
            <a:r>
              <a:rPr lang="it-IT" dirty="0" smtClean="0"/>
              <a:t> </a:t>
            </a:r>
            <a:r>
              <a:rPr lang="it-IT" dirty="0"/>
              <a:t>la </a:t>
            </a:r>
            <a:r>
              <a:rPr lang="it-IT" dirty="0">
                <a:solidFill>
                  <a:srgbClr val="FF0000"/>
                </a:solidFill>
              </a:rPr>
              <a:t>disoccupazione e </a:t>
            </a:r>
            <a:r>
              <a:rPr lang="it-IT" dirty="0" smtClean="0">
                <a:solidFill>
                  <a:srgbClr val="FF0000"/>
                </a:solidFill>
              </a:rPr>
              <a:t>i </a:t>
            </a:r>
            <a:r>
              <a:rPr lang="it-IT" dirty="0">
                <a:solidFill>
                  <a:srgbClr val="FF0000"/>
                </a:solidFill>
              </a:rPr>
              <a:t>sussidi</a:t>
            </a:r>
            <a:r>
              <a:rPr lang="it-IT" dirty="0"/>
              <a:t>. </a:t>
            </a:r>
            <a:r>
              <a:rPr lang="it-IT" dirty="0" smtClean="0"/>
              <a:t>La diminuzione </a:t>
            </a:r>
            <a:r>
              <a:rPr lang="it-IT" dirty="0"/>
              <a:t>del prelievo fiscale e </a:t>
            </a:r>
            <a:r>
              <a:rPr lang="it-IT" dirty="0" smtClean="0"/>
              <a:t>l’aumento </a:t>
            </a:r>
            <a:r>
              <a:rPr lang="it-IT" dirty="0"/>
              <a:t>dei trasferimenti frenano la  crescita dei reddito disponibile, dei consumi, della domanda aggregata.</a:t>
            </a:r>
          </a:p>
          <a:p>
            <a:pPr lvl="1"/>
            <a:r>
              <a:rPr lang="it-IT" dirty="0" smtClean="0"/>
              <a:t>Se Y </a:t>
            </a:r>
            <a:r>
              <a:rPr lang="it-IT" dirty="0">
                <a:sym typeface="Symbol" panose="05050102010706020507" pitchFamily="18" charset="2"/>
              </a:rPr>
              <a:t>, TAX = t(Y)*Y  e TR*  (stimolo per l’economia)</a:t>
            </a:r>
          </a:p>
          <a:p>
            <a:pPr lvl="1"/>
            <a:endParaRPr lang="it-IT" dirty="0">
              <a:sym typeface="Symbol" panose="05050102010706020507" pitchFamily="18" charset="2"/>
            </a:endParaRPr>
          </a:p>
          <a:p>
            <a:endParaRPr lang="it-IT" dirty="0"/>
          </a:p>
        </p:txBody>
      </p:sp>
    </p:spTree>
    <p:extLst>
      <p:ext uri="{BB962C8B-B14F-4D97-AF65-F5344CB8AC3E}">
        <p14:creationId xmlns:p14="http://schemas.microsoft.com/office/powerpoint/2010/main" val="586234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800" dirty="0" smtClean="0"/>
              <a:t>Deficit ciclico e strutturale, stabilizzatori automatici</a:t>
            </a:r>
            <a:endParaRPr lang="it-IT" sz="3800" dirty="0"/>
          </a:p>
        </p:txBody>
      </p:sp>
      <p:sp>
        <p:nvSpPr>
          <p:cNvPr id="3" name="Segnaposto contenuto 2"/>
          <p:cNvSpPr>
            <a:spLocks noGrp="1"/>
          </p:cNvSpPr>
          <p:nvPr>
            <p:ph idx="1"/>
          </p:nvPr>
        </p:nvSpPr>
        <p:spPr>
          <a:xfrm>
            <a:off x="838200" y="1825624"/>
            <a:ext cx="10515600" cy="4778375"/>
          </a:xfrm>
        </p:spPr>
        <p:txBody>
          <a:bodyPr>
            <a:normAutofit fontScale="70000" lnSpcReduction="20000"/>
          </a:bodyPr>
          <a:lstStyle/>
          <a:p>
            <a:r>
              <a:rPr lang="it-IT" dirty="0" smtClean="0"/>
              <a:t>Partendo dai concetti di PIL potenziale, output gap e stabilizzatori automatici possiamo scomporre il deficit del bilancio pubblico, nella somma di tre componenti: componente ciclica, componente strutturale, misure temporanee e una-tantum</a:t>
            </a:r>
            <a:endParaRPr lang="it-IT" dirty="0"/>
          </a:p>
          <a:p>
            <a:endParaRPr lang="it-IT" dirty="0" smtClean="0"/>
          </a:p>
          <a:p>
            <a:r>
              <a:rPr lang="it-IT" dirty="0" smtClean="0">
                <a:solidFill>
                  <a:srgbClr val="FF0000"/>
                </a:solidFill>
              </a:rPr>
              <a:t>G+TR – TAX = DEF = </a:t>
            </a:r>
            <a:r>
              <a:rPr lang="it-IT" dirty="0" err="1" smtClean="0">
                <a:solidFill>
                  <a:srgbClr val="FF0000"/>
                </a:solidFill>
              </a:rPr>
              <a:t>DEF</a:t>
            </a:r>
            <a:r>
              <a:rPr lang="it-IT" baseline="-25000" dirty="0" err="1" smtClean="0">
                <a:solidFill>
                  <a:srgbClr val="FF0000"/>
                </a:solidFill>
              </a:rPr>
              <a:t>Ciclico</a:t>
            </a:r>
            <a:r>
              <a:rPr lang="it-IT" dirty="0" smtClean="0">
                <a:solidFill>
                  <a:srgbClr val="FF0000"/>
                </a:solidFill>
              </a:rPr>
              <a:t> + </a:t>
            </a:r>
            <a:r>
              <a:rPr lang="it-IT" dirty="0" err="1" smtClean="0">
                <a:solidFill>
                  <a:srgbClr val="FF0000"/>
                </a:solidFill>
              </a:rPr>
              <a:t>DEF</a:t>
            </a:r>
            <a:r>
              <a:rPr lang="it-IT" baseline="-25000" dirty="0" err="1" smtClean="0">
                <a:solidFill>
                  <a:srgbClr val="FF0000"/>
                </a:solidFill>
              </a:rPr>
              <a:t>Strutturale</a:t>
            </a:r>
            <a:r>
              <a:rPr lang="it-IT" baseline="-25000" dirty="0" smtClean="0">
                <a:solidFill>
                  <a:srgbClr val="FF0000"/>
                </a:solidFill>
              </a:rPr>
              <a:t> </a:t>
            </a:r>
            <a:r>
              <a:rPr lang="it-IT" dirty="0" smtClean="0">
                <a:solidFill>
                  <a:srgbClr val="FF0000"/>
                </a:solidFill>
              </a:rPr>
              <a:t>+ Misure temporanee e una-tantum</a:t>
            </a:r>
            <a:r>
              <a:rPr lang="it-IT" baseline="-25000" dirty="0" smtClean="0">
                <a:solidFill>
                  <a:srgbClr val="FF0000"/>
                </a:solidFill>
              </a:rPr>
              <a:t> </a:t>
            </a:r>
            <a:endParaRPr lang="it-IT" baseline="-25000" dirty="0">
              <a:solidFill>
                <a:srgbClr val="FF0000"/>
              </a:solidFill>
            </a:endParaRPr>
          </a:p>
          <a:p>
            <a:endParaRPr lang="it-IT" dirty="0" smtClean="0"/>
          </a:p>
          <a:p>
            <a:r>
              <a:rPr lang="it-IT" dirty="0" err="1" smtClean="0">
                <a:solidFill>
                  <a:srgbClr val="FF0000"/>
                </a:solidFill>
              </a:rPr>
              <a:t>DEF</a:t>
            </a:r>
            <a:r>
              <a:rPr lang="it-IT" baseline="-25000" dirty="0" err="1" smtClean="0">
                <a:solidFill>
                  <a:srgbClr val="FF0000"/>
                </a:solidFill>
              </a:rPr>
              <a:t>Ciclico</a:t>
            </a:r>
            <a:r>
              <a:rPr lang="it-IT" baseline="-25000" dirty="0" smtClean="0">
                <a:solidFill>
                  <a:srgbClr val="FF0000"/>
                </a:solidFill>
              </a:rPr>
              <a:t> </a:t>
            </a:r>
            <a:r>
              <a:rPr lang="it-IT" dirty="0" smtClean="0">
                <a:solidFill>
                  <a:srgbClr val="FF0000"/>
                </a:solidFill>
              </a:rPr>
              <a:t>= A*</a:t>
            </a:r>
            <a:r>
              <a:rPr lang="it-IT" dirty="0">
                <a:solidFill>
                  <a:srgbClr val="FF0000"/>
                </a:solidFill>
              </a:rPr>
              <a:t> (Y</a:t>
            </a:r>
            <a:r>
              <a:rPr lang="it-IT" baseline="-25000" dirty="0">
                <a:solidFill>
                  <a:srgbClr val="FF0000"/>
                </a:solidFill>
              </a:rPr>
              <a:t>P </a:t>
            </a:r>
            <a:r>
              <a:rPr lang="it-IT" dirty="0">
                <a:solidFill>
                  <a:srgbClr val="FF0000"/>
                </a:solidFill>
              </a:rPr>
              <a:t>-</a:t>
            </a:r>
            <a:r>
              <a:rPr lang="it-IT" baseline="-25000" dirty="0" smtClean="0">
                <a:solidFill>
                  <a:srgbClr val="FF0000"/>
                </a:solidFill>
              </a:rPr>
              <a:t> </a:t>
            </a:r>
            <a:r>
              <a:rPr lang="it-IT" dirty="0" smtClean="0">
                <a:solidFill>
                  <a:srgbClr val="FF0000"/>
                </a:solidFill>
              </a:rPr>
              <a:t>Y)  </a:t>
            </a:r>
            <a:r>
              <a:rPr lang="it-IT" dirty="0" smtClean="0"/>
              <a:t>La componente ciclica del deficit è calcolata moltiplicando l’OG per un termine A che chiamiamo moltiplicatore (capirete dopo perché) dove A = moltiplicatore fiscale = misura come rispondono le uscite e le entrate del bilancio pubblico a variazioni dell’OG (stimato con tecniche statistiche ed econometriche)</a:t>
            </a:r>
          </a:p>
          <a:p>
            <a:pPr lvl="1"/>
            <a:r>
              <a:rPr lang="it-IT" dirty="0"/>
              <a:t>Se Y </a:t>
            </a:r>
            <a:r>
              <a:rPr lang="it-IT" dirty="0">
                <a:sym typeface="Symbol" panose="05050102010706020507" pitchFamily="18" charset="2"/>
              </a:rPr>
              <a:t>, TAX = t(Y)*Y  e TR*  quindi </a:t>
            </a:r>
            <a:r>
              <a:rPr lang="it-IT" dirty="0" err="1"/>
              <a:t>DEF</a:t>
            </a:r>
            <a:r>
              <a:rPr lang="it-IT" baseline="-25000" dirty="0" err="1"/>
              <a:t>Ciclico</a:t>
            </a:r>
            <a:r>
              <a:rPr lang="it-IT" dirty="0"/>
              <a:t> </a:t>
            </a:r>
            <a:r>
              <a:rPr lang="it-IT" dirty="0">
                <a:sym typeface="Symbol" panose="05050102010706020507" pitchFamily="18" charset="2"/>
              </a:rPr>
              <a:t></a:t>
            </a:r>
          </a:p>
          <a:p>
            <a:pPr lvl="1"/>
            <a:r>
              <a:rPr lang="it-IT" dirty="0" smtClean="0"/>
              <a:t>Se </a:t>
            </a:r>
            <a:r>
              <a:rPr lang="it-IT" dirty="0"/>
              <a:t>Y </a:t>
            </a:r>
            <a:r>
              <a:rPr lang="it-IT" dirty="0">
                <a:sym typeface="Symbol" panose="05050102010706020507" pitchFamily="18" charset="2"/>
              </a:rPr>
              <a:t>, TAX = t(Y)*Y  e TR*  quindi </a:t>
            </a:r>
            <a:r>
              <a:rPr lang="it-IT" dirty="0" err="1"/>
              <a:t>DEF</a:t>
            </a:r>
            <a:r>
              <a:rPr lang="it-IT" baseline="-25000" dirty="0" err="1"/>
              <a:t>Ciclico</a:t>
            </a:r>
            <a:r>
              <a:rPr lang="it-IT" dirty="0"/>
              <a:t> </a:t>
            </a:r>
            <a:r>
              <a:rPr lang="it-IT" dirty="0" smtClean="0">
                <a:sym typeface="Symbol" panose="05050102010706020507" pitchFamily="18" charset="2"/>
              </a:rPr>
              <a:t></a:t>
            </a:r>
          </a:p>
          <a:p>
            <a:endParaRPr lang="it-IT" dirty="0" smtClean="0">
              <a:sym typeface="Symbol" panose="05050102010706020507" pitchFamily="18" charset="2"/>
            </a:endParaRPr>
          </a:p>
          <a:p>
            <a:r>
              <a:rPr lang="it-IT" dirty="0" smtClean="0">
                <a:sym typeface="Symbol" panose="05050102010706020507" pitchFamily="18" charset="2"/>
              </a:rPr>
              <a:t>Sottratta la componente ciclica e le misure una-tantum dal deficit complessivo, rimane la componente strutturale (</a:t>
            </a:r>
            <a:r>
              <a:rPr lang="it-IT" dirty="0" err="1">
                <a:solidFill>
                  <a:srgbClr val="FF0000"/>
                </a:solidFill>
              </a:rPr>
              <a:t>DEF</a:t>
            </a:r>
            <a:r>
              <a:rPr lang="it-IT" baseline="-25000" dirty="0" err="1">
                <a:solidFill>
                  <a:srgbClr val="FF0000"/>
                </a:solidFill>
              </a:rPr>
              <a:t>Strutturale</a:t>
            </a:r>
            <a:r>
              <a:rPr lang="it-IT" dirty="0" smtClean="0">
                <a:sym typeface="Symbol" panose="05050102010706020507" pitchFamily="18" charset="2"/>
              </a:rPr>
              <a:t>). Questa componente riflette l’indirizzo di fondo della politica di bilancio e le «preferenze» dei politici in materia di spesa pubblica, tassazione, deficit e debito pubblico. </a:t>
            </a:r>
            <a:endParaRPr lang="it-IT" dirty="0">
              <a:sym typeface="Symbol" panose="05050102010706020507" pitchFamily="18" charset="2"/>
            </a:endParaRPr>
          </a:p>
          <a:p>
            <a:pPr lvl="1"/>
            <a:endParaRPr lang="it-IT" dirty="0" smtClean="0"/>
          </a:p>
          <a:p>
            <a:pPr lvl="1"/>
            <a:endParaRPr lang="it-IT" dirty="0"/>
          </a:p>
          <a:p>
            <a:pPr marL="0" indent="0">
              <a:buNone/>
            </a:pPr>
            <a:endParaRPr lang="it-IT" b="1" baseline="-25000" dirty="0" smtClean="0"/>
          </a:p>
          <a:p>
            <a:pPr marL="0" indent="0">
              <a:buNone/>
            </a:pPr>
            <a:endParaRPr lang="it-IT" baseline="-25000" dirty="0"/>
          </a:p>
        </p:txBody>
      </p:sp>
    </p:spTree>
    <p:extLst>
      <p:ext uri="{BB962C8B-B14F-4D97-AF65-F5344CB8AC3E}">
        <p14:creationId xmlns:p14="http://schemas.microsoft.com/office/powerpoint/2010/main" val="261650544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1214</TotalTime>
  <Words>1823</Words>
  <Application>Microsoft Office PowerPoint</Application>
  <PresentationFormat>Widescreen</PresentationFormat>
  <Paragraphs>105</Paragraphs>
  <Slides>25</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25</vt:i4>
      </vt:variant>
    </vt:vector>
  </HeadingPairs>
  <TitlesOfParts>
    <vt:vector size="30" baseType="lpstr">
      <vt:lpstr>Arial</vt:lpstr>
      <vt:lpstr>Calibri</vt:lpstr>
      <vt:lpstr>Calibri Light</vt:lpstr>
      <vt:lpstr>Symbol</vt:lpstr>
      <vt:lpstr>Tema di Office</vt:lpstr>
      <vt:lpstr>Economia pubblica / Politica economica Lezione 02.25  Bilancio pubblico</vt:lpstr>
      <vt:lpstr>Sovranità fiscale e politica di bilancio</vt:lpstr>
      <vt:lpstr>Presentazione standard di PowerPoint</vt:lpstr>
      <vt:lpstr>Indebitamento (DEF) e debito pubblico (DEB)</vt:lpstr>
      <vt:lpstr>Gli attori coinvolti nella composizione del bilancio dello Stato in Italia</vt:lpstr>
      <vt:lpstr>Previsione, esecuzione, consuntivo</vt:lpstr>
      <vt:lpstr>La legge di bilancio in breve</vt:lpstr>
      <vt:lpstr>Bilancio pubblico: Entrate e Spese</vt:lpstr>
      <vt:lpstr>Presentazione standard di PowerPoint</vt:lpstr>
      <vt:lpstr>Entrate finali: definizioni generali</vt:lpstr>
      <vt:lpstr>Spese finali: definizioni generali</vt:lpstr>
      <vt:lpstr>Presentazione standard di PowerPoint</vt:lpstr>
      <vt:lpstr>Il Bilancio dello Stato: Entrate</vt:lpstr>
      <vt:lpstr>Presentazione standard di PowerPoint</vt:lpstr>
      <vt:lpstr>Presentazione standard di PowerPoint</vt:lpstr>
      <vt:lpstr>Il Bilancio dello Stato: spese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Stabilizzatori automatici</vt:lpstr>
      <vt:lpstr>Deficit ciclico e strutturale, stabilizzatori automatici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pe</dc:creator>
  <cp:lastModifiedBy>paolo paesani</cp:lastModifiedBy>
  <cp:revision>122</cp:revision>
  <dcterms:created xsi:type="dcterms:W3CDTF">2017-03-19T10:29:16Z</dcterms:created>
  <dcterms:modified xsi:type="dcterms:W3CDTF">2025-04-08T20:37:08Z</dcterms:modified>
</cp:coreProperties>
</file>