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0" r:id="rId2"/>
    <p:sldId id="257" r:id="rId3"/>
    <p:sldId id="265" r:id="rId4"/>
    <p:sldId id="270" r:id="rId5"/>
    <p:sldId id="287" r:id="rId6"/>
    <p:sldId id="271" r:id="rId7"/>
    <p:sldId id="272" r:id="rId8"/>
    <p:sldId id="273" r:id="rId9"/>
    <p:sldId id="274" r:id="rId10"/>
    <p:sldId id="278" r:id="rId11"/>
    <p:sldId id="277" r:id="rId12"/>
    <p:sldId id="279" r:id="rId13"/>
    <p:sldId id="288" r:id="rId14"/>
    <p:sldId id="289" r:id="rId15"/>
    <p:sldId id="290" r:id="rId1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olo paesani" initials="pp" lastIdx="1" clrIdx="0">
    <p:extLst>
      <p:ext uri="{19B8F6BF-5375-455C-9EA6-DF929625EA0E}">
        <p15:presenceInfo xmlns:p15="http://schemas.microsoft.com/office/powerpoint/2012/main" userId="558acf896bfa71d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3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72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5413E-7634-4858-B81A-DCF11C4D298E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E2B057-31FE-4B95-829F-6632839A819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81562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9651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7953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6571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5718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7612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5524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83223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3959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8075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6339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5130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F4F62-2C3C-479F-AACB-5E571B24F476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F6071-B065-4A9C-AA06-97C03D15E68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672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Economia pubblica / 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14.25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ECOP in Italia: </a:t>
            </a:r>
            <a:r>
              <a:rPr lang="it-IT" sz="4200" dirty="0" smtClean="0"/>
              <a:t>1976 </a:t>
            </a:r>
            <a:r>
              <a:rPr lang="it-IT" sz="4200" dirty="0" smtClean="0"/>
              <a:t>- 1979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 smtClean="0"/>
              <a:t>ALEF </a:t>
            </a:r>
            <a:r>
              <a:rPr lang="it-IT" dirty="0"/>
              <a:t>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09.05.2025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26464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Introduzione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La </a:t>
            </a:r>
            <a:r>
              <a:rPr lang="it-IT" dirty="0" smtClean="0">
                <a:solidFill>
                  <a:srgbClr val="FF0000"/>
                </a:solidFill>
              </a:rPr>
              <a:t>stabilizzazione abortita (1976-1979)</a:t>
            </a:r>
          </a:p>
          <a:p>
            <a:r>
              <a:rPr lang="it-IT" dirty="0" smtClean="0"/>
              <a:t>Crisi valutaria e solidarietà nazionale</a:t>
            </a:r>
          </a:p>
          <a:p>
            <a:r>
              <a:rPr lang="it-IT" dirty="0" smtClean="0"/>
              <a:t>La manovra del tasso di cambio e l’adesione allo SME</a:t>
            </a:r>
          </a:p>
          <a:p>
            <a:r>
              <a:rPr lang="it-IT" dirty="0" smtClean="0"/>
              <a:t>Le politiche industriali</a:t>
            </a:r>
          </a:p>
          <a:p>
            <a:r>
              <a:rPr lang="it-IT" dirty="0" smtClean="0"/>
              <a:t>Il completamento dello Stato sociale e i ritardi della riforma tributaria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058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751" y="701963"/>
            <a:ext cx="7858641" cy="460894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2911" y="5621482"/>
            <a:ext cx="459105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337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Italia (1976-1979)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526473" y="1825625"/>
            <a:ext cx="5569527" cy="4915330"/>
          </a:xfrm>
        </p:spPr>
        <p:txBody>
          <a:bodyPr>
            <a:normAutofit fontScale="62500" lnSpcReduction="20000"/>
          </a:bodyPr>
          <a:lstStyle/>
          <a:p>
            <a:r>
              <a:rPr lang="it-IT" b="1" dirty="0"/>
              <a:t>Società</a:t>
            </a:r>
          </a:p>
          <a:p>
            <a:pPr lvl="1"/>
            <a:r>
              <a:rPr lang="it-IT" b="1" dirty="0"/>
              <a:t>Anni di Piombo</a:t>
            </a:r>
            <a:r>
              <a:rPr lang="it-IT" dirty="0"/>
              <a:t>: Escalation della violenza politica con attentati terroristici da parte di gruppi di estrema destra e sinistra.</a:t>
            </a:r>
          </a:p>
          <a:p>
            <a:pPr lvl="1"/>
            <a:r>
              <a:rPr lang="it-IT" b="1" dirty="0"/>
              <a:t>Tensioni sociali</a:t>
            </a:r>
            <a:r>
              <a:rPr lang="it-IT" dirty="0"/>
              <a:t>: Scioperi, proteste studentesche e sindacali.</a:t>
            </a:r>
          </a:p>
          <a:p>
            <a:pPr lvl="1"/>
            <a:r>
              <a:rPr lang="it-IT" b="1" dirty="0"/>
              <a:t>Crisi della fiducia nelle istituzioni</a:t>
            </a:r>
            <a:r>
              <a:rPr lang="it-IT" dirty="0"/>
              <a:t> a causa della crescente instabilità politica e della corruzione.</a:t>
            </a:r>
          </a:p>
          <a:p>
            <a:r>
              <a:rPr lang="it-IT" b="1" dirty="0"/>
              <a:t>Politica</a:t>
            </a:r>
          </a:p>
          <a:p>
            <a:pPr lvl="1"/>
            <a:r>
              <a:rPr lang="it-IT" b="1" dirty="0"/>
              <a:t>Governi di solidarietà nazionale</a:t>
            </a:r>
            <a:r>
              <a:rPr lang="it-IT" dirty="0"/>
              <a:t> con il Partito Comunista Italiano (PCI) che sostiene esternamente il governo della Democrazia Cristiana (DC).</a:t>
            </a:r>
          </a:p>
          <a:p>
            <a:pPr lvl="1"/>
            <a:r>
              <a:rPr lang="it-IT" b="1" dirty="0"/>
              <a:t>Aldo Moro rapito e ucciso (1978)</a:t>
            </a:r>
            <a:r>
              <a:rPr lang="it-IT" dirty="0"/>
              <a:t> dalle Brigate Rosse, evento simbolo della crisi politica e della violenza terroristica.</a:t>
            </a:r>
          </a:p>
          <a:p>
            <a:pPr lvl="1"/>
            <a:r>
              <a:rPr lang="it-IT" b="1" dirty="0"/>
              <a:t>Elezioni del 1976</a:t>
            </a:r>
            <a:r>
              <a:rPr lang="it-IT" dirty="0"/>
              <a:t>: Forte crescita del PCI e nuovo governo guidato da Giulio Andreotti.</a:t>
            </a:r>
          </a:p>
          <a:p>
            <a:r>
              <a:rPr lang="it-IT" b="1" dirty="0"/>
              <a:t>Economia</a:t>
            </a:r>
          </a:p>
          <a:p>
            <a:pPr lvl="1"/>
            <a:r>
              <a:rPr lang="it-IT" b="1" dirty="0"/>
              <a:t>Crisi economica e inflazione elevata</a:t>
            </a:r>
            <a:r>
              <a:rPr lang="it-IT" dirty="0"/>
              <a:t>, aggravata dalla crisi energetica del 1973.</a:t>
            </a:r>
          </a:p>
          <a:p>
            <a:pPr lvl="1"/>
            <a:r>
              <a:rPr lang="it-IT" b="1" dirty="0"/>
              <a:t>Aumento del debito pubblico</a:t>
            </a:r>
            <a:r>
              <a:rPr lang="it-IT" dirty="0"/>
              <a:t> per finanziare la spesa sociale.</a:t>
            </a:r>
          </a:p>
          <a:p>
            <a:pPr lvl="1"/>
            <a:r>
              <a:rPr lang="it-IT" b="1" dirty="0"/>
              <a:t>Riforme e austerità</a:t>
            </a:r>
            <a:r>
              <a:rPr lang="it-IT" dirty="0"/>
              <a:t> per stabilizzare l'economia, con il supporto del Fondo Monetario Internazionale (FMI).</a:t>
            </a:r>
          </a:p>
          <a:p>
            <a:endParaRPr lang="en-GB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7461" y="1751113"/>
            <a:ext cx="2887375" cy="2673222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345" y="4484760"/>
            <a:ext cx="4202545" cy="225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502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Gli anni di piombo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 err="1"/>
              <a:t>Omicidio</a:t>
            </a:r>
            <a:r>
              <a:rPr lang="en-US" altLang="en-US" sz="2000" b="1" dirty="0"/>
              <a:t> del </a:t>
            </a:r>
            <a:r>
              <a:rPr lang="en-US" altLang="en-US" sz="2000" b="1" dirty="0" err="1"/>
              <a:t>magistrato</a:t>
            </a:r>
            <a:r>
              <a:rPr lang="en-US" altLang="en-US" sz="2000" b="1" dirty="0"/>
              <a:t> Vittorio </a:t>
            </a:r>
            <a:r>
              <a:rPr lang="en-US" altLang="en-US" sz="2000" b="1" dirty="0" err="1"/>
              <a:t>Occorsio</a:t>
            </a:r>
            <a:r>
              <a:rPr lang="en-US" altLang="en-US" sz="2000" dirty="0"/>
              <a:t> – </a:t>
            </a:r>
            <a:r>
              <a:rPr lang="en-US" altLang="en-US" sz="2000" i="1" dirty="0"/>
              <a:t>10 </a:t>
            </a:r>
            <a:r>
              <a:rPr lang="en-US" altLang="en-US" sz="2000" i="1" dirty="0" err="1"/>
              <a:t>luglio</a:t>
            </a:r>
            <a:r>
              <a:rPr lang="en-US" altLang="en-US" sz="2000" i="1" dirty="0"/>
              <a:t> 1976</a:t>
            </a:r>
            <a:endParaRPr lang="en-US" altLang="en-US" sz="2000" dirty="0"/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 err="1"/>
              <a:t>Ucciso</a:t>
            </a:r>
            <a:r>
              <a:rPr lang="en-US" altLang="en-US" sz="2000" dirty="0"/>
              <a:t> a Roma da Pierluigi </a:t>
            </a:r>
            <a:r>
              <a:rPr lang="en-US" altLang="en-US" sz="2000" dirty="0" err="1"/>
              <a:t>Concutelli</a:t>
            </a:r>
            <a:r>
              <a:rPr lang="en-US" altLang="en-US" sz="2000" dirty="0"/>
              <a:t>, </a:t>
            </a:r>
            <a:r>
              <a:rPr lang="en-US" altLang="en-US" sz="2000" dirty="0" err="1"/>
              <a:t>militante</a:t>
            </a:r>
            <a:r>
              <a:rPr lang="en-US" altLang="en-US" sz="2000" dirty="0"/>
              <a:t> di </a:t>
            </a:r>
            <a:r>
              <a:rPr lang="en-US" altLang="en-US" sz="2000" b="1" dirty="0" err="1"/>
              <a:t>Ordine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Nuovo</a:t>
            </a:r>
            <a:r>
              <a:rPr lang="en-US" altLang="en-US" sz="2000" dirty="0"/>
              <a:t> (</a:t>
            </a:r>
            <a:r>
              <a:rPr lang="en-US" altLang="en-US" sz="2000" dirty="0" err="1"/>
              <a:t>estrema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destra</a:t>
            </a:r>
            <a:r>
              <a:rPr lang="en-US" altLang="en-US" sz="2000" dirty="0"/>
              <a:t>).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/>
              <a:t>Fu </a:t>
            </a:r>
            <a:r>
              <a:rPr lang="en-US" altLang="en-US" sz="2000" dirty="0" err="1"/>
              <a:t>il</a:t>
            </a:r>
            <a:r>
              <a:rPr lang="en-US" altLang="en-US" sz="2000" dirty="0"/>
              <a:t> primo </a:t>
            </a:r>
            <a:r>
              <a:rPr lang="en-US" altLang="en-US" sz="2000" dirty="0" err="1"/>
              <a:t>magistrato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assassinato</a:t>
            </a:r>
            <a:r>
              <a:rPr lang="en-US" altLang="en-US" sz="2000" dirty="0"/>
              <a:t> dal </a:t>
            </a:r>
            <a:r>
              <a:rPr lang="en-US" altLang="en-US" sz="2000" dirty="0" err="1"/>
              <a:t>terrorismo</a:t>
            </a:r>
            <a:r>
              <a:rPr lang="en-US" altLang="en-US" sz="2000" dirty="0"/>
              <a:t> in Italia.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b="1" dirty="0" err="1"/>
              <a:t>Assalto</a:t>
            </a:r>
            <a:r>
              <a:rPr lang="en-US" altLang="en-US" sz="2000" b="1" dirty="0"/>
              <a:t> a via </a:t>
            </a:r>
            <a:r>
              <a:rPr lang="en-US" altLang="en-US" sz="2000" b="1" dirty="0" err="1"/>
              <a:t>Fani</a:t>
            </a:r>
            <a:r>
              <a:rPr lang="en-US" altLang="en-US" sz="2000" b="1" dirty="0"/>
              <a:t> e </a:t>
            </a:r>
            <a:r>
              <a:rPr lang="en-US" altLang="en-US" sz="2000" b="1" dirty="0" err="1"/>
              <a:t>sequestro</a:t>
            </a:r>
            <a:r>
              <a:rPr lang="en-US" altLang="en-US" sz="2000" b="1" dirty="0"/>
              <a:t> di Aldo Moro</a:t>
            </a:r>
            <a:r>
              <a:rPr lang="en-US" altLang="en-US" sz="2000" dirty="0"/>
              <a:t> – </a:t>
            </a:r>
            <a:r>
              <a:rPr lang="en-US" altLang="en-US" sz="2000" i="1" dirty="0"/>
              <a:t>16 </a:t>
            </a:r>
            <a:r>
              <a:rPr lang="en-US" altLang="en-US" sz="2000" i="1" dirty="0" err="1"/>
              <a:t>marzo</a:t>
            </a:r>
            <a:r>
              <a:rPr lang="en-US" altLang="en-US" sz="2000" i="1" dirty="0"/>
              <a:t> 1978</a:t>
            </a:r>
            <a:endParaRPr lang="en-US" altLang="en-US" sz="2000" dirty="0"/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/>
              <a:t>Le </a:t>
            </a:r>
            <a:r>
              <a:rPr lang="en-US" altLang="en-US" sz="2000" b="1" dirty="0" err="1"/>
              <a:t>Brigate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Rosse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uccidono</a:t>
            </a:r>
            <a:r>
              <a:rPr lang="en-US" altLang="en-US" sz="2000" dirty="0"/>
              <a:t> 5 </a:t>
            </a:r>
            <a:r>
              <a:rPr lang="en-US" altLang="en-US" sz="2000" dirty="0" err="1"/>
              <a:t>uomini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della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scorta</a:t>
            </a:r>
            <a:r>
              <a:rPr lang="en-US" altLang="en-US" sz="2000" dirty="0"/>
              <a:t> e </a:t>
            </a:r>
            <a:r>
              <a:rPr lang="en-US" altLang="en-US" sz="2000" dirty="0" err="1"/>
              <a:t>rapiscono</a:t>
            </a:r>
            <a:r>
              <a:rPr lang="en-US" altLang="en-US" sz="2000" dirty="0"/>
              <a:t> </a:t>
            </a:r>
            <a:r>
              <a:rPr lang="en-US" altLang="en-US" sz="2000" dirty="0" err="1"/>
              <a:t>il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presidente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della</a:t>
            </a:r>
            <a:r>
              <a:rPr lang="en-US" altLang="en-US" sz="2000" dirty="0"/>
              <a:t> DC.	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/>
              <a:t>Moro </a:t>
            </a:r>
            <a:r>
              <a:rPr lang="en-US" altLang="en-US" sz="2000" dirty="0" err="1"/>
              <a:t>sarà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assassinato</a:t>
            </a:r>
            <a:r>
              <a:rPr lang="en-US" altLang="en-US" sz="2000" dirty="0"/>
              <a:t> 55 </a:t>
            </a:r>
            <a:r>
              <a:rPr lang="en-US" altLang="en-US" sz="2000" dirty="0" err="1"/>
              <a:t>giorni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dopo</a:t>
            </a:r>
            <a:r>
              <a:rPr lang="en-US" altLang="en-US" sz="2000" dirty="0"/>
              <a:t>, </a:t>
            </a:r>
            <a:r>
              <a:rPr lang="en-US" altLang="en-US" sz="2000" dirty="0" err="1"/>
              <a:t>il</a:t>
            </a:r>
            <a:r>
              <a:rPr lang="en-US" altLang="en-US" sz="2000" dirty="0"/>
              <a:t> </a:t>
            </a:r>
            <a:r>
              <a:rPr lang="en-US" altLang="en-US" sz="2000" b="1" dirty="0"/>
              <a:t>9 </a:t>
            </a:r>
            <a:r>
              <a:rPr lang="en-US" altLang="en-US" sz="2000" b="1" dirty="0" err="1"/>
              <a:t>maggio</a:t>
            </a:r>
            <a:r>
              <a:rPr lang="en-US" altLang="en-US" sz="2000" b="1" dirty="0"/>
              <a:t> 1978</a:t>
            </a:r>
            <a:r>
              <a:rPr lang="en-US" altLang="en-US" sz="2000" dirty="0"/>
              <a:t>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b="1" dirty="0" err="1"/>
              <a:t>Omicidio</a:t>
            </a:r>
            <a:r>
              <a:rPr lang="en-US" altLang="en-US" sz="2000" b="1" dirty="0"/>
              <a:t> di Guido Rossa</a:t>
            </a:r>
            <a:r>
              <a:rPr lang="en-US" altLang="en-US" sz="2000" dirty="0"/>
              <a:t> – </a:t>
            </a:r>
            <a:r>
              <a:rPr lang="en-US" altLang="en-US" sz="2000" i="1" dirty="0"/>
              <a:t>24 </a:t>
            </a:r>
            <a:r>
              <a:rPr lang="en-US" altLang="en-US" sz="2000" i="1" dirty="0" err="1"/>
              <a:t>gennaio</a:t>
            </a:r>
            <a:r>
              <a:rPr lang="en-US" altLang="en-US" sz="2000" i="1" dirty="0"/>
              <a:t> 1979</a:t>
            </a:r>
            <a:endParaRPr lang="en-US" altLang="en-US" sz="2000" dirty="0"/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 err="1"/>
              <a:t>Operaio</a:t>
            </a:r>
            <a:r>
              <a:rPr lang="en-US" altLang="en-US" sz="2000" dirty="0"/>
              <a:t> e </a:t>
            </a:r>
            <a:r>
              <a:rPr lang="en-US" altLang="en-US" sz="2000" dirty="0" err="1"/>
              <a:t>sindacalista</a:t>
            </a:r>
            <a:r>
              <a:rPr lang="en-US" altLang="en-US" sz="2000" dirty="0"/>
              <a:t> FIOM, </a:t>
            </a:r>
            <a:r>
              <a:rPr lang="en-US" altLang="en-US" sz="2000" dirty="0" err="1"/>
              <a:t>assassinato</a:t>
            </a:r>
            <a:r>
              <a:rPr lang="en-US" altLang="en-US" sz="2000" dirty="0"/>
              <a:t> a Genova </a:t>
            </a:r>
            <a:r>
              <a:rPr lang="en-US" altLang="en-US" sz="2000" dirty="0" err="1"/>
              <a:t>dalle</a:t>
            </a:r>
            <a:r>
              <a:rPr lang="en-US" altLang="en-US" sz="2000" dirty="0"/>
              <a:t> </a:t>
            </a:r>
            <a:r>
              <a:rPr lang="en-US" altLang="en-US" sz="2000" b="1" dirty="0" err="1"/>
              <a:t>Brigate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Rosse</a:t>
            </a:r>
            <a:r>
              <a:rPr lang="en-US" altLang="en-US" sz="2000" dirty="0"/>
              <a:t> per aver </a:t>
            </a:r>
            <a:r>
              <a:rPr lang="en-US" altLang="en-US" sz="2000" dirty="0" err="1"/>
              <a:t>denunciato</a:t>
            </a:r>
            <a:r>
              <a:rPr lang="en-US" altLang="en-US" sz="2000" dirty="0"/>
              <a:t> un </a:t>
            </a:r>
            <a:r>
              <a:rPr lang="en-US" altLang="en-US" sz="2000" dirty="0" err="1"/>
              <a:t>collega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militante</a:t>
            </a:r>
            <a:r>
              <a:rPr lang="en-US" altLang="en-US" sz="2000" dirty="0"/>
              <a:t>.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/>
              <a:t>Forte </a:t>
            </a:r>
            <a:r>
              <a:rPr lang="en-US" altLang="en-US" sz="2000" dirty="0" err="1"/>
              <a:t>impatto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sull’opinione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pubblica</a:t>
            </a:r>
            <a:r>
              <a:rPr lang="en-US" altLang="en-US" sz="2000" dirty="0"/>
              <a:t> e </a:t>
            </a:r>
            <a:r>
              <a:rPr lang="en-US" altLang="en-US" sz="2000" dirty="0" err="1"/>
              <a:t>sul</a:t>
            </a:r>
            <a:r>
              <a:rPr lang="en-US" altLang="en-US" sz="2000" dirty="0"/>
              <a:t> </a:t>
            </a:r>
            <a:r>
              <a:rPr lang="en-US" altLang="en-US" sz="2000" dirty="0" err="1"/>
              <a:t>mondo</a:t>
            </a:r>
            <a:r>
              <a:rPr lang="en-US" altLang="en-US" sz="2000" dirty="0"/>
              <a:t> </a:t>
            </a:r>
            <a:r>
              <a:rPr lang="en-US" altLang="en-US" sz="2000" dirty="0" err="1"/>
              <a:t>operaio</a:t>
            </a:r>
            <a:r>
              <a:rPr lang="en-US" altLang="en-US" sz="2000" dirty="0"/>
              <a:t>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b="1" dirty="0" err="1"/>
              <a:t>Strage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della</a:t>
            </a:r>
            <a:r>
              <a:rPr lang="en-US" altLang="en-US" sz="2000" b="1" dirty="0"/>
              <a:t> </a:t>
            </a:r>
            <a:r>
              <a:rPr lang="en-US" altLang="en-US" sz="2000" b="1" dirty="0" err="1"/>
              <a:t>stazione</a:t>
            </a:r>
            <a:r>
              <a:rPr lang="en-US" altLang="en-US" sz="2000" b="1" dirty="0"/>
              <a:t> di Bologna</a:t>
            </a:r>
            <a:r>
              <a:rPr lang="en-US" altLang="en-US" sz="2000" dirty="0"/>
              <a:t> – </a:t>
            </a:r>
            <a:r>
              <a:rPr lang="en-US" altLang="en-US" sz="2000" i="1" dirty="0"/>
              <a:t>2 </a:t>
            </a:r>
            <a:r>
              <a:rPr lang="en-US" altLang="en-US" sz="2000" i="1" dirty="0" err="1"/>
              <a:t>agosto</a:t>
            </a:r>
            <a:r>
              <a:rPr lang="en-US" altLang="en-US" sz="2000" i="1" dirty="0"/>
              <a:t> 1980</a:t>
            </a:r>
            <a:endParaRPr lang="en-US" altLang="en-US" sz="2000" dirty="0"/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 err="1"/>
              <a:t>Bomba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nella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sala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d’aspetto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della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stazione</a:t>
            </a:r>
            <a:r>
              <a:rPr lang="en-US" altLang="en-US" sz="2000" dirty="0"/>
              <a:t>: </a:t>
            </a:r>
            <a:r>
              <a:rPr lang="en-US" altLang="en-US" sz="2000" b="1" dirty="0"/>
              <a:t>85 </a:t>
            </a:r>
            <a:r>
              <a:rPr lang="en-US" altLang="en-US" sz="2000" b="1" dirty="0" err="1"/>
              <a:t>morti</a:t>
            </a:r>
            <a:r>
              <a:rPr lang="en-US" altLang="en-US" sz="2000" b="1" dirty="0"/>
              <a:t> e </a:t>
            </a:r>
            <a:r>
              <a:rPr lang="en-US" altLang="en-US" sz="2000" b="1" dirty="0" err="1"/>
              <a:t>oltre</a:t>
            </a:r>
            <a:r>
              <a:rPr lang="en-US" altLang="en-US" sz="2000" b="1" dirty="0"/>
              <a:t> 200 </a:t>
            </a:r>
            <a:r>
              <a:rPr lang="en-US" altLang="en-US" sz="2000" b="1" dirty="0" err="1"/>
              <a:t>feriti</a:t>
            </a:r>
            <a:r>
              <a:rPr lang="en-US" altLang="en-US" sz="2000" dirty="0"/>
              <a:t>.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000" dirty="0" err="1"/>
              <a:t>Attentato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attribuito</a:t>
            </a:r>
            <a:r>
              <a:rPr lang="en-US" altLang="en-US" sz="2000" dirty="0"/>
              <a:t> a </a:t>
            </a:r>
            <a:r>
              <a:rPr lang="en-US" altLang="en-US" sz="2000" dirty="0" err="1"/>
              <a:t>esponenti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dei</a:t>
            </a:r>
            <a:r>
              <a:rPr lang="en-US" altLang="en-US" sz="2000" dirty="0"/>
              <a:t> </a:t>
            </a:r>
            <a:r>
              <a:rPr lang="en-US" altLang="en-US" sz="2000" b="1" dirty="0"/>
              <a:t>NAR</a:t>
            </a:r>
            <a:r>
              <a:rPr lang="en-US" altLang="en-US" sz="2000" dirty="0"/>
              <a:t> (Nuclei </a:t>
            </a:r>
            <a:r>
              <a:rPr lang="en-US" altLang="en-US" sz="2000" dirty="0" err="1"/>
              <a:t>Armati</a:t>
            </a:r>
            <a:r>
              <a:rPr lang="en-US" altLang="en-US" sz="2000" dirty="0"/>
              <a:t> </a:t>
            </a:r>
            <a:r>
              <a:rPr lang="en-US" altLang="en-US" sz="2000" dirty="0" err="1"/>
              <a:t>Rivoluzionari</a:t>
            </a:r>
            <a:r>
              <a:rPr lang="en-US" altLang="en-US" sz="2000" dirty="0"/>
              <a:t>, </a:t>
            </a:r>
            <a:r>
              <a:rPr lang="en-US" altLang="en-US" sz="2000" dirty="0" err="1"/>
              <a:t>estrema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destra</a:t>
            </a:r>
            <a:r>
              <a:rPr lang="en-US" altLang="en-US" sz="2000" dirty="0"/>
              <a:t>).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62253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Crisi valutaria e solidarietà nazionale</a:t>
            </a:r>
            <a:endParaRPr lang="en-GB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5377873" cy="4351338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Saldo negativo negli scambi con l’estero, uscita dei capitali dall’Italia, crisi del governo Moro-La Malfa, speculazioni al ribasso sulla lira, sospensione della quotazione ufficiale della lira sul mercato dei cambi il 20 gennaio del 1976  (dura 40 giorni)</a:t>
            </a:r>
          </a:p>
          <a:p>
            <a:r>
              <a:rPr lang="it-IT" dirty="0" smtClean="0"/>
              <a:t>Riapertura dei cambi e forte svalutazione, restrizione monetaria contro la perdita di fiducia</a:t>
            </a:r>
          </a:p>
          <a:p>
            <a:r>
              <a:rPr lang="it-IT" dirty="0" smtClean="0"/>
              <a:t>Compromesso storico e primo appoggio esterno del PCI a un governo della DC</a:t>
            </a:r>
            <a:endParaRPr lang="en-GB" dirty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2438" y="1487055"/>
            <a:ext cx="5002284" cy="2436668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2438" y="3923723"/>
            <a:ext cx="4309052" cy="1914349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7470" y="4313382"/>
            <a:ext cx="2134827" cy="247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29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La manovra del tasso di cambio e l’adesione allo SME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it-IT" dirty="0" smtClean="0"/>
              <a:t>La complessa gestione della Lira, recupero di competitività e aumento delle esportazioni.</a:t>
            </a:r>
          </a:p>
          <a:p>
            <a:r>
              <a:rPr lang="it-IT" dirty="0" smtClean="0"/>
              <a:t>Negoziati in vista dell’istituzione del Sistema Monetario Europeo (</a:t>
            </a:r>
            <a:r>
              <a:rPr lang="it-IT" dirty="0" err="1" smtClean="0"/>
              <a:t>l’ecu</a:t>
            </a:r>
            <a:r>
              <a:rPr lang="it-IT" dirty="0" smtClean="0"/>
              <a:t>, antenato dell’euro), modello francese (Giscard d’Estaing) vs. modello tedesco (Schmidt)</a:t>
            </a:r>
          </a:p>
          <a:p>
            <a:r>
              <a:rPr lang="it-IT" dirty="0" smtClean="0"/>
              <a:t>Perplessità della Banca d’Italia e dibattito politico fra gli economisti (Spaventa vs. Andreatta)</a:t>
            </a:r>
          </a:p>
          <a:p>
            <a:endParaRPr lang="en-GB" dirty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0993" y="3818948"/>
            <a:ext cx="2638425" cy="291465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273" y="1825625"/>
            <a:ext cx="3933825" cy="2505075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1556" y="4325360"/>
            <a:ext cx="32385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014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Le politiche industriali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it-IT" dirty="0" smtClean="0"/>
              <a:t>Politiche industriali: approccio selettivo (scelta di quali imprese sostenere da parte delle autorità politico-amministrative), erogatorio (sussidi e fondi), discrezionale in quanto agli strumenti (trasferimenti in denaro, detassazione, concessioni</a:t>
            </a:r>
          </a:p>
          <a:p>
            <a:r>
              <a:rPr lang="it-IT" dirty="0" smtClean="0"/>
              <a:t>Legge 675 dell’agosto 1977 «riconversione e ristrutturazione industriale», </a:t>
            </a:r>
            <a:r>
              <a:rPr lang="it-IT" dirty="0"/>
              <a:t>la legge </a:t>
            </a:r>
            <a:r>
              <a:rPr lang="it-IT" dirty="0" smtClean="0"/>
              <a:t>prevedeva </a:t>
            </a:r>
            <a:r>
              <a:rPr lang="it-IT" dirty="0"/>
              <a:t>incentivi per l'innovazione tecnologica, l'ammodernamento degli impianti e la diversificazione produttiva, con l'obiettivo di ridurre la disoccupazione e rilanciare la competitività delle imprese italiane</a:t>
            </a:r>
            <a:r>
              <a:rPr lang="it-IT" dirty="0" smtClean="0"/>
              <a:t>.</a:t>
            </a:r>
          </a:p>
          <a:p>
            <a:r>
              <a:rPr lang="it-IT" dirty="0"/>
              <a:t>La legge si è rivelata </a:t>
            </a:r>
            <a:r>
              <a:rPr lang="it-IT" b="1" dirty="0"/>
              <a:t>più un fallimento che un successo</a:t>
            </a:r>
            <a:r>
              <a:rPr lang="it-IT" dirty="0"/>
              <a:t>, perché ha ritardato le vere riforme strutturali necessarie all’economia italiana. Negli anni ’80, il problema della competitività industriale rimase irrisolto, portando a nuove crisi e interventi </a:t>
            </a:r>
            <a:r>
              <a:rPr lang="it-IT" dirty="0" smtClean="0"/>
              <a:t>statali</a:t>
            </a:r>
          </a:p>
          <a:p>
            <a:r>
              <a:rPr lang="it-IT" dirty="0" smtClean="0"/>
              <a:t>Confronto con i grandi paesi europei</a:t>
            </a:r>
            <a:endParaRPr lang="en-GB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984" y="1593489"/>
            <a:ext cx="4276436" cy="255098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965" y="4288866"/>
            <a:ext cx="4213262" cy="2167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523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Completamento dello Stato sociale e ritardi nella riforma tributaria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/>
              <a:t>Estensione della autonomie locali: rafforzamento del decentramento politico amministrativo verso le regioni e i comuni, senza controlli sufficienti sulla capacità di spesa degli enti locali (fonte ulteriore di aumento della spesa e del debito pubblico e incentivo a creare clientele locali, occasioni di corruzione/concussione)</a:t>
            </a:r>
          </a:p>
          <a:p>
            <a:endParaRPr lang="it-IT" dirty="0" smtClean="0"/>
          </a:p>
          <a:p>
            <a:r>
              <a:rPr lang="it-IT" dirty="0" smtClean="0"/>
              <a:t>Riforma del bilancio pubblico: importanza del bilancio pubblico come strumento </a:t>
            </a:r>
            <a:r>
              <a:rPr lang="it-IT" dirty="0"/>
              <a:t>di governo. Fu istituita la </a:t>
            </a:r>
            <a:r>
              <a:rPr lang="it-IT" b="1" dirty="0"/>
              <a:t>Legge 468/1978</a:t>
            </a:r>
            <a:r>
              <a:rPr lang="it-IT" dirty="0"/>
              <a:t>, che introdusse il </a:t>
            </a:r>
            <a:r>
              <a:rPr lang="it-IT" b="1" dirty="0"/>
              <a:t>bilancio pluriennale</a:t>
            </a:r>
            <a:r>
              <a:rPr lang="it-IT" dirty="0"/>
              <a:t> e il </a:t>
            </a:r>
            <a:r>
              <a:rPr lang="it-IT" b="1" dirty="0"/>
              <a:t>Documento di programmazione economico-finanziaria (DPEF)</a:t>
            </a:r>
            <a:r>
              <a:rPr lang="it-IT" dirty="0"/>
              <a:t> per migliorare la gestione delle risorse. Tuttavia, l’elevato deficit e la crescente spesa pubblica limitarono i benefici della riforma</a:t>
            </a:r>
            <a:r>
              <a:rPr lang="it-IT" dirty="0" smtClean="0"/>
              <a:t>.</a:t>
            </a:r>
          </a:p>
          <a:p>
            <a:pPr algn="ctr"/>
            <a:endParaRPr lang="it-IT" dirty="0" smtClean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0613" y="1680659"/>
            <a:ext cx="3393352" cy="3921456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6170799" y="5992297"/>
            <a:ext cx="58540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https://inu.it/leggi/11433/i-cinquant-anni-delle-regioni.html</a:t>
            </a:r>
          </a:p>
        </p:txBody>
      </p:sp>
    </p:spTree>
    <p:extLst>
      <p:ext uri="{BB962C8B-B14F-4D97-AF65-F5344CB8AC3E}">
        <p14:creationId xmlns:p14="http://schemas.microsoft.com/office/powerpoint/2010/main" val="8788992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Completamento dello Stato sociale e ritardi nella riforma tributaria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15517" y="1690688"/>
            <a:ext cx="5181600" cy="4556702"/>
          </a:xfrm>
        </p:spPr>
        <p:txBody>
          <a:bodyPr>
            <a:normAutofit fontScale="62500" lnSpcReduction="20000"/>
          </a:bodyPr>
          <a:lstStyle/>
          <a:p>
            <a:r>
              <a:rPr lang="it-IT" dirty="0" smtClean="0"/>
              <a:t>Politica della casa: </a:t>
            </a:r>
            <a:r>
              <a:rPr lang="it-IT" dirty="0"/>
              <a:t>Nella seconda metà degli anni ’70, l'Italia attuò politiche per la casa volte a contrastare l'emergenza abitativa e favorire l’accesso alla proprietà. Con la </a:t>
            </a:r>
            <a:r>
              <a:rPr lang="it-IT" b="1" dirty="0"/>
              <a:t>Legge 865/1971</a:t>
            </a:r>
            <a:r>
              <a:rPr lang="it-IT" dirty="0"/>
              <a:t> si incentivò l’edilizia residenziale pubblica (PEEP), mentre con il </a:t>
            </a:r>
            <a:r>
              <a:rPr lang="it-IT" b="1" dirty="0"/>
              <a:t>Piano decennale per l’edilizia economica e popolare (1978)</a:t>
            </a:r>
            <a:r>
              <a:rPr lang="it-IT" dirty="0"/>
              <a:t> si cercò di aumentare l’offerta di alloggi a prezzi accessibili. Tuttavia, la speculazione edilizia e la gestione inefficiente limitarono gli effetti positivi di queste riforme.</a:t>
            </a:r>
            <a:endParaRPr lang="it-IT" dirty="0" smtClean="0"/>
          </a:p>
          <a:p>
            <a:endParaRPr lang="it-IT" dirty="0" smtClean="0"/>
          </a:p>
          <a:p>
            <a:r>
              <a:rPr lang="it-IT" dirty="0" smtClean="0"/>
              <a:t>Il </a:t>
            </a:r>
            <a:r>
              <a:rPr lang="it-IT" b="1" dirty="0"/>
              <a:t>Servizio Sanitario Nazionale (SSN)</a:t>
            </a:r>
            <a:r>
              <a:rPr lang="it-IT" dirty="0"/>
              <a:t> fu istituito con la </a:t>
            </a:r>
            <a:r>
              <a:rPr lang="it-IT" b="1" dirty="0"/>
              <a:t>Legge 833/1978</a:t>
            </a:r>
            <a:r>
              <a:rPr lang="it-IT" dirty="0"/>
              <a:t>, garantendo l’accesso universale alle cure sanitarie in Italia. La riforma segnò il passaggio da un sistema basato sulle mutue a uno pubblico e universalistico, finanziato dalla fiscalità generale. Nonostante i miglioramenti nell’assistenza, il SSN dovette affrontare problemi di sostenibilità economica e inefficienza gestionale fin dai primi anni.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7807" y="1978313"/>
            <a:ext cx="2047875" cy="24765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2181" y="2401261"/>
            <a:ext cx="3014662" cy="4107104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2091" y="4427162"/>
            <a:ext cx="3219305" cy="1820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7648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255" y="697767"/>
            <a:ext cx="11211935" cy="5014201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674255" y="5934670"/>
            <a:ext cx="10649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https://mappeser.com/2018/12/03/come-si-e-passati-dalle-vecchie-mutue-al-sistema-sanitario-nazionale-di-adriana-bazzi-corriere-it-2-dicembre-2018/</a:t>
            </a:r>
          </a:p>
        </p:txBody>
      </p:sp>
    </p:spTree>
    <p:extLst>
      <p:ext uri="{BB962C8B-B14F-4D97-AF65-F5344CB8AC3E}">
        <p14:creationId xmlns:p14="http://schemas.microsoft.com/office/powerpoint/2010/main" val="18579121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Riforma tributaria</a:t>
            </a:r>
            <a:endParaRPr lang="en-GB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15517" y="1690688"/>
            <a:ext cx="6062374" cy="4556702"/>
          </a:xfrm>
        </p:spPr>
        <p:txBody>
          <a:bodyPr>
            <a:normAutofit fontScale="62500" lnSpcReduction="20000"/>
          </a:bodyPr>
          <a:lstStyle/>
          <a:p>
            <a:r>
              <a:rPr lang="it-IT" b="1" dirty="0" smtClean="0"/>
              <a:t>Contesto </a:t>
            </a:r>
            <a:r>
              <a:rPr lang="it-IT" b="1" dirty="0"/>
              <a:t>e Obiettivi</a:t>
            </a:r>
          </a:p>
          <a:p>
            <a:pPr lvl="1"/>
            <a:r>
              <a:rPr lang="it-IT" dirty="0"/>
              <a:t>Necessità di modernizzare il sistema fiscale italiano.</a:t>
            </a:r>
          </a:p>
          <a:p>
            <a:pPr lvl="1"/>
            <a:r>
              <a:rPr lang="it-IT" dirty="0"/>
              <a:t>Maggiore equità e progressività nella tassazione.</a:t>
            </a:r>
          </a:p>
          <a:p>
            <a:pPr lvl="1"/>
            <a:r>
              <a:rPr lang="it-IT" dirty="0"/>
              <a:t>Contrasto all’evasione fiscale e aumento delle entrate statali.</a:t>
            </a:r>
          </a:p>
          <a:p>
            <a:r>
              <a:rPr lang="it-IT" b="1" dirty="0" smtClean="0"/>
              <a:t>Principali </a:t>
            </a:r>
            <a:r>
              <a:rPr lang="it-IT" b="1" dirty="0"/>
              <a:t>Interventi</a:t>
            </a:r>
          </a:p>
          <a:p>
            <a:pPr lvl="1"/>
            <a:r>
              <a:rPr lang="it-IT" b="1" dirty="0" smtClean="0"/>
              <a:t>Riforma </a:t>
            </a:r>
            <a:r>
              <a:rPr lang="it-IT" b="1" dirty="0"/>
              <a:t>dell’IRPEF</a:t>
            </a:r>
            <a:r>
              <a:rPr lang="it-IT" dirty="0"/>
              <a:t>: Introduzione di un’imposta progressiva sui redditi </a:t>
            </a:r>
            <a:r>
              <a:rPr lang="it-IT" dirty="0" smtClean="0"/>
              <a:t>personali.</a:t>
            </a:r>
          </a:p>
          <a:p>
            <a:pPr lvl="1"/>
            <a:r>
              <a:rPr lang="it-IT" b="1" dirty="0" smtClean="0"/>
              <a:t>IVA </a:t>
            </a:r>
            <a:r>
              <a:rPr lang="it-IT" b="1" dirty="0"/>
              <a:t>(1973)</a:t>
            </a:r>
            <a:r>
              <a:rPr lang="it-IT" dirty="0"/>
              <a:t>: Introduzione dell’Imposta sul Valore Aggiunto al posto </a:t>
            </a:r>
            <a:r>
              <a:rPr lang="it-IT" dirty="0" smtClean="0"/>
              <a:t>dell’IGE.</a:t>
            </a:r>
          </a:p>
          <a:p>
            <a:pPr lvl="1"/>
            <a:r>
              <a:rPr lang="it-IT" b="1" dirty="0" smtClean="0"/>
              <a:t>IRPEG </a:t>
            </a:r>
            <a:r>
              <a:rPr lang="it-IT" b="1" dirty="0"/>
              <a:t>e ILOR</a:t>
            </a:r>
            <a:r>
              <a:rPr lang="it-IT" dirty="0"/>
              <a:t>: Tassazione sui redditi delle società e sugli utili delle </a:t>
            </a:r>
            <a:r>
              <a:rPr lang="it-IT" dirty="0" smtClean="0"/>
              <a:t>imprese.</a:t>
            </a:r>
          </a:p>
          <a:p>
            <a:pPr lvl="1"/>
            <a:r>
              <a:rPr lang="it-IT" b="1" dirty="0" smtClean="0"/>
              <a:t>Nuove </a:t>
            </a:r>
            <a:r>
              <a:rPr lang="it-IT" b="1" dirty="0"/>
              <a:t>norme su accertamenti e controlli</a:t>
            </a:r>
            <a:r>
              <a:rPr lang="it-IT" dirty="0"/>
              <a:t> per combattere l’evasione fiscale.</a:t>
            </a:r>
          </a:p>
          <a:p>
            <a:r>
              <a:rPr lang="it-IT" b="1" dirty="0" smtClean="0"/>
              <a:t>Risultati </a:t>
            </a:r>
            <a:r>
              <a:rPr lang="it-IT" b="1" dirty="0"/>
              <a:t>e </a:t>
            </a:r>
            <a:r>
              <a:rPr lang="it-IT" b="1" dirty="0" smtClean="0"/>
              <a:t>Criticità</a:t>
            </a:r>
          </a:p>
          <a:p>
            <a:pPr lvl="1"/>
            <a:r>
              <a:rPr lang="it-IT" dirty="0" smtClean="0"/>
              <a:t>Maggior </a:t>
            </a:r>
            <a:r>
              <a:rPr lang="it-IT" dirty="0"/>
              <a:t>gettito fiscale e semplificazione del </a:t>
            </a:r>
            <a:r>
              <a:rPr lang="it-IT" dirty="0" smtClean="0"/>
              <a:t>sistema.</a:t>
            </a:r>
          </a:p>
          <a:p>
            <a:pPr lvl="1"/>
            <a:r>
              <a:rPr lang="it-IT" dirty="0" smtClean="0"/>
              <a:t>Complessità </a:t>
            </a:r>
            <a:r>
              <a:rPr lang="it-IT" dirty="0"/>
              <a:t>burocratica e resistenza </a:t>
            </a:r>
            <a:r>
              <a:rPr lang="it-IT" dirty="0" smtClean="0"/>
              <a:t>all’applicazione.</a:t>
            </a:r>
          </a:p>
          <a:p>
            <a:pPr lvl="1"/>
            <a:r>
              <a:rPr lang="it-IT" dirty="0" smtClean="0"/>
              <a:t>Persistenza </a:t>
            </a:r>
            <a:r>
              <a:rPr lang="it-IT" dirty="0"/>
              <a:t>dell’evasione fiscale nonostante i controlli rafforzati.</a:t>
            </a:r>
          </a:p>
          <a:p>
            <a:r>
              <a:rPr lang="it-IT" dirty="0" smtClean="0"/>
              <a:t>La </a:t>
            </a:r>
            <a:r>
              <a:rPr lang="it-IT" dirty="0"/>
              <a:t>riforma ha segnato un passaggio cruciale per il sistema tributario italiano, ma con limiti nell’attuazione.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8439" y="1690688"/>
            <a:ext cx="2383270" cy="330463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0074" y="3565668"/>
            <a:ext cx="3648075" cy="2257425"/>
          </a:xfrm>
          <a:prstGeom prst="rect">
            <a:avLst/>
          </a:prstGeom>
        </p:spPr>
      </p:pic>
      <p:sp>
        <p:nvSpPr>
          <p:cNvPr id="9" name="Rettangolo 8"/>
          <p:cNvSpPr/>
          <p:nvPr/>
        </p:nvSpPr>
        <p:spPr>
          <a:xfrm>
            <a:off x="6576291" y="601494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https://www.nens.it/archivio/documenti/articolo-uno-proposte-una-riforma-fiscale</a:t>
            </a:r>
          </a:p>
        </p:txBody>
      </p:sp>
    </p:spTree>
    <p:extLst>
      <p:ext uri="{BB962C8B-B14F-4D97-AF65-F5344CB8AC3E}">
        <p14:creationId xmlns:p14="http://schemas.microsoft.com/office/powerpoint/2010/main" val="4191983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218" y="575622"/>
            <a:ext cx="8629441" cy="4938432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3413" y="5667664"/>
            <a:ext cx="459105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020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436" y="979054"/>
            <a:ext cx="9323851" cy="463320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602" y="5713846"/>
            <a:ext cx="459105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161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801" y="775854"/>
            <a:ext cx="8976635" cy="477519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875" y="5713845"/>
            <a:ext cx="459105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0160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2263</TotalTime>
  <Words>941</Words>
  <Application>Microsoft Office PowerPoint</Application>
  <PresentationFormat>Widescreen</PresentationFormat>
  <Paragraphs>76</Paragraphs>
  <Slides>15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di Office</vt:lpstr>
      <vt:lpstr>Economia pubblica / Politica economica Lezione 14.25  ECOP in Italia: 1976 - 1979</vt:lpstr>
      <vt:lpstr>Introduzione</vt:lpstr>
      <vt:lpstr>Presentazione standard di PowerPoint</vt:lpstr>
      <vt:lpstr>Italia (1976-1979)</vt:lpstr>
      <vt:lpstr>Gli anni di piombo</vt:lpstr>
      <vt:lpstr>Crisi valutaria e solidarietà nazionale</vt:lpstr>
      <vt:lpstr>La manovra del tasso di cambio e l’adesione allo SME</vt:lpstr>
      <vt:lpstr>Le politiche industriali</vt:lpstr>
      <vt:lpstr>Completamento dello Stato sociale e ritardi nella riforma tributaria</vt:lpstr>
      <vt:lpstr>Completamento dello Stato sociale e ritardi nella riforma tributaria</vt:lpstr>
      <vt:lpstr>Presentazione standard di PowerPoint</vt:lpstr>
      <vt:lpstr>Riforma tributaria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pensiero economico italiano  Quadro iniziale di riferimento</dc:title>
  <dc:creator>pe</dc:creator>
  <cp:lastModifiedBy>paolo paesani</cp:lastModifiedBy>
  <cp:revision>187</cp:revision>
  <dcterms:created xsi:type="dcterms:W3CDTF">2017-08-09T15:49:47Z</dcterms:created>
  <dcterms:modified xsi:type="dcterms:W3CDTF">2025-05-03T06:58:49Z</dcterms:modified>
</cp:coreProperties>
</file>