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7" r:id="rId2"/>
    <p:sldId id="343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96" r:id="rId21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4997" autoAdjust="0"/>
    <p:restoredTop sz="94681" autoAdjust="0"/>
  </p:normalViewPr>
  <p:slideViewPr>
    <p:cSldViewPr snapToGrid="0">
      <p:cViewPr varScale="1">
        <p:scale>
          <a:sx n="108" d="100"/>
          <a:sy n="108" d="100"/>
        </p:scale>
        <p:origin x="152" y="43"/>
      </p:cViewPr>
      <p:guideLst/>
    </p:cSldViewPr>
  </p:slideViewPr>
  <p:outlineViewPr>
    <p:cViewPr>
      <p:scale>
        <a:sx n="33" d="100"/>
        <a:sy n="33" d="100"/>
      </p:scale>
      <p:origin x="0" y="-1301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069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5C2132-BBB1-4557-AC4B-FE52ABEE416A}" type="datetimeFigureOut">
              <a:rPr lang="it-IT" smtClean="0"/>
              <a:t>16/10/2025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34F6F4-C18C-40A3-84B6-DFE0C0379D5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84312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63CEB-606B-473D-A570-368D40293A26}" type="datetimeFigureOut">
              <a:rPr lang="it-IT" smtClean="0"/>
              <a:t>16/10/2025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3F0C6-6492-44C7-A969-9B84F9703EF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045307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63CEB-606B-473D-A570-368D40293A26}" type="datetimeFigureOut">
              <a:rPr lang="it-IT" smtClean="0"/>
              <a:t>16/10/2025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3F0C6-6492-44C7-A969-9B84F9703EF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24929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63CEB-606B-473D-A570-368D40293A26}" type="datetimeFigureOut">
              <a:rPr lang="it-IT" smtClean="0"/>
              <a:t>16/10/2025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3F0C6-6492-44C7-A969-9B84F9703EF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38920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63CEB-606B-473D-A570-368D40293A26}" type="datetimeFigureOut">
              <a:rPr lang="it-IT" smtClean="0"/>
              <a:t>16/10/2025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3F0C6-6492-44C7-A969-9B84F9703EF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22539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63CEB-606B-473D-A570-368D40293A26}" type="datetimeFigureOut">
              <a:rPr lang="it-IT" smtClean="0"/>
              <a:t>16/10/2025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3F0C6-6492-44C7-A969-9B84F9703EF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94008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63CEB-606B-473D-A570-368D40293A26}" type="datetimeFigureOut">
              <a:rPr lang="it-IT" smtClean="0"/>
              <a:t>16/10/2025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3F0C6-6492-44C7-A969-9B84F9703EF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52952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63CEB-606B-473D-A570-368D40293A26}" type="datetimeFigureOut">
              <a:rPr lang="it-IT" smtClean="0"/>
              <a:t>16/10/2025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3F0C6-6492-44C7-A969-9B84F9703EF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88021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63CEB-606B-473D-A570-368D40293A26}" type="datetimeFigureOut">
              <a:rPr lang="it-IT" smtClean="0"/>
              <a:t>16/10/2025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3F0C6-6492-44C7-A969-9B84F9703EF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77198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63CEB-606B-473D-A570-368D40293A26}" type="datetimeFigureOut">
              <a:rPr lang="it-IT" smtClean="0"/>
              <a:t>16/10/2025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3F0C6-6492-44C7-A969-9B84F9703EF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919699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63CEB-606B-473D-A570-368D40293A26}" type="datetimeFigureOut">
              <a:rPr lang="it-IT" smtClean="0"/>
              <a:t>16/10/2025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3F0C6-6492-44C7-A969-9B84F9703EF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693010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63CEB-606B-473D-A570-368D40293A26}" type="datetimeFigureOut">
              <a:rPr lang="it-IT" smtClean="0"/>
              <a:t>16/10/2025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3F0C6-6492-44C7-A969-9B84F9703EF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1440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563CEB-606B-473D-A570-368D40293A26}" type="datetimeFigureOut">
              <a:rPr lang="it-IT" smtClean="0"/>
              <a:t>16/10/2025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3F0C6-6492-44C7-A969-9B84F9703EF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17601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2"/>
          <p:cNvSpPr/>
          <p:nvPr/>
        </p:nvSpPr>
        <p:spPr>
          <a:xfrm>
            <a:off x="1921040" y="2512078"/>
            <a:ext cx="8424936" cy="17164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>
              <a:solidFill>
                <a:prstClr val="black"/>
              </a:solidFill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1041" y="205344"/>
            <a:ext cx="4652873" cy="1211399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2034348" y="2893238"/>
            <a:ext cx="8198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cap="small" dirty="0">
                <a:solidFill>
                  <a:srgbClr val="00833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Management </a:t>
            </a:r>
            <a:r>
              <a:rPr lang="en-US" sz="2800" b="1" cap="small" dirty="0" err="1">
                <a:solidFill>
                  <a:srgbClr val="00833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Sanitario</a:t>
            </a:r>
            <a:r>
              <a:rPr lang="en-US" sz="2800" b="1" cap="small" dirty="0">
                <a:solidFill>
                  <a:srgbClr val="00833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: </a:t>
            </a:r>
            <a:r>
              <a:rPr lang="en-US" sz="2800" b="1" cap="small" dirty="0" err="1">
                <a:solidFill>
                  <a:srgbClr val="00833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un’introduzione</a:t>
            </a:r>
            <a:endParaRPr lang="en-US" sz="2800" b="1" cap="small" dirty="0">
              <a:solidFill>
                <a:srgbClr val="00833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151083" y="5140018"/>
            <a:ext cx="7964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Marco Meneguzzo Chiara Fantauzzi</a:t>
            </a:r>
            <a:endParaRPr lang="it-IT" sz="2800" b="1" dirty="0">
              <a:solidFill>
                <a:srgbClr val="00833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6901068" y="539926"/>
            <a:ext cx="361387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500" b="1" dirty="0">
                <a:latin typeface="Minion Pro" panose="02040503050306020203" pitchFamily="18" charset="0"/>
              </a:rPr>
              <a:t>Economia e Management Sanitario</a:t>
            </a:r>
          </a:p>
        </p:txBody>
      </p:sp>
    </p:spTree>
    <p:extLst>
      <p:ext uri="{BB962C8B-B14F-4D97-AF65-F5344CB8AC3E}">
        <p14:creationId xmlns:p14="http://schemas.microsoft.com/office/powerpoint/2010/main" val="2744040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olo 1">
            <a:extLst>
              <a:ext uri="{FF2B5EF4-FFF2-40B4-BE49-F238E27FC236}">
                <a16:creationId xmlns:a16="http://schemas.microsoft.com/office/drawing/2014/main" id="{E643A2D3-E3C8-371F-B5F5-26BB10965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 sz="1800">
                <a:solidFill>
                  <a:srgbClr val="0070C0"/>
                </a:solidFill>
              </a:rPr>
              <a:t>Defining health management conceptual foundation for excellence thru efficiency sustainability and equity </a:t>
            </a:r>
            <a:r>
              <a:rPr lang="it-IT" altLang="it-IT" sz="1800"/>
              <a:t/>
            </a:r>
            <a:br>
              <a:rPr lang="it-IT" altLang="it-IT" sz="1800"/>
            </a:br>
            <a:r>
              <a:rPr lang="it-IT" altLang="it-IT" sz="1800"/>
              <a:t>Coautore A Cicchetti UCSC Min Salute</a:t>
            </a:r>
          </a:p>
        </p:txBody>
      </p:sp>
      <p:sp>
        <p:nvSpPr>
          <p:cNvPr id="10243" name="CasellaDiTesto 2">
            <a:extLst>
              <a:ext uri="{FF2B5EF4-FFF2-40B4-BE49-F238E27FC236}">
                <a16:creationId xmlns:a16="http://schemas.microsoft.com/office/drawing/2014/main" id="{AAA37847-B855-77B1-6D71-436AE15AB2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9150" y="1557338"/>
            <a:ext cx="7678738" cy="203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it-IT" altLang="it-IT" sz="1400"/>
              <a:t>Metodo focus group e validazione esperti </a:t>
            </a:r>
          </a:p>
          <a:p>
            <a:r>
              <a:rPr lang="it-IT" altLang="it-IT" sz="1400"/>
              <a:t>Definizione olistica comprensiva determinanti sociali economici ed ambientali della salute, approccio One Health e collaborazione intersettoriale </a:t>
            </a:r>
          </a:p>
          <a:p>
            <a:r>
              <a:rPr lang="it-IT" altLang="it-IT" sz="1400"/>
              <a:t>Impatto su processi formazione training, formulazione politiche sanitarie e valutazione output/performanc</a:t>
            </a:r>
          </a:p>
          <a:p>
            <a:r>
              <a:rPr lang="it-IT" altLang="it-IT" sz="1400"/>
              <a:t>Manager sanità attenzione stakeholder ( mappatura e coinvolgimento stakeholder ( pazienti loro associazioni, caregivers, decisori politici nazionale internazionale, professionals e loro associazioni ) regolatori , Accademia ed Università, Esperti e centri di ricerca, Imprese ( farma, lifesciences , biomedical, Digitale)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4192" y="104761"/>
            <a:ext cx="1682033" cy="437926"/>
          </a:xfrm>
          <a:prstGeom prst="rect">
            <a:avLst/>
          </a:prstGeom>
        </p:spPr>
      </p:pic>
      <p:sp>
        <p:nvSpPr>
          <p:cNvPr id="11" name="CasellaDiTesto 10"/>
          <p:cNvSpPr txBox="1"/>
          <p:nvPr/>
        </p:nvSpPr>
        <p:spPr>
          <a:xfrm>
            <a:off x="7796982" y="1007916"/>
            <a:ext cx="2349993" cy="46166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it-IT" sz="2400" b="1" dirty="0" err="1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facs</a:t>
            </a:r>
            <a:r>
              <a:rPr lang="it-IT" sz="2400" b="1" dirty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&amp; </a:t>
            </a:r>
            <a:r>
              <a:rPr lang="it-IT" sz="2400" b="1" dirty="0" err="1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figures</a:t>
            </a:r>
            <a:endParaRPr lang="it-IT" sz="2400" b="1" dirty="0">
              <a:solidFill>
                <a:schemeClr val="bg2">
                  <a:lumMod val="25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6260592" y="2212847"/>
            <a:ext cx="3922776" cy="37087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1800"/>
              </a:spcAft>
            </a:pPr>
            <a:r>
              <a:rPr lang="en-US" sz="2000" b="1" dirty="0">
                <a:latin typeface="+mj-lt"/>
              </a:rPr>
              <a:t>Health at a Glance </a:t>
            </a:r>
            <a:r>
              <a:rPr lang="it-IT" sz="2000" dirty="0">
                <a:latin typeface="+mj-lt"/>
              </a:rPr>
              <a:t>confronta gli indicatori chiave per la salute della popolazione e le prestazioni dei sistemi sanitari tra i membri dell'OCSE, i Paesi candidati e i Paesi partner.</a:t>
            </a:r>
            <a:endParaRPr lang="en-US" sz="2000" dirty="0">
              <a:latin typeface="+mj-lt"/>
            </a:endParaRPr>
          </a:p>
          <a:p>
            <a:pPr algn="r">
              <a:spcAft>
                <a:spcPts val="1800"/>
              </a:spcAft>
            </a:pPr>
            <a:r>
              <a:rPr lang="it-IT" sz="2000" dirty="0">
                <a:latin typeface="+mj-lt"/>
              </a:rPr>
              <a:t>Mostra come i Paesi differiscano in termini di stato e tutela della salute dei loro cittadini, accesso e qualità dell'assistenza sanitaria e risorse disponibili per la salute.</a:t>
            </a: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 rotWithShape="1">
          <a:blip r:embed="rId3"/>
          <a:srcRect l="6024" t="51901" r="80723" b="16720"/>
          <a:stretch/>
        </p:blipFill>
        <p:spPr>
          <a:xfrm>
            <a:off x="2284529" y="2509284"/>
            <a:ext cx="2369175" cy="3155301"/>
          </a:xfrm>
          <a:prstGeom prst="rect">
            <a:avLst/>
          </a:prstGeom>
          <a:ln w="9525">
            <a:solidFill>
              <a:schemeClr val="tx1"/>
            </a:solidFill>
          </a:ln>
        </p:spPr>
      </p:pic>
      <p:sp>
        <p:nvSpPr>
          <p:cNvPr id="10" name="CasellaDiTesto 9"/>
          <p:cNvSpPr txBox="1"/>
          <p:nvPr/>
        </p:nvSpPr>
        <p:spPr>
          <a:xfrm>
            <a:off x="5170968" y="1007916"/>
            <a:ext cx="4976007" cy="646331"/>
          </a:xfrm>
          <a:prstGeom prst="rect">
            <a:avLst/>
          </a:prstGeom>
          <a:solidFill>
            <a:srgbClr val="FF99FF"/>
          </a:solidFill>
          <a:ln>
            <a:solidFill>
              <a:srgbClr val="FF99FF"/>
            </a:solidFill>
          </a:ln>
        </p:spPr>
        <p:txBody>
          <a:bodyPr wrap="square" rtlCol="0">
            <a:spAutoFit/>
          </a:bodyPr>
          <a:lstStyle>
            <a:defPPr>
              <a:defRPr lang="it-IT"/>
            </a:defPPr>
            <a:lvl1pPr algn="ctr">
              <a:defRPr sz="2400" b="1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</a:lstStyle>
          <a:p>
            <a:r>
              <a:rPr lang="it-IT" sz="3600" dirty="0"/>
              <a:t>assistenza sanitaria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2074019" y="1749038"/>
            <a:ext cx="2783117" cy="430887"/>
          </a:xfrm>
          <a:prstGeom prst="rect">
            <a:avLst/>
          </a:prstGeom>
          <a:solidFill>
            <a:srgbClr val="FFEBFF"/>
          </a:solidFill>
          <a:ln>
            <a:solidFill>
              <a:srgbClr val="FFEB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dati</a:t>
            </a:r>
            <a:r>
              <a:rPr lang="en-US" sz="2200" b="1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en-US" sz="22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internazionali</a:t>
            </a:r>
            <a:endParaRPr lang="it-IT" sz="22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6667151" y="219523"/>
            <a:ext cx="361387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500" b="1" dirty="0">
                <a:latin typeface="Minion Pro" panose="02040503050306020203" pitchFamily="18" charset="0"/>
              </a:rPr>
              <a:t>Economia e Management Sanitario</a:t>
            </a:r>
          </a:p>
        </p:txBody>
      </p:sp>
    </p:spTree>
    <p:extLst>
      <p:ext uri="{BB962C8B-B14F-4D97-AF65-F5344CB8AC3E}">
        <p14:creationId xmlns:p14="http://schemas.microsoft.com/office/powerpoint/2010/main" val="1204625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4192" y="104761"/>
            <a:ext cx="1682033" cy="437926"/>
          </a:xfrm>
          <a:prstGeom prst="rect">
            <a:avLst/>
          </a:prstGeom>
        </p:spPr>
      </p:pic>
      <p:sp>
        <p:nvSpPr>
          <p:cNvPr id="11" name="CasellaDiTesto 10"/>
          <p:cNvSpPr txBox="1"/>
          <p:nvPr/>
        </p:nvSpPr>
        <p:spPr>
          <a:xfrm>
            <a:off x="7796982" y="1007916"/>
            <a:ext cx="2349993" cy="46166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it-IT" sz="2400" b="1" dirty="0" err="1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facs</a:t>
            </a:r>
            <a:r>
              <a:rPr lang="it-IT" sz="2400" b="1" dirty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&amp; </a:t>
            </a:r>
            <a:r>
              <a:rPr lang="it-IT" sz="2400" b="1" dirty="0" err="1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figures</a:t>
            </a:r>
            <a:endParaRPr lang="it-IT" sz="2400" b="1" dirty="0">
              <a:solidFill>
                <a:schemeClr val="bg2">
                  <a:lumMod val="25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6138530" y="2212848"/>
            <a:ext cx="4044838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latin typeface="+mj-lt"/>
              </a:rPr>
              <a:t>OASI</a:t>
            </a:r>
            <a:r>
              <a:rPr lang="en-US" sz="2000" dirty="0">
                <a:latin typeface="+mj-lt"/>
              </a:rPr>
              <a:t>: </a:t>
            </a:r>
            <a:r>
              <a:rPr lang="it-IT" sz="2000" dirty="0">
                <a:latin typeface="+mj-lt"/>
              </a:rPr>
              <a:t>è un rapporto sulle strutture ospedaliere italiane con un focus sul settore pubblico; è fornito dall'Università Bocconi</a:t>
            </a:r>
            <a:r>
              <a:rPr lang="en-US" sz="2000" dirty="0">
                <a:latin typeface="+mj-lt"/>
              </a:rPr>
              <a:t>.</a:t>
            </a:r>
          </a:p>
          <a:p>
            <a:pPr marL="342900" indent="-342900" algn="r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latin typeface="+mj-lt"/>
              </a:rPr>
              <a:t>CREA</a:t>
            </a:r>
            <a:r>
              <a:rPr lang="en-US" sz="2000" dirty="0">
                <a:latin typeface="+mj-lt"/>
              </a:rPr>
              <a:t>: </a:t>
            </a:r>
            <a:r>
              <a:rPr lang="en-US" sz="2000" dirty="0" err="1">
                <a:latin typeface="+mj-lt"/>
              </a:rPr>
              <a:t>si</a:t>
            </a:r>
            <a:r>
              <a:rPr lang="it-IT" sz="2000" dirty="0">
                <a:latin typeface="+mj-lt"/>
              </a:rPr>
              <a:t> tratta di un rapporto incentrato sulla digitalizzazione del settore sanitario, fornito dall'Università di Roma Tor Vergata</a:t>
            </a:r>
            <a:r>
              <a:rPr lang="en-US" sz="2000" dirty="0">
                <a:latin typeface="+mj-lt"/>
              </a:rPr>
              <a:t>.</a:t>
            </a:r>
          </a:p>
          <a:p>
            <a:pPr marL="342900" indent="-342900" algn="r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latin typeface="+mj-lt"/>
              </a:rPr>
              <a:t>FIASO</a:t>
            </a:r>
            <a:r>
              <a:rPr lang="en-US" sz="2000" dirty="0">
                <a:latin typeface="+mj-lt"/>
              </a:rPr>
              <a:t>: </a:t>
            </a:r>
            <a:r>
              <a:rPr lang="it-IT" sz="2000" dirty="0">
                <a:latin typeface="+mj-lt"/>
              </a:rPr>
              <a:t>svolge attività di rappresentanza di interessi, progettazione e formazione sul contesto nazionale</a:t>
            </a:r>
            <a:r>
              <a:rPr lang="en-US" sz="2000" dirty="0">
                <a:latin typeface="+mj-lt"/>
              </a:rPr>
              <a:t>.        </a:t>
            </a:r>
            <a:endParaRPr lang="it-IT" sz="2000" dirty="0">
              <a:latin typeface="+mj-lt"/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2074019" y="1749038"/>
            <a:ext cx="2783117" cy="430887"/>
          </a:xfrm>
          <a:prstGeom prst="rect">
            <a:avLst/>
          </a:prstGeom>
          <a:solidFill>
            <a:srgbClr val="FFEBFF"/>
          </a:solidFill>
          <a:ln>
            <a:solidFill>
              <a:srgbClr val="FFEB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dati</a:t>
            </a:r>
            <a:r>
              <a:rPr lang="en-US" sz="2200" b="1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en-US" sz="22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nazionali</a:t>
            </a:r>
            <a:r>
              <a:rPr lang="en-US" sz="2200" b="1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endParaRPr lang="it-IT" sz="22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1026" name="Picture 2" descr="Rapporto Oasi 2023. Osservatorio sulle aziende e sul sistema sanitario  italian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6162" y="2446765"/>
            <a:ext cx="1423487" cy="142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Immagine 12"/>
          <p:cNvPicPr>
            <a:picLocks noChangeAspect="1"/>
          </p:cNvPicPr>
          <p:nvPr/>
        </p:nvPicPr>
        <p:blipFill rotWithShape="1">
          <a:blip r:embed="rId4"/>
          <a:srcRect l="4699" t="47831" r="79639" b="13829"/>
          <a:stretch/>
        </p:blipFill>
        <p:spPr>
          <a:xfrm>
            <a:off x="3824399" y="2446764"/>
            <a:ext cx="1032737" cy="14220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Immagine 14"/>
          <p:cNvPicPr>
            <a:picLocks noChangeAspect="1"/>
          </p:cNvPicPr>
          <p:nvPr/>
        </p:nvPicPr>
        <p:blipFill rotWithShape="1">
          <a:blip r:embed="rId5"/>
          <a:srcRect l="63193" t="54526" r="20120" b="15756"/>
          <a:stretch/>
        </p:blipFill>
        <p:spPr>
          <a:xfrm>
            <a:off x="2944517" y="4135604"/>
            <a:ext cx="1042119" cy="1044000"/>
          </a:xfrm>
          <a:prstGeom prst="rect">
            <a:avLst/>
          </a:prstGeom>
        </p:spPr>
      </p:pic>
      <p:sp>
        <p:nvSpPr>
          <p:cNvPr id="14" name="CasellaDiTesto 13"/>
          <p:cNvSpPr txBox="1"/>
          <p:nvPr/>
        </p:nvSpPr>
        <p:spPr>
          <a:xfrm>
            <a:off x="6667151" y="219523"/>
            <a:ext cx="361387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500" b="1" dirty="0">
                <a:latin typeface="Minion Pro" panose="02040503050306020203" pitchFamily="18" charset="0"/>
              </a:rPr>
              <a:t>Economia e Management Sanitario</a:t>
            </a:r>
          </a:p>
        </p:txBody>
      </p:sp>
      <p:sp>
        <p:nvSpPr>
          <p:cNvPr id="16" name="CasellaDiTesto 15"/>
          <p:cNvSpPr txBox="1"/>
          <p:nvPr/>
        </p:nvSpPr>
        <p:spPr>
          <a:xfrm>
            <a:off x="5170968" y="1007916"/>
            <a:ext cx="4976007" cy="646331"/>
          </a:xfrm>
          <a:prstGeom prst="rect">
            <a:avLst/>
          </a:prstGeom>
          <a:solidFill>
            <a:srgbClr val="FF99FF"/>
          </a:solidFill>
          <a:ln>
            <a:solidFill>
              <a:srgbClr val="FF99FF"/>
            </a:solidFill>
          </a:ln>
        </p:spPr>
        <p:txBody>
          <a:bodyPr wrap="square" rtlCol="0">
            <a:spAutoFit/>
          </a:bodyPr>
          <a:lstStyle>
            <a:defPPr>
              <a:defRPr lang="it-IT"/>
            </a:defPPr>
            <a:lvl1pPr algn="ctr">
              <a:defRPr sz="2400" b="1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</a:lstStyle>
          <a:p>
            <a:r>
              <a:rPr lang="it-IT" sz="3600" dirty="0"/>
              <a:t>assistenza sanitaria</a:t>
            </a:r>
          </a:p>
        </p:txBody>
      </p:sp>
    </p:spTree>
    <p:extLst>
      <p:ext uri="{BB962C8B-B14F-4D97-AF65-F5344CB8AC3E}">
        <p14:creationId xmlns:p14="http://schemas.microsoft.com/office/powerpoint/2010/main" val="4244014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4192" y="104761"/>
            <a:ext cx="1682033" cy="437926"/>
          </a:xfrm>
          <a:prstGeom prst="rect">
            <a:avLst/>
          </a:prstGeom>
        </p:spPr>
      </p:pic>
      <p:sp>
        <p:nvSpPr>
          <p:cNvPr id="8" name="CasellaDiTesto 7"/>
          <p:cNvSpPr txBox="1"/>
          <p:nvPr/>
        </p:nvSpPr>
        <p:spPr>
          <a:xfrm>
            <a:off x="3919728" y="2048256"/>
            <a:ext cx="626364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600" i="1" dirty="0">
                <a:latin typeface="+mj-lt"/>
              </a:rPr>
              <a:t>L'assistenza sanitaria comprende tutti i beni e i servizi destinati a promuovere la salute, compresi gli interventi preventivi, curativi e palliativi, rivolti sia agli individui che alle popolazioni.</a:t>
            </a:r>
            <a:endParaRPr lang="it-IT" sz="2000" i="1" dirty="0">
              <a:latin typeface="+mj-lt"/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2237414" y="4719811"/>
            <a:ext cx="7909560" cy="1631216"/>
          </a:xfrm>
          <a:prstGeom prst="rect">
            <a:avLst/>
          </a:prstGeom>
          <a:solidFill>
            <a:srgbClr val="FFEBFF"/>
          </a:solidFill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it-IT" dirty="0">
                <a:latin typeface="+mj-lt"/>
              </a:rPr>
              <a:t>L'offerta organizzata di servizi sanitari costituisce un </a:t>
            </a:r>
            <a:r>
              <a:rPr lang="it-IT" b="1" dirty="0">
                <a:latin typeface="+mj-lt"/>
              </a:rPr>
              <a:t>sistema sanitario</a:t>
            </a:r>
            <a:r>
              <a:rPr lang="it-IT" dirty="0">
                <a:latin typeface="+mj-lt"/>
              </a:rPr>
              <a:t>.</a:t>
            </a:r>
          </a:p>
          <a:p>
            <a:pPr algn="ctr">
              <a:spcAft>
                <a:spcPts val="1200"/>
              </a:spcAft>
            </a:pPr>
            <a:r>
              <a:rPr lang="it-IT" dirty="0">
                <a:latin typeface="+mj-lt"/>
              </a:rPr>
              <a:t>Secondo l'</a:t>
            </a:r>
            <a:r>
              <a:rPr lang="it-IT" b="1" dirty="0">
                <a:latin typeface="+mj-lt"/>
              </a:rPr>
              <a:t>Organizzazione Mondiale della Sanità</a:t>
            </a:r>
            <a:r>
              <a:rPr lang="it-IT" dirty="0">
                <a:latin typeface="+mj-lt"/>
              </a:rPr>
              <a:t>, un sistema sanitario ben funzionante richiede un meccanismo di finanziamento, una forza lavoro ben formata e adeguatamente retribuita, informazioni affidabili su cui basare decisioni e politiche e strutture sanitarie ben tenute per fornire farmaci e tecnologie di qualità.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6667151" y="219523"/>
            <a:ext cx="361387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500" b="1" dirty="0">
                <a:latin typeface="Minion Pro" panose="02040503050306020203" pitchFamily="18" charset="0"/>
              </a:rPr>
              <a:t>Economia e Management Sanitario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5170968" y="1007916"/>
            <a:ext cx="4976007" cy="646331"/>
          </a:xfrm>
          <a:prstGeom prst="rect">
            <a:avLst/>
          </a:prstGeom>
          <a:solidFill>
            <a:srgbClr val="FF99FF"/>
          </a:solidFill>
          <a:ln>
            <a:solidFill>
              <a:srgbClr val="FF99FF"/>
            </a:solidFill>
          </a:ln>
        </p:spPr>
        <p:txBody>
          <a:bodyPr wrap="square" rtlCol="0">
            <a:spAutoFit/>
          </a:bodyPr>
          <a:lstStyle>
            <a:defPPr>
              <a:defRPr lang="it-IT"/>
            </a:defPPr>
            <a:lvl1pPr algn="ctr">
              <a:defRPr sz="2400" b="1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</a:lstStyle>
          <a:p>
            <a:r>
              <a:rPr lang="it-IT" sz="3600" dirty="0"/>
              <a:t>assistenza sanitaria</a:t>
            </a:r>
          </a:p>
        </p:txBody>
      </p:sp>
    </p:spTree>
    <p:extLst>
      <p:ext uri="{BB962C8B-B14F-4D97-AF65-F5344CB8AC3E}">
        <p14:creationId xmlns:p14="http://schemas.microsoft.com/office/powerpoint/2010/main" val="1309571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4192" y="104761"/>
            <a:ext cx="1682033" cy="437926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7169888" y="1007916"/>
            <a:ext cx="2977086" cy="461665"/>
          </a:xfrm>
          <a:prstGeom prst="rect">
            <a:avLst/>
          </a:prstGeom>
          <a:solidFill>
            <a:srgbClr val="FF00FF"/>
          </a:solidFill>
          <a:ln>
            <a:solidFill>
              <a:srgbClr val="CC00FF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it-IT" sz="2400" b="1" dirty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il sistema sanitario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5348750" y="1847370"/>
            <a:ext cx="4798225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it-IT" sz="1600" dirty="0">
                <a:latin typeface="+mj-lt"/>
              </a:rPr>
              <a:t>Tre principali categorie di </a:t>
            </a:r>
            <a:r>
              <a:rPr lang="it-IT" sz="1600" b="1" i="1" dirty="0">
                <a:latin typeface="+mj-lt"/>
              </a:rPr>
              <a:t>stakeholder</a:t>
            </a:r>
            <a:r>
              <a:rPr lang="it-IT" sz="1600" dirty="0">
                <a:latin typeface="+mj-lt"/>
              </a:rPr>
              <a:t> che interagiscono tra loro determinano il sistema sanitario e la sua </a:t>
            </a:r>
            <a:r>
              <a:rPr lang="it-IT" sz="1600" i="1" dirty="0" err="1">
                <a:latin typeface="+mj-lt"/>
              </a:rPr>
              <a:t>governance</a:t>
            </a:r>
            <a:r>
              <a:rPr lang="it-IT" sz="1600" dirty="0">
                <a:latin typeface="+mj-lt"/>
              </a:rPr>
              <a:t>:</a:t>
            </a:r>
            <a:endParaRPr lang="en-US" sz="1600" dirty="0">
              <a:latin typeface="+mj-lt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2074019" y="1749038"/>
            <a:ext cx="2783117" cy="430887"/>
          </a:xfrm>
          <a:prstGeom prst="rect">
            <a:avLst/>
          </a:prstGeom>
          <a:solidFill>
            <a:srgbClr val="FFEBFF"/>
          </a:solidFill>
          <a:ln>
            <a:solidFill>
              <a:srgbClr val="FFEB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relazioni</a:t>
            </a:r>
            <a:r>
              <a:rPr lang="en-US" sz="2200" b="1" dirty="0">
                <a:latin typeface="Helvetica" panose="020B0604020202020204" pitchFamily="34" charset="0"/>
                <a:cs typeface="Helvetica" panose="020B0604020202020204" pitchFamily="34" charset="0"/>
              </a:rPr>
              <a:t> di base</a:t>
            </a:r>
            <a:endParaRPr lang="it-IT" sz="22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2050" name="Picture 2" descr="Free Icon | Health car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4815" y="2678367"/>
            <a:ext cx="1850205" cy="1850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sellaDiTesto 7"/>
          <p:cNvSpPr txBox="1"/>
          <p:nvPr/>
        </p:nvSpPr>
        <p:spPr>
          <a:xfrm>
            <a:off x="5907451" y="2771746"/>
            <a:ext cx="3266048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600" b="1" dirty="0">
                <a:latin typeface="+mj-lt"/>
              </a:rPr>
              <a:t>STATO   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6381137" y="4150436"/>
            <a:ext cx="2792362" cy="33855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600" b="1" dirty="0">
                <a:latin typeface="+mj-lt"/>
              </a:rPr>
              <a:t>FORNITORI DI SERVIZI</a:t>
            </a:r>
          </a:p>
        </p:txBody>
      </p:sp>
      <p:sp>
        <p:nvSpPr>
          <p:cNvPr id="13" name="CasellaDiTesto 12"/>
          <p:cNvSpPr txBox="1"/>
          <p:nvPr/>
        </p:nvSpPr>
        <p:spPr>
          <a:xfrm>
            <a:off x="6381137" y="3549226"/>
            <a:ext cx="2792362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600" b="1" dirty="0">
                <a:latin typeface="+mj-lt"/>
              </a:rPr>
              <a:t>CITTADINI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6667151" y="219523"/>
            <a:ext cx="361387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500" b="1" dirty="0">
                <a:latin typeface="Minion Pro" panose="02040503050306020203" pitchFamily="18" charset="0"/>
              </a:rPr>
              <a:t>Economia e Management Sanitario</a:t>
            </a:r>
          </a:p>
        </p:txBody>
      </p:sp>
    </p:spTree>
    <p:extLst>
      <p:ext uri="{BB962C8B-B14F-4D97-AF65-F5344CB8AC3E}">
        <p14:creationId xmlns:p14="http://schemas.microsoft.com/office/powerpoint/2010/main" val="1374036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8" grpId="0" animBg="1"/>
      <p:bldP spid="11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4192" y="104761"/>
            <a:ext cx="1682033" cy="437926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2074019" y="1749038"/>
            <a:ext cx="2783117" cy="430887"/>
          </a:xfrm>
          <a:prstGeom prst="rect">
            <a:avLst/>
          </a:prstGeom>
          <a:solidFill>
            <a:srgbClr val="FFEBFF"/>
          </a:solidFill>
          <a:ln>
            <a:solidFill>
              <a:srgbClr val="FFEB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fornitori</a:t>
            </a:r>
            <a:r>
              <a:rPr lang="en-US" sz="2200" b="1" dirty="0">
                <a:latin typeface="Helvetica" panose="020B0604020202020204" pitchFamily="34" charset="0"/>
                <a:cs typeface="Helvetica" panose="020B0604020202020204" pitchFamily="34" charset="0"/>
              </a:rPr>
              <a:t> di </a:t>
            </a:r>
            <a:r>
              <a:rPr lang="en-US" sz="22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servizi</a:t>
            </a:r>
            <a:endParaRPr lang="it-IT" sz="22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2050" name="Picture 2" descr="Free Icon | Health car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4815" y="2678367"/>
            <a:ext cx="1850205" cy="1850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asellaDiTesto 10"/>
          <p:cNvSpPr txBox="1"/>
          <p:nvPr/>
        </p:nvSpPr>
        <p:spPr>
          <a:xfrm>
            <a:off x="5348750" y="1847370"/>
            <a:ext cx="4798225" cy="261610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it-IT" sz="1600" dirty="0">
                <a:latin typeface="+mj-lt"/>
              </a:rPr>
              <a:t>L'</a:t>
            </a:r>
            <a:r>
              <a:rPr lang="it-IT" sz="1600" b="1" dirty="0">
                <a:latin typeface="+mj-lt"/>
              </a:rPr>
              <a:t>erogazione</a:t>
            </a:r>
            <a:r>
              <a:rPr lang="it-IT" sz="1600" dirty="0">
                <a:latin typeface="+mj-lt"/>
              </a:rPr>
              <a:t> di assistenza sanitaria dipende da gruppi di professionisti e </a:t>
            </a:r>
            <a:r>
              <a:rPr lang="it-IT" sz="1600" dirty="0" err="1">
                <a:latin typeface="+mj-lt"/>
              </a:rPr>
              <a:t>paraprofessionisti</a:t>
            </a:r>
            <a:r>
              <a:rPr lang="it-IT" sz="1600" dirty="0">
                <a:latin typeface="+mj-lt"/>
              </a:rPr>
              <a:t> specializzati che si riuniscono in</a:t>
            </a:r>
            <a:r>
              <a:rPr lang="it-IT" sz="1600" i="1" dirty="0">
                <a:latin typeface="+mj-lt"/>
              </a:rPr>
              <a:t> team interdisciplinari</a:t>
            </a:r>
            <a:r>
              <a:rPr lang="it-IT" sz="1600" dirty="0">
                <a:latin typeface="+mj-lt"/>
              </a:rPr>
              <a:t>. </a:t>
            </a:r>
          </a:p>
          <a:p>
            <a:pPr algn="ctr">
              <a:spcAft>
                <a:spcPts val="1200"/>
              </a:spcAft>
            </a:pPr>
            <a:r>
              <a:rPr lang="it-IT" sz="1600" dirty="0">
                <a:latin typeface="+mj-lt"/>
              </a:rPr>
              <a:t>Si tratta di professionisti della medicina, della psicologia, della fisioterapia, dell'infermieristica, dell'odontoiatria, dell'ostetricia, oltre a molti altri, come gli operatori della sanità pubblica, gli operatori sanitari di comunità e il personale di assistenza.</a:t>
            </a:r>
          </a:p>
          <a:p>
            <a:pPr algn="ctr">
              <a:spcAft>
                <a:spcPts val="1200"/>
              </a:spcAft>
            </a:pPr>
            <a:r>
              <a:rPr lang="en-US" sz="1600" dirty="0" err="1">
                <a:latin typeface="+mj-lt"/>
              </a:rPr>
              <a:t>Tipologie</a:t>
            </a:r>
            <a:r>
              <a:rPr lang="en-US" sz="1600" dirty="0">
                <a:latin typeface="+mj-lt"/>
              </a:rPr>
              <a:t> di </a:t>
            </a:r>
            <a:r>
              <a:rPr lang="en-US" sz="1600" b="1" dirty="0" err="1">
                <a:latin typeface="+mj-lt"/>
              </a:rPr>
              <a:t>assistenza</a:t>
            </a:r>
            <a:r>
              <a:rPr lang="en-US" sz="1600" dirty="0">
                <a:latin typeface="+mj-lt"/>
              </a:rPr>
              <a:t>: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6312311" y="4652318"/>
            <a:ext cx="2792362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600" b="1" dirty="0" err="1">
                <a:latin typeface="+mj-lt"/>
              </a:rPr>
              <a:t>Assistenza</a:t>
            </a:r>
            <a:r>
              <a:rPr lang="en-US" sz="1600" b="1" dirty="0">
                <a:latin typeface="+mj-lt"/>
              </a:rPr>
              <a:t> </a:t>
            </a:r>
            <a:r>
              <a:rPr lang="en-US" sz="1600" b="1" dirty="0" err="1">
                <a:latin typeface="+mj-lt"/>
              </a:rPr>
              <a:t>primaria</a:t>
            </a:r>
            <a:endParaRPr lang="en-US" sz="1600" b="1" dirty="0">
              <a:latin typeface="+mj-lt"/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6312311" y="5263486"/>
            <a:ext cx="2792362" cy="3385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600" b="1" dirty="0" err="1">
                <a:latin typeface="+mj-lt"/>
              </a:rPr>
              <a:t>Assistenza</a:t>
            </a:r>
            <a:r>
              <a:rPr lang="en-US" sz="1600" b="1" dirty="0">
                <a:latin typeface="+mj-lt"/>
              </a:rPr>
              <a:t> </a:t>
            </a:r>
            <a:r>
              <a:rPr lang="en-US" sz="1600" b="1" dirty="0" err="1">
                <a:latin typeface="+mj-lt"/>
              </a:rPr>
              <a:t>secondaria</a:t>
            </a:r>
            <a:endParaRPr lang="en-US" sz="1600" b="1" dirty="0">
              <a:latin typeface="+mj-lt"/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6312310" y="5874654"/>
            <a:ext cx="2792362" cy="33855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600" b="1" dirty="0" err="1">
                <a:latin typeface="+mj-lt"/>
              </a:rPr>
              <a:t>Assistenza</a:t>
            </a:r>
            <a:r>
              <a:rPr lang="en-US" sz="1600" b="1" dirty="0">
                <a:latin typeface="+mj-lt"/>
              </a:rPr>
              <a:t> </a:t>
            </a:r>
            <a:r>
              <a:rPr lang="en-US" sz="1600" b="1" dirty="0" err="1">
                <a:latin typeface="+mj-lt"/>
              </a:rPr>
              <a:t>terziaria</a:t>
            </a:r>
            <a:endParaRPr lang="en-US" sz="1600" b="1" dirty="0">
              <a:latin typeface="+mj-lt"/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6667151" y="219523"/>
            <a:ext cx="361387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500" b="1" dirty="0">
                <a:latin typeface="Minion Pro" panose="02040503050306020203" pitchFamily="18" charset="0"/>
              </a:rPr>
              <a:t>Economia e Management Sanitario</a:t>
            </a:r>
          </a:p>
        </p:txBody>
      </p:sp>
      <p:sp>
        <p:nvSpPr>
          <p:cNvPr id="17" name="CasellaDiTesto 16"/>
          <p:cNvSpPr txBox="1"/>
          <p:nvPr/>
        </p:nvSpPr>
        <p:spPr>
          <a:xfrm>
            <a:off x="7169888" y="1007916"/>
            <a:ext cx="2977086" cy="461665"/>
          </a:xfrm>
          <a:prstGeom prst="rect">
            <a:avLst/>
          </a:prstGeom>
          <a:solidFill>
            <a:srgbClr val="FF00FF"/>
          </a:solidFill>
          <a:ln>
            <a:solidFill>
              <a:srgbClr val="CC00FF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it-IT" sz="2400" b="1" dirty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il sistema sanitario</a:t>
            </a:r>
          </a:p>
        </p:txBody>
      </p:sp>
    </p:spTree>
    <p:extLst>
      <p:ext uri="{BB962C8B-B14F-4D97-AF65-F5344CB8AC3E}">
        <p14:creationId xmlns:p14="http://schemas.microsoft.com/office/powerpoint/2010/main" val="3779917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4192" y="104761"/>
            <a:ext cx="1682033" cy="437926"/>
          </a:xfrm>
          <a:prstGeom prst="rect">
            <a:avLst/>
          </a:prstGeom>
        </p:spPr>
      </p:pic>
      <p:pic>
        <p:nvPicPr>
          <p:cNvPr id="2050" name="Picture 2" descr="Free Icon | Health car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4815" y="2678367"/>
            <a:ext cx="1850205" cy="1850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asellaDiTesto 10"/>
          <p:cNvSpPr txBox="1"/>
          <p:nvPr/>
        </p:nvSpPr>
        <p:spPr>
          <a:xfrm>
            <a:off x="5348750" y="2336976"/>
            <a:ext cx="4798225" cy="400109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it-IT" sz="1600" dirty="0">
                <a:latin typeface="+mj-lt"/>
              </a:rPr>
              <a:t>Si riferisce al lavoro dei professionisti della salute che agiscono come primo punto di consultazione per tutti i pazienti all'interno del sistema sanitario.</a:t>
            </a:r>
          </a:p>
          <a:p>
            <a:pPr algn="ctr">
              <a:spcAft>
                <a:spcPts val="1200"/>
              </a:spcAft>
            </a:pPr>
            <a:r>
              <a:rPr lang="it-IT" sz="1600" dirty="0">
                <a:latin typeface="+mj-lt"/>
              </a:rPr>
              <a:t>Tale professionista è solitamente un </a:t>
            </a:r>
            <a:r>
              <a:rPr lang="it-IT" sz="1600" b="1" dirty="0">
                <a:latin typeface="+mj-lt"/>
              </a:rPr>
              <a:t>medico di base </a:t>
            </a:r>
            <a:r>
              <a:rPr lang="it-IT" sz="1600" dirty="0">
                <a:latin typeface="+mj-lt"/>
              </a:rPr>
              <a:t>(come un medico generico o un medico di famiglia), un </a:t>
            </a:r>
            <a:r>
              <a:rPr lang="it-IT" sz="1600" b="1" dirty="0">
                <a:latin typeface="+mj-lt"/>
              </a:rPr>
              <a:t>professionista indipendente </a:t>
            </a:r>
            <a:r>
              <a:rPr lang="it-IT" sz="1600" dirty="0">
                <a:latin typeface="+mj-lt"/>
              </a:rPr>
              <a:t>autorizzato (come un fisioterapista), o un </a:t>
            </a:r>
            <a:r>
              <a:rPr lang="it-IT" sz="1600" b="1" dirty="0">
                <a:latin typeface="+mj-lt"/>
              </a:rPr>
              <a:t>operatore di base non medico </a:t>
            </a:r>
            <a:r>
              <a:rPr lang="it-IT" sz="1600" dirty="0">
                <a:latin typeface="+mj-lt"/>
              </a:rPr>
              <a:t>(come un assistente medico o un infermiere).</a:t>
            </a:r>
          </a:p>
          <a:p>
            <a:pPr algn="ctr">
              <a:spcAft>
                <a:spcPts val="1200"/>
              </a:spcAft>
            </a:pPr>
            <a:r>
              <a:rPr lang="it-IT" sz="1600" dirty="0">
                <a:latin typeface="+mj-lt"/>
              </a:rPr>
              <a:t>L'assistenza primaria può essere fornita in diversi contesti, come i centri di cure urgenti che forniscono appuntamenti in giornata o servizi senza appuntamento.</a:t>
            </a:r>
          </a:p>
          <a:p>
            <a:pPr algn="ctr">
              <a:spcAft>
                <a:spcPts val="1200"/>
              </a:spcAft>
            </a:pPr>
            <a:r>
              <a:rPr lang="it-IT" sz="1600" dirty="0">
                <a:latin typeface="+mj-lt"/>
              </a:rPr>
              <a:t>A seconda della natura della condizione di salute, i pazienti possono essere indirizzati all’assistenza secondaria o terziaria</a:t>
            </a:r>
            <a:r>
              <a:rPr lang="en-US" sz="1600" dirty="0">
                <a:latin typeface="+mj-lt"/>
              </a:rPr>
              <a:t>.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5348750" y="1841370"/>
            <a:ext cx="4798225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600" b="1" dirty="0" err="1">
                <a:latin typeface="+mj-lt"/>
              </a:rPr>
              <a:t>Assistenza</a:t>
            </a:r>
            <a:r>
              <a:rPr lang="en-US" sz="1600" b="1" dirty="0">
                <a:latin typeface="+mj-lt"/>
              </a:rPr>
              <a:t> </a:t>
            </a:r>
            <a:r>
              <a:rPr lang="en-US" sz="1600" b="1" dirty="0" err="1">
                <a:latin typeface="+mj-lt"/>
              </a:rPr>
              <a:t>primaria</a:t>
            </a:r>
            <a:r>
              <a:rPr lang="en-US" sz="1600" b="1" dirty="0">
                <a:latin typeface="+mj-lt"/>
              </a:rPr>
              <a:t> 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6667151" y="219523"/>
            <a:ext cx="361387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500" b="1" dirty="0">
                <a:latin typeface="Minion Pro" panose="02040503050306020203" pitchFamily="18" charset="0"/>
              </a:rPr>
              <a:t>Economia e Management Sanitario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7169888" y="1007916"/>
            <a:ext cx="2977086" cy="461665"/>
          </a:xfrm>
          <a:prstGeom prst="rect">
            <a:avLst/>
          </a:prstGeom>
          <a:solidFill>
            <a:srgbClr val="FF00FF"/>
          </a:solidFill>
          <a:ln>
            <a:solidFill>
              <a:srgbClr val="CC00FF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it-IT" sz="2400" b="1" dirty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il sistema sanitario</a:t>
            </a:r>
          </a:p>
        </p:txBody>
      </p:sp>
      <p:sp>
        <p:nvSpPr>
          <p:cNvPr id="14" name="CasellaDiTesto 13"/>
          <p:cNvSpPr txBox="1"/>
          <p:nvPr/>
        </p:nvSpPr>
        <p:spPr>
          <a:xfrm>
            <a:off x="2074019" y="1749038"/>
            <a:ext cx="2783117" cy="430887"/>
          </a:xfrm>
          <a:prstGeom prst="rect">
            <a:avLst/>
          </a:prstGeom>
          <a:solidFill>
            <a:srgbClr val="FFEBFF"/>
          </a:solidFill>
          <a:ln>
            <a:solidFill>
              <a:srgbClr val="FFEB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fornitori</a:t>
            </a:r>
            <a:r>
              <a:rPr lang="en-US" sz="2200" b="1" dirty="0">
                <a:latin typeface="Helvetica" panose="020B0604020202020204" pitchFamily="34" charset="0"/>
                <a:cs typeface="Helvetica" panose="020B0604020202020204" pitchFamily="34" charset="0"/>
              </a:rPr>
              <a:t> di </a:t>
            </a:r>
            <a:r>
              <a:rPr lang="en-US" sz="22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servizi</a:t>
            </a:r>
            <a:endParaRPr lang="it-IT" sz="22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6302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4192" y="104761"/>
            <a:ext cx="1682033" cy="437926"/>
          </a:xfrm>
          <a:prstGeom prst="rect">
            <a:avLst/>
          </a:prstGeom>
        </p:spPr>
      </p:pic>
      <p:pic>
        <p:nvPicPr>
          <p:cNvPr id="2050" name="Picture 2" descr="Free Icon | Health car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4815" y="2678367"/>
            <a:ext cx="1850205" cy="1850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asellaDiTesto 10"/>
          <p:cNvSpPr txBox="1"/>
          <p:nvPr/>
        </p:nvSpPr>
        <p:spPr>
          <a:xfrm>
            <a:off x="5348750" y="2336975"/>
            <a:ext cx="4798225" cy="415498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it-IT" sz="1600" dirty="0">
                <a:latin typeface="+mj-lt"/>
              </a:rPr>
              <a:t>Riguarda le cure acute: trattamenti necessari, per un breve periodo di tempo per una malattia, una lesione o un'altra condizione di salute breve ma grave. </a:t>
            </a:r>
          </a:p>
          <a:p>
            <a:pPr algn="ctr">
              <a:spcAft>
                <a:spcPts val="1200"/>
              </a:spcAft>
            </a:pPr>
            <a:r>
              <a:rPr lang="it-IT" sz="1600" dirty="0">
                <a:latin typeface="+mj-lt"/>
              </a:rPr>
              <a:t>Queste cure sono generalmente erogate nel pronto soccorso di un ospedale. </a:t>
            </a:r>
          </a:p>
          <a:p>
            <a:pPr algn="ctr">
              <a:spcAft>
                <a:spcPts val="1200"/>
              </a:spcAft>
            </a:pPr>
            <a:r>
              <a:rPr lang="it-IT" sz="1600" dirty="0">
                <a:latin typeface="+mj-lt"/>
              </a:rPr>
              <a:t>L’assistenza secondaria riguarda anche l'assistenza qualificata durante il parto, la terapia intensiva e i servizi di </a:t>
            </a:r>
            <a:r>
              <a:rPr lang="it-IT" sz="1600" i="1" dirty="0">
                <a:latin typeface="+mj-lt"/>
              </a:rPr>
              <a:t>screening</a:t>
            </a:r>
            <a:r>
              <a:rPr lang="it-IT" sz="1600" dirty="0">
                <a:latin typeface="+mj-lt"/>
              </a:rPr>
              <a:t> medico.</a:t>
            </a:r>
          </a:p>
          <a:p>
            <a:pPr algn="ctr">
              <a:spcAft>
                <a:spcPts val="1200"/>
              </a:spcAft>
            </a:pPr>
            <a:r>
              <a:rPr lang="it-IT" sz="1600" dirty="0">
                <a:latin typeface="+mj-lt"/>
              </a:rPr>
              <a:t>Il termine “assistenza secondaria” è talvolta usato come sinonimo di “</a:t>
            </a:r>
            <a:r>
              <a:rPr lang="it-IT" sz="1600" b="1" dirty="0">
                <a:latin typeface="+mj-lt"/>
              </a:rPr>
              <a:t>assistenza ospedaliera</a:t>
            </a:r>
            <a:r>
              <a:rPr lang="it-IT" sz="1600" dirty="0">
                <a:latin typeface="+mj-lt"/>
              </a:rPr>
              <a:t>”. </a:t>
            </a:r>
          </a:p>
          <a:p>
            <a:pPr algn="ctr">
              <a:spcAft>
                <a:spcPts val="1200"/>
              </a:spcAft>
            </a:pPr>
            <a:r>
              <a:rPr lang="it-IT" sz="1600" dirty="0">
                <a:latin typeface="+mj-lt"/>
              </a:rPr>
              <a:t>Tuttavia, molti fornitori di assistenza secondaria, come psichiatri, psicologi clinici, terapisti occupazionali, odontoiatri o fisioterapisti, non lavorano necessariamente negli ospedali.</a:t>
            </a:r>
            <a:endParaRPr lang="en-US" sz="1600" dirty="0">
              <a:latin typeface="+mj-lt"/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5348750" y="1841370"/>
            <a:ext cx="4798225" cy="3385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600" b="1" dirty="0" err="1">
                <a:latin typeface="+mj-lt"/>
              </a:rPr>
              <a:t>Assistenza</a:t>
            </a:r>
            <a:r>
              <a:rPr lang="en-US" sz="1600" b="1" dirty="0">
                <a:latin typeface="+mj-lt"/>
              </a:rPr>
              <a:t> </a:t>
            </a:r>
            <a:r>
              <a:rPr lang="en-US" sz="1600" b="1" dirty="0" err="1">
                <a:latin typeface="+mj-lt"/>
              </a:rPr>
              <a:t>secondaria</a:t>
            </a:r>
            <a:endParaRPr lang="en-US" sz="1600" b="1" dirty="0">
              <a:latin typeface="+mj-lt"/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6667151" y="219523"/>
            <a:ext cx="361387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500" b="1" dirty="0">
                <a:latin typeface="Minion Pro" panose="02040503050306020203" pitchFamily="18" charset="0"/>
              </a:rPr>
              <a:t>Economia e Management Sanitario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7169888" y="1007916"/>
            <a:ext cx="2977086" cy="461665"/>
          </a:xfrm>
          <a:prstGeom prst="rect">
            <a:avLst/>
          </a:prstGeom>
          <a:solidFill>
            <a:srgbClr val="FF00FF"/>
          </a:solidFill>
          <a:ln>
            <a:solidFill>
              <a:srgbClr val="CC00FF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it-IT" sz="2400" b="1" dirty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il sistema sanitario</a:t>
            </a:r>
          </a:p>
        </p:txBody>
      </p:sp>
      <p:sp>
        <p:nvSpPr>
          <p:cNvPr id="14" name="CasellaDiTesto 13"/>
          <p:cNvSpPr txBox="1"/>
          <p:nvPr/>
        </p:nvSpPr>
        <p:spPr>
          <a:xfrm>
            <a:off x="2074019" y="1749038"/>
            <a:ext cx="2783117" cy="430887"/>
          </a:xfrm>
          <a:prstGeom prst="rect">
            <a:avLst/>
          </a:prstGeom>
          <a:solidFill>
            <a:srgbClr val="FFEBFF"/>
          </a:solidFill>
          <a:ln>
            <a:solidFill>
              <a:srgbClr val="FFEB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fornitori</a:t>
            </a:r>
            <a:r>
              <a:rPr lang="en-US" sz="2200" b="1" dirty="0">
                <a:latin typeface="Helvetica" panose="020B0604020202020204" pitchFamily="34" charset="0"/>
                <a:cs typeface="Helvetica" panose="020B0604020202020204" pitchFamily="34" charset="0"/>
              </a:rPr>
              <a:t> di </a:t>
            </a:r>
            <a:r>
              <a:rPr lang="en-US" sz="22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servizi</a:t>
            </a:r>
            <a:endParaRPr lang="it-IT" sz="22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0989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4192" y="104761"/>
            <a:ext cx="1682033" cy="437926"/>
          </a:xfrm>
          <a:prstGeom prst="rect">
            <a:avLst/>
          </a:prstGeom>
        </p:spPr>
      </p:pic>
      <p:pic>
        <p:nvPicPr>
          <p:cNvPr id="2050" name="Picture 2" descr="Free Icon | Health car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4815" y="2678367"/>
            <a:ext cx="1850205" cy="1850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asellaDiTesto 10"/>
          <p:cNvSpPr txBox="1"/>
          <p:nvPr/>
        </p:nvSpPr>
        <p:spPr>
          <a:xfrm>
            <a:off x="5348750" y="2336975"/>
            <a:ext cx="4798225" cy="320087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it-IT" sz="1600" dirty="0">
                <a:latin typeface="+mj-lt"/>
              </a:rPr>
              <a:t>Si tratta di un'</a:t>
            </a:r>
            <a:r>
              <a:rPr lang="it-IT" sz="1600" b="1" dirty="0">
                <a:latin typeface="+mj-lt"/>
              </a:rPr>
              <a:t>assistenza sanitaria specialistica </a:t>
            </a:r>
            <a:r>
              <a:rPr lang="it-IT" sz="1600" dirty="0">
                <a:latin typeface="+mj-lt"/>
              </a:rPr>
              <a:t>di tipo consultivo, di solito per pazienti ricoverati e su segnalazione di un operatore sanitario primario o secondario, in una struttura che dispone di personale e strutture per indagini e trattamenti medici avanzati, come un ospedale di riferimento per l’assistenza terziaria. </a:t>
            </a:r>
          </a:p>
          <a:p>
            <a:pPr algn="ctr">
              <a:spcAft>
                <a:spcPts val="1200"/>
              </a:spcAft>
            </a:pPr>
            <a:r>
              <a:rPr lang="it-IT" sz="1600" dirty="0">
                <a:latin typeface="+mj-lt"/>
              </a:rPr>
              <a:t>Esempi di servizi di assistenza terziaria sono la gestione del cancro, la neurochirurgia, la cardiochirurgia, la chirurgia plastica, il trattamento di gravi ustioni, i servizi avanzati di neonatologia, gli interventi palliativi e altri interventi medici e chirurgici complessi.</a:t>
            </a:r>
            <a:endParaRPr lang="en-US" sz="1600" dirty="0">
              <a:latin typeface="+mj-lt"/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5348750" y="1841370"/>
            <a:ext cx="4798225" cy="33855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600" b="1" dirty="0" err="1">
                <a:latin typeface="+mj-lt"/>
              </a:rPr>
              <a:t>Assistenza</a:t>
            </a:r>
            <a:r>
              <a:rPr lang="en-US" sz="1600" b="1" dirty="0">
                <a:latin typeface="+mj-lt"/>
              </a:rPr>
              <a:t> </a:t>
            </a:r>
            <a:r>
              <a:rPr lang="en-US" sz="1600" b="1" dirty="0" err="1">
                <a:latin typeface="+mj-lt"/>
              </a:rPr>
              <a:t>terziaria</a:t>
            </a:r>
            <a:endParaRPr lang="en-US" sz="1600" b="1" dirty="0">
              <a:latin typeface="+mj-lt"/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6667151" y="219523"/>
            <a:ext cx="361387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500" b="1" dirty="0">
                <a:latin typeface="Minion Pro" panose="02040503050306020203" pitchFamily="18" charset="0"/>
              </a:rPr>
              <a:t>Economia e Management Sanitario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7169888" y="1007916"/>
            <a:ext cx="2977086" cy="461665"/>
          </a:xfrm>
          <a:prstGeom prst="rect">
            <a:avLst/>
          </a:prstGeom>
          <a:solidFill>
            <a:srgbClr val="FF00FF"/>
          </a:solidFill>
          <a:ln>
            <a:solidFill>
              <a:srgbClr val="CC00FF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it-IT" sz="2400" b="1" dirty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il sistema sanitario</a:t>
            </a:r>
          </a:p>
        </p:txBody>
      </p:sp>
      <p:sp>
        <p:nvSpPr>
          <p:cNvPr id="14" name="CasellaDiTesto 13"/>
          <p:cNvSpPr txBox="1"/>
          <p:nvPr/>
        </p:nvSpPr>
        <p:spPr>
          <a:xfrm>
            <a:off x="2074019" y="1749038"/>
            <a:ext cx="2783117" cy="430887"/>
          </a:xfrm>
          <a:prstGeom prst="rect">
            <a:avLst/>
          </a:prstGeom>
          <a:solidFill>
            <a:srgbClr val="FFEBFF"/>
          </a:solidFill>
          <a:ln>
            <a:solidFill>
              <a:srgbClr val="FFEB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fornitori</a:t>
            </a:r>
            <a:r>
              <a:rPr lang="en-US" sz="2200" b="1" dirty="0">
                <a:latin typeface="Helvetica" panose="020B0604020202020204" pitchFamily="34" charset="0"/>
                <a:cs typeface="Helvetica" panose="020B0604020202020204" pitchFamily="34" charset="0"/>
              </a:rPr>
              <a:t> di </a:t>
            </a:r>
            <a:r>
              <a:rPr lang="en-US" sz="22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servizi</a:t>
            </a:r>
            <a:endParaRPr lang="it-IT" sz="22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466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4192" y="104761"/>
            <a:ext cx="1682033" cy="437926"/>
          </a:xfrm>
          <a:prstGeom prst="rect">
            <a:avLst/>
          </a:prstGeom>
        </p:spPr>
      </p:pic>
      <p:pic>
        <p:nvPicPr>
          <p:cNvPr id="2050" name="Picture 2" descr="Free Icon | Health car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4815" y="2678367"/>
            <a:ext cx="1850205" cy="1850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asellaDiTesto 10"/>
          <p:cNvSpPr txBox="1"/>
          <p:nvPr/>
        </p:nvSpPr>
        <p:spPr>
          <a:xfrm>
            <a:off x="5348750" y="2336976"/>
            <a:ext cx="4798225" cy="31239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endParaRPr lang="en-US" sz="1600" dirty="0">
              <a:latin typeface="+mj-lt"/>
            </a:endParaRPr>
          </a:p>
          <a:p>
            <a:pPr algn="ctr">
              <a:spcAft>
                <a:spcPts val="600"/>
              </a:spcAft>
            </a:pPr>
            <a:r>
              <a:rPr lang="en-US" sz="1600" b="1" dirty="0" err="1">
                <a:latin typeface="+mj-lt"/>
              </a:rPr>
              <a:t>Assistenza</a:t>
            </a:r>
            <a:r>
              <a:rPr lang="en-US" sz="1600" b="1" dirty="0">
                <a:latin typeface="+mj-lt"/>
              </a:rPr>
              <a:t> </a:t>
            </a:r>
            <a:r>
              <a:rPr lang="en-US" sz="1600" b="1" dirty="0" err="1">
                <a:latin typeface="+mj-lt"/>
              </a:rPr>
              <a:t>domiciliare</a:t>
            </a:r>
            <a:r>
              <a:rPr lang="en-US" sz="1600" b="1" dirty="0">
                <a:latin typeface="+mj-lt"/>
              </a:rPr>
              <a:t> e di </a:t>
            </a:r>
            <a:r>
              <a:rPr lang="en-US" sz="1600" b="1" dirty="0" err="1">
                <a:latin typeface="+mj-lt"/>
              </a:rPr>
              <a:t>comunità</a:t>
            </a:r>
            <a:r>
              <a:rPr lang="en-US" sz="1600" dirty="0">
                <a:latin typeface="+mj-lt"/>
              </a:rPr>
              <a:t>: </a:t>
            </a:r>
            <a:r>
              <a:rPr lang="it-IT" sz="1600" dirty="0">
                <a:latin typeface="+mj-lt"/>
              </a:rPr>
              <a:t>Diversi tipi di interventi sanitari vengono erogati al di fuori delle strutture sanitarie. Essi comprendono molti interventi di interesse per la salute pubblica, come la sorveglianza della sicurezza alimentare e i programmi di prevenzione delle malattie trasmissibili. Comprendono anche i servizi di professionisti in contesti residenziali e comunitari a sostegno dell'autocura, dell'assistenza domiciliare, dell'assistenza a lungo termine, della vita assistita, del trattamento dei disturbi da uso di sostanze e di altri tipi di servizi sanitari e sociali.</a:t>
            </a:r>
            <a:endParaRPr lang="en-US" sz="1600" dirty="0">
              <a:latin typeface="+mj-lt"/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5348750" y="1841370"/>
            <a:ext cx="4798225" cy="33855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600" b="1" dirty="0" err="1">
                <a:latin typeface="+mj-lt"/>
              </a:rPr>
              <a:t>Altre</a:t>
            </a:r>
            <a:r>
              <a:rPr lang="en-US" sz="1600" b="1" dirty="0">
                <a:latin typeface="+mj-lt"/>
              </a:rPr>
              <a:t> </a:t>
            </a:r>
            <a:r>
              <a:rPr lang="en-US" sz="1600" b="1" dirty="0" err="1">
                <a:latin typeface="+mj-lt"/>
              </a:rPr>
              <a:t>tipologie</a:t>
            </a:r>
            <a:r>
              <a:rPr lang="en-US" sz="1600" b="1" dirty="0">
                <a:latin typeface="+mj-lt"/>
              </a:rPr>
              <a:t> di </a:t>
            </a:r>
            <a:r>
              <a:rPr lang="en-US" sz="1600" b="1" dirty="0" err="1">
                <a:latin typeface="+mj-lt"/>
              </a:rPr>
              <a:t>assistenza</a:t>
            </a:r>
            <a:endParaRPr lang="en-US" sz="1600" b="1" dirty="0">
              <a:latin typeface="+mj-lt"/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6667151" y="219523"/>
            <a:ext cx="361387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500" b="1" dirty="0">
                <a:latin typeface="Minion Pro" panose="02040503050306020203" pitchFamily="18" charset="0"/>
              </a:rPr>
              <a:t>Economia e Management Sanitario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7169888" y="1007916"/>
            <a:ext cx="2977086" cy="461665"/>
          </a:xfrm>
          <a:prstGeom prst="rect">
            <a:avLst/>
          </a:prstGeom>
          <a:solidFill>
            <a:srgbClr val="FF00FF"/>
          </a:solidFill>
          <a:ln>
            <a:solidFill>
              <a:srgbClr val="CC00FF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it-IT" sz="2400" b="1" dirty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il sistema sanitario</a:t>
            </a:r>
          </a:p>
        </p:txBody>
      </p:sp>
      <p:sp>
        <p:nvSpPr>
          <p:cNvPr id="14" name="CasellaDiTesto 13"/>
          <p:cNvSpPr txBox="1"/>
          <p:nvPr/>
        </p:nvSpPr>
        <p:spPr>
          <a:xfrm>
            <a:off x="2074019" y="1749038"/>
            <a:ext cx="2783117" cy="430887"/>
          </a:xfrm>
          <a:prstGeom prst="rect">
            <a:avLst/>
          </a:prstGeom>
          <a:solidFill>
            <a:srgbClr val="FFEBFF"/>
          </a:solidFill>
          <a:ln>
            <a:solidFill>
              <a:srgbClr val="FFEB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fornitori</a:t>
            </a:r>
            <a:r>
              <a:rPr lang="en-US" sz="2200" b="1" dirty="0">
                <a:latin typeface="Helvetica" panose="020B0604020202020204" pitchFamily="34" charset="0"/>
                <a:cs typeface="Helvetica" panose="020B0604020202020204" pitchFamily="34" charset="0"/>
              </a:rPr>
              <a:t> di </a:t>
            </a:r>
            <a:r>
              <a:rPr lang="en-US" sz="22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servizi</a:t>
            </a:r>
            <a:endParaRPr lang="it-IT" sz="22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3448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4192" y="104761"/>
            <a:ext cx="1682033" cy="437926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7246374" y="1007916"/>
            <a:ext cx="2900600" cy="461665"/>
          </a:xfrm>
          <a:prstGeom prst="rect">
            <a:avLst/>
          </a:prstGeom>
          <a:solidFill>
            <a:srgbClr val="FF3399"/>
          </a:solidFill>
          <a:ln>
            <a:solidFill>
              <a:srgbClr val="FF3399"/>
            </a:solidFill>
          </a:ln>
        </p:spPr>
        <p:txBody>
          <a:bodyPr wrap="square" rtlCol="0">
            <a:spAutoFit/>
          </a:bodyPr>
          <a:lstStyle>
            <a:defPPr>
              <a:defRPr lang="it-IT"/>
            </a:defPPr>
            <a:lvl1pPr algn="ctr">
              <a:defRPr sz="2400" b="1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</a:lstStyle>
          <a:p>
            <a:r>
              <a:rPr lang="it-IT" dirty="0"/>
              <a:t>modelli sanitari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2074019" y="1749038"/>
            <a:ext cx="2783117" cy="430887"/>
          </a:xfrm>
          <a:prstGeom prst="rect">
            <a:avLst/>
          </a:prstGeom>
          <a:solidFill>
            <a:srgbClr val="FFEBFF"/>
          </a:solidFill>
          <a:ln>
            <a:solidFill>
              <a:srgbClr val="FFEB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principali</a:t>
            </a:r>
            <a:r>
              <a:rPr lang="en-US" sz="2200" b="1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en-US" sz="22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modelli</a:t>
            </a:r>
            <a:endParaRPr lang="it-IT" sz="22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152104" y="1847369"/>
            <a:ext cx="4994871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600" dirty="0" err="1">
                <a:latin typeface="+mj-lt"/>
              </a:rPr>
              <a:t>Esistono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quattro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principali</a:t>
            </a:r>
            <a:r>
              <a:rPr lang="en-US" sz="1600" dirty="0">
                <a:latin typeface="+mj-lt"/>
              </a:rPr>
              <a:t> </a:t>
            </a:r>
            <a:r>
              <a:rPr lang="en-US" sz="1600" b="1" dirty="0" err="1">
                <a:latin typeface="+mj-lt"/>
              </a:rPr>
              <a:t>modelli</a:t>
            </a:r>
            <a:r>
              <a:rPr lang="en-US" sz="1600" b="1" dirty="0">
                <a:latin typeface="+mj-lt"/>
              </a:rPr>
              <a:t> </a:t>
            </a:r>
            <a:r>
              <a:rPr lang="en-US" sz="1600" b="1" dirty="0" err="1">
                <a:latin typeface="+mj-lt"/>
              </a:rPr>
              <a:t>sanitari</a:t>
            </a:r>
            <a:r>
              <a:rPr lang="en-US" sz="1600" dirty="0">
                <a:latin typeface="+mj-lt"/>
              </a:rPr>
              <a:t>:</a:t>
            </a:r>
          </a:p>
        </p:txBody>
      </p:sp>
      <p:pic>
        <p:nvPicPr>
          <p:cNvPr id="10242" name="Picture 2" descr="Global Healthcare Svg Png Icon Free Download (#460071) - OnlineWebFonts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814" y="2528121"/>
            <a:ext cx="2295525" cy="199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sellaDiTesto 9"/>
          <p:cNvSpPr txBox="1"/>
          <p:nvPr/>
        </p:nvSpPr>
        <p:spPr>
          <a:xfrm>
            <a:off x="5953474" y="2600633"/>
            <a:ext cx="3392128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600" b="1" dirty="0" err="1">
                <a:latin typeface="+mj-lt"/>
              </a:rPr>
              <a:t>Modello</a:t>
            </a:r>
            <a:r>
              <a:rPr lang="en-US" sz="1600" b="1" dirty="0">
                <a:latin typeface="+mj-lt"/>
              </a:rPr>
              <a:t>  UK  Beveridge  SSN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5953474" y="3204267"/>
            <a:ext cx="3392128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600" b="1" dirty="0" err="1">
                <a:latin typeface="+mj-lt"/>
              </a:rPr>
              <a:t>Modello</a:t>
            </a:r>
            <a:r>
              <a:rPr lang="en-US" sz="1600" b="1" dirty="0">
                <a:latin typeface="+mj-lt"/>
              </a:rPr>
              <a:t> Bismarck Prussia Germania </a:t>
            </a:r>
            <a:r>
              <a:rPr lang="en-US" sz="1600" b="1" dirty="0" err="1">
                <a:latin typeface="+mj-lt"/>
              </a:rPr>
              <a:t>mutualistico</a:t>
            </a:r>
            <a:r>
              <a:rPr lang="en-US" sz="1600" b="1" dirty="0">
                <a:latin typeface="+mj-lt"/>
              </a:rPr>
              <a:t> </a:t>
            </a:r>
          </a:p>
        </p:txBody>
      </p:sp>
      <p:sp>
        <p:nvSpPr>
          <p:cNvPr id="13" name="CasellaDiTesto 12"/>
          <p:cNvSpPr txBox="1"/>
          <p:nvPr/>
        </p:nvSpPr>
        <p:spPr>
          <a:xfrm>
            <a:off x="5953474" y="3807572"/>
            <a:ext cx="3392128" cy="33855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600" b="1" dirty="0" err="1">
                <a:latin typeface="+mj-lt"/>
              </a:rPr>
              <a:t>Assicurazione</a:t>
            </a:r>
            <a:r>
              <a:rPr lang="en-US" sz="1600" b="1" dirty="0">
                <a:latin typeface="+mj-lt"/>
              </a:rPr>
              <a:t> sanitaria </a:t>
            </a:r>
            <a:r>
              <a:rPr lang="en-US" sz="1600" b="1" dirty="0" err="1">
                <a:latin typeface="+mj-lt"/>
              </a:rPr>
              <a:t>nazionale</a:t>
            </a:r>
            <a:endParaRPr lang="en-US" sz="1600" b="1" dirty="0">
              <a:latin typeface="+mj-lt"/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953474" y="4410877"/>
            <a:ext cx="3392128" cy="33855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600" b="1" dirty="0" err="1">
                <a:latin typeface="+mj-lt"/>
              </a:rPr>
              <a:t>Modello</a:t>
            </a:r>
            <a:r>
              <a:rPr lang="en-US" sz="1600" b="1" dirty="0">
                <a:latin typeface="+mj-lt"/>
              </a:rPr>
              <a:t> out-of-pocket  </a:t>
            </a:r>
            <a:r>
              <a:rPr lang="en-US" sz="1600" b="1">
                <a:latin typeface="+mj-lt"/>
              </a:rPr>
              <a:t>Assicura</a:t>
            </a:r>
            <a:endParaRPr lang="en-US" sz="1600" b="1" dirty="0">
              <a:latin typeface="+mj-lt"/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5152104" y="5235279"/>
            <a:ext cx="4994871" cy="107721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it-IT" sz="1600" dirty="0">
                <a:latin typeface="+mj-lt"/>
              </a:rPr>
              <a:t>Sebbene ogni modello sia ben distinto dagli altri, la maggior parte dei Paesi non aderisce strettamente ad un unico modello; piuttosto, si tende a creare dei </a:t>
            </a:r>
            <a:r>
              <a:rPr lang="it-IT" sz="1600" b="1" dirty="0">
                <a:latin typeface="+mj-lt"/>
              </a:rPr>
              <a:t>modelli ibridi</a:t>
            </a:r>
            <a:r>
              <a:rPr lang="it-IT" sz="1600" dirty="0">
                <a:latin typeface="+mj-lt"/>
              </a:rPr>
              <a:t>,</a:t>
            </a:r>
            <a:r>
              <a:rPr lang="it-IT" sz="1600" b="1" dirty="0">
                <a:latin typeface="+mj-lt"/>
              </a:rPr>
              <a:t> </a:t>
            </a:r>
            <a:r>
              <a:rPr lang="it-IT" sz="1600" dirty="0">
                <a:latin typeface="+mj-lt"/>
              </a:rPr>
              <a:t>che includano caratteristiche di diversi modelli.</a:t>
            </a:r>
            <a:endParaRPr lang="en-US" sz="1600" dirty="0">
              <a:latin typeface="+mj-lt"/>
            </a:endParaRPr>
          </a:p>
        </p:txBody>
      </p:sp>
      <p:sp>
        <p:nvSpPr>
          <p:cNvPr id="16" name="CasellaDiTesto 15"/>
          <p:cNvSpPr txBox="1"/>
          <p:nvPr/>
        </p:nvSpPr>
        <p:spPr>
          <a:xfrm>
            <a:off x="6667151" y="219523"/>
            <a:ext cx="361387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500" b="1" dirty="0">
                <a:latin typeface="Minion Pro" panose="02040503050306020203" pitchFamily="18" charset="0"/>
              </a:rPr>
              <a:t>Economia e Management Sanitario</a:t>
            </a:r>
          </a:p>
        </p:txBody>
      </p:sp>
    </p:spTree>
    <p:extLst>
      <p:ext uri="{BB962C8B-B14F-4D97-AF65-F5344CB8AC3E}">
        <p14:creationId xmlns:p14="http://schemas.microsoft.com/office/powerpoint/2010/main" val="3643799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4" grpId="0" animBg="1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4192" y="104761"/>
            <a:ext cx="1682033" cy="437926"/>
          </a:xfrm>
          <a:prstGeom prst="rect">
            <a:avLst/>
          </a:prstGeom>
        </p:spPr>
      </p:pic>
      <p:sp>
        <p:nvSpPr>
          <p:cNvPr id="8" name="CasellaDiTesto 7"/>
          <p:cNvSpPr txBox="1"/>
          <p:nvPr/>
        </p:nvSpPr>
        <p:spPr>
          <a:xfrm>
            <a:off x="2074019" y="1749038"/>
            <a:ext cx="2783117" cy="43088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Modello</a:t>
            </a:r>
            <a:r>
              <a:rPr lang="en-US" sz="2200" b="1" dirty="0">
                <a:latin typeface="Helvetica" panose="020B0604020202020204" pitchFamily="34" charset="0"/>
                <a:cs typeface="Helvetica" panose="020B0604020202020204" pitchFamily="34" charset="0"/>
              </a:rPr>
              <a:t> Beveridge</a:t>
            </a:r>
            <a:endParaRPr lang="it-IT" sz="22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338916" y="1847369"/>
            <a:ext cx="4808058" cy="415498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it-IT" sz="1600" dirty="0">
                <a:latin typeface="+mj-lt"/>
              </a:rPr>
              <a:t>Il </a:t>
            </a:r>
            <a:r>
              <a:rPr lang="it-IT" sz="1600" b="1" dirty="0">
                <a:latin typeface="+mj-lt"/>
              </a:rPr>
              <a:t>modello </a:t>
            </a:r>
            <a:r>
              <a:rPr lang="it-IT" sz="1600" b="1" dirty="0" err="1">
                <a:latin typeface="+mj-lt"/>
              </a:rPr>
              <a:t>Beveridge</a:t>
            </a:r>
            <a:r>
              <a:rPr lang="it-IT" sz="1600" b="1" dirty="0">
                <a:latin typeface="+mj-lt"/>
              </a:rPr>
              <a:t>  (UK) </a:t>
            </a:r>
            <a:r>
              <a:rPr lang="it-IT" sz="1600" dirty="0">
                <a:latin typeface="+mj-lt"/>
              </a:rPr>
              <a:t>è spesso centralizzato attraverso l'istituzione di un servizio sanitario nazionale. </a:t>
            </a:r>
          </a:p>
          <a:p>
            <a:pPr algn="ctr">
              <a:spcAft>
                <a:spcPts val="1200"/>
              </a:spcAft>
            </a:pPr>
            <a:r>
              <a:rPr lang="it-IT" sz="1600" dirty="0">
                <a:latin typeface="+mj-lt"/>
              </a:rPr>
              <a:t>In sostanza, il governo agisce come un unico pagatore, eliminando tutta la concorrenza sul mercato per mantenere bassi i costi e standardizzare le prestazioni. </a:t>
            </a:r>
          </a:p>
          <a:p>
            <a:pPr algn="ctr">
              <a:spcAft>
                <a:spcPts val="1200"/>
              </a:spcAft>
            </a:pPr>
            <a:r>
              <a:rPr lang="it-IT" sz="1600" dirty="0">
                <a:latin typeface="+mj-lt"/>
              </a:rPr>
              <a:t>Finanziato attraverso la tassazione, non prevede delle spese vive per i pazienti o condivisione dei costi.</a:t>
            </a:r>
          </a:p>
          <a:p>
            <a:pPr algn="ctr">
              <a:spcAft>
                <a:spcPts val="1200"/>
              </a:spcAft>
            </a:pPr>
            <a:r>
              <a:rPr lang="it-IT" sz="1600" dirty="0">
                <a:latin typeface="+mj-lt"/>
              </a:rPr>
              <a:t>Una criticità del modello </a:t>
            </a:r>
            <a:r>
              <a:rPr lang="it-IT" sz="1600" dirty="0" err="1">
                <a:latin typeface="+mj-lt"/>
              </a:rPr>
              <a:t>Beveridge</a:t>
            </a:r>
            <a:r>
              <a:rPr lang="it-IT" sz="1600" dirty="0">
                <a:latin typeface="+mj-lt"/>
              </a:rPr>
              <a:t> è il suo potenziale rischio di </a:t>
            </a:r>
            <a:r>
              <a:rPr lang="it-IT" sz="1600" dirty="0" err="1">
                <a:latin typeface="+mj-lt"/>
              </a:rPr>
              <a:t>sovrautilizzo</a:t>
            </a:r>
            <a:r>
              <a:rPr lang="it-IT" sz="1600" dirty="0">
                <a:latin typeface="+mj-lt"/>
              </a:rPr>
              <a:t>. Senza restrizioni, l'accesso libero potrebbe potenzialmente consentire ai pazienti di richiedere servizi sanitari non necessari o sprecati. Il risultato sarebbe un aumento dei costi e delle tasse. </a:t>
            </a:r>
          </a:p>
          <a:p>
            <a:pPr algn="ctr">
              <a:spcAft>
                <a:spcPts val="1200"/>
              </a:spcAft>
            </a:pPr>
            <a:r>
              <a:rPr lang="it-IT" sz="1600" dirty="0">
                <a:latin typeface="+mj-lt"/>
              </a:rPr>
              <a:t>Il modello </a:t>
            </a:r>
            <a:r>
              <a:rPr lang="it-IT" sz="1600" dirty="0" err="1">
                <a:latin typeface="+mj-lt"/>
              </a:rPr>
              <a:t>Beveridge</a:t>
            </a:r>
            <a:r>
              <a:rPr lang="it-IT" sz="1600" dirty="0">
                <a:latin typeface="+mj-lt"/>
              </a:rPr>
              <a:t> è utilizzato da Regno Unito, Italia, Spagna, Nuova Zelanda, Cuba e Hong Kong.</a:t>
            </a:r>
            <a:endParaRPr lang="en-US" sz="1600" dirty="0">
              <a:latin typeface="+mj-lt"/>
            </a:endParaRPr>
          </a:p>
        </p:txBody>
      </p:sp>
      <p:pic>
        <p:nvPicPr>
          <p:cNvPr id="9218" name="Picture 2" descr="https://lh6.googleusercontent.com/Nwh4o6e3_qr21vwyLaAavNZL64WEgi-UJhAlgwZp3F6JNXKvzu4ixJ_YqLM-J4y3MVKQEXsWfu-5PYuEacICDDTMQrT7gw46ox74nfvjoRUc0ktF0PRZsjQc0fUzNUA9_-vgRV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557" y="2769491"/>
            <a:ext cx="3423366" cy="748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sellaDiTesto 8"/>
          <p:cNvSpPr txBox="1"/>
          <p:nvPr/>
        </p:nvSpPr>
        <p:spPr>
          <a:xfrm>
            <a:off x="6667151" y="219523"/>
            <a:ext cx="361387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500" b="1" dirty="0">
                <a:latin typeface="Minion Pro" panose="02040503050306020203" pitchFamily="18" charset="0"/>
              </a:rPr>
              <a:t>Economia e Management Sanitario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7246374" y="1007916"/>
            <a:ext cx="2900600" cy="461665"/>
          </a:xfrm>
          <a:prstGeom prst="rect">
            <a:avLst/>
          </a:prstGeom>
          <a:solidFill>
            <a:srgbClr val="FF3399"/>
          </a:solidFill>
          <a:ln>
            <a:solidFill>
              <a:srgbClr val="FF3399"/>
            </a:solidFill>
          </a:ln>
        </p:spPr>
        <p:txBody>
          <a:bodyPr wrap="square" rtlCol="0">
            <a:spAutoFit/>
          </a:bodyPr>
          <a:lstStyle>
            <a:defPPr>
              <a:defRPr lang="it-IT"/>
            </a:defPPr>
            <a:lvl1pPr algn="ctr">
              <a:defRPr sz="2400" b="1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</a:lstStyle>
          <a:p>
            <a:r>
              <a:rPr lang="it-IT" dirty="0"/>
              <a:t>modelli sanitari</a:t>
            </a:r>
          </a:p>
        </p:txBody>
      </p:sp>
    </p:spTree>
    <p:extLst>
      <p:ext uri="{BB962C8B-B14F-4D97-AF65-F5344CB8AC3E}">
        <p14:creationId xmlns:p14="http://schemas.microsoft.com/office/powerpoint/2010/main" val="2655165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4192" y="104761"/>
            <a:ext cx="1682033" cy="437926"/>
          </a:xfrm>
          <a:prstGeom prst="rect">
            <a:avLst/>
          </a:prstGeom>
        </p:spPr>
      </p:pic>
      <p:sp>
        <p:nvSpPr>
          <p:cNvPr id="8" name="CasellaDiTesto 7"/>
          <p:cNvSpPr txBox="1"/>
          <p:nvPr/>
        </p:nvSpPr>
        <p:spPr>
          <a:xfrm>
            <a:off x="2074019" y="1749038"/>
            <a:ext cx="2783117" cy="430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Modello</a:t>
            </a:r>
            <a:r>
              <a:rPr lang="en-US" sz="2200" b="1" dirty="0">
                <a:latin typeface="Helvetica" panose="020B0604020202020204" pitchFamily="34" charset="0"/>
                <a:cs typeface="Helvetica" panose="020B0604020202020204" pitchFamily="34" charset="0"/>
              </a:rPr>
              <a:t> Bismarck</a:t>
            </a:r>
            <a:endParaRPr lang="it-IT" sz="22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338916" y="1847370"/>
            <a:ext cx="4808058" cy="38472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it-IT" sz="1600" dirty="0">
                <a:latin typeface="+mj-lt"/>
              </a:rPr>
              <a:t>Secondo il </a:t>
            </a:r>
            <a:r>
              <a:rPr lang="it-IT" sz="1600" b="1" dirty="0">
                <a:latin typeface="+mj-lt"/>
              </a:rPr>
              <a:t>modello Bismarck</a:t>
            </a:r>
            <a:r>
              <a:rPr lang="it-IT" sz="1600" dirty="0">
                <a:latin typeface="+mj-lt"/>
              </a:rPr>
              <a:t>,  ( DE Prussia imperiale )  i datori di lavoro e i dipendenti sono responsabili del finanziamento dell’assicurazione sanitaria attraverso delle “casse malattia” create dalle detrazioni in busta paga. I piani assicurativi privati coprono inoltre tutti i lavoratori dipendenti, indipendentemente dalle condizioni preesistenti, e non sono basati sul profitto. I fornitori e gli ospedali sono generalmente privati.</a:t>
            </a:r>
          </a:p>
          <a:p>
            <a:pPr algn="ctr">
              <a:spcAft>
                <a:spcPts val="1200"/>
              </a:spcAft>
            </a:pPr>
            <a:r>
              <a:rPr lang="it-IT" sz="1600" dirty="0">
                <a:latin typeface="+mj-lt"/>
              </a:rPr>
              <a:t>A differenza del modello </a:t>
            </a:r>
            <a:r>
              <a:rPr lang="it-IT" sz="1600" dirty="0" err="1">
                <a:latin typeface="+mj-lt"/>
              </a:rPr>
              <a:t>Beveridge</a:t>
            </a:r>
            <a:r>
              <a:rPr lang="it-IT" sz="1600" dirty="0">
                <a:latin typeface="+mj-lt"/>
              </a:rPr>
              <a:t>, il modello Bismarck non fornisce una copertura sanitaria universale. Richiede l'impiego per l'assicurazione sanitaria, quindi alloca le risorse a coloro che contribuiscono finanziariamente.</a:t>
            </a:r>
          </a:p>
          <a:p>
            <a:pPr algn="ctr">
              <a:spcAft>
                <a:spcPts val="1200"/>
              </a:spcAft>
            </a:pPr>
            <a:r>
              <a:rPr lang="it-IT" sz="1600" dirty="0">
                <a:latin typeface="+mj-lt"/>
              </a:rPr>
              <a:t>È utilizzato da Germania, Belgio, Giappone, Svizzera, Paesi Bassi e Francia.</a:t>
            </a:r>
            <a:endParaRPr lang="en-US" sz="1600" dirty="0">
              <a:latin typeface="+mj-lt"/>
            </a:endParaRPr>
          </a:p>
        </p:txBody>
      </p:sp>
      <p:pic>
        <p:nvPicPr>
          <p:cNvPr id="11266" name="Picture 2" descr="https://lh3.googleusercontent.com/eUkqX_84llEFCiQxGCsV03L-zic_iyocBlc3r_FjTiJiTJFATMMEqQTRcsJ_fegj9xocjHOjkxppQKuIVGqDvqoQhw8-KvalFcgiUilP1tq_zuR8z5Y3MYSIEPBzXF_8ZMJMXk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803" y="2797451"/>
            <a:ext cx="3295547" cy="720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sellaDiTesto 8"/>
          <p:cNvSpPr txBox="1"/>
          <p:nvPr/>
        </p:nvSpPr>
        <p:spPr>
          <a:xfrm>
            <a:off x="6667151" y="219523"/>
            <a:ext cx="361387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500" b="1" dirty="0">
                <a:latin typeface="Minion Pro" panose="02040503050306020203" pitchFamily="18" charset="0"/>
              </a:rPr>
              <a:t>Economia e Management Sanitario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7246374" y="1007916"/>
            <a:ext cx="2900600" cy="461665"/>
          </a:xfrm>
          <a:prstGeom prst="rect">
            <a:avLst/>
          </a:prstGeom>
          <a:solidFill>
            <a:srgbClr val="FF3399"/>
          </a:solidFill>
          <a:ln>
            <a:solidFill>
              <a:srgbClr val="FF3399"/>
            </a:solidFill>
          </a:ln>
        </p:spPr>
        <p:txBody>
          <a:bodyPr wrap="square" rtlCol="0">
            <a:spAutoFit/>
          </a:bodyPr>
          <a:lstStyle>
            <a:defPPr>
              <a:defRPr lang="it-IT"/>
            </a:defPPr>
            <a:lvl1pPr algn="ctr">
              <a:defRPr sz="2400" b="1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</a:lstStyle>
          <a:p>
            <a:r>
              <a:rPr lang="it-IT" dirty="0"/>
              <a:t>modelli sanitari</a:t>
            </a:r>
          </a:p>
        </p:txBody>
      </p:sp>
    </p:spTree>
    <p:extLst>
      <p:ext uri="{BB962C8B-B14F-4D97-AF65-F5344CB8AC3E}">
        <p14:creationId xmlns:p14="http://schemas.microsoft.com/office/powerpoint/2010/main" val="1604982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4192" y="104761"/>
            <a:ext cx="1682033" cy="437926"/>
          </a:xfrm>
          <a:prstGeom prst="rect">
            <a:avLst/>
          </a:prstGeom>
        </p:spPr>
      </p:pic>
      <p:sp>
        <p:nvSpPr>
          <p:cNvPr id="8" name="CasellaDiTesto 7"/>
          <p:cNvSpPr txBox="1"/>
          <p:nvPr/>
        </p:nvSpPr>
        <p:spPr>
          <a:xfrm>
            <a:off x="2074019" y="1749038"/>
            <a:ext cx="2783117" cy="76944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Assicurazione</a:t>
            </a:r>
            <a:r>
              <a:rPr lang="en-US" sz="2200" b="1" dirty="0">
                <a:latin typeface="Helvetica" panose="020B0604020202020204" pitchFamily="34" charset="0"/>
                <a:cs typeface="Helvetica" panose="020B0604020202020204" pitchFamily="34" charset="0"/>
              </a:rPr>
              <a:t> sanitaria </a:t>
            </a:r>
            <a:r>
              <a:rPr lang="en-US" sz="22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nazionale</a:t>
            </a:r>
            <a:endParaRPr lang="it-IT" sz="22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338916" y="1847370"/>
            <a:ext cx="4808058" cy="424731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it-IT" sz="1600" dirty="0">
                <a:latin typeface="+mj-lt"/>
              </a:rPr>
              <a:t>Il modello di </a:t>
            </a:r>
            <a:r>
              <a:rPr lang="it-IT" sz="1600" b="1" dirty="0">
                <a:latin typeface="+mj-lt"/>
              </a:rPr>
              <a:t>assicurazione sanitaria nazionale </a:t>
            </a:r>
            <a:r>
              <a:rPr lang="it-IT" sz="1600" dirty="0">
                <a:latin typeface="+mj-lt"/>
              </a:rPr>
              <a:t>fonde diversi aspetti del modello </a:t>
            </a:r>
            <a:r>
              <a:rPr lang="it-IT" sz="1600" dirty="0" err="1">
                <a:latin typeface="+mj-lt"/>
              </a:rPr>
              <a:t>Beveridge</a:t>
            </a:r>
            <a:r>
              <a:rPr lang="it-IT" sz="1600" dirty="0">
                <a:latin typeface="+mj-lt"/>
              </a:rPr>
              <a:t> e del modello Bismarck. In primo luogo, come il modello </a:t>
            </a:r>
            <a:r>
              <a:rPr lang="it-IT" sz="1600" dirty="0" err="1">
                <a:latin typeface="+mj-lt"/>
              </a:rPr>
              <a:t>Beveridge</a:t>
            </a:r>
            <a:r>
              <a:rPr lang="it-IT" sz="1600" dirty="0">
                <a:latin typeface="+mj-lt"/>
              </a:rPr>
              <a:t>, il governo agisce come pagatore unico per le procedure mediche. Tuttavia, come nel modello Bismarck, i fornitori di servizi sono privati</a:t>
            </a:r>
            <a:r>
              <a:rPr lang="en-US" sz="1600" dirty="0">
                <a:latin typeface="+mj-lt"/>
              </a:rPr>
              <a:t>.</a:t>
            </a:r>
          </a:p>
          <a:p>
            <a:pPr algn="ctr">
              <a:spcAft>
                <a:spcPts val="1200"/>
              </a:spcAft>
            </a:pPr>
            <a:r>
              <a:rPr lang="it-IT" sz="1600" dirty="0">
                <a:latin typeface="+mj-lt"/>
              </a:rPr>
              <a:t>Il modello di assicurazione sanitaria nazionale è guidato da fornitori privati, ma i pagamenti provengono da un programma assicurativo gestito dal governo che ogni cittadino paga. È molto più semplice da gestire.</a:t>
            </a:r>
          </a:p>
          <a:p>
            <a:pPr algn="ctr">
              <a:spcAft>
                <a:spcPts val="1200"/>
              </a:spcAft>
            </a:pPr>
            <a:r>
              <a:rPr lang="it-IT" sz="1600" dirty="0">
                <a:latin typeface="+mj-lt"/>
              </a:rPr>
              <a:t>La criticità principale del modello di assicurazione sanitaria nazionale riguarda potenziali lunghe liste d'attesa e ritardi nelle cure, che sono considerati un serio problema di politica sanitaria.</a:t>
            </a:r>
          </a:p>
          <a:p>
            <a:pPr algn="ctr">
              <a:spcAft>
                <a:spcPts val="1200"/>
              </a:spcAft>
            </a:pPr>
            <a:r>
              <a:rPr lang="it-IT" sz="1600" dirty="0">
                <a:latin typeface="+mj-lt"/>
              </a:rPr>
              <a:t>È utilizzato da Canada, Taiwan e Corea del Sud.</a:t>
            </a:r>
            <a:endParaRPr lang="en-US" sz="1600" dirty="0">
              <a:latin typeface="+mj-lt"/>
            </a:endParaRPr>
          </a:p>
        </p:txBody>
      </p:sp>
      <p:pic>
        <p:nvPicPr>
          <p:cNvPr id="12290" name="Picture 2" descr="https://lh6.googleusercontent.com/pIJK3isLuxZShCHtEt0IEyZCXcY2o-JngaveixD0HQ7fTBbKPa_QFrqNNJHqYaP7gqUugzJiBzIwkM_iRaGNDAz2umQAZYb-5cTqqg0HjcdkAW_T2tTKwDpwpguzHLL-i-C3CK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802" y="2797451"/>
            <a:ext cx="3268652" cy="715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sellaDiTesto 8"/>
          <p:cNvSpPr txBox="1"/>
          <p:nvPr/>
        </p:nvSpPr>
        <p:spPr>
          <a:xfrm>
            <a:off x="6667151" y="219523"/>
            <a:ext cx="361387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500" b="1" dirty="0">
                <a:latin typeface="Minion Pro" panose="02040503050306020203" pitchFamily="18" charset="0"/>
              </a:rPr>
              <a:t>Economia e Management Sanitario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7246374" y="1007916"/>
            <a:ext cx="2900600" cy="461665"/>
          </a:xfrm>
          <a:prstGeom prst="rect">
            <a:avLst/>
          </a:prstGeom>
          <a:solidFill>
            <a:srgbClr val="FF3399"/>
          </a:solidFill>
          <a:ln>
            <a:solidFill>
              <a:srgbClr val="FF3399"/>
            </a:solidFill>
          </a:ln>
        </p:spPr>
        <p:txBody>
          <a:bodyPr wrap="square" rtlCol="0">
            <a:spAutoFit/>
          </a:bodyPr>
          <a:lstStyle>
            <a:defPPr>
              <a:defRPr lang="it-IT"/>
            </a:defPPr>
            <a:lvl1pPr algn="ctr">
              <a:defRPr sz="2400" b="1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</a:lstStyle>
          <a:p>
            <a:r>
              <a:rPr lang="it-IT" dirty="0"/>
              <a:t>modelli sanitari</a:t>
            </a:r>
          </a:p>
        </p:txBody>
      </p:sp>
    </p:spTree>
    <p:extLst>
      <p:ext uri="{BB962C8B-B14F-4D97-AF65-F5344CB8AC3E}">
        <p14:creationId xmlns:p14="http://schemas.microsoft.com/office/powerpoint/2010/main" val="1429723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4192" y="104761"/>
            <a:ext cx="1682033" cy="437926"/>
          </a:xfrm>
          <a:prstGeom prst="rect">
            <a:avLst/>
          </a:prstGeom>
        </p:spPr>
      </p:pic>
      <p:sp>
        <p:nvSpPr>
          <p:cNvPr id="8" name="CasellaDiTesto 7"/>
          <p:cNvSpPr txBox="1"/>
          <p:nvPr/>
        </p:nvSpPr>
        <p:spPr>
          <a:xfrm>
            <a:off x="2074019" y="1749038"/>
            <a:ext cx="2783117" cy="7694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Modello</a:t>
            </a:r>
            <a:r>
              <a:rPr lang="en-US" sz="2200" b="1" dirty="0">
                <a:latin typeface="Helvetica" panose="020B0604020202020204" pitchFamily="34" charset="0"/>
                <a:cs typeface="Helvetica" panose="020B0604020202020204" pitchFamily="34" charset="0"/>
              </a:rPr>
              <a:t> out-of-pocket</a:t>
            </a:r>
            <a:endParaRPr lang="it-IT" sz="22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338916" y="1847369"/>
            <a:ext cx="4808058" cy="375487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it-IT" sz="1600" dirty="0">
                <a:latin typeface="+mj-lt"/>
              </a:rPr>
              <a:t>Il modello </a:t>
            </a:r>
            <a:r>
              <a:rPr lang="it-IT" sz="1600" b="1" dirty="0">
                <a:latin typeface="+mj-lt"/>
              </a:rPr>
              <a:t>out-of-pocket</a:t>
            </a:r>
            <a:r>
              <a:rPr lang="it-IT" sz="1600" dirty="0">
                <a:latin typeface="+mj-lt"/>
              </a:rPr>
              <a:t> è il più diffuso nelle aree meno sviluppate e nei Paesi in cui non ci sono risorse finanziarie sufficienti per creare un sistema medico come nei tre modelli precedenti.</a:t>
            </a:r>
          </a:p>
          <a:p>
            <a:pPr algn="ctr">
              <a:spcAft>
                <a:spcPts val="1200"/>
              </a:spcAft>
            </a:pPr>
            <a:r>
              <a:rPr lang="it-IT" sz="1600" dirty="0">
                <a:latin typeface="+mj-lt"/>
              </a:rPr>
              <a:t>In questo modello, i pazienti devono pagare di tasca propria i loro interventi. La realtà è che i ricchi ricevono cure mediche professionali e i poveri no, a meno che non riescano in qualche modo a trovare il denaro sufficiente per pagarle. </a:t>
            </a:r>
          </a:p>
          <a:p>
            <a:pPr algn="ctr">
              <a:spcAft>
                <a:spcPts val="1200"/>
              </a:spcAft>
            </a:pPr>
            <a:r>
              <a:rPr lang="it-IT" sz="1600" dirty="0">
                <a:latin typeface="+mj-lt"/>
              </a:rPr>
              <a:t>L'assistenza sanitaria è ancora guidata dal reddito.</a:t>
            </a:r>
          </a:p>
          <a:p>
            <a:pPr algn="ctr">
              <a:spcAft>
                <a:spcPts val="1200"/>
              </a:spcAft>
            </a:pPr>
            <a:r>
              <a:rPr lang="it-IT" sz="1600" dirty="0">
                <a:latin typeface="+mj-lt"/>
              </a:rPr>
              <a:t>È utilizzato dalle aree rurali in India, Cina, Africa, Sud America e dalle popolazioni non assicurate o </a:t>
            </a:r>
            <a:r>
              <a:rPr lang="it-IT" sz="1600" dirty="0" err="1">
                <a:latin typeface="+mj-lt"/>
              </a:rPr>
              <a:t>sottoassicurate</a:t>
            </a:r>
            <a:r>
              <a:rPr lang="it-IT" sz="1600" dirty="0">
                <a:latin typeface="+mj-lt"/>
              </a:rPr>
              <a:t> negli Stati Uniti.</a:t>
            </a:r>
            <a:endParaRPr lang="en-US" sz="1600" dirty="0">
              <a:latin typeface="+mj-lt"/>
            </a:endParaRPr>
          </a:p>
        </p:txBody>
      </p:sp>
      <p:pic>
        <p:nvPicPr>
          <p:cNvPr id="13314" name="Picture 2" descr="https://lh5.googleusercontent.com/KOv-_GZtV5OGL-ZYYvhkXDjwYDm6auYjgHhxr3UlLUn_Xu4uxmtoYjZKKzZAWwXSRQY0NFCYj7dQ2h-K-O6IS02E_oPxssdjQAY94klSbY_iLNvrrFjVhIjB0hEZwpN_m6icWM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1858" y="2803470"/>
            <a:ext cx="3304093" cy="722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sellaDiTesto 8"/>
          <p:cNvSpPr txBox="1"/>
          <p:nvPr/>
        </p:nvSpPr>
        <p:spPr>
          <a:xfrm>
            <a:off x="6667151" y="219523"/>
            <a:ext cx="361387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500" b="1" dirty="0">
                <a:latin typeface="Minion Pro" panose="02040503050306020203" pitchFamily="18" charset="0"/>
              </a:rPr>
              <a:t>Economia e Management Sanitario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7246374" y="1007916"/>
            <a:ext cx="2900600" cy="461665"/>
          </a:xfrm>
          <a:prstGeom prst="rect">
            <a:avLst/>
          </a:prstGeom>
          <a:solidFill>
            <a:srgbClr val="FF3399"/>
          </a:solidFill>
          <a:ln>
            <a:solidFill>
              <a:srgbClr val="FF3399"/>
            </a:solidFill>
          </a:ln>
        </p:spPr>
        <p:txBody>
          <a:bodyPr wrap="square" rtlCol="0">
            <a:spAutoFit/>
          </a:bodyPr>
          <a:lstStyle>
            <a:defPPr>
              <a:defRPr lang="it-IT"/>
            </a:defPPr>
            <a:lvl1pPr algn="ctr">
              <a:defRPr sz="2400" b="1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</a:lstStyle>
          <a:p>
            <a:r>
              <a:rPr lang="it-IT" dirty="0"/>
              <a:t>modelli sanitari</a:t>
            </a:r>
          </a:p>
        </p:txBody>
      </p:sp>
    </p:spTree>
    <p:extLst>
      <p:ext uri="{BB962C8B-B14F-4D97-AF65-F5344CB8AC3E}">
        <p14:creationId xmlns:p14="http://schemas.microsoft.com/office/powerpoint/2010/main" val="2600444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4192" y="104761"/>
            <a:ext cx="1682033" cy="437926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2074019" y="1749038"/>
            <a:ext cx="2783117" cy="430887"/>
          </a:xfrm>
          <a:prstGeom prst="rect">
            <a:avLst/>
          </a:prstGeom>
          <a:solidFill>
            <a:srgbClr val="FFEBFF"/>
          </a:solidFill>
          <a:ln>
            <a:solidFill>
              <a:srgbClr val="FFEB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latin typeface="Helvetica" panose="020B0604020202020204" pitchFamily="34" charset="0"/>
                <a:cs typeface="Helvetica" panose="020B0604020202020204" pitchFamily="34" charset="0"/>
              </a:rPr>
              <a:t>OMS</a:t>
            </a:r>
            <a:endParaRPr lang="it-IT" sz="22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6626942" y="1007916"/>
            <a:ext cx="3520032" cy="461665"/>
          </a:xfrm>
          <a:prstGeom prst="rect">
            <a:avLst/>
          </a:prstGeom>
          <a:solidFill>
            <a:srgbClr val="FF00FF"/>
          </a:solidFill>
          <a:ln>
            <a:solidFill>
              <a:srgbClr val="CC00FF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it-IT" sz="2400" b="1" dirty="0" err="1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governance</a:t>
            </a:r>
            <a:r>
              <a:rPr lang="it-IT" sz="2400" b="1" dirty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sanitaria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5348750" y="1847370"/>
            <a:ext cx="4798225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it-IT" sz="1600" dirty="0">
                <a:latin typeface="+mj-lt"/>
              </a:rPr>
              <a:t>L'</a:t>
            </a:r>
            <a:r>
              <a:rPr lang="it-IT" sz="1600" b="1" dirty="0">
                <a:latin typeface="+mj-lt"/>
              </a:rPr>
              <a:t>Organizzazione Mondiale della Sanità </a:t>
            </a:r>
            <a:r>
              <a:rPr lang="it-IT" sz="1600" dirty="0">
                <a:latin typeface="+mj-lt"/>
              </a:rPr>
              <a:t>(OMS) è un'agenzia specializzata delle Nazioni Unite responsabile della salute pubblica internazionale.</a:t>
            </a:r>
            <a:endParaRPr lang="en-US" sz="1600" dirty="0">
              <a:latin typeface="+mj-lt"/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9911" y="2576508"/>
            <a:ext cx="2651330" cy="809766"/>
          </a:xfrm>
          <a:prstGeom prst="rect">
            <a:avLst/>
          </a:prstGeom>
        </p:spPr>
      </p:pic>
      <p:pic>
        <p:nvPicPr>
          <p:cNvPr id="10" name="Immagine 9"/>
          <p:cNvPicPr/>
          <p:nvPr/>
        </p:nvPicPr>
        <p:blipFill>
          <a:blip r:embed="rId4">
            <a:clrChange>
              <a:clrFrom>
                <a:srgbClr val="E0EDF8"/>
              </a:clrFrom>
              <a:clrTo>
                <a:srgbClr val="E0ED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059" y="2820180"/>
            <a:ext cx="4798142" cy="3767434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CasellaDiTesto 8"/>
          <p:cNvSpPr txBox="1"/>
          <p:nvPr/>
        </p:nvSpPr>
        <p:spPr>
          <a:xfrm>
            <a:off x="6667151" y="219523"/>
            <a:ext cx="361387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500" b="1" dirty="0">
                <a:latin typeface="Minion Pro" panose="02040503050306020203" pitchFamily="18" charset="0"/>
              </a:rPr>
              <a:t>Economia e Management Sanitario</a:t>
            </a:r>
          </a:p>
        </p:txBody>
      </p:sp>
    </p:spTree>
    <p:extLst>
      <p:ext uri="{BB962C8B-B14F-4D97-AF65-F5344CB8AC3E}">
        <p14:creationId xmlns:p14="http://schemas.microsoft.com/office/powerpoint/2010/main" val="59437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4192" y="104761"/>
            <a:ext cx="1682033" cy="437926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2074019" y="1749038"/>
            <a:ext cx="2783117" cy="430887"/>
          </a:xfrm>
          <a:prstGeom prst="rect">
            <a:avLst/>
          </a:prstGeom>
          <a:solidFill>
            <a:srgbClr val="FFEBFF"/>
          </a:solidFill>
          <a:ln>
            <a:solidFill>
              <a:srgbClr val="FFEB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latin typeface="Helvetica" panose="020B0604020202020204" pitchFamily="34" charset="0"/>
                <a:cs typeface="Helvetica" panose="020B0604020202020204" pitchFamily="34" charset="0"/>
              </a:rPr>
              <a:t>OMS</a:t>
            </a:r>
            <a:endParaRPr lang="it-IT" sz="22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5053780" y="1847370"/>
            <a:ext cx="5171851" cy="497059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it-IT" sz="1600" dirty="0">
                <a:latin typeface="+mj-lt"/>
              </a:rPr>
              <a:t>L'OMS ha </a:t>
            </a:r>
            <a:r>
              <a:rPr lang="it-IT" sz="1600" b="1" dirty="0">
                <a:latin typeface="+mj-lt"/>
              </a:rPr>
              <a:t>sei priorità di leadership</a:t>
            </a:r>
            <a:r>
              <a:rPr lang="it-IT" sz="1600" dirty="0">
                <a:latin typeface="+mj-lt"/>
              </a:rPr>
              <a:t>:</a:t>
            </a:r>
          </a:p>
          <a:p>
            <a:pPr marL="342900" indent="-342900" algn="just">
              <a:spcAft>
                <a:spcPts val="600"/>
              </a:spcAft>
              <a:buFont typeface="+mj-lt"/>
              <a:buAutoNum type="arabicPeriod"/>
            </a:pPr>
            <a:r>
              <a:rPr lang="it-IT" sz="1400" i="1" dirty="0">
                <a:latin typeface="+mj-lt"/>
              </a:rPr>
              <a:t>Promuovere la copertura sanitaria universale</a:t>
            </a:r>
            <a:r>
              <a:rPr lang="it-IT" sz="1400" dirty="0">
                <a:latin typeface="+mj-lt"/>
              </a:rPr>
              <a:t>: consentire ai Paesi di sostenere o ampliare l'accesso a tutti i servizi sanitari necessari.</a:t>
            </a:r>
          </a:p>
          <a:p>
            <a:pPr marL="342900" indent="-342900" algn="just">
              <a:spcAft>
                <a:spcPts val="600"/>
              </a:spcAft>
              <a:buFont typeface="+mj-lt"/>
              <a:buAutoNum type="arabicPeriod"/>
            </a:pPr>
            <a:r>
              <a:rPr lang="it-IT" sz="1400" i="1" dirty="0">
                <a:latin typeface="+mj-lt"/>
              </a:rPr>
              <a:t>Raggiungere gli obiettivi di sviluppo legati alla salute</a:t>
            </a:r>
            <a:r>
              <a:rPr lang="it-IT" sz="1400" dirty="0">
                <a:latin typeface="+mj-lt"/>
              </a:rPr>
              <a:t>: affrontare le sfide incompiute e future relative alla salute materna e infantile; combattere l'HIV, la malaria, la tubercolosi e completare l'eradicazione della poliomielite e di una serie di malattie tropicali trascurate.</a:t>
            </a:r>
          </a:p>
          <a:p>
            <a:pPr marL="342900" indent="-342900" algn="just">
              <a:spcAft>
                <a:spcPts val="600"/>
              </a:spcAft>
              <a:buFont typeface="+mj-lt"/>
              <a:buAutoNum type="arabicPeriod"/>
            </a:pPr>
            <a:r>
              <a:rPr lang="it-IT" sz="1400" i="1" dirty="0">
                <a:latin typeface="+mj-lt"/>
              </a:rPr>
              <a:t>Affrontare la sfida delle malattie non trasmissibili e della salute mentale, della violenza, delle lesioni e delle disabilità.</a:t>
            </a:r>
          </a:p>
          <a:p>
            <a:pPr marL="342900" indent="-342900" algn="just">
              <a:spcAft>
                <a:spcPts val="600"/>
              </a:spcAft>
              <a:buFont typeface="+mj-lt"/>
              <a:buAutoNum type="arabicPeriod"/>
            </a:pPr>
            <a:r>
              <a:rPr lang="it-IT" sz="1400" i="1" dirty="0">
                <a:latin typeface="+mj-lt"/>
              </a:rPr>
              <a:t>Garantire che tutti i Paesi siano in grado di individuare e rispondere alle minacce acute per la salute pubblica ai sensi del Regolamento sanitario internazionale.</a:t>
            </a:r>
          </a:p>
          <a:p>
            <a:pPr marL="342900" indent="-342900" algn="just">
              <a:spcAft>
                <a:spcPts val="600"/>
              </a:spcAft>
              <a:buFont typeface="+mj-lt"/>
              <a:buAutoNum type="arabicPeriod"/>
            </a:pPr>
            <a:r>
              <a:rPr lang="it-IT" sz="1400" i="1" dirty="0">
                <a:latin typeface="+mj-lt"/>
              </a:rPr>
              <a:t>Aumentare l'accesso a prodotti medici di qualità, sicuri, efficaci ed economici (farmaci, vaccini, diagnostici e altre tecnologie sanitarie).</a:t>
            </a:r>
          </a:p>
          <a:p>
            <a:pPr marL="342900" indent="-342900" algn="just">
              <a:spcAft>
                <a:spcPts val="600"/>
              </a:spcAft>
              <a:buFont typeface="+mj-lt"/>
              <a:buAutoNum type="arabicPeriod"/>
            </a:pPr>
            <a:r>
              <a:rPr lang="it-IT" sz="1400" i="1" dirty="0">
                <a:latin typeface="+mj-lt"/>
              </a:rPr>
              <a:t>Affrontare le determinanti sociali, economiche e ambientali della salute come mezzo per promuovere i risultati sanitari e ridurre le disuguaglianze sanitarie all'interno dei Paesi e tra di essi.</a:t>
            </a:r>
            <a:endParaRPr lang="en-US" sz="1400" i="1" dirty="0">
              <a:latin typeface="+mj-lt"/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9911" y="2576508"/>
            <a:ext cx="2651330" cy="809766"/>
          </a:xfrm>
          <a:prstGeom prst="rect">
            <a:avLst/>
          </a:prstGeom>
        </p:spPr>
      </p:pic>
      <p:sp>
        <p:nvSpPr>
          <p:cNvPr id="9" name="CasellaDiTesto 8"/>
          <p:cNvSpPr txBox="1"/>
          <p:nvPr/>
        </p:nvSpPr>
        <p:spPr>
          <a:xfrm>
            <a:off x="6667151" y="219523"/>
            <a:ext cx="361387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500" b="1" dirty="0">
                <a:latin typeface="Minion Pro" panose="02040503050306020203" pitchFamily="18" charset="0"/>
              </a:rPr>
              <a:t>Economia e Management Sanitario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6626942" y="1007916"/>
            <a:ext cx="3520032" cy="461665"/>
          </a:xfrm>
          <a:prstGeom prst="rect">
            <a:avLst/>
          </a:prstGeom>
          <a:solidFill>
            <a:srgbClr val="FF00FF"/>
          </a:solidFill>
          <a:ln>
            <a:solidFill>
              <a:srgbClr val="CC00FF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it-IT" sz="2400" b="1" dirty="0" err="1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governance</a:t>
            </a:r>
            <a:r>
              <a:rPr lang="it-IT" sz="2400" b="1" dirty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sanitaria</a:t>
            </a:r>
          </a:p>
        </p:txBody>
      </p:sp>
    </p:spTree>
    <p:extLst>
      <p:ext uri="{BB962C8B-B14F-4D97-AF65-F5344CB8AC3E}">
        <p14:creationId xmlns:p14="http://schemas.microsoft.com/office/powerpoint/2010/main" val="42464089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4192" y="104761"/>
            <a:ext cx="1682033" cy="437926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2074019" y="1749038"/>
            <a:ext cx="2783117" cy="430887"/>
          </a:xfrm>
          <a:prstGeom prst="rect">
            <a:avLst/>
          </a:prstGeom>
          <a:solidFill>
            <a:srgbClr val="FFEBFF"/>
          </a:solidFill>
          <a:ln>
            <a:solidFill>
              <a:srgbClr val="FFEB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latin typeface="Helvetica" panose="020B0604020202020204" pitchFamily="34" charset="0"/>
                <a:cs typeface="Helvetica" panose="020B0604020202020204" pitchFamily="34" charset="0"/>
              </a:rPr>
              <a:t>OMS</a:t>
            </a:r>
            <a:endParaRPr lang="it-IT" sz="22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5348750" y="1847369"/>
            <a:ext cx="4798225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600" b="1" dirty="0">
                <a:latin typeface="+mj-lt"/>
              </a:rPr>
              <a:t>Chi </a:t>
            </a:r>
            <a:r>
              <a:rPr lang="en-US" sz="1600" b="1" dirty="0" err="1">
                <a:latin typeface="+mj-lt"/>
              </a:rPr>
              <a:t>paga</a:t>
            </a:r>
            <a:r>
              <a:rPr lang="en-US" sz="1600" b="1" dirty="0">
                <a:latin typeface="+mj-lt"/>
              </a:rPr>
              <a:t> per CHI?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9911" y="2576508"/>
            <a:ext cx="2651330" cy="809766"/>
          </a:xfrm>
          <a:prstGeom prst="rect">
            <a:avLst/>
          </a:prstGeom>
        </p:spPr>
      </p:pic>
      <p:sp>
        <p:nvSpPr>
          <p:cNvPr id="2" name="Rettangolo 1"/>
          <p:cNvSpPr/>
          <p:nvPr/>
        </p:nvSpPr>
        <p:spPr>
          <a:xfrm>
            <a:off x="5259812" y="2278629"/>
            <a:ext cx="3038209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it-IT" sz="1400" dirty="0">
                <a:solidFill>
                  <a:prstClr val="black"/>
                </a:solidFill>
                <a:latin typeface="Calibri Light" panose="020F0302020204030204"/>
              </a:rPr>
              <a:t>L'OMS è finanziata in parte dalle quote versate dagli Stati membri. L'importo che ogni Stato membro deve pagare è calcolato in relazione alla ricchezza e alla popolazione del Paese.</a:t>
            </a:r>
          </a:p>
          <a:p>
            <a:pPr>
              <a:spcAft>
                <a:spcPts val="1200"/>
              </a:spcAft>
            </a:pPr>
            <a:r>
              <a:rPr lang="it-IT" sz="1400" dirty="0">
                <a:solidFill>
                  <a:prstClr val="black"/>
                </a:solidFill>
                <a:latin typeface="Calibri Light" panose="020F0302020204030204"/>
              </a:rPr>
              <a:t>Ulteriori finanziamenti provengono da contributi volontari che, negli ultimi anni, hanno rappresentato più di tre quarti del finanziamento dell'Organizzazione. </a:t>
            </a:r>
          </a:p>
          <a:p>
            <a:pPr>
              <a:spcAft>
                <a:spcPts val="1200"/>
              </a:spcAft>
            </a:pPr>
            <a:r>
              <a:rPr lang="it-IT" sz="1400" dirty="0">
                <a:solidFill>
                  <a:prstClr val="black"/>
                </a:solidFill>
                <a:latin typeface="Calibri Light" panose="020F0302020204030204"/>
              </a:rPr>
              <a:t>I contributi volontari provengono dagli Stati membri e da organizzazioni partner come fondazioni e società civile. I contributi del settore privato, solitamente sotto forma di donazioni in natura, forniscono meno dell'1% dei finanziamenti dell'OMS.</a:t>
            </a:r>
            <a:endParaRPr lang="en-US" sz="1400" dirty="0">
              <a:solidFill>
                <a:prstClr val="black"/>
              </a:solidFill>
              <a:latin typeface="Calibri Light" panose="020F0302020204030204"/>
            </a:endParaRPr>
          </a:p>
        </p:txBody>
      </p:sp>
      <p:pic>
        <p:nvPicPr>
          <p:cNvPr id="10" name="Immagine 9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5579" y="2780071"/>
            <a:ext cx="1848954" cy="2804652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CasellaDiTesto 12"/>
          <p:cNvSpPr txBox="1"/>
          <p:nvPr/>
        </p:nvSpPr>
        <p:spPr>
          <a:xfrm>
            <a:off x="6667151" y="219523"/>
            <a:ext cx="361387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500" b="1" dirty="0">
                <a:latin typeface="Minion Pro" panose="02040503050306020203" pitchFamily="18" charset="0"/>
              </a:rPr>
              <a:t>Economia e Management Sanitario</a:t>
            </a:r>
          </a:p>
        </p:txBody>
      </p:sp>
      <p:sp>
        <p:nvSpPr>
          <p:cNvPr id="14" name="CasellaDiTesto 13"/>
          <p:cNvSpPr txBox="1"/>
          <p:nvPr/>
        </p:nvSpPr>
        <p:spPr>
          <a:xfrm>
            <a:off x="6626942" y="1007916"/>
            <a:ext cx="3520032" cy="461665"/>
          </a:xfrm>
          <a:prstGeom prst="rect">
            <a:avLst/>
          </a:prstGeom>
          <a:solidFill>
            <a:srgbClr val="FF00FF"/>
          </a:solidFill>
          <a:ln>
            <a:solidFill>
              <a:srgbClr val="CC00FF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it-IT" sz="2400" b="1" dirty="0" err="1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governance</a:t>
            </a:r>
            <a:r>
              <a:rPr lang="it-IT" sz="2400" b="1" dirty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sanitaria</a:t>
            </a:r>
          </a:p>
        </p:txBody>
      </p:sp>
    </p:spTree>
    <p:extLst>
      <p:ext uri="{BB962C8B-B14F-4D97-AF65-F5344CB8AC3E}">
        <p14:creationId xmlns:p14="http://schemas.microsoft.com/office/powerpoint/2010/main" val="2113376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4192" y="104761"/>
            <a:ext cx="1682033" cy="437926"/>
          </a:xfrm>
          <a:prstGeom prst="rect">
            <a:avLst/>
          </a:prstGeom>
        </p:spPr>
      </p:pic>
      <p:pic>
        <p:nvPicPr>
          <p:cNvPr id="12" name="Picture 2" descr="Hospital buildings free vector icons designed by Freepik | Hospital icon,  Free icons, Building ic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8025" y="2278723"/>
            <a:ext cx="2215103" cy="2215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CasellaDiTesto 12"/>
          <p:cNvSpPr txBox="1"/>
          <p:nvPr/>
        </p:nvSpPr>
        <p:spPr>
          <a:xfrm>
            <a:off x="5348750" y="2336976"/>
            <a:ext cx="4798225" cy="33547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it-IT" sz="1600" dirty="0">
                <a:latin typeface="+mj-lt"/>
              </a:rPr>
              <a:t>Anche se ci sono grandi variazioni intra e interregionali, ogni ASL generalmente pianifica su tre livelli: Consiglio direttivo, Direttori di dipartimento e singoli professionisti.</a:t>
            </a:r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IT" sz="1600" dirty="0">
                <a:latin typeface="+mj-lt"/>
              </a:rPr>
              <a:t>Il Consiglio di amministrazione esegue la pianificazione strategica e il monitoraggio a lungo termine.</a:t>
            </a:r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IT" sz="1600" dirty="0">
                <a:latin typeface="+mj-lt"/>
              </a:rPr>
              <a:t>I Direttori di Dipartimento redigono il </a:t>
            </a:r>
            <a:r>
              <a:rPr lang="it-IT" sz="1600" i="1" dirty="0">
                <a:latin typeface="+mj-lt"/>
              </a:rPr>
              <a:t>budget</a:t>
            </a:r>
            <a:r>
              <a:rPr lang="it-IT" sz="1600" dirty="0">
                <a:latin typeface="+mj-lt"/>
              </a:rPr>
              <a:t> a medio termine.</a:t>
            </a:r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IT" sz="1600" dirty="0">
                <a:latin typeface="+mj-lt"/>
              </a:rPr>
              <a:t>Gli operatori sanitari a livello dirigenziale effettuano la pianificazione e il monitoraggio operativo a breve termine.</a:t>
            </a:r>
            <a:endParaRPr lang="en-US" sz="1600" dirty="0">
              <a:latin typeface="+mj-lt"/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348750" y="1841370"/>
            <a:ext cx="4798225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600" b="1" dirty="0" err="1">
                <a:latin typeface="+mj-lt"/>
              </a:rPr>
              <a:t>Livello</a:t>
            </a:r>
            <a:r>
              <a:rPr lang="en-US" sz="1600" b="1" dirty="0">
                <a:latin typeface="+mj-lt"/>
              </a:rPr>
              <a:t> locale</a:t>
            </a:r>
          </a:p>
        </p:txBody>
      </p:sp>
      <p:pic>
        <p:nvPicPr>
          <p:cNvPr id="16" name="Immagin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43067" y="742712"/>
            <a:ext cx="935747" cy="628079"/>
          </a:xfrm>
          <a:prstGeom prst="rect">
            <a:avLst/>
          </a:prstGeom>
        </p:spPr>
      </p:pic>
      <p:sp>
        <p:nvSpPr>
          <p:cNvPr id="17" name="CasellaDiTesto 16"/>
          <p:cNvSpPr txBox="1"/>
          <p:nvPr/>
        </p:nvSpPr>
        <p:spPr>
          <a:xfrm>
            <a:off x="6010940" y="1007916"/>
            <a:ext cx="4136034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it-IT" sz="2400" b="1" dirty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il sistema sanitario in Italia</a:t>
            </a:r>
          </a:p>
        </p:txBody>
      </p:sp>
      <p:sp>
        <p:nvSpPr>
          <p:cNvPr id="18" name="CasellaDiTesto 17"/>
          <p:cNvSpPr txBox="1"/>
          <p:nvPr/>
        </p:nvSpPr>
        <p:spPr>
          <a:xfrm>
            <a:off x="2074019" y="1749038"/>
            <a:ext cx="2783117" cy="4308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pianificazione</a:t>
            </a:r>
            <a:endParaRPr lang="it-IT" sz="22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9" name="CasellaDiTesto 18"/>
          <p:cNvSpPr txBox="1"/>
          <p:nvPr/>
        </p:nvSpPr>
        <p:spPr>
          <a:xfrm>
            <a:off x="6667151" y="219523"/>
            <a:ext cx="361387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500" b="1" dirty="0">
                <a:latin typeface="Minion Pro" panose="02040503050306020203" pitchFamily="18" charset="0"/>
              </a:rPr>
              <a:t>Economia e Management Sanitario</a:t>
            </a:r>
          </a:p>
        </p:txBody>
      </p:sp>
    </p:spTree>
    <p:extLst>
      <p:ext uri="{BB962C8B-B14F-4D97-AF65-F5344CB8AC3E}">
        <p14:creationId xmlns:p14="http://schemas.microsoft.com/office/powerpoint/2010/main" val="417742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1884</Words>
  <Application>Microsoft Office PowerPoint</Application>
  <PresentationFormat>Widescreen</PresentationFormat>
  <Paragraphs>137</Paragraphs>
  <Slides>20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Helvetica</vt:lpstr>
      <vt:lpstr>Minion Pro</vt:lpstr>
      <vt:lpstr>Tema di Office</vt:lpstr>
      <vt:lpstr>Presentazione standard di PowerPoint</vt:lpstr>
      <vt:lpstr>Defining health management conceptual foundation for excellence thru efficiency sustainability and equity  Coautore A Cicchetti UCSC Min Salute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Chiara</dc:creator>
  <cp:lastModifiedBy>meneguzzo</cp:lastModifiedBy>
  <cp:revision>4</cp:revision>
  <dcterms:created xsi:type="dcterms:W3CDTF">2024-10-10T13:09:26Z</dcterms:created>
  <dcterms:modified xsi:type="dcterms:W3CDTF">2025-10-16T10:24:03Z</dcterms:modified>
</cp:coreProperties>
</file>