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46"/>
    <p:restoredTop sz="94650"/>
  </p:normalViewPr>
  <p:slideViewPr>
    <p:cSldViewPr snapToGrid="0" snapToObjects="1">
      <p:cViewPr>
        <p:scale>
          <a:sx n="107" d="100"/>
          <a:sy n="107" d="100"/>
        </p:scale>
        <p:origin x="992" y="3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7095" y="1459387"/>
            <a:ext cx="7819705" cy="80021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lang="it-IT" sz="3600" b="1" dirty="0">
                <a:solidFill>
                  <a:srgbClr val="FF0000"/>
                </a:solidFill>
              </a:rPr>
              <a:t>IL CONTRASTO AL LAVORO</a:t>
            </a:r>
            <a:r>
              <a:rPr lang="it-IT" sz="4600" b="1" dirty="0">
                <a:solidFill>
                  <a:srgbClr val="FF0000"/>
                </a:solidFill>
              </a:rPr>
              <a:t> </a:t>
            </a:r>
            <a:r>
              <a:rPr lang="it-IT" sz="3600" b="1" dirty="0">
                <a:solidFill>
                  <a:srgbClr val="FF0000"/>
                </a:solidFill>
              </a:rPr>
              <a:t>IRREGOLARE</a:t>
            </a:r>
            <a:endParaRPr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818" y="1424368"/>
            <a:ext cx="1513556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l"/>
            <a:r>
              <a:rPr lang="it-IT" sz="1400" b="1" dirty="0">
                <a:solidFill>
                  <a:srgbClr val="FFFFFF"/>
                </a:solidFill>
              </a:rPr>
              <a:t>2 DICEMBRE 2025</a:t>
            </a:r>
            <a:endParaRPr sz="1400" b="1" dirty="0">
              <a:solidFill>
                <a:srgbClr val="FFFF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86540" y="676613"/>
            <a:ext cx="29002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dirty="0">
                <a:solidFill>
                  <a:srgbClr val="FFFFFF"/>
                </a:solidFill>
              </a:rPr>
              <a:t>Via Columbia</a:t>
            </a:r>
            <a:r>
              <a:rPr lang="it-IT" sz="1400" b="1" dirty="0">
                <a:solidFill>
                  <a:srgbClr val="FFFFFF"/>
                </a:solidFill>
              </a:rPr>
              <a:t> </a:t>
            </a:r>
            <a:r>
              <a:rPr sz="1400" b="1" dirty="0">
                <a:solidFill>
                  <a:srgbClr val="FFFFFF"/>
                </a:solidFill>
              </a:rPr>
              <a:t>n. </a:t>
            </a:r>
            <a:r>
              <a:rPr lang="it-IT" sz="1400" b="1" dirty="0">
                <a:solidFill>
                  <a:srgbClr val="FFFFFF"/>
                </a:solidFill>
              </a:rPr>
              <a:t>2</a:t>
            </a:r>
            <a:r>
              <a:rPr sz="1400" b="1" dirty="0">
                <a:solidFill>
                  <a:srgbClr val="FFFFFF"/>
                </a:solidFill>
              </a:rPr>
              <a:t>
</a:t>
            </a:r>
            <a:r>
              <a:rPr sz="1400" b="1" dirty="0" err="1">
                <a:solidFill>
                  <a:srgbClr val="FFFFFF"/>
                </a:solidFill>
              </a:rPr>
              <a:t>Edificio</a:t>
            </a:r>
            <a:r>
              <a:rPr sz="1400" b="1" dirty="0">
                <a:solidFill>
                  <a:srgbClr val="FFFFFF"/>
                </a:solidFill>
              </a:rPr>
              <a:t> A, Aula </a:t>
            </a:r>
            <a:r>
              <a:rPr lang="it-IT" sz="1400" b="1" dirty="0">
                <a:solidFill>
                  <a:srgbClr val="FFFFFF"/>
                </a:solidFill>
              </a:rPr>
              <a:t> S12, piano secondo</a:t>
            </a:r>
            <a:endParaRPr sz="1400" b="1" dirty="0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907" y="2042646"/>
            <a:ext cx="7888698" cy="427809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600" b="1" dirty="0">
                <a:solidFill>
                  <a:srgbClr val="FF0000"/>
                </a:solidFill>
              </a:rPr>
              <a:t>Ore </a:t>
            </a:r>
            <a:r>
              <a:rPr lang="it-IT" sz="1600" b="1" dirty="0">
                <a:solidFill>
                  <a:srgbClr val="FF0000"/>
                </a:solidFill>
              </a:rPr>
              <a:t>9:30</a:t>
            </a:r>
            <a:r>
              <a:rPr sz="1600" b="1" dirty="0">
                <a:solidFill>
                  <a:srgbClr val="FF0000"/>
                </a:solidFill>
              </a:rPr>
              <a:t> – </a:t>
            </a:r>
            <a:r>
              <a:rPr lang="it-IT" sz="1600" b="1" dirty="0">
                <a:solidFill>
                  <a:srgbClr val="FF0000"/>
                </a:solidFill>
              </a:rPr>
              <a:t>  9</a:t>
            </a:r>
            <a:r>
              <a:rPr sz="1600" b="1" dirty="0">
                <a:solidFill>
                  <a:srgbClr val="FF0000"/>
                </a:solidFill>
              </a:rPr>
              <a:t>:</a:t>
            </a:r>
            <a:r>
              <a:rPr lang="it-IT" sz="1600" b="1" dirty="0">
                <a:solidFill>
                  <a:srgbClr val="FF0000"/>
                </a:solidFill>
              </a:rPr>
              <a:t>45    </a:t>
            </a:r>
          </a:p>
          <a:p>
            <a:pPr algn="l"/>
            <a:r>
              <a:rPr lang="it-IT" sz="1600" b="1" i="1" dirty="0">
                <a:solidFill>
                  <a:schemeClr val="bg1"/>
                </a:solidFill>
              </a:rPr>
              <a:t>Introduce e coordina</a:t>
            </a:r>
            <a:r>
              <a:rPr lang="it-IT" sz="1600" b="1" dirty="0">
                <a:solidFill>
                  <a:schemeClr val="bg1"/>
                </a:solidFill>
              </a:rPr>
              <a:t>, Prof.ssa Maria Cristina Cataudella</a:t>
            </a:r>
          </a:p>
          <a:p>
            <a:pPr algn="l"/>
            <a:r>
              <a:rPr lang="it-IT" sz="1600" b="1" dirty="0">
                <a:solidFill>
                  <a:srgbClr val="FF0000"/>
                </a:solidFill>
              </a:rPr>
              <a:t>Ore 9:45 –   10:00  </a:t>
            </a:r>
          </a:p>
          <a:p>
            <a:pPr algn="l"/>
            <a:r>
              <a:rPr lang="it-IT" sz="1600" b="1" i="1" dirty="0">
                <a:solidFill>
                  <a:schemeClr val="bg1"/>
                </a:solidFill>
              </a:rPr>
              <a:t>L’intermediazione illecita</a:t>
            </a:r>
            <a:r>
              <a:rPr lang="it-IT" sz="1600" b="1" dirty="0">
                <a:solidFill>
                  <a:schemeClr val="bg1"/>
                </a:solidFill>
              </a:rPr>
              <a:t>, Prof.ssa Sabrina Cassar</a:t>
            </a:r>
          </a:p>
          <a:p>
            <a:r>
              <a:rPr lang="it-IT" sz="1600" b="1" dirty="0">
                <a:solidFill>
                  <a:srgbClr val="FF0000"/>
                </a:solidFill>
              </a:rPr>
              <a:t>Ore 10:00 – 10:20   </a:t>
            </a:r>
          </a:p>
          <a:p>
            <a:r>
              <a:rPr lang="it-IT" sz="1600" b="1" i="1" dirty="0">
                <a:solidFill>
                  <a:schemeClr val="bg1"/>
                </a:solidFill>
              </a:rPr>
              <a:t>L'Attestazione di Compliance «</a:t>
            </a:r>
            <a:r>
              <a:rPr lang="it-IT" sz="1600" b="1" i="1" dirty="0" err="1">
                <a:solidFill>
                  <a:schemeClr val="bg1"/>
                </a:solidFill>
              </a:rPr>
              <a:t>Asseco</a:t>
            </a:r>
            <a:r>
              <a:rPr lang="it-IT" sz="1600" b="1" i="1" dirty="0">
                <a:solidFill>
                  <a:schemeClr val="bg1"/>
                </a:solidFill>
              </a:rPr>
              <a:t>»: Dalla Regolarità Formale alla Legalità Sostanziale, </a:t>
            </a:r>
          </a:p>
          <a:p>
            <a:r>
              <a:rPr lang="it-IT" sz="1600" b="1" dirty="0">
                <a:solidFill>
                  <a:schemeClr val="bg1"/>
                </a:solidFill>
              </a:rPr>
              <a:t>Dott. Andrea </a:t>
            </a:r>
            <a:r>
              <a:rPr lang="it-IT" sz="1600" b="1" dirty="0" err="1">
                <a:solidFill>
                  <a:schemeClr val="bg1"/>
                </a:solidFill>
              </a:rPr>
              <a:t>Barbuscia</a:t>
            </a:r>
            <a:r>
              <a:rPr lang="it-IT" sz="1600" b="1" dirty="0">
                <a:solidFill>
                  <a:schemeClr val="bg1"/>
                </a:solidFill>
              </a:rPr>
              <a:t>, Presidente AGCL di Roma</a:t>
            </a:r>
          </a:p>
          <a:p>
            <a:r>
              <a:rPr lang="it-IT" sz="1600" b="1" dirty="0">
                <a:solidFill>
                  <a:srgbClr val="FF0000"/>
                </a:solidFill>
              </a:rPr>
              <a:t>Ore 10:20 – 10.40 </a:t>
            </a:r>
          </a:p>
          <a:p>
            <a:r>
              <a:rPr lang="it-IT" sz="1600" b="1" i="1" dirty="0">
                <a:solidFill>
                  <a:schemeClr val="bg1"/>
                </a:solidFill>
              </a:rPr>
              <a:t>La Chiarezza Contrattuale: Obblighi di Trasparenza e genuinità del rapporto di lavoro,</a:t>
            </a:r>
          </a:p>
          <a:p>
            <a:r>
              <a:rPr lang="it-IT" sz="1600" b="1" dirty="0">
                <a:solidFill>
                  <a:schemeClr val="bg1"/>
                </a:solidFill>
              </a:rPr>
              <a:t>Dott.ssa Beatrice Passerini, Vicepresidente AGCL di Roma</a:t>
            </a:r>
          </a:p>
          <a:p>
            <a:r>
              <a:rPr lang="it-IT" sz="1600" b="1" dirty="0">
                <a:solidFill>
                  <a:srgbClr val="FF0000"/>
                </a:solidFill>
              </a:rPr>
              <a:t>Ore 10:40 – 11:00 </a:t>
            </a:r>
          </a:p>
          <a:p>
            <a:r>
              <a:rPr lang="it-IT" sz="1600" b="1" i="1" dirty="0">
                <a:solidFill>
                  <a:schemeClr val="bg1"/>
                </a:solidFill>
              </a:rPr>
              <a:t>Requisiti di Genuinità dei Tirocini e Contrasto alla Sostituzione di Manodopera</a:t>
            </a:r>
            <a:r>
              <a:rPr lang="it-IT" sz="1600" b="1" dirty="0">
                <a:solidFill>
                  <a:schemeClr val="bg1"/>
                </a:solidFill>
              </a:rPr>
              <a:t>, </a:t>
            </a:r>
          </a:p>
          <a:p>
            <a:r>
              <a:rPr lang="it-IT" sz="1600" b="1" dirty="0">
                <a:solidFill>
                  <a:schemeClr val="bg1"/>
                </a:solidFill>
              </a:rPr>
              <a:t>Dott.ssa Federica Santoro, Delegata all’orientamento </a:t>
            </a:r>
            <a:r>
              <a:rPr lang="it-IT" sz="1600" b="1" dirty="0" err="1">
                <a:solidFill>
                  <a:schemeClr val="bg1"/>
                </a:solidFill>
              </a:rPr>
              <a:t>CdL</a:t>
            </a:r>
            <a:r>
              <a:rPr lang="it-IT" sz="1600" b="1" dirty="0">
                <a:solidFill>
                  <a:schemeClr val="bg1"/>
                </a:solidFill>
              </a:rPr>
              <a:t> Ordine Provinciale di Roma</a:t>
            </a:r>
          </a:p>
          <a:p>
            <a:r>
              <a:rPr lang="it-IT" sz="1600" b="1" dirty="0">
                <a:solidFill>
                  <a:srgbClr val="FF0000"/>
                </a:solidFill>
              </a:rPr>
              <a:t>Ore 11:00 – 11:40 </a:t>
            </a:r>
          </a:p>
          <a:p>
            <a:r>
              <a:rPr lang="it-IT" sz="1600" b="1" i="1" dirty="0">
                <a:solidFill>
                  <a:schemeClr val="bg1"/>
                </a:solidFill>
              </a:rPr>
              <a:t>Presentazione del videogioco GENL</a:t>
            </a:r>
            <a:endParaRPr lang="it-IT" sz="1600" b="1" dirty="0">
              <a:solidFill>
                <a:srgbClr val="FF0000"/>
              </a:solidFill>
            </a:endParaRPr>
          </a:p>
          <a:p>
            <a:r>
              <a:rPr lang="it-IT" sz="1600" b="1" dirty="0">
                <a:solidFill>
                  <a:srgbClr val="FF0000"/>
                </a:solidFill>
              </a:rPr>
              <a:t>Ore 11:40 – 12:00 </a:t>
            </a:r>
          </a:p>
          <a:p>
            <a:r>
              <a:rPr lang="it-IT" sz="1600" b="1" i="1" dirty="0">
                <a:solidFill>
                  <a:schemeClr val="bg1"/>
                </a:solidFill>
              </a:rPr>
              <a:t>Discussione e Conclusione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200" y="7223760"/>
            <a:ext cx="8229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200" b="1">
                <a:solidFill>
                  <a:srgbClr val="FFFFFF"/>
                </a:solidFill>
              </a:rPr>
              <a:t>Ore 11:30 – 12:00  DISCUSSIONE E CONCLUSIONI</a:t>
            </a:r>
          </a:p>
        </p:txBody>
      </p:sp>
      <p:pic>
        <p:nvPicPr>
          <p:cNvPr id="14" name="Picture 13" descr="c21ffc0f-8f1c-46fd-a9da-16c310bda5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07" y="62450"/>
            <a:ext cx="3019675" cy="573128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71D2FC52-2FB7-3E4C-9DB0-ADBBCB0166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5756" y="5398613"/>
            <a:ext cx="4307337" cy="1459387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6C558B9A-0B91-C049-97E4-65B979FE5A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3803" y="145590"/>
            <a:ext cx="1280406" cy="1188650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75D632EA-E19E-3D4C-890E-30826073AF3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34524" y="137721"/>
            <a:ext cx="1301701" cy="1188650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id="{EC7F7069-65E9-9B49-9D82-5BBF54F2FF1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44" t="8390" r="3108" b="55454"/>
          <a:stretch/>
        </p:blipFill>
        <p:spPr>
          <a:xfrm>
            <a:off x="5834186" y="62450"/>
            <a:ext cx="3258907" cy="5676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146</Words>
  <Application>Microsoft Macintosh PowerPoint</Application>
  <PresentationFormat>Presentazione su schermo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Presentazione standard di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subject/>
  <dc:creator/>
  <cp:keywords/>
  <dc:description>generated using python-pptx</dc:description>
  <cp:lastModifiedBy>Ale Del Vecchio</cp:lastModifiedBy>
  <cp:revision>14</cp:revision>
  <cp:lastPrinted>2025-11-18T10:37:08Z</cp:lastPrinted>
  <dcterms:created xsi:type="dcterms:W3CDTF">2013-01-27T09:14:16Z</dcterms:created>
  <dcterms:modified xsi:type="dcterms:W3CDTF">2025-11-24T17:56:07Z</dcterms:modified>
  <cp:category/>
</cp:coreProperties>
</file>