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4"/>
  </p:sldMasterIdLst>
  <p:notesMasterIdLst>
    <p:notesMasterId r:id="rId19"/>
  </p:notesMasterIdLst>
  <p:handoutMasterIdLst>
    <p:handoutMasterId r:id="rId20"/>
  </p:handoutMasterIdLst>
  <p:sldIdLst>
    <p:sldId id="372" r:id="rId5"/>
    <p:sldId id="390" r:id="rId6"/>
    <p:sldId id="265" r:id="rId7"/>
    <p:sldId id="391" r:id="rId8"/>
    <p:sldId id="392" r:id="rId9"/>
    <p:sldId id="393" r:id="rId10"/>
    <p:sldId id="394" r:id="rId11"/>
    <p:sldId id="395" r:id="rId12"/>
    <p:sldId id="396" r:id="rId13"/>
    <p:sldId id="397" r:id="rId14"/>
    <p:sldId id="398" r:id="rId15"/>
    <p:sldId id="399" r:id="rId16"/>
    <p:sldId id="400" r:id="rId17"/>
    <p:sldId id="40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e"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9B337"/>
    <a:srgbClr val="003399"/>
    <a:srgbClr val="FFFFFF"/>
    <a:srgbClr val="003366"/>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Stile chiaro 3 - Color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DCAF9ED-07DC-4A11-8D7F-57B35C25682E}" styleName="Stile medio 1 - Color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Stile medio 1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957" autoAdjust="0"/>
  </p:normalViewPr>
  <p:slideViewPr>
    <p:cSldViewPr snapToGrid="0">
      <p:cViewPr varScale="1">
        <p:scale>
          <a:sx n="81" d="100"/>
          <a:sy n="81" d="100"/>
        </p:scale>
        <p:origin x="60" y="228"/>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0" d="100"/>
          <a:sy n="50" d="100"/>
        </p:scale>
        <p:origin x="2034"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5/9/2023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‹N›</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5/9/2023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‹N›</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3814604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 y="-35758"/>
            <a:ext cx="12188825" cy="493486"/>
            <a:chOff x="0" y="0"/>
            <a:chExt cx="12188825" cy="713232"/>
          </a:xfrm>
          <a:solidFill>
            <a:srgbClr val="003366">
              <a:alpha val="14902"/>
            </a:srgbClr>
          </a:solidFill>
        </p:grpSpPr>
        <p:sp>
          <p:nvSpPr>
            <p:cNvPr id="7"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1" name="Group 10"/>
          <p:cNvGrpSpPr/>
          <p:nvPr userDrawn="1"/>
        </p:nvGrpSpPr>
        <p:grpSpPr>
          <a:xfrm>
            <a:off x="0" y="0"/>
            <a:ext cx="362857" cy="6858000"/>
            <a:chOff x="0" y="0"/>
            <a:chExt cx="713232" cy="6858000"/>
          </a:xfrm>
          <a:solidFill>
            <a:srgbClr val="A50021">
              <a:alpha val="14902"/>
            </a:srgbClr>
          </a:solidFill>
        </p:grpSpPr>
        <p:sp>
          <p:nvSpPr>
            <p:cNvPr id="12"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flipH="1">
              <a:off x="0" y="0"/>
              <a:ext cx="20271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4" name="Group 13"/>
          <p:cNvGrpSpPr/>
          <p:nvPr userDrawn="1"/>
        </p:nvGrpSpPr>
        <p:grpSpPr>
          <a:xfrm>
            <a:off x="11829143" y="0"/>
            <a:ext cx="394504" cy="6858000"/>
            <a:chOff x="11476762" y="0"/>
            <a:chExt cx="746884" cy="6858000"/>
          </a:xfrm>
        </p:grpSpPr>
        <p:sp>
          <p:nvSpPr>
            <p:cNvPr id="15" name="Rectangle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flipH="1">
              <a:off x="11916421" y="0"/>
              <a:ext cx="307225"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7" name="Group 16"/>
          <p:cNvGrpSpPr/>
          <p:nvPr/>
        </p:nvGrpSpPr>
        <p:grpSpPr>
          <a:xfrm flipV="1">
            <a:off x="0" y="6111239"/>
            <a:ext cx="12188825" cy="746759"/>
            <a:chOff x="0" y="0"/>
            <a:chExt cx="12188825" cy="713232"/>
          </a:xfrm>
        </p:grpSpPr>
        <p:sp>
          <p:nvSpPr>
            <p:cNvPr id="18" name="Rectangle 17"/>
            <p:cNvSpPr/>
            <p:nvPr/>
          </p:nvSpPr>
          <p:spPr>
            <a:xfrm flipV="1">
              <a:off x="0" y="73152"/>
              <a:ext cx="12188825" cy="640080"/>
            </a:xfrm>
            <a:prstGeom prst="rect">
              <a:avLst/>
            </a:prstGeom>
            <a:solidFill>
              <a:srgbClr val="69B337">
                <a:alpha val="1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9" name="Rectangle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olo 1"/>
          <p:cNvSpPr>
            <a:spLocks noGrp="1"/>
          </p:cNvSpPr>
          <p:nvPr>
            <p:ph type="ctrTitle"/>
          </p:nvPr>
        </p:nvSpPr>
        <p:spPr>
          <a:xfrm>
            <a:off x="1295400" y="1188720"/>
            <a:ext cx="9601200" cy="2514600"/>
          </a:xfrm>
        </p:spPr>
        <p:txBody>
          <a:bodyPr anchor="b">
            <a:noAutofit/>
          </a:bodyPr>
          <a:lstStyle>
            <a:lvl1pPr algn="ctr">
              <a:defRPr sz="6000"/>
            </a:lvl1pPr>
          </a:lstStyle>
          <a:p>
            <a:r>
              <a:rPr lang="it-IT" dirty="0"/>
              <a:t>Fare clic per modificare lo stile del titolo</a:t>
            </a:r>
            <a:endParaRPr dirty="0"/>
          </a:p>
        </p:txBody>
      </p:sp>
      <p:sp>
        <p:nvSpPr>
          <p:cNvPr id="3" name="Sottotitolo 2"/>
          <p:cNvSpPr>
            <a:spLocks noGrp="1"/>
          </p:cNvSpPr>
          <p:nvPr>
            <p:ph type="subTitle" idx="1"/>
          </p:nvPr>
        </p:nvSpPr>
        <p:spPr>
          <a:xfrm>
            <a:off x="1295400" y="3749040"/>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a:p>
        </p:txBody>
      </p:sp>
    </p:spTree>
    <p:extLst>
      <p:ext uri="{BB962C8B-B14F-4D97-AF65-F5344CB8AC3E}">
        <p14:creationId xmlns:p14="http://schemas.microsoft.com/office/powerpoint/2010/main" val="33828820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98246" y="1551431"/>
            <a:ext cx="8905146"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2598247" y="438912"/>
            <a:ext cx="8817728" cy="1088136"/>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0"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22126" y="316991"/>
            <a:ext cx="701101" cy="798645"/>
          </a:xfrm>
          <a:prstGeom prst="rect">
            <a:avLst/>
          </a:prstGeom>
        </p:spPr>
      </p:pic>
      <p:sp>
        <p:nvSpPr>
          <p:cNvPr id="18" name="CasellaDiTesto 17"/>
          <p:cNvSpPr txBox="1"/>
          <p:nvPr userDrawn="1"/>
        </p:nvSpPr>
        <p:spPr>
          <a:xfrm>
            <a:off x="8473440" y="6426872"/>
            <a:ext cx="3399080"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41593422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0996" y="1610130"/>
            <a:ext cx="11245470"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450996" y="499274"/>
            <a:ext cx="10331070" cy="1027774"/>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3516"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40036" y="322616"/>
            <a:ext cx="701101" cy="798645"/>
          </a:xfrm>
          <a:prstGeom prst="rect">
            <a:avLst/>
          </a:prstGeom>
        </p:spPr>
      </p:pic>
      <p:sp>
        <p:nvSpPr>
          <p:cNvPr id="18" name="CasellaDiTesto 17"/>
          <p:cNvSpPr txBox="1"/>
          <p:nvPr userDrawn="1"/>
        </p:nvSpPr>
        <p:spPr>
          <a:xfrm>
            <a:off x="8515504" y="6426872"/>
            <a:ext cx="3357016"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39420387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Group 7"/>
          <p:cNvGrpSpPr/>
          <p:nvPr/>
        </p:nvGrpSpPr>
        <p:grpSpPr bwMode="auto">
          <a:xfrm flipV="1">
            <a:off x="0" y="6309360"/>
            <a:ext cx="12188825" cy="548640"/>
            <a:chOff x="0" y="0"/>
            <a:chExt cx="12188825" cy="713232"/>
          </a:xfrm>
        </p:grpSpPr>
        <p:sp>
          <p:nvSpPr>
            <p:cNvPr id="9" name="Rectangle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Placeholder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it-IT"/>
              <a:t>Fare clic per modificare lo stile del titolo</a:t>
            </a:r>
            <a:endParaRPr/>
          </a:p>
        </p:txBody>
      </p:sp>
      <p:sp>
        <p:nvSpPr>
          <p:cNvPr id="3" name="Segnaposto testo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a:p>
        </p:txBody>
      </p:sp>
      <p:sp>
        <p:nvSpPr>
          <p:cNvPr id="4" name="Date Placeholder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a:p>
        </p:txBody>
      </p:sp>
      <p:sp>
        <p:nvSpPr>
          <p:cNvPr id="5" name="Footer Placeholder 4"/>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endParaRPr/>
          </a:p>
        </p:txBody>
      </p:sp>
      <p:sp>
        <p:nvSpPr>
          <p:cNvPr id="6" name="Slide Number Placeholder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a:pPr/>
              <a:t>‹N›</a:t>
            </a:fld>
            <a:endParaRPr/>
          </a:p>
        </p:txBody>
      </p:sp>
      <p:sp>
        <p:nvSpPr>
          <p:cNvPr id="12" name="Slide Number Placeholder 5"/>
          <p:cNvSpPr txBox="1">
            <a:spLocks/>
          </p:cNvSpPr>
          <p:nvPr userDrawn="1"/>
        </p:nvSpPr>
        <p:spPr>
          <a:xfrm>
            <a:off x="326136" y="6391656"/>
            <a:ext cx="640080" cy="237744"/>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A8D9AD5-F248-4919-864A-CFD76CC027D6}" type="slidenum">
              <a:rPr lang="it-IT" sz="1200" b="1" smtClean="0">
                <a:solidFill>
                  <a:srgbClr val="000000"/>
                </a:solidFill>
              </a:rPr>
              <a:pPr/>
              <a:t>‹N›</a:t>
            </a:fld>
            <a:endParaRPr lang="it-IT" sz="1200" b="1" dirty="0">
              <a:solidFill>
                <a:srgbClr val="000000"/>
              </a:solidFill>
            </a:endParaRPr>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3840">
          <p15:clr>
            <a:srgbClr val="F26B43"/>
          </p15:clr>
        </p15:guide>
        <p15:guide id="5"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3"/>
          <a:stretch>
            <a:fillRect/>
          </a:stretch>
        </p:blipFill>
        <p:spPr>
          <a:xfrm>
            <a:off x="5492444" y="496682"/>
            <a:ext cx="1207113" cy="1371719"/>
          </a:xfrm>
          <a:prstGeom prst="rect">
            <a:avLst/>
          </a:prstGeom>
        </p:spPr>
      </p:pic>
      <p:sp>
        <p:nvSpPr>
          <p:cNvPr id="3" name="Titolo 2"/>
          <p:cNvSpPr>
            <a:spLocks noGrp="1"/>
          </p:cNvSpPr>
          <p:nvPr>
            <p:ph type="ctrTitle"/>
          </p:nvPr>
        </p:nvSpPr>
        <p:spPr>
          <a:xfrm>
            <a:off x="395257" y="2533773"/>
            <a:ext cx="11432949" cy="2433484"/>
          </a:xfrm>
        </p:spPr>
        <p:txBody>
          <a:bodyPr anchor="t"/>
          <a:lstStyle/>
          <a:p>
            <a:r>
              <a:rPr lang="en-GB" sz="7200" dirty="0">
                <a:solidFill>
                  <a:srgbClr val="000000"/>
                </a:solidFill>
                <a:latin typeface="Arial" panose="020B0604020202020204" pitchFamily="34" charset="0"/>
                <a:cs typeface="Arial" panose="020B0604020202020204" pitchFamily="34" charset="0"/>
              </a:rPr>
              <a:t>Human Resource </a:t>
            </a:r>
            <a:r>
              <a:rPr lang="en-GB" sz="7200">
                <a:solidFill>
                  <a:srgbClr val="000000"/>
                </a:solidFill>
                <a:latin typeface="Arial" panose="020B0604020202020204" pitchFamily="34" charset="0"/>
                <a:cs typeface="Arial" panose="020B0604020202020204" pitchFamily="34" charset="0"/>
              </a:rPr>
              <a:t>Management Strategy </a:t>
            </a:r>
            <a:r>
              <a:rPr lang="en-GB" sz="7200" dirty="0">
                <a:solidFill>
                  <a:srgbClr val="000000"/>
                </a:solidFill>
                <a:latin typeface="Arial" panose="020B0604020202020204" pitchFamily="34" charset="0"/>
                <a:cs typeface="Arial" panose="020B0604020202020204" pitchFamily="34" charset="0"/>
              </a:rPr>
              <a:t>in Family Business</a:t>
            </a:r>
            <a:br>
              <a:rPr lang="en-GB" sz="3200" dirty="0">
                <a:solidFill>
                  <a:srgbClr val="000000"/>
                </a:solidFill>
                <a:latin typeface="Arial" panose="020B0604020202020204" pitchFamily="34" charset="0"/>
                <a:cs typeface="Arial" panose="020B0604020202020204" pitchFamily="34" charset="0"/>
              </a:rPr>
            </a:br>
            <a:endParaRPr lang="en-GB" sz="3200" dirty="0">
              <a:solidFill>
                <a:srgbClr val="000000"/>
              </a:solidFill>
              <a:latin typeface="Arial" panose="020B0604020202020204" pitchFamily="34" charset="0"/>
              <a:cs typeface="Arial" panose="020B0604020202020204" pitchFamily="34" charset="0"/>
            </a:endParaRPr>
          </a:p>
        </p:txBody>
      </p:sp>
      <p:sp>
        <p:nvSpPr>
          <p:cNvPr id="10" name="CasellaDiTesto 9"/>
          <p:cNvSpPr txBox="1"/>
          <p:nvPr/>
        </p:nvSpPr>
        <p:spPr>
          <a:xfrm>
            <a:off x="395257" y="5486400"/>
            <a:ext cx="3993863" cy="646331"/>
          </a:xfrm>
          <a:prstGeom prst="rect">
            <a:avLst/>
          </a:prstGeom>
          <a:noFill/>
        </p:spPr>
        <p:txBody>
          <a:bodyPr wrap="square" rtlCol="0">
            <a:spAutoFit/>
          </a:bodyPr>
          <a:lstStyle/>
          <a:p>
            <a:endParaRPr lang="it-IT" dirty="0">
              <a:solidFill>
                <a:srgbClr val="000000"/>
              </a:solidFill>
            </a:endParaRPr>
          </a:p>
          <a:p>
            <a:r>
              <a:rPr lang="it-IT" dirty="0">
                <a:solidFill>
                  <a:srgbClr val="000000"/>
                </a:solidFill>
              </a:rPr>
              <a:t>Prof. Giulia Flamini</a:t>
            </a:r>
          </a:p>
        </p:txBody>
      </p:sp>
    </p:spTree>
    <p:extLst>
      <p:ext uri="{BB962C8B-B14F-4D97-AF65-F5344CB8AC3E}">
        <p14:creationId xmlns:p14="http://schemas.microsoft.com/office/powerpoint/2010/main" val="240122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4489408" y="4861068"/>
            <a:ext cx="3173853" cy="584775"/>
          </a:xfrm>
          <a:prstGeom prst="rect">
            <a:avLst/>
          </a:prstGeom>
          <a:noFill/>
        </p:spPr>
        <p:txBody>
          <a:bodyPr wrap="square" rtlCol="0">
            <a:spAutoFit/>
          </a:bodyPr>
          <a:lstStyle/>
          <a:p>
            <a:pPr algn="ctr"/>
            <a:r>
              <a:rPr lang="en-GB" sz="3200" dirty="0">
                <a:solidFill>
                  <a:srgbClr val="000000"/>
                </a:solidFill>
                <a:latin typeface="Arial" panose="020B0604020202020204" pitchFamily="34" charset="0"/>
                <a:cs typeface="Arial" panose="020B0604020202020204" pitchFamily="34" charset="0"/>
              </a:rPr>
              <a:t>Lecture 13</a:t>
            </a:r>
          </a:p>
        </p:txBody>
      </p:sp>
      <p:sp>
        <p:nvSpPr>
          <p:cNvPr id="2" name="Titolo 1">
            <a:extLst>
              <a:ext uri="{FF2B5EF4-FFF2-40B4-BE49-F238E27FC236}">
                <a16:creationId xmlns:a16="http://schemas.microsoft.com/office/drawing/2014/main" id="{85FF7561-B215-5A0F-1AA1-EF32286D178A}"/>
              </a:ext>
            </a:extLst>
          </p:cNvPr>
          <p:cNvSpPr txBox="1">
            <a:spLocks/>
          </p:cNvSpPr>
          <p:nvPr/>
        </p:nvSpPr>
        <p:spPr>
          <a:xfrm>
            <a:off x="965395" y="1145813"/>
            <a:ext cx="10058400" cy="3566160"/>
          </a:xfrm>
          <a:prstGeom prst="rect">
            <a:avLst/>
          </a:prstGeom>
        </p:spPr>
        <p:txBody>
          <a:bodyPr vert="horz" lIns="91440" tIns="45720" rIns="91440" bIns="45720" rtlCol="0" anchor="ctr">
            <a:normAutofit fontScale="9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sz="8000" b="0" i="0" u="none" strike="noStrike" kern="1200" cap="none" spc="-50" normalizeH="0" baseline="0" noProof="0" dirty="0">
                <a:ln>
                  <a:noFill/>
                </a:ln>
                <a:solidFill>
                  <a:sysClr val="windowText" lastClr="000000">
                    <a:lumMod val="85000"/>
                    <a:lumOff val="15000"/>
                  </a:sysClr>
                </a:solidFill>
                <a:effectLst/>
                <a:uLnTx/>
                <a:uFillTx/>
                <a:latin typeface="Calibri Light" panose="020F0302020204030204"/>
                <a:ea typeface="+mj-ea"/>
                <a:cs typeface="+mj-cs"/>
              </a:rPr>
              <a:t>Interpersonal relationships and conflict in the family firm: managing conflicts</a:t>
            </a:r>
          </a:p>
        </p:txBody>
      </p:sp>
    </p:spTree>
    <p:extLst>
      <p:ext uri="{BB962C8B-B14F-4D97-AF65-F5344CB8AC3E}">
        <p14:creationId xmlns:p14="http://schemas.microsoft.com/office/powerpoint/2010/main" val="3866994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Titolo 12"/>
          <p:cNvSpPr>
            <a:spLocks noGrp="1"/>
          </p:cNvSpPr>
          <p:nvPr>
            <p:ph type="title"/>
          </p:nvPr>
        </p:nvSpPr>
        <p:spPr>
          <a:xfrm>
            <a:off x="352129" y="308779"/>
            <a:ext cx="11472596" cy="782602"/>
          </a:xfrm>
        </p:spPr>
        <p:txBody>
          <a:bodyPr>
            <a:normAutofit/>
          </a:bodyPr>
          <a:lstStyle/>
          <a:p>
            <a:pPr marL="0" indent="0" algn="ctr" defTabSz="914400">
              <a:lnSpc>
                <a:spcPct val="90000"/>
              </a:lnSpc>
              <a:spcBef>
                <a:spcPts val="0"/>
              </a:spcBef>
              <a:buNone/>
            </a:pPr>
            <a:r>
              <a:rPr lang="it-IT" sz="4900" b="1" i="0" dirty="0">
                <a:solidFill>
                  <a:srgbClr val="000000"/>
                </a:solidFill>
                <a:latin typeface="Calibri" panose="020F0502020204030204" pitchFamily="34" charset="0"/>
                <a:cs typeface="Calibri" panose="020F0502020204030204" pitchFamily="34" charset="0"/>
              </a:rPr>
              <a:t>Agenda</a:t>
            </a:r>
            <a:endParaRPr lang="it-IT" sz="3200" b="1" i="0" dirty="0">
              <a:solidFill>
                <a:srgbClr val="000000"/>
              </a:solidFill>
              <a:latin typeface="Calibri" panose="020F0502020204030204" pitchFamily="34" charset="0"/>
              <a:cs typeface="Calibri" panose="020F0502020204030204" pitchFamily="34" charset="0"/>
            </a:endParaRPr>
          </a:p>
        </p:txBody>
      </p:sp>
      <p:sp>
        <p:nvSpPr>
          <p:cNvPr id="4" name="Segnaposto contenuto 2">
            <a:extLst>
              <a:ext uri="{FF2B5EF4-FFF2-40B4-BE49-F238E27FC236}">
                <a16:creationId xmlns:a16="http://schemas.microsoft.com/office/drawing/2014/main" id="{4ABB5F59-35A8-6489-EDF9-00E8B9D6EF42}"/>
              </a:ext>
            </a:extLst>
          </p:cNvPr>
          <p:cNvSpPr txBox="1">
            <a:spLocks/>
          </p:cNvSpPr>
          <p:nvPr/>
        </p:nvSpPr>
        <p:spPr>
          <a:xfrm>
            <a:off x="352129" y="1441939"/>
            <a:ext cx="11472596" cy="4721469"/>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Why family firms are fertile contexts for conflict</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Types of conflict</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Conflict dynamics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Conflict-management styles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Communication strategies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How to behave in the face of conflict</a:t>
            </a:r>
            <a:endParaRPr kumimoji="0" lang="en-US"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18599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0389BCEE-CBD0-249B-8226-05D2DC311542}"/>
              </a:ext>
            </a:extLst>
          </p:cNvPr>
          <p:cNvSpPr txBox="1">
            <a:spLocks/>
          </p:cNvSpPr>
          <p:nvPr/>
        </p:nvSpPr>
        <p:spPr>
          <a:xfrm>
            <a:off x="325315" y="286603"/>
            <a:ext cx="10830365" cy="1243259"/>
          </a:xfrm>
          <a:prstGeom prst="rect">
            <a:avLst/>
          </a:prstGeom>
        </p:spPr>
        <p:txBody>
          <a:bodyPr vert="horz" lIns="91440" tIns="45720" rIns="91440" bIns="45720" rtlCol="0" anchor="b">
            <a:normAutofit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US" sz="4800" b="0"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Why family firms are fertile contexts for conflict</a:t>
            </a:r>
            <a:endParaRPr kumimoji="0" lang="en-US"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
        <p:nvSpPr>
          <p:cNvPr id="5" name="Segnaposto contenuto 2">
            <a:extLst>
              <a:ext uri="{FF2B5EF4-FFF2-40B4-BE49-F238E27FC236}">
                <a16:creationId xmlns:a16="http://schemas.microsoft.com/office/drawing/2014/main" id="{B3CA4F82-A6D6-3941-DB5E-2427D94DEB3E}"/>
              </a:ext>
            </a:extLst>
          </p:cNvPr>
          <p:cNvSpPr txBox="1">
            <a:spLocks/>
          </p:cNvSpPr>
          <p:nvPr/>
        </p:nvSpPr>
        <p:spPr>
          <a:xfrm>
            <a:off x="325315" y="1635369"/>
            <a:ext cx="11535508" cy="4702955"/>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266700" algn="l" defTabSz="914400" rtl="0" eaLnBrk="1" fontAlgn="auto" latinLnBrk="0" hangingPunct="1">
              <a:lnSpc>
                <a:spcPct val="100000"/>
              </a:lnSpc>
              <a:spcBef>
                <a:spcPts val="0"/>
              </a:spcBef>
              <a:spcAft>
                <a:spcPts val="0"/>
              </a:spcAft>
              <a:buClr>
                <a:srgbClr val="99CB38"/>
              </a:buClr>
              <a:buSzPct val="100000"/>
              <a:buFont typeface="+mj-lt"/>
              <a:buAutoNum type="arabicPeriod"/>
              <a:tabLst/>
              <a:defRPr/>
            </a:pPr>
            <a:r>
              <a:rPr kumimoji="0" lang="en-US"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Intertwinement of multiple systems with conflicting logics</a:t>
            </a:r>
          </a:p>
          <a:p>
            <a:pPr marL="357188" marR="0" lvl="0" indent="-266700" algn="l" defTabSz="914400" rtl="0" eaLnBrk="1" fontAlgn="auto" latinLnBrk="0" hangingPunct="1">
              <a:lnSpc>
                <a:spcPct val="100000"/>
              </a:lnSpc>
              <a:spcBef>
                <a:spcPts val="0"/>
              </a:spcBef>
              <a:spcAft>
                <a:spcPts val="0"/>
              </a:spcAft>
              <a:buClr>
                <a:srgbClr val="99CB38"/>
              </a:buClr>
              <a:buSzPct val="100000"/>
              <a:buFont typeface="+mj-lt"/>
              <a:buAutoNum type="arabicPeriod"/>
              <a:tabLst/>
              <a:defRPr/>
            </a:pPr>
            <a:r>
              <a:rPr kumimoji="0" lang="en-US"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Absent or blurred context markers </a:t>
            </a:r>
            <a:r>
              <a:rPr kumimoji="0" lang="en-US" sz="25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t>
            </a:r>
            <a:r>
              <a:rPr kumimoji="0" lang="en-US"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same people occupy multiple roles)</a:t>
            </a:r>
          </a:p>
          <a:p>
            <a:pPr marL="357188" marR="0" lvl="0" indent="-266700" algn="l" defTabSz="914400" rtl="0" eaLnBrk="1" fontAlgn="auto" latinLnBrk="0" hangingPunct="1">
              <a:lnSpc>
                <a:spcPct val="100000"/>
              </a:lnSpc>
              <a:spcBef>
                <a:spcPts val="0"/>
              </a:spcBef>
              <a:spcAft>
                <a:spcPts val="0"/>
              </a:spcAft>
              <a:buClr>
                <a:srgbClr val="99CB38"/>
              </a:buClr>
              <a:buSzPct val="100000"/>
              <a:buFont typeface="+mj-lt"/>
              <a:buAutoNum type="arabicPeriod"/>
              <a:tabLst/>
              <a:defRPr/>
            </a:pPr>
            <a:r>
              <a:rPr kumimoji="0" lang="en-US"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Spillover effects from one system too another of interpersonal dynamics</a:t>
            </a:r>
          </a:p>
          <a:p>
            <a:pPr marL="357188" marR="0" lvl="0" indent="-266700" algn="l" defTabSz="914400" rtl="0" eaLnBrk="1" fontAlgn="auto" latinLnBrk="0" hangingPunct="1">
              <a:lnSpc>
                <a:spcPct val="100000"/>
              </a:lnSpc>
              <a:spcBef>
                <a:spcPts val="0"/>
              </a:spcBef>
              <a:spcAft>
                <a:spcPts val="0"/>
              </a:spcAft>
              <a:buClr>
                <a:srgbClr val="99CB38"/>
              </a:buClr>
              <a:buSzPct val="100000"/>
              <a:buFont typeface="+mj-lt"/>
              <a:buAutoNum type="arabicPeriod"/>
              <a:tabLst/>
              <a:defRPr/>
            </a:pPr>
            <a:r>
              <a:rPr kumimoji="0" lang="en-US"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Unforeseen types of conflict</a:t>
            </a:r>
            <a:r>
              <a:rPr kumimoji="0" lang="en-US" sz="25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(sibling rivalry, children’s desires to differentiate themselves from their parents, marital discord and identity conflict)</a:t>
            </a:r>
          </a:p>
          <a:p>
            <a:pPr marL="357188" marR="0" lvl="0" indent="-266700" algn="l" defTabSz="914400" rtl="0" eaLnBrk="1" fontAlgn="auto" latinLnBrk="0" hangingPunct="1">
              <a:lnSpc>
                <a:spcPct val="100000"/>
              </a:lnSpc>
              <a:spcBef>
                <a:spcPts val="0"/>
              </a:spcBef>
              <a:spcAft>
                <a:spcPts val="0"/>
              </a:spcAft>
              <a:buClr>
                <a:srgbClr val="99CB38"/>
              </a:buClr>
              <a:buSzPct val="100000"/>
              <a:buFont typeface="+mj-lt"/>
              <a:buAutoNum type="arabicPeriod"/>
              <a:tabLst/>
              <a:defRPr/>
            </a:pPr>
            <a:r>
              <a:rPr kumimoji="0" lang="en-GB"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People with high levels of informal power</a:t>
            </a:r>
          </a:p>
          <a:p>
            <a:pPr marL="357188" marR="0" lvl="0" indent="-266700" algn="l" defTabSz="914400" rtl="0" eaLnBrk="1" fontAlgn="auto" latinLnBrk="0" hangingPunct="1">
              <a:lnSpc>
                <a:spcPct val="100000"/>
              </a:lnSpc>
              <a:spcBef>
                <a:spcPts val="0"/>
              </a:spcBef>
              <a:spcAft>
                <a:spcPts val="0"/>
              </a:spcAft>
              <a:buClr>
                <a:srgbClr val="99CB38"/>
              </a:buClr>
              <a:buSzPct val="100000"/>
              <a:buFont typeface="+mj-lt"/>
              <a:buAutoNum type="arabicPeriod"/>
              <a:tabLst/>
              <a:defRPr/>
            </a:pPr>
            <a:r>
              <a:rPr kumimoji="0" lang="en-GB"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Insider information</a:t>
            </a:r>
            <a:endParaRPr kumimoji="0" lang="en-GB" sz="25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266700" algn="l" defTabSz="914400" rtl="0" eaLnBrk="1" fontAlgn="auto" latinLnBrk="0" hangingPunct="1">
              <a:lnSpc>
                <a:spcPct val="100000"/>
              </a:lnSpc>
              <a:spcBef>
                <a:spcPts val="0"/>
              </a:spcBef>
              <a:spcAft>
                <a:spcPts val="0"/>
              </a:spcAft>
              <a:buClr>
                <a:srgbClr val="99CB38"/>
              </a:buClr>
              <a:buSzPct val="100000"/>
              <a:buFont typeface="+mj-lt"/>
              <a:buAutoNum type="arabicPeriod"/>
              <a:tabLst/>
              <a:defRPr/>
            </a:pPr>
            <a:r>
              <a:rPr kumimoji="0" lang="en-GB"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Sustained conflict over time and across domains</a:t>
            </a:r>
          </a:p>
          <a:p>
            <a:pPr marL="357188" marR="0" lvl="0" indent="-266700" algn="l" defTabSz="914400" rtl="0" eaLnBrk="1" fontAlgn="auto" latinLnBrk="0" hangingPunct="1">
              <a:lnSpc>
                <a:spcPct val="100000"/>
              </a:lnSpc>
              <a:spcBef>
                <a:spcPts val="0"/>
              </a:spcBef>
              <a:spcAft>
                <a:spcPts val="0"/>
              </a:spcAft>
              <a:buClr>
                <a:srgbClr val="99CB38"/>
              </a:buClr>
              <a:buSzPct val="100000"/>
              <a:buFont typeface="+mj-lt"/>
              <a:buAutoNum type="arabicPeriod"/>
              <a:tabLst/>
              <a:defRPr/>
            </a:pPr>
            <a:r>
              <a:rPr kumimoji="0" lang="en-GB"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High exit costs</a:t>
            </a:r>
            <a:r>
              <a:rPr kumimoji="0" lang="en-GB" sz="25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except in the case of spousal couples, </a:t>
            </a:r>
            <a:r>
              <a:rPr kumimoji="0" lang="en-GB" sz="25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it is virtually impossible to leave one’s family</a:t>
            </a:r>
            <a:endParaRPr kumimoji="0" lang="en-GB" sz="25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7053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2701E375-C9E2-3A28-25E5-B20841A9750F}"/>
              </a:ext>
            </a:extLst>
          </p:cNvPr>
          <p:cNvSpPr txBox="1">
            <a:spLocks/>
          </p:cNvSpPr>
          <p:nvPr/>
        </p:nvSpPr>
        <p:spPr>
          <a:xfrm>
            <a:off x="342900" y="312980"/>
            <a:ext cx="10900703" cy="909151"/>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Types of conflict</a:t>
            </a:r>
          </a:p>
        </p:txBody>
      </p:sp>
      <p:sp>
        <p:nvSpPr>
          <p:cNvPr id="5" name="Segnaposto contenuto 2">
            <a:extLst>
              <a:ext uri="{FF2B5EF4-FFF2-40B4-BE49-F238E27FC236}">
                <a16:creationId xmlns:a16="http://schemas.microsoft.com/office/drawing/2014/main" id="{6A1D7A2F-55D6-65AF-E340-DBFDB4C39B63}"/>
              </a:ext>
            </a:extLst>
          </p:cNvPr>
          <p:cNvSpPr txBox="1">
            <a:spLocks/>
          </p:cNvSpPr>
          <p:nvPr/>
        </p:nvSpPr>
        <p:spPr>
          <a:xfrm>
            <a:off x="342900" y="1765667"/>
            <a:ext cx="5954012" cy="4614053"/>
          </a:xfrm>
          <a:prstGeom prst="rect">
            <a:avLst/>
          </a:prstGeom>
        </p:spPr>
        <p:txBody>
          <a:bodyPr vert="horz" lIns="0" tIns="45720" rIns="0" bIns="45720" rtlCol="0" anchor="ctr">
            <a:normAutofit fontScale="92500" lnSpcReduction="10000"/>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Relationship conflict</a:t>
            </a:r>
            <a:endPar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1" indent="0"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None/>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Interpersonal incompatibilities among individuals</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It reflects personality differences as well as differences of opinion and preferences regarding non-task issues. It is a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dysfunctional form of conflict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that includes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affective components</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such as annoyance, frustration, personal animosity, incompatibility and irritation with others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time spent on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interpersonal aspects rather than on technical and decision-making tasks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Task conflict</a:t>
            </a:r>
            <a:endPar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1" indent="0"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None/>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Disagreements among group members about the task being performed, including differences in viewpoints, ideas and opinions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diverging views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about appropriate behaviors and strategies with regard to the firm</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facilitates the critical evaluation of issues, and ensures that superior alternatives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are not overlooked and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creative solutions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are considered</a:t>
            </a:r>
          </a:p>
        </p:txBody>
      </p:sp>
      <p:sp>
        <p:nvSpPr>
          <p:cNvPr id="6" name="Segnaposto contenuto 2">
            <a:extLst>
              <a:ext uri="{FF2B5EF4-FFF2-40B4-BE49-F238E27FC236}">
                <a16:creationId xmlns:a16="http://schemas.microsoft.com/office/drawing/2014/main" id="{3FD686BA-B536-96F1-1F8B-3152C3965A7B}"/>
              </a:ext>
            </a:extLst>
          </p:cNvPr>
          <p:cNvSpPr txBox="1">
            <a:spLocks/>
          </p:cNvSpPr>
          <p:nvPr/>
        </p:nvSpPr>
        <p:spPr>
          <a:xfrm>
            <a:off x="6465120" y="1765666"/>
            <a:ext cx="5290195" cy="4614053"/>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Clr>
                <a:srgbClr val="99CB38"/>
              </a:buClr>
            </a:pPr>
            <a:r>
              <a:rPr lang="en-GB" dirty="0">
                <a:solidFill>
                  <a:prstClr val="black">
                    <a:lumMod val="75000"/>
                    <a:lumOff val="25000"/>
                  </a:prstClr>
                </a:solidFill>
                <a:latin typeface="Calibri" panose="020F0502020204030204"/>
              </a:rPr>
              <a:t>While relationship conflicts can unfold in particularly destructive ways in family firms and have no apparent positive effect, </a:t>
            </a:r>
            <a:r>
              <a:rPr lang="en-GB" b="1" dirty="0">
                <a:solidFill>
                  <a:prstClr val="black">
                    <a:lumMod val="75000"/>
                    <a:lumOff val="25000"/>
                  </a:prstClr>
                </a:solidFill>
                <a:latin typeface="Calibri" panose="020F0502020204030204"/>
              </a:rPr>
              <a:t>task conflicts are an important and valuable part of family firm conduct</a:t>
            </a:r>
          </a:p>
          <a:p>
            <a:pPr>
              <a:buClr>
                <a:srgbClr val="99CB38"/>
              </a:buClr>
            </a:pPr>
            <a:r>
              <a:rPr lang="en-GB" dirty="0">
                <a:solidFill>
                  <a:prstClr val="black">
                    <a:lumMod val="75000"/>
                    <a:lumOff val="25000"/>
                  </a:prstClr>
                </a:solidFill>
                <a:latin typeface="Calibri" panose="020F0502020204030204"/>
              </a:rPr>
              <a:t>What may start as a constructive task conflict may turn into personal animosity and, finally, a heated relationship conflict</a:t>
            </a:r>
          </a:p>
          <a:p>
            <a:pPr>
              <a:buClr>
                <a:srgbClr val="99CB38"/>
              </a:buClr>
            </a:pPr>
            <a:r>
              <a:rPr lang="en-GB" dirty="0">
                <a:solidFill>
                  <a:prstClr val="black">
                    <a:lumMod val="75000"/>
                    <a:lumOff val="25000"/>
                  </a:prstClr>
                </a:solidFill>
                <a:latin typeface="Calibri" panose="020F0502020204030204"/>
              </a:rPr>
              <a:t>Relationship conflict may thus impede the positive effects of moderate levels of task conflict on firm performance</a:t>
            </a:r>
          </a:p>
        </p:txBody>
      </p:sp>
    </p:spTree>
    <p:extLst>
      <p:ext uri="{BB962C8B-B14F-4D97-AF65-F5344CB8AC3E}">
        <p14:creationId xmlns:p14="http://schemas.microsoft.com/office/powerpoint/2010/main" val="2576934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E9DDF39D-B6D0-681B-3683-5F277DE9E336}"/>
              </a:ext>
            </a:extLst>
          </p:cNvPr>
          <p:cNvSpPr txBox="1">
            <a:spLocks/>
          </p:cNvSpPr>
          <p:nvPr/>
        </p:nvSpPr>
        <p:spPr>
          <a:xfrm>
            <a:off x="316523" y="286604"/>
            <a:ext cx="10839157" cy="891566"/>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Conflict dynamics</a:t>
            </a:r>
            <a:endPar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
        <p:nvSpPr>
          <p:cNvPr id="5" name="Segnaposto contenuto 2">
            <a:extLst>
              <a:ext uri="{FF2B5EF4-FFF2-40B4-BE49-F238E27FC236}">
                <a16:creationId xmlns:a16="http://schemas.microsoft.com/office/drawing/2014/main" id="{EA6EDCA2-0DE9-F2BF-481E-76B3DE3165E7}"/>
              </a:ext>
            </a:extLst>
          </p:cNvPr>
          <p:cNvSpPr txBox="1">
            <a:spLocks/>
          </p:cNvSpPr>
          <p:nvPr/>
        </p:nvSpPr>
        <p:spPr>
          <a:xfrm>
            <a:off x="316523" y="1600200"/>
            <a:ext cx="11517923" cy="4695092"/>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Conflicts have a </a:t>
            </a:r>
            <a:r>
              <a:rPr kumimoji="0" lang="en-GB" sz="32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topic </a:t>
            </a:r>
            <a:r>
              <a:rPr kumimoji="0" lang="en-GB"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and happen within </a:t>
            </a:r>
            <a:r>
              <a:rPr kumimoji="0" lang="en-GB" sz="32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relationships</a:t>
            </a:r>
            <a:endParaRPr kumimoji="0" lang="en-GB"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32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The topic is not always clear </a:t>
            </a:r>
            <a:r>
              <a:rPr kumimoji="0" lang="en-GB" sz="32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GB"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distinguish between topic and people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After the topic is delineated, debates are less likely to escalate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 addition to the issue and relationships, conflicts have a third critical dimension: </a:t>
            </a:r>
            <a:r>
              <a:rPr kumimoji="0" lang="en-GB" sz="32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time</a:t>
            </a:r>
            <a:endParaRPr kumimoji="0" lang="en-GB"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2459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635CE656-1223-8000-A231-BE77D669C962}"/>
              </a:ext>
            </a:extLst>
          </p:cNvPr>
          <p:cNvSpPr txBox="1">
            <a:spLocks/>
          </p:cNvSpPr>
          <p:nvPr/>
        </p:nvSpPr>
        <p:spPr>
          <a:xfrm>
            <a:off x="316523" y="286604"/>
            <a:ext cx="11517923" cy="830020"/>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The role of time in conflicts  </a:t>
            </a:r>
          </a:p>
        </p:txBody>
      </p:sp>
      <p:sp>
        <p:nvSpPr>
          <p:cNvPr id="5" name="Segnaposto contenuto 2">
            <a:extLst>
              <a:ext uri="{FF2B5EF4-FFF2-40B4-BE49-F238E27FC236}">
                <a16:creationId xmlns:a16="http://schemas.microsoft.com/office/drawing/2014/main" id="{E55493D3-9381-F7C4-358A-236465659F56}"/>
              </a:ext>
            </a:extLst>
          </p:cNvPr>
          <p:cNvSpPr txBox="1">
            <a:spLocks/>
          </p:cNvSpPr>
          <p:nvPr/>
        </p:nvSpPr>
        <p:spPr>
          <a:xfrm>
            <a:off x="316523" y="1318846"/>
            <a:ext cx="11517923" cy="4962684"/>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Conflicts always take place in the present, but they normally deal with the past or the future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People fight about the temporal order of events </a:t>
            </a:r>
            <a:r>
              <a:rPr kumimoji="0" lang="en-US"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because their understanding of the past allows them to legitimize their present behavior</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As people tend to remember the past very selectively and as the subjectively memorized past is important for people’s perceptions about fair behavior today, </a:t>
            </a:r>
            <a:r>
              <a:rPr kumimoji="0" lang="en-US"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discussions about the past are often not useful for resolving conflicts </a:t>
            </a:r>
            <a:r>
              <a:rPr kumimoji="0" lang="en-US"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or deriving solid plans for the future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If discussions about the past take place, they should occur without time pressure, as they could be abused and may lead to biased decisions related to the future</a:t>
            </a:r>
            <a:endPar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9396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87679A07-7D76-9C2B-7983-8F910E514802}"/>
              </a:ext>
            </a:extLst>
          </p:cNvPr>
          <p:cNvSpPr txBox="1">
            <a:spLocks/>
          </p:cNvSpPr>
          <p:nvPr/>
        </p:nvSpPr>
        <p:spPr>
          <a:xfrm>
            <a:off x="316523" y="286603"/>
            <a:ext cx="10839157" cy="865189"/>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Conflict and the lifecycle of the firm</a:t>
            </a:r>
          </a:p>
        </p:txBody>
      </p:sp>
      <p:sp>
        <p:nvSpPr>
          <p:cNvPr id="5" name="Segnaposto contenuto 2">
            <a:extLst>
              <a:ext uri="{FF2B5EF4-FFF2-40B4-BE49-F238E27FC236}">
                <a16:creationId xmlns:a16="http://schemas.microsoft.com/office/drawing/2014/main" id="{3C80BE68-E8D8-8755-8C3A-221C174CCFEA}"/>
              </a:ext>
            </a:extLst>
          </p:cNvPr>
          <p:cNvSpPr txBox="1">
            <a:spLocks/>
          </p:cNvSpPr>
          <p:nvPr/>
        </p:nvSpPr>
        <p:spPr>
          <a:xfrm>
            <a:off x="316523" y="1151793"/>
            <a:ext cx="11500339" cy="5268232"/>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176213"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
              <a:tabLst/>
              <a:defRPr/>
            </a:pP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 the founding phase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task conflicts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on feasibility of the venture, raising of capital and willingness of family members to invest capital</a:t>
            </a:r>
          </a:p>
          <a:p>
            <a:pPr marL="357188" marR="0" lvl="0" indent="-176213"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
              <a:tabLst/>
              <a:defRPr/>
            </a:pP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 the growth phase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task conflicts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on mobilization of resources, who on to hire, which technology to adopt, which machinery to buy and where to establish the firm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demands from work may interfere with demands from the family and vice versa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feelings of stress and guilt because both the demands are not satisfied at the same time</a:t>
            </a:r>
          </a:p>
          <a:p>
            <a:pPr marL="357188" marR="0" lvl="0" indent="-176213"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
              <a:tabLst/>
              <a:defRPr/>
            </a:pP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After a firm is established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task conflicts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on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professionalization, delegation of authority and efficiency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relationship conflicts on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cooperation within the top management team</a:t>
            </a:r>
          </a:p>
          <a:p>
            <a:pPr marL="357188" marR="0" lvl="0" indent="-176213"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
              <a:tabLst/>
              <a:defRPr/>
            </a:pP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 the maturity stage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task conflicts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on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rejuvenation and continued innovation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F</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rom a family business perspective,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succession takes stage</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giving rise to questions about who should take over the business, when, in what role(s), and under what conditions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relationship conflicts </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on involvement of the next generation</a:t>
            </a:r>
            <a:endPar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6239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CCE3BCE7-13E4-281A-1871-EFBC1F97297A}"/>
              </a:ext>
            </a:extLst>
          </p:cNvPr>
          <p:cNvSpPr txBox="1">
            <a:spLocks/>
          </p:cNvSpPr>
          <p:nvPr/>
        </p:nvSpPr>
        <p:spPr>
          <a:xfrm>
            <a:off x="325315" y="286603"/>
            <a:ext cx="10830365" cy="847605"/>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Conflict escalation</a:t>
            </a:r>
            <a:endPar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
        <p:nvSpPr>
          <p:cNvPr id="5" name="Segnaposto contenuto 2">
            <a:extLst>
              <a:ext uri="{FF2B5EF4-FFF2-40B4-BE49-F238E27FC236}">
                <a16:creationId xmlns:a16="http://schemas.microsoft.com/office/drawing/2014/main" id="{3A2E0D3B-C420-3A0C-B1B7-1A358614C1CE}"/>
              </a:ext>
            </a:extLst>
          </p:cNvPr>
          <p:cNvSpPr txBox="1">
            <a:spLocks/>
          </p:cNvSpPr>
          <p:nvPr/>
        </p:nvSpPr>
        <p:spPr>
          <a:xfrm>
            <a:off x="325315" y="1310054"/>
            <a:ext cx="5560543" cy="4988514"/>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Nine steps of conflict escalation</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from the hardening of the situation at the outset to a status in which both parties seek mutual destruction</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 the early stages</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the parties are able and willing to end the process in a way that will enable them both to exit the conflict with their heads held high </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 </a:t>
            </a: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win-win outcome is possible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 later stages</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the conflict becomes more heated and confrontational, the parties come to understand that </a:t>
            </a: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only one of them can exit the dispute as a winner</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Relational issues interfere with task-related issues, which undermines the </a:t>
            </a: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potential benefits of task-related discussions</a:t>
            </a:r>
          </a:p>
        </p:txBody>
      </p:sp>
      <p:pic>
        <p:nvPicPr>
          <p:cNvPr id="6" name="Immagine 5">
            <a:extLst>
              <a:ext uri="{FF2B5EF4-FFF2-40B4-BE49-F238E27FC236}">
                <a16:creationId xmlns:a16="http://schemas.microsoft.com/office/drawing/2014/main" id="{596A2A8B-7D50-3241-90F5-D1E082A04A8A}"/>
              </a:ext>
            </a:extLst>
          </p:cNvPr>
          <p:cNvPicPr>
            <a:picLocks noChangeAspect="1"/>
          </p:cNvPicPr>
          <p:nvPr/>
        </p:nvPicPr>
        <p:blipFill>
          <a:blip r:embed="rId2"/>
          <a:stretch>
            <a:fillRect/>
          </a:stretch>
        </p:blipFill>
        <p:spPr>
          <a:xfrm>
            <a:off x="5885858" y="2464808"/>
            <a:ext cx="5812333" cy="3028962"/>
          </a:xfrm>
          <a:prstGeom prst="rect">
            <a:avLst/>
          </a:prstGeom>
        </p:spPr>
      </p:pic>
    </p:spTree>
    <p:extLst>
      <p:ext uri="{BB962C8B-B14F-4D97-AF65-F5344CB8AC3E}">
        <p14:creationId xmlns:p14="http://schemas.microsoft.com/office/powerpoint/2010/main" val="1774631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6DCDAEF0-F1E9-E35A-2462-DA7E810CB463}"/>
              </a:ext>
            </a:extLst>
          </p:cNvPr>
          <p:cNvSpPr txBox="1">
            <a:spLocks/>
          </p:cNvSpPr>
          <p:nvPr/>
        </p:nvSpPr>
        <p:spPr>
          <a:xfrm>
            <a:off x="325315" y="286603"/>
            <a:ext cx="10830365" cy="85639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Conflict-management styles</a:t>
            </a:r>
            <a:endPar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
        <p:nvSpPr>
          <p:cNvPr id="5" name="Segnaposto contenuto 2">
            <a:extLst>
              <a:ext uri="{FF2B5EF4-FFF2-40B4-BE49-F238E27FC236}">
                <a16:creationId xmlns:a16="http://schemas.microsoft.com/office/drawing/2014/main" id="{14E56B60-43B6-4A8B-40E2-3D53DCBF83A1}"/>
              </a:ext>
            </a:extLst>
          </p:cNvPr>
          <p:cNvSpPr txBox="1">
            <a:spLocks/>
          </p:cNvSpPr>
          <p:nvPr/>
        </p:nvSpPr>
        <p:spPr>
          <a:xfrm>
            <a:off x="319941" y="1925352"/>
            <a:ext cx="5583714" cy="864548"/>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
                <a:srgbClr val="99CB38"/>
              </a:buClr>
              <a:buSzPct val="100000"/>
              <a:buFont typeface="Wingdings" panose="05000000000000000000" pitchFamily="2" charset="2"/>
              <a:buNone/>
              <a:tabLst/>
              <a:defRPr/>
            </a:pPr>
            <a:r>
              <a:rPr kumimoji="0" lang="en-GB" sz="1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Integration: </a:t>
            </a:r>
            <a:r>
              <a:rPr kumimoji="0" lang="en-GB"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conflicting parties try to integrate their mutual interests in order to achieve a solution in which everyone wins</a:t>
            </a:r>
            <a:endParaRPr kumimoji="0" lang="en-GB" sz="1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
        <p:nvSpPr>
          <p:cNvPr id="6" name="Segnaposto contenuto 2">
            <a:extLst>
              <a:ext uri="{FF2B5EF4-FFF2-40B4-BE49-F238E27FC236}">
                <a16:creationId xmlns:a16="http://schemas.microsoft.com/office/drawing/2014/main" id="{B5A7E329-9953-2A2B-833F-5A8BE0ADF58E}"/>
              </a:ext>
            </a:extLst>
          </p:cNvPr>
          <p:cNvSpPr txBox="1">
            <a:spLocks/>
          </p:cNvSpPr>
          <p:nvPr/>
        </p:nvSpPr>
        <p:spPr>
          <a:xfrm>
            <a:off x="319940" y="4983049"/>
            <a:ext cx="5695600" cy="1012678"/>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spcBef>
                <a:spcPts val="0"/>
              </a:spcBef>
              <a:spcAft>
                <a:spcPts val="0"/>
              </a:spcAft>
              <a:buClr>
                <a:srgbClr val="99CB38"/>
              </a:buClr>
              <a:buFont typeface="Wingdings" panose="05000000000000000000" pitchFamily="2" charset="2"/>
              <a:buNone/>
            </a:pPr>
            <a:r>
              <a:rPr lang="en-GB" sz="1800" b="1" dirty="0">
                <a:solidFill>
                  <a:prstClr val="black">
                    <a:lumMod val="75000"/>
                    <a:lumOff val="25000"/>
                  </a:prstClr>
                </a:solidFill>
                <a:latin typeface="Calibri" panose="020F0502020204030204"/>
              </a:rPr>
              <a:t>Domination</a:t>
            </a:r>
            <a:r>
              <a:rPr lang="en-GB" sz="1800" dirty="0">
                <a:solidFill>
                  <a:prstClr val="black">
                    <a:lumMod val="75000"/>
                    <a:lumOff val="25000"/>
                  </a:prstClr>
                </a:solidFill>
                <a:latin typeface="Calibri" panose="020F0502020204030204"/>
              </a:rPr>
              <a:t>: assertive and uncooperative conflict-management style </a:t>
            </a:r>
            <a:r>
              <a:rPr lang="en-GB" sz="1800" dirty="0">
                <a:solidFill>
                  <a:prstClr val="black">
                    <a:lumMod val="75000"/>
                    <a:lumOff val="25000"/>
                  </a:prstClr>
                </a:solidFill>
                <a:latin typeface="Calibri" panose="020F0502020204030204"/>
                <a:sym typeface="Wingdings" panose="05000000000000000000" pitchFamily="2" charset="2"/>
              </a:rPr>
              <a:t> </a:t>
            </a:r>
            <a:r>
              <a:rPr lang="en-GB" sz="1800" dirty="0">
                <a:solidFill>
                  <a:prstClr val="black">
                    <a:lumMod val="75000"/>
                    <a:lumOff val="25000"/>
                  </a:prstClr>
                </a:solidFill>
                <a:latin typeface="Calibri" panose="020F0502020204030204"/>
              </a:rPr>
              <a:t>unlikely to build relationships, accommodate varied interests or lead to positive family outcomes</a:t>
            </a:r>
          </a:p>
        </p:txBody>
      </p:sp>
      <p:sp>
        <p:nvSpPr>
          <p:cNvPr id="7" name="Segnaposto contenuto 2">
            <a:extLst>
              <a:ext uri="{FF2B5EF4-FFF2-40B4-BE49-F238E27FC236}">
                <a16:creationId xmlns:a16="http://schemas.microsoft.com/office/drawing/2014/main" id="{98130ECB-5959-44B1-4F0D-F18C3DE7FE33}"/>
              </a:ext>
            </a:extLst>
          </p:cNvPr>
          <p:cNvSpPr txBox="1">
            <a:spLocks/>
          </p:cNvSpPr>
          <p:nvPr/>
        </p:nvSpPr>
        <p:spPr>
          <a:xfrm>
            <a:off x="6288346" y="1862877"/>
            <a:ext cx="5695600" cy="927023"/>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spcBef>
                <a:spcPts val="0"/>
              </a:spcBef>
              <a:spcAft>
                <a:spcPts val="0"/>
              </a:spcAft>
              <a:buClr>
                <a:srgbClr val="99CB38"/>
              </a:buClr>
              <a:buFont typeface="Wingdings" panose="05000000000000000000" pitchFamily="2" charset="2"/>
              <a:buNone/>
            </a:pPr>
            <a:r>
              <a:rPr lang="en-GB" sz="1800" b="1" dirty="0">
                <a:solidFill>
                  <a:prstClr val="black">
                    <a:lumMod val="75000"/>
                    <a:lumOff val="25000"/>
                  </a:prstClr>
                </a:solidFill>
                <a:latin typeface="Calibri" panose="020F0502020204030204"/>
              </a:rPr>
              <a:t>Accommodation: </a:t>
            </a:r>
            <a:r>
              <a:rPr lang="en-GB" sz="1800" dirty="0">
                <a:solidFill>
                  <a:prstClr val="black">
                    <a:lumMod val="75000"/>
                    <a:lumOff val="25000"/>
                  </a:prstClr>
                </a:solidFill>
                <a:latin typeface="Calibri" panose="020F0502020204030204"/>
              </a:rPr>
              <a:t>managing conflicts in cooperative ways. It is based on concern for others than oneself, and may even include a willingness to neglect personal desires</a:t>
            </a:r>
            <a:endParaRPr lang="en-GB" sz="1800" b="1" dirty="0">
              <a:solidFill>
                <a:prstClr val="black">
                  <a:lumMod val="75000"/>
                  <a:lumOff val="25000"/>
                </a:prstClr>
              </a:solidFill>
              <a:latin typeface="Calibri" panose="020F0502020204030204"/>
            </a:endParaRPr>
          </a:p>
        </p:txBody>
      </p:sp>
      <p:sp>
        <p:nvSpPr>
          <p:cNvPr id="9" name="CasellaDiTesto 8">
            <a:extLst>
              <a:ext uri="{FF2B5EF4-FFF2-40B4-BE49-F238E27FC236}">
                <a16:creationId xmlns:a16="http://schemas.microsoft.com/office/drawing/2014/main" id="{38BA61B9-F4E7-696B-2BF6-B96A6BD38476}"/>
              </a:ext>
            </a:extLst>
          </p:cNvPr>
          <p:cNvSpPr txBox="1"/>
          <p:nvPr/>
        </p:nvSpPr>
        <p:spPr>
          <a:xfrm>
            <a:off x="8713177" y="2828836"/>
            <a:ext cx="3094892"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Compromise</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forging a compromise requires assertiveness and cooperativeness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anose="05000000000000000000" pitchFamily="2" charset="2"/>
              </a:rPr>
              <a:t>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considering one’s own interest as well as those of others, so that no one can be viewed as a winner or loser</a:t>
            </a:r>
          </a:p>
        </p:txBody>
      </p:sp>
      <p:sp>
        <p:nvSpPr>
          <p:cNvPr id="10" name="Segnaposto contenuto 2">
            <a:extLst>
              <a:ext uri="{FF2B5EF4-FFF2-40B4-BE49-F238E27FC236}">
                <a16:creationId xmlns:a16="http://schemas.microsoft.com/office/drawing/2014/main" id="{8EB5BCB6-3BB4-4717-7F6D-3AD0EC36F370}"/>
              </a:ext>
            </a:extLst>
          </p:cNvPr>
          <p:cNvSpPr txBox="1">
            <a:spLocks/>
          </p:cNvSpPr>
          <p:nvPr/>
        </p:nvSpPr>
        <p:spPr>
          <a:xfrm>
            <a:off x="6176461" y="5118410"/>
            <a:ext cx="5695600" cy="877317"/>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spcBef>
                <a:spcPts val="0"/>
              </a:spcBef>
              <a:spcAft>
                <a:spcPts val="0"/>
              </a:spcAft>
              <a:buClr>
                <a:srgbClr val="99CB38"/>
              </a:buClr>
              <a:buFont typeface="Wingdings" panose="05000000000000000000" pitchFamily="2" charset="2"/>
              <a:buNone/>
            </a:pPr>
            <a:r>
              <a:rPr lang="en-GB" sz="1800" b="1" dirty="0">
                <a:solidFill>
                  <a:prstClr val="black">
                    <a:lumMod val="75000"/>
                    <a:lumOff val="25000"/>
                  </a:prstClr>
                </a:solidFill>
                <a:latin typeface="Calibri" panose="020F0502020204030204"/>
              </a:rPr>
              <a:t>Avoidance</a:t>
            </a:r>
            <a:r>
              <a:rPr lang="en-GB" sz="1800" dirty="0">
                <a:solidFill>
                  <a:prstClr val="black">
                    <a:lumMod val="75000"/>
                    <a:lumOff val="25000"/>
                  </a:prstClr>
                </a:solidFill>
                <a:latin typeface="Calibri" panose="020F0502020204030204"/>
              </a:rPr>
              <a:t>: lack of interest in one’s own position or those of others </a:t>
            </a:r>
            <a:r>
              <a:rPr lang="en-GB" sz="1800" dirty="0">
                <a:solidFill>
                  <a:prstClr val="black">
                    <a:lumMod val="75000"/>
                    <a:lumOff val="25000"/>
                  </a:prstClr>
                </a:solidFill>
                <a:latin typeface="Calibri" panose="020F0502020204030204"/>
                <a:sym typeface="Wingdings" panose="05000000000000000000" pitchFamily="2" charset="2"/>
              </a:rPr>
              <a:t> </a:t>
            </a:r>
            <a:r>
              <a:rPr lang="en-GB" sz="1800" dirty="0">
                <a:solidFill>
                  <a:prstClr val="black">
                    <a:lumMod val="75000"/>
                    <a:lumOff val="25000"/>
                  </a:prstClr>
                </a:solidFill>
                <a:latin typeface="Calibri" panose="020F0502020204030204"/>
              </a:rPr>
              <a:t>failure to address a conflict. Individuals may deny that conflicts exist or simply avoid discussing them</a:t>
            </a:r>
          </a:p>
        </p:txBody>
      </p:sp>
      <p:pic>
        <p:nvPicPr>
          <p:cNvPr id="11" name="Immagine 10">
            <a:extLst>
              <a:ext uri="{FF2B5EF4-FFF2-40B4-BE49-F238E27FC236}">
                <a16:creationId xmlns:a16="http://schemas.microsoft.com/office/drawing/2014/main" id="{52BF0072-9E19-FFF9-70BE-52EB5ECDE5CD}"/>
              </a:ext>
            </a:extLst>
          </p:cNvPr>
          <p:cNvPicPr>
            <a:picLocks noChangeAspect="1"/>
          </p:cNvPicPr>
          <p:nvPr/>
        </p:nvPicPr>
        <p:blipFill rotWithShape="1">
          <a:blip r:embed="rId2"/>
          <a:srcRect l="953" t="1806" r="1739" b="20578"/>
          <a:stretch/>
        </p:blipFill>
        <p:spPr>
          <a:xfrm>
            <a:off x="2332302" y="2927051"/>
            <a:ext cx="6358515" cy="1783486"/>
          </a:xfrm>
          <a:prstGeom prst="rect">
            <a:avLst/>
          </a:prstGeom>
        </p:spPr>
      </p:pic>
    </p:spTree>
    <p:extLst>
      <p:ext uri="{BB962C8B-B14F-4D97-AF65-F5344CB8AC3E}">
        <p14:creationId xmlns:p14="http://schemas.microsoft.com/office/powerpoint/2010/main" val="1172087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8">
            <a:extLst>
              <a:ext uri="{FF2B5EF4-FFF2-40B4-BE49-F238E27FC236}">
                <a16:creationId xmlns:a16="http://schemas.microsoft.com/office/drawing/2014/main" id="{775A54B7-16D0-4909-EBDE-702E80D0BF26}"/>
              </a:ext>
            </a:extLst>
          </p:cNvPr>
          <p:cNvSpPr txBox="1">
            <a:spLocks/>
          </p:cNvSpPr>
          <p:nvPr/>
        </p:nvSpPr>
        <p:spPr>
          <a:xfrm>
            <a:off x="342900" y="1292469"/>
            <a:ext cx="11473962" cy="5119682"/>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Integration offers the highest likelihood of lasting, positive effects for both the family and the business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Accommodation and compromise are highly correlated with positive family outcomes</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but they lead to performance shortfalls </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Businesses with negative business/positive family outcomes seem to place a premium on resolving conflict and maintaining family relationships. They appear to accept poorer performance in exchange for family functioning</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The worst outcomes for business and family are found for the avoidance strategy</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Families in business view the use of a mediator as taboo </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for privacy reasons, or because engaging a mediator signals an inability to solve a problem on one’s own</a:t>
            </a:r>
            <a:endPar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
        <p:nvSpPr>
          <p:cNvPr id="5" name="Titolo 1">
            <a:extLst>
              <a:ext uri="{FF2B5EF4-FFF2-40B4-BE49-F238E27FC236}">
                <a16:creationId xmlns:a16="http://schemas.microsoft.com/office/drawing/2014/main" id="{AA071D73-6CAF-269C-281A-9BA73B78F3FF}"/>
              </a:ext>
            </a:extLst>
          </p:cNvPr>
          <p:cNvSpPr txBox="1">
            <a:spLocks/>
          </p:cNvSpPr>
          <p:nvPr/>
        </p:nvSpPr>
        <p:spPr>
          <a:xfrm>
            <a:off x="342900" y="286604"/>
            <a:ext cx="10812780" cy="1225674"/>
          </a:xfrm>
          <a:prstGeom prst="rect">
            <a:avLst/>
          </a:prstGeom>
        </p:spPr>
        <p:txBody>
          <a:bodyPr vert="horz" lIns="91440" tIns="45720" rIns="91440" bIns="45720" rtlCol="0" anchor="b">
            <a:normAutofit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Which conflict-management style is best in the family business context?</a:t>
            </a:r>
            <a:endPar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429567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FC184AB3-FD33-1A11-5986-EA813E601939}"/>
              </a:ext>
            </a:extLst>
          </p:cNvPr>
          <p:cNvSpPr txBox="1">
            <a:spLocks/>
          </p:cNvSpPr>
          <p:nvPr/>
        </p:nvSpPr>
        <p:spPr>
          <a:xfrm>
            <a:off x="307731" y="286603"/>
            <a:ext cx="10847949" cy="812435"/>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Communication strategies </a:t>
            </a:r>
            <a:endPar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pic>
        <p:nvPicPr>
          <p:cNvPr id="5" name="Immagine 4">
            <a:extLst>
              <a:ext uri="{FF2B5EF4-FFF2-40B4-BE49-F238E27FC236}">
                <a16:creationId xmlns:a16="http://schemas.microsoft.com/office/drawing/2014/main" id="{9CAC2AB1-D07A-4B15-9950-50F7F7519185}"/>
              </a:ext>
            </a:extLst>
          </p:cNvPr>
          <p:cNvPicPr>
            <a:picLocks noChangeAspect="1"/>
          </p:cNvPicPr>
          <p:nvPr/>
        </p:nvPicPr>
        <p:blipFill>
          <a:blip r:embed="rId2"/>
          <a:stretch>
            <a:fillRect/>
          </a:stretch>
        </p:blipFill>
        <p:spPr>
          <a:xfrm>
            <a:off x="6221383" y="1439966"/>
            <a:ext cx="5592548" cy="4599977"/>
          </a:xfrm>
          <a:prstGeom prst="rect">
            <a:avLst/>
          </a:prstGeom>
        </p:spPr>
      </p:pic>
      <p:sp>
        <p:nvSpPr>
          <p:cNvPr id="6" name="Segnaposto contenuto 2">
            <a:extLst>
              <a:ext uri="{FF2B5EF4-FFF2-40B4-BE49-F238E27FC236}">
                <a16:creationId xmlns:a16="http://schemas.microsoft.com/office/drawing/2014/main" id="{D60FC779-6284-61E3-B65E-F8AF004BA3BE}"/>
              </a:ext>
            </a:extLst>
          </p:cNvPr>
          <p:cNvSpPr txBox="1">
            <a:spLocks/>
          </p:cNvSpPr>
          <p:nvPr/>
        </p:nvSpPr>
        <p:spPr>
          <a:xfrm>
            <a:off x="378069" y="1380392"/>
            <a:ext cx="5717931" cy="4867443"/>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Not all conflict is destructive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One way of taking into account the effect of time in the face of conflict is to segregate discussions based on whether they deal with the past, the present or the future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Locate conflict communication in five different rooms</a:t>
            </a:r>
            <a:endPar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7531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F322F257-5812-D839-917C-D189E2E423E1}"/>
              </a:ext>
            </a:extLst>
          </p:cNvPr>
          <p:cNvSpPr txBox="1">
            <a:spLocks/>
          </p:cNvSpPr>
          <p:nvPr/>
        </p:nvSpPr>
        <p:spPr>
          <a:xfrm>
            <a:off x="316523" y="286603"/>
            <a:ext cx="10841617" cy="1252051"/>
          </a:xfrm>
          <a:prstGeom prst="rect">
            <a:avLst/>
          </a:prstGeom>
        </p:spPr>
        <p:txBody>
          <a:bodyPr vert="horz" lIns="91440" tIns="45720" rIns="91440" bIns="45720" rtlCol="0" anchor="b">
            <a:normAutofit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Principles of constructive and destructive communication</a:t>
            </a:r>
            <a:endPar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
        <p:nvSpPr>
          <p:cNvPr id="5" name="Segnaposto contenuto 2">
            <a:extLst>
              <a:ext uri="{FF2B5EF4-FFF2-40B4-BE49-F238E27FC236}">
                <a16:creationId xmlns:a16="http://schemas.microsoft.com/office/drawing/2014/main" id="{47A92C2D-55D0-6E8D-85B2-81FA089F6DCA}"/>
              </a:ext>
            </a:extLst>
          </p:cNvPr>
          <p:cNvSpPr txBox="1">
            <a:spLocks/>
          </p:cNvSpPr>
          <p:nvPr/>
        </p:nvSpPr>
        <p:spPr>
          <a:xfrm>
            <a:off x="316523" y="1538654"/>
            <a:ext cx="5779477" cy="4330440"/>
          </a:xfrm>
          <a:prstGeom prst="rect">
            <a:avLst/>
          </a:prstGeom>
        </p:spPr>
        <p:txBody>
          <a:bodyPr vert="horz" lIns="0" tIns="45720" rIns="0" bIns="45720" rtlCol="0">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Constructive communication:</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Everyone gets about the same time to speak</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Listen</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Saying nothing equals agreement</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Right to take a break</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Speak nondefensively</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Validate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Overlearn</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endParaRPr kumimoji="0" lang="en-GB"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
        <p:nvSpPr>
          <p:cNvPr id="6" name="Segnaposto contenuto 2">
            <a:extLst>
              <a:ext uri="{FF2B5EF4-FFF2-40B4-BE49-F238E27FC236}">
                <a16:creationId xmlns:a16="http://schemas.microsoft.com/office/drawing/2014/main" id="{B4BDC623-68BA-E543-3C52-994FF5995EDC}"/>
              </a:ext>
            </a:extLst>
          </p:cNvPr>
          <p:cNvSpPr txBox="1">
            <a:spLocks/>
          </p:cNvSpPr>
          <p:nvPr/>
        </p:nvSpPr>
        <p:spPr>
          <a:xfrm>
            <a:off x="6325631" y="1538654"/>
            <a:ext cx="5549846" cy="4663362"/>
          </a:xfrm>
          <a:prstGeom prst="rect">
            <a:avLst/>
          </a:prstGeom>
        </p:spPr>
        <p:txBody>
          <a:bodyPr vert="horz" lIns="0" tIns="45720" rIns="0" bIns="45720" rtlCol="0">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Clr>
                <a:srgbClr val="99CB38"/>
              </a:buClr>
              <a:buFont typeface="Wingdings" panose="05000000000000000000" pitchFamily="2" charset="2"/>
              <a:buNone/>
            </a:pPr>
            <a:r>
              <a:rPr lang="en-GB" sz="2400" b="1" dirty="0">
                <a:solidFill>
                  <a:prstClr val="black">
                    <a:lumMod val="75000"/>
                    <a:lumOff val="25000"/>
                  </a:prstClr>
                </a:solidFill>
                <a:latin typeface="Calibri" panose="020F0502020204030204"/>
              </a:rPr>
              <a:t>Destructive communication:</a:t>
            </a:r>
          </a:p>
          <a:p>
            <a:pPr>
              <a:buClr>
                <a:srgbClr val="99CB38"/>
              </a:buClr>
            </a:pPr>
            <a:r>
              <a:rPr lang="en-GB" sz="2400" dirty="0">
                <a:solidFill>
                  <a:prstClr val="black">
                    <a:lumMod val="75000"/>
                    <a:lumOff val="25000"/>
                  </a:prstClr>
                </a:solidFill>
                <a:latin typeface="Calibri" panose="020F0502020204030204"/>
              </a:rPr>
              <a:t>Criticism </a:t>
            </a:r>
          </a:p>
          <a:p>
            <a:pPr>
              <a:buClr>
                <a:srgbClr val="99CB38"/>
              </a:buClr>
            </a:pPr>
            <a:r>
              <a:rPr lang="en-GB" sz="2400" dirty="0">
                <a:solidFill>
                  <a:prstClr val="black">
                    <a:lumMod val="75000"/>
                    <a:lumOff val="25000"/>
                  </a:prstClr>
                </a:solidFill>
                <a:latin typeface="Calibri" panose="020F0502020204030204"/>
              </a:rPr>
              <a:t>Defensiveness</a:t>
            </a:r>
          </a:p>
          <a:p>
            <a:pPr>
              <a:buClr>
                <a:srgbClr val="99CB38"/>
              </a:buClr>
            </a:pPr>
            <a:r>
              <a:rPr lang="en-GB" sz="2400" dirty="0">
                <a:solidFill>
                  <a:prstClr val="black">
                    <a:lumMod val="75000"/>
                    <a:lumOff val="25000"/>
                  </a:prstClr>
                </a:solidFill>
                <a:latin typeface="Calibri" panose="020F0502020204030204"/>
              </a:rPr>
              <a:t>Contempt</a:t>
            </a:r>
          </a:p>
          <a:p>
            <a:pPr>
              <a:buClr>
                <a:srgbClr val="99CB38"/>
              </a:buClr>
            </a:pPr>
            <a:r>
              <a:rPr lang="en-GB" sz="2400" dirty="0">
                <a:solidFill>
                  <a:prstClr val="black">
                    <a:lumMod val="75000"/>
                    <a:lumOff val="25000"/>
                  </a:prstClr>
                </a:solidFill>
                <a:latin typeface="Calibri" panose="020F0502020204030204"/>
              </a:rPr>
              <a:t>Stonewalling</a:t>
            </a:r>
          </a:p>
          <a:p>
            <a:pPr>
              <a:buClr>
                <a:srgbClr val="99CB38"/>
              </a:buClr>
            </a:pPr>
            <a:endParaRPr lang="en-GB" sz="2400" b="1" dirty="0">
              <a:solidFill>
                <a:prstClr val="black">
                  <a:lumMod val="75000"/>
                  <a:lumOff val="25000"/>
                </a:prstClr>
              </a:solidFill>
              <a:latin typeface="Calibri" panose="020F0502020204030204"/>
            </a:endParaRPr>
          </a:p>
        </p:txBody>
      </p:sp>
    </p:spTree>
    <p:extLst>
      <p:ext uri="{BB962C8B-B14F-4D97-AF65-F5344CB8AC3E}">
        <p14:creationId xmlns:p14="http://schemas.microsoft.com/office/powerpoint/2010/main" val="1344270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F6A4515B-18AC-B5BE-BA9F-812385A2995C}"/>
              </a:ext>
            </a:extLst>
          </p:cNvPr>
          <p:cNvSpPr txBox="1">
            <a:spLocks/>
          </p:cNvSpPr>
          <p:nvPr/>
        </p:nvSpPr>
        <p:spPr>
          <a:xfrm>
            <a:off x="325315" y="286604"/>
            <a:ext cx="11509131" cy="830020"/>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GB" sz="4800" b="0"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How to behave in the face of conflict</a:t>
            </a:r>
            <a:endParaRPr kumimoji="0" lang="en-GB" sz="4800" b="0"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
        <p:nvSpPr>
          <p:cNvPr id="5" name="Segnaposto contenuto 2">
            <a:extLst>
              <a:ext uri="{FF2B5EF4-FFF2-40B4-BE49-F238E27FC236}">
                <a16:creationId xmlns:a16="http://schemas.microsoft.com/office/drawing/2014/main" id="{32E4E26A-30D3-D2E7-14DD-107FAAB05192}"/>
              </a:ext>
            </a:extLst>
          </p:cNvPr>
          <p:cNvSpPr txBox="1">
            <a:spLocks/>
          </p:cNvSpPr>
          <p:nvPr/>
        </p:nvSpPr>
        <p:spPr>
          <a:xfrm>
            <a:off x="325314" y="1397977"/>
            <a:ext cx="11509131" cy="4804039"/>
          </a:xfrm>
          <a:prstGeom prst="rect">
            <a:avLst/>
          </a:prstGeom>
        </p:spPr>
        <p:txBody>
          <a:bodyPr vert="horz" lIns="0" tIns="45720" rIns="0" bIns="45720" numCol="2" rtlCol="0">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Slow down</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Gentle in manner, firm in action</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Try to ensure a gain for your opponent in an aspect that matters to that opponent</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Think about the worst-case scenario before you act</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Take the risk of attributing positive motives to your opponent and be prepared to be disappointed</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 third (external) party is most useful when the escalation of the conflict is costly for the parties</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If you are the third party in a conflict and you are equipped with authority over the other parties, set clear limits to the conflict</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If you are the third party in a conflict and you are not equipped with authority over the other parties (e.g. you are brought in as an advisor), stay neutral and hand responsibility for resolving the conflict over to the opponents</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You may have a solution in mind</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Look for the acceptable solution</a:t>
            </a:r>
          </a:p>
          <a:p>
            <a:pPr marL="457200" marR="0" lvl="0" indent="-276225"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Watch out when things start moving</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endPar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0333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heer Green 16x9">
  <a:themeElements>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mbreggiatura superior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EF7C7580F4AB4946AC2C84E93A1E3F09" ma:contentTypeVersion="14" ma:contentTypeDescription="Creare un nuovo documento." ma:contentTypeScope="" ma:versionID="c873ad94b27b0d9df3094dcd254e5e02">
  <xsd:schema xmlns:xsd="http://www.w3.org/2001/XMLSchema" xmlns:xs="http://www.w3.org/2001/XMLSchema" xmlns:p="http://schemas.microsoft.com/office/2006/metadata/properties" xmlns:ns3="d0828361-0068-4620-aabd-0d40561f2e74" xmlns:ns4="2436ff64-38a5-430e-ad37-13636ce9c4e0" targetNamespace="http://schemas.microsoft.com/office/2006/metadata/properties" ma:root="true" ma:fieldsID="ac57eabf7cb4ad10dfb723115ff78bd3" ns3:_="" ns4:_="">
    <xsd:import namespace="d0828361-0068-4620-aabd-0d40561f2e74"/>
    <xsd:import namespace="2436ff64-38a5-430e-ad37-13636ce9c4e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ServiceAutoKeyPoints" minOccurs="0"/>
                <xsd:element ref="ns4:MediaServiceKeyPoints" minOccurs="0"/>
                <xsd:element ref="ns4:MediaLengthInSecond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828361-0068-4620-aabd-0d40561f2e74" elementFormDefault="qualified">
    <xsd:import namespace="http://schemas.microsoft.com/office/2006/documentManagement/types"/>
    <xsd:import namespace="http://schemas.microsoft.com/office/infopath/2007/PartnerControls"/>
    <xsd:element name="SharedWithUsers" ma:index="8" nillable="true" ma:displayName="Condivis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Condiviso con dettagli" ma:internalName="SharedWithDetails" ma:readOnly="true">
      <xsd:simpleType>
        <xsd:restriction base="dms:Note">
          <xsd:maxLength value="255"/>
        </xsd:restriction>
      </xsd:simpleType>
    </xsd:element>
    <xsd:element name="SharingHintHash" ma:index="10" nillable="true" ma:displayName="Hash suggerimento condivisione"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436ff64-38a5-430e-ad37-13636ce9c4e0"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94355DC-0683-426D-B438-02694A2951BF}">
  <ds:schemaRefs>
    <ds:schemaRef ds:uri="http://schemas.microsoft.com/sharepoint/v3/contenttype/forms"/>
  </ds:schemaRefs>
</ds:datastoreItem>
</file>

<file path=customXml/itemProps2.xml><?xml version="1.0" encoding="utf-8"?>
<ds:datastoreItem xmlns:ds="http://schemas.openxmlformats.org/officeDocument/2006/customXml" ds:itemID="{4948111C-93DF-4084-B074-2E00CE4CC4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828361-0068-4620-aabd-0d40561f2e74"/>
    <ds:schemaRef ds:uri="2436ff64-38a5-430e-ad37-13636ce9c4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7DD0C9D-041D-4B0A-B5BF-DDE7D742CD1C}">
  <ds:schemaRefs>
    <ds:schemaRef ds:uri="http://schemas.microsoft.com/office/2006/documentManagement/types"/>
    <ds:schemaRef ds:uri="2436ff64-38a5-430e-ad37-13636ce9c4e0"/>
    <ds:schemaRef ds:uri="d0828361-0068-4620-aabd-0d40561f2e74"/>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1296</Words>
  <Application>Microsoft Office PowerPoint</Application>
  <PresentationFormat>Widescreen</PresentationFormat>
  <Paragraphs>89</Paragraphs>
  <Slides>14</Slides>
  <Notes>1</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14</vt:i4>
      </vt:variant>
    </vt:vector>
  </HeadingPairs>
  <TitlesOfParts>
    <vt:vector size="20" baseType="lpstr">
      <vt:lpstr>Arial</vt:lpstr>
      <vt:lpstr>Calibri</vt:lpstr>
      <vt:lpstr>Calibri Light</vt:lpstr>
      <vt:lpstr>Century Gothic</vt:lpstr>
      <vt:lpstr>Wingdings</vt:lpstr>
      <vt:lpstr>Sheer Green 16x9</vt:lpstr>
      <vt:lpstr>Human Resource Management Strategy in Family Business </vt:lpstr>
      <vt:lpstr>Presentazione standard di PowerPoint</vt:lpstr>
      <vt:lpstr>Agenda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2017-02-26T10:44:06Z</dcterms:created>
  <dcterms:modified xsi:type="dcterms:W3CDTF">2023-05-09T09:05:34Z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y fmtid="{D5CDD505-2E9C-101B-9397-08002B2CF9AE}" pid="3" name="ContentTypeId">
    <vt:lpwstr>0x010100EF7C7580F4AB4946AC2C84E93A1E3F09</vt:lpwstr>
  </property>
</Properties>
</file>