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15"/>
  </p:notesMasterIdLst>
  <p:handoutMasterIdLst>
    <p:handoutMasterId r:id="rId16"/>
  </p:handoutMasterIdLst>
  <p:sldIdLst>
    <p:sldId id="372" r:id="rId3"/>
    <p:sldId id="390" r:id="rId4"/>
    <p:sldId id="265" r:id="rId5"/>
    <p:sldId id="392" r:id="rId6"/>
    <p:sldId id="391" r:id="rId7"/>
    <p:sldId id="397" r:id="rId8"/>
    <p:sldId id="396" r:id="rId9"/>
    <p:sldId id="393" r:id="rId10"/>
    <p:sldId id="555" r:id="rId11"/>
    <p:sldId id="556" r:id="rId12"/>
    <p:sldId id="394" r:id="rId13"/>
    <p:sldId id="55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e"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9B337"/>
    <a:srgbClr val="003399"/>
    <a:srgbClr val="FFFFFF"/>
    <a:srgbClr val="003366"/>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Stile me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Stile chi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Stile chiaro 3 - Colore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DCAF9ED-07DC-4A11-8D7F-57B35C25682E}" styleName="Stile medio 1 - Colore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ABFCF23-3B69-468F-B69F-88F6DE6A72F2}" styleName="Stile medio 1 - Color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3957" autoAdjust="0"/>
  </p:normalViewPr>
  <p:slideViewPr>
    <p:cSldViewPr snapToGrid="0">
      <p:cViewPr varScale="1">
        <p:scale>
          <a:sx n="81" d="100"/>
          <a:sy n="81" d="100"/>
        </p:scale>
        <p:origin x="60" y="228"/>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0" d="100"/>
          <a:sy n="50" d="100"/>
        </p:scale>
        <p:origin x="2034" y="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commentAuthors" Target="commentAuthors.xml"/><Relationship Id="rId2" Type="http://schemas.openxmlformats.org/officeDocument/2006/relationships/slideMaster" Target="slideMasters/slideMaster1.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5/10/2023</a:t>
            </a:fld>
            <a:endParaRPr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‹N›</a:t>
            </a:fld>
            <a:endParaRPr dirty="0"/>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5/10/2023</a:t>
            </a:fld>
            <a:endParaRPr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‹N›</a:t>
            </a:fld>
            <a:endParaRPr dirty="0"/>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Tree>
    <p:extLst>
      <p:ext uri="{BB962C8B-B14F-4D97-AF65-F5344CB8AC3E}">
        <p14:creationId xmlns:p14="http://schemas.microsoft.com/office/powerpoint/2010/main" val="3814604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 y="-35758"/>
            <a:ext cx="12188825" cy="493486"/>
            <a:chOff x="0" y="0"/>
            <a:chExt cx="12188825" cy="713232"/>
          </a:xfrm>
          <a:solidFill>
            <a:srgbClr val="003366">
              <a:alpha val="14902"/>
            </a:srgbClr>
          </a:solidFill>
        </p:grpSpPr>
        <p:sp>
          <p:nvSpPr>
            <p:cNvPr id="7"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0"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grpSp>
        <p:nvGrpSpPr>
          <p:cNvPr id="11" name="Group 10"/>
          <p:cNvGrpSpPr/>
          <p:nvPr userDrawn="1"/>
        </p:nvGrpSpPr>
        <p:grpSpPr>
          <a:xfrm>
            <a:off x="0" y="0"/>
            <a:ext cx="362857" cy="6858000"/>
            <a:chOff x="0" y="0"/>
            <a:chExt cx="713232" cy="6858000"/>
          </a:xfrm>
          <a:solidFill>
            <a:srgbClr val="A50021">
              <a:alpha val="14902"/>
            </a:srgbClr>
          </a:solidFill>
        </p:grpSpPr>
        <p:sp>
          <p:nvSpPr>
            <p:cNvPr id="12"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3" name="Rectangle 12"/>
            <p:cNvSpPr/>
            <p:nvPr/>
          </p:nvSpPr>
          <p:spPr>
            <a:xfrm flipH="1">
              <a:off x="0" y="0"/>
              <a:ext cx="20271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grpSp>
        <p:nvGrpSpPr>
          <p:cNvPr id="14" name="Group 13"/>
          <p:cNvGrpSpPr/>
          <p:nvPr userDrawn="1"/>
        </p:nvGrpSpPr>
        <p:grpSpPr>
          <a:xfrm>
            <a:off x="11829143" y="0"/>
            <a:ext cx="394504" cy="6858000"/>
            <a:chOff x="11476762" y="0"/>
            <a:chExt cx="746884" cy="6858000"/>
          </a:xfrm>
        </p:grpSpPr>
        <p:sp>
          <p:nvSpPr>
            <p:cNvPr id="15" name="Rectangle 14"/>
            <p:cNvSpPr/>
            <p:nvPr/>
          </p:nvSpPr>
          <p:spPr>
            <a:xfrm flipH="1">
              <a:off x="1147676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6" name="Rectangle 15"/>
            <p:cNvSpPr/>
            <p:nvPr userDrawn="1"/>
          </p:nvSpPr>
          <p:spPr>
            <a:xfrm flipH="1">
              <a:off x="11916421" y="0"/>
              <a:ext cx="307225"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grpSp>
        <p:nvGrpSpPr>
          <p:cNvPr id="17" name="Group 16"/>
          <p:cNvGrpSpPr/>
          <p:nvPr/>
        </p:nvGrpSpPr>
        <p:grpSpPr>
          <a:xfrm flipV="1">
            <a:off x="0" y="6111239"/>
            <a:ext cx="12188825" cy="746759"/>
            <a:chOff x="0" y="0"/>
            <a:chExt cx="12188825" cy="713232"/>
          </a:xfrm>
        </p:grpSpPr>
        <p:sp>
          <p:nvSpPr>
            <p:cNvPr id="18" name="Rectangle 17"/>
            <p:cNvSpPr/>
            <p:nvPr/>
          </p:nvSpPr>
          <p:spPr>
            <a:xfrm flipV="1">
              <a:off x="0" y="73152"/>
              <a:ext cx="12188825" cy="640080"/>
            </a:xfrm>
            <a:prstGeom prst="rect">
              <a:avLst/>
            </a:prstGeom>
            <a:solidFill>
              <a:srgbClr val="69B337">
                <a:alpha val="1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9" name="Rectangle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 name="Titolo 1"/>
          <p:cNvSpPr>
            <a:spLocks noGrp="1"/>
          </p:cNvSpPr>
          <p:nvPr>
            <p:ph type="ctrTitle"/>
          </p:nvPr>
        </p:nvSpPr>
        <p:spPr>
          <a:xfrm>
            <a:off x="1295400" y="1188720"/>
            <a:ext cx="9601200" cy="2514600"/>
          </a:xfrm>
        </p:spPr>
        <p:txBody>
          <a:bodyPr anchor="b">
            <a:noAutofit/>
          </a:bodyPr>
          <a:lstStyle>
            <a:lvl1pPr algn="ctr">
              <a:defRPr sz="6000"/>
            </a:lvl1pPr>
          </a:lstStyle>
          <a:p>
            <a:r>
              <a:rPr lang="it-IT" dirty="0"/>
              <a:t>Fare clic per modificare lo stile del titolo</a:t>
            </a:r>
            <a:endParaRPr dirty="0"/>
          </a:p>
        </p:txBody>
      </p:sp>
      <p:sp>
        <p:nvSpPr>
          <p:cNvPr id="3" name="Sottotitolo 2"/>
          <p:cNvSpPr>
            <a:spLocks noGrp="1"/>
          </p:cNvSpPr>
          <p:nvPr>
            <p:ph type="subTitle" idx="1"/>
          </p:nvPr>
        </p:nvSpPr>
        <p:spPr>
          <a:xfrm>
            <a:off x="1295400" y="3749040"/>
            <a:ext cx="9601200" cy="914400"/>
          </a:xfrm>
        </p:spPr>
        <p:txBody>
          <a:bodyPr>
            <a:normAutofit/>
          </a:bodyPr>
          <a:lstStyle>
            <a:lvl1pPr marL="0" indent="0" algn="ctr">
              <a:spcBef>
                <a:spcPts val="0"/>
              </a:spcBef>
              <a:buNone/>
              <a:defRPr sz="2400" cap="all" baseline="0"/>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it-IT"/>
              <a:t>Fare clic per modificare lo stile del sottotitolo dello schema</a:t>
            </a:r>
            <a:endParaRPr/>
          </a:p>
        </p:txBody>
      </p:sp>
    </p:spTree>
    <p:extLst>
      <p:ext uri="{BB962C8B-B14F-4D97-AF65-F5344CB8AC3E}">
        <p14:creationId xmlns:p14="http://schemas.microsoft.com/office/powerpoint/2010/main" val="33828820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2598246" y="1551431"/>
            <a:ext cx="8905146"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2598247" y="438912"/>
            <a:ext cx="8817728" cy="1088136"/>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grpSp>
        <p:nvGrpSpPr>
          <p:cNvPr id="12" name="Group 5"/>
          <p:cNvGrpSpPr/>
          <p:nvPr userDrawn="1"/>
        </p:nvGrpSpPr>
        <p:grpSpPr>
          <a:xfrm>
            <a:off x="0"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pic>
        <p:nvPicPr>
          <p:cNvPr id="4" name="Immagine 3"/>
          <p:cNvPicPr>
            <a:picLocks noChangeAspect="1"/>
          </p:cNvPicPr>
          <p:nvPr userDrawn="1"/>
        </p:nvPicPr>
        <p:blipFill>
          <a:blip r:embed="rId2"/>
          <a:stretch>
            <a:fillRect/>
          </a:stretch>
        </p:blipFill>
        <p:spPr>
          <a:xfrm>
            <a:off x="11122126" y="316991"/>
            <a:ext cx="701101" cy="798645"/>
          </a:xfrm>
          <a:prstGeom prst="rect">
            <a:avLst/>
          </a:prstGeom>
        </p:spPr>
      </p:pic>
      <p:sp>
        <p:nvSpPr>
          <p:cNvPr id="18" name="CasellaDiTesto 17"/>
          <p:cNvSpPr txBox="1"/>
          <p:nvPr userDrawn="1"/>
        </p:nvSpPr>
        <p:spPr>
          <a:xfrm>
            <a:off x="8188305" y="6426872"/>
            <a:ext cx="3684215" cy="292131"/>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Giulia Flamini &amp; Prof. Rocco Palumbo</a:t>
            </a:r>
          </a:p>
        </p:txBody>
      </p:sp>
    </p:spTree>
    <p:extLst>
      <p:ext uri="{BB962C8B-B14F-4D97-AF65-F5344CB8AC3E}">
        <p14:creationId xmlns:p14="http://schemas.microsoft.com/office/powerpoint/2010/main" val="41593422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0996" y="1610130"/>
            <a:ext cx="11245470"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450996" y="499274"/>
            <a:ext cx="10331070" cy="1027774"/>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grpSp>
        <p:nvGrpSpPr>
          <p:cNvPr id="12" name="Group 5"/>
          <p:cNvGrpSpPr/>
          <p:nvPr userDrawn="1"/>
        </p:nvGrpSpPr>
        <p:grpSpPr>
          <a:xfrm>
            <a:off x="3516"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pic>
        <p:nvPicPr>
          <p:cNvPr id="4" name="Immagine 3"/>
          <p:cNvPicPr>
            <a:picLocks noChangeAspect="1"/>
          </p:cNvPicPr>
          <p:nvPr userDrawn="1"/>
        </p:nvPicPr>
        <p:blipFill>
          <a:blip r:embed="rId2"/>
          <a:stretch>
            <a:fillRect/>
          </a:stretch>
        </p:blipFill>
        <p:spPr>
          <a:xfrm>
            <a:off x="11140036" y="322616"/>
            <a:ext cx="701101" cy="798645"/>
          </a:xfrm>
          <a:prstGeom prst="rect">
            <a:avLst/>
          </a:prstGeom>
        </p:spPr>
      </p:pic>
      <p:sp>
        <p:nvSpPr>
          <p:cNvPr id="18" name="CasellaDiTesto 17"/>
          <p:cNvSpPr txBox="1"/>
          <p:nvPr userDrawn="1"/>
        </p:nvSpPr>
        <p:spPr>
          <a:xfrm>
            <a:off x="8471474" y="6426872"/>
            <a:ext cx="3401046" cy="292131"/>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Giulia Flamini &amp; Prof. Rocco Palumbo</a:t>
            </a:r>
          </a:p>
        </p:txBody>
      </p:sp>
    </p:spTree>
    <p:extLst>
      <p:ext uri="{BB962C8B-B14F-4D97-AF65-F5344CB8AC3E}">
        <p14:creationId xmlns:p14="http://schemas.microsoft.com/office/powerpoint/2010/main" val="39420387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1">
                <a:lumMod val="20000"/>
                <a:lumOff val="80000"/>
                <a:alpha val="56000"/>
              </a:schemeClr>
            </a:gs>
            <a:gs pos="79000">
              <a:schemeClr val="bg1"/>
            </a:gs>
          </a:gsLst>
          <a:lin ang="5400000" scaled="0"/>
        </a:gradFill>
        <a:effectLst/>
      </p:bgPr>
    </p:bg>
    <p:spTree>
      <p:nvGrpSpPr>
        <p:cNvPr id="1" name=""/>
        <p:cNvGrpSpPr/>
        <p:nvPr/>
      </p:nvGrpSpPr>
      <p:grpSpPr>
        <a:xfrm>
          <a:off x="0" y="0"/>
          <a:ext cx="0" cy="0"/>
          <a:chOff x="0" y="0"/>
          <a:chExt cx="0" cy="0"/>
        </a:xfrm>
      </p:grpSpPr>
      <p:grpSp>
        <p:nvGrpSpPr>
          <p:cNvPr id="8" name="Group 7"/>
          <p:cNvGrpSpPr/>
          <p:nvPr/>
        </p:nvGrpSpPr>
        <p:grpSpPr bwMode="auto">
          <a:xfrm flipV="1">
            <a:off x="0" y="6309360"/>
            <a:ext cx="12188825" cy="548640"/>
            <a:chOff x="0" y="0"/>
            <a:chExt cx="12188825" cy="713232"/>
          </a:xfrm>
        </p:grpSpPr>
        <p:sp>
          <p:nvSpPr>
            <p:cNvPr id="9" name="Rectangle 8"/>
            <p:cNvSpPr/>
            <p:nvPr/>
          </p:nvSpPr>
          <p:spPr bwMode="auto">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0" name="Rectangle 9"/>
            <p:cNvSpPr/>
            <p:nvPr/>
          </p:nvSpPr>
          <p:spPr bwMode="auto">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 name="Title Placeholder 1"/>
          <p:cNvSpPr>
            <a:spLocks noGrp="1"/>
          </p:cNvSpPr>
          <p:nvPr>
            <p:ph type="title"/>
          </p:nvPr>
        </p:nvSpPr>
        <p:spPr>
          <a:xfrm>
            <a:off x="1341120" y="438912"/>
            <a:ext cx="9509760" cy="1088136"/>
          </a:xfrm>
          <a:prstGeom prst="rect">
            <a:avLst/>
          </a:prstGeom>
        </p:spPr>
        <p:txBody>
          <a:bodyPr vert="horz" lIns="91440" tIns="45720" rIns="91440" bIns="45720" rtlCol="0" anchor="b">
            <a:normAutofit/>
          </a:bodyPr>
          <a:lstStyle/>
          <a:p>
            <a:r>
              <a:rPr lang="it-IT"/>
              <a:t>Fare clic per modificare lo stile del titolo</a:t>
            </a:r>
            <a:endParaRPr/>
          </a:p>
        </p:txBody>
      </p:sp>
      <p:sp>
        <p:nvSpPr>
          <p:cNvPr id="3" name="Segnaposto testo 2"/>
          <p:cNvSpPr>
            <a:spLocks noGrp="1"/>
          </p:cNvSpPr>
          <p:nvPr>
            <p:ph type="body" idx="1"/>
          </p:nvPr>
        </p:nvSpPr>
        <p:spPr>
          <a:xfrm>
            <a:off x="1341120" y="1673352"/>
            <a:ext cx="9509760" cy="4343400"/>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a:p>
        </p:txBody>
      </p:sp>
      <p:sp>
        <p:nvSpPr>
          <p:cNvPr id="4" name="Date Placeholder 3"/>
          <p:cNvSpPr>
            <a:spLocks noGrp="1"/>
          </p:cNvSpPr>
          <p:nvPr>
            <p:ph type="dt" sz="half" idx="2"/>
          </p:nvPr>
        </p:nvSpPr>
        <p:spPr>
          <a:xfrm>
            <a:off x="8875776" y="6391656"/>
            <a:ext cx="960120" cy="237744"/>
          </a:xfrm>
          <a:prstGeom prst="rect">
            <a:avLst/>
          </a:prstGeom>
        </p:spPr>
        <p:txBody>
          <a:bodyPr vert="horz" lIns="91440" tIns="45720" rIns="91440" bIns="45720" rtlCol="0" anchor="ctr"/>
          <a:lstStyle>
            <a:lvl1pPr algn="r">
              <a:defRPr sz="800">
                <a:solidFill>
                  <a:schemeClr val="tx1"/>
                </a:solidFill>
              </a:defRPr>
            </a:lvl1pPr>
          </a:lstStyle>
          <a:p>
            <a:endParaRPr dirty="0"/>
          </a:p>
        </p:txBody>
      </p:sp>
      <p:sp>
        <p:nvSpPr>
          <p:cNvPr id="5" name="Footer Placeholder 4"/>
          <p:cNvSpPr>
            <a:spLocks noGrp="1"/>
          </p:cNvSpPr>
          <p:nvPr>
            <p:ph type="ftr" sz="quarter" idx="3"/>
          </p:nvPr>
        </p:nvSpPr>
        <p:spPr>
          <a:xfrm>
            <a:off x="1341120" y="6391656"/>
            <a:ext cx="7159752" cy="237744"/>
          </a:xfrm>
          <a:prstGeom prst="rect">
            <a:avLst/>
          </a:prstGeom>
        </p:spPr>
        <p:txBody>
          <a:bodyPr vert="horz" lIns="91440" tIns="45720" rIns="91440" bIns="45720" rtlCol="0" anchor="ctr"/>
          <a:lstStyle>
            <a:lvl1pPr algn="l">
              <a:defRPr sz="800" cap="all" baseline="0">
                <a:solidFill>
                  <a:schemeClr val="tx1"/>
                </a:solidFill>
              </a:defRPr>
            </a:lvl1pPr>
          </a:lstStyle>
          <a:p>
            <a:endParaRPr dirty="0"/>
          </a:p>
        </p:txBody>
      </p:sp>
      <p:sp>
        <p:nvSpPr>
          <p:cNvPr id="6" name="Slide Number Placeholder 5"/>
          <p:cNvSpPr>
            <a:spLocks noGrp="1"/>
          </p:cNvSpPr>
          <p:nvPr>
            <p:ph type="sldNum" sz="quarter" idx="4"/>
          </p:nvPr>
        </p:nvSpPr>
        <p:spPr>
          <a:xfrm>
            <a:off x="10210800" y="6391656"/>
            <a:ext cx="640080" cy="237744"/>
          </a:xfrm>
          <a:prstGeom prst="rect">
            <a:avLst/>
          </a:prstGeom>
        </p:spPr>
        <p:txBody>
          <a:bodyPr vert="horz" lIns="91440" tIns="45720" rIns="91440" bIns="45720" rtlCol="0" anchor="ctr"/>
          <a:lstStyle>
            <a:lvl1pPr algn="r">
              <a:defRPr sz="800">
                <a:solidFill>
                  <a:schemeClr val="tx1"/>
                </a:solidFill>
              </a:defRPr>
            </a:lvl1pPr>
          </a:lstStyle>
          <a:p>
            <a:fld id="{CA8D9AD5-F248-4919-864A-CFD76CC027D6}" type="slidenum">
              <a:rPr/>
              <a:pPr/>
              <a:t>‹N›</a:t>
            </a:fld>
            <a:endParaRPr dirty="0"/>
          </a:p>
        </p:txBody>
      </p:sp>
      <p:sp>
        <p:nvSpPr>
          <p:cNvPr id="12" name="Slide Number Placeholder 5"/>
          <p:cNvSpPr txBox="1">
            <a:spLocks/>
          </p:cNvSpPr>
          <p:nvPr userDrawn="1"/>
        </p:nvSpPr>
        <p:spPr>
          <a:xfrm>
            <a:off x="326136" y="6391656"/>
            <a:ext cx="640080" cy="237744"/>
          </a:xfrm>
          <a:prstGeom prst="rect">
            <a:avLst/>
          </a:prstGeom>
        </p:spPr>
        <p:txBody>
          <a:bodyPr vert="horz" lIns="91440" tIns="45720" rIns="91440" bIns="45720" rtlCol="0" anchor="ct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A8D9AD5-F248-4919-864A-CFD76CC027D6}" type="slidenum">
              <a:rPr lang="it-IT" sz="1200" b="1" smtClean="0">
                <a:solidFill>
                  <a:srgbClr val="000000"/>
                </a:solidFill>
              </a:rPr>
              <a:pPr/>
              <a:t>‹N›</a:t>
            </a:fld>
            <a:endParaRPr lang="it-IT" sz="1200" b="1" dirty="0">
              <a:solidFill>
                <a:srgbClr val="000000"/>
              </a:solidFill>
            </a:endParaRPr>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2"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marL="0" indent="0" algn="l" defTabSz="914400" rtl="0" eaLnBrk="1" latinLnBrk="0" hangingPunct="1">
        <a:lnSpc>
          <a:spcPct val="90000"/>
        </a:lnSpc>
        <a:spcBef>
          <a:spcPct val="0"/>
        </a:spcBef>
        <a:buFont typeface="Arial" pitchFamily="34" charset="0"/>
        <a:buNone/>
        <a:defRPr sz="3400" kern="1200">
          <a:solidFill>
            <a:schemeClr val="tx1">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3840">
          <p15:clr>
            <a:srgbClr val="F26B43"/>
          </p15:clr>
        </p15:guide>
        <p15:guide id="5"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p:cNvPicPr>
            <a:picLocks noChangeAspect="1"/>
          </p:cNvPicPr>
          <p:nvPr/>
        </p:nvPicPr>
        <p:blipFill>
          <a:blip r:embed="rId3"/>
          <a:stretch>
            <a:fillRect/>
          </a:stretch>
        </p:blipFill>
        <p:spPr>
          <a:xfrm>
            <a:off x="5492444" y="496682"/>
            <a:ext cx="1207113" cy="1371719"/>
          </a:xfrm>
          <a:prstGeom prst="rect">
            <a:avLst/>
          </a:prstGeom>
        </p:spPr>
      </p:pic>
      <p:sp>
        <p:nvSpPr>
          <p:cNvPr id="3" name="Titolo 2"/>
          <p:cNvSpPr>
            <a:spLocks noGrp="1"/>
          </p:cNvSpPr>
          <p:nvPr>
            <p:ph type="ctrTitle"/>
          </p:nvPr>
        </p:nvSpPr>
        <p:spPr>
          <a:xfrm>
            <a:off x="395257" y="2533773"/>
            <a:ext cx="11432949" cy="2433484"/>
          </a:xfrm>
        </p:spPr>
        <p:txBody>
          <a:bodyPr anchor="t"/>
          <a:lstStyle/>
          <a:p>
            <a:r>
              <a:rPr lang="en-GB" sz="7200" dirty="0">
                <a:solidFill>
                  <a:srgbClr val="000000"/>
                </a:solidFill>
                <a:latin typeface="Arial" panose="020B0604020202020204" pitchFamily="34" charset="0"/>
                <a:cs typeface="Arial" panose="020B0604020202020204" pitchFamily="34" charset="0"/>
              </a:rPr>
              <a:t>Human Resource Management Strategy in Family Business</a:t>
            </a:r>
            <a:br>
              <a:rPr lang="en-GB" sz="3200" dirty="0">
                <a:solidFill>
                  <a:srgbClr val="000000"/>
                </a:solidFill>
                <a:latin typeface="Arial" panose="020B0604020202020204" pitchFamily="34" charset="0"/>
                <a:cs typeface="Arial" panose="020B0604020202020204" pitchFamily="34" charset="0"/>
              </a:rPr>
            </a:br>
            <a:endParaRPr lang="en-GB" sz="3200" dirty="0">
              <a:solidFill>
                <a:srgbClr val="000000"/>
              </a:solidFill>
              <a:latin typeface="Arial" panose="020B0604020202020204" pitchFamily="34" charset="0"/>
              <a:cs typeface="Arial" panose="020B0604020202020204" pitchFamily="34" charset="0"/>
            </a:endParaRPr>
          </a:p>
        </p:txBody>
      </p:sp>
      <p:sp>
        <p:nvSpPr>
          <p:cNvPr id="10" name="CasellaDiTesto 9"/>
          <p:cNvSpPr txBox="1"/>
          <p:nvPr/>
        </p:nvSpPr>
        <p:spPr>
          <a:xfrm>
            <a:off x="395257" y="5486400"/>
            <a:ext cx="3993863" cy="646331"/>
          </a:xfrm>
          <a:prstGeom prst="rect">
            <a:avLst/>
          </a:prstGeom>
          <a:noFill/>
        </p:spPr>
        <p:txBody>
          <a:bodyPr wrap="square" rtlCol="0">
            <a:spAutoFit/>
          </a:bodyPr>
          <a:lstStyle/>
          <a:p>
            <a:endParaRPr lang="it-IT" dirty="0">
              <a:solidFill>
                <a:srgbClr val="000000"/>
              </a:solidFill>
            </a:endParaRPr>
          </a:p>
          <a:p>
            <a:r>
              <a:rPr lang="it-IT" dirty="0">
                <a:solidFill>
                  <a:srgbClr val="000000"/>
                </a:solidFill>
              </a:rPr>
              <a:t>Prof. Giulia Flamini</a:t>
            </a:r>
          </a:p>
        </p:txBody>
      </p:sp>
    </p:spTree>
    <p:extLst>
      <p:ext uri="{BB962C8B-B14F-4D97-AF65-F5344CB8AC3E}">
        <p14:creationId xmlns:p14="http://schemas.microsoft.com/office/powerpoint/2010/main" val="2401226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2664" y="1557429"/>
            <a:ext cx="11527339" cy="3244645"/>
          </a:xfrm>
        </p:spPr>
        <p:txBody>
          <a:bodyPr>
            <a:noAutofit/>
          </a:bodyPr>
          <a:lstStyle/>
          <a:p>
            <a:pPr algn="ctr"/>
            <a:r>
              <a:rPr lang="en-US" sz="7200" dirty="0">
                <a:solidFill>
                  <a:srgbClr val="000000"/>
                </a:solidFill>
                <a:latin typeface="Arial" panose="020B0604020202020204" pitchFamily="34" charset="0"/>
                <a:cs typeface="Arial" panose="020B0604020202020204" pitchFamily="34" charset="0"/>
              </a:rPr>
              <a:t>Investigating the effects of professionalization in HRM in family business</a:t>
            </a:r>
            <a:endParaRPr lang="en-GB" sz="7200" dirty="0">
              <a:solidFill>
                <a:srgbClr val="000000"/>
              </a:solidFill>
              <a:latin typeface="Arial" panose="020B0604020202020204" pitchFamily="34" charset="0"/>
              <a:cs typeface="Arial" panose="020B0604020202020204" pitchFamily="34" charset="0"/>
            </a:endParaRPr>
          </a:p>
        </p:txBody>
      </p:sp>
      <p:sp>
        <p:nvSpPr>
          <p:cNvPr id="4" name="CasellaDiTesto 3"/>
          <p:cNvSpPr txBox="1"/>
          <p:nvPr/>
        </p:nvSpPr>
        <p:spPr>
          <a:xfrm>
            <a:off x="4489408" y="4861068"/>
            <a:ext cx="3173853" cy="584775"/>
          </a:xfrm>
          <a:prstGeom prst="rect">
            <a:avLst/>
          </a:prstGeom>
          <a:noFill/>
        </p:spPr>
        <p:txBody>
          <a:bodyPr wrap="square" rtlCol="0">
            <a:spAutoFit/>
          </a:bodyPr>
          <a:lstStyle/>
          <a:p>
            <a:pPr algn="ctr"/>
            <a:r>
              <a:rPr lang="en-GB" sz="3200" dirty="0">
                <a:solidFill>
                  <a:srgbClr val="000000"/>
                </a:solidFill>
                <a:latin typeface="Arial" panose="020B0604020202020204" pitchFamily="34" charset="0"/>
                <a:cs typeface="Arial" panose="020B0604020202020204" pitchFamily="34" charset="0"/>
              </a:rPr>
              <a:t>Lecture 15</a:t>
            </a:r>
          </a:p>
        </p:txBody>
      </p:sp>
    </p:spTree>
    <p:extLst>
      <p:ext uri="{BB962C8B-B14F-4D97-AF65-F5344CB8AC3E}">
        <p14:creationId xmlns:p14="http://schemas.microsoft.com/office/powerpoint/2010/main" val="3866994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Segnaposto contenuto 13"/>
          <p:cNvSpPr>
            <a:spLocks noGrp="1"/>
          </p:cNvSpPr>
          <p:nvPr>
            <p:ph idx="1"/>
          </p:nvPr>
        </p:nvSpPr>
        <p:spPr>
          <a:xfrm>
            <a:off x="352129" y="961595"/>
            <a:ext cx="11472596" cy="5220799"/>
          </a:xfrm>
        </p:spPr>
        <p:txBody>
          <a:bodyPr anchor="ctr">
            <a:noAutofit/>
          </a:bodyPr>
          <a:lstStyle/>
          <a:p>
            <a:pPr lvl="0"/>
            <a:r>
              <a:rPr lang="en-US" sz="3200" dirty="0">
                <a:solidFill>
                  <a:srgbClr val="000000"/>
                </a:solidFill>
                <a:latin typeface="Calibri" panose="020F0502020204030204" pitchFamily="34" charset="0"/>
                <a:cs typeface="Calibri" panose="020F0502020204030204" pitchFamily="34" charset="0"/>
              </a:rPr>
              <a:t>The stewardship perspectives in FB</a:t>
            </a:r>
          </a:p>
          <a:p>
            <a:pPr lvl="0"/>
            <a:r>
              <a:rPr lang="en-US" sz="3200" dirty="0">
                <a:solidFill>
                  <a:srgbClr val="000000"/>
                </a:solidFill>
                <a:latin typeface="Calibri" panose="020F0502020204030204" pitchFamily="34" charset="0"/>
                <a:cs typeface="Calibri" panose="020F0502020204030204" pitchFamily="34" charset="0"/>
              </a:rPr>
              <a:t>Formal HRMP</a:t>
            </a:r>
          </a:p>
          <a:p>
            <a:pPr lvl="0"/>
            <a:r>
              <a:rPr lang="en-US" sz="3200" dirty="0">
                <a:solidFill>
                  <a:srgbClr val="000000"/>
                </a:solidFill>
                <a:latin typeface="Calibri" panose="020F0502020204030204" pitchFamily="34" charset="0"/>
                <a:cs typeface="Calibri" panose="020F0502020204030204" pitchFamily="34" charset="0"/>
              </a:rPr>
              <a:t>Family CEO</a:t>
            </a:r>
          </a:p>
          <a:p>
            <a:pPr lvl="0"/>
            <a:r>
              <a:rPr lang="en-US" sz="3200" dirty="0">
                <a:solidFill>
                  <a:srgbClr val="000000"/>
                </a:solidFill>
                <a:latin typeface="Calibri" panose="020F0502020204030204" pitchFamily="34" charset="0"/>
                <a:cs typeface="Calibri" panose="020F0502020204030204" pitchFamily="34" charset="0"/>
              </a:rPr>
              <a:t>Family HR manager</a:t>
            </a:r>
          </a:p>
          <a:p>
            <a:pPr lvl="0"/>
            <a:r>
              <a:rPr lang="en-US" sz="3200" dirty="0">
                <a:solidFill>
                  <a:srgbClr val="000000"/>
                </a:solidFill>
                <a:latin typeface="Calibri" panose="020F0502020204030204" pitchFamily="34" charset="0"/>
                <a:cs typeface="Calibri" panose="020F0502020204030204" pitchFamily="34" charset="0"/>
              </a:rPr>
              <a:t>Nonfamily HR manger</a:t>
            </a:r>
          </a:p>
          <a:p>
            <a:pPr lvl="0"/>
            <a:r>
              <a:rPr lang="en-US" sz="3200" dirty="0">
                <a:solidFill>
                  <a:srgbClr val="000000"/>
                </a:solidFill>
                <a:latin typeface="Calibri" panose="020F0502020204030204" pitchFamily="34" charset="0"/>
                <a:cs typeface="Calibri" panose="020F0502020204030204" pitchFamily="34" charset="0"/>
              </a:rPr>
              <a:t>Non family employees</a:t>
            </a:r>
          </a:p>
        </p:txBody>
      </p:sp>
      <p:sp>
        <p:nvSpPr>
          <p:cNvPr id="13" name="Titolo 12"/>
          <p:cNvSpPr>
            <a:spLocks noGrp="1"/>
          </p:cNvSpPr>
          <p:nvPr>
            <p:ph type="title"/>
          </p:nvPr>
        </p:nvSpPr>
        <p:spPr>
          <a:xfrm>
            <a:off x="352129" y="308779"/>
            <a:ext cx="11472596" cy="782602"/>
          </a:xfrm>
        </p:spPr>
        <p:txBody>
          <a:bodyPr>
            <a:normAutofit/>
          </a:bodyPr>
          <a:lstStyle/>
          <a:p>
            <a:pPr marL="0" indent="0" algn="ctr" defTabSz="914400">
              <a:lnSpc>
                <a:spcPct val="90000"/>
              </a:lnSpc>
              <a:spcBef>
                <a:spcPts val="0"/>
              </a:spcBef>
              <a:buNone/>
            </a:pPr>
            <a:r>
              <a:rPr lang="it-IT" sz="4900" b="1" i="0" dirty="0">
                <a:solidFill>
                  <a:srgbClr val="000000"/>
                </a:solidFill>
                <a:latin typeface="Calibri" panose="020F0502020204030204" pitchFamily="34" charset="0"/>
                <a:cs typeface="Calibri" panose="020F0502020204030204" pitchFamily="34" charset="0"/>
              </a:rPr>
              <a:t>Agenda</a:t>
            </a:r>
            <a:endParaRPr lang="it-IT" sz="3200" b="1" i="0"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718599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contenuto 4"/>
          <p:cNvSpPr>
            <a:spLocks noGrp="1"/>
          </p:cNvSpPr>
          <p:nvPr>
            <p:ph idx="1"/>
          </p:nvPr>
        </p:nvSpPr>
        <p:spPr>
          <a:xfrm>
            <a:off x="321860" y="1114978"/>
            <a:ext cx="11503742" cy="5136957"/>
          </a:xfrm>
        </p:spPr>
        <p:txBody>
          <a:bodyPr anchor="ctr">
            <a:normAutofit/>
          </a:bodyPr>
          <a:lstStyle/>
          <a:p>
            <a:pPr marL="45720" indent="0" algn="ctr">
              <a:lnSpc>
                <a:spcPct val="120000"/>
              </a:lnSpc>
              <a:buNone/>
            </a:pPr>
            <a:r>
              <a:rPr lang="en-US" dirty="0">
                <a:solidFill>
                  <a:srgbClr val="000000"/>
                </a:solidFill>
              </a:rPr>
              <a:t>According to the stewardship perspective, </a:t>
            </a:r>
            <a:r>
              <a:rPr lang="en-US" b="1" dirty="0">
                <a:solidFill>
                  <a:srgbClr val="000000"/>
                </a:solidFill>
              </a:rPr>
              <a:t>managers are stewards acting in pro-organizational and collectivistic ways, intrinsically motivated to pursue the firm’s welfare.</a:t>
            </a:r>
          </a:p>
          <a:p>
            <a:pPr marL="45720" indent="0" algn="ctr">
              <a:lnSpc>
                <a:spcPct val="120000"/>
              </a:lnSpc>
              <a:buNone/>
            </a:pPr>
            <a:r>
              <a:rPr lang="en-US" b="1" dirty="0">
                <a:solidFill>
                  <a:srgbClr val="000000"/>
                </a:solidFill>
              </a:rPr>
              <a:t> </a:t>
            </a:r>
            <a:r>
              <a:rPr lang="en-US" dirty="0">
                <a:solidFill>
                  <a:srgbClr val="000000"/>
                </a:solidFill>
              </a:rPr>
              <a:t>This view can be applied to family firm decision-makers that </a:t>
            </a:r>
            <a:r>
              <a:rPr lang="en-US" b="1" dirty="0">
                <a:solidFill>
                  <a:srgbClr val="000000"/>
                </a:solidFill>
              </a:rPr>
              <a:t>identify strongly with their organizations and are motivated to secure their survival in the long term</a:t>
            </a:r>
          </a:p>
          <a:p>
            <a:pPr marL="45720" indent="0">
              <a:lnSpc>
                <a:spcPct val="120000"/>
              </a:lnSpc>
              <a:buNone/>
            </a:pPr>
            <a:r>
              <a:rPr lang="en-US" dirty="0">
                <a:solidFill>
                  <a:srgbClr val="000000"/>
                </a:solidFill>
              </a:rPr>
              <a:t>2 interpretations:</a:t>
            </a:r>
          </a:p>
          <a:p>
            <a:pPr marL="502920" indent="-457200">
              <a:lnSpc>
                <a:spcPct val="120000"/>
              </a:lnSpc>
              <a:buFont typeface="+mj-lt"/>
              <a:buAutoNum type="arabicPeriod"/>
            </a:pPr>
            <a:r>
              <a:rPr lang="en-US" b="1" dirty="0">
                <a:solidFill>
                  <a:srgbClr val="000000"/>
                </a:solidFill>
              </a:rPr>
              <a:t>Financial stewardship</a:t>
            </a:r>
            <a:r>
              <a:rPr lang="en-US" dirty="0">
                <a:solidFill>
                  <a:srgbClr val="000000"/>
                </a:solidFill>
              </a:rPr>
              <a:t>, which comprises ‘farsighted financial management of the firm’,</a:t>
            </a:r>
          </a:p>
          <a:p>
            <a:pPr marL="502920" indent="-457200">
              <a:lnSpc>
                <a:spcPct val="120000"/>
              </a:lnSpc>
              <a:buFont typeface="+mj-lt"/>
              <a:buAutoNum type="arabicPeriod"/>
            </a:pPr>
            <a:r>
              <a:rPr lang="en-US" b="1" dirty="0">
                <a:solidFill>
                  <a:srgbClr val="000000"/>
                </a:solidFill>
              </a:rPr>
              <a:t>organizational stewardship</a:t>
            </a:r>
            <a:r>
              <a:rPr lang="en-US" dirty="0">
                <a:solidFill>
                  <a:srgbClr val="000000"/>
                </a:solidFill>
              </a:rPr>
              <a:t>, which is defined as ‘stewardship behavior towards nonowner stakeholders, like employees’ (</a:t>
            </a:r>
            <a:r>
              <a:rPr lang="en-US" dirty="0" err="1">
                <a:solidFill>
                  <a:srgbClr val="000000"/>
                </a:solidFill>
              </a:rPr>
              <a:t>Neckebrouck</a:t>
            </a:r>
            <a:r>
              <a:rPr lang="en-US" dirty="0">
                <a:solidFill>
                  <a:srgbClr val="000000"/>
                </a:solidFill>
              </a:rPr>
              <a:t> et al., 2018, p. 554)</a:t>
            </a:r>
          </a:p>
        </p:txBody>
      </p:sp>
      <p:sp>
        <p:nvSpPr>
          <p:cNvPr id="5" name="Titolo 3"/>
          <p:cNvSpPr>
            <a:spLocks noGrp="1"/>
          </p:cNvSpPr>
          <p:nvPr>
            <p:ph type="title"/>
          </p:nvPr>
        </p:nvSpPr>
        <p:spPr>
          <a:xfrm>
            <a:off x="321860" y="280998"/>
            <a:ext cx="11503742" cy="833980"/>
          </a:xfrm>
        </p:spPr>
        <p:txBody>
          <a:bodyPr>
            <a:normAutofit/>
          </a:bodyPr>
          <a:lstStyle/>
          <a:p>
            <a:pPr algn="ctr"/>
            <a:r>
              <a:rPr lang="en-GB" b="1" dirty="0">
                <a:solidFill>
                  <a:srgbClr val="000000"/>
                </a:solidFill>
              </a:rPr>
              <a:t>The Stewardship perspectives in FB</a:t>
            </a:r>
          </a:p>
        </p:txBody>
      </p:sp>
    </p:spTree>
    <p:extLst>
      <p:ext uri="{BB962C8B-B14F-4D97-AF65-F5344CB8AC3E}">
        <p14:creationId xmlns:p14="http://schemas.microsoft.com/office/powerpoint/2010/main" val="2483714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27759" y="298696"/>
            <a:ext cx="11491943" cy="804483"/>
          </a:xfrm>
        </p:spPr>
        <p:txBody>
          <a:bodyPr>
            <a:normAutofit/>
          </a:bodyPr>
          <a:lstStyle/>
          <a:p>
            <a:r>
              <a:rPr lang="en-US" b="1" dirty="0">
                <a:solidFill>
                  <a:srgbClr val="000000"/>
                </a:solidFill>
              </a:rPr>
              <a:t>The Stewardship perspectives in FB</a:t>
            </a:r>
            <a:endParaRPr lang="it-IT" b="1" dirty="0">
              <a:solidFill>
                <a:srgbClr val="000000"/>
              </a:solidFill>
            </a:endParaRPr>
          </a:p>
        </p:txBody>
      </p:sp>
      <p:sp>
        <p:nvSpPr>
          <p:cNvPr id="4" name="Segnaposto contenuto 4"/>
          <p:cNvSpPr>
            <a:spLocks noGrp="1"/>
          </p:cNvSpPr>
          <p:nvPr>
            <p:ph idx="1"/>
          </p:nvPr>
        </p:nvSpPr>
        <p:spPr/>
        <p:txBody>
          <a:bodyPr>
            <a:normAutofit fontScale="92500" lnSpcReduction="10000"/>
          </a:bodyPr>
          <a:lstStyle/>
          <a:p>
            <a:pPr marL="45720" indent="0">
              <a:lnSpc>
                <a:spcPct val="120000"/>
              </a:lnSpc>
              <a:buNone/>
            </a:pPr>
            <a:r>
              <a:rPr lang="en-US" dirty="0">
                <a:solidFill>
                  <a:srgbClr val="000000"/>
                </a:solidFill>
              </a:rPr>
              <a:t>The implementation of human resource management (HRM) practices presents unique challenges when applied to family firms (Eddleston et al., 2018) due to the </a:t>
            </a:r>
            <a:r>
              <a:rPr lang="en-US" b="1" dirty="0">
                <a:solidFill>
                  <a:srgbClr val="000000"/>
                </a:solidFill>
              </a:rPr>
              <a:t>interweaving of the social norms and policies that govern family and business domains</a:t>
            </a:r>
            <a:r>
              <a:rPr lang="en-US" dirty="0">
                <a:solidFill>
                  <a:srgbClr val="000000"/>
                </a:solidFill>
              </a:rPr>
              <a:t> </a:t>
            </a:r>
          </a:p>
          <a:p>
            <a:pPr marL="45720" indent="0">
              <a:lnSpc>
                <a:spcPct val="120000"/>
              </a:lnSpc>
              <a:buNone/>
            </a:pPr>
            <a:r>
              <a:rPr lang="en-US" dirty="0">
                <a:solidFill>
                  <a:srgbClr val="000000"/>
                </a:solidFill>
              </a:rPr>
              <a:t>For nonfamily employees, this interweaving inspires two divergent views of HRM in family firms </a:t>
            </a:r>
          </a:p>
          <a:p>
            <a:pPr marL="822960" lvl="1" indent="-457200">
              <a:lnSpc>
                <a:spcPct val="120000"/>
              </a:lnSpc>
              <a:buFont typeface="+mj-lt"/>
              <a:buAutoNum type="arabicPeriod"/>
            </a:pPr>
            <a:r>
              <a:rPr lang="en-US" b="1" dirty="0">
                <a:solidFill>
                  <a:srgbClr val="000000"/>
                </a:solidFill>
              </a:rPr>
              <a:t>the family’s stewardship attitude towards the organization</a:t>
            </a:r>
            <a:r>
              <a:rPr lang="en-US" dirty="0">
                <a:solidFill>
                  <a:srgbClr val="000000"/>
                </a:solidFill>
              </a:rPr>
              <a:t> by emphasizing family members’ </a:t>
            </a:r>
            <a:r>
              <a:rPr lang="en-US" b="1" dirty="0">
                <a:solidFill>
                  <a:srgbClr val="000000"/>
                </a:solidFill>
              </a:rPr>
              <a:t>long-term orientation</a:t>
            </a:r>
            <a:r>
              <a:rPr lang="en-US" dirty="0">
                <a:solidFill>
                  <a:srgbClr val="000000"/>
                </a:solidFill>
              </a:rPr>
              <a:t>, their willingness to generously invest in </a:t>
            </a:r>
            <a:r>
              <a:rPr lang="en-US" b="1" dirty="0">
                <a:solidFill>
                  <a:srgbClr val="000000"/>
                </a:solidFill>
              </a:rPr>
              <a:t>human capital development</a:t>
            </a:r>
            <a:r>
              <a:rPr lang="en-US" dirty="0">
                <a:solidFill>
                  <a:srgbClr val="000000"/>
                </a:solidFill>
              </a:rPr>
              <a:t>, and their tendency to adopt HRM practices based on </a:t>
            </a:r>
            <a:r>
              <a:rPr lang="en-US" b="1" dirty="0">
                <a:solidFill>
                  <a:srgbClr val="000000"/>
                </a:solidFill>
              </a:rPr>
              <a:t>commitment and mutually beneficial exchange </a:t>
            </a:r>
            <a:r>
              <a:rPr lang="en-US" dirty="0">
                <a:solidFill>
                  <a:srgbClr val="000000"/>
                </a:solidFill>
              </a:rPr>
              <a:t>(Mullins, 2018)</a:t>
            </a:r>
          </a:p>
          <a:p>
            <a:pPr marL="822960" lvl="1" indent="-457200">
              <a:lnSpc>
                <a:spcPct val="120000"/>
              </a:lnSpc>
              <a:buFont typeface="+mj-lt"/>
              <a:buAutoNum type="arabicPeriod"/>
            </a:pPr>
            <a:r>
              <a:rPr lang="en-US" b="1" dirty="0">
                <a:solidFill>
                  <a:srgbClr val="000000"/>
                </a:solidFill>
              </a:rPr>
              <a:t>the family’s stewardship favors self-interest over the organization </a:t>
            </a:r>
            <a:r>
              <a:rPr lang="en-US" dirty="0">
                <a:solidFill>
                  <a:srgbClr val="000000"/>
                </a:solidFill>
              </a:rPr>
              <a:t>what benefits the family is often pursued at the expense of what benefits employees. This leads family firms to practice </a:t>
            </a:r>
            <a:r>
              <a:rPr lang="en-US" b="1" dirty="0">
                <a:solidFill>
                  <a:srgbClr val="000000"/>
                </a:solidFill>
              </a:rPr>
              <a:t>detrimental nepotism and executive entrenchment</a:t>
            </a:r>
            <a:r>
              <a:rPr lang="en-US" dirty="0">
                <a:solidFill>
                  <a:srgbClr val="000000"/>
                </a:solidFill>
              </a:rPr>
              <a:t>, cultivating feelings of </a:t>
            </a:r>
            <a:r>
              <a:rPr lang="en-US" b="1" dirty="0">
                <a:solidFill>
                  <a:srgbClr val="000000"/>
                </a:solidFill>
              </a:rPr>
              <a:t>inequality and injustice </a:t>
            </a:r>
            <a:r>
              <a:rPr lang="en-US" dirty="0">
                <a:solidFill>
                  <a:srgbClr val="000000"/>
                </a:solidFill>
              </a:rPr>
              <a:t>among nonfamily employees, thus </a:t>
            </a:r>
            <a:r>
              <a:rPr lang="en-US" b="1" dirty="0">
                <a:solidFill>
                  <a:srgbClr val="000000"/>
                </a:solidFill>
              </a:rPr>
              <a:t>decreasing motivation and satisfaction </a:t>
            </a:r>
            <a:r>
              <a:rPr lang="en-US" dirty="0">
                <a:solidFill>
                  <a:srgbClr val="000000"/>
                </a:solidFill>
              </a:rPr>
              <a:t>and negatively affecting employees’ performance</a:t>
            </a:r>
            <a:endParaRPr lang="it-IT" dirty="0">
              <a:solidFill>
                <a:srgbClr val="000000"/>
              </a:solidFill>
            </a:endParaRPr>
          </a:p>
        </p:txBody>
      </p:sp>
    </p:spTree>
    <p:extLst>
      <p:ext uri="{BB962C8B-B14F-4D97-AF65-F5344CB8AC3E}">
        <p14:creationId xmlns:p14="http://schemas.microsoft.com/office/powerpoint/2010/main" val="1079510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2"/>
          <p:cNvSpPr>
            <a:spLocks noGrp="1"/>
          </p:cNvSpPr>
          <p:nvPr>
            <p:ph type="title"/>
          </p:nvPr>
        </p:nvSpPr>
        <p:spPr>
          <a:xfrm>
            <a:off x="324810" y="304595"/>
            <a:ext cx="11497842" cy="810383"/>
          </a:xfrm>
        </p:spPr>
        <p:txBody>
          <a:bodyPr/>
          <a:lstStyle/>
          <a:p>
            <a:pPr algn="ctr"/>
            <a:r>
              <a:rPr lang="en-US" b="1" dirty="0">
                <a:solidFill>
                  <a:srgbClr val="000000"/>
                </a:solidFill>
              </a:rPr>
              <a:t>Formal and informal practices</a:t>
            </a:r>
          </a:p>
        </p:txBody>
      </p:sp>
      <p:sp>
        <p:nvSpPr>
          <p:cNvPr id="6" name="Segnaposto contenuto 3"/>
          <p:cNvSpPr>
            <a:spLocks noGrp="1"/>
          </p:cNvSpPr>
          <p:nvPr>
            <p:ph idx="1"/>
          </p:nvPr>
        </p:nvSpPr>
        <p:spPr>
          <a:xfrm>
            <a:off x="325438" y="1155700"/>
            <a:ext cx="11496675" cy="5095875"/>
          </a:xfrm>
        </p:spPr>
        <p:txBody>
          <a:bodyPr>
            <a:normAutofit/>
          </a:bodyPr>
          <a:lstStyle/>
          <a:p>
            <a:pPr>
              <a:lnSpc>
                <a:spcPct val="110000"/>
              </a:lnSpc>
            </a:pPr>
            <a:r>
              <a:rPr lang="en-US" b="1" dirty="0">
                <a:solidFill>
                  <a:srgbClr val="000000"/>
                </a:solidFill>
              </a:rPr>
              <a:t>Few papers </a:t>
            </a:r>
            <a:r>
              <a:rPr lang="en-US" sz="1600" i="1" dirty="0">
                <a:solidFill>
                  <a:srgbClr val="000000"/>
                </a:solidFill>
              </a:rPr>
              <a:t>(Al-</a:t>
            </a:r>
            <a:r>
              <a:rPr lang="en-US" sz="1600" i="1" dirty="0" err="1">
                <a:solidFill>
                  <a:srgbClr val="000000"/>
                </a:solidFill>
              </a:rPr>
              <a:t>Jabah</a:t>
            </a:r>
            <a:r>
              <a:rPr lang="en-US" sz="1600" i="1" dirty="0">
                <a:solidFill>
                  <a:srgbClr val="000000"/>
                </a:solidFill>
              </a:rPr>
              <a:t>, 2011; Rutherford, Buller, and </a:t>
            </a:r>
            <a:r>
              <a:rPr lang="en-US" sz="1600" i="1" dirty="0" err="1">
                <a:solidFill>
                  <a:srgbClr val="000000"/>
                </a:solidFill>
              </a:rPr>
              <a:t>Mcmillan</a:t>
            </a:r>
            <a:r>
              <a:rPr lang="en-US" sz="1600" i="1" dirty="0">
                <a:solidFill>
                  <a:srgbClr val="000000"/>
                </a:solidFill>
              </a:rPr>
              <a:t>, 2003; Reid and Adams, 2001; Harvey, 1999)</a:t>
            </a:r>
            <a:r>
              <a:rPr lang="en-US" dirty="0">
                <a:solidFill>
                  <a:srgbClr val="000000"/>
                </a:solidFill>
              </a:rPr>
              <a:t> </a:t>
            </a:r>
            <a:r>
              <a:rPr lang="en-US" b="1" dirty="0">
                <a:solidFill>
                  <a:srgbClr val="000000"/>
                </a:solidFill>
              </a:rPr>
              <a:t>investigate the conflicting dimension about adopting formal and informal HRM practices within family firms</a:t>
            </a:r>
            <a:r>
              <a:rPr lang="en-US" dirty="0">
                <a:solidFill>
                  <a:srgbClr val="000000"/>
                </a:solidFill>
              </a:rPr>
              <a:t>.</a:t>
            </a:r>
          </a:p>
          <a:p>
            <a:pPr>
              <a:lnSpc>
                <a:spcPct val="110000"/>
              </a:lnSpc>
            </a:pPr>
            <a:r>
              <a:rPr lang="en-US" dirty="0">
                <a:solidFill>
                  <a:srgbClr val="000000"/>
                </a:solidFill>
              </a:rPr>
              <a:t>A performance-oriented trend emerges: such results reinforce the proposition that effective HRM practices can be a source of sustainable competitive advantage </a:t>
            </a:r>
            <a:r>
              <a:rPr lang="en-US" sz="1600" i="1" dirty="0">
                <a:solidFill>
                  <a:srgbClr val="000000"/>
                </a:solidFill>
              </a:rPr>
              <a:t>(Kidwell, Hoy, and </a:t>
            </a:r>
            <a:r>
              <a:rPr lang="en-US" sz="1600" i="1" dirty="0" err="1">
                <a:solidFill>
                  <a:srgbClr val="000000"/>
                </a:solidFill>
              </a:rPr>
              <a:t>Ibarreche</a:t>
            </a:r>
            <a:r>
              <a:rPr lang="en-US" sz="1600" i="1" dirty="0">
                <a:solidFill>
                  <a:srgbClr val="000000"/>
                </a:solidFill>
              </a:rPr>
              <a:t>, 2012; Collins and Clark, 2003; Hayton, 2003)</a:t>
            </a:r>
            <a:r>
              <a:rPr lang="en-US" dirty="0">
                <a:solidFill>
                  <a:srgbClr val="000000"/>
                </a:solidFill>
              </a:rPr>
              <a:t>.</a:t>
            </a:r>
          </a:p>
          <a:p>
            <a:pPr>
              <a:lnSpc>
                <a:spcPct val="110000"/>
              </a:lnSpc>
            </a:pPr>
            <a:r>
              <a:rPr lang="en-US" dirty="0">
                <a:solidFill>
                  <a:srgbClr val="000000"/>
                </a:solidFill>
              </a:rPr>
              <a:t>Succession is a well investigated issue </a:t>
            </a:r>
            <a:r>
              <a:rPr lang="en-US" sz="1600" i="1" dirty="0">
                <a:solidFill>
                  <a:srgbClr val="000000"/>
                </a:solidFill>
              </a:rPr>
              <a:t>(</a:t>
            </a:r>
            <a:r>
              <a:rPr lang="en-US" sz="1600" i="1" dirty="0" err="1">
                <a:solidFill>
                  <a:srgbClr val="000000"/>
                </a:solidFill>
              </a:rPr>
              <a:t>Welsch</a:t>
            </a:r>
            <a:r>
              <a:rPr lang="en-US" sz="1600" i="1" dirty="0">
                <a:solidFill>
                  <a:srgbClr val="000000"/>
                </a:solidFill>
              </a:rPr>
              <a:t>, 1993)</a:t>
            </a:r>
            <a:r>
              <a:rPr lang="en-US" dirty="0">
                <a:solidFill>
                  <a:srgbClr val="000000"/>
                </a:solidFill>
              </a:rPr>
              <a:t> in family business' literature. But are there any effective and practical hints in leveraging it within HRM systems?</a:t>
            </a:r>
          </a:p>
          <a:p>
            <a:pPr>
              <a:lnSpc>
                <a:spcPct val="110000"/>
              </a:lnSpc>
            </a:pPr>
            <a:r>
              <a:rPr lang="en-US" b="1" dirty="0">
                <a:solidFill>
                  <a:srgbClr val="000000"/>
                </a:solidFill>
              </a:rPr>
              <a:t>The need for control seems to prevail in the scientific debate about the designing, the adoption, and the implementation of HRM systems in family firms</a:t>
            </a:r>
            <a:r>
              <a:rPr lang="en-US" dirty="0">
                <a:solidFill>
                  <a:srgbClr val="000000"/>
                </a:solidFill>
              </a:rPr>
              <a:t>: "Formal HR control systems ... can aid family firms to counteract these agency costs and consequently increase business performance" </a:t>
            </a:r>
            <a:r>
              <a:rPr lang="en-US" sz="1600" i="1" dirty="0">
                <a:solidFill>
                  <a:srgbClr val="000000"/>
                </a:solidFill>
              </a:rPr>
              <a:t>(Dekker, </a:t>
            </a:r>
            <a:r>
              <a:rPr lang="en-US" sz="1600" i="1" dirty="0" err="1">
                <a:solidFill>
                  <a:srgbClr val="000000"/>
                </a:solidFill>
              </a:rPr>
              <a:t>Lybaert</a:t>
            </a:r>
            <a:r>
              <a:rPr lang="en-US" sz="1600" i="1" dirty="0">
                <a:solidFill>
                  <a:srgbClr val="000000"/>
                </a:solidFill>
              </a:rPr>
              <a:t>, and </a:t>
            </a:r>
            <a:r>
              <a:rPr lang="en-US" sz="1600" i="1" dirty="0" err="1">
                <a:solidFill>
                  <a:srgbClr val="000000"/>
                </a:solidFill>
              </a:rPr>
              <a:t>Steijvers</a:t>
            </a:r>
            <a:r>
              <a:rPr lang="en-US" sz="1600" i="1" dirty="0">
                <a:solidFill>
                  <a:srgbClr val="000000"/>
                </a:solidFill>
              </a:rPr>
              <a:t>, 2013)</a:t>
            </a:r>
            <a:r>
              <a:rPr lang="en-US" dirty="0">
                <a:solidFill>
                  <a:srgbClr val="000000"/>
                </a:solidFill>
              </a:rPr>
              <a:t>.</a:t>
            </a:r>
            <a:endParaRPr lang="it-IT" dirty="0">
              <a:solidFill>
                <a:srgbClr val="000000"/>
              </a:solidFill>
            </a:endParaRPr>
          </a:p>
        </p:txBody>
      </p:sp>
    </p:spTree>
    <p:extLst>
      <p:ext uri="{BB962C8B-B14F-4D97-AF65-F5344CB8AC3E}">
        <p14:creationId xmlns:p14="http://schemas.microsoft.com/office/powerpoint/2010/main" val="1700245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2"/>
          <p:cNvSpPr>
            <a:spLocks noGrp="1"/>
          </p:cNvSpPr>
          <p:nvPr>
            <p:ph type="title"/>
          </p:nvPr>
        </p:nvSpPr>
        <p:spPr>
          <a:xfrm>
            <a:off x="321860" y="298696"/>
            <a:ext cx="11503741" cy="828081"/>
          </a:xfrm>
        </p:spPr>
        <p:txBody>
          <a:bodyPr/>
          <a:lstStyle/>
          <a:p>
            <a:pPr algn="ctr"/>
            <a:r>
              <a:rPr lang="en-US" b="1" dirty="0">
                <a:solidFill>
                  <a:srgbClr val="000000"/>
                </a:solidFill>
              </a:rPr>
              <a:t>Models of managing people</a:t>
            </a:r>
          </a:p>
        </p:txBody>
      </p:sp>
      <p:sp>
        <p:nvSpPr>
          <p:cNvPr id="6" name="Segnaposto contenuto 3"/>
          <p:cNvSpPr>
            <a:spLocks noGrp="1"/>
          </p:cNvSpPr>
          <p:nvPr>
            <p:ph idx="1"/>
          </p:nvPr>
        </p:nvSpPr>
        <p:spPr>
          <a:xfrm>
            <a:off x="322263" y="1127125"/>
            <a:ext cx="11503025" cy="5124450"/>
          </a:xfrm>
        </p:spPr>
        <p:txBody>
          <a:bodyPr anchor="ctr">
            <a:normAutofit/>
          </a:bodyPr>
          <a:lstStyle/>
          <a:p>
            <a:pPr>
              <a:lnSpc>
                <a:spcPct val="110000"/>
              </a:lnSpc>
            </a:pPr>
            <a:r>
              <a:rPr lang="en-US" dirty="0">
                <a:solidFill>
                  <a:srgbClr val="000000"/>
                </a:solidFill>
              </a:rPr>
              <a:t>A so called “</a:t>
            </a:r>
            <a:r>
              <a:rPr lang="en-US" b="1" dirty="0">
                <a:solidFill>
                  <a:srgbClr val="000000"/>
                </a:solidFill>
              </a:rPr>
              <a:t>patriarchal</a:t>
            </a:r>
            <a:r>
              <a:rPr lang="en-US" dirty="0">
                <a:solidFill>
                  <a:srgbClr val="000000"/>
                </a:solidFill>
              </a:rPr>
              <a:t>” family model and a “</a:t>
            </a:r>
            <a:r>
              <a:rPr lang="en-US" b="1" dirty="0">
                <a:solidFill>
                  <a:srgbClr val="000000"/>
                </a:solidFill>
              </a:rPr>
              <a:t>parental</a:t>
            </a:r>
            <a:r>
              <a:rPr lang="en-US" dirty="0">
                <a:solidFill>
                  <a:srgbClr val="000000"/>
                </a:solidFill>
              </a:rPr>
              <a:t>” family one </a:t>
            </a:r>
            <a:r>
              <a:rPr lang="en-US" sz="1600" i="1" dirty="0">
                <a:solidFill>
                  <a:srgbClr val="000000"/>
                </a:solidFill>
              </a:rPr>
              <a:t>(Dale, Shepherd, and Woods, 2008)</a:t>
            </a:r>
            <a:r>
              <a:rPr lang="en-US" dirty="0">
                <a:solidFill>
                  <a:srgbClr val="000000"/>
                </a:solidFill>
              </a:rPr>
              <a:t> emerge as main references in shaping relationships with and within employees.</a:t>
            </a:r>
          </a:p>
          <a:p>
            <a:pPr>
              <a:lnSpc>
                <a:spcPct val="110000"/>
              </a:lnSpc>
            </a:pPr>
            <a:r>
              <a:rPr lang="en-US" b="1" dirty="0">
                <a:solidFill>
                  <a:srgbClr val="000000"/>
                </a:solidFill>
              </a:rPr>
              <a:t>Even other streams of thoughts</a:t>
            </a:r>
            <a:r>
              <a:rPr lang="en-US" dirty="0">
                <a:solidFill>
                  <a:srgbClr val="000000"/>
                </a:solidFill>
              </a:rPr>
              <a:t>, such as </a:t>
            </a:r>
            <a:r>
              <a:rPr lang="en-US" b="1" dirty="0">
                <a:solidFill>
                  <a:srgbClr val="000000"/>
                </a:solidFill>
              </a:rPr>
              <a:t>utility theory</a:t>
            </a:r>
            <a:r>
              <a:rPr lang="en-US" dirty="0">
                <a:solidFill>
                  <a:srgbClr val="000000"/>
                </a:solidFill>
              </a:rPr>
              <a:t>, compensating wage theory, high commitment theory, transaction cognition theory, </a:t>
            </a:r>
            <a:r>
              <a:rPr lang="en-US" b="1" dirty="0">
                <a:solidFill>
                  <a:srgbClr val="000000"/>
                </a:solidFill>
              </a:rPr>
              <a:t>have been connected to well established family firms' theories</a:t>
            </a:r>
            <a:r>
              <a:rPr lang="en-US" dirty="0">
                <a:solidFill>
                  <a:srgbClr val="000000"/>
                </a:solidFill>
              </a:rPr>
              <a:t> </a:t>
            </a:r>
            <a:r>
              <a:rPr lang="en-US" sz="1600" i="1" dirty="0">
                <a:solidFill>
                  <a:srgbClr val="000000"/>
                </a:solidFill>
              </a:rPr>
              <a:t>(Cruz, Justo, De Castro, 2012; </a:t>
            </a:r>
            <a:r>
              <a:rPr lang="en-US" sz="1600" i="1" dirty="0" err="1">
                <a:solidFill>
                  <a:srgbClr val="000000"/>
                </a:solidFill>
              </a:rPr>
              <a:t>Kok</a:t>
            </a:r>
            <a:r>
              <a:rPr lang="en-US" sz="1600" i="1" dirty="0">
                <a:solidFill>
                  <a:srgbClr val="000000"/>
                </a:solidFill>
              </a:rPr>
              <a:t>,  </a:t>
            </a:r>
            <a:r>
              <a:rPr lang="en-US" sz="1600" i="1" dirty="0" err="1">
                <a:solidFill>
                  <a:srgbClr val="000000"/>
                </a:solidFill>
              </a:rPr>
              <a:t>Uhlaner</a:t>
            </a:r>
            <a:r>
              <a:rPr lang="en-US" sz="1600" i="1" dirty="0">
                <a:solidFill>
                  <a:srgbClr val="000000"/>
                </a:solidFill>
              </a:rPr>
              <a:t>, and </a:t>
            </a:r>
            <a:r>
              <a:rPr lang="en-US" sz="1600" i="1" dirty="0" err="1">
                <a:solidFill>
                  <a:srgbClr val="000000"/>
                </a:solidFill>
              </a:rPr>
              <a:t>Thurik</a:t>
            </a:r>
            <a:r>
              <a:rPr lang="en-US" sz="1600" i="1" dirty="0">
                <a:solidFill>
                  <a:srgbClr val="000000"/>
                </a:solidFill>
              </a:rPr>
              <a:t>, 2006; Mitchell, </a:t>
            </a:r>
            <a:r>
              <a:rPr lang="en-US" sz="1600" i="1" dirty="0" err="1">
                <a:solidFill>
                  <a:srgbClr val="000000"/>
                </a:solidFill>
              </a:rPr>
              <a:t>Morsea</a:t>
            </a:r>
            <a:r>
              <a:rPr lang="en-US" sz="1600" i="1" dirty="0">
                <a:solidFill>
                  <a:srgbClr val="000000"/>
                </a:solidFill>
              </a:rPr>
              <a:t>, and Sharma, 2003; Gomez-Mejia, Nunez-Nickel, and Gutierrez, 2001)</a:t>
            </a:r>
            <a:r>
              <a:rPr lang="en-US" dirty="0">
                <a:solidFill>
                  <a:srgbClr val="000000"/>
                </a:solidFill>
              </a:rPr>
              <a:t>.</a:t>
            </a:r>
          </a:p>
          <a:p>
            <a:pPr>
              <a:lnSpc>
                <a:spcPct val="110000"/>
              </a:lnSpc>
            </a:pPr>
            <a:r>
              <a:rPr lang="en-US" dirty="0">
                <a:solidFill>
                  <a:srgbClr val="000000"/>
                </a:solidFill>
              </a:rPr>
              <a:t>For instance, scholars relate "</a:t>
            </a:r>
            <a:r>
              <a:rPr lang="en-US" b="1" dirty="0">
                <a:solidFill>
                  <a:srgbClr val="000000"/>
                </a:solidFill>
              </a:rPr>
              <a:t>professionalization</a:t>
            </a:r>
            <a:r>
              <a:rPr lang="en-US" dirty="0">
                <a:solidFill>
                  <a:srgbClr val="000000"/>
                </a:solidFill>
              </a:rPr>
              <a:t>" in the adoption and the implementation of HRM systems </a:t>
            </a:r>
            <a:r>
              <a:rPr lang="en-US" sz="1600" i="1" dirty="0">
                <a:solidFill>
                  <a:srgbClr val="000000"/>
                </a:solidFill>
              </a:rPr>
              <a:t>(Dekker, J. C., et al., 2012; Stewart and </a:t>
            </a:r>
            <a:r>
              <a:rPr lang="en-US" sz="1600" i="1" dirty="0" err="1">
                <a:solidFill>
                  <a:srgbClr val="000000"/>
                </a:solidFill>
              </a:rPr>
              <a:t>Hitt</a:t>
            </a:r>
            <a:r>
              <a:rPr lang="en-US" sz="1600" i="1" dirty="0">
                <a:solidFill>
                  <a:srgbClr val="000000"/>
                </a:solidFill>
              </a:rPr>
              <a:t>, 2012; Chittoor and Das, 2007; Hall and </a:t>
            </a:r>
            <a:r>
              <a:rPr lang="en-US" sz="1600" i="1" dirty="0" err="1">
                <a:solidFill>
                  <a:srgbClr val="000000"/>
                </a:solidFill>
              </a:rPr>
              <a:t>Nordqvist</a:t>
            </a:r>
            <a:r>
              <a:rPr lang="en-US" sz="1600" i="1" dirty="0">
                <a:solidFill>
                  <a:srgbClr val="000000"/>
                </a:solidFill>
              </a:rPr>
              <a:t>, 2008)</a:t>
            </a:r>
            <a:r>
              <a:rPr lang="en-US" dirty="0">
                <a:solidFill>
                  <a:srgbClr val="000000"/>
                </a:solidFill>
              </a:rPr>
              <a:t> </a:t>
            </a:r>
            <a:r>
              <a:rPr lang="en-US" b="1" dirty="0">
                <a:solidFill>
                  <a:srgbClr val="000000"/>
                </a:solidFill>
              </a:rPr>
              <a:t>to usual theories on corporate governance of family SMEs</a:t>
            </a:r>
            <a:r>
              <a:rPr lang="en-US" dirty="0">
                <a:solidFill>
                  <a:srgbClr val="000000"/>
                </a:solidFill>
              </a:rPr>
              <a:t>: agency costs </a:t>
            </a:r>
            <a:r>
              <a:rPr lang="en-US" sz="1600" i="1" dirty="0">
                <a:solidFill>
                  <a:srgbClr val="000000"/>
                </a:solidFill>
              </a:rPr>
              <a:t>(Craig and </a:t>
            </a:r>
            <a:r>
              <a:rPr lang="en-US" sz="1600" i="1" dirty="0" err="1">
                <a:solidFill>
                  <a:srgbClr val="000000"/>
                </a:solidFill>
              </a:rPr>
              <a:t>Moores</a:t>
            </a:r>
            <a:r>
              <a:rPr lang="en-US" sz="1600" i="1" dirty="0">
                <a:solidFill>
                  <a:srgbClr val="000000"/>
                </a:solidFill>
              </a:rPr>
              <a:t>, 2002)</a:t>
            </a:r>
            <a:r>
              <a:rPr lang="en-US" dirty="0">
                <a:solidFill>
                  <a:srgbClr val="000000"/>
                </a:solidFill>
              </a:rPr>
              <a:t>, start-up goals, and development of the business </a:t>
            </a:r>
            <a:r>
              <a:rPr lang="en-US" sz="1600" i="1" dirty="0">
                <a:solidFill>
                  <a:srgbClr val="000000"/>
                </a:solidFill>
              </a:rPr>
              <a:t>(</a:t>
            </a:r>
            <a:r>
              <a:rPr lang="en-US" sz="1600" i="1" dirty="0" err="1">
                <a:solidFill>
                  <a:srgbClr val="000000"/>
                </a:solidFill>
              </a:rPr>
              <a:t>Andersson</a:t>
            </a:r>
            <a:r>
              <a:rPr lang="en-US" sz="1600" i="1" dirty="0">
                <a:solidFill>
                  <a:srgbClr val="000000"/>
                </a:solidFill>
              </a:rPr>
              <a:t>, </a:t>
            </a:r>
            <a:r>
              <a:rPr lang="en-US" sz="1600" i="1" dirty="0" err="1">
                <a:solidFill>
                  <a:srgbClr val="000000"/>
                </a:solidFill>
              </a:rPr>
              <a:t>Carlsen</a:t>
            </a:r>
            <a:r>
              <a:rPr lang="en-US" sz="1600" i="1" dirty="0">
                <a:solidFill>
                  <a:srgbClr val="000000"/>
                </a:solidFill>
              </a:rPr>
              <a:t>, and Getz, 2002)</a:t>
            </a:r>
            <a:r>
              <a:rPr lang="en-US" dirty="0">
                <a:solidFill>
                  <a:srgbClr val="000000"/>
                </a:solidFill>
              </a:rPr>
              <a:t> and generational succession </a:t>
            </a:r>
            <a:r>
              <a:rPr lang="en-US" sz="1600" i="1" dirty="0">
                <a:solidFill>
                  <a:srgbClr val="000000"/>
                </a:solidFill>
              </a:rPr>
              <a:t>(Kidwell, Hoy, and </a:t>
            </a:r>
            <a:r>
              <a:rPr lang="en-US" sz="1600" i="1" dirty="0" err="1">
                <a:solidFill>
                  <a:srgbClr val="000000"/>
                </a:solidFill>
              </a:rPr>
              <a:t>Ibarreche</a:t>
            </a:r>
            <a:r>
              <a:rPr lang="en-US" sz="1600" i="1" dirty="0">
                <a:solidFill>
                  <a:srgbClr val="000000"/>
                </a:solidFill>
              </a:rPr>
              <a:t>, 2012; </a:t>
            </a:r>
            <a:r>
              <a:rPr lang="en-US" sz="1600" i="1" dirty="0" err="1">
                <a:solidFill>
                  <a:srgbClr val="000000"/>
                </a:solidFill>
              </a:rPr>
              <a:t>Stavrou</a:t>
            </a:r>
            <a:r>
              <a:rPr lang="en-US" sz="1600" i="1" dirty="0">
                <a:solidFill>
                  <a:srgbClr val="000000"/>
                </a:solidFill>
              </a:rPr>
              <a:t>, 1999; </a:t>
            </a:r>
            <a:r>
              <a:rPr lang="en-US" sz="1600" i="1" dirty="0" err="1">
                <a:solidFill>
                  <a:srgbClr val="000000"/>
                </a:solidFill>
              </a:rPr>
              <a:t>Stavrou</a:t>
            </a:r>
            <a:r>
              <a:rPr lang="en-US" sz="1600" i="1" dirty="0">
                <a:solidFill>
                  <a:srgbClr val="000000"/>
                </a:solidFill>
              </a:rPr>
              <a:t> and </a:t>
            </a:r>
            <a:r>
              <a:rPr lang="en-US" sz="1600" i="1" dirty="0" err="1">
                <a:solidFill>
                  <a:srgbClr val="000000"/>
                </a:solidFill>
              </a:rPr>
              <a:t>Swiercz</a:t>
            </a:r>
            <a:r>
              <a:rPr lang="en-US" sz="1600" i="1" dirty="0">
                <a:solidFill>
                  <a:srgbClr val="000000"/>
                </a:solidFill>
              </a:rPr>
              <a:t>, 1998)</a:t>
            </a:r>
            <a:r>
              <a:rPr lang="en-US" dirty="0">
                <a:solidFill>
                  <a:srgbClr val="000000"/>
                </a:solidFill>
              </a:rPr>
              <a:t>. </a:t>
            </a:r>
            <a:endParaRPr lang="it-IT" dirty="0">
              <a:solidFill>
                <a:srgbClr val="000000"/>
              </a:solidFill>
            </a:endParaRPr>
          </a:p>
        </p:txBody>
      </p:sp>
    </p:spTree>
    <p:extLst>
      <p:ext uri="{BB962C8B-B14F-4D97-AF65-F5344CB8AC3E}">
        <p14:creationId xmlns:p14="http://schemas.microsoft.com/office/powerpoint/2010/main" val="2028355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contenuto 4"/>
          <p:cNvSpPr>
            <a:spLocks noGrp="1"/>
          </p:cNvSpPr>
          <p:nvPr>
            <p:ph idx="1"/>
          </p:nvPr>
        </p:nvSpPr>
        <p:spPr>
          <a:xfrm>
            <a:off x="336263" y="1120776"/>
            <a:ext cx="11497843" cy="5131160"/>
          </a:xfrm>
        </p:spPr>
        <p:txBody>
          <a:bodyPr anchor="ctr">
            <a:noAutofit/>
          </a:bodyPr>
          <a:lstStyle/>
          <a:p>
            <a:pPr>
              <a:lnSpc>
                <a:spcPct val="120000"/>
              </a:lnSpc>
            </a:pPr>
            <a:r>
              <a:rPr lang="en-US" dirty="0">
                <a:solidFill>
                  <a:srgbClr val="000000"/>
                </a:solidFill>
              </a:rPr>
              <a:t>One of the main drivers of family firms’ heterogeneity is the </a:t>
            </a:r>
            <a:r>
              <a:rPr lang="en-US" b="1" dirty="0">
                <a:solidFill>
                  <a:srgbClr val="000000"/>
                </a:solidFill>
              </a:rPr>
              <a:t>varying extent of family involvement in company management </a:t>
            </a:r>
          </a:p>
          <a:p>
            <a:pPr>
              <a:lnSpc>
                <a:spcPct val="120000"/>
              </a:lnSpc>
            </a:pPr>
            <a:r>
              <a:rPr lang="en-US" dirty="0">
                <a:solidFill>
                  <a:srgbClr val="000000"/>
                </a:solidFill>
              </a:rPr>
              <a:t>the emphasis on family involvement in management positions disregards or obscures the role of nonfamily CEOs and HR managers in leveraging such heterogeneity and </a:t>
            </a:r>
            <a:r>
              <a:rPr lang="en-US" b="1" dirty="0">
                <a:solidFill>
                  <a:srgbClr val="000000"/>
                </a:solidFill>
              </a:rPr>
              <a:t>differentiating their HR choices and subsequent organizational outcomes</a:t>
            </a:r>
          </a:p>
          <a:p>
            <a:pPr>
              <a:lnSpc>
                <a:spcPct val="120000"/>
              </a:lnSpc>
            </a:pPr>
            <a:r>
              <a:rPr lang="en-US" dirty="0">
                <a:solidFill>
                  <a:srgbClr val="000000"/>
                </a:solidFill>
              </a:rPr>
              <a:t>As such, a relevant indicator of this involvement is the presence or absence of a family member occupying the CEO position</a:t>
            </a:r>
          </a:p>
          <a:p>
            <a:pPr marL="45720" indent="0">
              <a:lnSpc>
                <a:spcPct val="120000"/>
              </a:lnSpc>
              <a:buNone/>
            </a:pPr>
            <a:endParaRPr lang="en-US" dirty="0">
              <a:solidFill>
                <a:srgbClr val="000000"/>
              </a:solidFill>
            </a:endParaRPr>
          </a:p>
        </p:txBody>
      </p:sp>
      <p:sp>
        <p:nvSpPr>
          <p:cNvPr id="5" name="Titolo 3"/>
          <p:cNvSpPr>
            <a:spLocks noGrp="1"/>
          </p:cNvSpPr>
          <p:nvPr>
            <p:ph type="title"/>
          </p:nvPr>
        </p:nvSpPr>
        <p:spPr>
          <a:xfrm>
            <a:off x="336550" y="311150"/>
            <a:ext cx="11498263" cy="809625"/>
          </a:xfrm>
        </p:spPr>
        <p:txBody>
          <a:bodyPr>
            <a:normAutofit/>
          </a:bodyPr>
          <a:lstStyle/>
          <a:p>
            <a:pPr algn="ctr"/>
            <a:r>
              <a:rPr lang="en-GB" b="1" dirty="0">
                <a:solidFill>
                  <a:srgbClr val="000000"/>
                </a:solidFill>
              </a:rPr>
              <a:t>The ROLE of family CEO</a:t>
            </a:r>
          </a:p>
        </p:txBody>
      </p:sp>
    </p:spTree>
    <p:extLst>
      <p:ext uri="{BB962C8B-B14F-4D97-AF65-F5344CB8AC3E}">
        <p14:creationId xmlns:p14="http://schemas.microsoft.com/office/powerpoint/2010/main" val="1073960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contenuto 4"/>
          <p:cNvSpPr>
            <a:spLocks noGrp="1"/>
          </p:cNvSpPr>
          <p:nvPr>
            <p:ph idx="1"/>
          </p:nvPr>
        </p:nvSpPr>
        <p:spPr>
          <a:xfrm>
            <a:off x="336263" y="1120776"/>
            <a:ext cx="11497843" cy="5131160"/>
          </a:xfrm>
        </p:spPr>
        <p:txBody>
          <a:bodyPr anchor="ctr">
            <a:noAutofit/>
          </a:bodyPr>
          <a:lstStyle/>
          <a:p>
            <a:pPr>
              <a:lnSpc>
                <a:spcPct val="120000"/>
              </a:lnSpc>
            </a:pPr>
            <a:r>
              <a:rPr lang="en-US" dirty="0">
                <a:solidFill>
                  <a:srgbClr val="000000"/>
                </a:solidFill>
              </a:rPr>
              <a:t>Smaller family firms are often characterized as ‘</a:t>
            </a:r>
            <a:r>
              <a:rPr lang="en-US" b="1" dirty="0">
                <a:solidFill>
                  <a:srgbClr val="000000"/>
                </a:solidFill>
              </a:rPr>
              <a:t>family-operated firms’</a:t>
            </a:r>
            <a:r>
              <a:rPr lang="en-US" dirty="0">
                <a:solidFill>
                  <a:srgbClr val="000000"/>
                </a:solidFill>
              </a:rPr>
              <a:t>, in which the family CEO leads the company and follows its </a:t>
            </a:r>
            <a:r>
              <a:rPr lang="en-US" b="1" dirty="0">
                <a:solidFill>
                  <a:srgbClr val="000000"/>
                </a:solidFill>
              </a:rPr>
              <a:t>day-to-day activities, maximizing the imprint of familial norms, values, and even emotional dynamics on the organization </a:t>
            </a:r>
            <a:r>
              <a:rPr lang="en-US" b="1" dirty="0">
                <a:solidFill>
                  <a:srgbClr val="000000"/>
                </a:solidFill>
                <a:sym typeface="Wingdings" panose="05000000000000000000" pitchFamily="2" charset="2"/>
              </a:rPr>
              <a:t></a:t>
            </a:r>
            <a:r>
              <a:rPr lang="en-US" dirty="0">
                <a:solidFill>
                  <a:srgbClr val="000000"/>
                </a:solidFill>
              </a:rPr>
              <a:t> increases the degree of </a:t>
            </a:r>
            <a:r>
              <a:rPr lang="en-US" b="1" dirty="0">
                <a:solidFill>
                  <a:srgbClr val="000000"/>
                </a:solidFill>
              </a:rPr>
              <a:t>family stewardship</a:t>
            </a:r>
            <a:r>
              <a:rPr lang="en-US" dirty="0">
                <a:solidFill>
                  <a:srgbClr val="000000"/>
                </a:solidFill>
              </a:rPr>
              <a:t> towards the organization</a:t>
            </a:r>
          </a:p>
          <a:p>
            <a:pPr>
              <a:lnSpc>
                <a:spcPct val="120000"/>
              </a:lnSpc>
            </a:pPr>
            <a:r>
              <a:rPr lang="en-US" dirty="0">
                <a:solidFill>
                  <a:srgbClr val="000000"/>
                </a:solidFill>
              </a:rPr>
              <a:t>when the CEO position is not occupied by a family member can leverage, to a lesser extent, </a:t>
            </a:r>
            <a:r>
              <a:rPr lang="en-US" b="1" dirty="0">
                <a:solidFill>
                  <a:srgbClr val="000000"/>
                </a:solidFill>
              </a:rPr>
              <a:t>high levels of family stewardship towards the organization</a:t>
            </a:r>
            <a:r>
              <a:rPr lang="en-US" dirty="0">
                <a:solidFill>
                  <a:srgbClr val="000000"/>
                </a:solidFill>
              </a:rPr>
              <a:t>. This is more likely to occur because </a:t>
            </a:r>
            <a:r>
              <a:rPr lang="en-US" b="1" dirty="0">
                <a:solidFill>
                  <a:srgbClr val="000000"/>
                </a:solidFill>
              </a:rPr>
              <a:t>nonfamily CEOs are more inclined to apply “objective” and data-driven managerial logic and are more able to separate their personal emotional states from organizational decisions </a:t>
            </a:r>
            <a:r>
              <a:rPr lang="en-US" b="1" dirty="0">
                <a:solidFill>
                  <a:srgbClr val="000000"/>
                </a:solidFill>
                <a:sym typeface="Wingdings" panose="05000000000000000000" pitchFamily="2" charset="2"/>
              </a:rPr>
              <a:t></a:t>
            </a:r>
            <a:r>
              <a:rPr lang="en-US" dirty="0">
                <a:solidFill>
                  <a:srgbClr val="000000"/>
                </a:solidFill>
              </a:rPr>
              <a:t> facilitates a sense of detachment between family norms, values, and feelings and organizational processes, ultimately leading to a decrease in the potential for family stewardship towards the organization</a:t>
            </a:r>
          </a:p>
        </p:txBody>
      </p:sp>
      <p:sp>
        <p:nvSpPr>
          <p:cNvPr id="5" name="Titolo 3"/>
          <p:cNvSpPr>
            <a:spLocks noGrp="1"/>
          </p:cNvSpPr>
          <p:nvPr>
            <p:ph type="title"/>
          </p:nvPr>
        </p:nvSpPr>
        <p:spPr>
          <a:xfrm>
            <a:off x="336550" y="311150"/>
            <a:ext cx="11498263" cy="809625"/>
          </a:xfrm>
        </p:spPr>
        <p:txBody>
          <a:bodyPr>
            <a:normAutofit/>
          </a:bodyPr>
          <a:lstStyle/>
          <a:p>
            <a:pPr algn="ctr"/>
            <a:r>
              <a:rPr lang="en-US" b="1" dirty="0">
                <a:solidFill>
                  <a:srgbClr val="000000"/>
                </a:solidFill>
              </a:rPr>
              <a:t>The ROLE of family CEO</a:t>
            </a:r>
            <a:endParaRPr lang="en-GB" b="1" dirty="0">
              <a:solidFill>
                <a:srgbClr val="000000"/>
              </a:solidFill>
            </a:endParaRPr>
          </a:p>
        </p:txBody>
      </p:sp>
    </p:spTree>
    <p:extLst>
      <p:ext uri="{BB962C8B-B14F-4D97-AF65-F5344CB8AC3E}">
        <p14:creationId xmlns:p14="http://schemas.microsoft.com/office/powerpoint/2010/main" val="2257839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7132BD94-86BA-55BE-A07E-FB01B0404CB8}"/>
              </a:ext>
            </a:extLst>
          </p:cNvPr>
          <p:cNvSpPr>
            <a:spLocks noGrp="1"/>
          </p:cNvSpPr>
          <p:nvPr>
            <p:ph idx="1"/>
          </p:nvPr>
        </p:nvSpPr>
        <p:spPr>
          <a:xfrm>
            <a:off x="450996" y="1173972"/>
            <a:ext cx="11245470" cy="5077963"/>
          </a:xfrm>
        </p:spPr>
        <p:txBody>
          <a:bodyPr anchor="ctr">
            <a:normAutofit/>
          </a:bodyPr>
          <a:lstStyle/>
          <a:p>
            <a:r>
              <a:rPr lang="en-US" b="1" dirty="0">
                <a:solidFill>
                  <a:srgbClr val="000000"/>
                </a:solidFill>
              </a:rPr>
              <a:t>The delegation of formal HR responsibility to family members can be understood as a direct consequence of the family CEO role in these settings and is associated with high levels of tacit knowledge with regards to the business, its norms, and its culture</a:t>
            </a:r>
            <a:r>
              <a:rPr lang="en-US" dirty="0">
                <a:solidFill>
                  <a:srgbClr val="000000"/>
                </a:solidFill>
              </a:rPr>
              <a:t>. Family CEOs could be reluctant to delegate HRM responsibilities extensively to nonfamily managers or professional outsiders. Family CEOs may be more focused on maintaining close relationships with employees in order to infuse family values and cultures and better assist in the development of tacit and firm-specific knowledge </a:t>
            </a:r>
            <a:r>
              <a:rPr lang="en-US" dirty="0">
                <a:solidFill>
                  <a:srgbClr val="000000"/>
                </a:solidFill>
                <a:sym typeface="Wingdings" panose="05000000000000000000" pitchFamily="2" charset="2"/>
              </a:rPr>
              <a:t> </a:t>
            </a:r>
            <a:r>
              <a:rPr lang="en-US" b="1" dirty="0">
                <a:solidFill>
                  <a:srgbClr val="000000"/>
                </a:solidFill>
              </a:rPr>
              <a:t>Family CEOs will therefore be more likely to appoint family members in HR positions</a:t>
            </a:r>
          </a:p>
          <a:p>
            <a:r>
              <a:rPr lang="en-US" dirty="0">
                <a:solidFill>
                  <a:srgbClr val="000000"/>
                </a:solidFill>
              </a:rPr>
              <a:t>However, if a nonfamily CEO is in charge, </a:t>
            </a:r>
            <a:r>
              <a:rPr lang="en-US" b="1" dirty="0">
                <a:solidFill>
                  <a:srgbClr val="000000"/>
                </a:solidFill>
              </a:rPr>
              <a:t>there will be an enhanced focus on formal managerial expertise. </a:t>
            </a:r>
            <a:r>
              <a:rPr lang="en-US" dirty="0">
                <a:solidFill>
                  <a:srgbClr val="000000"/>
                </a:solidFill>
              </a:rPr>
              <a:t>Therefore, it will be more likely that the management of HR practices would be assigned to nonfamily managers, as this would meet expectations with </a:t>
            </a:r>
            <a:r>
              <a:rPr lang="en-US" b="1" dirty="0">
                <a:solidFill>
                  <a:srgbClr val="000000"/>
                </a:solidFill>
              </a:rPr>
              <a:t>regards to the enhanced ‘professionalization’ of business functions</a:t>
            </a:r>
            <a:r>
              <a:rPr lang="en-US" dirty="0">
                <a:solidFill>
                  <a:srgbClr val="000000"/>
                </a:solidFill>
              </a:rPr>
              <a:t>, which is one of the main purposes of appointing a nonfamily CEO</a:t>
            </a:r>
            <a:endParaRPr lang="it-IT" dirty="0">
              <a:solidFill>
                <a:srgbClr val="000000"/>
              </a:solidFill>
            </a:endParaRPr>
          </a:p>
        </p:txBody>
      </p:sp>
      <p:sp>
        <p:nvSpPr>
          <p:cNvPr id="3" name="Titolo 2">
            <a:extLst>
              <a:ext uri="{FF2B5EF4-FFF2-40B4-BE49-F238E27FC236}">
                <a16:creationId xmlns:a16="http://schemas.microsoft.com/office/drawing/2014/main" id="{4F1DA808-E176-8C5A-17D5-90AD35FFDDCE}"/>
              </a:ext>
            </a:extLst>
          </p:cNvPr>
          <p:cNvSpPr>
            <a:spLocks noGrp="1"/>
          </p:cNvSpPr>
          <p:nvPr>
            <p:ph type="title"/>
          </p:nvPr>
        </p:nvSpPr>
        <p:spPr>
          <a:xfrm>
            <a:off x="450996" y="316394"/>
            <a:ext cx="10331070" cy="1027774"/>
          </a:xfrm>
        </p:spPr>
        <p:txBody>
          <a:bodyPr/>
          <a:lstStyle/>
          <a:p>
            <a:r>
              <a:rPr lang="it-IT" b="1" dirty="0">
                <a:solidFill>
                  <a:srgbClr val="000000"/>
                </a:solidFill>
              </a:rPr>
              <a:t>THE ROLE OF FAMILY HRM</a:t>
            </a:r>
          </a:p>
        </p:txBody>
      </p:sp>
    </p:spTree>
    <p:extLst>
      <p:ext uri="{BB962C8B-B14F-4D97-AF65-F5344CB8AC3E}">
        <p14:creationId xmlns:p14="http://schemas.microsoft.com/office/powerpoint/2010/main" val="2547574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contenuto 1"/>
          <p:cNvSpPr>
            <a:spLocks noGrp="1"/>
          </p:cNvSpPr>
          <p:nvPr>
            <p:ph idx="1"/>
          </p:nvPr>
        </p:nvSpPr>
        <p:spPr>
          <a:xfrm>
            <a:off x="312738" y="1296988"/>
            <a:ext cx="11522075" cy="4954587"/>
          </a:xfrm>
        </p:spPr>
        <p:txBody>
          <a:bodyPr anchor="ctr">
            <a:noAutofit/>
          </a:bodyPr>
          <a:lstStyle/>
          <a:p>
            <a:pPr>
              <a:lnSpc>
                <a:spcPct val="120000"/>
              </a:lnSpc>
            </a:pPr>
            <a:r>
              <a:rPr lang="en-US" sz="1800" b="1" dirty="0">
                <a:solidFill>
                  <a:schemeClr val="tx2"/>
                </a:solidFill>
              </a:rPr>
              <a:t>the appointment of family members to leading HR roles carries implications for the relative importance assigned to different practices in the management of nonfamily employees </a:t>
            </a:r>
          </a:p>
          <a:p>
            <a:pPr>
              <a:lnSpc>
                <a:spcPct val="120000"/>
              </a:lnSpc>
            </a:pPr>
            <a:r>
              <a:rPr lang="en-US" sz="1800" b="1" dirty="0">
                <a:solidFill>
                  <a:schemeClr val="tx2"/>
                </a:solidFill>
              </a:rPr>
              <a:t>In smaller family firms, it is more likely that an owner’s family will adopt a stewardship attitude favoring the willingness of the family to pursue a convergence between socioemotional family-based goals and economic goals that also benefit the organization </a:t>
            </a:r>
          </a:p>
          <a:p>
            <a:pPr>
              <a:lnSpc>
                <a:spcPct val="120000"/>
              </a:lnSpc>
            </a:pPr>
            <a:r>
              <a:rPr lang="en-US" sz="1800" b="1" dirty="0">
                <a:solidFill>
                  <a:schemeClr val="tx2"/>
                </a:solidFill>
              </a:rPr>
              <a:t>when this willingness is coupled with the ability/discretion to act through managerial functions and decisions (De </a:t>
            </a:r>
            <a:r>
              <a:rPr lang="en-US" sz="1800" b="1" dirty="0" err="1">
                <a:solidFill>
                  <a:schemeClr val="tx2"/>
                </a:solidFill>
              </a:rPr>
              <a:t>Massis</a:t>
            </a:r>
            <a:r>
              <a:rPr lang="en-US" sz="1800" b="1" dirty="0">
                <a:solidFill>
                  <a:schemeClr val="tx2"/>
                </a:solidFill>
              </a:rPr>
              <a:t> et al., 2014), it is likely to be translated into practices that express family stewardship towards the organization. This may be particularly evident with regards to HRM practices that promote the mutual benefits for the firm and its employees.</a:t>
            </a:r>
          </a:p>
        </p:txBody>
      </p:sp>
      <p:sp>
        <p:nvSpPr>
          <p:cNvPr id="4" name="Titolo 2">
            <a:extLst>
              <a:ext uri="{FF2B5EF4-FFF2-40B4-BE49-F238E27FC236}">
                <a16:creationId xmlns:a16="http://schemas.microsoft.com/office/drawing/2014/main" id="{62BDD863-86E0-944C-13CB-8ECF6A37BA29}"/>
              </a:ext>
            </a:extLst>
          </p:cNvPr>
          <p:cNvSpPr>
            <a:spLocks noGrp="1"/>
          </p:cNvSpPr>
          <p:nvPr>
            <p:ph type="title"/>
          </p:nvPr>
        </p:nvSpPr>
        <p:spPr>
          <a:xfrm>
            <a:off x="312738" y="269875"/>
            <a:ext cx="11522075" cy="1027113"/>
          </a:xfrm>
        </p:spPr>
        <p:txBody>
          <a:bodyPr/>
          <a:lstStyle/>
          <a:p>
            <a:r>
              <a:rPr lang="it-IT" b="1" dirty="0">
                <a:solidFill>
                  <a:srgbClr val="000000"/>
                </a:solidFill>
              </a:rPr>
              <a:t>THE ROLE OF FAMILY HRM</a:t>
            </a:r>
          </a:p>
        </p:txBody>
      </p:sp>
    </p:spTree>
    <p:extLst>
      <p:ext uri="{BB962C8B-B14F-4D97-AF65-F5344CB8AC3E}">
        <p14:creationId xmlns:p14="http://schemas.microsoft.com/office/powerpoint/2010/main" val="895995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02DCD9E7-38EF-4ABB-9BE8-A438F0460A8D}"/>
              </a:ext>
            </a:extLst>
          </p:cNvPr>
          <p:cNvSpPr>
            <a:spLocks noGrp="1"/>
          </p:cNvSpPr>
          <p:nvPr>
            <p:ph idx="1"/>
          </p:nvPr>
        </p:nvSpPr>
        <p:spPr>
          <a:xfrm>
            <a:off x="314325" y="1114426"/>
            <a:ext cx="11534775" cy="5137510"/>
          </a:xfrm>
        </p:spPr>
        <p:txBody>
          <a:bodyPr>
            <a:normAutofit/>
          </a:bodyPr>
          <a:lstStyle/>
          <a:p>
            <a:pPr marL="45720" indent="0" algn="ctr">
              <a:buNone/>
            </a:pPr>
            <a:r>
              <a:rPr lang="en-US" dirty="0">
                <a:solidFill>
                  <a:srgbClr val="000000"/>
                </a:solidFill>
              </a:rPr>
              <a:t>The implementation of human resource management (HRM) practices presents </a:t>
            </a:r>
            <a:r>
              <a:rPr lang="en-US" b="1" dirty="0">
                <a:solidFill>
                  <a:srgbClr val="000000"/>
                </a:solidFill>
              </a:rPr>
              <a:t>unique challenges</a:t>
            </a:r>
            <a:r>
              <a:rPr lang="en-US" dirty="0">
                <a:solidFill>
                  <a:srgbClr val="000000"/>
                </a:solidFill>
              </a:rPr>
              <a:t> when applied to family firms due to the </a:t>
            </a:r>
            <a:r>
              <a:rPr lang="en-US" b="1" dirty="0">
                <a:solidFill>
                  <a:srgbClr val="000000"/>
                </a:solidFill>
              </a:rPr>
              <a:t>interweaving of social norms </a:t>
            </a:r>
            <a:r>
              <a:rPr lang="en-US" dirty="0">
                <a:solidFill>
                  <a:srgbClr val="000000"/>
                </a:solidFill>
              </a:rPr>
              <a:t>and policies that govern </a:t>
            </a:r>
            <a:r>
              <a:rPr lang="en-US" b="1" dirty="0">
                <a:solidFill>
                  <a:srgbClr val="000000"/>
                </a:solidFill>
              </a:rPr>
              <a:t>family and business domains </a:t>
            </a:r>
            <a:r>
              <a:rPr lang="en-US" sz="1600" dirty="0">
                <a:solidFill>
                  <a:srgbClr val="000000"/>
                </a:solidFill>
              </a:rPr>
              <a:t>(Eddleston et al., 2018)</a:t>
            </a:r>
          </a:p>
          <a:p>
            <a:pPr marL="45720" indent="0">
              <a:buNone/>
            </a:pPr>
            <a:r>
              <a:rPr lang="en-US" b="1" dirty="0">
                <a:solidFill>
                  <a:srgbClr val="000000"/>
                </a:solidFill>
              </a:rPr>
              <a:t>Two divergent views:</a:t>
            </a:r>
          </a:p>
          <a:p>
            <a:pPr marL="822960" lvl="1" indent="-457200">
              <a:buFont typeface="+mj-lt"/>
              <a:buAutoNum type="arabicPeriod"/>
            </a:pPr>
            <a:r>
              <a:rPr lang="en-US" b="1" dirty="0">
                <a:solidFill>
                  <a:srgbClr val="000000"/>
                </a:solidFill>
              </a:rPr>
              <a:t>The Family’s stewardship attitude </a:t>
            </a:r>
            <a:r>
              <a:rPr lang="en-US" dirty="0">
                <a:solidFill>
                  <a:srgbClr val="000000"/>
                </a:solidFill>
              </a:rPr>
              <a:t>towards the organization </a:t>
            </a:r>
            <a:r>
              <a:rPr lang="en-US" b="1" dirty="0">
                <a:solidFill>
                  <a:srgbClr val="000000"/>
                </a:solidFill>
              </a:rPr>
              <a:t>emphasizes</a:t>
            </a:r>
            <a:r>
              <a:rPr lang="en-US" dirty="0">
                <a:solidFill>
                  <a:srgbClr val="000000"/>
                </a:solidFill>
              </a:rPr>
              <a:t> </a:t>
            </a:r>
            <a:r>
              <a:rPr lang="en-US" b="1" dirty="0">
                <a:solidFill>
                  <a:srgbClr val="000000"/>
                </a:solidFill>
              </a:rPr>
              <a:t>the family members’ long-term orientation and willingness to invest generously in human capital</a:t>
            </a:r>
            <a:r>
              <a:rPr lang="en-US" dirty="0">
                <a:solidFill>
                  <a:srgbClr val="000000"/>
                </a:solidFill>
              </a:rPr>
              <a:t> </a:t>
            </a:r>
            <a:r>
              <a:rPr lang="en-US" b="1" dirty="0">
                <a:solidFill>
                  <a:srgbClr val="000000"/>
                </a:solidFill>
              </a:rPr>
              <a:t>development</a:t>
            </a:r>
            <a:r>
              <a:rPr lang="en-US" dirty="0">
                <a:solidFill>
                  <a:srgbClr val="000000"/>
                </a:solidFill>
              </a:rPr>
              <a:t> </a:t>
            </a:r>
          </a:p>
          <a:p>
            <a:pPr marL="822960" lvl="1" indent="-457200">
              <a:buFont typeface="+mj-lt"/>
              <a:buAutoNum type="arabicPeriod"/>
            </a:pPr>
            <a:r>
              <a:rPr lang="en-US" b="1" dirty="0">
                <a:solidFill>
                  <a:srgbClr val="000000"/>
                </a:solidFill>
              </a:rPr>
              <a:t>The family’s stewardship favors self-interest over the organization </a:t>
            </a:r>
            <a:r>
              <a:rPr lang="en-US" sz="1600" dirty="0">
                <a:solidFill>
                  <a:srgbClr val="000000"/>
                </a:solidFill>
              </a:rPr>
              <a:t>(</a:t>
            </a:r>
            <a:r>
              <a:rPr lang="en-US" sz="1600" dirty="0" err="1">
                <a:solidFill>
                  <a:srgbClr val="000000"/>
                </a:solidFill>
              </a:rPr>
              <a:t>Neckebrouck</a:t>
            </a:r>
            <a:r>
              <a:rPr lang="en-US" sz="1600" dirty="0">
                <a:solidFill>
                  <a:srgbClr val="000000"/>
                </a:solidFill>
              </a:rPr>
              <a:t> et al., 2018)</a:t>
            </a:r>
            <a:r>
              <a:rPr lang="en-US" dirty="0">
                <a:solidFill>
                  <a:srgbClr val="000000"/>
                </a:solidFill>
              </a:rPr>
              <a:t>, leading  family firms to practice detrimental </a:t>
            </a:r>
            <a:r>
              <a:rPr lang="en-US" b="1" dirty="0">
                <a:solidFill>
                  <a:srgbClr val="000000"/>
                </a:solidFill>
              </a:rPr>
              <a:t>nepotism</a:t>
            </a:r>
            <a:r>
              <a:rPr lang="en-US" dirty="0">
                <a:solidFill>
                  <a:srgbClr val="000000"/>
                </a:solidFill>
              </a:rPr>
              <a:t> </a:t>
            </a:r>
            <a:r>
              <a:rPr lang="en-US" sz="1600" dirty="0">
                <a:solidFill>
                  <a:srgbClr val="000000"/>
                </a:solidFill>
              </a:rPr>
              <a:t>(Chrisman et al., 2013; Verbeke &amp; Kano, 2012)</a:t>
            </a:r>
            <a:r>
              <a:rPr lang="en-US" dirty="0">
                <a:solidFill>
                  <a:srgbClr val="000000"/>
                </a:solidFill>
              </a:rPr>
              <a:t> and executive entrenchment </a:t>
            </a:r>
            <a:r>
              <a:rPr lang="en-US" sz="1600" dirty="0">
                <a:solidFill>
                  <a:srgbClr val="000000"/>
                </a:solidFill>
              </a:rPr>
              <a:t>(Bertrand &amp; </a:t>
            </a:r>
            <a:r>
              <a:rPr lang="en-US" sz="1600" dirty="0" err="1">
                <a:solidFill>
                  <a:srgbClr val="000000"/>
                </a:solidFill>
              </a:rPr>
              <a:t>Schoar</a:t>
            </a:r>
            <a:r>
              <a:rPr lang="en-US" sz="1600" dirty="0">
                <a:solidFill>
                  <a:srgbClr val="000000"/>
                </a:solidFill>
              </a:rPr>
              <a:t>, 2006)</a:t>
            </a:r>
            <a:r>
              <a:rPr lang="en-US" dirty="0">
                <a:solidFill>
                  <a:srgbClr val="000000"/>
                </a:solidFill>
              </a:rPr>
              <a:t>, generating feelings of inequality and injustice among nonfamily employees </a:t>
            </a:r>
            <a:r>
              <a:rPr lang="en-US" sz="1600" dirty="0">
                <a:solidFill>
                  <a:srgbClr val="000000"/>
                </a:solidFill>
              </a:rPr>
              <a:t>(Chua et al., 2009; Barnett &amp; Kellermans, 2006)</a:t>
            </a:r>
          </a:p>
          <a:p>
            <a:pPr marL="365760" lvl="1" indent="0">
              <a:buNone/>
            </a:pPr>
            <a:endParaRPr lang="en-US" dirty="0">
              <a:solidFill>
                <a:srgbClr val="000000"/>
              </a:solidFill>
            </a:endParaRPr>
          </a:p>
          <a:p>
            <a:pPr marL="365760" lvl="1" indent="0" algn="ctr">
              <a:buNone/>
            </a:pPr>
            <a:r>
              <a:rPr lang="en-US" sz="2400" b="1" dirty="0">
                <a:solidFill>
                  <a:srgbClr val="000000"/>
                </a:solidFill>
              </a:rPr>
              <a:t>These contradictory perspectives on HRM in the family business context exist partially because such research and theorization have largely overlooked family firms’ heterogeneity!</a:t>
            </a:r>
            <a:endParaRPr lang="it-IT" sz="2400" b="1" dirty="0">
              <a:solidFill>
                <a:srgbClr val="000000"/>
              </a:solidFill>
            </a:endParaRPr>
          </a:p>
        </p:txBody>
      </p:sp>
      <p:sp>
        <p:nvSpPr>
          <p:cNvPr id="3" name="Titolo 2">
            <a:extLst>
              <a:ext uri="{FF2B5EF4-FFF2-40B4-BE49-F238E27FC236}">
                <a16:creationId xmlns:a16="http://schemas.microsoft.com/office/drawing/2014/main" id="{4AF3239A-E574-48D8-8D4E-872D831D1254}"/>
              </a:ext>
            </a:extLst>
          </p:cNvPr>
          <p:cNvSpPr>
            <a:spLocks noGrp="1"/>
          </p:cNvSpPr>
          <p:nvPr>
            <p:ph type="title"/>
          </p:nvPr>
        </p:nvSpPr>
        <p:spPr>
          <a:xfrm>
            <a:off x="314325" y="289724"/>
            <a:ext cx="11534775" cy="824701"/>
          </a:xfrm>
        </p:spPr>
        <p:txBody>
          <a:bodyPr/>
          <a:lstStyle/>
          <a:p>
            <a:r>
              <a:rPr lang="en-GB" b="1" dirty="0">
                <a:solidFill>
                  <a:srgbClr val="000000"/>
                </a:solidFill>
              </a:rPr>
              <a:t>Non-family employees</a:t>
            </a:r>
          </a:p>
        </p:txBody>
      </p:sp>
    </p:spTree>
    <p:extLst>
      <p:ext uri="{BB962C8B-B14F-4D97-AF65-F5344CB8AC3E}">
        <p14:creationId xmlns:p14="http://schemas.microsoft.com/office/powerpoint/2010/main" val="1856566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heer Green 16x9">
  <a:themeElements>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mbreggiatura superior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Override1.xml><?xml version="1.0" encoding="utf-8"?>
<a:themeOverride xmlns:a="http://schemas.openxmlformats.org/drawingml/2006/main">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04C4809-32CE-4D76-8837-BF87A221E8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1407</Words>
  <Application>Microsoft Office PowerPoint</Application>
  <PresentationFormat>Widescreen</PresentationFormat>
  <Paragraphs>53</Paragraphs>
  <Slides>12</Slides>
  <Notes>1</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12</vt:i4>
      </vt:variant>
    </vt:vector>
  </HeadingPairs>
  <TitlesOfParts>
    <vt:vector size="16" baseType="lpstr">
      <vt:lpstr>Arial</vt:lpstr>
      <vt:lpstr>Calibri</vt:lpstr>
      <vt:lpstr>Century Gothic</vt:lpstr>
      <vt:lpstr>Sheer Green 16x9</vt:lpstr>
      <vt:lpstr>Human Resource Management Strategy in Family Business </vt:lpstr>
      <vt:lpstr>Investigating the effects of professionalization in HRM in family business</vt:lpstr>
      <vt:lpstr>Agenda</vt:lpstr>
      <vt:lpstr>The Stewardship perspectives in FB</vt:lpstr>
      <vt:lpstr>The Stewardship perspectives in FB</vt:lpstr>
      <vt:lpstr>Formal and informal practices</vt:lpstr>
      <vt:lpstr>Models of managing people</vt:lpstr>
      <vt:lpstr>The ROLE of family CEO</vt:lpstr>
      <vt:lpstr>The ROLE of family CEO</vt:lpstr>
      <vt:lpstr>THE ROLE OF FAMILY HRM</vt:lpstr>
      <vt:lpstr>THE ROLE OF FAMILY HRM</vt:lpstr>
      <vt:lpstr>Non-family employees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2017-02-26T10:44:06Z</dcterms:created>
  <dcterms:modified xsi:type="dcterms:W3CDTF">2023-05-10T10:27:57Z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TC029208979991</vt:lpwstr>
  </property>
</Properties>
</file>