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</p:sldMasterIdLst>
  <p:notesMasterIdLst>
    <p:notesMasterId r:id="rId18"/>
  </p:notesMasterIdLst>
  <p:sldIdLst>
    <p:sldId id="408" r:id="rId5"/>
    <p:sldId id="409" r:id="rId6"/>
    <p:sldId id="386" r:id="rId7"/>
    <p:sldId id="391" r:id="rId8"/>
    <p:sldId id="390" r:id="rId9"/>
    <p:sldId id="404" r:id="rId10"/>
    <p:sldId id="406" r:id="rId11"/>
    <p:sldId id="407" r:id="rId12"/>
    <p:sldId id="424" r:id="rId13"/>
    <p:sldId id="324" r:id="rId14"/>
    <p:sldId id="325" r:id="rId15"/>
    <p:sldId id="410" r:id="rId16"/>
    <p:sldId id="412" r:id="rId1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5B922E-539C-460D-A35D-6EBE68F98957}" v="1" dt="2021-11-04T11:00:30.3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595" autoAdjust="0"/>
  </p:normalViewPr>
  <p:slideViewPr>
    <p:cSldViewPr>
      <p:cViewPr varScale="1">
        <p:scale>
          <a:sx n="82" d="100"/>
          <a:sy n="82" d="100"/>
        </p:scale>
        <p:origin x="1478" y="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olo Buccirossi" userId="9dbcd27a-6450-4988-b4f3-4daec143e963" providerId="ADAL" clId="{0B5B922E-539C-460D-A35D-6EBE68F98957}"/>
    <pc:docChg chg="undo custSel delSld modSld">
      <pc:chgData name="Paolo Buccirossi" userId="9dbcd27a-6450-4988-b4f3-4daec143e963" providerId="ADAL" clId="{0B5B922E-539C-460D-A35D-6EBE68F98957}" dt="2021-11-04T13:34:55.546" v="85" actId="47"/>
      <pc:docMkLst>
        <pc:docMk/>
      </pc:docMkLst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2789400162" sldId="275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3277279132" sldId="277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2006269402" sldId="312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370618596" sldId="314"/>
        </pc:sldMkLst>
      </pc:sldChg>
      <pc:sldChg chg="modSp mod">
        <pc:chgData name="Paolo Buccirossi" userId="9dbcd27a-6450-4988-b4f3-4daec143e963" providerId="ADAL" clId="{0B5B922E-539C-460D-A35D-6EBE68F98957}" dt="2021-11-04T11:00:30.530" v="46" actId="27636"/>
        <pc:sldMkLst>
          <pc:docMk/>
          <pc:sldMk cId="3056032302" sldId="324"/>
        </pc:sldMkLst>
        <pc:spChg chg="mod">
          <ac:chgData name="Paolo Buccirossi" userId="9dbcd27a-6450-4988-b4f3-4daec143e963" providerId="ADAL" clId="{0B5B922E-539C-460D-A35D-6EBE68F98957}" dt="2021-11-04T11:00:30.525" v="45" actId="27636"/>
          <ac:spMkLst>
            <pc:docMk/>
            <pc:sldMk cId="3056032302" sldId="324"/>
            <ac:spMk id="3" creationId="{00000000-0000-0000-0000-000000000000}"/>
          </ac:spMkLst>
        </pc:spChg>
        <pc:spChg chg="mod">
          <ac:chgData name="Paolo Buccirossi" userId="9dbcd27a-6450-4988-b4f3-4daec143e963" providerId="ADAL" clId="{0B5B922E-539C-460D-A35D-6EBE68F98957}" dt="2021-11-04T11:00:30.530" v="46" actId="27636"/>
          <ac:spMkLst>
            <pc:docMk/>
            <pc:sldMk cId="3056032302" sldId="324"/>
            <ac:spMk id="4" creationId="{00000000-0000-0000-0000-000000000000}"/>
          </ac:spMkLst>
        </pc:spChg>
      </pc:sldChg>
      <pc:sldChg chg="modSp mod">
        <pc:chgData name="Paolo Buccirossi" userId="9dbcd27a-6450-4988-b4f3-4daec143e963" providerId="ADAL" clId="{0B5B922E-539C-460D-A35D-6EBE68F98957}" dt="2021-11-04T11:00:30.539" v="47" actId="27636"/>
        <pc:sldMkLst>
          <pc:docMk/>
          <pc:sldMk cId="3799981882" sldId="325"/>
        </pc:sldMkLst>
        <pc:spChg chg="mod">
          <ac:chgData name="Paolo Buccirossi" userId="9dbcd27a-6450-4988-b4f3-4daec143e963" providerId="ADAL" clId="{0B5B922E-539C-460D-A35D-6EBE68F98957}" dt="2021-11-04T11:00:30.539" v="47" actId="27636"/>
          <ac:spMkLst>
            <pc:docMk/>
            <pc:sldMk cId="3799981882" sldId="325"/>
            <ac:spMk id="4" creationId="{00000000-0000-0000-0000-000000000000}"/>
          </ac:spMkLst>
        </pc:spChg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3920457507" sldId="360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126055394" sldId="361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399734570" sldId="362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3526470275" sldId="365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402700523" sldId="366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2666626801" sldId="367"/>
        </pc:sldMkLst>
      </pc:sldChg>
      <pc:sldChg chg="del">
        <pc:chgData name="Paolo Buccirossi" userId="9dbcd27a-6450-4988-b4f3-4daec143e963" providerId="ADAL" clId="{0B5B922E-539C-460D-A35D-6EBE68F98957}" dt="2021-11-04T13:34:55.546" v="85" actId="47"/>
        <pc:sldMkLst>
          <pc:docMk/>
          <pc:sldMk cId="3896173152" sldId="368"/>
        </pc:sldMkLst>
      </pc:sldChg>
      <pc:sldChg chg="modSp mod">
        <pc:chgData name="Paolo Buccirossi" userId="9dbcd27a-6450-4988-b4f3-4daec143e963" providerId="ADAL" clId="{0B5B922E-539C-460D-A35D-6EBE68F98957}" dt="2021-11-04T11:00:30.443" v="35" actId="27636"/>
        <pc:sldMkLst>
          <pc:docMk/>
          <pc:sldMk cId="2822415390" sldId="386"/>
        </pc:sldMkLst>
        <pc:spChg chg="mod">
          <ac:chgData name="Paolo Buccirossi" userId="9dbcd27a-6450-4988-b4f3-4daec143e963" providerId="ADAL" clId="{0B5B922E-539C-460D-A35D-6EBE68F98957}" dt="2021-11-04T11:00:30.443" v="35" actId="27636"/>
          <ac:spMkLst>
            <pc:docMk/>
            <pc:sldMk cId="2822415390" sldId="386"/>
            <ac:spMk id="14338" creationId="{00000000-0000-0000-0000-000000000000}"/>
          </ac:spMkLst>
        </pc:spChg>
      </pc:sldChg>
      <pc:sldChg chg="modSp mod">
        <pc:chgData name="Paolo Buccirossi" userId="9dbcd27a-6450-4988-b4f3-4daec143e963" providerId="ADAL" clId="{0B5B922E-539C-460D-A35D-6EBE68F98957}" dt="2021-11-04T11:00:30.457" v="37" actId="27636"/>
        <pc:sldMkLst>
          <pc:docMk/>
          <pc:sldMk cId="1650751653" sldId="390"/>
        </pc:sldMkLst>
        <pc:spChg chg="mod">
          <ac:chgData name="Paolo Buccirossi" userId="9dbcd27a-6450-4988-b4f3-4daec143e963" providerId="ADAL" clId="{0B5B922E-539C-460D-A35D-6EBE68F98957}" dt="2021-11-04T11:00:30.457" v="37" actId="27636"/>
          <ac:spMkLst>
            <pc:docMk/>
            <pc:sldMk cId="1650751653" sldId="390"/>
            <ac:spMk id="14338" creationId="{00000000-0000-0000-0000-000000000000}"/>
          </ac:spMkLst>
        </pc:spChg>
      </pc:sldChg>
      <pc:sldChg chg="modSp mod">
        <pc:chgData name="Paolo Buccirossi" userId="9dbcd27a-6450-4988-b4f3-4daec143e963" providerId="ADAL" clId="{0B5B922E-539C-460D-A35D-6EBE68F98957}" dt="2021-11-04T11:00:30.448" v="36" actId="27636"/>
        <pc:sldMkLst>
          <pc:docMk/>
          <pc:sldMk cId="3860722529" sldId="391"/>
        </pc:sldMkLst>
        <pc:spChg chg="mod">
          <ac:chgData name="Paolo Buccirossi" userId="9dbcd27a-6450-4988-b4f3-4daec143e963" providerId="ADAL" clId="{0B5B922E-539C-460D-A35D-6EBE68F98957}" dt="2021-11-04T11:00:30.448" v="36" actId="27636"/>
          <ac:spMkLst>
            <pc:docMk/>
            <pc:sldMk cId="3860722529" sldId="391"/>
            <ac:spMk id="14338" creationId="{00000000-0000-0000-0000-000000000000}"/>
          </ac:spMkLst>
        </pc:spChg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3858641852" sldId="395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2938454333" sldId="396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3679890106" sldId="397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3787786659" sldId="398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3526469195" sldId="399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386122149" sldId="400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042383388" sldId="401"/>
        </pc:sldMkLst>
      </pc:sldChg>
      <pc:sldChg chg="modSp mod">
        <pc:chgData name="Paolo Buccirossi" userId="9dbcd27a-6450-4988-b4f3-4daec143e963" providerId="ADAL" clId="{0B5B922E-539C-460D-A35D-6EBE68F98957}" dt="2021-11-04T11:00:30.473" v="39" actId="27636"/>
        <pc:sldMkLst>
          <pc:docMk/>
          <pc:sldMk cId="242122510" sldId="404"/>
        </pc:sldMkLst>
        <pc:spChg chg="mod">
          <ac:chgData name="Paolo Buccirossi" userId="9dbcd27a-6450-4988-b4f3-4daec143e963" providerId="ADAL" clId="{0B5B922E-539C-460D-A35D-6EBE68F98957}" dt="2021-11-04T11:00:30.473" v="39" actId="27636"/>
          <ac:spMkLst>
            <pc:docMk/>
            <pc:sldMk cId="242122510" sldId="404"/>
            <ac:spMk id="2054" creationId="{00000000-0000-0000-0000-000000000000}"/>
          </ac:spMkLst>
        </pc:spChg>
        <pc:spChg chg="mod">
          <ac:chgData name="Paolo Buccirossi" userId="9dbcd27a-6450-4988-b4f3-4daec143e963" providerId="ADAL" clId="{0B5B922E-539C-460D-A35D-6EBE68F98957}" dt="2021-11-04T11:00:30.468" v="38" actId="27636"/>
          <ac:spMkLst>
            <pc:docMk/>
            <pc:sldMk cId="242122510" sldId="404"/>
            <ac:spMk id="14338" creationId="{00000000-0000-0000-0000-000000000000}"/>
          </ac:spMkLst>
        </pc:spChg>
      </pc:sldChg>
      <pc:sldChg chg="modSp mod">
        <pc:chgData name="Paolo Buccirossi" userId="9dbcd27a-6450-4988-b4f3-4daec143e963" providerId="ADAL" clId="{0B5B922E-539C-460D-A35D-6EBE68F98957}" dt="2021-11-04T11:00:30.483" v="41" actId="27636"/>
        <pc:sldMkLst>
          <pc:docMk/>
          <pc:sldMk cId="194850474" sldId="406"/>
        </pc:sldMkLst>
        <pc:spChg chg="mod">
          <ac:chgData name="Paolo Buccirossi" userId="9dbcd27a-6450-4988-b4f3-4daec143e963" providerId="ADAL" clId="{0B5B922E-539C-460D-A35D-6EBE68F98957}" dt="2021-11-04T11:00:30.483" v="41" actId="27636"/>
          <ac:spMkLst>
            <pc:docMk/>
            <pc:sldMk cId="194850474" sldId="406"/>
            <ac:spMk id="2054" creationId="{00000000-0000-0000-0000-000000000000}"/>
          </ac:spMkLst>
        </pc:spChg>
        <pc:spChg chg="mod">
          <ac:chgData name="Paolo Buccirossi" userId="9dbcd27a-6450-4988-b4f3-4daec143e963" providerId="ADAL" clId="{0B5B922E-539C-460D-A35D-6EBE68F98957}" dt="2021-11-04T11:00:30.478" v="40" actId="27636"/>
          <ac:spMkLst>
            <pc:docMk/>
            <pc:sldMk cId="194850474" sldId="406"/>
            <ac:spMk id="14338" creationId="{00000000-0000-0000-0000-000000000000}"/>
          </ac:spMkLst>
        </pc:spChg>
      </pc:sldChg>
      <pc:sldChg chg="modSp mod">
        <pc:chgData name="Paolo Buccirossi" userId="9dbcd27a-6450-4988-b4f3-4daec143e963" providerId="ADAL" clId="{0B5B922E-539C-460D-A35D-6EBE68F98957}" dt="2021-11-04T11:00:30.494" v="43" actId="27636"/>
        <pc:sldMkLst>
          <pc:docMk/>
          <pc:sldMk cId="3843526256" sldId="407"/>
        </pc:sldMkLst>
        <pc:spChg chg="mod">
          <ac:chgData name="Paolo Buccirossi" userId="9dbcd27a-6450-4988-b4f3-4daec143e963" providerId="ADAL" clId="{0B5B922E-539C-460D-A35D-6EBE68F98957}" dt="2021-11-04T11:00:30.494" v="43" actId="27636"/>
          <ac:spMkLst>
            <pc:docMk/>
            <pc:sldMk cId="3843526256" sldId="407"/>
            <ac:spMk id="2054" creationId="{00000000-0000-0000-0000-000000000000}"/>
          </ac:spMkLst>
        </pc:spChg>
        <pc:spChg chg="mod">
          <ac:chgData name="Paolo Buccirossi" userId="9dbcd27a-6450-4988-b4f3-4daec143e963" providerId="ADAL" clId="{0B5B922E-539C-460D-A35D-6EBE68F98957}" dt="2021-11-04T11:00:30.488" v="42" actId="27636"/>
          <ac:spMkLst>
            <pc:docMk/>
            <pc:sldMk cId="3843526256" sldId="407"/>
            <ac:spMk id="14338" creationId="{00000000-0000-0000-0000-000000000000}"/>
          </ac:spMkLst>
        </pc:spChg>
      </pc:sldChg>
      <pc:sldChg chg="modSp mod">
        <pc:chgData name="Paolo Buccirossi" userId="9dbcd27a-6450-4988-b4f3-4daec143e963" providerId="ADAL" clId="{0B5B922E-539C-460D-A35D-6EBE68F98957}" dt="2021-11-04T10:59:20.111" v="32" actId="20577"/>
        <pc:sldMkLst>
          <pc:docMk/>
          <pc:sldMk cId="412553675" sldId="408"/>
        </pc:sldMkLst>
        <pc:spChg chg="mod">
          <ac:chgData name="Paolo Buccirossi" userId="9dbcd27a-6450-4988-b4f3-4daec143e963" providerId="ADAL" clId="{0B5B922E-539C-460D-A35D-6EBE68F98957}" dt="2021-11-04T10:59:20.111" v="32" actId="20577"/>
          <ac:spMkLst>
            <pc:docMk/>
            <pc:sldMk cId="412553675" sldId="408"/>
            <ac:spMk id="1030" creationId="{00000000-0000-0000-0000-000000000000}"/>
          </ac:spMkLst>
        </pc:spChg>
      </pc:sldChg>
      <pc:sldChg chg="modSp mod">
        <pc:chgData name="Paolo Buccirossi" userId="9dbcd27a-6450-4988-b4f3-4daec143e963" providerId="ADAL" clId="{0B5B922E-539C-460D-A35D-6EBE68F98957}" dt="2021-11-04T11:00:30.422" v="34" actId="27636"/>
        <pc:sldMkLst>
          <pc:docMk/>
          <pc:sldMk cId="1290299515" sldId="409"/>
        </pc:sldMkLst>
        <pc:spChg chg="mod">
          <ac:chgData name="Paolo Buccirossi" userId="9dbcd27a-6450-4988-b4f3-4daec143e963" providerId="ADAL" clId="{0B5B922E-539C-460D-A35D-6EBE68F98957}" dt="2021-11-04T11:00:30.422" v="34" actId="27636"/>
          <ac:spMkLst>
            <pc:docMk/>
            <pc:sldMk cId="1290299515" sldId="409"/>
            <ac:spMk id="4" creationId="{00000000-0000-0000-0000-000000000000}"/>
          </ac:spMkLst>
        </pc:spChg>
      </pc:sldChg>
      <pc:sldChg chg="modSp mod">
        <pc:chgData name="Paolo Buccirossi" userId="9dbcd27a-6450-4988-b4f3-4daec143e963" providerId="ADAL" clId="{0B5B922E-539C-460D-A35D-6EBE68F98957}" dt="2021-11-04T11:01:58.872" v="84" actId="1038"/>
        <pc:sldMkLst>
          <pc:docMk/>
          <pc:sldMk cId="1951782473" sldId="410"/>
        </pc:sldMkLst>
        <pc:spChg chg="mod">
          <ac:chgData name="Paolo Buccirossi" userId="9dbcd27a-6450-4988-b4f3-4daec143e963" providerId="ADAL" clId="{0B5B922E-539C-460D-A35D-6EBE68F98957}" dt="2021-11-04T11:00:30.545" v="49" actId="27636"/>
          <ac:spMkLst>
            <pc:docMk/>
            <pc:sldMk cId="1951782473" sldId="410"/>
            <ac:spMk id="2" creationId="{00000000-0000-0000-0000-000000000000}"/>
          </ac:spMkLst>
        </pc:spChg>
        <pc:spChg chg="mod">
          <ac:chgData name="Paolo Buccirossi" userId="9dbcd27a-6450-4988-b4f3-4daec143e963" providerId="ADAL" clId="{0B5B922E-539C-460D-A35D-6EBE68F98957}" dt="2021-11-04T11:00:30.578" v="50" actId="27636"/>
          <ac:spMkLst>
            <pc:docMk/>
            <pc:sldMk cId="1951782473" sldId="410"/>
            <ac:spMk id="3" creationId="{00000000-0000-0000-0000-000000000000}"/>
          </ac:spMkLst>
        </pc:spChg>
        <pc:spChg chg="mod">
          <ac:chgData name="Paolo Buccirossi" userId="9dbcd27a-6450-4988-b4f3-4daec143e963" providerId="ADAL" clId="{0B5B922E-539C-460D-A35D-6EBE68F98957}" dt="2021-11-04T11:00:30.544" v="48" actId="27636"/>
          <ac:spMkLst>
            <pc:docMk/>
            <pc:sldMk cId="1951782473" sldId="410"/>
            <ac:spMk id="4" creationId="{00000000-0000-0000-0000-000000000000}"/>
          </ac:spMkLst>
        </pc:spChg>
        <pc:spChg chg="mod">
          <ac:chgData name="Paolo Buccirossi" userId="9dbcd27a-6450-4988-b4f3-4daec143e963" providerId="ADAL" clId="{0B5B922E-539C-460D-A35D-6EBE68F98957}" dt="2021-11-04T11:01:49.293" v="70" actId="1036"/>
          <ac:spMkLst>
            <pc:docMk/>
            <pc:sldMk cId="1951782473" sldId="410"/>
            <ac:spMk id="5" creationId="{3684BD72-C217-4A06-82BF-718FA7A87C2A}"/>
          </ac:spMkLst>
        </pc:spChg>
        <pc:spChg chg="mod">
          <ac:chgData name="Paolo Buccirossi" userId="9dbcd27a-6450-4988-b4f3-4daec143e963" providerId="ADAL" clId="{0B5B922E-539C-460D-A35D-6EBE68F98957}" dt="2021-11-04T11:01:58.872" v="84" actId="1038"/>
          <ac:spMkLst>
            <pc:docMk/>
            <pc:sldMk cId="1951782473" sldId="410"/>
            <ac:spMk id="6" creationId="{FCAD4A5A-CD5B-4810-9DA0-5C67BE78F213}"/>
          </ac:spMkLst>
        </pc:spChg>
      </pc:sldChg>
      <pc:sldChg chg="modSp mod">
        <pc:chgData name="Paolo Buccirossi" userId="9dbcd27a-6450-4988-b4f3-4daec143e963" providerId="ADAL" clId="{0B5B922E-539C-460D-A35D-6EBE68F98957}" dt="2021-11-04T11:00:30.629" v="52" actId="27636"/>
        <pc:sldMkLst>
          <pc:docMk/>
          <pc:sldMk cId="227309880" sldId="412"/>
        </pc:sldMkLst>
        <pc:spChg chg="mod">
          <ac:chgData name="Paolo Buccirossi" userId="9dbcd27a-6450-4988-b4f3-4daec143e963" providerId="ADAL" clId="{0B5B922E-539C-460D-A35D-6EBE68F98957}" dt="2021-11-04T11:00:30.629" v="52" actId="27636"/>
          <ac:spMkLst>
            <pc:docMk/>
            <pc:sldMk cId="227309880" sldId="412"/>
            <ac:spMk id="3" creationId="{00000000-0000-0000-0000-000000000000}"/>
          </ac:spMkLst>
        </pc:spChg>
        <pc:spChg chg="mod">
          <ac:chgData name="Paolo Buccirossi" userId="9dbcd27a-6450-4988-b4f3-4daec143e963" providerId="ADAL" clId="{0B5B922E-539C-460D-A35D-6EBE68F98957}" dt="2021-11-04T11:00:30.585" v="51" actId="27636"/>
          <ac:spMkLst>
            <pc:docMk/>
            <pc:sldMk cId="227309880" sldId="412"/>
            <ac:spMk id="4" creationId="{00000000-0000-0000-0000-000000000000}"/>
          </ac:spMkLst>
        </pc:spChg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127856911" sldId="416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2915981588" sldId="417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294919769" sldId="418"/>
        </pc:sldMkLst>
      </pc:sldChg>
      <pc:sldChg chg="del">
        <pc:chgData name="Paolo Buccirossi" userId="9dbcd27a-6450-4988-b4f3-4daec143e963" providerId="ADAL" clId="{0B5B922E-539C-460D-A35D-6EBE68F98957}" dt="2021-11-04T13:34:55.546" v="85" actId="47"/>
        <pc:sldMkLst>
          <pc:docMk/>
          <pc:sldMk cId="2774342025" sldId="419"/>
        </pc:sldMkLst>
      </pc:sldChg>
      <pc:sldChg chg="del">
        <pc:chgData name="Paolo Buccirossi" userId="9dbcd27a-6450-4988-b4f3-4daec143e963" providerId="ADAL" clId="{0B5B922E-539C-460D-A35D-6EBE68F98957}" dt="2021-11-04T13:34:55.546" v="85" actId="47"/>
        <pc:sldMkLst>
          <pc:docMk/>
          <pc:sldMk cId="2893775551" sldId="420"/>
        </pc:sldMkLst>
      </pc:sldChg>
      <pc:sldChg chg="del">
        <pc:chgData name="Paolo Buccirossi" userId="9dbcd27a-6450-4988-b4f3-4daec143e963" providerId="ADAL" clId="{0B5B922E-539C-460D-A35D-6EBE68F98957}" dt="2021-11-04T13:34:55.546" v="85" actId="47"/>
        <pc:sldMkLst>
          <pc:docMk/>
          <pc:sldMk cId="4084044636" sldId="421"/>
        </pc:sldMkLst>
      </pc:sldChg>
      <pc:sldChg chg="del">
        <pc:chgData name="Paolo Buccirossi" userId="9dbcd27a-6450-4988-b4f3-4daec143e963" providerId="ADAL" clId="{0B5B922E-539C-460D-A35D-6EBE68F98957}" dt="2021-11-04T13:34:55.546" v="85" actId="47"/>
        <pc:sldMkLst>
          <pc:docMk/>
          <pc:sldMk cId="1011467213" sldId="422"/>
        </pc:sldMkLst>
      </pc:sldChg>
      <pc:sldChg chg="del">
        <pc:chgData name="Paolo Buccirossi" userId="9dbcd27a-6450-4988-b4f3-4daec143e963" providerId="ADAL" clId="{0B5B922E-539C-460D-A35D-6EBE68F98957}" dt="2021-11-04T13:34:55.546" v="85" actId="47"/>
        <pc:sldMkLst>
          <pc:docMk/>
          <pc:sldMk cId="130179585" sldId="423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151483337" sldId="424"/>
        </pc:sldMkLst>
      </pc:sldChg>
      <pc:sldChg chg="modSp mod">
        <pc:chgData name="Paolo Buccirossi" userId="9dbcd27a-6450-4988-b4f3-4daec143e963" providerId="ADAL" clId="{0B5B922E-539C-460D-A35D-6EBE68F98957}" dt="2021-11-04T11:00:30.497" v="44" actId="27636"/>
        <pc:sldMkLst>
          <pc:docMk/>
          <pc:sldMk cId="1276543638" sldId="424"/>
        </pc:sldMkLst>
        <pc:spChg chg="mod">
          <ac:chgData name="Paolo Buccirossi" userId="9dbcd27a-6450-4988-b4f3-4daec143e963" providerId="ADAL" clId="{0B5B922E-539C-460D-A35D-6EBE68F98957}" dt="2021-11-04T11:00:30.497" v="44" actId="27636"/>
          <ac:spMkLst>
            <pc:docMk/>
            <pc:sldMk cId="1276543638" sldId="424"/>
            <ac:spMk id="14338" creationId="{00000000-0000-0000-0000-000000000000}"/>
          </ac:spMkLst>
        </pc:spChg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626408169" sldId="425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923437981" sldId="426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215286819" sldId="427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215708341" sldId="428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3101497295" sldId="429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443406870" sldId="430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484572111" sldId="431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885020921" sldId="432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1413816911" sldId="433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2822974042" sldId="434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307337166" sldId="435"/>
        </pc:sldMkLst>
      </pc:sldChg>
      <pc:sldChg chg="del">
        <pc:chgData name="Paolo Buccirossi" userId="9dbcd27a-6450-4988-b4f3-4daec143e963" providerId="ADAL" clId="{0B5B922E-539C-460D-A35D-6EBE68F98957}" dt="2021-11-04T10:59:30.349" v="33" actId="47"/>
        <pc:sldMkLst>
          <pc:docMk/>
          <pc:sldMk cId="3231617818" sldId="436"/>
        </pc:sldMkLst>
      </pc:sldChg>
      <pc:sldMasterChg chg="delSldLayout">
        <pc:chgData name="Paolo Buccirossi" userId="9dbcd27a-6450-4988-b4f3-4daec143e963" providerId="ADAL" clId="{0B5B922E-539C-460D-A35D-6EBE68F98957}" dt="2021-11-04T10:59:30.349" v="33" actId="47"/>
        <pc:sldMasterMkLst>
          <pc:docMk/>
          <pc:sldMasterMk cId="1885814964" sldId="2147483660"/>
        </pc:sldMasterMkLst>
        <pc:sldLayoutChg chg="del">
          <pc:chgData name="Paolo Buccirossi" userId="9dbcd27a-6450-4988-b4f3-4daec143e963" providerId="ADAL" clId="{0B5B922E-539C-460D-A35D-6EBE68F98957}" dt="2021-11-04T10:59:30.349" v="33" actId="47"/>
          <pc:sldLayoutMkLst>
            <pc:docMk/>
            <pc:sldMasterMk cId="1885814964" sldId="2147483660"/>
            <pc:sldLayoutMk cId="4072039271" sldId="214748367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0E5AD-61D8-43DC-9291-206F5DBDECFA}" type="datetimeFigureOut">
              <a:rPr lang="it-IT" smtClean="0"/>
              <a:t>04/11/2021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542DC-0B66-4784-82C9-CA1C3A6472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055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F94AC878-0D93-4230-AD55-299DB8D04E61}" type="slidenum">
              <a:rPr lang="it-IT" sz="1200" smtClean="0">
                <a:solidFill>
                  <a:schemeClr val="tx1"/>
                </a:solidFill>
              </a:rPr>
              <a:pPr eaLnBrk="1" hangingPunct="1"/>
              <a:t>1</a:t>
            </a:fld>
            <a:endParaRPr lang="it-IT" sz="1200">
              <a:solidFill>
                <a:schemeClr val="tx1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776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57277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159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63392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0247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8757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202874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0" indent="-457200"/>
            <a:r>
              <a:rPr lang="en-US" dirty="0"/>
              <a:t>there are legitimate requirements, such as the maintenance of a specialist trade capable of providing specific services as regards high-quality and high-technology products, which may justify a </a:t>
            </a:r>
            <a:r>
              <a:rPr lang="en-US" u="sng" dirty="0"/>
              <a:t>reduction of price competition</a:t>
            </a:r>
            <a:r>
              <a:rPr lang="en-US" dirty="0"/>
              <a:t> in </a:t>
            </a:r>
            <a:r>
              <a:rPr lang="en-US" dirty="0" err="1"/>
              <a:t>favour</a:t>
            </a:r>
            <a:r>
              <a:rPr lang="en-US" dirty="0"/>
              <a:t> of competition relating to </a:t>
            </a:r>
            <a:r>
              <a:rPr lang="en-US" u="sng" dirty="0"/>
              <a:t>factors other than price</a:t>
            </a:r>
            <a:r>
              <a:rPr lang="en-US" dirty="0"/>
              <a:t> (par. 40)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232731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0" indent="-457200"/>
            <a:r>
              <a:rPr lang="en-US" dirty="0"/>
              <a:t>there are legitimate requirements, such as the maintenance of a specialist trade capable of providing specific services as regards high-quality and high-technology products, which may justify a </a:t>
            </a:r>
            <a:r>
              <a:rPr lang="en-US" u="sng" dirty="0"/>
              <a:t>reduction of price competition</a:t>
            </a:r>
            <a:r>
              <a:rPr lang="en-US" dirty="0"/>
              <a:t> in </a:t>
            </a:r>
            <a:r>
              <a:rPr lang="en-US" dirty="0" err="1"/>
              <a:t>favour</a:t>
            </a:r>
            <a:r>
              <a:rPr lang="en-US" dirty="0"/>
              <a:t> of competition relating to </a:t>
            </a:r>
            <a:r>
              <a:rPr lang="en-US" u="sng" dirty="0"/>
              <a:t>factors other than price</a:t>
            </a:r>
            <a:r>
              <a:rPr lang="en-US" dirty="0"/>
              <a:t> (par. 40)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342392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0775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7111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CDD7D9"/>
              </a:solidFill>
            </a:endParaRPr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srgbClr val="CDD7D9"/>
                </a:solidFill>
              </a:rPr>
              <a:pPr/>
              <a:t>‹N›</a:t>
            </a:fld>
            <a:endParaRPr lang="it-IT">
              <a:solidFill>
                <a:srgbClr val="CDD7D9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81" y="419100"/>
            <a:ext cx="1554038" cy="55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30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45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7" name="Rettango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pic>
        <p:nvPicPr>
          <p:cNvPr id="11" name="Immagin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1527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2" name="Segnaposto piè di pagina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pic>
        <p:nvPicPr>
          <p:cNvPr id="13" name="Immagin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393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2" name="Segnaposto numero diapositiva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6" name="Segnaposto tes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15" name="Segnaposto tes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pic>
        <p:nvPicPr>
          <p:cNvPr id="17" name="Immagin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63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6" name="Immagin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srgbClr val="434342"/>
                </a:solidFill>
              </a:rPr>
              <a:pPr/>
              <a:t>‹N›</a:t>
            </a:fld>
            <a:endParaRPr lang="it-IT">
              <a:solidFill>
                <a:srgbClr val="434342"/>
              </a:solidFill>
            </a:endParaRPr>
          </a:p>
        </p:txBody>
      </p:sp>
      <p:pic>
        <p:nvPicPr>
          <p:cNvPr id="5" name="Immagin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96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823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8" name="Rettangolo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1" name="Rettangolo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pic>
        <p:nvPicPr>
          <p:cNvPr id="15" name="Immagin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654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23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Rettangolo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360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dirty="0"/>
              <a:t>Fare clic per modificare stili del testo dello schema</a:t>
            </a:r>
          </a:p>
          <a:p>
            <a:pPr lvl="1" eaLnBrk="1" latinLnBrk="0" hangingPunct="1"/>
            <a:r>
              <a:rPr kumimoji="0" lang="it-IT" dirty="0"/>
              <a:t>Secondo livello</a:t>
            </a:r>
          </a:p>
          <a:p>
            <a:pPr lvl="2" eaLnBrk="1" latinLnBrk="0" hangingPunct="1"/>
            <a:r>
              <a:rPr kumimoji="0" lang="it-IT" dirty="0"/>
              <a:t>Terzo livello</a:t>
            </a:r>
          </a:p>
          <a:p>
            <a:pPr lvl="3" eaLnBrk="1" latinLnBrk="0" hangingPunct="1"/>
            <a:r>
              <a:rPr kumimoji="0" lang="it-IT" dirty="0"/>
              <a:t>Quarto livello</a:t>
            </a:r>
          </a:p>
          <a:p>
            <a:pPr lvl="4" eaLnBrk="1" latinLnBrk="0" hangingPunct="1"/>
            <a:r>
              <a:rPr kumimoji="0" lang="it-IT" dirty="0"/>
              <a:t>Quinto livello</a:t>
            </a:r>
            <a:endParaRPr kumimoji="0" lang="en-US" dirty="0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Rettangolo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14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it-IT"/>
          </a:p>
        </p:txBody>
      </p:sp>
      <p:sp>
        <p:nvSpPr>
          <p:cNvPr id="1030" name="Titolo 10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600" b="1" dirty="0"/>
              <a:t>Case studies: Pierre Fabre and Coty</a:t>
            </a:r>
            <a:endParaRPr lang="en-US" sz="3600" b="1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53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Two cases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Pierre Fabre Dermo-</a:t>
            </a:r>
            <a:r>
              <a:rPr lang="en-US" dirty="0" err="1"/>
              <a:t>Cosmétique</a:t>
            </a:r>
            <a:r>
              <a:rPr lang="en-US" dirty="0"/>
              <a:t> SAS</a:t>
            </a:r>
          </a:p>
          <a:p>
            <a:endParaRPr lang="en-GB" dirty="0"/>
          </a:p>
          <a:p>
            <a:r>
              <a:rPr lang="en-GB" dirty="0"/>
              <a:t>Coty Germany GmbH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90299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3</a:t>
            </a:fld>
            <a:endParaRPr lang="it-IT" sz="1400" dirty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Market power (quality) and consumer welfare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49420" y="2286595"/>
            <a:ext cx="3494489" cy="402272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Market power as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“q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uality” reduction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(Remember: the demand function indicates how much consumers are </a:t>
            </a:r>
            <a:r>
              <a:rPr lang="en-US" u="sng" dirty="0">
                <a:latin typeface="Calibri" pitchFamily="34" charset="0"/>
                <a:cs typeface="Calibri" pitchFamily="34" charset="0"/>
              </a:rPr>
              <a:t>willing</a:t>
            </a:r>
            <a:r>
              <a:rPr lang="en-US" b="1" u="sng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dirty="0">
                <a:latin typeface="Calibri" pitchFamily="34" charset="0"/>
                <a:cs typeface="Calibri" pitchFamily="34" charset="0"/>
              </a:rPr>
              <a:t>to pay)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4481587" y="234692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4481587" y="577592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4468093" y="2575520"/>
            <a:ext cx="3920331" cy="3200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4481587" y="4328120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7942440" y="3988395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Line 15"/>
          <p:cNvSpPr>
            <a:spLocks noChangeShapeType="1"/>
          </p:cNvSpPr>
          <p:nvPr/>
        </p:nvSpPr>
        <p:spPr bwMode="auto">
          <a:xfrm>
            <a:off x="6615187" y="432812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6386587" y="5852120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3939546" y="4064595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3931310" y="1930995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8672587" y="585212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  <p:sp>
        <p:nvSpPr>
          <p:cNvPr id="2" name="Triangolo rettangolo 1">
            <a:extLst>
              <a:ext uri="{FF2B5EF4-FFF2-40B4-BE49-F238E27FC236}">
                <a16:creationId xmlns:a16="http://schemas.microsoft.com/office/drawing/2014/main" id="{F8759C9D-E51C-45A8-A75F-0D5EF3E87B2C}"/>
              </a:ext>
            </a:extLst>
          </p:cNvPr>
          <p:cNvSpPr/>
          <p:nvPr/>
        </p:nvSpPr>
        <p:spPr>
          <a:xfrm>
            <a:off x="4481586" y="2575520"/>
            <a:ext cx="2133597" cy="1752594"/>
          </a:xfrm>
          <a:prstGeom prst="rtTriangle">
            <a:avLst/>
          </a:prstGeom>
          <a:gradFill>
            <a:gsLst>
              <a:gs pos="0">
                <a:schemeClr val="bg2">
                  <a:lumMod val="9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1A7F65BD-B0FA-4591-8292-02EC1C4E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7247" y="3140968"/>
            <a:ext cx="3263105" cy="266429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" name="Triangolo rettangolo 2">
            <a:extLst>
              <a:ext uri="{FF2B5EF4-FFF2-40B4-BE49-F238E27FC236}">
                <a16:creationId xmlns:a16="http://schemas.microsoft.com/office/drawing/2014/main" id="{4CFA64C0-8164-4E51-9625-2A4166F03635}"/>
              </a:ext>
            </a:extLst>
          </p:cNvPr>
          <p:cNvSpPr/>
          <p:nvPr/>
        </p:nvSpPr>
        <p:spPr>
          <a:xfrm>
            <a:off x="4500000" y="3168000"/>
            <a:ext cx="1408544" cy="1142999"/>
          </a:xfrm>
          <a:prstGeom prst="rtTriangle">
            <a:avLst/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Text Box 18">
            <a:extLst>
              <a:ext uri="{FF2B5EF4-FFF2-40B4-BE49-F238E27FC236}">
                <a16:creationId xmlns:a16="http://schemas.microsoft.com/office/drawing/2014/main" id="{235BD14A-872C-4FB8-BAEA-6007E12F9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6296" y="5118283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3" name="Text Box 18">
            <a:extLst>
              <a:ext uri="{FF2B5EF4-FFF2-40B4-BE49-F238E27FC236}">
                <a16:creationId xmlns:a16="http://schemas.microsoft.com/office/drawing/2014/main" id="{CE8ABABE-B1CF-4446-90E5-36BE9D4D9B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0356" y="5054659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cxnSp>
        <p:nvCxnSpPr>
          <p:cNvPr id="31" name="Connettore 2 30">
            <a:extLst>
              <a:ext uri="{FF2B5EF4-FFF2-40B4-BE49-F238E27FC236}">
                <a16:creationId xmlns:a16="http://schemas.microsoft.com/office/drawing/2014/main" id="{89AC2C53-D365-40F9-B718-8D2E3107CAA5}"/>
              </a:ext>
            </a:extLst>
          </p:cNvPr>
          <p:cNvCxnSpPr>
            <a:cxnSpLocks/>
          </p:cNvCxnSpPr>
          <p:nvPr/>
        </p:nvCxnSpPr>
        <p:spPr>
          <a:xfrm flipH="1">
            <a:off x="5302246" y="2416304"/>
            <a:ext cx="1426918" cy="1084704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1CF8AED6-FF3E-4B39-BA37-14493C09BE6F}"/>
              </a:ext>
            </a:extLst>
          </p:cNvPr>
          <p:cNvSpPr txBox="1"/>
          <p:nvPr/>
        </p:nvSpPr>
        <p:spPr>
          <a:xfrm>
            <a:off x="5944020" y="2060848"/>
            <a:ext cx="2804444" cy="369332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Consumer welfare </a:t>
            </a:r>
            <a:r>
              <a:rPr lang="it-IT" dirty="0" err="1"/>
              <a:t>loss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2241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3" grpId="0" animBg="1"/>
      <p:bldP spid="20" grpId="0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4</a:t>
            </a:fld>
            <a:endParaRPr lang="it-IT" sz="140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 more complex situation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844824"/>
            <a:ext cx="8229600" cy="402272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How do we deal with conducts that lead to a </a:t>
            </a:r>
            <a:r>
              <a:rPr lang="en-US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price increase </a:t>
            </a:r>
            <a:endParaRPr lang="en-US" b="1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en-US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and</a:t>
            </a:r>
            <a:r>
              <a:rPr lang="en-US" b="1" dirty="0">
                <a:latin typeface="Calibri" pitchFamily="34" charset="0"/>
                <a:cs typeface="Calibri" pitchFamily="34" charset="0"/>
              </a:rPr>
              <a:t> </a:t>
            </a:r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to a </a:t>
            </a:r>
            <a:r>
              <a:rPr lang="en-US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quality improvement</a:t>
            </a:r>
            <a:r>
              <a:rPr lang="en-US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60722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rallelogramma 4">
            <a:extLst>
              <a:ext uri="{FF2B5EF4-FFF2-40B4-BE49-F238E27FC236}">
                <a16:creationId xmlns:a16="http://schemas.microsoft.com/office/drawing/2014/main" id="{6A9E8540-4982-4471-865F-2E40F67221B9}"/>
              </a:ext>
            </a:extLst>
          </p:cNvPr>
          <p:cNvSpPr/>
          <p:nvPr/>
        </p:nvSpPr>
        <p:spPr>
          <a:xfrm rot="16200000">
            <a:off x="4273553" y="2752869"/>
            <a:ext cx="1374953" cy="922074"/>
          </a:xfrm>
          <a:prstGeom prst="parallelogram">
            <a:avLst>
              <a:gd name="adj" fmla="val 83053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5</a:t>
            </a:fld>
            <a:endParaRPr lang="it-IT" sz="1400" dirty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Balancing opposite effects-1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49420" y="2286595"/>
            <a:ext cx="3494489" cy="143043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Market power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Price increase and “q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uality” improvement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4481587" y="234692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4481587" y="577592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4499992" y="2526429"/>
            <a:ext cx="3851992" cy="3099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4481587" y="4365104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7884368" y="4119463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Line 15"/>
          <p:cNvSpPr>
            <a:spLocks noChangeShapeType="1"/>
          </p:cNvSpPr>
          <p:nvPr/>
        </p:nvSpPr>
        <p:spPr bwMode="auto">
          <a:xfrm>
            <a:off x="5940152" y="432812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5649763" y="5733256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3939546" y="4064595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3931310" y="1930995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8672587" y="585212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1A7F65BD-B0FA-4591-8292-02EC1C4E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7247" y="3140968"/>
            <a:ext cx="3263105" cy="2664295"/>
          </a:xfrm>
          <a:prstGeom prst="line">
            <a:avLst/>
          </a:prstGeom>
          <a:noFill/>
          <a:ln w="9525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9" name="Text Box 18">
            <a:extLst>
              <a:ext uri="{FF2B5EF4-FFF2-40B4-BE49-F238E27FC236}">
                <a16:creationId xmlns:a16="http://schemas.microsoft.com/office/drawing/2014/main" id="{0C38321A-ABD0-4D59-833D-3885DE195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304" y="5190291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0" name="Text Box 18">
            <a:extLst>
              <a:ext uri="{FF2B5EF4-FFF2-40B4-BE49-F238E27FC236}">
                <a16:creationId xmlns:a16="http://schemas.microsoft.com/office/drawing/2014/main" id="{C17912CE-B1C8-4F57-A793-755183CE5A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6380" y="5157192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3" name="Text Box 17">
            <a:extLst>
              <a:ext uri="{FF2B5EF4-FFF2-40B4-BE49-F238E27FC236}">
                <a16:creationId xmlns:a16="http://schemas.microsoft.com/office/drawing/2014/main" id="{94EE5B79-756C-4B93-AB94-5E3D87F2B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9545" y="3543399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26" name="Line 7">
            <a:extLst>
              <a:ext uri="{FF2B5EF4-FFF2-40B4-BE49-F238E27FC236}">
                <a16:creationId xmlns:a16="http://schemas.microsoft.com/office/drawing/2014/main" id="{D9D54F65-8772-4168-8701-13F40C9960F8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9992" y="3933056"/>
            <a:ext cx="1728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9" name="Line 7">
            <a:extLst>
              <a:ext uri="{FF2B5EF4-FFF2-40B4-BE49-F238E27FC236}">
                <a16:creationId xmlns:a16="http://schemas.microsoft.com/office/drawing/2014/main" id="{F22647DB-9381-4520-8783-A67E148F981A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5328000" y="4851056"/>
            <a:ext cx="1836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0" name="Text Box 13">
            <a:extLst>
              <a:ext uri="{FF2B5EF4-FFF2-40B4-BE49-F238E27FC236}">
                <a16:creationId xmlns:a16="http://schemas.microsoft.com/office/drawing/2014/main" id="{E022AD82-29C4-4D5D-838A-8A8CCCCEA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1811" y="5733256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6" name="Triangolo rettangolo 5">
            <a:extLst>
              <a:ext uri="{FF2B5EF4-FFF2-40B4-BE49-F238E27FC236}">
                <a16:creationId xmlns:a16="http://schemas.microsoft.com/office/drawing/2014/main" id="{45C5D6F4-718C-4BC4-89DF-D0933C80F626}"/>
              </a:ext>
            </a:extLst>
          </p:cNvPr>
          <p:cNvSpPr/>
          <p:nvPr/>
        </p:nvSpPr>
        <p:spPr>
          <a:xfrm>
            <a:off x="5415229" y="3259356"/>
            <a:ext cx="776763" cy="636444"/>
          </a:xfrm>
          <a:prstGeom prst="rtTriangl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Segno di addizione 6">
            <a:extLst>
              <a:ext uri="{FF2B5EF4-FFF2-40B4-BE49-F238E27FC236}">
                <a16:creationId xmlns:a16="http://schemas.microsoft.com/office/drawing/2014/main" id="{BE31FD06-3E00-4785-8B36-13D22641478D}"/>
              </a:ext>
            </a:extLst>
          </p:cNvPr>
          <p:cNvSpPr/>
          <p:nvPr/>
        </p:nvSpPr>
        <p:spPr>
          <a:xfrm>
            <a:off x="5055206" y="3259355"/>
            <a:ext cx="360037" cy="32474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1A81BC0B-90B4-4B97-84E2-B128AE5677EB}"/>
              </a:ext>
            </a:extLst>
          </p:cNvPr>
          <p:cNvSpPr/>
          <p:nvPr/>
        </p:nvSpPr>
        <p:spPr>
          <a:xfrm>
            <a:off x="4524707" y="3940970"/>
            <a:ext cx="890522" cy="4130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Triangolo rettangolo 8">
            <a:extLst>
              <a:ext uri="{FF2B5EF4-FFF2-40B4-BE49-F238E27FC236}">
                <a16:creationId xmlns:a16="http://schemas.microsoft.com/office/drawing/2014/main" id="{6CFC1BBF-9D02-40DB-9515-09F565DE0372}"/>
              </a:ext>
            </a:extLst>
          </p:cNvPr>
          <p:cNvSpPr/>
          <p:nvPr/>
        </p:nvSpPr>
        <p:spPr>
          <a:xfrm>
            <a:off x="5415229" y="3925142"/>
            <a:ext cx="524923" cy="428868"/>
          </a:xfrm>
          <a:prstGeom prst="rtTriangl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Segno di sottrazione 14">
            <a:extLst>
              <a:ext uri="{FF2B5EF4-FFF2-40B4-BE49-F238E27FC236}">
                <a16:creationId xmlns:a16="http://schemas.microsoft.com/office/drawing/2014/main" id="{3A822A33-7550-49D4-8C05-D9A01062BB15}"/>
              </a:ext>
            </a:extLst>
          </p:cNvPr>
          <p:cNvSpPr/>
          <p:nvPr/>
        </p:nvSpPr>
        <p:spPr>
          <a:xfrm>
            <a:off x="4880931" y="4055735"/>
            <a:ext cx="360040" cy="258689"/>
          </a:xfrm>
          <a:prstGeom prst="mathMin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075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20" grpId="0"/>
      <p:bldP spid="23" grpId="0"/>
      <p:bldP spid="26" grpId="0" animBg="1"/>
      <p:bldP spid="29" grpId="0" animBg="1"/>
      <p:bldP spid="30" grpId="0"/>
      <p:bldP spid="6" grpId="0" animBg="1"/>
      <p:bldP spid="7" grpId="0" animBg="1"/>
      <p:bldP spid="8" grpId="0" animBg="1"/>
      <p:bldP spid="9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riangolo rettangolo 33">
            <a:extLst>
              <a:ext uri="{FF2B5EF4-FFF2-40B4-BE49-F238E27FC236}">
                <a16:creationId xmlns:a16="http://schemas.microsoft.com/office/drawing/2014/main" id="{CE90CD91-2CEF-400B-BF20-CD78622CBAE7}"/>
              </a:ext>
            </a:extLst>
          </p:cNvPr>
          <p:cNvSpPr/>
          <p:nvPr/>
        </p:nvSpPr>
        <p:spPr>
          <a:xfrm>
            <a:off x="4485928" y="2483749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Triangolo rettangolo 31">
            <a:extLst>
              <a:ext uri="{FF2B5EF4-FFF2-40B4-BE49-F238E27FC236}">
                <a16:creationId xmlns:a16="http://schemas.microsoft.com/office/drawing/2014/main" id="{A383D207-1538-413D-9491-67A3E75A1897}"/>
              </a:ext>
            </a:extLst>
          </p:cNvPr>
          <p:cNvSpPr/>
          <p:nvPr/>
        </p:nvSpPr>
        <p:spPr>
          <a:xfrm>
            <a:off x="4482346" y="3140968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6</a:t>
            </a:fld>
            <a:endParaRPr lang="it-IT" sz="1400" dirty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Balancing opposite effects-2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49420" y="2718643"/>
            <a:ext cx="3494489" cy="1934493"/>
          </a:xfrm>
        </p:spPr>
        <p:txBody>
          <a:bodyPr>
            <a:normAutofit fontScale="77500" lnSpcReduction="20000"/>
          </a:bodyPr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Case 1</a:t>
            </a: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Price increase and “q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uality” improvement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such that the overall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quantity does not change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1 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= </a:t>
            </a: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2</a:t>
            </a:r>
            <a:endParaRPr lang="en-US" altLang="it-IT" dirty="0">
              <a:latin typeface="Times New Roman" pitchFamily="18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4481587" y="234692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4481587" y="577592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4499991" y="2520000"/>
            <a:ext cx="4104451" cy="3285024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4481587" y="4365104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7884368" y="4119463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Line 15"/>
          <p:cNvSpPr>
            <a:spLocks noChangeShapeType="1"/>
          </p:cNvSpPr>
          <p:nvPr/>
        </p:nvSpPr>
        <p:spPr bwMode="auto">
          <a:xfrm>
            <a:off x="5940152" y="3645024"/>
            <a:ext cx="0" cy="2160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5364088" y="5733256"/>
            <a:ext cx="5100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3939546" y="4064595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3931310" y="1930995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8672587" y="585212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1A7F65BD-B0FA-4591-8292-02EC1C4E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7247" y="3140968"/>
            <a:ext cx="3263105" cy="2664295"/>
          </a:xfrm>
          <a:prstGeom prst="line">
            <a:avLst/>
          </a:prstGeom>
          <a:noFill/>
          <a:ln w="9525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9" name="Text Box 18">
            <a:extLst>
              <a:ext uri="{FF2B5EF4-FFF2-40B4-BE49-F238E27FC236}">
                <a16:creationId xmlns:a16="http://schemas.microsoft.com/office/drawing/2014/main" id="{0C38321A-ABD0-4D59-833D-3885DE195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304" y="5190291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0" name="Text Box 18">
            <a:extLst>
              <a:ext uri="{FF2B5EF4-FFF2-40B4-BE49-F238E27FC236}">
                <a16:creationId xmlns:a16="http://schemas.microsoft.com/office/drawing/2014/main" id="{C17912CE-B1C8-4F57-A793-755183CE5A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6380" y="5157192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3" name="Text Box 17">
            <a:extLst>
              <a:ext uri="{FF2B5EF4-FFF2-40B4-BE49-F238E27FC236}">
                <a16:creationId xmlns:a16="http://schemas.microsoft.com/office/drawing/2014/main" id="{94EE5B79-756C-4B93-AB94-5E3D87F2B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9545" y="3429000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30" name="Text Box 13">
            <a:extLst>
              <a:ext uri="{FF2B5EF4-FFF2-40B4-BE49-F238E27FC236}">
                <a16:creationId xmlns:a16="http://schemas.microsoft.com/office/drawing/2014/main" id="{E022AD82-29C4-4D5D-838A-8A8CCCCEA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6136" y="5733256"/>
            <a:ext cx="7601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= Q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31" name="Line 7">
            <a:extLst>
              <a:ext uri="{FF2B5EF4-FFF2-40B4-BE49-F238E27FC236}">
                <a16:creationId xmlns:a16="http://schemas.microsoft.com/office/drawing/2014/main" id="{4247623D-7285-4AC8-8BA0-1AE88C83F95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9992" y="3717032"/>
            <a:ext cx="1512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12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riangolo rettangolo 33">
            <a:extLst>
              <a:ext uri="{FF2B5EF4-FFF2-40B4-BE49-F238E27FC236}">
                <a16:creationId xmlns:a16="http://schemas.microsoft.com/office/drawing/2014/main" id="{CE90CD91-2CEF-400B-BF20-CD78622CBAE7}"/>
              </a:ext>
            </a:extLst>
          </p:cNvPr>
          <p:cNvSpPr/>
          <p:nvPr/>
        </p:nvSpPr>
        <p:spPr>
          <a:xfrm>
            <a:off x="4485928" y="2483749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Triangolo rettangolo 31">
            <a:extLst>
              <a:ext uri="{FF2B5EF4-FFF2-40B4-BE49-F238E27FC236}">
                <a16:creationId xmlns:a16="http://schemas.microsoft.com/office/drawing/2014/main" id="{A383D207-1538-413D-9491-67A3E75A1897}"/>
              </a:ext>
            </a:extLst>
          </p:cNvPr>
          <p:cNvSpPr/>
          <p:nvPr/>
        </p:nvSpPr>
        <p:spPr>
          <a:xfrm>
            <a:off x="4482346" y="3140968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7</a:t>
            </a:fld>
            <a:endParaRPr lang="it-IT" sz="1400" dirty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Balancing opposite effects-3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49420" y="2718643"/>
            <a:ext cx="3494489" cy="1934493"/>
          </a:xfrm>
        </p:spPr>
        <p:txBody>
          <a:bodyPr>
            <a:normAutofit fontScale="77500" lnSpcReduction="20000"/>
          </a:bodyPr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Case 2</a:t>
            </a: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Price increase and “q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uality” improvement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such that the overall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quantity decreases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1 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&gt; </a:t>
            </a: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2</a:t>
            </a:r>
            <a:endParaRPr lang="en-US" altLang="it-IT" dirty="0">
              <a:latin typeface="Times New Roman" pitchFamily="18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4481587" y="234692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4481587" y="577592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4499991" y="2526428"/>
            <a:ext cx="4104453" cy="325637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4481587" y="4365104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7884368" y="4119463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Line 15"/>
          <p:cNvSpPr>
            <a:spLocks noChangeShapeType="1"/>
          </p:cNvSpPr>
          <p:nvPr/>
        </p:nvSpPr>
        <p:spPr bwMode="auto">
          <a:xfrm>
            <a:off x="5436096" y="3285224"/>
            <a:ext cx="0" cy="2520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5940152" y="5733256"/>
            <a:ext cx="5100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3939546" y="4064595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3931310" y="1930995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8672587" y="585212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1A7F65BD-B0FA-4591-8292-02EC1C4E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7247" y="3140968"/>
            <a:ext cx="3263105" cy="2664295"/>
          </a:xfrm>
          <a:prstGeom prst="line">
            <a:avLst/>
          </a:prstGeom>
          <a:noFill/>
          <a:ln w="9525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9" name="Text Box 18">
            <a:extLst>
              <a:ext uri="{FF2B5EF4-FFF2-40B4-BE49-F238E27FC236}">
                <a16:creationId xmlns:a16="http://schemas.microsoft.com/office/drawing/2014/main" id="{0C38321A-ABD0-4D59-833D-3885DE195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304" y="5190291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0" name="Text Box 18">
            <a:extLst>
              <a:ext uri="{FF2B5EF4-FFF2-40B4-BE49-F238E27FC236}">
                <a16:creationId xmlns:a16="http://schemas.microsoft.com/office/drawing/2014/main" id="{C17912CE-B1C8-4F57-A793-755183CE5A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6380" y="5157192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3" name="Text Box 17">
            <a:extLst>
              <a:ext uri="{FF2B5EF4-FFF2-40B4-BE49-F238E27FC236}">
                <a16:creationId xmlns:a16="http://schemas.microsoft.com/office/drawing/2014/main" id="{94EE5B79-756C-4B93-AB94-5E3D87F2B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9545" y="2996952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31" name="Line 7">
            <a:extLst>
              <a:ext uri="{FF2B5EF4-FFF2-40B4-BE49-F238E27FC236}">
                <a16:creationId xmlns:a16="http://schemas.microsoft.com/office/drawing/2014/main" id="{4247623D-7285-4AC8-8BA0-1AE88C83F95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9992" y="3284984"/>
            <a:ext cx="972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6" name="Line 15">
            <a:extLst>
              <a:ext uri="{FF2B5EF4-FFF2-40B4-BE49-F238E27FC236}">
                <a16:creationId xmlns:a16="http://schemas.microsoft.com/office/drawing/2014/main" id="{7B507E43-9D9D-45C2-ADDA-E135A876EF16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2160" y="3717032"/>
            <a:ext cx="0" cy="2052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9" name="Text Box 13">
            <a:extLst>
              <a:ext uri="{FF2B5EF4-FFF2-40B4-BE49-F238E27FC236}">
                <a16:creationId xmlns:a16="http://schemas.microsoft.com/office/drawing/2014/main" id="{7014E3DF-10D1-455B-9520-8F09242B2E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6367" y="5733256"/>
            <a:ext cx="7857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2  </a:t>
            </a:r>
            <a:r>
              <a:rPr lang="en-US" altLang="it-IT" sz="2400" dirty="0">
                <a:latin typeface="Times New Roman" pitchFamily="18" charset="0"/>
              </a:rPr>
              <a:t>&lt;</a:t>
            </a:r>
          </a:p>
        </p:txBody>
      </p:sp>
      <p:sp>
        <p:nvSpPr>
          <p:cNvPr id="33" name="Triangolo rettangolo 32">
            <a:extLst>
              <a:ext uri="{FF2B5EF4-FFF2-40B4-BE49-F238E27FC236}">
                <a16:creationId xmlns:a16="http://schemas.microsoft.com/office/drawing/2014/main" id="{610AB5D4-8814-4FFC-B983-8849C9B1D6A2}"/>
              </a:ext>
            </a:extLst>
          </p:cNvPr>
          <p:cNvSpPr/>
          <p:nvPr/>
        </p:nvSpPr>
        <p:spPr>
          <a:xfrm>
            <a:off x="4495653" y="2538000"/>
            <a:ext cx="922039" cy="720000"/>
          </a:xfrm>
          <a:prstGeom prst="rtTriangle">
            <a:avLst/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09056E6C-323F-4E6B-B508-A6B31FAEC02C}"/>
              </a:ext>
            </a:extLst>
          </p:cNvPr>
          <p:cNvSpPr/>
          <p:nvPr/>
        </p:nvSpPr>
        <p:spPr>
          <a:xfrm>
            <a:off x="4495653" y="3312000"/>
            <a:ext cx="922039" cy="396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Triangolo rettangolo 2">
            <a:extLst>
              <a:ext uri="{FF2B5EF4-FFF2-40B4-BE49-F238E27FC236}">
                <a16:creationId xmlns:a16="http://schemas.microsoft.com/office/drawing/2014/main" id="{D7242F16-34F5-41E6-8738-DB1DC661C315}"/>
              </a:ext>
            </a:extLst>
          </p:cNvPr>
          <p:cNvSpPr/>
          <p:nvPr/>
        </p:nvSpPr>
        <p:spPr>
          <a:xfrm>
            <a:off x="5436096" y="3312000"/>
            <a:ext cx="504052" cy="396000"/>
          </a:xfrm>
          <a:prstGeom prst="rtTriangl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5" name="Connettore 2 4">
            <a:extLst>
              <a:ext uri="{FF2B5EF4-FFF2-40B4-BE49-F238E27FC236}">
                <a16:creationId xmlns:a16="http://schemas.microsoft.com/office/drawing/2014/main" id="{7DD7245D-3E87-48F6-AF3F-343568045B8C}"/>
              </a:ext>
            </a:extLst>
          </p:cNvPr>
          <p:cNvCxnSpPr>
            <a:cxnSpLocks/>
          </p:cNvCxnSpPr>
          <p:nvPr/>
        </p:nvCxnSpPr>
        <p:spPr>
          <a:xfrm flipH="1">
            <a:off x="5226369" y="2488312"/>
            <a:ext cx="1426918" cy="1084704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DDE173D-E23D-4951-A8DD-A026858DFC64}"/>
              </a:ext>
            </a:extLst>
          </p:cNvPr>
          <p:cNvSpPr txBox="1"/>
          <p:nvPr/>
        </p:nvSpPr>
        <p:spPr>
          <a:xfrm>
            <a:off x="5868144" y="2132856"/>
            <a:ext cx="1993846" cy="369332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Welfare </a:t>
            </a:r>
            <a:r>
              <a:rPr lang="it-IT" dirty="0" err="1"/>
              <a:t>loss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485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2" grpId="0" animBg="1"/>
      <p:bldP spid="33" grpId="0" animBg="1"/>
      <p:bldP spid="2" grpId="0" animBg="1"/>
      <p:bldP spid="3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riangolo rettangolo 33">
            <a:extLst>
              <a:ext uri="{FF2B5EF4-FFF2-40B4-BE49-F238E27FC236}">
                <a16:creationId xmlns:a16="http://schemas.microsoft.com/office/drawing/2014/main" id="{CE90CD91-2CEF-400B-BF20-CD78622CBAE7}"/>
              </a:ext>
            </a:extLst>
          </p:cNvPr>
          <p:cNvSpPr/>
          <p:nvPr/>
        </p:nvSpPr>
        <p:spPr>
          <a:xfrm>
            <a:off x="4485928" y="2483749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Triangolo rettangolo 31">
            <a:extLst>
              <a:ext uri="{FF2B5EF4-FFF2-40B4-BE49-F238E27FC236}">
                <a16:creationId xmlns:a16="http://schemas.microsoft.com/office/drawing/2014/main" id="{A383D207-1538-413D-9491-67A3E75A1897}"/>
              </a:ext>
            </a:extLst>
          </p:cNvPr>
          <p:cNvSpPr/>
          <p:nvPr/>
        </p:nvSpPr>
        <p:spPr>
          <a:xfrm>
            <a:off x="4482346" y="3140968"/>
            <a:ext cx="1457806" cy="1224370"/>
          </a:xfrm>
          <a:prstGeom prst="rt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8</a:t>
            </a:fld>
            <a:endParaRPr lang="it-IT" sz="1400" dirty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Balancing opposite effects-4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49420" y="2718643"/>
            <a:ext cx="3494489" cy="1934493"/>
          </a:xfrm>
        </p:spPr>
        <p:txBody>
          <a:bodyPr>
            <a:normAutofit fontScale="77500" lnSpcReduction="20000"/>
          </a:bodyPr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Case 3</a:t>
            </a: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Price increase and “q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uality” improvement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latin typeface="Calibri" pitchFamily="34" charset="0"/>
                <a:cs typeface="Calibri" pitchFamily="34" charset="0"/>
              </a:rPr>
              <a:t>such that the overall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quantity increases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1 </a:t>
            </a:r>
            <a:r>
              <a:rPr lang="en-US" sz="2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&lt; </a:t>
            </a:r>
            <a:r>
              <a:rPr lang="en-US" altLang="it-IT" dirty="0">
                <a:latin typeface="Times New Roman" pitchFamily="18" charset="0"/>
              </a:rPr>
              <a:t>Q</a:t>
            </a:r>
            <a:r>
              <a:rPr lang="en-US" altLang="it-IT" baseline="-25000" dirty="0">
                <a:latin typeface="Times New Roman" pitchFamily="18" charset="0"/>
              </a:rPr>
              <a:t>2</a:t>
            </a:r>
            <a:endParaRPr lang="en-US" altLang="it-IT" dirty="0">
              <a:latin typeface="Times New Roman" pitchFamily="18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4481587" y="234692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4481587" y="577592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4499991" y="2526428"/>
            <a:ext cx="4032443" cy="320658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4481587" y="4365104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7884368" y="4119463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Line 15"/>
          <p:cNvSpPr>
            <a:spLocks noChangeShapeType="1"/>
          </p:cNvSpPr>
          <p:nvPr/>
        </p:nvSpPr>
        <p:spPr bwMode="auto">
          <a:xfrm>
            <a:off x="5940152" y="3645024"/>
            <a:ext cx="0" cy="2160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5436096" y="5733256"/>
            <a:ext cx="5100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3939546" y="4064595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3931310" y="1930995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8672587" y="585212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1A7F65BD-B0FA-4591-8292-02EC1C4E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7247" y="3140968"/>
            <a:ext cx="3263105" cy="2664295"/>
          </a:xfrm>
          <a:prstGeom prst="line">
            <a:avLst/>
          </a:prstGeom>
          <a:noFill/>
          <a:ln w="9525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9" name="Text Box 18">
            <a:extLst>
              <a:ext uri="{FF2B5EF4-FFF2-40B4-BE49-F238E27FC236}">
                <a16:creationId xmlns:a16="http://schemas.microsoft.com/office/drawing/2014/main" id="{0C38321A-ABD0-4D59-833D-3885DE195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304" y="5190291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0" name="Text Box 18">
            <a:extLst>
              <a:ext uri="{FF2B5EF4-FFF2-40B4-BE49-F238E27FC236}">
                <a16:creationId xmlns:a16="http://schemas.microsoft.com/office/drawing/2014/main" id="{C17912CE-B1C8-4F57-A793-755183CE5A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6380" y="5157192"/>
            <a:ext cx="5100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3" name="Text Box 17">
            <a:extLst>
              <a:ext uri="{FF2B5EF4-FFF2-40B4-BE49-F238E27FC236}">
                <a16:creationId xmlns:a16="http://schemas.microsoft.com/office/drawing/2014/main" id="{94EE5B79-756C-4B93-AB94-5E3D87F2B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9545" y="3687415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30" name="Text Box 13">
            <a:extLst>
              <a:ext uri="{FF2B5EF4-FFF2-40B4-BE49-F238E27FC236}">
                <a16:creationId xmlns:a16="http://schemas.microsoft.com/office/drawing/2014/main" id="{E022AD82-29C4-4D5D-838A-8A8CCCCEA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0152" y="5733256"/>
            <a:ext cx="8370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&lt;  Q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5" name="Line 7">
            <a:extLst>
              <a:ext uri="{FF2B5EF4-FFF2-40B4-BE49-F238E27FC236}">
                <a16:creationId xmlns:a16="http://schemas.microsoft.com/office/drawing/2014/main" id="{F5751EBA-CB90-4124-8AD3-42FC38D1274F}"/>
              </a:ext>
            </a:extLst>
          </p:cNvPr>
          <p:cNvSpPr>
            <a:spLocks noChangeShapeType="1"/>
          </p:cNvSpPr>
          <p:nvPr/>
        </p:nvSpPr>
        <p:spPr bwMode="auto">
          <a:xfrm>
            <a:off x="4464000" y="4005064"/>
            <a:ext cx="1908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6" name="Line 15">
            <a:extLst>
              <a:ext uri="{FF2B5EF4-FFF2-40B4-BE49-F238E27FC236}">
                <a16:creationId xmlns:a16="http://schemas.microsoft.com/office/drawing/2014/main" id="{03750ACE-D26C-47CB-930D-31C28C4680D6}"/>
              </a:ext>
            </a:extLst>
          </p:cNvPr>
          <p:cNvSpPr>
            <a:spLocks noChangeShapeType="1"/>
          </p:cNvSpPr>
          <p:nvPr/>
        </p:nvSpPr>
        <p:spPr bwMode="auto">
          <a:xfrm>
            <a:off x="6372200" y="4005064"/>
            <a:ext cx="0" cy="1800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FC71CB3A-55A5-4331-917D-BCD63080BAF1}"/>
              </a:ext>
            </a:extLst>
          </p:cNvPr>
          <p:cNvSpPr/>
          <p:nvPr/>
        </p:nvSpPr>
        <p:spPr>
          <a:xfrm>
            <a:off x="4500000" y="3726000"/>
            <a:ext cx="1422000" cy="27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Triangolo rettangolo 2">
            <a:extLst>
              <a:ext uri="{FF2B5EF4-FFF2-40B4-BE49-F238E27FC236}">
                <a16:creationId xmlns:a16="http://schemas.microsoft.com/office/drawing/2014/main" id="{CF6EB571-063E-4DC7-811D-76368311432E}"/>
              </a:ext>
            </a:extLst>
          </p:cNvPr>
          <p:cNvSpPr/>
          <p:nvPr/>
        </p:nvSpPr>
        <p:spPr>
          <a:xfrm>
            <a:off x="5953398" y="3716803"/>
            <a:ext cx="400965" cy="27919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3" name="Connettore 2 32">
            <a:extLst>
              <a:ext uri="{FF2B5EF4-FFF2-40B4-BE49-F238E27FC236}">
                <a16:creationId xmlns:a16="http://schemas.microsoft.com/office/drawing/2014/main" id="{B11F4A52-19E8-4CE6-8A5C-6C173F74A249}"/>
              </a:ext>
            </a:extLst>
          </p:cNvPr>
          <p:cNvCxnSpPr>
            <a:cxnSpLocks/>
          </p:cNvCxnSpPr>
          <p:nvPr/>
        </p:nvCxnSpPr>
        <p:spPr>
          <a:xfrm flipH="1">
            <a:off x="5392763" y="2776344"/>
            <a:ext cx="1426918" cy="1084704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5" name="CasellaDiTesto 34">
            <a:extLst>
              <a:ext uri="{FF2B5EF4-FFF2-40B4-BE49-F238E27FC236}">
                <a16:creationId xmlns:a16="http://schemas.microsoft.com/office/drawing/2014/main" id="{6EE34FC0-B16E-4B5C-8F86-84BB5095C143}"/>
              </a:ext>
            </a:extLst>
          </p:cNvPr>
          <p:cNvSpPr txBox="1"/>
          <p:nvPr/>
        </p:nvSpPr>
        <p:spPr>
          <a:xfrm>
            <a:off x="6034538" y="2420888"/>
            <a:ext cx="1993846" cy="369332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Welfare gain</a:t>
            </a:r>
          </a:p>
        </p:txBody>
      </p:sp>
    </p:spTree>
    <p:extLst>
      <p:ext uri="{BB962C8B-B14F-4D97-AF65-F5344CB8AC3E}">
        <p14:creationId xmlns:p14="http://schemas.microsoft.com/office/powerpoint/2010/main" val="384352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2" grpId="0" animBg="1"/>
      <p:bldP spid="2" grpId="0" animBg="1"/>
      <p:bldP spid="3" grpId="0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9</a:t>
            </a:fld>
            <a:endParaRPr lang="it-IT" sz="140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Balancing opposite effects-5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844824"/>
            <a:ext cx="8229600" cy="402272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Rule of thumb: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US" b="1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If Q increases, consumer welfare increases as well</a:t>
            </a:r>
          </a:p>
        </p:txBody>
      </p:sp>
    </p:spTree>
    <p:extLst>
      <p:ext uri="{BB962C8B-B14F-4D97-AF65-F5344CB8AC3E}">
        <p14:creationId xmlns:p14="http://schemas.microsoft.com/office/powerpoint/2010/main" val="1276543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Selective distribution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71500" indent="-457200"/>
            <a:r>
              <a:rPr lang="en-US" dirty="0"/>
              <a:t>Manufacturer’s profits:</a:t>
            </a:r>
          </a:p>
          <a:p>
            <a:pPr marL="114300" indent="0" algn="ctr">
              <a:buNone/>
            </a:pPr>
            <a:r>
              <a:rPr lang="en-US" dirty="0"/>
              <a:t>Π = (</a:t>
            </a:r>
            <a:r>
              <a:rPr lang="en-US" i="1" dirty="0"/>
              <a:t>w</a:t>
            </a:r>
            <a:r>
              <a:rPr lang="en-US" dirty="0"/>
              <a:t> – </a:t>
            </a:r>
            <a:r>
              <a:rPr lang="en-US" i="1" dirty="0"/>
              <a:t>c</a:t>
            </a:r>
            <a:r>
              <a:rPr lang="en-US" dirty="0"/>
              <a:t>) x Q(</a:t>
            </a:r>
            <a:r>
              <a:rPr lang="en-US" i="1" dirty="0"/>
              <a:t>p, s</a:t>
            </a:r>
            <a:r>
              <a:rPr lang="en-US" dirty="0"/>
              <a:t>)</a:t>
            </a:r>
          </a:p>
          <a:p>
            <a:pPr marL="114300" indent="0">
              <a:buNone/>
            </a:pPr>
            <a:r>
              <a:rPr lang="en-US" i="1" dirty="0"/>
              <a:t>	w</a:t>
            </a:r>
            <a:r>
              <a:rPr lang="en-US" dirty="0"/>
              <a:t> = wholesale price; </a:t>
            </a:r>
            <a:r>
              <a:rPr lang="en-US" i="1" dirty="0"/>
              <a:t>c</a:t>
            </a:r>
            <a:r>
              <a:rPr lang="en-US" dirty="0"/>
              <a:t> = manufacturer’s marginal cost; 	</a:t>
            </a:r>
            <a:r>
              <a:rPr lang="pl-PL" dirty="0"/>
              <a:t>Q(</a:t>
            </a:r>
            <a:r>
              <a:rPr lang="pl-PL" i="1" dirty="0"/>
              <a:t>p, s</a:t>
            </a:r>
            <a:r>
              <a:rPr lang="pl-PL" dirty="0"/>
              <a:t>)</a:t>
            </a:r>
            <a:r>
              <a:rPr lang="it-IT" dirty="0"/>
              <a:t> = downstream </a:t>
            </a:r>
            <a:r>
              <a:rPr lang="en-US" dirty="0"/>
              <a:t>demand, which depends on </a:t>
            </a:r>
            <a:r>
              <a:rPr lang="en-US" i="1" dirty="0"/>
              <a:t>p</a:t>
            </a:r>
            <a:r>
              <a:rPr lang="en-US" dirty="0"/>
              <a:t> = 	retail price and </a:t>
            </a:r>
            <a:r>
              <a:rPr lang="en-US" i="1" dirty="0"/>
              <a:t>s </a:t>
            </a:r>
            <a:r>
              <a:rPr lang="en-US" dirty="0"/>
              <a:t>= retail demand enhancing factors</a:t>
            </a:r>
            <a:endParaRPr lang="en-US" u="sng" dirty="0"/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If a selective distribution system is “efficient” this means that it implies a combination of </a:t>
            </a:r>
            <a:r>
              <a:rPr lang="en-US" i="1" dirty="0"/>
              <a:t>p</a:t>
            </a:r>
            <a:r>
              <a:rPr lang="en-US" dirty="0"/>
              <a:t> and </a:t>
            </a:r>
            <a:r>
              <a:rPr lang="en-US" i="1" dirty="0"/>
              <a:t>s</a:t>
            </a:r>
            <a:r>
              <a:rPr lang="en-US" dirty="0"/>
              <a:t> (say (</a:t>
            </a:r>
            <a:r>
              <a:rPr lang="en-US" i="1" dirty="0"/>
              <a:t>p</a:t>
            </a:r>
            <a:r>
              <a:rPr lang="en-US" dirty="0"/>
              <a:t>*, </a:t>
            </a:r>
            <a:r>
              <a:rPr lang="en-US" i="1" dirty="0"/>
              <a:t>s*</a:t>
            </a:r>
            <a:r>
              <a:rPr lang="en-US" dirty="0"/>
              <a:t>)) such that consumer welfare is higher, even though it entails a higher </a:t>
            </a:r>
            <a:r>
              <a:rPr lang="en-US" i="1" dirty="0"/>
              <a:t>p</a:t>
            </a:r>
            <a:endParaRPr lang="en-US" dirty="0"/>
          </a:p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10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56032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E-commerce enters the picture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Is e-commerce a strong competitive force?</a:t>
            </a:r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What type of competition is strengthened by the e-commerce?</a:t>
            </a:r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Why?</a:t>
            </a:r>
          </a:p>
          <a:p>
            <a:pPr marL="571500" indent="-457200"/>
            <a:endParaRPr lang="en-US" dirty="0"/>
          </a:p>
          <a:p>
            <a:pPr marL="571500" indent="-457200"/>
            <a:endParaRPr lang="en-US" dirty="0"/>
          </a:p>
          <a:p>
            <a:pPr marL="571500" indent="-457200"/>
            <a:endParaRPr lang="en-US" dirty="0"/>
          </a:p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11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999818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E-commerce and selective distribution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71500" indent="-457200"/>
            <a:r>
              <a:rPr lang="en-US" dirty="0"/>
              <a:t>Suppose that e-commerce, </a:t>
            </a:r>
            <a:r>
              <a:rPr lang="en-US" u="sng" dirty="0"/>
              <a:t>if unrestrained</a:t>
            </a:r>
            <a:r>
              <a:rPr lang="en-US" dirty="0"/>
              <a:t>, shifts the combination of </a:t>
            </a:r>
            <a:r>
              <a:rPr lang="en-US" i="1" dirty="0"/>
              <a:t>p</a:t>
            </a:r>
            <a:r>
              <a:rPr lang="en-US" dirty="0"/>
              <a:t> and </a:t>
            </a:r>
            <a:r>
              <a:rPr lang="en-US" i="1" dirty="0"/>
              <a:t>s</a:t>
            </a:r>
            <a:r>
              <a:rPr lang="en-US" dirty="0"/>
              <a:t> from (</a:t>
            </a:r>
            <a:r>
              <a:rPr lang="en-US" i="1" dirty="0"/>
              <a:t>p*</a:t>
            </a:r>
            <a:r>
              <a:rPr lang="en-US" dirty="0"/>
              <a:t>,</a:t>
            </a:r>
            <a:r>
              <a:rPr lang="en-US" i="1" dirty="0"/>
              <a:t>s*</a:t>
            </a:r>
            <a:r>
              <a:rPr lang="en-US" dirty="0"/>
              <a:t>) to (</a:t>
            </a:r>
            <a:r>
              <a:rPr lang="en-US" dirty="0" err="1"/>
              <a:t>p’</a:t>
            </a:r>
            <a:r>
              <a:rPr lang="en-US" i="1" dirty="0" err="1"/>
              <a:t>,</a:t>
            </a:r>
            <a:r>
              <a:rPr lang="en-US" dirty="0" err="1"/>
              <a:t>s</a:t>
            </a:r>
            <a:r>
              <a:rPr lang="en-US" dirty="0"/>
              <a:t>’) (e.g. </a:t>
            </a:r>
            <a:r>
              <a:rPr lang="en-US" i="1" dirty="0"/>
              <a:t>p’</a:t>
            </a:r>
            <a:r>
              <a:rPr lang="en-US" dirty="0"/>
              <a:t> &lt; </a:t>
            </a:r>
            <a:r>
              <a:rPr lang="en-US" i="1" dirty="0"/>
              <a:t>p* </a:t>
            </a:r>
            <a:r>
              <a:rPr lang="en-US" dirty="0"/>
              <a:t>and </a:t>
            </a:r>
            <a:r>
              <a:rPr lang="en-US" i="1" dirty="0"/>
              <a:t>s’</a:t>
            </a:r>
            <a:r>
              <a:rPr lang="en-US" dirty="0"/>
              <a:t> &lt; </a:t>
            </a:r>
            <a:r>
              <a:rPr lang="en-US" i="1" dirty="0"/>
              <a:t>s*</a:t>
            </a:r>
            <a:r>
              <a:rPr lang="en-US" dirty="0"/>
              <a:t>)</a:t>
            </a:r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When is the new combination good (or bad) for consumers?</a:t>
            </a:r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According to the “rule of thumb”</a:t>
            </a:r>
          </a:p>
          <a:p>
            <a:pPr marL="114300" indent="0">
              <a:buNone/>
            </a:pPr>
            <a:r>
              <a:rPr lang="en-US" i="1" dirty="0"/>
              <a:t>                              Q</a:t>
            </a:r>
            <a:r>
              <a:rPr lang="en-US" dirty="0"/>
              <a:t>(</a:t>
            </a:r>
            <a:r>
              <a:rPr lang="en-US" dirty="0" err="1"/>
              <a:t>p’</a:t>
            </a:r>
            <a:r>
              <a:rPr lang="en-US" i="1" dirty="0" err="1"/>
              <a:t>,</a:t>
            </a:r>
            <a:r>
              <a:rPr lang="en-US" dirty="0" err="1"/>
              <a:t>s</a:t>
            </a:r>
            <a:r>
              <a:rPr lang="en-US" dirty="0"/>
              <a:t>’) &gt; </a:t>
            </a:r>
            <a:r>
              <a:rPr lang="en-US" i="1" dirty="0"/>
              <a:t>Q</a:t>
            </a:r>
            <a:r>
              <a:rPr lang="en-US" dirty="0"/>
              <a:t>(</a:t>
            </a:r>
            <a:r>
              <a:rPr lang="en-US" i="1" dirty="0"/>
              <a:t>p*</a:t>
            </a:r>
            <a:r>
              <a:rPr lang="en-US" dirty="0"/>
              <a:t>,</a:t>
            </a:r>
            <a:r>
              <a:rPr lang="en-US" i="1" dirty="0"/>
              <a:t>s*</a:t>
            </a:r>
            <a:r>
              <a:rPr lang="en-US" dirty="0"/>
              <a:t>)                      Good </a:t>
            </a:r>
          </a:p>
          <a:p>
            <a:pPr marL="114300" indent="0">
              <a:buNone/>
            </a:pPr>
            <a:r>
              <a:rPr lang="en-US" i="1" dirty="0"/>
              <a:t>                              Q</a:t>
            </a:r>
            <a:r>
              <a:rPr lang="en-US" dirty="0"/>
              <a:t>(</a:t>
            </a:r>
            <a:r>
              <a:rPr lang="en-US" dirty="0" err="1"/>
              <a:t>p’</a:t>
            </a:r>
            <a:r>
              <a:rPr lang="en-US" i="1" dirty="0" err="1"/>
              <a:t>,</a:t>
            </a:r>
            <a:r>
              <a:rPr lang="en-US" dirty="0" err="1"/>
              <a:t>s</a:t>
            </a:r>
            <a:r>
              <a:rPr lang="en-US" dirty="0"/>
              <a:t>’) &lt; </a:t>
            </a:r>
            <a:r>
              <a:rPr lang="en-US" i="1" dirty="0"/>
              <a:t>Q</a:t>
            </a:r>
            <a:r>
              <a:rPr lang="en-US" dirty="0"/>
              <a:t>(</a:t>
            </a:r>
            <a:r>
              <a:rPr lang="en-US" i="1" dirty="0"/>
              <a:t>p*</a:t>
            </a:r>
            <a:r>
              <a:rPr lang="en-US" dirty="0"/>
              <a:t>,</a:t>
            </a:r>
            <a:r>
              <a:rPr lang="en-US" i="1" dirty="0"/>
              <a:t>s*</a:t>
            </a:r>
            <a:r>
              <a:rPr lang="en-US" dirty="0"/>
              <a:t>)                      Bad</a:t>
            </a:r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Under what conditions does the manufacturer want to restraint e-commerce?</a:t>
            </a:r>
          </a:p>
          <a:p>
            <a:pPr marL="571500" indent="-457200"/>
            <a:endParaRPr lang="en-US" dirty="0"/>
          </a:p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12</a:t>
            </a:fld>
            <a:endParaRPr lang="it-IT" dirty="0"/>
          </a:p>
        </p:txBody>
      </p:sp>
      <p:sp>
        <p:nvSpPr>
          <p:cNvPr id="5" name="Freccia a destra 4">
            <a:extLst>
              <a:ext uri="{FF2B5EF4-FFF2-40B4-BE49-F238E27FC236}">
                <a16:creationId xmlns:a16="http://schemas.microsoft.com/office/drawing/2014/main" id="{3684BD72-C217-4A06-82BF-718FA7A87C2A}"/>
              </a:ext>
            </a:extLst>
          </p:cNvPr>
          <p:cNvSpPr/>
          <p:nvPr/>
        </p:nvSpPr>
        <p:spPr>
          <a:xfrm flipV="1">
            <a:off x="5724128" y="3789040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Freccia a destra 5">
            <a:extLst>
              <a:ext uri="{FF2B5EF4-FFF2-40B4-BE49-F238E27FC236}">
                <a16:creationId xmlns:a16="http://schemas.microsoft.com/office/drawing/2014/main" id="{FCAD4A5A-CD5B-4810-9DA0-5C67BE78F213}"/>
              </a:ext>
            </a:extLst>
          </p:cNvPr>
          <p:cNvSpPr/>
          <p:nvPr/>
        </p:nvSpPr>
        <p:spPr>
          <a:xfrm>
            <a:off x="5724128" y="4077072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1782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manufacturer’s incentive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71500" indent="-457200"/>
            <a:r>
              <a:rPr lang="en-US" dirty="0"/>
              <a:t>Manufacturer’s profit:</a:t>
            </a:r>
          </a:p>
          <a:p>
            <a:pPr marL="114300" indent="0" algn="ctr">
              <a:buNone/>
            </a:pPr>
            <a:r>
              <a:rPr lang="en-US" dirty="0"/>
              <a:t>Π = (</a:t>
            </a:r>
            <a:r>
              <a:rPr lang="en-US" i="1" dirty="0"/>
              <a:t>w</a:t>
            </a:r>
            <a:r>
              <a:rPr lang="en-US" dirty="0"/>
              <a:t> – </a:t>
            </a:r>
            <a:r>
              <a:rPr lang="en-US" i="1" dirty="0"/>
              <a:t>c</a:t>
            </a:r>
            <a:r>
              <a:rPr lang="en-US" dirty="0"/>
              <a:t>) x Q(</a:t>
            </a:r>
            <a:r>
              <a:rPr lang="en-US" i="1" dirty="0"/>
              <a:t>p, s</a:t>
            </a:r>
            <a:r>
              <a:rPr lang="en-US" dirty="0"/>
              <a:t>)</a:t>
            </a:r>
          </a:p>
          <a:p>
            <a:pPr marL="571500" indent="-457200"/>
            <a:r>
              <a:rPr lang="en-US" dirty="0"/>
              <a:t>All else equal, profit is:</a:t>
            </a:r>
          </a:p>
          <a:p>
            <a:pPr marL="114300" indent="0">
              <a:buNone/>
            </a:pPr>
            <a:r>
              <a:rPr lang="en-US" i="1" dirty="0"/>
              <a:t>		</a:t>
            </a:r>
            <a:r>
              <a:rPr lang="en-US" dirty="0"/>
              <a:t>higher if  </a:t>
            </a:r>
            <a:r>
              <a:rPr lang="en-US" i="1" dirty="0"/>
              <a:t>Q</a:t>
            </a:r>
            <a:r>
              <a:rPr lang="en-US" dirty="0"/>
              <a:t>(</a:t>
            </a:r>
            <a:r>
              <a:rPr lang="en-US" dirty="0" err="1"/>
              <a:t>p’</a:t>
            </a:r>
            <a:r>
              <a:rPr lang="en-US" i="1" dirty="0" err="1"/>
              <a:t>,</a:t>
            </a:r>
            <a:r>
              <a:rPr lang="en-US" dirty="0" err="1"/>
              <a:t>s</a:t>
            </a:r>
            <a:r>
              <a:rPr lang="en-US" dirty="0"/>
              <a:t>’) &gt; </a:t>
            </a:r>
            <a:r>
              <a:rPr lang="en-US" i="1" dirty="0"/>
              <a:t>Q</a:t>
            </a:r>
            <a:r>
              <a:rPr lang="en-US" dirty="0"/>
              <a:t>(</a:t>
            </a:r>
            <a:r>
              <a:rPr lang="en-US" i="1" dirty="0"/>
              <a:t>p*</a:t>
            </a:r>
            <a:r>
              <a:rPr lang="en-US" dirty="0"/>
              <a:t>,</a:t>
            </a:r>
            <a:r>
              <a:rPr lang="en-US" i="1" dirty="0"/>
              <a:t>s*</a:t>
            </a:r>
            <a:r>
              <a:rPr lang="en-US" dirty="0"/>
              <a:t>)</a:t>
            </a:r>
          </a:p>
          <a:p>
            <a:pPr marL="114300" indent="0">
              <a:buNone/>
            </a:pPr>
            <a:r>
              <a:rPr lang="en-US" i="1" dirty="0"/>
              <a:t> 		</a:t>
            </a:r>
            <a:r>
              <a:rPr lang="en-US" dirty="0"/>
              <a:t>lower if  </a:t>
            </a:r>
            <a:r>
              <a:rPr lang="en-US" i="1" dirty="0"/>
              <a:t> Q</a:t>
            </a:r>
            <a:r>
              <a:rPr lang="en-US" dirty="0"/>
              <a:t>(</a:t>
            </a:r>
            <a:r>
              <a:rPr lang="en-US" dirty="0" err="1"/>
              <a:t>p’</a:t>
            </a:r>
            <a:r>
              <a:rPr lang="en-US" i="1" dirty="0" err="1"/>
              <a:t>,</a:t>
            </a:r>
            <a:r>
              <a:rPr lang="en-US" dirty="0" err="1"/>
              <a:t>s</a:t>
            </a:r>
            <a:r>
              <a:rPr lang="en-US" dirty="0"/>
              <a:t>’) &lt; </a:t>
            </a:r>
            <a:r>
              <a:rPr lang="en-US" i="1" dirty="0"/>
              <a:t>Q</a:t>
            </a:r>
            <a:r>
              <a:rPr lang="en-US" dirty="0"/>
              <a:t>(</a:t>
            </a:r>
            <a:r>
              <a:rPr lang="en-US" i="1" dirty="0"/>
              <a:t>p*</a:t>
            </a:r>
            <a:r>
              <a:rPr lang="en-US" dirty="0"/>
              <a:t>,</a:t>
            </a:r>
            <a:r>
              <a:rPr lang="en-US" i="1" dirty="0"/>
              <a:t>s*</a:t>
            </a:r>
            <a:r>
              <a:rPr lang="en-US" dirty="0"/>
              <a:t>)</a:t>
            </a:r>
          </a:p>
          <a:p>
            <a:pPr marL="114300" indent="0">
              <a:buNone/>
            </a:pPr>
            <a:endParaRPr lang="en-US" dirty="0"/>
          </a:p>
          <a:p>
            <a:pPr marL="571500" indent="-457200"/>
            <a:r>
              <a:rPr lang="en-US" dirty="0"/>
              <a:t>The manufacturer wants the restraint only if it improves consumer welfare</a:t>
            </a:r>
          </a:p>
          <a:p>
            <a:pPr marL="571500" indent="-457200"/>
            <a:r>
              <a:rPr lang="en-US" dirty="0"/>
              <a:t>Unless…</a:t>
            </a:r>
          </a:p>
          <a:p>
            <a:pPr marL="114300" indent="0">
              <a:buNone/>
            </a:pPr>
            <a:r>
              <a:rPr lang="en-US" b="1" dirty="0"/>
              <a:t>it alters </a:t>
            </a:r>
            <a:r>
              <a:rPr lang="en-US" b="1" i="1" dirty="0"/>
              <a:t>w</a:t>
            </a:r>
            <a:r>
              <a:rPr lang="en-US" dirty="0"/>
              <a:t> (this is an essential element of a theory of harm in a vertical restraint case and it is never discussed by the ECJ)</a:t>
            </a:r>
          </a:p>
          <a:p>
            <a:pPr marL="571500" indent="-457200"/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730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na">
  <a:themeElements>
    <a:clrScheme name="Angoli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Lun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Lun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2355A91667E841A6375F5CFF2B94F6" ma:contentTypeVersion="8" ma:contentTypeDescription="Create a new document." ma:contentTypeScope="" ma:versionID="2b7820b160a7ce4864de2516c9d96fb2">
  <xsd:schema xmlns:xsd="http://www.w3.org/2001/XMLSchema" xmlns:xs="http://www.w3.org/2001/XMLSchema" xmlns:p="http://schemas.microsoft.com/office/2006/metadata/properties" xmlns:ns2="a42e2094-d5de-4368-8644-0ef6591675e8" xmlns:ns3="c7151075-3910-4d5a-9d25-30af5fc02e71" targetNamespace="http://schemas.microsoft.com/office/2006/metadata/properties" ma:root="true" ma:fieldsID="0ccdffd4456713c01d9b2ae936baeb2a" ns2:_="" ns3:_="">
    <xsd:import namespace="a42e2094-d5de-4368-8644-0ef6591675e8"/>
    <xsd:import namespace="c7151075-3910-4d5a-9d25-30af5fc02e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2e2094-d5de-4368-8644-0ef6591675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151075-3910-4d5a-9d25-30af5fc02e7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A67F3A8-44B2-4127-806D-A64CD68E48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2e2094-d5de-4368-8644-0ef6591675e8"/>
    <ds:schemaRef ds:uri="c7151075-3910-4d5a-9d25-30af5fc02e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64C4F72-AE24-43CA-A010-04AEA1AED9A5}">
  <ds:schemaRefs>
    <ds:schemaRef ds:uri="a42e2094-d5de-4368-8644-0ef6591675e8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c7151075-3910-4d5a-9d25-30af5fc02e71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CF1D1F7-4EFA-40D2-A556-8DC22D03E8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1185</TotalTime>
  <Words>665</Words>
  <Application>Microsoft Office PowerPoint</Application>
  <PresentationFormat>Presentazione su schermo (4:3)</PresentationFormat>
  <Paragraphs>149</Paragraphs>
  <Slides>13</Slides>
  <Notes>11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20" baseType="lpstr">
      <vt:lpstr>Arial</vt:lpstr>
      <vt:lpstr>Calibri</vt:lpstr>
      <vt:lpstr>Times New Roman</vt:lpstr>
      <vt:lpstr>Tw Cen MT</vt:lpstr>
      <vt:lpstr>Wingdings</vt:lpstr>
      <vt:lpstr>Wingdings 2</vt:lpstr>
      <vt:lpstr>Luna</vt:lpstr>
      <vt:lpstr>Case studies: Pierre Fabre and Coty</vt:lpstr>
      <vt:lpstr>Two cases</vt:lpstr>
      <vt:lpstr>Market power (quality) and consumer welfare</vt:lpstr>
      <vt:lpstr>A more complex situation</vt:lpstr>
      <vt:lpstr>Balancing opposite effects-1</vt:lpstr>
      <vt:lpstr>Balancing opposite effects-2</vt:lpstr>
      <vt:lpstr>Balancing opposite effects-3</vt:lpstr>
      <vt:lpstr>Balancing opposite effects-4</vt:lpstr>
      <vt:lpstr>Balancing opposite effects-5</vt:lpstr>
      <vt:lpstr>Selective distribution</vt:lpstr>
      <vt:lpstr>E-commerce enters the picture</vt:lpstr>
      <vt:lpstr>E-commerce and selective distribution</vt:lpstr>
      <vt:lpstr>The manufacturer’s incentive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Silvia Caporale</dc:creator>
  <cp:lastModifiedBy>Paolo Buccirossi</cp:lastModifiedBy>
  <cp:revision>38</cp:revision>
  <dcterms:created xsi:type="dcterms:W3CDTF">2015-04-13T14:15:12Z</dcterms:created>
  <dcterms:modified xsi:type="dcterms:W3CDTF">2021-11-04T13:35:16Z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0x010100492355A91667E841A6375F5CFF2B94F6</vt:lpwstr>
  </property>
</Properties>
</file>