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496" r:id="rId3"/>
    <p:sldId id="497" r:id="rId4"/>
    <p:sldId id="498" r:id="rId5"/>
    <p:sldId id="499" r:id="rId6"/>
    <p:sldId id="500" r:id="rId7"/>
    <p:sldId id="538" r:id="rId8"/>
    <p:sldId id="505" r:id="rId9"/>
    <p:sldId id="506" r:id="rId10"/>
    <p:sldId id="511" r:id="rId11"/>
    <p:sldId id="512" r:id="rId12"/>
    <p:sldId id="514" r:id="rId13"/>
    <p:sldId id="513" r:id="rId14"/>
    <p:sldId id="515" r:id="rId15"/>
    <p:sldId id="517" r:id="rId16"/>
    <p:sldId id="305" r:id="rId17"/>
    <p:sldId id="257" r:id="rId18"/>
    <p:sldId id="258" r:id="rId19"/>
  </p:sldIdLst>
  <p:sldSz cx="9144000" cy="6858000" type="screen4x3"/>
  <p:notesSz cx="6992938" cy="9278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rgbClr val="CF0E30"/>
        </a:solidFill>
        <a:latin typeface="Book Antiqua" panose="0204060205030503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90" y="28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nga, Livio" userId="e9a206dd-d90d-4df1-9ae6-4876ed6442fb" providerId="ADAL" clId="{E52435F5-339A-4BC3-8567-4257F04DC09C}"/>
    <pc:docChg chg="delSld">
      <pc:chgData name="Fenga, Livio" userId="e9a206dd-d90d-4df1-9ae6-4876ed6442fb" providerId="ADAL" clId="{E52435F5-339A-4BC3-8567-4257F04DC09C}" dt="2022-11-23T15:27:38.223" v="0" actId="47"/>
      <pc:docMkLst>
        <pc:docMk/>
      </pc:docMkLst>
      <pc:sldChg chg="del">
        <pc:chgData name="Fenga, Livio" userId="e9a206dd-d90d-4df1-9ae6-4876ed6442fb" providerId="ADAL" clId="{E52435F5-339A-4BC3-8567-4257F04DC09C}" dt="2022-11-23T15:27:38.223" v="0" actId="47"/>
        <pc:sldMkLst>
          <pc:docMk/>
          <pc:sldMk cId="0" sldId="50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7D177231-511B-417A-825D-B60E92CC714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t" anchorCtr="0" compatLnSpc="1">
            <a:prstTxWarp prst="textNoShape">
              <a:avLst/>
            </a:prstTxWarp>
          </a:bodyPr>
          <a:lstStyle>
            <a:lvl1pPr algn="l" defTabSz="930275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A26D56E5-607F-4D94-A7AE-CF3C19E0A04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2400" y="0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7CEE119F-3CBA-46FB-9B7B-B1F00D77D97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5388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b" anchorCtr="0" compatLnSpc="1">
            <a:prstTxWarp prst="textNoShape">
              <a:avLst/>
            </a:prstTxWarp>
          </a:bodyPr>
          <a:lstStyle>
            <a:lvl1pPr algn="l" defTabSz="930275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467D643-C3FE-4F0A-AE3F-7760ECA8D47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2400" y="8815388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 smtClean="0"/>
            </a:lvl1pPr>
          </a:lstStyle>
          <a:p>
            <a:pPr>
              <a:defRPr/>
            </a:pPr>
            <a:fld id="{DFFB8258-AF4E-4653-B2B7-9A72AD5378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4352E743-FD03-41AE-B95A-76529E9C90E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t" anchorCtr="0" compatLnSpc="1">
            <a:prstTxWarp prst="textNoShape">
              <a:avLst/>
            </a:prstTxWarp>
          </a:bodyPr>
          <a:lstStyle>
            <a:lvl1pPr algn="l" defTabSz="930275" eaLnBrk="1" hangingPunct="1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046A4AFD-2021-4B94-96D7-D6AC23990E8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62400" y="0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t" anchorCtr="0" compatLnSpc="1">
            <a:prstTxWarp prst="textNoShape">
              <a:avLst/>
            </a:prstTxWarp>
          </a:bodyPr>
          <a:lstStyle>
            <a:lvl1pPr algn="r" defTabSz="930275" eaLnBrk="1" hangingPunct="1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55C238CD-DDB7-4D76-B46A-E705E797920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37088" cy="34766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8CF53EA4-4F9D-4B14-9ABD-0EEBBD97A30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3" y="4406900"/>
            <a:ext cx="5129212" cy="4176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787F5D6B-BFF5-4315-94FC-4D0FD4581FF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5388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b" anchorCtr="0" compatLnSpc="1">
            <a:prstTxWarp prst="textNoShape">
              <a:avLst/>
            </a:prstTxWarp>
          </a:bodyPr>
          <a:lstStyle>
            <a:lvl1pPr algn="l" defTabSz="930275" eaLnBrk="1" hangingPunct="1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EE29B4AF-089E-40E4-AD7C-4A2A549D6A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2400" y="8815388"/>
            <a:ext cx="3030538" cy="463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663" tIns="46038" rIns="93663" bIns="46038" numCol="1" anchor="b" anchorCtr="0" compatLnSpc="1">
            <a:prstTxWarp prst="textNoShape">
              <a:avLst/>
            </a:prstTxWarp>
          </a:bodyPr>
          <a:lstStyle>
            <a:lvl1pPr algn="r" defTabSz="930275" eaLnBrk="1" hangingPunct="1">
              <a:defRPr sz="1200" smtClean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D7AF049D-4F32-4A21-8374-E0956A1E0B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0CD919E6-75B5-441F-918A-A438B4A337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38E8FE56-F993-4B6B-9117-B370CD53510E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EEAF0DDF-78AC-4EDC-9CCD-F4BCFF6AD8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551DA783-7E3B-4CD4-94DD-1A7EBDF2C5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CDE3A753-CC4A-4552-8739-469696D8FD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D3FA1D1F-449E-4721-BBA4-87C6D08CD495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2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CEB1B0C5-C0C3-4A34-BA50-0697395BA6C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5EF9AD3E-E1AA-47AB-906D-15CA577D3C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DD22806F-AFA0-4A62-B69C-163709BC2F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CB7D163E-3FF6-4760-9B6E-5F38BA20F778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3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EF5A5737-894F-48F2-88AD-B2C2577206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DB0DB795-0ED5-4BD3-B4D0-73E6CF86D1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DA0CA822-6F05-40A7-91E2-A09536C571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DA3518E1-95FE-48C8-A9EE-D83B45C11BE7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4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649A6F8B-7C6A-4CF0-9409-75A2A6B23B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A39B814D-E379-49F5-92CB-FDD79061D1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816DD3C7-3832-4CBF-AD34-10CD9ECC9E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15E61CDC-7547-477E-BC4C-15657C94B5A9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5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8CFB273B-62E7-40A6-8871-24928FA75C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CCE11A96-6D09-4DA8-99A0-DFAC3740FC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7DC6F16A-85AA-4537-BBC0-8968F320E1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D3384FA4-E6CD-4F44-AC4C-019CBC5AB10E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6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B1B73AC9-C111-4DC0-BACC-600DD2980F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9C3825BC-1AC9-41E0-A1C2-50F07F7FE0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B8FDC14-77DC-4136-9C60-CF423C011F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FBCDFB46-452F-4779-847B-FF60604187CF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7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CB6CC87D-8959-40AF-A7B4-5260023351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653DA843-99AB-4378-8132-281C40BC53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06E0C0D8-490D-49EF-8687-8DC0C67482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F35D48DC-047B-4641-A694-3ABA1D5BBBF9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8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2C5526EF-808D-439A-A482-0ABDCF437A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5863" y="700088"/>
            <a:ext cx="4624387" cy="3468687"/>
          </a:xfrm>
          <a:ln cap="flat">
            <a:solidFill>
              <a:schemeClr val="tx1"/>
            </a:solidFill>
          </a:ln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0E6A27B6-DAA4-439F-98D5-34E664D83A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33450" y="4406900"/>
            <a:ext cx="5126038" cy="4178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7625" bIns="47625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DB7AA12E-A70A-4BB4-9DF9-2C36962809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B4AC4F88-8736-459A-810F-9CB567F04F63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9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5511AC05-4239-4D14-8B67-D012B03461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5863" y="700088"/>
            <a:ext cx="4624387" cy="3468687"/>
          </a:xfrm>
          <a:ln cap="flat">
            <a:solidFill>
              <a:schemeClr val="tx1"/>
            </a:solidFill>
          </a:ln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8ADDF1DE-6FE4-4A69-897A-2B9F8AC1A6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33450" y="4406900"/>
            <a:ext cx="5126038" cy="4178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7625" bIns="47625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BC7E1ADA-B785-46FA-8824-88E4A81096B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68C79CAC-29BE-4175-B9CD-29173ACB82FF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10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6A423F3C-572C-4D90-9F5E-64D5FA4C3A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5863" y="700088"/>
            <a:ext cx="4624387" cy="3468687"/>
          </a:xfrm>
          <a:ln cap="flat">
            <a:solidFill>
              <a:schemeClr val="tx1"/>
            </a:solidFill>
          </a:ln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1F575BF2-A502-4BEF-8BD0-6FB7AAC111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33450" y="4406900"/>
            <a:ext cx="5126038" cy="4178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7625" bIns="47625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BDAC0B74-53D8-4CE0-B23D-6CD72E7644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19C656D3-3910-4221-A974-F4C01FB80DFE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11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318A3014-83C6-42A6-979D-3FFC0E7EF4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8953F01C-E9EC-4727-A356-AD53010026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2600BD43-5D35-425A-A425-E15950048E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282B1C5A-E382-448E-A2B6-B7EE60208918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12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23A830E0-9885-4FC7-A293-03F12B6FD5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B496464A-AFB4-4AEB-BB08-B7F4E9121C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09C1EABC-5DB9-463C-B1EA-EBCB55F2F9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EF0EC2CB-F5F4-4632-9964-F98A6DA6481A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13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2E618469-FD6F-428C-AD9F-5A9F7A5A19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5863" y="700088"/>
            <a:ext cx="4624387" cy="3468687"/>
          </a:xfrm>
          <a:ln cap="flat">
            <a:solidFill>
              <a:schemeClr val="tx1"/>
            </a:solidFill>
          </a:ln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E3BD79E8-1207-4FDF-832F-7BFB946B4E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33450" y="4406900"/>
            <a:ext cx="5126038" cy="4178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7625" bIns="47625"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E7440F8C-D893-40AF-9AC0-583D6BD54D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D84D035F-F103-4CF7-8E54-43874AA9E259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14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0147ABB7-206B-4BB8-9460-90B1A7B188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64ACC382-3666-4CB6-906C-CDF036627A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CC5203C6-BFEB-456F-A992-6AFD3F03059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7994885F-CA16-443E-85CF-B83A4D3C9992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15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A94F7548-064C-4608-9491-DF10875B97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A962D5D7-749F-4C9C-8CB5-347C70A2C9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ED3F0F2E-BF32-4129-81F5-1F534DA979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 defTabSz="930275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r"/>
            <a:fld id="{A1323051-473A-4192-ABFB-A69651C29508}" type="slidenum"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</a:rPr>
              <a:pPr algn="r"/>
              <a:t>16</a:t>
            </a:fld>
            <a:endParaRPr lang="en-US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C2D6A9F1-3D9E-4E79-AAF3-69DC527976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6BFA40B8-D622-448F-9A22-70E4D9981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2.bin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>
            <a:extLst>
              <a:ext uri="{FF2B5EF4-FFF2-40B4-BE49-F238E27FC236}">
                <a16:creationId xmlns:a16="http://schemas.microsoft.com/office/drawing/2014/main" id="{F8169BCF-F4D5-4C87-870C-0B23038ECC98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2133600"/>
            <a:ext cx="7616825" cy="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aphicFrame>
        <p:nvGraphicFramePr>
          <p:cNvPr id="5" name="Object 8">
            <a:extLst>
              <a:ext uri="{FF2B5EF4-FFF2-40B4-BE49-F238E27FC236}">
                <a16:creationId xmlns:a16="http://schemas.microsoft.com/office/drawing/2014/main" id="{E3874713-609A-4C67-868E-7D95A8758795}"/>
              </a:ext>
            </a:extLst>
          </p:cNvPr>
          <p:cNvGraphicFramePr>
            <a:graphicFrameLocks/>
          </p:cNvGraphicFramePr>
          <p:nvPr/>
        </p:nvGraphicFramePr>
        <p:xfrm>
          <a:off x="7315200" y="152400"/>
          <a:ext cx="165417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1654175" imgH="1079500" progId="MSPhotoEd.3">
                  <p:embed/>
                </p:oleObj>
              </mc:Choice>
              <mc:Fallback>
                <p:oleObj name="Photo Editor Photo" r:id="rId2" imgW="1654175" imgH="1079500" progId="MSPhotoEd.3">
                  <p:embed/>
                  <p:pic>
                    <p:nvPicPr>
                      <p:cNvPr id="5" name="Object 8">
                        <a:extLst>
                          <a:ext uri="{FF2B5EF4-FFF2-40B4-BE49-F238E27FC236}">
                            <a16:creationId xmlns:a16="http://schemas.microsoft.com/office/drawing/2014/main" id="{E3874713-609A-4C67-868E-7D95A875879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0" y="152400"/>
                        <a:ext cx="1654175" cy="107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6858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3048000"/>
            <a:ext cx="7620000" cy="25908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28EEF46-2136-4638-99A3-2A4954D1792A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>
          <a:xfrm>
            <a:off x="711200" y="6229350"/>
            <a:ext cx="1930400" cy="514350"/>
          </a:xfrm>
        </p:spPr>
        <p:txBody>
          <a:bodyPr/>
          <a:lstStyle>
            <a:lvl1pPr>
              <a:defRPr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CDF0B6B-44B3-4646-B70D-FE75D639FF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49600" y="6229350"/>
            <a:ext cx="2844800" cy="514350"/>
          </a:xfrm>
          <a:prstGeom prst="rect">
            <a:avLst/>
          </a:prstGeom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rgbClr val="5E574E"/>
                </a:solidFill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3C92B6B-9E1B-46D3-850B-0B87DB84DE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04000" y="6229350"/>
            <a:ext cx="1828800" cy="514350"/>
          </a:xfrm>
        </p:spPr>
        <p:txBody>
          <a:bodyPr/>
          <a:lstStyle>
            <a:lvl1pPr>
              <a:defRPr smtClean="0"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fld id="{972C33DB-095E-45AE-8283-9C03B167E1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1840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C946A97-96C3-484F-9303-C50C34577B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EFF2E1-94A0-4740-9200-FA5D7B0F5CF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A8F0E-12B5-4810-8406-A0D7C7DDA92B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0678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59E6186-0309-4E6A-A649-F85516A017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188EB4E-62BA-4EC3-9A63-D03E1743933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17059-FDA4-44E5-9831-4B5A9EEA07A1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8533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1320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524000"/>
            <a:ext cx="401320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EF3230-0B63-43B1-96CD-D2F7C2B162C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5B49E1-713E-4B7A-8640-86135075FE3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5FDEA-729F-4FF7-96FE-FB446349B92B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3015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81A395A-4AA6-459B-B82E-FD059227D8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EA39FF5-FC71-486E-A5E8-C8913FB95B8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64547-A2B8-4E67-8E7C-96D356359B72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4004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0E0C662-4BE0-499F-A05D-13EAACD657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F0F6A71-C18C-46F1-905B-1E05CE0C8D4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542BB-321F-479D-AEC8-5BE0E6083970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9613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1EFECF8-C154-47ED-A47D-E6273860F3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2913540-E191-4141-B7DF-0D22978D36F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675B5-20FE-40B8-A851-41C93FC223C1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0654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1B81D9-E0C3-4F1E-9C11-3ED90FA44E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178F86-271A-4E88-9010-19782FD5B14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1002A-CB67-4E06-8A85-D47F3A8E41A9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3522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BD7BEC-4B2B-4290-B605-5F0806A86D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438D03-DA1D-4092-81E5-9762CC1E68A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E2AAE-1689-485A-8E64-C3822BE304B1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9174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7174459-63A5-4A1D-91D4-DAAB572274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262370-AD90-4702-A47B-CF57DD0B049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1AA12-C9AC-43F5-834D-D34FC4966C32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74301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8600" y="228600"/>
            <a:ext cx="2057400" cy="5943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6400" y="228600"/>
            <a:ext cx="6019800" cy="5943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182E73E-42ED-466E-9AA2-DE67DD5EB2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DB270D0-58CA-455A-B534-42AF131D901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60C84-8C1F-4A4F-AE78-B5CBB2CC10CD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5091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28600"/>
            <a:ext cx="8204200" cy="990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524000"/>
            <a:ext cx="401320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22800" y="1524000"/>
            <a:ext cx="4013200" cy="46482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9C1A34-FEF8-49B6-9270-934CF030E3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A5EE54-246B-4931-BF88-9A5991178AC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B40A9-ED61-4778-8F59-4D8B47D44BC6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5228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28600"/>
            <a:ext cx="8204200" cy="990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524000"/>
            <a:ext cx="401320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524000"/>
            <a:ext cx="401320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1174FE-FD5D-4AAE-B687-ACA916ED46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68CF8F-89C0-48DA-A1A3-E74B08AD317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16D15-99CD-42A6-9C5E-3FC6FE6DB956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695079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28600"/>
            <a:ext cx="8204200" cy="990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524000"/>
            <a:ext cx="401320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22800" y="1524000"/>
            <a:ext cx="4013200" cy="2247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22800" y="3924300"/>
            <a:ext cx="4013200" cy="2247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4297337-B137-431B-94E4-2E22767EA7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1E880C5-AA58-46D7-83A3-529269A8D00E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05B33E-F7E3-43C1-ABC2-CE34BCFC8242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4948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8DDB1BB-47C4-4C79-8BB9-59C2F9CA73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06400" y="228600"/>
            <a:ext cx="82042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074ECA8-B4C9-4A54-84DB-6AD6812F35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24000"/>
            <a:ext cx="81788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D637778-984E-4F3C-9CC6-3C72CEF892E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1800" y="6229350"/>
            <a:ext cx="6273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50000"/>
              </a:spcBef>
              <a:defRPr sz="1400">
                <a:solidFill>
                  <a:schemeClr val="bg2"/>
                </a:solidFill>
                <a:latin typeface="+mj-lt"/>
              </a:defRPr>
            </a:lvl1pPr>
          </a:lstStyle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BAD7C29-D545-4C73-B8CF-5A5BD75F0E4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31000" y="622935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>
                <a:solidFill>
                  <a:schemeClr val="bg2"/>
                </a:solidFill>
                <a:latin typeface="+mj-lt"/>
              </a:defRPr>
            </a:lvl1pPr>
          </a:lstStyle>
          <a:p>
            <a:pPr>
              <a:defRPr/>
            </a:pPr>
            <a:fld id="{5DE057EA-3779-44B4-8104-F312274D7351}" type="slidenum">
              <a:rPr lang="en-US" altLang="en-US"/>
              <a:pPr>
                <a:defRPr/>
              </a:pPr>
              <a:t>‹#›</a:t>
            </a:fld>
            <a:r>
              <a:rPr lang="en-US" altLang="en-US"/>
              <a:t> </a:t>
            </a:r>
          </a:p>
        </p:txBody>
      </p:sp>
      <p:sp>
        <p:nvSpPr>
          <p:cNvPr id="1030" name="Line 6">
            <a:extLst>
              <a:ext uri="{FF2B5EF4-FFF2-40B4-BE49-F238E27FC236}">
                <a16:creationId xmlns:a16="http://schemas.microsoft.com/office/drawing/2014/main" id="{99BAA79C-FA9F-4387-AC6F-06158A423FA5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" y="1219200"/>
            <a:ext cx="8302625" cy="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aphicFrame>
        <p:nvGraphicFramePr>
          <p:cNvPr id="1031" name="Object 7">
            <a:extLst>
              <a:ext uri="{FF2B5EF4-FFF2-40B4-BE49-F238E27FC236}">
                <a16:creationId xmlns:a16="http://schemas.microsoft.com/office/drawing/2014/main" id="{E1595C27-EB9D-4D27-BE0A-76BD54E10323}"/>
              </a:ext>
            </a:extLst>
          </p:cNvPr>
          <p:cNvGraphicFramePr>
            <a:graphicFrameLocks/>
          </p:cNvGraphicFramePr>
          <p:nvPr/>
        </p:nvGraphicFramePr>
        <p:xfrm>
          <a:off x="7772400" y="152400"/>
          <a:ext cx="1196975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16" imgW="1196975" imgH="835025" progId="MSPhotoEd.3">
                  <p:embed/>
                </p:oleObj>
              </mc:Choice>
              <mc:Fallback>
                <p:oleObj name="Photo Editor Photo" r:id="rId16" imgW="1196975" imgH="835025" progId="MSPhotoEd.3">
                  <p:embed/>
                  <p:pic>
                    <p:nvPicPr>
                      <p:cNvPr id="1031" name="Object 7">
                        <a:extLst>
                          <a:ext uri="{FF2B5EF4-FFF2-40B4-BE49-F238E27FC236}">
                            <a16:creationId xmlns:a16="http://schemas.microsoft.com/office/drawing/2014/main" id="{E1595C27-EB9D-4D27-BE0A-76BD54E1032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2400" y="152400"/>
                        <a:ext cx="1196975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3419E2F0-CBB8-4050-90B0-D34F6DF05BA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62000" y="762000"/>
            <a:ext cx="7721600" cy="1143000"/>
          </a:xfrm>
          <a:noFill/>
        </p:spPr>
        <p:txBody>
          <a:bodyPr/>
          <a:lstStyle/>
          <a:p>
            <a:pPr algn="ctr"/>
            <a:r>
              <a:rPr lang="en-US" altLang="en-US" sz="4400"/>
              <a:t>Decision Trees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4D06FD6-212C-4693-8DE8-59511DBB22A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914400" y="2514600"/>
            <a:ext cx="7620000" cy="3810000"/>
          </a:xfrm>
          <a:noFill/>
        </p:spPr>
        <p:txBody>
          <a:bodyPr/>
          <a:lstStyle/>
          <a:p>
            <a:endParaRPr lang="en-US" altLang="en-US" sz="2400">
              <a:solidFill>
                <a:srgbClr val="0033CC"/>
              </a:solidFill>
            </a:endParaRPr>
          </a:p>
          <a:p>
            <a:endParaRPr lang="en-US" altLang="en-US" sz="2400">
              <a:solidFill>
                <a:srgbClr val="0033CC"/>
              </a:solidFill>
            </a:endParaRPr>
          </a:p>
          <a:p>
            <a:endParaRPr lang="en-US" altLang="en-US" sz="2400">
              <a:solidFill>
                <a:srgbClr val="0033CC"/>
              </a:solidFill>
            </a:endParaRPr>
          </a:p>
          <a:p>
            <a:r>
              <a:rPr lang="en-US" altLang="en-US" sz="2400">
                <a:solidFill>
                  <a:srgbClr val="0033CC"/>
                </a:solidFill>
              </a:rPr>
              <a:t>(Some slides courtesy of</a:t>
            </a:r>
            <a:br>
              <a:rPr lang="en-US" altLang="en-US" sz="2400">
                <a:solidFill>
                  <a:srgbClr val="0033CC"/>
                </a:solidFill>
              </a:rPr>
            </a:br>
            <a:r>
              <a:rPr lang="en-US" altLang="en-US" sz="2400">
                <a:solidFill>
                  <a:srgbClr val="0033CC"/>
                </a:solidFill>
              </a:rPr>
              <a:t>Rich Caruana, Cornell University)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29E2-418A-4F8C-A72A-2E6BE502F64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047B1A68-364F-4328-B197-41947ED742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Types of Variables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00EBCBCB-64AA-4A4A-AF07-462689A397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sz="2800" i="1" dirty="0"/>
              <a:t>Numerical</a:t>
            </a:r>
            <a:r>
              <a:rPr lang="en-US" altLang="en-US" sz="2800" dirty="0"/>
              <a:t>: Domain is ordered and can be represented on the real line (e.g., age, income)</a:t>
            </a:r>
          </a:p>
          <a:p>
            <a:r>
              <a:rPr lang="en-US" altLang="en-US" sz="2800" i="1" dirty="0"/>
              <a:t>Nominal</a:t>
            </a:r>
            <a:r>
              <a:rPr lang="en-US" altLang="en-US" sz="2800" dirty="0"/>
              <a:t> or </a:t>
            </a:r>
            <a:r>
              <a:rPr lang="en-US" altLang="en-US" sz="2800" i="1" dirty="0"/>
              <a:t>categorical</a:t>
            </a:r>
            <a:r>
              <a:rPr lang="en-US" altLang="en-US" sz="2800" dirty="0"/>
              <a:t>: Domain is a finite set without any natural ordering (e.g., occupation, marital status, race)</a:t>
            </a:r>
          </a:p>
          <a:p>
            <a:r>
              <a:rPr lang="en-US" altLang="en-US" sz="2800" i="1" dirty="0"/>
              <a:t>Ordinal</a:t>
            </a:r>
            <a:r>
              <a:rPr lang="en-US" altLang="en-US" sz="2800" dirty="0"/>
              <a:t>: Domain is ordered, but absolute differences between values is unknown (e.g., preference scale, severity of an injury)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76DED-FB4D-4554-BFA0-D961E1142AC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EC479DAF-FDC2-4DAF-88E7-1421609AB6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 dirty="0"/>
              <a:t>Data Mining Techniques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D05D8445-E9EC-4806-A77B-28ECBCE520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>
                <a:solidFill>
                  <a:schemeClr val="accent1"/>
                </a:solidFill>
              </a:rPr>
              <a:t>Supervised learning</a:t>
            </a:r>
          </a:p>
          <a:p>
            <a:pPr lvl="1"/>
            <a:r>
              <a:rPr lang="en-US" altLang="en-US" dirty="0"/>
              <a:t>Classification and regression</a:t>
            </a:r>
          </a:p>
          <a:p>
            <a:r>
              <a:rPr lang="en-US" altLang="en-US" dirty="0">
                <a:solidFill>
                  <a:schemeClr val="accent1"/>
                </a:solidFill>
              </a:rPr>
              <a:t>Unsupervised learning</a:t>
            </a:r>
          </a:p>
          <a:p>
            <a:pPr lvl="1"/>
            <a:r>
              <a:rPr lang="en-US" altLang="en-US" dirty="0"/>
              <a:t>Clustering and association rules</a:t>
            </a:r>
          </a:p>
          <a:p>
            <a:r>
              <a:rPr lang="en-US" altLang="en-US" dirty="0"/>
              <a:t>Dependency modeling</a:t>
            </a:r>
          </a:p>
          <a:p>
            <a:r>
              <a:rPr lang="en-US" altLang="en-US" dirty="0"/>
              <a:t>Outlier and deviation detection</a:t>
            </a:r>
          </a:p>
          <a:p>
            <a:r>
              <a:rPr lang="en-US" altLang="en-US" dirty="0"/>
              <a:t>Trend analysis and change detection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3798C073-F8F5-428D-A6B2-E37F24D3F21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B2E096EF-484E-45FE-8ABC-2E7BC7850B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Supervised Learning</a:t>
            </a:r>
          </a:p>
        </p:txBody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31557251-A5D3-4750-8C43-01130BFCB2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/>
              <a:t>F(x): true function (usually not known)</a:t>
            </a:r>
          </a:p>
          <a:p>
            <a:r>
              <a:rPr lang="en-US" altLang="en-US"/>
              <a:t>D: training sample drawn from F(x)</a:t>
            </a:r>
          </a:p>
        </p:txBody>
      </p:sp>
      <p:grpSp>
        <p:nvGrpSpPr>
          <p:cNvPr id="11269" name="Group 11">
            <a:extLst>
              <a:ext uri="{FF2B5EF4-FFF2-40B4-BE49-F238E27FC236}">
                <a16:creationId xmlns:a16="http://schemas.microsoft.com/office/drawing/2014/main" id="{AF17E30B-B944-476E-859E-67FF850D6448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3048000"/>
            <a:ext cx="6400800" cy="2859088"/>
            <a:chOff x="864" y="1920"/>
            <a:chExt cx="4032" cy="1801"/>
          </a:xfrm>
        </p:grpSpPr>
        <p:sp>
          <p:nvSpPr>
            <p:cNvPr id="11270" name="Rectangle 4">
              <a:extLst>
                <a:ext uri="{FF2B5EF4-FFF2-40B4-BE49-F238E27FC236}">
                  <a16:creationId xmlns:a16="http://schemas.microsoft.com/office/drawing/2014/main" id="{4F239AB1-C5A1-4879-8565-2F24F1ABB6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1" y="1920"/>
              <a:ext cx="255" cy="18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/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0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1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0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1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1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0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1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0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0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1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>
                  <a:solidFill>
                    <a:srgbClr val="0033CC"/>
                  </a:solidFill>
                  <a:latin typeface="Tahoma" panose="020B0604030504040204" pitchFamily="34" charset="0"/>
                </a:rPr>
                <a:t>0</a:t>
              </a:r>
            </a:p>
          </p:txBody>
        </p:sp>
        <p:sp>
          <p:nvSpPr>
            <p:cNvPr id="11271" name="Rectangle 5">
              <a:extLst>
                <a:ext uri="{FF2B5EF4-FFF2-40B4-BE49-F238E27FC236}">
                  <a16:creationId xmlns:a16="http://schemas.microsoft.com/office/drawing/2014/main" id="{AD9DD441-8ED1-4FF9-A403-B5E914FCF8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1920"/>
              <a:ext cx="3777" cy="18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/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57,M,195,0,125,95,39,25,0,1,0,0,0,1,0,0,0,0,0,0,1,1,0,0,0,0,0,0,0,0           </a:t>
              </a:r>
              <a:endParaRPr lang="en-US" altLang="en-US" sz="1400" dirty="0">
                <a:solidFill>
                  <a:srgbClr val="0033CC"/>
                </a:solidFill>
                <a:latin typeface="Tahoma" panose="020B0604030504040204" pitchFamily="34" charset="0"/>
              </a:endParaRP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78,M,160,1,130,100,37,40,1,0,0,0,1,0,1,1,1,0,0,0,0,0,0,0,0,0,0,0,0,0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69,F,180,0,115,85,40,22,0,0,0,0,0,1,0,0,0,0,1,0,0,0,0,0,0,0,0,0,0,0,0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18,M,165,0,110,80,41,30,0,0,0,0,1,0,0,0,0,0,0,0,0,0,0,0,0,0,0,0,0,0  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54,F,135,0,115,95,39,35,1,1,0,0,0,1,0,0,0,1,0,0,0,0,1,0,0,0,1,0,0,0,0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84,F,210,1,135,105,39,24,0,0,0,0,0,0,0,0,1,0,0,0,0,0,0,0,0,0,0,0,0,0 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89,F,135,0,120,95,36,28,0,0,0,0,0,0,0,0,0,0,0,0,1,1,0,0,0,0,0,0,1,0,0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49,M,195,0,115,85,39,32,0,0,0,1,1,0,0,0,0,0,0,1,0,0,0,0,0,1,0,0,0,0  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40,M,205,0,115,90,37,18,0,0,0,0,0,0,0,0,0,0,0,0,0,0,0,0,0,0,0,0,0,0  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74,M,250,1,130,100,38,26,1,1,0,0,0,1,1,0,0,0,0,0,0,0,0,0,0,0,0,0,0             </a:t>
              </a:r>
            </a:p>
            <a:p>
              <a:pPr algn="l">
                <a:spcBef>
                  <a:spcPct val="20000"/>
                </a:spcBef>
              </a:pPr>
              <a:r>
                <a:rPr lang="en-US" altLang="en-US" sz="1400" dirty="0">
                  <a:solidFill>
                    <a:schemeClr val="tx1"/>
                  </a:solidFill>
                  <a:latin typeface="Tahoma" panose="020B0604030504040204" pitchFamily="34" charset="0"/>
                </a:rPr>
                <a:t>77,F,140,0,125,100,40,30,1,1,0,0,0,0,0,0,0,0,1,0,0,0,0,0,0,0,0,0,1,1</a:t>
              </a:r>
            </a:p>
          </p:txBody>
        </p:sp>
        <p:sp>
          <p:nvSpPr>
            <p:cNvPr id="11272" name="Line 6">
              <a:extLst>
                <a:ext uri="{FF2B5EF4-FFF2-40B4-BE49-F238E27FC236}">
                  <a16:creationId xmlns:a16="http://schemas.microsoft.com/office/drawing/2014/main" id="{56D36B3A-178E-4743-ADDC-FF91703B21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1920"/>
              <a:ext cx="403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73" name="Line 7">
              <a:extLst>
                <a:ext uri="{FF2B5EF4-FFF2-40B4-BE49-F238E27FC236}">
                  <a16:creationId xmlns:a16="http://schemas.microsoft.com/office/drawing/2014/main" id="{D40B8D9D-70BE-4452-A758-34DD9E431E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3721"/>
              <a:ext cx="403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74" name="Line 8">
              <a:extLst>
                <a:ext uri="{FF2B5EF4-FFF2-40B4-BE49-F238E27FC236}">
                  <a16:creationId xmlns:a16="http://schemas.microsoft.com/office/drawing/2014/main" id="{0A7A460B-58C7-457E-B9C9-3673B7C52A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1920"/>
              <a:ext cx="0" cy="18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75" name="Line 9">
              <a:extLst>
                <a:ext uri="{FF2B5EF4-FFF2-40B4-BE49-F238E27FC236}">
                  <a16:creationId xmlns:a16="http://schemas.microsoft.com/office/drawing/2014/main" id="{503AF072-2B9A-4120-B381-69893DB596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41" y="1920"/>
              <a:ext cx="0" cy="180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76" name="Line 10">
              <a:extLst>
                <a:ext uri="{FF2B5EF4-FFF2-40B4-BE49-F238E27FC236}">
                  <a16:creationId xmlns:a16="http://schemas.microsoft.com/office/drawing/2014/main" id="{8F524AE6-E6A4-45DB-9F14-3EBB3C1048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96" y="1920"/>
              <a:ext cx="0" cy="18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CF0E28-43B7-4F69-8018-37D2B40BE51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5F9B070F-BE9B-4F7A-968F-A29A152D34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Supervised Learning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B035F9E9-34BE-4ED1-8581-77D83B7006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686800" cy="4648200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/>
              <a:t>F(x): true function (usually not known)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D: training sample (</a:t>
            </a:r>
            <a:r>
              <a:rPr lang="en-US" altLang="en-US" dirty="0" err="1"/>
              <a:t>x,F</a:t>
            </a:r>
            <a:r>
              <a:rPr lang="en-US" altLang="en-US" dirty="0"/>
              <a:t>(x))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1600" dirty="0"/>
              <a:t>		57</a:t>
            </a:r>
            <a:r>
              <a:rPr lang="en-US" altLang="en-US" dirty="0"/>
              <a:t>,</a:t>
            </a:r>
            <a:r>
              <a:rPr lang="en-US" altLang="en-US" sz="1600" dirty="0"/>
              <a:t>M,195,0,125,95,39,25,0,1,0,0,0,1,0,0,0,0,0,0,1,1,0,0,0,0,0,0,0,0           </a:t>
            </a:r>
            <a:r>
              <a:rPr lang="en-US" altLang="en-US" sz="1600" dirty="0">
                <a:solidFill>
                  <a:srgbClr val="0033CC"/>
                </a:solidFill>
              </a:rPr>
              <a:t>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1600" dirty="0"/>
              <a:t>		78,M,160,1,130,100,37,40,1,0,0,0,1,0,1,1,1,0,0,0,0,0,0,0,0,0,0,0,0,0          </a:t>
            </a:r>
            <a:r>
              <a:rPr lang="en-US" altLang="en-US" sz="1600" dirty="0">
                <a:solidFill>
                  <a:srgbClr val="0033CC"/>
                </a:solidFill>
              </a:rPr>
              <a:t>1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1600" dirty="0"/>
              <a:t>		69,F,180,0,115,85,40,22,0,0,0,0,0,1,0,0,0,0,1,0,0,0,0,0,0,0,0,0,0,0,0          </a:t>
            </a:r>
            <a:r>
              <a:rPr lang="en-US" altLang="en-US" sz="1600" dirty="0">
                <a:solidFill>
                  <a:srgbClr val="0033CC"/>
                </a:solidFill>
              </a:rPr>
              <a:t>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1600" dirty="0"/>
              <a:t>		18,M,165,0,110,80,41,30,0,0,0,0,1,0,0,0,0,0,0,0,0,0,0,0,0,0,0,0,0,0            </a:t>
            </a:r>
            <a:r>
              <a:rPr lang="en-US" altLang="en-US" sz="1600" dirty="0">
                <a:solidFill>
                  <a:srgbClr val="0033CC"/>
                </a:solidFill>
              </a:rPr>
              <a:t>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1600" dirty="0"/>
              <a:t>		54,F,135,0,115,95,39,35,1,1,0,0,0,1,0,0,0,1,0,0,0,0,1,0,0,0,1,0,0,0,0          </a:t>
            </a:r>
            <a:r>
              <a:rPr lang="en-US" altLang="en-US" sz="1600" dirty="0">
                <a:solidFill>
                  <a:srgbClr val="0033CC"/>
                </a:solidFill>
              </a:rPr>
              <a:t>1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G(x): model learned from D</a:t>
            </a:r>
            <a:r>
              <a:rPr lang="en-US" altLang="en-US" sz="1600" dirty="0"/>
              <a:t>	71,M,160,1,130,105,38,20,1,0,0,0,0,0,0,0,0,0,1,0,0,0,0,0,0,0,0,0,0            </a:t>
            </a:r>
            <a:r>
              <a:rPr lang="en-US" altLang="en-US" sz="2800" dirty="0">
                <a:solidFill>
                  <a:srgbClr val="FC0128"/>
                </a:solidFill>
              </a:rPr>
              <a:t>?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/>
              <a:t>Goal: E[(F(x)-G(x))</a:t>
            </a:r>
            <a:r>
              <a:rPr lang="en-US" altLang="en-US" baseline="30000" dirty="0"/>
              <a:t>2</a:t>
            </a:r>
            <a:r>
              <a:rPr lang="en-US" altLang="en-US" dirty="0"/>
              <a:t>] is small (near zero) for future samples</a:t>
            </a:r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68DA7A-E11D-48B7-A483-972F62A1333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A2D5C002-3F50-496E-B25E-8DADE74A35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Supervised Learning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88E83607-48C6-4DE8-8AAA-9CABE9957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FontTx/>
              <a:buNone/>
            </a:pPr>
            <a:r>
              <a:rPr lang="en-US" altLang="en-US" u="sng"/>
              <a:t>Well-defined goal:</a:t>
            </a:r>
          </a:p>
          <a:p>
            <a:pPr algn="ctr">
              <a:buFontTx/>
              <a:buNone/>
            </a:pPr>
            <a:r>
              <a:rPr lang="en-US" altLang="en-US"/>
              <a:t>Learn G(x) that is a good approximation </a:t>
            </a:r>
          </a:p>
          <a:p>
            <a:pPr algn="ctr">
              <a:buFontTx/>
              <a:buNone/>
            </a:pPr>
            <a:r>
              <a:rPr lang="en-US" altLang="en-US"/>
              <a:t>to F(x) from training sample D</a:t>
            </a:r>
          </a:p>
          <a:p>
            <a:pPr algn="ctr">
              <a:buFontTx/>
              <a:buNone/>
            </a:pPr>
            <a:endParaRPr lang="en-US" altLang="en-US"/>
          </a:p>
          <a:p>
            <a:pPr>
              <a:buFontTx/>
              <a:buNone/>
            </a:pPr>
            <a:r>
              <a:rPr lang="en-US" altLang="en-US" u="sng"/>
              <a:t>Well-defined error metrics:</a:t>
            </a:r>
          </a:p>
          <a:p>
            <a:pPr>
              <a:buFontTx/>
              <a:buNone/>
            </a:pPr>
            <a:r>
              <a:rPr lang="en-US" altLang="en-US"/>
              <a:t>	Accuracy, RMSE, ROC, </a:t>
            </a:r>
            <a:r>
              <a:rPr lang="en-US" altLang="en-US">
                <a:latin typeface="Times New Roman" panose="02020603050405020304" pitchFamily="18" charset="0"/>
              </a:rPr>
              <a:t>…</a:t>
            </a:r>
            <a:r>
              <a:rPr lang="en-US" altLang="en-US"/>
              <a:t> </a:t>
            </a:r>
          </a:p>
        </p:txBody>
      </p:sp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C28525-F3E4-4E17-A017-F958D612235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C2300723-B608-4FA5-AD02-03C5439F34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 sz="3200"/>
              <a:t>Supervised vs. Unsupervised Learning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51B19176-C3F5-4177-BC2E-023C639C8E3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0850" y="1517650"/>
            <a:ext cx="4030663" cy="4660900"/>
          </a:xfrm>
          <a:noFill/>
          <a:ln w="25400" cap="flat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altLang="en-US">
                <a:solidFill>
                  <a:srgbClr val="FF0066"/>
                </a:solidFill>
              </a:rPr>
              <a:t>Supervised</a:t>
            </a:r>
            <a:endParaRPr lang="en-US" altLang="en-US" sz="2400"/>
          </a:p>
          <a:p>
            <a:pPr>
              <a:lnSpc>
                <a:spcPct val="90000"/>
              </a:lnSpc>
            </a:pPr>
            <a:r>
              <a:rPr lang="en-US" altLang="en-US" sz="2400"/>
              <a:t>y=F(x): true function</a:t>
            </a:r>
          </a:p>
          <a:p>
            <a:pPr>
              <a:lnSpc>
                <a:spcPct val="90000"/>
              </a:lnSpc>
            </a:pPr>
            <a:r>
              <a:rPr lang="en-US" altLang="en-US" sz="2400"/>
              <a:t>D: labeled training set</a:t>
            </a:r>
          </a:p>
          <a:p>
            <a:pPr>
              <a:lnSpc>
                <a:spcPct val="90000"/>
              </a:lnSpc>
            </a:pPr>
            <a:r>
              <a:rPr lang="en-US" altLang="en-US" sz="2400"/>
              <a:t>D: {x</a:t>
            </a:r>
            <a:r>
              <a:rPr lang="en-US" altLang="en-US" sz="2400" baseline="-25000"/>
              <a:t>i</a:t>
            </a:r>
            <a:r>
              <a:rPr lang="en-US" altLang="en-US" sz="2400"/>
              <a:t>,F(x</a:t>
            </a:r>
            <a:r>
              <a:rPr lang="en-US" altLang="en-US" sz="2400" baseline="-25000"/>
              <a:t>i</a:t>
            </a:r>
            <a:r>
              <a:rPr lang="en-US" altLang="en-US" sz="2400"/>
              <a:t>)}</a:t>
            </a:r>
          </a:p>
          <a:p>
            <a:pPr>
              <a:lnSpc>
                <a:spcPct val="90000"/>
              </a:lnSpc>
            </a:pPr>
            <a:r>
              <a:rPr lang="en-US" altLang="en-US" sz="2400"/>
              <a:t>Learn:</a:t>
            </a:r>
            <a:br>
              <a:rPr lang="en-US" altLang="en-US" sz="2400"/>
            </a:br>
            <a:r>
              <a:rPr lang="en-US" altLang="en-US" sz="2400"/>
              <a:t>G(x): model trained to predict labels D</a:t>
            </a:r>
          </a:p>
          <a:p>
            <a:pPr>
              <a:lnSpc>
                <a:spcPct val="90000"/>
              </a:lnSpc>
            </a:pPr>
            <a:r>
              <a:rPr lang="en-US" altLang="en-US" sz="2400"/>
              <a:t>Goal: </a:t>
            </a:r>
            <a:br>
              <a:rPr lang="en-US" altLang="en-US" sz="2400"/>
            </a:br>
            <a:r>
              <a:rPr lang="en-US" altLang="en-US" sz="2400"/>
              <a:t>E[(F(x)-G(x))</a:t>
            </a:r>
            <a:r>
              <a:rPr lang="en-US" altLang="en-US" sz="2400" baseline="30000"/>
              <a:t>2</a:t>
            </a:r>
            <a:r>
              <a:rPr lang="en-US" altLang="en-US" sz="2400"/>
              <a:t>] </a:t>
            </a:r>
            <a:r>
              <a:rPr lang="en-US" altLang="en-US" sz="2400">
                <a:latin typeface="Times New Roman" panose="02020603050405020304" pitchFamily="18" charset="0"/>
              </a:rPr>
              <a:t>¡Ö</a:t>
            </a:r>
            <a:r>
              <a:rPr lang="en-US" altLang="en-US" sz="2400"/>
              <a:t> 0</a:t>
            </a:r>
          </a:p>
          <a:p>
            <a:pPr>
              <a:lnSpc>
                <a:spcPct val="90000"/>
              </a:lnSpc>
            </a:pPr>
            <a:r>
              <a:rPr lang="en-US" altLang="en-US" sz="2400"/>
              <a:t>Well defined criteria: Accuracy, RMSE, ...</a:t>
            </a:r>
          </a:p>
        </p:txBody>
      </p:sp>
      <p:sp>
        <p:nvSpPr>
          <p:cNvPr id="17413" name="Rectangle 4">
            <a:extLst>
              <a:ext uri="{FF2B5EF4-FFF2-40B4-BE49-F238E27FC236}">
                <a16:creationId xmlns:a16="http://schemas.microsoft.com/office/drawing/2014/main" id="{F7D16D25-4BD5-40F6-A378-6DB4386EA58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10100" y="1517650"/>
            <a:ext cx="4032250" cy="4660900"/>
          </a:xfrm>
          <a:noFill/>
          <a:ln w="25400" cap="flat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US">
                <a:solidFill>
                  <a:srgbClr val="FF0066"/>
                </a:solidFill>
              </a:rPr>
              <a:t>Unsupervised</a:t>
            </a:r>
            <a:endParaRPr lang="en-US" altLang="en-US" sz="2400">
              <a:solidFill>
                <a:srgbClr val="FF0066"/>
              </a:solidFill>
            </a:endParaRPr>
          </a:p>
          <a:p>
            <a:r>
              <a:rPr lang="en-US" altLang="en-US" sz="2400"/>
              <a:t>Generator: true model</a:t>
            </a:r>
          </a:p>
          <a:p>
            <a:r>
              <a:rPr lang="en-US" altLang="en-US" sz="2400"/>
              <a:t>D: unlabeled data sample</a:t>
            </a:r>
          </a:p>
          <a:p>
            <a:r>
              <a:rPr lang="en-US" altLang="en-US" sz="2400"/>
              <a:t>D: {x</a:t>
            </a:r>
            <a:r>
              <a:rPr lang="en-US" altLang="en-US" sz="2400" baseline="-25000"/>
              <a:t>i</a:t>
            </a:r>
            <a:r>
              <a:rPr lang="en-US" altLang="en-US" sz="2400"/>
              <a:t>}</a:t>
            </a:r>
          </a:p>
          <a:p>
            <a:r>
              <a:rPr lang="en-US" altLang="en-US" sz="2400"/>
              <a:t>Learn </a:t>
            </a:r>
          </a:p>
          <a:p>
            <a:pPr algn="ctr">
              <a:buFontTx/>
              <a:buNone/>
            </a:pPr>
            <a:r>
              <a:rPr lang="en-US" altLang="en-US" sz="2400">
                <a:solidFill>
                  <a:srgbClr val="FF0066"/>
                </a:solidFill>
              </a:rPr>
              <a:t>??????????</a:t>
            </a:r>
            <a:endParaRPr lang="en-US" altLang="en-US" sz="2400"/>
          </a:p>
          <a:p>
            <a:r>
              <a:rPr lang="en-US" altLang="en-US" sz="2400"/>
              <a:t>Goal:</a:t>
            </a:r>
          </a:p>
          <a:p>
            <a:pPr algn="ctr">
              <a:buFontTx/>
              <a:buNone/>
            </a:pPr>
            <a:r>
              <a:rPr lang="en-US" altLang="en-US" sz="2400">
                <a:solidFill>
                  <a:srgbClr val="FF0066"/>
                </a:solidFill>
              </a:rPr>
              <a:t>??????????</a:t>
            </a:r>
            <a:endParaRPr lang="en-US" altLang="en-US" sz="2400"/>
          </a:p>
          <a:p>
            <a:r>
              <a:rPr lang="en-US" altLang="en-US" sz="2400"/>
              <a:t>Well defined criteria:</a:t>
            </a:r>
          </a:p>
          <a:p>
            <a:pPr algn="ctr">
              <a:buFontTx/>
              <a:buNone/>
            </a:pPr>
            <a:r>
              <a:rPr lang="en-US" altLang="en-US" sz="2400">
                <a:solidFill>
                  <a:srgbClr val="FF0066"/>
                </a:solidFill>
              </a:rPr>
              <a:t>??????????</a:t>
            </a:r>
          </a:p>
        </p:txBody>
      </p:sp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8A9405-AF74-4F0C-B9A0-FCA807FA728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35C8279B-7D10-4CC5-8F6B-076759ED23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Classification Example</a:t>
            </a: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C990E76E-13AB-4EB3-AE09-D6AEFFE8B97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5029200" cy="4648200"/>
          </a:xfrm>
          <a:noFill/>
        </p:spPr>
        <p:txBody>
          <a:bodyPr/>
          <a:lstStyle/>
          <a:p>
            <a:pPr>
              <a:buSzPct val="80000"/>
            </a:pPr>
            <a:r>
              <a:rPr lang="en-US" altLang="en-US" sz="2800"/>
              <a:t>Example training database</a:t>
            </a:r>
          </a:p>
          <a:p>
            <a:pPr lvl="1">
              <a:buSzPct val="80000"/>
            </a:pPr>
            <a:r>
              <a:rPr lang="en-US" altLang="en-US" sz="2400"/>
              <a:t>Two predictor attributes:</a:t>
            </a:r>
            <a:br>
              <a:rPr lang="en-US" altLang="en-US" sz="2400"/>
            </a:br>
            <a:r>
              <a:rPr lang="en-US" altLang="en-US" sz="2400"/>
              <a:t>Age and Car-type (</a:t>
            </a:r>
            <a:r>
              <a:rPr lang="en-US" altLang="en-US" sz="2400" b="1">
                <a:solidFill>
                  <a:schemeClr val="accent1"/>
                </a:solidFill>
              </a:rPr>
              <a:t>S</a:t>
            </a:r>
            <a:r>
              <a:rPr lang="en-US" altLang="en-US" sz="2400"/>
              <a:t>port, </a:t>
            </a:r>
            <a:r>
              <a:rPr lang="en-US" altLang="en-US" sz="2400" b="1">
                <a:solidFill>
                  <a:schemeClr val="accent1"/>
                </a:solidFill>
              </a:rPr>
              <a:t>M</a:t>
            </a:r>
            <a:r>
              <a:rPr lang="en-US" altLang="en-US" sz="2400"/>
              <a:t>inivan and </a:t>
            </a:r>
            <a:r>
              <a:rPr lang="en-US" altLang="en-US" sz="2400" b="1">
                <a:solidFill>
                  <a:schemeClr val="accent1"/>
                </a:solidFill>
              </a:rPr>
              <a:t>T</a:t>
            </a:r>
            <a:r>
              <a:rPr lang="en-US" altLang="en-US" sz="2400"/>
              <a:t>ruck)</a:t>
            </a:r>
          </a:p>
          <a:p>
            <a:pPr lvl="1">
              <a:buSzPct val="80000"/>
            </a:pPr>
            <a:r>
              <a:rPr lang="en-US" altLang="en-US" sz="2400"/>
              <a:t>Age is ordered, Car-type is</a:t>
            </a:r>
            <a:br>
              <a:rPr lang="en-US" altLang="en-US" sz="2400"/>
            </a:br>
            <a:r>
              <a:rPr lang="en-US" altLang="en-US" sz="2400"/>
              <a:t>categorical attribute</a:t>
            </a:r>
          </a:p>
          <a:p>
            <a:pPr lvl="1">
              <a:buSzPct val="80000"/>
            </a:pPr>
            <a:r>
              <a:rPr lang="en-US" altLang="en-US" sz="2400"/>
              <a:t>Class label indicates</a:t>
            </a:r>
            <a:br>
              <a:rPr lang="en-US" altLang="en-US" sz="2400"/>
            </a:br>
            <a:r>
              <a:rPr lang="en-US" altLang="en-US" sz="2400"/>
              <a:t>whether person bought</a:t>
            </a:r>
            <a:br>
              <a:rPr lang="en-US" altLang="en-US" sz="2400"/>
            </a:br>
            <a:r>
              <a:rPr lang="en-US" altLang="en-US" sz="2400"/>
              <a:t>product</a:t>
            </a:r>
          </a:p>
          <a:p>
            <a:pPr lvl="1">
              <a:buSzPct val="80000"/>
            </a:pPr>
            <a:r>
              <a:rPr lang="en-US" altLang="en-US" sz="2400"/>
              <a:t>Dependent attribute is </a:t>
            </a:r>
            <a:r>
              <a:rPr lang="en-US" altLang="en-US" sz="2400" i="1"/>
              <a:t>categorical</a:t>
            </a:r>
          </a:p>
        </p:txBody>
      </p:sp>
      <p:graphicFrame>
        <p:nvGraphicFramePr>
          <p:cNvPr id="19461" name="Object 4">
            <a:extLst>
              <a:ext uri="{FF2B5EF4-FFF2-40B4-BE49-F238E27FC236}">
                <a16:creationId xmlns:a16="http://schemas.microsoft.com/office/drawing/2014/main" id="{AB4BA9C2-4566-403A-B8AF-A850CF011CB7}"/>
              </a:ext>
            </a:extLst>
          </p:cNvPr>
          <p:cNvGraphicFramePr>
            <a:graphicFrameLocks/>
          </p:cNvGraphicFramePr>
          <p:nvPr/>
        </p:nvGraphicFramePr>
        <p:xfrm>
          <a:off x="5386388" y="1885950"/>
          <a:ext cx="2860675" cy="478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2860675" imgH="4781550" progId="Word.Document.8">
                  <p:embed/>
                </p:oleObj>
              </mc:Choice>
              <mc:Fallback>
                <p:oleObj name="Document" r:id="rId3" imgW="2860675" imgH="4781550" progId="Word.Document.8">
                  <p:embed/>
                  <p:pic>
                    <p:nvPicPr>
                      <p:cNvPr id="19461" name="Object 4">
                        <a:extLst>
                          <a:ext uri="{FF2B5EF4-FFF2-40B4-BE49-F238E27FC236}">
                            <a16:creationId xmlns:a16="http://schemas.microsoft.com/office/drawing/2014/main" id="{AB4BA9C2-4566-403A-B8AF-A850CF011CB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6388" y="1885950"/>
                        <a:ext cx="2860675" cy="478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6859-BA90-4AE1-B3CE-6E133B4D921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D8AB7459-EAF0-4B3F-B7EC-9744DB9902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Regression Example</a:t>
            </a:r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5C5C641B-36CC-4398-91D2-383ADADDDF3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5029200" cy="4648200"/>
          </a:xfrm>
          <a:noFill/>
        </p:spPr>
        <p:txBody>
          <a:bodyPr/>
          <a:lstStyle/>
          <a:p>
            <a:pPr>
              <a:buSzPct val="80000"/>
            </a:pPr>
            <a:r>
              <a:rPr lang="en-US" altLang="en-US" sz="2800"/>
              <a:t>Example training database</a:t>
            </a:r>
          </a:p>
          <a:p>
            <a:pPr lvl="1">
              <a:buSzPct val="80000"/>
            </a:pPr>
            <a:r>
              <a:rPr lang="en-US" altLang="en-US" sz="2400"/>
              <a:t>Two predictor attributes:</a:t>
            </a:r>
            <a:br>
              <a:rPr lang="en-US" altLang="en-US" sz="2400"/>
            </a:br>
            <a:r>
              <a:rPr lang="en-US" altLang="en-US" sz="2400"/>
              <a:t>Age and Car-type (</a:t>
            </a:r>
            <a:r>
              <a:rPr lang="en-US" altLang="en-US" sz="2400" b="1">
                <a:solidFill>
                  <a:schemeClr val="accent1"/>
                </a:solidFill>
              </a:rPr>
              <a:t>S</a:t>
            </a:r>
            <a:r>
              <a:rPr lang="en-US" altLang="en-US" sz="2400"/>
              <a:t>port, </a:t>
            </a:r>
            <a:r>
              <a:rPr lang="en-US" altLang="en-US" sz="2400" b="1">
                <a:solidFill>
                  <a:schemeClr val="accent1"/>
                </a:solidFill>
              </a:rPr>
              <a:t>M</a:t>
            </a:r>
            <a:r>
              <a:rPr lang="en-US" altLang="en-US" sz="2400"/>
              <a:t>inivan and </a:t>
            </a:r>
            <a:r>
              <a:rPr lang="en-US" altLang="en-US" sz="2400" b="1">
                <a:solidFill>
                  <a:schemeClr val="accent1"/>
                </a:solidFill>
              </a:rPr>
              <a:t>T</a:t>
            </a:r>
            <a:r>
              <a:rPr lang="en-US" altLang="en-US" sz="2400"/>
              <a:t>ruck)</a:t>
            </a:r>
          </a:p>
          <a:p>
            <a:pPr lvl="1">
              <a:buSzPct val="80000"/>
            </a:pPr>
            <a:r>
              <a:rPr lang="en-US" altLang="en-US" sz="2400"/>
              <a:t>Spent indicates how much person spent during a recent visit to the web site</a:t>
            </a:r>
          </a:p>
          <a:p>
            <a:pPr lvl="1">
              <a:buSzPct val="80000"/>
            </a:pPr>
            <a:r>
              <a:rPr lang="en-US" altLang="en-US" sz="2400"/>
              <a:t>Dependent attribute is </a:t>
            </a:r>
            <a:r>
              <a:rPr lang="en-US" altLang="en-US" sz="2400" i="1"/>
              <a:t>numerical</a:t>
            </a:r>
          </a:p>
        </p:txBody>
      </p:sp>
      <p:graphicFrame>
        <p:nvGraphicFramePr>
          <p:cNvPr id="21509" name="Object 4">
            <a:extLst>
              <a:ext uri="{FF2B5EF4-FFF2-40B4-BE49-F238E27FC236}">
                <a16:creationId xmlns:a16="http://schemas.microsoft.com/office/drawing/2014/main" id="{B9787336-F9DD-4FF2-8C23-AAB319F7E5F4}"/>
              </a:ext>
            </a:extLst>
          </p:cNvPr>
          <p:cNvGraphicFramePr>
            <a:graphicFrameLocks/>
          </p:cNvGraphicFramePr>
          <p:nvPr/>
        </p:nvGraphicFramePr>
        <p:xfrm>
          <a:off x="5387975" y="1890713"/>
          <a:ext cx="3476625" cy="4764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3476625" imgH="4764088" progId="Word.Document.8">
                  <p:embed/>
                </p:oleObj>
              </mc:Choice>
              <mc:Fallback>
                <p:oleObj name="Document" r:id="rId3" imgW="3476625" imgH="4764088" progId="Word.Document.8">
                  <p:embed/>
                  <p:pic>
                    <p:nvPicPr>
                      <p:cNvPr id="21509" name="Object 4">
                        <a:extLst>
                          <a:ext uri="{FF2B5EF4-FFF2-40B4-BE49-F238E27FC236}">
                            <a16:creationId xmlns:a16="http://schemas.microsoft.com/office/drawing/2014/main" id="{B9787336-F9DD-4FF2-8C23-AAB319F7E5F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7975" y="1890713"/>
                        <a:ext cx="3476625" cy="4764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8E076-0222-45AF-9D2F-3A838B50DAB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9AC0EA90-6339-476D-8819-1DD2E924E9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Goals and Requirements</a:t>
            </a:r>
          </a:p>
        </p:txBody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8AABA7FA-3D06-4FB4-B03C-C933FCDA18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/>
              <a:t>Goals:</a:t>
            </a:r>
          </a:p>
          <a:p>
            <a:pPr lvl="1"/>
            <a:r>
              <a:rPr lang="en-US" altLang="en-US"/>
              <a:t>To produce an accurate classifier/regression function</a:t>
            </a:r>
          </a:p>
          <a:p>
            <a:pPr lvl="1"/>
            <a:r>
              <a:rPr lang="en-US" altLang="en-US"/>
              <a:t>To understand the structure of the problem</a:t>
            </a:r>
          </a:p>
          <a:p>
            <a:r>
              <a:rPr lang="en-US" altLang="en-US"/>
              <a:t>Requirements on the model:</a:t>
            </a:r>
          </a:p>
          <a:p>
            <a:pPr lvl="1"/>
            <a:r>
              <a:rPr lang="en-US" altLang="en-US"/>
              <a:t>High accuracy</a:t>
            </a:r>
          </a:p>
          <a:p>
            <a:pPr lvl="1"/>
            <a:r>
              <a:rPr lang="en-US" altLang="en-US"/>
              <a:t>Understandable by humans, interpretable</a:t>
            </a:r>
          </a:p>
          <a:p>
            <a:pPr lvl="1"/>
            <a:r>
              <a:rPr lang="en-US" altLang="en-US"/>
              <a:t>Fast construction for very large training databases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A9B2EE-1CDA-462B-B55F-1A8E50A1861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36634302-31D1-4AC5-B736-9DE53BB56E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Different Types of Classifiers</a:t>
            </a:r>
          </a:p>
        </p:txBody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id="{D56BD458-425E-4FE5-8AFE-2D436F175E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/>
              <a:t>Decision Trees</a:t>
            </a:r>
          </a:p>
          <a:p>
            <a:pPr>
              <a:lnSpc>
                <a:spcPct val="90000"/>
              </a:lnSpc>
            </a:pPr>
            <a:r>
              <a:rPr lang="en-US" altLang="en-US"/>
              <a:t>Simple Bayesian models</a:t>
            </a:r>
          </a:p>
          <a:p>
            <a:pPr>
              <a:lnSpc>
                <a:spcPct val="90000"/>
              </a:lnSpc>
            </a:pPr>
            <a:r>
              <a:rPr lang="en-US" altLang="en-US"/>
              <a:t>Nearest neighbor methods</a:t>
            </a:r>
          </a:p>
          <a:p>
            <a:pPr>
              <a:lnSpc>
                <a:spcPct val="90000"/>
              </a:lnSpc>
            </a:pPr>
            <a:r>
              <a:rPr lang="en-US" altLang="en-US"/>
              <a:t>Logistic regression</a:t>
            </a:r>
          </a:p>
          <a:p>
            <a:pPr>
              <a:lnSpc>
                <a:spcPct val="90000"/>
              </a:lnSpc>
            </a:pPr>
            <a:r>
              <a:rPr lang="en-US" altLang="en-US"/>
              <a:t>Neural networks</a:t>
            </a:r>
          </a:p>
          <a:p>
            <a:pPr>
              <a:lnSpc>
                <a:spcPct val="90000"/>
              </a:lnSpc>
            </a:pPr>
            <a:r>
              <a:rPr lang="en-US" altLang="en-US"/>
              <a:t>Linear discriminant analysis (LDA)</a:t>
            </a:r>
          </a:p>
          <a:p>
            <a:pPr>
              <a:lnSpc>
                <a:spcPct val="90000"/>
              </a:lnSpc>
            </a:pPr>
            <a:r>
              <a:rPr lang="en-US" altLang="en-US"/>
              <a:t>Quadratic discriminant analysis (QDA)</a:t>
            </a:r>
          </a:p>
          <a:p>
            <a:pPr>
              <a:lnSpc>
                <a:spcPct val="90000"/>
              </a:lnSpc>
            </a:pPr>
            <a:r>
              <a:rPr lang="en-US" altLang="en-US"/>
              <a:t>Density estimation methods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2C1C26-3F3C-4757-BE03-13EA0CD3C83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7AF5B130-0952-4DE6-9E53-6950BAAD01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Decision Trees</a:t>
            </a:r>
          </a:p>
        </p:txBody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52B1AA37-BEE2-43ED-890E-BFACE5E457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/>
              <a:t>A </a:t>
            </a:r>
            <a:r>
              <a:rPr lang="en-US" altLang="en-US" i="1"/>
              <a:t>decision tree</a:t>
            </a:r>
            <a:r>
              <a:rPr lang="en-US" altLang="en-US"/>
              <a:t> T encodes d (a classifier or regression function) in form of a tree.</a:t>
            </a:r>
          </a:p>
          <a:p>
            <a:r>
              <a:rPr lang="en-US" altLang="en-US"/>
              <a:t>A node t in T without children is called a </a:t>
            </a:r>
            <a:r>
              <a:rPr lang="en-US" altLang="en-US" i="1"/>
              <a:t>leaf node</a:t>
            </a:r>
            <a:r>
              <a:rPr lang="en-US" altLang="en-US"/>
              <a:t>. Otherwise t is called an </a:t>
            </a:r>
            <a:r>
              <a:rPr lang="en-US" altLang="en-US" i="1"/>
              <a:t>internal node</a:t>
            </a:r>
            <a:r>
              <a:rPr lang="en-US" altLang="en-US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Date Placeholder 2">
            <a:extLst>
              <a:ext uri="{FF2B5EF4-FFF2-40B4-BE49-F238E27FC236}">
                <a16:creationId xmlns:a16="http://schemas.microsoft.com/office/drawing/2014/main" id="{49981DFE-0BA8-4E59-BEFC-7EFCD4DA80D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37E7E272-22BE-4270-A443-609CEE4399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What are Decision Trees?</a:t>
            </a:r>
          </a:p>
        </p:txBody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ABC82E47-4D50-46C8-B318-4C854FBE0E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5950"/>
            <a:ext cx="5410200" cy="417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Char char="•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Char char="•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Char char="•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en-US" altLang="en-US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1749" name="Rectangle 4">
            <a:extLst>
              <a:ext uri="{FF2B5EF4-FFF2-40B4-BE49-F238E27FC236}">
                <a16:creationId xmlns:a16="http://schemas.microsoft.com/office/drawing/2014/main" id="{3E669A5E-CA09-4045-BD00-C2D4BE2C55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38" y="4724400"/>
            <a:ext cx="13287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Minivan</a:t>
            </a:r>
          </a:p>
        </p:txBody>
      </p:sp>
      <p:sp>
        <p:nvSpPr>
          <p:cNvPr id="31750" name="Oval 5">
            <a:extLst>
              <a:ext uri="{FF2B5EF4-FFF2-40B4-BE49-F238E27FC236}">
                <a16:creationId xmlns:a16="http://schemas.microsoft.com/office/drawing/2014/main" id="{C3D50677-38FD-44C2-91B7-5B3A65508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667000"/>
            <a:ext cx="1371600" cy="685800"/>
          </a:xfrm>
          <a:prstGeom prst="ellips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1751" name="Rectangle 6">
            <a:extLst>
              <a:ext uri="{FF2B5EF4-FFF2-40B4-BE49-F238E27FC236}">
                <a16:creationId xmlns:a16="http://schemas.microsoft.com/office/drawing/2014/main" id="{9C120276-080F-49B4-8D07-863647E8E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2743200"/>
            <a:ext cx="73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l"/>
            <a:r>
              <a:rPr lang="en-US" altLang="en-US"/>
              <a:t>Age</a:t>
            </a:r>
          </a:p>
        </p:txBody>
      </p:sp>
      <p:sp>
        <p:nvSpPr>
          <p:cNvPr id="31752" name="Oval 7">
            <a:extLst>
              <a:ext uri="{FF2B5EF4-FFF2-40B4-BE49-F238E27FC236}">
                <a16:creationId xmlns:a16="http://schemas.microsoft.com/office/drawing/2014/main" id="{2003C5C4-4EAD-4E81-A4B1-064346D99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3962400"/>
            <a:ext cx="1371600" cy="685800"/>
          </a:xfrm>
          <a:prstGeom prst="ellips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1753" name="Rectangle 8">
            <a:extLst>
              <a:ext uri="{FF2B5EF4-FFF2-40B4-BE49-F238E27FC236}">
                <a16:creationId xmlns:a16="http://schemas.microsoft.com/office/drawing/2014/main" id="{DE13056B-343C-4498-8C76-DA3E1C94F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4038600"/>
            <a:ext cx="1435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l"/>
            <a:r>
              <a:rPr lang="en-US" altLang="en-US"/>
              <a:t>Car Type</a:t>
            </a:r>
          </a:p>
        </p:txBody>
      </p:sp>
      <p:sp>
        <p:nvSpPr>
          <p:cNvPr id="31754" name="Rectangle 9">
            <a:extLst>
              <a:ext uri="{FF2B5EF4-FFF2-40B4-BE49-F238E27FC236}">
                <a16:creationId xmlns:a16="http://schemas.microsoft.com/office/drawing/2014/main" id="{9D48127D-8A0B-4D7F-B7B4-67D5CAC44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962400"/>
            <a:ext cx="1295400" cy="685800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1755" name="Rectangle 10">
            <a:extLst>
              <a:ext uri="{FF2B5EF4-FFF2-40B4-BE49-F238E27FC236}">
                <a16:creationId xmlns:a16="http://schemas.microsoft.com/office/drawing/2014/main" id="{A8E3BD99-693A-47D2-947B-60173D657F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334000"/>
            <a:ext cx="1295400" cy="685800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1756" name="Rectangle 11">
            <a:extLst>
              <a:ext uri="{FF2B5EF4-FFF2-40B4-BE49-F238E27FC236}">
                <a16:creationId xmlns:a16="http://schemas.microsoft.com/office/drawing/2014/main" id="{B1CA5CD2-9744-476B-ABC0-9826B8BA3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334000"/>
            <a:ext cx="1295400" cy="685800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1757" name="Rectangle 12">
            <a:extLst>
              <a:ext uri="{FF2B5EF4-FFF2-40B4-BE49-F238E27FC236}">
                <a16:creationId xmlns:a16="http://schemas.microsoft.com/office/drawing/2014/main" id="{9B58CD21-67EC-4C2F-8338-AE46D7E29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" y="5486400"/>
            <a:ext cx="733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>
                <a:solidFill>
                  <a:srgbClr val="080808"/>
                </a:solidFill>
              </a:rPr>
              <a:t>YES</a:t>
            </a:r>
          </a:p>
        </p:txBody>
      </p:sp>
      <p:sp>
        <p:nvSpPr>
          <p:cNvPr id="31758" name="Rectangle 13">
            <a:extLst>
              <a:ext uri="{FF2B5EF4-FFF2-40B4-BE49-F238E27FC236}">
                <a16:creationId xmlns:a16="http://schemas.microsoft.com/office/drawing/2014/main" id="{F2AE2A79-470D-4AE0-B6F2-ABF425CC0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4463" y="5410200"/>
            <a:ext cx="677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>
                <a:solidFill>
                  <a:srgbClr val="080808"/>
                </a:solidFill>
              </a:rPr>
              <a:t>NO</a:t>
            </a:r>
          </a:p>
        </p:txBody>
      </p:sp>
      <p:sp>
        <p:nvSpPr>
          <p:cNvPr id="31759" name="Rectangle 14">
            <a:extLst>
              <a:ext uri="{FF2B5EF4-FFF2-40B4-BE49-F238E27FC236}">
                <a16:creationId xmlns:a16="http://schemas.microsoft.com/office/drawing/2014/main" id="{8803A289-D374-4061-8869-C5FD78C9B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6700" y="4038600"/>
            <a:ext cx="733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>
                <a:solidFill>
                  <a:srgbClr val="080808"/>
                </a:solidFill>
              </a:rPr>
              <a:t>YES</a:t>
            </a:r>
          </a:p>
        </p:txBody>
      </p:sp>
      <p:sp>
        <p:nvSpPr>
          <p:cNvPr id="31760" name="Line 15">
            <a:extLst>
              <a:ext uri="{FF2B5EF4-FFF2-40B4-BE49-F238E27FC236}">
                <a16:creationId xmlns:a16="http://schemas.microsoft.com/office/drawing/2014/main" id="{B44D2140-84EF-45EE-971B-7BD9B89DB1A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9750" y="4654550"/>
            <a:ext cx="1289050" cy="679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761" name="Line 16">
            <a:extLst>
              <a:ext uri="{FF2B5EF4-FFF2-40B4-BE49-F238E27FC236}">
                <a16:creationId xmlns:a16="http://schemas.microsoft.com/office/drawing/2014/main" id="{363BA784-1E85-4B0C-B5D6-8126047B97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5150" y="4654550"/>
            <a:ext cx="1212850" cy="679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762" name="Line 17">
            <a:extLst>
              <a:ext uri="{FF2B5EF4-FFF2-40B4-BE49-F238E27FC236}">
                <a16:creationId xmlns:a16="http://schemas.microsoft.com/office/drawing/2014/main" id="{9742BF02-D8DD-4F3B-9397-255EFE1FD7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63750" y="3359150"/>
            <a:ext cx="1060450" cy="603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763" name="Line 18">
            <a:extLst>
              <a:ext uri="{FF2B5EF4-FFF2-40B4-BE49-F238E27FC236}">
                <a16:creationId xmlns:a16="http://schemas.microsoft.com/office/drawing/2014/main" id="{9C791EF4-74EF-4FD7-9127-0DE7778D4D11}"/>
              </a:ext>
            </a:extLst>
          </p:cNvPr>
          <p:cNvSpPr>
            <a:spLocks noChangeShapeType="1"/>
          </p:cNvSpPr>
          <p:nvPr/>
        </p:nvSpPr>
        <p:spPr bwMode="auto">
          <a:xfrm>
            <a:off x="3130550" y="3359150"/>
            <a:ext cx="1289050" cy="603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764" name="Rectangle 19">
            <a:extLst>
              <a:ext uri="{FF2B5EF4-FFF2-40B4-BE49-F238E27FC236}">
                <a16:creationId xmlns:a16="http://schemas.microsoft.com/office/drawing/2014/main" id="{2A19A8D1-D2FE-4CED-8308-EB9966E75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2450" y="3276600"/>
            <a:ext cx="673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&lt;30</a:t>
            </a:r>
          </a:p>
        </p:txBody>
      </p:sp>
      <p:sp>
        <p:nvSpPr>
          <p:cNvPr id="31765" name="Rectangle 20">
            <a:extLst>
              <a:ext uri="{FF2B5EF4-FFF2-40B4-BE49-F238E27FC236}">
                <a16:creationId xmlns:a16="http://schemas.microsoft.com/office/drawing/2014/main" id="{438477E2-55B3-4702-BF9B-B178072261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7300" y="3276600"/>
            <a:ext cx="858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&gt;=30</a:t>
            </a:r>
          </a:p>
        </p:txBody>
      </p:sp>
      <p:sp>
        <p:nvSpPr>
          <p:cNvPr id="31766" name="Rectangle 21">
            <a:extLst>
              <a:ext uri="{FF2B5EF4-FFF2-40B4-BE49-F238E27FC236}">
                <a16:creationId xmlns:a16="http://schemas.microsoft.com/office/drawing/2014/main" id="{0DB8DFB3-C5F0-43EB-9312-D112C6C017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1025" y="4724400"/>
            <a:ext cx="1990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Sports, Truck</a:t>
            </a:r>
          </a:p>
        </p:txBody>
      </p:sp>
      <p:grpSp>
        <p:nvGrpSpPr>
          <p:cNvPr id="31767" name="Group 38">
            <a:extLst>
              <a:ext uri="{FF2B5EF4-FFF2-40B4-BE49-F238E27FC236}">
                <a16:creationId xmlns:a16="http://schemas.microsoft.com/office/drawing/2014/main" id="{E5A83BA3-5450-4ADF-BED2-69300EE056E3}"/>
              </a:ext>
            </a:extLst>
          </p:cNvPr>
          <p:cNvGrpSpPr>
            <a:grpSpLocks/>
          </p:cNvGrpSpPr>
          <p:nvPr/>
        </p:nvGrpSpPr>
        <p:grpSpPr bwMode="auto">
          <a:xfrm>
            <a:off x="5638800" y="2743200"/>
            <a:ext cx="3381375" cy="3581400"/>
            <a:chOff x="3552" y="1728"/>
            <a:chExt cx="2130" cy="2256"/>
          </a:xfrm>
        </p:grpSpPr>
        <p:sp>
          <p:nvSpPr>
            <p:cNvPr id="31768" name="Rectangle 22">
              <a:extLst>
                <a:ext uri="{FF2B5EF4-FFF2-40B4-BE49-F238E27FC236}">
                  <a16:creationId xmlns:a16="http://schemas.microsoft.com/office/drawing/2014/main" id="{826085EB-5372-4220-ACFC-5C7A84AF35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1728"/>
              <a:ext cx="1776" cy="163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endParaRPr lang="en-GB" altLang="en-US"/>
            </a:p>
          </p:txBody>
        </p:sp>
        <p:sp>
          <p:nvSpPr>
            <p:cNvPr id="31769" name="Line 23">
              <a:extLst>
                <a:ext uri="{FF2B5EF4-FFF2-40B4-BE49-F238E27FC236}">
                  <a16:creationId xmlns:a16="http://schemas.microsoft.com/office/drawing/2014/main" id="{6F41EB94-113C-4A9E-B680-46D633ED1B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2" y="3600"/>
              <a:ext cx="18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0" name="Rectangle 24">
              <a:extLst>
                <a:ext uri="{FF2B5EF4-FFF2-40B4-BE49-F238E27FC236}">
                  <a16:creationId xmlns:a16="http://schemas.microsoft.com/office/drawing/2014/main" id="{AE3EF47F-82D9-4129-9CD2-6CF339DC6F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369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/>
                <a:t>0</a:t>
              </a:r>
            </a:p>
          </p:txBody>
        </p:sp>
        <p:sp>
          <p:nvSpPr>
            <p:cNvPr id="31771" name="Rectangle 25">
              <a:extLst>
                <a:ext uri="{FF2B5EF4-FFF2-40B4-BE49-F238E27FC236}">
                  <a16:creationId xmlns:a16="http://schemas.microsoft.com/office/drawing/2014/main" id="{A11F4C4E-CA1B-4D94-83DF-88DBFBCE3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" y="3696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/>
                <a:t>30</a:t>
              </a:r>
            </a:p>
          </p:txBody>
        </p:sp>
        <p:sp>
          <p:nvSpPr>
            <p:cNvPr id="31772" name="Rectangle 26">
              <a:extLst>
                <a:ext uri="{FF2B5EF4-FFF2-40B4-BE49-F238E27FC236}">
                  <a16:creationId xmlns:a16="http://schemas.microsoft.com/office/drawing/2014/main" id="{5CA67614-A1FE-4318-9D1C-A5A57844C9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6" y="3696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/>
                <a:t>60</a:t>
              </a:r>
            </a:p>
          </p:txBody>
        </p:sp>
        <p:sp>
          <p:nvSpPr>
            <p:cNvPr id="31773" name="Line 27">
              <a:extLst>
                <a:ext uri="{FF2B5EF4-FFF2-40B4-BE49-F238E27FC236}">
                  <a16:creationId xmlns:a16="http://schemas.microsoft.com/office/drawing/2014/main" id="{C0CD472F-5223-4CB4-963F-B1D48E4612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48" y="3556"/>
              <a:ext cx="0" cy="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4" name="Line 28">
              <a:extLst>
                <a:ext uri="{FF2B5EF4-FFF2-40B4-BE49-F238E27FC236}">
                  <a16:creationId xmlns:a16="http://schemas.microsoft.com/office/drawing/2014/main" id="{F92DFC1D-9B59-4B12-B61C-C41224A133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8" y="3556"/>
              <a:ext cx="0" cy="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5" name="Line 29">
              <a:extLst>
                <a:ext uri="{FF2B5EF4-FFF2-40B4-BE49-F238E27FC236}">
                  <a16:creationId xmlns:a16="http://schemas.microsoft.com/office/drawing/2014/main" id="{5669D0B2-3A71-4D5F-8122-29B15CD902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40" y="3556"/>
              <a:ext cx="0" cy="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6" name="Rectangle 30">
              <a:extLst>
                <a:ext uri="{FF2B5EF4-FFF2-40B4-BE49-F238E27FC236}">
                  <a16:creationId xmlns:a16="http://schemas.microsoft.com/office/drawing/2014/main" id="{02FD38AF-5D63-4630-A8A2-C2B5CFF0A1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8" y="3696"/>
              <a:ext cx="46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/>
                <a:t>Age</a:t>
              </a:r>
            </a:p>
          </p:txBody>
        </p:sp>
        <p:sp>
          <p:nvSpPr>
            <p:cNvPr id="31777" name="Line 31">
              <a:extLst>
                <a:ext uri="{FF2B5EF4-FFF2-40B4-BE49-F238E27FC236}">
                  <a16:creationId xmlns:a16="http://schemas.microsoft.com/office/drawing/2014/main" id="{21EBA1A9-BB9F-42F7-BCB4-A3101D2DB4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68" y="1730"/>
              <a:ext cx="0" cy="16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8" name="Line 32">
              <a:extLst>
                <a:ext uri="{FF2B5EF4-FFF2-40B4-BE49-F238E27FC236}">
                  <a16:creationId xmlns:a16="http://schemas.microsoft.com/office/drawing/2014/main" id="{663D0F37-FB55-48C9-9911-F5F3D7FB55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2" y="2304"/>
              <a:ext cx="71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9" name="Rectangle 33">
              <a:extLst>
                <a:ext uri="{FF2B5EF4-FFF2-40B4-BE49-F238E27FC236}">
                  <a16:creationId xmlns:a16="http://schemas.microsoft.com/office/drawing/2014/main" id="{118AD107-40B6-42F4-AA30-06A5D8B4FE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" y="2400"/>
              <a:ext cx="4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>
                  <a:solidFill>
                    <a:srgbClr val="080808"/>
                  </a:solidFill>
                </a:rPr>
                <a:t>YES</a:t>
              </a:r>
            </a:p>
          </p:txBody>
        </p:sp>
        <p:sp>
          <p:nvSpPr>
            <p:cNvPr id="31780" name="Rectangle 34">
              <a:extLst>
                <a:ext uri="{FF2B5EF4-FFF2-40B4-BE49-F238E27FC236}">
                  <a16:creationId xmlns:a16="http://schemas.microsoft.com/office/drawing/2014/main" id="{FED89E44-46B0-4A90-BF0A-2FFBAB2AB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0" y="2016"/>
              <a:ext cx="4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>
                  <a:solidFill>
                    <a:srgbClr val="080808"/>
                  </a:solidFill>
                </a:rPr>
                <a:t>YES</a:t>
              </a:r>
            </a:p>
          </p:txBody>
        </p:sp>
        <p:sp>
          <p:nvSpPr>
            <p:cNvPr id="31781" name="Rectangle 35">
              <a:extLst>
                <a:ext uri="{FF2B5EF4-FFF2-40B4-BE49-F238E27FC236}">
                  <a16:creationId xmlns:a16="http://schemas.microsoft.com/office/drawing/2014/main" id="{141F939F-11B5-4777-A3A9-CC7A552B9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4" y="2832"/>
              <a:ext cx="42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>
                  <a:solidFill>
                    <a:srgbClr val="080808"/>
                  </a:solidFill>
                </a:rPr>
                <a:t>NO</a:t>
              </a:r>
            </a:p>
          </p:txBody>
        </p:sp>
        <p:sp>
          <p:nvSpPr>
            <p:cNvPr id="31782" name="Rectangle 36">
              <a:extLst>
                <a:ext uri="{FF2B5EF4-FFF2-40B4-BE49-F238E27FC236}">
                  <a16:creationId xmlns:a16="http://schemas.microsoft.com/office/drawing/2014/main" id="{6B7C3DFD-4C25-4653-ADDD-EB32CD899B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3" y="1776"/>
              <a:ext cx="83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/>
                <a:t>Minivan</a:t>
              </a:r>
            </a:p>
          </p:txBody>
        </p:sp>
        <p:sp>
          <p:nvSpPr>
            <p:cNvPr id="31783" name="Rectangle 37">
              <a:extLst>
                <a:ext uri="{FF2B5EF4-FFF2-40B4-BE49-F238E27FC236}">
                  <a16:creationId xmlns:a16="http://schemas.microsoft.com/office/drawing/2014/main" id="{FFF92D26-0877-4A5F-BFEB-7829FC620F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7" y="2381"/>
              <a:ext cx="705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1pPr>
              <a:lvl2pPr marL="742950" indent="-28575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2pPr>
              <a:lvl3pPr marL="11430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3pPr>
              <a:lvl4pPr marL="16002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4pPr>
              <a:lvl5pPr marL="2057400" indent="-228600" algn="ctr"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CF0E30"/>
                  </a:solidFill>
                  <a:latin typeface="Book Antiqua" panose="02040602050305030304" pitchFamily="18" charset="0"/>
                </a:defRPr>
              </a:lvl9pPr>
            </a:lstStyle>
            <a:p>
              <a:r>
                <a:rPr lang="en-US" altLang="en-US"/>
                <a:t>Sports,</a:t>
              </a:r>
              <a:br>
                <a:rPr lang="en-US" altLang="en-US"/>
              </a:br>
              <a:r>
                <a:rPr lang="en-US" altLang="en-US"/>
                <a:t>Truck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89E401-A735-4F35-82AC-DB6CFDEBBE8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0C6363DD-B978-4564-B6CA-3F7C0098AB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Internal Nodes</a:t>
            </a:r>
          </a:p>
        </p:txBody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398F282D-35AF-47D5-88CA-86B471EF1D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/>
              <a:t>Each internal node has an associated </a:t>
            </a:r>
            <a:r>
              <a:rPr lang="en-US" altLang="en-US" i="1"/>
              <a:t>splitting predicate</a:t>
            </a:r>
            <a:r>
              <a:rPr lang="en-US" altLang="en-US"/>
              <a:t>. Most common are binary predicates.</a:t>
            </a:r>
            <a:br>
              <a:rPr lang="en-US" altLang="en-US"/>
            </a:br>
            <a:r>
              <a:rPr lang="en-US" altLang="en-US"/>
              <a:t>Example predicates:</a:t>
            </a:r>
          </a:p>
          <a:p>
            <a:pPr lvl="1"/>
            <a:r>
              <a:rPr lang="en-US" altLang="en-US"/>
              <a:t>Age &lt;= 20</a:t>
            </a:r>
          </a:p>
          <a:p>
            <a:pPr lvl="1"/>
            <a:r>
              <a:rPr lang="en-US" altLang="en-US"/>
              <a:t>Profession in {student, teacher}</a:t>
            </a:r>
          </a:p>
          <a:p>
            <a:pPr lvl="1"/>
            <a:r>
              <a:rPr lang="en-US" altLang="en-US"/>
              <a:t>5000*Age + 3*Salary </a:t>
            </a:r>
            <a:r>
              <a:rPr lang="en-US" altLang="en-US">
                <a:latin typeface="Times New Roman" panose="02020603050405020304" pitchFamily="18" charset="0"/>
              </a:rPr>
              <a:t>–</a:t>
            </a:r>
            <a:r>
              <a:rPr lang="en-US" altLang="en-US"/>
              <a:t> 10000 &gt; 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73B068-7185-44DC-9B57-42920D8088C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4F6465FB-E7E3-4B43-A775-3DA266EF2D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Leaf Nodes</a:t>
            </a:r>
          </a:p>
        </p:txBody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C8990EC8-18DE-40A0-9E45-4E0F638A2D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FontTx/>
              <a:buNone/>
            </a:pPr>
            <a:r>
              <a:rPr lang="en-US" altLang="en-US"/>
              <a:t>Consider leaf node t</a:t>
            </a:r>
          </a:p>
          <a:p>
            <a:r>
              <a:rPr lang="en-US" altLang="en-US"/>
              <a:t>Classification problem: Node t is labeled with one class label c in dom(C)</a:t>
            </a:r>
          </a:p>
          <a:p>
            <a:r>
              <a:rPr lang="en-US" altLang="en-US"/>
              <a:t>Regression problem: Two choices</a:t>
            </a:r>
          </a:p>
          <a:p>
            <a:pPr lvl="1"/>
            <a:r>
              <a:rPr lang="en-US" altLang="en-US"/>
              <a:t>Piecewise constant model:</a:t>
            </a:r>
            <a:br>
              <a:rPr lang="en-US" altLang="en-US"/>
            </a:br>
            <a:r>
              <a:rPr lang="en-US" altLang="en-US"/>
              <a:t>t is labeled with a constant y in dom(Y).</a:t>
            </a:r>
          </a:p>
          <a:p>
            <a:pPr lvl="1"/>
            <a:r>
              <a:rPr lang="en-US" altLang="en-US"/>
              <a:t>Piecewise linear model:</a:t>
            </a:r>
            <a:br>
              <a:rPr lang="en-US" altLang="en-US"/>
            </a:br>
            <a:r>
              <a:rPr lang="en-US" altLang="en-US"/>
              <a:t>t is labeled with a linear model</a:t>
            </a:r>
            <a:br>
              <a:rPr lang="en-US" altLang="en-US"/>
            </a:br>
            <a:r>
              <a:rPr lang="en-US" altLang="en-US"/>
              <a:t>		Y = y</a:t>
            </a:r>
            <a:r>
              <a:rPr lang="en-US" altLang="en-US" baseline="-25000"/>
              <a:t>t</a:t>
            </a:r>
            <a:r>
              <a:rPr lang="en-US" altLang="en-US"/>
              <a:t> + Ó a</a:t>
            </a:r>
            <a:r>
              <a:rPr lang="en-US" altLang="en-US" baseline="-25000"/>
              <a:t>i</a:t>
            </a:r>
            <a:r>
              <a:rPr lang="en-US" altLang="en-US"/>
              <a:t>X</a:t>
            </a:r>
            <a:r>
              <a:rPr lang="en-US" altLang="en-US" baseline="-25000"/>
              <a:t>i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ate Placeholder 4">
            <a:extLst>
              <a:ext uri="{FF2B5EF4-FFF2-40B4-BE49-F238E27FC236}">
                <a16:creationId xmlns:a16="http://schemas.microsoft.com/office/drawing/2014/main" id="{341243A8-951D-4C8A-88F0-A9312D675AA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Ramakrishnan and Gehrke. Database Management Systems, 3</a:t>
            </a:r>
            <a:r>
              <a:rPr lang="en-US" altLang="en-US" baseline="30000"/>
              <a:t>rd</a:t>
            </a:r>
            <a:r>
              <a:rPr lang="en-US" altLang="en-US"/>
              <a:t> Edition.</a:t>
            </a: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95A2142E-E407-4762-A665-F1C3FD52F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Example</a:t>
            </a:r>
          </a:p>
        </p:txBody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0C728AC9-6AB3-4E3C-9195-B91189504CD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181600" y="1905000"/>
            <a:ext cx="3429000" cy="4171950"/>
          </a:xfrm>
          <a:noFill/>
        </p:spPr>
        <p:txBody>
          <a:bodyPr/>
          <a:lstStyle/>
          <a:p>
            <a:pPr>
              <a:buFontTx/>
              <a:buNone/>
            </a:pPr>
            <a:r>
              <a:rPr lang="en-US" altLang="en-US" sz="2400" dirty="0"/>
              <a:t>Encoded classifier:</a:t>
            </a:r>
          </a:p>
          <a:p>
            <a:pPr>
              <a:buFontTx/>
              <a:buNone/>
            </a:pPr>
            <a:r>
              <a:rPr lang="en-US" altLang="en-US" sz="2400" dirty="0"/>
              <a:t>If (age&lt;30 and </a:t>
            </a:r>
            <a:r>
              <a:rPr lang="en-US" altLang="en-US" sz="2400" dirty="0" err="1"/>
              <a:t>carType</a:t>
            </a:r>
            <a:r>
              <a:rPr lang="en-US" altLang="en-US" sz="2400" dirty="0"/>
              <a:t>=Minivan)</a:t>
            </a:r>
            <a:br>
              <a:rPr lang="en-US" altLang="en-US" sz="2400" dirty="0"/>
            </a:br>
            <a:r>
              <a:rPr lang="en-US" altLang="en-US" sz="2400" dirty="0"/>
              <a:t>Then YES</a:t>
            </a:r>
          </a:p>
          <a:p>
            <a:pPr>
              <a:buFontTx/>
              <a:buNone/>
            </a:pPr>
            <a:r>
              <a:rPr lang="en-US" altLang="en-US" sz="2400" dirty="0"/>
              <a:t>If (age &lt;30 and</a:t>
            </a:r>
            <a:br>
              <a:rPr lang="en-US" altLang="en-US" sz="2400" dirty="0"/>
            </a:br>
            <a:r>
              <a:rPr lang="en-US" altLang="en-US" sz="2400" dirty="0"/>
              <a:t>(</a:t>
            </a:r>
            <a:r>
              <a:rPr lang="en-US" altLang="en-US" sz="2400" dirty="0" err="1"/>
              <a:t>carType</a:t>
            </a:r>
            <a:r>
              <a:rPr lang="en-US" altLang="en-US" sz="2400" dirty="0"/>
              <a:t>=Sports or </a:t>
            </a:r>
            <a:r>
              <a:rPr lang="en-US" altLang="en-US" sz="2400" dirty="0" err="1"/>
              <a:t>carType</a:t>
            </a:r>
            <a:r>
              <a:rPr lang="en-US" altLang="en-US" sz="2400" dirty="0"/>
              <a:t>=Truck))</a:t>
            </a:r>
            <a:br>
              <a:rPr lang="en-US" altLang="en-US" sz="2400" dirty="0"/>
            </a:br>
            <a:r>
              <a:rPr lang="en-US" altLang="en-US" sz="2400" dirty="0"/>
              <a:t>Then NO</a:t>
            </a:r>
          </a:p>
          <a:p>
            <a:pPr>
              <a:buFontTx/>
              <a:buNone/>
            </a:pPr>
            <a:r>
              <a:rPr lang="en-US" altLang="en-US" sz="2400" dirty="0"/>
              <a:t>If (age &gt;= 30)</a:t>
            </a:r>
            <a:br>
              <a:rPr lang="en-US" altLang="en-US" sz="2400" dirty="0"/>
            </a:br>
            <a:r>
              <a:rPr lang="en-US" altLang="en-US" sz="2400" dirty="0"/>
              <a:t>Then NO</a:t>
            </a:r>
          </a:p>
        </p:txBody>
      </p:sp>
      <p:sp>
        <p:nvSpPr>
          <p:cNvPr id="37893" name="Rectangle 4">
            <a:extLst>
              <a:ext uri="{FF2B5EF4-FFF2-40B4-BE49-F238E27FC236}">
                <a16:creationId xmlns:a16="http://schemas.microsoft.com/office/drawing/2014/main" id="{1BE8B31B-1D30-46B7-AD52-6C811B7453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38" y="4724400"/>
            <a:ext cx="13287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Minivan</a:t>
            </a:r>
          </a:p>
        </p:txBody>
      </p:sp>
      <p:sp>
        <p:nvSpPr>
          <p:cNvPr id="37894" name="Oval 5">
            <a:extLst>
              <a:ext uri="{FF2B5EF4-FFF2-40B4-BE49-F238E27FC236}">
                <a16:creationId xmlns:a16="http://schemas.microsoft.com/office/drawing/2014/main" id="{67397604-6234-4088-834E-934A9DE51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667000"/>
            <a:ext cx="1371600" cy="685800"/>
          </a:xfrm>
          <a:prstGeom prst="ellips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7895" name="Rectangle 6">
            <a:extLst>
              <a:ext uri="{FF2B5EF4-FFF2-40B4-BE49-F238E27FC236}">
                <a16:creationId xmlns:a16="http://schemas.microsoft.com/office/drawing/2014/main" id="{49C9F795-7821-4790-8E5F-49B84F919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2743200"/>
            <a:ext cx="73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l"/>
            <a:r>
              <a:rPr lang="en-US" altLang="en-US"/>
              <a:t>Age</a:t>
            </a:r>
          </a:p>
        </p:txBody>
      </p:sp>
      <p:sp>
        <p:nvSpPr>
          <p:cNvPr id="37896" name="Oval 7">
            <a:extLst>
              <a:ext uri="{FF2B5EF4-FFF2-40B4-BE49-F238E27FC236}">
                <a16:creationId xmlns:a16="http://schemas.microsoft.com/office/drawing/2014/main" id="{8D8BD42C-F37F-49DD-B04D-82FE7849A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3962400"/>
            <a:ext cx="1371600" cy="685800"/>
          </a:xfrm>
          <a:prstGeom prst="ellips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7897" name="Rectangle 8">
            <a:extLst>
              <a:ext uri="{FF2B5EF4-FFF2-40B4-BE49-F238E27FC236}">
                <a16:creationId xmlns:a16="http://schemas.microsoft.com/office/drawing/2014/main" id="{61B36196-DFC7-4592-B6E2-AE6461977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4038600"/>
            <a:ext cx="1435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pPr algn="l"/>
            <a:r>
              <a:rPr lang="en-US" altLang="en-US"/>
              <a:t>Car Type</a:t>
            </a:r>
          </a:p>
        </p:txBody>
      </p:sp>
      <p:sp>
        <p:nvSpPr>
          <p:cNvPr id="37898" name="Rectangle 9">
            <a:extLst>
              <a:ext uri="{FF2B5EF4-FFF2-40B4-BE49-F238E27FC236}">
                <a16:creationId xmlns:a16="http://schemas.microsoft.com/office/drawing/2014/main" id="{EBED7706-202B-48F9-881C-1914D3A2C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962400"/>
            <a:ext cx="1295400" cy="685800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7899" name="Rectangle 10">
            <a:extLst>
              <a:ext uri="{FF2B5EF4-FFF2-40B4-BE49-F238E27FC236}">
                <a16:creationId xmlns:a16="http://schemas.microsoft.com/office/drawing/2014/main" id="{2F7C3616-CF7B-45D5-AA32-49082EA2B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334000"/>
            <a:ext cx="1295400" cy="685800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7900" name="Rectangle 11">
            <a:extLst>
              <a:ext uri="{FF2B5EF4-FFF2-40B4-BE49-F238E27FC236}">
                <a16:creationId xmlns:a16="http://schemas.microsoft.com/office/drawing/2014/main" id="{1901CD17-AD0E-495C-818E-D16FCDEDE4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334000"/>
            <a:ext cx="1295400" cy="685800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37901" name="Rectangle 12">
            <a:extLst>
              <a:ext uri="{FF2B5EF4-FFF2-40B4-BE49-F238E27FC236}">
                <a16:creationId xmlns:a16="http://schemas.microsoft.com/office/drawing/2014/main" id="{7E5EB53C-AD14-4267-A1DF-F97231C90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" y="5486400"/>
            <a:ext cx="733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>
                <a:solidFill>
                  <a:srgbClr val="080808"/>
                </a:solidFill>
              </a:rPr>
              <a:t>YES</a:t>
            </a:r>
          </a:p>
        </p:txBody>
      </p:sp>
      <p:sp>
        <p:nvSpPr>
          <p:cNvPr id="37902" name="Rectangle 13">
            <a:extLst>
              <a:ext uri="{FF2B5EF4-FFF2-40B4-BE49-F238E27FC236}">
                <a16:creationId xmlns:a16="http://schemas.microsoft.com/office/drawing/2014/main" id="{30E5881D-BF67-46D6-9A9F-69015EA86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4463" y="5410200"/>
            <a:ext cx="677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>
                <a:solidFill>
                  <a:srgbClr val="080808"/>
                </a:solidFill>
              </a:rPr>
              <a:t>NO</a:t>
            </a:r>
          </a:p>
        </p:txBody>
      </p:sp>
      <p:sp>
        <p:nvSpPr>
          <p:cNvPr id="37903" name="Rectangle 14">
            <a:extLst>
              <a:ext uri="{FF2B5EF4-FFF2-40B4-BE49-F238E27FC236}">
                <a16:creationId xmlns:a16="http://schemas.microsoft.com/office/drawing/2014/main" id="{136CC4E8-FEC3-47A7-A808-FFFDB9B78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6700" y="4038600"/>
            <a:ext cx="733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>
                <a:solidFill>
                  <a:srgbClr val="080808"/>
                </a:solidFill>
              </a:rPr>
              <a:t>YES</a:t>
            </a:r>
          </a:p>
        </p:txBody>
      </p:sp>
      <p:sp>
        <p:nvSpPr>
          <p:cNvPr id="37904" name="Line 15">
            <a:extLst>
              <a:ext uri="{FF2B5EF4-FFF2-40B4-BE49-F238E27FC236}">
                <a16:creationId xmlns:a16="http://schemas.microsoft.com/office/drawing/2014/main" id="{71C00E2C-85B0-4D49-9C25-914DBF60535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9750" y="4654550"/>
            <a:ext cx="1289050" cy="679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7905" name="Line 16">
            <a:extLst>
              <a:ext uri="{FF2B5EF4-FFF2-40B4-BE49-F238E27FC236}">
                <a16:creationId xmlns:a16="http://schemas.microsoft.com/office/drawing/2014/main" id="{82107A77-11F1-4D03-AEDE-8CF8207CA3C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5150" y="4654550"/>
            <a:ext cx="1212850" cy="679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7906" name="Line 17">
            <a:extLst>
              <a:ext uri="{FF2B5EF4-FFF2-40B4-BE49-F238E27FC236}">
                <a16:creationId xmlns:a16="http://schemas.microsoft.com/office/drawing/2014/main" id="{E9694840-BDFE-4B51-8AD0-6E31E92AEA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63750" y="3359150"/>
            <a:ext cx="1060450" cy="603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7907" name="Line 18">
            <a:extLst>
              <a:ext uri="{FF2B5EF4-FFF2-40B4-BE49-F238E27FC236}">
                <a16:creationId xmlns:a16="http://schemas.microsoft.com/office/drawing/2014/main" id="{0869A0E5-8667-4B6B-8D72-2D9DACA88F67}"/>
              </a:ext>
            </a:extLst>
          </p:cNvPr>
          <p:cNvSpPr>
            <a:spLocks noChangeShapeType="1"/>
          </p:cNvSpPr>
          <p:nvPr/>
        </p:nvSpPr>
        <p:spPr bwMode="auto">
          <a:xfrm>
            <a:off x="3130550" y="3359150"/>
            <a:ext cx="1289050" cy="603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7908" name="Rectangle 19">
            <a:extLst>
              <a:ext uri="{FF2B5EF4-FFF2-40B4-BE49-F238E27FC236}">
                <a16:creationId xmlns:a16="http://schemas.microsoft.com/office/drawing/2014/main" id="{D86FFCE8-66F1-4476-A971-F1721F3E1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2450" y="3276600"/>
            <a:ext cx="673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&lt;30</a:t>
            </a:r>
          </a:p>
        </p:txBody>
      </p:sp>
      <p:sp>
        <p:nvSpPr>
          <p:cNvPr id="37909" name="Rectangle 20">
            <a:extLst>
              <a:ext uri="{FF2B5EF4-FFF2-40B4-BE49-F238E27FC236}">
                <a16:creationId xmlns:a16="http://schemas.microsoft.com/office/drawing/2014/main" id="{08AA7A3B-0FBA-45E5-AA20-647C779742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7300" y="3276600"/>
            <a:ext cx="858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&gt;=30</a:t>
            </a:r>
          </a:p>
        </p:txBody>
      </p:sp>
      <p:sp>
        <p:nvSpPr>
          <p:cNvPr id="37910" name="Rectangle 21">
            <a:extLst>
              <a:ext uri="{FF2B5EF4-FFF2-40B4-BE49-F238E27FC236}">
                <a16:creationId xmlns:a16="http://schemas.microsoft.com/office/drawing/2014/main" id="{404FCE2E-B6F8-44EF-817E-4176404D0A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1025" y="4724400"/>
            <a:ext cx="1990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>
            <a:spAutoFit/>
          </a:bodyPr>
          <a:lstStyle>
            <a:lvl1pPr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1pPr>
            <a:lvl2pPr marL="742950" indent="-28575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2pPr>
            <a:lvl3pPr marL="11430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3pPr>
            <a:lvl4pPr marL="16002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4pPr>
            <a:lvl5pPr marL="2057400" indent="-228600" algn="ctr"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CF0E30"/>
                </a:solidFill>
                <a:latin typeface="Book Antiqua" panose="02040602050305030304" pitchFamily="18" charset="0"/>
              </a:defRPr>
            </a:lvl9pPr>
          </a:lstStyle>
          <a:p>
            <a:r>
              <a:rPr lang="en-US" altLang="en-US"/>
              <a:t>Sports, Truck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63A4330-3991-4470-B427-ED82433C118E}"/>
              </a:ext>
            </a:extLst>
          </p:cNvPr>
          <p:cNvSpPr txBox="1"/>
          <p:nvPr/>
        </p:nvSpPr>
        <p:spPr>
          <a:xfrm>
            <a:off x="914400" y="304800"/>
            <a:ext cx="7089221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 err="1"/>
              <a:t>install.packages</a:t>
            </a:r>
            <a:r>
              <a:rPr lang="en-GB" sz="1800" dirty="0"/>
              <a:t>("party")	</a:t>
            </a:r>
          </a:p>
          <a:p>
            <a:r>
              <a:rPr lang="en-GB" sz="1800" dirty="0"/>
              <a:t>			## https://www.tutorialspoint.com/r/r_decision_tree.htm</a:t>
            </a:r>
          </a:p>
          <a:p>
            <a:endParaRPr lang="en-GB" sz="1800" dirty="0"/>
          </a:p>
          <a:p>
            <a:r>
              <a:rPr lang="en-GB" sz="1800" dirty="0"/>
              <a:t>library(party)</a:t>
            </a:r>
          </a:p>
          <a:p>
            <a:endParaRPr lang="en-GB" sz="1800" dirty="0"/>
          </a:p>
          <a:p>
            <a:r>
              <a:rPr lang="en-GB" sz="1800" dirty="0"/>
              <a:t>print(head(</a:t>
            </a:r>
            <a:r>
              <a:rPr lang="en-GB" sz="1800" dirty="0" err="1"/>
              <a:t>readingSkills</a:t>
            </a:r>
            <a:r>
              <a:rPr lang="en-GB" sz="1800" dirty="0"/>
              <a:t>))</a:t>
            </a:r>
          </a:p>
          <a:p>
            <a:endParaRPr lang="en-GB" sz="1800" dirty="0"/>
          </a:p>
          <a:p>
            <a:r>
              <a:rPr lang="en-GB" sz="1800" dirty="0"/>
              <a:t># Load the party package. It will automatically load other</a:t>
            </a:r>
          </a:p>
          <a:p>
            <a:r>
              <a:rPr lang="en-GB" sz="1800" dirty="0"/>
              <a:t># dependent packages.</a:t>
            </a:r>
          </a:p>
          <a:p>
            <a:r>
              <a:rPr lang="en-GB" sz="1800" dirty="0"/>
              <a:t>library(party)</a:t>
            </a:r>
          </a:p>
          <a:p>
            <a:r>
              <a:rPr lang="en-GB" sz="1800" dirty="0"/>
              <a:t># Create the input data frame.</a:t>
            </a:r>
          </a:p>
          <a:p>
            <a:r>
              <a:rPr lang="en-GB" sz="1800" dirty="0"/>
              <a:t>input.dat &lt;- </a:t>
            </a:r>
            <a:r>
              <a:rPr lang="en-GB" sz="1800" dirty="0" err="1"/>
              <a:t>readingSkills</a:t>
            </a:r>
            <a:r>
              <a:rPr lang="en-GB" sz="1800" dirty="0"/>
              <a:t>[c(1:105),]</a:t>
            </a:r>
          </a:p>
          <a:p>
            <a:endParaRPr lang="en-GB" sz="1800" dirty="0"/>
          </a:p>
          <a:p>
            <a:r>
              <a:rPr lang="en-GB" sz="1800" dirty="0"/>
              <a:t># Give the chart file a name.</a:t>
            </a:r>
          </a:p>
          <a:p>
            <a:r>
              <a:rPr lang="en-GB" sz="1800" dirty="0" err="1"/>
              <a:t>png</a:t>
            </a:r>
            <a:r>
              <a:rPr lang="en-GB" sz="1800" dirty="0"/>
              <a:t>(file = "decision_tree.png")</a:t>
            </a:r>
          </a:p>
          <a:p>
            <a:endParaRPr lang="en-GB" sz="1800" dirty="0"/>
          </a:p>
          <a:p>
            <a:r>
              <a:rPr lang="en-GB" sz="1800" dirty="0"/>
              <a:t># Create the tree.</a:t>
            </a:r>
          </a:p>
          <a:p>
            <a:r>
              <a:rPr lang="en-GB" sz="1800" dirty="0"/>
              <a:t>  </a:t>
            </a:r>
            <a:r>
              <a:rPr lang="en-GB" sz="1800" dirty="0" err="1"/>
              <a:t>output.tree</a:t>
            </a:r>
            <a:r>
              <a:rPr lang="en-GB" sz="1800" dirty="0"/>
              <a:t> &lt;- </a:t>
            </a:r>
            <a:r>
              <a:rPr lang="en-GB" sz="1800" dirty="0" err="1"/>
              <a:t>ctree</a:t>
            </a:r>
            <a:r>
              <a:rPr lang="en-GB" sz="1800" dirty="0"/>
              <a:t>(</a:t>
            </a:r>
          </a:p>
          <a:p>
            <a:r>
              <a:rPr lang="en-GB" sz="1800" dirty="0"/>
              <a:t>  </a:t>
            </a:r>
            <a:r>
              <a:rPr lang="en-GB" sz="1800" dirty="0" err="1"/>
              <a:t>nativeSpeaker</a:t>
            </a:r>
            <a:r>
              <a:rPr lang="en-GB" sz="1800" dirty="0"/>
              <a:t> ~ age + </a:t>
            </a:r>
            <a:r>
              <a:rPr lang="en-GB" sz="1800" dirty="0" err="1"/>
              <a:t>shoeSize</a:t>
            </a:r>
            <a:r>
              <a:rPr lang="en-GB" sz="1800" dirty="0"/>
              <a:t> + score, </a:t>
            </a:r>
          </a:p>
          <a:p>
            <a:r>
              <a:rPr lang="en-GB" sz="1800" dirty="0"/>
              <a:t>  data = input.dat)</a:t>
            </a:r>
          </a:p>
          <a:p>
            <a:r>
              <a:rPr lang="en-GB" sz="1800" dirty="0"/>
              <a:t># Plot the tree.</a:t>
            </a:r>
          </a:p>
          <a:p>
            <a:r>
              <a:rPr lang="en-GB" sz="1800" dirty="0"/>
              <a:t>plot(</a:t>
            </a:r>
            <a:r>
              <a:rPr lang="en-GB" sz="1800" dirty="0" err="1"/>
              <a:t>output.tree</a:t>
            </a:r>
            <a:r>
              <a:rPr lang="en-GB" sz="1800" dirty="0"/>
              <a:t>)</a:t>
            </a:r>
          </a:p>
          <a:p>
            <a:endParaRPr lang="en-GB" sz="1800" dirty="0"/>
          </a:p>
          <a:p>
            <a:r>
              <a:rPr lang="en-GB" sz="1800" dirty="0" err="1"/>
              <a:t>dev.off</a:t>
            </a:r>
            <a:r>
              <a:rPr lang="en-GB" sz="1800" dirty="0"/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35091472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947270C-AD39-44CC-8574-D197F00A0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813" y="1246585"/>
            <a:ext cx="5286375" cy="436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53955"/>
      </p:ext>
    </p:extLst>
  </p:cSld>
  <p:clrMapOvr>
    <a:masterClrMapping/>
  </p:clrMapOvr>
</p:sld>
</file>

<file path=ppt/theme/theme1.xml><?xml version="1.0" encoding="utf-8"?>
<a:theme xmlns:a="http://schemas.openxmlformats.org/drawingml/2006/main" name="johannes-design">
  <a:themeElements>
    <a:clrScheme name="">
      <a:dk1>
        <a:srgbClr val="000000"/>
      </a:dk1>
      <a:lt1>
        <a:srgbClr val="FFFFFF"/>
      </a:lt1>
      <a:dk2>
        <a:srgbClr val="800000"/>
      </a:dk2>
      <a:lt2>
        <a:srgbClr val="5E574E"/>
      </a:lt2>
      <a:accent1>
        <a:srgbClr val="FF66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008A00"/>
      </a:accent6>
      <a:hlink>
        <a:srgbClr val="996633"/>
      </a:hlink>
      <a:folHlink>
        <a:srgbClr val="808000"/>
      </a:folHlink>
    </a:clrScheme>
    <a:fontScheme name="johannes-design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rgbClr val="CF0E30"/>
            </a:solidFill>
            <a:effectLst/>
            <a:latin typeface="Book Antiqua" panose="0204060205030503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rgbClr val="CF0E30"/>
            </a:solidFill>
            <a:effectLst/>
            <a:latin typeface="Book Antiqua" panose="02040602050305030304" pitchFamily="18" charset="0"/>
          </a:defRPr>
        </a:defPPr>
      </a:lstStyle>
    </a:lnDef>
  </a:objectDefaults>
  <a:extraClrSchemeLst>
    <a:extraClrScheme>
      <a:clrScheme name="johannes-design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annes-design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annes-desig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annes-design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annes-design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hannes-design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hannes-design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800000"/>
    </a:dk2>
    <a:lt2>
      <a:srgbClr val="5E574E"/>
    </a:lt2>
    <a:accent1>
      <a:srgbClr val="FF6600"/>
    </a:accent1>
    <a:accent2>
      <a:srgbClr val="009900"/>
    </a:accent2>
    <a:accent3>
      <a:srgbClr val="FFFFFF"/>
    </a:accent3>
    <a:accent4>
      <a:srgbClr val="000000"/>
    </a:accent4>
    <a:accent5>
      <a:srgbClr val="FFB8AA"/>
    </a:accent5>
    <a:accent6>
      <a:srgbClr val="008A00"/>
    </a:accent6>
    <a:hlink>
      <a:srgbClr val="996633"/>
    </a:hlink>
    <a:folHlink>
      <a:srgbClr val="808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Settings\Johannes Gehrke\Application Data\Microsoft\Templates\johannes-design.pot</Template>
  <TotalTime>6575</TotalTime>
  <Words>1143</Words>
  <Application>Microsoft Office PowerPoint</Application>
  <PresentationFormat>On-screen Show (4:3)</PresentationFormat>
  <Paragraphs>208</Paragraphs>
  <Slides>18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Book Antiqua</vt:lpstr>
      <vt:lpstr>Comic Sans MS</vt:lpstr>
      <vt:lpstr>Tahoma</vt:lpstr>
      <vt:lpstr>Times New Roman</vt:lpstr>
      <vt:lpstr>johannes-design</vt:lpstr>
      <vt:lpstr>Photo Editor Photo</vt:lpstr>
      <vt:lpstr>Document</vt:lpstr>
      <vt:lpstr>Decision Trees</vt:lpstr>
      <vt:lpstr>Types of Variables</vt:lpstr>
      <vt:lpstr>Data Mining Techniques</vt:lpstr>
      <vt:lpstr>Supervised Learning</vt:lpstr>
      <vt:lpstr>Supervised Learning</vt:lpstr>
      <vt:lpstr>Supervised Learning</vt:lpstr>
      <vt:lpstr>Supervised vs. Unsupervised Learning</vt:lpstr>
      <vt:lpstr>Classification Example</vt:lpstr>
      <vt:lpstr>Regression Example</vt:lpstr>
      <vt:lpstr>Goals and Requirements</vt:lpstr>
      <vt:lpstr>Different Types of Classifiers</vt:lpstr>
      <vt:lpstr>Decision Trees</vt:lpstr>
      <vt:lpstr>What are Decision Trees?</vt:lpstr>
      <vt:lpstr>Internal Nodes</vt:lpstr>
      <vt:lpstr>Leaf Nodes</vt:lpstr>
      <vt:lpstr>Example</vt:lpstr>
      <vt:lpstr>PowerPoint Presentation</vt:lpstr>
      <vt:lpstr>PowerPoint Presentation</vt:lpstr>
    </vt:vector>
  </TitlesOfParts>
  <Company>Cornell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Decision Tree Construction</dc:title>
  <dc:creator>Johannes Gehrke</dc:creator>
  <cp:lastModifiedBy>Fenga, Livio</cp:lastModifiedBy>
  <cp:revision>163</cp:revision>
  <dcterms:created xsi:type="dcterms:W3CDTF">2000-02-20T19:15:31Z</dcterms:created>
  <dcterms:modified xsi:type="dcterms:W3CDTF">2022-11-23T15:27:48Z</dcterms:modified>
</cp:coreProperties>
</file>