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1"/>
  </p:notesMasterIdLst>
  <p:sldIdLst>
    <p:sldId id="292" r:id="rId2"/>
    <p:sldId id="372" r:id="rId3"/>
    <p:sldId id="373" r:id="rId4"/>
    <p:sldId id="294" r:id="rId5"/>
    <p:sldId id="262" r:id="rId6"/>
    <p:sldId id="258" r:id="rId7"/>
    <p:sldId id="263" r:id="rId8"/>
    <p:sldId id="259" r:id="rId9"/>
    <p:sldId id="260" r:id="rId10"/>
    <p:sldId id="261" r:id="rId11"/>
    <p:sldId id="295" r:id="rId12"/>
    <p:sldId id="296" r:id="rId13"/>
    <p:sldId id="364" r:id="rId14"/>
    <p:sldId id="365" r:id="rId15"/>
    <p:sldId id="367" r:id="rId16"/>
    <p:sldId id="375" r:id="rId17"/>
    <p:sldId id="369" r:id="rId18"/>
    <p:sldId id="382" r:id="rId19"/>
    <p:sldId id="264" r:id="rId20"/>
    <p:sldId id="265" r:id="rId21"/>
    <p:sldId id="266" r:id="rId22"/>
    <p:sldId id="267" r:id="rId23"/>
    <p:sldId id="370" r:id="rId24"/>
    <p:sldId id="371" r:id="rId25"/>
    <p:sldId id="299" r:id="rId26"/>
    <p:sldId id="377" r:id="rId27"/>
    <p:sldId id="361" r:id="rId28"/>
    <p:sldId id="362" r:id="rId29"/>
    <p:sldId id="378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3145"/>
    <a:srgbClr val="3362D7"/>
    <a:srgbClr val="00CC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62" autoAdjust="0"/>
  </p:normalViewPr>
  <p:slideViewPr>
    <p:cSldViewPr>
      <p:cViewPr varScale="1">
        <p:scale>
          <a:sx n="118" d="100"/>
          <a:sy n="118" d="100"/>
        </p:scale>
        <p:origin x="140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8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E825483D-AF47-4A08-9C6A-9D2FDBA989F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AFC3F661-C465-4575-97FE-E7B31812DFD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>
            <a:extLst>
              <a:ext uri="{FF2B5EF4-FFF2-40B4-BE49-F238E27FC236}">
                <a16:creationId xmlns:a16="http://schemas.microsoft.com/office/drawing/2014/main" id="{AB44B543-B3C9-4D95-AC7C-349E5DF1ADF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>
            <a:extLst>
              <a:ext uri="{FF2B5EF4-FFF2-40B4-BE49-F238E27FC236}">
                <a16:creationId xmlns:a16="http://schemas.microsoft.com/office/drawing/2014/main" id="{CA706BFF-117A-4D7D-A629-5E48F3FC0F1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36870" name="Rectangle 6">
            <a:extLst>
              <a:ext uri="{FF2B5EF4-FFF2-40B4-BE49-F238E27FC236}">
                <a16:creationId xmlns:a16="http://schemas.microsoft.com/office/drawing/2014/main" id="{4687BFB8-CD87-4E47-97F7-F3E7A38F008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>
            <a:extLst>
              <a:ext uri="{FF2B5EF4-FFF2-40B4-BE49-F238E27FC236}">
                <a16:creationId xmlns:a16="http://schemas.microsoft.com/office/drawing/2014/main" id="{CB0AF795-701A-4A90-95D3-07CDAC74700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2278F03-821A-4A09-A99A-8088A8E0FB74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1D9CE62C-D68F-4D74-97A3-50927365EC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3AB538B-D689-4645-A1D8-7484FDFF796D}" type="slidenum">
              <a:rPr lang="en-US" altLang="en-US"/>
              <a:pPr eaLnBrk="1" hangingPunct="1"/>
              <a:t>2</a:t>
            </a:fld>
            <a:endParaRPr lang="en-US" altLang="en-US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FA2FD9A8-E94C-44B8-87B8-F2F4089B5B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72D93AB4-23BC-4ECF-BEFC-4E94F57111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61C7E6BD-D24A-4EF3-9B60-119BBD1547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1947010-33A2-46E9-B83D-95E7DF2FC63E}" type="slidenum">
              <a:rPr lang="en-US" altLang="en-US"/>
              <a:pPr eaLnBrk="1" hangingPunct="1"/>
              <a:t>3</a:t>
            </a:fld>
            <a:endParaRPr lang="en-US" altLang="en-US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3F69AEDF-CC00-421E-90FB-16D47CE77C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44F65E2-4F54-4C5C-A9C5-18546D5B38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A6E9DB5-B887-4390-AA1D-BE93AEF757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A30DDD-DB2B-4030-B7CF-6F111FBC19B2}" type="slidenum">
              <a:rPr lang="en-GB" altLang="en-US"/>
              <a:pPr/>
              <a:t>7</a:t>
            </a:fld>
            <a:endParaRPr lang="en-GB" alt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45E353EA-66F8-4CB7-9546-CB5CB876F9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9E4CF0A7-330C-43FD-8078-2E124D3850F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504179F1-9392-4EE6-9980-73AC0FE0C0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60B5CF3-F30B-4E46-BDB7-EBA67A7B8DFC}" type="slidenum">
              <a:rPr lang="en-GB" altLang="en-US"/>
              <a:pPr/>
              <a:t>8</a:t>
            </a:fld>
            <a:endParaRPr lang="en-GB" altLang="en-US"/>
          </a:p>
        </p:txBody>
      </p:sp>
      <p:sp>
        <p:nvSpPr>
          <p:cNvPr id="82946" name="Rectangle 2">
            <a:extLst>
              <a:ext uri="{FF2B5EF4-FFF2-40B4-BE49-F238E27FC236}">
                <a16:creationId xmlns:a16="http://schemas.microsoft.com/office/drawing/2014/main" id="{ED5FF87E-C4F5-47EF-B161-F5B8C86D793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2C3EF30A-FD14-448A-AE71-E3C564DA04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Canal with Women Washing, 1888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482B06EA-2163-43E7-987C-B64AE65B5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B6CDDB7-3E63-4845-9CC5-251A16F85293}" type="slidenum">
              <a:rPr lang="en-US" altLang="en-US"/>
              <a:pPr eaLnBrk="1" hangingPunct="1"/>
              <a:t>13</a:t>
            </a:fld>
            <a:endParaRPr lang="en-US" altLang="en-US"/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840FC4A6-F000-46C5-BF0E-DC8B1F732B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DCC1A3E4-9DD2-4EC2-B57B-9CAD95E93C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625A2DCC-34AD-4C05-AC58-C6C77A2112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ADFD9D-75A4-43CD-AE67-28494FAA84EC}" type="slidenum">
              <a:rPr lang="en-US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4408AE13-F431-455C-A735-0C5256A71F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E99FF0C8-5C9E-430D-88A7-AD584B166F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F5557C73-DF32-4B1A-95D1-8FE4780F5A0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8A39A2D-4984-430A-8F88-56F003E003E6}" type="slidenum">
              <a:rPr lang="en-US" altLang="en-US"/>
              <a:pPr eaLnBrk="1" hangingPunct="1"/>
              <a:t>23</a:t>
            </a:fld>
            <a:endParaRPr lang="en-US" altLang="en-US"/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6A0C7E76-B525-4524-B62E-8E41FB5E942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FD640AB4-96C0-42F0-8E4B-8AACA6606B2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806BC2C6-991E-4271-B1A3-8F3529DD5C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4F3E002-5350-4186-A2BA-A45010C16DB0}" type="slidenum">
              <a:rPr lang="en-US" altLang="en-US"/>
              <a:pPr eaLnBrk="1" hangingPunct="1"/>
              <a:t>24</a:t>
            </a:fld>
            <a:endParaRPr lang="en-US" altLang="en-US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D2B11AF3-9DE8-4F32-B08F-A95E313E6A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4292AC39-9C1D-4B2B-8B6E-56D50EB8FEE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ar-SA"/>
              <a:t>انقر لتحرير نمط العنوان الثانوي الرئيسي</a:t>
            </a: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45AFA34-770A-4F62-B98C-7730198E457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8F8A93-5434-440D-B35D-03DDBAA5C0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62523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725B05F-AA28-4AF7-8DDC-4145A4119B2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D15964-626E-45C4-8C9D-7ED5BD84881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4892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62C6879-3710-49A9-9A88-3E9C3155B95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0B4F5B-2DBF-4934-8EAB-E0D190D3CD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55753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797442E-B1A5-4504-BC43-36F9E7FDBCE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53041D-DD38-4DF0-97E6-60C8B4CDBEF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6449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67A55-7029-4A5D-B4BB-F3F047A66DE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43AA4A-BC32-4E88-A2DB-6E79FBA526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6633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BCB9DED1-6C35-4CDE-8CA0-CEDAAAB512E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CC1616-1EDD-452C-AA8C-4181BFE2908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28406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80135FC7-8619-4908-85D5-0F6F2750495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6A6F65-5A01-4E48-BF0D-B092F8874C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8639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4E5BC3E-2E3A-4A31-BFA7-3D3D40F7D3B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7EAC26-7B9B-4BDF-9724-71FB5B9EE21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2618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FF1D5CB-8A01-4A22-B8BB-78401AFB982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3BBEDF6-B592-4D8F-8F99-688C6C849D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42761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ED30ABCF-94CA-4F54-B963-AF96EC06F4C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6F0FD2-B091-4299-A848-79D2A7D105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0971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16EE33B-91BB-4377-842D-5DF463B6F81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1161CF-B695-46E0-B1EF-0B851F923C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9342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عنوان، ونص، واثنان من ال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محتوى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AB0F768-50E6-4BE9-AE99-FE8643CE1C9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5BF34E-480A-4AB0-8006-96C8AD6906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5489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8E766D5A-E9FE-4C33-8284-863D6D6923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2966B17-8A35-4FF6-9DBC-CE82F166DA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D9F9D0C-72DB-4039-809F-AF8180BE5784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655D02-51CE-4580-B54F-7CA7B8EAE253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29" name="Rectangle 8">
            <a:extLst>
              <a:ext uri="{FF2B5EF4-FFF2-40B4-BE49-F238E27FC236}">
                <a16:creationId xmlns:a16="http://schemas.microsoft.com/office/drawing/2014/main" id="{2D5290EB-A4B0-40A1-AAC2-61D898656C5F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228600"/>
          </a:xfrm>
          <a:prstGeom prst="rect">
            <a:avLst/>
          </a:prstGeom>
          <a:solidFill>
            <a:srgbClr val="D93145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" name="Rectangle 10">
            <a:extLst>
              <a:ext uri="{FF2B5EF4-FFF2-40B4-BE49-F238E27FC236}">
                <a16:creationId xmlns:a16="http://schemas.microsoft.com/office/drawing/2014/main" id="{D028E5C2-081E-471E-AF1B-E9C5FAA4911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3.wmf"/><Relationship Id="rId4" Type="http://schemas.openxmlformats.org/officeDocument/2006/relationships/image" Target="../media/image2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3B51E49C-980C-48CC-B4B3-5429D674972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1773238"/>
            <a:ext cx="9144000" cy="1827212"/>
          </a:xfrm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rgbClr val="D93145"/>
                </a:solidFill>
              </a:rPr>
              <a:t>INTRODUCTION TO </a:t>
            </a:r>
            <a:br>
              <a:rPr lang="en-GB" altLang="en-US" sz="3600" b="1">
                <a:solidFill>
                  <a:srgbClr val="D93145"/>
                </a:solidFill>
              </a:rPr>
            </a:br>
            <a:r>
              <a:rPr lang="en-GB" altLang="en-US" sz="3600" b="1">
                <a:solidFill>
                  <a:srgbClr val="D93145"/>
                </a:solidFill>
              </a:rPr>
              <a:t>ARTIFICIAL NEURAL NETWORKS</a:t>
            </a:r>
            <a:br>
              <a:rPr lang="en-GB" altLang="en-US" sz="3600" b="1">
                <a:solidFill>
                  <a:srgbClr val="D93145"/>
                </a:solidFill>
              </a:rPr>
            </a:br>
            <a:r>
              <a:rPr lang="en-GB" altLang="en-US" sz="3600" b="1">
                <a:solidFill>
                  <a:srgbClr val="D93145"/>
                </a:solidFill>
              </a:rPr>
              <a:t>(ANN)</a:t>
            </a:r>
            <a:endParaRPr lang="en-US" altLang="en-US" sz="3600" b="1">
              <a:solidFill>
                <a:srgbClr val="D93145"/>
              </a:solidFill>
            </a:endParaRP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FF45F7A-EB24-47EC-84FD-BCF062C0E989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39750" y="3886200"/>
            <a:ext cx="7993063" cy="1752600"/>
          </a:xfrm>
        </p:spPr>
        <p:txBody>
          <a:bodyPr/>
          <a:lstStyle/>
          <a:p>
            <a:pPr eaLnBrk="1" hangingPunct="1"/>
            <a:r>
              <a:rPr lang="en-US" altLang="en-US" sz="2400"/>
              <a:t>Mohammed Shbier</a:t>
            </a:r>
          </a:p>
          <a:p>
            <a:pPr eaLnBrk="1" hangingPunct="1"/>
            <a:endParaRPr lang="en-US" altLang="en-US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5">
            <a:extLst>
              <a:ext uri="{FF2B5EF4-FFF2-40B4-BE49-F238E27FC236}">
                <a16:creationId xmlns:a16="http://schemas.microsoft.com/office/drawing/2014/main" id="{4BE04465-BDB7-49DA-875E-DADBE778D551}"/>
              </a:ext>
            </a:extLst>
          </p:cNvPr>
          <p:cNvSpPr>
            <a:spLocks/>
          </p:cNvSpPr>
          <p:nvPr/>
        </p:nvSpPr>
        <p:spPr bwMode="auto">
          <a:xfrm>
            <a:off x="990600" y="1295400"/>
            <a:ext cx="7162800" cy="3886200"/>
          </a:xfrm>
          <a:custGeom>
            <a:avLst/>
            <a:gdLst>
              <a:gd name="T0" fmla="*/ 0 w 4512"/>
              <a:gd name="T1" fmla="*/ 0 h 2448"/>
              <a:gd name="T2" fmla="*/ 7162800 w 4512"/>
              <a:gd name="T3" fmla="*/ 0 h 2448"/>
              <a:gd name="T4" fmla="*/ 7162800 w 4512"/>
              <a:gd name="T5" fmla="*/ 3886200 h 244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512" h="2448">
                <a:moveTo>
                  <a:pt x="0" y="0"/>
                </a:moveTo>
                <a:lnTo>
                  <a:pt x="4512" y="0"/>
                </a:lnTo>
                <a:lnTo>
                  <a:pt x="4512" y="2448"/>
                </a:lnTo>
              </a:path>
            </a:pathLst>
          </a:custGeom>
          <a:noFill/>
          <a:ln w="28575" cmpd="sng">
            <a:solidFill>
              <a:srgbClr val="FF0000"/>
            </a:solidFill>
            <a:round/>
            <a:headEnd type="oval" w="med" len="med"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3075" name="Picture 7" descr="bd10264_">
            <a:extLst>
              <a:ext uri="{FF2B5EF4-FFF2-40B4-BE49-F238E27FC236}">
                <a16:creationId xmlns:a16="http://schemas.microsoft.com/office/drawing/2014/main" id="{0703359E-F8CB-4DD9-8422-D793F20B6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526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8">
            <a:extLst>
              <a:ext uri="{FF2B5EF4-FFF2-40B4-BE49-F238E27FC236}">
                <a16:creationId xmlns:a16="http://schemas.microsoft.com/office/drawing/2014/main" id="{FC8FC4ED-68F6-4991-96CE-A0CE4A2499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1676400"/>
            <a:ext cx="6340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solidFill>
                  <a:schemeClr val="accent2"/>
                </a:solidFill>
              </a:rPr>
              <a:t>Definition, why and how are neural networks being used in solving problems</a:t>
            </a:r>
          </a:p>
        </p:txBody>
      </p:sp>
      <p:pic>
        <p:nvPicPr>
          <p:cNvPr id="3077" name="Picture 10" descr="bd10264_">
            <a:extLst>
              <a:ext uri="{FF2B5EF4-FFF2-40B4-BE49-F238E27FC236}">
                <a16:creationId xmlns:a16="http://schemas.microsoft.com/office/drawing/2014/main" id="{B65FA0FD-BEE6-4EA7-B40C-E16B1E00DD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670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Text Box 11">
            <a:extLst>
              <a:ext uri="{FF2B5EF4-FFF2-40B4-BE49-F238E27FC236}">
                <a16:creationId xmlns:a16="http://schemas.microsoft.com/office/drawing/2014/main" id="{6438DE5D-A6F7-419E-99DD-406CCA8D2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2590800"/>
            <a:ext cx="634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solidFill>
                  <a:schemeClr val="accent2"/>
                </a:solidFill>
              </a:rPr>
              <a:t>Human biological neuron</a:t>
            </a:r>
          </a:p>
        </p:txBody>
      </p:sp>
      <p:pic>
        <p:nvPicPr>
          <p:cNvPr id="3079" name="Picture 13" descr="bd10264_">
            <a:extLst>
              <a:ext uri="{FF2B5EF4-FFF2-40B4-BE49-F238E27FC236}">
                <a16:creationId xmlns:a16="http://schemas.microsoft.com/office/drawing/2014/main" id="{78A935EC-1222-4409-B09E-C9287B622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2766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Text Box 14">
            <a:extLst>
              <a:ext uri="{FF2B5EF4-FFF2-40B4-BE49-F238E27FC236}">
                <a16:creationId xmlns:a16="http://schemas.microsoft.com/office/drawing/2014/main" id="{98E17098-1543-45DE-A1E1-555CFD2A4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3200400"/>
            <a:ext cx="634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solidFill>
                  <a:schemeClr val="accent2"/>
                </a:solidFill>
              </a:rPr>
              <a:t>Artificial Neuron</a:t>
            </a:r>
          </a:p>
        </p:txBody>
      </p:sp>
      <p:pic>
        <p:nvPicPr>
          <p:cNvPr id="3081" name="Picture 25" descr="bd10264_">
            <a:extLst>
              <a:ext uri="{FF2B5EF4-FFF2-40B4-BE49-F238E27FC236}">
                <a16:creationId xmlns:a16="http://schemas.microsoft.com/office/drawing/2014/main" id="{79E098E1-8E66-47FA-9477-1CB2185458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6482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 Box 26">
            <a:extLst>
              <a:ext uri="{FF2B5EF4-FFF2-40B4-BE49-F238E27FC236}">
                <a16:creationId xmlns:a16="http://schemas.microsoft.com/office/drawing/2014/main" id="{9357E1D4-1C32-4077-95CE-A02F104ACD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4572000"/>
            <a:ext cx="63404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solidFill>
                  <a:schemeClr val="accent2"/>
                </a:solidFill>
              </a:rPr>
              <a:t>Comparison of ANN vs conventional AI methods</a:t>
            </a:r>
          </a:p>
        </p:txBody>
      </p:sp>
      <p:sp>
        <p:nvSpPr>
          <p:cNvPr id="3083" name="Text Box 27">
            <a:extLst>
              <a:ext uri="{FF2B5EF4-FFF2-40B4-BE49-F238E27FC236}">
                <a16:creationId xmlns:a16="http://schemas.microsoft.com/office/drawing/2014/main" id="{3116C5FC-9E34-422B-99FE-F65D4B463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609600"/>
            <a:ext cx="7162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Outline</a:t>
            </a:r>
          </a:p>
        </p:txBody>
      </p:sp>
      <p:pic>
        <p:nvPicPr>
          <p:cNvPr id="3084" name="Picture 28" descr="bd10264_">
            <a:extLst>
              <a:ext uri="{FF2B5EF4-FFF2-40B4-BE49-F238E27FC236}">
                <a16:creationId xmlns:a16="http://schemas.microsoft.com/office/drawing/2014/main" id="{80BF0F7F-8641-4BC3-B43B-03B445D66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62400"/>
            <a:ext cx="228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 Box 29">
            <a:extLst>
              <a:ext uri="{FF2B5EF4-FFF2-40B4-BE49-F238E27FC236}">
                <a16:creationId xmlns:a16="http://schemas.microsoft.com/office/drawing/2014/main" id="{C5EBCC2A-D0D7-42FA-AE18-D5737A5422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5725" y="3886200"/>
            <a:ext cx="634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400" b="1">
                <a:solidFill>
                  <a:schemeClr val="accent2"/>
                </a:solidFill>
              </a:rPr>
              <a:t>Applications of ANN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>
            <a:extLst>
              <a:ext uri="{FF2B5EF4-FFF2-40B4-BE49-F238E27FC236}">
                <a16:creationId xmlns:a16="http://schemas.microsoft.com/office/drawing/2014/main" id="{DEDACE7A-986B-4EC5-B494-36DAD61C9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685800"/>
            <a:ext cx="7162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The idea of ANNs..?</a:t>
            </a:r>
          </a:p>
        </p:txBody>
      </p:sp>
      <p:grpSp>
        <p:nvGrpSpPr>
          <p:cNvPr id="4099" name="Group 3">
            <a:extLst>
              <a:ext uri="{FF2B5EF4-FFF2-40B4-BE49-F238E27FC236}">
                <a16:creationId xmlns:a16="http://schemas.microsoft.com/office/drawing/2014/main" id="{ABC07DCD-9A05-4516-B739-357154E70DC4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600200"/>
            <a:ext cx="7924800" cy="1187450"/>
            <a:chOff x="432" y="1008"/>
            <a:chExt cx="4992" cy="748"/>
          </a:xfrm>
        </p:grpSpPr>
        <p:pic>
          <p:nvPicPr>
            <p:cNvPr id="4274" name="Picture 4" descr="bd10264_">
              <a:extLst>
                <a:ext uri="{FF2B5EF4-FFF2-40B4-BE49-F238E27FC236}">
                  <a16:creationId xmlns:a16="http://schemas.microsoft.com/office/drawing/2014/main" id="{5525BC5D-A222-47C1-B675-CE810F8066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75" name="Text Box 5">
              <a:extLst>
                <a:ext uri="{FF2B5EF4-FFF2-40B4-BE49-F238E27FC236}">
                  <a16:creationId xmlns:a16="http://schemas.microsoft.com/office/drawing/2014/main" id="{C51504B8-BED6-4CFB-92C2-D87BA4D6DA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4858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NNs learn relationship between cause and effect or organize large volumes of data into orderly and informative patterns.</a:t>
              </a:r>
              <a:endParaRPr lang="en-US" altLang="en-US" b="1">
                <a:solidFill>
                  <a:schemeClr val="accent2"/>
                </a:solidFill>
              </a:endParaRPr>
            </a:p>
          </p:txBody>
        </p:sp>
      </p:grpSp>
      <p:grpSp>
        <p:nvGrpSpPr>
          <p:cNvPr id="171014" name="Group 6">
            <a:extLst>
              <a:ext uri="{FF2B5EF4-FFF2-40B4-BE49-F238E27FC236}">
                <a16:creationId xmlns:a16="http://schemas.microsoft.com/office/drawing/2014/main" id="{4D9FEC6B-6AF7-45DC-B1C4-DB737C14C88B}"/>
              </a:ext>
            </a:extLst>
          </p:cNvPr>
          <p:cNvGrpSpPr>
            <a:grpSpLocks/>
          </p:cNvGrpSpPr>
          <p:nvPr/>
        </p:nvGrpSpPr>
        <p:grpSpPr bwMode="auto">
          <a:xfrm>
            <a:off x="1981200" y="5029200"/>
            <a:ext cx="1284288" cy="1238250"/>
            <a:chOff x="3936" y="1970"/>
            <a:chExt cx="809" cy="780"/>
          </a:xfrm>
        </p:grpSpPr>
        <p:sp>
          <p:nvSpPr>
            <p:cNvPr id="4228" name="Freeform 7">
              <a:extLst>
                <a:ext uri="{FF2B5EF4-FFF2-40B4-BE49-F238E27FC236}">
                  <a16:creationId xmlns:a16="http://schemas.microsoft.com/office/drawing/2014/main" id="{792819E5-7EC7-451D-A265-62BA5808176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1" y="1982"/>
              <a:ext cx="789" cy="753"/>
            </a:xfrm>
            <a:custGeom>
              <a:avLst/>
              <a:gdLst>
                <a:gd name="T0" fmla="*/ 163 w 2367"/>
                <a:gd name="T1" fmla="*/ 64 h 2257"/>
                <a:gd name="T2" fmla="*/ 223 w 2367"/>
                <a:gd name="T3" fmla="*/ 26 h 2257"/>
                <a:gd name="T4" fmla="*/ 338 w 2367"/>
                <a:gd name="T5" fmla="*/ 0 h 2257"/>
                <a:gd name="T6" fmla="*/ 381 w 2367"/>
                <a:gd name="T7" fmla="*/ 17 h 2257"/>
                <a:gd name="T8" fmla="*/ 469 w 2367"/>
                <a:gd name="T9" fmla="*/ 76 h 2257"/>
                <a:gd name="T10" fmla="*/ 642 w 2367"/>
                <a:gd name="T11" fmla="*/ 158 h 2257"/>
                <a:gd name="T12" fmla="*/ 681 w 2367"/>
                <a:gd name="T13" fmla="*/ 139 h 2257"/>
                <a:gd name="T14" fmla="*/ 732 w 2367"/>
                <a:gd name="T15" fmla="*/ 129 h 2257"/>
                <a:gd name="T16" fmla="*/ 786 w 2367"/>
                <a:gd name="T17" fmla="*/ 240 h 2257"/>
                <a:gd name="T18" fmla="*/ 787 w 2367"/>
                <a:gd name="T19" fmla="*/ 403 h 2257"/>
                <a:gd name="T20" fmla="*/ 747 w 2367"/>
                <a:gd name="T21" fmla="*/ 474 h 2257"/>
                <a:gd name="T22" fmla="*/ 706 w 2367"/>
                <a:gd name="T23" fmla="*/ 533 h 2257"/>
                <a:gd name="T24" fmla="*/ 710 w 2367"/>
                <a:gd name="T25" fmla="*/ 602 h 2257"/>
                <a:gd name="T26" fmla="*/ 670 w 2367"/>
                <a:gd name="T27" fmla="*/ 612 h 2257"/>
                <a:gd name="T28" fmla="*/ 423 w 2367"/>
                <a:gd name="T29" fmla="*/ 646 h 2257"/>
                <a:gd name="T30" fmla="*/ 301 w 2367"/>
                <a:gd name="T31" fmla="*/ 744 h 2257"/>
                <a:gd name="T32" fmla="*/ 261 w 2367"/>
                <a:gd name="T33" fmla="*/ 750 h 2257"/>
                <a:gd name="T34" fmla="*/ 255 w 2367"/>
                <a:gd name="T35" fmla="*/ 717 h 2257"/>
                <a:gd name="T36" fmla="*/ 285 w 2367"/>
                <a:gd name="T37" fmla="*/ 698 h 2257"/>
                <a:gd name="T38" fmla="*/ 359 w 2367"/>
                <a:gd name="T39" fmla="*/ 638 h 2257"/>
                <a:gd name="T40" fmla="*/ 249 w 2367"/>
                <a:gd name="T41" fmla="*/ 635 h 2257"/>
                <a:gd name="T42" fmla="*/ 218 w 2367"/>
                <a:gd name="T43" fmla="*/ 624 h 2257"/>
                <a:gd name="T44" fmla="*/ 224 w 2367"/>
                <a:gd name="T45" fmla="*/ 588 h 2257"/>
                <a:gd name="T46" fmla="*/ 258 w 2367"/>
                <a:gd name="T47" fmla="*/ 588 h 2257"/>
                <a:gd name="T48" fmla="*/ 348 w 2367"/>
                <a:gd name="T49" fmla="*/ 603 h 2257"/>
                <a:gd name="T50" fmla="*/ 284 w 2367"/>
                <a:gd name="T51" fmla="*/ 561 h 2257"/>
                <a:gd name="T52" fmla="*/ 264 w 2367"/>
                <a:gd name="T53" fmla="*/ 526 h 2257"/>
                <a:gd name="T54" fmla="*/ 300 w 2367"/>
                <a:gd name="T55" fmla="*/ 507 h 2257"/>
                <a:gd name="T56" fmla="*/ 316 w 2367"/>
                <a:gd name="T57" fmla="*/ 539 h 2257"/>
                <a:gd name="T58" fmla="*/ 447 w 2367"/>
                <a:gd name="T59" fmla="*/ 575 h 2257"/>
                <a:gd name="T60" fmla="*/ 378 w 2367"/>
                <a:gd name="T61" fmla="*/ 524 h 2257"/>
                <a:gd name="T62" fmla="*/ 366 w 2367"/>
                <a:gd name="T63" fmla="*/ 470 h 2257"/>
                <a:gd name="T64" fmla="*/ 369 w 2367"/>
                <a:gd name="T65" fmla="*/ 403 h 2257"/>
                <a:gd name="T66" fmla="*/ 293 w 2367"/>
                <a:gd name="T67" fmla="*/ 441 h 2257"/>
                <a:gd name="T68" fmla="*/ 202 w 2367"/>
                <a:gd name="T69" fmla="*/ 411 h 2257"/>
                <a:gd name="T70" fmla="*/ 42 w 2367"/>
                <a:gd name="T71" fmla="*/ 321 h 2257"/>
                <a:gd name="T72" fmla="*/ 15 w 2367"/>
                <a:gd name="T73" fmla="*/ 326 h 2257"/>
                <a:gd name="T74" fmla="*/ 0 w 2367"/>
                <a:gd name="T75" fmla="*/ 302 h 2257"/>
                <a:gd name="T76" fmla="*/ 24 w 2367"/>
                <a:gd name="T77" fmla="*/ 282 h 2257"/>
                <a:gd name="T78" fmla="*/ 49 w 2367"/>
                <a:gd name="T79" fmla="*/ 302 h 2257"/>
                <a:gd name="T80" fmla="*/ 110 w 2367"/>
                <a:gd name="T81" fmla="*/ 252 h 2257"/>
                <a:gd name="T82" fmla="*/ 89 w 2367"/>
                <a:gd name="T83" fmla="*/ 211 h 2257"/>
                <a:gd name="T84" fmla="*/ 125 w 2367"/>
                <a:gd name="T85" fmla="*/ 203 h 2257"/>
                <a:gd name="T86" fmla="*/ 129 w 2367"/>
                <a:gd name="T87" fmla="*/ 235 h 2257"/>
                <a:gd name="T88" fmla="*/ 178 w 2367"/>
                <a:gd name="T89" fmla="*/ 255 h 2257"/>
                <a:gd name="T90" fmla="*/ 172 w 2367"/>
                <a:gd name="T91" fmla="*/ 232 h 2257"/>
                <a:gd name="T92" fmla="*/ 193 w 2367"/>
                <a:gd name="T93" fmla="*/ 215 h 2257"/>
                <a:gd name="T94" fmla="*/ 218 w 2367"/>
                <a:gd name="T95" fmla="*/ 233 h 2257"/>
                <a:gd name="T96" fmla="*/ 205 w 2367"/>
                <a:gd name="T97" fmla="*/ 259 h 2257"/>
                <a:gd name="T98" fmla="*/ 189 w 2367"/>
                <a:gd name="T99" fmla="*/ 321 h 2257"/>
                <a:gd name="T100" fmla="*/ 319 w 2367"/>
                <a:gd name="T101" fmla="*/ 312 h 2257"/>
                <a:gd name="T102" fmla="*/ 162 w 2367"/>
                <a:gd name="T103" fmla="*/ 132 h 2257"/>
                <a:gd name="T104" fmla="*/ 172 w 2367"/>
                <a:gd name="T105" fmla="*/ 97 h 225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2367" h="2257">
                  <a:moveTo>
                    <a:pt x="517" y="291"/>
                  </a:moveTo>
                  <a:lnTo>
                    <a:pt x="489" y="192"/>
                  </a:lnTo>
                  <a:lnTo>
                    <a:pt x="543" y="115"/>
                  </a:lnTo>
                  <a:lnTo>
                    <a:pt x="669" y="77"/>
                  </a:lnTo>
                  <a:lnTo>
                    <a:pt x="867" y="51"/>
                  </a:lnTo>
                  <a:lnTo>
                    <a:pt x="1014" y="0"/>
                  </a:lnTo>
                  <a:lnTo>
                    <a:pt x="1091" y="5"/>
                  </a:lnTo>
                  <a:lnTo>
                    <a:pt x="1144" y="51"/>
                  </a:lnTo>
                  <a:lnTo>
                    <a:pt x="1152" y="145"/>
                  </a:lnTo>
                  <a:lnTo>
                    <a:pt x="1407" y="228"/>
                  </a:lnTo>
                  <a:lnTo>
                    <a:pt x="1748" y="368"/>
                  </a:lnTo>
                  <a:lnTo>
                    <a:pt x="1927" y="473"/>
                  </a:lnTo>
                  <a:lnTo>
                    <a:pt x="1976" y="514"/>
                  </a:lnTo>
                  <a:lnTo>
                    <a:pt x="2042" y="418"/>
                  </a:lnTo>
                  <a:lnTo>
                    <a:pt x="2114" y="386"/>
                  </a:lnTo>
                  <a:lnTo>
                    <a:pt x="2197" y="386"/>
                  </a:lnTo>
                  <a:lnTo>
                    <a:pt x="2291" y="459"/>
                  </a:lnTo>
                  <a:lnTo>
                    <a:pt x="2358" y="718"/>
                  </a:lnTo>
                  <a:lnTo>
                    <a:pt x="2367" y="944"/>
                  </a:lnTo>
                  <a:lnTo>
                    <a:pt x="2362" y="1208"/>
                  </a:lnTo>
                  <a:lnTo>
                    <a:pt x="2300" y="1353"/>
                  </a:lnTo>
                  <a:lnTo>
                    <a:pt x="2242" y="1422"/>
                  </a:lnTo>
                  <a:lnTo>
                    <a:pt x="2166" y="1458"/>
                  </a:lnTo>
                  <a:lnTo>
                    <a:pt x="2118" y="1598"/>
                  </a:lnTo>
                  <a:lnTo>
                    <a:pt x="2153" y="1731"/>
                  </a:lnTo>
                  <a:lnTo>
                    <a:pt x="2131" y="1803"/>
                  </a:lnTo>
                  <a:lnTo>
                    <a:pt x="2082" y="1839"/>
                  </a:lnTo>
                  <a:lnTo>
                    <a:pt x="2011" y="1835"/>
                  </a:lnTo>
                  <a:lnTo>
                    <a:pt x="1957" y="1816"/>
                  </a:lnTo>
                  <a:lnTo>
                    <a:pt x="1269" y="1935"/>
                  </a:lnTo>
                  <a:lnTo>
                    <a:pt x="922" y="2171"/>
                  </a:lnTo>
                  <a:lnTo>
                    <a:pt x="903" y="2230"/>
                  </a:lnTo>
                  <a:lnTo>
                    <a:pt x="851" y="2257"/>
                  </a:lnTo>
                  <a:lnTo>
                    <a:pt x="784" y="2248"/>
                  </a:lnTo>
                  <a:lnTo>
                    <a:pt x="757" y="2208"/>
                  </a:lnTo>
                  <a:lnTo>
                    <a:pt x="765" y="2148"/>
                  </a:lnTo>
                  <a:lnTo>
                    <a:pt x="805" y="2103"/>
                  </a:lnTo>
                  <a:lnTo>
                    <a:pt x="855" y="2093"/>
                  </a:lnTo>
                  <a:lnTo>
                    <a:pt x="890" y="2112"/>
                  </a:lnTo>
                  <a:lnTo>
                    <a:pt x="1077" y="1912"/>
                  </a:lnTo>
                  <a:lnTo>
                    <a:pt x="792" y="1867"/>
                  </a:lnTo>
                  <a:lnTo>
                    <a:pt x="748" y="1903"/>
                  </a:lnTo>
                  <a:lnTo>
                    <a:pt x="694" y="1912"/>
                  </a:lnTo>
                  <a:lnTo>
                    <a:pt x="654" y="1871"/>
                  </a:lnTo>
                  <a:lnTo>
                    <a:pt x="654" y="1808"/>
                  </a:lnTo>
                  <a:lnTo>
                    <a:pt x="672" y="1762"/>
                  </a:lnTo>
                  <a:lnTo>
                    <a:pt x="726" y="1739"/>
                  </a:lnTo>
                  <a:lnTo>
                    <a:pt x="775" y="1762"/>
                  </a:lnTo>
                  <a:lnTo>
                    <a:pt x="810" y="1803"/>
                  </a:lnTo>
                  <a:lnTo>
                    <a:pt x="1045" y="1808"/>
                  </a:lnTo>
                  <a:lnTo>
                    <a:pt x="908" y="1667"/>
                  </a:lnTo>
                  <a:lnTo>
                    <a:pt x="851" y="1681"/>
                  </a:lnTo>
                  <a:lnTo>
                    <a:pt x="797" y="1635"/>
                  </a:lnTo>
                  <a:lnTo>
                    <a:pt x="792" y="1577"/>
                  </a:lnTo>
                  <a:lnTo>
                    <a:pt x="832" y="1535"/>
                  </a:lnTo>
                  <a:lnTo>
                    <a:pt x="899" y="1521"/>
                  </a:lnTo>
                  <a:lnTo>
                    <a:pt x="939" y="1554"/>
                  </a:lnTo>
                  <a:lnTo>
                    <a:pt x="948" y="1617"/>
                  </a:lnTo>
                  <a:lnTo>
                    <a:pt x="1264" y="1753"/>
                  </a:lnTo>
                  <a:lnTo>
                    <a:pt x="1340" y="1722"/>
                  </a:lnTo>
                  <a:lnTo>
                    <a:pt x="1273" y="1598"/>
                  </a:lnTo>
                  <a:lnTo>
                    <a:pt x="1135" y="1571"/>
                  </a:lnTo>
                  <a:lnTo>
                    <a:pt x="1073" y="1517"/>
                  </a:lnTo>
                  <a:lnTo>
                    <a:pt x="1099" y="1408"/>
                  </a:lnTo>
                  <a:lnTo>
                    <a:pt x="1175" y="1258"/>
                  </a:lnTo>
                  <a:lnTo>
                    <a:pt x="1108" y="1208"/>
                  </a:lnTo>
                  <a:lnTo>
                    <a:pt x="1001" y="1281"/>
                  </a:lnTo>
                  <a:lnTo>
                    <a:pt x="878" y="1322"/>
                  </a:lnTo>
                  <a:lnTo>
                    <a:pt x="748" y="1322"/>
                  </a:lnTo>
                  <a:lnTo>
                    <a:pt x="606" y="1232"/>
                  </a:lnTo>
                  <a:lnTo>
                    <a:pt x="454" y="1058"/>
                  </a:lnTo>
                  <a:lnTo>
                    <a:pt x="125" y="963"/>
                  </a:lnTo>
                  <a:lnTo>
                    <a:pt x="85" y="986"/>
                  </a:lnTo>
                  <a:lnTo>
                    <a:pt x="46" y="976"/>
                  </a:lnTo>
                  <a:lnTo>
                    <a:pt x="14" y="944"/>
                  </a:lnTo>
                  <a:lnTo>
                    <a:pt x="0" y="904"/>
                  </a:lnTo>
                  <a:lnTo>
                    <a:pt x="27" y="863"/>
                  </a:lnTo>
                  <a:lnTo>
                    <a:pt x="71" y="846"/>
                  </a:lnTo>
                  <a:lnTo>
                    <a:pt x="121" y="859"/>
                  </a:lnTo>
                  <a:lnTo>
                    <a:pt x="148" y="904"/>
                  </a:lnTo>
                  <a:lnTo>
                    <a:pt x="379" y="936"/>
                  </a:lnTo>
                  <a:lnTo>
                    <a:pt x="330" y="754"/>
                  </a:lnTo>
                  <a:lnTo>
                    <a:pt x="267" y="691"/>
                  </a:lnTo>
                  <a:lnTo>
                    <a:pt x="267" y="631"/>
                  </a:lnTo>
                  <a:lnTo>
                    <a:pt x="311" y="609"/>
                  </a:lnTo>
                  <a:lnTo>
                    <a:pt x="374" y="609"/>
                  </a:lnTo>
                  <a:lnTo>
                    <a:pt x="401" y="654"/>
                  </a:lnTo>
                  <a:lnTo>
                    <a:pt x="388" y="704"/>
                  </a:lnTo>
                  <a:lnTo>
                    <a:pt x="481" y="890"/>
                  </a:lnTo>
                  <a:lnTo>
                    <a:pt x="535" y="763"/>
                  </a:lnTo>
                  <a:lnTo>
                    <a:pt x="517" y="727"/>
                  </a:lnTo>
                  <a:lnTo>
                    <a:pt x="517" y="695"/>
                  </a:lnTo>
                  <a:lnTo>
                    <a:pt x="543" y="663"/>
                  </a:lnTo>
                  <a:lnTo>
                    <a:pt x="579" y="645"/>
                  </a:lnTo>
                  <a:lnTo>
                    <a:pt x="623" y="663"/>
                  </a:lnTo>
                  <a:lnTo>
                    <a:pt x="654" y="699"/>
                  </a:lnTo>
                  <a:lnTo>
                    <a:pt x="641" y="750"/>
                  </a:lnTo>
                  <a:lnTo>
                    <a:pt x="614" y="777"/>
                  </a:lnTo>
                  <a:lnTo>
                    <a:pt x="588" y="782"/>
                  </a:lnTo>
                  <a:lnTo>
                    <a:pt x="566" y="963"/>
                  </a:lnTo>
                  <a:lnTo>
                    <a:pt x="828" y="1085"/>
                  </a:lnTo>
                  <a:lnTo>
                    <a:pt x="957" y="936"/>
                  </a:lnTo>
                  <a:lnTo>
                    <a:pt x="575" y="522"/>
                  </a:lnTo>
                  <a:lnTo>
                    <a:pt x="485" y="396"/>
                  </a:lnTo>
                  <a:lnTo>
                    <a:pt x="485" y="341"/>
                  </a:lnTo>
                  <a:lnTo>
                    <a:pt x="517" y="2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29" name="Freeform 8">
              <a:extLst>
                <a:ext uri="{FF2B5EF4-FFF2-40B4-BE49-F238E27FC236}">
                  <a16:creationId xmlns:a16="http://schemas.microsoft.com/office/drawing/2014/main" id="{A91FD54C-8B53-4605-AF90-4F4DD1854B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3" y="2030"/>
              <a:ext cx="417" cy="410"/>
            </a:xfrm>
            <a:custGeom>
              <a:avLst/>
              <a:gdLst>
                <a:gd name="T0" fmla="*/ 91 w 1251"/>
                <a:gd name="T1" fmla="*/ 13 h 1229"/>
                <a:gd name="T2" fmla="*/ 143 w 1251"/>
                <a:gd name="T3" fmla="*/ 30 h 1229"/>
                <a:gd name="T4" fmla="*/ 194 w 1251"/>
                <a:gd name="T5" fmla="*/ 48 h 1229"/>
                <a:gd name="T6" fmla="*/ 242 w 1251"/>
                <a:gd name="T7" fmla="*/ 68 h 1229"/>
                <a:gd name="T8" fmla="*/ 283 w 1251"/>
                <a:gd name="T9" fmla="*/ 87 h 1229"/>
                <a:gd name="T10" fmla="*/ 313 w 1251"/>
                <a:gd name="T11" fmla="*/ 107 h 1229"/>
                <a:gd name="T12" fmla="*/ 336 w 1251"/>
                <a:gd name="T13" fmla="*/ 127 h 1229"/>
                <a:gd name="T14" fmla="*/ 355 w 1251"/>
                <a:gd name="T15" fmla="*/ 148 h 1229"/>
                <a:gd name="T16" fmla="*/ 369 w 1251"/>
                <a:gd name="T17" fmla="*/ 169 h 1229"/>
                <a:gd name="T18" fmla="*/ 379 w 1251"/>
                <a:gd name="T19" fmla="*/ 189 h 1229"/>
                <a:gd name="T20" fmla="*/ 388 w 1251"/>
                <a:gd name="T21" fmla="*/ 209 h 1229"/>
                <a:gd name="T22" fmla="*/ 402 w 1251"/>
                <a:gd name="T23" fmla="*/ 249 h 1229"/>
                <a:gd name="T24" fmla="*/ 378 w 1251"/>
                <a:gd name="T25" fmla="*/ 410 h 1229"/>
                <a:gd name="T26" fmla="*/ 367 w 1251"/>
                <a:gd name="T27" fmla="*/ 388 h 1229"/>
                <a:gd name="T28" fmla="*/ 359 w 1251"/>
                <a:gd name="T29" fmla="*/ 372 h 1229"/>
                <a:gd name="T30" fmla="*/ 349 w 1251"/>
                <a:gd name="T31" fmla="*/ 353 h 1229"/>
                <a:gd name="T32" fmla="*/ 336 w 1251"/>
                <a:gd name="T33" fmla="*/ 332 h 1229"/>
                <a:gd name="T34" fmla="*/ 323 w 1251"/>
                <a:gd name="T35" fmla="*/ 309 h 1229"/>
                <a:gd name="T36" fmla="*/ 308 w 1251"/>
                <a:gd name="T37" fmla="*/ 286 h 1229"/>
                <a:gd name="T38" fmla="*/ 292 w 1251"/>
                <a:gd name="T39" fmla="*/ 263 h 1229"/>
                <a:gd name="T40" fmla="*/ 276 w 1251"/>
                <a:gd name="T41" fmla="*/ 241 h 1229"/>
                <a:gd name="T42" fmla="*/ 259 w 1251"/>
                <a:gd name="T43" fmla="*/ 222 h 1229"/>
                <a:gd name="T44" fmla="*/ 239 w 1251"/>
                <a:gd name="T45" fmla="*/ 202 h 1229"/>
                <a:gd name="T46" fmla="*/ 204 w 1251"/>
                <a:gd name="T47" fmla="*/ 180 h 1229"/>
                <a:gd name="T48" fmla="*/ 161 w 1251"/>
                <a:gd name="T49" fmla="*/ 160 h 1229"/>
                <a:gd name="T50" fmla="*/ 114 w 1251"/>
                <a:gd name="T51" fmla="*/ 140 h 1229"/>
                <a:gd name="T52" fmla="*/ 69 w 1251"/>
                <a:gd name="T53" fmla="*/ 124 h 1229"/>
                <a:gd name="T54" fmla="*/ 15 w 1251"/>
                <a:gd name="T55" fmla="*/ 105 h 1229"/>
                <a:gd name="T56" fmla="*/ 38 w 1251"/>
                <a:gd name="T57" fmla="*/ 96 h 1229"/>
                <a:gd name="T58" fmla="*/ 118 w 1251"/>
                <a:gd name="T59" fmla="*/ 119 h 1229"/>
                <a:gd name="T60" fmla="*/ 166 w 1251"/>
                <a:gd name="T61" fmla="*/ 136 h 1229"/>
                <a:gd name="T62" fmla="*/ 215 w 1251"/>
                <a:gd name="T63" fmla="*/ 156 h 1229"/>
                <a:gd name="T64" fmla="*/ 255 w 1251"/>
                <a:gd name="T65" fmla="*/ 179 h 1229"/>
                <a:gd name="T66" fmla="*/ 276 w 1251"/>
                <a:gd name="T67" fmla="*/ 196 h 1229"/>
                <a:gd name="T68" fmla="*/ 294 w 1251"/>
                <a:gd name="T69" fmla="*/ 216 h 1229"/>
                <a:gd name="T70" fmla="*/ 311 w 1251"/>
                <a:gd name="T71" fmla="*/ 236 h 1229"/>
                <a:gd name="T72" fmla="*/ 327 w 1251"/>
                <a:gd name="T73" fmla="*/ 258 h 1229"/>
                <a:gd name="T74" fmla="*/ 340 w 1251"/>
                <a:gd name="T75" fmla="*/ 279 h 1229"/>
                <a:gd name="T76" fmla="*/ 352 w 1251"/>
                <a:gd name="T77" fmla="*/ 300 h 1229"/>
                <a:gd name="T78" fmla="*/ 362 w 1251"/>
                <a:gd name="T79" fmla="*/ 320 h 1229"/>
                <a:gd name="T80" fmla="*/ 371 w 1251"/>
                <a:gd name="T81" fmla="*/ 338 h 1229"/>
                <a:gd name="T82" fmla="*/ 385 w 1251"/>
                <a:gd name="T83" fmla="*/ 372 h 1229"/>
                <a:gd name="T84" fmla="*/ 388 w 1251"/>
                <a:gd name="T85" fmla="*/ 295 h 1229"/>
                <a:gd name="T86" fmla="*/ 375 w 1251"/>
                <a:gd name="T87" fmla="*/ 251 h 1229"/>
                <a:gd name="T88" fmla="*/ 360 w 1251"/>
                <a:gd name="T89" fmla="*/ 213 h 1229"/>
                <a:gd name="T90" fmla="*/ 347 w 1251"/>
                <a:gd name="T91" fmla="*/ 190 h 1229"/>
                <a:gd name="T92" fmla="*/ 332 w 1251"/>
                <a:gd name="T93" fmla="*/ 167 h 1229"/>
                <a:gd name="T94" fmla="*/ 316 w 1251"/>
                <a:gd name="T95" fmla="*/ 147 h 1229"/>
                <a:gd name="T96" fmla="*/ 296 w 1251"/>
                <a:gd name="T97" fmla="*/ 128 h 1229"/>
                <a:gd name="T98" fmla="*/ 274 w 1251"/>
                <a:gd name="T99" fmla="*/ 113 h 1229"/>
                <a:gd name="T100" fmla="*/ 240 w 1251"/>
                <a:gd name="T101" fmla="*/ 93 h 1229"/>
                <a:gd name="T102" fmla="*/ 188 w 1251"/>
                <a:gd name="T103" fmla="*/ 69 h 1229"/>
                <a:gd name="T104" fmla="*/ 137 w 1251"/>
                <a:gd name="T105" fmla="*/ 49 h 1229"/>
                <a:gd name="T106" fmla="*/ 77 w 1251"/>
                <a:gd name="T107" fmla="*/ 29 h 1229"/>
                <a:gd name="T108" fmla="*/ 48 w 1251"/>
                <a:gd name="T109" fmla="*/ 0 h 1229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51" h="1229">
                  <a:moveTo>
                    <a:pt x="145" y="0"/>
                  </a:moveTo>
                  <a:lnTo>
                    <a:pt x="168" y="7"/>
                  </a:lnTo>
                  <a:lnTo>
                    <a:pt x="194" y="15"/>
                  </a:lnTo>
                  <a:lnTo>
                    <a:pt x="230" y="26"/>
                  </a:lnTo>
                  <a:lnTo>
                    <a:pt x="272" y="38"/>
                  </a:lnTo>
                  <a:lnTo>
                    <a:pt x="320" y="54"/>
                  </a:lnTo>
                  <a:lnTo>
                    <a:pt x="346" y="62"/>
                  </a:lnTo>
                  <a:lnTo>
                    <a:pt x="373" y="71"/>
                  </a:lnTo>
                  <a:lnTo>
                    <a:pt x="401" y="81"/>
                  </a:lnTo>
                  <a:lnTo>
                    <a:pt x="429" y="91"/>
                  </a:lnTo>
                  <a:lnTo>
                    <a:pt x="459" y="101"/>
                  </a:lnTo>
                  <a:lnTo>
                    <a:pt x="489" y="112"/>
                  </a:lnTo>
                  <a:lnTo>
                    <a:pt x="520" y="122"/>
                  </a:lnTo>
                  <a:lnTo>
                    <a:pt x="550" y="133"/>
                  </a:lnTo>
                  <a:lnTo>
                    <a:pt x="581" y="144"/>
                  </a:lnTo>
                  <a:lnTo>
                    <a:pt x="610" y="156"/>
                  </a:lnTo>
                  <a:lnTo>
                    <a:pt x="640" y="167"/>
                  </a:lnTo>
                  <a:lnTo>
                    <a:pt x="669" y="178"/>
                  </a:lnTo>
                  <a:lnTo>
                    <a:pt x="698" y="191"/>
                  </a:lnTo>
                  <a:lnTo>
                    <a:pt x="726" y="203"/>
                  </a:lnTo>
                  <a:lnTo>
                    <a:pt x="753" y="215"/>
                  </a:lnTo>
                  <a:lnTo>
                    <a:pt x="779" y="226"/>
                  </a:lnTo>
                  <a:lnTo>
                    <a:pt x="804" y="238"/>
                  </a:lnTo>
                  <a:lnTo>
                    <a:pt x="827" y="251"/>
                  </a:lnTo>
                  <a:lnTo>
                    <a:pt x="849" y="262"/>
                  </a:lnTo>
                  <a:lnTo>
                    <a:pt x="869" y="273"/>
                  </a:lnTo>
                  <a:lnTo>
                    <a:pt x="887" y="285"/>
                  </a:lnTo>
                  <a:lnTo>
                    <a:pt x="906" y="296"/>
                  </a:lnTo>
                  <a:lnTo>
                    <a:pt x="922" y="308"/>
                  </a:lnTo>
                  <a:lnTo>
                    <a:pt x="939" y="321"/>
                  </a:lnTo>
                  <a:lnTo>
                    <a:pt x="954" y="332"/>
                  </a:lnTo>
                  <a:lnTo>
                    <a:pt x="970" y="344"/>
                  </a:lnTo>
                  <a:lnTo>
                    <a:pt x="983" y="356"/>
                  </a:lnTo>
                  <a:lnTo>
                    <a:pt x="996" y="368"/>
                  </a:lnTo>
                  <a:lnTo>
                    <a:pt x="1009" y="381"/>
                  </a:lnTo>
                  <a:lnTo>
                    <a:pt x="1021" y="394"/>
                  </a:lnTo>
                  <a:lnTo>
                    <a:pt x="1032" y="406"/>
                  </a:lnTo>
                  <a:lnTo>
                    <a:pt x="1044" y="418"/>
                  </a:lnTo>
                  <a:lnTo>
                    <a:pt x="1054" y="431"/>
                  </a:lnTo>
                  <a:lnTo>
                    <a:pt x="1064" y="443"/>
                  </a:lnTo>
                  <a:lnTo>
                    <a:pt x="1073" y="455"/>
                  </a:lnTo>
                  <a:lnTo>
                    <a:pt x="1082" y="468"/>
                  </a:lnTo>
                  <a:lnTo>
                    <a:pt x="1089" y="480"/>
                  </a:lnTo>
                  <a:lnTo>
                    <a:pt x="1098" y="492"/>
                  </a:lnTo>
                  <a:lnTo>
                    <a:pt x="1106" y="506"/>
                  </a:lnTo>
                  <a:lnTo>
                    <a:pt x="1113" y="518"/>
                  </a:lnTo>
                  <a:lnTo>
                    <a:pt x="1119" y="531"/>
                  </a:lnTo>
                  <a:lnTo>
                    <a:pt x="1126" y="542"/>
                  </a:lnTo>
                  <a:lnTo>
                    <a:pt x="1132" y="555"/>
                  </a:lnTo>
                  <a:lnTo>
                    <a:pt x="1138" y="567"/>
                  </a:lnTo>
                  <a:lnTo>
                    <a:pt x="1144" y="579"/>
                  </a:lnTo>
                  <a:lnTo>
                    <a:pt x="1150" y="591"/>
                  </a:lnTo>
                  <a:lnTo>
                    <a:pt x="1155" y="603"/>
                  </a:lnTo>
                  <a:lnTo>
                    <a:pt x="1160" y="614"/>
                  </a:lnTo>
                  <a:lnTo>
                    <a:pt x="1165" y="626"/>
                  </a:lnTo>
                  <a:lnTo>
                    <a:pt x="1170" y="638"/>
                  </a:lnTo>
                  <a:lnTo>
                    <a:pt x="1176" y="649"/>
                  </a:lnTo>
                  <a:lnTo>
                    <a:pt x="1182" y="660"/>
                  </a:lnTo>
                  <a:lnTo>
                    <a:pt x="1199" y="713"/>
                  </a:lnTo>
                  <a:lnTo>
                    <a:pt x="1207" y="745"/>
                  </a:lnTo>
                  <a:lnTo>
                    <a:pt x="1215" y="779"/>
                  </a:lnTo>
                  <a:lnTo>
                    <a:pt x="1226" y="852"/>
                  </a:lnTo>
                  <a:lnTo>
                    <a:pt x="1235" y="926"/>
                  </a:lnTo>
                  <a:lnTo>
                    <a:pt x="1251" y="1103"/>
                  </a:lnTo>
                  <a:lnTo>
                    <a:pt x="1135" y="1229"/>
                  </a:lnTo>
                  <a:lnTo>
                    <a:pt x="1132" y="1223"/>
                  </a:lnTo>
                  <a:lnTo>
                    <a:pt x="1124" y="1206"/>
                  </a:lnTo>
                  <a:lnTo>
                    <a:pt x="1118" y="1194"/>
                  </a:lnTo>
                  <a:lnTo>
                    <a:pt x="1111" y="1180"/>
                  </a:lnTo>
                  <a:lnTo>
                    <a:pt x="1102" y="1164"/>
                  </a:lnTo>
                  <a:lnTo>
                    <a:pt x="1098" y="1155"/>
                  </a:lnTo>
                  <a:lnTo>
                    <a:pt x="1093" y="1145"/>
                  </a:lnTo>
                  <a:lnTo>
                    <a:pt x="1088" y="1136"/>
                  </a:lnTo>
                  <a:lnTo>
                    <a:pt x="1083" y="1126"/>
                  </a:lnTo>
                  <a:lnTo>
                    <a:pt x="1077" y="1115"/>
                  </a:lnTo>
                  <a:lnTo>
                    <a:pt x="1071" y="1104"/>
                  </a:lnTo>
                  <a:lnTo>
                    <a:pt x="1065" y="1093"/>
                  </a:lnTo>
                  <a:lnTo>
                    <a:pt x="1058" y="1081"/>
                  </a:lnTo>
                  <a:lnTo>
                    <a:pt x="1052" y="1069"/>
                  </a:lnTo>
                  <a:lnTo>
                    <a:pt x="1046" y="1058"/>
                  </a:lnTo>
                  <a:lnTo>
                    <a:pt x="1039" y="1045"/>
                  </a:lnTo>
                  <a:lnTo>
                    <a:pt x="1031" y="1032"/>
                  </a:lnTo>
                  <a:lnTo>
                    <a:pt x="1023" y="1020"/>
                  </a:lnTo>
                  <a:lnTo>
                    <a:pt x="1017" y="1006"/>
                  </a:lnTo>
                  <a:lnTo>
                    <a:pt x="1009" y="994"/>
                  </a:lnTo>
                  <a:lnTo>
                    <a:pt x="1001" y="981"/>
                  </a:lnTo>
                  <a:lnTo>
                    <a:pt x="992" y="966"/>
                  </a:lnTo>
                  <a:lnTo>
                    <a:pt x="984" y="953"/>
                  </a:lnTo>
                  <a:lnTo>
                    <a:pt x="976" y="939"/>
                  </a:lnTo>
                  <a:lnTo>
                    <a:pt x="968" y="925"/>
                  </a:lnTo>
                  <a:lnTo>
                    <a:pt x="958" y="912"/>
                  </a:lnTo>
                  <a:lnTo>
                    <a:pt x="950" y="897"/>
                  </a:lnTo>
                  <a:lnTo>
                    <a:pt x="941" y="884"/>
                  </a:lnTo>
                  <a:lnTo>
                    <a:pt x="933" y="869"/>
                  </a:lnTo>
                  <a:lnTo>
                    <a:pt x="923" y="856"/>
                  </a:lnTo>
                  <a:lnTo>
                    <a:pt x="914" y="842"/>
                  </a:lnTo>
                  <a:lnTo>
                    <a:pt x="905" y="828"/>
                  </a:lnTo>
                  <a:lnTo>
                    <a:pt x="896" y="814"/>
                  </a:lnTo>
                  <a:lnTo>
                    <a:pt x="886" y="800"/>
                  </a:lnTo>
                  <a:lnTo>
                    <a:pt x="876" y="787"/>
                  </a:lnTo>
                  <a:lnTo>
                    <a:pt x="867" y="775"/>
                  </a:lnTo>
                  <a:lnTo>
                    <a:pt x="856" y="760"/>
                  </a:lnTo>
                  <a:lnTo>
                    <a:pt x="847" y="747"/>
                  </a:lnTo>
                  <a:lnTo>
                    <a:pt x="837" y="735"/>
                  </a:lnTo>
                  <a:lnTo>
                    <a:pt x="827" y="723"/>
                  </a:lnTo>
                  <a:lnTo>
                    <a:pt x="817" y="711"/>
                  </a:lnTo>
                  <a:lnTo>
                    <a:pt x="807" y="698"/>
                  </a:lnTo>
                  <a:lnTo>
                    <a:pt x="798" y="687"/>
                  </a:lnTo>
                  <a:lnTo>
                    <a:pt x="787" y="676"/>
                  </a:lnTo>
                  <a:lnTo>
                    <a:pt x="776" y="664"/>
                  </a:lnTo>
                  <a:lnTo>
                    <a:pt x="757" y="644"/>
                  </a:lnTo>
                  <a:lnTo>
                    <a:pt x="747" y="634"/>
                  </a:lnTo>
                  <a:lnTo>
                    <a:pt x="737" y="624"/>
                  </a:lnTo>
                  <a:lnTo>
                    <a:pt x="727" y="616"/>
                  </a:lnTo>
                  <a:lnTo>
                    <a:pt x="717" y="607"/>
                  </a:lnTo>
                  <a:lnTo>
                    <a:pt x="697" y="591"/>
                  </a:lnTo>
                  <a:lnTo>
                    <a:pt x="676" y="578"/>
                  </a:lnTo>
                  <a:lnTo>
                    <a:pt x="657" y="566"/>
                  </a:lnTo>
                  <a:lnTo>
                    <a:pt x="635" y="553"/>
                  </a:lnTo>
                  <a:lnTo>
                    <a:pt x="611" y="541"/>
                  </a:lnTo>
                  <a:lnTo>
                    <a:pt x="588" y="529"/>
                  </a:lnTo>
                  <a:lnTo>
                    <a:pt x="563" y="516"/>
                  </a:lnTo>
                  <a:lnTo>
                    <a:pt x="537" y="504"/>
                  </a:lnTo>
                  <a:lnTo>
                    <a:pt x="511" y="491"/>
                  </a:lnTo>
                  <a:lnTo>
                    <a:pt x="484" y="480"/>
                  </a:lnTo>
                  <a:lnTo>
                    <a:pt x="455" y="468"/>
                  </a:lnTo>
                  <a:lnTo>
                    <a:pt x="427" y="455"/>
                  </a:lnTo>
                  <a:lnTo>
                    <a:pt x="399" y="444"/>
                  </a:lnTo>
                  <a:lnTo>
                    <a:pt x="372" y="433"/>
                  </a:lnTo>
                  <a:lnTo>
                    <a:pt x="343" y="421"/>
                  </a:lnTo>
                  <a:lnTo>
                    <a:pt x="315" y="411"/>
                  </a:lnTo>
                  <a:lnTo>
                    <a:pt x="287" y="401"/>
                  </a:lnTo>
                  <a:lnTo>
                    <a:pt x="259" y="390"/>
                  </a:lnTo>
                  <a:lnTo>
                    <a:pt x="234" y="381"/>
                  </a:lnTo>
                  <a:lnTo>
                    <a:pt x="208" y="371"/>
                  </a:lnTo>
                  <a:lnTo>
                    <a:pt x="183" y="363"/>
                  </a:lnTo>
                  <a:lnTo>
                    <a:pt x="158" y="353"/>
                  </a:lnTo>
                  <a:lnTo>
                    <a:pt x="114" y="339"/>
                  </a:lnTo>
                  <a:lnTo>
                    <a:pt x="76" y="326"/>
                  </a:lnTo>
                  <a:lnTo>
                    <a:pt x="44" y="315"/>
                  </a:lnTo>
                  <a:lnTo>
                    <a:pt x="21" y="307"/>
                  </a:lnTo>
                  <a:lnTo>
                    <a:pt x="0" y="300"/>
                  </a:lnTo>
                  <a:lnTo>
                    <a:pt x="12" y="266"/>
                  </a:lnTo>
                  <a:lnTo>
                    <a:pt x="79" y="280"/>
                  </a:lnTo>
                  <a:lnTo>
                    <a:pt x="113" y="289"/>
                  </a:lnTo>
                  <a:lnTo>
                    <a:pt x="153" y="299"/>
                  </a:lnTo>
                  <a:lnTo>
                    <a:pt x="199" y="310"/>
                  </a:lnTo>
                  <a:lnTo>
                    <a:pt x="247" y="324"/>
                  </a:lnTo>
                  <a:lnTo>
                    <a:pt x="300" y="339"/>
                  </a:lnTo>
                  <a:lnTo>
                    <a:pt x="355" y="356"/>
                  </a:lnTo>
                  <a:lnTo>
                    <a:pt x="383" y="366"/>
                  </a:lnTo>
                  <a:lnTo>
                    <a:pt x="412" y="375"/>
                  </a:lnTo>
                  <a:lnTo>
                    <a:pt x="441" y="385"/>
                  </a:lnTo>
                  <a:lnTo>
                    <a:pt x="470" y="396"/>
                  </a:lnTo>
                  <a:lnTo>
                    <a:pt x="499" y="407"/>
                  </a:lnTo>
                  <a:lnTo>
                    <a:pt x="528" y="418"/>
                  </a:lnTo>
                  <a:lnTo>
                    <a:pt x="558" y="431"/>
                  </a:lnTo>
                  <a:lnTo>
                    <a:pt x="587" y="443"/>
                  </a:lnTo>
                  <a:lnTo>
                    <a:pt x="616" y="454"/>
                  </a:lnTo>
                  <a:lnTo>
                    <a:pt x="644" y="469"/>
                  </a:lnTo>
                  <a:lnTo>
                    <a:pt x="672" y="482"/>
                  </a:lnTo>
                  <a:lnTo>
                    <a:pt x="700" y="497"/>
                  </a:lnTo>
                  <a:lnTo>
                    <a:pt x="727" y="511"/>
                  </a:lnTo>
                  <a:lnTo>
                    <a:pt x="752" y="529"/>
                  </a:lnTo>
                  <a:lnTo>
                    <a:pt x="766" y="538"/>
                  </a:lnTo>
                  <a:lnTo>
                    <a:pt x="778" y="547"/>
                  </a:lnTo>
                  <a:lnTo>
                    <a:pt x="790" y="556"/>
                  </a:lnTo>
                  <a:lnTo>
                    <a:pt x="802" y="567"/>
                  </a:lnTo>
                  <a:lnTo>
                    <a:pt x="814" y="577"/>
                  </a:lnTo>
                  <a:lnTo>
                    <a:pt x="827" y="588"/>
                  </a:lnTo>
                  <a:lnTo>
                    <a:pt x="838" y="599"/>
                  </a:lnTo>
                  <a:lnTo>
                    <a:pt x="849" y="611"/>
                  </a:lnTo>
                  <a:lnTo>
                    <a:pt x="861" y="621"/>
                  </a:lnTo>
                  <a:lnTo>
                    <a:pt x="871" y="634"/>
                  </a:lnTo>
                  <a:lnTo>
                    <a:pt x="882" y="646"/>
                  </a:lnTo>
                  <a:lnTo>
                    <a:pt x="892" y="657"/>
                  </a:lnTo>
                  <a:lnTo>
                    <a:pt x="903" y="670"/>
                  </a:lnTo>
                  <a:lnTo>
                    <a:pt x="914" y="682"/>
                  </a:lnTo>
                  <a:lnTo>
                    <a:pt x="923" y="694"/>
                  </a:lnTo>
                  <a:lnTo>
                    <a:pt x="934" y="708"/>
                  </a:lnTo>
                  <a:lnTo>
                    <a:pt x="943" y="720"/>
                  </a:lnTo>
                  <a:lnTo>
                    <a:pt x="952" y="733"/>
                  </a:lnTo>
                  <a:lnTo>
                    <a:pt x="962" y="746"/>
                  </a:lnTo>
                  <a:lnTo>
                    <a:pt x="971" y="759"/>
                  </a:lnTo>
                  <a:lnTo>
                    <a:pt x="980" y="773"/>
                  </a:lnTo>
                  <a:lnTo>
                    <a:pt x="988" y="785"/>
                  </a:lnTo>
                  <a:lnTo>
                    <a:pt x="996" y="798"/>
                  </a:lnTo>
                  <a:lnTo>
                    <a:pt x="1005" y="811"/>
                  </a:lnTo>
                  <a:lnTo>
                    <a:pt x="1013" y="824"/>
                  </a:lnTo>
                  <a:lnTo>
                    <a:pt x="1021" y="837"/>
                  </a:lnTo>
                  <a:lnTo>
                    <a:pt x="1027" y="850"/>
                  </a:lnTo>
                  <a:lnTo>
                    <a:pt x="1036" y="863"/>
                  </a:lnTo>
                  <a:lnTo>
                    <a:pt x="1043" y="875"/>
                  </a:lnTo>
                  <a:lnTo>
                    <a:pt x="1050" y="888"/>
                  </a:lnTo>
                  <a:lnTo>
                    <a:pt x="1056" y="900"/>
                  </a:lnTo>
                  <a:lnTo>
                    <a:pt x="1063" y="913"/>
                  </a:lnTo>
                  <a:lnTo>
                    <a:pt x="1070" y="925"/>
                  </a:lnTo>
                  <a:lnTo>
                    <a:pt x="1075" y="936"/>
                  </a:lnTo>
                  <a:lnTo>
                    <a:pt x="1082" y="949"/>
                  </a:lnTo>
                  <a:lnTo>
                    <a:pt x="1087" y="960"/>
                  </a:lnTo>
                  <a:lnTo>
                    <a:pt x="1092" y="970"/>
                  </a:lnTo>
                  <a:lnTo>
                    <a:pt x="1097" y="982"/>
                  </a:lnTo>
                  <a:lnTo>
                    <a:pt x="1102" y="992"/>
                  </a:lnTo>
                  <a:lnTo>
                    <a:pt x="1108" y="1002"/>
                  </a:lnTo>
                  <a:lnTo>
                    <a:pt x="1112" y="1012"/>
                  </a:lnTo>
                  <a:lnTo>
                    <a:pt x="1116" y="1022"/>
                  </a:lnTo>
                  <a:lnTo>
                    <a:pt x="1123" y="1039"/>
                  </a:lnTo>
                  <a:lnTo>
                    <a:pt x="1136" y="1071"/>
                  </a:lnTo>
                  <a:lnTo>
                    <a:pt x="1147" y="1095"/>
                  </a:lnTo>
                  <a:lnTo>
                    <a:pt x="1154" y="1115"/>
                  </a:lnTo>
                  <a:lnTo>
                    <a:pt x="1195" y="1047"/>
                  </a:lnTo>
                  <a:lnTo>
                    <a:pt x="1191" y="1026"/>
                  </a:lnTo>
                  <a:lnTo>
                    <a:pt x="1182" y="968"/>
                  </a:lnTo>
                  <a:lnTo>
                    <a:pt x="1173" y="929"/>
                  </a:lnTo>
                  <a:lnTo>
                    <a:pt x="1164" y="884"/>
                  </a:lnTo>
                  <a:lnTo>
                    <a:pt x="1157" y="858"/>
                  </a:lnTo>
                  <a:lnTo>
                    <a:pt x="1150" y="833"/>
                  </a:lnTo>
                  <a:lnTo>
                    <a:pt x="1143" y="807"/>
                  </a:lnTo>
                  <a:lnTo>
                    <a:pt x="1134" y="780"/>
                  </a:lnTo>
                  <a:lnTo>
                    <a:pt x="1124" y="753"/>
                  </a:lnTo>
                  <a:lnTo>
                    <a:pt x="1114" y="724"/>
                  </a:lnTo>
                  <a:lnTo>
                    <a:pt x="1103" y="696"/>
                  </a:lnTo>
                  <a:lnTo>
                    <a:pt x="1091" y="668"/>
                  </a:lnTo>
                  <a:lnTo>
                    <a:pt x="1085" y="654"/>
                  </a:lnTo>
                  <a:lnTo>
                    <a:pt x="1079" y="639"/>
                  </a:lnTo>
                  <a:lnTo>
                    <a:pt x="1071" y="625"/>
                  </a:lnTo>
                  <a:lnTo>
                    <a:pt x="1064" y="611"/>
                  </a:lnTo>
                  <a:lnTo>
                    <a:pt x="1056" y="596"/>
                  </a:lnTo>
                  <a:lnTo>
                    <a:pt x="1049" y="583"/>
                  </a:lnTo>
                  <a:lnTo>
                    <a:pt x="1041" y="569"/>
                  </a:lnTo>
                  <a:lnTo>
                    <a:pt x="1032" y="555"/>
                  </a:lnTo>
                  <a:lnTo>
                    <a:pt x="1024" y="542"/>
                  </a:lnTo>
                  <a:lnTo>
                    <a:pt x="1016" y="527"/>
                  </a:lnTo>
                  <a:lnTo>
                    <a:pt x="1007" y="515"/>
                  </a:lnTo>
                  <a:lnTo>
                    <a:pt x="997" y="502"/>
                  </a:lnTo>
                  <a:lnTo>
                    <a:pt x="988" y="489"/>
                  </a:lnTo>
                  <a:lnTo>
                    <a:pt x="978" y="476"/>
                  </a:lnTo>
                  <a:lnTo>
                    <a:pt x="968" y="464"/>
                  </a:lnTo>
                  <a:lnTo>
                    <a:pt x="957" y="451"/>
                  </a:lnTo>
                  <a:lnTo>
                    <a:pt x="947" y="440"/>
                  </a:lnTo>
                  <a:lnTo>
                    <a:pt x="936" y="428"/>
                  </a:lnTo>
                  <a:lnTo>
                    <a:pt x="923" y="417"/>
                  </a:lnTo>
                  <a:lnTo>
                    <a:pt x="913" y="406"/>
                  </a:lnTo>
                  <a:lnTo>
                    <a:pt x="901" y="396"/>
                  </a:lnTo>
                  <a:lnTo>
                    <a:pt x="887" y="385"/>
                  </a:lnTo>
                  <a:lnTo>
                    <a:pt x="875" y="375"/>
                  </a:lnTo>
                  <a:lnTo>
                    <a:pt x="863" y="366"/>
                  </a:lnTo>
                  <a:lnTo>
                    <a:pt x="849" y="357"/>
                  </a:lnTo>
                  <a:lnTo>
                    <a:pt x="835" y="348"/>
                  </a:lnTo>
                  <a:lnTo>
                    <a:pt x="821" y="339"/>
                  </a:lnTo>
                  <a:lnTo>
                    <a:pt x="807" y="330"/>
                  </a:lnTo>
                  <a:lnTo>
                    <a:pt x="793" y="322"/>
                  </a:lnTo>
                  <a:lnTo>
                    <a:pt x="778" y="312"/>
                  </a:lnTo>
                  <a:lnTo>
                    <a:pt x="749" y="296"/>
                  </a:lnTo>
                  <a:lnTo>
                    <a:pt x="720" y="280"/>
                  </a:lnTo>
                  <a:lnTo>
                    <a:pt x="689" y="264"/>
                  </a:lnTo>
                  <a:lnTo>
                    <a:pt x="658" y="250"/>
                  </a:lnTo>
                  <a:lnTo>
                    <a:pt x="627" y="234"/>
                  </a:lnTo>
                  <a:lnTo>
                    <a:pt x="595" y="221"/>
                  </a:lnTo>
                  <a:lnTo>
                    <a:pt x="564" y="207"/>
                  </a:lnTo>
                  <a:lnTo>
                    <a:pt x="533" y="193"/>
                  </a:lnTo>
                  <a:lnTo>
                    <a:pt x="502" y="181"/>
                  </a:lnTo>
                  <a:lnTo>
                    <a:pt x="471" y="168"/>
                  </a:lnTo>
                  <a:lnTo>
                    <a:pt x="442" y="157"/>
                  </a:lnTo>
                  <a:lnTo>
                    <a:pt x="412" y="147"/>
                  </a:lnTo>
                  <a:lnTo>
                    <a:pt x="383" y="135"/>
                  </a:lnTo>
                  <a:lnTo>
                    <a:pt x="355" y="126"/>
                  </a:lnTo>
                  <a:lnTo>
                    <a:pt x="328" y="117"/>
                  </a:lnTo>
                  <a:lnTo>
                    <a:pt x="277" y="100"/>
                  </a:lnTo>
                  <a:lnTo>
                    <a:pt x="232" y="86"/>
                  </a:lnTo>
                  <a:lnTo>
                    <a:pt x="192" y="73"/>
                  </a:lnTo>
                  <a:lnTo>
                    <a:pt x="136" y="58"/>
                  </a:lnTo>
                  <a:lnTo>
                    <a:pt x="115" y="52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0" name="Freeform 9">
              <a:extLst>
                <a:ext uri="{FF2B5EF4-FFF2-40B4-BE49-F238E27FC236}">
                  <a16:creationId xmlns:a16="http://schemas.microsoft.com/office/drawing/2014/main" id="{35E1B7A8-053C-4803-B5D0-D03F0574235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1" y="2076"/>
              <a:ext cx="173" cy="233"/>
            </a:xfrm>
            <a:custGeom>
              <a:avLst/>
              <a:gdLst>
                <a:gd name="T0" fmla="*/ 21 w 517"/>
                <a:gd name="T1" fmla="*/ 0 h 697"/>
                <a:gd name="T2" fmla="*/ 11 w 517"/>
                <a:gd name="T3" fmla="*/ 5 h 697"/>
                <a:gd name="T4" fmla="*/ 0 w 517"/>
                <a:gd name="T5" fmla="*/ 26 h 697"/>
                <a:gd name="T6" fmla="*/ 3 w 517"/>
                <a:gd name="T7" fmla="*/ 43 h 697"/>
                <a:gd name="T8" fmla="*/ 8 w 517"/>
                <a:gd name="T9" fmla="*/ 52 h 697"/>
                <a:gd name="T10" fmla="*/ 12 w 517"/>
                <a:gd name="T11" fmla="*/ 62 h 697"/>
                <a:gd name="T12" fmla="*/ 22 w 517"/>
                <a:gd name="T13" fmla="*/ 76 h 697"/>
                <a:gd name="T14" fmla="*/ 26 w 517"/>
                <a:gd name="T15" fmla="*/ 81 h 697"/>
                <a:gd name="T16" fmla="*/ 72 w 517"/>
                <a:gd name="T17" fmla="*/ 136 h 697"/>
                <a:gd name="T18" fmla="*/ 162 w 517"/>
                <a:gd name="T19" fmla="*/ 233 h 697"/>
                <a:gd name="T20" fmla="*/ 173 w 517"/>
                <a:gd name="T21" fmla="*/ 215 h 697"/>
                <a:gd name="T22" fmla="*/ 170 w 517"/>
                <a:gd name="T23" fmla="*/ 213 h 697"/>
                <a:gd name="T24" fmla="*/ 163 w 517"/>
                <a:gd name="T25" fmla="*/ 206 h 697"/>
                <a:gd name="T26" fmla="*/ 159 w 517"/>
                <a:gd name="T27" fmla="*/ 202 h 697"/>
                <a:gd name="T28" fmla="*/ 153 w 517"/>
                <a:gd name="T29" fmla="*/ 197 h 697"/>
                <a:gd name="T30" fmla="*/ 148 w 517"/>
                <a:gd name="T31" fmla="*/ 192 h 697"/>
                <a:gd name="T32" fmla="*/ 141 w 517"/>
                <a:gd name="T33" fmla="*/ 185 h 697"/>
                <a:gd name="T34" fmla="*/ 135 w 517"/>
                <a:gd name="T35" fmla="*/ 180 h 697"/>
                <a:gd name="T36" fmla="*/ 127 w 517"/>
                <a:gd name="T37" fmla="*/ 173 h 697"/>
                <a:gd name="T38" fmla="*/ 121 w 517"/>
                <a:gd name="T39" fmla="*/ 166 h 697"/>
                <a:gd name="T40" fmla="*/ 114 w 517"/>
                <a:gd name="T41" fmla="*/ 159 h 697"/>
                <a:gd name="T42" fmla="*/ 107 w 517"/>
                <a:gd name="T43" fmla="*/ 152 h 697"/>
                <a:gd name="T44" fmla="*/ 101 w 517"/>
                <a:gd name="T45" fmla="*/ 145 h 697"/>
                <a:gd name="T46" fmla="*/ 95 w 517"/>
                <a:gd name="T47" fmla="*/ 139 h 697"/>
                <a:gd name="T48" fmla="*/ 90 w 517"/>
                <a:gd name="T49" fmla="*/ 133 h 697"/>
                <a:gd name="T50" fmla="*/ 85 w 517"/>
                <a:gd name="T51" fmla="*/ 127 h 697"/>
                <a:gd name="T52" fmla="*/ 80 w 517"/>
                <a:gd name="T53" fmla="*/ 121 h 697"/>
                <a:gd name="T54" fmla="*/ 74 w 517"/>
                <a:gd name="T55" fmla="*/ 114 h 697"/>
                <a:gd name="T56" fmla="*/ 68 w 517"/>
                <a:gd name="T57" fmla="*/ 107 h 697"/>
                <a:gd name="T58" fmla="*/ 62 w 517"/>
                <a:gd name="T59" fmla="*/ 100 h 697"/>
                <a:gd name="T60" fmla="*/ 56 w 517"/>
                <a:gd name="T61" fmla="*/ 93 h 697"/>
                <a:gd name="T62" fmla="*/ 51 w 517"/>
                <a:gd name="T63" fmla="*/ 86 h 697"/>
                <a:gd name="T64" fmla="*/ 45 w 517"/>
                <a:gd name="T65" fmla="*/ 79 h 697"/>
                <a:gd name="T66" fmla="*/ 39 w 517"/>
                <a:gd name="T67" fmla="*/ 73 h 697"/>
                <a:gd name="T68" fmla="*/ 34 w 517"/>
                <a:gd name="T69" fmla="*/ 66 h 697"/>
                <a:gd name="T70" fmla="*/ 26 w 517"/>
                <a:gd name="T71" fmla="*/ 55 h 697"/>
                <a:gd name="T72" fmla="*/ 17 w 517"/>
                <a:gd name="T73" fmla="*/ 39 h 697"/>
                <a:gd name="T74" fmla="*/ 19 w 517"/>
                <a:gd name="T75" fmla="*/ 32 h 697"/>
                <a:gd name="T76" fmla="*/ 23 w 517"/>
                <a:gd name="T77" fmla="*/ 26 h 697"/>
                <a:gd name="T78" fmla="*/ 29 w 517"/>
                <a:gd name="T79" fmla="*/ 22 h 697"/>
                <a:gd name="T80" fmla="*/ 21 w 517"/>
                <a:gd name="T81" fmla="*/ 0 h 697"/>
                <a:gd name="T82" fmla="*/ 21 w 517"/>
                <a:gd name="T83" fmla="*/ 0 h 697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17" h="697">
                  <a:moveTo>
                    <a:pt x="62" y="0"/>
                  </a:moveTo>
                  <a:lnTo>
                    <a:pt x="33" y="16"/>
                  </a:lnTo>
                  <a:lnTo>
                    <a:pt x="0" y="79"/>
                  </a:lnTo>
                  <a:lnTo>
                    <a:pt x="10" y="129"/>
                  </a:lnTo>
                  <a:lnTo>
                    <a:pt x="23" y="157"/>
                  </a:lnTo>
                  <a:lnTo>
                    <a:pt x="36" y="184"/>
                  </a:lnTo>
                  <a:lnTo>
                    <a:pt x="65" y="226"/>
                  </a:lnTo>
                  <a:lnTo>
                    <a:pt x="77" y="242"/>
                  </a:lnTo>
                  <a:lnTo>
                    <a:pt x="215" y="408"/>
                  </a:lnTo>
                  <a:lnTo>
                    <a:pt x="484" y="697"/>
                  </a:lnTo>
                  <a:lnTo>
                    <a:pt x="517" y="642"/>
                  </a:lnTo>
                  <a:lnTo>
                    <a:pt x="509" y="637"/>
                  </a:lnTo>
                  <a:lnTo>
                    <a:pt x="488" y="617"/>
                  </a:lnTo>
                  <a:lnTo>
                    <a:pt x="475" y="604"/>
                  </a:lnTo>
                  <a:lnTo>
                    <a:pt x="458" y="590"/>
                  </a:lnTo>
                  <a:lnTo>
                    <a:pt x="441" y="573"/>
                  </a:lnTo>
                  <a:lnTo>
                    <a:pt x="422" y="554"/>
                  </a:lnTo>
                  <a:lnTo>
                    <a:pt x="403" y="537"/>
                  </a:lnTo>
                  <a:lnTo>
                    <a:pt x="381" y="517"/>
                  </a:lnTo>
                  <a:lnTo>
                    <a:pt x="361" y="496"/>
                  </a:lnTo>
                  <a:lnTo>
                    <a:pt x="341" y="475"/>
                  </a:lnTo>
                  <a:lnTo>
                    <a:pt x="320" y="455"/>
                  </a:lnTo>
                  <a:lnTo>
                    <a:pt x="302" y="435"/>
                  </a:lnTo>
                  <a:lnTo>
                    <a:pt x="285" y="417"/>
                  </a:lnTo>
                  <a:lnTo>
                    <a:pt x="270" y="399"/>
                  </a:lnTo>
                  <a:lnTo>
                    <a:pt x="255" y="379"/>
                  </a:lnTo>
                  <a:lnTo>
                    <a:pt x="238" y="362"/>
                  </a:lnTo>
                  <a:lnTo>
                    <a:pt x="221" y="341"/>
                  </a:lnTo>
                  <a:lnTo>
                    <a:pt x="203" y="321"/>
                  </a:lnTo>
                  <a:lnTo>
                    <a:pt x="186" y="299"/>
                  </a:lnTo>
                  <a:lnTo>
                    <a:pt x="168" y="278"/>
                  </a:lnTo>
                  <a:lnTo>
                    <a:pt x="151" y="258"/>
                  </a:lnTo>
                  <a:lnTo>
                    <a:pt x="133" y="237"/>
                  </a:lnTo>
                  <a:lnTo>
                    <a:pt x="117" y="217"/>
                  </a:lnTo>
                  <a:lnTo>
                    <a:pt x="102" y="198"/>
                  </a:lnTo>
                  <a:lnTo>
                    <a:pt x="77" y="164"/>
                  </a:lnTo>
                  <a:lnTo>
                    <a:pt x="52" y="118"/>
                  </a:lnTo>
                  <a:lnTo>
                    <a:pt x="56" y="95"/>
                  </a:lnTo>
                  <a:lnTo>
                    <a:pt x="69" y="79"/>
                  </a:lnTo>
                  <a:lnTo>
                    <a:pt x="88" y="65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1" name="Freeform 10">
              <a:extLst>
                <a:ext uri="{FF2B5EF4-FFF2-40B4-BE49-F238E27FC236}">
                  <a16:creationId xmlns:a16="http://schemas.microsoft.com/office/drawing/2014/main" id="{50759C11-0A40-49E3-9B8A-930EA1D25D8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0" y="2107"/>
              <a:ext cx="152" cy="385"/>
            </a:xfrm>
            <a:custGeom>
              <a:avLst/>
              <a:gdLst>
                <a:gd name="T0" fmla="*/ 0 w 458"/>
                <a:gd name="T1" fmla="*/ 42 h 1156"/>
                <a:gd name="T2" fmla="*/ 3 w 458"/>
                <a:gd name="T3" fmla="*/ 38 h 1156"/>
                <a:gd name="T4" fmla="*/ 6 w 458"/>
                <a:gd name="T5" fmla="*/ 34 h 1156"/>
                <a:gd name="T6" fmla="*/ 10 w 458"/>
                <a:gd name="T7" fmla="*/ 29 h 1156"/>
                <a:gd name="T8" fmla="*/ 15 w 458"/>
                <a:gd name="T9" fmla="*/ 24 h 1156"/>
                <a:gd name="T10" fmla="*/ 21 w 458"/>
                <a:gd name="T11" fmla="*/ 19 h 1156"/>
                <a:gd name="T12" fmla="*/ 27 w 458"/>
                <a:gd name="T13" fmla="*/ 13 h 1156"/>
                <a:gd name="T14" fmla="*/ 35 w 458"/>
                <a:gd name="T15" fmla="*/ 8 h 1156"/>
                <a:gd name="T16" fmla="*/ 43 w 458"/>
                <a:gd name="T17" fmla="*/ 4 h 1156"/>
                <a:gd name="T18" fmla="*/ 51 w 458"/>
                <a:gd name="T19" fmla="*/ 1 h 1156"/>
                <a:gd name="T20" fmla="*/ 70 w 458"/>
                <a:gd name="T21" fmla="*/ 0 h 1156"/>
                <a:gd name="T22" fmla="*/ 90 w 458"/>
                <a:gd name="T23" fmla="*/ 7 h 1156"/>
                <a:gd name="T24" fmla="*/ 101 w 458"/>
                <a:gd name="T25" fmla="*/ 14 h 1156"/>
                <a:gd name="T26" fmla="*/ 105 w 458"/>
                <a:gd name="T27" fmla="*/ 20 h 1156"/>
                <a:gd name="T28" fmla="*/ 111 w 458"/>
                <a:gd name="T29" fmla="*/ 25 h 1156"/>
                <a:gd name="T30" fmla="*/ 128 w 458"/>
                <a:gd name="T31" fmla="*/ 55 h 1156"/>
                <a:gd name="T32" fmla="*/ 135 w 458"/>
                <a:gd name="T33" fmla="*/ 72 h 1156"/>
                <a:gd name="T34" fmla="*/ 140 w 458"/>
                <a:gd name="T35" fmla="*/ 90 h 1156"/>
                <a:gd name="T36" fmla="*/ 147 w 458"/>
                <a:gd name="T37" fmla="*/ 130 h 1156"/>
                <a:gd name="T38" fmla="*/ 151 w 458"/>
                <a:gd name="T39" fmla="*/ 171 h 1156"/>
                <a:gd name="T40" fmla="*/ 152 w 458"/>
                <a:gd name="T41" fmla="*/ 201 h 1156"/>
                <a:gd name="T42" fmla="*/ 151 w 458"/>
                <a:gd name="T43" fmla="*/ 241 h 1156"/>
                <a:gd name="T44" fmla="*/ 147 w 458"/>
                <a:gd name="T45" fmla="*/ 275 h 1156"/>
                <a:gd name="T46" fmla="*/ 143 w 458"/>
                <a:gd name="T47" fmla="*/ 292 h 1156"/>
                <a:gd name="T48" fmla="*/ 138 w 458"/>
                <a:gd name="T49" fmla="*/ 309 h 1156"/>
                <a:gd name="T50" fmla="*/ 132 w 458"/>
                <a:gd name="T51" fmla="*/ 322 h 1156"/>
                <a:gd name="T52" fmla="*/ 126 w 458"/>
                <a:gd name="T53" fmla="*/ 334 h 1156"/>
                <a:gd name="T54" fmla="*/ 120 w 458"/>
                <a:gd name="T55" fmla="*/ 342 h 1156"/>
                <a:gd name="T56" fmla="*/ 115 w 458"/>
                <a:gd name="T57" fmla="*/ 349 h 1156"/>
                <a:gd name="T58" fmla="*/ 111 w 458"/>
                <a:gd name="T59" fmla="*/ 354 h 1156"/>
                <a:gd name="T60" fmla="*/ 106 w 458"/>
                <a:gd name="T61" fmla="*/ 359 h 1156"/>
                <a:gd name="T62" fmla="*/ 98 w 458"/>
                <a:gd name="T63" fmla="*/ 367 h 1156"/>
                <a:gd name="T64" fmla="*/ 86 w 458"/>
                <a:gd name="T65" fmla="*/ 375 h 1156"/>
                <a:gd name="T66" fmla="*/ 69 w 458"/>
                <a:gd name="T67" fmla="*/ 385 h 1156"/>
                <a:gd name="T68" fmla="*/ 67 w 458"/>
                <a:gd name="T69" fmla="*/ 367 h 1156"/>
                <a:gd name="T70" fmla="*/ 81 w 458"/>
                <a:gd name="T71" fmla="*/ 358 h 1156"/>
                <a:gd name="T72" fmla="*/ 90 w 458"/>
                <a:gd name="T73" fmla="*/ 348 h 1156"/>
                <a:gd name="T74" fmla="*/ 98 w 458"/>
                <a:gd name="T75" fmla="*/ 337 h 1156"/>
                <a:gd name="T76" fmla="*/ 106 w 458"/>
                <a:gd name="T77" fmla="*/ 324 h 1156"/>
                <a:gd name="T78" fmla="*/ 114 w 458"/>
                <a:gd name="T79" fmla="*/ 306 h 1156"/>
                <a:gd name="T80" fmla="*/ 120 w 458"/>
                <a:gd name="T81" fmla="*/ 285 h 1156"/>
                <a:gd name="T82" fmla="*/ 126 w 458"/>
                <a:gd name="T83" fmla="*/ 259 h 1156"/>
                <a:gd name="T84" fmla="*/ 127 w 458"/>
                <a:gd name="T85" fmla="*/ 229 h 1156"/>
                <a:gd name="T86" fmla="*/ 128 w 458"/>
                <a:gd name="T87" fmla="*/ 196 h 1156"/>
                <a:gd name="T88" fmla="*/ 123 w 458"/>
                <a:gd name="T89" fmla="*/ 133 h 1156"/>
                <a:gd name="T90" fmla="*/ 118 w 458"/>
                <a:gd name="T91" fmla="*/ 99 h 1156"/>
                <a:gd name="T92" fmla="*/ 114 w 458"/>
                <a:gd name="T93" fmla="*/ 84 h 1156"/>
                <a:gd name="T94" fmla="*/ 109 w 458"/>
                <a:gd name="T95" fmla="*/ 69 h 1156"/>
                <a:gd name="T96" fmla="*/ 104 w 458"/>
                <a:gd name="T97" fmla="*/ 56 h 1156"/>
                <a:gd name="T98" fmla="*/ 98 w 458"/>
                <a:gd name="T99" fmla="*/ 45 h 1156"/>
                <a:gd name="T100" fmla="*/ 91 w 458"/>
                <a:gd name="T101" fmla="*/ 36 h 1156"/>
                <a:gd name="T102" fmla="*/ 88 w 458"/>
                <a:gd name="T103" fmla="*/ 33 h 1156"/>
                <a:gd name="T104" fmla="*/ 84 w 458"/>
                <a:gd name="T105" fmla="*/ 29 h 1156"/>
                <a:gd name="T106" fmla="*/ 75 w 458"/>
                <a:gd name="T107" fmla="*/ 25 h 1156"/>
                <a:gd name="T108" fmla="*/ 68 w 458"/>
                <a:gd name="T109" fmla="*/ 23 h 1156"/>
                <a:gd name="T110" fmla="*/ 55 w 458"/>
                <a:gd name="T111" fmla="*/ 23 h 1156"/>
                <a:gd name="T112" fmla="*/ 44 w 458"/>
                <a:gd name="T113" fmla="*/ 28 h 1156"/>
                <a:gd name="T114" fmla="*/ 35 w 458"/>
                <a:gd name="T115" fmla="*/ 37 h 1156"/>
                <a:gd name="T116" fmla="*/ 24 w 458"/>
                <a:gd name="T117" fmla="*/ 56 h 1156"/>
                <a:gd name="T118" fmla="*/ 20 w 458"/>
                <a:gd name="T119" fmla="*/ 67 h 1156"/>
                <a:gd name="T120" fmla="*/ 0 w 458"/>
                <a:gd name="T121" fmla="*/ 42 h 1156"/>
                <a:gd name="T122" fmla="*/ 0 w 458"/>
                <a:gd name="T123" fmla="*/ 42 h 115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58" h="1156">
                  <a:moveTo>
                    <a:pt x="0" y="125"/>
                  </a:moveTo>
                  <a:lnTo>
                    <a:pt x="8" y="114"/>
                  </a:lnTo>
                  <a:lnTo>
                    <a:pt x="18" y="102"/>
                  </a:lnTo>
                  <a:lnTo>
                    <a:pt x="29" y="88"/>
                  </a:lnTo>
                  <a:lnTo>
                    <a:pt x="44" y="73"/>
                  </a:lnTo>
                  <a:lnTo>
                    <a:pt x="62" y="57"/>
                  </a:lnTo>
                  <a:lnTo>
                    <a:pt x="82" y="40"/>
                  </a:lnTo>
                  <a:lnTo>
                    <a:pt x="104" y="25"/>
                  </a:lnTo>
                  <a:lnTo>
                    <a:pt x="130" y="13"/>
                  </a:lnTo>
                  <a:lnTo>
                    <a:pt x="154" y="4"/>
                  </a:lnTo>
                  <a:lnTo>
                    <a:pt x="211" y="0"/>
                  </a:lnTo>
                  <a:lnTo>
                    <a:pt x="271" y="22"/>
                  </a:lnTo>
                  <a:lnTo>
                    <a:pt x="303" y="43"/>
                  </a:lnTo>
                  <a:lnTo>
                    <a:pt x="317" y="59"/>
                  </a:lnTo>
                  <a:lnTo>
                    <a:pt x="334" y="76"/>
                  </a:lnTo>
                  <a:lnTo>
                    <a:pt x="386" y="164"/>
                  </a:lnTo>
                  <a:lnTo>
                    <a:pt x="406" y="215"/>
                  </a:lnTo>
                  <a:lnTo>
                    <a:pt x="423" y="271"/>
                  </a:lnTo>
                  <a:lnTo>
                    <a:pt x="444" y="391"/>
                  </a:lnTo>
                  <a:lnTo>
                    <a:pt x="455" y="514"/>
                  </a:lnTo>
                  <a:lnTo>
                    <a:pt x="458" y="603"/>
                  </a:lnTo>
                  <a:lnTo>
                    <a:pt x="455" y="725"/>
                  </a:lnTo>
                  <a:lnTo>
                    <a:pt x="444" y="826"/>
                  </a:lnTo>
                  <a:lnTo>
                    <a:pt x="430" y="878"/>
                  </a:lnTo>
                  <a:lnTo>
                    <a:pt x="415" y="928"/>
                  </a:lnTo>
                  <a:lnTo>
                    <a:pt x="397" y="968"/>
                  </a:lnTo>
                  <a:lnTo>
                    <a:pt x="380" y="1002"/>
                  </a:lnTo>
                  <a:lnTo>
                    <a:pt x="362" y="1028"/>
                  </a:lnTo>
                  <a:lnTo>
                    <a:pt x="346" y="1048"/>
                  </a:lnTo>
                  <a:lnTo>
                    <a:pt x="333" y="1062"/>
                  </a:lnTo>
                  <a:lnTo>
                    <a:pt x="318" y="1078"/>
                  </a:lnTo>
                  <a:lnTo>
                    <a:pt x="294" y="1102"/>
                  </a:lnTo>
                  <a:lnTo>
                    <a:pt x="259" y="1127"/>
                  </a:lnTo>
                  <a:lnTo>
                    <a:pt x="208" y="1156"/>
                  </a:lnTo>
                  <a:lnTo>
                    <a:pt x="203" y="1101"/>
                  </a:lnTo>
                  <a:lnTo>
                    <a:pt x="244" y="1074"/>
                  </a:lnTo>
                  <a:lnTo>
                    <a:pt x="271" y="1046"/>
                  </a:lnTo>
                  <a:lnTo>
                    <a:pt x="296" y="1013"/>
                  </a:lnTo>
                  <a:lnTo>
                    <a:pt x="320" y="972"/>
                  </a:lnTo>
                  <a:lnTo>
                    <a:pt x="344" y="920"/>
                  </a:lnTo>
                  <a:lnTo>
                    <a:pt x="363" y="857"/>
                  </a:lnTo>
                  <a:lnTo>
                    <a:pt x="379" y="779"/>
                  </a:lnTo>
                  <a:lnTo>
                    <a:pt x="383" y="689"/>
                  </a:lnTo>
                  <a:lnTo>
                    <a:pt x="386" y="589"/>
                  </a:lnTo>
                  <a:lnTo>
                    <a:pt x="371" y="398"/>
                  </a:lnTo>
                  <a:lnTo>
                    <a:pt x="355" y="296"/>
                  </a:lnTo>
                  <a:lnTo>
                    <a:pt x="343" y="251"/>
                  </a:lnTo>
                  <a:lnTo>
                    <a:pt x="329" y="208"/>
                  </a:lnTo>
                  <a:lnTo>
                    <a:pt x="314" y="169"/>
                  </a:lnTo>
                  <a:lnTo>
                    <a:pt x="296" y="136"/>
                  </a:lnTo>
                  <a:lnTo>
                    <a:pt x="275" y="108"/>
                  </a:lnTo>
                  <a:lnTo>
                    <a:pt x="264" y="98"/>
                  </a:lnTo>
                  <a:lnTo>
                    <a:pt x="252" y="88"/>
                  </a:lnTo>
                  <a:lnTo>
                    <a:pt x="227" y="75"/>
                  </a:lnTo>
                  <a:lnTo>
                    <a:pt x="205" y="68"/>
                  </a:lnTo>
                  <a:lnTo>
                    <a:pt x="165" y="68"/>
                  </a:lnTo>
                  <a:lnTo>
                    <a:pt x="132" y="85"/>
                  </a:lnTo>
                  <a:lnTo>
                    <a:pt x="105" y="111"/>
                  </a:lnTo>
                  <a:lnTo>
                    <a:pt x="72" y="169"/>
                  </a:lnTo>
                  <a:lnTo>
                    <a:pt x="61" y="200"/>
                  </a:lnTo>
                  <a:lnTo>
                    <a:pt x="0" y="125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2" name="Freeform 11">
              <a:extLst>
                <a:ext uri="{FF2B5EF4-FFF2-40B4-BE49-F238E27FC236}">
                  <a16:creationId xmlns:a16="http://schemas.microsoft.com/office/drawing/2014/main" id="{57E2C18A-1216-4450-AF5F-816B4CD2DD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5" y="2058"/>
              <a:ext cx="129" cy="206"/>
            </a:xfrm>
            <a:custGeom>
              <a:avLst/>
              <a:gdLst>
                <a:gd name="T0" fmla="*/ 33 w 389"/>
                <a:gd name="T1" fmla="*/ 154 h 618"/>
                <a:gd name="T2" fmla="*/ 42 w 389"/>
                <a:gd name="T3" fmla="*/ 162 h 618"/>
                <a:gd name="T4" fmla="*/ 51 w 389"/>
                <a:gd name="T5" fmla="*/ 170 h 618"/>
                <a:gd name="T6" fmla="*/ 61 w 389"/>
                <a:gd name="T7" fmla="*/ 178 h 618"/>
                <a:gd name="T8" fmla="*/ 78 w 389"/>
                <a:gd name="T9" fmla="*/ 188 h 618"/>
                <a:gd name="T10" fmla="*/ 98 w 389"/>
                <a:gd name="T11" fmla="*/ 188 h 618"/>
                <a:gd name="T12" fmla="*/ 109 w 389"/>
                <a:gd name="T13" fmla="*/ 176 h 618"/>
                <a:gd name="T14" fmla="*/ 107 w 389"/>
                <a:gd name="T15" fmla="*/ 144 h 618"/>
                <a:gd name="T16" fmla="*/ 98 w 389"/>
                <a:gd name="T17" fmla="*/ 128 h 618"/>
                <a:gd name="T18" fmla="*/ 89 w 389"/>
                <a:gd name="T19" fmla="*/ 120 h 618"/>
                <a:gd name="T20" fmla="*/ 74 w 389"/>
                <a:gd name="T21" fmla="*/ 110 h 618"/>
                <a:gd name="T22" fmla="*/ 56 w 389"/>
                <a:gd name="T23" fmla="*/ 98 h 618"/>
                <a:gd name="T24" fmla="*/ 38 w 389"/>
                <a:gd name="T25" fmla="*/ 84 h 618"/>
                <a:gd name="T26" fmla="*/ 25 w 389"/>
                <a:gd name="T27" fmla="*/ 73 h 618"/>
                <a:gd name="T28" fmla="*/ 18 w 389"/>
                <a:gd name="T29" fmla="*/ 65 h 618"/>
                <a:gd name="T30" fmla="*/ 4 w 389"/>
                <a:gd name="T31" fmla="*/ 45 h 618"/>
                <a:gd name="T32" fmla="*/ 4 w 389"/>
                <a:gd name="T33" fmla="*/ 15 h 618"/>
                <a:gd name="T34" fmla="*/ 14 w 389"/>
                <a:gd name="T35" fmla="*/ 6 h 618"/>
                <a:gd name="T36" fmla="*/ 27 w 389"/>
                <a:gd name="T37" fmla="*/ 1 h 618"/>
                <a:gd name="T38" fmla="*/ 73 w 389"/>
                <a:gd name="T39" fmla="*/ 8 h 618"/>
                <a:gd name="T40" fmla="*/ 91 w 389"/>
                <a:gd name="T41" fmla="*/ 27 h 618"/>
                <a:gd name="T42" fmla="*/ 88 w 389"/>
                <a:gd name="T43" fmla="*/ 56 h 618"/>
                <a:gd name="T44" fmla="*/ 73 w 389"/>
                <a:gd name="T45" fmla="*/ 65 h 618"/>
                <a:gd name="T46" fmla="*/ 43 w 389"/>
                <a:gd name="T47" fmla="*/ 56 h 618"/>
                <a:gd name="T48" fmla="*/ 30 w 389"/>
                <a:gd name="T49" fmla="*/ 40 h 618"/>
                <a:gd name="T50" fmla="*/ 35 w 389"/>
                <a:gd name="T51" fmla="*/ 22 h 618"/>
                <a:gd name="T52" fmla="*/ 55 w 389"/>
                <a:gd name="T53" fmla="*/ 22 h 618"/>
                <a:gd name="T54" fmla="*/ 44 w 389"/>
                <a:gd name="T55" fmla="*/ 33 h 618"/>
                <a:gd name="T56" fmla="*/ 46 w 389"/>
                <a:gd name="T57" fmla="*/ 45 h 618"/>
                <a:gd name="T58" fmla="*/ 70 w 389"/>
                <a:gd name="T59" fmla="*/ 49 h 618"/>
                <a:gd name="T60" fmla="*/ 72 w 389"/>
                <a:gd name="T61" fmla="*/ 28 h 618"/>
                <a:gd name="T62" fmla="*/ 64 w 389"/>
                <a:gd name="T63" fmla="*/ 19 h 618"/>
                <a:gd name="T64" fmla="*/ 52 w 389"/>
                <a:gd name="T65" fmla="*/ 14 h 618"/>
                <a:gd name="T66" fmla="*/ 26 w 389"/>
                <a:gd name="T67" fmla="*/ 16 h 618"/>
                <a:gd name="T68" fmla="*/ 20 w 389"/>
                <a:gd name="T69" fmla="*/ 33 h 618"/>
                <a:gd name="T70" fmla="*/ 25 w 389"/>
                <a:gd name="T71" fmla="*/ 49 h 618"/>
                <a:gd name="T72" fmla="*/ 34 w 389"/>
                <a:gd name="T73" fmla="*/ 60 h 618"/>
                <a:gd name="T74" fmla="*/ 50 w 389"/>
                <a:gd name="T75" fmla="*/ 74 h 618"/>
                <a:gd name="T76" fmla="*/ 61 w 389"/>
                <a:gd name="T77" fmla="*/ 82 h 618"/>
                <a:gd name="T78" fmla="*/ 74 w 389"/>
                <a:gd name="T79" fmla="*/ 91 h 618"/>
                <a:gd name="T80" fmla="*/ 88 w 389"/>
                <a:gd name="T81" fmla="*/ 100 h 618"/>
                <a:gd name="T82" fmla="*/ 100 w 389"/>
                <a:gd name="T83" fmla="*/ 110 h 618"/>
                <a:gd name="T84" fmla="*/ 112 w 389"/>
                <a:gd name="T85" fmla="*/ 122 h 618"/>
                <a:gd name="T86" fmla="*/ 129 w 389"/>
                <a:gd name="T87" fmla="*/ 163 h 618"/>
                <a:gd name="T88" fmla="*/ 123 w 389"/>
                <a:gd name="T89" fmla="*/ 189 h 618"/>
                <a:gd name="T90" fmla="*/ 110 w 389"/>
                <a:gd name="T91" fmla="*/ 202 h 618"/>
                <a:gd name="T92" fmla="*/ 95 w 389"/>
                <a:gd name="T93" fmla="*/ 206 h 618"/>
                <a:gd name="T94" fmla="*/ 64 w 389"/>
                <a:gd name="T95" fmla="*/ 198 h 618"/>
                <a:gd name="T96" fmla="*/ 49 w 389"/>
                <a:gd name="T97" fmla="*/ 188 h 618"/>
                <a:gd name="T98" fmla="*/ 36 w 389"/>
                <a:gd name="T99" fmla="*/ 178 h 618"/>
                <a:gd name="T100" fmla="*/ 31 w 389"/>
                <a:gd name="T101" fmla="*/ 152 h 6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89" h="618">
                  <a:moveTo>
                    <a:pt x="94" y="455"/>
                  </a:moveTo>
                  <a:lnTo>
                    <a:pt x="100" y="461"/>
                  </a:lnTo>
                  <a:lnTo>
                    <a:pt x="116" y="476"/>
                  </a:lnTo>
                  <a:lnTo>
                    <a:pt x="126" y="487"/>
                  </a:lnTo>
                  <a:lnTo>
                    <a:pt x="139" y="499"/>
                  </a:lnTo>
                  <a:lnTo>
                    <a:pt x="153" y="510"/>
                  </a:lnTo>
                  <a:lnTo>
                    <a:pt x="169" y="524"/>
                  </a:lnTo>
                  <a:lnTo>
                    <a:pt x="185" y="534"/>
                  </a:lnTo>
                  <a:lnTo>
                    <a:pt x="201" y="545"/>
                  </a:lnTo>
                  <a:lnTo>
                    <a:pt x="234" y="563"/>
                  </a:lnTo>
                  <a:lnTo>
                    <a:pt x="266" y="571"/>
                  </a:lnTo>
                  <a:lnTo>
                    <a:pt x="295" y="565"/>
                  </a:lnTo>
                  <a:lnTo>
                    <a:pt x="315" y="550"/>
                  </a:lnTo>
                  <a:lnTo>
                    <a:pt x="329" y="529"/>
                  </a:lnTo>
                  <a:lnTo>
                    <a:pt x="334" y="480"/>
                  </a:lnTo>
                  <a:lnTo>
                    <a:pt x="322" y="432"/>
                  </a:lnTo>
                  <a:lnTo>
                    <a:pt x="304" y="393"/>
                  </a:lnTo>
                  <a:lnTo>
                    <a:pt x="297" y="385"/>
                  </a:lnTo>
                  <a:lnTo>
                    <a:pt x="284" y="373"/>
                  </a:lnTo>
                  <a:lnTo>
                    <a:pt x="267" y="360"/>
                  </a:lnTo>
                  <a:lnTo>
                    <a:pt x="247" y="346"/>
                  </a:lnTo>
                  <a:lnTo>
                    <a:pt x="222" y="330"/>
                  </a:lnTo>
                  <a:lnTo>
                    <a:pt x="196" y="313"/>
                  </a:lnTo>
                  <a:lnTo>
                    <a:pt x="169" y="293"/>
                  </a:lnTo>
                  <a:lnTo>
                    <a:pt x="142" y="273"/>
                  </a:lnTo>
                  <a:lnTo>
                    <a:pt x="115" y="251"/>
                  </a:lnTo>
                  <a:lnTo>
                    <a:pt x="89" y="229"/>
                  </a:lnTo>
                  <a:lnTo>
                    <a:pt x="76" y="218"/>
                  </a:lnTo>
                  <a:lnTo>
                    <a:pt x="64" y="207"/>
                  </a:lnTo>
                  <a:lnTo>
                    <a:pt x="53" y="194"/>
                  </a:lnTo>
                  <a:lnTo>
                    <a:pt x="43" y="182"/>
                  </a:lnTo>
                  <a:lnTo>
                    <a:pt x="12" y="135"/>
                  </a:lnTo>
                  <a:lnTo>
                    <a:pt x="0" y="85"/>
                  </a:lnTo>
                  <a:lnTo>
                    <a:pt x="13" y="44"/>
                  </a:lnTo>
                  <a:lnTo>
                    <a:pt x="25" y="30"/>
                  </a:lnTo>
                  <a:lnTo>
                    <a:pt x="41" y="17"/>
                  </a:lnTo>
                  <a:lnTo>
                    <a:pt x="60" y="8"/>
                  </a:lnTo>
                  <a:lnTo>
                    <a:pt x="82" y="3"/>
                  </a:lnTo>
                  <a:lnTo>
                    <a:pt x="127" y="0"/>
                  </a:lnTo>
                  <a:lnTo>
                    <a:pt x="220" y="23"/>
                  </a:lnTo>
                  <a:lnTo>
                    <a:pt x="254" y="48"/>
                  </a:lnTo>
                  <a:lnTo>
                    <a:pt x="274" y="81"/>
                  </a:lnTo>
                  <a:lnTo>
                    <a:pt x="276" y="143"/>
                  </a:lnTo>
                  <a:lnTo>
                    <a:pt x="265" y="169"/>
                  </a:lnTo>
                  <a:lnTo>
                    <a:pt x="245" y="185"/>
                  </a:lnTo>
                  <a:lnTo>
                    <a:pt x="221" y="195"/>
                  </a:lnTo>
                  <a:lnTo>
                    <a:pt x="192" y="196"/>
                  </a:lnTo>
                  <a:lnTo>
                    <a:pt x="129" y="168"/>
                  </a:lnTo>
                  <a:lnTo>
                    <a:pt x="104" y="142"/>
                  </a:lnTo>
                  <a:lnTo>
                    <a:pt x="91" y="120"/>
                  </a:lnTo>
                  <a:lnTo>
                    <a:pt x="90" y="86"/>
                  </a:lnTo>
                  <a:lnTo>
                    <a:pt x="105" y="66"/>
                  </a:lnTo>
                  <a:lnTo>
                    <a:pt x="116" y="59"/>
                  </a:lnTo>
                  <a:lnTo>
                    <a:pt x="165" y="66"/>
                  </a:lnTo>
                  <a:lnTo>
                    <a:pt x="153" y="75"/>
                  </a:lnTo>
                  <a:lnTo>
                    <a:pt x="133" y="98"/>
                  </a:lnTo>
                  <a:lnTo>
                    <a:pt x="129" y="124"/>
                  </a:lnTo>
                  <a:lnTo>
                    <a:pt x="140" y="136"/>
                  </a:lnTo>
                  <a:lnTo>
                    <a:pt x="165" y="146"/>
                  </a:lnTo>
                  <a:lnTo>
                    <a:pt x="210" y="146"/>
                  </a:lnTo>
                  <a:lnTo>
                    <a:pt x="225" y="119"/>
                  </a:lnTo>
                  <a:lnTo>
                    <a:pt x="217" y="85"/>
                  </a:lnTo>
                  <a:lnTo>
                    <a:pt x="206" y="70"/>
                  </a:lnTo>
                  <a:lnTo>
                    <a:pt x="193" y="56"/>
                  </a:lnTo>
                  <a:lnTo>
                    <a:pt x="178" y="48"/>
                  </a:lnTo>
                  <a:lnTo>
                    <a:pt x="158" y="41"/>
                  </a:lnTo>
                  <a:lnTo>
                    <a:pt x="116" y="38"/>
                  </a:lnTo>
                  <a:lnTo>
                    <a:pt x="79" y="49"/>
                  </a:lnTo>
                  <a:lnTo>
                    <a:pt x="60" y="81"/>
                  </a:lnTo>
                  <a:lnTo>
                    <a:pt x="59" y="100"/>
                  </a:lnTo>
                  <a:lnTo>
                    <a:pt x="60" y="116"/>
                  </a:lnTo>
                  <a:lnTo>
                    <a:pt x="74" y="147"/>
                  </a:lnTo>
                  <a:lnTo>
                    <a:pt x="86" y="161"/>
                  </a:lnTo>
                  <a:lnTo>
                    <a:pt x="103" y="179"/>
                  </a:lnTo>
                  <a:lnTo>
                    <a:pt x="125" y="197"/>
                  </a:lnTo>
                  <a:lnTo>
                    <a:pt x="152" y="221"/>
                  </a:lnTo>
                  <a:lnTo>
                    <a:pt x="167" y="233"/>
                  </a:lnTo>
                  <a:lnTo>
                    <a:pt x="185" y="246"/>
                  </a:lnTo>
                  <a:lnTo>
                    <a:pt x="203" y="259"/>
                  </a:lnTo>
                  <a:lnTo>
                    <a:pt x="223" y="272"/>
                  </a:lnTo>
                  <a:lnTo>
                    <a:pt x="242" y="285"/>
                  </a:lnTo>
                  <a:lnTo>
                    <a:pt x="264" y="300"/>
                  </a:lnTo>
                  <a:lnTo>
                    <a:pt x="284" y="315"/>
                  </a:lnTo>
                  <a:lnTo>
                    <a:pt x="303" y="331"/>
                  </a:lnTo>
                  <a:lnTo>
                    <a:pt x="321" y="347"/>
                  </a:lnTo>
                  <a:lnTo>
                    <a:pt x="338" y="365"/>
                  </a:lnTo>
                  <a:lnTo>
                    <a:pt x="367" y="401"/>
                  </a:lnTo>
                  <a:lnTo>
                    <a:pt x="389" y="490"/>
                  </a:lnTo>
                  <a:lnTo>
                    <a:pt x="382" y="533"/>
                  </a:lnTo>
                  <a:lnTo>
                    <a:pt x="371" y="566"/>
                  </a:lnTo>
                  <a:lnTo>
                    <a:pt x="353" y="590"/>
                  </a:lnTo>
                  <a:lnTo>
                    <a:pt x="333" y="606"/>
                  </a:lnTo>
                  <a:lnTo>
                    <a:pt x="309" y="615"/>
                  </a:lnTo>
                  <a:lnTo>
                    <a:pt x="286" y="618"/>
                  </a:lnTo>
                  <a:lnTo>
                    <a:pt x="239" y="614"/>
                  </a:lnTo>
                  <a:lnTo>
                    <a:pt x="193" y="594"/>
                  </a:lnTo>
                  <a:lnTo>
                    <a:pt x="169" y="580"/>
                  </a:lnTo>
                  <a:lnTo>
                    <a:pt x="147" y="564"/>
                  </a:lnTo>
                  <a:lnTo>
                    <a:pt x="126" y="550"/>
                  </a:lnTo>
                  <a:lnTo>
                    <a:pt x="109" y="535"/>
                  </a:lnTo>
                  <a:lnTo>
                    <a:pt x="94" y="524"/>
                  </a:lnTo>
                  <a:lnTo>
                    <a:pt x="94" y="455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3" name="Freeform 12">
              <a:extLst>
                <a:ext uri="{FF2B5EF4-FFF2-40B4-BE49-F238E27FC236}">
                  <a16:creationId xmlns:a16="http://schemas.microsoft.com/office/drawing/2014/main" id="{BF1C50C5-D472-4E88-8C03-CE84958BE3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6" y="2491"/>
              <a:ext cx="65" cy="68"/>
            </a:xfrm>
            <a:custGeom>
              <a:avLst/>
              <a:gdLst>
                <a:gd name="T0" fmla="*/ 64 w 196"/>
                <a:gd name="T1" fmla="*/ 42 h 203"/>
                <a:gd name="T2" fmla="*/ 65 w 196"/>
                <a:gd name="T3" fmla="*/ 29 h 203"/>
                <a:gd name="T4" fmla="*/ 61 w 196"/>
                <a:gd name="T5" fmla="*/ 18 h 203"/>
                <a:gd name="T6" fmla="*/ 55 w 196"/>
                <a:gd name="T7" fmla="*/ 9 h 203"/>
                <a:gd name="T8" fmla="*/ 45 w 196"/>
                <a:gd name="T9" fmla="*/ 2 h 203"/>
                <a:gd name="T10" fmla="*/ 34 w 196"/>
                <a:gd name="T11" fmla="*/ 0 h 203"/>
                <a:gd name="T12" fmla="*/ 23 w 196"/>
                <a:gd name="T13" fmla="*/ 1 h 203"/>
                <a:gd name="T14" fmla="*/ 13 w 196"/>
                <a:gd name="T15" fmla="*/ 7 h 203"/>
                <a:gd name="T16" fmla="*/ 5 w 196"/>
                <a:gd name="T17" fmla="*/ 15 h 203"/>
                <a:gd name="T18" fmla="*/ 1 w 196"/>
                <a:gd name="T19" fmla="*/ 26 h 203"/>
                <a:gd name="T20" fmla="*/ 0 w 196"/>
                <a:gd name="T21" fmla="*/ 38 h 203"/>
                <a:gd name="T22" fmla="*/ 4 w 196"/>
                <a:gd name="T23" fmla="*/ 50 h 203"/>
                <a:gd name="T24" fmla="*/ 10 w 196"/>
                <a:gd name="T25" fmla="*/ 59 h 203"/>
                <a:gd name="T26" fmla="*/ 20 w 196"/>
                <a:gd name="T27" fmla="*/ 65 h 203"/>
                <a:gd name="T28" fmla="*/ 31 w 196"/>
                <a:gd name="T29" fmla="*/ 68 h 203"/>
                <a:gd name="T30" fmla="*/ 42 w 196"/>
                <a:gd name="T31" fmla="*/ 67 h 203"/>
                <a:gd name="T32" fmla="*/ 54 w 196"/>
                <a:gd name="T33" fmla="*/ 59 h 203"/>
                <a:gd name="T34" fmla="*/ 36 w 196"/>
                <a:gd name="T35" fmla="*/ 53 h 203"/>
                <a:gd name="T36" fmla="*/ 31 w 196"/>
                <a:gd name="T37" fmla="*/ 53 h 203"/>
                <a:gd name="T38" fmla="*/ 25 w 196"/>
                <a:gd name="T39" fmla="*/ 51 h 203"/>
                <a:gd name="T40" fmla="*/ 19 w 196"/>
                <a:gd name="T41" fmla="*/ 47 h 203"/>
                <a:gd name="T42" fmla="*/ 16 w 196"/>
                <a:gd name="T43" fmla="*/ 42 h 203"/>
                <a:gd name="T44" fmla="*/ 14 w 196"/>
                <a:gd name="T45" fmla="*/ 35 h 203"/>
                <a:gd name="T46" fmla="*/ 15 w 196"/>
                <a:gd name="T47" fmla="*/ 28 h 203"/>
                <a:gd name="T48" fmla="*/ 18 w 196"/>
                <a:gd name="T49" fmla="*/ 22 h 203"/>
                <a:gd name="T50" fmla="*/ 22 w 196"/>
                <a:gd name="T51" fmla="*/ 18 h 203"/>
                <a:gd name="T52" fmla="*/ 28 w 196"/>
                <a:gd name="T53" fmla="*/ 15 h 203"/>
                <a:gd name="T54" fmla="*/ 34 w 196"/>
                <a:gd name="T55" fmla="*/ 14 h 203"/>
                <a:gd name="T56" fmla="*/ 40 w 196"/>
                <a:gd name="T57" fmla="*/ 16 h 203"/>
                <a:gd name="T58" fmla="*/ 46 w 196"/>
                <a:gd name="T59" fmla="*/ 20 h 203"/>
                <a:gd name="T60" fmla="*/ 49 w 196"/>
                <a:gd name="T61" fmla="*/ 26 h 203"/>
                <a:gd name="T62" fmla="*/ 51 w 196"/>
                <a:gd name="T63" fmla="*/ 32 h 203"/>
                <a:gd name="T64" fmla="*/ 50 w 196"/>
                <a:gd name="T65" fmla="*/ 41 h 203"/>
                <a:gd name="T66" fmla="*/ 63 w 196"/>
                <a:gd name="T67" fmla="*/ 46 h 2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6" h="203">
                  <a:moveTo>
                    <a:pt x="190" y="137"/>
                  </a:moveTo>
                  <a:lnTo>
                    <a:pt x="193" y="124"/>
                  </a:lnTo>
                  <a:lnTo>
                    <a:pt x="196" y="106"/>
                  </a:lnTo>
                  <a:lnTo>
                    <a:pt x="195" y="88"/>
                  </a:lnTo>
                  <a:lnTo>
                    <a:pt x="192" y="71"/>
                  </a:lnTo>
                  <a:lnTo>
                    <a:pt x="185" y="55"/>
                  </a:lnTo>
                  <a:lnTo>
                    <a:pt x="175" y="39"/>
                  </a:lnTo>
                  <a:lnTo>
                    <a:pt x="165" y="26"/>
                  </a:lnTo>
                  <a:lnTo>
                    <a:pt x="152" y="16"/>
                  </a:lnTo>
                  <a:lnTo>
                    <a:pt x="136" y="7"/>
                  </a:lnTo>
                  <a:lnTo>
                    <a:pt x="120" y="1"/>
                  </a:lnTo>
                  <a:lnTo>
                    <a:pt x="102" y="0"/>
                  </a:lnTo>
                  <a:lnTo>
                    <a:pt x="86" y="0"/>
                  </a:lnTo>
                  <a:lnTo>
                    <a:pt x="69" y="3"/>
                  </a:lnTo>
                  <a:lnTo>
                    <a:pt x="53" y="10"/>
                  </a:lnTo>
                  <a:lnTo>
                    <a:pt x="38" y="20"/>
                  </a:lnTo>
                  <a:lnTo>
                    <a:pt x="26" y="32"/>
                  </a:lnTo>
                  <a:lnTo>
                    <a:pt x="16" y="46"/>
                  </a:lnTo>
                  <a:lnTo>
                    <a:pt x="8" y="62"/>
                  </a:lnTo>
                  <a:lnTo>
                    <a:pt x="2" y="78"/>
                  </a:lnTo>
                  <a:lnTo>
                    <a:pt x="0" y="97"/>
                  </a:lnTo>
                  <a:lnTo>
                    <a:pt x="1" y="114"/>
                  </a:lnTo>
                  <a:lnTo>
                    <a:pt x="4" y="131"/>
                  </a:lnTo>
                  <a:lnTo>
                    <a:pt x="11" y="148"/>
                  </a:lnTo>
                  <a:lnTo>
                    <a:pt x="20" y="163"/>
                  </a:lnTo>
                  <a:lnTo>
                    <a:pt x="31" y="176"/>
                  </a:lnTo>
                  <a:lnTo>
                    <a:pt x="45" y="186"/>
                  </a:lnTo>
                  <a:lnTo>
                    <a:pt x="60" y="194"/>
                  </a:lnTo>
                  <a:lnTo>
                    <a:pt x="75" y="201"/>
                  </a:lnTo>
                  <a:lnTo>
                    <a:pt x="92" y="203"/>
                  </a:lnTo>
                  <a:lnTo>
                    <a:pt x="109" y="202"/>
                  </a:lnTo>
                  <a:lnTo>
                    <a:pt x="128" y="199"/>
                  </a:lnTo>
                  <a:lnTo>
                    <a:pt x="145" y="190"/>
                  </a:lnTo>
                  <a:lnTo>
                    <a:pt x="163" y="175"/>
                  </a:lnTo>
                  <a:lnTo>
                    <a:pt x="127" y="148"/>
                  </a:lnTo>
                  <a:lnTo>
                    <a:pt x="110" y="157"/>
                  </a:lnTo>
                  <a:lnTo>
                    <a:pt x="102" y="159"/>
                  </a:lnTo>
                  <a:lnTo>
                    <a:pt x="92" y="159"/>
                  </a:lnTo>
                  <a:lnTo>
                    <a:pt x="83" y="157"/>
                  </a:lnTo>
                  <a:lnTo>
                    <a:pt x="74" y="153"/>
                  </a:lnTo>
                  <a:lnTo>
                    <a:pt x="66" y="147"/>
                  </a:lnTo>
                  <a:lnTo>
                    <a:pt x="58" y="141"/>
                  </a:lnTo>
                  <a:lnTo>
                    <a:pt x="53" y="133"/>
                  </a:lnTo>
                  <a:lnTo>
                    <a:pt x="47" y="125"/>
                  </a:lnTo>
                  <a:lnTo>
                    <a:pt x="44" y="114"/>
                  </a:lnTo>
                  <a:lnTo>
                    <a:pt x="41" y="105"/>
                  </a:lnTo>
                  <a:lnTo>
                    <a:pt x="43" y="95"/>
                  </a:lnTo>
                  <a:lnTo>
                    <a:pt x="45" y="85"/>
                  </a:lnTo>
                  <a:lnTo>
                    <a:pt x="49" y="76"/>
                  </a:lnTo>
                  <a:lnTo>
                    <a:pt x="53" y="67"/>
                  </a:lnTo>
                  <a:lnTo>
                    <a:pt x="59" y="60"/>
                  </a:lnTo>
                  <a:lnTo>
                    <a:pt x="66" y="53"/>
                  </a:lnTo>
                  <a:lnTo>
                    <a:pt x="74" y="48"/>
                  </a:lnTo>
                  <a:lnTo>
                    <a:pt x="84" y="45"/>
                  </a:lnTo>
                  <a:lnTo>
                    <a:pt x="94" y="43"/>
                  </a:lnTo>
                  <a:lnTo>
                    <a:pt x="103" y="43"/>
                  </a:lnTo>
                  <a:lnTo>
                    <a:pt x="114" y="45"/>
                  </a:lnTo>
                  <a:lnTo>
                    <a:pt x="122" y="48"/>
                  </a:lnTo>
                  <a:lnTo>
                    <a:pt x="130" y="54"/>
                  </a:lnTo>
                  <a:lnTo>
                    <a:pt x="138" y="61"/>
                  </a:lnTo>
                  <a:lnTo>
                    <a:pt x="143" y="68"/>
                  </a:lnTo>
                  <a:lnTo>
                    <a:pt x="149" y="77"/>
                  </a:lnTo>
                  <a:lnTo>
                    <a:pt x="153" y="87"/>
                  </a:lnTo>
                  <a:lnTo>
                    <a:pt x="154" y="97"/>
                  </a:lnTo>
                  <a:lnTo>
                    <a:pt x="153" y="107"/>
                  </a:lnTo>
                  <a:lnTo>
                    <a:pt x="152" y="121"/>
                  </a:lnTo>
                  <a:lnTo>
                    <a:pt x="190" y="137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4" name="Freeform 13">
              <a:extLst>
                <a:ext uri="{FF2B5EF4-FFF2-40B4-BE49-F238E27FC236}">
                  <a16:creationId xmlns:a16="http://schemas.microsoft.com/office/drawing/2014/main" id="{B038022C-D81C-4EB8-A619-A4E08C8C3122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7" y="2525"/>
              <a:ext cx="319" cy="63"/>
            </a:xfrm>
            <a:custGeom>
              <a:avLst/>
              <a:gdLst>
                <a:gd name="T0" fmla="*/ 280 w 958"/>
                <a:gd name="T1" fmla="*/ 6 h 187"/>
                <a:gd name="T2" fmla="*/ 111 w 958"/>
                <a:gd name="T3" fmla="*/ 37 h 187"/>
                <a:gd name="T4" fmla="*/ 11 w 958"/>
                <a:gd name="T5" fmla="*/ 0 h 187"/>
                <a:gd name="T6" fmla="*/ 0 w 958"/>
                <a:gd name="T7" fmla="*/ 5 h 187"/>
                <a:gd name="T8" fmla="*/ 108 w 958"/>
                <a:gd name="T9" fmla="*/ 63 h 187"/>
                <a:gd name="T10" fmla="*/ 319 w 958"/>
                <a:gd name="T11" fmla="*/ 24 h 187"/>
                <a:gd name="T12" fmla="*/ 280 w 958"/>
                <a:gd name="T13" fmla="*/ 6 h 187"/>
                <a:gd name="T14" fmla="*/ 280 w 958"/>
                <a:gd name="T15" fmla="*/ 6 h 1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58" h="187">
                  <a:moveTo>
                    <a:pt x="842" y="17"/>
                  </a:moveTo>
                  <a:lnTo>
                    <a:pt x="334" y="111"/>
                  </a:lnTo>
                  <a:lnTo>
                    <a:pt x="33" y="0"/>
                  </a:lnTo>
                  <a:lnTo>
                    <a:pt x="0" y="15"/>
                  </a:lnTo>
                  <a:lnTo>
                    <a:pt x="323" y="187"/>
                  </a:lnTo>
                  <a:lnTo>
                    <a:pt x="958" y="71"/>
                  </a:lnTo>
                  <a:lnTo>
                    <a:pt x="842" y="17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5" name="Freeform 14">
              <a:extLst>
                <a:ext uri="{FF2B5EF4-FFF2-40B4-BE49-F238E27FC236}">
                  <a16:creationId xmlns:a16="http://schemas.microsoft.com/office/drawing/2014/main" id="{04B12025-CBEE-4057-9950-3FCCA75D59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8" y="2568"/>
              <a:ext cx="65" cy="67"/>
            </a:xfrm>
            <a:custGeom>
              <a:avLst/>
              <a:gdLst>
                <a:gd name="T0" fmla="*/ 64 w 196"/>
                <a:gd name="T1" fmla="*/ 26 h 202"/>
                <a:gd name="T2" fmla="*/ 59 w 196"/>
                <a:gd name="T3" fmla="*/ 15 h 202"/>
                <a:gd name="T4" fmla="*/ 52 w 196"/>
                <a:gd name="T5" fmla="*/ 6 h 202"/>
                <a:gd name="T6" fmla="*/ 42 w 196"/>
                <a:gd name="T7" fmla="*/ 1 h 202"/>
                <a:gd name="T8" fmla="*/ 31 w 196"/>
                <a:gd name="T9" fmla="*/ 0 h 202"/>
                <a:gd name="T10" fmla="*/ 20 w 196"/>
                <a:gd name="T11" fmla="*/ 3 h 202"/>
                <a:gd name="T12" fmla="*/ 10 w 196"/>
                <a:gd name="T13" fmla="*/ 9 h 202"/>
                <a:gd name="T14" fmla="*/ 3 w 196"/>
                <a:gd name="T15" fmla="*/ 18 h 202"/>
                <a:gd name="T16" fmla="*/ 0 w 196"/>
                <a:gd name="T17" fmla="*/ 30 h 202"/>
                <a:gd name="T18" fmla="*/ 1 w 196"/>
                <a:gd name="T19" fmla="*/ 41 h 202"/>
                <a:gd name="T20" fmla="*/ 6 w 196"/>
                <a:gd name="T21" fmla="*/ 52 h 202"/>
                <a:gd name="T22" fmla="*/ 13 w 196"/>
                <a:gd name="T23" fmla="*/ 61 h 202"/>
                <a:gd name="T24" fmla="*/ 23 w 196"/>
                <a:gd name="T25" fmla="*/ 66 h 202"/>
                <a:gd name="T26" fmla="*/ 34 w 196"/>
                <a:gd name="T27" fmla="*/ 67 h 202"/>
                <a:gd name="T28" fmla="*/ 45 w 196"/>
                <a:gd name="T29" fmla="*/ 65 h 202"/>
                <a:gd name="T30" fmla="*/ 55 w 196"/>
                <a:gd name="T31" fmla="*/ 58 h 202"/>
                <a:gd name="T32" fmla="*/ 63 w 196"/>
                <a:gd name="T33" fmla="*/ 44 h 202"/>
                <a:gd name="T34" fmla="*/ 44 w 196"/>
                <a:gd name="T35" fmla="*/ 48 h 202"/>
                <a:gd name="T36" fmla="*/ 39 w 196"/>
                <a:gd name="T37" fmla="*/ 52 h 202"/>
                <a:gd name="T38" fmla="*/ 33 w 196"/>
                <a:gd name="T39" fmla="*/ 53 h 202"/>
                <a:gd name="T40" fmla="*/ 26 w 196"/>
                <a:gd name="T41" fmla="*/ 52 h 202"/>
                <a:gd name="T42" fmla="*/ 21 w 196"/>
                <a:gd name="T43" fmla="*/ 48 h 202"/>
                <a:gd name="T44" fmla="*/ 17 w 196"/>
                <a:gd name="T45" fmla="*/ 43 h 202"/>
                <a:gd name="T46" fmla="*/ 14 w 196"/>
                <a:gd name="T47" fmla="*/ 37 h 202"/>
                <a:gd name="T48" fmla="*/ 14 w 196"/>
                <a:gd name="T49" fmla="*/ 31 h 202"/>
                <a:gd name="T50" fmla="*/ 17 w 196"/>
                <a:gd name="T51" fmla="*/ 24 h 202"/>
                <a:gd name="T52" fmla="*/ 21 w 196"/>
                <a:gd name="T53" fmla="*/ 19 h 202"/>
                <a:gd name="T54" fmla="*/ 26 w 196"/>
                <a:gd name="T55" fmla="*/ 16 h 202"/>
                <a:gd name="T56" fmla="*/ 33 w 196"/>
                <a:gd name="T57" fmla="*/ 14 h 202"/>
                <a:gd name="T58" fmla="*/ 39 w 196"/>
                <a:gd name="T59" fmla="*/ 16 h 202"/>
                <a:gd name="T60" fmla="*/ 44 w 196"/>
                <a:gd name="T61" fmla="*/ 19 h 202"/>
                <a:gd name="T62" fmla="*/ 48 w 196"/>
                <a:gd name="T63" fmla="*/ 24 h 202"/>
                <a:gd name="T64" fmla="*/ 51 w 196"/>
                <a:gd name="T65" fmla="*/ 32 h 202"/>
                <a:gd name="T66" fmla="*/ 65 w 196"/>
                <a:gd name="T67" fmla="*/ 32 h 2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6" h="202">
                  <a:moveTo>
                    <a:pt x="196" y="97"/>
                  </a:moveTo>
                  <a:lnTo>
                    <a:pt x="194" y="78"/>
                  </a:lnTo>
                  <a:lnTo>
                    <a:pt x="188" y="60"/>
                  </a:lnTo>
                  <a:lnTo>
                    <a:pt x="179" y="45"/>
                  </a:lnTo>
                  <a:lnTo>
                    <a:pt x="169" y="32"/>
                  </a:lnTo>
                  <a:lnTo>
                    <a:pt x="157" y="19"/>
                  </a:lnTo>
                  <a:lnTo>
                    <a:pt x="141" y="10"/>
                  </a:lnTo>
                  <a:lnTo>
                    <a:pt x="127" y="4"/>
                  </a:lnTo>
                  <a:lnTo>
                    <a:pt x="108" y="1"/>
                  </a:lnTo>
                  <a:lnTo>
                    <a:pt x="92" y="0"/>
                  </a:lnTo>
                  <a:lnTo>
                    <a:pt x="75" y="2"/>
                  </a:lnTo>
                  <a:lnTo>
                    <a:pt x="59" y="9"/>
                  </a:lnTo>
                  <a:lnTo>
                    <a:pt x="44" y="16"/>
                  </a:lnTo>
                  <a:lnTo>
                    <a:pt x="31" y="27"/>
                  </a:lnTo>
                  <a:lnTo>
                    <a:pt x="20" y="40"/>
                  </a:lnTo>
                  <a:lnTo>
                    <a:pt x="10" y="55"/>
                  </a:lnTo>
                  <a:lnTo>
                    <a:pt x="3" y="73"/>
                  </a:lnTo>
                  <a:lnTo>
                    <a:pt x="0" y="89"/>
                  </a:lnTo>
                  <a:lnTo>
                    <a:pt x="0" y="108"/>
                  </a:lnTo>
                  <a:lnTo>
                    <a:pt x="2" y="125"/>
                  </a:lnTo>
                  <a:lnTo>
                    <a:pt x="7" y="142"/>
                  </a:lnTo>
                  <a:lnTo>
                    <a:pt x="17" y="158"/>
                  </a:lnTo>
                  <a:lnTo>
                    <a:pt x="27" y="172"/>
                  </a:lnTo>
                  <a:lnTo>
                    <a:pt x="39" y="184"/>
                  </a:lnTo>
                  <a:lnTo>
                    <a:pt x="54" y="192"/>
                  </a:lnTo>
                  <a:lnTo>
                    <a:pt x="70" y="199"/>
                  </a:lnTo>
                  <a:lnTo>
                    <a:pt x="87" y="202"/>
                  </a:lnTo>
                  <a:lnTo>
                    <a:pt x="104" y="202"/>
                  </a:lnTo>
                  <a:lnTo>
                    <a:pt x="121" y="200"/>
                  </a:lnTo>
                  <a:lnTo>
                    <a:pt x="137" y="195"/>
                  </a:lnTo>
                  <a:lnTo>
                    <a:pt x="153" y="187"/>
                  </a:lnTo>
                  <a:lnTo>
                    <a:pt x="167" y="175"/>
                  </a:lnTo>
                  <a:lnTo>
                    <a:pt x="178" y="159"/>
                  </a:lnTo>
                  <a:lnTo>
                    <a:pt x="190" y="132"/>
                  </a:lnTo>
                  <a:lnTo>
                    <a:pt x="148" y="126"/>
                  </a:lnTo>
                  <a:lnTo>
                    <a:pt x="134" y="146"/>
                  </a:lnTo>
                  <a:lnTo>
                    <a:pt x="127" y="152"/>
                  </a:lnTo>
                  <a:lnTo>
                    <a:pt x="118" y="156"/>
                  </a:lnTo>
                  <a:lnTo>
                    <a:pt x="108" y="158"/>
                  </a:lnTo>
                  <a:lnTo>
                    <a:pt x="99" y="159"/>
                  </a:lnTo>
                  <a:lnTo>
                    <a:pt x="89" y="158"/>
                  </a:lnTo>
                  <a:lnTo>
                    <a:pt x="79" y="156"/>
                  </a:lnTo>
                  <a:lnTo>
                    <a:pt x="71" y="152"/>
                  </a:lnTo>
                  <a:lnTo>
                    <a:pt x="63" y="146"/>
                  </a:lnTo>
                  <a:lnTo>
                    <a:pt x="56" y="140"/>
                  </a:lnTo>
                  <a:lnTo>
                    <a:pt x="50" y="130"/>
                  </a:lnTo>
                  <a:lnTo>
                    <a:pt x="45" y="122"/>
                  </a:lnTo>
                  <a:lnTo>
                    <a:pt x="43" y="112"/>
                  </a:lnTo>
                  <a:lnTo>
                    <a:pt x="43" y="102"/>
                  </a:lnTo>
                  <a:lnTo>
                    <a:pt x="43" y="92"/>
                  </a:lnTo>
                  <a:lnTo>
                    <a:pt x="45" y="82"/>
                  </a:lnTo>
                  <a:lnTo>
                    <a:pt x="50" y="73"/>
                  </a:lnTo>
                  <a:lnTo>
                    <a:pt x="55" y="66"/>
                  </a:lnTo>
                  <a:lnTo>
                    <a:pt x="62" y="58"/>
                  </a:lnTo>
                  <a:lnTo>
                    <a:pt x="70" y="51"/>
                  </a:lnTo>
                  <a:lnTo>
                    <a:pt x="78" y="48"/>
                  </a:lnTo>
                  <a:lnTo>
                    <a:pt x="88" y="45"/>
                  </a:lnTo>
                  <a:lnTo>
                    <a:pt x="98" y="43"/>
                  </a:lnTo>
                  <a:lnTo>
                    <a:pt x="106" y="44"/>
                  </a:lnTo>
                  <a:lnTo>
                    <a:pt x="117" y="47"/>
                  </a:lnTo>
                  <a:lnTo>
                    <a:pt x="126" y="51"/>
                  </a:lnTo>
                  <a:lnTo>
                    <a:pt x="134" y="57"/>
                  </a:lnTo>
                  <a:lnTo>
                    <a:pt x="140" y="65"/>
                  </a:lnTo>
                  <a:lnTo>
                    <a:pt x="145" y="72"/>
                  </a:lnTo>
                  <a:lnTo>
                    <a:pt x="149" y="82"/>
                  </a:lnTo>
                  <a:lnTo>
                    <a:pt x="153" y="97"/>
                  </a:lnTo>
                  <a:lnTo>
                    <a:pt x="196" y="97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6" name="Freeform 15">
              <a:extLst>
                <a:ext uri="{FF2B5EF4-FFF2-40B4-BE49-F238E27FC236}">
                  <a16:creationId xmlns:a16="http://schemas.microsoft.com/office/drawing/2014/main" id="{28F9C35A-834C-47EC-B65F-92B0D1F6FF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6" y="2683"/>
              <a:ext cx="65" cy="67"/>
            </a:xfrm>
            <a:custGeom>
              <a:avLst/>
              <a:gdLst>
                <a:gd name="T0" fmla="*/ 54 w 196"/>
                <a:gd name="T1" fmla="*/ 8 h 200"/>
                <a:gd name="T2" fmla="*/ 44 w 196"/>
                <a:gd name="T3" fmla="*/ 2 h 200"/>
                <a:gd name="T4" fmla="*/ 33 w 196"/>
                <a:gd name="T5" fmla="*/ 0 h 200"/>
                <a:gd name="T6" fmla="*/ 22 w 196"/>
                <a:gd name="T7" fmla="*/ 2 h 200"/>
                <a:gd name="T8" fmla="*/ 12 w 196"/>
                <a:gd name="T9" fmla="*/ 8 h 200"/>
                <a:gd name="T10" fmla="*/ 5 w 196"/>
                <a:gd name="T11" fmla="*/ 16 h 200"/>
                <a:gd name="T12" fmla="*/ 0 w 196"/>
                <a:gd name="T13" fmla="*/ 28 h 200"/>
                <a:gd name="T14" fmla="*/ 0 w 196"/>
                <a:gd name="T15" fmla="*/ 40 h 200"/>
                <a:gd name="T16" fmla="*/ 4 w 196"/>
                <a:gd name="T17" fmla="*/ 51 h 200"/>
                <a:gd name="T18" fmla="*/ 11 w 196"/>
                <a:gd name="T19" fmla="*/ 60 h 200"/>
                <a:gd name="T20" fmla="*/ 21 w 196"/>
                <a:gd name="T21" fmla="*/ 66 h 200"/>
                <a:gd name="T22" fmla="*/ 32 w 196"/>
                <a:gd name="T23" fmla="*/ 67 h 200"/>
                <a:gd name="T24" fmla="*/ 43 w 196"/>
                <a:gd name="T25" fmla="*/ 67 h 200"/>
                <a:gd name="T26" fmla="*/ 53 w 196"/>
                <a:gd name="T27" fmla="*/ 61 h 200"/>
                <a:gd name="T28" fmla="*/ 60 w 196"/>
                <a:gd name="T29" fmla="*/ 52 h 200"/>
                <a:gd name="T30" fmla="*/ 65 w 196"/>
                <a:gd name="T31" fmla="*/ 41 h 200"/>
                <a:gd name="T32" fmla="*/ 63 w 196"/>
                <a:gd name="T33" fmla="*/ 24 h 200"/>
                <a:gd name="T34" fmla="*/ 50 w 196"/>
                <a:gd name="T35" fmla="*/ 39 h 200"/>
                <a:gd name="T36" fmla="*/ 48 w 196"/>
                <a:gd name="T37" fmla="*/ 45 h 200"/>
                <a:gd name="T38" fmla="*/ 43 w 196"/>
                <a:gd name="T39" fmla="*/ 50 h 200"/>
                <a:gd name="T40" fmla="*/ 38 w 196"/>
                <a:gd name="T41" fmla="*/ 53 h 200"/>
                <a:gd name="T42" fmla="*/ 31 w 196"/>
                <a:gd name="T43" fmla="*/ 54 h 200"/>
                <a:gd name="T44" fmla="*/ 25 w 196"/>
                <a:gd name="T45" fmla="*/ 52 h 200"/>
                <a:gd name="T46" fmla="*/ 20 w 196"/>
                <a:gd name="T47" fmla="*/ 48 h 200"/>
                <a:gd name="T48" fmla="*/ 16 w 196"/>
                <a:gd name="T49" fmla="*/ 43 h 200"/>
                <a:gd name="T50" fmla="*/ 14 w 196"/>
                <a:gd name="T51" fmla="*/ 37 h 200"/>
                <a:gd name="T52" fmla="*/ 15 w 196"/>
                <a:gd name="T53" fmla="*/ 29 h 200"/>
                <a:gd name="T54" fmla="*/ 17 w 196"/>
                <a:gd name="T55" fmla="*/ 23 h 200"/>
                <a:gd name="T56" fmla="*/ 22 w 196"/>
                <a:gd name="T57" fmla="*/ 18 h 200"/>
                <a:gd name="T58" fmla="*/ 28 w 196"/>
                <a:gd name="T59" fmla="*/ 15 h 200"/>
                <a:gd name="T60" fmla="*/ 34 w 196"/>
                <a:gd name="T61" fmla="*/ 15 h 200"/>
                <a:gd name="T62" fmla="*/ 40 w 196"/>
                <a:gd name="T63" fmla="*/ 16 h 200"/>
                <a:gd name="T64" fmla="*/ 46 w 196"/>
                <a:gd name="T65" fmla="*/ 22 h 200"/>
                <a:gd name="T66" fmla="*/ 57 w 196"/>
                <a:gd name="T67" fmla="*/ 12 h 200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6" h="200">
                  <a:moveTo>
                    <a:pt x="172" y="35"/>
                  </a:moveTo>
                  <a:lnTo>
                    <a:pt x="163" y="25"/>
                  </a:lnTo>
                  <a:lnTo>
                    <a:pt x="149" y="15"/>
                  </a:lnTo>
                  <a:lnTo>
                    <a:pt x="133" y="7"/>
                  </a:lnTo>
                  <a:lnTo>
                    <a:pt x="117" y="3"/>
                  </a:lnTo>
                  <a:lnTo>
                    <a:pt x="100" y="0"/>
                  </a:lnTo>
                  <a:lnTo>
                    <a:pt x="83" y="2"/>
                  </a:lnTo>
                  <a:lnTo>
                    <a:pt x="66" y="6"/>
                  </a:lnTo>
                  <a:lnTo>
                    <a:pt x="51" y="13"/>
                  </a:lnTo>
                  <a:lnTo>
                    <a:pt x="36" y="23"/>
                  </a:lnTo>
                  <a:lnTo>
                    <a:pt x="24" y="35"/>
                  </a:lnTo>
                  <a:lnTo>
                    <a:pt x="14" y="49"/>
                  </a:lnTo>
                  <a:lnTo>
                    <a:pt x="7" y="66"/>
                  </a:lnTo>
                  <a:lnTo>
                    <a:pt x="1" y="83"/>
                  </a:lnTo>
                  <a:lnTo>
                    <a:pt x="0" y="101"/>
                  </a:lnTo>
                  <a:lnTo>
                    <a:pt x="0" y="118"/>
                  </a:lnTo>
                  <a:lnTo>
                    <a:pt x="5" y="136"/>
                  </a:lnTo>
                  <a:lnTo>
                    <a:pt x="12" y="152"/>
                  </a:lnTo>
                  <a:lnTo>
                    <a:pt x="22" y="166"/>
                  </a:lnTo>
                  <a:lnTo>
                    <a:pt x="33" y="179"/>
                  </a:lnTo>
                  <a:lnTo>
                    <a:pt x="47" y="190"/>
                  </a:lnTo>
                  <a:lnTo>
                    <a:pt x="63" y="197"/>
                  </a:lnTo>
                  <a:lnTo>
                    <a:pt x="79" y="200"/>
                  </a:lnTo>
                  <a:lnTo>
                    <a:pt x="96" y="200"/>
                  </a:lnTo>
                  <a:lnTo>
                    <a:pt x="114" y="200"/>
                  </a:lnTo>
                  <a:lnTo>
                    <a:pt x="130" y="199"/>
                  </a:lnTo>
                  <a:lnTo>
                    <a:pt x="146" y="192"/>
                  </a:lnTo>
                  <a:lnTo>
                    <a:pt x="159" y="182"/>
                  </a:lnTo>
                  <a:lnTo>
                    <a:pt x="171" y="170"/>
                  </a:lnTo>
                  <a:lnTo>
                    <a:pt x="182" y="156"/>
                  </a:lnTo>
                  <a:lnTo>
                    <a:pt x="189" y="139"/>
                  </a:lnTo>
                  <a:lnTo>
                    <a:pt x="195" y="121"/>
                  </a:lnTo>
                  <a:lnTo>
                    <a:pt x="196" y="102"/>
                  </a:lnTo>
                  <a:lnTo>
                    <a:pt x="189" y="72"/>
                  </a:lnTo>
                  <a:lnTo>
                    <a:pt x="153" y="92"/>
                  </a:lnTo>
                  <a:lnTo>
                    <a:pt x="152" y="116"/>
                  </a:lnTo>
                  <a:lnTo>
                    <a:pt x="149" y="125"/>
                  </a:lnTo>
                  <a:lnTo>
                    <a:pt x="144" y="135"/>
                  </a:lnTo>
                  <a:lnTo>
                    <a:pt x="137" y="142"/>
                  </a:lnTo>
                  <a:lnTo>
                    <a:pt x="130" y="149"/>
                  </a:lnTo>
                  <a:lnTo>
                    <a:pt x="122" y="154"/>
                  </a:lnTo>
                  <a:lnTo>
                    <a:pt x="114" y="158"/>
                  </a:lnTo>
                  <a:lnTo>
                    <a:pt x="104" y="160"/>
                  </a:lnTo>
                  <a:lnTo>
                    <a:pt x="93" y="160"/>
                  </a:lnTo>
                  <a:lnTo>
                    <a:pt x="85" y="158"/>
                  </a:lnTo>
                  <a:lnTo>
                    <a:pt x="75" y="154"/>
                  </a:lnTo>
                  <a:lnTo>
                    <a:pt x="66" y="150"/>
                  </a:lnTo>
                  <a:lnTo>
                    <a:pt x="59" y="144"/>
                  </a:lnTo>
                  <a:lnTo>
                    <a:pt x="53" y="136"/>
                  </a:lnTo>
                  <a:lnTo>
                    <a:pt x="48" y="127"/>
                  </a:lnTo>
                  <a:lnTo>
                    <a:pt x="44" y="118"/>
                  </a:lnTo>
                  <a:lnTo>
                    <a:pt x="43" y="109"/>
                  </a:lnTo>
                  <a:lnTo>
                    <a:pt x="42" y="97"/>
                  </a:lnTo>
                  <a:lnTo>
                    <a:pt x="44" y="88"/>
                  </a:lnTo>
                  <a:lnTo>
                    <a:pt x="47" y="79"/>
                  </a:lnTo>
                  <a:lnTo>
                    <a:pt x="52" y="70"/>
                  </a:lnTo>
                  <a:lnTo>
                    <a:pt x="57" y="61"/>
                  </a:lnTo>
                  <a:lnTo>
                    <a:pt x="65" y="55"/>
                  </a:lnTo>
                  <a:lnTo>
                    <a:pt x="74" y="49"/>
                  </a:lnTo>
                  <a:lnTo>
                    <a:pt x="83" y="46"/>
                  </a:lnTo>
                  <a:lnTo>
                    <a:pt x="92" y="45"/>
                  </a:lnTo>
                  <a:lnTo>
                    <a:pt x="102" y="45"/>
                  </a:lnTo>
                  <a:lnTo>
                    <a:pt x="112" y="46"/>
                  </a:lnTo>
                  <a:lnTo>
                    <a:pt x="121" y="49"/>
                  </a:lnTo>
                  <a:lnTo>
                    <a:pt x="129" y="54"/>
                  </a:lnTo>
                  <a:lnTo>
                    <a:pt x="139" y="67"/>
                  </a:lnTo>
                  <a:lnTo>
                    <a:pt x="172" y="35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7" name="Freeform 16">
              <a:extLst>
                <a:ext uri="{FF2B5EF4-FFF2-40B4-BE49-F238E27FC236}">
                  <a16:creationId xmlns:a16="http://schemas.microsoft.com/office/drawing/2014/main" id="{37928181-B259-437C-AF04-B36C5496BD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9" y="2540"/>
              <a:ext cx="132" cy="63"/>
            </a:xfrm>
            <a:custGeom>
              <a:avLst/>
              <a:gdLst>
                <a:gd name="T0" fmla="*/ 0 w 397"/>
                <a:gd name="T1" fmla="*/ 59 h 191"/>
                <a:gd name="T2" fmla="*/ 132 w 397"/>
                <a:gd name="T3" fmla="*/ 63 h 191"/>
                <a:gd name="T4" fmla="*/ 38 w 397"/>
                <a:gd name="T5" fmla="*/ 0 h 191"/>
                <a:gd name="T6" fmla="*/ 37 w 397"/>
                <a:gd name="T7" fmla="*/ 9 h 191"/>
                <a:gd name="T8" fmla="*/ 71 w 397"/>
                <a:gd name="T9" fmla="*/ 44 h 191"/>
                <a:gd name="T10" fmla="*/ 4 w 397"/>
                <a:gd name="T11" fmla="*/ 50 h 191"/>
                <a:gd name="T12" fmla="*/ 0 w 397"/>
                <a:gd name="T13" fmla="*/ 59 h 191"/>
                <a:gd name="T14" fmla="*/ 0 w 397"/>
                <a:gd name="T15" fmla="*/ 59 h 19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97" h="191">
                  <a:moveTo>
                    <a:pt x="0" y="180"/>
                  </a:moveTo>
                  <a:lnTo>
                    <a:pt x="397" y="191"/>
                  </a:lnTo>
                  <a:lnTo>
                    <a:pt x="115" y="0"/>
                  </a:lnTo>
                  <a:lnTo>
                    <a:pt x="110" y="27"/>
                  </a:lnTo>
                  <a:lnTo>
                    <a:pt x="215" y="133"/>
                  </a:lnTo>
                  <a:lnTo>
                    <a:pt x="12" y="153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8" name="Freeform 17">
              <a:extLst>
                <a:ext uri="{FF2B5EF4-FFF2-40B4-BE49-F238E27FC236}">
                  <a16:creationId xmlns:a16="http://schemas.microsoft.com/office/drawing/2014/main" id="{CFBA5DBB-002E-47DE-BD94-844D9AF2C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9" y="2609"/>
              <a:ext cx="130" cy="97"/>
            </a:xfrm>
            <a:custGeom>
              <a:avLst/>
              <a:gdLst>
                <a:gd name="T0" fmla="*/ 0 w 389"/>
                <a:gd name="T1" fmla="*/ 0 h 289"/>
                <a:gd name="T2" fmla="*/ 130 w 389"/>
                <a:gd name="T3" fmla="*/ 14 h 289"/>
                <a:gd name="T4" fmla="*/ 32 w 389"/>
                <a:gd name="T5" fmla="*/ 97 h 289"/>
                <a:gd name="T6" fmla="*/ 29 w 389"/>
                <a:gd name="T7" fmla="*/ 86 h 289"/>
                <a:gd name="T8" fmla="*/ 86 w 389"/>
                <a:gd name="T9" fmla="*/ 25 h 289"/>
                <a:gd name="T10" fmla="*/ 5 w 389"/>
                <a:gd name="T11" fmla="*/ 9 h 289"/>
                <a:gd name="T12" fmla="*/ 0 w 389"/>
                <a:gd name="T13" fmla="*/ 0 h 289"/>
                <a:gd name="T14" fmla="*/ 0 w 389"/>
                <a:gd name="T15" fmla="*/ 0 h 28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9" h="289">
                  <a:moveTo>
                    <a:pt x="0" y="0"/>
                  </a:moveTo>
                  <a:lnTo>
                    <a:pt x="389" y="42"/>
                  </a:lnTo>
                  <a:lnTo>
                    <a:pt x="97" y="289"/>
                  </a:lnTo>
                  <a:lnTo>
                    <a:pt x="86" y="255"/>
                  </a:lnTo>
                  <a:lnTo>
                    <a:pt x="257" y="74"/>
                  </a:lnTo>
                  <a:lnTo>
                    <a:pt x="14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39" name="Freeform 18">
              <a:extLst>
                <a:ext uri="{FF2B5EF4-FFF2-40B4-BE49-F238E27FC236}">
                  <a16:creationId xmlns:a16="http://schemas.microsoft.com/office/drawing/2014/main" id="{D3DE2C20-3413-4924-ACE9-9BA92017665F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9" y="2227"/>
              <a:ext cx="65" cy="80"/>
            </a:xfrm>
            <a:custGeom>
              <a:avLst/>
              <a:gdLst>
                <a:gd name="T0" fmla="*/ 0 w 195"/>
                <a:gd name="T1" fmla="*/ 0 h 241"/>
                <a:gd name="T2" fmla="*/ 45 w 195"/>
                <a:gd name="T3" fmla="*/ 80 h 241"/>
                <a:gd name="T4" fmla="*/ 65 w 195"/>
                <a:gd name="T5" fmla="*/ 18 h 241"/>
                <a:gd name="T6" fmla="*/ 58 w 195"/>
                <a:gd name="T7" fmla="*/ 16 h 241"/>
                <a:gd name="T8" fmla="*/ 40 w 195"/>
                <a:gd name="T9" fmla="*/ 46 h 241"/>
                <a:gd name="T10" fmla="*/ 9 w 195"/>
                <a:gd name="T11" fmla="*/ 1 h 241"/>
                <a:gd name="T12" fmla="*/ 0 w 195"/>
                <a:gd name="T13" fmla="*/ 0 h 241"/>
                <a:gd name="T14" fmla="*/ 0 w 195"/>
                <a:gd name="T15" fmla="*/ 0 h 2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95" h="241">
                  <a:moveTo>
                    <a:pt x="0" y="0"/>
                  </a:moveTo>
                  <a:lnTo>
                    <a:pt x="135" y="241"/>
                  </a:lnTo>
                  <a:lnTo>
                    <a:pt x="195" y="55"/>
                  </a:lnTo>
                  <a:lnTo>
                    <a:pt x="173" y="48"/>
                  </a:lnTo>
                  <a:lnTo>
                    <a:pt x="121" y="138"/>
                  </a:lnTo>
                  <a:lnTo>
                    <a:pt x="28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0" name="Freeform 19">
              <a:extLst>
                <a:ext uri="{FF2B5EF4-FFF2-40B4-BE49-F238E27FC236}">
                  <a16:creationId xmlns:a16="http://schemas.microsoft.com/office/drawing/2014/main" id="{3114F725-7795-4C07-A878-D28CFFF28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1" y="2187"/>
              <a:ext cx="58" cy="55"/>
            </a:xfrm>
            <a:custGeom>
              <a:avLst/>
              <a:gdLst>
                <a:gd name="T0" fmla="*/ 48 w 175"/>
                <a:gd name="T1" fmla="*/ 49 h 166"/>
                <a:gd name="T2" fmla="*/ 54 w 175"/>
                <a:gd name="T3" fmla="*/ 41 h 166"/>
                <a:gd name="T4" fmla="*/ 58 w 175"/>
                <a:gd name="T5" fmla="*/ 32 h 166"/>
                <a:gd name="T6" fmla="*/ 58 w 175"/>
                <a:gd name="T7" fmla="*/ 23 h 166"/>
                <a:gd name="T8" fmla="*/ 54 w 175"/>
                <a:gd name="T9" fmla="*/ 14 h 166"/>
                <a:gd name="T10" fmla="*/ 48 w 175"/>
                <a:gd name="T11" fmla="*/ 6 h 166"/>
                <a:gd name="T12" fmla="*/ 39 w 175"/>
                <a:gd name="T13" fmla="*/ 1 h 166"/>
                <a:gd name="T14" fmla="*/ 29 w 175"/>
                <a:gd name="T15" fmla="*/ 0 h 166"/>
                <a:gd name="T16" fmla="*/ 19 w 175"/>
                <a:gd name="T17" fmla="*/ 1 h 166"/>
                <a:gd name="T18" fmla="*/ 11 w 175"/>
                <a:gd name="T19" fmla="*/ 6 h 166"/>
                <a:gd name="T20" fmla="*/ 4 w 175"/>
                <a:gd name="T21" fmla="*/ 14 h 166"/>
                <a:gd name="T22" fmla="*/ 0 w 175"/>
                <a:gd name="T23" fmla="*/ 23 h 166"/>
                <a:gd name="T24" fmla="*/ 0 w 175"/>
                <a:gd name="T25" fmla="*/ 32 h 166"/>
                <a:gd name="T26" fmla="*/ 4 w 175"/>
                <a:gd name="T27" fmla="*/ 41 h 166"/>
                <a:gd name="T28" fmla="*/ 11 w 175"/>
                <a:gd name="T29" fmla="*/ 49 h 166"/>
                <a:gd name="T30" fmla="*/ 20 w 175"/>
                <a:gd name="T31" fmla="*/ 54 h 166"/>
                <a:gd name="T32" fmla="*/ 33 w 175"/>
                <a:gd name="T33" fmla="*/ 55 h 166"/>
                <a:gd name="T34" fmla="*/ 23 w 175"/>
                <a:gd name="T35" fmla="*/ 41 h 166"/>
                <a:gd name="T36" fmla="*/ 18 w 175"/>
                <a:gd name="T37" fmla="*/ 39 h 166"/>
                <a:gd name="T38" fmla="*/ 15 w 175"/>
                <a:gd name="T39" fmla="*/ 35 h 166"/>
                <a:gd name="T40" fmla="*/ 13 w 175"/>
                <a:gd name="T41" fmla="*/ 29 h 166"/>
                <a:gd name="T42" fmla="*/ 13 w 175"/>
                <a:gd name="T43" fmla="*/ 24 h 166"/>
                <a:gd name="T44" fmla="*/ 16 w 175"/>
                <a:gd name="T45" fmla="*/ 19 h 166"/>
                <a:gd name="T46" fmla="*/ 19 w 175"/>
                <a:gd name="T47" fmla="*/ 15 h 166"/>
                <a:gd name="T48" fmla="*/ 24 w 175"/>
                <a:gd name="T49" fmla="*/ 12 h 166"/>
                <a:gd name="T50" fmla="*/ 30 w 175"/>
                <a:gd name="T51" fmla="*/ 12 h 166"/>
                <a:gd name="T52" fmla="*/ 35 w 175"/>
                <a:gd name="T53" fmla="*/ 13 h 166"/>
                <a:gd name="T54" fmla="*/ 40 w 175"/>
                <a:gd name="T55" fmla="*/ 16 h 166"/>
                <a:gd name="T56" fmla="*/ 44 w 175"/>
                <a:gd name="T57" fmla="*/ 20 h 166"/>
                <a:gd name="T58" fmla="*/ 45 w 175"/>
                <a:gd name="T59" fmla="*/ 26 h 166"/>
                <a:gd name="T60" fmla="*/ 45 w 175"/>
                <a:gd name="T61" fmla="*/ 31 h 166"/>
                <a:gd name="T62" fmla="*/ 43 w 175"/>
                <a:gd name="T63" fmla="*/ 36 h 166"/>
                <a:gd name="T64" fmla="*/ 37 w 175"/>
                <a:gd name="T65" fmla="*/ 41 h 166"/>
                <a:gd name="T66" fmla="*/ 43 w 175"/>
                <a:gd name="T67" fmla="*/ 51 h 1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5" h="166">
                  <a:moveTo>
                    <a:pt x="131" y="155"/>
                  </a:moveTo>
                  <a:lnTo>
                    <a:pt x="144" y="147"/>
                  </a:lnTo>
                  <a:lnTo>
                    <a:pt x="155" y="137"/>
                  </a:lnTo>
                  <a:lnTo>
                    <a:pt x="163" y="124"/>
                  </a:lnTo>
                  <a:lnTo>
                    <a:pt x="170" y="111"/>
                  </a:lnTo>
                  <a:lnTo>
                    <a:pt x="174" y="98"/>
                  </a:lnTo>
                  <a:lnTo>
                    <a:pt x="175" y="83"/>
                  </a:lnTo>
                  <a:lnTo>
                    <a:pt x="174" y="68"/>
                  </a:lnTo>
                  <a:lnTo>
                    <a:pt x="170" y="54"/>
                  </a:lnTo>
                  <a:lnTo>
                    <a:pt x="163" y="41"/>
                  </a:lnTo>
                  <a:lnTo>
                    <a:pt x="155" y="29"/>
                  </a:lnTo>
                  <a:lnTo>
                    <a:pt x="144" y="18"/>
                  </a:lnTo>
                  <a:lnTo>
                    <a:pt x="131" y="11"/>
                  </a:lnTo>
                  <a:lnTo>
                    <a:pt x="118" y="4"/>
                  </a:lnTo>
                  <a:lnTo>
                    <a:pt x="102" y="0"/>
                  </a:lnTo>
                  <a:lnTo>
                    <a:pt x="88" y="0"/>
                  </a:lnTo>
                  <a:lnTo>
                    <a:pt x="71" y="0"/>
                  </a:lnTo>
                  <a:lnTo>
                    <a:pt x="58" y="4"/>
                  </a:lnTo>
                  <a:lnTo>
                    <a:pt x="45" y="11"/>
                  </a:lnTo>
                  <a:lnTo>
                    <a:pt x="32" y="18"/>
                  </a:lnTo>
                  <a:lnTo>
                    <a:pt x="20" y="30"/>
                  </a:lnTo>
                  <a:lnTo>
                    <a:pt x="12" y="41"/>
                  </a:lnTo>
                  <a:lnTo>
                    <a:pt x="5" y="54"/>
                  </a:lnTo>
                  <a:lnTo>
                    <a:pt x="1" y="69"/>
                  </a:lnTo>
                  <a:lnTo>
                    <a:pt x="0" y="83"/>
                  </a:lnTo>
                  <a:lnTo>
                    <a:pt x="1" y="98"/>
                  </a:lnTo>
                  <a:lnTo>
                    <a:pt x="5" y="111"/>
                  </a:lnTo>
                  <a:lnTo>
                    <a:pt x="13" y="124"/>
                  </a:lnTo>
                  <a:lnTo>
                    <a:pt x="21" y="137"/>
                  </a:lnTo>
                  <a:lnTo>
                    <a:pt x="32" y="147"/>
                  </a:lnTo>
                  <a:lnTo>
                    <a:pt x="45" y="155"/>
                  </a:lnTo>
                  <a:lnTo>
                    <a:pt x="59" y="163"/>
                  </a:lnTo>
                  <a:lnTo>
                    <a:pt x="75" y="166"/>
                  </a:lnTo>
                  <a:lnTo>
                    <a:pt x="101" y="165"/>
                  </a:lnTo>
                  <a:lnTo>
                    <a:pt x="89" y="131"/>
                  </a:lnTo>
                  <a:lnTo>
                    <a:pt x="68" y="125"/>
                  </a:lnTo>
                  <a:lnTo>
                    <a:pt x="61" y="122"/>
                  </a:lnTo>
                  <a:lnTo>
                    <a:pt x="54" y="118"/>
                  </a:lnTo>
                  <a:lnTo>
                    <a:pt x="49" y="111"/>
                  </a:lnTo>
                  <a:lnTo>
                    <a:pt x="45" y="105"/>
                  </a:lnTo>
                  <a:lnTo>
                    <a:pt x="40" y="97"/>
                  </a:lnTo>
                  <a:lnTo>
                    <a:pt x="39" y="88"/>
                  </a:lnTo>
                  <a:lnTo>
                    <a:pt x="38" y="80"/>
                  </a:lnTo>
                  <a:lnTo>
                    <a:pt x="39" y="73"/>
                  </a:lnTo>
                  <a:lnTo>
                    <a:pt x="41" y="65"/>
                  </a:lnTo>
                  <a:lnTo>
                    <a:pt x="47" y="56"/>
                  </a:lnTo>
                  <a:lnTo>
                    <a:pt x="51" y="51"/>
                  </a:lnTo>
                  <a:lnTo>
                    <a:pt x="58" y="45"/>
                  </a:lnTo>
                  <a:lnTo>
                    <a:pt x="66" y="40"/>
                  </a:lnTo>
                  <a:lnTo>
                    <a:pt x="72" y="37"/>
                  </a:lnTo>
                  <a:lnTo>
                    <a:pt x="82" y="36"/>
                  </a:lnTo>
                  <a:lnTo>
                    <a:pt x="90" y="36"/>
                  </a:lnTo>
                  <a:lnTo>
                    <a:pt x="98" y="37"/>
                  </a:lnTo>
                  <a:lnTo>
                    <a:pt x="106" y="39"/>
                  </a:lnTo>
                  <a:lnTo>
                    <a:pt x="115" y="43"/>
                  </a:lnTo>
                  <a:lnTo>
                    <a:pt x="122" y="48"/>
                  </a:lnTo>
                  <a:lnTo>
                    <a:pt x="128" y="54"/>
                  </a:lnTo>
                  <a:lnTo>
                    <a:pt x="132" y="61"/>
                  </a:lnTo>
                  <a:lnTo>
                    <a:pt x="135" y="69"/>
                  </a:lnTo>
                  <a:lnTo>
                    <a:pt x="137" y="77"/>
                  </a:lnTo>
                  <a:lnTo>
                    <a:pt x="137" y="85"/>
                  </a:lnTo>
                  <a:lnTo>
                    <a:pt x="136" y="94"/>
                  </a:lnTo>
                  <a:lnTo>
                    <a:pt x="133" y="102"/>
                  </a:lnTo>
                  <a:lnTo>
                    <a:pt x="130" y="109"/>
                  </a:lnTo>
                  <a:lnTo>
                    <a:pt x="124" y="116"/>
                  </a:lnTo>
                  <a:lnTo>
                    <a:pt x="112" y="123"/>
                  </a:lnTo>
                  <a:lnTo>
                    <a:pt x="131" y="155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1" name="Freeform 20">
              <a:extLst>
                <a:ext uri="{FF2B5EF4-FFF2-40B4-BE49-F238E27FC236}">
                  <a16:creationId xmlns:a16="http://schemas.microsoft.com/office/drawing/2014/main" id="{2AE8DC5A-A47E-41CE-8F70-3C4E7E4807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5" y="2204"/>
              <a:ext cx="58" cy="57"/>
            </a:xfrm>
            <a:custGeom>
              <a:avLst/>
              <a:gdLst>
                <a:gd name="T0" fmla="*/ 30 w 174"/>
                <a:gd name="T1" fmla="*/ 55 h 173"/>
                <a:gd name="T2" fmla="*/ 40 w 174"/>
                <a:gd name="T3" fmla="*/ 53 h 173"/>
                <a:gd name="T4" fmla="*/ 49 w 174"/>
                <a:gd name="T5" fmla="*/ 48 h 173"/>
                <a:gd name="T6" fmla="*/ 55 w 174"/>
                <a:gd name="T7" fmla="*/ 41 h 173"/>
                <a:gd name="T8" fmla="*/ 58 w 174"/>
                <a:gd name="T9" fmla="*/ 31 h 173"/>
                <a:gd name="T10" fmla="*/ 58 w 174"/>
                <a:gd name="T11" fmla="*/ 22 h 173"/>
                <a:gd name="T12" fmla="*/ 54 w 174"/>
                <a:gd name="T13" fmla="*/ 13 h 173"/>
                <a:gd name="T14" fmla="*/ 47 w 174"/>
                <a:gd name="T15" fmla="*/ 6 h 173"/>
                <a:gd name="T16" fmla="*/ 38 w 174"/>
                <a:gd name="T17" fmla="*/ 1 h 173"/>
                <a:gd name="T18" fmla="*/ 28 w 174"/>
                <a:gd name="T19" fmla="*/ 0 h 173"/>
                <a:gd name="T20" fmla="*/ 18 w 174"/>
                <a:gd name="T21" fmla="*/ 2 h 173"/>
                <a:gd name="T22" fmla="*/ 10 w 174"/>
                <a:gd name="T23" fmla="*/ 7 h 173"/>
                <a:gd name="T24" fmla="*/ 3 w 174"/>
                <a:gd name="T25" fmla="*/ 15 h 173"/>
                <a:gd name="T26" fmla="*/ 0 w 174"/>
                <a:gd name="T27" fmla="*/ 24 h 173"/>
                <a:gd name="T28" fmla="*/ 1 w 174"/>
                <a:gd name="T29" fmla="*/ 33 h 173"/>
                <a:gd name="T30" fmla="*/ 5 w 174"/>
                <a:gd name="T31" fmla="*/ 43 h 173"/>
                <a:gd name="T32" fmla="*/ 15 w 174"/>
                <a:gd name="T33" fmla="*/ 51 h 173"/>
                <a:gd name="T34" fmla="*/ 15 w 174"/>
                <a:gd name="T35" fmla="*/ 35 h 173"/>
                <a:gd name="T36" fmla="*/ 13 w 174"/>
                <a:gd name="T37" fmla="*/ 30 h 173"/>
                <a:gd name="T38" fmla="*/ 13 w 174"/>
                <a:gd name="T39" fmla="*/ 24 h 173"/>
                <a:gd name="T40" fmla="*/ 15 w 174"/>
                <a:gd name="T41" fmla="*/ 20 h 173"/>
                <a:gd name="T42" fmla="*/ 19 w 174"/>
                <a:gd name="T43" fmla="*/ 15 h 173"/>
                <a:gd name="T44" fmla="*/ 23 w 174"/>
                <a:gd name="T45" fmla="*/ 13 h 173"/>
                <a:gd name="T46" fmla="*/ 29 w 174"/>
                <a:gd name="T47" fmla="*/ 12 h 173"/>
                <a:gd name="T48" fmla="*/ 35 w 174"/>
                <a:gd name="T49" fmla="*/ 13 h 173"/>
                <a:gd name="T50" fmla="*/ 40 w 174"/>
                <a:gd name="T51" fmla="*/ 16 h 173"/>
                <a:gd name="T52" fmla="*/ 43 w 174"/>
                <a:gd name="T53" fmla="*/ 20 h 173"/>
                <a:gd name="T54" fmla="*/ 45 w 174"/>
                <a:gd name="T55" fmla="*/ 26 h 173"/>
                <a:gd name="T56" fmla="*/ 45 w 174"/>
                <a:gd name="T57" fmla="*/ 31 h 173"/>
                <a:gd name="T58" fmla="*/ 43 w 174"/>
                <a:gd name="T59" fmla="*/ 36 h 173"/>
                <a:gd name="T60" fmla="*/ 40 w 174"/>
                <a:gd name="T61" fmla="*/ 40 h 173"/>
                <a:gd name="T62" fmla="*/ 34 w 174"/>
                <a:gd name="T63" fmla="*/ 43 h 173"/>
                <a:gd name="T64" fmla="*/ 27 w 174"/>
                <a:gd name="T65" fmla="*/ 43 h 173"/>
                <a:gd name="T66" fmla="*/ 27 w 174"/>
                <a:gd name="T67" fmla="*/ 57 h 17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4" h="173">
                  <a:moveTo>
                    <a:pt x="82" y="173"/>
                  </a:moveTo>
                  <a:lnTo>
                    <a:pt x="91" y="168"/>
                  </a:lnTo>
                  <a:lnTo>
                    <a:pt x="105" y="166"/>
                  </a:lnTo>
                  <a:lnTo>
                    <a:pt x="120" y="162"/>
                  </a:lnTo>
                  <a:lnTo>
                    <a:pt x="133" y="155"/>
                  </a:lnTo>
                  <a:lnTo>
                    <a:pt x="146" y="147"/>
                  </a:lnTo>
                  <a:lnTo>
                    <a:pt x="157" y="135"/>
                  </a:lnTo>
                  <a:lnTo>
                    <a:pt x="165" y="123"/>
                  </a:lnTo>
                  <a:lnTo>
                    <a:pt x="170" y="109"/>
                  </a:lnTo>
                  <a:lnTo>
                    <a:pt x="174" y="95"/>
                  </a:lnTo>
                  <a:lnTo>
                    <a:pt x="174" y="81"/>
                  </a:lnTo>
                  <a:lnTo>
                    <a:pt x="173" y="66"/>
                  </a:lnTo>
                  <a:lnTo>
                    <a:pt x="168" y="52"/>
                  </a:lnTo>
                  <a:lnTo>
                    <a:pt x="162" y="39"/>
                  </a:lnTo>
                  <a:lnTo>
                    <a:pt x="153" y="28"/>
                  </a:lnTo>
                  <a:lnTo>
                    <a:pt x="142" y="18"/>
                  </a:lnTo>
                  <a:lnTo>
                    <a:pt x="128" y="10"/>
                  </a:lnTo>
                  <a:lnTo>
                    <a:pt x="115" y="4"/>
                  </a:lnTo>
                  <a:lnTo>
                    <a:pt x="100" y="1"/>
                  </a:lnTo>
                  <a:lnTo>
                    <a:pt x="84" y="0"/>
                  </a:lnTo>
                  <a:lnTo>
                    <a:pt x="68" y="1"/>
                  </a:lnTo>
                  <a:lnTo>
                    <a:pt x="54" y="6"/>
                  </a:lnTo>
                  <a:lnTo>
                    <a:pt x="42" y="13"/>
                  </a:lnTo>
                  <a:lnTo>
                    <a:pt x="29" y="21"/>
                  </a:lnTo>
                  <a:lnTo>
                    <a:pt x="18" y="32"/>
                  </a:lnTo>
                  <a:lnTo>
                    <a:pt x="10" y="45"/>
                  </a:lnTo>
                  <a:lnTo>
                    <a:pt x="5" y="58"/>
                  </a:lnTo>
                  <a:lnTo>
                    <a:pt x="0" y="72"/>
                  </a:lnTo>
                  <a:lnTo>
                    <a:pt x="0" y="87"/>
                  </a:lnTo>
                  <a:lnTo>
                    <a:pt x="2" y="101"/>
                  </a:lnTo>
                  <a:lnTo>
                    <a:pt x="7" y="116"/>
                  </a:lnTo>
                  <a:lnTo>
                    <a:pt x="14" y="129"/>
                  </a:lnTo>
                  <a:lnTo>
                    <a:pt x="25" y="142"/>
                  </a:lnTo>
                  <a:lnTo>
                    <a:pt x="46" y="156"/>
                  </a:lnTo>
                  <a:lnTo>
                    <a:pt x="58" y="122"/>
                  </a:lnTo>
                  <a:lnTo>
                    <a:pt x="44" y="106"/>
                  </a:lnTo>
                  <a:lnTo>
                    <a:pt x="41" y="100"/>
                  </a:lnTo>
                  <a:lnTo>
                    <a:pt x="39" y="91"/>
                  </a:lnTo>
                  <a:lnTo>
                    <a:pt x="38" y="83"/>
                  </a:lnTo>
                  <a:lnTo>
                    <a:pt x="39" y="74"/>
                  </a:lnTo>
                  <a:lnTo>
                    <a:pt x="42" y="67"/>
                  </a:lnTo>
                  <a:lnTo>
                    <a:pt x="45" y="60"/>
                  </a:lnTo>
                  <a:lnTo>
                    <a:pt x="50" y="53"/>
                  </a:lnTo>
                  <a:lnTo>
                    <a:pt x="56" y="47"/>
                  </a:lnTo>
                  <a:lnTo>
                    <a:pt x="63" y="42"/>
                  </a:lnTo>
                  <a:lnTo>
                    <a:pt x="70" y="38"/>
                  </a:lnTo>
                  <a:lnTo>
                    <a:pt x="80" y="37"/>
                  </a:lnTo>
                  <a:lnTo>
                    <a:pt x="88" y="36"/>
                  </a:lnTo>
                  <a:lnTo>
                    <a:pt x="97" y="37"/>
                  </a:lnTo>
                  <a:lnTo>
                    <a:pt x="105" y="39"/>
                  </a:lnTo>
                  <a:lnTo>
                    <a:pt x="113" y="44"/>
                  </a:lnTo>
                  <a:lnTo>
                    <a:pt x="119" y="49"/>
                  </a:lnTo>
                  <a:lnTo>
                    <a:pt x="126" y="54"/>
                  </a:lnTo>
                  <a:lnTo>
                    <a:pt x="130" y="61"/>
                  </a:lnTo>
                  <a:lnTo>
                    <a:pt x="134" y="68"/>
                  </a:lnTo>
                  <a:lnTo>
                    <a:pt x="135" y="78"/>
                  </a:lnTo>
                  <a:lnTo>
                    <a:pt x="136" y="85"/>
                  </a:lnTo>
                  <a:lnTo>
                    <a:pt x="135" y="93"/>
                  </a:lnTo>
                  <a:lnTo>
                    <a:pt x="133" y="100"/>
                  </a:lnTo>
                  <a:lnTo>
                    <a:pt x="130" y="108"/>
                  </a:lnTo>
                  <a:lnTo>
                    <a:pt x="124" y="116"/>
                  </a:lnTo>
                  <a:lnTo>
                    <a:pt x="119" y="121"/>
                  </a:lnTo>
                  <a:lnTo>
                    <a:pt x="112" y="126"/>
                  </a:lnTo>
                  <a:lnTo>
                    <a:pt x="102" y="129"/>
                  </a:lnTo>
                  <a:lnTo>
                    <a:pt x="94" y="131"/>
                  </a:lnTo>
                  <a:lnTo>
                    <a:pt x="81" y="130"/>
                  </a:lnTo>
                  <a:lnTo>
                    <a:pt x="82" y="173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2" name="Freeform 21">
              <a:extLst>
                <a:ext uri="{FF2B5EF4-FFF2-40B4-BE49-F238E27FC236}">
                  <a16:creationId xmlns:a16="http://schemas.microsoft.com/office/drawing/2014/main" id="{DEE724F2-521C-4692-A119-3312FCCC58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2" y="2230"/>
              <a:ext cx="108" cy="89"/>
            </a:xfrm>
            <a:custGeom>
              <a:avLst/>
              <a:gdLst>
                <a:gd name="T0" fmla="*/ 0 w 324"/>
                <a:gd name="T1" fmla="*/ 68 h 266"/>
                <a:gd name="T2" fmla="*/ 108 w 324"/>
                <a:gd name="T3" fmla="*/ 89 h 266"/>
                <a:gd name="T4" fmla="*/ 69 w 324"/>
                <a:gd name="T5" fmla="*/ 0 h 266"/>
                <a:gd name="T6" fmla="*/ 62 w 324"/>
                <a:gd name="T7" fmla="*/ 8 h 266"/>
                <a:gd name="T8" fmla="*/ 80 w 324"/>
                <a:gd name="T9" fmla="*/ 68 h 266"/>
                <a:gd name="T10" fmla="*/ 1 w 324"/>
                <a:gd name="T11" fmla="*/ 61 h 266"/>
                <a:gd name="T12" fmla="*/ 0 w 324"/>
                <a:gd name="T13" fmla="*/ 68 h 266"/>
                <a:gd name="T14" fmla="*/ 0 w 324"/>
                <a:gd name="T15" fmla="*/ 68 h 26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4" h="266">
                  <a:moveTo>
                    <a:pt x="0" y="203"/>
                  </a:moveTo>
                  <a:lnTo>
                    <a:pt x="324" y="266"/>
                  </a:lnTo>
                  <a:lnTo>
                    <a:pt x="206" y="0"/>
                  </a:lnTo>
                  <a:lnTo>
                    <a:pt x="185" y="23"/>
                  </a:lnTo>
                  <a:lnTo>
                    <a:pt x="240" y="202"/>
                  </a:lnTo>
                  <a:lnTo>
                    <a:pt x="2" y="182"/>
                  </a:lnTo>
                  <a:lnTo>
                    <a:pt x="0" y="203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3" name="Freeform 22">
              <a:extLst>
                <a:ext uri="{FF2B5EF4-FFF2-40B4-BE49-F238E27FC236}">
                  <a16:creationId xmlns:a16="http://schemas.microsoft.com/office/drawing/2014/main" id="{7BC92D66-A24A-4E0D-8630-1768B07E2B5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6" y="2268"/>
              <a:ext cx="58" cy="56"/>
            </a:xfrm>
            <a:custGeom>
              <a:avLst/>
              <a:gdLst>
                <a:gd name="T0" fmla="*/ 58 w 173"/>
                <a:gd name="T1" fmla="*/ 27 h 168"/>
                <a:gd name="T2" fmla="*/ 56 w 173"/>
                <a:gd name="T3" fmla="*/ 18 h 168"/>
                <a:gd name="T4" fmla="*/ 51 w 173"/>
                <a:gd name="T5" fmla="*/ 10 h 168"/>
                <a:gd name="T6" fmla="*/ 43 w 173"/>
                <a:gd name="T7" fmla="*/ 3 h 168"/>
                <a:gd name="T8" fmla="*/ 33 w 173"/>
                <a:gd name="T9" fmla="*/ 0 h 168"/>
                <a:gd name="T10" fmla="*/ 23 w 173"/>
                <a:gd name="T11" fmla="*/ 1 h 168"/>
                <a:gd name="T12" fmla="*/ 13 w 173"/>
                <a:gd name="T13" fmla="*/ 4 h 168"/>
                <a:gd name="T14" fmla="*/ 6 w 173"/>
                <a:gd name="T15" fmla="*/ 10 h 168"/>
                <a:gd name="T16" fmla="*/ 1 w 173"/>
                <a:gd name="T17" fmla="*/ 19 h 168"/>
                <a:gd name="T18" fmla="*/ 0 w 173"/>
                <a:gd name="T19" fmla="*/ 28 h 168"/>
                <a:gd name="T20" fmla="*/ 1 w 173"/>
                <a:gd name="T21" fmla="*/ 38 h 168"/>
                <a:gd name="T22" fmla="*/ 7 w 173"/>
                <a:gd name="T23" fmla="*/ 46 h 168"/>
                <a:gd name="T24" fmla="*/ 14 w 173"/>
                <a:gd name="T25" fmla="*/ 52 h 168"/>
                <a:gd name="T26" fmla="*/ 24 w 173"/>
                <a:gd name="T27" fmla="*/ 55 h 168"/>
                <a:gd name="T28" fmla="*/ 35 w 173"/>
                <a:gd name="T29" fmla="*/ 55 h 168"/>
                <a:gd name="T30" fmla="*/ 44 w 173"/>
                <a:gd name="T31" fmla="*/ 52 h 168"/>
                <a:gd name="T32" fmla="*/ 54 w 173"/>
                <a:gd name="T33" fmla="*/ 42 h 168"/>
                <a:gd name="T34" fmla="*/ 37 w 173"/>
                <a:gd name="T35" fmla="*/ 42 h 168"/>
                <a:gd name="T36" fmla="*/ 31 w 173"/>
                <a:gd name="T37" fmla="*/ 44 h 168"/>
                <a:gd name="T38" fmla="*/ 25 w 173"/>
                <a:gd name="T39" fmla="*/ 43 h 168"/>
                <a:gd name="T40" fmla="*/ 20 w 173"/>
                <a:gd name="T41" fmla="*/ 41 h 168"/>
                <a:gd name="T42" fmla="*/ 15 w 173"/>
                <a:gd name="T43" fmla="*/ 38 h 168"/>
                <a:gd name="T44" fmla="*/ 13 w 173"/>
                <a:gd name="T45" fmla="*/ 33 h 168"/>
                <a:gd name="T46" fmla="*/ 12 w 173"/>
                <a:gd name="T47" fmla="*/ 27 h 168"/>
                <a:gd name="T48" fmla="*/ 13 w 173"/>
                <a:gd name="T49" fmla="*/ 22 h 168"/>
                <a:gd name="T50" fmla="*/ 16 w 173"/>
                <a:gd name="T51" fmla="*/ 17 h 168"/>
                <a:gd name="T52" fmla="*/ 21 w 173"/>
                <a:gd name="T53" fmla="*/ 14 h 168"/>
                <a:gd name="T54" fmla="*/ 26 w 173"/>
                <a:gd name="T55" fmla="*/ 12 h 168"/>
                <a:gd name="T56" fmla="*/ 32 w 173"/>
                <a:gd name="T57" fmla="*/ 12 h 168"/>
                <a:gd name="T58" fmla="*/ 37 w 173"/>
                <a:gd name="T59" fmla="*/ 14 h 168"/>
                <a:gd name="T60" fmla="*/ 42 w 173"/>
                <a:gd name="T61" fmla="*/ 18 h 168"/>
                <a:gd name="T62" fmla="*/ 45 w 173"/>
                <a:gd name="T63" fmla="*/ 23 h 168"/>
                <a:gd name="T64" fmla="*/ 45 w 173"/>
                <a:gd name="T65" fmla="*/ 30 h 168"/>
                <a:gd name="T66" fmla="*/ 58 w 173"/>
                <a:gd name="T67" fmla="*/ 32 h 1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3" h="168">
                  <a:moveTo>
                    <a:pt x="172" y="97"/>
                  </a:moveTo>
                  <a:lnTo>
                    <a:pt x="173" y="82"/>
                  </a:lnTo>
                  <a:lnTo>
                    <a:pt x="171" y="67"/>
                  </a:lnTo>
                  <a:lnTo>
                    <a:pt x="167" y="53"/>
                  </a:lnTo>
                  <a:lnTo>
                    <a:pt x="160" y="41"/>
                  </a:lnTo>
                  <a:lnTo>
                    <a:pt x="151" y="29"/>
                  </a:lnTo>
                  <a:lnTo>
                    <a:pt x="140" y="18"/>
                  </a:lnTo>
                  <a:lnTo>
                    <a:pt x="128" y="10"/>
                  </a:lnTo>
                  <a:lnTo>
                    <a:pt x="113" y="5"/>
                  </a:lnTo>
                  <a:lnTo>
                    <a:pt x="99" y="1"/>
                  </a:lnTo>
                  <a:lnTo>
                    <a:pt x="83" y="0"/>
                  </a:lnTo>
                  <a:lnTo>
                    <a:pt x="69" y="2"/>
                  </a:lnTo>
                  <a:lnTo>
                    <a:pt x="54" y="6"/>
                  </a:lnTo>
                  <a:lnTo>
                    <a:pt x="39" y="12"/>
                  </a:lnTo>
                  <a:lnTo>
                    <a:pt x="28" y="21"/>
                  </a:lnTo>
                  <a:lnTo>
                    <a:pt x="18" y="31"/>
                  </a:lnTo>
                  <a:lnTo>
                    <a:pt x="8" y="44"/>
                  </a:lnTo>
                  <a:lnTo>
                    <a:pt x="3" y="56"/>
                  </a:lnTo>
                  <a:lnTo>
                    <a:pt x="0" y="71"/>
                  </a:lnTo>
                  <a:lnTo>
                    <a:pt x="0" y="85"/>
                  </a:lnTo>
                  <a:lnTo>
                    <a:pt x="0" y="100"/>
                  </a:lnTo>
                  <a:lnTo>
                    <a:pt x="4" y="114"/>
                  </a:lnTo>
                  <a:lnTo>
                    <a:pt x="11" y="128"/>
                  </a:lnTo>
                  <a:lnTo>
                    <a:pt x="21" y="139"/>
                  </a:lnTo>
                  <a:lnTo>
                    <a:pt x="30" y="149"/>
                  </a:lnTo>
                  <a:lnTo>
                    <a:pt x="43" y="157"/>
                  </a:lnTo>
                  <a:lnTo>
                    <a:pt x="57" y="164"/>
                  </a:lnTo>
                  <a:lnTo>
                    <a:pt x="72" y="166"/>
                  </a:lnTo>
                  <a:lnTo>
                    <a:pt x="88" y="168"/>
                  </a:lnTo>
                  <a:lnTo>
                    <a:pt x="103" y="166"/>
                  </a:lnTo>
                  <a:lnTo>
                    <a:pt x="117" y="161"/>
                  </a:lnTo>
                  <a:lnTo>
                    <a:pt x="131" y="155"/>
                  </a:lnTo>
                  <a:lnTo>
                    <a:pt x="145" y="144"/>
                  </a:lnTo>
                  <a:lnTo>
                    <a:pt x="160" y="125"/>
                  </a:lnTo>
                  <a:lnTo>
                    <a:pt x="125" y="113"/>
                  </a:lnTo>
                  <a:lnTo>
                    <a:pt x="109" y="125"/>
                  </a:lnTo>
                  <a:lnTo>
                    <a:pt x="101" y="130"/>
                  </a:lnTo>
                  <a:lnTo>
                    <a:pt x="93" y="131"/>
                  </a:lnTo>
                  <a:lnTo>
                    <a:pt x="84" y="131"/>
                  </a:lnTo>
                  <a:lnTo>
                    <a:pt x="75" y="130"/>
                  </a:lnTo>
                  <a:lnTo>
                    <a:pt x="67" y="128"/>
                  </a:lnTo>
                  <a:lnTo>
                    <a:pt x="60" y="124"/>
                  </a:lnTo>
                  <a:lnTo>
                    <a:pt x="53" y="118"/>
                  </a:lnTo>
                  <a:lnTo>
                    <a:pt x="46" y="113"/>
                  </a:lnTo>
                  <a:lnTo>
                    <a:pt x="41" y="106"/>
                  </a:lnTo>
                  <a:lnTo>
                    <a:pt x="38" y="99"/>
                  </a:lnTo>
                  <a:lnTo>
                    <a:pt x="36" y="90"/>
                  </a:lnTo>
                  <a:lnTo>
                    <a:pt x="36" y="82"/>
                  </a:lnTo>
                  <a:lnTo>
                    <a:pt x="37" y="74"/>
                  </a:lnTo>
                  <a:lnTo>
                    <a:pt x="39" y="66"/>
                  </a:lnTo>
                  <a:lnTo>
                    <a:pt x="43" y="59"/>
                  </a:lnTo>
                  <a:lnTo>
                    <a:pt x="48" y="52"/>
                  </a:lnTo>
                  <a:lnTo>
                    <a:pt x="55" y="45"/>
                  </a:lnTo>
                  <a:lnTo>
                    <a:pt x="62" y="42"/>
                  </a:lnTo>
                  <a:lnTo>
                    <a:pt x="70" y="39"/>
                  </a:lnTo>
                  <a:lnTo>
                    <a:pt x="78" y="37"/>
                  </a:lnTo>
                  <a:lnTo>
                    <a:pt x="86" y="36"/>
                  </a:lnTo>
                  <a:lnTo>
                    <a:pt x="96" y="37"/>
                  </a:lnTo>
                  <a:lnTo>
                    <a:pt x="104" y="40"/>
                  </a:lnTo>
                  <a:lnTo>
                    <a:pt x="111" y="43"/>
                  </a:lnTo>
                  <a:lnTo>
                    <a:pt x="118" y="48"/>
                  </a:lnTo>
                  <a:lnTo>
                    <a:pt x="125" y="54"/>
                  </a:lnTo>
                  <a:lnTo>
                    <a:pt x="130" y="62"/>
                  </a:lnTo>
                  <a:lnTo>
                    <a:pt x="133" y="69"/>
                  </a:lnTo>
                  <a:lnTo>
                    <a:pt x="135" y="76"/>
                  </a:lnTo>
                  <a:lnTo>
                    <a:pt x="134" y="90"/>
                  </a:lnTo>
                  <a:lnTo>
                    <a:pt x="172" y="97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4" name="Freeform 23">
              <a:extLst>
                <a:ext uri="{FF2B5EF4-FFF2-40B4-BE49-F238E27FC236}">
                  <a16:creationId xmlns:a16="http://schemas.microsoft.com/office/drawing/2014/main" id="{4142E996-E3AD-49FB-B186-046C78978BF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6" y="2247"/>
              <a:ext cx="394" cy="199"/>
            </a:xfrm>
            <a:custGeom>
              <a:avLst/>
              <a:gdLst>
                <a:gd name="T0" fmla="*/ 125 w 1180"/>
                <a:gd name="T1" fmla="*/ 96 h 598"/>
                <a:gd name="T2" fmla="*/ 135 w 1180"/>
                <a:gd name="T3" fmla="*/ 107 h 598"/>
                <a:gd name="T4" fmla="*/ 152 w 1180"/>
                <a:gd name="T5" fmla="*/ 124 h 598"/>
                <a:gd name="T6" fmla="*/ 167 w 1180"/>
                <a:gd name="T7" fmla="*/ 136 h 598"/>
                <a:gd name="T8" fmla="*/ 180 w 1180"/>
                <a:gd name="T9" fmla="*/ 146 h 598"/>
                <a:gd name="T10" fmla="*/ 203 w 1180"/>
                <a:gd name="T11" fmla="*/ 161 h 598"/>
                <a:gd name="T12" fmla="*/ 233 w 1180"/>
                <a:gd name="T13" fmla="*/ 173 h 598"/>
                <a:gd name="T14" fmla="*/ 286 w 1180"/>
                <a:gd name="T15" fmla="*/ 160 h 598"/>
                <a:gd name="T16" fmla="*/ 308 w 1180"/>
                <a:gd name="T17" fmla="*/ 147 h 598"/>
                <a:gd name="T18" fmla="*/ 328 w 1180"/>
                <a:gd name="T19" fmla="*/ 132 h 598"/>
                <a:gd name="T20" fmla="*/ 345 w 1180"/>
                <a:gd name="T21" fmla="*/ 114 h 598"/>
                <a:gd name="T22" fmla="*/ 368 w 1180"/>
                <a:gd name="T23" fmla="*/ 83 h 598"/>
                <a:gd name="T24" fmla="*/ 369 w 1180"/>
                <a:gd name="T25" fmla="*/ 34 h 598"/>
                <a:gd name="T26" fmla="*/ 346 w 1180"/>
                <a:gd name="T27" fmla="*/ 21 h 598"/>
                <a:gd name="T28" fmla="*/ 316 w 1180"/>
                <a:gd name="T29" fmla="*/ 37 h 598"/>
                <a:gd name="T30" fmla="*/ 300 w 1180"/>
                <a:gd name="T31" fmla="*/ 52 h 598"/>
                <a:gd name="T32" fmla="*/ 288 w 1180"/>
                <a:gd name="T33" fmla="*/ 66 h 598"/>
                <a:gd name="T34" fmla="*/ 278 w 1180"/>
                <a:gd name="T35" fmla="*/ 77 h 598"/>
                <a:gd name="T36" fmla="*/ 269 w 1180"/>
                <a:gd name="T37" fmla="*/ 89 h 598"/>
                <a:gd name="T38" fmla="*/ 257 w 1180"/>
                <a:gd name="T39" fmla="*/ 103 h 598"/>
                <a:gd name="T40" fmla="*/ 143 w 1180"/>
                <a:gd name="T41" fmla="*/ 71 h 598"/>
                <a:gd name="T42" fmla="*/ 160 w 1180"/>
                <a:gd name="T43" fmla="*/ 62 h 598"/>
                <a:gd name="T44" fmla="*/ 255 w 1180"/>
                <a:gd name="T45" fmla="*/ 73 h 598"/>
                <a:gd name="T46" fmla="*/ 267 w 1180"/>
                <a:gd name="T47" fmla="*/ 59 h 598"/>
                <a:gd name="T48" fmla="*/ 277 w 1180"/>
                <a:gd name="T49" fmla="*/ 48 h 598"/>
                <a:gd name="T50" fmla="*/ 287 w 1180"/>
                <a:gd name="T51" fmla="*/ 37 h 598"/>
                <a:gd name="T52" fmla="*/ 300 w 1180"/>
                <a:gd name="T53" fmla="*/ 25 h 598"/>
                <a:gd name="T54" fmla="*/ 319 w 1180"/>
                <a:gd name="T55" fmla="*/ 14 h 598"/>
                <a:gd name="T56" fmla="*/ 359 w 1180"/>
                <a:gd name="T57" fmla="*/ 7 h 598"/>
                <a:gd name="T58" fmla="*/ 394 w 1180"/>
                <a:gd name="T59" fmla="*/ 63 h 598"/>
                <a:gd name="T60" fmla="*/ 380 w 1180"/>
                <a:gd name="T61" fmla="*/ 112 h 598"/>
                <a:gd name="T62" fmla="*/ 361 w 1180"/>
                <a:gd name="T63" fmla="*/ 137 h 598"/>
                <a:gd name="T64" fmla="*/ 352 w 1180"/>
                <a:gd name="T65" fmla="*/ 147 h 598"/>
                <a:gd name="T66" fmla="*/ 330 w 1180"/>
                <a:gd name="T67" fmla="*/ 164 h 598"/>
                <a:gd name="T68" fmla="*/ 307 w 1180"/>
                <a:gd name="T69" fmla="*/ 178 h 598"/>
                <a:gd name="T70" fmla="*/ 283 w 1180"/>
                <a:gd name="T71" fmla="*/ 189 h 598"/>
                <a:gd name="T72" fmla="*/ 227 w 1180"/>
                <a:gd name="T73" fmla="*/ 199 h 598"/>
                <a:gd name="T74" fmla="*/ 187 w 1180"/>
                <a:gd name="T75" fmla="*/ 183 h 598"/>
                <a:gd name="T76" fmla="*/ 172 w 1180"/>
                <a:gd name="T77" fmla="*/ 172 h 598"/>
                <a:gd name="T78" fmla="*/ 158 w 1180"/>
                <a:gd name="T79" fmla="*/ 160 h 598"/>
                <a:gd name="T80" fmla="*/ 145 w 1180"/>
                <a:gd name="T81" fmla="*/ 148 h 598"/>
                <a:gd name="T82" fmla="*/ 133 w 1180"/>
                <a:gd name="T83" fmla="*/ 136 h 598"/>
                <a:gd name="T84" fmla="*/ 120 w 1180"/>
                <a:gd name="T85" fmla="*/ 122 h 598"/>
                <a:gd name="T86" fmla="*/ 109 w 1180"/>
                <a:gd name="T87" fmla="*/ 109 h 598"/>
                <a:gd name="T88" fmla="*/ 1 w 1180"/>
                <a:gd name="T89" fmla="*/ 59 h 59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180" h="598">
                  <a:moveTo>
                    <a:pt x="4" y="178"/>
                  </a:moveTo>
                  <a:lnTo>
                    <a:pt x="367" y="281"/>
                  </a:lnTo>
                  <a:lnTo>
                    <a:pt x="373" y="289"/>
                  </a:lnTo>
                  <a:lnTo>
                    <a:pt x="381" y="298"/>
                  </a:lnTo>
                  <a:lnTo>
                    <a:pt x="391" y="309"/>
                  </a:lnTo>
                  <a:lnTo>
                    <a:pt x="404" y="322"/>
                  </a:lnTo>
                  <a:lnTo>
                    <a:pt x="418" y="337"/>
                  </a:lnTo>
                  <a:lnTo>
                    <a:pt x="437" y="354"/>
                  </a:lnTo>
                  <a:lnTo>
                    <a:pt x="455" y="372"/>
                  </a:lnTo>
                  <a:lnTo>
                    <a:pt x="477" y="390"/>
                  </a:lnTo>
                  <a:lnTo>
                    <a:pt x="487" y="401"/>
                  </a:lnTo>
                  <a:lnTo>
                    <a:pt x="500" y="410"/>
                  </a:lnTo>
                  <a:lnTo>
                    <a:pt x="512" y="420"/>
                  </a:lnTo>
                  <a:lnTo>
                    <a:pt x="525" y="429"/>
                  </a:lnTo>
                  <a:lnTo>
                    <a:pt x="538" y="439"/>
                  </a:lnTo>
                  <a:lnTo>
                    <a:pt x="551" y="448"/>
                  </a:lnTo>
                  <a:lnTo>
                    <a:pt x="579" y="466"/>
                  </a:lnTo>
                  <a:lnTo>
                    <a:pt x="607" y="483"/>
                  </a:lnTo>
                  <a:lnTo>
                    <a:pt x="636" y="499"/>
                  </a:lnTo>
                  <a:lnTo>
                    <a:pt x="667" y="513"/>
                  </a:lnTo>
                  <a:lnTo>
                    <a:pt x="698" y="521"/>
                  </a:lnTo>
                  <a:lnTo>
                    <a:pt x="733" y="521"/>
                  </a:lnTo>
                  <a:lnTo>
                    <a:pt x="815" y="499"/>
                  </a:lnTo>
                  <a:lnTo>
                    <a:pt x="858" y="482"/>
                  </a:lnTo>
                  <a:lnTo>
                    <a:pt x="879" y="470"/>
                  </a:lnTo>
                  <a:lnTo>
                    <a:pt x="899" y="456"/>
                  </a:lnTo>
                  <a:lnTo>
                    <a:pt x="921" y="443"/>
                  </a:lnTo>
                  <a:lnTo>
                    <a:pt x="941" y="429"/>
                  </a:lnTo>
                  <a:lnTo>
                    <a:pt x="962" y="413"/>
                  </a:lnTo>
                  <a:lnTo>
                    <a:pt x="982" y="396"/>
                  </a:lnTo>
                  <a:lnTo>
                    <a:pt x="1000" y="380"/>
                  </a:lnTo>
                  <a:lnTo>
                    <a:pt x="1019" y="362"/>
                  </a:lnTo>
                  <a:lnTo>
                    <a:pt x="1034" y="344"/>
                  </a:lnTo>
                  <a:lnTo>
                    <a:pt x="1052" y="325"/>
                  </a:lnTo>
                  <a:lnTo>
                    <a:pt x="1079" y="287"/>
                  </a:lnTo>
                  <a:lnTo>
                    <a:pt x="1101" y="249"/>
                  </a:lnTo>
                  <a:lnTo>
                    <a:pt x="1122" y="172"/>
                  </a:lnTo>
                  <a:lnTo>
                    <a:pt x="1119" y="135"/>
                  </a:lnTo>
                  <a:lnTo>
                    <a:pt x="1106" y="101"/>
                  </a:lnTo>
                  <a:lnTo>
                    <a:pt x="1091" y="80"/>
                  </a:lnTo>
                  <a:lnTo>
                    <a:pt x="1073" y="67"/>
                  </a:lnTo>
                  <a:lnTo>
                    <a:pt x="1036" y="62"/>
                  </a:lnTo>
                  <a:lnTo>
                    <a:pt x="994" y="80"/>
                  </a:lnTo>
                  <a:lnTo>
                    <a:pt x="970" y="95"/>
                  </a:lnTo>
                  <a:lnTo>
                    <a:pt x="945" y="112"/>
                  </a:lnTo>
                  <a:lnTo>
                    <a:pt x="932" y="124"/>
                  </a:lnTo>
                  <a:lnTo>
                    <a:pt x="916" y="139"/>
                  </a:lnTo>
                  <a:lnTo>
                    <a:pt x="898" y="157"/>
                  </a:lnTo>
                  <a:lnTo>
                    <a:pt x="889" y="166"/>
                  </a:lnTo>
                  <a:lnTo>
                    <a:pt x="881" y="176"/>
                  </a:lnTo>
                  <a:lnTo>
                    <a:pt x="862" y="197"/>
                  </a:lnTo>
                  <a:lnTo>
                    <a:pt x="852" y="208"/>
                  </a:lnTo>
                  <a:lnTo>
                    <a:pt x="843" y="220"/>
                  </a:lnTo>
                  <a:lnTo>
                    <a:pt x="833" y="232"/>
                  </a:lnTo>
                  <a:lnTo>
                    <a:pt x="824" y="243"/>
                  </a:lnTo>
                  <a:lnTo>
                    <a:pt x="814" y="254"/>
                  </a:lnTo>
                  <a:lnTo>
                    <a:pt x="805" y="266"/>
                  </a:lnTo>
                  <a:lnTo>
                    <a:pt x="796" y="277"/>
                  </a:lnTo>
                  <a:lnTo>
                    <a:pt x="787" y="289"/>
                  </a:lnTo>
                  <a:lnTo>
                    <a:pt x="770" y="310"/>
                  </a:lnTo>
                  <a:lnTo>
                    <a:pt x="743" y="347"/>
                  </a:lnTo>
                  <a:lnTo>
                    <a:pt x="716" y="382"/>
                  </a:lnTo>
                  <a:lnTo>
                    <a:pt x="427" y="214"/>
                  </a:lnTo>
                  <a:lnTo>
                    <a:pt x="467" y="0"/>
                  </a:lnTo>
                  <a:lnTo>
                    <a:pt x="495" y="13"/>
                  </a:lnTo>
                  <a:lnTo>
                    <a:pt x="479" y="185"/>
                  </a:lnTo>
                  <a:lnTo>
                    <a:pt x="709" y="293"/>
                  </a:lnTo>
                  <a:lnTo>
                    <a:pt x="734" y="258"/>
                  </a:lnTo>
                  <a:lnTo>
                    <a:pt x="764" y="220"/>
                  </a:lnTo>
                  <a:lnTo>
                    <a:pt x="772" y="211"/>
                  </a:lnTo>
                  <a:lnTo>
                    <a:pt x="781" y="200"/>
                  </a:lnTo>
                  <a:lnTo>
                    <a:pt x="799" y="178"/>
                  </a:lnTo>
                  <a:lnTo>
                    <a:pt x="809" y="167"/>
                  </a:lnTo>
                  <a:lnTo>
                    <a:pt x="818" y="155"/>
                  </a:lnTo>
                  <a:lnTo>
                    <a:pt x="829" y="144"/>
                  </a:lnTo>
                  <a:lnTo>
                    <a:pt x="838" y="134"/>
                  </a:lnTo>
                  <a:lnTo>
                    <a:pt x="850" y="123"/>
                  </a:lnTo>
                  <a:lnTo>
                    <a:pt x="860" y="112"/>
                  </a:lnTo>
                  <a:lnTo>
                    <a:pt x="869" y="103"/>
                  </a:lnTo>
                  <a:lnTo>
                    <a:pt x="880" y="92"/>
                  </a:lnTo>
                  <a:lnTo>
                    <a:pt x="899" y="74"/>
                  </a:lnTo>
                  <a:lnTo>
                    <a:pt x="919" y="61"/>
                  </a:lnTo>
                  <a:lnTo>
                    <a:pt x="936" y="49"/>
                  </a:lnTo>
                  <a:lnTo>
                    <a:pt x="954" y="43"/>
                  </a:lnTo>
                  <a:lnTo>
                    <a:pt x="985" y="34"/>
                  </a:lnTo>
                  <a:lnTo>
                    <a:pt x="1017" y="27"/>
                  </a:lnTo>
                  <a:lnTo>
                    <a:pt x="1075" y="20"/>
                  </a:lnTo>
                  <a:lnTo>
                    <a:pt x="1125" y="33"/>
                  </a:lnTo>
                  <a:lnTo>
                    <a:pt x="1159" y="77"/>
                  </a:lnTo>
                  <a:lnTo>
                    <a:pt x="1180" y="188"/>
                  </a:lnTo>
                  <a:lnTo>
                    <a:pt x="1175" y="240"/>
                  </a:lnTo>
                  <a:lnTo>
                    <a:pt x="1161" y="290"/>
                  </a:lnTo>
                  <a:lnTo>
                    <a:pt x="1137" y="337"/>
                  </a:lnTo>
                  <a:lnTo>
                    <a:pt x="1109" y="381"/>
                  </a:lnTo>
                  <a:lnTo>
                    <a:pt x="1091" y="402"/>
                  </a:lnTo>
                  <a:lnTo>
                    <a:pt x="1081" y="412"/>
                  </a:lnTo>
                  <a:lnTo>
                    <a:pt x="1072" y="422"/>
                  </a:lnTo>
                  <a:lnTo>
                    <a:pt x="1063" y="431"/>
                  </a:lnTo>
                  <a:lnTo>
                    <a:pt x="1053" y="442"/>
                  </a:lnTo>
                  <a:lnTo>
                    <a:pt x="1033" y="460"/>
                  </a:lnTo>
                  <a:lnTo>
                    <a:pt x="1011" y="477"/>
                  </a:lnTo>
                  <a:lnTo>
                    <a:pt x="989" y="494"/>
                  </a:lnTo>
                  <a:lnTo>
                    <a:pt x="966" y="509"/>
                  </a:lnTo>
                  <a:lnTo>
                    <a:pt x="942" y="522"/>
                  </a:lnTo>
                  <a:lnTo>
                    <a:pt x="919" y="535"/>
                  </a:lnTo>
                  <a:lnTo>
                    <a:pt x="895" y="548"/>
                  </a:lnTo>
                  <a:lnTo>
                    <a:pt x="871" y="559"/>
                  </a:lnTo>
                  <a:lnTo>
                    <a:pt x="848" y="569"/>
                  </a:lnTo>
                  <a:lnTo>
                    <a:pt x="801" y="584"/>
                  </a:lnTo>
                  <a:lnTo>
                    <a:pt x="757" y="594"/>
                  </a:lnTo>
                  <a:lnTo>
                    <a:pt x="680" y="598"/>
                  </a:lnTo>
                  <a:lnTo>
                    <a:pt x="620" y="582"/>
                  </a:lnTo>
                  <a:lnTo>
                    <a:pt x="589" y="566"/>
                  </a:lnTo>
                  <a:lnTo>
                    <a:pt x="559" y="549"/>
                  </a:lnTo>
                  <a:lnTo>
                    <a:pt x="544" y="538"/>
                  </a:lnTo>
                  <a:lnTo>
                    <a:pt x="529" y="528"/>
                  </a:lnTo>
                  <a:lnTo>
                    <a:pt x="514" y="517"/>
                  </a:lnTo>
                  <a:lnTo>
                    <a:pt x="500" y="505"/>
                  </a:lnTo>
                  <a:lnTo>
                    <a:pt x="485" y="492"/>
                  </a:lnTo>
                  <a:lnTo>
                    <a:pt x="472" y="482"/>
                  </a:lnTo>
                  <a:lnTo>
                    <a:pt x="458" y="468"/>
                  </a:lnTo>
                  <a:lnTo>
                    <a:pt x="445" y="456"/>
                  </a:lnTo>
                  <a:lnTo>
                    <a:pt x="433" y="445"/>
                  </a:lnTo>
                  <a:lnTo>
                    <a:pt x="420" y="432"/>
                  </a:lnTo>
                  <a:lnTo>
                    <a:pt x="408" y="420"/>
                  </a:lnTo>
                  <a:lnTo>
                    <a:pt x="397" y="409"/>
                  </a:lnTo>
                  <a:lnTo>
                    <a:pt x="387" y="397"/>
                  </a:lnTo>
                  <a:lnTo>
                    <a:pt x="377" y="387"/>
                  </a:lnTo>
                  <a:lnTo>
                    <a:pt x="360" y="368"/>
                  </a:lnTo>
                  <a:lnTo>
                    <a:pt x="345" y="352"/>
                  </a:lnTo>
                  <a:lnTo>
                    <a:pt x="335" y="339"/>
                  </a:lnTo>
                  <a:lnTo>
                    <a:pt x="326" y="327"/>
                  </a:lnTo>
                  <a:lnTo>
                    <a:pt x="0" y="204"/>
                  </a:lnTo>
                  <a:lnTo>
                    <a:pt x="4" y="178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5" name="Freeform 24">
              <a:extLst>
                <a:ext uri="{FF2B5EF4-FFF2-40B4-BE49-F238E27FC236}">
                  <a16:creationId xmlns:a16="http://schemas.microsoft.com/office/drawing/2014/main" id="{76B10EFA-99C5-4DEC-9E77-CFA33C2DF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5" y="1979"/>
              <a:ext cx="238" cy="251"/>
            </a:xfrm>
            <a:custGeom>
              <a:avLst/>
              <a:gdLst>
                <a:gd name="T0" fmla="*/ 235 w 715"/>
                <a:gd name="T1" fmla="*/ 71 h 753"/>
                <a:gd name="T2" fmla="*/ 238 w 715"/>
                <a:gd name="T3" fmla="*/ 46 h 753"/>
                <a:gd name="T4" fmla="*/ 234 w 715"/>
                <a:gd name="T5" fmla="*/ 25 h 753"/>
                <a:gd name="T6" fmla="*/ 228 w 715"/>
                <a:gd name="T7" fmla="*/ 15 h 753"/>
                <a:gd name="T8" fmla="*/ 224 w 715"/>
                <a:gd name="T9" fmla="*/ 12 h 753"/>
                <a:gd name="T10" fmla="*/ 218 w 715"/>
                <a:gd name="T11" fmla="*/ 8 h 753"/>
                <a:gd name="T12" fmla="*/ 207 w 715"/>
                <a:gd name="T13" fmla="*/ 3 h 753"/>
                <a:gd name="T14" fmla="*/ 197 w 715"/>
                <a:gd name="T15" fmla="*/ 0 h 753"/>
                <a:gd name="T16" fmla="*/ 180 w 715"/>
                <a:gd name="T17" fmla="*/ 1 h 753"/>
                <a:gd name="T18" fmla="*/ 167 w 715"/>
                <a:gd name="T19" fmla="*/ 6 h 753"/>
                <a:gd name="T20" fmla="*/ 156 w 715"/>
                <a:gd name="T21" fmla="*/ 12 h 753"/>
                <a:gd name="T22" fmla="*/ 144 w 715"/>
                <a:gd name="T23" fmla="*/ 16 h 753"/>
                <a:gd name="T24" fmla="*/ 131 w 715"/>
                <a:gd name="T25" fmla="*/ 20 h 753"/>
                <a:gd name="T26" fmla="*/ 103 w 715"/>
                <a:gd name="T27" fmla="*/ 25 h 753"/>
                <a:gd name="T28" fmla="*/ 47 w 715"/>
                <a:gd name="T29" fmla="*/ 33 h 753"/>
                <a:gd name="T30" fmla="*/ 16 w 715"/>
                <a:gd name="T31" fmla="*/ 45 h 753"/>
                <a:gd name="T32" fmla="*/ 0 w 715"/>
                <a:gd name="T33" fmla="*/ 69 h 753"/>
                <a:gd name="T34" fmla="*/ 0 w 715"/>
                <a:gd name="T35" fmla="*/ 77 h 753"/>
                <a:gd name="T36" fmla="*/ 0 w 715"/>
                <a:gd name="T37" fmla="*/ 84 h 753"/>
                <a:gd name="T38" fmla="*/ 4 w 715"/>
                <a:gd name="T39" fmla="*/ 98 h 753"/>
                <a:gd name="T40" fmla="*/ 9 w 715"/>
                <a:gd name="T41" fmla="*/ 111 h 753"/>
                <a:gd name="T42" fmla="*/ 17 w 715"/>
                <a:gd name="T43" fmla="*/ 123 h 753"/>
                <a:gd name="T44" fmla="*/ 24 w 715"/>
                <a:gd name="T45" fmla="*/ 132 h 753"/>
                <a:gd name="T46" fmla="*/ 28 w 715"/>
                <a:gd name="T47" fmla="*/ 137 h 753"/>
                <a:gd name="T48" fmla="*/ 31 w 715"/>
                <a:gd name="T49" fmla="*/ 140 h 753"/>
                <a:gd name="T50" fmla="*/ 36 w 715"/>
                <a:gd name="T51" fmla="*/ 145 h 753"/>
                <a:gd name="T52" fmla="*/ 37 w 715"/>
                <a:gd name="T53" fmla="*/ 147 h 753"/>
                <a:gd name="T54" fmla="*/ 161 w 715"/>
                <a:gd name="T55" fmla="*/ 251 h 753"/>
                <a:gd name="T56" fmla="*/ 159 w 715"/>
                <a:gd name="T57" fmla="*/ 224 h 753"/>
                <a:gd name="T58" fmla="*/ 38 w 715"/>
                <a:gd name="T59" fmla="*/ 123 h 753"/>
                <a:gd name="T60" fmla="*/ 34 w 715"/>
                <a:gd name="T61" fmla="*/ 116 h 753"/>
                <a:gd name="T62" fmla="*/ 26 w 715"/>
                <a:gd name="T63" fmla="*/ 102 h 753"/>
                <a:gd name="T64" fmla="*/ 22 w 715"/>
                <a:gd name="T65" fmla="*/ 83 h 753"/>
                <a:gd name="T66" fmla="*/ 25 w 715"/>
                <a:gd name="T67" fmla="*/ 74 h 753"/>
                <a:gd name="T68" fmla="*/ 28 w 715"/>
                <a:gd name="T69" fmla="*/ 70 h 753"/>
                <a:gd name="T70" fmla="*/ 32 w 715"/>
                <a:gd name="T71" fmla="*/ 66 h 753"/>
                <a:gd name="T72" fmla="*/ 37 w 715"/>
                <a:gd name="T73" fmla="*/ 62 h 753"/>
                <a:gd name="T74" fmla="*/ 42 w 715"/>
                <a:gd name="T75" fmla="*/ 59 h 753"/>
                <a:gd name="T76" fmla="*/ 55 w 715"/>
                <a:gd name="T77" fmla="*/ 54 h 753"/>
                <a:gd name="T78" fmla="*/ 70 w 715"/>
                <a:gd name="T79" fmla="*/ 50 h 753"/>
                <a:gd name="T80" fmla="*/ 85 w 715"/>
                <a:gd name="T81" fmla="*/ 47 h 753"/>
                <a:gd name="T82" fmla="*/ 115 w 715"/>
                <a:gd name="T83" fmla="*/ 43 h 753"/>
                <a:gd name="T84" fmla="*/ 139 w 715"/>
                <a:gd name="T85" fmla="*/ 41 h 753"/>
                <a:gd name="T86" fmla="*/ 156 w 715"/>
                <a:gd name="T87" fmla="*/ 37 h 753"/>
                <a:gd name="T88" fmla="*/ 163 w 715"/>
                <a:gd name="T89" fmla="*/ 33 h 753"/>
                <a:gd name="T90" fmla="*/ 169 w 715"/>
                <a:gd name="T91" fmla="*/ 29 h 753"/>
                <a:gd name="T92" fmla="*/ 176 w 715"/>
                <a:gd name="T93" fmla="*/ 26 h 753"/>
                <a:gd name="T94" fmla="*/ 182 w 715"/>
                <a:gd name="T95" fmla="*/ 23 h 753"/>
                <a:gd name="T96" fmla="*/ 199 w 715"/>
                <a:gd name="T97" fmla="*/ 25 h 753"/>
                <a:gd name="T98" fmla="*/ 206 w 715"/>
                <a:gd name="T99" fmla="*/ 30 h 753"/>
                <a:gd name="T100" fmla="*/ 212 w 715"/>
                <a:gd name="T101" fmla="*/ 36 h 753"/>
                <a:gd name="T102" fmla="*/ 217 w 715"/>
                <a:gd name="T103" fmla="*/ 50 h 753"/>
                <a:gd name="T104" fmla="*/ 216 w 715"/>
                <a:gd name="T105" fmla="*/ 68 h 753"/>
                <a:gd name="T106" fmla="*/ 235 w 715"/>
                <a:gd name="T107" fmla="*/ 71 h 753"/>
                <a:gd name="T108" fmla="*/ 235 w 715"/>
                <a:gd name="T109" fmla="*/ 71 h 75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15" h="753">
                  <a:moveTo>
                    <a:pt x="705" y="214"/>
                  </a:moveTo>
                  <a:lnTo>
                    <a:pt x="715" y="138"/>
                  </a:lnTo>
                  <a:lnTo>
                    <a:pt x="704" y="74"/>
                  </a:lnTo>
                  <a:lnTo>
                    <a:pt x="685" y="46"/>
                  </a:lnTo>
                  <a:lnTo>
                    <a:pt x="672" y="35"/>
                  </a:lnTo>
                  <a:lnTo>
                    <a:pt x="655" y="24"/>
                  </a:lnTo>
                  <a:lnTo>
                    <a:pt x="622" y="8"/>
                  </a:lnTo>
                  <a:lnTo>
                    <a:pt x="592" y="0"/>
                  </a:lnTo>
                  <a:lnTo>
                    <a:pt x="542" y="3"/>
                  </a:lnTo>
                  <a:lnTo>
                    <a:pt x="501" y="18"/>
                  </a:lnTo>
                  <a:lnTo>
                    <a:pt x="469" y="36"/>
                  </a:lnTo>
                  <a:lnTo>
                    <a:pt x="434" y="49"/>
                  </a:lnTo>
                  <a:lnTo>
                    <a:pt x="393" y="61"/>
                  </a:lnTo>
                  <a:lnTo>
                    <a:pt x="308" y="74"/>
                  </a:lnTo>
                  <a:lnTo>
                    <a:pt x="141" y="98"/>
                  </a:lnTo>
                  <a:lnTo>
                    <a:pt x="48" y="136"/>
                  </a:lnTo>
                  <a:lnTo>
                    <a:pt x="1" y="207"/>
                  </a:lnTo>
                  <a:lnTo>
                    <a:pt x="0" y="230"/>
                  </a:lnTo>
                  <a:lnTo>
                    <a:pt x="0" y="252"/>
                  </a:lnTo>
                  <a:lnTo>
                    <a:pt x="11" y="293"/>
                  </a:lnTo>
                  <a:lnTo>
                    <a:pt x="28" y="333"/>
                  </a:lnTo>
                  <a:lnTo>
                    <a:pt x="50" y="368"/>
                  </a:lnTo>
                  <a:lnTo>
                    <a:pt x="73" y="396"/>
                  </a:lnTo>
                  <a:lnTo>
                    <a:pt x="83" y="410"/>
                  </a:lnTo>
                  <a:lnTo>
                    <a:pt x="92" y="419"/>
                  </a:lnTo>
                  <a:lnTo>
                    <a:pt x="107" y="434"/>
                  </a:lnTo>
                  <a:lnTo>
                    <a:pt x="112" y="440"/>
                  </a:lnTo>
                  <a:lnTo>
                    <a:pt x="484" y="753"/>
                  </a:lnTo>
                  <a:lnTo>
                    <a:pt x="477" y="673"/>
                  </a:lnTo>
                  <a:lnTo>
                    <a:pt x="115" y="368"/>
                  </a:lnTo>
                  <a:lnTo>
                    <a:pt x="102" y="349"/>
                  </a:lnTo>
                  <a:lnTo>
                    <a:pt x="78" y="305"/>
                  </a:lnTo>
                  <a:lnTo>
                    <a:pt x="67" y="248"/>
                  </a:lnTo>
                  <a:lnTo>
                    <a:pt x="75" y="221"/>
                  </a:lnTo>
                  <a:lnTo>
                    <a:pt x="83" y="209"/>
                  </a:lnTo>
                  <a:lnTo>
                    <a:pt x="95" y="198"/>
                  </a:lnTo>
                  <a:lnTo>
                    <a:pt x="110" y="187"/>
                  </a:lnTo>
                  <a:lnTo>
                    <a:pt x="126" y="177"/>
                  </a:lnTo>
                  <a:lnTo>
                    <a:pt x="165" y="163"/>
                  </a:lnTo>
                  <a:lnTo>
                    <a:pt x="210" y="149"/>
                  </a:lnTo>
                  <a:lnTo>
                    <a:pt x="256" y="140"/>
                  </a:lnTo>
                  <a:lnTo>
                    <a:pt x="345" y="129"/>
                  </a:lnTo>
                  <a:lnTo>
                    <a:pt x="419" y="123"/>
                  </a:lnTo>
                  <a:lnTo>
                    <a:pt x="469" y="110"/>
                  </a:lnTo>
                  <a:lnTo>
                    <a:pt x="490" y="99"/>
                  </a:lnTo>
                  <a:lnTo>
                    <a:pt x="508" y="87"/>
                  </a:lnTo>
                  <a:lnTo>
                    <a:pt x="528" y="77"/>
                  </a:lnTo>
                  <a:lnTo>
                    <a:pt x="548" y="70"/>
                  </a:lnTo>
                  <a:lnTo>
                    <a:pt x="597" y="74"/>
                  </a:lnTo>
                  <a:lnTo>
                    <a:pt x="620" y="90"/>
                  </a:lnTo>
                  <a:lnTo>
                    <a:pt x="636" y="107"/>
                  </a:lnTo>
                  <a:lnTo>
                    <a:pt x="651" y="150"/>
                  </a:lnTo>
                  <a:lnTo>
                    <a:pt x="648" y="205"/>
                  </a:lnTo>
                  <a:lnTo>
                    <a:pt x="705" y="214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6" name="Freeform 25">
              <a:extLst>
                <a:ext uri="{FF2B5EF4-FFF2-40B4-BE49-F238E27FC236}">
                  <a16:creationId xmlns:a16="http://schemas.microsoft.com/office/drawing/2014/main" id="{77D4D9F6-AFD2-4109-B044-64F446500D3B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5" y="2450"/>
              <a:ext cx="436" cy="274"/>
            </a:xfrm>
            <a:custGeom>
              <a:avLst/>
              <a:gdLst>
                <a:gd name="T0" fmla="*/ 125 w 1308"/>
                <a:gd name="T1" fmla="*/ 177 h 822"/>
                <a:gd name="T2" fmla="*/ 365 w 1308"/>
                <a:gd name="T3" fmla="*/ 136 h 822"/>
                <a:gd name="T4" fmla="*/ 376 w 1308"/>
                <a:gd name="T5" fmla="*/ 140 h 822"/>
                <a:gd name="T6" fmla="*/ 398 w 1308"/>
                <a:gd name="T7" fmla="*/ 136 h 822"/>
                <a:gd name="T8" fmla="*/ 410 w 1308"/>
                <a:gd name="T9" fmla="*/ 120 h 822"/>
                <a:gd name="T10" fmla="*/ 408 w 1308"/>
                <a:gd name="T11" fmla="*/ 101 h 822"/>
                <a:gd name="T12" fmla="*/ 402 w 1308"/>
                <a:gd name="T13" fmla="*/ 92 h 822"/>
                <a:gd name="T14" fmla="*/ 397 w 1308"/>
                <a:gd name="T15" fmla="*/ 84 h 822"/>
                <a:gd name="T16" fmla="*/ 388 w 1308"/>
                <a:gd name="T17" fmla="*/ 74 h 822"/>
                <a:gd name="T18" fmla="*/ 385 w 1308"/>
                <a:gd name="T19" fmla="*/ 71 h 822"/>
                <a:gd name="T20" fmla="*/ 376 w 1308"/>
                <a:gd name="T21" fmla="*/ 63 h 822"/>
                <a:gd name="T22" fmla="*/ 365 w 1308"/>
                <a:gd name="T23" fmla="*/ 56 h 822"/>
                <a:gd name="T24" fmla="*/ 351 w 1308"/>
                <a:gd name="T25" fmla="*/ 48 h 822"/>
                <a:gd name="T26" fmla="*/ 332 w 1308"/>
                <a:gd name="T27" fmla="*/ 39 h 822"/>
                <a:gd name="T28" fmla="*/ 308 w 1308"/>
                <a:gd name="T29" fmla="*/ 32 h 822"/>
                <a:gd name="T30" fmla="*/ 279 w 1308"/>
                <a:gd name="T31" fmla="*/ 26 h 822"/>
                <a:gd name="T32" fmla="*/ 230 w 1308"/>
                <a:gd name="T33" fmla="*/ 23 h 822"/>
                <a:gd name="T34" fmla="*/ 160 w 1308"/>
                <a:gd name="T35" fmla="*/ 33 h 822"/>
                <a:gd name="T36" fmla="*/ 134 w 1308"/>
                <a:gd name="T37" fmla="*/ 43 h 822"/>
                <a:gd name="T38" fmla="*/ 120 w 1308"/>
                <a:gd name="T39" fmla="*/ 32 h 822"/>
                <a:gd name="T40" fmla="*/ 129 w 1308"/>
                <a:gd name="T41" fmla="*/ 27 h 822"/>
                <a:gd name="T42" fmla="*/ 145 w 1308"/>
                <a:gd name="T43" fmla="*/ 19 h 822"/>
                <a:gd name="T44" fmla="*/ 161 w 1308"/>
                <a:gd name="T45" fmla="*/ 13 h 822"/>
                <a:gd name="T46" fmla="*/ 179 w 1308"/>
                <a:gd name="T47" fmla="*/ 7 h 822"/>
                <a:gd name="T48" fmla="*/ 212 w 1308"/>
                <a:gd name="T49" fmla="*/ 1 h 822"/>
                <a:gd name="T50" fmla="*/ 288 w 1308"/>
                <a:gd name="T51" fmla="*/ 4 h 822"/>
                <a:gd name="T52" fmla="*/ 323 w 1308"/>
                <a:gd name="T53" fmla="*/ 13 h 822"/>
                <a:gd name="T54" fmla="*/ 344 w 1308"/>
                <a:gd name="T55" fmla="*/ 20 h 822"/>
                <a:gd name="T56" fmla="*/ 363 w 1308"/>
                <a:gd name="T57" fmla="*/ 30 h 822"/>
                <a:gd name="T58" fmla="*/ 380 w 1308"/>
                <a:gd name="T59" fmla="*/ 40 h 822"/>
                <a:gd name="T60" fmla="*/ 395 w 1308"/>
                <a:gd name="T61" fmla="*/ 52 h 822"/>
                <a:gd name="T62" fmla="*/ 404 w 1308"/>
                <a:gd name="T63" fmla="*/ 61 h 822"/>
                <a:gd name="T64" fmla="*/ 412 w 1308"/>
                <a:gd name="T65" fmla="*/ 70 h 822"/>
                <a:gd name="T66" fmla="*/ 421 w 1308"/>
                <a:gd name="T67" fmla="*/ 81 h 822"/>
                <a:gd name="T68" fmla="*/ 427 w 1308"/>
                <a:gd name="T69" fmla="*/ 91 h 822"/>
                <a:gd name="T70" fmla="*/ 432 w 1308"/>
                <a:gd name="T71" fmla="*/ 101 h 822"/>
                <a:gd name="T72" fmla="*/ 436 w 1308"/>
                <a:gd name="T73" fmla="*/ 119 h 822"/>
                <a:gd name="T74" fmla="*/ 433 w 1308"/>
                <a:gd name="T75" fmla="*/ 137 h 822"/>
                <a:gd name="T76" fmla="*/ 428 w 1308"/>
                <a:gd name="T77" fmla="*/ 146 h 822"/>
                <a:gd name="T78" fmla="*/ 424 w 1308"/>
                <a:gd name="T79" fmla="*/ 152 h 822"/>
                <a:gd name="T80" fmla="*/ 420 w 1308"/>
                <a:gd name="T81" fmla="*/ 158 h 822"/>
                <a:gd name="T82" fmla="*/ 410 w 1308"/>
                <a:gd name="T83" fmla="*/ 164 h 822"/>
                <a:gd name="T84" fmla="*/ 392 w 1308"/>
                <a:gd name="T85" fmla="*/ 168 h 822"/>
                <a:gd name="T86" fmla="*/ 368 w 1308"/>
                <a:gd name="T87" fmla="*/ 163 h 822"/>
                <a:gd name="T88" fmla="*/ 357 w 1308"/>
                <a:gd name="T89" fmla="*/ 158 h 822"/>
                <a:gd name="T90" fmla="*/ 8 w 1308"/>
                <a:gd name="T91" fmla="*/ 274 h 822"/>
                <a:gd name="T92" fmla="*/ 0 w 1308"/>
                <a:gd name="T93" fmla="*/ 264 h 82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308" h="822">
                  <a:moveTo>
                    <a:pt x="0" y="791"/>
                  </a:moveTo>
                  <a:lnTo>
                    <a:pt x="375" y="530"/>
                  </a:lnTo>
                  <a:lnTo>
                    <a:pt x="1080" y="399"/>
                  </a:lnTo>
                  <a:lnTo>
                    <a:pt x="1094" y="407"/>
                  </a:lnTo>
                  <a:lnTo>
                    <a:pt x="1107" y="413"/>
                  </a:lnTo>
                  <a:lnTo>
                    <a:pt x="1128" y="419"/>
                  </a:lnTo>
                  <a:lnTo>
                    <a:pt x="1171" y="418"/>
                  </a:lnTo>
                  <a:lnTo>
                    <a:pt x="1195" y="407"/>
                  </a:lnTo>
                  <a:lnTo>
                    <a:pt x="1216" y="387"/>
                  </a:lnTo>
                  <a:lnTo>
                    <a:pt x="1230" y="359"/>
                  </a:lnTo>
                  <a:lnTo>
                    <a:pt x="1230" y="331"/>
                  </a:lnTo>
                  <a:lnTo>
                    <a:pt x="1223" y="302"/>
                  </a:lnTo>
                  <a:lnTo>
                    <a:pt x="1215" y="289"/>
                  </a:lnTo>
                  <a:lnTo>
                    <a:pt x="1207" y="277"/>
                  </a:lnTo>
                  <a:lnTo>
                    <a:pt x="1199" y="264"/>
                  </a:lnTo>
                  <a:lnTo>
                    <a:pt x="1191" y="253"/>
                  </a:lnTo>
                  <a:lnTo>
                    <a:pt x="1174" y="235"/>
                  </a:lnTo>
                  <a:lnTo>
                    <a:pt x="1163" y="223"/>
                  </a:lnTo>
                  <a:lnTo>
                    <a:pt x="1158" y="218"/>
                  </a:lnTo>
                  <a:lnTo>
                    <a:pt x="1154" y="213"/>
                  </a:lnTo>
                  <a:lnTo>
                    <a:pt x="1138" y="199"/>
                  </a:lnTo>
                  <a:lnTo>
                    <a:pt x="1127" y="190"/>
                  </a:lnTo>
                  <a:lnTo>
                    <a:pt x="1112" y="180"/>
                  </a:lnTo>
                  <a:lnTo>
                    <a:pt x="1095" y="167"/>
                  </a:lnTo>
                  <a:lnTo>
                    <a:pt x="1075" y="155"/>
                  </a:lnTo>
                  <a:lnTo>
                    <a:pt x="1052" y="143"/>
                  </a:lnTo>
                  <a:lnTo>
                    <a:pt x="1025" y="130"/>
                  </a:lnTo>
                  <a:lnTo>
                    <a:pt x="995" y="118"/>
                  </a:lnTo>
                  <a:lnTo>
                    <a:pt x="961" y="107"/>
                  </a:lnTo>
                  <a:lnTo>
                    <a:pt x="923" y="95"/>
                  </a:lnTo>
                  <a:lnTo>
                    <a:pt x="882" y="86"/>
                  </a:lnTo>
                  <a:lnTo>
                    <a:pt x="837" y="79"/>
                  </a:lnTo>
                  <a:lnTo>
                    <a:pt x="787" y="73"/>
                  </a:lnTo>
                  <a:lnTo>
                    <a:pt x="691" y="69"/>
                  </a:lnTo>
                  <a:lnTo>
                    <a:pt x="608" y="73"/>
                  </a:lnTo>
                  <a:lnTo>
                    <a:pt x="480" y="99"/>
                  </a:lnTo>
                  <a:lnTo>
                    <a:pt x="435" y="116"/>
                  </a:lnTo>
                  <a:lnTo>
                    <a:pt x="403" y="130"/>
                  </a:lnTo>
                  <a:lnTo>
                    <a:pt x="377" y="146"/>
                  </a:lnTo>
                  <a:lnTo>
                    <a:pt x="360" y="95"/>
                  </a:lnTo>
                  <a:lnTo>
                    <a:pt x="366" y="91"/>
                  </a:lnTo>
                  <a:lnTo>
                    <a:pt x="386" y="81"/>
                  </a:lnTo>
                  <a:lnTo>
                    <a:pt x="417" y="64"/>
                  </a:lnTo>
                  <a:lnTo>
                    <a:pt x="435" y="56"/>
                  </a:lnTo>
                  <a:lnTo>
                    <a:pt x="457" y="48"/>
                  </a:lnTo>
                  <a:lnTo>
                    <a:pt x="482" y="39"/>
                  </a:lnTo>
                  <a:lnTo>
                    <a:pt x="508" y="30"/>
                  </a:lnTo>
                  <a:lnTo>
                    <a:pt x="538" y="21"/>
                  </a:lnTo>
                  <a:lnTo>
                    <a:pt x="569" y="15"/>
                  </a:lnTo>
                  <a:lnTo>
                    <a:pt x="637" y="4"/>
                  </a:lnTo>
                  <a:lnTo>
                    <a:pt x="712" y="0"/>
                  </a:lnTo>
                  <a:lnTo>
                    <a:pt x="864" y="13"/>
                  </a:lnTo>
                  <a:lnTo>
                    <a:pt x="934" y="27"/>
                  </a:lnTo>
                  <a:lnTo>
                    <a:pt x="968" y="38"/>
                  </a:lnTo>
                  <a:lnTo>
                    <a:pt x="1001" y="49"/>
                  </a:lnTo>
                  <a:lnTo>
                    <a:pt x="1032" y="60"/>
                  </a:lnTo>
                  <a:lnTo>
                    <a:pt x="1062" y="74"/>
                  </a:lnTo>
                  <a:lnTo>
                    <a:pt x="1090" y="89"/>
                  </a:lnTo>
                  <a:lnTo>
                    <a:pt x="1117" y="104"/>
                  </a:lnTo>
                  <a:lnTo>
                    <a:pt x="1141" y="120"/>
                  </a:lnTo>
                  <a:lnTo>
                    <a:pt x="1164" y="136"/>
                  </a:lnTo>
                  <a:lnTo>
                    <a:pt x="1185" y="155"/>
                  </a:lnTo>
                  <a:lnTo>
                    <a:pt x="1203" y="173"/>
                  </a:lnTo>
                  <a:lnTo>
                    <a:pt x="1212" y="182"/>
                  </a:lnTo>
                  <a:lnTo>
                    <a:pt x="1221" y="191"/>
                  </a:lnTo>
                  <a:lnTo>
                    <a:pt x="1236" y="209"/>
                  </a:lnTo>
                  <a:lnTo>
                    <a:pt x="1249" y="225"/>
                  </a:lnTo>
                  <a:lnTo>
                    <a:pt x="1262" y="243"/>
                  </a:lnTo>
                  <a:lnTo>
                    <a:pt x="1272" y="258"/>
                  </a:lnTo>
                  <a:lnTo>
                    <a:pt x="1282" y="273"/>
                  </a:lnTo>
                  <a:lnTo>
                    <a:pt x="1290" y="288"/>
                  </a:lnTo>
                  <a:lnTo>
                    <a:pt x="1297" y="302"/>
                  </a:lnTo>
                  <a:lnTo>
                    <a:pt x="1305" y="331"/>
                  </a:lnTo>
                  <a:lnTo>
                    <a:pt x="1308" y="358"/>
                  </a:lnTo>
                  <a:lnTo>
                    <a:pt x="1306" y="385"/>
                  </a:lnTo>
                  <a:lnTo>
                    <a:pt x="1298" y="412"/>
                  </a:lnTo>
                  <a:lnTo>
                    <a:pt x="1291" y="426"/>
                  </a:lnTo>
                  <a:lnTo>
                    <a:pt x="1285" y="438"/>
                  </a:lnTo>
                  <a:lnTo>
                    <a:pt x="1280" y="448"/>
                  </a:lnTo>
                  <a:lnTo>
                    <a:pt x="1273" y="457"/>
                  </a:lnTo>
                  <a:lnTo>
                    <a:pt x="1267" y="465"/>
                  </a:lnTo>
                  <a:lnTo>
                    <a:pt x="1260" y="473"/>
                  </a:lnTo>
                  <a:lnTo>
                    <a:pt x="1245" y="484"/>
                  </a:lnTo>
                  <a:lnTo>
                    <a:pt x="1230" y="493"/>
                  </a:lnTo>
                  <a:lnTo>
                    <a:pt x="1214" y="498"/>
                  </a:lnTo>
                  <a:lnTo>
                    <a:pt x="1177" y="504"/>
                  </a:lnTo>
                  <a:lnTo>
                    <a:pt x="1139" y="501"/>
                  </a:lnTo>
                  <a:lnTo>
                    <a:pt x="1105" y="490"/>
                  </a:lnTo>
                  <a:lnTo>
                    <a:pt x="1081" y="478"/>
                  </a:lnTo>
                  <a:lnTo>
                    <a:pt x="1071" y="473"/>
                  </a:lnTo>
                  <a:lnTo>
                    <a:pt x="384" y="605"/>
                  </a:lnTo>
                  <a:lnTo>
                    <a:pt x="25" y="822"/>
                  </a:lnTo>
                  <a:lnTo>
                    <a:pt x="0" y="79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7" name="Freeform 26">
              <a:extLst>
                <a:ext uri="{FF2B5EF4-FFF2-40B4-BE49-F238E27FC236}">
                  <a16:creationId xmlns:a16="http://schemas.microsoft.com/office/drawing/2014/main" id="{F6D9584D-550B-4AA9-BFB9-C23AB31904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6" y="2372"/>
              <a:ext cx="342" cy="163"/>
            </a:xfrm>
            <a:custGeom>
              <a:avLst/>
              <a:gdLst>
                <a:gd name="T0" fmla="*/ 338 w 1026"/>
                <a:gd name="T1" fmla="*/ 67 h 491"/>
                <a:gd name="T2" fmla="*/ 325 w 1026"/>
                <a:gd name="T3" fmla="*/ 58 h 491"/>
                <a:gd name="T4" fmla="*/ 317 w 1026"/>
                <a:gd name="T5" fmla="*/ 52 h 491"/>
                <a:gd name="T6" fmla="*/ 306 w 1026"/>
                <a:gd name="T7" fmla="*/ 46 h 491"/>
                <a:gd name="T8" fmla="*/ 294 w 1026"/>
                <a:gd name="T9" fmla="*/ 39 h 491"/>
                <a:gd name="T10" fmla="*/ 281 w 1026"/>
                <a:gd name="T11" fmla="*/ 32 h 491"/>
                <a:gd name="T12" fmla="*/ 267 w 1026"/>
                <a:gd name="T13" fmla="*/ 25 h 491"/>
                <a:gd name="T14" fmla="*/ 252 w 1026"/>
                <a:gd name="T15" fmla="*/ 18 h 491"/>
                <a:gd name="T16" fmla="*/ 235 w 1026"/>
                <a:gd name="T17" fmla="*/ 12 h 491"/>
                <a:gd name="T18" fmla="*/ 218 w 1026"/>
                <a:gd name="T19" fmla="*/ 7 h 491"/>
                <a:gd name="T20" fmla="*/ 182 w 1026"/>
                <a:gd name="T21" fmla="*/ 0 h 491"/>
                <a:gd name="T22" fmla="*/ 107 w 1026"/>
                <a:gd name="T23" fmla="*/ 5 h 491"/>
                <a:gd name="T24" fmla="*/ 79 w 1026"/>
                <a:gd name="T25" fmla="*/ 14 h 491"/>
                <a:gd name="T26" fmla="*/ 56 w 1026"/>
                <a:gd name="T27" fmla="*/ 25 h 491"/>
                <a:gd name="T28" fmla="*/ 47 w 1026"/>
                <a:gd name="T29" fmla="*/ 31 h 491"/>
                <a:gd name="T30" fmla="*/ 38 w 1026"/>
                <a:gd name="T31" fmla="*/ 38 h 491"/>
                <a:gd name="T32" fmla="*/ 32 w 1026"/>
                <a:gd name="T33" fmla="*/ 45 h 491"/>
                <a:gd name="T34" fmla="*/ 25 w 1026"/>
                <a:gd name="T35" fmla="*/ 53 h 491"/>
                <a:gd name="T36" fmla="*/ 20 w 1026"/>
                <a:gd name="T37" fmla="*/ 61 h 491"/>
                <a:gd name="T38" fmla="*/ 15 w 1026"/>
                <a:gd name="T39" fmla="*/ 69 h 491"/>
                <a:gd name="T40" fmla="*/ 11 w 1026"/>
                <a:gd name="T41" fmla="*/ 76 h 491"/>
                <a:gd name="T42" fmla="*/ 8 w 1026"/>
                <a:gd name="T43" fmla="*/ 84 h 491"/>
                <a:gd name="T44" fmla="*/ 0 w 1026"/>
                <a:gd name="T45" fmla="*/ 113 h 491"/>
                <a:gd name="T46" fmla="*/ 3 w 1026"/>
                <a:gd name="T47" fmla="*/ 129 h 491"/>
                <a:gd name="T48" fmla="*/ 9 w 1026"/>
                <a:gd name="T49" fmla="*/ 138 h 491"/>
                <a:gd name="T50" fmla="*/ 16 w 1026"/>
                <a:gd name="T51" fmla="*/ 144 h 491"/>
                <a:gd name="T52" fmla="*/ 27 w 1026"/>
                <a:gd name="T53" fmla="*/ 152 h 491"/>
                <a:gd name="T54" fmla="*/ 39 w 1026"/>
                <a:gd name="T55" fmla="*/ 159 h 491"/>
                <a:gd name="T56" fmla="*/ 69 w 1026"/>
                <a:gd name="T57" fmla="*/ 163 h 491"/>
                <a:gd name="T58" fmla="*/ 98 w 1026"/>
                <a:gd name="T59" fmla="*/ 141 h 491"/>
                <a:gd name="T60" fmla="*/ 63 w 1026"/>
                <a:gd name="T61" fmla="*/ 141 h 491"/>
                <a:gd name="T62" fmla="*/ 31 w 1026"/>
                <a:gd name="T63" fmla="*/ 124 h 491"/>
                <a:gd name="T64" fmla="*/ 30 w 1026"/>
                <a:gd name="T65" fmla="*/ 98 h 491"/>
                <a:gd name="T66" fmla="*/ 34 w 1026"/>
                <a:gd name="T67" fmla="*/ 85 h 491"/>
                <a:gd name="T68" fmla="*/ 38 w 1026"/>
                <a:gd name="T69" fmla="*/ 78 h 491"/>
                <a:gd name="T70" fmla="*/ 45 w 1026"/>
                <a:gd name="T71" fmla="*/ 69 h 491"/>
                <a:gd name="T72" fmla="*/ 54 w 1026"/>
                <a:gd name="T73" fmla="*/ 60 h 491"/>
                <a:gd name="T74" fmla="*/ 61 w 1026"/>
                <a:gd name="T75" fmla="*/ 54 h 491"/>
                <a:gd name="T76" fmla="*/ 70 w 1026"/>
                <a:gd name="T77" fmla="*/ 49 h 491"/>
                <a:gd name="T78" fmla="*/ 89 w 1026"/>
                <a:gd name="T79" fmla="*/ 39 h 491"/>
                <a:gd name="T80" fmla="*/ 113 w 1026"/>
                <a:gd name="T81" fmla="*/ 31 h 491"/>
                <a:gd name="T82" fmla="*/ 142 w 1026"/>
                <a:gd name="T83" fmla="*/ 24 h 491"/>
                <a:gd name="T84" fmla="*/ 207 w 1026"/>
                <a:gd name="T85" fmla="*/ 27 h 491"/>
                <a:gd name="T86" fmla="*/ 240 w 1026"/>
                <a:gd name="T87" fmla="*/ 37 h 491"/>
                <a:gd name="T88" fmla="*/ 263 w 1026"/>
                <a:gd name="T89" fmla="*/ 46 h 491"/>
                <a:gd name="T90" fmla="*/ 278 w 1026"/>
                <a:gd name="T91" fmla="*/ 52 h 491"/>
                <a:gd name="T92" fmla="*/ 291 w 1026"/>
                <a:gd name="T93" fmla="*/ 59 h 491"/>
                <a:gd name="T94" fmla="*/ 303 w 1026"/>
                <a:gd name="T95" fmla="*/ 65 h 491"/>
                <a:gd name="T96" fmla="*/ 318 w 1026"/>
                <a:gd name="T97" fmla="*/ 74 h 491"/>
                <a:gd name="T98" fmla="*/ 333 w 1026"/>
                <a:gd name="T99" fmla="*/ 83 h 491"/>
                <a:gd name="T100" fmla="*/ 342 w 1026"/>
                <a:gd name="T101" fmla="*/ 71 h 4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26" h="491">
                  <a:moveTo>
                    <a:pt x="1026" y="213"/>
                  </a:moveTo>
                  <a:lnTo>
                    <a:pt x="1013" y="203"/>
                  </a:lnTo>
                  <a:lnTo>
                    <a:pt x="998" y="190"/>
                  </a:lnTo>
                  <a:lnTo>
                    <a:pt x="976" y="176"/>
                  </a:lnTo>
                  <a:lnTo>
                    <a:pt x="965" y="168"/>
                  </a:lnTo>
                  <a:lnTo>
                    <a:pt x="950" y="158"/>
                  </a:lnTo>
                  <a:lnTo>
                    <a:pt x="935" y="148"/>
                  </a:lnTo>
                  <a:lnTo>
                    <a:pt x="919" y="138"/>
                  </a:lnTo>
                  <a:lnTo>
                    <a:pt x="902" y="128"/>
                  </a:lnTo>
                  <a:lnTo>
                    <a:pt x="883" y="117"/>
                  </a:lnTo>
                  <a:lnTo>
                    <a:pt x="864" y="107"/>
                  </a:lnTo>
                  <a:lnTo>
                    <a:pt x="844" y="97"/>
                  </a:lnTo>
                  <a:lnTo>
                    <a:pt x="824" y="86"/>
                  </a:lnTo>
                  <a:lnTo>
                    <a:pt x="801" y="75"/>
                  </a:lnTo>
                  <a:lnTo>
                    <a:pt x="778" y="66"/>
                  </a:lnTo>
                  <a:lnTo>
                    <a:pt x="755" y="55"/>
                  </a:lnTo>
                  <a:lnTo>
                    <a:pt x="731" y="46"/>
                  </a:lnTo>
                  <a:lnTo>
                    <a:pt x="705" y="37"/>
                  </a:lnTo>
                  <a:lnTo>
                    <a:pt x="679" y="29"/>
                  </a:lnTo>
                  <a:lnTo>
                    <a:pt x="654" y="21"/>
                  </a:lnTo>
                  <a:lnTo>
                    <a:pt x="600" y="9"/>
                  </a:lnTo>
                  <a:lnTo>
                    <a:pt x="545" y="1"/>
                  </a:lnTo>
                  <a:lnTo>
                    <a:pt x="428" y="0"/>
                  </a:lnTo>
                  <a:lnTo>
                    <a:pt x="322" y="14"/>
                  </a:lnTo>
                  <a:lnTo>
                    <a:pt x="278" y="27"/>
                  </a:lnTo>
                  <a:lnTo>
                    <a:pt x="237" y="41"/>
                  </a:lnTo>
                  <a:lnTo>
                    <a:pt x="201" y="56"/>
                  </a:lnTo>
                  <a:lnTo>
                    <a:pt x="169" y="75"/>
                  </a:lnTo>
                  <a:lnTo>
                    <a:pt x="154" y="83"/>
                  </a:lnTo>
                  <a:lnTo>
                    <a:pt x="140" y="93"/>
                  </a:lnTo>
                  <a:lnTo>
                    <a:pt x="128" y="104"/>
                  </a:lnTo>
                  <a:lnTo>
                    <a:pt x="115" y="115"/>
                  </a:lnTo>
                  <a:lnTo>
                    <a:pt x="104" y="125"/>
                  </a:lnTo>
                  <a:lnTo>
                    <a:pt x="95" y="137"/>
                  </a:lnTo>
                  <a:lnTo>
                    <a:pt x="84" y="147"/>
                  </a:lnTo>
                  <a:lnTo>
                    <a:pt x="75" y="159"/>
                  </a:lnTo>
                  <a:lnTo>
                    <a:pt x="67" y="171"/>
                  </a:lnTo>
                  <a:lnTo>
                    <a:pt x="60" y="183"/>
                  </a:lnTo>
                  <a:lnTo>
                    <a:pt x="53" y="194"/>
                  </a:lnTo>
                  <a:lnTo>
                    <a:pt x="46" y="207"/>
                  </a:lnTo>
                  <a:lnTo>
                    <a:pt x="39" y="218"/>
                  </a:lnTo>
                  <a:lnTo>
                    <a:pt x="34" y="229"/>
                  </a:lnTo>
                  <a:lnTo>
                    <a:pt x="29" y="242"/>
                  </a:lnTo>
                  <a:lnTo>
                    <a:pt x="24" y="253"/>
                  </a:lnTo>
                  <a:lnTo>
                    <a:pt x="7" y="298"/>
                  </a:lnTo>
                  <a:lnTo>
                    <a:pt x="0" y="340"/>
                  </a:lnTo>
                  <a:lnTo>
                    <a:pt x="4" y="375"/>
                  </a:lnTo>
                  <a:lnTo>
                    <a:pt x="9" y="390"/>
                  </a:lnTo>
                  <a:lnTo>
                    <a:pt x="17" y="403"/>
                  </a:lnTo>
                  <a:lnTo>
                    <a:pt x="26" y="416"/>
                  </a:lnTo>
                  <a:lnTo>
                    <a:pt x="36" y="426"/>
                  </a:lnTo>
                  <a:lnTo>
                    <a:pt x="47" y="435"/>
                  </a:lnTo>
                  <a:lnTo>
                    <a:pt x="59" y="445"/>
                  </a:lnTo>
                  <a:lnTo>
                    <a:pt x="81" y="459"/>
                  </a:lnTo>
                  <a:lnTo>
                    <a:pt x="102" y="469"/>
                  </a:lnTo>
                  <a:lnTo>
                    <a:pt x="118" y="478"/>
                  </a:lnTo>
                  <a:lnTo>
                    <a:pt x="157" y="487"/>
                  </a:lnTo>
                  <a:lnTo>
                    <a:pt x="206" y="491"/>
                  </a:lnTo>
                  <a:lnTo>
                    <a:pt x="268" y="491"/>
                  </a:lnTo>
                  <a:lnTo>
                    <a:pt x="293" y="426"/>
                  </a:lnTo>
                  <a:lnTo>
                    <a:pt x="261" y="428"/>
                  </a:lnTo>
                  <a:lnTo>
                    <a:pt x="188" y="425"/>
                  </a:lnTo>
                  <a:lnTo>
                    <a:pt x="117" y="399"/>
                  </a:lnTo>
                  <a:lnTo>
                    <a:pt x="94" y="375"/>
                  </a:lnTo>
                  <a:lnTo>
                    <a:pt x="84" y="339"/>
                  </a:lnTo>
                  <a:lnTo>
                    <a:pt x="89" y="296"/>
                  </a:lnTo>
                  <a:lnTo>
                    <a:pt x="95" y="276"/>
                  </a:lnTo>
                  <a:lnTo>
                    <a:pt x="103" y="255"/>
                  </a:lnTo>
                  <a:lnTo>
                    <a:pt x="108" y="246"/>
                  </a:lnTo>
                  <a:lnTo>
                    <a:pt x="114" y="236"/>
                  </a:lnTo>
                  <a:lnTo>
                    <a:pt x="128" y="217"/>
                  </a:lnTo>
                  <a:lnTo>
                    <a:pt x="135" y="208"/>
                  </a:lnTo>
                  <a:lnTo>
                    <a:pt x="143" y="198"/>
                  </a:lnTo>
                  <a:lnTo>
                    <a:pt x="163" y="181"/>
                  </a:lnTo>
                  <a:lnTo>
                    <a:pt x="173" y="173"/>
                  </a:lnTo>
                  <a:lnTo>
                    <a:pt x="184" y="163"/>
                  </a:lnTo>
                  <a:lnTo>
                    <a:pt x="196" y="155"/>
                  </a:lnTo>
                  <a:lnTo>
                    <a:pt x="210" y="147"/>
                  </a:lnTo>
                  <a:lnTo>
                    <a:pt x="237" y="133"/>
                  </a:lnTo>
                  <a:lnTo>
                    <a:pt x="268" y="118"/>
                  </a:lnTo>
                  <a:lnTo>
                    <a:pt x="303" y="105"/>
                  </a:lnTo>
                  <a:lnTo>
                    <a:pt x="340" y="93"/>
                  </a:lnTo>
                  <a:lnTo>
                    <a:pt x="381" y="82"/>
                  </a:lnTo>
                  <a:lnTo>
                    <a:pt x="426" y="72"/>
                  </a:lnTo>
                  <a:lnTo>
                    <a:pt x="522" y="67"/>
                  </a:lnTo>
                  <a:lnTo>
                    <a:pt x="622" y="81"/>
                  </a:lnTo>
                  <a:lnTo>
                    <a:pt x="671" y="95"/>
                  </a:lnTo>
                  <a:lnTo>
                    <a:pt x="720" y="111"/>
                  </a:lnTo>
                  <a:lnTo>
                    <a:pt x="767" y="128"/>
                  </a:lnTo>
                  <a:lnTo>
                    <a:pt x="790" y="138"/>
                  </a:lnTo>
                  <a:lnTo>
                    <a:pt x="812" y="147"/>
                  </a:lnTo>
                  <a:lnTo>
                    <a:pt x="833" y="157"/>
                  </a:lnTo>
                  <a:lnTo>
                    <a:pt x="853" y="168"/>
                  </a:lnTo>
                  <a:lnTo>
                    <a:pt x="874" y="177"/>
                  </a:lnTo>
                  <a:lnTo>
                    <a:pt x="893" y="187"/>
                  </a:lnTo>
                  <a:lnTo>
                    <a:pt x="910" y="196"/>
                  </a:lnTo>
                  <a:lnTo>
                    <a:pt x="927" y="206"/>
                  </a:lnTo>
                  <a:lnTo>
                    <a:pt x="955" y="222"/>
                  </a:lnTo>
                  <a:lnTo>
                    <a:pt x="980" y="238"/>
                  </a:lnTo>
                  <a:lnTo>
                    <a:pt x="998" y="249"/>
                  </a:lnTo>
                  <a:lnTo>
                    <a:pt x="1013" y="258"/>
                  </a:lnTo>
                  <a:lnTo>
                    <a:pt x="1026" y="213"/>
                  </a:lnTo>
                  <a:close/>
                </a:path>
              </a:pathLst>
            </a:custGeom>
            <a:solidFill>
              <a:srgbClr val="B8B8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8" name="Freeform 27">
              <a:extLst>
                <a:ext uri="{FF2B5EF4-FFF2-40B4-BE49-F238E27FC236}">
                  <a16:creationId xmlns:a16="http://schemas.microsoft.com/office/drawing/2014/main" id="{D312BEFD-54DC-4DA8-A25A-0384849C01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6" y="2021"/>
              <a:ext cx="417" cy="409"/>
            </a:xfrm>
            <a:custGeom>
              <a:avLst/>
              <a:gdLst>
                <a:gd name="T0" fmla="*/ 91 w 1252"/>
                <a:gd name="T1" fmla="*/ 13 h 1228"/>
                <a:gd name="T2" fmla="*/ 143 w 1252"/>
                <a:gd name="T3" fmla="*/ 30 h 1228"/>
                <a:gd name="T4" fmla="*/ 194 w 1252"/>
                <a:gd name="T5" fmla="*/ 48 h 1228"/>
                <a:gd name="T6" fmla="*/ 242 w 1252"/>
                <a:gd name="T7" fmla="*/ 67 h 1228"/>
                <a:gd name="T8" fmla="*/ 283 w 1252"/>
                <a:gd name="T9" fmla="*/ 87 h 1228"/>
                <a:gd name="T10" fmla="*/ 313 w 1252"/>
                <a:gd name="T11" fmla="*/ 107 h 1228"/>
                <a:gd name="T12" fmla="*/ 336 w 1252"/>
                <a:gd name="T13" fmla="*/ 127 h 1228"/>
                <a:gd name="T14" fmla="*/ 354 w 1252"/>
                <a:gd name="T15" fmla="*/ 147 h 1228"/>
                <a:gd name="T16" fmla="*/ 368 w 1252"/>
                <a:gd name="T17" fmla="*/ 168 h 1228"/>
                <a:gd name="T18" fmla="*/ 379 w 1252"/>
                <a:gd name="T19" fmla="*/ 189 h 1228"/>
                <a:gd name="T20" fmla="*/ 388 w 1252"/>
                <a:gd name="T21" fmla="*/ 208 h 1228"/>
                <a:gd name="T22" fmla="*/ 402 w 1252"/>
                <a:gd name="T23" fmla="*/ 248 h 1228"/>
                <a:gd name="T24" fmla="*/ 378 w 1252"/>
                <a:gd name="T25" fmla="*/ 409 h 1228"/>
                <a:gd name="T26" fmla="*/ 368 w 1252"/>
                <a:gd name="T27" fmla="*/ 387 h 1228"/>
                <a:gd name="T28" fmla="*/ 359 w 1252"/>
                <a:gd name="T29" fmla="*/ 371 h 1228"/>
                <a:gd name="T30" fmla="*/ 348 w 1252"/>
                <a:gd name="T31" fmla="*/ 352 h 1228"/>
                <a:gd name="T32" fmla="*/ 336 w 1252"/>
                <a:gd name="T33" fmla="*/ 331 h 1228"/>
                <a:gd name="T34" fmla="*/ 323 w 1252"/>
                <a:gd name="T35" fmla="*/ 308 h 1228"/>
                <a:gd name="T36" fmla="*/ 308 w 1252"/>
                <a:gd name="T37" fmla="*/ 285 h 1228"/>
                <a:gd name="T38" fmla="*/ 292 w 1252"/>
                <a:gd name="T39" fmla="*/ 262 h 1228"/>
                <a:gd name="T40" fmla="*/ 276 w 1252"/>
                <a:gd name="T41" fmla="*/ 240 h 1228"/>
                <a:gd name="T42" fmla="*/ 259 w 1252"/>
                <a:gd name="T43" fmla="*/ 221 h 1228"/>
                <a:gd name="T44" fmla="*/ 239 w 1252"/>
                <a:gd name="T45" fmla="*/ 202 h 1228"/>
                <a:gd name="T46" fmla="*/ 204 w 1252"/>
                <a:gd name="T47" fmla="*/ 180 h 1228"/>
                <a:gd name="T48" fmla="*/ 161 w 1252"/>
                <a:gd name="T49" fmla="*/ 160 h 1228"/>
                <a:gd name="T50" fmla="*/ 114 w 1252"/>
                <a:gd name="T51" fmla="*/ 140 h 1228"/>
                <a:gd name="T52" fmla="*/ 69 w 1252"/>
                <a:gd name="T53" fmla="*/ 124 h 1228"/>
                <a:gd name="T54" fmla="*/ 15 w 1252"/>
                <a:gd name="T55" fmla="*/ 105 h 1228"/>
                <a:gd name="T56" fmla="*/ 38 w 1252"/>
                <a:gd name="T57" fmla="*/ 96 h 1228"/>
                <a:gd name="T58" fmla="*/ 118 w 1252"/>
                <a:gd name="T59" fmla="*/ 119 h 1228"/>
                <a:gd name="T60" fmla="*/ 166 w 1252"/>
                <a:gd name="T61" fmla="*/ 135 h 1228"/>
                <a:gd name="T62" fmla="*/ 215 w 1252"/>
                <a:gd name="T63" fmla="*/ 156 h 1228"/>
                <a:gd name="T64" fmla="*/ 255 w 1252"/>
                <a:gd name="T65" fmla="*/ 179 h 1228"/>
                <a:gd name="T66" fmla="*/ 275 w 1252"/>
                <a:gd name="T67" fmla="*/ 196 h 1228"/>
                <a:gd name="T68" fmla="*/ 294 w 1252"/>
                <a:gd name="T69" fmla="*/ 215 h 1228"/>
                <a:gd name="T70" fmla="*/ 311 w 1252"/>
                <a:gd name="T71" fmla="*/ 235 h 1228"/>
                <a:gd name="T72" fmla="*/ 326 w 1252"/>
                <a:gd name="T73" fmla="*/ 257 h 1228"/>
                <a:gd name="T74" fmla="*/ 340 w 1252"/>
                <a:gd name="T75" fmla="*/ 279 h 1228"/>
                <a:gd name="T76" fmla="*/ 352 w 1252"/>
                <a:gd name="T77" fmla="*/ 300 h 1228"/>
                <a:gd name="T78" fmla="*/ 362 w 1252"/>
                <a:gd name="T79" fmla="*/ 319 h 1228"/>
                <a:gd name="T80" fmla="*/ 370 w 1252"/>
                <a:gd name="T81" fmla="*/ 337 h 1228"/>
                <a:gd name="T82" fmla="*/ 384 w 1252"/>
                <a:gd name="T83" fmla="*/ 371 h 1228"/>
                <a:gd name="T84" fmla="*/ 388 w 1252"/>
                <a:gd name="T85" fmla="*/ 294 h 1228"/>
                <a:gd name="T86" fmla="*/ 374 w 1252"/>
                <a:gd name="T87" fmla="*/ 250 h 1228"/>
                <a:gd name="T88" fmla="*/ 359 w 1252"/>
                <a:gd name="T89" fmla="*/ 213 h 1228"/>
                <a:gd name="T90" fmla="*/ 347 w 1252"/>
                <a:gd name="T91" fmla="*/ 190 h 1228"/>
                <a:gd name="T92" fmla="*/ 332 w 1252"/>
                <a:gd name="T93" fmla="*/ 167 h 1228"/>
                <a:gd name="T94" fmla="*/ 315 w 1252"/>
                <a:gd name="T95" fmla="*/ 146 h 1228"/>
                <a:gd name="T96" fmla="*/ 296 w 1252"/>
                <a:gd name="T97" fmla="*/ 128 h 1228"/>
                <a:gd name="T98" fmla="*/ 274 w 1252"/>
                <a:gd name="T99" fmla="*/ 113 h 1228"/>
                <a:gd name="T100" fmla="*/ 240 w 1252"/>
                <a:gd name="T101" fmla="*/ 93 h 1228"/>
                <a:gd name="T102" fmla="*/ 188 w 1252"/>
                <a:gd name="T103" fmla="*/ 69 h 1228"/>
                <a:gd name="T104" fmla="*/ 137 w 1252"/>
                <a:gd name="T105" fmla="*/ 49 h 1228"/>
                <a:gd name="T106" fmla="*/ 77 w 1252"/>
                <a:gd name="T107" fmla="*/ 28 h 1228"/>
                <a:gd name="T108" fmla="*/ 48 w 1252"/>
                <a:gd name="T109" fmla="*/ 0 h 122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52" h="1228">
                  <a:moveTo>
                    <a:pt x="145" y="0"/>
                  </a:moveTo>
                  <a:lnTo>
                    <a:pt x="168" y="6"/>
                  </a:lnTo>
                  <a:lnTo>
                    <a:pt x="195" y="14"/>
                  </a:lnTo>
                  <a:lnTo>
                    <a:pt x="230" y="25"/>
                  </a:lnTo>
                  <a:lnTo>
                    <a:pt x="272" y="38"/>
                  </a:lnTo>
                  <a:lnTo>
                    <a:pt x="320" y="54"/>
                  </a:lnTo>
                  <a:lnTo>
                    <a:pt x="347" y="62"/>
                  </a:lnTo>
                  <a:lnTo>
                    <a:pt x="374" y="72"/>
                  </a:lnTo>
                  <a:lnTo>
                    <a:pt x="402" y="81"/>
                  </a:lnTo>
                  <a:lnTo>
                    <a:pt x="430" y="90"/>
                  </a:lnTo>
                  <a:lnTo>
                    <a:pt x="460" y="100"/>
                  </a:lnTo>
                  <a:lnTo>
                    <a:pt x="490" y="111"/>
                  </a:lnTo>
                  <a:lnTo>
                    <a:pt x="520" y="122"/>
                  </a:lnTo>
                  <a:lnTo>
                    <a:pt x="550" y="132"/>
                  </a:lnTo>
                  <a:lnTo>
                    <a:pt x="581" y="144"/>
                  </a:lnTo>
                  <a:lnTo>
                    <a:pt x="611" y="156"/>
                  </a:lnTo>
                  <a:lnTo>
                    <a:pt x="640" y="166"/>
                  </a:lnTo>
                  <a:lnTo>
                    <a:pt x="670" y="179"/>
                  </a:lnTo>
                  <a:lnTo>
                    <a:pt x="698" y="191"/>
                  </a:lnTo>
                  <a:lnTo>
                    <a:pt x="727" y="202"/>
                  </a:lnTo>
                  <a:lnTo>
                    <a:pt x="754" y="214"/>
                  </a:lnTo>
                  <a:lnTo>
                    <a:pt x="779" y="226"/>
                  </a:lnTo>
                  <a:lnTo>
                    <a:pt x="804" y="237"/>
                  </a:lnTo>
                  <a:lnTo>
                    <a:pt x="828" y="249"/>
                  </a:lnTo>
                  <a:lnTo>
                    <a:pt x="849" y="261"/>
                  </a:lnTo>
                  <a:lnTo>
                    <a:pt x="870" y="273"/>
                  </a:lnTo>
                  <a:lnTo>
                    <a:pt x="889" y="284"/>
                  </a:lnTo>
                  <a:lnTo>
                    <a:pt x="906" y="296"/>
                  </a:lnTo>
                  <a:lnTo>
                    <a:pt x="924" y="307"/>
                  </a:lnTo>
                  <a:lnTo>
                    <a:pt x="940" y="320"/>
                  </a:lnTo>
                  <a:lnTo>
                    <a:pt x="954" y="331"/>
                  </a:lnTo>
                  <a:lnTo>
                    <a:pt x="970" y="343"/>
                  </a:lnTo>
                  <a:lnTo>
                    <a:pt x="984" y="356"/>
                  </a:lnTo>
                  <a:lnTo>
                    <a:pt x="997" y="368"/>
                  </a:lnTo>
                  <a:lnTo>
                    <a:pt x="1010" y="380"/>
                  </a:lnTo>
                  <a:lnTo>
                    <a:pt x="1022" y="393"/>
                  </a:lnTo>
                  <a:lnTo>
                    <a:pt x="1034" y="405"/>
                  </a:lnTo>
                  <a:lnTo>
                    <a:pt x="1044" y="418"/>
                  </a:lnTo>
                  <a:lnTo>
                    <a:pt x="1054" y="430"/>
                  </a:lnTo>
                  <a:lnTo>
                    <a:pt x="1064" y="442"/>
                  </a:lnTo>
                  <a:lnTo>
                    <a:pt x="1074" y="455"/>
                  </a:lnTo>
                  <a:lnTo>
                    <a:pt x="1082" y="468"/>
                  </a:lnTo>
                  <a:lnTo>
                    <a:pt x="1090" y="480"/>
                  </a:lnTo>
                  <a:lnTo>
                    <a:pt x="1099" y="493"/>
                  </a:lnTo>
                  <a:lnTo>
                    <a:pt x="1106" y="505"/>
                  </a:lnTo>
                  <a:lnTo>
                    <a:pt x="1113" y="517"/>
                  </a:lnTo>
                  <a:lnTo>
                    <a:pt x="1120" y="530"/>
                  </a:lnTo>
                  <a:lnTo>
                    <a:pt x="1126" y="541"/>
                  </a:lnTo>
                  <a:lnTo>
                    <a:pt x="1133" y="553"/>
                  </a:lnTo>
                  <a:lnTo>
                    <a:pt x="1139" y="567"/>
                  </a:lnTo>
                  <a:lnTo>
                    <a:pt x="1145" y="578"/>
                  </a:lnTo>
                  <a:lnTo>
                    <a:pt x="1150" y="591"/>
                  </a:lnTo>
                  <a:lnTo>
                    <a:pt x="1156" y="602"/>
                  </a:lnTo>
                  <a:lnTo>
                    <a:pt x="1161" y="614"/>
                  </a:lnTo>
                  <a:lnTo>
                    <a:pt x="1165" y="626"/>
                  </a:lnTo>
                  <a:lnTo>
                    <a:pt x="1172" y="637"/>
                  </a:lnTo>
                  <a:lnTo>
                    <a:pt x="1176" y="648"/>
                  </a:lnTo>
                  <a:lnTo>
                    <a:pt x="1182" y="660"/>
                  </a:lnTo>
                  <a:lnTo>
                    <a:pt x="1200" y="712"/>
                  </a:lnTo>
                  <a:lnTo>
                    <a:pt x="1208" y="744"/>
                  </a:lnTo>
                  <a:lnTo>
                    <a:pt x="1215" y="778"/>
                  </a:lnTo>
                  <a:lnTo>
                    <a:pt x="1227" y="851"/>
                  </a:lnTo>
                  <a:lnTo>
                    <a:pt x="1237" y="925"/>
                  </a:lnTo>
                  <a:lnTo>
                    <a:pt x="1252" y="1102"/>
                  </a:lnTo>
                  <a:lnTo>
                    <a:pt x="1136" y="1228"/>
                  </a:lnTo>
                  <a:lnTo>
                    <a:pt x="1134" y="1223"/>
                  </a:lnTo>
                  <a:lnTo>
                    <a:pt x="1124" y="1206"/>
                  </a:lnTo>
                  <a:lnTo>
                    <a:pt x="1119" y="1194"/>
                  </a:lnTo>
                  <a:lnTo>
                    <a:pt x="1111" y="1179"/>
                  </a:lnTo>
                  <a:lnTo>
                    <a:pt x="1104" y="1163"/>
                  </a:lnTo>
                  <a:lnTo>
                    <a:pt x="1099" y="1155"/>
                  </a:lnTo>
                  <a:lnTo>
                    <a:pt x="1093" y="1145"/>
                  </a:lnTo>
                  <a:lnTo>
                    <a:pt x="1088" y="1135"/>
                  </a:lnTo>
                  <a:lnTo>
                    <a:pt x="1083" y="1125"/>
                  </a:lnTo>
                  <a:lnTo>
                    <a:pt x="1077" y="1115"/>
                  </a:lnTo>
                  <a:lnTo>
                    <a:pt x="1072" y="1104"/>
                  </a:lnTo>
                  <a:lnTo>
                    <a:pt x="1066" y="1092"/>
                  </a:lnTo>
                  <a:lnTo>
                    <a:pt x="1059" y="1082"/>
                  </a:lnTo>
                  <a:lnTo>
                    <a:pt x="1053" y="1069"/>
                  </a:lnTo>
                  <a:lnTo>
                    <a:pt x="1046" y="1057"/>
                  </a:lnTo>
                  <a:lnTo>
                    <a:pt x="1039" y="1045"/>
                  </a:lnTo>
                  <a:lnTo>
                    <a:pt x="1032" y="1031"/>
                  </a:lnTo>
                  <a:lnTo>
                    <a:pt x="1024" y="1019"/>
                  </a:lnTo>
                  <a:lnTo>
                    <a:pt x="1017" y="1005"/>
                  </a:lnTo>
                  <a:lnTo>
                    <a:pt x="1009" y="993"/>
                  </a:lnTo>
                  <a:lnTo>
                    <a:pt x="1002" y="980"/>
                  </a:lnTo>
                  <a:lnTo>
                    <a:pt x="994" y="965"/>
                  </a:lnTo>
                  <a:lnTo>
                    <a:pt x="985" y="952"/>
                  </a:lnTo>
                  <a:lnTo>
                    <a:pt x="977" y="939"/>
                  </a:lnTo>
                  <a:lnTo>
                    <a:pt x="969" y="924"/>
                  </a:lnTo>
                  <a:lnTo>
                    <a:pt x="960" y="911"/>
                  </a:lnTo>
                  <a:lnTo>
                    <a:pt x="951" y="896"/>
                  </a:lnTo>
                  <a:lnTo>
                    <a:pt x="942" y="883"/>
                  </a:lnTo>
                  <a:lnTo>
                    <a:pt x="933" y="869"/>
                  </a:lnTo>
                  <a:lnTo>
                    <a:pt x="924" y="855"/>
                  </a:lnTo>
                  <a:lnTo>
                    <a:pt x="914" y="841"/>
                  </a:lnTo>
                  <a:lnTo>
                    <a:pt x="905" y="827"/>
                  </a:lnTo>
                  <a:lnTo>
                    <a:pt x="896" y="813"/>
                  </a:lnTo>
                  <a:lnTo>
                    <a:pt x="887" y="800"/>
                  </a:lnTo>
                  <a:lnTo>
                    <a:pt x="876" y="786"/>
                  </a:lnTo>
                  <a:lnTo>
                    <a:pt x="867" y="774"/>
                  </a:lnTo>
                  <a:lnTo>
                    <a:pt x="858" y="759"/>
                  </a:lnTo>
                  <a:lnTo>
                    <a:pt x="847" y="747"/>
                  </a:lnTo>
                  <a:lnTo>
                    <a:pt x="837" y="735"/>
                  </a:lnTo>
                  <a:lnTo>
                    <a:pt x="828" y="722"/>
                  </a:lnTo>
                  <a:lnTo>
                    <a:pt x="819" y="710"/>
                  </a:lnTo>
                  <a:lnTo>
                    <a:pt x="807" y="699"/>
                  </a:lnTo>
                  <a:lnTo>
                    <a:pt x="798" y="686"/>
                  </a:lnTo>
                  <a:lnTo>
                    <a:pt x="788" y="675"/>
                  </a:lnTo>
                  <a:lnTo>
                    <a:pt x="777" y="665"/>
                  </a:lnTo>
                  <a:lnTo>
                    <a:pt x="758" y="643"/>
                  </a:lnTo>
                  <a:lnTo>
                    <a:pt x="748" y="634"/>
                  </a:lnTo>
                  <a:lnTo>
                    <a:pt x="737" y="623"/>
                  </a:lnTo>
                  <a:lnTo>
                    <a:pt x="727" y="615"/>
                  </a:lnTo>
                  <a:lnTo>
                    <a:pt x="717" y="606"/>
                  </a:lnTo>
                  <a:lnTo>
                    <a:pt x="697" y="592"/>
                  </a:lnTo>
                  <a:lnTo>
                    <a:pt x="678" y="578"/>
                  </a:lnTo>
                  <a:lnTo>
                    <a:pt x="658" y="565"/>
                  </a:lnTo>
                  <a:lnTo>
                    <a:pt x="636" y="552"/>
                  </a:lnTo>
                  <a:lnTo>
                    <a:pt x="613" y="540"/>
                  </a:lnTo>
                  <a:lnTo>
                    <a:pt x="589" y="528"/>
                  </a:lnTo>
                  <a:lnTo>
                    <a:pt x="563" y="515"/>
                  </a:lnTo>
                  <a:lnTo>
                    <a:pt x="538" y="503"/>
                  </a:lnTo>
                  <a:lnTo>
                    <a:pt x="511" y="491"/>
                  </a:lnTo>
                  <a:lnTo>
                    <a:pt x="484" y="479"/>
                  </a:lnTo>
                  <a:lnTo>
                    <a:pt x="456" y="467"/>
                  </a:lnTo>
                  <a:lnTo>
                    <a:pt x="428" y="455"/>
                  </a:lnTo>
                  <a:lnTo>
                    <a:pt x="400" y="444"/>
                  </a:lnTo>
                  <a:lnTo>
                    <a:pt x="372" y="432"/>
                  </a:lnTo>
                  <a:lnTo>
                    <a:pt x="343" y="421"/>
                  </a:lnTo>
                  <a:lnTo>
                    <a:pt x="315" y="410"/>
                  </a:lnTo>
                  <a:lnTo>
                    <a:pt x="287" y="400"/>
                  </a:lnTo>
                  <a:lnTo>
                    <a:pt x="261" y="390"/>
                  </a:lnTo>
                  <a:lnTo>
                    <a:pt x="234" y="380"/>
                  </a:lnTo>
                  <a:lnTo>
                    <a:pt x="208" y="371"/>
                  </a:lnTo>
                  <a:lnTo>
                    <a:pt x="183" y="362"/>
                  </a:lnTo>
                  <a:lnTo>
                    <a:pt x="160" y="353"/>
                  </a:lnTo>
                  <a:lnTo>
                    <a:pt x="115" y="338"/>
                  </a:lnTo>
                  <a:lnTo>
                    <a:pt x="77" y="325"/>
                  </a:lnTo>
                  <a:lnTo>
                    <a:pt x="44" y="314"/>
                  </a:lnTo>
                  <a:lnTo>
                    <a:pt x="21" y="307"/>
                  </a:lnTo>
                  <a:lnTo>
                    <a:pt x="0" y="300"/>
                  </a:lnTo>
                  <a:lnTo>
                    <a:pt x="14" y="265"/>
                  </a:lnTo>
                  <a:lnTo>
                    <a:pt x="80" y="280"/>
                  </a:lnTo>
                  <a:lnTo>
                    <a:pt x="113" y="288"/>
                  </a:lnTo>
                  <a:lnTo>
                    <a:pt x="155" y="298"/>
                  </a:lnTo>
                  <a:lnTo>
                    <a:pt x="199" y="309"/>
                  </a:lnTo>
                  <a:lnTo>
                    <a:pt x="247" y="323"/>
                  </a:lnTo>
                  <a:lnTo>
                    <a:pt x="300" y="338"/>
                  </a:lnTo>
                  <a:lnTo>
                    <a:pt x="355" y="356"/>
                  </a:lnTo>
                  <a:lnTo>
                    <a:pt x="383" y="365"/>
                  </a:lnTo>
                  <a:lnTo>
                    <a:pt x="412" y="374"/>
                  </a:lnTo>
                  <a:lnTo>
                    <a:pt x="442" y="385"/>
                  </a:lnTo>
                  <a:lnTo>
                    <a:pt x="471" y="395"/>
                  </a:lnTo>
                  <a:lnTo>
                    <a:pt x="499" y="406"/>
                  </a:lnTo>
                  <a:lnTo>
                    <a:pt x="529" y="419"/>
                  </a:lnTo>
                  <a:lnTo>
                    <a:pt x="558" y="430"/>
                  </a:lnTo>
                  <a:lnTo>
                    <a:pt x="588" y="442"/>
                  </a:lnTo>
                  <a:lnTo>
                    <a:pt x="616" y="455"/>
                  </a:lnTo>
                  <a:lnTo>
                    <a:pt x="645" y="468"/>
                  </a:lnTo>
                  <a:lnTo>
                    <a:pt x="672" y="481"/>
                  </a:lnTo>
                  <a:lnTo>
                    <a:pt x="699" y="496"/>
                  </a:lnTo>
                  <a:lnTo>
                    <a:pt x="727" y="511"/>
                  </a:lnTo>
                  <a:lnTo>
                    <a:pt x="754" y="528"/>
                  </a:lnTo>
                  <a:lnTo>
                    <a:pt x="766" y="537"/>
                  </a:lnTo>
                  <a:lnTo>
                    <a:pt x="778" y="546"/>
                  </a:lnTo>
                  <a:lnTo>
                    <a:pt x="791" y="557"/>
                  </a:lnTo>
                  <a:lnTo>
                    <a:pt x="803" y="567"/>
                  </a:lnTo>
                  <a:lnTo>
                    <a:pt x="814" y="576"/>
                  </a:lnTo>
                  <a:lnTo>
                    <a:pt x="827" y="587"/>
                  </a:lnTo>
                  <a:lnTo>
                    <a:pt x="838" y="598"/>
                  </a:lnTo>
                  <a:lnTo>
                    <a:pt x="849" y="610"/>
                  </a:lnTo>
                  <a:lnTo>
                    <a:pt x="861" y="621"/>
                  </a:lnTo>
                  <a:lnTo>
                    <a:pt x="872" y="633"/>
                  </a:lnTo>
                  <a:lnTo>
                    <a:pt x="882" y="645"/>
                  </a:lnTo>
                  <a:lnTo>
                    <a:pt x="894" y="656"/>
                  </a:lnTo>
                  <a:lnTo>
                    <a:pt x="904" y="669"/>
                  </a:lnTo>
                  <a:lnTo>
                    <a:pt x="914" y="681"/>
                  </a:lnTo>
                  <a:lnTo>
                    <a:pt x="925" y="695"/>
                  </a:lnTo>
                  <a:lnTo>
                    <a:pt x="935" y="707"/>
                  </a:lnTo>
                  <a:lnTo>
                    <a:pt x="944" y="720"/>
                  </a:lnTo>
                  <a:lnTo>
                    <a:pt x="953" y="733"/>
                  </a:lnTo>
                  <a:lnTo>
                    <a:pt x="963" y="746"/>
                  </a:lnTo>
                  <a:lnTo>
                    <a:pt x="972" y="758"/>
                  </a:lnTo>
                  <a:lnTo>
                    <a:pt x="980" y="772"/>
                  </a:lnTo>
                  <a:lnTo>
                    <a:pt x="988" y="785"/>
                  </a:lnTo>
                  <a:lnTo>
                    <a:pt x="997" y="797"/>
                  </a:lnTo>
                  <a:lnTo>
                    <a:pt x="1006" y="811"/>
                  </a:lnTo>
                  <a:lnTo>
                    <a:pt x="1013" y="823"/>
                  </a:lnTo>
                  <a:lnTo>
                    <a:pt x="1021" y="837"/>
                  </a:lnTo>
                  <a:lnTo>
                    <a:pt x="1029" y="850"/>
                  </a:lnTo>
                  <a:lnTo>
                    <a:pt x="1037" y="862"/>
                  </a:lnTo>
                  <a:lnTo>
                    <a:pt x="1043" y="875"/>
                  </a:lnTo>
                  <a:lnTo>
                    <a:pt x="1050" y="888"/>
                  </a:lnTo>
                  <a:lnTo>
                    <a:pt x="1057" y="900"/>
                  </a:lnTo>
                  <a:lnTo>
                    <a:pt x="1064" y="912"/>
                  </a:lnTo>
                  <a:lnTo>
                    <a:pt x="1070" y="924"/>
                  </a:lnTo>
                  <a:lnTo>
                    <a:pt x="1076" y="936"/>
                  </a:lnTo>
                  <a:lnTo>
                    <a:pt x="1081" y="948"/>
                  </a:lnTo>
                  <a:lnTo>
                    <a:pt x="1087" y="959"/>
                  </a:lnTo>
                  <a:lnTo>
                    <a:pt x="1092" y="970"/>
                  </a:lnTo>
                  <a:lnTo>
                    <a:pt x="1098" y="982"/>
                  </a:lnTo>
                  <a:lnTo>
                    <a:pt x="1104" y="992"/>
                  </a:lnTo>
                  <a:lnTo>
                    <a:pt x="1108" y="1001"/>
                  </a:lnTo>
                  <a:lnTo>
                    <a:pt x="1112" y="1013"/>
                  </a:lnTo>
                  <a:lnTo>
                    <a:pt x="1117" y="1021"/>
                  </a:lnTo>
                  <a:lnTo>
                    <a:pt x="1124" y="1039"/>
                  </a:lnTo>
                  <a:lnTo>
                    <a:pt x="1138" y="1070"/>
                  </a:lnTo>
                  <a:lnTo>
                    <a:pt x="1147" y="1094"/>
                  </a:lnTo>
                  <a:lnTo>
                    <a:pt x="1154" y="1115"/>
                  </a:lnTo>
                  <a:lnTo>
                    <a:pt x="1195" y="1047"/>
                  </a:lnTo>
                  <a:lnTo>
                    <a:pt x="1192" y="1025"/>
                  </a:lnTo>
                  <a:lnTo>
                    <a:pt x="1182" y="967"/>
                  </a:lnTo>
                  <a:lnTo>
                    <a:pt x="1175" y="928"/>
                  </a:lnTo>
                  <a:lnTo>
                    <a:pt x="1164" y="883"/>
                  </a:lnTo>
                  <a:lnTo>
                    <a:pt x="1157" y="858"/>
                  </a:lnTo>
                  <a:lnTo>
                    <a:pt x="1151" y="832"/>
                  </a:lnTo>
                  <a:lnTo>
                    <a:pt x="1143" y="807"/>
                  </a:lnTo>
                  <a:lnTo>
                    <a:pt x="1135" y="780"/>
                  </a:lnTo>
                  <a:lnTo>
                    <a:pt x="1124" y="752"/>
                  </a:lnTo>
                  <a:lnTo>
                    <a:pt x="1114" y="724"/>
                  </a:lnTo>
                  <a:lnTo>
                    <a:pt x="1104" y="696"/>
                  </a:lnTo>
                  <a:lnTo>
                    <a:pt x="1091" y="668"/>
                  </a:lnTo>
                  <a:lnTo>
                    <a:pt x="1085" y="653"/>
                  </a:lnTo>
                  <a:lnTo>
                    <a:pt x="1079" y="639"/>
                  </a:lnTo>
                  <a:lnTo>
                    <a:pt x="1072" y="625"/>
                  </a:lnTo>
                  <a:lnTo>
                    <a:pt x="1064" y="610"/>
                  </a:lnTo>
                  <a:lnTo>
                    <a:pt x="1057" y="596"/>
                  </a:lnTo>
                  <a:lnTo>
                    <a:pt x="1050" y="582"/>
                  </a:lnTo>
                  <a:lnTo>
                    <a:pt x="1042" y="569"/>
                  </a:lnTo>
                  <a:lnTo>
                    <a:pt x="1034" y="554"/>
                  </a:lnTo>
                  <a:lnTo>
                    <a:pt x="1024" y="541"/>
                  </a:lnTo>
                  <a:lnTo>
                    <a:pt x="1016" y="528"/>
                  </a:lnTo>
                  <a:lnTo>
                    <a:pt x="1007" y="514"/>
                  </a:lnTo>
                  <a:lnTo>
                    <a:pt x="998" y="501"/>
                  </a:lnTo>
                  <a:lnTo>
                    <a:pt x="988" y="489"/>
                  </a:lnTo>
                  <a:lnTo>
                    <a:pt x="978" y="475"/>
                  </a:lnTo>
                  <a:lnTo>
                    <a:pt x="968" y="463"/>
                  </a:lnTo>
                  <a:lnTo>
                    <a:pt x="958" y="451"/>
                  </a:lnTo>
                  <a:lnTo>
                    <a:pt x="946" y="439"/>
                  </a:lnTo>
                  <a:lnTo>
                    <a:pt x="936" y="428"/>
                  </a:lnTo>
                  <a:lnTo>
                    <a:pt x="925" y="417"/>
                  </a:lnTo>
                  <a:lnTo>
                    <a:pt x="913" y="406"/>
                  </a:lnTo>
                  <a:lnTo>
                    <a:pt x="901" y="395"/>
                  </a:lnTo>
                  <a:lnTo>
                    <a:pt x="889" y="385"/>
                  </a:lnTo>
                  <a:lnTo>
                    <a:pt x="876" y="374"/>
                  </a:lnTo>
                  <a:lnTo>
                    <a:pt x="863" y="365"/>
                  </a:lnTo>
                  <a:lnTo>
                    <a:pt x="849" y="356"/>
                  </a:lnTo>
                  <a:lnTo>
                    <a:pt x="836" y="348"/>
                  </a:lnTo>
                  <a:lnTo>
                    <a:pt x="823" y="338"/>
                  </a:lnTo>
                  <a:lnTo>
                    <a:pt x="807" y="330"/>
                  </a:lnTo>
                  <a:lnTo>
                    <a:pt x="794" y="321"/>
                  </a:lnTo>
                  <a:lnTo>
                    <a:pt x="779" y="313"/>
                  </a:lnTo>
                  <a:lnTo>
                    <a:pt x="750" y="296"/>
                  </a:lnTo>
                  <a:lnTo>
                    <a:pt x="720" y="280"/>
                  </a:lnTo>
                  <a:lnTo>
                    <a:pt x="689" y="264"/>
                  </a:lnTo>
                  <a:lnTo>
                    <a:pt x="658" y="249"/>
                  </a:lnTo>
                  <a:lnTo>
                    <a:pt x="627" y="234"/>
                  </a:lnTo>
                  <a:lnTo>
                    <a:pt x="595" y="220"/>
                  </a:lnTo>
                  <a:lnTo>
                    <a:pt x="564" y="207"/>
                  </a:lnTo>
                  <a:lnTo>
                    <a:pt x="533" y="192"/>
                  </a:lnTo>
                  <a:lnTo>
                    <a:pt x="503" y="180"/>
                  </a:lnTo>
                  <a:lnTo>
                    <a:pt x="472" y="167"/>
                  </a:lnTo>
                  <a:lnTo>
                    <a:pt x="442" y="157"/>
                  </a:lnTo>
                  <a:lnTo>
                    <a:pt x="412" y="146"/>
                  </a:lnTo>
                  <a:lnTo>
                    <a:pt x="383" y="135"/>
                  </a:lnTo>
                  <a:lnTo>
                    <a:pt x="355" y="125"/>
                  </a:lnTo>
                  <a:lnTo>
                    <a:pt x="329" y="116"/>
                  </a:lnTo>
                  <a:lnTo>
                    <a:pt x="278" y="99"/>
                  </a:lnTo>
                  <a:lnTo>
                    <a:pt x="232" y="85"/>
                  </a:lnTo>
                  <a:lnTo>
                    <a:pt x="193" y="73"/>
                  </a:lnTo>
                  <a:lnTo>
                    <a:pt x="136" y="57"/>
                  </a:lnTo>
                  <a:lnTo>
                    <a:pt x="115" y="51"/>
                  </a:lnTo>
                  <a:lnTo>
                    <a:pt x="14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49" name="Freeform 28">
              <a:extLst>
                <a:ext uri="{FF2B5EF4-FFF2-40B4-BE49-F238E27FC236}">
                  <a16:creationId xmlns:a16="http://schemas.microsoft.com/office/drawing/2014/main" id="{C61D02A1-8E19-46DD-A919-EEF50FDE0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4" y="2068"/>
              <a:ext cx="173" cy="232"/>
            </a:xfrm>
            <a:custGeom>
              <a:avLst/>
              <a:gdLst>
                <a:gd name="T0" fmla="*/ 21 w 517"/>
                <a:gd name="T1" fmla="*/ 0 h 696"/>
                <a:gd name="T2" fmla="*/ 11 w 517"/>
                <a:gd name="T3" fmla="*/ 5 h 696"/>
                <a:gd name="T4" fmla="*/ 0 w 517"/>
                <a:gd name="T5" fmla="*/ 26 h 696"/>
                <a:gd name="T6" fmla="*/ 3 w 517"/>
                <a:gd name="T7" fmla="*/ 43 h 696"/>
                <a:gd name="T8" fmla="*/ 7 w 517"/>
                <a:gd name="T9" fmla="*/ 52 h 696"/>
                <a:gd name="T10" fmla="*/ 12 w 517"/>
                <a:gd name="T11" fmla="*/ 61 h 696"/>
                <a:gd name="T12" fmla="*/ 21 w 517"/>
                <a:gd name="T13" fmla="*/ 75 h 696"/>
                <a:gd name="T14" fmla="*/ 26 w 517"/>
                <a:gd name="T15" fmla="*/ 81 h 696"/>
                <a:gd name="T16" fmla="*/ 72 w 517"/>
                <a:gd name="T17" fmla="*/ 135 h 696"/>
                <a:gd name="T18" fmla="*/ 162 w 517"/>
                <a:gd name="T19" fmla="*/ 232 h 696"/>
                <a:gd name="T20" fmla="*/ 173 w 517"/>
                <a:gd name="T21" fmla="*/ 214 h 696"/>
                <a:gd name="T22" fmla="*/ 170 w 517"/>
                <a:gd name="T23" fmla="*/ 212 h 696"/>
                <a:gd name="T24" fmla="*/ 164 w 517"/>
                <a:gd name="T25" fmla="*/ 205 h 696"/>
                <a:gd name="T26" fmla="*/ 159 w 517"/>
                <a:gd name="T27" fmla="*/ 201 h 696"/>
                <a:gd name="T28" fmla="*/ 154 w 517"/>
                <a:gd name="T29" fmla="*/ 196 h 696"/>
                <a:gd name="T30" fmla="*/ 148 w 517"/>
                <a:gd name="T31" fmla="*/ 191 h 696"/>
                <a:gd name="T32" fmla="*/ 141 w 517"/>
                <a:gd name="T33" fmla="*/ 184 h 696"/>
                <a:gd name="T34" fmla="*/ 135 w 517"/>
                <a:gd name="T35" fmla="*/ 178 h 696"/>
                <a:gd name="T36" fmla="*/ 127 w 517"/>
                <a:gd name="T37" fmla="*/ 172 h 696"/>
                <a:gd name="T38" fmla="*/ 121 w 517"/>
                <a:gd name="T39" fmla="*/ 165 h 696"/>
                <a:gd name="T40" fmla="*/ 114 w 517"/>
                <a:gd name="T41" fmla="*/ 158 h 696"/>
                <a:gd name="T42" fmla="*/ 107 w 517"/>
                <a:gd name="T43" fmla="*/ 151 h 696"/>
                <a:gd name="T44" fmla="*/ 101 w 517"/>
                <a:gd name="T45" fmla="*/ 145 h 696"/>
                <a:gd name="T46" fmla="*/ 95 w 517"/>
                <a:gd name="T47" fmla="*/ 139 h 696"/>
                <a:gd name="T48" fmla="*/ 90 w 517"/>
                <a:gd name="T49" fmla="*/ 132 h 696"/>
                <a:gd name="T50" fmla="*/ 85 w 517"/>
                <a:gd name="T51" fmla="*/ 126 h 696"/>
                <a:gd name="T52" fmla="*/ 79 w 517"/>
                <a:gd name="T53" fmla="*/ 120 h 696"/>
                <a:gd name="T54" fmla="*/ 74 w 517"/>
                <a:gd name="T55" fmla="*/ 113 h 696"/>
                <a:gd name="T56" fmla="*/ 68 w 517"/>
                <a:gd name="T57" fmla="*/ 106 h 696"/>
                <a:gd name="T58" fmla="*/ 62 w 517"/>
                <a:gd name="T59" fmla="*/ 99 h 696"/>
                <a:gd name="T60" fmla="*/ 56 w 517"/>
                <a:gd name="T61" fmla="*/ 92 h 696"/>
                <a:gd name="T62" fmla="*/ 50 w 517"/>
                <a:gd name="T63" fmla="*/ 85 h 696"/>
                <a:gd name="T64" fmla="*/ 44 w 517"/>
                <a:gd name="T65" fmla="*/ 78 h 696"/>
                <a:gd name="T66" fmla="*/ 39 w 517"/>
                <a:gd name="T67" fmla="*/ 72 h 696"/>
                <a:gd name="T68" fmla="*/ 34 w 517"/>
                <a:gd name="T69" fmla="*/ 65 h 696"/>
                <a:gd name="T70" fmla="*/ 25 w 517"/>
                <a:gd name="T71" fmla="*/ 54 h 696"/>
                <a:gd name="T72" fmla="*/ 17 w 517"/>
                <a:gd name="T73" fmla="*/ 39 h 696"/>
                <a:gd name="T74" fmla="*/ 19 w 517"/>
                <a:gd name="T75" fmla="*/ 31 h 696"/>
                <a:gd name="T76" fmla="*/ 23 w 517"/>
                <a:gd name="T77" fmla="*/ 26 h 696"/>
                <a:gd name="T78" fmla="*/ 29 w 517"/>
                <a:gd name="T79" fmla="*/ 21 h 696"/>
                <a:gd name="T80" fmla="*/ 21 w 517"/>
                <a:gd name="T81" fmla="*/ 0 h 696"/>
                <a:gd name="T82" fmla="*/ 21 w 517"/>
                <a:gd name="T83" fmla="*/ 0 h 69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517" h="696">
                  <a:moveTo>
                    <a:pt x="62" y="0"/>
                  </a:moveTo>
                  <a:lnTo>
                    <a:pt x="33" y="14"/>
                  </a:lnTo>
                  <a:lnTo>
                    <a:pt x="0" y="77"/>
                  </a:lnTo>
                  <a:lnTo>
                    <a:pt x="10" y="128"/>
                  </a:lnTo>
                  <a:lnTo>
                    <a:pt x="22" y="156"/>
                  </a:lnTo>
                  <a:lnTo>
                    <a:pt x="37" y="182"/>
                  </a:lnTo>
                  <a:lnTo>
                    <a:pt x="64" y="224"/>
                  </a:lnTo>
                  <a:lnTo>
                    <a:pt x="77" y="242"/>
                  </a:lnTo>
                  <a:lnTo>
                    <a:pt x="215" y="406"/>
                  </a:lnTo>
                  <a:lnTo>
                    <a:pt x="484" y="696"/>
                  </a:lnTo>
                  <a:lnTo>
                    <a:pt x="517" y="641"/>
                  </a:lnTo>
                  <a:lnTo>
                    <a:pt x="509" y="635"/>
                  </a:lnTo>
                  <a:lnTo>
                    <a:pt x="489" y="615"/>
                  </a:lnTo>
                  <a:lnTo>
                    <a:pt x="474" y="603"/>
                  </a:lnTo>
                  <a:lnTo>
                    <a:pt x="459" y="588"/>
                  </a:lnTo>
                  <a:lnTo>
                    <a:pt x="441" y="572"/>
                  </a:lnTo>
                  <a:lnTo>
                    <a:pt x="422" y="552"/>
                  </a:lnTo>
                  <a:lnTo>
                    <a:pt x="402" y="535"/>
                  </a:lnTo>
                  <a:lnTo>
                    <a:pt x="380" y="515"/>
                  </a:lnTo>
                  <a:lnTo>
                    <a:pt x="361" y="495"/>
                  </a:lnTo>
                  <a:lnTo>
                    <a:pt x="340" y="474"/>
                  </a:lnTo>
                  <a:lnTo>
                    <a:pt x="321" y="454"/>
                  </a:lnTo>
                  <a:lnTo>
                    <a:pt x="302" y="434"/>
                  </a:lnTo>
                  <a:lnTo>
                    <a:pt x="285" y="416"/>
                  </a:lnTo>
                  <a:lnTo>
                    <a:pt x="269" y="397"/>
                  </a:lnTo>
                  <a:lnTo>
                    <a:pt x="255" y="378"/>
                  </a:lnTo>
                  <a:lnTo>
                    <a:pt x="237" y="359"/>
                  </a:lnTo>
                  <a:lnTo>
                    <a:pt x="220" y="339"/>
                  </a:lnTo>
                  <a:lnTo>
                    <a:pt x="203" y="319"/>
                  </a:lnTo>
                  <a:lnTo>
                    <a:pt x="185" y="297"/>
                  </a:lnTo>
                  <a:lnTo>
                    <a:pt x="167" y="277"/>
                  </a:lnTo>
                  <a:lnTo>
                    <a:pt x="150" y="256"/>
                  </a:lnTo>
                  <a:lnTo>
                    <a:pt x="132" y="235"/>
                  </a:lnTo>
                  <a:lnTo>
                    <a:pt x="116" y="216"/>
                  </a:lnTo>
                  <a:lnTo>
                    <a:pt x="103" y="196"/>
                  </a:lnTo>
                  <a:lnTo>
                    <a:pt x="76" y="162"/>
                  </a:lnTo>
                  <a:lnTo>
                    <a:pt x="52" y="117"/>
                  </a:lnTo>
                  <a:lnTo>
                    <a:pt x="56" y="93"/>
                  </a:lnTo>
                  <a:lnTo>
                    <a:pt x="69" y="78"/>
                  </a:lnTo>
                  <a:lnTo>
                    <a:pt x="87" y="64"/>
                  </a:lnTo>
                  <a:lnTo>
                    <a:pt x="6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0" name="Freeform 29">
              <a:extLst>
                <a:ext uri="{FF2B5EF4-FFF2-40B4-BE49-F238E27FC236}">
                  <a16:creationId xmlns:a16="http://schemas.microsoft.com/office/drawing/2014/main" id="{E569E564-A840-4D39-9F12-B227EBC2F9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2" y="2097"/>
              <a:ext cx="153" cy="386"/>
            </a:xfrm>
            <a:custGeom>
              <a:avLst/>
              <a:gdLst>
                <a:gd name="T0" fmla="*/ 0 w 458"/>
                <a:gd name="T1" fmla="*/ 42 h 1156"/>
                <a:gd name="T2" fmla="*/ 3 w 458"/>
                <a:gd name="T3" fmla="*/ 38 h 1156"/>
                <a:gd name="T4" fmla="*/ 6 w 458"/>
                <a:gd name="T5" fmla="*/ 34 h 1156"/>
                <a:gd name="T6" fmla="*/ 10 w 458"/>
                <a:gd name="T7" fmla="*/ 30 h 1156"/>
                <a:gd name="T8" fmla="*/ 15 w 458"/>
                <a:gd name="T9" fmla="*/ 24 h 1156"/>
                <a:gd name="T10" fmla="*/ 21 w 458"/>
                <a:gd name="T11" fmla="*/ 19 h 1156"/>
                <a:gd name="T12" fmla="*/ 28 w 458"/>
                <a:gd name="T13" fmla="*/ 13 h 1156"/>
                <a:gd name="T14" fmla="*/ 35 w 458"/>
                <a:gd name="T15" fmla="*/ 9 h 1156"/>
                <a:gd name="T16" fmla="*/ 43 w 458"/>
                <a:gd name="T17" fmla="*/ 5 h 1156"/>
                <a:gd name="T18" fmla="*/ 52 w 458"/>
                <a:gd name="T19" fmla="*/ 1 h 1156"/>
                <a:gd name="T20" fmla="*/ 70 w 458"/>
                <a:gd name="T21" fmla="*/ 0 h 1156"/>
                <a:gd name="T22" fmla="*/ 91 w 458"/>
                <a:gd name="T23" fmla="*/ 7 h 1156"/>
                <a:gd name="T24" fmla="*/ 101 w 458"/>
                <a:gd name="T25" fmla="*/ 15 h 1156"/>
                <a:gd name="T26" fmla="*/ 106 w 458"/>
                <a:gd name="T27" fmla="*/ 20 h 1156"/>
                <a:gd name="T28" fmla="*/ 112 w 458"/>
                <a:gd name="T29" fmla="*/ 25 h 1156"/>
                <a:gd name="T30" fmla="*/ 129 w 458"/>
                <a:gd name="T31" fmla="*/ 55 h 1156"/>
                <a:gd name="T32" fmla="*/ 136 w 458"/>
                <a:gd name="T33" fmla="*/ 72 h 1156"/>
                <a:gd name="T34" fmla="*/ 141 w 458"/>
                <a:gd name="T35" fmla="*/ 91 h 1156"/>
                <a:gd name="T36" fmla="*/ 148 w 458"/>
                <a:gd name="T37" fmla="*/ 131 h 1156"/>
                <a:gd name="T38" fmla="*/ 152 w 458"/>
                <a:gd name="T39" fmla="*/ 172 h 1156"/>
                <a:gd name="T40" fmla="*/ 153 w 458"/>
                <a:gd name="T41" fmla="*/ 201 h 1156"/>
                <a:gd name="T42" fmla="*/ 152 w 458"/>
                <a:gd name="T43" fmla="*/ 242 h 1156"/>
                <a:gd name="T44" fmla="*/ 148 w 458"/>
                <a:gd name="T45" fmla="*/ 276 h 1156"/>
                <a:gd name="T46" fmla="*/ 144 w 458"/>
                <a:gd name="T47" fmla="*/ 294 h 1156"/>
                <a:gd name="T48" fmla="*/ 139 w 458"/>
                <a:gd name="T49" fmla="*/ 310 h 1156"/>
                <a:gd name="T50" fmla="*/ 133 w 458"/>
                <a:gd name="T51" fmla="*/ 323 h 1156"/>
                <a:gd name="T52" fmla="*/ 127 w 458"/>
                <a:gd name="T53" fmla="*/ 335 h 1156"/>
                <a:gd name="T54" fmla="*/ 121 w 458"/>
                <a:gd name="T55" fmla="*/ 344 h 1156"/>
                <a:gd name="T56" fmla="*/ 116 w 458"/>
                <a:gd name="T57" fmla="*/ 350 h 1156"/>
                <a:gd name="T58" fmla="*/ 111 w 458"/>
                <a:gd name="T59" fmla="*/ 355 h 1156"/>
                <a:gd name="T60" fmla="*/ 106 w 458"/>
                <a:gd name="T61" fmla="*/ 360 h 1156"/>
                <a:gd name="T62" fmla="*/ 99 w 458"/>
                <a:gd name="T63" fmla="*/ 368 h 1156"/>
                <a:gd name="T64" fmla="*/ 87 w 458"/>
                <a:gd name="T65" fmla="*/ 377 h 1156"/>
                <a:gd name="T66" fmla="*/ 70 w 458"/>
                <a:gd name="T67" fmla="*/ 386 h 1156"/>
                <a:gd name="T68" fmla="*/ 68 w 458"/>
                <a:gd name="T69" fmla="*/ 368 h 1156"/>
                <a:gd name="T70" fmla="*/ 82 w 458"/>
                <a:gd name="T71" fmla="*/ 359 h 1156"/>
                <a:gd name="T72" fmla="*/ 91 w 458"/>
                <a:gd name="T73" fmla="*/ 349 h 1156"/>
                <a:gd name="T74" fmla="*/ 99 w 458"/>
                <a:gd name="T75" fmla="*/ 338 h 1156"/>
                <a:gd name="T76" fmla="*/ 107 w 458"/>
                <a:gd name="T77" fmla="*/ 325 h 1156"/>
                <a:gd name="T78" fmla="*/ 115 w 458"/>
                <a:gd name="T79" fmla="*/ 308 h 1156"/>
                <a:gd name="T80" fmla="*/ 122 w 458"/>
                <a:gd name="T81" fmla="*/ 286 h 1156"/>
                <a:gd name="T82" fmla="*/ 127 w 458"/>
                <a:gd name="T83" fmla="*/ 261 h 1156"/>
                <a:gd name="T84" fmla="*/ 128 w 458"/>
                <a:gd name="T85" fmla="*/ 230 h 1156"/>
                <a:gd name="T86" fmla="*/ 129 w 458"/>
                <a:gd name="T87" fmla="*/ 197 h 1156"/>
                <a:gd name="T88" fmla="*/ 124 w 458"/>
                <a:gd name="T89" fmla="*/ 133 h 1156"/>
                <a:gd name="T90" fmla="*/ 119 w 458"/>
                <a:gd name="T91" fmla="*/ 100 h 1156"/>
                <a:gd name="T92" fmla="*/ 115 w 458"/>
                <a:gd name="T93" fmla="*/ 84 h 1156"/>
                <a:gd name="T94" fmla="*/ 110 w 458"/>
                <a:gd name="T95" fmla="*/ 69 h 1156"/>
                <a:gd name="T96" fmla="*/ 105 w 458"/>
                <a:gd name="T97" fmla="*/ 56 h 1156"/>
                <a:gd name="T98" fmla="*/ 99 w 458"/>
                <a:gd name="T99" fmla="*/ 45 h 1156"/>
                <a:gd name="T100" fmla="*/ 92 w 458"/>
                <a:gd name="T101" fmla="*/ 36 h 1156"/>
                <a:gd name="T102" fmla="*/ 88 w 458"/>
                <a:gd name="T103" fmla="*/ 33 h 1156"/>
                <a:gd name="T104" fmla="*/ 85 w 458"/>
                <a:gd name="T105" fmla="*/ 30 h 1156"/>
                <a:gd name="T106" fmla="*/ 76 w 458"/>
                <a:gd name="T107" fmla="*/ 25 h 1156"/>
                <a:gd name="T108" fmla="*/ 68 w 458"/>
                <a:gd name="T109" fmla="*/ 23 h 1156"/>
                <a:gd name="T110" fmla="*/ 55 w 458"/>
                <a:gd name="T111" fmla="*/ 23 h 1156"/>
                <a:gd name="T112" fmla="*/ 44 w 458"/>
                <a:gd name="T113" fmla="*/ 28 h 1156"/>
                <a:gd name="T114" fmla="*/ 35 w 458"/>
                <a:gd name="T115" fmla="*/ 37 h 1156"/>
                <a:gd name="T116" fmla="*/ 24 w 458"/>
                <a:gd name="T117" fmla="*/ 57 h 1156"/>
                <a:gd name="T118" fmla="*/ 20 w 458"/>
                <a:gd name="T119" fmla="*/ 67 h 1156"/>
                <a:gd name="T120" fmla="*/ 0 w 458"/>
                <a:gd name="T121" fmla="*/ 42 h 1156"/>
                <a:gd name="T122" fmla="*/ 0 w 458"/>
                <a:gd name="T123" fmla="*/ 42 h 115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58" h="1156">
                  <a:moveTo>
                    <a:pt x="0" y="125"/>
                  </a:moveTo>
                  <a:lnTo>
                    <a:pt x="9" y="114"/>
                  </a:lnTo>
                  <a:lnTo>
                    <a:pt x="18" y="102"/>
                  </a:lnTo>
                  <a:lnTo>
                    <a:pt x="29" y="89"/>
                  </a:lnTo>
                  <a:lnTo>
                    <a:pt x="45" y="73"/>
                  </a:lnTo>
                  <a:lnTo>
                    <a:pt x="62" y="57"/>
                  </a:lnTo>
                  <a:lnTo>
                    <a:pt x="83" y="40"/>
                  </a:lnTo>
                  <a:lnTo>
                    <a:pt x="105" y="26"/>
                  </a:lnTo>
                  <a:lnTo>
                    <a:pt x="130" y="14"/>
                  </a:lnTo>
                  <a:lnTo>
                    <a:pt x="156" y="4"/>
                  </a:lnTo>
                  <a:lnTo>
                    <a:pt x="211" y="0"/>
                  </a:lnTo>
                  <a:lnTo>
                    <a:pt x="272" y="22"/>
                  </a:lnTo>
                  <a:lnTo>
                    <a:pt x="303" y="44"/>
                  </a:lnTo>
                  <a:lnTo>
                    <a:pt x="318" y="59"/>
                  </a:lnTo>
                  <a:lnTo>
                    <a:pt x="334" y="76"/>
                  </a:lnTo>
                  <a:lnTo>
                    <a:pt x="387" y="164"/>
                  </a:lnTo>
                  <a:lnTo>
                    <a:pt x="407" y="215"/>
                  </a:lnTo>
                  <a:lnTo>
                    <a:pt x="423" y="272"/>
                  </a:lnTo>
                  <a:lnTo>
                    <a:pt x="444" y="391"/>
                  </a:lnTo>
                  <a:lnTo>
                    <a:pt x="455" y="514"/>
                  </a:lnTo>
                  <a:lnTo>
                    <a:pt x="458" y="603"/>
                  </a:lnTo>
                  <a:lnTo>
                    <a:pt x="455" y="725"/>
                  </a:lnTo>
                  <a:lnTo>
                    <a:pt x="444" y="826"/>
                  </a:lnTo>
                  <a:lnTo>
                    <a:pt x="431" y="879"/>
                  </a:lnTo>
                  <a:lnTo>
                    <a:pt x="415" y="928"/>
                  </a:lnTo>
                  <a:lnTo>
                    <a:pt x="398" y="968"/>
                  </a:lnTo>
                  <a:lnTo>
                    <a:pt x="380" y="1002"/>
                  </a:lnTo>
                  <a:lnTo>
                    <a:pt x="363" y="1029"/>
                  </a:lnTo>
                  <a:lnTo>
                    <a:pt x="346" y="1048"/>
                  </a:lnTo>
                  <a:lnTo>
                    <a:pt x="333" y="1064"/>
                  </a:lnTo>
                  <a:lnTo>
                    <a:pt x="318" y="1078"/>
                  </a:lnTo>
                  <a:lnTo>
                    <a:pt x="295" y="1103"/>
                  </a:lnTo>
                  <a:lnTo>
                    <a:pt x="260" y="1128"/>
                  </a:lnTo>
                  <a:lnTo>
                    <a:pt x="209" y="1156"/>
                  </a:lnTo>
                  <a:lnTo>
                    <a:pt x="204" y="1102"/>
                  </a:lnTo>
                  <a:lnTo>
                    <a:pt x="245" y="1074"/>
                  </a:lnTo>
                  <a:lnTo>
                    <a:pt x="272" y="1046"/>
                  </a:lnTo>
                  <a:lnTo>
                    <a:pt x="296" y="1013"/>
                  </a:lnTo>
                  <a:lnTo>
                    <a:pt x="321" y="972"/>
                  </a:lnTo>
                  <a:lnTo>
                    <a:pt x="344" y="921"/>
                  </a:lnTo>
                  <a:lnTo>
                    <a:pt x="364" y="857"/>
                  </a:lnTo>
                  <a:lnTo>
                    <a:pt x="379" y="781"/>
                  </a:lnTo>
                  <a:lnTo>
                    <a:pt x="383" y="689"/>
                  </a:lnTo>
                  <a:lnTo>
                    <a:pt x="386" y="589"/>
                  </a:lnTo>
                  <a:lnTo>
                    <a:pt x="372" y="399"/>
                  </a:lnTo>
                  <a:lnTo>
                    <a:pt x="355" y="298"/>
                  </a:lnTo>
                  <a:lnTo>
                    <a:pt x="343" y="251"/>
                  </a:lnTo>
                  <a:lnTo>
                    <a:pt x="330" y="208"/>
                  </a:lnTo>
                  <a:lnTo>
                    <a:pt x="314" y="169"/>
                  </a:lnTo>
                  <a:lnTo>
                    <a:pt x="296" y="136"/>
                  </a:lnTo>
                  <a:lnTo>
                    <a:pt x="276" y="109"/>
                  </a:lnTo>
                  <a:lnTo>
                    <a:pt x="264" y="98"/>
                  </a:lnTo>
                  <a:lnTo>
                    <a:pt x="253" y="89"/>
                  </a:lnTo>
                  <a:lnTo>
                    <a:pt x="228" y="75"/>
                  </a:lnTo>
                  <a:lnTo>
                    <a:pt x="205" y="69"/>
                  </a:lnTo>
                  <a:lnTo>
                    <a:pt x="165" y="69"/>
                  </a:lnTo>
                  <a:lnTo>
                    <a:pt x="132" y="85"/>
                  </a:lnTo>
                  <a:lnTo>
                    <a:pt x="106" y="111"/>
                  </a:lnTo>
                  <a:lnTo>
                    <a:pt x="72" y="170"/>
                  </a:lnTo>
                  <a:lnTo>
                    <a:pt x="61" y="200"/>
                  </a:lnTo>
                  <a:lnTo>
                    <a:pt x="0" y="12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1" name="Freeform 30">
              <a:extLst>
                <a:ext uri="{FF2B5EF4-FFF2-40B4-BE49-F238E27FC236}">
                  <a16:creationId xmlns:a16="http://schemas.microsoft.com/office/drawing/2014/main" id="{5CA32575-D10B-45BC-9CD0-388C383259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8" y="2048"/>
              <a:ext cx="129" cy="207"/>
            </a:xfrm>
            <a:custGeom>
              <a:avLst/>
              <a:gdLst>
                <a:gd name="T0" fmla="*/ 33 w 388"/>
                <a:gd name="T1" fmla="*/ 154 h 619"/>
                <a:gd name="T2" fmla="*/ 42 w 388"/>
                <a:gd name="T3" fmla="*/ 163 h 619"/>
                <a:gd name="T4" fmla="*/ 51 w 388"/>
                <a:gd name="T5" fmla="*/ 171 h 619"/>
                <a:gd name="T6" fmla="*/ 61 w 388"/>
                <a:gd name="T7" fmla="*/ 179 h 619"/>
                <a:gd name="T8" fmla="*/ 77 w 388"/>
                <a:gd name="T9" fmla="*/ 188 h 619"/>
                <a:gd name="T10" fmla="*/ 97 w 388"/>
                <a:gd name="T11" fmla="*/ 189 h 619"/>
                <a:gd name="T12" fmla="*/ 109 w 388"/>
                <a:gd name="T13" fmla="*/ 177 h 619"/>
                <a:gd name="T14" fmla="*/ 106 w 388"/>
                <a:gd name="T15" fmla="*/ 144 h 619"/>
                <a:gd name="T16" fmla="*/ 98 w 388"/>
                <a:gd name="T17" fmla="*/ 129 h 619"/>
                <a:gd name="T18" fmla="*/ 88 w 388"/>
                <a:gd name="T19" fmla="*/ 120 h 619"/>
                <a:gd name="T20" fmla="*/ 73 w 388"/>
                <a:gd name="T21" fmla="*/ 110 h 619"/>
                <a:gd name="T22" fmla="*/ 56 w 388"/>
                <a:gd name="T23" fmla="*/ 98 h 619"/>
                <a:gd name="T24" fmla="*/ 38 w 388"/>
                <a:gd name="T25" fmla="*/ 84 h 619"/>
                <a:gd name="T26" fmla="*/ 25 w 388"/>
                <a:gd name="T27" fmla="*/ 73 h 619"/>
                <a:gd name="T28" fmla="*/ 17 w 388"/>
                <a:gd name="T29" fmla="*/ 65 h 619"/>
                <a:gd name="T30" fmla="*/ 3 w 388"/>
                <a:gd name="T31" fmla="*/ 45 h 619"/>
                <a:gd name="T32" fmla="*/ 4 w 388"/>
                <a:gd name="T33" fmla="*/ 15 h 619"/>
                <a:gd name="T34" fmla="*/ 13 w 388"/>
                <a:gd name="T35" fmla="*/ 6 h 619"/>
                <a:gd name="T36" fmla="*/ 27 w 388"/>
                <a:gd name="T37" fmla="*/ 1 h 619"/>
                <a:gd name="T38" fmla="*/ 73 w 388"/>
                <a:gd name="T39" fmla="*/ 8 h 619"/>
                <a:gd name="T40" fmla="*/ 91 w 388"/>
                <a:gd name="T41" fmla="*/ 27 h 619"/>
                <a:gd name="T42" fmla="*/ 87 w 388"/>
                <a:gd name="T43" fmla="*/ 57 h 619"/>
                <a:gd name="T44" fmla="*/ 73 w 388"/>
                <a:gd name="T45" fmla="*/ 66 h 619"/>
                <a:gd name="T46" fmla="*/ 42 w 388"/>
                <a:gd name="T47" fmla="*/ 57 h 619"/>
                <a:gd name="T48" fmla="*/ 30 w 388"/>
                <a:gd name="T49" fmla="*/ 40 h 619"/>
                <a:gd name="T50" fmla="*/ 35 w 388"/>
                <a:gd name="T51" fmla="*/ 22 h 619"/>
                <a:gd name="T52" fmla="*/ 54 w 388"/>
                <a:gd name="T53" fmla="*/ 22 h 619"/>
                <a:gd name="T54" fmla="*/ 44 w 388"/>
                <a:gd name="T55" fmla="*/ 33 h 619"/>
                <a:gd name="T56" fmla="*/ 47 w 388"/>
                <a:gd name="T57" fmla="*/ 45 h 619"/>
                <a:gd name="T58" fmla="*/ 69 w 388"/>
                <a:gd name="T59" fmla="*/ 49 h 619"/>
                <a:gd name="T60" fmla="*/ 71 w 388"/>
                <a:gd name="T61" fmla="*/ 28 h 619"/>
                <a:gd name="T62" fmla="*/ 64 w 388"/>
                <a:gd name="T63" fmla="*/ 19 h 619"/>
                <a:gd name="T64" fmla="*/ 52 w 388"/>
                <a:gd name="T65" fmla="*/ 14 h 619"/>
                <a:gd name="T66" fmla="*/ 26 w 388"/>
                <a:gd name="T67" fmla="*/ 16 h 619"/>
                <a:gd name="T68" fmla="*/ 19 w 388"/>
                <a:gd name="T69" fmla="*/ 33 h 619"/>
                <a:gd name="T70" fmla="*/ 24 w 388"/>
                <a:gd name="T71" fmla="*/ 49 h 619"/>
                <a:gd name="T72" fmla="*/ 34 w 388"/>
                <a:gd name="T73" fmla="*/ 60 h 619"/>
                <a:gd name="T74" fmla="*/ 50 w 388"/>
                <a:gd name="T75" fmla="*/ 74 h 619"/>
                <a:gd name="T76" fmla="*/ 61 w 388"/>
                <a:gd name="T77" fmla="*/ 83 h 619"/>
                <a:gd name="T78" fmla="*/ 73 w 388"/>
                <a:gd name="T79" fmla="*/ 91 h 619"/>
                <a:gd name="T80" fmla="*/ 87 w 388"/>
                <a:gd name="T81" fmla="*/ 101 h 619"/>
                <a:gd name="T82" fmla="*/ 100 w 388"/>
                <a:gd name="T83" fmla="*/ 111 h 619"/>
                <a:gd name="T84" fmla="*/ 112 w 388"/>
                <a:gd name="T85" fmla="*/ 122 h 619"/>
                <a:gd name="T86" fmla="*/ 129 w 388"/>
                <a:gd name="T87" fmla="*/ 164 h 619"/>
                <a:gd name="T88" fmla="*/ 123 w 388"/>
                <a:gd name="T89" fmla="*/ 189 h 619"/>
                <a:gd name="T90" fmla="*/ 110 w 388"/>
                <a:gd name="T91" fmla="*/ 203 h 619"/>
                <a:gd name="T92" fmla="*/ 94 w 388"/>
                <a:gd name="T93" fmla="*/ 207 h 619"/>
                <a:gd name="T94" fmla="*/ 64 w 388"/>
                <a:gd name="T95" fmla="*/ 199 h 619"/>
                <a:gd name="T96" fmla="*/ 48 w 388"/>
                <a:gd name="T97" fmla="*/ 189 h 619"/>
                <a:gd name="T98" fmla="*/ 36 w 388"/>
                <a:gd name="T99" fmla="*/ 179 h 619"/>
                <a:gd name="T100" fmla="*/ 31 w 388"/>
                <a:gd name="T101" fmla="*/ 152 h 61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88" h="619">
                  <a:moveTo>
                    <a:pt x="93" y="455"/>
                  </a:moveTo>
                  <a:lnTo>
                    <a:pt x="99" y="460"/>
                  </a:lnTo>
                  <a:lnTo>
                    <a:pt x="114" y="477"/>
                  </a:lnTo>
                  <a:lnTo>
                    <a:pt x="125" y="488"/>
                  </a:lnTo>
                  <a:lnTo>
                    <a:pt x="139" y="499"/>
                  </a:lnTo>
                  <a:lnTo>
                    <a:pt x="152" y="511"/>
                  </a:lnTo>
                  <a:lnTo>
                    <a:pt x="168" y="524"/>
                  </a:lnTo>
                  <a:lnTo>
                    <a:pt x="184" y="535"/>
                  </a:lnTo>
                  <a:lnTo>
                    <a:pt x="200" y="546"/>
                  </a:lnTo>
                  <a:lnTo>
                    <a:pt x="233" y="563"/>
                  </a:lnTo>
                  <a:lnTo>
                    <a:pt x="264" y="571"/>
                  </a:lnTo>
                  <a:lnTo>
                    <a:pt x="293" y="566"/>
                  </a:lnTo>
                  <a:lnTo>
                    <a:pt x="314" y="550"/>
                  </a:lnTo>
                  <a:lnTo>
                    <a:pt x="327" y="530"/>
                  </a:lnTo>
                  <a:lnTo>
                    <a:pt x="333" y="481"/>
                  </a:lnTo>
                  <a:lnTo>
                    <a:pt x="320" y="432"/>
                  </a:lnTo>
                  <a:lnTo>
                    <a:pt x="302" y="393"/>
                  </a:lnTo>
                  <a:lnTo>
                    <a:pt x="295" y="385"/>
                  </a:lnTo>
                  <a:lnTo>
                    <a:pt x="283" y="374"/>
                  </a:lnTo>
                  <a:lnTo>
                    <a:pt x="266" y="360"/>
                  </a:lnTo>
                  <a:lnTo>
                    <a:pt x="245" y="347"/>
                  </a:lnTo>
                  <a:lnTo>
                    <a:pt x="221" y="330"/>
                  </a:lnTo>
                  <a:lnTo>
                    <a:pt x="194" y="313"/>
                  </a:lnTo>
                  <a:lnTo>
                    <a:pt x="168" y="293"/>
                  </a:lnTo>
                  <a:lnTo>
                    <a:pt x="141" y="274"/>
                  </a:lnTo>
                  <a:lnTo>
                    <a:pt x="113" y="252"/>
                  </a:lnTo>
                  <a:lnTo>
                    <a:pt x="87" y="230"/>
                  </a:lnTo>
                  <a:lnTo>
                    <a:pt x="75" y="218"/>
                  </a:lnTo>
                  <a:lnTo>
                    <a:pt x="63" y="207"/>
                  </a:lnTo>
                  <a:lnTo>
                    <a:pt x="51" y="195"/>
                  </a:lnTo>
                  <a:lnTo>
                    <a:pt x="42" y="183"/>
                  </a:lnTo>
                  <a:lnTo>
                    <a:pt x="10" y="136"/>
                  </a:lnTo>
                  <a:lnTo>
                    <a:pt x="0" y="85"/>
                  </a:lnTo>
                  <a:lnTo>
                    <a:pt x="11" y="44"/>
                  </a:lnTo>
                  <a:lnTo>
                    <a:pt x="24" y="30"/>
                  </a:lnTo>
                  <a:lnTo>
                    <a:pt x="40" y="18"/>
                  </a:lnTo>
                  <a:lnTo>
                    <a:pt x="58" y="8"/>
                  </a:lnTo>
                  <a:lnTo>
                    <a:pt x="80" y="3"/>
                  </a:lnTo>
                  <a:lnTo>
                    <a:pt x="125" y="0"/>
                  </a:lnTo>
                  <a:lnTo>
                    <a:pt x="219" y="24"/>
                  </a:lnTo>
                  <a:lnTo>
                    <a:pt x="253" y="49"/>
                  </a:lnTo>
                  <a:lnTo>
                    <a:pt x="273" y="81"/>
                  </a:lnTo>
                  <a:lnTo>
                    <a:pt x="276" y="144"/>
                  </a:lnTo>
                  <a:lnTo>
                    <a:pt x="263" y="169"/>
                  </a:lnTo>
                  <a:lnTo>
                    <a:pt x="244" y="186"/>
                  </a:lnTo>
                  <a:lnTo>
                    <a:pt x="220" y="197"/>
                  </a:lnTo>
                  <a:lnTo>
                    <a:pt x="190" y="197"/>
                  </a:lnTo>
                  <a:lnTo>
                    <a:pt x="127" y="169"/>
                  </a:lnTo>
                  <a:lnTo>
                    <a:pt x="103" y="142"/>
                  </a:lnTo>
                  <a:lnTo>
                    <a:pt x="89" y="121"/>
                  </a:lnTo>
                  <a:lnTo>
                    <a:pt x="89" y="86"/>
                  </a:lnTo>
                  <a:lnTo>
                    <a:pt x="105" y="67"/>
                  </a:lnTo>
                  <a:lnTo>
                    <a:pt x="114" y="60"/>
                  </a:lnTo>
                  <a:lnTo>
                    <a:pt x="163" y="67"/>
                  </a:lnTo>
                  <a:lnTo>
                    <a:pt x="152" y="75"/>
                  </a:lnTo>
                  <a:lnTo>
                    <a:pt x="133" y="98"/>
                  </a:lnTo>
                  <a:lnTo>
                    <a:pt x="127" y="125"/>
                  </a:lnTo>
                  <a:lnTo>
                    <a:pt x="140" y="136"/>
                  </a:lnTo>
                  <a:lnTo>
                    <a:pt x="163" y="146"/>
                  </a:lnTo>
                  <a:lnTo>
                    <a:pt x="209" y="146"/>
                  </a:lnTo>
                  <a:lnTo>
                    <a:pt x="224" y="119"/>
                  </a:lnTo>
                  <a:lnTo>
                    <a:pt x="215" y="85"/>
                  </a:lnTo>
                  <a:lnTo>
                    <a:pt x="206" y="70"/>
                  </a:lnTo>
                  <a:lnTo>
                    <a:pt x="192" y="58"/>
                  </a:lnTo>
                  <a:lnTo>
                    <a:pt x="176" y="49"/>
                  </a:lnTo>
                  <a:lnTo>
                    <a:pt x="156" y="41"/>
                  </a:lnTo>
                  <a:lnTo>
                    <a:pt x="114" y="38"/>
                  </a:lnTo>
                  <a:lnTo>
                    <a:pt x="77" y="49"/>
                  </a:lnTo>
                  <a:lnTo>
                    <a:pt x="58" y="81"/>
                  </a:lnTo>
                  <a:lnTo>
                    <a:pt x="57" y="100"/>
                  </a:lnTo>
                  <a:lnTo>
                    <a:pt x="58" y="117"/>
                  </a:lnTo>
                  <a:lnTo>
                    <a:pt x="72" y="147"/>
                  </a:lnTo>
                  <a:lnTo>
                    <a:pt x="85" y="163"/>
                  </a:lnTo>
                  <a:lnTo>
                    <a:pt x="103" y="179"/>
                  </a:lnTo>
                  <a:lnTo>
                    <a:pt x="123" y="198"/>
                  </a:lnTo>
                  <a:lnTo>
                    <a:pt x="150" y="221"/>
                  </a:lnTo>
                  <a:lnTo>
                    <a:pt x="167" y="234"/>
                  </a:lnTo>
                  <a:lnTo>
                    <a:pt x="184" y="247"/>
                  </a:lnTo>
                  <a:lnTo>
                    <a:pt x="202" y="259"/>
                  </a:lnTo>
                  <a:lnTo>
                    <a:pt x="221" y="273"/>
                  </a:lnTo>
                  <a:lnTo>
                    <a:pt x="242" y="286"/>
                  </a:lnTo>
                  <a:lnTo>
                    <a:pt x="262" y="301"/>
                  </a:lnTo>
                  <a:lnTo>
                    <a:pt x="282" y="316"/>
                  </a:lnTo>
                  <a:lnTo>
                    <a:pt x="301" y="332"/>
                  </a:lnTo>
                  <a:lnTo>
                    <a:pt x="320" y="347"/>
                  </a:lnTo>
                  <a:lnTo>
                    <a:pt x="336" y="365"/>
                  </a:lnTo>
                  <a:lnTo>
                    <a:pt x="365" y="402"/>
                  </a:lnTo>
                  <a:lnTo>
                    <a:pt x="388" y="490"/>
                  </a:lnTo>
                  <a:lnTo>
                    <a:pt x="382" y="533"/>
                  </a:lnTo>
                  <a:lnTo>
                    <a:pt x="369" y="566"/>
                  </a:lnTo>
                  <a:lnTo>
                    <a:pt x="352" y="591"/>
                  </a:lnTo>
                  <a:lnTo>
                    <a:pt x="331" y="607"/>
                  </a:lnTo>
                  <a:lnTo>
                    <a:pt x="308" y="616"/>
                  </a:lnTo>
                  <a:lnTo>
                    <a:pt x="284" y="619"/>
                  </a:lnTo>
                  <a:lnTo>
                    <a:pt x="238" y="615"/>
                  </a:lnTo>
                  <a:lnTo>
                    <a:pt x="192" y="595"/>
                  </a:lnTo>
                  <a:lnTo>
                    <a:pt x="168" y="580"/>
                  </a:lnTo>
                  <a:lnTo>
                    <a:pt x="145" y="564"/>
                  </a:lnTo>
                  <a:lnTo>
                    <a:pt x="124" y="550"/>
                  </a:lnTo>
                  <a:lnTo>
                    <a:pt x="108" y="536"/>
                  </a:lnTo>
                  <a:lnTo>
                    <a:pt x="93" y="524"/>
                  </a:lnTo>
                  <a:lnTo>
                    <a:pt x="93" y="4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2" name="Freeform 31">
              <a:extLst>
                <a:ext uri="{FF2B5EF4-FFF2-40B4-BE49-F238E27FC236}">
                  <a16:creationId xmlns:a16="http://schemas.microsoft.com/office/drawing/2014/main" id="{6FA0B549-911D-41BA-9357-E8DFC759D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9" y="2482"/>
              <a:ext cx="65" cy="67"/>
            </a:xfrm>
            <a:custGeom>
              <a:avLst/>
              <a:gdLst>
                <a:gd name="T0" fmla="*/ 64 w 195"/>
                <a:gd name="T1" fmla="*/ 41 h 203"/>
                <a:gd name="T2" fmla="*/ 65 w 195"/>
                <a:gd name="T3" fmla="*/ 29 h 203"/>
                <a:gd name="T4" fmla="*/ 61 w 195"/>
                <a:gd name="T5" fmla="*/ 18 h 203"/>
                <a:gd name="T6" fmla="*/ 55 w 195"/>
                <a:gd name="T7" fmla="*/ 9 h 203"/>
                <a:gd name="T8" fmla="*/ 45 w 195"/>
                <a:gd name="T9" fmla="*/ 2 h 203"/>
                <a:gd name="T10" fmla="*/ 34 w 195"/>
                <a:gd name="T11" fmla="*/ 0 h 203"/>
                <a:gd name="T12" fmla="*/ 23 w 195"/>
                <a:gd name="T13" fmla="*/ 1 h 203"/>
                <a:gd name="T14" fmla="*/ 13 w 195"/>
                <a:gd name="T15" fmla="*/ 7 h 203"/>
                <a:gd name="T16" fmla="*/ 5 w 195"/>
                <a:gd name="T17" fmla="*/ 16 h 203"/>
                <a:gd name="T18" fmla="*/ 1 w 195"/>
                <a:gd name="T19" fmla="*/ 26 h 203"/>
                <a:gd name="T20" fmla="*/ 0 w 195"/>
                <a:gd name="T21" fmla="*/ 38 h 203"/>
                <a:gd name="T22" fmla="*/ 4 w 195"/>
                <a:gd name="T23" fmla="*/ 49 h 203"/>
                <a:gd name="T24" fmla="*/ 10 w 195"/>
                <a:gd name="T25" fmla="*/ 58 h 203"/>
                <a:gd name="T26" fmla="*/ 20 w 195"/>
                <a:gd name="T27" fmla="*/ 64 h 203"/>
                <a:gd name="T28" fmla="*/ 31 w 195"/>
                <a:gd name="T29" fmla="*/ 67 h 203"/>
                <a:gd name="T30" fmla="*/ 42 w 195"/>
                <a:gd name="T31" fmla="*/ 66 h 203"/>
                <a:gd name="T32" fmla="*/ 54 w 195"/>
                <a:gd name="T33" fmla="*/ 58 h 203"/>
                <a:gd name="T34" fmla="*/ 37 w 195"/>
                <a:gd name="T35" fmla="*/ 52 h 203"/>
                <a:gd name="T36" fmla="*/ 31 w 195"/>
                <a:gd name="T37" fmla="*/ 52 h 203"/>
                <a:gd name="T38" fmla="*/ 25 w 195"/>
                <a:gd name="T39" fmla="*/ 51 h 203"/>
                <a:gd name="T40" fmla="*/ 19 w 195"/>
                <a:gd name="T41" fmla="*/ 47 h 203"/>
                <a:gd name="T42" fmla="*/ 16 w 195"/>
                <a:gd name="T43" fmla="*/ 41 h 203"/>
                <a:gd name="T44" fmla="*/ 14 w 195"/>
                <a:gd name="T45" fmla="*/ 35 h 203"/>
                <a:gd name="T46" fmla="*/ 15 w 195"/>
                <a:gd name="T47" fmla="*/ 28 h 203"/>
                <a:gd name="T48" fmla="*/ 18 w 195"/>
                <a:gd name="T49" fmla="*/ 22 h 203"/>
                <a:gd name="T50" fmla="*/ 22 w 195"/>
                <a:gd name="T51" fmla="*/ 17 h 203"/>
                <a:gd name="T52" fmla="*/ 28 w 195"/>
                <a:gd name="T53" fmla="*/ 15 h 203"/>
                <a:gd name="T54" fmla="*/ 35 w 195"/>
                <a:gd name="T55" fmla="*/ 15 h 203"/>
                <a:gd name="T56" fmla="*/ 41 w 195"/>
                <a:gd name="T57" fmla="*/ 16 h 203"/>
                <a:gd name="T58" fmla="*/ 46 w 195"/>
                <a:gd name="T59" fmla="*/ 20 h 203"/>
                <a:gd name="T60" fmla="*/ 49 w 195"/>
                <a:gd name="T61" fmla="*/ 25 h 203"/>
                <a:gd name="T62" fmla="*/ 51 w 195"/>
                <a:gd name="T63" fmla="*/ 32 h 203"/>
                <a:gd name="T64" fmla="*/ 50 w 195"/>
                <a:gd name="T65" fmla="*/ 40 h 203"/>
                <a:gd name="T66" fmla="*/ 63 w 195"/>
                <a:gd name="T67" fmla="*/ 45 h 2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5" h="203">
                  <a:moveTo>
                    <a:pt x="190" y="137"/>
                  </a:moveTo>
                  <a:lnTo>
                    <a:pt x="193" y="124"/>
                  </a:lnTo>
                  <a:lnTo>
                    <a:pt x="195" y="106"/>
                  </a:lnTo>
                  <a:lnTo>
                    <a:pt x="195" y="88"/>
                  </a:lnTo>
                  <a:lnTo>
                    <a:pt x="191" y="71"/>
                  </a:lnTo>
                  <a:lnTo>
                    <a:pt x="184" y="56"/>
                  </a:lnTo>
                  <a:lnTo>
                    <a:pt x="176" y="40"/>
                  </a:lnTo>
                  <a:lnTo>
                    <a:pt x="164" y="27"/>
                  </a:lnTo>
                  <a:lnTo>
                    <a:pt x="150" y="16"/>
                  </a:lnTo>
                  <a:lnTo>
                    <a:pt x="135" y="7"/>
                  </a:lnTo>
                  <a:lnTo>
                    <a:pt x="119" y="1"/>
                  </a:lnTo>
                  <a:lnTo>
                    <a:pt x="102" y="0"/>
                  </a:lnTo>
                  <a:lnTo>
                    <a:pt x="85" y="0"/>
                  </a:lnTo>
                  <a:lnTo>
                    <a:pt x="69" y="3"/>
                  </a:lnTo>
                  <a:lnTo>
                    <a:pt x="53" y="11"/>
                  </a:lnTo>
                  <a:lnTo>
                    <a:pt x="39" y="20"/>
                  </a:lnTo>
                  <a:lnTo>
                    <a:pt x="26" y="32"/>
                  </a:lnTo>
                  <a:lnTo>
                    <a:pt x="15" y="47"/>
                  </a:lnTo>
                  <a:lnTo>
                    <a:pt x="8" y="62"/>
                  </a:lnTo>
                  <a:lnTo>
                    <a:pt x="3" y="79"/>
                  </a:lnTo>
                  <a:lnTo>
                    <a:pt x="0" y="97"/>
                  </a:lnTo>
                  <a:lnTo>
                    <a:pt x="1" y="115"/>
                  </a:lnTo>
                  <a:lnTo>
                    <a:pt x="5" y="131"/>
                  </a:lnTo>
                  <a:lnTo>
                    <a:pt x="11" y="149"/>
                  </a:lnTo>
                  <a:lnTo>
                    <a:pt x="19" y="163"/>
                  </a:lnTo>
                  <a:lnTo>
                    <a:pt x="30" y="176"/>
                  </a:lnTo>
                  <a:lnTo>
                    <a:pt x="44" y="187"/>
                  </a:lnTo>
                  <a:lnTo>
                    <a:pt x="59" y="195"/>
                  </a:lnTo>
                  <a:lnTo>
                    <a:pt x="76" y="201"/>
                  </a:lnTo>
                  <a:lnTo>
                    <a:pt x="92" y="203"/>
                  </a:lnTo>
                  <a:lnTo>
                    <a:pt x="110" y="203"/>
                  </a:lnTo>
                  <a:lnTo>
                    <a:pt x="127" y="199"/>
                  </a:lnTo>
                  <a:lnTo>
                    <a:pt x="145" y="191"/>
                  </a:lnTo>
                  <a:lnTo>
                    <a:pt x="163" y="176"/>
                  </a:lnTo>
                  <a:lnTo>
                    <a:pt x="126" y="149"/>
                  </a:lnTo>
                  <a:lnTo>
                    <a:pt x="111" y="157"/>
                  </a:lnTo>
                  <a:lnTo>
                    <a:pt x="101" y="159"/>
                  </a:lnTo>
                  <a:lnTo>
                    <a:pt x="92" y="159"/>
                  </a:lnTo>
                  <a:lnTo>
                    <a:pt x="82" y="157"/>
                  </a:lnTo>
                  <a:lnTo>
                    <a:pt x="74" y="155"/>
                  </a:lnTo>
                  <a:lnTo>
                    <a:pt x="65" y="148"/>
                  </a:lnTo>
                  <a:lnTo>
                    <a:pt x="57" y="142"/>
                  </a:lnTo>
                  <a:lnTo>
                    <a:pt x="52" y="134"/>
                  </a:lnTo>
                  <a:lnTo>
                    <a:pt x="47" y="125"/>
                  </a:lnTo>
                  <a:lnTo>
                    <a:pt x="44" y="115"/>
                  </a:lnTo>
                  <a:lnTo>
                    <a:pt x="42" y="105"/>
                  </a:lnTo>
                  <a:lnTo>
                    <a:pt x="43" y="95"/>
                  </a:lnTo>
                  <a:lnTo>
                    <a:pt x="44" y="86"/>
                  </a:lnTo>
                  <a:lnTo>
                    <a:pt x="48" y="75"/>
                  </a:lnTo>
                  <a:lnTo>
                    <a:pt x="53" y="67"/>
                  </a:lnTo>
                  <a:lnTo>
                    <a:pt x="58" y="60"/>
                  </a:lnTo>
                  <a:lnTo>
                    <a:pt x="65" y="53"/>
                  </a:lnTo>
                  <a:lnTo>
                    <a:pt x="75" y="49"/>
                  </a:lnTo>
                  <a:lnTo>
                    <a:pt x="83" y="46"/>
                  </a:lnTo>
                  <a:lnTo>
                    <a:pt x="93" y="44"/>
                  </a:lnTo>
                  <a:lnTo>
                    <a:pt x="104" y="44"/>
                  </a:lnTo>
                  <a:lnTo>
                    <a:pt x="113" y="46"/>
                  </a:lnTo>
                  <a:lnTo>
                    <a:pt x="122" y="49"/>
                  </a:lnTo>
                  <a:lnTo>
                    <a:pt x="130" y="54"/>
                  </a:lnTo>
                  <a:lnTo>
                    <a:pt x="137" y="61"/>
                  </a:lnTo>
                  <a:lnTo>
                    <a:pt x="144" y="69"/>
                  </a:lnTo>
                  <a:lnTo>
                    <a:pt x="148" y="77"/>
                  </a:lnTo>
                  <a:lnTo>
                    <a:pt x="152" y="88"/>
                  </a:lnTo>
                  <a:lnTo>
                    <a:pt x="154" y="97"/>
                  </a:lnTo>
                  <a:lnTo>
                    <a:pt x="153" y="107"/>
                  </a:lnTo>
                  <a:lnTo>
                    <a:pt x="150" y="121"/>
                  </a:lnTo>
                  <a:lnTo>
                    <a:pt x="190" y="13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3" name="Freeform 32">
              <a:extLst>
                <a:ext uri="{FF2B5EF4-FFF2-40B4-BE49-F238E27FC236}">
                  <a16:creationId xmlns:a16="http://schemas.microsoft.com/office/drawing/2014/main" id="{C1F20746-B5C1-4574-B4B5-EBBE9B5A1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49" y="2516"/>
              <a:ext cx="320" cy="63"/>
            </a:xfrm>
            <a:custGeom>
              <a:avLst/>
              <a:gdLst>
                <a:gd name="T0" fmla="*/ 281 w 959"/>
                <a:gd name="T1" fmla="*/ 5 h 187"/>
                <a:gd name="T2" fmla="*/ 112 w 959"/>
                <a:gd name="T3" fmla="*/ 37 h 187"/>
                <a:gd name="T4" fmla="*/ 11 w 959"/>
                <a:gd name="T5" fmla="*/ 0 h 187"/>
                <a:gd name="T6" fmla="*/ 0 w 959"/>
                <a:gd name="T7" fmla="*/ 5 h 187"/>
                <a:gd name="T8" fmla="*/ 108 w 959"/>
                <a:gd name="T9" fmla="*/ 63 h 187"/>
                <a:gd name="T10" fmla="*/ 320 w 959"/>
                <a:gd name="T11" fmla="*/ 23 h 187"/>
                <a:gd name="T12" fmla="*/ 281 w 959"/>
                <a:gd name="T13" fmla="*/ 5 h 187"/>
                <a:gd name="T14" fmla="*/ 281 w 959"/>
                <a:gd name="T15" fmla="*/ 5 h 18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59" h="187">
                  <a:moveTo>
                    <a:pt x="843" y="15"/>
                  </a:moveTo>
                  <a:lnTo>
                    <a:pt x="335" y="111"/>
                  </a:lnTo>
                  <a:lnTo>
                    <a:pt x="34" y="0"/>
                  </a:lnTo>
                  <a:lnTo>
                    <a:pt x="0" y="15"/>
                  </a:lnTo>
                  <a:lnTo>
                    <a:pt x="324" y="187"/>
                  </a:lnTo>
                  <a:lnTo>
                    <a:pt x="959" y="69"/>
                  </a:lnTo>
                  <a:lnTo>
                    <a:pt x="843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4" name="Freeform 33">
              <a:extLst>
                <a:ext uri="{FF2B5EF4-FFF2-40B4-BE49-F238E27FC236}">
                  <a16:creationId xmlns:a16="http://schemas.microsoft.com/office/drawing/2014/main" id="{20A51F3D-2946-4720-88AF-F8CE45136280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1" y="2558"/>
              <a:ext cx="65" cy="68"/>
            </a:xfrm>
            <a:custGeom>
              <a:avLst/>
              <a:gdLst>
                <a:gd name="T0" fmla="*/ 64 w 195"/>
                <a:gd name="T1" fmla="*/ 26 h 203"/>
                <a:gd name="T2" fmla="*/ 60 w 195"/>
                <a:gd name="T3" fmla="*/ 15 h 203"/>
                <a:gd name="T4" fmla="*/ 52 w 195"/>
                <a:gd name="T5" fmla="*/ 6 h 203"/>
                <a:gd name="T6" fmla="*/ 42 w 195"/>
                <a:gd name="T7" fmla="*/ 1 h 203"/>
                <a:gd name="T8" fmla="*/ 30 w 195"/>
                <a:gd name="T9" fmla="*/ 0 h 203"/>
                <a:gd name="T10" fmla="*/ 19 w 195"/>
                <a:gd name="T11" fmla="*/ 3 h 203"/>
                <a:gd name="T12" fmla="*/ 10 w 195"/>
                <a:gd name="T13" fmla="*/ 9 h 203"/>
                <a:gd name="T14" fmla="*/ 3 w 195"/>
                <a:gd name="T15" fmla="*/ 18 h 203"/>
                <a:gd name="T16" fmla="*/ 0 w 195"/>
                <a:gd name="T17" fmla="*/ 30 h 203"/>
                <a:gd name="T18" fmla="*/ 1 w 195"/>
                <a:gd name="T19" fmla="*/ 42 h 203"/>
                <a:gd name="T20" fmla="*/ 5 w 195"/>
                <a:gd name="T21" fmla="*/ 53 h 203"/>
                <a:gd name="T22" fmla="*/ 13 w 195"/>
                <a:gd name="T23" fmla="*/ 62 h 203"/>
                <a:gd name="T24" fmla="*/ 23 w 195"/>
                <a:gd name="T25" fmla="*/ 67 h 203"/>
                <a:gd name="T26" fmla="*/ 34 w 195"/>
                <a:gd name="T27" fmla="*/ 68 h 203"/>
                <a:gd name="T28" fmla="*/ 45 w 195"/>
                <a:gd name="T29" fmla="*/ 66 h 203"/>
                <a:gd name="T30" fmla="*/ 55 w 195"/>
                <a:gd name="T31" fmla="*/ 59 h 203"/>
                <a:gd name="T32" fmla="*/ 63 w 195"/>
                <a:gd name="T33" fmla="*/ 45 h 203"/>
                <a:gd name="T34" fmla="*/ 45 w 195"/>
                <a:gd name="T35" fmla="*/ 49 h 203"/>
                <a:gd name="T36" fmla="*/ 39 w 195"/>
                <a:gd name="T37" fmla="*/ 52 h 203"/>
                <a:gd name="T38" fmla="*/ 33 w 195"/>
                <a:gd name="T39" fmla="*/ 53 h 203"/>
                <a:gd name="T40" fmla="*/ 26 w 195"/>
                <a:gd name="T41" fmla="*/ 52 h 203"/>
                <a:gd name="T42" fmla="*/ 21 w 195"/>
                <a:gd name="T43" fmla="*/ 49 h 203"/>
                <a:gd name="T44" fmla="*/ 17 w 195"/>
                <a:gd name="T45" fmla="*/ 44 h 203"/>
                <a:gd name="T46" fmla="*/ 14 w 195"/>
                <a:gd name="T47" fmla="*/ 38 h 203"/>
                <a:gd name="T48" fmla="*/ 14 w 195"/>
                <a:gd name="T49" fmla="*/ 31 h 203"/>
                <a:gd name="T50" fmla="*/ 17 w 195"/>
                <a:gd name="T51" fmla="*/ 24 h 203"/>
                <a:gd name="T52" fmla="*/ 20 w 195"/>
                <a:gd name="T53" fmla="*/ 20 h 203"/>
                <a:gd name="T54" fmla="*/ 26 w 195"/>
                <a:gd name="T55" fmla="*/ 16 h 203"/>
                <a:gd name="T56" fmla="*/ 32 w 195"/>
                <a:gd name="T57" fmla="*/ 14 h 203"/>
                <a:gd name="T58" fmla="*/ 39 w 195"/>
                <a:gd name="T59" fmla="*/ 16 h 203"/>
                <a:gd name="T60" fmla="*/ 45 w 195"/>
                <a:gd name="T61" fmla="*/ 19 h 203"/>
                <a:gd name="T62" fmla="*/ 48 w 195"/>
                <a:gd name="T63" fmla="*/ 24 h 203"/>
                <a:gd name="T64" fmla="*/ 51 w 195"/>
                <a:gd name="T65" fmla="*/ 33 h 203"/>
                <a:gd name="T66" fmla="*/ 65 w 195"/>
                <a:gd name="T67" fmla="*/ 33 h 2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5" h="203">
                  <a:moveTo>
                    <a:pt x="195" y="98"/>
                  </a:moveTo>
                  <a:lnTo>
                    <a:pt x="193" y="79"/>
                  </a:lnTo>
                  <a:lnTo>
                    <a:pt x="188" y="61"/>
                  </a:lnTo>
                  <a:lnTo>
                    <a:pt x="179" y="45"/>
                  </a:lnTo>
                  <a:lnTo>
                    <a:pt x="169" y="33"/>
                  </a:lnTo>
                  <a:lnTo>
                    <a:pt x="156" y="19"/>
                  </a:lnTo>
                  <a:lnTo>
                    <a:pt x="140" y="11"/>
                  </a:lnTo>
                  <a:lnTo>
                    <a:pt x="126" y="4"/>
                  </a:lnTo>
                  <a:lnTo>
                    <a:pt x="109" y="1"/>
                  </a:lnTo>
                  <a:lnTo>
                    <a:pt x="91" y="0"/>
                  </a:lnTo>
                  <a:lnTo>
                    <a:pt x="75" y="3"/>
                  </a:lnTo>
                  <a:lnTo>
                    <a:pt x="58" y="8"/>
                  </a:lnTo>
                  <a:lnTo>
                    <a:pt x="44" y="16"/>
                  </a:lnTo>
                  <a:lnTo>
                    <a:pt x="30" y="28"/>
                  </a:lnTo>
                  <a:lnTo>
                    <a:pt x="19" y="41"/>
                  </a:lnTo>
                  <a:lnTo>
                    <a:pt x="10" y="55"/>
                  </a:lnTo>
                  <a:lnTo>
                    <a:pt x="4" y="73"/>
                  </a:lnTo>
                  <a:lnTo>
                    <a:pt x="0" y="89"/>
                  </a:lnTo>
                  <a:lnTo>
                    <a:pt x="0" y="108"/>
                  </a:lnTo>
                  <a:lnTo>
                    <a:pt x="3" y="125"/>
                  </a:lnTo>
                  <a:lnTo>
                    <a:pt x="8" y="142"/>
                  </a:lnTo>
                  <a:lnTo>
                    <a:pt x="16" y="158"/>
                  </a:lnTo>
                  <a:lnTo>
                    <a:pt x="26" y="172"/>
                  </a:lnTo>
                  <a:lnTo>
                    <a:pt x="40" y="184"/>
                  </a:lnTo>
                  <a:lnTo>
                    <a:pt x="54" y="192"/>
                  </a:lnTo>
                  <a:lnTo>
                    <a:pt x="69" y="201"/>
                  </a:lnTo>
                  <a:lnTo>
                    <a:pt x="87" y="203"/>
                  </a:lnTo>
                  <a:lnTo>
                    <a:pt x="103" y="203"/>
                  </a:lnTo>
                  <a:lnTo>
                    <a:pt x="120" y="201"/>
                  </a:lnTo>
                  <a:lnTo>
                    <a:pt x="136" y="197"/>
                  </a:lnTo>
                  <a:lnTo>
                    <a:pt x="152" y="187"/>
                  </a:lnTo>
                  <a:lnTo>
                    <a:pt x="166" y="176"/>
                  </a:lnTo>
                  <a:lnTo>
                    <a:pt x="178" y="159"/>
                  </a:lnTo>
                  <a:lnTo>
                    <a:pt x="190" y="133"/>
                  </a:lnTo>
                  <a:lnTo>
                    <a:pt x="148" y="127"/>
                  </a:lnTo>
                  <a:lnTo>
                    <a:pt x="134" y="146"/>
                  </a:lnTo>
                  <a:lnTo>
                    <a:pt x="126" y="152"/>
                  </a:lnTo>
                  <a:lnTo>
                    <a:pt x="117" y="156"/>
                  </a:lnTo>
                  <a:lnTo>
                    <a:pt x="108" y="158"/>
                  </a:lnTo>
                  <a:lnTo>
                    <a:pt x="99" y="159"/>
                  </a:lnTo>
                  <a:lnTo>
                    <a:pt x="88" y="158"/>
                  </a:lnTo>
                  <a:lnTo>
                    <a:pt x="79" y="156"/>
                  </a:lnTo>
                  <a:lnTo>
                    <a:pt x="70" y="152"/>
                  </a:lnTo>
                  <a:lnTo>
                    <a:pt x="62" y="146"/>
                  </a:lnTo>
                  <a:lnTo>
                    <a:pt x="55" y="140"/>
                  </a:lnTo>
                  <a:lnTo>
                    <a:pt x="50" y="132"/>
                  </a:lnTo>
                  <a:lnTo>
                    <a:pt x="45" y="122"/>
                  </a:lnTo>
                  <a:lnTo>
                    <a:pt x="43" y="112"/>
                  </a:lnTo>
                  <a:lnTo>
                    <a:pt x="42" y="102"/>
                  </a:lnTo>
                  <a:lnTo>
                    <a:pt x="43" y="93"/>
                  </a:lnTo>
                  <a:lnTo>
                    <a:pt x="45" y="83"/>
                  </a:lnTo>
                  <a:lnTo>
                    <a:pt x="50" y="73"/>
                  </a:lnTo>
                  <a:lnTo>
                    <a:pt x="54" y="66"/>
                  </a:lnTo>
                  <a:lnTo>
                    <a:pt x="61" y="59"/>
                  </a:lnTo>
                  <a:lnTo>
                    <a:pt x="69" y="51"/>
                  </a:lnTo>
                  <a:lnTo>
                    <a:pt x="78" y="48"/>
                  </a:lnTo>
                  <a:lnTo>
                    <a:pt x="88" y="45"/>
                  </a:lnTo>
                  <a:lnTo>
                    <a:pt x="97" y="43"/>
                  </a:lnTo>
                  <a:lnTo>
                    <a:pt x="106" y="45"/>
                  </a:lnTo>
                  <a:lnTo>
                    <a:pt x="116" y="47"/>
                  </a:lnTo>
                  <a:lnTo>
                    <a:pt x="125" y="51"/>
                  </a:lnTo>
                  <a:lnTo>
                    <a:pt x="134" y="58"/>
                  </a:lnTo>
                  <a:lnTo>
                    <a:pt x="140" y="65"/>
                  </a:lnTo>
                  <a:lnTo>
                    <a:pt x="145" y="72"/>
                  </a:lnTo>
                  <a:lnTo>
                    <a:pt x="150" y="82"/>
                  </a:lnTo>
                  <a:lnTo>
                    <a:pt x="152" y="98"/>
                  </a:lnTo>
                  <a:lnTo>
                    <a:pt x="195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5" name="Freeform 34">
              <a:extLst>
                <a:ext uri="{FF2B5EF4-FFF2-40B4-BE49-F238E27FC236}">
                  <a16:creationId xmlns:a16="http://schemas.microsoft.com/office/drawing/2014/main" id="{24468264-8387-4954-BB74-569832FAF1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9" y="2674"/>
              <a:ext cx="65" cy="68"/>
            </a:xfrm>
            <a:custGeom>
              <a:avLst/>
              <a:gdLst>
                <a:gd name="T0" fmla="*/ 54 w 195"/>
                <a:gd name="T1" fmla="*/ 8 h 204"/>
                <a:gd name="T2" fmla="*/ 45 w 195"/>
                <a:gd name="T3" fmla="*/ 2 h 204"/>
                <a:gd name="T4" fmla="*/ 33 w 195"/>
                <a:gd name="T5" fmla="*/ 0 h 204"/>
                <a:gd name="T6" fmla="*/ 22 w 195"/>
                <a:gd name="T7" fmla="*/ 2 h 204"/>
                <a:gd name="T8" fmla="*/ 12 w 195"/>
                <a:gd name="T9" fmla="*/ 8 h 204"/>
                <a:gd name="T10" fmla="*/ 4 w 195"/>
                <a:gd name="T11" fmla="*/ 16 h 204"/>
                <a:gd name="T12" fmla="*/ 0 w 195"/>
                <a:gd name="T13" fmla="*/ 27 h 204"/>
                <a:gd name="T14" fmla="*/ 0 w 195"/>
                <a:gd name="T15" fmla="*/ 39 h 204"/>
                <a:gd name="T16" fmla="*/ 4 w 195"/>
                <a:gd name="T17" fmla="*/ 50 h 204"/>
                <a:gd name="T18" fmla="*/ 11 w 195"/>
                <a:gd name="T19" fmla="*/ 60 h 204"/>
                <a:gd name="T20" fmla="*/ 21 w 195"/>
                <a:gd name="T21" fmla="*/ 66 h 204"/>
                <a:gd name="T22" fmla="*/ 32 w 195"/>
                <a:gd name="T23" fmla="*/ 68 h 204"/>
                <a:gd name="T24" fmla="*/ 43 w 195"/>
                <a:gd name="T25" fmla="*/ 66 h 204"/>
                <a:gd name="T26" fmla="*/ 53 w 195"/>
                <a:gd name="T27" fmla="*/ 60 h 204"/>
                <a:gd name="T28" fmla="*/ 60 w 195"/>
                <a:gd name="T29" fmla="*/ 52 h 204"/>
                <a:gd name="T30" fmla="*/ 65 w 195"/>
                <a:gd name="T31" fmla="*/ 40 h 204"/>
                <a:gd name="T32" fmla="*/ 63 w 195"/>
                <a:gd name="T33" fmla="*/ 24 h 204"/>
                <a:gd name="T34" fmla="*/ 51 w 195"/>
                <a:gd name="T35" fmla="*/ 38 h 204"/>
                <a:gd name="T36" fmla="*/ 48 w 195"/>
                <a:gd name="T37" fmla="*/ 45 h 204"/>
                <a:gd name="T38" fmla="*/ 43 w 195"/>
                <a:gd name="T39" fmla="*/ 50 h 204"/>
                <a:gd name="T40" fmla="*/ 38 w 195"/>
                <a:gd name="T41" fmla="*/ 52 h 204"/>
                <a:gd name="T42" fmla="*/ 31 w 195"/>
                <a:gd name="T43" fmla="*/ 53 h 204"/>
                <a:gd name="T44" fmla="*/ 25 w 195"/>
                <a:gd name="T45" fmla="*/ 51 h 204"/>
                <a:gd name="T46" fmla="*/ 19 w 195"/>
                <a:gd name="T47" fmla="*/ 48 h 204"/>
                <a:gd name="T48" fmla="*/ 16 w 195"/>
                <a:gd name="T49" fmla="*/ 42 h 204"/>
                <a:gd name="T50" fmla="*/ 14 w 195"/>
                <a:gd name="T51" fmla="*/ 36 h 204"/>
                <a:gd name="T52" fmla="*/ 15 w 195"/>
                <a:gd name="T53" fmla="*/ 29 h 204"/>
                <a:gd name="T54" fmla="*/ 17 w 195"/>
                <a:gd name="T55" fmla="*/ 23 h 204"/>
                <a:gd name="T56" fmla="*/ 22 w 195"/>
                <a:gd name="T57" fmla="*/ 18 h 204"/>
                <a:gd name="T58" fmla="*/ 27 w 195"/>
                <a:gd name="T59" fmla="*/ 15 h 204"/>
                <a:gd name="T60" fmla="*/ 34 w 195"/>
                <a:gd name="T61" fmla="*/ 15 h 204"/>
                <a:gd name="T62" fmla="*/ 40 w 195"/>
                <a:gd name="T63" fmla="*/ 16 h 204"/>
                <a:gd name="T64" fmla="*/ 47 w 195"/>
                <a:gd name="T65" fmla="*/ 22 h 204"/>
                <a:gd name="T66" fmla="*/ 58 w 195"/>
                <a:gd name="T67" fmla="*/ 11 h 20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95" h="204">
                  <a:moveTo>
                    <a:pt x="173" y="34"/>
                  </a:moveTo>
                  <a:lnTo>
                    <a:pt x="162" y="25"/>
                  </a:lnTo>
                  <a:lnTo>
                    <a:pt x="148" y="14"/>
                  </a:lnTo>
                  <a:lnTo>
                    <a:pt x="134" y="6"/>
                  </a:lnTo>
                  <a:lnTo>
                    <a:pt x="117" y="2"/>
                  </a:lnTo>
                  <a:lnTo>
                    <a:pt x="100" y="0"/>
                  </a:lnTo>
                  <a:lnTo>
                    <a:pt x="83" y="2"/>
                  </a:lnTo>
                  <a:lnTo>
                    <a:pt x="66" y="5"/>
                  </a:lnTo>
                  <a:lnTo>
                    <a:pt x="50" y="12"/>
                  </a:lnTo>
                  <a:lnTo>
                    <a:pt x="37" y="23"/>
                  </a:lnTo>
                  <a:lnTo>
                    <a:pt x="23" y="34"/>
                  </a:lnTo>
                  <a:lnTo>
                    <a:pt x="13" y="49"/>
                  </a:lnTo>
                  <a:lnTo>
                    <a:pt x="6" y="65"/>
                  </a:lnTo>
                  <a:lnTo>
                    <a:pt x="1" y="82"/>
                  </a:lnTo>
                  <a:lnTo>
                    <a:pt x="0" y="100"/>
                  </a:lnTo>
                  <a:lnTo>
                    <a:pt x="1" y="117"/>
                  </a:lnTo>
                  <a:lnTo>
                    <a:pt x="5" y="135"/>
                  </a:lnTo>
                  <a:lnTo>
                    <a:pt x="11" y="150"/>
                  </a:lnTo>
                  <a:lnTo>
                    <a:pt x="21" y="166"/>
                  </a:lnTo>
                  <a:lnTo>
                    <a:pt x="34" y="179"/>
                  </a:lnTo>
                  <a:lnTo>
                    <a:pt x="46" y="189"/>
                  </a:lnTo>
                  <a:lnTo>
                    <a:pt x="62" y="198"/>
                  </a:lnTo>
                  <a:lnTo>
                    <a:pt x="78" y="202"/>
                  </a:lnTo>
                  <a:lnTo>
                    <a:pt x="95" y="204"/>
                  </a:lnTo>
                  <a:lnTo>
                    <a:pt x="113" y="203"/>
                  </a:lnTo>
                  <a:lnTo>
                    <a:pt x="129" y="199"/>
                  </a:lnTo>
                  <a:lnTo>
                    <a:pt x="145" y="191"/>
                  </a:lnTo>
                  <a:lnTo>
                    <a:pt x="159" y="181"/>
                  </a:lnTo>
                  <a:lnTo>
                    <a:pt x="171" y="169"/>
                  </a:lnTo>
                  <a:lnTo>
                    <a:pt x="180" y="155"/>
                  </a:lnTo>
                  <a:lnTo>
                    <a:pt x="189" y="138"/>
                  </a:lnTo>
                  <a:lnTo>
                    <a:pt x="194" y="120"/>
                  </a:lnTo>
                  <a:lnTo>
                    <a:pt x="195" y="101"/>
                  </a:lnTo>
                  <a:lnTo>
                    <a:pt x="189" y="72"/>
                  </a:lnTo>
                  <a:lnTo>
                    <a:pt x="152" y="93"/>
                  </a:lnTo>
                  <a:lnTo>
                    <a:pt x="152" y="115"/>
                  </a:lnTo>
                  <a:lnTo>
                    <a:pt x="148" y="124"/>
                  </a:lnTo>
                  <a:lnTo>
                    <a:pt x="143" y="134"/>
                  </a:lnTo>
                  <a:lnTo>
                    <a:pt x="138" y="142"/>
                  </a:lnTo>
                  <a:lnTo>
                    <a:pt x="129" y="149"/>
                  </a:lnTo>
                  <a:lnTo>
                    <a:pt x="121" y="153"/>
                  </a:lnTo>
                  <a:lnTo>
                    <a:pt x="113" y="157"/>
                  </a:lnTo>
                  <a:lnTo>
                    <a:pt x="104" y="159"/>
                  </a:lnTo>
                  <a:lnTo>
                    <a:pt x="93" y="159"/>
                  </a:lnTo>
                  <a:lnTo>
                    <a:pt x="84" y="157"/>
                  </a:lnTo>
                  <a:lnTo>
                    <a:pt x="74" y="154"/>
                  </a:lnTo>
                  <a:lnTo>
                    <a:pt x="66" y="149"/>
                  </a:lnTo>
                  <a:lnTo>
                    <a:pt x="58" y="144"/>
                  </a:lnTo>
                  <a:lnTo>
                    <a:pt x="52" y="136"/>
                  </a:lnTo>
                  <a:lnTo>
                    <a:pt x="47" y="127"/>
                  </a:lnTo>
                  <a:lnTo>
                    <a:pt x="44" y="117"/>
                  </a:lnTo>
                  <a:lnTo>
                    <a:pt x="42" y="107"/>
                  </a:lnTo>
                  <a:lnTo>
                    <a:pt x="42" y="97"/>
                  </a:lnTo>
                  <a:lnTo>
                    <a:pt x="44" y="88"/>
                  </a:lnTo>
                  <a:lnTo>
                    <a:pt x="46" y="78"/>
                  </a:lnTo>
                  <a:lnTo>
                    <a:pt x="52" y="69"/>
                  </a:lnTo>
                  <a:lnTo>
                    <a:pt x="57" y="61"/>
                  </a:lnTo>
                  <a:lnTo>
                    <a:pt x="65" y="54"/>
                  </a:lnTo>
                  <a:lnTo>
                    <a:pt x="74" y="49"/>
                  </a:lnTo>
                  <a:lnTo>
                    <a:pt x="82" y="46"/>
                  </a:lnTo>
                  <a:lnTo>
                    <a:pt x="91" y="44"/>
                  </a:lnTo>
                  <a:lnTo>
                    <a:pt x="103" y="44"/>
                  </a:lnTo>
                  <a:lnTo>
                    <a:pt x="111" y="46"/>
                  </a:lnTo>
                  <a:lnTo>
                    <a:pt x="120" y="49"/>
                  </a:lnTo>
                  <a:lnTo>
                    <a:pt x="128" y="53"/>
                  </a:lnTo>
                  <a:lnTo>
                    <a:pt x="140" y="66"/>
                  </a:lnTo>
                  <a:lnTo>
                    <a:pt x="173" y="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6" name="Freeform 35">
              <a:extLst>
                <a:ext uri="{FF2B5EF4-FFF2-40B4-BE49-F238E27FC236}">
                  <a16:creationId xmlns:a16="http://schemas.microsoft.com/office/drawing/2014/main" id="{0CC8C0E7-8B28-4FB4-92A3-2D1DDB86CB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2" y="2531"/>
              <a:ext cx="132" cy="63"/>
            </a:xfrm>
            <a:custGeom>
              <a:avLst/>
              <a:gdLst>
                <a:gd name="T0" fmla="*/ 0 w 397"/>
                <a:gd name="T1" fmla="*/ 60 h 189"/>
                <a:gd name="T2" fmla="*/ 132 w 397"/>
                <a:gd name="T3" fmla="*/ 63 h 189"/>
                <a:gd name="T4" fmla="*/ 38 w 397"/>
                <a:gd name="T5" fmla="*/ 0 h 189"/>
                <a:gd name="T6" fmla="*/ 36 w 397"/>
                <a:gd name="T7" fmla="*/ 8 h 189"/>
                <a:gd name="T8" fmla="*/ 71 w 397"/>
                <a:gd name="T9" fmla="*/ 44 h 189"/>
                <a:gd name="T10" fmla="*/ 4 w 397"/>
                <a:gd name="T11" fmla="*/ 50 h 189"/>
                <a:gd name="T12" fmla="*/ 0 w 397"/>
                <a:gd name="T13" fmla="*/ 60 h 189"/>
                <a:gd name="T14" fmla="*/ 0 w 397"/>
                <a:gd name="T15" fmla="*/ 60 h 18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97" h="189">
                  <a:moveTo>
                    <a:pt x="0" y="179"/>
                  </a:moveTo>
                  <a:lnTo>
                    <a:pt x="397" y="189"/>
                  </a:lnTo>
                  <a:lnTo>
                    <a:pt x="114" y="0"/>
                  </a:lnTo>
                  <a:lnTo>
                    <a:pt x="109" y="25"/>
                  </a:lnTo>
                  <a:lnTo>
                    <a:pt x="215" y="131"/>
                  </a:lnTo>
                  <a:lnTo>
                    <a:pt x="12" y="151"/>
                  </a:lnTo>
                  <a:lnTo>
                    <a:pt x="0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7" name="Freeform 36">
              <a:extLst>
                <a:ext uri="{FF2B5EF4-FFF2-40B4-BE49-F238E27FC236}">
                  <a16:creationId xmlns:a16="http://schemas.microsoft.com/office/drawing/2014/main" id="{AFBFC7F9-D8CC-4DF7-8FF8-6B918391A9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2" y="2600"/>
              <a:ext cx="129" cy="97"/>
            </a:xfrm>
            <a:custGeom>
              <a:avLst/>
              <a:gdLst>
                <a:gd name="T0" fmla="*/ 0 w 388"/>
                <a:gd name="T1" fmla="*/ 0 h 290"/>
                <a:gd name="T2" fmla="*/ 129 w 388"/>
                <a:gd name="T3" fmla="*/ 14 h 290"/>
                <a:gd name="T4" fmla="*/ 32 w 388"/>
                <a:gd name="T5" fmla="*/ 97 h 290"/>
                <a:gd name="T6" fmla="*/ 28 w 388"/>
                <a:gd name="T7" fmla="*/ 85 h 290"/>
                <a:gd name="T8" fmla="*/ 85 w 388"/>
                <a:gd name="T9" fmla="*/ 25 h 290"/>
                <a:gd name="T10" fmla="*/ 4 w 388"/>
                <a:gd name="T11" fmla="*/ 9 h 290"/>
                <a:gd name="T12" fmla="*/ 0 w 388"/>
                <a:gd name="T13" fmla="*/ 0 h 290"/>
                <a:gd name="T14" fmla="*/ 0 w 388"/>
                <a:gd name="T15" fmla="*/ 0 h 29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88" h="290">
                  <a:moveTo>
                    <a:pt x="0" y="0"/>
                  </a:moveTo>
                  <a:lnTo>
                    <a:pt x="388" y="43"/>
                  </a:lnTo>
                  <a:lnTo>
                    <a:pt x="97" y="290"/>
                  </a:lnTo>
                  <a:lnTo>
                    <a:pt x="85" y="254"/>
                  </a:lnTo>
                  <a:lnTo>
                    <a:pt x="256" y="76"/>
                  </a:lnTo>
                  <a:lnTo>
                    <a:pt x="1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8" name="Freeform 37">
              <a:extLst>
                <a:ext uri="{FF2B5EF4-FFF2-40B4-BE49-F238E27FC236}">
                  <a16:creationId xmlns:a16="http://schemas.microsoft.com/office/drawing/2014/main" id="{207E703D-8773-48E6-8B3C-89B346C6725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1" y="2218"/>
              <a:ext cx="65" cy="80"/>
            </a:xfrm>
            <a:custGeom>
              <a:avLst/>
              <a:gdLst>
                <a:gd name="T0" fmla="*/ 0 w 195"/>
                <a:gd name="T1" fmla="*/ 0 h 239"/>
                <a:gd name="T2" fmla="*/ 45 w 195"/>
                <a:gd name="T3" fmla="*/ 80 h 239"/>
                <a:gd name="T4" fmla="*/ 65 w 195"/>
                <a:gd name="T5" fmla="*/ 18 h 239"/>
                <a:gd name="T6" fmla="*/ 58 w 195"/>
                <a:gd name="T7" fmla="*/ 16 h 239"/>
                <a:gd name="T8" fmla="*/ 41 w 195"/>
                <a:gd name="T9" fmla="*/ 46 h 239"/>
                <a:gd name="T10" fmla="*/ 10 w 195"/>
                <a:gd name="T11" fmla="*/ 0 h 239"/>
                <a:gd name="T12" fmla="*/ 0 w 195"/>
                <a:gd name="T13" fmla="*/ 0 h 239"/>
                <a:gd name="T14" fmla="*/ 0 w 195"/>
                <a:gd name="T15" fmla="*/ 0 h 23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95" h="239">
                  <a:moveTo>
                    <a:pt x="0" y="0"/>
                  </a:moveTo>
                  <a:lnTo>
                    <a:pt x="136" y="239"/>
                  </a:lnTo>
                  <a:lnTo>
                    <a:pt x="195" y="53"/>
                  </a:lnTo>
                  <a:lnTo>
                    <a:pt x="174" y="47"/>
                  </a:lnTo>
                  <a:lnTo>
                    <a:pt x="122" y="136"/>
                  </a:lnTo>
                  <a:lnTo>
                    <a:pt x="29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59" name="Freeform 38">
              <a:extLst>
                <a:ext uri="{FF2B5EF4-FFF2-40B4-BE49-F238E27FC236}">
                  <a16:creationId xmlns:a16="http://schemas.microsoft.com/office/drawing/2014/main" id="{35B82164-B0A5-492F-B81F-B3E5E934BBF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24" y="2178"/>
              <a:ext cx="58" cy="55"/>
            </a:xfrm>
            <a:custGeom>
              <a:avLst/>
              <a:gdLst>
                <a:gd name="T0" fmla="*/ 48 w 174"/>
                <a:gd name="T1" fmla="*/ 49 h 166"/>
                <a:gd name="T2" fmla="*/ 54 w 174"/>
                <a:gd name="T3" fmla="*/ 41 h 166"/>
                <a:gd name="T4" fmla="*/ 57 w 174"/>
                <a:gd name="T5" fmla="*/ 32 h 166"/>
                <a:gd name="T6" fmla="*/ 57 w 174"/>
                <a:gd name="T7" fmla="*/ 23 h 166"/>
                <a:gd name="T8" fmla="*/ 54 w 174"/>
                <a:gd name="T9" fmla="*/ 14 h 166"/>
                <a:gd name="T10" fmla="*/ 48 w 174"/>
                <a:gd name="T11" fmla="*/ 6 h 166"/>
                <a:gd name="T12" fmla="*/ 39 w 174"/>
                <a:gd name="T13" fmla="*/ 1 h 166"/>
                <a:gd name="T14" fmla="*/ 29 w 174"/>
                <a:gd name="T15" fmla="*/ 0 h 166"/>
                <a:gd name="T16" fmla="*/ 19 w 174"/>
                <a:gd name="T17" fmla="*/ 1 h 166"/>
                <a:gd name="T18" fmla="*/ 10 w 174"/>
                <a:gd name="T19" fmla="*/ 6 h 166"/>
                <a:gd name="T20" fmla="*/ 3 w 174"/>
                <a:gd name="T21" fmla="*/ 14 h 166"/>
                <a:gd name="T22" fmla="*/ 0 w 174"/>
                <a:gd name="T23" fmla="*/ 23 h 166"/>
                <a:gd name="T24" fmla="*/ 0 w 174"/>
                <a:gd name="T25" fmla="*/ 33 h 166"/>
                <a:gd name="T26" fmla="*/ 4 w 174"/>
                <a:gd name="T27" fmla="*/ 42 h 166"/>
                <a:gd name="T28" fmla="*/ 10 w 174"/>
                <a:gd name="T29" fmla="*/ 49 h 166"/>
                <a:gd name="T30" fmla="*/ 19 w 174"/>
                <a:gd name="T31" fmla="*/ 54 h 166"/>
                <a:gd name="T32" fmla="*/ 33 w 174"/>
                <a:gd name="T33" fmla="*/ 55 h 166"/>
                <a:gd name="T34" fmla="*/ 22 w 174"/>
                <a:gd name="T35" fmla="*/ 42 h 166"/>
                <a:gd name="T36" fmla="*/ 17 w 174"/>
                <a:gd name="T37" fmla="*/ 39 h 166"/>
                <a:gd name="T38" fmla="*/ 14 w 174"/>
                <a:gd name="T39" fmla="*/ 35 h 166"/>
                <a:gd name="T40" fmla="*/ 13 w 174"/>
                <a:gd name="T41" fmla="*/ 29 h 166"/>
                <a:gd name="T42" fmla="*/ 13 w 174"/>
                <a:gd name="T43" fmla="*/ 25 h 166"/>
                <a:gd name="T44" fmla="*/ 15 w 174"/>
                <a:gd name="T45" fmla="*/ 19 h 166"/>
                <a:gd name="T46" fmla="*/ 19 w 174"/>
                <a:gd name="T47" fmla="*/ 15 h 166"/>
                <a:gd name="T48" fmla="*/ 24 w 174"/>
                <a:gd name="T49" fmla="*/ 12 h 166"/>
                <a:gd name="T50" fmla="*/ 29 w 174"/>
                <a:gd name="T51" fmla="*/ 12 h 166"/>
                <a:gd name="T52" fmla="*/ 35 w 174"/>
                <a:gd name="T53" fmla="*/ 13 h 166"/>
                <a:gd name="T54" fmla="*/ 40 w 174"/>
                <a:gd name="T55" fmla="*/ 16 h 166"/>
                <a:gd name="T56" fmla="*/ 44 w 174"/>
                <a:gd name="T57" fmla="*/ 20 h 166"/>
                <a:gd name="T58" fmla="*/ 45 w 174"/>
                <a:gd name="T59" fmla="*/ 26 h 166"/>
                <a:gd name="T60" fmla="*/ 45 w 174"/>
                <a:gd name="T61" fmla="*/ 31 h 166"/>
                <a:gd name="T62" fmla="*/ 43 w 174"/>
                <a:gd name="T63" fmla="*/ 36 h 166"/>
                <a:gd name="T64" fmla="*/ 37 w 174"/>
                <a:gd name="T65" fmla="*/ 41 h 166"/>
                <a:gd name="T66" fmla="*/ 43 w 174"/>
                <a:gd name="T67" fmla="*/ 52 h 16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4" h="166">
                  <a:moveTo>
                    <a:pt x="129" y="157"/>
                  </a:moveTo>
                  <a:lnTo>
                    <a:pt x="143" y="147"/>
                  </a:lnTo>
                  <a:lnTo>
                    <a:pt x="154" y="137"/>
                  </a:lnTo>
                  <a:lnTo>
                    <a:pt x="161" y="125"/>
                  </a:lnTo>
                  <a:lnTo>
                    <a:pt x="168" y="112"/>
                  </a:lnTo>
                  <a:lnTo>
                    <a:pt x="172" y="98"/>
                  </a:lnTo>
                  <a:lnTo>
                    <a:pt x="174" y="83"/>
                  </a:lnTo>
                  <a:lnTo>
                    <a:pt x="172" y="68"/>
                  </a:lnTo>
                  <a:lnTo>
                    <a:pt x="168" y="55"/>
                  </a:lnTo>
                  <a:lnTo>
                    <a:pt x="161" y="41"/>
                  </a:lnTo>
                  <a:lnTo>
                    <a:pt x="153" y="29"/>
                  </a:lnTo>
                  <a:lnTo>
                    <a:pt x="143" y="19"/>
                  </a:lnTo>
                  <a:lnTo>
                    <a:pt x="130" y="11"/>
                  </a:lnTo>
                  <a:lnTo>
                    <a:pt x="116" y="4"/>
                  </a:lnTo>
                  <a:lnTo>
                    <a:pt x="101" y="1"/>
                  </a:lnTo>
                  <a:lnTo>
                    <a:pt x="86" y="0"/>
                  </a:lnTo>
                  <a:lnTo>
                    <a:pt x="71" y="1"/>
                  </a:lnTo>
                  <a:lnTo>
                    <a:pt x="56" y="4"/>
                  </a:lnTo>
                  <a:lnTo>
                    <a:pt x="43" y="11"/>
                  </a:lnTo>
                  <a:lnTo>
                    <a:pt x="30" y="19"/>
                  </a:lnTo>
                  <a:lnTo>
                    <a:pt x="19" y="29"/>
                  </a:lnTo>
                  <a:lnTo>
                    <a:pt x="10" y="41"/>
                  </a:lnTo>
                  <a:lnTo>
                    <a:pt x="4" y="56"/>
                  </a:lnTo>
                  <a:lnTo>
                    <a:pt x="0" y="69"/>
                  </a:lnTo>
                  <a:lnTo>
                    <a:pt x="0" y="83"/>
                  </a:lnTo>
                  <a:lnTo>
                    <a:pt x="0" y="99"/>
                  </a:lnTo>
                  <a:lnTo>
                    <a:pt x="4" y="112"/>
                  </a:lnTo>
                  <a:lnTo>
                    <a:pt x="11" y="126"/>
                  </a:lnTo>
                  <a:lnTo>
                    <a:pt x="19" y="137"/>
                  </a:lnTo>
                  <a:lnTo>
                    <a:pt x="30" y="147"/>
                  </a:lnTo>
                  <a:lnTo>
                    <a:pt x="43" y="157"/>
                  </a:lnTo>
                  <a:lnTo>
                    <a:pt x="57" y="163"/>
                  </a:lnTo>
                  <a:lnTo>
                    <a:pt x="74" y="166"/>
                  </a:lnTo>
                  <a:lnTo>
                    <a:pt x="99" y="165"/>
                  </a:lnTo>
                  <a:lnTo>
                    <a:pt x="87" y="131"/>
                  </a:lnTo>
                  <a:lnTo>
                    <a:pt x="67" y="127"/>
                  </a:lnTo>
                  <a:lnTo>
                    <a:pt x="58" y="123"/>
                  </a:lnTo>
                  <a:lnTo>
                    <a:pt x="52" y="118"/>
                  </a:lnTo>
                  <a:lnTo>
                    <a:pt x="47" y="112"/>
                  </a:lnTo>
                  <a:lnTo>
                    <a:pt x="43" y="105"/>
                  </a:lnTo>
                  <a:lnTo>
                    <a:pt x="40" y="97"/>
                  </a:lnTo>
                  <a:lnTo>
                    <a:pt x="38" y="89"/>
                  </a:lnTo>
                  <a:lnTo>
                    <a:pt x="37" y="80"/>
                  </a:lnTo>
                  <a:lnTo>
                    <a:pt x="38" y="74"/>
                  </a:lnTo>
                  <a:lnTo>
                    <a:pt x="41" y="66"/>
                  </a:lnTo>
                  <a:lnTo>
                    <a:pt x="45" y="58"/>
                  </a:lnTo>
                  <a:lnTo>
                    <a:pt x="50" y="52"/>
                  </a:lnTo>
                  <a:lnTo>
                    <a:pt x="56" y="45"/>
                  </a:lnTo>
                  <a:lnTo>
                    <a:pt x="64" y="41"/>
                  </a:lnTo>
                  <a:lnTo>
                    <a:pt x="72" y="37"/>
                  </a:lnTo>
                  <a:lnTo>
                    <a:pt x="81" y="36"/>
                  </a:lnTo>
                  <a:lnTo>
                    <a:pt x="88" y="36"/>
                  </a:lnTo>
                  <a:lnTo>
                    <a:pt x="97" y="37"/>
                  </a:lnTo>
                  <a:lnTo>
                    <a:pt x="106" y="39"/>
                  </a:lnTo>
                  <a:lnTo>
                    <a:pt x="114" y="43"/>
                  </a:lnTo>
                  <a:lnTo>
                    <a:pt x="120" y="48"/>
                  </a:lnTo>
                  <a:lnTo>
                    <a:pt x="126" y="56"/>
                  </a:lnTo>
                  <a:lnTo>
                    <a:pt x="131" y="61"/>
                  </a:lnTo>
                  <a:lnTo>
                    <a:pt x="134" y="69"/>
                  </a:lnTo>
                  <a:lnTo>
                    <a:pt x="135" y="77"/>
                  </a:lnTo>
                  <a:lnTo>
                    <a:pt x="135" y="87"/>
                  </a:lnTo>
                  <a:lnTo>
                    <a:pt x="135" y="94"/>
                  </a:lnTo>
                  <a:lnTo>
                    <a:pt x="132" y="102"/>
                  </a:lnTo>
                  <a:lnTo>
                    <a:pt x="128" y="109"/>
                  </a:lnTo>
                  <a:lnTo>
                    <a:pt x="122" y="116"/>
                  </a:lnTo>
                  <a:lnTo>
                    <a:pt x="111" y="124"/>
                  </a:lnTo>
                  <a:lnTo>
                    <a:pt x="129" y="15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0" name="Freeform 39">
              <a:extLst>
                <a:ext uri="{FF2B5EF4-FFF2-40B4-BE49-F238E27FC236}">
                  <a16:creationId xmlns:a16="http://schemas.microsoft.com/office/drawing/2014/main" id="{E33C4C63-8753-4869-8B33-38521E011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08" y="2195"/>
              <a:ext cx="58" cy="57"/>
            </a:xfrm>
            <a:custGeom>
              <a:avLst/>
              <a:gdLst>
                <a:gd name="T0" fmla="*/ 30 w 174"/>
                <a:gd name="T1" fmla="*/ 55 h 172"/>
                <a:gd name="T2" fmla="*/ 40 w 174"/>
                <a:gd name="T3" fmla="*/ 53 h 172"/>
                <a:gd name="T4" fmla="*/ 49 w 174"/>
                <a:gd name="T5" fmla="*/ 48 h 172"/>
                <a:gd name="T6" fmla="*/ 55 w 174"/>
                <a:gd name="T7" fmla="*/ 41 h 172"/>
                <a:gd name="T8" fmla="*/ 58 w 174"/>
                <a:gd name="T9" fmla="*/ 31 h 172"/>
                <a:gd name="T10" fmla="*/ 58 w 174"/>
                <a:gd name="T11" fmla="*/ 22 h 172"/>
                <a:gd name="T12" fmla="*/ 54 w 174"/>
                <a:gd name="T13" fmla="*/ 13 h 172"/>
                <a:gd name="T14" fmla="*/ 47 w 174"/>
                <a:gd name="T15" fmla="*/ 6 h 172"/>
                <a:gd name="T16" fmla="*/ 38 w 174"/>
                <a:gd name="T17" fmla="*/ 1 h 172"/>
                <a:gd name="T18" fmla="*/ 28 w 174"/>
                <a:gd name="T19" fmla="*/ 0 h 172"/>
                <a:gd name="T20" fmla="*/ 18 w 174"/>
                <a:gd name="T21" fmla="*/ 2 h 172"/>
                <a:gd name="T22" fmla="*/ 10 w 174"/>
                <a:gd name="T23" fmla="*/ 7 h 172"/>
                <a:gd name="T24" fmla="*/ 3 w 174"/>
                <a:gd name="T25" fmla="*/ 15 h 172"/>
                <a:gd name="T26" fmla="*/ 0 w 174"/>
                <a:gd name="T27" fmla="*/ 24 h 172"/>
                <a:gd name="T28" fmla="*/ 1 w 174"/>
                <a:gd name="T29" fmla="*/ 33 h 172"/>
                <a:gd name="T30" fmla="*/ 4 w 174"/>
                <a:gd name="T31" fmla="*/ 42 h 172"/>
                <a:gd name="T32" fmla="*/ 15 w 174"/>
                <a:gd name="T33" fmla="*/ 52 h 172"/>
                <a:gd name="T34" fmla="*/ 14 w 174"/>
                <a:gd name="T35" fmla="*/ 35 h 172"/>
                <a:gd name="T36" fmla="*/ 13 w 174"/>
                <a:gd name="T37" fmla="*/ 30 h 172"/>
                <a:gd name="T38" fmla="*/ 13 w 174"/>
                <a:gd name="T39" fmla="*/ 25 h 172"/>
                <a:gd name="T40" fmla="*/ 15 w 174"/>
                <a:gd name="T41" fmla="*/ 20 h 172"/>
                <a:gd name="T42" fmla="*/ 18 w 174"/>
                <a:gd name="T43" fmla="*/ 15 h 172"/>
                <a:gd name="T44" fmla="*/ 24 w 174"/>
                <a:gd name="T45" fmla="*/ 13 h 172"/>
                <a:gd name="T46" fmla="*/ 29 w 174"/>
                <a:gd name="T47" fmla="*/ 12 h 172"/>
                <a:gd name="T48" fmla="*/ 35 w 174"/>
                <a:gd name="T49" fmla="*/ 13 h 172"/>
                <a:gd name="T50" fmla="*/ 40 w 174"/>
                <a:gd name="T51" fmla="*/ 16 h 172"/>
                <a:gd name="T52" fmla="*/ 43 w 174"/>
                <a:gd name="T53" fmla="*/ 20 h 172"/>
                <a:gd name="T54" fmla="*/ 45 w 174"/>
                <a:gd name="T55" fmla="*/ 25 h 172"/>
                <a:gd name="T56" fmla="*/ 45 w 174"/>
                <a:gd name="T57" fmla="*/ 31 h 172"/>
                <a:gd name="T58" fmla="*/ 43 w 174"/>
                <a:gd name="T59" fmla="*/ 36 h 172"/>
                <a:gd name="T60" fmla="*/ 39 w 174"/>
                <a:gd name="T61" fmla="*/ 40 h 172"/>
                <a:gd name="T62" fmla="*/ 34 w 174"/>
                <a:gd name="T63" fmla="*/ 42 h 172"/>
                <a:gd name="T64" fmla="*/ 27 w 174"/>
                <a:gd name="T65" fmla="*/ 43 h 172"/>
                <a:gd name="T66" fmla="*/ 27 w 174"/>
                <a:gd name="T67" fmla="*/ 57 h 17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4" h="172">
                  <a:moveTo>
                    <a:pt x="82" y="172"/>
                  </a:moveTo>
                  <a:lnTo>
                    <a:pt x="90" y="167"/>
                  </a:lnTo>
                  <a:lnTo>
                    <a:pt x="105" y="165"/>
                  </a:lnTo>
                  <a:lnTo>
                    <a:pt x="120" y="161"/>
                  </a:lnTo>
                  <a:lnTo>
                    <a:pt x="133" y="154"/>
                  </a:lnTo>
                  <a:lnTo>
                    <a:pt x="146" y="146"/>
                  </a:lnTo>
                  <a:lnTo>
                    <a:pt x="156" y="134"/>
                  </a:lnTo>
                  <a:lnTo>
                    <a:pt x="164" y="123"/>
                  </a:lnTo>
                  <a:lnTo>
                    <a:pt x="171" y="109"/>
                  </a:lnTo>
                  <a:lnTo>
                    <a:pt x="174" y="95"/>
                  </a:lnTo>
                  <a:lnTo>
                    <a:pt x="174" y="80"/>
                  </a:lnTo>
                  <a:lnTo>
                    <a:pt x="173" y="65"/>
                  </a:lnTo>
                  <a:lnTo>
                    <a:pt x="169" y="52"/>
                  </a:lnTo>
                  <a:lnTo>
                    <a:pt x="161" y="40"/>
                  </a:lnTo>
                  <a:lnTo>
                    <a:pt x="152" y="27"/>
                  </a:lnTo>
                  <a:lnTo>
                    <a:pt x="141" y="17"/>
                  </a:lnTo>
                  <a:lnTo>
                    <a:pt x="128" y="10"/>
                  </a:lnTo>
                  <a:lnTo>
                    <a:pt x="114" y="4"/>
                  </a:lnTo>
                  <a:lnTo>
                    <a:pt x="100" y="1"/>
                  </a:lnTo>
                  <a:lnTo>
                    <a:pt x="84" y="0"/>
                  </a:lnTo>
                  <a:lnTo>
                    <a:pt x="69" y="2"/>
                  </a:lnTo>
                  <a:lnTo>
                    <a:pt x="54" y="6"/>
                  </a:lnTo>
                  <a:lnTo>
                    <a:pt x="41" y="12"/>
                  </a:lnTo>
                  <a:lnTo>
                    <a:pt x="29" y="20"/>
                  </a:lnTo>
                  <a:lnTo>
                    <a:pt x="18" y="31"/>
                  </a:lnTo>
                  <a:lnTo>
                    <a:pt x="9" y="44"/>
                  </a:lnTo>
                  <a:lnTo>
                    <a:pt x="4" y="57"/>
                  </a:lnTo>
                  <a:lnTo>
                    <a:pt x="1" y="72"/>
                  </a:lnTo>
                  <a:lnTo>
                    <a:pt x="0" y="86"/>
                  </a:lnTo>
                  <a:lnTo>
                    <a:pt x="2" y="100"/>
                  </a:lnTo>
                  <a:lnTo>
                    <a:pt x="6" y="115"/>
                  </a:lnTo>
                  <a:lnTo>
                    <a:pt x="13" y="128"/>
                  </a:lnTo>
                  <a:lnTo>
                    <a:pt x="24" y="142"/>
                  </a:lnTo>
                  <a:lnTo>
                    <a:pt x="45" y="156"/>
                  </a:lnTo>
                  <a:lnTo>
                    <a:pt x="57" y="122"/>
                  </a:lnTo>
                  <a:lnTo>
                    <a:pt x="43" y="106"/>
                  </a:lnTo>
                  <a:lnTo>
                    <a:pt x="40" y="99"/>
                  </a:lnTo>
                  <a:lnTo>
                    <a:pt x="39" y="91"/>
                  </a:lnTo>
                  <a:lnTo>
                    <a:pt x="37" y="83"/>
                  </a:lnTo>
                  <a:lnTo>
                    <a:pt x="39" y="75"/>
                  </a:lnTo>
                  <a:lnTo>
                    <a:pt x="41" y="66"/>
                  </a:lnTo>
                  <a:lnTo>
                    <a:pt x="44" y="59"/>
                  </a:lnTo>
                  <a:lnTo>
                    <a:pt x="49" y="52"/>
                  </a:lnTo>
                  <a:lnTo>
                    <a:pt x="55" y="46"/>
                  </a:lnTo>
                  <a:lnTo>
                    <a:pt x="64" y="42"/>
                  </a:lnTo>
                  <a:lnTo>
                    <a:pt x="71" y="38"/>
                  </a:lnTo>
                  <a:lnTo>
                    <a:pt x="79" y="37"/>
                  </a:lnTo>
                  <a:lnTo>
                    <a:pt x="87" y="37"/>
                  </a:lnTo>
                  <a:lnTo>
                    <a:pt x="96" y="37"/>
                  </a:lnTo>
                  <a:lnTo>
                    <a:pt x="105" y="40"/>
                  </a:lnTo>
                  <a:lnTo>
                    <a:pt x="113" y="43"/>
                  </a:lnTo>
                  <a:lnTo>
                    <a:pt x="119" y="48"/>
                  </a:lnTo>
                  <a:lnTo>
                    <a:pt x="125" y="53"/>
                  </a:lnTo>
                  <a:lnTo>
                    <a:pt x="130" y="60"/>
                  </a:lnTo>
                  <a:lnTo>
                    <a:pt x="135" y="67"/>
                  </a:lnTo>
                  <a:lnTo>
                    <a:pt x="136" y="76"/>
                  </a:lnTo>
                  <a:lnTo>
                    <a:pt x="137" y="84"/>
                  </a:lnTo>
                  <a:lnTo>
                    <a:pt x="136" y="93"/>
                  </a:lnTo>
                  <a:lnTo>
                    <a:pt x="133" y="100"/>
                  </a:lnTo>
                  <a:lnTo>
                    <a:pt x="130" y="108"/>
                  </a:lnTo>
                  <a:lnTo>
                    <a:pt x="123" y="115"/>
                  </a:lnTo>
                  <a:lnTo>
                    <a:pt x="118" y="120"/>
                  </a:lnTo>
                  <a:lnTo>
                    <a:pt x="111" y="125"/>
                  </a:lnTo>
                  <a:lnTo>
                    <a:pt x="103" y="128"/>
                  </a:lnTo>
                  <a:lnTo>
                    <a:pt x="94" y="130"/>
                  </a:lnTo>
                  <a:lnTo>
                    <a:pt x="80" y="130"/>
                  </a:lnTo>
                  <a:lnTo>
                    <a:pt x="82" y="17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1" name="Freeform 40">
              <a:extLst>
                <a:ext uri="{FF2B5EF4-FFF2-40B4-BE49-F238E27FC236}">
                  <a16:creationId xmlns:a16="http://schemas.microsoft.com/office/drawing/2014/main" id="{2D6748C4-0FBA-4195-8027-FACAD9815A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4" y="2221"/>
              <a:ext cx="109" cy="89"/>
            </a:xfrm>
            <a:custGeom>
              <a:avLst/>
              <a:gdLst>
                <a:gd name="T0" fmla="*/ 0 w 325"/>
                <a:gd name="T1" fmla="*/ 68 h 267"/>
                <a:gd name="T2" fmla="*/ 109 w 325"/>
                <a:gd name="T3" fmla="*/ 89 h 267"/>
                <a:gd name="T4" fmla="*/ 69 w 325"/>
                <a:gd name="T5" fmla="*/ 0 h 267"/>
                <a:gd name="T6" fmla="*/ 62 w 325"/>
                <a:gd name="T7" fmla="*/ 8 h 267"/>
                <a:gd name="T8" fmla="*/ 80 w 325"/>
                <a:gd name="T9" fmla="*/ 68 h 267"/>
                <a:gd name="T10" fmla="*/ 1 w 325"/>
                <a:gd name="T11" fmla="*/ 61 h 267"/>
                <a:gd name="T12" fmla="*/ 0 w 325"/>
                <a:gd name="T13" fmla="*/ 68 h 267"/>
                <a:gd name="T14" fmla="*/ 0 w 325"/>
                <a:gd name="T15" fmla="*/ 68 h 26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325" h="267">
                  <a:moveTo>
                    <a:pt x="0" y="204"/>
                  </a:moveTo>
                  <a:lnTo>
                    <a:pt x="325" y="267"/>
                  </a:lnTo>
                  <a:lnTo>
                    <a:pt x="206" y="0"/>
                  </a:lnTo>
                  <a:lnTo>
                    <a:pt x="185" y="23"/>
                  </a:lnTo>
                  <a:lnTo>
                    <a:pt x="240" y="203"/>
                  </a:lnTo>
                  <a:lnTo>
                    <a:pt x="2" y="182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2" name="Freeform 41">
              <a:extLst>
                <a:ext uri="{FF2B5EF4-FFF2-40B4-BE49-F238E27FC236}">
                  <a16:creationId xmlns:a16="http://schemas.microsoft.com/office/drawing/2014/main" id="{F8FAF684-B9D4-47BD-8052-99C89145EB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38" y="2259"/>
              <a:ext cx="59" cy="56"/>
            </a:xfrm>
            <a:custGeom>
              <a:avLst/>
              <a:gdLst>
                <a:gd name="T0" fmla="*/ 59 w 176"/>
                <a:gd name="T1" fmla="*/ 27 h 168"/>
                <a:gd name="T2" fmla="*/ 57 w 176"/>
                <a:gd name="T3" fmla="*/ 18 h 168"/>
                <a:gd name="T4" fmla="*/ 52 w 176"/>
                <a:gd name="T5" fmla="*/ 10 h 168"/>
                <a:gd name="T6" fmla="*/ 44 w 176"/>
                <a:gd name="T7" fmla="*/ 4 h 168"/>
                <a:gd name="T8" fmla="*/ 34 w 176"/>
                <a:gd name="T9" fmla="*/ 1 h 168"/>
                <a:gd name="T10" fmla="*/ 24 w 176"/>
                <a:gd name="T11" fmla="*/ 1 h 168"/>
                <a:gd name="T12" fmla="*/ 14 w 176"/>
                <a:gd name="T13" fmla="*/ 4 h 168"/>
                <a:gd name="T14" fmla="*/ 7 w 176"/>
                <a:gd name="T15" fmla="*/ 10 h 168"/>
                <a:gd name="T16" fmla="*/ 2 w 176"/>
                <a:gd name="T17" fmla="*/ 19 h 168"/>
                <a:gd name="T18" fmla="*/ 0 w 176"/>
                <a:gd name="T19" fmla="*/ 29 h 168"/>
                <a:gd name="T20" fmla="*/ 2 w 176"/>
                <a:gd name="T21" fmla="*/ 38 h 168"/>
                <a:gd name="T22" fmla="*/ 8 w 176"/>
                <a:gd name="T23" fmla="*/ 47 h 168"/>
                <a:gd name="T24" fmla="*/ 15 w 176"/>
                <a:gd name="T25" fmla="*/ 53 h 168"/>
                <a:gd name="T26" fmla="*/ 25 w 176"/>
                <a:gd name="T27" fmla="*/ 56 h 168"/>
                <a:gd name="T28" fmla="*/ 35 w 176"/>
                <a:gd name="T29" fmla="*/ 56 h 168"/>
                <a:gd name="T30" fmla="*/ 45 w 176"/>
                <a:gd name="T31" fmla="*/ 52 h 168"/>
                <a:gd name="T32" fmla="*/ 55 w 176"/>
                <a:gd name="T33" fmla="*/ 42 h 168"/>
                <a:gd name="T34" fmla="*/ 37 w 176"/>
                <a:gd name="T35" fmla="*/ 42 h 168"/>
                <a:gd name="T36" fmla="*/ 32 w 176"/>
                <a:gd name="T37" fmla="*/ 44 h 168"/>
                <a:gd name="T38" fmla="*/ 26 w 176"/>
                <a:gd name="T39" fmla="*/ 44 h 168"/>
                <a:gd name="T40" fmla="*/ 21 w 176"/>
                <a:gd name="T41" fmla="*/ 42 h 168"/>
                <a:gd name="T42" fmla="*/ 16 w 176"/>
                <a:gd name="T43" fmla="*/ 38 h 168"/>
                <a:gd name="T44" fmla="*/ 14 w 176"/>
                <a:gd name="T45" fmla="*/ 33 h 168"/>
                <a:gd name="T46" fmla="*/ 13 w 176"/>
                <a:gd name="T47" fmla="*/ 27 h 168"/>
                <a:gd name="T48" fmla="*/ 14 w 176"/>
                <a:gd name="T49" fmla="*/ 22 h 168"/>
                <a:gd name="T50" fmla="*/ 17 w 176"/>
                <a:gd name="T51" fmla="*/ 18 h 168"/>
                <a:gd name="T52" fmla="*/ 21 w 176"/>
                <a:gd name="T53" fmla="*/ 14 h 168"/>
                <a:gd name="T54" fmla="*/ 27 w 176"/>
                <a:gd name="T55" fmla="*/ 12 h 168"/>
                <a:gd name="T56" fmla="*/ 33 w 176"/>
                <a:gd name="T57" fmla="*/ 12 h 168"/>
                <a:gd name="T58" fmla="*/ 38 w 176"/>
                <a:gd name="T59" fmla="*/ 14 h 168"/>
                <a:gd name="T60" fmla="*/ 43 w 176"/>
                <a:gd name="T61" fmla="*/ 19 h 168"/>
                <a:gd name="T62" fmla="*/ 45 w 176"/>
                <a:gd name="T63" fmla="*/ 23 h 168"/>
                <a:gd name="T64" fmla="*/ 46 w 176"/>
                <a:gd name="T65" fmla="*/ 30 h 168"/>
                <a:gd name="T66" fmla="*/ 58 w 176"/>
                <a:gd name="T67" fmla="*/ 33 h 1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76" h="168">
                  <a:moveTo>
                    <a:pt x="174" y="98"/>
                  </a:moveTo>
                  <a:lnTo>
                    <a:pt x="176" y="82"/>
                  </a:lnTo>
                  <a:lnTo>
                    <a:pt x="173" y="68"/>
                  </a:lnTo>
                  <a:lnTo>
                    <a:pt x="169" y="54"/>
                  </a:lnTo>
                  <a:lnTo>
                    <a:pt x="163" y="41"/>
                  </a:lnTo>
                  <a:lnTo>
                    <a:pt x="154" y="29"/>
                  </a:lnTo>
                  <a:lnTo>
                    <a:pt x="142" y="20"/>
                  </a:lnTo>
                  <a:lnTo>
                    <a:pt x="131" y="11"/>
                  </a:lnTo>
                  <a:lnTo>
                    <a:pt x="115" y="5"/>
                  </a:lnTo>
                  <a:lnTo>
                    <a:pt x="101" y="2"/>
                  </a:lnTo>
                  <a:lnTo>
                    <a:pt x="86" y="0"/>
                  </a:lnTo>
                  <a:lnTo>
                    <a:pt x="71" y="2"/>
                  </a:lnTo>
                  <a:lnTo>
                    <a:pt x="57" y="6"/>
                  </a:lnTo>
                  <a:lnTo>
                    <a:pt x="42" y="12"/>
                  </a:lnTo>
                  <a:lnTo>
                    <a:pt x="30" y="22"/>
                  </a:lnTo>
                  <a:lnTo>
                    <a:pt x="20" y="31"/>
                  </a:lnTo>
                  <a:lnTo>
                    <a:pt x="12" y="44"/>
                  </a:lnTo>
                  <a:lnTo>
                    <a:pt x="5" y="57"/>
                  </a:lnTo>
                  <a:lnTo>
                    <a:pt x="1" y="72"/>
                  </a:lnTo>
                  <a:lnTo>
                    <a:pt x="0" y="86"/>
                  </a:lnTo>
                  <a:lnTo>
                    <a:pt x="2" y="100"/>
                  </a:lnTo>
                  <a:lnTo>
                    <a:pt x="7" y="114"/>
                  </a:lnTo>
                  <a:lnTo>
                    <a:pt x="14" y="128"/>
                  </a:lnTo>
                  <a:lnTo>
                    <a:pt x="23" y="140"/>
                  </a:lnTo>
                  <a:lnTo>
                    <a:pt x="33" y="149"/>
                  </a:lnTo>
                  <a:lnTo>
                    <a:pt x="45" y="159"/>
                  </a:lnTo>
                  <a:lnTo>
                    <a:pt x="60" y="164"/>
                  </a:lnTo>
                  <a:lnTo>
                    <a:pt x="74" y="167"/>
                  </a:lnTo>
                  <a:lnTo>
                    <a:pt x="90" y="168"/>
                  </a:lnTo>
                  <a:lnTo>
                    <a:pt x="105" y="167"/>
                  </a:lnTo>
                  <a:lnTo>
                    <a:pt x="120" y="163"/>
                  </a:lnTo>
                  <a:lnTo>
                    <a:pt x="133" y="156"/>
                  </a:lnTo>
                  <a:lnTo>
                    <a:pt x="147" y="145"/>
                  </a:lnTo>
                  <a:lnTo>
                    <a:pt x="163" y="126"/>
                  </a:lnTo>
                  <a:lnTo>
                    <a:pt x="128" y="114"/>
                  </a:lnTo>
                  <a:lnTo>
                    <a:pt x="111" y="127"/>
                  </a:lnTo>
                  <a:lnTo>
                    <a:pt x="103" y="130"/>
                  </a:lnTo>
                  <a:lnTo>
                    <a:pt x="95" y="131"/>
                  </a:lnTo>
                  <a:lnTo>
                    <a:pt x="87" y="131"/>
                  </a:lnTo>
                  <a:lnTo>
                    <a:pt x="77" y="131"/>
                  </a:lnTo>
                  <a:lnTo>
                    <a:pt x="69" y="128"/>
                  </a:lnTo>
                  <a:lnTo>
                    <a:pt x="62" y="125"/>
                  </a:lnTo>
                  <a:lnTo>
                    <a:pt x="56" y="119"/>
                  </a:lnTo>
                  <a:lnTo>
                    <a:pt x="49" y="114"/>
                  </a:lnTo>
                  <a:lnTo>
                    <a:pt x="43" y="107"/>
                  </a:lnTo>
                  <a:lnTo>
                    <a:pt x="41" y="99"/>
                  </a:lnTo>
                  <a:lnTo>
                    <a:pt x="39" y="91"/>
                  </a:lnTo>
                  <a:lnTo>
                    <a:pt x="38" y="82"/>
                  </a:lnTo>
                  <a:lnTo>
                    <a:pt x="40" y="74"/>
                  </a:lnTo>
                  <a:lnTo>
                    <a:pt x="41" y="66"/>
                  </a:lnTo>
                  <a:lnTo>
                    <a:pt x="45" y="60"/>
                  </a:lnTo>
                  <a:lnTo>
                    <a:pt x="51" y="53"/>
                  </a:lnTo>
                  <a:lnTo>
                    <a:pt x="58" y="46"/>
                  </a:lnTo>
                  <a:lnTo>
                    <a:pt x="64" y="42"/>
                  </a:lnTo>
                  <a:lnTo>
                    <a:pt x="73" y="39"/>
                  </a:lnTo>
                  <a:lnTo>
                    <a:pt x="80" y="37"/>
                  </a:lnTo>
                  <a:lnTo>
                    <a:pt x="90" y="36"/>
                  </a:lnTo>
                  <a:lnTo>
                    <a:pt x="98" y="37"/>
                  </a:lnTo>
                  <a:lnTo>
                    <a:pt x="107" y="40"/>
                  </a:lnTo>
                  <a:lnTo>
                    <a:pt x="114" y="43"/>
                  </a:lnTo>
                  <a:lnTo>
                    <a:pt x="122" y="49"/>
                  </a:lnTo>
                  <a:lnTo>
                    <a:pt x="128" y="56"/>
                  </a:lnTo>
                  <a:lnTo>
                    <a:pt x="132" y="62"/>
                  </a:lnTo>
                  <a:lnTo>
                    <a:pt x="135" y="69"/>
                  </a:lnTo>
                  <a:lnTo>
                    <a:pt x="137" y="77"/>
                  </a:lnTo>
                  <a:lnTo>
                    <a:pt x="136" y="91"/>
                  </a:lnTo>
                  <a:lnTo>
                    <a:pt x="174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3" name="Freeform 42">
              <a:extLst>
                <a:ext uri="{FF2B5EF4-FFF2-40B4-BE49-F238E27FC236}">
                  <a16:creationId xmlns:a16="http://schemas.microsoft.com/office/drawing/2014/main" id="{95BD2E75-AF41-410E-9722-CE05C46D721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0" y="2237"/>
              <a:ext cx="392" cy="200"/>
            </a:xfrm>
            <a:custGeom>
              <a:avLst/>
              <a:gdLst>
                <a:gd name="T0" fmla="*/ 124 w 1178"/>
                <a:gd name="T1" fmla="*/ 97 h 598"/>
                <a:gd name="T2" fmla="*/ 134 w 1178"/>
                <a:gd name="T3" fmla="*/ 108 h 598"/>
                <a:gd name="T4" fmla="*/ 151 w 1178"/>
                <a:gd name="T5" fmla="*/ 124 h 598"/>
                <a:gd name="T6" fmla="*/ 166 w 1178"/>
                <a:gd name="T7" fmla="*/ 137 h 598"/>
                <a:gd name="T8" fmla="*/ 178 w 1178"/>
                <a:gd name="T9" fmla="*/ 147 h 598"/>
                <a:gd name="T10" fmla="*/ 202 w 1178"/>
                <a:gd name="T11" fmla="*/ 162 h 598"/>
                <a:gd name="T12" fmla="*/ 232 w 1178"/>
                <a:gd name="T13" fmla="*/ 174 h 598"/>
                <a:gd name="T14" fmla="*/ 285 w 1178"/>
                <a:gd name="T15" fmla="*/ 161 h 598"/>
                <a:gd name="T16" fmla="*/ 306 w 1178"/>
                <a:gd name="T17" fmla="*/ 148 h 598"/>
                <a:gd name="T18" fmla="*/ 326 w 1178"/>
                <a:gd name="T19" fmla="*/ 133 h 598"/>
                <a:gd name="T20" fmla="*/ 344 w 1178"/>
                <a:gd name="T21" fmla="*/ 115 h 598"/>
                <a:gd name="T22" fmla="*/ 366 w 1178"/>
                <a:gd name="T23" fmla="*/ 83 h 598"/>
                <a:gd name="T24" fmla="*/ 367 w 1178"/>
                <a:gd name="T25" fmla="*/ 34 h 598"/>
                <a:gd name="T26" fmla="*/ 344 w 1178"/>
                <a:gd name="T27" fmla="*/ 21 h 598"/>
                <a:gd name="T28" fmla="*/ 314 w 1178"/>
                <a:gd name="T29" fmla="*/ 38 h 598"/>
                <a:gd name="T30" fmla="*/ 298 w 1178"/>
                <a:gd name="T31" fmla="*/ 53 h 598"/>
                <a:gd name="T32" fmla="*/ 287 w 1178"/>
                <a:gd name="T33" fmla="*/ 66 h 598"/>
                <a:gd name="T34" fmla="*/ 277 w 1178"/>
                <a:gd name="T35" fmla="*/ 78 h 598"/>
                <a:gd name="T36" fmla="*/ 268 w 1178"/>
                <a:gd name="T37" fmla="*/ 89 h 598"/>
                <a:gd name="T38" fmla="*/ 256 w 1178"/>
                <a:gd name="T39" fmla="*/ 104 h 598"/>
                <a:gd name="T40" fmla="*/ 141 w 1178"/>
                <a:gd name="T41" fmla="*/ 72 h 598"/>
                <a:gd name="T42" fmla="*/ 159 w 1178"/>
                <a:gd name="T43" fmla="*/ 63 h 598"/>
                <a:gd name="T44" fmla="*/ 254 w 1178"/>
                <a:gd name="T45" fmla="*/ 74 h 598"/>
                <a:gd name="T46" fmla="*/ 266 w 1178"/>
                <a:gd name="T47" fmla="*/ 60 h 598"/>
                <a:gd name="T48" fmla="*/ 275 w 1178"/>
                <a:gd name="T49" fmla="*/ 48 h 598"/>
                <a:gd name="T50" fmla="*/ 286 w 1178"/>
                <a:gd name="T51" fmla="*/ 38 h 598"/>
                <a:gd name="T52" fmla="*/ 299 w 1178"/>
                <a:gd name="T53" fmla="*/ 25 h 598"/>
                <a:gd name="T54" fmla="*/ 317 w 1178"/>
                <a:gd name="T55" fmla="*/ 14 h 598"/>
                <a:gd name="T56" fmla="*/ 357 w 1178"/>
                <a:gd name="T57" fmla="*/ 7 h 598"/>
                <a:gd name="T58" fmla="*/ 392 w 1178"/>
                <a:gd name="T59" fmla="*/ 63 h 598"/>
                <a:gd name="T60" fmla="*/ 378 w 1178"/>
                <a:gd name="T61" fmla="*/ 113 h 598"/>
                <a:gd name="T62" fmla="*/ 360 w 1178"/>
                <a:gd name="T63" fmla="*/ 138 h 598"/>
                <a:gd name="T64" fmla="*/ 350 w 1178"/>
                <a:gd name="T65" fmla="*/ 148 h 598"/>
                <a:gd name="T66" fmla="*/ 328 w 1178"/>
                <a:gd name="T67" fmla="*/ 165 h 598"/>
                <a:gd name="T68" fmla="*/ 305 w 1178"/>
                <a:gd name="T69" fmla="*/ 179 h 598"/>
                <a:gd name="T70" fmla="*/ 282 w 1178"/>
                <a:gd name="T71" fmla="*/ 191 h 598"/>
                <a:gd name="T72" fmla="*/ 226 w 1178"/>
                <a:gd name="T73" fmla="*/ 200 h 598"/>
                <a:gd name="T74" fmla="*/ 186 w 1178"/>
                <a:gd name="T75" fmla="*/ 184 h 598"/>
                <a:gd name="T76" fmla="*/ 171 w 1178"/>
                <a:gd name="T77" fmla="*/ 173 h 598"/>
                <a:gd name="T78" fmla="*/ 156 w 1178"/>
                <a:gd name="T79" fmla="*/ 161 h 598"/>
                <a:gd name="T80" fmla="*/ 143 w 1178"/>
                <a:gd name="T81" fmla="*/ 149 h 598"/>
                <a:gd name="T82" fmla="*/ 131 w 1178"/>
                <a:gd name="T83" fmla="*/ 137 h 598"/>
                <a:gd name="T84" fmla="*/ 119 w 1178"/>
                <a:gd name="T85" fmla="*/ 123 h 598"/>
                <a:gd name="T86" fmla="*/ 108 w 1178"/>
                <a:gd name="T87" fmla="*/ 110 h 598"/>
                <a:gd name="T88" fmla="*/ 1 w 1178"/>
                <a:gd name="T89" fmla="*/ 60 h 59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178" h="598">
                  <a:moveTo>
                    <a:pt x="2" y="179"/>
                  </a:moveTo>
                  <a:lnTo>
                    <a:pt x="366" y="282"/>
                  </a:lnTo>
                  <a:lnTo>
                    <a:pt x="372" y="290"/>
                  </a:lnTo>
                  <a:lnTo>
                    <a:pt x="380" y="299"/>
                  </a:lnTo>
                  <a:lnTo>
                    <a:pt x="389" y="309"/>
                  </a:lnTo>
                  <a:lnTo>
                    <a:pt x="402" y="322"/>
                  </a:lnTo>
                  <a:lnTo>
                    <a:pt x="418" y="337"/>
                  </a:lnTo>
                  <a:lnTo>
                    <a:pt x="435" y="354"/>
                  </a:lnTo>
                  <a:lnTo>
                    <a:pt x="455" y="372"/>
                  </a:lnTo>
                  <a:lnTo>
                    <a:pt x="475" y="390"/>
                  </a:lnTo>
                  <a:lnTo>
                    <a:pt x="487" y="402"/>
                  </a:lnTo>
                  <a:lnTo>
                    <a:pt x="499" y="411"/>
                  </a:lnTo>
                  <a:lnTo>
                    <a:pt x="511" y="420"/>
                  </a:lnTo>
                  <a:lnTo>
                    <a:pt x="524" y="430"/>
                  </a:lnTo>
                  <a:lnTo>
                    <a:pt x="536" y="439"/>
                  </a:lnTo>
                  <a:lnTo>
                    <a:pt x="549" y="448"/>
                  </a:lnTo>
                  <a:lnTo>
                    <a:pt x="577" y="468"/>
                  </a:lnTo>
                  <a:lnTo>
                    <a:pt x="606" y="484"/>
                  </a:lnTo>
                  <a:lnTo>
                    <a:pt x="635" y="500"/>
                  </a:lnTo>
                  <a:lnTo>
                    <a:pt x="666" y="513"/>
                  </a:lnTo>
                  <a:lnTo>
                    <a:pt x="697" y="521"/>
                  </a:lnTo>
                  <a:lnTo>
                    <a:pt x="733" y="521"/>
                  </a:lnTo>
                  <a:lnTo>
                    <a:pt x="814" y="501"/>
                  </a:lnTo>
                  <a:lnTo>
                    <a:pt x="856" y="481"/>
                  </a:lnTo>
                  <a:lnTo>
                    <a:pt x="877" y="470"/>
                  </a:lnTo>
                  <a:lnTo>
                    <a:pt x="898" y="457"/>
                  </a:lnTo>
                  <a:lnTo>
                    <a:pt x="919" y="443"/>
                  </a:lnTo>
                  <a:lnTo>
                    <a:pt x="940" y="430"/>
                  </a:lnTo>
                  <a:lnTo>
                    <a:pt x="960" y="413"/>
                  </a:lnTo>
                  <a:lnTo>
                    <a:pt x="981" y="398"/>
                  </a:lnTo>
                  <a:lnTo>
                    <a:pt x="999" y="380"/>
                  </a:lnTo>
                  <a:lnTo>
                    <a:pt x="1017" y="362"/>
                  </a:lnTo>
                  <a:lnTo>
                    <a:pt x="1033" y="344"/>
                  </a:lnTo>
                  <a:lnTo>
                    <a:pt x="1050" y="326"/>
                  </a:lnTo>
                  <a:lnTo>
                    <a:pt x="1078" y="287"/>
                  </a:lnTo>
                  <a:lnTo>
                    <a:pt x="1099" y="249"/>
                  </a:lnTo>
                  <a:lnTo>
                    <a:pt x="1120" y="172"/>
                  </a:lnTo>
                  <a:lnTo>
                    <a:pt x="1118" y="136"/>
                  </a:lnTo>
                  <a:lnTo>
                    <a:pt x="1104" y="101"/>
                  </a:lnTo>
                  <a:lnTo>
                    <a:pt x="1089" y="81"/>
                  </a:lnTo>
                  <a:lnTo>
                    <a:pt x="1071" y="67"/>
                  </a:lnTo>
                  <a:lnTo>
                    <a:pt x="1034" y="63"/>
                  </a:lnTo>
                  <a:lnTo>
                    <a:pt x="992" y="81"/>
                  </a:lnTo>
                  <a:lnTo>
                    <a:pt x="969" y="95"/>
                  </a:lnTo>
                  <a:lnTo>
                    <a:pt x="945" y="113"/>
                  </a:lnTo>
                  <a:lnTo>
                    <a:pt x="930" y="124"/>
                  </a:lnTo>
                  <a:lnTo>
                    <a:pt x="915" y="139"/>
                  </a:lnTo>
                  <a:lnTo>
                    <a:pt x="897" y="157"/>
                  </a:lnTo>
                  <a:lnTo>
                    <a:pt x="888" y="166"/>
                  </a:lnTo>
                  <a:lnTo>
                    <a:pt x="880" y="176"/>
                  </a:lnTo>
                  <a:lnTo>
                    <a:pt x="861" y="197"/>
                  </a:lnTo>
                  <a:lnTo>
                    <a:pt x="851" y="209"/>
                  </a:lnTo>
                  <a:lnTo>
                    <a:pt x="841" y="220"/>
                  </a:lnTo>
                  <a:lnTo>
                    <a:pt x="833" y="232"/>
                  </a:lnTo>
                  <a:lnTo>
                    <a:pt x="822" y="243"/>
                  </a:lnTo>
                  <a:lnTo>
                    <a:pt x="812" y="256"/>
                  </a:lnTo>
                  <a:lnTo>
                    <a:pt x="804" y="266"/>
                  </a:lnTo>
                  <a:lnTo>
                    <a:pt x="795" y="278"/>
                  </a:lnTo>
                  <a:lnTo>
                    <a:pt x="785" y="290"/>
                  </a:lnTo>
                  <a:lnTo>
                    <a:pt x="770" y="310"/>
                  </a:lnTo>
                  <a:lnTo>
                    <a:pt x="741" y="347"/>
                  </a:lnTo>
                  <a:lnTo>
                    <a:pt x="714" y="382"/>
                  </a:lnTo>
                  <a:lnTo>
                    <a:pt x="425" y="214"/>
                  </a:lnTo>
                  <a:lnTo>
                    <a:pt x="466" y="0"/>
                  </a:lnTo>
                  <a:lnTo>
                    <a:pt x="493" y="13"/>
                  </a:lnTo>
                  <a:lnTo>
                    <a:pt x="478" y="187"/>
                  </a:lnTo>
                  <a:lnTo>
                    <a:pt x="707" y="295"/>
                  </a:lnTo>
                  <a:lnTo>
                    <a:pt x="733" y="259"/>
                  </a:lnTo>
                  <a:lnTo>
                    <a:pt x="763" y="221"/>
                  </a:lnTo>
                  <a:lnTo>
                    <a:pt x="771" y="211"/>
                  </a:lnTo>
                  <a:lnTo>
                    <a:pt x="780" y="201"/>
                  </a:lnTo>
                  <a:lnTo>
                    <a:pt x="798" y="178"/>
                  </a:lnTo>
                  <a:lnTo>
                    <a:pt x="807" y="166"/>
                  </a:lnTo>
                  <a:lnTo>
                    <a:pt x="817" y="157"/>
                  </a:lnTo>
                  <a:lnTo>
                    <a:pt x="827" y="144"/>
                  </a:lnTo>
                  <a:lnTo>
                    <a:pt x="837" y="133"/>
                  </a:lnTo>
                  <a:lnTo>
                    <a:pt x="848" y="123"/>
                  </a:lnTo>
                  <a:lnTo>
                    <a:pt x="858" y="113"/>
                  </a:lnTo>
                  <a:lnTo>
                    <a:pt x="868" y="103"/>
                  </a:lnTo>
                  <a:lnTo>
                    <a:pt x="879" y="93"/>
                  </a:lnTo>
                  <a:lnTo>
                    <a:pt x="898" y="75"/>
                  </a:lnTo>
                  <a:lnTo>
                    <a:pt x="918" y="61"/>
                  </a:lnTo>
                  <a:lnTo>
                    <a:pt x="935" y="51"/>
                  </a:lnTo>
                  <a:lnTo>
                    <a:pt x="952" y="43"/>
                  </a:lnTo>
                  <a:lnTo>
                    <a:pt x="984" y="34"/>
                  </a:lnTo>
                  <a:lnTo>
                    <a:pt x="1015" y="27"/>
                  </a:lnTo>
                  <a:lnTo>
                    <a:pt x="1073" y="20"/>
                  </a:lnTo>
                  <a:lnTo>
                    <a:pt x="1123" y="33"/>
                  </a:lnTo>
                  <a:lnTo>
                    <a:pt x="1157" y="77"/>
                  </a:lnTo>
                  <a:lnTo>
                    <a:pt x="1178" y="189"/>
                  </a:lnTo>
                  <a:lnTo>
                    <a:pt x="1173" y="240"/>
                  </a:lnTo>
                  <a:lnTo>
                    <a:pt x="1160" y="291"/>
                  </a:lnTo>
                  <a:lnTo>
                    <a:pt x="1136" y="337"/>
                  </a:lnTo>
                  <a:lnTo>
                    <a:pt x="1106" y="381"/>
                  </a:lnTo>
                  <a:lnTo>
                    <a:pt x="1089" y="403"/>
                  </a:lnTo>
                  <a:lnTo>
                    <a:pt x="1081" y="412"/>
                  </a:lnTo>
                  <a:lnTo>
                    <a:pt x="1070" y="423"/>
                  </a:lnTo>
                  <a:lnTo>
                    <a:pt x="1061" y="433"/>
                  </a:lnTo>
                  <a:lnTo>
                    <a:pt x="1051" y="442"/>
                  </a:lnTo>
                  <a:lnTo>
                    <a:pt x="1031" y="459"/>
                  </a:lnTo>
                  <a:lnTo>
                    <a:pt x="1010" y="477"/>
                  </a:lnTo>
                  <a:lnTo>
                    <a:pt x="987" y="494"/>
                  </a:lnTo>
                  <a:lnTo>
                    <a:pt x="965" y="509"/>
                  </a:lnTo>
                  <a:lnTo>
                    <a:pt x="941" y="523"/>
                  </a:lnTo>
                  <a:lnTo>
                    <a:pt x="918" y="536"/>
                  </a:lnTo>
                  <a:lnTo>
                    <a:pt x="894" y="549"/>
                  </a:lnTo>
                  <a:lnTo>
                    <a:pt x="871" y="559"/>
                  </a:lnTo>
                  <a:lnTo>
                    <a:pt x="846" y="570"/>
                  </a:lnTo>
                  <a:lnTo>
                    <a:pt x="800" y="584"/>
                  </a:lnTo>
                  <a:lnTo>
                    <a:pt x="755" y="595"/>
                  </a:lnTo>
                  <a:lnTo>
                    <a:pt x="679" y="598"/>
                  </a:lnTo>
                  <a:lnTo>
                    <a:pt x="618" y="582"/>
                  </a:lnTo>
                  <a:lnTo>
                    <a:pt x="588" y="566"/>
                  </a:lnTo>
                  <a:lnTo>
                    <a:pt x="558" y="549"/>
                  </a:lnTo>
                  <a:lnTo>
                    <a:pt x="542" y="539"/>
                  </a:lnTo>
                  <a:lnTo>
                    <a:pt x="527" y="528"/>
                  </a:lnTo>
                  <a:lnTo>
                    <a:pt x="513" y="517"/>
                  </a:lnTo>
                  <a:lnTo>
                    <a:pt x="498" y="506"/>
                  </a:lnTo>
                  <a:lnTo>
                    <a:pt x="484" y="492"/>
                  </a:lnTo>
                  <a:lnTo>
                    <a:pt x="470" y="481"/>
                  </a:lnTo>
                  <a:lnTo>
                    <a:pt x="456" y="469"/>
                  </a:lnTo>
                  <a:lnTo>
                    <a:pt x="443" y="457"/>
                  </a:lnTo>
                  <a:lnTo>
                    <a:pt x="431" y="445"/>
                  </a:lnTo>
                  <a:lnTo>
                    <a:pt x="419" y="433"/>
                  </a:lnTo>
                  <a:lnTo>
                    <a:pt x="406" y="420"/>
                  </a:lnTo>
                  <a:lnTo>
                    <a:pt x="395" y="410"/>
                  </a:lnTo>
                  <a:lnTo>
                    <a:pt x="385" y="399"/>
                  </a:lnTo>
                  <a:lnTo>
                    <a:pt x="375" y="387"/>
                  </a:lnTo>
                  <a:lnTo>
                    <a:pt x="358" y="368"/>
                  </a:lnTo>
                  <a:lnTo>
                    <a:pt x="344" y="352"/>
                  </a:lnTo>
                  <a:lnTo>
                    <a:pt x="333" y="339"/>
                  </a:lnTo>
                  <a:lnTo>
                    <a:pt x="324" y="329"/>
                  </a:lnTo>
                  <a:lnTo>
                    <a:pt x="0" y="205"/>
                  </a:lnTo>
                  <a:lnTo>
                    <a:pt x="2" y="17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4" name="Freeform 43">
              <a:extLst>
                <a:ext uri="{FF2B5EF4-FFF2-40B4-BE49-F238E27FC236}">
                  <a16:creationId xmlns:a16="http://schemas.microsoft.com/office/drawing/2014/main" id="{017E2F7C-44CC-45A5-A1B1-AAB7247B4F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7" y="1970"/>
              <a:ext cx="239" cy="251"/>
            </a:xfrm>
            <a:custGeom>
              <a:avLst/>
              <a:gdLst>
                <a:gd name="T0" fmla="*/ 235 w 716"/>
                <a:gd name="T1" fmla="*/ 71 h 753"/>
                <a:gd name="T2" fmla="*/ 239 w 716"/>
                <a:gd name="T3" fmla="*/ 46 h 753"/>
                <a:gd name="T4" fmla="*/ 235 w 716"/>
                <a:gd name="T5" fmla="*/ 25 h 753"/>
                <a:gd name="T6" fmla="*/ 229 w 716"/>
                <a:gd name="T7" fmla="*/ 15 h 753"/>
                <a:gd name="T8" fmla="*/ 224 w 716"/>
                <a:gd name="T9" fmla="*/ 12 h 753"/>
                <a:gd name="T10" fmla="*/ 219 w 716"/>
                <a:gd name="T11" fmla="*/ 8 h 753"/>
                <a:gd name="T12" fmla="*/ 208 w 716"/>
                <a:gd name="T13" fmla="*/ 3 h 753"/>
                <a:gd name="T14" fmla="*/ 198 w 716"/>
                <a:gd name="T15" fmla="*/ 0 h 753"/>
                <a:gd name="T16" fmla="*/ 181 w 716"/>
                <a:gd name="T17" fmla="*/ 1 h 753"/>
                <a:gd name="T18" fmla="*/ 167 w 716"/>
                <a:gd name="T19" fmla="*/ 6 h 753"/>
                <a:gd name="T20" fmla="*/ 157 w 716"/>
                <a:gd name="T21" fmla="*/ 12 h 753"/>
                <a:gd name="T22" fmla="*/ 145 w 716"/>
                <a:gd name="T23" fmla="*/ 17 h 753"/>
                <a:gd name="T24" fmla="*/ 131 w 716"/>
                <a:gd name="T25" fmla="*/ 20 h 753"/>
                <a:gd name="T26" fmla="*/ 103 w 716"/>
                <a:gd name="T27" fmla="*/ 25 h 753"/>
                <a:gd name="T28" fmla="*/ 47 w 716"/>
                <a:gd name="T29" fmla="*/ 32 h 753"/>
                <a:gd name="T30" fmla="*/ 16 w 716"/>
                <a:gd name="T31" fmla="*/ 45 h 753"/>
                <a:gd name="T32" fmla="*/ 1 w 716"/>
                <a:gd name="T33" fmla="*/ 69 h 753"/>
                <a:gd name="T34" fmla="*/ 0 w 716"/>
                <a:gd name="T35" fmla="*/ 77 h 753"/>
                <a:gd name="T36" fmla="*/ 0 w 716"/>
                <a:gd name="T37" fmla="*/ 84 h 753"/>
                <a:gd name="T38" fmla="*/ 4 w 716"/>
                <a:gd name="T39" fmla="*/ 98 h 753"/>
                <a:gd name="T40" fmla="*/ 10 w 716"/>
                <a:gd name="T41" fmla="*/ 111 h 753"/>
                <a:gd name="T42" fmla="*/ 17 w 716"/>
                <a:gd name="T43" fmla="*/ 123 h 753"/>
                <a:gd name="T44" fmla="*/ 24 w 716"/>
                <a:gd name="T45" fmla="*/ 133 h 753"/>
                <a:gd name="T46" fmla="*/ 28 w 716"/>
                <a:gd name="T47" fmla="*/ 137 h 753"/>
                <a:gd name="T48" fmla="*/ 31 w 716"/>
                <a:gd name="T49" fmla="*/ 140 h 753"/>
                <a:gd name="T50" fmla="*/ 36 w 716"/>
                <a:gd name="T51" fmla="*/ 145 h 753"/>
                <a:gd name="T52" fmla="*/ 38 w 716"/>
                <a:gd name="T53" fmla="*/ 147 h 753"/>
                <a:gd name="T54" fmla="*/ 162 w 716"/>
                <a:gd name="T55" fmla="*/ 251 h 753"/>
                <a:gd name="T56" fmla="*/ 159 w 716"/>
                <a:gd name="T57" fmla="*/ 224 h 753"/>
                <a:gd name="T58" fmla="*/ 38 w 716"/>
                <a:gd name="T59" fmla="*/ 123 h 753"/>
                <a:gd name="T60" fmla="*/ 34 w 716"/>
                <a:gd name="T61" fmla="*/ 116 h 753"/>
                <a:gd name="T62" fmla="*/ 26 w 716"/>
                <a:gd name="T63" fmla="*/ 101 h 753"/>
                <a:gd name="T64" fmla="*/ 23 w 716"/>
                <a:gd name="T65" fmla="*/ 83 h 753"/>
                <a:gd name="T66" fmla="*/ 25 w 716"/>
                <a:gd name="T67" fmla="*/ 74 h 753"/>
                <a:gd name="T68" fmla="*/ 28 w 716"/>
                <a:gd name="T69" fmla="*/ 70 h 753"/>
                <a:gd name="T70" fmla="*/ 32 w 716"/>
                <a:gd name="T71" fmla="*/ 66 h 753"/>
                <a:gd name="T72" fmla="*/ 37 w 716"/>
                <a:gd name="T73" fmla="*/ 63 h 753"/>
                <a:gd name="T74" fmla="*/ 42 w 716"/>
                <a:gd name="T75" fmla="*/ 59 h 753"/>
                <a:gd name="T76" fmla="*/ 55 w 716"/>
                <a:gd name="T77" fmla="*/ 54 h 753"/>
                <a:gd name="T78" fmla="*/ 70 w 716"/>
                <a:gd name="T79" fmla="*/ 50 h 753"/>
                <a:gd name="T80" fmla="*/ 85 w 716"/>
                <a:gd name="T81" fmla="*/ 47 h 753"/>
                <a:gd name="T82" fmla="*/ 116 w 716"/>
                <a:gd name="T83" fmla="*/ 43 h 753"/>
                <a:gd name="T84" fmla="*/ 140 w 716"/>
                <a:gd name="T85" fmla="*/ 41 h 753"/>
                <a:gd name="T86" fmla="*/ 157 w 716"/>
                <a:gd name="T87" fmla="*/ 37 h 753"/>
                <a:gd name="T88" fmla="*/ 164 w 716"/>
                <a:gd name="T89" fmla="*/ 33 h 753"/>
                <a:gd name="T90" fmla="*/ 170 w 716"/>
                <a:gd name="T91" fmla="*/ 29 h 753"/>
                <a:gd name="T92" fmla="*/ 176 w 716"/>
                <a:gd name="T93" fmla="*/ 26 h 753"/>
                <a:gd name="T94" fmla="*/ 183 w 716"/>
                <a:gd name="T95" fmla="*/ 24 h 753"/>
                <a:gd name="T96" fmla="*/ 199 w 716"/>
                <a:gd name="T97" fmla="*/ 25 h 753"/>
                <a:gd name="T98" fmla="*/ 207 w 716"/>
                <a:gd name="T99" fmla="*/ 30 h 753"/>
                <a:gd name="T100" fmla="*/ 212 w 716"/>
                <a:gd name="T101" fmla="*/ 36 h 753"/>
                <a:gd name="T102" fmla="*/ 217 w 716"/>
                <a:gd name="T103" fmla="*/ 50 h 753"/>
                <a:gd name="T104" fmla="*/ 217 w 716"/>
                <a:gd name="T105" fmla="*/ 68 h 753"/>
                <a:gd name="T106" fmla="*/ 235 w 716"/>
                <a:gd name="T107" fmla="*/ 71 h 753"/>
                <a:gd name="T108" fmla="*/ 235 w 716"/>
                <a:gd name="T109" fmla="*/ 71 h 75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16" h="753">
                  <a:moveTo>
                    <a:pt x="705" y="214"/>
                  </a:moveTo>
                  <a:lnTo>
                    <a:pt x="716" y="139"/>
                  </a:lnTo>
                  <a:lnTo>
                    <a:pt x="704" y="75"/>
                  </a:lnTo>
                  <a:lnTo>
                    <a:pt x="685" y="46"/>
                  </a:lnTo>
                  <a:lnTo>
                    <a:pt x="672" y="35"/>
                  </a:lnTo>
                  <a:lnTo>
                    <a:pt x="657" y="24"/>
                  </a:lnTo>
                  <a:lnTo>
                    <a:pt x="623" y="8"/>
                  </a:lnTo>
                  <a:lnTo>
                    <a:pt x="592" y="0"/>
                  </a:lnTo>
                  <a:lnTo>
                    <a:pt x="542" y="3"/>
                  </a:lnTo>
                  <a:lnTo>
                    <a:pt x="501" y="19"/>
                  </a:lnTo>
                  <a:lnTo>
                    <a:pt x="469" y="36"/>
                  </a:lnTo>
                  <a:lnTo>
                    <a:pt x="434" y="50"/>
                  </a:lnTo>
                  <a:lnTo>
                    <a:pt x="393" y="61"/>
                  </a:lnTo>
                  <a:lnTo>
                    <a:pt x="309" y="74"/>
                  </a:lnTo>
                  <a:lnTo>
                    <a:pt x="142" y="97"/>
                  </a:lnTo>
                  <a:lnTo>
                    <a:pt x="49" y="136"/>
                  </a:lnTo>
                  <a:lnTo>
                    <a:pt x="2" y="208"/>
                  </a:lnTo>
                  <a:lnTo>
                    <a:pt x="0" y="230"/>
                  </a:lnTo>
                  <a:lnTo>
                    <a:pt x="1" y="252"/>
                  </a:lnTo>
                  <a:lnTo>
                    <a:pt x="11" y="294"/>
                  </a:lnTo>
                  <a:lnTo>
                    <a:pt x="29" y="333"/>
                  </a:lnTo>
                  <a:lnTo>
                    <a:pt x="50" y="368"/>
                  </a:lnTo>
                  <a:lnTo>
                    <a:pt x="73" y="398"/>
                  </a:lnTo>
                  <a:lnTo>
                    <a:pt x="83" y="410"/>
                  </a:lnTo>
                  <a:lnTo>
                    <a:pt x="94" y="419"/>
                  </a:lnTo>
                  <a:lnTo>
                    <a:pt x="107" y="435"/>
                  </a:lnTo>
                  <a:lnTo>
                    <a:pt x="113" y="440"/>
                  </a:lnTo>
                  <a:lnTo>
                    <a:pt x="485" y="753"/>
                  </a:lnTo>
                  <a:lnTo>
                    <a:pt x="477" y="673"/>
                  </a:lnTo>
                  <a:lnTo>
                    <a:pt x="115" y="368"/>
                  </a:lnTo>
                  <a:lnTo>
                    <a:pt x="102" y="349"/>
                  </a:lnTo>
                  <a:lnTo>
                    <a:pt x="78" y="304"/>
                  </a:lnTo>
                  <a:lnTo>
                    <a:pt x="68" y="248"/>
                  </a:lnTo>
                  <a:lnTo>
                    <a:pt x="76" y="222"/>
                  </a:lnTo>
                  <a:lnTo>
                    <a:pt x="83" y="209"/>
                  </a:lnTo>
                  <a:lnTo>
                    <a:pt x="96" y="198"/>
                  </a:lnTo>
                  <a:lnTo>
                    <a:pt x="110" y="188"/>
                  </a:lnTo>
                  <a:lnTo>
                    <a:pt x="127" y="178"/>
                  </a:lnTo>
                  <a:lnTo>
                    <a:pt x="166" y="163"/>
                  </a:lnTo>
                  <a:lnTo>
                    <a:pt x="210" y="149"/>
                  </a:lnTo>
                  <a:lnTo>
                    <a:pt x="256" y="140"/>
                  </a:lnTo>
                  <a:lnTo>
                    <a:pt x="347" y="130"/>
                  </a:lnTo>
                  <a:lnTo>
                    <a:pt x="419" y="124"/>
                  </a:lnTo>
                  <a:lnTo>
                    <a:pt x="469" y="110"/>
                  </a:lnTo>
                  <a:lnTo>
                    <a:pt x="491" y="99"/>
                  </a:lnTo>
                  <a:lnTo>
                    <a:pt x="509" y="88"/>
                  </a:lnTo>
                  <a:lnTo>
                    <a:pt x="528" y="77"/>
                  </a:lnTo>
                  <a:lnTo>
                    <a:pt x="549" y="71"/>
                  </a:lnTo>
                  <a:lnTo>
                    <a:pt x="597" y="75"/>
                  </a:lnTo>
                  <a:lnTo>
                    <a:pt x="621" y="91"/>
                  </a:lnTo>
                  <a:lnTo>
                    <a:pt x="636" y="107"/>
                  </a:lnTo>
                  <a:lnTo>
                    <a:pt x="651" y="151"/>
                  </a:lnTo>
                  <a:lnTo>
                    <a:pt x="649" y="205"/>
                  </a:lnTo>
                  <a:lnTo>
                    <a:pt x="705" y="21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5" name="Freeform 44">
              <a:extLst>
                <a:ext uri="{FF2B5EF4-FFF2-40B4-BE49-F238E27FC236}">
                  <a16:creationId xmlns:a16="http://schemas.microsoft.com/office/drawing/2014/main" id="{30C18FCE-E046-4F69-BFBC-AFB1201B870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36" y="2033"/>
              <a:ext cx="71" cy="71"/>
            </a:xfrm>
            <a:custGeom>
              <a:avLst/>
              <a:gdLst>
                <a:gd name="T0" fmla="*/ 71 w 213"/>
                <a:gd name="T1" fmla="*/ 0 h 212"/>
                <a:gd name="T2" fmla="*/ 66 w 213"/>
                <a:gd name="T3" fmla="*/ 2 h 212"/>
                <a:gd name="T4" fmla="*/ 54 w 213"/>
                <a:gd name="T5" fmla="*/ 7 h 212"/>
                <a:gd name="T6" fmla="*/ 46 w 213"/>
                <a:gd name="T7" fmla="*/ 11 h 212"/>
                <a:gd name="T8" fmla="*/ 40 w 213"/>
                <a:gd name="T9" fmla="*/ 16 h 212"/>
                <a:gd name="T10" fmla="*/ 35 w 213"/>
                <a:gd name="T11" fmla="*/ 21 h 212"/>
                <a:gd name="T12" fmla="*/ 31 w 213"/>
                <a:gd name="T13" fmla="*/ 27 h 212"/>
                <a:gd name="T14" fmla="*/ 29 w 213"/>
                <a:gd name="T15" fmla="*/ 41 h 212"/>
                <a:gd name="T16" fmla="*/ 31 w 213"/>
                <a:gd name="T17" fmla="*/ 55 h 212"/>
                <a:gd name="T18" fmla="*/ 35 w 213"/>
                <a:gd name="T19" fmla="*/ 66 h 212"/>
                <a:gd name="T20" fmla="*/ 36 w 213"/>
                <a:gd name="T21" fmla="*/ 71 h 212"/>
                <a:gd name="T22" fmla="*/ 30 w 213"/>
                <a:gd name="T23" fmla="*/ 68 h 212"/>
                <a:gd name="T24" fmla="*/ 23 w 213"/>
                <a:gd name="T25" fmla="*/ 63 h 212"/>
                <a:gd name="T26" fmla="*/ 16 w 213"/>
                <a:gd name="T27" fmla="*/ 58 h 212"/>
                <a:gd name="T28" fmla="*/ 9 w 213"/>
                <a:gd name="T29" fmla="*/ 51 h 212"/>
                <a:gd name="T30" fmla="*/ 4 w 213"/>
                <a:gd name="T31" fmla="*/ 43 h 212"/>
                <a:gd name="T32" fmla="*/ 0 w 213"/>
                <a:gd name="T33" fmla="*/ 23 h 212"/>
                <a:gd name="T34" fmla="*/ 5 w 213"/>
                <a:gd name="T35" fmla="*/ 14 h 212"/>
                <a:gd name="T36" fmla="*/ 9 w 213"/>
                <a:gd name="T37" fmla="*/ 10 h 212"/>
                <a:gd name="T38" fmla="*/ 13 w 213"/>
                <a:gd name="T39" fmla="*/ 7 h 212"/>
                <a:gd name="T40" fmla="*/ 25 w 213"/>
                <a:gd name="T41" fmla="*/ 3 h 212"/>
                <a:gd name="T42" fmla="*/ 38 w 213"/>
                <a:gd name="T43" fmla="*/ 1 h 212"/>
                <a:gd name="T44" fmla="*/ 71 w 213"/>
                <a:gd name="T45" fmla="*/ 0 h 212"/>
                <a:gd name="T46" fmla="*/ 71 w 213"/>
                <a:gd name="T47" fmla="*/ 0 h 212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13" h="212">
                  <a:moveTo>
                    <a:pt x="213" y="0"/>
                  </a:moveTo>
                  <a:lnTo>
                    <a:pt x="197" y="5"/>
                  </a:lnTo>
                  <a:lnTo>
                    <a:pt x="161" y="22"/>
                  </a:lnTo>
                  <a:lnTo>
                    <a:pt x="139" y="34"/>
                  </a:lnTo>
                  <a:lnTo>
                    <a:pt x="121" y="47"/>
                  </a:lnTo>
                  <a:lnTo>
                    <a:pt x="104" y="63"/>
                  </a:lnTo>
                  <a:lnTo>
                    <a:pt x="94" y="81"/>
                  </a:lnTo>
                  <a:lnTo>
                    <a:pt x="87" y="122"/>
                  </a:lnTo>
                  <a:lnTo>
                    <a:pt x="94" y="164"/>
                  </a:lnTo>
                  <a:lnTo>
                    <a:pt x="104" y="198"/>
                  </a:lnTo>
                  <a:lnTo>
                    <a:pt x="108" y="212"/>
                  </a:lnTo>
                  <a:lnTo>
                    <a:pt x="90" y="202"/>
                  </a:lnTo>
                  <a:lnTo>
                    <a:pt x="70" y="189"/>
                  </a:lnTo>
                  <a:lnTo>
                    <a:pt x="49" y="173"/>
                  </a:lnTo>
                  <a:lnTo>
                    <a:pt x="28" y="152"/>
                  </a:lnTo>
                  <a:lnTo>
                    <a:pt x="11" y="127"/>
                  </a:lnTo>
                  <a:lnTo>
                    <a:pt x="0" y="69"/>
                  </a:lnTo>
                  <a:lnTo>
                    <a:pt x="15" y="41"/>
                  </a:lnTo>
                  <a:lnTo>
                    <a:pt x="27" y="31"/>
                  </a:lnTo>
                  <a:lnTo>
                    <a:pt x="40" y="22"/>
                  </a:lnTo>
                  <a:lnTo>
                    <a:pt x="74" y="9"/>
                  </a:lnTo>
                  <a:lnTo>
                    <a:pt x="113" y="2"/>
                  </a:lnTo>
                  <a:lnTo>
                    <a:pt x="213" y="0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6" name="Freeform 45">
              <a:extLst>
                <a:ext uri="{FF2B5EF4-FFF2-40B4-BE49-F238E27FC236}">
                  <a16:creationId xmlns:a16="http://schemas.microsoft.com/office/drawing/2014/main" id="{2E07B132-0C2B-4D6F-B0E8-C091070DD0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41" y="2272"/>
              <a:ext cx="190" cy="128"/>
            </a:xfrm>
            <a:custGeom>
              <a:avLst/>
              <a:gdLst>
                <a:gd name="T0" fmla="*/ 0 w 570"/>
                <a:gd name="T1" fmla="*/ 71 h 384"/>
                <a:gd name="T2" fmla="*/ 2 w 570"/>
                <a:gd name="T3" fmla="*/ 74 h 384"/>
                <a:gd name="T4" fmla="*/ 5 w 570"/>
                <a:gd name="T5" fmla="*/ 77 h 384"/>
                <a:gd name="T6" fmla="*/ 8 w 570"/>
                <a:gd name="T7" fmla="*/ 80 h 384"/>
                <a:gd name="T8" fmla="*/ 12 w 570"/>
                <a:gd name="T9" fmla="*/ 85 h 384"/>
                <a:gd name="T10" fmla="*/ 16 w 570"/>
                <a:gd name="T11" fmla="*/ 90 h 384"/>
                <a:gd name="T12" fmla="*/ 22 w 570"/>
                <a:gd name="T13" fmla="*/ 95 h 384"/>
                <a:gd name="T14" fmla="*/ 28 w 570"/>
                <a:gd name="T15" fmla="*/ 101 h 384"/>
                <a:gd name="T16" fmla="*/ 35 w 570"/>
                <a:gd name="T17" fmla="*/ 106 h 384"/>
                <a:gd name="T18" fmla="*/ 41 w 570"/>
                <a:gd name="T19" fmla="*/ 111 h 384"/>
                <a:gd name="T20" fmla="*/ 48 w 570"/>
                <a:gd name="T21" fmla="*/ 116 h 384"/>
                <a:gd name="T22" fmla="*/ 55 w 570"/>
                <a:gd name="T23" fmla="*/ 121 h 384"/>
                <a:gd name="T24" fmla="*/ 63 w 570"/>
                <a:gd name="T25" fmla="*/ 124 h 384"/>
                <a:gd name="T26" fmla="*/ 71 w 570"/>
                <a:gd name="T27" fmla="*/ 127 h 384"/>
                <a:gd name="T28" fmla="*/ 85 w 570"/>
                <a:gd name="T29" fmla="*/ 128 h 384"/>
                <a:gd name="T30" fmla="*/ 114 w 570"/>
                <a:gd name="T31" fmla="*/ 122 h 384"/>
                <a:gd name="T32" fmla="*/ 128 w 570"/>
                <a:gd name="T33" fmla="*/ 116 h 384"/>
                <a:gd name="T34" fmla="*/ 134 w 570"/>
                <a:gd name="T35" fmla="*/ 113 h 384"/>
                <a:gd name="T36" fmla="*/ 141 w 570"/>
                <a:gd name="T37" fmla="*/ 109 h 384"/>
                <a:gd name="T38" fmla="*/ 146 w 570"/>
                <a:gd name="T39" fmla="*/ 104 h 384"/>
                <a:gd name="T40" fmla="*/ 153 w 570"/>
                <a:gd name="T41" fmla="*/ 99 h 384"/>
                <a:gd name="T42" fmla="*/ 158 w 570"/>
                <a:gd name="T43" fmla="*/ 94 h 384"/>
                <a:gd name="T44" fmla="*/ 164 w 570"/>
                <a:gd name="T45" fmla="*/ 89 h 384"/>
                <a:gd name="T46" fmla="*/ 169 w 570"/>
                <a:gd name="T47" fmla="*/ 83 h 384"/>
                <a:gd name="T48" fmla="*/ 173 w 570"/>
                <a:gd name="T49" fmla="*/ 77 h 384"/>
                <a:gd name="T50" fmla="*/ 182 w 570"/>
                <a:gd name="T51" fmla="*/ 64 h 384"/>
                <a:gd name="T52" fmla="*/ 190 w 570"/>
                <a:gd name="T53" fmla="*/ 39 h 384"/>
                <a:gd name="T54" fmla="*/ 189 w 570"/>
                <a:gd name="T55" fmla="*/ 19 h 384"/>
                <a:gd name="T56" fmla="*/ 187 w 570"/>
                <a:gd name="T57" fmla="*/ 11 h 384"/>
                <a:gd name="T58" fmla="*/ 184 w 570"/>
                <a:gd name="T59" fmla="*/ 5 h 384"/>
                <a:gd name="T60" fmla="*/ 182 w 570"/>
                <a:gd name="T61" fmla="*/ 0 h 384"/>
                <a:gd name="T62" fmla="*/ 81 w 570"/>
                <a:gd name="T63" fmla="*/ 110 h 384"/>
                <a:gd name="T64" fmla="*/ 0 w 570"/>
                <a:gd name="T65" fmla="*/ 71 h 384"/>
                <a:gd name="T66" fmla="*/ 0 w 570"/>
                <a:gd name="T67" fmla="*/ 71 h 38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570" h="384">
                  <a:moveTo>
                    <a:pt x="0" y="212"/>
                  </a:moveTo>
                  <a:lnTo>
                    <a:pt x="6" y="221"/>
                  </a:lnTo>
                  <a:lnTo>
                    <a:pt x="14" y="230"/>
                  </a:lnTo>
                  <a:lnTo>
                    <a:pt x="23" y="241"/>
                  </a:lnTo>
                  <a:lnTo>
                    <a:pt x="36" y="255"/>
                  </a:lnTo>
                  <a:lnTo>
                    <a:pt x="49" y="269"/>
                  </a:lnTo>
                  <a:lnTo>
                    <a:pt x="65" y="285"/>
                  </a:lnTo>
                  <a:lnTo>
                    <a:pt x="84" y="302"/>
                  </a:lnTo>
                  <a:lnTo>
                    <a:pt x="104" y="318"/>
                  </a:lnTo>
                  <a:lnTo>
                    <a:pt x="124" y="334"/>
                  </a:lnTo>
                  <a:lnTo>
                    <a:pt x="145" y="348"/>
                  </a:lnTo>
                  <a:lnTo>
                    <a:pt x="166" y="362"/>
                  </a:lnTo>
                  <a:lnTo>
                    <a:pt x="189" y="372"/>
                  </a:lnTo>
                  <a:lnTo>
                    <a:pt x="212" y="380"/>
                  </a:lnTo>
                  <a:lnTo>
                    <a:pt x="256" y="384"/>
                  </a:lnTo>
                  <a:lnTo>
                    <a:pt x="342" y="367"/>
                  </a:lnTo>
                  <a:lnTo>
                    <a:pt x="383" y="348"/>
                  </a:lnTo>
                  <a:lnTo>
                    <a:pt x="402" y="338"/>
                  </a:lnTo>
                  <a:lnTo>
                    <a:pt x="422" y="326"/>
                  </a:lnTo>
                  <a:lnTo>
                    <a:pt x="439" y="312"/>
                  </a:lnTo>
                  <a:lnTo>
                    <a:pt x="459" y="298"/>
                  </a:lnTo>
                  <a:lnTo>
                    <a:pt x="475" y="282"/>
                  </a:lnTo>
                  <a:lnTo>
                    <a:pt x="491" y="266"/>
                  </a:lnTo>
                  <a:lnTo>
                    <a:pt x="506" y="249"/>
                  </a:lnTo>
                  <a:lnTo>
                    <a:pt x="520" y="231"/>
                  </a:lnTo>
                  <a:lnTo>
                    <a:pt x="545" y="192"/>
                  </a:lnTo>
                  <a:lnTo>
                    <a:pt x="570" y="118"/>
                  </a:lnTo>
                  <a:lnTo>
                    <a:pt x="568" y="56"/>
                  </a:lnTo>
                  <a:lnTo>
                    <a:pt x="561" y="32"/>
                  </a:lnTo>
                  <a:lnTo>
                    <a:pt x="553" y="15"/>
                  </a:lnTo>
                  <a:lnTo>
                    <a:pt x="545" y="0"/>
                  </a:lnTo>
                  <a:lnTo>
                    <a:pt x="244" y="331"/>
                  </a:lnTo>
                  <a:lnTo>
                    <a:pt x="0" y="212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7" name="Freeform 46">
              <a:extLst>
                <a:ext uri="{FF2B5EF4-FFF2-40B4-BE49-F238E27FC236}">
                  <a16:creationId xmlns:a16="http://schemas.microsoft.com/office/drawing/2014/main" id="{209CDB15-F844-4607-9938-8185C1A9B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8" y="2441"/>
              <a:ext cx="436" cy="274"/>
            </a:xfrm>
            <a:custGeom>
              <a:avLst/>
              <a:gdLst>
                <a:gd name="T0" fmla="*/ 125 w 1308"/>
                <a:gd name="T1" fmla="*/ 177 h 822"/>
                <a:gd name="T2" fmla="*/ 365 w 1308"/>
                <a:gd name="T3" fmla="*/ 136 h 822"/>
                <a:gd name="T4" fmla="*/ 376 w 1308"/>
                <a:gd name="T5" fmla="*/ 140 h 822"/>
                <a:gd name="T6" fmla="*/ 398 w 1308"/>
                <a:gd name="T7" fmla="*/ 136 h 822"/>
                <a:gd name="T8" fmla="*/ 410 w 1308"/>
                <a:gd name="T9" fmla="*/ 120 h 822"/>
                <a:gd name="T10" fmla="*/ 408 w 1308"/>
                <a:gd name="T11" fmla="*/ 101 h 822"/>
                <a:gd name="T12" fmla="*/ 403 w 1308"/>
                <a:gd name="T13" fmla="*/ 92 h 822"/>
                <a:gd name="T14" fmla="*/ 397 w 1308"/>
                <a:gd name="T15" fmla="*/ 84 h 822"/>
                <a:gd name="T16" fmla="*/ 388 w 1308"/>
                <a:gd name="T17" fmla="*/ 74 h 822"/>
                <a:gd name="T18" fmla="*/ 385 w 1308"/>
                <a:gd name="T19" fmla="*/ 71 h 822"/>
                <a:gd name="T20" fmla="*/ 376 w 1308"/>
                <a:gd name="T21" fmla="*/ 63 h 822"/>
                <a:gd name="T22" fmla="*/ 365 w 1308"/>
                <a:gd name="T23" fmla="*/ 56 h 822"/>
                <a:gd name="T24" fmla="*/ 351 w 1308"/>
                <a:gd name="T25" fmla="*/ 48 h 822"/>
                <a:gd name="T26" fmla="*/ 332 w 1308"/>
                <a:gd name="T27" fmla="*/ 39 h 822"/>
                <a:gd name="T28" fmla="*/ 308 w 1308"/>
                <a:gd name="T29" fmla="*/ 32 h 822"/>
                <a:gd name="T30" fmla="*/ 279 w 1308"/>
                <a:gd name="T31" fmla="*/ 26 h 822"/>
                <a:gd name="T32" fmla="*/ 231 w 1308"/>
                <a:gd name="T33" fmla="*/ 23 h 822"/>
                <a:gd name="T34" fmla="*/ 160 w 1308"/>
                <a:gd name="T35" fmla="*/ 33 h 822"/>
                <a:gd name="T36" fmla="*/ 135 w 1308"/>
                <a:gd name="T37" fmla="*/ 44 h 822"/>
                <a:gd name="T38" fmla="*/ 120 w 1308"/>
                <a:gd name="T39" fmla="*/ 32 h 822"/>
                <a:gd name="T40" fmla="*/ 129 w 1308"/>
                <a:gd name="T41" fmla="*/ 27 h 822"/>
                <a:gd name="T42" fmla="*/ 145 w 1308"/>
                <a:gd name="T43" fmla="*/ 19 h 822"/>
                <a:gd name="T44" fmla="*/ 161 w 1308"/>
                <a:gd name="T45" fmla="*/ 13 h 822"/>
                <a:gd name="T46" fmla="*/ 179 w 1308"/>
                <a:gd name="T47" fmla="*/ 7 h 822"/>
                <a:gd name="T48" fmla="*/ 213 w 1308"/>
                <a:gd name="T49" fmla="*/ 1 h 822"/>
                <a:gd name="T50" fmla="*/ 288 w 1308"/>
                <a:gd name="T51" fmla="*/ 5 h 822"/>
                <a:gd name="T52" fmla="*/ 323 w 1308"/>
                <a:gd name="T53" fmla="*/ 13 h 822"/>
                <a:gd name="T54" fmla="*/ 344 w 1308"/>
                <a:gd name="T55" fmla="*/ 21 h 822"/>
                <a:gd name="T56" fmla="*/ 363 w 1308"/>
                <a:gd name="T57" fmla="*/ 29 h 822"/>
                <a:gd name="T58" fmla="*/ 381 w 1308"/>
                <a:gd name="T59" fmla="*/ 40 h 822"/>
                <a:gd name="T60" fmla="*/ 395 w 1308"/>
                <a:gd name="T61" fmla="*/ 52 h 822"/>
                <a:gd name="T62" fmla="*/ 404 w 1308"/>
                <a:gd name="T63" fmla="*/ 61 h 822"/>
                <a:gd name="T64" fmla="*/ 412 w 1308"/>
                <a:gd name="T65" fmla="*/ 70 h 822"/>
                <a:gd name="T66" fmla="*/ 421 w 1308"/>
                <a:gd name="T67" fmla="*/ 81 h 822"/>
                <a:gd name="T68" fmla="*/ 428 w 1308"/>
                <a:gd name="T69" fmla="*/ 91 h 822"/>
                <a:gd name="T70" fmla="*/ 432 w 1308"/>
                <a:gd name="T71" fmla="*/ 101 h 822"/>
                <a:gd name="T72" fmla="*/ 436 w 1308"/>
                <a:gd name="T73" fmla="*/ 119 h 822"/>
                <a:gd name="T74" fmla="*/ 433 w 1308"/>
                <a:gd name="T75" fmla="*/ 138 h 822"/>
                <a:gd name="T76" fmla="*/ 429 w 1308"/>
                <a:gd name="T77" fmla="*/ 146 h 822"/>
                <a:gd name="T78" fmla="*/ 424 w 1308"/>
                <a:gd name="T79" fmla="*/ 153 h 822"/>
                <a:gd name="T80" fmla="*/ 420 w 1308"/>
                <a:gd name="T81" fmla="*/ 158 h 822"/>
                <a:gd name="T82" fmla="*/ 410 w 1308"/>
                <a:gd name="T83" fmla="*/ 164 h 822"/>
                <a:gd name="T84" fmla="*/ 393 w 1308"/>
                <a:gd name="T85" fmla="*/ 168 h 822"/>
                <a:gd name="T86" fmla="*/ 369 w 1308"/>
                <a:gd name="T87" fmla="*/ 163 h 822"/>
                <a:gd name="T88" fmla="*/ 357 w 1308"/>
                <a:gd name="T89" fmla="*/ 158 h 822"/>
                <a:gd name="T90" fmla="*/ 9 w 1308"/>
                <a:gd name="T91" fmla="*/ 274 h 822"/>
                <a:gd name="T92" fmla="*/ 0 w 1308"/>
                <a:gd name="T93" fmla="*/ 264 h 82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308" h="822">
                  <a:moveTo>
                    <a:pt x="0" y="793"/>
                  </a:moveTo>
                  <a:lnTo>
                    <a:pt x="376" y="531"/>
                  </a:lnTo>
                  <a:lnTo>
                    <a:pt x="1080" y="399"/>
                  </a:lnTo>
                  <a:lnTo>
                    <a:pt x="1094" y="407"/>
                  </a:lnTo>
                  <a:lnTo>
                    <a:pt x="1109" y="414"/>
                  </a:lnTo>
                  <a:lnTo>
                    <a:pt x="1128" y="420"/>
                  </a:lnTo>
                  <a:lnTo>
                    <a:pt x="1172" y="419"/>
                  </a:lnTo>
                  <a:lnTo>
                    <a:pt x="1195" y="407"/>
                  </a:lnTo>
                  <a:lnTo>
                    <a:pt x="1217" y="387"/>
                  </a:lnTo>
                  <a:lnTo>
                    <a:pt x="1230" y="359"/>
                  </a:lnTo>
                  <a:lnTo>
                    <a:pt x="1230" y="331"/>
                  </a:lnTo>
                  <a:lnTo>
                    <a:pt x="1223" y="302"/>
                  </a:lnTo>
                  <a:lnTo>
                    <a:pt x="1217" y="290"/>
                  </a:lnTo>
                  <a:lnTo>
                    <a:pt x="1208" y="277"/>
                  </a:lnTo>
                  <a:lnTo>
                    <a:pt x="1200" y="264"/>
                  </a:lnTo>
                  <a:lnTo>
                    <a:pt x="1191" y="253"/>
                  </a:lnTo>
                  <a:lnTo>
                    <a:pt x="1175" y="236"/>
                  </a:lnTo>
                  <a:lnTo>
                    <a:pt x="1163" y="223"/>
                  </a:lnTo>
                  <a:lnTo>
                    <a:pt x="1158" y="218"/>
                  </a:lnTo>
                  <a:lnTo>
                    <a:pt x="1154" y="214"/>
                  </a:lnTo>
                  <a:lnTo>
                    <a:pt x="1138" y="199"/>
                  </a:lnTo>
                  <a:lnTo>
                    <a:pt x="1127" y="190"/>
                  </a:lnTo>
                  <a:lnTo>
                    <a:pt x="1113" y="180"/>
                  </a:lnTo>
                  <a:lnTo>
                    <a:pt x="1095" y="169"/>
                  </a:lnTo>
                  <a:lnTo>
                    <a:pt x="1076" y="156"/>
                  </a:lnTo>
                  <a:lnTo>
                    <a:pt x="1052" y="143"/>
                  </a:lnTo>
                  <a:lnTo>
                    <a:pt x="1025" y="131"/>
                  </a:lnTo>
                  <a:lnTo>
                    <a:pt x="995" y="118"/>
                  </a:lnTo>
                  <a:lnTo>
                    <a:pt x="961" y="107"/>
                  </a:lnTo>
                  <a:lnTo>
                    <a:pt x="924" y="97"/>
                  </a:lnTo>
                  <a:lnTo>
                    <a:pt x="883" y="87"/>
                  </a:lnTo>
                  <a:lnTo>
                    <a:pt x="838" y="79"/>
                  </a:lnTo>
                  <a:lnTo>
                    <a:pt x="788" y="73"/>
                  </a:lnTo>
                  <a:lnTo>
                    <a:pt x="692" y="69"/>
                  </a:lnTo>
                  <a:lnTo>
                    <a:pt x="609" y="73"/>
                  </a:lnTo>
                  <a:lnTo>
                    <a:pt x="481" y="99"/>
                  </a:lnTo>
                  <a:lnTo>
                    <a:pt x="436" y="116"/>
                  </a:lnTo>
                  <a:lnTo>
                    <a:pt x="404" y="131"/>
                  </a:lnTo>
                  <a:lnTo>
                    <a:pt x="379" y="146"/>
                  </a:lnTo>
                  <a:lnTo>
                    <a:pt x="360" y="96"/>
                  </a:lnTo>
                  <a:lnTo>
                    <a:pt x="366" y="92"/>
                  </a:lnTo>
                  <a:lnTo>
                    <a:pt x="386" y="81"/>
                  </a:lnTo>
                  <a:lnTo>
                    <a:pt x="417" y="66"/>
                  </a:lnTo>
                  <a:lnTo>
                    <a:pt x="436" y="57"/>
                  </a:lnTo>
                  <a:lnTo>
                    <a:pt x="458" y="48"/>
                  </a:lnTo>
                  <a:lnTo>
                    <a:pt x="483" y="40"/>
                  </a:lnTo>
                  <a:lnTo>
                    <a:pt x="509" y="31"/>
                  </a:lnTo>
                  <a:lnTo>
                    <a:pt x="538" y="21"/>
                  </a:lnTo>
                  <a:lnTo>
                    <a:pt x="569" y="15"/>
                  </a:lnTo>
                  <a:lnTo>
                    <a:pt x="638" y="4"/>
                  </a:lnTo>
                  <a:lnTo>
                    <a:pt x="712" y="0"/>
                  </a:lnTo>
                  <a:lnTo>
                    <a:pt x="865" y="14"/>
                  </a:lnTo>
                  <a:lnTo>
                    <a:pt x="936" y="29"/>
                  </a:lnTo>
                  <a:lnTo>
                    <a:pt x="970" y="38"/>
                  </a:lnTo>
                  <a:lnTo>
                    <a:pt x="1002" y="49"/>
                  </a:lnTo>
                  <a:lnTo>
                    <a:pt x="1033" y="62"/>
                  </a:lnTo>
                  <a:lnTo>
                    <a:pt x="1062" y="75"/>
                  </a:lnTo>
                  <a:lnTo>
                    <a:pt x="1090" y="88"/>
                  </a:lnTo>
                  <a:lnTo>
                    <a:pt x="1117" y="104"/>
                  </a:lnTo>
                  <a:lnTo>
                    <a:pt x="1142" y="120"/>
                  </a:lnTo>
                  <a:lnTo>
                    <a:pt x="1164" y="137"/>
                  </a:lnTo>
                  <a:lnTo>
                    <a:pt x="1186" y="155"/>
                  </a:lnTo>
                  <a:lnTo>
                    <a:pt x="1204" y="174"/>
                  </a:lnTo>
                  <a:lnTo>
                    <a:pt x="1213" y="183"/>
                  </a:lnTo>
                  <a:lnTo>
                    <a:pt x="1221" y="191"/>
                  </a:lnTo>
                  <a:lnTo>
                    <a:pt x="1236" y="210"/>
                  </a:lnTo>
                  <a:lnTo>
                    <a:pt x="1251" y="226"/>
                  </a:lnTo>
                  <a:lnTo>
                    <a:pt x="1262" y="243"/>
                  </a:lnTo>
                  <a:lnTo>
                    <a:pt x="1273" y="258"/>
                  </a:lnTo>
                  <a:lnTo>
                    <a:pt x="1283" y="274"/>
                  </a:lnTo>
                  <a:lnTo>
                    <a:pt x="1291" y="288"/>
                  </a:lnTo>
                  <a:lnTo>
                    <a:pt x="1297" y="302"/>
                  </a:lnTo>
                  <a:lnTo>
                    <a:pt x="1306" y="331"/>
                  </a:lnTo>
                  <a:lnTo>
                    <a:pt x="1308" y="358"/>
                  </a:lnTo>
                  <a:lnTo>
                    <a:pt x="1306" y="386"/>
                  </a:lnTo>
                  <a:lnTo>
                    <a:pt x="1298" y="413"/>
                  </a:lnTo>
                  <a:lnTo>
                    <a:pt x="1292" y="426"/>
                  </a:lnTo>
                  <a:lnTo>
                    <a:pt x="1287" y="438"/>
                  </a:lnTo>
                  <a:lnTo>
                    <a:pt x="1280" y="449"/>
                  </a:lnTo>
                  <a:lnTo>
                    <a:pt x="1273" y="458"/>
                  </a:lnTo>
                  <a:lnTo>
                    <a:pt x="1267" y="466"/>
                  </a:lnTo>
                  <a:lnTo>
                    <a:pt x="1260" y="473"/>
                  </a:lnTo>
                  <a:lnTo>
                    <a:pt x="1245" y="485"/>
                  </a:lnTo>
                  <a:lnTo>
                    <a:pt x="1230" y="493"/>
                  </a:lnTo>
                  <a:lnTo>
                    <a:pt x="1215" y="498"/>
                  </a:lnTo>
                  <a:lnTo>
                    <a:pt x="1178" y="504"/>
                  </a:lnTo>
                  <a:lnTo>
                    <a:pt x="1139" y="501"/>
                  </a:lnTo>
                  <a:lnTo>
                    <a:pt x="1107" y="490"/>
                  </a:lnTo>
                  <a:lnTo>
                    <a:pt x="1081" y="480"/>
                  </a:lnTo>
                  <a:lnTo>
                    <a:pt x="1072" y="474"/>
                  </a:lnTo>
                  <a:lnTo>
                    <a:pt x="385" y="605"/>
                  </a:lnTo>
                  <a:lnTo>
                    <a:pt x="26" y="822"/>
                  </a:lnTo>
                  <a:lnTo>
                    <a:pt x="0" y="79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8" name="Freeform 47">
              <a:extLst>
                <a:ext uri="{FF2B5EF4-FFF2-40B4-BE49-F238E27FC236}">
                  <a16:creationId xmlns:a16="http://schemas.microsoft.com/office/drawing/2014/main" id="{F2E64B89-78CE-4651-A18F-57A6A25066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9" y="2362"/>
              <a:ext cx="342" cy="164"/>
            </a:xfrm>
            <a:custGeom>
              <a:avLst/>
              <a:gdLst>
                <a:gd name="T0" fmla="*/ 338 w 1027"/>
                <a:gd name="T1" fmla="*/ 68 h 491"/>
                <a:gd name="T2" fmla="*/ 325 w 1027"/>
                <a:gd name="T3" fmla="*/ 59 h 491"/>
                <a:gd name="T4" fmla="*/ 316 w 1027"/>
                <a:gd name="T5" fmla="*/ 53 h 491"/>
                <a:gd name="T6" fmla="*/ 306 w 1027"/>
                <a:gd name="T7" fmla="*/ 46 h 491"/>
                <a:gd name="T8" fmla="*/ 295 w 1027"/>
                <a:gd name="T9" fmla="*/ 39 h 491"/>
                <a:gd name="T10" fmla="*/ 281 w 1027"/>
                <a:gd name="T11" fmla="*/ 32 h 491"/>
                <a:gd name="T12" fmla="*/ 267 w 1027"/>
                <a:gd name="T13" fmla="*/ 25 h 491"/>
                <a:gd name="T14" fmla="*/ 251 w 1027"/>
                <a:gd name="T15" fmla="*/ 19 h 491"/>
                <a:gd name="T16" fmla="*/ 235 w 1027"/>
                <a:gd name="T17" fmla="*/ 12 h 491"/>
                <a:gd name="T18" fmla="*/ 218 w 1027"/>
                <a:gd name="T19" fmla="*/ 8 h 491"/>
                <a:gd name="T20" fmla="*/ 181 w 1027"/>
                <a:gd name="T21" fmla="*/ 0 h 491"/>
                <a:gd name="T22" fmla="*/ 108 w 1027"/>
                <a:gd name="T23" fmla="*/ 5 h 491"/>
                <a:gd name="T24" fmla="*/ 79 w 1027"/>
                <a:gd name="T25" fmla="*/ 14 h 491"/>
                <a:gd name="T26" fmla="*/ 56 w 1027"/>
                <a:gd name="T27" fmla="*/ 25 h 491"/>
                <a:gd name="T28" fmla="*/ 47 w 1027"/>
                <a:gd name="T29" fmla="*/ 31 h 491"/>
                <a:gd name="T30" fmla="*/ 39 w 1027"/>
                <a:gd name="T31" fmla="*/ 38 h 491"/>
                <a:gd name="T32" fmla="*/ 32 w 1027"/>
                <a:gd name="T33" fmla="*/ 46 h 491"/>
                <a:gd name="T34" fmla="*/ 25 w 1027"/>
                <a:gd name="T35" fmla="*/ 53 h 491"/>
                <a:gd name="T36" fmla="*/ 20 w 1027"/>
                <a:gd name="T37" fmla="*/ 61 h 491"/>
                <a:gd name="T38" fmla="*/ 16 w 1027"/>
                <a:gd name="T39" fmla="*/ 69 h 491"/>
                <a:gd name="T40" fmla="*/ 11 w 1027"/>
                <a:gd name="T41" fmla="*/ 77 h 491"/>
                <a:gd name="T42" fmla="*/ 8 w 1027"/>
                <a:gd name="T43" fmla="*/ 85 h 491"/>
                <a:gd name="T44" fmla="*/ 0 w 1027"/>
                <a:gd name="T45" fmla="*/ 114 h 491"/>
                <a:gd name="T46" fmla="*/ 3 w 1027"/>
                <a:gd name="T47" fmla="*/ 130 h 491"/>
                <a:gd name="T48" fmla="*/ 9 w 1027"/>
                <a:gd name="T49" fmla="*/ 139 h 491"/>
                <a:gd name="T50" fmla="*/ 16 w 1027"/>
                <a:gd name="T51" fmla="*/ 146 h 491"/>
                <a:gd name="T52" fmla="*/ 28 w 1027"/>
                <a:gd name="T53" fmla="*/ 153 h 491"/>
                <a:gd name="T54" fmla="*/ 40 w 1027"/>
                <a:gd name="T55" fmla="*/ 160 h 491"/>
                <a:gd name="T56" fmla="*/ 69 w 1027"/>
                <a:gd name="T57" fmla="*/ 164 h 491"/>
                <a:gd name="T58" fmla="*/ 98 w 1027"/>
                <a:gd name="T59" fmla="*/ 142 h 491"/>
                <a:gd name="T60" fmla="*/ 63 w 1027"/>
                <a:gd name="T61" fmla="*/ 142 h 491"/>
                <a:gd name="T62" fmla="*/ 31 w 1027"/>
                <a:gd name="T63" fmla="*/ 125 h 491"/>
                <a:gd name="T64" fmla="*/ 30 w 1027"/>
                <a:gd name="T65" fmla="*/ 100 h 491"/>
                <a:gd name="T66" fmla="*/ 34 w 1027"/>
                <a:gd name="T67" fmla="*/ 86 h 491"/>
                <a:gd name="T68" fmla="*/ 38 w 1027"/>
                <a:gd name="T69" fmla="*/ 79 h 491"/>
                <a:gd name="T70" fmla="*/ 45 w 1027"/>
                <a:gd name="T71" fmla="*/ 69 h 491"/>
                <a:gd name="T72" fmla="*/ 54 w 1027"/>
                <a:gd name="T73" fmla="*/ 60 h 491"/>
                <a:gd name="T74" fmla="*/ 62 w 1027"/>
                <a:gd name="T75" fmla="*/ 55 h 491"/>
                <a:gd name="T76" fmla="*/ 70 w 1027"/>
                <a:gd name="T77" fmla="*/ 49 h 491"/>
                <a:gd name="T78" fmla="*/ 90 w 1027"/>
                <a:gd name="T79" fmla="*/ 39 h 491"/>
                <a:gd name="T80" fmla="*/ 114 w 1027"/>
                <a:gd name="T81" fmla="*/ 31 h 491"/>
                <a:gd name="T82" fmla="*/ 142 w 1027"/>
                <a:gd name="T83" fmla="*/ 24 h 491"/>
                <a:gd name="T84" fmla="*/ 207 w 1027"/>
                <a:gd name="T85" fmla="*/ 27 h 491"/>
                <a:gd name="T86" fmla="*/ 240 w 1027"/>
                <a:gd name="T87" fmla="*/ 37 h 491"/>
                <a:gd name="T88" fmla="*/ 263 w 1027"/>
                <a:gd name="T89" fmla="*/ 46 h 491"/>
                <a:gd name="T90" fmla="*/ 278 w 1027"/>
                <a:gd name="T91" fmla="*/ 53 h 491"/>
                <a:gd name="T92" fmla="*/ 291 w 1027"/>
                <a:gd name="T93" fmla="*/ 59 h 491"/>
                <a:gd name="T94" fmla="*/ 303 w 1027"/>
                <a:gd name="T95" fmla="*/ 66 h 491"/>
                <a:gd name="T96" fmla="*/ 319 w 1027"/>
                <a:gd name="T97" fmla="*/ 74 h 491"/>
                <a:gd name="T98" fmla="*/ 332 w 1027"/>
                <a:gd name="T99" fmla="*/ 83 h 491"/>
                <a:gd name="T100" fmla="*/ 342 w 1027"/>
                <a:gd name="T101" fmla="*/ 71 h 49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027" h="491">
                  <a:moveTo>
                    <a:pt x="1027" y="213"/>
                  </a:moveTo>
                  <a:lnTo>
                    <a:pt x="1014" y="203"/>
                  </a:lnTo>
                  <a:lnTo>
                    <a:pt x="998" y="191"/>
                  </a:lnTo>
                  <a:lnTo>
                    <a:pt x="976" y="177"/>
                  </a:lnTo>
                  <a:lnTo>
                    <a:pt x="965" y="168"/>
                  </a:lnTo>
                  <a:lnTo>
                    <a:pt x="950" y="159"/>
                  </a:lnTo>
                  <a:lnTo>
                    <a:pt x="936" y="148"/>
                  </a:lnTo>
                  <a:lnTo>
                    <a:pt x="920" y="139"/>
                  </a:lnTo>
                  <a:lnTo>
                    <a:pt x="902" y="128"/>
                  </a:lnTo>
                  <a:lnTo>
                    <a:pt x="885" y="117"/>
                  </a:lnTo>
                  <a:lnTo>
                    <a:pt x="865" y="107"/>
                  </a:lnTo>
                  <a:lnTo>
                    <a:pt x="845" y="97"/>
                  </a:lnTo>
                  <a:lnTo>
                    <a:pt x="824" y="86"/>
                  </a:lnTo>
                  <a:lnTo>
                    <a:pt x="801" y="76"/>
                  </a:lnTo>
                  <a:lnTo>
                    <a:pt x="780" y="66"/>
                  </a:lnTo>
                  <a:lnTo>
                    <a:pt x="755" y="56"/>
                  </a:lnTo>
                  <a:lnTo>
                    <a:pt x="731" y="46"/>
                  </a:lnTo>
                  <a:lnTo>
                    <a:pt x="705" y="37"/>
                  </a:lnTo>
                  <a:lnTo>
                    <a:pt x="681" y="29"/>
                  </a:lnTo>
                  <a:lnTo>
                    <a:pt x="654" y="23"/>
                  </a:lnTo>
                  <a:lnTo>
                    <a:pt x="600" y="10"/>
                  </a:lnTo>
                  <a:lnTo>
                    <a:pt x="545" y="1"/>
                  </a:lnTo>
                  <a:lnTo>
                    <a:pt x="429" y="0"/>
                  </a:lnTo>
                  <a:lnTo>
                    <a:pt x="324" y="15"/>
                  </a:lnTo>
                  <a:lnTo>
                    <a:pt x="278" y="27"/>
                  </a:lnTo>
                  <a:lnTo>
                    <a:pt x="237" y="41"/>
                  </a:lnTo>
                  <a:lnTo>
                    <a:pt x="202" y="58"/>
                  </a:lnTo>
                  <a:lnTo>
                    <a:pt x="169" y="75"/>
                  </a:lnTo>
                  <a:lnTo>
                    <a:pt x="155" y="84"/>
                  </a:lnTo>
                  <a:lnTo>
                    <a:pt x="141" y="94"/>
                  </a:lnTo>
                  <a:lnTo>
                    <a:pt x="128" y="105"/>
                  </a:lnTo>
                  <a:lnTo>
                    <a:pt x="117" y="115"/>
                  </a:lnTo>
                  <a:lnTo>
                    <a:pt x="105" y="126"/>
                  </a:lnTo>
                  <a:lnTo>
                    <a:pt x="95" y="137"/>
                  </a:lnTo>
                  <a:lnTo>
                    <a:pt x="86" y="148"/>
                  </a:lnTo>
                  <a:lnTo>
                    <a:pt x="76" y="160"/>
                  </a:lnTo>
                  <a:lnTo>
                    <a:pt x="68" y="171"/>
                  </a:lnTo>
                  <a:lnTo>
                    <a:pt x="60" y="183"/>
                  </a:lnTo>
                  <a:lnTo>
                    <a:pt x="53" y="196"/>
                  </a:lnTo>
                  <a:lnTo>
                    <a:pt x="47" y="207"/>
                  </a:lnTo>
                  <a:lnTo>
                    <a:pt x="40" y="218"/>
                  </a:lnTo>
                  <a:lnTo>
                    <a:pt x="34" y="231"/>
                  </a:lnTo>
                  <a:lnTo>
                    <a:pt x="29" y="242"/>
                  </a:lnTo>
                  <a:lnTo>
                    <a:pt x="25" y="253"/>
                  </a:lnTo>
                  <a:lnTo>
                    <a:pt x="9" y="300"/>
                  </a:lnTo>
                  <a:lnTo>
                    <a:pt x="0" y="341"/>
                  </a:lnTo>
                  <a:lnTo>
                    <a:pt x="4" y="375"/>
                  </a:lnTo>
                  <a:lnTo>
                    <a:pt x="10" y="389"/>
                  </a:lnTo>
                  <a:lnTo>
                    <a:pt x="18" y="404"/>
                  </a:lnTo>
                  <a:lnTo>
                    <a:pt x="26" y="416"/>
                  </a:lnTo>
                  <a:lnTo>
                    <a:pt x="37" y="426"/>
                  </a:lnTo>
                  <a:lnTo>
                    <a:pt x="48" y="437"/>
                  </a:lnTo>
                  <a:lnTo>
                    <a:pt x="59" y="445"/>
                  </a:lnTo>
                  <a:lnTo>
                    <a:pt x="83" y="459"/>
                  </a:lnTo>
                  <a:lnTo>
                    <a:pt x="103" y="471"/>
                  </a:lnTo>
                  <a:lnTo>
                    <a:pt x="120" y="479"/>
                  </a:lnTo>
                  <a:lnTo>
                    <a:pt x="157" y="487"/>
                  </a:lnTo>
                  <a:lnTo>
                    <a:pt x="207" y="491"/>
                  </a:lnTo>
                  <a:lnTo>
                    <a:pt x="269" y="491"/>
                  </a:lnTo>
                  <a:lnTo>
                    <a:pt x="294" y="426"/>
                  </a:lnTo>
                  <a:lnTo>
                    <a:pt x="261" y="428"/>
                  </a:lnTo>
                  <a:lnTo>
                    <a:pt x="190" y="425"/>
                  </a:lnTo>
                  <a:lnTo>
                    <a:pt x="118" y="400"/>
                  </a:lnTo>
                  <a:lnTo>
                    <a:pt x="94" y="375"/>
                  </a:lnTo>
                  <a:lnTo>
                    <a:pt x="86" y="339"/>
                  </a:lnTo>
                  <a:lnTo>
                    <a:pt x="90" y="298"/>
                  </a:lnTo>
                  <a:lnTo>
                    <a:pt x="95" y="276"/>
                  </a:lnTo>
                  <a:lnTo>
                    <a:pt x="103" y="256"/>
                  </a:lnTo>
                  <a:lnTo>
                    <a:pt x="108" y="246"/>
                  </a:lnTo>
                  <a:lnTo>
                    <a:pt x="115" y="236"/>
                  </a:lnTo>
                  <a:lnTo>
                    <a:pt x="127" y="217"/>
                  </a:lnTo>
                  <a:lnTo>
                    <a:pt x="135" y="208"/>
                  </a:lnTo>
                  <a:lnTo>
                    <a:pt x="143" y="199"/>
                  </a:lnTo>
                  <a:lnTo>
                    <a:pt x="163" y="181"/>
                  </a:lnTo>
                  <a:lnTo>
                    <a:pt x="173" y="173"/>
                  </a:lnTo>
                  <a:lnTo>
                    <a:pt x="186" y="165"/>
                  </a:lnTo>
                  <a:lnTo>
                    <a:pt x="196" y="156"/>
                  </a:lnTo>
                  <a:lnTo>
                    <a:pt x="210" y="148"/>
                  </a:lnTo>
                  <a:lnTo>
                    <a:pt x="238" y="134"/>
                  </a:lnTo>
                  <a:lnTo>
                    <a:pt x="269" y="118"/>
                  </a:lnTo>
                  <a:lnTo>
                    <a:pt x="303" y="105"/>
                  </a:lnTo>
                  <a:lnTo>
                    <a:pt x="341" y="94"/>
                  </a:lnTo>
                  <a:lnTo>
                    <a:pt x="382" y="82"/>
                  </a:lnTo>
                  <a:lnTo>
                    <a:pt x="426" y="72"/>
                  </a:lnTo>
                  <a:lnTo>
                    <a:pt x="523" y="67"/>
                  </a:lnTo>
                  <a:lnTo>
                    <a:pt x="623" y="82"/>
                  </a:lnTo>
                  <a:lnTo>
                    <a:pt x="673" y="95"/>
                  </a:lnTo>
                  <a:lnTo>
                    <a:pt x="721" y="111"/>
                  </a:lnTo>
                  <a:lnTo>
                    <a:pt x="768" y="129"/>
                  </a:lnTo>
                  <a:lnTo>
                    <a:pt x="790" y="138"/>
                  </a:lnTo>
                  <a:lnTo>
                    <a:pt x="814" y="148"/>
                  </a:lnTo>
                  <a:lnTo>
                    <a:pt x="834" y="158"/>
                  </a:lnTo>
                  <a:lnTo>
                    <a:pt x="855" y="168"/>
                  </a:lnTo>
                  <a:lnTo>
                    <a:pt x="874" y="178"/>
                  </a:lnTo>
                  <a:lnTo>
                    <a:pt x="893" y="187"/>
                  </a:lnTo>
                  <a:lnTo>
                    <a:pt x="910" y="197"/>
                  </a:lnTo>
                  <a:lnTo>
                    <a:pt x="927" y="206"/>
                  </a:lnTo>
                  <a:lnTo>
                    <a:pt x="957" y="222"/>
                  </a:lnTo>
                  <a:lnTo>
                    <a:pt x="980" y="238"/>
                  </a:lnTo>
                  <a:lnTo>
                    <a:pt x="998" y="248"/>
                  </a:lnTo>
                  <a:lnTo>
                    <a:pt x="1013" y="258"/>
                  </a:lnTo>
                  <a:lnTo>
                    <a:pt x="1027" y="2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69" name="Freeform 48">
              <a:extLst>
                <a:ext uri="{FF2B5EF4-FFF2-40B4-BE49-F238E27FC236}">
                  <a16:creationId xmlns:a16="http://schemas.microsoft.com/office/drawing/2014/main" id="{6DDC0AF9-30CA-4F47-98E4-98FEC0F2A32F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7" y="2150"/>
              <a:ext cx="303" cy="249"/>
            </a:xfrm>
            <a:custGeom>
              <a:avLst/>
              <a:gdLst>
                <a:gd name="T0" fmla="*/ 6 w 909"/>
                <a:gd name="T1" fmla="*/ 2 h 746"/>
                <a:gd name="T2" fmla="*/ 32 w 909"/>
                <a:gd name="T3" fmla="*/ 11 h 746"/>
                <a:gd name="T4" fmla="*/ 59 w 909"/>
                <a:gd name="T5" fmla="*/ 21 h 746"/>
                <a:gd name="T6" fmla="*/ 81 w 909"/>
                <a:gd name="T7" fmla="*/ 30 h 746"/>
                <a:gd name="T8" fmla="*/ 96 w 909"/>
                <a:gd name="T9" fmla="*/ 36 h 746"/>
                <a:gd name="T10" fmla="*/ 112 w 909"/>
                <a:gd name="T11" fmla="*/ 43 h 746"/>
                <a:gd name="T12" fmla="*/ 128 w 909"/>
                <a:gd name="T13" fmla="*/ 50 h 746"/>
                <a:gd name="T14" fmla="*/ 143 w 909"/>
                <a:gd name="T15" fmla="*/ 58 h 746"/>
                <a:gd name="T16" fmla="*/ 157 w 909"/>
                <a:gd name="T17" fmla="*/ 66 h 746"/>
                <a:gd name="T18" fmla="*/ 171 w 909"/>
                <a:gd name="T19" fmla="*/ 74 h 746"/>
                <a:gd name="T20" fmla="*/ 183 w 909"/>
                <a:gd name="T21" fmla="*/ 82 h 746"/>
                <a:gd name="T22" fmla="*/ 194 w 909"/>
                <a:gd name="T23" fmla="*/ 91 h 746"/>
                <a:gd name="T24" fmla="*/ 204 w 909"/>
                <a:gd name="T25" fmla="*/ 100 h 746"/>
                <a:gd name="T26" fmla="*/ 215 w 909"/>
                <a:gd name="T27" fmla="*/ 112 h 746"/>
                <a:gd name="T28" fmla="*/ 220 w 909"/>
                <a:gd name="T29" fmla="*/ 118 h 746"/>
                <a:gd name="T30" fmla="*/ 225 w 909"/>
                <a:gd name="T31" fmla="*/ 124 h 746"/>
                <a:gd name="T32" fmla="*/ 233 w 909"/>
                <a:gd name="T33" fmla="*/ 134 h 746"/>
                <a:gd name="T34" fmla="*/ 238 w 909"/>
                <a:gd name="T35" fmla="*/ 141 h 746"/>
                <a:gd name="T36" fmla="*/ 243 w 909"/>
                <a:gd name="T37" fmla="*/ 147 h 746"/>
                <a:gd name="T38" fmla="*/ 249 w 909"/>
                <a:gd name="T39" fmla="*/ 157 h 746"/>
                <a:gd name="T40" fmla="*/ 254 w 909"/>
                <a:gd name="T41" fmla="*/ 164 h 746"/>
                <a:gd name="T42" fmla="*/ 259 w 909"/>
                <a:gd name="T43" fmla="*/ 171 h 746"/>
                <a:gd name="T44" fmla="*/ 263 w 909"/>
                <a:gd name="T45" fmla="*/ 178 h 746"/>
                <a:gd name="T46" fmla="*/ 269 w 909"/>
                <a:gd name="T47" fmla="*/ 188 h 746"/>
                <a:gd name="T48" fmla="*/ 273 w 909"/>
                <a:gd name="T49" fmla="*/ 194 h 746"/>
                <a:gd name="T50" fmla="*/ 278 w 909"/>
                <a:gd name="T51" fmla="*/ 203 h 746"/>
                <a:gd name="T52" fmla="*/ 282 w 909"/>
                <a:gd name="T53" fmla="*/ 209 h 746"/>
                <a:gd name="T54" fmla="*/ 288 w 909"/>
                <a:gd name="T55" fmla="*/ 220 h 746"/>
                <a:gd name="T56" fmla="*/ 293 w 909"/>
                <a:gd name="T57" fmla="*/ 229 h 746"/>
                <a:gd name="T58" fmla="*/ 297 w 909"/>
                <a:gd name="T59" fmla="*/ 238 h 746"/>
                <a:gd name="T60" fmla="*/ 301 w 909"/>
                <a:gd name="T61" fmla="*/ 244 h 746"/>
                <a:gd name="T62" fmla="*/ 301 w 909"/>
                <a:gd name="T63" fmla="*/ 247 h 746"/>
                <a:gd name="T64" fmla="*/ 293 w 909"/>
                <a:gd name="T65" fmla="*/ 241 h 746"/>
                <a:gd name="T66" fmla="*/ 281 w 909"/>
                <a:gd name="T67" fmla="*/ 234 h 746"/>
                <a:gd name="T68" fmla="*/ 266 w 909"/>
                <a:gd name="T69" fmla="*/ 224 h 746"/>
                <a:gd name="T70" fmla="*/ 248 w 909"/>
                <a:gd name="T71" fmla="*/ 215 h 746"/>
                <a:gd name="T72" fmla="*/ 226 w 909"/>
                <a:gd name="T73" fmla="*/ 205 h 746"/>
                <a:gd name="T74" fmla="*/ 204 w 909"/>
                <a:gd name="T75" fmla="*/ 198 h 746"/>
                <a:gd name="T76" fmla="*/ 180 w 909"/>
                <a:gd name="T77" fmla="*/ 193 h 746"/>
                <a:gd name="T78" fmla="*/ 110 w 909"/>
                <a:gd name="T79" fmla="*/ 189 h 746"/>
                <a:gd name="T80" fmla="*/ 90 w 909"/>
                <a:gd name="T81" fmla="*/ 153 h 746"/>
                <a:gd name="T82" fmla="*/ 86 w 909"/>
                <a:gd name="T83" fmla="*/ 108 h 746"/>
                <a:gd name="T84" fmla="*/ 82 w 909"/>
                <a:gd name="T85" fmla="*/ 98 h 746"/>
                <a:gd name="T86" fmla="*/ 75 w 909"/>
                <a:gd name="T87" fmla="*/ 92 h 746"/>
                <a:gd name="T88" fmla="*/ 66 w 909"/>
                <a:gd name="T89" fmla="*/ 87 h 746"/>
                <a:gd name="T90" fmla="*/ 45 w 909"/>
                <a:gd name="T91" fmla="*/ 82 h 746"/>
                <a:gd name="T92" fmla="*/ 19 w 909"/>
                <a:gd name="T93" fmla="*/ 42 h 746"/>
                <a:gd name="T94" fmla="*/ 14 w 909"/>
                <a:gd name="T95" fmla="*/ 27 h 746"/>
                <a:gd name="T96" fmla="*/ 11 w 909"/>
                <a:gd name="T97" fmla="*/ 20 h 746"/>
                <a:gd name="T98" fmla="*/ 7 w 909"/>
                <a:gd name="T99" fmla="*/ 13 h 746"/>
                <a:gd name="T100" fmla="*/ 2 w 909"/>
                <a:gd name="T101" fmla="*/ 4 h 746"/>
                <a:gd name="T102" fmla="*/ 0 w 909"/>
                <a:gd name="T103" fmla="*/ 0 h 74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909" h="746">
                  <a:moveTo>
                    <a:pt x="0" y="0"/>
                  </a:moveTo>
                  <a:lnTo>
                    <a:pt x="17" y="6"/>
                  </a:lnTo>
                  <a:lnTo>
                    <a:pt x="65" y="21"/>
                  </a:lnTo>
                  <a:lnTo>
                    <a:pt x="97" y="33"/>
                  </a:lnTo>
                  <a:lnTo>
                    <a:pt x="135" y="46"/>
                  </a:lnTo>
                  <a:lnTo>
                    <a:pt x="176" y="62"/>
                  </a:lnTo>
                  <a:lnTo>
                    <a:pt x="219" y="80"/>
                  </a:lnTo>
                  <a:lnTo>
                    <a:pt x="243" y="89"/>
                  </a:lnTo>
                  <a:lnTo>
                    <a:pt x="265" y="99"/>
                  </a:lnTo>
                  <a:lnTo>
                    <a:pt x="288" y="108"/>
                  </a:lnTo>
                  <a:lnTo>
                    <a:pt x="313" y="119"/>
                  </a:lnTo>
                  <a:lnTo>
                    <a:pt x="335" y="129"/>
                  </a:lnTo>
                  <a:lnTo>
                    <a:pt x="360" y="141"/>
                  </a:lnTo>
                  <a:lnTo>
                    <a:pt x="383" y="151"/>
                  </a:lnTo>
                  <a:lnTo>
                    <a:pt x="405" y="162"/>
                  </a:lnTo>
                  <a:lnTo>
                    <a:pt x="429" y="175"/>
                  </a:lnTo>
                  <a:lnTo>
                    <a:pt x="451" y="186"/>
                  </a:lnTo>
                  <a:lnTo>
                    <a:pt x="472" y="197"/>
                  </a:lnTo>
                  <a:lnTo>
                    <a:pt x="494" y="210"/>
                  </a:lnTo>
                  <a:lnTo>
                    <a:pt x="513" y="222"/>
                  </a:lnTo>
                  <a:lnTo>
                    <a:pt x="531" y="234"/>
                  </a:lnTo>
                  <a:lnTo>
                    <a:pt x="550" y="247"/>
                  </a:lnTo>
                  <a:lnTo>
                    <a:pt x="566" y="259"/>
                  </a:lnTo>
                  <a:lnTo>
                    <a:pt x="581" y="273"/>
                  </a:lnTo>
                  <a:lnTo>
                    <a:pt x="598" y="286"/>
                  </a:lnTo>
                  <a:lnTo>
                    <a:pt x="613" y="301"/>
                  </a:lnTo>
                  <a:lnTo>
                    <a:pt x="630" y="318"/>
                  </a:lnTo>
                  <a:lnTo>
                    <a:pt x="645" y="335"/>
                  </a:lnTo>
                  <a:lnTo>
                    <a:pt x="653" y="344"/>
                  </a:lnTo>
                  <a:lnTo>
                    <a:pt x="661" y="354"/>
                  </a:lnTo>
                  <a:lnTo>
                    <a:pt x="668" y="362"/>
                  </a:lnTo>
                  <a:lnTo>
                    <a:pt x="676" y="371"/>
                  </a:lnTo>
                  <a:lnTo>
                    <a:pt x="692" y="391"/>
                  </a:lnTo>
                  <a:lnTo>
                    <a:pt x="699" y="401"/>
                  </a:lnTo>
                  <a:lnTo>
                    <a:pt x="706" y="410"/>
                  </a:lnTo>
                  <a:lnTo>
                    <a:pt x="713" y="421"/>
                  </a:lnTo>
                  <a:lnTo>
                    <a:pt x="720" y="430"/>
                  </a:lnTo>
                  <a:lnTo>
                    <a:pt x="728" y="440"/>
                  </a:lnTo>
                  <a:lnTo>
                    <a:pt x="735" y="451"/>
                  </a:lnTo>
                  <a:lnTo>
                    <a:pt x="748" y="471"/>
                  </a:lnTo>
                  <a:lnTo>
                    <a:pt x="755" y="480"/>
                  </a:lnTo>
                  <a:lnTo>
                    <a:pt x="763" y="492"/>
                  </a:lnTo>
                  <a:lnTo>
                    <a:pt x="769" y="501"/>
                  </a:lnTo>
                  <a:lnTo>
                    <a:pt x="776" y="511"/>
                  </a:lnTo>
                  <a:lnTo>
                    <a:pt x="782" y="522"/>
                  </a:lnTo>
                  <a:lnTo>
                    <a:pt x="788" y="532"/>
                  </a:lnTo>
                  <a:lnTo>
                    <a:pt x="801" y="553"/>
                  </a:lnTo>
                  <a:lnTo>
                    <a:pt x="807" y="562"/>
                  </a:lnTo>
                  <a:lnTo>
                    <a:pt x="813" y="571"/>
                  </a:lnTo>
                  <a:lnTo>
                    <a:pt x="819" y="580"/>
                  </a:lnTo>
                  <a:lnTo>
                    <a:pt x="824" y="591"/>
                  </a:lnTo>
                  <a:lnTo>
                    <a:pt x="835" y="609"/>
                  </a:lnTo>
                  <a:lnTo>
                    <a:pt x="841" y="617"/>
                  </a:lnTo>
                  <a:lnTo>
                    <a:pt x="845" y="627"/>
                  </a:lnTo>
                  <a:lnTo>
                    <a:pt x="854" y="643"/>
                  </a:lnTo>
                  <a:lnTo>
                    <a:pt x="864" y="660"/>
                  </a:lnTo>
                  <a:lnTo>
                    <a:pt x="872" y="674"/>
                  </a:lnTo>
                  <a:lnTo>
                    <a:pt x="880" y="687"/>
                  </a:lnTo>
                  <a:lnTo>
                    <a:pt x="886" y="701"/>
                  </a:lnTo>
                  <a:lnTo>
                    <a:pt x="892" y="712"/>
                  </a:lnTo>
                  <a:lnTo>
                    <a:pt x="898" y="721"/>
                  </a:lnTo>
                  <a:lnTo>
                    <a:pt x="902" y="730"/>
                  </a:lnTo>
                  <a:lnTo>
                    <a:pt x="909" y="746"/>
                  </a:lnTo>
                  <a:lnTo>
                    <a:pt x="902" y="740"/>
                  </a:lnTo>
                  <a:lnTo>
                    <a:pt x="891" y="733"/>
                  </a:lnTo>
                  <a:lnTo>
                    <a:pt x="879" y="723"/>
                  </a:lnTo>
                  <a:lnTo>
                    <a:pt x="863" y="712"/>
                  </a:lnTo>
                  <a:lnTo>
                    <a:pt x="844" y="700"/>
                  </a:lnTo>
                  <a:lnTo>
                    <a:pt x="821" y="686"/>
                  </a:lnTo>
                  <a:lnTo>
                    <a:pt x="798" y="672"/>
                  </a:lnTo>
                  <a:lnTo>
                    <a:pt x="771" y="657"/>
                  </a:lnTo>
                  <a:lnTo>
                    <a:pt x="743" y="643"/>
                  </a:lnTo>
                  <a:lnTo>
                    <a:pt x="712" y="629"/>
                  </a:lnTo>
                  <a:lnTo>
                    <a:pt x="679" y="615"/>
                  </a:lnTo>
                  <a:lnTo>
                    <a:pt x="646" y="604"/>
                  </a:lnTo>
                  <a:lnTo>
                    <a:pt x="611" y="593"/>
                  </a:lnTo>
                  <a:lnTo>
                    <a:pt x="576" y="583"/>
                  </a:lnTo>
                  <a:lnTo>
                    <a:pt x="539" y="577"/>
                  </a:lnTo>
                  <a:lnTo>
                    <a:pt x="414" y="566"/>
                  </a:lnTo>
                  <a:lnTo>
                    <a:pt x="330" y="567"/>
                  </a:lnTo>
                  <a:lnTo>
                    <a:pt x="268" y="577"/>
                  </a:lnTo>
                  <a:lnTo>
                    <a:pt x="271" y="459"/>
                  </a:lnTo>
                  <a:lnTo>
                    <a:pt x="265" y="364"/>
                  </a:lnTo>
                  <a:lnTo>
                    <a:pt x="257" y="325"/>
                  </a:lnTo>
                  <a:lnTo>
                    <a:pt x="252" y="308"/>
                  </a:lnTo>
                  <a:lnTo>
                    <a:pt x="245" y="295"/>
                  </a:lnTo>
                  <a:lnTo>
                    <a:pt x="236" y="285"/>
                  </a:lnTo>
                  <a:lnTo>
                    <a:pt x="225" y="276"/>
                  </a:lnTo>
                  <a:lnTo>
                    <a:pt x="213" y="268"/>
                  </a:lnTo>
                  <a:lnTo>
                    <a:pt x="198" y="261"/>
                  </a:lnTo>
                  <a:lnTo>
                    <a:pt x="167" y="252"/>
                  </a:lnTo>
                  <a:lnTo>
                    <a:pt x="135" y="246"/>
                  </a:lnTo>
                  <a:lnTo>
                    <a:pt x="53" y="241"/>
                  </a:lnTo>
                  <a:lnTo>
                    <a:pt x="57" y="127"/>
                  </a:lnTo>
                  <a:lnTo>
                    <a:pt x="50" y="104"/>
                  </a:lnTo>
                  <a:lnTo>
                    <a:pt x="41" y="80"/>
                  </a:lnTo>
                  <a:lnTo>
                    <a:pt x="36" y="70"/>
                  </a:lnTo>
                  <a:lnTo>
                    <a:pt x="32" y="59"/>
                  </a:lnTo>
                  <a:lnTo>
                    <a:pt x="27" y="49"/>
                  </a:lnTo>
                  <a:lnTo>
                    <a:pt x="22" y="39"/>
                  </a:lnTo>
                  <a:lnTo>
                    <a:pt x="13" y="23"/>
                  </a:lnTo>
                  <a:lnTo>
                    <a:pt x="6" y="11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760000"/>
                </a:gs>
                <a:gs pos="100000">
                  <a:srgbClr val="FF00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0" name="Freeform 49">
              <a:extLst>
                <a:ext uri="{FF2B5EF4-FFF2-40B4-BE49-F238E27FC236}">
                  <a16:creationId xmlns:a16="http://schemas.microsoft.com/office/drawing/2014/main" id="{96FA9A84-91B1-4E8E-B63B-FB10127514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36" y="2005"/>
              <a:ext cx="410" cy="324"/>
            </a:xfrm>
            <a:custGeom>
              <a:avLst/>
              <a:gdLst>
                <a:gd name="T0" fmla="*/ 19 w 1230"/>
                <a:gd name="T1" fmla="*/ 35 h 970"/>
                <a:gd name="T2" fmla="*/ 39 w 1230"/>
                <a:gd name="T3" fmla="*/ 49 h 970"/>
                <a:gd name="T4" fmla="*/ 49 w 1230"/>
                <a:gd name="T5" fmla="*/ 96 h 970"/>
                <a:gd name="T6" fmla="*/ 117 w 1230"/>
                <a:gd name="T7" fmla="*/ 108 h 970"/>
                <a:gd name="T8" fmla="*/ 164 w 1230"/>
                <a:gd name="T9" fmla="*/ 120 h 970"/>
                <a:gd name="T10" fmla="*/ 205 w 1230"/>
                <a:gd name="T11" fmla="*/ 134 h 970"/>
                <a:gd name="T12" fmla="*/ 229 w 1230"/>
                <a:gd name="T13" fmla="*/ 144 h 970"/>
                <a:gd name="T14" fmla="*/ 252 w 1230"/>
                <a:gd name="T15" fmla="*/ 155 h 970"/>
                <a:gd name="T16" fmla="*/ 273 w 1230"/>
                <a:gd name="T17" fmla="*/ 166 h 970"/>
                <a:gd name="T18" fmla="*/ 290 w 1230"/>
                <a:gd name="T19" fmla="*/ 176 h 970"/>
                <a:gd name="T20" fmla="*/ 305 w 1230"/>
                <a:gd name="T21" fmla="*/ 186 h 970"/>
                <a:gd name="T22" fmla="*/ 321 w 1230"/>
                <a:gd name="T23" fmla="*/ 198 h 970"/>
                <a:gd name="T24" fmla="*/ 339 w 1230"/>
                <a:gd name="T25" fmla="*/ 214 h 970"/>
                <a:gd name="T26" fmla="*/ 351 w 1230"/>
                <a:gd name="T27" fmla="*/ 227 h 970"/>
                <a:gd name="T28" fmla="*/ 361 w 1230"/>
                <a:gd name="T29" fmla="*/ 238 h 970"/>
                <a:gd name="T30" fmla="*/ 372 w 1230"/>
                <a:gd name="T31" fmla="*/ 252 h 970"/>
                <a:gd name="T32" fmla="*/ 378 w 1230"/>
                <a:gd name="T33" fmla="*/ 262 h 970"/>
                <a:gd name="T34" fmla="*/ 384 w 1230"/>
                <a:gd name="T35" fmla="*/ 272 h 970"/>
                <a:gd name="T36" fmla="*/ 392 w 1230"/>
                <a:gd name="T37" fmla="*/ 287 h 970"/>
                <a:gd name="T38" fmla="*/ 397 w 1230"/>
                <a:gd name="T39" fmla="*/ 298 h 970"/>
                <a:gd name="T40" fmla="*/ 402 w 1230"/>
                <a:gd name="T41" fmla="*/ 308 h 970"/>
                <a:gd name="T42" fmla="*/ 409 w 1230"/>
                <a:gd name="T43" fmla="*/ 321 h 970"/>
                <a:gd name="T44" fmla="*/ 407 w 1230"/>
                <a:gd name="T45" fmla="*/ 302 h 970"/>
                <a:gd name="T46" fmla="*/ 399 w 1230"/>
                <a:gd name="T47" fmla="*/ 274 h 970"/>
                <a:gd name="T48" fmla="*/ 387 w 1230"/>
                <a:gd name="T49" fmla="*/ 240 h 970"/>
                <a:gd name="T50" fmla="*/ 381 w 1230"/>
                <a:gd name="T51" fmla="*/ 229 h 970"/>
                <a:gd name="T52" fmla="*/ 375 w 1230"/>
                <a:gd name="T53" fmla="*/ 217 h 970"/>
                <a:gd name="T54" fmla="*/ 368 w 1230"/>
                <a:gd name="T55" fmla="*/ 206 h 970"/>
                <a:gd name="T56" fmla="*/ 355 w 1230"/>
                <a:gd name="T57" fmla="*/ 191 h 970"/>
                <a:gd name="T58" fmla="*/ 341 w 1230"/>
                <a:gd name="T59" fmla="*/ 176 h 970"/>
                <a:gd name="T60" fmla="*/ 327 w 1230"/>
                <a:gd name="T61" fmla="*/ 164 h 970"/>
                <a:gd name="T62" fmla="*/ 311 w 1230"/>
                <a:gd name="T63" fmla="*/ 152 h 970"/>
                <a:gd name="T64" fmla="*/ 297 w 1230"/>
                <a:gd name="T65" fmla="*/ 141 h 970"/>
                <a:gd name="T66" fmla="*/ 282 w 1230"/>
                <a:gd name="T67" fmla="*/ 131 h 970"/>
                <a:gd name="T68" fmla="*/ 266 w 1230"/>
                <a:gd name="T69" fmla="*/ 122 h 970"/>
                <a:gd name="T70" fmla="*/ 240 w 1230"/>
                <a:gd name="T71" fmla="*/ 108 h 970"/>
                <a:gd name="T72" fmla="*/ 209 w 1230"/>
                <a:gd name="T73" fmla="*/ 94 h 970"/>
                <a:gd name="T74" fmla="*/ 178 w 1230"/>
                <a:gd name="T75" fmla="*/ 82 h 970"/>
                <a:gd name="T76" fmla="*/ 145 w 1230"/>
                <a:gd name="T77" fmla="*/ 69 h 970"/>
                <a:gd name="T78" fmla="*/ 113 w 1230"/>
                <a:gd name="T79" fmla="*/ 58 h 970"/>
                <a:gd name="T80" fmla="*/ 86 w 1230"/>
                <a:gd name="T81" fmla="*/ 50 h 970"/>
                <a:gd name="T82" fmla="*/ 62 w 1230"/>
                <a:gd name="T83" fmla="*/ 36 h 970"/>
                <a:gd name="T84" fmla="*/ 63 w 1230"/>
                <a:gd name="T85" fmla="*/ 9 h 970"/>
                <a:gd name="T86" fmla="*/ 55 w 1230"/>
                <a:gd name="T87" fmla="*/ 2 h 970"/>
                <a:gd name="T88" fmla="*/ 28 w 1230"/>
                <a:gd name="T89" fmla="*/ 6 h 970"/>
                <a:gd name="T90" fmla="*/ 6 w 1230"/>
                <a:gd name="T91" fmla="*/ 22 h 970"/>
                <a:gd name="T92" fmla="*/ 0 w 1230"/>
                <a:gd name="T93" fmla="*/ 28 h 97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30" h="970">
                  <a:moveTo>
                    <a:pt x="0" y="84"/>
                  </a:moveTo>
                  <a:lnTo>
                    <a:pt x="18" y="89"/>
                  </a:lnTo>
                  <a:lnTo>
                    <a:pt x="58" y="105"/>
                  </a:lnTo>
                  <a:lnTo>
                    <a:pt x="81" y="118"/>
                  </a:lnTo>
                  <a:lnTo>
                    <a:pt x="102" y="131"/>
                  </a:lnTo>
                  <a:lnTo>
                    <a:pt x="118" y="147"/>
                  </a:lnTo>
                  <a:lnTo>
                    <a:pt x="129" y="165"/>
                  </a:lnTo>
                  <a:lnTo>
                    <a:pt x="145" y="245"/>
                  </a:lnTo>
                  <a:lnTo>
                    <a:pt x="147" y="287"/>
                  </a:lnTo>
                  <a:lnTo>
                    <a:pt x="205" y="296"/>
                  </a:lnTo>
                  <a:lnTo>
                    <a:pt x="268" y="308"/>
                  </a:lnTo>
                  <a:lnTo>
                    <a:pt x="350" y="324"/>
                  </a:lnTo>
                  <a:lnTo>
                    <a:pt x="394" y="334"/>
                  </a:lnTo>
                  <a:lnTo>
                    <a:pt x="441" y="346"/>
                  </a:lnTo>
                  <a:lnTo>
                    <a:pt x="491" y="360"/>
                  </a:lnTo>
                  <a:lnTo>
                    <a:pt x="540" y="374"/>
                  </a:lnTo>
                  <a:lnTo>
                    <a:pt x="590" y="390"/>
                  </a:lnTo>
                  <a:lnTo>
                    <a:pt x="614" y="400"/>
                  </a:lnTo>
                  <a:lnTo>
                    <a:pt x="640" y="410"/>
                  </a:lnTo>
                  <a:lnTo>
                    <a:pt x="665" y="419"/>
                  </a:lnTo>
                  <a:lnTo>
                    <a:pt x="688" y="430"/>
                  </a:lnTo>
                  <a:lnTo>
                    <a:pt x="712" y="441"/>
                  </a:lnTo>
                  <a:lnTo>
                    <a:pt x="735" y="451"/>
                  </a:lnTo>
                  <a:lnTo>
                    <a:pt x="757" y="464"/>
                  </a:lnTo>
                  <a:lnTo>
                    <a:pt x="779" y="475"/>
                  </a:lnTo>
                  <a:lnTo>
                    <a:pt x="800" y="485"/>
                  </a:lnTo>
                  <a:lnTo>
                    <a:pt x="818" y="496"/>
                  </a:lnTo>
                  <a:lnTo>
                    <a:pt x="837" y="507"/>
                  </a:lnTo>
                  <a:lnTo>
                    <a:pt x="855" y="517"/>
                  </a:lnTo>
                  <a:lnTo>
                    <a:pt x="871" y="527"/>
                  </a:lnTo>
                  <a:lnTo>
                    <a:pt x="886" y="537"/>
                  </a:lnTo>
                  <a:lnTo>
                    <a:pt x="900" y="546"/>
                  </a:lnTo>
                  <a:lnTo>
                    <a:pt x="915" y="556"/>
                  </a:lnTo>
                  <a:lnTo>
                    <a:pt x="927" y="565"/>
                  </a:lnTo>
                  <a:lnTo>
                    <a:pt x="941" y="575"/>
                  </a:lnTo>
                  <a:lnTo>
                    <a:pt x="962" y="592"/>
                  </a:lnTo>
                  <a:lnTo>
                    <a:pt x="983" y="609"/>
                  </a:lnTo>
                  <a:lnTo>
                    <a:pt x="1000" y="625"/>
                  </a:lnTo>
                  <a:lnTo>
                    <a:pt x="1016" y="640"/>
                  </a:lnTo>
                  <a:lnTo>
                    <a:pt x="1030" y="653"/>
                  </a:lnTo>
                  <a:lnTo>
                    <a:pt x="1043" y="666"/>
                  </a:lnTo>
                  <a:lnTo>
                    <a:pt x="1053" y="679"/>
                  </a:lnTo>
                  <a:lnTo>
                    <a:pt x="1064" y="691"/>
                  </a:lnTo>
                  <a:lnTo>
                    <a:pt x="1073" y="701"/>
                  </a:lnTo>
                  <a:lnTo>
                    <a:pt x="1083" y="712"/>
                  </a:lnTo>
                  <a:lnTo>
                    <a:pt x="1093" y="722"/>
                  </a:lnTo>
                  <a:lnTo>
                    <a:pt x="1103" y="736"/>
                  </a:lnTo>
                  <a:lnTo>
                    <a:pt x="1115" y="754"/>
                  </a:lnTo>
                  <a:lnTo>
                    <a:pt x="1121" y="763"/>
                  </a:lnTo>
                  <a:lnTo>
                    <a:pt x="1127" y="772"/>
                  </a:lnTo>
                  <a:lnTo>
                    <a:pt x="1133" y="783"/>
                  </a:lnTo>
                  <a:lnTo>
                    <a:pt x="1139" y="793"/>
                  </a:lnTo>
                  <a:lnTo>
                    <a:pt x="1144" y="804"/>
                  </a:lnTo>
                  <a:lnTo>
                    <a:pt x="1151" y="815"/>
                  </a:lnTo>
                  <a:lnTo>
                    <a:pt x="1163" y="837"/>
                  </a:lnTo>
                  <a:lnTo>
                    <a:pt x="1169" y="849"/>
                  </a:lnTo>
                  <a:lnTo>
                    <a:pt x="1175" y="859"/>
                  </a:lnTo>
                  <a:lnTo>
                    <a:pt x="1180" y="870"/>
                  </a:lnTo>
                  <a:lnTo>
                    <a:pt x="1186" y="881"/>
                  </a:lnTo>
                  <a:lnTo>
                    <a:pt x="1192" y="892"/>
                  </a:lnTo>
                  <a:lnTo>
                    <a:pt x="1196" y="901"/>
                  </a:lnTo>
                  <a:lnTo>
                    <a:pt x="1201" y="911"/>
                  </a:lnTo>
                  <a:lnTo>
                    <a:pt x="1206" y="921"/>
                  </a:lnTo>
                  <a:lnTo>
                    <a:pt x="1213" y="937"/>
                  </a:lnTo>
                  <a:lnTo>
                    <a:pt x="1221" y="952"/>
                  </a:lnTo>
                  <a:lnTo>
                    <a:pt x="1226" y="962"/>
                  </a:lnTo>
                  <a:lnTo>
                    <a:pt x="1230" y="970"/>
                  </a:lnTo>
                  <a:lnTo>
                    <a:pt x="1224" y="927"/>
                  </a:lnTo>
                  <a:lnTo>
                    <a:pt x="1220" y="904"/>
                  </a:lnTo>
                  <a:lnTo>
                    <a:pt x="1213" y="879"/>
                  </a:lnTo>
                  <a:lnTo>
                    <a:pt x="1207" y="851"/>
                  </a:lnTo>
                  <a:lnTo>
                    <a:pt x="1197" y="820"/>
                  </a:lnTo>
                  <a:lnTo>
                    <a:pt x="1188" y="788"/>
                  </a:lnTo>
                  <a:lnTo>
                    <a:pt x="1174" y="754"/>
                  </a:lnTo>
                  <a:lnTo>
                    <a:pt x="1160" y="719"/>
                  </a:lnTo>
                  <a:lnTo>
                    <a:pt x="1152" y="702"/>
                  </a:lnTo>
                  <a:lnTo>
                    <a:pt x="1148" y="693"/>
                  </a:lnTo>
                  <a:lnTo>
                    <a:pt x="1143" y="685"/>
                  </a:lnTo>
                  <a:lnTo>
                    <a:pt x="1134" y="667"/>
                  </a:lnTo>
                  <a:lnTo>
                    <a:pt x="1130" y="659"/>
                  </a:lnTo>
                  <a:lnTo>
                    <a:pt x="1125" y="651"/>
                  </a:lnTo>
                  <a:lnTo>
                    <a:pt x="1120" y="642"/>
                  </a:lnTo>
                  <a:lnTo>
                    <a:pt x="1114" y="633"/>
                  </a:lnTo>
                  <a:lnTo>
                    <a:pt x="1103" y="617"/>
                  </a:lnTo>
                  <a:lnTo>
                    <a:pt x="1091" y="600"/>
                  </a:lnTo>
                  <a:lnTo>
                    <a:pt x="1079" y="585"/>
                  </a:lnTo>
                  <a:lnTo>
                    <a:pt x="1065" y="571"/>
                  </a:lnTo>
                  <a:lnTo>
                    <a:pt x="1052" y="556"/>
                  </a:lnTo>
                  <a:lnTo>
                    <a:pt x="1038" y="542"/>
                  </a:lnTo>
                  <a:lnTo>
                    <a:pt x="1023" y="528"/>
                  </a:lnTo>
                  <a:lnTo>
                    <a:pt x="1009" y="516"/>
                  </a:lnTo>
                  <a:lnTo>
                    <a:pt x="994" y="503"/>
                  </a:lnTo>
                  <a:lnTo>
                    <a:pt x="980" y="490"/>
                  </a:lnTo>
                  <a:lnTo>
                    <a:pt x="964" y="478"/>
                  </a:lnTo>
                  <a:lnTo>
                    <a:pt x="950" y="467"/>
                  </a:lnTo>
                  <a:lnTo>
                    <a:pt x="934" y="455"/>
                  </a:lnTo>
                  <a:lnTo>
                    <a:pt x="920" y="444"/>
                  </a:lnTo>
                  <a:lnTo>
                    <a:pt x="906" y="433"/>
                  </a:lnTo>
                  <a:lnTo>
                    <a:pt x="890" y="422"/>
                  </a:lnTo>
                  <a:lnTo>
                    <a:pt x="875" y="412"/>
                  </a:lnTo>
                  <a:lnTo>
                    <a:pt x="860" y="402"/>
                  </a:lnTo>
                  <a:lnTo>
                    <a:pt x="845" y="392"/>
                  </a:lnTo>
                  <a:lnTo>
                    <a:pt x="829" y="382"/>
                  </a:lnTo>
                  <a:lnTo>
                    <a:pt x="814" y="374"/>
                  </a:lnTo>
                  <a:lnTo>
                    <a:pt x="799" y="365"/>
                  </a:lnTo>
                  <a:lnTo>
                    <a:pt x="783" y="356"/>
                  </a:lnTo>
                  <a:lnTo>
                    <a:pt x="752" y="339"/>
                  </a:lnTo>
                  <a:lnTo>
                    <a:pt x="721" y="324"/>
                  </a:lnTo>
                  <a:lnTo>
                    <a:pt x="690" y="309"/>
                  </a:lnTo>
                  <a:lnTo>
                    <a:pt x="659" y="295"/>
                  </a:lnTo>
                  <a:lnTo>
                    <a:pt x="628" y="281"/>
                  </a:lnTo>
                  <a:lnTo>
                    <a:pt x="597" y="269"/>
                  </a:lnTo>
                  <a:lnTo>
                    <a:pt x="566" y="257"/>
                  </a:lnTo>
                  <a:lnTo>
                    <a:pt x="535" y="244"/>
                  </a:lnTo>
                  <a:lnTo>
                    <a:pt x="502" y="232"/>
                  </a:lnTo>
                  <a:lnTo>
                    <a:pt x="468" y="221"/>
                  </a:lnTo>
                  <a:lnTo>
                    <a:pt x="436" y="208"/>
                  </a:lnTo>
                  <a:lnTo>
                    <a:pt x="402" y="197"/>
                  </a:lnTo>
                  <a:lnTo>
                    <a:pt x="370" y="187"/>
                  </a:lnTo>
                  <a:lnTo>
                    <a:pt x="340" y="175"/>
                  </a:lnTo>
                  <a:lnTo>
                    <a:pt x="311" y="166"/>
                  </a:lnTo>
                  <a:lnTo>
                    <a:pt x="283" y="158"/>
                  </a:lnTo>
                  <a:lnTo>
                    <a:pt x="258" y="150"/>
                  </a:lnTo>
                  <a:lnTo>
                    <a:pt x="216" y="136"/>
                  </a:lnTo>
                  <a:lnTo>
                    <a:pt x="179" y="124"/>
                  </a:lnTo>
                  <a:lnTo>
                    <a:pt x="185" y="109"/>
                  </a:lnTo>
                  <a:lnTo>
                    <a:pt x="195" y="75"/>
                  </a:lnTo>
                  <a:lnTo>
                    <a:pt x="193" y="36"/>
                  </a:lnTo>
                  <a:lnTo>
                    <a:pt x="189" y="27"/>
                  </a:lnTo>
                  <a:lnTo>
                    <a:pt x="183" y="19"/>
                  </a:lnTo>
                  <a:lnTo>
                    <a:pt x="176" y="12"/>
                  </a:lnTo>
                  <a:lnTo>
                    <a:pt x="164" y="6"/>
                  </a:lnTo>
                  <a:lnTo>
                    <a:pt x="140" y="0"/>
                  </a:lnTo>
                  <a:lnTo>
                    <a:pt x="113" y="6"/>
                  </a:lnTo>
                  <a:lnTo>
                    <a:pt x="85" y="19"/>
                  </a:lnTo>
                  <a:lnTo>
                    <a:pt x="59" y="34"/>
                  </a:lnTo>
                  <a:lnTo>
                    <a:pt x="36" y="52"/>
                  </a:lnTo>
                  <a:lnTo>
                    <a:pt x="17" y="67"/>
                  </a:lnTo>
                  <a:lnTo>
                    <a:pt x="4" y="8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1" name="Freeform 50">
              <a:extLst>
                <a:ext uri="{FF2B5EF4-FFF2-40B4-BE49-F238E27FC236}">
                  <a16:creationId xmlns:a16="http://schemas.microsoft.com/office/drawing/2014/main" id="{AF462C8E-CB45-4A20-8F4F-B82DD7ED1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4" y="2138"/>
              <a:ext cx="77" cy="235"/>
            </a:xfrm>
            <a:custGeom>
              <a:avLst/>
              <a:gdLst>
                <a:gd name="T0" fmla="*/ 0 w 230"/>
                <a:gd name="T1" fmla="*/ 16 h 703"/>
                <a:gd name="T2" fmla="*/ 1 w 230"/>
                <a:gd name="T3" fmla="*/ 18 h 703"/>
                <a:gd name="T4" fmla="*/ 4 w 230"/>
                <a:gd name="T5" fmla="*/ 22 h 703"/>
                <a:gd name="T6" fmla="*/ 6 w 230"/>
                <a:gd name="T7" fmla="*/ 25 h 703"/>
                <a:gd name="T8" fmla="*/ 10 w 230"/>
                <a:gd name="T9" fmla="*/ 30 h 703"/>
                <a:gd name="T10" fmla="*/ 13 w 230"/>
                <a:gd name="T11" fmla="*/ 36 h 703"/>
                <a:gd name="T12" fmla="*/ 15 w 230"/>
                <a:gd name="T13" fmla="*/ 39 h 703"/>
                <a:gd name="T14" fmla="*/ 17 w 230"/>
                <a:gd name="T15" fmla="*/ 42 h 703"/>
                <a:gd name="T16" fmla="*/ 20 w 230"/>
                <a:gd name="T17" fmla="*/ 46 h 703"/>
                <a:gd name="T18" fmla="*/ 22 w 230"/>
                <a:gd name="T19" fmla="*/ 50 h 703"/>
                <a:gd name="T20" fmla="*/ 24 w 230"/>
                <a:gd name="T21" fmla="*/ 53 h 703"/>
                <a:gd name="T22" fmla="*/ 26 w 230"/>
                <a:gd name="T23" fmla="*/ 58 h 703"/>
                <a:gd name="T24" fmla="*/ 28 w 230"/>
                <a:gd name="T25" fmla="*/ 62 h 703"/>
                <a:gd name="T26" fmla="*/ 31 w 230"/>
                <a:gd name="T27" fmla="*/ 66 h 703"/>
                <a:gd name="T28" fmla="*/ 33 w 230"/>
                <a:gd name="T29" fmla="*/ 70 h 703"/>
                <a:gd name="T30" fmla="*/ 35 w 230"/>
                <a:gd name="T31" fmla="*/ 75 h 703"/>
                <a:gd name="T32" fmla="*/ 37 w 230"/>
                <a:gd name="T33" fmla="*/ 79 h 703"/>
                <a:gd name="T34" fmla="*/ 39 w 230"/>
                <a:gd name="T35" fmla="*/ 84 h 703"/>
                <a:gd name="T36" fmla="*/ 48 w 230"/>
                <a:gd name="T37" fmla="*/ 102 h 703"/>
                <a:gd name="T38" fmla="*/ 54 w 230"/>
                <a:gd name="T39" fmla="*/ 121 h 703"/>
                <a:gd name="T40" fmla="*/ 61 w 230"/>
                <a:gd name="T41" fmla="*/ 160 h 703"/>
                <a:gd name="T42" fmla="*/ 65 w 230"/>
                <a:gd name="T43" fmla="*/ 197 h 703"/>
                <a:gd name="T44" fmla="*/ 67 w 230"/>
                <a:gd name="T45" fmla="*/ 235 h 703"/>
                <a:gd name="T46" fmla="*/ 70 w 230"/>
                <a:gd name="T47" fmla="*/ 224 h 703"/>
                <a:gd name="T48" fmla="*/ 74 w 230"/>
                <a:gd name="T49" fmla="*/ 195 h 703"/>
                <a:gd name="T50" fmla="*/ 77 w 230"/>
                <a:gd name="T51" fmla="*/ 152 h 703"/>
                <a:gd name="T52" fmla="*/ 76 w 230"/>
                <a:gd name="T53" fmla="*/ 128 h 703"/>
                <a:gd name="T54" fmla="*/ 73 w 230"/>
                <a:gd name="T55" fmla="*/ 103 h 703"/>
                <a:gd name="T56" fmla="*/ 69 w 230"/>
                <a:gd name="T57" fmla="*/ 80 h 703"/>
                <a:gd name="T58" fmla="*/ 65 w 230"/>
                <a:gd name="T59" fmla="*/ 60 h 703"/>
                <a:gd name="T60" fmla="*/ 63 w 230"/>
                <a:gd name="T61" fmla="*/ 51 h 703"/>
                <a:gd name="T62" fmla="*/ 61 w 230"/>
                <a:gd name="T63" fmla="*/ 44 h 703"/>
                <a:gd name="T64" fmla="*/ 57 w 230"/>
                <a:gd name="T65" fmla="*/ 31 h 703"/>
                <a:gd name="T66" fmla="*/ 56 w 230"/>
                <a:gd name="T67" fmla="*/ 28 h 703"/>
                <a:gd name="T68" fmla="*/ 55 w 230"/>
                <a:gd name="T69" fmla="*/ 26 h 703"/>
                <a:gd name="T70" fmla="*/ 52 w 230"/>
                <a:gd name="T71" fmla="*/ 21 h 703"/>
                <a:gd name="T72" fmla="*/ 49 w 230"/>
                <a:gd name="T73" fmla="*/ 17 h 703"/>
                <a:gd name="T74" fmla="*/ 46 w 230"/>
                <a:gd name="T75" fmla="*/ 13 h 703"/>
                <a:gd name="T76" fmla="*/ 43 w 230"/>
                <a:gd name="T77" fmla="*/ 10 h 703"/>
                <a:gd name="T78" fmla="*/ 39 w 230"/>
                <a:gd name="T79" fmla="*/ 7 h 703"/>
                <a:gd name="T80" fmla="*/ 29 w 230"/>
                <a:gd name="T81" fmla="*/ 3 h 703"/>
                <a:gd name="T82" fmla="*/ 21 w 230"/>
                <a:gd name="T83" fmla="*/ 0 h 703"/>
                <a:gd name="T84" fmla="*/ 13 w 230"/>
                <a:gd name="T85" fmla="*/ 0 h 703"/>
                <a:gd name="T86" fmla="*/ 5 w 230"/>
                <a:gd name="T87" fmla="*/ 5 h 703"/>
                <a:gd name="T88" fmla="*/ 1 w 230"/>
                <a:gd name="T89" fmla="*/ 12 h 703"/>
                <a:gd name="T90" fmla="*/ 0 w 230"/>
                <a:gd name="T91" fmla="*/ 16 h 703"/>
                <a:gd name="T92" fmla="*/ 0 w 230"/>
                <a:gd name="T93" fmla="*/ 16 h 7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230" h="703">
                  <a:moveTo>
                    <a:pt x="0" y="48"/>
                  </a:moveTo>
                  <a:lnTo>
                    <a:pt x="4" y="55"/>
                  </a:lnTo>
                  <a:lnTo>
                    <a:pt x="11" y="65"/>
                  </a:lnTo>
                  <a:lnTo>
                    <a:pt x="18" y="76"/>
                  </a:lnTo>
                  <a:lnTo>
                    <a:pt x="29" y="90"/>
                  </a:lnTo>
                  <a:lnTo>
                    <a:pt x="39" y="108"/>
                  </a:lnTo>
                  <a:lnTo>
                    <a:pt x="46" y="118"/>
                  </a:lnTo>
                  <a:lnTo>
                    <a:pt x="51" y="127"/>
                  </a:lnTo>
                  <a:lnTo>
                    <a:pt x="59" y="138"/>
                  </a:lnTo>
                  <a:lnTo>
                    <a:pt x="65" y="149"/>
                  </a:lnTo>
                  <a:lnTo>
                    <a:pt x="71" y="160"/>
                  </a:lnTo>
                  <a:lnTo>
                    <a:pt x="78" y="173"/>
                  </a:lnTo>
                  <a:lnTo>
                    <a:pt x="85" y="184"/>
                  </a:lnTo>
                  <a:lnTo>
                    <a:pt x="92" y="197"/>
                  </a:lnTo>
                  <a:lnTo>
                    <a:pt x="99" y="210"/>
                  </a:lnTo>
                  <a:lnTo>
                    <a:pt x="105" y="223"/>
                  </a:lnTo>
                  <a:lnTo>
                    <a:pt x="112" y="236"/>
                  </a:lnTo>
                  <a:lnTo>
                    <a:pt x="117" y="250"/>
                  </a:lnTo>
                  <a:lnTo>
                    <a:pt x="142" y="305"/>
                  </a:lnTo>
                  <a:lnTo>
                    <a:pt x="160" y="362"/>
                  </a:lnTo>
                  <a:lnTo>
                    <a:pt x="183" y="479"/>
                  </a:lnTo>
                  <a:lnTo>
                    <a:pt x="195" y="589"/>
                  </a:lnTo>
                  <a:lnTo>
                    <a:pt x="200" y="703"/>
                  </a:lnTo>
                  <a:lnTo>
                    <a:pt x="208" y="670"/>
                  </a:lnTo>
                  <a:lnTo>
                    <a:pt x="222" y="582"/>
                  </a:lnTo>
                  <a:lnTo>
                    <a:pt x="230" y="456"/>
                  </a:lnTo>
                  <a:lnTo>
                    <a:pt x="227" y="383"/>
                  </a:lnTo>
                  <a:lnTo>
                    <a:pt x="218" y="308"/>
                  </a:lnTo>
                  <a:lnTo>
                    <a:pt x="205" y="238"/>
                  </a:lnTo>
                  <a:lnTo>
                    <a:pt x="194" y="179"/>
                  </a:lnTo>
                  <a:lnTo>
                    <a:pt x="188" y="154"/>
                  </a:lnTo>
                  <a:lnTo>
                    <a:pt x="182" y="131"/>
                  </a:lnTo>
                  <a:lnTo>
                    <a:pt x="170" y="92"/>
                  </a:lnTo>
                  <a:lnTo>
                    <a:pt x="167" y="84"/>
                  </a:lnTo>
                  <a:lnTo>
                    <a:pt x="164" y="77"/>
                  </a:lnTo>
                  <a:lnTo>
                    <a:pt x="155" y="62"/>
                  </a:lnTo>
                  <a:lnTo>
                    <a:pt x="147" y="50"/>
                  </a:lnTo>
                  <a:lnTo>
                    <a:pt x="138" y="39"/>
                  </a:lnTo>
                  <a:lnTo>
                    <a:pt x="128" y="30"/>
                  </a:lnTo>
                  <a:lnTo>
                    <a:pt x="116" y="21"/>
                  </a:lnTo>
                  <a:lnTo>
                    <a:pt x="88" y="8"/>
                  </a:lnTo>
                  <a:lnTo>
                    <a:pt x="62" y="0"/>
                  </a:lnTo>
                  <a:lnTo>
                    <a:pt x="40" y="0"/>
                  </a:lnTo>
                  <a:lnTo>
                    <a:pt x="14" y="16"/>
                  </a:lnTo>
                  <a:lnTo>
                    <a:pt x="2" y="37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2" name="Freeform 51">
              <a:extLst>
                <a:ext uri="{FF2B5EF4-FFF2-40B4-BE49-F238E27FC236}">
                  <a16:creationId xmlns:a16="http://schemas.microsoft.com/office/drawing/2014/main" id="{E338C200-3AEA-48B6-95B5-3C3E0EEEEE8A}"/>
                </a:ext>
              </a:extLst>
            </p:cNvPr>
            <p:cNvSpPr>
              <a:spLocks/>
            </p:cNvSpPr>
            <p:nvPr/>
          </p:nvSpPr>
          <p:spPr bwMode="auto">
            <a:xfrm>
              <a:off x="4346" y="2405"/>
              <a:ext cx="245" cy="56"/>
            </a:xfrm>
            <a:custGeom>
              <a:avLst/>
              <a:gdLst>
                <a:gd name="T0" fmla="*/ 0 w 735"/>
                <a:gd name="T1" fmla="*/ 56 h 168"/>
                <a:gd name="T2" fmla="*/ 10 w 735"/>
                <a:gd name="T3" fmla="*/ 51 h 168"/>
                <a:gd name="T4" fmla="*/ 21 w 735"/>
                <a:gd name="T5" fmla="*/ 46 h 168"/>
                <a:gd name="T6" fmla="*/ 28 w 735"/>
                <a:gd name="T7" fmla="*/ 43 h 168"/>
                <a:gd name="T8" fmla="*/ 35 w 735"/>
                <a:gd name="T9" fmla="*/ 40 h 168"/>
                <a:gd name="T10" fmla="*/ 43 w 735"/>
                <a:gd name="T11" fmla="*/ 37 h 168"/>
                <a:gd name="T12" fmla="*/ 52 w 735"/>
                <a:gd name="T13" fmla="*/ 34 h 168"/>
                <a:gd name="T14" fmla="*/ 61 w 735"/>
                <a:gd name="T15" fmla="*/ 31 h 168"/>
                <a:gd name="T16" fmla="*/ 71 w 735"/>
                <a:gd name="T17" fmla="*/ 29 h 168"/>
                <a:gd name="T18" fmla="*/ 91 w 735"/>
                <a:gd name="T19" fmla="*/ 24 h 168"/>
                <a:gd name="T20" fmla="*/ 112 w 735"/>
                <a:gd name="T21" fmla="*/ 21 h 168"/>
                <a:gd name="T22" fmla="*/ 133 w 735"/>
                <a:gd name="T23" fmla="*/ 21 h 168"/>
                <a:gd name="T24" fmla="*/ 156 w 735"/>
                <a:gd name="T25" fmla="*/ 24 h 168"/>
                <a:gd name="T26" fmla="*/ 178 w 735"/>
                <a:gd name="T27" fmla="*/ 28 h 168"/>
                <a:gd name="T28" fmla="*/ 199 w 735"/>
                <a:gd name="T29" fmla="*/ 34 h 168"/>
                <a:gd name="T30" fmla="*/ 217 w 735"/>
                <a:gd name="T31" fmla="*/ 40 h 168"/>
                <a:gd name="T32" fmla="*/ 232 w 735"/>
                <a:gd name="T33" fmla="*/ 45 h 168"/>
                <a:gd name="T34" fmla="*/ 242 w 735"/>
                <a:gd name="T35" fmla="*/ 49 h 168"/>
                <a:gd name="T36" fmla="*/ 245 w 735"/>
                <a:gd name="T37" fmla="*/ 50 h 168"/>
                <a:gd name="T38" fmla="*/ 243 w 735"/>
                <a:gd name="T39" fmla="*/ 48 h 168"/>
                <a:gd name="T40" fmla="*/ 236 w 735"/>
                <a:gd name="T41" fmla="*/ 43 h 168"/>
                <a:gd name="T42" fmla="*/ 232 w 735"/>
                <a:gd name="T43" fmla="*/ 39 h 168"/>
                <a:gd name="T44" fmla="*/ 226 w 735"/>
                <a:gd name="T45" fmla="*/ 36 h 168"/>
                <a:gd name="T46" fmla="*/ 220 w 735"/>
                <a:gd name="T47" fmla="*/ 31 h 168"/>
                <a:gd name="T48" fmla="*/ 212 w 735"/>
                <a:gd name="T49" fmla="*/ 27 h 168"/>
                <a:gd name="T50" fmla="*/ 204 w 735"/>
                <a:gd name="T51" fmla="*/ 22 h 168"/>
                <a:gd name="T52" fmla="*/ 194 w 735"/>
                <a:gd name="T53" fmla="*/ 18 h 168"/>
                <a:gd name="T54" fmla="*/ 184 w 735"/>
                <a:gd name="T55" fmla="*/ 14 h 168"/>
                <a:gd name="T56" fmla="*/ 172 w 735"/>
                <a:gd name="T57" fmla="*/ 10 h 168"/>
                <a:gd name="T58" fmla="*/ 160 w 735"/>
                <a:gd name="T59" fmla="*/ 6 h 168"/>
                <a:gd name="T60" fmla="*/ 147 w 735"/>
                <a:gd name="T61" fmla="*/ 4 h 168"/>
                <a:gd name="T62" fmla="*/ 119 w 735"/>
                <a:gd name="T63" fmla="*/ 0 h 168"/>
                <a:gd name="T64" fmla="*/ 91 w 735"/>
                <a:gd name="T65" fmla="*/ 0 h 168"/>
                <a:gd name="T66" fmla="*/ 66 w 735"/>
                <a:gd name="T67" fmla="*/ 5 h 168"/>
                <a:gd name="T68" fmla="*/ 46 w 735"/>
                <a:gd name="T69" fmla="*/ 11 h 168"/>
                <a:gd name="T70" fmla="*/ 37 w 735"/>
                <a:gd name="T71" fmla="*/ 15 h 168"/>
                <a:gd name="T72" fmla="*/ 29 w 735"/>
                <a:gd name="T73" fmla="*/ 19 h 168"/>
                <a:gd name="T74" fmla="*/ 22 w 735"/>
                <a:gd name="T75" fmla="*/ 23 h 168"/>
                <a:gd name="T76" fmla="*/ 17 w 735"/>
                <a:gd name="T77" fmla="*/ 27 h 168"/>
                <a:gd name="T78" fmla="*/ 11 w 735"/>
                <a:gd name="T79" fmla="*/ 30 h 168"/>
                <a:gd name="T80" fmla="*/ 7 w 735"/>
                <a:gd name="T81" fmla="*/ 34 h 168"/>
                <a:gd name="T82" fmla="*/ 2 w 735"/>
                <a:gd name="T83" fmla="*/ 39 h 168"/>
                <a:gd name="T84" fmla="*/ 0 w 735"/>
                <a:gd name="T85" fmla="*/ 41 h 168"/>
                <a:gd name="T86" fmla="*/ 0 w 735"/>
                <a:gd name="T87" fmla="*/ 56 h 168"/>
                <a:gd name="T88" fmla="*/ 0 w 735"/>
                <a:gd name="T89" fmla="*/ 56 h 168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735" h="168">
                  <a:moveTo>
                    <a:pt x="0" y="168"/>
                  </a:moveTo>
                  <a:lnTo>
                    <a:pt x="29" y="154"/>
                  </a:lnTo>
                  <a:lnTo>
                    <a:pt x="62" y="139"/>
                  </a:lnTo>
                  <a:lnTo>
                    <a:pt x="83" y="130"/>
                  </a:lnTo>
                  <a:lnTo>
                    <a:pt x="105" y="121"/>
                  </a:lnTo>
                  <a:lnTo>
                    <a:pt x="130" y="112"/>
                  </a:lnTo>
                  <a:lnTo>
                    <a:pt x="156" y="103"/>
                  </a:lnTo>
                  <a:lnTo>
                    <a:pt x="183" y="94"/>
                  </a:lnTo>
                  <a:lnTo>
                    <a:pt x="212" y="86"/>
                  </a:lnTo>
                  <a:lnTo>
                    <a:pt x="272" y="73"/>
                  </a:lnTo>
                  <a:lnTo>
                    <a:pt x="335" y="63"/>
                  </a:lnTo>
                  <a:lnTo>
                    <a:pt x="399" y="63"/>
                  </a:lnTo>
                  <a:lnTo>
                    <a:pt x="467" y="72"/>
                  </a:lnTo>
                  <a:lnTo>
                    <a:pt x="533" y="85"/>
                  </a:lnTo>
                  <a:lnTo>
                    <a:pt x="596" y="103"/>
                  </a:lnTo>
                  <a:lnTo>
                    <a:pt x="652" y="119"/>
                  </a:lnTo>
                  <a:lnTo>
                    <a:pt x="696" y="134"/>
                  </a:lnTo>
                  <a:lnTo>
                    <a:pt x="725" y="146"/>
                  </a:lnTo>
                  <a:lnTo>
                    <a:pt x="735" y="150"/>
                  </a:lnTo>
                  <a:lnTo>
                    <a:pt x="729" y="145"/>
                  </a:lnTo>
                  <a:lnTo>
                    <a:pt x="709" y="128"/>
                  </a:lnTo>
                  <a:lnTo>
                    <a:pt x="696" y="118"/>
                  </a:lnTo>
                  <a:lnTo>
                    <a:pt x="679" y="107"/>
                  </a:lnTo>
                  <a:lnTo>
                    <a:pt x="659" y="93"/>
                  </a:lnTo>
                  <a:lnTo>
                    <a:pt x="635" y="81"/>
                  </a:lnTo>
                  <a:lnTo>
                    <a:pt x="611" y="67"/>
                  </a:lnTo>
                  <a:lnTo>
                    <a:pt x="582" y="54"/>
                  </a:lnTo>
                  <a:lnTo>
                    <a:pt x="551" y="41"/>
                  </a:lnTo>
                  <a:lnTo>
                    <a:pt x="517" y="29"/>
                  </a:lnTo>
                  <a:lnTo>
                    <a:pt x="481" y="19"/>
                  </a:lnTo>
                  <a:lnTo>
                    <a:pt x="442" y="11"/>
                  </a:lnTo>
                  <a:lnTo>
                    <a:pt x="356" y="0"/>
                  </a:lnTo>
                  <a:lnTo>
                    <a:pt x="272" y="1"/>
                  </a:lnTo>
                  <a:lnTo>
                    <a:pt x="199" y="14"/>
                  </a:lnTo>
                  <a:lnTo>
                    <a:pt x="137" y="33"/>
                  </a:lnTo>
                  <a:lnTo>
                    <a:pt x="111" y="44"/>
                  </a:lnTo>
                  <a:lnTo>
                    <a:pt x="88" y="56"/>
                  </a:lnTo>
                  <a:lnTo>
                    <a:pt x="67" y="69"/>
                  </a:lnTo>
                  <a:lnTo>
                    <a:pt x="50" y="81"/>
                  </a:lnTo>
                  <a:lnTo>
                    <a:pt x="34" y="91"/>
                  </a:lnTo>
                  <a:lnTo>
                    <a:pt x="21" y="103"/>
                  </a:lnTo>
                  <a:lnTo>
                    <a:pt x="5" y="117"/>
                  </a:lnTo>
                  <a:lnTo>
                    <a:pt x="0" y="123"/>
                  </a:lnTo>
                  <a:lnTo>
                    <a:pt x="0" y="168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73" name="Freeform 52">
              <a:extLst>
                <a:ext uri="{FF2B5EF4-FFF2-40B4-BE49-F238E27FC236}">
                  <a16:creationId xmlns:a16="http://schemas.microsoft.com/office/drawing/2014/main" id="{1C9C8CAC-4FAF-4893-BF6A-59DDEA8D9D6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1" y="2480"/>
              <a:ext cx="232" cy="90"/>
            </a:xfrm>
            <a:custGeom>
              <a:avLst/>
              <a:gdLst>
                <a:gd name="T0" fmla="*/ 15 w 695"/>
                <a:gd name="T1" fmla="*/ 5 h 268"/>
                <a:gd name="T2" fmla="*/ 0 w 695"/>
                <a:gd name="T3" fmla="*/ 45 h 268"/>
                <a:gd name="T4" fmla="*/ 127 w 695"/>
                <a:gd name="T5" fmla="*/ 26 h 268"/>
                <a:gd name="T6" fmla="*/ 190 w 695"/>
                <a:gd name="T7" fmla="*/ 58 h 268"/>
                <a:gd name="T8" fmla="*/ 180 w 695"/>
                <a:gd name="T9" fmla="*/ 77 h 268"/>
                <a:gd name="T10" fmla="*/ 186 w 695"/>
                <a:gd name="T11" fmla="*/ 80 h 268"/>
                <a:gd name="T12" fmla="*/ 191 w 695"/>
                <a:gd name="T13" fmla="*/ 83 h 268"/>
                <a:gd name="T14" fmla="*/ 199 w 695"/>
                <a:gd name="T15" fmla="*/ 87 h 268"/>
                <a:gd name="T16" fmla="*/ 207 w 695"/>
                <a:gd name="T17" fmla="*/ 89 h 268"/>
                <a:gd name="T18" fmla="*/ 215 w 695"/>
                <a:gd name="T19" fmla="*/ 90 h 268"/>
                <a:gd name="T20" fmla="*/ 227 w 695"/>
                <a:gd name="T21" fmla="*/ 86 h 268"/>
                <a:gd name="T22" fmla="*/ 231 w 695"/>
                <a:gd name="T23" fmla="*/ 80 h 268"/>
                <a:gd name="T24" fmla="*/ 232 w 695"/>
                <a:gd name="T25" fmla="*/ 73 h 268"/>
                <a:gd name="T26" fmla="*/ 230 w 695"/>
                <a:gd name="T27" fmla="*/ 65 h 268"/>
                <a:gd name="T28" fmla="*/ 228 w 695"/>
                <a:gd name="T29" fmla="*/ 60 h 268"/>
                <a:gd name="T30" fmla="*/ 226 w 695"/>
                <a:gd name="T31" fmla="*/ 56 h 268"/>
                <a:gd name="T32" fmla="*/ 223 w 695"/>
                <a:gd name="T33" fmla="*/ 51 h 268"/>
                <a:gd name="T34" fmla="*/ 219 w 695"/>
                <a:gd name="T35" fmla="*/ 47 h 268"/>
                <a:gd name="T36" fmla="*/ 215 w 695"/>
                <a:gd name="T37" fmla="*/ 43 h 268"/>
                <a:gd name="T38" fmla="*/ 211 w 695"/>
                <a:gd name="T39" fmla="*/ 39 h 268"/>
                <a:gd name="T40" fmla="*/ 205 w 695"/>
                <a:gd name="T41" fmla="*/ 35 h 268"/>
                <a:gd name="T42" fmla="*/ 200 w 695"/>
                <a:gd name="T43" fmla="*/ 31 h 268"/>
                <a:gd name="T44" fmla="*/ 194 w 695"/>
                <a:gd name="T45" fmla="*/ 28 h 268"/>
                <a:gd name="T46" fmla="*/ 188 w 695"/>
                <a:gd name="T47" fmla="*/ 25 h 268"/>
                <a:gd name="T48" fmla="*/ 174 w 695"/>
                <a:gd name="T49" fmla="*/ 19 h 268"/>
                <a:gd name="T50" fmla="*/ 162 w 695"/>
                <a:gd name="T51" fmla="*/ 14 h 268"/>
                <a:gd name="T52" fmla="*/ 150 w 695"/>
                <a:gd name="T53" fmla="*/ 10 h 268"/>
                <a:gd name="T54" fmla="*/ 139 w 695"/>
                <a:gd name="T55" fmla="*/ 7 h 268"/>
                <a:gd name="T56" fmla="*/ 127 w 695"/>
                <a:gd name="T57" fmla="*/ 4 h 268"/>
                <a:gd name="T58" fmla="*/ 115 w 695"/>
                <a:gd name="T59" fmla="*/ 2 h 268"/>
                <a:gd name="T60" fmla="*/ 87 w 695"/>
                <a:gd name="T61" fmla="*/ 0 h 268"/>
                <a:gd name="T62" fmla="*/ 37 w 695"/>
                <a:gd name="T63" fmla="*/ 2 h 268"/>
                <a:gd name="T64" fmla="*/ 15 w 695"/>
                <a:gd name="T65" fmla="*/ 5 h 268"/>
                <a:gd name="T66" fmla="*/ 15 w 695"/>
                <a:gd name="T67" fmla="*/ 5 h 26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95" h="268">
                  <a:moveTo>
                    <a:pt x="44" y="14"/>
                  </a:moveTo>
                  <a:lnTo>
                    <a:pt x="0" y="133"/>
                  </a:lnTo>
                  <a:lnTo>
                    <a:pt x="379" y="77"/>
                  </a:lnTo>
                  <a:lnTo>
                    <a:pt x="570" y="173"/>
                  </a:lnTo>
                  <a:lnTo>
                    <a:pt x="539" y="228"/>
                  </a:lnTo>
                  <a:lnTo>
                    <a:pt x="556" y="238"/>
                  </a:lnTo>
                  <a:lnTo>
                    <a:pt x="573" y="247"/>
                  </a:lnTo>
                  <a:lnTo>
                    <a:pt x="596" y="258"/>
                  </a:lnTo>
                  <a:lnTo>
                    <a:pt x="619" y="265"/>
                  </a:lnTo>
                  <a:lnTo>
                    <a:pt x="643" y="268"/>
                  </a:lnTo>
                  <a:lnTo>
                    <a:pt x="681" y="255"/>
                  </a:lnTo>
                  <a:lnTo>
                    <a:pt x="693" y="238"/>
                  </a:lnTo>
                  <a:lnTo>
                    <a:pt x="695" y="216"/>
                  </a:lnTo>
                  <a:lnTo>
                    <a:pt x="689" y="193"/>
                  </a:lnTo>
                  <a:lnTo>
                    <a:pt x="683" y="179"/>
                  </a:lnTo>
                  <a:lnTo>
                    <a:pt x="677" y="166"/>
                  </a:lnTo>
                  <a:lnTo>
                    <a:pt x="668" y="153"/>
                  </a:lnTo>
                  <a:lnTo>
                    <a:pt x="657" y="140"/>
                  </a:lnTo>
                  <a:lnTo>
                    <a:pt x="644" y="127"/>
                  </a:lnTo>
                  <a:lnTo>
                    <a:pt x="631" y="115"/>
                  </a:lnTo>
                  <a:lnTo>
                    <a:pt x="615" y="104"/>
                  </a:lnTo>
                  <a:lnTo>
                    <a:pt x="599" y="93"/>
                  </a:lnTo>
                  <a:lnTo>
                    <a:pt x="580" y="83"/>
                  </a:lnTo>
                  <a:lnTo>
                    <a:pt x="562" y="73"/>
                  </a:lnTo>
                  <a:lnTo>
                    <a:pt x="522" y="57"/>
                  </a:lnTo>
                  <a:lnTo>
                    <a:pt x="486" y="42"/>
                  </a:lnTo>
                  <a:lnTo>
                    <a:pt x="450" y="30"/>
                  </a:lnTo>
                  <a:lnTo>
                    <a:pt x="415" y="20"/>
                  </a:lnTo>
                  <a:lnTo>
                    <a:pt x="380" y="11"/>
                  </a:lnTo>
                  <a:lnTo>
                    <a:pt x="344" y="5"/>
                  </a:lnTo>
                  <a:lnTo>
                    <a:pt x="262" y="0"/>
                  </a:lnTo>
                  <a:lnTo>
                    <a:pt x="110" y="7"/>
                  </a:lnTo>
                  <a:lnTo>
                    <a:pt x="44" y="14"/>
                  </a:lnTo>
                  <a:close/>
                </a:path>
              </a:pathLst>
            </a:custGeom>
            <a:solidFill>
              <a:srgbClr val="CC33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4101" name="Group 53">
            <a:extLst>
              <a:ext uri="{FF2B5EF4-FFF2-40B4-BE49-F238E27FC236}">
                <a16:creationId xmlns:a16="http://schemas.microsoft.com/office/drawing/2014/main" id="{DA4EFA85-7909-4D94-871D-F023BBBBB396}"/>
              </a:ext>
            </a:extLst>
          </p:cNvPr>
          <p:cNvGrpSpPr>
            <a:grpSpLocks/>
          </p:cNvGrpSpPr>
          <p:nvPr/>
        </p:nvGrpSpPr>
        <p:grpSpPr bwMode="auto">
          <a:xfrm>
            <a:off x="5105400" y="2743200"/>
            <a:ext cx="2166938" cy="1963738"/>
            <a:chOff x="2667" y="1691"/>
            <a:chExt cx="1365" cy="1237"/>
          </a:xfrm>
        </p:grpSpPr>
        <p:sp>
          <p:nvSpPr>
            <p:cNvPr id="4114" name="Freeform 54">
              <a:extLst>
                <a:ext uri="{FF2B5EF4-FFF2-40B4-BE49-F238E27FC236}">
                  <a16:creationId xmlns:a16="http://schemas.microsoft.com/office/drawing/2014/main" id="{6C893DC3-CD63-4980-9311-23A8BD360A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047" y="2621"/>
              <a:ext cx="374" cy="215"/>
            </a:xfrm>
            <a:custGeom>
              <a:avLst/>
              <a:gdLst>
                <a:gd name="T0" fmla="*/ 0 w 374"/>
                <a:gd name="T1" fmla="*/ 62 h 215"/>
                <a:gd name="T2" fmla="*/ 0 w 374"/>
                <a:gd name="T3" fmla="*/ 64 h 215"/>
                <a:gd name="T4" fmla="*/ 3 w 374"/>
                <a:gd name="T5" fmla="*/ 71 h 215"/>
                <a:gd name="T6" fmla="*/ 5 w 374"/>
                <a:gd name="T7" fmla="*/ 81 h 215"/>
                <a:gd name="T8" fmla="*/ 10 w 374"/>
                <a:gd name="T9" fmla="*/ 93 h 215"/>
                <a:gd name="T10" fmla="*/ 16 w 374"/>
                <a:gd name="T11" fmla="*/ 107 h 215"/>
                <a:gd name="T12" fmla="*/ 25 w 374"/>
                <a:gd name="T13" fmla="*/ 123 h 215"/>
                <a:gd name="T14" fmla="*/ 37 w 374"/>
                <a:gd name="T15" fmla="*/ 138 h 215"/>
                <a:gd name="T16" fmla="*/ 54 w 374"/>
                <a:gd name="T17" fmla="*/ 155 h 215"/>
                <a:gd name="T18" fmla="*/ 73 w 374"/>
                <a:gd name="T19" fmla="*/ 170 h 215"/>
                <a:gd name="T20" fmla="*/ 97 w 374"/>
                <a:gd name="T21" fmla="*/ 185 h 215"/>
                <a:gd name="T22" fmla="*/ 126 w 374"/>
                <a:gd name="T23" fmla="*/ 197 h 215"/>
                <a:gd name="T24" fmla="*/ 160 w 374"/>
                <a:gd name="T25" fmla="*/ 206 h 215"/>
                <a:gd name="T26" fmla="*/ 200 w 374"/>
                <a:gd name="T27" fmla="*/ 212 h 215"/>
                <a:gd name="T28" fmla="*/ 245 w 374"/>
                <a:gd name="T29" fmla="*/ 215 h 215"/>
                <a:gd name="T30" fmla="*/ 297 w 374"/>
                <a:gd name="T31" fmla="*/ 211 h 215"/>
                <a:gd name="T32" fmla="*/ 356 w 374"/>
                <a:gd name="T33" fmla="*/ 203 h 215"/>
                <a:gd name="T34" fmla="*/ 357 w 374"/>
                <a:gd name="T35" fmla="*/ 199 h 215"/>
                <a:gd name="T36" fmla="*/ 361 w 374"/>
                <a:gd name="T37" fmla="*/ 189 h 215"/>
                <a:gd name="T38" fmla="*/ 365 w 374"/>
                <a:gd name="T39" fmla="*/ 173 h 215"/>
                <a:gd name="T40" fmla="*/ 370 w 374"/>
                <a:gd name="T41" fmla="*/ 153 h 215"/>
                <a:gd name="T42" fmla="*/ 373 w 374"/>
                <a:gd name="T43" fmla="*/ 130 h 215"/>
                <a:gd name="T44" fmla="*/ 374 w 374"/>
                <a:gd name="T45" fmla="*/ 106 h 215"/>
                <a:gd name="T46" fmla="*/ 371 w 374"/>
                <a:gd name="T47" fmla="*/ 81 h 215"/>
                <a:gd name="T48" fmla="*/ 364 w 374"/>
                <a:gd name="T49" fmla="*/ 57 h 215"/>
                <a:gd name="T50" fmla="*/ 351 w 374"/>
                <a:gd name="T51" fmla="*/ 36 h 215"/>
                <a:gd name="T52" fmla="*/ 331 w 374"/>
                <a:gd name="T53" fmla="*/ 18 h 215"/>
                <a:gd name="T54" fmla="*/ 303 w 374"/>
                <a:gd name="T55" fmla="*/ 6 h 215"/>
                <a:gd name="T56" fmla="*/ 266 w 374"/>
                <a:gd name="T57" fmla="*/ 0 h 215"/>
                <a:gd name="T58" fmla="*/ 217 w 374"/>
                <a:gd name="T59" fmla="*/ 1 h 215"/>
                <a:gd name="T60" fmla="*/ 159 w 374"/>
                <a:gd name="T61" fmla="*/ 11 h 215"/>
                <a:gd name="T62" fmla="*/ 86 w 374"/>
                <a:gd name="T63" fmla="*/ 31 h 215"/>
                <a:gd name="T64" fmla="*/ 0 w 374"/>
                <a:gd name="T65" fmla="*/ 62 h 21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4" h="215">
                  <a:moveTo>
                    <a:pt x="0" y="62"/>
                  </a:moveTo>
                  <a:lnTo>
                    <a:pt x="0" y="64"/>
                  </a:lnTo>
                  <a:lnTo>
                    <a:pt x="3" y="71"/>
                  </a:lnTo>
                  <a:lnTo>
                    <a:pt x="5" y="81"/>
                  </a:lnTo>
                  <a:lnTo>
                    <a:pt x="10" y="93"/>
                  </a:lnTo>
                  <a:lnTo>
                    <a:pt x="16" y="107"/>
                  </a:lnTo>
                  <a:lnTo>
                    <a:pt x="25" y="123"/>
                  </a:lnTo>
                  <a:lnTo>
                    <a:pt x="37" y="138"/>
                  </a:lnTo>
                  <a:lnTo>
                    <a:pt x="54" y="155"/>
                  </a:lnTo>
                  <a:lnTo>
                    <a:pt x="73" y="170"/>
                  </a:lnTo>
                  <a:lnTo>
                    <a:pt x="97" y="185"/>
                  </a:lnTo>
                  <a:lnTo>
                    <a:pt x="126" y="197"/>
                  </a:lnTo>
                  <a:lnTo>
                    <a:pt x="160" y="206"/>
                  </a:lnTo>
                  <a:lnTo>
                    <a:pt x="200" y="212"/>
                  </a:lnTo>
                  <a:lnTo>
                    <a:pt x="245" y="215"/>
                  </a:lnTo>
                  <a:lnTo>
                    <a:pt x="297" y="211"/>
                  </a:lnTo>
                  <a:lnTo>
                    <a:pt x="356" y="203"/>
                  </a:lnTo>
                  <a:lnTo>
                    <a:pt x="357" y="199"/>
                  </a:lnTo>
                  <a:lnTo>
                    <a:pt x="361" y="189"/>
                  </a:lnTo>
                  <a:lnTo>
                    <a:pt x="365" y="173"/>
                  </a:lnTo>
                  <a:lnTo>
                    <a:pt x="370" y="153"/>
                  </a:lnTo>
                  <a:lnTo>
                    <a:pt x="373" y="130"/>
                  </a:lnTo>
                  <a:lnTo>
                    <a:pt x="374" y="106"/>
                  </a:lnTo>
                  <a:lnTo>
                    <a:pt x="371" y="81"/>
                  </a:lnTo>
                  <a:lnTo>
                    <a:pt x="364" y="57"/>
                  </a:lnTo>
                  <a:lnTo>
                    <a:pt x="351" y="36"/>
                  </a:lnTo>
                  <a:lnTo>
                    <a:pt x="331" y="18"/>
                  </a:lnTo>
                  <a:lnTo>
                    <a:pt x="303" y="6"/>
                  </a:lnTo>
                  <a:lnTo>
                    <a:pt x="266" y="0"/>
                  </a:lnTo>
                  <a:lnTo>
                    <a:pt x="217" y="1"/>
                  </a:lnTo>
                  <a:lnTo>
                    <a:pt x="159" y="11"/>
                  </a:lnTo>
                  <a:lnTo>
                    <a:pt x="86" y="31"/>
                  </a:lnTo>
                  <a:lnTo>
                    <a:pt x="0" y="62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5" name="Freeform 55">
              <a:extLst>
                <a:ext uri="{FF2B5EF4-FFF2-40B4-BE49-F238E27FC236}">
                  <a16:creationId xmlns:a16="http://schemas.microsoft.com/office/drawing/2014/main" id="{F9A6345B-FD9E-4E81-85A0-8701EC60C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8" y="2617"/>
              <a:ext cx="266" cy="185"/>
            </a:xfrm>
            <a:custGeom>
              <a:avLst/>
              <a:gdLst>
                <a:gd name="T0" fmla="*/ 0 w 266"/>
                <a:gd name="T1" fmla="*/ 102 h 185"/>
                <a:gd name="T2" fmla="*/ 3 w 266"/>
                <a:gd name="T3" fmla="*/ 102 h 185"/>
                <a:gd name="T4" fmla="*/ 10 w 266"/>
                <a:gd name="T5" fmla="*/ 103 h 185"/>
                <a:gd name="T6" fmla="*/ 19 w 266"/>
                <a:gd name="T7" fmla="*/ 105 h 185"/>
                <a:gd name="T8" fmla="*/ 32 w 266"/>
                <a:gd name="T9" fmla="*/ 107 h 185"/>
                <a:gd name="T10" fmla="*/ 48 w 266"/>
                <a:gd name="T11" fmla="*/ 111 h 185"/>
                <a:gd name="T12" fmla="*/ 65 w 266"/>
                <a:gd name="T13" fmla="*/ 114 h 185"/>
                <a:gd name="T14" fmla="*/ 84 w 266"/>
                <a:gd name="T15" fmla="*/ 118 h 185"/>
                <a:gd name="T16" fmla="*/ 103 w 266"/>
                <a:gd name="T17" fmla="*/ 123 h 185"/>
                <a:gd name="T18" fmla="*/ 123 w 266"/>
                <a:gd name="T19" fmla="*/ 128 h 185"/>
                <a:gd name="T20" fmla="*/ 141 w 266"/>
                <a:gd name="T21" fmla="*/ 134 h 185"/>
                <a:gd name="T22" fmla="*/ 159 w 266"/>
                <a:gd name="T23" fmla="*/ 141 h 185"/>
                <a:gd name="T24" fmla="*/ 175 w 266"/>
                <a:gd name="T25" fmla="*/ 149 h 185"/>
                <a:gd name="T26" fmla="*/ 189 w 266"/>
                <a:gd name="T27" fmla="*/ 157 h 185"/>
                <a:gd name="T28" fmla="*/ 199 w 266"/>
                <a:gd name="T29" fmla="*/ 165 h 185"/>
                <a:gd name="T30" fmla="*/ 206 w 266"/>
                <a:gd name="T31" fmla="*/ 174 h 185"/>
                <a:gd name="T32" fmla="*/ 209 w 266"/>
                <a:gd name="T33" fmla="*/ 185 h 185"/>
                <a:gd name="T34" fmla="*/ 211 w 266"/>
                <a:gd name="T35" fmla="*/ 180 h 185"/>
                <a:gd name="T36" fmla="*/ 217 w 266"/>
                <a:gd name="T37" fmla="*/ 170 h 185"/>
                <a:gd name="T38" fmla="*/ 227 w 266"/>
                <a:gd name="T39" fmla="*/ 154 h 185"/>
                <a:gd name="T40" fmla="*/ 237 w 266"/>
                <a:gd name="T41" fmla="*/ 133 h 185"/>
                <a:gd name="T42" fmla="*/ 247 w 266"/>
                <a:gd name="T43" fmla="*/ 111 h 185"/>
                <a:gd name="T44" fmla="*/ 255 w 266"/>
                <a:gd name="T45" fmla="*/ 86 h 185"/>
                <a:gd name="T46" fmla="*/ 262 w 266"/>
                <a:gd name="T47" fmla="*/ 62 h 185"/>
                <a:gd name="T48" fmla="*/ 266 w 266"/>
                <a:gd name="T49" fmla="*/ 41 h 185"/>
                <a:gd name="T50" fmla="*/ 262 w 266"/>
                <a:gd name="T51" fmla="*/ 22 h 185"/>
                <a:gd name="T52" fmla="*/ 254 w 266"/>
                <a:gd name="T53" fmla="*/ 8 h 185"/>
                <a:gd name="T54" fmla="*/ 238 w 266"/>
                <a:gd name="T55" fmla="*/ 0 h 185"/>
                <a:gd name="T56" fmla="*/ 213 w 266"/>
                <a:gd name="T57" fmla="*/ 0 h 185"/>
                <a:gd name="T58" fmla="*/ 178 w 266"/>
                <a:gd name="T59" fmla="*/ 8 h 185"/>
                <a:gd name="T60" fmla="*/ 132 w 266"/>
                <a:gd name="T61" fmla="*/ 27 h 185"/>
                <a:gd name="T62" fmla="*/ 73 w 266"/>
                <a:gd name="T63" fmla="*/ 58 h 185"/>
                <a:gd name="T64" fmla="*/ 0 w 266"/>
                <a:gd name="T65" fmla="*/ 102 h 18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66" h="185">
                  <a:moveTo>
                    <a:pt x="0" y="102"/>
                  </a:moveTo>
                  <a:lnTo>
                    <a:pt x="3" y="102"/>
                  </a:lnTo>
                  <a:lnTo>
                    <a:pt x="10" y="103"/>
                  </a:lnTo>
                  <a:lnTo>
                    <a:pt x="19" y="105"/>
                  </a:lnTo>
                  <a:lnTo>
                    <a:pt x="32" y="107"/>
                  </a:lnTo>
                  <a:lnTo>
                    <a:pt x="48" y="111"/>
                  </a:lnTo>
                  <a:lnTo>
                    <a:pt x="65" y="114"/>
                  </a:lnTo>
                  <a:lnTo>
                    <a:pt x="84" y="118"/>
                  </a:lnTo>
                  <a:lnTo>
                    <a:pt x="103" y="123"/>
                  </a:lnTo>
                  <a:lnTo>
                    <a:pt x="123" y="128"/>
                  </a:lnTo>
                  <a:lnTo>
                    <a:pt x="141" y="134"/>
                  </a:lnTo>
                  <a:lnTo>
                    <a:pt x="159" y="141"/>
                  </a:lnTo>
                  <a:lnTo>
                    <a:pt x="175" y="149"/>
                  </a:lnTo>
                  <a:lnTo>
                    <a:pt x="189" y="157"/>
                  </a:lnTo>
                  <a:lnTo>
                    <a:pt x="199" y="165"/>
                  </a:lnTo>
                  <a:lnTo>
                    <a:pt x="206" y="174"/>
                  </a:lnTo>
                  <a:lnTo>
                    <a:pt x="209" y="185"/>
                  </a:lnTo>
                  <a:lnTo>
                    <a:pt x="211" y="180"/>
                  </a:lnTo>
                  <a:lnTo>
                    <a:pt x="217" y="170"/>
                  </a:lnTo>
                  <a:lnTo>
                    <a:pt x="227" y="154"/>
                  </a:lnTo>
                  <a:lnTo>
                    <a:pt x="237" y="133"/>
                  </a:lnTo>
                  <a:lnTo>
                    <a:pt x="247" y="111"/>
                  </a:lnTo>
                  <a:lnTo>
                    <a:pt x="255" y="86"/>
                  </a:lnTo>
                  <a:lnTo>
                    <a:pt x="262" y="62"/>
                  </a:lnTo>
                  <a:lnTo>
                    <a:pt x="266" y="41"/>
                  </a:lnTo>
                  <a:lnTo>
                    <a:pt x="262" y="22"/>
                  </a:lnTo>
                  <a:lnTo>
                    <a:pt x="254" y="8"/>
                  </a:lnTo>
                  <a:lnTo>
                    <a:pt x="238" y="0"/>
                  </a:lnTo>
                  <a:lnTo>
                    <a:pt x="213" y="0"/>
                  </a:lnTo>
                  <a:lnTo>
                    <a:pt x="178" y="8"/>
                  </a:lnTo>
                  <a:lnTo>
                    <a:pt x="132" y="27"/>
                  </a:lnTo>
                  <a:lnTo>
                    <a:pt x="73" y="58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6" name="Freeform 56">
              <a:extLst>
                <a:ext uri="{FF2B5EF4-FFF2-40B4-BE49-F238E27FC236}">
                  <a16:creationId xmlns:a16="http://schemas.microsoft.com/office/drawing/2014/main" id="{19E7DDF0-31CC-47A8-847E-FA07D3FA0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9" y="1999"/>
              <a:ext cx="727" cy="714"/>
            </a:xfrm>
            <a:custGeom>
              <a:avLst/>
              <a:gdLst>
                <a:gd name="T0" fmla="*/ 26 w 727"/>
                <a:gd name="T1" fmla="*/ 626 h 714"/>
                <a:gd name="T2" fmla="*/ 14 w 727"/>
                <a:gd name="T3" fmla="*/ 610 h 714"/>
                <a:gd name="T4" fmla="*/ 40 w 727"/>
                <a:gd name="T5" fmla="*/ 593 h 714"/>
                <a:gd name="T6" fmla="*/ 24 w 727"/>
                <a:gd name="T7" fmla="*/ 585 h 714"/>
                <a:gd name="T8" fmla="*/ 3 w 727"/>
                <a:gd name="T9" fmla="*/ 559 h 714"/>
                <a:gd name="T10" fmla="*/ 9 w 727"/>
                <a:gd name="T11" fmla="*/ 526 h 714"/>
                <a:gd name="T12" fmla="*/ 7 w 727"/>
                <a:gd name="T13" fmla="*/ 495 h 714"/>
                <a:gd name="T14" fmla="*/ 20 w 727"/>
                <a:gd name="T15" fmla="*/ 458 h 714"/>
                <a:gd name="T16" fmla="*/ 22 w 727"/>
                <a:gd name="T17" fmla="*/ 441 h 714"/>
                <a:gd name="T18" fmla="*/ 1 w 727"/>
                <a:gd name="T19" fmla="*/ 399 h 714"/>
                <a:gd name="T20" fmla="*/ 22 w 727"/>
                <a:gd name="T21" fmla="*/ 342 h 714"/>
                <a:gd name="T22" fmla="*/ 31 w 727"/>
                <a:gd name="T23" fmla="*/ 330 h 714"/>
                <a:gd name="T24" fmla="*/ 52 w 727"/>
                <a:gd name="T25" fmla="*/ 275 h 714"/>
                <a:gd name="T26" fmla="*/ 68 w 727"/>
                <a:gd name="T27" fmla="*/ 191 h 714"/>
                <a:gd name="T28" fmla="*/ 86 w 727"/>
                <a:gd name="T29" fmla="*/ 99 h 714"/>
                <a:gd name="T30" fmla="*/ 160 w 727"/>
                <a:gd name="T31" fmla="*/ 37 h 714"/>
                <a:gd name="T32" fmla="*/ 215 w 727"/>
                <a:gd name="T33" fmla="*/ 47 h 714"/>
                <a:gd name="T34" fmla="*/ 253 w 727"/>
                <a:gd name="T35" fmla="*/ 35 h 714"/>
                <a:gd name="T36" fmla="*/ 290 w 727"/>
                <a:gd name="T37" fmla="*/ 16 h 714"/>
                <a:gd name="T38" fmla="*/ 317 w 727"/>
                <a:gd name="T39" fmla="*/ 12 h 714"/>
                <a:gd name="T40" fmla="*/ 383 w 727"/>
                <a:gd name="T41" fmla="*/ 4 h 714"/>
                <a:gd name="T42" fmla="*/ 470 w 727"/>
                <a:gd name="T43" fmla="*/ 0 h 714"/>
                <a:gd name="T44" fmla="*/ 559 w 727"/>
                <a:gd name="T45" fmla="*/ 7 h 714"/>
                <a:gd name="T46" fmla="*/ 632 w 727"/>
                <a:gd name="T47" fmla="*/ 35 h 714"/>
                <a:gd name="T48" fmla="*/ 645 w 727"/>
                <a:gd name="T49" fmla="*/ 54 h 714"/>
                <a:gd name="T50" fmla="*/ 630 w 727"/>
                <a:gd name="T51" fmla="*/ 75 h 714"/>
                <a:gd name="T52" fmla="*/ 619 w 727"/>
                <a:gd name="T53" fmla="*/ 107 h 714"/>
                <a:gd name="T54" fmla="*/ 624 w 727"/>
                <a:gd name="T55" fmla="*/ 144 h 714"/>
                <a:gd name="T56" fmla="*/ 661 w 727"/>
                <a:gd name="T57" fmla="*/ 178 h 714"/>
                <a:gd name="T58" fmla="*/ 712 w 727"/>
                <a:gd name="T59" fmla="*/ 201 h 714"/>
                <a:gd name="T60" fmla="*/ 722 w 727"/>
                <a:gd name="T61" fmla="*/ 270 h 714"/>
                <a:gd name="T62" fmla="*/ 727 w 727"/>
                <a:gd name="T63" fmla="*/ 390 h 714"/>
                <a:gd name="T64" fmla="*/ 711 w 727"/>
                <a:gd name="T65" fmla="*/ 527 h 714"/>
                <a:gd name="T66" fmla="*/ 657 w 727"/>
                <a:gd name="T67" fmla="*/ 644 h 714"/>
                <a:gd name="T68" fmla="*/ 547 w 727"/>
                <a:gd name="T69" fmla="*/ 707 h 714"/>
                <a:gd name="T70" fmla="*/ 528 w 727"/>
                <a:gd name="T71" fmla="*/ 711 h 714"/>
                <a:gd name="T72" fmla="*/ 481 w 727"/>
                <a:gd name="T73" fmla="*/ 714 h 714"/>
                <a:gd name="T74" fmla="*/ 414 w 727"/>
                <a:gd name="T75" fmla="*/ 702 h 714"/>
                <a:gd name="T76" fmla="*/ 341 w 727"/>
                <a:gd name="T77" fmla="*/ 661 h 714"/>
                <a:gd name="T78" fmla="*/ 271 w 727"/>
                <a:gd name="T79" fmla="*/ 577 h 714"/>
                <a:gd name="T80" fmla="*/ 244 w 727"/>
                <a:gd name="T81" fmla="*/ 535 h 714"/>
                <a:gd name="T82" fmla="*/ 224 w 727"/>
                <a:gd name="T83" fmla="*/ 538 h 714"/>
                <a:gd name="T84" fmla="*/ 209 w 727"/>
                <a:gd name="T85" fmla="*/ 574 h 714"/>
                <a:gd name="T86" fmla="*/ 208 w 727"/>
                <a:gd name="T87" fmla="*/ 582 h 714"/>
                <a:gd name="T88" fmla="*/ 201 w 727"/>
                <a:gd name="T89" fmla="*/ 598 h 714"/>
                <a:gd name="T90" fmla="*/ 179 w 727"/>
                <a:gd name="T91" fmla="*/ 617 h 714"/>
                <a:gd name="T92" fmla="*/ 136 w 727"/>
                <a:gd name="T93" fmla="*/ 631 h 714"/>
                <a:gd name="T94" fmla="*/ 64 w 727"/>
                <a:gd name="T95" fmla="*/ 633 h 714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727" h="714">
                  <a:moveTo>
                    <a:pt x="32" y="630"/>
                  </a:moveTo>
                  <a:lnTo>
                    <a:pt x="30" y="629"/>
                  </a:lnTo>
                  <a:lnTo>
                    <a:pt x="26" y="626"/>
                  </a:lnTo>
                  <a:lnTo>
                    <a:pt x="21" y="622"/>
                  </a:lnTo>
                  <a:lnTo>
                    <a:pt x="16" y="617"/>
                  </a:lnTo>
                  <a:lnTo>
                    <a:pt x="14" y="610"/>
                  </a:lnTo>
                  <a:lnTo>
                    <a:pt x="16" y="604"/>
                  </a:lnTo>
                  <a:lnTo>
                    <a:pt x="24" y="598"/>
                  </a:lnTo>
                  <a:lnTo>
                    <a:pt x="40" y="593"/>
                  </a:lnTo>
                  <a:lnTo>
                    <a:pt x="38" y="592"/>
                  </a:lnTo>
                  <a:lnTo>
                    <a:pt x="32" y="590"/>
                  </a:lnTo>
                  <a:lnTo>
                    <a:pt x="24" y="585"/>
                  </a:lnTo>
                  <a:lnTo>
                    <a:pt x="15" y="579"/>
                  </a:lnTo>
                  <a:lnTo>
                    <a:pt x="8" y="569"/>
                  </a:lnTo>
                  <a:lnTo>
                    <a:pt x="3" y="559"/>
                  </a:lnTo>
                  <a:lnTo>
                    <a:pt x="3" y="546"/>
                  </a:lnTo>
                  <a:lnTo>
                    <a:pt x="10" y="529"/>
                  </a:lnTo>
                  <a:lnTo>
                    <a:pt x="9" y="526"/>
                  </a:lnTo>
                  <a:lnTo>
                    <a:pt x="8" y="519"/>
                  </a:lnTo>
                  <a:lnTo>
                    <a:pt x="7" y="508"/>
                  </a:lnTo>
                  <a:lnTo>
                    <a:pt x="7" y="495"/>
                  </a:lnTo>
                  <a:lnTo>
                    <a:pt x="9" y="482"/>
                  </a:lnTo>
                  <a:lnTo>
                    <a:pt x="13" y="469"/>
                  </a:lnTo>
                  <a:lnTo>
                    <a:pt x="20" y="458"/>
                  </a:lnTo>
                  <a:lnTo>
                    <a:pt x="31" y="451"/>
                  </a:lnTo>
                  <a:lnTo>
                    <a:pt x="28" y="448"/>
                  </a:lnTo>
                  <a:lnTo>
                    <a:pt x="22" y="441"/>
                  </a:lnTo>
                  <a:lnTo>
                    <a:pt x="14" y="429"/>
                  </a:lnTo>
                  <a:lnTo>
                    <a:pt x="7" y="415"/>
                  </a:lnTo>
                  <a:lnTo>
                    <a:pt x="1" y="399"/>
                  </a:lnTo>
                  <a:lnTo>
                    <a:pt x="0" y="380"/>
                  </a:lnTo>
                  <a:lnTo>
                    <a:pt x="7" y="362"/>
                  </a:lnTo>
                  <a:lnTo>
                    <a:pt x="22" y="342"/>
                  </a:lnTo>
                  <a:lnTo>
                    <a:pt x="23" y="341"/>
                  </a:lnTo>
                  <a:lnTo>
                    <a:pt x="26" y="337"/>
                  </a:lnTo>
                  <a:lnTo>
                    <a:pt x="31" y="330"/>
                  </a:lnTo>
                  <a:lnTo>
                    <a:pt x="37" y="317"/>
                  </a:lnTo>
                  <a:lnTo>
                    <a:pt x="45" y="300"/>
                  </a:lnTo>
                  <a:lnTo>
                    <a:pt x="52" y="275"/>
                  </a:lnTo>
                  <a:lnTo>
                    <a:pt x="60" y="242"/>
                  </a:lnTo>
                  <a:lnTo>
                    <a:pt x="68" y="200"/>
                  </a:lnTo>
                  <a:lnTo>
                    <a:pt x="68" y="191"/>
                  </a:lnTo>
                  <a:lnTo>
                    <a:pt x="70" y="167"/>
                  </a:lnTo>
                  <a:lnTo>
                    <a:pt x="75" y="134"/>
                  </a:lnTo>
                  <a:lnTo>
                    <a:pt x="86" y="99"/>
                  </a:lnTo>
                  <a:lnTo>
                    <a:pt x="101" y="68"/>
                  </a:lnTo>
                  <a:lnTo>
                    <a:pt x="126" y="45"/>
                  </a:lnTo>
                  <a:lnTo>
                    <a:pt x="160" y="37"/>
                  </a:lnTo>
                  <a:lnTo>
                    <a:pt x="205" y="50"/>
                  </a:lnTo>
                  <a:lnTo>
                    <a:pt x="208" y="49"/>
                  </a:lnTo>
                  <a:lnTo>
                    <a:pt x="215" y="47"/>
                  </a:lnTo>
                  <a:lnTo>
                    <a:pt x="225" y="44"/>
                  </a:lnTo>
                  <a:lnTo>
                    <a:pt x="239" y="40"/>
                  </a:lnTo>
                  <a:lnTo>
                    <a:pt x="253" y="35"/>
                  </a:lnTo>
                  <a:lnTo>
                    <a:pt x="267" y="30"/>
                  </a:lnTo>
                  <a:lnTo>
                    <a:pt x="280" y="23"/>
                  </a:lnTo>
                  <a:lnTo>
                    <a:pt x="290" y="16"/>
                  </a:lnTo>
                  <a:lnTo>
                    <a:pt x="293" y="15"/>
                  </a:lnTo>
                  <a:lnTo>
                    <a:pt x="302" y="14"/>
                  </a:lnTo>
                  <a:lnTo>
                    <a:pt x="317" y="12"/>
                  </a:lnTo>
                  <a:lnTo>
                    <a:pt x="335" y="9"/>
                  </a:lnTo>
                  <a:lnTo>
                    <a:pt x="358" y="6"/>
                  </a:lnTo>
                  <a:lnTo>
                    <a:pt x="383" y="4"/>
                  </a:lnTo>
                  <a:lnTo>
                    <a:pt x="410" y="2"/>
                  </a:lnTo>
                  <a:lnTo>
                    <a:pt x="440" y="0"/>
                  </a:lnTo>
                  <a:lnTo>
                    <a:pt x="470" y="0"/>
                  </a:lnTo>
                  <a:lnTo>
                    <a:pt x="501" y="1"/>
                  </a:lnTo>
                  <a:lnTo>
                    <a:pt x="531" y="3"/>
                  </a:lnTo>
                  <a:lnTo>
                    <a:pt x="559" y="7"/>
                  </a:lnTo>
                  <a:lnTo>
                    <a:pt x="587" y="13"/>
                  </a:lnTo>
                  <a:lnTo>
                    <a:pt x="611" y="22"/>
                  </a:lnTo>
                  <a:lnTo>
                    <a:pt x="632" y="35"/>
                  </a:lnTo>
                  <a:lnTo>
                    <a:pt x="649" y="49"/>
                  </a:lnTo>
                  <a:lnTo>
                    <a:pt x="648" y="50"/>
                  </a:lnTo>
                  <a:lnTo>
                    <a:pt x="645" y="54"/>
                  </a:lnTo>
                  <a:lnTo>
                    <a:pt x="640" y="59"/>
                  </a:lnTo>
                  <a:lnTo>
                    <a:pt x="635" y="67"/>
                  </a:lnTo>
                  <a:lnTo>
                    <a:pt x="630" y="75"/>
                  </a:lnTo>
                  <a:lnTo>
                    <a:pt x="625" y="85"/>
                  </a:lnTo>
                  <a:lnTo>
                    <a:pt x="621" y="95"/>
                  </a:lnTo>
                  <a:lnTo>
                    <a:pt x="619" y="107"/>
                  </a:lnTo>
                  <a:lnTo>
                    <a:pt x="618" y="119"/>
                  </a:lnTo>
                  <a:lnTo>
                    <a:pt x="619" y="131"/>
                  </a:lnTo>
                  <a:lnTo>
                    <a:pt x="624" y="144"/>
                  </a:lnTo>
                  <a:lnTo>
                    <a:pt x="632" y="156"/>
                  </a:lnTo>
                  <a:lnTo>
                    <a:pt x="645" y="167"/>
                  </a:lnTo>
                  <a:lnTo>
                    <a:pt x="661" y="178"/>
                  </a:lnTo>
                  <a:lnTo>
                    <a:pt x="684" y="188"/>
                  </a:lnTo>
                  <a:lnTo>
                    <a:pt x="711" y="196"/>
                  </a:lnTo>
                  <a:lnTo>
                    <a:pt x="712" y="201"/>
                  </a:lnTo>
                  <a:lnTo>
                    <a:pt x="714" y="217"/>
                  </a:lnTo>
                  <a:lnTo>
                    <a:pt x="718" y="239"/>
                  </a:lnTo>
                  <a:lnTo>
                    <a:pt x="722" y="270"/>
                  </a:lnTo>
                  <a:lnTo>
                    <a:pt x="725" y="306"/>
                  </a:lnTo>
                  <a:lnTo>
                    <a:pt x="727" y="347"/>
                  </a:lnTo>
                  <a:lnTo>
                    <a:pt x="727" y="390"/>
                  </a:lnTo>
                  <a:lnTo>
                    <a:pt x="725" y="436"/>
                  </a:lnTo>
                  <a:lnTo>
                    <a:pt x="720" y="482"/>
                  </a:lnTo>
                  <a:lnTo>
                    <a:pt x="711" y="527"/>
                  </a:lnTo>
                  <a:lnTo>
                    <a:pt x="698" y="570"/>
                  </a:lnTo>
                  <a:lnTo>
                    <a:pt x="681" y="609"/>
                  </a:lnTo>
                  <a:lnTo>
                    <a:pt x="657" y="644"/>
                  </a:lnTo>
                  <a:lnTo>
                    <a:pt x="627" y="673"/>
                  </a:lnTo>
                  <a:lnTo>
                    <a:pt x="591" y="695"/>
                  </a:lnTo>
                  <a:lnTo>
                    <a:pt x="547" y="707"/>
                  </a:lnTo>
                  <a:lnTo>
                    <a:pt x="545" y="708"/>
                  </a:lnTo>
                  <a:lnTo>
                    <a:pt x="539" y="709"/>
                  </a:lnTo>
                  <a:lnTo>
                    <a:pt x="528" y="711"/>
                  </a:lnTo>
                  <a:lnTo>
                    <a:pt x="515" y="713"/>
                  </a:lnTo>
                  <a:lnTo>
                    <a:pt x="500" y="714"/>
                  </a:lnTo>
                  <a:lnTo>
                    <a:pt x="481" y="714"/>
                  </a:lnTo>
                  <a:lnTo>
                    <a:pt x="461" y="712"/>
                  </a:lnTo>
                  <a:lnTo>
                    <a:pt x="438" y="708"/>
                  </a:lnTo>
                  <a:lnTo>
                    <a:pt x="414" y="702"/>
                  </a:lnTo>
                  <a:lnTo>
                    <a:pt x="391" y="692"/>
                  </a:lnTo>
                  <a:lnTo>
                    <a:pt x="366" y="678"/>
                  </a:lnTo>
                  <a:lnTo>
                    <a:pt x="341" y="661"/>
                  </a:lnTo>
                  <a:lnTo>
                    <a:pt x="317" y="638"/>
                  </a:lnTo>
                  <a:lnTo>
                    <a:pt x="293" y="610"/>
                  </a:lnTo>
                  <a:lnTo>
                    <a:pt x="271" y="577"/>
                  </a:lnTo>
                  <a:lnTo>
                    <a:pt x="250" y="537"/>
                  </a:lnTo>
                  <a:lnTo>
                    <a:pt x="248" y="536"/>
                  </a:lnTo>
                  <a:lnTo>
                    <a:pt x="244" y="535"/>
                  </a:lnTo>
                  <a:lnTo>
                    <a:pt x="239" y="534"/>
                  </a:lnTo>
                  <a:lnTo>
                    <a:pt x="232" y="535"/>
                  </a:lnTo>
                  <a:lnTo>
                    <a:pt x="224" y="538"/>
                  </a:lnTo>
                  <a:lnTo>
                    <a:pt x="217" y="546"/>
                  </a:lnTo>
                  <a:lnTo>
                    <a:pt x="212" y="557"/>
                  </a:lnTo>
                  <a:lnTo>
                    <a:pt x="209" y="574"/>
                  </a:lnTo>
                  <a:lnTo>
                    <a:pt x="209" y="575"/>
                  </a:lnTo>
                  <a:lnTo>
                    <a:pt x="209" y="577"/>
                  </a:lnTo>
                  <a:lnTo>
                    <a:pt x="208" y="582"/>
                  </a:lnTo>
                  <a:lnTo>
                    <a:pt x="207" y="587"/>
                  </a:lnTo>
                  <a:lnTo>
                    <a:pt x="204" y="592"/>
                  </a:lnTo>
                  <a:lnTo>
                    <a:pt x="201" y="598"/>
                  </a:lnTo>
                  <a:lnTo>
                    <a:pt x="196" y="604"/>
                  </a:lnTo>
                  <a:lnTo>
                    <a:pt x="188" y="610"/>
                  </a:lnTo>
                  <a:lnTo>
                    <a:pt x="179" y="617"/>
                  </a:lnTo>
                  <a:lnTo>
                    <a:pt x="167" y="623"/>
                  </a:lnTo>
                  <a:lnTo>
                    <a:pt x="152" y="627"/>
                  </a:lnTo>
                  <a:lnTo>
                    <a:pt x="136" y="631"/>
                  </a:lnTo>
                  <a:lnTo>
                    <a:pt x="115" y="633"/>
                  </a:lnTo>
                  <a:lnTo>
                    <a:pt x="92" y="634"/>
                  </a:lnTo>
                  <a:lnTo>
                    <a:pt x="64" y="633"/>
                  </a:lnTo>
                  <a:lnTo>
                    <a:pt x="32" y="630"/>
                  </a:lnTo>
                  <a:close/>
                </a:path>
              </a:pathLst>
            </a:custGeom>
            <a:solidFill>
              <a:srgbClr val="008E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7" name="Freeform 57">
              <a:extLst>
                <a:ext uri="{FF2B5EF4-FFF2-40B4-BE49-F238E27FC236}">
                  <a16:creationId xmlns:a16="http://schemas.microsoft.com/office/drawing/2014/main" id="{C58F65DE-49AB-4DC3-9F37-440C333506B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9" y="1695"/>
              <a:ext cx="226" cy="207"/>
            </a:xfrm>
            <a:custGeom>
              <a:avLst/>
              <a:gdLst>
                <a:gd name="T0" fmla="*/ 6 w 226"/>
                <a:gd name="T1" fmla="*/ 150 h 207"/>
                <a:gd name="T2" fmla="*/ 5 w 226"/>
                <a:gd name="T3" fmla="*/ 148 h 207"/>
                <a:gd name="T4" fmla="*/ 4 w 226"/>
                <a:gd name="T5" fmla="*/ 143 h 207"/>
                <a:gd name="T6" fmla="*/ 2 w 226"/>
                <a:gd name="T7" fmla="*/ 136 h 207"/>
                <a:gd name="T8" fmla="*/ 1 w 226"/>
                <a:gd name="T9" fmla="*/ 127 h 207"/>
                <a:gd name="T10" fmla="*/ 0 w 226"/>
                <a:gd name="T11" fmla="*/ 116 h 207"/>
                <a:gd name="T12" fmla="*/ 0 w 226"/>
                <a:gd name="T13" fmla="*/ 103 h 207"/>
                <a:gd name="T14" fmla="*/ 1 w 226"/>
                <a:gd name="T15" fmla="*/ 90 h 207"/>
                <a:gd name="T16" fmla="*/ 5 w 226"/>
                <a:gd name="T17" fmla="*/ 77 h 207"/>
                <a:gd name="T18" fmla="*/ 10 w 226"/>
                <a:gd name="T19" fmla="*/ 62 h 207"/>
                <a:gd name="T20" fmla="*/ 19 w 226"/>
                <a:gd name="T21" fmla="*/ 49 h 207"/>
                <a:gd name="T22" fmla="*/ 30 w 226"/>
                <a:gd name="T23" fmla="*/ 37 h 207"/>
                <a:gd name="T24" fmla="*/ 47 w 226"/>
                <a:gd name="T25" fmla="*/ 25 h 207"/>
                <a:gd name="T26" fmla="*/ 66 w 226"/>
                <a:gd name="T27" fmla="*/ 15 h 207"/>
                <a:gd name="T28" fmla="*/ 91 w 226"/>
                <a:gd name="T29" fmla="*/ 8 h 207"/>
                <a:gd name="T30" fmla="*/ 121 w 226"/>
                <a:gd name="T31" fmla="*/ 2 h 207"/>
                <a:gd name="T32" fmla="*/ 157 w 226"/>
                <a:gd name="T33" fmla="*/ 0 h 207"/>
                <a:gd name="T34" fmla="*/ 160 w 226"/>
                <a:gd name="T35" fmla="*/ 0 h 207"/>
                <a:gd name="T36" fmla="*/ 166 w 226"/>
                <a:gd name="T37" fmla="*/ 1 h 207"/>
                <a:gd name="T38" fmla="*/ 176 w 226"/>
                <a:gd name="T39" fmla="*/ 2 h 207"/>
                <a:gd name="T40" fmla="*/ 189 w 226"/>
                <a:gd name="T41" fmla="*/ 4 h 207"/>
                <a:gd name="T42" fmla="*/ 200 w 226"/>
                <a:gd name="T43" fmla="*/ 7 h 207"/>
                <a:gd name="T44" fmla="*/ 211 w 226"/>
                <a:gd name="T45" fmla="*/ 12 h 207"/>
                <a:gd name="T46" fmla="*/ 221 w 226"/>
                <a:gd name="T47" fmla="*/ 18 h 207"/>
                <a:gd name="T48" fmla="*/ 226 w 226"/>
                <a:gd name="T49" fmla="*/ 25 h 207"/>
                <a:gd name="T50" fmla="*/ 224 w 226"/>
                <a:gd name="T51" fmla="*/ 26 h 207"/>
                <a:gd name="T52" fmla="*/ 218 w 226"/>
                <a:gd name="T53" fmla="*/ 29 h 207"/>
                <a:gd name="T54" fmla="*/ 210 w 226"/>
                <a:gd name="T55" fmla="*/ 34 h 207"/>
                <a:gd name="T56" fmla="*/ 199 w 226"/>
                <a:gd name="T57" fmla="*/ 42 h 207"/>
                <a:gd name="T58" fmla="*/ 187 w 226"/>
                <a:gd name="T59" fmla="*/ 50 h 207"/>
                <a:gd name="T60" fmla="*/ 172 w 226"/>
                <a:gd name="T61" fmla="*/ 59 h 207"/>
                <a:gd name="T62" fmla="*/ 157 w 226"/>
                <a:gd name="T63" fmla="*/ 70 h 207"/>
                <a:gd name="T64" fmla="*/ 141 w 226"/>
                <a:gd name="T65" fmla="*/ 82 h 207"/>
                <a:gd name="T66" fmla="*/ 127 w 226"/>
                <a:gd name="T67" fmla="*/ 95 h 207"/>
                <a:gd name="T68" fmla="*/ 113 w 226"/>
                <a:gd name="T69" fmla="*/ 107 h 207"/>
                <a:gd name="T70" fmla="*/ 99 w 226"/>
                <a:gd name="T71" fmla="*/ 121 h 207"/>
                <a:gd name="T72" fmla="*/ 88 w 226"/>
                <a:gd name="T73" fmla="*/ 135 h 207"/>
                <a:gd name="T74" fmla="*/ 80 w 226"/>
                <a:gd name="T75" fmla="*/ 149 h 207"/>
                <a:gd name="T76" fmla="*/ 74 w 226"/>
                <a:gd name="T77" fmla="*/ 162 h 207"/>
                <a:gd name="T78" fmla="*/ 72 w 226"/>
                <a:gd name="T79" fmla="*/ 175 h 207"/>
                <a:gd name="T80" fmla="*/ 73 w 226"/>
                <a:gd name="T81" fmla="*/ 188 h 207"/>
                <a:gd name="T82" fmla="*/ 73 w 226"/>
                <a:gd name="T83" fmla="*/ 191 h 207"/>
                <a:gd name="T84" fmla="*/ 71 w 226"/>
                <a:gd name="T85" fmla="*/ 196 h 207"/>
                <a:gd name="T86" fmla="*/ 67 w 226"/>
                <a:gd name="T87" fmla="*/ 203 h 207"/>
                <a:gd name="T88" fmla="*/ 61 w 226"/>
                <a:gd name="T89" fmla="*/ 207 h 207"/>
                <a:gd name="T90" fmla="*/ 53 w 226"/>
                <a:gd name="T91" fmla="*/ 207 h 207"/>
                <a:gd name="T92" fmla="*/ 42 w 226"/>
                <a:gd name="T93" fmla="*/ 199 h 207"/>
                <a:gd name="T94" fmla="*/ 25 w 226"/>
                <a:gd name="T95" fmla="*/ 181 h 207"/>
                <a:gd name="T96" fmla="*/ 6 w 226"/>
                <a:gd name="T97" fmla="*/ 150 h 207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26" h="207">
                  <a:moveTo>
                    <a:pt x="6" y="150"/>
                  </a:moveTo>
                  <a:lnTo>
                    <a:pt x="5" y="148"/>
                  </a:lnTo>
                  <a:lnTo>
                    <a:pt x="4" y="143"/>
                  </a:lnTo>
                  <a:lnTo>
                    <a:pt x="2" y="136"/>
                  </a:lnTo>
                  <a:lnTo>
                    <a:pt x="1" y="127"/>
                  </a:lnTo>
                  <a:lnTo>
                    <a:pt x="0" y="116"/>
                  </a:lnTo>
                  <a:lnTo>
                    <a:pt x="0" y="103"/>
                  </a:lnTo>
                  <a:lnTo>
                    <a:pt x="1" y="90"/>
                  </a:lnTo>
                  <a:lnTo>
                    <a:pt x="5" y="77"/>
                  </a:lnTo>
                  <a:lnTo>
                    <a:pt x="10" y="62"/>
                  </a:lnTo>
                  <a:lnTo>
                    <a:pt x="19" y="49"/>
                  </a:lnTo>
                  <a:lnTo>
                    <a:pt x="30" y="37"/>
                  </a:lnTo>
                  <a:lnTo>
                    <a:pt x="47" y="25"/>
                  </a:lnTo>
                  <a:lnTo>
                    <a:pt x="66" y="15"/>
                  </a:lnTo>
                  <a:lnTo>
                    <a:pt x="91" y="8"/>
                  </a:lnTo>
                  <a:lnTo>
                    <a:pt x="121" y="2"/>
                  </a:lnTo>
                  <a:lnTo>
                    <a:pt x="157" y="0"/>
                  </a:lnTo>
                  <a:lnTo>
                    <a:pt x="160" y="0"/>
                  </a:lnTo>
                  <a:lnTo>
                    <a:pt x="166" y="1"/>
                  </a:lnTo>
                  <a:lnTo>
                    <a:pt x="176" y="2"/>
                  </a:lnTo>
                  <a:lnTo>
                    <a:pt x="189" y="4"/>
                  </a:lnTo>
                  <a:lnTo>
                    <a:pt x="200" y="7"/>
                  </a:lnTo>
                  <a:lnTo>
                    <a:pt x="211" y="12"/>
                  </a:lnTo>
                  <a:lnTo>
                    <a:pt x="221" y="18"/>
                  </a:lnTo>
                  <a:lnTo>
                    <a:pt x="226" y="25"/>
                  </a:lnTo>
                  <a:lnTo>
                    <a:pt x="224" y="26"/>
                  </a:lnTo>
                  <a:lnTo>
                    <a:pt x="218" y="29"/>
                  </a:lnTo>
                  <a:lnTo>
                    <a:pt x="210" y="34"/>
                  </a:lnTo>
                  <a:lnTo>
                    <a:pt x="199" y="42"/>
                  </a:lnTo>
                  <a:lnTo>
                    <a:pt x="187" y="50"/>
                  </a:lnTo>
                  <a:lnTo>
                    <a:pt x="172" y="59"/>
                  </a:lnTo>
                  <a:lnTo>
                    <a:pt x="157" y="70"/>
                  </a:lnTo>
                  <a:lnTo>
                    <a:pt x="141" y="82"/>
                  </a:lnTo>
                  <a:lnTo>
                    <a:pt x="127" y="95"/>
                  </a:lnTo>
                  <a:lnTo>
                    <a:pt x="113" y="107"/>
                  </a:lnTo>
                  <a:lnTo>
                    <a:pt x="99" y="121"/>
                  </a:lnTo>
                  <a:lnTo>
                    <a:pt x="88" y="135"/>
                  </a:lnTo>
                  <a:lnTo>
                    <a:pt x="80" y="149"/>
                  </a:lnTo>
                  <a:lnTo>
                    <a:pt x="74" y="162"/>
                  </a:lnTo>
                  <a:lnTo>
                    <a:pt x="72" y="175"/>
                  </a:lnTo>
                  <a:lnTo>
                    <a:pt x="73" y="188"/>
                  </a:lnTo>
                  <a:lnTo>
                    <a:pt x="73" y="191"/>
                  </a:lnTo>
                  <a:lnTo>
                    <a:pt x="71" y="196"/>
                  </a:lnTo>
                  <a:lnTo>
                    <a:pt x="67" y="203"/>
                  </a:lnTo>
                  <a:lnTo>
                    <a:pt x="61" y="207"/>
                  </a:lnTo>
                  <a:lnTo>
                    <a:pt x="53" y="207"/>
                  </a:lnTo>
                  <a:lnTo>
                    <a:pt x="42" y="199"/>
                  </a:lnTo>
                  <a:lnTo>
                    <a:pt x="25" y="181"/>
                  </a:lnTo>
                  <a:lnTo>
                    <a:pt x="6" y="150"/>
                  </a:lnTo>
                  <a:close/>
                </a:path>
              </a:pathLst>
            </a:custGeom>
            <a:solidFill>
              <a:srgbClr val="F7F7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8" name="Freeform 58">
              <a:extLst>
                <a:ext uri="{FF2B5EF4-FFF2-40B4-BE49-F238E27FC236}">
                  <a16:creationId xmlns:a16="http://schemas.microsoft.com/office/drawing/2014/main" id="{7CBB10C1-0D18-41AF-AA69-775AA0207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9" y="1710"/>
              <a:ext cx="287" cy="374"/>
            </a:xfrm>
            <a:custGeom>
              <a:avLst/>
              <a:gdLst>
                <a:gd name="T0" fmla="*/ 228 w 287"/>
                <a:gd name="T1" fmla="*/ 1 h 374"/>
                <a:gd name="T2" fmla="*/ 214 w 287"/>
                <a:gd name="T3" fmla="*/ 0 h 374"/>
                <a:gd name="T4" fmla="*/ 189 w 287"/>
                <a:gd name="T5" fmla="*/ 0 h 374"/>
                <a:gd name="T6" fmla="*/ 158 w 287"/>
                <a:gd name="T7" fmla="*/ 1 h 374"/>
                <a:gd name="T8" fmla="*/ 127 w 287"/>
                <a:gd name="T9" fmla="*/ 6 h 374"/>
                <a:gd name="T10" fmla="*/ 101 w 287"/>
                <a:gd name="T11" fmla="*/ 15 h 374"/>
                <a:gd name="T12" fmla="*/ 82 w 287"/>
                <a:gd name="T13" fmla="*/ 30 h 374"/>
                <a:gd name="T14" fmla="*/ 77 w 287"/>
                <a:gd name="T15" fmla="*/ 51 h 374"/>
                <a:gd name="T16" fmla="*/ 92 w 287"/>
                <a:gd name="T17" fmla="*/ 89 h 374"/>
                <a:gd name="T18" fmla="*/ 82 w 287"/>
                <a:gd name="T19" fmla="*/ 121 h 374"/>
                <a:gd name="T20" fmla="*/ 78 w 287"/>
                <a:gd name="T21" fmla="*/ 165 h 374"/>
                <a:gd name="T22" fmla="*/ 51 w 287"/>
                <a:gd name="T23" fmla="*/ 152 h 374"/>
                <a:gd name="T24" fmla="*/ 46 w 287"/>
                <a:gd name="T25" fmla="*/ 145 h 374"/>
                <a:gd name="T26" fmla="*/ 37 w 287"/>
                <a:gd name="T27" fmla="*/ 138 h 374"/>
                <a:gd name="T28" fmla="*/ 26 w 287"/>
                <a:gd name="T29" fmla="*/ 137 h 374"/>
                <a:gd name="T30" fmla="*/ 18 w 287"/>
                <a:gd name="T31" fmla="*/ 141 h 374"/>
                <a:gd name="T32" fmla="*/ 10 w 287"/>
                <a:gd name="T33" fmla="*/ 151 h 374"/>
                <a:gd name="T34" fmla="*/ 7 w 287"/>
                <a:gd name="T35" fmla="*/ 172 h 374"/>
                <a:gd name="T36" fmla="*/ 21 w 287"/>
                <a:gd name="T37" fmla="*/ 205 h 374"/>
                <a:gd name="T38" fmla="*/ 37 w 287"/>
                <a:gd name="T39" fmla="*/ 228 h 374"/>
                <a:gd name="T40" fmla="*/ 32 w 287"/>
                <a:gd name="T41" fmla="*/ 249 h 374"/>
                <a:gd name="T42" fmla="*/ 22 w 287"/>
                <a:gd name="T43" fmla="*/ 277 h 374"/>
                <a:gd name="T44" fmla="*/ 8 w 287"/>
                <a:gd name="T45" fmla="*/ 300 h 374"/>
                <a:gd name="T46" fmla="*/ 1 w 287"/>
                <a:gd name="T47" fmla="*/ 306 h 374"/>
                <a:gd name="T48" fmla="*/ 12 w 287"/>
                <a:gd name="T49" fmla="*/ 316 h 374"/>
                <a:gd name="T50" fmla="*/ 32 w 287"/>
                <a:gd name="T51" fmla="*/ 330 h 374"/>
                <a:gd name="T52" fmla="*/ 59 w 287"/>
                <a:gd name="T53" fmla="*/ 346 h 374"/>
                <a:gd name="T54" fmla="*/ 91 w 287"/>
                <a:gd name="T55" fmla="*/ 362 h 374"/>
                <a:gd name="T56" fmla="*/ 127 w 287"/>
                <a:gd name="T57" fmla="*/ 372 h 374"/>
                <a:gd name="T58" fmla="*/ 167 w 287"/>
                <a:gd name="T59" fmla="*/ 374 h 374"/>
                <a:gd name="T60" fmla="*/ 206 w 287"/>
                <a:gd name="T61" fmla="*/ 365 h 374"/>
                <a:gd name="T62" fmla="*/ 224 w 287"/>
                <a:gd name="T63" fmla="*/ 354 h 374"/>
                <a:gd name="T64" fmla="*/ 225 w 287"/>
                <a:gd name="T65" fmla="*/ 345 h 374"/>
                <a:gd name="T66" fmla="*/ 231 w 287"/>
                <a:gd name="T67" fmla="*/ 335 h 374"/>
                <a:gd name="T68" fmla="*/ 237 w 287"/>
                <a:gd name="T69" fmla="*/ 317 h 374"/>
                <a:gd name="T70" fmla="*/ 242 w 287"/>
                <a:gd name="T71" fmla="*/ 299 h 374"/>
                <a:gd name="T72" fmla="*/ 257 w 287"/>
                <a:gd name="T73" fmla="*/ 282 h 374"/>
                <a:gd name="T74" fmla="*/ 273 w 287"/>
                <a:gd name="T75" fmla="*/ 249 h 374"/>
                <a:gd name="T76" fmla="*/ 277 w 287"/>
                <a:gd name="T77" fmla="*/ 205 h 374"/>
                <a:gd name="T78" fmla="*/ 273 w 287"/>
                <a:gd name="T79" fmla="*/ 173 h 374"/>
                <a:gd name="T80" fmla="*/ 284 w 287"/>
                <a:gd name="T81" fmla="*/ 130 h 374"/>
                <a:gd name="T82" fmla="*/ 286 w 287"/>
                <a:gd name="T83" fmla="*/ 70 h 374"/>
                <a:gd name="T84" fmla="*/ 259 w 287"/>
                <a:gd name="T85" fmla="*/ 16 h 374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287" h="374">
                  <a:moveTo>
                    <a:pt x="230" y="1"/>
                  </a:moveTo>
                  <a:lnTo>
                    <a:pt x="228" y="1"/>
                  </a:lnTo>
                  <a:lnTo>
                    <a:pt x="222" y="1"/>
                  </a:lnTo>
                  <a:lnTo>
                    <a:pt x="214" y="0"/>
                  </a:lnTo>
                  <a:lnTo>
                    <a:pt x="202" y="0"/>
                  </a:lnTo>
                  <a:lnTo>
                    <a:pt x="189" y="0"/>
                  </a:lnTo>
                  <a:lnTo>
                    <a:pt x="174" y="0"/>
                  </a:lnTo>
                  <a:lnTo>
                    <a:pt x="158" y="1"/>
                  </a:lnTo>
                  <a:lnTo>
                    <a:pt x="143" y="3"/>
                  </a:lnTo>
                  <a:lnTo>
                    <a:pt x="127" y="6"/>
                  </a:lnTo>
                  <a:lnTo>
                    <a:pt x="113" y="10"/>
                  </a:lnTo>
                  <a:lnTo>
                    <a:pt x="101" y="15"/>
                  </a:lnTo>
                  <a:lnTo>
                    <a:pt x="91" y="22"/>
                  </a:lnTo>
                  <a:lnTo>
                    <a:pt x="82" y="30"/>
                  </a:lnTo>
                  <a:lnTo>
                    <a:pt x="78" y="39"/>
                  </a:lnTo>
                  <a:lnTo>
                    <a:pt x="77" y="51"/>
                  </a:lnTo>
                  <a:lnTo>
                    <a:pt x="81" y="65"/>
                  </a:lnTo>
                  <a:lnTo>
                    <a:pt x="92" y="89"/>
                  </a:lnTo>
                  <a:lnTo>
                    <a:pt x="88" y="99"/>
                  </a:lnTo>
                  <a:lnTo>
                    <a:pt x="82" y="121"/>
                  </a:lnTo>
                  <a:lnTo>
                    <a:pt x="77" y="147"/>
                  </a:lnTo>
                  <a:lnTo>
                    <a:pt x="78" y="165"/>
                  </a:lnTo>
                  <a:lnTo>
                    <a:pt x="52" y="153"/>
                  </a:lnTo>
                  <a:lnTo>
                    <a:pt x="51" y="152"/>
                  </a:lnTo>
                  <a:lnTo>
                    <a:pt x="49" y="149"/>
                  </a:lnTo>
                  <a:lnTo>
                    <a:pt x="46" y="145"/>
                  </a:lnTo>
                  <a:lnTo>
                    <a:pt x="42" y="141"/>
                  </a:lnTo>
                  <a:lnTo>
                    <a:pt x="37" y="138"/>
                  </a:lnTo>
                  <a:lnTo>
                    <a:pt x="32" y="136"/>
                  </a:lnTo>
                  <a:lnTo>
                    <a:pt x="26" y="137"/>
                  </a:lnTo>
                  <a:lnTo>
                    <a:pt x="19" y="140"/>
                  </a:lnTo>
                  <a:lnTo>
                    <a:pt x="18" y="141"/>
                  </a:lnTo>
                  <a:lnTo>
                    <a:pt x="13" y="145"/>
                  </a:lnTo>
                  <a:lnTo>
                    <a:pt x="10" y="151"/>
                  </a:lnTo>
                  <a:lnTo>
                    <a:pt x="7" y="160"/>
                  </a:lnTo>
                  <a:lnTo>
                    <a:pt x="7" y="172"/>
                  </a:lnTo>
                  <a:lnTo>
                    <a:pt x="11" y="187"/>
                  </a:lnTo>
                  <a:lnTo>
                    <a:pt x="21" y="205"/>
                  </a:lnTo>
                  <a:lnTo>
                    <a:pt x="38" y="225"/>
                  </a:lnTo>
                  <a:lnTo>
                    <a:pt x="37" y="228"/>
                  </a:lnTo>
                  <a:lnTo>
                    <a:pt x="35" y="236"/>
                  </a:lnTo>
                  <a:lnTo>
                    <a:pt x="32" y="249"/>
                  </a:lnTo>
                  <a:lnTo>
                    <a:pt x="28" y="263"/>
                  </a:lnTo>
                  <a:lnTo>
                    <a:pt x="22" y="277"/>
                  </a:lnTo>
                  <a:lnTo>
                    <a:pt x="15" y="290"/>
                  </a:lnTo>
                  <a:lnTo>
                    <a:pt x="8" y="300"/>
                  </a:lnTo>
                  <a:lnTo>
                    <a:pt x="0" y="305"/>
                  </a:lnTo>
                  <a:lnTo>
                    <a:pt x="1" y="306"/>
                  </a:lnTo>
                  <a:lnTo>
                    <a:pt x="5" y="310"/>
                  </a:lnTo>
                  <a:lnTo>
                    <a:pt x="12" y="316"/>
                  </a:lnTo>
                  <a:lnTo>
                    <a:pt x="21" y="322"/>
                  </a:lnTo>
                  <a:lnTo>
                    <a:pt x="32" y="330"/>
                  </a:lnTo>
                  <a:lnTo>
                    <a:pt x="44" y="338"/>
                  </a:lnTo>
                  <a:lnTo>
                    <a:pt x="59" y="346"/>
                  </a:lnTo>
                  <a:lnTo>
                    <a:pt x="74" y="355"/>
                  </a:lnTo>
                  <a:lnTo>
                    <a:pt x="91" y="362"/>
                  </a:lnTo>
                  <a:lnTo>
                    <a:pt x="109" y="367"/>
                  </a:lnTo>
                  <a:lnTo>
                    <a:pt x="127" y="372"/>
                  </a:lnTo>
                  <a:lnTo>
                    <a:pt x="147" y="374"/>
                  </a:lnTo>
                  <a:lnTo>
                    <a:pt x="167" y="374"/>
                  </a:lnTo>
                  <a:lnTo>
                    <a:pt x="186" y="371"/>
                  </a:lnTo>
                  <a:lnTo>
                    <a:pt x="206" y="365"/>
                  </a:lnTo>
                  <a:lnTo>
                    <a:pt x="225" y="355"/>
                  </a:lnTo>
                  <a:lnTo>
                    <a:pt x="224" y="354"/>
                  </a:lnTo>
                  <a:lnTo>
                    <a:pt x="223" y="350"/>
                  </a:lnTo>
                  <a:lnTo>
                    <a:pt x="225" y="345"/>
                  </a:lnTo>
                  <a:lnTo>
                    <a:pt x="230" y="337"/>
                  </a:lnTo>
                  <a:lnTo>
                    <a:pt x="231" y="335"/>
                  </a:lnTo>
                  <a:lnTo>
                    <a:pt x="234" y="328"/>
                  </a:lnTo>
                  <a:lnTo>
                    <a:pt x="237" y="317"/>
                  </a:lnTo>
                  <a:lnTo>
                    <a:pt x="239" y="301"/>
                  </a:lnTo>
                  <a:lnTo>
                    <a:pt x="242" y="299"/>
                  </a:lnTo>
                  <a:lnTo>
                    <a:pt x="249" y="292"/>
                  </a:lnTo>
                  <a:lnTo>
                    <a:pt x="257" y="282"/>
                  </a:lnTo>
                  <a:lnTo>
                    <a:pt x="265" y="267"/>
                  </a:lnTo>
                  <a:lnTo>
                    <a:pt x="273" y="249"/>
                  </a:lnTo>
                  <a:lnTo>
                    <a:pt x="277" y="228"/>
                  </a:lnTo>
                  <a:lnTo>
                    <a:pt x="277" y="205"/>
                  </a:lnTo>
                  <a:lnTo>
                    <a:pt x="271" y="179"/>
                  </a:lnTo>
                  <a:lnTo>
                    <a:pt x="273" y="173"/>
                  </a:lnTo>
                  <a:lnTo>
                    <a:pt x="279" y="155"/>
                  </a:lnTo>
                  <a:lnTo>
                    <a:pt x="284" y="130"/>
                  </a:lnTo>
                  <a:lnTo>
                    <a:pt x="287" y="101"/>
                  </a:lnTo>
                  <a:lnTo>
                    <a:pt x="286" y="70"/>
                  </a:lnTo>
                  <a:lnTo>
                    <a:pt x="276" y="41"/>
                  </a:lnTo>
                  <a:lnTo>
                    <a:pt x="259" y="16"/>
                  </a:lnTo>
                  <a:lnTo>
                    <a:pt x="230" y="1"/>
                  </a:lnTo>
                  <a:close/>
                </a:path>
              </a:pathLst>
            </a:custGeom>
            <a:solidFill>
              <a:srgbClr val="FFC9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9" name="Freeform 59">
              <a:extLst>
                <a:ext uri="{FF2B5EF4-FFF2-40B4-BE49-F238E27FC236}">
                  <a16:creationId xmlns:a16="http://schemas.microsoft.com/office/drawing/2014/main" id="{27DD7B11-BA6A-4B6B-9E8D-261D00C1DE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6" y="1946"/>
              <a:ext cx="165" cy="136"/>
            </a:xfrm>
            <a:custGeom>
              <a:avLst/>
              <a:gdLst>
                <a:gd name="T0" fmla="*/ 0 w 165"/>
                <a:gd name="T1" fmla="*/ 0 h 136"/>
                <a:gd name="T2" fmla="*/ 0 w 165"/>
                <a:gd name="T3" fmla="*/ 7 h 136"/>
                <a:gd name="T4" fmla="*/ 0 w 165"/>
                <a:gd name="T5" fmla="*/ 21 h 136"/>
                <a:gd name="T6" fmla="*/ 2 w 165"/>
                <a:gd name="T7" fmla="*/ 43 h 136"/>
                <a:gd name="T8" fmla="*/ 7 w 165"/>
                <a:gd name="T9" fmla="*/ 66 h 136"/>
                <a:gd name="T10" fmla="*/ 16 w 165"/>
                <a:gd name="T11" fmla="*/ 91 h 136"/>
                <a:gd name="T12" fmla="*/ 32 w 165"/>
                <a:gd name="T13" fmla="*/ 113 h 136"/>
                <a:gd name="T14" fmla="*/ 57 w 165"/>
                <a:gd name="T15" fmla="*/ 129 h 136"/>
                <a:gd name="T16" fmla="*/ 91 w 165"/>
                <a:gd name="T17" fmla="*/ 136 h 136"/>
                <a:gd name="T18" fmla="*/ 93 w 165"/>
                <a:gd name="T19" fmla="*/ 136 h 136"/>
                <a:gd name="T20" fmla="*/ 99 w 165"/>
                <a:gd name="T21" fmla="*/ 136 h 136"/>
                <a:gd name="T22" fmla="*/ 109 w 165"/>
                <a:gd name="T23" fmla="*/ 135 h 136"/>
                <a:gd name="T24" fmla="*/ 120 w 165"/>
                <a:gd name="T25" fmla="*/ 133 h 136"/>
                <a:gd name="T26" fmla="*/ 132 w 165"/>
                <a:gd name="T27" fmla="*/ 131 h 136"/>
                <a:gd name="T28" fmla="*/ 143 w 165"/>
                <a:gd name="T29" fmla="*/ 126 h 136"/>
                <a:gd name="T30" fmla="*/ 156 w 165"/>
                <a:gd name="T31" fmla="*/ 119 h 136"/>
                <a:gd name="T32" fmla="*/ 165 w 165"/>
                <a:gd name="T33" fmla="*/ 109 h 136"/>
                <a:gd name="T34" fmla="*/ 162 w 165"/>
                <a:gd name="T35" fmla="*/ 109 h 136"/>
                <a:gd name="T36" fmla="*/ 154 w 165"/>
                <a:gd name="T37" fmla="*/ 109 h 136"/>
                <a:gd name="T38" fmla="*/ 142 w 165"/>
                <a:gd name="T39" fmla="*/ 109 h 136"/>
                <a:gd name="T40" fmla="*/ 130 w 165"/>
                <a:gd name="T41" fmla="*/ 107 h 136"/>
                <a:gd name="T42" fmla="*/ 117 w 165"/>
                <a:gd name="T43" fmla="*/ 104 h 136"/>
                <a:gd name="T44" fmla="*/ 104 w 165"/>
                <a:gd name="T45" fmla="*/ 99 h 136"/>
                <a:gd name="T46" fmla="*/ 96 w 165"/>
                <a:gd name="T47" fmla="*/ 92 h 136"/>
                <a:gd name="T48" fmla="*/ 92 w 165"/>
                <a:gd name="T49" fmla="*/ 82 h 136"/>
                <a:gd name="T50" fmla="*/ 90 w 165"/>
                <a:gd name="T51" fmla="*/ 84 h 136"/>
                <a:gd name="T52" fmla="*/ 84 w 165"/>
                <a:gd name="T53" fmla="*/ 88 h 136"/>
                <a:gd name="T54" fmla="*/ 76 w 165"/>
                <a:gd name="T55" fmla="*/ 92 h 136"/>
                <a:gd name="T56" fmla="*/ 63 w 165"/>
                <a:gd name="T57" fmla="*/ 92 h 136"/>
                <a:gd name="T58" fmla="*/ 50 w 165"/>
                <a:gd name="T59" fmla="*/ 86 h 136"/>
                <a:gd name="T60" fmla="*/ 34 w 165"/>
                <a:gd name="T61" fmla="*/ 70 h 136"/>
                <a:gd name="T62" fmla="*/ 17 w 165"/>
                <a:gd name="T63" fmla="*/ 43 h 136"/>
                <a:gd name="T64" fmla="*/ 0 w 165"/>
                <a:gd name="T65" fmla="*/ 0 h 1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65" h="136">
                  <a:moveTo>
                    <a:pt x="0" y="0"/>
                  </a:moveTo>
                  <a:lnTo>
                    <a:pt x="0" y="7"/>
                  </a:lnTo>
                  <a:lnTo>
                    <a:pt x="0" y="21"/>
                  </a:lnTo>
                  <a:lnTo>
                    <a:pt x="2" y="43"/>
                  </a:lnTo>
                  <a:lnTo>
                    <a:pt x="7" y="66"/>
                  </a:lnTo>
                  <a:lnTo>
                    <a:pt x="16" y="91"/>
                  </a:lnTo>
                  <a:lnTo>
                    <a:pt x="32" y="113"/>
                  </a:lnTo>
                  <a:lnTo>
                    <a:pt x="57" y="129"/>
                  </a:lnTo>
                  <a:lnTo>
                    <a:pt x="91" y="136"/>
                  </a:lnTo>
                  <a:lnTo>
                    <a:pt x="93" y="136"/>
                  </a:lnTo>
                  <a:lnTo>
                    <a:pt x="99" y="136"/>
                  </a:lnTo>
                  <a:lnTo>
                    <a:pt x="109" y="135"/>
                  </a:lnTo>
                  <a:lnTo>
                    <a:pt x="120" y="133"/>
                  </a:lnTo>
                  <a:lnTo>
                    <a:pt x="132" y="131"/>
                  </a:lnTo>
                  <a:lnTo>
                    <a:pt x="143" y="126"/>
                  </a:lnTo>
                  <a:lnTo>
                    <a:pt x="156" y="119"/>
                  </a:lnTo>
                  <a:lnTo>
                    <a:pt x="165" y="109"/>
                  </a:lnTo>
                  <a:lnTo>
                    <a:pt x="162" y="109"/>
                  </a:lnTo>
                  <a:lnTo>
                    <a:pt x="154" y="109"/>
                  </a:lnTo>
                  <a:lnTo>
                    <a:pt x="142" y="109"/>
                  </a:lnTo>
                  <a:lnTo>
                    <a:pt x="130" y="107"/>
                  </a:lnTo>
                  <a:lnTo>
                    <a:pt x="117" y="104"/>
                  </a:lnTo>
                  <a:lnTo>
                    <a:pt x="104" y="99"/>
                  </a:lnTo>
                  <a:lnTo>
                    <a:pt x="96" y="92"/>
                  </a:lnTo>
                  <a:lnTo>
                    <a:pt x="92" y="82"/>
                  </a:lnTo>
                  <a:lnTo>
                    <a:pt x="90" y="84"/>
                  </a:lnTo>
                  <a:lnTo>
                    <a:pt x="84" y="88"/>
                  </a:lnTo>
                  <a:lnTo>
                    <a:pt x="76" y="92"/>
                  </a:lnTo>
                  <a:lnTo>
                    <a:pt x="63" y="92"/>
                  </a:lnTo>
                  <a:lnTo>
                    <a:pt x="50" y="86"/>
                  </a:lnTo>
                  <a:lnTo>
                    <a:pt x="34" y="70"/>
                  </a:lnTo>
                  <a:lnTo>
                    <a:pt x="17" y="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9E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0" name="Freeform 60">
              <a:extLst>
                <a:ext uri="{FF2B5EF4-FFF2-40B4-BE49-F238E27FC236}">
                  <a16:creationId xmlns:a16="http://schemas.microsoft.com/office/drawing/2014/main" id="{B9C3E4B7-3BE6-4F6B-8464-280580545E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4" y="1945"/>
              <a:ext cx="53" cy="17"/>
            </a:xfrm>
            <a:custGeom>
              <a:avLst/>
              <a:gdLst>
                <a:gd name="T0" fmla="*/ 0 w 53"/>
                <a:gd name="T1" fmla="*/ 0 h 17"/>
                <a:gd name="T2" fmla="*/ 0 w 53"/>
                <a:gd name="T3" fmla="*/ 1 h 17"/>
                <a:gd name="T4" fmla="*/ 2 w 53"/>
                <a:gd name="T5" fmla="*/ 4 h 17"/>
                <a:gd name="T6" fmla="*/ 4 w 53"/>
                <a:gd name="T7" fmla="*/ 9 h 17"/>
                <a:gd name="T8" fmla="*/ 9 w 53"/>
                <a:gd name="T9" fmla="*/ 13 h 17"/>
                <a:gd name="T10" fmla="*/ 15 w 53"/>
                <a:gd name="T11" fmla="*/ 16 h 17"/>
                <a:gd name="T12" fmla="*/ 25 w 53"/>
                <a:gd name="T13" fmla="*/ 17 h 17"/>
                <a:gd name="T14" fmla="*/ 38 w 53"/>
                <a:gd name="T15" fmla="*/ 14 h 17"/>
                <a:gd name="T16" fmla="*/ 53 w 53"/>
                <a:gd name="T17" fmla="*/ 7 h 17"/>
                <a:gd name="T18" fmla="*/ 51 w 53"/>
                <a:gd name="T19" fmla="*/ 7 h 17"/>
                <a:gd name="T20" fmla="*/ 47 w 53"/>
                <a:gd name="T21" fmla="*/ 7 h 17"/>
                <a:gd name="T22" fmla="*/ 41 w 53"/>
                <a:gd name="T23" fmla="*/ 7 h 17"/>
                <a:gd name="T24" fmla="*/ 33 w 53"/>
                <a:gd name="T25" fmla="*/ 7 h 17"/>
                <a:gd name="T26" fmla="*/ 24 w 53"/>
                <a:gd name="T27" fmla="*/ 7 h 17"/>
                <a:gd name="T28" fmla="*/ 14 w 53"/>
                <a:gd name="T29" fmla="*/ 5 h 17"/>
                <a:gd name="T30" fmla="*/ 7 w 53"/>
                <a:gd name="T31" fmla="*/ 3 h 17"/>
                <a:gd name="T32" fmla="*/ 0 w 53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3" h="17">
                  <a:moveTo>
                    <a:pt x="0" y="0"/>
                  </a:moveTo>
                  <a:lnTo>
                    <a:pt x="0" y="1"/>
                  </a:lnTo>
                  <a:lnTo>
                    <a:pt x="2" y="4"/>
                  </a:lnTo>
                  <a:lnTo>
                    <a:pt x="4" y="9"/>
                  </a:lnTo>
                  <a:lnTo>
                    <a:pt x="9" y="13"/>
                  </a:lnTo>
                  <a:lnTo>
                    <a:pt x="15" y="16"/>
                  </a:lnTo>
                  <a:lnTo>
                    <a:pt x="25" y="17"/>
                  </a:lnTo>
                  <a:lnTo>
                    <a:pt x="38" y="14"/>
                  </a:lnTo>
                  <a:lnTo>
                    <a:pt x="53" y="7"/>
                  </a:lnTo>
                  <a:lnTo>
                    <a:pt x="51" y="7"/>
                  </a:lnTo>
                  <a:lnTo>
                    <a:pt x="47" y="7"/>
                  </a:lnTo>
                  <a:lnTo>
                    <a:pt x="41" y="7"/>
                  </a:lnTo>
                  <a:lnTo>
                    <a:pt x="33" y="7"/>
                  </a:lnTo>
                  <a:lnTo>
                    <a:pt x="24" y="7"/>
                  </a:lnTo>
                  <a:lnTo>
                    <a:pt x="14" y="5"/>
                  </a:lnTo>
                  <a:lnTo>
                    <a:pt x="7" y="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59E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1" name="Freeform 61">
              <a:extLst>
                <a:ext uri="{FF2B5EF4-FFF2-40B4-BE49-F238E27FC236}">
                  <a16:creationId xmlns:a16="http://schemas.microsoft.com/office/drawing/2014/main" id="{26E14CA0-530F-430E-B9A2-A3E0D2A6ABA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9" y="1957"/>
              <a:ext cx="51" cy="20"/>
            </a:xfrm>
            <a:custGeom>
              <a:avLst/>
              <a:gdLst>
                <a:gd name="T0" fmla="*/ 0 w 51"/>
                <a:gd name="T1" fmla="*/ 2 h 20"/>
                <a:gd name="T2" fmla="*/ 1 w 51"/>
                <a:gd name="T3" fmla="*/ 4 h 20"/>
                <a:gd name="T4" fmla="*/ 4 w 51"/>
                <a:gd name="T5" fmla="*/ 8 h 20"/>
                <a:gd name="T6" fmla="*/ 9 w 51"/>
                <a:gd name="T7" fmla="*/ 12 h 20"/>
                <a:gd name="T8" fmla="*/ 16 w 51"/>
                <a:gd name="T9" fmla="*/ 17 h 20"/>
                <a:gd name="T10" fmla="*/ 24 w 51"/>
                <a:gd name="T11" fmla="*/ 20 h 20"/>
                <a:gd name="T12" fmla="*/ 33 w 51"/>
                <a:gd name="T13" fmla="*/ 20 h 20"/>
                <a:gd name="T14" fmla="*/ 42 w 51"/>
                <a:gd name="T15" fmla="*/ 15 h 20"/>
                <a:gd name="T16" fmla="*/ 51 w 51"/>
                <a:gd name="T17" fmla="*/ 5 h 20"/>
                <a:gd name="T18" fmla="*/ 50 w 51"/>
                <a:gd name="T19" fmla="*/ 5 h 20"/>
                <a:gd name="T20" fmla="*/ 46 w 51"/>
                <a:gd name="T21" fmla="*/ 4 h 20"/>
                <a:gd name="T22" fmla="*/ 41 w 51"/>
                <a:gd name="T23" fmla="*/ 2 h 20"/>
                <a:gd name="T24" fmla="*/ 34 w 51"/>
                <a:gd name="T25" fmla="*/ 1 h 20"/>
                <a:gd name="T26" fmla="*/ 26 w 51"/>
                <a:gd name="T27" fmla="*/ 0 h 20"/>
                <a:gd name="T28" fmla="*/ 17 w 51"/>
                <a:gd name="T29" fmla="*/ 0 h 20"/>
                <a:gd name="T30" fmla="*/ 8 w 51"/>
                <a:gd name="T31" fmla="*/ 0 h 20"/>
                <a:gd name="T32" fmla="*/ 0 w 51"/>
                <a:gd name="T33" fmla="*/ 2 h 2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1" h="20">
                  <a:moveTo>
                    <a:pt x="0" y="2"/>
                  </a:moveTo>
                  <a:lnTo>
                    <a:pt x="1" y="4"/>
                  </a:lnTo>
                  <a:lnTo>
                    <a:pt x="4" y="8"/>
                  </a:lnTo>
                  <a:lnTo>
                    <a:pt x="9" y="12"/>
                  </a:lnTo>
                  <a:lnTo>
                    <a:pt x="16" y="17"/>
                  </a:lnTo>
                  <a:lnTo>
                    <a:pt x="24" y="20"/>
                  </a:lnTo>
                  <a:lnTo>
                    <a:pt x="33" y="20"/>
                  </a:lnTo>
                  <a:lnTo>
                    <a:pt x="42" y="15"/>
                  </a:lnTo>
                  <a:lnTo>
                    <a:pt x="51" y="5"/>
                  </a:lnTo>
                  <a:lnTo>
                    <a:pt x="50" y="5"/>
                  </a:lnTo>
                  <a:lnTo>
                    <a:pt x="46" y="4"/>
                  </a:lnTo>
                  <a:lnTo>
                    <a:pt x="41" y="2"/>
                  </a:lnTo>
                  <a:lnTo>
                    <a:pt x="34" y="1"/>
                  </a:lnTo>
                  <a:lnTo>
                    <a:pt x="26" y="0"/>
                  </a:lnTo>
                  <a:lnTo>
                    <a:pt x="17" y="0"/>
                  </a:lnTo>
                  <a:lnTo>
                    <a:pt x="8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E59E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2" name="Freeform 62">
              <a:extLst>
                <a:ext uri="{FF2B5EF4-FFF2-40B4-BE49-F238E27FC236}">
                  <a16:creationId xmlns:a16="http://schemas.microsoft.com/office/drawing/2014/main" id="{67C9B83A-A626-40E3-88FA-AD2DC52F3F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3" y="1853"/>
              <a:ext cx="40" cy="45"/>
            </a:xfrm>
            <a:custGeom>
              <a:avLst/>
              <a:gdLst>
                <a:gd name="T0" fmla="*/ 11 w 40"/>
                <a:gd name="T1" fmla="*/ 0 h 45"/>
                <a:gd name="T2" fmla="*/ 13 w 40"/>
                <a:gd name="T3" fmla="*/ 1 h 45"/>
                <a:gd name="T4" fmla="*/ 17 w 40"/>
                <a:gd name="T5" fmla="*/ 3 h 45"/>
                <a:gd name="T6" fmla="*/ 24 w 40"/>
                <a:gd name="T7" fmla="*/ 7 h 45"/>
                <a:gd name="T8" fmla="*/ 30 w 40"/>
                <a:gd name="T9" fmla="*/ 13 h 45"/>
                <a:gd name="T10" fmla="*/ 36 w 40"/>
                <a:gd name="T11" fmla="*/ 19 h 45"/>
                <a:gd name="T12" fmla="*/ 40 w 40"/>
                <a:gd name="T13" fmla="*/ 28 h 45"/>
                <a:gd name="T14" fmla="*/ 40 w 40"/>
                <a:gd name="T15" fmla="*/ 36 h 45"/>
                <a:gd name="T16" fmla="*/ 35 w 40"/>
                <a:gd name="T17" fmla="*/ 45 h 45"/>
                <a:gd name="T18" fmla="*/ 34 w 40"/>
                <a:gd name="T19" fmla="*/ 44 h 45"/>
                <a:gd name="T20" fmla="*/ 32 w 40"/>
                <a:gd name="T21" fmla="*/ 42 h 45"/>
                <a:gd name="T22" fmla="*/ 28 w 40"/>
                <a:gd name="T23" fmla="*/ 39 h 45"/>
                <a:gd name="T24" fmla="*/ 23 w 40"/>
                <a:gd name="T25" fmla="*/ 36 h 45"/>
                <a:gd name="T26" fmla="*/ 17 w 40"/>
                <a:gd name="T27" fmla="*/ 33 h 45"/>
                <a:gd name="T28" fmla="*/ 12 w 40"/>
                <a:gd name="T29" fmla="*/ 31 h 45"/>
                <a:gd name="T30" fmla="*/ 6 w 40"/>
                <a:gd name="T31" fmla="*/ 30 h 45"/>
                <a:gd name="T32" fmla="*/ 0 w 40"/>
                <a:gd name="T33" fmla="*/ 30 h 45"/>
                <a:gd name="T34" fmla="*/ 5 w 40"/>
                <a:gd name="T35" fmla="*/ 27 h 45"/>
                <a:gd name="T36" fmla="*/ 11 w 40"/>
                <a:gd name="T37" fmla="*/ 19 h 45"/>
                <a:gd name="T38" fmla="*/ 15 w 40"/>
                <a:gd name="T39" fmla="*/ 9 h 45"/>
                <a:gd name="T40" fmla="*/ 11 w 40"/>
                <a:gd name="T41" fmla="*/ 0 h 45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40" h="45">
                  <a:moveTo>
                    <a:pt x="11" y="0"/>
                  </a:moveTo>
                  <a:lnTo>
                    <a:pt x="13" y="1"/>
                  </a:lnTo>
                  <a:lnTo>
                    <a:pt x="17" y="3"/>
                  </a:lnTo>
                  <a:lnTo>
                    <a:pt x="24" y="7"/>
                  </a:lnTo>
                  <a:lnTo>
                    <a:pt x="30" y="13"/>
                  </a:lnTo>
                  <a:lnTo>
                    <a:pt x="36" y="19"/>
                  </a:lnTo>
                  <a:lnTo>
                    <a:pt x="40" y="28"/>
                  </a:lnTo>
                  <a:lnTo>
                    <a:pt x="40" y="36"/>
                  </a:lnTo>
                  <a:lnTo>
                    <a:pt x="35" y="45"/>
                  </a:lnTo>
                  <a:lnTo>
                    <a:pt x="34" y="44"/>
                  </a:lnTo>
                  <a:lnTo>
                    <a:pt x="32" y="42"/>
                  </a:lnTo>
                  <a:lnTo>
                    <a:pt x="28" y="39"/>
                  </a:lnTo>
                  <a:lnTo>
                    <a:pt x="23" y="36"/>
                  </a:lnTo>
                  <a:lnTo>
                    <a:pt x="17" y="33"/>
                  </a:lnTo>
                  <a:lnTo>
                    <a:pt x="12" y="31"/>
                  </a:lnTo>
                  <a:lnTo>
                    <a:pt x="6" y="30"/>
                  </a:lnTo>
                  <a:lnTo>
                    <a:pt x="0" y="30"/>
                  </a:lnTo>
                  <a:lnTo>
                    <a:pt x="5" y="27"/>
                  </a:lnTo>
                  <a:lnTo>
                    <a:pt x="11" y="19"/>
                  </a:lnTo>
                  <a:lnTo>
                    <a:pt x="15" y="9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E59E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3" name="Freeform 63">
              <a:extLst>
                <a:ext uri="{FF2B5EF4-FFF2-40B4-BE49-F238E27FC236}">
                  <a16:creationId xmlns:a16="http://schemas.microsoft.com/office/drawing/2014/main" id="{D6AA6EF8-1C83-4588-BAD6-645925A9B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9" y="1864"/>
              <a:ext cx="30" cy="39"/>
            </a:xfrm>
            <a:custGeom>
              <a:avLst/>
              <a:gdLst>
                <a:gd name="T0" fmla="*/ 1 w 30"/>
                <a:gd name="T1" fmla="*/ 39 h 39"/>
                <a:gd name="T2" fmla="*/ 1 w 30"/>
                <a:gd name="T3" fmla="*/ 37 h 39"/>
                <a:gd name="T4" fmla="*/ 0 w 30"/>
                <a:gd name="T5" fmla="*/ 33 h 39"/>
                <a:gd name="T6" fmla="*/ 0 w 30"/>
                <a:gd name="T7" fmla="*/ 28 h 39"/>
                <a:gd name="T8" fmla="*/ 1 w 30"/>
                <a:gd name="T9" fmla="*/ 21 h 39"/>
                <a:gd name="T10" fmla="*/ 3 w 30"/>
                <a:gd name="T11" fmla="*/ 13 h 39"/>
                <a:gd name="T12" fmla="*/ 7 w 30"/>
                <a:gd name="T13" fmla="*/ 7 h 39"/>
                <a:gd name="T14" fmla="*/ 15 w 30"/>
                <a:gd name="T15" fmla="*/ 2 h 39"/>
                <a:gd name="T16" fmla="*/ 26 w 30"/>
                <a:gd name="T17" fmla="*/ 0 h 39"/>
                <a:gd name="T18" fmla="*/ 27 w 30"/>
                <a:gd name="T19" fmla="*/ 1 h 39"/>
                <a:gd name="T20" fmla="*/ 28 w 30"/>
                <a:gd name="T21" fmla="*/ 5 h 39"/>
                <a:gd name="T22" fmla="*/ 30 w 30"/>
                <a:gd name="T23" fmla="*/ 10 h 39"/>
                <a:gd name="T24" fmla="*/ 30 w 30"/>
                <a:gd name="T25" fmla="*/ 18 h 39"/>
                <a:gd name="T26" fmla="*/ 28 w 30"/>
                <a:gd name="T27" fmla="*/ 24 h 39"/>
                <a:gd name="T28" fmla="*/ 24 w 30"/>
                <a:gd name="T29" fmla="*/ 31 h 39"/>
                <a:gd name="T30" fmla="*/ 15 w 30"/>
                <a:gd name="T31" fmla="*/ 36 h 39"/>
                <a:gd name="T32" fmla="*/ 1 w 30"/>
                <a:gd name="T33" fmla="*/ 3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0" h="39">
                  <a:moveTo>
                    <a:pt x="1" y="39"/>
                  </a:moveTo>
                  <a:lnTo>
                    <a:pt x="1" y="37"/>
                  </a:lnTo>
                  <a:lnTo>
                    <a:pt x="0" y="33"/>
                  </a:lnTo>
                  <a:lnTo>
                    <a:pt x="0" y="28"/>
                  </a:lnTo>
                  <a:lnTo>
                    <a:pt x="1" y="21"/>
                  </a:lnTo>
                  <a:lnTo>
                    <a:pt x="3" y="13"/>
                  </a:lnTo>
                  <a:lnTo>
                    <a:pt x="7" y="7"/>
                  </a:lnTo>
                  <a:lnTo>
                    <a:pt x="15" y="2"/>
                  </a:lnTo>
                  <a:lnTo>
                    <a:pt x="26" y="0"/>
                  </a:lnTo>
                  <a:lnTo>
                    <a:pt x="27" y="1"/>
                  </a:lnTo>
                  <a:lnTo>
                    <a:pt x="28" y="5"/>
                  </a:lnTo>
                  <a:lnTo>
                    <a:pt x="30" y="10"/>
                  </a:lnTo>
                  <a:lnTo>
                    <a:pt x="30" y="18"/>
                  </a:lnTo>
                  <a:lnTo>
                    <a:pt x="28" y="24"/>
                  </a:lnTo>
                  <a:lnTo>
                    <a:pt x="24" y="31"/>
                  </a:lnTo>
                  <a:lnTo>
                    <a:pt x="15" y="36"/>
                  </a:lnTo>
                  <a:lnTo>
                    <a:pt x="1" y="39"/>
                  </a:lnTo>
                  <a:close/>
                </a:path>
              </a:pathLst>
            </a:custGeom>
            <a:solidFill>
              <a:srgbClr val="E59E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4" name="Freeform 64">
              <a:extLst>
                <a:ext uri="{FF2B5EF4-FFF2-40B4-BE49-F238E27FC236}">
                  <a16:creationId xmlns:a16="http://schemas.microsoft.com/office/drawing/2014/main" id="{420604B2-832E-46BC-886B-6EDDAE09350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2163"/>
              <a:ext cx="267" cy="446"/>
            </a:xfrm>
            <a:custGeom>
              <a:avLst/>
              <a:gdLst>
                <a:gd name="T0" fmla="*/ 13 w 267"/>
                <a:gd name="T1" fmla="*/ 210 h 446"/>
                <a:gd name="T2" fmla="*/ 29 w 267"/>
                <a:gd name="T3" fmla="*/ 173 h 446"/>
                <a:gd name="T4" fmla="*/ 45 w 267"/>
                <a:gd name="T5" fmla="*/ 111 h 446"/>
                <a:gd name="T6" fmla="*/ 50 w 267"/>
                <a:gd name="T7" fmla="*/ 38 h 446"/>
                <a:gd name="T8" fmla="*/ 46 w 267"/>
                <a:gd name="T9" fmla="*/ 5 h 446"/>
                <a:gd name="T10" fmla="*/ 63 w 267"/>
                <a:gd name="T11" fmla="*/ 45 h 446"/>
                <a:gd name="T12" fmla="*/ 78 w 267"/>
                <a:gd name="T13" fmla="*/ 112 h 446"/>
                <a:gd name="T14" fmla="*/ 73 w 267"/>
                <a:gd name="T15" fmla="*/ 195 h 446"/>
                <a:gd name="T16" fmla="*/ 55 w 267"/>
                <a:gd name="T17" fmla="*/ 242 h 446"/>
                <a:gd name="T18" fmla="*/ 42 w 267"/>
                <a:gd name="T19" fmla="*/ 271 h 446"/>
                <a:gd name="T20" fmla="*/ 40 w 267"/>
                <a:gd name="T21" fmla="*/ 311 h 446"/>
                <a:gd name="T22" fmla="*/ 69 w 267"/>
                <a:gd name="T23" fmla="*/ 346 h 446"/>
                <a:gd name="T24" fmla="*/ 104 w 267"/>
                <a:gd name="T25" fmla="*/ 356 h 446"/>
                <a:gd name="T26" fmla="*/ 113 w 267"/>
                <a:gd name="T27" fmla="*/ 359 h 446"/>
                <a:gd name="T28" fmla="*/ 130 w 267"/>
                <a:gd name="T29" fmla="*/ 361 h 446"/>
                <a:gd name="T30" fmla="*/ 152 w 267"/>
                <a:gd name="T31" fmla="*/ 363 h 446"/>
                <a:gd name="T32" fmla="*/ 177 w 267"/>
                <a:gd name="T33" fmla="*/ 361 h 446"/>
                <a:gd name="T34" fmla="*/ 205 w 267"/>
                <a:gd name="T35" fmla="*/ 354 h 446"/>
                <a:gd name="T36" fmla="*/ 231 w 267"/>
                <a:gd name="T37" fmla="*/ 339 h 446"/>
                <a:gd name="T38" fmla="*/ 256 w 267"/>
                <a:gd name="T39" fmla="*/ 316 h 446"/>
                <a:gd name="T40" fmla="*/ 267 w 267"/>
                <a:gd name="T41" fmla="*/ 302 h 446"/>
                <a:gd name="T42" fmla="*/ 264 w 267"/>
                <a:gd name="T43" fmla="*/ 317 h 446"/>
                <a:gd name="T44" fmla="*/ 257 w 267"/>
                <a:gd name="T45" fmla="*/ 343 h 446"/>
                <a:gd name="T46" fmla="*/ 245 w 267"/>
                <a:gd name="T47" fmla="*/ 372 h 446"/>
                <a:gd name="T48" fmla="*/ 225 w 267"/>
                <a:gd name="T49" fmla="*/ 402 h 446"/>
                <a:gd name="T50" fmla="*/ 197 w 267"/>
                <a:gd name="T51" fmla="*/ 428 h 446"/>
                <a:gd name="T52" fmla="*/ 160 w 267"/>
                <a:gd name="T53" fmla="*/ 443 h 446"/>
                <a:gd name="T54" fmla="*/ 113 w 267"/>
                <a:gd name="T55" fmla="*/ 444 h 446"/>
                <a:gd name="T56" fmla="*/ 79 w 267"/>
                <a:gd name="T57" fmla="*/ 438 h 446"/>
                <a:gd name="T58" fmla="*/ 48 w 267"/>
                <a:gd name="T59" fmla="*/ 431 h 446"/>
                <a:gd name="T60" fmla="*/ 12 w 267"/>
                <a:gd name="T61" fmla="*/ 391 h 446"/>
                <a:gd name="T62" fmla="*/ 0 w 267"/>
                <a:gd name="T63" fmla="*/ 294 h 44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67" h="446">
                  <a:moveTo>
                    <a:pt x="11" y="215"/>
                  </a:moveTo>
                  <a:lnTo>
                    <a:pt x="13" y="210"/>
                  </a:lnTo>
                  <a:lnTo>
                    <a:pt x="21" y="196"/>
                  </a:lnTo>
                  <a:lnTo>
                    <a:pt x="29" y="173"/>
                  </a:lnTo>
                  <a:lnTo>
                    <a:pt x="38" y="144"/>
                  </a:lnTo>
                  <a:lnTo>
                    <a:pt x="45" y="111"/>
                  </a:lnTo>
                  <a:lnTo>
                    <a:pt x="50" y="75"/>
                  </a:lnTo>
                  <a:lnTo>
                    <a:pt x="50" y="38"/>
                  </a:lnTo>
                  <a:lnTo>
                    <a:pt x="43" y="0"/>
                  </a:lnTo>
                  <a:lnTo>
                    <a:pt x="46" y="5"/>
                  </a:lnTo>
                  <a:lnTo>
                    <a:pt x="54" y="21"/>
                  </a:lnTo>
                  <a:lnTo>
                    <a:pt x="63" y="45"/>
                  </a:lnTo>
                  <a:lnTo>
                    <a:pt x="72" y="76"/>
                  </a:lnTo>
                  <a:lnTo>
                    <a:pt x="78" y="112"/>
                  </a:lnTo>
                  <a:lnTo>
                    <a:pt x="79" y="152"/>
                  </a:lnTo>
                  <a:lnTo>
                    <a:pt x="73" y="195"/>
                  </a:lnTo>
                  <a:lnTo>
                    <a:pt x="57" y="238"/>
                  </a:lnTo>
                  <a:lnTo>
                    <a:pt x="55" y="242"/>
                  </a:lnTo>
                  <a:lnTo>
                    <a:pt x="48" y="253"/>
                  </a:lnTo>
                  <a:lnTo>
                    <a:pt x="42" y="271"/>
                  </a:lnTo>
                  <a:lnTo>
                    <a:pt x="38" y="290"/>
                  </a:lnTo>
                  <a:lnTo>
                    <a:pt x="40" y="311"/>
                  </a:lnTo>
                  <a:lnTo>
                    <a:pt x="49" y="329"/>
                  </a:lnTo>
                  <a:lnTo>
                    <a:pt x="69" y="346"/>
                  </a:lnTo>
                  <a:lnTo>
                    <a:pt x="103" y="356"/>
                  </a:lnTo>
                  <a:lnTo>
                    <a:pt x="104" y="356"/>
                  </a:lnTo>
                  <a:lnTo>
                    <a:pt x="108" y="357"/>
                  </a:lnTo>
                  <a:lnTo>
                    <a:pt x="113" y="359"/>
                  </a:lnTo>
                  <a:lnTo>
                    <a:pt x="120" y="360"/>
                  </a:lnTo>
                  <a:lnTo>
                    <a:pt x="130" y="361"/>
                  </a:lnTo>
                  <a:lnTo>
                    <a:pt x="140" y="362"/>
                  </a:lnTo>
                  <a:lnTo>
                    <a:pt x="152" y="363"/>
                  </a:lnTo>
                  <a:lnTo>
                    <a:pt x="164" y="362"/>
                  </a:lnTo>
                  <a:lnTo>
                    <a:pt x="177" y="361"/>
                  </a:lnTo>
                  <a:lnTo>
                    <a:pt x="191" y="358"/>
                  </a:lnTo>
                  <a:lnTo>
                    <a:pt x="205" y="354"/>
                  </a:lnTo>
                  <a:lnTo>
                    <a:pt x="218" y="348"/>
                  </a:lnTo>
                  <a:lnTo>
                    <a:pt x="231" y="339"/>
                  </a:lnTo>
                  <a:lnTo>
                    <a:pt x="245" y="329"/>
                  </a:lnTo>
                  <a:lnTo>
                    <a:pt x="256" y="316"/>
                  </a:lnTo>
                  <a:lnTo>
                    <a:pt x="267" y="300"/>
                  </a:lnTo>
                  <a:lnTo>
                    <a:pt x="267" y="302"/>
                  </a:lnTo>
                  <a:lnTo>
                    <a:pt x="266" y="309"/>
                  </a:lnTo>
                  <a:lnTo>
                    <a:pt x="264" y="317"/>
                  </a:lnTo>
                  <a:lnTo>
                    <a:pt x="261" y="329"/>
                  </a:lnTo>
                  <a:lnTo>
                    <a:pt x="257" y="343"/>
                  </a:lnTo>
                  <a:lnTo>
                    <a:pt x="252" y="357"/>
                  </a:lnTo>
                  <a:lnTo>
                    <a:pt x="245" y="372"/>
                  </a:lnTo>
                  <a:lnTo>
                    <a:pt x="235" y="388"/>
                  </a:lnTo>
                  <a:lnTo>
                    <a:pt x="225" y="402"/>
                  </a:lnTo>
                  <a:lnTo>
                    <a:pt x="212" y="417"/>
                  </a:lnTo>
                  <a:lnTo>
                    <a:pt x="197" y="428"/>
                  </a:lnTo>
                  <a:lnTo>
                    <a:pt x="180" y="437"/>
                  </a:lnTo>
                  <a:lnTo>
                    <a:pt x="160" y="443"/>
                  </a:lnTo>
                  <a:lnTo>
                    <a:pt x="138" y="446"/>
                  </a:lnTo>
                  <a:lnTo>
                    <a:pt x="113" y="444"/>
                  </a:lnTo>
                  <a:lnTo>
                    <a:pt x="84" y="438"/>
                  </a:lnTo>
                  <a:lnTo>
                    <a:pt x="79" y="438"/>
                  </a:lnTo>
                  <a:lnTo>
                    <a:pt x="66" y="437"/>
                  </a:lnTo>
                  <a:lnTo>
                    <a:pt x="48" y="431"/>
                  </a:lnTo>
                  <a:lnTo>
                    <a:pt x="29" y="417"/>
                  </a:lnTo>
                  <a:lnTo>
                    <a:pt x="12" y="391"/>
                  </a:lnTo>
                  <a:lnTo>
                    <a:pt x="1" y="352"/>
                  </a:lnTo>
                  <a:lnTo>
                    <a:pt x="0" y="294"/>
                  </a:lnTo>
                  <a:lnTo>
                    <a:pt x="11" y="215"/>
                  </a:lnTo>
                  <a:close/>
                </a:path>
              </a:pathLst>
            </a:custGeom>
            <a:solidFill>
              <a:srgbClr val="004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5" name="Freeform 65">
              <a:extLst>
                <a:ext uri="{FF2B5EF4-FFF2-40B4-BE49-F238E27FC236}">
                  <a16:creationId xmlns:a16="http://schemas.microsoft.com/office/drawing/2014/main" id="{34F305DE-EB2B-473D-A3C5-92AC62AC8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19" y="2469"/>
              <a:ext cx="159" cy="105"/>
            </a:xfrm>
            <a:custGeom>
              <a:avLst/>
              <a:gdLst>
                <a:gd name="T0" fmla="*/ 0 w 159"/>
                <a:gd name="T1" fmla="*/ 0 h 105"/>
                <a:gd name="T2" fmla="*/ 3 w 159"/>
                <a:gd name="T3" fmla="*/ 4 h 105"/>
                <a:gd name="T4" fmla="*/ 13 w 159"/>
                <a:gd name="T5" fmla="*/ 13 h 105"/>
                <a:gd name="T6" fmla="*/ 28 w 159"/>
                <a:gd name="T7" fmla="*/ 26 h 105"/>
                <a:gd name="T8" fmla="*/ 49 w 159"/>
                <a:gd name="T9" fmla="*/ 41 h 105"/>
                <a:gd name="T10" fmla="*/ 73 w 159"/>
                <a:gd name="T11" fmla="*/ 54 h 105"/>
                <a:gd name="T12" fmla="*/ 99 w 159"/>
                <a:gd name="T13" fmla="*/ 64 h 105"/>
                <a:gd name="T14" fmla="*/ 128 w 159"/>
                <a:gd name="T15" fmla="*/ 69 h 105"/>
                <a:gd name="T16" fmla="*/ 159 w 159"/>
                <a:gd name="T17" fmla="*/ 67 h 105"/>
                <a:gd name="T18" fmla="*/ 155 w 159"/>
                <a:gd name="T19" fmla="*/ 73 h 105"/>
                <a:gd name="T20" fmla="*/ 142 w 159"/>
                <a:gd name="T21" fmla="*/ 84 h 105"/>
                <a:gd name="T22" fmla="*/ 124 w 159"/>
                <a:gd name="T23" fmla="*/ 96 h 105"/>
                <a:gd name="T24" fmla="*/ 101 w 159"/>
                <a:gd name="T25" fmla="*/ 105 h 105"/>
                <a:gd name="T26" fmla="*/ 77 w 159"/>
                <a:gd name="T27" fmla="*/ 105 h 105"/>
                <a:gd name="T28" fmla="*/ 50 w 159"/>
                <a:gd name="T29" fmla="*/ 91 h 105"/>
                <a:gd name="T30" fmla="*/ 23 w 159"/>
                <a:gd name="T31" fmla="*/ 57 h 105"/>
                <a:gd name="T32" fmla="*/ 0 w 159"/>
                <a:gd name="T33" fmla="*/ 0 h 10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59" h="105">
                  <a:moveTo>
                    <a:pt x="0" y="0"/>
                  </a:moveTo>
                  <a:lnTo>
                    <a:pt x="3" y="4"/>
                  </a:lnTo>
                  <a:lnTo>
                    <a:pt x="13" y="13"/>
                  </a:lnTo>
                  <a:lnTo>
                    <a:pt x="28" y="26"/>
                  </a:lnTo>
                  <a:lnTo>
                    <a:pt x="49" y="41"/>
                  </a:lnTo>
                  <a:lnTo>
                    <a:pt x="73" y="54"/>
                  </a:lnTo>
                  <a:lnTo>
                    <a:pt x="99" y="64"/>
                  </a:lnTo>
                  <a:lnTo>
                    <a:pt x="128" y="69"/>
                  </a:lnTo>
                  <a:lnTo>
                    <a:pt x="159" y="67"/>
                  </a:lnTo>
                  <a:lnTo>
                    <a:pt x="155" y="73"/>
                  </a:lnTo>
                  <a:lnTo>
                    <a:pt x="142" y="84"/>
                  </a:lnTo>
                  <a:lnTo>
                    <a:pt x="124" y="96"/>
                  </a:lnTo>
                  <a:lnTo>
                    <a:pt x="101" y="105"/>
                  </a:lnTo>
                  <a:lnTo>
                    <a:pt x="77" y="105"/>
                  </a:lnTo>
                  <a:lnTo>
                    <a:pt x="50" y="91"/>
                  </a:lnTo>
                  <a:lnTo>
                    <a:pt x="23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6" name="Freeform 66">
              <a:extLst>
                <a:ext uri="{FF2B5EF4-FFF2-40B4-BE49-F238E27FC236}">
                  <a16:creationId xmlns:a16="http://schemas.microsoft.com/office/drawing/2014/main" id="{C0D2003B-A4D7-45AC-B402-D6DF7EA39274}"/>
                </a:ext>
              </a:extLst>
            </p:cNvPr>
            <p:cNvSpPr>
              <a:spLocks/>
            </p:cNvSpPr>
            <p:nvPr/>
          </p:nvSpPr>
          <p:spPr bwMode="auto">
            <a:xfrm>
              <a:off x="2728" y="2145"/>
              <a:ext cx="129" cy="243"/>
            </a:xfrm>
            <a:custGeom>
              <a:avLst/>
              <a:gdLst>
                <a:gd name="T0" fmla="*/ 0 w 129"/>
                <a:gd name="T1" fmla="*/ 233 h 243"/>
                <a:gd name="T2" fmla="*/ 2 w 129"/>
                <a:gd name="T3" fmla="*/ 234 h 243"/>
                <a:gd name="T4" fmla="*/ 7 w 129"/>
                <a:gd name="T5" fmla="*/ 236 h 243"/>
                <a:gd name="T6" fmla="*/ 15 w 129"/>
                <a:gd name="T7" fmla="*/ 239 h 243"/>
                <a:gd name="T8" fmla="*/ 27 w 129"/>
                <a:gd name="T9" fmla="*/ 241 h 243"/>
                <a:gd name="T10" fmla="*/ 39 w 129"/>
                <a:gd name="T11" fmla="*/ 243 h 243"/>
                <a:gd name="T12" fmla="*/ 52 w 129"/>
                <a:gd name="T13" fmla="*/ 243 h 243"/>
                <a:gd name="T14" fmla="*/ 66 w 129"/>
                <a:gd name="T15" fmla="*/ 241 h 243"/>
                <a:gd name="T16" fmla="*/ 80 w 129"/>
                <a:gd name="T17" fmla="*/ 236 h 243"/>
                <a:gd name="T18" fmla="*/ 93 w 129"/>
                <a:gd name="T19" fmla="*/ 227 h 243"/>
                <a:gd name="T20" fmla="*/ 105 w 129"/>
                <a:gd name="T21" fmla="*/ 214 h 243"/>
                <a:gd name="T22" fmla="*/ 115 w 129"/>
                <a:gd name="T23" fmla="*/ 195 h 243"/>
                <a:gd name="T24" fmla="*/ 123 w 129"/>
                <a:gd name="T25" fmla="*/ 170 h 243"/>
                <a:gd name="T26" fmla="*/ 127 w 129"/>
                <a:gd name="T27" fmla="*/ 140 h 243"/>
                <a:gd name="T28" fmla="*/ 129 w 129"/>
                <a:gd name="T29" fmla="*/ 102 h 243"/>
                <a:gd name="T30" fmla="*/ 126 w 129"/>
                <a:gd name="T31" fmla="*/ 55 h 243"/>
                <a:gd name="T32" fmla="*/ 118 w 129"/>
                <a:gd name="T33" fmla="*/ 0 h 243"/>
                <a:gd name="T34" fmla="*/ 118 w 129"/>
                <a:gd name="T35" fmla="*/ 10 h 243"/>
                <a:gd name="T36" fmla="*/ 117 w 129"/>
                <a:gd name="T37" fmla="*/ 37 h 243"/>
                <a:gd name="T38" fmla="*/ 114 w 129"/>
                <a:gd name="T39" fmla="*/ 75 h 243"/>
                <a:gd name="T40" fmla="*/ 107 w 129"/>
                <a:gd name="T41" fmla="*/ 118 h 243"/>
                <a:gd name="T42" fmla="*/ 93 w 129"/>
                <a:gd name="T43" fmla="*/ 161 h 243"/>
                <a:gd name="T44" fmla="*/ 72 w 129"/>
                <a:gd name="T45" fmla="*/ 198 h 243"/>
                <a:gd name="T46" fmla="*/ 42 w 129"/>
                <a:gd name="T47" fmla="*/ 224 h 243"/>
                <a:gd name="T48" fmla="*/ 0 w 129"/>
                <a:gd name="T49" fmla="*/ 233 h 243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9" h="243">
                  <a:moveTo>
                    <a:pt x="0" y="233"/>
                  </a:moveTo>
                  <a:lnTo>
                    <a:pt x="2" y="234"/>
                  </a:lnTo>
                  <a:lnTo>
                    <a:pt x="7" y="236"/>
                  </a:lnTo>
                  <a:lnTo>
                    <a:pt x="15" y="239"/>
                  </a:lnTo>
                  <a:lnTo>
                    <a:pt x="27" y="241"/>
                  </a:lnTo>
                  <a:lnTo>
                    <a:pt x="39" y="243"/>
                  </a:lnTo>
                  <a:lnTo>
                    <a:pt x="52" y="243"/>
                  </a:lnTo>
                  <a:lnTo>
                    <a:pt x="66" y="241"/>
                  </a:lnTo>
                  <a:lnTo>
                    <a:pt x="80" y="236"/>
                  </a:lnTo>
                  <a:lnTo>
                    <a:pt x="93" y="227"/>
                  </a:lnTo>
                  <a:lnTo>
                    <a:pt x="105" y="214"/>
                  </a:lnTo>
                  <a:lnTo>
                    <a:pt x="115" y="195"/>
                  </a:lnTo>
                  <a:lnTo>
                    <a:pt x="123" y="170"/>
                  </a:lnTo>
                  <a:lnTo>
                    <a:pt x="127" y="140"/>
                  </a:lnTo>
                  <a:lnTo>
                    <a:pt x="129" y="102"/>
                  </a:lnTo>
                  <a:lnTo>
                    <a:pt x="126" y="55"/>
                  </a:lnTo>
                  <a:lnTo>
                    <a:pt x="118" y="0"/>
                  </a:lnTo>
                  <a:lnTo>
                    <a:pt x="118" y="10"/>
                  </a:lnTo>
                  <a:lnTo>
                    <a:pt x="117" y="37"/>
                  </a:lnTo>
                  <a:lnTo>
                    <a:pt x="114" y="75"/>
                  </a:lnTo>
                  <a:lnTo>
                    <a:pt x="107" y="118"/>
                  </a:lnTo>
                  <a:lnTo>
                    <a:pt x="93" y="161"/>
                  </a:lnTo>
                  <a:lnTo>
                    <a:pt x="72" y="198"/>
                  </a:lnTo>
                  <a:lnTo>
                    <a:pt x="42" y="224"/>
                  </a:lnTo>
                  <a:lnTo>
                    <a:pt x="0" y="233"/>
                  </a:lnTo>
                  <a:close/>
                </a:path>
              </a:pathLst>
            </a:custGeom>
            <a:solidFill>
              <a:srgbClr val="004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7" name="Freeform 67">
              <a:extLst>
                <a:ext uri="{FF2B5EF4-FFF2-40B4-BE49-F238E27FC236}">
                  <a16:creationId xmlns:a16="http://schemas.microsoft.com/office/drawing/2014/main" id="{122B6C6B-6359-436F-9B04-F9A297006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8" y="2069"/>
              <a:ext cx="276" cy="175"/>
            </a:xfrm>
            <a:custGeom>
              <a:avLst/>
              <a:gdLst>
                <a:gd name="T0" fmla="*/ 0 w 276"/>
                <a:gd name="T1" fmla="*/ 0 h 175"/>
                <a:gd name="T2" fmla="*/ 2 w 276"/>
                <a:gd name="T3" fmla="*/ 3 h 175"/>
                <a:gd name="T4" fmla="*/ 7 w 276"/>
                <a:gd name="T5" fmla="*/ 11 h 175"/>
                <a:gd name="T6" fmla="*/ 15 w 276"/>
                <a:gd name="T7" fmla="*/ 23 h 175"/>
                <a:gd name="T8" fmla="*/ 26 w 276"/>
                <a:gd name="T9" fmla="*/ 40 h 175"/>
                <a:gd name="T10" fmla="*/ 40 w 276"/>
                <a:gd name="T11" fmla="*/ 58 h 175"/>
                <a:gd name="T12" fmla="*/ 56 w 276"/>
                <a:gd name="T13" fmla="*/ 79 h 175"/>
                <a:gd name="T14" fmla="*/ 73 w 276"/>
                <a:gd name="T15" fmla="*/ 98 h 175"/>
                <a:gd name="T16" fmla="*/ 93 w 276"/>
                <a:gd name="T17" fmla="*/ 119 h 175"/>
                <a:gd name="T18" fmla="*/ 114 w 276"/>
                <a:gd name="T19" fmla="*/ 136 h 175"/>
                <a:gd name="T20" fmla="*/ 136 w 276"/>
                <a:gd name="T21" fmla="*/ 153 h 175"/>
                <a:gd name="T22" fmla="*/ 158 w 276"/>
                <a:gd name="T23" fmla="*/ 165 h 175"/>
                <a:gd name="T24" fmla="*/ 182 w 276"/>
                <a:gd name="T25" fmla="*/ 172 h 175"/>
                <a:gd name="T26" fmla="*/ 206 w 276"/>
                <a:gd name="T27" fmla="*/ 175 h 175"/>
                <a:gd name="T28" fmla="*/ 230 w 276"/>
                <a:gd name="T29" fmla="*/ 171 h 175"/>
                <a:gd name="T30" fmla="*/ 254 w 276"/>
                <a:gd name="T31" fmla="*/ 159 h 175"/>
                <a:gd name="T32" fmla="*/ 276 w 276"/>
                <a:gd name="T33" fmla="*/ 139 h 175"/>
                <a:gd name="T34" fmla="*/ 274 w 276"/>
                <a:gd name="T35" fmla="*/ 139 h 175"/>
                <a:gd name="T36" fmla="*/ 270 w 276"/>
                <a:gd name="T37" fmla="*/ 139 h 175"/>
                <a:gd name="T38" fmla="*/ 262 w 276"/>
                <a:gd name="T39" fmla="*/ 139 h 175"/>
                <a:gd name="T40" fmla="*/ 252 w 276"/>
                <a:gd name="T41" fmla="*/ 139 h 175"/>
                <a:gd name="T42" fmla="*/ 239 w 276"/>
                <a:gd name="T43" fmla="*/ 138 h 175"/>
                <a:gd name="T44" fmla="*/ 224 w 276"/>
                <a:gd name="T45" fmla="*/ 136 h 175"/>
                <a:gd name="T46" fmla="*/ 208 w 276"/>
                <a:gd name="T47" fmla="*/ 133 h 175"/>
                <a:gd name="T48" fmla="*/ 189 w 276"/>
                <a:gd name="T49" fmla="*/ 128 h 175"/>
                <a:gd name="T50" fmla="*/ 169 w 276"/>
                <a:gd name="T51" fmla="*/ 121 h 175"/>
                <a:gd name="T52" fmla="*/ 147 w 276"/>
                <a:gd name="T53" fmla="*/ 113 h 175"/>
                <a:gd name="T54" fmla="*/ 123 w 276"/>
                <a:gd name="T55" fmla="*/ 101 h 175"/>
                <a:gd name="T56" fmla="*/ 100 w 276"/>
                <a:gd name="T57" fmla="*/ 87 h 175"/>
                <a:gd name="T58" fmla="*/ 75 w 276"/>
                <a:gd name="T59" fmla="*/ 71 h 175"/>
                <a:gd name="T60" fmla="*/ 50 w 276"/>
                <a:gd name="T61" fmla="*/ 50 h 175"/>
                <a:gd name="T62" fmla="*/ 26 w 276"/>
                <a:gd name="T63" fmla="*/ 27 h 175"/>
                <a:gd name="T64" fmla="*/ 0 w 276"/>
                <a:gd name="T65" fmla="*/ 0 h 17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76" h="175">
                  <a:moveTo>
                    <a:pt x="0" y="0"/>
                  </a:moveTo>
                  <a:lnTo>
                    <a:pt x="2" y="3"/>
                  </a:lnTo>
                  <a:lnTo>
                    <a:pt x="7" y="11"/>
                  </a:lnTo>
                  <a:lnTo>
                    <a:pt x="15" y="23"/>
                  </a:lnTo>
                  <a:lnTo>
                    <a:pt x="26" y="40"/>
                  </a:lnTo>
                  <a:lnTo>
                    <a:pt x="40" y="58"/>
                  </a:lnTo>
                  <a:lnTo>
                    <a:pt x="56" y="79"/>
                  </a:lnTo>
                  <a:lnTo>
                    <a:pt x="73" y="98"/>
                  </a:lnTo>
                  <a:lnTo>
                    <a:pt x="93" y="119"/>
                  </a:lnTo>
                  <a:lnTo>
                    <a:pt x="114" y="136"/>
                  </a:lnTo>
                  <a:lnTo>
                    <a:pt x="136" y="153"/>
                  </a:lnTo>
                  <a:lnTo>
                    <a:pt x="158" y="165"/>
                  </a:lnTo>
                  <a:lnTo>
                    <a:pt x="182" y="172"/>
                  </a:lnTo>
                  <a:lnTo>
                    <a:pt x="206" y="175"/>
                  </a:lnTo>
                  <a:lnTo>
                    <a:pt x="230" y="171"/>
                  </a:lnTo>
                  <a:lnTo>
                    <a:pt x="254" y="159"/>
                  </a:lnTo>
                  <a:lnTo>
                    <a:pt x="276" y="139"/>
                  </a:lnTo>
                  <a:lnTo>
                    <a:pt x="274" y="139"/>
                  </a:lnTo>
                  <a:lnTo>
                    <a:pt x="270" y="139"/>
                  </a:lnTo>
                  <a:lnTo>
                    <a:pt x="262" y="139"/>
                  </a:lnTo>
                  <a:lnTo>
                    <a:pt x="252" y="139"/>
                  </a:lnTo>
                  <a:lnTo>
                    <a:pt x="239" y="138"/>
                  </a:lnTo>
                  <a:lnTo>
                    <a:pt x="224" y="136"/>
                  </a:lnTo>
                  <a:lnTo>
                    <a:pt x="208" y="133"/>
                  </a:lnTo>
                  <a:lnTo>
                    <a:pt x="189" y="128"/>
                  </a:lnTo>
                  <a:lnTo>
                    <a:pt x="169" y="121"/>
                  </a:lnTo>
                  <a:lnTo>
                    <a:pt x="147" y="113"/>
                  </a:lnTo>
                  <a:lnTo>
                    <a:pt x="123" y="101"/>
                  </a:lnTo>
                  <a:lnTo>
                    <a:pt x="100" y="87"/>
                  </a:lnTo>
                  <a:lnTo>
                    <a:pt x="75" y="71"/>
                  </a:lnTo>
                  <a:lnTo>
                    <a:pt x="50" y="50"/>
                  </a:lnTo>
                  <a:lnTo>
                    <a:pt x="26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4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8" name="Freeform 68">
              <a:extLst>
                <a:ext uri="{FF2B5EF4-FFF2-40B4-BE49-F238E27FC236}">
                  <a16:creationId xmlns:a16="http://schemas.microsoft.com/office/drawing/2014/main" id="{B013A0A1-20DB-44A9-8FEC-E5BBDA628C2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8" y="1769"/>
              <a:ext cx="19" cy="117"/>
            </a:xfrm>
            <a:custGeom>
              <a:avLst/>
              <a:gdLst>
                <a:gd name="T0" fmla="*/ 5 w 19"/>
                <a:gd name="T1" fmla="*/ 0 h 117"/>
                <a:gd name="T2" fmla="*/ 7 w 19"/>
                <a:gd name="T3" fmla="*/ 11 h 117"/>
                <a:gd name="T4" fmla="*/ 11 w 19"/>
                <a:gd name="T5" fmla="*/ 41 h 117"/>
                <a:gd name="T6" fmla="*/ 10 w 19"/>
                <a:gd name="T7" fmla="*/ 79 h 117"/>
                <a:gd name="T8" fmla="*/ 0 w 19"/>
                <a:gd name="T9" fmla="*/ 117 h 117"/>
                <a:gd name="T10" fmla="*/ 2 w 19"/>
                <a:gd name="T11" fmla="*/ 114 h 117"/>
                <a:gd name="T12" fmla="*/ 6 w 19"/>
                <a:gd name="T13" fmla="*/ 106 h 117"/>
                <a:gd name="T14" fmla="*/ 11 w 19"/>
                <a:gd name="T15" fmla="*/ 95 h 117"/>
                <a:gd name="T16" fmla="*/ 16 w 19"/>
                <a:gd name="T17" fmla="*/ 80 h 117"/>
                <a:gd name="T18" fmla="*/ 19 w 19"/>
                <a:gd name="T19" fmla="*/ 62 h 117"/>
                <a:gd name="T20" fmla="*/ 19 w 19"/>
                <a:gd name="T21" fmla="*/ 43 h 117"/>
                <a:gd name="T22" fmla="*/ 15 w 19"/>
                <a:gd name="T23" fmla="*/ 21 h 117"/>
                <a:gd name="T24" fmla="*/ 5 w 19"/>
                <a:gd name="T25" fmla="*/ 0 h 11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" h="117">
                  <a:moveTo>
                    <a:pt x="5" y="0"/>
                  </a:moveTo>
                  <a:lnTo>
                    <a:pt x="7" y="11"/>
                  </a:lnTo>
                  <a:lnTo>
                    <a:pt x="11" y="41"/>
                  </a:lnTo>
                  <a:lnTo>
                    <a:pt x="10" y="79"/>
                  </a:lnTo>
                  <a:lnTo>
                    <a:pt x="0" y="117"/>
                  </a:lnTo>
                  <a:lnTo>
                    <a:pt x="2" y="114"/>
                  </a:lnTo>
                  <a:lnTo>
                    <a:pt x="6" y="106"/>
                  </a:lnTo>
                  <a:lnTo>
                    <a:pt x="11" y="95"/>
                  </a:lnTo>
                  <a:lnTo>
                    <a:pt x="16" y="80"/>
                  </a:lnTo>
                  <a:lnTo>
                    <a:pt x="19" y="62"/>
                  </a:lnTo>
                  <a:lnTo>
                    <a:pt x="19" y="43"/>
                  </a:lnTo>
                  <a:lnTo>
                    <a:pt x="15" y="21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29" name="Freeform 69">
              <a:extLst>
                <a:ext uri="{FF2B5EF4-FFF2-40B4-BE49-F238E27FC236}">
                  <a16:creationId xmlns:a16="http://schemas.microsoft.com/office/drawing/2014/main" id="{D055D316-C9E1-442A-9443-7665046296B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5" y="1691"/>
              <a:ext cx="137" cy="55"/>
            </a:xfrm>
            <a:custGeom>
              <a:avLst/>
              <a:gdLst>
                <a:gd name="T0" fmla="*/ 137 w 137"/>
                <a:gd name="T1" fmla="*/ 55 h 55"/>
                <a:gd name="T2" fmla="*/ 135 w 137"/>
                <a:gd name="T3" fmla="*/ 52 h 55"/>
                <a:gd name="T4" fmla="*/ 129 w 137"/>
                <a:gd name="T5" fmla="*/ 45 h 55"/>
                <a:gd name="T6" fmla="*/ 119 w 137"/>
                <a:gd name="T7" fmla="*/ 33 h 55"/>
                <a:gd name="T8" fmla="*/ 106 w 137"/>
                <a:gd name="T9" fmla="*/ 22 h 55"/>
                <a:gd name="T10" fmla="*/ 87 w 137"/>
                <a:gd name="T11" fmla="*/ 11 h 55"/>
                <a:gd name="T12" fmla="*/ 64 w 137"/>
                <a:gd name="T13" fmla="*/ 4 h 55"/>
                <a:gd name="T14" fmla="*/ 35 w 137"/>
                <a:gd name="T15" fmla="*/ 0 h 55"/>
                <a:gd name="T16" fmla="*/ 0 w 137"/>
                <a:gd name="T17" fmla="*/ 4 h 55"/>
                <a:gd name="T18" fmla="*/ 4 w 137"/>
                <a:gd name="T19" fmla="*/ 4 h 55"/>
                <a:gd name="T20" fmla="*/ 13 w 137"/>
                <a:gd name="T21" fmla="*/ 3 h 55"/>
                <a:gd name="T22" fmla="*/ 29 w 137"/>
                <a:gd name="T23" fmla="*/ 3 h 55"/>
                <a:gd name="T24" fmla="*/ 48 w 137"/>
                <a:gd name="T25" fmla="*/ 5 h 55"/>
                <a:gd name="T26" fmla="*/ 70 w 137"/>
                <a:gd name="T27" fmla="*/ 10 h 55"/>
                <a:gd name="T28" fmla="*/ 92 w 137"/>
                <a:gd name="T29" fmla="*/ 20 h 55"/>
                <a:gd name="T30" fmla="*/ 115 w 137"/>
                <a:gd name="T31" fmla="*/ 34 h 55"/>
                <a:gd name="T32" fmla="*/ 137 w 137"/>
                <a:gd name="T33" fmla="*/ 55 h 5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7" h="55">
                  <a:moveTo>
                    <a:pt x="137" y="55"/>
                  </a:moveTo>
                  <a:lnTo>
                    <a:pt x="135" y="52"/>
                  </a:lnTo>
                  <a:lnTo>
                    <a:pt x="129" y="45"/>
                  </a:lnTo>
                  <a:lnTo>
                    <a:pt x="119" y="33"/>
                  </a:lnTo>
                  <a:lnTo>
                    <a:pt x="106" y="22"/>
                  </a:lnTo>
                  <a:lnTo>
                    <a:pt x="87" y="11"/>
                  </a:lnTo>
                  <a:lnTo>
                    <a:pt x="64" y="4"/>
                  </a:lnTo>
                  <a:lnTo>
                    <a:pt x="35" y="0"/>
                  </a:lnTo>
                  <a:lnTo>
                    <a:pt x="0" y="4"/>
                  </a:lnTo>
                  <a:lnTo>
                    <a:pt x="4" y="4"/>
                  </a:lnTo>
                  <a:lnTo>
                    <a:pt x="13" y="3"/>
                  </a:lnTo>
                  <a:lnTo>
                    <a:pt x="29" y="3"/>
                  </a:lnTo>
                  <a:lnTo>
                    <a:pt x="48" y="5"/>
                  </a:lnTo>
                  <a:lnTo>
                    <a:pt x="70" y="10"/>
                  </a:lnTo>
                  <a:lnTo>
                    <a:pt x="92" y="20"/>
                  </a:lnTo>
                  <a:lnTo>
                    <a:pt x="115" y="34"/>
                  </a:lnTo>
                  <a:lnTo>
                    <a:pt x="137" y="5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0" name="Freeform 70">
              <a:extLst>
                <a:ext uri="{FF2B5EF4-FFF2-40B4-BE49-F238E27FC236}">
                  <a16:creationId xmlns:a16="http://schemas.microsoft.com/office/drawing/2014/main" id="{6D66C70A-8C0B-4E2D-ACB3-0C5B47E9D8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9" y="1705"/>
              <a:ext cx="109" cy="148"/>
            </a:xfrm>
            <a:custGeom>
              <a:avLst/>
              <a:gdLst>
                <a:gd name="T0" fmla="*/ 109 w 109"/>
                <a:gd name="T1" fmla="*/ 0 h 148"/>
                <a:gd name="T2" fmla="*/ 103 w 109"/>
                <a:gd name="T3" fmla="*/ 1 h 148"/>
                <a:gd name="T4" fmla="*/ 89 w 109"/>
                <a:gd name="T5" fmla="*/ 6 h 148"/>
                <a:gd name="T6" fmla="*/ 67 w 109"/>
                <a:gd name="T7" fmla="*/ 14 h 148"/>
                <a:gd name="T8" fmla="*/ 45 w 109"/>
                <a:gd name="T9" fmla="*/ 29 h 148"/>
                <a:gd name="T10" fmla="*/ 24 w 109"/>
                <a:gd name="T11" fmla="*/ 48 h 148"/>
                <a:gd name="T12" fmla="*/ 9 w 109"/>
                <a:gd name="T13" fmla="*/ 74 h 148"/>
                <a:gd name="T14" fmla="*/ 2 w 109"/>
                <a:gd name="T15" fmla="*/ 107 h 148"/>
                <a:gd name="T16" fmla="*/ 10 w 109"/>
                <a:gd name="T17" fmla="*/ 148 h 148"/>
                <a:gd name="T18" fmla="*/ 8 w 109"/>
                <a:gd name="T19" fmla="*/ 142 h 148"/>
                <a:gd name="T20" fmla="*/ 3 w 109"/>
                <a:gd name="T21" fmla="*/ 125 h 148"/>
                <a:gd name="T22" fmla="*/ 0 w 109"/>
                <a:gd name="T23" fmla="*/ 102 h 148"/>
                <a:gd name="T24" fmla="*/ 2 w 109"/>
                <a:gd name="T25" fmla="*/ 75 h 148"/>
                <a:gd name="T26" fmla="*/ 11 w 109"/>
                <a:gd name="T27" fmla="*/ 48 h 148"/>
                <a:gd name="T28" fmla="*/ 29 w 109"/>
                <a:gd name="T29" fmla="*/ 24 h 148"/>
                <a:gd name="T30" fmla="*/ 61 w 109"/>
                <a:gd name="T31" fmla="*/ 7 h 148"/>
                <a:gd name="T32" fmla="*/ 109 w 109"/>
                <a:gd name="T33" fmla="*/ 0 h 14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9" h="148">
                  <a:moveTo>
                    <a:pt x="109" y="0"/>
                  </a:moveTo>
                  <a:lnTo>
                    <a:pt x="103" y="1"/>
                  </a:lnTo>
                  <a:lnTo>
                    <a:pt x="89" y="6"/>
                  </a:lnTo>
                  <a:lnTo>
                    <a:pt x="67" y="14"/>
                  </a:lnTo>
                  <a:lnTo>
                    <a:pt x="45" y="29"/>
                  </a:lnTo>
                  <a:lnTo>
                    <a:pt x="24" y="48"/>
                  </a:lnTo>
                  <a:lnTo>
                    <a:pt x="9" y="74"/>
                  </a:lnTo>
                  <a:lnTo>
                    <a:pt x="2" y="107"/>
                  </a:lnTo>
                  <a:lnTo>
                    <a:pt x="10" y="148"/>
                  </a:lnTo>
                  <a:lnTo>
                    <a:pt x="8" y="142"/>
                  </a:lnTo>
                  <a:lnTo>
                    <a:pt x="3" y="125"/>
                  </a:lnTo>
                  <a:lnTo>
                    <a:pt x="0" y="102"/>
                  </a:lnTo>
                  <a:lnTo>
                    <a:pt x="2" y="75"/>
                  </a:lnTo>
                  <a:lnTo>
                    <a:pt x="11" y="48"/>
                  </a:lnTo>
                  <a:lnTo>
                    <a:pt x="29" y="24"/>
                  </a:lnTo>
                  <a:lnTo>
                    <a:pt x="61" y="7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1" name="Freeform 71">
              <a:extLst>
                <a:ext uri="{FF2B5EF4-FFF2-40B4-BE49-F238E27FC236}">
                  <a16:creationId xmlns:a16="http://schemas.microsoft.com/office/drawing/2014/main" id="{DB092C6B-8DCF-4005-98C6-4923AE947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4" y="1840"/>
              <a:ext cx="47" cy="84"/>
            </a:xfrm>
            <a:custGeom>
              <a:avLst/>
              <a:gdLst>
                <a:gd name="T0" fmla="*/ 47 w 47"/>
                <a:gd name="T1" fmla="*/ 23 h 84"/>
                <a:gd name="T2" fmla="*/ 47 w 47"/>
                <a:gd name="T3" fmla="*/ 22 h 84"/>
                <a:gd name="T4" fmla="*/ 46 w 47"/>
                <a:gd name="T5" fmla="*/ 18 h 84"/>
                <a:gd name="T6" fmla="*/ 44 w 47"/>
                <a:gd name="T7" fmla="*/ 14 h 84"/>
                <a:gd name="T8" fmla="*/ 41 w 47"/>
                <a:gd name="T9" fmla="*/ 9 h 84"/>
                <a:gd name="T10" fmla="*/ 36 w 47"/>
                <a:gd name="T11" fmla="*/ 5 h 84"/>
                <a:gd name="T12" fmla="*/ 30 w 47"/>
                <a:gd name="T13" fmla="*/ 2 h 84"/>
                <a:gd name="T14" fmla="*/ 22 w 47"/>
                <a:gd name="T15" fmla="*/ 0 h 84"/>
                <a:gd name="T16" fmla="*/ 10 w 47"/>
                <a:gd name="T17" fmla="*/ 4 h 84"/>
                <a:gd name="T18" fmla="*/ 9 w 47"/>
                <a:gd name="T19" fmla="*/ 5 h 84"/>
                <a:gd name="T20" fmla="*/ 6 w 47"/>
                <a:gd name="T21" fmla="*/ 9 h 84"/>
                <a:gd name="T22" fmla="*/ 3 w 47"/>
                <a:gd name="T23" fmla="*/ 16 h 84"/>
                <a:gd name="T24" fmla="*/ 1 w 47"/>
                <a:gd name="T25" fmla="*/ 25 h 84"/>
                <a:gd name="T26" fmla="*/ 0 w 47"/>
                <a:gd name="T27" fmla="*/ 36 h 84"/>
                <a:gd name="T28" fmla="*/ 2 w 47"/>
                <a:gd name="T29" fmla="*/ 51 h 84"/>
                <a:gd name="T30" fmla="*/ 9 w 47"/>
                <a:gd name="T31" fmla="*/ 66 h 84"/>
                <a:gd name="T32" fmla="*/ 21 w 47"/>
                <a:gd name="T33" fmla="*/ 84 h 84"/>
                <a:gd name="T34" fmla="*/ 18 w 47"/>
                <a:gd name="T35" fmla="*/ 77 h 84"/>
                <a:gd name="T36" fmla="*/ 10 w 47"/>
                <a:gd name="T37" fmla="*/ 59 h 84"/>
                <a:gd name="T38" fmla="*/ 7 w 47"/>
                <a:gd name="T39" fmla="*/ 35 h 84"/>
                <a:gd name="T40" fmla="*/ 15 w 47"/>
                <a:gd name="T41" fmla="*/ 13 h 84"/>
                <a:gd name="T42" fmla="*/ 16 w 47"/>
                <a:gd name="T43" fmla="*/ 12 h 84"/>
                <a:gd name="T44" fmla="*/ 19 w 47"/>
                <a:gd name="T45" fmla="*/ 10 h 84"/>
                <a:gd name="T46" fmla="*/ 22 w 47"/>
                <a:gd name="T47" fmla="*/ 9 h 84"/>
                <a:gd name="T48" fmla="*/ 27 w 47"/>
                <a:gd name="T49" fmla="*/ 7 h 84"/>
                <a:gd name="T50" fmla="*/ 32 w 47"/>
                <a:gd name="T51" fmla="*/ 7 h 84"/>
                <a:gd name="T52" fmla="*/ 38 w 47"/>
                <a:gd name="T53" fmla="*/ 9 h 84"/>
                <a:gd name="T54" fmla="*/ 43 w 47"/>
                <a:gd name="T55" fmla="*/ 14 h 84"/>
                <a:gd name="T56" fmla="*/ 47 w 47"/>
                <a:gd name="T57" fmla="*/ 23 h 8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47" h="84">
                  <a:moveTo>
                    <a:pt x="47" y="23"/>
                  </a:moveTo>
                  <a:lnTo>
                    <a:pt x="47" y="22"/>
                  </a:lnTo>
                  <a:lnTo>
                    <a:pt x="46" y="18"/>
                  </a:lnTo>
                  <a:lnTo>
                    <a:pt x="44" y="14"/>
                  </a:lnTo>
                  <a:lnTo>
                    <a:pt x="41" y="9"/>
                  </a:lnTo>
                  <a:lnTo>
                    <a:pt x="36" y="5"/>
                  </a:lnTo>
                  <a:lnTo>
                    <a:pt x="30" y="2"/>
                  </a:lnTo>
                  <a:lnTo>
                    <a:pt x="22" y="0"/>
                  </a:lnTo>
                  <a:lnTo>
                    <a:pt x="10" y="4"/>
                  </a:lnTo>
                  <a:lnTo>
                    <a:pt x="9" y="5"/>
                  </a:lnTo>
                  <a:lnTo>
                    <a:pt x="6" y="9"/>
                  </a:lnTo>
                  <a:lnTo>
                    <a:pt x="3" y="16"/>
                  </a:lnTo>
                  <a:lnTo>
                    <a:pt x="1" y="25"/>
                  </a:lnTo>
                  <a:lnTo>
                    <a:pt x="0" y="36"/>
                  </a:lnTo>
                  <a:lnTo>
                    <a:pt x="2" y="51"/>
                  </a:lnTo>
                  <a:lnTo>
                    <a:pt x="9" y="66"/>
                  </a:lnTo>
                  <a:lnTo>
                    <a:pt x="21" y="84"/>
                  </a:lnTo>
                  <a:lnTo>
                    <a:pt x="18" y="77"/>
                  </a:lnTo>
                  <a:lnTo>
                    <a:pt x="10" y="59"/>
                  </a:lnTo>
                  <a:lnTo>
                    <a:pt x="7" y="35"/>
                  </a:lnTo>
                  <a:lnTo>
                    <a:pt x="15" y="13"/>
                  </a:lnTo>
                  <a:lnTo>
                    <a:pt x="16" y="12"/>
                  </a:lnTo>
                  <a:lnTo>
                    <a:pt x="19" y="10"/>
                  </a:lnTo>
                  <a:lnTo>
                    <a:pt x="22" y="9"/>
                  </a:lnTo>
                  <a:lnTo>
                    <a:pt x="27" y="7"/>
                  </a:lnTo>
                  <a:lnTo>
                    <a:pt x="32" y="7"/>
                  </a:lnTo>
                  <a:lnTo>
                    <a:pt x="38" y="9"/>
                  </a:lnTo>
                  <a:lnTo>
                    <a:pt x="43" y="14"/>
                  </a:lnTo>
                  <a:lnTo>
                    <a:pt x="47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2" name="Freeform 72">
              <a:extLst>
                <a:ext uri="{FF2B5EF4-FFF2-40B4-BE49-F238E27FC236}">
                  <a16:creationId xmlns:a16="http://schemas.microsoft.com/office/drawing/2014/main" id="{7340781D-9576-4611-9CBC-24E4CEA2D6D0}"/>
                </a:ext>
              </a:extLst>
            </p:cNvPr>
            <p:cNvSpPr>
              <a:spLocks/>
            </p:cNvSpPr>
            <p:nvPr/>
          </p:nvSpPr>
          <p:spPr bwMode="auto">
            <a:xfrm>
              <a:off x="3031" y="1732"/>
              <a:ext cx="45" cy="151"/>
            </a:xfrm>
            <a:custGeom>
              <a:avLst/>
              <a:gdLst>
                <a:gd name="T0" fmla="*/ 10 w 45"/>
                <a:gd name="T1" fmla="*/ 151 h 151"/>
                <a:gd name="T2" fmla="*/ 9 w 45"/>
                <a:gd name="T3" fmla="*/ 140 h 151"/>
                <a:gd name="T4" fmla="*/ 10 w 45"/>
                <a:gd name="T5" fmla="*/ 117 h 151"/>
                <a:gd name="T6" fmla="*/ 15 w 45"/>
                <a:gd name="T7" fmla="*/ 91 h 151"/>
                <a:gd name="T8" fmla="*/ 31 w 45"/>
                <a:gd name="T9" fmla="*/ 74 h 151"/>
                <a:gd name="T10" fmla="*/ 29 w 45"/>
                <a:gd name="T11" fmla="*/ 71 h 151"/>
                <a:gd name="T12" fmla="*/ 23 w 45"/>
                <a:gd name="T13" fmla="*/ 65 h 151"/>
                <a:gd name="T14" fmla="*/ 15 w 45"/>
                <a:gd name="T15" fmla="*/ 57 h 151"/>
                <a:gd name="T16" fmla="*/ 9 w 45"/>
                <a:gd name="T17" fmla="*/ 46 h 151"/>
                <a:gd name="T18" fmla="*/ 7 w 45"/>
                <a:gd name="T19" fmla="*/ 34 h 151"/>
                <a:gd name="T20" fmla="*/ 10 w 45"/>
                <a:gd name="T21" fmla="*/ 22 h 151"/>
                <a:gd name="T22" fmla="*/ 23 w 45"/>
                <a:gd name="T23" fmla="*/ 10 h 151"/>
                <a:gd name="T24" fmla="*/ 45 w 45"/>
                <a:gd name="T25" fmla="*/ 0 h 151"/>
                <a:gd name="T26" fmla="*/ 42 w 45"/>
                <a:gd name="T27" fmla="*/ 0 h 151"/>
                <a:gd name="T28" fmla="*/ 34 w 45"/>
                <a:gd name="T29" fmla="*/ 2 h 151"/>
                <a:gd name="T30" fmla="*/ 23 w 45"/>
                <a:gd name="T31" fmla="*/ 5 h 151"/>
                <a:gd name="T32" fmla="*/ 12 w 45"/>
                <a:gd name="T33" fmla="*/ 11 h 151"/>
                <a:gd name="T34" fmla="*/ 3 w 45"/>
                <a:gd name="T35" fmla="*/ 20 h 151"/>
                <a:gd name="T36" fmla="*/ 0 w 45"/>
                <a:gd name="T37" fmla="*/ 33 h 151"/>
                <a:gd name="T38" fmla="*/ 3 w 45"/>
                <a:gd name="T39" fmla="*/ 51 h 151"/>
                <a:gd name="T40" fmla="*/ 16 w 45"/>
                <a:gd name="T41" fmla="*/ 74 h 151"/>
                <a:gd name="T42" fmla="*/ 13 w 45"/>
                <a:gd name="T43" fmla="*/ 81 h 151"/>
                <a:gd name="T44" fmla="*/ 7 w 45"/>
                <a:gd name="T45" fmla="*/ 98 h 151"/>
                <a:gd name="T46" fmla="*/ 4 w 45"/>
                <a:gd name="T47" fmla="*/ 123 h 151"/>
                <a:gd name="T48" fmla="*/ 10 w 45"/>
                <a:gd name="T49" fmla="*/ 151 h 151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45" h="151">
                  <a:moveTo>
                    <a:pt x="10" y="151"/>
                  </a:moveTo>
                  <a:lnTo>
                    <a:pt x="9" y="140"/>
                  </a:lnTo>
                  <a:lnTo>
                    <a:pt x="10" y="117"/>
                  </a:lnTo>
                  <a:lnTo>
                    <a:pt x="15" y="91"/>
                  </a:lnTo>
                  <a:lnTo>
                    <a:pt x="31" y="74"/>
                  </a:lnTo>
                  <a:lnTo>
                    <a:pt x="29" y="71"/>
                  </a:lnTo>
                  <a:lnTo>
                    <a:pt x="23" y="65"/>
                  </a:lnTo>
                  <a:lnTo>
                    <a:pt x="15" y="57"/>
                  </a:lnTo>
                  <a:lnTo>
                    <a:pt x="9" y="46"/>
                  </a:lnTo>
                  <a:lnTo>
                    <a:pt x="7" y="34"/>
                  </a:lnTo>
                  <a:lnTo>
                    <a:pt x="10" y="22"/>
                  </a:lnTo>
                  <a:lnTo>
                    <a:pt x="23" y="10"/>
                  </a:lnTo>
                  <a:lnTo>
                    <a:pt x="45" y="0"/>
                  </a:lnTo>
                  <a:lnTo>
                    <a:pt x="42" y="0"/>
                  </a:lnTo>
                  <a:lnTo>
                    <a:pt x="34" y="2"/>
                  </a:lnTo>
                  <a:lnTo>
                    <a:pt x="23" y="5"/>
                  </a:lnTo>
                  <a:lnTo>
                    <a:pt x="12" y="11"/>
                  </a:lnTo>
                  <a:lnTo>
                    <a:pt x="3" y="20"/>
                  </a:lnTo>
                  <a:lnTo>
                    <a:pt x="0" y="33"/>
                  </a:lnTo>
                  <a:lnTo>
                    <a:pt x="3" y="51"/>
                  </a:lnTo>
                  <a:lnTo>
                    <a:pt x="16" y="74"/>
                  </a:lnTo>
                  <a:lnTo>
                    <a:pt x="13" y="81"/>
                  </a:lnTo>
                  <a:lnTo>
                    <a:pt x="7" y="98"/>
                  </a:lnTo>
                  <a:lnTo>
                    <a:pt x="4" y="123"/>
                  </a:lnTo>
                  <a:lnTo>
                    <a:pt x="10" y="1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3" name="Freeform 73">
              <a:extLst>
                <a:ext uri="{FF2B5EF4-FFF2-40B4-BE49-F238E27FC236}">
                  <a16:creationId xmlns:a16="http://schemas.microsoft.com/office/drawing/2014/main" id="{E3CDDDC2-A56D-470E-AA19-98AE98EBA86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85" y="1920"/>
              <a:ext cx="33" cy="24"/>
            </a:xfrm>
            <a:custGeom>
              <a:avLst/>
              <a:gdLst>
                <a:gd name="T0" fmla="*/ 0 w 33"/>
                <a:gd name="T1" fmla="*/ 4 h 24"/>
                <a:gd name="T2" fmla="*/ 1 w 33"/>
                <a:gd name="T3" fmla="*/ 6 h 24"/>
                <a:gd name="T4" fmla="*/ 4 w 33"/>
                <a:gd name="T5" fmla="*/ 9 h 24"/>
                <a:gd name="T6" fmla="*/ 9 w 33"/>
                <a:gd name="T7" fmla="*/ 14 h 24"/>
                <a:gd name="T8" fmla="*/ 15 w 33"/>
                <a:gd name="T9" fmla="*/ 18 h 24"/>
                <a:gd name="T10" fmla="*/ 20 w 33"/>
                <a:gd name="T11" fmla="*/ 20 h 24"/>
                <a:gd name="T12" fmla="*/ 25 w 33"/>
                <a:gd name="T13" fmla="*/ 18 h 24"/>
                <a:gd name="T14" fmla="*/ 30 w 33"/>
                <a:gd name="T15" fmla="*/ 12 h 24"/>
                <a:gd name="T16" fmla="*/ 33 w 33"/>
                <a:gd name="T17" fmla="*/ 0 h 24"/>
                <a:gd name="T18" fmla="*/ 33 w 33"/>
                <a:gd name="T19" fmla="*/ 2 h 24"/>
                <a:gd name="T20" fmla="*/ 32 w 33"/>
                <a:gd name="T21" fmla="*/ 8 h 24"/>
                <a:gd name="T22" fmla="*/ 30 w 33"/>
                <a:gd name="T23" fmla="*/ 14 h 24"/>
                <a:gd name="T24" fmla="*/ 28 w 33"/>
                <a:gd name="T25" fmla="*/ 20 h 24"/>
                <a:gd name="T26" fmla="*/ 22 w 33"/>
                <a:gd name="T27" fmla="*/ 24 h 24"/>
                <a:gd name="T28" fmla="*/ 17 w 33"/>
                <a:gd name="T29" fmla="*/ 24 h 24"/>
                <a:gd name="T30" fmla="*/ 9 w 33"/>
                <a:gd name="T31" fmla="*/ 18 h 24"/>
                <a:gd name="T32" fmla="*/ 0 w 33"/>
                <a:gd name="T33" fmla="*/ 4 h 2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3" h="24">
                  <a:moveTo>
                    <a:pt x="0" y="4"/>
                  </a:moveTo>
                  <a:lnTo>
                    <a:pt x="1" y="6"/>
                  </a:lnTo>
                  <a:lnTo>
                    <a:pt x="4" y="9"/>
                  </a:lnTo>
                  <a:lnTo>
                    <a:pt x="9" y="14"/>
                  </a:lnTo>
                  <a:lnTo>
                    <a:pt x="15" y="18"/>
                  </a:lnTo>
                  <a:lnTo>
                    <a:pt x="20" y="20"/>
                  </a:lnTo>
                  <a:lnTo>
                    <a:pt x="25" y="18"/>
                  </a:lnTo>
                  <a:lnTo>
                    <a:pt x="30" y="12"/>
                  </a:lnTo>
                  <a:lnTo>
                    <a:pt x="33" y="0"/>
                  </a:lnTo>
                  <a:lnTo>
                    <a:pt x="33" y="2"/>
                  </a:lnTo>
                  <a:lnTo>
                    <a:pt x="32" y="8"/>
                  </a:lnTo>
                  <a:lnTo>
                    <a:pt x="30" y="14"/>
                  </a:lnTo>
                  <a:lnTo>
                    <a:pt x="28" y="20"/>
                  </a:lnTo>
                  <a:lnTo>
                    <a:pt x="22" y="24"/>
                  </a:lnTo>
                  <a:lnTo>
                    <a:pt x="17" y="24"/>
                  </a:lnTo>
                  <a:lnTo>
                    <a:pt x="9" y="18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4" name="Freeform 74">
              <a:extLst>
                <a:ext uri="{FF2B5EF4-FFF2-40B4-BE49-F238E27FC236}">
                  <a16:creationId xmlns:a16="http://schemas.microsoft.com/office/drawing/2014/main" id="{79F01FA3-C451-44E8-9D98-60EEAF092F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2" y="1855"/>
              <a:ext cx="66" cy="21"/>
            </a:xfrm>
            <a:custGeom>
              <a:avLst/>
              <a:gdLst>
                <a:gd name="T0" fmla="*/ 11 w 66"/>
                <a:gd name="T1" fmla="*/ 2 h 21"/>
                <a:gd name="T2" fmla="*/ 0 w 66"/>
                <a:gd name="T3" fmla="*/ 18 h 21"/>
                <a:gd name="T4" fmla="*/ 2 w 66"/>
                <a:gd name="T5" fmla="*/ 17 h 21"/>
                <a:gd name="T6" fmla="*/ 10 w 66"/>
                <a:gd name="T7" fmla="*/ 15 h 21"/>
                <a:gd name="T8" fmla="*/ 19 w 66"/>
                <a:gd name="T9" fmla="*/ 13 h 21"/>
                <a:gd name="T10" fmla="*/ 30 w 66"/>
                <a:gd name="T11" fmla="*/ 10 h 21"/>
                <a:gd name="T12" fmla="*/ 41 w 66"/>
                <a:gd name="T13" fmla="*/ 10 h 21"/>
                <a:gd name="T14" fmla="*/ 53 w 66"/>
                <a:gd name="T15" fmla="*/ 10 h 21"/>
                <a:gd name="T16" fmla="*/ 61 w 66"/>
                <a:gd name="T17" fmla="*/ 14 h 21"/>
                <a:gd name="T18" fmla="*/ 65 w 66"/>
                <a:gd name="T19" fmla="*/ 21 h 21"/>
                <a:gd name="T20" fmla="*/ 65 w 66"/>
                <a:gd name="T21" fmla="*/ 20 h 21"/>
                <a:gd name="T22" fmla="*/ 66 w 66"/>
                <a:gd name="T23" fmla="*/ 17 h 21"/>
                <a:gd name="T24" fmla="*/ 66 w 66"/>
                <a:gd name="T25" fmla="*/ 13 h 21"/>
                <a:gd name="T26" fmla="*/ 64 w 66"/>
                <a:gd name="T27" fmla="*/ 8 h 21"/>
                <a:gd name="T28" fmla="*/ 58 w 66"/>
                <a:gd name="T29" fmla="*/ 4 h 21"/>
                <a:gd name="T30" fmla="*/ 49 w 66"/>
                <a:gd name="T31" fmla="*/ 1 h 21"/>
                <a:gd name="T32" fmla="*/ 33 w 66"/>
                <a:gd name="T33" fmla="*/ 0 h 21"/>
                <a:gd name="T34" fmla="*/ 11 w 66"/>
                <a:gd name="T35" fmla="*/ 2 h 21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66" h="21">
                  <a:moveTo>
                    <a:pt x="11" y="2"/>
                  </a:moveTo>
                  <a:lnTo>
                    <a:pt x="0" y="18"/>
                  </a:lnTo>
                  <a:lnTo>
                    <a:pt x="2" y="17"/>
                  </a:lnTo>
                  <a:lnTo>
                    <a:pt x="10" y="15"/>
                  </a:lnTo>
                  <a:lnTo>
                    <a:pt x="19" y="13"/>
                  </a:lnTo>
                  <a:lnTo>
                    <a:pt x="30" y="10"/>
                  </a:lnTo>
                  <a:lnTo>
                    <a:pt x="41" y="10"/>
                  </a:lnTo>
                  <a:lnTo>
                    <a:pt x="53" y="10"/>
                  </a:lnTo>
                  <a:lnTo>
                    <a:pt x="61" y="14"/>
                  </a:lnTo>
                  <a:lnTo>
                    <a:pt x="65" y="21"/>
                  </a:lnTo>
                  <a:lnTo>
                    <a:pt x="65" y="20"/>
                  </a:lnTo>
                  <a:lnTo>
                    <a:pt x="66" y="17"/>
                  </a:lnTo>
                  <a:lnTo>
                    <a:pt x="66" y="13"/>
                  </a:lnTo>
                  <a:lnTo>
                    <a:pt x="64" y="8"/>
                  </a:lnTo>
                  <a:lnTo>
                    <a:pt x="58" y="4"/>
                  </a:lnTo>
                  <a:lnTo>
                    <a:pt x="49" y="1"/>
                  </a:lnTo>
                  <a:lnTo>
                    <a:pt x="33" y="0"/>
                  </a:lnTo>
                  <a:lnTo>
                    <a:pt x="11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5" name="Freeform 75">
              <a:extLst>
                <a:ext uri="{FF2B5EF4-FFF2-40B4-BE49-F238E27FC236}">
                  <a16:creationId xmlns:a16="http://schemas.microsoft.com/office/drawing/2014/main" id="{A1FDAA30-0D1B-4A17-9B69-6DB1D9B8F4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2" y="1879"/>
              <a:ext cx="19" cy="15"/>
            </a:xfrm>
            <a:custGeom>
              <a:avLst/>
              <a:gdLst>
                <a:gd name="T0" fmla="*/ 11 w 19"/>
                <a:gd name="T1" fmla="*/ 15 h 15"/>
                <a:gd name="T2" fmla="*/ 15 w 19"/>
                <a:gd name="T3" fmla="*/ 14 h 15"/>
                <a:gd name="T4" fmla="*/ 18 w 19"/>
                <a:gd name="T5" fmla="*/ 12 h 15"/>
                <a:gd name="T6" fmla="*/ 19 w 19"/>
                <a:gd name="T7" fmla="*/ 10 h 15"/>
                <a:gd name="T8" fmla="*/ 19 w 19"/>
                <a:gd name="T9" fmla="*/ 7 h 15"/>
                <a:gd name="T10" fmla="*/ 18 w 19"/>
                <a:gd name="T11" fmla="*/ 4 h 15"/>
                <a:gd name="T12" fmla="*/ 16 w 19"/>
                <a:gd name="T13" fmla="*/ 2 h 15"/>
                <a:gd name="T14" fmla="*/ 13 w 19"/>
                <a:gd name="T15" fmla="*/ 0 h 15"/>
                <a:gd name="T16" fmla="*/ 8 w 19"/>
                <a:gd name="T17" fmla="*/ 0 h 15"/>
                <a:gd name="T18" fmla="*/ 5 w 19"/>
                <a:gd name="T19" fmla="*/ 1 h 15"/>
                <a:gd name="T20" fmla="*/ 2 w 19"/>
                <a:gd name="T21" fmla="*/ 2 h 15"/>
                <a:gd name="T22" fmla="*/ 1 w 19"/>
                <a:gd name="T23" fmla="*/ 5 h 15"/>
                <a:gd name="T24" fmla="*/ 0 w 19"/>
                <a:gd name="T25" fmla="*/ 8 h 15"/>
                <a:gd name="T26" fmla="*/ 1 w 19"/>
                <a:gd name="T27" fmla="*/ 11 h 15"/>
                <a:gd name="T28" fmla="*/ 4 w 19"/>
                <a:gd name="T29" fmla="*/ 13 h 15"/>
                <a:gd name="T30" fmla="*/ 7 w 19"/>
                <a:gd name="T31" fmla="*/ 14 h 15"/>
                <a:gd name="T32" fmla="*/ 11 w 19"/>
                <a:gd name="T33" fmla="*/ 15 h 1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9" h="15">
                  <a:moveTo>
                    <a:pt x="11" y="15"/>
                  </a:moveTo>
                  <a:lnTo>
                    <a:pt x="15" y="14"/>
                  </a:lnTo>
                  <a:lnTo>
                    <a:pt x="18" y="12"/>
                  </a:lnTo>
                  <a:lnTo>
                    <a:pt x="19" y="10"/>
                  </a:lnTo>
                  <a:lnTo>
                    <a:pt x="19" y="7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3" y="0"/>
                  </a:lnTo>
                  <a:lnTo>
                    <a:pt x="8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8"/>
                  </a:lnTo>
                  <a:lnTo>
                    <a:pt x="1" y="11"/>
                  </a:lnTo>
                  <a:lnTo>
                    <a:pt x="4" y="13"/>
                  </a:lnTo>
                  <a:lnTo>
                    <a:pt x="7" y="14"/>
                  </a:lnTo>
                  <a:lnTo>
                    <a:pt x="11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6" name="Freeform 76">
              <a:extLst>
                <a:ext uri="{FF2B5EF4-FFF2-40B4-BE49-F238E27FC236}">
                  <a16:creationId xmlns:a16="http://schemas.microsoft.com/office/drawing/2014/main" id="{6EFE32C4-8C76-4C55-8F24-8C636C88E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4" y="1882"/>
              <a:ext cx="16" cy="15"/>
            </a:xfrm>
            <a:custGeom>
              <a:avLst/>
              <a:gdLst>
                <a:gd name="T0" fmla="*/ 9 w 16"/>
                <a:gd name="T1" fmla="*/ 15 h 15"/>
                <a:gd name="T2" fmla="*/ 12 w 16"/>
                <a:gd name="T3" fmla="*/ 14 h 15"/>
                <a:gd name="T4" fmla="*/ 15 w 16"/>
                <a:gd name="T5" fmla="*/ 12 h 15"/>
                <a:gd name="T6" fmla="*/ 16 w 16"/>
                <a:gd name="T7" fmla="*/ 10 h 15"/>
                <a:gd name="T8" fmla="*/ 16 w 16"/>
                <a:gd name="T9" fmla="*/ 7 h 15"/>
                <a:gd name="T10" fmla="*/ 15 w 16"/>
                <a:gd name="T11" fmla="*/ 4 h 15"/>
                <a:gd name="T12" fmla="*/ 13 w 16"/>
                <a:gd name="T13" fmla="*/ 2 h 15"/>
                <a:gd name="T14" fmla="*/ 10 w 16"/>
                <a:gd name="T15" fmla="*/ 1 h 15"/>
                <a:gd name="T16" fmla="*/ 7 w 16"/>
                <a:gd name="T17" fmla="*/ 0 h 15"/>
                <a:gd name="T18" fmla="*/ 4 w 16"/>
                <a:gd name="T19" fmla="*/ 1 h 15"/>
                <a:gd name="T20" fmla="*/ 1 w 16"/>
                <a:gd name="T21" fmla="*/ 2 h 15"/>
                <a:gd name="T22" fmla="*/ 0 w 16"/>
                <a:gd name="T23" fmla="*/ 5 h 15"/>
                <a:gd name="T24" fmla="*/ 0 w 16"/>
                <a:gd name="T25" fmla="*/ 8 h 15"/>
                <a:gd name="T26" fmla="*/ 1 w 16"/>
                <a:gd name="T27" fmla="*/ 11 h 15"/>
                <a:gd name="T28" fmla="*/ 3 w 16"/>
                <a:gd name="T29" fmla="*/ 13 h 15"/>
                <a:gd name="T30" fmla="*/ 6 w 16"/>
                <a:gd name="T31" fmla="*/ 14 h 15"/>
                <a:gd name="T32" fmla="*/ 9 w 16"/>
                <a:gd name="T33" fmla="*/ 15 h 1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" h="15">
                  <a:moveTo>
                    <a:pt x="9" y="15"/>
                  </a:moveTo>
                  <a:lnTo>
                    <a:pt x="12" y="14"/>
                  </a:lnTo>
                  <a:lnTo>
                    <a:pt x="15" y="12"/>
                  </a:lnTo>
                  <a:lnTo>
                    <a:pt x="16" y="10"/>
                  </a:lnTo>
                  <a:lnTo>
                    <a:pt x="16" y="7"/>
                  </a:lnTo>
                  <a:lnTo>
                    <a:pt x="15" y="4"/>
                  </a:lnTo>
                  <a:lnTo>
                    <a:pt x="13" y="2"/>
                  </a:lnTo>
                  <a:lnTo>
                    <a:pt x="10" y="1"/>
                  </a:lnTo>
                  <a:lnTo>
                    <a:pt x="7" y="0"/>
                  </a:lnTo>
                  <a:lnTo>
                    <a:pt x="4" y="1"/>
                  </a:lnTo>
                  <a:lnTo>
                    <a:pt x="1" y="2"/>
                  </a:lnTo>
                  <a:lnTo>
                    <a:pt x="0" y="5"/>
                  </a:lnTo>
                  <a:lnTo>
                    <a:pt x="0" y="8"/>
                  </a:lnTo>
                  <a:lnTo>
                    <a:pt x="1" y="11"/>
                  </a:lnTo>
                  <a:lnTo>
                    <a:pt x="3" y="13"/>
                  </a:lnTo>
                  <a:lnTo>
                    <a:pt x="6" y="14"/>
                  </a:lnTo>
                  <a:lnTo>
                    <a:pt x="9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7" name="Freeform 77">
              <a:extLst>
                <a:ext uri="{FF2B5EF4-FFF2-40B4-BE49-F238E27FC236}">
                  <a16:creationId xmlns:a16="http://schemas.microsoft.com/office/drawing/2014/main" id="{72603CCD-B834-4A86-9826-66C40A82E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2" y="1888"/>
              <a:ext cx="17" cy="56"/>
            </a:xfrm>
            <a:custGeom>
              <a:avLst/>
              <a:gdLst>
                <a:gd name="T0" fmla="*/ 7 w 17"/>
                <a:gd name="T1" fmla="*/ 0 h 56"/>
                <a:gd name="T2" fmla="*/ 6 w 17"/>
                <a:gd name="T3" fmla="*/ 1 h 56"/>
                <a:gd name="T4" fmla="*/ 4 w 17"/>
                <a:gd name="T5" fmla="*/ 4 h 56"/>
                <a:gd name="T6" fmla="*/ 2 w 17"/>
                <a:gd name="T7" fmla="*/ 9 h 56"/>
                <a:gd name="T8" fmla="*/ 0 w 17"/>
                <a:gd name="T9" fmla="*/ 16 h 56"/>
                <a:gd name="T10" fmla="*/ 0 w 17"/>
                <a:gd name="T11" fmla="*/ 24 h 56"/>
                <a:gd name="T12" fmla="*/ 2 w 17"/>
                <a:gd name="T13" fmla="*/ 35 h 56"/>
                <a:gd name="T14" fmla="*/ 8 w 17"/>
                <a:gd name="T15" fmla="*/ 45 h 56"/>
                <a:gd name="T16" fmla="*/ 17 w 17"/>
                <a:gd name="T17" fmla="*/ 56 h 56"/>
                <a:gd name="T18" fmla="*/ 14 w 17"/>
                <a:gd name="T19" fmla="*/ 50 h 56"/>
                <a:gd name="T20" fmla="*/ 8 w 17"/>
                <a:gd name="T21" fmla="*/ 36 h 56"/>
                <a:gd name="T22" fmla="*/ 4 w 17"/>
                <a:gd name="T23" fmla="*/ 17 h 56"/>
                <a:gd name="T24" fmla="*/ 7 w 17"/>
                <a:gd name="T25" fmla="*/ 0 h 5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7" h="56">
                  <a:moveTo>
                    <a:pt x="7" y="0"/>
                  </a:moveTo>
                  <a:lnTo>
                    <a:pt x="6" y="1"/>
                  </a:lnTo>
                  <a:lnTo>
                    <a:pt x="4" y="4"/>
                  </a:lnTo>
                  <a:lnTo>
                    <a:pt x="2" y="9"/>
                  </a:lnTo>
                  <a:lnTo>
                    <a:pt x="0" y="16"/>
                  </a:lnTo>
                  <a:lnTo>
                    <a:pt x="0" y="24"/>
                  </a:lnTo>
                  <a:lnTo>
                    <a:pt x="2" y="35"/>
                  </a:lnTo>
                  <a:lnTo>
                    <a:pt x="8" y="45"/>
                  </a:lnTo>
                  <a:lnTo>
                    <a:pt x="17" y="56"/>
                  </a:lnTo>
                  <a:lnTo>
                    <a:pt x="14" y="50"/>
                  </a:lnTo>
                  <a:lnTo>
                    <a:pt x="8" y="36"/>
                  </a:lnTo>
                  <a:lnTo>
                    <a:pt x="4" y="17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8" name="Freeform 78">
              <a:extLst>
                <a:ext uri="{FF2B5EF4-FFF2-40B4-BE49-F238E27FC236}">
                  <a16:creationId xmlns:a16="http://schemas.microsoft.com/office/drawing/2014/main" id="{171FD01B-3E45-410C-9351-246DD4B66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93" y="1857"/>
              <a:ext cx="14" cy="43"/>
            </a:xfrm>
            <a:custGeom>
              <a:avLst/>
              <a:gdLst>
                <a:gd name="T0" fmla="*/ 0 w 14"/>
                <a:gd name="T1" fmla="*/ 0 h 43"/>
                <a:gd name="T2" fmla="*/ 4 w 14"/>
                <a:gd name="T3" fmla="*/ 3 h 43"/>
                <a:gd name="T4" fmla="*/ 10 w 14"/>
                <a:gd name="T5" fmla="*/ 12 h 43"/>
                <a:gd name="T6" fmla="*/ 14 w 14"/>
                <a:gd name="T7" fmla="*/ 27 h 43"/>
                <a:gd name="T8" fmla="*/ 8 w 14"/>
                <a:gd name="T9" fmla="*/ 43 h 43"/>
                <a:gd name="T10" fmla="*/ 6 w 14"/>
                <a:gd name="T11" fmla="*/ 43 h 43"/>
                <a:gd name="T12" fmla="*/ 2 w 14"/>
                <a:gd name="T13" fmla="*/ 42 h 43"/>
                <a:gd name="T14" fmla="*/ 0 w 14"/>
                <a:gd name="T15" fmla="*/ 39 h 43"/>
                <a:gd name="T16" fmla="*/ 4 w 14"/>
                <a:gd name="T17" fmla="*/ 31 h 43"/>
                <a:gd name="T18" fmla="*/ 5 w 14"/>
                <a:gd name="T19" fmla="*/ 28 h 43"/>
                <a:gd name="T20" fmla="*/ 7 w 14"/>
                <a:gd name="T21" fmla="*/ 22 h 43"/>
                <a:gd name="T22" fmla="*/ 6 w 14"/>
                <a:gd name="T23" fmla="*/ 11 h 43"/>
                <a:gd name="T24" fmla="*/ 0 w 14"/>
                <a:gd name="T25" fmla="*/ 0 h 4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4" h="43">
                  <a:moveTo>
                    <a:pt x="0" y="0"/>
                  </a:moveTo>
                  <a:lnTo>
                    <a:pt x="4" y="3"/>
                  </a:lnTo>
                  <a:lnTo>
                    <a:pt x="10" y="12"/>
                  </a:lnTo>
                  <a:lnTo>
                    <a:pt x="14" y="27"/>
                  </a:lnTo>
                  <a:lnTo>
                    <a:pt x="8" y="43"/>
                  </a:lnTo>
                  <a:lnTo>
                    <a:pt x="6" y="43"/>
                  </a:lnTo>
                  <a:lnTo>
                    <a:pt x="2" y="42"/>
                  </a:lnTo>
                  <a:lnTo>
                    <a:pt x="0" y="39"/>
                  </a:lnTo>
                  <a:lnTo>
                    <a:pt x="4" y="31"/>
                  </a:lnTo>
                  <a:lnTo>
                    <a:pt x="5" y="28"/>
                  </a:lnTo>
                  <a:lnTo>
                    <a:pt x="7" y="22"/>
                  </a:lnTo>
                  <a:lnTo>
                    <a:pt x="6" y="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39" name="Freeform 79">
              <a:extLst>
                <a:ext uri="{FF2B5EF4-FFF2-40B4-BE49-F238E27FC236}">
                  <a16:creationId xmlns:a16="http://schemas.microsoft.com/office/drawing/2014/main" id="{CBE073F0-B112-42DD-B83D-7D1207077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6" y="1941"/>
              <a:ext cx="58" cy="103"/>
            </a:xfrm>
            <a:custGeom>
              <a:avLst/>
              <a:gdLst>
                <a:gd name="T0" fmla="*/ 2 w 58"/>
                <a:gd name="T1" fmla="*/ 0 h 103"/>
                <a:gd name="T2" fmla="*/ 1 w 58"/>
                <a:gd name="T3" fmla="*/ 3 h 103"/>
                <a:gd name="T4" fmla="*/ 0 w 58"/>
                <a:gd name="T5" fmla="*/ 11 h 103"/>
                <a:gd name="T6" fmla="*/ 0 w 58"/>
                <a:gd name="T7" fmla="*/ 21 h 103"/>
                <a:gd name="T8" fmla="*/ 2 w 58"/>
                <a:gd name="T9" fmla="*/ 35 h 103"/>
                <a:gd name="T10" fmla="*/ 8 w 58"/>
                <a:gd name="T11" fmla="*/ 51 h 103"/>
                <a:gd name="T12" fmla="*/ 18 w 58"/>
                <a:gd name="T13" fmla="*/ 68 h 103"/>
                <a:gd name="T14" fmla="*/ 35 w 58"/>
                <a:gd name="T15" fmla="*/ 86 h 103"/>
                <a:gd name="T16" fmla="*/ 58 w 58"/>
                <a:gd name="T17" fmla="*/ 103 h 103"/>
                <a:gd name="T18" fmla="*/ 55 w 58"/>
                <a:gd name="T19" fmla="*/ 101 h 103"/>
                <a:gd name="T20" fmla="*/ 49 w 58"/>
                <a:gd name="T21" fmla="*/ 94 h 103"/>
                <a:gd name="T22" fmla="*/ 40 w 58"/>
                <a:gd name="T23" fmla="*/ 82 h 103"/>
                <a:gd name="T24" fmla="*/ 28 w 58"/>
                <a:gd name="T25" fmla="*/ 69 h 103"/>
                <a:gd name="T26" fmla="*/ 18 w 58"/>
                <a:gd name="T27" fmla="*/ 53 h 103"/>
                <a:gd name="T28" fmla="*/ 9 w 58"/>
                <a:gd name="T29" fmla="*/ 36 h 103"/>
                <a:gd name="T30" fmla="*/ 3 w 58"/>
                <a:gd name="T31" fmla="*/ 18 h 103"/>
                <a:gd name="T32" fmla="*/ 2 w 58"/>
                <a:gd name="T33" fmla="*/ 0 h 10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8" h="103">
                  <a:moveTo>
                    <a:pt x="2" y="0"/>
                  </a:moveTo>
                  <a:lnTo>
                    <a:pt x="1" y="3"/>
                  </a:lnTo>
                  <a:lnTo>
                    <a:pt x="0" y="11"/>
                  </a:lnTo>
                  <a:lnTo>
                    <a:pt x="0" y="21"/>
                  </a:lnTo>
                  <a:lnTo>
                    <a:pt x="2" y="35"/>
                  </a:lnTo>
                  <a:lnTo>
                    <a:pt x="8" y="51"/>
                  </a:lnTo>
                  <a:lnTo>
                    <a:pt x="18" y="68"/>
                  </a:lnTo>
                  <a:lnTo>
                    <a:pt x="35" y="86"/>
                  </a:lnTo>
                  <a:lnTo>
                    <a:pt x="58" y="103"/>
                  </a:lnTo>
                  <a:lnTo>
                    <a:pt x="55" y="101"/>
                  </a:lnTo>
                  <a:lnTo>
                    <a:pt x="49" y="94"/>
                  </a:lnTo>
                  <a:lnTo>
                    <a:pt x="40" y="82"/>
                  </a:lnTo>
                  <a:lnTo>
                    <a:pt x="28" y="69"/>
                  </a:lnTo>
                  <a:lnTo>
                    <a:pt x="18" y="53"/>
                  </a:lnTo>
                  <a:lnTo>
                    <a:pt x="9" y="36"/>
                  </a:lnTo>
                  <a:lnTo>
                    <a:pt x="3" y="18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0" name="Freeform 80">
              <a:extLst>
                <a:ext uri="{FF2B5EF4-FFF2-40B4-BE49-F238E27FC236}">
                  <a16:creationId xmlns:a16="http://schemas.microsoft.com/office/drawing/2014/main" id="{E070DE2D-82AB-4035-A194-093C21C10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0" y="2000"/>
              <a:ext cx="84" cy="58"/>
            </a:xfrm>
            <a:custGeom>
              <a:avLst/>
              <a:gdLst>
                <a:gd name="T0" fmla="*/ 0 w 84"/>
                <a:gd name="T1" fmla="*/ 0 h 58"/>
                <a:gd name="T2" fmla="*/ 0 w 84"/>
                <a:gd name="T3" fmla="*/ 2 h 58"/>
                <a:gd name="T4" fmla="*/ 2 w 84"/>
                <a:gd name="T5" fmla="*/ 9 h 58"/>
                <a:gd name="T6" fmla="*/ 5 w 84"/>
                <a:gd name="T7" fmla="*/ 18 h 58"/>
                <a:gd name="T8" fmla="*/ 12 w 84"/>
                <a:gd name="T9" fmla="*/ 29 h 58"/>
                <a:gd name="T10" fmla="*/ 23 w 84"/>
                <a:gd name="T11" fmla="*/ 39 h 58"/>
                <a:gd name="T12" fmla="*/ 37 w 84"/>
                <a:gd name="T13" fmla="*/ 48 h 58"/>
                <a:gd name="T14" fmla="*/ 58 w 84"/>
                <a:gd name="T15" fmla="*/ 55 h 58"/>
                <a:gd name="T16" fmla="*/ 84 w 84"/>
                <a:gd name="T17" fmla="*/ 58 h 58"/>
                <a:gd name="T18" fmla="*/ 80 w 84"/>
                <a:gd name="T19" fmla="*/ 58 h 58"/>
                <a:gd name="T20" fmla="*/ 71 w 84"/>
                <a:gd name="T21" fmla="*/ 58 h 58"/>
                <a:gd name="T22" fmla="*/ 57 w 84"/>
                <a:gd name="T23" fmla="*/ 57 h 58"/>
                <a:gd name="T24" fmla="*/ 41 w 84"/>
                <a:gd name="T25" fmla="*/ 53 h 58"/>
                <a:gd name="T26" fmla="*/ 25 w 84"/>
                <a:gd name="T27" fmla="*/ 47 h 58"/>
                <a:gd name="T28" fmla="*/ 11 w 84"/>
                <a:gd name="T29" fmla="*/ 37 h 58"/>
                <a:gd name="T30" fmla="*/ 2 w 84"/>
                <a:gd name="T31" fmla="*/ 21 h 58"/>
                <a:gd name="T32" fmla="*/ 0 w 84"/>
                <a:gd name="T33" fmla="*/ 0 h 5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4" h="58">
                  <a:moveTo>
                    <a:pt x="0" y="0"/>
                  </a:moveTo>
                  <a:lnTo>
                    <a:pt x="0" y="2"/>
                  </a:lnTo>
                  <a:lnTo>
                    <a:pt x="2" y="9"/>
                  </a:lnTo>
                  <a:lnTo>
                    <a:pt x="5" y="18"/>
                  </a:lnTo>
                  <a:lnTo>
                    <a:pt x="12" y="29"/>
                  </a:lnTo>
                  <a:lnTo>
                    <a:pt x="23" y="39"/>
                  </a:lnTo>
                  <a:lnTo>
                    <a:pt x="37" y="48"/>
                  </a:lnTo>
                  <a:lnTo>
                    <a:pt x="58" y="55"/>
                  </a:lnTo>
                  <a:lnTo>
                    <a:pt x="84" y="58"/>
                  </a:lnTo>
                  <a:lnTo>
                    <a:pt x="80" y="58"/>
                  </a:lnTo>
                  <a:lnTo>
                    <a:pt x="71" y="58"/>
                  </a:lnTo>
                  <a:lnTo>
                    <a:pt x="57" y="57"/>
                  </a:lnTo>
                  <a:lnTo>
                    <a:pt x="41" y="53"/>
                  </a:lnTo>
                  <a:lnTo>
                    <a:pt x="25" y="47"/>
                  </a:lnTo>
                  <a:lnTo>
                    <a:pt x="11" y="37"/>
                  </a:lnTo>
                  <a:lnTo>
                    <a:pt x="2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1" name="Freeform 81">
              <a:extLst>
                <a:ext uri="{FF2B5EF4-FFF2-40B4-BE49-F238E27FC236}">
                  <a16:creationId xmlns:a16="http://schemas.microsoft.com/office/drawing/2014/main" id="{95687FFB-9E8A-47DC-B1B6-04C3CF335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2" y="2014"/>
              <a:ext cx="31" cy="42"/>
            </a:xfrm>
            <a:custGeom>
              <a:avLst/>
              <a:gdLst>
                <a:gd name="T0" fmla="*/ 0 w 31"/>
                <a:gd name="T1" fmla="*/ 42 h 42"/>
                <a:gd name="T2" fmla="*/ 1 w 31"/>
                <a:gd name="T3" fmla="*/ 42 h 42"/>
                <a:gd name="T4" fmla="*/ 4 w 31"/>
                <a:gd name="T5" fmla="*/ 40 h 42"/>
                <a:gd name="T6" fmla="*/ 8 w 31"/>
                <a:gd name="T7" fmla="*/ 38 h 42"/>
                <a:gd name="T8" fmla="*/ 13 w 31"/>
                <a:gd name="T9" fmla="*/ 34 h 42"/>
                <a:gd name="T10" fmla="*/ 18 w 31"/>
                <a:gd name="T11" fmla="*/ 29 h 42"/>
                <a:gd name="T12" fmla="*/ 23 w 31"/>
                <a:gd name="T13" fmla="*/ 22 h 42"/>
                <a:gd name="T14" fmla="*/ 28 w 31"/>
                <a:gd name="T15" fmla="*/ 13 h 42"/>
                <a:gd name="T16" fmla="*/ 31 w 31"/>
                <a:gd name="T17" fmla="*/ 0 h 42"/>
                <a:gd name="T18" fmla="*/ 31 w 31"/>
                <a:gd name="T19" fmla="*/ 2 h 42"/>
                <a:gd name="T20" fmla="*/ 31 w 31"/>
                <a:gd name="T21" fmla="*/ 6 h 42"/>
                <a:gd name="T22" fmla="*/ 31 w 31"/>
                <a:gd name="T23" fmla="*/ 13 h 42"/>
                <a:gd name="T24" fmla="*/ 30 w 31"/>
                <a:gd name="T25" fmla="*/ 20 h 42"/>
                <a:gd name="T26" fmla="*/ 25 w 31"/>
                <a:gd name="T27" fmla="*/ 27 h 42"/>
                <a:gd name="T28" fmla="*/ 20 w 31"/>
                <a:gd name="T29" fmla="*/ 34 h 42"/>
                <a:gd name="T30" fmla="*/ 12 w 31"/>
                <a:gd name="T31" fmla="*/ 39 h 42"/>
                <a:gd name="T32" fmla="*/ 0 w 31"/>
                <a:gd name="T33" fmla="*/ 42 h 42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31" h="42">
                  <a:moveTo>
                    <a:pt x="0" y="42"/>
                  </a:moveTo>
                  <a:lnTo>
                    <a:pt x="1" y="42"/>
                  </a:lnTo>
                  <a:lnTo>
                    <a:pt x="4" y="40"/>
                  </a:lnTo>
                  <a:lnTo>
                    <a:pt x="8" y="38"/>
                  </a:lnTo>
                  <a:lnTo>
                    <a:pt x="13" y="34"/>
                  </a:lnTo>
                  <a:lnTo>
                    <a:pt x="18" y="29"/>
                  </a:lnTo>
                  <a:lnTo>
                    <a:pt x="23" y="22"/>
                  </a:lnTo>
                  <a:lnTo>
                    <a:pt x="28" y="13"/>
                  </a:lnTo>
                  <a:lnTo>
                    <a:pt x="31" y="0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31" y="13"/>
                  </a:lnTo>
                  <a:lnTo>
                    <a:pt x="30" y="20"/>
                  </a:lnTo>
                  <a:lnTo>
                    <a:pt x="25" y="27"/>
                  </a:lnTo>
                  <a:lnTo>
                    <a:pt x="20" y="34"/>
                  </a:lnTo>
                  <a:lnTo>
                    <a:pt x="12" y="39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2" name="Freeform 82">
              <a:extLst>
                <a:ext uri="{FF2B5EF4-FFF2-40B4-BE49-F238E27FC236}">
                  <a16:creationId xmlns:a16="http://schemas.microsoft.com/office/drawing/2014/main" id="{46CDA0C7-CF4C-40F0-8130-D76D981A53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5" y="1897"/>
              <a:ext cx="44" cy="116"/>
            </a:xfrm>
            <a:custGeom>
              <a:avLst/>
              <a:gdLst>
                <a:gd name="T0" fmla="*/ 0 w 44"/>
                <a:gd name="T1" fmla="*/ 116 h 116"/>
                <a:gd name="T2" fmla="*/ 2 w 44"/>
                <a:gd name="T3" fmla="*/ 115 h 116"/>
                <a:gd name="T4" fmla="*/ 7 w 44"/>
                <a:gd name="T5" fmla="*/ 110 h 116"/>
                <a:gd name="T6" fmla="*/ 13 w 44"/>
                <a:gd name="T7" fmla="*/ 102 h 116"/>
                <a:gd name="T8" fmla="*/ 20 w 44"/>
                <a:gd name="T9" fmla="*/ 90 h 116"/>
                <a:gd name="T10" fmla="*/ 27 w 44"/>
                <a:gd name="T11" fmla="*/ 75 h 116"/>
                <a:gd name="T12" fmla="*/ 33 w 44"/>
                <a:gd name="T13" fmla="*/ 55 h 116"/>
                <a:gd name="T14" fmla="*/ 36 w 44"/>
                <a:gd name="T15" fmla="*/ 30 h 116"/>
                <a:gd name="T16" fmla="*/ 35 w 44"/>
                <a:gd name="T17" fmla="*/ 0 h 116"/>
                <a:gd name="T18" fmla="*/ 36 w 44"/>
                <a:gd name="T19" fmla="*/ 2 h 116"/>
                <a:gd name="T20" fmla="*/ 39 w 44"/>
                <a:gd name="T21" fmla="*/ 9 h 116"/>
                <a:gd name="T22" fmla="*/ 42 w 44"/>
                <a:gd name="T23" fmla="*/ 20 h 116"/>
                <a:gd name="T24" fmla="*/ 44 w 44"/>
                <a:gd name="T25" fmla="*/ 34 h 116"/>
                <a:gd name="T26" fmla="*/ 42 w 44"/>
                <a:gd name="T27" fmla="*/ 51 h 116"/>
                <a:gd name="T28" fmla="*/ 35 w 44"/>
                <a:gd name="T29" fmla="*/ 71 h 116"/>
                <a:gd name="T30" fmla="*/ 21 w 44"/>
                <a:gd name="T31" fmla="*/ 93 h 116"/>
                <a:gd name="T32" fmla="*/ 0 w 44"/>
                <a:gd name="T33" fmla="*/ 116 h 11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4" h="116">
                  <a:moveTo>
                    <a:pt x="0" y="116"/>
                  </a:moveTo>
                  <a:lnTo>
                    <a:pt x="2" y="115"/>
                  </a:lnTo>
                  <a:lnTo>
                    <a:pt x="7" y="110"/>
                  </a:lnTo>
                  <a:lnTo>
                    <a:pt x="13" y="102"/>
                  </a:lnTo>
                  <a:lnTo>
                    <a:pt x="20" y="90"/>
                  </a:lnTo>
                  <a:lnTo>
                    <a:pt x="27" y="75"/>
                  </a:lnTo>
                  <a:lnTo>
                    <a:pt x="33" y="55"/>
                  </a:lnTo>
                  <a:lnTo>
                    <a:pt x="36" y="30"/>
                  </a:lnTo>
                  <a:lnTo>
                    <a:pt x="35" y="0"/>
                  </a:lnTo>
                  <a:lnTo>
                    <a:pt x="36" y="2"/>
                  </a:lnTo>
                  <a:lnTo>
                    <a:pt x="39" y="9"/>
                  </a:lnTo>
                  <a:lnTo>
                    <a:pt x="42" y="20"/>
                  </a:lnTo>
                  <a:lnTo>
                    <a:pt x="44" y="34"/>
                  </a:lnTo>
                  <a:lnTo>
                    <a:pt x="42" y="51"/>
                  </a:lnTo>
                  <a:lnTo>
                    <a:pt x="35" y="71"/>
                  </a:lnTo>
                  <a:lnTo>
                    <a:pt x="21" y="93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3" name="Freeform 83">
              <a:extLst>
                <a:ext uri="{FF2B5EF4-FFF2-40B4-BE49-F238E27FC236}">
                  <a16:creationId xmlns:a16="http://schemas.microsoft.com/office/drawing/2014/main" id="{DA3EF28C-D991-4BEE-B511-13C22395179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85" y="1879"/>
              <a:ext cx="13" cy="64"/>
            </a:xfrm>
            <a:custGeom>
              <a:avLst/>
              <a:gdLst>
                <a:gd name="T0" fmla="*/ 7 w 13"/>
                <a:gd name="T1" fmla="*/ 0 h 64"/>
                <a:gd name="T2" fmla="*/ 5 w 13"/>
                <a:gd name="T3" fmla="*/ 3 h 64"/>
                <a:gd name="T4" fmla="*/ 2 w 13"/>
                <a:gd name="T5" fmla="*/ 11 h 64"/>
                <a:gd name="T6" fmla="*/ 0 w 13"/>
                <a:gd name="T7" fmla="*/ 21 h 64"/>
                <a:gd name="T8" fmla="*/ 3 w 13"/>
                <a:gd name="T9" fmla="*/ 30 h 64"/>
                <a:gd name="T10" fmla="*/ 5 w 13"/>
                <a:gd name="T11" fmla="*/ 34 h 64"/>
                <a:gd name="T12" fmla="*/ 9 w 13"/>
                <a:gd name="T13" fmla="*/ 44 h 64"/>
                <a:gd name="T14" fmla="*/ 11 w 13"/>
                <a:gd name="T15" fmla="*/ 55 h 64"/>
                <a:gd name="T16" fmla="*/ 11 w 13"/>
                <a:gd name="T17" fmla="*/ 64 h 64"/>
                <a:gd name="T18" fmla="*/ 12 w 13"/>
                <a:gd name="T19" fmla="*/ 61 h 64"/>
                <a:gd name="T20" fmla="*/ 13 w 13"/>
                <a:gd name="T21" fmla="*/ 54 h 64"/>
                <a:gd name="T22" fmla="*/ 13 w 13"/>
                <a:gd name="T23" fmla="*/ 43 h 64"/>
                <a:gd name="T24" fmla="*/ 9 w 13"/>
                <a:gd name="T25" fmla="*/ 30 h 64"/>
                <a:gd name="T26" fmla="*/ 8 w 13"/>
                <a:gd name="T27" fmla="*/ 27 h 64"/>
                <a:gd name="T28" fmla="*/ 6 w 13"/>
                <a:gd name="T29" fmla="*/ 19 h 64"/>
                <a:gd name="T30" fmla="*/ 5 w 13"/>
                <a:gd name="T31" fmla="*/ 9 h 64"/>
                <a:gd name="T32" fmla="*/ 7 w 13"/>
                <a:gd name="T33" fmla="*/ 0 h 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" h="64">
                  <a:moveTo>
                    <a:pt x="7" y="0"/>
                  </a:moveTo>
                  <a:lnTo>
                    <a:pt x="5" y="3"/>
                  </a:lnTo>
                  <a:lnTo>
                    <a:pt x="2" y="11"/>
                  </a:lnTo>
                  <a:lnTo>
                    <a:pt x="0" y="21"/>
                  </a:lnTo>
                  <a:lnTo>
                    <a:pt x="3" y="30"/>
                  </a:lnTo>
                  <a:lnTo>
                    <a:pt x="5" y="34"/>
                  </a:lnTo>
                  <a:lnTo>
                    <a:pt x="9" y="44"/>
                  </a:lnTo>
                  <a:lnTo>
                    <a:pt x="11" y="55"/>
                  </a:lnTo>
                  <a:lnTo>
                    <a:pt x="11" y="64"/>
                  </a:lnTo>
                  <a:lnTo>
                    <a:pt x="12" y="61"/>
                  </a:lnTo>
                  <a:lnTo>
                    <a:pt x="13" y="54"/>
                  </a:lnTo>
                  <a:lnTo>
                    <a:pt x="13" y="43"/>
                  </a:lnTo>
                  <a:lnTo>
                    <a:pt x="9" y="30"/>
                  </a:lnTo>
                  <a:lnTo>
                    <a:pt x="8" y="27"/>
                  </a:lnTo>
                  <a:lnTo>
                    <a:pt x="6" y="19"/>
                  </a:lnTo>
                  <a:lnTo>
                    <a:pt x="5" y="9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4" name="Freeform 84">
              <a:extLst>
                <a:ext uri="{FF2B5EF4-FFF2-40B4-BE49-F238E27FC236}">
                  <a16:creationId xmlns:a16="http://schemas.microsoft.com/office/drawing/2014/main" id="{9DBDAC07-6EAA-4DF0-8E91-8356B077F2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1" y="1937"/>
              <a:ext cx="72" cy="27"/>
            </a:xfrm>
            <a:custGeom>
              <a:avLst/>
              <a:gdLst>
                <a:gd name="T0" fmla="*/ 10 w 72"/>
                <a:gd name="T1" fmla="*/ 0 h 27"/>
                <a:gd name="T2" fmla="*/ 7 w 72"/>
                <a:gd name="T3" fmla="*/ 2 h 27"/>
                <a:gd name="T4" fmla="*/ 2 w 72"/>
                <a:gd name="T5" fmla="*/ 7 h 27"/>
                <a:gd name="T6" fmla="*/ 0 w 72"/>
                <a:gd name="T7" fmla="*/ 15 h 27"/>
                <a:gd name="T8" fmla="*/ 8 w 72"/>
                <a:gd name="T9" fmla="*/ 22 h 27"/>
                <a:gd name="T10" fmla="*/ 9 w 72"/>
                <a:gd name="T11" fmla="*/ 22 h 27"/>
                <a:gd name="T12" fmla="*/ 12 w 72"/>
                <a:gd name="T13" fmla="*/ 21 h 27"/>
                <a:gd name="T14" fmla="*/ 16 w 72"/>
                <a:gd name="T15" fmla="*/ 20 h 27"/>
                <a:gd name="T16" fmla="*/ 20 w 72"/>
                <a:gd name="T17" fmla="*/ 19 h 27"/>
                <a:gd name="T18" fmla="*/ 25 w 72"/>
                <a:gd name="T19" fmla="*/ 19 h 27"/>
                <a:gd name="T20" fmla="*/ 30 w 72"/>
                <a:gd name="T21" fmla="*/ 20 h 27"/>
                <a:gd name="T22" fmla="*/ 36 w 72"/>
                <a:gd name="T23" fmla="*/ 22 h 27"/>
                <a:gd name="T24" fmla="*/ 39 w 72"/>
                <a:gd name="T25" fmla="*/ 25 h 27"/>
                <a:gd name="T26" fmla="*/ 40 w 72"/>
                <a:gd name="T27" fmla="*/ 25 h 27"/>
                <a:gd name="T28" fmla="*/ 42 w 72"/>
                <a:gd name="T29" fmla="*/ 26 h 27"/>
                <a:gd name="T30" fmla="*/ 46 w 72"/>
                <a:gd name="T31" fmla="*/ 27 h 27"/>
                <a:gd name="T32" fmla="*/ 51 w 72"/>
                <a:gd name="T33" fmla="*/ 27 h 27"/>
                <a:gd name="T34" fmla="*/ 56 w 72"/>
                <a:gd name="T35" fmla="*/ 27 h 27"/>
                <a:gd name="T36" fmla="*/ 61 w 72"/>
                <a:gd name="T37" fmla="*/ 27 h 27"/>
                <a:gd name="T38" fmla="*/ 66 w 72"/>
                <a:gd name="T39" fmla="*/ 25 h 27"/>
                <a:gd name="T40" fmla="*/ 72 w 72"/>
                <a:gd name="T41" fmla="*/ 22 h 27"/>
                <a:gd name="T42" fmla="*/ 71 w 72"/>
                <a:gd name="T43" fmla="*/ 22 h 27"/>
                <a:gd name="T44" fmla="*/ 66 w 72"/>
                <a:gd name="T45" fmla="*/ 22 h 27"/>
                <a:gd name="T46" fmla="*/ 61 w 72"/>
                <a:gd name="T47" fmla="*/ 21 h 27"/>
                <a:gd name="T48" fmla="*/ 55 w 72"/>
                <a:gd name="T49" fmla="*/ 21 h 27"/>
                <a:gd name="T50" fmla="*/ 49 w 72"/>
                <a:gd name="T51" fmla="*/ 20 h 27"/>
                <a:gd name="T52" fmla="*/ 42 w 72"/>
                <a:gd name="T53" fmla="*/ 18 h 27"/>
                <a:gd name="T54" fmla="*/ 35 w 72"/>
                <a:gd name="T55" fmla="*/ 16 h 27"/>
                <a:gd name="T56" fmla="*/ 29 w 72"/>
                <a:gd name="T57" fmla="*/ 13 h 27"/>
                <a:gd name="T58" fmla="*/ 27 w 72"/>
                <a:gd name="T59" fmla="*/ 13 h 27"/>
                <a:gd name="T60" fmla="*/ 24 w 72"/>
                <a:gd name="T61" fmla="*/ 15 h 27"/>
                <a:gd name="T62" fmla="*/ 18 w 72"/>
                <a:gd name="T63" fmla="*/ 16 h 27"/>
                <a:gd name="T64" fmla="*/ 13 w 72"/>
                <a:gd name="T65" fmla="*/ 16 h 27"/>
                <a:gd name="T66" fmla="*/ 8 w 72"/>
                <a:gd name="T67" fmla="*/ 15 h 27"/>
                <a:gd name="T68" fmla="*/ 5 w 72"/>
                <a:gd name="T69" fmla="*/ 11 h 27"/>
                <a:gd name="T70" fmla="*/ 6 w 72"/>
                <a:gd name="T71" fmla="*/ 7 h 27"/>
                <a:gd name="T72" fmla="*/ 10 w 72"/>
                <a:gd name="T73" fmla="*/ 0 h 27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2" h="27">
                  <a:moveTo>
                    <a:pt x="10" y="0"/>
                  </a:moveTo>
                  <a:lnTo>
                    <a:pt x="7" y="2"/>
                  </a:lnTo>
                  <a:lnTo>
                    <a:pt x="2" y="7"/>
                  </a:lnTo>
                  <a:lnTo>
                    <a:pt x="0" y="15"/>
                  </a:lnTo>
                  <a:lnTo>
                    <a:pt x="8" y="22"/>
                  </a:lnTo>
                  <a:lnTo>
                    <a:pt x="9" y="22"/>
                  </a:lnTo>
                  <a:lnTo>
                    <a:pt x="12" y="21"/>
                  </a:lnTo>
                  <a:lnTo>
                    <a:pt x="16" y="20"/>
                  </a:lnTo>
                  <a:lnTo>
                    <a:pt x="20" y="19"/>
                  </a:lnTo>
                  <a:lnTo>
                    <a:pt x="25" y="19"/>
                  </a:lnTo>
                  <a:lnTo>
                    <a:pt x="30" y="20"/>
                  </a:lnTo>
                  <a:lnTo>
                    <a:pt x="36" y="22"/>
                  </a:lnTo>
                  <a:lnTo>
                    <a:pt x="39" y="25"/>
                  </a:lnTo>
                  <a:lnTo>
                    <a:pt x="40" y="25"/>
                  </a:lnTo>
                  <a:lnTo>
                    <a:pt x="42" y="26"/>
                  </a:lnTo>
                  <a:lnTo>
                    <a:pt x="46" y="27"/>
                  </a:lnTo>
                  <a:lnTo>
                    <a:pt x="51" y="27"/>
                  </a:lnTo>
                  <a:lnTo>
                    <a:pt x="56" y="27"/>
                  </a:lnTo>
                  <a:lnTo>
                    <a:pt x="61" y="27"/>
                  </a:lnTo>
                  <a:lnTo>
                    <a:pt x="66" y="25"/>
                  </a:lnTo>
                  <a:lnTo>
                    <a:pt x="72" y="22"/>
                  </a:lnTo>
                  <a:lnTo>
                    <a:pt x="71" y="22"/>
                  </a:lnTo>
                  <a:lnTo>
                    <a:pt x="66" y="22"/>
                  </a:lnTo>
                  <a:lnTo>
                    <a:pt x="61" y="21"/>
                  </a:lnTo>
                  <a:lnTo>
                    <a:pt x="55" y="21"/>
                  </a:lnTo>
                  <a:lnTo>
                    <a:pt x="49" y="20"/>
                  </a:lnTo>
                  <a:lnTo>
                    <a:pt x="42" y="18"/>
                  </a:lnTo>
                  <a:lnTo>
                    <a:pt x="35" y="16"/>
                  </a:lnTo>
                  <a:lnTo>
                    <a:pt x="29" y="13"/>
                  </a:lnTo>
                  <a:lnTo>
                    <a:pt x="27" y="13"/>
                  </a:lnTo>
                  <a:lnTo>
                    <a:pt x="24" y="15"/>
                  </a:lnTo>
                  <a:lnTo>
                    <a:pt x="18" y="16"/>
                  </a:lnTo>
                  <a:lnTo>
                    <a:pt x="13" y="16"/>
                  </a:lnTo>
                  <a:lnTo>
                    <a:pt x="8" y="15"/>
                  </a:lnTo>
                  <a:lnTo>
                    <a:pt x="5" y="11"/>
                  </a:lnTo>
                  <a:lnTo>
                    <a:pt x="6" y="7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5" name="Freeform 85">
              <a:extLst>
                <a:ext uri="{FF2B5EF4-FFF2-40B4-BE49-F238E27FC236}">
                  <a16:creationId xmlns:a16="http://schemas.microsoft.com/office/drawing/2014/main" id="{B2E72B53-6F41-40C0-A216-0003AD36455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36" y="1943"/>
              <a:ext cx="56" cy="93"/>
            </a:xfrm>
            <a:custGeom>
              <a:avLst/>
              <a:gdLst>
                <a:gd name="T0" fmla="*/ 56 w 56"/>
                <a:gd name="T1" fmla="*/ 0 h 93"/>
                <a:gd name="T2" fmla="*/ 56 w 56"/>
                <a:gd name="T3" fmla="*/ 3 h 93"/>
                <a:gd name="T4" fmla="*/ 55 w 56"/>
                <a:gd name="T5" fmla="*/ 11 h 93"/>
                <a:gd name="T6" fmla="*/ 54 w 56"/>
                <a:gd name="T7" fmla="*/ 23 h 93"/>
                <a:gd name="T8" fmla="*/ 50 w 56"/>
                <a:gd name="T9" fmla="*/ 36 h 93"/>
                <a:gd name="T10" fmla="*/ 44 w 56"/>
                <a:gd name="T11" fmla="*/ 52 h 93"/>
                <a:gd name="T12" fmla="*/ 33 w 56"/>
                <a:gd name="T13" fmla="*/ 67 h 93"/>
                <a:gd name="T14" fmla="*/ 19 w 56"/>
                <a:gd name="T15" fmla="*/ 81 h 93"/>
                <a:gd name="T16" fmla="*/ 0 w 56"/>
                <a:gd name="T17" fmla="*/ 93 h 93"/>
                <a:gd name="T18" fmla="*/ 3 w 56"/>
                <a:gd name="T19" fmla="*/ 90 h 93"/>
                <a:gd name="T20" fmla="*/ 10 w 56"/>
                <a:gd name="T21" fmla="*/ 83 h 93"/>
                <a:gd name="T22" fmla="*/ 18 w 56"/>
                <a:gd name="T23" fmla="*/ 71 h 93"/>
                <a:gd name="T24" fmla="*/ 28 w 56"/>
                <a:gd name="T25" fmla="*/ 58 h 93"/>
                <a:gd name="T26" fmla="*/ 38 w 56"/>
                <a:gd name="T27" fmla="*/ 42 h 93"/>
                <a:gd name="T28" fmla="*/ 48 w 56"/>
                <a:gd name="T29" fmla="*/ 27 h 93"/>
                <a:gd name="T30" fmla="*/ 54 w 56"/>
                <a:gd name="T31" fmla="*/ 13 h 93"/>
                <a:gd name="T32" fmla="*/ 56 w 56"/>
                <a:gd name="T33" fmla="*/ 0 h 9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6" h="93">
                  <a:moveTo>
                    <a:pt x="56" y="0"/>
                  </a:moveTo>
                  <a:lnTo>
                    <a:pt x="56" y="3"/>
                  </a:lnTo>
                  <a:lnTo>
                    <a:pt x="55" y="11"/>
                  </a:lnTo>
                  <a:lnTo>
                    <a:pt x="54" y="23"/>
                  </a:lnTo>
                  <a:lnTo>
                    <a:pt x="50" y="36"/>
                  </a:lnTo>
                  <a:lnTo>
                    <a:pt x="44" y="52"/>
                  </a:lnTo>
                  <a:lnTo>
                    <a:pt x="33" y="67"/>
                  </a:lnTo>
                  <a:lnTo>
                    <a:pt x="19" y="81"/>
                  </a:lnTo>
                  <a:lnTo>
                    <a:pt x="0" y="93"/>
                  </a:lnTo>
                  <a:lnTo>
                    <a:pt x="3" y="90"/>
                  </a:lnTo>
                  <a:lnTo>
                    <a:pt x="10" y="83"/>
                  </a:lnTo>
                  <a:lnTo>
                    <a:pt x="18" y="71"/>
                  </a:lnTo>
                  <a:lnTo>
                    <a:pt x="28" y="58"/>
                  </a:lnTo>
                  <a:lnTo>
                    <a:pt x="38" y="42"/>
                  </a:lnTo>
                  <a:lnTo>
                    <a:pt x="48" y="27"/>
                  </a:lnTo>
                  <a:lnTo>
                    <a:pt x="54" y="13"/>
                  </a:lnTo>
                  <a:lnTo>
                    <a:pt x="5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6" name="Freeform 86">
              <a:extLst>
                <a:ext uri="{FF2B5EF4-FFF2-40B4-BE49-F238E27FC236}">
                  <a16:creationId xmlns:a16="http://schemas.microsoft.com/office/drawing/2014/main" id="{DBD0F237-1447-4D0D-9D3A-993DFE9A2DE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01" y="1970"/>
              <a:ext cx="10" cy="15"/>
            </a:xfrm>
            <a:custGeom>
              <a:avLst/>
              <a:gdLst>
                <a:gd name="T0" fmla="*/ 10 w 10"/>
                <a:gd name="T1" fmla="*/ 0 h 15"/>
                <a:gd name="T2" fmla="*/ 8 w 10"/>
                <a:gd name="T3" fmla="*/ 1 h 15"/>
                <a:gd name="T4" fmla="*/ 5 w 10"/>
                <a:gd name="T5" fmla="*/ 3 h 15"/>
                <a:gd name="T6" fmla="*/ 2 w 10"/>
                <a:gd name="T7" fmla="*/ 8 h 15"/>
                <a:gd name="T8" fmla="*/ 4 w 10"/>
                <a:gd name="T9" fmla="*/ 15 h 15"/>
                <a:gd name="T10" fmla="*/ 2 w 10"/>
                <a:gd name="T11" fmla="*/ 13 h 15"/>
                <a:gd name="T12" fmla="*/ 0 w 10"/>
                <a:gd name="T13" fmla="*/ 9 h 15"/>
                <a:gd name="T14" fmla="*/ 1 w 10"/>
                <a:gd name="T15" fmla="*/ 4 h 15"/>
                <a:gd name="T16" fmla="*/ 10 w 10"/>
                <a:gd name="T17" fmla="*/ 0 h 1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" h="15">
                  <a:moveTo>
                    <a:pt x="10" y="0"/>
                  </a:moveTo>
                  <a:lnTo>
                    <a:pt x="8" y="1"/>
                  </a:lnTo>
                  <a:lnTo>
                    <a:pt x="5" y="3"/>
                  </a:lnTo>
                  <a:lnTo>
                    <a:pt x="2" y="8"/>
                  </a:lnTo>
                  <a:lnTo>
                    <a:pt x="4" y="15"/>
                  </a:lnTo>
                  <a:lnTo>
                    <a:pt x="2" y="13"/>
                  </a:lnTo>
                  <a:lnTo>
                    <a:pt x="0" y="9"/>
                  </a:lnTo>
                  <a:lnTo>
                    <a:pt x="1" y="4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7" name="Freeform 87">
              <a:extLst>
                <a:ext uri="{FF2B5EF4-FFF2-40B4-BE49-F238E27FC236}">
                  <a16:creationId xmlns:a16="http://schemas.microsoft.com/office/drawing/2014/main" id="{40A402DC-3E41-47A0-B515-07DC438498A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0" y="1977"/>
              <a:ext cx="88" cy="17"/>
            </a:xfrm>
            <a:custGeom>
              <a:avLst/>
              <a:gdLst>
                <a:gd name="T0" fmla="*/ 0 w 88"/>
                <a:gd name="T1" fmla="*/ 0 h 17"/>
                <a:gd name="T2" fmla="*/ 2 w 88"/>
                <a:gd name="T3" fmla="*/ 1 h 17"/>
                <a:gd name="T4" fmla="*/ 8 w 88"/>
                <a:gd name="T5" fmla="*/ 3 h 17"/>
                <a:gd name="T6" fmla="*/ 18 w 88"/>
                <a:gd name="T7" fmla="*/ 6 h 17"/>
                <a:gd name="T8" fmla="*/ 30 w 88"/>
                <a:gd name="T9" fmla="*/ 9 h 17"/>
                <a:gd name="T10" fmla="*/ 43 w 88"/>
                <a:gd name="T11" fmla="*/ 13 h 17"/>
                <a:gd name="T12" fmla="*/ 59 w 88"/>
                <a:gd name="T13" fmla="*/ 14 h 17"/>
                <a:gd name="T14" fmla="*/ 73 w 88"/>
                <a:gd name="T15" fmla="*/ 14 h 17"/>
                <a:gd name="T16" fmla="*/ 88 w 88"/>
                <a:gd name="T17" fmla="*/ 10 h 17"/>
                <a:gd name="T18" fmla="*/ 86 w 88"/>
                <a:gd name="T19" fmla="*/ 12 h 17"/>
                <a:gd name="T20" fmla="*/ 81 w 88"/>
                <a:gd name="T21" fmla="*/ 14 h 17"/>
                <a:gd name="T22" fmla="*/ 72 w 88"/>
                <a:gd name="T23" fmla="*/ 15 h 17"/>
                <a:gd name="T24" fmla="*/ 62 w 88"/>
                <a:gd name="T25" fmla="*/ 17 h 17"/>
                <a:gd name="T26" fmla="*/ 48 w 88"/>
                <a:gd name="T27" fmla="*/ 17 h 17"/>
                <a:gd name="T28" fmla="*/ 33 w 88"/>
                <a:gd name="T29" fmla="*/ 15 h 17"/>
                <a:gd name="T30" fmla="*/ 17 w 88"/>
                <a:gd name="T31" fmla="*/ 9 h 17"/>
                <a:gd name="T32" fmla="*/ 0 w 88"/>
                <a:gd name="T33" fmla="*/ 0 h 1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88" h="17">
                  <a:moveTo>
                    <a:pt x="0" y="0"/>
                  </a:moveTo>
                  <a:lnTo>
                    <a:pt x="2" y="1"/>
                  </a:lnTo>
                  <a:lnTo>
                    <a:pt x="8" y="3"/>
                  </a:lnTo>
                  <a:lnTo>
                    <a:pt x="18" y="6"/>
                  </a:lnTo>
                  <a:lnTo>
                    <a:pt x="30" y="9"/>
                  </a:lnTo>
                  <a:lnTo>
                    <a:pt x="43" y="13"/>
                  </a:lnTo>
                  <a:lnTo>
                    <a:pt x="59" y="14"/>
                  </a:lnTo>
                  <a:lnTo>
                    <a:pt x="73" y="14"/>
                  </a:lnTo>
                  <a:lnTo>
                    <a:pt x="88" y="10"/>
                  </a:lnTo>
                  <a:lnTo>
                    <a:pt x="86" y="12"/>
                  </a:lnTo>
                  <a:lnTo>
                    <a:pt x="81" y="14"/>
                  </a:lnTo>
                  <a:lnTo>
                    <a:pt x="72" y="15"/>
                  </a:lnTo>
                  <a:lnTo>
                    <a:pt x="62" y="17"/>
                  </a:lnTo>
                  <a:lnTo>
                    <a:pt x="48" y="17"/>
                  </a:lnTo>
                  <a:lnTo>
                    <a:pt x="33" y="15"/>
                  </a:lnTo>
                  <a:lnTo>
                    <a:pt x="17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8" name="Freeform 88">
              <a:extLst>
                <a:ext uri="{FF2B5EF4-FFF2-40B4-BE49-F238E27FC236}">
                  <a16:creationId xmlns:a16="http://schemas.microsoft.com/office/drawing/2014/main" id="{E3FAD959-D60F-41B9-B6C3-2593E04E8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38" y="2003"/>
              <a:ext cx="40" cy="10"/>
            </a:xfrm>
            <a:custGeom>
              <a:avLst/>
              <a:gdLst>
                <a:gd name="T0" fmla="*/ 0 w 40"/>
                <a:gd name="T1" fmla="*/ 2 h 10"/>
                <a:gd name="T2" fmla="*/ 1 w 40"/>
                <a:gd name="T3" fmla="*/ 2 h 10"/>
                <a:gd name="T4" fmla="*/ 4 w 40"/>
                <a:gd name="T5" fmla="*/ 2 h 10"/>
                <a:gd name="T6" fmla="*/ 8 w 40"/>
                <a:gd name="T7" fmla="*/ 2 h 10"/>
                <a:gd name="T8" fmla="*/ 14 w 40"/>
                <a:gd name="T9" fmla="*/ 2 h 10"/>
                <a:gd name="T10" fmla="*/ 20 w 40"/>
                <a:gd name="T11" fmla="*/ 2 h 10"/>
                <a:gd name="T12" fmla="*/ 28 w 40"/>
                <a:gd name="T13" fmla="*/ 2 h 10"/>
                <a:gd name="T14" fmla="*/ 34 w 40"/>
                <a:gd name="T15" fmla="*/ 1 h 10"/>
                <a:gd name="T16" fmla="*/ 40 w 40"/>
                <a:gd name="T17" fmla="*/ 0 h 10"/>
                <a:gd name="T18" fmla="*/ 40 w 40"/>
                <a:gd name="T19" fmla="*/ 1 h 10"/>
                <a:gd name="T20" fmla="*/ 39 w 40"/>
                <a:gd name="T21" fmla="*/ 3 h 10"/>
                <a:gd name="T22" fmla="*/ 36 w 40"/>
                <a:gd name="T23" fmla="*/ 6 h 10"/>
                <a:gd name="T24" fmla="*/ 33 w 40"/>
                <a:gd name="T25" fmla="*/ 8 h 10"/>
                <a:gd name="T26" fmla="*/ 28 w 40"/>
                <a:gd name="T27" fmla="*/ 10 h 10"/>
                <a:gd name="T28" fmla="*/ 20 w 40"/>
                <a:gd name="T29" fmla="*/ 10 h 10"/>
                <a:gd name="T30" fmla="*/ 11 w 40"/>
                <a:gd name="T31" fmla="*/ 7 h 10"/>
                <a:gd name="T32" fmla="*/ 0 w 40"/>
                <a:gd name="T33" fmla="*/ 2 h 1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0" h="10">
                  <a:moveTo>
                    <a:pt x="0" y="2"/>
                  </a:moveTo>
                  <a:lnTo>
                    <a:pt x="1" y="2"/>
                  </a:lnTo>
                  <a:lnTo>
                    <a:pt x="4" y="2"/>
                  </a:lnTo>
                  <a:lnTo>
                    <a:pt x="8" y="2"/>
                  </a:lnTo>
                  <a:lnTo>
                    <a:pt x="14" y="2"/>
                  </a:lnTo>
                  <a:lnTo>
                    <a:pt x="20" y="2"/>
                  </a:lnTo>
                  <a:lnTo>
                    <a:pt x="28" y="2"/>
                  </a:lnTo>
                  <a:lnTo>
                    <a:pt x="34" y="1"/>
                  </a:lnTo>
                  <a:lnTo>
                    <a:pt x="40" y="0"/>
                  </a:lnTo>
                  <a:lnTo>
                    <a:pt x="40" y="1"/>
                  </a:lnTo>
                  <a:lnTo>
                    <a:pt x="39" y="3"/>
                  </a:lnTo>
                  <a:lnTo>
                    <a:pt x="36" y="6"/>
                  </a:lnTo>
                  <a:lnTo>
                    <a:pt x="33" y="8"/>
                  </a:lnTo>
                  <a:lnTo>
                    <a:pt x="28" y="10"/>
                  </a:lnTo>
                  <a:lnTo>
                    <a:pt x="20" y="10"/>
                  </a:lnTo>
                  <a:lnTo>
                    <a:pt x="11" y="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49" name="Freeform 89">
              <a:extLst>
                <a:ext uri="{FF2B5EF4-FFF2-40B4-BE49-F238E27FC236}">
                  <a16:creationId xmlns:a16="http://schemas.microsoft.com/office/drawing/2014/main" id="{C0231E0C-AB06-4E90-A304-C0939008E6DE}"/>
                </a:ext>
              </a:extLst>
            </p:cNvPr>
            <p:cNvSpPr>
              <a:spLocks/>
            </p:cNvSpPr>
            <p:nvPr/>
          </p:nvSpPr>
          <p:spPr bwMode="auto">
            <a:xfrm>
              <a:off x="3059" y="1875"/>
              <a:ext cx="24" cy="6"/>
            </a:xfrm>
            <a:custGeom>
              <a:avLst/>
              <a:gdLst>
                <a:gd name="T0" fmla="*/ 0 w 24"/>
                <a:gd name="T1" fmla="*/ 0 h 6"/>
                <a:gd name="T2" fmla="*/ 2 w 24"/>
                <a:gd name="T3" fmla="*/ 2 h 6"/>
                <a:gd name="T4" fmla="*/ 6 w 24"/>
                <a:gd name="T5" fmla="*/ 6 h 6"/>
                <a:gd name="T6" fmla="*/ 14 w 24"/>
                <a:gd name="T7" fmla="*/ 6 h 6"/>
                <a:gd name="T8" fmla="*/ 24 w 24"/>
                <a:gd name="T9" fmla="*/ 1 h 6"/>
                <a:gd name="T10" fmla="*/ 22 w 24"/>
                <a:gd name="T11" fmla="*/ 1 h 6"/>
                <a:gd name="T12" fmla="*/ 16 w 24"/>
                <a:gd name="T13" fmla="*/ 2 h 6"/>
                <a:gd name="T14" fmla="*/ 8 w 24"/>
                <a:gd name="T15" fmla="*/ 2 h 6"/>
                <a:gd name="T16" fmla="*/ 0 w 24"/>
                <a:gd name="T17" fmla="*/ 0 h 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6">
                  <a:moveTo>
                    <a:pt x="0" y="0"/>
                  </a:moveTo>
                  <a:lnTo>
                    <a:pt x="2" y="2"/>
                  </a:lnTo>
                  <a:lnTo>
                    <a:pt x="6" y="6"/>
                  </a:lnTo>
                  <a:lnTo>
                    <a:pt x="14" y="6"/>
                  </a:lnTo>
                  <a:lnTo>
                    <a:pt x="24" y="1"/>
                  </a:lnTo>
                  <a:lnTo>
                    <a:pt x="22" y="1"/>
                  </a:lnTo>
                  <a:lnTo>
                    <a:pt x="16" y="2"/>
                  </a:lnTo>
                  <a:lnTo>
                    <a:pt x="8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0" name="Freeform 90">
              <a:extLst>
                <a:ext uri="{FF2B5EF4-FFF2-40B4-BE49-F238E27FC236}">
                  <a16:creationId xmlns:a16="http://schemas.microsoft.com/office/drawing/2014/main" id="{D1F7DC3A-6C80-4FC3-9976-C350407999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1882"/>
              <a:ext cx="24" cy="5"/>
            </a:xfrm>
            <a:custGeom>
              <a:avLst/>
              <a:gdLst>
                <a:gd name="T0" fmla="*/ 0 w 24"/>
                <a:gd name="T1" fmla="*/ 0 h 5"/>
                <a:gd name="T2" fmla="*/ 2 w 24"/>
                <a:gd name="T3" fmla="*/ 2 h 5"/>
                <a:gd name="T4" fmla="*/ 6 w 24"/>
                <a:gd name="T5" fmla="*/ 5 h 5"/>
                <a:gd name="T6" fmla="*/ 14 w 24"/>
                <a:gd name="T7" fmla="*/ 5 h 5"/>
                <a:gd name="T8" fmla="*/ 24 w 24"/>
                <a:gd name="T9" fmla="*/ 1 h 5"/>
                <a:gd name="T10" fmla="*/ 22 w 24"/>
                <a:gd name="T11" fmla="*/ 1 h 5"/>
                <a:gd name="T12" fmla="*/ 16 w 24"/>
                <a:gd name="T13" fmla="*/ 2 h 5"/>
                <a:gd name="T14" fmla="*/ 8 w 24"/>
                <a:gd name="T15" fmla="*/ 1 h 5"/>
                <a:gd name="T16" fmla="*/ 0 w 24"/>
                <a:gd name="T17" fmla="*/ 0 h 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4" h="5">
                  <a:moveTo>
                    <a:pt x="0" y="0"/>
                  </a:moveTo>
                  <a:lnTo>
                    <a:pt x="2" y="2"/>
                  </a:lnTo>
                  <a:lnTo>
                    <a:pt x="6" y="5"/>
                  </a:lnTo>
                  <a:lnTo>
                    <a:pt x="14" y="5"/>
                  </a:lnTo>
                  <a:lnTo>
                    <a:pt x="24" y="1"/>
                  </a:lnTo>
                  <a:lnTo>
                    <a:pt x="22" y="1"/>
                  </a:lnTo>
                  <a:lnTo>
                    <a:pt x="16" y="2"/>
                  </a:lnTo>
                  <a:lnTo>
                    <a:pt x="8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1" name="Freeform 91">
              <a:extLst>
                <a:ext uri="{FF2B5EF4-FFF2-40B4-BE49-F238E27FC236}">
                  <a16:creationId xmlns:a16="http://schemas.microsoft.com/office/drawing/2014/main" id="{3CD05694-1392-40AF-8E7A-6DC397A89262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6" y="1943"/>
              <a:ext cx="19" cy="21"/>
            </a:xfrm>
            <a:custGeom>
              <a:avLst/>
              <a:gdLst>
                <a:gd name="T0" fmla="*/ 0 w 19"/>
                <a:gd name="T1" fmla="*/ 21 h 21"/>
                <a:gd name="T2" fmla="*/ 2 w 19"/>
                <a:gd name="T3" fmla="*/ 20 h 21"/>
                <a:gd name="T4" fmla="*/ 9 w 19"/>
                <a:gd name="T5" fmla="*/ 15 h 21"/>
                <a:gd name="T6" fmla="*/ 15 w 19"/>
                <a:gd name="T7" fmla="*/ 9 h 21"/>
                <a:gd name="T8" fmla="*/ 19 w 19"/>
                <a:gd name="T9" fmla="*/ 0 h 21"/>
                <a:gd name="T10" fmla="*/ 0 w 19"/>
                <a:gd name="T11" fmla="*/ 21 h 2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2" y="20"/>
                  </a:lnTo>
                  <a:lnTo>
                    <a:pt x="9" y="15"/>
                  </a:lnTo>
                  <a:lnTo>
                    <a:pt x="15" y="9"/>
                  </a:lnTo>
                  <a:lnTo>
                    <a:pt x="19" y="0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2" name="Freeform 92">
              <a:extLst>
                <a:ext uri="{FF2B5EF4-FFF2-40B4-BE49-F238E27FC236}">
                  <a16:creationId xmlns:a16="http://schemas.microsoft.com/office/drawing/2014/main" id="{724365F4-9757-4241-8843-7049F3CEF7CB}"/>
                </a:ext>
              </a:extLst>
            </p:cNvPr>
            <p:cNvSpPr>
              <a:spLocks/>
            </p:cNvSpPr>
            <p:nvPr/>
          </p:nvSpPr>
          <p:spPr bwMode="auto">
            <a:xfrm>
              <a:off x="2978" y="2032"/>
              <a:ext cx="232" cy="61"/>
            </a:xfrm>
            <a:custGeom>
              <a:avLst/>
              <a:gdLst>
                <a:gd name="T0" fmla="*/ 0 w 232"/>
                <a:gd name="T1" fmla="*/ 0 h 61"/>
                <a:gd name="T2" fmla="*/ 1 w 232"/>
                <a:gd name="T3" fmla="*/ 1 h 61"/>
                <a:gd name="T4" fmla="*/ 5 w 232"/>
                <a:gd name="T5" fmla="*/ 4 h 61"/>
                <a:gd name="T6" fmla="*/ 11 w 232"/>
                <a:gd name="T7" fmla="*/ 8 h 61"/>
                <a:gd name="T8" fmla="*/ 20 w 232"/>
                <a:gd name="T9" fmla="*/ 13 h 61"/>
                <a:gd name="T10" fmla="*/ 30 w 232"/>
                <a:gd name="T11" fmla="*/ 18 h 61"/>
                <a:gd name="T12" fmla="*/ 43 w 232"/>
                <a:gd name="T13" fmla="*/ 24 h 61"/>
                <a:gd name="T14" fmla="*/ 57 w 232"/>
                <a:gd name="T15" fmla="*/ 31 h 61"/>
                <a:gd name="T16" fmla="*/ 73 w 232"/>
                <a:gd name="T17" fmla="*/ 36 h 61"/>
                <a:gd name="T18" fmla="*/ 90 w 232"/>
                <a:gd name="T19" fmla="*/ 41 h 61"/>
                <a:gd name="T20" fmla="*/ 107 w 232"/>
                <a:gd name="T21" fmla="*/ 45 h 61"/>
                <a:gd name="T22" fmla="*/ 127 w 232"/>
                <a:gd name="T23" fmla="*/ 47 h 61"/>
                <a:gd name="T24" fmla="*/ 147 w 232"/>
                <a:gd name="T25" fmla="*/ 47 h 61"/>
                <a:gd name="T26" fmla="*/ 168 w 232"/>
                <a:gd name="T27" fmla="*/ 45 h 61"/>
                <a:gd name="T28" fmla="*/ 189 w 232"/>
                <a:gd name="T29" fmla="*/ 41 h 61"/>
                <a:gd name="T30" fmla="*/ 210 w 232"/>
                <a:gd name="T31" fmla="*/ 33 h 61"/>
                <a:gd name="T32" fmla="*/ 232 w 232"/>
                <a:gd name="T33" fmla="*/ 22 h 61"/>
                <a:gd name="T34" fmla="*/ 231 w 232"/>
                <a:gd name="T35" fmla="*/ 23 h 61"/>
                <a:gd name="T36" fmla="*/ 228 w 232"/>
                <a:gd name="T37" fmla="*/ 26 h 61"/>
                <a:gd name="T38" fmla="*/ 223 w 232"/>
                <a:gd name="T39" fmla="*/ 31 h 61"/>
                <a:gd name="T40" fmla="*/ 214 w 232"/>
                <a:gd name="T41" fmla="*/ 37 h 61"/>
                <a:gd name="T42" fmla="*/ 205 w 232"/>
                <a:gd name="T43" fmla="*/ 42 h 61"/>
                <a:gd name="T44" fmla="*/ 195 w 232"/>
                <a:gd name="T45" fmla="*/ 48 h 61"/>
                <a:gd name="T46" fmla="*/ 181 w 232"/>
                <a:gd name="T47" fmla="*/ 53 h 61"/>
                <a:gd name="T48" fmla="*/ 167 w 232"/>
                <a:gd name="T49" fmla="*/ 57 h 61"/>
                <a:gd name="T50" fmla="*/ 151 w 232"/>
                <a:gd name="T51" fmla="*/ 60 h 61"/>
                <a:gd name="T52" fmla="*/ 133 w 232"/>
                <a:gd name="T53" fmla="*/ 61 h 61"/>
                <a:gd name="T54" fmla="*/ 114 w 232"/>
                <a:gd name="T55" fmla="*/ 60 h 61"/>
                <a:gd name="T56" fmla="*/ 93 w 232"/>
                <a:gd name="T57" fmla="*/ 55 h 61"/>
                <a:gd name="T58" fmla="*/ 72 w 232"/>
                <a:gd name="T59" fmla="*/ 48 h 61"/>
                <a:gd name="T60" fmla="*/ 49 w 232"/>
                <a:gd name="T61" fmla="*/ 37 h 61"/>
                <a:gd name="T62" fmla="*/ 24 w 232"/>
                <a:gd name="T63" fmla="*/ 20 h 61"/>
                <a:gd name="T64" fmla="*/ 0 w 232"/>
                <a:gd name="T65" fmla="*/ 0 h 6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32" h="61">
                  <a:moveTo>
                    <a:pt x="0" y="0"/>
                  </a:moveTo>
                  <a:lnTo>
                    <a:pt x="1" y="1"/>
                  </a:lnTo>
                  <a:lnTo>
                    <a:pt x="5" y="4"/>
                  </a:lnTo>
                  <a:lnTo>
                    <a:pt x="11" y="8"/>
                  </a:lnTo>
                  <a:lnTo>
                    <a:pt x="20" y="13"/>
                  </a:lnTo>
                  <a:lnTo>
                    <a:pt x="30" y="18"/>
                  </a:lnTo>
                  <a:lnTo>
                    <a:pt x="43" y="24"/>
                  </a:lnTo>
                  <a:lnTo>
                    <a:pt x="57" y="31"/>
                  </a:lnTo>
                  <a:lnTo>
                    <a:pt x="73" y="36"/>
                  </a:lnTo>
                  <a:lnTo>
                    <a:pt x="90" y="41"/>
                  </a:lnTo>
                  <a:lnTo>
                    <a:pt x="107" y="45"/>
                  </a:lnTo>
                  <a:lnTo>
                    <a:pt x="127" y="47"/>
                  </a:lnTo>
                  <a:lnTo>
                    <a:pt x="147" y="47"/>
                  </a:lnTo>
                  <a:lnTo>
                    <a:pt x="168" y="45"/>
                  </a:lnTo>
                  <a:lnTo>
                    <a:pt x="189" y="41"/>
                  </a:lnTo>
                  <a:lnTo>
                    <a:pt x="210" y="33"/>
                  </a:lnTo>
                  <a:lnTo>
                    <a:pt x="232" y="22"/>
                  </a:lnTo>
                  <a:lnTo>
                    <a:pt x="231" y="23"/>
                  </a:lnTo>
                  <a:lnTo>
                    <a:pt x="228" y="26"/>
                  </a:lnTo>
                  <a:lnTo>
                    <a:pt x="223" y="31"/>
                  </a:lnTo>
                  <a:lnTo>
                    <a:pt x="214" y="37"/>
                  </a:lnTo>
                  <a:lnTo>
                    <a:pt x="205" y="42"/>
                  </a:lnTo>
                  <a:lnTo>
                    <a:pt x="195" y="48"/>
                  </a:lnTo>
                  <a:lnTo>
                    <a:pt x="181" y="53"/>
                  </a:lnTo>
                  <a:lnTo>
                    <a:pt x="167" y="57"/>
                  </a:lnTo>
                  <a:lnTo>
                    <a:pt x="151" y="60"/>
                  </a:lnTo>
                  <a:lnTo>
                    <a:pt x="133" y="61"/>
                  </a:lnTo>
                  <a:lnTo>
                    <a:pt x="114" y="60"/>
                  </a:lnTo>
                  <a:lnTo>
                    <a:pt x="93" y="55"/>
                  </a:lnTo>
                  <a:lnTo>
                    <a:pt x="72" y="48"/>
                  </a:lnTo>
                  <a:lnTo>
                    <a:pt x="49" y="37"/>
                  </a:lnTo>
                  <a:lnTo>
                    <a:pt x="24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3" name="Freeform 93">
              <a:extLst>
                <a:ext uri="{FF2B5EF4-FFF2-40B4-BE49-F238E27FC236}">
                  <a16:creationId xmlns:a16="http://schemas.microsoft.com/office/drawing/2014/main" id="{5BEC11EA-DA60-4FCE-8D8E-9618F03904FE}"/>
                </a:ext>
              </a:extLst>
            </p:cNvPr>
            <p:cNvSpPr>
              <a:spLocks/>
            </p:cNvSpPr>
            <p:nvPr/>
          </p:nvSpPr>
          <p:spPr bwMode="auto">
            <a:xfrm>
              <a:off x="2777" y="2031"/>
              <a:ext cx="368" cy="87"/>
            </a:xfrm>
            <a:custGeom>
              <a:avLst/>
              <a:gdLst>
                <a:gd name="T0" fmla="*/ 0 w 368"/>
                <a:gd name="T1" fmla="*/ 20 h 87"/>
                <a:gd name="T2" fmla="*/ 1 w 368"/>
                <a:gd name="T3" fmla="*/ 19 h 87"/>
                <a:gd name="T4" fmla="*/ 3 w 368"/>
                <a:gd name="T5" fmla="*/ 18 h 87"/>
                <a:gd name="T6" fmla="*/ 7 w 368"/>
                <a:gd name="T7" fmla="*/ 15 h 87"/>
                <a:gd name="T8" fmla="*/ 13 w 368"/>
                <a:gd name="T9" fmla="*/ 12 h 87"/>
                <a:gd name="T10" fmla="*/ 20 w 368"/>
                <a:gd name="T11" fmla="*/ 9 h 87"/>
                <a:gd name="T12" fmla="*/ 28 w 368"/>
                <a:gd name="T13" fmla="*/ 6 h 87"/>
                <a:gd name="T14" fmla="*/ 38 w 368"/>
                <a:gd name="T15" fmla="*/ 3 h 87"/>
                <a:gd name="T16" fmla="*/ 50 w 368"/>
                <a:gd name="T17" fmla="*/ 1 h 87"/>
                <a:gd name="T18" fmla="*/ 62 w 368"/>
                <a:gd name="T19" fmla="*/ 0 h 87"/>
                <a:gd name="T20" fmla="*/ 75 w 368"/>
                <a:gd name="T21" fmla="*/ 0 h 87"/>
                <a:gd name="T22" fmla="*/ 90 w 368"/>
                <a:gd name="T23" fmla="*/ 1 h 87"/>
                <a:gd name="T24" fmla="*/ 106 w 368"/>
                <a:gd name="T25" fmla="*/ 4 h 87"/>
                <a:gd name="T26" fmla="*/ 124 w 368"/>
                <a:gd name="T27" fmla="*/ 8 h 87"/>
                <a:gd name="T28" fmla="*/ 141 w 368"/>
                <a:gd name="T29" fmla="*/ 15 h 87"/>
                <a:gd name="T30" fmla="*/ 161 w 368"/>
                <a:gd name="T31" fmla="*/ 25 h 87"/>
                <a:gd name="T32" fmla="*/ 181 w 368"/>
                <a:gd name="T33" fmla="*/ 38 h 87"/>
                <a:gd name="T34" fmla="*/ 183 w 368"/>
                <a:gd name="T35" fmla="*/ 39 h 87"/>
                <a:gd name="T36" fmla="*/ 187 w 368"/>
                <a:gd name="T37" fmla="*/ 40 h 87"/>
                <a:gd name="T38" fmla="*/ 194 w 368"/>
                <a:gd name="T39" fmla="*/ 43 h 87"/>
                <a:gd name="T40" fmla="*/ 204 w 368"/>
                <a:gd name="T41" fmla="*/ 46 h 87"/>
                <a:gd name="T42" fmla="*/ 215 w 368"/>
                <a:gd name="T43" fmla="*/ 50 h 87"/>
                <a:gd name="T44" fmla="*/ 227 w 368"/>
                <a:gd name="T45" fmla="*/ 54 h 87"/>
                <a:gd name="T46" fmla="*/ 242 w 368"/>
                <a:gd name="T47" fmla="*/ 59 h 87"/>
                <a:gd name="T48" fmla="*/ 256 w 368"/>
                <a:gd name="T49" fmla="*/ 63 h 87"/>
                <a:gd name="T50" fmla="*/ 271 w 368"/>
                <a:gd name="T51" fmla="*/ 69 h 87"/>
                <a:gd name="T52" fmla="*/ 288 w 368"/>
                <a:gd name="T53" fmla="*/ 74 h 87"/>
                <a:gd name="T54" fmla="*/ 303 w 368"/>
                <a:gd name="T55" fmla="*/ 78 h 87"/>
                <a:gd name="T56" fmla="*/ 319 w 368"/>
                <a:gd name="T57" fmla="*/ 81 h 87"/>
                <a:gd name="T58" fmla="*/ 333 w 368"/>
                <a:gd name="T59" fmla="*/ 84 h 87"/>
                <a:gd name="T60" fmla="*/ 346 w 368"/>
                <a:gd name="T61" fmla="*/ 86 h 87"/>
                <a:gd name="T62" fmla="*/ 358 w 368"/>
                <a:gd name="T63" fmla="*/ 87 h 87"/>
                <a:gd name="T64" fmla="*/ 368 w 368"/>
                <a:gd name="T65" fmla="*/ 87 h 87"/>
                <a:gd name="T66" fmla="*/ 367 w 368"/>
                <a:gd name="T67" fmla="*/ 87 h 87"/>
                <a:gd name="T68" fmla="*/ 363 w 368"/>
                <a:gd name="T69" fmla="*/ 87 h 87"/>
                <a:gd name="T70" fmla="*/ 357 w 368"/>
                <a:gd name="T71" fmla="*/ 86 h 87"/>
                <a:gd name="T72" fmla="*/ 349 w 368"/>
                <a:gd name="T73" fmla="*/ 86 h 87"/>
                <a:gd name="T74" fmla="*/ 338 w 368"/>
                <a:gd name="T75" fmla="*/ 85 h 87"/>
                <a:gd name="T76" fmla="*/ 326 w 368"/>
                <a:gd name="T77" fmla="*/ 83 h 87"/>
                <a:gd name="T78" fmla="*/ 313 w 368"/>
                <a:gd name="T79" fmla="*/ 81 h 87"/>
                <a:gd name="T80" fmla="*/ 298 w 368"/>
                <a:gd name="T81" fmla="*/ 79 h 87"/>
                <a:gd name="T82" fmla="*/ 283 w 368"/>
                <a:gd name="T83" fmla="*/ 76 h 87"/>
                <a:gd name="T84" fmla="*/ 265 w 368"/>
                <a:gd name="T85" fmla="*/ 73 h 87"/>
                <a:gd name="T86" fmla="*/ 249 w 368"/>
                <a:gd name="T87" fmla="*/ 67 h 87"/>
                <a:gd name="T88" fmla="*/ 230 w 368"/>
                <a:gd name="T89" fmla="*/ 62 h 87"/>
                <a:gd name="T90" fmla="*/ 213 w 368"/>
                <a:gd name="T91" fmla="*/ 57 h 87"/>
                <a:gd name="T92" fmla="*/ 194 w 368"/>
                <a:gd name="T93" fmla="*/ 50 h 87"/>
                <a:gd name="T94" fmla="*/ 177 w 368"/>
                <a:gd name="T95" fmla="*/ 42 h 87"/>
                <a:gd name="T96" fmla="*/ 159 w 368"/>
                <a:gd name="T97" fmla="*/ 34 h 87"/>
                <a:gd name="T98" fmla="*/ 154 w 368"/>
                <a:gd name="T99" fmla="*/ 32 h 87"/>
                <a:gd name="T100" fmla="*/ 142 w 368"/>
                <a:gd name="T101" fmla="*/ 25 h 87"/>
                <a:gd name="T102" fmla="*/ 122 w 368"/>
                <a:gd name="T103" fmla="*/ 19 h 87"/>
                <a:gd name="T104" fmla="*/ 99 w 368"/>
                <a:gd name="T105" fmla="*/ 12 h 87"/>
                <a:gd name="T106" fmla="*/ 73 w 368"/>
                <a:gd name="T107" fmla="*/ 7 h 87"/>
                <a:gd name="T108" fmla="*/ 46 w 368"/>
                <a:gd name="T109" fmla="*/ 6 h 87"/>
                <a:gd name="T110" fmla="*/ 22 w 368"/>
                <a:gd name="T111" fmla="*/ 9 h 87"/>
                <a:gd name="T112" fmla="*/ 0 w 368"/>
                <a:gd name="T113" fmla="*/ 20 h 8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68" h="87">
                  <a:moveTo>
                    <a:pt x="0" y="20"/>
                  </a:moveTo>
                  <a:lnTo>
                    <a:pt x="1" y="19"/>
                  </a:lnTo>
                  <a:lnTo>
                    <a:pt x="3" y="18"/>
                  </a:lnTo>
                  <a:lnTo>
                    <a:pt x="7" y="15"/>
                  </a:lnTo>
                  <a:lnTo>
                    <a:pt x="13" y="12"/>
                  </a:lnTo>
                  <a:lnTo>
                    <a:pt x="20" y="9"/>
                  </a:lnTo>
                  <a:lnTo>
                    <a:pt x="28" y="6"/>
                  </a:lnTo>
                  <a:lnTo>
                    <a:pt x="38" y="3"/>
                  </a:lnTo>
                  <a:lnTo>
                    <a:pt x="50" y="1"/>
                  </a:lnTo>
                  <a:lnTo>
                    <a:pt x="62" y="0"/>
                  </a:lnTo>
                  <a:lnTo>
                    <a:pt x="75" y="0"/>
                  </a:lnTo>
                  <a:lnTo>
                    <a:pt x="90" y="1"/>
                  </a:lnTo>
                  <a:lnTo>
                    <a:pt x="106" y="4"/>
                  </a:lnTo>
                  <a:lnTo>
                    <a:pt x="124" y="8"/>
                  </a:lnTo>
                  <a:lnTo>
                    <a:pt x="141" y="15"/>
                  </a:lnTo>
                  <a:lnTo>
                    <a:pt x="161" y="25"/>
                  </a:lnTo>
                  <a:lnTo>
                    <a:pt x="181" y="38"/>
                  </a:lnTo>
                  <a:lnTo>
                    <a:pt x="183" y="39"/>
                  </a:lnTo>
                  <a:lnTo>
                    <a:pt x="187" y="40"/>
                  </a:lnTo>
                  <a:lnTo>
                    <a:pt x="194" y="43"/>
                  </a:lnTo>
                  <a:lnTo>
                    <a:pt x="204" y="46"/>
                  </a:lnTo>
                  <a:lnTo>
                    <a:pt x="215" y="50"/>
                  </a:lnTo>
                  <a:lnTo>
                    <a:pt x="227" y="54"/>
                  </a:lnTo>
                  <a:lnTo>
                    <a:pt x="242" y="59"/>
                  </a:lnTo>
                  <a:lnTo>
                    <a:pt x="256" y="63"/>
                  </a:lnTo>
                  <a:lnTo>
                    <a:pt x="271" y="69"/>
                  </a:lnTo>
                  <a:lnTo>
                    <a:pt x="288" y="74"/>
                  </a:lnTo>
                  <a:lnTo>
                    <a:pt x="303" y="78"/>
                  </a:lnTo>
                  <a:lnTo>
                    <a:pt x="319" y="81"/>
                  </a:lnTo>
                  <a:lnTo>
                    <a:pt x="333" y="84"/>
                  </a:lnTo>
                  <a:lnTo>
                    <a:pt x="346" y="86"/>
                  </a:lnTo>
                  <a:lnTo>
                    <a:pt x="358" y="87"/>
                  </a:lnTo>
                  <a:lnTo>
                    <a:pt x="368" y="87"/>
                  </a:lnTo>
                  <a:lnTo>
                    <a:pt x="367" y="87"/>
                  </a:lnTo>
                  <a:lnTo>
                    <a:pt x="363" y="87"/>
                  </a:lnTo>
                  <a:lnTo>
                    <a:pt x="357" y="86"/>
                  </a:lnTo>
                  <a:lnTo>
                    <a:pt x="349" y="86"/>
                  </a:lnTo>
                  <a:lnTo>
                    <a:pt x="338" y="85"/>
                  </a:lnTo>
                  <a:lnTo>
                    <a:pt x="326" y="83"/>
                  </a:lnTo>
                  <a:lnTo>
                    <a:pt x="313" y="81"/>
                  </a:lnTo>
                  <a:lnTo>
                    <a:pt x="298" y="79"/>
                  </a:lnTo>
                  <a:lnTo>
                    <a:pt x="283" y="76"/>
                  </a:lnTo>
                  <a:lnTo>
                    <a:pt x="265" y="73"/>
                  </a:lnTo>
                  <a:lnTo>
                    <a:pt x="249" y="67"/>
                  </a:lnTo>
                  <a:lnTo>
                    <a:pt x="230" y="62"/>
                  </a:lnTo>
                  <a:lnTo>
                    <a:pt x="213" y="57"/>
                  </a:lnTo>
                  <a:lnTo>
                    <a:pt x="194" y="50"/>
                  </a:lnTo>
                  <a:lnTo>
                    <a:pt x="177" y="42"/>
                  </a:lnTo>
                  <a:lnTo>
                    <a:pt x="159" y="34"/>
                  </a:lnTo>
                  <a:lnTo>
                    <a:pt x="154" y="32"/>
                  </a:lnTo>
                  <a:lnTo>
                    <a:pt x="142" y="25"/>
                  </a:lnTo>
                  <a:lnTo>
                    <a:pt x="122" y="19"/>
                  </a:lnTo>
                  <a:lnTo>
                    <a:pt x="99" y="12"/>
                  </a:lnTo>
                  <a:lnTo>
                    <a:pt x="73" y="7"/>
                  </a:lnTo>
                  <a:lnTo>
                    <a:pt x="46" y="6"/>
                  </a:lnTo>
                  <a:lnTo>
                    <a:pt x="22" y="9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4" name="Freeform 94">
              <a:extLst>
                <a:ext uri="{FF2B5EF4-FFF2-40B4-BE49-F238E27FC236}">
                  <a16:creationId xmlns:a16="http://schemas.microsoft.com/office/drawing/2014/main" id="{7879D035-C0E1-444B-9D0C-80B6E13ECEE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17" y="2102"/>
              <a:ext cx="160" cy="50"/>
            </a:xfrm>
            <a:custGeom>
              <a:avLst/>
              <a:gdLst>
                <a:gd name="T0" fmla="*/ 0 w 160"/>
                <a:gd name="T1" fmla="*/ 0 h 50"/>
                <a:gd name="T2" fmla="*/ 4 w 160"/>
                <a:gd name="T3" fmla="*/ 3 h 50"/>
                <a:gd name="T4" fmla="*/ 15 w 160"/>
                <a:gd name="T5" fmla="*/ 9 h 50"/>
                <a:gd name="T6" fmla="*/ 33 w 160"/>
                <a:gd name="T7" fmla="*/ 19 h 50"/>
                <a:gd name="T8" fmla="*/ 55 w 160"/>
                <a:gd name="T9" fmla="*/ 29 h 50"/>
                <a:gd name="T10" fmla="*/ 81 w 160"/>
                <a:gd name="T11" fmla="*/ 39 h 50"/>
                <a:gd name="T12" fmla="*/ 108 w 160"/>
                <a:gd name="T13" fmla="*/ 47 h 50"/>
                <a:gd name="T14" fmla="*/ 134 w 160"/>
                <a:gd name="T15" fmla="*/ 50 h 50"/>
                <a:gd name="T16" fmla="*/ 160 w 160"/>
                <a:gd name="T17" fmla="*/ 47 h 50"/>
                <a:gd name="T18" fmla="*/ 155 w 160"/>
                <a:gd name="T19" fmla="*/ 47 h 50"/>
                <a:gd name="T20" fmla="*/ 142 w 160"/>
                <a:gd name="T21" fmla="*/ 45 h 50"/>
                <a:gd name="T22" fmla="*/ 124 w 160"/>
                <a:gd name="T23" fmla="*/ 43 h 50"/>
                <a:gd name="T24" fmla="*/ 100 w 160"/>
                <a:gd name="T25" fmla="*/ 39 h 50"/>
                <a:gd name="T26" fmla="*/ 75 w 160"/>
                <a:gd name="T27" fmla="*/ 32 h 50"/>
                <a:gd name="T28" fmla="*/ 48 w 160"/>
                <a:gd name="T29" fmla="*/ 24 h 50"/>
                <a:gd name="T30" fmla="*/ 22 w 160"/>
                <a:gd name="T31" fmla="*/ 13 h 50"/>
                <a:gd name="T32" fmla="*/ 0 w 160"/>
                <a:gd name="T33" fmla="*/ 0 h 5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0" h="50">
                  <a:moveTo>
                    <a:pt x="0" y="0"/>
                  </a:moveTo>
                  <a:lnTo>
                    <a:pt x="4" y="3"/>
                  </a:lnTo>
                  <a:lnTo>
                    <a:pt x="15" y="9"/>
                  </a:lnTo>
                  <a:lnTo>
                    <a:pt x="33" y="19"/>
                  </a:lnTo>
                  <a:lnTo>
                    <a:pt x="55" y="29"/>
                  </a:lnTo>
                  <a:lnTo>
                    <a:pt x="81" y="39"/>
                  </a:lnTo>
                  <a:lnTo>
                    <a:pt x="108" y="47"/>
                  </a:lnTo>
                  <a:lnTo>
                    <a:pt x="134" y="50"/>
                  </a:lnTo>
                  <a:lnTo>
                    <a:pt x="160" y="47"/>
                  </a:lnTo>
                  <a:lnTo>
                    <a:pt x="155" y="47"/>
                  </a:lnTo>
                  <a:lnTo>
                    <a:pt x="142" y="45"/>
                  </a:lnTo>
                  <a:lnTo>
                    <a:pt x="124" y="43"/>
                  </a:lnTo>
                  <a:lnTo>
                    <a:pt x="100" y="39"/>
                  </a:lnTo>
                  <a:lnTo>
                    <a:pt x="75" y="32"/>
                  </a:lnTo>
                  <a:lnTo>
                    <a:pt x="48" y="24"/>
                  </a:lnTo>
                  <a:lnTo>
                    <a:pt x="22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5" name="Freeform 95">
              <a:extLst>
                <a:ext uri="{FF2B5EF4-FFF2-40B4-BE49-F238E27FC236}">
                  <a16:creationId xmlns:a16="http://schemas.microsoft.com/office/drawing/2014/main" id="{25AC9D96-F6FD-4EEF-B575-F867A0EDB3B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22" y="2001"/>
              <a:ext cx="96" cy="47"/>
            </a:xfrm>
            <a:custGeom>
              <a:avLst/>
              <a:gdLst>
                <a:gd name="T0" fmla="*/ 0 w 96"/>
                <a:gd name="T1" fmla="*/ 6 h 47"/>
                <a:gd name="T2" fmla="*/ 2 w 96"/>
                <a:gd name="T3" fmla="*/ 5 h 47"/>
                <a:gd name="T4" fmla="*/ 9 w 96"/>
                <a:gd name="T5" fmla="*/ 2 h 47"/>
                <a:gd name="T6" fmla="*/ 20 w 96"/>
                <a:gd name="T7" fmla="*/ 0 h 47"/>
                <a:gd name="T8" fmla="*/ 32 w 96"/>
                <a:gd name="T9" fmla="*/ 0 h 47"/>
                <a:gd name="T10" fmla="*/ 47 w 96"/>
                <a:gd name="T11" fmla="*/ 3 h 47"/>
                <a:gd name="T12" fmla="*/ 63 w 96"/>
                <a:gd name="T13" fmla="*/ 10 h 47"/>
                <a:gd name="T14" fmla="*/ 79 w 96"/>
                <a:gd name="T15" fmla="*/ 25 h 47"/>
                <a:gd name="T16" fmla="*/ 96 w 96"/>
                <a:gd name="T17" fmla="*/ 47 h 47"/>
                <a:gd name="T18" fmla="*/ 94 w 96"/>
                <a:gd name="T19" fmla="*/ 45 h 47"/>
                <a:gd name="T20" fmla="*/ 86 w 96"/>
                <a:gd name="T21" fmla="*/ 39 h 47"/>
                <a:gd name="T22" fmla="*/ 75 w 96"/>
                <a:gd name="T23" fmla="*/ 30 h 47"/>
                <a:gd name="T24" fmla="*/ 62 w 96"/>
                <a:gd name="T25" fmla="*/ 20 h 47"/>
                <a:gd name="T26" fmla="*/ 47 w 96"/>
                <a:gd name="T27" fmla="*/ 12 h 47"/>
                <a:gd name="T28" fmla="*/ 31 w 96"/>
                <a:gd name="T29" fmla="*/ 6 h 47"/>
                <a:gd name="T30" fmla="*/ 16 w 96"/>
                <a:gd name="T31" fmla="*/ 3 h 47"/>
                <a:gd name="T32" fmla="*/ 0 w 96"/>
                <a:gd name="T33" fmla="*/ 6 h 47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96" h="47">
                  <a:moveTo>
                    <a:pt x="0" y="6"/>
                  </a:moveTo>
                  <a:lnTo>
                    <a:pt x="2" y="5"/>
                  </a:lnTo>
                  <a:lnTo>
                    <a:pt x="9" y="2"/>
                  </a:lnTo>
                  <a:lnTo>
                    <a:pt x="20" y="0"/>
                  </a:lnTo>
                  <a:lnTo>
                    <a:pt x="32" y="0"/>
                  </a:lnTo>
                  <a:lnTo>
                    <a:pt x="47" y="3"/>
                  </a:lnTo>
                  <a:lnTo>
                    <a:pt x="63" y="10"/>
                  </a:lnTo>
                  <a:lnTo>
                    <a:pt x="79" y="25"/>
                  </a:lnTo>
                  <a:lnTo>
                    <a:pt x="96" y="47"/>
                  </a:lnTo>
                  <a:lnTo>
                    <a:pt x="94" y="45"/>
                  </a:lnTo>
                  <a:lnTo>
                    <a:pt x="86" y="39"/>
                  </a:lnTo>
                  <a:lnTo>
                    <a:pt x="75" y="30"/>
                  </a:lnTo>
                  <a:lnTo>
                    <a:pt x="62" y="20"/>
                  </a:lnTo>
                  <a:lnTo>
                    <a:pt x="47" y="12"/>
                  </a:lnTo>
                  <a:lnTo>
                    <a:pt x="31" y="6"/>
                  </a:lnTo>
                  <a:lnTo>
                    <a:pt x="16" y="3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6" name="Freeform 96">
              <a:extLst>
                <a:ext uri="{FF2B5EF4-FFF2-40B4-BE49-F238E27FC236}">
                  <a16:creationId xmlns:a16="http://schemas.microsoft.com/office/drawing/2014/main" id="{FAF10EBA-ABEE-4994-B1E5-19DD55BAE5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9" y="1965"/>
              <a:ext cx="6" cy="18"/>
            </a:xfrm>
            <a:custGeom>
              <a:avLst/>
              <a:gdLst>
                <a:gd name="T0" fmla="*/ 3 w 6"/>
                <a:gd name="T1" fmla="*/ 0 h 18"/>
                <a:gd name="T2" fmla="*/ 3 w 6"/>
                <a:gd name="T3" fmla="*/ 3 h 18"/>
                <a:gd name="T4" fmla="*/ 3 w 6"/>
                <a:gd name="T5" fmla="*/ 9 h 18"/>
                <a:gd name="T6" fmla="*/ 3 w 6"/>
                <a:gd name="T7" fmla="*/ 15 h 18"/>
                <a:gd name="T8" fmla="*/ 6 w 6"/>
                <a:gd name="T9" fmla="*/ 18 h 18"/>
                <a:gd name="T10" fmla="*/ 4 w 6"/>
                <a:gd name="T11" fmla="*/ 18 h 18"/>
                <a:gd name="T12" fmla="*/ 1 w 6"/>
                <a:gd name="T13" fmla="*/ 18 h 18"/>
                <a:gd name="T14" fmla="*/ 0 w 6"/>
                <a:gd name="T15" fmla="*/ 13 h 18"/>
                <a:gd name="T16" fmla="*/ 3 w 6"/>
                <a:gd name="T17" fmla="*/ 0 h 18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6" h="18">
                  <a:moveTo>
                    <a:pt x="3" y="0"/>
                  </a:moveTo>
                  <a:lnTo>
                    <a:pt x="3" y="3"/>
                  </a:lnTo>
                  <a:lnTo>
                    <a:pt x="3" y="9"/>
                  </a:lnTo>
                  <a:lnTo>
                    <a:pt x="3" y="15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1" y="18"/>
                  </a:lnTo>
                  <a:lnTo>
                    <a:pt x="0" y="13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7" name="Freeform 97">
              <a:extLst>
                <a:ext uri="{FF2B5EF4-FFF2-40B4-BE49-F238E27FC236}">
                  <a16:creationId xmlns:a16="http://schemas.microsoft.com/office/drawing/2014/main" id="{D01364EA-B848-482C-A9A7-9A84B7652DD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7" y="2076"/>
              <a:ext cx="91" cy="328"/>
            </a:xfrm>
            <a:custGeom>
              <a:avLst/>
              <a:gdLst>
                <a:gd name="T0" fmla="*/ 91 w 91"/>
                <a:gd name="T1" fmla="*/ 0 h 328"/>
                <a:gd name="T2" fmla="*/ 89 w 91"/>
                <a:gd name="T3" fmla="*/ 5 h 328"/>
                <a:gd name="T4" fmla="*/ 85 w 91"/>
                <a:gd name="T5" fmla="*/ 17 h 328"/>
                <a:gd name="T6" fmla="*/ 78 w 91"/>
                <a:gd name="T7" fmla="*/ 36 h 328"/>
                <a:gd name="T8" fmla="*/ 72 w 91"/>
                <a:gd name="T9" fmla="*/ 58 h 328"/>
                <a:gd name="T10" fmla="*/ 65 w 91"/>
                <a:gd name="T11" fmla="*/ 83 h 328"/>
                <a:gd name="T12" fmla="*/ 60 w 91"/>
                <a:gd name="T13" fmla="*/ 108 h 328"/>
                <a:gd name="T14" fmla="*/ 57 w 91"/>
                <a:gd name="T15" fmla="*/ 129 h 328"/>
                <a:gd name="T16" fmla="*/ 56 w 91"/>
                <a:gd name="T17" fmla="*/ 147 h 328"/>
                <a:gd name="T18" fmla="*/ 55 w 91"/>
                <a:gd name="T19" fmla="*/ 164 h 328"/>
                <a:gd name="T20" fmla="*/ 52 w 91"/>
                <a:gd name="T21" fmla="*/ 185 h 328"/>
                <a:gd name="T22" fmla="*/ 47 w 91"/>
                <a:gd name="T23" fmla="*/ 208 h 328"/>
                <a:gd name="T24" fmla="*/ 40 w 91"/>
                <a:gd name="T25" fmla="*/ 230 h 328"/>
                <a:gd name="T26" fmla="*/ 32 w 91"/>
                <a:gd name="T27" fmla="*/ 252 h 328"/>
                <a:gd name="T28" fmla="*/ 24 w 91"/>
                <a:gd name="T29" fmla="*/ 271 h 328"/>
                <a:gd name="T30" fmla="*/ 17 w 91"/>
                <a:gd name="T31" fmla="*/ 286 h 328"/>
                <a:gd name="T32" fmla="*/ 10 w 91"/>
                <a:gd name="T33" fmla="*/ 295 h 328"/>
                <a:gd name="T34" fmla="*/ 9 w 91"/>
                <a:gd name="T35" fmla="*/ 299 h 328"/>
                <a:gd name="T36" fmla="*/ 9 w 91"/>
                <a:gd name="T37" fmla="*/ 309 h 328"/>
                <a:gd name="T38" fmla="*/ 9 w 91"/>
                <a:gd name="T39" fmla="*/ 320 h 328"/>
                <a:gd name="T40" fmla="*/ 13 w 91"/>
                <a:gd name="T41" fmla="*/ 328 h 328"/>
                <a:gd name="T42" fmla="*/ 9 w 91"/>
                <a:gd name="T43" fmla="*/ 324 h 328"/>
                <a:gd name="T44" fmla="*/ 2 w 91"/>
                <a:gd name="T45" fmla="*/ 312 h 328"/>
                <a:gd name="T46" fmla="*/ 0 w 91"/>
                <a:gd name="T47" fmla="*/ 294 h 328"/>
                <a:gd name="T48" fmla="*/ 13 w 91"/>
                <a:gd name="T49" fmla="*/ 266 h 328"/>
                <a:gd name="T50" fmla="*/ 14 w 91"/>
                <a:gd name="T51" fmla="*/ 265 h 328"/>
                <a:gd name="T52" fmla="*/ 18 w 91"/>
                <a:gd name="T53" fmla="*/ 261 h 328"/>
                <a:gd name="T54" fmla="*/ 23 w 91"/>
                <a:gd name="T55" fmla="*/ 255 h 328"/>
                <a:gd name="T56" fmla="*/ 28 w 91"/>
                <a:gd name="T57" fmla="*/ 246 h 328"/>
                <a:gd name="T58" fmla="*/ 34 w 91"/>
                <a:gd name="T59" fmla="*/ 234 h 328"/>
                <a:gd name="T60" fmla="*/ 38 w 91"/>
                <a:gd name="T61" fmla="*/ 219 h 328"/>
                <a:gd name="T62" fmla="*/ 40 w 91"/>
                <a:gd name="T63" fmla="*/ 199 h 328"/>
                <a:gd name="T64" fmla="*/ 40 w 91"/>
                <a:gd name="T65" fmla="*/ 177 h 328"/>
                <a:gd name="T66" fmla="*/ 39 w 91"/>
                <a:gd name="T67" fmla="*/ 173 h 328"/>
                <a:gd name="T68" fmla="*/ 37 w 91"/>
                <a:gd name="T69" fmla="*/ 161 h 328"/>
                <a:gd name="T70" fmla="*/ 36 w 91"/>
                <a:gd name="T71" fmla="*/ 145 h 328"/>
                <a:gd name="T72" fmla="*/ 37 w 91"/>
                <a:gd name="T73" fmla="*/ 122 h 328"/>
                <a:gd name="T74" fmla="*/ 41 w 91"/>
                <a:gd name="T75" fmla="*/ 95 h 328"/>
                <a:gd name="T76" fmla="*/ 51 w 91"/>
                <a:gd name="T77" fmla="*/ 66 h 328"/>
                <a:gd name="T78" fmla="*/ 67 w 91"/>
                <a:gd name="T79" fmla="*/ 33 h 328"/>
                <a:gd name="T80" fmla="*/ 91 w 91"/>
                <a:gd name="T81" fmla="*/ 0 h 32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91" h="328">
                  <a:moveTo>
                    <a:pt x="91" y="0"/>
                  </a:moveTo>
                  <a:lnTo>
                    <a:pt x="89" y="5"/>
                  </a:lnTo>
                  <a:lnTo>
                    <a:pt x="85" y="17"/>
                  </a:lnTo>
                  <a:lnTo>
                    <a:pt x="78" y="36"/>
                  </a:lnTo>
                  <a:lnTo>
                    <a:pt x="72" y="58"/>
                  </a:lnTo>
                  <a:lnTo>
                    <a:pt x="65" y="83"/>
                  </a:lnTo>
                  <a:lnTo>
                    <a:pt x="60" y="108"/>
                  </a:lnTo>
                  <a:lnTo>
                    <a:pt x="57" y="129"/>
                  </a:lnTo>
                  <a:lnTo>
                    <a:pt x="56" y="147"/>
                  </a:lnTo>
                  <a:lnTo>
                    <a:pt x="55" y="164"/>
                  </a:lnTo>
                  <a:lnTo>
                    <a:pt x="52" y="185"/>
                  </a:lnTo>
                  <a:lnTo>
                    <a:pt x="47" y="208"/>
                  </a:lnTo>
                  <a:lnTo>
                    <a:pt x="40" y="230"/>
                  </a:lnTo>
                  <a:lnTo>
                    <a:pt x="32" y="252"/>
                  </a:lnTo>
                  <a:lnTo>
                    <a:pt x="24" y="271"/>
                  </a:lnTo>
                  <a:lnTo>
                    <a:pt x="17" y="286"/>
                  </a:lnTo>
                  <a:lnTo>
                    <a:pt x="10" y="295"/>
                  </a:lnTo>
                  <a:lnTo>
                    <a:pt x="9" y="299"/>
                  </a:lnTo>
                  <a:lnTo>
                    <a:pt x="9" y="309"/>
                  </a:lnTo>
                  <a:lnTo>
                    <a:pt x="9" y="320"/>
                  </a:lnTo>
                  <a:lnTo>
                    <a:pt x="13" y="328"/>
                  </a:lnTo>
                  <a:lnTo>
                    <a:pt x="9" y="324"/>
                  </a:lnTo>
                  <a:lnTo>
                    <a:pt x="2" y="312"/>
                  </a:lnTo>
                  <a:lnTo>
                    <a:pt x="0" y="294"/>
                  </a:lnTo>
                  <a:lnTo>
                    <a:pt x="13" y="266"/>
                  </a:lnTo>
                  <a:lnTo>
                    <a:pt x="14" y="265"/>
                  </a:lnTo>
                  <a:lnTo>
                    <a:pt x="18" y="261"/>
                  </a:lnTo>
                  <a:lnTo>
                    <a:pt x="23" y="255"/>
                  </a:lnTo>
                  <a:lnTo>
                    <a:pt x="28" y="246"/>
                  </a:lnTo>
                  <a:lnTo>
                    <a:pt x="34" y="234"/>
                  </a:lnTo>
                  <a:lnTo>
                    <a:pt x="38" y="219"/>
                  </a:lnTo>
                  <a:lnTo>
                    <a:pt x="40" y="199"/>
                  </a:lnTo>
                  <a:lnTo>
                    <a:pt x="40" y="177"/>
                  </a:lnTo>
                  <a:lnTo>
                    <a:pt x="39" y="173"/>
                  </a:lnTo>
                  <a:lnTo>
                    <a:pt x="37" y="161"/>
                  </a:lnTo>
                  <a:lnTo>
                    <a:pt x="36" y="145"/>
                  </a:lnTo>
                  <a:lnTo>
                    <a:pt x="37" y="122"/>
                  </a:lnTo>
                  <a:lnTo>
                    <a:pt x="41" y="95"/>
                  </a:lnTo>
                  <a:lnTo>
                    <a:pt x="51" y="66"/>
                  </a:lnTo>
                  <a:lnTo>
                    <a:pt x="67" y="33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8" name="Freeform 98">
              <a:extLst>
                <a:ext uri="{FF2B5EF4-FFF2-40B4-BE49-F238E27FC236}">
                  <a16:creationId xmlns:a16="http://schemas.microsoft.com/office/drawing/2014/main" id="{1F673697-F09D-4390-A756-10F13EE23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0" y="1875"/>
              <a:ext cx="55" cy="9"/>
            </a:xfrm>
            <a:custGeom>
              <a:avLst/>
              <a:gdLst>
                <a:gd name="T0" fmla="*/ 0 w 55"/>
                <a:gd name="T1" fmla="*/ 6 h 9"/>
                <a:gd name="T2" fmla="*/ 55 w 55"/>
                <a:gd name="T3" fmla="*/ 0 h 9"/>
                <a:gd name="T4" fmla="*/ 55 w 55"/>
                <a:gd name="T5" fmla="*/ 9 h 9"/>
                <a:gd name="T6" fmla="*/ 0 w 55"/>
                <a:gd name="T7" fmla="*/ 6 h 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55" h="9">
                  <a:moveTo>
                    <a:pt x="0" y="6"/>
                  </a:moveTo>
                  <a:lnTo>
                    <a:pt x="55" y="0"/>
                  </a:lnTo>
                  <a:lnTo>
                    <a:pt x="55" y="9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59" name="Freeform 99">
              <a:extLst>
                <a:ext uri="{FF2B5EF4-FFF2-40B4-BE49-F238E27FC236}">
                  <a16:creationId xmlns:a16="http://schemas.microsoft.com/office/drawing/2014/main" id="{92E27562-2CEC-413B-A54D-3B118C59E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2" y="1882"/>
              <a:ext cx="44" cy="9"/>
            </a:xfrm>
            <a:custGeom>
              <a:avLst/>
              <a:gdLst>
                <a:gd name="T0" fmla="*/ 0 w 44"/>
                <a:gd name="T1" fmla="*/ 3 h 9"/>
                <a:gd name="T2" fmla="*/ 44 w 44"/>
                <a:gd name="T3" fmla="*/ 0 h 9"/>
                <a:gd name="T4" fmla="*/ 38 w 44"/>
                <a:gd name="T5" fmla="*/ 9 h 9"/>
                <a:gd name="T6" fmla="*/ 0 w 44"/>
                <a:gd name="T7" fmla="*/ 3 h 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4" h="9">
                  <a:moveTo>
                    <a:pt x="0" y="3"/>
                  </a:moveTo>
                  <a:lnTo>
                    <a:pt x="44" y="0"/>
                  </a:lnTo>
                  <a:lnTo>
                    <a:pt x="38" y="9"/>
                  </a:lnTo>
                  <a:lnTo>
                    <a:pt x="0" y="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0" name="Freeform 100">
              <a:extLst>
                <a:ext uri="{FF2B5EF4-FFF2-40B4-BE49-F238E27FC236}">
                  <a16:creationId xmlns:a16="http://schemas.microsoft.com/office/drawing/2014/main" id="{ADB2B3E0-FCFB-4058-8668-E3700A6259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2" y="1846"/>
              <a:ext cx="79" cy="23"/>
            </a:xfrm>
            <a:custGeom>
              <a:avLst/>
              <a:gdLst>
                <a:gd name="T0" fmla="*/ 3 w 79"/>
                <a:gd name="T1" fmla="*/ 23 h 23"/>
                <a:gd name="T2" fmla="*/ 4 w 79"/>
                <a:gd name="T3" fmla="*/ 22 h 23"/>
                <a:gd name="T4" fmla="*/ 8 w 79"/>
                <a:gd name="T5" fmla="*/ 20 h 23"/>
                <a:gd name="T6" fmla="*/ 16 w 79"/>
                <a:gd name="T7" fmla="*/ 17 h 23"/>
                <a:gd name="T8" fmla="*/ 24 w 79"/>
                <a:gd name="T9" fmla="*/ 14 h 23"/>
                <a:gd name="T10" fmla="*/ 35 w 79"/>
                <a:gd name="T11" fmla="*/ 13 h 23"/>
                <a:gd name="T12" fmla="*/ 47 w 79"/>
                <a:gd name="T13" fmla="*/ 12 h 23"/>
                <a:gd name="T14" fmla="*/ 63 w 79"/>
                <a:gd name="T15" fmla="*/ 14 h 23"/>
                <a:gd name="T16" fmla="*/ 79 w 79"/>
                <a:gd name="T17" fmla="*/ 18 h 23"/>
                <a:gd name="T18" fmla="*/ 79 w 79"/>
                <a:gd name="T19" fmla="*/ 2 h 23"/>
                <a:gd name="T20" fmla="*/ 77 w 79"/>
                <a:gd name="T21" fmla="*/ 2 h 23"/>
                <a:gd name="T22" fmla="*/ 72 w 79"/>
                <a:gd name="T23" fmla="*/ 1 h 23"/>
                <a:gd name="T24" fmla="*/ 65 w 79"/>
                <a:gd name="T25" fmla="*/ 0 h 23"/>
                <a:gd name="T26" fmla="*/ 55 w 79"/>
                <a:gd name="T27" fmla="*/ 0 h 23"/>
                <a:gd name="T28" fmla="*/ 43 w 79"/>
                <a:gd name="T29" fmla="*/ 1 h 23"/>
                <a:gd name="T30" fmla="*/ 29 w 79"/>
                <a:gd name="T31" fmla="*/ 4 h 23"/>
                <a:gd name="T32" fmla="*/ 16 w 79"/>
                <a:gd name="T33" fmla="*/ 9 h 23"/>
                <a:gd name="T34" fmla="*/ 0 w 79"/>
                <a:gd name="T35" fmla="*/ 16 h 23"/>
                <a:gd name="T36" fmla="*/ 3 w 79"/>
                <a:gd name="T37" fmla="*/ 23 h 2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79" h="23">
                  <a:moveTo>
                    <a:pt x="3" y="23"/>
                  </a:moveTo>
                  <a:lnTo>
                    <a:pt x="4" y="22"/>
                  </a:lnTo>
                  <a:lnTo>
                    <a:pt x="8" y="20"/>
                  </a:lnTo>
                  <a:lnTo>
                    <a:pt x="16" y="17"/>
                  </a:lnTo>
                  <a:lnTo>
                    <a:pt x="24" y="14"/>
                  </a:lnTo>
                  <a:lnTo>
                    <a:pt x="35" y="13"/>
                  </a:lnTo>
                  <a:lnTo>
                    <a:pt x="47" y="12"/>
                  </a:lnTo>
                  <a:lnTo>
                    <a:pt x="63" y="14"/>
                  </a:lnTo>
                  <a:lnTo>
                    <a:pt x="79" y="18"/>
                  </a:lnTo>
                  <a:lnTo>
                    <a:pt x="79" y="2"/>
                  </a:lnTo>
                  <a:lnTo>
                    <a:pt x="77" y="2"/>
                  </a:lnTo>
                  <a:lnTo>
                    <a:pt x="72" y="1"/>
                  </a:lnTo>
                  <a:lnTo>
                    <a:pt x="65" y="0"/>
                  </a:lnTo>
                  <a:lnTo>
                    <a:pt x="55" y="0"/>
                  </a:lnTo>
                  <a:lnTo>
                    <a:pt x="43" y="1"/>
                  </a:lnTo>
                  <a:lnTo>
                    <a:pt x="29" y="4"/>
                  </a:lnTo>
                  <a:lnTo>
                    <a:pt x="16" y="9"/>
                  </a:lnTo>
                  <a:lnTo>
                    <a:pt x="0" y="16"/>
                  </a:lnTo>
                  <a:lnTo>
                    <a:pt x="3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1" name="Freeform 101">
              <a:extLst>
                <a:ext uri="{FF2B5EF4-FFF2-40B4-BE49-F238E27FC236}">
                  <a16:creationId xmlns:a16="http://schemas.microsoft.com/office/drawing/2014/main" id="{2E42E4F1-3896-4CB7-9A13-AB2A357709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754" y="2419"/>
              <a:ext cx="57" cy="29"/>
            </a:xfrm>
            <a:custGeom>
              <a:avLst/>
              <a:gdLst>
                <a:gd name="T0" fmla="*/ 3 w 57"/>
                <a:gd name="T1" fmla="*/ 1 h 29"/>
                <a:gd name="T2" fmla="*/ 8 w 57"/>
                <a:gd name="T3" fmla="*/ 1 h 29"/>
                <a:gd name="T4" fmla="*/ 20 w 57"/>
                <a:gd name="T5" fmla="*/ 0 h 29"/>
                <a:gd name="T6" fmla="*/ 36 w 57"/>
                <a:gd name="T7" fmla="*/ 0 h 29"/>
                <a:gd name="T8" fmla="*/ 50 w 57"/>
                <a:gd name="T9" fmla="*/ 1 h 29"/>
                <a:gd name="T10" fmla="*/ 57 w 57"/>
                <a:gd name="T11" fmla="*/ 4 h 29"/>
                <a:gd name="T12" fmla="*/ 55 w 57"/>
                <a:gd name="T13" fmla="*/ 9 h 29"/>
                <a:gd name="T14" fmla="*/ 37 w 57"/>
                <a:gd name="T15" fmla="*/ 18 h 29"/>
                <a:gd name="T16" fmla="*/ 0 w 57"/>
                <a:gd name="T17" fmla="*/ 29 h 29"/>
                <a:gd name="T18" fmla="*/ 4 w 57"/>
                <a:gd name="T19" fmla="*/ 28 h 29"/>
                <a:gd name="T20" fmla="*/ 13 w 57"/>
                <a:gd name="T21" fmla="*/ 25 h 29"/>
                <a:gd name="T22" fmla="*/ 24 w 57"/>
                <a:gd name="T23" fmla="*/ 22 h 29"/>
                <a:gd name="T24" fmla="*/ 35 w 57"/>
                <a:gd name="T25" fmla="*/ 17 h 29"/>
                <a:gd name="T26" fmla="*/ 41 w 57"/>
                <a:gd name="T27" fmla="*/ 12 h 29"/>
                <a:gd name="T28" fmla="*/ 40 w 57"/>
                <a:gd name="T29" fmla="*/ 7 h 29"/>
                <a:gd name="T30" fmla="*/ 28 w 57"/>
                <a:gd name="T31" fmla="*/ 3 h 29"/>
                <a:gd name="T32" fmla="*/ 3 w 57"/>
                <a:gd name="T33" fmla="*/ 1 h 2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7" h="29">
                  <a:moveTo>
                    <a:pt x="3" y="1"/>
                  </a:moveTo>
                  <a:lnTo>
                    <a:pt x="8" y="1"/>
                  </a:lnTo>
                  <a:lnTo>
                    <a:pt x="20" y="0"/>
                  </a:lnTo>
                  <a:lnTo>
                    <a:pt x="36" y="0"/>
                  </a:lnTo>
                  <a:lnTo>
                    <a:pt x="50" y="1"/>
                  </a:lnTo>
                  <a:lnTo>
                    <a:pt x="57" y="4"/>
                  </a:lnTo>
                  <a:lnTo>
                    <a:pt x="55" y="9"/>
                  </a:lnTo>
                  <a:lnTo>
                    <a:pt x="37" y="18"/>
                  </a:lnTo>
                  <a:lnTo>
                    <a:pt x="0" y="29"/>
                  </a:lnTo>
                  <a:lnTo>
                    <a:pt x="4" y="28"/>
                  </a:lnTo>
                  <a:lnTo>
                    <a:pt x="13" y="25"/>
                  </a:lnTo>
                  <a:lnTo>
                    <a:pt x="24" y="22"/>
                  </a:lnTo>
                  <a:lnTo>
                    <a:pt x="35" y="17"/>
                  </a:lnTo>
                  <a:lnTo>
                    <a:pt x="41" y="12"/>
                  </a:lnTo>
                  <a:lnTo>
                    <a:pt x="40" y="7"/>
                  </a:lnTo>
                  <a:lnTo>
                    <a:pt x="28" y="3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2" name="Freeform 102">
              <a:extLst>
                <a:ext uri="{FF2B5EF4-FFF2-40B4-BE49-F238E27FC236}">
                  <a16:creationId xmlns:a16="http://schemas.microsoft.com/office/drawing/2014/main" id="{31630CA9-9F07-4274-AD0E-F6A8F8BD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1" y="2148"/>
              <a:ext cx="77" cy="201"/>
            </a:xfrm>
            <a:custGeom>
              <a:avLst/>
              <a:gdLst>
                <a:gd name="T0" fmla="*/ 0 w 77"/>
                <a:gd name="T1" fmla="*/ 201 h 201"/>
                <a:gd name="T2" fmla="*/ 4 w 77"/>
                <a:gd name="T3" fmla="*/ 197 h 201"/>
                <a:gd name="T4" fmla="*/ 13 w 77"/>
                <a:gd name="T5" fmla="*/ 187 h 201"/>
                <a:gd name="T6" fmla="*/ 25 w 77"/>
                <a:gd name="T7" fmla="*/ 170 h 201"/>
                <a:gd name="T8" fmla="*/ 41 w 77"/>
                <a:gd name="T9" fmla="*/ 147 h 201"/>
                <a:gd name="T10" fmla="*/ 54 w 77"/>
                <a:gd name="T11" fmla="*/ 118 h 201"/>
                <a:gd name="T12" fmla="*/ 67 w 77"/>
                <a:gd name="T13" fmla="*/ 83 h 201"/>
                <a:gd name="T14" fmla="*/ 73 w 77"/>
                <a:gd name="T15" fmla="*/ 44 h 201"/>
                <a:gd name="T16" fmla="*/ 73 w 77"/>
                <a:gd name="T17" fmla="*/ 0 h 201"/>
                <a:gd name="T18" fmla="*/ 74 w 77"/>
                <a:gd name="T19" fmla="*/ 5 h 201"/>
                <a:gd name="T20" fmla="*/ 76 w 77"/>
                <a:gd name="T21" fmla="*/ 18 h 201"/>
                <a:gd name="T22" fmla="*/ 77 w 77"/>
                <a:gd name="T23" fmla="*/ 40 h 201"/>
                <a:gd name="T24" fmla="*/ 75 w 77"/>
                <a:gd name="T25" fmla="*/ 67 h 201"/>
                <a:gd name="T26" fmla="*/ 68 w 77"/>
                <a:gd name="T27" fmla="*/ 97 h 201"/>
                <a:gd name="T28" fmla="*/ 54 w 77"/>
                <a:gd name="T29" fmla="*/ 131 h 201"/>
                <a:gd name="T30" fmla="*/ 33 w 77"/>
                <a:gd name="T31" fmla="*/ 166 h 201"/>
                <a:gd name="T32" fmla="*/ 0 w 77"/>
                <a:gd name="T33" fmla="*/ 201 h 20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7" h="201">
                  <a:moveTo>
                    <a:pt x="0" y="201"/>
                  </a:moveTo>
                  <a:lnTo>
                    <a:pt x="4" y="197"/>
                  </a:lnTo>
                  <a:lnTo>
                    <a:pt x="13" y="187"/>
                  </a:lnTo>
                  <a:lnTo>
                    <a:pt x="25" y="170"/>
                  </a:lnTo>
                  <a:lnTo>
                    <a:pt x="41" y="147"/>
                  </a:lnTo>
                  <a:lnTo>
                    <a:pt x="54" y="118"/>
                  </a:lnTo>
                  <a:lnTo>
                    <a:pt x="67" y="83"/>
                  </a:lnTo>
                  <a:lnTo>
                    <a:pt x="73" y="44"/>
                  </a:lnTo>
                  <a:lnTo>
                    <a:pt x="73" y="0"/>
                  </a:lnTo>
                  <a:lnTo>
                    <a:pt x="74" y="5"/>
                  </a:lnTo>
                  <a:lnTo>
                    <a:pt x="76" y="18"/>
                  </a:lnTo>
                  <a:lnTo>
                    <a:pt x="77" y="40"/>
                  </a:lnTo>
                  <a:lnTo>
                    <a:pt x="75" y="67"/>
                  </a:lnTo>
                  <a:lnTo>
                    <a:pt x="68" y="97"/>
                  </a:lnTo>
                  <a:lnTo>
                    <a:pt x="54" y="131"/>
                  </a:lnTo>
                  <a:lnTo>
                    <a:pt x="33" y="166"/>
                  </a:lnTo>
                  <a:lnTo>
                    <a:pt x="0" y="20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3" name="Freeform 103">
              <a:extLst>
                <a:ext uri="{FF2B5EF4-FFF2-40B4-BE49-F238E27FC236}">
                  <a16:creationId xmlns:a16="http://schemas.microsoft.com/office/drawing/2014/main" id="{595C7ED4-EF82-46B0-8429-894B3C049A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4" y="2151"/>
              <a:ext cx="52" cy="241"/>
            </a:xfrm>
            <a:custGeom>
              <a:avLst/>
              <a:gdLst>
                <a:gd name="T0" fmla="*/ 41 w 52"/>
                <a:gd name="T1" fmla="*/ 241 h 241"/>
                <a:gd name="T2" fmla="*/ 42 w 52"/>
                <a:gd name="T3" fmla="*/ 237 h 241"/>
                <a:gd name="T4" fmla="*/ 44 w 52"/>
                <a:gd name="T5" fmla="*/ 225 h 241"/>
                <a:gd name="T6" fmla="*/ 46 w 52"/>
                <a:gd name="T7" fmla="*/ 208 h 241"/>
                <a:gd name="T8" fmla="*/ 47 w 52"/>
                <a:gd name="T9" fmla="*/ 184 h 241"/>
                <a:gd name="T10" fmla="*/ 47 w 52"/>
                <a:gd name="T11" fmla="*/ 157 h 241"/>
                <a:gd name="T12" fmla="*/ 44 w 52"/>
                <a:gd name="T13" fmla="*/ 128 h 241"/>
                <a:gd name="T14" fmla="*/ 37 w 52"/>
                <a:gd name="T15" fmla="*/ 99 h 241"/>
                <a:gd name="T16" fmla="*/ 26 w 52"/>
                <a:gd name="T17" fmla="*/ 69 h 241"/>
                <a:gd name="T18" fmla="*/ 24 w 52"/>
                <a:gd name="T19" fmla="*/ 66 h 241"/>
                <a:gd name="T20" fmla="*/ 18 w 52"/>
                <a:gd name="T21" fmla="*/ 56 h 241"/>
                <a:gd name="T22" fmla="*/ 10 w 52"/>
                <a:gd name="T23" fmla="*/ 44 h 241"/>
                <a:gd name="T24" fmla="*/ 4 w 52"/>
                <a:gd name="T25" fmla="*/ 30 h 241"/>
                <a:gd name="T26" fmla="*/ 0 w 52"/>
                <a:gd name="T27" fmla="*/ 16 h 241"/>
                <a:gd name="T28" fmla="*/ 1 w 52"/>
                <a:gd name="T29" fmla="*/ 6 h 241"/>
                <a:gd name="T30" fmla="*/ 9 w 52"/>
                <a:gd name="T31" fmla="*/ 0 h 241"/>
                <a:gd name="T32" fmla="*/ 26 w 52"/>
                <a:gd name="T33" fmla="*/ 0 h 241"/>
                <a:gd name="T34" fmla="*/ 24 w 52"/>
                <a:gd name="T35" fmla="*/ 0 h 241"/>
                <a:gd name="T36" fmla="*/ 20 w 52"/>
                <a:gd name="T37" fmla="*/ 0 h 241"/>
                <a:gd name="T38" fmla="*/ 14 w 52"/>
                <a:gd name="T39" fmla="*/ 1 h 241"/>
                <a:gd name="T40" fmla="*/ 9 w 52"/>
                <a:gd name="T41" fmla="*/ 2 h 241"/>
                <a:gd name="T42" fmla="*/ 7 w 52"/>
                <a:gd name="T43" fmla="*/ 6 h 241"/>
                <a:gd name="T44" fmla="*/ 7 w 52"/>
                <a:gd name="T45" fmla="*/ 12 h 241"/>
                <a:gd name="T46" fmla="*/ 13 w 52"/>
                <a:gd name="T47" fmla="*/ 20 h 241"/>
                <a:gd name="T48" fmla="*/ 26 w 52"/>
                <a:gd name="T49" fmla="*/ 33 h 241"/>
                <a:gd name="T50" fmla="*/ 28 w 52"/>
                <a:gd name="T51" fmla="*/ 36 h 241"/>
                <a:gd name="T52" fmla="*/ 33 w 52"/>
                <a:gd name="T53" fmla="*/ 44 h 241"/>
                <a:gd name="T54" fmla="*/ 39 w 52"/>
                <a:gd name="T55" fmla="*/ 60 h 241"/>
                <a:gd name="T56" fmla="*/ 46 w 52"/>
                <a:gd name="T57" fmla="*/ 81 h 241"/>
                <a:gd name="T58" fmla="*/ 50 w 52"/>
                <a:gd name="T59" fmla="*/ 110 h 241"/>
                <a:gd name="T60" fmla="*/ 52 w 52"/>
                <a:gd name="T61" fmla="*/ 146 h 241"/>
                <a:gd name="T62" fmla="*/ 50 w 52"/>
                <a:gd name="T63" fmla="*/ 189 h 241"/>
                <a:gd name="T64" fmla="*/ 41 w 52"/>
                <a:gd name="T65" fmla="*/ 241 h 241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2" h="241">
                  <a:moveTo>
                    <a:pt x="41" y="241"/>
                  </a:moveTo>
                  <a:lnTo>
                    <a:pt x="42" y="237"/>
                  </a:lnTo>
                  <a:lnTo>
                    <a:pt x="44" y="225"/>
                  </a:lnTo>
                  <a:lnTo>
                    <a:pt x="46" y="208"/>
                  </a:lnTo>
                  <a:lnTo>
                    <a:pt x="47" y="184"/>
                  </a:lnTo>
                  <a:lnTo>
                    <a:pt x="47" y="157"/>
                  </a:lnTo>
                  <a:lnTo>
                    <a:pt x="44" y="128"/>
                  </a:lnTo>
                  <a:lnTo>
                    <a:pt x="37" y="99"/>
                  </a:lnTo>
                  <a:lnTo>
                    <a:pt x="26" y="69"/>
                  </a:lnTo>
                  <a:lnTo>
                    <a:pt x="24" y="66"/>
                  </a:lnTo>
                  <a:lnTo>
                    <a:pt x="18" y="56"/>
                  </a:lnTo>
                  <a:lnTo>
                    <a:pt x="10" y="44"/>
                  </a:lnTo>
                  <a:lnTo>
                    <a:pt x="4" y="30"/>
                  </a:lnTo>
                  <a:lnTo>
                    <a:pt x="0" y="16"/>
                  </a:lnTo>
                  <a:lnTo>
                    <a:pt x="1" y="6"/>
                  </a:lnTo>
                  <a:lnTo>
                    <a:pt x="9" y="0"/>
                  </a:lnTo>
                  <a:lnTo>
                    <a:pt x="26" y="0"/>
                  </a:lnTo>
                  <a:lnTo>
                    <a:pt x="24" y="0"/>
                  </a:lnTo>
                  <a:lnTo>
                    <a:pt x="20" y="0"/>
                  </a:lnTo>
                  <a:lnTo>
                    <a:pt x="14" y="1"/>
                  </a:lnTo>
                  <a:lnTo>
                    <a:pt x="9" y="2"/>
                  </a:lnTo>
                  <a:lnTo>
                    <a:pt x="7" y="6"/>
                  </a:lnTo>
                  <a:lnTo>
                    <a:pt x="7" y="12"/>
                  </a:lnTo>
                  <a:lnTo>
                    <a:pt x="13" y="20"/>
                  </a:lnTo>
                  <a:lnTo>
                    <a:pt x="26" y="33"/>
                  </a:lnTo>
                  <a:lnTo>
                    <a:pt x="28" y="36"/>
                  </a:lnTo>
                  <a:lnTo>
                    <a:pt x="33" y="44"/>
                  </a:lnTo>
                  <a:lnTo>
                    <a:pt x="39" y="60"/>
                  </a:lnTo>
                  <a:lnTo>
                    <a:pt x="46" y="81"/>
                  </a:lnTo>
                  <a:lnTo>
                    <a:pt x="50" y="110"/>
                  </a:lnTo>
                  <a:lnTo>
                    <a:pt x="52" y="146"/>
                  </a:lnTo>
                  <a:lnTo>
                    <a:pt x="50" y="189"/>
                  </a:lnTo>
                  <a:lnTo>
                    <a:pt x="41" y="2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4" name="Freeform 104">
              <a:extLst>
                <a:ext uri="{FF2B5EF4-FFF2-40B4-BE49-F238E27FC236}">
                  <a16:creationId xmlns:a16="http://schemas.microsoft.com/office/drawing/2014/main" id="{0843A6B1-27E8-4CB3-B2F8-9DE42252640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4" y="2184"/>
              <a:ext cx="19" cy="143"/>
            </a:xfrm>
            <a:custGeom>
              <a:avLst/>
              <a:gdLst>
                <a:gd name="T0" fmla="*/ 0 w 19"/>
                <a:gd name="T1" fmla="*/ 143 h 143"/>
                <a:gd name="T2" fmla="*/ 2 w 19"/>
                <a:gd name="T3" fmla="*/ 142 h 143"/>
                <a:gd name="T4" fmla="*/ 6 w 19"/>
                <a:gd name="T5" fmla="*/ 139 h 143"/>
                <a:gd name="T6" fmla="*/ 11 w 19"/>
                <a:gd name="T7" fmla="*/ 131 h 143"/>
                <a:gd name="T8" fmla="*/ 16 w 19"/>
                <a:gd name="T9" fmla="*/ 119 h 143"/>
                <a:gd name="T10" fmla="*/ 19 w 19"/>
                <a:gd name="T11" fmla="*/ 101 h 143"/>
                <a:gd name="T12" fmla="*/ 18 w 19"/>
                <a:gd name="T13" fmla="*/ 76 h 143"/>
                <a:gd name="T14" fmla="*/ 12 w 19"/>
                <a:gd name="T15" fmla="*/ 43 h 143"/>
                <a:gd name="T16" fmla="*/ 0 w 19"/>
                <a:gd name="T17" fmla="*/ 0 h 143"/>
                <a:gd name="T18" fmla="*/ 3 w 19"/>
                <a:gd name="T19" fmla="*/ 18 h 143"/>
                <a:gd name="T20" fmla="*/ 7 w 19"/>
                <a:gd name="T21" fmla="*/ 61 h 143"/>
                <a:gd name="T22" fmla="*/ 8 w 19"/>
                <a:gd name="T23" fmla="*/ 110 h 143"/>
                <a:gd name="T24" fmla="*/ 0 w 19"/>
                <a:gd name="T25" fmla="*/ 143 h 14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9" h="143">
                  <a:moveTo>
                    <a:pt x="0" y="143"/>
                  </a:moveTo>
                  <a:lnTo>
                    <a:pt x="2" y="142"/>
                  </a:lnTo>
                  <a:lnTo>
                    <a:pt x="6" y="139"/>
                  </a:lnTo>
                  <a:lnTo>
                    <a:pt x="11" y="131"/>
                  </a:lnTo>
                  <a:lnTo>
                    <a:pt x="16" y="119"/>
                  </a:lnTo>
                  <a:lnTo>
                    <a:pt x="19" y="101"/>
                  </a:lnTo>
                  <a:lnTo>
                    <a:pt x="18" y="76"/>
                  </a:lnTo>
                  <a:lnTo>
                    <a:pt x="12" y="43"/>
                  </a:lnTo>
                  <a:lnTo>
                    <a:pt x="0" y="0"/>
                  </a:lnTo>
                  <a:lnTo>
                    <a:pt x="3" y="18"/>
                  </a:lnTo>
                  <a:lnTo>
                    <a:pt x="7" y="61"/>
                  </a:lnTo>
                  <a:lnTo>
                    <a:pt x="8" y="110"/>
                  </a:lnTo>
                  <a:lnTo>
                    <a:pt x="0" y="14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5" name="Freeform 105">
              <a:extLst>
                <a:ext uri="{FF2B5EF4-FFF2-40B4-BE49-F238E27FC236}">
                  <a16:creationId xmlns:a16="http://schemas.microsoft.com/office/drawing/2014/main" id="{DAE72F79-9384-4E39-903B-2801FA8434F2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9" y="2444"/>
              <a:ext cx="194" cy="102"/>
            </a:xfrm>
            <a:custGeom>
              <a:avLst/>
              <a:gdLst>
                <a:gd name="T0" fmla="*/ 0 w 194"/>
                <a:gd name="T1" fmla="*/ 32 h 102"/>
                <a:gd name="T2" fmla="*/ 3 w 194"/>
                <a:gd name="T3" fmla="*/ 32 h 102"/>
                <a:gd name="T4" fmla="*/ 10 w 194"/>
                <a:gd name="T5" fmla="*/ 32 h 102"/>
                <a:gd name="T6" fmla="*/ 23 w 194"/>
                <a:gd name="T7" fmla="*/ 33 h 102"/>
                <a:gd name="T8" fmla="*/ 36 w 194"/>
                <a:gd name="T9" fmla="*/ 35 h 102"/>
                <a:gd name="T10" fmla="*/ 52 w 194"/>
                <a:gd name="T11" fmla="*/ 39 h 102"/>
                <a:gd name="T12" fmla="*/ 68 w 194"/>
                <a:gd name="T13" fmla="*/ 45 h 102"/>
                <a:gd name="T14" fmla="*/ 82 w 194"/>
                <a:gd name="T15" fmla="*/ 54 h 102"/>
                <a:gd name="T16" fmla="*/ 96 w 194"/>
                <a:gd name="T17" fmla="*/ 67 h 102"/>
                <a:gd name="T18" fmla="*/ 101 w 194"/>
                <a:gd name="T19" fmla="*/ 69 h 102"/>
                <a:gd name="T20" fmla="*/ 113 w 194"/>
                <a:gd name="T21" fmla="*/ 74 h 102"/>
                <a:gd name="T22" fmla="*/ 131 w 194"/>
                <a:gd name="T23" fmla="*/ 79 h 102"/>
                <a:gd name="T24" fmla="*/ 150 w 194"/>
                <a:gd name="T25" fmla="*/ 81 h 102"/>
                <a:gd name="T26" fmla="*/ 169 w 194"/>
                <a:gd name="T27" fmla="*/ 77 h 102"/>
                <a:gd name="T28" fmla="*/ 184 w 194"/>
                <a:gd name="T29" fmla="*/ 64 h 102"/>
                <a:gd name="T30" fmla="*/ 192 w 194"/>
                <a:gd name="T31" fmla="*/ 39 h 102"/>
                <a:gd name="T32" fmla="*/ 190 w 194"/>
                <a:gd name="T33" fmla="*/ 0 h 102"/>
                <a:gd name="T34" fmla="*/ 191 w 194"/>
                <a:gd name="T35" fmla="*/ 7 h 102"/>
                <a:gd name="T36" fmla="*/ 193 w 194"/>
                <a:gd name="T37" fmla="*/ 24 h 102"/>
                <a:gd name="T38" fmla="*/ 194 w 194"/>
                <a:gd name="T39" fmla="*/ 47 h 102"/>
                <a:gd name="T40" fmla="*/ 190 w 194"/>
                <a:gd name="T41" fmla="*/ 71 h 102"/>
                <a:gd name="T42" fmla="*/ 181 w 194"/>
                <a:gd name="T43" fmla="*/ 90 h 102"/>
                <a:gd name="T44" fmla="*/ 162 w 194"/>
                <a:gd name="T45" fmla="*/ 102 h 102"/>
                <a:gd name="T46" fmla="*/ 132 w 194"/>
                <a:gd name="T47" fmla="*/ 100 h 102"/>
                <a:gd name="T48" fmla="*/ 88 w 194"/>
                <a:gd name="T49" fmla="*/ 79 h 102"/>
                <a:gd name="T50" fmla="*/ 87 w 194"/>
                <a:gd name="T51" fmla="*/ 77 h 102"/>
                <a:gd name="T52" fmla="*/ 84 w 194"/>
                <a:gd name="T53" fmla="*/ 71 h 102"/>
                <a:gd name="T54" fmla="*/ 80 w 194"/>
                <a:gd name="T55" fmla="*/ 63 h 102"/>
                <a:gd name="T56" fmla="*/ 72 w 194"/>
                <a:gd name="T57" fmla="*/ 53 h 102"/>
                <a:gd name="T58" fmla="*/ 61 w 194"/>
                <a:gd name="T59" fmla="*/ 45 h 102"/>
                <a:gd name="T60" fmla="*/ 46 w 194"/>
                <a:gd name="T61" fmla="*/ 37 h 102"/>
                <a:gd name="T62" fmla="*/ 26 w 194"/>
                <a:gd name="T63" fmla="*/ 33 h 102"/>
                <a:gd name="T64" fmla="*/ 0 w 194"/>
                <a:gd name="T65" fmla="*/ 32 h 10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94" h="102">
                  <a:moveTo>
                    <a:pt x="0" y="32"/>
                  </a:moveTo>
                  <a:lnTo>
                    <a:pt x="3" y="32"/>
                  </a:lnTo>
                  <a:lnTo>
                    <a:pt x="10" y="32"/>
                  </a:lnTo>
                  <a:lnTo>
                    <a:pt x="23" y="33"/>
                  </a:lnTo>
                  <a:lnTo>
                    <a:pt x="36" y="35"/>
                  </a:lnTo>
                  <a:lnTo>
                    <a:pt x="52" y="39"/>
                  </a:lnTo>
                  <a:lnTo>
                    <a:pt x="68" y="45"/>
                  </a:lnTo>
                  <a:lnTo>
                    <a:pt x="82" y="54"/>
                  </a:lnTo>
                  <a:lnTo>
                    <a:pt x="96" y="67"/>
                  </a:lnTo>
                  <a:lnTo>
                    <a:pt x="101" y="69"/>
                  </a:lnTo>
                  <a:lnTo>
                    <a:pt x="113" y="74"/>
                  </a:lnTo>
                  <a:lnTo>
                    <a:pt x="131" y="79"/>
                  </a:lnTo>
                  <a:lnTo>
                    <a:pt x="150" y="81"/>
                  </a:lnTo>
                  <a:lnTo>
                    <a:pt x="169" y="77"/>
                  </a:lnTo>
                  <a:lnTo>
                    <a:pt x="184" y="64"/>
                  </a:lnTo>
                  <a:lnTo>
                    <a:pt x="192" y="39"/>
                  </a:lnTo>
                  <a:lnTo>
                    <a:pt x="190" y="0"/>
                  </a:lnTo>
                  <a:lnTo>
                    <a:pt x="191" y="7"/>
                  </a:lnTo>
                  <a:lnTo>
                    <a:pt x="193" y="24"/>
                  </a:lnTo>
                  <a:lnTo>
                    <a:pt x="194" y="47"/>
                  </a:lnTo>
                  <a:lnTo>
                    <a:pt x="190" y="71"/>
                  </a:lnTo>
                  <a:lnTo>
                    <a:pt x="181" y="90"/>
                  </a:lnTo>
                  <a:lnTo>
                    <a:pt x="162" y="102"/>
                  </a:lnTo>
                  <a:lnTo>
                    <a:pt x="132" y="100"/>
                  </a:lnTo>
                  <a:lnTo>
                    <a:pt x="88" y="79"/>
                  </a:lnTo>
                  <a:lnTo>
                    <a:pt x="87" y="77"/>
                  </a:lnTo>
                  <a:lnTo>
                    <a:pt x="84" y="71"/>
                  </a:lnTo>
                  <a:lnTo>
                    <a:pt x="80" y="63"/>
                  </a:lnTo>
                  <a:lnTo>
                    <a:pt x="72" y="53"/>
                  </a:lnTo>
                  <a:lnTo>
                    <a:pt x="61" y="45"/>
                  </a:lnTo>
                  <a:lnTo>
                    <a:pt x="46" y="37"/>
                  </a:lnTo>
                  <a:lnTo>
                    <a:pt x="26" y="33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6" name="Freeform 106">
              <a:extLst>
                <a:ext uri="{FF2B5EF4-FFF2-40B4-BE49-F238E27FC236}">
                  <a16:creationId xmlns:a16="http://schemas.microsoft.com/office/drawing/2014/main" id="{024A0070-7608-4DE6-8A6E-35ACAE716B1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68" y="2468"/>
              <a:ext cx="125" cy="62"/>
            </a:xfrm>
            <a:custGeom>
              <a:avLst/>
              <a:gdLst>
                <a:gd name="T0" fmla="*/ 22 w 125"/>
                <a:gd name="T1" fmla="*/ 0 h 62"/>
                <a:gd name="T2" fmla="*/ 20 w 125"/>
                <a:gd name="T3" fmla="*/ 0 h 62"/>
                <a:gd name="T4" fmla="*/ 15 w 125"/>
                <a:gd name="T5" fmla="*/ 2 h 62"/>
                <a:gd name="T6" fmla="*/ 9 w 125"/>
                <a:gd name="T7" fmla="*/ 5 h 62"/>
                <a:gd name="T8" fmla="*/ 3 w 125"/>
                <a:gd name="T9" fmla="*/ 9 h 62"/>
                <a:gd name="T10" fmla="*/ 0 w 125"/>
                <a:gd name="T11" fmla="*/ 15 h 62"/>
                <a:gd name="T12" fmla="*/ 1 w 125"/>
                <a:gd name="T13" fmla="*/ 23 h 62"/>
                <a:gd name="T14" fmla="*/ 8 w 125"/>
                <a:gd name="T15" fmla="*/ 33 h 62"/>
                <a:gd name="T16" fmla="*/ 22 w 125"/>
                <a:gd name="T17" fmla="*/ 47 h 62"/>
                <a:gd name="T18" fmla="*/ 25 w 125"/>
                <a:gd name="T19" fmla="*/ 48 h 62"/>
                <a:gd name="T20" fmla="*/ 32 w 125"/>
                <a:gd name="T21" fmla="*/ 50 h 62"/>
                <a:gd name="T22" fmla="*/ 44 w 125"/>
                <a:gd name="T23" fmla="*/ 54 h 62"/>
                <a:gd name="T24" fmla="*/ 59 w 125"/>
                <a:gd name="T25" fmla="*/ 57 h 62"/>
                <a:gd name="T26" fmla="*/ 75 w 125"/>
                <a:gd name="T27" fmla="*/ 60 h 62"/>
                <a:gd name="T28" fmla="*/ 93 w 125"/>
                <a:gd name="T29" fmla="*/ 62 h 62"/>
                <a:gd name="T30" fmla="*/ 109 w 125"/>
                <a:gd name="T31" fmla="*/ 62 h 62"/>
                <a:gd name="T32" fmla="*/ 125 w 125"/>
                <a:gd name="T33" fmla="*/ 59 h 62"/>
                <a:gd name="T34" fmla="*/ 121 w 125"/>
                <a:gd name="T35" fmla="*/ 59 h 62"/>
                <a:gd name="T36" fmla="*/ 110 w 125"/>
                <a:gd name="T37" fmla="*/ 59 h 62"/>
                <a:gd name="T38" fmla="*/ 95 w 125"/>
                <a:gd name="T39" fmla="*/ 57 h 62"/>
                <a:gd name="T40" fmla="*/ 77 w 125"/>
                <a:gd name="T41" fmla="*/ 55 h 62"/>
                <a:gd name="T42" fmla="*/ 59 w 125"/>
                <a:gd name="T43" fmla="*/ 51 h 62"/>
                <a:gd name="T44" fmla="*/ 42 w 125"/>
                <a:gd name="T45" fmla="*/ 46 h 62"/>
                <a:gd name="T46" fmla="*/ 29 w 125"/>
                <a:gd name="T47" fmla="*/ 38 h 62"/>
                <a:gd name="T48" fmla="*/ 22 w 125"/>
                <a:gd name="T49" fmla="*/ 27 h 62"/>
                <a:gd name="T50" fmla="*/ 20 w 125"/>
                <a:gd name="T51" fmla="*/ 24 h 62"/>
                <a:gd name="T52" fmla="*/ 18 w 125"/>
                <a:gd name="T53" fmla="*/ 16 h 62"/>
                <a:gd name="T54" fmla="*/ 17 w 125"/>
                <a:gd name="T55" fmla="*/ 8 h 62"/>
                <a:gd name="T56" fmla="*/ 22 w 125"/>
                <a:gd name="T57" fmla="*/ 0 h 6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125" h="62">
                  <a:moveTo>
                    <a:pt x="22" y="0"/>
                  </a:moveTo>
                  <a:lnTo>
                    <a:pt x="20" y="0"/>
                  </a:lnTo>
                  <a:lnTo>
                    <a:pt x="15" y="2"/>
                  </a:lnTo>
                  <a:lnTo>
                    <a:pt x="9" y="5"/>
                  </a:lnTo>
                  <a:lnTo>
                    <a:pt x="3" y="9"/>
                  </a:lnTo>
                  <a:lnTo>
                    <a:pt x="0" y="15"/>
                  </a:lnTo>
                  <a:lnTo>
                    <a:pt x="1" y="23"/>
                  </a:lnTo>
                  <a:lnTo>
                    <a:pt x="8" y="33"/>
                  </a:lnTo>
                  <a:lnTo>
                    <a:pt x="22" y="47"/>
                  </a:lnTo>
                  <a:lnTo>
                    <a:pt x="25" y="48"/>
                  </a:lnTo>
                  <a:lnTo>
                    <a:pt x="32" y="50"/>
                  </a:lnTo>
                  <a:lnTo>
                    <a:pt x="44" y="54"/>
                  </a:lnTo>
                  <a:lnTo>
                    <a:pt x="59" y="57"/>
                  </a:lnTo>
                  <a:lnTo>
                    <a:pt x="75" y="60"/>
                  </a:lnTo>
                  <a:lnTo>
                    <a:pt x="93" y="62"/>
                  </a:lnTo>
                  <a:lnTo>
                    <a:pt x="109" y="62"/>
                  </a:lnTo>
                  <a:lnTo>
                    <a:pt x="125" y="59"/>
                  </a:lnTo>
                  <a:lnTo>
                    <a:pt x="121" y="59"/>
                  </a:lnTo>
                  <a:lnTo>
                    <a:pt x="110" y="59"/>
                  </a:lnTo>
                  <a:lnTo>
                    <a:pt x="95" y="57"/>
                  </a:lnTo>
                  <a:lnTo>
                    <a:pt x="77" y="55"/>
                  </a:lnTo>
                  <a:lnTo>
                    <a:pt x="59" y="51"/>
                  </a:lnTo>
                  <a:lnTo>
                    <a:pt x="42" y="46"/>
                  </a:lnTo>
                  <a:lnTo>
                    <a:pt x="29" y="38"/>
                  </a:lnTo>
                  <a:lnTo>
                    <a:pt x="22" y="27"/>
                  </a:lnTo>
                  <a:lnTo>
                    <a:pt x="20" y="24"/>
                  </a:lnTo>
                  <a:lnTo>
                    <a:pt x="18" y="16"/>
                  </a:lnTo>
                  <a:lnTo>
                    <a:pt x="17" y="8"/>
                  </a:lnTo>
                  <a:lnTo>
                    <a:pt x="2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7" name="Freeform 107">
              <a:extLst>
                <a:ext uri="{FF2B5EF4-FFF2-40B4-BE49-F238E27FC236}">
                  <a16:creationId xmlns:a16="http://schemas.microsoft.com/office/drawing/2014/main" id="{EE46242A-8F8D-4F1C-9096-1723A13AB0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7" y="2528"/>
              <a:ext cx="52" cy="74"/>
            </a:xfrm>
            <a:custGeom>
              <a:avLst/>
              <a:gdLst>
                <a:gd name="T0" fmla="*/ 2 w 52"/>
                <a:gd name="T1" fmla="*/ 0 h 74"/>
                <a:gd name="T2" fmla="*/ 1 w 52"/>
                <a:gd name="T3" fmla="*/ 1 h 74"/>
                <a:gd name="T4" fmla="*/ 0 w 52"/>
                <a:gd name="T5" fmla="*/ 5 h 74"/>
                <a:gd name="T6" fmla="*/ 0 w 52"/>
                <a:gd name="T7" fmla="*/ 11 h 74"/>
                <a:gd name="T8" fmla="*/ 0 w 52"/>
                <a:gd name="T9" fmla="*/ 19 h 74"/>
                <a:gd name="T10" fmla="*/ 3 w 52"/>
                <a:gd name="T11" fmla="*/ 27 h 74"/>
                <a:gd name="T12" fmla="*/ 8 w 52"/>
                <a:gd name="T13" fmla="*/ 36 h 74"/>
                <a:gd name="T14" fmla="*/ 18 w 52"/>
                <a:gd name="T15" fmla="*/ 43 h 74"/>
                <a:gd name="T16" fmla="*/ 32 w 52"/>
                <a:gd name="T17" fmla="*/ 51 h 74"/>
                <a:gd name="T18" fmla="*/ 33 w 52"/>
                <a:gd name="T19" fmla="*/ 52 h 74"/>
                <a:gd name="T20" fmla="*/ 37 w 52"/>
                <a:gd name="T21" fmla="*/ 54 h 74"/>
                <a:gd name="T22" fmla="*/ 39 w 52"/>
                <a:gd name="T23" fmla="*/ 57 h 74"/>
                <a:gd name="T24" fmla="*/ 40 w 52"/>
                <a:gd name="T25" fmla="*/ 61 h 74"/>
                <a:gd name="T26" fmla="*/ 39 w 52"/>
                <a:gd name="T27" fmla="*/ 65 h 74"/>
                <a:gd name="T28" fmla="*/ 32 w 52"/>
                <a:gd name="T29" fmla="*/ 69 h 74"/>
                <a:gd name="T30" fmla="*/ 22 w 52"/>
                <a:gd name="T31" fmla="*/ 72 h 74"/>
                <a:gd name="T32" fmla="*/ 4 w 52"/>
                <a:gd name="T33" fmla="*/ 74 h 74"/>
                <a:gd name="T34" fmla="*/ 8 w 52"/>
                <a:gd name="T35" fmla="*/ 74 h 74"/>
                <a:gd name="T36" fmla="*/ 17 w 52"/>
                <a:gd name="T37" fmla="*/ 73 h 74"/>
                <a:gd name="T38" fmla="*/ 29 w 52"/>
                <a:gd name="T39" fmla="*/ 71 h 74"/>
                <a:gd name="T40" fmla="*/ 41 w 52"/>
                <a:gd name="T41" fmla="*/ 68 h 74"/>
                <a:gd name="T42" fmla="*/ 50 w 52"/>
                <a:gd name="T43" fmla="*/ 63 h 74"/>
                <a:gd name="T44" fmla="*/ 52 w 52"/>
                <a:gd name="T45" fmla="*/ 55 h 74"/>
                <a:gd name="T46" fmla="*/ 46 w 52"/>
                <a:gd name="T47" fmla="*/ 45 h 74"/>
                <a:gd name="T48" fmla="*/ 27 w 52"/>
                <a:gd name="T49" fmla="*/ 32 h 74"/>
                <a:gd name="T50" fmla="*/ 23 w 52"/>
                <a:gd name="T51" fmla="*/ 32 h 74"/>
                <a:gd name="T52" fmla="*/ 15 w 52"/>
                <a:gd name="T53" fmla="*/ 28 h 74"/>
                <a:gd name="T54" fmla="*/ 6 w 52"/>
                <a:gd name="T55" fmla="*/ 19 h 74"/>
                <a:gd name="T56" fmla="*/ 2 w 52"/>
                <a:gd name="T57" fmla="*/ 0 h 74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52" h="74">
                  <a:moveTo>
                    <a:pt x="2" y="0"/>
                  </a:moveTo>
                  <a:lnTo>
                    <a:pt x="1" y="1"/>
                  </a:lnTo>
                  <a:lnTo>
                    <a:pt x="0" y="5"/>
                  </a:lnTo>
                  <a:lnTo>
                    <a:pt x="0" y="11"/>
                  </a:lnTo>
                  <a:lnTo>
                    <a:pt x="0" y="19"/>
                  </a:lnTo>
                  <a:lnTo>
                    <a:pt x="3" y="27"/>
                  </a:lnTo>
                  <a:lnTo>
                    <a:pt x="8" y="36"/>
                  </a:lnTo>
                  <a:lnTo>
                    <a:pt x="18" y="43"/>
                  </a:lnTo>
                  <a:lnTo>
                    <a:pt x="32" y="51"/>
                  </a:lnTo>
                  <a:lnTo>
                    <a:pt x="33" y="52"/>
                  </a:lnTo>
                  <a:lnTo>
                    <a:pt x="37" y="54"/>
                  </a:lnTo>
                  <a:lnTo>
                    <a:pt x="39" y="57"/>
                  </a:lnTo>
                  <a:lnTo>
                    <a:pt x="40" y="61"/>
                  </a:lnTo>
                  <a:lnTo>
                    <a:pt x="39" y="65"/>
                  </a:lnTo>
                  <a:lnTo>
                    <a:pt x="32" y="69"/>
                  </a:lnTo>
                  <a:lnTo>
                    <a:pt x="22" y="72"/>
                  </a:lnTo>
                  <a:lnTo>
                    <a:pt x="4" y="74"/>
                  </a:lnTo>
                  <a:lnTo>
                    <a:pt x="8" y="74"/>
                  </a:lnTo>
                  <a:lnTo>
                    <a:pt x="17" y="73"/>
                  </a:lnTo>
                  <a:lnTo>
                    <a:pt x="29" y="71"/>
                  </a:lnTo>
                  <a:lnTo>
                    <a:pt x="41" y="68"/>
                  </a:lnTo>
                  <a:lnTo>
                    <a:pt x="50" y="63"/>
                  </a:lnTo>
                  <a:lnTo>
                    <a:pt x="52" y="55"/>
                  </a:lnTo>
                  <a:lnTo>
                    <a:pt x="46" y="45"/>
                  </a:lnTo>
                  <a:lnTo>
                    <a:pt x="27" y="32"/>
                  </a:lnTo>
                  <a:lnTo>
                    <a:pt x="23" y="32"/>
                  </a:lnTo>
                  <a:lnTo>
                    <a:pt x="15" y="28"/>
                  </a:lnTo>
                  <a:lnTo>
                    <a:pt x="6" y="19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8" name="Freeform 108">
              <a:extLst>
                <a:ext uri="{FF2B5EF4-FFF2-40B4-BE49-F238E27FC236}">
                  <a16:creationId xmlns:a16="http://schemas.microsoft.com/office/drawing/2014/main" id="{FCAE3A12-23B3-42AA-8D16-CC8AA5EA314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6" y="2626"/>
              <a:ext cx="165" cy="28"/>
            </a:xfrm>
            <a:custGeom>
              <a:avLst/>
              <a:gdLst>
                <a:gd name="T0" fmla="*/ 0 w 165"/>
                <a:gd name="T1" fmla="*/ 13 h 28"/>
                <a:gd name="T2" fmla="*/ 1 w 165"/>
                <a:gd name="T3" fmla="*/ 13 h 28"/>
                <a:gd name="T4" fmla="*/ 4 w 165"/>
                <a:gd name="T5" fmla="*/ 15 h 28"/>
                <a:gd name="T6" fmla="*/ 9 w 165"/>
                <a:gd name="T7" fmla="*/ 16 h 28"/>
                <a:gd name="T8" fmla="*/ 16 w 165"/>
                <a:gd name="T9" fmla="*/ 18 h 28"/>
                <a:gd name="T10" fmla="*/ 25 w 165"/>
                <a:gd name="T11" fmla="*/ 20 h 28"/>
                <a:gd name="T12" fmla="*/ 35 w 165"/>
                <a:gd name="T13" fmla="*/ 22 h 28"/>
                <a:gd name="T14" fmla="*/ 45 w 165"/>
                <a:gd name="T15" fmla="*/ 24 h 28"/>
                <a:gd name="T16" fmla="*/ 58 w 165"/>
                <a:gd name="T17" fmla="*/ 27 h 28"/>
                <a:gd name="T18" fmla="*/ 71 w 165"/>
                <a:gd name="T19" fmla="*/ 27 h 28"/>
                <a:gd name="T20" fmla="*/ 83 w 165"/>
                <a:gd name="T21" fmla="*/ 28 h 28"/>
                <a:gd name="T22" fmla="*/ 98 w 165"/>
                <a:gd name="T23" fmla="*/ 27 h 28"/>
                <a:gd name="T24" fmla="*/ 111 w 165"/>
                <a:gd name="T25" fmla="*/ 24 h 28"/>
                <a:gd name="T26" fmla="*/ 125 w 165"/>
                <a:gd name="T27" fmla="*/ 20 h 28"/>
                <a:gd name="T28" fmla="*/ 139 w 165"/>
                <a:gd name="T29" fmla="*/ 15 h 28"/>
                <a:gd name="T30" fmla="*/ 152 w 165"/>
                <a:gd name="T31" fmla="*/ 9 h 28"/>
                <a:gd name="T32" fmla="*/ 165 w 165"/>
                <a:gd name="T33" fmla="*/ 0 h 28"/>
                <a:gd name="T34" fmla="*/ 164 w 165"/>
                <a:gd name="T35" fmla="*/ 0 h 28"/>
                <a:gd name="T36" fmla="*/ 160 w 165"/>
                <a:gd name="T37" fmla="*/ 1 h 28"/>
                <a:gd name="T38" fmla="*/ 154 w 165"/>
                <a:gd name="T39" fmla="*/ 2 h 28"/>
                <a:gd name="T40" fmla="*/ 147 w 165"/>
                <a:gd name="T41" fmla="*/ 4 h 28"/>
                <a:gd name="T42" fmla="*/ 138 w 165"/>
                <a:gd name="T43" fmla="*/ 6 h 28"/>
                <a:gd name="T44" fmla="*/ 126 w 165"/>
                <a:gd name="T45" fmla="*/ 8 h 28"/>
                <a:gd name="T46" fmla="*/ 114 w 165"/>
                <a:gd name="T47" fmla="*/ 9 h 28"/>
                <a:gd name="T48" fmla="*/ 102 w 165"/>
                <a:gd name="T49" fmla="*/ 11 h 28"/>
                <a:gd name="T50" fmla="*/ 88 w 165"/>
                <a:gd name="T51" fmla="*/ 13 h 28"/>
                <a:gd name="T52" fmla="*/ 74 w 165"/>
                <a:gd name="T53" fmla="*/ 15 h 28"/>
                <a:gd name="T54" fmla="*/ 61 w 165"/>
                <a:gd name="T55" fmla="*/ 16 h 28"/>
                <a:gd name="T56" fmla="*/ 47 w 165"/>
                <a:gd name="T57" fmla="*/ 16 h 28"/>
                <a:gd name="T58" fmla="*/ 34 w 165"/>
                <a:gd name="T59" fmla="*/ 17 h 28"/>
                <a:gd name="T60" fmla="*/ 22 w 165"/>
                <a:gd name="T61" fmla="*/ 16 h 28"/>
                <a:gd name="T62" fmla="*/ 10 w 165"/>
                <a:gd name="T63" fmla="*/ 15 h 28"/>
                <a:gd name="T64" fmla="*/ 0 w 165"/>
                <a:gd name="T65" fmla="*/ 13 h 2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65" h="28">
                  <a:moveTo>
                    <a:pt x="0" y="13"/>
                  </a:moveTo>
                  <a:lnTo>
                    <a:pt x="1" y="13"/>
                  </a:lnTo>
                  <a:lnTo>
                    <a:pt x="4" y="15"/>
                  </a:lnTo>
                  <a:lnTo>
                    <a:pt x="9" y="16"/>
                  </a:lnTo>
                  <a:lnTo>
                    <a:pt x="16" y="18"/>
                  </a:lnTo>
                  <a:lnTo>
                    <a:pt x="25" y="20"/>
                  </a:lnTo>
                  <a:lnTo>
                    <a:pt x="35" y="22"/>
                  </a:lnTo>
                  <a:lnTo>
                    <a:pt x="45" y="24"/>
                  </a:lnTo>
                  <a:lnTo>
                    <a:pt x="58" y="27"/>
                  </a:lnTo>
                  <a:lnTo>
                    <a:pt x="71" y="27"/>
                  </a:lnTo>
                  <a:lnTo>
                    <a:pt x="83" y="28"/>
                  </a:lnTo>
                  <a:lnTo>
                    <a:pt x="98" y="27"/>
                  </a:lnTo>
                  <a:lnTo>
                    <a:pt x="111" y="24"/>
                  </a:lnTo>
                  <a:lnTo>
                    <a:pt x="125" y="20"/>
                  </a:lnTo>
                  <a:lnTo>
                    <a:pt x="139" y="15"/>
                  </a:lnTo>
                  <a:lnTo>
                    <a:pt x="152" y="9"/>
                  </a:lnTo>
                  <a:lnTo>
                    <a:pt x="165" y="0"/>
                  </a:lnTo>
                  <a:lnTo>
                    <a:pt x="164" y="0"/>
                  </a:lnTo>
                  <a:lnTo>
                    <a:pt x="160" y="1"/>
                  </a:lnTo>
                  <a:lnTo>
                    <a:pt x="154" y="2"/>
                  </a:lnTo>
                  <a:lnTo>
                    <a:pt x="147" y="4"/>
                  </a:lnTo>
                  <a:lnTo>
                    <a:pt x="138" y="6"/>
                  </a:lnTo>
                  <a:lnTo>
                    <a:pt x="126" y="8"/>
                  </a:lnTo>
                  <a:lnTo>
                    <a:pt x="114" y="9"/>
                  </a:lnTo>
                  <a:lnTo>
                    <a:pt x="102" y="11"/>
                  </a:lnTo>
                  <a:lnTo>
                    <a:pt x="88" y="13"/>
                  </a:lnTo>
                  <a:lnTo>
                    <a:pt x="74" y="15"/>
                  </a:lnTo>
                  <a:lnTo>
                    <a:pt x="61" y="16"/>
                  </a:lnTo>
                  <a:lnTo>
                    <a:pt x="47" y="16"/>
                  </a:lnTo>
                  <a:lnTo>
                    <a:pt x="34" y="17"/>
                  </a:lnTo>
                  <a:lnTo>
                    <a:pt x="22" y="16"/>
                  </a:lnTo>
                  <a:lnTo>
                    <a:pt x="10" y="15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69" name="Freeform 109">
              <a:extLst>
                <a:ext uri="{FF2B5EF4-FFF2-40B4-BE49-F238E27FC236}">
                  <a16:creationId xmlns:a16="http://schemas.microsoft.com/office/drawing/2014/main" id="{3F821E60-A607-4E6D-86B6-181E832782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820" y="2557"/>
              <a:ext cx="79" cy="64"/>
            </a:xfrm>
            <a:custGeom>
              <a:avLst/>
              <a:gdLst>
                <a:gd name="T0" fmla="*/ 0 w 79"/>
                <a:gd name="T1" fmla="*/ 64 h 64"/>
                <a:gd name="T2" fmla="*/ 4 w 79"/>
                <a:gd name="T3" fmla="*/ 64 h 64"/>
                <a:gd name="T4" fmla="*/ 16 w 79"/>
                <a:gd name="T5" fmla="*/ 63 h 64"/>
                <a:gd name="T6" fmla="*/ 30 w 79"/>
                <a:gd name="T7" fmla="*/ 61 h 64"/>
                <a:gd name="T8" fmla="*/ 47 w 79"/>
                <a:gd name="T9" fmla="*/ 55 h 64"/>
                <a:gd name="T10" fmla="*/ 62 w 79"/>
                <a:gd name="T11" fmla="*/ 48 h 64"/>
                <a:gd name="T12" fmla="*/ 74 w 79"/>
                <a:gd name="T13" fmla="*/ 37 h 64"/>
                <a:gd name="T14" fmla="*/ 79 w 79"/>
                <a:gd name="T15" fmla="*/ 21 h 64"/>
                <a:gd name="T16" fmla="*/ 76 w 79"/>
                <a:gd name="T17" fmla="*/ 0 h 64"/>
                <a:gd name="T18" fmla="*/ 75 w 79"/>
                <a:gd name="T19" fmla="*/ 2 h 64"/>
                <a:gd name="T20" fmla="*/ 73 w 79"/>
                <a:gd name="T21" fmla="*/ 9 h 64"/>
                <a:gd name="T22" fmla="*/ 69 w 79"/>
                <a:gd name="T23" fmla="*/ 18 h 64"/>
                <a:gd name="T24" fmla="*/ 62 w 79"/>
                <a:gd name="T25" fmla="*/ 30 h 64"/>
                <a:gd name="T26" fmla="*/ 53 w 79"/>
                <a:gd name="T27" fmla="*/ 41 h 64"/>
                <a:gd name="T28" fmla="*/ 39 w 79"/>
                <a:gd name="T29" fmla="*/ 51 h 64"/>
                <a:gd name="T30" fmla="*/ 22 w 79"/>
                <a:gd name="T31" fmla="*/ 60 h 64"/>
                <a:gd name="T32" fmla="*/ 0 w 79"/>
                <a:gd name="T33" fmla="*/ 64 h 64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79" h="64">
                  <a:moveTo>
                    <a:pt x="0" y="64"/>
                  </a:moveTo>
                  <a:lnTo>
                    <a:pt x="4" y="64"/>
                  </a:lnTo>
                  <a:lnTo>
                    <a:pt x="16" y="63"/>
                  </a:lnTo>
                  <a:lnTo>
                    <a:pt x="30" y="61"/>
                  </a:lnTo>
                  <a:lnTo>
                    <a:pt x="47" y="55"/>
                  </a:lnTo>
                  <a:lnTo>
                    <a:pt x="62" y="48"/>
                  </a:lnTo>
                  <a:lnTo>
                    <a:pt x="74" y="37"/>
                  </a:lnTo>
                  <a:lnTo>
                    <a:pt x="79" y="21"/>
                  </a:lnTo>
                  <a:lnTo>
                    <a:pt x="76" y="0"/>
                  </a:lnTo>
                  <a:lnTo>
                    <a:pt x="75" y="2"/>
                  </a:lnTo>
                  <a:lnTo>
                    <a:pt x="73" y="9"/>
                  </a:lnTo>
                  <a:lnTo>
                    <a:pt x="69" y="18"/>
                  </a:lnTo>
                  <a:lnTo>
                    <a:pt x="62" y="30"/>
                  </a:lnTo>
                  <a:lnTo>
                    <a:pt x="53" y="41"/>
                  </a:lnTo>
                  <a:lnTo>
                    <a:pt x="39" y="51"/>
                  </a:lnTo>
                  <a:lnTo>
                    <a:pt x="22" y="60"/>
                  </a:lnTo>
                  <a:lnTo>
                    <a:pt x="0" y="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0" name="Freeform 110">
              <a:extLst>
                <a:ext uri="{FF2B5EF4-FFF2-40B4-BE49-F238E27FC236}">
                  <a16:creationId xmlns:a16="http://schemas.microsoft.com/office/drawing/2014/main" id="{C21E73B3-E412-4C54-81C1-373592B2557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4" y="2629"/>
              <a:ext cx="12" cy="47"/>
            </a:xfrm>
            <a:custGeom>
              <a:avLst/>
              <a:gdLst>
                <a:gd name="T0" fmla="*/ 7 w 12"/>
                <a:gd name="T1" fmla="*/ 0 h 47"/>
                <a:gd name="T2" fmla="*/ 0 w 12"/>
                <a:gd name="T3" fmla="*/ 47 h 47"/>
                <a:gd name="T4" fmla="*/ 3 w 12"/>
                <a:gd name="T5" fmla="*/ 41 h 47"/>
                <a:gd name="T6" fmla="*/ 9 w 12"/>
                <a:gd name="T7" fmla="*/ 28 h 47"/>
                <a:gd name="T8" fmla="*/ 12 w 12"/>
                <a:gd name="T9" fmla="*/ 11 h 47"/>
                <a:gd name="T10" fmla="*/ 7 w 12"/>
                <a:gd name="T11" fmla="*/ 0 h 4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2" h="47">
                  <a:moveTo>
                    <a:pt x="7" y="0"/>
                  </a:moveTo>
                  <a:lnTo>
                    <a:pt x="0" y="47"/>
                  </a:lnTo>
                  <a:lnTo>
                    <a:pt x="3" y="41"/>
                  </a:lnTo>
                  <a:lnTo>
                    <a:pt x="9" y="28"/>
                  </a:lnTo>
                  <a:lnTo>
                    <a:pt x="12" y="11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1" name="Freeform 111">
              <a:extLst>
                <a:ext uri="{FF2B5EF4-FFF2-40B4-BE49-F238E27FC236}">
                  <a16:creationId xmlns:a16="http://schemas.microsoft.com/office/drawing/2014/main" id="{A51BBB49-91C3-4679-8CCC-F08D14B2A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4" y="2059"/>
              <a:ext cx="69" cy="146"/>
            </a:xfrm>
            <a:custGeom>
              <a:avLst/>
              <a:gdLst>
                <a:gd name="T0" fmla="*/ 0 w 69"/>
                <a:gd name="T1" fmla="*/ 0 h 146"/>
                <a:gd name="T2" fmla="*/ 5 w 69"/>
                <a:gd name="T3" fmla="*/ 7 h 146"/>
                <a:gd name="T4" fmla="*/ 16 w 69"/>
                <a:gd name="T5" fmla="*/ 23 h 146"/>
                <a:gd name="T6" fmla="*/ 32 w 69"/>
                <a:gd name="T7" fmla="*/ 46 h 146"/>
                <a:gd name="T8" fmla="*/ 46 w 69"/>
                <a:gd name="T9" fmla="*/ 72 h 146"/>
                <a:gd name="T10" fmla="*/ 57 w 69"/>
                <a:gd name="T11" fmla="*/ 99 h 146"/>
                <a:gd name="T12" fmla="*/ 62 w 69"/>
                <a:gd name="T13" fmla="*/ 123 h 146"/>
                <a:gd name="T14" fmla="*/ 54 w 69"/>
                <a:gd name="T15" fmla="*/ 139 h 146"/>
                <a:gd name="T16" fmla="*/ 33 w 69"/>
                <a:gd name="T17" fmla="*/ 146 h 146"/>
                <a:gd name="T18" fmla="*/ 37 w 69"/>
                <a:gd name="T19" fmla="*/ 146 h 146"/>
                <a:gd name="T20" fmla="*/ 46 w 69"/>
                <a:gd name="T21" fmla="*/ 145 h 146"/>
                <a:gd name="T22" fmla="*/ 57 w 69"/>
                <a:gd name="T23" fmla="*/ 140 h 146"/>
                <a:gd name="T24" fmla="*/ 66 w 69"/>
                <a:gd name="T25" fmla="*/ 131 h 146"/>
                <a:gd name="T26" fmla="*/ 69 w 69"/>
                <a:gd name="T27" fmla="*/ 114 h 146"/>
                <a:gd name="T28" fmla="*/ 61 w 69"/>
                <a:gd name="T29" fmla="*/ 88 h 146"/>
                <a:gd name="T30" fmla="*/ 39 w 69"/>
                <a:gd name="T31" fmla="*/ 51 h 146"/>
                <a:gd name="T32" fmla="*/ 0 w 69"/>
                <a:gd name="T33" fmla="*/ 0 h 14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9" h="146">
                  <a:moveTo>
                    <a:pt x="0" y="0"/>
                  </a:moveTo>
                  <a:lnTo>
                    <a:pt x="5" y="7"/>
                  </a:lnTo>
                  <a:lnTo>
                    <a:pt x="16" y="23"/>
                  </a:lnTo>
                  <a:lnTo>
                    <a:pt x="32" y="46"/>
                  </a:lnTo>
                  <a:lnTo>
                    <a:pt x="46" y="72"/>
                  </a:lnTo>
                  <a:lnTo>
                    <a:pt x="57" y="99"/>
                  </a:lnTo>
                  <a:lnTo>
                    <a:pt x="62" y="123"/>
                  </a:lnTo>
                  <a:lnTo>
                    <a:pt x="54" y="139"/>
                  </a:lnTo>
                  <a:lnTo>
                    <a:pt x="33" y="146"/>
                  </a:lnTo>
                  <a:lnTo>
                    <a:pt x="37" y="146"/>
                  </a:lnTo>
                  <a:lnTo>
                    <a:pt x="46" y="145"/>
                  </a:lnTo>
                  <a:lnTo>
                    <a:pt x="57" y="140"/>
                  </a:lnTo>
                  <a:lnTo>
                    <a:pt x="66" y="131"/>
                  </a:lnTo>
                  <a:lnTo>
                    <a:pt x="69" y="114"/>
                  </a:lnTo>
                  <a:lnTo>
                    <a:pt x="61" y="88"/>
                  </a:lnTo>
                  <a:lnTo>
                    <a:pt x="39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2" name="Freeform 112">
              <a:extLst>
                <a:ext uri="{FF2B5EF4-FFF2-40B4-BE49-F238E27FC236}">
                  <a16:creationId xmlns:a16="http://schemas.microsoft.com/office/drawing/2014/main" id="{E52FD6B5-5A1E-448E-8FBF-5F7446387B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30" y="2370"/>
              <a:ext cx="69" cy="109"/>
            </a:xfrm>
            <a:custGeom>
              <a:avLst/>
              <a:gdLst>
                <a:gd name="T0" fmla="*/ 0 w 69"/>
                <a:gd name="T1" fmla="*/ 0 h 109"/>
                <a:gd name="T2" fmla="*/ 3 w 69"/>
                <a:gd name="T3" fmla="*/ 2 h 109"/>
                <a:gd name="T4" fmla="*/ 11 w 69"/>
                <a:gd name="T5" fmla="*/ 7 h 109"/>
                <a:gd name="T6" fmla="*/ 23 w 69"/>
                <a:gd name="T7" fmla="*/ 15 h 109"/>
                <a:gd name="T8" fmla="*/ 36 w 69"/>
                <a:gd name="T9" fmla="*/ 27 h 109"/>
                <a:gd name="T10" fmla="*/ 48 w 69"/>
                <a:gd name="T11" fmla="*/ 42 h 109"/>
                <a:gd name="T12" fmla="*/ 60 w 69"/>
                <a:gd name="T13" fmla="*/ 61 h 109"/>
                <a:gd name="T14" fmla="*/ 67 w 69"/>
                <a:gd name="T15" fmla="*/ 83 h 109"/>
                <a:gd name="T16" fmla="*/ 69 w 69"/>
                <a:gd name="T17" fmla="*/ 109 h 109"/>
                <a:gd name="T18" fmla="*/ 68 w 69"/>
                <a:gd name="T19" fmla="*/ 105 h 109"/>
                <a:gd name="T20" fmla="*/ 65 w 69"/>
                <a:gd name="T21" fmla="*/ 95 h 109"/>
                <a:gd name="T22" fmla="*/ 60 w 69"/>
                <a:gd name="T23" fmla="*/ 81 h 109"/>
                <a:gd name="T24" fmla="*/ 52 w 69"/>
                <a:gd name="T25" fmla="*/ 64 h 109"/>
                <a:gd name="T26" fmla="*/ 43 w 69"/>
                <a:gd name="T27" fmla="*/ 46 h 109"/>
                <a:gd name="T28" fmla="*/ 31 w 69"/>
                <a:gd name="T29" fmla="*/ 28 h 109"/>
                <a:gd name="T30" fmla="*/ 16 w 69"/>
                <a:gd name="T31" fmla="*/ 12 h 109"/>
                <a:gd name="T32" fmla="*/ 0 w 69"/>
                <a:gd name="T33" fmla="*/ 0 h 1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69" h="109">
                  <a:moveTo>
                    <a:pt x="0" y="0"/>
                  </a:moveTo>
                  <a:lnTo>
                    <a:pt x="3" y="2"/>
                  </a:lnTo>
                  <a:lnTo>
                    <a:pt x="11" y="7"/>
                  </a:lnTo>
                  <a:lnTo>
                    <a:pt x="23" y="15"/>
                  </a:lnTo>
                  <a:lnTo>
                    <a:pt x="36" y="27"/>
                  </a:lnTo>
                  <a:lnTo>
                    <a:pt x="48" y="42"/>
                  </a:lnTo>
                  <a:lnTo>
                    <a:pt x="60" y="61"/>
                  </a:lnTo>
                  <a:lnTo>
                    <a:pt x="67" y="83"/>
                  </a:lnTo>
                  <a:lnTo>
                    <a:pt x="69" y="109"/>
                  </a:lnTo>
                  <a:lnTo>
                    <a:pt x="68" y="105"/>
                  </a:lnTo>
                  <a:lnTo>
                    <a:pt x="65" y="95"/>
                  </a:lnTo>
                  <a:lnTo>
                    <a:pt x="60" y="81"/>
                  </a:lnTo>
                  <a:lnTo>
                    <a:pt x="52" y="64"/>
                  </a:lnTo>
                  <a:lnTo>
                    <a:pt x="43" y="46"/>
                  </a:lnTo>
                  <a:lnTo>
                    <a:pt x="31" y="28"/>
                  </a:lnTo>
                  <a:lnTo>
                    <a:pt x="16" y="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3" name="Freeform 113">
              <a:extLst>
                <a:ext uri="{FF2B5EF4-FFF2-40B4-BE49-F238E27FC236}">
                  <a16:creationId xmlns:a16="http://schemas.microsoft.com/office/drawing/2014/main" id="{764FBD9A-A1A1-47E4-8C82-F6BB8249C182}"/>
                </a:ext>
              </a:extLst>
            </p:cNvPr>
            <p:cNvSpPr>
              <a:spLocks/>
            </p:cNvSpPr>
            <p:nvPr/>
          </p:nvSpPr>
          <p:spPr bwMode="auto">
            <a:xfrm>
              <a:off x="3313" y="2606"/>
              <a:ext cx="122" cy="116"/>
            </a:xfrm>
            <a:custGeom>
              <a:avLst/>
              <a:gdLst>
                <a:gd name="T0" fmla="*/ 0 w 122"/>
                <a:gd name="T1" fmla="*/ 0 h 116"/>
                <a:gd name="T2" fmla="*/ 3 w 122"/>
                <a:gd name="T3" fmla="*/ 5 h 116"/>
                <a:gd name="T4" fmla="*/ 11 w 122"/>
                <a:gd name="T5" fmla="*/ 21 h 116"/>
                <a:gd name="T6" fmla="*/ 24 w 122"/>
                <a:gd name="T7" fmla="*/ 40 h 116"/>
                <a:gd name="T8" fmla="*/ 41 w 122"/>
                <a:gd name="T9" fmla="*/ 62 h 116"/>
                <a:gd name="T10" fmla="*/ 59 w 122"/>
                <a:gd name="T11" fmla="*/ 84 h 116"/>
                <a:gd name="T12" fmla="*/ 80 w 122"/>
                <a:gd name="T13" fmla="*/ 99 h 116"/>
                <a:gd name="T14" fmla="*/ 101 w 122"/>
                <a:gd name="T15" fmla="*/ 107 h 116"/>
                <a:gd name="T16" fmla="*/ 122 w 122"/>
                <a:gd name="T17" fmla="*/ 103 h 116"/>
                <a:gd name="T18" fmla="*/ 120 w 122"/>
                <a:gd name="T19" fmla="*/ 106 h 116"/>
                <a:gd name="T20" fmla="*/ 115 w 122"/>
                <a:gd name="T21" fmla="*/ 111 h 116"/>
                <a:gd name="T22" fmla="*/ 105 w 122"/>
                <a:gd name="T23" fmla="*/ 115 h 116"/>
                <a:gd name="T24" fmla="*/ 93 w 122"/>
                <a:gd name="T25" fmla="*/ 116 h 116"/>
                <a:gd name="T26" fmla="*/ 77 w 122"/>
                <a:gd name="T27" fmla="*/ 108 h 116"/>
                <a:gd name="T28" fmla="*/ 55 w 122"/>
                <a:gd name="T29" fmla="*/ 89 h 116"/>
                <a:gd name="T30" fmla="*/ 29 w 122"/>
                <a:gd name="T31" fmla="*/ 54 h 116"/>
                <a:gd name="T32" fmla="*/ 0 w 122"/>
                <a:gd name="T33" fmla="*/ 0 h 11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22" h="116">
                  <a:moveTo>
                    <a:pt x="0" y="0"/>
                  </a:moveTo>
                  <a:lnTo>
                    <a:pt x="3" y="5"/>
                  </a:lnTo>
                  <a:lnTo>
                    <a:pt x="11" y="21"/>
                  </a:lnTo>
                  <a:lnTo>
                    <a:pt x="24" y="40"/>
                  </a:lnTo>
                  <a:lnTo>
                    <a:pt x="41" y="62"/>
                  </a:lnTo>
                  <a:lnTo>
                    <a:pt x="59" y="84"/>
                  </a:lnTo>
                  <a:lnTo>
                    <a:pt x="80" y="99"/>
                  </a:lnTo>
                  <a:lnTo>
                    <a:pt x="101" y="107"/>
                  </a:lnTo>
                  <a:lnTo>
                    <a:pt x="122" y="103"/>
                  </a:lnTo>
                  <a:lnTo>
                    <a:pt x="120" y="106"/>
                  </a:lnTo>
                  <a:lnTo>
                    <a:pt x="115" y="111"/>
                  </a:lnTo>
                  <a:lnTo>
                    <a:pt x="105" y="115"/>
                  </a:lnTo>
                  <a:lnTo>
                    <a:pt x="93" y="116"/>
                  </a:lnTo>
                  <a:lnTo>
                    <a:pt x="77" y="108"/>
                  </a:lnTo>
                  <a:lnTo>
                    <a:pt x="55" y="89"/>
                  </a:lnTo>
                  <a:lnTo>
                    <a:pt x="29" y="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4" name="Freeform 114">
              <a:extLst>
                <a:ext uri="{FF2B5EF4-FFF2-40B4-BE49-F238E27FC236}">
                  <a16:creationId xmlns:a16="http://schemas.microsoft.com/office/drawing/2014/main" id="{24D8B038-EF97-49E6-B51C-C10C62ABFB15}"/>
                </a:ext>
              </a:extLst>
            </p:cNvPr>
            <p:cNvSpPr>
              <a:spLocks/>
            </p:cNvSpPr>
            <p:nvPr/>
          </p:nvSpPr>
          <p:spPr bwMode="auto">
            <a:xfrm>
              <a:off x="2898" y="2496"/>
              <a:ext cx="190" cy="233"/>
            </a:xfrm>
            <a:custGeom>
              <a:avLst/>
              <a:gdLst>
                <a:gd name="T0" fmla="*/ 0 w 190"/>
                <a:gd name="T1" fmla="*/ 0 h 233"/>
                <a:gd name="T2" fmla="*/ 1 w 190"/>
                <a:gd name="T3" fmla="*/ 0 h 233"/>
                <a:gd name="T4" fmla="*/ 4 w 190"/>
                <a:gd name="T5" fmla="*/ 4 h 233"/>
                <a:gd name="T6" fmla="*/ 7 w 190"/>
                <a:gd name="T7" fmla="*/ 12 h 233"/>
                <a:gd name="T8" fmla="*/ 12 w 190"/>
                <a:gd name="T9" fmla="*/ 22 h 233"/>
                <a:gd name="T10" fmla="*/ 18 w 190"/>
                <a:gd name="T11" fmla="*/ 34 h 233"/>
                <a:gd name="T12" fmla="*/ 26 w 190"/>
                <a:gd name="T13" fmla="*/ 50 h 233"/>
                <a:gd name="T14" fmla="*/ 35 w 190"/>
                <a:gd name="T15" fmla="*/ 66 h 233"/>
                <a:gd name="T16" fmla="*/ 47 w 190"/>
                <a:gd name="T17" fmla="*/ 84 h 233"/>
                <a:gd name="T18" fmla="*/ 59 w 190"/>
                <a:gd name="T19" fmla="*/ 103 h 233"/>
                <a:gd name="T20" fmla="*/ 73 w 190"/>
                <a:gd name="T21" fmla="*/ 123 h 233"/>
                <a:gd name="T22" fmla="*/ 89 w 190"/>
                <a:gd name="T23" fmla="*/ 142 h 233"/>
                <a:gd name="T24" fmla="*/ 106 w 190"/>
                <a:gd name="T25" fmla="*/ 162 h 233"/>
                <a:gd name="T26" fmla="*/ 125 w 190"/>
                <a:gd name="T27" fmla="*/ 181 h 233"/>
                <a:gd name="T28" fmla="*/ 144 w 190"/>
                <a:gd name="T29" fmla="*/ 200 h 233"/>
                <a:gd name="T30" fmla="*/ 166 w 190"/>
                <a:gd name="T31" fmla="*/ 217 h 233"/>
                <a:gd name="T32" fmla="*/ 190 w 190"/>
                <a:gd name="T33" fmla="*/ 233 h 233"/>
                <a:gd name="T34" fmla="*/ 187 w 190"/>
                <a:gd name="T35" fmla="*/ 232 h 233"/>
                <a:gd name="T36" fmla="*/ 182 w 190"/>
                <a:gd name="T37" fmla="*/ 230 h 233"/>
                <a:gd name="T38" fmla="*/ 173 w 190"/>
                <a:gd name="T39" fmla="*/ 225 h 233"/>
                <a:gd name="T40" fmla="*/ 162 w 190"/>
                <a:gd name="T41" fmla="*/ 219 h 233"/>
                <a:gd name="T42" fmla="*/ 148 w 190"/>
                <a:gd name="T43" fmla="*/ 211 h 233"/>
                <a:gd name="T44" fmla="*/ 133 w 190"/>
                <a:gd name="T45" fmla="*/ 202 h 233"/>
                <a:gd name="T46" fmla="*/ 117 w 190"/>
                <a:gd name="T47" fmla="*/ 189 h 233"/>
                <a:gd name="T48" fmla="*/ 100 w 190"/>
                <a:gd name="T49" fmla="*/ 176 h 233"/>
                <a:gd name="T50" fmla="*/ 83 w 190"/>
                <a:gd name="T51" fmla="*/ 162 h 233"/>
                <a:gd name="T52" fmla="*/ 66 w 190"/>
                <a:gd name="T53" fmla="*/ 144 h 233"/>
                <a:gd name="T54" fmla="*/ 50 w 190"/>
                <a:gd name="T55" fmla="*/ 126 h 233"/>
                <a:gd name="T56" fmla="*/ 35 w 190"/>
                <a:gd name="T57" fmla="*/ 104 h 233"/>
                <a:gd name="T58" fmla="*/ 23 w 190"/>
                <a:gd name="T59" fmla="*/ 82 h 233"/>
                <a:gd name="T60" fmla="*/ 13 w 190"/>
                <a:gd name="T61" fmla="*/ 56 h 233"/>
                <a:gd name="T62" fmla="*/ 5 w 190"/>
                <a:gd name="T63" fmla="*/ 29 h 233"/>
                <a:gd name="T64" fmla="*/ 0 w 190"/>
                <a:gd name="T65" fmla="*/ 0 h 23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90" h="233">
                  <a:moveTo>
                    <a:pt x="0" y="0"/>
                  </a:moveTo>
                  <a:lnTo>
                    <a:pt x="1" y="0"/>
                  </a:lnTo>
                  <a:lnTo>
                    <a:pt x="4" y="4"/>
                  </a:lnTo>
                  <a:lnTo>
                    <a:pt x="7" y="12"/>
                  </a:lnTo>
                  <a:lnTo>
                    <a:pt x="12" y="22"/>
                  </a:lnTo>
                  <a:lnTo>
                    <a:pt x="18" y="34"/>
                  </a:lnTo>
                  <a:lnTo>
                    <a:pt x="26" y="50"/>
                  </a:lnTo>
                  <a:lnTo>
                    <a:pt x="35" y="66"/>
                  </a:lnTo>
                  <a:lnTo>
                    <a:pt x="47" y="84"/>
                  </a:lnTo>
                  <a:lnTo>
                    <a:pt x="59" y="103"/>
                  </a:lnTo>
                  <a:lnTo>
                    <a:pt x="73" y="123"/>
                  </a:lnTo>
                  <a:lnTo>
                    <a:pt x="89" y="142"/>
                  </a:lnTo>
                  <a:lnTo>
                    <a:pt x="106" y="162"/>
                  </a:lnTo>
                  <a:lnTo>
                    <a:pt x="125" y="181"/>
                  </a:lnTo>
                  <a:lnTo>
                    <a:pt x="144" y="200"/>
                  </a:lnTo>
                  <a:lnTo>
                    <a:pt x="166" y="217"/>
                  </a:lnTo>
                  <a:lnTo>
                    <a:pt x="190" y="233"/>
                  </a:lnTo>
                  <a:lnTo>
                    <a:pt x="187" y="232"/>
                  </a:lnTo>
                  <a:lnTo>
                    <a:pt x="182" y="230"/>
                  </a:lnTo>
                  <a:lnTo>
                    <a:pt x="173" y="225"/>
                  </a:lnTo>
                  <a:lnTo>
                    <a:pt x="162" y="219"/>
                  </a:lnTo>
                  <a:lnTo>
                    <a:pt x="148" y="211"/>
                  </a:lnTo>
                  <a:lnTo>
                    <a:pt x="133" y="202"/>
                  </a:lnTo>
                  <a:lnTo>
                    <a:pt x="117" y="189"/>
                  </a:lnTo>
                  <a:lnTo>
                    <a:pt x="100" y="176"/>
                  </a:lnTo>
                  <a:lnTo>
                    <a:pt x="83" y="162"/>
                  </a:lnTo>
                  <a:lnTo>
                    <a:pt x="66" y="144"/>
                  </a:lnTo>
                  <a:lnTo>
                    <a:pt x="50" y="126"/>
                  </a:lnTo>
                  <a:lnTo>
                    <a:pt x="35" y="104"/>
                  </a:lnTo>
                  <a:lnTo>
                    <a:pt x="23" y="82"/>
                  </a:lnTo>
                  <a:lnTo>
                    <a:pt x="13" y="56"/>
                  </a:lnTo>
                  <a:lnTo>
                    <a:pt x="5" y="2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5" name="Freeform 115">
              <a:extLst>
                <a:ext uri="{FF2B5EF4-FFF2-40B4-BE49-F238E27FC236}">
                  <a16:creationId xmlns:a16="http://schemas.microsoft.com/office/drawing/2014/main" id="{FF318DEB-5139-4745-94DD-DCE2D23C9733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2" y="2585"/>
              <a:ext cx="229" cy="80"/>
            </a:xfrm>
            <a:custGeom>
              <a:avLst/>
              <a:gdLst>
                <a:gd name="T0" fmla="*/ 0 w 229"/>
                <a:gd name="T1" fmla="*/ 0 h 80"/>
                <a:gd name="T2" fmla="*/ 1 w 229"/>
                <a:gd name="T3" fmla="*/ 1 h 80"/>
                <a:gd name="T4" fmla="*/ 3 w 229"/>
                <a:gd name="T5" fmla="*/ 4 h 80"/>
                <a:gd name="T6" fmla="*/ 7 w 229"/>
                <a:gd name="T7" fmla="*/ 8 h 80"/>
                <a:gd name="T8" fmla="*/ 14 w 229"/>
                <a:gd name="T9" fmla="*/ 14 h 80"/>
                <a:gd name="T10" fmla="*/ 21 w 229"/>
                <a:gd name="T11" fmla="*/ 21 h 80"/>
                <a:gd name="T12" fmla="*/ 30 w 229"/>
                <a:gd name="T13" fmla="*/ 28 h 80"/>
                <a:gd name="T14" fmla="*/ 41 w 229"/>
                <a:gd name="T15" fmla="*/ 37 h 80"/>
                <a:gd name="T16" fmla="*/ 55 w 229"/>
                <a:gd name="T17" fmla="*/ 45 h 80"/>
                <a:gd name="T18" fmla="*/ 69 w 229"/>
                <a:gd name="T19" fmla="*/ 52 h 80"/>
                <a:gd name="T20" fmla="*/ 86 w 229"/>
                <a:gd name="T21" fmla="*/ 60 h 80"/>
                <a:gd name="T22" fmla="*/ 105 w 229"/>
                <a:gd name="T23" fmla="*/ 67 h 80"/>
                <a:gd name="T24" fmla="*/ 126 w 229"/>
                <a:gd name="T25" fmla="*/ 73 h 80"/>
                <a:gd name="T26" fmla="*/ 148 w 229"/>
                <a:gd name="T27" fmla="*/ 77 h 80"/>
                <a:gd name="T28" fmla="*/ 173 w 229"/>
                <a:gd name="T29" fmla="*/ 80 h 80"/>
                <a:gd name="T30" fmla="*/ 201 w 229"/>
                <a:gd name="T31" fmla="*/ 80 h 80"/>
                <a:gd name="T32" fmla="*/ 229 w 229"/>
                <a:gd name="T33" fmla="*/ 79 h 80"/>
                <a:gd name="T34" fmla="*/ 228 w 229"/>
                <a:gd name="T35" fmla="*/ 79 h 80"/>
                <a:gd name="T36" fmla="*/ 223 w 229"/>
                <a:gd name="T37" fmla="*/ 79 h 80"/>
                <a:gd name="T38" fmla="*/ 216 w 229"/>
                <a:gd name="T39" fmla="*/ 78 h 80"/>
                <a:gd name="T40" fmla="*/ 207 w 229"/>
                <a:gd name="T41" fmla="*/ 77 h 80"/>
                <a:gd name="T42" fmla="*/ 195 w 229"/>
                <a:gd name="T43" fmla="*/ 76 h 80"/>
                <a:gd name="T44" fmla="*/ 182 w 229"/>
                <a:gd name="T45" fmla="*/ 74 h 80"/>
                <a:gd name="T46" fmla="*/ 167 w 229"/>
                <a:gd name="T47" fmla="*/ 72 h 80"/>
                <a:gd name="T48" fmla="*/ 150 w 229"/>
                <a:gd name="T49" fmla="*/ 68 h 80"/>
                <a:gd name="T50" fmla="*/ 133 w 229"/>
                <a:gd name="T51" fmla="*/ 63 h 80"/>
                <a:gd name="T52" fmla="*/ 114 w 229"/>
                <a:gd name="T53" fmla="*/ 58 h 80"/>
                <a:gd name="T54" fmla="*/ 95 w 229"/>
                <a:gd name="T55" fmla="*/ 52 h 80"/>
                <a:gd name="T56" fmla="*/ 76 w 229"/>
                <a:gd name="T57" fmla="*/ 44 h 80"/>
                <a:gd name="T58" fmla="*/ 57 w 229"/>
                <a:gd name="T59" fmla="*/ 36 h 80"/>
                <a:gd name="T60" fmla="*/ 37 w 229"/>
                <a:gd name="T61" fmla="*/ 25 h 80"/>
                <a:gd name="T62" fmla="*/ 19 w 229"/>
                <a:gd name="T63" fmla="*/ 13 h 80"/>
                <a:gd name="T64" fmla="*/ 0 w 229"/>
                <a:gd name="T65" fmla="*/ 0 h 8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29" h="80">
                  <a:moveTo>
                    <a:pt x="0" y="0"/>
                  </a:moveTo>
                  <a:lnTo>
                    <a:pt x="1" y="1"/>
                  </a:lnTo>
                  <a:lnTo>
                    <a:pt x="3" y="4"/>
                  </a:lnTo>
                  <a:lnTo>
                    <a:pt x="7" y="8"/>
                  </a:lnTo>
                  <a:lnTo>
                    <a:pt x="14" y="14"/>
                  </a:lnTo>
                  <a:lnTo>
                    <a:pt x="21" y="21"/>
                  </a:lnTo>
                  <a:lnTo>
                    <a:pt x="30" y="28"/>
                  </a:lnTo>
                  <a:lnTo>
                    <a:pt x="41" y="37"/>
                  </a:lnTo>
                  <a:lnTo>
                    <a:pt x="55" y="45"/>
                  </a:lnTo>
                  <a:lnTo>
                    <a:pt x="69" y="52"/>
                  </a:lnTo>
                  <a:lnTo>
                    <a:pt x="86" y="60"/>
                  </a:lnTo>
                  <a:lnTo>
                    <a:pt x="105" y="67"/>
                  </a:lnTo>
                  <a:lnTo>
                    <a:pt x="126" y="73"/>
                  </a:lnTo>
                  <a:lnTo>
                    <a:pt x="148" y="77"/>
                  </a:lnTo>
                  <a:lnTo>
                    <a:pt x="173" y="80"/>
                  </a:lnTo>
                  <a:lnTo>
                    <a:pt x="201" y="80"/>
                  </a:lnTo>
                  <a:lnTo>
                    <a:pt x="229" y="79"/>
                  </a:lnTo>
                  <a:lnTo>
                    <a:pt x="228" y="79"/>
                  </a:lnTo>
                  <a:lnTo>
                    <a:pt x="223" y="79"/>
                  </a:lnTo>
                  <a:lnTo>
                    <a:pt x="216" y="78"/>
                  </a:lnTo>
                  <a:lnTo>
                    <a:pt x="207" y="77"/>
                  </a:lnTo>
                  <a:lnTo>
                    <a:pt x="195" y="76"/>
                  </a:lnTo>
                  <a:lnTo>
                    <a:pt x="182" y="74"/>
                  </a:lnTo>
                  <a:lnTo>
                    <a:pt x="167" y="72"/>
                  </a:lnTo>
                  <a:lnTo>
                    <a:pt x="150" y="68"/>
                  </a:lnTo>
                  <a:lnTo>
                    <a:pt x="133" y="63"/>
                  </a:lnTo>
                  <a:lnTo>
                    <a:pt x="114" y="58"/>
                  </a:lnTo>
                  <a:lnTo>
                    <a:pt x="95" y="52"/>
                  </a:lnTo>
                  <a:lnTo>
                    <a:pt x="76" y="44"/>
                  </a:lnTo>
                  <a:lnTo>
                    <a:pt x="57" y="36"/>
                  </a:lnTo>
                  <a:lnTo>
                    <a:pt x="37" y="25"/>
                  </a:lnTo>
                  <a:lnTo>
                    <a:pt x="19" y="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6" name="Freeform 116">
              <a:extLst>
                <a:ext uri="{FF2B5EF4-FFF2-40B4-BE49-F238E27FC236}">
                  <a16:creationId xmlns:a16="http://schemas.microsoft.com/office/drawing/2014/main" id="{72BEA7A4-C7D0-4159-B52B-364F26015FD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29" y="2701"/>
              <a:ext cx="211" cy="140"/>
            </a:xfrm>
            <a:custGeom>
              <a:avLst/>
              <a:gdLst>
                <a:gd name="T0" fmla="*/ 0 w 211"/>
                <a:gd name="T1" fmla="*/ 0 h 140"/>
                <a:gd name="T2" fmla="*/ 1 w 211"/>
                <a:gd name="T3" fmla="*/ 1 h 140"/>
                <a:gd name="T4" fmla="*/ 2 w 211"/>
                <a:gd name="T5" fmla="*/ 5 h 140"/>
                <a:gd name="T6" fmla="*/ 6 w 211"/>
                <a:gd name="T7" fmla="*/ 12 h 140"/>
                <a:gd name="T8" fmla="*/ 10 w 211"/>
                <a:gd name="T9" fmla="*/ 20 h 140"/>
                <a:gd name="T10" fmla="*/ 16 w 211"/>
                <a:gd name="T11" fmla="*/ 30 h 140"/>
                <a:gd name="T12" fmla="*/ 25 w 211"/>
                <a:gd name="T13" fmla="*/ 41 h 140"/>
                <a:gd name="T14" fmla="*/ 34 w 211"/>
                <a:gd name="T15" fmla="*/ 53 h 140"/>
                <a:gd name="T16" fmla="*/ 45 w 211"/>
                <a:gd name="T17" fmla="*/ 66 h 140"/>
                <a:gd name="T18" fmla="*/ 59 w 211"/>
                <a:gd name="T19" fmla="*/ 78 h 140"/>
                <a:gd name="T20" fmla="*/ 74 w 211"/>
                <a:gd name="T21" fmla="*/ 90 h 140"/>
                <a:gd name="T22" fmla="*/ 90 w 211"/>
                <a:gd name="T23" fmla="*/ 102 h 140"/>
                <a:gd name="T24" fmla="*/ 110 w 211"/>
                <a:gd name="T25" fmla="*/ 112 h 140"/>
                <a:gd name="T26" fmla="*/ 131 w 211"/>
                <a:gd name="T27" fmla="*/ 121 h 140"/>
                <a:gd name="T28" fmla="*/ 155 w 211"/>
                <a:gd name="T29" fmla="*/ 129 h 140"/>
                <a:gd name="T30" fmla="*/ 182 w 211"/>
                <a:gd name="T31" fmla="*/ 135 h 140"/>
                <a:gd name="T32" fmla="*/ 211 w 211"/>
                <a:gd name="T33" fmla="*/ 138 h 140"/>
                <a:gd name="T34" fmla="*/ 209 w 211"/>
                <a:gd name="T35" fmla="*/ 138 h 140"/>
                <a:gd name="T36" fmla="*/ 203 w 211"/>
                <a:gd name="T37" fmla="*/ 139 h 140"/>
                <a:gd name="T38" fmla="*/ 196 w 211"/>
                <a:gd name="T39" fmla="*/ 140 h 140"/>
                <a:gd name="T40" fmla="*/ 185 w 211"/>
                <a:gd name="T41" fmla="*/ 140 h 140"/>
                <a:gd name="T42" fmla="*/ 173 w 211"/>
                <a:gd name="T43" fmla="*/ 140 h 140"/>
                <a:gd name="T44" fmla="*/ 158 w 211"/>
                <a:gd name="T45" fmla="*/ 139 h 140"/>
                <a:gd name="T46" fmla="*/ 143 w 211"/>
                <a:gd name="T47" fmla="*/ 137 h 140"/>
                <a:gd name="T48" fmla="*/ 125 w 211"/>
                <a:gd name="T49" fmla="*/ 132 h 140"/>
                <a:gd name="T50" fmla="*/ 108 w 211"/>
                <a:gd name="T51" fmla="*/ 126 h 140"/>
                <a:gd name="T52" fmla="*/ 90 w 211"/>
                <a:gd name="T53" fmla="*/ 118 h 140"/>
                <a:gd name="T54" fmla="*/ 73 w 211"/>
                <a:gd name="T55" fmla="*/ 107 h 140"/>
                <a:gd name="T56" fmla="*/ 55 w 211"/>
                <a:gd name="T57" fmla="*/ 93 h 140"/>
                <a:gd name="T58" fmla="*/ 40 w 211"/>
                <a:gd name="T59" fmla="*/ 76 h 140"/>
                <a:gd name="T60" fmla="*/ 25 w 211"/>
                <a:gd name="T61" fmla="*/ 54 h 140"/>
                <a:gd name="T62" fmla="*/ 11 w 211"/>
                <a:gd name="T63" fmla="*/ 30 h 140"/>
                <a:gd name="T64" fmla="*/ 0 w 211"/>
                <a:gd name="T65" fmla="*/ 0 h 14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1" h="140">
                  <a:moveTo>
                    <a:pt x="0" y="0"/>
                  </a:moveTo>
                  <a:lnTo>
                    <a:pt x="1" y="1"/>
                  </a:lnTo>
                  <a:lnTo>
                    <a:pt x="2" y="5"/>
                  </a:lnTo>
                  <a:lnTo>
                    <a:pt x="6" y="12"/>
                  </a:lnTo>
                  <a:lnTo>
                    <a:pt x="10" y="20"/>
                  </a:lnTo>
                  <a:lnTo>
                    <a:pt x="16" y="30"/>
                  </a:lnTo>
                  <a:lnTo>
                    <a:pt x="25" y="41"/>
                  </a:lnTo>
                  <a:lnTo>
                    <a:pt x="34" y="53"/>
                  </a:lnTo>
                  <a:lnTo>
                    <a:pt x="45" y="66"/>
                  </a:lnTo>
                  <a:lnTo>
                    <a:pt x="59" y="78"/>
                  </a:lnTo>
                  <a:lnTo>
                    <a:pt x="74" y="90"/>
                  </a:lnTo>
                  <a:lnTo>
                    <a:pt x="90" y="102"/>
                  </a:lnTo>
                  <a:lnTo>
                    <a:pt x="110" y="112"/>
                  </a:lnTo>
                  <a:lnTo>
                    <a:pt x="131" y="121"/>
                  </a:lnTo>
                  <a:lnTo>
                    <a:pt x="155" y="129"/>
                  </a:lnTo>
                  <a:lnTo>
                    <a:pt x="182" y="135"/>
                  </a:lnTo>
                  <a:lnTo>
                    <a:pt x="211" y="138"/>
                  </a:lnTo>
                  <a:lnTo>
                    <a:pt x="209" y="138"/>
                  </a:lnTo>
                  <a:lnTo>
                    <a:pt x="203" y="139"/>
                  </a:lnTo>
                  <a:lnTo>
                    <a:pt x="196" y="140"/>
                  </a:lnTo>
                  <a:lnTo>
                    <a:pt x="185" y="140"/>
                  </a:lnTo>
                  <a:lnTo>
                    <a:pt x="173" y="140"/>
                  </a:lnTo>
                  <a:lnTo>
                    <a:pt x="158" y="139"/>
                  </a:lnTo>
                  <a:lnTo>
                    <a:pt x="143" y="137"/>
                  </a:lnTo>
                  <a:lnTo>
                    <a:pt x="125" y="132"/>
                  </a:lnTo>
                  <a:lnTo>
                    <a:pt x="108" y="126"/>
                  </a:lnTo>
                  <a:lnTo>
                    <a:pt x="90" y="118"/>
                  </a:lnTo>
                  <a:lnTo>
                    <a:pt x="73" y="107"/>
                  </a:lnTo>
                  <a:lnTo>
                    <a:pt x="55" y="93"/>
                  </a:lnTo>
                  <a:lnTo>
                    <a:pt x="40" y="76"/>
                  </a:lnTo>
                  <a:lnTo>
                    <a:pt x="25" y="54"/>
                  </a:lnTo>
                  <a:lnTo>
                    <a:pt x="11" y="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7" name="Freeform 117">
              <a:extLst>
                <a:ext uri="{FF2B5EF4-FFF2-40B4-BE49-F238E27FC236}">
                  <a16:creationId xmlns:a16="http://schemas.microsoft.com/office/drawing/2014/main" id="{2AB8D50C-16FC-4B43-91DE-904352D1DCFB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6" y="2665"/>
              <a:ext cx="197" cy="54"/>
            </a:xfrm>
            <a:custGeom>
              <a:avLst/>
              <a:gdLst>
                <a:gd name="T0" fmla="*/ 0 w 197"/>
                <a:gd name="T1" fmla="*/ 45 h 54"/>
                <a:gd name="T2" fmla="*/ 2 w 197"/>
                <a:gd name="T3" fmla="*/ 45 h 54"/>
                <a:gd name="T4" fmla="*/ 7 w 197"/>
                <a:gd name="T5" fmla="*/ 45 h 54"/>
                <a:gd name="T6" fmla="*/ 15 w 197"/>
                <a:gd name="T7" fmla="*/ 44 h 54"/>
                <a:gd name="T8" fmla="*/ 25 w 197"/>
                <a:gd name="T9" fmla="*/ 44 h 54"/>
                <a:gd name="T10" fmla="*/ 37 w 197"/>
                <a:gd name="T11" fmla="*/ 43 h 54"/>
                <a:gd name="T12" fmla="*/ 52 w 197"/>
                <a:gd name="T13" fmla="*/ 42 h 54"/>
                <a:gd name="T14" fmla="*/ 67 w 197"/>
                <a:gd name="T15" fmla="*/ 40 h 54"/>
                <a:gd name="T16" fmla="*/ 84 w 197"/>
                <a:gd name="T17" fmla="*/ 38 h 54"/>
                <a:gd name="T18" fmla="*/ 100 w 197"/>
                <a:gd name="T19" fmla="*/ 36 h 54"/>
                <a:gd name="T20" fmla="*/ 116 w 197"/>
                <a:gd name="T21" fmla="*/ 32 h 54"/>
                <a:gd name="T22" fmla="*/ 133 w 197"/>
                <a:gd name="T23" fmla="*/ 29 h 54"/>
                <a:gd name="T24" fmla="*/ 148 w 197"/>
                <a:gd name="T25" fmla="*/ 25 h 54"/>
                <a:gd name="T26" fmla="*/ 164 w 197"/>
                <a:gd name="T27" fmla="*/ 19 h 54"/>
                <a:gd name="T28" fmla="*/ 176 w 197"/>
                <a:gd name="T29" fmla="*/ 13 h 54"/>
                <a:gd name="T30" fmla="*/ 187 w 197"/>
                <a:gd name="T31" fmla="*/ 7 h 54"/>
                <a:gd name="T32" fmla="*/ 197 w 197"/>
                <a:gd name="T33" fmla="*/ 0 h 54"/>
                <a:gd name="T34" fmla="*/ 195 w 197"/>
                <a:gd name="T35" fmla="*/ 1 h 54"/>
                <a:gd name="T36" fmla="*/ 192 w 197"/>
                <a:gd name="T37" fmla="*/ 3 h 54"/>
                <a:gd name="T38" fmla="*/ 188 w 197"/>
                <a:gd name="T39" fmla="*/ 7 h 54"/>
                <a:gd name="T40" fmla="*/ 182 w 197"/>
                <a:gd name="T41" fmla="*/ 12 h 54"/>
                <a:gd name="T42" fmla="*/ 174 w 197"/>
                <a:gd name="T43" fmla="*/ 17 h 54"/>
                <a:gd name="T44" fmla="*/ 165 w 197"/>
                <a:gd name="T45" fmla="*/ 24 h 54"/>
                <a:gd name="T46" fmla="*/ 153 w 197"/>
                <a:gd name="T47" fmla="*/ 31 h 54"/>
                <a:gd name="T48" fmla="*/ 141 w 197"/>
                <a:gd name="T49" fmla="*/ 36 h 54"/>
                <a:gd name="T50" fmla="*/ 128 w 197"/>
                <a:gd name="T51" fmla="*/ 42 h 54"/>
                <a:gd name="T52" fmla="*/ 112 w 197"/>
                <a:gd name="T53" fmla="*/ 47 h 54"/>
                <a:gd name="T54" fmla="*/ 96 w 197"/>
                <a:gd name="T55" fmla="*/ 51 h 54"/>
                <a:gd name="T56" fmla="*/ 79 w 197"/>
                <a:gd name="T57" fmla="*/ 53 h 54"/>
                <a:gd name="T58" fmla="*/ 61 w 197"/>
                <a:gd name="T59" fmla="*/ 54 h 54"/>
                <a:gd name="T60" fmla="*/ 41 w 197"/>
                <a:gd name="T61" fmla="*/ 53 h 54"/>
                <a:gd name="T62" fmla="*/ 21 w 197"/>
                <a:gd name="T63" fmla="*/ 50 h 54"/>
                <a:gd name="T64" fmla="*/ 0 w 197"/>
                <a:gd name="T65" fmla="*/ 45 h 5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197" h="54">
                  <a:moveTo>
                    <a:pt x="0" y="45"/>
                  </a:moveTo>
                  <a:lnTo>
                    <a:pt x="2" y="45"/>
                  </a:lnTo>
                  <a:lnTo>
                    <a:pt x="7" y="45"/>
                  </a:lnTo>
                  <a:lnTo>
                    <a:pt x="15" y="44"/>
                  </a:lnTo>
                  <a:lnTo>
                    <a:pt x="25" y="44"/>
                  </a:lnTo>
                  <a:lnTo>
                    <a:pt x="37" y="43"/>
                  </a:lnTo>
                  <a:lnTo>
                    <a:pt x="52" y="42"/>
                  </a:lnTo>
                  <a:lnTo>
                    <a:pt x="67" y="40"/>
                  </a:lnTo>
                  <a:lnTo>
                    <a:pt x="84" y="38"/>
                  </a:lnTo>
                  <a:lnTo>
                    <a:pt x="100" y="36"/>
                  </a:lnTo>
                  <a:lnTo>
                    <a:pt x="116" y="32"/>
                  </a:lnTo>
                  <a:lnTo>
                    <a:pt x="133" y="29"/>
                  </a:lnTo>
                  <a:lnTo>
                    <a:pt x="148" y="25"/>
                  </a:lnTo>
                  <a:lnTo>
                    <a:pt x="164" y="19"/>
                  </a:lnTo>
                  <a:lnTo>
                    <a:pt x="176" y="13"/>
                  </a:lnTo>
                  <a:lnTo>
                    <a:pt x="187" y="7"/>
                  </a:lnTo>
                  <a:lnTo>
                    <a:pt x="197" y="0"/>
                  </a:lnTo>
                  <a:lnTo>
                    <a:pt x="195" y="1"/>
                  </a:lnTo>
                  <a:lnTo>
                    <a:pt x="192" y="3"/>
                  </a:lnTo>
                  <a:lnTo>
                    <a:pt x="188" y="7"/>
                  </a:lnTo>
                  <a:lnTo>
                    <a:pt x="182" y="12"/>
                  </a:lnTo>
                  <a:lnTo>
                    <a:pt x="174" y="17"/>
                  </a:lnTo>
                  <a:lnTo>
                    <a:pt x="165" y="24"/>
                  </a:lnTo>
                  <a:lnTo>
                    <a:pt x="153" y="31"/>
                  </a:lnTo>
                  <a:lnTo>
                    <a:pt x="141" y="36"/>
                  </a:lnTo>
                  <a:lnTo>
                    <a:pt x="128" y="42"/>
                  </a:lnTo>
                  <a:lnTo>
                    <a:pt x="112" y="47"/>
                  </a:lnTo>
                  <a:lnTo>
                    <a:pt x="96" y="51"/>
                  </a:lnTo>
                  <a:lnTo>
                    <a:pt x="79" y="53"/>
                  </a:lnTo>
                  <a:lnTo>
                    <a:pt x="61" y="54"/>
                  </a:lnTo>
                  <a:lnTo>
                    <a:pt x="41" y="53"/>
                  </a:lnTo>
                  <a:lnTo>
                    <a:pt x="21" y="50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8" name="Freeform 118">
              <a:extLst>
                <a:ext uri="{FF2B5EF4-FFF2-40B4-BE49-F238E27FC236}">
                  <a16:creationId xmlns:a16="http://schemas.microsoft.com/office/drawing/2014/main" id="{DF5039E3-1A7B-42B9-99EB-38A9E7B706D6}"/>
                </a:ext>
              </a:extLst>
            </p:cNvPr>
            <p:cNvSpPr>
              <a:spLocks/>
            </p:cNvSpPr>
            <p:nvPr/>
          </p:nvSpPr>
          <p:spPr bwMode="auto">
            <a:xfrm>
              <a:off x="3193" y="1891"/>
              <a:ext cx="73" cy="45"/>
            </a:xfrm>
            <a:custGeom>
              <a:avLst/>
              <a:gdLst>
                <a:gd name="T0" fmla="*/ 0 w 73"/>
                <a:gd name="T1" fmla="*/ 24 h 45"/>
                <a:gd name="T2" fmla="*/ 2 w 73"/>
                <a:gd name="T3" fmla="*/ 18 h 45"/>
                <a:gd name="T4" fmla="*/ 5 w 73"/>
                <a:gd name="T5" fmla="*/ 13 h 45"/>
                <a:gd name="T6" fmla="*/ 10 w 73"/>
                <a:gd name="T7" fmla="*/ 9 h 45"/>
                <a:gd name="T8" fmla="*/ 16 w 73"/>
                <a:gd name="T9" fmla="*/ 6 h 45"/>
                <a:gd name="T10" fmla="*/ 23 w 73"/>
                <a:gd name="T11" fmla="*/ 3 h 45"/>
                <a:gd name="T12" fmla="*/ 30 w 73"/>
                <a:gd name="T13" fmla="*/ 1 h 45"/>
                <a:gd name="T14" fmla="*/ 38 w 73"/>
                <a:gd name="T15" fmla="*/ 0 h 45"/>
                <a:gd name="T16" fmla="*/ 47 w 73"/>
                <a:gd name="T17" fmla="*/ 0 h 45"/>
                <a:gd name="T18" fmla="*/ 55 w 73"/>
                <a:gd name="T19" fmla="*/ 1 h 45"/>
                <a:gd name="T20" fmla="*/ 62 w 73"/>
                <a:gd name="T21" fmla="*/ 2 h 45"/>
                <a:gd name="T22" fmla="*/ 68 w 73"/>
                <a:gd name="T23" fmla="*/ 4 h 45"/>
                <a:gd name="T24" fmla="*/ 73 w 73"/>
                <a:gd name="T25" fmla="*/ 7 h 45"/>
                <a:gd name="T26" fmla="*/ 69 w 73"/>
                <a:gd name="T27" fmla="*/ 10 h 45"/>
                <a:gd name="T28" fmla="*/ 64 w 73"/>
                <a:gd name="T29" fmla="*/ 7 h 45"/>
                <a:gd name="T30" fmla="*/ 59 w 73"/>
                <a:gd name="T31" fmla="*/ 5 h 45"/>
                <a:gd name="T32" fmla="*/ 53 w 73"/>
                <a:gd name="T33" fmla="*/ 4 h 45"/>
                <a:gd name="T34" fmla="*/ 47 w 73"/>
                <a:gd name="T35" fmla="*/ 4 h 45"/>
                <a:gd name="T36" fmla="*/ 39 w 73"/>
                <a:gd name="T37" fmla="*/ 4 h 45"/>
                <a:gd name="T38" fmla="*/ 32 w 73"/>
                <a:gd name="T39" fmla="*/ 5 h 45"/>
                <a:gd name="T40" fmla="*/ 26 w 73"/>
                <a:gd name="T41" fmla="*/ 6 h 45"/>
                <a:gd name="T42" fmla="*/ 20 w 73"/>
                <a:gd name="T43" fmla="*/ 9 h 45"/>
                <a:gd name="T44" fmla="*/ 15 w 73"/>
                <a:gd name="T45" fmla="*/ 11 h 45"/>
                <a:gd name="T46" fmla="*/ 11 w 73"/>
                <a:gd name="T47" fmla="*/ 15 h 45"/>
                <a:gd name="T48" fmla="*/ 8 w 73"/>
                <a:gd name="T49" fmla="*/ 19 h 45"/>
                <a:gd name="T50" fmla="*/ 7 w 73"/>
                <a:gd name="T51" fmla="*/ 24 h 45"/>
                <a:gd name="T52" fmla="*/ 7 w 73"/>
                <a:gd name="T53" fmla="*/ 30 h 45"/>
                <a:gd name="T54" fmla="*/ 10 w 73"/>
                <a:gd name="T55" fmla="*/ 35 h 45"/>
                <a:gd name="T56" fmla="*/ 14 w 73"/>
                <a:gd name="T57" fmla="*/ 39 h 45"/>
                <a:gd name="T58" fmla="*/ 21 w 73"/>
                <a:gd name="T59" fmla="*/ 43 h 45"/>
                <a:gd name="T60" fmla="*/ 17 w 73"/>
                <a:gd name="T61" fmla="*/ 45 h 45"/>
                <a:gd name="T62" fmla="*/ 10 w 73"/>
                <a:gd name="T63" fmla="*/ 41 h 45"/>
                <a:gd name="T64" fmla="*/ 3 w 73"/>
                <a:gd name="T65" fmla="*/ 36 h 45"/>
                <a:gd name="T66" fmla="*/ 0 w 73"/>
                <a:gd name="T67" fmla="*/ 31 h 45"/>
                <a:gd name="T68" fmla="*/ 0 w 73"/>
                <a:gd name="T69" fmla="*/ 24 h 45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73" h="45">
                  <a:moveTo>
                    <a:pt x="0" y="24"/>
                  </a:moveTo>
                  <a:lnTo>
                    <a:pt x="2" y="18"/>
                  </a:lnTo>
                  <a:lnTo>
                    <a:pt x="5" y="13"/>
                  </a:lnTo>
                  <a:lnTo>
                    <a:pt x="10" y="9"/>
                  </a:lnTo>
                  <a:lnTo>
                    <a:pt x="16" y="6"/>
                  </a:lnTo>
                  <a:lnTo>
                    <a:pt x="23" y="3"/>
                  </a:lnTo>
                  <a:lnTo>
                    <a:pt x="30" y="1"/>
                  </a:lnTo>
                  <a:lnTo>
                    <a:pt x="38" y="0"/>
                  </a:lnTo>
                  <a:lnTo>
                    <a:pt x="47" y="0"/>
                  </a:lnTo>
                  <a:lnTo>
                    <a:pt x="55" y="1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73" y="7"/>
                  </a:lnTo>
                  <a:lnTo>
                    <a:pt x="69" y="10"/>
                  </a:lnTo>
                  <a:lnTo>
                    <a:pt x="64" y="7"/>
                  </a:lnTo>
                  <a:lnTo>
                    <a:pt x="59" y="5"/>
                  </a:lnTo>
                  <a:lnTo>
                    <a:pt x="53" y="4"/>
                  </a:lnTo>
                  <a:lnTo>
                    <a:pt x="47" y="4"/>
                  </a:lnTo>
                  <a:lnTo>
                    <a:pt x="39" y="4"/>
                  </a:lnTo>
                  <a:lnTo>
                    <a:pt x="32" y="5"/>
                  </a:lnTo>
                  <a:lnTo>
                    <a:pt x="26" y="6"/>
                  </a:lnTo>
                  <a:lnTo>
                    <a:pt x="20" y="9"/>
                  </a:lnTo>
                  <a:lnTo>
                    <a:pt x="15" y="11"/>
                  </a:lnTo>
                  <a:lnTo>
                    <a:pt x="11" y="15"/>
                  </a:lnTo>
                  <a:lnTo>
                    <a:pt x="8" y="19"/>
                  </a:lnTo>
                  <a:lnTo>
                    <a:pt x="7" y="24"/>
                  </a:lnTo>
                  <a:lnTo>
                    <a:pt x="7" y="30"/>
                  </a:lnTo>
                  <a:lnTo>
                    <a:pt x="10" y="35"/>
                  </a:lnTo>
                  <a:lnTo>
                    <a:pt x="14" y="39"/>
                  </a:lnTo>
                  <a:lnTo>
                    <a:pt x="21" y="43"/>
                  </a:lnTo>
                  <a:lnTo>
                    <a:pt x="17" y="45"/>
                  </a:lnTo>
                  <a:lnTo>
                    <a:pt x="10" y="41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79" name="Freeform 119">
              <a:extLst>
                <a:ext uri="{FF2B5EF4-FFF2-40B4-BE49-F238E27FC236}">
                  <a16:creationId xmlns:a16="http://schemas.microsoft.com/office/drawing/2014/main" id="{AF505541-1962-4EC9-98AB-0D70F34754A7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0" y="1898"/>
              <a:ext cx="67" cy="43"/>
            </a:xfrm>
            <a:custGeom>
              <a:avLst/>
              <a:gdLst>
                <a:gd name="T0" fmla="*/ 20 w 67"/>
                <a:gd name="T1" fmla="*/ 39 h 43"/>
                <a:gd name="T2" fmla="*/ 28 w 67"/>
                <a:gd name="T3" fmla="*/ 39 h 43"/>
                <a:gd name="T4" fmla="*/ 35 w 67"/>
                <a:gd name="T5" fmla="*/ 38 h 43"/>
                <a:gd name="T6" fmla="*/ 41 w 67"/>
                <a:gd name="T7" fmla="*/ 36 h 43"/>
                <a:gd name="T8" fmla="*/ 47 w 67"/>
                <a:gd name="T9" fmla="*/ 34 h 43"/>
                <a:gd name="T10" fmla="*/ 52 w 67"/>
                <a:gd name="T11" fmla="*/ 31 h 43"/>
                <a:gd name="T12" fmla="*/ 56 w 67"/>
                <a:gd name="T13" fmla="*/ 28 h 43"/>
                <a:gd name="T14" fmla="*/ 59 w 67"/>
                <a:gd name="T15" fmla="*/ 24 h 43"/>
                <a:gd name="T16" fmla="*/ 60 w 67"/>
                <a:gd name="T17" fmla="*/ 20 h 43"/>
                <a:gd name="T18" fmla="*/ 60 w 67"/>
                <a:gd name="T19" fmla="*/ 14 h 43"/>
                <a:gd name="T20" fmla="*/ 59 w 67"/>
                <a:gd name="T21" fmla="*/ 10 h 43"/>
                <a:gd name="T22" fmla="*/ 56 w 67"/>
                <a:gd name="T23" fmla="*/ 6 h 43"/>
                <a:gd name="T24" fmla="*/ 52 w 67"/>
                <a:gd name="T25" fmla="*/ 3 h 43"/>
                <a:gd name="T26" fmla="*/ 56 w 67"/>
                <a:gd name="T27" fmla="*/ 0 h 43"/>
                <a:gd name="T28" fmla="*/ 61 w 67"/>
                <a:gd name="T29" fmla="*/ 4 h 43"/>
                <a:gd name="T30" fmla="*/ 66 w 67"/>
                <a:gd name="T31" fmla="*/ 8 h 43"/>
                <a:gd name="T32" fmla="*/ 67 w 67"/>
                <a:gd name="T33" fmla="*/ 13 h 43"/>
                <a:gd name="T34" fmla="*/ 67 w 67"/>
                <a:gd name="T35" fmla="*/ 20 h 43"/>
                <a:gd name="T36" fmla="*/ 65 w 67"/>
                <a:gd name="T37" fmla="*/ 25 h 43"/>
                <a:gd name="T38" fmla="*/ 61 w 67"/>
                <a:gd name="T39" fmla="*/ 29 h 43"/>
                <a:gd name="T40" fmla="*/ 57 w 67"/>
                <a:gd name="T41" fmla="*/ 33 h 43"/>
                <a:gd name="T42" fmla="*/ 51 w 67"/>
                <a:gd name="T43" fmla="*/ 37 h 43"/>
                <a:gd name="T44" fmla="*/ 44 w 67"/>
                <a:gd name="T45" fmla="*/ 40 h 43"/>
                <a:gd name="T46" fmla="*/ 37 w 67"/>
                <a:gd name="T47" fmla="*/ 42 h 43"/>
                <a:gd name="T48" fmla="*/ 29 w 67"/>
                <a:gd name="T49" fmla="*/ 43 h 43"/>
                <a:gd name="T50" fmla="*/ 20 w 67"/>
                <a:gd name="T51" fmla="*/ 43 h 43"/>
                <a:gd name="T52" fmla="*/ 14 w 67"/>
                <a:gd name="T53" fmla="*/ 42 h 43"/>
                <a:gd name="T54" fmla="*/ 9 w 67"/>
                <a:gd name="T55" fmla="*/ 41 h 43"/>
                <a:gd name="T56" fmla="*/ 5 w 67"/>
                <a:gd name="T57" fmla="*/ 40 h 43"/>
                <a:gd name="T58" fmla="*/ 0 w 67"/>
                <a:gd name="T59" fmla="*/ 38 h 43"/>
                <a:gd name="T60" fmla="*/ 4 w 67"/>
                <a:gd name="T61" fmla="*/ 36 h 43"/>
                <a:gd name="T62" fmla="*/ 8 w 67"/>
                <a:gd name="T63" fmla="*/ 37 h 43"/>
                <a:gd name="T64" fmla="*/ 12 w 67"/>
                <a:gd name="T65" fmla="*/ 38 h 43"/>
                <a:gd name="T66" fmla="*/ 16 w 67"/>
                <a:gd name="T67" fmla="*/ 39 h 43"/>
                <a:gd name="T68" fmla="*/ 20 w 67"/>
                <a:gd name="T69" fmla="*/ 39 h 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67" h="43">
                  <a:moveTo>
                    <a:pt x="20" y="39"/>
                  </a:moveTo>
                  <a:lnTo>
                    <a:pt x="28" y="39"/>
                  </a:lnTo>
                  <a:lnTo>
                    <a:pt x="35" y="38"/>
                  </a:lnTo>
                  <a:lnTo>
                    <a:pt x="41" y="36"/>
                  </a:lnTo>
                  <a:lnTo>
                    <a:pt x="47" y="34"/>
                  </a:lnTo>
                  <a:lnTo>
                    <a:pt x="52" y="31"/>
                  </a:lnTo>
                  <a:lnTo>
                    <a:pt x="56" y="28"/>
                  </a:lnTo>
                  <a:lnTo>
                    <a:pt x="59" y="24"/>
                  </a:lnTo>
                  <a:lnTo>
                    <a:pt x="60" y="20"/>
                  </a:lnTo>
                  <a:lnTo>
                    <a:pt x="60" y="14"/>
                  </a:lnTo>
                  <a:lnTo>
                    <a:pt x="59" y="10"/>
                  </a:lnTo>
                  <a:lnTo>
                    <a:pt x="56" y="6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61" y="4"/>
                  </a:lnTo>
                  <a:lnTo>
                    <a:pt x="66" y="8"/>
                  </a:lnTo>
                  <a:lnTo>
                    <a:pt x="67" y="13"/>
                  </a:lnTo>
                  <a:lnTo>
                    <a:pt x="67" y="20"/>
                  </a:lnTo>
                  <a:lnTo>
                    <a:pt x="65" y="25"/>
                  </a:lnTo>
                  <a:lnTo>
                    <a:pt x="61" y="29"/>
                  </a:lnTo>
                  <a:lnTo>
                    <a:pt x="57" y="33"/>
                  </a:lnTo>
                  <a:lnTo>
                    <a:pt x="51" y="37"/>
                  </a:lnTo>
                  <a:lnTo>
                    <a:pt x="44" y="40"/>
                  </a:lnTo>
                  <a:lnTo>
                    <a:pt x="37" y="42"/>
                  </a:lnTo>
                  <a:lnTo>
                    <a:pt x="29" y="43"/>
                  </a:lnTo>
                  <a:lnTo>
                    <a:pt x="20" y="43"/>
                  </a:lnTo>
                  <a:lnTo>
                    <a:pt x="14" y="42"/>
                  </a:lnTo>
                  <a:lnTo>
                    <a:pt x="9" y="41"/>
                  </a:lnTo>
                  <a:lnTo>
                    <a:pt x="5" y="40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8" y="37"/>
                  </a:lnTo>
                  <a:lnTo>
                    <a:pt x="12" y="38"/>
                  </a:lnTo>
                  <a:lnTo>
                    <a:pt x="16" y="39"/>
                  </a:lnTo>
                  <a:lnTo>
                    <a:pt x="20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0" name="Freeform 120">
              <a:extLst>
                <a:ext uri="{FF2B5EF4-FFF2-40B4-BE49-F238E27FC236}">
                  <a16:creationId xmlns:a16="http://schemas.microsoft.com/office/drawing/2014/main" id="{8465F7D8-C98A-4D65-A21E-E8C959718724}"/>
                </a:ext>
              </a:extLst>
            </p:cNvPr>
            <p:cNvSpPr>
              <a:spLocks/>
            </p:cNvSpPr>
            <p:nvPr/>
          </p:nvSpPr>
          <p:spPr bwMode="auto">
            <a:xfrm>
              <a:off x="3076" y="1883"/>
              <a:ext cx="73" cy="46"/>
            </a:xfrm>
            <a:custGeom>
              <a:avLst/>
              <a:gdLst>
                <a:gd name="T0" fmla="*/ 0 w 73"/>
                <a:gd name="T1" fmla="*/ 23 h 46"/>
                <a:gd name="T2" fmla="*/ 2 w 73"/>
                <a:gd name="T3" fmla="*/ 18 h 46"/>
                <a:gd name="T4" fmla="*/ 5 w 73"/>
                <a:gd name="T5" fmla="*/ 13 h 46"/>
                <a:gd name="T6" fmla="*/ 10 w 73"/>
                <a:gd name="T7" fmla="*/ 9 h 46"/>
                <a:gd name="T8" fmla="*/ 17 w 73"/>
                <a:gd name="T9" fmla="*/ 6 h 46"/>
                <a:gd name="T10" fmla="*/ 23 w 73"/>
                <a:gd name="T11" fmla="*/ 3 h 46"/>
                <a:gd name="T12" fmla="*/ 31 w 73"/>
                <a:gd name="T13" fmla="*/ 1 h 46"/>
                <a:gd name="T14" fmla="*/ 39 w 73"/>
                <a:gd name="T15" fmla="*/ 0 h 46"/>
                <a:gd name="T16" fmla="*/ 47 w 73"/>
                <a:gd name="T17" fmla="*/ 0 h 46"/>
                <a:gd name="T18" fmla="*/ 55 w 73"/>
                <a:gd name="T19" fmla="*/ 1 h 46"/>
                <a:gd name="T20" fmla="*/ 62 w 73"/>
                <a:gd name="T21" fmla="*/ 2 h 46"/>
                <a:gd name="T22" fmla="*/ 68 w 73"/>
                <a:gd name="T23" fmla="*/ 4 h 46"/>
                <a:gd name="T24" fmla="*/ 73 w 73"/>
                <a:gd name="T25" fmla="*/ 7 h 46"/>
                <a:gd name="T26" fmla="*/ 69 w 73"/>
                <a:gd name="T27" fmla="*/ 10 h 46"/>
                <a:gd name="T28" fmla="*/ 64 w 73"/>
                <a:gd name="T29" fmla="*/ 7 h 46"/>
                <a:gd name="T30" fmla="*/ 59 w 73"/>
                <a:gd name="T31" fmla="*/ 5 h 46"/>
                <a:gd name="T32" fmla="*/ 53 w 73"/>
                <a:gd name="T33" fmla="*/ 4 h 46"/>
                <a:gd name="T34" fmla="*/ 46 w 73"/>
                <a:gd name="T35" fmla="*/ 4 h 46"/>
                <a:gd name="T36" fmla="*/ 39 w 73"/>
                <a:gd name="T37" fmla="*/ 4 h 46"/>
                <a:gd name="T38" fmla="*/ 32 w 73"/>
                <a:gd name="T39" fmla="*/ 5 h 46"/>
                <a:gd name="T40" fmla="*/ 26 w 73"/>
                <a:gd name="T41" fmla="*/ 7 h 46"/>
                <a:gd name="T42" fmla="*/ 20 w 73"/>
                <a:gd name="T43" fmla="*/ 9 h 46"/>
                <a:gd name="T44" fmla="*/ 15 w 73"/>
                <a:gd name="T45" fmla="*/ 12 h 46"/>
                <a:gd name="T46" fmla="*/ 10 w 73"/>
                <a:gd name="T47" fmla="*/ 15 h 46"/>
                <a:gd name="T48" fmla="*/ 7 w 73"/>
                <a:gd name="T49" fmla="*/ 19 h 46"/>
                <a:gd name="T50" fmla="*/ 6 w 73"/>
                <a:gd name="T51" fmla="*/ 23 h 46"/>
                <a:gd name="T52" fmla="*/ 6 w 73"/>
                <a:gd name="T53" fmla="*/ 29 h 46"/>
                <a:gd name="T54" fmla="*/ 9 w 73"/>
                <a:gd name="T55" fmla="*/ 35 h 46"/>
                <a:gd name="T56" fmla="*/ 14 w 73"/>
                <a:gd name="T57" fmla="*/ 39 h 46"/>
                <a:gd name="T58" fmla="*/ 21 w 73"/>
                <a:gd name="T59" fmla="*/ 43 h 46"/>
                <a:gd name="T60" fmla="*/ 17 w 73"/>
                <a:gd name="T61" fmla="*/ 46 h 46"/>
                <a:gd name="T62" fmla="*/ 9 w 73"/>
                <a:gd name="T63" fmla="*/ 42 h 46"/>
                <a:gd name="T64" fmla="*/ 3 w 73"/>
                <a:gd name="T65" fmla="*/ 36 h 46"/>
                <a:gd name="T66" fmla="*/ 0 w 73"/>
                <a:gd name="T67" fmla="*/ 30 h 46"/>
                <a:gd name="T68" fmla="*/ 0 w 73"/>
                <a:gd name="T69" fmla="*/ 23 h 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73" h="46">
                  <a:moveTo>
                    <a:pt x="0" y="23"/>
                  </a:moveTo>
                  <a:lnTo>
                    <a:pt x="2" y="18"/>
                  </a:lnTo>
                  <a:lnTo>
                    <a:pt x="5" y="13"/>
                  </a:lnTo>
                  <a:lnTo>
                    <a:pt x="10" y="9"/>
                  </a:lnTo>
                  <a:lnTo>
                    <a:pt x="17" y="6"/>
                  </a:lnTo>
                  <a:lnTo>
                    <a:pt x="23" y="3"/>
                  </a:lnTo>
                  <a:lnTo>
                    <a:pt x="31" y="1"/>
                  </a:lnTo>
                  <a:lnTo>
                    <a:pt x="39" y="0"/>
                  </a:lnTo>
                  <a:lnTo>
                    <a:pt x="47" y="0"/>
                  </a:lnTo>
                  <a:lnTo>
                    <a:pt x="55" y="1"/>
                  </a:lnTo>
                  <a:lnTo>
                    <a:pt x="62" y="2"/>
                  </a:lnTo>
                  <a:lnTo>
                    <a:pt x="68" y="4"/>
                  </a:lnTo>
                  <a:lnTo>
                    <a:pt x="73" y="7"/>
                  </a:lnTo>
                  <a:lnTo>
                    <a:pt x="69" y="10"/>
                  </a:lnTo>
                  <a:lnTo>
                    <a:pt x="64" y="7"/>
                  </a:lnTo>
                  <a:lnTo>
                    <a:pt x="59" y="5"/>
                  </a:lnTo>
                  <a:lnTo>
                    <a:pt x="53" y="4"/>
                  </a:lnTo>
                  <a:lnTo>
                    <a:pt x="46" y="4"/>
                  </a:lnTo>
                  <a:lnTo>
                    <a:pt x="39" y="4"/>
                  </a:lnTo>
                  <a:lnTo>
                    <a:pt x="32" y="5"/>
                  </a:lnTo>
                  <a:lnTo>
                    <a:pt x="26" y="7"/>
                  </a:lnTo>
                  <a:lnTo>
                    <a:pt x="20" y="9"/>
                  </a:lnTo>
                  <a:lnTo>
                    <a:pt x="15" y="12"/>
                  </a:lnTo>
                  <a:lnTo>
                    <a:pt x="10" y="15"/>
                  </a:lnTo>
                  <a:lnTo>
                    <a:pt x="7" y="19"/>
                  </a:lnTo>
                  <a:lnTo>
                    <a:pt x="6" y="23"/>
                  </a:lnTo>
                  <a:lnTo>
                    <a:pt x="6" y="29"/>
                  </a:lnTo>
                  <a:lnTo>
                    <a:pt x="9" y="35"/>
                  </a:lnTo>
                  <a:lnTo>
                    <a:pt x="14" y="39"/>
                  </a:lnTo>
                  <a:lnTo>
                    <a:pt x="21" y="43"/>
                  </a:lnTo>
                  <a:lnTo>
                    <a:pt x="17" y="46"/>
                  </a:lnTo>
                  <a:lnTo>
                    <a:pt x="9" y="42"/>
                  </a:lnTo>
                  <a:lnTo>
                    <a:pt x="3" y="36"/>
                  </a:lnTo>
                  <a:lnTo>
                    <a:pt x="0" y="30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1" name="Freeform 121">
              <a:extLst>
                <a:ext uri="{FF2B5EF4-FFF2-40B4-BE49-F238E27FC236}">
                  <a16:creationId xmlns:a16="http://schemas.microsoft.com/office/drawing/2014/main" id="{6BE735E0-4798-4933-93C8-FED4E7E3D78F}"/>
                </a:ext>
              </a:extLst>
            </p:cNvPr>
            <p:cNvSpPr>
              <a:spLocks/>
            </p:cNvSpPr>
            <p:nvPr/>
          </p:nvSpPr>
          <p:spPr bwMode="auto">
            <a:xfrm>
              <a:off x="3093" y="1890"/>
              <a:ext cx="66" cy="43"/>
            </a:xfrm>
            <a:custGeom>
              <a:avLst/>
              <a:gdLst>
                <a:gd name="T0" fmla="*/ 20 w 66"/>
                <a:gd name="T1" fmla="*/ 39 h 43"/>
                <a:gd name="T2" fmla="*/ 27 w 66"/>
                <a:gd name="T3" fmla="*/ 39 h 43"/>
                <a:gd name="T4" fmla="*/ 35 w 66"/>
                <a:gd name="T5" fmla="*/ 38 h 43"/>
                <a:gd name="T6" fmla="*/ 42 w 66"/>
                <a:gd name="T7" fmla="*/ 36 h 43"/>
                <a:gd name="T8" fmla="*/ 47 w 66"/>
                <a:gd name="T9" fmla="*/ 34 h 43"/>
                <a:gd name="T10" fmla="*/ 52 w 66"/>
                <a:gd name="T11" fmla="*/ 31 h 43"/>
                <a:gd name="T12" fmla="*/ 56 w 66"/>
                <a:gd name="T13" fmla="*/ 28 h 43"/>
                <a:gd name="T14" fmla="*/ 59 w 66"/>
                <a:gd name="T15" fmla="*/ 23 h 43"/>
                <a:gd name="T16" fmla="*/ 60 w 66"/>
                <a:gd name="T17" fmla="*/ 19 h 43"/>
                <a:gd name="T18" fmla="*/ 60 w 66"/>
                <a:gd name="T19" fmla="*/ 15 h 43"/>
                <a:gd name="T20" fmla="*/ 59 w 66"/>
                <a:gd name="T21" fmla="*/ 10 h 43"/>
                <a:gd name="T22" fmla="*/ 56 w 66"/>
                <a:gd name="T23" fmla="*/ 6 h 43"/>
                <a:gd name="T24" fmla="*/ 52 w 66"/>
                <a:gd name="T25" fmla="*/ 3 h 43"/>
                <a:gd name="T26" fmla="*/ 56 w 66"/>
                <a:gd name="T27" fmla="*/ 0 h 43"/>
                <a:gd name="T28" fmla="*/ 61 w 66"/>
                <a:gd name="T29" fmla="*/ 4 h 43"/>
                <a:gd name="T30" fmla="*/ 65 w 66"/>
                <a:gd name="T31" fmla="*/ 9 h 43"/>
                <a:gd name="T32" fmla="*/ 66 w 66"/>
                <a:gd name="T33" fmla="*/ 14 h 43"/>
                <a:gd name="T34" fmla="*/ 66 w 66"/>
                <a:gd name="T35" fmla="*/ 19 h 43"/>
                <a:gd name="T36" fmla="*/ 64 w 66"/>
                <a:gd name="T37" fmla="*/ 25 h 43"/>
                <a:gd name="T38" fmla="*/ 61 w 66"/>
                <a:gd name="T39" fmla="*/ 30 h 43"/>
                <a:gd name="T40" fmla="*/ 57 w 66"/>
                <a:gd name="T41" fmla="*/ 34 h 43"/>
                <a:gd name="T42" fmla="*/ 51 w 66"/>
                <a:gd name="T43" fmla="*/ 37 h 43"/>
                <a:gd name="T44" fmla="*/ 44 w 66"/>
                <a:gd name="T45" fmla="*/ 40 h 43"/>
                <a:gd name="T46" fmla="*/ 37 w 66"/>
                <a:gd name="T47" fmla="*/ 42 h 43"/>
                <a:gd name="T48" fmla="*/ 28 w 66"/>
                <a:gd name="T49" fmla="*/ 43 h 43"/>
                <a:gd name="T50" fmla="*/ 20 w 66"/>
                <a:gd name="T51" fmla="*/ 43 h 43"/>
                <a:gd name="T52" fmla="*/ 14 w 66"/>
                <a:gd name="T53" fmla="*/ 42 h 43"/>
                <a:gd name="T54" fmla="*/ 9 w 66"/>
                <a:gd name="T55" fmla="*/ 41 h 43"/>
                <a:gd name="T56" fmla="*/ 5 w 66"/>
                <a:gd name="T57" fmla="*/ 40 h 43"/>
                <a:gd name="T58" fmla="*/ 0 w 66"/>
                <a:gd name="T59" fmla="*/ 39 h 43"/>
                <a:gd name="T60" fmla="*/ 4 w 66"/>
                <a:gd name="T61" fmla="*/ 36 h 43"/>
                <a:gd name="T62" fmla="*/ 8 w 66"/>
                <a:gd name="T63" fmla="*/ 37 h 43"/>
                <a:gd name="T64" fmla="*/ 12 w 66"/>
                <a:gd name="T65" fmla="*/ 38 h 43"/>
                <a:gd name="T66" fmla="*/ 16 w 66"/>
                <a:gd name="T67" fmla="*/ 39 h 43"/>
                <a:gd name="T68" fmla="*/ 20 w 66"/>
                <a:gd name="T69" fmla="*/ 39 h 4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66" h="43">
                  <a:moveTo>
                    <a:pt x="20" y="39"/>
                  </a:moveTo>
                  <a:lnTo>
                    <a:pt x="27" y="39"/>
                  </a:lnTo>
                  <a:lnTo>
                    <a:pt x="35" y="38"/>
                  </a:lnTo>
                  <a:lnTo>
                    <a:pt x="42" y="36"/>
                  </a:lnTo>
                  <a:lnTo>
                    <a:pt x="47" y="34"/>
                  </a:lnTo>
                  <a:lnTo>
                    <a:pt x="52" y="31"/>
                  </a:lnTo>
                  <a:lnTo>
                    <a:pt x="56" y="28"/>
                  </a:lnTo>
                  <a:lnTo>
                    <a:pt x="59" y="23"/>
                  </a:lnTo>
                  <a:lnTo>
                    <a:pt x="60" y="19"/>
                  </a:lnTo>
                  <a:lnTo>
                    <a:pt x="60" y="15"/>
                  </a:lnTo>
                  <a:lnTo>
                    <a:pt x="59" y="10"/>
                  </a:lnTo>
                  <a:lnTo>
                    <a:pt x="56" y="6"/>
                  </a:lnTo>
                  <a:lnTo>
                    <a:pt x="52" y="3"/>
                  </a:lnTo>
                  <a:lnTo>
                    <a:pt x="56" y="0"/>
                  </a:lnTo>
                  <a:lnTo>
                    <a:pt x="61" y="4"/>
                  </a:lnTo>
                  <a:lnTo>
                    <a:pt x="65" y="9"/>
                  </a:lnTo>
                  <a:lnTo>
                    <a:pt x="66" y="14"/>
                  </a:lnTo>
                  <a:lnTo>
                    <a:pt x="66" y="19"/>
                  </a:lnTo>
                  <a:lnTo>
                    <a:pt x="64" y="25"/>
                  </a:lnTo>
                  <a:lnTo>
                    <a:pt x="61" y="30"/>
                  </a:lnTo>
                  <a:lnTo>
                    <a:pt x="57" y="34"/>
                  </a:lnTo>
                  <a:lnTo>
                    <a:pt x="51" y="37"/>
                  </a:lnTo>
                  <a:lnTo>
                    <a:pt x="44" y="40"/>
                  </a:lnTo>
                  <a:lnTo>
                    <a:pt x="37" y="42"/>
                  </a:lnTo>
                  <a:lnTo>
                    <a:pt x="28" y="43"/>
                  </a:lnTo>
                  <a:lnTo>
                    <a:pt x="20" y="43"/>
                  </a:lnTo>
                  <a:lnTo>
                    <a:pt x="14" y="42"/>
                  </a:lnTo>
                  <a:lnTo>
                    <a:pt x="9" y="41"/>
                  </a:lnTo>
                  <a:lnTo>
                    <a:pt x="5" y="40"/>
                  </a:lnTo>
                  <a:lnTo>
                    <a:pt x="0" y="39"/>
                  </a:lnTo>
                  <a:lnTo>
                    <a:pt x="4" y="36"/>
                  </a:lnTo>
                  <a:lnTo>
                    <a:pt x="8" y="37"/>
                  </a:lnTo>
                  <a:lnTo>
                    <a:pt x="12" y="38"/>
                  </a:lnTo>
                  <a:lnTo>
                    <a:pt x="16" y="39"/>
                  </a:lnTo>
                  <a:lnTo>
                    <a:pt x="20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2" name="Freeform 122">
              <a:extLst>
                <a:ext uri="{FF2B5EF4-FFF2-40B4-BE49-F238E27FC236}">
                  <a16:creationId xmlns:a16="http://schemas.microsoft.com/office/drawing/2014/main" id="{FC9B7ABC-630D-413B-88A8-1A4B7C4D16C9}"/>
                </a:ext>
              </a:extLst>
            </p:cNvPr>
            <p:cNvSpPr>
              <a:spLocks/>
            </p:cNvSpPr>
            <p:nvPr/>
          </p:nvSpPr>
          <p:spPr bwMode="auto">
            <a:xfrm>
              <a:off x="3157" y="1901"/>
              <a:ext cx="41" cy="15"/>
            </a:xfrm>
            <a:custGeom>
              <a:avLst/>
              <a:gdLst>
                <a:gd name="T0" fmla="*/ 41 w 41"/>
                <a:gd name="T1" fmla="*/ 8 h 15"/>
                <a:gd name="T2" fmla="*/ 41 w 41"/>
                <a:gd name="T3" fmla="*/ 7 h 15"/>
                <a:gd name="T4" fmla="*/ 40 w 41"/>
                <a:gd name="T5" fmla="*/ 6 h 15"/>
                <a:gd name="T6" fmla="*/ 38 w 41"/>
                <a:gd name="T7" fmla="*/ 4 h 15"/>
                <a:gd name="T8" fmla="*/ 34 w 41"/>
                <a:gd name="T9" fmla="*/ 2 h 15"/>
                <a:gd name="T10" fmla="*/ 29 w 41"/>
                <a:gd name="T11" fmla="*/ 0 h 15"/>
                <a:gd name="T12" fmla="*/ 22 w 41"/>
                <a:gd name="T13" fmla="*/ 0 h 15"/>
                <a:gd name="T14" fmla="*/ 13 w 41"/>
                <a:gd name="T15" fmla="*/ 1 h 15"/>
                <a:gd name="T16" fmla="*/ 1 w 41"/>
                <a:gd name="T17" fmla="*/ 5 h 15"/>
                <a:gd name="T18" fmla="*/ 0 w 41"/>
                <a:gd name="T19" fmla="*/ 15 h 15"/>
                <a:gd name="T20" fmla="*/ 1 w 41"/>
                <a:gd name="T21" fmla="*/ 14 h 15"/>
                <a:gd name="T22" fmla="*/ 4 w 41"/>
                <a:gd name="T23" fmla="*/ 11 h 15"/>
                <a:gd name="T24" fmla="*/ 9 w 41"/>
                <a:gd name="T25" fmla="*/ 8 h 15"/>
                <a:gd name="T26" fmla="*/ 14 w 41"/>
                <a:gd name="T27" fmla="*/ 6 h 15"/>
                <a:gd name="T28" fmla="*/ 20 w 41"/>
                <a:gd name="T29" fmla="*/ 4 h 15"/>
                <a:gd name="T30" fmla="*/ 27 w 41"/>
                <a:gd name="T31" fmla="*/ 3 h 15"/>
                <a:gd name="T32" fmla="*/ 34 w 41"/>
                <a:gd name="T33" fmla="*/ 4 h 15"/>
                <a:gd name="T34" fmla="*/ 41 w 41"/>
                <a:gd name="T35" fmla="*/ 8 h 15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1" h="15">
                  <a:moveTo>
                    <a:pt x="41" y="8"/>
                  </a:moveTo>
                  <a:lnTo>
                    <a:pt x="41" y="7"/>
                  </a:lnTo>
                  <a:lnTo>
                    <a:pt x="40" y="6"/>
                  </a:lnTo>
                  <a:lnTo>
                    <a:pt x="38" y="4"/>
                  </a:lnTo>
                  <a:lnTo>
                    <a:pt x="34" y="2"/>
                  </a:lnTo>
                  <a:lnTo>
                    <a:pt x="29" y="0"/>
                  </a:lnTo>
                  <a:lnTo>
                    <a:pt x="22" y="0"/>
                  </a:lnTo>
                  <a:lnTo>
                    <a:pt x="13" y="1"/>
                  </a:lnTo>
                  <a:lnTo>
                    <a:pt x="1" y="5"/>
                  </a:lnTo>
                  <a:lnTo>
                    <a:pt x="0" y="15"/>
                  </a:lnTo>
                  <a:lnTo>
                    <a:pt x="1" y="14"/>
                  </a:lnTo>
                  <a:lnTo>
                    <a:pt x="4" y="11"/>
                  </a:lnTo>
                  <a:lnTo>
                    <a:pt x="9" y="8"/>
                  </a:lnTo>
                  <a:lnTo>
                    <a:pt x="14" y="6"/>
                  </a:lnTo>
                  <a:lnTo>
                    <a:pt x="20" y="4"/>
                  </a:lnTo>
                  <a:lnTo>
                    <a:pt x="27" y="3"/>
                  </a:lnTo>
                  <a:lnTo>
                    <a:pt x="34" y="4"/>
                  </a:lnTo>
                  <a:lnTo>
                    <a:pt x="41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83" name="Freeform 123">
              <a:extLst>
                <a:ext uri="{FF2B5EF4-FFF2-40B4-BE49-F238E27FC236}">
                  <a16:creationId xmlns:a16="http://schemas.microsoft.com/office/drawing/2014/main" id="{FDC4EB14-5C61-49C5-A418-91EEBF856A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07" y="1856"/>
              <a:ext cx="74" cy="54"/>
            </a:xfrm>
            <a:custGeom>
              <a:avLst/>
              <a:gdLst>
                <a:gd name="T0" fmla="*/ 74 w 74"/>
                <a:gd name="T1" fmla="*/ 41 h 54"/>
                <a:gd name="T2" fmla="*/ 0 w 74"/>
                <a:gd name="T3" fmla="*/ 0 h 54"/>
                <a:gd name="T4" fmla="*/ 70 w 74"/>
                <a:gd name="T5" fmla="*/ 54 h 54"/>
                <a:gd name="T6" fmla="*/ 74 w 74"/>
                <a:gd name="T7" fmla="*/ 41 h 5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4" h="54">
                  <a:moveTo>
                    <a:pt x="74" y="41"/>
                  </a:moveTo>
                  <a:lnTo>
                    <a:pt x="0" y="0"/>
                  </a:lnTo>
                  <a:lnTo>
                    <a:pt x="70" y="54"/>
                  </a:lnTo>
                  <a:lnTo>
                    <a:pt x="74" y="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4184" name="Group 124">
              <a:extLst>
                <a:ext uri="{FF2B5EF4-FFF2-40B4-BE49-F238E27FC236}">
                  <a16:creationId xmlns:a16="http://schemas.microsoft.com/office/drawing/2014/main" id="{8CDA59F1-3C87-46C3-8184-7AA06B459BF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216" y="1981"/>
              <a:ext cx="816" cy="947"/>
              <a:chOff x="3511" y="1888"/>
              <a:chExt cx="1063" cy="1283"/>
            </a:xfrm>
          </p:grpSpPr>
          <p:sp>
            <p:nvSpPr>
              <p:cNvPr id="4185" name="Freeform 125">
                <a:extLst>
                  <a:ext uri="{FF2B5EF4-FFF2-40B4-BE49-F238E27FC236}">
                    <a16:creationId xmlns:a16="http://schemas.microsoft.com/office/drawing/2014/main" id="{090A3BC7-A3D1-497B-9E46-31A85B7A6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09" y="2528"/>
                <a:ext cx="255" cy="473"/>
              </a:xfrm>
              <a:custGeom>
                <a:avLst/>
                <a:gdLst>
                  <a:gd name="T0" fmla="*/ 0 w 511"/>
                  <a:gd name="T1" fmla="*/ 36 h 946"/>
                  <a:gd name="T2" fmla="*/ 68 w 511"/>
                  <a:gd name="T3" fmla="*/ 217 h 946"/>
                  <a:gd name="T4" fmla="*/ 101 w 511"/>
                  <a:gd name="T5" fmla="*/ 303 h 946"/>
                  <a:gd name="T6" fmla="*/ 109 w 511"/>
                  <a:gd name="T7" fmla="*/ 353 h 946"/>
                  <a:gd name="T8" fmla="*/ 111 w 511"/>
                  <a:gd name="T9" fmla="*/ 401 h 946"/>
                  <a:gd name="T10" fmla="*/ 140 w 511"/>
                  <a:gd name="T11" fmla="*/ 471 h 946"/>
                  <a:gd name="T12" fmla="*/ 180 w 511"/>
                  <a:gd name="T13" fmla="*/ 473 h 946"/>
                  <a:gd name="T14" fmla="*/ 211 w 511"/>
                  <a:gd name="T15" fmla="*/ 465 h 946"/>
                  <a:gd name="T16" fmla="*/ 238 w 511"/>
                  <a:gd name="T17" fmla="*/ 441 h 946"/>
                  <a:gd name="T18" fmla="*/ 255 w 511"/>
                  <a:gd name="T19" fmla="*/ 397 h 946"/>
                  <a:gd name="T20" fmla="*/ 191 w 511"/>
                  <a:gd name="T21" fmla="*/ 322 h 946"/>
                  <a:gd name="T22" fmla="*/ 159 w 511"/>
                  <a:gd name="T23" fmla="*/ 84 h 946"/>
                  <a:gd name="T24" fmla="*/ 75 w 511"/>
                  <a:gd name="T25" fmla="*/ 0 h 946"/>
                  <a:gd name="T26" fmla="*/ 0 w 511"/>
                  <a:gd name="T27" fmla="*/ 36 h 946"/>
                  <a:gd name="T28" fmla="*/ 0 w 511"/>
                  <a:gd name="T29" fmla="*/ 36 h 94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11" h="946">
                    <a:moveTo>
                      <a:pt x="0" y="72"/>
                    </a:moveTo>
                    <a:lnTo>
                      <a:pt x="137" y="433"/>
                    </a:lnTo>
                    <a:lnTo>
                      <a:pt x="202" y="606"/>
                    </a:lnTo>
                    <a:lnTo>
                      <a:pt x="219" y="705"/>
                    </a:lnTo>
                    <a:lnTo>
                      <a:pt x="222" y="802"/>
                    </a:lnTo>
                    <a:lnTo>
                      <a:pt x="280" y="942"/>
                    </a:lnTo>
                    <a:lnTo>
                      <a:pt x="361" y="946"/>
                    </a:lnTo>
                    <a:lnTo>
                      <a:pt x="422" y="929"/>
                    </a:lnTo>
                    <a:lnTo>
                      <a:pt x="477" y="882"/>
                    </a:lnTo>
                    <a:lnTo>
                      <a:pt x="511" y="794"/>
                    </a:lnTo>
                    <a:lnTo>
                      <a:pt x="382" y="644"/>
                    </a:lnTo>
                    <a:lnTo>
                      <a:pt x="318" y="167"/>
                    </a:lnTo>
                    <a:lnTo>
                      <a:pt x="150" y="0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86" name="Freeform 126">
                <a:extLst>
                  <a:ext uri="{FF2B5EF4-FFF2-40B4-BE49-F238E27FC236}">
                    <a16:creationId xmlns:a16="http://schemas.microsoft.com/office/drawing/2014/main" id="{F9FD8D6C-6F89-45A9-BEE4-0134E3534B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4" y="2440"/>
                <a:ext cx="161" cy="252"/>
              </a:xfrm>
              <a:custGeom>
                <a:avLst/>
                <a:gdLst>
                  <a:gd name="T0" fmla="*/ 83 w 321"/>
                  <a:gd name="T1" fmla="*/ 0 h 503"/>
                  <a:gd name="T2" fmla="*/ 30 w 321"/>
                  <a:gd name="T3" fmla="*/ 51 h 503"/>
                  <a:gd name="T4" fmla="*/ 17 w 321"/>
                  <a:gd name="T5" fmla="*/ 91 h 503"/>
                  <a:gd name="T6" fmla="*/ 6 w 321"/>
                  <a:gd name="T7" fmla="*/ 135 h 503"/>
                  <a:gd name="T8" fmla="*/ 0 w 321"/>
                  <a:gd name="T9" fmla="*/ 203 h 503"/>
                  <a:gd name="T10" fmla="*/ 10 w 321"/>
                  <a:gd name="T11" fmla="*/ 222 h 503"/>
                  <a:gd name="T12" fmla="*/ 26 w 321"/>
                  <a:gd name="T13" fmla="*/ 237 h 503"/>
                  <a:gd name="T14" fmla="*/ 35 w 321"/>
                  <a:gd name="T15" fmla="*/ 243 h 503"/>
                  <a:gd name="T16" fmla="*/ 48 w 321"/>
                  <a:gd name="T17" fmla="*/ 252 h 503"/>
                  <a:gd name="T18" fmla="*/ 109 w 321"/>
                  <a:gd name="T19" fmla="*/ 247 h 503"/>
                  <a:gd name="T20" fmla="*/ 161 w 321"/>
                  <a:gd name="T21" fmla="*/ 228 h 503"/>
                  <a:gd name="T22" fmla="*/ 151 w 321"/>
                  <a:gd name="T23" fmla="*/ 175 h 503"/>
                  <a:gd name="T24" fmla="*/ 98 w 321"/>
                  <a:gd name="T25" fmla="*/ 110 h 503"/>
                  <a:gd name="T26" fmla="*/ 83 w 321"/>
                  <a:gd name="T27" fmla="*/ 0 h 503"/>
                  <a:gd name="T28" fmla="*/ 83 w 321"/>
                  <a:gd name="T29" fmla="*/ 0 h 50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321" h="503">
                    <a:moveTo>
                      <a:pt x="166" y="0"/>
                    </a:moveTo>
                    <a:lnTo>
                      <a:pt x="59" y="102"/>
                    </a:lnTo>
                    <a:lnTo>
                      <a:pt x="33" y="182"/>
                    </a:lnTo>
                    <a:lnTo>
                      <a:pt x="12" y="270"/>
                    </a:lnTo>
                    <a:lnTo>
                      <a:pt x="0" y="405"/>
                    </a:lnTo>
                    <a:lnTo>
                      <a:pt x="19" y="443"/>
                    </a:lnTo>
                    <a:lnTo>
                      <a:pt x="52" y="473"/>
                    </a:lnTo>
                    <a:lnTo>
                      <a:pt x="69" y="486"/>
                    </a:lnTo>
                    <a:lnTo>
                      <a:pt x="95" y="503"/>
                    </a:lnTo>
                    <a:lnTo>
                      <a:pt x="217" y="494"/>
                    </a:lnTo>
                    <a:lnTo>
                      <a:pt x="321" y="456"/>
                    </a:lnTo>
                    <a:lnTo>
                      <a:pt x="302" y="349"/>
                    </a:lnTo>
                    <a:lnTo>
                      <a:pt x="196" y="220"/>
                    </a:lnTo>
                    <a:lnTo>
                      <a:pt x="166" y="0"/>
                    </a:lnTo>
                    <a:close/>
                  </a:path>
                </a:pathLst>
              </a:custGeom>
              <a:solidFill>
                <a:srgbClr val="FFE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87" name="Freeform 127">
                <a:extLst>
                  <a:ext uri="{FF2B5EF4-FFF2-40B4-BE49-F238E27FC236}">
                    <a16:creationId xmlns:a16="http://schemas.microsoft.com/office/drawing/2014/main" id="{0984F41E-2FCE-4257-A55E-A087991CEF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7" y="2304"/>
                <a:ext cx="278" cy="284"/>
              </a:xfrm>
              <a:custGeom>
                <a:avLst/>
                <a:gdLst>
                  <a:gd name="T0" fmla="*/ 11 w 557"/>
                  <a:gd name="T1" fmla="*/ 178 h 566"/>
                  <a:gd name="T2" fmla="*/ 28 w 557"/>
                  <a:gd name="T3" fmla="*/ 184 h 566"/>
                  <a:gd name="T4" fmla="*/ 63 w 557"/>
                  <a:gd name="T5" fmla="*/ 186 h 566"/>
                  <a:gd name="T6" fmla="*/ 80 w 557"/>
                  <a:gd name="T7" fmla="*/ 175 h 566"/>
                  <a:gd name="T8" fmla="*/ 92 w 557"/>
                  <a:gd name="T9" fmla="*/ 155 h 566"/>
                  <a:gd name="T10" fmla="*/ 104 w 557"/>
                  <a:gd name="T11" fmla="*/ 127 h 566"/>
                  <a:gd name="T12" fmla="*/ 45 w 557"/>
                  <a:gd name="T13" fmla="*/ 146 h 566"/>
                  <a:gd name="T14" fmla="*/ 0 w 557"/>
                  <a:gd name="T15" fmla="*/ 83 h 566"/>
                  <a:gd name="T16" fmla="*/ 13 w 557"/>
                  <a:gd name="T17" fmla="*/ 65 h 566"/>
                  <a:gd name="T18" fmla="*/ 104 w 557"/>
                  <a:gd name="T19" fmla="*/ 97 h 566"/>
                  <a:gd name="T20" fmla="*/ 149 w 557"/>
                  <a:gd name="T21" fmla="*/ 93 h 566"/>
                  <a:gd name="T22" fmla="*/ 176 w 557"/>
                  <a:gd name="T23" fmla="*/ 87 h 566"/>
                  <a:gd name="T24" fmla="*/ 199 w 557"/>
                  <a:gd name="T25" fmla="*/ 75 h 566"/>
                  <a:gd name="T26" fmla="*/ 211 w 557"/>
                  <a:gd name="T27" fmla="*/ 66 h 566"/>
                  <a:gd name="T28" fmla="*/ 220 w 557"/>
                  <a:gd name="T29" fmla="*/ 55 h 566"/>
                  <a:gd name="T30" fmla="*/ 244 w 557"/>
                  <a:gd name="T31" fmla="*/ 15 h 566"/>
                  <a:gd name="T32" fmla="*/ 249 w 557"/>
                  <a:gd name="T33" fmla="*/ 0 h 566"/>
                  <a:gd name="T34" fmla="*/ 278 w 557"/>
                  <a:gd name="T35" fmla="*/ 9 h 566"/>
                  <a:gd name="T36" fmla="*/ 245 w 557"/>
                  <a:gd name="T37" fmla="*/ 112 h 566"/>
                  <a:gd name="T38" fmla="*/ 202 w 557"/>
                  <a:gd name="T39" fmla="*/ 136 h 566"/>
                  <a:gd name="T40" fmla="*/ 142 w 557"/>
                  <a:gd name="T41" fmla="*/ 134 h 566"/>
                  <a:gd name="T42" fmla="*/ 147 w 557"/>
                  <a:gd name="T43" fmla="*/ 157 h 566"/>
                  <a:gd name="T44" fmla="*/ 158 w 557"/>
                  <a:gd name="T45" fmla="*/ 173 h 566"/>
                  <a:gd name="T46" fmla="*/ 166 w 557"/>
                  <a:gd name="T47" fmla="*/ 178 h 566"/>
                  <a:gd name="T48" fmla="*/ 177 w 557"/>
                  <a:gd name="T49" fmla="*/ 183 h 566"/>
                  <a:gd name="T50" fmla="*/ 202 w 557"/>
                  <a:gd name="T51" fmla="*/ 181 h 566"/>
                  <a:gd name="T52" fmla="*/ 225 w 557"/>
                  <a:gd name="T53" fmla="*/ 175 h 566"/>
                  <a:gd name="T54" fmla="*/ 242 w 557"/>
                  <a:gd name="T55" fmla="*/ 166 h 566"/>
                  <a:gd name="T56" fmla="*/ 249 w 557"/>
                  <a:gd name="T57" fmla="*/ 162 h 566"/>
                  <a:gd name="T58" fmla="*/ 239 w 557"/>
                  <a:gd name="T59" fmla="*/ 267 h 566"/>
                  <a:gd name="T60" fmla="*/ 147 w 557"/>
                  <a:gd name="T61" fmla="*/ 284 h 566"/>
                  <a:gd name="T62" fmla="*/ 102 w 557"/>
                  <a:gd name="T63" fmla="*/ 282 h 566"/>
                  <a:gd name="T64" fmla="*/ 61 w 557"/>
                  <a:gd name="T65" fmla="*/ 258 h 566"/>
                  <a:gd name="T66" fmla="*/ 11 w 557"/>
                  <a:gd name="T67" fmla="*/ 178 h 566"/>
                  <a:gd name="T68" fmla="*/ 11 w 557"/>
                  <a:gd name="T69" fmla="*/ 178 h 56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57" h="566">
                    <a:moveTo>
                      <a:pt x="23" y="355"/>
                    </a:moveTo>
                    <a:lnTo>
                      <a:pt x="57" y="367"/>
                    </a:lnTo>
                    <a:lnTo>
                      <a:pt x="126" y="371"/>
                    </a:lnTo>
                    <a:lnTo>
                      <a:pt x="160" y="348"/>
                    </a:lnTo>
                    <a:lnTo>
                      <a:pt x="185" y="308"/>
                    </a:lnTo>
                    <a:lnTo>
                      <a:pt x="208" y="253"/>
                    </a:lnTo>
                    <a:lnTo>
                      <a:pt x="90" y="291"/>
                    </a:lnTo>
                    <a:lnTo>
                      <a:pt x="0" y="165"/>
                    </a:lnTo>
                    <a:lnTo>
                      <a:pt x="27" y="129"/>
                    </a:lnTo>
                    <a:lnTo>
                      <a:pt x="208" y="194"/>
                    </a:lnTo>
                    <a:lnTo>
                      <a:pt x="299" y="186"/>
                    </a:lnTo>
                    <a:lnTo>
                      <a:pt x="352" y="173"/>
                    </a:lnTo>
                    <a:lnTo>
                      <a:pt x="398" y="150"/>
                    </a:lnTo>
                    <a:lnTo>
                      <a:pt x="422" y="131"/>
                    </a:lnTo>
                    <a:lnTo>
                      <a:pt x="441" y="110"/>
                    </a:lnTo>
                    <a:lnTo>
                      <a:pt x="489" y="30"/>
                    </a:lnTo>
                    <a:lnTo>
                      <a:pt x="498" y="0"/>
                    </a:lnTo>
                    <a:lnTo>
                      <a:pt x="557" y="17"/>
                    </a:lnTo>
                    <a:lnTo>
                      <a:pt x="491" y="224"/>
                    </a:lnTo>
                    <a:lnTo>
                      <a:pt x="405" y="272"/>
                    </a:lnTo>
                    <a:lnTo>
                      <a:pt x="284" y="268"/>
                    </a:lnTo>
                    <a:lnTo>
                      <a:pt x="295" y="312"/>
                    </a:lnTo>
                    <a:lnTo>
                      <a:pt x="316" y="344"/>
                    </a:lnTo>
                    <a:lnTo>
                      <a:pt x="333" y="355"/>
                    </a:lnTo>
                    <a:lnTo>
                      <a:pt x="354" y="365"/>
                    </a:lnTo>
                    <a:lnTo>
                      <a:pt x="405" y="361"/>
                    </a:lnTo>
                    <a:lnTo>
                      <a:pt x="451" y="348"/>
                    </a:lnTo>
                    <a:lnTo>
                      <a:pt x="485" y="331"/>
                    </a:lnTo>
                    <a:lnTo>
                      <a:pt x="498" y="323"/>
                    </a:lnTo>
                    <a:lnTo>
                      <a:pt x="479" y="532"/>
                    </a:lnTo>
                    <a:lnTo>
                      <a:pt x="295" y="566"/>
                    </a:lnTo>
                    <a:lnTo>
                      <a:pt x="204" y="563"/>
                    </a:lnTo>
                    <a:lnTo>
                      <a:pt x="122" y="515"/>
                    </a:lnTo>
                    <a:lnTo>
                      <a:pt x="23" y="355"/>
                    </a:lnTo>
                    <a:close/>
                  </a:path>
                </a:pathLst>
              </a:custGeom>
              <a:solidFill>
                <a:srgbClr val="FFE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88" name="Freeform 128">
                <a:extLst>
                  <a:ext uri="{FF2B5EF4-FFF2-40B4-BE49-F238E27FC236}">
                    <a16:creationId xmlns:a16="http://schemas.microsoft.com/office/drawing/2014/main" id="{2ED0BF23-D8E5-4A07-84E2-D59F95D5FA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2" y="2378"/>
                <a:ext cx="277" cy="280"/>
              </a:xfrm>
              <a:custGeom>
                <a:avLst/>
                <a:gdLst>
                  <a:gd name="T0" fmla="*/ 92 w 555"/>
                  <a:gd name="T1" fmla="*/ 13 h 561"/>
                  <a:gd name="T2" fmla="*/ 79 w 555"/>
                  <a:gd name="T3" fmla="*/ 63 h 561"/>
                  <a:gd name="T4" fmla="*/ 83 w 555"/>
                  <a:gd name="T5" fmla="*/ 81 h 561"/>
                  <a:gd name="T6" fmla="*/ 91 w 555"/>
                  <a:gd name="T7" fmla="*/ 97 h 561"/>
                  <a:gd name="T8" fmla="*/ 101 w 555"/>
                  <a:gd name="T9" fmla="*/ 111 h 561"/>
                  <a:gd name="T10" fmla="*/ 114 w 555"/>
                  <a:gd name="T11" fmla="*/ 123 h 561"/>
                  <a:gd name="T12" fmla="*/ 135 w 555"/>
                  <a:gd name="T13" fmla="*/ 141 h 561"/>
                  <a:gd name="T14" fmla="*/ 144 w 555"/>
                  <a:gd name="T15" fmla="*/ 147 h 561"/>
                  <a:gd name="T16" fmla="*/ 140 w 555"/>
                  <a:gd name="T17" fmla="*/ 169 h 561"/>
                  <a:gd name="T18" fmla="*/ 81 w 555"/>
                  <a:gd name="T19" fmla="*/ 138 h 561"/>
                  <a:gd name="T20" fmla="*/ 50 w 555"/>
                  <a:gd name="T21" fmla="*/ 64 h 561"/>
                  <a:gd name="T22" fmla="*/ 20 w 555"/>
                  <a:gd name="T23" fmla="*/ 74 h 561"/>
                  <a:gd name="T24" fmla="*/ 0 w 555"/>
                  <a:gd name="T25" fmla="*/ 165 h 561"/>
                  <a:gd name="T26" fmla="*/ 20 w 555"/>
                  <a:gd name="T27" fmla="*/ 239 h 561"/>
                  <a:gd name="T28" fmla="*/ 76 w 555"/>
                  <a:gd name="T29" fmla="*/ 273 h 561"/>
                  <a:gd name="T30" fmla="*/ 133 w 555"/>
                  <a:gd name="T31" fmla="*/ 280 h 561"/>
                  <a:gd name="T32" fmla="*/ 158 w 555"/>
                  <a:gd name="T33" fmla="*/ 278 h 561"/>
                  <a:gd name="T34" fmla="*/ 156 w 555"/>
                  <a:gd name="T35" fmla="*/ 208 h 561"/>
                  <a:gd name="T36" fmla="*/ 231 w 555"/>
                  <a:gd name="T37" fmla="*/ 177 h 561"/>
                  <a:gd name="T38" fmla="*/ 277 w 555"/>
                  <a:gd name="T39" fmla="*/ 127 h 561"/>
                  <a:gd name="T40" fmla="*/ 213 w 555"/>
                  <a:gd name="T41" fmla="*/ 76 h 561"/>
                  <a:gd name="T42" fmla="*/ 209 w 555"/>
                  <a:gd name="T43" fmla="*/ 67 h 561"/>
                  <a:gd name="T44" fmla="*/ 195 w 555"/>
                  <a:gd name="T45" fmla="*/ 49 h 561"/>
                  <a:gd name="T46" fmla="*/ 186 w 555"/>
                  <a:gd name="T47" fmla="*/ 38 h 561"/>
                  <a:gd name="T48" fmla="*/ 174 w 555"/>
                  <a:gd name="T49" fmla="*/ 26 h 561"/>
                  <a:gd name="T50" fmla="*/ 162 w 555"/>
                  <a:gd name="T51" fmla="*/ 16 h 561"/>
                  <a:gd name="T52" fmla="*/ 147 w 555"/>
                  <a:gd name="T53" fmla="*/ 7 h 561"/>
                  <a:gd name="T54" fmla="*/ 134 w 555"/>
                  <a:gd name="T55" fmla="*/ 2 h 561"/>
                  <a:gd name="T56" fmla="*/ 121 w 555"/>
                  <a:gd name="T57" fmla="*/ 0 h 561"/>
                  <a:gd name="T58" fmla="*/ 105 w 555"/>
                  <a:gd name="T59" fmla="*/ 3 h 561"/>
                  <a:gd name="T60" fmla="*/ 92 w 555"/>
                  <a:gd name="T61" fmla="*/ 13 h 561"/>
                  <a:gd name="T62" fmla="*/ 92 w 555"/>
                  <a:gd name="T63" fmla="*/ 13 h 56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55" h="561">
                    <a:moveTo>
                      <a:pt x="184" y="27"/>
                    </a:moveTo>
                    <a:lnTo>
                      <a:pt x="159" y="126"/>
                    </a:lnTo>
                    <a:lnTo>
                      <a:pt x="167" y="162"/>
                    </a:lnTo>
                    <a:lnTo>
                      <a:pt x="182" y="194"/>
                    </a:lnTo>
                    <a:lnTo>
                      <a:pt x="203" y="223"/>
                    </a:lnTo>
                    <a:lnTo>
                      <a:pt x="228" y="247"/>
                    </a:lnTo>
                    <a:lnTo>
                      <a:pt x="270" y="282"/>
                    </a:lnTo>
                    <a:lnTo>
                      <a:pt x="289" y="295"/>
                    </a:lnTo>
                    <a:lnTo>
                      <a:pt x="281" y="339"/>
                    </a:lnTo>
                    <a:lnTo>
                      <a:pt x="163" y="276"/>
                    </a:lnTo>
                    <a:lnTo>
                      <a:pt x="100" y="129"/>
                    </a:lnTo>
                    <a:lnTo>
                      <a:pt x="41" y="149"/>
                    </a:lnTo>
                    <a:lnTo>
                      <a:pt x="0" y="331"/>
                    </a:lnTo>
                    <a:lnTo>
                      <a:pt x="41" y="479"/>
                    </a:lnTo>
                    <a:lnTo>
                      <a:pt x="152" y="546"/>
                    </a:lnTo>
                    <a:lnTo>
                      <a:pt x="266" y="561"/>
                    </a:lnTo>
                    <a:lnTo>
                      <a:pt x="317" y="557"/>
                    </a:lnTo>
                    <a:lnTo>
                      <a:pt x="313" y="417"/>
                    </a:lnTo>
                    <a:lnTo>
                      <a:pt x="462" y="354"/>
                    </a:lnTo>
                    <a:lnTo>
                      <a:pt x="555" y="255"/>
                    </a:lnTo>
                    <a:lnTo>
                      <a:pt x="427" y="152"/>
                    </a:lnTo>
                    <a:lnTo>
                      <a:pt x="418" y="135"/>
                    </a:lnTo>
                    <a:lnTo>
                      <a:pt x="391" y="99"/>
                    </a:lnTo>
                    <a:lnTo>
                      <a:pt x="372" y="76"/>
                    </a:lnTo>
                    <a:lnTo>
                      <a:pt x="349" y="53"/>
                    </a:lnTo>
                    <a:lnTo>
                      <a:pt x="325" y="33"/>
                    </a:lnTo>
                    <a:lnTo>
                      <a:pt x="294" y="15"/>
                    </a:lnTo>
                    <a:lnTo>
                      <a:pt x="268" y="4"/>
                    </a:lnTo>
                    <a:lnTo>
                      <a:pt x="243" y="0"/>
                    </a:lnTo>
                    <a:lnTo>
                      <a:pt x="211" y="6"/>
                    </a:lnTo>
                    <a:lnTo>
                      <a:pt x="184" y="27"/>
                    </a:lnTo>
                    <a:close/>
                  </a:path>
                </a:pathLst>
              </a:custGeom>
              <a:solidFill>
                <a:srgbClr val="FFE5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89" name="Freeform 129">
                <a:extLst>
                  <a:ext uri="{FF2B5EF4-FFF2-40B4-BE49-F238E27FC236}">
                    <a16:creationId xmlns:a16="http://schemas.microsoft.com/office/drawing/2014/main" id="{05249DFA-F048-4157-8F1C-7BDBB2DAE8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1907"/>
                <a:ext cx="430" cy="277"/>
              </a:xfrm>
              <a:custGeom>
                <a:avLst/>
                <a:gdLst>
                  <a:gd name="T0" fmla="*/ 0 w 859"/>
                  <a:gd name="T1" fmla="*/ 140 h 553"/>
                  <a:gd name="T2" fmla="*/ 7 w 859"/>
                  <a:gd name="T3" fmla="*/ 108 h 553"/>
                  <a:gd name="T4" fmla="*/ 14 w 859"/>
                  <a:gd name="T5" fmla="*/ 80 h 553"/>
                  <a:gd name="T6" fmla="*/ 26 w 859"/>
                  <a:gd name="T7" fmla="*/ 57 h 553"/>
                  <a:gd name="T8" fmla="*/ 43 w 859"/>
                  <a:gd name="T9" fmla="*/ 40 h 553"/>
                  <a:gd name="T10" fmla="*/ 64 w 859"/>
                  <a:gd name="T11" fmla="*/ 26 h 553"/>
                  <a:gd name="T12" fmla="*/ 75 w 859"/>
                  <a:gd name="T13" fmla="*/ 20 h 553"/>
                  <a:gd name="T14" fmla="*/ 87 w 859"/>
                  <a:gd name="T15" fmla="*/ 17 h 553"/>
                  <a:gd name="T16" fmla="*/ 111 w 859"/>
                  <a:gd name="T17" fmla="*/ 11 h 553"/>
                  <a:gd name="T18" fmla="*/ 169 w 859"/>
                  <a:gd name="T19" fmla="*/ 4 h 553"/>
                  <a:gd name="T20" fmla="*/ 204 w 859"/>
                  <a:gd name="T21" fmla="*/ 0 h 553"/>
                  <a:gd name="T22" fmla="*/ 199 w 859"/>
                  <a:gd name="T23" fmla="*/ 23 h 553"/>
                  <a:gd name="T24" fmla="*/ 206 w 859"/>
                  <a:gd name="T25" fmla="*/ 20 h 553"/>
                  <a:gd name="T26" fmla="*/ 227 w 859"/>
                  <a:gd name="T27" fmla="*/ 17 h 553"/>
                  <a:gd name="T28" fmla="*/ 258 w 859"/>
                  <a:gd name="T29" fmla="*/ 18 h 553"/>
                  <a:gd name="T30" fmla="*/ 294 w 859"/>
                  <a:gd name="T31" fmla="*/ 30 h 553"/>
                  <a:gd name="T32" fmla="*/ 311 w 859"/>
                  <a:gd name="T33" fmla="*/ 39 h 553"/>
                  <a:gd name="T34" fmla="*/ 338 w 859"/>
                  <a:gd name="T35" fmla="*/ 56 h 553"/>
                  <a:gd name="T36" fmla="*/ 348 w 859"/>
                  <a:gd name="T37" fmla="*/ 65 h 553"/>
                  <a:gd name="T38" fmla="*/ 369 w 859"/>
                  <a:gd name="T39" fmla="*/ 105 h 553"/>
                  <a:gd name="T40" fmla="*/ 366 w 859"/>
                  <a:gd name="T41" fmla="*/ 143 h 553"/>
                  <a:gd name="T42" fmla="*/ 356 w 859"/>
                  <a:gd name="T43" fmla="*/ 178 h 553"/>
                  <a:gd name="T44" fmla="*/ 358 w 859"/>
                  <a:gd name="T45" fmla="*/ 214 h 553"/>
                  <a:gd name="T46" fmla="*/ 366 w 859"/>
                  <a:gd name="T47" fmla="*/ 226 h 553"/>
                  <a:gd name="T48" fmla="*/ 373 w 859"/>
                  <a:gd name="T49" fmla="*/ 230 h 553"/>
                  <a:gd name="T50" fmla="*/ 380 w 859"/>
                  <a:gd name="T51" fmla="*/ 234 h 553"/>
                  <a:gd name="T52" fmla="*/ 415 w 859"/>
                  <a:gd name="T53" fmla="*/ 239 h 553"/>
                  <a:gd name="T54" fmla="*/ 430 w 859"/>
                  <a:gd name="T55" fmla="*/ 236 h 553"/>
                  <a:gd name="T56" fmla="*/ 429 w 859"/>
                  <a:gd name="T57" fmla="*/ 255 h 553"/>
                  <a:gd name="T58" fmla="*/ 406 w 859"/>
                  <a:gd name="T59" fmla="*/ 270 h 553"/>
                  <a:gd name="T60" fmla="*/ 363 w 859"/>
                  <a:gd name="T61" fmla="*/ 258 h 553"/>
                  <a:gd name="T62" fmla="*/ 356 w 859"/>
                  <a:gd name="T63" fmla="*/ 277 h 553"/>
                  <a:gd name="T64" fmla="*/ 344 w 859"/>
                  <a:gd name="T65" fmla="*/ 272 h 553"/>
                  <a:gd name="T66" fmla="*/ 317 w 859"/>
                  <a:gd name="T67" fmla="*/ 260 h 553"/>
                  <a:gd name="T68" fmla="*/ 301 w 859"/>
                  <a:gd name="T69" fmla="*/ 250 h 553"/>
                  <a:gd name="T70" fmla="*/ 287 w 859"/>
                  <a:gd name="T71" fmla="*/ 240 h 553"/>
                  <a:gd name="T72" fmla="*/ 272 w 859"/>
                  <a:gd name="T73" fmla="*/ 212 h 553"/>
                  <a:gd name="T74" fmla="*/ 271 w 859"/>
                  <a:gd name="T75" fmla="*/ 184 h 553"/>
                  <a:gd name="T76" fmla="*/ 278 w 859"/>
                  <a:gd name="T77" fmla="*/ 159 h 553"/>
                  <a:gd name="T78" fmla="*/ 288 w 859"/>
                  <a:gd name="T79" fmla="*/ 137 h 553"/>
                  <a:gd name="T80" fmla="*/ 248 w 859"/>
                  <a:gd name="T81" fmla="*/ 105 h 553"/>
                  <a:gd name="T82" fmla="*/ 186 w 859"/>
                  <a:gd name="T83" fmla="*/ 103 h 553"/>
                  <a:gd name="T84" fmla="*/ 238 w 859"/>
                  <a:gd name="T85" fmla="*/ 118 h 553"/>
                  <a:gd name="T86" fmla="*/ 234 w 859"/>
                  <a:gd name="T87" fmla="*/ 137 h 553"/>
                  <a:gd name="T88" fmla="*/ 224 w 859"/>
                  <a:gd name="T89" fmla="*/ 153 h 553"/>
                  <a:gd name="T90" fmla="*/ 213 w 859"/>
                  <a:gd name="T91" fmla="*/ 160 h 553"/>
                  <a:gd name="T92" fmla="*/ 200 w 859"/>
                  <a:gd name="T93" fmla="*/ 164 h 553"/>
                  <a:gd name="T94" fmla="*/ 173 w 859"/>
                  <a:gd name="T95" fmla="*/ 168 h 553"/>
                  <a:gd name="T96" fmla="*/ 153 w 859"/>
                  <a:gd name="T97" fmla="*/ 164 h 553"/>
                  <a:gd name="T98" fmla="*/ 136 w 859"/>
                  <a:gd name="T99" fmla="*/ 156 h 553"/>
                  <a:gd name="T100" fmla="*/ 169 w 859"/>
                  <a:gd name="T101" fmla="*/ 193 h 553"/>
                  <a:gd name="T102" fmla="*/ 157 w 859"/>
                  <a:gd name="T103" fmla="*/ 202 h 553"/>
                  <a:gd name="T104" fmla="*/ 97 w 859"/>
                  <a:gd name="T105" fmla="*/ 166 h 553"/>
                  <a:gd name="T106" fmla="*/ 84 w 859"/>
                  <a:gd name="T107" fmla="*/ 103 h 553"/>
                  <a:gd name="T108" fmla="*/ 50 w 859"/>
                  <a:gd name="T109" fmla="*/ 122 h 553"/>
                  <a:gd name="T110" fmla="*/ 36 w 859"/>
                  <a:gd name="T111" fmla="*/ 142 h 553"/>
                  <a:gd name="T112" fmla="*/ 25 w 859"/>
                  <a:gd name="T113" fmla="*/ 168 h 553"/>
                  <a:gd name="T114" fmla="*/ 17 w 859"/>
                  <a:gd name="T115" fmla="*/ 190 h 553"/>
                  <a:gd name="T116" fmla="*/ 14 w 859"/>
                  <a:gd name="T117" fmla="*/ 198 h 553"/>
                  <a:gd name="T118" fmla="*/ 0 w 859"/>
                  <a:gd name="T119" fmla="*/ 140 h 553"/>
                  <a:gd name="T120" fmla="*/ 0 w 859"/>
                  <a:gd name="T121" fmla="*/ 140 h 553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859" h="553">
                    <a:moveTo>
                      <a:pt x="0" y="280"/>
                    </a:moveTo>
                    <a:lnTo>
                      <a:pt x="13" y="215"/>
                    </a:lnTo>
                    <a:lnTo>
                      <a:pt x="28" y="160"/>
                    </a:lnTo>
                    <a:lnTo>
                      <a:pt x="51" y="114"/>
                    </a:lnTo>
                    <a:lnTo>
                      <a:pt x="85" y="80"/>
                    </a:lnTo>
                    <a:lnTo>
                      <a:pt x="127" y="52"/>
                    </a:lnTo>
                    <a:lnTo>
                      <a:pt x="150" y="40"/>
                    </a:lnTo>
                    <a:lnTo>
                      <a:pt x="173" y="33"/>
                    </a:lnTo>
                    <a:lnTo>
                      <a:pt x="222" y="21"/>
                    </a:lnTo>
                    <a:lnTo>
                      <a:pt x="338" y="8"/>
                    </a:lnTo>
                    <a:lnTo>
                      <a:pt x="407" y="0"/>
                    </a:lnTo>
                    <a:lnTo>
                      <a:pt x="397" y="46"/>
                    </a:lnTo>
                    <a:lnTo>
                      <a:pt x="412" y="40"/>
                    </a:lnTo>
                    <a:lnTo>
                      <a:pt x="454" y="33"/>
                    </a:lnTo>
                    <a:lnTo>
                      <a:pt x="515" y="35"/>
                    </a:lnTo>
                    <a:lnTo>
                      <a:pt x="587" y="59"/>
                    </a:lnTo>
                    <a:lnTo>
                      <a:pt x="621" y="78"/>
                    </a:lnTo>
                    <a:lnTo>
                      <a:pt x="675" y="112"/>
                    </a:lnTo>
                    <a:lnTo>
                      <a:pt x="696" y="130"/>
                    </a:lnTo>
                    <a:lnTo>
                      <a:pt x="737" y="209"/>
                    </a:lnTo>
                    <a:lnTo>
                      <a:pt x="732" y="285"/>
                    </a:lnTo>
                    <a:lnTo>
                      <a:pt x="711" y="356"/>
                    </a:lnTo>
                    <a:lnTo>
                      <a:pt x="715" y="428"/>
                    </a:lnTo>
                    <a:lnTo>
                      <a:pt x="732" y="451"/>
                    </a:lnTo>
                    <a:lnTo>
                      <a:pt x="745" y="460"/>
                    </a:lnTo>
                    <a:lnTo>
                      <a:pt x="760" y="468"/>
                    </a:lnTo>
                    <a:lnTo>
                      <a:pt x="829" y="477"/>
                    </a:lnTo>
                    <a:lnTo>
                      <a:pt x="859" y="472"/>
                    </a:lnTo>
                    <a:lnTo>
                      <a:pt x="857" y="510"/>
                    </a:lnTo>
                    <a:lnTo>
                      <a:pt x="812" y="540"/>
                    </a:lnTo>
                    <a:lnTo>
                      <a:pt x="726" y="515"/>
                    </a:lnTo>
                    <a:lnTo>
                      <a:pt x="711" y="553"/>
                    </a:lnTo>
                    <a:lnTo>
                      <a:pt x="688" y="544"/>
                    </a:lnTo>
                    <a:lnTo>
                      <a:pt x="633" y="519"/>
                    </a:lnTo>
                    <a:lnTo>
                      <a:pt x="602" y="500"/>
                    </a:lnTo>
                    <a:lnTo>
                      <a:pt x="574" y="479"/>
                    </a:lnTo>
                    <a:lnTo>
                      <a:pt x="544" y="424"/>
                    </a:lnTo>
                    <a:lnTo>
                      <a:pt x="542" y="367"/>
                    </a:lnTo>
                    <a:lnTo>
                      <a:pt x="555" y="318"/>
                    </a:lnTo>
                    <a:lnTo>
                      <a:pt x="576" y="274"/>
                    </a:lnTo>
                    <a:lnTo>
                      <a:pt x="496" y="209"/>
                    </a:lnTo>
                    <a:lnTo>
                      <a:pt x="372" y="206"/>
                    </a:lnTo>
                    <a:lnTo>
                      <a:pt x="475" y="236"/>
                    </a:lnTo>
                    <a:lnTo>
                      <a:pt x="468" y="274"/>
                    </a:lnTo>
                    <a:lnTo>
                      <a:pt x="447" y="306"/>
                    </a:lnTo>
                    <a:lnTo>
                      <a:pt x="426" y="320"/>
                    </a:lnTo>
                    <a:lnTo>
                      <a:pt x="399" y="327"/>
                    </a:lnTo>
                    <a:lnTo>
                      <a:pt x="346" y="335"/>
                    </a:lnTo>
                    <a:lnTo>
                      <a:pt x="306" y="327"/>
                    </a:lnTo>
                    <a:lnTo>
                      <a:pt x="272" y="312"/>
                    </a:lnTo>
                    <a:lnTo>
                      <a:pt x="338" y="386"/>
                    </a:lnTo>
                    <a:lnTo>
                      <a:pt x="314" y="403"/>
                    </a:lnTo>
                    <a:lnTo>
                      <a:pt x="194" y="331"/>
                    </a:lnTo>
                    <a:lnTo>
                      <a:pt x="167" y="206"/>
                    </a:lnTo>
                    <a:lnTo>
                      <a:pt x="99" y="244"/>
                    </a:lnTo>
                    <a:lnTo>
                      <a:pt x="72" y="284"/>
                    </a:lnTo>
                    <a:lnTo>
                      <a:pt x="49" y="335"/>
                    </a:lnTo>
                    <a:lnTo>
                      <a:pt x="34" y="379"/>
                    </a:lnTo>
                    <a:lnTo>
                      <a:pt x="28" y="396"/>
                    </a:lnTo>
                    <a:lnTo>
                      <a:pt x="0" y="280"/>
                    </a:lnTo>
                    <a:close/>
                  </a:path>
                </a:pathLst>
              </a:custGeom>
              <a:solidFill>
                <a:srgbClr val="FFCC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0" name="Freeform 130">
                <a:extLst>
                  <a:ext uri="{FF2B5EF4-FFF2-40B4-BE49-F238E27FC236}">
                    <a16:creationId xmlns:a16="http://schemas.microsoft.com/office/drawing/2014/main" id="{936D00FE-8BCE-47A6-852B-CE651818EA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2" y="2431"/>
                <a:ext cx="114" cy="231"/>
              </a:xfrm>
              <a:custGeom>
                <a:avLst/>
                <a:gdLst>
                  <a:gd name="T0" fmla="*/ 9 w 226"/>
                  <a:gd name="T1" fmla="*/ 0 h 462"/>
                  <a:gd name="T2" fmla="*/ 32 w 226"/>
                  <a:gd name="T3" fmla="*/ 15 h 462"/>
                  <a:gd name="T4" fmla="*/ 46 w 226"/>
                  <a:gd name="T5" fmla="*/ 97 h 462"/>
                  <a:gd name="T6" fmla="*/ 56 w 226"/>
                  <a:gd name="T7" fmla="*/ 116 h 462"/>
                  <a:gd name="T8" fmla="*/ 68 w 226"/>
                  <a:gd name="T9" fmla="*/ 132 h 462"/>
                  <a:gd name="T10" fmla="*/ 79 w 226"/>
                  <a:gd name="T11" fmla="*/ 146 h 462"/>
                  <a:gd name="T12" fmla="*/ 90 w 226"/>
                  <a:gd name="T13" fmla="*/ 157 h 462"/>
                  <a:gd name="T14" fmla="*/ 114 w 226"/>
                  <a:gd name="T15" fmla="*/ 175 h 462"/>
                  <a:gd name="T16" fmla="*/ 78 w 226"/>
                  <a:gd name="T17" fmla="*/ 198 h 462"/>
                  <a:gd name="T18" fmla="*/ 71 w 226"/>
                  <a:gd name="T19" fmla="*/ 231 h 462"/>
                  <a:gd name="T20" fmla="*/ 59 w 226"/>
                  <a:gd name="T21" fmla="*/ 181 h 462"/>
                  <a:gd name="T22" fmla="*/ 9 w 226"/>
                  <a:gd name="T23" fmla="*/ 114 h 462"/>
                  <a:gd name="T24" fmla="*/ 0 w 226"/>
                  <a:gd name="T25" fmla="*/ 43 h 462"/>
                  <a:gd name="T26" fmla="*/ 9 w 226"/>
                  <a:gd name="T27" fmla="*/ 0 h 462"/>
                  <a:gd name="T28" fmla="*/ 9 w 226"/>
                  <a:gd name="T29" fmla="*/ 0 h 4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26" h="462">
                    <a:moveTo>
                      <a:pt x="17" y="0"/>
                    </a:moveTo>
                    <a:lnTo>
                      <a:pt x="63" y="30"/>
                    </a:lnTo>
                    <a:lnTo>
                      <a:pt x="91" y="194"/>
                    </a:lnTo>
                    <a:lnTo>
                      <a:pt x="112" y="232"/>
                    </a:lnTo>
                    <a:lnTo>
                      <a:pt x="135" y="264"/>
                    </a:lnTo>
                    <a:lnTo>
                      <a:pt x="156" y="291"/>
                    </a:lnTo>
                    <a:lnTo>
                      <a:pt x="179" y="313"/>
                    </a:lnTo>
                    <a:lnTo>
                      <a:pt x="226" y="349"/>
                    </a:lnTo>
                    <a:lnTo>
                      <a:pt x="154" y="395"/>
                    </a:lnTo>
                    <a:lnTo>
                      <a:pt x="141" y="462"/>
                    </a:lnTo>
                    <a:lnTo>
                      <a:pt x="116" y="361"/>
                    </a:lnTo>
                    <a:lnTo>
                      <a:pt x="17" y="228"/>
                    </a:lnTo>
                    <a:lnTo>
                      <a:pt x="0" y="85"/>
                    </a:lnTo>
                    <a:lnTo>
                      <a:pt x="17" y="0"/>
                    </a:lnTo>
                    <a:close/>
                  </a:path>
                </a:pathLst>
              </a:custGeom>
              <a:solidFill>
                <a:srgbClr val="EB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1" name="Freeform 131">
                <a:extLst>
                  <a:ext uri="{FF2B5EF4-FFF2-40B4-BE49-F238E27FC236}">
                    <a16:creationId xmlns:a16="http://schemas.microsoft.com/office/drawing/2014/main" id="{004E3592-4E81-4FDD-98EF-5C78A9F8B0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1" y="2358"/>
                <a:ext cx="395" cy="439"/>
              </a:xfrm>
              <a:custGeom>
                <a:avLst/>
                <a:gdLst>
                  <a:gd name="T0" fmla="*/ 62 w 789"/>
                  <a:gd name="T1" fmla="*/ 264 h 879"/>
                  <a:gd name="T2" fmla="*/ 106 w 789"/>
                  <a:gd name="T3" fmla="*/ 260 h 879"/>
                  <a:gd name="T4" fmla="*/ 170 w 789"/>
                  <a:gd name="T5" fmla="*/ 246 h 879"/>
                  <a:gd name="T6" fmla="*/ 190 w 789"/>
                  <a:gd name="T7" fmla="*/ 234 h 879"/>
                  <a:gd name="T8" fmla="*/ 205 w 789"/>
                  <a:gd name="T9" fmla="*/ 222 h 879"/>
                  <a:gd name="T10" fmla="*/ 217 w 789"/>
                  <a:gd name="T11" fmla="*/ 214 h 879"/>
                  <a:gd name="T12" fmla="*/ 221 w 789"/>
                  <a:gd name="T13" fmla="*/ 210 h 879"/>
                  <a:gd name="T14" fmla="*/ 231 w 789"/>
                  <a:gd name="T15" fmla="*/ 86 h 879"/>
                  <a:gd name="T16" fmla="*/ 292 w 789"/>
                  <a:gd name="T17" fmla="*/ 0 h 879"/>
                  <a:gd name="T18" fmla="*/ 330 w 789"/>
                  <a:gd name="T19" fmla="*/ 0 h 879"/>
                  <a:gd name="T20" fmla="*/ 321 w 789"/>
                  <a:gd name="T21" fmla="*/ 8 h 879"/>
                  <a:gd name="T22" fmla="*/ 311 w 789"/>
                  <a:gd name="T23" fmla="*/ 17 h 879"/>
                  <a:gd name="T24" fmla="*/ 301 w 789"/>
                  <a:gd name="T25" fmla="*/ 30 h 879"/>
                  <a:gd name="T26" fmla="*/ 277 w 789"/>
                  <a:gd name="T27" fmla="*/ 63 h 879"/>
                  <a:gd name="T28" fmla="*/ 261 w 789"/>
                  <a:gd name="T29" fmla="*/ 103 h 879"/>
                  <a:gd name="T30" fmla="*/ 253 w 789"/>
                  <a:gd name="T31" fmla="*/ 180 h 879"/>
                  <a:gd name="T32" fmla="*/ 257 w 789"/>
                  <a:gd name="T33" fmla="*/ 214 h 879"/>
                  <a:gd name="T34" fmla="*/ 260 w 789"/>
                  <a:gd name="T35" fmla="*/ 224 h 879"/>
                  <a:gd name="T36" fmla="*/ 268 w 789"/>
                  <a:gd name="T37" fmla="*/ 249 h 879"/>
                  <a:gd name="T38" fmla="*/ 283 w 789"/>
                  <a:gd name="T39" fmla="*/ 279 h 879"/>
                  <a:gd name="T40" fmla="*/ 292 w 789"/>
                  <a:gd name="T41" fmla="*/ 293 h 879"/>
                  <a:gd name="T42" fmla="*/ 302 w 789"/>
                  <a:gd name="T43" fmla="*/ 304 h 879"/>
                  <a:gd name="T44" fmla="*/ 315 w 789"/>
                  <a:gd name="T45" fmla="*/ 314 h 879"/>
                  <a:gd name="T46" fmla="*/ 329 w 789"/>
                  <a:gd name="T47" fmla="*/ 319 h 879"/>
                  <a:gd name="T48" fmla="*/ 359 w 789"/>
                  <a:gd name="T49" fmla="*/ 327 h 879"/>
                  <a:gd name="T50" fmla="*/ 395 w 789"/>
                  <a:gd name="T51" fmla="*/ 330 h 879"/>
                  <a:gd name="T52" fmla="*/ 391 w 789"/>
                  <a:gd name="T53" fmla="*/ 351 h 879"/>
                  <a:gd name="T54" fmla="*/ 189 w 789"/>
                  <a:gd name="T55" fmla="*/ 432 h 879"/>
                  <a:gd name="T56" fmla="*/ 45 w 789"/>
                  <a:gd name="T57" fmla="*/ 439 h 879"/>
                  <a:gd name="T58" fmla="*/ 13 w 789"/>
                  <a:gd name="T59" fmla="*/ 405 h 879"/>
                  <a:gd name="T60" fmla="*/ 0 w 789"/>
                  <a:gd name="T61" fmla="*/ 330 h 879"/>
                  <a:gd name="T62" fmla="*/ 9 w 789"/>
                  <a:gd name="T63" fmla="*/ 313 h 879"/>
                  <a:gd name="T64" fmla="*/ 45 w 789"/>
                  <a:gd name="T65" fmla="*/ 319 h 879"/>
                  <a:gd name="T66" fmla="*/ 64 w 789"/>
                  <a:gd name="T67" fmla="*/ 302 h 879"/>
                  <a:gd name="T68" fmla="*/ 62 w 789"/>
                  <a:gd name="T69" fmla="*/ 264 h 879"/>
                  <a:gd name="T70" fmla="*/ 62 w 789"/>
                  <a:gd name="T71" fmla="*/ 264 h 879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789" h="879">
                    <a:moveTo>
                      <a:pt x="123" y="529"/>
                    </a:moveTo>
                    <a:lnTo>
                      <a:pt x="211" y="521"/>
                    </a:lnTo>
                    <a:lnTo>
                      <a:pt x="340" y="493"/>
                    </a:lnTo>
                    <a:lnTo>
                      <a:pt x="380" y="468"/>
                    </a:lnTo>
                    <a:lnTo>
                      <a:pt x="410" y="445"/>
                    </a:lnTo>
                    <a:lnTo>
                      <a:pt x="433" y="428"/>
                    </a:lnTo>
                    <a:lnTo>
                      <a:pt x="441" y="420"/>
                    </a:lnTo>
                    <a:lnTo>
                      <a:pt x="462" y="173"/>
                    </a:lnTo>
                    <a:lnTo>
                      <a:pt x="583" y="0"/>
                    </a:lnTo>
                    <a:lnTo>
                      <a:pt x="659" y="0"/>
                    </a:lnTo>
                    <a:lnTo>
                      <a:pt x="642" y="17"/>
                    </a:lnTo>
                    <a:lnTo>
                      <a:pt x="621" y="35"/>
                    </a:lnTo>
                    <a:lnTo>
                      <a:pt x="602" y="61"/>
                    </a:lnTo>
                    <a:lnTo>
                      <a:pt x="553" y="126"/>
                    </a:lnTo>
                    <a:lnTo>
                      <a:pt x="521" y="206"/>
                    </a:lnTo>
                    <a:lnTo>
                      <a:pt x="505" y="360"/>
                    </a:lnTo>
                    <a:lnTo>
                      <a:pt x="513" y="428"/>
                    </a:lnTo>
                    <a:lnTo>
                      <a:pt x="519" y="449"/>
                    </a:lnTo>
                    <a:lnTo>
                      <a:pt x="536" y="498"/>
                    </a:lnTo>
                    <a:lnTo>
                      <a:pt x="566" y="559"/>
                    </a:lnTo>
                    <a:lnTo>
                      <a:pt x="583" y="586"/>
                    </a:lnTo>
                    <a:lnTo>
                      <a:pt x="604" y="609"/>
                    </a:lnTo>
                    <a:lnTo>
                      <a:pt x="629" y="628"/>
                    </a:lnTo>
                    <a:lnTo>
                      <a:pt x="657" y="639"/>
                    </a:lnTo>
                    <a:lnTo>
                      <a:pt x="718" y="654"/>
                    </a:lnTo>
                    <a:lnTo>
                      <a:pt x="789" y="660"/>
                    </a:lnTo>
                    <a:lnTo>
                      <a:pt x="781" y="702"/>
                    </a:lnTo>
                    <a:lnTo>
                      <a:pt x="378" y="865"/>
                    </a:lnTo>
                    <a:lnTo>
                      <a:pt x="89" y="879"/>
                    </a:lnTo>
                    <a:lnTo>
                      <a:pt x="26" y="810"/>
                    </a:lnTo>
                    <a:lnTo>
                      <a:pt x="0" y="660"/>
                    </a:lnTo>
                    <a:lnTo>
                      <a:pt x="17" y="626"/>
                    </a:lnTo>
                    <a:lnTo>
                      <a:pt x="89" y="639"/>
                    </a:lnTo>
                    <a:lnTo>
                      <a:pt x="127" y="605"/>
                    </a:lnTo>
                    <a:lnTo>
                      <a:pt x="123" y="529"/>
                    </a:lnTo>
                    <a:close/>
                  </a:path>
                </a:pathLst>
              </a:custGeom>
              <a:solidFill>
                <a:srgbClr val="EB8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2" name="Freeform 132">
                <a:extLst>
                  <a:ext uri="{FF2B5EF4-FFF2-40B4-BE49-F238E27FC236}">
                    <a16:creationId xmlns:a16="http://schemas.microsoft.com/office/drawing/2014/main" id="{4DDC7CEF-8A07-4B00-B41E-324D5E635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8" y="2180"/>
                <a:ext cx="31" cy="28"/>
              </a:xfrm>
              <a:custGeom>
                <a:avLst/>
                <a:gdLst>
                  <a:gd name="T0" fmla="*/ 24 w 61"/>
                  <a:gd name="T1" fmla="*/ 0 h 57"/>
                  <a:gd name="T2" fmla="*/ 31 w 61"/>
                  <a:gd name="T3" fmla="*/ 22 h 57"/>
                  <a:gd name="T4" fmla="*/ 9 w 61"/>
                  <a:gd name="T5" fmla="*/ 28 h 57"/>
                  <a:gd name="T6" fmla="*/ 0 w 61"/>
                  <a:gd name="T7" fmla="*/ 4 h 57"/>
                  <a:gd name="T8" fmla="*/ 24 w 61"/>
                  <a:gd name="T9" fmla="*/ 0 h 57"/>
                  <a:gd name="T10" fmla="*/ 24 w 61"/>
                  <a:gd name="T11" fmla="*/ 0 h 5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1" h="57">
                    <a:moveTo>
                      <a:pt x="47" y="0"/>
                    </a:moveTo>
                    <a:lnTo>
                      <a:pt x="61" y="44"/>
                    </a:lnTo>
                    <a:lnTo>
                      <a:pt x="17" y="57"/>
                    </a:lnTo>
                    <a:lnTo>
                      <a:pt x="0" y="9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3" name="Freeform 133">
                <a:extLst>
                  <a:ext uri="{FF2B5EF4-FFF2-40B4-BE49-F238E27FC236}">
                    <a16:creationId xmlns:a16="http://schemas.microsoft.com/office/drawing/2014/main" id="{10E0A612-448F-4F4A-B4B3-CB038DE381D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9" y="2125"/>
                <a:ext cx="39" cy="31"/>
              </a:xfrm>
              <a:custGeom>
                <a:avLst/>
                <a:gdLst>
                  <a:gd name="T0" fmla="*/ 39 w 78"/>
                  <a:gd name="T1" fmla="*/ 16 h 62"/>
                  <a:gd name="T2" fmla="*/ 2 w 78"/>
                  <a:gd name="T3" fmla="*/ 0 h 62"/>
                  <a:gd name="T4" fmla="*/ 0 w 78"/>
                  <a:gd name="T5" fmla="*/ 19 h 62"/>
                  <a:gd name="T6" fmla="*/ 36 w 78"/>
                  <a:gd name="T7" fmla="*/ 31 h 62"/>
                  <a:gd name="T8" fmla="*/ 39 w 78"/>
                  <a:gd name="T9" fmla="*/ 16 h 62"/>
                  <a:gd name="T10" fmla="*/ 39 w 78"/>
                  <a:gd name="T11" fmla="*/ 16 h 62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78" h="62">
                    <a:moveTo>
                      <a:pt x="78" y="32"/>
                    </a:moveTo>
                    <a:lnTo>
                      <a:pt x="4" y="0"/>
                    </a:lnTo>
                    <a:lnTo>
                      <a:pt x="0" y="38"/>
                    </a:lnTo>
                    <a:lnTo>
                      <a:pt x="72" y="62"/>
                    </a:lnTo>
                    <a:lnTo>
                      <a:pt x="78" y="3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4" name="Freeform 134">
                <a:extLst>
                  <a:ext uri="{FF2B5EF4-FFF2-40B4-BE49-F238E27FC236}">
                    <a16:creationId xmlns:a16="http://schemas.microsoft.com/office/drawing/2014/main" id="{2AC80448-0CE9-42BE-B6C7-330DC3D3DF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0" y="2184"/>
                <a:ext cx="23" cy="24"/>
              </a:xfrm>
              <a:custGeom>
                <a:avLst/>
                <a:gdLst>
                  <a:gd name="T0" fmla="*/ 19 w 48"/>
                  <a:gd name="T1" fmla="*/ 0 h 50"/>
                  <a:gd name="T2" fmla="*/ 23 w 48"/>
                  <a:gd name="T3" fmla="*/ 19 h 50"/>
                  <a:gd name="T4" fmla="*/ 12 w 48"/>
                  <a:gd name="T5" fmla="*/ 24 h 50"/>
                  <a:gd name="T6" fmla="*/ 0 w 48"/>
                  <a:gd name="T7" fmla="*/ 0 h 50"/>
                  <a:gd name="T8" fmla="*/ 19 w 48"/>
                  <a:gd name="T9" fmla="*/ 0 h 50"/>
                  <a:gd name="T10" fmla="*/ 19 w 48"/>
                  <a:gd name="T11" fmla="*/ 0 h 5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8" h="50">
                    <a:moveTo>
                      <a:pt x="40" y="0"/>
                    </a:moveTo>
                    <a:lnTo>
                      <a:pt x="48" y="40"/>
                    </a:lnTo>
                    <a:lnTo>
                      <a:pt x="25" y="50"/>
                    </a:lnTo>
                    <a:lnTo>
                      <a:pt x="0" y="0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5" name="Freeform 135">
                <a:extLst>
                  <a:ext uri="{FF2B5EF4-FFF2-40B4-BE49-F238E27FC236}">
                    <a16:creationId xmlns:a16="http://schemas.microsoft.com/office/drawing/2014/main" id="{B0D95B99-3B33-47DB-82F0-A209691000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44" y="2138"/>
                <a:ext cx="24" cy="23"/>
              </a:xfrm>
              <a:custGeom>
                <a:avLst/>
                <a:gdLst>
                  <a:gd name="T0" fmla="*/ 18 w 47"/>
                  <a:gd name="T1" fmla="*/ 0 h 46"/>
                  <a:gd name="T2" fmla="*/ 0 w 47"/>
                  <a:gd name="T3" fmla="*/ 17 h 46"/>
                  <a:gd name="T4" fmla="*/ 4 w 47"/>
                  <a:gd name="T5" fmla="*/ 23 h 46"/>
                  <a:gd name="T6" fmla="*/ 24 w 47"/>
                  <a:gd name="T7" fmla="*/ 14 h 46"/>
                  <a:gd name="T8" fmla="*/ 18 w 47"/>
                  <a:gd name="T9" fmla="*/ 0 h 46"/>
                  <a:gd name="T10" fmla="*/ 18 w 47"/>
                  <a:gd name="T11" fmla="*/ 0 h 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" h="46">
                    <a:moveTo>
                      <a:pt x="36" y="0"/>
                    </a:moveTo>
                    <a:lnTo>
                      <a:pt x="0" y="33"/>
                    </a:lnTo>
                    <a:lnTo>
                      <a:pt x="8" y="46"/>
                    </a:lnTo>
                    <a:lnTo>
                      <a:pt x="47" y="27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6" name="Freeform 136">
                <a:extLst>
                  <a:ext uri="{FF2B5EF4-FFF2-40B4-BE49-F238E27FC236}">
                    <a16:creationId xmlns:a16="http://schemas.microsoft.com/office/drawing/2014/main" id="{17F4CB18-BFFF-40B9-92C9-94F128E557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8" y="1953"/>
                <a:ext cx="139" cy="161"/>
              </a:xfrm>
              <a:custGeom>
                <a:avLst/>
                <a:gdLst>
                  <a:gd name="T0" fmla="*/ 66 w 278"/>
                  <a:gd name="T1" fmla="*/ 0 h 323"/>
                  <a:gd name="T2" fmla="*/ 59 w 278"/>
                  <a:gd name="T3" fmla="*/ 5 h 323"/>
                  <a:gd name="T4" fmla="*/ 48 w 278"/>
                  <a:gd name="T5" fmla="*/ 20 h 323"/>
                  <a:gd name="T6" fmla="*/ 40 w 278"/>
                  <a:gd name="T7" fmla="*/ 45 h 323"/>
                  <a:gd name="T8" fmla="*/ 42 w 278"/>
                  <a:gd name="T9" fmla="*/ 60 h 323"/>
                  <a:gd name="T10" fmla="*/ 50 w 278"/>
                  <a:gd name="T11" fmla="*/ 77 h 323"/>
                  <a:gd name="T12" fmla="*/ 61 w 278"/>
                  <a:gd name="T13" fmla="*/ 91 h 323"/>
                  <a:gd name="T14" fmla="*/ 74 w 278"/>
                  <a:gd name="T15" fmla="*/ 97 h 323"/>
                  <a:gd name="T16" fmla="*/ 99 w 278"/>
                  <a:gd name="T17" fmla="*/ 93 h 323"/>
                  <a:gd name="T18" fmla="*/ 121 w 278"/>
                  <a:gd name="T19" fmla="*/ 79 h 323"/>
                  <a:gd name="T20" fmla="*/ 130 w 278"/>
                  <a:gd name="T21" fmla="*/ 72 h 323"/>
                  <a:gd name="T22" fmla="*/ 139 w 278"/>
                  <a:gd name="T23" fmla="*/ 88 h 323"/>
                  <a:gd name="T24" fmla="*/ 126 w 278"/>
                  <a:gd name="T25" fmla="*/ 100 h 323"/>
                  <a:gd name="T26" fmla="*/ 109 w 278"/>
                  <a:gd name="T27" fmla="*/ 109 h 323"/>
                  <a:gd name="T28" fmla="*/ 85 w 278"/>
                  <a:gd name="T29" fmla="*/ 113 h 323"/>
                  <a:gd name="T30" fmla="*/ 61 w 278"/>
                  <a:gd name="T31" fmla="*/ 107 h 323"/>
                  <a:gd name="T32" fmla="*/ 43 w 278"/>
                  <a:gd name="T33" fmla="*/ 96 h 323"/>
                  <a:gd name="T34" fmla="*/ 33 w 278"/>
                  <a:gd name="T35" fmla="*/ 86 h 323"/>
                  <a:gd name="T36" fmla="*/ 29 w 278"/>
                  <a:gd name="T37" fmla="*/ 81 h 323"/>
                  <a:gd name="T38" fmla="*/ 29 w 278"/>
                  <a:gd name="T39" fmla="*/ 101 h 323"/>
                  <a:gd name="T40" fmla="*/ 40 w 278"/>
                  <a:gd name="T41" fmla="*/ 125 h 323"/>
                  <a:gd name="T42" fmla="*/ 48 w 278"/>
                  <a:gd name="T43" fmla="*/ 131 h 323"/>
                  <a:gd name="T44" fmla="*/ 65 w 278"/>
                  <a:gd name="T45" fmla="*/ 139 h 323"/>
                  <a:gd name="T46" fmla="*/ 80 w 278"/>
                  <a:gd name="T47" fmla="*/ 143 h 323"/>
                  <a:gd name="T48" fmla="*/ 95 w 278"/>
                  <a:gd name="T49" fmla="*/ 144 h 323"/>
                  <a:gd name="T50" fmla="*/ 86 w 278"/>
                  <a:gd name="T51" fmla="*/ 161 h 323"/>
                  <a:gd name="T52" fmla="*/ 17 w 278"/>
                  <a:gd name="T53" fmla="*/ 127 h 323"/>
                  <a:gd name="T54" fmla="*/ 4 w 278"/>
                  <a:gd name="T55" fmla="*/ 102 h 323"/>
                  <a:gd name="T56" fmla="*/ 0 w 278"/>
                  <a:gd name="T57" fmla="*/ 78 h 323"/>
                  <a:gd name="T58" fmla="*/ 3 w 278"/>
                  <a:gd name="T59" fmla="*/ 57 h 323"/>
                  <a:gd name="T60" fmla="*/ 10 w 278"/>
                  <a:gd name="T61" fmla="*/ 39 h 323"/>
                  <a:gd name="T62" fmla="*/ 19 w 278"/>
                  <a:gd name="T63" fmla="*/ 25 h 323"/>
                  <a:gd name="T64" fmla="*/ 32 w 278"/>
                  <a:gd name="T65" fmla="*/ 12 h 323"/>
                  <a:gd name="T66" fmla="*/ 42 w 278"/>
                  <a:gd name="T67" fmla="*/ 3 h 323"/>
                  <a:gd name="T68" fmla="*/ 46 w 278"/>
                  <a:gd name="T69" fmla="*/ 0 h 323"/>
                  <a:gd name="T70" fmla="*/ 66 w 278"/>
                  <a:gd name="T71" fmla="*/ 0 h 323"/>
                  <a:gd name="T72" fmla="*/ 66 w 278"/>
                  <a:gd name="T73" fmla="*/ 0 h 323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78" h="323">
                    <a:moveTo>
                      <a:pt x="132" y="0"/>
                    </a:moveTo>
                    <a:lnTo>
                      <a:pt x="118" y="11"/>
                    </a:lnTo>
                    <a:lnTo>
                      <a:pt x="95" y="41"/>
                    </a:lnTo>
                    <a:lnTo>
                      <a:pt x="80" y="91"/>
                    </a:lnTo>
                    <a:lnTo>
                      <a:pt x="84" y="121"/>
                    </a:lnTo>
                    <a:lnTo>
                      <a:pt x="99" y="155"/>
                    </a:lnTo>
                    <a:lnTo>
                      <a:pt x="122" y="182"/>
                    </a:lnTo>
                    <a:lnTo>
                      <a:pt x="147" y="195"/>
                    </a:lnTo>
                    <a:lnTo>
                      <a:pt x="198" y="186"/>
                    </a:lnTo>
                    <a:lnTo>
                      <a:pt x="242" y="159"/>
                    </a:lnTo>
                    <a:lnTo>
                      <a:pt x="259" y="144"/>
                    </a:lnTo>
                    <a:lnTo>
                      <a:pt x="278" y="176"/>
                    </a:lnTo>
                    <a:lnTo>
                      <a:pt x="251" y="201"/>
                    </a:lnTo>
                    <a:lnTo>
                      <a:pt x="217" y="218"/>
                    </a:lnTo>
                    <a:lnTo>
                      <a:pt x="170" y="226"/>
                    </a:lnTo>
                    <a:lnTo>
                      <a:pt x="122" y="214"/>
                    </a:lnTo>
                    <a:lnTo>
                      <a:pt x="86" y="193"/>
                    </a:lnTo>
                    <a:lnTo>
                      <a:pt x="65" y="173"/>
                    </a:lnTo>
                    <a:lnTo>
                      <a:pt x="57" y="163"/>
                    </a:lnTo>
                    <a:lnTo>
                      <a:pt x="57" y="203"/>
                    </a:lnTo>
                    <a:lnTo>
                      <a:pt x="80" y="250"/>
                    </a:lnTo>
                    <a:lnTo>
                      <a:pt x="95" y="262"/>
                    </a:lnTo>
                    <a:lnTo>
                      <a:pt x="130" y="279"/>
                    </a:lnTo>
                    <a:lnTo>
                      <a:pt x="160" y="287"/>
                    </a:lnTo>
                    <a:lnTo>
                      <a:pt x="190" y="288"/>
                    </a:lnTo>
                    <a:lnTo>
                      <a:pt x="171" y="323"/>
                    </a:lnTo>
                    <a:lnTo>
                      <a:pt x="33" y="254"/>
                    </a:lnTo>
                    <a:lnTo>
                      <a:pt x="8" y="205"/>
                    </a:lnTo>
                    <a:lnTo>
                      <a:pt x="0" y="157"/>
                    </a:lnTo>
                    <a:lnTo>
                      <a:pt x="6" y="114"/>
                    </a:lnTo>
                    <a:lnTo>
                      <a:pt x="19" y="79"/>
                    </a:lnTo>
                    <a:lnTo>
                      <a:pt x="38" y="51"/>
                    </a:lnTo>
                    <a:lnTo>
                      <a:pt x="63" y="24"/>
                    </a:lnTo>
                    <a:lnTo>
                      <a:pt x="84" y="7"/>
                    </a:lnTo>
                    <a:lnTo>
                      <a:pt x="9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7" name="Freeform 137">
                <a:extLst>
                  <a:ext uri="{FF2B5EF4-FFF2-40B4-BE49-F238E27FC236}">
                    <a16:creationId xmlns:a16="http://schemas.microsoft.com/office/drawing/2014/main" id="{48351EF6-A1CB-41DD-B336-13B7F098B1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96" y="2006"/>
                <a:ext cx="340" cy="370"/>
              </a:xfrm>
              <a:custGeom>
                <a:avLst/>
                <a:gdLst>
                  <a:gd name="T0" fmla="*/ 37 w 679"/>
                  <a:gd name="T1" fmla="*/ 0 h 739"/>
                  <a:gd name="T2" fmla="*/ 28 w 679"/>
                  <a:gd name="T3" fmla="*/ 34 h 739"/>
                  <a:gd name="T4" fmla="*/ 26 w 679"/>
                  <a:gd name="T5" fmla="*/ 98 h 739"/>
                  <a:gd name="T6" fmla="*/ 50 w 679"/>
                  <a:gd name="T7" fmla="*/ 187 h 739"/>
                  <a:gd name="T8" fmla="*/ 51 w 679"/>
                  <a:gd name="T9" fmla="*/ 222 h 739"/>
                  <a:gd name="T10" fmla="*/ 56 w 679"/>
                  <a:gd name="T11" fmla="*/ 241 h 739"/>
                  <a:gd name="T12" fmla="*/ 64 w 679"/>
                  <a:gd name="T13" fmla="*/ 260 h 739"/>
                  <a:gd name="T14" fmla="*/ 72 w 679"/>
                  <a:gd name="T15" fmla="*/ 278 h 739"/>
                  <a:gd name="T16" fmla="*/ 82 w 679"/>
                  <a:gd name="T17" fmla="*/ 293 h 739"/>
                  <a:gd name="T18" fmla="*/ 91 w 679"/>
                  <a:gd name="T19" fmla="*/ 305 h 739"/>
                  <a:gd name="T20" fmla="*/ 108 w 679"/>
                  <a:gd name="T21" fmla="*/ 320 h 739"/>
                  <a:gd name="T22" fmla="*/ 128 w 679"/>
                  <a:gd name="T23" fmla="*/ 333 h 739"/>
                  <a:gd name="T24" fmla="*/ 136 w 679"/>
                  <a:gd name="T25" fmla="*/ 338 h 739"/>
                  <a:gd name="T26" fmla="*/ 152 w 679"/>
                  <a:gd name="T27" fmla="*/ 347 h 739"/>
                  <a:gd name="T28" fmla="*/ 159 w 679"/>
                  <a:gd name="T29" fmla="*/ 351 h 739"/>
                  <a:gd name="T30" fmla="*/ 178 w 679"/>
                  <a:gd name="T31" fmla="*/ 354 h 739"/>
                  <a:gd name="T32" fmla="*/ 206 w 679"/>
                  <a:gd name="T33" fmla="*/ 341 h 739"/>
                  <a:gd name="T34" fmla="*/ 246 w 679"/>
                  <a:gd name="T35" fmla="*/ 323 h 739"/>
                  <a:gd name="T36" fmla="*/ 284 w 679"/>
                  <a:gd name="T37" fmla="*/ 297 h 739"/>
                  <a:gd name="T38" fmla="*/ 302 w 679"/>
                  <a:gd name="T39" fmla="*/ 281 h 739"/>
                  <a:gd name="T40" fmla="*/ 316 w 679"/>
                  <a:gd name="T41" fmla="*/ 259 h 739"/>
                  <a:gd name="T42" fmla="*/ 318 w 679"/>
                  <a:gd name="T43" fmla="*/ 238 h 739"/>
                  <a:gd name="T44" fmla="*/ 319 w 679"/>
                  <a:gd name="T45" fmla="*/ 218 h 739"/>
                  <a:gd name="T46" fmla="*/ 340 w 679"/>
                  <a:gd name="T47" fmla="*/ 223 h 739"/>
                  <a:gd name="T48" fmla="*/ 334 w 679"/>
                  <a:gd name="T49" fmla="*/ 257 h 739"/>
                  <a:gd name="T50" fmla="*/ 327 w 679"/>
                  <a:gd name="T51" fmla="*/ 274 h 739"/>
                  <a:gd name="T52" fmla="*/ 318 w 679"/>
                  <a:gd name="T53" fmla="*/ 290 h 739"/>
                  <a:gd name="T54" fmla="*/ 303 w 679"/>
                  <a:gd name="T55" fmla="*/ 308 h 739"/>
                  <a:gd name="T56" fmla="*/ 284 w 679"/>
                  <a:gd name="T57" fmla="*/ 324 h 739"/>
                  <a:gd name="T58" fmla="*/ 263 w 679"/>
                  <a:gd name="T59" fmla="*/ 339 h 739"/>
                  <a:gd name="T60" fmla="*/ 244 w 679"/>
                  <a:gd name="T61" fmla="*/ 350 h 739"/>
                  <a:gd name="T62" fmla="*/ 225 w 679"/>
                  <a:gd name="T63" fmla="*/ 359 h 739"/>
                  <a:gd name="T64" fmla="*/ 207 w 679"/>
                  <a:gd name="T65" fmla="*/ 364 h 739"/>
                  <a:gd name="T66" fmla="*/ 173 w 679"/>
                  <a:gd name="T67" fmla="*/ 370 h 739"/>
                  <a:gd name="T68" fmla="*/ 141 w 679"/>
                  <a:gd name="T69" fmla="*/ 365 h 739"/>
                  <a:gd name="T70" fmla="*/ 108 w 679"/>
                  <a:gd name="T71" fmla="*/ 351 h 739"/>
                  <a:gd name="T72" fmla="*/ 92 w 679"/>
                  <a:gd name="T73" fmla="*/ 340 h 739"/>
                  <a:gd name="T74" fmla="*/ 77 w 679"/>
                  <a:gd name="T75" fmla="*/ 325 h 739"/>
                  <a:gd name="T76" fmla="*/ 52 w 679"/>
                  <a:gd name="T77" fmla="*/ 290 h 739"/>
                  <a:gd name="T78" fmla="*/ 36 w 679"/>
                  <a:gd name="T79" fmla="*/ 249 h 739"/>
                  <a:gd name="T80" fmla="*/ 26 w 679"/>
                  <a:gd name="T81" fmla="*/ 177 h 739"/>
                  <a:gd name="T82" fmla="*/ 28 w 679"/>
                  <a:gd name="T83" fmla="*/ 149 h 739"/>
                  <a:gd name="T84" fmla="*/ 14 w 679"/>
                  <a:gd name="T85" fmla="*/ 123 h 739"/>
                  <a:gd name="T86" fmla="*/ 0 w 679"/>
                  <a:gd name="T87" fmla="*/ 76 h 739"/>
                  <a:gd name="T88" fmla="*/ 9 w 679"/>
                  <a:gd name="T89" fmla="*/ 34 h 739"/>
                  <a:gd name="T90" fmla="*/ 16 w 679"/>
                  <a:gd name="T91" fmla="*/ 10 h 739"/>
                  <a:gd name="T92" fmla="*/ 37 w 679"/>
                  <a:gd name="T93" fmla="*/ 0 h 739"/>
                  <a:gd name="T94" fmla="*/ 37 w 679"/>
                  <a:gd name="T95" fmla="*/ 0 h 739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679" h="739">
                    <a:moveTo>
                      <a:pt x="74" y="0"/>
                    </a:moveTo>
                    <a:lnTo>
                      <a:pt x="55" y="67"/>
                    </a:lnTo>
                    <a:lnTo>
                      <a:pt x="51" y="196"/>
                    </a:lnTo>
                    <a:lnTo>
                      <a:pt x="99" y="374"/>
                    </a:lnTo>
                    <a:lnTo>
                      <a:pt x="101" y="443"/>
                    </a:lnTo>
                    <a:lnTo>
                      <a:pt x="112" y="481"/>
                    </a:lnTo>
                    <a:lnTo>
                      <a:pt x="127" y="519"/>
                    </a:lnTo>
                    <a:lnTo>
                      <a:pt x="144" y="555"/>
                    </a:lnTo>
                    <a:lnTo>
                      <a:pt x="163" y="585"/>
                    </a:lnTo>
                    <a:lnTo>
                      <a:pt x="182" y="610"/>
                    </a:lnTo>
                    <a:lnTo>
                      <a:pt x="215" y="639"/>
                    </a:lnTo>
                    <a:lnTo>
                      <a:pt x="255" y="665"/>
                    </a:lnTo>
                    <a:lnTo>
                      <a:pt x="272" y="675"/>
                    </a:lnTo>
                    <a:lnTo>
                      <a:pt x="304" y="694"/>
                    </a:lnTo>
                    <a:lnTo>
                      <a:pt x="317" y="701"/>
                    </a:lnTo>
                    <a:lnTo>
                      <a:pt x="355" y="707"/>
                    </a:lnTo>
                    <a:lnTo>
                      <a:pt x="412" y="682"/>
                    </a:lnTo>
                    <a:lnTo>
                      <a:pt x="492" y="646"/>
                    </a:lnTo>
                    <a:lnTo>
                      <a:pt x="568" y="593"/>
                    </a:lnTo>
                    <a:lnTo>
                      <a:pt x="604" y="561"/>
                    </a:lnTo>
                    <a:lnTo>
                      <a:pt x="631" y="517"/>
                    </a:lnTo>
                    <a:lnTo>
                      <a:pt x="635" y="475"/>
                    </a:lnTo>
                    <a:lnTo>
                      <a:pt x="637" y="435"/>
                    </a:lnTo>
                    <a:lnTo>
                      <a:pt x="679" y="445"/>
                    </a:lnTo>
                    <a:lnTo>
                      <a:pt x="667" y="513"/>
                    </a:lnTo>
                    <a:lnTo>
                      <a:pt x="654" y="547"/>
                    </a:lnTo>
                    <a:lnTo>
                      <a:pt x="635" y="580"/>
                    </a:lnTo>
                    <a:lnTo>
                      <a:pt x="606" y="616"/>
                    </a:lnTo>
                    <a:lnTo>
                      <a:pt x="568" y="648"/>
                    </a:lnTo>
                    <a:lnTo>
                      <a:pt x="526" y="677"/>
                    </a:lnTo>
                    <a:lnTo>
                      <a:pt x="488" y="700"/>
                    </a:lnTo>
                    <a:lnTo>
                      <a:pt x="450" y="717"/>
                    </a:lnTo>
                    <a:lnTo>
                      <a:pt x="414" y="728"/>
                    </a:lnTo>
                    <a:lnTo>
                      <a:pt x="346" y="739"/>
                    </a:lnTo>
                    <a:lnTo>
                      <a:pt x="281" y="730"/>
                    </a:lnTo>
                    <a:lnTo>
                      <a:pt x="215" y="701"/>
                    </a:lnTo>
                    <a:lnTo>
                      <a:pt x="184" y="679"/>
                    </a:lnTo>
                    <a:lnTo>
                      <a:pt x="154" y="650"/>
                    </a:lnTo>
                    <a:lnTo>
                      <a:pt x="103" y="580"/>
                    </a:lnTo>
                    <a:lnTo>
                      <a:pt x="72" y="498"/>
                    </a:lnTo>
                    <a:lnTo>
                      <a:pt x="51" y="354"/>
                    </a:lnTo>
                    <a:lnTo>
                      <a:pt x="55" y="298"/>
                    </a:lnTo>
                    <a:lnTo>
                      <a:pt x="27" y="245"/>
                    </a:lnTo>
                    <a:lnTo>
                      <a:pt x="0" y="152"/>
                    </a:lnTo>
                    <a:lnTo>
                      <a:pt x="17" y="67"/>
                    </a:lnTo>
                    <a:lnTo>
                      <a:pt x="32" y="19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8" name="Freeform 138">
                <a:extLst>
                  <a:ext uri="{FF2B5EF4-FFF2-40B4-BE49-F238E27FC236}">
                    <a16:creationId xmlns:a16="http://schemas.microsoft.com/office/drawing/2014/main" id="{5ED4E569-13D2-465A-A9D0-62FB060EDC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05" y="2251"/>
                <a:ext cx="44" cy="17"/>
              </a:xfrm>
              <a:custGeom>
                <a:avLst/>
                <a:gdLst>
                  <a:gd name="T0" fmla="*/ 44 w 87"/>
                  <a:gd name="T1" fmla="*/ 16 h 35"/>
                  <a:gd name="T2" fmla="*/ 27 w 87"/>
                  <a:gd name="T3" fmla="*/ 0 h 35"/>
                  <a:gd name="T4" fmla="*/ 6 w 87"/>
                  <a:gd name="T5" fmla="*/ 3 h 35"/>
                  <a:gd name="T6" fmla="*/ 0 w 87"/>
                  <a:gd name="T7" fmla="*/ 9 h 35"/>
                  <a:gd name="T8" fmla="*/ 1 w 87"/>
                  <a:gd name="T9" fmla="*/ 13 h 35"/>
                  <a:gd name="T10" fmla="*/ 7 w 87"/>
                  <a:gd name="T11" fmla="*/ 17 h 35"/>
                  <a:gd name="T12" fmla="*/ 44 w 87"/>
                  <a:gd name="T13" fmla="*/ 16 h 35"/>
                  <a:gd name="T14" fmla="*/ 44 w 87"/>
                  <a:gd name="T15" fmla="*/ 16 h 3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7" h="35">
                    <a:moveTo>
                      <a:pt x="87" y="33"/>
                    </a:moveTo>
                    <a:lnTo>
                      <a:pt x="53" y="0"/>
                    </a:lnTo>
                    <a:lnTo>
                      <a:pt x="11" y="6"/>
                    </a:lnTo>
                    <a:lnTo>
                      <a:pt x="0" y="19"/>
                    </a:lnTo>
                    <a:lnTo>
                      <a:pt x="2" y="27"/>
                    </a:lnTo>
                    <a:lnTo>
                      <a:pt x="13" y="35"/>
                    </a:lnTo>
                    <a:lnTo>
                      <a:pt x="87" y="3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99" name="Freeform 139">
                <a:extLst>
                  <a:ext uri="{FF2B5EF4-FFF2-40B4-BE49-F238E27FC236}">
                    <a16:creationId xmlns:a16="http://schemas.microsoft.com/office/drawing/2014/main" id="{D067D913-0352-471C-AC81-0EA52B36B8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" y="2289"/>
                <a:ext cx="65" cy="45"/>
              </a:xfrm>
              <a:custGeom>
                <a:avLst/>
                <a:gdLst>
                  <a:gd name="T0" fmla="*/ 59 w 129"/>
                  <a:gd name="T1" fmla="*/ 24 h 90"/>
                  <a:gd name="T2" fmla="*/ 65 w 129"/>
                  <a:gd name="T3" fmla="*/ 9 h 90"/>
                  <a:gd name="T4" fmla="*/ 28 w 129"/>
                  <a:gd name="T5" fmla="*/ 0 h 90"/>
                  <a:gd name="T6" fmla="*/ 0 w 129"/>
                  <a:gd name="T7" fmla="*/ 13 h 90"/>
                  <a:gd name="T8" fmla="*/ 16 w 129"/>
                  <a:gd name="T9" fmla="*/ 25 h 90"/>
                  <a:gd name="T10" fmla="*/ 13 w 129"/>
                  <a:gd name="T11" fmla="*/ 44 h 90"/>
                  <a:gd name="T12" fmla="*/ 23 w 129"/>
                  <a:gd name="T13" fmla="*/ 45 h 90"/>
                  <a:gd name="T14" fmla="*/ 44 w 129"/>
                  <a:gd name="T15" fmla="*/ 43 h 90"/>
                  <a:gd name="T16" fmla="*/ 57 w 129"/>
                  <a:gd name="T17" fmla="*/ 31 h 90"/>
                  <a:gd name="T18" fmla="*/ 59 w 129"/>
                  <a:gd name="T19" fmla="*/ 24 h 90"/>
                  <a:gd name="T20" fmla="*/ 59 w 129"/>
                  <a:gd name="T21" fmla="*/ 24 h 90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29" h="90">
                    <a:moveTo>
                      <a:pt x="118" y="48"/>
                    </a:moveTo>
                    <a:lnTo>
                      <a:pt x="129" y="18"/>
                    </a:lnTo>
                    <a:lnTo>
                      <a:pt x="55" y="0"/>
                    </a:lnTo>
                    <a:lnTo>
                      <a:pt x="0" y="25"/>
                    </a:lnTo>
                    <a:lnTo>
                      <a:pt x="32" y="50"/>
                    </a:lnTo>
                    <a:lnTo>
                      <a:pt x="26" y="88"/>
                    </a:lnTo>
                    <a:lnTo>
                      <a:pt x="45" y="90"/>
                    </a:lnTo>
                    <a:lnTo>
                      <a:pt x="87" y="86"/>
                    </a:lnTo>
                    <a:lnTo>
                      <a:pt x="114" y="61"/>
                    </a:lnTo>
                    <a:lnTo>
                      <a:pt x="118" y="4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0" name="Freeform 140">
                <a:extLst>
                  <a:ext uri="{FF2B5EF4-FFF2-40B4-BE49-F238E27FC236}">
                    <a16:creationId xmlns:a16="http://schemas.microsoft.com/office/drawing/2014/main" id="{6B1EBB7A-C42E-4372-84A4-B10EA3F3BA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7" y="1983"/>
                <a:ext cx="57" cy="161"/>
              </a:xfrm>
              <a:custGeom>
                <a:avLst/>
                <a:gdLst>
                  <a:gd name="T0" fmla="*/ 0 w 114"/>
                  <a:gd name="T1" fmla="*/ 0 h 322"/>
                  <a:gd name="T2" fmla="*/ 7 w 114"/>
                  <a:gd name="T3" fmla="*/ 4 h 322"/>
                  <a:gd name="T4" fmla="*/ 21 w 114"/>
                  <a:gd name="T5" fmla="*/ 18 h 322"/>
                  <a:gd name="T6" fmla="*/ 32 w 114"/>
                  <a:gd name="T7" fmla="*/ 38 h 322"/>
                  <a:gd name="T8" fmla="*/ 34 w 114"/>
                  <a:gd name="T9" fmla="*/ 66 h 322"/>
                  <a:gd name="T10" fmla="*/ 30 w 114"/>
                  <a:gd name="T11" fmla="*/ 80 h 322"/>
                  <a:gd name="T12" fmla="*/ 23 w 114"/>
                  <a:gd name="T13" fmla="*/ 92 h 322"/>
                  <a:gd name="T14" fmla="*/ 9 w 114"/>
                  <a:gd name="T15" fmla="*/ 110 h 322"/>
                  <a:gd name="T16" fmla="*/ 0 w 114"/>
                  <a:gd name="T17" fmla="*/ 123 h 322"/>
                  <a:gd name="T18" fmla="*/ 1 w 114"/>
                  <a:gd name="T19" fmla="*/ 138 h 322"/>
                  <a:gd name="T20" fmla="*/ 13 w 114"/>
                  <a:gd name="T21" fmla="*/ 152 h 322"/>
                  <a:gd name="T22" fmla="*/ 27 w 114"/>
                  <a:gd name="T23" fmla="*/ 158 h 322"/>
                  <a:gd name="T24" fmla="*/ 43 w 114"/>
                  <a:gd name="T25" fmla="*/ 161 h 322"/>
                  <a:gd name="T26" fmla="*/ 49 w 114"/>
                  <a:gd name="T27" fmla="*/ 150 h 322"/>
                  <a:gd name="T28" fmla="*/ 36 w 114"/>
                  <a:gd name="T29" fmla="*/ 115 h 322"/>
                  <a:gd name="T30" fmla="*/ 46 w 114"/>
                  <a:gd name="T31" fmla="*/ 95 h 322"/>
                  <a:gd name="T32" fmla="*/ 54 w 114"/>
                  <a:gd name="T33" fmla="*/ 74 h 322"/>
                  <a:gd name="T34" fmla="*/ 57 w 114"/>
                  <a:gd name="T35" fmla="*/ 53 h 322"/>
                  <a:gd name="T36" fmla="*/ 49 w 114"/>
                  <a:gd name="T37" fmla="*/ 33 h 322"/>
                  <a:gd name="T38" fmla="*/ 34 w 114"/>
                  <a:gd name="T39" fmla="*/ 17 h 322"/>
                  <a:gd name="T40" fmla="*/ 18 w 114"/>
                  <a:gd name="T41" fmla="*/ 7 h 322"/>
                  <a:gd name="T42" fmla="*/ 0 w 114"/>
                  <a:gd name="T43" fmla="*/ 0 h 322"/>
                  <a:gd name="T44" fmla="*/ 0 w 114"/>
                  <a:gd name="T45" fmla="*/ 0 h 322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0" t="0" r="r" b="b"/>
                <a:pathLst>
                  <a:path w="114" h="322">
                    <a:moveTo>
                      <a:pt x="0" y="0"/>
                    </a:moveTo>
                    <a:lnTo>
                      <a:pt x="13" y="8"/>
                    </a:lnTo>
                    <a:lnTo>
                      <a:pt x="41" y="35"/>
                    </a:lnTo>
                    <a:lnTo>
                      <a:pt x="64" y="75"/>
                    </a:lnTo>
                    <a:lnTo>
                      <a:pt x="68" y="132"/>
                    </a:lnTo>
                    <a:lnTo>
                      <a:pt x="59" y="160"/>
                    </a:lnTo>
                    <a:lnTo>
                      <a:pt x="45" y="183"/>
                    </a:lnTo>
                    <a:lnTo>
                      <a:pt x="17" y="219"/>
                    </a:lnTo>
                    <a:lnTo>
                      <a:pt x="0" y="246"/>
                    </a:lnTo>
                    <a:lnTo>
                      <a:pt x="1" y="276"/>
                    </a:lnTo>
                    <a:lnTo>
                      <a:pt x="26" y="303"/>
                    </a:lnTo>
                    <a:lnTo>
                      <a:pt x="53" y="316"/>
                    </a:lnTo>
                    <a:lnTo>
                      <a:pt x="85" y="322"/>
                    </a:lnTo>
                    <a:lnTo>
                      <a:pt x="97" y="299"/>
                    </a:lnTo>
                    <a:lnTo>
                      <a:pt x="72" y="230"/>
                    </a:lnTo>
                    <a:lnTo>
                      <a:pt x="91" y="189"/>
                    </a:lnTo>
                    <a:lnTo>
                      <a:pt x="108" y="147"/>
                    </a:lnTo>
                    <a:lnTo>
                      <a:pt x="114" y="105"/>
                    </a:lnTo>
                    <a:lnTo>
                      <a:pt x="98" y="65"/>
                    </a:lnTo>
                    <a:lnTo>
                      <a:pt x="68" y="33"/>
                    </a:lnTo>
                    <a:lnTo>
                      <a:pt x="36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1" name="Freeform 141">
                <a:extLst>
                  <a:ext uri="{FF2B5EF4-FFF2-40B4-BE49-F238E27FC236}">
                    <a16:creationId xmlns:a16="http://schemas.microsoft.com/office/drawing/2014/main" id="{30456A71-1F61-4C72-8A2D-0008A2A992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2" y="1888"/>
                <a:ext cx="246" cy="260"/>
              </a:xfrm>
              <a:custGeom>
                <a:avLst/>
                <a:gdLst>
                  <a:gd name="T0" fmla="*/ 86 w 493"/>
                  <a:gd name="T1" fmla="*/ 31 h 519"/>
                  <a:gd name="T2" fmla="*/ 111 w 493"/>
                  <a:gd name="T3" fmla="*/ 45 h 519"/>
                  <a:gd name="T4" fmla="*/ 122 w 493"/>
                  <a:gd name="T5" fmla="*/ 52 h 519"/>
                  <a:gd name="T6" fmla="*/ 161 w 493"/>
                  <a:gd name="T7" fmla="*/ 88 h 519"/>
                  <a:gd name="T8" fmla="*/ 182 w 493"/>
                  <a:gd name="T9" fmla="*/ 126 h 519"/>
                  <a:gd name="T10" fmla="*/ 186 w 493"/>
                  <a:gd name="T11" fmla="*/ 164 h 519"/>
                  <a:gd name="T12" fmla="*/ 179 w 493"/>
                  <a:gd name="T13" fmla="*/ 191 h 519"/>
                  <a:gd name="T14" fmla="*/ 167 w 493"/>
                  <a:gd name="T15" fmla="*/ 230 h 519"/>
                  <a:gd name="T16" fmla="*/ 176 w 493"/>
                  <a:gd name="T17" fmla="*/ 245 h 519"/>
                  <a:gd name="T18" fmla="*/ 184 w 493"/>
                  <a:gd name="T19" fmla="*/ 251 h 519"/>
                  <a:gd name="T20" fmla="*/ 193 w 493"/>
                  <a:gd name="T21" fmla="*/ 255 h 519"/>
                  <a:gd name="T22" fmla="*/ 211 w 493"/>
                  <a:gd name="T23" fmla="*/ 260 h 519"/>
                  <a:gd name="T24" fmla="*/ 224 w 493"/>
                  <a:gd name="T25" fmla="*/ 258 h 519"/>
                  <a:gd name="T26" fmla="*/ 240 w 493"/>
                  <a:gd name="T27" fmla="*/ 237 h 519"/>
                  <a:gd name="T28" fmla="*/ 246 w 493"/>
                  <a:gd name="T29" fmla="*/ 221 h 519"/>
                  <a:gd name="T30" fmla="*/ 231 w 493"/>
                  <a:gd name="T31" fmla="*/ 217 h 519"/>
                  <a:gd name="T32" fmla="*/ 221 w 493"/>
                  <a:gd name="T33" fmla="*/ 231 h 519"/>
                  <a:gd name="T34" fmla="*/ 210 w 493"/>
                  <a:gd name="T35" fmla="*/ 238 h 519"/>
                  <a:gd name="T36" fmla="*/ 200 w 493"/>
                  <a:gd name="T37" fmla="*/ 236 h 519"/>
                  <a:gd name="T38" fmla="*/ 197 w 493"/>
                  <a:gd name="T39" fmla="*/ 223 h 519"/>
                  <a:gd name="T40" fmla="*/ 201 w 493"/>
                  <a:gd name="T41" fmla="*/ 200 h 519"/>
                  <a:gd name="T42" fmla="*/ 212 w 493"/>
                  <a:gd name="T43" fmla="*/ 147 h 519"/>
                  <a:gd name="T44" fmla="*/ 206 w 493"/>
                  <a:gd name="T45" fmla="*/ 115 h 519"/>
                  <a:gd name="T46" fmla="*/ 200 w 493"/>
                  <a:gd name="T47" fmla="*/ 97 h 519"/>
                  <a:gd name="T48" fmla="*/ 190 w 493"/>
                  <a:gd name="T49" fmla="*/ 78 h 519"/>
                  <a:gd name="T50" fmla="*/ 179 w 493"/>
                  <a:gd name="T51" fmla="*/ 60 h 519"/>
                  <a:gd name="T52" fmla="*/ 164 w 493"/>
                  <a:gd name="T53" fmla="*/ 43 h 519"/>
                  <a:gd name="T54" fmla="*/ 147 w 493"/>
                  <a:gd name="T55" fmla="*/ 29 h 519"/>
                  <a:gd name="T56" fmla="*/ 128 w 493"/>
                  <a:gd name="T57" fmla="*/ 18 h 519"/>
                  <a:gd name="T58" fmla="*/ 106 w 493"/>
                  <a:gd name="T59" fmla="*/ 9 h 519"/>
                  <a:gd name="T60" fmla="*/ 85 w 493"/>
                  <a:gd name="T61" fmla="*/ 4 h 519"/>
                  <a:gd name="T62" fmla="*/ 44 w 493"/>
                  <a:gd name="T63" fmla="*/ 0 h 519"/>
                  <a:gd name="T64" fmla="*/ 0 w 493"/>
                  <a:gd name="T65" fmla="*/ 3 h 519"/>
                  <a:gd name="T66" fmla="*/ 26 w 493"/>
                  <a:gd name="T67" fmla="*/ 14 h 519"/>
                  <a:gd name="T68" fmla="*/ 86 w 493"/>
                  <a:gd name="T69" fmla="*/ 31 h 519"/>
                  <a:gd name="T70" fmla="*/ 86 w 493"/>
                  <a:gd name="T71" fmla="*/ 31 h 519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493" h="519">
                    <a:moveTo>
                      <a:pt x="173" y="61"/>
                    </a:moveTo>
                    <a:lnTo>
                      <a:pt x="223" y="90"/>
                    </a:lnTo>
                    <a:lnTo>
                      <a:pt x="244" y="103"/>
                    </a:lnTo>
                    <a:lnTo>
                      <a:pt x="322" y="175"/>
                    </a:lnTo>
                    <a:lnTo>
                      <a:pt x="364" y="251"/>
                    </a:lnTo>
                    <a:lnTo>
                      <a:pt x="373" y="327"/>
                    </a:lnTo>
                    <a:lnTo>
                      <a:pt x="358" y="382"/>
                    </a:lnTo>
                    <a:lnTo>
                      <a:pt x="335" y="460"/>
                    </a:lnTo>
                    <a:lnTo>
                      <a:pt x="352" y="489"/>
                    </a:lnTo>
                    <a:lnTo>
                      <a:pt x="369" y="502"/>
                    </a:lnTo>
                    <a:lnTo>
                      <a:pt x="386" y="510"/>
                    </a:lnTo>
                    <a:lnTo>
                      <a:pt x="422" y="519"/>
                    </a:lnTo>
                    <a:lnTo>
                      <a:pt x="449" y="515"/>
                    </a:lnTo>
                    <a:lnTo>
                      <a:pt x="481" y="474"/>
                    </a:lnTo>
                    <a:lnTo>
                      <a:pt x="493" y="441"/>
                    </a:lnTo>
                    <a:lnTo>
                      <a:pt x="462" y="434"/>
                    </a:lnTo>
                    <a:lnTo>
                      <a:pt x="442" y="462"/>
                    </a:lnTo>
                    <a:lnTo>
                      <a:pt x="421" y="476"/>
                    </a:lnTo>
                    <a:lnTo>
                      <a:pt x="400" y="472"/>
                    </a:lnTo>
                    <a:lnTo>
                      <a:pt x="394" y="445"/>
                    </a:lnTo>
                    <a:lnTo>
                      <a:pt x="403" y="399"/>
                    </a:lnTo>
                    <a:lnTo>
                      <a:pt x="424" y="293"/>
                    </a:lnTo>
                    <a:lnTo>
                      <a:pt x="413" y="230"/>
                    </a:lnTo>
                    <a:lnTo>
                      <a:pt x="400" y="194"/>
                    </a:lnTo>
                    <a:lnTo>
                      <a:pt x="381" y="156"/>
                    </a:lnTo>
                    <a:lnTo>
                      <a:pt x="358" y="120"/>
                    </a:lnTo>
                    <a:lnTo>
                      <a:pt x="329" y="86"/>
                    </a:lnTo>
                    <a:lnTo>
                      <a:pt x="295" y="57"/>
                    </a:lnTo>
                    <a:lnTo>
                      <a:pt x="257" y="35"/>
                    </a:lnTo>
                    <a:lnTo>
                      <a:pt x="213" y="17"/>
                    </a:lnTo>
                    <a:lnTo>
                      <a:pt x="170" y="8"/>
                    </a:lnTo>
                    <a:lnTo>
                      <a:pt x="88" y="0"/>
                    </a:lnTo>
                    <a:lnTo>
                      <a:pt x="0" y="6"/>
                    </a:lnTo>
                    <a:lnTo>
                      <a:pt x="52" y="27"/>
                    </a:lnTo>
                    <a:lnTo>
                      <a:pt x="173" y="6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2" name="Freeform 142">
                <a:extLst>
                  <a:ext uri="{FF2B5EF4-FFF2-40B4-BE49-F238E27FC236}">
                    <a16:creationId xmlns:a16="http://schemas.microsoft.com/office/drawing/2014/main" id="{86186177-DCFD-4ACD-9C1F-366F0A1376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8" y="1892"/>
                <a:ext cx="223" cy="225"/>
              </a:xfrm>
              <a:custGeom>
                <a:avLst/>
                <a:gdLst>
                  <a:gd name="T0" fmla="*/ 223 w 447"/>
                  <a:gd name="T1" fmla="*/ 9 h 450"/>
                  <a:gd name="T2" fmla="*/ 175 w 447"/>
                  <a:gd name="T3" fmla="*/ 10 h 450"/>
                  <a:gd name="T4" fmla="*/ 130 w 447"/>
                  <a:gd name="T5" fmla="*/ 21 h 450"/>
                  <a:gd name="T6" fmla="*/ 108 w 447"/>
                  <a:gd name="T7" fmla="*/ 33 h 450"/>
                  <a:gd name="T8" fmla="*/ 89 w 447"/>
                  <a:gd name="T9" fmla="*/ 49 h 450"/>
                  <a:gd name="T10" fmla="*/ 65 w 447"/>
                  <a:gd name="T11" fmla="*/ 90 h 450"/>
                  <a:gd name="T12" fmla="*/ 62 w 447"/>
                  <a:gd name="T13" fmla="*/ 130 h 450"/>
                  <a:gd name="T14" fmla="*/ 66 w 447"/>
                  <a:gd name="T15" fmla="*/ 160 h 450"/>
                  <a:gd name="T16" fmla="*/ 70 w 447"/>
                  <a:gd name="T17" fmla="*/ 172 h 450"/>
                  <a:gd name="T18" fmla="*/ 76 w 447"/>
                  <a:gd name="T19" fmla="*/ 192 h 450"/>
                  <a:gd name="T20" fmla="*/ 72 w 447"/>
                  <a:gd name="T21" fmla="*/ 208 h 450"/>
                  <a:gd name="T22" fmla="*/ 67 w 447"/>
                  <a:gd name="T23" fmla="*/ 216 h 450"/>
                  <a:gd name="T24" fmla="*/ 58 w 447"/>
                  <a:gd name="T25" fmla="*/ 223 h 450"/>
                  <a:gd name="T26" fmla="*/ 36 w 447"/>
                  <a:gd name="T27" fmla="*/ 225 h 450"/>
                  <a:gd name="T28" fmla="*/ 17 w 447"/>
                  <a:gd name="T29" fmla="*/ 217 h 450"/>
                  <a:gd name="T30" fmla="*/ 5 w 447"/>
                  <a:gd name="T31" fmla="*/ 205 h 450"/>
                  <a:gd name="T32" fmla="*/ 0 w 447"/>
                  <a:gd name="T33" fmla="*/ 200 h 450"/>
                  <a:gd name="T34" fmla="*/ 4 w 447"/>
                  <a:gd name="T35" fmla="*/ 189 h 450"/>
                  <a:gd name="T36" fmla="*/ 10 w 447"/>
                  <a:gd name="T37" fmla="*/ 195 h 450"/>
                  <a:gd name="T38" fmla="*/ 24 w 447"/>
                  <a:gd name="T39" fmla="*/ 205 h 450"/>
                  <a:gd name="T40" fmla="*/ 38 w 447"/>
                  <a:gd name="T41" fmla="*/ 209 h 450"/>
                  <a:gd name="T42" fmla="*/ 45 w 447"/>
                  <a:gd name="T43" fmla="*/ 196 h 450"/>
                  <a:gd name="T44" fmla="*/ 36 w 447"/>
                  <a:gd name="T45" fmla="*/ 175 h 450"/>
                  <a:gd name="T46" fmla="*/ 27 w 447"/>
                  <a:gd name="T47" fmla="*/ 140 h 450"/>
                  <a:gd name="T48" fmla="*/ 29 w 447"/>
                  <a:gd name="T49" fmla="*/ 107 h 450"/>
                  <a:gd name="T50" fmla="*/ 37 w 447"/>
                  <a:gd name="T51" fmla="*/ 73 h 450"/>
                  <a:gd name="T52" fmla="*/ 51 w 447"/>
                  <a:gd name="T53" fmla="*/ 47 h 450"/>
                  <a:gd name="T54" fmla="*/ 71 w 447"/>
                  <a:gd name="T55" fmla="*/ 30 h 450"/>
                  <a:gd name="T56" fmla="*/ 94 w 447"/>
                  <a:gd name="T57" fmla="*/ 16 h 450"/>
                  <a:gd name="T58" fmla="*/ 106 w 447"/>
                  <a:gd name="T59" fmla="*/ 12 h 450"/>
                  <a:gd name="T60" fmla="*/ 130 w 447"/>
                  <a:gd name="T61" fmla="*/ 5 h 450"/>
                  <a:gd name="T62" fmla="*/ 190 w 447"/>
                  <a:gd name="T63" fmla="*/ 0 h 450"/>
                  <a:gd name="T64" fmla="*/ 223 w 447"/>
                  <a:gd name="T65" fmla="*/ 9 h 450"/>
                  <a:gd name="T66" fmla="*/ 223 w 447"/>
                  <a:gd name="T67" fmla="*/ 9 h 45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447" h="450">
                    <a:moveTo>
                      <a:pt x="447" y="17"/>
                    </a:moveTo>
                    <a:lnTo>
                      <a:pt x="350" y="19"/>
                    </a:lnTo>
                    <a:lnTo>
                      <a:pt x="260" y="42"/>
                    </a:lnTo>
                    <a:lnTo>
                      <a:pt x="217" y="65"/>
                    </a:lnTo>
                    <a:lnTo>
                      <a:pt x="179" y="97"/>
                    </a:lnTo>
                    <a:lnTo>
                      <a:pt x="131" y="180"/>
                    </a:lnTo>
                    <a:lnTo>
                      <a:pt x="124" y="260"/>
                    </a:lnTo>
                    <a:lnTo>
                      <a:pt x="133" y="319"/>
                    </a:lnTo>
                    <a:lnTo>
                      <a:pt x="141" y="344"/>
                    </a:lnTo>
                    <a:lnTo>
                      <a:pt x="152" y="384"/>
                    </a:lnTo>
                    <a:lnTo>
                      <a:pt x="145" y="416"/>
                    </a:lnTo>
                    <a:lnTo>
                      <a:pt x="135" y="431"/>
                    </a:lnTo>
                    <a:lnTo>
                      <a:pt x="116" y="445"/>
                    </a:lnTo>
                    <a:lnTo>
                      <a:pt x="72" y="450"/>
                    </a:lnTo>
                    <a:lnTo>
                      <a:pt x="34" y="433"/>
                    </a:lnTo>
                    <a:lnTo>
                      <a:pt x="10" y="410"/>
                    </a:lnTo>
                    <a:lnTo>
                      <a:pt x="0" y="399"/>
                    </a:lnTo>
                    <a:lnTo>
                      <a:pt x="8" y="378"/>
                    </a:lnTo>
                    <a:lnTo>
                      <a:pt x="21" y="390"/>
                    </a:lnTo>
                    <a:lnTo>
                      <a:pt x="48" y="410"/>
                    </a:lnTo>
                    <a:lnTo>
                      <a:pt x="76" y="418"/>
                    </a:lnTo>
                    <a:lnTo>
                      <a:pt x="91" y="391"/>
                    </a:lnTo>
                    <a:lnTo>
                      <a:pt x="72" y="350"/>
                    </a:lnTo>
                    <a:lnTo>
                      <a:pt x="55" y="279"/>
                    </a:lnTo>
                    <a:lnTo>
                      <a:pt x="59" y="213"/>
                    </a:lnTo>
                    <a:lnTo>
                      <a:pt x="74" y="146"/>
                    </a:lnTo>
                    <a:lnTo>
                      <a:pt x="103" y="93"/>
                    </a:lnTo>
                    <a:lnTo>
                      <a:pt x="143" y="59"/>
                    </a:lnTo>
                    <a:lnTo>
                      <a:pt x="188" y="32"/>
                    </a:lnTo>
                    <a:lnTo>
                      <a:pt x="213" y="23"/>
                    </a:lnTo>
                    <a:lnTo>
                      <a:pt x="260" y="9"/>
                    </a:lnTo>
                    <a:lnTo>
                      <a:pt x="380" y="0"/>
                    </a:lnTo>
                    <a:lnTo>
                      <a:pt x="447" y="1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3" name="Freeform 143">
                <a:extLst>
                  <a:ext uri="{FF2B5EF4-FFF2-40B4-BE49-F238E27FC236}">
                    <a16:creationId xmlns:a16="http://schemas.microsoft.com/office/drawing/2014/main" id="{E86FE021-AA56-488F-8337-817D6EA255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1" y="2132"/>
                <a:ext cx="89" cy="61"/>
              </a:xfrm>
              <a:custGeom>
                <a:avLst/>
                <a:gdLst>
                  <a:gd name="T0" fmla="*/ 89 w 179"/>
                  <a:gd name="T1" fmla="*/ 0 h 121"/>
                  <a:gd name="T2" fmla="*/ 81 w 179"/>
                  <a:gd name="T3" fmla="*/ 16 h 121"/>
                  <a:gd name="T4" fmla="*/ 71 w 179"/>
                  <a:gd name="T5" fmla="*/ 30 h 121"/>
                  <a:gd name="T6" fmla="*/ 63 w 179"/>
                  <a:gd name="T7" fmla="*/ 35 h 121"/>
                  <a:gd name="T8" fmla="*/ 54 w 179"/>
                  <a:gd name="T9" fmla="*/ 39 h 121"/>
                  <a:gd name="T10" fmla="*/ 35 w 179"/>
                  <a:gd name="T11" fmla="*/ 42 h 121"/>
                  <a:gd name="T12" fmla="*/ 18 w 179"/>
                  <a:gd name="T13" fmla="*/ 38 h 121"/>
                  <a:gd name="T14" fmla="*/ 3 w 179"/>
                  <a:gd name="T15" fmla="*/ 30 h 121"/>
                  <a:gd name="T16" fmla="*/ 0 w 179"/>
                  <a:gd name="T17" fmla="*/ 51 h 121"/>
                  <a:gd name="T18" fmla="*/ 4 w 179"/>
                  <a:gd name="T19" fmla="*/ 53 h 121"/>
                  <a:gd name="T20" fmla="*/ 18 w 179"/>
                  <a:gd name="T21" fmla="*/ 59 h 121"/>
                  <a:gd name="T22" fmla="*/ 37 w 179"/>
                  <a:gd name="T23" fmla="*/ 61 h 121"/>
                  <a:gd name="T24" fmla="*/ 59 w 179"/>
                  <a:gd name="T25" fmla="*/ 55 h 121"/>
                  <a:gd name="T26" fmla="*/ 77 w 179"/>
                  <a:gd name="T27" fmla="*/ 42 h 121"/>
                  <a:gd name="T28" fmla="*/ 85 w 179"/>
                  <a:gd name="T29" fmla="*/ 30 h 121"/>
                  <a:gd name="T30" fmla="*/ 89 w 179"/>
                  <a:gd name="T31" fmla="*/ 16 h 121"/>
                  <a:gd name="T32" fmla="*/ 89 w 179"/>
                  <a:gd name="T33" fmla="*/ 0 h 121"/>
                  <a:gd name="T34" fmla="*/ 89 w 179"/>
                  <a:gd name="T35" fmla="*/ 0 h 121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79" h="121">
                    <a:moveTo>
                      <a:pt x="179" y="0"/>
                    </a:moveTo>
                    <a:lnTo>
                      <a:pt x="163" y="32"/>
                    </a:lnTo>
                    <a:lnTo>
                      <a:pt x="142" y="59"/>
                    </a:lnTo>
                    <a:lnTo>
                      <a:pt x="127" y="70"/>
                    </a:lnTo>
                    <a:lnTo>
                      <a:pt x="108" y="78"/>
                    </a:lnTo>
                    <a:lnTo>
                      <a:pt x="70" y="83"/>
                    </a:lnTo>
                    <a:lnTo>
                      <a:pt x="36" y="76"/>
                    </a:lnTo>
                    <a:lnTo>
                      <a:pt x="6" y="59"/>
                    </a:lnTo>
                    <a:lnTo>
                      <a:pt x="0" y="101"/>
                    </a:lnTo>
                    <a:lnTo>
                      <a:pt x="9" y="106"/>
                    </a:lnTo>
                    <a:lnTo>
                      <a:pt x="36" y="118"/>
                    </a:lnTo>
                    <a:lnTo>
                      <a:pt x="74" y="121"/>
                    </a:lnTo>
                    <a:lnTo>
                      <a:pt x="118" y="110"/>
                    </a:lnTo>
                    <a:lnTo>
                      <a:pt x="154" y="83"/>
                    </a:lnTo>
                    <a:lnTo>
                      <a:pt x="171" y="59"/>
                    </a:lnTo>
                    <a:lnTo>
                      <a:pt x="179" y="32"/>
                    </a:lnTo>
                    <a:lnTo>
                      <a:pt x="17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4" name="Freeform 144">
                <a:extLst>
                  <a:ext uri="{FF2B5EF4-FFF2-40B4-BE49-F238E27FC236}">
                    <a16:creationId xmlns:a16="http://schemas.microsoft.com/office/drawing/2014/main" id="{CC143D2D-7FA9-432C-8C84-84350A9BA45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30" y="2201"/>
                <a:ext cx="78" cy="59"/>
              </a:xfrm>
              <a:custGeom>
                <a:avLst/>
                <a:gdLst>
                  <a:gd name="T0" fmla="*/ 75 w 156"/>
                  <a:gd name="T1" fmla="*/ 0 h 118"/>
                  <a:gd name="T2" fmla="*/ 78 w 156"/>
                  <a:gd name="T3" fmla="*/ 18 h 118"/>
                  <a:gd name="T4" fmla="*/ 72 w 156"/>
                  <a:gd name="T5" fmla="*/ 35 h 118"/>
                  <a:gd name="T6" fmla="*/ 64 w 156"/>
                  <a:gd name="T7" fmla="*/ 45 h 118"/>
                  <a:gd name="T8" fmla="*/ 52 w 156"/>
                  <a:gd name="T9" fmla="*/ 52 h 118"/>
                  <a:gd name="T10" fmla="*/ 37 w 156"/>
                  <a:gd name="T11" fmla="*/ 57 h 118"/>
                  <a:gd name="T12" fmla="*/ 26 w 156"/>
                  <a:gd name="T13" fmla="*/ 59 h 118"/>
                  <a:gd name="T14" fmla="*/ 11 w 156"/>
                  <a:gd name="T15" fmla="*/ 51 h 118"/>
                  <a:gd name="T16" fmla="*/ 0 w 156"/>
                  <a:gd name="T17" fmla="*/ 34 h 118"/>
                  <a:gd name="T18" fmla="*/ 8 w 156"/>
                  <a:gd name="T19" fmla="*/ 27 h 118"/>
                  <a:gd name="T20" fmla="*/ 11 w 156"/>
                  <a:gd name="T21" fmla="*/ 31 h 118"/>
                  <a:gd name="T22" fmla="*/ 18 w 156"/>
                  <a:gd name="T23" fmla="*/ 37 h 118"/>
                  <a:gd name="T24" fmla="*/ 29 w 156"/>
                  <a:gd name="T25" fmla="*/ 40 h 118"/>
                  <a:gd name="T26" fmla="*/ 43 w 156"/>
                  <a:gd name="T27" fmla="*/ 34 h 118"/>
                  <a:gd name="T28" fmla="*/ 58 w 156"/>
                  <a:gd name="T29" fmla="*/ 11 h 118"/>
                  <a:gd name="T30" fmla="*/ 58 w 156"/>
                  <a:gd name="T31" fmla="*/ 0 h 118"/>
                  <a:gd name="T32" fmla="*/ 75 w 156"/>
                  <a:gd name="T33" fmla="*/ 0 h 118"/>
                  <a:gd name="T34" fmla="*/ 75 w 156"/>
                  <a:gd name="T35" fmla="*/ 0 h 11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56" h="118">
                    <a:moveTo>
                      <a:pt x="150" y="0"/>
                    </a:moveTo>
                    <a:lnTo>
                      <a:pt x="156" y="36"/>
                    </a:lnTo>
                    <a:lnTo>
                      <a:pt x="143" y="70"/>
                    </a:lnTo>
                    <a:lnTo>
                      <a:pt x="127" y="89"/>
                    </a:lnTo>
                    <a:lnTo>
                      <a:pt x="103" y="104"/>
                    </a:lnTo>
                    <a:lnTo>
                      <a:pt x="74" y="114"/>
                    </a:lnTo>
                    <a:lnTo>
                      <a:pt x="51" y="118"/>
                    </a:lnTo>
                    <a:lnTo>
                      <a:pt x="21" y="102"/>
                    </a:lnTo>
                    <a:lnTo>
                      <a:pt x="0" y="68"/>
                    </a:lnTo>
                    <a:lnTo>
                      <a:pt x="15" y="53"/>
                    </a:lnTo>
                    <a:lnTo>
                      <a:pt x="21" y="61"/>
                    </a:lnTo>
                    <a:lnTo>
                      <a:pt x="36" y="74"/>
                    </a:lnTo>
                    <a:lnTo>
                      <a:pt x="57" y="80"/>
                    </a:lnTo>
                    <a:lnTo>
                      <a:pt x="86" y="68"/>
                    </a:lnTo>
                    <a:lnTo>
                      <a:pt x="116" y="21"/>
                    </a:lnTo>
                    <a:lnTo>
                      <a:pt x="116" y="0"/>
                    </a:lnTo>
                    <a:lnTo>
                      <a:pt x="15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5" name="Freeform 145">
                <a:extLst>
                  <a:ext uri="{FF2B5EF4-FFF2-40B4-BE49-F238E27FC236}">
                    <a16:creationId xmlns:a16="http://schemas.microsoft.com/office/drawing/2014/main" id="{31968DCA-2A2E-437A-9F34-FC0960E299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51" y="2310"/>
                <a:ext cx="140" cy="158"/>
              </a:xfrm>
              <a:custGeom>
                <a:avLst/>
                <a:gdLst>
                  <a:gd name="T0" fmla="*/ 137 w 280"/>
                  <a:gd name="T1" fmla="*/ 0 h 316"/>
                  <a:gd name="T2" fmla="*/ 140 w 280"/>
                  <a:gd name="T3" fmla="*/ 60 h 316"/>
                  <a:gd name="T4" fmla="*/ 134 w 280"/>
                  <a:gd name="T5" fmla="*/ 86 h 316"/>
                  <a:gd name="T6" fmla="*/ 124 w 280"/>
                  <a:gd name="T7" fmla="*/ 110 h 316"/>
                  <a:gd name="T8" fmla="*/ 117 w 280"/>
                  <a:gd name="T9" fmla="*/ 121 h 316"/>
                  <a:gd name="T10" fmla="*/ 108 w 280"/>
                  <a:gd name="T11" fmla="*/ 132 h 316"/>
                  <a:gd name="T12" fmla="*/ 96 w 280"/>
                  <a:gd name="T13" fmla="*/ 140 h 316"/>
                  <a:gd name="T14" fmla="*/ 83 w 280"/>
                  <a:gd name="T15" fmla="*/ 148 h 316"/>
                  <a:gd name="T16" fmla="*/ 69 w 280"/>
                  <a:gd name="T17" fmla="*/ 153 h 316"/>
                  <a:gd name="T18" fmla="*/ 56 w 280"/>
                  <a:gd name="T19" fmla="*/ 157 h 316"/>
                  <a:gd name="T20" fmla="*/ 37 w 280"/>
                  <a:gd name="T21" fmla="*/ 158 h 316"/>
                  <a:gd name="T22" fmla="*/ 22 w 280"/>
                  <a:gd name="T23" fmla="*/ 152 h 316"/>
                  <a:gd name="T24" fmla="*/ 13 w 280"/>
                  <a:gd name="T25" fmla="*/ 144 h 316"/>
                  <a:gd name="T26" fmla="*/ 2 w 280"/>
                  <a:gd name="T27" fmla="*/ 123 h 316"/>
                  <a:gd name="T28" fmla="*/ 0 w 280"/>
                  <a:gd name="T29" fmla="*/ 113 h 316"/>
                  <a:gd name="T30" fmla="*/ 2 w 280"/>
                  <a:gd name="T31" fmla="*/ 90 h 316"/>
                  <a:gd name="T32" fmla="*/ 13 w 280"/>
                  <a:gd name="T33" fmla="*/ 96 h 316"/>
                  <a:gd name="T34" fmla="*/ 24 w 280"/>
                  <a:gd name="T35" fmla="*/ 103 h 316"/>
                  <a:gd name="T36" fmla="*/ 37 w 280"/>
                  <a:gd name="T37" fmla="*/ 110 h 316"/>
                  <a:gd name="T38" fmla="*/ 51 w 280"/>
                  <a:gd name="T39" fmla="*/ 115 h 316"/>
                  <a:gd name="T40" fmla="*/ 66 w 280"/>
                  <a:gd name="T41" fmla="*/ 117 h 316"/>
                  <a:gd name="T42" fmla="*/ 80 w 280"/>
                  <a:gd name="T43" fmla="*/ 115 h 316"/>
                  <a:gd name="T44" fmla="*/ 98 w 280"/>
                  <a:gd name="T45" fmla="*/ 99 h 316"/>
                  <a:gd name="T46" fmla="*/ 108 w 280"/>
                  <a:gd name="T47" fmla="*/ 77 h 316"/>
                  <a:gd name="T48" fmla="*/ 118 w 280"/>
                  <a:gd name="T49" fmla="*/ 42 h 316"/>
                  <a:gd name="T50" fmla="*/ 127 w 280"/>
                  <a:gd name="T51" fmla="*/ 1 h 316"/>
                  <a:gd name="T52" fmla="*/ 137 w 280"/>
                  <a:gd name="T53" fmla="*/ 0 h 316"/>
                  <a:gd name="T54" fmla="*/ 137 w 280"/>
                  <a:gd name="T55" fmla="*/ 0 h 31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280" h="316">
                    <a:moveTo>
                      <a:pt x="274" y="0"/>
                    </a:moveTo>
                    <a:lnTo>
                      <a:pt x="280" y="120"/>
                    </a:lnTo>
                    <a:lnTo>
                      <a:pt x="268" y="171"/>
                    </a:lnTo>
                    <a:lnTo>
                      <a:pt x="247" y="219"/>
                    </a:lnTo>
                    <a:lnTo>
                      <a:pt x="234" y="242"/>
                    </a:lnTo>
                    <a:lnTo>
                      <a:pt x="215" y="263"/>
                    </a:lnTo>
                    <a:lnTo>
                      <a:pt x="192" y="280"/>
                    </a:lnTo>
                    <a:lnTo>
                      <a:pt x="166" y="295"/>
                    </a:lnTo>
                    <a:lnTo>
                      <a:pt x="137" y="306"/>
                    </a:lnTo>
                    <a:lnTo>
                      <a:pt x="112" y="314"/>
                    </a:lnTo>
                    <a:lnTo>
                      <a:pt x="73" y="316"/>
                    </a:lnTo>
                    <a:lnTo>
                      <a:pt x="44" y="304"/>
                    </a:lnTo>
                    <a:lnTo>
                      <a:pt x="25" y="287"/>
                    </a:lnTo>
                    <a:lnTo>
                      <a:pt x="4" y="245"/>
                    </a:lnTo>
                    <a:lnTo>
                      <a:pt x="0" y="225"/>
                    </a:lnTo>
                    <a:lnTo>
                      <a:pt x="4" y="179"/>
                    </a:lnTo>
                    <a:lnTo>
                      <a:pt x="25" y="192"/>
                    </a:lnTo>
                    <a:lnTo>
                      <a:pt x="48" y="206"/>
                    </a:lnTo>
                    <a:lnTo>
                      <a:pt x="73" y="219"/>
                    </a:lnTo>
                    <a:lnTo>
                      <a:pt x="101" y="230"/>
                    </a:lnTo>
                    <a:lnTo>
                      <a:pt x="132" y="234"/>
                    </a:lnTo>
                    <a:lnTo>
                      <a:pt x="160" y="230"/>
                    </a:lnTo>
                    <a:lnTo>
                      <a:pt x="196" y="198"/>
                    </a:lnTo>
                    <a:lnTo>
                      <a:pt x="215" y="154"/>
                    </a:lnTo>
                    <a:lnTo>
                      <a:pt x="236" y="84"/>
                    </a:lnTo>
                    <a:lnTo>
                      <a:pt x="253" y="2"/>
                    </a:lnTo>
                    <a:lnTo>
                      <a:pt x="27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6" name="Freeform 146">
                <a:extLst>
                  <a:ext uri="{FF2B5EF4-FFF2-40B4-BE49-F238E27FC236}">
                    <a16:creationId xmlns:a16="http://schemas.microsoft.com/office/drawing/2014/main" id="{C8A3CB1D-DE7B-4A61-8F92-6626477B6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9" y="2381"/>
                <a:ext cx="139" cy="90"/>
              </a:xfrm>
              <a:custGeom>
                <a:avLst/>
                <a:gdLst>
                  <a:gd name="T0" fmla="*/ 134 w 278"/>
                  <a:gd name="T1" fmla="*/ 22 h 179"/>
                  <a:gd name="T2" fmla="*/ 129 w 278"/>
                  <a:gd name="T3" fmla="*/ 31 h 179"/>
                  <a:gd name="T4" fmla="*/ 121 w 278"/>
                  <a:gd name="T5" fmla="*/ 38 h 179"/>
                  <a:gd name="T6" fmla="*/ 113 w 278"/>
                  <a:gd name="T7" fmla="*/ 48 h 179"/>
                  <a:gd name="T8" fmla="*/ 103 w 278"/>
                  <a:gd name="T9" fmla="*/ 55 h 179"/>
                  <a:gd name="T10" fmla="*/ 91 w 278"/>
                  <a:gd name="T11" fmla="*/ 62 h 179"/>
                  <a:gd name="T12" fmla="*/ 62 w 278"/>
                  <a:gd name="T13" fmla="*/ 62 h 179"/>
                  <a:gd name="T14" fmla="*/ 37 w 278"/>
                  <a:gd name="T15" fmla="*/ 46 h 179"/>
                  <a:gd name="T16" fmla="*/ 23 w 278"/>
                  <a:gd name="T17" fmla="*/ 25 h 179"/>
                  <a:gd name="T18" fmla="*/ 15 w 278"/>
                  <a:gd name="T19" fmla="*/ 0 h 179"/>
                  <a:gd name="T20" fmla="*/ 0 w 278"/>
                  <a:gd name="T21" fmla="*/ 19 h 179"/>
                  <a:gd name="T22" fmla="*/ 10 w 278"/>
                  <a:gd name="T23" fmla="*/ 51 h 179"/>
                  <a:gd name="T24" fmla="*/ 17 w 278"/>
                  <a:gd name="T25" fmla="*/ 64 h 179"/>
                  <a:gd name="T26" fmla="*/ 22 w 278"/>
                  <a:gd name="T27" fmla="*/ 70 h 179"/>
                  <a:gd name="T28" fmla="*/ 28 w 278"/>
                  <a:gd name="T29" fmla="*/ 75 h 179"/>
                  <a:gd name="T30" fmla="*/ 41 w 278"/>
                  <a:gd name="T31" fmla="*/ 84 h 179"/>
                  <a:gd name="T32" fmla="*/ 60 w 278"/>
                  <a:gd name="T33" fmla="*/ 90 h 179"/>
                  <a:gd name="T34" fmla="*/ 95 w 278"/>
                  <a:gd name="T35" fmla="*/ 86 h 179"/>
                  <a:gd name="T36" fmla="*/ 120 w 278"/>
                  <a:gd name="T37" fmla="*/ 71 h 179"/>
                  <a:gd name="T38" fmla="*/ 129 w 278"/>
                  <a:gd name="T39" fmla="*/ 62 h 179"/>
                  <a:gd name="T40" fmla="*/ 134 w 278"/>
                  <a:gd name="T41" fmla="*/ 54 h 179"/>
                  <a:gd name="T42" fmla="*/ 139 w 278"/>
                  <a:gd name="T43" fmla="*/ 47 h 179"/>
                  <a:gd name="T44" fmla="*/ 134 w 278"/>
                  <a:gd name="T45" fmla="*/ 22 h 179"/>
                  <a:gd name="T46" fmla="*/ 134 w 278"/>
                  <a:gd name="T47" fmla="*/ 22 h 179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78" h="179">
                    <a:moveTo>
                      <a:pt x="268" y="44"/>
                    </a:moveTo>
                    <a:lnTo>
                      <a:pt x="257" y="61"/>
                    </a:lnTo>
                    <a:lnTo>
                      <a:pt x="242" y="76"/>
                    </a:lnTo>
                    <a:lnTo>
                      <a:pt x="225" y="95"/>
                    </a:lnTo>
                    <a:lnTo>
                      <a:pt x="206" y="110"/>
                    </a:lnTo>
                    <a:lnTo>
                      <a:pt x="181" y="123"/>
                    </a:lnTo>
                    <a:lnTo>
                      <a:pt x="124" y="123"/>
                    </a:lnTo>
                    <a:lnTo>
                      <a:pt x="74" y="91"/>
                    </a:lnTo>
                    <a:lnTo>
                      <a:pt x="46" y="49"/>
                    </a:lnTo>
                    <a:lnTo>
                      <a:pt x="29" y="0"/>
                    </a:lnTo>
                    <a:lnTo>
                      <a:pt x="0" y="38"/>
                    </a:lnTo>
                    <a:lnTo>
                      <a:pt x="19" y="102"/>
                    </a:lnTo>
                    <a:lnTo>
                      <a:pt x="33" y="127"/>
                    </a:lnTo>
                    <a:lnTo>
                      <a:pt x="44" y="139"/>
                    </a:lnTo>
                    <a:lnTo>
                      <a:pt x="55" y="150"/>
                    </a:lnTo>
                    <a:lnTo>
                      <a:pt x="82" y="167"/>
                    </a:lnTo>
                    <a:lnTo>
                      <a:pt x="120" y="179"/>
                    </a:lnTo>
                    <a:lnTo>
                      <a:pt x="190" y="171"/>
                    </a:lnTo>
                    <a:lnTo>
                      <a:pt x="240" y="141"/>
                    </a:lnTo>
                    <a:lnTo>
                      <a:pt x="257" y="123"/>
                    </a:lnTo>
                    <a:lnTo>
                      <a:pt x="268" y="108"/>
                    </a:lnTo>
                    <a:lnTo>
                      <a:pt x="278" y="93"/>
                    </a:lnTo>
                    <a:lnTo>
                      <a:pt x="268" y="4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7" name="Freeform 147">
                <a:extLst>
                  <a:ext uri="{FF2B5EF4-FFF2-40B4-BE49-F238E27FC236}">
                    <a16:creationId xmlns:a16="http://schemas.microsoft.com/office/drawing/2014/main" id="{58522C43-159D-4AD1-98A1-8E82F262D8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66" y="2346"/>
                <a:ext cx="91" cy="220"/>
              </a:xfrm>
              <a:custGeom>
                <a:avLst/>
                <a:gdLst>
                  <a:gd name="T0" fmla="*/ 66 w 183"/>
                  <a:gd name="T1" fmla="*/ 3 h 439"/>
                  <a:gd name="T2" fmla="*/ 56 w 183"/>
                  <a:gd name="T3" fmla="*/ 12 h 439"/>
                  <a:gd name="T4" fmla="*/ 35 w 183"/>
                  <a:gd name="T5" fmla="*/ 38 h 439"/>
                  <a:gd name="T6" fmla="*/ 14 w 183"/>
                  <a:gd name="T7" fmla="*/ 72 h 439"/>
                  <a:gd name="T8" fmla="*/ 2 w 183"/>
                  <a:gd name="T9" fmla="*/ 109 h 439"/>
                  <a:gd name="T10" fmla="*/ 0 w 183"/>
                  <a:gd name="T11" fmla="*/ 183 h 439"/>
                  <a:gd name="T12" fmla="*/ 2 w 183"/>
                  <a:gd name="T13" fmla="*/ 220 h 439"/>
                  <a:gd name="T14" fmla="*/ 10 w 183"/>
                  <a:gd name="T15" fmla="*/ 219 h 439"/>
                  <a:gd name="T16" fmla="*/ 11 w 183"/>
                  <a:gd name="T17" fmla="*/ 172 h 439"/>
                  <a:gd name="T18" fmla="*/ 19 w 183"/>
                  <a:gd name="T19" fmla="*/ 130 h 439"/>
                  <a:gd name="T20" fmla="*/ 26 w 183"/>
                  <a:gd name="T21" fmla="*/ 109 h 439"/>
                  <a:gd name="T22" fmla="*/ 34 w 183"/>
                  <a:gd name="T23" fmla="*/ 90 h 439"/>
                  <a:gd name="T24" fmla="*/ 45 w 183"/>
                  <a:gd name="T25" fmla="*/ 73 h 439"/>
                  <a:gd name="T26" fmla="*/ 54 w 183"/>
                  <a:gd name="T27" fmla="*/ 56 h 439"/>
                  <a:gd name="T28" fmla="*/ 73 w 183"/>
                  <a:gd name="T29" fmla="*/ 28 h 439"/>
                  <a:gd name="T30" fmla="*/ 91 w 183"/>
                  <a:gd name="T31" fmla="*/ 0 h 439"/>
                  <a:gd name="T32" fmla="*/ 66 w 183"/>
                  <a:gd name="T33" fmla="*/ 3 h 439"/>
                  <a:gd name="T34" fmla="*/ 66 w 183"/>
                  <a:gd name="T35" fmla="*/ 3 h 439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83" h="439">
                    <a:moveTo>
                      <a:pt x="132" y="5"/>
                    </a:moveTo>
                    <a:lnTo>
                      <a:pt x="113" y="24"/>
                    </a:lnTo>
                    <a:lnTo>
                      <a:pt x="71" y="76"/>
                    </a:lnTo>
                    <a:lnTo>
                      <a:pt x="29" y="144"/>
                    </a:lnTo>
                    <a:lnTo>
                      <a:pt x="4" y="218"/>
                    </a:lnTo>
                    <a:lnTo>
                      <a:pt x="0" y="366"/>
                    </a:lnTo>
                    <a:lnTo>
                      <a:pt x="4" y="439"/>
                    </a:lnTo>
                    <a:lnTo>
                      <a:pt x="21" y="437"/>
                    </a:lnTo>
                    <a:lnTo>
                      <a:pt x="23" y="344"/>
                    </a:lnTo>
                    <a:lnTo>
                      <a:pt x="38" y="260"/>
                    </a:lnTo>
                    <a:lnTo>
                      <a:pt x="52" y="218"/>
                    </a:lnTo>
                    <a:lnTo>
                      <a:pt x="69" y="180"/>
                    </a:lnTo>
                    <a:lnTo>
                      <a:pt x="90" y="146"/>
                    </a:lnTo>
                    <a:lnTo>
                      <a:pt x="109" y="112"/>
                    </a:lnTo>
                    <a:lnTo>
                      <a:pt x="147" y="55"/>
                    </a:lnTo>
                    <a:lnTo>
                      <a:pt x="183" y="0"/>
                    </a:lnTo>
                    <a:lnTo>
                      <a:pt x="132" y="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8" name="Freeform 148">
                <a:extLst>
                  <a:ext uri="{FF2B5EF4-FFF2-40B4-BE49-F238E27FC236}">
                    <a16:creationId xmlns:a16="http://schemas.microsoft.com/office/drawing/2014/main" id="{C8F2FAC0-08C6-4E82-92D0-AE9B774A2D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1" y="2555"/>
                <a:ext cx="165" cy="40"/>
              </a:xfrm>
              <a:custGeom>
                <a:avLst/>
                <a:gdLst>
                  <a:gd name="T0" fmla="*/ 165 w 330"/>
                  <a:gd name="T1" fmla="*/ 0 h 80"/>
                  <a:gd name="T2" fmla="*/ 153 w 330"/>
                  <a:gd name="T3" fmla="*/ 4 h 80"/>
                  <a:gd name="T4" fmla="*/ 124 w 330"/>
                  <a:gd name="T5" fmla="*/ 12 h 80"/>
                  <a:gd name="T6" fmla="*/ 88 w 330"/>
                  <a:gd name="T7" fmla="*/ 21 h 80"/>
                  <a:gd name="T8" fmla="*/ 58 w 330"/>
                  <a:gd name="T9" fmla="*/ 28 h 80"/>
                  <a:gd name="T10" fmla="*/ 17 w 330"/>
                  <a:gd name="T11" fmla="*/ 23 h 80"/>
                  <a:gd name="T12" fmla="*/ 0 w 330"/>
                  <a:gd name="T13" fmla="*/ 14 h 80"/>
                  <a:gd name="T14" fmla="*/ 7 w 330"/>
                  <a:gd name="T15" fmla="*/ 37 h 80"/>
                  <a:gd name="T16" fmla="*/ 29 w 330"/>
                  <a:gd name="T17" fmla="*/ 40 h 80"/>
                  <a:gd name="T18" fmla="*/ 93 w 330"/>
                  <a:gd name="T19" fmla="*/ 36 h 80"/>
                  <a:gd name="T20" fmla="*/ 150 w 330"/>
                  <a:gd name="T21" fmla="*/ 23 h 80"/>
                  <a:gd name="T22" fmla="*/ 165 w 330"/>
                  <a:gd name="T23" fmla="*/ 14 h 80"/>
                  <a:gd name="T24" fmla="*/ 165 w 330"/>
                  <a:gd name="T25" fmla="*/ 0 h 80"/>
                  <a:gd name="T26" fmla="*/ 165 w 330"/>
                  <a:gd name="T27" fmla="*/ 0 h 80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30" h="80">
                    <a:moveTo>
                      <a:pt x="330" y="0"/>
                    </a:moveTo>
                    <a:lnTo>
                      <a:pt x="306" y="7"/>
                    </a:lnTo>
                    <a:lnTo>
                      <a:pt x="247" y="23"/>
                    </a:lnTo>
                    <a:lnTo>
                      <a:pt x="176" y="42"/>
                    </a:lnTo>
                    <a:lnTo>
                      <a:pt x="116" y="55"/>
                    </a:lnTo>
                    <a:lnTo>
                      <a:pt x="34" y="45"/>
                    </a:lnTo>
                    <a:lnTo>
                      <a:pt x="0" y="28"/>
                    </a:lnTo>
                    <a:lnTo>
                      <a:pt x="13" y="74"/>
                    </a:lnTo>
                    <a:lnTo>
                      <a:pt x="57" y="80"/>
                    </a:lnTo>
                    <a:lnTo>
                      <a:pt x="186" y="72"/>
                    </a:lnTo>
                    <a:lnTo>
                      <a:pt x="300" y="45"/>
                    </a:lnTo>
                    <a:lnTo>
                      <a:pt x="330" y="28"/>
                    </a:lnTo>
                    <a:lnTo>
                      <a:pt x="33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09" name="Freeform 149">
                <a:extLst>
                  <a:ext uri="{FF2B5EF4-FFF2-40B4-BE49-F238E27FC236}">
                    <a16:creationId xmlns:a16="http://schemas.microsoft.com/office/drawing/2014/main" id="{619398B6-E064-4FEF-8353-8F94BF725B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51" y="2593"/>
                <a:ext cx="59" cy="53"/>
              </a:xfrm>
              <a:custGeom>
                <a:avLst/>
                <a:gdLst>
                  <a:gd name="T0" fmla="*/ 59 w 118"/>
                  <a:gd name="T1" fmla="*/ 43 h 104"/>
                  <a:gd name="T2" fmla="*/ 58 w 118"/>
                  <a:gd name="T3" fmla="*/ 14 h 104"/>
                  <a:gd name="T4" fmla="*/ 49 w 118"/>
                  <a:gd name="T5" fmla="*/ 0 h 104"/>
                  <a:gd name="T6" fmla="*/ 24 w 118"/>
                  <a:gd name="T7" fmla="*/ 3 h 104"/>
                  <a:gd name="T8" fmla="*/ 2 w 118"/>
                  <a:gd name="T9" fmla="*/ 20 h 104"/>
                  <a:gd name="T10" fmla="*/ 0 w 118"/>
                  <a:gd name="T11" fmla="*/ 35 h 104"/>
                  <a:gd name="T12" fmla="*/ 4 w 118"/>
                  <a:gd name="T13" fmla="*/ 41 h 104"/>
                  <a:gd name="T14" fmla="*/ 10 w 118"/>
                  <a:gd name="T15" fmla="*/ 46 h 104"/>
                  <a:gd name="T16" fmla="*/ 23 w 118"/>
                  <a:gd name="T17" fmla="*/ 53 h 104"/>
                  <a:gd name="T18" fmla="*/ 35 w 118"/>
                  <a:gd name="T19" fmla="*/ 52 h 104"/>
                  <a:gd name="T20" fmla="*/ 36 w 118"/>
                  <a:gd name="T21" fmla="*/ 47 h 104"/>
                  <a:gd name="T22" fmla="*/ 24 w 118"/>
                  <a:gd name="T23" fmla="*/ 23 h 104"/>
                  <a:gd name="T24" fmla="*/ 33 w 118"/>
                  <a:gd name="T25" fmla="*/ 19 h 104"/>
                  <a:gd name="T26" fmla="*/ 39 w 118"/>
                  <a:gd name="T27" fmla="*/ 22 h 104"/>
                  <a:gd name="T28" fmla="*/ 43 w 118"/>
                  <a:gd name="T29" fmla="*/ 29 h 104"/>
                  <a:gd name="T30" fmla="*/ 41 w 118"/>
                  <a:gd name="T31" fmla="*/ 52 h 104"/>
                  <a:gd name="T32" fmla="*/ 59 w 118"/>
                  <a:gd name="T33" fmla="*/ 43 h 104"/>
                  <a:gd name="T34" fmla="*/ 59 w 118"/>
                  <a:gd name="T35" fmla="*/ 43 h 104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118" h="104">
                    <a:moveTo>
                      <a:pt x="118" y="85"/>
                    </a:moveTo>
                    <a:lnTo>
                      <a:pt x="116" y="28"/>
                    </a:lnTo>
                    <a:lnTo>
                      <a:pt x="97" y="0"/>
                    </a:lnTo>
                    <a:lnTo>
                      <a:pt x="47" y="5"/>
                    </a:lnTo>
                    <a:lnTo>
                      <a:pt x="4" y="40"/>
                    </a:lnTo>
                    <a:lnTo>
                      <a:pt x="0" y="68"/>
                    </a:lnTo>
                    <a:lnTo>
                      <a:pt x="8" y="80"/>
                    </a:lnTo>
                    <a:lnTo>
                      <a:pt x="19" y="91"/>
                    </a:lnTo>
                    <a:lnTo>
                      <a:pt x="46" y="104"/>
                    </a:lnTo>
                    <a:lnTo>
                      <a:pt x="70" y="102"/>
                    </a:lnTo>
                    <a:lnTo>
                      <a:pt x="72" y="93"/>
                    </a:lnTo>
                    <a:lnTo>
                      <a:pt x="47" y="45"/>
                    </a:lnTo>
                    <a:lnTo>
                      <a:pt x="65" y="38"/>
                    </a:lnTo>
                    <a:lnTo>
                      <a:pt x="78" y="43"/>
                    </a:lnTo>
                    <a:lnTo>
                      <a:pt x="85" y="57"/>
                    </a:lnTo>
                    <a:lnTo>
                      <a:pt x="82" y="102"/>
                    </a:lnTo>
                    <a:lnTo>
                      <a:pt x="118" y="8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0" name="Freeform 150">
                <a:extLst>
                  <a:ext uri="{FF2B5EF4-FFF2-40B4-BE49-F238E27FC236}">
                    <a16:creationId xmlns:a16="http://schemas.microsoft.com/office/drawing/2014/main" id="{2C93ECA3-F5B3-4A2A-9609-4BC3794168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6" y="2382"/>
                <a:ext cx="161" cy="285"/>
              </a:xfrm>
              <a:custGeom>
                <a:avLst/>
                <a:gdLst>
                  <a:gd name="T0" fmla="*/ 59 w 321"/>
                  <a:gd name="T1" fmla="*/ 0 h 568"/>
                  <a:gd name="T2" fmla="*/ 54 w 321"/>
                  <a:gd name="T3" fmla="*/ 9 h 568"/>
                  <a:gd name="T4" fmla="*/ 40 w 321"/>
                  <a:gd name="T5" fmla="*/ 31 h 568"/>
                  <a:gd name="T6" fmla="*/ 24 w 321"/>
                  <a:gd name="T7" fmla="*/ 61 h 568"/>
                  <a:gd name="T8" fmla="*/ 10 w 321"/>
                  <a:gd name="T9" fmla="*/ 94 h 568"/>
                  <a:gd name="T10" fmla="*/ 0 w 321"/>
                  <a:gd name="T11" fmla="*/ 132 h 568"/>
                  <a:gd name="T12" fmla="*/ 0 w 321"/>
                  <a:gd name="T13" fmla="*/ 177 h 568"/>
                  <a:gd name="T14" fmla="*/ 9 w 321"/>
                  <a:gd name="T15" fmla="*/ 207 h 568"/>
                  <a:gd name="T16" fmla="*/ 20 w 321"/>
                  <a:gd name="T17" fmla="*/ 226 h 568"/>
                  <a:gd name="T18" fmla="*/ 26 w 321"/>
                  <a:gd name="T19" fmla="*/ 233 h 568"/>
                  <a:gd name="T20" fmla="*/ 38 w 321"/>
                  <a:gd name="T21" fmla="*/ 249 h 568"/>
                  <a:gd name="T22" fmla="*/ 46 w 321"/>
                  <a:gd name="T23" fmla="*/ 256 h 568"/>
                  <a:gd name="T24" fmla="*/ 60 w 321"/>
                  <a:gd name="T25" fmla="*/ 268 h 568"/>
                  <a:gd name="T26" fmla="*/ 75 w 321"/>
                  <a:gd name="T27" fmla="*/ 277 h 568"/>
                  <a:gd name="T28" fmla="*/ 107 w 321"/>
                  <a:gd name="T29" fmla="*/ 285 h 568"/>
                  <a:gd name="T30" fmla="*/ 134 w 321"/>
                  <a:gd name="T31" fmla="*/ 285 h 568"/>
                  <a:gd name="T32" fmla="*/ 161 w 321"/>
                  <a:gd name="T33" fmla="*/ 280 h 568"/>
                  <a:gd name="T34" fmla="*/ 157 w 321"/>
                  <a:gd name="T35" fmla="*/ 256 h 568"/>
                  <a:gd name="T36" fmla="*/ 149 w 321"/>
                  <a:gd name="T37" fmla="*/ 260 h 568"/>
                  <a:gd name="T38" fmla="*/ 124 w 321"/>
                  <a:gd name="T39" fmla="*/ 266 h 568"/>
                  <a:gd name="T40" fmla="*/ 93 w 321"/>
                  <a:gd name="T41" fmla="*/ 259 h 568"/>
                  <a:gd name="T42" fmla="*/ 74 w 321"/>
                  <a:gd name="T43" fmla="*/ 251 h 568"/>
                  <a:gd name="T44" fmla="*/ 54 w 321"/>
                  <a:gd name="T45" fmla="*/ 232 h 568"/>
                  <a:gd name="T46" fmla="*/ 36 w 321"/>
                  <a:gd name="T47" fmla="*/ 206 h 568"/>
                  <a:gd name="T48" fmla="*/ 25 w 321"/>
                  <a:gd name="T49" fmla="*/ 184 h 568"/>
                  <a:gd name="T50" fmla="*/ 19 w 321"/>
                  <a:gd name="T51" fmla="*/ 147 h 568"/>
                  <a:gd name="T52" fmla="*/ 24 w 321"/>
                  <a:gd name="T53" fmla="*/ 101 h 568"/>
                  <a:gd name="T54" fmla="*/ 29 w 321"/>
                  <a:gd name="T55" fmla="*/ 83 h 568"/>
                  <a:gd name="T56" fmla="*/ 35 w 321"/>
                  <a:gd name="T57" fmla="*/ 70 h 568"/>
                  <a:gd name="T58" fmla="*/ 46 w 321"/>
                  <a:gd name="T59" fmla="*/ 50 h 568"/>
                  <a:gd name="T60" fmla="*/ 57 w 321"/>
                  <a:gd name="T61" fmla="*/ 31 h 568"/>
                  <a:gd name="T62" fmla="*/ 71 w 321"/>
                  <a:gd name="T63" fmla="*/ 11 h 568"/>
                  <a:gd name="T64" fmla="*/ 59 w 321"/>
                  <a:gd name="T65" fmla="*/ 0 h 568"/>
                  <a:gd name="T66" fmla="*/ 59 w 321"/>
                  <a:gd name="T67" fmla="*/ 0 h 568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321" h="568">
                    <a:moveTo>
                      <a:pt x="118" y="0"/>
                    </a:moveTo>
                    <a:lnTo>
                      <a:pt x="107" y="17"/>
                    </a:lnTo>
                    <a:lnTo>
                      <a:pt x="80" y="61"/>
                    </a:lnTo>
                    <a:lnTo>
                      <a:pt x="48" y="121"/>
                    </a:lnTo>
                    <a:lnTo>
                      <a:pt x="19" y="188"/>
                    </a:lnTo>
                    <a:lnTo>
                      <a:pt x="0" y="264"/>
                    </a:lnTo>
                    <a:lnTo>
                      <a:pt x="0" y="353"/>
                    </a:lnTo>
                    <a:lnTo>
                      <a:pt x="17" y="412"/>
                    </a:lnTo>
                    <a:lnTo>
                      <a:pt x="40" y="450"/>
                    </a:lnTo>
                    <a:lnTo>
                      <a:pt x="52" y="465"/>
                    </a:lnTo>
                    <a:lnTo>
                      <a:pt x="76" y="496"/>
                    </a:lnTo>
                    <a:lnTo>
                      <a:pt x="91" y="511"/>
                    </a:lnTo>
                    <a:lnTo>
                      <a:pt x="120" y="534"/>
                    </a:lnTo>
                    <a:lnTo>
                      <a:pt x="150" y="553"/>
                    </a:lnTo>
                    <a:lnTo>
                      <a:pt x="213" y="568"/>
                    </a:lnTo>
                    <a:lnTo>
                      <a:pt x="268" y="568"/>
                    </a:lnTo>
                    <a:lnTo>
                      <a:pt x="321" y="559"/>
                    </a:lnTo>
                    <a:lnTo>
                      <a:pt x="314" y="511"/>
                    </a:lnTo>
                    <a:lnTo>
                      <a:pt x="297" y="519"/>
                    </a:lnTo>
                    <a:lnTo>
                      <a:pt x="247" y="530"/>
                    </a:lnTo>
                    <a:lnTo>
                      <a:pt x="186" y="517"/>
                    </a:lnTo>
                    <a:lnTo>
                      <a:pt x="147" y="500"/>
                    </a:lnTo>
                    <a:lnTo>
                      <a:pt x="107" y="462"/>
                    </a:lnTo>
                    <a:lnTo>
                      <a:pt x="71" y="410"/>
                    </a:lnTo>
                    <a:lnTo>
                      <a:pt x="50" y="367"/>
                    </a:lnTo>
                    <a:lnTo>
                      <a:pt x="38" y="292"/>
                    </a:lnTo>
                    <a:lnTo>
                      <a:pt x="48" y="201"/>
                    </a:lnTo>
                    <a:lnTo>
                      <a:pt x="57" y="165"/>
                    </a:lnTo>
                    <a:lnTo>
                      <a:pt x="69" y="139"/>
                    </a:lnTo>
                    <a:lnTo>
                      <a:pt x="91" y="99"/>
                    </a:lnTo>
                    <a:lnTo>
                      <a:pt x="114" y="61"/>
                    </a:lnTo>
                    <a:lnTo>
                      <a:pt x="141" y="21"/>
                    </a:lnTo>
                    <a:lnTo>
                      <a:pt x="118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1" name="Freeform 151">
                <a:extLst>
                  <a:ext uri="{FF2B5EF4-FFF2-40B4-BE49-F238E27FC236}">
                    <a16:creationId xmlns:a16="http://schemas.microsoft.com/office/drawing/2014/main" id="{354BF5AC-160B-432A-85E4-C831301A8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5" y="2421"/>
                <a:ext cx="82" cy="219"/>
              </a:xfrm>
              <a:custGeom>
                <a:avLst/>
                <a:gdLst>
                  <a:gd name="T0" fmla="*/ 25 w 163"/>
                  <a:gd name="T1" fmla="*/ 0 h 437"/>
                  <a:gd name="T2" fmla="*/ 19 w 163"/>
                  <a:gd name="T3" fmla="*/ 67 h 437"/>
                  <a:gd name="T4" fmla="*/ 26 w 163"/>
                  <a:gd name="T5" fmla="*/ 106 h 437"/>
                  <a:gd name="T6" fmla="*/ 41 w 163"/>
                  <a:gd name="T7" fmla="*/ 138 h 437"/>
                  <a:gd name="T8" fmla="*/ 59 w 163"/>
                  <a:gd name="T9" fmla="*/ 168 h 437"/>
                  <a:gd name="T10" fmla="*/ 72 w 163"/>
                  <a:gd name="T11" fmla="*/ 183 h 437"/>
                  <a:gd name="T12" fmla="*/ 82 w 163"/>
                  <a:gd name="T13" fmla="*/ 199 h 437"/>
                  <a:gd name="T14" fmla="*/ 78 w 163"/>
                  <a:gd name="T15" fmla="*/ 219 h 437"/>
                  <a:gd name="T16" fmla="*/ 54 w 163"/>
                  <a:gd name="T17" fmla="*/ 185 h 437"/>
                  <a:gd name="T18" fmla="*/ 41 w 163"/>
                  <a:gd name="T19" fmla="*/ 165 h 437"/>
                  <a:gd name="T20" fmla="*/ 19 w 163"/>
                  <a:gd name="T21" fmla="*/ 129 h 437"/>
                  <a:gd name="T22" fmla="*/ 4 w 163"/>
                  <a:gd name="T23" fmla="*/ 89 h 437"/>
                  <a:gd name="T24" fmla="*/ 0 w 163"/>
                  <a:gd name="T25" fmla="*/ 29 h 437"/>
                  <a:gd name="T26" fmla="*/ 6 w 163"/>
                  <a:gd name="T27" fmla="*/ 6 h 437"/>
                  <a:gd name="T28" fmla="*/ 25 w 163"/>
                  <a:gd name="T29" fmla="*/ 0 h 437"/>
                  <a:gd name="T30" fmla="*/ 25 w 163"/>
                  <a:gd name="T31" fmla="*/ 0 h 437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63" h="437">
                    <a:moveTo>
                      <a:pt x="49" y="0"/>
                    </a:moveTo>
                    <a:lnTo>
                      <a:pt x="38" y="133"/>
                    </a:lnTo>
                    <a:lnTo>
                      <a:pt x="51" y="211"/>
                    </a:lnTo>
                    <a:lnTo>
                      <a:pt x="82" y="275"/>
                    </a:lnTo>
                    <a:lnTo>
                      <a:pt x="118" y="336"/>
                    </a:lnTo>
                    <a:lnTo>
                      <a:pt x="144" y="365"/>
                    </a:lnTo>
                    <a:lnTo>
                      <a:pt x="163" y="397"/>
                    </a:lnTo>
                    <a:lnTo>
                      <a:pt x="156" y="437"/>
                    </a:lnTo>
                    <a:lnTo>
                      <a:pt x="108" y="370"/>
                    </a:lnTo>
                    <a:lnTo>
                      <a:pt x="82" y="330"/>
                    </a:lnTo>
                    <a:lnTo>
                      <a:pt x="38" y="258"/>
                    </a:lnTo>
                    <a:lnTo>
                      <a:pt x="7" y="178"/>
                    </a:lnTo>
                    <a:lnTo>
                      <a:pt x="0" y="57"/>
                    </a:lnTo>
                    <a:lnTo>
                      <a:pt x="11" y="11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2" name="Freeform 152">
                <a:extLst>
                  <a:ext uri="{FF2B5EF4-FFF2-40B4-BE49-F238E27FC236}">
                    <a16:creationId xmlns:a16="http://schemas.microsoft.com/office/drawing/2014/main" id="{6E35803E-3169-4F10-B6E8-334BE4929D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4" y="2419"/>
                <a:ext cx="66" cy="152"/>
              </a:xfrm>
              <a:custGeom>
                <a:avLst/>
                <a:gdLst>
                  <a:gd name="T0" fmla="*/ 1 w 131"/>
                  <a:gd name="T1" fmla="*/ 0 h 302"/>
                  <a:gd name="T2" fmla="*/ 0 w 131"/>
                  <a:gd name="T3" fmla="*/ 55 h 302"/>
                  <a:gd name="T4" fmla="*/ 6 w 131"/>
                  <a:gd name="T5" fmla="*/ 91 h 302"/>
                  <a:gd name="T6" fmla="*/ 15 w 131"/>
                  <a:gd name="T7" fmla="*/ 107 h 302"/>
                  <a:gd name="T8" fmla="*/ 33 w 131"/>
                  <a:gd name="T9" fmla="*/ 132 h 302"/>
                  <a:gd name="T10" fmla="*/ 53 w 131"/>
                  <a:gd name="T11" fmla="*/ 152 h 302"/>
                  <a:gd name="T12" fmla="*/ 66 w 131"/>
                  <a:gd name="T13" fmla="*/ 130 h 302"/>
                  <a:gd name="T14" fmla="*/ 58 w 131"/>
                  <a:gd name="T15" fmla="*/ 122 h 302"/>
                  <a:gd name="T16" fmla="*/ 39 w 131"/>
                  <a:gd name="T17" fmla="*/ 104 h 302"/>
                  <a:gd name="T18" fmla="*/ 30 w 131"/>
                  <a:gd name="T19" fmla="*/ 93 h 302"/>
                  <a:gd name="T20" fmla="*/ 20 w 131"/>
                  <a:gd name="T21" fmla="*/ 82 h 302"/>
                  <a:gd name="T22" fmla="*/ 13 w 131"/>
                  <a:gd name="T23" fmla="*/ 57 h 302"/>
                  <a:gd name="T24" fmla="*/ 10 w 131"/>
                  <a:gd name="T25" fmla="*/ 12 h 302"/>
                  <a:gd name="T26" fmla="*/ 1 w 131"/>
                  <a:gd name="T27" fmla="*/ 0 h 302"/>
                  <a:gd name="T28" fmla="*/ 1 w 131"/>
                  <a:gd name="T29" fmla="*/ 0 h 30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31" h="302">
                    <a:moveTo>
                      <a:pt x="2" y="0"/>
                    </a:moveTo>
                    <a:lnTo>
                      <a:pt x="0" y="110"/>
                    </a:lnTo>
                    <a:lnTo>
                      <a:pt x="11" y="180"/>
                    </a:lnTo>
                    <a:lnTo>
                      <a:pt x="30" y="213"/>
                    </a:lnTo>
                    <a:lnTo>
                      <a:pt x="66" y="262"/>
                    </a:lnTo>
                    <a:lnTo>
                      <a:pt x="106" y="302"/>
                    </a:lnTo>
                    <a:lnTo>
                      <a:pt x="131" y="258"/>
                    </a:lnTo>
                    <a:lnTo>
                      <a:pt x="116" y="243"/>
                    </a:lnTo>
                    <a:lnTo>
                      <a:pt x="78" y="207"/>
                    </a:lnTo>
                    <a:lnTo>
                      <a:pt x="59" y="184"/>
                    </a:lnTo>
                    <a:lnTo>
                      <a:pt x="40" y="163"/>
                    </a:lnTo>
                    <a:lnTo>
                      <a:pt x="26" y="114"/>
                    </a:lnTo>
                    <a:lnTo>
                      <a:pt x="19" y="23"/>
                    </a:ln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3" name="Freeform 153">
                <a:extLst>
                  <a:ext uri="{FF2B5EF4-FFF2-40B4-BE49-F238E27FC236}">
                    <a16:creationId xmlns:a16="http://schemas.microsoft.com/office/drawing/2014/main" id="{437179E2-A509-4947-AD72-DB90CB65E7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35" y="2404"/>
                <a:ext cx="162" cy="303"/>
              </a:xfrm>
              <a:custGeom>
                <a:avLst/>
                <a:gdLst>
                  <a:gd name="T0" fmla="*/ 30 w 325"/>
                  <a:gd name="T1" fmla="*/ 197 h 607"/>
                  <a:gd name="T2" fmla="*/ 34 w 325"/>
                  <a:gd name="T3" fmla="*/ 181 h 607"/>
                  <a:gd name="T4" fmla="*/ 40 w 325"/>
                  <a:gd name="T5" fmla="*/ 163 h 607"/>
                  <a:gd name="T6" fmla="*/ 55 w 325"/>
                  <a:gd name="T7" fmla="*/ 120 h 607"/>
                  <a:gd name="T8" fmla="*/ 74 w 325"/>
                  <a:gd name="T9" fmla="*/ 78 h 607"/>
                  <a:gd name="T10" fmla="*/ 96 w 325"/>
                  <a:gd name="T11" fmla="*/ 52 h 607"/>
                  <a:gd name="T12" fmla="*/ 122 w 325"/>
                  <a:gd name="T13" fmla="*/ 34 h 607"/>
                  <a:gd name="T14" fmla="*/ 134 w 325"/>
                  <a:gd name="T15" fmla="*/ 28 h 607"/>
                  <a:gd name="T16" fmla="*/ 155 w 325"/>
                  <a:gd name="T17" fmla="*/ 18 h 607"/>
                  <a:gd name="T18" fmla="*/ 162 w 325"/>
                  <a:gd name="T19" fmla="*/ 15 h 607"/>
                  <a:gd name="T20" fmla="*/ 144 w 325"/>
                  <a:gd name="T21" fmla="*/ 0 h 607"/>
                  <a:gd name="T22" fmla="*/ 104 w 325"/>
                  <a:gd name="T23" fmla="*/ 18 h 607"/>
                  <a:gd name="T24" fmla="*/ 86 w 325"/>
                  <a:gd name="T25" fmla="*/ 30 h 607"/>
                  <a:gd name="T26" fmla="*/ 69 w 325"/>
                  <a:gd name="T27" fmla="*/ 49 h 607"/>
                  <a:gd name="T28" fmla="*/ 40 w 325"/>
                  <a:gd name="T29" fmla="*/ 105 h 607"/>
                  <a:gd name="T30" fmla="*/ 22 w 325"/>
                  <a:gd name="T31" fmla="*/ 168 h 607"/>
                  <a:gd name="T32" fmla="*/ 8 w 325"/>
                  <a:gd name="T33" fmla="*/ 216 h 607"/>
                  <a:gd name="T34" fmla="*/ 0 w 325"/>
                  <a:gd name="T35" fmla="*/ 258 h 607"/>
                  <a:gd name="T36" fmla="*/ 17 w 325"/>
                  <a:gd name="T37" fmla="*/ 272 h 607"/>
                  <a:gd name="T38" fmla="*/ 28 w 325"/>
                  <a:gd name="T39" fmla="*/ 279 h 607"/>
                  <a:gd name="T40" fmla="*/ 54 w 325"/>
                  <a:gd name="T41" fmla="*/ 295 h 607"/>
                  <a:gd name="T42" fmla="*/ 82 w 325"/>
                  <a:gd name="T43" fmla="*/ 303 h 607"/>
                  <a:gd name="T44" fmla="*/ 133 w 325"/>
                  <a:gd name="T45" fmla="*/ 298 h 607"/>
                  <a:gd name="T46" fmla="*/ 160 w 325"/>
                  <a:gd name="T47" fmla="*/ 292 h 607"/>
                  <a:gd name="T48" fmla="*/ 147 w 325"/>
                  <a:gd name="T49" fmla="*/ 274 h 607"/>
                  <a:gd name="T50" fmla="*/ 113 w 325"/>
                  <a:gd name="T51" fmla="*/ 278 h 607"/>
                  <a:gd name="T52" fmla="*/ 84 w 325"/>
                  <a:gd name="T53" fmla="*/ 278 h 607"/>
                  <a:gd name="T54" fmla="*/ 57 w 325"/>
                  <a:gd name="T55" fmla="*/ 270 h 607"/>
                  <a:gd name="T56" fmla="*/ 36 w 325"/>
                  <a:gd name="T57" fmla="*/ 245 h 607"/>
                  <a:gd name="T58" fmla="*/ 27 w 325"/>
                  <a:gd name="T59" fmla="*/ 220 h 607"/>
                  <a:gd name="T60" fmla="*/ 30 w 325"/>
                  <a:gd name="T61" fmla="*/ 197 h 607"/>
                  <a:gd name="T62" fmla="*/ 30 w 325"/>
                  <a:gd name="T63" fmla="*/ 197 h 607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325" h="607">
                    <a:moveTo>
                      <a:pt x="61" y="394"/>
                    </a:moveTo>
                    <a:lnTo>
                      <a:pt x="69" y="362"/>
                    </a:lnTo>
                    <a:lnTo>
                      <a:pt x="80" y="327"/>
                    </a:lnTo>
                    <a:lnTo>
                      <a:pt x="111" y="240"/>
                    </a:lnTo>
                    <a:lnTo>
                      <a:pt x="149" y="156"/>
                    </a:lnTo>
                    <a:lnTo>
                      <a:pt x="192" y="105"/>
                    </a:lnTo>
                    <a:lnTo>
                      <a:pt x="244" y="69"/>
                    </a:lnTo>
                    <a:lnTo>
                      <a:pt x="268" y="56"/>
                    </a:lnTo>
                    <a:lnTo>
                      <a:pt x="310" y="37"/>
                    </a:lnTo>
                    <a:lnTo>
                      <a:pt x="325" y="31"/>
                    </a:lnTo>
                    <a:lnTo>
                      <a:pt x="289" y="0"/>
                    </a:lnTo>
                    <a:lnTo>
                      <a:pt x="208" y="37"/>
                    </a:lnTo>
                    <a:lnTo>
                      <a:pt x="173" y="61"/>
                    </a:lnTo>
                    <a:lnTo>
                      <a:pt x="139" y="99"/>
                    </a:lnTo>
                    <a:lnTo>
                      <a:pt x="80" y="210"/>
                    </a:lnTo>
                    <a:lnTo>
                      <a:pt x="44" y="337"/>
                    </a:lnTo>
                    <a:lnTo>
                      <a:pt x="17" y="432"/>
                    </a:lnTo>
                    <a:lnTo>
                      <a:pt x="0" y="517"/>
                    </a:lnTo>
                    <a:lnTo>
                      <a:pt x="35" y="544"/>
                    </a:lnTo>
                    <a:lnTo>
                      <a:pt x="57" y="559"/>
                    </a:lnTo>
                    <a:lnTo>
                      <a:pt x="109" y="590"/>
                    </a:lnTo>
                    <a:lnTo>
                      <a:pt x="164" y="607"/>
                    </a:lnTo>
                    <a:lnTo>
                      <a:pt x="266" y="597"/>
                    </a:lnTo>
                    <a:lnTo>
                      <a:pt x="320" y="584"/>
                    </a:lnTo>
                    <a:lnTo>
                      <a:pt x="295" y="548"/>
                    </a:lnTo>
                    <a:lnTo>
                      <a:pt x="227" y="557"/>
                    </a:lnTo>
                    <a:lnTo>
                      <a:pt x="168" y="556"/>
                    </a:lnTo>
                    <a:lnTo>
                      <a:pt x="114" y="540"/>
                    </a:lnTo>
                    <a:lnTo>
                      <a:pt x="73" y="491"/>
                    </a:lnTo>
                    <a:lnTo>
                      <a:pt x="55" y="440"/>
                    </a:lnTo>
                    <a:lnTo>
                      <a:pt x="61" y="39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4" name="Freeform 154">
                <a:extLst>
                  <a:ext uri="{FF2B5EF4-FFF2-40B4-BE49-F238E27FC236}">
                    <a16:creationId xmlns:a16="http://schemas.microsoft.com/office/drawing/2014/main" id="{223331F6-B040-4D2C-B9D6-0109212DDB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6" y="2290"/>
                <a:ext cx="100" cy="113"/>
              </a:xfrm>
              <a:custGeom>
                <a:avLst/>
                <a:gdLst>
                  <a:gd name="T0" fmla="*/ 97 w 200"/>
                  <a:gd name="T1" fmla="*/ 0 h 227"/>
                  <a:gd name="T2" fmla="*/ 100 w 200"/>
                  <a:gd name="T3" fmla="*/ 27 h 227"/>
                  <a:gd name="T4" fmla="*/ 95 w 200"/>
                  <a:gd name="T5" fmla="*/ 51 h 227"/>
                  <a:gd name="T6" fmla="*/ 90 w 200"/>
                  <a:gd name="T7" fmla="*/ 64 h 227"/>
                  <a:gd name="T8" fmla="*/ 86 w 200"/>
                  <a:gd name="T9" fmla="*/ 70 h 227"/>
                  <a:gd name="T10" fmla="*/ 80 w 200"/>
                  <a:gd name="T11" fmla="*/ 76 h 227"/>
                  <a:gd name="T12" fmla="*/ 68 w 200"/>
                  <a:gd name="T13" fmla="*/ 86 h 227"/>
                  <a:gd name="T14" fmla="*/ 55 w 200"/>
                  <a:gd name="T15" fmla="*/ 95 h 227"/>
                  <a:gd name="T16" fmla="*/ 43 w 200"/>
                  <a:gd name="T17" fmla="*/ 102 h 227"/>
                  <a:gd name="T18" fmla="*/ 32 w 200"/>
                  <a:gd name="T19" fmla="*/ 106 h 227"/>
                  <a:gd name="T20" fmla="*/ 7 w 200"/>
                  <a:gd name="T21" fmla="*/ 113 h 227"/>
                  <a:gd name="T22" fmla="*/ 0 w 200"/>
                  <a:gd name="T23" fmla="*/ 103 h 227"/>
                  <a:gd name="T24" fmla="*/ 16 w 200"/>
                  <a:gd name="T25" fmla="*/ 94 h 227"/>
                  <a:gd name="T26" fmla="*/ 33 w 200"/>
                  <a:gd name="T27" fmla="*/ 84 h 227"/>
                  <a:gd name="T28" fmla="*/ 43 w 200"/>
                  <a:gd name="T29" fmla="*/ 77 h 227"/>
                  <a:gd name="T30" fmla="*/ 52 w 200"/>
                  <a:gd name="T31" fmla="*/ 69 h 227"/>
                  <a:gd name="T32" fmla="*/ 73 w 200"/>
                  <a:gd name="T33" fmla="*/ 33 h 227"/>
                  <a:gd name="T34" fmla="*/ 76 w 200"/>
                  <a:gd name="T35" fmla="*/ 14 h 227"/>
                  <a:gd name="T36" fmla="*/ 97 w 200"/>
                  <a:gd name="T37" fmla="*/ 0 h 227"/>
                  <a:gd name="T38" fmla="*/ 97 w 200"/>
                  <a:gd name="T39" fmla="*/ 0 h 227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200" h="227">
                    <a:moveTo>
                      <a:pt x="194" y="0"/>
                    </a:moveTo>
                    <a:lnTo>
                      <a:pt x="200" y="54"/>
                    </a:lnTo>
                    <a:lnTo>
                      <a:pt x="190" y="103"/>
                    </a:lnTo>
                    <a:lnTo>
                      <a:pt x="179" y="128"/>
                    </a:lnTo>
                    <a:lnTo>
                      <a:pt x="171" y="141"/>
                    </a:lnTo>
                    <a:lnTo>
                      <a:pt x="160" y="152"/>
                    </a:lnTo>
                    <a:lnTo>
                      <a:pt x="135" y="173"/>
                    </a:lnTo>
                    <a:lnTo>
                      <a:pt x="110" y="190"/>
                    </a:lnTo>
                    <a:lnTo>
                      <a:pt x="85" y="204"/>
                    </a:lnTo>
                    <a:lnTo>
                      <a:pt x="63" y="213"/>
                    </a:lnTo>
                    <a:lnTo>
                      <a:pt x="13" y="227"/>
                    </a:lnTo>
                    <a:lnTo>
                      <a:pt x="0" y="206"/>
                    </a:lnTo>
                    <a:lnTo>
                      <a:pt x="32" y="189"/>
                    </a:lnTo>
                    <a:lnTo>
                      <a:pt x="66" y="168"/>
                    </a:lnTo>
                    <a:lnTo>
                      <a:pt x="85" y="154"/>
                    </a:lnTo>
                    <a:lnTo>
                      <a:pt x="104" y="139"/>
                    </a:lnTo>
                    <a:lnTo>
                      <a:pt x="146" y="67"/>
                    </a:lnTo>
                    <a:lnTo>
                      <a:pt x="152" y="29"/>
                    </a:lnTo>
                    <a:lnTo>
                      <a:pt x="19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5" name="Freeform 155">
                <a:extLst>
                  <a:ext uri="{FF2B5EF4-FFF2-40B4-BE49-F238E27FC236}">
                    <a16:creationId xmlns:a16="http://schemas.microsoft.com/office/drawing/2014/main" id="{55FBEB44-B297-4420-BB51-73AADFE161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17" y="2312"/>
                <a:ext cx="307" cy="289"/>
              </a:xfrm>
              <a:custGeom>
                <a:avLst/>
                <a:gdLst>
                  <a:gd name="T0" fmla="*/ 0 w 612"/>
                  <a:gd name="T1" fmla="*/ 0 h 578"/>
                  <a:gd name="T2" fmla="*/ 47 w 612"/>
                  <a:gd name="T3" fmla="*/ 7 h 578"/>
                  <a:gd name="T4" fmla="*/ 92 w 612"/>
                  <a:gd name="T5" fmla="*/ 17 h 578"/>
                  <a:gd name="T6" fmla="*/ 117 w 612"/>
                  <a:gd name="T7" fmla="*/ 26 h 578"/>
                  <a:gd name="T8" fmla="*/ 142 w 612"/>
                  <a:gd name="T9" fmla="*/ 36 h 578"/>
                  <a:gd name="T10" fmla="*/ 166 w 612"/>
                  <a:gd name="T11" fmla="*/ 50 h 578"/>
                  <a:gd name="T12" fmla="*/ 187 w 612"/>
                  <a:gd name="T13" fmla="*/ 66 h 578"/>
                  <a:gd name="T14" fmla="*/ 205 w 612"/>
                  <a:gd name="T15" fmla="*/ 83 h 578"/>
                  <a:gd name="T16" fmla="*/ 220 w 612"/>
                  <a:gd name="T17" fmla="*/ 99 h 578"/>
                  <a:gd name="T18" fmla="*/ 233 w 612"/>
                  <a:gd name="T19" fmla="*/ 115 h 578"/>
                  <a:gd name="T20" fmla="*/ 242 w 612"/>
                  <a:gd name="T21" fmla="*/ 128 h 578"/>
                  <a:gd name="T22" fmla="*/ 259 w 612"/>
                  <a:gd name="T23" fmla="*/ 144 h 578"/>
                  <a:gd name="T24" fmla="*/ 307 w 612"/>
                  <a:gd name="T25" fmla="*/ 188 h 578"/>
                  <a:gd name="T26" fmla="*/ 298 w 612"/>
                  <a:gd name="T27" fmla="*/ 199 h 578"/>
                  <a:gd name="T28" fmla="*/ 289 w 612"/>
                  <a:gd name="T29" fmla="*/ 211 h 578"/>
                  <a:gd name="T30" fmla="*/ 275 w 612"/>
                  <a:gd name="T31" fmla="*/ 225 h 578"/>
                  <a:gd name="T32" fmla="*/ 260 w 612"/>
                  <a:gd name="T33" fmla="*/ 241 h 578"/>
                  <a:gd name="T34" fmla="*/ 242 w 612"/>
                  <a:gd name="T35" fmla="*/ 255 h 578"/>
                  <a:gd name="T36" fmla="*/ 223 w 612"/>
                  <a:gd name="T37" fmla="*/ 267 h 578"/>
                  <a:gd name="T38" fmla="*/ 202 w 612"/>
                  <a:gd name="T39" fmla="*/ 278 h 578"/>
                  <a:gd name="T40" fmla="*/ 184 w 612"/>
                  <a:gd name="T41" fmla="*/ 284 h 578"/>
                  <a:gd name="T42" fmla="*/ 149 w 612"/>
                  <a:gd name="T43" fmla="*/ 289 h 578"/>
                  <a:gd name="T44" fmla="*/ 137 w 612"/>
                  <a:gd name="T45" fmla="*/ 285 h 578"/>
                  <a:gd name="T46" fmla="*/ 136 w 612"/>
                  <a:gd name="T47" fmla="*/ 267 h 578"/>
                  <a:gd name="T48" fmla="*/ 149 w 612"/>
                  <a:gd name="T49" fmla="*/ 267 h 578"/>
                  <a:gd name="T50" fmla="*/ 167 w 612"/>
                  <a:gd name="T51" fmla="*/ 263 h 578"/>
                  <a:gd name="T52" fmla="*/ 192 w 612"/>
                  <a:gd name="T53" fmla="*/ 253 h 578"/>
                  <a:gd name="T54" fmla="*/ 217 w 612"/>
                  <a:gd name="T55" fmla="*/ 240 h 578"/>
                  <a:gd name="T56" fmla="*/ 229 w 612"/>
                  <a:gd name="T57" fmla="*/ 228 h 578"/>
                  <a:gd name="T58" fmla="*/ 248 w 612"/>
                  <a:gd name="T59" fmla="*/ 208 h 578"/>
                  <a:gd name="T60" fmla="*/ 254 w 612"/>
                  <a:gd name="T61" fmla="*/ 200 h 578"/>
                  <a:gd name="T62" fmla="*/ 263 w 612"/>
                  <a:gd name="T63" fmla="*/ 184 h 578"/>
                  <a:gd name="T64" fmla="*/ 257 w 612"/>
                  <a:gd name="T65" fmla="*/ 178 h 578"/>
                  <a:gd name="T66" fmla="*/ 246 w 612"/>
                  <a:gd name="T67" fmla="*/ 164 h 578"/>
                  <a:gd name="T68" fmla="*/ 229 w 612"/>
                  <a:gd name="T69" fmla="*/ 144 h 578"/>
                  <a:gd name="T70" fmla="*/ 214 w 612"/>
                  <a:gd name="T71" fmla="*/ 126 h 578"/>
                  <a:gd name="T72" fmla="*/ 196 w 612"/>
                  <a:gd name="T73" fmla="*/ 107 h 578"/>
                  <a:gd name="T74" fmla="*/ 183 w 612"/>
                  <a:gd name="T75" fmla="*/ 94 h 578"/>
                  <a:gd name="T76" fmla="*/ 170 w 612"/>
                  <a:gd name="T77" fmla="*/ 83 h 578"/>
                  <a:gd name="T78" fmla="*/ 158 w 612"/>
                  <a:gd name="T79" fmla="*/ 72 h 578"/>
                  <a:gd name="T80" fmla="*/ 132 w 612"/>
                  <a:gd name="T81" fmla="*/ 54 h 578"/>
                  <a:gd name="T82" fmla="*/ 121 w 612"/>
                  <a:gd name="T83" fmla="*/ 47 h 578"/>
                  <a:gd name="T84" fmla="*/ 111 w 612"/>
                  <a:gd name="T85" fmla="*/ 42 h 578"/>
                  <a:gd name="T86" fmla="*/ 90 w 612"/>
                  <a:gd name="T87" fmla="*/ 35 h 578"/>
                  <a:gd name="T88" fmla="*/ 72 w 612"/>
                  <a:gd name="T89" fmla="*/ 31 h 578"/>
                  <a:gd name="T90" fmla="*/ 42 w 612"/>
                  <a:gd name="T91" fmla="*/ 23 h 578"/>
                  <a:gd name="T92" fmla="*/ 15 w 612"/>
                  <a:gd name="T93" fmla="*/ 17 h 578"/>
                  <a:gd name="T94" fmla="*/ 0 w 612"/>
                  <a:gd name="T95" fmla="*/ 0 h 578"/>
                  <a:gd name="T96" fmla="*/ 0 w 612"/>
                  <a:gd name="T97" fmla="*/ 0 h 578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612" h="578">
                    <a:moveTo>
                      <a:pt x="0" y="0"/>
                    </a:moveTo>
                    <a:lnTo>
                      <a:pt x="93" y="13"/>
                    </a:lnTo>
                    <a:lnTo>
                      <a:pt x="184" y="34"/>
                    </a:lnTo>
                    <a:lnTo>
                      <a:pt x="234" y="51"/>
                    </a:lnTo>
                    <a:lnTo>
                      <a:pt x="283" y="72"/>
                    </a:lnTo>
                    <a:lnTo>
                      <a:pt x="331" y="99"/>
                    </a:lnTo>
                    <a:lnTo>
                      <a:pt x="373" y="131"/>
                    </a:lnTo>
                    <a:lnTo>
                      <a:pt x="409" y="165"/>
                    </a:lnTo>
                    <a:lnTo>
                      <a:pt x="439" y="198"/>
                    </a:lnTo>
                    <a:lnTo>
                      <a:pt x="464" y="230"/>
                    </a:lnTo>
                    <a:lnTo>
                      <a:pt x="483" y="255"/>
                    </a:lnTo>
                    <a:lnTo>
                      <a:pt x="517" y="287"/>
                    </a:lnTo>
                    <a:lnTo>
                      <a:pt x="612" y="376"/>
                    </a:lnTo>
                    <a:lnTo>
                      <a:pt x="595" y="397"/>
                    </a:lnTo>
                    <a:lnTo>
                      <a:pt x="576" y="422"/>
                    </a:lnTo>
                    <a:lnTo>
                      <a:pt x="549" y="449"/>
                    </a:lnTo>
                    <a:lnTo>
                      <a:pt x="519" y="481"/>
                    </a:lnTo>
                    <a:lnTo>
                      <a:pt x="483" y="510"/>
                    </a:lnTo>
                    <a:lnTo>
                      <a:pt x="445" y="534"/>
                    </a:lnTo>
                    <a:lnTo>
                      <a:pt x="403" y="555"/>
                    </a:lnTo>
                    <a:lnTo>
                      <a:pt x="367" y="567"/>
                    </a:lnTo>
                    <a:lnTo>
                      <a:pt x="297" y="578"/>
                    </a:lnTo>
                    <a:lnTo>
                      <a:pt x="274" y="570"/>
                    </a:lnTo>
                    <a:lnTo>
                      <a:pt x="272" y="534"/>
                    </a:lnTo>
                    <a:lnTo>
                      <a:pt x="298" y="534"/>
                    </a:lnTo>
                    <a:lnTo>
                      <a:pt x="333" y="525"/>
                    </a:lnTo>
                    <a:lnTo>
                      <a:pt x="382" y="506"/>
                    </a:lnTo>
                    <a:lnTo>
                      <a:pt x="432" y="479"/>
                    </a:lnTo>
                    <a:lnTo>
                      <a:pt x="456" y="456"/>
                    </a:lnTo>
                    <a:lnTo>
                      <a:pt x="494" y="416"/>
                    </a:lnTo>
                    <a:lnTo>
                      <a:pt x="506" y="399"/>
                    </a:lnTo>
                    <a:lnTo>
                      <a:pt x="525" y="367"/>
                    </a:lnTo>
                    <a:lnTo>
                      <a:pt x="513" y="356"/>
                    </a:lnTo>
                    <a:lnTo>
                      <a:pt x="490" y="327"/>
                    </a:lnTo>
                    <a:lnTo>
                      <a:pt x="456" y="287"/>
                    </a:lnTo>
                    <a:lnTo>
                      <a:pt x="426" y="251"/>
                    </a:lnTo>
                    <a:lnTo>
                      <a:pt x="390" y="213"/>
                    </a:lnTo>
                    <a:lnTo>
                      <a:pt x="365" y="188"/>
                    </a:lnTo>
                    <a:lnTo>
                      <a:pt x="338" y="165"/>
                    </a:lnTo>
                    <a:lnTo>
                      <a:pt x="314" y="143"/>
                    </a:lnTo>
                    <a:lnTo>
                      <a:pt x="264" y="107"/>
                    </a:lnTo>
                    <a:lnTo>
                      <a:pt x="241" y="93"/>
                    </a:lnTo>
                    <a:lnTo>
                      <a:pt x="221" y="84"/>
                    </a:lnTo>
                    <a:lnTo>
                      <a:pt x="179" y="70"/>
                    </a:lnTo>
                    <a:lnTo>
                      <a:pt x="143" y="61"/>
                    </a:lnTo>
                    <a:lnTo>
                      <a:pt x="84" y="46"/>
                    </a:lnTo>
                    <a:lnTo>
                      <a:pt x="30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6" name="Freeform 156">
                <a:extLst>
                  <a:ext uri="{FF2B5EF4-FFF2-40B4-BE49-F238E27FC236}">
                    <a16:creationId xmlns:a16="http://schemas.microsoft.com/office/drawing/2014/main" id="{7E9C711E-8A33-4610-AA17-7A43BD2591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8" y="2415"/>
                <a:ext cx="106" cy="147"/>
              </a:xfrm>
              <a:custGeom>
                <a:avLst/>
                <a:gdLst>
                  <a:gd name="T0" fmla="*/ 23 w 211"/>
                  <a:gd name="T1" fmla="*/ 0 h 295"/>
                  <a:gd name="T2" fmla="*/ 21 w 211"/>
                  <a:gd name="T3" fmla="*/ 27 h 295"/>
                  <a:gd name="T4" fmla="*/ 26 w 211"/>
                  <a:gd name="T5" fmla="*/ 54 h 295"/>
                  <a:gd name="T6" fmla="*/ 31 w 211"/>
                  <a:gd name="T7" fmla="*/ 68 h 295"/>
                  <a:gd name="T8" fmla="*/ 41 w 211"/>
                  <a:gd name="T9" fmla="*/ 84 h 295"/>
                  <a:gd name="T10" fmla="*/ 51 w 211"/>
                  <a:gd name="T11" fmla="*/ 96 h 295"/>
                  <a:gd name="T12" fmla="*/ 63 w 211"/>
                  <a:gd name="T13" fmla="*/ 105 h 295"/>
                  <a:gd name="T14" fmla="*/ 73 w 211"/>
                  <a:gd name="T15" fmla="*/ 113 h 295"/>
                  <a:gd name="T16" fmla="*/ 84 w 211"/>
                  <a:gd name="T17" fmla="*/ 117 h 295"/>
                  <a:gd name="T18" fmla="*/ 106 w 211"/>
                  <a:gd name="T19" fmla="*/ 123 h 295"/>
                  <a:gd name="T20" fmla="*/ 103 w 211"/>
                  <a:gd name="T21" fmla="*/ 147 h 295"/>
                  <a:gd name="T22" fmla="*/ 64 w 211"/>
                  <a:gd name="T23" fmla="*/ 135 h 295"/>
                  <a:gd name="T24" fmla="*/ 49 w 211"/>
                  <a:gd name="T25" fmla="*/ 127 h 295"/>
                  <a:gd name="T26" fmla="*/ 33 w 211"/>
                  <a:gd name="T27" fmla="*/ 117 h 295"/>
                  <a:gd name="T28" fmla="*/ 19 w 211"/>
                  <a:gd name="T29" fmla="*/ 104 h 295"/>
                  <a:gd name="T30" fmla="*/ 10 w 211"/>
                  <a:gd name="T31" fmla="*/ 86 h 295"/>
                  <a:gd name="T32" fmla="*/ 0 w 211"/>
                  <a:gd name="T33" fmla="*/ 53 h 295"/>
                  <a:gd name="T34" fmla="*/ 1 w 211"/>
                  <a:gd name="T35" fmla="*/ 27 h 295"/>
                  <a:gd name="T36" fmla="*/ 5 w 211"/>
                  <a:gd name="T37" fmla="*/ 10 h 295"/>
                  <a:gd name="T38" fmla="*/ 8 w 211"/>
                  <a:gd name="T39" fmla="*/ 5 h 295"/>
                  <a:gd name="T40" fmla="*/ 23 w 211"/>
                  <a:gd name="T41" fmla="*/ 0 h 295"/>
                  <a:gd name="T42" fmla="*/ 23 w 211"/>
                  <a:gd name="T43" fmla="*/ 0 h 295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211" h="295">
                    <a:moveTo>
                      <a:pt x="45" y="0"/>
                    </a:moveTo>
                    <a:lnTo>
                      <a:pt x="42" y="55"/>
                    </a:lnTo>
                    <a:lnTo>
                      <a:pt x="51" y="109"/>
                    </a:lnTo>
                    <a:lnTo>
                      <a:pt x="62" y="137"/>
                    </a:lnTo>
                    <a:lnTo>
                      <a:pt x="81" y="168"/>
                    </a:lnTo>
                    <a:lnTo>
                      <a:pt x="102" y="192"/>
                    </a:lnTo>
                    <a:lnTo>
                      <a:pt x="125" y="211"/>
                    </a:lnTo>
                    <a:lnTo>
                      <a:pt x="146" y="227"/>
                    </a:lnTo>
                    <a:lnTo>
                      <a:pt x="167" y="234"/>
                    </a:lnTo>
                    <a:lnTo>
                      <a:pt x="211" y="247"/>
                    </a:lnTo>
                    <a:lnTo>
                      <a:pt x="205" y="295"/>
                    </a:lnTo>
                    <a:lnTo>
                      <a:pt x="127" y="270"/>
                    </a:lnTo>
                    <a:lnTo>
                      <a:pt x="97" y="255"/>
                    </a:lnTo>
                    <a:lnTo>
                      <a:pt x="66" y="234"/>
                    </a:lnTo>
                    <a:lnTo>
                      <a:pt x="38" y="208"/>
                    </a:lnTo>
                    <a:lnTo>
                      <a:pt x="19" y="173"/>
                    </a:lnTo>
                    <a:lnTo>
                      <a:pt x="0" y="107"/>
                    </a:lnTo>
                    <a:lnTo>
                      <a:pt x="2" y="55"/>
                    </a:lnTo>
                    <a:lnTo>
                      <a:pt x="9" y="21"/>
                    </a:lnTo>
                    <a:lnTo>
                      <a:pt x="15" y="10"/>
                    </a:ln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7" name="Freeform 157">
                <a:extLst>
                  <a:ext uri="{FF2B5EF4-FFF2-40B4-BE49-F238E27FC236}">
                    <a16:creationId xmlns:a16="http://schemas.microsoft.com/office/drawing/2014/main" id="{55FBE974-2920-4585-9F49-42D07394C3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58" y="2620"/>
                <a:ext cx="53" cy="51"/>
              </a:xfrm>
              <a:custGeom>
                <a:avLst/>
                <a:gdLst>
                  <a:gd name="T0" fmla="*/ 0 w 107"/>
                  <a:gd name="T1" fmla="*/ 39 h 103"/>
                  <a:gd name="T2" fmla="*/ 2 w 107"/>
                  <a:gd name="T3" fmla="*/ 19 h 103"/>
                  <a:gd name="T4" fmla="*/ 8 w 107"/>
                  <a:gd name="T5" fmla="*/ 5 h 103"/>
                  <a:gd name="T6" fmla="*/ 13 w 107"/>
                  <a:gd name="T7" fmla="*/ 2 h 103"/>
                  <a:gd name="T8" fmla="*/ 20 w 107"/>
                  <a:gd name="T9" fmla="*/ 0 h 103"/>
                  <a:gd name="T10" fmla="*/ 47 w 107"/>
                  <a:gd name="T11" fmla="*/ 4 h 103"/>
                  <a:gd name="T12" fmla="*/ 53 w 107"/>
                  <a:gd name="T13" fmla="*/ 12 h 103"/>
                  <a:gd name="T14" fmla="*/ 50 w 107"/>
                  <a:gd name="T15" fmla="*/ 27 h 103"/>
                  <a:gd name="T16" fmla="*/ 43 w 107"/>
                  <a:gd name="T17" fmla="*/ 40 h 103"/>
                  <a:gd name="T18" fmla="*/ 35 w 107"/>
                  <a:gd name="T19" fmla="*/ 45 h 103"/>
                  <a:gd name="T20" fmla="*/ 26 w 107"/>
                  <a:gd name="T21" fmla="*/ 46 h 103"/>
                  <a:gd name="T22" fmla="*/ 31 w 107"/>
                  <a:gd name="T23" fmla="*/ 20 h 103"/>
                  <a:gd name="T24" fmla="*/ 13 w 107"/>
                  <a:gd name="T25" fmla="*/ 22 h 103"/>
                  <a:gd name="T26" fmla="*/ 9 w 107"/>
                  <a:gd name="T27" fmla="*/ 51 h 103"/>
                  <a:gd name="T28" fmla="*/ 0 w 107"/>
                  <a:gd name="T29" fmla="*/ 39 h 103"/>
                  <a:gd name="T30" fmla="*/ 0 w 107"/>
                  <a:gd name="T31" fmla="*/ 39 h 10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07" h="103">
                    <a:moveTo>
                      <a:pt x="0" y="78"/>
                    </a:moveTo>
                    <a:lnTo>
                      <a:pt x="4" y="38"/>
                    </a:lnTo>
                    <a:lnTo>
                      <a:pt x="17" y="11"/>
                    </a:lnTo>
                    <a:lnTo>
                      <a:pt x="27" y="4"/>
                    </a:lnTo>
                    <a:lnTo>
                      <a:pt x="40" y="0"/>
                    </a:lnTo>
                    <a:lnTo>
                      <a:pt x="95" y="9"/>
                    </a:lnTo>
                    <a:lnTo>
                      <a:pt x="107" y="25"/>
                    </a:lnTo>
                    <a:lnTo>
                      <a:pt x="101" y="55"/>
                    </a:lnTo>
                    <a:lnTo>
                      <a:pt x="86" y="80"/>
                    </a:lnTo>
                    <a:lnTo>
                      <a:pt x="70" y="91"/>
                    </a:lnTo>
                    <a:lnTo>
                      <a:pt x="53" y="93"/>
                    </a:lnTo>
                    <a:lnTo>
                      <a:pt x="63" y="40"/>
                    </a:lnTo>
                    <a:lnTo>
                      <a:pt x="27" y="44"/>
                    </a:lnTo>
                    <a:lnTo>
                      <a:pt x="19" y="103"/>
                    </a:lnTo>
                    <a:lnTo>
                      <a:pt x="0" y="7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8" name="Freeform 158">
                <a:extLst>
                  <a:ext uri="{FF2B5EF4-FFF2-40B4-BE49-F238E27FC236}">
                    <a16:creationId xmlns:a16="http://schemas.microsoft.com/office/drawing/2014/main" id="{07C82051-08C3-4C9B-9CEA-48D54C2220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0" y="2667"/>
                <a:ext cx="417" cy="145"/>
              </a:xfrm>
              <a:custGeom>
                <a:avLst/>
                <a:gdLst>
                  <a:gd name="T0" fmla="*/ 0 w 833"/>
                  <a:gd name="T1" fmla="*/ 0 h 291"/>
                  <a:gd name="T2" fmla="*/ 27 w 833"/>
                  <a:gd name="T3" fmla="*/ 140 h 291"/>
                  <a:gd name="T4" fmla="*/ 84 w 833"/>
                  <a:gd name="T5" fmla="*/ 145 h 291"/>
                  <a:gd name="T6" fmla="*/ 171 w 833"/>
                  <a:gd name="T7" fmla="*/ 142 h 291"/>
                  <a:gd name="T8" fmla="*/ 228 w 833"/>
                  <a:gd name="T9" fmla="*/ 133 h 291"/>
                  <a:gd name="T10" fmla="*/ 271 w 833"/>
                  <a:gd name="T11" fmla="*/ 117 h 291"/>
                  <a:gd name="T12" fmla="*/ 304 w 833"/>
                  <a:gd name="T13" fmla="*/ 104 h 291"/>
                  <a:gd name="T14" fmla="*/ 336 w 833"/>
                  <a:gd name="T15" fmla="*/ 91 h 291"/>
                  <a:gd name="T16" fmla="*/ 363 w 833"/>
                  <a:gd name="T17" fmla="*/ 77 h 291"/>
                  <a:gd name="T18" fmla="*/ 386 w 833"/>
                  <a:gd name="T19" fmla="*/ 64 h 291"/>
                  <a:gd name="T20" fmla="*/ 402 w 833"/>
                  <a:gd name="T21" fmla="*/ 55 h 291"/>
                  <a:gd name="T22" fmla="*/ 417 w 833"/>
                  <a:gd name="T23" fmla="*/ 45 h 291"/>
                  <a:gd name="T24" fmla="*/ 399 w 833"/>
                  <a:gd name="T25" fmla="*/ 30 h 291"/>
                  <a:gd name="T26" fmla="*/ 391 w 833"/>
                  <a:gd name="T27" fmla="*/ 34 h 291"/>
                  <a:gd name="T28" fmla="*/ 368 w 833"/>
                  <a:gd name="T29" fmla="*/ 44 h 291"/>
                  <a:gd name="T30" fmla="*/ 353 w 833"/>
                  <a:gd name="T31" fmla="*/ 51 h 291"/>
                  <a:gd name="T32" fmla="*/ 335 w 833"/>
                  <a:gd name="T33" fmla="*/ 59 h 291"/>
                  <a:gd name="T34" fmla="*/ 295 w 833"/>
                  <a:gd name="T35" fmla="*/ 75 h 291"/>
                  <a:gd name="T36" fmla="*/ 254 w 833"/>
                  <a:gd name="T37" fmla="*/ 92 h 291"/>
                  <a:gd name="T38" fmla="*/ 213 w 833"/>
                  <a:gd name="T39" fmla="*/ 107 h 291"/>
                  <a:gd name="T40" fmla="*/ 178 w 833"/>
                  <a:gd name="T41" fmla="*/ 118 h 291"/>
                  <a:gd name="T42" fmla="*/ 138 w 833"/>
                  <a:gd name="T43" fmla="*/ 122 h 291"/>
                  <a:gd name="T44" fmla="*/ 87 w 833"/>
                  <a:gd name="T45" fmla="*/ 120 h 291"/>
                  <a:gd name="T46" fmla="*/ 61 w 833"/>
                  <a:gd name="T47" fmla="*/ 115 h 291"/>
                  <a:gd name="T48" fmla="*/ 18 w 833"/>
                  <a:gd name="T49" fmla="*/ 10 h 291"/>
                  <a:gd name="T50" fmla="*/ 0 w 833"/>
                  <a:gd name="T51" fmla="*/ 0 h 291"/>
                  <a:gd name="T52" fmla="*/ 0 w 833"/>
                  <a:gd name="T53" fmla="*/ 0 h 291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833" h="291">
                    <a:moveTo>
                      <a:pt x="0" y="0"/>
                    </a:moveTo>
                    <a:lnTo>
                      <a:pt x="53" y="280"/>
                    </a:lnTo>
                    <a:lnTo>
                      <a:pt x="167" y="291"/>
                    </a:lnTo>
                    <a:lnTo>
                      <a:pt x="342" y="285"/>
                    </a:lnTo>
                    <a:lnTo>
                      <a:pt x="456" y="266"/>
                    </a:lnTo>
                    <a:lnTo>
                      <a:pt x="542" y="234"/>
                    </a:lnTo>
                    <a:lnTo>
                      <a:pt x="608" y="209"/>
                    </a:lnTo>
                    <a:lnTo>
                      <a:pt x="671" y="183"/>
                    </a:lnTo>
                    <a:lnTo>
                      <a:pt x="726" y="154"/>
                    </a:lnTo>
                    <a:lnTo>
                      <a:pt x="772" y="129"/>
                    </a:lnTo>
                    <a:lnTo>
                      <a:pt x="804" y="110"/>
                    </a:lnTo>
                    <a:lnTo>
                      <a:pt x="833" y="91"/>
                    </a:lnTo>
                    <a:lnTo>
                      <a:pt x="798" y="61"/>
                    </a:lnTo>
                    <a:lnTo>
                      <a:pt x="781" y="69"/>
                    </a:lnTo>
                    <a:lnTo>
                      <a:pt x="736" y="89"/>
                    </a:lnTo>
                    <a:lnTo>
                      <a:pt x="705" y="103"/>
                    </a:lnTo>
                    <a:lnTo>
                      <a:pt x="669" y="118"/>
                    </a:lnTo>
                    <a:lnTo>
                      <a:pt x="589" y="150"/>
                    </a:lnTo>
                    <a:lnTo>
                      <a:pt x="507" y="184"/>
                    </a:lnTo>
                    <a:lnTo>
                      <a:pt x="426" y="215"/>
                    </a:lnTo>
                    <a:lnTo>
                      <a:pt x="355" y="236"/>
                    </a:lnTo>
                    <a:lnTo>
                      <a:pt x="276" y="245"/>
                    </a:lnTo>
                    <a:lnTo>
                      <a:pt x="173" y="241"/>
                    </a:lnTo>
                    <a:lnTo>
                      <a:pt x="122" y="230"/>
                    </a:lnTo>
                    <a:lnTo>
                      <a:pt x="36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19" name="Freeform 159">
                <a:extLst>
                  <a:ext uri="{FF2B5EF4-FFF2-40B4-BE49-F238E27FC236}">
                    <a16:creationId xmlns:a16="http://schemas.microsoft.com/office/drawing/2014/main" id="{044FA2B8-E17E-4485-8351-56E34A745C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8" y="2776"/>
                <a:ext cx="86" cy="321"/>
              </a:xfrm>
              <a:custGeom>
                <a:avLst/>
                <a:gdLst>
                  <a:gd name="T0" fmla="*/ 60 w 171"/>
                  <a:gd name="T1" fmla="*/ 314 h 642"/>
                  <a:gd name="T2" fmla="*/ 24 w 171"/>
                  <a:gd name="T3" fmla="*/ 252 h 642"/>
                  <a:gd name="T4" fmla="*/ 41 w 171"/>
                  <a:gd name="T5" fmla="*/ 210 h 642"/>
                  <a:gd name="T6" fmla="*/ 52 w 171"/>
                  <a:gd name="T7" fmla="*/ 184 h 642"/>
                  <a:gd name="T8" fmla="*/ 63 w 171"/>
                  <a:gd name="T9" fmla="*/ 157 h 642"/>
                  <a:gd name="T10" fmla="*/ 72 w 171"/>
                  <a:gd name="T11" fmla="*/ 130 h 642"/>
                  <a:gd name="T12" fmla="*/ 85 w 171"/>
                  <a:gd name="T13" fmla="*/ 88 h 642"/>
                  <a:gd name="T14" fmla="*/ 86 w 171"/>
                  <a:gd name="T15" fmla="*/ 60 h 642"/>
                  <a:gd name="T16" fmla="*/ 82 w 171"/>
                  <a:gd name="T17" fmla="*/ 38 h 642"/>
                  <a:gd name="T18" fmla="*/ 74 w 171"/>
                  <a:gd name="T19" fmla="*/ 17 h 642"/>
                  <a:gd name="T20" fmla="*/ 61 w 171"/>
                  <a:gd name="T21" fmla="*/ 0 h 642"/>
                  <a:gd name="T22" fmla="*/ 47 w 171"/>
                  <a:gd name="T23" fmla="*/ 20 h 642"/>
                  <a:gd name="T24" fmla="*/ 57 w 171"/>
                  <a:gd name="T25" fmla="*/ 92 h 642"/>
                  <a:gd name="T26" fmla="*/ 43 w 171"/>
                  <a:gd name="T27" fmla="*/ 139 h 642"/>
                  <a:gd name="T28" fmla="*/ 33 w 171"/>
                  <a:gd name="T29" fmla="*/ 166 h 642"/>
                  <a:gd name="T30" fmla="*/ 15 w 171"/>
                  <a:gd name="T31" fmla="*/ 219 h 642"/>
                  <a:gd name="T32" fmla="*/ 0 w 171"/>
                  <a:gd name="T33" fmla="*/ 258 h 642"/>
                  <a:gd name="T34" fmla="*/ 48 w 171"/>
                  <a:gd name="T35" fmla="*/ 321 h 642"/>
                  <a:gd name="T36" fmla="*/ 60 w 171"/>
                  <a:gd name="T37" fmla="*/ 314 h 642"/>
                  <a:gd name="T38" fmla="*/ 60 w 171"/>
                  <a:gd name="T39" fmla="*/ 314 h 642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642">
                    <a:moveTo>
                      <a:pt x="120" y="627"/>
                    </a:moveTo>
                    <a:lnTo>
                      <a:pt x="47" y="503"/>
                    </a:lnTo>
                    <a:lnTo>
                      <a:pt x="82" y="420"/>
                    </a:lnTo>
                    <a:lnTo>
                      <a:pt x="103" y="368"/>
                    </a:lnTo>
                    <a:lnTo>
                      <a:pt x="125" y="313"/>
                    </a:lnTo>
                    <a:lnTo>
                      <a:pt x="144" y="260"/>
                    </a:lnTo>
                    <a:lnTo>
                      <a:pt x="169" y="176"/>
                    </a:lnTo>
                    <a:lnTo>
                      <a:pt x="171" y="119"/>
                    </a:lnTo>
                    <a:lnTo>
                      <a:pt x="163" y="76"/>
                    </a:lnTo>
                    <a:lnTo>
                      <a:pt x="148" y="34"/>
                    </a:lnTo>
                    <a:lnTo>
                      <a:pt x="122" y="0"/>
                    </a:lnTo>
                    <a:lnTo>
                      <a:pt x="93" y="40"/>
                    </a:lnTo>
                    <a:lnTo>
                      <a:pt x="114" y="184"/>
                    </a:lnTo>
                    <a:lnTo>
                      <a:pt x="85" y="277"/>
                    </a:lnTo>
                    <a:lnTo>
                      <a:pt x="66" y="332"/>
                    </a:lnTo>
                    <a:lnTo>
                      <a:pt x="30" y="437"/>
                    </a:lnTo>
                    <a:lnTo>
                      <a:pt x="0" y="515"/>
                    </a:lnTo>
                    <a:lnTo>
                      <a:pt x="95" y="642"/>
                    </a:lnTo>
                    <a:lnTo>
                      <a:pt x="120" y="62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0" name="Freeform 160">
                <a:extLst>
                  <a:ext uri="{FF2B5EF4-FFF2-40B4-BE49-F238E27FC236}">
                    <a16:creationId xmlns:a16="http://schemas.microsoft.com/office/drawing/2014/main" id="{7119A076-E8A8-4506-A15C-36A6FE63F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11" y="2671"/>
                <a:ext cx="156" cy="495"/>
              </a:xfrm>
              <a:custGeom>
                <a:avLst/>
                <a:gdLst>
                  <a:gd name="T0" fmla="*/ 137 w 312"/>
                  <a:gd name="T1" fmla="*/ 0 h 988"/>
                  <a:gd name="T2" fmla="*/ 107 w 312"/>
                  <a:gd name="T3" fmla="*/ 114 h 988"/>
                  <a:gd name="T4" fmla="*/ 91 w 312"/>
                  <a:gd name="T5" fmla="*/ 144 h 988"/>
                  <a:gd name="T6" fmla="*/ 74 w 312"/>
                  <a:gd name="T7" fmla="*/ 238 h 988"/>
                  <a:gd name="T8" fmla="*/ 73 w 312"/>
                  <a:gd name="T9" fmla="*/ 342 h 988"/>
                  <a:gd name="T10" fmla="*/ 60 w 312"/>
                  <a:gd name="T11" fmla="*/ 346 h 988"/>
                  <a:gd name="T12" fmla="*/ 49 w 312"/>
                  <a:gd name="T13" fmla="*/ 353 h 988"/>
                  <a:gd name="T14" fmla="*/ 35 w 312"/>
                  <a:gd name="T15" fmla="*/ 362 h 988"/>
                  <a:gd name="T16" fmla="*/ 21 w 312"/>
                  <a:gd name="T17" fmla="*/ 373 h 988"/>
                  <a:gd name="T18" fmla="*/ 10 w 312"/>
                  <a:gd name="T19" fmla="*/ 387 h 988"/>
                  <a:gd name="T20" fmla="*/ 0 w 312"/>
                  <a:gd name="T21" fmla="*/ 422 h 988"/>
                  <a:gd name="T22" fmla="*/ 2 w 312"/>
                  <a:gd name="T23" fmla="*/ 440 h 988"/>
                  <a:gd name="T24" fmla="*/ 8 w 312"/>
                  <a:gd name="T25" fmla="*/ 455 h 988"/>
                  <a:gd name="T26" fmla="*/ 25 w 312"/>
                  <a:gd name="T27" fmla="*/ 478 h 988"/>
                  <a:gd name="T28" fmla="*/ 33 w 312"/>
                  <a:gd name="T29" fmla="*/ 485 h 988"/>
                  <a:gd name="T30" fmla="*/ 40 w 312"/>
                  <a:gd name="T31" fmla="*/ 491 h 988"/>
                  <a:gd name="T32" fmla="*/ 47 w 312"/>
                  <a:gd name="T33" fmla="*/ 495 h 988"/>
                  <a:gd name="T34" fmla="*/ 63 w 312"/>
                  <a:gd name="T35" fmla="*/ 485 h 988"/>
                  <a:gd name="T36" fmla="*/ 55 w 312"/>
                  <a:gd name="T37" fmla="*/ 481 h 988"/>
                  <a:gd name="T38" fmla="*/ 39 w 312"/>
                  <a:gd name="T39" fmla="*/ 468 h 988"/>
                  <a:gd name="T40" fmla="*/ 31 w 312"/>
                  <a:gd name="T41" fmla="*/ 459 h 988"/>
                  <a:gd name="T42" fmla="*/ 23 w 312"/>
                  <a:gd name="T43" fmla="*/ 447 h 988"/>
                  <a:gd name="T44" fmla="*/ 17 w 312"/>
                  <a:gd name="T45" fmla="*/ 420 h 988"/>
                  <a:gd name="T46" fmla="*/ 20 w 312"/>
                  <a:gd name="T47" fmla="*/ 405 h 988"/>
                  <a:gd name="T48" fmla="*/ 29 w 312"/>
                  <a:gd name="T49" fmla="*/ 393 h 988"/>
                  <a:gd name="T50" fmla="*/ 40 w 312"/>
                  <a:gd name="T51" fmla="*/ 383 h 988"/>
                  <a:gd name="T52" fmla="*/ 55 w 312"/>
                  <a:gd name="T53" fmla="*/ 374 h 988"/>
                  <a:gd name="T54" fmla="*/ 78 w 312"/>
                  <a:gd name="T55" fmla="*/ 362 h 988"/>
                  <a:gd name="T56" fmla="*/ 90 w 312"/>
                  <a:gd name="T57" fmla="*/ 359 h 988"/>
                  <a:gd name="T58" fmla="*/ 93 w 312"/>
                  <a:gd name="T59" fmla="*/ 271 h 988"/>
                  <a:gd name="T60" fmla="*/ 99 w 312"/>
                  <a:gd name="T61" fmla="*/ 202 h 988"/>
                  <a:gd name="T62" fmla="*/ 104 w 312"/>
                  <a:gd name="T63" fmla="*/ 174 h 988"/>
                  <a:gd name="T64" fmla="*/ 110 w 312"/>
                  <a:gd name="T65" fmla="*/ 154 h 988"/>
                  <a:gd name="T66" fmla="*/ 135 w 312"/>
                  <a:gd name="T67" fmla="*/ 106 h 988"/>
                  <a:gd name="T68" fmla="*/ 156 w 312"/>
                  <a:gd name="T69" fmla="*/ 10 h 988"/>
                  <a:gd name="T70" fmla="*/ 137 w 312"/>
                  <a:gd name="T71" fmla="*/ 0 h 988"/>
                  <a:gd name="T72" fmla="*/ 137 w 312"/>
                  <a:gd name="T73" fmla="*/ 0 h 988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312" h="988">
                    <a:moveTo>
                      <a:pt x="274" y="0"/>
                    </a:moveTo>
                    <a:lnTo>
                      <a:pt x="213" y="228"/>
                    </a:lnTo>
                    <a:lnTo>
                      <a:pt x="181" y="287"/>
                    </a:lnTo>
                    <a:lnTo>
                      <a:pt x="147" y="475"/>
                    </a:lnTo>
                    <a:lnTo>
                      <a:pt x="145" y="682"/>
                    </a:lnTo>
                    <a:lnTo>
                      <a:pt x="120" y="691"/>
                    </a:lnTo>
                    <a:lnTo>
                      <a:pt x="97" y="705"/>
                    </a:lnTo>
                    <a:lnTo>
                      <a:pt x="69" y="722"/>
                    </a:lnTo>
                    <a:lnTo>
                      <a:pt x="42" y="745"/>
                    </a:lnTo>
                    <a:lnTo>
                      <a:pt x="19" y="773"/>
                    </a:lnTo>
                    <a:lnTo>
                      <a:pt x="0" y="842"/>
                    </a:lnTo>
                    <a:lnTo>
                      <a:pt x="4" y="878"/>
                    </a:lnTo>
                    <a:lnTo>
                      <a:pt x="15" y="908"/>
                    </a:lnTo>
                    <a:lnTo>
                      <a:pt x="50" y="954"/>
                    </a:lnTo>
                    <a:lnTo>
                      <a:pt x="65" y="969"/>
                    </a:lnTo>
                    <a:lnTo>
                      <a:pt x="80" y="980"/>
                    </a:lnTo>
                    <a:lnTo>
                      <a:pt x="93" y="988"/>
                    </a:lnTo>
                    <a:lnTo>
                      <a:pt x="126" y="969"/>
                    </a:lnTo>
                    <a:lnTo>
                      <a:pt x="110" y="961"/>
                    </a:lnTo>
                    <a:lnTo>
                      <a:pt x="78" y="935"/>
                    </a:lnTo>
                    <a:lnTo>
                      <a:pt x="61" y="916"/>
                    </a:lnTo>
                    <a:lnTo>
                      <a:pt x="46" y="893"/>
                    </a:lnTo>
                    <a:lnTo>
                      <a:pt x="33" y="838"/>
                    </a:lnTo>
                    <a:lnTo>
                      <a:pt x="40" y="809"/>
                    </a:lnTo>
                    <a:lnTo>
                      <a:pt x="57" y="785"/>
                    </a:lnTo>
                    <a:lnTo>
                      <a:pt x="80" y="764"/>
                    </a:lnTo>
                    <a:lnTo>
                      <a:pt x="109" y="747"/>
                    </a:lnTo>
                    <a:lnTo>
                      <a:pt x="156" y="722"/>
                    </a:lnTo>
                    <a:lnTo>
                      <a:pt x="179" y="716"/>
                    </a:lnTo>
                    <a:lnTo>
                      <a:pt x="185" y="541"/>
                    </a:lnTo>
                    <a:lnTo>
                      <a:pt x="198" y="404"/>
                    </a:lnTo>
                    <a:lnTo>
                      <a:pt x="207" y="347"/>
                    </a:lnTo>
                    <a:lnTo>
                      <a:pt x="219" y="308"/>
                    </a:lnTo>
                    <a:lnTo>
                      <a:pt x="270" y="212"/>
                    </a:lnTo>
                    <a:lnTo>
                      <a:pt x="312" y="19"/>
                    </a:lnTo>
                    <a:lnTo>
                      <a:pt x="27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1" name="Freeform 161">
                <a:extLst>
                  <a:ext uri="{FF2B5EF4-FFF2-40B4-BE49-F238E27FC236}">
                    <a16:creationId xmlns:a16="http://schemas.microsoft.com/office/drawing/2014/main" id="{5108A4EA-B0FC-4550-80D8-205B54F484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29" y="2477"/>
                <a:ext cx="44" cy="40"/>
              </a:xfrm>
              <a:custGeom>
                <a:avLst/>
                <a:gdLst>
                  <a:gd name="T0" fmla="*/ 9 w 87"/>
                  <a:gd name="T1" fmla="*/ 7 h 80"/>
                  <a:gd name="T2" fmla="*/ 30 w 87"/>
                  <a:gd name="T3" fmla="*/ 0 h 80"/>
                  <a:gd name="T4" fmla="*/ 44 w 87"/>
                  <a:gd name="T5" fmla="*/ 19 h 80"/>
                  <a:gd name="T6" fmla="*/ 26 w 87"/>
                  <a:gd name="T7" fmla="*/ 40 h 80"/>
                  <a:gd name="T8" fmla="*/ 10 w 87"/>
                  <a:gd name="T9" fmla="*/ 35 h 80"/>
                  <a:gd name="T10" fmla="*/ 0 w 87"/>
                  <a:gd name="T11" fmla="*/ 24 h 80"/>
                  <a:gd name="T12" fmla="*/ 9 w 87"/>
                  <a:gd name="T13" fmla="*/ 7 h 80"/>
                  <a:gd name="T14" fmla="*/ 9 w 87"/>
                  <a:gd name="T15" fmla="*/ 7 h 8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7" h="80">
                    <a:moveTo>
                      <a:pt x="17" y="13"/>
                    </a:moveTo>
                    <a:lnTo>
                      <a:pt x="59" y="0"/>
                    </a:lnTo>
                    <a:lnTo>
                      <a:pt x="87" y="38"/>
                    </a:lnTo>
                    <a:lnTo>
                      <a:pt x="51" y="80"/>
                    </a:lnTo>
                    <a:lnTo>
                      <a:pt x="19" y="70"/>
                    </a:lnTo>
                    <a:lnTo>
                      <a:pt x="0" y="47"/>
                    </a:lnTo>
                    <a:lnTo>
                      <a:pt x="17" y="1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2" name="Freeform 162">
                <a:extLst>
                  <a:ext uri="{FF2B5EF4-FFF2-40B4-BE49-F238E27FC236}">
                    <a16:creationId xmlns:a16="http://schemas.microsoft.com/office/drawing/2014/main" id="{F35D9A00-075A-49A4-B46F-12E27AE37C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4" y="2537"/>
                <a:ext cx="180" cy="454"/>
              </a:xfrm>
              <a:custGeom>
                <a:avLst/>
                <a:gdLst>
                  <a:gd name="T0" fmla="*/ 10 w 359"/>
                  <a:gd name="T1" fmla="*/ 0 h 906"/>
                  <a:gd name="T2" fmla="*/ 21 w 359"/>
                  <a:gd name="T3" fmla="*/ 7 h 906"/>
                  <a:gd name="T4" fmla="*/ 35 w 359"/>
                  <a:gd name="T5" fmla="*/ 15 h 906"/>
                  <a:gd name="T6" fmla="*/ 48 w 359"/>
                  <a:gd name="T7" fmla="*/ 28 h 906"/>
                  <a:gd name="T8" fmla="*/ 64 w 359"/>
                  <a:gd name="T9" fmla="*/ 43 h 906"/>
                  <a:gd name="T10" fmla="*/ 79 w 359"/>
                  <a:gd name="T11" fmla="*/ 62 h 906"/>
                  <a:gd name="T12" fmla="*/ 93 w 359"/>
                  <a:gd name="T13" fmla="*/ 84 h 906"/>
                  <a:gd name="T14" fmla="*/ 100 w 359"/>
                  <a:gd name="T15" fmla="*/ 112 h 906"/>
                  <a:gd name="T16" fmla="*/ 110 w 359"/>
                  <a:gd name="T17" fmla="*/ 165 h 906"/>
                  <a:gd name="T18" fmla="*/ 113 w 359"/>
                  <a:gd name="T19" fmla="*/ 236 h 906"/>
                  <a:gd name="T20" fmla="*/ 114 w 359"/>
                  <a:gd name="T21" fmla="*/ 303 h 906"/>
                  <a:gd name="T22" fmla="*/ 180 w 359"/>
                  <a:gd name="T23" fmla="*/ 372 h 906"/>
                  <a:gd name="T24" fmla="*/ 150 w 359"/>
                  <a:gd name="T25" fmla="*/ 447 h 906"/>
                  <a:gd name="T26" fmla="*/ 138 w 359"/>
                  <a:gd name="T27" fmla="*/ 454 h 906"/>
                  <a:gd name="T28" fmla="*/ 151 w 359"/>
                  <a:gd name="T29" fmla="*/ 382 h 906"/>
                  <a:gd name="T30" fmla="*/ 93 w 359"/>
                  <a:gd name="T31" fmla="*/ 310 h 906"/>
                  <a:gd name="T32" fmla="*/ 91 w 359"/>
                  <a:gd name="T33" fmla="*/ 279 h 906"/>
                  <a:gd name="T34" fmla="*/ 82 w 359"/>
                  <a:gd name="T35" fmla="*/ 208 h 906"/>
                  <a:gd name="T36" fmla="*/ 76 w 359"/>
                  <a:gd name="T37" fmla="*/ 167 h 906"/>
                  <a:gd name="T38" fmla="*/ 70 w 359"/>
                  <a:gd name="T39" fmla="*/ 130 h 906"/>
                  <a:gd name="T40" fmla="*/ 62 w 359"/>
                  <a:gd name="T41" fmla="*/ 98 h 906"/>
                  <a:gd name="T42" fmla="*/ 53 w 359"/>
                  <a:gd name="T43" fmla="*/ 77 h 906"/>
                  <a:gd name="T44" fmla="*/ 35 w 359"/>
                  <a:gd name="T45" fmla="*/ 52 h 906"/>
                  <a:gd name="T46" fmla="*/ 17 w 359"/>
                  <a:gd name="T47" fmla="*/ 34 h 906"/>
                  <a:gd name="T48" fmla="*/ 11 w 359"/>
                  <a:gd name="T49" fmla="*/ 28 h 906"/>
                  <a:gd name="T50" fmla="*/ 0 w 359"/>
                  <a:gd name="T51" fmla="*/ 20 h 906"/>
                  <a:gd name="T52" fmla="*/ 10 w 359"/>
                  <a:gd name="T53" fmla="*/ 0 h 906"/>
                  <a:gd name="T54" fmla="*/ 10 w 359"/>
                  <a:gd name="T55" fmla="*/ 0 h 90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59" h="906">
                    <a:moveTo>
                      <a:pt x="19" y="0"/>
                    </a:moveTo>
                    <a:lnTo>
                      <a:pt x="42" y="13"/>
                    </a:lnTo>
                    <a:lnTo>
                      <a:pt x="69" y="30"/>
                    </a:lnTo>
                    <a:lnTo>
                      <a:pt x="95" y="55"/>
                    </a:lnTo>
                    <a:lnTo>
                      <a:pt x="128" y="85"/>
                    </a:lnTo>
                    <a:lnTo>
                      <a:pt x="158" y="123"/>
                    </a:lnTo>
                    <a:lnTo>
                      <a:pt x="185" y="167"/>
                    </a:lnTo>
                    <a:lnTo>
                      <a:pt x="200" y="224"/>
                    </a:lnTo>
                    <a:lnTo>
                      <a:pt x="219" y="330"/>
                    </a:lnTo>
                    <a:lnTo>
                      <a:pt x="226" y="471"/>
                    </a:lnTo>
                    <a:lnTo>
                      <a:pt x="228" y="604"/>
                    </a:lnTo>
                    <a:lnTo>
                      <a:pt x="359" y="743"/>
                    </a:lnTo>
                    <a:lnTo>
                      <a:pt x="300" y="893"/>
                    </a:lnTo>
                    <a:lnTo>
                      <a:pt x="276" y="906"/>
                    </a:lnTo>
                    <a:lnTo>
                      <a:pt x="302" y="762"/>
                    </a:lnTo>
                    <a:lnTo>
                      <a:pt x="185" y="619"/>
                    </a:lnTo>
                    <a:lnTo>
                      <a:pt x="181" y="557"/>
                    </a:lnTo>
                    <a:lnTo>
                      <a:pt x="164" y="416"/>
                    </a:lnTo>
                    <a:lnTo>
                      <a:pt x="152" y="334"/>
                    </a:lnTo>
                    <a:lnTo>
                      <a:pt x="139" y="260"/>
                    </a:lnTo>
                    <a:lnTo>
                      <a:pt x="124" y="195"/>
                    </a:lnTo>
                    <a:lnTo>
                      <a:pt x="105" y="154"/>
                    </a:lnTo>
                    <a:lnTo>
                      <a:pt x="69" y="104"/>
                    </a:lnTo>
                    <a:lnTo>
                      <a:pt x="34" y="68"/>
                    </a:lnTo>
                    <a:lnTo>
                      <a:pt x="21" y="55"/>
                    </a:lnTo>
                    <a:lnTo>
                      <a:pt x="0" y="39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3" name="Freeform 163">
                <a:extLst>
                  <a:ext uri="{FF2B5EF4-FFF2-40B4-BE49-F238E27FC236}">
                    <a16:creationId xmlns:a16="http://schemas.microsoft.com/office/drawing/2014/main" id="{01091BD8-C2CB-4017-B881-3C52543B15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5" y="2613"/>
                <a:ext cx="115" cy="348"/>
              </a:xfrm>
              <a:custGeom>
                <a:avLst/>
                <a:gdLst>
                  <a:gd name="T0" fmla="*/ 23 w 230"/>
                  <a:gd name="T1" fmla="*/ 0 h 695"/>
                  <a:gd name="T2" fmla="*/ 30 w 230"/>
                  <a:gd name="T3" fmla="*/ 19 h 695"/>
                  <a:gd name="T4" fmla="*/ 36 w 230"/>
                  <a:gd name="T5" fmla="*/ 40 h 695"/>
                  <a:gd name="T6" fmla="*/ 44 w 230"/>
                  <a:gd name="T7" fmla="*/ 65 h 695"/>
                  <a:gd name="T8" fmla="*/ 55 w 230"/>
                  <a:gd name="T9" fmla="*/ 92 h 695"/>
                  <a:gd name="T10" fmla="*/ 64 w 230"/>
                  <a:gd name="T11" fmla="*/ 120 h 695"/>
                  <a:gd name="T12" fmla="*/ 75 w 230"/>
                  <a:gd name="T13" fmla="*/ 146 h 695"/>
                  <a:gd name="T14" fmla="*/ 86 w 230"/>
                  <a:gd name="T15" fmla="*/ 167 h 695"/>
                  <a:gd name="T16" fmla="*/ 99 w 230"/>
                  <a:gd name="T17" fmla="*/ 209 h 695"/>
                  <a:gd name="T18" fmla="*/ 100 w 230"/>
                  <a:gd name="T19" fmla="*/ 251 h 695"/>
                  <a:gd name="T20" fmla="*/ 95 w 230"/>
                  <a:gd name="T21" fmla="*/ 298 h 695"/>
                  <a:gd name="T22" fmla="*/ 115 w 230"/>
                  <a:gd name="T23" fmla="*/ 341 h 695"/>
                  <a:gd name="T24" fmla="*/ 104 w 230"/>
                  <a:gd name="T25" fmla="*/ 348 h 695"/>
                  <a:gd name="T26" fmla="*/ 76 w 230"/>
                  <a:gd name="T27" fmla="*/ 304 h 695"/>
                  <a:gd name="T28" fmla="*/ 86 w 230"/>
                  <a:gd name="T29" fmla="*/ 223 h 695"/>
                  <a:gd name="T30" fmla="*/ 77 w 230"/>
                  <a:gd name="T31" fmla="*/ 202 h 695"/>
                  <a:gd name="T32" fmla="*/ 68 w 230"/>
                  <a:gd name="T33" fmla="*/ 180 h 695"/>
                  <a:gd name="T34" fmla="*/ 57 w 230"/>
                  <a:gd name="T35" fmla="*/ 152 h 695"/>
                  <a:gd name="T36" fmla="*/ 44 w 230"/>
                  <a:gd name="T37" fmla="*/ 124 h 695"/>
                  <a:gd name="T38" fmla="*/ 33 w 230"/>
                  <a:gd name="T39" fmla="*/ 96 h 695"/>
                  <a:gd name="T40" fmla="*/ 22 w 230"/>
                  <a:gd name="T41" fmla="*/ 72 h 695"/>
                  <a:gd name="T42" fmla="*/ 16 w 230"/>
                  <a:gd name="T43" fmla="*/ 55 h 695"/>
                  <a:gd name="T44" fmla="*/ 0 w 230"/>
                  <a:gd name="T45" fmla="*/ 1 h 695"/>
                  <a:gd name="T46" fmla="*/ 23 w 230"/>
                  <a:gd name="T47" fmla="*/ 0 h 695"/>
                  <a:gd name="T48" fmla="*/ 23 w 230"/>
                  <a:gd name="T49" fmla="*/ 0 h 695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230" h="695">
                    <a:moveTo>
                      <a:pt x="46" y="0"/>
                    </a:moveTo>
                    <a:lnTo>
                      <a:pt x="59" y="38"/>
                    </a:lnTo>
                    <a:lnTo>
                      <a:pt x="71" y="79"/>
                    </a:lnTo>
                    <a:lnTo>
                      <a:pt x="88" y="129"/>
                    </a:lnTo>
                    <a:lnTo>
                      <a:pt x="109" y="184"/>
                    </a:lnTo>
                    <a:lnTo>
                      <a:pt x="128" y="239"/>
                    </a:lnTo>
                    <a:lnTo>
                      <a:pt x="149" y="292"/>
                    </a:lnTo>
                    <a:lnTo>
                      <a:pt x="171" y="334"/>
                    </a:lnTo>
                    <a:lnTo>
                      <a:pt x="198" y="418"/>
                    </a:lnTo>
                    <a:lnTo>
                      <a:pt x="200" y="501"/>
                    </a:lnTo>
                    <a:lnTo>
                      <a:pt x="190" y="595"/>
                    </a:lnTo>
                    <a:lnTo>
                      <a:pt x="230" y="682"/>
                    </a:lnTo>
                    <a:lnTo>
                      <a:pt x="208" y="695"/>
                    </a:lnTo>
                    <a:lnTo>
                      <a:pt x="151" y="608"/>
                    </a:lnTo>
                    <a:lnTo>
                      <a:pt x="171" y="446"/>
                    </a:lnTo>
                    <a:lnTo>
                      <a:pt x="154" y="403"/>
                    </a:lnTo>
                    <a:lnTo>
                      <a:pt x="135" y="359"/>
                    </a:lnTo>
                    <a:lnTo>
                      <a:pt x="113" y="304"/>
                    </a:lnTo>
                    <a:lnTo>
                      <a:pt x="88" y="247"/>
                    </a:lnTo>
                    <a:lnTo>
                      <a:pt x="65" y="192"/>
                    </a:lnTo>
                    <a:lnTo>
                      <a:pt x="44" y="144"/>
                    </a:lnTo>
                    <a:lnTo>
                      <a:pt x="31" y="110"/>
                    </a:lnTo>
                    <a:lnTo>
                      <a:pt x="0" y="2"/>
                    </a:lnTo>
                    <a:lnTo>
                      <a:pt x="4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4" name="Freeform 164">
                <a:extLst>
                  <a:ext uri="{FF2B5EF4-FFF2-40B4-BE49-F238E27FC236}">
                    <a16:creationId xmlns:a16="http://schemas.microsoft.com/office/drawing/2014/main" id="{59699A49-162E-42BE-9231-6767BBDEE34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0" y="3074"/>
                <a:ext cx="61" cy="97"/>
              </a:xfrm>
              <a:custGeom>
                <a:avLst/>
                <a:gdLst>
                  <a:gd name="T0" fmla="*/ 56 w 122"/>
                  <a:gd name="T1" fmla="*/ 1 h 193"/>
                  <a:gd name="T2" fmla="*/ 40 w 122"/>
                  <a:gd name="T3" fmla="*/ 0 h 193"/>
                  <a:gd name="T4" fmla="*/ 23 w 122"/>
                  <a:gd name="T5" fmla="*/ 9 h 193"/>
                  <a:gd name="T6" fmla="*/ 15 w 122"/>
                  <a:gd name="T7" fmla="*/ 18 h 193"/>
                  <a:gd name="T8" fmla="*/ 6 w 122"/>
                  <a:gd name="T9" fmla="*/ 31 h 193"/>
                  <a:gd name="T10" fmla="*/ 0 w 122"/>
                  <a:gd name="T11" fmla="*/ 60 h 193"/>
                  <a:gd name="T12" fmla="*/ 6 w 122"/>
                  <a:gd name="T13" fmla="*/ 80 h 193"/>
                  <a:gd name="T14" fmla="*/ 11 w 122"/>
                  <a:gd name="T15" fmla="*/ 87 h 193"/>
                  <a:gd name="T16" fmla="*/ 16 w 122"/>
                  <a:gd name="T17" fmla="*/ 93 h 193"/>
                  <a:gd name="T18" fmla="*/ 22 w 122"/>
                  <a:gd name="T19" fmla="*/ 97 h 193"/>
                  <a:gd name="T20" fmla="*/ 34 w 122"/>
                  <a:gd name="T21" fmla="*/ 89 h 193"/>
                  <a:gd name="T22" fmla="*/ 30 w 122"/>
                  <a:gd name="T23" fmla="*/ 49 h 193"/>
                  <a:gd name="T24" fmla="*/ 48 w 122"/>
                  <a:gd name="T25" fmla="*/ 16 h 193"/>
                  <a:gd name="T26" fmla="*/ 54 w 122"/>
                  <a:gd name="T27" fmla="*/ 13 h 193"/>
                  <a:gd name="T28" fmla="*/ 61 w 122"/>
                  <a:gd name="T29" fmla="*/ 13 h 193"/>
                  <a:gd name="T30" fmla="*/ 56 w 122"/>
                  <a:gd name="T31" fmla="*/ 1 h 193"/>
                  <a:gd name="T32" fmla="*/ 56 w 122"/>
                  <a:gd name="T33" fmla="*/ 1 h 193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22" h="193">
                    <a:moveTo>
                      <a:pt x="112" y="1"/>
                    </a:moveTo>
                    <a:lnTo>
                      <a:pt x="80" y="0"/>
                    </a:lnTo>
                    <a:lnTo>
                      <a:pt x="46" y="17"/>
                    </a:lnTo>
                    <a:lnTo>
                      <a:pt x="30" y="36"/>
                    </a:lnTo>
                    <a:lnTo>
                      <a:pt x="11" y="62"/>
                    </a:lnTo>
                    <a:lnTo>
                      <a:pt x="0" y="119"/>
                    </a:lnTo>
                    <a:lnTo>
                      <a:pt x="11" y="159"/>
                    </a:lnTo>
                    <a:lnTo>
                      <a:pt x="21" y="174"/>
                    </a:lnTo>
                    <a:lnTo>
                      <a:pt x="32" y="186"/>
                    </a:lnTo>
                    <a:lnTo>
                      <a:pt x="44" y="193"/>
                    </a:lnTo>
                    <a:lnTo>
                      <a:pt x="68" y="178"/>
                    </a:lnTo>
                    <a:lnTo>
                      <a:pt x="59" y="98"/>
                    </a:lnTo>
                    <a:lnTo>
                      <a:pt x="95" y="32"/>
                    </a:lnTo>
                    <a:lnTo>
                      <a:pt x="108" y="26"/>
                    </a:lnTo>
                    <a:lnTo>
                      <a:pt x="122" y="26"/>
                    </a:lnTo>
                    <a:lnTo>
                      <a:pt x="112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5" name="Freeform 165">
                <a:extLst>
                  <a:ext uri="{FF2B5EF4-FFF2-40B4-BE49-F238E27FC236}">
                    <a16:creationId xmlns:a16="http://schemas.microsoft.com/office/drawing/2014/main" id="{DB9D2DEE-F052-4E8D-BFF5-DCE05643FE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50" y="3072"/>
                <a:ext cx="40" cy="81"/>
              </a:xfrm>
              <a:custGeom>
                <a:avLst/>
                <a:gdLst>
                  <a:gd name="T0" fmla="*/ 32 w 80"/>
                  <a:gd name="T1" fmla="*/ 7 h 161"/>
                  <a:gd name="T2" fmla="*/ 27 w 80"/>
                  <a:gd name="T3" fmla="*/ 57 h 161"/>
                  <a:gd name="T4" fmla="*/ 40 w 80"/>
                  <a:gd name="T5" fmla="*/ 81 h 161"/>
                  <a:gd name="T6" fmla="*/ 22 w 80"/>
                  <a:gd name="T7" fmla="*/ 80 h 161"/>
                  <a:gd name="T8" fmla="*/ 18 w 80"/>
                  <a:gd name="T9" fmla="*/ 75 h 161"/>
                  <a:gd name="T10" fmla="*/ 11 w 80"/>
                  <a:gd name="T11" fmla="*/ 65 h 161"/>
                  <a:gd name="T12" fmla="*/ 0 w 80"/>
                  <a:gd name="T13" fmla="*/ 38 h 161"/>
                  <a:gd name="T14" fmla="*/ 2 w 80"/>
                  <a:gd name="T15" fmla="*/ 12 h 161"/>
                  <a:gd name="T16" fmla="*/ 4 w 80"/>
                  <a:gd name="T17" fmla="*/ 0 h 161"/>
                  <a:gd name="T18" fmla="*/ 32 w 80"/>
                  <a:gd name="T19" fmla="*/ 7 h 161"/>
                  <a:gd name="T20" fmla="*/ 32 w 80"/>
                  <a:gd name="T21" fmla="*/ 7 h 161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80" h="161">
                    <a:moveTo>
                      <a:pt x="63" y="13"/>
                    </a:moveTo>
                    <a:lnTo>
                      <a:pt x="53" y="114"/>
                    </a:lnTo>
                    <a:lnTo>
                      <a:pt x="80" y="161"/>
                    </a:lnTo>
                    <a:lnTo>
                      <a:pt x="44" y="159"/>
                    </a:lnTo>
                    <a:lnTo>
                      <a:pt x="36" y="150"/>
                    </a:lnTo>
                    <a:lnTo>
                      <a:pt x="21" y="129"/>
                    </a:lnTo>
                    <a:lnTo>
                      <a:pt x="0" y="76"/>
                    </a:lnTo>
                    <a:lnTo>
                      <a:pt x="4" y="24"/>
                    </a:lnTo>
                    <a:lnTo>
                      <a:pt x="8" y="0"/>
                    </a:lnTo>
                    <a:lnTo>
                      <a:pt x="63" y="1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6" name="Freeform 166">
                <a:extLst>
                  <a:ext uri="{FF2B5EF4-FFF2-40B4-BE49-F238E27FC236}">
                    <a16:creationId xmlns:a16="http://schemas.microsoft.com/office/drawing/2014/main" id="{BAD79399-A8FD-48D7-B3CB-783354A4AFD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6" y="2930"/>
                <a:ext cx="62" cy="83"/>
              </a:xfrm>
              <a:custGeom>
                <a:avLst/>
                <a:gdLst>
                  <a:gd name="T0" fmla="*/ 52 w 123"/>
                  <a:gd name="T1" fmla="*/ 0 h 167"/>
                  <a:gd name="T2" fmla="*/ 33 w 123"/>
                  <a:gd name="T3" fmla="*/ 55 h 167"/>
                  <a:gd name="T4" fmla="*/ 30 w 123"/>
                  <a:gd name="T5" fmla="*/ 58 h 167"/>
                  <a:gd name="T6" fmla="*/ 19 w 123"/>
                  <a:gd name="T7" fmla="*/ 57 h 167"/>
                  <a:gd name="T8" fmla="*/ 6 w 123"/>
                  <a:gd name="T9" fmla="*/ 39 h 167"/>
                  <a:gd name="T10" fmla="*/ 0 w 123"/>
                  <a:gd name="T11" fmla="*/ 43 h 167"/>
                  <a:gd name="T12" fmla="*/ 4 w 123"/>
                  <a:gd name="T13" fmla="*/ 64 h 167"/>
                  <a:gd name="T14" fmla="*/ 11 w 123"/>
                  <a:gd name="T15" fmla="*/ 77 h 167"/>
                  <a:gd name="T16" fmla="*/ 15 w 123"/>
                  <a:gd name="T17" fmla="*/ 82 h 167"/>
                  <a:gd name="T18" fmla="*/ 22 w 123"/>
                  <a:gd name="T19" fmla="*/ 83 h 167"/>
                  <a:gd name="T20" fmla="*/ 44 w 123"/>
                  <a:gd name="T21" fmla="*/ 76 h 167"/>
                  <a:gd name="T22" fmla="*/ 50 w 123"/>
                  <a:gd name="T23" fmla="*/ 69 h 167"/>
                  <a:gd name="T24" fmla="*/ 62 w 123"/>
                  <a:gd name="T25" fmla="*/ 5 h 167"/>
                  <a:gd name="T26" fmla="*/ 52 w 123"/>
                  <a:gd name="T27" fmla="*/ 0 h 167"/>
                  <a:gd name="T28" fmla="*/ 52 w 123"/>
                  <a:gd name="T29" fmla="*/ 0 h 16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23" h="167">
                    <a:moveTo>
                      <a:pt x="104" y="0"/>
                    </a:moveTo>
                    <a:lnTo>
                      <a:pt x="66" y="110"/>
                    </a:lnTo>
                    <a:lnTo>
                      <a:pt x="59" y="116"/>
                    </a:lnTo>
                    <a:lnTo>
                      <a:pt x="38" y="114"/>
                    </a:lnTo>
                    <a:lnTo>
                      <a:pt x="11" y="79"/>
                    </a:lnTo>
                    <a:lnTo>
                      <a:pt x="0" y="87"/>
                    </a:lnTo>
                    <a:lnTo>
                      <a:pt x="7" y="129"/>
                    </a:lnTo>
                    <a:lnTo>
                      <a:pt x="21" y="155"/>
                    </a:lnTo>
                    <a:lnTo>
                      <a:pt x="30" y="165"/>
                    </a:lnTo>
                    <a:lnTo>
                      <a:pt x="44" y="167"/>
                    </a:lnTo>
                    <a:lnTo>
                      <a:pt x="87" y="152"/>
                    </a:lnTo>
                    <a:lnTo>
                      <a:pt x="99" y="138"/>
                    </a:lnTo>
                    <a:lnTo>
                      <a:pt x="123" y="11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27" name="Freeform 167">
                <a:extLst>
                  <a:ext uri="{FF2B5EF4-FFF2-40B4-BE49-F238E27FC236}">
                    <a16:creationId xmlns:a16="http://schemas.microsoft.com/office/drawing/2014/main" id="{3230C708-BB11-44D0-A5F4-F4B10EEA76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4" y="2933"/>
                <a:ext cx="24" cy="67"/>
              </a:xfrm>
              <a:custGeom>
                <a:avLst/>
                <a:gdLst>
                  <a:gd name="T0" fmla="*/ 10 w 47"/>
                  <a:gd name="T1" fmla="*/ 0 h 135"/>
                  <a:gd name="T2" fmla="*/ 0 w 47"/>
                  <a:gd name="T3" fmla="*/ 66 h 135"/>
                  <a:gd name="T4" fmla="*/ 9 w 47"/>
                  <a:gd name="T5" fmla="*/ 67 h 135"/>
                  <a:gd name="T6" fmla="*/ 24 w 47"/>
                  <a:gd name="T7" fmla="*/ 9 h 135"/>
                  <a:gd name="T8" fmla="*/ 10 w 47"/>
                  <a:gd name="T9" fmla="*/ 0 h 135"/>
                  <a:gd name="T10" fmla="*/ 10 w 47"/>
                  <a:gd name="T11" fmla="*/ 0 h 135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7" h="135">
                    <a:moveTo>
                      <a:pt x="19" y="0"/>
                    </a:moveTo>
                    <a:lnTo>
                      <a:pt x="0" y="133"/>
                    </a:lnTo>
                    <a:lnTo>
                      <a:pt x="17" y="135"/>
                    </a:lnTo>
                    <a:lnTo>
                      <a:pt x="47" y="19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grpSp>
        <p:nvGrpSpPr>
          <p:cNvPr id="171176" name="Group 168">
            <a:extLst>
              <a:ext uri="{FF2B5EF4-FFF2-40B4-BE49-F238E27FC236}">
                <a16:creationId xmlns:a16="http://schemas.microsoft.com/office/drawing/2014/main" id="{10F9E07E-2B17-4F41-830A-331F4E85C33A}"/>
              </a:ext>
            </a:extLst>
          </p:cNvPr>
          <p:cNvGrpSpPr>
            <a:grpSpLocks/>
          </p:cNvGrpSpPr>
          <p:nvPr/>
        </p:nvGrpSpPr>
        <p:grpSpPr bwMode="auto">
          <a:xfrm>
            <a:off x="1284288" y="2932113"/>
            <a:ext cx="4333875" cy="3544887"/>
            <a:chOff x="809" y="1847"/>
            <a:chExt cx="2730" cy="2233"/>
          </a:xfrm>
        </p:grpSpPr>
        <p:pic>
          <p:nvPicPr>
            <p:cNvPr id="4105" name="Picture 169" descr="an01124_">
              <a:extLst>
                <a:ext uri="{FF2B5EF4-FFF2-40B4-BE49-F238E27FC236}">
                  <a16:creationId xmlns:a16="http://schemas.microsoft.com/office/drawing/2014/main" id="{02E6BE39-C2DA-4EC5-9CAF-A2C2AD849E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9" y="2855"/>
              <a:ext cx="680" cy="8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6" name="Picture 170" descr="an02542_">
              <a:extLst>
                <a:ext uri="{FF2B5EF4-FFF2-40B4-BE49-F238E27FC236}">
                  <a16:creationId xmlns:a16="http://schemas.microsoft.com/office/drawing/2014/main" id="{A68DA6F3-8F5C-4B50-B8F2-A9BCC2BC7E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" y="1847"/>
              <a:ext cx="816" cy="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07" name="Picture 171" descr="an02097_">
              <a:extLst>
                <a:ext uri="{FF2B5EF4-FFF2-40B4-BE49-F238E27FC236}">
                  <a16:creationId xmlns:a16="http://schemas.microsoft.com/office/drawing/2014/main" id="{9FCF0406-65D2-4DFF-A980-43763FAE1A4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" y="3239"/>
              <a:ext cx="719" cy="8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08" name="Freeform 172">
              <a:extLst>
                <a:ext uri="{FF2B5EF4-FFF2-40B4-BE49-F238E27FC236}">
                  <a16:creationId xmlns:a16="http://schemas.microsoft.com/office/drawing/2014/main" id="{B629925E-776D-4357-93DF-4A889EB6CF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2" y="2032"/>
              <a:ext cx="1536" cy="224"/>
            </a:xfrm>
            <a:custGeom>
              <a:avLst/>
              <a:gdLst>
                <a:gd name="T0" fmla="*/ 1536 w 1536"/>
                <a:gd name="T1" fmla="*/ 224 h 224"/>
                <a:gd name="T2" fmla="*/ 624 w 1536"/>
                <a:gd name="T3" fmla="*/ 32 h 224"/>
                <a:gd name="T4" fmla="*/ 0 w 1536"/>
                <a:gd name="T5" fmla="*/ 32 h 224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536" h="224">
                  <a:moveTo>
                    <a:pt x="1536" y="224"/>
                  </a:moveTo>
                  <a:cubicBezTo>
                    <a:pt x="1208" y="144"/>
                    <a:pt x="880" y="64"/>
                    <a:pt x="624" y="32"/>
                  </a:cubicBezTo>
                  <a:cubicBezTo>
                    <a:pt x="368" y="0"/>
                    <a:pt x="184" y="16"/>
                    <a:pt x="0" y="32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09" name="Freeform 173">
              <a:extLst>
                <a:ext uri="{FF2B5EF4-FFF2-40B4-BE49-F238E27FC236}">
                  <a16:creationId xmlns:a16="http://schemas.microsoft.com/office/drawing/2014/main" id="{3CFB5C68-07EF-4412-BE3D-E2612993B5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125" y="2544"/>
              <a:ext cx="995" cy="289"/>
            </a:xfrm>
            <a:custGeom>
              <a:avLst/>
              <a:gdLst>
                <a:gd name="T0" fmla="*/ 995 w 1091"/>
                <a:gd name="T1" fmla="*/ 0 h 305"/>
                <a:gd name="T2" fmla="*/ 378 w 1091"/>
                <a:gd name="T3" fmla="*/ 118 h 305"/>
                <a:gd name="T4" fmla="*/ 0 w 1091"/>
                <a:gd name="T5" fmla="*/ 289 h 305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091" h="305">
                  <a:moveTo>
                    <a:pt x="1091" y="0"/>
                  </a:moveTo>
                  <a:cubicBezTo>
                    <a:pt x="978" y="21"/>
                    <a:pt x="597" y="74"/>
                    <a:pt x="415" y="125"/>
                  </a:cubicBezTo>
                  <a:cubicBezTo>
                    <a:pt x="233" y="176"/>
                    <a:pt x="86" y="268"/>
                    <a:pt x="0" y="305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0" name="Freeform 174">
              <a:extLst>
                <a:ext uri="{FF2B5EF4-FFF2-40B4-BE49-F238E27FC236}">
                  <a16:creationId xmlns:a16="http://schemas.microsoft.com/office/drawing/2014/main" id="{5601BBCB-F151-44C8-9E64-AAD2069A3603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6" y="2832"/>
              <a:ext cx="413" cy="388"/>
            </a:xfrm>
            <a:custGeom>
              <a:avLst/>
              <a:gdLst>
                <a:gd name="T0" fmla="*/ 413 w 413"/>
                <a:gd name="T1" fmla="*/ 0 h 388"/>
                <a:gd name="T2" fmla="*/ 198 w 413"/>
                <a:gd name="T3" fmla="*/ 180 h 388"/>
                <a:gd name="T4" fmla="*/ 0 w 413"/>
                <a:gd name="T5" fmla="*/ 388 h 3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3" h="388">
                  <a:moveTo>
                    <a:pt x="413" y="0"/>
                  </a:moveTo>
                  <a:cubicBezTo>
                    <a:pt x="377" y="30"/>
                    <a:pt x="267" y="115"/>
                    <a:pt x="198" y="180"/>
                  </a:cubicBezTo>
                  <a:cubicBezTo>
                    <a:pt x="129" y="245"/>
                    <a:pt x="41" y="345"/>
                    <a:pt x="0" y="388"/>
                  </a:cubicBezTo>
                </a:path>
              </a:pathLst>
            </a:custGeom>
            <a:noFill/>
            <a:ln w="38100" cmpd="sng">
              <a:solidFill>
                <a:srgbClr val="FF0000"/>
              </a:solidFill>
              <a:round/>
              <a:headEnd type="non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11" name="Rectangle 175">
              <a:extLst>
                <a:ext uri="{FF2B5EF4-FFF2-40B4-BE49-F238E27FC236}">
                  <a16:creationId xmlns:a16="http://schemas.microsoft.com/office/drawing/2014/main" id="{9E1554E9-44BC-467D-A144-026F0EC107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" y="1864"/>
              <a:ext cx="365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600" b="1">
                  <a:solidFill>
                    <a:schemeClr val="accent2"/>
                  </a:solidFill>
                </a:rPr>
                <a:t>frog</a:t>
              </a:r>
            </a:p>
          </p:txBody>
        </p:sp>
        <p:sp>
          <p:nvSpPr>
            <p:cNvPr id="4112" name="Rectangle 176">
              <a:extLst>
                <a:ext uri="{FF2B5EF4-FFF2-40B4-BE49-F238E27FC236}">
                  <a16:creationId xmlns:a16="http://schemas.microsoft.com/office/drawing/2014/main" id="{94E2AEA4-2FBA-4D85-AF34-8E16E98867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428"/>
              <a:ext cx="344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600" b="1">
                  <a:solidFill>
                    <a:schemeClr val="accent2"/>
                  </a:solidFill>
                </a:rPr>
                <a:t>lion</a:t>
              </a:r>
            </a:p>
          </p:txBody>
        </p:sp>
        <p:sp>
          <p:nvSpPr>
            <p:cNvPr id="4113" name="Rectangle 177">
              <a:extLst>
                <a:ext uri="{FF2B5EF4-FFF2-40B4-BE49-F238E27FC236}">
                  <a16:creationId xmlns:a16="http://schemas.microsoft.com/office/drawing/2014/main" id="{D8D771AD-0AC4-4529-9D65-282E255034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2832"/>
              <a:ext cx="358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600" b="1">
                  <a:solidFill>
                    <a:schemeClr val="accent2"/>
                  </a:solidFill>
                </a:rPr>
                <a:t>bird</a:t>
              </a:r>
            </a:p>
          </p:txBody>
        </p:sp>
      </p:grpSp>
      <p:sp>
        <p:nvSpPr>
          <p:cNvPr id="171186" name="AutoShape 178">
            <a:extLst>
              <a:ext uri="{FF2B5EF4-FFF2-40B4-BE49-F238E27FC236}">
                <a16:creationId xmlns:a16="http://schemas.microsoft.com/office/drawing/2014/main" id="{A5A0020F-EBE9-4CFA-B993-B762185A8D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34063" y="5145088"/>
            <a:ext cx="2292350" cy="685800"/>
          </a:xfrm>
          <a:prstGeom prst="wedgeEllipseCallout">
            <a:avLst>
              <a:gd name="adj1" fmla="val -15949"/>
              <a:gd name="adj2" fmla="val -156222"/>
            </a:avLst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solidFill>
                  <a:schemeClr val="accent2"/>
                </a:solidFill>
              </a:rPr>
              <a:t>What is that?</a:t>
            </a:r>
          </a:p>
        </p:txBody>
      </p:sp>
      <p:sp>
        <p:nvSpPr>
          <p:cNvPr id="171187" name="AutoShape 179">
            <a:extLst>
              <a:ext uri="{FF2B5EF4-FFF2-40B4-BE49-F238E27FC236}">
                <a16:creationId xmlns:a16="http://schemas.microsoft.com/office/drawing/2014/main" id="{561198E0-4BD6-467D-B94F-C80B8B9C33B8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553200" y="2590800"/>
            <a:ext cx="1752600" cy="533400"/>
          </a:xfrm>
          <a:prstGeom prst="wedgeEllipseCallout">
            <a:avLst>
              <a:gd name="adj1" fmla="val 79551"/>
              <a:gd name="adj2" fmla="val 20935"/>
            </a:avLst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600" b="1">
                <a:solidFill>
                  <a:schemeClr val="accent2"/>
                </a:solidFill>
              </a:rPr>
              <a:t>It’s a frog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1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71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186" grpId="0" animBg="1" autoUpdateAnimBg="0"/>
      <p:bldP spid="171187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عنصر نائب لرقم الشريحة 3">
            <a:extLst>
              <a:ext uri="{FF2B5EF4-FFF2-40B4-BE49-F238E27FC236}">
                <a16:creationId xmlns:a16="http://schemas.microsoft.com/office/drawing/2014/main" id="{A4BA3A3B-2992-4A10-8A9C-7BF77B7FC6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2052293-4A26-4B6A-B87E-EABD0242B21F}" type="slidenum">
              <a:rPr lang="en-US" altLang="en-US"/>
              <a:pPr eaLnBrk="1" hangingPunct="1"/>
              <a:t>4</a:t>
            </a:fld>
            <a:endParaRPr lang="en-US" altLang="en-US"/>
          </a:p>
        </p:txBody>
      </p:sp>
      <p:sp>
        <p:nvSpPr>
          <p:cNvPr id="5123" name="Rectangle 2">
            <a:extLst>
              <a:ext uri="{FF2B5EF4-FFF2-40B4-BE49-F238E27FC236}">
                <a16:creationId xmlns:a16="http://schemas.microsoft.com/office/drawing/2014/main" id="{62C9F208-4ABD-45D4-8C32-B213CD68C8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Neural networks to the rescue…</a:t>
            </a:r>
          </a:p>
        </p:txBody>
      </p:sp>
      <p:sp>
        <p:nvSpPr>
          <p:cNvPr id="5124" name="Rectangle 3">
            <a:extLst>
              <a:ext uri="{FF2B5EF4-FFF2-40B4-BE49-F238E27FC236}">
                <a16:creationId xmlns:a16="http://schemas.microsoft.com/office/drawing/2014/main" id="{B60B9314-D14F-4B80-92AC-6FF658B415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en-US" altLang="en-US" sz="2800" b="1"/>
              <a:t>Neural network:</a:t>
            </a:r>
            <a:r>
              <a:rPr lang="en-US" altLang="en-US" sz="2800"/>
              <a:t> </a:t>
            </a:r>
            <a:r>
              <a:rPr lang="en-US" altLang="en-US" sz="2800" i="1">
                <a:solidFill>
                  <a:schemeClr val="accent2"/>
                </a:solidFill>
              </a:rPr>
              <a:t>information processing paradigm inspired by biological nervous systems, such as our brain</a:t>
            </a:r>
            <a:endParaRPr lang="en-US" altLang="en-US" sz="2800">
              <a:solidFill>
                <a:schemeClr val="accent2"/>
              </a:solidFill>
            </a:endParaRPr>
          </a:p>
          <a:p>
            <a:pPr algn="just" eaLnBrk="1" hangingPunct="1"/>
            <a:r>
              <a:rPr lang="en-US" altLang="en-US" sz="2800"/>
              <a:t>Structure: large number of highly interconnected processing elements (</a:t>
            </a:r>
            <a:r>
              <a:rPr lang="en-US" altLang="en-US" sz="2800" i="1">
                <a:solidFill>
                  <a:schemeClr val="accent2"/>
                </a:solidFill>
              </a:rPr>
              <a:t>neurons</a:t>
            </a:r>
            <a:r>
              <a:rPr lang="en-US" altLang="en-US" sz="2800"/>
              <a:t>) working together</a:t>
            </a:r>
          </a:p>
          <a:p>
            <a:pPr algn="just" eaLnBrk="1" hangingPunct="1"/>
            <a:r>
              <a:rPr lang="en-US" altLang="en-US" sz="2800"/>
              <a:t>Like people, they learn </a:t>
            </a:r>
            <a:r>
              <a:rPr lang="en-US" altLang="en-US" sz="2800" i="1">
                <a:solidFill>
                  <a:schemeClr val="accent2"/>
                </a:solidFill>
              </a:rPr>
              <a:t>from experience</a:t>
            </a:r>
            <a:r>
              <a:rPr lang="en-US" altLang="en-US" sz="2800"/>
              <a:t> (by example)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FDF6EB2-9808-4B22-B2AC-4DC20A51FCF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What are Neural Networks?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4629EE8A-ED8C-4BCB-B3E9-8C41F91DB0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953000"/>
          </a:xfrm>
        </p:spPr>
        <p:txBody>
          <a:bodyPr/>
          <a:lstStyle/>
          <a:p>
            <a:r>
              <a:rPr lang="en-GB" altLang="en-US" sz="2000"/>
              <a:t>Models of the brain and nervous system</a:t>
            </a:r>
          </a:p>
          <a:p>
            <a:r>
              <a:rPr lang="en-GB" altLang="en-US" sz="2000"/>
              <a:t>Highly parallel</a:t>
            </a:r>
          </a:p>
          <a:p>
            <a:pPr lvl="1"/>
            <a:r>
              <a:rPr lang="en-GB" altLang="en-US" sz="1800"/>
              <a:t>Process information much more like the brain than a serial computer</a:t>
            </a:r>
          </a:p>
          <a:p>
            <a:r>
              <a:rPr lang="en-GB" altLang="en-US" sz="2000"/>
              <a:t>Learning</a:t>
            </a:r>
          </a:p>
          <a:p>
            <a:endParaRPr lang="en-GB" altLang="en-US" sz="2000"/>
          </a:p>
          <a:p>
            <a:r>
              <a:rPr lang="en-GB" altLang="en-US" sz="2000"/>
              <a:t>Very simple principles</a:t>
            </a:r>
          </a:p>
          <a:p>
            <a:r>
              <a:rPr lang="en-GB" altLang="en-US" sz="2000"/>
              <a:t>Very complex behaviours</a:t>
            </a:r>
          </a:p>
          <a:p>
            <a:endParaRPr lang="en-GB" altLang="en-US" sz="2000"/>
          </a:p>
          <a:p>
            <a:r>
              <a:rPr lang="en-GB" altLang="en-US" sz="2000"/>
              <a:t>Applications</a:t>
            </a:r>
          </a:p>
          <a:p>
            <a:pPr lvl="1"/>
            <a:r>
              <a:rPr lang="en-GB" altLang="en-US" sz="1800"/>
              <a:t>As powerful problem solvers</a:t>
            </a:r>
          </a:p>
          <a:p>
            <a:pPr lvl="1"/>
            <a:r>
              <a:rPr lang="en-GB" altLang="en-US" sz="1800"/>
              <a:t>As biological models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4E28A061-8B38-4ADE-BFF8-907D90D3A8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Biological Neural Nets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A17A9115-F57C-4BA8-A33F-9F4FAFFA01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Pigeons as art experts </a:t>
            </a:r>
            <a:r>
              <a:rPr lang="en-GB" altLang="en-US" sz="2000"/>
              <a:t>(Watanabe </a:t>
            </a:r>
            <a:r>
              <a:rPr lang="en-GB" altLang="en-US" sz="2000" i="1"/>
              <a:t>et al.</a:t>
            </a:r>
            <a:r>
              <a:rPr lang="en-GB" altLang="en-US" sz="2000"/>
              <a:t> 1995)</a:t>
            </a:r>
          </a:p>
          <a:p>
            <a:endParaRPr lang="en-GB" altLang="en-US" sz="2000"/>
          </a:p>
          <a:p>
            <a:endParaRPr lang="en-GB" altLang="en-US" sz="2000"/>
          </a:p>
          <a:p>
            <a:pPr lvl="1"/>
            <a:r>
              <a:rPr lang="en-GB" altLang="en-US"/>
              <a:t>Experiment:</a:t>
            </a:r>
          </a:p>
          <a:p>
            <a:pPr lvl="2"/>
            <a:r>
              <a:rPr lang="en-GB" altLang="en-US"/>
              <a:t>Pigeon in Skinner box</a:t>
            </a:r>
          </a:p>
          <a:p>
            <a:pPr lvl="2"/>
            <a:r>
              <a:rPr lang="en-GB" altLang="en-US"/>
              <a:t>Present paintings of two different artists (e.g. Chagall / Van Gogh)</a:t>
            </a:r>
          </a:p>
          <a:p>
            <a:pPr lvl="2"/>
            <a:r>
              <a:rPr lang="en-GB" altLang="en-US"/>
              <a:t>Reward for pecking when presented a particular artist (e.g. Van Gogh)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>
            <a:extLst>
              <a:ext uri="{FF2B5EF4-FFF2-40B4-BE49-F238E27FC236}">
                <a16:creationId xmlns:a16="http://schemas.microsoft.com/office/drawing/2014/main" id="{BD54AB99-44B5-4820-AC34-6F067E474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09600"/>
            <a:ext cx="7239000" cy="562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>
            <a:extLst>
              <a:ext uri="{FF2B5EF4-FFF2-40B4-BE49-F238E27FC236}">
                <a16:creationId xmlns:a16="http://schemas.microsoft.com/office/drawing/2014/main" id="{1C8B2915-C5A0-44E3-AD42-7CFFD5BCB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1700" y="533400"/>
            <a:ext cx="48006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>
            <a:extLst>
              <a:ext uri="{FF2B5EF4-FFF2-40B4-BE49-F238E27FC236}">
                <a16:creationId xmlns:a16="http://schemas.microsoft.com/office/drawing/2014/main" id="{75F72255-432F-431E-9D84-FC94A2D0AF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371475"/>
            <a:ext cx="89535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Rectangle 4">
            <a:extLst>
              <a:ext uri="{FF2B5EF4-FFF2-40B4-BE49-F238E27FC236}">
                <a16:creationId xmlns:a16="http://schemas.microsoft.com/office/drawing/2014/main" id="{BECBE249-3986-4D67-8405-5039D8993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200400"/>
            <a:ext cx="7848600" cy="1828800"/>
          </a:xfrm>
          <a:prstGeom prst="rect">
            <a:avLst/>
          </a:prstGeom>
          <a:solidFill>
            <a:srgbClr val="99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2EB1E2CC-EBB5-4C85-82CD-F3F154556D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6096000"/>
          </a:xfrm>
        </p:spPr>
        <p:txBody>
          <a:bodyPr/>
          <a:lstStyle/>
          <a:p>
            <a:r>
              <a:rPr lang="en-GB" altLang="en-US" sz="2000" dirty="0"/>
              <a:t>Pigeons were able to discriminate between Van Gogh and Chagall with 95% accuracy (when presented with pictures they had been trained on)</a:t>
            </a:r>
          </a:p>
          <a:p>
            <a:endParaRPr lang="en-GB" altLang="en-US" sz="2000" dirty="0"/>
          </a:p>
          <a:p>
            <a:r>
              <a:rPr lang="en-GB" altLang="en-US" sz="2000" dirty="0"/>
              <a:t>Discrimination still 85% successful for previously unseen paintings of the artists</a:t>
            </a:r>
          </a:p>
          <a:p>
            <a:endParaRPr lang="en-GB" altLang="en-US" sz="2000" dirty="0"/>
          </a:p>
          <a:p>
            <a:r>
              <a:rPr lang="en-GB" altLang="en-US" sz="2000" dirty="0"/>
              <a:t>Pigeons do not simply memorise the pictures</a:t>
            </a:r>
          </a:p>
          <a:p>
            <a:r>
              <a:rPr lang="en-GB" altLang="en-US" sz="2000" dirty="0"/>
              <a:t>They can extract and recognise patterns (the ‘style’)</a:t>
            </a:r>
          </a:p>
          <a:p>
            <a:r>
              <a:rPr lang="en-GB" altLang="en-US" sz="2000" dirty="0"/>
              <a:t>They generalise from the already seen to make predictions</a:t>
            </a:r>
          </a:p>
          <a:p>
            <a:endParaRPr lang="en-GB" altLang="en-US" sz="2000" dirty="0"/>
          </a:p>
          <a:p>
            <a:r>
              <a:rPr lang="en-GB" altLang="en-US" sz="2000" dirty="0"/>
              <a:t>This is what neural networks (biological and artificial) are good at </a:t>
            </a:r>
            <a:r>
              <a:rPr lang="en-GB" altLang="en-US" sz="1400" dirty="0"/>
              <a:t>(unlike conventional computer)</a:t>
            </a:r>
            <a:endParaRPr lang="en-GB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عنصر نائب لرقم الشريحة 3">
            <a:extLst>
              <a:ext uri="{FF2B5EF4-FFF2-40B4-BE49-F238E27FC236}">
                <a16:creationId xmlns:a16="http://schemas.microsoft.com/office/drawing/2014/main" id="{DB73A3BC-4FA6-4422-9075-83793C36FD2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DD03411-4C82-4A70-A6F5-97953FDEAA8C}" type="slidenum">
              <a:rPr lang="en-US" altLang="en-US"/>
              <a:pPr eaLnBrk="1" hangingPunct="1"/>
              <a:t>11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D7A52BC7-0E3A-4C88-84DB-7C80F34C125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GB" altLang="en-US" b="1" i="1">
                <a:solidFill>
                  <a:srgbClr val="D93145"/>
                </a:solidFill>
                <a:latin typeface="Times New Roman" panose="02020603050405020304" pitchFamily="18" charset="0"/>
              </a:rPr>
              <a:t>Definition of ANN</a:t>
            </a:r>
            <a:endParaRPr lang="en-US" altLang="en-US" b="1" i="1">
              <a:solidFill>
                <a:srgbClr val="D93145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CDB1D253-ECFC-4F4E-A94D-E05ADB24BFE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 algn="just" eaLnBrk="1" hangingPunct="1">
              <a:spcBef>
                <a:spcPct val="0"/>
              </a:spcBef>
              <a:buFontTx/>
              <a:buNone/>
            </a:pPr>
            <a:r>
              <a:rPr lang="en-US" altLang="en-US"/>
              <a:t>“Data processing system consisting of a large number of simple, highly interconnected processing elements (artificial neurons) in an architecture inspired by the structure of the cerebral cortex of the brain” 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</a:pPr>
            <a:endParaRPr lang="en-US" altLang="en-US"/>
          </a:p>
          <a:p>
            <a:pPr marL="0" indent="0" algn="r" eaLnBrk="1" hangingPunct="1">
              <a:spcBef>
                <a:spcPct val="0"/>
              </a:spcBef>
              <a:buFontTx/>
              <a:buNone/>
            </a:pPr>
            <a:r>
              <a:rPr lang="en-US" altLang="en-US"/>
              <a:t>(Tsoukalas &amp; Uhrig, 1997).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عنصر نائب لرقم الشريحة 2">
            <a:extLst>
              <a:ext uri="{FF2B5EF4-FFF2-40B4-BE49-F238E27FC236}">
                <a16:creationId xmlns:a16="http://schemas.microsoft.com/office/drawing/2014/main" id="{311FA296-8D41-4B2D-AD1D-A907AD00644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A27B655-87C2-4C4C-AD36-1A0AFA873D83}" type="slidenum">
              <a:rPr lang="en-US" altLang="en-US"/>
              <a:pPr eaLnBrk="1" hangingPunct="1"/>
              <a:t>12</a:t>
            </a:fld>
            <a:endParaRPr lang="en-US" altLang="en-US"/>
          </a:p>
        </p:txBody>
      </p:sp>
      <p:sp>
        <p:nvSpPr>
          <p:cNvPr id="7171" name="Rectangle 2">
            <a:extLst>
              <a:ext uri="{FF2B5EF4-FFF2-40B4-BE49-F238E27FC236}">
                <a16:creationId xmlns:a16="http://schemas.microsoft.com/office/drawing/2014/main" id="{44FE1CBD-C9D3-4B27-9C36-C135692F4F4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Inspiration from Neurobiology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id="{6D539918-A1C5-4172-AF66-8AEAD5FF5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295400"/>
            <a:ext cx="3671887" cy="5032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  <a:p>
            <a:pPr algn="ctr" eaLnBrk="1" hangingPunct="1"/>
            <a:r>
              <a:rPr lang="en-US" altLang="en-US"/>
              <a:t>Human Biological Neuron</a:t>
            </a:r>
          </a:p>
          <a:p>
            <a:pPr algn="ctr" eaLnBrk="1" hangingPunct="1"/>
            <a:endParaRPr lang="en-US" altLang="en-US"/>
          </a:p>
        </p:txBody>
      </p:sp>
      <p:pic>
        <p:nvPicPr>
          <p:cNvPr id="7173" name="Picture 4">
            <a:extLst>
              <a:ext uri="{FF2B5EF4-FFF2-40B4-BE49-F238E27FC236}">
                <a16:creationId xmlns:a16="http://schemas.microsoft.com/office/drawing/2014/main" id="{1C6D9D84-8731-442F-9A58-13B70FF27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905000"/>
            <a:ext cx="7850187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>
            <a:extLst>
              <a:ext uri="{FF2B5EF4-FFF2-40B4-BE49-F238E27FC236}">
                <a16:creationId xmlns:a16="http://schemas.microsoft.com/office/drawing/2014/main" id="{FA4A91ED-B21B-4C17-A71D-2636FD8034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250" y="533400"/>
            <a:ext cx="5441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Biological Neural Networks</a:t>
            </a:r>
          </a:p>
        </p:txBody>
      </p:sp>
      <p:pic>
        <p:nvPicPr>
          <p:cNvPr id="9219" name="Picture 3" descr="neuron">
            <a:extLst>
              <a:ext uri="{FF2B5EF4-FFF2-40B4-BE49-F238E27FC236}">
                <a16:creationId xmlns:a16="http://schemas.microsoft.com/office/drawing/2014/main" id="{C4ADF9E1-F30D-434E-B486-54F9FB01F8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524000"/>
            <a:ext cx="4064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0" name="Group 4">
            <a:extLst>
              <a:ext uri="{FF2B5EF4-FFF2-40B4-BE49-F238E27FC236}">
                <a16:creationId xmlns:a16="http://schemas.microsoft.com/office/drawing/2014/main" id="{D24FFCBF-303D-4385-A7A7-67A2F91016CA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600200"/>
            <a:ext cx="3886200" cy="1917700"/>
            <a:chOff x="432" y="1008"/>
            <a:chExt cx="2448" cy="1208"/>
          </a:xfrm>
        </p:grpSpPr>
        <p:pic>
          <p:nvPicPr>
            <p:cNvPr id="9227" name="Picture 5" descr="bd10264_">
              <a:extLst>
                <a:ext uri="{FF2B5EF4-FFF2-40B4-BE49-F238E27FC236}">
                  <a16:creationId xmlns:a16="http://schemas.microsoft.com/office/drawing/2014/main" id="{54226F1F-E903-4455-B4AA-3CF7652F06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8" name="Text Box 6">
              <a:extLst>
                <a:ext uri="{FF2B5EF4-FFF2-40B4-BE49-F238E27FC236}">
                  <a16:creationId xmlns:a16="http://schemas.microsoft.com/office/drawing/2014/main" id="{4FF2BB3F-E660-4FCA-9B18-59A143168B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2314" cy="12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A biological neuron has three types of main components; </a:t>
              </a:r>
              <a:r>
                <a:rPr lang="en-US" altLang="en-US" sz="2400" b="1" u="sng">
                  <a:solidFill>
                    <a:schemeClr val="accent2"/>
                  </a:solidFill>
                </a:rPr>
                <a:t>dendrites</a:t>
              </a:r>
              <a:r>
                <a:rPr lang="en-US" altLang="en-US" sz="2400" b="1">
                  <a:solidFill>
                    <a:schemeClr val="accent2"/>
                  </a:solidFill>
                </a:rPr>
                <a:t>, </a:t>
              </a:r>
              <a:r>
                <a:rPr lang="en-US" altLang="en-US" sz="2400" b="1" u="sng">
                  <a:solidFill>
                    <a:schemeClr val="accent2"/>
                  </a:solidFill>
                </a:rPr>
                <a:t>soma</a:t>
              </a:r>
              <a:r>
                <a:rPr lang="en-US" altLang="en-US" sz="2400" b="1">
                  <a:solidFill>
                    <a:schemeClr val="accent2"/>
                  </a:solidFill>
                </a:rPr>
                <a:t> (or cell body) and </a:t>
              </a:r>
              <a:r>
                <a:rPr lang="en-US" altLang="en-US" sz="2400" b="1" u="sng">
                  <a:solidFill>
                    <a:schemeClr val="accent2"/>
                  </a:solidFill>
                </a:rPr>
                <a:t>axon</a:t>
              </a:r>
              <a:r>
                <a:rPr lang="en-US" altLang="en-US" sz="2400" b="1">
                  <a:solidFill>
                    <a:schemeClr val="accent2"/>
                  </a:solidFill>
                </a:rPr>
                <a:t>.</a:t>
              </a:r>
            </a:p>
          </p:txBody>
        </p:sp>
      </p:grpSp>
      <p:grpSp>
        <p:nvGrpSpPr>
          <p:cNvPr id="9221" name="Group 7">
            <a:extLst>
              <a:ext uri="{FF2B5EF4-FFF2-40B4-BE49-F238E27FC236}">
                <a16:creationId xmlns:a16="http://schemas.microsoft.com/office/drawing/2014/main" id="{704C9583-CC9D-483A-A5C2-5FEA53CC537E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3568700"/>
            <a:ext cx="3886200" cy="1187450"/>
            <a:chOff x="432" y="1008"/>
            <a:chExt cx="2448" cy="748"/>
          </a:xfrm>
        </p:grpSpPr>
        <p:pic>
          <p:nvPicPr>
            <p:cNvPr id="9225" name="Picture 8" descr="bd10264_">
              <a:extLst>
                <a:ext uri="{FF2B5EF4-FFF2-40B4-BE49-F238E27FC236}">
                  <a16:creationId xmlns:a16="http://schemas.microsoft.com/office/drawing/2014/main" id="{5CB3ED6D-34E8-464A-8C04-322F643CBD4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6" name="Text Box 9">
              <a:extLst>
                <a:ext uri="{FF2B5EF4-FFF2-40B4-BE49-F238E27FC236}">
                  <a16:creationId xmlns:a16="http://schemas.microsoft.com/office/drawing/2014/main" id="{36B577DE-F07C-4823-B9B4-75C910796C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2314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Dendrites receives signals from other neurons.</a:t>
              </a:r>
            </a:p>
          </p:txBody>
        </p:sp>
      </p:grpSp>
      <p:grpSp>
        <p:nvGrpSpPr>
          <p:cNvPr id="9222" name="Group 10">
            <a:extLst>
              <a:ext uri="{FF2B5EF4-FFF2-40B4-BE49-F238E27FC236}">
                <a16:creationId xmlns:a16="http://schemas.microsoft.com/office/drawing/2014/main" id="{01EA036E-C9A3-404A-957E-0145C1872C8F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4756150"/>
            <a:ext cx="7924800" cy="1187450"/>
            <a:chOff x="432" y="2996"/>
            <a:chExt cx="4992" cy="748"/>
          </a:xfrm>
        </p:grpSpPr>
        <p:pic>
          <p:nvPicPr>
            <p:cNvPr id="9223" name="Picture 11" descr="bd10264_">
              <a:extLst>
                <a:ext uri="{FF2B5EF4-FFF2-40B4-BE49-F238E27FC236}">
                  <a16:creationId xmlns:a16="http://schemas.microsoft.com/office/drawing/2014/main" id="{B713713E-3AE7-448F-9212-946F87A9E69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3044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4" name="Text Box 12">
              <a:extLst>
                <a:ext uri="{FF2B5EF4-FFF2-40B4-BE49-F238E27FC236}">
                  <a16:creationId xmlns:a16="http://schemas.microsoft.com/office/drawing/2014/main" id="{5ECFA9D3-E623-402A-9131-DF1AA8FC8A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2996"/>
              <a:ext cx="4858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The soma, sums the incoming signals.  When sufficient input is received, the cell fires; that is it transmit a signal over its axon to other cells.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795F9F19-9B17-4AE6-9D1B-2377111EE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250" y="533400"/>
            <a:ext cx="362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Artificial Neurons</a:t>
            </a:r>
          </a:p>
        </p:txBody>
      </p:sp>
      <p:grpSp>
        <p:nvGrpSpPr>
          <p:cNvPr id="10243" name="Group 3">
            <a:extLst>
              <a:ext uri="{FF2B5EF4-FFF2-40B4-BE49-F238E27FC236}">
                <a16:creationId xmlns:a16="http://schemas.microsoft.com/office/drawing/2014/main" id="{1088103F-1943-49E6-AE30-AC90E74F60DB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600200"/>
            <a:ext cx="7924800" cy="1187450"/>
            <a:chOff x="432" y="1008"/>
            <a:chExt cx="4992" cy="748"/>
          </a:xfrm>
        </p:grpSpPr>
        <p:pic>
          <p:nvPicPr>
            <p:cNvPr id="10247" name="Picture 4" descr="bd10264_">
              <a:extLst>
                <a:ext uri="{FF2B5EF4-FFF2-40B4-BE49-F238E27FC236}">
                  <a16:creationId xmlns:a16="http://schemas.microsoft.com/office/drawing/2014/main" id="{52BD23ED-F389-46CE-8D35-54DC5F2182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8" name="Text Box 5">
              <a:extLst>
                <a:ext uri="{FF2B5EF4-FFF2-40B4-BE49-F238E27FC236}">
                  <a16:creationId xmlns:a16="http://schemas.microsoft.com/office/drawing/2014/main" id="{905D6004-867F-4402-BA58-6DCE54AF7E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4858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ANN is an information processing system that has certain performance characteristics in common with biological nets.</a:t>
              </a:r>
            </a:p>
          </p:txBody>
        </p:sp>
      </p:grpSp>
      <p:grpSp>
        <p:nvGrpSpPr>
          <p:cNvPr id="10244" name="Group 6">
            <a:extLst>
              <a:ext uri="{FF2B5EF4-FFF2-40B4-BE49-F238E27FC236}">
                <a16:creationId xmlns:a16="http://schemas.microsoft.com/office/drawing/2014/main" id="{A3865506-5687-4BEF-95B4-D74EE94C9AF1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2851150"/>
            <a:ext cx="7924800" cy="3749675"/>
            <a:chOff x="432" y="1008"/>
            <a:chExt cx="4992" cy="2362"/>
          </a:xfrm>
        </p:grpSpPr>
        <p:pic>
          <p:nvPicPr>
            <p:cNvPr id="10245" name="Picture 7" descr="bd10264_">
              <a:extLst>
                <a:ext uri="{FF2B5EF4-FFF2-40B4-BE49-F238E27FC236}">
                  <a16:creationId xmlns:a16="http://schemas.microsoft.com/office/drawing/2014/main" id="{3F5899AD-7867-4221-8F67-DC44D75AFD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46" name="Text Box 8">
              <a:extLst>
                <a:ext uri="{FF2B5EF4-FFF2-40B4-BE49-F238E27FC236}">
                  <a16:creationId xmlns:a16="http://schemas.microsoft.com/office/drawing/2014/main" id="{80B77BA1-8FC4-4AEC-88B9-03A418B5C5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4858" cy="23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930275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Several key features of the processing elements of ANN are suggested by the properties of biological neurons:</a:t>
              </a:r>
            </a:p>
            <a:p>
              <a:pPr algn="just" eaLnBrk="1" hangingPunct="1"/>
              <a:endParaRPr lang="en-US" altLang="en-US" sz="2400" b="1">
                <a:solidFill>
                  <a:schemeClr val="accent2"/>
                </a:solidFill>
              </a:endParaRP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The processing element receives many signals.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Signals may be modified by a weight at the receiving synapse.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The processing element sums the weighted inputs.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Under appropriate circumstances (sufficient input), the neuron transmits a single output.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The output from a particular neuron may go to many other neurons.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>
            <a:extLst>
              <a:ext uri="{FF2B5EF4-FFF2-40B4-BE49-F238E27FC236}">
                <a16:creationId xmlns:a16="http://schemas.microsoft.com/office/drawing/2014/main" id="{CC265726-15F7-4F47-9B30-ED42E775E7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250" y="533400"/>
            <a:ext cx="3625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600" b="1" i="1">
                <a:solidFill>
                  <a:srgbClr val="D93145"/>
                </a:solidFill>
                <a:latin typeface="Times New Roman" panose="02020603050405020304" pitchFamily="18" charset="0"/>
              </a:rPr>
              <a:t>Artificial Neurons</a:t>
            </a:r>
          </a:p>
        </p:txBody>
      </p:sp>
      <p:grpSp>
        <p:nvGrpSpPr>
          <p:cNvPr id="12291" name="Group 3">
            <a:extLst>
              <a:ext uri="{FF2B5EF4-FFF2-40B4-BE49-F238E27FC236}">
                <a16:creationId xmlns:a16="http://schemas.microsoft.com/office/drawing/2014/main" id="{6307D661-77F3-4539-B613-255EF0F2ECFB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600200"/>
            <a:ext cx="7924800" cy="3475038"/>
            <a:chOff x="432" y="1008"/>
            <a:chExt cx="4992" cy="2189"/>
          </a:xfrm>
        </p:grpSpPr>
        <p:pic>
          <p:nvPicPr>
            <p:cNvPr id="12292" name="Picture 4" descr="bd10264_">
              <a:extLst>
                <a:ext uri="{FF2B5EF4-FFF2-40B4-BE49-F238E27FC236}">
                  <a16:creationId xmlns:a16="http://schemas.microsoft.com/office/drawing/2014/main" id="{BC61AE48-0B02-45DA-8003-635223780C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2" y="1056"/>
              <a:ext cx="14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3" name="Text Box 5">
              <a:extLst>
                <a:ext uri="{FF2B5EF4-FFF2-40B4-BE49-F238E27FC236}">
                  <a16:creationId xmlns:a16="http://schemas.microsoft.com/office/drawing/2014/main" id="{4C68C5F9-EFFF-4E1B-8349-1F5254D5A9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6" y="1008"/>
              <a:ext cx="4858" cy="21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1035050" indent="-4572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just" eaLnBrk="1" hangingPunct="1"/>
              <a:r>
                <a:rPr lang="en-US" altLang="en-US" sz="2400" b="1">
                  <a:solidFill>
                    <a:schemeClr val="accent2"/>
                  </a:solidFill>
                </a:rPr>
                <a:t>ANNs have been developed as generalizations of mathematical models of neural biology, based on the assumptions that:</a:t>
              </a:r>
            </a:p>
            <a:p>
              <a:pPr algn="just" eaLnBrk="1" hangingPunct="1"/>
              <a:endParaRPr lang="en-US" altLang="en-US" sz="2400" b="1">
                <a:solidFill>
                  <a:schemeClr val="accent2"/>
                </a:solidFill>
              </a:endParaRP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Information processing occurs at many simple elements called neurons.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Signals are passed between neurons over connection links.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Each connection link has an associated weight, which, in typical neural net, multiplies the signal transmitted.</a:t>
              </a:r>
            </a:p>
            <a:p>
              <a:pPr lvl="1" algn="just" eaLnBrk="1" hangingPunct="1">
                <a:buFontTx/>
                <a:buAutoNum type="arabicPeriod"/>
              </a:pPr>
              <a:r>
                <a:rPr lang="en-US" altLang="en-US" b="1">
                  <a:solidFill>
                    <a:schemeClr val="accent2"/>
                  </a:solidFill>
                </a:rPr>
                <a:t>Each neuron applies an activation function to its net input to determine its output signal.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عنصر نائب لرقم الشريحة 2">
            <a:extLst>
              <a:ext uri="{FF2B5EF4-FFF2-40B4-BE49-F238E27FC236}">
                <a16:creationId xmlns:a16="http://schemas.microsoft.com/office/drawing/2014/main" id="{1909C486-68BD-49DF-B136-8AAC5B58CB5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DAD8D3E-0A67-417B-9ECB-9EDA285CBA2E}" type="slidenum">
              <a:rPr lang="en-US" altLang="en-US"/>
              <a:pPr eaLnBrk="1" hangingPunct="1"/>
              <a:t>16</a:t>
            </a:fld>
            <a:endParaRPr lang="en-US" altLang="en-US"/>
          </a:p>
        </p:txBody>
      </p:sp>
      <p:graphicFrame>
        <p:nvGraphicFramePr>
          <p:cNvPr id="174082" name="Group 2">
            <a:extLst>
              <a:ext uri="{FF2B5EF4-FFF2-40B4-BE49-F238E27FC236}">
                <a16:creationId xmlns:a16="http://schemas.microsoft.com/office/drawing/2014/main" id="{12E647A6-BBE5-43C0-8253-19A00D0E6291}"/>
              </a:ext>
            </a:extLst>
          </p:cNvPr>
          <p:cNvGraphicFramePr>
            <a:graphicFrameLocks noGrp="1"/>
          </p:cNvGraphicFramePr>
          <p:nvPr/>
        </p:nvGraphicFramePr>
        <p:xfrm>
          <a:off x="323850" y="2046288"/>
          <a:ext cx="8497888" cy="3457575"/>
        </p:xfrm>
        <a:graphic>
          <a:graphicData uri="http://schemas.openxmlformats.org/drawingml/2006/table">
            <a:tbl>
              <a:tblPr/>
              <a:tblGrid>
                <a:gridCol w="42497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48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7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3323" name="Picture 10">
            <a:extLst>
              <a:ext uri="{FF2B5EF4-FFF2-40B4-BE49-F238E27FC236}">
                <a16:creationId xmlns:a16="http://schemas.microsoft.com/office/drawing/2014/main" id="{290C6EBE-3646-45F3-B1E6-867785385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478088"/>
            <a:ext cx="403225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11">
            <a:extLst>
              <a:ext uri="{FF2B5EF4-FFF2-40B4-BE49-F238E27FC236}">
                <a16:creationId xmlns:a16="http://schemas.microsoft.com/office/drawing/2014/main" id="{E7F253DF-775D-42D4-BEF5-0039A0D2E8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478088"/>
            <a:ext cx="4032250" cy="235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5" name="Text Box 12">
            <a:extLst>
              <a:ext uri="{FF2B5EF4-FFF2-40B4-BE49-F238E27FC236}">
                <a16:creationId xmlns:a16="http://schemas.microsoft.com/office/drawing/2014/main" id="{B3DAF2D1-F928-4033-AB8B-4B68DE5A0F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4999038"/>
            <a:ext cx="388620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>
                <a:cs typeface="Arial" panose="020B0604020202020204" pitchFamily="34" charset="0"/>
              </a:rPr>
              <a:t>Four basic components of a human biological neuron </a:t>
            </a:r>
          </a:p>
        </p:txBody>
      </p:sp>
      <p:sp>
        <p:nvSpPr>
          <p:cNvPr id="13326" name="Text Box 13">
            <a:extLst>
              <a:ext uri="{FF2B5EF4-FFF2-40B4-BE49-F238E27FC236}">
                <a16:creationId xmlns:a16="http://schemas.microsoft.com/office/drawing/2014/main" id="{23870F90-0ACF-47DA-AEB5-2386B7EEA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9013" y="4941888"/>
            <a:ext cx="3733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1400">
                <a:cs typeface="Arial" panose="020B0604020202020204" pitchFamily="34" charset="0"/>
              </a:rPr>
              <a:t>The components of a basic  artificial neuron </a:t>
            </a:r>
          </a:p>
        </p:txBody>
      </p:sp>
      <p:sp>
        <p:nvSpPr>
          <p:cNvPr id="13327" name="Rectangle 14">
            <a:extLst>
              <a:ext uri="{FF2B5EF4-FFF2-40B4-BE49-F238E27FC236}">
                <a16:creationId xmlns:a16="http://schemas.microsoft.com/office/drawing/2014/main" id="{DF08E1DD-49E6-4F12-9F5A-7640757972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052513"/>
            <a:ext cx="3671887" cy="5032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/>
          </a:p>
          <a:p>
            <a:pPr algn="ctr" eaLnBrk="1" hangingPunct="1"/>
            <a:r>
              <a:rPr lang="en-US" altLang="en-US"/>
              <a:t>Artificial Neuron</a:t>
            </a:r>
          </a:p>
          <a:p>
            <a:pPr algn="ctr" eaLnBrk="1" hangingPunct="1"/>
            <a:endParaRPr lang="en-US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عنصر نائب لرقم الشريحة 3">
            <a:extLst>
              <a:ext uri="{FF2B5EF4-FFF2-40B4-BE49-F238E27FC236}">
                <a16:creationId xmlns:a16="http://schemas.microsoft.com/office/drawing/2014/main" id="{7E5F7FF9-3C32-4648-9A74-C9B39EAA3D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55931CD-255F-4DC6-9EC6-89F83C0EF2A1}" type="slidenum">
              <a:rPr lang="en-US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278240E2-329F-4AA6-AB17-5E871ACCFB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8229600" cy="1143000"/>
          </a:xfrm>
        </p:spPr>
        <p:txBody>
          <a:bodyPr/>
          <a:lstStyle/>
          <a:p>
            <a:pPr algn="l" eaLnBrk="1" hangingPunct="1"/>
            <a:r>
              <a:rPr lang="en-US" altLang="en-US" b="1" i="1">
                <a:solidFill>
                  <a:srgbClr val="D93145"/>
                </a:solidFill>
                <a:latin typeface="Times New Roman" panose="02020603050405020304" pitchFamily="18" charset="0"/>
              </a:rPr>
              <a:t>Model Of A Neuron</a:t>
            </a:r>
          </a:p>
        </p:txBody>
      </p:sp>
      <p:grpSp>
        <p:nvGrpSpPr>
          <p:cNvPr id="14340" name="Group 3">
            <a:extLst>
              <a:ext uri="{FF2B5EF4-FFF2-40B4-BE49-F238E27FC236}">
                <a16:creationId xmlns:a16="http://schemas.microsoft.com/office/drawing/2014/main" id="{D35923A7-DFCB-490A-BD45-A34C996D0606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1752600"/>
            <a:ext cx="8229600" cy="3624263"/>
            <a:chOff x="144" y="1509"/>
            <a:chExt cx="5184" cy="2283"/>
          </a:xfrm>
        </p:grpSpPr>
        <p:sp>
          <p:nvSpPr>
            <p:cNvPr id="14346" name="Oval 4">
              <a:extLst>
                <a:ext uri="{FF2B5EF4-FFF2-40B4-BE49-F238E27FC236}">
                  <a16:creationId xmlns:a16="http://schemas.microsoft.com/office/drawing/2014/main" id="{F3563AC2-5077-4423-81D3-8124D7D1D0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1612"/>
              <a:ext cx="384" cy="432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347" name="Oval 5">
              <a:extLst>
                <a:ext uri="{FF2B5EF4-FFF2-40B4-BE49-F238E27FC236}">
                  <a16:creationId xmlns:a16="http://schemas.microsoft.com/office/drawing/2014/main" id="{37DBE791-1E9A-460C-91EE-17006BB319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188"/>
              <a:ext cx="384" cy="432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348" name="Oval 6">
              <a:extLst>
                <a:ext uri="{FF2B5EF4-FFF2-40B4-BE49-F238E27FC236}">
                  <a16:creationId xmlns:a16="http://schemas.microsoft.com/office/drawing/2014/main" id="{F9B0CB2D-7FFE-4DF0-98FA-E1317F85E7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" y="2764"/>
              <a:ext cx="384" cy="432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349" name="Oval 7">
              <a:extLst>
                <a:ext uri="{FF2B5EF4-FFF2-40B4-BE49-F238E27FC236}">
                  <a16:creationId xmlns:a16="http://schemas.microsoft.com/office/drawing/2014/main" id="{1E792804-3F77-4711-93C6-875FFEEDD3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1948"/>
              <a:ext cx="912" cy="768"/>
            </a:xfrm>
            <a:prstGeom prst="ellipse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en-US" altLang="en-US" b="1">
                  <a:latin typeface="Verdana" panose="020B0604030504040204" pitchFamily="34" charset="0"/>
                  <a:sym typeface="Symbol" panose="05050102010706020507" pitchFamily="18" charset="2"/>
                </a:rPr>
                <a:t></a:t>
              </a:r>
            </a:p>
          </p:txBody>
        </p:sp>
        <p:sp>
          <p:nvSpPr>
            <p:cNvPr id="14350" name="Rectangle 8">
              <a:extLst>
                <a:ext uri="{FF2B5EF4-FFF2-40B4-BE49-F238E27FC236}">
                  <a16:creationId xmlns:a16="http://schemas.microsoft.com/office/drawing/2014/main" id="{03F1F067-A838-47E4-9B1E-B6A9EB9FA3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6" y="2092"/>
              <a:ext cx="672" cy="480"/>
            </a:xfrm>
            <a:prstGeom prst="rect">
              <a:avLst/>
            </a:prstGeom>
            <a:solidFill>
              <a:srgbClr val="FF99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None/>
              </a:pPr>
              <a:r>
                <a:rPr lang="en-US" altLang="en-US">
                  <a:latin typeface="Verdana" panose="020B0604030504040204" pitchFamily="34" charset="0"/>
                </a:rPr>
                <a:t>f(</a:t>
              </a:r>
              <a:r>
                <a:rPr lang="en-US" altLang="en-US">
                  <a:latin typeface="Verdana" panose="020B0604030504040204" pitchFamily="34" charset="0"/>
                  <a:sym typeface="Symbol" panose="05050102010706020507" pitchFamily="18" charset="2"/>
                </a:rPr>
                <a:t></a:t>
              </a:r>
              <a:r>
                <a:rPr lang="en-US" altLang="en-US">
                  <a:latin typeface="Verdana" panose="020B0604030504040204" pitchFamily="34" charset="0"/>
                </a:rPr>
                <a:t>)</a:t>
              </a:r>
            </a:p>
          </p:txBody>
        </p:sp>
        <p:sp>
          <p:nvSpPr>
            <p:cNvPr id="14351" name="Rectangle 9">
              <a:extLst>
                <a:ext uri="{FF2B5EF4-FFF2-40B4-BE49-F238E27FC236}">
                  <a16:creationId xmlns:a16="http://schemas.microsoft.com/office/drawing/2014/main" id="{D8838ADB-8A87-42C2-8DD4-56E77FBF3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852"/>
              <a:ext cx="3168" cy="1056"/>
            </a:xfrm>
            <a:prstGeom prst="rect">
              <a:avLst/>
            </a:prstGeom>
            <a:noFill/>
            <a:ln w="28575">
              <a:solidFill>
                <a:schemeClr val="hlink"/>
              </a:solidFill>
              <a:prstDash val="sysDot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grpSp>
          <p:nvGrpSpPr>
            <p:cNvPr id="14352" name="Group 10">
              <a:extLst>
                <a:ext uri="{FF2B5EF4-FFF2-40B4-BE49-F238E27FC236}">
                  <a16:creationId xmlns:a16="http://schemas.microsoft.com/office/drawing/2014/main" id="{4A6F297D-6040-4E94-B8AE-D7B7B75FBE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52" y="1804"/>
              <a:ext cx="3888" cy="1200"/>
              <a:chOff x="1008" y="1728"/>
              <a:chExt cx="3888" cy="1200"/>
            </a:xfrm>
          </p:grpSpPr>
          <p:sp>
            <p:nvSpPr>
              <p:cNvPr id="14364" name="Line 11">
                <a:extLst>
                  <a:ext uri="{FF2B5EF4-FFF2-40B4-BE49-F238E27FC236}">
                    <a16:creationId xmlns:a16="http://schemas.microsoft.com/office/drawing/2014/main" id="{D31E994E-7EC7-4E8C-99D5-750F28BD74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56" y="2304"/>
                <a:ext cx="110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65" name="Line 12">
                <a:extLst>
                  <a:ext uri="{FF2B5EF4-FFF2-40B4-BE49-F238E27FC236}">
                    <a16:creationId xmlns:a16="http://schemas.microsoft.com/office/drawing/2014/main" id="{1D72AEA2-0886-49DC-BB98-C5FEF77D554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072" y="2304"/>
                <a:ext cx="72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66" name="Line 13">
                <a:extLst>
                  <a:ext uri="{FF2B5EF4-FFF2-40B4-BE49-F238E27FC236}">
                    <a16:creationId xmlns:a16="http://schemas.microsoft.com/office/drawing/2014/main" id="{EDFB51FF-52C0-4756-9AD8-2C798A876B5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08" y="1728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67" name="Line 14">
                <a:extLst>
                  <a:ext uri="{FF2B5EF4-FFF2-40B4-BE49-F238E27FC236}">
                    <a16:creationId xmlns:a16="http://schemas.microsoft.com/office/drawing/2014/main" id="{2ECE3F1C-32AB-4CA2-B7BE-BF3A0F337B7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019" y="2928"/>
                <a:ext cx="67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68" name="Line 15">
                <a:extLst>
                  <a:ext uri="{FF2B5EF4-FFF2-40B4-BE49-F238E27FC236}">
                    <a16:creationId xmlns:a16="http://schemas.microsoft.com/office/drawing/2014/main" id="{DA7B337F-173D-48EA-864D-92225FBECB3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1680" y="2352"/>
                <a:ext cx="480" cy="576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69" name="Line 16">
                <a:extLst>
                  <a:ext uri="{FF2B5EF4-FFF2-40B4-BE49-F238E27FC236}">
                    <a16:creationId xmlns:a16="http://schemas.microsoft.com/office/drawing/2014/main" id="{081F41A9-2582-4343-90C6-40325E0623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80" y="1728"/>
                <a:ext cx="480" cy="52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  <p:sp>
            <p:nvSpPr>
              <p:cNvPr id="14370" name="Line 17">
                <a:extLst>
                  <a:ext uri="{FF2B5EF4-FFF2-40B4-BE49-F238E27FC236}">
                    <a16:creationId xmlns:a16="http://schemas.microsoft.com/office/drawing/2014/main" id="{027F4585-FCD2-49A5-A6F3-5A8284420B3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4464" y="2304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GB"/>
              </a:p>
            </p:txBody>
          </p:sp>
        </p:grpSp>
        <p:sp>
          <p:nvSpPr>
            <p:cNvPr id="14353" name="Text Box 18">
              <a:extLst>
                <a:ext uri="{FF2B5EF4-FFF2-40B4-BE49-F238E27FC236}">
                  <a16:creationId xmlns:a16="http://schemas.microsoft.com/office/drawing/2014/main" id="{9447D715-6775-4D49-AA23-979D0DFB33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08" y="2092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Verdana" panose="020B0604030504040204" pitchFamily="34" charset="0"/>
                </a:rPr>
                <a:t>Y</a:t>
              </a:r>
            </a:p>
          </p:txBody>
        </p:sp>
        <p:sp>
          <p:nvSpPr>
            <p:cNvPr id="14354" name="Text Box 19">
              <a:extLst>
                <a:ext uri="{FF2B5EF4-FFF2-40B4-BE49-F238E27FC236}">
                  <a16:creationId xmlns:a16="http://schemas.microsoft.com/office/drawing/2014/main" id="{427C6DB3-D0CD-4CDC-9649-CE435270A87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2" y="1509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20000"/>
                </a:spcBef>
                <a:buClr>
                  <a:schemeClr val="bg2"/>
                </a:buClr>
                <a:buSzPct val="65000"/>
                <a:buFont typeface="Wingdings" panose="05000000000000000000" pitchFamily="2" charset="2"/>
                <a:buNone/>
              </a:pPr>
              <a:r>
                <a:rPr lang="en-US" altLang="en-US" b="1">
                  <a:latin typeface="Verdana" panose="020B0604030504040204" pitchFamily="34" charset="0"/>
                </a:rPr>
                <a:t>W</a:t>
              </a:r>
              <a:r>
                <a:rPr lang="en-US" altLang="en-US" b="1" baseline="-25000">
                  <a:latin typeface="Verdana" panose="020B0604030504040204" pitchFamily="34" charset="0"/>
                </a:rPr>
                <a:t>a</a:t>
              </a:r>
              <a:endParaRPr lang="en-US" altLang="en-US" b="1">
                <a:latin typeface="Verdana" panose="020B0604030504040204" pitchFamily="34" charset="0"/>
              </a:endParaRPr>
            </a:p>
          </p:txBody>
        </p:sp>
        <p:sp>
          <p:nvSpPr>
            <p:cNvPr id="14355" name="Text Box 20">
              <a:extLst>
                <a:ext uri="{FF2B5EF4-FFF2-40B4-BE49-F238E27FC236}">
                  <a16:creationId xmlns:a16="http://schemas.microsoft.com/office/drawing/2014/main" id="{4455F0D5-35DF-4D0A-909C-4CFB87BEA0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0" y="2140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b="1">
                  <a:latin typeface="Verdana" panose="020B0604030504040204" pitchFamily="34" charset="0"/>
                </a:rPr>
                <a:t>W</a:t>
              </a:r>
              <a:r>
                <a:rPr lang="en-US" altLang="en-US" b="1" baseline="-25000">
                  <a:latin typeface="Verdana" panose="020B0604030504040204" pitchFamily="34" charset="0"/>
                </a:rPr>
                <a:t>b</a:t>
              </a:r>
            </a:p>
          </p:txBody>
        </p:sp>
        <p:sp>
          <p:nvSpPr>
            <p:cNvPr id="14356" name="Text Box 21">
              <a:extLst>
                <a:ext uri="{FF2B5EF4-FFF2-40B4-BE49-F238E27FC236}">
                  <a16:creationId xmlns:a16="http://schemas.microsoft.com/office/drawing/2014/main" id="{8047968F-CCCD-4A0E-B030-E80817C522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4" y="2716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b="1">
                  <a:latin typeface="Verdana" panose="020B0604030504040204" pitchFamily="34" charset="0"/>
                </a:rPr>
                <a:t>W</a:t>
              </a:r>
              <a:r>
                <a:rPr lang="en-US" altLang="en-US" b="1" baseline="-25000">
                  <a:latin typeface="Verdana" panose="020B0604030504040204" pitchFamily="34" charset="0"/>
                </a:rPr>
                <a:t>c</a:t>
              </a:r>
            </a:p>
          </p:txBody>
        </p:sp>
        <p:sp>
          <p:nvSpPr>
            <p:cNvPr id="14357" name="Text Box 22">
              <a:extLst>
                <a:ext uri="{FF2B5EF4-FFF2-40B4-BE49-F238E27FC236}">
                  <a16:creationId xmlns:a16="http://schemas.microsoft.com/office/drawing/2014/main" id="{D290F790-8F40-4891-A0CD-2818EC4BC6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2" y="3388"/>
              <a:ext cx="105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Verdana" panose="020B0604030504040204" pitchFamily="34" charset="0"/>
                </a:rPr>
                <a:t>Connection weights</a:t>
              </a:r>
            </a:p>
          </p:txBody>
        </p:sp>
        <p:sp>
          <p:nvSpPr>
            <p:cNvPr id="14358" name="Text Box 23">
              <a:extLst>
                <a:ext uri="{FF2B5EF4-FFF2-40B4-BE49-F238E27FC236}">
                  <a16:creationId xmlns:a16="http://schemas.microsoft.com/office/drawing/2014/main" id="{8A91410D-D916-40B3-822A-3D33FA1AD5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6" y="3388"/>
              <a:ext cx="105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>
                  <a:latin typeface="Verdana" panose="020B0604030504040204" pitchFamily="34" charset="0"/>
                </a:rPr>
                <a:t>Summing function</a:t>
              </a:r>
            </a:p>
          </p:txBody>
        </p:sp>
        <p:sp>
          <p:nvSpPr>
            <p:cNvPr id="14359" name="Text Box 24">
              <a:extLst>
                <a:ext uri="{FF2B5EF4-FFF2-40B4-BE49-F238E27FC236}">
                  <a16:creationId xmlns:a16="http://schemas.microsoft.com/office/drawing/2014/main" id="{E83D602C-0731-4C42-9D10-3A5E8D8D69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04" y="3484"/>
              <a:ext cx="115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latin typeface="Verdana" panose="020B0604030504040204" pitchFamily="34" charset="0"/>
                </a:rPr>
                <a:t>computation</a:t>
              </a:r>
            </a:p>
          </p:txBody>
        </p:sp>
        <p:sp>
          <p:nvSpPr>
            <p:cNvPr id="14360" name="Text Box 25">
              <a:extLst>
                <a:ext uri="{FF2B5EF4-FFF2-40B4-BE49-F238E27FC236}">
                  <a16:creationId xmlns:a16="http://schemas.microsoft.com/office/drawing/2014/main" id="{A1144968-A34E-42B7-B1CB-4F769888E5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1708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b="1">
                  <a:latin typeface="Verdana" panose="020B0604030504040204" pitchFamily="34" charset="0"/>
                </a:rPr>
                <a:t>X</a:t>
              </a:r>
              <a:r>
                <a:rPr lang="en-US" altLang="en-US" b="1" baseline="-25000">
                  <a:latin typeface="Verdana" panose="020B0604030504040204" pitchFamily="34" charset="0"/>
                </a:rPr>
                <a:t>1</a:t>
              </a:r>
            </a:p>
          </p:txBody>
        </p:sp>
        <p:sp>
          <p:nvSpPr>
            <p:cNvPr id="14361" name="Text Box 26">
              <a:extLst>
                <a:ext uri="{FF2B5EF4-FFF2-40B4-BE49-F238E27FC236}">
                  <a16:creationId xmlns:a16="http://schemas.microsoft.com/office/drawing/2014/main" id="{F33E306C-4B14-4410-AC30-0624F9B8F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2812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b="1">
                  <a:latin typeface="Verdana" panose="020B0604030504040204" pitchFamily="34" charset="0"/>
                </a:rPr>
                <a:t>X</a:t>
              </a:r>
              <a:r>
                <a:rPr lang="en-US" altLang="en-US" b="1" baseline="-25000">
                  <a:latin typeface="Verdana" panose="020B0604030504040204" pitchFamily="34" charset="0"/>
                </a:rPr>
                <a:t>3</a:t>
              </a:r>
            </a:p>
          </p:txBody>
        </p:sp>
        <p:sp>
          <p:nvSpPr>
            <p:cNvPr id="14362" name="Text Box 27">
              <a:extLst>
                <a:ext uri="{FF2B5EF4-FFF2-40B4-BE49-F238E27FC236}">
                  <a16:creationId xmlns:a16="http://schemas.microsoft.com/office/drawing/2014/main" id="{CB681D5A-850E-46CA-BB02-BD2BB724CD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2236"/>
              <a:ext cx="7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en-US" b="1">
                  <a:latin typeface="Verdana" panose="020B0604030504040204" pitchFamily="34" charset="0"/>
                </a:rPr>
                <a:t>X</a:t>
              </a:r>
              <a:r>
                <a:rPr lang="en-US" altLang="en-US" b="1" baseline="-25000"/>
                <a:t>2</a:t>
              </a:r>
            </a:p>
          </p:txBody>
        </p:sp>
        <p:sp>
          <p:nvSpPr>
            <p:cNvPr id="14363" name="Text Box 28">
              <a:extLst>
                <a:ext uri="{FF2B5EF4-FFF2-40B4-BE49-F238E27FC236}">
                  <a16:creationId xmlns:a16="http://schemas.microsoft.com/office/drawing/2014/main" id="{F539E9BE-EF11-4DAE-8FB7-C4D2BC58598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" y="3388"/>
              <a:ext cx="105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>
                  <a:latin typeface="Verdana" panose="020B0604030504040204" pitchFamily="34" charset="0"/>
                </a:rPr>
                <a:t>Input units</a:t>
              </a:r>
            </a:p>
          </p:txBody>
        </p:sp>
      </p:grpSp>
      <p:sp>
        <p:nvSpPr>
          <p:cNvPr id="14341" name="Text Box 31">
            <a:extLst>
              <a:ext uri="{FF2B5EF4-FFF2-40B4-BE49-F238E27FC236}">
                <a16:creationId xmlns:a16="http://schemas.microsoft.com/office/drawing/2014/main" id="{41D9EBFF-5FA9-4514-AB6E-CD3CADA07D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57150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>
                <a:solidFill>
                  <a:srgbClr val="D93145"/>
                </a:solidFill>
              </a:rPr>
              <a:t>(dendrite)</a:t>
            </a:r>
          </a:p>
        </p:txBody>
      </p:sp>
      <p:sp>
        <p:nvSpPr>
          <p:cNvPr id="14342" name="Text Box 32">
            <a:extLst>
              <a:ext uri="{FF2B5EF4-FFF2-40B4-BE49-F238E27FC236}">
                <a16:creationId xmlns:a16="http://schemas.microsoft.com/office/drawing/2014/main" id="{DD19481F-55E3-4C52-A673-AADC86E665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57150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>
                <a:solidFill>
                  <a:srgbClr val="D93145"/>
                </a:solidFill>
              </a:rPr>
              <a:t>(synapse)</a:t>
            </a:r>
          </a:p>
        </p:txBody>
      </p:sp>
      <p:sp>
        <p:nvSpPr>
          <p:cNvPr id="14343" name="Text Box 33">
            <a:extLst>
              <a:ext uri="{FF2B5EF4-FFF2-40B4-BE49-F238E27FC236}">
                <a16:creationId xmlns:a16="http://schemas.microsoft.com/office/drawing/2014/main" id="{DAFF99B4-BC99-4250-A07F-381C8F413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56388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>
                <a:solidFill>
                  <a:srgbClr val="D93145"/>
                </a:solidFill>
              </a:rPr>
              <a:t>(axon)</a:t>
            </a:r>
          </a:p>
        </p:txBody>
      </p:sp>
      <p:sp>
        <p:nvSpPr>
          <p:cNvPr id="14344" name="Text Box 34">
            <a:extLst>
              <a:ext uri="{FF2B5EF4-FFF2-40B4-BE49-F238E27FC236}">
                <a16:creationId xmlns:a16="http://schemas.microsoft.com/office/drawing/2014/main" id="{97F7DDAA-2BB7-44D2-BC37-85437B51F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3000" y="59436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>
                <a:solidFill>
                  <a:srgbClr val="D93145"/>
                </a:solidFill>
              </a:rPr>
              <a:t>(soma)</a:t>
            </a:r>
          </a:p>
        </p:txBody>
      </p:sp>
      <p:sp>
        <p:nvSpPr>
          <p:cNvPr id="14345" name="AutoShape 36">
            <a:extLst>
              <a:ext uri="{FF2B5EF4-FFF2-40B4-BE49-F238E27FC236}">
                <a16:creationId xmlns:a16="http://schemas.microsoft.com/office/drawing/2014/main" id="{F47FF581-C59C-4453-96FE-9FBDF18B775D}"/>
              </a:ext>
            </a:extLst>
          </p:cNvPr>
          <p:cNvSpPr>
            <a:spLocks/>
          </p:cNvSpPr>
          <p:nvPr/>
        </p:nvSpPr>
        <p:spPr bwMode="auto">
          <a:xfrm rot="5400000">
            <a:off x="5600700" y="4381500"/>
            <a:ext cx="152400" cy="2819400"/>
          </a:xfrm>
          <a:prstGeom prst="rightBrace">
            <a:avLst>
              <a:gd name="adj1" fmla="val 1541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D00707-6CDD-4B50-BCCC-BB24A0FA5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  <a:highlight>
                  <a:srgbClr val="FFFF00"/>
                </a:highlight>
              </a:rPr>
              <a:t>AGAIN….</a:t>
            </a:r>
          </a:p>
          <a:p>
            <a:endParaRPr lang="en-GB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endParaRPr lang="en-GB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en-GB" b="1" dirty="0">
                <a:solidFill>
                  <a:srgbClr val="FF0000"/>
                </a:solidFill>
                <a:highlight>
                  <a:srgbClr val="FFFF00"/>
                </a:highlight>
              </a:rPr>
              <a:t>REPETITA         JUVANT….</a:t>
            </a:r>
          </a:p>
          <a:p>
            <a:endParaRPr lang="en-GB" b="1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r>
              <a:rPr lang="en-GB" b="1" dirty="0">
                <a:solidFill>
                  <a:srgbClr val="FF0000"/>
                </a:solidFill>
                <a:highlight>
                  <a:srgbClr val="FFFF00"/>
                </a:highlight>
              </a:rPr>
              <a:t>BY THE WAY….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BE0C5C-F33D-44E1-9A4F-F266F14D17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D15964-626E-45C4-8C9D-7ED5BD84881E}" type="slidenum">
              <a:rPr lang="en-US" altLang="en-US" smtClean="0"/>
              <a:pPr/>
              <a:t>18</a:t>
            </a:fld>
            <a:endParaRPr lang="en-US" altLang="en-US"/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95321277-6D1A-4E88-8D9C-23D19A0F9F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5" t="10390" r="11765" b="10947"/>
          <a:stretch>
            <a:fillRect/>
          </a:stretch>
        </p:blipFill>
        <p:spPr bwMode="auto">
          <a:xfrm>
            <a:off x="4038600" y="3922383"/>
            <a:ext cx="3352800" cy="232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6845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F961A800-01F7-4CD9-929B-9420847E69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ANNs – The basics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86B1533C-FA4A-473E-B63F-74194FF245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1143000"/>
          </a:xfrm>
        </p:spPr>
        <p:txBody>
          <a:bodyPr/>
          <a:lstStyle/>
          <a:p>
            <a:r>
              <a:rPr lang="en-GB" altLang="en-US"/>
              <a:t>ANNs incorporate the two fundamental components of biological neural nets:</a:t>
            </a:r>
          </a:p>
          <a:p>
            <a:endParaRPr lang="en-GB" altLang="en-US" sz="3600"/>
          </a:p>
        </p:txBody>
      </p:sp>
      <p:pic>
        <p:nvPicPr>
          <p:cNvPr id="11269" name="Picture 5">
            <a:extLst>
              <a:ext uri="{FF2B5EF4-FFF2-40B4-BE49-F238E27FC236}">
                <a16:creationId xmlns:a16="http://schemas.microsoft.com/office/drawing/2014/main" id="{34415ED5-5543-4A6A-88AE-DF5ADE2F1C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5" t="10390" r="11765" b="10947"/>
          <a:stretch>
            <a:fillRect/>
          </a:stretch>
        </p:blipFill>
        <p:spPr bwMode="auto">
          <a:xfrm>
            <a:off x="4876800" y="2647950"/>
            <a:ext cx="4038600" cy="373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>
            <a:extLst>
              <a:ext uri="{FF2B5EF4-FFF2-40B4-BE49-F238E27FC236}">
                <a16:creationId xmlns:a16="http://schemas.microsoft.com/office/drawing/2014/main" id="{FFEF7259-FE5F-4BA0-8D5E-B15CC9C392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3352800"/>
            <a:ext cx="39624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buFontTx/>
              <a:buAutoNum type="arabicPeriod"/>
            </a:pPr>
            <a:r>
              <a:rPr lang="en-GB" altLang="en-US" sz="2800">
                <a:latin typeface="Arial" panose="020B0604020202020204" pitchFamily="34" charset="0"/>
              </a:rPr>
              <a:t> Neurones (nodes)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GB" altLang="en-US" sz="2800">
                <a:latin typeface="Arial" panose="020B0604020202020204" pitchFamily="34" charset="0"/>
              </a:rPr>
              <a:t> Synapses (weights)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>
            <a:extLst>
              <a:ext uri="{FF2B5EF4-FFF2-40B4-BE49-F238E27FC236}">
                <a16:creationId xmlns:a16="http://schemas.microsoft.com/office/drawing/2014/main" id="{7002B117-8F54-4C44-BFBB-6C401DD272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r>
              <a:rPr lang="en-GB" altLang="en-US"/>
              <a:t>Neurone vs. Node</a:t>
            </a:r>
          </a:p>
          <a:p>
            <a:endParaRPr lang="en-GB" altLang="en-US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46DB01A0-E457-457A-B4BC-5270E7AC3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27"/>
          <a:stretch>
            <a:fillRect/>
          </a:stretch>
        </p:blipFill>
        <p:spPr bwMode="auto">
          <a:xfrm>
            <a:off x="2286000" y="1143000"/>
            <a:ext cx="449580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>
            <a:extLst>
              <a:ext uri="{FF2B5EF4-FFF2-40B4-BE49-F238E27FC236}">
                <a16:creationId xmlns:a16="http://schemas.microsoft.com/office/drawing/2014/main" id="{AD5F2D6F-B3D0-4525-AF15-1E2D30C28A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64"/>
          <a:stretch>
            <a:fillRect/>
          </a:stretch>
        </p:blipFill>
        <p:spPr bwMode="auto">
          <a:xfrm>
            <a:off x="2057400" y="3733800"/>
            <a:ext cx="4857750" cy="283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E41B03A2-33C6-4BB7-AFF8-2CC3369EDD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533400"/>
            <a:ext cx="7772400" cy="762000"/>
          </a:xfrm>
          <a:noFill/>
          <a:ln/>
        </p:spPr>
        <p:txBody>
          <a:bodyPr/>
          <a:lstStyle/>
          <a:p>
            <a:r>
              <a:rPr lang="en-GB" altLang="en-US"/>
              <a:t>Structure of a node:</a:t>
            </a: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2DF1FE74-9FD0-47B3-87CD-CF0A4E923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800" y="3886200"/>
            <a:ext cx="77724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4572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9144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3716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8288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286000" indent="-457200" algn="l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20000"/>
              </a:spcBef>
            </a:pPr>
            <a:r>
              <a:rPr lang="en-GB" altLang="en-US">
                <a:latin typeface="Arial" panose="020B0604020202020204" pitchFamily="34" charset="0"/>
              </a:rPr>
              <a:t>Squashing function limits node output:</a:t>
            </a:r>
          </a:p>
          <a:p>
            <a:pPr lvl="1">
              <a:spcBef>
                <a:spcPct val="20000"/>
              </a:spcBef>
              <a:buFontTx/>
              <a:buChar char="-"/>
            </a:pPr>
            <a:endParaRPr lang="en-GB" altLang="en-US">
              <a:latin typeface="Arial" panose="020B0604020202020204" pitchFamily="34" charset="0"/>
            </a:endParaRPr>
          </a:p>
        </p:txBody>
      </p:sp>
      <p:pic>
        <p:nvPicPr>
          <p:cNvPr id="14341" name="Picture 5">
            <a:extLst>
              <a:ext uri="{FF2B5EF4-FFF2-40B4-BE49-F238E27FC236}">
                <a16:creationId xmlns:a16="http://schemas.microsoft.com/office/drawing/2014/main" id="{EFF35CEB-0013-4E8C-B6C7-AC991B471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4495800"/>
            <a:ext cx="3429000" cy="198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343" name="Group 7">
            <a:extLst>
              <a:ext uri="{FF2B5EF4-FFF2-40B4-BE49-F238E27FC236}">
                <a16:creationId xmlns:a16="http://schemas.microsoft.com/office/drawing/2014/main" id="{9FAD44C7-C823-4D58-8F6B-2ADC143A83E3}"/>
              </a:ext>
            </a:extLst>
          </p:cNvPr>
          <p:cNvGrpSpPr>
            <a:grpSpLocks/>
          </p:cNvGrpSpPr>
          <p:nvPr/>
        </p:nvGrpSpPr>
        <p:grpSpPr bwMode="auto">
          <a:xfrm>
            <a:off x="2133600" y="1066800"/>
            <a:ext cx="4144963" cy="2422525"/>
            <a:chOff x="1344" y="672"/>
            <a:chExt cx="2611" cy="1526"/>
          </a:xfrm>
        </p:grpSpPr>
        <p:pic>
          <p:nvPicPr>
            <p:cNvPr id="14340" name="Picture 4">
              <a:extLst>
                <a:ext uri="{FF2B5EF4-FFF2-40B4-BE49-F238E27FC236}">
                  <a16:creationId xmlns:a16="http://schemas.microsoft.com/office/drawing/2014/main" id="{81BC3DDD-5DE5-4839-88E8-81C9B84B88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2" y="672"/>
              <a:ext cx="2563" cy="15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342" name="Rectangle 6">
              <a:extLst>
                <a:ext uri="{FF2B5EF4-FFF2-40B4-BE49-F238E27FC236}">
                  <a16:creationId xmlns:a16="http://schemas.microsoft.com/office/drawing/2014/main" id="{E39C6C80-187B-48D0-B861-BA8408D682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4" y="1728"/>
              <a:ext cx="1008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CA8277D4-1D54-483B-9CFF-C274E3295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r>
              <a:rPr lang="en-GB" altLang="en-US"/>
              <a:t>Synapse vs. weight</a:t>
            </a: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BF6C96C8-A8AE-4BFE-A405-0DA808E970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"/>
          <a:stretch>
            <a:fillRect/>
          </a:stretch>
        </p:blipFill>
        <p:spPr bwMode="auto">
          <a:xfrm>
            <a:off x="2286000" y="1219200"/>
            <a:ext cx="4572000" cy="226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5">
            <a:extLst>
              <a:ext uri="{FF2B5EF4-FFF2-40B4-BE49-F238E27FC236}">
                <a16:creationId xmlns:a16="http://schemas.microsoft.com/office/drawing/2014/main" id="{D44947EE-B225-4F3A-B6E3-BF77E7F4A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4495800"/>
            <a:ext cx="4251325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عنصر نائب لرقم الشريحة 3">
            <a:extLst>
              <a:ext uri="{FF2B5EF4-FFF2-40B4-BE49-F238E27FC236}">
                <a16:creationId xmlns:a16="http://schemas.microsoft.com/office/drawing/2014/main" id="{9E06FD7D-6E26-4487-8D37-032DDCC780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CFF6E9-1744-4A79-A21C-811ADCB1C7B3}" type="slidenum">
              <a:rPr lang="en-US" altLang="en-US"/>
              <a:pPr eaLnBrk="1" hangingPunct="1"/>
              <a:t>23</a:t>
            </a:fld>
            <a:endParaRPr lang="en-US" altLang="en-US"/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126EE2F1-4FED-4C6A-B375-5CBFA935CF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066800"/>
            <a:ext cx="8077200" cy="4876800"/>
          </a:xfrm>
        </p:spPr>
        <p:txBody>
          <a:bodyPr/>
          <a:lstStyle/>
          <a:p>
            <a:pPr eaLnBrk="1" hangingPunct="1"/>
            <a:r>
              <a:rPr lang="en-US" altLang="en-US" sz="2800">
                <a:solidFill>
                  <a:schemeClr val="accent2"/>
                </a:solidFill>
              </a:rPr>
              <a:t>A neural net consists of a large number of simple processing elements called </a:t>
            </a:r>
            <a:r>
              <a:rPr lang="en-US" altLang="en-US" sz="2800">
                <a:solidFill>
                  <a:srgbClr val="0099FF"/>
                </a:solidFill>
                <a:hlinkClick r:id="" action="ppaction://noaction"/>
              </a:rPr>
              <a:t>neurons, units, cells or nodes. </a:t>
            </a:r>
            <a:endParaRPr lang="en-US" altLang="en-US" sz="2800">
              <a:solidFill>
                <a:srgbClr val="0099FF"/>
              </a:solidFill>
            </a:endParaRPr>
          </a:p>
          <a:p>
            <a:pPr eaLnBrk="1" hangingPunct="1">
              <a:buFontTx/>
              <a:buNone/>
            </a:pPr>
            <a:endParaRPr lang="en-US" altLang="en-US" sz="2800">
              <a:solidFill>
                <a:srgbClr val="0099FF"/>
              </a:solidFill>
            </a:endParaRPr>
          </a:p>
          <a:p>
            <a:pPr eaLnBrk="1" hangingPunct="1"/>
            <a:r>
              <a:rPr lang="en-US" altLang="en-US" sz="2800">
                <a:solidFill>
                  <a:schemeClr val="accent2"/>
                </a:solidFill>
              </a:rPr>
              <a:t>Each neuron is connected to other neurons by means of directed communication links, each with </a:t>
            </a:r>
            <a:r>
              <a:rPr lang="en-US" altLang="en-US" sz="2800">
                <a:solidFill>
                  <a:schemeClr val="accent2"/>
                </a:solidFill>
                <a:hlinkClick r:id="" action="ppaction://noaction"/>
              </a:rPr>
              <a:t>associated weight</a:t>
            </a:r>
            <a:r>
              <a:rPr lang="en-US" altLang="en-US" sz="2800">
                <a:solidFill>
                  <a:schemeClr val="accent2"/>
                </a:solidFill>
              </a:rPr>
              <a:t>. </a:t>
            </a:r>
          </a:p>
          <a:p>
            <a:pPr eaLnBrk="1" hangingPunct="1">
              <a:buFontTx/>
              <a:buNone/>
            </a:pPr>
            <a:endParaRPr lang="en-US" altLang="en-US" sz="2800">
              <a:solidFill>
                <a:schemeClr val="accent2"/>
              </a:solidFill>
            </a:endParaRPr>
          </a:p>
          <a:p>
            <a:pPr eaLnBrk="1" hangingPunct="1"/>
            <a:r>
              <a:rPr lang="en-US" altLang="en-US" sz="2800">
                <a:solidFill>
                  <a:schemeClr val="accent2"/>
                </a:solidFill>
              </a:rPr>
              <a:t>The weight represent information being used by the net to solve a problem.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عنصر نائب لرقم الشريحة 3">
            <a:extLst>
              <a:ext uri="{FF2B5EF4-FFF2-40B4-BE49-F238E27FC236}">
                <a16:creationId xmlns:a16="http://schemas.microsoft.com/office/drawing/2014/main" id="{0B059500-CBEC-4BD7-890C-C8AFCA312B0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8DCA280-53A9-4553-B9E6-CA7E761A4DB3}" type="slidenum">
              <a:rPr lang="en-US" altLang="en-US"/>
              <a:pPr eaLnBrk="1" hangingPunct="1"/>
              <a:t>24</a:t>
            </a:fld>
            <a:endParaRPr lang="en-US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CDCD9496-84C8-4363-8ACD-A9A707C507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chemeClr val="accent2"/>
                </a:solidFill>
              </a:rPr>
              <a:t>Each neuron has an internal state, called its </a:t>
            </a:r>
            <a:r>
              <a:rPr lang="en-US" altLang="en-US">
                <a:solidFill>
                  <a:schemeClr val="accent2"/>
                </a:solidFill>
                <a:hlinkClick r:id="" action="ppaction://noaction"/>
              </a:rPr>
              <a:t>activation or activity level</a:t>
            </a:r>
            <a:r>
              <a:rPr lang="en-US" altLang="en-US">
                <a:solidFill>
                  <a:schemeClr val="accent2"/>
                </a:solidFill>
              </a:rPr>
              <a:t>, which is a function of the inputs it has received. Typically, a neuron sends its activation as a signal to several other neurons.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>
              <a:solidFill>
                <a:schemeClr val="accent2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en-US">
                <a:solidFill>
                  <a:schemeClr val="accent2"/>
                </a:solidFill>
              </a:rPr>
              <a:t>It is important to note that a neuron can send only one signal at a time, although that signal is broadcast to several other neurons.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عنصر نائب لرقم الشريحة 3">
            <a:extLst>
              <a:ext uri="{FF2B5EF4-FFF2-40B4-BE49-F238E27FC236}">
                <a16:creationId xmlns:a16="http://schemas.microsoft.com/office/drawing/2014/main" id="{0C50BB56-DA9C-47E8-9E19-A164AEC93BA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96C9055-204A-44E3-A79E-C27D222C4820}" type="slidenum">
              <a:rPr lang="en-US" altLang="en-US"/>
              <a:pPr eaLnBrk="1" hangingPunct="1"/>
              <a:t>25</a:t>
            </a:fld>
            <a:endParaRPr lang="en-US" altLang="en-US"/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2A8E4BA5-77FD-419E-89A1-73DABFE46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640763" cy="4857750"/>
          </a:xfrm>
        </p:spPr>
        <p:txBody>
          <a:bodyPr/>
          <a:lstStyle/>
          <a:p>
            <a:pPr eaLnBrk="1" hangingPunct="1"/>
            <a:r>
              <a:rPr lang="en-US" altLang="en-US"/>
              <a:t>Neural networks are configured for a specific application, such as pattern recognition or data classification, through a </a:t>
            </a:r>
            <a:r>
              <a:rPr lang="en-US" altLang="en-US">
                <a:solidFill>
                  <a:schemeClr val="accent2"/>
                </a:solidFill>
              </a:rPr>
              <a:t>learning process </a:t>
            </a:r>
          </a:p>
          <a:p>
            <a:pPr eaLnBrk="1" hangingPunct="1"/>
            <a:r>
              <a:rPr lang="en-US" altLang="en-US"/>
              <a:t>In a biological system, learning involves adjustments to the synaptic connections between neurons</a:t>
            </a:r>
          </a:p>
          <a:p>
            <a:pPr eaLnBrk="1" hangingPunct="1">
              <a:buFontTx/>
              <a:buNone/>
            </a:pPr>
            <a:r>
              <a:rPr lang="en-US" altLang="en-US">
                <a:sym typeface="Wingdings" panose="05000000000000000000" pitchFamily="2" charset="2"/>
              </a:rPr>
              <a:t> same for artificial neural networks (ANNs)</a:t>
            </a:r>
            <a:endParaRPr lang="en-US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عنصر نائب لرقم الشريحة 3">
            <a:extLst>
              <a:ext uri="{FF2B5EF4-FFF2-40B4-BE49-F238E27FC236}">
                <a16:creationId xmlns:a16="http://schemas.microsoft.com/office/drawing/2014/main" id="{993001D8-36C4-448D-9397-35B0915151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E328714-8B2C-4407-A804-2E218C121C8D}" type="slidenum">
              <a:rPr lang="en-US" altLang="en-US"/>
              <a:pPr eaLnBrk="1" hangingPunct="1"/>
              <a:t>26</a:t>
            </a:fld>
            <a:endParaRPr lang="en-US" altLang="en-US"/>
          </a:p>
        </p:txBody>
      </p:sp>
      <p:sp>
        <p:nvSpPr>
          <p:cNvPr id="18435" name="Oval 2">
            <a:extLst>
              <a:ext uri="{FF2B5EF4-FFF2-40B4-BE49-F238E27FC236}">
                <a16:creationId xmlns:a16="http://schemas.microsoft.com/office/drawing/2014/main" id="{A7D82A59-4C27-4EC7-8B15-3ACAE1E0D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8" y="1757363"/>
            <a:ext cx="6096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b="1"/>
          </a:p>
        </p:txBody>
      </p:sp>
      <p:sp>
        <p:nvSpPr>
          <p:cNvPr id="18436" name="Oval 3">
            <a:extLst>
              <a:ext uri="{FF2B5EF4-FFF2-40B4-BE49-F238E27FC236}">
                <a16:creationId xmlns:a16="http://schemas.microsoft.com/office/drawing/2014/main" id="{50C67EB0-BAD6-4B81-B9DF-5873F41944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838" y="2900363"/>
            <a:ext cx="685800" cy="533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/>
              <a:t>x</a:t>
            </a:r>
            <a:r>
              <a:rPr lang="en-US" altLang="en-US" baseline="-25000"/>
              <a:t>2</a:t>
            </a:r>
          </a:p>
        </p:txBody>
      </p:sp>
      <p:sp>
        <p:nvSpPr>
          <p:cNvPr id="18437" name="Line 4">
            <a:extLst>
              <a:ext uri="{FF2B5EF4-FFF2-40B4-BE49-F238E27FC236}">
                <a16:creationId xmlns:a16="http://schemas.microsoft.com/office/drawing/2014/main" id="{D978103C-76FC-461B-9376-39D189448F9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112838" y="2852738"/>
            <a:ext cx="1443037" cy="276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38" name="Line 5">
            <a:extLst>
              <a:ext uri="{FF2B5EF4-FFF2-40B4-BE49-F238E27FC236}">
                <a16:creationId xmlns:a16="http://schemas.microsoft.com/office/drawing/2014/main" id="{693D2B97-8CEE-468E-9651-6F5EBEBAD772}"/>
              </a:ext>
            </a:extLst>
          </p:cNvPr>
          <p:cNvSpPr>
            <a:spLocks noChangeShapeType="1"/>
          </p:cNvSpPr>
          <p:nvPr/>
        </p:nvSpPr>
        <p:spPr bwMode="auto">
          <a:xfrm>
            <a:off x="1112838" y="2062163"/>
            <a:ext cx="1514475" cy="5746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39" name="Text Box 6">
            <a:extLst>
              <a:ext uri="{FF2B5EF4-FFF2-40B4-BE49-F238E27FC236}">
                <a16:creationId xmlns:a16="http://schemas.microsoft.com/office/drawing/2014/main" id="{F7343BF8-35FB-4864-95EF-B200909102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46238" y="1757363"/>
            <a:ext cx="914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w</a:t>
            </a:r>
            <a:r>
              <a:rPr lang="en-US" altLang="en-US" baseline="-25000"/>
              <a:t>1</a:t>
            </a:r>
          </a:p>
        </p:txBody>
      </p:sp>
      <p:sp>
        <p:nvSpPr>
          <p:cNvPr id="18440" name="Text Box 7">
            <a:extLst>
              <a:ext uri="{FF2B5EF4-FFF2-40B4-BE49-F238E27FC236}">
                <a16:creationId xmlns:a16="http://schemas.microsoft.com/office/drawing/2014/main" id="{E93670D9-D970-4BED-B352-D8F2B8986A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0038" y="2976563"/>
            <a:ext cx="6096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w</a:t>
            </a:r>
            <a:r>
              <a:rPr lang="en-US" altLang="en-US" baseline="-25000"/>
              <a:t>2</a:t>
            </a:r>
          </a:p>
        </p:txBody>
      </p:sp>
      <p:sp>
        <p:nvSpPr>
          <p:cNvPr id="18441" name="Text Box 8">
            <a:extLst>
              <a:ext uri="{FF2B5EF4-FFF2-40B4-BE49-F238E27FC236}">
                <a16:creationId xmlns:a16="http://schemas.microsoft.com/office/drawing/2014/main" id="{C60E0E0D-5289-4294-AC7C-86D20E923D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163" y="1793875"/>
            <a:ext cx="3825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/>
              <a:t>x</a:t>
            </a:r>
            <a:r>
              <a:rPr lang="en-US" altLang="en-US" baseline="-25000"/>
              <a:t>1</a:t>
            </a:r>
          </a:p>
        </p:txBody>
      </p:sp>
      <p:sp>
        <p:nvSpPr>
          <p:cNvPr id="18442" name="Line 9">
            <a:extLst>
              <a:ext uri="{FF2B5EF4-FFF2-40B4-BE49-F238E27FC236}">
                <a16:creationId xmlns:a16="http://schemas.microsoft.com/office/drawing/2014/main" id="{1382B6DC-8F90-4EBF-A3B0-E5DF698862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55650" y="3644900"/>
            <a:ext cx="0" cy="469900"/>
          </a:xfrm>
          <a:prstGeom prst="line">
            <a:avLst/>
          </a:prstGeom>
          <a:noFill/>
          <a:ln w="9525">
            <a:solidFill>
              <a:srgbClr val="D93145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8443" name="Text Box 10">
            <a:extLst>
              <a:ext uri="{FF2B5EF4-FFF2-40B4-BE49-F238E27FC236}">
                <a16:creationId xmlns:a16="http://schemas.microsoft.com/office/drawing/2014/main" id="{DA46AB22-D06B-411B-8E5E-6E09371254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725" y="4078288"/>
            <a:ext cx="1371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rgbClr val="00FFFF"/>
                </a:solidFill>
              </a:rPr>
              <a:t>Dendrite</a:t>
            </a:r>
          </a:p>
        </p:txBody>
      </p:sp>
      <p:sp>
        <p:nvSpPr>
          <p:cNvPr id="178187" name="Text Box 11">
            <a:extLst>
              <a:ext uri="{FF2B5EF4-FFF2-40B4-BE49-F238E27FC236}">
                <a16:creationId xmlns:a16="http://schemas.microsoft.com/office/drawing/2014/main" id="{D0D8FCCB-14BA-4717-A2AE-18F7E2992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43888" y="2708275"/>
            <a:ext cx="1371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rgbClr val="00FFFF"/>
                </a:solidFill>
              </a:rPr>
              <a:t>Axon</a:t>
            </a:r>
          </a:p>
        </p:txBody>
      </p:sp>
      <p:grpSp>
        <p:nvGrpSpPr>
          <p:cNvPr id="178188" name="Group 12">
            <a:extLst>
              <a:ext uri="{FF2B5EF4-FFF2-40B4-BE49-F238E27FC236}">
                <a16:creationId xmlns:a16="http://schemas.microsoft.com/office/drawing/2014/main" id="{721C1444-A8ED-433B-AC2C-93F2E6228D85}"/>
              </a:ext>
            </a:extLst>
          </p:cNvPr>
          <p:cNvGrpSpPr>
            <a:grpSpLocks/>
          </p:cNvGrpSpPr>
          <p:nvPr/>
        </p:nvGrpSpPr>
        <p:grpSpPr bwMode="auto">
          <a:xfrm>
            <a:off x="4140200" y="981075"/>
            <a:ext cx="4545013" cy="3111500"/>
            <a:chOff x="3107" y="663"/>
            <a:chExt cx="2863" cy="1960"/>
          </a:xfrm>
        </p:grpSpPr>
        <p:sp>
          <p:nvSpPr>
            <p:cNvPr id="18453" name="Rectangle 13">
              <a:extLst>
                <a:ext uri="{FF2B5EF4-FFF2-40B4-BE49-F238E27FC236}">
                  <a16:creationId xmlns:a16="http://schemas.microsoft.com/office/drawing/2014/main" id="{649E7B07-0EB9-4A34-BA5D-15786B5DEE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07" y="663"/>
              <a:ext cx="2516" cy="1951"/>
            </a:xfrm>
            <a:prstGeom prst="rect">
              <a:avLst/>
            </a:prstGeom>
            <a:noFill/>
            <a:ln w="28575">
              <a:solidFill>
                <a:schemeClr val="bg2"/>
              </a:solidFill>
              <a:prstDash val="dash"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4" name="Text Box 14">
              <a:extLst>
                <a:ext uri="{FF2B5EF4-FFF2-40B4-BE49-F238E27FC236}">
                  <a16:creationId xmlns:a16="http://schemas.microsoft.com/office/drawing/2014/main" id="{86C8E23F-157F-492A-84F3-FBE55CB42D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98" y="2115"/>
              <a:ext cx="94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b="1"/>
                <a:t>y</a:t>
              </a:r>
              <a:r>
                <a:rPr lang="en-US" altLang="en-US" sz="1400" b="1" baseline="-25000"/>
                <a:t>in</a:t>
              </a:r>
              <a:r>
                <a:rPr lang="en-US" altLang="en-US" sz="1400" b="1"/>
                <a:t> = x</a:t>
              </a:r>
              <a:r>
                <a:rPr lang="en-US" altLang="en-US" sz="1400" b="1" baseline="-25000"/>
                <a:t>1</a:t>
              </a:r>
              <a:r>
                <a:rPr lang="en-US" altLang="en-US" sz="1400" b="1"/>
                <a:t>w</a:t>
              </a:r>
              <a:r>
                <a:rPr lang="en-US" altLang="en-US" sz="1400" b="1" baseline="-25000"/>
                <a:t>1 </a:t>
              </a:r>
              <a:r>
                <a:rPr lang="en-US" altLang="en-US" sz="1400" b="1"/>
                <a:t>+ x</a:t>
              </a:r>
              <a:r>
                <a:rPr lang="en-US" altLang="en-US" sz="1400" b="1" baseline="-25000"/>
                <a:t>2</a:t>
              </a:r>
              <a:r>
                <a:rPr lang="en-US" altLang="en-US" sz="1400" b="1"/>
                <a:t>w</a:t>
              </a:r>
              <a:r>
                <a:rPr lang="en-US" altLang="en-US" sz="1400" b="1" baseline="-25000"/>
                <a:t>2</a:t>
              </a:r>
            </a:p>
            <a:p>
              <a:pPr eaLnBrk="1" hangingPunct="1"/>
              <a:endParaRPr lang="en-US" altLang="en-US" b="1"/>
            </a:p>
          </p:txBody>
        </p:sp>
        <p:sp>
          <p:nvSpPr>
            <p:cNvPr id="18455" name="AutoShape 15">
              <a:extLst>
                <a:ext uri="{FF2B5EF4-FFF2-40B4-BE49-F238E27FC236}">
                  <a16:creationId xmlns:a16="http://schemas.microsoft.com/office/drawing/2014/main" id="{90380CE4-E327-42ED-B079-0300D1BE9F93}"/>
                </a:ext>
              </a:extLst>
            </p:cNvPr>
            <p:cNvSpPr>
              <a:spLocks/>
            </p:cNvSpPr>
            <p:nvPr/>
          </p:nvSpPr>
          <p:spPr bwMode="auto">
            <a:xfrm rot="-5461967">
              <a:off x="4426" y="433"/>
              <a:ext cx="142" cy="1056"/>
            </a:xfrm>
            <a:prstGeom prst="rightBrace">
              <a:avLst>
                <a:gd name="adj1" fmla="val 61972"/>
                <a:gd name="adj2" fmla="val 50000"/>
              </a:avLst>
            </a:prstGeom>
            <a:noFill/>
            <a:ln w="9525">
              <a:solidFill>
                <a:srgbClr val="D93145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6" name="Text Box 16">
              <a:extLst>
                <a:ext uri="{FF2B5EF4-FFF2-40B4-BE49-F238E27FC236}">
                  <a16:creationId xmlns:a16="http://schemas.microsoft.com/office/drawing/2014/main" id="{CF029E6C-A127-45FE-9442-8E81D61A678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48" y="709"/>
              <a:ext cx="864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1400" b="1">
                  <a:solidFill>
                    <a:srgbClr val="00FFFF"/>
                  </a:solidFill>
                </a:rPr>
                <a:t>Nukleus</a:t>
              </a:r>
            </a:p>
          </p:txBody>
        </p:sp>
        <p:grpSp>
          <p:nvGrpSpPr>
            <p:cNvPr id="18457" name="Group 17">
              <a:extLst>
                <a:ext uri="{FF2B5EF4-FFF2-40B4-BE49-F238E27FC236}">
                  <a16:creationId xmlns:a16="http://schemas.microsoft.com/office/drawing/2014/main" id="{8F4A5DBE-53A8-4D68-8CF0-803254FB626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969" y="1117"/>
              <a:ext cx="1200" cy="624"/>
              <a:chOff x="2850" y="1282"/>
              <a:chExt cx="1200" cy="624"/>
            </a:xfrm>
          </p:grpSpPr>
          <p:sp>
            <p:nvSpPr>
              <p:cNvPr id="18461" name="Oval 18">
                <a:extLst>
                  <a:ext uri="{FF2B5EF4-FFF2-40B4-BE49-F238E27FC236}">
                    <a16:creationId xmlns:a16="http://schemas.microsoft.com/office/drawing/2014/main" id="{BD463B0E-34E3-41B9-B1B7-74DF8D47E1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50" y="1282"/>
                <a:ext cx="1200" cy="624"/>
              </a:xfrm>
              <a:prstGeom prst="ellipse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/>
                <a:endParaRPr lang="en-US" altLang="en-US"/>
              </a:p>
            </p:txBody>
          </p:sp>
          <p:sp>
            <p:nvSpPr>
              <p:cNvPr id="18462" name="Line 19">
                <a:extLst>
                  <a:ext uri="{FF2B5EF4-FFF2-40B4-BE49-F238E27FC236}">
                    <a16:creationId xmlns:a16="http://schemas.microsoft.com/office/drawing/2014/main" id="{74E80E8C-6F93-4BBD-8052-65DA332C1A9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3474" y="1282"/>
                <a:ext cx="0" cy="6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463" name="Text Box 20">
                <a:extLst>
                  <a:ext uri="{FF2B5EF4-FFF2-40B4-BE49-F238E27FC236}">
                    <a16:creationId xmlns:a16="http://schemas.microsoft.com/office/drawing/2014/main" id="{EC73BD93-EF1E-46D6-9AA0-1911E8625E8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42" y="1378"/>
                <a:ext cx="28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en-US" sz="3200" b="1">
                    <a:sym typeface="Symbol" panose="05050102010706020507" pitchFamily="18" charset="2"/>
                  </a:rPr>
                  <a:t></a:t>
                </a:r>
                <a:endParaRPr lang="en-US" altLang="en-US" sz="3200" b="1"/>
              </a:p>
            </p:txBody>
          </p:sp>
          <p:sp>
            <p:nvSpPr>
              <p:cNvPr id="18464" name="Text Box 21">
                <a:extLst>
                  <a:ext uri="{FF2B5EF4-FFF2-40B4-BE49-F238E27FC236}">
                    <a16:creationId xmlns:a16="http://schemas.microsoft.com/office/drawing/2014/main" id="{ED8D96D5-0437-49BF-B456-85E5374A973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70" y="1378"/>
                <a:ext cx="288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en-US" sz="3200" b="1" i="1">
                    <a:sym typeface="Symbol" panose="05050102010706020507" pitchFamily="18" charset="2"/>
                  </a:rPr>
                  <a:t></a:t>
                </a:r>
                <a:endParaRPr lang="en-US" altLang="en-US" sz="3200" b="1" i="1"/>
              </a:p>
            </p:txBody>
          </p:sp>
        </p:grpSp>
        <p:sp>
          <p:nvSpPr>
            <p:cNvPr id="18458" name="Text Box 22">
              <a:extLst>
                <a:ext uri="{FF2B5EF4-FFF2-40B4-BE49-F238E27FC236}">
                  <a16:creationId xmlns:a16="http://schemas.microsoft.com/office/drawing/2014/main" id="{1D6430F8-2FFC-434A-ABC0-946BB52B71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86" y="2002"/>
              <a:ext cx="1584" cy="6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n-US" altLang="en-US" sz="1400" b="1" u="sng"/>
                <a:t>Activation Function:</a:t>
              </a:r>
            </a:p>
            <a:p>
              <a:pPr eaLnBrk="1" hangingPunct="1">
                <a:spcBef>
                  <a:spcPct val="20000"/>
                </a:spcBef>
              </a:pPr>
              <a:r>
                <a:rPr lang="en-US" altLang="en-US" sz="1400" b="1">
                  <a:sym typeface="Symbol" panose="05050102010706020507" pitchFamily="18" charset="2"/>
                </a:rPr>
                <a:t></a:t>
              </a:r>
              <a:r>
                <a:rPr lang="en-US" altLang="en-US" sz="1400" b="1"/>
                <a:t>(y-in) = 1 if  y-in &gt;= </a:t>
              </a:r>
              <a:r>
                <a:rPr lang="en-US" altLang="en-US" sz="1400" b="1">
                  <a:sym typeface="Symbol" panose="05050102010706020507" pitchFamily="18" charset="2"/>
                </a:rPr>
                <a:t></a:t>
              </a:r>
              <a:br>
                <a:rPr lang="en-US" altLang="en-US" sz="1400" b="1"/>
              </a:br>
              <a:r>
                <a:rPr lang="en-US" altLang="en-US" sz="1400" b="1"/>
                <a:t>and </a:t>
              </a:r>
              <a:r>
                <a:rPr lang="en-US" altLang="en-US" sz="1400" b="1">
                  <a:sym typeface="Symbol" panose="05050102010706020507" pitchFamily="18" charset="2"/>
                </a:rPr>
                <a:t></a:t>
              </a:r>
              <a:r>
                <a:rPr lang="en-US" altLang="en-US" sz="1400" b="1"/>
                <a:t>(y-in) = 0</a:t>
              </a:r>
            </a:p>
            <a:p>
              <a:pPr eaLnBrk="1" hangingPunct="1"/>
              <a:endParaRPr lang="en-US" altLang="en-US" sz="1400" b="1"/>
            </a:p>
          </p:txBody>
        </p:sp>
        <p:sp>
          <p:nvSpPr>
            <p:cNvPr id="18459" name="Line 23">
              <a:extLst>
                <a:ext uri="{FF2B5EF4-FFF2-40B4-BE49-F238E27FC236}">
                  <a16:creationId xmlns:a16="http://schemas.microsoft.com/office/drawing/2014/main" id="{D8E69651-AD90-4A2E-AA53-9D0DC0DACA5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921" y="1752"/>
              <a:ext cx="91" cy="227"/>
            </a:xfrm>
            <a:prstGeom prst="line">
              <a:avLst/>
            </a:prstGeom>
            <a:noFill/>
            <a:ln w="9525">
              <a:solidFill>
                <a:srgbClr val="D93145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460" name="Line 24">
              <a:extLst>
                <a:ext uri="{FF2B5EF4-FFF2-40B4-BE49-F238E27FC236}">
                  <a16:creationId xmlns:a16="http://schemas.microsoft.com/office/drawing/2014/main" id="{A7DD902A-801C-4A48-A003-BEF2F31DDF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787" y="1661"/>
              <a:ext cx="272" cy="408"/>
            </a:xfrm>
            <a:prstGeom prst="line">
              <a:avLst/>
            </a:prstGeom>
            <a:noFill/>
            <a:ln w="9525">
              <a:solidFill>
                <a:srgbClr val="D93145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8446" name="Oval 25">
            <a:extLst>
              <a:ext uri="{FF2B5EF4-FFF2-40B4-BE49-F238E27FC236}">
                <a16:creationId xmlns:a16="http://schemas.microsoft.com/office/drawing/2014/main" id="{B1E8838E-9D1C-4C7C-AE40-6B1C1E8DD4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775" y="2493963"/>
            <a:ext cx="685800" cy="457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/>
              <a:t>y</a:t>
            </a:r>
            <a:endParaRPr lang="en-US" altLang="en-US" baseline="-25000"/>
          </a:p>
        </p:txBody>
      </p:sp>
      <p:sp>
        <p:nvSpPr>
          <p:cNvPr id="18447" name="Text Box 26">
            <a:extLst>
              <a:ext uri="{FF2B5EF4-FFF2-40B4-BE49-F238E27FC236}">
                <a16:creationId xmlns:a16="http://schemas.microsoft.com/office/drawing/2014/main" id="{C735001B-8CFF-45FA-B360-F3B570A47D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80975" y="4437063"/>
            <a:ext cx="9144000" cy="2405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398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2" eaLnBrk="1" hangingPunct="1">
              <a:buFontTx/>
              <a:buChar char="-"/>
            </a:pPr>
            <a:r>
              <a:rPr lang="en-US" altLang="en-US" sz="1400"/>
              <a:t>A neuron receives input, determines the strength or the weight of the input, calculates the total </a:t>
            </a:r>
          </a:p>
          <a:p>
            <a:pPr lvl="2" eaLnBrk="1" hangingPunct="1"/>
            <a:r>
              <a:rPr lang="en-US" altLang="en-US" sz="1400"/>
              <a:t> weighted input, and compares the total weighted with a value (threshold)</a:t>
            </a:r>
          </a:p>
          <a:p>
            <a:pPr lvl="2" eaLnBrk="1" hangingPunct="1"/>
            <a:endParaRPr lang="en-US" altLang="en-US" sz="1400"/>
          </a:p>
          <a:p>
            <a:pPr lvl="2" eaLnBrk="1" hangingPunct="1">
              <a:buFontTx/>
              <a:buChar char="-"/>
            </a:pPr>
            <a:r>
              <a:rPr lang="en-US" altLang="en-US" sz="1400"/>
              <a:t>The value is in the range of 0 and 1</a:t>
            </a:r>
          </a:p>
          <a:p>
            <a:pPr lvl="2" eaLnBrk="1" hangingPunct="1">
              <a:buFontTx/>
              <a:buChar char="-"/>
            </a:pPr>
            <a:endParaRPr lang="en-US" altLang="en-US" sz="1400"/>
          </a:p>
          <a:p>
            <a:pPr lvl="2" eaLnBrk="1" hangingPunct="1">
              <a:buFontTx/>
              <a:buChar char="-"/>
            </a:pPr>
            <a:r>
              <a:rPr lang="en-US" altLang="en-US" sz="1400"/>
              <a:t> If the total weighted input greater than or equal the threshold value, the neuron will produce the    </a:t>
            </a:r>
          </a:p>
          <a:p>
            <a:pPr lvl="2" eaLnBrk="1" hangingPunct="1"/>
            <a:r>
              <a:rPr lang="en-US" altLang="en-US" sz="1400"/>
              <a:t>  output, and if the total weighted input less than the threshold value, no output will be produced</a:t>
            </a:r>
          </a:p>
          <a:p>
            <a:pPr lvl="2" eaLnBrk="1" hangingPunct="1"/>
            <a:endParaRPr lang="en-US" altLang="en-US" sz="1400"/>
          </a:p>
          <a:p>
            <a:pPr lvl="2" eaLnBrk="1" hangingPunct="1"/>
            <a:endParaRPr lang="en-US" altLang="en-US" sz="1600"/>
          </a:p>
          <a:p>
            <a:pPr eaLnBrk="1" hangingPunct="1">
              <a:spcBef>
                <a:spcPct val="50000"/>
              </a:spcBef>
            </a:pPr>
            <a:endParaRPr lang="en-US" altLang="en-US" sz="1600"/>
          </a:p>
        </p:txBody>
      </p:sp>
      <p:sp>
        <p:nvSpPr>
          <p:cNvPr id="18448" name="AutoShape 28">
            <a:extLst>
              <a:ext uri="{FF2B5EF4-FFF2-40B4-BE49-F238E27FC236}">
                <a16:creationId xmlns:a16="http://schemas.microsoft.com/office/drawing/2014/main" id="{09A3375F-A740-44A9-955F-A12EEE19774B}"/>
              </a:ext>
            </a:extLst>
          </p:cNvPr>
          <p:cNvSpPr>
            <a:spLocks/>
          </p:cNvSpPr>
          <p:nvPr/>
        </p:nvSpPr>
        <p:spPr bwMode="auto">
          <a:xfrm rot="-5461967">
            <a:off x="1689100" y="714376"/>
            <a:ext cx="225425" cy="1676400"/>
          </a:xfrm>
          <a:prstGeom prst="rightBrace">
            <a:avLst>
              <a:gd name="adj1" fmla="val 61972"/>
              <a:gd name="adj2" fmla="val 50000"/>
            </a:avLst>
          </a:prstGeom>
          <a:noFill/>
          <a:ln w="9525">
            <a:solidFill>
              <a:srgbClr val="D93145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49" name="Text Box 29">
            <a:extLst>
              <a:ext uri="{FF2B5EF4-FFF2-40B4-BE49-F238E27FC236}">
                <a16:creationId xmlns:a16="http://schemas.microsoft.com/office/drawing/2014/main" id="{D358CFC3-816F-41E2-99D4-F7049C6B76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981075"/>
            <a:ext cx="1371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 b="1">
                <a:solidFill>
                  <a:srgbClr val="00FFFF"/>
                </a:solidFill>
              </a:rPr>
              <a:t>Synapse</a:t>
            </a:r>
          </a:p>
        </p:txBody>
      </p:sp>
      <p:sp>
        <p:nvSpPr>
          <p:cNvPr id="178206" name="Line 30">
            <a:extLst>
              <a:ext uri="{FF2B5EF4-FFF2-40B4-BE49-F238E27FC236}">
                <a16:creationId xmlns:a16="http://schemas.microsoft.com/office/drawing/2014/main" id="{A9017371-93AD-4EDB-B8C9-2F3E637FCE3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16913" y="3068638"/>
            <a:ext cx="647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78207" name="AutoShape 31">
            <a:extLst>
              <a:ext uri="{FF2B5EF4-FFF2-40B4-BE49-F238E27FC236}">
                <a16:creationId xmlns:a16="http://schemas.microsoft.com/office/drawing/2014/main" id="{ADDBE8F8-DEF1-47C4-A295-A702FDF02784}"/>
              </a:ext>
            </a:extLst>
          </p:cNvPr>
          <p:cNvSpPr>
            <a:spLocks noChangeArrowheads="1"/>
          </p:cNvSpPr>
          <p:nvPr/>
        </p:nvSpPr>
        <p:spPr bwMode="auto">
          <a:xfrm rot="-1556127">
            <a:off x="3059113" y="1989138"/>
            <a:ext cx="1008062" cy="288925"/>
          </a:xfrm>
          <a:prstGeom prst="rightArrow">
            <a:avLst>
              <a:gd name="adj1" fmla="val 50000"/>
              <a:gd name="adj2" fmla="val 87225"/>
            </a:avLst>
          </a:prstGeom>
          <a:solidFill>
            <a:schemeClr val="bg2"/>
          </a:solidFill>
          <a:ln w="9525">
            <a:solidFill>
              <a:schemeClr val="tx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52" name="Rectangle 32">
            <a:extLst>
              <a:ext uri="{FF2B5EF4-FFF2-40B4-BE49-F238E27FC236}">
                <a16:creationId xmlns:a16="http://schemas.microsoft.com/office/drawing/2014/main" id="{45047257-EBB7-4E45-99BC-8B25CE960B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" y="381000"/>
            <a:ext cx="37544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en-US" sz="3200"/>
              <a:t>   </a:t>
            </a:r>
            <a:r>
              <a:rPr lang="en-US" altLang="en-US" sz="2400" b="1" i="1">
                <a:solidFill>
                  <a:srgbClr val="D93145"/>
                </a:solidFill>
                <a:latin typeface="Times New Roman" panose="02020603050405020304" pitchFamily="18" charset="0"/>
              </a:rPr>
              <a:t>Artificial Neural Network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7" grpId="0"/>
      <p:bldP spid="17820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عنصر نائب لرقم الشريحة 3">
            <a:extLst>
              <a:ext uri="{FF2B5EF4-FFF2-40B4-BE49-F238E27FC236}">
                <a16:creationId xmlns:a16="http://schemas.microsoft.com/office/drawing/2014/main" id="{3F75104E-07EF-4FFE-A214-06F9887588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C613455-8DE5-451A-B69D-64C3011B3767}" type="slidenum">
              <a:rPr lang="en-US" altLang="en-US"/>
              <a:pPr eaLnBrk="1" hangingPunct="1"/>
              <a:t>27</a:t>
            </a:fld>
            <a:endParaRPr lang="en-US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8CD14882-DE86-4062-BE96-08C3AD30F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i="1">
                <a:solidFill>
                  <a:srgbClr val="D93145"/>
                </a:solidFill>
                <a:latin typeface="Times New Roman" panose="02020603050405020304" pitchFamily="18" charset="0"/>
              </a:rPr>
              <a:t>History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F26B827B-B346-471A-A323-DE57955703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1943 McCulloch-Pitts neurons</a:t>
            </a:r>
          </a:p>
          <a:p>
            <a:pPr eaLnBrk="1" hangingPunct="1"/>
            <a:r>
              <a:rPr lang="en-US" altLang="en-US" dirty="0"/>
              <a:t>1949 Hebb’s law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1958 Perceptron (Rosenblatt)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1960 Adaline, better learning rule (</a:t>
            </a:r>
            <a:r>
              <a:rPr lang="en-US" altLang="en-US" b="1" dirty="0" err="1">
                <a:solidFill>
                  <a:srgbClr val="FF0000"/>
                </a:solidFill>
              </a:rPr>
              <a:t>Widrow</a:t>
            </a:r>
            <a:r>
              <a:rPr lang="en-US" altLang="en-US" b="1" dirty="0">
                <a:solidFill>
                  <a:srgbClr val="FF0000"/>
                </a:solidFill>
              </a:rPr>
              <a:t>, Huff)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1969 Limitations (Minsky, </a:t>
            </a:r>
            <a:r>
              <a:rPr lang="en-US" altLang="en-US" b="1" dirty="0" err="1">
                <a:solidFill>
                  <a:srgbClr val="FF0000"/>
                </a:solidFill>
              </a:rPr>
              <a:t>Papert</a:t>
            </a:r>
            <a:r>
              <a:rPr lang="en-US" altLang="en-US" b="1" dirty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en-US" altLang="en-US" b="1" dirty="0"/>
              <a:t>1972 </a:t>
            </a:r>
            <a:r>
              <a:rPr lang="en-US" altLang="en-US" b="1" dirty="0" err="1"/>
              <a:t>Kohonen</a:t>
            </a:r>
            <a:r>
              <a:rPr lang="en-US" altLang="en-US" b="1" dirty="0"/>
              <a:t> nets, associative memory</a:t>
            </a:r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عنصر نائب لرقم الشريحة 3">
            <a:extLst>
              <a:ext uri="{FF2B5EF4-FFF2-40B4-BE49-F238E27FC236}">
                <a16:creationId xmlns:a16="http://schemas.microsoft.com/office/drawing/2014/main" id="{8FB14760-24CF-4C60-91A7-9B5EFF7DC6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40310B9-2234-4FFB-ADAD-AA5A8918A121}" type="slidenum">
              <a:rPr lang="en-US" altLang="en-US"/>
              <a:pPr eaLnBrk="1" hangingPunct="1"/>
              <a:t>28</a:t>
            </a:fld>
            <a:endParaRPr lang="en-US" altLang="en-US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433B61A7-7705-4C6C-BE87-DFA89CB114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765175"/>
            <a:ext cx="8640763" cy="5360988"/>
          </a:xfrm>
        </p:spPr>
        <p:txBody>
          <a:bodyPr/>
          <a:lstStyle/>
          <a:p>
            <a:pPr eaLnBrk="1" hangingPunct="1"/>
            <a:r>
              <a:rPr lang="en-US" altLang="en-US" dirty="0"/>
              <a:t>1977 Brain State in a Box (Anderson)</a:t>
            </a:r>
          </a:p>
          <a:p>
            <a:pPr eaLnBrk="1" hangingPunct="1"/>
            <a:r>
              <a:rPr lang="en-US" altLang="en-US" dirty="0"/>
              <a:t>1982 Hopfield net, constraint satisfaction</a:t>
            </a:r>
          </a:p>
          <a:p>
            <a:pPr eaLnBrk="1" hangingPunct="1"/>
            <a:r>
              <a:rPr lang="en-US" altLang="en-US" dirty="0"/>
              <a:t>1985 ART (Carpenter, </a:t>
            </a:r>
            <a:r>
              <a:rPr lang="en-US" altLang="en-US" dirty="0" err="1"/>
              <a:t>Grossfield</a:t>
            </a:r>
            <a:r>
              <a:rPr lang="en-US" altLang="en-US" dirty="0"/>
              <a:t>)</a:t>
            </a:r>
          </a:p>
          <a:p>
            <a:pPr eaLnBrk="1" hangingPunct="1"/>
            <a:r>
              <a:rPr lang="en-US" altLang="en-US" b="1" dirty="0">
                <a:solidFill>
                  <a:srgbClr val="FF0000"/>
                </a:solidFill>
              </a:rPr>
              <a:t>1986 Backpropagation (</a:t>
            </a:r>
            <a:r>
              <a:rPr lang="en-US" altLang="en-US" b="1" dirty="0" err="1">
                <a:solidFill>
                  <a:srgbClr val="FF0000"/>
                </a:solidFill>
              </a:rPr>
              <a:t>Rumelhart</a:t>
            </a:r>
            <a:r>
              <a:rPr lang="en-US" altLang="en-US" b="1" dirty="0">
                <a:solidFill>
                  <a:srgbClr val="FF0000"/>
                </a:solidFill>
              </a:rPr>
              <a:t>, Hinton, McClelland)</a:t>
            </a:r>
          </a:p>
          <a:p>
            <a:pPr eaLnBrk="1" hangingPunct="1"/>
            <a:r>
              <a:rPr lang="en-US" altLang="en-US" dirty="0"/>
              <a:t>1988 Character recognition (Fukushima)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عنصر نائب لرقم الشريحة 3">
            <a:extLst>
              <a:ext uri="{FF2B5EF4-FFF2-40B4-BE49-F238E27FC236}">
                <a16:creationId xmlns:a16="http://schemas.microsoft.com/office/drawing/2014/main" id="{F183DE40-66B9-4BFC-86C6-A1C6DE0E42F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002A753-C825-4682-A4E3-907F8D7D63FB}" type="slidenum">
              <a:rPr lang="en-US" altLang="en-US"/>
              <a:pPr eaLnBrk="1" hangingPunct="1"/>
              <a:t>29</a:t>
            </a:fld>
            <a:endParaRPr lang="en-US" altLang="en-US"/>
          </a:p>
        </p:txBody>
      </p:sp>
      <p:sp>
        <p:nvSpPr>
          <p:cNvPr id="179202" name="Rectangle 2">
            <a:extLst>
              <a:ext uri="{FF2B5EF4-FFF2-40B4-BE49-F238E27FC236}">
                <a16:creationId xmlns:a16="http://schemas.microsoft.com/office/drawing/2014/main" id="{E93715B7-9520-45B4-A9EE-E7E5D36405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23850" y="71438"/>
            <a:ext cx="8640763" cy="995362"/>
          </a:xfrm>
        </p:spPr>
        <p:txBody>
          <a:bodyPr/>
          <a:lstStyle/>
          <a:p>
            <a:pPr eaLnBrk="1" hangingPunct="1">
              <a:defRPr/>
            </a:pPr>
            <a:r>
              <a:rPr lang="en-US" b="1" i="1">
                <a:solidFill>
                  <a:srgbClr val="D9314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Characterization</a:t>
            </a:r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C61EEECE-6509-4E17-982A-0E13B8C0A9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3850" y="1052513"/>
            <a:ext cx="8640763" cy="507365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>
                <a:solidFill>
                  <a:srgbClr val="3362D7"/>
                </a:solidFill>
              </a:rPr>
              <a:t>Architecture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a pattern of connections between neurons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Single Layer Feedforward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Multilayer Feedforward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Recurrent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>
                <a:solidFill>
                  <a:srgbClr val="3362D7"/>
                </a:solidFill>
              </a:rPr>
              <a:t>Strategy / Learning Algorithm</a:t>
            </a:r>
            <a:r>
              <a:rPr lang="en-US" altLang="en-US" sz="2400"/>
              <a:t>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a method of determining the connection weights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Supervised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Unsupervised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z="1800">
                <a:solidFill>
                  <a:srgbClr val="D93145"/>
                </a:solidFill>
              </a:rPr>
              <a:t>Reinforcement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>
                <a:solidFill>
                  <a:srgbClr val="3362D7"/>
                </a:solidFill>
              </a:rPr>
              <a:t>Activation Function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000"/>
              <a:t>Function to compute output signal from input signal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نسق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1111</TotalTime>
  <Words>1107</Words>
  <Application>Microsoft Office PowerPoint</Application>
  <PresentationFormat>On-screen Show (4:3)</PresentationFormat>
  <Paragraphs>192</Paragraphs>
  <Slides>29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Times New Roman</vt:lpstr>
      <vt:lpstr>Verdana</vt:lpstr>
      <vt:lpstr>Wingdings</vt:lpstr>
      <vt:lpstr>Default Design</vt:lpstr>
      <vt:lpstr>INTRODUCTION TO  ARTIFICIAL NEURAL NETWORKS (ANN)</vt:lpstr>
      <vt:lpstr>PowerPoint Presentation</vt:lpstr>
      <vt:lpstr>PowerPoint Presentation</vt:lpstr>
      <vt:lpstr>Neural networks to the rescue…</vt:lpstr>
      <vt:lpstr>What are Neural Networks?</vt:lpstr>
      <vt:lpstr>Biological Neural Nets</vt:lpstr>
      <vt:lpstr>PowerPoint Presentation</vt:lpstr>
      <vt:lpstr>PowerPoint Presentation</vt:lpstr>
      <vt:lpstr>PowerPoint Presentation</vt:lpstr>
      <vt:lpstr>PowerPoint Presentation</vt:lpstr>
      <vt:lpstr>Definition of ANN</vt:lpstr>
      <vt:lpstr>Inspiration from Neurobiology</vt:lpstr>
      <vt:lpstr>PowerPoint Presentation</vt:lpstr>
      <vt:lpstr>PowerPoint Presentation</vt:lpstr>
      <vt:lpstr>PowerPoint Presentation</vt:lpstr>
      <vt:lpstr>PowerPoint Presentation</vt:lpstr>
      <vt:lpstr>Model Of A Neuron</vt:lpstr>
      <vt:lpstr>PowerPoint Presentation</vt:lpstr>
      <vt:lpstr>ANNs – The basics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History</vt:lpstr>
      <vt:lpstr>PowerPoint Presentation</vt:lpstr>
      <vt:lpstr>Characterization</vt:lpstr>
    </vt:vector>
  </TitlesOfParts>
  <Company>Universiti Utara Malaysia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Neural Networks</dc:title>
  <dc:creator>Nooraini Yusoff</dc:creator>
  <cp:lastModifiedBy>Fenga, Livio</cp:lastModifiedBy>
  <cp:revision>187</cp:revision>
  <dcterms:created xsi:type="dcterms:W3CDTF">2003-05-21T15:58:03Z</dcterms:created>
  <dcterms:modified xsi:type="dcterms:W3CDTF">2023-11-30T18:40:31Z</dcterms:modified>
</cp:coreProperties>
</file>