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9" r:id="rId4"/>
    <p:sldId id="281" r:id="rId5"/>
    <p:sldId id="260" r:id="rId6"/>
    <p:sldId id="283" r:id="rId7"/>
    <p:sldId id="284" r:id="rId8"/>
    <p:sldId id="294" r:id="rId9"/>
    <p:sldId id="295" r:id="rId10"/>
    <p:sldId id="265" r:id="rId11"/>
    <p:sldId id="285" r:id="rId12"/>
    <p:sldId id="269" r:id="rId13"/>
    <p:sldId id="270" r:id="rId14"/>
    <p:sldId id="286" r:id="rId15"/>
    <p:sldId id="279" r:id="rId16"/>
    <p:sldId id="287" r:id="rId17"/>
    <p:sldId id="288" r:id="rId18"/>
    <p:sldId id="257" r:id="rId1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olo paesani" initials="pp" lastIdx="0" clrIdx="0">
    <p:extLst>
      <p:ext uri="{19B8F6BF-5375-455C-9EA6-DF929625EA0E}">
        <p15:presenceInfo xmlns:p15="http://schemas.microsoft.com/office/powerpoint/2012/main" userId="paolo paesan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2445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7674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7308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4869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9828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969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804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246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722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6401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4704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C8F87-4F72-46F9-B80C-C838F8383AC6}" type="datetimeFigureOut">
              <a:rPr lang="it-IT" smtClean="0"/>
              <a:t>21/04/2024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767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re-econ.org/" TargetMode="External"/><Relationship Id="rId2" Type="http://schemas.openxmlformats.org/officeDocument/2006/relationships/hyperlink" Target="mailto:paolo.paesani@uniroma2.i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sz="4600" dirty="0" err="1"/>
              <a:t>Macroeconomics</a:t>
            </a:r>
            <a:r>
              <a:rPr lang="it-IT" dirty="0" smtClean="0"/>
              <a:t> </a:t>
            </a:r>
            <a:br>
              <a:rPr lang="it-IT" dirty="0" smtClean="0"/>
            </a:br>
            <a:r>
              <a:rPr lang="it-IT" sz="3000" dirty="0" err="1" smtClean="0"/>
              <a:t>Lecture</a:t>
            </a:r>
            <a:r>
              <a:rPr lang="it-IT" sz="3000" dirty="0" smtClean="0"/>
              <a:t> 1</a:t>
            </a:r>
            <a:br>
              <a:rPr lang="it-IT" sz="3000" dirty="0" smtClean="0"/>
            </a:br>
            <a:r>
              <a:rPr lang="it-IT" sz="3000" dirty="0" smtClean="0"/>
              <a:t>22.04.24</a:t>
            </a:r>
            <a:endParaRPr lang="it-IT" sz="30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823710"/>
            <a:ext cx="9144000" cy="1655762"/>
          </a:xfrm>
        </p:spPr>
        <p:txBody>
          <a:bodyPr/>
          <a:lstStyle/>
          <a:p>
            <a:r>
              <a:rPr lang="it-IT" dirty="0" smtClean="0"/>
              <a:t>Paolo Paesani</a:t>
            </a:r>
          </a:p>
          <a:p>
            <a:r>
              <a:rPr lang="it-IT" dirty="0" err="1" smtClean="0"/>
              <a:t>University</a:t>
            </a:r>
            <a:r>
              <a:rPr lang="it-IT" dirty="0" smtClean="0"/>
              <a:t> of Rome Tor Vergata</a:t>
            </a:r>
          </a:p>
          <a:p>
            <a:r>
              <a:rPr lang="it-IT" dirty="0" err="1" smtClean="0"/>
              <a:t>Department</a:t>
            </a:r>
            <a:r>
              <a:rPr lang="it-IT" dirty="0" smtClean="0"/>
              <a:t> of </a:t>
            </a:r>
            <a:r>
              <a:rPr lang="it-IT" dirty="0" err="1" smtClean="0"/>
              <a:t>Economics</a:t>
            </a:r>
            <a:r>
              <a:rPr lang="it-IT" dirty="0" smtClean="0"/>
              <a:t> and Finance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5311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Teacher</a:t>
            </a:r>
            <a:r>
              <a:rPr lang="it-IT" dirty="0" smtClean="0"/>
              <a:t> and </a:t>
            </a:r>
            <a:r>
              <a:rPr lang="it-IT" dirty="0" err="1" smtClean="0"/>
              <a:t>textbook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smtClean="0">
                <a:solidFill>
                  <a:srgbClr val="FF0000"/>
                </a:solidFill>
              </a:rPr>
              <a:t>teacher</a:t>
            </a:r>
          </a:p>
          <a:p>
            <a:pPr lvl="1"/>
            <a:r>
              <a:rPr lang="en-US" dirty="0" smtClean="0"/>
              <a:t>Prof. Paolo Paesani, Ph.D. </a:t>
            </a:r>
          </a:p>
          <a:p>
            <a:pPr lvl="1"/>
            <a:r>
              <a:rPr lang="en-US" dirty="0" smtClean="0"/>
              <a:t>Main field of research: HET, European political economy.</a:t>
            </a:r>
          </a:p>
          <a:p>
            <a:pPr lvl="1"/>
            <a:r>
              <a:rPr lang="en-US" dirty="0" smtClean="0"/>
              <a:t>Teaching: UTV, Luiss, UNL2 (Lyon), RGSL (Riga).</a:t>
            </a:r>
          </a:p>
          <a:p>
            <a:pPr lvl="1"/>
            <a:r>
              <a:rPr lang="en-US" dirty="0" smtClean="0"/>
              <a:t>Office hours and thesis: </a:t>
            </a:r>
            <a:r>
              <a:rPr lang="en-US" dirty="0" smtClean="0">
                <a:hlinkClick r:id="rId2"/>
              </a:rPr>
              <a:t>paolo.paesani@uniroma2.it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 smtClean="0">
                <a:solidFill>
                  <a:srgbClr val="FF0000"/>
                </a:solidFill>
              </a:rPr>
              <a:t>textbook</a:t>
            </a:r>
            <a:r>
              <a:rPr lang="en-US" dirty="0" smtClean="0"/>
              <a:t> </a:t>
            </a:r>
          </a:p>
          <a:p>
            <a:pPr lvl="1"/>
            <a:r>
              <a:rPr lang="en-US" i="1" dirty="0" smtClean="0"/>
              <a:t>CORE The Economy </a:t>
            </a:r>
            <a:r>
              <a:rPr lang="en-US" dirty="0" smtClean="0"/>
              <a:t>(selected chapters):</a:t>
            </a:r>
            <a:r>
              <a:rPr lang="it-IT" dirty="0">
                <a:hlinkClick r:id="rId3"/>
              </a:rPr>
              <a:t> https://www.core-econ.org</a:t>
            </a:r>
            <a:r>
              <a:rPr lang="it-IT" dirty="0" smtClean="0">
                <a:hlinkClick r:id="rId3"/>
              </a:rPr>
              <a:t>/</a:t>
            </a:r>
            <a:endParaRPr lang="it-IT" dirty="0" smtClean="0"/>
          </a:p>
          <a:p>
            <a:pPr lvl="1"/>
            <a:r>
              <a:rPr lang="it-IT" dirty="0" err="1" smtClean="0"/>
              <a:t>Selected</a:t>
            </a:r>
            <a:r>
              <a:rPr lang="it-IT" dirty="0" smtClean="0"/>
              <a:t> </a:t>
            </a:r>
            <a:r>
              <a:rPr lang="it-IT" dirty="0" err="1" smtClean="0"/>
              <a:t>Chapters</a:t>
            </a:r>
            <a:r>
              <a:rPr lang="it-IT" dirty="0"/>
              <a:t> </a:t>
            </a:r>
            <a:r>
              <a:rPr lang="it-IT" dirty="0" smtClean="0"/>
              <a:t>and </a:t>
            </a:r>
            <a:r>
              <a:rPr lang="it-IT" dirty="0" err="1" smtClean="0"/>
              <a:t>selected</a:t>
            </a:r>
            <a:r>
              <a:rPr lang="it-IT" dirty="0" smtClean="0"/>
              <a:t> </a:t>
            </a:r>
            <a:r>
              <a:rPr lang="it-IT" dirty="0" err="1" smtClean="0"/>
              <a:t>parts</a:t>
            </a:r>
            <a:r>
              <a:rPr lang="it-IT" dirty="0" smtClean="0"/>
              <a:t> </a:t>
            </a:r>
            <a:r>
              <a:rPr lang="it-IT" dirty="0" err="1" smtClean="0"/>
              <a:t>within</a:t>
            </a:r>
            <a:r>
              <a:rPr lang="it-IT" dirty="0" smtClean="0"/>
              <a:t> </a:t>
            </a:r>
            <a:r>
              <a:rPr lang="it-IT" dirty="0" err="1" smtClean="0"/>
              <a:t>each</a:t>
            </a:r>
            <a:r>
              <a:rPr lang="it-IT" dirty="0" smtClean="0"/>
              <a:t> </a:t>
            </a:r>
            <a:r>
              <a:rPr lang="it-IT" dirty="0" err="1" smtClean="0"/>
              <a:t>chapter</a:t>
            </a:r>
            <a:endParaRPr lang="it-IT" dirty="0"/>
          </a:p>
          <a:p>
            <a:pPr lvl="1"/>
            <a:r>
              <a:rPr lang="it-IT" dirty="0" err="1" smtClean="0"/>
              <a:t>Slides</a:t>
            </a:r>
            <a:r>
              <a:rPr lang="it-IT" dirty="0" smtClean="0"/>
              <a:t> and notes </a:t>
            </a:r>
          </a:p>
          <a:p>
            <a:endParaRPr lang="it-IT" dirty="0"/>
          </a:p>
          <a:p>
            <a:endParaRPr lang="en-US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7647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Course </a:t>
            </a:r>
            <a:r>
              <a:rPr lang="it-IT" dirty="0" err="1" smtClean="0"/>
              <a:t>presentation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5"/>
            <a:ext cx="11039764" cy="4351338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Macroeconomics</a:t>
            </a:r>
            <a:r>
              <a:rPr lang="en-US" dirty="0" smtClean="0"/>
              <a:t> = branch </a:t>
            </a:r>
            <a:r>
              <a:rPr lang="en-US" dirty="0"/>
              <a:t>of economics that deals with the </a:t>
            </a:r>
            <a:r>
              <a:rPr lang="en-US" dirty="0" smtClean="0"/>
              <a:t>structure and performance </a:t>
            </a:r>
            <a:r>
              <a:rPr lang="en-US" dirty="0"/>
              <a:t>of </a:t>
            </a:r>
            <a:r>
              <a:rPr lang="en-US" dirty="0" smtClean="0"/>
              <a:t>aggregate economy (basically, nation states)</a:t>
            </a:r>
          </a:p>
          <a:p>
            <a:endParaRPr lang="en-US" dirty="0" smtClean="0"/>
          </a:p>
          <a:p>
            <a:r>
              <a:rPr lang="en-US" dirty="0" smtClean="0"/>
              <a:t>Focus on (1) advanced (2) market-based (3) mixed (4) open economies. 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Advanced</a:t>
            </a:r>
            <a:r>
              <a:rPr lang="en-US" dirty="0" smtClean="0"/>
              <a:t>: Developed (Mature), Technology (II), Finance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Market-based</a:t>
            </a:r>
            <a:r>
              <a:rPr lang="en-US" dirty="0" smtClean="0"/>
              <a:t> = Capitalist (PPR, CML, FIRM, DEX, PPL, CNF)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Mixed</a:t>
            </a:r>
            <a:r>
              <a:rPr lang="en-US" dirty="0" smtClean="0"/>
              <a:t> = State as a powerful economic actor (RPRS, TAX, TR, G)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Open</a:t>
            </a:r>
            <a:r>
              <a:rPr lang="en-US" dirty="0" smtClean="0"/>
              <a:t>: Trade (GS), Finance (MF), Migration (LK)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Prelude to International economics</a:t>
            </a:r>
            <a:endParaRPr lang="it-IT" dirty="0"/>
          </a:p>
          <a:p>
            <a:endParaRPr lang="en-US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571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066800"/>
            <a:ext cx="105918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Evaluation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it-IT" dirty="0"/>
          </a:p>
          <a:p>
            <a:endParaRPr lang="it-IT" dirty="0" smtClean="0">
              <a:solidFill>
                <a:srgbClr val="FF0000"/>
              </a:solidFill>
            </a:endParaRPr>
          </a:p>
          <a:p>
            <a:endParaRPr lang="it-IT" dirty="0">
              <a:solidFill>
                <a:srgbClr val="FF0000"/>
              </a:solidFill>
            </a:endParaRPr>
          </a:p>
          <a:p>
            <a:endParaRPr lang="it-IT" dirty="0" smtClean="0">
              <a:solidFill>
                <a:srgbClr val="FF0000"/>
              </a:solidFill>
            </a:endParaRPr>
          </a:p>
          <a:p>
            <a:endParaRPr lang="it-IT" dirty="0">
              <a:solidFill>
                <a:srgbClr val="FF0000"/>
              </a:solidFill>
            </a:endParaRPr>
          </a:p>
          <a:p>
            <a:endParaRPr lang="it-IT" dirty="0" smtClean="0">
              <a:solidFill>
                <a:srgbClr val="FF0000"/>
              </a:solidFill>
            </a:endParaRPr>
          </a:p>
          <a:p>
            <a:endParaRPr lang="it-IT" dirty="0">
              <a:solidFill>
                <a:srgbClr val="FF0000"/>
              </a:solidFill>
            </a:endParaRPr>
          </a:p>
          <a:p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err="1" smtClean="0">
                <a:solidFill>
                  <a:srgbClr val="FF0000"/>
                </a:solidFill>
              </a:rPr>
              <a:t>Questions</a:t>
            </a:r>
            <a:r>
              <a:rPr lang="it-IT" dirty="0" smtClean="0">
                <a:solidFill>
                  <a:srgbClr val="FF0000"/>
                </a:solidFill>
              </a:rPr>
              <a:t>?</a:t>
            </a:r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925" y="1976437"/>
            <a:ext cx="9582150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58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Economic</a:t>
            </a:r>
            <a:r>
              <a:rPr lang="it-IT" dirty="0" smtClean="0"/>
              <a:t> </a:t>
            </a:r>
            <a:r>
              <a:rPr lang="it-IT" dirty="0" err="1" smtClean="0"/>
              <a:t>system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3861" y="3721745"/>
            <a:ext cx="4509939" cy="2184111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54" y="1964747"/>
            <a:ext cx="6010275" cy="3782466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752475" y="5905856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sz="900" dirty="0"/>
              <a:t>https://triand.com/bundles/158669-gee-21-2008-2011-grade-11-social-studies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1277" y="249414"/>
            <a:ext cx="4485842" cy="268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24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Measuring</a:t>
            </a:r>
            <a:r>
              <a:rPr lang="it-IT" dirty="0" smtClean="0"/>
              <a:t> </a:t>
            </a:r>
            <a:r>
              <a:rPr lang="it-IT" dirty="0" err="1" smtClean="0"/>
              <a:t>economic</a:t>
            </a:r>
            <a:r>
              <a:rPr lang="it-IT" dirty="0" smtClean="0"/>
              <a:t> </a:t>
            </a:r>
            <a:r>
              <a:rPr lang="it-IT" dirty="0" err="1" smtClean="0"/>
              <a:t>systems</a:t>
            </a:r>
            <a:r>
              <a:rPr lang="it-IT" dirty="0" smtClean="0"/>
              <a:t>, 1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err="1" smtClean="0"/>
              <a:t>Economic</a:t>
            </a:r>
            <a:r>
              <a:rPr lang="it-IT" dirty="0" smtClean="0"/>
              <a:t> </a:t>
            </a:r>
            <a:r>
              <a:rPr lang="it-IT" dirty="0" err="1" smtClean="0"/>
              <a:t>indicators</a:t>
            </a:r>
            <a:r>
              <a:rPr lang="it-IT" dirty="0" smtClean="0"/>
              <a:t> (</a:t>
            </a:r>
            <a:r>
              <a:rPr lang="it-IT" dirty="0" err="1" smtClean="0"/>
              <a:t>Statistics</a:t>
            </a:r>
            <a:r>
              <a:rPr lang="it-IT" dirty="0" smtClean="0"/>
              <a:t>)</a:t>
            </a:r>
          </a:p>
          <a:p>
            <a:pPr lvl="1"/>
            <a:r>
              <a:rPr lang="it-IT" dirty="0" err="1" smtClean="0"/>
              <a:t>Economic</a:t>
            </a:r>
            <a:r>
              <a:rPr lang="it-IT" dirty="0" smtClean="0"/>
              <a:t> </a:t>
            </a:r>
            <a:r>
              <a:rPr lang="it-IT" dirty="0" err="1" smtClean="0"/>
              <a:t>activity</a:t>
            </a:r>
            <a:r>
              <a:rPr lang="it-IT" dirty="0" smtClean="0"/>
              <a:t>: GDP, </a:t>
            </a:r>
            <a:r>
              <a:rPr lang="it-IT" dirty="0" err="1" smtClean="0"/>
              <a:t>growth</a:t>
            </a:r>
            <a:r>
              <a:rPr lang="it-IT" dirty="0" smtClean="0"/>
              <a:t> rate, </a:t>
            </a:r>
            <a:r>
              <a:rPr lang="it-IT" dirty="0" err="1" smtClean="0"/>
              <a:t>Consumption</a:t>
            </a:r>
            <a:endParaRPr lang="it-IT" dirty="0" smtClean="0"/>
          </a:p>
          <a:p>
            <a:pPr lvl="1"/>
            <a:r>
              <a:rPr lang="it-IT" dirty="0" err="1" smtClean="0"/>
              <a:t>Population</a:t>
            </a:r>
            <a:r>
              <a:rPr lang="it-IT" dirty="0" smtClean="0"/>
              <a:t>, </a:t>
            </a:r>
            <a:r>
              <a:rPr lang="it-IT" dirty="0" err="1" smtClean="0"/>
              <a:t>Labor</a:t>
            </a:r>
            <a:r>
              <a:rPr lang="it-IT" dirty="0" smtClean="0"/>
              <a:t> force, Employment, </a:t>
            </a:r>
            <a:r>
              <a:rPr lang="it-IT" dirty="0" err="1" smtClean="0"/>
              <a:t>Unemployment</a:t>
            </a:r>
            <a:endParaRPr lang="it-IT" dirty="0" smtClean="0"/>
          </a:p>
          <a:p>
            <a:pPr lvl="1"/>
            <a:r>
              <a:rPr lang="it-IT" dirty="0" smtClean="0"/>
              <a:t>Data on Production, </a:t>
            </a:r>
            <a:r>
              <a:rPr lang="it-IT" dirty="0" err="1" smtClean="0"/>
              <a:t>Industries</a:t>
            </a:r>
            <a:r>
              <a:rPr lang="it-IT" dirty="0" smtClean="0"/>
              <a:t>, </a:t>
            </a:r>
            <a:r>
              <a:rPr lang="it-IT" dirty="0" err="1" smtClean="0"/>
              <a:t>Firms</a:t>
            </a:r>
            <a:endParaRPr lang="it-IT" dirty="0" smtClean="0"/>
          </a:p>
          <a:p>
            <a:pPr lvl="1"/>
            <a:r>
              <a:rPr lang="it-IT" dirty="0" err="1" smtClean="0"/>
              <a:t>Government</a:t>
            </a:r>
            <a:r>
              <a:rPr lang="it-IT" dirty="0" smtClean="0"/>
              <a:t> </a:t>
            </a:r>
            <a:r>
              <a:rPr lang="it-IT" dirty="0" err="1" smtClean="0"/>
              <a:t>expenditure</a:t>
            </a:r>
            <a:r>
              <a:rPr lang="it-IT" dirty="0" smtClean="0"/>
              <a:t>, </a:t>
            </a:r>
            <a:r>
              <a:rPr lang="it-IT" dirty="0" err="1" smtClean="0"/>
              <a:t>taxes</a:t>
            </a:r>
            <a:r>
              <a:rPr lang="it-IT" dirty="0" smtClean="0"/>
              <a:t>, public </a:t>
            </a:r>
            <a:r>
              <a:rPr lang="it-IT" dirty="0" err="1" smtClean="0"/>
              <a:t>debt</a:t>
            </a:r>
            <a:endParaRPr lang="it-IT" dirty="0" smtClean="0"/>
          </a:p>
          <a:p>
            <a:pPr lvl="1"/>
            <a:r>
              <a:rPr lang="it-IT" dirty="0" smtClean="0"/>
              <a:t>Balance of </a:t>
            </a:r>
            <a:r>
              <a:rPr lang="it-IT" dirty="0" err="1" smtClean="0"/>
              <a:t>Payments</a:t>
            </a:r>
            <a:r>
              <a:rPr lang="it-IT" dirty="0" smtClean="0"/>
              <a:t> and International </a:t>
            </a:r>
            <a:r>
              <a:rPr lang="it-IT" dirty="0" err="1" smtClean="0"/>
              <a:t>Investment</a:t>
            </a:r>
            <a:r>
              <a:rPr lang="it-IT" dirty="0" smtClean="0"/>
              <a:t> position</a:t>
            </a:r>
          </a:p>
          <a:p>
            <a:pPr lvl="1"/>
            <a:r>
              <a:rPr lang="it-IT" dirty="0" err="1" smtClean="0"/>
              <a:t>Prices</a:t>
            </a:r>
            <a:r>
              <a:rPr lang="it-IT" dirty="0" smtClean="0"/>
              <a:t>, </a:t>
            </a:r>
            <a:r>
              <a:rPr lang="it-IT" dirty="0" err="1" smtClean="0"/>
              <a:t>Wages</a:t>
            </a:r>
            <a:r>
              <a:rPr lang="it-IT" dirty="0" smtClean="0"/>
              <a:t>, Financial data</a:t>
            </a:r>
          </a:p>
          <a:p>
            <a:endParaRPr lang="it-IT" dirty="0" smtClean="0"/>
          </a:p>
          <a:p>
            <a:r>
              <a:rPr lang="it-IT" dirty="0" smtClean="0"/>
              <a:t>Focus on GDP and GDP per capita</a:t>
            </a:r>
          </a:p>
          <a:p>
            <a:pPr lvl="1"/>
            <a:r>
              <a:rPr lang="it-IT" dirty="0" smtClean="0"/>
              <a:t>Standard </a:t>
            </a:r>
            <a:r>
              <a:rPr lang="it-IT" dirty="0" err="1" smtClean="0"/>
              <a:t>measures</a:t>
            </a:r>
            <a:r>
              <a:rPr lang="it-IT" dirty="0" smtClean="0"/>
              <a:t> of </a:t>
            </a:r>
            <a:r>
              <a:rPr lang="it-IT" dirty="0" err="1" smtClean="0"/>
              <a:t>economic</a:t>
            </a:r>
            <a:r>
              <a:rPr lang="it-IT" dirty="0" smtClean="0"/>
              <a:t> </a:t>
            </a:r>
            <a:r>
              <a:rPr lang="it-IT" dirty="0" err="1" smtClean="0"/>
              <a:t>activity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31535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/>
              <a:t>Measuring</a:t>
            </a:r>
            <a:r>
              <a:rPr lang="it-IT" dirty="0"/>
              <a:t> </a:t>
            </a:r>
            <a:r>
              <a:rPr lang="it-IT" dirty="0" err="1"/>
              <a:t>economic</a:t>
            </a:r>
            <a:r>
              <a:rPr lang="it-IT" dirty="0"/>
              <a:t> </a:t>
            </a:r>
            <a:r>
              <a:rPr lang="it-IT" dirty="0" err="1"/>
              <a:t>systems</a:t>
            </a:r>
            <a:r>
              <a:rPr lang="it-IT" dirty="0"/>
              <a:t>, </a:t>
            </a:r>
            <a:r>
              <a:rPr lang="it-IT" dirty="0" smtClean="0"/>
              <a:t>2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1943331" y="6166811"/>
            <a:ext cx="89195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/>
              <a:t>https://www.economist.com/economic-and-financial-indicators/2024/04/18/economic-data-commodities-and-markets</a:t>
            </a:r>
            <a:endParaRPr lang="it-IT" sz="14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412" y="1690688"/>
            <a:ext cx="8639175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133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/>
              <a:t>Measuring</a:t>
            </a:r>
            <a:r>
              <a:rPr lang="it-IT" dirty="0"/>
              <a:t> </a:t>
            </a:r>
            <a:r>
              <a:rPr lang="it-IT" dirty="0" err="1"/>
              <a:t>economic</a:t>
            </a:r>
            <a:r>
              <a:rPr lang="it-IT" dirty="0"/>
              <a:t> </a:t>
            </a:r>
            <a:r>
              <a:rPr lang="it-IT" dirty="0" err="1"/>
              <a:t>systems</a:t>
            </a:r>
            <a:r>
              <a:rPr lang="it-IT" dirty="0"/>
              <a:t>, 3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566" y="1690688"/>
            <a:ext cx="8705850" cy="4124325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1943331" y="6166811"/>
            <a:ext cx="89195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/>
              <a:t>https://www.economist.com/economic-and-financial-indicators/2024/04/18/economic-data-commodities-and-markets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1511752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GDP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GDP = </a:t>
            </a:r>
            <a:r>
              <a:rPr lang="it-IT" dirty="0" err="1" smtClean="0"/>
              <a:t>Gross</a:t>
            </a:r>
            <a:r>
              <a:rPr lang="it-IT" dirty="0" smtClean="0"/>
              <a:t> </a:t>
            </a:r>
            <a:r>
              <a:rPr lang="it-IT" dirty="0" err="1" smtClean="0"/>
              <a:t>Domestic</a:t>
            </a:r>
            <a:r>
              <a:rPr lang="it-IT" dirty="0" smtClean="0"/>
              <a:t> Product </a:t>
            </a:r>
          </a:p>
          <a:p>
            <a:r>
              <a:rPr lang="it-IT" dirty="0" smtClean="0"/>
              <a:t>GDP in </a:t>
            </a:r>
            <a:r>
              <a:rPr lang="it-IT" dirty="0" err="1" smtClean="0"/>
              <a:t>nominal</a:t>
            </a:r>
            <a:r>
              <a:rPr lang="it-IT" dirty="0" smtClean="0"/>
              <a:t> </a:t>
            </a:r>
            <a:r>
              <a:rPr lang="it-IT" dirty="0" err="1" smtClean="0"/>
              <a:t>terms</a:t>
            </a:r>
            <a:r>
              <a:rPr lang="it-IT" dirty="0" smtClean="0"/>
              <a:t> = </a:t>
            </a:r>
            <a:r>
              <a:rPr lang="it-IT" dirty="0" err="1" smtClean="0"/>
              <a:t>total</a:t>
            </a:r>
            <a:r>
              <a:rPr lang="it-IT" dirty="0" smtClean="0"/>
              <a:t> </a:t>
            </a:r>
            <a:r>
              <a:rPr lang="it-IT" dirty="0" err="1" smtClean="0"/>
              <a:t>value</a:t>
            </a:r>
            <a:r>
              <a:rPr lang="it-IT" dirty="0" smtClean="0"/>
              <a:t> of </a:t>
            </a:r>
            <a:r>
              <a:rPr lang="it-IT" dirty="0" err="1" smtClean="0"/>
              <a:t>final</a:t>
            </a:r>
            <a:r>
              <a:rPr lang="it-IT" dirty="0" smtClean="0"/>
              <a:t> </a:t>
            </a:r>
            <a:r>
              <a:rPr lang="it-IT" dirty="0" err="1" smtClean="0"/>
              <a:t>goods</a:t>
            </a:r>
            <a:r>
              <a:rPr lang="it-IT" dirty="0" smtClean="0"/>
              <a:t> and </a:t>
            </a:r>
            <a:r>
              <a:rPr lang="it-IT" dirty="0" err="1" smtClean="0"/>
              <a:t>services</a:t>
            </a:r>
            <a:r>
              <a:rPr lang="it-IT" dirty="0" smtClean="0"/>
              <a:t> </a:t>
            </a:r>
            <a:r>
              <a:rPr lang="it-IT" dirty="0" err="1" smtClean="0"/>
              <a:t>produced</a:t>
            </a:r>
            <a:r>
              <a:rPr lang="it-IT" dirty="0" smtClean="0"/>
              <a:t> </a:t>
            </a:r>
            <a:r>
              <a:rPr lang="it-IT" dirty="0" err="1"/>
              <a:t>within</a:t>
            </a:r>
            <a:r>
              <a:rPr lang="it-IT" dirty="0"/>
              <a:t> a </a:t>
            </a:r>
            <a:r>
              <a:rPr lang="it-IT" dirty="0" smtClean="0"/>
              <a:t>country, </a:t>
            </a:r>
            <a:r>
              <a:rPr lang="it-IT" dirty="0"/>
              <a:t>in </a:t>
            </a:r>
            <a:r>
              <a:rPr lang="it-IT" dirty="0" smtClean="0"/>
              <a:t>a </a:t>
            </a:r>
            <a:r>
              <a:rPr lang="it-IT" dirty="0" err="1" smtClean="0"/>
              <a:t>given</a:t>
            </a:r>
            <a:r>
              <a:rPr lang="it-IT" dirty="0" smtClean="0"/>
              <a:t> </a:t>
            </a:r>
            <a:r>
              <a:rPr lang="it-IT" dirty="0" err="1" smtClean="0"/>
              <a:t>period</a:t>
            </a:r>
            <a:r>
              <a:rPr lang="it-IT" dirty="0" smtClean="0"/>
              <a:t> of time, </a:t>
            </a:r>
            <a:r>
              <a:rPr lang="it-IT" dirty="0" err="1" smtClean="0"/>
              <a:t>evaluated</a:t>
            </a:r>
            <a:r>
              <a:rPr lang="it-IT" dirty="0" smtClean="0"/>
              <a:t> </a:t>
            </a:r>
            <a:r>
              <a:rPr lang="it-IT" dirty="0" err="1" smtClean="0"/>
              <a:t>at</a:t>
            </a:r>
            <a:r>
              <a:rPr lang="it-IT" dirty="0" smtClean="0"/>
              <a:t> </a:t>
            </a:r>
            <a:r>
              <a:rPr lang="it-IT" dirty="0"/>
              <a:t>market </a:t>
            </a:r>
            <a:r>
              <a:rPr lang="it-IT" dirty="0" err="1"/>
              <a:t>prices</a:t>
            </a:r>
            <a:r>
              <a:rPr lang="it-IT" dirty="0"/>
              <a:t> </a:t>
            </a:r>
            <a:endParaRPr lang="it-IT" dirty="0" smtClean="0"/>
          </a:p>
          <a:p>
            <a:pPr lvl="1"/>
            <a:r>
              <a:rPr lang="it-IT" i="1" dirty="0" smtClean="0"/>
              <a:t>Total </a:t>
            </a:r>
            <a:r>
              <a:rPr lang="it-IT" i="1" dirty="0" err="1" smtClean="0"/>
              <a:t>value</a:t>
            </a:r>
            <a:r>
              <a:rPr lang="it-IT" i="1" dirty="0" smtClean="0"/>
              <a:t> </a:t>
            </a:r>
            <a:r>
              <a:rPr lang="it-IT" i="1" dirty="0" err="1" smtClean="0"/>
              <a:t>at</a:t>
            </a:r>
            <a:r>
              <a:rPr lang="it-IT" i="1" dirty="0" smtClean="0"/>
              <a:t> market </a:t>
            </a:r>
            <a:r>
              <a:rPr lang="it-IT" i="1" dirty="0" err="1" smtClean="0"/>
              <a:t>prices</a:t>
            </a:r>
            <a:r>
              <a:rPr lang="it-IT" i="1" dirty="0" smtClean="0"/>
              <a:t> </a:t>
            </a:r>
            <a:r>
              <a:rPr lang="it-IT" dirty="0" smtClean="0"/>
              <a:t>: GDP </a:t>
            </a:r>
            <a:r>
              <a:rPr lang="it-IT" dirty="0" err="1" smtClean="0"/>
              <a:t>adds</a:t>
            </a:r>
            <a:r>
              <a:rPr lang="it-IT" dirty="0" smtClean="0"/>
              <a:t> up the </a:t>
            </a:r>
            <a:r>
              <a:rPr lang="it-IT" dirty="0" err="1" smtClean="0"/>
              <a:t>value</a:t>
            </a:r>
            <a:r>
              <a:rPr lang="it-IT" dirty="0" smtClean="0"/>
              <a:t> of </a:t>
            </a:r>
            <a:r>
              <a:rPr lang="it-IT" dirty="0" err="1" smtClean="0"/>
              <a:t>all</a:t>
            </a:r>
            <a:r>
              <a:rPr lang="it-IT" dirty="0" smtClean="0"/>
              <a:t> </a:t>
            </a:r>
            <a:r>
              <a:rPr lang="it-IT" dirty="0" err="1" smtClean="0">
                <a:solidFill>
                  <a:srgbClr val="FF0000"/>
                </a:solidFill>
              </a:rPr>
              <a:t>final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goods</a:t>
            </a:r>
            <a:r>
              <a:rPr lang="it-IT" dirty="0" smtClean="0">
                <a:solidFill>
                  <a:srgbClr val="FF0000"/>
                </a:solidFill>
              </a:rPr>
              <a:t> and </a:t>
            </a:r>
            <a:r>
              <a:rPr lang="it-IT" dirty="0" err="1" smtClean="0">
                <a:solidFill>
                  <a:srgbClr val="FF0000"/>
                </a:solidFill>
              </a:rPr>
              <a:t>services</a:t>
            </a:r>
            <a:r>
              <a:rPr lang="it-IT" dirty="0" smtClean="0"/>
              <a:t> </a:t>
            </a:r>
            <a:r>
              <a:rPr lang="it-IT" dirty="0" err="1" smtClean="0"/>
              <a:t>produced</a:t>
            </a:r>
            <a:r>
              <a:rPr lang="it-IT" dirty="0" smtClean="0"/>
              <a:t> in a country over a </a:t>
            </a:r>
            <a:r>
              <a:rPr lang="it-IT" dirty="0" err="1" smtClean="0"/>
              <a:t>given</a:t>
            </a:r>
            <a:r>
              <a:rPr lang="it-IT" dirty="0" smtClean="0"/>
              <a:t> </a:t>
            </a:r>
            <a:r>
              <a:rPr lang="it-IT" dirty="0" err="1" smtClean="0"/>
              <a:t>period</a:t>
            </a:r>
            <a:r>
              <a:rPr lang="it-IT" dirty="0" smtClean="0"/>
              <a:t> of time (</a:t>
            </a:r>
            <a:r>
              <a:rPr lang="it-IT" dirty="0" err="1" smtClean="0"/>
              <a:t>value</a:t>
            </a:r>
            <a:r>
              <a:rPr lang="it-IT" dirty="0" smtClean="0"/>
              <a:t> = Q*P)</a:t>
            </a:r>
          </a:p>
          <a:p>
            <a:pPr lvl="1"/>
            <a:r>
              <a:rPr lang="it-IT" i="1" dirty="0" err="1"/>
              <a:t>Within</a:t>
            </a:r>
            <a:r>
              <a:rPr lang="it-IT" i="1" dirty="0"/>
              <a:t> a country</a:t>
            </a:r>
            <a:r>
              <a:rPr lang="it-IT" dirty="0"/>
              <a:t>: </a:t>
            </a:r>
            <a:r>
              <a:rPr lang="it-IT" dirty="0" smtClean="0"/>
              <a:t>D (</a:t>
            </a:r>
            <a:r>
              <a:rPr lang="it-IT" dirty="0" err="1" smtClean="0"/>
              <a:t>domestic</a:t>
            </a:r>
            <a:r>
              <a:rPr lang="it-IT" dirty="0" smtClean="0"/>
              <a:t>) </a:t>
            </a:r>
            <a:endParaRPr lang="it-IT" i="1" dirty="0" smtClean="0"/>
          </a:p>
          <a:p>
            <a:pPr lvl="1"/>
            <a:r>
              <a:rPr lang="it-IT" i="1" dirty="0" smtClean="0"/>
              <a:t>In a </a:t>
            </a:r>
            <a:r>
              <a:rPr lang="it-IT" i="1" dirty="0" err="1" smtClean="0"/>
              <a:t>given</a:t>
            </a:r>
            <a:r>
              <a:rPr lang="it-IT" i="1" dirty="0" smtClean="0"/>
              <a:t> </a:t>
            </a:r>
            <a:r>
              <a:rPr lang="it-IT" i="1" dirty="0" err="1" smtClean="0"/>
              <a:t>period</a:t>
            </a:r>
            <a:r>
              <a:rPr lang="it-IT" i="1" dirty="0" smtClean="0"/>
              <a:t> of time</a:t>
            </a:r>
            <a:r>
              <a:rPr lang="it-IT" dirty="0" smtClean="0"/>
              <a:t>: GDP </a:t>
            </a:r>
            <a:r>
              <a:rPr lang="it-IT" dirty="0" err="1" smtClean="0"/>
              <a:t>refers</a:t>
            </a:r>
            <a:r>
              <a:rPr lang="it-IT" dirty="0" smtClean="0"/>
              <a:t> to a </a:t>
            </a:r>
            <a:r>
              <a:rPr lang="it-IT" dirty="0" err="1" smtClean="0"/>
              <a:t>period</a:t>
            </a:r>
            <a:r>
              <a:rPr lang="it-IT" dirty="0" smtClean="0"/>
              <a:t> of time (</a:t>
            </a:r>
            <a:r>
              <a:rPr lang="it-IT" dirty="0" err="1" smtClean="0"/>
              <a:t>yearly</a:t>
            </a:r>
            <a:r>
              <a:rPr lang="it-IT" dirty="0" smtClean="0"/>
              <a:t> GDP, </a:t>
            </a:r>
            <a:r>
              <a:rPr lang="it-IT" dirty="0" err="1" smtClean="0"/>
              <a:t>quarterly</a:t>
            </a:r>
            <a:r>
              <a:rPr lang="it-IT" dirty="0" smtClean="0"/>
              <a:t> GDP). </a:t>
            </a:r>
            <a:r>
              <a:rPr lang="it-IT" dirty="0" err="1" smtClean="0"/>
              <a:t>As</a:t>
            </a:r>
            <a:r>
              <a:rPr lang="it-IT" dirty="0" smtClean="0"/>
              <a:t> </a:t>
            </a:r>
            <a:r>
              <a:rPr lang="it-IT" dirty="0" err="1" smtClean="0"/>
              <a:t>such</a:t>
            </a:r>
            <a:r>
              <a:rPr lang="it-IT" dirty="0" smtClean="0"/>
              <a:t>, </a:t>
            </a:r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a </a:t>
            </a:r>
            <a:r>
              <a:rPr lang="it-IT" dirty="0" smtClean="0">
                <a:solidFill>
                  <a:srgbClr val="FF0000"/>
                </a:solidFill>
              </a:rPr>
              <a:t>flow </a:t>
            </a:r>
            <a:r>
              <a:rPr lang="it-IT" dirty="0" err="1" smtClean="0">
                <a:solidFill>
                  <a:srgbClr val="FF0000"/>
                </a:solidFill>
              </a:rPr>
              <a:t>variable</a:t>
            </a:r>
            <a:r>
              <a:rPr lang="it-IT" dirty="0" smtClean="0"/>
              <a:t>  </a:t>
            </a:r>
            <a:endParaRPr lang="it-IT" i="1" dirty="0"/>
          </a:p>
          <a:p>
            <a:r>
              <a:rPr lang="it-IT" dirty="0" err="1" smtClean="0"/>
              <a:t>Synonims</a:t>
            </a:r>
            <a:r>
              <a:rPr lang="it-IT" dirty="0" smtClean="0"/>
              <a:t> </a:t>
            </a:r>
            <a:r>
              <a:rPr lang="it-IT" dirty="0"/>
              <a:t>for GDP = Aggregate </a:t>
            </a:r>
            <a:r>
              <a:rPr lang="it-IT" dirty="0" err="1" smtClean="0"/>
              <a:t>income</a:t>
            </a:r>
            <a:endParaRPr lang="it-IT" dirty="0" smtClean="0"/>
          </a:p>
          <a:p>
            <a:pPr lvl="1"/>
            <a:r>
              <a:rPr lang="it-IT" dirty="0" smtClean="0"/>
              <a:t>Aggregate?</a:t>
            </a:r>
          </a:p>
        </p:txBody>
      </p:sp>
    </p:spTree>
    <p:extLst>
      <p:ext uri="{BB962C8B-B14F-4D97-AF65-F5344CB8AC3E}">
        <p14:creationId xmlns:p14="http://schemas.microsoft.com/office/powerpoint/2010/main" val="387242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19727" y="97271"/>
            <a:ext cx="10515600" cy="1325563"/>
          </a:xfrm>
        </p:spPr>
        <p:txBody>
          <a:bodyPr/>
          <a:lstStyle/>
          <a:p>
            <a:pPr algn="ctr"/>
            <a:r>
              <a:rPr lang="it-IT" dirty="0" smtClean="0"/>
              <a:t>GDP and </a:t>
            </a:r>
            <a:r>
              <a:rPr lang="it-IT" dirty="0" err="1" smtClean="0"/>
              <a:t>Economic</a:t>
            </a:r>
            <a:r>
              <a:rPr lang="it-IT" dirty="0" smtClean="0"/>
              <a:t> </a:t>
            </a:r>
            <a:r>
              <a:rPr lang="it-IT" dirty="0" err="1" smtClean="0"/>
              <a:t>sectors</a:t>
            </a:r>
            <a:r>
              <a:rPr lang="it-IT" dirty="0" smtClean="0"/>
              <a:t>, 1</a:t>
            </a:r>
            <a:endParaRPr lang="it-IT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7527" y="1338350"/>
            <a:ext cx="5979038" cy="3485803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8546" y="5289665"/>
            <a:ext cx="4648200" cy="1316578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819727" y="4872243"/>
            <a:ext cx="3956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https://tradingeconomics.com/italy/gdp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512" y="1470924"/>
            <a:ext cx="5269420" cy="325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1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GDP and </a:t>
            </a:r>
            <a:r>
              <a:rPr lang="it-IT" dirty="0" err="1"/>
              <a:t>Economic</a:t>
            </a:r>
            <a:r>
              <a:rPr lang="it-IT" dirty="0"/>
              <a:t> </a:t>
            </a:r>
            <a:r>
              <a:rPr lang="it-IT" dirty="0" err="1"/>
              <a:t>sectors</a:t>
            </a:r>
            <a:r>
              <a:rPr lang="it-IT" dirty="0"/>
              <a:t>, </a:t>
            </a:r>
            <a:r>
              <a:rPr lang="it-IT" dirty="0" smtClean="0"/>
              <a:t>2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1212783" y="2233061"/>
            <a:ext cx="2088682" cy="99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4108383" y="2233061"/>
            <a:ext cx="2088682" cy="99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6909335" y="2233061"/>
            <a:ext cx="2088682" cy="99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Freccia a destra 7"/>
          <p:cNvSpPr/>
          <p:nvPr/>
        </p:nvSpPr>
        <p:spPr>
          <a:xfrm>
            <a:off x="3473917" y="2403097"/>
            <a:ext cx="462013" cy="279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reccia a destra 8"/>
          <p:cNvSpPr/>
          <p:nvPr/>
        </p:nvSpPr>
        <p:spPr>
          <a:xfrm>
            <a:off x="6322193" y="2403097"/>
            <a:ext cx="462013" cy="279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a destra 9"/>
          <p:cNvSpPr/>
          <p:nvPr/>
        </p:nvSpPr>
        <p:spPr>
          <a:xfrm>
            <a:off x="9123146" y="2403097"/>
            <a:ext cx="462013" cy="279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17058" y="2443031"/>
            <a:ext cx="1819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err="1" smtClean="0"/>
              <a:t>Primary</a:t>
            </a:r>
            <a:r>
              <a:rPr lang="it-IT" dirty="0" smtClean="0"/>
              <a:t> </a:t>
            </a:r>
            <a:r>
              <a:rPr lang="it-IT" dirty="0" err="1" smtClean="0"/>
              <a:t>sector</a:t>
            </a:r>
            <a:r>
              <a:rPr lang="it-IT" dirty="0" smtClean="0"/>
              <a:t> (</a:t>
            </a:r>
            <a:r>
              <a:rPr lang="it-IT" dirty="0" err="1" smtClean="0"/>
              <a:t>Agriculture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4252762" y="2405595"/>
            <a:ext cx="1884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err="1" smtClean="0"/>
              <a:t>Secondary</a:t>
            </a:r>
            <a:r>
              <a:rPr lang="it-IT" dirty="0" smtClean="0"/>
              <a:t> </a:t>
            </a:r>
            <a:r>
              <a:rPr lang="it-IT" dirty="0" err="1" smtClean="0"/>
              <a:t>sector</a:t>
            </a:r>
            <a:endParaRPr lang="it-IT" dirty="0" smtClean="0"/>
          </a:p>
          <a:p>
            <a:pPr algn="ctr"/>
            <a:r>
              <a:rPr lang="it-IT" dirty="0" smtClean="0"/>
              <a:t>(</a:t>
            </a:r>
            <a:r>
              <a:rPr lang="it-IT" dirty="0" err="1" smtClean="0"/>
              <a:t>Industry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7125903" y="2443031"/>
            <a:ext cx="16555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err="1" smtClean="0"/>
              <a:t>Tertiary</a:t>
            </a:r>
            <a:r>
              <a:rPr lang="it-IT" dirty="0" smtClean="0"/>
              <a:t> </a:t>
            </a:r>
            <a:r>
              <a:rPr lang="it-IT" dirty="0" err="1" smtClean="0"/>
              <a:t>sector</a:t>
            </a:r>
            <a:endParaRPr lang="it-IT" dirty="0" smtClean="0"/>
          </a:p>
          <a:p>
            <a:pPr algn="ctr"/>
            <a:r>
              <a:rPr lang="it-IT" dirty="0" smtClean="0"/>
              <a:t>(Services)</a:t>
            </a:r>
            <a:endParaRPr lang="it-IT" dirty="0"/>
          </a:p>
        </p:txBody>
      </p:sp>
      <p:pic>
        <p:nvPicPr>
          <p:cNvPr id="14" name="Immagine 13" descr="3D man leaning on an euro sign isolated over a whit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5352" y="1913136"/>
            <a:ext cx="1387640" cy="1631248"/>
          </a:xfrm>
          <a:prstGeom prst="rect">
            <a:avLst/>
          </a:prstGeom>
        </p:spPr>
      </p:pic>
      <p:sp>
        <p:nvSpPr>
          <p:cNvPr id="16" name="Freccia a sinistra 15"/>
          <p:cNvSpPr/>
          <p:nvPr/>
        </p:nvSpPr>
        <p:spPr>
          <a:xfrm>
            <a:off x="3443390" y="2830424"/>
            <a:ext cx="509337" cy="259882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Freccia a sinistra 16"/>
          <p:cNvSpPr/>
          <p:nvPr/>
        </p:nvSpPr>
        <p:spPr>
          <a:xfrm>
            <a:off x="6251607" y="2829480"/>
            <a:ext cx="509337" cy="259882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reccia a sinistra 17"/>
          <p:cNvSpPr/>
          <p:nvPr/>
        </p:nvSpPr>
        <p:spPr>
          <a:xfrm>
            <a:off x="9076625" y="2845538"/>
            <a:ext cx="533400" cy="251491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9" name="Immagine 18" descr="File:Location arithmetic vertical.sv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54152" y="2066619"/>
            <a:ext cx="1304014" cy="1304014"/>
          </a:xfrm>
          <a:prstGeom prst="rect">
            <a:avLst/>
          </a:prstGeom>
        </p:spPr>
      </p:pic>
      <p:sp>
        <p:nvSpPr>
          <p:cNvPr id="21" name="Rettangolo 20"/>
          <p:cNvSpPr/>
          <p:nvPr/>
        </p:nvSpPr>
        <p:spPr>
          <a:xfrm>
            <a:off x="3509965" y="2125631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1</a:t>
            </a:r>
          </a:p>
        </p:txBody>
      </p:sp>
      <p:sp>
        <p:nvSpPr>
          <p:cNvPr id="22" name="Rettangolo 21"/>
          <p:cNvSpPr/>
          <p:nvPr/>
        </p:nvSpPr>
        <p:spPr>
          <a:xfrm>
            <a:off x="3504705" y="301750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23" name="Rettangolo 22"/>
          <p:cNvSpPr/>
          <p:nvPr/>
        </p:nvSpPr>
        <p:spPr>
          <a:xfrm>
            <a:off x="6366262" y="2144806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3</a:t>
            </a:r>
          </a:p>
        </p:txBody>
      </p:sp>
      <p:sp>
        <p:nvSpPr>
          <p:cNvPr id="24" name="Rettangolo 23"/>
          <p:cNvSpPr/>
          <p:nvPr/>
        </p:nvSpPr>
        <p:spPr>
          <a:xfrm>
            <a:off x="6364257" y="297128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4</a:t>
            </a:r>
          </a:p>
        </p:txBody>
      </p:sp>
      <p:sp>
        <p:nvSpPr>
          <p:cNvPr id="25" name="Rettangolo 24"/>
          <p:cNvSpPr/>
          <p:nvPr/>
        </p:nvSpPr>
        <p:spPr>
          <a:xfrm>
            <a:off x="9146408" y="212843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5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9147518" y="303280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6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1317058" y="4023360"/>
            <a:ext cx="99156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 smtClean="0"/>
              <a:t>Primary</a:t>
            </a:r>
            <a:r>
              <a:rPr lang="it-IT" dirty="0" smtClean="0"/>
              <a:t> </a:t>
            </a:r>
            <a:r>
              <a:rPr lang="it-IT" dirty="0" err="1" smtClean="0"/>
              <a:t>sector</a:t>
            </a:r>
            <a:r>
              <a:rPr lang="it-IT" dirty="0" smtClean="0"/>
              <a:t> </a:t>
            </a:r>
            <a:r>
              <a:rPr lang="it-IT" dirty="0" err="1" smtClean="0"/>
              <a:t>sells</a:t>
            </a:r>
            <a:r>
              <a:rPr lang="it-IT" dirty="0" smtClean="0"/>
              <a:t> COTTON to the </a:t>
            </a:r>
            <a:r>
              <a:rPr lang="it-IT" dirty="0" err="1" smtClean="0"/>
              <a:t>Secondary</a:t>
            </a:r>
            <a:r>
              <a:rPr lang="it-IT" dirty="0" smtClean="0"/>
              <a:t> </a:t>
            </a:r>
            <a:r>
              <a:rPr lang="it-IT" dirty="0" err="1" smtClean="0"/>
              <a:t>sector</a:t>
            </a:r>
            <a:r>
              <a:rPr lang="it-IT" dirty="0" smtClean="0"/>
              <a:t>, </a:t>
            </a:r>
            <a:r>
              <a:rPr lang="it-IT" dirty="0" err="1" smtClean="0"/>
              <a:t>earning</a:t>
            </a:r>
            <a:r>
              <a:rPr lang="it-IT" dirty="0" smtClean="0"/>
              <a:t> EUR 50 </a:t>
            </a:r>
            <a:r>
              <a:rPr lang="it-IT" dirty="0" err="1" smtClean="0"/>
              <a:t>million</a:t>
            </a:r>
            <a:r>
              <a:rPr lang="it-IT" dirty="0" smtClean="0"/>
              <a:t> (1 ; 2)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 smtClean="0"/>
              <a:t>Secondary</a:t>
            </a:r>
            <a:r>
              <a:rPr lang="it-IT" dirty="0" smtClean="0"/>
              <a:t> </a:t>
            </a:r>
            <a:r>
              <a:rPr lang="it-IT" dirty="0" err="1" smtClean="0"/>
              <a:t>turns</a:t>
            </a:r>
            <a:r>
              <a:rPr lang="it-IT" dirty="0" smtClean="0"/>
              <a:t> COTTON </a:t>
            </a:r>
            <a:r>
              <a:rPr lang="it-IT" dirty="0" err="1" smtClean="0"/>
              <a:t>into</a:t>
            </a:r>
            <a:r>
              <a:rPr lang="it-IT" dirty="0" smtClean="0"/>
              <a:t> CLOTHES, </a:t>
            </a:r>
            <a:r>
              <a:rPr lang="it-IT" dirty="0" err="1" smtClean="0"/>
              <a:t>earnining</a:t>
            </a:r>
            <a:r>
              <a:rPr lang="it-IT" dirty="0" smtClean="0"/>
              <a:t> </a:t>
            </a:r>
            <a:r>
              <a:rPr lang="it-IT" dirty="0"/>
              <a:t>EUR </a:t>
            </a:r>
            <a:r>
              <a:rPr lang="it-IT" dirty="0" smtClean="0"/>
              <a:t>100 </a:t>
            </a:r>
            <a:r>
              <a:rPr lang="it-IT" dirty="0" err="1" smtClean="0"/>
              <a:t>million</a:t>
            </a:r>
            <a:r>
              <a:rPr lang="it-IT" dirty="0" smtClean="0"/>
              <a:t> (3 ; 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 smtClean="0"/>
              <a:t>Tertiary</a:t>
            </a:r>
            <a:r>
              <a:rPr lang="it-IT" dirty="0" smtClean="0"/>
              <a:t> </a:t>
            </a:r>
            <a:r>
              <a:rPr lang="it-IT" dirty="0" err="1" smtClean="0"/>
              <a:t>sectors</a:t>
            </a:r>
            <a:r>
              <a:rPr lang="it-IT" dirty="0" smtClean="0"/>
              <a:t> </a:t>
            </a:r>
            <a:r>
              <a:rPr lang="it-IT" dirty="0" err="1" smtClean="0"/>
              <a:t>sells</a:t>
            </a:r>
            <a:r>
              <a:rPr lang="it-IT" dirty="0" smtClean="0"/>
              <a:t> CLOTHES TO </a:t>
            </a:r>
            <a:r>
              <a:rPr lang="it-IT" dirty="0" err="1" smtClean="0"/>
              <a:t>to</a:t>
            </a:r>
            <a:r>
              <a:rPr lang="it-IT" dirty="0" smtClean="0"/>
              <a:t> consumers </a:t>
            </a:r>
            <a:r>
              <a:rPr lang="it-IT" dirty="0" err="1" smtClean="0"/>
              <a:t>earninig</a:t>
            </a:r>
            <a:r>
              <a:rPr lang="it-IT" dirty="0" smtClean="0"/>
              <a:t> EUR 150 </a:t>
            </a:r>
            <a:r>
              <a:rPr lang="it-IT" dirty="0" err="1" smtClean="0"/>
              <a:t>million</a:t>
            </a:r>
            <a:r>
              <a:rPr lang="it-IT" dirty="0" smtClean="0"/>
              <a:t> (5 ; 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 smtClean="0"/>
              <a:t>Goods</a:t>
            </a:r>
            <a:r>
              <a:rPr lang="it-IT" dirty="0" smtClean="0"/>
              <a:t> and </a:t>
            </a:r>
            <a:r>
              <a:rPr lang="it-IT" dirty="0" err="1" smtClean="0"/>
              <a:t>services</a:t>
            </a:r>
            <a:r>
              <a:rPr lang="it-IT" dirty="0" smtClean="0"/>
              <a:t> </a:t>
            </a:r>
            <a:r>
              <a:rPr lang="it-IT" dirty="0" err="1" smtClean="0"/>
              <a:t>that</a:t>
            </a:r>
            <a:r>
              <a:rPr lang="it-IT" dirty="0" smtClean="0"/>
              <a:t> cross the production line are </a:t>
            </a:r>
            <a:r>
              <a:rPr lang="it-IT" dirty="0" err="1" smtClean="0"/>
              <a:t>called</a:t>
            </a:r>
            <a:r>
              <a:rPr lang="it-IT" dirty="0" smtClean="0"/>
              <a:t> FINAL (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dirty="0" smtClean="0"/>
              <a:t>, </a:t>
            </a:r>
            <a:r>
              <a:rPr lang="it-IT" dirty="0" smtClean="0">
                <a:solidFill>
                  <a:srgbClr val="00B050"/>
                </a:solidFill>
              </a:rPr>
              <a:t>I</a:t>
            </a:r>
            <a:r>
              <a:rPr lang="it-IT" dirty="0" smtClean="0"/>
              <a:t>, </a:t>
            </a:r>
            <a:r>
              <a:rPr lang="it-IT" dirty="0" smtClean="0">
                <a:solidFill>
                  <a:srgbClr val="7030A0"/>
                </a:solidFill>
              </a:rPr>
              <a:t>G</a:t>
            </a:r>
            <a:r>
              <a:rPr lang="it-IT" dirty="0" smtClean="0"/>
              <a:t>, </a:t>
            </a:r>
            <a:r>
              <a:rPr lang="it-IT" dirty="0" smtClean="0">
                <a:solidFill>
                  <a:srgbClr val="C00000"/>
                </a:solidFill>
              </a:rPr>
              <a:t>X</a:t>
            </a:r>
            <a:r>
              <a:rPr lang="it-IT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 smtClean="0"/>
              <a:t>Goods</a:t>
            </a:r>
            <a:r>
              <a:rPr lang="it-IT" dirty="0" smtClean="0"/>
              <a:t> and </a:t>
            </a:r>
            <a:r>
              <a:rPr lang="it-IT" dirty="0" err="1" smtClean="0"/>
              <a:t>services</a:t>
            </a:r>
            <a:r>
              <a:rPr lang="it-IT" dirty="0" smtClean="0"/>
              <a:t> </a:t>
            </a:r>
            <a:r>
              <a:rPr lang="it-IT" dirty="0" err="1" smtClean="0"/>
              <a:t>that</a:t>
            </a:r>
            <a:r>
              <a:rPr lang="it-IT" dirty="0" smtClean="0"/>
              <a:t> do </a:t>
            </a:r>
            <a:r>
              <a:rPr lang="it-IT" dirty="0" err="1" smtClean="0"/>
              <a:t>not</a:t>
            </a:r>
            <a:r>
              <a:rPr lang="it-IT" dirty="0" smtClean="0"/>
              <a:t> cross the production line are </a:t>
            </a:r>
            <a:r>
              <a:rPr lang="it-IT" dirty="0" err="1" smtClean="0"/>
              <a:t>called</a:t>
            </a:r>
            <a:r>
              <a:rPr lang="it-IT" dirty="0" smtClean="0"/>
              <a:t> INTERMEDIATE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GDP </a:t>
            </a:r>
            <a:r>
              <a:rPr lang="it-IT" dirty="0" err="1" smtClean="0"/>
              <a:t>takes</a:t>
            </a:r>
            <a:r>
              <a:rPr lang="it-IT" dirty="0" smtClean="0"/>
              <a:t> </a:t>
            </a:r>
            <a:r>
              <a:rPr lang="it-IT" dirty="0" err="1" smtClean="0"/>
              <a:t>only</a:t>
            </a:r>
            <a:r>
              <a:rPr lang="it-IT" dirty="0" smtClean="0"/>
              <a:t> </a:t>
            </a:r>
            <a:r>
              <a:rPr lang="it-IT" dirty="0" err="1" smtClean="0"/>
              <a:t>final</a:t>
            </a:r>
            <a:r>
              <a:rPr lang="it-IT" dirty="0" smtClean="0"/>
              <a:t> </a:t>
            </a:r>
            <a:r>
              <a:rPr lang="it-IT" dirty="0" err="1" smtClean="0"/>
              <a:t>goods</a:t>
            </a:r>
            <a:r>
              <a:rPr lang="it-IT" dirty="0" smtClean="0"/>
              <a:t> and </a:t>
            </a:r>
            <a:r>
              <a:rPr lang="it-IT" dirty="0" err="1" smtClean="0"/>
              <a:t>services</a:t>
            </a:r>
            <a:r>
              <a:rPr lang="it-IT" dirty="0" smtClean="0"/>
              <a:t> </a:t>
            </a:r>
            <a:r>
              <a:rPr lang="it-IT" dirty="0" err="1" smtClean="0"/>
              <a:t>into</a:t>
            </a:r>
            <a:r>
              <a:rPr lang="it-IT" dirty="0" smtClean="0"/>
              <a:t> account 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GDP can be </a:t>
            </a:r>
            <a:r>
              <a:rPr lang="it-IT" dirty="0" err="1" smtClean="0"/>
              <a:t>measured</a:t>
            </a:r>
            <a:r>
              <a:rPr lang="it-IT" dirty="0" smtClean="0"/>
              <a:t> </a:t>
            </a:r>
            <a:r>
              <a:rPr lang="it-IT" dirty="0" err="1" smtClean="0"/>
              <a:t>at</a:t>
            </a:r>
            <a:r>
              <a:rPr lang="it-IT" dirty="0" smtClean="0"/>
              <a:t> </a:t>
            </a:r>
            <a:r>
              <a:rPr lang="it-IT" dirty="0" err="1" smtClean="0"/>
              <a:t>current</a:t>
            </a:r>
            <a:r>
              <a:rPr lang="it-IT" dirty="0" smtClean="0"/>
              <a:t> </a:t>
            </a:r>
            <a:r>
              <a:rPr lang="it-IT" dirty="0" err="1" smtClean="0"/>
              <a:t>prices</a:t>
            </a:r>
            <a:r>
              <a:rPr lang="it-IT" dirty="0" smtClean="0"/>
              <a:t>, </a:t>
            </a:r>
            <a:r>
              <a:rPr lang="it-IT" dirty="0" err="1" smtClean="0"/>
              <a:t>at</a:t>
            </a:r>
            <a:r>
              <a:rPr lang="it-IT" dirty="0" smtClean="0"/>
              <a:t> </a:t>
            </a:r>
            <a:r>
              <a:rPr lang="it-IT" dirty="0" err="1" smtClean="0"/>
              <a:t>constant</a:t>
            </a:r>
            <a:r>
              <a:rPr lang="it-IT" dirty="0" smtClean="0"/>
              <a:t> </a:t>
            </a:r>
            <a:r>
              <a:rPr lang="it-IT" dirty="0" err="1" smtClean="0"/>
              <a:t>prices</a:t>
            </a:r>
            <a:r>
              <a:rPr lang="it-IT" dirty="0" smtClean="0"/>
              <a:t>, or in </a:t>
            </a:r>
            <a:r>
              <a:rPr lang="it-IT" dirty="0" err="1" smtClean="0"/>
              <a:t>terms</a:t>
            </a:r>
            <a:r>
              <a:rPr lang="it-IT" dirty="0" smtClean="0"/>
              <a:t> of PPP </a:t>
            </a:r>
            <a:r>
              <a:rPr lang="it-IT" dirty="0" err="1" smtClean="0"/>
              <a:t>prices</a:t>
            </a:r>
            <a:r>
              <a:rPr lang="it-IT" dirty="0" smtClean="0"/>
              <a:t> (</a:t>
            </a:r>
            <a:r>
              <a:rPr lang="it-IT" dirty="0" err="1" smtClean="0"/>
              <a:t>See</a:t>
            </a:r>
            <a:r>
              <a:rPr lang="it-IT" dirty="0" smtClean="0"/>
              <a:t> Box)</a:t>
            </a:r>
          </a:p>
          <a:p>
            <a:endParaRPr lang="it-IT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3089309" y="3334107"/>
            <a:ext cx="1434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50 </a:t>
            </a:r>
            <a:r>
              <a:rPr lang="it-IT" dirty="0" err="1" smtClean="0"/>
              <a:t>million</a:t>
            </a:r>
            <a:endParaRPr lang="it-IT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5996539" y="3402136"/>
            <a:ext cx="1443789" cy="370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100 </a:t>
            </a:r>
            <a:r>
              <a:rPr lang="it-IT" dirty="0" err="1" smtClean="0"/>
              <a:t>million</a:t>
            </a:r>
            <a:endParaRPr lang="it-IT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9520097" y="3394638"/>
            <a:ext cx="198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150 </a:t>
            </a:r>
            <a:r>
              <a:rPr lang="it-IT" dirty="0" err="1" smtClean="0"/>
              <a:t>million</a:t>
            </a: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9354153" y="1600200"/>
            <a:ext cx="1432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Production line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2987416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Flash </a:t>
            </a:r>
            <a:r>
              <a:rPr lang="it-IT" dirty="0" err="1" smtClean="0"/>
              <a:t>questions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905577" y="1690688"/>
            <a:ext cx="10515600" cy="4351338"/>
          </a:xfrm>
        </p:spPr>
        <p:txBody>
          <a:bodyPr>
            <a:normAutofit/>
          </a:bodyPr>
          <a:lstStyle/>
          <a:p>
            <a:pPr marL="285750" indent="-285750"/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difference</a:t>
            </a:r>
            <a:r>
              <a:rPr lang="it-IT" dirty="0" smtClean="0"/>
              <a:t> </a:t>
            </a:r>
            <a:r>
              <a:rPr lang="it-IT" dirty="0" err="1" smtClean="0"/>
              <a:t>between</a:t>
            </a:r>
            <a:r>
              <a:rPr lang="it-IT" dirty="0" smtClean="0"/>
              <a:t> intermediate and </a:t>
            </a:r>
            <a:r>
              <a:rPr lang="it-IT" dirty="0" err="1" smtClean="0"/>
              <a:t>final</a:t>
            </a:r>
            <a:r>
              <a:rPr lang="it-IT" dirty="0" smtClean="0"/>
              <a:t> </a:t>
            </a:r>
            <a:r>
              <a:rPr lang="it-IT" dirty="0" err="1" smtClean="0"/>
              <a:t>goods</a:t>
            </a:r>
            <a:r>
              <a:rPr lang="it-IT" dirty="0" smtClean="0"/>
              <a:t>?</a:t>
            </a:r>
          </a:p>
          <a:p>
            <a:pPr marL="285750" indent="-285750"/>
            <a:r>
              <a:rPr lang="it-IT" dirty="0" smtClean="0"/>
              <a:t>Total </a:t>
            </a:r>
            <a:r>
              <a:rPr lang="it-IT" dirty="0" err="1" smtClean="0"/>
              <a:t>value</a:t>
            </a:r>
            <a:r>
              <a:rPr lang="it-IT" dirty="0" smtClean="0"/>
              <a:t> of </a:t>
            </a:r>
            <a:r>
              <a:rPr lang="it-IT" dirty="0" err="1" smtClean="0"/>
              <a:t>goods</a:t>
            </a:r>
            <a:r>
              <a:rPr lang="it-IT" dirty="0" smtClean="0"/>
              <a:t> </a:t>
            </a:r>
            <a:r>
              <a:rPr lang="it-IT" dirty="0" err="1" smtClean="0"/>
              <a:t>exchanged</a:t>
            </a:r>
            <a:r>
              <a:rPr lang="it-IT" dirty="0" smtClean="0"/>
              <a:t> in the economy </a:t>
            </a:r>
            <a:r>
              <a:rPr lang="it-IT" dirty="0" err="1" smtClean="0"/>
              <a:t>at</a:t>
            </a:r>
            <a:r>
              <a:rPr lang="it-IT" dirty="0" smtClean="0"/>
              <a:t> </a:t>
            </a:r>
            <a:r>
              <a:rPr lang="it-IT" dirty="0" err="1" smtClean="0"/>
              <a:t>current</a:t>
            </a:r>
            <a:r>
              <a:rPr lang="it-IT" dirty="0" smtClean="0"/>
              <a:t> </a:t>
            </a:r>
            <a:r>
              <a:rPr lang="it-IT" dirty="0" err="1" smtClean="0"/>
              <a:t>prices</a:t>
            </a:r>
            <a:r>
              <a:rPr lang="it-IT" dirty="0" smtClean="0"/>
              <a:t>? </a:t>
            </a:r>
          </a:p>
          <a:p>
            <a:pPr marL="285750" indent="-285750"/>
            <a:r>
              <a:rPr lang="it-IT" dirty="0" smtClean="0"/>
              <a:t>GDP </a:t>
            </a:r>
            <a:r>
              <a:rPr lang="it-IT" dirty="0" err="1" smtClean="0"/>
              <a:t>at</a:t>
            </a:r>
            <a:r>
              <a:rPr lang="it-IT" dirty="0" smtClean="0"/>
              <a:t> </a:t>
            </a:r>
            <a:r>
              <a:rPr lang="it-IT" dirty="0" err="1" smtClean="0"/>
              <a:t>current</a:t>
            </a:r>
            <a:r>
              <a:rPr lang="it-IT" dirty="0" smtClean="0"/>
              <a:t> </a:t>
            </a:r>
            <a:r>
              <a:rPr lang="it-IT" dirty="0" err="1" smtClean="0"/>
              <a:t>prices</a:t>
            </a:r>
            <a:r>
              <a:rPr lang="it-IT" dirty="0" smtClean="0"/>
              <a:t>?</a:t>
            </a:r>
          </a:p>
          <a:p>
            <a:pPr marL="285750" indent="-285750"/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happens</a:t>
            </a:r>
            <a:r>
              <a:rPr lang="it-IT" dirty="0"/>
              <a:t> to the 50 </a:t>
            </a:r>
            <a:r>
              <a:rPr lang="it-IT" dirty="0" err="1"/>
              <a:t>millions</a:t>
            </a:r>
            <a:r>
              <a:rPr lang="it-IT" dirty="0"/>
              <a:t> </a:t>
            </a:r>
            <a:r>
              <a:rPr lang="it-IT" dirty="0" err="1"/>
              <a:t>earned</a:t>
            </a:r>
            <a:r>
              <a:rPr lang="it-IT" dirty="0"/>
              <a:t> by the </a:t>
            </a:r>
            <a:r>
              <a:rPr lang="it-IT" dirty="0" err="1"/>
              <a:t>primary</a:t>
            </a:r>
            <a:r>
              <a:rPr lang="it-IT" dirty="0"/>
              <a:t> </a:t>
            </a:r>
            <a:r>
              <a:rPr lang="it-IT" dirty="0" err="1"/>
              <a:t>sector</a:t>
            </a:r>
            <a:r>
              <a:rPr lang="it-IT" dirty="0"/>
              <a:t>?</a:t>
            </a:r>
          </a:p>
          <a:p>
            <a:pPr marL="285750" indent="-285750"/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happens</a:t>
            </a:r>
            <a:r>
              <a:rPr lang="it-IT" dirty="0"/>
              <a:t> to the 100 </a:t>
            </a:r>
            <a:r>
              <a:rPr lang="it-IT" dirty="0" err="1"/>
              <a:t>millions</a:t>
            </a:r>
            <a:r>
              <a:rPr lang="it-IT" dirty="0"/>
              <a:t> </a:t>
            </a:r>
            <a:r>
              <a:rPr lang="it-IT" dirty="0" err="1"/>
              <a:t>earned</a:t>
            </a:r>
            <a:r>
              <a:rPr lang="it-IT" dirty="0"/>
              <a:t> by the </a:t>
            </a:r>
            <a:r>
              <a:rPr lang="it-IT" dirty="0" err="1"/>
              <a:t>secondary</a:t>
            </a:r>
            <a:r>
              <a:rPr lang="it-IT" dirty="0"/>
              <a:t> </a:t>
            </a:r>
            <a:r>
              <a:rPr lang="it-IT" dirty="0" err="1"/>
              <a:t>sector</a:t>
            </a:r>
            <a:r>
              <a:rPr lang="it-IT" dirty="0"/>
              <a:t>?</a:t>
            </a:r>
          </a:p>
          <a:p>
            <a:pPr marL="285750" indent="-285750"/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happens</a:t>
            </a:r>
            <a:r>
              <a:rPr lang="it-IT" dirty="0"/>
              <a:t> to the 150 </a:t>
            </a:r>
            <a:r>
              <a:rPr lang="it-IT" dirty="0" err="1"/>
              <a:t>million</a:t>
            </a:r>
            <a:r>
              <a:rPr lang="it-IT" dirty="0"/>
              <a:t> </a:t>
            </a:r>
            <a:r>
              <a:rPr lang="it-IT" dirty="0" err="1"/>
              <a:t>earned</a:t>
            </a:r>
            <a:r>
              <a:rPr lang="it-IT" dirty="0"/>
              <a:t> by </a:t>
            </a:r>
            <a:r>
              <a:rPr lang="it-IT" dirty="0" err="1"/>
              <a:t>tertiary</a:t>
            </a:r>
            <a:r>
              <a:rPr lang="it-IT" dirty="0"/>
              <a:t> </a:t>
            </a:r>
            <a:r>
              <a:rPr lang="it-IT" dirty="0" err="1"/>
              <a:t>sector</a:t>
            </a:r>
            <a:r>
              <a:rPr lang="it-IT" dirty="0"/>
              <a:t>?</a:t>
            </a:r>
          </a:p>
          <a:p>
            <a:pPr marL="285750" indent="-285750"/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the </a:t>
            </a:r>
            <a:r>
              <a:rPr lang="it-IT" dirty="0" err="1"/>
              <a:t>total</a:t>
            </a:r>
            <a:r>
              <a:rPr lang="it-IT" dirty="0"/>
              <a:t> </a:t>
            </a:r>
            <a:r>
              <a:rPr lang="it-IT" dirty="0" err="1"/>
              <a:t>income</a:t>
            </a:r>
            <a:r>
              <a:rPr lang="it-IT" dirty="0"/>
              <a:t> </a:t>
            </a:r>
            <a:r>
              <a:rPr lang="it-IT" dirty="0" smtClean="0"/>
              <a:t>of </a:t>
            </a:r>
            <a:r>
              <a:rPr lang="it-IT" dirty="0"/>
              <a:t>the </a:t>
            </a:r>
            <a:r>
              <a:rPr lang="it-IT" dirty="0" err="1"/>
              <a:t>three</a:t>
            </a:r>
            <a:r>
              <a:rPr lang="it-IT" dirty="0"/>
              <a:t> </a:t>
            </a:r>
            <a:r>
              <a:rPr lang="it-IT" dirty="0" err="1"/>
              <a:t>sectors</a:t>
            </a:r>
            <a:r>
              <a:rPr lang="it-IT" dirty="0"/>
              <a:t> </a:t>
            </a:r>
            <a:r>
              <a:rPr lang="it-IT" dirty="0" err="1"/>
              <a:t>together</a:t>
            </a:r>
            <a:r>
              <a:rPr lang="it-IT" dirty="0"/>
              <a:t>? </a:t>
            </a:r>
          </a:p>
          <a:p>
            <a:pPr marL="285750" indent="-285750"/>
            <a:r>
              <a:rPr lang="it-IT" dirty="0"/>
              <a:t>How </a:t>
            </a:r>
            <a:r>
              <a:rPr lang="it-IT" dirty="0" err="1"/>
              <a:t>does</a:t>
            </a:r>
            <a:r>
              <a:rPr lang="it-IT" dirty="0"/>
              <a:t> aggregate </a:t>
            </a:r>
            <a:r>
              <a:rPr lang="it-IT" dirty="0" err="1"/>
              <a:t>income</a:t>
            </a:r>
            <a:r>
              <a:rPr lang="it-IT" dirty="0"/>
              <a:t> compare with GDP?</a:t>
            </a:r>
          </a:p>
          <a:p>
            <a:pPr marL="285750" indent="-285750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67284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Methods</a:t>
            </a:r>
            <a:r>
              <a:rPr lang="it-IT" dirty="0" smtClean="0"/>
              <a:t> to </a:t>
            </a:r>
            <a:r>
              <a:rPr lang="it-IT" dirty="0" err="1" smtClean="0"/>
              <a:t>calculate</a:t>
            </a:r>
            <a:r>
              <a:rPr lang="it-IT" dirty="0" smtClean="0"/>
              <a:t> </a:t>
            </a:r>
            <a:r>
              <a:rPr lang="it-IT" dirty="0" err="1" smtClean="0"/>
              <a:t>nominal</a:t>
            </a:r>
            <a:r>
              <a:rPr lang="it-IT" dirty="0" smtClean="0"/>
              <a:t> GDP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Method 1 </a:t>
            </a:r>
            <a:r>
              <a:rPr lang="it-IT" dirty="0" smtClean="0"/>
              <a:t>(Total </a:t>
            </a:r>
            <a:r>
              <a:rPr lang="it-IT" dirty="0" err="1" smtClean="0"/>
              <a:t>value</a:t>
            </a:r>
            <a:r>
              <a:rPr lang="it-IT" dirty="0" smtClean="0"/>
              <a:t> </a:t>
            </a:r>
            <a:r>
              <a:rPr lang="it-IT" dirty="0" err="1" smtClean="0"/>
              <a:t>added</a:t>
            </a:r>
            <a:r>
              <a:rPr lang="it-IT" dirty="0" smtClean="0"/>
              <a:t>) = </a:t>
            </a:r>
            <a:r>
              <a:rPr lang="it-IT" dirty="0" err="1" smtClean="0"/>
              <a:t>VaPS</a:t>
            </a:r>
            <a:r>
              <a:rPr lang="it-IT" dirty="0" smtClean="0"/>
              <a:t> (50 </a:t>
            </a:r>
            <a:r>
              <a:rPr lang="it-IT" dirty="0" err="1" smtClean="0"/>
              <a:t>millions</a:t>
            </a:r>
            <a:r>
              <a:rPr lang="it-IT" dirty="0" smtClean="0"/>
              <a:t>) + </a:t>
            </a:r>
            <a:r>
              <a:rPr lang="it-IT" dirty="0" err="1" smtClean="0"/>
              <a:t>VaSS</a:t>
            </a:r>
            <a:r>
              <a:rPr lang="it-IT" dirty="0" smtClean="0"/>
              <a:t> (50 </a:t>
            </a:r>
            <a:r>
              <a:rPr lang="it-IT" dirty="0" err="1" smtClean="0"/>
              <a:t>millions</a:t>
            </a:r>
            <a:r>
              <a:rPr lang="it-IT" dirty="0" smtClean="0"/>
              <a:t>)+ </a:t>
            </a:r>
            <a:r>
              <a:rPr lang="it-IT" dirty="0" err="1" smtClean="0"/>
              <a:t>VaTS</a:t>
            </a:r>
            <a:r>
              <a:rPr lang="it-IT" dirty="0" smtClean="0"/>
              <a:t> (50 </a:t>
            </a:r>
            <a:r>
              <a:rPr lang="it-IT" dirty="0" err="1" smtClean="0"/>
              <a:t>millions</a:t>
            </a:r>
            <a:r>
              <a:rPr lang="it-IT" dirty="0" smtClean="0"/>
              <a:t>) = </a:t>
            </a:r>
            <a:r>
              <a:rPr lang="it-IT" dirty="0" smtClean="0">
                <a:solidFill>
                  <a:srgbClr val="FF0000"/>
                </a:solidFill>
              </a:rPr>
              <a:t>150</a:t>
            </a:r>
            <a:r>
              <a:rPr lang="it-IT" dirty="0" smtClean="0"/>
              <a:t> </a:t>
            </a:r>
            <a:r>
              <a:rPr lang="it-IT" dirty="0" err="1" smtClean="0"/>
              <a:t>millions</a:t>
            </a:r>
            <a:r>
              <a:rPr lang="it-IT" dirty="0" smtClean="0"/>
              <a:t> GDP</a:t>
            </a:r>
          </a:p>
          <a:p>
            <a:pPr lvl="1"/>
            <a:r>
              <a:rPr lang="it-IT" dirty="0" err="1" smtClean="0"/>
              <a:t>Based</a:t>
            </a:r>
            <a:r>
              <a:rPr lang="it-IT" dirty="0" smtClean="0"/>
              <a:t> on </a:t>
            </a:r>
            <a:r>
              <a:rPr lang="it-IT" dirty="0" err="1" smtClean="0"/>
              <a:t>surveys</a:t>
            </a:r>
            <a:r>
              <a:rPr lang="it-IT" dirty="0" smtClean="0"/>
              <a:t> of companies in </a:t>
            </a:r>
            <a:r>
              <a:rPr lang="it-IT" dirty="0" err="1" smtClean="0"/>
              <a:t>different</a:t>
            </a:r>
            <a:r>
              <a:rPr lang="it-IT" dirty="0" smtClean="0"/>
              <a:t> </a:t>
            </a:r>
            <a:r>
              <a:rPr lang="it-IT" dirty="0" err="1" smtClean="0"/>
              <a:t>sectors</a:t>
            </a:r>
            <a:r>
              <a:rPr lang="it-IT" dirty="0" smtClean="0"/>
              <a:t> of the economy </a:t>
            </a:r>
          </a:p>
          <a:p>
            <a:pPr lvl="1"/>
            <a:r>
              <a:rPr lang="it-IT" dirty="0" err="1" smtClean="0"/>
              <a:t>Surveys</a:t>
            </a:r>
            <a:r>
              <a:rPr lang="it-IT" dirty="0" smtClean="0"/>
              <a:t> are </a:t>
            </a:r>
            <a:r>
              <a:rPr lang="it-IT" dirty="0" err="1" smtClean="0"/>
              <a:t>conducted</a:t>
            </a:r>
            <a:r>
              <a:rPr lang="it-IT" dirty="0" smtClean="0"/>
              <a:t> by the National Statistical Office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Method 2</a:t>
            </a:r>
            <a:r>
              <a:rPr lang="it-IT" dirty="0" smtClean="0"/>
              <a:t> (Total </a:t>
            </a:r>
            <a:r>
              <a:rPr lang="it-IT" dirty="0" err="1" smtClean="0"/>
              <a:t>Income</a:t>
            </a:r>
            <a:r>
              <a:rPr lang="it-IT" dirty="0" smtClean="0"/>
              <a:t>) = </a:t>
            </a:r>
            <a:r>
              <a:rPr lang="it-IT" dirty="0" err="1" smtClean="0"/>
              <a:t>IncPS</a:t>
            </a:r>
            <a:r>
              <a:rPr lang="it-IT" dirty="0" smtClean="0"/>
              <a:t> (50 </a:t>
            </a:r>
            <a:r>
              <a:rPr lang="it-IT" dirty="0" err="1" smtClean="0"/>
              <a:t>millions</a:t>
            </a:r>
            <a:r>
              <a:rPr lang="it-IT" dirty="0" smtClean="0"/>
              <a:t>) + </a:t>
            </a:r>
            <a:r>
              <a:rPr lang="it-IT" dirty="0" err="1" smtClean="0"/>
              <a:t>IncSS</a:t>
            </a:r>
            <a:r>
              <a:rPr lang="it-IT" dirty="0" smtClean="0"/>
              <a:t> (50 </a:t>
            </a:r>
            <a:r>
              <a:rPr lang="it-IT" dirty="0" err="1" smtClean="0"/>
              <a:t>millions</a:t>
            </a:r>
            <a:r>
              <a:rPr lang="it-IT" dirty="0" smtClean="0"/>
              <a:t>) + </a:t>
            </a:r>
            <a:r>
              <a:rPr lang="it-IT" dirty="0" err="1" smtClean="0"/>
              <a:t>IncTS</a:t>
            </a:r>
            <a:r>
              <a:rPr lang="it-IT" dirty="0" smtClean="0"/>
              <a:t> (50 </a:t>
            </a:r>
            <a:r>
              <a:rPr lang="it-IT" dirty="0" err="1" smtClean="0"/>
              <a:t>millions</a:t>
            </a:r>
            <a:r>
              <a:rPr lang="it-IT" dirty="0" smtClean="0"/>
              <a:t>) = </a:t>
            </a:r>
            <a:r>
              <a:rPr lang="it-IT" dirty="0" smtClean="0">
                <a:solidFill>
                  <a:srgbClr val="FF0000"/>
                </a:solidFill>
              </a:rPr>
              <a:t>150</a:t>
            </a:r>
            <a:r>
              <a:rPr lang="it-IT" dirty="0" smtClean="0"/>
              <a:t> </a:t>
            </a:r>
            <a:r>
              <a:rPr lang="it-IT" dirty="0" err="1" smtClean="0"/>
              <a:t>millions</a:t>
            </a:r>
            <a:r>
              <a:rPr lang="it-IT" dirty="0" smtClean="0"/>
              <a:t> GDP</a:t>
            </a:r>
          </a:p>
          <a:p>
            <a:pPr lvl="1"/>
            <a:r>
              <a:rPr lang="it-IT" dirty="0" err="1"/>
              <a:t>Based</a:t>
            </a:r>
            <a:r>
              <a:rPr lang="it-IT" dirty="0"/>
              <a:t> on </a:t>
            </a:r>
            <a:r>
              <a:rPr lang="it-IT" dirty="0" err="1"/>
              <a:t>surveys</a:t>
            </a:r>
            <a:r>
              <a:rPr lang="it-IT" dirty="0"/>
              <a:t> of companies in </a:t>
            </a:r>
            <a:r>
              <a:rPr lang="it-IT" dirty="0" err="1"/>
              <a:t>different</a:t>
            </a:r>
            <a:r>
              <a:rPr lang="it-IT" dirty="0"/>
              <a:t> </a:t>
            </a:r>
            <a:r>
              <a:rPr lang="it-IT" dirty="0" err="1"/>
              <a:t>sectors</a:t>
            </a:r>
            <a:r>
              <a:rPr lang="it-IT" dirty="0"/>
              <a:t> of the </a:t>
            </a:r>
            <a:r>
              <a:rPr lang="it-IT" dirty="0" smtClean="0"/>
              <a:t>economy </a:t>
            </a:r>
            <a:r>
              <a:rPr lang="it-IT" dirty="0" err="1" smtClean="0"/>
              <a:t>but</a:t>
            </a:r>
            <a:r>
              <a:rPr lang="it-IT" dirty="0" smtClean="0"/>
              <a:t> </a:t>
            </a:r>
            <a:r>
              <a:rPr lang="it-IT" dirty="0" err="1" smtClean="0"/>
              <a:t>also</a:t>
            </a:r>
            <a:r>
              <a:rPr lang="it-IT" dirty="0" smtClean="0"/>
              <a:t> on date </a:t>
            </a:r>
            <a:r>
              <a:rPr lang="it-IT" dirty="0" err="1" smtClean="0"/>
              <a:t>coming</a:t>
            </a:r>
            <a:r>
              <a:rPr lang="it-IT" dirty="0" smtClean="0"/>
              <a:t> from </a:t>
            </a:r>
            <a:r>
              <a:rPr lang="it-IT" dirty="0" err="1" smtClean="0"/>
              <a:t>tax</a:t>
            </a:r>
            <a:r>
              <a:rPr lang="it-IT" dirty="0" smtClean="0"/>
              <a:t> </a:t>
            </a:r>
            <a:r>
              <a:rPr lang="it-IT" dirty="0" err="1" smtClean="0"/>
              <a:t>authorities</a:t>
            </a:r>
            <a:r>
              <a:rPr lang="it-IT" dirty="0" smtClean="0"/>
              <a:t> and </a:t>
            </a:r>
            <a:r>
              <a:rPr lang="it-IT" dirty="0" err="1" smtClean="0"/>
              <a:t>banks</a:t>
            </a:r>
            <a:r>
              <a:rPr lang="it-IT" dirty="0" smtClean="0"/>
              <a:t> </a:t>
            </a:r>
            <a:endParaRPr lang="it-IT" dirty="0"/>
          </a:p>
          <a:p>
            <a:pPr lvl="1"/>
            <a:r>
              <a:rPr lang="it-IT" dirty="0" err="1"/>
              <a:t>Surveys</a:t>
            </a:r>
            <a:r>
              <a:rPr lang="it-IT" dirty="0"/>
              <a:t> are </a:t>
            </a:r>
            <a:r>
              <a:rPr lang="it-IT" dirty="0" err="1"/>
              <a:t>conducted</a:t>
            </a:r>
            <a:r>
              <a:rPr lang="it-IT" dirty="0"/>
              <a:t> by the National Statistical </a:t>
            </a:r>
            <a:r>
              <a:rPr lang="it-IT" dirty="0" smtClean="0"/>
              <a:t>Office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Method 3</a:t>
            </a:r>
            <a:r>
              <a:rPr lang="it-IT" dirty="0" smtClean="0"/>
              <a:t> (Total </a:t>
            </a:r>
            <a:r>
              <a:rPr lang="it-IT" dirty="0" err="1" smtClean="0"/>
              <a:t>spending</a:t>
            </a:r>
            <a:r>
              <a:rPr lang="it-IT" dirty="0" smtClean="0"/>
              <a:t> on </a:t>
            </a:r>
            <a:r>
              <a:rPr lang="it-IT" dirty="0" err="1" smtClean="0"/>
              <a:t>final</a:t>
            </a:r>
            <a:r>
              <a:rPr lang="it-IT" dirty="0" smtClean="0"/>
              <a:t> </a:t>
            </a:r>
            <a:r>
              <a:rPr lang="it-IT" dirty="0" err="1" smtClean="0"/>
              <a:t>goods</a:t>
            </a:r>
            <a:r>
              <a:rPr lang="it-IT" dirty="0" smtClean="0"/>
              <a:t>) = </a:t>
            </a:r>
            <a:r>
              <a:rPr lang="it-IT" dirty="0" smtClean="0">
                <a:solidFill>
                  <a:srgbClr val="FF0000"/>
                </a:solidFill>
              </a:rPr>
              <a:t>150</a:t>
            </a:r>
            <a:r>
              <a:rPr lang="it-IT" dirty="0" smtClean="0"/>
              <a:t> </a:t>
            </a:r>
            <a:r>
              <a:rPr lang="it-IT" dirty="0" err="1" smtClean="0"/>
              <a:t>millions</a:t>
            </a:r>
            <a:r>
              <a:rPr lang="it-IT" dirty="0" smtClean="0"/>
              <a:t> (</a:t>
            </a:r>
            <a:r>
              <a:rPr lang="it-IT" dirty="0" err="1" smtClean="0"/>
              <a:t>consumption</a:t>
            </a:r>
            <a:r>
              <a:rPr lang="it-IT" dirty="0" smtClean="0"/>
              <a:t>)</a:t>
            </a:r>
          </a:p>
          <a:p>
            <a:pPr lvl="1"/>
            <a:r>
              <a:rPr lang="it-IT" dirty="0" err="1"/>
              <a:t>Based</a:t>
            </a:r>
            <a:r>
              <a:rPr lang="it-IT" dirty="0"/>
              <a:t> on </a:t>
            </a:r>
            <a:r>
              <a:rPr lang="it-IT" dirty="0" err="1"/>
              <a:t>surveys</a:t>
            </a:r>
            <a:r>
              <a:rPr lang="it-IT" dirty="0"/>
              <a:t> of companies </a:t>
            </a:r>
            <a:r>
              <a:rPr lang="it-IT" dirty="0" smtClean="0"/>
              <a:t>and of </a:t>
            </a:r>
            <a:r>
              <a:rPr lang="it-IT" dirty="0" err="1" smtClean="0"/>
              <a:t>places</a:t>
            </a:r>
            <a:r>
              <a:rPr lang="it-IT" dirty="0" smtClean="0"/>
              <a:t> </a:t>
            </a:r>
            <a:r>
              <a:rPr lang="it-IT" dirty="0" err="1" smtClean="0"/>
              <a:t>whetre</a:t>
            </a:r>
            <a:r>
              <a:rPr lang="it-IT" dirty="0" smtClean="0"/>
              <a:t> </a:t>
            </a:r>
            <a:r>
              <a:rPr lang="it-IT" dirty="0" err="1" smtClean="0"/>
              <a:t>final</a:t>
            </a:r>
            <a:r>
              <a:rPr lang="it-IT" dirty="0" smtClean="0"/>
              <a:t> </a:t>
            </a:r>
            <a:r>
              <a:rPr lang="it-IT" dirty="0" err="1" smtClean="0"/>
              <a:t>goods</a:t>
            </a:r>
            <a:r>
              <a:rPr lang="it-IT" dirty="0" smtClean="0"/>
              <a:t> and </a:t>
            </a:r>
            <a:r>
              <a:rPr lang="it-IT" dirty="0" err="1" smtClean="0"/>
              <a:t>services</a:t>
            </a:r>
            <a:r>
              <a:rPr lang="it-IT" dirty="0" smtClean="0"/>
              <a:t> are </a:t>
            </a:r>
            <a:r>
              <a:rPr lang="it-IT" dirty="0" err="1" smtClean="0"/>
              <a:t>sold</a:t>
            </a:r>
            <a:r>
              <a:rPr lang="it-IT" dirty="0" smtClean="0"/>
              <a:t> (e.g. </a:t>
            </a:r>
            <a:r>
              <a:rPr lang="it-IT" dirty="0" err="1" smtClean="0"/>
              <a:t>supermarkts</a:t>
            </a:r>
            <a:r>
              <a:rPr lang="it-IT" dirty="0" smtClean="0"/>
              <a:t>, shopping centres …) </a:t>
            </a:r>
            <a:endParaRPr lang="it-IT" dirty="0"/>
          </a:p>
          <a:p>
            <a:pPr lvl="1"/>
            <a:r>
              <a:rPr lang="it-IT" dirty="0" err="1"/>
              <a:t>Surveys</a:t>
            </a:r>
            <a:r>
              <a:rPr lang="it-IT" dirty="0"/>
              <a:t> are </a:t>
            </a:r>
            <a:r>
              <a:rPr lang="it-IT" dirty="0" err="1"/>
              <a:t>conducted</a:t>
            </a:r>
            <a:r>
              <a:rPr lang="it-IT" dirty="0"/>
              <a:t> by the National Statistical Office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144369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GDP per capita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GDP per capita = GDP / POP</a:t>
            </a:r>
          </a:p>
          <a:p>
            <a:pPr lvl="1"/>
            <a:r>
              <a:rPr lang="it-IT" dirty="0" err="1" smtClean="0"/>
              <a:t>Synonims</a:t>
            </a:r>
            <a:r>
              <a:rPr lang="it-IT" dirty="0" smtClean="0"/>
              <a:t> </a:t>
            </a:r>
            <a:r>
              <a:rPr lang="it-IT" dirty="0"/>
              <a:t>for GDP </a:t>
            </a:r>
            <a:r>
              <a:rPr lang="it-IT" dirty="0" smtClean="0"/>
              <a:t>per capita = </a:t>
            </a:r>
            <a:r>
              <a:rPr lang="it-IT" dirty="0" err="1"/>
              <a:t>I</a:t>
            </a:r>
            <a:r>
              <a:rPr lang="it-IT" dirty="0" err="1" smtClean="0"/>
              <a:t>ncome</a:t>
            </a:r>
            <a:r>
              <a:rPr lang="it-IT" dirty="0" smtClean="0"/>
              <a:t> per capita</a:t>
            </a:r>
          </a:p>
          <a:p>
            <a:pPr lvl="1"/>
            <a:r>
              <a:rPr lang="it-IT" dirty="0"/>
              <a:t>GDP = </a:t>
            </a:r>
            <a:r>
              <a:rPr lang="it-IT" dirty="0" err="1"/>
              <a:t>Income</a:t>
            </a:r>
            <a:r>
              <a:rPr lang="it-IT" dirty="0" smtClean="0"/>
              <a:t>? (</a:t>
            </a:r>
            <a:r>
              <a:rPr lang="it-IT" dirty="0" err="1" smtClean="0"/>
              <a:t>Wait</a:t>
            </a:r>
            <a:r>
              <a:rPr lang="it-IT" dirty="0" smtClean="0"/>
              <a:t> </a:t>
            </a:r>
            <a:r>
              <a:rPr lang="it-IT" dirty="0" err="1" smtClean="0"/>
              <a:t>till</a:t>
            </a:r>
            <a:r>
              <a:rPr lang="it-IT" dirty="0" smtClean="0"/>
              <a:t> </a:t>
            </a:r>
            <a:r>
              <a:rPr lang="it-IT" dirty="0" err="1" smtClean="0"/>
              <a:t>next</a:t>
            </a:r>
            <a:r>
              <a:rPr lang="it-IT" dirty="0" smtClean="0"/>
              <a:t> slide)</a:t>
            </a:r>
          </a:p>
          <a:p>
            <a:r>
              <a:rPr lang="it-IT" dirty="0" smtClean="0"/>
              <a:t>GDP per capita </a:t>
            </a:r>
            <a:r>
              <a:rPr lang="it-IT" dirty="0" err="1" smtClean="0"/>
              <a:t>takes</a:t>
            </a:r>
            <a:r>
              <a:rPr lang="it-IT" dirty="0" smtClean="0"/>
              <a:t> </a:t>
            </a:r>
            <a:r>
              <a:rPr lang="it-IT" dirty="0" err="1" smtClean="0"/>
              <a:t>into</a:t>
            </a:r>
            <a:r>
              <a:rPr lang="it-IT" dirty="0" smtClean="0"/>
              <a:t> account the </a:t>
            </a:r>
            <a:r>
              <a:rPr lang="it-IT" dirty="0" err="1" smtClean="0"/>
              <a:t>size</a:t>
            </a:r>
            <a:r>
              <a:rPr lang="it-IT" dirty="0" smtClean="0"/>
              <a:t> of a </a:t>
            </a:r>
            <a:r>
              <a:rPr lang="it-IT" dirty="0" err="1" smtClean="0"/>
              <a:t>country’s</a:t>
            </a:r>
            <a:r>
              <a:rPr lang="it-IT" dirty="0" smtClean="0"/>
              <a:t> economy (GDP) and the </a:t>
            </a:r>
            <a:r>
              <a:rPr lang="it-IT" dirty="0" err="1" smtClean="0"/>
              <a:t>size</a:t>
            </a:r>
            <a:r>
              <a:rPr lang="it-IT" dirty="0" smtClean="0"/>
              <a:t> of the </a:t>
            </a:r>
            <a:r>
              <a:rPr lang="it-IT" dirty="0" err="1" smtClean="0"/>
              <a:t>same</a:t>
            </a:r>
            <a:r>
              <a:rPr lang="it-IT" dirty="0" smtClean="0"/>
              <a:t> </a:t>
            </a:r>
            <a:r>
              <a:rPr lang="it-IT" dirty="0" err="1" smtClean="0"/>
              <a:t>country’s</a:t>
            </a:r>
            <a:r>
              <a:rPr lang="it-IT" dirty="0" smtClean="0"/>
              <a:t> </a:t>
            </a:r>
            <a:r>
              <a:rPr lang="it-IT" dirty="0" err="1" smtClean="0"/>
              <a:t>population</a:t>
            </a:r>
            <a:r>
              <a:rPr lang="it-IT" dirty="0" smtClean="0"/>
              <a:t>.</a:t>
            </a:r>
          </a:p>
          <a:p>
            <a:r>
              <a:rPr lang="it-IT" dirty="0" err="1" smtClean="0"/>
              <a:t>As</a:t>
            </a:r>
            <a:r>
              <a:rPr lang="it-IT" dirty="0" smtClean="0"/>
              <a:t> </a:t>
            </a:r>
            <a:r>
              <a:rPr lang="it-IT" dirty="0" err="1" smtClean="0"/>
              <a:t>such</a:t>
            </a:r>
            <a:r>
              <a:rPr lang="it-IT" dirty="0" smtClean="0"/>
              <a:t>, GDP per capita </a:t>
            </a:r>
            <a:r>
              <a:rPr lang="it-IT" dirty="0" err="1" smtClean="0"/>
              <a:t>is</a:t>
            </a:r>
            <a:r>
              <a:rPr lang="it-IT" dirty="0" smtClean="0"/>
              <a:t> </a:t>
            </a:r>
            <a:r>
              <a:rPr lang="it-IT" dirty="0" err="1" smtClean="0"/>
              <a:t>often</a:t>
            </a:r>
            <a:r>
              <a:rPr lang="it-IT" dirty="0" smtClean="0"/>
              <a:t> use to compare </a:t>
            </a:r>
            <a:r>
              <a:rPr lang="it-IT" dirty="0" err="1" smtClean="0"/>
              <a:t>countries</a:t>
            </a:r>
            <a:r>
              <a:rPr lang="it-IT" dirty="0" smtClean="0"/>
              <a:t> in </a:t>
            </a:r>
            <a:r>
              <a:rPr lang="it-IT" dirty="0" err="1" smtClean="0"/>
              <a:t>terms</a:t>
            </a:r>
            <a:r>
              <a:rPr lang="it-IT" dirty="0" smtClean="0"/>
              <a:t> of </a:t>
            </a:r>
            <a:r>
              <a:rPr lang="it-IT" dirty="0" err="1" smtClean="0"/>
              <a:t>their</a:t>
            </a:r>
            <a:r>
              <a:rPr lang="it-IT" dirty="0" smtClean="0"/>
              <a:t> living </a:t>
            </a:r>
            <a:r>
              <a:rPr lang="it-IT" dirty="0" err="1" smtClean="0"/>
              <a:t>standards</a:t>
            </a:r>
            <a:r>
              <a:rPr lang="it-IT" dirty="0" smtClean="0"/>
              <a:t>.</a:t>
            </a:r>
          </a:p>
          <a:p>
            <a:r>
              <a:rPr lang="it-IT" dirty="0" err="1" smtClean="0"/>
              <a:t>Italy’s</a:t>
            </a:r>
            <a:r>
              <a:rPr lang="it-IT" dirty="0" smtClean="0"/>
              <a:t> GDP: 1.700 </a:t>
            </a:r>
            <a:r>
              <a:rPr lang="it-IT" dirty="0" err="1" smtClean="0"/>
              <a:t>billion</a:t>
            </a:r>
            <a:r>
              <a:rPr lang="it-IT" dirty="0" smtClean="0"/>
              <a:t> EUR</a:t>
            </a:r>
          </a:p>
          <a:p>
            <a:r>
              <a:rPr lang="it-IT" dirty="0" err="1" smtClean="0"/>
              <a:t>Italy’s</a:t>
            </a:r>
            <a:r>
              <a:rPr lang="it-IT" dirty="0" smtClean="0"/>
              <a:t> </a:t>
            </a:r>
            <a:r>
              <a:rPr lang="it-IT" dirty="0" err="1" smtClean="0"/>
              <a:t>population</a:t>
            </a:r>
            <a:r>
              <a:rPr lang="it-IT" dirty="0" smtClean="0"/>
              <a:t>: 60 </a:t>
            </a:r>
            <a:r>
              <a:rPr lang="it-IT" dirty="0" err="1" smtClean="0"/>
              <a:t>million</a:t>
            </a:r>
            <a:endParaRPr lang="it-IT" dirty="0" smtClean="0"/>
          </a:p>
          <a:p>
            <a:r>
              <a:rPr lang="it-IT" dirty="0" err="1" smtClean="0"/>
              <a:t>Italy’s</a:t>
            </a:r>
            <a:r>
              <a:rPr lang="it-IT" dirty="0" smtClean="0"/>
              <a:t> GDP per capita?: 28.300 </a:t>
            </a:r>
            <a:r>
              <a:rPr lang="it-IT" dirty="0" err="1" smtClean="0"/>
              <a:t>euros</a:t>
            </a:r>
            <a:r>
              <a:rPr lang="it-IT" dirty="0" smtClean="0"/>
              <a:t> per </a:t>
            </a:r>
            <a:r>
              <a:rPr lang="it-IT" dirty="0" err="1" smtClean="0"/>
              <a:t>year</a:t>
            </a:r>
            <a:r>
              <a:rPr lang="it-IT" dirty="0" smtClean="0"/>
              <a:t> or 2.360 per </a:t>
            </a:r>
            <a:r>
              <a:rPr lang="it-IT" dirty="0" err="1" smtClean="0"/>
              <a:t>month</a:t>
            </a:r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031918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Flash </a:t>
            </a:r>
            <a:r>
              <a:rPr lang="it-IT" dirty="0" err="1" smtClean="0"/>
              <a:t>questions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905577" y="1690688"/>
            <a:ext cx="10515600" cy="4351338"/>
          </a:xfrm>
        </p:spPr>
        <p:txBody>
          <a:bodyPr>
            <a:normAutofit lnSpcReduction="10000"/>
          </a:bodyPr>
          <a:lstStyle/>
          <a:p>
            <a:pPr marL="285750" indent="-285750"/>
            <a:r>
              <a:rPr lang="it-IT" dirty="0" err="1" smtClean="0"/>
              <a:t>If</a:t>
            </a:r>
            <a:r>
              <a:rPr lang="it-IT" dirty="0"/>
              <a:t> </a:t>
            </a:r>
            <a:r>
              <a:rPr lang="it-IT" dirty="0" smtClean="0"/>
              <a:t>GDP </a:t>
            </a:r>
            <a:r>
              <a:rPr lang="it-IT" dirty="0" err="1" smtClean="0"/>
              <a:t>is</a:t>
            </a:r>
            <a:r>
              <a:rPr lang="it-IT" dirty="0" smtClean="0"/>
              <a:t> 150 </a:t>
            </a:r>
            <a:r>
              <a:rPr lang="it-IT" dirty="0" err="1" smtClean="0"/>
              <a:t>million</a:t>
            </a:r>
            <a:r>
              <a:rPr lang="it-IT" dirty="0" smtClean="0"/>
              <a:t> and </a:t>
            </a:r>
            <a:r>
              <a:rPr lang="it-IT" dirty="0" err="1" smtClean="0"/>
              <a:t>population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10.000, </a:t>
            </a:r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GDP per capita?</a:t>
            </a:r>
          </a:p>
          <a:p>
            <a:pPr marL="285750" indent="-285750"/>
            <a:r>
              <a:rPr lang="it-IT" dirty="0" err="1" smtClean="0"/>
              <a:t>If</a:t>
            </a:r>
            <a:r>
              <a:rPr lang="it-IT" dirty="0" smtClean="0"/>
              <a:t> GDP </a:t>
            </a:r>
            <a:r>
              <a:rPr lang="it-IT" dirty="0" err="1" smtClean="0"/>
              <a:t>increases</a:t>
            </a:r>
            <a:r>
              <a:rPr lang="it-IT" dirty="0" smtClean="0"/>
              <a:t> by 10% and </a:t>
            </a:r>
            <a:r>
              <a:rPr lang="it-IT" dirty="0" err="1" smtClean="0"/>
              <a:t>population</a:t>
            </a:r>
            <a:r>
              <a:rPr lang="it-IT" dirty="0" smtClean="0"/>
              <a:t> </a:t>
            </a:r>
            <a:r>
              <a:rPr lang="it-IT" dirty="0" err="1" smtClean="0"/>
              <a:t>increases</a:t>
            </a:r>
            <a:r>
              <a:rPr lang="it-IT" dirty="0" smtClean="0"/>
              <a:t> by 5%, </a:t>
            </a:r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happens</a:t>
            </a:r>
            <a:r>
              <a:rPr lang="it-IT" dirty="0" smtClean="0"/>
              <a:t> to GDP per capita and </a:t>
            </a:r>
            <a:r>
              <a:rPr lang="it-IT" dirty="0" err="1" smtClean="0"/>
              <a:t>why</a:t>
            </a:r>
            <a:r>
              <a:rPr lang="it-IT" dirty="0" smtClean="0"/>
              <a:t>?</a:t>
            </a:r>
            <a:endParaRPr lang="it-IT" dirty="0"/>
          </a:p>
          <a:p>
            <a:pPr marL="285750" indent="-285750"/>
            <a:r>
              <a:rPr lang="it-IT" dirty="0" err="1"/>
              <a:t>If</a:t>
            </a:r>
            <a:r>
              <a:rPr lang="it-IT" dirty="0"/>
              <a:t> GDP </a:t>
            </a:r>
            <a:r>
              <a:rPr lang="it-IT" dirty="0" err="1"/>
              <a:t>increases</a:t>
            </a:r>
            <a:r>
              <a:rPr lang="it-IT" dirty="0"/>
              <a:t> by </a:t>
            </a:r>
            <a:r>
              <a:rPr lang="it-IT" dirty="0" smtClean="0"/>
              <a:t>5% </a:t>
            </a:r>
            <a:r>
              <a:rPr lang="it-IT" dirty="0"/>
              <a:t>and </a:t>
            </a:r>
            <a:r>
              <a:rPr lang="it-IT" dirty="0" err="1"/>
              <a:t>population</a:t>
            </a:r>
            <a:r>
              <a:rPr lang="it-IT" dirty="0"/>
              <a:t> </a:t>
            </a:r>
            <a:r>
              <a:rPr lang="it-IT" dirty="0" err="1"/>
              <a:t>increases</a:t>
            </a:r>
            <a:r>
              <a:rPr lang="it-IT" dirty="0"/>
              <a:t> by </a:t>
            </a:r>
            <a:r>
              <a:rPr lang="it-IT" dirty="0" smtClean="0"/>
              <a:t>10%, </a:t>
            </a:r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happens</a:t>
            </a:r>
            <a:r>
              <a:rPr lang="it-IT" dirty="0"/>
              <a:t> to GDP per capita and </a:t>
            </a:r>
            <a:r>
              <a:rPr lang="it-IT" dirty="0" err="1"/>
              <a:t>why</a:t>
            </a:r>
            <a:r>
              <a:rPr lang="it-IT" dirty="0" smtClean="0"/>
              <a:t>?</a:t>
            </a:r>
          </a:p>
          <a:p>
            <a:pPr marL="285750" indent="-285750"/>
            <a:r>
              <a:rPr lang="it-IT" dirty="0" err="1"/>
              <a:t>If</a:t>
            </a:r>
            <a:r>
              <a:rPr lang="it-IT" dirty="0"/>
              <a:t> GDP </a:t>
            </a:r>
            <a:r>
              <a:rPr lang="it-IT" dirty="0" err="1" smtClean="0"/>
              <a:t>decreases</a:t>
            </a:r>
            <a:r>
              <a:rPr lang="it-IT" dirty="0" smtClean="0"/>
              <a:t> </a:t>
            </a:r>
            <a:r>
              <a:rPr lang="it-IT" dirty="0"/>
              <a:t>by 10% and </a:t>
            </a:r>
            <a:r>
              <a:rPr lang="it-IT" dirty="0" err="1"/>
              <a:t>population</a:t>
            </a:r>
            <a:r>
              <a:rPr lang="it-IT" dirty="0"/>
              <a:t> </a:t>
            </a:r>
            <a:r>
              <a:rPr lang="it-IT" dirty="0" err="1" smtClean="0"/>
              <a:t>decreases</a:t>
            </a:r>
            <a:r>
              <a:rPr lang="it-IT" dirty="0" smtClean="0"/>
              <a:t> </a:t>
            </a:r>
            <a:r>
              <a:rPr lang="it-IT" dirty="0"/>
              <a:t>by 5%, </a:t>
            </a:r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happens</a:t>
            </a:r>
            <a:r>
              <a:rPr lang="it-IT" dirty="0"/>
              <a:t> to GDP per capita and </a:t>
            </a:r>
            <a:r>
              <a:rPr lang="it-IT" dirty="0" err="1"/>
              <a:t>why</a:t>
            </a:r>
            <a:r>
              <a:rPr lang="it-IT" dirty="0" smtClean="0"/>
              <a:t>?</a:t>
            </a:r>
          </a:p>
          <a:p>
            <a:pPr marL="285750" indent="-285750"/>
            <a:r>
              <a:rPr lang="it-IT" dirty="0" err="1"/>
              <a:t>If</a:t>
            </a:r>
            <a:r>
              <a:rPr lang="it-IT" dirty="0"/>
              <a:t> GDP </a:t>
            </a:r>
            <a:r>
              <a:rPr lang="it-IT" dirty="0" err="1" smtClean="0"/>
              <a:t>decreases</a:t>
            </a:r>
            <a:r>
              <a:rPr lang="it-IT" dirty="0" smtClean="0"/>
              <a:t> </a:t>
            </a:r>
            <a:r>
              <a:rPr lang="it-IT" dirty="0"/>
              <a:t>by 5% and </a:t>
            </a:r>
            <a:r>
              <a:rPr lang="it-IT" dirty="0" err="1"/>
              <a:t>population</a:t>
            </a:r>
            <a:r>
              <a:rPr lang="it-IT" dirty="0"/>
              <a:t> </a:t>
            </a:r>
            <a:r>
              <a:rPr lang="it-IT" dirty="0" err="1" smtClean="0"/>
              <a:t>decreases</a:t>
            </a:r>
            <a:r>
              <a:rPr lang="it-IT" dirty="0" smtClean="0"/>
              <a:t> </a:t>
            </a:r>
            <a:r>
              <a:rPr lang="it-IT" dirty="0"/>
              <a:t>by 10%, </a:t>
            </a:r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happens</a:t>
            </a:r>
            <a:r>
              <a:rPr lang="it-IT" dirty="0"/>
              <a:t> to GDP per capita and </a:t>
            </a:r>
            <a:r>
              <a:rPr lang="it-IT" dirty="0" err="1"/>
              <a:t>why</a:t>
            </a:r>
            <a:r>
              <a:rPr lang="it-IT" dirty="0"/>
              <a:t>?</a:t>
            </a:r>
          </a:p>
          <a:p>
            <a:pPr marL="285750" indent="-285750"/>
            <a:endParaRPr lang="it-IT" dirty="0"/>
          </a:p>
          <a:p>
            <a:pPr marL="285750" indent="-285750"/>
            <a:endParaRPr lang="it-IT" dirty="0"/>
          </a:p>
          <a:p>
            <a:pPr marL="285750" indent="-285750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387950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900218" y="6200017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sz="1000" dirty="0"/>
              <a:t>https://en.wikipedia.org/wiki/List_of_countries_by_GDP_(nominal)_per_capita</a:t>
            </a:r>
            <a:endParaRPr lang="it-IT" sz="10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544" y="773112"/>
            <a:ext cx="6761019" cy="525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776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Key</a:t>
            </a:r>
            <a:r>
              <a:rPr lang="it-IT" dirty="0" smtClean="0"/>
              <a:t> </a:t>
            </a:r>
            <a:r>
              <a:rPr lang="it-IT" dirty="0" err="1" smtClean="0"/>
              <a:t>concepts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err="1" smtClean="0">
                <a:solidFill>
                  <a:srgbClr val="FF0000"/>
                </a:solidFill>
              </a:rPr>
              <a:t>Economic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system</a:t>
            </a:r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smtClean="0">
                <a:solidFill>
                  <a:srgbClr val="FF0000"/>
                </a:solidFill>
              </a:rPr>
              <a:t>GDP in </a:t>
            </a:r>
            <a:r>
              <a:rPr lang="it-IT" dirty="0" err="1" smtClean="0">
                <a:solidFill>
                  <a:srgbClr val="FF0000"/>
                </a:solidFill>
              </a:rPr>
              <a:t>nominal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terms</a:t>
            </a:r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smtClean="0"/>
              <a:t>Definition of GDP</a:t>
            </a:r>
          </a:p>
          <a:p>
            <a:r>
              <a:rPr lang="it-IT" dirty="0" smtClean="0"/>
              <a:t>Intermediate vs. </a:t>
            </a:r>
            <a:r>
              <a:rPr lang="it-IT" dirty="0" err="1" smtClean="0"/>
              <a:t>Final</a:t>
            </a:r>
            <a:r>
              <a:rPr lang="it-IT" dirty="0" smtClean="0"/>
              <a:t> </a:t>
            </a:r>
            <a:r>
              <a:rPr lang="it-IT" dirty="0" err="1" smtClean="0"/>
              <a:t>goods</a:t>
            </a:r>
            <a:r>
              <a:rPr lang="it-IT" dirty="0" smtClean="0"/>
              <a:t> and </a:t>
            </a:r>
            <a:r>
              <a:rPr lang="it-IT" dirty="0" err="1" smtClean="0"/>
              <a:t>services</a:t>
            </a:r>
            <a:endParaRPr lang="it-IT" dirty="0" smtClean="0"/>
          </a:p>
          <a:p>
            <a:r>
              <a:rPr lang="it-IT" dirty="0" err="1" smtClean="0"/>
              <a:t>Primary</a:t>
            </a:r>
            <a:r>
              <a:rPr lang="it-IT" dirty="0" smtClean="0"/>
              <a:t>, </a:t>
            </a:r>
            <a:r>
              <a:rPr lang="it-IT" dirty="0" err="1" smtClean="0"/>
              <a:t>seconday</a:t>
            </a:r>
            <a:r>
              <a:rPr lang="it-IT" dirty="0" smtClean="0"/>
              <a:t> and </a:t>
            </a:r>
            <a:r>
              <a:rPr lang="it-IT" dirty="0" err="1" smtClean="0"/>
              <a:t>tertiary</a:t>
            </a:r>
            <a:r>
              <a:rPr lang="it-IT" dirty="0" smtClean="0"/>
              <a:t> </a:t>
            </a:r>
            <a:r>
              <a:rPr lang="it-IT" dirty="0" err="1" smtClean="0"/>
              <a:t>sector</a:t>
            </a:r>
            <a:endParaRPr lang="it-IT" dirty="0" smtClean="0"/>
          </a:p>
          <a:p>
            <a:r>
              <a:rPr lang="it-IT" dirty="0" smtClean="0"/>
              <a:t>GDP and </a:t>
            </a:r>
            <a:r>
              <a:rPr lang="it-IT" dirty="0" err="1" smtClean="0"/>
              <a:t>income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GDP per capita and </a:t>
            </a:r>
            <a:r>
              <a:rPr lang="it-IT" dirty="0" err="1" smtClean="0"/>
              <a:t>Income</a:t>
            </a:r>
            <a:r>
              <a:rPr lang="it-IT" dirty="0" smtClean="0"/>
              <a:t> per capita (</a:t>
            </a:r>
            <a:r>
              <a:rPr lang="it-IT" dirty="0" err="1" smtClean="0"/>
              <a:t>average</a:t>
            </a:r>
            <a:r>
              <a:rPr lang="it-IT" dirty="0" smtClean="0"/>
              <a:t>)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 smtClean="0"/>
              <a:t>Reference: </a:t>
            </a:r>
            <a:r>
              <a:rPr lang="it-IT" dirty="0" err="1" smtClean="0"/>
              <a:t>Textbook</a:t>
            </a:r>
            <a:r>
              <a:rPr lang="it-IT" dirty="0" smtClean="0"/>
              <a:t> </a:t>
            </a:r>
            <a:r>
              <a:rPr lang="it-IT" dirty="0" err="1" smtClean="0"/>
              <a:t>Ch</a:t>
            </a:r>
            <a:r>
              <a:rPr lang="it-IT" dirty="0" smtClean="0"/>
              <a:t>. 1, pp. 1 - 10 (</a:t>
            </a:r>
            <a:r>
              <a:rPr lang="it-IT" dirty="0" err="1" smtClean="0"/>
              <a:t>including</a:t>
            </a:r>
            <a:r>
              <a:rPr lang="it-IT" dirty="0" smtClean="0"/>
              <a:t> EINSTEIN BOX)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902887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1041</Words>
  <Application>Microsoft Office PowerPoint</Application>
  <PresentationFormat>Widescreen</PresentationFormat>
  <Paragraphs>133</Paragraphs>
  <Slides>18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di Office</vt:lpstr>
      <vt:lpstr>Macroeconomics  Lecture 1 22.04.24</vt:lpstr>
      <vt:lpstr>Teacher and textbook</vt:lpstr>
      <vt:lpstr>Course presentation</vt:lpstr>
      <vt:lpstr>Presentazione standard di PowerPoint</vt:lpstr>
      <vt:lpstr>Evaluation</vt:lpstr>
      <vt:lpstr>Economic system</vt:lpstr>
      <vt:lpstr>Measuring economic systems, 1</vt:lpstr>
      <vt:lpstr>Measuring economic systems, 2</vt:lpstr>
      <vt:lpstr>Measuring economic systems, 3</vt:lpstr>
      <vt:lpstr>GDP</vt:lpstr>
      <vt:lpstr>GDP and Economic sectors, 1</vt:lpstr>
      <vt:lpstr>GDP and Economic sectors, 2</vt:lpstr>
      <vt:lpstr>Flash questions</vt:lpstr>
      <vt:lpstr>Methods to calculate nominal GDP</vt:lpstr>
      <vt:lpstr>GDP per capita</vt:lpstr>
      <vt:lpstr>Flash questions</vt:lpstr>
      <vt:lpstr>Presentazione standard di PowerPoint</vt:lpstr>
      <vt:lpstr>Key concepts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economics  Lecture 1</dc:title>
  <dc:creator>paolo paesani</dc:creator>
  <cp:lastModifiedBy>paolo paesani</cp:lastModifiedBy>
  <cp:revision>78</cp:revision>
  <dcterms:created xsi:type="dcterms:W3CDTF">2020-08-16T17:14:48Z</dcterms:created>
  <dcterms:modified xsi:type="dcterms:W3CDTF">2024-04-21T20:55:01Z</dcterms:modified>
</cp:coreProperties>
</file>