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08" r:id="rId2"/>
    <p:sldId id="309" r:id="rId3"/>
    <p:sldId id="313" r:id="rId4"/>
    <p:sldId id="262" r:id="rId5"/>
    <p:sldId id="314" r:id="rId6"/>
    <p:sldId id="333" r:id="rId7"/>
    <p:sldId id="315" r:id="rId8"/>
    <p:sldId id="316" r:id="rId9"/>
    <p:sldId id="317" r:id="rId10"/>
    <p:sldId id="318" r:id="rId11"/>
    <p:sldId id="319" r:id="rId12"/>
    <p:sldId id="320" r:id="rId13"/>
    <p:sldId id="321" r:id="rId14"/>
    <p:sldId id="334" r:id="rId15"/>
    <p:sldId id="335" r:id="rId16"/>
    <p:sldId id="336" r:id="rId17"/>
    <p:sldId id="322" r:id="rId18"/>
    <p:sldId id="323" r:id="rId19"/>
    <p:sldId id="324" r:id="rId20"/>
    <p:sldId id="325" r:id="rId21"/>
    <p:sldId id="326" r:id="rId22"/>
    <p:sldId id="337" r:id="rId23"/>
    <p:sldId id="327" r:id="rId24"/>
    <p:sldId id="328" r:id="rId25"/>
    <p:sldId id="329" r:id="rId26"/>
    <p:sldId id="330" r:id="rId27"/>
    <p:sldId id="331" r:id="rId28"/>
    <p:sldId id="332"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964"/>
  </p:normalViewPr>
  <p:slideViewPr>
    <p:cSldViewPr snapToGrid="0">
      <p:cViewPr varScale="1">
        <p:scale>
          <a:sx n="116" d="100"/>
          <a:sy n="116" d="100"/>
        </p:scale>
        <p:origin x="41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A020D9-FB48-E142-8380-E34156DE3F0D}" type="doc">
      <dgm:prSet loTypeId="urn:microsoft.com/office/officeart/2005/8/layout/radial6" loCatId="" qsTypeId="urn:microsoft.com/office/officeart/2005/8/quickstyle/3d1" qsCatId="3D" csTypeId="urn:microsoft.com/office/officeart/2005/8/colors/accent1_2" csCatId="accent1" phldr="1"/>
      <dgm:spPr/>
      <dgm:t>
        <a:bodyPr/>
        <a:lstStyle/>
        <a:p>
          <a:endParaRPr lang="en-GB"/>
        </a:p>
      </dgm:t>
    </dgm:pt>
    <dgm:pt modelId="{17C35451-E4CE-E84D-A015-1F9BB01DF80F}">
      <dgm:prSet phldrT="[Text]"/>
      <dgm:spPr/>
      <dgm:t>
        <a:bodyPr/>
        <a:lstStyle/>
        <a:p>
          <a:r>
            <a:rPr lang="en-GB" b="1" dirty="0"/>
            <a:t>Social Innovation in Post-Pandemic</a:t>
          </a:r>
        </a:p>
      </dgm:t>
    </dgm:pt>
    <dgm:pt modelId="{94991B26-B4D2-624E-8187-3B29C1284B28}" type="parTrans" cxnId="{14C7DD18-9C35-234E-BA80-17B0B6A2F980}">
      <dgm:prSet/>
      <dgm:spPr/>
      <dgm:t>
        <a:bodyPr/>
        <a:lstStyle/>
        <a:p>
          <a:endParaRPr lang="en-GB" b="1"/>
        </a:p>
      </dgm:t>
    </dgm:pt>
    <dgm:pt modelId="{429297CB-8788-9D4C-9B29-22F8D4C0FC9B}" type="sibTrans" cxnId="{14C7DD18-9C35-234E-BA80-17B0B6A2F980}">
      <dgm:prSet/>
      <dgm:spPr/>
      <dgm:t>
        <a:bodyPr/>
        <a:lstStyle/>
        <a:p>
          <a:endParaRPr lang="en-GB" b="1"/>
        </a:p>
      </dgm:t>
    </dgm:pt>
    <dgm:pt modelId="{7C25A5AD-9837-0A4B-81A2-505AD491760F}">
      <dgm:prSet phldrT="[Text]"/>
      <dgm:spPr/>
      <dgm:t>
        <a:bodyPr/>
        <a:lstStyle/>
        <a:p>
          <a:r>
            <a:rPr lang="en-GB" b="1" dirty="0"/>
            <a:t>Well-being Economy</a:t>
          </a:r>
        </a:p>
      </dgm:t>
    </dgm:pt>
    <dgm:pt modelId="{73DAC684-6FCC-FD41-AD1A-4366AEBEF2DE}" type="parTrans" cxnId="{47EDD07C-0BAD-CB42-A942-0738D78C855E}">
      <dgm:prSet/>
      <dgm:spPr/>
      <dgm:t>
        <a:bodyPr/>
        <a:lstStyle/>
        <a:p>
          <a:endParaRPr lang="en-GB" b="1"/>
        </a:p>
      </dgm:t>
    </dgm:pt>
    <dgm:pt modelId="{26CFD652-7A5F-5E48-8D63-8CF6CE2AF309}" type="sibTrans" cxnId="{47EDD07C-0BAD-CB42-A942-0738D78C855E}">
      <dgm:prSet/>
      <dgm:spPr/>
      <dgm:t>
        <a:bodyPr/>
        <a:lstStyle/>
        <a:p>
          <a:endParaRPr lang="en-GB" b="1"/>
        </a:p>
      </dgm:t>
    </dgm:pt>
    <dgm:pt modelId="{EBFD3BE7-2BA6-F745-BA30-F45BEA307B06}">
      <dgm:prSet phldrT="[Text]"/>
      <dgm:spPr/>
      <dgm:t>
        <a:bodyPr/>
        <a:lstStyle/>
        <a:p>
          <a:r>
            <a:rPr lang="en-GB" b="1" dirty="0"/>
            <a:t>Finance &amp; Banking</a:t>
          </a:r>
        </a:p>
      </dgm:t>
    </dgm:pt>
    <dgm:pt modelId="{398EF4EE-A170-D141-87B6-0E73AA3605EC}" type="parTrans" cxnId="{03C15411-3612-BE4F-8ED6-DC67A5610AA8}">
      <dgm:prSet/>
      <dgm:spPr/>
      <dgm:t>
        <a:bodyPr/>
        <a:lstStyle/>
        <a:p>
          <a:endParaRPr lang="en-GB" b="1"/>
        </a:p>
      </dgm:t>
    </dgm:pt>
    <dgm:pt modelId="{DF61871E-66DF-884E-8355-AF7123543DD3}" type="sibTrans" cxnId="{03C15411-3612-BE4F-8ED6-DC67A5610AA8}">
      <dgm:prSet/>
      <dgm:spPr/>
      <dgm:t>
        <a:bodyPr/>
        <a:lstStyle/>
        <a:p>
          <a:endParaRPr lang="en-GB" b="1"/>
        </a:p>
      </dgm:t>
    </dgm:pt>
    <dgm:pt modelId="{515822B5-7B11-344C-A04D-46F50EFF4771}">
      <dgm:prSet phldrT="[Text]"/>
      <dgm:spPr/>
      <dgm:t>
        <a:bodyPr/>
        <a:lstStyle/>
        <a:p>
          <a:r>
            <a:rPr lang="en-GB" b="1" dirty="0"/>
            <a:t>Tech for Good</a:t>
          </a:r>
        </a:p>
      </dgm:t>
    </dgm:pt>
    <dgm:pt modelId="{70C5F81A-31E4-2A42-982A-FCDE3ACDA696}" type="parTrans" cxnId="{AEE1786A-6C6B-594A-87A8-C35D6E85857B}">
      <dgm:prSet/>
      <dgm:spPr/>
      <dgm:t>
        <a:bodyPr/>
        <a:lstStyle/>
        <a:p>
          <a:endParaRPr lang="en-GB" b="1"/>
        </a:p>
      </dgm:t>
    </dgm:pt>
    <dgm:pt modelId="{8D46A582-BC2C-7643-BE0B-5DEC560ED81D}" type="sibTrans" cxnId="{AEE1786A-6C6B-594A-87A8-C35D6E85857B}">
      <dgm:prSet/>
      <dgm:spPr/>
      <dgm:t>
        <a:bodyPr/>
        <a:lstStyle/>
        <a:p>
          <a:endParaRPr lang="en-GB" b="1"/>
        </a:p>
      </dgm:t>
    </dgm:pt>
    <dgm:pt modelId="{7638CFCB-03BC-2340-AAFF-5C5870D2085A}">
      <dgm:prSet phldrT="[Text]"/>
      <dgm:spPr/>
      <dgm:t>
        <a:bodyPr/>
        <a:lstStyle/>
        <a:p>
          <a:r>
            <a:rPr lang="en-GB" b="1" dirty="0"/>
            <a:t>Education</a:t>
          </a:r>
        </a:p>
      </dgm:t>
    </dgm:pt>
    <dgm:pt modelId="{5110E39B-575F-C44F-9FD1-705A8AEDDE88}" type="parTrans" cxnId="{0D06E79A-846F-ED4A-9E1C-3A8E95466C28}">
      <dgm:prSet/>
      <dgm:spPr/>
      <dgm:t>
        <a:bodyPr/>
        <a:lstStyle/>
        <a:p>
          <a:endParaRPr lang="en-GB" b="1"/>
        </a:p>
      </dgm:t>
    </dgm:pt>
    <dgm:pt modelId="{00878100-2802-8447-88F4-093FEBE2E36B}" type="sibTrans" cxnId="{0D06E79A-846F-ED4A-9E1C-3A8E95466C28}">
      <dgm:prSet/>
      <dgm:spPr/>
      <dgm:t>
        <a:bodyPr/>
        <a:lstStyle/>
        <a:p>
          <a:endParaRPr lang="en-GB" b="1"/>
        </a:p>
      </dgm:t>
    </dgm:pt>
    <dgm:pt modelId="{06D3700A-F2D0-A949-ABE6-63D4FC460802}">
      <dgm:prSet phldrT="[Text]"/>
      <dgm:spPr/>
      <dgm:t>
        <a:bodyPr/>
        <a:lstStyle/>
        <a:p>
          <a:r>
            <a:rPr lang="en-GB" b="1" dirty="0"/>
            <a:t>Leadership</a:t>
          </a:r>
        </a:p>
      </dgm:t>
    </dgm:pt>
    <dgm:pt modelId="{724A9248-84AF-6840-901A-ED1AD18F531D}" type="parTrans" cxnId="{5BA6E5B7-6C42-714B-BBFD-5641774ECBB2}">
      <dgm:prSet/>
      <dgm:spPr/>
      <dgm:t>
        <a:bodyPr/>
        <a:lstStyle/>
        <a:p>
          <a:endParaRPr lang="en-GB" b="1"/>
        </a:p>
      </dgm:t>
    </dgm:pt>
    <dgm:pt modelId="{E5AB93ED-ADD0-494E-9B03-FD23ACFC916A}" type="sibTrans" cxnId="{5BA6E5B7-6C42-714B-BBFD-5641774ECBB2}">
      <dgm:prSet/>
      <dgm:spPr/>
      <dgm:t>
        <a:bodyPr/>
        <a:lstStyle/>
        <a:p>
          <a:endParaRPr lang="en-GB" b="1"/>
        </a:p>
      </dgm:t>
    </dgm:pt>
    <dgm:pt modelId="{0167AB95-F6A6-1B41-8070-DF759E0B16EF}">
      <dgm:prSet phldrT="[Text]"/>
      <dgm:spPr/>
      <dgm:t>
        <a:bodyPr/>
        <a:lstStyle/>
        <a:p>
          <a:r>
            <a:rPr lang="en-GB" b="1" dirty="0"/>
            <a:t>Work with Meaning &amp; Purpose</a:t>
          </a:r>
        </a:p>
      </dgm:t>
    </dgm:pt>
    <dgm:pt modelId="{50878D4A-16EC-CC4C-B652-BF47BE219938}" type="parTrans" cxnId="{9FE51A7A-DF9E-E441-9713-8AAAF8189AEB}">
      <dgm:prSet/>
      <dgm:spPr/>
      <dgm:t>
        <a:bodyPr/>
        <a:lstStyle/>
        <a:p>
          <a:endParaRPr lang="en-GB" b="1"/>
        </a:p>
      </dgm:t>
    </dgm:pt>
    <dgm:pt modelId="{527F8B04-7F5E-0640-A070-B74EEFA8005E}" type="sibTrans" cxnId="{9FE51A7A-DF9E-E441-9713-8AAAF8189AEB}">
      <dgm:prSet/>
      <dgm:spPr/>
      <dgm:t>
        <a:bodyPr/>
        <a:lstStyle/>
        <a:p>
          <a:endParaRPr lang="en-GB" b="1"/>
        </a:p>
      </dgm:t>
    </dgm:pt>
    <dgm:pt modelId="{CD302120-A5DA-EE4E-8FF6-E96710EB5B1B}" type="pres">
      <dgm:prSet presAssocID="{73A020D9-FB48-E142-8380-E34156DE3F0D}" presName="Name0" presStyleCnt="0">
        <dgm:presLayoutVars>
          <dgm:chMax val="1"/>
          <dgm:dir/>
          <dgm:animLvl val="ctr"/>
          <dgm:resizeHandles val="exact"/>
        </dgm:presLayoutVars>
      </dgm:prSet>
      <dgm:spPr/>
    </dgm:pt>
    <dgm:pt modelId="{07844816-7AF6-9846-BE58-BD4B4BC0D28B}" type="pres">
      <dgm:prSet presAssocID="{17C35451-E4CE-E84D-A015-1F9BB01DF80F}" presName="centerShape" presStyleLbl="node0" presStyleIdx="0" presStyleCnt="1"/>
      <dgm:spPr/>
    </dgm:pt>
    <dgm:pt modelId="{EA806A56-3A2B-194B-AF9D-38FCDC76A6DB}" type="pres">
      <dgm:prSet presAssocID="{7C25A5AD-9837-0A4B-81A2-505AD491760F}" presName="node" presStyleLbl="node1" presStyleIdx="0" presStyleCnt="6">
        <dgm:presLayoutVars>
          <dgm:bulletEnabled val="1"/>
        </dgm:presLayoutVars>
      </dgm:prSet>
      <dgm:spPr/>
    </dgm:pt>
    <dgm:pt modelId="{26E3817C-ECFC-0F4E-BBB7-11CD80FD06EB}" type="pres">
      <dgm:prSet presAssocID="{7C25A5AD-9837-0A4B-81A2-505AD491760F}" presName="dummy" presStyleCnt="0"/>
      <dgm:spPr/>
    </dgm:pt>
    <dgm:pt modelId="{CDF283A4-6C49-4F49-AD28-2D1AFD63EEEF}" type="pres">
      <dgm:prSet presAssocID="{26CFD652-7A5F-5E48-8D63-8CF6CE2AF309}" presName="sibTrans" presStyleLbl="sibTrans2D1" presStyleIdx="0" presStyleCnt="6"/>
      <dgm:spPr/>
    </dgm:pt>
    <dgm:pt modelId="{5EF4396D-9D85-E84F-B404-F1E17475CC4D}" type="pres">
      <dgm:prSet presAssocID="{EBFD3BE7-2BA6-F745-BA30-F45BEA307B06}" presName="node" presStyleLbl="node1" presStyleIdx="1" presStyleCnt="6">
        <dgm:presLayoutVars>
          <dgm:bulletEnabled val="1"/>
        </dgm:presLayoutVars>
      </dgm:prSet>
      <dgm:spPr/>
    </dgm:pt>
    <dgm:pt modelId="{0D696AED-8EC9-BC41-BA3A-5E756207138B}" type="pres">
      <dgm:prSet presAssocID="{EBFD3BE7-2BA6-F745-BA30-F45BEA307B06}" presName="dummy" presStyleCnt="0"/>
      <dgm:spPr/>
    </dgm:pt>
    <dgm:pt modelId="{B703E7A3-01B8-E84C-966C-43CDC8A66748}" type="pres">
      <dgm:prSet presAssocID="{DF61871E-66DF-884E-8355-AF7123543DD3}" presName="sibTrans" presStyleLbl="sibTrans2D1" presStyleIdx="1" presStyleCnt="6"/>
      <dgm:spPr/>
    </dgm:pt>
    <dgm:pt modelId="{330B1FCF-3E98-2644-92EE-7380E09C951F}" type="pres">
      <dgm:prSet presAssocID="{515822B5-7B11-344C-A04D-46F50EFF4771}" presName="node" presStyleLbl="node1" presStyleIdx="2" presStyleCnt="6">
        <dgm:presLayoutVars>
          <dgm:bulletEnabled val="1"/>
        </dgm:presLayoutVars>
      </dgm:prSet>
      <dgm:spPr/>
    </dgm:pt>
    <dgm:pt modelId="{C158DEB9-D332-5948-9BA5-53EE16F55517}" type="pres">
      <dgm:prSet presAssocID="{515822B5-7B11-344C-A04D-46F50EFF4771}" presName="dummy" presStyleCnt="0"/>
      <dgm:spPr/>
    </dgm:pt>
    <dgm:pt modelId="{9B96EC84-F438-F74B-A8CD-5795956FFA81}" type="pres">
      <dgm:prSet presAssocID="{8D46A582-BC2C-7643-BE0B-5DEC560ED81D}" presName="sibTrans" presStyleLbl="sibTrans2D1" presStyleIdx="2" presStyleCnt="6"/>
      <dgm:spPr/>
    </dgm:pt>
    <dgm:pt modelId="{CA23476E-07E0-F746-A574-C2C0740E2D88}" type="pres">
      <dgm:prSet presAssocID="{7638CFCB-03BC-2340-AAFF-5C5870D2085A}" presName="node" presStyleLbl="node1" presStyleIdx="3" presStyleCnt="6">
        <dgm:presLayoutVars>
          <dgm:bulletEnabled val="1"/>
        </dgm:presLayoutVars>
      </dgm:prSet>
      <dgm:spPr/>
    </dgm:pt>
    <dgm:pt modelId="{E28D8859-3A73-5F46-9252-195C919AD0B2}" type="pres">
      <dgm:prSet presAssocID="{7638CFCB-03BC-2340-AAFF-5C5870D2085A}" presName="dummy" presStyleCnt="0"/>
      <dgm:spPr/>
    </dgm:pt>
    <dgm:pt modelId="{35272F4A-B351-4C4A-94C8-739F10CB8E5C}" type="pres">
      <dgm:prSet presAssocID="{00878100-2802-8447-88F4-093FEBE2E36B}" presName="sibTrans" presStyleLbl="sibTrans2D1" presStyleIdx="3" presStyleCnt="6"/>
      <dgm:spPr/>
    </dgm:pt>
    <dgm:pt modelId="{E2AB7C29-6F8C-284F-B521-0CC70B34E249}" type="pres">
      <dgm:prSet presAssocID="{06D3700A-F2D0-A949-ABE6-63D4FC460802}" presName="node" presStyleLbl="node1" presStyleIdx="4" presStyleCnt="6">
        <dgm:presLayoutVars>
          <dgm:bulletEnabled val="1"/>
        </dgm:presLayoutVars>
      </dgm:prSet>
      <dgm:spPr/>
    </dgm:pt>
    <dgm:pt modelId="{5372246A-6559-2648-BACB-941A078E2204}" type="pres">
      <dgm:prSet presAssocID="{06D3700A-F2D0-A949-ABE6-63D4FC460802}" presName="dummy" presStyleCnt="0"/>
      <dgm:spPr/>
    </dgm:pt>
    <dgm:pt modelId="{21B0F164-2E44-2F42-B7E1-B50B10C669BB}" type="pres">
      <dgm:prSet presAssocID="{E5AB93ED-ADD0-494E-9B03-FD23ACFC916A}" presName="sibTrans" presStyleLbl="sibTrans2D1" presStyleIdx="4" presStyleCnt="6"/>
      <dgm:spPr/>
    </dgm:pt>
    <dgm:pt modelId="{ECDFBF10-4F61-B946-853F-949402CE7832}" type="pres">
      <dgm:prSet presAssocID="{0167AB95-F6A6-1B41-8070-DF759E0B16EF}" presName="node" presStyleLbl="node1" presStyleIdx="5" presStyleCnt="6">
        <dgm:presLayoutVars>
          <dgm:bulletEnabled val="1"/>
        </dgm:presLayoutVars>
      </dgm:prSet>
      <dgm:spPr/>
    </dgm:pt>
    <dgm:pt modelId="{139F5569-87A4-224A-AE41-141CFF486438}" type="pres">
      <dgm:prSet presAssocID="{0167AB95-F6A6-1B41-8070-DF759E0B16EF}" presName="dummy" presStyleCnt="0"/>
      <dgm:spPr/>
    </dgm:pt>
    <dgm:pt modelId="{4FD3583A-04C1-4B41-8E6D-FFC6B621B65F}" type="pres">
      <dgm:prSet presAssocID="{527F8B04-7F5E-0640-A070-B74EEFA8005E}" presName="sibTrans" presStyleLbl="sibTrans2D1" presStyleIdx="5" presStyleCnt="6"/>
      <dgm:spPr/>
    </dgm:pt>
  </dgm:ptLst>
  <dgm:cxnLst>
    <dgm:cxn modelId="{29A1330C-B80B-B54B-B63A-90B6857BBD02}" type="presOf" srcId="{26CFD652-7A5F-5E48-8D63-8CF6CE2AF309}" destId="{CDF283A4-6C49-4F49-AD28-2D1AFD63EEEF}" srcOrd="0" destOrd="0" presId="urn:microsoft.com/office/officeart/2005/8/layout/radial6"/>
    <dgm:cxn modelId="{03C15411-3612-BE4F-8ED6-DC67A5610AA8}" srcId="{17C35451-E4CE-E84D-A015-1F9BB01DF80F}" destId="{EBFD3BE7-2BA6-F745-BA30-F45BEA307B06}" srcOrd="1" destOrd="0" parTransId="{398EF4EE-A170-D141-87B6-0E73AA3605EC}" sibTransId="{DF61871E-66DF-884E-8355-AF7123543DD3}"/>
    <dgm:cxn modelId="{D01ABC12-4261-A840-900B-4D138F58F10A}" type="presOf" srcId="{06D3700A-F2D0-A949-ABE6-63D4FC460802}" destId="{E2AB7C29-6F8C-284F-B521-0CC70B34E249}" srcOrd="0" destOrd="0" presId="urn:microsoft.com/office/officeart/2005/8/layout/radial6"/>
    <dgm:cxn modelId="{3EECE914-F7C0-DB4E-BA7A-4A0ACE5E3416}" type="presOf" srcId="{73A020D9-FB48-E142-8380-E34156DE3F0D}" destId="{CD302120-A5DA-EE4E-8FF6-E96710EB5B1B}" srcOrd="0" destOrd="0" presId="urn:microsoft.com/office/officeart/2005/8/layout/radial6"/>
    <dgm:cxn modelId="{14C7DD18-9C35-234E-BA80-17B0B6A2F980}" srcId="{73A020D9-FB48-E142-8380-E34156DE3F0D}" destId="{17C35451-E4CE-E84D-A015-1F9BB01DF80F}" srcOrd="0" destOrd="0" parTransId="{94991B26-B4D2-624E-8187-3B29C1284B28}" sibTransId="{429297CB-8788-9D4C-9B29-22F8D4C0FC9B}"/>
    <dgm:cxn modelId="{85B98A1A-6C18-0F41-B97E-F4876997E7AC}" type="presOf" srcId="{527F8B04-7F5E-0640-A070-B74EEFA8005E}" destId="{4FD3583A-04C1-4B41-8E6D-FFC6B621B65F}" srcOrd="0" destOrd="0" presId="urn:microsoft.com/office/officeart/2005/8/layout/radial6"/>
    <dgm:cxn modelId="{73097C2B-E03D-0A4F-8391-325CEDBB479A}" type="presOf" srcId="{515822B5-7B11-344C-A04D-46F50EFF4771}" destId="{330B1FCF-3E98-2644-92EE-7380E09C951F}" srcOrd="0" destOrd="0" presId="urn:microsoft.com/office/officeart/2005/8/layout/radial6"/>
    <dgm:cxn modelId="{D6894B39-508F-3449-BD14-5E6209A27F28}" type="presOf" srcId="{EBFD3BE7-2BA6-F745-BA30-F45BEA307B06}" destId="{5EF4396D-9D85-E84F-B404-F1E17475CC4D}" srcOrd="0" destOrd="0" presId="urn:microsoft.com/office/officeart/2005/8/layout/radial6"/>
    <dgm:cxn modelId="{A251943E-355D-C946-B3C1-A374427C3AF2}" type="presOf" srcId="{00878100-2802-8447-88F4-093FEBE2E36B}" destId="{35272F4A-B351-4C4A-94C8-739F10CB8E5C}" srcOrd="0" destOrd="0" presId="urn:microsoft.com/office/officeart/2005/8/layout/radial6"/>
    <dgm:cxn modelId="{60601F5C-C73C-3547-A8B5-E03ABE9C6E7B}" type="presOf" srcId="{8D46A582-BC2C-7643-BE0B-5DEC560ED81D}" destId="{9B96EC84-F438-F74B-A8CD-5795956FFA81}" srcOrd="0" destOrd="0" presId="urn:microsoft.com/office/officeart/2005/8/layout/radial6"/>
    <dgm:cxn modelId="{8E89FC69-42DB-7F48-AB6D-E20142A4D009}" type="presOf" srcId="{7C25A5AD-9837-0A4B-81A2-505AD491760F}" destId="{EA806A56-3A2B-194B-AF9D-38FCDC76A6DB}" srcOrd="0" destOrd="0" presId="urn:microsoft.com/office/officeart/2005/8/layout/radial6"/>
    <dgm:cxn modelId="{AEE1786A-6C6B-594A-87A8-C35D6E85857B}" srcId="{17C35451-E4CE-E84D-A015-1F9BB01DF80F}" destId="{515822B5-7B11-344C-A04D-46F50EFF4771}" srcOrd="2" destOrd="0" parTransId="{70C5F81A-31E4-2A42-982A-FCDE3ACDA696}" sibTransId="{8D46A582-BC2C-7643-BE0B-5DEC560ED81D}"/>
    <dgm:cxn modelId="{E22C9571-4AC9-A847-8CCA-9DB0FB03C09C}" type="presOf" srcId="{DF61871E-66DF-884E-8355-AF7123543DD3}" destId="{B703E7A3-01B8-E84C-966C-43CDC8A66748}" srcOrd="0" destOrd="0" presId="urn:microsoft.com/office/officeart/2005/8/layout/radial6"/>
    <dgm:cxn modelId="{9FE51A7A-DF9E-E441-9713-8AAAF8189AEB}" srcId="{17C35451-E4CE-E84D-A015-1F9BB01DF80F}" destId="{0167AB95-F6A6-1B41-8070-DF759E0B16EF}" srcOrd="5" destOrd="0" parTransId="{50878D4A-16EC-CC4C-B652-BF47BE219938}" sibTransId="{527F8B04-7F5E-0640-A070-B74EEFA8005E}"/>
    <dgm:cxn modelId="{47EDD07C-0BAD-CB42-A942-0738D78C855E}" srcId="{17C35451-E4CE-E84D-A015-1F9BB01DF80F}" destId="{7C25A5AD-9837-0A4B-81A2-505AD491760F}" srcOrd="0" destOrd="0" parTransId="{73DAC684-6FCC-FD41-AD1A-4366AEBEF2DE}" sibTransId="{26CFD652-7A5F-5E48-8D63-8CF6CE2AF309}"/>
    <dgm:cxn modelId="{C3CCFA8E-CC60-CF48-8D49-C5D2D1B27187}" type="presOf" srcId="{17C35451-E4CE-E84D-A015-1F9BB01DF80F}" destId="{07844816-7AF6-9846-BE58-BD4B4BC0D28B}" srcOrd="0" destOrd="0" presId="urn:microsoft.com/office/officeart/2005/8/layout/radial6"/>
    <dgm:cxn modelId="{0D06E79A-846F-ED4A-9E1C-3A8E95466C28}" srcId="{17C35451-E4CE-E84D-A015-1F9BB01DF80F}" destId="{7638CFCB-03BC-2340-AAFF-5C5870D2085A}" srcOrd="3" destOrd="0" parTransId="{5110E39B-575F-C44F-9FD1-705A8AEDDE88}" sibTransId="{00878100-2802-8447-88F4-093FEBE2E36B}"/>
    <dgm:cxn modelId="{93BBA1B7-C36C-2F4F-A6BB-057ECEF1FD3A}" type="presOf" srcId="{0167AB95-F6A6-1B41-8070-DF759E0B16EF}" destId="{ECDFBF10-4F61-B946-853F-949402CE7832}" srcOrd="0" destOrd="0" presId="urn:microsoft.com/office/officeart/2005/8/layout/radial6"/>
    <dgm:cxn modelId="{5BA6E5B7-6C42-714B-BBFD-5641774ECBB2}" srcId="{17C35451-E4CE-E84D-A015-1F9BB01DF80F}" destId="{06D3700A-F2D0-A949-ABE6-63D4FC460802}" srcOrd="4" destOrd="0" parTransId="{724A9248-84AF-6840-901A-ED1AD18F531D}" sibTransId="{E5AB93ED-ADD0-494E-9B03-FD23ACFC916A}"/>
    <dgm:cxn modelId="{0E1F4DB8-11F5-3740-9A2A-1AA396D4335F}" type="presOf" srcId="{E5AB93ED-ADD0-494E-9B03-FD23ACFC916A}" destId="{21B0F164-2E44-2F42-B7E1-B50B10C669BB}" srcOrd="0" destOrd="0" presId="urn:microsoft.com/office/officeart/2005/8/layout/radial6"/>
    <dgm:cxn modelId="{550702CD-CFA8-B547-800A-1F3CFA76E00A}" type="presOf" srcId="{7638CFCB-03BC-2340-AAFF-5C5870D2085A}" destId="{CA23476E-07E0-F746-A574-C2C0740E2D88}" srcOrd="0" destOrd="0" presId="urn:microsoft.com/office/officeart/2005/8/layout/radial6"/>
    <dgm:cxn modelId="{89334B57-B656-404E-9765-1DFC89859556}" type="presParOf" srcId="{CD302120-A5DA-EE4E-8FF6-E96710EB5B1B}" destId="{07844816-7AF6-9846-BE58-BD4B4BC0D28B}" srcOrd="0" destOrd="0" presId="urn:microsoft.com/office/officeart/2005/8/layout/radial6"/>
    <dgm:cxn modelId="{EFE17593-A74A-E04C-9845-F08A374067A6}" type="presParOf" srcId="{CD302120-A5DA-EE4E-8FF6-E96710EB5B1B}" destId="{EA806A56-3A2B-194B-AF9D-38FCDC76A6DB}" srcOrd="1" destOrd="0" presId="urn:microsoft.com/office/officeart/2005/8/layout/radial6"/>
    <dgm:cxn modelId="{7EE768C2-6AC1-734F-A30B-65A3559DC4E1}" type="presParOf" srcId="{CD302120-A5DA-EE4E-8FF6-E96710EB5B1B}" destId="{26E3817C-ECFC-0F4E-BBB7-11CD80FD06EB}" srcOrd="2" destOrd="0" presId="urn:microsoft.com/office/officeart/2005/8/layout/radial6"/>
    <dgm:cxn modelId="{53C0E90C-B0AA-DD4B-9E82-DED8786964BC}" type="presParOf" srcId="{CD302120-A5DA-EE4E-8FF6-E96710EB5B1B}" destId="{CDF283A4-6C49-4F49-AD28-2D1AFD63EEEF}" srcOrd="3" destOrd="0" presId="urn:microsoft.com/office/officeart/2005/8/layout/radial6"/>
    <dgm:cxn modelId="{348B2CF7-912B-E64F-B25D-C1A735385235}" type="presParOf" srcId="{CD302120-A5DA-EE4E-8FF6-E96710EB5B1B}" destId="{5EF4396D-9D85-E84F-B404-F1E17475CC4D}" srcOrd="4" destOrd="0" presId="urn:microsoft.com/office/officeart/2005/8/layout/radial6"/>
    <dgm:cxn modelId="{7E55B181-09F4-9C47-A9B3-629BECBB7498}" type="presParOf" srcId="{CD302120-A5DA-EE4E-8FF6-E96710EB5B1B}" destId="{0D696AED-8EC9-BC41-BA3A-5E756207138B}" srcOrd="5" destOrd="0" presId="urn:microsoft.com/office/officeart/2005/8/layout/radial6"/>
    <dgm:cxn modelId="{8326CEC6-6315-4C4B-BFBD-FF7E77257746}" type="presParOf" srcId="{CD302120-A5DA-EE4E-8FF6-E96710EB5B1B}" destId="{B703E7A3-01B8-E84C-966C-43CDC8A66748}" srcOrd="6" destOrd="0" presId="urn:microsoft.com/office/officeart/2005/8/layout/radial6"/>
    <dgm:cxn modelId="{A42E8C8A-A12A-E24C-A6BE-0706ED37B870}" type="presParOf" srcId="{CD302120-A5DA-EE4E-8FF6-E96710EB5B1B}" destId="{330B1FCF-3E98-2644-92EE-7380E09C951F}" srcOrd="7" destOrd="0" presId="urn:microsoft.com/office/officeart/2005/8/layout/radial6"/>
    <dgm:cxn modelId="{5A27F6B6-9B5B-B845-A93F-57C111ACA978}" type="presParOf" srcId="{CD302120-A5DA-EE4E-8FF6-E96710EB5B1B}" destId="{C158DEB9-D332-5948-9BA5-53EE16F55517}" srcOrd="8" destOrd="0" presId="urn:microsoft.com/office/officeart/2005/8/layout/radial6"/>
    <dgm:cxn modelId="{52AF91B7-5CEC-CB4E-9797-13E4528F5B97}" type="presParOf" srcId="{CD302120-A5DA-EE4E-8FF6-E96710EB5B1B}" destId="{9B96EC84-F438-F74B-A8CD-5795956FFA81}" srcOrd="9" destOrd="0" presId="urn:microsoft.com/office/officeart/2005/8/layout/radial6"/>
    <dgm:cxn modelId="{AA7D2A2F-E98C-3742-A15E-8D98260A31CA}" type="presParOf" srcId="{CD302120-A5DA-EE4E-8FF6-E96710EB5B1B}" destId="{CA23476E-07E0-F746-A574-C2C0740E2D88}" srcOrd="10" destOrd="0" presId="urn:microsoft.com/office/officeart/2005/8/layout/radial6"/>
    <dgm:cxn modelId="{20784255-7F1D-344F-B311-E11BE1FE37AE}" type="presParOf" srcId="{CD302120-A5DA-EE4E-8FF6-E96710EB5B1B}" destId="{E28D8859-3A73-5F46-9252-195C919AD0B2}" srcOrd="11" destOrd="0" presId="urn:microsoft.com/office/officeart/2005/8/layout/radial6"/>
    <dgm:cxn modelId="{D777A79A-17CF-3444-B67D-A91A905BC4A6}" type="presParOf" srcId="{CD302120-A5DA-EE4E-8FF6-E96710EB5B1B}" destId="{35272F4A-B351-4C4A-94C8-739F10CB8E5C}" srcOrd="12" destOrd="0" presId="urn:microsoft.com/office/officeart/2005/8/layout/radial6"/>
    <dgm:cxn modelId="{12E8BE9D-D3D3-A245-843C-BCCC2EFDBA36}" type="presParOf" srcId="{CD302120-A5DA-EE4E-8FF6-E96710EB5B1B}" destId="{E2AB7C29-6F8C-284F-B521-0CC70B34E249}" srcOrd="13" destOrd="0" presId="urn:microsoft.com/office/officeart/2005/8/layout/radial6"/>
    <dgm:cxn modelId="{0EA8C149-7604-7F4B-80FC-7681F95A1405}" type="presParOf" srcId="{CD302120-A5DA-EE4E-8FF6-E96710EB5B1B}" destId="{5372246A-6559-2648-BACB-941A078E2204}" srcOrd="14" destOrd="0" presId="urn:microsoft.com/office/officeart/2005/8/layout/radial6"/>
    <dgm:cxn modelId="{44FC8C04-FDA2-F841-B04D-334C75097C4E}" type="presParOf" srcId="{CD302120-A5DA-EE4E-8FF6-E96710EB5B1B}" destId="{21B0F164-2E44-2F42-B7E1-B50B10C669BB}" srcOrd="15" destOrd="0" presId="urn:microsoft.com/office/officeart/2005/8/layout/radial6"/>
    <dgm:cxn modelId="{3A50196F-F0ED-0449-9C29-3BAE107FDC62}" type="presParOf" srcId="{CD302120-A5DA-EE4E-8FF6-E96710EB5B1B}" destId="{ECDFBF10-4F61-B946-853F-949402CE7832}" srcOrd="16" destOrd="0" presId="urn:microsoft.com/office/officeart/2005/8/layout/radial6"/>
    <dgm:cxn modelId="{A2C3BEF1-E47B-7A4B-9BB6-B4680850D308}" type="presParOf" srcId="{CD302120-A5DA-EE4E-8FF6-E96710EB5B1B}" destId="{139F5569-87A4-224A-AE41-141CFF486438}" srcOrd="17" destOrd="0" presId="urn:microsoft.com/office/officeart/2005/8/layout/radial6"/>
    <dgm:cxn modelId="{30E7162C-AD09-D847-829A-1938BE40C644}" type="presParOf" srcId="{CD302120-A5DA-EE4E-8FF6-E96710EB5B1B}" destId="{4FD3583A-04C1-4B41-8E6D-FFC6B621B65F}" srcOrd="18"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354EC0-29C2-467D-B4E7-3E837B11DCF0}"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28592400-C8C2-4CC4-89E3-16346B0FD439}">
      <dgm:prSet/>
      <dgm:spPr/>
      <dgm:t>
        <a:bodyPr/>
        <a:lstStyle/>
        <a:p>
          <a:r>
            <a:rPr lang="en-GB" b="0" i="0"/>
            <a:t>Unemployed workers can afford to wait longer and search for a better job or better wages.</a:t>
          </a:r>
          <a:endParaRPr lang="en-US"/>
        </a:p>
      </dgm:t>
    </dgm:pt>
    <dgm:pt modelId="{7BE52E66-C273-4964-A4E0-CD41790B1669}" type="parTrans" cxnId="{CC0FF82D-D08F-4BFD-927E-59576356CB2B}">
      <dgm:prSet/>
      <dgm:spPr/>
      <dgm:t>
        <a:bodyPr/>
        <a:lstStyle/>
        <a:p>
          <a:endParaRPr lang="en-US"/>
        </a:p>
      </dgm:t>
    </dgm:pt>
    <dgm:pt modelId="{AA45AB37-673E-4E54-81AA-356C1773BE58}" type="sibTrans" cxnId="{CC0FF82D-D08F-4BFD-927E-59576356CB2B}">
      <dgm:prSet/>
      <dgm:spPr/>
      <dgm:t>
        <a:bodyPr/>
        <a:lstStyle/>
        <a:p>
          <a:endParaRPr lang="en-US"/>
        </a:p>
      </dgm:t>
    </dgm:pt>
    <dgm:pt modelId="{AC5C9A6D-B334-4BF1-B153-522584FAF693}">
      <dgm:prSet/>
      <dgm:spPr/>
      <dgm:t>
        <a:bodyPr/>
        <a:lstStyle/>
        <a:p>
          <a:r>
            <a:rPr lang="en-GB" b="0" i="0"/>
            <a:t>Workers are disentangled from paid labor, and this helps to enhance creativity and social entrepreneurship.</a:t>
          </a:r>
          <a:endParaRPr lang="en-US"/>
        </a:p>
      </dgm:t>
    </dgm:pt>
    <dgm:pt modelId="{180E5378-84AE-4A53-BE28-6634F0892377}" type="parTrans" cxnId="{319A9EF3-70F8-4D2F-926F-363A0D7C2152}">
      <dgm:prSet/>
      <dgm:spPr/>
      <dgm:t>
        <a:bodyPr/>
        <a:lstStyle/>
        <a:p>
          <a:endParaRPr lang="en-US"/>
        </a:p>
      </dgm:t>
    </dgm:pt>
    <dgm:pt modelId="{1439ACB8-67E3-4387-9C8E-8BD66F3C930E}" type="sibTrans" cxnId="{319A9EF3-70F8-4D2F-926F-363A0D7C2152}">
      <dgm:prSet/>
      <dgm:spPr/>
      <dgm:t>
        <a:bodyPr/>
        <a:lstStyle/>
        <a:p>
          <a:endParaRPr lang="en-US"/>
        </a:p>
      </dgm:t>
    </dgm:pt>
    <dgm:pt modelId="{3C07BA3B-694B-45D7-89BE-65FDA0825374}">
      <dgm:prSet/>
      <dgm:spPr/>
      <dgm:t>
        <a:bodyPr/>
        <a:lstStyle/>
        <a:p>
          <a:r>
            <a:rPr lang="en-GB" b="0" i="0"/>
            <a:t>It gives adults the possibility to return to school or stay at home to care for their children and their relatives.</a:t>
          </a:r>
          <a:endParaRPr lang="en-US"/>
        </a:p>
      </dgm:t>
    </dgm:pt>
    <dgm:pt modelId="{425D0522-CE61-4E69-B163-4D3429A9AB06}" type="parTrans" cxnId="{A6B6C609-A559-4C7F-8C19-770952BBF94A}">
      <dgm:prSet/>
      <dgm:spPr/>
      <dgm:t>
        <a:bodyPr/>
        <a:lstStyle/>
        <a:p>
          <a:endParaRPr lang="en-US"/>
        </a:p>
      </dgm:t>
    </dgm:pt>
    <dgm:pt modelId="{09DC553B-1ACD-4E0D-8B90-4F5FA7DFC9AD}" type="sibTrans" cxnId="{A6B6C609-A559-4C7F-8C19-770952BBF94A}">
      <dgm:prSet/>
      <dgm:spPr/>
      <dgm:t>
        <a:bodyPr/>
        <a:lstStyle/>
        <a:p>
          <a:endParaRPr lang="en-US"/>
        </a:p>
      </dgm:t>
    </dgm:pt>
    <dgm:pt modelId="{009B36AD-21EF-40E5-8440-6E6F7BC1318E}">
      <dgm:prSet/>
      <dgm:spPr/>
      <dgm:t>
        <a:bodyPr/>
        <a:lstStyle/>
        <a:p>
          <a:r>
            <a:rPr lang="en-GB" b="0" i="0"/>
            <a:t>It avoids the usual “poverty traps” created by traditional welfare programs.</a:t>
          </a:r>
          <a:endParaRPr lang="en-US"/>
        </a:p>
      </dgm:t>
    </dgm:pt>
    <dgm:pt modelId="{F1CAE605-2DF2-42BA-961A-325D8B6CF59F}" type="parTrans" cxnId="{03FB8D78-C044-4738-80B3-2422F130A7B7}">
      <dgm:prSet/>
      <dgm:spPr/>
      <dgm:t>
        <a:bodyPr/>
        <a:lstStyle/>
        <a:p>
          <a:endParaRPr lang="en-US"/>
        </a:p>
      </dgm:t>
    </dgm:pt>
    <dgm:pt modelId="{AF8611A4-A266-4756-B9D3-5FAA0F7B6749}" type="sibTrans" cxnId="{03FB8D78-C044-4738-80B3-2422F130A7B7}">
      <dgm:prSet/>
      <dgm:spPr/>
      <dgm:t>
        <a:bodyPr/>
        <a:lstStyle/>
        <a:p>
          <a:endParaRPr lang="en-US"/>
        </a:p>
      </dgm:t>
    </dgm:pt>
    <dgm:pt modelId="{7E014A2A-D9E3-40A6-90FB-420C4AF206B8}">
      <dgm:prSet/>
      <dgm:spPr/>
      <dgm:t>
        <a:bodyPr/>
        <a:lstStyle/>
        <a:p>
          <a:r>
            <a:rPr lang="en-GB" b="0" i="0"/>
            <a:t>It allows for simple straightforward financial assistance that minimizes bureaucracy, an obstacle which often penalizes people with lower levels of education.</a:t>
          </a:r>
          <a:endParaRPr lang="en-US"/>
        </a:p>
      </dgm:t>
    </dgm:pt>
    <dgm:pt modelId="{1EABB39A-560D-4206-A9CD-737EBA9584F5}" type="parTrans" cxnId="{F4995220-8D40-4464-B4F8-D56A991E5C9E}">
      <dgm:prSet/>
      <dgm:spPr/>
      <dgm:t>
        <a:bodyPr/>
        <a:lstStyle/>
        <a:p>
          <a:endParaRPr lang="en-US"/>
        </a:p>
      </dgm:t>
    </dgm:pt>
    <dgm:pt modelId="{2DC917B7-25D6-45E4-BE79-1532703EC02F}" type="sibTrans" cxnId="{F4995220-8D40-4464-B4F8-D56A991E5C9E}">
      <dgm:prSet/>
      <dgm:spPr/>
      <dgm:t>
        <a:bodyPr/>
        <a:lstStyle/>
        <a:p>
          <a:endParaRPr lang="en-US"/>
        </a:p>
      </dgm:t>
    </dgm:pt>
    <dgm:pt modelId="{3AC0E7F6-BB1B-47FC-815F-999A3C51B453}">
      <dgm:prSet/>
      <dgm:spPr/>
      <dgm:t>
        <a:bodyPr/>
        <a:lstStyle/>
        <a:p>
          <a:r>
            <a:rPr lang="en-GB" b="0" i="0"/>
            <a:t>The government would spend less administrating a universal income program than what it spends on traditional welfare assistance programs.</a:t>
          </a:r>
          <a:endParaRPr lang="en-US"/>
        </a:p>
      </dgm:t>
    </dgm:pt>
    <dgm:pt modelId="{C1EB4991-445E-4283-86A5-47F40AF5CB80}" type="parTrans" cxnId="{E78F353C-228A-4896-BF29-0EF4FF84FF19}">
      <dgm:prSet/>
      <dgm:spPr/>
      <dgm:t>
        <a:bodyPr/>
        <a:lstStyle/>
        <a:p>
          <a:endParaRPr lang="en-US"/>
        </a:p>
      </dgm:t>
    </dgm:pt>
    <dgm:pt modelId="{7340A4DA-4C5B-403A-BADE-50B5EF185047}" type="sibTrans" cxnId="{E78F353C-228A-4896-BF29-0EF4FF84FF19}">
      <dgm:prSet/>
      <dgm:spPr/>
      <dgm:t>
        <a:bodyPr/>
        <a:lstStyle/>
        <a:p>
          <a:endParaRPr lang="en-US"/>
        </a:p>
      </dgm:t>
    </dgm:pt>
    <dgm:pt modelId="{DF99813B-53D3-4EF3-96F5-33D13C19B966}">
      <dgm:prSet/>
      <dgm:spPr/>
      <dgm:t>
        <a:bodyPr/>
        <a:lstStyle/>
        <a:p>
          <a:r>
            <a:rPr lang="en-GB" b="0" i="0"/>
            <a:t>Young couples have more income to start families, which is particularly relevant for countries with low birth rates.</a:t>
          </a:r>
          <a:endParaRPr lang="en-US"/>
        </a:p>
      </dgm:t>
    </dgm:pt>
    <dgm:pt modelId="{0322ACF8-2D70-4D7D-8769-D827BF4A9827}" type="parTrans" cxnId="{0A9D414F-A76F-43D3-A3C4-DEAABFA0E039}">
      <dgm:prSet/>
      <dgm:spPr/>
      <dgm:t>
        <a:bodyPr/>
        <a:lstStyle/>
        <a:p>
          <a:endParaRPr lang="en-US"/>
        </a:p>
      </dgm:t>
    </dgm:pt>
    <dgm:pt modelId="{70EA8B55-5EF4-44E6-B828-5C8D91E343AA}" type="sibTrans" cxnId="{0A9D414F-A76F-43D3-A3C4-DEAABFA0E039}">
      <dgm:prSet/>
      <dgm:spPr/>
      <dgm:t>
        <a:bodyPr/>
        <a:lstStyle/>
        <a:p>
          <a:endParaRPr lang="en-US"/>
        </a:p>
      </dgm:t>
    </dgm:pt>
    <dgm:pt modelId="{335A6F24-27DB-4999-953B-D4B50B8CB1BC}">
      <dgm:prSet/>
      <dgm:spPr/>
      <dgm:t>
        <a:bodyPr/>
        <a:lstStyle/>
        <a:p>
          <a:r>
            <a:rPr lang="en-GB" b="0" i="0"/>
            <a:t>The payments could help stabilize the economy during recessionary periods.</a:t>
          </a:r>
          <a:endParaRPr lang="en-US"/>
        </a:p>
      </dgm:t>
    </dgm:pt>
    <dgm:pt modelId="{C190BAC2-4440-4F01-AB0F-C93FC5ADB689}" type="parTrans" cxnId="{BF3ADB24-67B9-46EF-8335-BA7D0D84D3C2}">
      <dgm:prSet/>
      <dgm:spPr/>
      <dgm:t>
        <a:bodyPr/>
        <a:lstStyle/>
        <a:p>
          <a:endParaRPr lang="en-US"/>
        </a:p>
      </dgm:t>
    </dgm:pt>
    <dgm:pt modelId="{9CBA3E0E-D826-4617-8D33-CA31ADD6C093}" type="sibTrans" cxnId="{BF3ADB24-67B9-46EF-8335-BA7D0D84D3C2}">
      <dgm:prSet/>
      <dgm:spPr/>
      <dgm:t>
        <a:bodyPr/>
        <a:lstStyle/>
        <a:p>
          <a:endParaRPr lang="en-US"/>
        </a:p>
      </dgm:t>
    </dgm:pt>
    <dgm:pt modelId="{0B8B740B-D306-814A-9A87-17F5A2D33AC2}" type="pres">
      <dgm:prSet presAssocID="{86354EC0-29C2-467D-B4E7-3E837B11DCF0}" presName="diagram" presStyleCnt="0">
        <dgm:presLayoutVars>
          <dgm:dir/>
          <dgm:resizeHandles val="exact"/>
        </dgm:presLayoutVars>
      </dgm:prSet>
      <dgm:spPr/>
    </dgm:pt>
    <dgm:pt modelId="{17E8F9B6-C6FE-904C-A355-6072D332FBB0}" type="pres">
      <dgm:prSet presAssocID="{28592400-C8C2-4CC4-89E3-16346B0FD439}" presName="node" presStyleLbl="node1" presStyleIdx="0" presStyleCnt="8">
        <dgm:presLayoutVars>
          <dgm:bulletEnabled val="1"/>
        </dgm:presLayoutVars>
      </dgm:prSet>
      <dgm:spPr/>
    </dgm:pt>
    <dgm:pt modelId="{DFF617FF-2FCD-344C-A321-8E49D7723A08}" type="pres">
      <dgm:prSet presAssocID="{AA45AB37-673E-4E54-81AA-356C1773BE58}" presName="sibTrans" presStyleCnt="0"/>
      <dgm:spPr/>
    </dgm:pt>
    <dgm:pt modelId="{A5E26500-6BC5-AD4F-97CA-30A5F6E500E0}" type="pres">
      <dgm:prSet presAssocID="{AC5C9A6D-B334-4BF1-B153-522584FAF693}" presName="node" presStyleLbl="node1" presStyleIdx="1" presStyleCnt="8">
        <dgm:presLayoutVars>
          <dgm:bulletEnabled val="1"/>
        </dgm:presLayoutVars>
      </dgm:prSet>
      <dgm:spPr/>
    </dgm:pt>
    <dgm:pt modelId="{0FED8E65-EDDF-294C-BD4F-8718E82EE394}" type="pres">
      <dgm:prSet presAssocID="{1439ACB8-67E3-4387-9C8E-8BD66F3C930E}" presName="sibTrans" presStyleCnt="0"/>
      <dgm:spPr/>
    </dgm:pt>
    <dgm:pt modelId="{52FFAF23-A773-CD47-9F21-F3D57D80449E}" type="pres">
      <dgm:prSet presAssocID="{3C07BA3B-694B-45D7-89BE-65FDA0825374}" presName="node" presStyleLbl="node1" presStyleIdx="2" presStyleCnt="8">
        <dgm:presLayoutVars>
          <dgm:bulletEnabled val="1"/>
        </dgm:presLayoutVars>
      </dgm:prSet>
      <dgm:spPr/>
    </dgm:pt>
    <dgm:pt modelId="{EB534A31-2FEB-624B-9CBF-07D370951C44}" type="pres">
      <dgm:prSet presAssocID="{09DC553B-1ACD-4E0D-8B90-4F5FA7DFC9AD}" presName="sibTrans" presStyleCnt="0"/>
      <dgm:spPr/>
    </dgm:pt>
    <dgm:pt modelId="{ACEF2564-E052-AC41-881C-2A197498FCF9}" type="pres">
      <dgm:prSet presAssocID="{009B36AD-21EF-40E5-8440-6E6F7BC1318E}" presName="node" presStyleLbl="node1" presStyleIdx="3" presStyleCnt="8">
        <dgm:presLayoutVars>
          <dgm:bulletEnabled val="1"/>
        </dgm:presLayoutVars>
      </dgm:prSet>
      <dgm:spPr/>
    </dgm:pt>
    <dgm:pt modelId="{5E32594B-1E82-0A4E-A7F7-E02A021B3082}" type="pres">
      <dgm:prSet presAssocID="{AF8611A4-A266-4756-B9D3-5FAA0F7B6749}" presName="sibTrans" presStyleCnt="0"/>
      <dgm:spPr/>
    </dgm:pt>
    <dgm:pt modelId="{D91AE56D-81EA-F549-B4D5-0E7DBC8FC51B}" type="pres">
      <dgm:prSet presAssocID="{7E014A2A-D9E3-40A6-90FB-420C4AF206B8}" presName="node" presStyleLbl="node1" presStyleIdx="4" presStyleCnt="8">
        <dgm:presLayoutVars>
          <dgm:bulletEnabled val="1"/>
        </dgm:presLayoutVars>
      </dgm:prSet>
      <dgm:spPr/>
    </dgm:pt>
    <dgm:pt modelId="{2550CED6-B177-6743-A24F-25062B9BB4BB}" type="pres">
      <dgm:prSet presAssocID="{2DC917B7-25D6-45E4-BE79-1532703EC02F}" presName="sibTrans" presStyleCnt="0"/>
      <dgm:spPr/>
    </dgm:pt>
    <dgm:pt modelId="{BD010CAF-08D9-F648-B3D5-D77887591348}" type="pres">
      <dgm:prSet presAssocID="{3AC0E7F6-BB1B-47FC-815F-999A3C51B453}" presName="node" presStyleLbl="node1" presStyleIdx="5" presStyleCnt="8">
        <dgm:presLayoutVars>
          <dgm:bulletEnabled val="1"/>
        </dgm:presLayoutVars>
      </dgm:prSet>
      <dgm:spPr/>
    </dgm:pt>
    <dgm:pt modelId="{CD823916-D568-7C43-9954-9EF140E6B53B}" type="pres">
      <dgm:prSet presAssocID="{7340A4DA-4C5B-403A-BADE-50B5EF185047}" presName="sibTrans" presStyleCnt="0"/>
      <dgm:spPr/>
    </dgm:pt>
    <dgm:pt modelId="{6920BA1C-8EA8-5544-8538-A5AF37DDB1B6}" type="pres">
      <dgm:prSet presAssocID="{DF99813B-53D3-4EF3-96F5-33D13C19B966}" presName="node" presStyleLbl="node1" presStyleIdx="6" presStyleCnt="8">
        <dgm:presLayoutVars>
          <dgm:bulletEnabled val="1"/>
        </dgm:presLayoutVars>
      </dgm:prSet>
      <dgm:spPr/>
    </dgm:pt>
    <dgm:pt modelId="{BA5B3923-B732-4C48-AA3B-C492D1ADEA0B}" type="pres">
      <dgm:prSet presAssocID="{70EA8B55-5EF4-44E6-B828-5C8D91E343AA}" presName="sibTrans" presStyleCnt="0"/>
      <dgm:spPr/>
    </dgm:pt>
    <dgm:pt modelId="{9D16BA72-80F0-094D-B00E-CE5709CE49AD}" type="pres">
      <dgm:prSet presAssocID="{335A6F24-27DB-4999-953B-D4B50B8CB1BC}" presName="node" presStyleLbl="node1" presStyleIdx="7" presStyleCnt="8">
        <dgm:presLayoutVars>
          <dgm:bulletEnabled val="1"/>
        </dgm:presLayoutVars>
      </dgm:prSet>
      <dgm:spPr/>
    </dgm:pt>
  </dgm:ptLst>
  <dgm:cxnLst>
    <dgm:cxn modelId="{58DB4E06-1477-F94B-8911-8019023D4816}" type="presOf" srcId="{335A6F24-27DB-4999-953B-D4B50B8CB1BC}" destId="{9D16BA72-80F0-094D-B00E-CE5709CE49AD}" srcOrd="0" destOrd="0" presId="urn:microsoft.com/office/officeart/2005/8/layout/default"/>
    <dgm:cxn modelId="{A6B6C609-A559-4C7F-8C19-770952BBF94A}" srcId="{86354EC0-29C2-467D-B4E7-3E837B11DCF0}" destId="{3C07BA3B-694B-45D7-89BE-65FDA0825374}" srcOrd="2" destOrd="0" parTransId="{425D0522-CE61-4E69-B163-4D3429A9AB06}" sibTransId="{09DC553B-1ACD-4E0D-8B90-4F5FA7DFC9AD}"/>
    <dgm:cxn modelId="{F4995220-8D40-4464-B4F8-D56A991E5C9E}" srcId="{86354EC0-29C2-467D-B4E7-3E837B11DCF0}" destId="{7E014A2A-D9E3-40A6-90FB-420C4AF206B8}" srcOrd="4" destOrd="0" parTransId="{1EABB39A-560D-4206-A9CD-737EBA9584F5}" sibTransId="{2DC917B7-25D6-45E4-BE79-1532703EC02F}"/>
    <dgm:cxn modelId="{763AFF22-9040-894E-90C2-4A3453C8929B}" type="presOf" srcId="{009B36AD-21EF-40E5-8440-6E6F7BC1318E}" destId="{ACEF2564-E052-AC41-881C-2A197498FCF9}" srcOrd="0" destOrd="0" presId="urn:microsoft.com/office/officeart/2005/8/layout/default"/>
    <dgm:cxn modelId="{BF3ADB24-67B9-46EF-8335-BA7D0D84D3C2}" srcId="{86354EC0-29C2-467D-B4E7-3E837B11DCF0}" destId="{335A6F24-27DB-4999-953B-D4B50B8CB1BC}" srcOrd="7" destOrd="0" parTransId="{C190BAC2-4440-4F01-AB0F-C93FC5ADB689}" sibTransId="{9CBA3E0E-D826-4617-8D33-CA31ADD6C093}"/>
    <dgm:cxn modelId="{CC0FF82D-D08F-4BFD-927E-59576356CB2B}" srcId="{86354EC0-29C2-467D-B4E7-3E837B11DCF0}" destId="{28592400-C8C2-4CC4-89E3-16346B0FD439}" srcOrd="0" destOrd="0" parTransId="{7BE52E66-C273-4964-A4E0-CD41790B1669}" sibTransId="{AA45AB37-673E-4E54-81AA-356C1773BE58}"/>
    <dgm:cxn modelId="{CAC2E833-2878-A746-8933-14FE70E84C71}" type="presOf" srcId="{3AC0E7F6-BB1B-47FC-815F-999A3C51B453}" destId="{BD010CAF-08D9-F648-B3D5-D77887591348}" srcOrd="0" destOrd="0" presId="urn:microsoft.com/office/officeart/2005/8/layout/default"/>
    <dgm:cxn modelId="{E78F353C-228A-4896-BF29-0EF4FF84FF19}" srcId="{86354EC0-29C2-467D-B4E7-3E837B11DCF0}" destId="{3AC0E7F6-BB1B-47FC-815F-999A3C51B453}" srcOrd="5" destOrd="0" parTransId="{C1EB4991-445E-4283-86A5-47F40AF5CB80}" sibTransId="{7340A4DA-4C5B-403A-BADE-50B5EF185047}"/>
    <dgm:cxn modelId="{AD6B6842-E319-E240-8995-F6CFEE4EE752}" type="presOf" srcId="{3C07BA3B-694B-45D7-89BE-65FDA0825374}" destId="{52FFAF23-A773-CD47-9F21-F3D57D80449E}" srcOrd="0" destOrd="0" presId="urn:microsoft.com/office/officeart/2005/8/layout/default"/>
    <dgm:cxn modelId="{0A9D414F-A76F-43D3-A3C4-DEAABFA0E039}" srcId="{86354EC0-29C2-467D-B4E7-3E837B11DCF0}" destId="{DF99813B-53D3-4EF3-96F5-33D13C19B966}" srcOrd="6" destOrd="0" parTransId="{0322ACF8-2D70-4D7D-8769-D827BF4A9827}" sibTransId="{70EA8B55-5EF4-44E6-B828-5C8D91E343AA}"/>
    <dgm:cxn modelId="{6104315D-D865-FB45-B8DB-B26D2BB5F5D4}" type="presOf" srcId="{7E014A2A-D9E3-40A6-90FB-420C4AF206B8}" destId="{D91AE56D-81EA-F549-B4D5-0E7DBC8FC51B}" srcOrd="0" destOrd="0" presId="urn:microsoft.com/office/officeart/2005/8/layout/default"/>
    <dgm:cxn modelId="{EA616778-E320-3246-92D3-DB7EBAB01CB3}" type="presOf" srcId="{AC5C9A6D-B334-4BF1-B153-522584FAF693}" destId="{A5E26500-6BC5-AD4F-97CA-30A5F6E500E0}" srcOrd="0" destOrd="0" presId="urn:microsoft.com/office/officeart/2005/8/layout/default"/>
    <dgm:cxn modelId="{03FB8D78-C044-4738-80B3-2422F130A7B7}" srcId="{86354EC0-29C2-467D-B4E7-3E837B11DCF0}" destId="{009B36AD-21EF-40E5-8440-6E6F7BC1318E}" srcOrd="3" destOrd="0" parTransId="{F1CAE605-2DF2-42BA-961A-325D8B6CF59F}" sibTransId="{AF8611A4-A266-4756-B9D3-5FAA0F7B6749}"/>
    <dgm:cxn modelId="{4219AB7D-AFBE-9241-A004-CD5B83B5AD8A}" type="presOf" srcId="{86354EC0-29C2-467D-B4E7-3E837B11DCF0}" destId="{0B8B740B-D306-814A-9A87-17F5A2D33AC2}" srcOrd="0" destOrd="0" presId="urn:microsoft.com/office/officeart/2005/8/layout/default"/>
    <dgm:cxn modelId="{E7845D9D-025E-FE4B-BA68-50194E0D1D06}" type="presOf" srcId="{28592400-C8C2-4CC4-89E3-16346B0FD439}" destId="{17E8F9B6-C6FE-904C-A355-6072D332FBB0}" srcOrd="0" destOrd="0" presId="urn:microsoft.com/office/officeart/2005/8/layout/default"/>
    <dgm:cxn modelId="{CCD733C3-6D05-4442-A28B-E4BAA191060D}" type="presOf" srcId="{DF99813B-53D3-4EF3-96F5-33D13C19B966}" destId="{6920BA1C-8EA8-5544-8538-A5AF37DDB1B6}" srcOrd="0" destOrd="0" presId="urn:microsoft.com/office/officeart/2005/8/layout/default"/>
    <dgm:cxn modelId="{319A9EF3-70F8-4D2F-926F-363A0D7C2152}" srcId="{86354EC0-29C2-467D-B4E7-3E837B11DCF0}" destId="{AC5C9A6D-B334-4BF1-B153-522584FAF693}" srcOrd="1" destOrd="0" parTransId="{180E5378-84AE-4A53-BE28-6634F0892377}" sibTransId="{1439ACB8-67E3-4387-9C8E-8BD66F3C930E}"/>
    <dgm:cxn modelId="{CF2656DC-9F9F-6747-A9D4-433EB5E5B52C}" type="presParOf" srcId="{0B8B740B-D306-814A-9A87-17F5A2D33AC2}" destId="{17E8F9B6-C6FE-904C-A355-6072D332FBB0}" srcOrd="0" destOrd="0" presId="urn:microsoft.com/office/officeart/2005/8/layout/default"/>
    <dgm:cxn modelId="{7584127F-88A4-354B-9CDF-161F68DB6AA9}" type="presParOf" srcId="{0B8B740B-D306-814A-9A87-17F5A2D33AC2}" destId="{DFF617FF-2FCD-344C-A321-8E49D7723A08}" srcOrd="1" destOrd="0" presId="urn:microsoft.com/office/officeart/2005/8/layout/default"/>
    <dgm:cxn modelId="{3F89C618-7A07-6E43-8999-3B027951FF2A}" type="presParOf" srcId="{0B8B740B-D306-814A-9A87-17F5A2D33AC2}" destId="{A5E26500-6BC5-AD4F-97CA-30A5F6E500E0}" srcOrd="2" destOrd="0" presId="urn:microsoft.com/office/officeart/2005/8/layout/default"/>
    <dgm:cxn modelId="{A8B78D2F-514B-FC4E-8A5E-D9D68139D999}" type="presParOf" srcId="{0B8B740B-D306-814A-9A87-17F5A2D33AC2}" destId="{0FED8E65-EDDF-294C-BD4F-8718E82EE394}" srcOrd="3" destOrd="0" presId="urn:microsoft.com/office/officeart/2005/8/layout/default"/>
    <dgm:cxn modelId="{063B7F92-EB0E-1F4C-952C-2B00F8AF6C0B}" type="presParOf" srcId="{0B8B740B-D306-814A-9A87-17F5A2D33AC2}" destId="{52FFAF23-A773-CD47-9F21-F3D57D80449E}" srcOrd="4" destOrd="0" presId="urn:microsoft.com/office/officeart/2005/8/layout/default"/>
    <dgm:cxn modelId="{04101F16-9E62-CD47-B05D-52DE35D9D709}" type="presParOf" srcId="{0B8B740B-D306-814A-9A87-17F5A2D33AC2}" destId="{EB534A31-2FEB-624B-9CBF-07D370951C44}" srcOrd="5" destOrd="0" presId="urn:microsoft.com/office/officeart/2005/8/layout/default"/>
    <dgm:cxn modelId="{B29444F5-C5F8-7747-9858-5D13F7262598}" type="presParOf" srcId="{0B8B740B-D306-814A-9A87-17F5A2D33AC2}" destId="{ACEF2564-E052-AC41-881C-2A197498FCF9}" srcOrd="6" destOrd="0" presId="urn:microsoft.com/office/officeart/2005/8/layout/default"/>
    <dgm:cxn modelId="{7901136B-81CA-8643-845B-0AFBFD2AA53D}" type="presParOf" srcId="{0B8B740B-D306-814A-9A87-17F5A2D33AC2}" destId="{5E32594B-1E82-0A4E-A7F7-E02A021B3082}" srcOrd="7" destOrd="0" presId="urn:microsoft.com/office/officeart/2005/8/layout/default"/>
    <dgm:cxn modelId="{01223B9C-7666-3E45-B675-619CFD14A1E3}" type="presParOf" srcId="{0B8B740B-D306-814A-9A87-17F5A2D33AC2}" destId="{D91AE56D-81EA-F549-B4D5-0E7DBC8FC51B}" srcOrd="8" destOrd="0" presId="urn:microsoft.com/office/officeart/2005/8/layout/default"/>
    <dgm:cxn modelId="{B631CBAD-0BAF-6140-B6E8-8E0647DBD7F0}" type="presParOf" srcId="{0B8B740B-D306-814A-9A87-17F5A2D33AC2}" destId="{2550CED6-B177-6743-A24F-25062B9BB4BB}" srcOrd="9" destOrd="0" presId="urn:microsoft.com/office/officeart/2005/8/layout/default"/>
    <dgm:cxn modelId="{3C979B92-6EFD-CA46-8795-8F377596D011}" type="presParOf" srcId="{0B8B740B-D306-814A-9A87-17F5A2D33AC2}" destId="{BD010CAF-08D9-F648-B3D5-D77887591348}" srcOrd="10" destOrd="0" presId="urn:microsoft.com/office/officeart/2005/8/layout/default"/>
    <dgm:cxn modelId="{03740AAF-7F3F-1F46-A6B8-FB92E2338F6E}" type="presParOf" srcId="{0B8B740B-D306-814A-9A87-17F5A2D33AC2}" destId="{CD823916-D568-7C43-9954-9EF140E6B53B}" srcOrd="11" destOrd="0" presId="urn:microsoft.com/office/officeart/2005/8/layout/default"/>
    <dgm:cxn modelId="{7F423F9D-D913-CA42-8226-0BBFC43B34FF}" type="presParOf" srcId="{0B8B740B-D306-814A-9A87-17F5A2D33AC2}" destId="{6920BA1C-8EA8-5544-8538-A5AF37DDB1B6}" srcOrd="12" destOrd="0" presId="urn:microsoft.com/office/officeart/2005/8/layout/default"/>
    <dgm:cxn modelId="{C41FCE30-137A-8342-ABFA-7F5792BC2422}" type="presParOf" srcId="{0B8B740B-D306-814A-9A87-17F5A2D33AC2}" destId="{BA5B3923-B732-4C48-AA3B-C492D1ADEA0B}" srcOrd="13" destOrd="0" presId="urn:microsoft.com/office/officeart/2005/8/layout/default"/>
    <dgm:cxn modelId="{EC7C2622-AEFB-B749-B6C4-3D6958BBD5BA}" type="presParOf" srcId="{0B8B740B-D306-814A-9A87-17F5A2D33AC2}" destId="{9D16BA72-80F0-094D-B00E-CE5709CE49AD}"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3583A-04C1-4B41-8E6D-FFC6B621B65F}">
      <dsp:nvSpPr>
        <dsp:cNvPr id="0" name=""/>
        <dsp:cNvSpPr/>
      </dsp:nvSpPr>
      <dsp:spPr>
        <a:xfrm>
          <a:off x="2461148" y="538705"/>
          <a:ext cx="3681876" cy="3681876"/>
        </a:xfrm>
        <a:prstGeom prst="blockArc">
          <a:avLst>
            <a:gd name="adj1" fmla="val 12600000"/>
            <a:gd name="adj2" fmla="val 162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1B0F164-2E44-2F42-B7E1-B50B10C669BB}">
      <dsp:nvSpPr>
        <dsp:cNvPr id="0" name=""/>
        <dsp:cNvSpPr/>
      </dsp:nvSpPr>
      <dsp:spPr>
        <a:xfrm>
          <a:off x="2461148" y="538705"/>
          <a:ext cx="3681876" cy="3681876"/>
        </a:xfrm>
        <a:prstGeom prst="blockArc">
          <a:avLst>
            <a:gd name="adj1" fmla="val 9000000"/>
            <a:gd name="adj2" fmla="val 126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5272F4A-B351-4C4A-94C8-739F10CB8E5C}">
      <dsp:nvSpPr>
        <dsp:cNvPr id="0" name=""/>
        <dsp:cNvSpPr/>
      </dsp:nvSpPr>
      <dsp:spPr>
        <a:xfrm>
          <a:off x="2461148" y="538705"/>
          <a:ext cx="3681876" cy="3681876"/>
        </a:xfrm>
        <a:prstGeom prst="blockArc">
          <a:avLst>
            <a:gd name="adj1" fmla="val 5400000"/>
            <a:gd name="adj2" fmla="val 90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B96EC84-F438-F74B-A8CD-5795956FFA81}">
      <dsp:nvSpPr>
        <dsp:cNvPr id="0" name=""/>
        <dsp:cNvSpPr/>
      </dsp:nvSpPr>
      <dsp:spPr>
        <a:xfrm>
          <a:off x="2461148" y="538705"/>
          <a:ext cx="3681876" cy="3681876"/>
        </a:xfrm>
        <a:prstGeom prst="blockArc">
          <a:avLst>
            <a:gd name="adj1" fmla="val 1800000"/>
            <a:gd name="adj2" fmla="val 54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703E7A3-01B8-E84C-966C-43CDC8A66748}">
      <dsp:nvSpPr>
        <dsp:cNvPr id="0" name=""/>
        <dsp:cNvSpPr/>
      </dsp:nvSpPr>
      <dsp:spPr>
        <a:xfrm>
          <a:off x="2461148" y="538705"/>
          <a:ext cx="3681876" cy="3681876"/>
        </a:xfrm>
        <a:prstGeom prst="blockArc">
          <a:avLst>
            <a:gd name="adj1" fmla="val 19800000"/>
            <a:gd name="adj2" fmla="val 18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CDF283A4-6C49-4F49-AD28-2D1AFD63EEEF}">
      <dsp:nvSpPr>
        <dsp:cNvPr id="0" name=""/>
        <dsp:cNvSpPr/>
      </dsp:nvSpPr>
      <dsp:spPr>
        <a:xfrm>
          <a:off x="2461148" y="538705"/>
          <a:ext cx="3681876" cy="3681876"/>
        </a:xfrm>
        <a:prstGeom prst="blockArc">
          <a:avLst>
            <a:gd name="adj1" fmla="val 16200000"/>
            <a:gd name="adj2" fmla="val 19800000"/>
            <a:gd name="adj3" fmla="val 4526"/>
          </a:avLst>
        </a:prstGeom>
        <a:gradFill rotWithShape="0">
          <a:gsLst>
            <a:gs pos="0">
              <a:schemeClr val="accent1">
                <a:tint val="60000"/>
                <a:hueOff val="0"/>
                <a:satOff val="0"/>
                <a:lumOff val="0"/>
                <a:alphaOff val="0"/>
                <a:tint val="98000"/>
                <a:lumMod val="114000"/>
              </a:schemeClr>
            </a:gs>
            <a:gs pos="100000">
              <a:schemeClr val="accent1">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7844816-7AF6-9846-BE58-BD4B4BC0D28B}">
      <dsp:nvSpPr>
        <dsp:cNvPr id="0" name=""/>
        <dsp:cNvSpPr/>
      </dsp:nvSpPr>
      <dsp:spPr>
        <a:xfrm>
          <a:off x="3475489" y="1553046"/>
          <a:ext cx="1653194" cy="1653194"/>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b="1" kern="1200" dirty="0"/>
            <a:t>Social Innovation in Post-Pandemic</a:t>
          </a:r>
        </a:p>
      </dsp:txBody>
      <dsp:txXfrm>
        <a:off x="3717594" y="1795151"/>
        <a:ext cx="1168984" cy="1168984"/>
      </dsp:txXfrm>
    </dsp:sp>
    <dsp:sp modelId="{EA806A56-3A2B-194B-AF9D-38FCDC76A6DB}">
      <dsp:nvSpPr>
        <dsp:cNvPr id="0" name=""/>
        <dsp:cNvSpPr/>
      </dsp:nvSpPr>
      <dsp:spPr>
        <a:xfrm>
          <a:off x="3723468" y="1747"/>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Well-being Economy</a:t>
          </a:r>
        </a:p>
      </dsp:txBody>
      <dsp:txXfrm>
        <a:off x="3892941" y="171220"/>
        <a:ext cx="818290" cy="818290"/>
      </dsp:txXfrm>
    </dsp:sp>
    <dsp:sp modelId="{5EF4396D-9D85-E84F-B404-F1E17475CC4D}">
      <dsp:nvSpPr>
        <dsp:cNvPr id="0" name=""/>
        <dsp:cNvSpPr/>
      </dsp:nvSpPr>
      <dsp:spPr>
        <a:xfrm>
          <a:off x="5281688" y="901386"/>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Finance &amp; Banking</a:t>
          </a:r>
        </a:p>
      </dsp:txBody>
      <dsp:txXfrm>
        <a:off x="5451161" y="1070859"/>
        <a:ext cx="818290" cy="818290"/>
      </dsp:txXfrm>
    </dsp:sp>
    <dsp:sp modelId="{330B1FCF-3E98-2644-92EE-7380E09C951F}">
      <dsp:nvSpPr>
        <dsp:cNvPr id="0" name=""/>
        <dsp:cNvSpPr/>
      </dsp:nvSpPr>
      <dsp:spPr>
        <a:xfrm>
          <a:off x="5281688" y="2700664"/>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Tech for Good</a:t>
          </a:r>
        </a:p>
      </dsp:txBody>
      <dsp:txXfrm>
        <a:off x="5451161" y="2870137"/>
        <a:ext cx="818290" cy="818290"/>
      </dsp:txXfrm>
    </dsp:sp>
    <dsp:sp modelId="{CA23476E-07E0-F746-A574-C2C0740E2D88}">
      <dsp:nvSpPr>
        <dsp:cNvPr id="0" name=""/>
        <dsp:cNvSpPr/>
      </dsp:nvSpPr>
      <dsp:spPr>
        <a:xfrm>
          <a:off x="3723468" y="3600303"/>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Education</a:t>
          </a:r>
        </a:p>
      </dsp:txBody>
      <dsp:txXfrm>
        <a:off x="3892941" y="3769776"/>
        <a:ext cx="818290" cy="818290"/>
      </dsp:txXfrm>
    </dsp:sp>
    <dsp:sp modelId="{E2AB7C29-6F8C-284F-B521-0CC70B34E249}">
      <dsp:nvSpPr>
        <dsp:cNvPr id="0" name=""/>
        <dsp:cNvSpPr/>
      </dsp:nvSpPr>
      <dsp:spPr>
        <a:xfrm>
          <a:off x="2165248" y="2700664"/>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Leadership</a:t>
          </a:r>
        </a:p>
      </dsp:txBody>
      <dsp:txXfrm>
        <a:off x="2334721" y="2870137"/>
        <a:ext cx="818290" cy="818290"/>
      </dsp:txXfrm>
    </dsp:sp>
    <dsp:sp modelId="{ECDFBF10-4F61-B946-853F-949402CE7832}">
      <dsp:nvSpPr>
        <dsp:cNvPr id="0" name=""/>
        <dsp:cNvSpPr/>
      </dsp:nvSpPr>
      <dsp:spPr>
        <a:xfrm>
          <a:off x="2165248" y="901386"/>
          <a:ext cx="1157236" cy="1157236"/>
        </a:xfrm>
        <a:prstGeom prst="ellipse">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t>Work with Meaning &amp; Purpose</a:t>
          </a:r>
        </a:p>
      </dsp:txBody>
      <dsp:txXfrm>
        <a:off x="2334721" y="1070859"/>
        <a:ext cx="818290" cy="8182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8F9B6-C6FE-904C-A355-6072D332FBB0}">
      <dsp:nvSpPr>
        <dsp:cNvPr id="0" name=""/>
        <dsp:cNvSpPr/>
      </dsp:nvSpPr>
      <dsp:spPr>
        <a:xfrm>
          <a:off x="3192" y="56128"/>
          <a:ext cx="2532322" cy="151939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Unemployed workers can afford to wait longer and search for a better job or better wages.</a:t>
          </a:r>
          <a:endParaRPr lang="en-US" sz="1400" kern="1200"/>
        </a:p>
      </dsp:txBody>
      <dsp:txXfrm>
        <a:off x="3192" y="56128"/>
        <a:ext cx="2532322" cy="1519393"/>
      </dsp:txXfrm>
    </dsp:sp>
    <dsp:sp modelId="{A5E26500-6BC5-AD4F-97CA-30A5F6E500E0}">
      <dsp:nvSpPr>
        <dsp:cNvPr id="0" name=""/>
        <dsp:cNvSpPr/>
      </dsp:nvSpPr>
      <dsp:spPr>
        <a:xfrm>
          <a:off x="2788746" y="56128"/>
          <a:ext cx="2532322" cy="1519393"/>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Workers are disentangled from paid labor, and this helps to enhance creativity and social entrepreneurship.</a:t>
          </a:r>
          <a:endParaRPr lang="en-US" sz="1400" kern="1200"/>
        </a:p>
      </dsp:txBody>
      <dsp:txXfrm>
        <a:off x="2788746" y="56128"/>
        <a:ext cx="2532322" cy="1519393"/>
      </dsp:txXfrm>
    </dsp:sp>
    <dsp:sp modelId="{52FFAF23-A773-CD47-9F21-F3D57D80449E}">
      <dsp:nvSpPr>
        <dsp:cNvPr id="0" name=""/>
        <dsp:cNvSpPr/>
      </dsp:nvSpPr>
      <dsp:spPr>
        <a:xfrm>
          <a:off x="5574301" y="56128"/>
          <a:ext cx="2532322" cy="1519393"/>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It gives adults the possibility to return to school or stay at home to care for their children and their relatives.</a:t>
          </a:r>
          <a:endParaRPr lang="en-US" sz="1400" kern="1200"/>
        </a:p>
      </dsp:txBody>
      <dsp:txXfrm>
        <a:off x="5574301" y="56128"/>
        <a:ext cx="2532322" cy="1519393"/>
      </dsp:txXfrm>
    </dsp:sp>
    <dsp:sp modelId="{ACEF2564-E052-AC41-881C-2A197498FCF9}">
      <dsp:nvSpPr>
        <dsp:cNvPr id="0" name=""/>
        <dsp:cNvSpPr/>
      </dsp:nvSpPr>
      <dsp:spPr>
        <a:xfrm>
          <a:off x="8359855" y="56128"/>
          <a:ext cx="2532322" cy="1519393"/>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It avoids the usual “poverty traps” created by traditional welfare programs.</a:t>
          </a:r>
          <a:endParaRPr lang="en-US" sz="1400" kern="1200"/>
        </a:p>
      </dsp:txBody>
      <dsp:txXfrm>
        <a:off x="8359855" y="56128"/>
        <a:ext cx="2532322" cy="1519393"/>
      </dsp:txXfrm>
    </dsp:sp>
    <dsp:sp modelId="{D91AE56D-81EA-F549-B4D5-0E7DBC8FC51B}">
      <dsp:nvSpPr>
        <dsp:cNvPr id="0" name=""/>
        <dsp:cNvSpPr/>
      </dsp:nvSpPr>
      <dsp:spPr>
        <a:xfrm>
          <a:off x="3192" y="1828754"/>
          <a:ext cx="2532322" cy="1519393"/>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It allows for simple straightforward financial assistance that minimizes bureaucracy, an obstacle which often penalizes people with lower levels of education.</a:t>
          </a:r>
          <a:endParaRPr lang="en-US" sz="1400" kern="1200"/>
        </a:p>
      </dsp:txBody>
      <dsp:txXfrm>
        <a:off x="3192" y="1828754"/>
        <a:ext cx="2532322" cy="1519393"/>
      </dsp:txXfrm>
    </dsp:sp>
    <dsp:sp modelId="{BD010CAF-08D9-F648-B3D5-D77887591348}">
      <dsp:nvSpPr>
        <dsp:cNvPr id="0" name=""/>
        <dsp:cNvSpPr/>
      </dsp:nvSpPr>
      <dsp:spPr>
        <a:xfrm>
          <a:off x="2788746" y="1828754"/>
          <a:ext cx="2532322" cy="151939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The government would spend less administrating a universal income program than what it spends on traditional welfare assistance programs.</a:t>
          </a:r>
          <a:endParaRPr lang="en-US" sz="1400" kern="1200"/>
        </a:p>
      </dsp:txBody>
      <dsp:txXfrm>
        <a:off x="2788746" y="1828754"/>
        <a:ext cx="2532322" cy="1519393"/>
      </dsp:txXfrm>
    </dsp:sp>
    <dsp:sp modelId="{6920BA1C-8EA8-5544-8538-A5AF37DDB1B6}">
      <dsp:nvSpPr>
        <dsp:cNvPr id="0" name=""/>
        <dsp:cNvSpPr/>
      </dsp:nvSpPr>
      <dsp:spPr>
        <a:xfrm>
          <a:off x="5574301" y="1828754"/>
          <a:ext cx="2532322" cy="1519393"/>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Young couples have more income to start families, which is particularly relevant for countries with low birth rates.</a:t>
          </a:r>
          <a:endParaRPr lang="en-US" sz="1400" kern="1200"/>
        </a:p>
      </dsp:txBody>
      <dsp:txXfrm>
        <a:off x="5574301" y="1828754"/>
        <a:ext cx="2532322" cy="1519393"/>
      </dsp:txXfrm>
    </dsp:sp>
    <dsp:sp modelId="{9D16BA72-80F0-094D-B00E-CE5709CE49AD}">
      <dsp:nvSpPr>
        <dsp:cNvPr id="0" name=""/>
        <dsp:cNvSpPr/>
      </dsp:nvSpPr>
      <dsp:spPr>
        <a:xfrm>
          <a:off x="8359855" y="1828754"/>
          <a:ext cx="2532322" cy="1519393"/>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The payments could help stabilize the economy during recessionary periods.</a:t>
          </a:r>
          <a:endParaRPr lang="en-US" sz="1400" kern="1200"/>
        </a:p>
      </dsp:txBody>
      <dsp:txXfrm>
        <a:off x="8359855" y="1828754"/>
        <a:ext cx="2532322" cy="151939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568661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3008064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284560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748E2F3-AB79-7A4E-B243-D589CA00E7BD}" type="datetimeFigureOut">
              <a:rPr lang="en-US" smtClean="0"/>
              <a:t>12/19/22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2316875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748E2F3-AB79-7A4E-B243-D589CA00E7BD}" type="datetimeFigureOut">
              <a:rPr lang="en-US" smtClean="0"/>
              <a:t>12/19/22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3886876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1106936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708860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1959681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48E2F3-AB79-7A4E-B243-D589CA00E7BD}" type="datetimeFigureOut">
              <a:rPr lang="en-US" smtClean="0"/>
              <a:t>12/19/22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864691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748E2F3-AB79-7A4E-B243-D589CA00E7BD}" type="datetimeFigureOut">
              <a:rPr lang="en-US" smtClean="0"/>
              <a:t>12/19/22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1828221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28918285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12288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816652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4074517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3722998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34426836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748E2F3-AB79-7A4E-B243-D589CA00E7BD}" type="datetimeFigureOut">
              <a:rPr lang="en-US" smtClean="0"/>
              <a:t>12/19/22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8838AE-802F-A240-A1E2-19DD0B205B33}" type="slidenum">
              <a:rPr lang="en-US" smtClean="0"/>
              <a:t>‹#›</a:t>
            </a:fld>
            <a:endParaRPr lang="en-US"/>
          </a:p>
        </p:txBody>
      </p:sp>
    </p:spTree>
    <p:extLst>
      <p:ext uri="{BB962C8B-B14F-4D97-AF65-F5344CB8AC3E}">
        <p14:creationId xmlns:p14="http://schemas.microsoft.com/office/powerpoint/2010/main" val="2956511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748E2F3-AB79-7A4E-B243-D589CA00E7BD}" type="datetimeFigureOut">
              <a:rPr lang="en-US" smtClean="0"/>
              <a:t>12/19/22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28838AE-802F-A240-A1E2-19DD0B205B33}" type="slidenum">
              <a:rPr lang="en-US" smtClean="0"/>
              <a:t>‹#›</a:t>
            </a:fld>
            <a:endParaRPr lang="en-US"/>
          </a:p>
        </p:txBody>
      </p:sp>
    </p:spTree>
    <p:extLst>
      <p:ext uri="{BB962C8B-B14F-4D97-AF65-F5344CB8AC3E}">
        <p14:creationId xmlns:p14="http://schemas.microsoft.com/office/powerpoint/2010/main" val="39538714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gB2nYwZjyo8"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1"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1F2F813-5389-2788-6F30-556BD2F76C45}"/>
              </a:ext>
            </a:extLst>
          </p:cNvPr>
          <p:cNvSpPr>
            <a:spLocks noGrp="1"/>
          </p:cNvSpPr>
          <p:nvPr>
            <p:ph type="title"/>
          </p:nvPr>
        </p:nvSpPr>
        <p:spPr>
          <a:xfrm>
            <a:off x="806195" y="804672"/>
            <a:ext cx="3521359" cy="5248656"/>
          </a:xfrm>
        </p:spPr>
        <p:txBody>
          <a:bodyPr anchor="ctr">
            <a:normAutofit/>
          </a:bodyPr>
          <a:lstStyle/>
          <a:p>
            <a:pPr algn="ctr"/>
            <a:r>
              <a:rPr lang="en-US"/>
              <a:t>ASSESSMENT DETAILS: ATTENDING STUDENTS</a:t>
            </a:r>
          </a:p>
        </p:txBody>
      </p:sp>
      <p:sp>
        <p:nvSpPr>
          <p:cNvPr id="3" name="Content Placeholder 2">
            <a:extLst>
              <a:ext uri="{FF2B5EF4-FFF2-40B4-BE49-F238E27FC236}">
                <a16:creationId xmlns:a16="http://schemas.microsoft.com/office/drawing/2014/main" id="{269161CF-40BD-20D9-2CA1-5CAC8FCC5DF1}"/>
              </a:ext>
            </a:extLst>
          </p:cNvPr>
          <p:cNvSpPr>
            <a:spLocks noGrp="1"/>
          </p:cNvSpPr>
          <p:nvPr>
            <p:ph idx="1"/>
          </p:nvPr>
        </p:nvSpPr>
        <p:spPr>
          <a:xfrm>
            <a:off x="4975861" y="804671"/>
            <a:ext cx="6399930" cy="5248657"/>
          </a:xfrm>
        </p:spPr>
        <p:txBody>
          <a:bodyPr anchor="ctr">
            <a:normAutofit/>
          </a:bodyPr>
          <a:lstStyle/>
          <a:p>
            <a:pPr marL="0" indent="0">
              <a:buNone/>
            </a:pPr>
            <a:endParaRPr lang="en-US"/>
          </a:p>
          <a:p>
            <a:r>
              <a:rPr lang="en-US"/>
              <a:t>Using relevant examples, discuss the intersection between social innovation and corporate social justice. </a:t>
            </a:r>
          </a:p>
        </p:txBody>
      </p:sp>
    </p:spTree>
    <p:extLst>
      <p:ext uri="{BB962C8B-B14F-4D97-AF65-F5344CB8AC3E}">
        <p14:creationId xmlns:p14="http://schemas.microsoft.com/office/powerpoint/2010/main" val="3216805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1"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1F2F813-5389-2788-6F30-556BD2F76C45}"/>
              </a:ext>
            </a:extLst>
          </p:cNvPr>
          <p:cNvSpPr>
            <a:spLocks noGrp="1"/>
          </p:cNvSpPr>
          <p:nvPr>
            <p:ph type="title"/>
          </p:nvPr>
        </p:nvSpPr>
        <p:spPr>
          <a:xfrm>
            <a:off x="806195" y="804672"/>
            <a:ext cx="3521359" cy="5248656"/>
          </a:xfrm>
        </p:spPr>
        <p:txBody>
          <a:bodyPr anchor="ctr">
            <a:normAutofit/>
          </a:bodyPr>
          <a:lstStyle/>
          <a:p>
            <a:pPr algn="ctr"/>
            <a:r>
              <a:rPr lang="en-US"/>
              <a:t>ASSESSMENT DETAILS: NON- ATTENDING STUDENTS</a:t>
            </a:r>
          </a:p>
        </p:txBody>
      </p:sp>
      <p:sp>
        <p:nvSpPr>
          <p:cNvPr id="3" name="Content Placeholder 2">
            <a:extLst>
              <a:ext uri="{FF2B5EF4-FFF2-40B4-BE49-F238E27FC236}">
                <a16:creationId xmlns:a16="http://schemas.microsoft.com/office/drawing/2014/main" id="{269161CF-40BD-20D9-2CA1-5CAC8FCC5DF1}"/>
              </a:ext>
            </a:extLst>
          </p:cNvPr>
          <p:cNvSpPr>
            <a:spLocks noGrp="1"/>
          </p:cNvSpPr>
          <p:nvPr>
            <p:ph idx="1"/>
          </p:nvPr>
        </p:nvSpPr>
        <p:spPr>
          <a:xfrm>
            <a:off x="4975861" y="804671"/>
            <a:ext cx="6399930" cy="5248657"/>
          </a:xfrm>
        </p:spPr>
        <p:txBody>
          <a:bodyPr anchor="ctr">
            <a:normAutofit/>
          </a:bodyPr>
          <a:lstStyle/>
          <a:p>
            <a:pPr marL="0" indent="0">
              <a:buNone/>
            </a:pPr>
            <a:endParaRPr lang="en-US"/>
          </a:p>
          <a:p>
            <a:r>
              <a:rPr lang="en-US"/>
              <a:t>Discuss the concept of social impact assessment and its dimensions.</a:t>
            </a:r>
          </a:p>
          <a:p>
            <a:r>
              <a:rPr lang="en-US"/>
              <a:t>Discuss with relevant examples, the delivery structures of social impact bonds.</a:t>
            </a:r>
          </a:p>
        </p:txBody>
      </p:sp>
    </p:spTree>
    <p:extLst>
      <p:ext uri="{BB962C8B-B14F-4D97-AF65-F5344CB8AC3E}">
        <p14:creationId xmlns:p14="http://schemas.microsoft.com/office/powerpoint/2010/main" val="3274069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2144791"/>
            <a:ext cx="5015638" cy="2804400"/>
          </a:xfrm>
        </p:spPr>
        <p:txBody>
          <a:bodyPr vert="horz" wrap="square" lIns="0" tIns="0" rIns="0" bIns="0" rtlCol="0" anchor="b" anchorCtr="0">
            <a:normAutofit fontScale="90000"/>
          </a:bodyPr>
          <a:lstStyle/>
          <a:p>
            <a:pPr algn="ctr">
              <a:lnSpc>
                <a:spcPct val="90000"/>
              </a:lnSpc>
            </a:pPr>
            <a:r>
              <a:rPr lang="en-US" sz="4800" b="1" spc="-100" dirty="0"/>
              <a:t>LECTURE:</a:t>
            </a:r>
            <a:br>
              <a:rPr lang="en-US" sz="4800" b="1" spc="-100" dirty="0"/>
            </a:br>
            <a:br>
              <a:rPr lang="en-US" sz="4800" b="1" spc="-100" dirty="0"/>
            </a:br>
            <a:r>
              <a:rPr lang="en-US" sz="4800" b="1" spc="-100" dirty="0"/>
              <a:t>SOCIAL INNOVATION IN THE POST PANDEMIC WORLD</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3" name="Freeform: Shape 12">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itle 2">
            <a:extLst>
              <a:ext uri="{FF2B5EF4-FFF2-40B4-BE49-F238E27FC236}">
                <a16:creationId xmlns:a16="http://schemas.microsoft.com/office/drawing/2014/main" id="{76EB6D41-0CD2-42C4-551C-6C8366388A0E}"/>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Social Innovation in the Post-Pandemic World</a:t>
            </a:r>
          </a:p>
        </p:txBody>
      </p:sp>
      <p:sp>
        <p:nvSpPr>
          <p:cNvPr id="4" name="Content Placeholder 3">
            <a:extLst>
              <a:ext uri="{FF2B5EF4-FFF2-40B4-BE49-F238E27FC236}">
                <a16:creationId xmlns:a16="http://schemas.microsoft.com/office/drawing/2014/main" id="{53DC9776-E27C-ECEA-EA12-EE68C3DE2B17}"/>
              </a:ext>
            </a:extLst>
          </p:cNvPr>
          <p:cNvSpPr>
            <a:spLocks noGrp="1"/>
          </p:cNvSpPr>
          <p:nvPr>
            <p:ph idx="1"/>
          </p:nvPr>
        </p:nvSpPr>
        <p:spPr>
          <a:xfrm>
            <a:off x="5204109" y="1645920"/>
            <a:ext cx="6269434" cy="4470821"/>
          </a:xfrm>
        </p:spPr>
        <p:txBody>
          <a:bodyPr>
            <a:normAutofit/>
          </a:bodyPr>
          <a:lstStyle/>
          <a:p>
            <a:r>
              <a:rPr lang="en-GB" b="0" i="0" dirty="0">
                <a:effectLst/>
                <a:latin typeface="+mn-lt"/>
              </a:rPr>
              <a:t>The need to respond to the current social changes has triggered a growing international movement of people and organizations at the intersection of the ecology, civil rights and participatory democracy social movements. These relatively new initiatives are often test beds for new forms of cooperation and solidarity that appear to be flourishing. </a:t>
            </a:r>
          </a:p>
        </p:txBody>
      </p:sp>
    </p:spTree>
    <p:extLst>
      <p:ext uri="{BB962C8B-B14F-4D97-AF65-F5344CB8AC3E}">
        <p14:creationId xmlns:p14="http://schemas.microsoft.com/office/powerpoint/2010/main" val="5534130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D9B8FD4-CDEB-4EB4-B4DE-C89E11938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5A2E3D1D-9E9F-4739-BA14-D4D7FA9FB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1FFB365B-E9DC-4859-B8AB-CB83EEBE4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ADAB9C8-EB37-4914-A699-C716FC8FE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D4A9D893-1CF6-81DC-8B94-259BA1F5BAA8}"/>
              </a:ext>
            </a:extLst>
          </p:cNvPr>
          <p:cNvSpPr>
            <a:spLocks noGrp="1"/>
          </p:cNvSpPr>
          <p:nvPr>
            <p:ph type="title"/>
          </p:nvPr>
        </p:nvSpPr>
        <p:spPr>
          <a:xfrm>
            <a:off x="653143" y="1645920"/>
            <a:ext cx="3522879" cy="4470821"/>
          </a:xfrm>
        </p:spPr>
        <p:txBody>
          <a:bodyPr>
            <a:normAutofit/>
          </a:bodyPr>
          <a:lstStyle/>
          <a:p>
            <a:pPr algn="r"/>
            <a:r>
              <a:rPr lang="en-US">
                <a:solidFill>
                  <a:schemeClr val="bg2"/>
                </a:solidFill>
              </a:rPr>
              <a:t>Social Innovation in the Post-Pandemic World</a:t>
            </a:r>
          </a:p>
        </p:txBody>
      </p:sp>
      <p:sp>
        <p:nvSpPr>
          <p:cNvPr id="3" name="Content Placeholder 2">
            <a:extLst>
              <a:ext uri="{FF2B5EF4-FFF2-40B4-BE49-F238E27FC236}">
                <a16:creationId xmlns:a16="http://schemas.microsoft.com/office/drawing/2014/main" id="{634EB4CE-6E14-CB51-0F99-8BA6CD5D6C34}"/>
              </a:ext>
            </a:extLst>
          </p:cNvPr>
          <p:cNvSpPr>
            <a:spLocks noGrp="1"/>
          </p:cNvSpPr>
          <p:nvPr>
            <p:ph idx="1"/>
          </p:nvPr>
        </p:nvSpPr>
        <p:spPr>
          <a:xfrm>
            <a:off x="5204109" y="1645920"/>
            <a:ext cx="6269434" cy="4470821"/>
          </a:xfrm>
        </p:spPr>
        <p:txBody>
          <a:bodyPr>
            <a:normAutofit/>
          </a:bodyPr>
          <a:lstStyle/>
          <a:p>
            <a:r>
              <a:rPr lang="en-GB" b="0" i="0" dirty="0">
                <a:effectLst/>
                <a:latin typeface="+mn-lt"/>
              </a:rPr>
              <a:t>For example, there is now wider appreciation of basic societal services like universal income and health. There is also progress in the adoption of new online work models, such as online education. The pandemic has also led to the reshuffling of public budgets, the expansion of social security systems to cover for temporary unemployment, the rapid public health campaigns and investments etc.</a:t>
            </a:r>
            <a:endParaRPr lang="en-US" dirty="0">
              <a:latin typeface="+mn-lt"/>
            </a:endParaRPr>
          </a:p>
          <a:p>
            <a:endParaRPr lang="en-US" dirty="0"/>
          </a:p>
        </p:txBody>
      </p:sp>
    </p:spTree>
    <p:extLst>
      <p:ext uri="{BB962C8B-B14F-4D97-AF65-F5344CB8AC3E}">
        <p14:creationId xmlns:p14="http://schemas.microsoft.com/office/powerpoint/2010/main" val="3195884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B89E5C5-A037-45B3-9D37-3658914D47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5ACB93B0-521E-443D-9750-AFCFDDB3E80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DA1DAC79-DDBA-4382-9D43-6E5F685BE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5878"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E0880F10-995F-4F01-A83B-7ECDB7BE790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A2D49266-1F08-40F2-B0E1-1D919DCB57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6AACA73D-178F-4CFC-99E3-9F4FCBBD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667FB2A-37AB-7316-F7D5-B7E432FBB970}"/>
              </a:ext>
            </a:extLst>
          </p:cNvPr>
          <p:cNvSpPr>
            <a:spLocks noGrp="1"/>
          </p:cNvSpPr>
          <p:nvPr>
            <p:ph type="title"/>
          </p:nvPr>
        </p:nvSpPr>
        <p:spPr/>
        <p:txBody>
          <a:bodyPr/>
          <a:lstStyle/>
          <a:p>
            <a:r>
              <a:rPr lang="en-US" dirty="0"/>
              <a:t>Dimensions of Post Pandemic Social Innovation </a:t>
            </a:r>
          </a:p>
        </p:txBody>
      </p:sp>
      <p:graphicFrame>
        <p:nvGraphicFramePr>
          <p:cNvPr id="4" name="Diagram 3">
            <a:extLst>
              <a:ext uri="{FF2B5EF4-FFF2-40B4-BE49-F238E27FC236}">
                <a16:creationId xmlns:a16="http://schemas.microsoft.com/office/drawing/2014/main" id="{7752A2F2-9BD9-8A8E-273A-4C99B2B23591}"/>
              </a:ext>
            </a:extLst>
          </p:cNvPr>
          <p:cNvGraphicFramePr/>
          <p:nvPr>
            <p:extLst>
              <p:ext uri="{D42A27DB-BD31-4B8C-83A1-F6EECF244321}">
                <p14:modId xmlns:p14="http://schemas.microsoft.com/office/powerpoint/2010/main" val="2773496731"/>
              </p:ext>
            </p:extLst>
          </p:nvPr>
        </p:nvGraphicFramePr>
        <p:xfrm>
          <a:off x="1773716" y="1773715"/>
          <a:ext cx="8604173" cy="47592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94483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44EBC1E4-E7F9-6AEB-1B2D-1728F14AFEDF}"/>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The Well-being Economy</a:t>
            </a:r>
          </a:p>
        </p:txBody>
      </p:sp>
      <p:sp>
        <p:nvSpPr>
          <p:cNvPr id="3" name="Content Placeholder 2">
            <a:extLst>
              <a:ext uri="{FF2B5EF4-FFF2-40B4-BE49-F238E27FC236}">
                <a16:creationId xmlns:a16="http://schemas.microsoft.com/office/drawing/2014/main" id="{761AD1F5-F0CD-F21F-A6A1-DE00006C430E}"/>
              </a:ext>
            </a:extLst>
          </p:cNvPr>
          <p:cNvSpPr>
            <a:spLocks noGrp="1"/>
          </p:cNvSpPr>
          <p:nvPr>
            <p:ph idx="1"/>
          </p:nvPr>
        </p:nvSpPr>
        <p:spPr>
          <a:xfrm>
            <a:off x="5101999" y="690880"/>
            <a:ext cx="4947854" cy="5557519"/>
          </a:xfrm>
        </p:spPr>
        <p:txBody>
          <a:bodyPr anchor="ctr">
            <a:normAutofit/>
          </a:bodyPr>
          <a:lstStyle/>
          <a:p>
            <a:pPr>
              <a:lnSpc>
                <a:spcPct val="90000"/>
              </a:lnSpc>
            </a:pPr>
            <a:r>
              <a:rPr lang="en-GB" sz="1700" b="0" i="0">
                <a:effectLst/>
                <a:latin typeface="+mn-lt"/>
              </a:rPr>
              <a:t>Human actions have been a primary cause of the climate change observed in the past decades, affecting vital ecosystems such as agriculture, water management, transportation, fishing, biodiversity and biological conservation. </a:t>
            </a:r>
          </a:p>
          <a:p>
            <a:pPr>
              <a:lnSpc>
                <a:spcPct val="90000"/>
              </a:lnSpc>
            </a:pPr>
            <a:r>
              <a:rPr lang="en-GB" sz="1700" b="0" i="0">
                <a:effectLst/>
                <a:latin typeface="+mn-lt"/>
              </a:rPr>
              <a:t>For example, difficulty in accessing freshwater is likely to increase six-fold in the future, and one-third of agricultural land has disappeared over the last decades.</a:t>
            </a:r>
          </a:p>
          <a:p>
            <a:pPr>
              <a:lnSpc>
                <a:spcPct val="90000"/>
              </a:lnSpc>
            </a:pPr>
            <a:r>
              <a:rPr lang="en-GB" sz="1700" b="0" i="0">
                <a:effectLst/>
                <a:latin typeface="+mn-lt"/>
              </a:rPr>
              <a:t>The mismatch between infinite economic growth and finite (natural) resources is therefore the consequence of a deep disconnect between man and nature.</a:t>
            </a:r>
          </a:p>
          <a:p>
            <a:pPr>
              <a:lnSpc>
                <a:spcPct val="90000"/>
              </a:lnSpc>
            </a:pPr>
            <a:r>
              <a:rPr lang="en-GB" sz="1700" b="0" i="0">
                <a:effectLst/>
                <a:latin typeface="+mn-lt"/>
              </a:rPr>
              <a:t>Another aspect that appears to be at the root of main social and economic problems is that the current economic system has not been able to reduce inequality. </a:t>
            </a:r>
            <a:endParaRPr lang="en-US" sz="1700">
              <a:latin typeface="+mn-lt"/>
            </a:endParaRPr>
          </a:p>
        </p:txBody>
      </p:sp>
    </p:spTree>
    <p:extLst>
      <p:ext uri="{BB962C8B-B14F-4D97-AF65-F5344CB8AC3E}">
        <p14:creationId xmlns:p14="http://schemas.microsoft.com/office/powerpoint/2010/main" val="2769069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026" name="Picture 2" descr="Who Really Stands to Win from Universal Basic Income? | The New Yorker">
            <a:extLst>
              <a:ext uri="{FF2B5EF4-FFF2-40B4-BE49-F238E27FC236}">
                <a16:creationId xmlns:a16="http://schemas.microsoft.com/office/drawing/2014/main" id="{611524AC-D3FF-F608-FCB3-76D750A7CD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136" b="2865"/>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7CECD3-9295-D772-4A47-3D7693D7A336}"/>
              </a:ext>
            </a:extLst>
          </p:cNvPr>
          <p:cNvSpPr>
            <a:spLocks noGrp="1"/>
          </p:cNvSpPr>
          <p:nvPr>
            <p:ph type="title"/>
          </p:nvPr>
        </p:nvSpPr>
        <p:spPr>
          <a:xfrm>
            <a:off x="6374887" y="1641860"/>
            <a:ext cx="4204298" cy="1034728"/>
          </a:xfrm>
        </p:spPr>
        <p:txBody>
          <a:bodyPr>
            <a:normAutofit/>
          </a:bodyPr>
          <a:lstStyle/>
          <a:p>
            <a:r>
              <a:rPr lang="en-US" sz="2800" dirty="0"/>
              <a:t>Social Innovation in Well-being Economy</a:t>
            </a:r>
          </a:p>
        </p:txBody>
      </p:sp>
      <p:sp>
        <p:nvSpPr>
          <p:cNvPr id="3" name="Content Placeholder 2">
            <a:extLst>
              <a:ext uri="{FF2B5EF4-FFF2-40B4-BE49-F238E27FC236}">
                <a16:creationId xmlns:a16="http://schemas.microsoft.com/office/drawing/2014/main" id="{52E8B35E-52AC-F358-1331-E8299051DE5B}"/>
              </a:ext>
            </a:extLst>
          </p:cNvPr>
          <p:cNvSpPr>
            <a:spLocks noGrp="1"/>
          </p:cNvSpPr>
          <p:nvPr>
            <p:ph idx="1"/>
          </p:nvPr>
        </p:nvSpPr>
        <p:spPr>
          <a:xfrm>
            <a:off x="6374886" y="2809812"/>
            <a:ext cx="4169380" cy="2384064"/>
          </a:xfrm>
        </p:spPr>
        <p:txBody>
          <a:bodyPr>
            <a:normAutofit/>
          </a:bodyPr>
          <a:lstStyle/>
          <a:p>
            <a:pPr>
              <a:lnSpc>
                <a:spcPct val="90000"/>
              </a:lnSpc>
            </a:pPr>
            <a:r>
              <a:rPr lang="en-GB" sz="900" b="0" i="0">
                <a:effectLst/>
                <a:latin typeface="+mn-lt"/>
              </a:rPr>
              <a:t>One major social innovation would be to establish as human right the access to a universal basic income. </a:t>
            </a:r>
          </a:p>
          <a:p>
            <a:pPr>
              <a:lnSpc>
                <a:spcPct val="90000"/>
              </a:lnSpc>
            </a:pPr>
            <a:r>
              <a:rPr lang="en-GB" sz="900" b="0" i="0">
                <a:effectLst/>
                <a:latin typeface="+mn-lt"/>
              </a:rPr>
              <a:t>Universal Basic Income—UBI—is a government-guaranteed payment that citizens receive. </a:t>
            </a:r>
          </a:p>
          <a:p>
            <a:pPr>
              <a:lnSpc>
                <a:spcPct val="90000"/>
              </a:lnSpc>
            </a:pPr>
            <a:r>
              <a:rPr lang="en-GB" sz="900" b="0" i="0">
                <a:effectLst/>
                <a:latin typeface="+mn-lt"/>
              </a:rPr>
              <a:t>The intention behind the payment is to provide enough income to cover the basic living cost and provide financial security. </a:t>
            </a:r>
          </a:p>
          <a:p>
            <a:pPr>
              <a:lnSpc>
                <a:spcPct val="90000"/>
              </a:lnSpc>
            </a:pPr>
            <a:r>
              <a:rPr lang="en-GB" sz="900" b="0" i="0">
                <a:effectLst/>
                <a:latin typeface="+mn-lt"/>
              </a:rPr>
              <a:t>While there are different approaches regarding who receives it (every citizen regardless of income versus only those who are below the poverty line, whether they are working or not), there are already several interesting experiments taking place in different parts of the world, such as Canada, Finland and Scotland. </a:t>
            </a:r>
          </a:p>
          <a:p>
            <a:pPr>
              <a:lnSpc>
                <a:spcPct val="90000"/>
              </a:lnSpc>
            </a:pPr>
            <a:r>
              <a:rPr lang="en-GB" sz="900" b="0" i="0">
                <a:effectLst/>
                <a:latin typeface="+mn-lt"/>
              </a:rPr>
              <a:t>Opponents to UBI claim that it incentivizes idleness and a culture of dependency</a:t>
            </a:r>
            <a:endParaRPr lang="en-US" sz="900">
              <a:latin typeface="+mn-lt"/>
            </a:endParaRPr>
          </a:p>
        </p:txBody>
      </p:sp>
    </p:spTree>
    <p:extLst>
      <p:ext uri="{BB962C8B-B14F-4D97-AF65-F5344CB8AC3E}">
        <p14:creationId xmlns:p14="http://schemas.microsoft.com/office/powerpoint/2010/main" val="1758961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6A4BB48-B61E-44C1-D0DE-4E1E0474EE8A}"/>
              </a:ext>
            </a:extLst>
          </p:cNvPr>
          <p:cNvSpPr>
            <a:spLocks noGrp="1"/>
          </p:cNvSpPr>
          <p:nvPr>
            <p:ph type="title"/>
          </p:nvPr>
        </p:nvSpPr>
        <p:spPr>
          <a:xfrm>
            <a:off x="648930" y="629267"/>
            <a:ext cx="9252154" cy="1016654"/>
          </a:xfrm>
        </p:spPr>
        <p:txBody>
          <a:bodyPr>
            <a:normAutofit/>
          </a:bodyPr>
          <a:lstStyle/>
          <a:p>
            <a:r>
              <a:rPr lang="en-US">
                <a:solidFill>
                  <a:srgbClr val="EBEBEB"/>
                </a:solidFill>
              </a:rPr>
              <a:t>Benefits of UBI</a:t>
            </a:r>
          </a:p>
        </p:txBody>
      </p:sp>
      <p:sp>
        <p:nvSpPr>
          <p:cNvPr id="14" name="Rectangle 1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Freeform: Shape 1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5" name="Content Placeholder 2">
            <a:extLst>
              <a:ext uri="{FF2B5EF4-FFF2-40B4-BE49-F238E27FC236}">
                <a16:creationId xmlns:a16="http://schemas.microsoft.com/office/drawing/2014/main" id="{EA4AB1BE-0645-676D-E395-D280EB4783E9}"/>
              </a:ext>
            </a:extLst>
          </p:cNvPr>
          <p:cNvGraphicFramePr>
            <a:graphicFrameLocks noGrp="1"/>
          </p:cNvGraphicFramePr>
          <p:nvPr>
            <p:ph idx="1"/>
            <p:extLst>
              <p:ext uri="{D42A27DB-BD31-4B8C-83A1-F6EECF244321}">
                <p14:modId xmlns:p14="http://schemas.microsoft.com/office/powerpoint/2010/main" val="1552571288"/>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5801719"/>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53D12-1009-E77D-F325-BFC6246BE6D6}"/>
              </a:ext>
            </a:extLst>
          </p:cNvPr>
          <p:cNvSpPr>
            <a:spLocks noGrp="1"/>
          </p:cNvSpPr>
          <p:nvPr>
            <p:ph type="title"/>
          </p:nvPr>
        </p:nvSpPr>
        <p:spPr>
          <a:xfrm>
            <a:off x="646111" y="452718"/>
            <a:ext cx="9404723" cy="1400530"/>
          </a:xfrm>
        </p:spPr>
        <p:txBody>
          <a:bodyPr>
            <a:normAutofit/>
          </a:bodyPr>
          <a:lstStyle/>
          <a:p>
            <a:r>
              <a:rPr lang="en-US"/>
              <a:t>Social Innovation in Well-being Economy</a:t>
            </a:r>
            <a:endParaRPr lang="en-US" dirty="0"/>
          </a:p>
        </p:txBody>
      </p:sp>
      <p:sp>
        <p:nvSpPr>
          <p:cNvPr id="3" name="Content Placeholder 2">
            <a:extLst>
              <a:ext uri="{FF2B5EF4-FFF2-40B4-BE49-F238E27FC236}">
                <a16:creationId xmlns:a16="http://schemas.microsoft.com/office/drawing/2014/main" id="{F26B5415-B750-72AC-220A-1FE5CCEE5271}"/>
              </a:ext>
            </a:extLst>
          </p:cNvPr>
          <p:cNvSpPr>
            <a:spLocks noGrp="1"/>
          </p:cNvSpPr>
          <p:nvPr>
            <p:ph idx="1"/>
          </p:nvPr>
        </p:nvSpPr>
        <p:spPr>
          <a:xfrm>
            <a:off x="1103312" y="2052918"/>
            <a:ext cx="8946541" cy="4195481"/>
          </a:xfrm>
        </p:spPr>
        <p:txBody>
          <a:bodyPr>
            <a:normAutofit/>
          </a:bodyPr>
          <a:lstStyle/>
          <a:p>
            <a:pPr>
              <a:lnSpc>
                <a:spcPct val="90000"/>
              </a:lnSpc>
            </a:pPr>
            <a:r>
              <a:rPr lang="en-GB" sz="1700" b="0" i="0">
                <a:effectLst/>
                <a:latin typeface="+mn-lt"/>
              </a:rPr>
              <a:t>Reduction of excessive consumerism- by helping decouple consumption from materialism. </a:t>
            </a:r>
          </a:p>
          <a:p>
            <a:pPr>
              <a:lnSpc>
                <a:spcPct val="90000"/>
              </a:lnSpc>
            </a:pPr>
            <a:r>
              <a:rPr lang="en-GB" sz="1700" b="0" i="0">
                <a:effectLst/>
                <a:latin typeface="+mn-lt"/>
              </a:rPr>
              <a:t>This can take at least two forms:</a:t>
            </a:r>
          </a:p>
          <a:p>
            <a:pPr>
              <a:lnSpc>
                <a:spcPct val="90000"/>
              </a:lnSpc>
            </a:pPr>
            <a:r>
              <a:rPr lang="en-GB" sz="1700" b="0" i="0">
                <a:effectLst/>
                <a:latin typeface="+mn-lt"/>
              </a:rPr>
              <a:t>Promoting the sharing economy. Sharing economy envisions maintaining the level of products and services that can be consumed by multiplying the number of users per object.</a:t>
            </a:r>
          </a:p>
          <a:p>
            <a:pPr>
              <a:lnSpc>
                <a:spcPct val="90000"/>
              </a:lnSpc>
            </a:pPr>
            <a:r>
              <a:rPr lang="en-GB" sz="1700" b="0" i="0">
                <a:effectLst/>
                <a:latin typeface="+mn-lt"/>
              </a:rPr>
              <a:t>Promoting conscious consumption. For instance, the prioritization of doing, seeing and feeling over possession is a fundamental change in consumers. Conscious consumers may, for example, trade with friends or shop for second-hand goods. </a:t>
            </a:r>
          </a:p>
          <a:p>
            <a:pPr>
              <a:lnSpc>
                <a:spcPct val="90000"/>
              </a:lnSpc>
            </a:pPr>
            <a:r>
              <a:rPr lang="en-GB" sz="1700" b="0" i="0">
                <a:effectLst/>
                <a:latin typeface="+mn-lt"/>
              </a:rPr>
              <a:t>Conscious consumers may look for fair trade certificates and/or certificates of “ethically sourced” and “social responsibility goods and services.</a:t>
            </a:r>
          </a:p>
          <a:p>
            <a:pPr>
              <a:lnSpc>
                <a:spcPct val="90000"/>
              </a:lnSpc>
            </a:pPr>
            <a:r>
              <a:rPr lang="en-GB" sz="1700" b="0" i="0">
                <a:effectLst/>
                <a:latin typeface="+mn-lt"/>
              </a:rPr>
              <a:t>Conscious consumption is about new lifestyles for health and sustainability that value spiritual well-being over material products and possessions</a:t>
            </a:r>
            <a:endParaRPr lang="en-US" sz="1700">
              <a:latin typeface="+mn-lt"/>
            </a:endParaRPr>
          </a:p>
        </p:txBody>
      </p:sp>
    </p:spTree>
    <p:extLst>
      <p:ext uri="{BB962C8B-B14F-4D97-AF65-F5344CB8AC3E}">
        <p14:creationId xmlns:p14="http://schemas.microsoft.com/office/powerpoint/2010/main" val="3511865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4827FAFD-E8D2-9CB4-F3B3-4DA7E13B5C73}"/>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Finance &amp; Banking</a:t>
            </a:r>
          </a:p>
        </p:txBody>
      </p:sp>
      <p:sp>
        <p:nvSpPr>
          <p:cNvPr id="3" name="Content Placeholder 2">
            <a:extLst>
              <a:ext uri="{FF2B5EF4-FFF2-40B4-BE49-F238E27FC236}">
                <a16:creationId xmlns:a16="http://schemas.microsoft.com/office/drawing/2014/main" id="{05972F68-F98B-9280-89D3-0B373F7334F5}"/>
              </a:ext>
            </a:extLst>
          </p:cNvPr>
          <p:cNvSpPr>
            <a:spLocks noGrp="1"/>
          </p:cNvSpPr>
          <p:nvPr>
            <p:ph idx="1"/>
          </p:nvPr>
        </p:nvSpPr>
        <p:spPr>
          <a:xfrm>
            <a:off x="5101999" y="690880"/>
            <a:ext cx="4947854" cy="5557519"/>
          </a:xfrm>
        </p:spPr>
        <p:txBody>
          <a:bodyPr anchor="ctr">
            <a:normAutofit lnSpcReduction="10000"/>
          </a:bodyPr>
          <a:lstStyle/>
          <a:p>
            <a:r>
              <a:rPr lang="en-GB" b="0" i="0" dirty="0">
                <a:effectLst/>
                <a:latin typeface="+mn-lt"/>
              </a:rPr>
              <a:t>This disconnect between the financial and real economy produces financial bubbles that are at the root of global economic crises, e.g., the US real estate crisis in 2006, which was followed by the world financial crisis in 2008, and the Euro crisis.</a:t>
            </a:r>
          </a:p>
          <a:p>
            <a:r>
              <a:rPr lang="en-GB" dirty="0">
                <a:latin typeface="+mn-lt"/>
              </a:rPr>
              <a:t>H</a:t>
            </a:r>
            <a:r>
              <a:rPr lang="en-GB" b="0" i="0" dirty="0">
                <a:effectLst/>
                <a:latin typeface="+mn-lt"/>
              </a:rPr>
              <a:t>uge financial inclusion problem in third world countries and an undersupply of money and capital in areas that serve important societal and community investment needs, such as the education of children in low-income communities.</a:t>
            </a:r>
          </a:p>
          <a:p>
            <a:r>
              <a:rPr lang="en-GB" b="0" i="0" dirty="0">
                <a:effectLst/>
                <a:latin typeface="+mn-lt"/>
              </a:rPr>
              <a:t>This creates opportunities for social innovation in finance and banking</a:t>
            </a:r>
          </a:p>
          <a:p>
            <a:endParaRPr lang="en-US" dirty="0">
              <a:latin typeface="+mn-lt"/>
            </a:endParaRPr>
          </a:p>
        </p:txBody>
      </p:sp>
    </p:spTree>
    <p:extLst>
      <p:ext uri="{BB962C8B-B14F-4D97-AF65-F5344CB8AC3E}">
        <p14:creationId xmlns:p14="http://schemas.microsoft.com/office/powerpoint/2010/main" val="2047735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D6A0F-A953-031A-74B4-4A51E7C2D12F}"/>
              </a:ext>
            </a:extLst>
          </p:cNvPr>
          <p:cNvSpPr>
            <a:spLocks noGrp="1"/>
          </p:cNvSpPr>
          <p:nvPr>
            <p:ph type="title"/>
          </p:nvPr>
        </p:nvSpPr>
        <p:spPr>
          <a:xfrm>
            <a:off x="646111" y="452718"/>
            <a:ext cx="9404723" cy="1400530"/>
          </a:xfrm>
        </p:spPr>
        <p:txBody>
          <a:bodyPr>
            <a:normAutofit/>
          </a:bodyPr>
          <a:lstStyle/>
          <a:p>
            <a:r>
              <a:rPr lang="en-US"/>
              <a:t>Social Innovation in Finance &amp; Banking</a:t>
            </a:r>
            <a:endParaRPr lang="en-US" dirty="0"/>
          </a:p>
        </p:txBody>
      </p:sp>
      <p:sp>
        <p:nvSpPr>
          <p:cNvPr id="3" name="Content Placeholder 2">
            <a:extLst>
              <a:ext uri="{FF2B5EF4-FFF2-40B4-BE49-F238E27FC236}">
                <a16:creationId xmlns:a16="http://schemas.microsoft.com/office/drawing/2014/main" id="{DAC50B9E-73E6-A449-7D94-9344BC1AD306}"/>
              </a:ext>
            </a:extLst>
          </p:cNvPr>
          <p:cNvSpPr>
            <a:spLocks noGrp="1"/>
          </p:cNvSpPr>
          <p:nvPr>
            <p:ph idx="1"/>
          </p:nvPr>
        </p:nvSpPr>
        <p:spPr>
          <a:xfrm>
            <a:off x="1103312" y="2052918"/>
            <a:ext cx="8946541" cy="4195481"/>
          </a:xfrm>
        </p:spPr>
        <p:txBody>
          <a:bodyPr>
            <a:normAutofit/>
          </a:bodyPr>
          <a:lstStyle/>
          <a:p>
            <a:r>
              <a:rPr lang="en-GB" b="0" i="0">
                <a:effectLst/>
                <a:latin typeface="+mn-lt"/>
              </a:rPr>
              <a:t>There are several interesting cases of regenerative banking illustrating that finance and banking can be used not for short-term “extraction of value”, but for supporting projects in all sectors of the economy. </a:t>
            </a:r>
          </a:p>
          <a:p>
            <a:r>
              <a:rPr lang="en-GB" b="0" i="0">
                <a:effectLst/>
                <a:latin typeface="+mn-lt"/>
              </a:rPr>
              <a:t>Banks such as Triodos Bank (perhaps the most famous sustainable bank) and BRAC Bank in Bangladesh serve as examples that regenerative banking can be profitable. </a:t>
            </a:r>
          </a:p>
          <a:p>
            <a:r>
              <a:rPr lang="en-GB" b="0" i="0">
                <a:effectLst/>
                <a:latin typeface="+mn-lt"/>
              </a:rPr>
              <a:t>Another example studied by the Capital Institute (a non-partisan, transdisciplinary and collaborative institute launched in 2010) is the First Green Bank in Florida.</a:t>
            </a:r>
            <a:endParaRPr lang="en-US" dirty="0">
              <a:latin typeface="+mn-lt"/>
            </a:endParaRPr>
          </a:p>
        </p:txBody>
      </p:sp>
    </p:spTree>
    <p:extLst>
      <p:ext uri="{BB962C8B-B14F-4D97-AF65-F5344CB8AC3E}">
        <p14:creationId xmlns:p14="http://schemas.microsoft.com/office/powerpoint/2010/main" val="14363565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AE8C6FAD-C4EC-4E55-B993-960E1956FD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riodos Bank: Sustainable, circular and PEFC certified - PEFC - Programme  for the Endorsement of Forest Certification">
            <a:extLst>
              <a:ext uri="{FF2B5EF4-FFF2-40B4-BE49-F238E27FC236}">
                <a16:creationId xmlns:a16="http://schemas.microsoft.com/office/drawing/2014/main" id="{9BF6D34F-3B9E-4772-DF25-3E891D5AC2D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550" r="14495" b="-1"/>
          <a:stretch/>
        </p:blipFill>
        <p:spPr bwMode="auto">
          <a:xfrm>
            <a:off x="643467" y="643467"/>
            <a:ext cx="4007782" cy="55710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riodos circles back around for debut deal">
            <a:extLst>
              <a:ext uri="{FF2B5EF4-FFF2-40B4-BE49-F238E27FC236}">
                <a16:creationId xmlns:a16="http://schemas.microsoft.com/office/drawing/2014/main" id="{2D4A7BD4-30BF-67A4-2D4C-C351928AAD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857" r="8653" b="1"/>
          <a:stretch/>
        </p:blipFill>
        <p:spPr bwMode="auto">
          <a:xfrm>
            <a:off x="4972983" y="643467"/>
            <a:ext cx="6575550"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8659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5141C085-496E-426D-A873-77E40E68B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6" name="Picture 4" descr="Tweets with replies by BRAC Bank Limited (@bank_brac) / Twitter">
            <a:extLst>
              <a:ext uri="{FF2B5EF4-FFF2-40B4-BE49-F238E27FC236}">
                <a16:creationId xmlns:a16="http://schemas.microsoft.com/office/drawing/2014/main" id="{D25E0AAF-54ED-058A-E1AE-3312365AE53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7" y="783166"/>
            <a:ext cx="5291667" cy="529166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BRAC: 'A grass-roots approach to poverty alleviation' | Devex">
            <a:extLst>
              <a:ext uri="{FF2B5EF4-FFF2-40B4-BE49-F238E27FC236}">
                <a16:creationId xmlns:a16="http://schemas.microsoft.com/office/drawing/2014/main" id="{617AEEFC-7C9C-6E78-F934-A3C12394111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56865" y="1662906"/>
            <a:ext cx="5291667" cy="3532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20810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8" name="Picture 2" descr="Cannabis Law Prof Blog">
            <a:extLst>
              <a:ext uri="{FF2B5EF4-FFF2-40B4-BE49-F238E27FC236}">
                <a16:creationId xmlns:a16="http://schemas.microsoft.com/office/drawing/2014/main" id="{C8C59F4A-1D04-5C3B-A19C-141A55ED3F2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467" y="1016254"/>
            <a:ext cx="10905066" cy="4825491"/>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224834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C65625D1-D70C-50C3-2F54-4A180DA07556}"/>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Work with Meaning &amp; Purpose</a:t>
            </a:r>
          </a:p>
        </p:txBody>
      </p:sp>
      <p:sp>
        <p:nvSpPr>
          <p:cNvPr id="3" name="Content Placeholder 2">
            <a:extLst>
              <a:ext uri="{FF2B5EF4-FFF2-40B4-BE49-F238E27FC236}">
                <a16:creationId xmlns:a16="http://schemas.microsoft.com/office/drawing/2014/main" id="{88519A38-1AC3-D4EF-7A23-ABA85CDDDC53}"/>
              </a:ext>
            </a:extLst>
          </p:cNvPr>
          <p:cNvSpPr>
            <a:spLocks noGrp="1"/>
          </p:cNvSpPr>
          <p:nvPr>
            <p:ph idx="1"/>
          </p:nvPr>
        </p:nvSpPr>
        <p:spPr>
          <a:xfrm>
            <a:off x="5101999" y="690880"/>
            <a:ext cx="4947854" cy="5557519"/>
          </a:xfrm>
        </p:spPr>
        <p:txBody>
          <a:bodyPr anchor="ctr">
            <a:normAutofit/>
          </a:bodyPr>
          <a:lstStyle/>
          <a:p>
            <a:pPr>
              <a:lnSpc>
                <a:spcPct val="90000"/>
              </a:lnSpc>
            </a:pPr>
            <a:r>
              <a:rPr lang="en-GB" sz="1400" b="0" i="0">
                <a:effectLst/>
                <a:latin typeface="+mn-lt"/>
              </a:rPr>
              <a:t>While unemployment was already one of the most perplexing problems in the economic system before COVID-19, today it is clear that the impact of the pandemic on jobs has been worse than expected—particularly in developing countries with no public means to support workers.</a:t>
            </a:r>
          </a:p>
          <a:p>
            <a:pPr>
              <a:lnSpc>
                <a:spcPct val="90000"/>
              </a:lnSpc>
            </a:pPr>
            <a:r>
              <a:rPr lang="en-GB" sz="1400" b="0" i="0">
                <a:effectLst/>
                <a:latin typeface="+mn-lt"/>
              </a:rPr>
              <a:t>Human work needs meaning and cannot be taken as “renting time” or “working for money”, as people need to understand and connect (feel) their work (labour) contribution to the whole.</a:t>
            </a:r>
            <a:endParaRPr lang="en-GB" sz="1400">
              <a:latin typeface="+mn-lt"/>
            </a:endParaRPr>
          </a:p>
          <a:p>
            <a:pPr>
              <a:lnSpc>
                <a:spcPct val="90000"/>
              </a:lnSpc>
            </a:pPr>
            <a:r>
              <a:rPr lang="en-GB" sz="1400" b="0" i="0">
                <a:effectLst/>
                <a:latin typeface="+mn-lt"/>
              </a:rPr>
              <a:t>There are clear signs that this dilution of work, together with a tremendous acceleration of life and work, often leads to multitasking, excess work and a permanent state of “fight or flight”, thus causing exhaustion and loss of meaning.</a:t>
            </a:r>
          </a:p>
          <a:p>
            <a:pPr>
              <a:lnSpc>
                <a:spcPct val="90000"/>
              </a:lnSpc>
            </a:pPr>
            <a:r>
              <a:rPr lang="en-GB" sz="1400" b="0" i="0">
                <a:effectLst/>
                <a:latin typeface="+mn-lt"/>
              </a:rPr>
              <a:t>The use of internet technologies for those working from home, appears to increase pressure as well as the emotional need to prove one’s worth through one’s job, thus leading to even more burnout and exhaustion</a:t>
            </a:r>
            <a:endParaRPr lang="en-US" sz="1400">
              <a:latin typeface="+mn-lt"/>
            </a:endParaRPr>
          </a:p>
        </p:txBody>
      </p:sp>
    </p:spTree>
    <p:extLst>
      <p:ext uri="{BB962C8B-B14F-4D97-AF65-F5344CB8AC3E}">
        <p14:creationId xmlns:p14="http://schemas.microsoft.com/office/powerpoint/2010/main" val="4053072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3A41B-4E2B-1CAF-2B38-96382AE51480}"/>
              </a:ext>
            </a:extLst>
          </p:cNvPr>
          <p:cNvSpPr>
            <a:spLocks noGrp="1"/>
          </p:cNvSpPr>
          <p:nvPr>
            <p:ph type="title"/>
          </p:nvPr>
        </p:nvSpPr>
        <p:spPr>
          <a:xfrm>
            <a:off x="646111" y="452718"/>
            <a:ext cx="9404723" cy="1400530"/>
          </a:xfrm>
        </p:spPr>
        <p:txBody>
          <a:bodyPr>
            <a:normAutofit/>
          </a:bodyPr>
          <a:lstStyle/>
          <a:p>
            <a:r>
              <a:rPr lang="en-US" dirty="0"/>
              <a:t>Social Innovation for Meaningful &amp; Purposeful Work</a:t>
            </a:r>
          </a:p>
        </p:txBody>
      </p:sp>
      <p:sp>
        <p:nvSpPr>
          <p:cNvPr id="3" name="Content Placeholder 2">
            <a:extLst>
              <a:ext uri="{FF2B5EF4-FFF2-40B4-BE49-F238E27FC236}">
                <a16:creationId xmlns:a16="http://schemas.microsoft.com/office/drawing/2014/main" id="{1EA42E1C-561B-1D78-6052-84E9563F1F45}"/>
              </a:ext>
            </a:extLst>
          </p:cNvPr>
          <p:cNvSpPr>
            <a:spLocks noGrp="1"/>
          </p:cNvSpPr>
          <p:nvPr>
            <p:ph idx="1"/>
          </p:nvPr>
        </p:nvSpPr>
        <p:spPr>
          <a:xfrm>
            <a:off x="1103312" y="2052918"/>
            <a:ext cx="8946541" cy="4195481"/>
          </a:xfrm>
        </p:spPr>
        <p:txBody>
          <a:bodyPr>
            <a:normAutofit/>
          </a:bodyPr>
          <a:lstStyle/>
          <a:p>
            <a:r>
              <a:rPr lang="en-GB" dirty="0">
                <a:latin typeface="+mn-lt"/>
              </a:rPr>
              <a:t>S</a:t>
            </a:r>
            <a:r>
              <a:rPr lang="en-GB" b="0" i="0" dirty="0">
                <a:effectLst/>
                <a:latin typeface="+mn-lt"/>
              </a:rPr>
              <a:t>ocial innovation opportunities related to the quality of work would lie on how to find ways to connect work with meaning and purpose i.e., giving everyone a chance to find purpose in what they do and pursue their aspirations and dreams, thus putting their creativity in the service of a larger community.</a:t>
            </a:r>
          </a:p>
          <a:p>
            <a:r>
              <a:rPr lang="en-GB" b="0" i="0" dirty="0">
                <a:effectLst/>
                <a:latin typeface="+mn-lt"/>
              </a:rPr>
              <a:t>Online trade platforms such as </a:t>
            </a:r>
            <a:r>
              <a:rPr lang="en-GB" b="0" i="0" dirty="0" err="1">
                <a:effectLst/>
                <a:latin typeface="+mn-lt"/>
              </a:rPr>
              <a:t>Worldstock</a:t>
            </a:r>
            <a:r>
              <a:rPr lang="en-GB" b="0" i="0" dirty="0">
                <a:effectLst/>
                <a:latin typeface="+mn-lt"/>
              </a:rPr>
              <a:t>, which enables artisans from different parts of the world to display and sell their products, are a good example of how to avoid loss of meaning and purpose in long global value chains.</a:t>
            </a:r>
          </a:p>
          <a:p>
            <a:r>
              <a:rPr lang="en-GB" dirty="0">
                <a:latin typeface="+mn-lt"/>
                <a:hlinkClick r:id="rId2"/>
              </a:rPr>
              <a:t>https://www.youtube.com/watch?v=gB2nYwZjyo8</a:t>
            </a:r>
            <a:endParaRPr lang="en-GB" dirty="0">
              <a:latin typeface="+mn-lt"/>
            </a:endParaRPr>
          </a:p>
          <a:p>
            <a:endParaRPr lang="en-GB" dirty="0">
              <a:latin typeface="+mn-lt"/>
            </a:endParaRPr>
          </a:p>
          <a:p>
            <a:endParaRPr lang="en-US" dirty="0">
              <a:latin typeface="+mn-lt"/>
            </a:endParaRPr>
          </a:p>
        </p:txBody>
      </p:sp>
    </p:spTree>
    <p:extLst>
      <p:ext uri="{BB962C8B-B14F-4D97-AF65-F5344CB8AC3E}">
        <p14:creationId xmlns:p14="http://schemas.microsoft.com/office/powerpoint/2010/main" val="112485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124" name="Picture 4" descr="How Coworking Spaces Are Leading the Way in Sustainable Office Design -  Coworking Insights">
            <a:extLst>
              <a:ext uri="{FF2B5EF4-FFF2-40B4-BE49-F238E27FC236}">
                <a16:creationId xmlns:a16="http://schemas.microsoft.com/office/drawing/2014/main" id="{ED120D54-C145-B437-644E-F0C5F6AAAD8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184" b="11816"/>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5129" name="Rectangle 5128">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FA97BE-9303-0892-E3D0-535F9582DA95}"/>
              </a:ext>
            </a:extLst>
          </p:cNvPr>
          <p:cNvSpPr>
            <a:spLocks noGrp="1"/>
          </p:cNvSpPr>
          <p:nvPr>
            <p:ph type="title"/>
          </p:nvPr>
        </p:nvSpPr>
        <p:spPr>
          <a:xfrm>
            <a:off x="6374887" y="1641860"/>
            <a:ext cx="4204298" cy="1034728"/>
          </a:xfrm>
        </p:spPr>
        <p:txBody>
          <a:bodyPr>
            <a:normAutofit/>
          </a:bodyPr>
          <a:lstStyle/>
          <a:p>
            <a:pPr>
              <a:lnSpc>
                <a:spcPct val="90000"/>
              </a:lnSpc>
            </a:pPr>
            <a:r>
              <a:rPr lang="en-US" sz="2200"/>
              <a:t>Social Innovation for Meaningful &amp; Purposeful Work</a:t>
            </a:r>
          </a:p>
        </p:txBody>
      </p:sp>
      <p:sp>
        <p:nvSpPr>
          <p:cNvPr id="3" name="Content Placeholder 2">
            <a:extLst>
              <a:ext uri="{FF2B5EF4-FFF2-40B4-BE49-F238E27FC236}">
                <a16:creationId xmlns:a16="http://schemas.microsoft.com/office/drawing/2014/main" id="{F26F746A-1FA9-C55F-0ED5-7B9721D76757}"/>
              </a:ext>
            </a:extLst>
          </p:cNvPr>
          <p:cNvSpPr>
            <a:spLocks noGrp="1"/>
          </p:cNvSpPr>
          <p:nvPr>
            <p:ph idx="1"/>
          </p:nvPr>
        </p:nvSpPr>
        <p:spPr>
          <a:xfrm>
            <a:off x="6374886" y="2809812"/>
            <a:ext cx="4169380" cy="2384064"/>
          </a:xfrm>
        </p:spPr>
        <p:txBody>
          <a:bodyPr>
            <a:normAutofit/>
          </a:bodyPr>
          <a:lstStyle/>
          <a:p>
            <a:pPr>
              <a:lnSpc>
                <a:spcPct val="90000"/>
              </a:lnSpc>
            </a:pPr>
            <a:r>
              <a:rPr lang="en-GB" sz="700" b="0" i="0">
                <a:effectLst/>
                <a:latin typeface="+mn-lt"/>
              </a:rPr>
              <a:t>In order to help workers in general and freelancers in particular to find a better work–life balance, one opportunity would be to create new places to work, such as co-working spaces, creative hubs and quarters.</a:t>
            </a:r>
          </a:p>
          <a:p>
            <a:pPr>
              <a:lnSpc>
                <a:spcPct val="90000"/>
              </a:lnSpc>
            </a:pPr>
            <a:r>
              <a:rPr lang="en-GB" sz="700" b="0" i="0">
                <a:effectLst/>
                <a:latin typeface="+mn-lt"/>
              </a:rPr>
              <a:t> The COVID-19 pandemic is already accelerating remote work (even for people working in large corporations) and it is likely that a large percentage of workers will not go back to their former work modality inside their employers’ premises.</a:t>
            </a:r>
          </a:p>
          <a:p>
            <a:pPr>
              <a:lnSpc>
                <a:spcPct val="90000"/>
              </a:lnSpc>
            </a:pPr>
            <a:r>
              <a:rPr lang="en-GB" sz="700" b="0" i="0">
                <a:effectLst/>
                <a:latin typeface="+mn-lt"/>
              </a:rPr>
              <a:t>Co-working spaces are a new type of social innovation that is not only capable of providing office space with good Wi-Fi but also creating a sense of community that comes from working around others.</a:t>
            </a:r>
            <a:endParaRPr lang="en-GB" sz="700">
              <a:latin typeface="+mn-lt"/>
            </a:endParaRPr>
          </a:p>
          <a:p>
            <a:pPr>
              <a:lnSpc>
                <a:spcPct val="90000"/>
              </a:lnSpc>
            </a:pPr>
            <a:r>
              <a:rPr lang="en-GB" sz="700">
                <a:latin typeface="+mn-lt"/>
              </a:rPr>
              <a:t>In</a:t>
            </a:r>
            <a:r>
              <a:rPr lang="en-GB" sz="700" b="0" i="0">
                <a:effectLst/>
                <a:latin typeface="+mn-lt"/>
              </a:rPr>
              <a:t> some cases, co-working spaces offer a collaborative learning ambient that enhances individual and collective development, hence helping to create work purpose and meaning. Exploring our town example</a:t>
            </a:r>
            <a:endParaRPr lang="en-US" sz="700">
              <a:latin typeface="+mn-lt"/>
            </a:endParaRPr>
          </a:p>
        </p:txBody>
      </p:sp>
    </p:spTree>
    <p:extLst>
      <p:ext uri="{BB962C8B-B14F-4D97-AF65-F5344CB8AC3E}">
        <p14:creationId xmlns:p14="http://schemas.microsoft.com/office/powerpoint/2010/main" val="583340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43CF3A0D-E7F9-CFCC-7A74-2AE63AEB7F50}"/>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Tech for Good</a:t>
            </a:r>
          </a:p>
        </p:txBody>
      </p:sp>
      <p:sp>
        <p:nvSpPr>
          <p:cNvPr id="3" name="Content Placeholder 2">
            <a:extLst>
              <a:ext uri="{FF2B5EF4-FFF2-40B4-BE49-F238E27FC236}">
                <a16:creationId xmlns:a16="http://schemas.microsoft.com/office/drawing/2014/main" id="{621264F3-C676-C888-DA22-2B81828AF0F2}"/>
              </a:ext>
            </a:extLst>
          </p:cNvPr>
          <p:cNvSpPr>
            <a:spLocks noGrp="1"/>
          </p:cNvSpPr>
          <p:nvPr>
            <p:ph idx="1"/>
          </p:nvPr>
        </p:nvSpPr>
        <p:spPr>
          <a:xfrm>
            <a:off x="5101999" y="690880"/>
            <a:ext cx="4947854" cy="5557519"/>
          </a:xfrm>
        </p:spPr>
        <p:txBody>
          <a:bodyPr anchor="ctr">
            <a:normAutofit/>
          </a:bodyPr>
          <a:lstStyle/>
          <a:p>
            <a:pPr>
              <a:lnSpc>
                <a:spcPct val="90000"/>
              </a:lnSpc>
            </a:pPr>
            <a:r>
              <a:rPr lang="en-GB" sz="1900" b="0" i="0" dirty="0">
                <a:effectLst/>
                <a:latin typeface="+mn-lt"/>
              </a:rPr>
              <a:t>Digital technology, and in particular the internet, is creating a new virtual “context” and reducing people as “context-responsive”. </a:t>
            </a:r>
          </a:p>
          <a:p>
            <a:pPr>
              <a:lnSpc>
                <a:spcPct val="90000"/>
              </a:lnSpc>
            </a:pPr>
            <a:r>
              <a:rPr lang="en-GB" sz="1900" dirty="0">
                <a:latin typeface="+mn-lt"/>
              </a:rPr>
              <a:t>P</a:t>
            </a:r>
            <a:r>
              <a:rPr lang="en-GB" sz="1900" b="0" i="0" dirty="0">
                <a:effectLst/>
                <a:latin typeface="+mn-lt"/>
              </a:rPr>
              <a:t>eople are at risk of being rapidly “decontextualized” to the point where they are so much in their virtual world that they do not notice the real and, in particular, lose the ability to “feel” what is real.</a:t>
            </a:r>
          </a:p>
          <a:p>
            <a:pPr>
              <a:lnSpc>
                <a:spcPct val="90000"/>
              </a:lnSpc>
            </a:pPr>
            <a:r>
              <a:rPr lang="en-GB" sz="1900" b="0" i="0" dirty="0">
                <a:effectLst/>
                <a:latin typeface="+mn-lt"/>
              </a:rPr>
              <a:t>The danger is that this virtual “screen society” is distracting from using localized community knowledge obtained from the engagement with local human interactions</a:t>
            </a:r>
            <a:r>
              <a:rPr lang="en-GB" sz="1900" dirty="0">
                <a:latin typeface="+mn-lt"/>
              </a:rPr>
              <a:t>.</a:t>
            </a:r>
          </a:p>
          <a:p>
            <a:pPr>
              <a:lnSpc>
                <a:spcPct val="90000"/>
              </a:lnSpc>
            </a:pPr>
            <a:r>
              <a:rPr lang="en-GB" sz="1900" b="0" i="0" dirty="0">
                <a:effectLst/>
                <a:latin typeface="+mn-lt"/>
              </a:rPr>
              <a:t>Social media platforms also fuel a mass spread of disinformation, polarization and ultimate breakdown of truth.</a:t>
            </a:r>
          </a:p>
          <a:p>
            <a:pPr>
              <a:lnSpc>
                <a:spcPct val="90000"/>
              </a:lnSpc>
            </a:pPr>
            <a:endParaRPr lang="en-US" sz="1900" dirty="0">
              <a:latin typeface="+mn-lt"/>
            </a:endParaRPr>
          </a:p>
        </p:txBody>
      </p:sp>
    </p:spTree>
    <p:extLst>
      <p:ext uri="{BB962C8B-B14F-4D97-AF65-F5344CB8AC3E}">
        <p14:creationId xmlns:p14="http://schemas.microsoft.com/office/powerpoint/2010/main" val="2807813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C8FA6-2586-269B-6D95-57F1DA71BF5D}"/>
              </a:ext>
            </a:extLst>
          </p:cNvPr>
          <p:cNvSpPr>
            <a:spLocks noGrp="1"/>
          </p:cNvSpPr>
          <p:nvPr>
            <p:ph type="title"/>
          </p:nvPr>
        </p:nvSpPr>
        <p:spPr>
          <a:xfrm>
            <a:off x="646111" y="452718"/>
            <a:ext cx="9404723" cy="1400530"/>
          </a:xfrm>
        </p:spPr>
        <p:txBody>
          <a:bodyPr>
            <a:normAutofit/>
          </a:bodyPr>
          <a:lstStyle/>
          <a:p>
            <a:r>
              <a:rPr lang="en-US" dirty="0"/>
              <a:t>Social Innovation &amp; Technology for the Future</a:t>
            </a:r>
          </a:p>
        </p:txBody>
      </p:sp>
      <p:sp>
        <p:nvSpPr>
          <p:cNvPr id="3" name="Content Placeholder 2">
            <a:extLst>
              <a:ext uri="{FF2B5EF4-FFF2-40B4-BE49-F238E27FC236}">
                <a16:creationId xmlns:a16="http://schemas.microsoft.com/office/drawing/2014/main" id="{26902EDE-7237-C6A6-4B71-06C1183E0115}"/>
              </a:ext>
            </a:extLst>
          </p:cNvPr>
          <p:cNvSpPr>
            <a:spLocks noGrp="1"/>
          </p:cNvSpPr>
          <p:nvPr>
            <p:ph idx="1"/>
          </p:nvPr>
        </p:nvSpPr>
        <p:spPr>
          <a:xfrm>
            <a:off x="1103312" y="2052918"/>
            <a:ext cx="8946541" cy="4195481"/>
          </a:xfrm>
        </p:spPr>
        <p:txBody>
          <a:bodyPr>
            <a:normAutofit/>
          </a:bodyPr>
          <a:lstStyle/>
          <a:p>
            <a:r>
              <a:rPr lang="en-GB" dirty="0">
                <a:latin typeface="+mn-lt"/>
              </a:rPr>
              <a:t>W</a:t>
            </a:r>
            <a:r>
              <a:rPr lang="en-GB" b="0" i="0" dirty="0">
                <a:effectLst/>
                <a:latin typeface="+mn-lt"/>
              </a:rPr>
              <a:t>e need technology to solve (real) social and human problems, instead of using it to disregard people’s rights or take advantage of human weaknesses. </a:t>
            </a:r>
          </a:p>
          <a:p>
            <a:r>
              <a:rPr lang="en-GB" b="0" i="0" dirty="0">
                <a:effectLst/>
                <a:latin typeface="+mn-lt"/>
              </a:rPr>
              <a:t>Technology must approach innovation and design with an awareness of protecting and preventing the possible ways in which we are manipulated as human beings.</a:t>
            </a:r>
            <a:endParaRPr lang="en-US" dirty="0">
              <a:latin typeface="+mn-lt"/>
            </a:endParaRPr>
          </a:p>
        </p:txBody>
      </p:sp>
    </p:spTree>
    <p:extLst>
      <p:ext uri="{BB962C8B-B14F-4D97-AF65-F5344CB8AC3E}">
        <p14:creationId xmlns:p14="http://schemas.microsoft.com/office/powerpoint/2010/main" val="28449147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146" name="Picture 2" descr="CitizenLab: Community Engagement Platform - Tech4Good Marketplace">
            <a:extLst>
              <a:ext uri="{FF2B5EF4-FFF2-40B4-BE49-F238E27FC236}">
                <a16:creationId xmlns:a16="http://schemas.microsoft.com/office/drawing/2014/main" id="{34FDB3F8-50B6-842F-06EA-3F3595B0F9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5" r="20665"/>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6151" name="Rectangle 6150">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948EAAEE-1CEB-E934-D96E-B7CBA80C7CAC}"/>
              </a:ext>
            </a:extLst>
          </p:cNvPr>
          <p:cNvSpPr>
            <a:spLocks noGrp="1"/>
          </p:cNvSpPr>
          <p:nvPr>
            <p:ph idx="1"/>
          </p:nvPr>
        </p:nvSpPr>
        <p:spPr>
          <a:xfrm>
            <a:off x="650669" y="2438400"/>
            <a:ext cx="3330328" cy="3148013"/>
          </a:xfrm>
        </p:spPr>
        <p:txBody>
          <a:bodyPr>
            <a:normAutofit lnSpcReduction="10000"/>
          </a:bodyPr>
          <a:lstStyle/>
          <a:p>
            <a:pPr fontAlgn="base">
              <a:lnSpc>
                <a:spcPct val="90000"/>
              </a:lnSpc>
            </a:pPr>
            <a:r>
              <a:rPr lang="en-GB" sz="1800" b="0" i="0" dirty="0" err="1">
                <a:effectLst/>
                <a:latin typeface="+mn-lt"/>
              </a:rPr>
              <a:t>CitizenLab</a:t>
            </a:r>
            <a:r>
              <a:rPr lang="en-GB" sz="1800" b="0" i="0" dirty="0">
                <a:effectLst/>
                <a:latin typeface="+mn-lt"/>
              </a:rPr>
              <a:t> is a civic engagement platform on which citizens co-create their city.</a:t>
            </a:r>
          </a:p>
          <a:p>
            <a:pPr fontAlgn="base">
              <a:lnSpc>
                <a:spcPct val="90000"/>
              </a:lnSpc>
            </a:pPr>
            <a:r>
              <a:rPr lang="en-GB" sz="1800" b="0" i="0" dirty="0">
                <a:effectLst/>
                <a:latin typeface="+mn-lt"/>
              </a:rPr>
              <a:t> </a:t>
            </a:r>
            <a:r>
              <a:rPr lang="en-GB" sz="1800" b="0" i="0" dirty="0" err="1">
                <a:effectLst/>
                <a:latin typeface="+mn-lt"/>
              </a:rPr>
              <a:t>CitizenLab</a:t>
            </a:r>
            <a:r>
              <a:rPr lang="en-GB" sz="1800" b="0" i="0" dirty="0">
                <a:effectLst/>
                <a:latin typeface="+mn-lt"/>
              </a:rPr>
              <a:t> aims at making tomorrow’s governments more citizen-centric, through user-friendly cloud software, insightful data analytics and a focus on mobile.</a:t>
            </a:r>
            <a:br>
              <a:rPr lang="en-GB" sz="1800" dirty="0">
                <a:latin typeface="+mn-lt"/>
              </a:rPr>
            </a:br>
            <a:endParaRPr lang="en-US" sz="1800" dirty="0">
              <a:latin typeface="+mn-lt"/>
            </a:endParaRPr>
          </a:p>
        </p:txBody>
      </p:sp>
    </p:spTree>
    <p:extLst>
      <p:ext uri="{BB962C8B-B14F-4D97-AF65-F5344CB8AC3E}">
        <p14:creationId xmlns:p14="http://schemas.microsoft.com/office/powerpoint/2010/main" val="3201851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D5B2EC39-F179-7103-A537-C5975BA0F986}"/>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Education</a:t>
            </a:r>
          </a:p>
        </p:txBody>
      </p:sp>
      <p:sp>
        <p:nvSpPr>
          <p:cNvPr id="3" name="Content Placeholder 2">
            <a:extLst>
              <a:ext uri="{FF2B5EF4-FFF2-40B4-BE49-F238E27FC236}">
                <a16:creationId xmlns:a16="http://schemas.microsoft.com/office/drawing/2014/main" id="{6E0B44A0-A623-0117-4074-4895B0AF5C3C}"/>
              </a:ext>
            </a:extLst>
          </p:cNvPr>
          <p:cNvSpPr>
            <a:spLocks noGrp="1"/>
          </p:cNvSpPr>
          <p:nvPr>
            <p:ph idx="1"/>
          </p:nvPr>
        </p:nvSpPr>
        <p:spPr>
          <a:xfrm>
            <a:off x="5101999" y="690880"/>
            <a:ext cx="4947854" cy="5557519"/>
          </a:xfrm>
        </p:spPr>
        <p:txBody>
          <a:bodyPr anchor="ctr">
            <a:normAutofit fontScale="92500" lnSpcReduction="10000"/>
          </a:bodyPr>
          <a:lstStyle/>
          <a:p>
            <a:pPr>
              <a:lnSpc>
                <a:spcPct val="90000"/>
              </a:lnSpc>
            </a:pPr>
            <a:r>
              <a:rPr lang="en-GB" dirty="0">
                <a:latin typeface="+mn-lt"/>
              </a:rPr>
              <a:t>How can</a:t>
            </a:r>
            <a:r>
              <a:rPr lang="en-GB" b="0" i="0" dirty="0">
                <a:effectLst/>
                <a:latin typeface="+mn-lt"/>
              </a:rPr>
              <a:t> social innovation advance and transform the current education system into a new system that truly supports a more ecological, equal and inclusive society?</a:t>
            </a:r>
          </a:p>
          <a:p>
            <a:pPr>
              <a:lnSpc>
                <a:spcPct val="90000"/>
              </a:lnSpc>
            </a:pPr>
            <a:r>
              <a:rPr lang="en-GB" dirty="0">
                <a:latin typeface="+mn-lt"/>
              </a:rPr>
              <a:t>Current educational system</a:t>
            </a:r>
            <a:r>
              <a:rPr lang="en-GB" b="0" i="0" dirty="0">
                <a:effectLst/>
                <a:latin typeface="+mn-lt"/>
              </a:rPr>
              <a:t> recognizes a narrow part of human ability and focuses on understanding and memorizing figures, facts and formulas</a:t>
            </a:r>
            <a:r>
              <a:rPr lang="en-GB" dirty="0">
                <a:latin typeface="+mn-lt"/>
              </a:rPr>
              <a:t>.</a:t>
            </a:r>
          </a:p>
          <a:p>
            <a:pPr>
              <a:lnSpc>
                <a:spcPct val="90000"/>
              </a:lnSpc>
            </a:pPr>
            <a:r>
              <a:rPr lang="en-GB" b="0" i="0" dirty="0">
                <a:effectLst/>
                <a:latin typeface="+mn-lt"/>
              </a:rPr>
              <a:t>It also fragments the understanding into knowledge domains such as health, environmental, economic and social sciences, to name a few. </a:t>
            </a:r>
          </a:p>
          <a:p>
            <a:pPr>
              <a:lnSpc>
                <a:spcPct val="90000"/>
              </a:lnSpc>
            </a:pPr>
            <a:r>
              <a:rPr lang="en-GB" b="0" i="0" dirty="0">
                <a:effectLst/>
                <a:latin typeface="+mn-lt"/>
              </a:rPr>
              <a:t>The main problem here is the disconnect between what the education system teaches, and the increasing complexity, interdependency and systemic perspective of societal and economic phenomena.</a:t>
            </a:r>
            <a:endParaRPr lang="en-US" dirty="0">
              <a:latin typeface="+mn-lt"/>
            </a:endParaRPr>
          </a:p>
        </p:txBody>
      </p:sp>
    </p:spTree>
    <p:extLst>
      <p:ext uri="{BB962C8B-B14F-4D97-AF65-F5344CB8AC3E}">
        <p14:creationId xmlns:p14="http://schemas.microsoft.com/office/powerpoint/2010/main" val="1311670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E994C-0B51-6E12-A47E-6DD89CE1F750}"/>
              </a:ext>
            </a:extLst>
          </p:cNvPr>
          <p:cNvSpPr>
            <a:spLocks noGrp="1"/>
          </p:cNvSpPr>
          <p:nvPr>
            <p:ph type="title"/>
          </p:nvPr>
        </p:nvSpPr>
        <p:spPr>
          <a:xfrm>
            <a:off x="646111" y="452718"/>
            <a:ext cx="9404723" cy="1400530"/>
          </a:xfrm>
        </p:spPr>
        <p:txBody>
          <a:bodyPr>
            <a:normAutofit/>
          </a:bodyPr>
          <a:lstStyle/>
          <a:p>
            <a:r>
              <a:rPr lang="en-US" dirty="0"/>
              <a:t>Social Innovation &amp; Education</a:t>
            </a:r>
          </a:p>
        </p:txBody>
      </p:sp>
      <p:sp>
        <p:nvSpPr>
          <p:cNvPr id="3" name="Content Placeholder 2">
            <a:extLst>
              <a:ext uri="{FF2B5EF4-FFF2-40B4-BE49-F238E27FC236}">
                <a16:creationId xmlns:a16="http://schemas.microsoft.com/office/drawing/2014/main" id="{FFDD6D0B-1A20-1BE6-D070-333D2A273335}"/>
              </a:ext>
            </a:extLst>
          </p:cNvPr>
          <p:cNvSpPr>
            <a:spLocks noGrp="1"/>
          </p:cNvSpPr>
          <p:nvPr>
            <p:ph idx="1"/>
          </p:nvPr>
        </p:nvSpPr>
        <p:spPr>
          <a:xfrm>
            <a:off x="1103312" y="2052918"/>
            <a:ext cx="8946541" cy="4195481"/>
          </a:xfrm>
        </p:spPr>
        <p:txBody>
          <a:bodyPr>
            <a:normAutofit/>
          </a:bodyPr>
          <a:lstStyle/>
          <a:p>
            <a:r>
              <a:rPr lang="en-GB" b="0" i="0" dirty="0">
                <a:effectLst/>
                <a:latin typeface="+mn-lt"/>
              </a:rPr>
              <a:t>A new education system requires that the future of education be seen as learning-centric instead of teaching-centric or student-centric.</a:t>
            </a:r>
          </a:p>
          <a:p>
            <a:r>
              <a:rPr lang="en-GB" dirty="0">
                <a:latin typeface="+mn-lt"/>
              </a:rPr>
              <a:t>I</a:t>
            </a:r>
            <a:r>
              <a:rPr lang="en-GB" b="0" i="0" dirty="0">
                <a:effectLst/>
                <a:latin typeface="+mn-lt"/>
              </a:rPr>
              <a:t>t requires a change in context. Traditionally, the classroom, besides being defined as a physical space, has been a metaphor embodying assumptions concerning time, length, pace, level and pedagogy. </a:t>
            </a:r>
          </a:p>
          <a:p>
            <a:r>
              <a:rPr lang="en-GB" b="0" i="0" dirty="0">
                <a:effectLst/>
                <a:latin typeface="+mn-lt"/>
              </a:rPr>
              <a:t>Nevertheless, learning also (and some will argue, mostly) happens outside the classroom, on the internet, and in the natural world. </a:t>
            </a:r>
          </a:p>
          <a:p>
            <a:r>
              <a:rPr lang="en-GB" b="0" i="0" dirty="0">
                <a:effectLst/>
                <a:latin typeface="+mn-lt"/>
              </a:rPr>
              <a:t>Therefore, there is a need to create a new context for learning and new metaphors. In other words, there a need to create new learning places outside the traditional classroom.</a:t>
            </a:r>
            <a:endParaRPr lang="en-GB" dirty="0">
              <a:latin typeface="+mn-lt"/>
            </a:endParaRPr>
          </a:p>
          <a:p>
            <a:endParaRPr lang="en-US" dirty="0">
              <a:latin typeface="+mn-lt"/>
            </a:endParaRPr>
          </a:p>
        </p:txBody>
      </p:sp>
    </p:spTree>
    <p:extLst>
      <p:ext uri="{BB962C8B-B14F-4D97-AF65-F5344CB8AC3E}">
        <p14:creationId xmlns:p14="http://schemas.microsoft.com/office/powerpoint/2010/main" val="3136546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3701-96AD-E304-81BC-A9E3BC9D98CF}"/>
              </a:ext>
            </a:extLst>
          </p:cNvPr>
          <p:cNvSpPr>
            <a:spLocks noGrp="1"/>
          </p:cNvSpPr>
          <p:nvPr>
            <p:ph type="title"/>
          </p:nvPr>
        </p:nvSpPr>
        <p:spPr>
          <a:xfrm>
            <a:off x="646111" y="452718"/>
            <a:ext cx="9404723" cy="1400530"/>
          </a:xfrm>
        </p:spPr>
        <p:txBody>
          <a:bodyPr>
            <a:normAutofit/>
          </a:bodyPr>
          <a:lstStyle/>
          <a:p>
            <a:r>
              <a:rPr lang="en-US" dirty="0"/>
              <a:t>Social Innovation &amp; Education</a:t>
            </a:r>
          </a:p>
        </p:txBody>
      </p:sp>
      <p:sp>
        <p:nvSpPr>
          <p:cNvPr id="3" name="Content Placeholder 2">
            <a:extLst>
              <a:ext uri="{FF2B5EF4-FFF2-40B4-BE49-F238E27FC236}">
                <a16:creationId xmlns:a16="http://schemas.microsoft.com/office/drawing/2014/main" id="{DA80CDCE-A2C4-A47C-4E89-33963AF14A49}"/>
              </a:ext>
            </a:extLst>
          </p:cNvPr>
          <p:cNvSpPr>
            <a:spLocks noGrp="1"/>
          </p:cNvSpPr>
          <p:nvPr>
            <p:ph idx="1"/>
          </p:nvPr>
        </p:nvSpPr>
        <p:spPr>
          <a:xfrm>
            <a:off x="1103312" y="2052918"/>
            <a:ext cx="8946541" cy="4195481"/>
          </a:xfrm>
        </p:spPr>
        <p:txBody>
          <a:bodyPr>
            <a:normAutofit/>
          </a:bodyPr>
          <a:lstStyle/>
          <a:p>
            <a:r>
              <a:rPr lang="en-GB" dirty="0">
                <a:latin typeface="+mn-lt"/>
              </a:rPr>
              <a:t>W</a:t>
            </a:r>
            <a:r>
              <a:rPr lang="en-GB" b="0" i="0" dirty="0">
                <a:effectLst/>
                <a:latin typeface="+mn-lt"/>
              </a:rPr>
              <a:t>e need to educate people who can deal with complex social transformation processes and, in order to do that, they need to develop six key competences: self-knowledge, ability to work with people, envision, the capability of riding complexity, flow, and pedagogy. No collective change is possible without individual change.</a:t>
            </a:r>
          </a:p>
          <a:p>
            <a:r>
              <a:rPr lang="en-GB" b="0" i="0" dirty="0">
                <a:effectLst/>
                <a:latin typeface="+mn-lt"/>
              </a:rPr>
              <a:t>There is today a greater need to promote reflexive learning (double-loop learning). This deep learning is much needed to enable the student to see things differently and promote an evolution of consciousness at the individual and group level </a:t>
            </a:r>
            <a:endParaRPr lang="en-US" dirty="0">
              <a:latin typeface="+mn-lt"/>
            </a:endParaRPr>
          </a:p>
        </p:txBody>
      </p:sp>
    </p:spTree>
    <p:extLst>
      <p:ext uri="{BB962C8B-B14F-4D97-AF65-F5344CB8AC3E}">
        <p14:creationId xmlns:p14="http://schemas.microsoft.com/office/powerpoint/2010/main" val="16171681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C4D73DD6-BA7D-04D4-45A4-71F4964F1E1D}"/>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Leadership</a:t>
            </a:r>
          </a:p>
        </p:txBody>
      </p:sp>
      <p:sp>
        <p:nvSpPr>
          <p:cNvPr id="3" name="Content Placeholder 2">
            <a:extLst>
              <a:ext uri="{FF2B5EF4-FFF2-40B4-BE49-F238E27FC236}">
                <a16:creationId xmlns:a16="http://schemas.microsoft.com/office/drawing/2014/main" id="{7CBB92D9-D298-3201-2C83-C03EC0AE0CD9}"/>
              </a:ext>
            </a:extLst>
          </p:cNvPr>
          <p:cNvSpPr>
            <a:spLocks noGrp="1"/>
          </p:cNvSpPr>
          <p:nvPr>
            <p:ph idx="1"/>
          </p:nvPr>
        </p:nvSpPr>
        <p:spPr>
          <a:xfrm>
            <a:off x="5101999" y="690880"/>
            <a:ext cx="4947854" cy="5557519"/>
          </a:xfrm>
        </p:spPr>
        <p:txBody>
          <a:bodyPr anchor="ctr">
            <a:normAutofit lnSpcReduction="10000"/>
          </a:bodyPr>
          <a:lstStyle/>
          <a:p>
            <a:r>
              <a:rPr lang="en-GB" b="0" i="0" dirty="0">
                <a:effectLst/>
                <a:latin typeface="+mn-lt"/>
              </a:rPr>
              <a:t>The increasing frequency of leadership failure suggests that the established ways of decision making in major companies, civil servants or ministerial cabinets are no longer working. </a:t>
            </a:r>
          </a:p>
          <a:p>
            <a:r>
              <a:rPr lang="en-GB" b="0" i="0" dirty="0">
                <a:effectLst/>
                <a:latin typeface="+mn-lt"/>
              </a:rPr>
              <a:t>In the private sector, there are many examples of leadership failure too. </a:t>
            </a:r>
          </a:p>
          <a:p>
            <a:r>
              <a:rPr lang="en-GB" b="0" i="0" dirty="0">
                <a:effectLst/>
                <a:latin typeface="+mn-lt"/>
              </a:rPr>
              <a:t>Leadership failure results from a close mindset rooted in the inability to see the reality. </a:t>
            </a:r>
          </a:p>
          <a:p>
            <a:r>
              <a:rPr lang="en-GB" b="0" i="0" dirty="0">
                <a:effectLst/>
                <a:latin typeface="+mn-lt"/>
              </a:rPr>
              <a:t>This is further aggravated by leaders’ inability to feel what others feel (empathize), i.e., not just understand the system but also not sense and “feel” the system. </a:t>
            </a:r>
            <a:endParaRPr lang="en-US" dirty="0">
              <a:latin typeface="+mn-lt"/>
            </a:endParaRPr>
          </a:p>
        </p:txBody>
      </p:sp>
    </p:spTree>
    <p:extLst>
      <p:ext uri="{BB962C8B-B14F-4D97-AF65-F5344CB8AC3E}">
        <p14:creationId xmlns:p14="http://schemas.microsoft.com/office/powerpoint/2010/main" val="16247811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44D17-C23E-DFFC-7108-458902065766}"/>
              </a:ext>
            </a:extLst>
          </p:cNvPr>
          <p:cNvSpPr>
            <a:spLocks noGrp="1"/>
          </p:cNvSpPr>
          <p:nvPr>
            <p:ph type="title"/>
          </p:nvPr>
        </p:nvSpPr>
        <p:spPr>
          <a:xfrm>
            <a:off x="646111" y="452718"/>
            <a:ext cx="9404723" cy="1400530"/>
          </a:xfrm>
        </p:spPr>
        <p:txBody>
          <a:bodyPr>
            <a:normAutofit/>
          </a:bodyPr>
          <a:lstStyle/>
          <a:p>
            <a:r>
              <a:rPr lang="en-US" dirty="0"/>
              <a:t>Social Innovation &amp; Leadership</a:t>
            </a:r>
          </a:p>
        </p:txBody>
      </p:sp>
      <p:sp>
        <p:nvSpPr>
          <p:cNvPr id="3" name="Content Placeholder 2">
            <a:extLst>
              <a:ext uri="{FF2B5EF4-FFF2-40B4-BE49-F238E27FC236}">
                <a16:creationId xmlns:a16="http://schemas.microsoft.com/office/drawing/2014/main" id="{B01515F8-F6FA-38FE-2A2D-6FC7C4729C16}"/>
              </a:ext>
            </a:extLst>
          </p:cNvPr>
          <p:cNvSpPr>
            <a:spLocks noGrp="1"/>
          </p:cNvSpPr>
          <p:nvPr>
            <p:ph idx="1"/>
          </p:nvPr>
        </p:nvSpPr>
        <p:spPr>
          <a:xfrm>
            <a:off x="1103312" y="2052918"/>
            <a:ext cx="8946541" cy="4195481"/>
          </a:xfrm>
        </p:spPr>
        <p:txBody>
          <a:bodyPr>
            <a:normAutofit/>
          </a:bodyPr>
          <a:lstStyle/>
          <a:p>
            <a:r>
              <a:rPr lang="en-GB" dirty="0">
                <a:latin typeface="+mn-lt"/>
              </a:rPr>
              <a:t>L</a:t>
            </a:r>
            <a:r>
              <a:rPr lang="en-GB" b="0" i="0" dirty="0">
                <a:effectLst/>
                <a:latin typeface="+mn-lt"/>
              </a:rPr>
              <a:t>eading business and economic transformation towards more human-centred capitalism, towards a socioeconomic system where human and social capital play a central role, requires leaders who can broaden their perspective on the whole social and economic system. </a:t>
            </a:r>
          </a:p>
          <a:p>
            <a:r>
              <a:rPr lang="en-GB" b="0" i="0" dirty="0">
                <a:effectLst/>
                <a:latin typeface="+mn-lt"/>
              </a:rPr>
              <a:t>Opportunities for social innovation may therefore relate to the need to design and implement new approaches towards leadership training focused on personal development, thus leading oneself towards the improvement of relations with others and how the leader relates to the whole system. </a:t>
            </a:r>
            <a:endParaRPr lang="en-US" dirty="0">
              <a:latin typeface="+mn-lt"/>
            </a:endParaRPr>
          </a:p>
        </p:txBody>
      </p:sp>
    </p:spTree>
    <p:extLst>
      <p:ext uri="{BB962C8B-B14F-4D97-AF65-F5344CB8AC3E}">
        <p14:creationId xmlns:p14="http://schemas.microsoft.com/office/powerpoint/2010/main" val="26440346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0C5FC-BF32-A416-E050-F9B80AF5B318}"/>
              </a:ext>
            </a:extLst>
          </p:cNvPr>
          <p:cNvSpPr>
            <a:spLocks noGrp="1"/>
          </p:cNvSpPr>
          <p:nvPr>
            <p:ph type="title"/>
          </p:nvPr>
        </p:nvSpPr>
        <p:spPr>
          <a:xfrm>
            <a:off x="646111" y="452718"/>
            <a:ext cx="9404723" cy="1400530"/>
          </a:xfrm>
        </p:spPr>
        <p:txBody>
          <a:bodyPr>
            <a:normAutofit/>
          </a:bodyPr>
          <a:lstStyle/>
          <a:p>
            <a:r>
              <a:rPr lang="en-US" dirty="0"/>
              <a:t>Social Innovation &amp; Leadership</a:t>
            </a:r>
          </a:p>
        </p:txBody>
      </p:sp>
      <p:sp>
        <p:nvSpPr>
          <p:cNvPr id="3" name="Content Placeholder 2">
            <a:extLst>
              <a:ext uri="{FF2B5EF4-FFF2-40B4-BE49-F238E27FC236}">
                <a16:creationId xmlns:a16="http://schemas.microsoft.com/office/drawing/2014/main" id="{8DFF5E7B-A4B3-458C-703B-94DF0EB24F8C}"/>
              </a:ext>
            </a:extLst>
          </p:cNvPr>
          <p:cNvSpPr>
            <a:spLocks noGrp="1"/>
          </p:cNvSpPr>
          <p:nvPr>
            <p:ph idx="1"/>
          </p:nvPr>
        </p:nvSpPr>
        <p:spPr>
          <a:xfrm>
            <a:off x="1103312" y="2052918"/>
            <a:ext cx="8946541" cy="4195481"/>
          </a:xfrm>
        </p:spPr>
        <p:txBody>
          <a:bodyPr>
            <a:normAutofit/>
          </a:bodyPr>
          <a:lstStyle/>
          <a:p>
            <a:pPr>
              <a:lnSpc>
                <a:spcPct val="90000"/>
              </a:lnSpc>
            </a:pPr>
            <a:r>
              <a:rPr lang="en-GB" b="0" i="0" dirty="0">
                <a:effectLst/>
                <a:latin typeface="+mn-lt"/>
              </a:rPr>
              <a:t>In the corporate world, a humanized and participatory form of leadership needs to be supported, not just by the traditional multi-stakeholders’ consultation processes and involve dialogic practices. </a:t>
            </a:r>
            <a:endParaRPr lang="en-GB" b="0" i="0">
              <a:effectLst/>
              <a:latin typeface="+mn-lt"/>
            </a:endParaRPr>
          </a:p>
          <a:p>
            <a:pPr>
              <a:lnSpc>
                <a:spcPct val="90000"/>
              </a:lnSpc>
            </a:pPr>
            <a:r>
              <a:rPr lang="en-GB" b="0" i="0" dirty="0">
                <a:effectLst/>
                <a:latin typeface="+mn-lt"/>
              </a:rPr>
              <a:t>Social innovation for large corporations is often taken as a set of practices related to “corporate social responsibility”. However, social innovation in corporations needs to be related to fundamental changes in how the decision process is organized. </a:t>
            </a:r>
            <a:endParaRPr lang="en-GB" b="0" i="0">
              <a:effectLst/>
              <a:latin typeface="+mn-lt"/>
            </a:endParaRPr>
          </a:p>
          <a:p>
            <a:pPr>
              <a:lnSpc>
                <a:spcPct val="90000"/>
              </a:lnSpc>
            </a:pPr>
            <a:r>
              <a:rPr lang="en-GB" b="0" i="0" dirty="0">
                <a:effectLst/>
                <a:latin typeface="+mn-lt"/>
              </a:rPr>
              <a:t>For example, if corporations want to contribute to the 17 SDGs (Sustainable Development Goals defined by the United Nations in 2015), they cannot have the same hierarchical structures. </a:t>
            </a:r>
            <a:endParaRPr lang="en-GB" b="0" i="0">
              <a:effectLst/>
              <a:latin typeface="+mn-lt"/>
            </a:endParaRPr>
          </a:p>
          <a:p>
            <a:pPr>
              <a:lnSpc>
                <a:spcPct val="90000"/>
              </a:lnSpc>
            </a:pPr>
            <a:r>
              <a:rPr lang="en-GB" b="0" i="0" dirty="0">
                <a:effectLst/>
                <a:latin typeface="+mn-lt"/>
              </a:rPr>
              <a:t>They must progressively strengthen dialogic practices and adopt a new perspective of governance that goes beyond stakeholders’ well-being and truly embrace society’s well-being. </a:t>
            </a:r>
            <a:endParaRPr lang="en-US">
              <a:latin typeface="+mn-lt"/>
            </a:endParaRPr>
          </a:p>
        </p:txBody>
      </p:sp>
    </p:spTree>
    <p:extLst>
      <p:ext uri="{BB962C8B-B14F-4D97-AF65-F5344CB8AC3E}">
        <p14:creationId xmlns:p14="http://schemas.microsoft.com/office/powerpoint/2010/main" val="1907491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1096</TotalTime>
  <Words>2259</Words>
  <Application>Microsoft Macintosh PowerPoint</Application>
  <PresentationFormat>Widescreen</PresentationFormat>
  <Paragraphs>107</Paragraphs>
  <Slides>28</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Century Gothic</vt:lpstr>
      <vt:lpstr>Wingdings 3</vt:lpstr>
      <vt:lpstr>Ion</vt:lpstr>
      <vt:lpstr>Social Innovation</vt:lpstr>
      <vt:lpstr>ASSESSMENT DETAILS: ATTENDING STUDENTS</vt:lpstr>
      <vt:lpstr>ASSESSMENT DETAILS: NON- ATTENDING STUDENTS</vt:lpstr>
      <vt:lpstr>LECTURE:  SOCIAL INNOVATION IN THE POST PANDEMIC WORLD</vt:lpstr>
      <vt:lpstr>Social Innovation in the Post-Pandemic World</vt:lpstr>
      <vt:lpstr>Social Innovation in the Post-Pandemic World</vt:lpstr>
      <vt:lpstr>Dimensions of Post Pandemic Social Innovation </vt:lpstr>
      <vt:lpstr>The Well-being Economy</vt:lpstr>
      <vt:lpstr>Social Innovation in Well-being Economy</vt:lpstr>
      <vt:lpstr>Benefits of UBI</vt:lpstr>
      <vt:lpstr>Social Innovation in Well-being Economy</vt:lpstr>
      <vt:lpstr>Finance &amp; Banking</vt:lpstr>
      <vt:lpstr>Social Innovation in Finance &amp; Banking</vt:lpstr>
      <vt:lpstr>PowerPoint Presentation</vt:lpstr>
      <vt:lpstr>PowerPoint Presentation</vt:lpstr>
      <vt:lpstr>PowerPoint Presentation</vt:lpstr>
      <vt:lpstr>Work with Meaning &amp; Purpose</vt:lpstr>
      <vt:lpstr>Social Innovation for Meaningful &amp; Purposeful Work</vt:lpstr>
      <vt:lpstr>Social Innovation for Meaningful &amp; Purposeful Work</vt:lpstr>
      <vt:lpstr>Tech for Good</vt:lpstr>
      <vt:lpstr>Social Innovation &amp; Technology for the Future</vt:lpstr>
      <vt:lpstr>PowerPoint Presentation</vt:lpstr>
      <vt:lpstr>Education</vt:lpstr>
      <vt:lpstr>Social Innovation &amp; Education</vt:lpstr>
      <vt:lpstr>Social Innovation &amp; Education</vt:lpstr>
      <vt:lpstr>Leadership</vt:lpstr>
      <vt:lpstr>Social Innovation &amp; Leadership</vt:lpstr>
      <vt:lpstr>Social Innovation &amp; Leadership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2</cp:revision>
  <dcterms:created xsi:type="dcterms:W3CDTF">2022-12-19T23:08:17Z</dcterms:created>
  <dcterms:modified xsi:type="dcterms:W3CDTF">2022-12-20T17:24:17Z</dcterms:modified>
</cp:coreProperties>
</file>