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1"/>
  </p:sldMasterIdLst>
  <p:notesMasterIdLst>
    <p:notesMasterId r:id="rId34"/>
  </p:notesMasterIdLst>
  <p:sldIdLst>
    <p:sldId id="308" r:id="rId2"/>
    <p:sldId id="460" r:id="rId3"/>
    <p:sldId id="261" r:id="rId4"/>
    <p:sldId id="462" r:id="rId5"/>
    <p:sldId id="463" r:id="rId6"/>
    <p:sldId id="262" r:id="rId7"/>
    <p:sldId id="459" r:id="rId8"/>
    <p:sldId id="307" r:id="rId9"/>
    <p:sldId id="464" r:id="rId10"/>
    <p:sldId id="465" r:id="rId11"/>
    <p:sldId id="466" r:id="rId12"/>
    <p:sldId id="467" r:id="rId13"/>
    <p:sldId id="468" r:id="rId14"/>
    <p:sldId id="469" r:id="rId15"/>
    <p:sldId id="470" r:id="rId16"/>
    <p:sldId id="471" r:id="rId17"/>
    <p:sldId id="472" r:id="rId18"/>
    <p:sldId id="272" r:id="rId19"/>
    <p:sldId id="267" r:id="rId20"/>
    <p:sldId id="273" r:id="rId21"/>
    <p:sldId id="274" r:id="rId22"/>
    <p:sldId id="278" r:id="rId23"/>
    <p:sldId id="265" r:id="rId24"/>
    <p:sldId id="281" r:id="rId25"/>
    <p:sldId id="285" r:id="rId26"/>
    <p:sldId id="290" r:id="rId27"/>
    <p:sldId id="291" r:id="rId28"/>
    <p:sldId id="292" r:id="rId29"/>
    <p:sldId id="293" r:id="rId30"/>
    <p:sldId id="294" r:id="rId31"/>
    <p:sldId id="296" r:id="rId32"/>
    <p:sldId id="30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6"/>
  </p:normalViewPr>
  <p:slideViewPr>
    <p:cSldViewPr snapToGrid="0">
      <p:cViewPr varScale="1">
        <p:scale>
          <a:sx n="106" d="100"/>
          <a:sy n="106" d="100"/>
        </p:scale>
        <p:origin x="79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3C08D0-3EE4-466A-9423-B1C0BD09DD91}" type="doc">
      <dgm:prSet loTypeId="urn:microsoft.com/office/officeart/2016/7/layout/RepeatingBendingProcessNew" loCatId="process" qsTypeId="urn:microsoft.com/office/officeart/2005/8/quickstyle/simple1" qsCatId="simple" csTypeId="urn:microsoft.com/office/officeart/2005/8/colors/colorful2" csCatId="colorful"/>
      <dgm:spPr/>
      <dgm:t>
        <a:bodyPr/>
        <a:lstStyle/>
        <a:p>
          <a:endParaRPr lang="en-US"/>
        </a:p>
      </dgm:t>
    </dgm:pt>
    <dgm:pt modelId="{E4F2D29F-DBD1-4578-99F9-FBD6EE95DE37}">
      <dgm:prSet/>
      <dgm:spPr/>
      <dgm:t>
        <a:bodyPr/>
        <a:lstStyle/>
        <a:p>
          <a:r>
            <a:rPr lang="en-US"/>
            <a:t>Choose a sector: private, public, non-profit.</a:t>
          </a:r>
        </a:p>
      </dgm:t>
    </dgm:pt>
    <dgm:pt modelId="{D97DB0D1-6E62-44CD-8CFE-BDC0976DDDE1}" type="parTrans" cxnId="{2D7FD58E-8299-499F-B1EE-3F2876B92278}">
      <dgm:prSet/>
      <dgm:spPr/>
      <dgm:t>
        <a:bodyPr/>
        <a:lstStyle/>
        <a:p>
          <a:endParaRPr lang="en-US"/>
        </a:p>
      </dgm:t>
    </dgm:pt>
    <dgm:pt modelId="{EB37CC32-F3F1-48C0-9943-2C1D3E748921}" type="sibTrans" cxnId="{2D7FD58E-8299-499F-B1EE-3F2876B92278}">
      <dgm:prSet phldrT="1" phldr="0"/>
      <dgm:spPr/>
      <dgm:t>
        <a:bodyPr/>
        <a:lstStyle/>
        <a:p>
          <a:r>
            <a:rPr lang="en-US"/>
            <a:t>1</a:t>
          </a:r>
        </a:p>
      </dgm:t>
    </dgm:pt>
    <dgm:pt modelId="{E43F0130-7605-406B-A3EC-07DC5151DAFE}">
      <dgm:prSet/>
      <dgm:spPr/>
      <dgm:t>
        <a:bodyPr/>
        <a:lstStyle/>
        <a:p>
          <a:r>
            <a:rPr lang="en-US"/>
            <a:t>Identify a social problem in any area: health, crime, unemployment etc.</a:t>
          </a:r>
        </a:p>
      </dgm:t>
    </dgm:pt>
    <dgm:pt modelId="{E8A00945-C7F0-4F02-BB7F-52FE80AF4344}" type="parTrans" cxnId="{4F876879-3CC5-4C0E-A015-9ACF0EAACDD5}">
      <dgm:prSet/>
      <dgm:spPr/>
      <dgm:t>
        <a:bodyPr/>
        <a:lstStyle/>
        <a:p>
          <a:endParaRPr lang="en-US"/>
        </a:p>
      </dgm:t>
    </dgm:pt>
    <dgm:pt modelId="{445FEE87-BA75-4179-AC3F-51156C8A3DD5}" type="sibTrans" cxnId="{4F876879-3CC5-4C0E-A015-9ACF0EAACDD5}">
      <dgm:prSet phldrT="2" phldr="0"/>
      <dgm:spPr/>
      <dgm:t>
        <a:bodyPr/>
        <a:lstStyle/>
        <a:p>
          <a:r>
            <a:rPr lang="en-US"/>
            <a:t>2</a:t>
          </a:r>
        </a:p>
      </dgm:t>
    </dgm:pt>
    <dgm:pt modelId="{4A5E3CA5-26BB-44E7-91F6-DFE991A7BB3F}">
      <dgm:prSet/>
      <dgm:spPr/>
      <dgm:t>
        <a:bodyPr/>
        <a:lstStyle/>
        <a:p>
          <a:r>
            <a:rPr lang="en-US"/>
            <a:t>Define the goals and objectives of the social project in your teams.</a:t>
          </a:r>
        </a:p>
      </dgm:t>
    </dgm:pt>
    <dgm:pt modelId="{90F5BB51-6B69-4E5E-8CD8-964EBF50A2C8}" type="parTrans" cxnId="{9A4341E6-B17C-42C7-8259-2403365ABDAC}">
      <dgm:prSet/>
      <dgm:spPr/>
      <dgm:t>
        <a:bodyPr/>
        <a:lstStyle/>
        <a:p>
          <a:endParaRPr lang="en-US"/>
        </a:p>
      </dgm:t>
    </dgm:pt>
    <dgm:pt modelId="{B8D79085-1603-4AAE-B2E6-6AC1213D4823}" type="sibTrans" cxnId="{9A4341E6-B17C-42C7-8259-2403365ABDAC}">
      <dgm:prSet phldrT="3" phldr="0"/>
      <dgm:spPr/>
      <dgm:t>
        <a:bodyPr/>
        <a:lstStyle/>
        <a:p>
          <a:r>
            <a:rPr lang="en-US"/>
            <a:t>3</a:t>
          </a:r>
        </a:p>
      </dgm:t>
    </dgm:pt>
    <dgm:pt modelId="{9F2E1DC8-E75C-4684-8341-B48ED1C50D1F}">
      <dgm:prSet/>
      <dgm:spPr/>
      <dgm:t>
        <a:bodyPr/>
        <a:lstStyle/>
        <a:p>
          <a:r>
            <a:rPr lang="en-US"/>
            <a:t>Apply the steps of social innovation theory to solve the social problem. </a:t>
          </a:r>
        </a:p>
      </dgm:t>
    </dgm:pt>
    <dgm:pt modelId="{CBE57558-BE29-43B3-AAF7-0DC0106D0BD0}" type="parTrans" cxnId="{2AD5D812-58E0-40E5-9847-EB46CFDC02D1}">
      <dgm:prSet/>
      <dgm:spPr/>
      <dgm:t>
        <a:bodyPr/>
        <a:lstStyle/>
        <a:p>
          <a:endParaRPr lang="en-US"/>
        </a:p>
      </dgm:t>
    </dgm:pt>
    <dgm:pt modelId="{3CA801A5-7241-4BCF-ADF0-F08DC9DA4EAB}" type="sibTrans" cxnId="{2AD5D812-58E0-40E5-9847-EB46CFDC02D1}">
      <dgm:prSet phldrT="4" phldr="0"/>
      <dgm:spPr/>
      <dgm:t>
        <a:bodyPr/>
        <a:lstStyle/>
        <a:p>
          <a:r>
            <a:rPr lang="en-US"/>
            <a:t>4</a:t>
          </a:r>
        </a:p>
      </dgm:t>
    </dgm:pt>
    <dgm:pt modelId="{4BA5DB5E-72AB-4540-B3B7-13A257C796DA}">
      <dgm:prSet/>
      <dgm:spPr/>
      <dgm:t>
        <a:bodyPr/>
        <a:lstStyle/>
        <a:p>
          <a:r>
            <a:rPr lang="en-US"/>
            <a:t>Work together as a team on a weekly basis to apply all the lessons in class to the project.</a:t>
          </a:r>
        </a:p>
      </dgm:t>
    </dgm:pt>
    <dgm:pt modelId="{D7DEBB7A-A098-4C00-A96D-4B79B14A0F8C}" type="parTrans" cxnId="{94E638F7-62C8-4B28-BACE-BFC28104F916}">
      <dgm:prSet/>
      <dgm:spPr/>
      <dgm:t>
        <a:bodyPr/>
        <a:lstStyle/>
        <a:p>
          <a:endParaRPr lang="en-US"/>
        </a:p>
      </dgm:t>
    </dgm:pt>
    <dgm:pt modelId="{D32B2BC4-0C51-47EA-80EA-3C22395DC5EE}" type="sibTrans" cxnId="{94E638F7-62C8-4B28-BACE-BFC28104F916}">
      <dgm:prSet phldrT="5" phldr="0"/>
      <dgm:spPr/>
      <dgm:t>
        <a:bodyPr/>
        <a:lstStyle/>
        <a:p>
          <a:r>
            <a:rPr lang="en-US"/>
            <a:t>5</a:t>
          </a:r>
        </a:p>
      </dgm:t>
    </dgm:pt>
    <dgm:pt modelId="{9CE35235-C620-4F97-8493-B23859243F13}">
      <dgm:prSet/>
      <dgm:spPr/>
      <dgm:t>
        <a:bodyPr/>
        <a:lstStyle/>
        <a:p>
          <a:r>
            <a:rPr lang="en-US"/>
            <a:t>Create a 20-minute video of your project: in the video, present your work and how you solved the social problem with an innovative solution that demonstrates social impact.</a:t>
          </a:r>
        </a:p>
      </dgm:t>
    </dgm:pt>
    <dgm:pt modelId="{A6F5CAE9-663D-4B40-A040-930440A0D2C5}" type="parTrans" cxnId="{C1F727B7-939E-4622-B3D7-3EABB1F6340E}">
      <dgm:prSet/>
      <dgm:spPr/>
      <dgm:t>
        <a:bodyPr/>
        <a:lstStyle/>
        <a:p>
          <a:endParaRPr lang="en-US"/>
        </a:p>
      </dgm:t>
    </dgm:pt>
    <dgm:pt modelId="{7D05C559-825F-466F-981A-F87EA6CFFDB8}" type="sibTrans" cxnId="{C1F727B7-939E-4622-B3D7-3EABB1F6340E}">
      <dgm:prSet phldrT="6" phldr="0"/>
      <dgm:spPr/>
      <dgm:t>
        <a:bodyPr/>
        <a:lstStyle/>
        <a:p>
          <a:endParaRPr lang="en-US"/>
        </a:p>
      </dgm:t>
    </dgm:pt>
    <dgm:pt modelId="{070C0F15-5F83-894A-8B9E-8BAE54931B42}" type="pres">
      <dgm:prSet presAssocID="{FD3C08D0-3EE4-466A-9423-B1C0BD09DD91}" presName="Name0" presStyleCnt="0">
        <dgm:presLayoutVars>
          <dgm:dir/>
          <dgm:resizeHandles val="exact"/>
        </dgm:presLayoutVars>
      </dgm:prSet>
      <dgm:spPr/>
    </dgm:pt>
    <dgm:pt modelId="{4456E52B-0ABF-684F-9BB2-05B060FE2CA6}" type="pres">
      <dgm:prSet presAssocID="{E4F2D29F-DBD1-4578-99F9-FBD6EE95DE37}" presName="node" presStyleLbl="node1" presStyleIdx="0" presStyleCnt="6">
        <dgm:presLayoutVars>
          <dgm:bulletEnabled val="1"/>
        </dgm:presLayoutVars>
      </dgm:prSet>
      <dgm:spPr/>
    </dgm:pt>
    <dgm:pt modelId="{31058C19-9B38-7242-8B3C-8A0EF3AA4CE5}" type="pres">
      <dgm:prSet presAssocID="{EB37CC32-F3F1-48C0-9943-2C1D3E748921}" presName="sibTrans" presStyleLbl="sibTrans1D1" presStyleIdx="0" presStyleCnt="5"/>
      <dgm:spPr/>
    </dgm:pt>
    <dgm:pt modelId="{2D890CB2-5AD9-774B-9DDC-F4AA3A676D12}" type="pres">
      <dgm:prSet presAssocID="{EB37CC32-F3F1-48C0-9943-2C1D3E748921}" presName="connectorText" presStyleLbl="sibTrans1D1" presStyleIdx="0" presStyleCnt="5"/>
      <dgm:spPr/>
    </dgm:pt>
    <dgm:pt modelId="{D22DCC77-547C-394D-A6A2-89D89FD003D2}" type="pres">
      <dgm:prSet presAssocID="{E43F0130-7605-406B-A3EC-07DC5151DAFE}" presName="node" presStyleLbl="node1" presStyleIdx="1" presStyleCnt="6">
        <dgm:presLayoutVars>
          <dgm:bulletEnabled val="1"/>
        </dgm:presLayoutVars>
      </dgm:prSet>
      <dgm:spPr/>
    </dgm:pt>
    <dgm:pt modelId="{B18EB586-E8DF-A44A-8059-952E4D8F6610}" type="pres">
      <dgm:prSet presAssocID="{445FEE87-BA75-4179-AC3F-51156C8A3DD5}" presName="sibTrans" presStyleLbl="sibTrans1D1" presStyleIdx="1" presStyleCnt="5"/>
      <dgm:spPr/>
    </dgm:pt>
    <dgm:pt modelId="{D4F10326-E427-3B48-89B6-162065825D4B}" type="pres">
      <dgm:prSet presAssocID="{445FEE87-BA75-4179-AC3F-51156C8A3DD5}" presName="connectorText" presStyleLbl="sibTrans1D1" presStyleIdx="1" presStyleCnt="5"/>
      <dgm:spPr/>
    </dgm:pt>
    <dgm:pt modelId="{B74BD05B-7970-0346-86BB-405AD5D73214}" type="pres">
      <dgm:prSet presAssocID="{4A5E3CA5-26BB-44E7-91F6-DFE991A7BB3F}" presName="node" presStyleLbl="node1" presStyleIdx="2" presStyleCnt="6">
        <dgm:presLayoutVars>
          <dgm:bulletEnabled val="1"/>
        </dgm:presLayoutVars>
      </dgm:prSet>
      <dgm:spPr/>
    </dgm:pt>
    <dgm:pt modelId="{2130C34E-20FE-7B44-A463-EE3AA60024CC}" type="pres">
      <dgm:prSet presAssocID="{B8D79085-1603-4AAE-B2E6-6AC1213D4823}" presName="sibTrans" presStyleLbl="sibTrans1D1" presStyleIdx="2" presStyleCnt="5"/>
      <dgm:spPr/>
    </dgm:pt>
    <dgm:pt modelId="{33BFD5D1-DD6C-DF4A-B926-CE990EA991E3}" type="pres">
      <dgm:prSet presAssocID="{B8D79085-1603-4AAE-B2E6-6AC1213D4823}" presName="connectorText" presStyleLbl="sibTrans1D1" presStyleIdx="2" presStyleCnt="5"/>
      <dgm:spPr/>
    </dgm:pt>
    <dgm:pt modelId="{C43CC67E-A19E-1747-B0AE-4E92EA34A7E1}" type="pres">
      <dgm:prSet presAssocID="{9F2E1DC8-E75C-4684-8341-B48ED1C50D1F}" presName="node" presStyleLbl="node1" presStyleIdx="3" presStyleCnt="6">
        <dgm:presLayoutVars>
          <dgm:bulletEnabled val="1"/>
        </dgm:presLayoutVars>
      </dgm:prSet>
      <dgm:spPr/>
    </dgm:pt>
    <dgm:pt modelId="{5F8A7697-2EE6-F949-AF65-1DBC01D5C6ED}" type="pres">
      <dgm:prSet presAssocID="{3CA801A5-7241-4BCF-ADF0-F08DC9DA4EAB}" presName="sibTrans" presStyleLbl="sibTrans1D1" presStyleIdx="3" presStyleCnt="5"/>
      <dgm:spPr/>
    </dgm:pt>
    <dgm:pt modelId="{558CC857-1806-664A-99DE-52073A02AE02}" type="pres">
      <dgm:prSet presAssocID="{3CA801A5-7241-4BCF-ADF0-F08DC9DA4EAB}" presName="connectorText" presStyleLbl="sibTrans1D1" presStyleIdx="3" presStyleCnt="5"/>
      <dgm:spPr/>
    </dgm:pt>
    <dgm:pt modelId="{9EF1E094-17EC-4C41-AC24-E1C4327D6DC6}" type="pres">
      <dgm:prSet presAssocID="{4BA5DB5E-72AB-4540-B3B7-13A257C796DA}" presName="node" presStyleLbl="node1" presStyleIdx="4" presStyleCnt="6">
        <dgm:presLayoutVars>
          <dgm:bulletEnabled val="1"/>
        </dgm:presLayoutVars>
      </dgm:prSet>
      <dgm:spPr/>
    </dgm:pt>
    <dgm:pt modelId="{DCD6A559-580F-9348-AB3B-3B103C9C628F}" type="pres">
      <dgm:prSet presAssocID="{D32B2BC4-0C51-47EA-80EA-3C22395DC5EE}" presName="sibTrans" presStyleLbl="sibTrans1D1" presStyleIdx="4" presStyleCnt="5"/>
      <dgm:spPr/>
    </dgm:pt>
    <dgm:pt modelId="{F7B68E3F-9697-FA4B-B6E9-8B6554ECA466}" type="pres">
      <dgm:prSet presAssocID="{D32B2BC4-0C51-47EA-80EA-3C22395DC5EE}" presName="connectorText" presStyleLbl="sibTrans1D1" presStyleIdx="4" presStyleCnt="5"/>
      <dgm:spPr/>
    </dgm:pt>
    <dgm:pt modelId="{9C3A8A47-EBA3-344F-97CE-EB2A69726C12}" type="pres">
      <dgm:prSet presAssocID="{9CE35235-C620-4F97-8493-B23859243F13}" presName="node" presStyleLbl="node1" presStyleIdx="5" presStyleCnt="6">
        <dgm:presLayoutVars>
          <dgm:bulletEnabled val="1"/>
        </dgm:presLayoutVars>
      </dgm:prSet>
      <dgm:spPr/>
    </dgm:pt>
  </dgm:ptLst>
  <dgm:cxnLst>
    <dgm:cxn modelId="{BD33560E-3F13-154F-9DDE-A837E4588E4D}" type="presOf" srcId="{3CA801A5-7241-4BCF-ADF0-F08DC9DA4EAB}" destId="{5F8A7697-2EE6-F949-AF65-1DBC01D5C6ED}" srcOrd="0" destOrd="0" presId="urn:microsoft.com/office/officeart/2016/7/layout/RepeatingBendingProcessNew"/>
    <dgm:cxn modelId="{2AD5D812-58E0-40E5-9847-EB46CFDC02D1}" srcId="{FD3C08D0-3EE4-466A-9423-B1C0BD09DD91}" destId="{9F2E1DC8-E75C-4684-8341-B48ED1C50D1F}" srcOrd="3" destOrd="0" parTransId="{CBE57558-BE29-43B3-AAF7-0DC0106D0BD0}" sibTransId="{3CA801A5-7241-4BCF-ADF0-F08DC9DA4EAB}"/>
    <dgm:cxn modelId="{7BDC0B33-86E7-0A4C-B35C-67D303137352}" type="presOf" srcId="{E4F2D29F-DBD1-4578-99F9-FBD6EE95DE37}" destId="{4456E52B-0ABF-684F-9BB2-05B060FE2CA6}" srcOrd="0" destOrd="0" presId="urn:microsoft.com/office/officeart/2016/7/layout/RepeatingBendingProcessNew"/>
    <dgm:cxn modelId="{8084A95A-2AF5-F242-B71B-B8AB53EC3AED}" type="presOf" srcId="{D32B2BC4-0C51-47EA-80EA-3C22395DC5EE}" destId="{F7B68E3F-9697-FA4B-B6E9-8B6554ECA466}" srcOrd="1" destOrd="0" presId="urn:microsoft.com/office/officeart/2016/7/layout/RepeatingBendingProcessNew"/>
    <dgm:cxn modelId="{2F8E426A-3DD3-964E-93D9-B2D75C733B70}" type="presOf" srcId="{9F2E1DC8-E75C-4684-8341-B48ED1C50D1F}" destId="{C43CC67E-A19E-1747-B0AE-4E92EA34A7E1}" srcOrd="0" destOrd="0" presId="urn:microsoft.com/office/officeart/2016/7/layout/RepeatingBendingProcessNew"/>
    <dgm:cxn modelId="{4F876879-3CC5-4C0E-A015-9ACF0EAACDD5}" srcId="{FD3C08D0-3EE4-466A-9423-B1C0BD09DD91}" destId="{E43F0130-7605-406B-A3EC-07DC5151DAFE}" srcOrd="1" destOrd="0" parTransId="{E8A00945-C7F0-4F02-BB7F-52FE80AF4344}" sibTransId="{445FEE87-BA75-4179-AC3F-51156C8A3DD5}"/>
    <dgm:cxn modelId="{B1C02A7E-A17E-EC41-A32E-318292A352BA}" type="presOf" srcId="{B8D79085-1603-4AAE-B2E6-6AC1213D4823}" destId="{33BFD5D1-DD6C-DF4A-B926-CE990EA991E3}" srcOrd="1" destOrd="0" presId="urn:microsoft.com/office/officeart/2016/7/layout/RepeatingBendingProcessNew"/>
    <dgm:cxn modelId="{D6F26B82-D2D6-364D-979D-246EEB9477C5}" type="presOf" srcId="{9CE35235-C620-4F97-8493-B23859243F13}" destId="{9C3A8A47-EBA3-344F-97CE-EB2A69726C12}" srcOrd="0" destOrd="0" presId="urn:microsoft.com/office/officeart/2016/7/layout/RepeatingBendingProcessNew"/>
    <dgm:cxn modelId="{F3BC9384-82EF-9D4D-AD41-539ABD2ED062}" type="presOf" srcId="{D32B2BC4-0C51-47EA-80EA-3C22395DC5EE}" destId="{DCD6A559-580F-9348-AB3B-3B103C9C628F}" srcOrd="0" destOrd="0" presId="urn:microsoft.com/office/officeart/2016/7/layout/RepeatingBendingProcessNew"/>
    <dgm:cxn modelId="{70125A85-0E8B-CC49-9EBD-16C5D1AE0E59}" type="presOf" srcId="{E43F0130-7605-406B-A3EC-07DC5151DAFE}" destId="{D22DCC77-547C-394D-A6A2-89D89FD003D2}" srcOrd="0" destOrd="0" presId="urn:microsoft.com/office/officeart/2016/7/layout/RepeatingBendingProcessNew"/>
    <dgm:cxn modelId="{CA279C86-C1DE-D546-ACB0-C1A3A610A385}" type="presOf" srcId="{EB37CC32-F3F1-48C0-9943-2C1D3E748921}" destId="{2D890CB2-5AD9-774B-9DDC-F4AA3A676D12}" srcOrd="1" destOrd="0" presId="urn:microsoft.com/office/officeart/2016/7/layout/RepeatingBendingProcessNew"/>
    <dgm:cxn modelId="{D267B086-79C9-834C-B047-24053CA4CA7E}" type="presOf" srcId="{445FEE87-BA75-4179-AC3F-51156C8A3DD5}" destId="{B18EB586-E8DF-A44A-8059-952E4D8F6610}" srcOrd="0" destOrd="0" presId="urn:microsoft.com/office/officeart/2016/7/layout/RepeatingBendingProcessNew"/>
    <dgm:cxn modelId="{2D7FD58E-8299-499F-B1EE-3F2876B92278}" srcId="{FD3C08D0-3EE4-466A-9423-B1C0BD09DD91}" destId="{E4F2D29F-DBD1-4578-99F9-FBD6EE95DE37}" srcOrd="0" destOrd="0" parTransId="{D97DB0D1-6E62-44CD-8CFE-BDC0976DDDE1}" sibTransId="{EB37CC32-F3F1-48C0-9943-2C1D3E748921}"/>
    <dgm:cxn modelId="{B4420CB2-E91F-C449-939F-13BBE0E02EEF}" type="presOf" srcId="{445FEE87-BA75-4179-AC3F-51156C8A3DD5}" destId="{D4F10326-E427-3B48-89B6-162065825D4B}" srcOrd="1" destOrd="0" presId="urn:microsoft.com/office/officeart/2016/7/layout/RepeatingBendingProcessNew"/>
    <dgm:cxn modelId="{C1F727B7-939E-4622-B3D7-3EABB1F6340E}" srcId="{FD3C08D0-3EE4-466A-9423-B1C0BD09DD91}" destId="{9CE35235-C620-4F97-8493-B23859243F13}" srcOrd="5" destOrd="0" parTransId="{A6F5CAE9-663D-4B40-A040-930440A0D2C5}" sibTransId="{7D05C559-825F-466F-981A-F87EA6CFFDB8}"/>
    <dgm:cxn modelId="{545D62C4-1253-EE43-85F1-F90B84E8763E}" type="presOf" srcId="{EB37CC32-F3F1-48C0-9943-2C1D3E748921}" destId="{31058C19-9B38-7242-8B3C-8A0EF3AA4CE5}" srcOrd="0" destOrd="0" presId="urn:microsoft.com/office/officeart/2016/7/layout/RepeatingBendingProcessNew"/>
    <dgm:cxn modelId="{A76D9EDB-CEA0-3049-8FD5-3EFEA19C92D4}" type="presOf" srcId="{3CA801A5-7241-4BCF-ADF0-F08DC9DA4EAB}" destId="{558CC857-1806-664A-99DE-52073A02AE02}" srcOrd="1" destOrd="0" presId="urn:microsoft.com/office/officeart/2016/7/layout/RepeatingBendingProcessNew"/>
    <dgm:cxn modelId="{9A4341E6-B17C-42C7-8259-2403365ABDAC}" srcId="{FD3C08D0-3EE4-466A-9423-B1C0BD09DD91}" destId="{4A5E3CA5-26BB-44E7-91F6-DFE991A7BB3F}" srcOrd="2" destOrd="0" parTransId="{90F5BB51-6B69-4E5E-8CD8-964EBF50A2C8}" sibTransId="{B8D79085-1603-4AAE-B2E6-6AC1213D4823}"/>
    <dgm:cxn modelId="{3730E8ED-1E74-D947-982A-99E54032962C}" type="presOf" srcId="{B8D79085-1603-4AAE-B2E6-6AC1213D4823}" destId="{2130C34E-20FE-7B44-A463-EE3AA60024CC}" srcOrd="0" destOrd="0" presId="urn:microsoft.com/office/officeart/2016/7/layout/RepeatingBendingProcessNew"/>
    <dgm:cxn modelId="{94E638F7-62C8-4B28-BACE-BFC28104F916}" srcId="{FD3C08D0-3EE4-466A-9423-B1C0BD09DD91}" destId="{4BA5DB5E-72AB-4540-B3B7-13A257C796DA}" srcOrd="4" destOrd="0" parTransId="{D7DEBB7A-A098-4C00-A96D-4B79B14A0F8C}" sibTransId="{D32B2BC4-0C51-47EA-80EA-3C22395DC5EE}"/>
    <dgm:cxn modelId="{58DD22F8-1FC1-A541-8A1E-E27B20F30F78}" type="presOf" srcId="{FD3C08D0-3EE4-466A-9423-B1C0BD09DD91}" destId="{070C0F15-5F83-894A-8B9E-8BAE54931B42}" srcOrd="0" destOrd="0" presId="urn:microsoft.com/office/officeart/2016/7/layout/RepeatingBendingProcessNew"/>
    <dgm:cxn modelId="{B066C4FA-84D0-5A40-8751-4FC372DCF225}" type="presOf" srcId="{4BA5DB5E-72AB-4540-B3B7-13A257C796DA}" destId="{9EF1E094-17EC-4C41-AC24-E1C4327D6DC6}" srcOrd="0" destOrd="0" presId="urn:microsoft.com/office/officeart/2016/7/layout/RepeatingBendingProcessNew"/>
    <dgm:cxn modelId="{050F23FC-C6FB-0946-96CD-1C90AA575EBB}" type="presOf" srcId="{4A5E3CA5-26BB-44E7-91F6-DFE991A7BB3F}" destId="{B74BD05B-7970-0346-86BB-405AD5D73214}" srcOrd="0" destOrd="0" presId="urn:microsoft.com/office/officeart/2016/7/layout/RepeatingBendingProcessNew"/>
    <dgm:cxn modelId="{EA3F0549-B40B-7344-9340-BEE3CDF8ED62}" type="presParOf" srcId="{070C0F15-5F83-894A-8B9E-8BAE54931B42}" destId="{4456E52B-0ABF-684F-9BB2-05B060FE2CA6}" srcOrd="0" destOrd="0" presId="urn:microsoft.com/office/officeart/2016/7/layout/RepeatingBendingProcessNew"/>
    <dgm:cxn modelId="{47CCBA00-8C57-C94B-A43B-08BFC84FAACA}" type="presParOf" srcId="{070C0F15-5F83-894A-8B9E-8BAE54931B42}" destId="{31058C19-9B38-7242-8B3C-8A0EF3AA4CE5}" srcOrd="1" destOrd="0" presId="urn:microsoft.com/office/officeart/2016/7/layout/RepeatingBendingProcessNew"/>
    <dgm:cxn modelId="{1D977149-BEB8-7E40-BF99-AAA3D279427C}" type="presParOf" srcId="{31058C19-9B38-7242-8B3C-8A0EF3AA4CE5}" destId="{2D890CB2-5AD9-774B-9DDC-F4AA3A676D12}" srcOrd="0" destOrd="0" presId="urn:microsoft.com/office/officeart/2016/7/layout/RepeatingBendingProcessNew"/>
    <dgm:cxn modelId="{989BB3CC-DFBA-F440-A0B6-914827D9DB75}" type="presParOf" srcId="{070C0F15-5F83-894A-8B9E-8BAE54931B42}" destId="{D22DCC77-547C-394D-A6A2-89D89FD003D2}" srcOrd="2" destOrd="0" presId="urn:microsoft.com/office/officeart/2016/7/layout/RepeatingBendingProcessNew"/>
    <dgm:cxn modelId="{0375DB07-C78F-304C-A029-7110237B5D8D}" type="presParOf" srcId="{070C0F15-5F83-894A-8B9E-8BAE54931B42}" destId="{B18EB586-E8DF-A44A-8059-952E4D8F6610}" srcOrd="3" destOrd="0" presId="urn:microsoft.com/office/officeart/2016/7/layout/RepeatingBendingProcessNew"/>
    <dgm:cxn modelId="{9793A770-2B94-0940-844A-8FE691F750D2}" type="presParOf" srcId="{B18EB586-E8DF-A44A-8059-952E4D8F6610}" destId="{D4F10326-E427-3B48-89B6-162065825D4B}" srcOrd="0" destOrd="0" presId="urn:microsoft.com/office/officeart/2016/7/layout/RepeatingBendingProcessNew"/>
    <dgm:cxn modelId="{91E548FE-583F-BE4E-A989-4AD750913183}" type="presParOf" srcId="{070C0F15-5F83-894A-8B9E-8BAE54931B42}" destId="{B74BD05B-7970-0346-86BB-405AD5D73214}" srcOrd="4" destOrd="0" presId="urn:microsoft.com/office/officeart/2016/7/layout/RepeatingBendingProcessNew"/>
    <dgm:cxn modelId="{0170D61B-6D72-6144-914D-ED273E88AA23}" type="presParOf" srcId="{070C0F15-5F83-894A-8B9E-8BAE54931B42}" destId="{2130C34E-20FE-7B44-A463-EE3AA60024CC}" srcOrd="5" destOrd="0" presId="urn:microsoft.com/office/officeart/2016/7/layout/RepeatingBendingProcessNew"/>
    <dgm:cxn modelId="{80B294D7-7658-1B42-B7E7-D5B63AEC5D18}" type="presParOf" srcId="{2130C34E-20FE-7B44-A463-EE3AA60024CC}" destId="{33BFD5D1-DD6C-DF4A-B926-CE990EA991E3}" srcOrd="0" destOrd="0" presId="urn:microsoft.com/office/officeart/2016/7/layout/RepeatingBendingProcessNew"/>
    <dgm:cxn modelId="{824412FB-92F2-9140-901E-5CC17F45E103}" type="presParOf" srcId="{070C0F15-5F83-894A-8B9E-8BAE54931B42}" destId="{C43CC67E-A19E-1747-B0AE-4E92EA34A7E1}" srcOrd="6" destOrd="0" presId="urn:microsoft.com/office/officeart/2016/7/layout/RepeatingBendingProcessNew"/>
    <dgm:cxn modelId="{EF5CC121-2731-3544-BE92-DF320AB5A27E}" type="presParOf" srcId="{070C0F15-5F83-894A-8B9E-8BAE54931B42}" destId="{5F8A7697-2EE6-F949-AF65-1DBC01D5C6ED}" srcOrd="7" destOrd="0" presId="urn:microsoft.com/office/officeart/2016/7/layout/RepeatingBendingProcessNew"/>
    <dgm:cxn modelId="{02108762-4078-6441-ADF0-0361B5298795}" type="presParOf" srcId="{5F8A7697-2EE6-F949-AF65-1DBC01D5C6ED}" destId="{558CC857-1806-664A-99DE-52073A02AE02}" srcOrd="0" destOrd="0" presId="urn:microsoft.com/office/officeart/2016/7/layout/RepeatingBendingProcessNew"/>
    <dgm:cxn modelId="{28109755-E75D-8840-9126-DF38750C6241}" type="presParOf" srcId="{070C0F15-5F83-894A-8B9E-8BAE54931B42}" destId="{9EF1E094-17EC-4C41-AC24-E1C4327D6DC6}" srcOrd="8" destOrd="0" presId="urn:microsoft.com/office/officeart/2016/7/layout/RepeatingBendingProcessNew"/>
    <dgm:cxn modelId="{B607534A-EB81-1746-8EB5-3C2EE9253CF3}" type="presParOf" srcId="{070C0F15-5F83-894A-8B9E-8BAE54931B42}" destId="{DCD6A559-580F-9348-AB3B-3B103C9C628F}" srcOrd="9" destOrd="0" presId="urn:microsoft.com/office/officeart/2016/7/layout/RepeatingBendingProcessNew"/>
    <dgm:cxn modelId="{02C2737D-0390-5B41-A1A2-8916D9F24282}" type="presParOf" srcId="{DCD6A559-580F-9348-AB3B-3B103C9C628F}" destId="{F7B68E3F-9697-FA4B-B6E9-8B6554ECA466}" srcOrd="0" destOrd="0" presId="urn:microsoft.com/office/officeart/2016/7/layout/RepeatingBendingProcessNew"/>
    <dgm:cxn modelId="{C1562000-4400-5349-AE51-4C8A9D8E3EE2}" type="presParOf" srcId="{070C0F15-5F83-894A-8B9E-8BAE54931B42}" destId="{9C3A8A47-EBA3-344F-97CE-EB2A69726C12}"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E8C7DE-5784-4778-9A14-CEFBEE128000}" type="doc">
      <dgm:prSet loTypeId="urn:microsoft.com/office/officeart/2005/8/layout/orgChart1" loCatId="hierarchy" qsTypeId="urn:microsoft.com/office/officeart/2005/8/quickstyle/simple3" qsCatId="simple" csTypeId="urn:microsoft.com/office/officeart/2005/8/colors/colorful2" csCatId="colorful" phldr="1"/>
      <dgm:spPr/>
      <dgm:t>
        <a:bodyPr/>
        <a:lstStyle/>
        <a:p>
          <a:endParaRPr lang="en-US"/>
        </a:p>
      </dgm:t>
    </dgm:pt>
    <dgm:pt modelId="{8A034970-690A-471C-B9FD-29E95F1079EE}">
      <dgm:prSet custT="1"/>
      <dgm:spPr/>
      <dgm:t>
        <a:bodyPr/>
        <a:lstStyle/>
        <a:p>
          <a:r>
            <a:rPr lang="en-US" sz="3600"/>
            <a:t>Describe</a:t>
          </a:r>
        </a:p>
      </dgm:t>
    </dgm:pt>
    <dgm:pt modelId="{341E2C66-2CA5-46A8-8841-4A567FBB593B}" type="parTrans" cxnId="{54B06344-812E-49EF-A153-B08BAA3D8A6F}">
      <dgm:prSet/>
      <dgm:spPr/>
      <dgm:t>
        <a:bodyPr/>
        <a:lstStyle/>
        <a:p>
          <a:endParaRPr lang="en-US"/>
        </a:p>
      </dgm:t>
    </dgm:pt>
    <dgm:pt modelId="{D338106E-45FF-4F95-819A-3021126DFB21}" type="sibTrans" cxnId="{54B06344-812E-49EF-A153-B08BAA3D8A6F}">
      <dgm:prSet/>
      <dgm:spPr/>
      <dgm:t>
        <a:bodyPr/>
        <a:lstStyle/>
        <a:p>
          <a:endParaRPr lang="en-US"/>
        </a:p>
      </dgm:t>
    </dgm:pt>
    <dgm:pt modelId="{5E2CF95A-C1C9-4818-A96F-43BDCC0BE4D9}">
      <dgm:prSet custT="1"/>
      <dgm:spPr/>
      <dgm:t>
        <a:bodyPr/>
        <a:lstStyle/>
        <a:p>
          <a:r>
            <a:rPr lang="en-US" sz="1800"/>
            <a:t>Describe the historical evolution of the social innovation theory </a:t>
          </a:r>
        </a:p>
      </dgm:t>
    </dgm:pt>
    <dgm:pt modelId="{1E7F0F4B-4513-4D2C-8733-74834EB9F2AB}" type="parTrans" cxnId="{6690011D-AE45-4D9F-81A2-6B11402794EB}">
      <dgm:prSet/>
      <dgm:spPr/>
      <dgm:t>
        <a:bodyPr/>
        <a:lstStyle/>
        <a:p>
          <a:endParaRPr lang="en-US"/>
        </a:p>
      </dgm:t>
    </dgm:pt>
    <dgm:pt modelId="{969E8C44-B531-484B-8150-A59329ACD674}" type="sibTrans" cxnId="{6690011D-AE45-4D9F-81A2-6B11402794EB}">
      <dgm:prSet/>
      <dgm:spPr/>
      <dgm:t>
        <a:bodyPr/>
        <a:lstStyle/>
        <a:p>
          <a:endParaRPr lang="en-US"/>
        </a:p>
      </dgm:t>
    </dgm:pt>
    <dgm:pt modelId="{F6AA242C-8706-4E64-9FC5-2750EB3E7C42}">
      <dgm:prSet custT="1"/>
      <dgm:spPr/>
      <dgm:t>
        <a:bodyPr/>
        <a:lstStyle/>
        <a:p>
          <a:r>
            <a:rPr lang="en-US" sz="3600"/>
            <a:t>Improve</a:t>
          </a:r>
        </a:p>
      </dgm:t>
    </dgm:pt>
    <dgm:pt modelId="{C8C38281-FF16-45ED-88C6-DF2C05F853BB}" type="parTrans" cxnId="{7B7A37BB-4ED9-4751-AAB0-B291FAE1EB9E}">
      <dgm:prSet/>
      <dgm:spPr/>
      <dgm:t>
        <a:bodyPr/>
        <a:lstStyle/>
        <a:p>
          <a:endParaRPr lang="en-US"/>
        </a:p>
      </dgm:t>
    </dgm:pt>
    <dgm:pt modelId="{9745C621-4D55-4807-9F6B-6805EA491AAC}" type="sibTrans" cxnId="{7B7A37BB-4ED9-4751-AAB0-B291FAE1EB9E}">
      <dgm:prSet/>
      <dgm:spPr/>
      <dgm:t>
        <a:bodyPr/>
        <a:lstStyle/>
        <a:p>
          <a:endParaRPr lang="en-US"/>
        </a:p>
      </dgm:t>
    </dgm:pt>
    <dgm:pt modelId="{97157B1F-D0AD-4C12-9B99-73CA440CC6FC}">
      <dgm:prSet custT="1"/>
      <dgm:spPr/>
      <dgm:t>
        <a:bodyPr/>
        <a:lstStyle/>
        <a:p>
          <a:r>
            <a:rPr lang="en-US" sz="1800"/>
            <a:t>Improve the understanding of the concept and definition of social innovation</a:t>
          </a:r>
        </a:p>
      </dgm:t>
    </dgm:pt>
    <dgm:pt modelId="{1A0BD8B9-66A3-40C8-8AD0-E2F070339F10}" type="parTrans" cxnId="{664EBE4D-EE54-4B1F-B9D4-37F3258432FE}">
      <dgm:prSet/>
      <dgm:spPr/>
      <dgm:t>
        <a:bodyPr/>
        <a:lstStyle/>
        <a:p>
          <a:endParaRPr lang="en-US"/>
        </a:p>
      </dgm:t>
    </dgm:pt>
    <dgm:pt modelId="{F0E39BEC-3F4D-487F-A640-22030633C33A}" type="sibTrans" cxnId="{664EBE4D-EE54-4B1F-B9D4-37F3258432FE}">
      <dgm:prSet/>
      <dgm:spPr/>
      <dgm:t>
        <a:bodyPr/>
        <a:lstStyle/>
        <a:p>
          <a:endParaRPr lang="en-US"/>
        </a:p>
      </dgm:t>
    </dgm:pt>
    <dgm:pt modelId="{03977515-9269-482B-93F3-DEB3485B7648}">
      <dgm:prSet custT="1"/>
      <dgm:spPr/>
      <dgm:t>
        <a:bodyPr/>
        <a:lstStyle/>
        <a:p>
          <a:r>
            <a:rPr lang="en-US" sz="3600"/>
            <a:t>Enhance</a:t>
          </a:r>
        </a:p>
      </dgm:t>
    </dgm:pt>
    <dgm:pt modelId="{01223168-C37B-4F05-A239-43336B7ECF1C}" type="parTrans" cxnId="{7EB0B379-4293-4419-8C11-759CF8C986C1}">
      <dgm:prSet/>
      <dgm:spPr/>
      <dgm:t>
        <a:bodyPr/>
        <a:lstStyle/>
        <a:p>
          <a:endParaRPr lang="en-US"/>
        </a:p>
      </dgm:t>
    </dgm:pt>
    <dgm:pt modelId="{5EAA9A36-F2F5-4979-88B6-E377C2CA72CC}" type="sibTrans" cxnId="{7EB0B379-4293-4419-8C11-759CF8C986C1}">
      <dgm:prSet/>
      <dgm:spPr/>
      <dgm:t>
        <a:bodyPr/>
        <a:lstStyle/>
        <a:p>
          <a:endParaRPr lang="en-US"/>
        </a:p>
      </dgm:t>
    </dgm:pt>
    <dgm:pt modelId="{9AA5E3CD-C59A-4B29-915B-78C6DF800C40}">
      <dgm:prSet custT="1"/>
      <dgm:spPr/>
      <dgm:t>
        <a:bodyPr/>
        <a:lstStyle/>
        <a:p>
          <a:r>
            <a:rPr lang="en-US" sz="1800"/>
            <a:t>Enhance the knowledge of the sources of social innovation </a:t>
          </a:r>
        </a:p>
      </dgm:t>
    </dgm:pt>
    <dgm:pt modelId="{BE769C0E-6FE0-4803-AC11-2A06E9628232}" type="parTrans" cxnId="{3F6B7AE8-A3E7-481C-AE40-61F5BC576EBE}">
      <dgm:prSet/>
      <dgm:spPr/>
      <dgm:t>
        <a:bodyPr/>
        <a:lstStyle/>
        <a:p>
          <a:endParaRPr lang="en-US"/>
        </a:p>
      </dgm:t>
    </dgm:pt>
    <dgm:pt modelId="{4519F4F0-02E3-4B96-81C7-5ACC7D4AB720}" type="sibTrans" cxnId="{3F6B7AE8-A3E7-481C-AE40-61F5BC576EBE}">
      <dgm:prSet/>
      <dgm:spPr/>
      <dgm:t>
        <a:bodyPr/>
        <a:lstStyle/>
        <a:p>
          <a:endParaRPr lang="en-US"/>
        </a:p>
      </dgm:t>
    </dgm:pt>
    <dgm:pt modelId="{6BB87369-B1A0-7C4C-BA53-BBFD0051C340}" type="pres">
      <dgm:prSet presAssocID="{44E8C7DE-5784-4778-9A14-CEFBEE128000}" presName="hierChild1" presStyleCnt="0">
        <dgm:presLayoutVars>
          <dgm:orgChart val="1"/>
          <dgm:chPref val="1"/>
          <dgm:dir/>
          <dgm:animOne val="branch"/>
          <dgm:animLvl val="lvl"/>
          <dgm:resizeHandles/>
        </dgm:presLayoutVars>
      </dgm:prSet>
      <dgm:spPr/>
    </dgm:pt>
    <dgm:pt modelId="{FB2045B8-1E79-294B-BA34-0B92FEDE11A3}" type="pres">
      <dgm:prSet presAssocID="{8A034970-690A-471C-B9FD-29E95F1079EE}" presName="hierRoot1" presStyleCnt="0">
        <dgm:presLayoutVars>
          <dgm:hierBranch val="init"/>
        </dgm:presLayoutVars>
      </dgm:prSet>
      <dgm:spPr/>
    </dgm:pt>
    <dgm:pt modelId="{09886E70-0827-474A-A164-9C7DDF63DE18}" type="pres">
      <dgm:prSet presAssocID="{8A034970-690A-471C-B9FD-29E95F1079EE}" presName="rootComposite1" presStyleCnt="0"/>
      <dgm:spPr/>
    </dgm:pt>
    <dgm:pt modelId="{43FCA3FB-894B-2445-88F7-F7F741D42D19}" type="pres">
      <dgm:prSet presAssocID="{8A034970-690A-471C-B9FD-29E95F1079EE}" presName="rootText1" presStyleLbl="node0" presStyleIdx="0" presStyleCnt="3">
        <dgm:presLayoutVars>
          <dgm:chPref val="3"/>
        </dgm:presLayoutVars>
      </dgm:prSet>
      <dgm:spPr/>
    </dgm:pt>
    <dgm:pt modelId="{33BDC2A2-E4C9-1F44-9AC4-E861261CFDE8}" type="pres">
      <dgm:prSet presAssocID="{8A034970-690A-471C-B9FD-29E95F1079EE}" presName="rootConnector1" presStyleLbl="node1" presStyleIdx="0" presStyleCnt="0"/>
      <dgm:spPr/>
    </dgm:pt>
    <dgm:pt modelId="{9C74E434-93CE-DE4B-A985-15DF85F847B9}" type="pres">
      <dgm:prSet presAssocID="{8A034970-690A-471C-B9FD-29E95F1079EE}" presName="hierChild2" presStyleCnt="0"/>
      <dgm:spPr/>
    </dgm:pt>
    <dgm:pt modelId="{DE5FEF7B-1B29-794E-8D47-5AF79161E640}" type="pres">
      <dgm:prSet presAssocID="{1E7F0F4B-4513-4D2C-8733-74834EB9F2AB}" presName="Name37" presStyleLbl="parChTrans1D2" presStyleIdx="0" presStyleCnt="3"/>
      <dgm:spPr/>
    </dgm:pt>
    <dgm:pt modelId="{858CE3CC-A6D9-0F4F-B88E-5A256C4C1DBF}" type="pres">
      <dgm:prSet presAssocID="{5E2CF95A-C1C9-4818-A96F-43BDCC0BE4D9}" presName="hierRoot2" presStyleCnt="0">
        <dgm:presLayoutVars>
          <dgm:hierBranch val="init"/>
        </dgm:presLayoutVars>
      </dgm:prSet>
      <dgm:spPr/>
    </dgm:pt>
    <dgm:pt modelId="{ACF93CAE-6237-8B42-A385-C0AB53628E3B}" type="pres">
      <dgm:prSet presAssocID="{5E2CF95A-C1C9-4818-A96F-43BDCC0BE4D9}" presName="rootComposite" presStyleCnt="0"/>
      <dgm:spPr/>
    </dgm:pt>
    <dgm:pt modelId="{00795E7A-B687-DE40-A7C9-E411F22F2EAA}" type="pres">
      <dgm:prSet presAssocID="{5E2CF95A-C1C9-4818-A96F-43BDCC0BE4D9}" presName="rootText" presStyleLbl="node2" presStyleIdx="0" presStyleCnt="3">
        <dgm:presLayoutVars>
          <dgm:chPref val="3"/>
        </dgm:presLayoutVars>
      </dgm:prSet>
      <dgm:spPr/>
    </dgm:pt>
    <dgm:pt modelId="{2F5CF5CE-DBC9-1745-9CF3-1101262045E9}" type="pres">
      <dgm:prSet presAssocID="{5E2CF95A-C1C9-4818-A96F-43BDCC0BE4D9}" presName="rootConnector" presStyleLbl="node2" presStyleIdx="0" presStyleCnt="3"/>
      <dgm:spPr/>
    </dgm:pt>
    <dgm:pt modelId="{4C924CFF-AB04-CF4A-A6D5-1DFA50F99DB3}" type="pres">
      <dgm:prSet presAssocID="{5E2CF95A-C1C9-4818-A96F-43BDCC0BE4D9}" presName="hierChild4" presStyleCnt="0"/>
      <dgm:spPr/>
    </dgm:pt>
    <dgm:pt modelId="{B8691EE3-FA97-4247-A50E-4BDB2A5B14D9}" type="pres">
      <dgm:prSet presAssocID="{5E2CF95A-C1C9-4818-A96F-43BDCC0BE4D9}" presName="hierChild5" presStyleCnt="0"/>
      <dgm:spPr/>
    </dgm:pt>
    <dgm:pt modelId="{4C30F8DC-D1A1-3147-BE14-6D0E6D1887F4}" type="pres">
      <dgm:prSet presAssocID="{8A034970-690A-471C-B9FD-29E95F1079EE}" presName="hierChild3" presStyleCnt="0"/>
      <dgm:spPr/>
    </dgm:pt>
    <dgm:pt modelId="{9DF88258-B50A-E84D-BEED-FA35F21A4B17}" type="pres">
      <dgm:prSet presAssocID="{F6AA242C-8706-4E64-9FC5-2750EB3E7C42}" presName="hierRoot1" presStyleCnt="0">
        <dgm:presLayoutVars>
          <dgm:hierBranch val="init"/>
        </dgm:presLayoutVars>
      </dgm:prSet>
      <dgm:spPr/>
    </dgm:pt>
    <dgm:pt modelId="{2329E387-BACF-C04A-8408-BCC53EEB2F2D}" type="pres">
      <dgm:prSet presAssocID="{F6AA242C-8706-4E64-9FC5-2750EB3E7C42}" presName="rootComposite1" presStyleCnt="0"/>
      <dgm:spPr/>
    </dgm:pt>
    <dgm:pt modelId="{D355E200-0230-944E-AF4C-867420DD249E}" type="pres">
      <dgm:prSet presAssocID="{F6AA242C-8706-4E64-9FC5-2750EB3E7C42}" presName="rootText1" presStyleLbl="node0" presStyleIdx="1" presStyleCnt="3">
        <dgm:presLayoutVars>
          <dgm:chPref val="3"/>
        </dgm:presLayoutVars>
      </dgm:prSet>
      <dgm:spPr/>
    </dgm:pt>
    <dgm:pt modelId="{65F9CC37-0B1F-3F4D-8105-16AC46AB44EB}" type="pres">
      <dgm:prSet presAssocID="{F6AA242C-8706-4E64-9FC5-2750EB3E7C42}" presName="rootConnector1" presStyleLbl="node1" presStyleIdx="0" presStyleCnt="0"/>
      <dgm:spPr/>
    </dgm:pt>
    <dgm:pt modelId="{9C649B69-86DD-2946-A9E5-6616354CFFA5}" type="pres">
      <dgm:prSet presAssocID="{F6AA242C-8706-4E64-9FC5-2750EB3E7C42}" presName="hierChild2" presStyleCnt="0"/>
      <dgm:spPr/>
    </dgm:pt>
    <dgm:pt modelId="{59E118E7-C963-504F-B5AD-F0A8D3A3D853}" type="pres">
      <dgm:prSet presAssocID="{1A0BD8B9-66A3-40C8-8AD0-E2F070339F10}" presName="Name37" presStyleLbl="parChTrans1D2" presStyleIdx="1" presStyleCnt="3"/>
      <dgm:spPr/>
    </dgm:pt>
    <dgm:pt modelId="{E37E3812-50CB-B04C-92F7-A7A251BBCD1F}" type="pres">
      <dgm:prSet presAssocID="{97157B1F-D0AD-4C12-9B99-73CA440CC6FC}" presName="hierRoot2" presStyleCnt="0">
        <dgm:presLayoutVars>
          <dgm:hierBranch val="init"/>
        </dgm:presLayoutVars>
      </dgm:prSet>
      <dgm:spPr/>
    </dgm:pt>
    <dgm:pt modelId="{5A96C00E-6D2C-9E4B-B2C9-F92158408D42}" type="pres">
      <dgm:prSet presAssocID="{97157B1F-D0AD-4C12-9B99-73CA440CC6FC}" presName="rootComposite" presStyleCnt="0"/>
      <dgm:spPr/>
    </dgm:pt>
    <dgm:pt modelId="{4A20631B-0C4B-F148-94AC-4D9B2D29E762}" type="pres">
      <dgm:prSet presAssocID="{97157B1F-D0AD-4C12-9B99-73CA440CC6FC}" presName="rootText" presStyleLbl="node2" presStyleIdx="1" presStyleCnt="3">
        <dgm:presLayoutVars>
          <dgm:chPref val="3"/>
        </dgm:presLayoutVars>
      </dgm:prSet>
      <dgm:spPr/>
    </dgm:pt>
    <dgm:pt modelId="{F2B31B2F-D348-9C4F-8901-6D46CEA9FD2D}" type="pres">
      <dgm:prSet presAssocID="{97157B1F-D0AD-4C12-9B99-73CA440CC6FC}" presName="rootConnector" presStyleLbl="node2" presStyleIdx="1" presStyleCnt="3"/>
      <dgm:spPr/>
    </dgm:pt>
    <dgm:pt modelId="{BFC8F911-ED61-CF4C-9642-C10DF1C38B49}" type="pres">
      <dgm:prSet presAssocID="{97157B1F-D0AD-4C12-9B99-73CA440CC6FC}" presName="hierChild4" presStyleCnt="0"/>
      <dgm:spPr/>
    </dgm:pt>
    <dgm:pt modelId="{8F37B0E2-468B-284B-8DBA-3146DD195623}" type="pres">
      <dgm:prSet presAssocID="{97157B1F-D0AD-4C12-9B99-73CA440CC6FC}" presName="hierChild5" presStyleCnt="0"/>
      <dgm:spPr/>
    </dgm:pt>
    <dgm:pt modelId="{7930EAEA-D7A4-3C4C-A6B4-468A60427786}" type="pres">
      <dgm:prSet presAssocID="{F6AA242C-8706-4E64-9FC5-2750EB3E7C42}" presName="hierChild3" presStyleCnt="0"/>
      <dgm:spPr/>
    </dgm:pt>
    <dgm:pt modelId="{ED69E2AA-19AB-0D4B-9D41-9928B62E9170}" type="pres">
      <dgm:prSet presAssocID="{03977515-9269-482B-93F3-DEB3485B7648}" presName="hierRoot1" presStyleCnt="0">
        <dgm:presLayoutVars>
          <dgm:hierBranch val="init"/>
        </dgm:presLayoutVars>
      </dgm:prSet>
      <dgm:spPr/>
    </dgm:pt>
    <dgm:pt modelId="{F083F507-F63D-5C4C-87FC-7EED4C887EAA}" type="pres">
      <dgm:prSet presAssocID="{03977515-9269-482B-93F3-DEB3485B7648}" presName="rootComposite1" presStyleCnt="0"/>
      <dgm:spPr/>
    </dgm:pt>
    <dgm:pt modelId="{23086700-94D4-094F-8807-DE913744E884}" type="pres">
      <dgm:prSet presAssocID="{03977515-9269-482B-93F3-DEB3485B7648}" presName="rootText1" presStyleLbl="node0" presStyleIdx="2" presStyleCnt="3">
        <dgm:presLayoutVars>
          <dgm:chPref val="3"/>
        </dgm:presLayoutVars>
      </dgm:prSet>
      <dgm:spPr/>
    </dgm:pt>
    <dgm:pt modelId="{4EE735F5-9031-6347-AA2E-C207228DBBCE}" type="pres">
      <dgm:prSet presAssocID="{03977515-9269-482B-93F3-DEB3485B7648}" presName="rootConnector1" presStyleLbl="node1" presStyleIdx="0" presStyleCnt="0"/>
      <dgm:spPr/>
    </dgm:pt>
    <dgm:pt modelId="{5412EFFB-F862-EA40-AF7D-DECED1EE72A2}" type="pres">
      <dgm:prSet presAssocID="{03977515-9269-482B-93F3-DEB3485B7648}" presName="hierChild2" presStyleCnt="0"/>
      <dgm:spPr/>
    </dgm:pt>
    <dgm:pt modelId="{527A1CF3-D8D2-084C-8AD4-5A93AAAA49D2}" type="pres">
      <dgm:prSet presAssocID="{BE769C0E-6FE0-4803-AC11-2A06E9628232}" presName="Name37" presStyleLbl="parChTrans1D2" presStyleIdx="2" presStyleCnt="3"/>
      <dgm:spPr/>
    </dgm:pt>
    <dgm:pt modelId="{3A034E04-95B6-9448-B573-084CA8C1C677}" type="pres">
      <dgm:prSet presAssocID="{9AA5E3CD-C59A-4B29-915B-78C6DF800C40}" presName="hierRoot2" presStyleCnt="0">
        <dgm:presLayoutVars>
          <dgm:hierBranch val="init"/>
        </dgm:presLayoutVars>
      </dgm:prSet>
      <dgm:spPr/>
    </dgm:pt>
    <dgm:pt modelId="{98F18D6D-AC4E-FC47-9CE6-09B133413AC1}" type="pres">
      <dgm:prSet presAssocID="{9AA5E3CD-C59A-4B29-915B-78C6DF800C40}" presName="rootComposite" presStyleCnt="0"/>
      <dgm:spPr/>
    </dgm:pt>
    <dgm:pt modelId="{A882BE2A-C98E-7545-8A4C-B0F7459CCBFE}" type="pres">
      <dgm:prSet presAssocID="{9AA5E3CD-C59A-4B29-915B-78C6DF800C40}" presName="rootText" presStyleLbl="node2" presStyleIdx="2" presStyleCnt="3">
        <dgm:presLayoutVars>
          <dgm:chPref val="3"/>
        </dgm:presLayoutVars>
      </dgm:prSet>
      <dgm:spPr/>
    </dgm:pt>
    <dgm:pt modelId="{A9937C7E-8C73-0848-B348-D9BA54471E67}" type="pres">
      <dgm:prSet presAssocID="{9AA5E3CD-C59A-4B29-915B-78C6DF800C40}" presName="rootConnector" presStyleLbl="node2" presStyleIdx="2" presStyleCnt="3"/>
      <dgm:spPr/>
    </dgm:pt>
    <dgm:pt modelId="{14B6312C-CE59-B343-BFC0-B3740EEC25DE}" type="pres">
      <dgm:prSet presAssocID="{9AA5E3CD-C59A-4B29-915B-78C6DF800C40}" presName="hierChild4" presStyleCnt="0"/>
      <dgm:spPr/>
    </dgm:pt>
    <dgm:pt modelId="{E6D2E460-681B-4148-8013-8266F302B544}" type="pres">
      <dgm:prSet presAssocID="{9AA5E3CD-C59A-4B29-915B-78C6DF800C40}" presName="hierChild5" presStyleCnt="0"/>
      <dgm:spPr/>
    </dgm:pt>
    <dgm:pt modelId="{E60C49BE-F3C4-1741-B59C-5E1D3233F69E}" type="pres">
      <dgm:prSet presAssocID="{03977515-9269-482B-93F3-DEB3485B7648}" presName="hierChild3" presStyleCnt="0"/>
      <dgm:spPr/>
    </dgm:pt>
  </dgm:ptLst>
  <dgm:cxnLst>
    <dgm:cxn modelId="{1FFD4D0B-85D8-0B47-8D63-888C1840189B}" type="presOf" srcId="{5E2CF95A-C1C9-4818-A96F-43BDCC0BE4D9}" destId="{2F5CF5CE-DBC9-1745-9CF3-1101262045E9}" srcOrd="1" destOrd="0" presId="urn:microsoft.com/office/officeart/2005/8/layout/orgChart1"/>
    <dgm:cxn modelId="{6690011D-AE45-4D9F-81A2-6B11402794EB}" srcId="{8A034970-690A-471C-B9FD-29E95F1079EE}" destId="{5E2CF95A-C1C9-4818-A96F-43BDCC0BE4D9}" srcOrd="0" destOrd="0" parTransId="{1E7F0F4B-4513-4D2C-8733-74834EB9F2AB}" sibTransId="{969E8C44-B531-484B-8150-A59329ACD674}"/>
    <dgm:cxn modelId="{E05A0336-4746-4C44-BFB9-06E7FBCE0E96}" type="presOf" srcId="{BE769C0E-6FE0-4803-AC11-2A06E9628232}" destId="{527A1CF3-D8D2-084C-8AD4-5A93AAAA49D2}" srcOrd="0" destOrd="0" presId="urn:microsoft.com/office/officeart/2005/8/layout/orgChart1"/>
    <dgm:cxn modelId="{54B06344-812E-49EF-A153-B08BAA3D8A6F}" srcId="{44E8C7DE-5784-4778-9A14-CEFBEE128000}" destId="{8A034970-690A-471C-B9FD-29E95F1079EE}" srcOrd="0" destOrd="0" parTransId="{341E2C66-2CA5-46A8-8841-4A567FBB593B}" sibTransId="{D338106E-45FF-4F95-819A-3021126DFB21}"/>
    <dgm:cxn modelId="{664EBE4D-EE54-4B1F-B9D4-37F3258432FE}" srcId="{F6AA242C-8706-4E64-9FC5-2750EB3E7C42}" destId="{97157B1F-D0AD-4C12-9B99-73CA440CC6FC}" srcOrd="0" destOrd="0" parTransId="{1A0BD8B9-66A3-40C8-8AD0-E2F070339F10}" sibTransId="{F0E39BEC-3F4D-487F-A640-22030633C33A}"/>
    <dgm:cxn modelId="{CB922673-EDFD-3847-8E18-660A300263FD}" type="presOf" srcId="{8A034970-690A-471C-B9FD-29E95F1079EE}" destId="{33BDC2A2-E4C9-1F44-9AC4-E861261CFDE8}" srcOrd="1" destOrd="0" presId="urn:microsoft.com/office/officeart/2005/8/layout/orgChart1"/>
    <dgm:cxn modelId="{7EB0B379-4293-4419-8C11-759CF8C986C1}" srcId="{44E8C7DE-5784-4778-9A14-CEFBEE128000}" destId="{03977515-9269-482B-93F3-DEB3485B7648}" srcOrd="2" destOrd="0" parTransId="{01223168-C37B-4F05-A239-43336B7ECF1C}" sibTransId="{5EAA9A36-F2F5-4979-88B6-E377C2CA72CC}"/>
    <dgm:cxn modelId="{8C5D5385-4550-2940-BEE2-8089A1DCBB84}" type="presOf" srcId="{F6AA242C-8706-4E64-9FC5-2750EB3E7C42}" destId="{65F9CC37-0B1F-3F4D-8105-16AC46AB44EB}" srcOrd="1" destOrd="0" presId="urn:microsoft.com/office/officeart/2005/8/layout/orgChart1"/>
    <dgm:cxn modelId="{A08E988E-9168-EA4E-9547-E82E3F5F9DCF}" type="presOf" srcId="{97157B1F-D0AD-4C12-9B99-73CA440CC6FC}" destId="{F2B31B2F-D348-9C4F-8901-6D46CEA9FD2D}" srcOrd="1" destOrd="0" presId="urn:microsoft.com/office/officeart/2005/8/layout/orgChart1"/>
    <dgm:cxn modelId="{386DDE92-C053-4D4A-BF2C-CB19455F5BA3}" type="presOf" srcId="{97157B1F-D0AD-4C12-9B99-73CA440CC6FC}" destId="{4A20631B-0C4B-F148-94AC-4D9B2D29E762}" srcOrd="0" destOrd="0" presId="urn:microsoft.com/office/officeart/2005/8/layout/orgChart1"/>
    <dgm:cxn modelId="{1EE100A6-0D85-B947-9A9E-0D1C81F3DDD4}" type="presOf" srcId="{03977515-9269-482B-93F3-DEB3485B7648}" destId="{4EE735F5-9031-6347-AA2E-C207228DBBCE}" srcOrd="1" destOrd="0" presId="urn:microsoft.com/office/officeart/2005/8/layout/orgChart1"/>
    <dgm:cxn modelId="{28EEF9A8-2B5C-BF47-BFB9-EEE54B3173C0}" type="presOf" srcId="{03977515-9269-482B-93F3-DEB3485B7648}" destId="{23086700-94D4-094F-8807-DE913744E884}" srcOrd="0" destOrd="0" presId="urn:microsoft.com/office/officeart/2005/8/layout/orgChart1"/>
    <dgm:cxn modelId="{74E52DAD-557A-614A-8F23-EA7C5C88C9AE}" type="presOf" srcId="{8A034970-690A-471C-B9FD-29E95F1079EE}" destId="{43FCA3FB-894B-2445-88F7-F7F741D42D19}" srcOrd="0" destOrd="0" presId="urn:microsoft.com/office/officeart/2005/8/layout/orgChart1"/>
    <dgm:cxn modelId="{AD32B0B1-6108-2540-A318-F0FA2B1B05AE}" type="presOf" srcId="{5E2CF95A-C1C9-4818-A96F-43BDCC0BE4D9}" destId="{00795E7A-B687-DE40-A7C9-E411F22F2EAA}" srcOrd="0" destOrd="0" presId="urn:microsoft.com/office/officeart/2005/8/layout/orgChart1"/>
    <dgm:cxn modelId="{7B7A37BB-4ED9-4751-AAB0-B291FAE1EB9E}" srcId="{44E8C7DE-5784-4778-9A14-CEFBEE128000}" destId="{F6AA242C-8706-4E64-9FC5-2750EB3E7C42}" srcOrd="1" destOrd="0" parTransId="{C8C38281-FF16-45ED-88C6-DF2C05F853BB}" sibTransId="{9745C621-4D55-4807-9F6B-6805EA491AAC}"/>
    <dgm:cxn modelId="{2C2FA7DD-9B07-5042-9B53-78D722FB08FD}" type="presOf" srcId="{9AA5E3CD-C59A-4B29-915B-78C6DF800C40}" destId="{A9937C7E-8C73-0848-B348-D9BA54471E67}" srcOrd="1" destOrd="0" presId="urn:microsoft.com/office/officeart/2005/8/layout/orgChart1"/>
    <dgm:cxn modelId="{99DBFDE2-9F2B-EB46-9237-C86A28BC3932}" type="presOf" srcId="{1E7F0F4B-4513-4D2C-8733-74834EB9F2AB}" destId="{DE5FEF7B-1B29-794E-8D47-5AF79161E640}" srcOrd="0" destOrd="0" presId="urn:microsoft.com/office/officeart/2005/8/layout/orgChart1"/>
    <dgm:cxn modelId="{48C56DE4-8373-B744-A140-78B60ED67E9A}" type="presOf" srcId="{1A0BD8B9-66A3-40C8-8AD0-E2F070339F10}" destId="{59E118E7-C963-504F-B5AD-F0A8D3A3D853}" srcOrd="0" destOrd="0" presId="urn:microsoft.com/office/officeart/2005/8/layout/orgChart1"/>
    <dgm:cxn modelId="{3F6B7AE8-A3E7-481C-AE40-61F5BC576EBE}" srcId="{03977515-9269-482B-93F3-DEB3485B7648}" destId="{9AA5E3CD-C59A-4B29-915B-78C6DF800C40}" srcOrd="0" destOrd="0" parTransId="{BE769C0E-6FE0-4803-AC11-2A06E9628232}" sibTransId="{4519F4F0-02E3-4B96-81C7-5ACC7D4AB720}"/>
    <dgm:cxn modelId="{A69B10F2-D810-2346-872D-9E178F50C5F0}" type="presOf" srcId="{F6AA242C-8706-4E64-9FC5-2750EB3E7C42}" destId="{D355E200-0230-944E-AF4C-867420DD249E}" srcOrd="0" destOrd="0" presId="urn:microsoft.com/office/officeart/2005/8/layout/orgChart1"/>
    <dgm:cxn modelId="{24E34EF3-D874-274B-B3EB-9838710F77D5}" type="presOf" srcId="{9AA5E3CD-C59A-4B29-915B-78C6DF800C40}" destId="{A882BE2A-C98E-7545-8A4C-B0F7459CCBFE}" srcOrd="0" destOrd="0" presId="urn:microsoft.com/office/officeart/2005/8/layout/orgChart1"/>
    <dgm:cxn modelId="{DAA6C6F7-B401-3E4E-836C-9E8564E5F1DF}" type="presOf" srcId="{44E8C7DE-5784-4778-9A14-CEFBEE128000}" destId="{6BB87369-B1A0-7C4C-BA53-BBFD0051C340}" srcOrd="0" destOrd="0" presId="urn:microsoft.com/office/officeart/2005/8/layout/orgChart1"/>
    <dgm:cxn modelId="{4939A990-E3D5-244D-B274-CD533E1F438C}" type="presParOf" srcId="{6BB87369-B1A0-7C4C-BA53-BBFD0051C340}" destId="{FB2045B8-1E79-294B-BA34-0B92FEDE11A3}" srcOrd="0" destOrd="0" presId="urn:microsoft.com/office/officeart/2005/8/layout/orgChart1"/>
    <dgm:cxn modelId="{472FABCE-70C4-344C-9731-A675D328C61C}" type="presParOf" srcId="{FB2045B8-1E79-294B-BA34-0B92FEDE11A3}" destId="{09886E70-0827-474A-A164-9C7DDF63DE18}" srcOrd="0" destOrd="0" presId="urn:microsoft.com/office/officeart/2005/8/layout/orgChart1"/>
    <dgm:cxn modelId="{599E9605-D6F2-4B4D-A44B-FD197441E2A0}" type="presParOf" srcId="{09886E70-0827-474A-A164-9C7DDF63DE18}" destId="{43FCA3FB-894B-2445-88F7-F7F741D42D19}" srcOrd="0" destOrd="0" presId="urn:microsoft.com/office/officeart/2005/8/layout/orgChart1"/>
    <dgm:cxn modelId="{01597B10-E08C-9F4D-BD7E-518953CC6609}" type="presParOf" srcId="{09886E70-0827-474A-A164-9C7DDF63DE18}" destId="{33BDC2A2-E4C9-1F44-9AC4-E861261CFDE8}" srcOrd="1" destOrd="0" presId="urn:microsoft.com/office/officeart/2005/8/layout/orgChart1"/>
    <dgm:cxn modelId="{C71ED99C-EF49-3E4C-9C58-5B7F8EAB0E60}" type="presParOf" srcId="{FB2045B8-1E79-294B-BA34-0B92FEDE11A3}" destId="{9C74E434-93CE-DE4B-A985-15DF85F847B9}" srcOrd="1" destOrd="0" presId="urn:microsoft.com/office/officeart/2005/8/layout/orgChart1"/>
    <dgm:cxn modelId="{9566060F-DB43-8E48-ABFA-14EF03E75873}" type="presParOf" srcId="{9C74E434-93CE-DE4B-A985-15DF85F847B9}" destId="{DE5FEF7B-1B29-794E-8D47-5AF79161E640}" srcOrd="0" destOrd="0" presId="urn:microsoft.com/office/officeart/2005/8/layout/orgChart1"/>
    <dgm:cxn modelId="{2C0DC4B8-6F01-A949-82A7-75045C654FD1}" type="presParOf" srcId="{9C74E434-93CE-DE4B-A985-15DF85F847B9}" destId="{858CE3CC-A6D9-0F4F-B88E-5A256C4C1DBF}" srcOrd="1" destOrd="0" presId="urn:microsoft.com/office/officeart/2005/8/layout/orgChart1"/>
    <dgm:cxn modelId="{22BDBA21-F83E-9A4C-B6D0-011308821EC3}" type="presParOf" srcId="{858CE3CC-A6D9-0F4F-B88E-5A256C4C1DBF}" destId="{ACF93CAE-6237-8B42-A385-C0AB53628E3B}" srcOrd="0" destOrd="0" presId="urn:microsoft.com/office/officeart/2005/8/layout/orgChart1"/>
    <dgm:cxn modelId="{9ECFDD78-4766-8748-B333-D26F12B5F6F9}" type="presParOf" srcId="{ACF93CAE-6237-8B42-A385-C0AB53628E3B}" destId="{00795E7A-B687-DE40-A7C9-E411F22F2EAA}" srcOrd="0" destOrd="0" presId="urn:microsoft.com/office/officeart/2005/8/layout/orgChart1"/>
    <dgm:cxn modelId="{2DD2E5F9-6C10-8344-9417-1E3B8F524D41}" type="presParOf" srcId="{ACF93CAE-6237-8B42-A385-C0AB53628E3B}" destId="{2F5CF5CE-DBC9-1745-9CF3-1101262045E9}" srcOrd="1" destOrd="0" presId="urn:microsoft.com/office/officeart/2005/8/layout/orgChart1"/>
    <dgm:cxn modelId="{C7464667-8C70-AD47-8D6C-39DE5B14F2AE}" type="presParOf" srcId="{858CE3CC-A6D9-0F4F-B88E-5A256C4C1DBF}" destId="{4C924CFF-AB04-CF4A-A6D5-1DFA50F99DB3}" srcOrd="1" destOrd="0" presId="urn:microsoft.com/office/officeart/2005/8/layout/orgChart1"/>
    <dgm:cxn modelId="{EC8BA1FE-4667-B645-AEF4-25B59E439C38}" type="presParOf" srcId="{858CE3CC-A6D9-0F4F-B88E-5A256C4C1DBF}" destId="{B8691EE3-FA97-4247-A50E-4BDB2A5B14D9}" srcOrd="2" destOrd="0" presId="urn:microsoft.com/office/officeart/2005/8/layout/orgChart1"/>
    <dgm:cxn modelId="{1F90D7A6-8435-2743-B17E-DC79BC5C973D}" type="presParOf" srcId="{FB2045B8-1E79-294B-BA34-0B92FEDE11A3}" destId="{4C30F8DC-D1A1-3147-BE14-6D0E6D1887F4}" srcOrd="2" destOrd="0" presId="urn:microsoft.com/office/officeart/2005/8/layout/orgChart1"/>
    <dgm:cxn modelId="{557247FA-BFA6-D947-A096-1ED744E544F3}" type="presParOf" srcId="{6BB87369-B1A0-7C4C-BA53-BBFD0051C340}" destId="{9DF88258-B50A-E84D-BEED-FA35F21A4B17}" srcOrd="1" destOrd="0" presId="urn:microsoft.com/office/officeart/2005/8/layout/orgChart1"/>
    <dgm:cxn modelId="{B8076663-AB70-454B-9175-3AF308735C3E}" type="presParOf" srcId="{9DF88258-B50A-E84D-BEED-FA35F21A4B17}" destId="{2329E387-BACF-C04A-8408-BCC53EEB2F2D}" srcOrd="0" destOrd="0" presId="urn:microsoft.com/office/officeart/2005/8/layout/orgChart1"/>
    <dgm:cxn modelId="{1EA46628-8A98-934B-B911-AE76FF73703E}" type="presParOf" srcId="{2329E387-BACF-C04A-8408-BCC53EEB2F2D}" destId="{D355E200-0230-944E-AF4C-867420DD249E}" srcOrd="0" destOrd="0" presId="urn:microsoft.com/office/officeart/2005/8/layout/orgChart1"/>
    <dgm:cxn modelId="{90D00453-B261-F543-B6CD-016117CEC4C7}" type="presParOf" srcId="{2329E387-BACF-C04A-8408-BCC53EEB2F2D}" destId="{65F9CC37-0B1F-3F4D-8105-16AC46AB44EB}" srcOrd="1" destOrd="0" presId="urn:microsoft.com/office/officeart/2005/8/layout/orgChart1"/>
    <dgm:cxn modelId="{60D86FE8-29F9-EF4A-AEBB-904047E83167}" type="presParOf" srcId="{9DF88258-B50A-E84D-BEED-FA35F21A4B17}" destId="{9C649B69-86DD-2946-A9E5-6616354CFFA5}" srcOrd="1" destOrd="0" presId="urn:microsoft.com/office/officeart/2005/8/layout/orgChart1"/>
    <dgm:cxn modelId="{2D93A011-339B-5249-B524-401F0CDD25D0}" type="presParOf" srcId="{9C649B69-86DD-2946-A9E5-6616354CFFA5}" destId="{59E118E7-C963-504F-B5AD-F0A8D3A3D853}" srcOrd="0" destOrd="0" presId="urn:microsoft.com/office/officeart/2005/8/layout/orgChart1"/>
    <dgm:cxn modelId="{BE1523C7-11AC-5F4A-88B2-A0A2CFBB3380}" type="presParOf" srcId="{9C649B69-86DD-2946-A9E5-6616354CFFA5}" destId="{E37E3812-50CB-B04C-92F7-A7A251BBCD1F}" srcOrd="1" destOrd="0" presId="urn:microsoft.com/office/officeart/2005/8/layout/orgChart1"/>
    <dgm:cxn modelId="{C8128850-C00B-064E-82F8-838E48A0B1AF}" type="presParOf" srcId="{E37E3812-50CB-B04C-92F7-A7A251BBCD1F}" destId="{5A96C00E-6D2C-9E4B-B2C9-F92158408D42}" srcOrd="0" destOrd="0" presId="urn:microsoft.com/office/officeart/2005/8/layout/orgChart1"/>
    <dgm:cxn modelId="{998CDF6D-CB5B-1248-BDF2-ABA82CAD3A79}" type="presParOf" srcId="{5A96C00E-6D2C-9E4B-B2C9-F92158408D42}" destId="{4A20631B-0C4B-F148-94AC-4D9B2D29E762}" srcOrd="0" destOrd="0" presId="urn:microsoft.com/office/officeart/2005/8/layout/orgChart1"/>
    <dgm:cxn modelId="{862CDD6C-6BBC-5D40-9C6B-D47AB17B281F}" type="presParOf" srcId="{5A96C00E-6D2C-9E4B-B2C9-F92158408D42}" destId="{F2B31B2F-D348-9C4F-8901-6D46CEA9FD2D}" srcOrd="1" destOrd="0" presId="urn:microsoft.com/office/officeart/2005/8/layout/orgChart1"/>
    <dgm:cxn modelId="{8181D920-0648-4140-AFB0-74CB8535DE51}" type="presParOf" srcId="{E37E3812-50CB-B04C-92F7-A7A251BBCD1F}" destId="{BFC8F911-ED61-CF4C-9642-C10DF1C38B49}" srcOrd="1" destOrd="0" presId="urn:microsoft.com/office/officeart/2005/8/layout/orgChart1"/>
    <dgm:cxn modelId="{FA56FB2B-F2B6-A847-A8FB-16A72FE88117}" type="presParOf" srcId="{E37E3812-50CB-B04C-92F7-A7A251BBCD1F}" destId="{8F37B0E2-468B-284B-8DBA-3146DD195623}" srcOrd="2" destOrd="0" presId="urn:microsoft.com/office/officeart/2005/8/layout/orgChart1"/>
    <dgm:cxn modelId="{81EE2C1A-ED9B-FB4E-95EC-BE4EF5538392}" type="presParOf" srcId="{9DF88258-B50A-E84D-BEED-FA35F21A4B17}" destId="{7930EAEA-D7A4-3C4C-A6B4-468A60427786}" srcOrd="2" destOrd="0" presId="urn:microsoft.com/office/officeart/2005/8/layout/orgChart1"/>
    <dgm:cxn modelId="{1D3256AD-4AA3-C347-A61B-51351399BC75}" type="presParOf" srcId="{6BB87369-B1A0-7C4C-BA53-BBFD0051C340}" destId="{ED69E2AA-19AB-0D4B-9D41-9928B62E9170}" srcOrd="2" destOrd="0" presId="urn:microsoft.com/office/officeart/2005/8/layout/orgChart1"/>
    <dgm:cxn modelId="{2B1A3FDE-BF92-0746-B112-FE902E33B2B8}" type="presParOf" srcId="{ED69E2AA-19AB-0D4B-9D41-9928B62E9170}" destId="{F083F507-F63D-5C4C-87FC-7EED4C887EAA}" srcOrd="0" destOrd="0" presId="urn:microsoft.com/office/officeart/2005/8/layout/orgChart1"/>
    <dgm:cxn modelId="{360DB74B-4694-544B-A3A4-97200F53E758}" type="presParOf" srcId="{F083F507-F63D-5C4C-87FC-7EED4C887EAA}" destId="{23086700-94D4-094F-8807-DE913744E884}" srcOrd="0" destOrd="0" presId="urn:microsoft.com/office/officeart/2005/8/layout/orgChart1"/>
    <dgm:cxn modelId="{7D5501E5-8BA3-B84E-A6B4-7B42BB8BE004}" type="presParOf" srcId="{F083F507-F63D-5C4C-87FC-7EED4C887EAA}" destId="{4EE735F5-9031-6347-AA2E-C207228DBBCE}" srcOrd="1" destOrd="0" presId="urn:microsoft.com/office/officeart/2005/8/layout/orgChart1"/>
    <dgm:cxn modelId="{DADD7336-7E4B-F74D-8B3D-C3D3C21319F5}" type="presParOf" srcId="{ED69E2AA-19AB-0D4B-9D41-9928B62E9170}" destId="{5412EFFB-F862-EA40-AF7D-DECED1EE72A2}" srcOrd="1" destOrd="0" presId="urn:microsoft.com/office/officeart/2005/8/layout/orgChart1"/>
    <dgm:cxn modelId="{47F3142C-92FE-5143-8056-04F198FAF4B2}" type="presParOf" srcId="{5412EFFB-F862-EA40-AF7D-DECED1EE72A2}" destId="{527A1CF3-D8D2-084C-8AD4-5A93AAAA49D2}" srcOrd="0" destOrd="0" presId="urn:microsoft.com/office/officeart/2005/8/layout/orgChart1"/>
    <dgm:cxn modelId="{B71D8B0B-3907-3D4F-9374-DBA12EC8DD8B}" type="presParOf" srcId="{5412EFFB-F862-EA40-AF7D-DECED1EE72A2}" destId="{3A034E04-95B6-9448-B573-084CA8C1C677}" srcOrd="1" destOrd="0" presId="urn:microsoft.com/office/officeart/2005/8/layout/orgChart1"/>
    <dgm:cxn modelId="{680AA2BC-9810-4147-966A-9EA5A97C2942}" type="presParOf" srcId="{3A034E04-95B6-9448-B573-084CA8C1C677}" destId="{98F18D6D-AC4E-FC47-9CE6-09B133413AC1}" srcOrd="0" destOrd="0" presId="urn:microsoft.com/office/officeart/2005/8/layout/orgChart1"/>
    <dgm:cxn modelId="{C50D4A0B-FBB0-B14E-B8CF-25E35773BA81}" type="presParOf" srcId="{98F18D6D-AC4E-FC47-9CE6-09B133413AC1}" destId="{A882BE2A-C98E-7545-8A4C-B0F7459CCBFE}" srcOrd="0" destOrd="0" presId="urn:microsoft.com/office/officeart/2005/8/layout/orgChart1"/>
    <dgm:cxn modelId="{E348BCBC-F747-024B-8E65-9F19E38F5257}" type="presParOf" srcId="{98F18D6D-AC4E-FC47-9CE6-09B133413AC1}" destId="{A9937C7E-8C73-0848-B348-D9BA54471E67}" srcOrd="1" destOrd="0" presId="urn:microsoft.com/office/officeart/2005/8/layout/orgChart1"/>
    <dgm:cxn modelId="{D63C0AE2-BCCD-F04C-BDD5-9CF9BB50F0A6}" type="presParOf" srcId="{3A034E04-95B6-9448-B573-084CA8C1C677}" destId="{14B6312C-CE59-B343-BFC0-B3740EEC25DE}" srcOrd="1" destOrd="0" presId="urn:microsoft.com/office/officeart/2005/8/layout/orgChart1"/>
    <dgm:cxn modelId="{FE37AFED-498E-E245-9933-74EFE404FB36}" type="presParOf" srcId="{3A034E04-95B6-9448-B573-084CA8C1C677}" destId="{E6D2E460-681B-4148-8013-8266F302B544}" srcOrd="2" destOrd="0" presId="urn:microsoft.com/office/officeart/2005/8/layout/orgChart1"/>
    <dgm:cxn modelId="{16A0A47F-6453-0E44-A7D1-FD451A0F3C27}" type="presParOf" srcId="{ED69E2AA-19AB-0D4B-9D41-9928B62E9170}" destId="{E60C49BE-F3C4-1741-B59C-5E1D3233F69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F351DC8-56B3-4A7D-98BD-5FF8B44D804A}"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D1B467CE-4A0F-4228-B312-6664BB2C8A11}">
      <dgm:prSet custT="1"/>
      <dgm:spPr/>
      <dgm:t>
        <a:bodyPr/>
        <a:lstStyle/>
        <a:p>
          <a:r>
            <a:rPr lang="en-GB" sz="2000"/>
            <a:t>A new way of doing things with the specific interest of attending to the needs of society, such as poverty or crime.</a:t>
          </a:r>
          <a:endParaRPr lang="en-US" sz="2000"/>
        </a:p>
      </dgm:t>
    </dgm:pt>
    <dgm:pt modelId="{58CF4FDA-4ED7-48A0-AAAD-3E784943A456}" type="parTrans" cxnId="{E31B18B8-EEC4-4EBC-ABFD-7AADF7AA73AF}">
      <dgm:prSet/>
      <dgm:spPr/>
      <dgm:t>
        <a:bodyPr/>
        <a:lstStyle/>
        <a:p>
          <a:endParaRPr lang="en-US"/>
        </a:p>
      </dgm:t>
    </dgm:pt>
    <dgm:pt modelId="{01793E68-F88C-4FFF-B404-DE4AC5FB1A19}" type="sibTrans" cxnId="{E31B18B8-EEC4-4EBC-ABFD-7AADF7AA73AF}">
      <dgm:prSet/>
      <dgm:spPr/>
      <dgm:t>
        <a:bodyPr/>
        <a:lstStyle/>
        <a:p>
          <a:endParaRPr lang="en-US"/>
        </a:p>
      </dgm:t>
    </dgm:pt>
    <dgm:pt modelId="{3E56844E-DC7F-4487-B684-707DBBB76683}">
      <dgm:prSet custT="1"/>
      <dgm:spPr/>
      <dgm:t>
        <a:bodyPr/>
        <a:lstStyle/>
        <a:p>
          <a:r>
            <a:rPr lang="en-GB" sz="2000"/>
            <a:t>In this approach, social innovation focused on the result of social innovation and not in the process followed to achieve it. </a:t>
          </a:r>
          <a:endParaRPr lang="en-US" sz="2000"/>
        </a:p>
      </dgm:t>
    </dgm:pt>
    <dgm:pt modelId="{6A735D78-E963-4C8D-80EA-F449496832D8}" type="parTrans" cxnId="{CD944E12-FB74-4C02-969D-D58E54A95FCE}">
      <dgm:prSet/>
      <dgm:spPr/>
      <dgm:t>
        <a:bodyPr/>
        <a:lstStyle/>
        <a:p>
          <a:endParaRPr lang="en-US"/>
        </a:p>
      </dgm:t>
    </dgm:pt>
    <dgm:pt modelId="{F383FCD8-0699-4050-961D-26C428ED5652}" type="sibTrans" cxnId="{CD944E12-FB74-4C02-969D-D58E54A95FCE}">
      <dgm:prSet/>
      <dgm:spPr/>
      <dgm:t>
        <a:bodyPr/>
        <a:lstStyle/>
        <a:p>
          <a:endParaRPr lang="en-US"/>
        </a:p>
      </dgm:t>
    </dgm:pt>
    <dgm:pt modelId="{CBC82EA9-38FA-304C-B19B-67426E59CF01}" type="pres">
      <dgm:prSet presAssocID="{4F351DC8-56B3-4A7D-98BD-5FF8B44D804A}" presName="hierChild1" presStyleCnt="0">
        <dgm:presLayoutVars>
          <dgm:chPref val="1"/>
          <dgm:dir/>
          <dgm:animOne val="branch"/>
          <dgm:animLvl val="lvl"/>
          <dgm:resizeHandles/>
        </dgm:presLayoutVars>
      </dgm:prSet>
      <dgm:spPr/>
    </dgm:pt>
    <dgm:pt modelId="{40143D76-6014-F547-A34B-2371193B9A1F}" type="pres">
      <dgm:prSet presAssocID="{D1B467CE-4A0F-4228-B312-6664BB2C8A11}" presName="hierRoot1" presStyleCnt="0"/>
      <dgm:spPr/>
    </dgm:pt>
    <dgm:pt modelId="{BE4844ED-AD38-6A40-A57C-B37942D43736}" type="pres">
      <dgm:prSet presAssocID="{D1B467CE-4A0F-4228-B312-6664BB2C8A11}" presName="composite" presStyleCnt="0"/>
      <dgm:spPr/>
    </dgm:pt>
    <dgm:pt modelId="{D8B2A894-7E9A-4D49-A830-708B43121DB7}" type="pres">
      <dgm:prSet presAssocID="{D1B467CE-4A0F-4228-B312-6664BB2C8A11}" presName="background" presStyleLbl="node0" presStyleIdx="0" presStyleCnt="2"/>
      <dgm:spPr/>
    </dgm:pt>
    <dgm:pt modelId="{E156AAF3-3BB9-0041-8BD4-5E571213AB2F}" type="pres">
      <dgm:prSet presAssocID="{D1B467CE-4A0F-4228-B312-6664BB2C8A11}" presName="text" presStyleLbl="fgAcc0" presStyleIdx="0" presStyleCnt="2">
        <dgm:presLayoutVars>
          <dgm:chPref val="3"/>
        </dgm:presLayoutVars>
      </dgm:prSet>
      <dgm:spPr/>
    </dgm:pt>
    <dgm:pt modelId="{AFCF7B49-C84E-0D42-AAEE-962FA9E0FE40}" type="pres">
      <dgm:prSet presAssocID="{D1B467CE-4A0F-4228-B312-6664BB2C8A11}" presName="hierChild2" presStyleCnt="0"/>
      <dgm:spPr/>
    </dgm:pt>
    <dgm:pt modelId="{E5E640BA-9D90-F44F-A507-8F90F99A6B8A}" type="pres">
      <dgm:prSet presAssocID="{3E56844E-DC7F-4487-B684-707DBBB76683}" presName="hierRoot1" presStyleCnt="0"/>
      <dgm:spPr/>
    </dgm:pt>
    <dgm:pt modelId="{6455454A-10FB-FF4D-BE6B-94DF2C0F5E19}" type="pres">
      <dgm:prSet presAssocID="{3E56844E-DC7F-4487-B684-707DBBB76683}" presName="composite" presStyleCnt="0"/>
      <dgm:spPr/>
    </dgm:pt>
    <dgm:pt modelId="{069302AF-8210-684E-83D0-9A9C6C75CDAF}" type="pres">
      <dgm:prSet presAssocID="{3E56844E-DC7F-4487-B684-707DBBB76683}" presName="background" presStyleLbl="node0" presStyleIdx="1" presStyleCnt="2"/>
      <dgm:spPr/>
    </dgm:pt>
    <dgm:pt modelId="{F7EEA788-E20A-9646-A968-CC2C7B734D36}" type="pres">
      <dgm:prSet presAssocID="{3E56844E-DC7F-4487-B684-707DBBB76683}" presName="text" presStyleLbl="fgAcc0" presStyleIdx="1" presStyleCnt="2">
        <dgm:presLayoutVars>
          <dgm:chPref val="3"/>
        </dgm:presLayoutVars>
      </dgm:prSet>
      <dgm:spPr/>
    </dgm:pt>
    <dgm:pt modelId="{4DABC6B7-66B9-3D45-8C14-8F64F8C977A0}" type="pres">
      <dgm:prSet presAssocID="{3E56844E-DC7F-4487-B684-707DBBB76683}" presName="hierChild2" presStyleCnt="0"/>
      <dgm:spPr/>
    </dgm:pt>
  </dgm:ptLst>
  <dgm:cxnLst>
    <dgm:cxn modelId="{CD944E12-FB74-4C02-969D-D58E54A95FCE}" srcId="{4F351DC8-56B3-4A7D-98BD-5FF8B44D804A}" destId="{3E56844E-DC7F-4487-B684-707DBBB76683}" srcOrd="1" destOrd="0" parTransId="{6A735D78-E963-4C8D-80EA-F449496832D8}" sibTransId="{F383FCD8-0699-4050-961D-26C428ED5652}"/>
    <dgm:cxn modelId="{A1966439-52A8-994F-9558-B97910C72602}" type="presOf" srcId="{3E56844E-DC7F-4487-B684-707DBBB76683}" destId="{F7EEA788-E20A-9646-A968-CC2C7B734D36}" srcOrd="0" destOrd="0" presId="urn:microsoft.com/office/officeart/2005/8/layout/hierarchy1"/>
    <dgm:cxn modelId="{9D55BA94-4BC0-EB49-BAD4-61E843714E95}" type="presOf" srcId="{4F351DC8-56B3-4A7D-98BD-5FF8B44D804A}" destId="{CBC82EA9-38FA-304C-B19B-67426E59CF01}" srcOrd="0" destOrd="0" presId="urn:microsoft.com/office/officeart/2005/8/layout/hierarchy1"/>
    <dgm:cxn modelId="{E31B18B8-EEC4-4EBC-ABFD-7AADF7AA73AF}" srcId="{4F351DC8-56B3-4A7D-98BD-5FF8B44D804A}" destId="{D1B467CE-4A0F-4228-B312-6664BB2C8A11}" srcOrd="0" destOrd="0" parTransId="{58CF4FDA-4ED7-48A0-AAAD-3E784943A456}" sibTransId="{01793E68-F88C-4FFF-B404-DE4AC5FB1A19}"/>
    <dgm:cxn modelId="{BBF497F3-F332-B745-8549-6BF39A6BC6EC}" type="presOf" srcId="{D1B467CE-4A0F-4228-B312-6664BB2C8A11}" destId="{E156AAF3-3BB9-0041-8BD4-5E571213AB2F}" srcOrd="0" destOrd="0" presId="urn:microsoft.com/office/officeart/2005/8/layout/hierarchy1"/>
    <dgm:cxn modelId="{2C630F9E-ED71-9547-B6F5-AC1192C6F080}" type="presParOf" srcId="{CBC82EA9-38FA-304C-B19B-67426E59CF01}" destId="{40143D76-6014-F547-A34B-2371193B9A1F}" srcOrd="0" destOrd="0" presId="urn:microsoft.com/office/officeart/2005/8/layout/hierarchy1"/>
    <dgm:cxn modelId="{32E8A246-BA12-6C4A-B075-A89AC8329BD2}" type="presParOf" srcId="{40143D76-6014-F547-A34B-2371193B9A1F}" destId="{BE4844ED-AD38-6A40-A57C-B37942D43736}" srcOrd="0" destOrd="0" presId="urn:microsoft.com/office/officeart/2005/8/layout/hierarchy1"/>
    <dgm:cxn modelId="{563C9540-C3A8-524A-937F-4629F08752BD}" type="presParOf" srcId="{BE4844ED-AD38-6A40-A57C-B37942D43736}" destId="{D8B2A894-7E9A-4D49-A830-708B43121DB7}" srcOrd="0" destOrd="0" presId="urn:microsoft.com/office/officeart/2005/8/layout/hierarchy1"/>
    <dgm:cxn modelId="{358E8D96-4805-C641-8302-770218A4DBCB}" type="presParOf" srcId="{BE4844ED-AD38-6A40-A57C-B37942D43736}" destId="{E156AAF3-3BB9-0041-8BD4-5E571213AB2F}" srcOrd="1" destOrd="0" presId="urn:microsoft.com/office/officeart/2005/8/layout/hierarchy1"/>
    <dgm:cxn modelId="{25F6DEDD-0FDC-7746-91CF-7AEB0D986997}" type="presParOf" srcId="{40143D76-6014-F547-A34B-2371193B9A1F}" destId="{AFCF7B49-C84E-0D42-AAEE-962FA9E0FE40}" srcOrd="1" destOrd="0" presId="urn:microsoft.com/office/officeart/2005/8/layout/hierarchy1"/>
    <dgm:cxn modelId="{D7EE5F47-1D47-E444-B4E1-9247DAFBB32D}" type="presParOf" srcId="{CBC82EA9-38FA-304C-B19B-67426E59CF01}" destId="{E5E640BA-9D90-F44F-A507-8F90F99A6B8A}" srcOrd="1" destOrd="0" presId="urn:microsoft.com/office/officeart/2005/8/layout/hierarchy1"/>
    <dgm:cxn modelId="{99399B29-421B-3149-AB9C-5C1E62C1CA49}" type="presParOf" srcId="{E5E640BA-9D90-F44F-A507-8F90F99A6B8A}" destId="{6455454A-10FB-FF4D-BE6B-94DF2C0F5E19}" srcOrd="0" destOrd="0" presId="urn:microsoft.com/office/officeart/2005/8/layout/hierarchy1"/>
    <dgm:cxn modelId="{5ECEED99-DDE8-7440-9E31-E96D594A09C2}" type="presParOf" srcId="{6455454A-10FB-FF4D-BE6B-94DF2C0F5E19}" destId="{069302AF-8210-684E-83D0-9A9C6C75CDAF}" srcOrd="0" destOrd="0" presId="urn:microsoft.com/office/officeart/2005/8/layout/hierarchy1"/>
    <dgm:cxn modelId="{5D50E971-B937-AC45-8BB7-070820660640}" type="presParOf" srcId="{6455454A-10FB-FF4D-BE6B-94DF2C0F5E19}" destId="{F7EEA788-E20A-9646-A968-CC2C7B734D36}" srcOrd="1" destOrd="0" presId="urn:microsoft.com/office/officeart/2005/8/layout/hierarchy1"/>
    <dgm:cxn modelId="{0C2116E9-F066-4643-8BAD-8D269A16F0FC}" type="presParOf" srcId="{E5E640BA-9D90-F44F-A507-8F90F99A6B8A}" destId="{4DABC6B7-66B9-3D45-8C14-8F64F8C977A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30B466-9711-45C1-9A75-6B2CB4B8ABB1}"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977CEC43-42DC-4413-A51A-AA907C1E81F3}">
      <dgm:prSet/>
      <dgm:spPr/>
      <dgm:t>
        <a:bodyPr/>
        <a:lstStyle/>
        <a:p>
          <a:r>
            <a:rPr lang="en-GB"/>
            <a:t>This refers to the novelty in the form of satisfying the need. The method to satisfy the need must be different from the traditional way. </a:t>
          </a:r>
          <a:endParaRPr lang="en-US"/>
        </a:p>
      </dgm:t>
    </dgm:pt>
    <dgm:pt modelId="{6B169FD0-377A-4C39-9F0F-98B7BF95BBB3}" type="parTrans" cxnId="{4C990666-6FA6-4315-9D72-72E1B72AEA1E}">
      <dgm:prSet/>
      <dgm:spPr/>
      <dgm:t>
        <a:bodyPr/>
        <a:lstStyle/>
        <a:p>
          <a:endParaRPr lang="en-US"/>
        </a:p>
      </dgm:t>
    </dgm:pt>
    <dgm:pt modelId="{3404E902-CC4F-4019-94C5-E0E8EB336BBD}" type="sibTrans" cxnId="{4C990666-6FA6-4315-9D72-72E1B72AEA1E}">
      <dgm:prSet/>
      <dgm:spPr/>
      <dgm:t>
        <a:bodyPr/>
        <a:lstStyle/>
        <a:p>
          <a:endParaRPr lang="en-US"/>
        </a:p>
      </dgm:t>
    </dgm:pt>
    <dgm:pt modelId="{F90EF4E6-8397-4226-9278-E44534B82534}">
      <dgm:prSet/>
      <dgm:spPr/>
      <dgm:t>
        <a:bodyPr/>
        <a:lstStyle/>
        <a:p>
          <a:r>
            <a:rPr lang="en-GB"/>
            <a:t>This element of novelty can be given by the creation of something new, or by the inclusion of new features or components in the need satisfaction. </a:t>
          </a:r>
          <a:endParaRPr lang="en-US"/>
        </a:p>
      </dgm:t>
    </dgm:pt>
    <dgm:pt modelId="{EF737D20-763E-4126-8D3B-7F0771B1D426}" type="parTrans" cxnId="{DF6BD5D1-66E5-424E-A80A-1437A96B8417}">
      <dgm:prSet/>
      <dgm:spPr/>
      <dgm:t>
        <a:bodyPr/>
        <a:lstStyle/>
        <a:p>
          <a:endParaRPr lang="en-US"/>
        </a:p>
      </dgm:t>
    </dgm:pt>
    <dgm:pt modelId="{5D11D012-7D87-4C0F-BADC-B8A3A05EF87A}" type="sibTrans" cxnId="{DF6BD5D1-66E5-424E-A80A-1437A96B8417}">
      <dgm:prSet/>
      <dgm:spPr/>
      <dgm:t>
        <a:bodyPr/>
        <a:lstStyle/>
        <a:p>
          <a:endParaRPr lang="en-US"/>
        </a:p>
      </dgm:t>
    </dgm:pt>
    <dgm:pt modelId="{33B7E646-2938-4A41-9A2B-381070DD74E3}">
      <dgm:prSet/>
      <dgm:spPr/>
      <dgm:t>
        <a:bodyPr/>
        <a:lstStyle/>
        <a:p>
          <a:r>
            <a:rPr lang="en-GB"/>
            <a:t>This element defines the innovative aspect of the solution and how it is carried out.</a:t>
          </a:r>
          <a:endParaRPr lang="en-US"/>
        </a:p>
      </dgm:t>
    </dgm:pt>
    <dgm:pt modelId="{0D0DF94C-C3BE-4CF4-8AA0-3250FA6668BF}" type="parTrans" cxnId="{6879B74E-C9AC-4FC8-BCBF-9A6FB1E6CEB8}">
      <dgm:prSet/>
      <dgm:spPr/>
      <dgm:t>
        <a:bodyPr/>
        <a:lstStyle/>
        <a:p>
          <a:endParaRPr lang="en-US"/>
        </a:p>
      </dgm:t>
    </dgm:pt>
    <dgm:pt modelId="{F5C59DF3-0C6D-4612-A7D6-633FC8DC5205}" type="sibTrans" cxnId="{6879B74E-C9AC-4FC8-BCBF-9A6FB1E6CEB8}">
      <dgm:prSet/>
      <dgm:spPr/>
      <dgm:t>
        <a:bodyPr/>
        <a:lstStyle/>
        <a:p>
          <a:endParaRPr lang="en-US"/>
        </a:p>
      </dgm:t>
    </dgm:pt>
    <dgm:pt modelId="{5233EFAD-5A8A-DE44-893E-68C926E44150}" type="pres">
      <dgm:prSet presAssocID="{1E30B466-9711-45C1-9A75-6B2CB4B8ABB1}" presName="hierChild1" presStyleCnt="0">
        <dgm:presLayoutVars>
          <dgm:chPref val="1"/>
          <dgm:dir/>
          <dgm:animOne val="branch"/>
          <dgm:animLvl val="lvl"/>
          <dgm:resizeHandles/>
        </dgm:presLayoutVars>
      </dgm:prSet>
      <dgm:spPr/>
    </dgm:pt>
    <dgm:pt modelId="{12F0597C-D5F3-2743-893E-2436389860BB}" type="pres">
      <dgm:prSet presAssocID="{977CEC43-42DC-4413-A51A-AA907C1E81F3}" presName="hierRoot1" presStyleCnt="0"/>
      <dgm:spPr/>
    </dgm:pt>
    <dgm:pt modelId="{3ADE4743-911F-1B46-AC07-E2E5EF17A7B0}" type="pres">
      <dgm:prSet presAssocID="{977CEC43-42DC-4413-A51A-AA907C1E81F3}" presName="composite" presStyleCnt="0"/>
      <dgm:spPr/>
    </dgm:pt>
    <dgm:pt modelId="{EFB700AC-6C1C-804D-AE7B-C72DB20FEBA8}" type="pres">
      <dgm:prSet presAssocID="{977CEC43-42DC-4413-A51A-AA907C1E81F3}" presName="background" presStyleLbl="node0" presStyleIdx="0" presStyleCnt="3"/>
      <dgm:spPr/>
    </dgm:pt>
    <dgm:pt modelId="{CF94545B-FCE1-BF46-A1C9-A71F7B1B9F58}" type="pres">
      <dgm:prSet presAssocID="{977CEC43-42DC-4413-A51A-AA907C1E81F3}" presName="text" presStyleLbl="fgAcc0" presStyleIdx="0" presStyleCnt="3">
        <dgm:presLayoutVars>
          <dgm:chPref val="3"/>
        </dgm:presLayoutVars>
      </dgm:prSet>
      <dgm:spPr/>
    </dgm:pt>
    <dgm:pt modelId="{76479CA3-5589-1A4F-B631-9B3F977CE470}" type="pres">
      <dgm:prSet presAssocID="{977CEC43-42DC-4413-A51A-AA907C1E81F3}" presName="hierChild2" presStyleCnt="0"/>
      <dgm:spPr/>
    </dgm:pt>
    <dgm:pt modelId="{8372B982-983C-8646-AAB0-B569D4B5CAEB}" type="pres">
      <dgm:prSet presAssocID="{F90EF4E6-8397-4226-9278-E44534B82534}" presName="hierRoot1" presStyleCnt="0"/>
      <dgm:spPr/>
    </dgm:pt>
    <dgm:pt modelId="{FE8A5243-4490-E442-B03D-7C6404B25C4C}" type="pres">
      <dgm:prSet presAssocID="{F90EF4E6-8397-4226-9278-E44534B82534}" presName="composite" presStyleCnt="0"/>
      <dgm:spPr/>
    </dgm:pt>
    <dgm:pt modelId="{A863F49C-7700-BB4A-9A56-928CCADE5173}" type="pres">
      <dgm:prSet presAssocID="{F90EF4E6-8397-4226-9278-E44534B82534}" presName="background" presStyleLbl="node0" presStyleIdx="1" presStyleCnt="3"/>
      <dgm:spPr/>
    </dgm:pt>
    <dgm:pt modelId="{82903716-1B6F-3A4F-AC82-B734C1D8B4B3}" type="pres">
      <dgm:prSet presAssocID="{F90EF4E6-8397-4226-9278-E44534B82534}" presName="text" presStyleLbl="fgAcc0" presStyleIdx="1" presStyleCnt="3">
        <dgm:presLayoutVars>
          <dgm:chPref val="3"/>
        </dgm:presLayoutVars>
      </dgm:prSet>
      <dgm:spPr/>
    </dgm:pt>
    <dgm:pt modelId="{D97FD538-3BDB-AD47-B87C-667E29B66F15}" type="pres">
      <dgm:prSet presAssocID="{F90EF4E6-8397-4226-9278-E44534B82534}" presName="hierChild2" presStyleCnt="0"/>
      <dgm:spPr/>
    </dgm:pt>
    <dgm:pt modelId="{AFC4F9F3-67AA-CF4A-928C-D9E73C081121}" type="pres">
      <dgm:prSet presAssocID="{33B7E646-2938-4A41-9A2B-381070DD74E3}" presName="hierRoot1" presStyleCnt="0"/>
      <dgm:spPr/>
    </dgm:pt>
    <dgm:pt modelId="{4D8DD390-4429-5448-8F29-6D91FF48A951}" type="pres">
      <dgm:prSet presAssocID="{33B7E646-2938-4A41-9A2B-381070DD74E3}" presName="composite" presStyleCnt="0"/>
      <dgm:spPr/>
    </dgm:pt>
    <dgm:pt modelId="{15D25A8C-422B-9B4F-8454-2DD1795C3F57}" type="pres">
      <dgm:prSet presAssocID="{33B7E646-2938-4A41-9A2B-381070DD74E3}" presName="background" presStyleLbl="node0" presStyleIdx="2" presStyleCnt="3"/>
      <dgm:spPr/>
    </dgm:pt>
    <dgm:pt modelId="{BAA2E683-7AC3-6E47-A8C2-DE6F4F1E9E24}" type="pres">
      <dgm:prSet presAssocID="{33B7E646-2938-4A41-9A2B-381070DD74E3}" presName="text" presStyleLbl="fgAcc0" presStyleIdx="2" presStyleCnt="3">
        <dgm:presLayoutVars>
          <dgm:chPref val="3"/>
        </dgm:presLayoutVars>
      </dgm:prSet>
      <dgm:spPr/>
    </dgm:pt>
    <dgm:pt modelId="{A3699DB4-A83E-7F4B-8550-0A98EF0F194F}" type="pres">
      <dgm:prSet presAssocID="{33B7E646-2938-4A41-9A2B-381070DD74E3}" presName="hierChild2" presStyleCnt="0"/>
      <dgm:spPr/>
    </dgm:pt>
  </dgm:ptLst>
  <dgm:cxnLst>
    <dgm:cxn modelId="{38402E26-21C4-8346-8E84-EB1A34F1BBA3}" type="presOf" srcId="{33B7E646-2938-4A41-9A2B-381070DD74E3}" destId="{BAA2E683-7AC3-6E47-A8C2-DE6F4F1E9E24}" srcOrd="0" destOrd="0" presId="urn:microsoft.com/office/officeart/2005/8/layout/hierarchy1"/>
    <dgm:cxn modelId="{EBC01032-9EB7-CE42-A7EE-50299D41DE11}" type="presOf" srcId="{1E30B466-9711-45C1-9A75-6B2CB4B8ABB1}" destId="{5233EFAD-5A8A-DE44-893E-68C926E44150}" srcOrd="0" destOrd="0" presId="urn:microsoft.com/office/officeart/2005/8/layout/hierarchy1"/>
    <dgm:cxn modelId="{6879B74E-C9AC-4FC8-BCBF-9A6FB1E6CEB8}" srcId="{1E30B466-9711-45C1-9A75-6B2CB4B8ABB1}" destId="{33B7E646-2938-4A41-9A2B-381070DD74E3}" srcOrd="2" destOrd="0" parTransId="{0D0DF94C-C3BE-4CF4-8AA0-3250FA6668BF}" sibTransId="{F5C59DF3-0C6D-4612-A7D6-633FC8DC5205}"/>
    <dgm:cxn modelId="{4C990666-6FA6-4315-9D72-72E1B72AEA1E}" srcId="{1E30B466-9711-45C1-9A75-6B2CB4B8ABB1}" destId="{977CEC43-42DC-4413-A51A-AA907C1E81F3}" srcOrd="0" destOrd="0" parTransId="{6B169FD0-377A-4C39-9F0F-98B7BF95BBB3}" sibTransId="{3404E902-CC4F-4019-94C5-E0E8EB336BBD}"/>
    <dgm:cxn modelId="{FAE4D5A6-01D6-B04C-916A-3B2A114A9E82}" type="presOf" srcId="{F90EF4E6-8397-4226-9278-E44534B82534}" destId="{82903716-1B6F-3A4F-AC82-B734C1D8B4B3}" srcOrd="0" destOrd="0" presId="urn:microsoft.com/office/officeart/2005/8/layout/hierarchy1"/>
    <dgm:cxn modelId="{DF6BD5D1-66E5-424E-A80A-1437A96B8417}" srcId="{1E30B466-9711-45C1-9A75-6B2CB4B8ABB1}" destId="{F90EF4E6-8397-4226-9278-E44534B82534}" srcOrd="1" destOrd="0" parTransId="{EF737D20-763E-4126-8D3B-7F0771B1D426}" sibTransId="{5D11D012-7D87-4C0F-BADC-B8A3A05EF87A}"/>
    <dgm:cxn modelId="{D9D04BE7-75D4-444C-9629-B49F92546F5B}" type="presOf" srcId="{977CEC43-42DC-4413-A51A-AA907C1E81F3}" destId="{CF94545B-FCE1-BF46-A1C9-A71F7B1B9F58}" srcOrd="0" destOrd="0" presId="urn:microsoft.com/office/officeart/2005/8/layout/hierarchy1"/>
    <dgm:cxn modelId="{57CB2644-441D-7E49-87D7-9981A4B2DAB9}" type="presParOf" srcId="{5233EFAD-5A8A-DE44-893E-68C926E44150}" destId="{12F0597C-D5F3-2743-893E-2436389860BB}" srcOrd="0" destOrd="0" presId="urn:microsoft.com/office/officeart/2005/8/layout/hierarchy1"/>
    <dgm:cxn modelId="{E45DF8EE-A175-E04E-B685-F7FACF3C326F}" type="presParOf" srcId="{12F0597C-D5F3-2743-893E-2436389860BB}" destId="{3ADE4743-911F-1B46-AC07-E2E5EF17A7B0}" srcOrd="0" destOrd="0" presId="urn:microsoft.com/office/officeart/2005/8/layout/hierarchy1"/>
    <dgm:cxn modelId="{C9F3A23F-A00C-B74F-A467-232C33623C71}" type="presParOf" srcId="{3ADE4743-911F-1B46-AC07-E2E5EF17A7B0}" destId="{EFB700AC-6C1C-804D-AE7B-C72DB20FEBA8}" srcOrd="0" destOrd="0" presId="urn:microsoft.com/office/officeart/2005/8/layout/hierarchy1"/>
    <dgm:cxn modelId="{1910814D-8247-934F-8DBB-A46373DFC514}" type="presParOf" srcId="{3ADE4743-911F-1B46-AC07-E2E5EF17A7B0}" destId="{CF94545B-FCE1-BF46-A1C9-A71F7B1B9F58}" srcOrd="1" destOrd="0" presId="urn:microsoft.com/office/officeart/2005/8/layout/hierarchy1"/>
    <dgm:cxn modelId="{5ED5F624-F296-CD45-8287-1B69C43233F3}" type="presParOf" srcId="{12F0597C-D5F3-2743-893E-2436389860BB}" destId="{76479CA3-5589-1A4F-B631-9B3F977CE470}" srcOrd="1" destOrd="0" presId="urn:microsoft.com/office/officeart/2005/8/layout/hierarchy1"/>
    <dgm:cxn modelId="{96A26738-7D70-1F4A-8A84-BF0655C60B57}" type="presParOf" srcId="{5233EFAD-5A8A-DE44-893E-68C926E44150}" destId="{8372B982-983C-8646-AAB0-B569D4B5CAEB}" srcOrd="1" destOrd="0" presId="urn:microsoft.com/office/officeart/2005/8/layout/hierarchy1"/>
    <dgm:cxn modelId="{CBF5BCE3-5DD2-5945-B09C-82EBBBC17C79}" type="presParOf" srcId="{8372B982-983C-8646-AAB0-B569D4B5CAEB}" destId="{FE8A5243-4490-E442-B03D-7C6404B25C4C}" srcOrd="0" destOrd="0" presId="urn:microsoft.com/office/officeart/2005/8/layout/hierarchy1"/>
    <dgm:cxn modelId="{870AC363-7BDE-4F47-946E-6EF10316E3D6}" type="presParOf" srcId="{FE8A5243-4490-E442-B03D-7C6404B25C4C}" destId="{A863F49C-7700-BB4A-9A56-928CCADE5173}" srcOrd="0" destOrd="0" presId="urn:microsoft.com/office/officeart/2005/8/layout/hierarchy1"/>
    <dgm:cxn modelId="{FCE4069D-B1A2-DF4B-8A31-A8C126755F2C}" type="presParOf" srcId="{FE8A5243-4490-E442-B03D-7C6404B25C4C}" destId="{82903716-1B6F-3A4F-AC82-B734C1D8B4B3}" srcOrd="1" destOrd="0" presId="urn:microsoft.com/office/officeart/2005/8/layout/hierarchy1"/>
    <dgm:cxn modelId="{19C129CC-130A-774E-BEBE-4020A99100C0}" type="presParOf" srcId="{8372B982-983C-8646-AAB0-B569D4B5CAEB}" destId="{D97FD538-3BDB-AD47-B87C-667E29B66F15}" srcOrd="1" destOrd="0" presId="urn:microsoft.com/office/officeart/2005/8/layout/hierarchy1"/>
    <dgm:cxn modelId="{23757EE1-783D-4B4A-868C-DBD7560B1403}" type="presParOf" srcId="{5233EFAD-5A8A-DE44-893E-68C926E44150}" destId="{AFC4F9F3-67AA-CF4A-928C-D9E73C081121}" srcOrd="2" destOrd="0" presId="urn:microsoft.com/office/officeart/2005/8/layout/hierarchy1"/>
    <dgm:cxn modelId="{2AFDF949-2621-5541-BDCF-41746E41A57D}" type="presParOf" srcId="{AFC4F9F3-67AA-CF4A-928C-D9E73C081121}" destId="{4D8DD390-4429-5448-8F29-6D91FF48A951}" srcOrd="0" destOrd="0" presId="urn:microsoft.com/office/officeart/2005/8/layout/hierarchy1"/>
    <dgm:cxn modelId="{8150DDA8-41E6-7E40-B753-AD8BA6BA3709}" type="presParOf" srcId="{4D8DD390-4429-5448-8F29-6D91FF48A951}" destId="{15D25A8C-422B-9B4F-8454-2DD1795C3F57}" srcOrd="0" destOrd="0" presId="urn:microsoft.com/office/officeart/2005/8/layout/hierarchy1"/>
    <dgm:cxn modelId="{B51196B7-8685-3140-BE23-0D1B87ED84AA}" type="presParOf" srcId="{4D8DD390-4429-5448-8F29-6D91FF48A951}" destId="{BAA2E683-7AC3-6E47-A8C2-DE6F4F1E9E24}" srcOrd="1" destOrd="0" presId="urn:microsoft.com/office/officeart/2005/8/layout/hierarchy1"/>
    <dgm:cxn modelId="{F8B69654-2A82-F243-8C76-B5DEB6990C2C}" type="presParOf" srcId="{AFC4F9F3-67AA-CF4A-928C-D9E73C081121}" destId="{A3699DB4-A83E-7F4B-8550-0A98EF0F194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C18557-5103-4F4E-BDF1-40E786EF23DB}" type="doc">
      <dgm:prSet loTypeId="urn:microsoft.com/office/officeart/2016/7/layout/BasicLinearProcessNumbered" loCatId="process" qsTypeId="urn:microsoft.com/office/officeart/2005/8/quickstyle/simple3" qsCatId="simple" csTypeId="urn:microsoft.com/office/officeart/2005/8/colors/colorful1" csCatId="colorful"/>
      <dgm:spPr/>
      <dgm:t>
        <a:bodyPr/>
        <a:lstStyle/>
        <a:p>
          <a:endParaRPr lang="en-US"/>
        </a:p>
      </dgm:t>
    </dgm:pt>
    <dgm:pt modelId="{FB34BB06-8CE4-4DFF-9169-F88029B19D65}">
      <dgm:prSet/>
      <dgm:spPr/>
      <dgm:t>
        <a:bodyPr/>
        <a:lstStyle/>
        <a:p>
          <a:r>
            <a:rPr lang="en-US"/>
            <a:t>Radical social innovation: </a:t>
          </a:r>
          <a:r>
            <a:rPr lang="en-GB"/>
            <a:t>integrally transform approaches and situations</a:t>
          </a:r>
          <a:endParaRPr lang="en-US"/>
        </a:p>
      </dgm:t>
    </dgm:pt>
    <dgm:pt modelId="{765031ED-3081-4F5E-857F-DFF29F108615}" type="parTrans" cxnId="{CD1E4201-825B-4974-B085-4BD781C6AA2E}">
      <dgm:prSet/>
      <dgm:spPr/>
      <dgm:t>
        <a:bodyPr/>
        <a:lstStyle/>
        <a:p>
          <a:endParaRPr lang="en-US"/>
        </a:p>
      </dgm:t>
    </dgm:pt>
    <dgm:pt modelId="{AE42D8BF-1BC1-4051-9476-587A0883D3DF}" type="sibTrans" cxnId="{CD1E4201-825B-4974-B085-4BD781C6AA2E}">
      <dgm:prSet phldrT="1" phldr="0"/>
      <dgm:spPr/>
      <dgm:t>
        <a:bodyPr/>
        <a:lstStyle/>
        <a:p>
          <a:r>
            <a:rPr lang="en-US"/>
            <a:t>1</a:t>
          </a:r>
        </a:p>
      </dgm:t>
    </dgm:pt>
    <dgm:pt modelId="{F8271482-D0A3-4C41-BE5C-B499AB97D2A6}">
      <dgm:prSet/>
      <dgm:spPr/>
      <dgm:t>
        <a:bodyPr/>
        <a:lstStyle/>
        <a:p>
          <a:r>
            <a:rPr lang="en-US"/>
            <a:t>Incremental social innovation: </a:t>
          </a:r>
          <a:r>
            <a:rPr lang="en-GB"/>
            <a:t>based on what already exists</a:t>
          </a:r>
          <a:r>
            <a:rPr lang="en-US"/>
            <a:t> </a:t>
          </a:r>
        </a:p>
      </dgm:t>
    </dgm:pt>
    <dgm:pt modelId="{113DA23B-C2E5-49E2-91F7-9307C2F55171}" type="parTrans" cxnId="{2EF6DDFC-EBC1-4FBA-AF28-C98EFFC5E599}">
      <dgm:prSet/>
      <dgm:spPr/>
      <dgm:t>
        <a:bodyPr/>
        <a:lstStyle/>
        <a:p>
          <a:endParaRPr lang="en-US"/>
        </a:p>
      </dgm:t>
    </dgm:pt>
    <dgm:pt modelId="{6E58AD4B-933F-4CD3-A4FB-65B64086D14B}" type="sibTrans" cxnId="{2EF6DDFC-EBC1-4FBA-AF28-C98EFFC5E599}">
      <dgm:prSet phldrT="2" phldr="0"/>
      <dgm:spPr/>
      <dgm:t>
        <a:bodyPr/>
        <a:lstStyle/>
        <a:p>
          <a:r>
            <a:rPr lang="en-US"/>
            <a:t>2</a:t>
          </a:r>
        </a:p>
      </dgm:t>
    </dgm:pt>
    <dgm:pt modelId="{4D3AE345-470E-2547-A940-8C4E8E6F528A}" type="pres">
      <dgm:prSet presAssocID="{AEC18557-5103-4F4E-BDF1-40E786EF23DB}" presName="Name0" presStyleCnt="0">
        <dgm:presLayoutVars>
          <dgm:animLvl val="lvl"/>
          <dgm:resizeHandles val="exact"/>
        </dgm:presLayoutVars>
      </dgm:prSet>
      <dgm:spPr/>
    </dgm:pt>
    <dgm:pt modelId="{3EF9D2B0-6400-E548-970E-8316009357F4}" type="pres">
      <dgm:prSet presAssocID="{FB34BB06-8CE4-4DFF-9169-F88029B19D65}" presName="compositeNode" presStyleCnt="0">
        <dgm:presLayoutVars>
          <dgm:bulletEnabled val="1"/>
        </dgm:presLayoutVars>
      </dgm:prSet>
      <dgm:spPr/>
    </dgm:pt>
    <dgm:pt modelId="{F8C264F6-3762-544C-98E8-554E654238CE}" type="pres">
      <dgm:prSet presAssocID="{FB34BB06-8CE4-4DFF-9169-F88029B19D65}" presName="bgRect" presStyleLbl="bgAccFollowNode1" presStyleIdx="0" presStyleCnt="2"/>
      <dgm:spPr/>
    </dgm:pt>
    <dgm:pt modelId="{10B86DCF-1F86-FE40-A62C-12848E49CBD7}" type="pres">
      <dgm:prSet presAssocID="{AE42D8BF-1BC1-4051-9476-587A0883D3DF}" presName="sibTransNodeCircle" presStyleLbl="alignNode1" presStyleIdx="0" presStyleCnt="4">
        <dgm:presLayoutVars>
          <dgm:chMax val="0"/>
          <dgm:bulletEnabled/>
        </dgm:presLayoutVars>
      </dgm:prSet>
      <dgm:spPr/>
    </dgm:pt>
    <dgm:pt modelId="{8B756CD5-5683-5F46-A607-B47EC804C115}" type="pres">
      <dgm:prSet presAssocID="{FB34BB06-8CE4-4DFF-9169-F88029B19D65}" presName="bottomLine" presStyleLbl="alignNode1" presStyleIdx="1" presStyleCnt="4">
        <dgm:presLayoutVars/>
      </dgm:prSet>
      <dgm:spPr/>
    </dgm:pt>
    <dgm:pt modelId="{5FFA900F-14C1-C744-8B4B-3DAFA8E35D17}" type="pres">
      <dgm:prSet presAssocID="{FB34BB06-8CE4-4DFF-9169-F88029B19D65}" presName="nodeText" presStyleLbl="bgAccFollowNode1" presStyleIdx="0" presStyleCnt="2">
        <dgm:presLayoutVars>
          <dgm:bulletEnabled val="1"/>
        </dgm:presLayoutVars>
      </dgm:prSet>
      <dgm:spPr/>
    </dgm:pt>
    <dgm:pt modelId="{BBDAAFE9-B405-C84F-97E1-9D9DA6237182}" type="pres">
      <dgm:prSet presAssocID="{AE42D8BF-1BC1-4051-9476-587A0883D3DF}" presName="sibTrans" presStyleCnt="0"/>
      <dgm:spPr/>
    </dgm:pt>
    <dgm:pt modelId="{E63FAEF5-71E1-1C49-B664-F583CAF9E037}" type="pres">
      <dgm:prSet presAssocID="{F8271482-D0A3-4C41-BE5C-B499AB97D2A6}" presName="compositeNode" presStyleCnt="0">
        <dgm:presLayoutVars>
          <dgm:bulletEnabled val="1"/>
        </dgm:presLayoutVars>
      </dgm:prSet>
      <dgm:spPr/>
    </dgm:pt>
    <dgm:pt modelId="{E5928A70-E7FE-6044-B2DB-C2FBDD6B6FE3}" type="pres">
      <dgm:prSet presAssocID="{F8271482-D0A3-4C41-BE5C-B499AB97D2A6}" presName="bgRect" presStyleLbl="bgAccFollowNode1" presStyleIdx="1" presStyleCnt="2"/>
      <dgm:spPr/>
    </dgm:pt>
    <dgm:pt modelId="{4D43C98E-CFF8-E040-B558-E94EE0EB1A37}" type="pres">
      <dgm:prSet presAssocID="{6E58AD4B-933F-4CD3-A4FB-65B64086D14B}" presName="sibTransNodeCircle" presStyleLbl="alignNode1" presStyleIdx="2" presStyleCnt="4">
        <dgm:presLayoutVars>
          <dgm:chMax val="0"/>
          <dgm:bulletEnabled/>
        </dgm:presLayoutVars>
      </dgm:prSet>
      <dgm:spPr/>
    </dgm:pt>
    <dgm:pt modelId="{55779160-5A1E-D648-A991-11D431555D02}" type="pres">
      <dgm:prSet presAssocID="{F8271482-D0A3-4C41-BE5C-B499AB97D2A6}" presName="bottomLine" presStyleLbl="alignNode1" presStyleIdx="3" presStyleCnt="4">
        <dgm:presLayoutVars/>
      </dgm:prSet>
      <dgm:spPr/>
    </dgm:pt>
    <dgm:pt modelId="{C2629A51-90CB-A748-8978-A0B1FDE9A199}" type="pres">
      <dgm:prSet presAssocID="{F8271482-D0A3-4C41-BE5C-B499AB97D2A6}" presName="nodeText" presStyleLbl="bgAccFollowNode1" presStyleIdx="1" presStyleCnt="2">
        <dgm:presLayoutVars>
          <dgm:bulletEnabled val="1"/>
        </dgm:presLayoutVars>
      </dgm:prSet>
      <dgm:spPr/>
    </dgm:pt>
  </dgm:ptLst>
  <dgm:cxnLst>
    <dgm:cxn modelId="{CD1E4201-825B-4974-B085-4BD781C6AA2E}" srcId="{AEC18557-5103-4F4E-BDF1-40E786EF23DB}" destId="{FB34BB06-8CE4-4DFF-9169-F88029B19D65}" srcOrd="0" destOrd="0" parTransId="{765031ED-3081-4F5E-857F-DFF29F108615}" sibTransId="{AE42D8BF-1BC1-4051-9476-587A0883D3DF}"/>
    <dgm:cxn modelId="{BEEA421B-F981-1846-8968-1E36C5456549}" type="presOf" srcId="{AEC18557-5103-4F4E-BDF1-40E786EF23DB}" destId="{4D3AE345-470E-2547-A940-8C4E8E6F528A}" srcOrd="0" destOrd="0" presId="urn:microsoft.com/office/officeart/2016/7/layout/BasicLinearProcessNumbered"/>
    <dgm:cxn modelId="{FD151622-61E8-D244-B037-224169FA42F4}" type="presOf" srcId="{FB34BB06-8CE4-4DFF-9169-F88029B19D65}" destId="{F8C264F6-3762-544C-98E8-554E654238CE}" srcOrd="0" destOrd="0" presId="urn:microsoft.com/office/officeart/2016/7/layout/BasicLinearProcessNumbered"/>
    <dgm:cxn modelId="{410CC425-B487-2C4C-87EC-CF5AD6226138}" type="presOf" srcId="{F8271482-D0A3-4C41-BE5C-B499AB97D2A6}" destId="{E5928A70-E7FE-6044-B2DB-C2FBDD6B6FE3}" srcOrd="0" destOrd="0" presId="urn:microsoft.com/office/officeart/2016/7/layout/BasicLinearProcessNumbered"/>
    <dgm:cxn modelId="{9A663936-FC45-8442-97F6-C47E5D93B755}" type="presOf" srcId="{F8271482-D0A3-4C41-BE5C-B499AB97D2A6}" destId="{C2629A51-90CB-A748-8978-A0B1FDE9A199}" srcOrd="1" destOrd="0" presId="urn:microsoft.com/office/officeart/2016/7/layout/BasicLinearProcessNumbered"/>
    <dgm:cxn modelId="{920D6055-F5BC-884D-8123-CB1470EB3751}" type="presOf" srcId="{AE42D8BF-1BC1-4051-9476-587A0883D3DF}" destId="{10B86DCF-1F86-FE40-A62C-12848E49CBD7}" srcOrd="0" destOrd="0" presId="urn:microsoft.com/office/officeart/2016/7/layout/BasicLinearProcessNumbered"/>
    <dgm:cxn modelId="{E6A436A1-B04D-C246-88F6-561BF4B549A3}" type="presOf" srcId="{FB34BB06-8CE4-4DFF-9169-F88029B19D65}" destId="{5FFA900F-14C1-C744-8B4B-3DAFA8E35D17}" srcOrd="1" destOrd="0" presId="urn:microsoft.com/office/officeart/2016/7/layout/BasicLinearProcessNumbered"/>
    <dgm:cxn modelId="{DE964CD8-200B-274B-91B2-E43C71A24B09}" type="presOf" srcId="{6E58AD4B-933F-4CD3-A4FB-65B64086D14B}" destId="{4D43C98E-CFF8-E040-B558-E94EE0EB1A37}" srcOrd="0" destOrd="0" presId="urn:microsoft.com/office/officeart/2016/7/layout/BasicLinearProcessNumbered"/>
    <dgm:cxn modelId="{2EF6DDFC-EBC1-4FBA-AF28-C98EFFC5E599}" srcId="{AEC18557-5103-4F4E-BDF1-40E786EF23DB}" destId="{F8271482-D0A3-4C41-BE5C-B499AB97D2A6}" srcOrd="1" destOrd="0" parTransId="{113DA23B-C2E5-49E2-91F7-9307C2F55171}" sibTransId="{6E58AD4B-933F-4CD3-A4FB-65B64086D14B}"/>
    <dgm:cxn modelId="{18DD2C50-E026-AB43-BA2E-2664350742A5}" type="presParOf" srcId="{4D3AE345-470E-2547-A940-8C4E8E6F528A}" destId="{3EF9D2B0-6400-E548-970E-8316009357F4}" srcOrd="0" destOrd="0" presId="urn:microsoft.com/office/officeart/2016/7/layout/BasicLinearProcessNumbered"/>
    <dgm:cxn modelId="{21B877CB-F821-7340-B030-E060ECF2A9C8}" type="presParOf" srcId="{3EF9D2B0-6400-E548-970E-8316009357F4}" destId="{F8C264F6-3762-544C-98E8-554E654238CE}" srcOrd="0" destOrd="0" presId="urn:microsoft.com/office/officeart/2016/7/layout/BasicLinearProcessNumbered"/>
    <dgm:cxn modelId="{B997825A-3931-9E45-BD20-A64253B3B18A}" type="presParOf" srcId="{3EF9D2B0-6400-E548-970E-8316009357F4}" destId="{10B86DCF-1F86-FE40-A62C-12848E49CBD7}" srcOrd="1" destOrd="0" presId="urn:microsoft.com/office/officeart/2016/7/layout/BasicLinearProcessNumbered"/>
    <dgm:cxn modelId="{5395A4C4-55FA-934A-9B61-751A462C78CD}" type="presParOf" srcId="{3EF9D2B0-6400-E548-970E-8316009357F4}" destId="{8B756CD5-5683-5F46-A607-B47EC804C115}" srcOrd="2" destOrd="0" presId="urn:microsoft.com/office/officeart/2016/7/layout/BasicLinearProcessNumbered"/>
    <dgm:cxn modelId="{1DECD084-73C2-0144-B4D3-42C583CCD341}" type="presParOf" srcId="{3EF9D2B0-6400-E548-970E-8316009357F4}" destId="{5FFA900F-14C1-C744-8B4B-3DAFA8E35D17}" srcOrd="3" destOrd="0" presId="urn:microsoft.com/office/officeart/2016/7/layout/BasicLinearProcessNumbered"/>
    <dgm:cxn modelId="{7BFE2B0E-BE5B-7949-99B1-1E6244F93084}" type="presParOf" srcId="{4D3AE345-470E-2547-A940-8C4E8E6F528A}" destId="{BBDAAFE9-B405-C84F-97E1-9D9DA6237182}" srcOrd="1" destOrd="0" presId="urn:microsoft.com/office/officeart/2016/7/layout/BasicLinearProcessNumbered"/>
    <dgm:cxn modelId="{C3E2DF85-DD89-304B-BB42-4377EEE27523}" type="presParOf" srcId="{4D3AE345-470E-2547-A940-8C4E8E6F528A}" destId="{E63FAEF5-71E1-1C49-B664-F583CAF9E037}" srcOrd="2" destOrd="0" presId="urn:microsoft.com/office/officeart/2016/7/layout/BasicLinearProcessNumbered"/>
    <dgm:cxn modelId="{984072FF-55DB-3F44-8651-C609B3341C99}" type="presParOf" srcId="{E63FAEF5-71E1-1C49-B664-F583CAF9E037}" destId="{E5928A70-E7FE-6044-B2DB-C2FBDD6B6FE3}" srcOrd="0" destOrd="0" presId="urn:microsoft.com/office/officeart/2016/7/layout/BasicLinearProcessNumbered"/>
    <dgm:cxn modelId="{CE4EED28-1850-E445-A93A-7C1E66B20EA8}" type="presParOf" srcId="{E63FAEF5-71E1-1C49-B664-F583CAF9E037}" destId="{4D43C98E-CFF8-E040-B558-E94EE0EB1A37}" srcOrd="1" destOrd="0" presId="urn:microsoft.com/office/officeart/2016/7/layout/BasicLinearProcessNumbered"/>
    <dgm:cxn modelId="{17B8170D-1E3B-1945-BDB2-115A5A702A96}" type="presParOf" srcId="{E63FAEF5-71E1-1C49-B664-F583CAF9E037}" destId="{55779160-5A1E-D648-A991-11D431555D02}" srcOrd="2" destOrd="0" presId="urn:microsoft.com/office/officeart/2016/7/layout/BasicLinearProcessNumbered"/>
    <dgm:cxn modelId="{BB69A258-A15A-DF4A-AD32-69DDFFFEF50C}" type="presParOf" srcId="{E63FAEF5-71E1-1C49-B664-F583CAF9E037}" destId="{C2629A51-90CB-A748-8978-A0B1FDE9A199}"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CEE9AAD-CBB2-A44D-85D7-A90E5D26F9D5}" type="doc">
      <dgm:prSet loTypeId="urn:microsoft.com/office/officeart/2005/8/layout/cycle4" loCatId="" qsTypeId="urn:microsoft.com/office/officeart/2005/8/quickstyle/3d1" qsCatId="3D" csTypeId="urn:microsoft.com/office/officeart/2005/8/colors/accent0_3" csCatId="mainScheme" phldr="1"/>
      <dgm:spPr/>
      <dgm:t>
        <a:bodyPr/>
        <a:lstStyle/>
        <a:p>
          <a:endParaRPr lang="en-GB"/>
        </a:p>
      </dgm:t>
    </dgm:pt>
    <dgm:pt modelId="{E9F37801-1939-774C-8D77-8A66F7874D3D}">
      <dgm:prSet phldrT="[Text]"/>
      <dgm:spPr/>
      <dgm:t>
        <a:bodyPr/>
        <a:lstStyle/>
        <a:p>
          <a:r>
            <a:rPr lang="en-GB"/>
            <a:t>Non-profit/Third sector</a:t>
          </a:r>
        </a:p>
      </dgm:t>
    </dgm:pt>
    <dgm:pt modelId="{2196E26E-ABF0-CC47-B6B0-960AB1A74B65}" type="parTrans" cxnId="{9DC79684-B72C-914D-BA69-08917DEDA7C0}">
      <dgm:prSet/>
      <dgm:spPr/>
      <dgm:t>
        <a:bodyPr/>
        <a:lstStyle/>
        <a:p>
          <a:endParaRPr lang="en-GB"/>
        </a:p>
      </dgm:t>
    </dgm:pt>
    <dgm:pt modelId="{B5AD1083-1E00-044C-A052-9E8E171DFC23}" type="sibTrans" cxnId="{9DC79684-B72C-914D-BA69-08917DEDA7C0}">
      <dgm:prSet/>
      <dgm:spPr/>
      <dgm:t>
        <a:bodyPr/>
        <a:lstStyle/>
        <a:p>
          <a:endParaRPr lang="en-GB"/>
        </a:p>
      </dgm:t>
    </dgm:pt>
    <dgm:pt modelId="{7C3B3821-2DDA-CD4D-8C1D-F02CC01076C9}">
      <dgm:prSet phldrT="[Text]"/>
      <dgm:spPr/>
      <dgm:t>
        <a:bodyPr/>
        <a:lstStyle/>
        <a:p>
          <a:r>
            <a:rPr lang="en-GB"/>
            <a:t>Articulation of efforts</a:t>
          </a:r>
        </a:p>
      </dgm:t>
    </dgm:pt>
    <dgm:pt modelId="{5C83BEB9-373F-B44C-951D-62AAC546CD64}" type="parTrans" cxnId="{2093A1E6-40E3-6D4B-A8BF-169208966C1F}">
      <dgm:prSet/>
      <dgm:spPr/>
      <dgm:t>
        <a:bodyPr/>
        <a:lstStyle/>
        <a:p>
          <a:endParaRPr lang="en-GB"/>
        </a:p>
      </dgm:t>
    </dgm:pt>
    <dgm:pt modelId="{F523EC1C-C246-0342-90B5-B005F10117EB}" type="sibTrans" cxnId="{2093A1E6-40E3-6D4B-A8BF-169208966C1F}">
      <dgm:prSet/>
      <dgm:spPr/>
      <dgm:t>
        <a:bodyPr/>
        <a:lstStyle/>
        <a:p>
          <a:endParaRPr lang="en-GB"/>
        </a:p>
      </dgm:t>
    </dgm:pt>
    <dgm:pt modelId="{D2B03D50-289E-EB4F-B78B-7D2C5EE59B8D}">
      <dgm:prSet phldrT="[Text]"/>
      <dgm:spPr/>
      <dgm:t>
        <a:bodyPr/>
        <a:lstStyle/>
        <a:p>
          <a:r>
            <a:rPr lang="en-GB"/>
            <a:t>Public sector</a:t>
          </a:r>
        </a:p>
      </dgm:t>
    </dgm:pt>
    <dgm:pt modelId="{58170C7D-CD3B-E840-82EC-737343FE00A3}" type="parTrans" cxnId="{70040EAE-0685-204B-B819-FB4A42374324}">
      <dgm:prSet/>
      <dgm:spPr/>
      <dgm:t>
        <a:bodyPr/>
        <a:lstStyle/>
        <a:p>
          <a:endParaRPr lang="en-GB"/>
        </a:p>
      </dgm:t>
    </dgm:pt>
    <dgm:pt modelId="{7B5E971C-2188-754B-AA97-870EF585D247}" type="sibTrans" cxnId="{70040EAE-0685-204B-B819-FB4A42374324}">
      <dgm:prSet/>
      <dgm:spPr/>
      <dgm:t>
        <a:bodyPr/>
        <a:lstStyle/>
        <a:p>
          <a:endParaRPr lang="en-GB"/>
        </a:p>
      </dgm:t>
    </dgm:pt>
    <dgm:pt modelId="{CBACF53B-C336-7447-90FF-78CF70B85F53}">
      <dgm:prSet phldrT="[Text]"/>
      <dgm:spPr/>
      <dgm:t>
        <a:bodyPr/>
        <a:lstStyle/>
        <a:p>
          <a:r>
            <a:rPr lang="en-GB"/>
            <a:t>Spaces for linking efforts</a:t>
          </a:r>
        </a:p>
      </dgm:t>
    </dgm:pt>
    <dgm:pt modelId="{63E2F9FB-9D3C-5040-B87A-8572E8F77859}" type="parTrans" cxnId="{90F03428-407F-9A4B-943D-C014DA5BB14E}">
      <dgm:prSet/>
      <dgm:spPr/>
      <dgm:t>
        <a:bodyPr/>
        <a:lstStyle/>
        <a:p>
          <a:endParaRPr lang="en-GB"/>
        </a:p>
      </dgm:t>
    </dgm:pt>
    <dgm:pt modelId="{0B9E79CB-88AF-FD42-8D47-A3A485C1D319}" type="sibTrans" cxnId="{90F03428-407F-9A4B-943D-C014DA5BB14E}">
      <dgm:prSet/>
      <dgm:spPr/>
      <dgm:t>
        <a:bodyPr/>
        <a:lstStyle/>
        <a:p>
          <a:endParaRPr lang="en-GB"/>
        </a:p>
      </dgm:t>
    </dgm:pt>
    <dgm:pt modelId="{2309D5B5-0BEA-9449-A3E9-037FA47E92DF}">
      <dgm:prSet phldrT="[Text]"/>
      <dgm:spPr/>
      <dgm:t>
        <a:bodyPr/>
        <a:lstStyle/>
        <a:p>
          <a:r>
            <a:rPr lang="en-GB"/>
            <a:t>Private sector</a:t>
          </a:r>
        </a:p>
      </dgm:t>
    </dgm:pt>
    <dgm:pt modelId="{20528793-11B3-EB48-9452-6035F13A83A0}" type="parTrans" cxnId="{92A678DF-18F4-794E-BA21-BEB826B4DFE2}">
      <dgm:prSet/>
      <dgm:spPr/>
      <dgm:t>
        <a:bodyPr/>
        <a:lstStyle/>
        <a:p>
          <a:endParaRPr lang="en-GB"/>
        </a:p>
      </dgm:t>
    </dgm:pt>
    <dgm:pt modelId="{A2FDA508-CE26-5A4E-9ADD-D982917CEC41}" type="sibTrans" cxnId="{92A678DF-18F4-794E-BA21-BEB826B4DFE2}">
      <dgm:prSet/>
      <dgm:spPr/>
      <dgm:t>
        <a:bodyPr/>
        <a:lstStyle/>
        <a:p>
          <a:endParaRPr lang="en-GB"/>
        </a:p>
      </dgm:t>
    </dgm:pt>
    <dgm:pt modelId="{C058D93B-56BC-514D-8667-2326FD14FEA5}">
      <dgm:prSet phldrT="[Text]"/>
      <dgm:spPr/>
      <dgm:t>
        <a:bodyPr/>
        <a:lstStyle/>
        <a:p>
          <a:r>
            <a:rPr lang="en-GB"/>
            <a:t>Social responsibility</a:t>
          </a:r>
        </a:p>
      </dgm:t>
    </dgm:pt>
    <dgm:pt modelId="{33F8C831-86B2-1244-AF71-3DEDA5EB2701}" type="parTrans" cxnId="{0684D2AD-61FD-5043-9428-D8B60217EC6A}">
      <dgm:prSet/>
      <dgm:spPr/>
      <dgm:t>
        <a:bodyPr/>
        <a:lstStyle/>
        <a:p>
          <a:endParaRPr lang="en-GB"/>
        </a:p>
      </dgm:t>
    </dgm:pt>
    <dgm:pt modelId="{3D006A22-D7F9-DE4F-9195-8F69C6158665}" type="sibTrans" cxnId="{0684D2AD-61FD-5043-9428-D8B60217EC6A}">
      <dgm:prSet/>
      <dgm:spPr/>
      <dgm:t>
        <a:bodyPr/>
        <a:lstStyle/>
        <a:p>
          <a:endParaRPr lang="en-GB"/>
        </a:p>
      </dgm:t>
    </dgm:pt>
    <dgm:pt modelId="{6BEECD52-0188-D745-8FB1-D845B1A49F68}">
      <dgm:prSet phldrT="[Text]"/>
      <dgm:spPr/>
      <dgm:t>
        <a:bodyPr/>
        <a:lstStyle/>
        <a:p>
          <a:r>
            <a:rPr lang="en-GB"/>
            <a:t>Informal sector</a:t>
          </a:r>
        </a:p>
      </dgm:t>
    </dgm:pt>
    <dgm:pt modelId="{A0EE3F61-7B1D-964B-BFD4-ED2044BC0399}" type="parTrans" cxnId="{95A58B4A-2BB4-B740-A488-7CEB4AB06D26}">
      <dgm:prSet/>
      <dgm:spPr/>
      <dgm:t>
        <a:bodyPr/>
        <a:lstStyle/>
        <a:p>
          <a:endParaRPr lang="en-GB"/>
        </a:p>
      </dgm:t>
    </dgm:pt>
    <dgm:pt modelId="{A59C1D2E-9700-0145-B88F-428584A9A1A7}" type="sibTrans" cxnId="{95A58B4A-2BB4-B740-A488-7CEB4AB06D26}">
      <dgm:prSet/>
      <dgm:spPr/>
      <dgm:t>
        <a:bodyPr/>
        <a:lstStyle/>
        <a:p>
          <a:endParaRPr lang="en-GB"/>
        </a:p>
      </dgm:t>
    </dgm:pt>
    <dgm:pt modelId="{49B6EB21-1C3B-E741-8F02-0ACBBBE4E81D}">
      <dgm:prSet phldrT="[Text]"/>
      <dgm:spPr/>
      <dgm:t>
        <a:bodyPr/>
        <a:lstStyle/>
        <a:p>
          <a:r>
            <a:rPr lang="en-GB"/>
            <a:t>Collective action</a:t>
          </a:r>
        </a:p>
      </dgm:t>
    </dgm:pt>
    <dgm:pt modelId="{0DB2AD36-5AF7-0942-9F9D-2041AE51EC37}" type="parTrans" cxnId="{766B0E43-6A50-E542-A110-E457A56BEC3A}">
      <dgm:prSet/>
      <dgm:spPr/>
      <dgm:t>
        <a:bodyPr/>
        <a:lstStyle/>
        <a:p>
          <a:endParaRPr lang="en-GB"/>
        </a:p>
      </dgm:t>
    </dgm:pt>
    <dgm:pt modelId="{337034F4-4ABC-D343-ADFD-E07763A411EA}" type="sibTrans" cxnId="{766B0E43-6A50-E542-A110-E457A56BEC3A}">
      <dgm:prSet/>
      <dgm:spPr/>
      <dgm:t>
        <a:bodyPr/>
        <a:lstStyle/>
        <a:p>
          <a:endParaRPr lang="en-GB"/>
        </a:p>
      </dgm:t>
    </dgm:pt>
    <dgm:pt modelId="{6C914A20-F680-CD4F-BBAD-87560C0EC8B8}">
      <dgm:prSet phldrT="[Text]"/>
      <dgm:spPr/>
      <dgm:t>
        <a:bodyPr/>
        <a:lstStyle/>
        <a:p>
          <a:r>
            <a:rPr lang="en-GB"/>
            <a:t>Models of intervention and accompaniment </a:t>
          </a:r>
        </a:p>
      </dgm:t>
    </dgm:pt>
    <dgm:pt modelId="{73D36E2B-6578-E644-9289-EEFA919F7712}" type="parTrans" cxnId="{A008AB7B-3FD1-FC4B-B6DD-68A706CB4394}">
      <dgm:prSet/>
      <dgm:spPr/>
      <dgm:t>
        <a:bodyPr/>
        <a:lstStyle/>
        <a:p>
          <a:endParaRPr lang="en-GB"/>
        </a:p>
      </dgm:t>
    </dgm:pt>
    <dgm:pt modelId="{970ADDB3-E58D-EE49-9F2A-474FA8A36461}" type="sibTrans" cxnId="{A008AB7B-3FD1-FC4B-B6DD-68A706CB4394}">
      <dgm:prSet/>
      <dgm:spPr/>
      <dgm:t>
        <a:bodyPr/>
        <a:lstStyle/>
        <a:p>
          <a:endParaRPr lang="en-GB"/>
        </a:p>
      </dgm:t>
    </dgm:pt>
    <dgm:pt modelId="{D49604F4-6106-9149-98DF-BABB3C56FC4D}">
      <dgm:prSet phldrT="[Text]"/>
      <dgm:spPr/>
      <dgm:t>
        <a:bodyPr/>
        <a:lstStyle/>
        <a:p>
          <a:endParaRPr lang="en-GB"/>
        </a:p>
      </dgm:t>
    </dgm:pt>
    <dgm:pt modelId="{A698246A-095D-8947-8A76-A9F817092830}" type="parTrans" cxnId="{580B1112-FCE2-394C-BB9A-38456C42E106}">
      <dgm:prSet/>
      <dgm:spPr/>
      <dgm:t>
        <a:bodyPr/>
        <a:lstStyle/>
        <a:p>
          <a:endParaRPr lang="en-GB"/>
        </a:p>
      </dgm:t>
    </dgm:pt>
    <dgm:pt modelId="{2E223CC8-EDE7-BF4A-AF43-1A3F220EE998}" type="sibTrans" cxnId="{580B1112-FCE2-394C-BB9A-38456C42E106}">
      <dgm:prSet/>
      <dgm:spPr/>
      <dgm:t>
        <a:bodyPr/>
        <a:lstStyle/>
        <a:p>
          <a:endParaRPr lang="en-GB"/>
        </a:p>
      </dgm:t>
    </dgm:pt>
    <dgm:pt modelId="{5E6DDE02-D0CC-EF40-B9B6-91F2AA66AE27}">
      <dgm:prSet phldrT="[Text]"/>
      <dgm:spPr/>
      <dgm:t>
        <a:bodyPr/>
        <a:lstStyle/>
        <a:p>
          <a:r>
            <a:rPr lang="en-GB"/>
            <a:t>Hybrid structures (economic and social value)</a:t>
          </a:r>
        </a:p>
      </dgm:t>
    </dgm:pt>
    <dgm:pt modelId="{9829793C-01BC-FA42-897B-F4DDEFC33216}" type="parTrans" cxnId="{0AE8D2A9-B938-6D43-99CC-948F17312BC4}">
      <dgm:prSet/>
      <dgm:spPr/>
      <dgm:t>
        <a:bodyPr/>
        <a:lstStyle/>
        <a:p>
          <a:endParaRPr lang="en-GB"/>
        </a:p>
      </dgm:t>
    </dgm:pt>
    <dgm:pt modelId="{6B88F615-F29C-5647-8132-C1CE327EEA16}" type="sibTrans" cxnId="{0AE8D2A9-B938-6D43-99CC-948F17312BC4}">
      <dgm:prSet/>
      <dgm:spPr/>
      <dgm:t>
        <a:bodyPr/>
        <a:lstStyle/>
        <a:p>
          <a:endParaRPr lang="en-GB"/>
        </a:p>
      </dgm:t>
    </dgm:pt>
    <dgm:pt modelId="{817EDDD7-AF75-904B-BF2F-4B0516AD0F69}">
      <dgm:prSet phldrT="[Text]"/>
      <dgm:spPr/>
      <dgm:t>
        <a:bodyPr/>
        <a:lstStyle/>
        <a:p>
          <a:r>
            <a:rPr lang="en-GB"/>
            <a:t>Social movement</a:t>
          </a:r>
        </a:p>
      </dgm:t>
    </dgm:pt>
    <dgm:pt modelId="{571C23E7-2439-2346-B7F2-FEFF97A5A5D9}" type="parTrans" cxnId="{CA0BE8B7-D71B-B04F-8258-91D18D1C5DDD}">
      <dgm:prSet/>
      <dgm:spPr/>
      <dgm:t>
        <a:bodyPr/>
        <a:lstStyle/>
        <a:p>
          <a:endParaRPr lang="en-GB"/>
        </a:p>
      </dgm:t>
    </dgm:pt>
    <dgm:pt modelId="{73C1E9CA-8F98-AA4D-B693-131E557FEE37}" type="sibTrans" cxnId="{CA0BE8B7-D71B-B04F-8258-91D18D1C5DDD}">
      <dgm:prSet/>
      <dgm:spPr/>
      <dgm:t>
        <a:bodyPr/>
        <a:lstStyle/>
        <a:p>
          <a:endParaRPr lang="en-GB"/>
        </a:p>
      </dgm:t>
    </dgm:pt>
    <dgm:pt modelId="{37C5E59F-C115-E343-956F-55B514AA1C99}">
      <dgm:prSet phldrT="[Text]"/>
      <dgm:spPr/>
      <dgm:t>
        <a:bodyPr/>
        <a:lstStyle/>
        <a:p>
          <a:r>
            <a:rPr lang="en-GB"/>
            <a:t>Volunteering </a:t>
          </a:r>
        </a:p>
      </dgm:t>
    </dgm:pt>
    <dgm:pt modelId="{4BAA1CF2-F6E7-3943-ABBE-2133637C05E8}" type="parTrans" cxnId="{D905F8DE-0F17-1E4F-B6B6-A910D4C9B43E}">
      <dgm:prSet/>
      <dgm:spPr/>
      <dgm:t>
        <a:bodyPr/>
        <a:lstStyle/>
        <a:p>
          <a:endParaRPr lang="en-GB"/>
        </a:p>
      </dgm:t>
    </dgm:pt>
    <dgm:pt modelId="{D7D721DF-1491-644A-B744-17668551E7A5}" type="sibTrans" cxnId="{D905F8DE-0F17-1E4F-B6B6-A910D4C9B43E}">
      <dgm:prSet/>
      <dgm:spPr/>
      <dgm:t>
        <a:bodyPr/>
        <a:lstStyle/>
        <a:p>
          <a:endParaRPr lang="en-GB"/>
        </a:p>
      </dgm:t>
    </dgm:pt>
    <dgm:pt modelId="{3B40A7AD-1932-E345-A50A-784F06ABB126}">
      <dgm:prSet phldrT="[Text]"/>
      <dgm:spPr/>
      <dgm:t>
        <a:bodyPr/>
        <a:lstStyle/>
        <a:p>
          <a:r>
            <a:rPr lang="en-GB"/>
            <a:t>Innovation co-financing</a:t>
          </a:r>
        </a:p>
      </dgm:t>
    </dgm:pt>
    <dgm:pt modelId="{D9F49EAE-66A5-0140-A8BA-9BFF57B19EA1}" type="parTrans" cxnId="{9C317782-DFA3-3B40-93FE-20BC2E180FD8}">
      <dgm:prSet/>
      <dgm:spPr/>
      <dgm:t>
        <a:bodyPr/>
        <a:lstStyle/>
        <a:p>
          <a:endParaRPr lang="en-GB"/>
        </a:p>
      </dgm:t>
    </dgm:pt>
    <dgm:pt modelId="{33A29D19-E441-1744-BAE6-5F352463EB34}" type="sibTrans" cxnId="{9C317782-DFA3-3B40-93FE-20BC2E180FD8}">
      <dgm:prSet/>
      <dgm:spPr/>
      <dgm:t>
        <a:bodyPr/>
        <a:lstStyle/>
        <a:p>
          <a:endParaRPr lang="en-GB"/>
        </a:p>
      </dgm:t>
    </dgm:pt>
    <dgm:pt modelId="{72AF6285-63CF-CC46-AE2D-4011167547BF}">
      <dgm:prSet phldrT="[Text]"/>
      <dgm:spPr/>
      <dgm:t>
        <a:bodyPr/>
        <a:lstStyle/>
        <a:p>
          <a:r>
            <a:rPr lang="en-GB"/>
            <a:t>Creation of laws, regulations and norms.</a:t>
          </a:r>
        </a:p>
      </dgm:t>
    </dgm:pt>
    <dgm:pt modelId="{E2C1196F-9C18-B242-B9DE-7007DEA52814}" type="parTrans" cxnId="{50D80F38-5170-B74E-92F2-FF64CCA75F04}">
      <dgm:prSet/>
      <dgm:spPr/>
      <dgm:t>
        <a:bodyPr/>
        <a:lstStyle/>
        <a:p>
          <a:endParaRPr lang="en-GB"/>
        </a:p>
      </dgm:t>
    </dgm:pt>
    <dgm:pt modelId="{59C85482-FCFB-0648-BFB9-A4CC7F27C36C}" type="sibTrans" cxnId="{50D80F38-5170-B74E-92F2-FF64CCA75F04}">
      <dgm:prSet/>
      <dgm:spPr/>
      <dgm:t>
        <a:bodyPr/>
        <a:lstStyle/>
        <a:p>
          <a:endParaRPr lang="en-GB"/>
        </a:p>
      </dgm:t>
    </dgm:pt>
    <dgm:pt modelId="{E201CFC7-E14B-6746-9FAB-D58CDE6D2323}">
      <dgm:prSet phldrT="[Text]"/>
      <dgm:spPr/>
      <dgm:t>
        <a:bodyPr/>
        <a:lstStyle/>
        <a:p>
          <a:endParaRPr lang="en-GB"/>
        </a:p>
      </dgm:t>
    </dgm:pt>
    <dgm:pt modelId="{ABBAFCFB-7932-9640-A875-6A196C24DF81}" type="parTrans" cxnId="{E26AE439-28E5-4943-908B-3B92A2997373}">
      <dgm:prSet/>
      <dgm:spPr/>
      <dgm:t>
        <a:bodyPr/>
        <a:lstStyle/>
        <a:p>
          <a:endParaRPr lang="en-GB"/>
        </a:p>
      </dgm:t>
    </dgm:pt>
    <dgm:pt modelId="{84EA11A1-E9DF-AD46-B73D-018878DC2C6A}" type="sibTrans" cxnId="{E26AE439-28E5-4943-908B-3B92A2997373}">
      <dgm:prSet/>
      <dgm:spPr/>
      <dgm:t>
        <a:bodyPr/>
        <a:lstStyle/>
        <a:p>
          <a:endParaRPr lang="en-GB"/>
        </a:p>
      </dgm:t>
    </dgm:pt>
    <dgm:pt modelId="{8202A745-34D6-6C45-89C8-1E41ED11D7C2}">
      <dgm:prSet phldrT="[Text]"/>
      <dgm:spPr/>
      <dgm:t>
        <a:bodyPr/>
        <a:lstStyle/>
        <a:p>
          <a:endParaRPr lang="en-GB"/>
        </a:p>
      </dgm:t>
    </dgm:pt>
    <dgm:pt modelId="{A98A07A5-6915-784B-9F02-3E754C0AE8F7}" type="parTrans" cxnId="{8F7B6748-BEE1-3A4B-AA2A-A65099BFF5E1}">
      <dgm:prSet/>
      <dgm:spPr/>
      <dgm:t>
        <a:bodyPr/>
        <a:lstStyle/>
        <a:p>
          <a:endParaRPr lang="en-GB"/>
        </a:p>
      </dgm:t>
    </dgm:pt>
    <dgm:pt modelId="{04F063F3-FAFF-9741-8716-97C2AE7E9EC6}" type="sibTrans" cxnId="{8F7B6748-BEE1-3A4B-AA2A-A65099BFF5E1}">
      <dgm:prSet/>
      <dgm:spPr/>
      <dgm:t>
        <a:bodyPr/>
        <a:lstStyle/>
        <a:p>
          <a:endParaRPr lang="en-GB"/>
        </a:p>
      </dgm:t>
    </dgm:pt>
    <dgm:pt modelId="{449648BE-C5CA-E549-92CE-C6F86125D5CE}">
      <dgm:prSet phldrT="[Text]"/>
      <dgm:spPr/>
      <dgm:t>
        <a:bodyPr/>
        <a:lstStyle/>
        <a:p>
          <a:r>
            <a:rPr lang="en-GB"/>
            <a:t>Social purpose-driven business models</a:t>
          </a:r>
        </a:p>
      </dgm:t>
    </dgm:pt>
    <dgm:pt modelId="{AD4A03E3-73AC-FD4B-BC78-167CC7B072C4}" type="parTrans" cxnId="{7EC43F2B-400B-8947-9507-C06A08EC8496}">
      <dgm:prSet/>
      <dgm:spPr/>
      <dgm:t>
        <a:bodyPr/>
        <a:lstStyle/>
        <a:p>
          <a:endParaRPr lang="en-GB"/>
        </a:p>
      </dgm:t>
    </dgm:pt>
    <dgm:pt modelId="{680ACE43-2355-E146-BDED-71757427E3CC}" type="sibTrans" cxnId="{7EC43F2B-400B-8947-9507-C06A08EC8496}">
      <dgm:prSet/>
      <dgm:spPr/>
      <dgm:t>
        <a:bodyPr/>
        <a:lstStyle/>
        <a:p>
          <a:endParaRPr lang="en-GB"/>
        </a:p>
      </dgm:t>
    </dgm:pt>
    <dgm:pt modelId="{553C3D29-1F4A-C144-A8AC-ED699DDD506B}">
      <dgm:prSet phldrT="[Text]"/>
      <dgm:spPr/>
      <dgm:t>
        <a:bodyPr/>
        <a:lstStyle/>
        <a:p>
          <a:r>
            <a:rPr lang="en-GB"/>
            <a:t>Social enterprises</a:t>
          </a:r>
        </a:p>
      </dgm:t>
    </dgm:pt>
    <dgm:pt modelId="{1C1AF2B2-70C6-EE4F-85B2-5DAECF37B62E}" type="parTrans" cxnId="{E63AEE32-34CC-7E4D-AB41-7FFCC7BD932F}">
      <dgm:prSet/>
      <dgm:spPr/>
      <dgm:t>
        <a:bodyPr/>
        <a:lstStyle/>
        <a:p>
          <a:endParaRPr lang="en-GB"/>
        </a:p>
      </dgm:t>
    </dgm:pt>
    <dgm:pt modelId="{49EAB07D-093C-504C-949E-6B6724B9F659}" type="sibTrans" cxnId="{E63AEE32-34CC-7E4D-AB41-7FFCC7BD932F}">
      <dgm:prSet/>
      <dgm:spPr/>
      <dgm:t>
        <a:bodyPr/>
        <a:lstStyle/>
        <a:p>
          <a:endParaRPr lang="en-GB"/>
        </a:p>
      </dgm:t>
    </dgm:pt>
    <dgm:pt modelId="{6FEFC0F6-1852-DA4A-9A90-2AD5B24C17D7}">
      <dgm:prSet phldrT="[Text]"/>
      <dgm:spPr/>
      <dgm:t>
        <a:bodyPr/>
        <a:lstStyle/>
        <a:p>
          <a:r>
            <a:rPr lang="en-GB"/>
            <a:t>Cooperatives</a:t>
          </a:r>
        </a:p>
      </dgm:t>
    </dgm:pt>
    <dgm:pt modelId="{494A0609-FC3B-EE45-A817-C3D10DA68C3E}" type="parTrans" cxnId="{17ECF0DF-C467-E643-BE72-DDC3B8F018B5}">
      <dgm:prSet/>
      <dgm:spPr/>
      <dgm:t>
        <a:bodyPr/>
        <a:lstStyle/>
        <a:p>
          <a:endParaRPr lang="en-GB"/>
        </a:p>
      </dgm:t>
    </dgm:pt>
    <dgm:pt modelId="{6F02B01A-2247-5D45-837D-20625FE11ABD}" type="sibTrans" cxnId="{17ECF0DF-C467-E643-BE72-DDC3B8F018B5}">
      <dgm:prSet/>
      <dgm:spPr/>
      <dgm:t>
        <a:bodyPr/>
        <a:lstStyle/>
        <a:p>
          <a:endParaRPr lang="en-GB"/>
        </a:p>
      </dgm:t>
    </dgm:pt>
    <dgm:pt modelId="{D29B9390-6A0E-944F-A392-B96ECD55F4B3}" type="pres">
      <dgm:prSet presAssocID="{7CEE9AAD-CBB2-A44D-85D7-A90E5D26F9D5}" presName="cycleMatrixDiagram" presStyleCnt="0">
        <dgm:presLayoutVars>
          <dgm:chMax val="1"/>
          <dgm:dir/>
          <dgm:animLvl val="lvl"/>
          <dgm:resizeHandles val="exact"/>
        </dgm:presLayoutVars>
      </dgm:prSet>
      <dgm:spPr/>
    </dgm:pt>
    <dgm:pt modelId="{CFC517BA-4EDB-D042-B373-A84B5ACB01D9}" type="pres">
      <dgm:prSet presAssocID="{7CEE9AAD-CBB2-A44D-85D7-A90E5D26F9D5}" presName="children" presStyleCnt="0"/>
      <dgm:spPr/>
    </dgm:pt>
    <dgm:pt modelId="{27ED0965-843C-0E4D-BE49-F03F5DE900B6}" type="pres">
      <dgm:prSet presAssocID="{7CEE9AAD-CBB2-A44D-85D7-A90E5D26F9D5}" presName="child1group" presStyleCnt="0"/>
      <dgm:spPr/>
    </dgm:pt>
    <dgm:pt modelId="{FB7C6A9A-0175-A540-837C-965779DA3423}" type="pres">
      <dgm:prSet presAssocID="{7CEE9AAD-CBB2-A44D-85D7-A90E5D26F9D5}" presName="child1" presStyleLbl="bgAcc1" presStyleIdx="0" presStyleCnt="4"/>
      <dgm:spPr/>
    </dgm:pt>
    <dgm:pt modelId="{7CB78662-14AF-2B42-BFE4-528C8A1A92B0}" type="pres">
      <dgm:prSet presAssocID="{7CEE9AAD-CBB2-A44D-85D7-A90E5D26F9D5}" presName="child1Text" presStyleLbl="bgAcc1" presStyleIdx="0" presStyleCnt="4">
        <dgm:presLayoutVars>
          <dgm:bulletEnabled val="1"/>
        </dgm:presLayoutVars>
      </dgm:prSet>
      <dgm:spPr/>
    </dgm:pt>
    <dgm:pt modelId="{884E95B0-4ADA-B245-B71B-5589A164AF5A}" type="pres">
      <dgm:prSet presAssocID="{7CEE9AAD-CBB2-A44D-85D7-A90E5D26F9D5}" presName="child2group" presStyleCnt="0"/>
      <dgm:spPr/>
    </dgm:pt>
    <dgm:pt modelId="{6740B6D7-9245-3E48-9178-11B681C93A5A}" type="pres">
      <dgm:prSet presAssocID="{7CEE9AAD-CBB2-A44D-85D7-A90E5D26F9D5}" presName="child2" presStyleLbl="bgAcc1" presStyleIdx="1" presStyleCnt="4"/>
      <dgm:spPr/>
    </dgm:pt>
    <dgm:pt modelId="{C62FF566-B80B-1B41-A8FB-86286223745A}" type="pres">
      <dgm:prSet presAssocID="{7CEE9AAD-CBB2-A44D-85D7-A90E5D26F9D5}" presName="child2Text" presStyleLbl="bgAcc1" presStyleIdx="1" presStyleCnt="4">
        <dgm:presLayoutVars>
          <dgm:bulletEnabled val="1"/>
        </dgm:presLayoutVars>
      </dgm:prSet>
      <dgm:spPr/>
    </dgm:pt>
    <dgm:pt modelId="{1E02E86C-F418-CD4C-95B4-026E52402F51}" type="pres">
      <dgm:prSet presAssocID="{7CEE9AAD-CBB2-A44D-85D7-A90E5D26F9D5}" presName="child3group" presStyleCnt="0"/>
      <dgm:spPr/>
    </dgm:pt>
    <dgm:pt modelId="{69A27113-DE34-BA4E-B02E-99C88BF22450}" type="pres">
      <dgm:prSet presAssocID="{7CEE9AAD-CBB2-A44D-85D7-A90E5D26F9D5}" presName="child3" presStyleLbl="bgAcc1" presStyleIdx="2" presStyleCnt="4"/>
      <dgm:spPr/>
    </dgm:pt>
    <dgm:pt modelId="{C54A3FAE-6837-9641-BA97-B4EB973F6334}" type="pres">
      <dgm:prSet presAssocID="{7CEE9AAD-CBB2-A44D-85D7-A90E5D26F9D5}" presName="child3Text" presStyleLbl="bgAcc1" presStyleIdx="2" presStyleCnt="4">
        <dgm:presLayoutVars>
          <dgm:bulletEnabled val="1"/>
        </dgm:presLayoutVars>
      </dgm:prSet>
      <dgm:spPr/>
    </dgm:pt>
    <dgm:pt modelId="{E706B0B4-3526-EA43-8D8F-8402452835C0}" type="pres">
      <dgm:prSet presAssocID="{7CEE9AAD-CBB2-A44D-85D7-A90E5D26F9D5}" presName="child4group" presStyleCnt="0"/>
      <dgm:spPr/>
    </dgm:pt>
    <dgm:pt modelId="{B24386A2-DFFB-DD4E-B5C2-A69D657CF268}" type="pres">
      <dgm:prSet presAssocID="{7CEE9AAD-CBB2-A44D-85D7-A90E5D26F9D5}" presName="child4" presStyleLbl="bgAcc1" presStyleIdx="3" presStyleCnt="4"/>
      <dgm:spPr/>
    </dgm:pt>
    <dgm:pt modelId="{92D78924-C36F-B24A-B886-129D88C37F07}" type="pres">
      <dgm:prSet presAssocID="{7CEE9AAD-CBB2-A44D-85D7-A90E5D26F9D5}" presName="child4Text" presStyleLbl="bgAcc1" presStyleIdx="3" presStyleCnt="4">
        <dgm:presLayoutVars>
          <dgm:bulletEnabled val="1"/>
        </dgm:presLayoutVars>
      </dgm:prSet>
      <dgm:spPr/>
    </dgm:pt>
    <dgm:pt modelId="{E8211757-58B5-B044-9B73-561C5962E3EA}" type="pres">
      <dgm:prSet presAssocID="{7CEE9AAD-CBB2-A44D-85D7-A90E5D26F9D5}" presName="childPlaceholder" presStyleCnt="0"/>
      <dgm:spPr/>
    </dgm:pt>
    <dgm:pt modelId="{6AF7B788-2027-2949-8CA4-959C3FF54CC8}" type="pres">
      <dgm:prSet presAssocID="{7CEE9AAD-CBB2-A44D-85D7-A90E5D26F9D5}" presName="circle" presStyleCnt="0"/>
      <dgm:spPr/>
    </dgm:pt>
    <dgm:pt modelId="{C4D91E04-E9D6-ED47-BFFE-E8168EF401E9}" type="pres">
      <dgm:prSet presAssocID="{7CEE9AAD-CBB2-A44D-85D7-A90E5D26F9D5}" presName="quadrant1" presStyleLbl="node1" presStyleIdx="0" presStyleCnt="4">
        <dgm:presLayoutVars>
          <dgm:chMax val="1"/>
          <dgm:bulletEnabled val="1"/>
        </dgm:presLayoutVars>
      </dgm:prSet>
      <dgm:spPr/>
    </dgm:pt>
    <dgm:pt modelId="{049EBC20-7404-554E-900F-8557C28FB06A}" type="pres">
      <dgm:prSet presAssocID="{7CEE9AAD-CBB2-A44D-85D7-A90E5D26F9D5}" presName="quadrant2" presStyleLbl="node1" presStyleIdx="1" presStyleCnt="4">
        <dgm:presLayoutVars>
          <dgm:chMax val="1"/>
          <dgm:bulletEnabled val="1"/>
        </dgm:presLayoutVars>
      </dgm:prSet>
      <dgm:spPr/>
    </dgm:pt>
    <dgm:pt modelId="{D9496CBB-69AC-9F45-A9CB-4BFC76080693}" type="pres">
      <dgm:prSet presAssocID="{7CEE9AAD-CBB2-A44D-85D7-A90E5D26F9D5}" presName="quadrant3" presStyleLbl="node1" presStyleIdx="2" presStyleCnt="4">
        <dgm:presLayoutVars>
          <dgm:chMax val="1"/>
          <dgm:bulletEnabled val="1"/>
        </dgm:presLayoutVars>
      </dgm:prSet>
      <dgm:spPr/>
    </dgm:pt>
    <dgm:pt modelId="{0F79EEF2-6FA9-FA43-9013-8519360C3896}" type="pres">
      <dgm:prSet presAssocID="{7CEE9AAD-CBB2-A44D-85D7-A90E5D26F9D5}" presName="quadrant4" presStyleLbl="node1" presStyleIdx="3" presStyleCnt="4">
        <dgm:presLayoutVars>
          <dgm:chMax val="1"/>
          <dgm:bulletEnabled val="1"/>
        </dgm:presLayoutVars>
      </dgm:prSet>
      <dgm:spPr/>
    </dgm:pt>
    <dgm:pt modelId="{884CBBE9-2744-AD4E-BB33-875AD4E7DB79}" type="pres">
      <dgm:prSet presAssocID="{7CEE9AAD-CBB2-A44D-85D7-A90E5D26F9D5}" presName="quadrantPlaceholder" presStyleCnt="0"/>
      <dgm:spPr/>
    </dgm:pt>
    <dgm:pt modelId="{58318033-B572-7E42-B2D7-FA9E261D55C5}" type="pres">
      <dgm:prSet presAssocID="{7CEE9AAD-CBB2-A44D-85D7-A90E5D26F9D5}" presName="center1" presStyleLbl="fgShp" presStyleIdx="0" presStyleCnt="2"/>
      <dgm:spPr/>
    </dgm:pt>
    <dgm:pt modelId="{6054DA3A-C953-8E4A-B58A-9CE596164AD9}" type="pres">
      <dgm:prSet presAssocID="{7CEE9AAD-CBB2-A44D-85D7-A90E5D26F9D5}" presName="center2" presStyleLbl="fgShp" presStyleIdx="1" presStyleCnt="2"/>
      <dgm:spPr/>
    </dgm:pt>
  </dgm:ptLst>
  <dgm:cxnLst>
    <dgm:cxn modelId="{B9D6E600-2B68-664A-A47B-10C1E7F906F6}" type="presOf" srcId="{8202A745-34D6-6C45-89C8-1E41ED11D7C2}" destId="{69A27113-DE34-BA4E-B02E-99C88BF22450}" srcOrd="0" destOrd="1" presId="urn:microsoft.com/office/officeart/2005/8/layout/cycle4"/>
    <dgm:cxn modelId="{03984A06-BD00-2F42-B24C-457A6D59CC49}" type="presOf" srcId="{5E6DDE02-D0CC-EF40-B9B6-91F2AA66AE27}" destId="{FB7C6A9A-0175-A540-837C-965779DA3423}" srcOrd="0" destOrd="2" presId="urn:microsoft.com/office/officeart/2005/8/layout/cycle4"/>
    <dgm:cxn modelId="{5107BE06-9125-6C48-B725-9B07D9A79C71}" type="presOf" srcId="{37C5E59F-C115-E343-956F-55B514AA1C99}" destId="{B24386A2-DFFB-DD4E-B5C2-A69D657CF268}" srcOrd="0" destOrd="2" presId="urn:microsoft.com/office/officeart/2005/8/layout/cycle4"/>
    <dgm:cxn modelId="{00B0F80F-856A-8B44-AE1C-E363F4FC1C35}" type="presOf" srcId="{6FEFC0F6-1852-DA4A-9A90-2AD5B24C17D7}" destId="{69A27113-DE34-BA4E-B02E-99C88BF22450}" srcOrd="0" destOrd="5" presId="urn:microsoft.com/office/officeart/2005/8/layout/cycle4"/>
    <dgm:cxn modelId="{580B1112-FCE2-394C-BB9A-38456C42E106}" srcId="{E9F37801-1939-774C-8D77-8A66F7874D3D}" destId="{D49604F4-6106-9149-98DF-BABB3C56FC4D}" srcOrd="3" destOrd="0" parTransId="{A698246A-095D-8947-8A76-A9F817092830}" sibTransId="{2E223CC8-EDE7-BF4A-AF43-1A3F220EE998}"/>
    <dgm:cxn modelId="{02A8551B-1C3C-D545-9725-9F87D7982F49}" type="presOf" srcId="{E201CFC7-E14B-6746-9FAB-D58CDE6D2323}" destId="{C54A3FAE-6837-9641-BA97-B4EB973F6334}" srcOrd="1" destOrd="0" presId="urn:microsoft.com/office/officeart/2005/8/layout/cycle4"/>
    <dgm:cxn modelId="{97B0F61D-B3E3-064B-A0EB-4F2CEC47BBD4}" type="presOf" srcId="{8202A745-34D6-6C45-89C8-1E41ED11D7C2}" destId="{C54A3FAE-6837-9641-BA97-B4EB973F6334}" srcOrd="1" destOrd="1" presId="urn:microsoft.com/office/officeart/2005/8/layout/cycle4"/>
    <dgm:cxn modelId="{90F03428-407F-9A4B-943D-C014DA5BB14E}" srcId="{D2B03D50-289E-EB4F-B78B-7D2C5EE59B8D}" destId="{CBACF53B-C336-7447-90FF-78CF70B85F53}" srcOrd="0" destOrd="0" parTransId="{63E2F9FB-9D3C-5040-B87A-8572E8F77859}" sibTransId="{0B9E79CB-88AF-FD42-8D47-A3A485C1D319}"/>
    <dgm:cxn modelId="{983D6828-BA49-CE45-BFD1-FD3CE6324A2F}" type="presOf" srcId="{3B40A7AD-1932-E345-A50A-784F06ABB126}" destId="{6740B6D7-9245-3E48-9178-11B681C93A5A}" srcOrd="0" destOrd="1" presId="urn:microsoft.com/office/officeart/2005/8/layout/cycle4"/>
    <dgm:cxn modelId="{0D315C29-D07E-3842-A11C-905D23D567D2}" type="presOf" srcId="{449648BE-C5CA-E549-92CE-C6F86125D5CE}" destId="{C54A3FAE-6837-9641-BA97-B4EB973F6334}" srcOrd="1" destOrd="3" presId="urn:microsoft.com/office/officeart/2005/8/layout/cycle4"/>
    <dgm:cxn modelId="{7EC43F2B-400B-8947-9507-C06A08EC8496}" srcId="{2309D5B5-0BEA-9449-A3E9-037FA47E92DF}" destId="{449648BE-C5CA-E549-92CE-C6F86125D5CE}" srcOrd="3" destOrd="0" parTransId="{AD4A03E3-73AC-FD4B-BC78-167CC7B072C4}" sibTransId="{680ACE43-2355-E146-BDED-71757427E3CC}"/>
    <dgm:cxn modelId="{858FB132-8A30-7442-A5EB-53E76A393144}" type="presOf" srcId="{CBACF53B-C336-7447-90FF-78CF70B85F53}" destId="{6740B6D7-9245-3E48-9178-11B681C93A5A}" srcOrd="0" destOrd="0" presId="urn:microsoft.com/office/officeart/2005/8/layout/cycle4"/>
    <dgm:cxn modelId="{E63AEE32-34CC-7E4D-AB41-7FFCC7BD932F}" srcId="{2309D5B5-0BEA-9449-A3E9-037FA47E92DF}" destId="{553C3D29-1F4A-C144-A8AC-ED699DDD506B}" srcOrd="4" destOrd="0" parTransId="{1C1AF2B2-70C6-EE4F-85B2-5DAECF37B62E}" sibTransId="{49EAB07D-093C-504C-949E-6B6724B9F659}"/>
    <dgm:cxn modelId="{1AC5DC35-838A-9E43-82B1-80F2507ECB91}" type="presOf" srcId="{49B6EB21-1C3B-E741-8F02-0ACBBBE4E81D}" destId="{B24386A2-DFFB-DD4E-B5C2-A69D657CF268}" srcOrd="0" destOrd="0" presId="urn:microsoft.com/office/officeart/2005/8/layout/cycle4"/>
    <dgm:cxn modelId="{50D80F38-5170-B74E-92F2-FF64CCA75F04}" srcId="{D2B03D50-289E-EB4F-B78B-7D2C5EE59B8D}" destId="{72AF6285-63CF-CC46-AE2D-4011167547BF}" srcOrd="2" destOrd="0" parTransId="{E2C1196F-9C18-B242-B9DE-7007DEA52814}" sibTransId="{59C85482-FCFB-0648-BFB9-A4CC7F27C36C}"/>
    <dgm:cxn modelId="{E26AE439-28E5-4943-908B-3B92A2997373}" srcId="{2309D5B5-0BEA-9449-A3E9-037FA47E92DF}" destId="{E201CFC7-E14B-6746-9FAB-D58CDE6D2323}" srcOrd="0" destOrd="0" parTransId="{ABBAFCFB-7932-9640-A875-6A196C24DF81}" sibTransId="{84EA11A1-E9DF-AD46-B73D-018878DC2C6A}"/>
    <dgm:cxn modelId="{F380F73A-E40E-BA41-9033-7109B786B52D}" type="presOf" srcId="{449648BE-C5CA-E549-92CE-C6F86125D5CE}" destId="{69A27113-DE34-BA4E-B02E-99C88BF22450}" srcOrd="0" destOrd="3" presId="urn:microsoft.com/office/officeart/2005/8/layout/cycle4"/>
    <dgm:cxn modelId="{53B40C3D-875B-8446-9482-7C7B46C60F7B}" type="presOf" srcId="{C058D93B-56BC-514D-8667-2326FD14FEA5}" destId="{69A27113-DE34-BA4E-B02E-99C88BF22450}" srcOrd="0" destOrd="2" presId="urn:microsoft.com/office/officeart/2005/8/layout/cycle4"/>
    <dgm:cxn modelId="{766B0E43-6A50-E542-A110-E457A56BEC3A}" srcId="{6BEECD52-0188-D745-8FB1-D845B1A49F68}" destId="{49B6EB21-1C3B-E741-8F02-0ACBBBE4E81D}" srcOrd="0" destOrd="0" parTransId="{0DB2AD36-5AF7-0942-9F9D-2041AE51EC37}" sibTransId="{337034F4-4ABC-D343-ADFD-E07763A411EA}"/>
    <dgm:cxn modelId="{8F7B6748-BEE1-3A4B-AA2A-A65099BFF5E1}" srcId="{2309D5B5-0BEA-9449-A3E9-037FA47E92DF}" destId="{8202A745-34D6-6C45-89C8-1E41ED11D7C2}" srcOrd="1" destOrd="0" parTransId="{A98A07A5-6915-784B-9F02-3E754C0AE8F7}" sibTransId="{04F063F3-FAFF-9741-8716-97C2AE7E9EC6}"/>
    <dgm:cxn modelId="{3B356D48-71A7-C34F-80CC-2CB77D3F7C19}" type="presOf" srcId="{553C3D29-1F4A-C144-A8AC-ED699DDD506B}" destId="{C54A3FAE-6837-9641-BA97-B4EB973F6334}" srcOrd="1" destOrd="4" presId="urn:microsoft.com/office/officeart/2005/8/layout/cycle4"/>
    <dgm:cxn modelId="{95A58B4A-2BB4-B740-A488-7CEB4AB06D26}" srcId="{7CEE9AAD-CBB2-A44D-85D7-A90E5D26F9D5}" destId="{6BEECD52-0188-D745-8FB1-D845B1A49F68}" srcOrd="3" destOrd="0" parTransId="{A0EE3F61-7B1D-964B-BFD4-ED2044BC0399}" sibTransId="{A59C1D2E-9700-0145-B88F-428584A9A1A7}"/>
    <dgm:cxn modelId="{1896C74B-CF38-5D49-BD1C-67E1B0700BB8}" type="presOf" srcId="{D2B03D50-289E-EB4F-B78B-7D2C5EE59B8D}" destId="{049EBC20-7404-554E-900F-8557C28FB06A}" srcOrd="0" destOrd="0" presId="urn:microsoft.com/office/officeart/2005/8/layout/cycle4"/>
    <dgm:cxn modelId="{A692DC56-0972-3F47-9660-5DAE93BCBA0F}" type="presOf" srcId="{72AF6285-63CF-CC46-AE2D-4011167547BF}" destId="{C62FF566-B80B-1B41-A8FB-86286223745A}" srcOrd="1" destOrd="2" presId="urn:microsoft.com/office/officeart/2005/8/layout/cycle4"/>
    <dgm:cxn modelId="{820E555F-FBAE-6F43-8020-47C96A175F9A}" type="presOf" srcId="{6C914A20-F680-CD4F-BBAD-87560C0EC8B8}" destId="{FB7C6A9A-0175-A540-837C-965779DA3423}" srcOrd="0" destOrd="1" presId="urn:microsoft.com/office/officeart/2005/8/layout/cycle4"/>
    <dgm:cxn modelId="{81472560-8951-1D4F-A5E5-E71B50138239}" type="presOf" srcId="{E9F37801-1939-774C-8D77-8A66F7874D3D}" destId="{C4D91E04-E9D6-ED47-BFFE-E8168EF401E9}" srcOrd="0" destOrd="0" presId="urn:microsoft.com/office/officeart/2005/8/layout/cycle4"/>
    <dgm:cxn modelId="{C5AE306A-BE43-CF4D-8930-40C22824E0BA}" type="presOf" srcId="{37C5E59F-C115-E343-956F-55B514AA1C99}" destId="{92D78924-C36F-B24A-B886-129D88C37F07}" srcOrd="1" destOrd="2" presId="urn:microsoft.com/office/officeart/2005/8/layout/cycle4"/>
    <dgm:cxn modelId="{DD4B7071-1EB0-084B-A519-C235FE805582}" type="presOf" srcId="{7C3B3821-2DDA-CD4D-8C1D-F02CC01076C9}" destId="{FB7C6A9A-0175-A540-837C-965779DA3423}" srcOrd="0" destOrd="0" presId="urn:microsoft.com/office/officeart/2005/8/layout/cycle4"/>
    <dgm:cxn modelId="{02F28979-BBD5-184C-BE86-A7EDB88BA5C4}" type="presOf" srcId="{6C914A20-F680-CD4F-BBAD-87560C0EC8B8}" destId="{7CB78662-14AF-2B42-BFE4-528C8A1A92B0}" srcOrd="1" destOrd="1" presId="urn:microsoft.com/office/officeart/2005/8/layout/cycle4"/>
    <dgm:cxn modelId="{A008AB7B-3FD1-FC4B-B6DD-68A706CB4394}" srcId="{E9F37801-1939-774C-8D77-8A66F7874D3D}" destId="{6C914A20-F680-CD4F-BBAD-87560C0EC8B8}" srcOrd="1" destOrd="0" parTransId="{73D36E2B-6578-E644-9289-EEFA919F7712}" sibTransId="{970ADDB3-E58D-EE49-9F2A-474FA8A36461}"/>
    <dgm:cxn modelId="{5F041D7C-82FF-6A4D-9515-A434D85413E0}" type="presOf" srcId="{CBACF53B-C336-7447-90FF-78CF70B85F53}" destId="{C62FF566-B80B-1B41-A8FB-86286223745A}" srcOrd="1" destOrd="0" presId="urn:microsoft.com/office/officeart/2005/8/layout/cycle4"/>
    <dgm:cxn modelId="{1977DB81-C0F4-B64C-B633-3490C8AAE4CB}" type="presOf" srcId="{D49604F4-6106-9149-98DF-BABB3C56FC4D}" destId="{7CB78662-14AF-2B42-BFE4-528C8A1A92B0}" srcOrd="1" destOrd="3" presId="urn:microsoft.com/office/officeart/2005/8/layout/cycle4"/>
    <dgm:cxn modelId="{9C317782-DFA3-3B40-93FE-20BC2E180FD8}" srcId="{D2B03D50-289E-EB4F-B78B-7D2C5EE59B8D}" destId="{3B40A7AD-1932-E345-A50A-784F06ABB126}" srcOrd="1" destOrd="0" parTransId="{D9F49EAE-66A5-0140-A8BA-9BFF57B19EA1}" sibTransId="{33A29D19-E441-1744-BAE6-5F352463EB34}"/>
    <dgm:cxn modelId="{9DC79684-B72C-914D-BA69-08917DEDA7C0}" srcId="{7CEE9AAD-CBB2-A44D-85D7-A90E5D26F9D5}" destId="{E9F37801-1939-774C-8D77-8A66F7874D3D}" srcOrd="0" destOrd="0" parTransId="{2196E26E-ABF0-CC47-B6B0-960AB1A74B65}" sibTransId="{B5AD1083-1E00-044C-A052-9E8E171DFC23}"/>
    <dgm:cxn modelId="{4D1E9885-89AE-1B49-A109-E1FDF32DD45D}" type="presOf" srcId="{817EDDD7-AF75-904B-BF2F-4B0516AD0F69}" destId="{92D78924-C36F-B24A-B886-129D88C37F07}" srcOrd="1" destOrd="1" presId="urn:microsoft.com/office/officeart/2005/8/layout/cycle4"/>
    <dgm:cxn modelId="{40EDCC8E-5680-B442-AC6C-68449DA207A3}" type="presOf" srcId="{C058D93B-56BC-514D-8667-2326FD14FEA5}" destId="{C54A3FAE-6837-9641-BA97-B4EB973F6334}" srcOrd="1" destOrd="2" presId="urn:microsoft.com/office/officeart/2005/8/layout/cycle4"/>
    <dgm:cxn modelId="{F593F492-D31A-284A-B9EF-237FFBE0C769}" type="presOf" srcId="{2309D5B5-0BEA-9449-A3E9-037FA47E92DF}" destId="{D9496CBB-69AC-9F45-A9CB-4BFC76080693}" srcOrd="0" destOrd="0" presId="urn:microsoft.com/office/officeart/2005/8/layout/cycle4"/>
    <dgm:cxn modelId="{0AE8D2A9-B938-6D43-99CC-948F17312BC4}" srcId="{E9F37801-1939-774C-8D77-8A66F7874D3D}" destId="{5E6DDE02-D0CC-EF40-B9B6-91F2AA66AE27}" srcOrd="2" destOrd="0" parTransId="{9829793C-01BC-FA42-897B-F4DDEFC33216}" sibTransId="{6B88F615-F29C-5647-8132-C1CE327EEA16}"/>
    <dgm:cxn modelId="{0684D2AD-61FD-5043-9428-D8B60217EC6A}" srcId="{2309D5B5-0BEA-9449-A3E9-037FA47E92DF}" destId="{C058D93B-56BC-514D-8667-2326FD14FEA5}" srcOrd="2" destOrd="0" parTransId="{33F8C831-86B2-1244-AF71-3DEDA5EB2701}" sibTransId="{3D006A22-D7F9-DE4F-9195-8F69C6158665}"/>
    <dgm:cxn modelId="{70040EAE-0685-204B-B819-FB4A42374324}" srcId="{7CEE9AAD-CBB2-A44D-85D7-A90E5D26F9D5}" destId="{D2B03D50-289E-EB4F-B78B-7D2C5EE59B8D}" srcOrd="1" destOrd="0" parTransId="{58170C7D-CD3B-E840-82EC-737343FE00A3}" sibTransId="{7B5E971C-2188-754B-AA97-870EF585D247}"/>
    <dgm:cxn modelId="{CA0BE8B7-D71B-B04F-8258-91D18D1C5DDD}" srcId="{6BEECD52-0188-D745-8FB1-D845B1A49F68}" destId="{817EDDD7-AF75-904B-BF2F-4B0516AD0F69}" srcOrd="1" destOrd="0" parTransId="{571C23E7-2439-2346-B7F2-FEFF97A5A5D9}" sibTransId="{73C1E9CA-8F98-AA4D-B693-131E557FEE37}"/>
    <dgm:cxn modelId="{022D66BB-1CDB-C04E-AA82-5BFEE2ADA6C8}" type="presOf" srcId="{5E6DDE02-D0CC-EF40-B9B6-91F2AA66AE27}" destId="{7CB78662-14AF-2B42-BFE4-528C8A1A92B0}" srcOrd="1" destOrd="2" presId="urn:microsoft.com/office/officeart/2005/8/layout/cycle4"/>
    <dgm:cxn modelId="{7D4226C2-A248-884C-AD1C-5372DE6C335A}" type="presOf" srcId="{6BEECD52-0188-D745-8FB1-D845B1A49F68}" destId="{0F79EEF2-6FA9-FA43-9013-8519360C3896}" srcOrd="0" destOrd="0" presId="urn:microsoft.com/office/officeart/2005/8/layout/cycle4"/>
    <dgm:cxn modelId="{D5E4A2C5-88C6-1243-B3A8-EFBACF497D3D}" type="presOf" srcId="{3B40A7AD-1932-E345-A50A-784F06ABB126}" destId="{C62FF566-B80B-1B41-A8FB-86286223745A}" srcOrd="1" destOrd="1" presId="urn:microsoft.com/office/officeart/2005/8/layout/cycle4"/>
    <dgm:cxn modelId="{883CECCE-2A1B-2E4E-A12D-6FBFE1502A98}" type="presOf" srcId="{7CEE9AAD-CBB2-A44D-85D7-A90E5D26F9D5}" destId="{D29B9390-6A0E-944F-A392-B96ECD55F4B3}" srcOrd="0" destOrd="0" presId="urn:microsoft.com/office/officeart/2005/8/layout/cycle4"/>
    <dgm:cxn modelId="{F40B32D2-A777-FB4C-84AE-520AE6CA2EF8}" type="presOf" srcId="{817EDDD7-AF75-904B-BF2F-4B0516AD0F69}" destId="{B24386A2-DFFB-DD4E-B5C2-A69D657CF268}" srcOrd="0" destOrd="1" presId="urn:microsoft.com/office/officeart/2005/8/layout/cycle4"/>
    <dgm:cxn modelId="{771091D6-123C-694D-B66E-FED20859763B}" type="presOf" srcId="{D49604F4-6106-9149-98DF-BABB3C56FC4D}" destId="{FB7C6A9A-0175-A540-837C-965779DA3423}" srcOrd="0" destOrd="3" presId="urn:microsoft.com/office/officeart/2005/8/layout/cycle4"/>
    <dgm:cxn modelId="{FCBD40D8-FFF5-8D4C-890A-CAD67C43900F}" type="presOf" srcId="{553C3D29-1F4A-C144-A8AC-ED699DDD506B}" destId="{69A27113-DE34-BA4E-B02E-99C88BF22450}" srcOrd="0" destOrd="4" presId="urn:microsoft.com/office/officeart/2005/8/layout/cycle4"/>
    <dgm:cxn modelId="{D905F8DE-0F17-1E4F-B6B6-A910D4C9B43E}" srcId="{6BEECD52-0188-D745-8FB1-D845B1A49F68}" destId="{37C5E59F-C115-E343-956F-55B514AA1C99}" srcOrd="2" destOrd="0" parTransId="{4BAA1CF2-F6E7-3943-ABBE-2133637C05E8}" sibTransId="{D7D721DF-1491-644A-B744-17668551E7A5}"/>
    <dgm:cxn modelId="{92A678DF-18F4-794E-BA21-BEB826B4DFE2}" srcId="{7CEE9AAD-CBB2-A44D-85D7-A90E5D26F9D5}" destId="{2309D5B5-0BEA-9449-A3E9-037FA47E92DF}" srcOrd="2" destOrd="0" parTransId="{20528793-11B3-EB48-9452-6035F13A83A0}" sibTransId="{A2FDA508-CE26-5A4E-9ADD-D982917CEC41}"/>
    <dgm:cxn modelId="{17ECF0DF-C467-E643-BE72-DDC3B8F018B5}" srcId="{2309D5B5-0BEA-9449-A3E9-037FA47E92DF}" destId="{6FEFC0F6-1852-DA4A-9A90-2AD5B24C17D7}" srcOrd="5" destOrd="0" parTransId="{494A0609-FC3B-EE45-A817-C3D10DA68C3E}" sibTransId="{6F02B01A-2247-5D45-837D-20625FE11ABD}"/>
    <dgm:cxn modelId="{59D995E3-2DF6-A34F-9D66-C1E4747B0CC5}" type="presOf" srcId="{6FEFC0F6-1852-DA4A-9A90-2AD5B24C17D7}" destId="{C54A3FAE-6837-9641-BA97-B4EB973F6334}" srcOrd="1" destOrd="5" presId="urn:microsoft.com/office/officeart/2005/8/layout/cycle4"/>
    <dgm:cxn modelId="{2093A1E6-40E3-6D4B-A8BF-169208966C1F}" srcId="{E9F37801-1939-774C-8D77-8A66F7874D3D}" destId="{7C3B3821-2DDA-CD4D-8C1D-F02CC01076C9}" srcOrd="0" destOrd="0" parTransId="{5C83BEB9-373F-B44C-951D-62AAC546CD64}" sibTransId="{F523EC1C-C246-0342-90B5-B005F10117EB}"/>
    <dgm:cxn modelId="{5B7514E7-EFFD-FD46-B657-D4B96880C788}" type="presOf" srcId="{7C3B3821-2DDA-CD4D-8C1D-F02CC01076C9}" destId="{7CB78662-14AF-2B42-BFE4-528C8A1A92B0}" srcOrd="1" destOrd="0" presId="urn:microsoft.com/office/officeart/2005/8/layout/cycle4"/>
    <dgm:cxn modelId="{EC412CED-30A5-FF46-80E3-C6F8175797F1}" type="presOf" srcId="{49B6EB21-1C3B-E741-8F02-0ACBBBE4E81D}" destId="{92D78924-C36F-B24A-B886-129D88C37F07}" srcOrd="1" destOrd="0" presId="urn:microsoft.com/office/officeart/2005/8/layout/cycle4"/>
    <dgm:cxn modelId="{F17D09F1-00B0-B046-8335-D2C12456FE5C}" type="presOf" srcId="{E201CFC7-E14B-6746-9FAB-D58CDE6D2323}" destId="{69A27113-DE34-BA4E-B02E-99C88BF22450}" srcOrd="0" destOrd="0" presId="urn:microsoft.com/office/officeart/2005/8/layout/cycle4"/>
    <dgm:cxn modelId="{DA94F3FF-8E42-B44F-8973-E34F9562F7E6}" type="presOf" srcId="{72AF6285-63CF-CC46-AE2D-4011167547BF}" destId="{6740B6D7-9245-3E48-9178-11B681C93A5A}" srcOrd="0" destOrd="2" presId="urn:microsoft.com/office/officeart/2005/8/layout/cycle4"/>
    <dgm:cxn modelId="{18CCEFD0-69FE-D144-A26B-AC57F9D09917}" type="presParOf" srcId="{D29B9390-6A0E-944F-A392-B96ECD55F4B3}" destId="{CFC517BA-4EDB-D042-B373-A84B5ACB01D9}" srcOrd="0" destOrd="0" presId="urn:microsoft.com/office/officeart/2005/8/layout/cycle4"/>
    <dgm:cxn modelId="{26992340-30F2-B44A-B08A-8BAAB30CB7E1}" type="presParOf" srcId="{CFC517BA-4EDB-D042-B373-A84B5ACB01D9}" destId="{27ED0965-843C-0E4D-BE49-F03F5DE900B6}" srcOrd="0" destOrd="0" presId="urn:microsoft.com/office/officeart/2005/8/layout/cycle4"/>
    <dgm:cxn modelId="{9C2F6F3A-3F51-2641-8027-CB19D9E403F4}" type="presParOf" srcId="{27ED0965-843C-0E4D-BE49-F03F5DE900B6}" destId="{FB7C6A9A-0175-A540-837C-965779DA3423}" srcOrd="0" destOrd="0" presId="urn:microsoft.com/office/officeart/2005/8/layout/cycle4"/>
    <dgm:cxn modelId="{416F9141-3FC6-6641-9163-6F04E8DEA241}" type="presParOf" srcId="{27ED0965-843C-0E4D-BE49-F03F5DE900B6}" destId="{7CB78662-14AF-2B42-BFE4-528C8A1A92B0}" srcOrd="1" destOrd="0" presId="urn:microsoft.com/office/officeart/2005/8/layout/cycle4"/>
    <dgm:cxn modelId="{24638AEB-8130-FA46-966E-0526D8D9A04C}" type="presParOf" srcId="{CFC517BA-4EDB-D042-B373-A84B5ACB01D9}" destId="{884E95B0-4ADA-B245-B71B-5589A164AF5A}" srcOrd="1" destOrd="0" presId="urn:microsoft.com/office/officeart/2005/8/layout/cycle4"/>
    <dgm:cxn modelId="{6749A0C2-2E9D-FA4C-A784-44C5E3624162}" type="presParOf" srcId="{884E95B0-4ADA-B245-B71B-5589A164AF5A}" destId="{6740B6D7-9245-3E48-9178-11B681C93A5A}" srcOrd="0" destOrd="0" presId="urn:microsoft.com/office/officeart/2005/8/layout/cycle4"/>
    <dgm:cxn modelId="{2F732445-C19E-3949-94DF-2BB3EF52881F}" type="presParOf" srcId="{884E95B0-4ADA-B245-B71B-5589A164AF5A}" destId="{C62FF566-B80B-1B41-A8FB-86286223745A}" srcOrd="1" destOrd="0" presId="urn:microsoft.com/office/officeart/2005/8/layout/cycle4"/>
    <dgm:cxn modelId="{71A94C2C-53C3-C34C-A53B-38A315F159FF}" type="presParOf" srcId="{CFC517BA-4EDB-D042-B373-A84B5ACB01D9}" destId="{1E02E86C-F418-CD4C-95B4-026E52402F51}" srcOrd="2" destOrd="0" presId="urn:microsoft.com/office/officeart/2005/8/layout/cycle4"/>
    <dgm:cxn modelId="{A20ACE4D-7A35-D643-AA9A-4164881616A8}" type="presParOf" srcId="{1E02E86C-F418-CD4C-95B4-026E52402F51}" destId="{69A27113-DE34-BA4E-B02E-99C88BF22450}" srcOrd="0" destOrd="0" presId="urn:microsoft.com/office/officeart/2005/8/layout/cycle4"/>
    <dgm:cxn modelId="{0013FC1D-97C1-B94E-87AC-E25587DE6C0E}" type="presParOf" srcId="{1E02E86C-F418-CD4C-95B4-026E52402F51}" destId="{C54A3FAE-6837-9641-BA97-B4EB973F6334}" srcOrd="1" destOrd="0" presId="urn:microsoft.com/office/officeart/2005/8/layout/cycle4"/>
    <dgm:cxn modelId="{3AE22BDD-1EB9-9341-AFB3-42F2A75F68CA}" type="presParOf" srcId="{CFC517BA-4EDB-D042-B373-A84B5ACB01D9}" destId="{E706B0B4-3526-EA43-8D8F-8402452835C0}" srcOrd="3" destOrd="0" presId="urn:microsoft.com/office/officeart/2005/8/layout/cycle4"/>
    <dgm:cxn modelId="{1A074886-1C85-4A48-B0E8-4107802DDF8A}" type="presParOf" srcId="{E706B0B4-3526-EA43-8D8F-8402452835C0}" destId="{B24386A2-DFFB-DD4E-B5C2-A69D657CF268}" srcOrd="0" destOrd="0" presId="urn:microsoft.com/office/officeart/2005/8/layout/cycle4"/>
    <dgm:cxn modelId="{46BFE3DC-CF89-A049-80D9-67A02A92B232}" type="presParOf" srcId="{E706B0B4-3526-EA43-8D8F-8402452835C0}" destId="{92D78924-C36F-B24A-B886-129D88C37F07}" srcOrd="1" destOrd="0" presId="urn:microsoft.com/office/officeart/2005/8/layout/cycle4"/>
    <dgm:cxn modelId="{B3AB9214-F04F-CC46-B591-A822B70FA3AB}" type="presParOf" srcId="{CFC517BA-4EDB-D042-B373-A84B5ACB01D9}" destId="{E8211757-58B5-B044-9B73-561C5962E3EA}" srcOrd="4" destOrd="0" presId="urn:microsoft.com/office/officeart/2005/8/layout/cycle4"/>
    <dgm:cxn modelId="{76617C0E-E73A-CB4C-B931-44B9A3781292}" type="presParOf" srcId="{D29B9390-6A0E-944F-A392-B96ECD55F4B3}" destId="{6AF7B788-2027-2949-8CA4-959C3FF54CC8}" srcOrd="1" destOrd="0" presId="urn:microsoft.com/office/officeart/2005/8/layout/cycle4"/>
    <dgm:cxn modelId="{E1976A17-9EE4-224B-A9C3-C6E015577BE1}" type="presParOf" srcId="{6AF7B788-2027-2949-8CA4-959C3FF54CC8}" destId="{C4D91E04-E9D6-ED47-BFFE-E8168EF401E9}" srcOrd="0" destOrd="0" presId="urn:microsoft.com/office/officeart/2005/8/layout/cycle4"/>
    <dgm:cxn modelId="{1BE5FA49-74FC-3C46-BC6B-55F83D4BAE6F}" type="presParOf" srcId="{6AF7B788-2027-2949-8CA4-959C3FF54CC8}" destId="{049EBC20-7404-554E-900F-8557C28FB06A}" srcOrd="1" destOrd="0" presId="urn:microsoft.com/office/officeart/2005/8/layout/cycle4"/>
    <dgm:cxn modelId="{6CC1271F-6164-3244-B29D-87D74C197C50}" type="presParOf" srcId="{6AF7B788-2027-2949-8CA4-959C3FF54CC8}" destId="{D9496CBB-69AC-9F45-A9CB-4BFC76080693}" srcOrd="2" destOrd="0" presId="urn:microsoft.com/office/officeart/2005/8/layout/cycle4"/>
    <dgm:cxn modelId="{2E85BB0E-A86E-9844-8E58-7C2E41FA7930}" type="presParOf" srcId="{6AF7B788-2027-2949-8CA4-959C3FF54CC8}" destId="{0F79EEF2-6FA9-FA43-9013-8519360C3896}" srcOrd="3" destOrd="0" presId="urn:microsoft.com/office/officeart/2005/8/layout/cycle4"/>
    <dgm:cxn modelId="{7A445EDC-952B-304A-8330-667745443DC7}" type="presParOf" srcId="{6AF7B788-2027-2949-8CA4-959C3FF54CC8}" destId="{884CBBE9-2744-AD4E-BB33-875AD4E7DB79}" srcOrd="4" destOrd="0" presId="urn:microsoft.com/office/officeart/2005/8/layout/cycle4"/>
    <dgm:cxn modelId="{8A3715FF-CFDB-E44E-BA01-F43440C00361}" type="presParOf" srcId="{D29B9390-6A0E-944F-A392-B96ECD55F4B3}" destId="{58318033-B572-7E42-B2D7-FA9E261D55C5}" srcOrd="2" destOrd="0" presId="urn:microsoft.com/office/officeart/2005/8/layout/cycle4"/>
    <dgm:cxn modelId="{2F037BFF-5F92-B747-B744-C17E5DB3EEB3}" type="presParOf" srcId="{D29B9390-6A0E-944F-A392-B96ECD55F4B3}" destId="{6054DA3A-C953-8E4A-B58A-9CE596164AD9}"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D5393A5-E13B-477F-8FB4-67B173C82CC3}" type="doc">
      <dgm:prSet loTypeId="urn:microsoft.com/office/officeart/2005/8/layout/chevron1" loCatId="process" qsTypeId="urn:microsoft.com/office/officeart/2005/8/quickstyle/simple3" qsCatId="simple" csTypeId="urn:microsoft.com/office/officeart/2005/8/colors/colorful1" csCatId="colorful"/>
      <dgm:spPr/>
      <dgm:t>
        <a:bodyPr/>
        <a:lstStyle/>
        <a:p>
          <a:endParaRPr lang="en-US"/>
        </a:p>
      </dgm:t>
    </dgm:pt>
    <dgm:pt modelId="{1A9B993D-4BB5-4767-B6A3-0691FFCAF172}">
      <dgm:prSet/>
      <dgm:spPr/>
      <dgm:t>
        <a:bodyPr/>
        <a:lstStyle/>
        <a:p>
          <a:r>
            <a:rPr lang="en-GB"/>
            <a:t>The public sector contemplates organizations and institutions of the State that, through programs, norms, laws, or other mechanisms seek to promote social change. </a:t>
          </a:r>
          <a:endParaRPr lang="en-US"/>
        </a:p>
      </dgm:t>
    </dgm:pt>
    <dgm:pt modelId="{03116EBD-07F0-4623-AAEB-A6593E9E9FB0}" type="parTrans" cxnId="{0A193804-EDF5-4103-86E3-9BC80368EE65}">
      <dgm:prSet/>
      <dgm:spPr/>
      <dgm:t>
        <a:bodyPr/>
        <a:lstStyle/>
        <a:p>
          <a:endParaRPr lang="en-US"/>
        </a:p>
      </dgm:t>
    </dgm:pt>
    <dgm:pt modelId="{0AB0426B-0DD9-4EF1-80C0-41513A13E3A8}" type="sibTrans" cxnId="{0A193804-EDF5-4103-86E3-9BC80368EE65}">
      <dgm:prSet/>
      <dgm:spPr/>
      <dgm:t>
        <a:bodyPr/>
        <a:lstStyle/>
        <a:p>
          <a:endParaRPr lang="en-US"/>
        </a:p>
      </dgm:t>
    </dgm:pt>
    <dgm:pt modelId="{44EEE697-DF7D-4B2D-8C21-4E905B59CC05}">
      <dgm:prSet/>
      <dgm:spPr/>
      <dgm:t>
        <a:bodyPr/>
        <a:lstStyle/>
        <a:p>
          <a:r>
            <a:rPr lang="en-GB"/>
            <a:t>Their participation has focused on the allocation of spaces for linking the efforts of different organizations and sectors, the co-financing of this type of innovation, the creation of norms, regulations, and laws that promote this innovation and legitimating movements and social actions supported by groups of organized civil society.</a:t>
          </a:r>
          <a:endParaRPr lang="en-US"/>
        </a:p>
      </dgm:t>
    </dgm:pt>
    <dgm:pt modelId="{8D081B66-3C59-46B2-93B5-767E2F77811C}" type="parTrans" cxnId="{528FC812-BB57-40FE-B73F-540853852E20}">
      <dgm:prSet/>
      <dgm:spPr/>
      <dgm:t>
        <a:bodyPr/>
        <a:lstStyle/>
        <a:p>
          <a:endParaRPr lang="en-US"/>
        </a:p>
      </dgm:t>
    </dgm:pt>
    <dgm:pt modelId="{F52C7AA1-745D-4E23-B30C-2EE07DCB512B}" type="sibTrans" cxnId="{528FC812-BB57-40FE-B73F-540853852E20}">
      <dgm:prSet/>
      <dgm:spPr/>
      <dgm:t>
        <a:bodyPr/>
        <a:lstStyle/>
        <a:p>
          <a:endParaRPr lang="en-US"/>
        </a:p>
      </dgm:t>
    </dgm:pt>
    <dgm:pt modelId="{892504ED-B932-5344-9616-A89C69BC1897}" type="pres">
      <dgm:prSet presAssocID="{4D5393A5-E13B-477F-8FB4-67B173C82CC3}" presName="Name0" presStyleCnt="0">
        <dgm:presLayoutVars>
          <dgm:dir/>
          <dgm:animLvl val="lvl"/>
          <dgm:resizeHandles val="exact"/>
        </dgm:presLayoutVars>
      </dgm:prSet>
      <dgm:spPr/>
    </dgm:pt>
    <dgm:pt modelId="{F130B325-2EDA-9944-A142-C81FB4215498}" type="pres">
      <dgm:prSet presAssocID="{1A9B993D-4BB5-4767-B6A3-0691FFCAF172}" presName="parTxOnly" presStyleLbl="node1" presStyleIdx="0" presStyleCnt="2">
        <dgm:presLayoutVars>
          <dgm:chMax val="0"/>
          <dgm:chPref val="0"/>
          <dgm:bulletEnabled val="1"/>
        </dgm:presLayoutVars>
      </dgm:prSet>
      <dgm:spPr/>
    </dgm:pt>
    <dgm:pt modelId="{79533128-711E-BD47-91DA-6DC1C8427191}" type="pres">
      <dgm:prSet presAssocID="{0AB0426B-0DD9-4EF1-80C0-41513A13E3A8}" presName="parTxOnlySpace" presStyleCnt="0"/>
      <dgm:spPr/>
    </dgm:pt>
    <dgm:pt modelId="{72A9627C-1B5C-0A45-8986-9F1E93E7E0F2}" type="pres">
      <dgm:prSet presAssocID="{44EEE697-DF7D-4B2D-8C21-4E905B59CC05}" presName="parTxOnly" presStyleLbl="node1" presStyleIdx="1" presStyleCnt="2">
        <dgm:presLayoutVars>
          <dgm:chMax val="0"/>
          <dgm:chPref val="0"/>
          <dgm:bulletEnabled val="1"/>
        </dgm:presLayoutVars>
      </dgm:prSet>
      <dgm:spPr/>
    </dgm:pt>
  </dgm:ptLst>
  <dgm:cxnLst>
    <dgm:cxn modelId="{0A193804-EDF5-4103-86E3-9BC80368EE65}" srcId="{4D5393A5-E13B-477F-8FB4-67B173C82CC3}" destId="{1A9B993D-4BB5-4767-B6A3-0691FFCAF172}" srcOrd="0" destOrd="0" parTransId="{03116EBD-07F0-4623-AAEB-A6593E9E9FB0}" sibTransId="{0AB0426B-0DD9-4EF1-80C0-41513A13E3A8}"/>
    <dgm:cxn modelId="{528FC812-BB57-40FE-B73F-540853852E20}" srcId="{4D5393A5-E13B-477F-8FB4-67B173C82CC3}" destId="{44EEE697-DF7D-4B2D-8C21-4E905B59CC05}" srcOrd="1" destOrd="0" parTransId="{8D081B66-3C59-46B2-93B5-767E2F77811C}" sibTransId="{F52C7AA1-745D-4E23-B30C-2EE07DCB512B}"/>
    <dgm:cxn modelId="{C9C89B4A-A6D0-7548-9D91-1C4B644FEB11}" type="presOf" srcId="{1A9B993D-4BB5-4767-B6A3-0691FFCAF172}" destId="{F130B325-2EDA-9944-A142-C81FB4215498}" srcOrd="0" destOrd="0" presId="urn:microsoft.com/office/officeart/2005/8/layout/chevron1"/>
    <dgm:cxn modelId="{11FC22A4-FC2B-3F49-A8B0-7D06F0F1D3D0}" type="presOf" srcId="{44EEE697-DF7D-4B2D-8C21-4E905B59CC05}" destId="{72A9627C-1B5C-0A45-8986-9F1E93E7E0F2}" srcOrd="0" destOrd="0" presId="urn:microsoft.com/office/officeart/2005/8/layout/chevron1"/>
    <dgm:cxn modelId="{4C8951CD-FF87-8449-BD97-FC7F84606861}" type="presOf" srcId="{4D5393A5-E13B-477F-8FB4-67B173C82CC3}" destId="{892504ED-B932-5344-9616-A89C69BC1897}" srcOrd="0" destOrd="0" presId="urn:microsoft.com/office/officeart/2005/8/layout/chevron1"/>
    <dgm:cxn modelId="{C0B03AA3-8DF7-0341-AEA1-2C1E1FED2B34}" type="presParOf" srcId="{892504ED-B932-5344-9616-A89C69BC1897}" destId="{F130B325-2EDA-9944-A142-C81FB4215498}" srcOrd="0" destOrd="0" presId="urn:microsoft.com/office/officeart/2005/8/layout/chevron1"/>
    <dgm:cxn modelId="{498BB88F-7936-7740-A802-07A07B325676}" type="presParOf" srcId="{892504ED-B932-5344-9616-A89C69BC1897}" destId="{79533128-711E-BD47-91DA-6DC1C8427191}" srcOrd="1" destOrd="0" presId="urn:microsoft.com/office/officeart/2005/8/layout/chevron1"/>
    <dgm:cxn modelId="{36022064-E80D-F347-8D3E-1FE28BB789FC}" type="presParOf" srcId="{892504ED-B932-5344-9616-A89C69BC1897}" destId="{72A9627C-1B5C-0A45-8986-9F1E93E7E0F2}" srcOrd="2"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81E7F1-54A5-A149-B3A2-C24A1340A746}" type="doc">
      <dgm:prSet loTypeId="urn:microsoft.com/office/officeart/2005/8/layout/arrow5" loCatId="relationship" qsTypeId="urn:microsoft.com/office/officeart/2005/8/quickstyle/simple3" qsCatId="simple" csTypeId="urn:microsoft.com/office/officeart/2005/8/colors/accent0_3" csCatId="mainScheme" phldr="1"/>
      <dgm:spPr/>
      <dgm:t>
        <a:bodyPr/>
        <a:lstStyle/>
        <a:p>
          <a:endParaRPr lang="en-GB"/>
        </a:p>
      </dgm:t>
    </dgm:pt>
    <dgm:pt modelId="{D8FA0DA2-D668-A241-B70F-AC95657ABCD1}">
      <dgm:prSet phldrT="[Text]"/>
      <dgm:spPr/>
      <dgm:t>
        <a:bodyPr/>
        <a:lstStyle/>
        <a:p>
          <a:r>
            <a:rPr lang="en-GB" b="1"/>
            <a:t>Macro-level impact:</a:t>
          </a:r>
        </a:p>
        <a:p>
          <a:endParaRPr lang="en-GB"/>
        </a:p>
        <a:p>
          <a:r>
            <a:rPr lang="en-GB"/>
            <a:t>Social innovation is aimed at solving social problems and generate change at the level of nations or countries. </a:t>
          </a:r>
        </a:p>
      </dgm:t>
    </dgm:pt>
    <dgm:pt modelId="{4D13E66C-7914-3E48-B848-5F9C1DE54D5C}" type="parTrans" cxnId="{01D1B773-0ADD-404A-9E19-3A80018D6DF8}">
      <dgm:prSet/>
      <dgm:spPr/>
      <dgm:t>
        <a:bodyPr/>
        <a:lstStyle/>
        <a:p>
          <a:endParaRPr lang="en-GB" sz="3200"/>
        </a:p>
      </dgm:t>
    </dgm:pt>
    <dgm:pt modelId="{E65D3133-992F-8B49-BD9B-E3D941584BD7}" type="sibTrans" cxnId="{01D1B773-0ADD-404A-9E19-3A80018D6DF8}">
      <dgm:prSet/>
      <dgm:spPr/>
      <dgm:t>
        <a:bodyPr/>
        <a:lstStyle/>
        <a:p>
          <a:endParaRPr lang="en-GB"/>
        </a:p>
      </dgm:t>
    </dgm:pt>
    <dgm:pt modelId="{484512B1-DD0C-C140-830D-CA9B2186A2A0}">
      <dgm:prSet phldrT="[Text]"/>
      <dgm:spPr/>
      <dgm:t>
        <a:bodyPr/>
        <a:lstStyle/>
        <a:p>
          <a:r>
            <a:rPr lang="en-GB" b="1"/>
            <a:t>Meso-level impact:</a:t>
          </a:r>
        </a:p>
        <a:p>
          <a:endParaRPr lang="en-GB"/>
        </a:p>
        <a:p>
          <a:r>
            <a:rPr lang="en-GB"/>
            <a:t>Social innovation focuses on meeting the social and economic needs of a region within a country.</a:t>
          </a:r>
        </a:p>
      </dgm:t>
    </dgm:pt>
    <dgm:pt modelId="{6CCCD10F-0C9D-3547-AE45-251F2CF9B20C}" type="parTrans" cxnId="{574D3AF0-377F-8145-8129-41DA622EF47E}">
      <dgm:prSet/>
      <dgm:spPr/>
      <dgm:t>
        <a:bodyPr/>
        <a:lstStyle/>
        <a:p>
          <a:endParaRPr lang="en-GB" sz="3200"/>
        </a:p>
      </dgm:t>
    </dgm:pt>
    <dgm:pt modelId="{949871C2-9B41-6A49-86BF-FC839D44D4D9}" type="sibTrans" cxnId="{574D3AF0-377F-8145-8129-41DA622EF47E}">
      <dgm:prSet/>
      <dgm:spPr/>
      <dgm:t>
        <a:bodyPr/>
        <a:lstStyle/>
        <a:p>
          <a:endParaRPr lang="en-GB"/>
        </a:p>
      </dgm:t>
    </dgm:pt>
    <dgm:pt modelId="{502B6DCF-A842-7742-BDDB-4FC4C4989577}">
      <dgm:prSet phldrT="[Text]"/>
      <dgm:spPr/>
      <dgm:t>
        <a:bodyPr/>
        <a:lstStyle/>
        <a:p>
          <a:r>
            <a:rPr lang="en-GB" b="1"/>
            <a:t>Micro-level impact:</a:t>
          </a:r>
        </a:p>
        <a:p>
          <a:endParaRPr lang="en-GB"/>
        </a:p>
        <a:p>
          <a:r>
            <a:rPr lang="en-GB"/>
            <a:t>Social innovation meets the social and economic needs of individuals and communities</a:t>
          </a:r>
        </a:p>
      </dgm:t>
    </dgm:pt>
    <dgm:pt modelId="{50872714-2922-F845-841B-CD55015A4A8D}" type="parTrans" cxnId="{23CA2EB5-EEA3-5C42-B03F-328A055C81C1}">
      <dgm:prSet/>
      <dgm:spPr/>
      <dgm:t>
        <a:bodyPr/>
        <a:lstStyle/>
        <a:p>
          <a:endParaRPr lang="en-GB" sz="3200"/>
        </a:p>
      </dgm:t>
    </dgm:pt>
    <dgm:pt modelId="{EF9006C4-A7B5-FE4B-B1E1-71AADD544529}" type="sibTrans" cxnId="{23CA2EB5-EEA3-5C42-B03F-328A055C81C1}">
      <dgm:prSet/>
      <dgm:spPr/>
      <dgm:t>
        <a:bodyPr/>
        <a:lstStyle/>
        <a:p>
          <a:endParaRPr lang="en-GB"/>
        </a:p>
      </dgm:t>
    </dgm:pt>
    <dgm:pt modelId="{588EE607-4EE7-B44E-AFFA-6904EE12B3B1}" type="pres">
      <dgm:prSet presAssocID="{8981E7F1-54A5-A149-B3A2-C24A1340A746}" presName="diagram" presStyleCnt="0">
        <dgm:presLayoutVars>
          <dgm:dir/>
          <dgm:resizeHandles val="exact"/>
        </dgm:presLayoutVars>
      </dgm:prSet>
      <dgm:spPr/>
    </dgm:pt>
    <dgm:pt modelId="{3B6218E7-B461-294C-BF97-C655E51B1690}" type="pres">
      <dgm:prSet presAssocID="{D8FA0DA2-D668-A241-B70F-AC95657ABCD1}" presName="arrow" presStyleLbl="node1" presStyleIdx="0" presStyleCnt="3">
        <dgm:presLayoutVars>
          <dgm:bulletEnabled val="1"/>
        </dgm:presLayoutVars>
      </dgm:prSet>
      <dgm:spPr/>
    </dgm:pt>
    <dgm:pt modelId="{98EAAA32-C5C8-EA4C-89B4-FD4E4B91404B}" type="pres">
      <dgm:prSet presAssocID="{484512B1-DD0C-C140-830D-CA9B2186A2A0}" presName="arrow" presStyleLbl="node1" presStyleIdx="1" presStyleCnt="3">
        <dgm:presLayoutVars>
          <dgm:bulletEnabled val="1"/>
        </dgm:presLayoutVars>
      </dgm:prSet>
      <dgm:spPr/>
    </dgm:pt>
    <dgm:pt modelId="{2D9B297C-32E1-884E-81C3-AFDAB46892F5}" type="pres">
      <dgm:prSet presAssocID="{502B6DCF-A842-7742-BDDB-4FC4C4989577}" presName="arrow" presStyleLbl="node1" presStyleIdx="2" presStyleCnt="3">
        <dgm:presLayoutVars>
          <dgm:bulletEnabled val="1"/>
        </dgm:presLayoutVars>
      </dgm:prSet>
      <dgm:spPr/>
    </dgm:pt>
  </dgm:ptLst>
  <dgm:cxnLst>
    <dgm:cxn modelId="{1F2AB305-62FF-7B42-A496-5E72CDAE57FA}" type="presOf" srcId="{484512B1-DD0C-C140-830D-CA9B2186A2A0}" destId="{98EAAA32-C5C8-EA4C-89B4-FD4E4B91404B}" srcOrd="0" destOrd="0" presId="urn:microsoft.com/office/officeart/2005/8/layout/arrow5"/>
    <dgm:cxn modelId="{B8959B26-BF69-094C-9027-72923FA8C792}" type="presOf" srcId="{8981E7F1-54A5-A149-B3A2-C24A1340A746}" destId="{588EE607-4EE7-B44E-AFFA-6904EE12B3B1}" srcOrd="0" destOrd="0" presId="urn:microsoft.com/office/officeart/2005/8/layout/arrow5"/>
    <dgm:cxn modelId="{5F2A4559-975C-A444-86FE-4E369CD98076}" type="presOf" srcId="{502B6DCF-A842-7742-BDDB-4FC4C4989577}" destId="{2D9B297C-32E1-884E-81C3-AFDAB46892F5}" srcOrd="0" destOrd="0" presId="urn:microsoft.com/office/officeart/2005/8/layout/arrow5"/>
    <dgm:cxn modelId="{E694F160-D3C8-2B45-BBEC-A0A7CD1A14EF}" type="presOf" srcId="{D8FA0DA2-D668-A241-B70F-AC95657ABCD1}" destId="{3B6218E7-B461-294C-BF97-C655E51B1690}" srcOrd="0" destOrd="0" presId="urn:microsoft.com/office/officeart/2005/8/layout/arrow5"/>
    <dgm:cxn modelId="{01D1B773-0ADD-404A-9E19-3A80018D6DF8}" srcId="{8981E7F1-54A5-A149-B3A2-C24A1340A746}" destId="{D8FA0DA2-D668-A241-B70F-AC95657ABCD1}" srcOrd="0" destOrd="0" parTransId="{4D13E66C-7914-3E48-B848-5F9C1DE54D5C}" sibTransId="{E65D3133-992F-8B49-BD9B-E3D941584BD7}"/>
    <dgm:cxn modelId="{23CA2EB5-EEA3-5C42-B03F-328A055C81C1}" srcId="{8981E7F1-54A5-A149-B3A2-C24A1340A746}" destId="{502B6DCF-A842-7742-BDDB-4FC4C4989577}" srcOrd="2" destOrd="0" parTransId="{50872714-2922-F845-841B-CD55015A4A8D}" sibTransId="{EF9006C4-A7B5-FE4B-B1E1-71AADD544529}"/>
    <dgm:cxn modelId="{574D3AF0-377F-8145-8129-41DA622EF47E}" srcId="{8981E7F1-54A5-A149-B3A2-C24A1340A746}" destId="{484512B1-DD0C-C140-830D-CA9B2186A2A0}" srcOrd="1" destOrd="0" parTransId="{6CCCD10F-0C9D-3547-AE45-251F2CF9B20C}" sibTransId="{949871C2-9B41-6A49-86BF-FC839D44D4D9}"/>
    <dgm:cxn modelId="{9A71C8BE-9569-3141-957D-4B6FB1BC8BA3}" type="presParOf" srcId="{588EE607-4EE7-B44E-AFFA-6904EE12B3B1}" destId="{3B6218E7-B461-294C-BF97-C655E51B1690}" srcOrd="0" destOrd="0" presId="urn:microsoft.com/office/officeart/2005/8/layout/arrow5"/>
    <dgm:cxn modelId="{CBC4D82F-C6E5-4447-83CD-E0E27F38181E}" type="presParOf" srcId="{588EE607-4EE7-B44E-AFFA-6904EE12B3B1}" destId="{98EAAA32-C5C8-EA4C-89B4-FD4E4B91404B}" srcOrd="1" destOrd="0" presId="urn:microsoft.com/office/officeart/2005/8/layout/arrow5"/>
    <dgm:cxn modelId="{E1DF6444-A898-904B-B187-50876D91352E}" type="presParOf" srcId="{588EE607-4EE7-B44E-AFFA-6904EE12B3B1}" destId="{2D9B297C-32E1-884E-81C3-AFDAB46892F5}" srcOrd="2"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058C19-9B38-7242-8B3C-8A0EF3AA4CE5}">
      <dsp:nvSpPr>
        <dsp:cNvPr id="0" name=""/>
        <dsp:cNvSpPr/>
      </dsp:nvSpPr>
      <dsp:spPr>
        <a:xfrm>
          <a:off x="3038146" y="963756"/>
          <a:ext cx="666735" cy="91440"/>
        </a:xfrm>
        <a:custGeom>
          <a:avLst/>
          <a:gdLst/>
          <a:ahLst/>
          <a:cxnLst/>
          <a:rect l="0" t="0" r="0" b="0"/>
          <a:pathLst>
            <a:path>
              <a:moveTo>
                <a:pt x="0" y="45720"/>
              </a:moveTo>
              <a:lnTo>
                <a:pt x="273985" y="45719"/>
              </a:lnTo>
            </a:path>
            <a:path>
              <a:moveTo>
                <a:pt x="392750" y="45719"/>
              </a:moveTo>
              <a:lnTo>
                <a:pt x="66673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r>
            <a:rPr lang="en-US" sz="1200" kern="1200"/>
            <a:t>1</a:t>
          </a:r>
        </a:p>
      </dsp:txBody>
      <dsp:txXfrm>
        <a:off x="3312131" y="922418"/>
        <a:ext cx="118764" cy="174115"/>
      </dsp:txXfrm>
    </dsp:sp>
    <dsp:sp modelId="{4456E52B-0ABF-684F-9BB2-05B060FE2CA6}">
      <dsp:nvSpPr>
        <dsp:cNvPr id="0" name=""/>
        <dsp:cNvSpPr/>
      </dsp:nvSpPr>
      <dsp:spPr>
        <a:xfrm>
          <a:off x="8054" y="99908"/>
          <a:ext cx="3031892" cy="181913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Choose a sector: private, public, non-profit.</a:t>
          </a:r>
        </a:p>
      </dsp:txBody>
      <dsp:txXfrm>
        <a:off x="8054" y="99908"/>
        <a:ext cx="3031892" cy="1819135"/>
      </dsp:txXfrm>
    </dsp:sp>
    <dsp:sp modelId="{B18EB586-E8DF-A44A-8059-952E4D8F6610}">
      <dsp:nvSpPr>
        <dsp:cNvPr id="0" name=""/>
        <dsp:cNvSpPr/>
      </dsp:nvSpPr>
      <dsp:spPr>
        <a:xfrm>
          <a:off x="6767374" y="963756"/>
          <a:ext cx="666735" cy="91440"/>
        </a:xfrm>
        <a:custGeom>
          <a:avLst/>
          <a:gdLst/>
          <a:ahLst/>
          <a:cxnLst/>
          <a:rect l="0" t="0" r="0" b="0"/>
          <a:pathLst>
            <a:path>
              <a:moveTo>
                <a:pt x="0" y="45720"/>
              </a:moveTo>
              <a:lnTo>
                <a:pt x="273985" y="45719"/>
              </a:lnTo>
            </a:path>
            <a:path>
              <a:moveTo>
                <a:pt x="392750" y="45719"/>
              </a:moveTo>
              <a:lnTo>
                <a:pt x="666735" y="45720"/>
              </a:lnTo>
            </a:path>
          </a:pathLst>
        </a:custGeom>
        <a:noFill/>
        <a:ln w="6350" cap="flat" cmpd="sng" algn="ctr">
          <a:solidFill>
            <a:schemeClr val="accent2">
              <a:hueOff val="1698570"/>
              <a:satOff val="-7356"/>
              <a:lumOff val="61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r>
            <a:rPr lang="en-US" sz="1200" kern="1200"/>
            <a:t>2</a:t>
          </a:r>
        </a:p>
      </dsp:txBody>
      <dsp:txXfrm>
        <a:off x="7041359" y="922418"/>
        <a:ext cx="118764" cy="174115"/>
      </dsp:txXfrm>
    </dsp:sp>
    <dsp:sp modelId="{D22DCC77-547C-394D-A6A2-89D89FD003D2}">
      <dsp:nvSpPr>
        <dsp:cNvPr id="0" name=""/>
        <dsp:cNvSpPr/>
      </dsp:nvSpPr>
      <dsp:spPr>
        <a:xfrm>
          <a:off x="3737281" y="99908"/>
          <a:ext cx="3031892" cy="1819135"/>
        </a:xfrm>
        <a:prstGeom prst="rect">
          <a:avLst/>
        </a:prstGeom>
        <a:solidFill>
          <a:schemeClr val="accent2">
            <a:hueOff val="1358856"/>
            <a:satOff val="-5885"/>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Identify a social problem in any area: health, crime, unemployment etc.</a:t>
          </a:r>
        </a:p>
      </dsp:txBody>
      <dsp:txXfrm>
        <a:off x="3737281" y="99908"/>
        <a:ext cx="3031892" cy="1819135"/>
      </dsp:txXfrm>
    </dsp:sp>
    <dsp:sp modelId="{2130C34E-20FE-7B44-A463-EE3AA60024CC}">
      <dsp:nvSpPr>
        <dsp:cNvPr id="0" name=""/>
        <dsp:cNvSpPr/>
      </dsp:nvSpPr>
      <dsp:spPr>
        <a:xfrm>
          <a:off x="1524000" y="1917244"/>
          <a:ext cx="7458455" cy="666735"/>
        </a:xfrm>
        <a:custGeom>
          <a:avLst/>
          <a:gdLst/>
          <a:ahLst/>
          <a:cxnLst/>
          <a:rect l="0" t="0" r="0" b="0"/>
          <a:pathLst>
            <a:path>
              <a:moveTo>
                <a:pt x="7458455" y="0"/>
              </a:moveTo>
              <a:lnTo>
                <a:pt x="7458455" y="350467"/>
              </a:lnTo>
              <a:lnTo>
                <a:pt x="0" y="350467"/>
              </a:lnTo>
              <a:lnTo>
                <a:pt x="0" y="666735"/>
              </a:lnTo>
            </a:path>
          </a:pathLst>
        </a:custGeom>
        <a:noFill/>
        <a:ln w="6350" cap="flat" cmpd="sng" algn="ctr">
          <a:solidFill>
            <a:schemeClr val="accent2">
              <a:hueOff val="3397140"/>
              <a:satOff val="-14713"/>
              <a:lumOff val="1225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r>
            <a:rPr lang="en-US" sz="1200" kern="1200"/>
            <a:t>3</a:t>
          </a:r>
        </a:p>
      </dsp:txBody>
      <dsp:txXfrm>
        <a:off x="5065953" y="2163554"/>
        <a:ext cx="374549" cy="174115"/>
      </dsp:txXfrm>
    </dsp:sp>
    <dsp:sp modelId="{B74BD05B-7970-0346-86BB-405AD5D73214}">
      <dsp:nvSpPr>
        <dsp:cNvPr id="0" name=""/>
        <dsp:cNvSpPr/>
      </dsp:nvSpPr>
      <dsp:spPr>
        <a:xfrm>
          <a:off x="7466509" y="99908"/>
          <a:ext cx="3031892" cy="1819135"/>
        </a:xfrm>
        <a:prstGeom prst="rect">
          <a:avLst/>
        </a:prstGeom>
        <a:solidFill>
          <a:schemeClr val="accent2">
            <a:hueOff val="2717712"/>
            <a:satOff val="-11770"/>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Define the goals and objectives of the social project in your teams.</a:t>
          </a:r>
        </a:p>
      </dsp:txBody>
      <dsp:txXfrm>
        <a:off x="7466509" y="99908"/>
        <a:ext cx="3031892" cy="1819135"/>
      </dsp:txXfrm>
    </dsp:sp>
    <dsp:sp modelId="{5F8A7697-2EE6-F949-AF65-1DBC01D5C6ED}">
      <dsp:nvSpPr>
        <dsp:cNvPr id="0" name=""/>
        <dsp:cNvSpPr/>
      </dsp:nvSpPr>
      <dsp:spPr>
        <a:xfrm>
          <a:off x="3038146" y="3480227"/>
          <a:ext cx="666735" cy="91440"/>
        </a:xfrm>
        <a:custGeom>
          <a:avLst/>
          <a:gdLst/>
          <a:ahLst/>
          <a:cxnLst/>
          <a:rect l="0" t="0" r="0" b="0"/>
          <a:pathLst>
            <a:path>
              <a:moveTo>
                <a:pt x="0" y="45720"/>
              </a:moveTo>
              <a:lnTo>
                <a:pt x="273985" y="45719"/>
              </a:lnTo>
            </a:path>
            <a:path>
              <a:moveTo>
                <a:pt x="392750" y="45719"/>
              </a:moveTo>
              <a:lnTo>
                <a:pt x="666735" y="45720"/>
              </a:lnTo>
            </a:path>
          </a:pathLst>
        </a:custGeom>
        <a:noFill/>
        <a:ln w="6350" cap="flat" cmpd="sng" algn="ctr">
          <a:solidFill>
            <a:schemeClr val="accent2">
              <a:hueOff val="5095710"/>
              <a:satOff val="-22069"/>
              <a:lumOff val="183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r>
            <a:rPr lang="en-US" sz="1200" kern="1200"/>
            <a:t>4</a:t>
          </a:r>
        </a:p>
      </dsp:txBody>
      <dsp:txXfrm>
        <a:off x="3312131" y="3438889"/>
        <a:ext cx="118764" cy="174115"/>
      </dsp:txXfrm>
    </dsp:sp>
    <dsp:sp modelId="{C43CC67E-A19E-1747-B0AE-4E92EA34A7E1}">
      <dsp:nvSpPr>
        <dsp:cNvPr id="0" name=""/>
        <dsp:cNvSpPr/>
      </dsp:nvSpPr>
      <dsp:spPr>
        <a:xfrm>
          <a:off x="8054" y="2616379"/>
          <a:ext cx="3031892" cy="1819135"/>
        </a:xfrm>
        <a:prstGeom prst="rect">
          <a:avLst/>
        </a:prstGeom>
        <a:solidFill>
          <a:schemeClr val="accent2">
            <a:hueOff val="4076568"/>
            <a:satOff val="-17656"/>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Apply the steps of social innovation theory to solve the social problem. </a:t>
          </a:r>
        </a:p>
      </dsp:txBody>
      <dsp:txXfrm>
        <a:off x="8054" y="2616379"/>
        <a:ext cx="3031892" cy="1819135"/>
      </dsp:txXfrm>
    </dsp:sp>
    <dsp:sp modelId="{DCD6A559-580F-9348-AB3B-3B103C9C628F}">
      <dsp:nvSpPr>
        <dsp:cNvPr id="0" name=""/>
        <dsp:cNvSpPr/>
      </dsp:nvSpPr>
      <dsp:spPr>
        <a:xfrm>
          <a:off x="6767374" y="3480227"/>
          <a:ext cx="666735" cy="91440"/>
        </a:xfrm>
        <a:custGeom>
          <a:avLst/>
          <a:gdLst/>
          <a:ahLst/>
          <a:cxnLst/>
          <a:rect l="0" t="0" r="0" b="0"/>
          <a:pathLst>
            <a:path>
              <a:moveTo>
                <a:pt x="0" y="45720"/>
              </a:moveTo>
              <a:lnTo>
                <a:pt x="273985" y="45719"/>
              </a:lnTo>
            </a:path>
            <a:path>
              <a:moveTo>
                <a:pt x="392750" y="45719"/>
              </a:moveTo>
              <a:lnTo>
                <a:pt x="666735" y="45720"/>
              </a:lnTo>
            </a:path>
          </a:pathLst>
        </a:custGeom>
        <a:noFill/>
        <a:ln w="6350" cap="flat" cmpd="sng" algn="ctr">
          <a:solidFill>
            <a:schemeClr val="accent2">
              <a:hueOff val="6794280"/>
              <a:satOff val="-29426"/>
              <a:lumOff val="2451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r>
            <a:rPr lang="en-US" sz="1200" kern="1200"/>
            <a:t>5</a:t>
          </a:r>
        </a:p>
      </dsp:txBody>
      <dsp:txXfrm>
        <a:off x="7041359" y="3438889"/>
        <a:ext cx="118764" cy="174115"/>
      </dsp:txXfrm>
    </dsp:sp>
    <dsp:sp modelId="{9EF1E094-17EC-4C41-AC24-E1C4327D6DC6}">
      <dsp:nvSpPr>
        <dsp:cNvPr id="0" name=""/>
        <dsp:cNvSpPr/>
      </dsp:nvSpPr>
      <dsp:spPr>
        <a:xfrm>
          <a:off x="3737281" y="2616379"/>
          <a:ext cx="3031892" cy="1819135"/>
        </a:xfrm>
        <a:prstGeom prst="rect">
          <a:avLst/>
        </a:prstGeom>
        <a:solidFill>
          <a:schemeClr val="accent2">
            <a:hueOff val="5435424"/>
            <a:satOff val="-23541"/>
            <a:lumOff val="1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Work together as a team on a weekly basis to apply all the lessons in class to the project.</a:t>
          </a:r>
        </a:p>
      </dsp:txBody>
      <dsp:txXfrm>
        <a:off x="3737281" y="2616379"/>
        <a:ext cx="3031892" cy="1819135"/>
      </dsp:txXfrm>
    </dsp:sp>
    <dsp:sp modelId="{9C3A8A47-EBA3-344F-97CE-EB2A69726C12}">
      <dsp:nvSpPr>
        <dsp:cNvPr id="0" name=""/>
        <dsp:cNvSpPr/>
      </dsp:nvSpPr>
      <dsp:spPr>
        <a:xfrm>
          <a:off x="7466509" y="2616379"/>
          <a:ext cx="3031892" cy="1819135"/>
        </a:xfrm>
        <a:prstGeom prst="rect">
          <a:avLst/>
        </a:prstGeom>
        <a:solidFill>
          <a:schemeClr val="accent2">
            <a:hueOff val="6794280"/>
            <a:satOff val="-29426"/>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65" tIns="155945" rIns="148565" bIns="155945" numCol="1" spcCol="1270" anchor="ctr" anchorCtr="0">
          <a:noAutofit/>
        </a:bodyPr>
        <a:lstStyle/>
        <a:p>
          <a:pPr marL="0" lvl="0" indent="0" algn="ctr" defTabSz="666750">
            <a:lnSpc>
              <a:spcPct val="90000"/>
            </a:lnSpc>
            <a:spcBef>
              <a:spcPct val="0"/>
            </a:spcBef>
            <a:spcAft>
              <a:spcPct val="35000"/>
            </a:spcAft>
            <a:buNone/>
          </a:pPr>
          <a:r>
            <a:rPr lang="en-US" sz="1500" kern="1200"/>
            <a:t>Create a 20-minute video of your project: in the video, present your work and how you solved the social problem with an innovative solution that demonstrates social impact.</a:t>
          </a:r>
        </a:p>
      </dsp:txBody>
      <dsp:txXfrm>
        <a:off x="7466509" y="2616379"/>
        <a:ext cx="3031892" cy="18191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A1CF3-D8D2-084C-8AD4-5A93AAAA49D2}">
      <dsp:nvSpPr>
        <dsp:cNvPr id="0" name=""/>
        <dsp:cNvSpPr/>
      </dsp:nvSpPr>
      <dsp:spPr>
        <a:xfrm>
          <a:off x="8903663" y="1482760"/>
          <a:ext cx="91440" cy="622228"/>
        </a:xfrm>
        <a:custGeom>
          <a:avLst/>
          <a:gdLst/>
          <a:ahLst/>
          <a:cxnLst/>
          <a:rect l="0" t="0" r="0" b="0"/>
          <a:pathLst>
            <a:path>
              <a:moveTo>
                <a:pt x="45720" y="0"/>
              </a:moveTo>
              <a:lnTo>
                <a:pt x="45720" y="6222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E118E7-C963-504F-B5AD-F0A8D3A3D853}">
      <dsp:nvSpPr>
        <dsp:cNvPr id="0" name=""/>
        <dsp:cNvSpPr/>
      </dsp:nvSpPr>
      <dsp:spPr>
        <a:xfrm>
          <a:off x="5318442" y="1482760"/>
          <a:ext cx="91440" cy="622228"/>
        </a:xfrm>
        <a:custGeom>
          <a:avLst/>
          <a:gdLst/>
          <a:ahLst/>
          <a:cxnLst/>
          <a:rect l="0" t="0" r="0" b="0"/>
          <a:pathLst>
            <a:path>
              <a:moveTo>
                <a:pt x="45720" y="0"/>
              </a:moveTo>
              <a:lnTo>
                <a:pt x="45720" y="6222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5FEF7B-1B29-794E-8D47-5AF79161E640}">
      <dsp:nvSpPr>
        <dsp:cNvPr id="0" name=""/>
        <dsp:cNvSpPr/>
      </dsp:nvSpPr>
      <dsp:spPr>
        <a:xfrm>
          <a:off x="1733221" y="1482760"/>
          <a:ext cx="91440" cy="622228"/>
        </a:xfrm>
        <a:custGeom>
          <a:avLst/>
          <a:gdLst/>
          <a:ahLst/>
          <a:cxnLst/>
          <a:rect l="0" t="0" r="0" b="0"/>
          <a:pathLst>
            <a:path>
              <a:moveTo>
                <a:pt x="45720" y="0"/>
              </a:moveTo>
              <a:lnTo>
                <a:pt x="45720" y="6222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FCA3FB-894B-2445-88F7-F7F741D42D19}">
      <dsp:nvSpPr>
        <dsp:cNvPr id="0" name=""/>
        <dsp:cNvSpPr/>
      </dsp:nvSpPr>
      <dsp:spPr>
        <a:xfrm>
          <a:off x="297445" y="1264"/>
          <a:ext cx="2962992" cy="148149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a:t>Describe</a:t>
          </a:r>
        </a:p>
      </dsp:txBody>
      <dsp:txXfrm>
        <a:off x="297445" y="1264"/>
        <a:ext cx="2962992" cy="1481496"/>
      </dsp:txXfrm>
    </dsp:sp>
    <dsp:sp modelId="{00795E7A-B687-DE40-A7C9-E411F22F2EAA}">
      <dsp:nvSpPr>
        <dsp:cNvPr id="0" name=""/>
        <dsp:cNvSpPr/>
      </dsp:nvSpPr>
      <dsp:spPr>
        <a:xfrm>
          <a:off x="297445" y="2104989"/>
          <a:ext cx="2962992" cy="1481496"/>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Describe the historical evolution of the social innovation theory </a:t>
          </a:r>
        </a:p>
      </dsp:txBody>
      <dsp:txXfrm>
        <a:off x="297445" y="2104989"/>
        <a:ext cx="2962992" cy="1481496"/>
      </dsp:txXfrm>
    </dsp:sp>
    <dsp:sp modelId="{D355E200-0230-944E-AF4C-867420DD249E}">
      <dsp:nvSpPr>
        <dsp:cNvPr id="0" name=""/>
        <dsp:cNvSpPr/>
      </dsp:nvSpPr>
      <dsp:spPr>
        <a:xfrm>
          <a:off x="3882666" y="1264"/>
          <a:ext cx="2962992" cy="148149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a:t>Improve</a:t>
          </a:r>
        </a:p>
      </dsp:txBody>
      <dsp:txXfrm>
        <a:off x="3882666" y="1264"/>
        <a:ext cx="2962992" cy="1481496"/>
      </dsp:txXfrm>
    </dsp:sp>
    <dsp:sp modelId="{4A20631B-0C4B-F148-94AC-4D9B2D29E762}">
      <dsp:nvSpPr>
        <dsp:cNvPr id="0" name=""/>
        <dsp:cNvSpPr/>
      </dsp:nvSpPr>
      <dsp:spPr>
        <a:xfrm>
          <a:off x="3882666" y="2104989"/>
          <a:ext cx="2962992" cy="1481496"/>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Improve the understanding of the concept and definition of social innovation</a:t>
          </a:r>
        </a:p>
      </dsp:txBody>
      <dsp:txXfrm>
        <a:off x="3882666" y="2104989"/>
        <a:ext cx="2962992" cy="1481496"/>
      </dsp:txXfrm>
    </dsp:sp>
    <dsp:sp modelId="{23086700-94D4-094F-8807-DE913744E884}">
      <dsp:nvSpPr>
        <dsp:cNvPr id="0" name=""/>
        <dsp:cNvSpPr/>
      </dsp:nvSpPr>
      <dsp:spPr>
        <a:xfrm>
          <a:off x="7467887" y="1264"/>
          <a:ext cx="2962992" cy="148149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a:t>Enhance</a:t>
          </a:r>
        </a:p>
      </dsp:txBody>
      <dsp:txXfrm>
        <a:off x="7467887" y="1264"/>
        <a:ext cx="2962992" cy="1481496"/>
      </dsp:txXfrm>
    </dsp:sp>
    <dsp:sp modelId="{A882BE2A-C98E-7545-8A4C-B0F7459CCBFE}">
      <dsp:nvSpPr>
        <dsp:cNvPr id="0" name=""/>
        <dsp:cNvSpPr/>
      </dsp:nvSpPr>
      <dsp:spPr>
        <a:xfrm>
          <a:off x="7467887" y="2104989"/>
          <a:ext cx="2962992" cy="1481496"/>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Enhance the knowledge of the sources of social innovation </a:t>
          </a:r>
        </a:p>
      </dsp:txBody>
      <dsp:txXfrm>
        <a:off x="7467887" y="2104989"/>
        <a:ext cx="2962992" cy="14814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B2A894-7E9A-4D49-A830-708B43121DB7}">
      <dsp:nvSpPr>
        <dsp:cNvPr id="0" name=""/>
        <dsp:cNvSpPr/>
      </dsp:nvSpPr>
      <dsp:spPr>
        <a:xfrm>
          <a:off x="1282" y="625605"/>
          <a:ext cx="4501667" cy="285855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56AAF3-3BB9-0041-8BD4-5E571213AB2F}">
      <dsp:nvSpPr>
        <dsp:cNvPr id="0" name=""/>
        <dsp:cNvSpPr/>
      </dsp:nvSpPr>
      <dsp:spPr>
        <a:xfrm>
          <a:off x="501467" y="1100781"/>
          <a:ext cx="4501667" cy="2858558"/>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 new way of doing things with the specific interest of attending to the needs of society, such as poverty or crime.</a:t>
          </a:r>
          <a:endParaRPr lang="en-US" sz="2000" kern="1200"/>
        </a:p>
      </dsp:txBody>
      <dsp:txXfrm>
        <a:off x="585191" y="1184505"/>
        <a:ext cx="4334219" cy="2691110"/>
      </dsp:txXfrm>
    </dsp:sp>
    <dsp:sp modelId="{069302AF-8210-684E-83D0-9A9C6C75CDAF}">
      <dsp:nvSpPr>
        <dsp:cNvPr id="0" name=""/>
        <dsp:cNvSpPr/>
      </dsp:nvSpPr>
      <dsp:spPr>
        <a:xfrm>
          <a:off x="5503320" y="625605"/>
          <a:ext cx="4501667" cy="2858558"/>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EEA788-E20A-9646-A968-CC2C7B734D36}">
      <dsp:nvSpPr>
        <dsp:cNvPr id="0" name=""/>
        <dsp:cNvSpPr/>
      </dsp:nvSpPr>
      <dsp:spPr>
        <a:xfrm>
          <a:off x="6003505" y="1100781"/>
          <a:ext cx="4501667" cy="2858558"/>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In this approach, social innovation focused on the result of social innovation and not in the process followed to achieve it. </a:t>
          </a:r>
          <a:endParaRPr lang="en-US" sz="2000" kern="1200"/>
        </a:p>
      </dsp:txBody>
      <dsp:txXfrm>
        <a:off x="6087229" y="1184505"/>
        <a:ext cx="4334219" cy="26911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700AC-6C1C-804D-AE7B-C72DB20FEBA8}">
      <dsp:nvSpPr>
        <dsp:cNvPr id="0" name=""/>
        <dsp:cNvSpPr/>
      </dsp:nvSpPr>
      <dsp:spPr>
        <a:xfrm>
          <a:off x="0" y="788172"/>
          <a:ext cx="2859785" cy="18159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94545B-FCE1-BF46-A1C9-A71F7B1B9F58}">
      <dsp:nvSpPr>
        <dsp:cNvPr id="0" name=""/>
        <dsp:cNvSpPr/>
      </dsp:nvSpPr>
      <dsp:spPr>
        <a:xfrm>
          <a:off x="317753" y="1090039"/>
          <a:ext cx="2859785" cy="18159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This refers to the novelty in the form of satisfying the need. The method to satisfy the need must be different from the traditional way. </a:t>
          </a:r>
          <a:endParaRPr lang="en-US" sz="1800" kern="1200"/>
        </a:p>
      </dsp:txBody>
      <dsp:txXfrm>
        <a:off x="370941" y="1143227"/>
        <a:ext cx="2753409" cy="1709588"/>
      </dsp:txXfrm>
    </dsp:sp>
    <dsp:sp modelId="{A863F49C-7700-BB4A-9A56-928CCADE5173}">
      <dsp:nvSpPr>
        <dsp:cNvPr id="0" name=""/>
        <dsp:cNvSpPr/>
      </dsp:nvSpPr>
      <dsp:spPr>
        <a:xfrm>
          <a:off x="3495293" y="788172"/>
          <a:ext cx="2859785" cy="18159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03716-1B6F-3A4F-AC82-B734C1D8B4B3}">
      <dsp:nvSpPr>
        <dsp:cNvPr id="0" name=""/>
        <dsp:cNvSpPr/>
      </dsp:nvSpPr>
      <dsp:spPr>
        <a:xfrm>
          <a:off x="3813047" y="1090039"/>
          <a:ext cx="2859785" cy="18159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This element of novelty can be given by the creation of something new, or by the inclusion of new features or components in the need satisfaction. </a:t>
          </a:r>
          <a:endParaRPr lang="en-US" sz="1800" kern="1200"/>
        </a:p>
      </dsp:txBody>
      <dsp:txXfrm>
        <a:off x="3866235" y="1143227"/>
        <a:ext cx="2753409" cy="1709588"/>
      </dsp:txXfrm>
    </dsp:sp>
    <dsp:sp modelId="{15D25A8C-422B-9B4F-8454-2DD1795C3F57}">
      <dsp:nvSpPr>
        <dsp:cNvPr id="0" name=""/>
        <dsp:cNvSpPr/>
      </dsp:nvSpPr>
      <dsp:spPr>
        <a:xfrm>
          <a:off x="6990587" y="788172"/>
          <a:ext cx="2859785" cy="18159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A2E683-7AC3-6E47-A8C2-DE6F4F1E9E24}">
      <dsp:nvSpPr>
        <dsp:cNvPr id="0" name=""/>
        <dsp:cNvSpPr/>
      </dsp:nvSpPr>
      <dsp:spPr>
        <a:xfrm>
          <a:off x="7308341" y="1090039"/>
          <a:ext cx="2859785" cy="18159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This element defines the innovative aspect of the solution and how it is carried out.</a:t>
          </a:r>
          <a:endParaRPr lang="en-US" sz="1800" kern="1200"/>
        </a:p>
      </dsp:txBody>
      <dsp:txXfrm>
        <a:off x="7361529" y="1143227"/>
        <a:ext cx="2753409" cy="17095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C264F6-3762-544C-98E8-554E654238CE}">
      <dsp:nvSpPr>
        <dsp:cNvPr id="0" name=""/>
        <dsp:cNvSpPr/>
      </dsp:nvSpPr>
      <dsp:spPr>
        <a:xfrm>
          <a:off x="1309" y="0"/>
          <a:ext cx="5107478" cy="3587750"/>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98199" tIns="330200" rIns="398199" bIns="330200" numCol="1" spcCol="1270" anchor="t" anchorCtr="0">
          <a:noAutofit/>
        </a:bodyPr>
        <a:lstStyle/>
        <a:p>
          <a:pPr marL="0" lvl="0" indent="0" algn="l" defTabSz="1155700">
            <a:lnSpc>
              <a:spcPct val="90000"/>
            </a:lnSpc>
            <a:spcBef>
              <a:spcPct val="0"/>
            </a:spcBef>
            <a:spcAft>
              <a:spcPct val="35000"/>
            </a:spcAft>
            <a:buNone/>
          </a:pPr>
          <a:r>
            <a:rPr lang="en-US" sz="2600" kern="1200"/>
            <a:t>Radical social innovation: </a:t>
          </a:r>
          <a:r>
            <a:rPr lang="en-GB" sz="2600" kern="1200"/>
            <a:t>integrally transform approaches and situations</a:t>
          </a:r>
          <a:endParaRPr lang="en-US" sz="2600" kern="1200"/>
        </a:p>
      </dsp:txBody>
      <dsp:txXfrm>
        <a:off x="1309" y="1363345"/>
        <a:ext cx="5107478" cy="2152650"/>
      </dsp:txXfrm>
    </dsp:sp>
    <dsp:sp modelId="{10B86DCF-1F86-FE40-A62C-12848E49CBD7}">
      <dsp:nvSpPr>
        <dsp:cNvPr id="0" name=""/>
        <dsp:cNvSpPr/>
      </dsp:nvSpPr>
      <dsp:spPr>
        <a:xfrm>
          <a:off x="2016886" y="358774"/>
          <a:ext cx="1076325" cy="1076325"/>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83914" tIns="12700" rIns="83914"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2174510" y="516398"/>
        <a:ext cx="761077" cy="761077"/>
      </dsp:txXfrm>
    </dsp:sp>
    <dsp:sp modelId="{8B756CD5-5683-5F46-A607-B47EC804C115}">
      <dsp:nvSpPr>
        <dsp:cNvPr id="0" name=""/>
        <dsp:cNvSpPr/>
      </dsp:nvSpPr>
      <dsp:spPr>
        <a:xfrm>
          <a:off x="1309" y="3587678"/>
          <a:ext cx="5107478" cy="72"/>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5928A70-E7FE-6044-B2DB-C2FBDD6B6FE3}">
      <dsp:nvSpPr>
        <dsp:cNvPr id="0" name=""/>
        <dsp:cNvSpPr/>
      </dsp:nvSpPr>
      <dsp:spPr>
        <a:xfrm>
          <a:off x="5619536" y="0"/>
          <a:ext cx="5107478" cy="3587750"/>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98199" tIns="330200" rIns="398199" bIns="330200" numCol="1" spcCol="1270" anchor="t" anchorCtr="0">
          <a:noAutofit/>
        </a:bodyPr>
        <a:lstStyle/>
        <a:p>
          <a:pPr marL="0" lvl="0" indent="0" algn="l" defTabSz="1155700">
            <a:lnSpc>
              <a:spcPct val="90000"/>
            </a:lnSpc>
            <a:spcBef>
              <a:spcPct val="0"/>
            </a:spcBef>
            <a:spcAft>
              <a:spcPct val="35000"/>
            </a:spcAft>
            <a:buNone/>
          </a:pPr>
          <a:r>
            <a:rPr lang="en-US" sz="2600" kern="1200"/>
            <a:t>Incremental social innovation: </a:t>
          </a:r>
          <a:r>
            <a:rPr lang="en-GB" sz="2600" kern="1200"/>
            <a:t>based on what already exists</a:t>
          </a:r>
          <a:r>
            <a:rPr lang="en-US" sz="2600" kern="1200"/>
            <a:t> </a:t>
          </a:r>
        </a:p>
      </dsp:txBody>
      <dsp:txXfrm>
        <a:off x="5619536" y="1363345"/>
        <a:ext cx="5107478" cy="2152650"/>
      </dsp:txXfrm>
    </dsp:sp>
    <dsp:sp modelId="{4D43C98E-CFF8-E040-B558-E94EE0EB1A37}">
      <dsp:nvSpPr>
        <dsp:cNvPr id="0" name=""/>
        <dsp:cNvSpPr/>
      </dsp:nvSpPr>
      <dsp:spPr>
        <a:xfrm>
          <a:off x="7635113" y="358774"/>
          <a:ext cx="1076325" cy="1076325"/>
        </a:xfrm>
        <a:prstGeom prst="ellipse">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83914" tIns="12700" rIns="83914"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7792737" y="516398"/>
        <a:ext cx="761077" cy="761077"/>
      </dsp:txXfrm>
    </dsp:sp>
    <dsp:sp modelId="{55779160-5A1E-D648-A991-11D431555D02}">
      <dsp:nvSpPr>
        <dsp:cNvPr id="0" name=""/>
        <dsp:cNvSpPr/>
      </dsp:nvSpPr>
      <dsp:spPr>
        <a:xfrm>
          <a:off x="5619536" y="3587678"/>
          <a:ext cx="5107478" cy="72"/>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27113-DE34-BA4E-B02E-99C88BF22450}">
      <dsp:nvSpPr>
        <dsp:cNvPr id="0" name=""/>
        <dsp:cNvSpPr/>
      </dsp:nvSpPr>
      <dsp:spPr>
        <a:xfrm>
          <a:off x="6098171" y="3808475"/>
          <a:ext cx="2766745" cy="1792224"/>
        </a:xfrm>
        <a:prstGeom prst="roundRect">
          <a:avLst>
            <a:gd name="adj" fmla="val 10000"/>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endParaRPr lang="en-GB" sz="1000" kern="1200"/>
        </a:p>
        <a:p>
          <a:pPr marL="57150" lvl="1" indent="-57150" algn="l" defTabSz="444500">
            <a:lnSpc>
              <a:spcPct val="90000"/>
            </a:lnSpc>
            <a:spcBef>
              <a:spcPct val="0"/>
            </a:spcBef>
            <a:spcAft>
              <a:spcPct val="15000"/>
            </a:spcAft>
            <a:buChar char="•"/>
          </a:pPr>
          <a:endParaRPr lang="en-GB" sz="1000" kern="1200"/>
        </a:p>
        <a:p>
          <a:pPr marL="57150" lvl="1" indent="-57150" algn="l" defTabSz="444500">
            <a:lnSpc>
              <a:spcPct val="90000"/>
            </a:lnSpc>
            <a:spcBef>
              <a:spcPct val="0"/>
            </a:spcBef>
            <a:spcAft>
              <a:spcPct val="15000"/>
            </a:spcAft>
            <a:buChar char="•"/>
          </a:pPr>
          <a:r>
            <a:rPr lang="en-GB" sz="1000" kern="1200"/>
            <a:t>Social responsibility</a:t>
          </a:r>
        </a:p>
        <a:p>
          <a:pPr marL="57150" lvl="1" indent="-57150" algn="l" defTabSz="444500">
            <a:lnSpc>
              <a:spcPct val="90000"/>
            </a:lnSpc>
            <a:spcBef>
              <a:spcPct val="0"/>
            </a:spcBef>
            <a:spcAft>
              <a:spcPct val="15000"/>
            </a:spcAft>
            <a:buChar char="•"/>
          </a:pPr>
          <a:r>
            <a:rPr lang="en-GB" sz="1000" kern="1200"/>
            <a:t>Social purpose-driven business models</a:t>
          </a:r>
        </a:p>
        <a:p>
          <a:pPr marL="57150" lvl="1" indent="-57150" algn="l" defTabSz="444500">
            <a:lnSpc>
              <a:spcPct val="90000"/>
            </a:lnSpc>
            <a:spcBef>
              <a:spcPct val="0"/>
            </a:spcBef>
            <a:spcAft>
              <a:spcPct val="15000"/>
            </a:spcAft>
            <a:buChar char="•"/>
          </a:pPr>
          <a:r>
            <a:rPr lang="en-GB" sz="1000" kern="1200"/>
            <a:t>Social enterprises</a:t>
          </a:r>
        </a:p>
        <a:p>
          <a:pPr marL="57150" lvl="1" indent="-57150" algn="l" defTabSz="444500">
            <a:lnSpc>
              <a:spcPct val="90000"/>
            </a:lnSpc>
            <a:spcBef>
              <a:spcPct val="0"/>
            </a:spcBef>
            <a:spcAft>
              <a:spcPct val="15000"/>
            </a:spcAft>
            <a:buChar char="•"/>
          </a:pPr>
          <a:r>
            <a:rPr lang="en-GB" sz="1000" kern="1200"/>
            <a:t>Cooperatives</a:t>
          </a:r>
        </a:p>
      </dsp:txBody>
      <dsp:txXfrm>
        <a:off x="6967564" y="4295900"/>
        <a:ext cx="1857984" cy="1265430"/>
      </dsp:txXfrm>
    </dsp:sp>
    <dsp:sp modelId="{B24386A2-DFFB-DD4E-B5C2-A69D657CF268}">
      <dsp:nvSpPr>
        <dsp:cNvPr id="0" name=""/>
        <dsp:cNvSpPr/>
      </dsp:nvSpPr>
      <dsp:spPr>
        <a:xfrm>
          <a:off x="1584007" y="3808475"/>
          <a:ext cx="2766745" cy="1792224"/>
        </a:xfrm>
        <a:prstGeom prst="roundRect">
          <a:avLst>
            <a:gd name="adj" fmla="val 10000"/>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r>
            <a:rPr lang="en-GB" sz="1000" kern="1200"/>
            <a:t>Collective action</a:t>
          </a:r>
        </a:p>
        <a:p>
          <a:pPr marL="57150" lvl="1" indent="-57150" algn="l" defTabSz="444500">
            <a:lnSpc>
              <a:spcPct val="90000"/>
            </a:lnSpc>
            <a:spcBef>
              <a:spcPct val="0"/>
            </a:spcBef>
            <a:spcAft>
              <a:spcPct val="15000"/>
            </a:spcAft>
            <a:buChar char="•"/>
          </a:pPr>
          <a:r>
            <a:rPr lang="en-GB" sz="1000" kern="1200"/>
            <a:t>Social movement</a:t>
          </a:r>
        </a:p>
        <a:p>
          <a:pPr marL="57150" lvl="1" indent="-57150" algn="l" defTabSz="444500">
            <a:lnSpc>
              <a:spcPct val="90000"/>
            </a:lnSpc>
            <a:spcBef>
              <a:spcPct val="0"/>
            </a:spcBef>
            <a:spcAft>
              <a:spcPct val="15000"/>
            </a:spcAft>
            <a:buChar char="•"/>
          </a:pPr>
          <a:r>
            <a:rPr lang="en-GB" sz="1000" kern="1200"/>
            <a:t>Volunteering </a:t>
          </a:r>
        </a:p>
      </dsp:txBody>
      <dsp:txXfrm>
        <a:off x="1623376" y="4295900"/>
        <a:ext cx="1857984" cy="1265430"/>
      </dsp:txXfrm>
    </dsp:sp>
    <dsp:sp modelId="{6740B6D7-9245-3E48-9178-11B681C93A5A}">
      <dsp:nvSpPr>
        <dsp:cNvPr id="0" name=""/>
        <dsp:cNvSpPr/>
      </dsp:nvSpPr>
      <dsp:spPr>
        <a:xfrm>
          <a:off x="6098171" y="0"/>
          <a:ext cx="2766745" cy="1792224"/>
        </a:xfrm>
        <a:prstGeom prst="roundRect">
          <a:avLst>
            <a:gd name="adj" fmla="val 10000"/>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r>
            <a:rPr lang="en-GB" sz="1000" kern="1200"/>
            <a:t>Spaces for linking efforts</a:t>
          </a:r>
        </a:p>
        <a:p>
          <a:pPr marL="57150" lvl="1" indent="-57150" algn="l" defTabSz="444500">
            <a:lnSpc>
              <a:spcPct val="90000"/>
            </a:lnSpc>
            <a:spcBef>
              <a:spcPct val="0"/>
            </a:spcBef>
            <a:spcAft>
              <a:spcPct val="15000"/>
            </a:spcAft>
            <a:buChar char="•"/>
          </a:pPr>
          <a:r>
            <a:rPr lang="en-GB" sz="1000" kern="1200"/>
            <a:t>Innovation co-financing</a:t>
          </a:r>
        </a:p>
        <a:p>
          <a:pPr marL="57150" lvl="1" indent="-57150" algn="l" defTabSz="444500">
            <a:lnSpc>
              <a:spcPct val="90000"/>
            </a:lnSpc>
            <a:spcBef>
              <a:spcPct val="0"/>
            </a:spcBef>
            <a:spcAft>
              <a:spcPct val="15000"/>
            </a:spcAft>
            <a:buChar char="•"/>
          </a:pPr>
          <a:r>
            <a:rPr lang="en-GB" sz="1000" kern="1200"/>
            <a:t>Creation of laws, regulations and norms.</a:t>
          </a:r>
        </a:p>
      </dsp:txBody>
      <dsp:txXfrm>
        <a:off x="6967564" y="39369"/>
        <a:ext cx="1857984" cy="1265430"/>
      </dsp:txXfrm>
    </dsp:sp>
    <dsp:sp modelId="{FB7C6A9A-0175-A540-837C-965779DA3423}">
      <dsp:nvSpPr>
        <dsp:cNvPr id="0" name=""/>
        <dsp:cNvSpPr/>
      </dsp:nvSpPr>
      <dsp:spPr>
        <a:xfrm>
          <a:off x="1584007" y="0"/>
          <a:ext cx="2766745" cy="1792224"/>
        </a:xfrm>
        <a:prstGeom prst="roundRect">
          <a:avLst>
            <a:gd name="adj" fmla="val 10000"/>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r>
            <a:rPr lang="en-GB" sz="1000" kern="1200"/>
            <a:t>Articulation of efforts</a:t>
          </a:r>
        </a:p>
        <a:p>
          <a:pPr marL="57150" lvl="1" indent="-57150" algn="l" defTabSz="444500">
            <a:lnSpc>
              <a:spcPct val="90000"/>
            </a:lnSpc>
            <a:spcBef>
              <a:spcPct val="0"/>
            </a:spcBef>
            <a:spcAft>
              <a:spcPct val="15000"/>
            </a:spcAft>
            <a:buChar char="•"/>
          </a:pPr>
          <a:r>
            <a:rPr lang="en-GB" sz="1000" kern="1200"/>
            <a:t>Models of intervention and accompaniment </a:t>
          </a:r>
        </a:p>
        <a:p>
          <a:pPr marL="57150" lvl="1" indent="-57150" algn="l" defTabSz="444500">
            <a:lnSpc>
              <a:spcPct val="90000"/>
            </a:lnSpc>
            <a:spcBef>
              <a:spcPct val="0"/>
            </a:spcBef>
            <a:spcAft>
              <a:spcPct val="15000"/>
            </a:spcAft>
            <a:buChar char="•"/>
          </a:pPr>
          <a:r>
            <a:rPr lang="en-GB" sz="1000" kern="1200"/>
            <a:t>Hybrid structures (economic and social value)</a:t>
          </a:r>
        </a:p>
        <a:p>
          <a:pPr marL="57150" lvl="1" indent="-57150" algn="l" defTabSz="444500">
            <a:lnSpc>
              <a:spcPct val="90000"/>
            </a:lnSpc>
            <a:spcBef>
              <a:spcPct val="0"/>
            </a:spcBef>
            <a:spcAft>
              <a:spcPct val="15000"/>
            </a:spcAft>
            <a:buChar char="•"/>
          </a:pPr>
          <a:endParaRPr lang="en-GB" sz="1000" kern="1200"/>
        </a:p>
      </dsp:txBody>
      <dsp:txXfrm>
        <a:off x="1623376" y="39369"/>
        <a:ext cx="1857984" cy="1265430"/>
      </dsp:txXfrm>
    </dsp:sp>
    <dsp:sp modelId="{C4D91E04-E9D6-ED47-BFFE-E8168EF401E9}">
      <dsp:nvSpPr>
        <dsp:cNvPr id="0" name=""/>
        <dsp:cNvSpPr/>
      </dsp:nvSpPr>
      <dsp:spPr>
        <a:xfrm>
          <a:off x="2743352" y="319239"/>
          <a:ext cx="2425103" cy="2425103"/>
        </a:xfrm>
        <a:prstGeom prst="pieWedg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Non-profit/Third sector</a:t>
          </a:r>
        </a:p>
      </dsp:txBody>
      <dsp:txXfrm>
        <a:off x="3453648" y="1029535"/>
        <a:ext cx="1714807" cy="1714807"/>
      </dsp:txXfrm>
    </dsp:sp>
    <dsp:sp modelId="{049EBC20-7404-554E-900F-8557C28FB06A}">
      <dsp:nvSpPr>
        <dsp:cNvPr id="0" name=""/>
        <dsp:cNvSpPr/>
      </dsp:nvSpPr>
      <dsp:spPr>
        <a:xfrm rot="5400000">
          <a:off x="5280469" y="319239"/>
          <a:ext cx="2425103" cy="2425103"/>
        </a:xfrm>
        <a:prstGeom prst="pieWedg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Public sector</a:t>
          </a:r>
        </a:p>
      </dsp:txBody>
      <dsp:txXfrm rot="-5400000">
        <a:off x="5280469" y="1029535"/>
        <a:ext cx="1714807" cy="1714807"/>
      </dsp:txXfrm>
    </dsp:sp>
    <dsp:sp modelId="{D9496CBB-69AC-9F45-A9CB-4BFC76080693}">
      <dsp:nvSpPr>
        <dsp:cNvPr id="0" name=""/>
        <dsp:cNvSpPr/>
      </dsp:nvSpPr>
      <dsp:spPr>
        <a:xfrm rot="10800000">
          <a:off x="5280469" y="2856357"/>
          <a:ext cx="2425103" cy="2425103"/>
        </a:xfrm>
        <a:prstGeom prst="pieWedg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Private sector</a:t>
          </a:r>
        </a:p>
      </dsp:txBody>
      <dsp:txXfrm rot="10800000">
        <a:off x="5280469" y="2856357"/>
        <a:ext cx="1714807" cy="1714807"/>
      </dsp:txXfrm>
    </dsp:sp>
    <dsp:sp modelId="{0F79EEF2-6FA9-FA43-9013-8519360C3896}">
      <dsp:nvSpPr>
        <dsp:cNvPr id="0" name=""/>
        <dsp:cNvSpPr/>
      </dsp:nvSpPr>
      <dsp:spPr>
        <a:xfrm rot="16200000">
          <a:off x="2743352" y="2856357"/>
          <a:ext cx="2425103" cy="2425103"/>
        </a:xfrm>
        <a:prstGeom prst="pieWedg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Informal sector</a:t>
          </a:r>
        </a:p>
      </dsp:txBody>
      <dsp:txXfrm rot="5400000">
        <a:off x="3453648" y="2856357"/>
        <a:ext cx="1714807" cy="1714807"/>
      </dsp:txXfrm>
    </dsp:sp>
    <dsp:sp modelId="{58318033-B572-7E42-B2D7-FA9E261D55C5}">
      <dsp:nvSpPr>
        <dsp:cNvPr id="0" name=""/>
        <dsp:cNvSpPr/>
      </dsp:nvSpPr>
      <dsp:spPr>
        <a:xfrm>
          <a:off x="4805810" y="2296286"/>
          <a:ext cx="837304" cy="728091"/>
        </a:xfrm>
        <a:prstGeom prst="circularArrow">
          <a:avLst/>
        </a:prstGeom>
        <a:solidFill>
          <a:schemeClr val="dk2">
            <a:tint val="60000"/>
            <a:hueOff val="0"/>
            <a:satOff val="0"/>
            <a:lumOff val="0"/>
            <a:alphaOff val="0"/>
          </a:schemeClr>
        </a:solidFill>
        <a:ln>
          <a:noFill/>
        </a:ln>
        <a:effectLst>
          <a:outerShdw blurRad="57150" dist="19050" dir="5400000" algn="ctr" rotWithShape="0">
            <a:srgbClr val="000000">
              <a:alpha val="63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 modelId="{6054DA3A-C953-8E4A-B58A-9CE596164AD9}">
      <dsp:nvSpPr>
        <dsp:cNvPr id="0" name=""/>
        <dsp:cNvSpPr/>
      </dsp:nvSpPr>
      <dsp:spPr>
        <a:xfrm rot="10800000">
          <a:off x="4805810" y="2576322"/>
          <a:ext cx="837304" cy="728091"/>
        </a:xfrm>
        <a:prstGeom prst="circularArrow">
          <a:avLst/>
        </a:prstGeom>
        <a:solidFill>
          <a:schemeClr val="dk2">
            <a:tint val="60000"/>
            <a:hueOff val="0"/>
            <a:satOff val="0"/>
            <a:lumOff val="0"/>
            <a:alphaOff val="0"/>
          </a:schemeClr>
        </a:solidFill>
        <a:ln>
          <a:noFill/>
        </a:ln>
        <a:effectLst>
          <a:outerShdw blurRad="57150" dist="19050" dir="5400000" algn="ctr" rotWithShape="0">
            <a:srgbClr val="000000">
              <a:alpha val="63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0B325-2EDA-9944-A142-C81FB4215498}">
      <dsp:nvSpPr>
        <dsp:cNvPr id="0" name=""/>
        <dsp:cNvSpPr/>
      </dsp:nvSpPr>
      <dsp:spPr>
        <a:xfrm>
          <a:off x="9429" y="312550"/>
          <a:ext cx="5636561" cy="2254624"/>
        </a:xfrm>
        <a:prstGeom prst="chevron">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GB" sz="1500" kern="1200"/>
            <a:t>The public sector contemplates organizations and institutions of the State that, through programs, norms, laws, or other mechanisms seek to promote social change. </a:t>
          </a:r>
          <a:endParaRPr lang="en-US" sz="1500" kern="1200"/>
        </a:p>
      </dsp:txBody>
      <dsp:txXfrm>
        <a:off x="1136741" y="312550"/>
        <a:ext cx="3381937" cy="2254624"/>
      </dsp:txXfrm>
    </dsp:sp>
    <dsp:sp modelId="{72A9627C-1B5C-0A45-8986-9F1E93E7E0F2}">
      <dsp:nvSpPr>
        <dsp:cNvPr id="0" name=""/>
        <dsp:cNvSpPr/>
      </dsp:nvSpPr>
      <dsp:spPr>
        <a:xfrm>
          <a:off x="5082334" y="312550"/>
          <a:ext cx="5636561" cy="2254624"/>
        </a:xfrm>
        <a:prstGeom prst="chevron">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GB" sz="1500" kern="1200"/>
            <a:t>Their participation has focused on the allocation of spaces for linking the efforts of different organizations and sectors, the co-financing of this type of innovation, the creation of norms, regulations, and laws that promote this innovation and legitimating movements and social actions supported by groups of organized civil society.</a:t>
          </a:r>
          <a:endParaRPr lang="en-US" sz="1500" kern="1200"/>
        </a:p>
      </dsp:txBody>
      <dsp:txXfrm>
        <a:off x="6209646" y="312550"/>
        <a:ext cx="3381937" cy="225462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6218E7-B461-294C-BF97-C655E51B1690}">
      <dsp:nvSpPr>
        <dsp:cNvPr id="0" name=""/>
        <dsp:cNvSpPr/>
      </dsp:nvSpPr>
      <dsp:spPr>
        <a:xfrm>
          <a:off x="1743590" y="1172"/>
          <a:ext cx="2701507" cy="2701507"/>
        </a:xfrm>
        <a:prstGeom prst="downArrow">
          <a:avLst>
            <a:gd name="adj1" fmla="val 50000"/>
            <a:gd name="adj2" fmla="val 35000"/>
          </a:avLst>
        </a:prstGeom>
        <a:gradFill rotWithShape="0">
          <a:gsLst>
            <a:gs pos="0">
              <a:schemeClr val="dk2">
                <a:hueOff val="0"/>
                <a:satOff val="0"/>
                <a:lumOff val="0"/>
                <a:alphaOff val="0"/>
                <a:lumMod val="110000"/>
                <a:satMod val="105000"/>
                <a:tint val="67000"/>
              </a:schemeClr>
            </a:gs>
            <a:gs pos="50000">
              <a:schemeClr val="dk2">
                <a:hueOff val="0"/>
                <a:satOff val="0"/>
                <a:lumOff val="0"/>
                <a:alphaOff val="0"/>
                <a:lumMod val="105000"/>
                <a:satMod val="103000"/>
                <a:tint val="73000"/>
              </a:schemeClr>
            </a:gs>
            <a:gs pos="100000">
              <a:schemeClr val="dk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a:t>Macro-level impact:</a:t>
          </a:r>
        </a:p>
        <a:p>
          <a:pPr marL="0" lvl="0" indent="0" algn="ctr" defTabSz="533400">
            <a:lnSpc>
              <a:spcPct val="90000"/>
            </a:lnSpc>
            <a:spcBef>
              <a:spcPct val="0"/>
            </a:spcBef>
            <a:spcAft>
              <a:spcPct val="35000"/>
            </a:spcAft>
            <a:buNone/>
          </a:pPr>
          <a:endParaRPr lang="en-GB" sz="1200" kern="1200"/>
        </a:p>
        <a:p>
          <a:pPr marL="0" lvl="0" indent="0" algn="ctr" defTabSz="533400">
            <a:lnSpc>
              <a:spcPct val="90000"/>
            </a:lnSpc>
            <a:spcBef>
              <a:spcPct val="0"/>
            </a:spcBef>
            <a:spcAft>
              <a:spcPct val="35000"/>
            </a:spcAft>
            <a:buNone/>
          </a:pPr>
          <a:r>
            <a:rPr lang="en-GB" sz="1200" kern="1200"/>
            <a:t>Social innovation is aimed at solving social problems and generate change at the level of nations or countries. </a:t>
          </a:r>
        </a:p>
      </dsp:txBody>
      <dsp:txXfrm>
        <a:off x="2418967" y="1172"/>
        <a:ext cx="1350753" cy="2228743"/>
      </dsp:txXfrm>
    </dsp:sp>
    <dsp:sp modelId="{98EAAA32-C5C8-EA4C-89B4-FD4E4B91404B}">
      <dsp:nvSpPr>
        <dsp:cNvPr id="0" name=""/>
        <dsp:cNvSpPr/>
      </dsp:nvSpPr>
      <dsp:spPr>
        <a:xfrm rot="7200000">
          <a:off x="3305601" y="2706655"/>
          <a:ext cx="2701507" cy="2701507"/>
        </a:xfrm>
        <a:prstGeom prst="downArrow">
          <a:avLst>
            <a:gd name="adj1" fmla="val 50000"/>
            <a:gd name="adj2" fmla="val 35000"/>
          </a:avLst>
        </a:prstGeom>
        <a:gradFill rotWithShape="0">
          <a:gsLst>
            <a:gs pos="0">
              <a:schemeClr val="dk2">
                <a:hueOff val="0"/>
                <a:satOff val="0"/>
                <a:lumOff val="0"/>
                <a:alphaOff val="0"/>
                <a:lumMod val="110000"/>
                <a:satMod val="105000"/>
                <a:tint val="67000"/>
              </a:schemeClr>
            </a:gs>
            <a:gs pos="50000">
              <a:schemeClr val="dk2">
                <a:hueOff val="0"/>
                <a:satOff val="0"/>
                <a:lumOff val="0"/>
                <a:alphaOff val="0"/>
                <a:lumMod val="105000"/>
                <a:satMod val="103000"/>
                <a:tint val="73000"/>
              </a:schemeClr>
            </a:gs>
            <a:gs pos="100000">
              <a:schemeClr val="dk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a:t>Meso-level impact:</a:t>
          </a:r>
        </a:p>
        <a:p>
          <a:pPr marL="0" lvl="0" indent="0" algn="ctr" defTabSz="533400">
            <a:lnSpc>
              <a:spcPct val="90000"/>
            </a:lnSpc>
            <a:spcBef>
              <a:spcPct val="0"/>
            </a:spcBef>
            <a:spcAft>
              <a:spcPct val="35000"/>
            </a:spcAft>
            <a:buNone/>
          </a:pPr>
          <a:endParaRPr lang="en-GB" sz="1200" kern="1200"/>
        </a:p>
        <a:p>
          <a:pPr marL="0" lvl="0" indent="0" algn="ctr" defTabSz="533400">
            <a:lnSpc>
              <a:spcPct val="90000"/>
            </a:lnSpc>
            <a:spcBef>
              <a:spcPct val="0"/>
            </a:spcBef>
            <a:spcAft>
              <a:spcPct val="35000"/>
            </a:spcAft>
            <a:buNone/>
          </a:pPr>
          <a:r>
            <a:rPr lang="en-GB" sz="1200" kern="1200"/>
            <a:t>Social innovation focuses on meeting the social and economic needs of a region within a country.</a:t>
          </a:r>
        </a:p>
      </dsp:txBody>
      <dsp:txXfrm rot="-5400000">
        <a:off x="3746696" y="3500223"/>
        <a:ext cx="2228743" cy="1350753"/>
      </dsp:txXfrm>
    </dsp:sp>
    <dsp:sp modelId="{2D9B297C-32E1-884E-81C3-AFDAB46892F5}">
      <dsp:nvSpPr>
        <dsp:cNvPr id="0" name=""/>
        <dsp:cNvSpPr/>
      </dsp:nvSpPr>
      <dsp:spPr>
        <a:xfrm rot="14400000">
          <a:off x="181579" y="2706655"/>
          <a:ext cx="2701507" cy="2701507"/>
        </a:xfrm>
        <a:prstGeom prst="downArrow">
          <a:avLst>
            <a:gd name="adj1" fmla="val 50000"/>
            <a:gd name="adj2" fmla="val 35000"/>
          </a:avLst>
        </a:prstGeom>
        <a:gradFill rotWithShape="0">
          <a:gsLst>
            <a:gs pos="0">
              <a:schemeClr val="dk2">
                <a:hueOff val="0"/>
                <a:satOff val="0"/>
                <a:lumOff val="0"/>
                <a:alphaOff val="0"/>
                <a:lumMod val="110000"/>
                <a:satMod val="105000"/>
                <a:tint val="67000"/>
              </a:schemeClr>
            </a:gs>
            <a:gs pos="50000">
              <a:schemeClr val="dk2">
                <a:hueOff val="0"/>
                <a:satOff val="0"/>
                <a:lumOff val="0"/>
                <a:alphaOff val="0"/>
                <a:lumMod val="105000"/>
                <a:satMod val="103000"/>
                <a:tint val="73000"/>
              </a:schemeClr>
            </a:gs>
            <a:gs pos="100000">
              <a:schemeClr val="dk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a:t>Micro-level impact:</a:t>
          </a:r>
        </a:p>
        <a:p>
          <a:pPr marL="0" lvl="0" indent="0" algn="ctr" defTabSz="533400">
            <a:lnSpc>
              <a:spcPct val="90000"/>
            </a:lnSpc>
            <a:spcBef>
              <a:spcPct val="0"/>
            </a:spcBef>
            <a:spcAft>
              <a:spcPct val="35000"/>
            </a:spcAft>
            <a:buNone/>
          </a:pPr>
          <a:endParaRPr lang="en-GB" sz="1200" kern="1200"/>
        </a:p>
        <a:p>
          <a:pPr marL="0" lvl="0" indent="0" algn="ctr" defTabSz="533400">
            <a:lnSpc>
              <a:spcPct val="90000"/>
            </a:lnSpc>
            <a:spcBef>
              <a:spcPct val="0"/>
            </a:spcBef>
            <a:spcAft>
              <a:spcPct val="35000"/>
            </a:spcAft>
            <a:buNone/>
          </a:pPr>
          <a:r>
            <a:rPr lang="en-GB" sz="1200" kern="1200"/>
            <a:t>Social innovation meets the social and economic needs of individuals and communities</a:t>
          </a:r>
        </a:p>
      </dsp:txBody>
      <dsp:txXfrm rot="5400000">
        <a:off x="213248" y="3500223"/>
        <a:ext cx="2228743" cy="1350753"/>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6B823-0E8C-CA47-B75B-23CC6174E77A}" type="datetimeFigureOut">
              <a:rPr lang="en-US" smtClean="0"/>
              <a:t>11/3/22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3D5E9A-FF62-0648-B3BC-FAF5ADD989FA}" type="slidenum">
              <a:rPr lang="en-US" smtClean="0"/>
              <a:t>‹#›</a:t>
            </a:fld>
            <a:endParaRPr lang="en-US"/>
          </a:p>
        </p:txBody>
      </p:sp>
    </p:spTree>
    <p:extLst>
      <p:ext uri="{BB962C8B-B14F-4D97-AF65-F5344CB8AC3E}">
        <p14:creationId xmlns:p14="http://schemas.microsoft.com/office/powerpoint/2010/main" val="2646000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4</a:t>
            </a:fld>
            <a:endParaRPr lang="en-US"/>
          </a:p>
        </p:txBody>
      </p:sp>
    </p:spTree>
    <p:extLst>
      <p:ext uri="{BB962C8B-B14F-4D97-AF65-F5344CB8AC3E}">
        <p14:creationId xmlns:p14="http://schemas.microsoft.com/office/powerpoint/2010/main" val="2810797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Garamond" panose="02020404030301010803" pitchFamily="18" charset="0"/>
                <a:ea typeface="Calibri" panose="020F0502020204030204" pitchFamily="34" charset="0"/>
                <a:cs typeface="Times New Roman" panose="02020603050405020304" pitchFamily="18" charset="0"/>
              </a:rPr>
              <a:t>On successful completion of this module, a student will be able to</a:t>
            </a:r>
          </a:p>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7</a:t>
            </a:fld>
            <a:endParaRPr lang="en-US"/>
          </a:p>
        </p:txBody>
      </p:sp>
    </p:spTree>
    <p:extLst>
      <p:ext uri="{BB962C8B-B14F-4D97-AF65-F5344CB8AC3E}">
        <p14:creationId xmlns:p14="http://schemas.microsoft.com/office/powerpoint/2010/main" val="2762630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14</a:t>
            </a:fld>
            <a:endParaRPr lang="en-US"/>
          </a:p>
        </p:txBody>
      </p:sp>
    </p:spTree>
    <p:extLst>
      <p:ext uri="{BB962C8B-B14F-4D97-AF65-F5344CB8AC3E}">
        <p14:creationId xmlns:p14="http://schemas.microsoft.com/office/powerpoint/2010/main" val="4153808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18</a:t>
            </a:fld>
            <a:endParaRPr lang="en-US"/>
          </a:p>
        </p:txBody>
      </p:sp>
    </p:spTree>
    <p:extLst>
      <p:ext uri="{BB962C8B-B14F-4D97-AF65-F5344CB8AC3E}">
        <p14:creationId xmlns:p14="http://schemas.microsoft.com/office/powerpoint/2010/main" val="1564781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These innovators can be individuals (social entrepreneurs or social intrapreneurs), social groups (collectives), private organizations (Non-Governmental Organizations, companies, or cooperatives), or public institutions (Government Organizations) that seek, by some type of entrepreneurship or initiative, respond to a social problem and address a social need that is unsatisfied in a systemic way.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Concerning the sector where social innovations come from, there are four possible sources: non-profit, public, private, and informal (The Young Foundation, 2012). The social innovations developed from these sectors are not isolated and can be complemented by their resources and mandates, as well as articulated with each other with the interest of achieving the social change that each one seeks.</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25</a:t>
            </a:fld>
            <a:endParaRPr lang="en-US"/>
          </a:p>
        </p:txBody>
      </p:sp>
    </p:spTree>
    <p:extLst>
      <p:ext uri="{BB962C8B-B14F-4D97-AF65-F5344CB8AC3E}">
        <p14:creationId xmlns:p14="http://schemas.microsoft.com/office/powerpoint/2010/main" val="1998213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27</a:t>
            </a:fld>
            <a:endParaRPr lang="en-US"/>
          </a:p>
        </p:txBody>
      </p:sp>
    </p:spTree>
    <p:extLst>
      <p:ext uri="{BB962C8B-B14F-4D97-AF65-F5344CB8AC3E}">
        <p14:creationId xmlns:p14="http://schemas.microsoft.com/office/powerpoint/2010/main" val="2675051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6AA2A4-7A27-3F44-8BBE-BFFA6C1A504A}" type="slidenum">
              <a:rPr lang="en-US" smtClean="0"/>
              <a:t>31</a:t>
            </a:fld>
            <a:endParaRPr lang="en-US"/>
          </a:p>
        </p:txBody>
      </p:sp>
    </p:spTree>
    <p:extLst>
      <p:ext uri="{BB962C8B-B14F-4D97-AF65-F5344CB8AC3E}">
        <p14:creationId xmlns:p14="http://schemas.microsoft.com/office/powerpoint/2010/main" val="99681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cap="all" spc="-100" baseline="0"/>
            </a:lvl1pPr>
          </a:lstStyle>
          <a:p>
            <a:r>
              <a:rPr lang="en-US"/>
              <a:t>Click to edit Master title style</a:t>
            </a:r>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Thursday, November 3,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820514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Thursday, November 3,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312894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a:lvl1pPr>
          </a:lstStyle>
          <a:p>
            <a:r>
              <a:rPr lang="en-US"/>
              <a:t>Click to edit Master title style</a:t>
            </a:r>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Thursday, November 3,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2771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Thursday, November 3,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71286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Thursday, November 3, 2022</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77672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Thursday, November 3, 2022</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78918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Thursday, November 3, 2022</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560855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Thursday, November 3,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722961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Thursday, November 3, 2022</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15815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Thursday, November 3,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08705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Thursday, November 3, 2022</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26563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Thursday, November 3, 2022</a:t>
            </a:fld>
            <a:endParaRPr lang="en-US"/>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a:p>
        </p:txBody>
      </p:sp>
    </p:spTree>
    <p:extLst>
      <p:ext uri="{BB962C8B-B14F-4D97-AF65-F5344CB8AC3E}">
        <p14:creationId xmlns:p14="http://schemas.microsoft.com/office/powerpoint/2010/main" val="204724927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7" r:id="rId6"/>
    <p:sldLayoutId id="2147483702" r:id="rId7"/>
    <p:sldLayoutId id="2147483703" r:id="rId8"/>
    <p:sldLayoutId id="2147483704" r:id="rId9"/>
    <p:sldLayoutId id="2147483706" r:id="rId10"/>
    <p:sldLayoutId id="2147483705" r:id="rId11"/>
  </p:sldLayoutIdLst>
  <p:hf sldNum="0" hdr="0" ftr="0" dt="0"/>
  <p:txStyles>
    <p:titleStyle>
      <a:lvl1pPr algn="l" defTabSz="914400" rtl="0" eaLnBrk="1" latinLnBrk="0" hangingPunct="1">
        <a:lnSpc>
          <a:spcPct val="100000"/>
        </a:lnSpc>
        <a:spcBef>
          <a:spcPct val="0"/>
        </a:spcBef>
        <a:buNone/>
        <a:defRPr sz="3200" kern="1200" cap="none" spc="4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Ncu8NEzKVQU"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223F0BC-E6BA-0E7C-0822-209D1F0F4F51}"/>
              </a:ext>
            </a:extLst>
          </p:cNvPr>
          <p:cNvGraphicFramePr>
            <a:graphicFrameLocks noGrp="1"/>
          </p:cNvGraphicFramePr>
          <p:nvPr>
            <p:extLst>
              <p:ext uri="{D42A27DB-BD31-4B8C-83A1-F6EECF244321}">
                <p14:modId xmlns:p14="http://schemas.microsoft.com/office/powerpoint/2010/main" val="1368151288"/>
              </p:ext>
            </p:extLst>
          </p:nvPr>
        </p:nvGraphicFramePr>
        <p:xfrm>
          <a:off x="1203366" y="616157"/>
          <a:ext cx="9785267" cy="6065477"/>
        </p:xfrm>
        <a:graphic>
          <a:graphicData uri="http://schemas.openxmlformats.org/drawingml/2006/table">
            <a:tbl>
              <a:tblPr firstRow="1" firstCol="1" bandRow="1">
                <a:tableStyleId>{85BE263C-DBD7-4A20-BB59-AAB30ACAA65A}</a:tableStyleId>
              </a:tblPr>
              <a:tblGrid>
                <a:gridCol w="2422566">
                  <a:extLst>
                    <a:ext uri="{9D8B030D-6E8A-4147-A177-3AD203B41FA5}">
                      <a16:colId xmlns:a16="http://schemas.microsoft.com/office/drawing/2014/main" val="3762555219"/>
                    </a:ext>
                  </a:extLst>
                </a:gridCol>
                <a:gridCol w="2569822">
                  <a:extLst>
                    <a:ext uri="{9D8B030D-6E8A-4147-A177-3AD203B41FA5}">
                      <a16:colId xmlns:a16="http://schemas.microsoft.com/office/drawing/2014/main" val="2077550236"/>
                    </a:ext>
                  </a:extLst>
                </a:gridCol>
                <a:gridCol w="4792879">
                  <a:extLst>
                    <a:ext uri="{9D8B030D-6E8A-4147-A177-3AD203B41FA5}">
                      <a16:colId xmlns:a16="http://schemas.microsoft.com/office/drawing/2014/main" val="3540488373"/>
                    </a:ext>
                  </a:extLst>
                </a:gridCol>
              </a:tblGrid>
              <a:tr h="356368">
                <a:tc>
                  <a:txBody>
                    <a:bodyPr/>
                    <a:lstStyle/>
                    <a:p>
                      <a:pPr algn="ctr">
                        <a:lnSpc>
                          <a:spcPct val="107000"/>
                        </a:lnSpc>
                      </a:pPr>
                      <a:endParaRPr lang="en-GB" sz="1400" b="1" kern="150">
                        <a:solidFill>
                          <a:schemeClr val="bg1"/>
                        </a:solidFill>
                        <a:effectLst/>
                      </a:endParaRPr>
                    </a:p>
                    <a:p>
                      <a:pPr algn="ctr">
                        <a:lnSpc>
                          <a:spcPct val="107000"/>
                        </a:lnSpc>
                      </a:pPr>
                      <a:r>
                        <a:rPr lang="en-GB" sz="1400" b="1" kern="150">
                          <a:solidFill>
                            <a:schemeClr val="bg1"/>
                          </a:solidFill>
                          <a:effectLst/>
                        </a:rPr>
                        <a:t>Date</a:t>
                      </a:r>
                      <a:endParaRPr lang="en-GB" sz="14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400" b="1" kern="150">
                        <a:solidFill>
                          <a:schemeClr val="bg1"/>
                        </a:solidFill>
                        <a:effectLst/>
                      </a:endParaRPr>
                    </a:p>
                    <a:p>
                      <a:pPr algn="ctr">
                        <a:lnSpc>
                          <a:spcPct val="107000"/>
                        </a:lnSpc>
                      </a:pPr>
                      <a:r>
                        <a:rPr lang="en-US" sz="1400" b="1" kern="150">
                          <a:solidFill>
                            <a:schemeClr val="bg1"/>
                          </a:solidFill>
                          <a:effectLst/>
                        </a:rPr>
                        <a:t> Activity</a:t>
                      </a:r>
                      <a:endParaRPr lang="en-GB" sz="14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400" b="1" kern="150">
                        <a:solidFill>
                          <a:schemeClr val="bg1"/>
                        </a:solidFill>
                        <a:effectLst/>
                      </a:endParaRPr>
                    </a:p>
                    <a:p>
                      <a:pPr algn="ctr">
                        <a:lnSpc>
                          <a:spcPct val="107000"/>
                        </a:lnSpc>
                      </a:pPr>
                      <a:r>
                        <a:rPr lang="en-US" sz="1400" b="1" kern="150">
                          <a:solidFill>
                            <a:schemeClr val="bg1"/>
                          </a:solidFill>
                          <a:effectLst/>
                        </a:rPr>
                        <a:t>Session Title and Description</a:t>
                      </a:r>
                      <a:endParaRPr lang="en-GB" sz="14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2127934878"/>
                  </a:ext>
                </a:extLst>
              </a:tr>
              <a:tr h="85625">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October 31</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100" b="1" kern="150">
                        <a:solidFill>
                          <a:schemeClr val="bg1"/>
                        </a:solidFill>
                        <a:effectLst/>
                      </a:endParaRPr>
                    </a:p>
                    <a:p>
                      <a:pPr algn="ctr">
                        <a:lnSpc>
                          <a:spcPct val="107000"/>
                        </a:lnSpc>
                      </a:pPr>
                      <a:r>
                        <a:rPr lang="en-US" sz="1100" b="1" kern="150">
                          <a:solidFill>
                            <a:schemeClr val="bg1"/>
                          </a:solidFill>
                          <a:effectLst/>
                        </a:rPr>
                        <a:t>Lecture1 </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100" b="1" kern="150">
                        <a:solidFill>
                          <a:schemeClr val="bg1"/>
                        </a:solidFill>
                        <a:effectLst/>
                      </a:endParaRPr>
                    </a:p>
                    <a:p>
                      <a:pPr algn="ctr">
                        <a:lnSpc>
                          <a:spcPct val="107000"/>
                        </a:lnSpc>
                      </a:pPr>
                      <a:r>
                        <a:rPr lang="en-US" sz="1100" b="1" kern="150">
                          <a:solidFill>
                            <a:schemeClr val="bg1"/>
                          </a:solidFill>
                          <a:effectLst/>
                        </a:rPr>
                        <a:t>Module Introduction / Making sense of social innovation</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4140077452"/>
                  </a:ext>
                </a:extLst>
              </a:tr>
              <a:tr h="367585">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3/4</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100" b="1" kern="150">
                        <a:solidFill>
                          <a:schemeClr val="bg1"/>
                        </a:solidFill>
                        <a:effectLst/>
                      </a:endParaRPr>
                    </a:p>
                    <a:p>
                      <a:pPr algn="ctr">
                        <a:lnSpc>
                          <a:spcPct val="107000"/>
                        </a:lnSpc>
                      </a:pPr>
                      <a:r>
                        <a:rPr lang="en-US"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US" sz="1100" b="1" kern="150">
                        <a:solidFill>
                          <a:schemeClr val="bg1"/>
                        </a:solidFill>
                        <a:effectLst/>
                      </a:endParaRPr>
                    </a:p>
                    <a:p>
                      <a:pPr algn="ctr">
                        <a:lnSpc>
                          <a:spcPct val="107000"/>
                        </a:lnSpc>
                      </a:pPr>
                      <a:r>
                        <a:rPr lang="en-US" sz="1100" b="1" kern="150">
                          <a:solidFill>
                            <a:schemeClr val="bg1"/>
                          </a:solidFill>
                          <a:effectLst/>
                        </a:rPr>
                        <a:t>Group work/ 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4021577732"/>
                  </a:ext>
                </a:extLst>
              </a:tr>
              <a:tr h="373348">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7</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2</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Social justice and sustainable enterprise</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3331759524"/>
                  </a:ext>
                </a:extLst>
              </a:tr>
              <a:tr h="312240">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10/11</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Group work/case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600241224"/>
                  </a:ext>
                </a:extLst>
              </a:tr>
              <a:tr h="354886">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14</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3</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Conceptualising the role of social innovation in sustainability transformations </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1311316494"/>
                  </a:ext>
                </a:extLst>
              </a:tr>
              <a:tr h="283277">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17/18</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Group work/case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1434912159"/>
                  </a:ext>
                </a:extLst>
              </a:tr>
              <a:tr h="325923">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21</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4</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New forms of value creation: sharing, collaborative and circular economy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2630317034"/>
                  </a:ext>
                </a:extLst>
              </a:tr>
              <a:tr h="0">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24/25</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b="1" kern="150">
                        <a:solidFill>
                          <a:schemeClr val="bg1"/>
                        </a:solidFill>
                        <a:effectLs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50">
                          <a:solidFill>
                            <a:schemeClr val="bg1"/>
                          </a:solidFill>
                          <a:effectLst/>
                        </a:rPr>
                        <a:t>Group work/case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3534712801"/>
                  </a:ext>
                </a:extLst>
              </a:tr>
              <a:tr h="346926">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November 28</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5</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Social impact assessment: measuring and reporting on social impact</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776645402"/>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1/2</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b="1" kern="150">
                        <a:solidFill>
                          <a:schemeClr val="bg1"/>
                        </a:solidFill>
                        <a:effectLs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50">
                          <a:solidFill>
                            <a:schemeClr val="bg1"/>
                          </a:solidFill>
                          <a:effectLst/>
                        </a:rPr>
                        <a:t>Group work/case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4293823204"/>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5</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6</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Social impact bonds and pay by results model</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1181261548"/>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12</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7</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Corporate social entrepreneurship and new business models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3168944362"/>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15/16</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Seminars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b="1" kern="150">
                        <a:solidFill>
                          <a:schemeClr val="bg1"/>
                        </a:solidFill>
                        <a:effectLs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50">
                          <a:solidFill>
                            <a:schemeClr val="bg1"/>
                          </a:solidFill>
                          <a:effectLst/>
                        </a:rPr>
                        <a:t>Group work/case study</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2546360900"/>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19</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8</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Business modelling: canvas and social canvas</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3533399022"/>
                  </a:ext>
                </a:extLst>
              </a:tr>
              <a:tr h="226409">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December 20</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gn="ct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Lecture 9</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tc>
                  <a:txBody>
                    <a:bodyPr/>
                    <a:lstStyle/>
                    <a:p>
                      <a:pPr>
                        <a:lnSpc>
                          <a:spcPct val="107000"/>
                        </a:lnSpc>
                      </a:pPr>
                      <a:endParaRPr lang="en-GB" sz="1100" b="1" kern="150">
                        <a:solidFill>
                          <a:schemeClr val="bg1"/>
                        </a:solidFill>
                        <a:effectLst/>
                      </a:endParaRPr>
                    </a:p>
                    <a:p>
                      <a:pPr algn="ctr">
                        <a:lnSpc>
                          <a:spcPct val="107000"/>
                        </a:lnSpc>
                      </a:pPr>
                      <a:r>
                        <a:rPr lang="en-GB" sz="1100" b="1" kern="150">
                          <a:solidFill>
                            <a:schemeClr val="bg1"/>
                          </a:solidFill>
                          <a:effectLst/>
                        </a:rPr>
                        <a:t>Social innovation in a post-pandemic world</a:t>
                      </a:r>
                      <a:endParaRPr lang="en-GB" sz="1100" b="1" kern="150">
                        <a:solidFill>
                          <a:schemeClr val="bg1"/>
                        </a:solidFill>
                        <a:effectLst/>
                        <a:latin typeface="Arial" panose="020B0604020202020204" pitchFamily="34" charset="0"/>
                        <a:ea typeface="SimSun" panose="02010600030101010101" pitchFamily="2" charset="-122"/>
                        <a:cs typeface="Arial" panose="020B0604020202020204" pitchFamily="34" charset="0"/>
                      </a:endParaRPr>
                    </a:p>
                  </a:txBody>
                  <a:tcPr marL="25543" marR="25543" marT="0" marB="0"/>
                </a:tc>
                <a:extLst>
                  <a:ext uri="{0D108BD9-81ED-4DB2-BD59-A6C34878D82A}">
                    <a16:rowId xmlns:a16="http://schemas.microsoft.com/office/drawing/2014/main" val="2798005316"/>
                  </a:ext>
                </a:extLst>
              </a:tr>
            </a:tbl>
          </a:graphicData>
        </a:graphic>
      </p:graphicFrame>
    </p:spTree>
    <p:extLst>
      <p:ext uri="{BB962C8B-B14F-4D97-AF65-F5344CB8AC3E}">
        <p14:creationId xmlns:p14="http://schemas.microsoft.com/office/powerpoint/2010/main" val="292168755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A20E4EF1-6AA9-4634-A88F-493037806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D0558E7-61D4-43D8-ADB8-96DE971186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9E2A56-8109-0380-DA88-C0824C23BD2A}"/>
              </a:ext>
            </a:extLst>
          </p:cNvPr>
          <p:cNvSpPr>
            <a:spLocks noGrp="1"/>
          </p:cNvSpPr>
          <p:nvPr>
            <p:ph type="title"/>
          </p:nvPr>
        </p:nvSpPr>
        <p:spPr>
          <a:xfrm>
            <a:off x="1349567" y="619199"/>
            <a:ext cx="9492866" cy="492443"/>
          </a:xfrm>
        </p:spPr>
        <p:txBody>
          <a:bodyPr vert="horz" wrap="square" lIns="0" tIns="0" rIns="0" bIns="0" rtlCol="0" anchor="t" anchorCtr="0">
            <a:normAutofit/>
          </a:bodyPr>
          <a:lstStyle/>
          <a:p>
            <a:pPr algn="ctr"/>
            <a:r>
              <a:rPr lang="en-US" spc="-100"/>
              <a:t>Assessment</a:t>
            </a:r>
          </a:p>
        </p:txBody>
      </p:sp>
      <p:grpSp>
        <p:nvGrpSpPr>
          <p:cNvPr id="15" name="Group 14">
            <a:extLst>
              <a:ext uri="{FF2B5EF4-FFF2-40B4-BE49-F238E27FC236}">
                <a16:creationId xmlns:a16="http://schemas.microsoft.com/office/drawing/2014/main" id="{C8F3AECA-1E28-4DB0-901D-747B827596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9400" y="406270"/>
            <a:ext cx="684878" cy="1449344"/>
            <a:chOff x="643527" y="1187494"/>
            <a:chExt cx="1434178" cy="3035022"/>
          </a:xfrm>
        </p:grpSpPr>
        <p:sp>
          <p:nvSpPr>
            <p:cNvPr id="16" name="Freeform 78">
              <a:extLst>
                <a:ext uri="{FF2B5EF4-FFF2-40B4-BE49-F238E27FC236}">
                  <a16:creationId xmlns:a16="http://schemas.microsoft.com/office/drawing/2014/main" id="{F137E6B0-A1AA-47FF-AAB8-9E5D6B701C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083914" y="3331230"/>
              <a:ext cx="879143" cy="903430"/>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7" name="Freeform 79">
              <a:extLst>
                <a:ext uri="{FF2B5EF4-FFF2-40B4-BE49-F238E27FC236}">
                  <a16:creationId xmlns:a16="http://schemas.microsoft.com/office/drawing/2014/main" id="{F72FB821-5AF0-4EA1-B84B-D5E12D8333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869193" y="1989904"/>
              <a:ext cx="743890" cy="1195221"/>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18" name="Freeform 85">
              <a:extLst>
                <a:ext uri="{FF2B5EF4-FFF2-40B4-BE49-F238E27FC236}">
                  <a16:creationId xmlns:a16="http://schemas.microsoft.com/office/drawing/2014/main" id="{DFE0F740-8A45-42B9-BEF6-A75329504F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316205" y="967005"/>
              <a:ext cx="541011" cy="981989"/>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grpSp>
        <p:nvGrpSpPr>
          <p:cNvPr id="20" name="Group 19">
            <a:extLst>
              <a:ext uri="{FF2B5EF4-FFF2-40B4-BE49-F238E27FC236}">
                <a16:creationId xmlns:a16="http://schemas.microsoft.com/office/drawing/2014/main" id="{3214C51D-3B74-4CCB-82B8-A184460FCA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25210" y="268794"/>
            <a:ext cx="632305" cy="1606552"/>
            <a:chOff x="10224385" y="954724"/>
            <a:chExt cx="1324087" cy="3364228"/>
          </a:xfrm>
        </p:grpSpPr>
        <p:sp>
          <p:nvSpPr>
            <p:cNvPr id="21" name="Freeform 80">
              <a:extLst>
                <a:ext uri="{FF2B5EF4-FFF2-40B4-BE49-F238E27FC236}">
                  <a16:creationId xmlns:a16="http://schemas.microsoft.com/office/drawing/2014/main" id="{66CD91DA-BDB8-476E-8111-2918188D6D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62739" y="2385730"/>
              <a:ext cx="985733" cy="504616"/>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2" name="Freeform 84">
              <a:extLst>
                <a:ext uri="{FF2B5EF4-FFF2-40B4-BE49-F238E27FC236}">
                  <a16:creationId xmlns:a16="http://schemas.microsoft.com/office/drawing/2014/main" id="{576CF7BA-63E8-47BF-AB8E-E9134BE8EF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874527">
              <a:off x="10288245" y="954724"/>
              <a:ext cx="852074" cy="892781"/>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3" name="Freeform 87">
              <a:extLst>
                <a:ext uri="{FF2B5EF4-FFF2-40B4-BE49-F238E27FC236}">
                  <a16:creationId xmlns:a16="http://schemas.microsoft.com/office/drawing/2014/main" id="{C0C95E2B-D068-4E18-85DE-266A42E6C6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20630858">
              <a:off x="10224385" y="3437261"/>
              <a:ext cx="824227" cy="881691"/>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 useBgFill="1">
        <p:nvSpPr>
          <p:cNvPr id="25" name="Freeform: Shape 24">
            <a:extLst>
              <a:ext uri="{FF2B5EF4-FFF2-40B4-BE49-F238E27FC236}">
                <a16:creationId xmlns:a16="http://schemas.microsoft.com/office/drawing/2014/main" id="{61DBDC3E-EFBF-429B-957B-6C76FFB44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5693480" y="359481"/>
            <a:ext cx="805041" cy="12192001"/>
          </a:xfrm>
          <a:custGeom>
            <a:avLst/>
            <a:gdLst>
              <a:gd name="connsiteX0" fmla="*/ 0 w 805041"/>
              <a:gd name="connsiteY0" fmla="*/ 12192001 h 12192001"/>
              <a:gd name="connsiteX1" fmla="*/ 2268 w 805041"/>
              <a:gd name="connsiteY1" fmla="*/ 11635931 h 12192001"/>
              <a:gd name="connsiteX2" fmla="*/ 39265 w 805041"/>
              <a:gd name="connsiteY2" fmla="*/ 9246579 h 12192001"/>
              <a:gd name="connsiteX3" fmla="*/ 79643 w 805041"/>
              <a:gd name="connsiteY3" fmla="*/ 7976300 h 12192001"/>
              <a:gd name="connsiteX4" fmla="*/ 39265 w 805041"/>
              <a:gd name="connsiteY4" fmla="*/ 7150621 h 12192001"/>
              <a:gd name="connsiteX5" fmla="*/ 39265 w 805041"/>
              <a:gd name="connsiteY5" fmla="*/ 6515481 h 12192001"/>
              <a:gd name="connsiteX6" fmla="*/ 39265 w 805041"/>
              <a:gd name="connsiteY6" fmla="*/ 4864121 h 12192001"/>
              <a:gd name="connsiteX7" fmla="*/ 79645 w 805041"/>
              <a:gd name="connsiteY7" fmla="*/ 2958705 h 12192001"/>
              <a:gd name="connsiteX8" fmla="*/ 54260 w 805041"/>
              <a:gd name="connsiteY8" fmla="*/ 203487 h 12192001"/>
              <a:gd name="connsiteX9" fmla="*/ 52385 w 805041"/>
              <a:gd name="connsiteY9" fmla="*/ 0 h 12192001"/>
              <a:gd name="connsiteX10" fmla="*/ 805041 w 805041"/>
              <a:gd name="connsiteY10" fmla="*/ 0 h 12192001"/>
              <a:gd name="connsiteX11" fmla="*/ 805040 w 805041"/>
              <a:gd name="connsiteY11" fmla="*/ 12192001 h 12192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041" h="12192001">
                <a:moveTo>
                  <a:pt x="0" y="12192001"/>
                </a:moveTo>
                <a:lnTo>
                  <a:pt x="2268" y="11635931"/>
                </a:lnTo>
                <a:cubicBezTo>
                  <a:pt x="6616" y="10932425"/>
                  <a:pt x="16553" y="10139742"/>
                  <a:pt x="39265" y="9246579"/>
                </a:cubicBezTo>
                <a:cubicBezTo>
                  <a:pt x="79643" y="7976300"/>
                  <a:pt x="79643" y="7976300"/>
                  <a:pt x="79643" y="7976300"/>
                </a:cubicBezTo>
                <a:cubicBezTo>
                  <a:pt x="79643" y="7722245"/>
                  <a:pt x="39265" y="7468190"/>
                  <a:pt x="39265" y="7150621"/>
                </a:cubicBezTo>
                <a:cubicBezTo>
                  <a:pt x="39265" y="6833051"/>
                  <a:pt x="39265" y="6578996"/>
                  <a:pt x="39265" y="6515481"/>
                </a:cubicBezTo>
                <a:cubicBezTo>
                  <a:pt x="39265" y="4864121"/>
                  <a:pt x="39265" y="4864121"/>
                  <a:pt x="39265" y="4864121"/>
                </a:cubicBezTo>
                <a:cubicBezTo>
                  <a:pt x="79645" y="2958705"/>
                  <a:pt x="79645" y="2958705"/>
                  <a:pt x="79645" y="2958705"/>
                </a:cubicBezTo>
                <a:cubicBezTo>
                  <a:pt x="68288" y="1726140"/>
                  <a:pt x="60126" y="840233"/>
                  <a:pt x="54260" y="203487"/>
                </a:cubicBezTo>
                <a:lnTo>
                  <a:pt x="52385" y="0"/>
                </a:lnTo>
                <a:lnTo>
                  <a:pt x="805041" y="0"/>
                </a:lnTo>
                <a:lnTo>
                  <a:pt x="805040" y="12192001"/>
                </a:lnTo>
                <a:close/>
              </a:path>
            </a:pathLst>
          </a:custGeom>
          <a:ln>
            <a:noFill/>
          </a:ln>
        </p:spPr>
        <p:txBody>
          <a:bodyPr vert="horz" wrap="square" lIns="91440" tIns="45720" rIns="91440" bIns="45720" numCol="1" anchor="t" anchorCtr="0" compatLnSpc="1">
            <a:prstTxWarp prst="textNoShape">
              <a:avLst/>
            </a:prstTxWarp>
            <a:noAutofit/>
          </a:bodyPr>
          <a:lstStyle/>
          <a:p>
            <a:endParaRPr lang="en-US"/>
          </a:p>
        </p:txBody>
      </p:sp>
      <p:graphicFrame>
        <p:nvGraphicFramePr>
          <p:cNvPr id="4" name="Table 3">
            <a:extLst>
              <a:ext uri="{FF2B5EF4-FFF2-40B4-BE49-F238E27FC236}">
                <a16:creationId xmlns:a16="http://schemas.microsoft.com/office/drawing/2014/main" id="{52FC6196-DFD0-EC37-EFFB-13D99F1F9F68}"/>
              </a:ext>
            </a:extLst>
          </p:cNvPr>
          <p:cNvGraphicFramePr>
            <a:graphicFrameLocks noGrp="1"/>
          </p:cNvGraphicFramePr>
          <p:nvPr>
            <p:extLst>
              <p:ext uri="{D42A27DB-BD31-4B8C-83A1-F6EECF244321}">
                <p14:modId xmlns:p14="http://schemas.microsoft.com/office/powerpoint/2010/main" val="1958829177"/>
              </p:ext>
            </p:extLst>
          </p:nvPr>
        </p:nvGraphicFramePr>
        <p:xfrm>
          <a:off x="720000" y="2713828"/>
          <a:ext cx="10728326" cy="2978159"/>
        </p:xfrm>
        <a:graphic>
          <a:graphicData uri="http://schemas.openxmlformats.org/drawingml/2006/table">
            <a:tbl>
              <a:tblPr firstRow="1" firstCol="1" bandRow="1">
                <a:noFill/>
              </a:tblPr>
              <a:tblGrid>
                <a:gridCol w="2591212">
                  <a:extLst>
                    <a:ext uri="{9D8B030D-6E8A-4147-A177-3AD203B41FA5}">
                      <a16:colId xmlns:a16="http://schemas.microsoft.com/office/drawing/2014/main" val="3764953966"/>
                    </a:ext>
                  </a:extLst>
                </a:gridCol>
                <a:gridCol w="3304747">
                  <a:extLst>
                    <a:ext uri="{9D8B030D-6E8A-4147-A177-3AD203B41FA5}">
                      <a16:colId xmlns:a16="http://schemas.microsoft.com/office/drawing/2014/main" val="4088940299"/>
                    </a:ext>
                  </a:extLst>
                </a:gridCol>
                <a:gridCol w="2448582">
                  <a:extLst>
                    <a:ext uri="{9D8B030D-6E8A-4147-A177-3AD203B41FA5}">
                      <a16:colId xmlns:a16="http://schemas.microsoft.com/office/drawing/2014/main" val="3695201555"/>
                    </a:ext>
                  </a:extLst>
                </a:gridCol>
                <a:gridCol w="2383785">
                  <a:extLst>
                    <a:ext uri="{9D8B030D-6E8A-4147-A177-3AD203B41FA5}">
                      <a16:colId xmlns:a16="http://schemas.microsoft.com/office/drawing/2014/main" val="3634257483"/>
                    </a:ext>
                  </a:extLst>
                </a:gridCol>
              </a:tblGrid>
              <a:tr h="927558">
                <a:tc>
                  <a:txBody>
                    <a:bodyPr/>
                    <a:lstStyle/>
                    <a:p>
                      <a:r>
                        <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rPr>
                        <a:t>Assessments </a:t>
                      </a:r>
                    </a:p>
                  </a:txBody>
                  <a:tcPr marL="195485" marR="146614" marT="110424" marB="110424" anchor="b">
                    <a:lnL w="12700" cmpd="sng">
                      <a:noFill/>
                    </a:lnL>
                    <a:lnR w="12700" cmpd="sng">
                      <a:noFill/>
                    </a:lnR>
                    <a:lnT w="12700" cmpd="sng">
                      <a:noFill/>
                    </a:lnT>
                    <a:lnB w="38100" cmpd="sng">
                      <a:noFill/>
                    </a:lnB>
                    <a:noFill/>
                  </a:tcPr>
                </a:tc>
                <a:tc>
                  <a:txBody>
                    <a:bodyPr/>
                    <a:lstStyle/>
                    <a:p>
                      <a:pPr algn="ctr"/>
                      <a:endPar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rPr>
                        <a:t>Deadline or exam period</a:t>
                      </a:r>
                    </a:p>
                    <a:p>
                      <a:r>
                        <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rPr>
                        <a:t> </a:t>
                      </a:r>
                    </a:p>
                  </a:txBody>
                  <a:tcPr marL="195485" marR="146614" marT="110424" marB="110424" anchor="b">
                    <a:lnL w="12700" cmpd="sng">
                      <a:noFill/>
                    </a:lnL>
                    <a:lnR w="12700" cmpd="sng">
                      <a:noFill/>
                    </a:lnR>
                    <a:lnT w="12700" cmpd="sng">
                      <a:noFill/>
                    </a:lnT>
                    <a:lnB w="38100" cmpd="sng">
                      <a:noFill/>
                    </a:lnB>
                    <a:noFill/>
                  </a:tcPr>
                </a:tc>
                <a:tc>
                  <a:txBody>
                    <a:bodyPr/>
                    <a:lstStyle/>
                    <a:p>
                      <a:pPr algn="ctr"/>
                      <a:endPar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rPr>
                        <a:t>Weighting out of 100%*</a:t>
                      </a:r>
                    </a:p>
                  </a:txBody>
                  <a:tcPr marL="195485" marR="146614" marT="110424" marB="110424" anchor="b">
                    <a:lnL w="12700" cmpd="sng">
                      <a:noFill/>
                    </a:lnL>
                    <a:lnR w="12700" cmpd="sng">
                      <a:noFill/>
                    </a:lnR>
                    <a:lnT w="12700" cmpd="sng">
                      <a:noFill/>
                    </a:lnT>
                    <a:lnB w="38100" cmpd="sng">
                      <a:noFill/>
                    </a:lnB>
                    <a:noFill/>
                  </a:tcPr>
                </a:tc>
                <a:tc>
                  <a:txBody>
                    <a:bodyPr/>
                    <a:lstStyle/>
                    <a:p>
                      <a:pPr algn="ctr"/>
                      <a:endPar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400" b="1" kern="150" cap="all" spc="60">
                          <a:solidFill>
                            <a:schemeClr val="tx1"/>
                          </a:solidFill>
                          <a:effectLst/>
                          <a:latin typeface="Arial" panose="020B0604020202020204" pitchFamily="34" charset="0"/>
                          <a:ea typeface="Times New Roman" panose="02020603050405020304" pitchFamily="18" charset="0"/>
                          <a:cs typeface="Mangal" panose="02040503050203030202" pitchFamily="18" charset="0"/>
                        </a:rPr>
                        <a:t>Maximum length </a:t>
                      </a:r>
                    </a:p>
                  </a:txBody>
                  <a:tcPr marL="195485" marR="146614" marT="110424" marB="110424" anchor="b">
                    <a:lnL w="12700" cmpd="sng">
                      <a:noFill/>
                    </a:lnL>
                    <a:lnR w="12700" cmpd="sng">
                      <a:noFill/>
                    </a:lnR>
                    <a:lnT w="12700" cmpd="sng">
                      <a:noFill/>
                    </a:lnT>
                    <a:lnB w="38100" cmpd="sng">
                      <a:noFill/>
                    </a:lnB>
                    <a:noFill/>
                  </a:tcPr>
                </a:tc>
                <a:extLst>
                  <a:ext uri="{0D108BD9-81ED-4DB2-BD59-A6C34878D82A}">
                    <a16:rowId xmlns:a16="http://schemas.microsoft.com/office/drawing/2014/main" val="2735946753"/>
                  </a:ext>
                </a:extLst>
              </a:tr>
              <a:tr h="1135724">
                <a:tc>
                  <a:txBody>
                    <a:bodyPr/>
                    <a:lstStyle/>
                    <a:p>
                      <a:endPar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r>
                        <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Summative assignment:</a:t>
                      </a:r>
                    </a:p>
                    <a:p>
                      <a:pPr>
                        <a:tabLst>
                          <a:tab pos="1101090" algn="l"/>
                        </a:tabLst>
                      </a:pPr>
                      <a:r>
                        <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Group project</a:t>
                      </a:r>
                    </a:p>
                  </a:txBody>
                  <a:tcPr marL="195485" marR="146614" marT="97742" marB="110424">
                    <a:lnL w="12700" cap="flat" cmpd="sng" algn="ctr">
                      <a:solidFill>
                        <a:schemeClr val="tx1"/>
                      </a:solidFill>
                      <a:prstDash val="solid"/>
                    </a:lnL>
                    <a:lnR w="12700" cmpd="sng">
                      <a:noFill/>
                      <a:prstDash val="solid"/>
                    </a:lnR>
                    <a:lnT w="38100" cmpd="sng">
                      <a:noFill/>
                    </a:lnT>
                    <a:lnB w="12700" cmpd="sng">
                      <a:noFill/>
                      <a:prstDash val="solid"/>
                    </a:lnB>
                    <a:no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20/12/2022</a:t>
                      </a:r>
                    </a:p>
                  </a:txBody>
                  <a:tcPr marL="195485" marR="146614" marT="97742" marB="110424">
                    <a:lnL w="12700" cmpd="sng">
                      <a:noFill/>
                      <a:prstDash val="solid"/>
                    </a:lnL>
                    <a:lnR w="12700" cmpd="sng">
                      <a:noFill/>
                      <a:prstDash val="solid"/>
                    </a:lnR>
                    <a:lnT w="38100" cmpd="sng">
                      <a:noFill/>
                    </a:lnT>
                    <a:lnB w="12700" cmpd="sng">
                      <a:noFill/>
                      <a:prstDash val="solid"/>
                    </a:lnB>
                    <a:no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30%</a:t>
                      </a:r>
                    </a:p>
                  </a:txBody>
                  <a:tcPr marL="195485" marR="146614" marT="97742" marB="110424">
                    <a:lnL w="12700" cmpd="sng">
                      <a:noFill/>
                      <a:prstDash val="solid"/>
                    </a:lnL>
                    <a:lnR w="12700" cmpd="sng">
                      <a:noFill/>
                      <a:prstDash val="solid"/>
                    </a:lnR>
                    <a:lnT w="38100" cmpd="sng">
                      <a:noFill/>
                    </a:lnT>
                    <a:lnB w="12700" cmpd="sng">
                      <a:noFill/>
                      <a:prstDash val="solid"/>
                    </a:lnB>
                    <a:no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20 minutes video presentation</a:t>
                      </a:r>
                    </a:p>
                  </a:txBody>
                  <a:tcPr marL="195485" marR="146614" marT="97742" marB="110424">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4291632736"/>
                  </a:ext>
                </a:extLst>
              </a:tr>
              <a:tr h="914877">
                <a:tc>
                  <a:txBody>
                    <a:bodyPr/>
                    <a:lstStyle/>
                    <a:p>
                      <a:endPar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r>
                        <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Summative assignment:</a:t>
                      </a:r>
                    </a:p>
                    <a:p>
                      <a:pPr>
                        <a:tabLst>
                          <a:tab pos="1101090" algn="l"/>
                        </a:tabLst>
                      </a:pPr>
                      <a:r>
                        <a:rPr lang="en-GB" sz="1400" b="1"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Individual coursework </a:t>
                      </a:r>
                    </a:p>
                  </a:txBody>
                  <a:tcPr marL="195485" marR="146614" marT="97742" marB="110424">
                    <a:lnL w="12700" cmpd="sng">
                      <a:noFill/>
                      <a:prstDash val="solid"/>
                    </a:lnL>
                    <a:lnR w="12700" cmpd="sng">
                      <a:noFill/>
                      <a:prstDash val="solid"/>
                    </a:lnR>
                    <a:lnT w="12700" cmpd="sng">
                      <a:noFill/>
                      <a:prstDash val="solid"/>
                    </a:lnT>
                    <a:lnB w="12700" cap="flat" cmpd="sng" algn="ctr">
                      <a:noFill/>
                      <a:prstDash val="solid"/>
                    </a:lnB>
                    <a:solidFill>
                      <a:schemeClr val="bg1">
                        <a:lumMod val="95000"/>
                      </a:schemeClr>
                    </a:solid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13/1/2023</a:t>
                      </a:r>
                    </a:p>
                  </a:txBody>
                  <a:tcPr marL="195485" marR="146614" marT="97742" marB="110424">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70 %</a:t>
                      </a:r>
                    </a:p>
                  </a:txBody>
                  <a:tcPr marL="195485" marR="146614" marT="97742" marB="110424">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a:endPar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endParaRPr>
                    </a:p>
                    <a:p>
                      <a:pPr algn="ctr"/>
                      <a:r>
                        <a:rPr lang="en-GB" sz="1900" kern="150" cap="none" spc="0">
                          <a:solidFill>
                            <a:schemeClr val="tx1"/>
                          </a:solidFill>
                          <a:effectLst/>
                          <a:latin typeface="Arial" panose="020B0604020202020204" pitchFamily="34" charset="0"/>
                          <a:ea typeface="Times New Roman" panose="02020603050405020304" pitchFamily="18" charset="0"/>
                          <a:cs typeface="Mangal" panose="02040503050203030202" pitchFamily="18" charset="0"/>
                        </a:rPr>
                        <a:t>2500 words</a:t>
                      </a:r>
                    </a:p>
                  </a:txBody>
                  <a:tcPr marL="195485" marR="146614" marT="97742" marB="110424">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861688289"/>
                  </a:ext>
                </a:extLst>
              </a:tr>
            </a:tbl>
          </a:graphicData>
        </a:graphic>
      </p:graphicFrame>
    </p:spTree>
    <p:extLst>
      <p:ext uri="{BB962C8B-B14F-4D97-AF65-F5344CB8AC3E}">
        <p14:creationId xmlns:p14="http://schemas.microsoft.com/office/powerpoint/2010/main" val="10544331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FAE2A12-140C-4527-B721-72C1DD3F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B43FC7-6A19-4DF3-8506-485B55500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7E689040-6301-4CD3-A20F-EA809EAD5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0 w 12192000"/>
              <a:gd name="connsiteY0" fmla="*/ 0 h 6858000"/>
              <a:gd name="connsiteX1" fmla="*/ 10344100 w 12192000"/>
              <a:gd name="connsiteY1" fmla="*/ 0 h 6858000"/>
              <a:gd name="connsiteX2" fmla="*/ 10628041 w 12192000"/>
              <a:gd name="connsiteY2" fmla="*/ 181981 h 6858000"/>
              <a:gd name="connsiteX3" fmla="*/ 10890786 w 12192000"/>
              <a:gd name="connsiteY3" fmla="*/ 404196 h 6858000"/>
              <a:gd name="connsiteX4" fmla="*/ 12140703 w 12192000"/>
              <a:gd name="connsiteY4" fmla="*/ 2501275 h 6858000"/>
              <a:gd name="connsiteX5" fmla="*/ 12192000 w 12192000"/>
              <a:gd name="connsiteY5" fmla="*/ 2695497 h 6858000"/>
              <a:gd name="connsiteX6" fmla="*/ 12192000 w 12192000"/>
              <a:gd name="connsiteY6" fmla="*/ 5699618 h 6858000"/>
              <a:gd name="connsiteX7" fmla="*/ 12152883 w 12192000"/>
              <a:gd name="connsiteY7" fmla="*/ 5839731 h 6858000"/>
              <a:gd name="connsiteX8" fmla="*/ 11693517 w 12192000"/>
              <a:gd name="connsiteY8" fmla="*/ 6719283 h 6858000"/>
              <a:gd name="connsiteX9" fmla="*/ 11571478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0" y="0"/>
                </a:moveTo>
                <a:lnTo>
                  <a:pt x="10344100" y="0"/>
                </a:lnTo>
                <a:lnTo>
                  <a:pt x="10628041" y="181981"/>
                </a:lnTo>
                <a:cubicBezTo>
                  <a:pt x="10728383" y="255277"/>
                  <a:pt x="10816544" y="329736"/>
                  <a:pt x="10890786" y="404196"/>
                </a:cubicBezTo>
                <a:cubicBezTo>
                  <a:pt x="11447593" y="962641"/>
                  <a:pt x="11888399" y="1637430"/>
                  <a:pt x="12140703" y="2501275"/>
                </a:cubicBezTo>
                <a:lnTo>
                  <a:pt x="12192000" y="2695497"/>
                </a:lnTo>
                <a:lnTo>
                  <a:pt x="12192000" y="5699618"/>
                </a:lnTo>
                <a:lnTo>
                  <a:pt x="12152883" y="5839731"/>
                </a:lnTo>
                <a:cubicBezTo>
                  <a:pt x="12041522" y="6174798"/>
                  <a:pt x="11888399" y="6467982"/>
                  <a:pt x="11693517" y="6719283"/>
                </a:cubicBezTo>
                <a:lnTo>
                  <a:pt x="11571478" y="6858000"/>
                </a:lnTo>
                <a:lnTo>
                  <a:pt x="0" y="6858000"/>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 name="Title 1">
            <a:extLst>
              <a:ext uri="{FF2B5EF4-FFF2-40B4-BE49-F238E27FC236}">
                <a16:creationId xmlns:a16="http://schemas.microsoft.com/office/drawing/2014/main" id="{C2032C52-2ABA-F377-B30A-FFC942AB45A6}"/>
              </a:ext>
            </a:extLst>
          </p:cNvPr>
          <p:cNvSpPr>
            <a:spLocks noGrp="1"/>
          </p:cNvSpPr>
          <p:nvPr>
            <p:ph type="title"/>
          </p:nvPr>
        </p:nvSpPr>
        <p:spPr>
          <a:xfrm>
            <a:off x="720000" y="619200"/>
            <a:ext cx="6923813" cy="1477328"/>
          </a:xfrm>
        </p:spPr>
        <p:txBody>
          <a:bodyPr>
            <a:normAutofit/>
          </a:bodyPr>
          <a:lstStyle/>
          <a:p>
            <a:r>
              <a:rPr lang="en-US"/>
              <a:t>Group and Individual Coursework</a:t>
            </a:r>
          </a:p>
        </p:txBody>
      </p:sp>
      <p:sp>
        <p:nvSpPr>
          <p:cNvPr id="3" name="Content Placeholder 2">
            <a:extLst>
              <a:ext uri="{FF2B5EF4-FFF2-40B4-BE49-F238E27FC236}">
                <a16:creationId xmlns:a16="http://schemas.microsoft.com/office/drawing/2014/main" id="{80DB4441-143E-BBA8-DB7B-73BED872C71B}"/>
              </a:ext>
            </a:extLst>
          </p:cNvPr>
          <p:cNvSpPr>
            <a:spLocks noGrp="1"/>
          </p:cNvSpPr>
          <p:nvPr>
            <p:ph idx="1"/>
          </p:nvPr>
        </p:nvSpPr>
        <p:spPr>
          <a:xfrm>
            <a:off x="720000" y="2448000"/>
            <a:ext cx="10716487" cy="3320975"/>
          </a:xfrm>
        </p:spPr>
        <p:txBody>
          <a:bodyPr>
            <a:normAutofit fontScale="92500" lnSpcReduction="10000"/>
          </a:bodyPr>
          <a:lstStyle/>
          <a:p>
            <a:pPr marL="0" indent="0">
              <a:lnSpc>
                <a:spcPct val="110000"/>
              </a:lnSpc>
              <a:buNone/>
            </a:pPr>
            <a:r>
              <a:rPr lang="en-US" sz="1800" b="1"/>
              <a:t>Group project:</a:t>
            </a:r>
          </a:p>
          <a:p>
            <a:pPr>
              <a:lnSpc>
                <a:spcPct val="110000"/>
              </a:lnSpc>
            </a:pPr>
            <a:r>
              <a:rPr lang="en-US" sz="1800"/>
              <a:t>Students are to form teams of a maximum of six people. </a:t>
            </a:r>
          </a:p>
          <a:p>
            <a:pPr>
              <a:lnSpc>
                <a:spcPct val="110000"/>
              </a:lnSpc>
            </a:pPr>
            <a:r>
              <a:rPr lang="en-US" sz="1800"/>
              <a:t>Each team is to co-design innovative and sustainable solution to a social problem. </a:t>
            </a:r>
          </a:p>
          <a:p>
            <a:pPr>
              <a:lnSpc>
                <a:spcPct val="110000"/>
              </a:lnSpc>
            </a:pPr>
            <a:r>
              <a:rPr lang="en-US" sz="1800"/>
              <a:t>Each team will work on their ideas during seminars </a:t>
            </a:r>
          </a:p>
          <a:p>
            <a:pPr>
              <a:lnSpc>
                <a:spcPct val="110000"/>
              </a:lnSpc>
            </a:pPr>
            <a:r>
              <a:rPr lang="en-US" sz="1800"/>
              <a:t>Teams are to create a 20-minute video presentation that details how they used an innovative and sustainable approach to solve a social problem.</a:t>
            </a:r>
          </a:p>
          <a:p>
            <a:pPr>
              <a:lnSpc>
                <a:spcPct val="110000"/>
              </a:lnSpc>
            </a:pPr>
            <a:endParaRPr lang="en-US" sz="1800"/>
          </a:p>
          <a:p>
            <a:pPr marL="0" indent="0">
              <a:lnSpc>
                <a:spcPct val="110000"/>
              </a:lnSpc>
              <a:buNone/>
            </a:pPr>
            <a:r>
              <a:rPr lang="en-US" sz="1800" b="1"/>
              <a:t>Individual coursework:</a:t>
            </a:r>
          </a:p>
          <a:p>
            <a:pPr>
              <a:lnSpc>
                <a:spcPct val="110000"/>
              </a:lnSpc>
            </a:pPr>
            <a:r>
              <a:rPr lang="en-US" sz="1800"/>
              <a:t>Individual coursework of 2500 words (details later)</a:t>
            </a:r>
          </a:p>
          <a:p>
            <a:pPr>
              <a:lnSpc>
                <a:spcPct val="110000"/>
              </a:lnSpc>
            </a:pPr>
            <a:endParaRPr lang="en-US" sz="1800"/>
          </a:p>
        </p:txBody>
      </p:sp>
    </p:spTree>
    <p:extLst>
      <p:ext uri="{BB962C8B-B14F-4D97-AF65-F5344CB8AC3E}">
        <p14:creationId xmlns:p14="http://schemas.microsoft.com/office/powerpoint/2010/main" val="28966389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EB5B4-EDDD-98DB-FB04-CF8C31A983D4}"/>
              </a:ext>
            </a:extLst>
          </p:cNvPr>
          <p:cNvSpPr>
            <a:spLocks noGrp="1"/>
          </p:cNvSpPr>
          <p:nvPr>
            <p:ph type="title"/>
          </p:nvPr>
        </p:nvSpPr>
        <p:spPr>
          <a:xfrm>
            <a:off x="841248" y="334644"/>
            <a:ext cx="10509504" cy="1076914"/>
          </a:xfrm>
        </p:spPr>
        <p:txBody>
          <a:bodyPr anchor="ctr">
            <a:normAutofit/>
          </a:bodyPr>
          <a:lstStyle/>
          <a:p>
            <a:r>
              <a:rPr lang="en-US"/>
              <a:t>Details of Group Work</a:t>
            </a:r>
          </a:p>
        </p:txBody>
      </p:sp>
      <p:graphicFrame>
        <p:nvGraphicFramePr>
          <p:cNvPr id="5" name="Content Placeholder 2">
            <a:extLst>
              <a:ext uri="{FF2B5EF4-FFF2-40B4-BE49-F238E27FC236}">
                <a16:creationId xmlns:a16="http://schemas.microsoft.com/office/drawing/2014/main" id="{C9FC9397-D0D9-AC69-F53B-DE66907D5313}"/>
              </a:ext>
            </a:extLst>
          </p:cNvPr>
          <p:cNvGraphicFramePr>
            <a:graphicFrameLocks noGrp="1"/>
          </p:cNvGraphicFramePr>
          <p:nvPr>
            <p:ph idx="1"/>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58049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7E6B6978-5103-448F-B101-093A527D3A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EB5692-CE38-42AB-ABE5-E5A1A74F2C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1505813"/>
            <a:ext cx="5015638" cy="2804400"/>
          </a:xfrm>
        </p:spPr>
        <p:txBody>
          <a:bodyPr vert="horz" wrap="square" lIns="0" tIns="0" rIns="0" bIns="0" rtlCol="0" anchor="b" anchorCtr="0">
            <a:normAutofit fontScale="90000"/>
          </a:bodyPr>
          <a:lstStyle/>
          <a:p>
            <a:pPr algn="ctr">
              <a:lnSpc>
                <a:spcPct val="90000"/>
              </a:lnSpc>
            </a:pPr>
            <a:r>
              <a:rPr lang="en-US" sz="4800" b="1" spc="-100"/>
              <a:t>LECTURE:</a:t>
            </a:r>
            <a:br>
              <a:rPr lang="en-US" sz="4800" b="1" spc="-100"/>
            </a:br>
            <a:br>
              <a:rPr lang="en-US" sz="4800" b="1" spc="-100"/>
            </a:br>
            <a:r>
              <a:rPr lang="en-US" sz="4800" b="1" spc="-100"/>
              <a:t>MAKING SENSE OF SOCIAL INNOVATION</a:t>
            </a:r>
          </a:p>
        </p:txBody>
      </p:sp>
      <p:sp useBgFill="1">
        <p:nvSpPr>
          <p:cNvPr id="17" name="Freeform: Shape 16">
            <a:extLst>
              <a:ext uri="{FF2B5EF4-FFF2-40B4-BE49-F238E27FC236}">
                <a16:creationId xmlns:a16="http://schemas.microsoft.com/office/drawing/2014/main" id="{6BE942D0-8C50-4D78-A3D0-4D82F3963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5867335" y="533334"/>
            <a:ext cx="6858000" cy="5791331"/>
          </a:xfrm>
          <a:custGeom>
            <a:avLst/>
            <a:gdLst>
              <a:gd name="connsiteX0" fmla="*/ 6858000 w 6858000"/>
              <a:gd name="connsiteY0" fmla="*/ 14535 h 5791331"/>
              <a:gd name="connsiteX1" fmla="*/ 6858000 w 6858000"/>
              <a:gd name="connsiteY1" fmla="*/ 5791331 h 5791331"/>
              <a:gd name="connsiteX2" fmla="*/ 0 w 6858000"/>
              <a:gd name="connsiteY2" fmla="*/ 5791330 h 5791331"/>
              <a:gd name="connsiteX3" fmla="*/ 0 w 6858000"/>
              <a:gd name="connsiteY3" fmla="*/ 0 h 5791331"/>
              <a:gd name="connsiteX4" fmla="*/ 145832 w 6858000"/>
              <a:gd name="connsiteY4" fmla="*/ 1175 h 5791331"/>
              <a:gd name="connsiteX5" fmla="*/ 2611132 w 6858000"/>
              <a:gd name="connsiteY5" fmla="*/ 48625 h 5791331"/>
              <a:gd name="connsiteX6" fmla="*/ 6643031 w 6858000"/>
              <a:gd name="connsiteY6" fmla="*/ 15010 h 579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91331">
                <a:moveTo>
                  <a:pt x="6858000" y="14535"/>
                </a:moveTo>
                <a:lnTo>
                  <a:pt x="6858000" y="5791331"/>
                </a:lnTo>
                <a:lnTo>
                  <a:pt x="0" y="5791330"/>
                </a:lnTo>
                <a:lnTo>
                  <a:pt x="0" y="0"/>
                </a:lnTo>
                <a:lnTo>
                  <a:pt x="145832" y="1175"/>
                </a:lnTo>
                <a:cubicBezTo>
                  <a:pt x="886907" y="14750"/>
                  <a:pt x="2228596" y="125101"/>
                  <a:pt x="2611132" y="48625"/>
                </a:cubicBezTo>
                <a:cubicBezTo>
                  <a:pt x="2933352" y="-3056"/>
                  <a:pt x="5032814" y="16325"/>
                  <a:pt x="6643031" y="1501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2CFD2-CC38-CA07-E001-E0A8F530B5C4}"/>
              </a:ext>
            </a:extLst>
          </p:cNvPr>
          <p:cNvSpPr>
            <a:spLocks noGrp="1"/>
          </p:cNvSpPr>
          <p:nvPr>
            <p:ph type="title"/>
          </p:nvPr>
        </p:nvSpPr>
        <p:spPr>
          <a:xfrm>
            <a:off x="720000" y="619200"/>
            <a:ext cx="10728322" cy="681586"/>
          </a:xfrm>
        </p:spPr>
        <p:txBody>
          <a:bodyPr wrap="square">
            <a:normAutofit/>
          </a:bodyPr>
          <a:lstStyle/>
          <a:p>
            <a:r>
              <a:rPr lang="en-US"/>
              <a:t>Learning Outcomes</a:t>
            </a:r>
          </a:p>
        </p:txBody>
      </p:sp>
      <p:graphicFrame>
        <p:nvGraphicFramePr>
          <p:cNvPr id="5" name="Content Placeholder 2">
            <a:extLst>
              <a:ext uri="{FF2B5EF4-FFF2-40B4-BE49-F238E27FC236}">
                <a16:creationId xmlns:a16="http://schemas.microsoft.com/office/drawing/2014/main" id="{B5F81133-5838-5E55-6C0B-8538FC843640}"/>
              </a:ext>
            </a:extLst>
          </p:cNvPr>
          <p:cNvGraphicFramePr>
            <a:graphicFrameLocks noGrp="1"/>
          </p:cNvGraphicFramePr>
          <p:nvPr>
            <p:ph idx="1"/>
            <p:extLst>
              <p:ext uri="{D42A27DB-BD31-4B8C-83A1-F6EECF244321}">
                <p14:modId xmlns:p14="http://schemas.microsoft.com/office/powerpoint/2010/main" val="2335074811"/>
              </p:ext>
            </p:extLst>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6344079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C5C4A0-1DA6-F5F8-D889-E18D60A14673}"/>
              </a:ext>
            </a:extLst>
          </p:cNvPr>
          <p:cNvSpPr>
            <a:spLocks noGrp="1"/>
          </p:cNvSpPr>
          <p:nvPr>
            <p:ph idx="1"/>
          </p:nvPr>
        </p:nvSpPr>
        <p:spPr/>
        <p:txBody>
          <a:bodyPr/>
          <a:lstStyle/>
          <a:p>
            <a:r>
              <a:rPr lang="en-US">
                <a:hlinkClick r:id="rId2"/>
              </a:rPr>
              <a:t>https://www.youtube.com/watch?v=Ncu8NEzKVQU</a:t>
            </a:r>
            <a:endParaRPr lang="en-US"/>
          </a:p>
          <a:p>
            <a:endParaRPr lang="en-US"/>
          </a:p>
        </p:txBody>
      </p:sp>
    </p:spTree>
    <p:extLst>
      <p:ext uri="{BB962C8B-B14F-4D97-AF65-F5344CB8AC3E}">
        <p14:creationId xmlns:p14="http://schemas.microsoft.com/office/powerpoint/2010/main" val="53478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5BB3780B-63EB-450D-A804-D6AA12F9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FE0847A5-A329-48CD-B3A7-3892FF6DA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784351-3FB4-F3DC-9187-DCA846E0BC78}"/>
              </a:ext>
            </a:extLst>
          </p:cNvPr>
          <p:cNvSpPr>
            <a:spLocks noGrp="1"/>
          </p:cNvSpPr>
          <p:nvPr>
            <p:ph type="title"/>
          </p:nvPr>
        </p:nvSpPr>
        <p:spPr>
          <a:xfrm>
            <a:off x="720000" y="619200"/>
            <a:ext cx="4991961" cy="1477328"/>
          </a:xfrm>
        </p:spPr>
        <p:txBody>
          <a:bodyPr wrap="square" anchor="ctr">
            <a:normAutofit/>
          </a:bodyPr>
          <a:lstStyle/>
          <a:p>
            <a:r>
              <a:rPr lang="en-US"/>
              <a:t>EVOLUTION OF SOCIAL INNOVATION</a:t>
            </a:r>
          </a:p>
        </p:txBody>
      </p:sp>
      <p:sp>
        <p:nvSpPr>
          <p:cNvPr id="3" name="Content Placeholder 2">
            <a:extLst>
              <a:ext uri="{FF2B5EF4-FFF2-40B4-BE49-F238E27FC236}">
                <a16:creationId xmlns:a16="http://schemas.microsoft.com/office/drawing/2014/main" id="{016BB19B-E1A2-AC5C-ED61-5CE780018876}"/>
              </a:ext>
            </a:extLst>
          </p:cNvPr>
          <p:cNvSpPr>
            <a:spLocks noGrp="1"/>
          </p:cNvSpPr>
          <p:nvPr>
            <p:ph idx="1"/>
          </p:nvPr>
        </p:nvSpPr>
        <p:spPr>
          <a:xfrm>
            <a:off x="720000" y="2541600"/>
            <a:ext cx="4991962" cy="3216273"/>
          </a:xfrm>
        </p:spPr>
        <p:txBody>
          <a:bodyPr>
            <a:normAutofit/>
          </a:bodyPr>
          <a:lstStyle/>
          <a:p>
            <a:r>
              <a:rPr lang="en-GB"/>
              <a:t>The concept of social innovation emerges as part of the search to find new ways of coordinating and mobilizing global and local problems, reflected in the Sustainable Development Goals of the United Nations Organization. </a:t>
            </a:r>
            <a:endParaRPr lang="en-US"/>
          </a:p>
        </p:txBody>
      </p:sp>
      <p:pic>
        <p:nvPicPr>
          <p:cNvPr id="3074" name="Picture 2" descr="Learn How To Evolve Innovation Through AI Solutions">
            <a:extLst>
              <a:ext uri="{FF2B5EF4-FFF2-40B4-BE49-F238E27FC236}">
                <a16:creationId xmlns:a16="http://schemas.microsoft.com/office/drawing/2014/main" id="{A7C5B6D1-7F54-128F-B1EF-03F4E5C059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670" r="23941" b="1"/>
          <a:stretch/>
        </p:blipFill>
        <p:spPr bwMode="auto">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0440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49500-B468-E7D9-3C8C-58AAF2F5916B}"/>
              </a:ext>
            </a:extLst>
          </p:cNvPr>
          <p:cNvSpPr>
            <a:spLocks noGrp="1"/>
          </p:cNvSpPr>
          <p:nvPr>
            <p:ph type="title"/>
          </p:nvPr>
        </p:nvSpPr>
        <p:spPr>
          <a:xfrm>
            <a:off x="841248" y="251312"/>
            <a:ext cx="10506456" cy="1010264"/>
          </a:xfrm>
        </p:spPr>
        <p:txBody>
          <a:bodyPr anchor="ctr">
            <a:normAutofit/>
          </a:bodyPr>
          <a:lstStyle/>
          <a:p>
            <a:r>
              <a:rPr lang="en-US"/>
              <a:t>The Early 70s:</a:t>
            </a:r>
          </a:p>
        </p:txBody>
      </p:sp>
      <p:graphicFrame>
        <p:nvGraphicFramePr>
          <p:cNvPr id="5" name="Content Placeholder 2">
            <a:extLst>
              <a:ext uri="{FF2B5EF4-FFF2-40B4-BE49-F238E27FC236}">
                <a16:creationId xmlns:a16="http://schemas.microsoft.com/office/drawing/2014/main" id="{20E3287C-C819-13CC-8055-3C7D6DD60914}"/>
              </a:ext>
            </a:extLst>
          </p:cNvPr>
          <p:cNvGraphicFramePr>
            <a:graphicFrameLocks noGrp="1"/>
          </p:cNvGraphicFramePr>
          <p:nvPr>
            <p:ph idx="1"/>
            <p:extLst>
              <p:ext uri="{D42A27DB-BD31-4B8C-83A1-F6EECF244321}">
                <p14:modId xmlns:p14="http://schemas.microsoft.com/office/powerpoint/2010/main" val="3442224975"/>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496131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4ED54-B9DE-2D62-9C60-F378F9C436A5}"/>
              </a:ext>
            </a:extLst>
          </p:cNvPr>
          <p:cNvSpPr>
            <a:spLocks noGrp="1"/>
          </p:cNvSpPr>
          <p:nvPr>
            <p:ph type="title"/>
          </p:nvPr>
        </p:nvSpPr>
        <p:spPr>
          <a:xfrm>
            <a:off x="612648" y="1078992"/>
            <a:ext cx="6268770" cy="1536192"/>
          </a:xfrm>
        </p:spPr>
        <p:txBody>
          <a:bodyPr anchor="b">
            <a:normAutofit/>
          </a:bodyPr>
          <a:lstStyle/>
          <a:p>
            <a:r>
              <a:rPr lang="en-US" sz="5200"/>
              <a:t>The Mid 70s:</a:t>
            </a:r>
          </a:p>
        </p:txBody>
      </p:sp>
      <p:sp>
        <p:nvSpPr>
          <p:cNvPr id="3" name="Content Placeholder 2">
            <a:extLst>
              <a:ext uri="{FF2B5EF4-FFF2-40B4-BE49-F238E27FC236}">
                <a16:creationId xmlns:a16="http://schemas.microsoft.com/office/drawing/2014/main" id="{BAE706B5-2344-5870-34FE-C4B4FD5EB89A}"/>
              </a:ext>
            </a:extLst>
          </p:cNvPr>
          <p:cNvSpPr>
            <a:spLocks noGrp="1"/>
          </p:cNvSpPr>
          <p:nvPr>
            <p:ph idx="1"/>
          </p:nvPr>
        </p:nvSpPr>
        <p:spPr>
          <a:xfrm>
            <a:off x="615458" y="3355848"/>
            <a:ext cx="6268770" cy="2825496"/>
          </a:xfrm>
        </p:spPr>
        <p:txBody>
          <a:bodyPr>
            <a:normAutofit/>
          </a:bodyPr>
          <a:lstStyle/>
          <a:p>
            <a:r>
              <a:rPr lang="en-GB" sz="1800"/>
              <a:t>The concept of social innovation included social transformation as one of the expected results, by the creation of new social structures, new social relations, and new modes of decision making. </a:t>
            </a:r>
          </a:p>
          <a:p>
            <a:endParaRPr lang="en-US" sz="1800"/>
          </a:p>
        </p:txBody>
      </p:sp>
      <p:pic>
        <p:nvPicPr>
          <p:cNvPr id="5" name="Picture 4" descr="3D rendering of game pieces tied together with a rope">
            <a:extLst>
              <a:ext uri="{FF2B5EF4-FFF2-40B4-BE49-F238E27FC236}">
                <a16:creationId xmlns:a16="http://schemas.microsoft.com/office/drawing/2014/main" id="{22C14054-F275-4398-5D87-C3E3E2AC7C90}"/>
              </a:ext>
            </a:extLst>
          </p:cNvPr>
          <p:cNvPicPr>
            <a:picLocks noChangeAspect="1"/>
          </p:cNvPicPr>
          <p:nvPr/>
        </p:nvPicPr>
        <p:blipFill rotWithShape="1">
          <a:blip r:embed="rId2"/>
          <a:srcRect l="11579" r="39121"/>
          <a:stretch/>
        </p:blipFill>
        <p:spPr>
          <a:xfrm>
            <a:off x="7684006" y="10"/>
            <a:ext cx="4507993" cy="6857990"/>
          </a:xfrm>
          <a:prstGeom prst="rect">
            <a:avLst/>
          </a:prstGeom>
        </p:spPr>
      </p:pic>
    </p:spTree>
    <p:extLst>
      <p:ext uri="{BB962C8B-B14F-4D97-AF65-F5344CB8AC3E}">
        <p14:creationId xmlns:p14="http://schemas.microsoft.com/office/powerpoint/2010/main" val="416929624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15486-F9F8-7567-FB5B-7E2C62209A2C}"/>
              </a:ext>
            </a:extLst>
          </p:cNvPr>
          <p:cNvSpPr>
            <a:spLocks noGrp="1"/>
          </p:cNvSpPr>
          <p:nvPr>
            <p:ph type="title"/>
          </p:nvPr>
        </p:nvSpPr>
        <p:spPr>
          <a:xfrm>
            <a:off x="612648" y="1078992"/>
            <a:ext cx="6268770" cy="1536192"/>
          </a:xfrm>
        </p:spPr>
        <p:txBody>
          <a:bodyPr anchor="b">
            <a:normAutofit/>
          </a:bodyPr>
          <a:lstStyle/>
          <a:p>
            <a:r>
              <a:rPr lang="en-US" sz="5200"/>
              <a:t>The 80s:</a:t>
            </a:r>
          </a:p>
        </p:txBody>
      </p:sp>
      <p:sp>
        <p:nvSpPr>
          <p:cNvPr id="3" name="Content Placeholder 2">
            <a:extLst>
              <a:ext uri="{FF2B5EF4-FFF2-40B4-BE49-F238E27FC236}">
                <a16:creationId xmlns:a16="http://schemas.microsoft.com/office/drawing/2014/main" id="{ABC77260-C170-4D44-3D5A-46217189B9B4}"/>
              </a:ext>
            </a:extLst>
          </p:cNvPr>
          <p:cNvSpPr>
            <a:spLocks noGrp="1"/>
          </p:cNvSpPr>
          <p:nvPr>
            <p:ph idx="1"/>
          </p:nvPr>
        </p:nvSpPr>
        <p:spPr>
          <a:xfrm>
            <a:off x="615458" y="3355848"/>
            <a:ext cx="6268770" cy="2825496"/>
          </a:xfrm>
        </p:spPr>
        <p:txBody>
          <a:bodyPr>
            <a:normAutofit/>
          </a:bodyPr>
          <a:lstStyle/>
          <a:p>
            <a:r>
              <a:rPr lang="en-GB" sz="1700"/>
              <a:t>In the eighties, the innovative element was established within the understanding of social innovations, understood as a discontinuity in comparison with the practices that are being carried out and the ways of thinking.</a:t>
            </a:r>
          </a:p>
          <a:p>
            <a:endParaRPr lang="en-GB" sz="1700"/>
          </a:p>
          <a:p>
            <a:r>
              <a:rPr lang="en-GB" sz="1700"/>
              <a:t>Innovation is not limited to doing new things, but rather to do it in another way, proposing alternatives to the problem and using other frameworks in its implementation</a:t>
            </a:r>
            <a:endParaRPr lang="en-US" sz="1700"/>
          </a:p>
        </p:txBody>
      </p:sp>
      <p:pic>
        <p:nvPicPr>
          <p:cNvPr id="5" name="Picture 4" descr="Person with idea concept">
            <a:extLst>
              <a:ext uri="{FF2B5EF4-FFF2-40B4-BE49-F238E27FC236}">
                <a16:creationId xmlns:a16="http://schemas.microsoft.com/office/drawing/2014/main" id="{12F68846-8599-99C2-61BA-134C39792941}"/>
              </a:ext>
            </a:extLst>
          </p:cNvPr>
          <p:cNvPicPr>
            <a:picLocks noChangeAspect="1"/>
          </p:cNvPicPr>
          <p:nvPr/>
        </p:nvPicPr>
        <p:blipFill rotWithShape="1">
          <a:blip r:embed="rId2"/>
          <a:srcRect l="32292" r="23830" b="-1"/>
          <a:stretch/>
        </p:blipFill>
        <p:spPr>
          <a:xfrm>
            <a:off x="7684006" y="10"/>
            <a:ext cx="4507993" cy="6857990"/>
          </a:xfrm>
          <a:prstGeom prst="rect">
            <a:avLst/>
          </a:prstGeom>
        </p:spPr>
      </p:pic>
    </p:spTree>
    <p:extLst>
      <p:ext uri="{BB962C8B-B14F-4D97-AF65-F5344CB8AC3E}">
        <p14:creationId xmlns:p14="http://schemas.microsoft.com/office/powerpoint/2010/main" val="394811767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BDD6C-DBA3-2260-FA2F-ED89C8B7A9A3}"/>
              </a:ext>
            </a:extLst>
          </p:cNvPr>
          <p:cNvSpPr>
            <a:spLocks noGrp="1"/>
          </p:cNvSpPr>
          <p:nvPr>
            <p:ph type="title"/>
          </p:nvPr>
        </p:nvSpPr>
        <p:spPr>
          <a:xfrm>
            <a:off x="612648" y="1078992"/>
            <a:ext cx="6268770" cy="1536192"/>
          </a:xfrm>
        </p:spPr>
        <p:txBody>
          <a:bodyPr anchor="b">
            <a:normAutofit/>
          </a:bodyPr>
          <a:lstStyle/>
          <a:p>
            <a:r>
              <a:rPr lang="en-US" sz="5200"/>
              <a:t>The 90s:</a:t>
            </a:r>
          </a:p>
        </p:txBody>
      </p:sp>
      <p:sp>
        <p:nvSpPr>
          <p:cNvPr id="3" name="Content Placeholder 2">
            <a:extLst>
              <a:ext uri="{FF2B5EF4-FFF2-40B4-BE49-F238E27FC236}">
                <a16:creationId xmlns:a16="http://schemas.microsoft.com/office/drawing/2014/main" id="{6BEA37E2-4ED2-51D1-5698-4A8545E221C2}"/>
              </a:ext>
            </a:extLst>
          </p:cNvPr>
          <p:cNvSpPr>
            <a:spLocks noGrp="1"/>
          </p:cNvSpPr>
          <p:nvPr>
            <p:ph idx="1"/>
          </p:nvPr>
        </p:nvSpPr>
        <p:spPr>
          <a:xfrm>
            <a:off x="615458" y="3355848"/>
            <a:ext cx="6268770" cy="2825496"/>
          </a:xfrm>
        </p:spPr>
        <p:txBody>
          <a:bodyPr>
            <a:normAutofit/>
          </a:bodyPr>
          <a:lstStyle/>
          <a:p>
            <a:r>
              <a:rPr lang="en-GB" sz="1800"/>
              <a:t>From the decade of the nineties, the concept began to gain greater acceptance and appeared in studies and reflections of different disciplines of the social sciences, such as public administration, history, social movements, administration, social psychology, economics, and social entrepreneurship.</a:t>
            </a:r>
            <a:endParaRPr lang="en-US" sz="1800"/>
          </a:p>
        </p:txBody>
      </p:sp>
      <p:pic>
        <p:nvPicPr>
          <p:cNvPr id="5" name="Picture 4" descr="Colourful molecular blocks">
            <a:extLst>
              <a:ext uri="{FF2B5EF4-FFF2-40B4-BE49-F238E27FC236}">
                <a16:creationId xmlns:a16="http://schemas.microsoft.com/office/drawing/2014/main" id="{1CD2C589-2136-EEE6-F1F7-DECD4B035E5A}"/>
              </a:ext>
            </a:extLst>
          </p:cNvPr>
          <p:cNvPicPr>
            <a:picLocks noChangeAspect="1"/>
          </p:cNvPicPr>
          <p:nvPr/>
        </p:nvPicPr>
        <p:blipFill rotWithShape="1">
          <a:blip r:embed="rId2"/>
          <a:srcRect l="36978" r="26047"/>
          <a:stretch/>
        </p:blipFill>
        <p:spPr>
          <a:xfrm>
            <a:off x="7684006" y="10"/>
            <a:ext cx="4507993" cy="6857990"/>
          </a:xfrm>
          <a:prstGeom prst="rect">
            <a:avLst/>
          </a:prstGeom>
        </p:spPr>
      </p:pic>
    </p:spTree>
    <p:extLst>
      <p:ext uri="{BB962C8B-B14F-4D97-AF65-F5344CB8AC3E}">
        <p14:creationId xmlns:p14="http://schemas.microsoft.com/office/powerpoint/2010/main" val="168833793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8C87CE-C12E-C735-FDD8-29096E55470D}"/>
              </a:ext>
            </a:extLst>
          </p:cNvPr>
          <p:cNvSpPr>
            <a:spLocks noGrp="1"/>
          </p:cNvSpPr>
          <p:nvPr>
            <p:ph type="title"/>
          </p:nvPr>
        </p:nvSpPr>
        <p:spPr>
          <a:xfrm>
            <a:off x="1804988" y="1442172"/>
            <a:ext cx="8582025" cy="2177328"/>
          </a:xfrm>
        </p:spPr>
        <p:txBody>
          <a:bodyPr vert="horz" lIns="91440" tIns="45720" rIns="91440" bIns="45720" rtlCol="0" anchor="ctr">
            <a:normAutofit fontScale="90000"/>
          </a:bodyPr>
          <a:lstStyle/>
          <a:p>
            <a:pPr algn="ctr"/>
            <a:r>
              <a:rPr lang="en-US" sz="7200"/>
              <a:t>WHAT IS SOCIAL INNOVATION?</a:t>
            </a:r>
          </a:p>
        </p:txBody>
      </p:sp>
    </p:spTree>
    <p:extLst>
      <p:ext uri="{BB962C8B-B14F-4D97-AF65-F5344CB8AC3E}">
        <p14:creationId xmlns:p14="http://schemas.microsoft.com/office/powerpoint/2010/main" val="262838227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3E760B8C-89FC-4C84-BDDB-42EAB2395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urful molecular blocks at the bottom of the frame">
            <a:extLst>
              <a:ext uri="{FF2B5EF4-FFF2-40B4-BE49-F238E27FC236}">
                <a16:creationId xmlns:a16="http://schemas.microsoft.com/office/drawing/2014/main" id="{1601F8FF-82B2-FE0F-35C1-7E0882B76AA9}"/>
              </a:ext>
            </a:extLst>
          </p:cNvPr>
          <p:cNvPicPr>
            <a:picLocks noChangeAspect="1"/>
          </p:cNvPicPr>
          <p:nvPr/>
        </p:nvPicPr>
        <p:blipFill rotWithShape="1">
          <a:blip r:embed="rId2"/>
          <a:srcRect/>
          <a:stretch/>
        </p:blipFill>
        <p:spPr>
          <a:xfrm>
            <a:off x="20" y="10"/>
            <a:ext cx="12191980" cy="6857990"/>
          </a:xfrm>
          <a:custGeom>
            <a:avLst/>
            <a:gdLst/>
            <a:ahLst/>
            <a:cxnLst/>
            <a:rect l="l" t="t" r="r" b="b"/>
            <a:pathLst>
              <a:path w="12192000" h="6858000">
                <a:moveTo>
                  <a:pt x="0" y="0"/>
                </a:moveTo>
                <a:lnTo>
                  <a:pt x="12192000" y="0"/>
                </a:lnTo>
                <a:lnTo>
                  <a:pt x="12192000" y="6858000"/>
                </a:lnTo>
                <a:lnTo>
                  <a:pt x="0" y="6858000"/>
                </a:lnTo>
                <a:close/>
              </a:path>
            </a:pathLst>
          </a:custGeom>
        </p:spPr>
      </p:pic>
      <p:sp useBgFill="1">
        <p:nvSpPr>
          <p:cNvPr id="13" name="Freeform: Shape 12">
            <a:extLst>
              <a:ext uri="{FF2B5EF4-FFF2-40B4-BE49-F238E27FC236}">
                <a16:creationId xmlns:a16="http://schemas.microsoft.com/office/drawing/2014/main" id="{26D9977B-0E49-40A1-B999-9C80377FCF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100407" cy="6858000"/>
          </a:xfrm>
          <a:custGeom>
            <a:avLst/>
            <a:gdLst>
              <a:gd name="connsiteX0" fmla="*/ 1478232 w 7100407"/>
              <a:gd name="connsiteY0" fmla="*/ 0 h 6858000"/>
              <a:gd name="connsiteX1" fmla="*/ 5123701 w 7100407"/>
              <a:gd name="connsiteY1" fmla="*/ 0 h 6858000"/>
              <a:gd name="connsiteX2" fmla="*/ 5336836 w 7100407"/>
              <a:gd name="connsiteY2" fmla="*/ 117758 h 6858000"/>
              <a:gd name="connsiteX3" fmla="*/ 5569892 w 7100407"/>
              <a:gd name="connsiteY3" fmla="*/ 265913 h 6858000"/>
              <a:gd name="connsiteX4" fmla="*/ 6748214 w 7100407"/>
              <a:gd name="connsiteY4" fmla="*/ 1870260 h 6858000"/>
              <a:gd name="connsiteX5" fmla="*/ 7044312 w 7100407"/>
              <a:gd name="connsiteY5" fmla="*/ 3583629 h 6858000"/>
              <a:gd name="connsiteX6" fmla="*/ 5784507 w 7100407"/>
              <a:gd name="connsiteY6" fmla="*/ 6102159 h 6858000"/>
              <a:gd name="connsiteX7" fmla="*/ 4543102 w 7100407"/>
              <a:gd name="connsiteY7" fmla="*/ 6794309 h 6858000"/>
              <a:gd name="connsiteX8" fmla="*/ 4294648 w 7100407"/>
              <a:gd name="connsiteY8" fmla="*/ 6858000 h 6858000"/>
              <a:gd name="connsiteX9" fmla="*/ 2401901 w 7100407"/>
              <a:gd name="connsiteY9" fmla="*/ 6858000 h 6858000"/>
              <a:gd name="connsiteX10" fmla="*/ 2199908 w 7100407"/>
              <a:gd name="connsiteY10" fmla="*/ 6808527 h 6858000"/>
              <a:gd name="connsiteX11" fmla="*/ 1561496 w 7100407"/>
              <a:gd name="connsiteY11" fmla="*/ 6516913 h 6858000"/>
              <a:gd name="connsiteX12" fmla="*/ 508318 w 7100407"/>
              <a:gd name="connsiteY12" fmla="*/ 5721038 h 6858000"/>
              <a:gd name="connsiteX13" fmla="*/ 43792 w 7100407"/>
              <a:gd name="connsiteY13" fmla="*/ 5068808 h 6858000"/>
              <a:gd name="connsiteX14" fmla="*/ 0 w 7100407"/>
              <a:gd name="connsiteY14" fmla="*/ 4992019 h 6858000"/>
              <a:gd name="connsiteX15" fmla="*/ 0 w 7100407"/>
              <a:gd name="connsiteY15" fmla="*/ 1586010 h 6858000"/>
              <a:gd name="connsiteX16" fmla="*/ 3658 w 7100407"/>
              <a:gd name="connsiteY16" fmla="*/ 1575960 h 6858000"/>
              <a:gd name="connsiteX17" fmla="*/ 763224 w 7100407"/>
              <a:gd name="connsiteY17" fmla="*/ 435512 h 6858000"/>
              <a:gd name="connsiteX18" fmla="*/ 1376867 w 7100407"/>
              <a:gd name="connsiteY18" fmla="*/ 5354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100407" h="6858000">
                <a:moveTo>
                  <a:pt x="1478232" y="0"/>
                </a:moveTo>
                <a:lnTo>
                  <a:pt x="5123701" y="0"/>
                </a:lnTo>
                <a:lnTo>
                  <a:pt x="5336836" y="117758"/>
                </a:lnTo>
                <a:cubicBezTo>
                  <a:pt x="5419064" y="166493"/>
                  <a:pt x="5496999" y="216088"/>
                  <a:pt x="5569892" y="265913"/>
                </a:cubicBezTo>
                <a:cubicBezTo>
                  <a:pt x="5738965" y="373824"/>
                  <a:pt x="6502212" y="1317394"/>
                  <a:pt x="6748214" y="1870260"/>
                </a:cubicBezTo>
                <a:cubicBezTo>
                  <a:pt x="6993681" y="2422592"/>
                  <a:pt x="7205013" y="2877517"/>
                  <a:pt x="7044312" y="3583629"/>
                </a:cubicBezTo>
                <a:cubicBezTo>
                  <a:pt x="6883604" y="4288680"/>
                  <a:pt x="6353534" y="5625104"/>
                  <a:pt x="5784507" y="6102159"/>
                </a:cubicBezTo>
                <a:cubicBezTo>
                  <a:pt x="5429525" y="6399659"/>
                  <a:pt x="5014472" y="6649034"/>
                  <a:pt x="4543102" y="6794309"/>
                </a:cubicBezTo>
                <a:lnTo>
                  <a:pt x="4294648" y="6858000"/>
                </a:lnTo>
                <a:lnTo>
                  <a:pt x="2401901" y="6858000"/>
                </a:lnTo>
                <a:lnTo>
                  <a:pt x="2199908" y="6808527"/>
                </a:lnTo>
                <a:cubicBezTo>
                  <a:pt x="1966062" y="6739921"/>
                  <a:pt x="1757315" y="6643529"/>
                  <a:pt x="1561496" y="6516913"/>
                </a:cubicBezTo>
                <a:cubicBezTo>
                  <a:pt x="1210791" y="6251624"/>
                  <a:pt x="784153" y="6061198"/>
                  <a:pt x="508318" y="5721038"/>
                </a:cubicBezTo>
                <a:cubicBezTo>
                  <a:pt x="370401" y="5550958"/>
                  <a:pt x="199309" y="5325558"/>
                  <a:pt x="43792" y="5068808"/>
                </a:cubicBezTo>
                <a:lnTo>
                  <a:pt x="0" y="4992019"/>
                </a:lnTo>
                <a:lnTo>
                  <a:pt x="0" y="1586010"/>
                </a:lnTo>
                <a:lnTo>
                  <a:pt x="3658" y="1575960"/>
                </a:lnTo>
                <a:cubicBezTo>
                  <a:pt x="175346" y="1155399"/>
                  <a:pt x="427427" y="771309"/>
                  <a:pt x="763224" y="435512"/>
                </a:cubicBezTo>
                <a:cubicBezTo>
                  <a:pt x="809294" y="389442"/>
                  <a:pt x="1049752" y="231096"/>
                  <a:pt x="1376867" y="53544"/>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EABE1-451F-C63E-D19F-E5D1F176566C}"/>
              </a:ext>
            </a:extLst>
          </p:cNvPr>
          <p:cNvSpPr>
            <a:spLocks noGrp="1"/>
          </p:cNvSpPr>
          <p:nvPr>
            <p:ph type="title"/>
          </p:nvPr>
        </p:nvSpPr>
        <p:spPr>
          <a:xfrm>
            <a:off x="720000" y="1449388"/>
            <a:ext cx="5015638" cy="2075012"/>
          </a:xfrm>
        </p:spPr>
        <p:txBody>
          <a:bodyPr vert="horz" wrap="square" lIns="0" tIns="0" rIns="0" bIns="0" rtlCol="0" anchor="b" anchorCtr="0">
            <a:normAutofit/>
          </a:bodyPr>
          <a:lstStyle/>
          <a:p>
            <a:pPr algn="ctr">
              <a:lnSpc>
                <a:spcPct val="90000"/>
              </a:lnSpc>
            </a:pPr>
            <a:r>
              <a:rPr lang="en-US" sz="1800" b="0" i="0" spc="-100">
                <a:effectLst/>
                <a:latin typeface="Arial" panose="020B0604020202020204" pitchFamily="34" charset="0"/>
                <a:cs typeface="Arial" panose="020B0604020202020204" pitchFamily="34" charset="0"/>
              </a:rPr>
              <a:t>Social innovation is defined as a novel solution to a social problem that is more effective, efficient, sustainable, or just than existing solutions and for which the value created accrues primarily to society as a whole rather than private individuals (Phillips, 2019). </a:t>
            </a:r>
            <a:br>
              <a:rPr lang="en-US" sz="1800" spc="-100">
                <a:latin typeface="Arial" panose="020B0604020202020204" pitchFamily="34" charset="0"/>
                <a:cs typeface="Arial" panose="020B0604020202020204" pitchFamily="34" charset="0"/>
              </a:rPr>
            </a:br>
            <a:endParaRPr lang="en-US" sz="1800" spc="-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24107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1F4D251-B7D8-402D-950A-F9D15396E9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EABE1-451F-C63E-D19F-E5D1F176566C}"/>
              </a:ext>
            </a:extLst>
          </p:cNvPr>
          <p:cNvSpPr>
            <a:spLocks noGrp="1"/>
          </p:cNvSpPr>
          <p:nvPr>
            <p:ph type="title"/>
          </p:nvPr>
        </p:nvSpPr>
        <p:spPr>
          <a:xfrm>
            <a:off x="6480000" y="728663"/>
            <a:ext cx="5015638" cy="2795737"/>
          </a:xfrm>
        </p:spPr>
        <p:txBody>
          <a:bodyPr vert="horz" wrap="square" lIns="0" tIns="0" rIns="0" bIns="0" rtlCol="0" anchor="b" anchorCtr="0">
            <a:normAutofit/>
          </a:bodyPr>
          <a:lstStyle/>
          <a:p>
            <a:pPr algn="ctr">
              <a:lnSpc>
                <a:spcPct val="90000"/>
              </a:lnSpc>
            </a:pPr>
            <a:r>
              <a:rPr lang="en-US" sz="2200" spc="-100">
                <a:latin typeface="Arial" panose="020B0604020202020204" pitchFamily="34" charset="0"/>
                <a:cs typeface="Arial" panose="020B0604020202020204" pitchFamily="34" charset="0"/>
              </a:rPr>
              <a:t>The Centre for Social Innovation at the Stanford Graduate School of Business defines social innovation as “the process of inventing, securing support for, and implementing novel solutions to social needs and problems.”</a:t>
            </a:r>
            <a:br>
              <a:rPr lang="en-US" sz="2200" spc="-100">
                <a:latin typeface="Arial" panose="020B0604020202020204" pitchFamily="34" charset="0"/>
                <a:cs typeface="Arial" panose="020B0604020202020204" pitchFamily="34" charset="0"/>
              </a:rPr>
            </a:br>
            <a:endParaRPr lang="en-US" sz="2200" spc="-100">
              <a:latin typeface="Arial" panose="020B0604020202020204" pitchFamily="34" charset="0"/>
              <a:cs typeface="Arial" panose="020B0604020202020204" pitchFamily="34" charset="0"/>
            </a:endParaRPr>
          </a:p>
        </p:txBody>
      </p:sp>
      <p:pic>
        <p:nvPicPr>
          <p:cNvPr id="4" name="Picture 3" descr="Colourful molecular blocks at the bottom of the frame">
            <a:extLst>
              <a:ext uri="{FF2B5EF4-FFF2-40B4-BE49-F238E27FC236}">
                <a16:creationId xmlns:a16="http://schemas.microsoft.com/office/drawing/2014/main" id="{1601F8FF-82B2-FE0F-35C1-7E0882B76AA9}"/>
              </a:ext>
            </a:extLst>
          </p:cNvPr>
          <p:cNvPicPr>
            <a:picLocks noChangeAspect="1"/>
          </p:cNvPicPr>
          <p:nvPr/>
        </p:nvPicPr>
        <p:blipFill rotWithShape="1">
          <a:blip r:embed="rId2"/>
          <a:srcRect l="30984" r="22568"/>
          <a:stretch/>
        </p:blipFill>
        <p:spPr>
          <a:xfrm>
            <a:off x="1" y="10"/>
            <a:ext cx="5662934" cy="6857990"/>
          </a:xfrm>
          <a:custGeom>
            <a:avLst/>
            <a:gdLst/>
            <a:ahLst/>
            <a:cxnLst/>
            <a:rect l="l" t="t" r="r" b="b"/>
            <a:pathLst>
              <a:path w="5662934" h="6858000">
                <a:moveTo>
                  <a:pt x="0" y="0"/>
                </a:moveTo>
                <a:lnTo>
                  <a:pt x="5064602" y="0"/>
                </a:lnTo>
                <a:lnTo>
                  <a:pt x="4889880" y="279455"/>
                </a:lnTo>
                <a:cubicBezTo>
                  <a:pt x="4472355" y="1021447"/>
                  <a:pt x="4263593" y="1948936"/>
                  <a:pt x="4263593" y="3061922"/>
                </a:cubicBezTo>
                <a:cubicBezTo>
                  <a:pt x="4263593" y="3516203"/>
                  <a:pt x="4324186" y="3970483"/>
                  <a:pt x="4445372" y="4515619"/>
                </a:cubicBezTo>
                <a:cubicBezTo>
                  <a:pt x="4596855" y="5030470"/>
                  <a:pt x="4748338" y="5515036"/>
                  <a:pt x="4990710" y="5969316"/>
                </a:cubicBezTo>
                <a:cubicBezTo>
                  <a:pt x="5172489" y="6275955"/>
                  <a:pt x="5371310" y="6544265"/>
                  <a:pt x="5583977" y="6777438"/>
                </a:cubicBezTo>
                <a:lnTo>
                  <a:pt x="5662934" y="6858000"/>
                </a:lnTo>
                <a:lnTo>
                  <a:pt x="0" y="6858000"/>
                </a:lnTo>
                <a:close/>
              </a:path>
            </a:pathLst>
          </a:custGeom>
        </p:spPr>
      </p:pic>
      <p:sp>
        <p:nvSpPr>
          <p:cNvPr id="13" name="Freeform 10">
            <a:extLst>
              <a:ext uri="{FF2B5EF4-FFF2-40B4-BE49-F238E27FC236}">
                <a16:creationId xmlns:a16="http://schemas.microsoft.com/office/drawing/2014/main" id="{E67870A8-BE17-461C-AD58-035AD7FA0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7291575">
            <a:off x="3479502" y="491434"/>
            <a:ext cx="2397877" cy="2244442"/>
          </a:xfrm>
          <a:custGeom>
            <a:avLst/>
            <a:gdLst>
              <a:gd name="T0" fmla="*/ 43 w 250"/>
              <a:gd name="T1" fmla="*/ 167 h 234"/>
              <a:gd name="T2" fmla="*/ 70 w 250"/>
              <a:gd name="T3" fmla="*/ 133 h 234"/>
              <a:gd name="T4" fmla="*/ 48 w 250"/>
              <a:gd name="T5" fmla="*/ 134 h 234"/>
              <a:gd name="T6" fmla="*/ 19 w 250"/>
              <a:gd name="T7" fmla="*/ 130 h 234"/>
              <a:gd name="T8" fmla="*/ 6 w 250"/>
              <a:gd name="T9" fmla="*/ 123 h 234"/>
              <a:gd name="T10" fmla="*/ 1 w 250"/>
              <a:gd name="T11" fmla="*/ 103 h 234"/>
              <a:gd name="T12" fmla="*/ 11 w 250"/>
              <a:gd name="T13" fmla="*/ 81 h 234"/>
              <a:gd name="T14" fmla="*/ 23 w 250"/>
              <a:gd name="T15" fmla="*/ 76 h 234"/>
              <a:gd name="T16" fmla="*/ 81 w 250"/>
              <a:gd name="T17" fmla="*/ 78 h 234"/>
              <a:gd name="T18" fmla="*/ 65 w 250"/>
              <a:gd name="T19" fmla="*/ 49 h 234"/>
              <a:gd name="T20" fmla="*/ 57 w 250"/>
              <a:gd name="T21" fmla="*/ 27 h 234"/>
              <a:gd name="T22" fmla="*/ 67 w 250"/>
              <a:gd name="T23" fmla="*/ 12 h 234"/>
              <a:gd name="T24" fmla="*/ 85 w 250"/>
              <a:gd name="T25" fmla="*/ 1 h 234"/>
              <a:gd name="T26" fmla="*/ 101 w 250"/>
              <a:gd name="T27" fmla="*/ 8 h 234"/>
              <a:gd name="T28" fmla="*/ 107 w 250"/>
              <a:gd name="T29" fmla="*/ 15 h 234"/>
              <a:gd name="T30" fmla="*/ 120 w 250"/>
              <a:gd name="T31" fmla="*/ 37 h 234"/>
              <a:gd name="T32" fmla="*/ 131 w 250"/>
              <a:gd name="T33" fmla="*/ 60 h 234"/>
              <a:gd name="T34" fmla="*/ 164 w 250"/>
              <a:gd name="T35" fmla="*/ 25 h 234"/>
              <a:gd name="T36" fmla="*/ 187 w 250"/>
              <a:gd name="T37" fmla="*/ 11 h 234"/>
              <a:gd name="T38" fmla="*/ 205 w 250"/>
              <a:gd name="T39" fmla="*/ 19 h 234"/>
              <a:gd name="T40" fmla="*/ 214 w 250"/>
              <a:gd name="T41" fmla="*/ 34 h 234"/>
              <a:gd name="T42" fmla="*/ 203 w 250"/>
              <a:gd name="T43" fmla="*/ 57 h 234"/>
              <a:gd name="T44" fmla="*/ 166 w 250"/>
              <a:gd name="T45" fmla="*/ 100 h 234"/>
              <a:gd name="T46" fmla="*/ 217 w 250"/>
              <a:gd name="T47" fmla="*/ 98 h 234"/>
              <a:gd name="T48" fmla="*/ 244 w 250"/>
              <a:gd name="T49" fmla="*/ 104 h 234"/>
              <a:gd name="T50" fmla="*/ 249 w 250"/>
              <a:gd name="T51" fmla="*/ 115 h 234"/>
              <a:gd name="T52" fmla="*/ 247 w 250"/>
              <a:gd name="T53" fmla="*/ 129 h 234"/>
              <a:gd name="T54" fmla="*/ 245 w 250"/>
              <a:gd name="T55" fmla="*/ 134 h 234"/>
              <a:gd name="T56" fmla="*/ 241 w 250"/>
              <a:gd name="T57" fmla="*/ 141 h 234"/>
              <a:gd name="T58" fmla="*/ 227 w 250"/>
              <a:gd name="T59" fmla="*/ 147 h 234"/>
              <a:gd name="T60" fmla="*/ 187 w 250"/>
              <a:gd name="T61" fmla="*/ 151 h 234"/>
              <a:gd name="T62" fmla="*/ 160 w 250"/>
              <a:gd name="T63" fmla="*/ 148 h 234"/>
              <a:gd name="T64" fmla="*/ 168 w 250"/>
              <a:gd name="T65" fmla="*/ 168 h 234"/>
              <a:gd name="T66" fmla="*/ 176 w 250"/>
              <a:gd name="T67" fmla="*/ 194 h 234"/>
              <a:gd name="T68" fmla="*/ 176 w 250"/>
              <a:gd name="T69" fmla="*/ 211 h 234"/>
              <a:gd name="T70" fmla="*/ 170 w 250"/>
              <a:gd name="T71" fmla="*/ 221 h 234"/>
              <a:gd name="T72" fmla="*/ 156 w 250"/>
              <a:gd name="T73" fmla="*/ 230 h 234"/>
              <a:gd name="T74" fmla="*/ 130 w 250"/>
              <a:gd name="T75" fmla="*/ 226 h 234"/>
              <a:gd name="T76" fmla="*/ 122 w 250"/>
              <a:gd name="T77" fmla="*/ 213 h 234"/>
              <a:gd name="T78" fmla="*/ 110 w 250"/>
              <a:gd name="T79" fmla="*/ 169 h 234"/>
              <a:gd name="T80" fmla="*/ 92 w 250"/>
              <a:gd name="T81" fmla="*/ 192 h 234"/>
              <a:gd name="T82" fmla="*/ 87 w 250"/>
              <a:gd name="T83" fmla="*/ 197 h 234"/>
              <a:gd name="T84" fmla="*/ 84 w 250"/>
              <a:gd name="T85" fmla="*/ 201 h 234"/>
              <a:gd name="T86" fmla="*/ 65 w 250"/>
              <a:gd name="T87" fmla="*/ 212 h 234"/>
              <a:gd name="T88" fmla="*/ 50 w 250"/>
              <a:gd name="T89" fmla="*/ 204 h 234"/>
              <a:gd name="T90" fmla="*/ 44 w 250"/>
              <a:gd name="T91" fmla="*/ 198 h 234"/>
              <a:gd name="T92" fmla="*/ 38 w 250"/>
              <a:gd name="T93" fmla="*/ 185 h 234"/>
              <a:gd name="T94" fmla="*/ 43 w 250"/>
              <a:gd name="T95" fmla="*/ 167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0" h="234">
                <a:moveTo>
                  <a:pt x="43" y="167"/>
                </a:moveTo>
                <a:cubicBezTo>
                  <a:pt x="70" y="133"/>
                  <a:pt x="70" y="133"/>
                  <a:pt x="70" y="133"/>
                </a:cubicBezTo>
                <a:cubicBezTo>
                  <a:pt x="60" y="134"/>
                  <a:pt x="61" y="134"/>
                  <a:pt x="48" y="134"/>
                </a:cubicBezTo>
                <a:cubicBezTo>
                  <a:pt x="34" y="133"/>
                  <a:pt x="24" y="132"/>
                  <a:pt x="19" y="130"/>
                </a:cubicBezTo>
                <a:cubicBezTo>
                  <a:pt x="13" y="128"/>
                  <a:pt x="9" y="126"/>
                  <a:pt x="6" y="123"/>
                </a:cubicBezTo>
                <a:cubicBezTo>
                  <a:pt x="1" y="119"/>
                  <a:pt x="0" y="112"/>
                  <a:pt x="1" y="103"/>
                </a:cubicBezTo>
                <a:cubicBezTo>
                  <a:pt x="2" y="93"/>
                  <a:pt x="6" y="86"/>
                  <a:pt x="11" y="81"/>
                </a:cubicBezTo>
                <a:cubicBezTo>
                  <a:pt x="15" y="77"/>
                  <a:pt x="18" y="76"/>
                  <a:pt x="23" y="76"/>
                </a:cubicBezTo>
                <a:cubicBezTo>
                  <a:pt x="81" y="78"/>
                  <a:pt x="81" y="78"/>
                  <a:pt x="81" y="78"/>
                </a:cubicBezTo>
                <a:cubicBezTo>
                  <a:pt x="65" y="49"/>
                  <a:pt x="65" y="49"/>
                  <a:pt x="65" y="49"/>
                </a:cubicBezTo>
                <a:cubicBezTo>
                  <a:pt x="58" y="40"/>
                  <a:pt x="56" y="33"/>
                  <a:pt x="57" y="27"/>
                </a:cubicBezTo>
                <a:cubicBezTo>
                  <a:pt x="58" y="21"/>
                  <a:pt x="62" y="16"/>
                  <a:pt x="67" y="12"/>
                </a:cubicBezTo>
                <a:cubicBezTo>
                  <a:pt x="74" y="6"/>
                  <a:pt x="80" y="2"/>
                  <a:pt x="85" y="1"/>
                </a:cubicBezTo>
                <a:cubicBezTo>
                  <a:pt x="90" y="0"/>
                  <a:pt x="95" y="2"/>
                  <a:pt x="101" y="8"/>
                </a:cubicBezTo>
                <a:cubicBezTo>
                  <a:pt x="104" y="11"/>
                  <a:pt x="106" y="13"/>
                  <a:pt x="107" y="15"/>
                </a:cubicBezTo>
                <a:cubicBezTo>
                  <a:pt x="110" y="19"/>
                  <a:pt x="112" y="20"/>
                  <a:pt x="120" y="37"/>
                </a:cubicBezTo>
                <a:cubicBezTo>
                  <a:pt x="129" y="55"/>
                  <a:pt x="128" y="51"/>
                  <a:pt x="131" y="60"/>
                </a:cubicBezTo>
                <a:cubicBezTo>
                  <a:pt x="164" y="25"/>
                  <a:pt x="164" y="25"/>
                  <a:pt x="164" y="25"/>
                </a:cubicBezTo>
                <a:cubicBezTo>
                  <a:pt x="173" y="16"/>
                  <a:pt x="180" y="11"/>
                  <a:pt x="187" y="11"/>
                </a:cubicBezTo>
                <a:cubicBezTo>
                  <a:pt x="193" y="10"/>
                  <a:pt x="200" y="13"/>
                  <a:pt x="205" y="19"/>
                </a:cubicBezTo>
                <a:cubicBezTo>
                  <a:pt x="210" y="24"/>
                  <a:pt x="213" y="29"/>
                  <a:pt x="214" y="34"/>
                </a:cubicBezTo>
                <a:cubicBezTo>
                  <a:pt x="214" y="39"/>
                  <a:pt x="211" y="47"/>
                  <a:pt x="203" y="57"/>
                </a:cubicBezTo>
                <a:cubicBezTo>
                  <a:pt x="166" y="100"/>
                  <a:pt x="166" y="100"/>
                  <a:pt x="166" y="100"/>
                </a:cubicBezTo>
                <a:cubicBezTo>
                  <a:pt x="217" y="98"/>
                  <a:pt x="217" y="98"/>
                  <a:pt x="217" y="98"/>
                </a:cubicBezTo>
                <a:cubicBezTo>
                  <a:pt x="229" y="96"/>
                  <a:pt x="238" y="98"/>
                  <a:pt x="244" y="104"/>
                </a:cubicBezTo>
                <a:cubicBezTo>
                  <a:pt x="247" y="107"/>
                  <a:pt x="249" y="111"/>
                  <a:pt x="249" y="115"/>
                </a:cubicBezTo>
                <a:cubicBezTo>
                  <a:pt x="250" y="120"/>
                  <a:pt x="249" y="124"/>
                  <a:pt x="247" y="129"/>
                </a:cubicBezTo>
                <a:cubicBezTo>
                  <a:pt x="247" y="130"/>
                  <a:pt x="246" y="132"/>
                  <a:pt x="245" y="134"/>
                </a:cubicBezTo>
                <a:cubicBezTo>
                  <a:pt x="244" y="137"/>
                  <a:pt x="243" y="140"/>
                  <a:pt x="241" y="141"/>
                </a:cubicBezTo>
                <a:cubicBezTo>
                  <a:pt x="239" y="144"/>
                  <a:pt x="234" y="146"/>
                  <a:pt x="227" y="147"/>
                </a:cubicBezTo>
                <a:cubicBezTo>
                  <a:pt x="221" y="149"/>
                  <a:pt x="207" y="150"/>
                  <a:pt x="187" y="151"/>
                </a:cubicBezTo>
                <a:cubicBezTo>
                  <a:pt x="175" y="152"/>
                  <a:pt x="161" y="148"/>
                  <a:pt x="160" y="148"/>
                </a:cubicBezTo>
                <a:cubicBezTo>
                  <a:pt x="161" y="151"/>
                  <a:pt x="165" y="161"/>
                  <a:pt x="168" y="168"/>
                </a:cubicBezTo>
                <a:cubicBezTo>
                  <a:pt x="168" y="171"/>
                  <a:pt x="173" y="181"/>
                  <a:pt x="176" y="194"/>
                </a:cubicBezTo>
                <a:cubicBezTo>
                  <a:pt x="179" y="206"/>
                  <a:pt x="176" y="203"/>
                  <a:pt x="176" y="211"/>
                </a:cubicBezTo>
                <a:cubicBezTo>
                  <a:pt x="176" y="214"/>
                  <a:pt x="174" y="217"/>
                  <a:pt x="170" y="221"/>
                </a:cubicBezTo>
                <a:cubicBezTo>
                  <a:pt x="166" y="226"/>
                  <a:pt x="161" y="228"/>
                  <a:pt x="156" y="230"/>
                </a:cubicBezTo>
                <a:cubicBezTo>
                  <a:pt x="147" y="234"/>
                  <a:pt x="137" y="233"/>
                  <a:pt x="130" y="226"/>
                </a:cubicBezTo>
                <a:cubicBezTo>
                  <a:pt x="127" y="223"/>
                  <a:pt x="125" y="219"/>
                  <a:pt x="122" y="213"/>
                </a:cubicBezTo>
                <a:cubicBezTo>
                  <a:pt x="118" y="188"/>
                  <a:pt x="117" y="189"/>
                  <a:pt x="110" y="169"/>
                </a:cubicBezTo>
                <a:cubicBezTo>
                  <a:pt x="92" y="192"/>
                  <a:pt x="92" y="192"/>
                  <a:pt x="92" y="192"/>
                </a:cubicBezTo>
                <a:cubicBezTo>
                  <a:pt x="90" y="193"/>
                  <a:pt x="88" y="195"/>
                  <a:pt x="87" y="197"/>
                </a:cubicBezTo>
                <a:cubicBezTo>
                  <a:pt x="86" y="198"/>
                  <a:pt x="85" y="200"/>
                  <a:pt x="84" y="201"/>
                </a:cubicBezTo>
                <a:cubicBezTo>
                  <a:pt x="76" y="209"/>
                  <a:pt x="70" y="212"/>
                  <a:pt x="65" y="212"/>
                </a:cubicBezTo>
                <a:cubicBezTo>
                  <a:pt x="60" y="211"/>
                  <a:pt x="55" y="209"/>
                  <a:pt x="50" y="204"/>
                </a:cubicBezTo>
                <a:cubicBezTo>
                  <a:pt x="50" y="203"/>
                  <a:pt x="48" y="202"/>
                  <a:pt x="44" y="198"/>
                </a:cubicBezTo>
                <a:cubicBezTo>
                  <a:pt x="41" y="195"/>
                  <a:pt x="39" y="191"/>
                  <a:pt x="38" y="185"/>
                </a:cubicBezTo>
                <a:cubicBezTo>
                  <a:pt x="37" y="179"/>
                  <a:pt x="39" y="173"/>
                  <a:pt x="43" y="167"/>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5470680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8D128206-5B44-431B-AC4F-F56230722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urful molecular blocks at the bottom of the frame">
            <a:extLst>
              <a:ext uri="{FF2B5EF4-FFF2-40B4-BE49-F238E27FC236}">
                <a16:creationId xmlns:a16="http://schemas.microsoft.com/office/drawing/2014/main" id="{1601F8FF-82B2-FE0F-35C1-7E0882B76AA9}"/>
              </a:ext>
            </a:extLst>
          </p:cNvPr>
          <p:cNvPicPr>
            <a:picLocks noChangeAspect="1"/>
          </p:cNvPicPr>
          <p:nvPr/>
        </p:nvPicPr>
        <p:blipFill rotWithShape="1">
          <a:blip r:embed="rId2"/>
          <a:srcRect/>
          <a:stretch/>
        </p:blipFill>
        <p:spPr>
          <a:xfrm>
            <a:off x="20" y="10"/>
            <a:ext cx="12191981" cy="6857990"/>
          </a:xfrm>
          <a:custGeom>
            <a:avLst/>
            <a:gdLst/>
            <a:ahLst/>
            <a:cxnLst/>
            <a:rect l="l" t="t" r="r" b="b"/>
            <a:pathLst>
              <a:path w="12192000" h="6858000">
                <a:moveTo>
                  <a:pt x="0" y="0"/>
                </a:moveTo>
                <a:lnTo>
                  <a:pt x="12192000" y="0"/>
                </a:lnTo>
                <a:lnTo>
                  <a:pt x="12192000" y="6858000"/>
                </a:lnTo>
                <a:lnTo>
                  <a:pt x="0" y="6858000"/>
                </a:lnTo>
                <a:close/>
              </a:path>
            </a:pathLst>
          </a:custGeom>
        </p:spPr>
      </p:pic>
      <p:sp useBgFill="1">
        <p:nvSpPr>
          <p:cNvPr id="13" name="Freeform: Shape 12">
            <a:extLst>
              <a:ext uri="{FF2B5EF4-FFF2-40B4-BE49-F238E27FC236}">
                <a16:creationId xmlns:a16="http://schemas.microsoft.com/office/drawing/2014/main" id="{25EF408A-EA6D-4426-AA3C-8E5FBF5622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7958" y="0"/>
            <a:ext cx="6824042" cy="6858000"/>
          </a:xfrm>
          <a:custGeom>
            <a:avLst/>
            <a:gdLst>
              <a:gd name="connsiteX0" fmla="*/ 1867233 w 6824042"/>
              <a:gd name="connsiteY0" fmla="*/ 0 h 6858000"/>
              <a:gd name="connsiteX1" fmla="*/ 5459257 w 6824042"/>
              <a:gd name="connsiteY1" fmla="*/ 0 h 6858000"/>
              <a:gd name="connsiteX2" fmla="*/ 5612482 w 6824042"/>
              <a:gd name="connsiteY2" fmla="*/ 69660 h 6858000"/>
              <a:gd name="connsiteX3" fmla="*/ 6505064 w 6824042"/>
              <a:gd name="connsiteY3" fmla="*/ 716540 h 6858000"/>
              <a:gd name="connsiteX4" fmla="*/ 6800287 w 6824042"/>
              <a:gd name="connsiteY4" fmla="*/ 1174346 h 6858000"/>
              <a:gd name="connsiteX5" fmla="*/ 6824042 w 6824042"/>
              <a:gd name="connsiteY5" fmla="*/ 1217021 h 6858000"/>
              <a:gd name="connsiteX6" fmla="*/ 6824042 w 6824042"/>
              <a:gd name="connsiteY6" fmla="*/ 5287937 h 6858000"/>
              <a:gd name="connsiteX7" fmla="*/ 6822818 w 6824042"/>
              <a:gd name="connsiteY7" fmla="*/ 5290151 h 6858000"/>
              <a:gd name="connsiteX8" fmla="*/ 6674663 w 6824042"/>
              <a:gd name="connsiteY8" fmla="*/ 5523208 h 6858000"/>
              <a:gd name="connsiteX9" fmla="*/ 5070316 w 6824042"/>
              <a:gd name="connsiteY9" fmla="*/ 6701530 h 6858000"/>
              <a:gd name="connsiteX10" fmla="*/ 4867077 w 6824042"/>
              <a:gd name="connsiteY10" fmla="*/ 6791320 h 6858000"/>
              <a:gd name="connsiteX11" fmla="*/ 4707141 w 6824042"/>
              <a:gd name="connsiteY11" fmla="*/ 6858000 h 6858000"/>
              <a:gd name="connsiteX12" fmla="*/ 2866633 w 6824042"/>
              <a:gd name="connsiteY12" fmla="*/ 6858000 h 6858000"/>
              <a:gd name="connsiteX13" fmla="*/ 2733070 w 6824042"/>
              <a:gd name="connsiteY13" fmla="*/ 6813004 h 6858000"/>
              <a:gd name="connsiteX14" fmla="*/ 838418 w 6824042"/>
              <a:gd name="connsiteY14" fmla="*/ 5737823 h 6858000"/>
              <a:gd name="connsiteX15" fmla="*/ 9288 w 6824042"/>
              <a:gd name="connsiteY15" fmla="*/ 3587942 h 6858000"/>
              <a:gd name="connsiteX16" fmla="*/ 423663 w 6824042"/>
              <a:gd name="connsiteY16" fmla="*/ 1514812 h 6858000"/>
              <a:gd name="connsiteX17" fmla="*/ 1219538 w 6824042"/>
              <a:gd name="connsiteY17" fmla="*/ 461634 h 6858000"/>
              <a:gd name="connsiteX18" fmla="*/ 1685459 w 6824042"/>
              <a:gd name="connsiteY18" fmla="*/ 1159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824042" h="6858000">
                <a:moveTo>
                  <a:pt x="1867233" y="0"/>
                </a:moveTo>
                <a:lnTo>
                  <a:pt x="5459257" y="0"/>
                </a:lnTo>
                <a:lnTo>
                  <a:pt x="5612482" y="69660"/>
                </a:lnTo>
                <a:cubicBezTo>
                  <a:pt x="5936881" y="232843"/>
                  <a:pt x="6236426" y="447902"/>
                  <a:pt x="6505064" y="716540"/>
                </a:cubicBezTo>
                <a:cubicBezTo>
                  <a:pt x="6543455" y="754931"/>
                  <a:pt x="6659817" y="928315"/>
                  <a:pt x="6800287" y="1174346"/>
                </a:cubicBezTo>
                <a:lnTo>
                  <a:pt x="6824042" y="1217021"/>
                </a:lnTo>
                <a:lnTo>
                  <a:pt x="6824042" y="5287937"/>
                </a:lnTo>
                <a:lnTo>
                  <a:pt x="6822818" y="5290151"/>
                </a:lnTo>
                <a:cubicBezTo>
                  <a:pt x="6774083" y="5372380"/>
                  <a:pt x="6724488" y="5450315"/>
                  <a:pt x="6674663" y="5523208"/>
                </a:cubicBezTo>
                <a:cubicBezTo>
                  <a:pt x="6566752" y="5692281"/>
                  <a:pt x="5623182" y="6455528"/>
                  <a:pt x="5070316" y="6701530"/>
                </a:cubicBezTo>
                <a:cubicBezTo>
                  <a:pt x="5001275" y="6732213"/>
                  <a:pt x="4933755" y="6762363"/>
                  <a:pt x="4867077" y="6791320"/>
                </a:cubicBezTo>
                <a:lnTo>
                  <a:pt x="4707141" y="6858000"/>
                </a:lnTo>
                <a:lnTo>
                  <a:pt x="2866633" y="6858000"/>
                </a:lnTo>
                <a:lnTo>
                  <a:pt x="2733070" y="6813004"/>
                </a:lnTo>
                <a:cubicBezTo>
                  <a:pt x="2037395" y="6569450"/>
                  <a:pt x="1196208" y="6164593"/>
                  <a:pt x="838418" y="5737823"/>
                </a:cubicBezTo>
                <a:cubicBezTo>
                  <a:pt x="362418" y="5169851"/>
                  <a:pt x="9618" y="4448098"/>
                  <a:pt x="9288" y="3587942"/>
                </a:cubicBezTo>
                <a:cubicBezTo>
                  <a:pt x="-36697" y="2651117"/>
                  <a:pt x="86021" y="2036995"/>
                  <a:pt x="423663" y="1514812"/>
                </a:cubicBezTo>
                <a:cubicBezTo>
                  <a:pt x="688952" y="1164107"/>
                  <a:pt x="879378" y="737469"/>
                  <a:pt x="1219538" y="461634"/>
                </a:cubicBezTo>
                <a:cubicBezTo>
                  <a:pt x="1347098" y="358197"/>
                  <a:pt x="1505776" y="236097"/>
                  <a:pt x="1685459" y="115904"/>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EAEABE1-451F-C63E-D19F-E5D1F176566C}"/>
              </a:ext>
            </a:extLst>
          </p:cNvPr>
          <p:cNvSpPr>
            <a:spLocks noGrp="1"/>
          </p:cNvSpPr>
          <p:nvPr>
            <p:ph type="title"/>
          </p:nvPr>
        </p:nvSpPr>
        <p:spPr>
          <a:xfrm>
            <a:off x="6480000" y="1449388"/>
            <a:ext cx="5015638" cy="2075012"/>
          </a:xfrm>
        </p:spPr>
        <p:txBody>
          <a:bodyPr vert="horz" wrap="square" lIns="0" tIns="0" rIns="0" bIns="0" rtlCol="0" anchor="b" anchorCtr="0">
            <a:normAutofit/>
          </a:bodyPr>
          <a:lstStyle/>
          <a:p>
            <a:pPr algn="ctr">
              <a:lnSpc>
                <a:spcPct val="90000"/>
              </a:lnSpc>
            </a:pPr>
            <a:r>
              <a:rPr lang="en-US" sz="1400" spc="-100">
                <a:latin typeface="Arial" panose="020B0604020202020204" pitchFamily="34" charset="0"/>
                <a:cs typeface="Arial" panose="020B0604020202020204" pitchFamily="34" charset="0"/>
              </a:rPr>
              <a:t>Social innovations are new solutions (products, services, models, markets, processes, etc.) that, simultaneously, satisfy a social need (more effectively than existing solutions), create new or better capabilities and relationships, and make better use of assets and resources. In other words, social innovations are good for society and improve society’s capacity to act. </a:t>
            </a:r>
            <a:br>
              <a:rPr lang="en-US" sz="1400" spc="-100">
                <a:latin typeface="Arial" panose="020B0604020202020204" pitchFamily="34" charset="0"/>
                <a:cs typeface="Arial" panose="020B0604020202020204" pitchFamily="34" charset="0"/>
              </a:rPr>
            </a:br>
            <a:r>
              <a:rPr lang="en-US" sz="1400" spc="-100">
                <a:latin typeface="Arial" panose="020B0604020202020204" pitchFamily="34" charset="0"/>
                <a:cs typeface="Arial" panose="020B0604020202020204" pitchFamily="34" charset="0"/>
              </a:rPr>
              <a:t>(The Young Foundation, 2012)</a:t>
            </a:r>
            <a:br>
              <a:rPr lang="en-US" sz="1400" spc="-100">
                <a:latin typeface="Arial" panose="020B0604020202020204" pitchFamily="34" charset="0"/>
                <a:cs typeface="Arial" panose="020B0604020202020204" pitchFamily="34" charset="0"/>
              </a:rPr>
            </a:br>
            <a:endParaRPr lang="en-US" sz="1400" spc="-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60006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72C25-0174-8526-4FBE-60254AE03040}"/>
              </a:ext>
            </a:extLst>
          </p:cNvPr>
          <p:cNvSpPr>
            <a:spLocks noGrp="1"/>
          </p:cNvSpPr>
          <p:nvPr>
            <p:ph type="title"/>
          </p:nvPr>
        </p:nvSpPr>
        <p:spPr>
          <a:xfrm>
            <a:off x="621792" y="1161288"/>
            <a:ext cx="3602736" cy="4526280"/>
          </a:xfrm>
        </p:spPr>
        <p:txBody>
          <a:bodyPr>
            <a:normAutofit/>
          </a:bodyPr>
          <a:lstStyle/>
          <a:p>
            <a:r>
              <a:rPr lang="en-US"/>
              <a:t>Elements of Social Innovation</a:t>
            </a:r>
          </a:p>
        </p:txBody>
      </p:sp>
      <p:sp>
        <p:nvSpPr>
          <p:cNvPr id="3" name="Content Placeholder 2">
            <a:extLst>
              <a:ext uri="{FF2B5EF4-FFF2-40B4-BE49-F238E27FC236}">
                <a16:creationId xmlns:a16="http://schemas.microsoft.com/office/drawing/2014/main" id="{383D1FE8-AED0-26CA-C352-8102C00EE51F}"/>
              </a:ext>
            </a:extLst>
          </p:cNvPr>
          <p:cNvSpPr>
            <a:spLocks noGrp="1"/>
          </p:cNvSpPr>
          <p:nvPr>
            <p:ph idx="1"/>
          </p:nvPr>
        </p:nvSpPr>
        <p:spPr>
          <a:xfrm>
            <a:off x="5434149" y="932688"/>
            <a:ext cx="5916603" cy="4992624"/>
          </a:xfrm>
        </p:spPr>
        <p:txBody>
          <a:bodyPr anchor="ctr">
            <a:normAutofit/>
          </a:bodyPr>
          <a:lstStyle/>
          <a:p>
            <a:r>
              <a:rPr lang="en-GB" b="1"/>
              <a:t>F</a:t>
            </a:r>
            <a:r>
              <a:rPr lang="en-GB" sz="2000" b="1"/>
              <a:t>our key elements: </a:t>
            </a:r>
          </a:p>
          <a:p>
            <a:endParaRPr lang="en-GB" sz="2000"/>
          </a:p>
          <a:p>
            <a:pPr lvl="1">
              <a:buFont typeface="Wingdings" pitchFamily="2" charset="2"/>
              <a:buChar char="v"/>
            </a:pPr>
            <a:r>
              <a:rPr lang="en-GB" sz="2000"/>
              <a:t>Satisfaction of a need</a:t>
            </a:r>
          </a:p>
          <a:p>
            <a:pPr lvl="1">
              <a:buFont typeface="Wingdings" pitchFamily="2" charset="2"/>
              <a:buChar char="v"/>
            </a:pPr>
            <a:endParaRPr lang="en-GB" sz="2000"/>
          </a:p>
          <a:p>
            <a:pPr lvl="1">
              <a:buFont typeface="Wingdings" pitchFamily="2" charset="2"/>
              <a:buChar char="v"/>
            </a:pPr>
            <a:r>
              <a:rPr lang="en-GB" sz="2000"/>
              <a:t>Innovation of the solution</a:t>
            </a:r>
          </a:p>
          <a:p>
            <a:pPr lvl="1">
              <a:buFont typeface="Wingdings" pitchFamily="2" charset="2"/>
              <a:buChar char="v"/>
            </a:pPr>
            <a:endParaRPr lang="en-GB" sz="2000"/>
          </a:p>
          <a:p>
            <a:pPr lvl="1">
              <a:buFont typeface="Wingdings" pitchFamily="2" charset="2"/>
              <a:buChar char="v"/>
            </a:pPr>
            <a:r>
              <a:rPr lang="en-GB" sz="2000"/>
              <a:t>Change of social structures and relationships </a:t>
            </a:r>
          </a:p>
          <a:p>
            <a:pPr lvl="1">
              <a:buFont typeface="Wingdings" pitchFamily="2" charset="2"/>
              <a:buChar char="v"/>
            </a:pPr>
            <a:endParaRPr lang="en-GB" sz="2000"/>
          </a:p>
          <a:p>
            <a:pPr lvl="1">
              <a:buFont typeface="Wingdings" pitchFamily="2" charset="2"/>
              <a:buChar char="v"/>
            </a:pPr>
            <a:r>
              <a:rPr lang="en-GB" sz="2000"/>
              <a:t>The increase of society’s capacity to act</a:t>
            </a:r>
            <a:endParaRPr lang="en-US" sz="2000"/>
          </a:p>
        </p:txBody>
      </p:sp>
    </p:spTree>
    <p:extLst>
      <p:ext uri="{BB962C8B-B14F-4D97-AF65-F5344CB8AC3E}">
        <p14:creationId xmlns:p14="http://schemas.microsoft.com/office/powerpoint/2010/main" val="49860485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ite arrows going to the red target">
            <a:extLst>
              <a:ext uri="{FF2B5EF4-FFF2-40B4-BE49-F238E27FC236}">
                <a16:creationId xmlns:a16="http://schemas.microsoft.com/office/drawing/2014/main" id="{45AB3B1D-6274-976B-4AEB-C1D30B7F0FC3}"/>
              </a:ext>
            </a:extLst>
          </p:cNvPr>
          <p:cNvPicPr>
            <a:picLocks noChangeAspect="1"/>
          </p:cNvPicPr>
          <p:nvPr/>
        </p:nvPicPr>
        <p:blipFill rotWithShape="1">
          <a:blip r:embed="rId2"/>
          <a:srcRect l="28861" r="-1" b="-1"/>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2" name="Title 1">
            <a:extLst>
              <a:ext uri="{FF2B5EF4-FFF2-40B4-BE49-F238E27FC236}">
                <a16:creationId xmlns:a16="http://schemas.microsoft.com/office/drawing/2014/main" id="{49F6BCB6-F127-AEEA-5854-CF43C8156E98}"/>
              </a:ext>
            </a:extLst>
          </p:cNvPr>
          <p:cNvSpPr>
            <a:spLocks noGrp="1"/>
          </p:cNvSpPr>
          <p:nvPr>
            <p:ph type="title"/>
          </p:nvPr>
        </p:nvSpPr>
        <p:spPr>
          <a:xfrm>
            <a:off x="374904" y="856488"/>
            <a:ext cx="4992624" cy="1243584"/>
          </a:xfrm>
        </p:spPr>
        <p:txBody>
          <a:bodyPr anchor="ctr">
            <a:normAutofit/>
          </a:bodyPr>
          <a:lstStyle/>
          <a:p>
            <a:r>
              <a:rPr lang="en-US" sz="3400"/>
              <a:t>Element One: Satisfaction of needs</a:t>
            </a:r>
          </a:p>
        </p:txBody>
      </p:sp>
      <p:sp>
        <p:nvSpPr>
          <p:cNvPr id="3" name="Content Placeholder 2">
            <a:extLst>
              <a:ext uri="{FF2B5EF4-FFF2-40B4-BE49-F238E27FC236}">
                <a16:creationId xmlns:a16="http://schemas.microsoft.com/office/drawing/2014/main" id="{E41D71C8-0CC6-08F5-4C9F-CF59C277315B}"/>
              </a:ext>
            </a:extLst>
          </p:cNvPr>
          <p:cNvSpPr>
            <a:spLocks noGrp="1"/>
          </p:cNvSpPr>
          <p:nvPr>
            <p:ph idx="1"/>
          </p:nvPr>
        </p:nvSpPr>
        <p:spPr>
          <a:xfrm>
            <a:off x="374904" y="2522949"/>
            <a:ext cx="5065776" cy="3402363"/>
          </a:xfrm>
        </p:spPr>
        <p:txBody>
          <a:bodyPr anchor="t">
            <a:normAutofit/>
          </a:bodyPr>
          <a:lstStyle/>
          <a:p>
            <a:r>
              <a:rPr lang="en-GB" sz="1800"/>
              <a:t>The satisfaction of needs is the primary objective of social innovation. Its interest is to satisfy an unmet need or met in an inefficient, unfair, or worthless way. </a:t>
            </a:r>
          </a:p>
          <a:p>
            <a:endParaRPr lang="en-GB" sz="1800"/>
          </a:p>
          <a:p>
            <a:r>
              <a:rPr lang="en-GB" sz="1800"/>
              <a:t>This element defines the essence of innovation, establishes why it arises, and the product or value that it is going to deliver to society.</a:t>
            </a:r>
            <a:endParaRPr lang="en-US" sz="1800"/>
          </a:p>
        </p:txBody>
      </p:sp>
    </p:spTree>
    <p:extLst>
      <p:ext uri="{BB962C8B-B14F-4D97-AF65-F5344CB8AC3E}">
        <p14:creationId xmlns:p14="http://schemas.microsoft.com/office/powerpoint/2010/main" val="306468293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072DF-096C-FC5A-B2F1-5CD35AB59DEF}"/>
              </a:ext>
            </a:extLst>
          </p:cNvPr>
          <p:cNvSpPr>
            <a:spLocks noGrp="1"/>
          </p:cNvSpPr>
          <p:nvPr>
            <p:ph type="title"/>
          </p:nvPr>
        </p:nvSpPr>
        <p:spPr/>
        <p:txBody>
          <a:bodyPr/>
          <a:lstStyle/>
          <a:p>
            <a:r>
              <a:rPr lang="en-US"/>
              <a:t>Element Two: Innovation of the solution</a:t>
            </a:r>
          </a:p>
        </p:txBody>
      </p:sp>
      <p:graphicFrame>
        <p:nvGraphicFramePr>
          <p:cNvPr id="5" name="Content Placeholder 2">
            <a:extLst>
              <a:ext uri="{FF2B5EF4-FFF2-40B4-BE49-F238E27FC236}">
                <a16:creationId xmlns:a16="http://schemas.microsoft.com/office/drawing/2014/main" id="{139180F8-2B27-20A7-3273-83C8DB313A89}"/>
              </a:ext>
            </a:extLst>
          </p:cNvPr>
          <p:cNvGraphicFramePr>
            <a:graphicFrameLocks noGrp="1"/>
          </p:cNvGraphicFramePr>
          <p:nvPr>
            <p:ph idx="1"/>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29525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5C944-F1E8-CEA5-1D43-264DA6AD2362}"/>
              </a:ext>
            </a:extLst>
          </p:cNvPr>
          <p:cNvSpPr>
            <a:spLocks noGrp="1"/>
          </p:cNvSpPr>
          <p:nvPr>
            <p:ph type="title"/>
          </p:nvPr>
        </p:nvSpPr>
        <p:spPr>
          <a:xfrm>
            <a:off x="612648" y="1078992"/>
            <a:ext cx="6268770" cy="1536192"/>
          </a:xfrm>
        </p:spPr>
        <p:txBody>
          <a:bodyPr anchor="b">
            <a:normAutofit/>
          </a:bodyPr>
          <a:lstStyle/>
          <a:p>
            <a:r>
              <a:rPr lang="en-US" sz="3300"/>
              <a:t>Element Three: Change of social structures and relationships </a:t>
            </a:r>
          </a:p>
        </p:txBody>
      </p:sp>
      <p:sp>
        <p:nvSpPr>
          <p:cNvPr id="3" name="Content Placeholder 2">
            <a:extLst>
              <a:ext uri="{FF2B5EF4-FFF2-40B4-BE49-F238E27FC236}">
                <a16:creationId xmlns:a16="http://schemas.microsoft.com/office/drawing/2014/main" id="{D115711B-4231-988F-7BF0-ADD31D6C52AE}"/>
              </a:ext>
            </a:extLst>
          </p:cNvPr>
          <p:cNvSpPr>
            <a:spLocks noGrp="1"/>
          </p:cNvSpPr>
          <p:nvPr>
            <p:ph idx="1"/>
          </p:nvPr>
        </p:nvSpPr>
        <p:spPr>
          <a:xfrm>
            <a:off x="612648" y="3355848"/>
            <a:ext cx="6268770" cy="2825496"/>
          </a:xfrm>
        </p:spPr>
        <p:txBody>
          <a:bodyPr>
            <a:normAutofit/>
          </a:bodyPr>
          <a:lstStyle/>
          <a:p>
            <a:pPr>
              <a:lnSpc>
                <a:spcPct val="100000"/>
              </a:lnSpc>
            </a:pPr>
            <a:r>
              <a:rPr lang="en-GB" sz="1400"/>
              <a:t>This refers to the idea that a social innovation generates a transformation in society through a change in the way it is structured. </a:t>
            </a:r>
          </a:p>
          <a:p>
            <a:pPr>
              <a:lnSpc>
                <a:spcPct val="100000"/>
              </a:lnSpc>
            </a:pPr>
            <a:endParaRPr lang="en-GB" sz="1400"/>
          </a:p>
          <a:p>
            <a:pPr>
              <a:lnSpc>
                <a:spcPct val="100000"/>
              </a:lnSpc>
            </a:pPr>
            <a:r>
              <a:rPr lang="en-GB" sz="1400"/>
              <a:t>Social innovation aims to create new relationships among the members of society, allowing the inclusion of new actors in the social dynamic. </a:t>
            </a:r>
          </a:p>
          <a:p>
            <a:pPr>
              <a:lnSpc>
                <a:spcPct val="100000"/>
              </a:lnSpc>
            </a:pPr>
            <a:endParaRPr lang="en-GB" sz="1400"/>
          </a:p>
          <a:p>
            <a:pPr>
              <a:lnSpc>
                <a:spcPct val="100000"/>
              </a:lnSpc>
            </a:pPr>
            <a:r>
              <a:rPr lang="en-GB" sz="1400"/>
              <a:t>This element focuses on the process that develops during the satisfaction of needs by social innovation and the participation of more actors.</a:t>
            </a:r>
            <a:endParaRPr lang="en-US" sz="1400"/>
          </a:p>
        </p:txBody>
      </p:sp>
      <p:pic>
        <p:nvPicPr>
          <p:cNvPr id="7" name="Graphic 6" descr="Group Brainstorm">
            <a:extLst>
              <a:ext uri="{FF2B5EF4-FFF2-40B4-BE49-F238E27FC236}">
                <a16:creationId xmlns:a16="http://schemas.microsoft.com/office/drawing/2014/main" id="{8A8000B2-CD07-CAC2-6D43-7FC91D5B15A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94066" y="1272395"/>
            <a:ext cx="4237686" cy="4237686"/>
          </a:xfrm>
          <a:prstGeom prst="rect">
            <a:avLst/>
          </a:prstGeom>
        </p:spPr>
      </p:pic>
    </p:spTree>
    <p:extLst>
      <p:ext uri="{BB962C8B-B14F-4D97-AF65-F5344CB8AC3E}">
        <p14:creationId xmlns:p14="http://schemas.microsoft.com/office/powerpoint/2010/main" val="196448448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7254F-D3EE-DEA7-1862-2809B1264C05}"/>
              </a:ext>
            </a:extLst>
          </p:cNvPr>
          <p:cNvSpPr>
            <a:spLocks noGrp="1"/>
          </p:cNvSpPr>
          <p:nvPr>
            <p:ph type="title"/>
          </p:nvPr>
        </p:nvSpPr>
        <p:spPr>
          <a:xfrm>
            <a:off x="612648" y="1078992"/>
            <a:ext cx="6268770" cy="1536192"/>
          </a:xfrm>
        </p:spPr>
        <p:txBody>
          <a:bodyPr anchor="b">
            <a:normAutofit/>
          </a:bodyPr>
          <a:lstStyle/>
          <a:p>
            <a:r>
              <a:rPr lang="en-US" sz="3600"/>
              <a:t>Element Four: Increase the society’s capacity to act </a:t>
            </a:r>
          </a:p>
        </p:txBody>
      </p:sp>
      <p:sp>
        <p:nvSpPr>
          <p:cNvPr id="3" name="Content Placeholder 2">
            <a:extLst>
              <a:ext uri="{FF2B5EF4-FFF2-40B4-BE49-F238E27FC236}">
                <a16:creationId xmlns:a16="http://schemas.microsoft.com/office/drawing/2014/main" id="{881C5E29-9339-1F34-57C0-B8F8E569093C}"/>
              </a:ext>
            </a:extLst>
          </p:cNvPr>
          <p:cNvSpPr>
            <a:spLocks noGrp="1"/>
          </p:cNvSpPr>
          <p:nvPr>
            <p:ph idx="1"/>
          </p:nvPr>
        </p:nvSpPr>
        <p:spPr>
          <a:xfrm>
            <a:off x="615458" y="3355848"/>
            <a:ext cx="6268770" cy="2825496"/>
          </a:xfrm>
        </p:spPr>
        <p:txBody>
          <a:bodyPr>
            <a:normAutofit/>
          </a:bodyPr>
          <a:lstStyle/>
          <a:p>
            <a:pPr>
              <a:lnSpc>
                <a:spcPct val="100000"/>
              </a:lnSpc>
            </a:pPr>
            <a:r>
              <a:rPr lang="en-GB" sz="1400"/>
              <a:t>This refers to the understanding that a social innovation must promote the empowerment of different types of actors, especially those excluded from society. </a:t>
            </a:r>
          </a:p>
          <a:p>
            <a:pPr>
              <a:lnSpc>
                <a:spcPct val="100000"/>
              </a:lnSpc>
            </a:pPr>
            <a:endParaRPr lang="en-GB" sz="1400"/>
          </a:p>
          <a:p>
            <a:pPr>
              <a:lnSpc>
                <a:spcPct val="100000"/>
              </a:lnSpc>
            </a:pPr>
            <a:r>
              <a:rPr lang="en-GB" sz="1400"/>
              <a:t>This empowerment contributes to the creation of a more resilient society with a higher capacity to satisfy the needs it presents. </a:t>
            </a:r>
          </a:p>
          <a:p>
            <a:pPr>
              <a:lnSpc>
                <a:spcPct val="100000"/>
              </a:lnSpc>
            </a:pPr>
            <a:endParaRPr lang="en-GB" sz="1400"/>
          </a:p>
          <a:p>
            <a:pPr>
              <a:lnSpc>
                <a:spcPct val="100000"/>
              </a:lnSpc>
            </a:pPr>
            <a:r>
              <a:rPr lang="en-GB" sz="1400"/>
              <a:t>It promotes and requires the integration of several actors since it is impossible for a single actor to achieve the change in society in a sustained manner.</a:t>
            </a:r>
            <a:endParaRPr lang="en-US" sz="1400"/>
          </a:p>
        </p:txBody>
      </p:sp>
      <p:pic>
        <p:nvPicPr>
          <p:cNvPr id="5" name="Picture 4" descr="Hands moving forward">
            <a:extLst>
              <a:ext uri="{FF2B5EF4-FFF2-40B4-BE49-F238E27FC236}">
                <a16:creationId xmlns:a16="http://schemas.microsoft.com/office/drawing/2014/main" id="{BC7FD79E-CF3C-8B1E-248E-C1F095A189B2}"/>
              </a:ext>
            </a:extLst>
          </p:cNvPr>
          <p:cNvPicPr>
            <a:picLocks noChangeAspect="1"/>
          </p:cNvPicPr>
          <p:nvPr/>
        </p:nvPicPr>
        <p:blipFill rotWithShape="1">
          <a:blip r:embed="rId2"/>
          <a:srcRect l="15552" r="28576" b="2"/>
          <a:stretch/>
        </p:blipFill>
        <p:spPr>
          <a:xfrm>
            <a:off x="7684006" y="10"/>
            <a:ext cx="4507993" cy="6857990"/>
          </a:xfrm>
          <a:prstGeom prst="rect">
            <a:avLst/>
          </a:prstGeom>
        </p:spPr>
      </p:pic>
    </p:spTree>
    <p:extLst>
      <p:ext uri="{BB962C8B-B14F-4D97-AF65-F5344CB8AC3E}">
        <p14:creationId xmlns:p14="http://schemas.microsoft.com/office/powerpoint/2010/main" val="297429550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FB0E95-9CAE-4968-A118-2B9F7C8BB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BBC371-361C-45F7-9235-C3252E336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83D894-1E9B-0B27-AA6D-D44B303AAFC0}"/>
              </a:ext>
            </a:extLst>
          </p:cNvPr>
          <p:cNvSpPr>
            <a:spLocks noGrp="1"/>
          </p:cNvSpPr>
          <p:nvPr>
            <p:ph type="title"/>
          </p:nvPr>
        </p:nvSpPr>
        <p:spPr>
          <a:xfrm>
            <a:off x="720000" y="619200"/>
            <a:ext cx="10728322" cy="681586"/>
          </a:xfrm>
        </p:spPr>
        <p:txBody>
          <a:bodyPr wrap="square">
            <a:normAutofit/>
          </a:bodyPr>
          <a:lstStyle/>
          <a:p>
            <a:r>
              <a:rPr lang="en-US"/>
              <a:t>TYPES OF SOCIAL INNOVATION </a:t>
            </a:r>
          </a:p>
        </p:txBody>
      </p:sp>
      <p:sp useBgFill="1">
        <p:nvSpPr>
          <p:cNvPr id="14" name="Freeform: Shape 13">
            <a:extLst>
              <a:ext uri="{FF2B5EF4-FFF2-40B4-BE49-F238E27FC236}">
                <a16:creationId xmlns:a16="http://schemas.microsoft.com/office/drawing/2014/main" id="{4172FA92-6FD3-495F-95A0-4FD85861D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 y="1734458"/>
            <a:ext cx="12191501" cy="5123544"/>
          </a:xfrm>
          <a:custGeom>
            <a:avLst/>
            <a:gdLst>
              <a:gd name="connsiteX0" fmla="*/ 9255953 w 12191501"/>
              <a:gd name="connsiteY0" fmla="*/ 0 h 4430825"/>
              <a:gd name="connsiteX1" fmla="*/ 10762189 w 12191501"/>
              <a:gd name="connsiteY1" fmla="*/ 67992 h 4430825"/>
              <a:gd name="connsiteX2" fmla="*/ 11364025 w 12191501"/>
              <a:gd name="connsiteY2" fmla="*/ 57486 h 4430825"/>
              <a:gd name="connsiteX3" fmla="*/ 12096632 w 12191501"/>
              <a:gd name="connsiteY3" fmla="*/ 44699 h 4430825"/>
              <a:gd name="connsiteX4" fmla="*/ 12191501 w 12191501"/>
              <a:gd name="connsiteY4" fmla="*/ 43042 h 4430825"/>
              <a:gd name="connsiteX5" fmla="*/ 12191501 w 12191501"/>
              <a:gd name="connsiteY5" fmla="*/ 4430825 h 4430825"/>
              <a:gd name="connsiteX6" fmla="*/ 0 w 12191501"/>
              <a:gd name="connsiteY6" fmla="*/ 4430825 h 4430825"/>
              <a:gd name="connsiteX7" fmla="*/ 10182 w 12191501"/>
              <a:gd name="connsiteY7" fmla="*/ 95053 h 4430825"/>
              <a:gd name="connsiteX8" fmla="*/ 70972 w 12191501"/>
              <a:gd name="connsiteY8" fmla="*/ 97164 h 4430825"/>
              <a:gd name="connsiteX9" fmla="*/ 1281624 w 12191501"/>
              <a:gd name="connsiteY9" fmla="*/ 139193 h 4430825"/>
              <a:gd name="connsiteX10" fmla="*/ 2485297 w 12191501"/>
              <a:gd name="connsiteY10" fmla="*/ 118183 h 4430825"/>
              <a:gd name="connsiteX11" fmla="*/ 3237591 w 12191501"/>
              <a:gd name="connsiteY11" fmla="*/ 105051 h 4430825"/>
              <a:gd name="connsiteX12" fmla="*/ 3989887 w 12191501"/>
              <a:gd name="connsiteY12" fmla="*/ 91920 h 4430825"/>
              <a:gd name="connsiteX13" fmla="*/ 9255953 w 12191501"/>
              <a:gd name="connsiteY13" fmla="*/ 0 h 443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1501" h="4430825">
                <a:moveTo>
                  <a:pt x="9255953" y="0"/>
                </a:moveTo>
                <a:cubicBezTo>
                  <a:pt x="10762189" y="67992"/>
                  <a:pt x="10762189" y="67992"/>
                  <a:pt x="10762189" y="67992"/>
                </a:cubicBezTo>
                <a:cubicBezTo>
                  <a:pt x="11364025" y="57486"/>
                  <a:pt x="11364025" y="57486"/>
                  <a:pt x="11364025" y="57486"/>
                </a:cubicBezTo>
                <a:cubicBezTo>
                  <a:pt x="11589714" y="53547"/>
                  <a:pt x="11836561" y="49238"/>
                  <a:pt x="12096632" y="44699"/>
                </a:cubicBezTo>
                <a:lnTo>
                  <a:pt x="12191501" y="43042"/>
                </a:lnTo>
                <a:lnTo>
                  <a:pt x="12191501" y="4430825"/>
                </a:lnTo>
                <a:lnTo>
                  <a:pt x="0" y="4430825"/>
                </a:lnTo>
                <a:lnTo>
                  <a:pt x="10182" y="95053"/>
                </a:lnTo>
                <a:lnTo>
                  <a:pt x="70972" y="97164"/>
                </a:lnTo>
                <a:cubicBezTo>
                  <a:pt x="1281624" y="139193"/>
                  <a:pt x="1281624" y="139193"/>
                  <a:pt x="1281624" y="139193"/>
                </a:cubicBezTo>
                <a:cubicBezTo>
                  <a:pt x="2485297" y="118183"/>
                  <a:pt x="2485297" y="118183"/>
                  <a:pt x="2485297" y="118183"/>
                </a:cubicBezTo>
                <a:cubicBezTo>
                  <a:pt x="2786215" y="112930"/>
                  <a:pt x="2936672" y="110304"/>
                  <a:pt x="3237591" y="105051"/>
                </a:cubicBezTo>
                <a:cubicBezTo>
                  <a:pt x="3538508" y="99800"/>
                  <a:pt x="3839426" y="94546"/>
                  <a:pt x="3989887" y="91920"/>
                </a:cubicBezTo>
                <a:cubicBezTo>
                  <a:pt x="9255953" y="0"/>
                  <a:pt x="9255953" y="0"/>
                  <a:pt x="9255953" y="0"/>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5" name="Content Placeholder 2">
            <a:extLst>
              <a:ext uri="{FF2B5EF4-FFF2-40B4-BE49-F238E27FC236}">
                <a16:creationId xmlns:a16="http://schemas.microsoft.com/office/drawing/2014/main" id="{CEA7BF21-D2F6-E50E-1492-168AD9E378E9}"/>
              </a:ext>
            </a:extLst>
          </p:cNvPr>
          <p:cNvGraphicFramePr>
            <a:graphicFrameLocks noGrp="1"/>
          </p:cNvGraphicFramePr>
          <p:nvPr>
            <p:ph idx="1"/>
            <p:extLst>
              <p:ext uri="{D42A27DB-BD31-4B8C-83A1-F6EECF244321}">
                <p14:modId xmlns:p14="http://schemas.microsoft.com/office/powerpoint/2010/main" val="2701407720"/>
              </p:ext>
            </p:extLst>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898790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074B7-A038-3980-D865-759553F43F60}"/>
              </a:ext>
            </a:extLst>
          </p:cNvPr>
          <p:cNvSpPr>
            <a:spLocks noGrp="1"/>
          </p:cNvSpPr>
          <p:nvPr>
            <p:ph type="title"/>
          </p:nvPr>
        </p:nvSpPr>
        <p:spPr/>
        <p:txBody>
          <a:bodyPr>
            <a:normAutofit/>
          </a:bodyPr>
          <a:lstStyle/>
          <a:p>
            <a:r>
              <a:rPr lang="en-US"/>
              <a:t>DIFFERENCES BETWEEN SOCIAL INNOVATION AND OTHER TYPES OF INNOVATION</a:t>
            </a:r>
          </a:p>
        </p:txBody>
      </p:sp>
      <p:graphicFrame>
        <p:nvGraphicFramePr>
          <p:cNvPr id="4" name="Table 4">
            <a:extLst>
              <a:ext uri="{FF2B5EF4-FFF2-40B4-BE49-F238E27FC236}">
                <a16:creationId xmlns:a16="http://schemas.microsoft.com/office/drawing/2014/main" id="{18EB5CE7-119E-75C4-4A7C-49D1195A6276}"/>
              </a:ext>
            </a:extLst>
          </p:cNvPr>
          <p:cNvGraphicFramePr>
            <a:graphicFrameLocks noGrp="1"/>
          </p:cNvGraphicFramePr>
          <p:nvPr/>
        </p:nvGraphicFramePr>
        <p:xfrm>
          <a:off x="1770743" y="2352542"/>
          <a:ext cx="9083304" cy="3576320"/>
        </p:xfrm>
        <a:graphic>
          <a:graphicData uri="http://schemas.openxmlformats.org/drawingml/2006/table">
            <a:tbl>
              <a:tblPr firstRow="1" bandRow="1">
                <a:tableStyleId>{69012ECD-51FC-41F1-AA8D-1B2483CD663E}</a:tableStyleId>
              </a:tblPr>
              <a:tblGrid>
                <a:gridCol w="1922483">
                  <a:extLst>
                    <a:ext uri="{9D8B030D-6E8A-4147-A177-3AD203B41FA5}">
                      <a16:colId xmlns:a16="http://schemas.microsoft.com/office/drawing/2014/main" val="2254465268"/>
                    </a:ext>
                  </a:extLst>
                </a:gridCol>
                <a:gridCol w="3496183">
                  <a:extLst>
                    <a:ext uri="{9D8B030D-6E8A-4147-A177-3AD203B41FA5}">
                      <a16:colId xmlns:a16="http://schemas.microsoft.com/office/drawing/2014/main" val="3470463323"/>
                    </a:ext>
                  </a:extLst>
                </a:gridCol>
                <a:gridCol w="3664638">
                  <a:extLst>
                    <a:ext uri="{9D8B030D-6E8A-4147-A177-3AD203B41FA5}">
                      <a16:colId xmlns:a16="http://schemas.microsoft.com/office/drawing/2014/main" val="3375788194"/>
                    </a:ext>
                  </a:extLst>
                </a:gridCol>
              </a:tblGrid>
              <a:tr h="370840">
                <a:tc>
                  <a:txBody>
                    <a:bodyPr/>
                    <a:lstStyle/>
                    <a:p>
                      <a:endParaRPr lang="en-US" sz="1200"/>
                    </a:p>
                  </a:txBody>
                  <a:tcPr/>
                </a:tc>
                <a:tc>
                  <a:txBody>
                    <a:bodyPr/>
                    <a:lstStyle/>
                    <a:p>
                      <a:endParaRPr lang="en-US" sz="1200"/>
                    </a:p>
                  </a:txBody>
                  <a:tcPr/>
                </a:tc>
                <a:tc>
                  <a:txBody>
                    <a:bodyPr/>
                    <a:lstStyle/>
                    <a:p>
                      <a:pPr algn="ctr"/>
                      <a:endParaRPr lang="en-US" sz="1200"/>
                    </a:p>
                    <a:p>
                      <a:pPr algn="ctr"/>
                      <a:r>
                        <a:rPr lang="en-US" sz="1200"/>
                        <a:t>Social Innovation</a:t>
                      </a:r>
                    </a:p>
                    <a:p>
                      <a:pPr algn="ctr"/>
                      <a:endParaRPr lang="en-US" sz="1200"/>
                    </a:p>
                  </a:txBody>
                  <a:tcPr/>
                </a:tc>
                <a:extLst>
                  <a:ext uri="{0D108BD9-81ED-4DB2-BD59-A6C34878D82A}">
                    <a16:rowId xmlns:a16="http://schemas.microsoft.com/office/drawing/2014/main" val="4287772175"/>
                  </a:ext>
                </a:extLst>
              </a:tr>
              <a:tr h="370840">
                <a:tc>
                  <a:txBody>
                    <a:bodyPr/>
                    <a:lstStyle/>
                    <a:p>
                      <a:r>
                        <a:rPr lang="en-US" sz="1200" b="1"/>
                        <a:t>Economic</a:t>
                      </a:r>
                    </a:p>
                  </a:txBody>
                  <a:tcPr/>
                </a:tc>
                <a:tc>
                  <a:txBody>
                    <a:bodyPr/>
                    <a:lstStyle/>
                    <a:p>
                      <a:r>
                        <a:rPr lang="en-GB" sz="1200"/>
                        <a:t>Focused on the generation of income. Commercial motivation</a:t>
                      </a:r>
                      <a:endParaRPr lang="en-US" sz="1200"/>
                    </a:p>
                  </a:txBody>
                  <a:tcPr/>
                </a:tc>
                <a:tc>
                  <a:txBody>
                    <a:bodyPr/>
                    <a:lstStyle/>
                    <a:p>
                      <a:r>
                        <a:rPr lang="en-GB" sz="1200"/>
                        <a:t>Motivation in social value and transformation of society</a:t>
                      </a:r>
                      <a:endParaRPr lang="en-US" sz="1200"/>
                    </a:p>
                  </a:txBody>
                  <a:tcPr/>
                </a:tc>
                <a:extLst>
                  <a:ext uri="{0D108BD9-81ED-4DB2-BD59-A6C34878D82A}">
                    <a16:rowId xmlns:a16="http://schemas.microsoft.com/office/drawing/2014/main" val="1412275177"/>
                  </a:ext>
                </a:extLst>
              </a:tr>
              <a:tr h="370840">
                <a:tc>
                  <a:txBody>
                    <a:bodyPr/>
                    <a:lstStyle/>
                    <a:p>
                      <a:r>
                        <a:rPr lang="en-US" sz="1200" b="1"/>
                        <a:t>Radical</a:t>
                      </a:r>
                    </a:p>
                  </a:txBody>
                  <a:tcPr/>
                </a:tc>
                <a:tc>
                  <a:txBody>
                    <a:bodyPr/>
                    <a:lstStyle/>
                    <a:p>
                      <a:r>
                        <a:rPr lang="en-GB" sz="1200"/>
                        <a:t>There is no interest to improve the living conditions of excluded populations. They can generate damages or externalities for society</a:t>
                      </a:r>
                      <a:endParaRPr lang="en-US" sz="1200"/>
                    </a:p>
                  </a:txBody>
                  <a:tcPr/>
                </a:tc>
                <a:tc>
                  <a:txBody>
                    <a:bodyPr/>
                    <a:lstStyle/>
                    <a:p>
                      <a:r>
                        <a:rPr lang="en-GB" sz="1200"/>
                        <a:t>Aim to the improvement of society. Intentionality in social change</a:t>
                      </a:r>
                      <a:endParaRPr lang="en-US" sz="1200"/>
                    </a:p>
                  </a:txBody>
                  <a:tcPr/>
                </a:tc>
                <a:extLst>
                  <a:ext uri="{0D108BD9-81ED-4DB2-BD59-A6C34878D82A}">
                    <a16:rowId xmlns:a16="http://schemas.microsoft.com/office/drawing/2014/main" val="1350666172"/>
                  </a:ext>
                </a:extLst>
              </a:tr>
              <a:tr h="370840">
                <a:tc>
                  <a:txBody>
                    <a:bodyPr/>
                    <a:lstStyle/>
                    <a:p>
                      <a:r>
                        <a:rPr lang="en-US" sz="1200" b="1"/>
                        <a:t>Disruptive</a:t>
                      </a:r>
                    </a:p>
                  </a:txBody>
                  <a:tcPr/>
                </a:tc>
                <a:tc>
                  <a:txBody>
                    <a:bodyPr/>
                    <a:lstStyle/>
                    <a:p>
                      <a:r>
                        <a:rPr lang="en-GB" sz="1200"/>
                        <a:t>Low-cost products and vision of the beneficiaries as a market segment. Commercial motivation</a:t>
                      </a:r>
                      <a:endParaRPr lang="en-US" sz="1200"/>
                    </a:p>
                  </a:txBody>
                  <a:tcPr/>
                </a:tc>
                <a:tc>
                  <a:txBody>
                    <a:bodyPr/>
                    <a:lstStyle/>
                    <a:p>
                      <a:r>
                        <a:rPr lang="en-GB" sz="1200"/>
                        <a:t>Motivation focused on social value and view of the marginalized population as development actors. </a:t>
                      </a:r>
                      <a:endParaRPr lang="en-US" sz="1200"/>
                    </a:p>
                  </a:txBody>
                  <a:tcPr/>
                </a:tc>
                <a:extLst>
                  <a:ext uri="{0D108BD9-81ED-4DB2-BD59-A6C34878D82A}">
                    <a16:rowId xmlns:a16="http://schemas.microsoft.com/office/drawing/2014/main" val="2646186827"/>
                  </a:ext>
                </a:extLst>
              </a:tr>
              <a:tr h="370840">
                <a:tc>
                  <a:txBody>
                    <a:bodyPr/>
                    <a:lstStyle/>
                    <a:p>
                      <a:r>
                        <a:rPr lang="en-US" sz="1200" b="1"/>
                        <a:t>Bottom-up</a:t>
                      </a:r>
                    </a:p>
                  </a:txBody>
                  <a:tcPr/>
                </a:tc>
                <a:tc>
                  <a:txBody>
                    <a:bodyPr/>
                    <a:lstStyle/>
                    <a:p>
                      <a:r>
                        <a:rPr lang="en-GB" sz="1200"/>
                        <a:t>Change in society at the local level</a:t>
                      </a:r>
                      <a:endParaRPr lang="en-US" sz="1200"/>
                    </a:p>
                  </a:txBody>
                  <a:tcPr/>
                </a:tc>
                <a:tc>
                  <a:txBody>
                    <a:bodyPr/>
                    <a:lstStyle/>
                    <a:p>
                      <a:r>
                        <a:rPr lang="en-GB" sz="1200"/>
                        <a:t>Change in society at the system level</a:t>
                      </a:r>
                      <a:endParaRPr lang="en-US" sz="1200"/>
                    </a:p>
                  </a:txBody>
                  <a:tcPr/>
                </a:tc>
                <a:extLst>
                  <a:ext uri="{0D108BD9-81ED-4DB2-BD59-A6C34878D82A}">
                    <a16:rowId xmlns:a16="http://schemas.microsoft.com/office/drawing/2014/main" val="2475705871"/>
                  </a:ext>
                </a:extLst>
              </a:tr>
              <a:tr h="370840">
                <a:tc>
                  <a:txBody>
                    <a:bodyPr/>
                    <a:lstStyle/>
                    <a:p>
                      <a:r>
                        <a:rPr lang="en-US" sz="1200" b="1"/>
                        <a:t>Social Programs</a:t>
                      </a:r>
                    </a:p>
                  </a:txBody>
                  <a:tcPr/>
                </a:tc>
                <a:tc>
                  <a:txBody>
                    <a:bodyPr/>
                    <a:lstStyle/>
                    <a:p>
                      <a:r>
                        <a:rPr lang="en-GB" sz="1200"/>
                        <a:t>Welfare perspective and preservation of the social structure</a:t>
                      </a:r>
                      <a:endParaRPr lang="en-US" sz="1200"/>
                    </a:p>
                  </a:txBody>
                  <a:tcPr/>
                </a:tc>
                <a:tc>
                  <a:txBody>
                    <a:bodyPr/>
                    <a:lstStyle/>
                    <a:p>
                      <a:r>
                        <a:rPr lang="en-GB" sz="1200"/>
                        <a:t>Vision based on the empowerment and change of the social structure</a:t>
                      </a:r>
                      <a:endParaRPr lang="en-US" sz="1200"/>
                    </a:p>
                  </a:txBody>
                  <a:tcPr/>
                </a:tc>
                <a:extLst>
                  <a:ext uri="{0D108BD9-81ED-4DB2-BD59-A6C34878D82A}">
                    <a16:rowId xmlns:a16="http://schemas.microsoft.com/office/drawing/2014/main" val="357691898"/>
                  </a:ext>
                </a:extLst>
              </a:tr>
              <a:tr h="370840">
                <a:tc>
                  <a:txBody>
                    <a:bodyPr/>
                    <a:lstStyle/>
                    <a:p>
                      <a:endParaRPr lang="en-US" sz="1200"/>
                    </a:p>
                  </a:txBody>
                  <a:tcPr/>
                </a:tc>
                <a:tc>
                  <a:txBody>
                    <a:bodyPr/>
                    <a:lstStyle/>
                    <a:p>
                      <a:pPr algn="ctr"/>
                      <a:r>
                        <a:rPr lang="en-US" sz="1200"/>
                        <a:t>(Portales, 2019)</a:t>
                      </a:r>
                    </a:p>
                  </a:txBody>
                  <a:tcPr/>
                </a:tc>
                <a:tc>
                  <a:txBody>
                    <a:bodyPr/>
                    <a:lstStyle/>
                    <a:p>
                      <a:endParaRPr lang="en-US" sz="1200"/>
                    </a:p>
                  </a:txBody>
                  <a:tcPr/>
                </a:tc>
                <a:extLst>
                  <a:ext uri="{0D108BD9-81ED-4DB2-BD59-A6C34878D82A}">
                    <a16:rowId xmlns:a16="http://schemas.microsoft.com/office/drawing/2014/main" val="3647973048"/>
                  </a:ext>
                </a:extLst>
              </a:tr>
            </a:tbl>
          </a:graphicData>
        </a:graphic>
      </p:graphicFrame>
    </p:spTree>
    <p:extLst>
      <p:ext uri="{BB962C8B-B14F-4D97-AF65-F5344CB8AC3E}">
        <p14:creationId xmlns:p14="http://schemas.microsoft.com/office/powerpoint/2010/main" val="239712584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9D0D6754-E4E7-BB02-78D7-65886C05849A}"/>
              </a:ext>
            </a:extLst>
          </p:cNvPr>
          <p:cNvPicPr>
            <a:picLocks noChangeAspect="1"/>
          </p:cNvPicPr>
          <p:nvPr/>
        </p:nvPicPr>
        <p:blipFill rotWithShape="1">
          <a:blip r:embed="rId3">
            <a:alphaModFix amt="40000"/>
          </a:blip>
          <a:srcRect t="7734" b="17267"/>
          <a:stretch/>
        </p:blipFill>
        <p:spPr>
          <a:xfrm>
            <a:off x="20" y="10"/>
            <a:ext cx="12191979" cy="6857990"/>
          </a:xfrm>
          <a:prstGeom prst="rect">
            <a:avLst/>
          </a:prstGeom>
        </p:spPr>
      </p:pic>
      <p:sp>
        <p:nvSpPr>
          <p:cNvPr id="2" name="Title 1">
            <a:extLst>
              <a:ext uri="{FF2B5EF4-FFF2-40B4-BE49-F238E27FC236}">
                <a16:creationId xmlns:a16="http://schemas.microsoft.com/office/drawing/2014/main" id="{86B98117-3593-624F-4C1A-CB168B9677FB}"/>
              </a:ext>
            </a:extLst>
          </p:cNvPr>
          <p:cNvSpPr>
            <a:spLocks noGrp="1"/>
          </p:cNvSpPr>
          <p:nvPr>
            <p:ph type="title"/>
          </p:nvPr>
        </p:nvSpPr>
        <p:spPr>
          <a:xfrm>
            <a:off x="841248" y="426720"/>
            <a:ext cx="10506456" cy="1919141"/>
          </a:xfrm>
        </p:spPr>
        <p:txBody>
          <a:bodyPr anchor="b">
            <a:normAutofit/>
          </a:bodyPr>
          <a:lstStyle/>
          <a:p>
            <a:r>
              <a:rPr lang="en-US" sz="6000">
                <a:solidFill>
                  <a:srgbClr val="FFFFFF"/>
                </a:solidFill>
              </a:rPr>
              <a:t>Sources of Social Innovation</a:t>
            </a:r>
          </a:p>
        </p:txBody>
      </p:sp>
      <p:sp>
        <p:nvSpPr>
          <p:cNvPr id="3" name="Content Placeholder 2">
            <a:extLst>
              <a:ext uri="{FF2B5EF4-FFF2-40B4-BE49-F238E27FC236}">
                <a16:creationId xmlns:a16="http://schemas.microsoft.com/office/drawing/2014/main" id="{4C3B71DA-21CD-2D09-AD40-56C12A4197CA}"/>
              </a:ext>
            </a:extLst>
          </p:cNvPr>
          <p:cNvSpPr>
            <a:spLocks noGrp="1"/>
          </p:cNvSpPr>
          <p:nvPr>
            <p:ph idx="1"/>
          </p:nvPr>
        </p:nvSpPr>
        <p:spPr>
          <a:xfrm>
            <a:off x="841248" y="3337269"/>
            <a:ext cx="10509504" cy="2905686"/>
          </a:xfrm>
        </p:spPr>
        <p:txBody>
          <a:bodyPr>
            <a:normAutofit/>
          </a:bodyPr>
          <a:lstStyle/>
          <a:p>
            <a:r>
              <a:rPr lang="en-GB" sz="2000">
                <a:solidFill>
                  <a:srgbClr val="FFFFFF"/>
                </a:solidFill>
              </a:rPr>
              <a:t>Social innovations can find their sources in multiple actors and sectors of society, and they can come from the private, public, and social sectors.</a:t>
            </a:r>
          </a:p>
          <a:p>
            <a:endParaRPr lang="en-US" sz="2000">
              <a:solidFill>
                <a:srgbClr val="FFFFFF"/>
              </a:solidFill>
            </a:endParaRPr>
          </a:p>
        </p:txBody>
      </p:sp>
    </p:spTree>
    <p:extLst>
      <p:ext uri="{BB962C8B-B14F-4D97-AF65-F5344CB8AC3E}">
        <p14:creationId xmlns:p14="http://schemas.microsoft.com/office/powerpoint/2010/main" val="342632249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6663DBA5-1587-30FA-60B0-15C130638873}"/>
              </a:ext>
            </a:extLst>
          </p:cNvPr>
          <p:cNvGraphicFramePr/>
          <p:nvPr/>
        </p:nvGraphicFramePr>
        <p:xfrm>
          <a:off x="838200" y="571500"/>
          <a:ext cx="10448925" cy="5600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860146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05D1035C-3BF0-4FE0-B3A3-1062F8600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FA5F9B-F3B2-24C7-5D75-AAC7D0C32E04}"/>
              </a:ext>
            </a:extLst>
          </p:cNvPr>
          <p:cNvSpPr>
            <a:spLocks noGrp="1"/>
          </p:cNvSpPr>
          <p:nvPr>
            <p:ph type="title"/>
          </p:nvPr>
        </p:nvSpPr>
        <p:spPr>
          <a:xfrm>
            <a:off x="720000" y="619200"/>
            <a:ext cx="4991961" cy="1477328"/>
          </a:xfrm>
        </p:spPr>
        <p:txBody>
          <a:bodyPr wrap="square" anchor="ctr">
            <a:normAutofit/>
          </a:bodyPr>
          <a:lstStyle/>
          <a:p>
            <a:r>
              <a:rPr lang="en-US"/>
              <a:t>Social Innovation in the Non-Profit Sector</a:t>
            </a:r>
          </a:p>
        </p:txBody>
      </p:sp>
      <p:sp>
        <p:nvSpPr>
          <p:cNvPr id="3" name="Content Placeholder 2">
            <a:extLst>
              <a:ext uri="{FF2B5EF4-FFF2-40B4-BE49-F238E27FC236}">
                <a16:creationId xmlns:a16="http://schemas.microsoft.com/office/drawing/2014/main" id="{2726B864-8ECA-CAA1-A7DC-A69F2CF3E47E}"/>
              </a:ext>
            </a:extLst>
          </p:cNvPr>
          <p:cNvSpPr>
            <a:spLocks noGrp="1"/>
          </p:cNvSpPr>
          <p:nvPr>
            <p:ph idx="1"/>
          </p:nvPr>
        </p:nvSpPr>
        <p:spPr>
          <a:xfrm>
            <a:off x="720000" y="2541600"/>
            <a:ext cx="4991962" cy="3216273"/>
          </a:xfrm>
        </p:spPr>
        <p:txBody>
          <a:bodyPr>
            <a:normAutofit/>
          </a:bodyPr>
          <a:lstStyle/>
          <a:p>
            <a:pPr>
              <a:lnSpc>
                <a:spcPct val="110000"/>
              </a:lnSpc>
            </a:pPr>
            <a:r>
              <a:rPr lang="en-GB" sz="1600"/>
              <a:t>The non-profit sector or third sector is the source of many pioneering approaches to address social needs and is characterized by treating a wide variety of problems and addresses the demands that the State and the market have neglected. </a:t>
            </a:r>
          </a:p>
          <a:p>
            <a:pPr>
              <a:lnSpc>
                <a:spcPct val="110000"/>
              </a:lnSpc>
            </a:pPr>
            <a:r>
              <a:rPr lang="en-GB" sz="1600"/>
              <a:t>Its inclusion occurred through the generation of spaces for articulation with other sectors, but also in the production of intervention models aimed to create multiple forms of value, such as economic and institutional.</a:t>
            </a:r>
            <a:endParaRPr lang="en-US" sz="1600"/>
          </a:p>
        </p:txBody>
      </p:sp>
      <p:pic>
        <p:nvPicPr>
          <p:cNvPr id="5" name="Picture 4" descr="Floating balls">
            <a:extLst>
              <a:ext uri="{FF2B5EF4-FFF2-40B4-BE49-F238E27FC236}">
                <a16:creationId xmlns:a16="http://schemas.microsoft.com/office/drawing/2014/main" id="{5FB42136-F4CD-2B6C-B5B2-8155ACA1BDFD}"/>
              </a:ext>
            </a:extLst>
          </p:cNvPr>
          <p:cNvPicPr>
            <a:picLocks noChangeAspect="1"/>
          </p:cNvPicPr>
          <p:nvPr/>
        </p:nvPicPr>
        <p:blipFill rotWithShape="1">
          <a:blip r:embed="rId3"/>
          <a:srcRect l="22443" r="22438" b="-1"/>
          <a:stretch/>
        </p:blipFill>
        <p:spPr>
          <a:xfrm>
            <a:off x="6529065" y="10"/>
            <a:ext cx="5662937" cy="6857990"/>
          </a:xfrm>
          <a:custGeom>
            <a:avLst/>
            <a:gdLst/>
            <a:ahLst/>
            <a:cxnLst/>
            <a:rect l="l" t="t" r="r" b="b"/>
            <a:pathLst>
              <a:path w="5662937" h="6858000">
                <a:moveTo>
                  <a:pt x="598332" y="0"/>
                </a:moveTo>
                <a:lnTo>
                  <a:pt x="5662937" y="0"/>
                </a:lnTo>
                <a:lnTo>
                  <a:pt x="5662937" y="6858000"/>
                </a:lnTo>
                <a:lnTo>
                  <a:pt x="0" y="6858000"/>
                </a:lnTo>
                <a:lnTo>
                  <a:pt x="78957" y="6777438"/>
                </a:lnTo>
                <a:cubicBezTo>
                  <a:pt x="291624" y="6544265"/>
                  <a:pt x="490445" y="6275955"/>
                  <a:pt x="672224" y="5969316"/>
                </a:cubicBezTo>
                <a:cubicBezTo>
                  <a:pt x="914596" y="5515036"/>
                  <a:pt x="1066079" y="5030470"/>
                  <a:pt x="1217562" y="4515619"/>
                </a:cubicBezTo>
                <a:cubicBezTo>
                  <a:pt x="1338748" y="3970483"/>
                  <a:pt x="1399341" y="3516203"/>
                  <a:pt x="1399341" y="3061922"/>
                </a:cubicBezTo>
                <a:cubicBezTo>
                  <a:pt x="1399341" y="1948936"/>
                  <a:pt x="1190579" y="1021447"/>
                  <a:pt x="773055" y="279455"/>
                </a:cubicBezTo>
                <a:close/>
              </a:path>
            </a:pathLst>
          </a:custGeom>
        </p:spPr>
      </p:pic>
    </p:spTree>
    <p:extLst>
      <p:ext uri="{BB962C8B-B14F-4D97-AF65-F5344CB8AC3E}">
        <p14:creationId xmlns:p14="http://schemas.microsoft.com/office/powerpoint/2010/main" val="269901253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BFB0E95-9CAE-4968-A118-2B9F7C8BB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2133437-BFEB-412D-978C-59379BF57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AA6162-5A9A-6130-CA0F-62FA89A8D8BA}"/>
              </a:ext>
            </a:extLst>
          </p:cNvPr>
          <p:cNvSpPr>
            <a:spLocks noGrp="1"/>
          </p:cNvSpPr>
          <p:nvPr>
            <p:ph type="title"/>
          </p:nvPr>
        </p:nvSpPr>
        <p:spPr>
          <a:xfrm>
            <a:off x="1680006" y="619200"/>
            <a:ext cx="8831988" cy="681586"/>
          </a:xfrm>
        </p:spPr>
        <p:txBody>
          <a:bodyPr wrap="square">
            <a:normAutofit/>
          </a:bodyPr>
          <a:lstStyle/>
          <a:p>
            <a:pPr algn="ctr"/>
            <a:r>
              <a:rPr lang="en-US"/>
              <a:t>Social Innovation in the Public Sector</a:t>
            </a:r>
          </a:p>
        </p:txBody>
      </p:sp>
      <p:grpSp>
        <p:nvGrpSpPr>
          <p:cNvPr id="34" name="Group 33">
            <a:extLst>
              <a:ext uri="{FF2B5EF4-FFF2-40B4-BE49-F238E27FC236}">
                <a16:creationId xmlns:a16="http://schemas.microsoft.com/office/drawing/2014/main" id="{898907C4-FC8B-4436-8D59-610E373613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9400" y="406270"/>
            <a:ext cx="684878" cy="1449344"/>
            <a:chOff x="643527" y="1187494"/>
            <a:chExt cx="1434178" cy="3035022"/>
          </a:xfrm>
        </p:grpSpPr>
        <p:sp>
          <p:nvSpPr>
            <p:cNvPr id="35" name="Freeform 78">
              <a:extLst>
                <a:ext uri="{FF2B5EF4-FFF2-40B4-BE49-F238E27FC236}">
                  <a16:creationId xmlns:a16="http://schemas.microsoft.com/office/drawing/2014/main" id="{F2DAC1FA-67FB-485E-99AD-1D35808FAD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083914" y="3331230"/>
              <a:ext cx="879143" cy="903430"/>
            </a:xfrm>
            <a:custGeom>
              <a:avLst/>
              <a:gdLst>
                <a:gd name="T0" fmla="*/ 32 w 58"/>
                <a:gd name="T1" fmla="*/ 56 h 60"/>
                <a:gd name="T2" fmla="*/ 24 w 58"/>
                <a:gd name="T3" fmla="*/ 48 h 60"/>
                <a:gd name="T4" fmla="*/ 14 w 58"/>
                <a:gd name="T5" fmla="*/ 36 h 60"/>
                <a:gd name="T6" fmla="*/ 7 w 58"/>
                <a:gd name="T7" fmla="*/ 29 h 60"/>
                <a:gd name="T8" fmla="*/ 1 w 58"/>
                <a:gd name="T9" fmla="*/ 17 h 60"/>
                <a:gd name="T10" fmla="*/ 7 w 58"/>
                <a:gd name="T11" fmla="*/ 4 h 60"/>
                <a:gd name="T12" fmla="*/ 17 w 58"/>
                <a:gd name="T13" fmla="*/ 1 h 60"/>
                <a:gd name="T14" fmla="*/ 29 w 58"/>
                <a:gd name="T15" fmla="*/ 6 h 60"/>
                <a:gd name="T16" fmla="*/ 31 w 58"/>
                <a:gd name="T17" fmla="*/ 8 h 60"/>
                <a:gd name="T18" fmla="*/ 38 w 58"/>
                <a:gd name="T19" fmla="*/ 15 h 60"/>
                <a:gd name="T20" fmla="*/ 44 w 58"/>
                <a:gd name="T21" fmla="*/ 22 h 60"/>
                <a:gd name="T22" fmla="*/ 54 w 58"/>
                <a:gd name="T23" fmla="*/ 33 h 60"/>
                <a:gd name="T24" fmla="*/ 58 w 58"/>
                <a:gd name="T25" fmla="*/ 44 h 60"/>
                <a:gd name="T26" fmla="*/ 53 w 58"/>
                <a:gd name="T27" fmla="*/ 54 h 60"/>
                <a:gd name="T28" fmla="*/ 42 w 58"/>
                <a:gd name="T29" fmla="*/ 60 h 60"/>
                <a:gd name="T30" fmla="*/ 32 w 58"/>
                <a:gd name="T31"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0">
                  <a:moveTo>
                    <a:pt x="32" y="56"/>
                  </a:moveTo>
                  <a:cubicBezTo>
                    <a:pt x="30" y="54"/>
                    <a:pt x="31" y="55"/>
                    <a:pt x="24" y="48"/>
                  </a:cubicBezTo>
                  <a:cubicBezTo>
                    <a:pt x="17" y="40"/>
                    <a:pt x="14" y="36"/>
                    <a:pt x="14" y="36"/>
                  </a:cubicBezTo>
                  <a:cubicBezTo>
                    <a:pt x="8" y="30"/>
                    <a:pt x="14" y="37"/>
                    <a:pt x="7" y="29"/>
                  </a:cubicBezTo>
                  <a:cubicBezTo>
                    <a:pt x="3" y="24"/>
                    <a:pt x="1" y="20"/>
                    <a:pt x="1" y="17"/>
                  </a:cubicBezTo>
                  <a:cubicBezTo>
                    <a:pt x="0" y="13"/>
                    <a:pt x="3" y="9"/>
                    <a:pt x="7" y="4"/>
                  </a:cubicBezTo>
                  <a:cubicBezTo>
                    <a:pt x="10" y="2"/>
                    <a:pt x="13" y="0"/>
                    <a:pt x="17" y="1"/>
                  </a:cubicBezTo>
                  <a:cubicBezTo>
                    <a:pt x="21" y="1"/>
                    <a:pt x="25" y="3"/>
                    <a:pt x="29" y="6"/>
                  </a:cubicBezTo>
                  <a:cubicBezTo>
                    <a:pt x="31" y="8"/>
                    <a:pt x="31" y="8"/>
                    <a:pt x="31" y="8"/>
                  </a:cubicBezTo>
                  <a:cubicBezTo>
                    <a:pt x="33" y="11"/>
                    <a:pt x="37" y="15"/>
                    <a:pt x="38" y="15"/>
                  </a:cubicBezTo>
                  <a:cubicBezTo>
                    <a:pt x="42" y="20"/>
                    <a:pt x="40" y="18"/>
                    <a:pt x="44" y="22"/>
                  </a:cubicBezTo>
                  <a:cubicBezTo>
                    <a:pt x="51" y="29"/>
                    <a:pt x="50" y="29"/>
                    <a:pt x="54" y="33"/>
                  </a:cubicBezTo>
                  <a:cubicBezTo>
                    <a:pt x="57" y="37"/>
                    <a:pt x="58" y="40"/>
                    <a:pt x="58" y="44"/>
                  </a:cubicBezTo>
                  <a:cubicBezTo>
                    <a:pt x="58" y="47"/>
                    <a:pt x="56" y="50"/>
                    <a:pt x="53" y="54"/>
                  </a:cubicBezTo>
                  <a:cubicBezTo>
                    <a:pt x="49" y="58"/>
                    <a:pt x="45" y="60"/>
                    <a:pt x="42" y="60"/>
                  </a:cubicBezTo>
                  <a:cubicBezTo>
                    <a:pt x="39" y="60"/>
                    <a:pt x="36" y="59"/>
                    <a:pt x="32" y="5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36" name="Freeform 79">
              <a:extLst>
                <a:ext uri="{FF2B5EF4-FFF2-40B4-BE49-F238E27FC236}">
                  <a16:creationId xmlns:a16="http://schemas.microsoft.com/office/drawing/2014/main" id="{80135264-D47B-4DA1-B607-272AC7552A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869193" y="1989904"/>
              <a:ext cx="743890" cy="1195221"/>
            </a:xfrm>
            <a:custGeom>
              <a:avLst/>
              <a:gdLst>
                <a:gd name="T0" fmla="*/ 15 w 49"/>
                <a:gd name="T1" fmla="*/ 65 h 79"/>
                <a:gd name="T2" fmla="*/ 12 w 49"/>
                <a:gd name="T3" fmla="*/ 54 h 79"/>
                <a:gd name="T4" fmla="*/ 8 w 49"/>
                <a:gd name="T5" fmla="*/ 33 h 79"/>
                <a:gd name="T6" fmla="*/ 38 w 49"/>
                <a:gd name="T7" fmla="*/ 24 h 79"/>
                <a:gd name="T8" fmla="*/ 45 w 49"/>
                <a:gd name="T9" fmla="*/ 70 h 79"/>
                <a:gd name="T10" fmla="*/ 15 w 49"/>
                <a:gd name="T11" fmla="*/ 65 h 79"/>
              </a:gdLst>
              <a:ahLst/>
              <a:cxnLst>
                <a:cxn ang="0">
                  <a:pos x="T0" y="T1"/>
                </a:cxn>
                <a:cxn ang="0">
                  <a:pos x="T2" y="T3"/>
                </a:cxn>
                <a:cxn ang="0">
                  <a:pos x="T4" y="T5"/>
                </a:cxn>
                <a:cxn ang="0">
                  <a:pos x="T6" y="T7"/>
                </a:cxn>
                <a:cxn ang="0">
                  <a:pos x="T8" y="T9"/>
                </a:cxn>
                <a:cxn ang="0">
                  <a:pos x="T10" y="T11"/>
                </a:cxn>
              </a:cxnLst>
              <a:rect l="0" t="0" r="r" b="b"/>
              <a:pathLst>
                <a:path w="49" h="79">
                  <a:moveTo>
                    <a:pt x="15" y="65"/>
                  </a:moveTo>
                  <a:cubicBezTo>
                    <a:pt x="14" y="59"/>
                    <a:pt x="13" y="58"/>
                    <a:pt x="12" y="54"/>
                  </a:cubicBezTo>
                  <a:cubicBezTo>
                    <a:pt x="11" y="45"/>
                    <a:pt x="10" y="40"/>
                    <a:pt x="8" y="33"/>
                  </a:cubicBezTo>
                  <a:cubicBezTo>
                    <a:pt x="0" y="9"/>
                    <a:pt x="34" y="0"/>
                    <a:pt x="38" y="24"/>
                  </a:cubicBezTo>
                  <a:cubicBezTo>
                    <a:pt x="43" y="43"/>
                    <a:pt x="49" y="60"/>
                    <a:pt x="45" y="70"/>
                  </a:cubicBezTo>
                  <a:cubicBezTo>
                    <a:pt x="38" y="77"/>
                    <a:pt x="19" y="79"/>
                    <a:pt x="15"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37" name="Freeform 85">
              <a:extLst>
                <a:ext uri="{FF2B5EF4-FFF2-40B4-BE49-F238E27FC236}">
                  <a16:creationId xmlns:a16="http://schemas.microsoft.com/office/drawing/2014/main" id="{7E6A5C45-96C1-4BE7-BEF8-CD041B512D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800114">
              <a:off x="1316205" y="967005"/>
              <a:ext cx="541011" cy="981989"/>
            </a:xfrm>
            <a:custGeom>
              <a:avLst/>
              <a:gdLst>
                <a:gd name="T0" fmla="*/ 36 w 36"/>
                <a:gd name="T1" fmla="*/ 15 h 65"/>
                <a:gd name="T2" fmla="*/ 34 w 36"/>
                <a:gd name="T3" fmla="*/ 5 h 65"/>
                <a:gd name="T4" fmla="*/ 28 w 36"/>
                <a:gd name="T5" fmla="*/ 1 h 65"/>
                <a:gd name="T6" fmla="*/ 23 w 36"/>
                <a:gd name="T7" fmla="*/ 0 h 65"/>
                <a:gd name="T8" fmla="*/ 13 w 36"/>
                <a:gd name="T9" fmla="*/ 1 h 65"/>
                <a:gd name="T10" fmla="*/ 7 w 36"/>
                <a:gd name="T11" fmla="*/ 9 h 65"/>
                <a:gd name="T12" fmla="*/ 4 w 36"/>
                <a:gd name="T13" fmla="*/ 19 h 65"/>
                <a:gd name="T14" fmla="*/ 0 w 36"/>
                <a:gd name="T15" fmla="*/ 44 h 65"/>
                <a:gd name="T16" fmla="*/ 1 w 36"/>
                <a:gd name="T17" fmla="*/ 58 h 65"/>
                <a:gd name="T18" fmla="*/ 8 w 36"/>
                <a:gd name="T19" fmla="*/ 64 h 65"/>
                <a:gd name="T20" fmla="*/ 16 w 36"/>
                <a:gd name="T21" fmla="*/ 65 h 65"/>
                <a:gd name="T22" fmla="*/ 25 w 36"/>
                <a:gd name="T23" fmla="*/ 63 h 65"/>
                <a:gd name="T24" fmla="*/ 31 w 36"/>
                <a:gd name="T25" fmla="*/ 55 h 65"/>
                <a:gd name="T26" fmla="*/ 34 w 36"/>
                <a:gd name="T27" fmla="*/ 40 h 65"/>
                <a:gd name="T28" fmla="*/ 36 w 36"/>
                <a:gd name="T29"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65">
                  <a:moveTo>
                    <a:pt x="36" y="15"/>
                  </a:moveTo>
                  <a:cubicBezTo>
                    <a:pt x="36" y="10"/>
                    <a:pt x="35" y="7"/>
                    <a:pt x="34" y="5"/>
                  </a:cubicBezTo>
                  <a:cubicBezTo>
                    <a:pt x="33" y="3"/>
                    <a:pt x="31" y="2"/>
                    <a:pt x="28" y="1"/>
                  </a:cubicBezTo>
                  <a:cubicBezTo>
                    <a:pt x="27" y="1"/>
                    <a:pt x="25" y="1"/>
                    <a:pt x="23" y="0"/>
                  </a:cubicBezTo>
                  <a:cubicBezTo>
                    <a:pt x="19" y="0"/>
                    <a:pt x="16" y="0"/>
                    <a:pt x="13" y="1"/>
                  </a:cubicBezTo>
                  <a:cubicBezTo>
                    <a:pt x="11" y="2"/>
                    <a:pt x="9" y="4"/>
                    <a:pt x="7" y="9"/>
                  </a:cubicBezTo>
                  <a:cubicBezTo>
                    <a:pt x="6" y="13"/>
                    <a:pt x="5" y="17"/>
                    <a:pt x="4" y="19"/>
                  </a:cubicBezTo>
                  <a:cubicBezTo>
                    <a:pt x="2" y="29"/>
                    <a:pt x="0" y="44"/>
                    <a:pt x="0" y="44"/>
                  </a:cubicBezTo>
                  <a:cubicBezTo>
                    <a:pt x="0" y="50"/>
                    <a:pt x="0" y="55"/>
                    <a:pt x="1" y="58"/>
                  </a:cubicBezTo>
                  <a:cubicBezTo>
                    <a:pt x="2" y="61"/>
                    <a:pt x="5" y="63"/>
                    <a:pt x="8" y="64"/>
                  </a:cubicBezTo>
                  <a:cubicBezTo>
                    <a:pt x="11" y="65"/>
                    <a:pt x="13" y="65"/>
                    <a:pt x="16" y="65"/>
                  </a:cubicBezTo>
                  <a:cubicBezTo>
                    <a:pt x="19" y="65"/>
                    <a:pt x="22" y="64"/>
                    <a:pt x="25" y="63"/>
                  </a:cubicBezTo>
                  <a:cubicBezTo>
                    <a:pt x="28" y="61"/>
                    <a:pt x="30" y="59"/>
                    <a:pt x="31" y="55"/>
                  </a:cubicBezTo>
                  <a:cubicBezTo>
                    <a:pt x="32" y="50"/>
                    <a:pt x="31" y="54"/>
                    <a:pt x="34" y="40"/>
                  </a:cubicBezTo>
                  <a:lnTo>
                    <a:pt x="36" y="1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grpSp>
        <p:nvGrpSpPr>
          <p:cNvPr id="39" name="Group 38">
            <a:extLst>
              <a:ext uri="{FF2B5EF4-FFF2-40B4-BE49-F238E27FC236}">
                <a16:creationId xmlns:a16="http://schemas.microsoft.com/office/drawing/2014/main" id="{9F9D18AC-8DBF-44B9-B251-652985A640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25208" y="268792"/>
            <a:ext cx="632305" cy="1606552"/>
            <a:chOff x="10224385" y="954724"/>
            <a:chExt cx="1324087" cy="3364228"/>
          </a:xfrm>
        </p:grpSpPr>
        <p:sp>
          <p:nvSpPr>
            <p:cNvPr id="40" name="Freeform 80">
              <a:extLst>
                <a:ext uri="{FF2B5EF4-FFF2-40B4-BE49-F238E27FC236}">
                  <a16:creationId xmlns:a16="http://schemas.microsoft.com/office/drawing/2014/main" id="{4B04572D-211A-45E4-9FCC-BDF9788427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62739" y="2385730"/>
              <a:ext cx="985733" cy="504616"/>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41" name="Freeform 84">
              <a:extLst>
                <a:ext uri="{FF2B5EF4-FFF2-40B4-BE49-F238E27FC236}">
                  <a16:creationId xmlns:a16="http://schemas.microsoft.com/office/drawing/2014/main" id="{03D89CFC-3412-4CF0-BCB9-14BA1B201D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874527">
              <a:off x="10288245" y="954724"/>
              <a:ext cx="852074" cy="892781"/>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42" name="Freeform 87">
              <a:extLst>
                <a:ext uri="{FF2B5EF4-FFF2-40B4-BE49-F238E27FC236}">
                  <a16:creationId xmlns:a16="http://schemas.microsoft.com/office/drawing/2014/main" id="{27B2BC09-FADA-48B1-ABBF-D28310E5A0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20630858">
              <a:off x="10224385" y="3437261"/>
              <a:ext cx="824227" cy="881691"/>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 useBgFill="1">
        <p:nvSpPr>
          <p:cNvPr id="44" name="Freeform: Shape 43">
            <a:extLst>
              <a:ext uri="{FF2B5EF4-FFF2-40B4-BE49-F238E27FC236}">
                <a16:creationId xmlns:a16="http://schemas.microsoft.com/office/drawing/2014/main" id="{D277D65C-DA10-481D-B5A1-7DB78CF63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589984"/>
            <a:ext cx="12180637" cy="4268018"/>
          </a:xfrm>
          <a:custGeom>
            <a:avLst/>
            <a:gdLst>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270760 w 12180637"/>
              <a:gd name="connsiteY9" fmla="*/ 160955 h 4483555"/>
              <a:gd name="connsiteX10" fmla="*/ 2474433 w 12180637"/>
              <a:gd name="connsiteY10" fmla="*/ 136660 h 4483555"/>
              <a:gd name="connsiteX11" fmla="*/ 3226727 w 12180637"/>
              <a:gd name="connsiteY11" fmla="*/ 121475 h 4483555"/>
              <a:gd name="connsiteX12" fmla="*/ 3979023 w 12180637"/>
              <a:gd name="connsiteY12" fmla="*/ 106291 h 4483555"/>
              <a:gd name="connsiteX13" fmla="*/ 9245089 w 12180637"/>
              <a:gd name="connsiteY13"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270760 w 12180637"/>
              <a:gd name="connsiteY9" fmla="*/ 160955 h 4483555"/>
              <a:gd name="connsiteX10" fmla="*/ 2474433 w 12180637"/>
              <a:gd name="connsiteY10" fmla="*/ 136660 h 4483555"/>
              <a:gd name="connsiteX11" fmla="*/ 3226727 w 12180637"/>
              <a:gd name="connsiteY11" fmla="*/ 121475 h 4483555"/>
              <a:gd name="connsiteX12" fmla="*/ 3979023 w 12180637"/>
              <a:gd name="connsiteY12" fmla="*/ 106291 h 4483555"/>
              <a:gd name="connsiteX13" fmla="*/ 9245089 w 12180637"/>
              <a:gd name="connsiteY13"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2474433 w 12180637"/>
              <a:gd name="connsiteY9" fmla="*/ 136660 h 4483555"/>
              <a:gd name="connsiteX10" fmla="*/ 3226727 w 12180637"/>
              <a:gd name="connsiteY10" fmla="*/ 121475 h 4483555"/>
              <a:gd name="connsiteX11" fmla="*/ 3979023 w 12180637"/>
              <a:gd name="connsiteY11" fmla="*/ 106291 h 4483555"/>
              <a:gd name="connsiteX12" fmla="*/ 9245089 w 12180637"/>
              <a:gd name="connsiteY12"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944662 w 12180637"/>
              <a:gd name="connsiteY9" fmla="*/ 98823 h 4483555"/>
              <a:gd name="connsiteX10" fmla="*/ 3226727 w 12180637"/>
              <a:gd name="connsiteY10" fmla="*/ 121475 h 4483555"/>
              <a:gd name="connsiteX11" fmla="*/ 3979023 w 12180637"/>
              <a:gd name="connsiteY11" fmla="*/ 106291 h 4483555"/>
              <a:gd name="connsiteX12" fmla="*/ 9245089 w 12180637"/>
              <a:gd name="connsiteY12" fmla="*/ 0 h 4483555"/>
              <a:gd name="connsiteX0" fmla="*/ 9245089 w 12180637"/>
              <a:gd name="connsiteY0" fmla="*/ 0 h 4483555"/>
              <a:gd name="connsiteX1" fmla="*/ 10751325 w 12180637"/>
              <a:gd name="connsiteY1" fmla="*/ 78622 h 4483555"/>
              <a:gd name="connsiteX2" fmla="*/ 11353161 w 12180637"/>
              <a:gd name="connsiteY2" fmla="*/ 66474 h 4483555"/>
              <a:gd name="connsiteX3" fmla="*/ 12085768 w 12180637"/>
              <a:gd name="connsiteY3" fmla="*/ 51687 h 4483555"/>
              <a:gd name="connsiteX4" fmla="*/ 12180637 w 12180637"/>
              <a:gd name="connsiteY4" fmla="*/ 49772 h 4483555"/>
              <a:gd name="connsiteX5" fmla="*/ 12180637 w 12180637"/>
              <a:gd name="connsiteY5" fmla="*/ 4483555 h 4483555"/>
              <a:gd name="connsiteX6" fmla="*/ 0 w 12180637"/>
              <a:gd name="connsiteY6" fmla="*/ 4483555 h 4483555"/>
              <a:gd name="connsiteX7" fmla="*/ 0 w 12180637"/>
              <a:gd name="connsiteY7" fmla="*/ 109941 h 4483555"/>
              <a:gd name="connsiteX8" fmla="*/ 60108 w 12180637"/>
              <a:gd name="connsiteY8" fmla="*/ 112355 h 4483555"/>
              <a:gd name="connsiteX9" fmla="*/ 1944662 w 12180637"/>
              <a:gd name="connsiteY9" fmla="*/ 98823 h 4483555"/>
              <a:gd name="connsiteX10" fmla="*/ 3226727 w 12180637"/>
              <a:gd name="connsiteY10" fmla="*/ 121475 h 4483555"/>
              <a:gd name="connsiteX11" fmla="*/ 5089365 w 12180637"/>
              <a:gd name="connsiteY11" fmla="*/ 38184 h 4483555"/>
              <a:gd name="connsiteX12" fmla="*/ 9245089 w 12180637"/>
              <a:gd name="connsiteY12" fmla="*/ 0 h 4483555"/>
              <a:gd name="connsiteX0" fmla="*/ 9245089 w 12180637"/>
              <a:gd name="connsiteY0" fmla="*/ 8084 h 4491639"/>
              <a:gd name="connsiteX1" fmla="*/ 10751325 w 12180637"/>
              <a:gd name="connsiteY1" fmla="*/ 86706 h 4491639"/>
              <a:gd name="connsiteX2" fmla="*/ 11353161 w 12180637"/>
              <a:gd name="connsiteY2" fmla="*/ 74558 h 4491639"/>
              <a:gd name="connsiteX3" fmla="*/ 12085768 w 12180637"/>
              <a:gd name="connsiteY3" fmla="*/ 59771 h 4491639"/>
              <a:gd name="connsiteX4" fmla="*/ 12180637 w 12180637"/>
              <a:gd name="connsiteY4" fmla="*/ 57856 h 4491639"/>
              <a:gd name="connsiteX5" fmla="*/ 12180637 w 12180637"/>
              <a:gd name="connsiteY5" fmla="*/ 4491639 h 4491639"/>
              <a:gd name="connsiteX6" fmla="*/ 0 w 12180637"/>
              <a:gd name="connsiteY6" fmla="*/ 4491639 h 4491639"/>
              <a:gd name="connsiteX7" fmla="*/ 0 w 12180637"/>
              <a:gd name="connsiteY7" fmla="*/ 118025 h 4491639"/>
              <a:gd name="connsiteX8" fmla="*/ 60108 w 12180637"/>
              <a:gd name="connsiteY8" fmla="*/ 120439 h 4491639"/>
              <a:gd name="connsiteX9" fmla="*/ 1944662 w 12180637"/>
              <a:gd name="connsiteY9" fmla="*/ 106907 h 4491639"/>
              <a:gd name="connsiteX10" fmla="*/ 3226727 w 12180637"/>
              <a:gd name="connsiteY10" fmla="*/ 129559 h 4491639"/>
              <a:gd name="connsiteX11" fmla="*/ 5089365 w 12180637"/>
              <a:gd name="connsiteY11" fmla="*/ 46268 h 4491639"/>
              <a:gd name="connsiteX12" fmla="*/ 9245089 w 12180637"/>
              <a:gd name="connsiteY12" fmla="*/ 8084 h 4491639"/>
              <a:gd name="connsiteX0" fmla="*/ 9027375 w 12180637"/>
              <a:gd name="connsiteY0" fmla="*/ 37489 h 4452936"/>
              <a:gd name="connsiteX1" fmla="*/ 10751325 w 12180637"/>
              <a:gd name="connsiteY1" fmla="*/ 48003 h 4452936"/>
              <a:gd name="connsiteX2" fmla="*/ 11353161 w 12180637"/>
              <a:gd name="connsiteY2" fmla="*/ 35855 h 4452936"/>
              <a:gd name="connsiteX3" fmla="*/ 12085768 w 12180637"/>
              <a:gd name="connsiteY3" fmla="*/ 21068 h 4452936"/>
              <a:gd name="connsiteX4" fmla="*/ 12180637 w 12180637"/>
              <a:gd name="connsiteY4" fmla="*/ 19153 h 4452936"/>
              <a:gd name="connsiteX5" fmla="*/ 12180637 w 12180637"/>
              <a:gd name="connsiteY5" fmla="*/ 4452936 h 4452936"/>
              <a:gd name="connsiteX6" fmla="*/ 0 w 12180637"/>
              <a:gd name="connsiteY6" fmla="*/ 4452936 h 4452936"/>
              <a:gd name="connsiteX7" fmla="*/ 0 w 12180637"/>
              <a:gd name="connsiteY7" fmla="*/ 79322 h 4452936"/>
              <a:gd name="connsiteX8" fmla="*/ 60108 w 12180637"/>
              <a:gd name="connsiteY8" fmla="*/ 81736 h 4452936"/>
              <a:gd name="connsiteX9" fmla="*/ 1944662 w 12180637"/>
              <a:gd name="connsiteY9" fmla="*/ 68204 h 4452936"/>
              <a:gd name="connsiteX10" fmla="*/ 3226727 w 12180637"/>
              <a:gd name="connsiteY10" fmla="*/ 90856 h 4452936"/>
              <a:gd name="connsiteX11" fmla="*/ 5089365 w 12180637"/>
              <a:gd name="connsiteY11" fmla="*/ 7565 h 4452936"/>
              <a:gd name="connsiteX12" fmla="*/ 9027375 w 12180637"/>
              <a:gd name="connsiteY12" fmla="*/ 37489 h 4452936"/>
              <a:gd name="connsiteX0" fmla="*/ 9027375 w 12180637"/>
              <a:gd name="connsiteY0" fmla="*/ 67310 h 4482757"/>
              <a:gd name="connsiteX1" fmla="*/ 10751325 w 12180637"/>
              <a:gd name="connsiteY1" fmla="*/ 77824 h 4482757"/>
              <a:gd name="connsiteX2" fmla="*/ 11353161 w 12180637"/>
              <a:gd name="connsiteY2" fmla="*/ 65676 h 4482757"/>
              <a:gd name="connsiteX3" fmla="*/ 11360054 w 12180637"/>
              <a:gd name="connsiteY3" fmla="*/ 1004384 h 4482757"/>
              <a:gd name="connsiteX4" fmla="*/ 12180637 w 12180637"/>
              <a:gd name="connsiteY4" fmla="*/ 48974 h 4482757"/>
              <a:gd name="connsiteX5" fmla="*/ 12180637 w 12180637"/>
              <a:gd name="connsiteY5" fmla="*/ 4482757 h 4482757"/>
              <a:gd name="connsiteX6" fmla="*/ 0 w 12180637"/>
              <a:gd name="connsiteY6" fmla="*/ 4482757 h 4482757"/>
              <a:gd name="connsiteX7" fmla="*/ 0 w 12180637"/>
              <a:gd name="connsiteY7" fmla="*/ 109143 h 4482757"/>
              <a:gd name="connsiteX8" fmla="*/ 60108 w 12180637"/>
              <a:gd name="connsiteY8" fmla="*/ 111557 h 4482757"/>
              <a:gd name="connsiteX9" fmla="*/ 1944662 w 12180637"/>
              <a:gd name="connsiteY9" fmla="*/ 98025 h 4482757"/>
              <a:gd name="connsiteX10" fmla="*/ 3226727 w 12180637"/>
              <a:gd name="connsiteY10" fmla="*/ 120677 h 4482757"/>
              <a:gd name="connsiteX11" fmla="*/ 5089365 w 12180637"/>
              <a:gd name="connsiteY11" fmla="*/ 37386 h 4482757"/>
              <a:gd name="connsiteX12" fmla="*/ 9027375 w 12180637"/>
              <a:gd name="connsiteY12" fmla="*/ 67310 h 4482757"/>
              <a:gd name="connsiteX0" fmla="*/ 9027375 w 12180637"/>
              <a:gd name="connsiteY0" fmla="*/ 342299 h 4757746"/>
              <a:gd name="connsiteX1" fmla="*/ 10751325 w 12180637"/>
              <a:gd name="connsiteY1" fmla="*/ 352813 h 4757746"/>
              <a:gd name="connsiteX2" fmla="*/ 11353161 w 12180637"/>
              <a:gd name="connsiteY2" fmla="*/ 340665 h 4757746"/>
              <a:gd name="connsiteX3" fmla="*/ 12180637 w 12180637"/>
              <a:gd name="connsiteY3" fmla="*/ 323963 h 4757746"/>
              <a:gd name="connsiteX4" fmla="*/ 12180637 w 12180637"/>
              <a:gd name="connsiteY4" fmla="*/ 4757746 h 4757746"/>
              <a:gd name="connsiteX5" fmla="*/ 0 w 12180637"/>
              <a:gd name="connsiteY5" fmla="*/ 4757746 h 4757746"/>
              <a:gd name="connsiteX6" fmla="*/ 0 w 12180637"/>
              <a:gd name="connsiteY6" fmla="*/ 384132 h 4757746"/>
              <a:gd name="connsiteX7" fmla="*/ 60108 w 12180637"/>
              <a:gd name="connsiteY7" fmla="*/ 386546 h 4757746"/>
              <a:gd name="connsiteX8" fmla="*/ 1944662 w 12180637"/>
              <a:gd name="connsiteY8" fmla="*/ 373014 h 4757746"/>
              <a:gd name="connsiteX9" fmla="*/ 3226727 w 12180637"/>
              <a:gd name="connsiteY9" fmla="*/ 395666 h 4757746"/>
              <a:gd name="connsiteX10" fmla="*/ 5089365 w 12180637"/>
              <a:gd name="connsiteY10" fmla="*/ 312375 h 4757746"/>
              <a:gd name="connsiteX11" fmla="*/ 9027375 w 12180637"/>
              <a:gd name="connsiteY11" fmla="*/ 342299 h 4757746"/>
              <a:gd name="connsiteX0" fmla="*/ 9027375 w 12180637"/>
              <a:gd name="connsiteY0" fmla="*/ 337966 h 4753413"/>
              <a:gd name="connsiteX1" fmla="*/ 10751325 w 12180637"/>
              <a:gd name="connsiteY1" fmla="*/ 348480 h 4753413"/>
              <a:gd name="connsiteX2" fmla="*/ 12180637 w 12180637"/>
              <a:gd name="connsiteY2" fmla="*/ 319630 h 4753413"/>
              <a:gd name="connsiteX3" fmla="*/ 12180637 w 12180637"/>
              <a:gd name="connsiteY3" fmla="*/ 4753413 h 4753413"/>
              <a:gd name="connsiteX4" fmla="*/ 0 w 12180637"/>
              <a:gd name="connsiteY4" fmla="*/ 4753413 h 4753413"/>
              <a:gd name="connsiteX5" fmla="*/ 0 w 12180637"/>
              <a:gd name="connsiteY5" fmla="*/ 379799 h 4753413"/>
              <a:gd name="connsiteX6" fmla="*/ 60108 w 12180637"/>
              <a:gd name="connsiteY6" fmla="*/ 382213 h 4753413"/>
              <a:gd name="connsiteX7" fmla="*/ 1944662 w 12180637"/>
              <a:gd name="connsiteY7" fmla="*/ 368681 h 4753413"/>
              <a:gd name="connsiteX8" fmla="*/ 3226727 w 12180637"/>
              <a:gd name="connsiteY8" fmla="*/ 391333 h 4753413"/>
              <a:gd name="connsiteX9" fmla="*/ 5089365 w 12180637"/>
              <a:gd name="connsiteY9" fmla="*/ 308042 h 4753413"/>
              <a:gd name="connsiteX10" fmla="*/ 9027375 w 12180637"/>
              <a:gd name="connsiteY10" fmla="*/ 337966 h 4753413"/>
              <a:gd name="connsiteX0" fmla="*/ 9027375 w 12180637"/>
              <a:gd name="connsiteY0" fmla="*/ 37489 h 4452936"/>
              <a:gd name="connsiteX1" fmla="*/ 10751325 w 12180637"/>
              <a:gd name="connsiteY1" fmla="*/ 48003 h 4452936"/>
              <a:gd name="connsiteX2" fmla="*/ 12180637 w 12180637"/>
              <a:gd name="connsiteY2" fmla="*/ 19153 h 4452936"/>
              <a:gd name="connsiteX3" fmla="*/ 12180637 w 12180637"/>
              <a:gd name="connsiteY3" fmla="*/ 4452936 h 4452936"/>
              <a:gd name="connsiteX4" fmla="*/ 0 w 12180637"/>
              <a:gd name="connsiteY4" fmla="*/ 4452936 h 4452936"/>
              <a:gd name="connsiteX5" fmla="*/ 0 w 12180637"/>
              <a:gd name="connsiteY5" fmla="*/ 79322 h 4452936"/>
              <a:gd name="connsiteX6" fmla="*/ 60108 w 12180637"/>
              <a:gd name="connsiteY6" fmla="*/ 81736 h 4452936"/>
              <a:gd name="connsiteX7" fmla="*/ 1944662 w 12180637"/>
              <a:gd name="connsiteY7" fmla="*/ 68204 h 4452936"/>
              <a:gd name="connsiteX8" fmla="*/ 3226727 w 12180637"/>
              <a:gd name="connsiteY8" fmla="*/ 90856 h 4452936"/>
              <a:gd name="connsiteX9" fmla="*/ 5089365 w 12180637"/>
              <a:gd name="connsiteY9" fmla="*/ 7565 h 4452936"/>
              <a:gd name="connsiteX10" fmla="*/ 9027375 w 12180637"/>
              <a:gd name="connsiteY10" fmla="*/ 37489 h 4452936"/>
              <a:gd name="connsiteX0" fmla="*/ 9027375 w 12180637"/>
              <a:gd name="connsiteY0" fmla="*/ 35052 h 4450499"/>
              <a:gd name="connsiteX1" fmla="*/ 10540868 w 12180637"/>
              <a:gd name="connsiteY1" fmla="*/ 30432 h 4450499"/>
              <a:gd name="connsiteX2" fmla="*/ 12180637 w 12180637"/>
              <a:gd name="connsiteY2" fmla="*/ 16716 h 4450499"/>
              <a:gd name="connsiteX3" fmla="*/ 12180637 w 12180637"/>
              <a:gd name="connsiteY3" fmla="*/ 4450499 h 4450499"/>
              <a:gd name="connsiteX4" fmla="*/ 0 w 12180637"/>
              <a:gd name="connsiteY4" fmla="*/ 4450499 h 4450499"/>
              <a:gd name="connsiteX5" fmla="*/ 0 w 12180637"/>
              <a:gd name="connsiteY5" fmla="*/ 76885 h 4450499"/>
              <a:gd name="connsiteX6" fmla="*/ 60108 w 12180637"/>
              <a:gd name="connsiteY6" fmla="*/ 79299 h 4450499"/>
              <a:gd name="connsiteX7" fmla="*/ 1944662 w 12180637"/>
              <a:gd name="connsiteY7" fmla="*/ 65767 h 4450499"/>
              <a:gd name="connsiteX8" fmla="*/ 3226727 w 12180637"/>
              <a:gd name="connsiteY8" fmla="*/ 88419 h 4450499"/>
              <a:gd name="connsiteX9" fmla="*/ 5089365 w 12180637"/>
              <a:gd name="connsiteY9" fmla="*/ 5128 h 4450499"/>
              <a:gd name="connsiteX10" fmla="*/ 9027375 w 12180637"/>
              <a:gd name="connsiteY10" fmla="*/ 35052 h 445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0637" h="4450499">
                <a:moveTo>
                  <a:pt x="9027375" y="35052"/>
                </a:moveTo>
                <a:lnTo>
                  <a:pt x="10540868" y="30432"/>
                </a:lnTo>
                <a:cubicBezTo>
                  <a:pt x="11066412" y="27376"/>
                  <a:pt x="11405389" y="-13668"/>
                  <a:pt x="12180637" y="16716"/>
                </a:cubicBezTo>
                <a:lnTo>
                  <a:pt x="12180637" y="4450499"/>
                </a:lnTo>
                <a:lnTo>
                  <a:pt x="0" y="4450499"/>
                </a:lnTo>
                <a:lnTo>
                  <a:pt x="0" y="76885"/>
                </a:lnTo>
                <a:lnTo>
                  <a:pt x="60108" y="79299"/>
                </a:lnTo>
                <a:lnTo>
                  <a:pt x="1944662" y="65767"/>
                </a:lnTo>
                <a:cubicBezTo>
                  <a:pt x="2472432" y="67287"/>
                  <a:pt x="2975962" y="93481"/>
                  <a:pt x="3226727" y="88419"/>
                </a:cubicBezTo>
                <a:lnTo>
                  <a:pt x="5089365" y="5128"/>
                </a:lnTo>
                <a:cubicBezTo>
                  <a:pt x="6092425" y="-15118"/>
                  <a:pt x="8118791" y="30835"/>
                  <a:pt x="9027375" y="35052"/>
                </a:cubicBez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25" name="Content Placeholder 2">
            <a:extLst>
              <a:ext uri="{FF2B5EF4-FFF2-40B4-BE49-F238E27FC236}">
                <a16:creationId xmlns:a16="http://schemas.microsoft.com/office/drawing/2014/main" id="{838149A0-4418-CBB5-00B2-C5E4BB9ADDE8}"/>
              </a:ext>
            </a:extLst>
          </p:cNvPr>
          <p:cNvGraphicFramePr>
            <a:graphicFrameLocks noGrp="1"/>
          </p:cNvGraphicFramePr>
          <p:nvPr>
            <p:ph idx="1"/>
            <p:extLst>
              <p:ext uri="{D42A27DB-BD31-4B8C-83A1-F6EECF244321}">
                <p14:modId xmlns:p14="http://schemas.microsoft.com/office/powerpoint/2010/main" val="1772166354"/>
              </p:ext>
            </p:extLst>
          </p:nvPr>
        </p:nvGraphicFramePr>
        <p:xfrm>
          <a:off x="720725" y="3249612"/>
          <a:ext cx="10728325" cy="2879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104809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69CF112-CE49-4CE6-991F-E4A6FCAD4E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788BDFE-643E-6348-ACEF-996B51FEF83F}"/>
              </a:ext>
            </a:extLst>
          </p:cNvPr>
          <p:cNvPicPr>
            <a:picLocks noChangeAspect="1"/>
          </p:cNvPicPr>
          <p:nvPr/>
        </p:nvPicPr>
        <p:blipFill rotWithShape="1">
          <a:blip r:embed="rId2"/>
          <a:srcRect l="42195" r="17953"/>
          <a:stretch/>
        </p:blipFill>
        <p:spPr>
          <a:xfrm>
            <a:off x="7333307" y="10"/>
            <a:ext cx="4858695" cy="6857990"/>
          </a:xfrm>
          <a:custGeom>
            <a:avLst/>
            <a:gdLst/>
            <a:ahLst/>
            <a:cxnLst/>
            <a:rect l="l" t="t" r="r" b="b"/>
            <a:pathLst>
              <a:path w="4858695" h="6858000">
                <a:moveTo>
                  <a:pt x="492746" y="0"/>
                </a:moveTo>
                <a:lnTo>
                  <a:pt x="4858695" y="0"/>
                </a:lnTo>
                <a:lnTo>
                  <a:pt x="4858695" y="6858000"/>
                </a:lnTo>
                <a:lnTo>
                  <a:pt x="0" y="6858000"/>
                </a:lnTo>
                <a:lnTo>
                  <a:pt x="8292" y="6849586"/>
                </a:lnTo>
                <a:cubicBezTo>
                  <a:pt x="364724" y="6471364"/>
                  <a:pt x="1039362" y="5693031"/>
                  <a:pt x="1267733" y="4893468"/>
                </a:cubicBezTo>
                <a:cubicBezTo>
                  <a:pt x="1496104" y="4093905"/>
                  <a:pt x="1464141" y="2947616"/>
                  <a:pt x="1378520" y="2052209"/>
                </a:cubicBezTo>
                <a:cubicBezTo>
                  <a:pt x="1292899" y="1156802"/>
                  <a:pt x="980727" y="345663"/>
                  <a:pt x="492746" y="0"/>
                </a:cubicBezTo>
                <a:close/>
              </a:path>
            </a:pathLst>
          </a:custGeom>
        </p:spPr>
      </p:pic>
      <p:sp>
        <p:nvSpPr>
          <p:cNvPr id="2" name="Title 1">
            <a:extLst>
              <a:ext uri="{FF2B5EF4-FFF2-40B4-BE49-F238E27FC236}">
                <a16:creationId xmlns:a16="http://schemas.microsoft.com/office/drawing/2014/main" id="{B76AD1C7-5A43-0CCE-E8F4-CEFB591CAE3C}"/>
              </a:ext>
            </a:extLst>
          </p:cNvPr>
          <p:cNvSpPr>
            <a:spLocks noGrp="1"/>
          </p:cNvSpPr>
          <p:nvPr>
            <p:ph type="title"/>
          </p:nvPr>
        </p:nvSpPr>
        <p:spPr>
          <a:xfrm>
            <a:off x="720000" y="619200"/>
            <a:ext cx="6923812" cy="1477328"/>
          </a:xfrm>
        </p:spPr>
        <p:txBody>
          <a:bodyPr wrap="square" anchor="ctr">
            <a:normAutofit/>
          </a:bodyPr>
          <a:lstStyle/>
          <a:p>
            <a:r>
              <a:rPr lang="en-US"/>
              <a:t>Social Innovation in the Private Sector</a:t>
            </a:r>
          </a:p>
        </p:txBody>
      </p:sp>
      <p:sp>
        <p:nvSpPr>
          <p:cNvPr id="3" name="Content Placeholder 2">
            <a:extLst>
              <a:ext uri="{FF2B5EF4-FFF2-40B4-BE49-F238E27FC236}">
                <a16:creationId xmlns:a16="http://schemas.microsoft.com/office/drawing/2014/main" id="{72164699-E469-677E-B4F4-060E28E6BBBE}"/>
              </a:ext>
            </a:extLst>
          </p:cNvPr>
          <p:cNvSpPr>
            <a:spLocks noGrp="1"/>
          </p:cNvSpPr>
          <p:nvPr>
            <p:ph idx="1"/>
          </p:nvPr>
        </p:nvSpPr>
        <p:spPr>
          <a:xfrm>
            <a:off x="719999" y="2541600"/>
            <a:ext cx="6923813" cy="3216273"/>
          </a:xfrm>
        </p:spPr>
        <p:txBody>
          <a:bodyPr>
            <a:normAutofit/>
          </a:bodyPr>
          <a:lstStyle/>
          <a:p>
            <a:pPr>
              <a:lnSpc>
                <a:spcPct val="110000"/>
              </a:lnSpc>
            </a:pPr>
            <a:r>
              <a:rPr lang="en-GB" sz="1700"/>
              <a:t>The private sector consist of companies that see social challenges as business opportunities. These organizations began to develop a model of attention to social problems from their areas of social responsibility, consolidating in business models with social purpose. </a:t>
            </a:r>
          </a:p>
          <a:p>
            <a:pPr>
              <a:lnSpc>
                <a:spcPct val="110000"/>
              </a:lnSpc>
            </a:pPr>
            <a:endParaRPr lang="en-GB" sz="1700"/>
          </a:p>
          <a:p>
            <a:pPr>
              <a:lnSpc>
                <a:spcPct val="110000"/>
              </a:lnSpc>
            </a:pPr>
            <a:r>
              <a:rPr lang="en-GB" sz="1700"/>
              <a:t>In this sector, social enterprises emerged, which have built social business models that address a social problem and generate the income necessary to maintain and scale up their operation.</a:t>
            </a:r>
            <a:endParaRPr lang="en-US" sz="1700"/>
          </a:p>
        </p:txBody>
      </p:sp>
    </p:spTree>
    <p:extLst>
      <p:ext uri="{BB962C8B-B14F-4D97-AF65-F5344CB8AC3E}">
        <p14:creationId xmlns:p14="http://schemas.microsoft.com/office/powerpoint/2010/main" val="308899798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F58D3F4-AD3E-4263-85BF-7EB7124583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383AC10-A272-4982-A610-DDA728D78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F6FDED66-1461-4834-9923-329986747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5815" y="0"/>
            <a:ext cx="11196185" cy="6858000"/>
          </a:xfrm>
          <a:custGeom>
            <a:avLst/>
            <a:gdLst>
              <a:gd name="connsiteX0" fmla="*/ 678180 w 11196185"/>
              <a:gd name="connsiteY0" fmla="*/ 0 h 6858000"/>
              <a:gd name="connsiteX1" fmla="*/ 10577581 w 11196185"/>
              <a:gd name="connsiteY1" fmla="*/ 0 h 6858000"/>
              <a:gd name="connsiteX2" fmla="*/ 10716113 w 11196185"/>
              <a:gd name="connsiteY2" fmla="*/ 294338 h 6858000"/>
              <a:gd name="connsiteX3" fmla="*/ 11040720 w 11196185"/>
              <a:gd name="connsiteY3" fmla="*/ 992736 h 6858000"/>
              <a:gd name="connsiteX4" fmla="*/ 11188414 w 11196185"/>
              <a:gd name="connsiteY4" fmla="*/ 1350314 h 6858000"/>
              <a:gd name="connsiteX5" fmla="*/ 11196185 w 11196185"/>
              <a:gd name="connsiteY5" fmla="*/ 1382182 h 6858000"/>
              <a:gd name="connsiteX6" fmla="*/ 11196185 w 11196185"/>
              <a:gd name="connsiteY6" fmla="*/ 4121434 h 6858000"/>
              <a:gd name="connsiteX7" fmla="*/ 11176802 w 11196185"/>
              <a:gd name="connsiteY7" fmla="*/ 4304566 h 6858000"/>
              <a:gd name="connsiteX8" fmla="*/ 10289429 w 11196185"/>
              <a:gd name="connsiteY8" fmla="*/ 5937296 h 6858000"/>
              <a:gd name="connsiteX9" fmla="*/ 9411880 w 11196185"/>
              <a:gd name="connsiteY9" fmla="*/ 6851146 h 6858000"/>
              <a:gd name="connsiteX10" fmla="*/ 9402883 w 11196185"/>
              <a:gd name="connsiteY10" fmla="*/ 6858000 h 6858000"/>
              <a:gd name="connsiteX11" fmla="*/ 1880709 w 11196185"/>
              <a:gd name="connsiteY11" fmla="*/ 6858000 h 6858000"/>
              <a:gd name="connsiteX12" fmla="*/ 1838993 w 11196185"/>
              <a:gd name="connsiteY12" fmla="*/ 6821023 h 6858000"/>
              <a:gd name="connsiteX13" fmla="*/ 1110605 w 11196185"/>
              <a:gd name="connsiteY13" fmla="*/ 6101023 h 6858000"/>
              <a:gd name="connsiteX14" fmla="*/ 0 w 11196185"/>
              <a:gd name="connsiteY14" fmla="*/ 3022953 h 6858000"/>
              <a:gd name="connsiteX15" fmla="*/ 653297 w 11196185"/>
              <a:gd name="connsiteY15" fmla="*/ 431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196185" h="6858000">
                <a:moveTo>
                  <a:pt x="678180" y="0"/>
                </a:moveTo>
                <a:lnTo>
                  <a:pt x="10577581" y="0"/>
                </a:lnTo>
                <a:lnTo>
                  <a:pt x="10716113" y="294338"/>
                </a:lnTo>
                <a:cubicBezTo>
                  <a:pt x="10820232" y="519974"/>
                  <a:pt x="10926393" y="755332"/>
                  <a:pt x="11040720" y="992736"/>
                </a:cubicBezTo>
                <a:cubicBezTo>
                  <a:pt x="11101967" y="1099159"/>
                  <a:pt x="11150454" y="1219908"/>
                  <a:pt x="11188414" y="1350314"/>
                </a:cubicBezTo>
                <a:lnTo>
                  <a:pt x="11196185" y="1382182"/>
                </a:lnTo>
                <a:lnTo>
                  <a:pt x="11196185" y="4121434"/>
                </a:lnTo>
                <a:lnTo>
                  <a:pt x="11176802" y="4304566"/>
                </a:lnTo>
                <a:cubicBezTo>
                  <a:pt x="11053990" y="5160104"/>
                  <a:pt x="10546664" y="5536165"/>
                  <a:pt x="10289429" y="5937296"/>
                </a:cubicBezTo>
                <a:cubicBezTo>
                  <a:pt x="10175102" y="6195166"/>
                  <a:pt x="9816937" y="6534516"/>
                  <a:pt x="9411880" y="6851146"/>
                </a:cubicBezTo>
                <a:lnTo>
                  <a:pt x="9402883" y="6858000"/>
                </a:lnTo>
                <a:lnTo>
                  <a:pt x="1880709" y="6858000"/>
                </a:lnTo>
                <a:lnTo>
                  <a:pt x="1838993" y="6821023"/>
                </a:lnTo>
                <a:cubicBezTo>
                  <a:pt x="1404461" y="6426943"/>
                  <a:pt x="1110605" y="6101023"/>
                  <a:pt x="1110605" y="6101023"/>
                </a:cubicBezTo>
                <a:cubicBezTo>
                  <a:pt x="816622" y="5544351"/>
                  <a:pt x="0" y="3776098"/>
                  <a:pt x="0" y="3022953"/>
                </a:cubicBezTo>
                <a:cubicBezTo>
                  <a:pt x="0" y="2171572"/>
                  <a:pt x="195989" y="894500"/>
                  <a:pt x="653297" y="43119"/>
                </a:cubicBezTo>
                <a:close/>
              </a:path>
            </a:pathLst>
          </a:custGeom>
          <a:solidFill>
            <a:schemeClr val="bg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36D6C4FF-46CA-DA34-3EAD-A0B55F31F786}"/>
              </a:ext>
            </a:extLst>
          </p:cNvPr>
          <p:cNvSpPr>
            <a:spLocks noGrp="1"/>
          </p:cNvSpPr>
          <p:nvPr>
            <p:ph type="title"/>
          </p:nvPr>
        </p:nvSpPr>
        <p:spPr>
          <a:xfrm>
            <a:off x="4561200" y="619200"/>
            <a:ext cx="4991961" cy="1477328"/>
          </a:xfrm>
        </p:spPr>
        <p:txBody>
          <a:bodyPr wrap="square" anchor="ctr">
            <a:normAutofit/>
          </a:bodyPr>
          <a:lstStyle/>
          <a:p>
            <a:r>
              <a:rPr lang="en-US"/>
              <a:t>Social Innovation in the Informal Sector</a:t>
            </a:r>
          </a:p>
        </p:txBody>
      </p:sp>
      <p:sp>
        <p:nvSpPr>
          <p:cNvPr id="14" name="Freeform 10">
            <a:extLst>
              <a:ext uri="{FF2B5EF4-FFF2-40B4-BE49-F238E27FC236}">
                <a16:creationId xmlns:a16="http://schemas.microsoft.com/office/drawing/2014/main" id="{1607CD53-0FF9-47E9-94AD-2BF64BA80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5824556">
            <a:off x="198004" y="426519"/>
            <a:ext cx="2955087" cy="2765998"/>
          </a:xfrm>
          <a:custGeom>
            <a:avLst/>
            <a:gdLst>
              <a:gd name="T0" fmla="*/ 43 w 250"/>
              <a:gd name="T1" fmla="*/ 167 h 234"/>
              <a:gd name="T2" fmla="*/ 70 w 250"/>
              <a:gd name="T3" fmla="*/ 133 h 234"/>
              <a:gd name="T4" fmla="*/ 48 w 250"/>
              <a:gd name="T5" fmla="*/ 134 h 234"/>
              <a:gd name="T6" fmla="*/ 19 w 250"/>
              <a:gd name="T7" fmla="*/ 130 h 234"/>
              <a:gd name="T8" fmla="*/ 6 w 250"/>
              <a:gd name="T9" fmla="*/ 123 h 234"/>
              <a:gd name="T10" fmla="*/ 1 w 250"/>
              <a:gd name="T11" fmla="*/ 103 h 234"/>
              <a:gd name="T12" fmla="*/ 11 w 250"/>
              <a:gd name="T13" fmla="*/ 81 h 234"/>
              <a:gd name="T14" fmla="*/ 23 w 250"/>
              <a:gd name="T15" fmla="*/ 76 h 234"/>
              <a:gd name="T16" fmla="*/ 81 w 250"/>
              <a:gd name="T17" fmla="*/ 78 h 234"/>
              <a:gd name="T18" fmla="*/ 65 w 250"/>
              <a:gd name="T19" fmla="*/ 49 h 234"/>
              <a:gd name="T20" fmla="*/ 57 w 250"/>
              <a:gd name="T21" fmla="*/ 27 h 234"/>
              <a:gd name="T22" fmla="*/ 67 w 250"/>
              <a:gd name="T23" fmla="*/ 12 h 234"/>
              <a:gd name="T24" fmla="*/ 85 w 250"/>
              <a:gd name="T25" fmla="*/ 1 h 234"/>
              <a:gd name="T26" fmla="*/ 101 w 250"/>
              <a:gd name="T27" fmla="*/ 8 h 234"/>
              <a:gd name="T28" fmla="*/ 107 w 250"/>
              <a:gd name="T29" fmla="*/ 15 h 234"/>
              <a:gd name="T30" fmla="*/ 120 w 250"/>
              <a:gd name="T31" fmla="*/ 37 h 234"/>
              <a:gd name="T32" fmla="*/ 131 w 250"/>
              <a:gd name="T33" fmla="*/ 60 h 234"/>
              <a:gd name="T34" fmla="*/ 164 w 250"/>
              <a:gd name="T35" fmla="*/ 25 h 234"/>
              <a:gd name="T36" fmla="*/ 187 w 250"/>
              <a:gd name="T37" fmla="*/ 11 h 234"/>
              <a:gd name="T38" fmla="*/ 205 w 250"/>
              <a:gd name="T39" fmla="*/ 19 h 234"/>
              <a:gd name="T40" fmla="*/ 214 w 250"/>
              <a:gd name="T41" fmla="*/ 34 h 234"/>
              <a:gd name="T42" fmla="*/ 203 w 250"/>
              <a:gd name="T43" fmla="*/ 57 h 234"/>
              <a:gd name="T44" fmla="*/ 166 w 250"/>
              <a:gd name="T45" fmla="*/ 100 h 234"/>
              <a:gd name="T46" fmla="*/ 217 w 250"/>
              <a:gd name="T47" fmla="*/ 98 h 234"/>
              <a:gd name="T48" fmla="*/ 244 w 250"/>
              <a:gd name="T49" fmla="*/ 104 h 234"/>
              <a:gd name="T50" fmla="*/ 249 w 250"/>
              <a:gd name="T51" fmla="*/ 115 h 234"/>
              <a:gd name="T52" fmla="*/ 247 w 250"/>
              <a:gd name="T53" fmla="*/ 129 h 234"/>
              <a:gd name="T54" fmla="*/ 245 w 250"/>
              <a:gd name="T55" fmla="*/ 134 h 234"/>
              <a:gd name="T56" fmla="*/ 241 w 250"/>
              <a:gd name="T57" fmla="*/ 141 h 234"/>
              <a:gd name="T58" fmla="*/ 227 w 250"/>
              <a:gd name="T59" fmla="*/ 147 h 234"/>
              <a:gd name="T60" fmla="*/ 187 w 250"/>
              <a:gd name="T61" fmla="*/ 151 h 234"/>
              <a:gd name="T62" fmla="*/ 160 w 250"/>
              <a:gd name="T63" fmla="*/ 148 h 234"/>
              <a:gd name="T64" fmla="*/ 168 w 250"/>
              <a:gd name="T65" fmla="*/ 168 h 234"/>
              <a:gd name="T66" fmla="*/ 176 w 250"/>
              <a:gd name="T67" fmla="*/ 194 h 234"/>
              <a:gd name="T68" fmla="*/ 176 w 250"/>
              <a:gd name="T69" fmla="*/ 211 h 234"/>
              <a:gd name="T70" fmla="*/ 170 w 250"/>
              <a:gd name="T71" fmla="*/ 221 h 234"/>
              <a:gd name="T72" fmla="*/ 156 w 250"/>
              <a:gd name="T73" fmla="*/ 230 h 234"/>
              <a:gd name="T74" fmla="*/ 130 w 250"/>
              <a:gd name="T75" fmla="*/ 226 h 234"/>
              <a:gd name="T76" fmla="*/ 122 w 250"/>
              <a:gd name="T77" fmla="*/ 213 h 234"/>
              <a:gd name="T78" fmla="*/ 110 w 250"/>
              <a:gd name="T79" fmla="*/ 169 h 234"/>
              <a:gd name="T80" fmla="*/ 92 w 250"/>
              <a:gd name="T81" fmla="*/ 192 h 234"/>
              <a:gd name="T82" fmla="*/ 87 w 250"/>
              <a:gd name="T83" fmla="*/ 197 h 234"/>
              <a:gd name="T84" fmla="*/ 84 w 250"/>
              <a:gd name="T85" fmla="*/ 201 h 234"/>
              <a:gd name="T86" fmla="*/ 65 w 250"/>
              <a:gd name="T87" fmla="*/ 212 h 234"/>
              <a:gd name="T88" fmla="*/ 50 w 250"/>
              <a:gd name="T89" fmla="*/ 204 h 234"/>
              <a:gd name="T90" fmla="*/ 44 w 250"/>
              <a:gd name="T91" fmla="*/ 198 h 234"/>
              <a:gd name="T92" fmla="*/ 38 w 250"/>
              <a:gd name="T93" fmla="*/ 185 h 234"/>
              <a:gd name="T94" fmla="*/ 43 w 250"/>
              <a:gd name="T95" fmla="*/ 167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0" h="234">
                <a:moveTo>
                  <a:pt x="43" y="167"/>
                </a:moveTo>
                <a:cubicBezTo>
                  <a:pt x="70" y="133"/>
                  <a:pt x="70" y="133"/>
                  <a:pt x="70" y="133"/>
                </a:cubicBezTo>
                <a:cubicBezTo>
                  <a:pt x="60" y="134"/>
                  <a:pt x="61" y="134"/>
                  <a:pt x="48" y="134"/>
                </a:cubicBezTo>
                <a:cubicBezTo>
                  <a:pt x="34" y="133"/>
                  <a:pt x="24" y="132"/>
                  <a:pt x="19" y="130"/>
                </a:cubicBezTo>
                <a:cubicBezTo>
                  <a:pt x="13" y="128"/>
                  <a:pt x="9" y="126"/>
                  <a:pt x="6" y="123"/>
                </a:cubicBezTo>
                <a:cubicBezTo>
                  <a:pt x="1" y="119"/>
                  <a:pt x="0" y="112"/>
                  <a:pt x="1" y="103"/>
                </a:cubicBezTo>
                <a:cubicBezTo>
                  <a:pt x="2" y="93"/>
                  <a:pt x="6" y="86"/>
                  <a:pt x="11" y="81"/>
                </a:cubicBezTo>
                <a:cubicBezTo>
                  <a:pt x="15" y="77"/>
                  <a:pt x="18" y="76"/>
                  <a:pt x="23" y="76"/>
                </a:cubicBezTo>
                <a:cubicBezTo>
                  <a:pt x="81" y="78"/>
                  <a:pt x="81" y="78"/>
                  <a:pt x="81" y="78"/>
                </a:cubicBezTo>
                <a:cubicBezTo>
                  <a:pt x="65" y="49"/>
                  <a:pt x="65" y="49"/>
                  <a:pt x="65" y="49"/>
                </a:cubicBezTo>
                <a:cubicBezTo>
                  <a:pt x="58" y="40"/>
                  <a:pt x="56" y="33"/>
                  <a:pt x="57" y="27"/>
                </a:cubicBezTo>
                <a:cubicBezTo>
                  <a:pt x="58" y="21"/>
                  <a:pt x="62" y="16"/>
                  <a:pt x="67" y="12"/>
                </a:cubicBezTo>
                <a:cubicBezTo>
                  <a:pt x="74" y="6"/>
                  <a:pt x="80" y="2"/>
                  <a:pt x="85" y="1"/>
                </a:cubicBezTo>
                <a:cubicBezTo>
                  <a:pt x="90" y="0"/>
                  <a:pt x="95" y="2"/>
                  <a:pt x="101" y="8"/>
                </a:cubicBezTo>
                <a:cubicBezTo>
                  <a:pt x="104" y="11"/>
                  <a:pt x="106" y="13"/>
                  <a:pt x="107" y="15"/>
                </a:cubicBezTo>
                <a:cubicBezTo>
                  <a:pt x="110" y="19"/>
                  <a:pt x="112" y="20"/>
                  <a:pt x="120" y="37"/>
                </a:cubicBezTo>
                <a:cubicBezTo>
                  <a:pt x="129" y="55"/>
                  <a:pt x="128" y="51"/>
                  <a:pt x="131" y="60"/>
                </a:cubicBezTo>
                <a:cubicBezTo>
                  <a:pt x="164" y="25"/>
                  <a:pt x="164" y="25"/>
                  <a:pt x="164" y="25"/>
                </a:cubicBezTo>
                <a:cubicBezTo>
                  <a:pt x="173" y="16"/>
                  <a:pt x="180" y="11"/>
                  <a:pt x="187" y="11"/>
                </a:cubicBezTo>
                <a:cubicBezTo>
                  <a:pt x="193" y="10"/>
                  <a:pt x="200" y="13"/>
                  <a:pt x="205" y="19"/>
                </a:cubicBezTo>
                <a:cubicBezTo>
                  <a:pt x="210" y="24"/>
                  <a:pt x="213" y="29"/>
                  <a:pt x="214" y="34"/>
                </a:cubicBezTo>
                <a:cubicBezTo>
                  <a:pt x="214" y="39"/>
                  <a:pt x="211" y="47"/>
                  <a:pt x="203" y="57"/>
                </a:cubicBezTo>
                <a:cubicBezTo>
                  <a:pt x="166" y="100"/>
                  <a:pt x="166" y="100"/>
                  <a:pt x="166" y="100"/>
                </a:cubicBezTo>
                <a:cubicBezTo>
                  <a:pt x="217" y="98"/>
                  <a:pt x="217" y="98"/>
                  <a:pt x="217" y="98"/>
                </a:cubicBezTo>
                <a:cubicBezTo>
                  <a:pt x="229" y="96"/>
                  <a:pt x="238" y="98"/>
                  <a:pt x="244" y="104"/>
                </a:cubicBezTo>
                <a:cubicBezTo>
                  <a:pt x="247" y="107"/>
                  <a:pt x="249" y="111"/>
                  <a:pt x="249" y="115"/>
                </a:cubicBezTo>
                <a:cubicBezTo>
                  <a:pt x="250" y="120"/>
                  <a:pt x="249" y="124"/>
                  <a:pt x="247" y="129"/>
                </a:cubicBezTo>
                <a:cubicBezTo>
                  <a:pt x="247" y="130"/>
                  <a:pt x="246" y="132"/>
                  <a:pt x="245" y="134"/>
                </a:cubicBezTo>
                <a:cubicBezTo>
                  <a:pt x="244" y="137"/>
                  <a:pt x="243" y="140"/>
                  <a:pt x="241" y="141"/>
                </a:cubicBezTo>
                <a:cubicBezTo>
                  <a:pt x="239" y="144"/>
                  <a:pt x="234" y="146"/>
                  <a:pt x="227" y="147"/>
                </a:cubicBezTo>
                <a:cubicBezTo>
                  <a:pt x="221" y="149"/>
                  <a:pt x="207" y="150"/>
                  <a:pt x="187" y="151"/>
                </a:cubicBezTo>
                <a:cubicBezTo>
                  <a:pt x="175" y="152"/>
                  <a:pt x="161" y="148"/>
                  <a:pt x="160" y="148"/>
                </a:cubicBezTo>
                <a:cubicBezTo>
                  <a:pt x="161" y="151"/>
                  <a:pt x="165" y="161"/>
                  <a:pt x="168" y="168"/>
                </a:cubicBezTo>
                <a:cubicBezTo>
                  <a:pt x="168" y="171"/>
                  <a:pt x="173" y="181"/>
                  <a:pt x="176" y="194"/>
                </a:cubicBezTo>
                <a:cubicBezTo>
                  <a:pt x="179" y="206"/>
                  <a:pt x="176" y="203"/>
                  <a:pt x="176" y="211"/>
                </a:cubicBezTo>
                <a:cubicBezTo>
                  <a:pt x="176" y="214"/>
                  <a:pt x="174" y="217"/>
                  <a:pt x="170" y="221"/>
                </a:cubicBezTo>
                <a:cubicBezTo>
                  <a:pt x="166" y="226"/>
                  <a:pt x="161" y="228"/>
                  <a:pt x="156" y="230"/>
                </a:cubicBezTo>
                <a:cubicBezTo>
                  <a:pt x="147" y="234"/>
                  <a:pt x="137" y="233"/>
                  <a:pt x="130" y="226"/>
                </a:cubicBezTo>
                <a:cubicBezTo>
                  <a:pt x="127" y="223"/>
                  <a:pt x="125" y="219"/>
                  <a:pt x="122" y="213"/>
                </a:cubicBezTo>
                <a:cubicBezTo>
                  <a:pt x="118" y="188"/>
                  <a:pt x="117" y="189"/>
                  <a:pt x="110" y="169"/>
                </a:cubicBezTo>
                <a:cubicBezTo>
                  <a:pt x="92" y="192"/>
                  <a:pt x="92" y="192"/>
                  <a:pt x="92" y="192"/>
                </a:cubicBezTo>
                <a:cubicBezTo>
                  <a:pt x="90" y="193"/>
                  <a:pt x="88" y="195"/>
                  <a:pt x="87" y="197"/>
                </a:cubicBezTo>
                <a:cubicBezTo>
                  <a:pt x="86" y="198"/>
                  <a:pt x="85" y="200"/>
                  <a:pt x="84" y="201"/>
                </a:cubicBezTo>
                <a:cubicBezTo>
                  <a:pt x="76" y="209"/>
                  <a:pt x="70" y="212"/>
                  <a:pt x="65" y="212"/>
                </a:cubicBezTo>
                <a:cubicBezTo>
                  <a:pt x="60" y="211"/>
                  <a:pt x="55" y="209"/>
                  <a:pt x="50" y="204"/>
                </a:cubicBezTo>
                <a:cubicBezTo>
                  <a:pt x="50" y="203"/>
                  <a:pt x="48" y="202"/>
                  <a:pt x="44" y="198"/>
                </a:cubicBezTo>
                <a:cubicBezTo>
                  <a:pt x="41" y="195"/>
                  <a:pt x="39" y="191"/>
                  <a:pt x="38" y="185"/>
                </a:cubicBezTo>
                <a:cubicBezTo>
                  <a:pt x="37" y="179"/>
                  <a:pt x="39" y="173"/>
                  <a:pt x="43" y="167"/>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D461A2A5-5EE3-1123-319C-0AAB1D91A50C}"/>
              </a:ext>
            </a:extLst>
          </p:cNvPr>
          <p:cNvSpPr>
            <a:spLocks noGrp="1"/>
          </p:cNvSpPr>
          <p:nvPr>
            <p:ph idx="1"/>
          </p:nvPr>
        </p:nvSpPr>
        <p:spPr>
          <a:xfrm>
            <a:off x="4560026" y="2541600"/>
            <a:ext cx="4991962" cy="3216273"/>
          </a:xfrm>
        </p:spPr>
        <p:txBody>
          <a:bodyPr>
            <a:normAutofit/>
          </a:bodyPr>
          <a:lstStyle/>
          <a:p>
            <a:r>
              <a:rPr lang="en-GB"/>
              <a:t>The informal sector is those activities carried out by individuals, families, and communities that are not captured by the private, public, and non-profit sectors, but that work to meet social needs, including non-monetized activities undertaken by civic, religious, and social groups.</a:t>
            </a:r>
            <a:endParaRPr lang="en-US"/>
          </a:p>
        </p:txBody>
      </p:sp>
    </p:spTree>
    <p:extLst>
      <p:ext uri="{BB962C8B-B14F-4D97-AF65-F5344CB8AC3E}">
        <p14:creationId xmlns:p14="http://schemas.microsoft.com/office/powerpoint/2010/main" val="212219485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08119F7-B84E-4EBF-919F-A9B0F6D92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AA17479-17CB-402A-8689-750C6F385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755CA2-D8AD-4C34-FF79-33CADF8E5D58}"/>
              </a:ext>
            </a:extLst>
          </p:cNvPr>
          <p:cNvSpPr>
            <a:spLocks noGrp="1"/>
          </p:cNvSpPr>
          <p:nvPr>
            <p:ph type="title"/>
          </p:nvPr>
        </p:nvSpPr>
        <p:spPr>
          <a:xfrm>
            <a:off x="720000" y="619200"/>
            <a:ext cx="3107463" cy="5510138"/>
          </a:xfrm>
        </p:spPr>
        <p:txBody>
          <a:bodyPr>
            <a:normAutofit/>
          </a:bodyPr>
          <a:lstStyle/>
          <a:p>
            <a:br>
              <a:rPr lang="en-US"/>
            </a:br>
            <a:br>
              <a:rPr lang="en-US"/>
            </a:br>
            <a:br>
              <a:rPr lang="en-US"/>
            </a:br>
            <a:r>
              <a:rPr lang="en-US"/>
              <a:t>Levels of Impact </a:t>
            </a:r>
          </a:p>
        </p:txBody>
      </p:sp>
      <p:sp useBgFill="1">
        <p:nvSpPr>
          <p:cNvPr id="22" name="Freeform: Shape 21">
            <a:extLst>
              <a:ext uri="{FF2B5EF4-FFF2-40B4-BE49-F238E27FC236}">
                <a16:creationId xmlns:a16="http://schemas.microsoft.com/office/drawing/2014/main" id="{F534AA72-89BF-4BB0-B339-DEB9FC7F1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2978" y="0"/>
            <a:ext cx="7809022" cy="6858000"/>
          </a:xfrm>
          <a:custGeom>
            <a:avLst/>
            <a:gdLst>
              <a:gd name="connsiteX0" fmla="*/ 27229 w 7809022"/>
              <a:gd name="connsiteY0" fmla="*/ 0 h 6858000"/>
              <a:gd name="connsiteX1" fmla="*/ 7809022 w 7809022"/>
              <a:gd name="connsiteY1" fmla="*/ 0 h 6858000"/>
              <a:gd name="connsiteX2" fmla="*/ 7809022 w 7809022"/>
              <a:gd name="connsiteY2" fmla="*/ 6858000 h 6858000"/>
              <a:gd name="connsiteX3" fmla="*/ 41303 w 7809022"/>
              <a:gd name="connsiteY3" fmla="*/ 6858000 h 6858000"/>
              <a:gd name="connsiteX4" fmla="*/ 41303 w 7809022"/>
              <a:gd name="connsiteY4" fmla="*/ 6822879 h 6858000"/>
              <a:gd name="connsiteX5" fmla="*/ 41303 w 7809022"/>
              <a:gd name="connsiteY5" fmla="*/ 6667752 h 6858000"/>
              <a:gd name="connsiteX6" fmla="*/ 0 w 7809022"/>
              <a:gd name="connsiteY6" fmla="*/ 3813425 h 6858000"/>
              <a:gd name="connsiteX7" fmla="*/ 41303 w 7809022"/>
              <a:gd name="connsiteY7" fmla="*/ 2572413 h 6858000"/>
              <a:gd name="connsiteX8" fmla="*/ 41303 w 7809022"/>
              <a:gd name="connsiteY8" fmla="*/ 1496869 h 6858000"/>
              <a:gd name="connsiteX9" fmla="*/ 41303 w 7809022"/>
              <a:gd name="connsiteY9" fmla="*/ 1083199 h 6858000"/>
              <a:gd name="connsiteX10" fmla="*/ 0 w 7809022"/>
              <a:gd name="connsiteY10" fmla="*/ 545427 h 6858000"/>
              <a:gd name="connsiteX11" fmla="*/ 22153 w 7809022"/>
              <a:gd name="connsiteY11" fmla="*/ 1016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09022" h="6858000">
                <a:moveTo>
                  <a:pt x="27229" y="0"/>
                </a:moveTo>
                <a:lnTo>
                  <a:pt x="7809022" y="0"/>
                </a:lnTo>
                <a:lnTo>
                  <a:pt x="7809022" y="6858000"/>
                </a:lnTo>
                <a:lnTo>
                  <a:pt x="41303" y="6858000"/>
                </a:lnTo>
                <a:lnTo>
                  <a:pt x="41303" y="6822879"/>
                </a:lnTo>
                <a:cubicBezTo>
                  <a:pt x="41303" y="6760828"/>
                  <a:pt x="41303" y="6709119"/>
                  <a:pt x="41303" y="6667752"/>
                </a:cubicBezTo>
                <a:cubicBezTo>
                  <a:pt x="41303" y="6667752"/>
                  <a:pt x="41303" y="6667752"/>
                  <a:pt x="0" y="3813425"/>
                </a:cubicBezTo>
                <a:cubicBezTo>
                  <a:pt x="0" y="3813425"/>
                  <a:pt x="0" y="3813425"/>
                  <a:pt x="41303" y="2572413"/>
                </a:cubicBezTo>
                <a:cubicBezTo>
                  <a:pt x="41303" y="2572413"/>
                  <a:pt x="41303" y="2572413"/>
                  <a:pt x="41303" y="1496869"/>
                </a:cubicBezTo>
                <a:cubicBezTo>
                  <a:pt x="41303" y="1455502"/>
                  <a:pt x="41303" y="1290034"/>
                  <a:pt x="41303" y="1083199"/>
                </a:cubicBezTo>
                <a:cubicBezTo>
                  <a:pt x="41303" y="876364"/>
                  <a:pt x="0" y="710895"/>
                  <a:pt x="0" y="545427"/>
                </a:cubicBezTo>
                <a:cubicBezTo>
                  <a:pt x="0" y="545427"/>
                  <a:pt x="0" y="545427"/>
                  <a:pt x="22153" y="101661"/>
                </a:cubicBezTo>
                <a:close/>
              </a:path>
            </a:pathLst>
          </a:cu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aphicFrame>
        <p:nvGraphicFramePr>
          <p:cNvPr id="4" name="Content Placeholder 3">
            <a:extLst>
              <a:ext uri="{FF2B5EF4-FFF2-40B4-BE49-F238E27FC236}">
                <a16:creationId xmlns:a16="http://schemas.microsoft.com/office/drawing/2014/main" id="{EE9E8CE3-CE48-6FF9-3294-860C7EA9CC47}"/>
              </a:ext>
            </a:extLst>
          </p:cNvPr>
          <p:cNvGraphicFramePr>
            <a:graphicFrameLocks noGrp="1"/>
          </p:cNvGraphicFramePr>
          <p:nvPr>
            <p:ph idx="1"/>
            <p:extLst>
              <p:ext uri="{D42A27DB-BD31-4B8C-83A1-F6EECF244321}">
                <p14:modId xmlns:p14="http://schemas.microsoft.com/office/powerpoint/2010/main" val="3434336007"/>
              </p:ext>
            </p:extLst>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32037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Yellow question mark">
            <a:extLst>
              <a:ext uri="{FF2B5EF4-FFF2-40B4-BE49-F238E27FC236}">
                <a16:creationId xmlns:a16="http://schemas.microsoft.com/office/drawing/2014/main" id="{3275396F-8FBD-566A-64F4-A047C77687BB}"/>
              </a:ext>
            </a:extLst>
          </p:cNvPr>
          <p:cNvPicPr>
            <a:picLocks noChangeAspect="1"/>
          </p:cNvPicPr>
          <p:nvPr/>
        </p:nvPicPr>
        <p:blipFill rotWithShape="1">
          <a:blip r:embed="rId2"/>
          <a:srcRect b="6250"/>
          <a:stretch/>
        </p:blipFill>
        <p:spPr>
          <a:xfrm>
            <a:off x="20" y="10"/>
            <a:ext cx="12191980" cy="6857990"/>
          </a:xfrm>
          <a:prstGeom prst="rect">
            <a:avLst/>
          </a:prstGeom>
        </p:spPr>
      </p:pic>
      <p:sp>
        <p:nvSpPr>
          <p:cNvPr id="4" name="Title 3">
            <a:extLst>
              <a:ext uri="{FF2B5EF4-FFF2-40B4-BE49-F238E27FC236}">
                <a16:creationId xmlns:a16="http://schemas.microsoft.com/office/drawing/2014/main" id="{CBA46236-2D4B-2952-7318-438465F5C9B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Questions</a:t>
            </a:r>
          </a:p>
        </p:txBody>
      </p:sp>
    </p:spTree>
    <p:extLst>
      <p:ext uri="{BB962C8B-B14F-4D97-AF65-F5344CB8AC3E}">
        <p14:creationId xmlns:p14="http://schemas.microsoft.com/office/powerpoint/2010/main" val="197746721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BlobVTI">
  <a:themeElements>
    <a:clrScheme name="Blob V2">
      <a:dk1>
        <a:sysClr val="windowText" lastClr="000000"/>
      </a:dk1>
      <a:lt1>
        <a:sysClr val="window" lastClr="FFFFFF"/>
      </a:lt1>
      <a:dk2>
        <a:srgbClr val="0B2827"/>
      </a:dk2>
      <a:lt2>
        <a:srgbClr val="DAE3E3"/>
      </a:lt2>
      <a:accent1>
        <a:srgbClr val="B495C2"/>
      </a:accent1>
      <a:accent2>
        <a:srgbClr val="767E37"/>
      </a:accent2>
      <a:accent3>
        <a:srgbClr val="8FA3A3"/>
      </a:accent3>
      <a:accent4>
        <a:srgbClr val="CE7F01"/>
      </a:accent4>
      <a:accent5>
        <a:srgbClr val="D15A29"/>
      </a:accent5>
      <a:accent6>
        <a:srgbClr val="B88470"/>
      </a:accent6>
      <a:hlink>
        <a:srgbClr val="B57001"/>
      </a:hlink>
      <a:folHlink>
        <a:srgbClr val="996209"/>
      </a:folHlink>
    </a:clrScheme>
    <a:fontScheme name="Blob">
      <a:majorFont>
        <a:latin typeface="Rockwell Nova Light"/>
        <a:ea typeface=""/>
        <a:cs typeface=""/>
      </a:majorFont>
      <a:minorFont>
        <a:latin typeface="Avenir Next LT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1968</Words>
  <Application>Microsoft Macintosh PowerPoint</Application>
  <PresentationFormat>Widescreen</PresentationFormat>
  <Paragraphs>279</Paragraphs>
  <Slides>32</Slides>
  <Notes>7</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Avenir Next LT Pro</vt:lpstr>
      <vt:lpstr>Calibri</vt:lpstr>
      <vt:lpstr>Garamond</vt:lpstr>
      <vt:lpstr>Rockwell Nova Light</vt:lpstr>
      <vt:lpstr>The Hand Extrablack</vt:lpstr>
      <vt:lpstr>Wingdings</vt:lpstr>
      <vt:lpstr>BlobVTI</vt:lpstr>
      <vt:lpstr>Social Innovation</vt:lpstr>
      <vt:lpstr>PowerPoint Presentation</vt:lpstr>
      <vt:lpstr>Assessment</vt:lpstr>
      <vt:lpstr>Group and Individual Coursework</vt:lpstr>
      <vt:lpstr>Details of Group Work</vt:lpstr>
      <vt:lpstr>LECTURE:  MAKING SENSE OF SOCIAL INNOVATION</vt:lpstr>
      <vt:lpstr>Learning Outcomes</vt:lpstr>
      <vt:lpstr>PowerPoint Presentation</vt:lpstr>
      <vt:lpstr>EVOLUTION OF SOCIAL INNOVATION</vt:lpstr>
      <vt:lpstr>The Early 70s:</vt:lpstr>
      <vt:lpstr>The Mid 70s:</vt:lpstr>
      <vt:lpstr>The 80s:</vt:lpstr>
      <vt:lpstr>The 90s:</vt:lpstr>
      <vt:lpstr>WHAT IS SOCIAL INNOVATION?</vt:lpstr>
      <vt:lpstr>Social innovation is defined as a novel solution to a social problem that is more effective, efficient, sustainable, or just than existing solutions and for which the value created accrues primarily to society as a whole rather than private individuals (Phillips, 2019).  </vt:lpstr>
      <vt:lpstr>The Centre for Social Innovation at the Stanford Graduate School of Business defines social innovation as “the process of inventing, securing support for, and implementing novel solutions to social needs and problems.” </vt:lpstr>
      <vt:lpstr>Social innovations are new solutions (products, services, models, markets, processes, etc.) that, simultaneously, satisfy a social need (more effectively than existing solutions), create new or better capabilities and relationships, and make better use of assets and resources. In other words, social innovations are good for society and improve society’s capacity to act.  (The Young Foundation, 2012) </vt:lpstr>
      <vt:lpstr>Elements of Social Innovation</vt:lpstr>
      <vt:lpstr>Element One: Satisfaction of needs</vt:lpstr>
      <vt:lpstr>Element Two: Innovation of the solution</vt:lpstr>
      <vt:lpstr>Element Three: Change of social structures and relationships </vt:lpstr>
      <vt:lpstr>Element Four: Increase the society’s capacity to act </vt:lpstr>
      <vt:lpstr>TYPES OF SOCIAL INNOVATION </vt:lpstr>
      <vt:lpstr>DIFFERENCES BETWEEN SOCIAL INNOVATION AND OTHER TYPES OF INNOVATION</vt:lpstr>
      <vt:lpstr>Sources of Social Innovation</vt:lpstr>
      <vt:lpstr>PowerPoint Presentation</vt:lpstr>
      <vt:lpstr>Social Innovation in the Non-Profit Sector</vt:lpstr>
      <vt:lpstr>Social Innovation in the Public Sector</vt:lpstr>
      <vt:lpstr>Social Innovation in the Private Sector</vt:lpstr>
      <vt:lpstr>Social Innovation in the Informal Sector</vt:lpstr>
      <vt:lpstr>   Levels of Impact </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1</cp:revision>
  <dcterms:created xsi:type="dcterms:W3CDTF">2022-10-31T13:26:00Z</dcterms:created>
  <dcterms:modified xsi:type="dcterms:W3CDTF">2022-11-03T13:17:36Z</dcterms:modified>
</cp:coreProperties>
</file>