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1" r:id="rId3"/>
    <p:sldId id="384" r:id="rId4"/>
    <p:sldId id="382" r:id="rId5"/>
    <p:sldId id="386" r:id="rId6"/>
    <p:sldId id="399" r:id="rId7"/>
    <p:sldId id="398" r:id="rId8"/>
    <p:sldId id="387" r:id="rId9"/>
    <p:sldId id="388" r:id="rId10"/>
    <p:sldId id="389" r:id="rId11"/>
    <p:sldId id="390" r:id="rId12"/>
    <p:sldId id="397" r:id="rId13"/>
    <p:sldId id="400" r:id="rId14"/>
    <p:sldId id="401" r:id="rId15"/>
    <p:sldId id="383" r:id="rId16"/>
    <p:sldId id="392" r:id="rId17"/>
    <p:sldId id="393" r:id="rId18"/>
    <p:sldId id="385" r:id="rId19"/>
    <p:sldId id="394" r:id="rId20"/>
    <p:sldId id="395" r:id="rId21"/>
    <p:sldId id="396" r:id="rId22"/>
    <p:sldId id="370" r:id="rId23"/>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659" autoAdjust="0"/>
    <p:restoredTop sz="94660"/>
  </p:normalViewPr>
  <p:slideViewPr>
    <p:cSldViewPr snapToGrid="0">
      <p:cViewPr varScale="1">
        <p:scale>
          <a:sx n="68" d="100"/>
          <a:sy n="68" d="100"/>
        </p:scale>
        <p:origin x="5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14/09/2025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14/09/2025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14/09/2025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14/09/2025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14/09/2025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14/09/2025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14/09/2025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14/09/2025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14/09/2025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14/09/2025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14/09/2025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14/09/2025</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imf.org/external/pubs/ft/bop/2007/pdf/bpm6.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dirty="0" err="1" smtClean="0"/>
              <a:t>Introduction</a:t>
            </a:r>
            <a:r>
              <a:rPr lang="it-IT" dirty="0" smtClean="0"/>
              <a:t> to </a:t>
            </a:r>
            <a:br>
              <a:rPr lang="it-IT" dirty="0" smtClean="0"/>
            </a:br>
            <a:r>
              <a:rPr lang="it-IT" dirty="0" smtClean="0"/>
              <a:t>International economics</a:t>
            </a:r>
            <a:br>
              <a:rPr lang="it-IT" dirty="0" smtClean="0"/>
            </a:br>
            <a:r>
              <a:rPr lang="it-IT" sz="3000" dirty="0" err="1" smtClean="0"/>
              <a:t>Lecture</a:t>
            </a:r>
            <a:r>
              <a:rPr lang="it-IT" sz="3000" smtClean="0"/>
              <a:t> 3</a:t>
            </a:r>
            <a:endParaRPr lang="it-IT" sz="3000" dirty="0"/>
          </a:p>
        </p:txBody>
      </p:sp>
      <p:sp>
        <p:nvSpPr>
          <p:cNvPr id="3" name="Sottotitolo 2"/>
          <p:cNvSpPr>
            <a:spLocks noGrp="1"/>
          </p:cNvSpPr>
          <p:nvPr>
            <p:ph type="subTitle" idx="1"/>
          </p:nvPr>
        </p:nvSpPr>
        <p:spPr>
          <a:xfrm>
            <a:off x="1524000" y="3823710"/>
            <a:ext cx="9144000" cy="1655762"/>
          </a:xfrm>
        </p:spPr>
        <p:txBody>
          <a:bodyPr>
            <a:normAutofit lnSpcReduction="10000"/>
          </a:bodyPr>
          <a:lstStyle/>
          <a:p>
            <a:r>
              <a:rPr lang="it-IT" dirty="0" smtClean="0"/>
              <a:t>Paolo Paesani</a:t>
            </a:r>
          </a:p>
          <a:p>
            <a:r>
              <a:rPr lang="it-IT" dirty="0" err="1" smtClean="0"/>
              <a:t>University</a:t>
            </a:r>
            <a:r>
              <a:rPr lang="it-IT" dirty="0" smtClean="0"/>
              <a:t> of Rome Tor Vergata</a:t>
            </a:r>
          </a:p>
          <a:p>
            <a:r>
              <a:rPr lang="it-IT" dirty="0" smtClean="0"/>
              <a:t>ALEF </a:t>
            </a:r>
            <a:r>
              <a:rPr lang="it-IT" dirty="0" err="1" smtClean="0"/>
              <a:t>Department</a:t>
            </a:r>
            <a:endParaRPr lang="it-IT" dirty="0" smtClean="0"/>
          </a:p>
          <a:p>
            <a:r>
              <a:rPr lang="it-IT" dirty="0" smtClean="0"/>
              <a:t>15/09/2024</a:t>
            </a:r>
            <a:endParaRPr lang="it-IT" dirty="0" smtClean="0"/>
          </a:p>
          <a:p>
            <a:endParaRPr lang="it-IT" dirty="0"/>
          </a:p>
        </p:txBody>
      </p:sp>
    </p:spTree>
    <p:extLst>
      <p:ext uri="{BB962C8B-B14F-4D97-AF65-F5344CB8AC3E}">
        <p14:creationId xmlns:p14="http://schemas.microsoft.com/office/powerpoint/2010/main" val="6531140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768456" y="463982"/>
            <a:ext cx="7391544" cy="6088750"/>
          </a:xfrm>
          <a:prstGeom prst="rect">
            <a:avLst/>
          </a:prstGeom>
        </p:spPr>
      </p:pic>
    </p:spTree>
    <p:extLst>
      <p:ext uri="{BB962C8B-B14F-4D97-AF65-F5344CB8AC3E}">
        <p14:creationId xmlns:p14="http://schemas.microsoft.com/office/powerpoint/2010/main" val="34591424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Current</a:t>
            </a:r>
            <a:r>
              <a:rPr lang="it-IT" dirty="0" smtClean="0"/>
              <a:t> account</a:t>
            </a:r>
            <a:endParaRPr lang="it-IT" dirty="0"/>
          </a:p>
        </p:txBody>
      </p:sp>
      <p:sp>
        <p:nvSpPr>
          <p:cNvPr id="3" name="Segnaposto contenuto 2"/>
          <p:cNvSpPr>
            <a:spLocks noGrp="1"/>
          </p:cNvSpPr>
          <p:nvPr>
            <p:ph idx="1"/>
          </p:nvPr>
        </p:nvSpPr>
        <p:spPr/>
        <p:txBody>
          <a:bodyPr>
            <a:normAutofit/>
          </a:bodyPr>
          <a:lstStyle/>
          <a:p>
            <a:r>
              <a:rPr lang="en-US" dirty="0" smtClean="0"/>
              <a:t>The </a:t>
            </a:r>
            <a:r>
              <a:rPr lang="en-US" dirty="0">
                <a:solidFill>
                  <a:srgbClr val="FF0000"/>
                </a:solidFill>
              </a:rPr>
              <a:t>current account balance</a:t>
            </a:r>
            <a:r>
              <a:rPr lang="en-US" dirty="0"/>
              <a:t> shows the difference between the sum of exports and </a:t>
            </a:r>
            <a:r>
              <a:rPr lang="en-US" dirty="0" smtClean="0"/>
              <a:t>incomes </a:t>
            </a:r>
            <a:r>
              <a:rPr lang="en-US" dirty="0"/>
              <a:t>receivable and the sum of imports and </a:t>
            </a:r>
            <a:r>
              <a:rPr lang="en-US" dirty="0" smtClean="0"/>
              <a:t>incomes </a:t>
            </a:r>
            <a:r>
              <a:rPr lang="en-US" dirty="0"/>
              <a:t>payable (exports and imports refer to both goods and services, while income refers to both primary and secondary income). </a:t>
            </a:r>
            <a:endParaRPr lang="en-US" dirty="0" smtClean="0"/>
          </a:p>
          <a:p>
            <a:endParaRPr lang="en-US" dirty="0"/>
          </a:p>
          <a:p>
            <a:r>
              <a:rPr lang="en-US" dirty="0"/>
              <a:t>The </a:t>
            </a:r>
            <a:r>
              <a:rPr lang="en-US" dirty="0">
                <a:solidFill>
                  <a:srgbClr val="FF0000"/>
                </a:solidFill>
              </a:rPr>
              <a:t>current account balance </a:t>
            </a:r>
            <a:r>
              <a:rPr lang="en-US" dirty="0"/>
              <a:t>is the overall balance of all the above four subdivisions. A </a:t>
            </a:r>
            <a:r>
              <a:rPr lang="en-US" i="1" dirty="0"/>
              <a:t>current account surplus </a:t>
            </a:r>
            <a:r>
              <a:rPr lang="en-US" dirty="0"/>
              <a:t>is where credits exceed debits. A </a:t>
            </a:r>
            <a:r>
              <a:rPr lang="en-US" i="1" dirty="0"/>
              <a:t>current account deficit </a:t>
            </a:r>
            <a:r>
              <a:rPr lang="en-US" dirty="0"/>
              <a:t>is where debits exceed credits. </a:t>
            </a:r>
          </a:p>
        </p:txBody>
      </p:sp>
    </p:spTree>
    <p:extLst>
      <p:ext uri="{BB962C8B-B14F-4D97-AF65-F5344CB8AC3E}">
        <p14:creationId xmlns:p14="http://schemas.microsoft.com/office/powerpoint/2010/main" val="6666027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Current</a:t>
            </a:r>
            <a:r>
              <a:rPr lang="it-IT" dirty="0" smtClean="0"/>
              <a:t> account: </a:t>
            </a:r>
            <a:r>
              <a:rPr lang="it-IT" dirty="0" err="1" smtClean="0"/>
              <a:t>goods</a:t>
            </a:r>
            <a:r>
              <a:rPr lang="it-IT" dirty="0" smtClean="0"/>
              <a:t> and </a:t>
            </a:r>
            <a:r>
              <a:rPr lang="it-IT" dirty="0" err="1" smtClean="0"/>
              <a:t>services</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CC = </a:t>
            </a:r>
            <a:r>
              <a:rPr lang="it-IT" dirty="0" smtClean="0">
                <a:solidFill>
                  <a:srgbClr val="FF0000"/>
                </a:solidFill>
              </a:rPr>
              <a:t>NXG + NXS </a:t>
            </a:r>
            <a:r>
              <a:rPr lang="it-IT" dirty="0" smtClean="0"/>
              <a:t>+ INC + NCT</a:t>
            </a:r>
          </a:p>
          <a:p>
            <a:pPr lvl="1"/>
            <a:r>
              <a:rPr lang="it-IT" dirty="0" smtClean="0">
                <a:solidFill>
                  <a:srgbClr val="FF0000"/>
                </a:solidFill>
              </a:rPr>
              <a:t>NXG = </a:t>
            </a:r>
            <a:r>
              <a:rPr lang="it-IT" dirty="0" err="1" smtClean="0">
                <a:solidFill>
                  <a:srgbClr val="FF0000"/>
                </a:solidFill>
              </a:rPr>
              <a:t>Exports</a:t>
            </a:r>
            <a:r>
              <a:rPr lang="it-IT" dirty="0" smtClean="0">
                <a:solidFill>
                  <a:srgbClr val="FF0000"/>
                </a:solidFill>
              </a:rPr>
              <a:t> of </a:t>
            </a:r>
            <a:r>
              <a:rPr lang="it-IT" dirty="0" err="1" smtClean="0">
                <a:solidFill>
                  <a:srgbClr val="FF0000"/>
                </a:solidFill>
              </a:rPr>
              <a:t>goods</a:t>
            </a:r>
            <a:r>
              <a:rPr lang="it-IT" dirty="0" smtClean="0">
                <a:solidFill>
                  <a:srgbClr val="FF0000"/>
                </a:solidFill>
              </a:rPr>
              <a:t> – </a:t>
            </a:r>
            <a:r>
              <a:rPr lang="it-IT" dirty="0" err="1" smtClean="0">
                <a:solidFill>
                  <a:srgbClr val="FF0000"/>
                </a:solidFill>
              </a:rPr>
              <a:t>Imports</a:t>
            </a:r>
            <a:r>
              <a:rPr lang="it-IT" dirty="0" smtClean="0">
                <a:solidFill>
                  <a:srgbClr val="FF0000"/>
                </a:solidFill>
              </a:rPr>
              <a:t> of </a:t>
            </a:r>
            <a:r>
              <a:rPr lang="it-IT" dirty="0" err="1" smtClean="0">
                <a:solidFill>
                  <a:srgbClr val="FF0000"/>
                </a:solidFill>
              </a:rPr>
              <a:t>goods</a:t>
            </a:r>
            <a:r>
              <a:rPr lang="en-US" i="1" dirty="0" smtClean="0"/>
              <a:t>. </a:t>
            </a:r>
            <a:r>
              <a:rPr lang="en-US" dirty="0"/>
              <a:t>This records imports </a:t>
            </a:r>
            <a:r>
              <a:rPr lang="en-US" dirty="0" smtClean="0"/>
              <a:t>and exports </a:t>
            </a:r>
            <a:r>
              <a:rPr lang="en-US" dirty="0"/>
              <a:t>of physical goods (previously known as ‘</a:t>
            </a:r>
            <a:r>
              <a:rPr lang="en-US" dirty="0" err="1"/>
              <a:t>visibles</a:t>
            </a:r>
            <a:r>
              <a:rPr lang="en-US" dirty="0" smtClean="0"/>
              <a:t>’). Exports </a:t>
            </a:r>
            <a:r>
              <a:rPr lang="en-US" dirty="0"/>
              <a:t>result in an inflow of money and are therefore </a:t>
            </a:r>
            <a:r>
              <a:rPr lang="en-US" dirty="0" smtClean="0"/>
              <a:t>a credit </a:t>
            </a:r>
            <a:r>
              <a:rPr lang="en-US" dirty="0"/>
              <a:t>item. Imports result in an outflow of money </a:t>
            </a:r>
            <a:r>
              <a:rPr lang="en-US" dirty="0" smtClean="0"/>
              <a:t>and are </a:t>
            </a:r>
            <a:r>
              <a:rPr lang="en-US" dirty="0"/>
              <a:t>therefore a debit item. The balance of these is </a:t>
            </a:r>
            <a:r>
              <a:rPr lang="en-US" dirty="0" smtClean="0"/>
              <a:t>called the </a:t>
            </a:r>
            <a:r>
              <a:rPr lang="en-US" b="1" dirty="0"/>
              <a:t>balance on trade in goods or balance of </a:t>
            </a:r>
            <a:r>
              <a:rPr lang="en-US" b="1" dirty="0" smtClean="0"/>
              <a:t>visible trade </a:t>
            </a:r>
            <a:r>
              <a:rPr lang="en-US" b="1" dirty="0"/>
              <a:t>or merchandise balance</a:t>
            </a:r>
            <a:r>
              <a:rPr lang="en-US" dirty="0"/>
              <a:t>. A </a:t>
            </a:r>
            <a:r>
              <a:rPr lang="en-US" i="1" dirty="0"/>
              <a:t>surplus </a:t>
            </a:r>
            <a:r>
              <a:rPr lang="en-US" dirty="0"/>
              <a:t>is when </a:t>
            </a:r>
            <a:r>
              <a:rPr lang="en-US" dirty="0" smtClean="0"/>
              <a:t>exports exceed </a:t>
            </a:r>
            <a:r>
              <a:rPr lang="en-US" dirty="0"/>
              <a:t>imports. A deficit is when imports exceed exports.</a:t>
            </a:r>
            <a:endParaRPr lang="it-IT" dirty="0" smtClean="0"/>
          </a:p>
          <a:p>
            <a:pPr lvl="1"/>
            <a:r>
              <a:rPr lang="it-IT" dirty="0" smtClean="0">
                <a:solidFill>
                  <a:srgbClr val="FF0000"/>
                </a:solidFill>
              </a:rPr>
              <a:t>NXS </a:t>
            </a:r>
            <a:r>
              <a:rPr lang="it-IT" dirty="0">
                <a:solidFill>
                  <a:srgbClr val="FF0000"/>
                </a:solidFill>
              </a:rPr>
              <a:t>= </a:t>
            </a:r>
            <a:r>
              <a:rPr lang="it-IT" dirty="0" err="1">
                <a:solidFill>
                  <a:srgbClr val="FF0000"/>
                </a:solidFill>
              </a:rPr>
              <a:t>Exports</a:t>
            </a:r>
            <a:r>
              <a:rPr lang="it-IT" dirty="0">
                <a:solidFill>
                  <a:srgbClr val="FF0000"/>
                </a:solidFill>
              </a:rPr>
              <a:t> of </a:t>
            </a:r>
            <a:r>
              <a:rPr lang="it-IT" dirty="0" err="1" smtClean="0">
                <a:solidFill>
                  <a:srgbClr val="FF0000"/>
                </a:solidFill>
              </a:rPr>
              <a:t>services</a:t>
            </a:r>
            <a:r>
              <a:rPr lang="it-IT" dirty="0" smtClean="0">
                <a:solidFill>
                  <a:srgbClr val="FF0000"/>
                </a:solidFill>
              </a:rPr>
              <a:t> </a:t>
            </a:r>
            <a:r>
              <a:rPr lang="it-IT" dirty="0">
                <a:solidFill>
                  <a:srgbClr val="FF0000"/>
                </a:solidFill>
              </a:rPr>
              <a:t>– </a:t>
            </a:r>
            <a:r>
              <a:rPr lang="it-IT" dirty="0" err="1">
                <a:solidFill>
                  <a:srgbClr val="FF0000"/>
                </a:solidFill>
              </a:rPr>
              <a:t>Imports</a:t>
            </a:r>
            <a:r>
              <a:rPr lang="it-IT" dirty="0">
                <a:solidFill>
                  <a:srgbClr val="FF0000"/>
                </a:solidFill>
              </a:rPr>
              <a:t> of </a:t>
            </a:r>
            <a:r>
              <a:rPr lang="it-IT" dirty="0" err="1" smtClean="0">
                <a:solidFill>
                  <a:srgbClr val="FF0000"/>
                </a:solidFill>
              </a:rPr>
              <a:t>services</a:t>
            </a:r>
            <a:r>
              <a:rPr lang="it-IT" dirty="0" smtClean="0">
                <a:solidFill>
                  <a:srgbClr val="FF0000"/>
                </a:solidFill>
              </a:rPr>
              <a:t> </a:t>
            </a:r>
            <a:r>
              <a:rPr lang="it-IT" dirty="0" smtClean="0"/>
              <a:t>(</a:t>
            </a:r>
            <a:r>
              <a:rPr lang="it-IT" dirty="0" err="1" smtClean="0"/>
              <a:t>tourism</a:t>
            </a:r>
            <a:r>
              <a:rPr lang="it-IT" dirty="0" smtClean="0"/>
              <a:t>, </a:t>
            </a:r>
            <a:r>
              <a:rPr lang="it-IT" dirty="0" err="1" smtClean="0"/>
              <a:t>transports</a:t>
            </a:r>
            <a:r>
              <a:rPr lang="it-IT" dirty="0" smtClean="0"/>
              <a:t>, </a:t>
            </a:r>
            <a:r>
              <a:rPr lang="it-IT" dirty="0" err="1" smtClean="0"/>
              <a:t>financial</a:t>
            </a:r>
            <a:r>
              <a:rPr lang="it-IT" dirty="0" smtClean="0"/>
              <a:t> service, </a:t>
            </a:r>
            <a:r>
              <a:rPr lang="it-IT" dirty="0" err="1" smtClean="0"/>
              <a:t>insurance</a:t>
            </a:r>
            <a:r>
              <a:rPr lang="it-IT" dirty="0" smtClean="0"/>
              <a:t> ecc.). </a:t>
            </a:r>
            <a:r>
              <a:rPr lang="en-US" dirty="0" smtClean="0"/>
              <a:t>The </a:t>
            </a:r>
            <a:r>
              <a:rPr lang="en-US" dirty="0"/>
              <a:t>balance of these </a:t>
            </a:r>
            <a:r>
              <a:rPr lang="en-US" dirty="0" smtClean="0"/>
              <a:t>is </a:t>
            </a:r>
            <a:r>
              <a:rPr lang="it-IT" dirty="0" err="1" smtClean="0"/>
              <a:t>called</a:t>
            </a:r>
            <a:r>
              <a:rPr lang="it-IT" dirty="0" smtClean="0"/>
              <a:t> </a:t>
            </a:r>
            <a:r>
              <a:rPr lang="it-IT" dirty="0"/>
              <a:t>the </a:t>
            </a:r>
            <a:r>
              <a:rPr lang="it-IT" b="1" dirty="0" err="1"/>
              <a:t>services</a:t>
            </a:r>
            <a:r>
              <a:rPr lang="it-IT" b="1" dirty="0"/>
              <a:t> balance</a:t>
            </a:r>
            <a:r>
              <a:rPr lang="it-IT" dirty="0" smtClean="0"/>
              <a:t>. </a:t>
            </a:r>
          </a:p>
          <a:p>
            <a:r>
              <a:rPr lang="en-US" dirty="0" smtClean="0"/>
              <a:t>The </a:t>
            </a:r>
            <a:r>
              <a:rPr lang="en-US" dirty="0"/>
              <a:t>balance of both the goods and services </a:t>
            </a:r>
            <a:r>
              <a:rPr lang="en-US" dirty="0" smtClean="0"/>
              <a:t>accounts together </a:t>
            </a:r>
            <a:r>
              <a:rPr lang="en-US" dirty="0"/>
              <a:t>is known as the </a:t>
            </a:r>
            <a:r>
              <a:rPr lang="en-US" b="1" dirty="0"/>
              <a:t>balance on trade in goods </a:t>
            </a:r>
            <a:r>
              <a:rPr lang="en-US" b="1" dirty="0" smtClean="0"/>
              <a:t>and services </a:t>
            </a:r>
            <a:r>
              <a:rPr lang="en-US" dirty="0"/>
              <a:t>or simply the </a:t>
            </a:r>
            <a:r>
              <a:rPr lang="en-US" b="1" dirty="0"/>
              <a:t>balance of trade</a:t>
            </a:r>
            <a:r>
              <a:rPr lang="en-US" dirty="0" smtClean="0"/>
              <a:t>.</a:t>
            </a:r>
          </a:p>
          <a:p>
            <a:pPr lvl="1"/>
            <a:r>
              <a:rPr lang="en-US" dirty="0" smtClean="0">
                <a:solidFill>
                  <a:srgbClr val="FF0000"/>
                </a:solidFill>
              </a:rPr>
              <a:t>Y = C + I + G + X – M</a:t>
            </a:r>
          </a:p>
          <a:p>
            <a:pPr lvl="1"/>
            <a:r>
              <a:rPr lang="en-US" dirty="0">
                <a:solidFill>
                  <a:srgbClr val="FF0000"/>
                </a:solidFill>
              </a:rPr>
              <a:t>X </a:t>
            </a:r>
            <a:r>
              <a:rPr lang="en-US" dirty="0" smtClean="0">
                <a:solidFill>
                  <a:srgbClr val="FF0000"/>
                </a:solidFill>
              </a:rPr>
              <a:t>– M = NXG + NXS</a:t>
            </a:r>
            <a:endParaRPr lang="it-IT" dirty="0" smtClean="0">
              <a:solidFill>
                <a:srgbClr val="FF0000"/>
              </a:solidFill>
            </a:endParaRPr>
          </a:p>
        </p:txBody>
      </p:sp>
    </p:spTree>
    <p:extLst>
      <p:ext uri="{BB962C8B-B14F-4D97-AF65-F5344CB8AC3E}">
        <p14:creationId xmlns:p14="http://schemas.microsoft.com/office/powerpoint/2010/main" val="25724127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a:t>Current</a:t>
            </a:r>
            <a:r>
              <a:rPr lang="it-IT" dirty="0"/>
              <a:t> account: </a:t>
            </a:r>
            <a:r>
              <a:rPr lang="it-IT" dirty="0" err="1"/>
              <a:t>goods</a:t>
            </a:r>
            <a:r>
              <a:rPr lang="it-IT" dirty="0"/>
              <a:t> and </a:t>
            </a:r>
            <a:r>
              <a:rPr lang="it-IT" dirty="0" err="1" smtClean="0"/>
              <a:t>services</a:t>
            </a:r>
            <a:r>
              <a:rPr lang="it-IT" dirty="0" smtClean="0"/>
              <a:t>, 2</a:t>
            </a:r>
            <a:endParaRPr lang="it-IT" dirty="0"/>
          </a:p>
        </p:txBody>
      </p:sp>
      <p:sp>
        <p:nvSpPr>
          <p:cNvPr id="8" name="Segnaposto contenuto 7"/>
          <p:cNvSpPr>
            <a:spLocks noGrp="1"/>
          </p:cNvSpPr>
          <p:nvPr>
            <p:ph sz="half" idx="1"/>
          </p:nvPr>
        </p:nvSpPr>
        <p:spPr/>
        <p:txBody>
          <a:bodyPr>
            <a:normAutofit fontScale="77500" lnSpcReduction="20000"/>
          </a:bodyPr>
          <a:lstStyle/>
          <a:p>
            <a:r>
              <a:rPr lang="en-US" dirty="0"/>
              <a:t>10.1 The </a:t>
            </a:r>
            <a:r>
              <a:rPr lang="en-US" dirty="0">
                <a:solidFill>
                  <a:srgbClr val="FF0000"/>
                </a:solidFill>
              </a:rPr>
              <a:t>goods and services account </a:t>
            </a:r>
            <a:r>
              <a:rPr lang="en-US" dirty="0"/>
              <a:t>shows transactions in items that are outcomes of production activities</a:t>
            </a:r>
            <a:r>
              <a:rPr lang="en-US" dirty="0" smtClean="0"/>
              <a:t>.</a:t>
            </a:r>
          </a:p>
          <a:p>
            <a:r>
              <a:rPr lang="en-US" dirty="0"/>
              <a:t>10.2 The focus of this account is the point at which </a:t>
            </a:r>
            <a:r>
              <a:rPr lang="en-US" dirty="0">
                <a:solidFill>
                  <a:srgbClr val="FF0000"/>
                </a:solidFill>
              </a:rPr>
              <a:t>goods and services are exchanged between a resident and a </a:t>
            </a:r>
            <a:r>
              <a:rPr lang="en-US" dirty="0" smtClean="0">
                <a:solidFill>
                  <a:srgbClr val="FF0000"/>
                </a:solidFill>
              </a:rPr>
              <a:t>nonresident</a:t>
            </a:r>
            <a:r>
              <a:rPr lang="en-US" dirty="0" smtClean="0"/>
              <a:t>.</a:t>
            </a:r>
          </a:p>
          <a:p>
            <a:r>
              <a:rPr lang="en-US" dirty="0"/>
              <a:t>10.3 </a:t>
            </a:r>
            <a:r>
              <a:rPr lang="en-US" dirty="0">
                <a:solidFill>
                  <a:srgbClr val="FF0000"/>
                </a:solidFill>
              </a:rPr>
              <a:t>Production</a:t>
            </a:r>
            <a:r>
              <a:rPr lang="en-US" dirty="0"/>
              <a:t> is an activity in which an enterprise uses inputs (intermediate inputs, labor, produced and </a:t>
            </a:r>
            <a:r>
              <a:rPr lang="en-US" dirty="0" err="1"/>
              <a:t>nonproduced</a:t>
            </a:r>
            <a:r>
              <a:rPr lang="en-US" dirty="0"/>
              <a:t> assets) in order to transform them to an output that can be supplied to other </a:t>
            </a:r>
            <a:r>
              <a:rPr lang="en-US" dirty="0" smtClean="0"/>
              <a:t>units.</a:t>
            </a:r>
          </a:p>
          <a:p>
            <a:r>
              <a:rPr lang="en-US" dirty="0"/>
              <a:t>10.4 The </a:t>
            </a:r>
            <a:r>
              <a:rPr lang="en-US" dirty="0">
                <a:solidFill>
                  <a:srgbClr val="FF0000"/>
                </a:solidFill>
              </a:rPr>
              <a:t>corresponding entries </a:t>
            </a:r>
            <a:r>
              <a:rPr lang="en-US" dirty="0"/>
              <a:t>to goods and services flows may be in the financial, current, or capital accounts</a:t>
            </a:r>
            <a:endParaRPr lang="it-IT" dirty="0"/>
          </a:p>
        </p:txBody>
      </p:sp>
      <p:pic>
        <p:nvPicPr>
          <p:cNvPr id="11" name="Immagine 10"/>
          <p:cNvPicPr>
            <a:picLocks noChangeAspect="1"/>
          </p:cNvPicPr>
          <p:nvPr/>
        </p:nvPicPr>
        <p:blipFill>
          <a:blip r:embed="rId2"/>
          <a:stretch>
            <a:fillRect/>
          </a:stretch>
        </p:blipFill>
        <p:spPr>
          <a:xfrm>
            <a:off x="6483925" y="1474826"/>
            <a:ext cx="4424220" cy="5044884"/>
          </a:xfrm>
          <a:prstGeom prst="rect">
            <a:avLst/>
          </a:prstGeom>
        </p:spPr>
      </p:pic>
      <p:sp>
        <p:nvSpPr>
          <p:cNvPr id="12" name="Rettangolo 11"/>
          <p:cNvSpPr/>
          <p:nvPr/>
        </p:nvSpPr>
        <p:spPr>
          <a:xfrm>
            <a:off x="323273" y="6176963"/>
            <a:ext cx="6280728" cy="307777"/>
          </a:xfrm>
          <a:prstGeom prst="rect">
            <a:avLst/>
          </a:prstGeom>
        </p:spPr>
        <p:txBody>
          <a:bodyPr wrap="square">
            <a:spAutoFit/>
          </a:bodyPr>
          <a:lstStyle/>
          <a:p>
            <a:pPr algn="ctr"/>
            <a:r>
              <a:rPr lang="it-IT" sz="1400" dirty="0"/>
              <a:t>https://www.imf.org/external/pubs/ft/bop/2007/pdf/chap10.pdf</a:t>
            </a:r>
          </a:p>
        </p:txBody>
      </p:sp>
    </p:spTree>
    <p:extLst>
      <p:ext uri="{BB962C8B-B14F-4D97-AF65-F5344CB8AC3E}">
        <p14:creationId xmlns:p14="http://schemas.microsoft.com/office/powerpoint/2010/main" val="806986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2595417" y="728515"/>
            <a:ext cx="7561407" cy="5267327"/>
          </a:xfrm>
          <a:prstGeom prst="rect">
            <a:avLst/>
          </a:prstGeom>
        </p:spPr>
      </p:pic>
      <p:sp>
        <p:nvSpPr>
          <p:cNvPr id="6" name="Rettangolo 5"/>
          <p:cNvSpPr/>
          <p:nvPr/>
        </p:nvSpPr>
        <p:spPr>
          <a:xfrm>
            <a:off x="3519531" y="6246152"/>
            <a:ext cx="5577809" cy="369332"/>
          </a:xfrm>
          <a:prstGeom prst="rect">
            <a:avLst/>
          </a:prstGeom>
        </p:spPr>
        <p:txBody>
          <a:bodyPr wrap="none">
            <a:spAutoFit/>
          </a:bodyPr>
          <a:lstStyle/>
          <a:p>
            <a:r>
              <a:rPr lang="en-GB" dirty="0"/>
              <a:t>https://www.wto.org/english/res_e/statis_e/statis_e.htm</a:t>
            </a:r>
          </a:p>
        </p:txBody>
      </p:sp>
    </p:spTree>
    <p:extLst>
      <p:ext uri="{BB962C8B-B14F-4D97-AF65-F5344CB8AC3E}">
        <p14:creationId xmlns:p14="http://schemas.microsoft.com/office/powerpoint/2010/main" val="146337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635401" y="399041"/>
            <a:ext cx="7547066" cy="2989799"/>
          </a:xfrm>
          <a:prstGeom prst="rect">
            <a:avLst/>
          </a:prstGeom>
        </p:spPr>
      </p:pic>
      <p:sp>
        <p:nvSpPr>
          <p:cNvPr id="6" name="Rettangolo 5"/>
          <p:cNvSpPr/>
          <p:nvPr/>
        </p:nvSpPr>
        <p:spPr>
          <a:xfrm>
            <a:off x="4618670" y="6172261"/>
            <a:ext cx="2954655" cy="369332"/>
          </a:xfrm>
          <a:prstGeom prst="rect">
            <a:avLst/>
          </a:prstGeom>
        </p:spPr>
        <p:txBody>
          <a:bodyPr wrap="none">
            <a:spAutoFit/>
          </a:bodyPr>
          <a:lstStyle/>
          <a:p>
            <a:r>
              <a:rPr lang="en-GB" dirty="0"/>
              <a:t>https://comtradeplus.un.org/</a:t>
            </a:r>
          </a:p>
        </p:txBody>
      </p:sp>
      <p:pic>
        <p:nvPicPr>
          <p:cNvPr id="2" name="Immagine 1"/>
          <p:cNvPicPr>
            <a:picLocks noChangeAspect="1"/>
          </p:cNvPicPr>
          <p:nvPr/>
        </p:nvPicPr>
        <p:blipFill>
          <a:blip r:embed="rId3"/>
          <a:stretch>
            <a:fillRect/>
          </a:stretch>
        </p:blipFill>
        <p:spPr>
          <a:xfrm>
            <a:off x="377869" y="3388840"/>
            <a:ext cx="11436256" cy="2679803"/>
          </a:xfrm>
          <a:prstGeom prst="rect">
            <a:avLst/>
          </a:prstGeom>
        </p:spPr>
      </p:pic>
    </p:spTree>
    <p:extLst>
      <p:ext uri="{BB962C8B-B14F-4D97-AF65-F5344CB8AC3E}">
        <p14:creationId xmlns:p14="http://schemas.microsoft.com/office/powerpoint/2010/main" val="3678487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838200" y="365125"/>
            <a:ext cx="10515600" cy="604555"/>
          </a:xfrm>
        </p:spPr>
        <p:txBody>
          <a:bodyPr>
            <a:normAutofit fontScale="90000"/>
          </a:bodyPr>
          <a:lstStyle/>
          <a:p>
            <a:pPr algn="ctr"/>
            <a:r>
              <a:rPr lang="it-IT" dirty="0" smtClean="0"/>
              <a:t>Focus on </a:t>
            </a:r>
            <a:r>
              <a:rPr lang="it-IT" dirty="0" err="1" smtClean="0"/>
              <a:t>exports</a:t>
            </a:r>
            <a:r>
              <a:rPr lang="it-IT" dirty="0" smtClean="0"/>
              <a:t> and </a:t>
            </a:r>
            <a:r>
              <a:rPr lang="it-IT" dirty="0" err="1" smtClean="0"/>
              <a:t>imports</a:t>
            </a:r>
            <a:r>
              <a:rPr lang="it-IT" dirty="0" smtClean="0"/>
              <a:t> (</a:t>
            </a:r>
            <a:r>
              <a:rPr lang="it-IT" dirty="0" err="1" smtClean="0"/>
              <a:t>example</a:t>
            </a:r>
            <a:r>
              <a:rPr lang="it-IT" dirty="0" smtClean="0"/>
              <a:t>, 2022 last </a:t>
            </a:r>
            <a:r>
              <a:rPr lang="it-IT" dirty="0" err="1" smtClean="0"/>
              <a:t>available</a:t>
            </a:r>
            <a:r>
              <a:rPr lang="it-IT" dirty="0" smtClean="0"/>
              <a:t> report), </a:t>
            </a:r>
            <a:r>
              <a:rPr lang="it-IT" dirty="0" smtClean="0"/>
              <a:t>1</a:t>
            </a:r>
            <a:endParaRPr lang="it-IT" dirty="0"/>
          </a:p>
        </p:txBody>
      </p:sp>
      <p:sp>
        <p:nvSpPr>
          <p:cNvPr id="8" name="Rettangolo 7"/>
          <p:cNvSpPr/>
          <p:nvPr/>
        </p:nvSpPr>
        <p:spPr>
          <a:xfrm>
            <a:off x="2422558" y="6412407"/>
            <a:ext cx="7346883" cy="369332"/>
          </a:xfrm>
          <a:prstGeom prst="rect">
            <a:avLst/>
          </a:prstGeom>
        </p:spPr>
        <p:txBody>
          <a:bodyPr wrap="none">
            <a:spAutoFit/>
          </a:bodyPr>
          <a:lstStyle/>
          <a:p>
            <a:r>
              <a:rPr lang="it-IT" dirty="0"/>
              <a:t>https://comtradeapi.un.org/files/v1/app/publicationfiles/2022/VolI2022.pdf</a:t>
            </a:r>
          </a:p>
        </p:txBody>
      </p:sp>
      <p:pic>
        <p:nvPicPr>
          <p:cNvPr id="2" name="Immagine 1"/>
          <p:cNvPicPr>
            <a:picLocks noChangeAspect="1"/>
          </p:cNvPicPr>
          <p:nvPr/>
        </p:nvPicPr>
        <p:blipFill>
          <a:blip r:embed="rId2"/>
          <a:stretch>
            <a:fillRect/>
          </a:stretch>
        </p:blipFill>
        <p:spPr>
          <a:xfrm>
            <a:off x="2422558" y="1222509"/>
            <a:ext cx="7427054" cy="5095629"/>
          </a:xfrm>
          <a:prstGeom prst="rect">
            <a:avLst/>
          </a:prstGeom>
        </p:spPr>
      </p:pic>
    </p:spTree>
    <p:extLst>
      <p:ext uri="{BB962C8B-B14F-4D97-AF65-F5344CB8AC3E}">
        <p14:creationId xmlns:p14="http://schemas.microsoft.com/office/powerpoint/2010/main" val="682295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a:t>Focus on </a:t>
            </a:r>
            <a:r>
              <a:rPr lang="it-IT" dirty="0" err="1"/>
              <a:t>exports</a:t>
            </a:r>
            <a:r>
              <a:rPr lang="it-IT" dirty="0"/>
              <a:t> and </a:t>
            </a:r>
            <a:r>
              <a:rPr lang="it-IT" dirty="0" err="1"/>
              <a:t>imports</a:t>
            </a:r>
            <a:r>
              <a:rPr lang="it-IT" dirty="0"/>
              <a:t> (</a:t>
            </a:r>
            <a:r>
              <a:rPr lang="it-IT" dirty="0" err="1"/>
              <a:t>example</a:t>
            </a:r>
            <a:r>
              <a:rPr lang="it-IT" dirty="0"/>
              <a:t>), </a:t>
            </a:r>
            <a:r>
              <a:rPr lang="it-IT" dirty="0" smtClean="0"/>
              <a:t>2</a:t>
            </a:r>
            <a:endParaRPr lang="it-IT" dirty="0"/>
          </a:p>
        </p:txBody>
      </p:sp>
      <p:pic>
        <p:nvPicPr>
          <p:cNvPr id="3" name="Immagine 2"/>
          <p:cNvPicPr>
            <a:picLocks noChangeAspect="1"/>
          </p:cNvPicPr>
          <p:nvPr/>
        </p:nvPicPr>
        <p:blipFill>
          <a:blip r:embed="rId2"/>
          <a:stretch>
            <a:fillRect/>
          </a:stretch>
        </p:blipFill>
        <p:spPr>
          <a:xfrm>
            <a:off x="2182616" y="1453667"/>
            <a:ext cx="7826768" cy="4967976"/>
          </a:xfrm>
          <a:prstGeom prst="rect">
            <a:avLst/>
          </a:prstGeom>
        </p:spPr>
      </p:pic>
      <p:sp>
        <p:nvSpPr>
          <p:cNvPr id="6" name="Rettangolo 5"/>
          <p:cNvSpPr/>
          <p:nvPr/>
        </p:nvSpPr>
        <p:spPr>
          <a:xfrm>
            <a:off x="2422558" y="6412407"/>
            <a:ext cx="7346883" cy="369332"/>
          </a:xfrm>
          <a:prstGeom prst="rect">
            <a:avLst/>
          </a:prstGeom>
        </p:spPr>
        <p:txBody>
          <a:bodyPr wrap="none">
            <a:spAutoFit/>
          </a:bodyPr>
          <a:lstStyle/>
          <a:p>
            <a:r>
              <a:rPr lang="it-IT" dirty="0"/>
              <a:t>https://comtradeapi.un.org/files/v1/app/publicationfiles/2022/VolI2022.pdf</a:t>
            </a:r>
          </a:p>
        </p:txBody>
      </p:sp>
    </p:spTree>
    <p:extLst>
      <p:ext uri="{BB962C8B-B14F-4D97-AF65-F5344CB8AC3E}">
        <p14:creationId xmlns:p14="http://schemas.microsoft.com/office/powerpoint/2010/main" val="15125125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a:t>Focus on </a:t>
            </a:r>
            <a:r>
              <a:rPr lang="it-IT" dirty="0" err="1"/>
              <a:t>exports</a:t>
            </a:r>
            <a:r>
              <a:rPr lang="it-IT" dirty="0"/>
              <a:t> and </a:t>
            </a:r>
            <a:r>
              <a:rPr lang="it-IT" dirty="0" err="1"/>
              <a:t>imports</a:t>
            </a:r>
            <a:r>
              <a:rPr lang="it-IT" dirty="0"/>
              <a:t> (</a:t>
            </a:r>
            <a:r>
              <a:rPr lang="it-IT" dirty="0" err="1"/>
              <a:t>example</a:t>
            </a:r>
            <a:r>
              <a:rPr lang="it-IT" dirty="0"/>
              <a:t>), </a:t>
            </a:r>
            <a:r>
              <a:rPr lang="it-IT" dirty="0" smtClean="0"/>
              <a:t>3</a:t>
            </a:r>
            <a:endParaRPr lang="it-IT" dirty="0"/>
          </a:p>
        </p:txBody>
      </p:sp>
      <p:sp>
        <p:nvSpPr>
          <p:cNvPr id="8" name="Rettangolo 7"/>
          <p:cNvSpPr/>
          <p:nvPr/>
        </p:nvSpPr>
        <p:spPr>
          <a:xfrm>
            <a:off x="3367933" y="6329279"/>
            <a:ext cx="5770169" cy="369332"/>
          </a:xfrm>
          <a:prstGeom prst="rect">
            <a:avLst/>
          </a:prstGeom>
        </p:spPr>
        <p:txBody>
          <a:bodyPr wrap="none">
            <a:spAutoFit/>
          </a:bodyPr>
          <a:lstStyle/>
          <a:p>
            <a:r>
              <a:rPr lang="it-IT" dirty="0"/>
              <a:t>https://comtrade.un.org/pb/downloads/2021/VolI2021.pdf</a:t>
            </a:r>
          </a:p>
        </p:txBody>
      </p:sp>
      <p:pic>
        <p:nvPicPr>
          <p:cNvPr id="2" name="Immagine 1"/>
          <p:cNvPicPr>
            <a:picLocks noChangeAspect="1"/>
          </p:cNvPicPr>
          <p:nvPr/>
        </p:nvPicPr>
        <p:blipFill>
          <a:blip r:embed="rId2"/>
          <a:stretch>
            <a:fillRect/>
          </a:stretch>
        </p:blipFill>
        <p:spPr>
          <a:xfrm>
            <a:off x="2130570" y="1397550"/>
            <a:ext cx="8075612" cy="4931729"/>
          </a:xfrm>
          <a:prstGeom prst="rect">
            <a:avLst/>
          </a:prstGeom>
        </p:spPr>
      </p:pic>
    </p:spTree>
    <p:extLst>
      <p:ext uri="{BB962C8B-B14F-4D97-AF65-F5344CB8AC3E}">
        <p14:creationId xmlns:p14="http://schemas.microsoft.com/office/powerpoint/2010/main" val="11909333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Exports</a:t>
            </a:r>
            <a:r>
              <a:rPr lang="it-IT" dirty="0" smtClean="0"/>
              <a:t> and </a:t>
            </a:r>
            <a:r>
              <a:rPr lang="it-IT" dirty="0" err="1" smtClean="0"/>
              <a:t>imports</a:t>
            </a:r>
            <a:r>
              <a:rPr lang="it-IT" dirty="0" smtClean="0"/>
              <a:t> of </a:t>
            </a:r>
            <a:r>
              <a:rPr lang="it-IT" dirty="0" err="1" smtClean="0"/>
              <a:t>goods</a:t>
            </a:r>
            <a:r>
              <a:rPr lang="it-IT" dirty="0" smtClean="0"/>
              <a:t>: </a:t>
            </a:r>
            <a:r>
              <a:rPr lang="it-IT" dirty="0" err="1" smtClean="0"/>
              <a:t>Classification</a:t>
            </a:r>
            <a:endParaRPr lang="it-IT" dirty="0"/>
          </a:p>
        </p:txBody>
      </p:sp>
      <p:sp>
        <p:nvSpPr>
          <p:cNvPr id="3" name="Segnaposto contenuto 2"/>
          <p:cNvSpPr>
            <a:spLocks noGrp="1"/>
          </p:cNvSpPr>
          <p:nvPr>
            <p:ph sz="half" idx="1"/>
          </p:nvPr>
        </p:nvSpPr>
        <p:spPr>
          <a:xfrm>
            <a:off x="404091" y="1690688"/>
            <a:ext cx="4685146" cy="4403581"/>
          </a:xfrm>
        </p:spPr>
        <p:txBody>
          <a:bodyPr>
            <a:normAutofit fontScale="62500" lnSpcReduction="20000"/>
          </a:bodyPr>
          <a:lstStyle/>
          <a:p>
            <a:r>
              <a:rPr lang="it-IT" dirty="0" smtClean="0">
                <a:solidFill>
                  <a:srgbClr val="FF0000"/>
                </a:solidFill>
              </a:rPr>
              <a:t>SITC = </a:t>
            </a:r>
            <a:r>
              <a:rPr lang="en-US" dirty="0" smtClean="0">
                <a:solidFill>
                  <a:srgbClr val="FF0000"/>
                </a:solidFill>
              </a:rPr>
              <a:t>The </a:t>
            </a:r>
            <a:r>
              <a:rPr lang="en-US" dirty="0">
                <a:solidFill>
                  <a:srgbClr val="FF0000"/>
                </a:solidFill>
              </a:rPr>
              <a:t>Standard International Trade Classification </a:t>
            </a:r>
            <a:r>
              <a:rPr lang="en-US" dirty="0"/>
              <a:t>(SITC) is a </a:t>
            </a:r>
            <a:r>
              <a:rPr lang="en-US" dirty="0" err="1"/>
              <a:t>standardised</a:t>
            </a:r>
            <a:r>
              <a:rPr lang="en-US" dirty="0"/>
              <a:t> way of classifying goods that is used in statistics on imports and exports. The codes are listed here for each commodity group</a:t>
            </a:r>
            <a:r>
              <a:rPr lang="en-US" dirty="0" smtClean="0"/>
              <a:t>.</a:t>
            </a:r>
          </a:p>
          <a:p>
            <a:r>
              <a:rPr lang="en-US" dirty="0" smtClean="0">
                <a:solidFill>
                  <a:srgbClr val="FF0000"/>
                </a:solidFill>
              </a:rPr>
              <a:t>FOB = Free on board or freight on board. </a:t>
            </a:r>
            <a:r>
              <a:rPr lang="en-US" dirty="0"/>
              <a:t>The FOB (free on board) value of exports and imports of goods is the value of the goods at the exporter's customs </a:t>
            </a:r>
            <a:r>
              <a:rPr lang="en-US" dirty="0" smtClean="0"/>
              <a:t>frontier. Foreign </a:t>
            </a:r>
            <a:r>
              <a:rPr lang="en-US" dirty="0"/>
              <a:t>transport and insurance services between the exporter's and importer's frontiers are not included in the value (but are recorded under services).</a:t>
            </a:r>
          </a:p>
          <a:p>
            <a:r>
              <a:rPr lang="en-US" dirty="0" smtClean="0">
                <a:solidFill>
                  <a:srgbClr val="FF0000"/>
                </a:solidFill>
              </a:rPr>
              <a:t>CIF = Cost, insurance and freight. </a:t>
            </a:r>
            <a:r>
              <a:rPr lang="en-US" dirty="0"/>
              <a:t>The cost, insurance and freight (CIF) price is the price of a good delivered at the frontier of the importing country, or the price of a service delivered to a resident, before the payment of any import duties or other taxes on imports or trade and transport margins within the country.</a:t>
            </a:r>
            <a:endParaRPr lang="it-IT" dirty="0"/>
          </a:p>
          <a:p>
            <a:endParaRPr lang="en-US" dirty="0" smtClean="0"/>
          </a:p>
          <a:p>
            <a:endParaRPr lang="en-US" dirty="0"/>
          </a:p>
          <a:p>
            <a:endParaRPr lang="it-IT" dirty="0"/>
          </a:p>
        </p:txBody>
      </p:sp>
      <p:pic>
        <p:nvPicPr>
          <p:cNvPr id="7" name="Immagine 6"/>
          <p:cNvPicPr>
            <a:picLocks noChangeAspect="1"/>
          </p:cNvPicPr>
          <p:nvPr/>
        </p:nvPicPr>
        <p:blipFill>
          <a:blip r:embed="rId2"/>
          <a:stretch>
            <a:fillRect/>
          </a:stretch>
        </p:blipFill>
        <p:spPr>
          <a:xfrm>
            <a:off x="5502851" y="1690687"/>
            <a:ext cx="6142849" cy="3112221"/>
          </a:xfrm>
          <a:prstGeom prst="rect">
            <a:avLst/>
          </a:prstGeom>
        </p:spPr>
      </p:pic>
      <p:sp>
        <p:nvSpPr>
          <p:cNvPr id="8" name="Rettangolo 7"/>
          <p:cNvSpPr/>
          <p:nvPr/>
        </p:nvSpPr>
        <p:spPr>
          <a:xfrm>
            <a:off x="1810328" y="6128471"/>
            <a:ext cx="10030690" cy="307777"/>
          </a:xfrm>
          <a:prstGeom prst="rect">
            <a:avLst/>
          </a:prstGeom>
        </p:spPr>
        <p:txBody>
          <a:bodyPr wrap="square">
            <a:spAutoFit/>
          </a:bodyPr>
          <a:lstStyle/>
          <a:p>
            <a:r>
              <a:rPr lang="it-IT" sz="1400" dirty="0"/>
              <a:t>https://transportgeography.org/contents/chapter7/globalization-international-trade/standard-international-trade-classification/</a:t>
            </a:r>
          </a:p>
        </p:txBody>
      </p:sp>
    </p:spTree>
    <p:extLst>
      <p:ext uri="{BB962C8B-B14F-4D97-AF65-F5344CB8AC3E}">
        <p14:creationId xmlns:p14="http://schemas.microsoft.com/office/powerpoint/2010/main" val="28651387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International </a:t>
            </a:r>
            <a:r>
              <a:rPr lang="it-IT" dirty="0" err="1" smtClean="0"/>
              <a:t>trade</a:t>
            </a:r>
            <a:r>
              <a:rPr lang="it-IT" dirty="0" smtClean="0"/>
              <a:t> in </a:t>
            </a:r>
            <a:r>
              <a:rPr lang="it-IT" dirty="0" err="1" smtClean="0"/>
              <a:t>services</a:t>
            </a:r>
            <a:endParaRPr lang="en-GB" dirty="0"/>
          </a:p>
        </p:txBody>
      </p:sp>
      <p:pic>
        <p:nvPicPr>
          <p:cNvPr id="7" name="Immagine 6"/>
          <p:cNvPicPr>
            <a:picLocks noChangeAspect="1"/>
          </p:cNvPicPr>
          <p:nvPr/>
        </p:nvPicPr>
        <p:blipFill>
          <a:blip r:embed="rId2"/>
          <a:stretch>
            <a:fillRect/>
          </a:stretch>
        </p:blipFill>
        <p:spPr>
          <a:xfrm>
            <a:off x="1078345" y="1589089"/>
            <a:ext cx="9893668" cy="4530353"/>
          </a:xfrm>
          <a:prstGeom prst="rect">
            <a:avLst/>
          </a:prstGeom>
        </p:spPr>
      </p:pic>
      <p:sp>
        <p:nvSpPr>
          <p:cNvPr id="8" name="Rettangolo 7"/>
          <p:cNvSpPr/>
          <p:nvPr/>
        </p:nvSpPr>
        <p:spPr>
          <a:xfrm>
            <a:off x="3579030" y="6310807"/>
            <a:ext cx="5237139" cy="369332"/>
          </a:xfrm>
          <a:prstGeom prst="rect">
            <a:avLst/>
          </a:prstGeom>
        </p:spPr>
        <p:txBody>
          <a:bodyPr wrap="none">
            <a:spAutoFit/>
          </a:bodyPr>
          <a:lstStyle/>
          <a:p>
            <a:r>
              <a:rPr lang="en-GB" dirty="0"/>
              <a:t>https://hbs.unctad.org/trade-in-services-by-category/</a:t>
            </a:r>
          </a:p>
        </p:txBody>
      </p:sp>
    </p:spTree>
    <p:extLst>
      <p:ext uri="{BB962C8B-B14F-4D97-AF65-F5344CB8AC3E}">
        <p14:creationId xmlns:p14="http://schemas.microsoft.com/office/powerpoint/2010/main" val="1671198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Title 1"/>
              <p:cNvSpPr>
                <a:spLocks noGrp="1"/>
              </p:cNvSpPr>
              <p:nvPr>
                <p:ph type="title"/>
              </p:nvPr>
            </p:nvSpPr>
            <p:spPr>
              <a:xfrm>
                <a:off x="838200" y="365125"/>
                <a:ext cx="10515600" cy="832079"/>
              </a:xfrm>
            </p:spPr>
            <p:txBody>
              <a:bodyPr>
                <a:normAutofit fontScale="90000"/>
              </a:bodyPr>
              <a:lstStyle/>
              <a:p>
                <a:pPr algn="ctr"/>
                <a:r>
                  <a:rPr lang="en-US" dirty="0" smtClean="0"/>
                  <a:t>Determinants of Exports: </a:t>
                </a:r>
                <a14:m>
                  <m:oMath xmlns:m="http://schemas.openxmlformats.org/officeDocument/2006/math">
                    <m:r>
                      <a:rPr lang="en-US" b="0" i="1" smtClean="0">
                        <a:latin typeface="Cambria Math" panose="02040503050406030204" pitchFamily="18" charset="0"/>
                      </a:rPr>
                      <m:t>𝑋</m:t>
                    </m:r>
                    <m:r>
                      <a:rPr lang="it-IT" b="0" i="1" smtClean="0">
                        <a:latin typeface="Cambria Math" panose="02040503050406030204" pitchFamily="18" charset="0"/>
                      </a:rPr>
                      <m:t>=</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𝑋</m:t>
                        </m:r>
                      </m:e>
                      <m:sub>
                        <m:r>
                          <a:rPr lang="it-IT" b="0" i="1" smtClean="0">
                            <a:latin typeface="Cambria Math" panose="02040503050406030204" pitchFamily="18" charset="0"/>
                          </a:rPr>
                          <m:t>0</m:t>
                        </m:r>
                      </m:sub>
                    </m:sSub>
                    <m:r>
                      <a:rPr lang="it-IT" b="0" i="1" smtClean="0">
                        <a:latin typeface="Cambria Math" panose="02040503050406030204" pitchFamily="18" charset="0"/>
                      </a:rPr>
                      <m:t>+</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𝑥</m:t>
                        </m:r>
                      </m:e>
                      <m:sub>
                        <m:r>
                          <a:rPr lang="it-IT" b="0" i="1" smtClean="0">
                            <a:latin typeface="Cambria Math" panose="02040503050406030204" pitchFamily="18" charset="0"/>
                          </a:rPr>
                          <m:t>1</m:t>
                        </m:r>
                      </m:sub>
                    </m:sSub>
                    <m:sSub>
                      <m:sSubPr>
                        <m:ctrlPr>
                          <a:rPr lang="it-IT" b="0" i="1" smtClean="0">
                            <a:latin typeface="Cambria Math" panose="02040503050406030204" pitchFamily="18" charset="0"/>
                          </a:rPr>
                        </m:ctrlPr>
                      </m:sSubPr>
                      <m:e>
                        <m:r>
                          <a:rPr lang="it-IT" b="0" i="1" smtClean="0">
                            <a:latin typeface="Cambria Math" panose="02040503050406030204" pitchFamily="18" charset="0"/>
                          </a:rPr>
                          <m:t>𝑌</m:t>
                        </m:r>
                      </m:e>
                      <m:sub>
                        <m:r>
                          <a:rPr lang="it-IT" b="0" i="1" smtClean="0">
                            <a:latin typeface="Cambria Math" panose="02040503050406030204" pitchFamily="18" charset="0"/>
                          </a:rPr>
                          <m:t>𝑊</m:t>
                        </m:r>
                      </m:sub>
                    </m:sSub>
                    <m:r>
                      <a:rPr lang="it-IT" b="0" i="1" smtClean="0">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𝑥</m:t>
                        </m:r>
                      </m:e>
                      <m:sub>
                        <m:r>
                          <a:rPr lang="it-IT" b="0" i="1" smtClean="0">
                            <a:latin typeface="Cambria Math" panose="02040503050406030204" pitchFamily="18" charset="0"/>
                          </a:rPr>
                          <m:t>2</m:t>
                        </m:r>
                      </m:sub>
                    </m:sSub>
                    <m:r>
                      <a:rPr lang="it-IT" b="0" i="1" smtClean="0">
                        <a:latin typeface="Cambria Math" panose="02040503050406030204" pitchFamily="18" charset="0"/>
                      </a:rPr>
                      <m:t>𝑒</m:t>
                    </m:r>
                  </m:oMath>
                </a14:m>
                <a:endParaRPr dirty="0"/>
              </a:p>
            </p:txBody>
          </p:sp>
        </mc:Choice>
        <mc:Fallback>
          <p:sp>
            <p:nvSpPr>
              <p:cNvPr id="2" name="Title 1"/>
              <p:cNvSpPr>
                <a:spLocks noGrp="1" noRot="1" noChangeAspect="1" noMove="1" noResize="1" noEditPoints="1" noAdjustHandles="1" noChangeArrowheads="1" noChangeShapeType="1" noTextEdit="1"/>
              </p:cNvSpPr>
              <p:nvPr>
                <p:ph type="title"/>
              </p:nvPr>
            </p:nvSpPr>
            <p:spPr>
              <a:xfrm>
                <a:off x="838200" y="365125"/>
                <a:ext cx="10515600" cy="832079"/>
              </a:xfrm>
              <a:blipFill>
                <a:blip r:embed="rId2"/>
                <a:stretch>
                  <a:fillRect t="-8824" b="-20588"/>
                </a:stretch>
              </a:blipFill>
            </p:spPr>
            <p:txBody>
              <a:bodyPr/>
              <a:lstStyle/>
              <a:p>
                <a:r>
                  <a:rPr lang="it-IT">
                    <a:noFill/>
                  </a:rPr>
                  <a:t> </a:t>
                </a:r>
              </a:p>
            </p:txBody>
          </p:sp>
        </mc:Fallback>
      </mc:AlternateContent>
      <p:graphicFrame>
        <p:nvGraphicFramePr>
          <p:cNvPr id="3" name="Table 2"/>
          <p:cNvGraphicFramePr>
            <a:graphicFrameLocks noGrp="1"/>
          </p:cNvGraphicFramePr>
          <p:nvPr>
            <p:extLst>
              <p:ext uri="{D42A27DB-BD31-4B8C-83A1-F6EECF244321}">
                <p14:modId xmlns:p14="http://schemas.microsoft.com/office/powerpoint/2010/main" val="2672814057"/>
              </p:ext>
            </p:extLst>
          </p:nvPr>
        </p:nvGraphicFramePr>
        <p:xfrm>
          <a:off x="1981200" y="1371600"/>
          <a:ext cx="8229600" cy="4862944"/>
        </p:xfrm>
        <a:graphic>
          <a:graphicData uri="http://schemas.openxmlformats.org/drawingml/2006/table">
            <a:tbl>
              <a:tblPr firstRow="1" bandRow="1">
                <a:tableStyleId>{5C22544A-7EE6-4342-B048-85BDC9FD1C3A}</a:tableStyleId>
              </a:tblPr>
              <a:tblGrid>
                <a:gridCol w="18288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415636">
                <a:tc>
                  <a:txBody>
                    <a:bodyPr/>
                    <a:lstStyle/>
                    <a:p>
                      <a:r>
                        <a:rPr sz="1200"/>
                        <a:t>Determinant</a:t>
                      </a:r>
                    </a:p>
                  </a:txBody>
                  <a:tcPr/>
                </a:tc>
                <a:tc>
                  <a:txBody>
                    <a:bodyPr/>
                    <a:lstStyle/>
                    <a:p>
                      <a:r>
                        <a:rPr sz="1200" smtClean="0"/>
                        <a:t>Mechanism</a:t>
                      </a:r>
                      <a:endParaRPr sz="1200" dirty="0"/>
                    </a:p>
                  </a:txBody>
                  <a:tcPr/>
                </a:tc>
                <a:tc>
                  <a:txBody>
                    <a:bodyPr/>
                    <a:lstStyle/>
                    <a:p>
                      <a:r>
                        <a:rPr sz="1200"/>
                        <a:t>Example</a:t>
                      </a:r>
                    </a:p>
                  </a:txBody>
                  <a:tcPr/>
                </a:tc>
                <a:extLst>
                  <a:ext uri="{0D108BD9-81ED-4DB2-BD59-A6C34878D82A}">
                    <a16:rowId xmlns:a16="http://schemas.microsoft.com/office/drawing/2014/main" val="10000"/>
                  </a:ext>
                </a:extLst>
              </a:tr>
              <a:tr h="415636">
                <a:tc>
                  <a:txBody>
                    <a:bodyPr/>
                    <a:lstStyle/>
                    <a:p>
                      <a:r>
                        <a:rPr sz="1200" dirty="0"/>
                        <a:t>Exchange Rates</a:t>
                      </a:r>
                    </a:p>
                  </a:txBody>
                  <a:tcPr/>
                </a:tc>
                <a:tc>
                  <a:txBody>
                    <a:bodyPr/>
                    <a:lstStyle/>
                    <a:p>
                      <a:r>
                        <a:rPr sz="1200" smtClean="0"/>
                        <a:t>A weaker domestic currency makes exports cheaper abroad.</a:t>
                      </a:r>
                      <a:endParaRPr sz="1200" dirty="0"/>
                    </a:p>
                  </a:txBody>
                  <a:tcPr/>
                </a:tc>
                <a:tc>
                  <a:txBody>
                    <a:bodyPr/>
                    <a:lstStyle/>
                    <a:p>
                      <a:r>
                        <a:rPr sz="1200"/>
                        <a:t>Euro depreciation boosts EU exports.</a:t>
                      </a:r>
                    </a:p>
                  </a:txBody>
                  <a:tcPr/>
                </a:tc>
                <a:extLst>
                  <a:ext uri="{0D108BD9-81ED-4DB2-BD59-A6C34878D82A}">
                    <a16:rowId xmlns:a16="http://schemas.microsoft.com/office/drawing/2014/main" val="10001"/>
                  </a:ext>
                </a:extLst>
              </a:tr>
              <a:tr h="415636">
                <a:tc>
                  <a:txBody>
                    <a:bodyPr/>
                    <a:lstStyle/>
                    <a:p>
                      <a:r>
                        <a:rPr sz="1200"/>
                        <a:t>Global Demand</a:t>
                      </a:r>
                    </a:p>
                  </a:txBody>
                  <a:tcPr/>
                </a:tc>
                <a:tc>
                  <a:txBody>
                    <a:bodyPr/>
                    <a:lstStyle/>
                    <a:p>
                      <a:r>
                        <a:rPr sz="1200" smtClean="0"/>
                        <a:t>Higher growth in trade partners increases import demand.</a:t>
                      </a:r>
                      <a:endParaRPr sz="1200"/>
                    </a:p>
                  </a:txBody>
                  <a:tcPr/>
                </a:tc>
                <a:tc>
                  <a:txBody>
                    <a:bodyPr/>
                    <a:lstStyle/>
                    <a:p>
                      <a:r>
                        <a:rPr sz="1200"/>
                        <a:t>US recovery raises demand for Asian goods.</a:t>
                      </a:r>
                    </a:p>
                  </a:txBody>
                  <a:tcPr/>
                </a:tc>
                <a:extLst>
                  <a:ext uri="{0D108BD9-81ED-4DB2-BD59-A6C34878D82A}">
                    <a16:rowId xmlns:a16="http://schemas.microsoft.com/office/drawing/2014/main" val="10002"/>
                  </a:ext>
                </a:extLst>
              </a:tr>
              <a:tr h="415636">
                <a:tc>
                  <a:txBody>
                    <a:bodyPr/>
                    <a:lstStyle/>
                    <a:p>
                      <a:r>
                        <a:rPr sz="1200"/>
                        <a:t>Production Capacity</a:t>
                      </a:r>
                    </a:p>
                  </a:txBody>
                  <a:tcPr/>
                </a:tc>
                <a:tc>
                  <a:txBody>
                    <a:bodyPr/>
                    <a:lstStyle/>
                    <a:p>
                      <a:r>
                        <a:rPr sz="1200" smtClean="0"/>
                        <a:t>Greater output ability supports higher export volumes.</a:t>
                      </a:r>
                      <a:endParaRPr sz="1200"/>
                    </a:p>
                  </a:txBody>
                  <a:tcPr/>
                </a:tc>
                <a:tc>
                  <a:txBody>
                    <a:bodyPr/>
                    <a:lstStyle/>
                    <a:p>
                      <a:r>
                        <a:rPr sz="1200"/>
                        <a:t>China’s industrial capacity fuels exports.</a:t>
                      </a:r>
                    </a:p>
                  </a:txBody>
                  <a:tcPr/>
                </a:tc>
                <a:extLst>
                  <a:ext uri="{0D108BD9-81ED-4DB2-BD59-A6C34878D82A}">
                    <a16:rowId xmlns:a16="http://schemas.microsoft.com/office/drawing/2014/main" val="10003"/>
                  </a:ext>
                </a:extLst>
              </a:tr>
              <a:tr h="415636">
                <a:tc>
                  <a:txBody>
                    <a:bodyPr/>
                    <a:lstStyle/>
                    <a:p>
                      <a:r>
                        <a:rPr sz="1200"/>
                        <a:t>Relative Prices/Inflation</a:t>
                      </a:r>
                    </a:p>
                  </a:txBody>
                  <a:tcPr/>
                </a:tc>
                <a:tc>
                  <a:txBody>
                    <a:bodyPr/>
                    <a:lstStyle/>
                    <a:p>
                      <a:r>
                        <a:rPr sz="1200" smtClean="0"/>
                        <a:t>High inflation erodes price competitiveness.</a:t>
                      </a:r>
                      <a:endParaRPr sz="1200"/>
                    </a:p>
                  </a:txBody>
                  <a:tcPr/>
                </a:tc>
                <a:tc>
                  <a:txBody>
                    <a:bodyPr/>
                    <a:lstStyle/>
                    <a:p>
                      <a:r>
                        <a:rPr sz="1200"/>
                        <a:t>Stable inflation helps German exports.</a:t>
                      </a:r>
                    </a:p>
                  </a:txBody>
                  <a:tcPr/>
                </a:tc>
                <a:extLst>
                  <a:ext uri="{0D108BD9-81ED-4DB2-BD59-A6C34878D82A}">
                    <a16:rowId xmlns:a16="http://schemas.microsoft.com/office/drawing/2014/main" val="10004"/>
                  </a:ext>
                </a:extLst>
              </a:tr>
              <a:tr h="415636">
                <a:tc>
                  <a:txBody>
                    <a:bodyPr/>
                    <a:lstStyle/>
                    <a:p>
                      <a:r>
                        <a:rPr sz="1200"/>
                        <a:t>Trade Policies</a:t>
                      </a:r>
                    </a:p>
                  </a:txBody>
                  <a:tcPr/>
                </a:tc>
                <a:tc>
                  <a:txBody>
                    <a:bodyPr/>
                    <a:lstStyle/>
                    <a:p>
                      <a:r>
                        <a:rPr sz="1200" smtClean="0"/>
                        <a:t>Lower tariffs and agreements promote exports.</a:t>
                      </a:r>
                      <a:endParaRPr sz="1200"/>
                    </a:p>
                  </a:txBody>
                  <a:tcPr/>
                </a:tc>
                <a:tc>
                  <a:txBody>
                    <a:bodyPr/>
                    <a:lstStyle/>
                    <a:p>
                      <a:r>
                        <a:rPr sz="1200"/>
                        <a:t>NAFTA boosted Mexican exports to the US.</a:t>
                      </a:r>
                    </a:p>
                  </a:txBody>
                  <a:tcPr/>
                </a:tc>
                <a:extLst>
                  <a:ext uri="{0D108BD9-81ED-4DB2-BD59-A6C34878D82A}">
                    <a16:rowId xmlns:a16="http://schemas.microsoft.com/office/drawing/2014/main" val="10005"/>
                  </a:ext>
                </a:extLst>
              </a:tr>
              <a:tr h="415636">
                <a:tc>
                  <a:txBody>
                    <a:bodyPr/>
                    <a:lstStyle/>
                    <a:p>
                      <a:r>
                        <a:rPr sz="1200"/>
                        <a:t>Input Costs</a:t>
                      </a:r>
                    </a:p>
                  </a:txBody>
                  <a:tcPr/>
                </a:tc>
                <a:tc>
                  <a:txBody>
                    <a:bodyPr/>
                    <a:lstStyle/>
                    <a:p>
                      <a:r>
                        <a:rPr sz="1200" smtClean="0"/>
                        <a:t>Cheaper inputs lower production costs and export prices.</a:t>
                      </a:r>
                      <a:endParaRPr sz="1200"/>
                    </a:p>
                  </a:txBody>
                  <a:tcPr/>
                </a:tc>
                <a:tc>
                  <a:txBody>
                    <a:bodyPr/>
                    <a:lstStyle/>
                    <a:p>
                      <a:r>
                        <a:rPr sz="1200"/>
                        <a:t>Low wages support Bangladesh’s textile exports.</a:t>
                      </a:r>
                    </a:p>
                  </a:txBody>
                  <a:tcPr/>
                </a:tc>
                <a:extLst>
                  <a:ext uri="{0D108BD9-81ED-4DB2-BD59-A6C34878D82A}">
                    <a16:rowId xmlns:a16="http://schemas.microsoft.com/office/drawing/2014/main" val="10006"/>
                  </a:ext>
                </a:extLst>
              </a:tr>
              <a:tr h="415636">
                <a:tc>
                  <a:txBody>
                    <a:bodyPr/>
                    <a:lstStyle/>
                    <a:p>
                      <a:r>
                        <a:rPr sz="1200"/>
                        <a:t>Foreign Direct Investment</a:t>
                      </a:r>
                    </a:p>
                  </a:txBody>
                  <a:tcPr/>
                </a:tc>
                <a:tc>
                  <a:txBody>
                    <a:bodyPr/>
                    <a:lstStyle/>
                    <a:p>
                      <a:r>
                        <a:rPr sz="1200" smtClean="0"/>
                        <a:t>FDI brings tech and access to global supply chains.</a:t>
                      </a:r>
                      <a:endParaRPr sz="1200"/>
                    </a:p>
                  </a:txBody>
                  <a:tcPr/>
                </a:tc>
                <a:tc>
                  <a:txBody>
                    <a:bodyPr/>
                    <a:lstStyle/>
                    <a:p>
                      <a:r>
                        <a:rPr sz="1200"/>
                        <a:t>FDI in Vietnam boosts electronics exports.</a:t>
                      </a:r>
                    </a:p>
                  </a:txBody>
                  <a:tcPr/>
                </a:tc>
                <a:extLst>
                  <a:ext uri="{0D108BD9-81ED-4DB2-BD59-A6C34878D82A}">
                    <a16:rowId xmlns:a16="http://schemas.microsoft.com/office/drawing/2014/main" val="10007"/>
                  </a:ext>
                </a:extLst>
              </a:tr>
              <a:tr h="415636">
                <a:tc>
                  <a:txBody>
                    <a:bodyPr/>
                    <a:lstStyle/>
                    <a:p>
                      <a:r>
                        <a:rPr sz="1200"/>
                        <a:t>Infrastructure/Logistics</a:t>
                      </a:r>
                    </a:p>
                  </a:txBody>
                  <a:tcPr/>
                </a:tc>
                <a:tc>
                  <a:txBody>
                    <a:bodyPr/>
                    <a:lstStyle/>
                    <a:p>
                      <a:r>
                        <a:rPr sz="1200" smtClean="0"/>
                        <a:t>Efficient transport lowers trade costs.</a:t>
                      </a:r>
                      <a:endParaRPr sz="1200"/>
                    </a:p>
                  </a:txBody>
                  <a:tcPr/>
                </a:tc>
                <a:tc>
                  <a:txBody>
                    <a:bodyPr/>
                    <a:lstStyle/>
                    <a:p>
                      <a:r>
                        <a:rPr sz="1200"/>
                        <a:t>Singapore’s ports aid its re-export hub role.</a:t>
                      </a:r>
                    </a:p>
                  </a:txBody>
                  <a:tcPr/>
                </a:tc>
                <a:extLst>
                  <a:ext uri="{0D108BD9-81ED-4DB2-BD59-A6C34878D82A}">
                    <a16:rowId xmlns:a16="http://schemas.microsoft.com/office/drawing/2014/main" val="10008"/>
                  </a:ext>
                </a:extLst>
              </a:tr>
              <a:tr h="415636">
                <a:tc>
                  <a:txBody>
                    <a:bodyPr/>
                    <a:lstStyle/>
                    <a:p>
                      <a:r>
                        <a:rPr sz="1200"/>
                        <a:t>Commodity Prices</a:t>
                      </a:r>
                    </a:p>
                  </a:txBody>
                  <a:tcPr/>
                </a:tc>
                <a:tc>
                  <a:txBody>
                    <a:bodyPr/>
                    <a:lstStyle/>
                    <a:p>
                      <a:r>
                        <a:rPr sz="1200" smtClean="0"/>
                        <a:t>Export revenues depend on world commodity prices.</a:t>
                      </a:r>
                      <a:endParaRPr sz="1200"/>
                    </a:p>
                  </a:txBody>
                  <a:tcPr/>
                </a:tc>
                <a:tc>
                  <a:txBody>
                    <a:bodyPr/>
                    <a:lstStyle/>
                    <a:p>
                      <a:r>
                        <a:rPr sz="1200"/>
                        <a:t>Oil price hikes benefit Saudi exports.</a:t>
                      </a:r>
                    </a:p>
                  </a:txBody>
                  <a:tcPr/>
                </a:tc>
                <a:extLst>
                  <a:ext uri="{0D108BD9-81ED-4DB2-BD59-A6C34878D82A}">
                    <a16:rowId xmlns:a16="http://schemas.microsoft.com/office/drawing/2014/main" val="10009"/>
                  </a:ext>
                </a:extLst>
              </a:tr>
              <a:tr h="415640">
                <a:tc>
                  <a:txBody>
                    <a:bodyPr/>
                    <a:lstStyle/>
                    <a:p>
                      <a:r>
                        <a:rPr sz="1200" dirty="0" smtClean="0"/>
                        <a:t>Stability</a:t>
                      </a:r>
                      <a:r>
                        <a:rPr lang="it-IT" sz="1200" dirty="0" smtClean="0"/>
                        <a:t> / </a:t>
                      </a:r>
                      <a:r>
                        <a:rPr lang="it-IT" sz="1200" dirty="0" err="1" smtClean="0"/>
                        <a:t>Geopolitical</a:t>
                      </a:r>
                      <a:r>
                        <a:rPr lang="it-IT" sz="1200" dirty="0" smtClean="0"/>
                        <a:t> </a:t>
                      </a:r>
                      <a:r>
                        <a:rPr lang="it-IT" sz="1200" dirty="0" err="1" smtClean="0"/>
                        <a:t>conditions</a:t>
                      </a:r>
                      <a:endParaRPr sz="1200" dirty="0"/>
                    </a:p>
                  </a:txBody>
                  <a:tcPr/>
                </a:tc>
                <a:tc>
                  <a:txBody>
                    <a:bodyPr/>
                    <a:lstStyle/>
                    <a:p>
                      <a:r>
                        <a:rPr sz="1200" dirty="0" smtClean="0"/>
                        <a:t>Political/economic stability builds trade trust.</a:t>
                      </a:r>
                      <a:endParaRPr sz="1200" dirty="0"/>
                    </a:p>
                  </a:txBody>
                  <a:tcPr/>
                </a:tc>
                <a:tc>
                  <a:txBody>
                    <a:bodyPr/>
                    <a:lstStyle/>
                    <a:p>
                      <a:r>
                        <a:rPr sz="1200" dirty="0"/>
                        <a:t>Switzerland’s stability supports financial exports.</a:t>
                      </a:r>
                    </a:p>
                  </a:txBody>
                  <a:tcPr/>
                </a:tc>
                <a:extLst>
                  <a:ext uri="{0D108BD9-81ED-4DB2-BD59-A6C34878D82A}">
                    <a16:rowId xmlns:a16="http://schemas.microsoft.com/office/drawing/2014/main" val="10010"/>
                  </a:ext>
                </a:extLst>
              </a:tr>
            </a:tbl>
          </a:graphicData>
        </a:graphic>
      </p:graphicFrame>
      <p:sp>
        <p:nvSpPr>
          <p:cNvPr id="4" name="Rettangolo 3"/>
          <p:cNvSpPr/>
          <p:nvPr/>
        </p:nvSpPr>
        <p:spPr>
          <a:xfrm>
            <a:off x="4532917" y="6408940"/>
            <a:ext cx="2164632" cy="369332"/>
          </a:xfrm>
          <a:prstGeom prst="rect">
            <a:avLst/>
          </a:prstGeom>
        </p:spPr>
        <p:txBody>
          <a:bodyPr wrap="none">
            <a:spAutoFit/>
          </a:bodyPr>
          <a:lstStyle/>
          <a:p>
            <a:r>
              <a:rPr lang="it-IT" dirty="0"/>
              <a:t>https://chatgpt.com/</a:t>
            </a:r>
          </a:p>
        </p:txBody>
      </p:sp>
    </p:spTree>
    <p:extLst>
      <p:ext uri="{BB962C8B-B14F-4D97-AF65-F5344CB8AC3E}">
        <p14:creationId xmlns:p14="http://schemas.microsoft.com/office/powerpoint/2010/main" val="5170389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Title 1"/>
              <p:cNvSpPr>
                <a:spLocks noGrp="1"/>
              </p:cNvSpPr>
              <p:nvPr>
                <p:ph type="title"/>
              </p:nvPr>
            </p:nvSpPr>
            <p:spPr>
              <a:xfrm>
                <a:off x="838200" y="365125"/>
                <a:ext cx="10515600" cy="832079"/>
              </a:xfrm>
            </p:spPr>
            <p:txBody>
              <a:bodyPr>
                <a:normAutofit fontScale="90000"/>
              </a:bodyPr>
              <a:lstStyle/>
              <a:p>
                <a:pPr algn="ctr"/>
                <a:r>
                  <a:rPr lang="it-IT" dirty="0" smtClean="0"/>
                  <a:t>Determinants </a:t>
                </a:r>
                <a:r>
                  <a:rPr lang="it-IT" dirty="0"/>
                  <a:t>of </a:t>
                </a:r>
                <a:r>
                  <a:rPr lang="it-IT" dirty="0" smtClean="0"/>
                  <a:t>Imports: </a:t>
                </a:r>
                <a14:m>
                  <m:oMath xmlns:m="http://schemas.openxmlformats.org/officeDocument/2006/math">
                    <m:r>
                      <a:rPr lang="it-IT" b="0" i="1" smtClean="0">
                        <a:latin typeface="Cambria Math" panose="02040503050406030204" pitchFamily="18" charset="0"/>
                      </a:rPr>
                      <m:t>𝑀</m:t>
                    </m:r>
                    <m:r>
                      <a:rPr lang="it-IT" i="1">
                        <a:latin typeface="Cambria Math" panose="02040503050406030204" pitchFamily="18" charset="0"/>
                      </a:rPr>
                      <m:t>=</m:t>
                    </m:r>
                    <m:sSub>
                      <m:sSubPr>
                        <m:ctrlPr>
                          <a:rPr lang="ar-AE" i="1">
                            <a:latin typeface="Cambria Math" panose="02040503050406030204" pitchFamily="18" charset="0"/>
                          </a:rPr>
                        </m:ctrlPr>
                      </m:sSubPr>
                      <m:e>
                        <m:r>
                          <a:rPr lang="it-IT" b="0" i="1" smtClean="0">
                            <a:latin typeface="Cambria Math" panose="02040503050406030204" pitchFamily="18" charset="0"/>
                          </a:rPr>
                          <m:t>𝑀</m:t>
                        </m:r>
                      </m:e>
                      <m:sub>
                        <m:r>
                          <a:rPr lang="ar-AE" i="1">
                            <a:latin typeface="Cambria Math" panose="02040503050406030204" pitchFamily="18" charset="0"/>
                          </a:rPr>
                          <m:t>0</m:t>
                        </m:r>
                      </m:sub>
                    </m:sSub>
                    <m:r>
                      <a:rPr lang="ar-AE" i="1">
                        <a:latin typeface="Cambria Math" panose="02040503050406030204" pitchFamily="18" charset="0"/>
                      </a:rPr>
                      <m:t>+</m:t>
                    </m:r>
                    <m:sSub>
                      <m:sSubPr>
                        <m:ctrlPr>
                          <a:rPr lang="ar-AE" i="1">
                            <a:latin typeface="Cambria Math" panose="02040503050406030204" pitchFamily="18" charset="0"/>
                          </a:rPr>
                        </m:ctrlPr>
                      </m:sSubPr>
                      <m:e>
                        <m:r>
                          <a:rPr lang="it-IT" b="0" i="1" smtClean="0">
                            <a:latin typeface="Cambria Math" panose="02040503050406030204" pitchFamily="18" charset="0"/>
                          </a:rPr>
                          <m:t>𝑚</m:t>
                        </m:r>
                      </m:e>
                      <m:sub>
                        <m:r>
                          <a:rPr lang="ar-AE" i="1">
                            <a:latin typeface="Cambria Math" panose="02040503050406030204" pitchFamily="18" charset="0"/>
                          </a:rPr>
                          <m:t>1</m:t>
                        </m:r>
                      </m:sub>
                    </m:sSub>
                    <m:r>
                      <a:rPr lang="it-IT" b="0" i="1" smtClean="0">
                        <a:latin typeface="Cambria Math" panose="02040503050406030204" pitchFamily="18" charset="0"/>
                      </a:rPr>
                      <m:t>𝑌</m:t>
                    </m:r>
                    <m:r>
                      <a:rPr lang="it-IT" b="0" i="1" smtClean="0">
                        <a:latin typeface="Cambria Math" panose="02040503050406030204" pitchFamily="18" charset="0"/>
                      </a:rPr>
                      <m:t>+</m:t>
                    </m:r>
                    <m:sSub>
                      <m:sSubPr>
                        <m:ctrlPr>
                          <a:rPr lang="ar-AE" i="1">
                            <a:latin typeface="Cambria Math" panose="02040503050406030204" pitchFamily="18" charset="0"/>
                          </a:rPr>
                        </m:ctrlPr>
                      </m:sSubPr>
                      <m:e>
                        <m:r>
                          <a:rPr lang="it-IT" b="0" i="1" smtClean="0">
                            <a:latin typeface="Cambria Math" panose="02040503050406030204" pitchFamily="18" charset="0"/>
                          </a:rPr>
                          <m:t>𝑚</m:t>
                        </m:r>
                      </m:e>
                      <m:sub>
                        <m:r>
                          <a:rPr lang="ar-AE" i="1">
                            <a:latin typeface="Cambria Math" panose="02040503050406030204" pitchFamily="18" charset="0"/>
                          </a:rPr>
                          <m:t>2</m:t>
                        </m:r>
                      </m:sub>
                    </m:sSub>
                    <m:r>
                      <a:rPr lang="ar-AE" i="1">
                        <a:latin typeface="Cambria Math" panose="02040503050406030204" pitchFamily="18" charset="0"/>
                      </a:rPr>
                      <m:t>𝑒</m:t>
                    </m:r>
                  </m:oMath>
                </a14:m>
                <a:endParaRPr dirty="0"/>
              </a:p>
            </p:txBody>
          </p:sp>
        </mc:Choice>
        <mc:Fallback>
          <p:sp>
            <p:nvSpPr>
              <p:cNvPr id="2" name="Title 1"/>
              <p:cNvSpPr>
                <a:spLocks noGrp="1" noRot="1" noChangeAspect="1" noMove="1" noResize="1" noEditPoints="1" noAdjustHandles="1" noChangeArrowheads="1" noChangeShapeType="1" noTextEdit="1"/>
              </p:cNvSpPr>
              <p:nvPr>
                <p:ph type="title"/>
              </p:nvPr>
            </p:nvSpPr>
            <p:spPr>
              <a:xfrm>
                <a:off x="838200" y="365125"/>
                <a:ext cx="10515600" cy="832079"/>
              </a:xfrm>
              <a:blipFill>
                <a:blip r:embed="rId2"/>
                <a:stretch>
                  <a:fillRect l="-1043" t="-8824" b="-20588"/>
                </a:stretch>
              </a:blipFill>
            </p:spPr>
            <p:txBody>
              <a:bodyPr/>
              <a:lstStyle/>
              <a:p>
                <a:r>
                  <a:rPr lang="it-IT">
                    <a:noFill/>
                  </a:rPr>
                  <a:t> </a:t>
                </a:r>
              </a:p>
            </p:txBody>
          </p:sp>
        </mc:Fallback>
      </mc:AlternateContent>
      <p:graphicFrame>
        <p:nvGraphicFramePr>
          <p:cNvPr id="3" name="Table 2"/>
          <p:cNvGraphicFramePr>
            <a:graphicFrameLocks noGrp="1"/>
          </p:cNvGraphicFramePr>
          <p:nvPr/>
        </p:nvGraphicFramePr>
        <p:xfrm>
          <a:off x="1981200" y="1371600"/>
          <a:ext cx="8229600" cy="4946072"/>
        </p:xfrm>
        <a:graphic>
          <a:graphicData uri="http://schemas.openxmlformats.org/drawingml/2006/table">
            <a:tbl>
              <a:tblPr firstRow="1" bandRow="1">
                <a:tableStyleId>{5C22544A-7EE6-4342-B048-85BDC9FD1C3A}</a:tableStyleId>
              </a:tblPr>
              <a:tblGrid>
                <a:gridCol w="18288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415636">
                <a:tc>
                  <a:txBody>
                    <a:bodyPr/>
                    <a:lstStyle/>
                    <a:p>
                      <a:r>
                        <a:rPr sz="1200"/>
                        <a:t>Determinant</a:t>
                      </a:r>
                    </a:p>
                  </a:txBody>
                  <a:tcPr/>
                </a:tc>
                <a:tc>
                  <a:txBody>
                    <a:bodyPr/>
                    <a:lstStyle/>
                    <a:p>
                      <a:r>
                        <a:rPr sz="1200"/>
                        <a:t>Mechanism</a:t>
                      </a:r>
                    </a:p>
                  </a:txBody>
                  <a:tcPr/>
                </a:tc>
                <a:tc>
                  <a:txBody>
                    <a:bodyPr/>
                    <a:lstStyle/>
                    <a:p>
                      <a:r>
                        <a:rPr sz="1200"/>
                        <a:t>Example</a:t>
                      </a:r>
                    </a:p>
                  </a:txBody>
                  <a:tcPr/>
                </a:tc>
                <a:extLst>
                  <a:ext uri="{0D108BD9-81ED-4DB2-BD59-A6C34878D82A}">
                    <a16:rowId xmlns:a16="http://schemas.microsoft.com/office/drawing/2014/main" val="10000"/>
                  </a:ext>
                </a:extLst>
              </a:tr>
              <a:tr h="415636">
                <a:tc>
                  <a:txBody>
                    <a:bodyPr/>
                    <a:lstStyle/>
                    <a:p>
                      <a:r>
                        <a:rPr sz="1200"/>
                        <a:t>Domestic Income/GDP Growth</a:t>
                      </a:r>
                    </a:p>
                  </a:txBody>
                  <a:tcPr/>
                </a:tc>
                <a:tc>
                  <a:txBody>
                    <a:bodyPr/>
                    <a:lstStyle/>
                    <a:p>
                      <a:r>
                        <a:rPr sz="1200"/>
                        <a:t>Higher income raises demand for foreign goods.</a:t>
                      </a:r>
                    </a:p>
                  </a:txBody>
                  <a:tcPr/>
                </a:tc>
                <a:tc>
                  <a:txBody>
                    <a:bodyPr/>
                    <a:lstStyle/>
                    <a:p>
                      <a:r>
                        <a:rPr sz="1200"/>
                        <a:t>US growth increases imports from China.</a:t>
                      </a:r>
                    </a:p>
                  </a:txBody>
                  <a:tcPr/>
                </a:tc>
                <a:extLst>
                  <a:ext uri="{0D108BD9-81ED-4DB2-BD59-A6C34878D82A}">
                    <a16:rowId xmlns:a16="http://schemas.microsoft.com/office/drawing/2014/main" val="10001"/>
                  </a:ext>
                </a:extLst>
              </a:tr>
              <a:tr h="415636">
                <a:tc>
                  <a:txBody>
                    <a:bodyPr/>
                    <a:lstStyle/>
                    <a:p>
                      <a:r>
                        <a:rPr sz="1200"/>
                        <a:t>Exchange Rates</a:t>
                      </a:r>
                    </a:p>
                  </a:txBody>
                  <a:tcPr/>
                </a:tc>
                <a:tc>
                  <a:txBody>
                    <a:bodyPr/>
                    <a:lstStyle/>
                    <a:p>
                      <a:r>
                        <a:rPr sz="1200"/>
                        <a:t>Stronger domestic currency makes imports cheaper.</a:t>
                      </a:r>
                    </a:p>
                  </a:txBody>
                  <a:tcPr/>
                </a:tc>
                <a:tc>
                  <a:txBody>
                    <a:bodyPr/>
                    <a:lstStyle/>
                    <a:p>
                      <a:r>
                        <a:rPr sz="1200"/>
                        <a:t>Yen appreciation lowers Japan’s import costs.</a:t>
                      </a:r>
                    </a:p>
                  </a:txBody>
                  <a:tcPr/>
                </a:tc>
                <a:extLst>
                  <a:ext uri="{0D108BD9-81ED-4DB2-BD59-A6C34878D82A}">
                    <a16:rowId xmlns:a16="http://schemas.microsoft.com/office/drawing/2014/main" val="10002"/>
                  </a:ext>
                </a:extLst>
              </a:tr>
              <a:tr h="415636">
                <a:tc>
                  <a:txBody>
                    <a:bodyPr/>
                    <a:lstStyle/>
                    <a:p>
                      <a:r>
                        <a:rPr sz="1200"/>
                        <a:t>Relative Prices/Inflation</a:t>
                      </a:r>
                    </a:p>
                  </a:txBody>
                  <a:tcPr/>
                </a:tc>
                <a:tc>
                  <a:txBody>
                    <a:bodyPr/>
                    <a:lstStyle/>
                    <a:p>
                      <a:r>
                        <a:rPr sz="1200"/>
                        <a:t>If domestic prices rise faster than abroad, imports become more attractive.</a:t>
                      </a:r>
                    </a:p>
                  </a:txBody>
                  <a:tcPr/>
                </a:tc>
                <a:tc>
                  <a:txBody>
                    <a:bodyPr/>
                    <a:lstStyle/>
                    <a:p>
                      <a:r>
                        <a:rPr sz="1200"/>
                        <a:t>High inflation in Argentina fuels imports.</a:t>
                      </a:r>
                    </a:p>
                  </a:txBody>
                  <a:tcPr/>
                </a:tc>
                <a:extLst>
                  <a:ext uri="{0D108BD9-81ED-4DB2-BD59-A6C34878D82A}">
                    <a16:rowId xmlns:a16="http://schemas.microsoft.com/office/drawing/2014/main" val="10003"/>
                  </a:ext>
                </a:extLst>
              </a:tr>
              <a:tr h="415636">
                <a:tc>
                  <a:txBody>
                    <a:bodyPr/>
                    <a:lstStyle/>
                    <a:p>
                      <a:r>
                        <a:rPr sz="1200"/>
                        <a:t>Trade Policies</a:t>
                      </a:r>
                    </a:p>
                  </a:txBody>
                  <a:tcPr/>
                </a:tc>
                <a:tc>
                  <a:txBody>
                    <a:bodyPr/>
                    <a:lstStyle/>
                    <a:p>
                      <a:r>
                        <a:rPr sz="1200"/>
                        <a:t>Tariffs/quotas restrict imports; liberalisation increases them.</a:t>
                      </a:r>
                    </a:p>
                  </a:txBody>
                  <a:tcPr/>
                </a:tc>
                <a:tc>
                  <a:txBody>
                    <a:bodyPr/>
                    <a:lstStyle/>
                    <a:p>
                      <a:r>
                        <a:rPr sz="1200"/>
                        <a:t>EU tariffs reduce imports of steel.</a:t>
                      </a:r>
                    </a:p>
                  </a:txBody>
                  <a:tcPr/>
                </a:tc>
                <a:extLst>
                  <a:ext uri="{0D108BD9-81ED-4DB2-BD59-A6C34878D82A}">
                    <a16:rowId xmlns:a16="http://schemas.microsoft.com/office/drawing/2014/main" val="10004"/>
                  </a:ext>
                </a:extLst>
              </a:tr>
              <a:tr h="415636">
                <a:tc>
                  <a:txBody>
                    <a:bodyPr/>
                    <a:lstStyle/>
                    <a:p>
                      <a:r>
                        <a:rPr sz="1200"/>
                        <a:t>Consumer Preferences</a:t>
                      </a:r>
                    </a:p>
                  </a:txBody>
                  <a:tcPr/>
                </a:tc>
                <a:tc>
                  <a:txBody>
                    <a:bodyPr/>
                    <a:lstStyle/>
                    <a:p>
                      <a:r>
                        <a:rPr sz="1200"/>
                        <a:t>Demand shifts to foreign brands or products.</a:t>
                      </a:r>
                    </a:p>
                  </a:txBody>
                  <a:tcPr/>
                </a:tc>
                <a:tc>
                  <a:txBody>
                    <a:bodyPr/>
                    <a:lstStyle/>
                    <a:p>
                      <a:r>
                        <a:rPr sz="1200"/>
                        <a:t>Italian consumers buy German cars.</a:t>
                      </a:r>
                    </a:p>
                  </a:txBody>
                  <a:tcPr/>
                </a:tc>
                <a:extLst>
                  <a:ext uri="{0D108BD9-81ED-4DB2-BD59-A6C34878D82A}">
                    <a16:rowId xmlns:a16="http://schemas.microsoft.com/office/drawing/2014/main" val="10005"/>
                  </a:ext>
                </a:extLst>
              </a:tr>
              <a:tr h="415636">
                <a:tc>
                  <a:txBody>
                    <a:bodyPr/>
                    <a:lstStyle/>
                    <a:p>
                      <a:r>
                        <a:rPr sz="1200"/>
                        <a:t>Production Capacity &amp; Structure</a:t>
                      </a:r>
                    </a:p>
                  </a:txBody>
                  <a:tcPr/>
                </a:tc>
                <a:tc>
                  <a:txBody>
                    <a:bodyPr/>
                    <a:lstStyle/>
                    <a:p>
                      <a:r>
                        <a:rPr sz="1200"/>
                        <a:t>Weak domestic production raises reliance on imports.</a:t>
                      </a:r>
                    </a:p>
                  </a:txBody>
                  <a:tcPr/>
                </a:tc>
                <a:tc>
                  <a:txBody>
                    <a:bodyPr/>
                    <a:lstStyle/>
                    <a:p>
                      <a:r>
                        <a:rPr sz="1200"/>
                        <a:t>Limited electronics production in Africa boosts imports.</a:t>
                      </a:r>
                    </a:p>
                  </a:txBody>
                  <a:tcPr/>
                </a:tc>
                <a:extLst>
                  <a:ext uri="{0D108BD9-81ED-4DB2-BD59-A6C34878D82A}">
                    <a16:rowId xmlns:a16="http://schemas.microsoft.com/office/drawing/2014/main" val="10006"/>
                  </a:ext>
                </a:extLst>
              </a:tr>
              <a:tr h="415636">
                <a:tc>
                  <a:txBody>
                    <a:bodyPr/>
                    <a:lstStyle/>
                    <a:p>
                      <a:r>
                        <a:rPr sz="1200"/>
                        <a:t>Global Commodity Prices</a:t>
                      </a:r>
                    </a:p>
                  </a:txBody>
                  <a:tcPr/>
                </a:tc>
                <a:tc>
                  <a:txBody>
                    <a:bodyPr/>
                    <a:lstStyle/>
                    <a:p>
                      <a:r>
                        <a:rPr sz="1200"/>
                        <a:t>Higher oil or food prices increase import bills.</a:t>
                      </a:r>
                    </a:p>
                  </a:txBody>
                  <a:tcPr/>
                </a:tc>
                <a:tc>
                  <a:txBody>
                    <a:bodyPr/>
                    <a:lstStyle/>
                    <a:p>
                      <a:r>
                        <a:rPr sz="1200"/>
                        <a:t>India’s oil import bill rises when crude prices increase.</a:t>
                      </a:r>
                    </a:p>
                  </a:txBody>
                  <a:tcPr/>
                </a:tc>
                <a:extLst>
                  <a:ext uri="{0D108BD9-81ED-4DB2-BD59-A6C34878D82A}">
                    <a16:rowId xmlns:a16="http://schemas.microsoft.com/office/drawing/2014/main" val="10007"/>
                  </a:ext>
                </a:extLst>
              </a:tr>
              <a:tr h="415636">
                <a:tc>
                  <a:txBody>
                    <a:bodyPr/>
                    <a:lstStyle/>
                    <a:p>
                      <a:r>
                        <a:rPr sz="1200"/>
                        <a:t>FDI and Global Value Chains</a:t>
                      </a:r>
                    </a:p>
                  </a:txBody>
                  <a:tcPr/>
                </a:tc>
                <a:tc>
                  <a:txBody>
                    <a:bodyPr/>
                    <a:lstStyle/>
                    <a:p>
                      <a:r>
                        <a:rPr sz="1200"/>
                        <a:t>Integration in global supply chains raises intermediate imports.</a:t>
                      </a:r>
                    </a:p>
                  </a:txBody>
                  <a:tcPr/>
                </a:tc>
                <a:tc>
                  <a:txBody>
                    <a:bodyPr/>
                    <a:lstStyle/>
                    <a:p>
                      <a:r>
                        <a:rPr sz="1200"/>
                        <a:t>Vietnam imports components for electronics assembly.</a:t>
                      </a:r>
                    </a:p>
                  </a:txBody>
                  <a:tcPr/>
                </a:tc>
                <a:extLst>
                  <a:ext uri="{0D108BD9-81ED-4DB2-BD59-A6C34878D82A}">
                    <a16:rowId xmlns:a16="http://schemas.microsoft.com/office/drawing/2014/main" val="10008"/>
                  </a:ext>
                </a:extLst>
              </a:tr>
              <a:tr h="415636">
                <a:tc>
                  <a:txBody>
                    <a:bodyPr/>
                    <a:lstStyle/>
                    <a:p>
                      <a:r>
                        <a:rPr sz="1200"/>
                        <a:t>Infrastructure/Logistics</a:t>
                      </a:r>
                    </a:p>
                  </a:txBody>
                  <a:tcPr/>
                </a:tc>
                <a:tc>
                  <a:txBody>
                    <a:bodyPr/>
                    <a:lstStyle/>
                    <a:p>
                      <a:r>
                        <a:rPr sz="1200"/>
                        <a:t>Efficient logistics can facilitate higher import flows.</a:t>
                      </a:r>
                    </a:p>
                  </a:txBody>
                  <a:tcPr/>
                </a:tc>
                <a:tc>
                  <a:txBody>
                    <a:bodyPr/>
                    <a:lstStyle/>
                    <a:p>
                      <a:r>
                        <a:rPr sz="1200"/>
                        <a:t>Efficient ports in Netherlands boost imports.</a:t>
                      </a:r>
                    </a:p>
                  </a:txBody>
                  <a:tcPr/>
                </a:tc>
                <a:extLst>
                  <a:ext uri="{0D108BD9-81ED-4DB2-BD59-A6C34878D82A}">
                    <a16:rowId xmlns:a16="http://schemas.microsoft.com/office/drawing/2014/main" val="10009"/>
                  </a:ext>
                </a:extLst>
              </a:tr>
              <a:tr h="415640">
                <a:tc>
                  <a:txBody>
                    <a:bodyPr/>
                    <a:lstStyle/>
                    <a:p>
                      <a:r>
                        <a:rPr sz="1200"/>
                        <a:t>Macroeconomic/Political Stability</a:t>
                      </a:r>
                    </a:p>
                  </a:txBody>
                  <a:tcPr/>
                </a:tc>
                <a:tc>
                  <a:txBody>
                    <a:bodyPr/>
                    <a:lstStyle/>
                    <a:p>
                      <a:r>
                        <a:rPr sz="1200"/>
                        <a:t>Stable environments support higher import activity.</a:t>
                      </a:r>
                    </a:p>
                  </a:txBody>
                  <a:tcPr/>
                </a:tc>
                <a:tc>
                  <a:txBody>
                    <a:bodyPr/>
                    <a:lstStyle/>
                    <a:p>
                      <a:r>
                        <a:rPr sz="1200"/>
                        <a:t>Stable Singapore imports large volumes of goods.</a:t>
                      </a:r>
                    </a:p>
                  </a:txBody>
                  <a:tcPr/>
                </a:tc>
                <a:extLst>
                  <a:ext uri="{0D108BD9-81ED-4DB2-BD59-A6C34878D82A}">
                    <a16:rowId xmlns:a16="http://schemas.microsoft.com/office/drawing/2014/main" val="10010"/>
                  </a:ext>
                </a:extLst>
              </a:tr>
            </a:tbl>
          </a:graphicData>
        </a:graphic>
      </p:graphicFrame>
      <p:sp>
        <p:nvSpPr>
          <p:cNvPr id="4" name="Rettangolo 3"/>
          <p:cNvSpPr/>
          <p:nvPr/>
        </p:nvSpPr>
        <p:spPr>
          <a:xfrm>
            <a:off x="4532917" y="6408940"/>
            <a:ext cx="2164632" cy="369332"/>
          </a:xfrm>
          <a:prstGeom prst="rect">
            <a:avLst/>
          </a:prstGeom>
        </p:spPr>
        <p:txBody>
          <a:bodyPr wrap="none">
            <a:spAutoFit/>
          </a:bodyPr>
          <a:lstStyle/>
          <a:p>
            <a:r>
              <a:rPr lang="it-IT" dirty="0"/>
              <a:t>https://chatgpt.com/</a:t>
            </a:r>
          </a:p>
        </p:txBody>
      </p:sp>
    </p:spTree>
    <p:extLst>
      <p:ext uri="{BB962C8B-B14F-4D97-AF65-F5344CB8AC3E}">
        <p14:creationId xmlns:p14="http://schemas.microsoft.com/office/powerpoint/2010/main" val="7463798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Current</a:t>
            </a:r>
            <a:r>
              <a:rPr lang="it-IT" dirty="0" smtClean="0"/>
              <a:t> account: </a:t>
            </a:r>
            <a:r>
              <a:rPr lang="it-IT" dirty="0" err="1" smtClean="0"/>
              <a:t>primary</a:t>
            </a:r>
            <a:r>
              <a:rPr lang="it-IT" dirty="0" smtClean="0"/>
              <a:t> and </a:t>
            </a:r>
            <a:r>
              <a:rPr lang="it-IT" dirty="0" err="1" smtClean="0"/>
              <a:t>secondary</a:t>
            </a:r>
            <a:r>
              <a:rPr lang="it-IT" dirty="0" smtClean="0"/>
              <a:t> </a:t>
            </a:r>
            <a:r>
              <a:rPr lang="it-IT" dirty="0" err="1" smtClean="0"/>
              <a:t>income</a:t>
            </a:r>
            <a:r>
              <a:rPr lang="it-IT" dirty="0" smtClean="0"/>
              <a:t> accounts</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CC = NXG + NXS + INC + NCT</a:t>
            </a:r>
          </a:p>
          <a:p>
            <a:r>
              <a:rPr lang="en-US" dirty="0" smtClean="0">
                <a:solidFill>
                  <a:srgbClr val="FF0000"/>
                </a:solidFill>
              </a:rPr>
              <a:t>INC </a:t>
            </a:r>
            <a:r>
              <a:rPr lang="en-US" i="1" dirty="0" smtClean="0">
                <a:solidFill>
                  <a:srgbClr val="FF0000"/>
                </a:solidFill>
              </a:rPr>
              <a:t>Income flows</a:t>
            </a:r>
            <a:r>
              <a:rPr lang="en-US" i="1" dirty="0" smtClean="0"/>
              <a:t> (a.k.a. primary incomes) </a:t>
            </a:r>
            <a:r>
              <a:rPr lang="en-US" dirty="0"/>
              <a:t>These consist of wages, interest and </a:t>
            </a:r>
            <a:r>
              <a:rPr lang="en-US" dirty="0" smtClean="0"/>
              <a:t>profits flowing </a:t>
            </a:r>
            <a:r>
              <a:rPr lang="en-US" dirty="0"/>
              <a:t>into and out of the country. For example, </a:t>
            </a:r>
            <a:r>
              <a:rPr lang="en-US" dirty="0" smtClean="0"/>
              <a:t>dividends earned </a:t>
            </a:r>
            <a:r>
              <a:rPr lang="en-US" dirty="0"/>
              <a:t>by </a:t>
            </a:r>
            <a:r>
              <a:rPr lang="en-US" dirty="0" smtClean="0"/>
              <a:t>an Italian </a:t>
            </a:r>
            <a:r>
              <a:rPr lang="en-US" dirty="0"/>
              <a:t>resident from shares in a </a:t>
            </a:r>
            <a:r>
              <a:rPr lang="en-US" dirty="0" smtClean="0"/>
              <a:t>French company would </a:t>
            </a:r>
            <a:r>
              <a:rPr lang="en-US" dirty="0"/>
              <a:t>be an </a:t>
            </a:r>
            <a:r>
              <a:rPr lang="en-US" dirty="0" smtClean="0"/>
              <a:t>inflow </a:t>
            </a:r>
            <a:r>
              <a:rPr lang="en-US" dirty="0"/>
              <a:t>of money </a:t>
            </a:r>
            <a:r>
              <a:rPr lang="en-US" dirty="0" smtClean="0"/>
              <a:t>into Italy (a credit </a:t>
            </a:r>
            <a:r>
              <a:rPr lang="en-US" dirty="0"/>
              <a:t>item</a:t>
            </a:r>
            <a:r>
              <a:rPr lang="en-US" dirty="0" smtClean="0"/>
              <a:t>). Another example, wages earned by a French professor teaching in the UK </a:t>
            </a:r>
            <a:r>
              <a:rPr lang="en-US" dirty="0"/>
              <a:t>would be an </a:t>
            </a:r>
            <a:r>
              <a:rPr lang="en-US" dirty="0" smtClean="0"/>
              <a:t>outflow </a:t>
            </a:r>
            <a:r>
              <a:rPr lang="en-US" dirty="0"/>
              <a:t>of money </a:t>
            </a:r>
            <a:r>
              <a:rPr lang="en-US" dirty="0" smtClean="0"/>
              <a:t>from the UK point of view </a:t>
            </a:r>
            <a:r>
              <a:rPr lang="en-US" dirty="0"/>
              <a:t>(a </a:t>
            </a:r>
            <a:r>
              <a:rPr lang="en-US" dirty="0" smtClean="0"/>
              <a:t>debit </a:t>
            </a:r>
            <a:r>
              <a:rPr lang="en-US" dirty="0"/>
              <a:t>item)</a:t>
            </a:r>
          </a:p>
          <a:p>
            <a:r>
              <a:rPr lang="en-US" dirty="0" smtClean="0">
                <a:solidFill>
                  <a:srgbClr val="FF0000"/>
                </a:solidFill>
              </a:rPr>
              <a:t>NCT </a:t>
            </a:r>
            <a:r>
              <a:rPr lang="en-US" i="1" dirty="0" smtClean="0">
                <a:solidFill>
                  <a:srgbClr val="FF0000"/>
                </a:solidFill>
              </a:rPr>
              <a:t>Current </a:t>
            </a:r>
            <a:r>
              <a:rPr lang="en-US" i="1" dirty="0">
                <a:solidFill>
                  <a:srgbClr val="FF0000"/>
                </a:solidFill>
              </a:rPr>
              <a:t>transfers of money</a:t>
            </a:r>
            <a:r>
              <a:rPr lang="en-US" i="1" dirty="0"/>
              <a:t> (a.k.a. </a:t>
            </a:r>
            <a:r>
              <a:rPr lang="en-US" i="1" dirty="0" smtClean="0"/>
              <a:t>secondary </a:t>
            </a:r>
            <a:r>
              <a:rPr lang="en-US" i="1" dirty="0"/>
              <a:t>incomes) </a:t>
            </a:r>
            <a:r>
              <a:rPr lang="en-US" dirty="0"/>
              <a:t>These include government </a:t>
            </a:r>
            <a:r>
              <a:rPr lang="en-US" dirty="0" smtClean="0"/>
              <a:t>contributions to </a:t>
            </a:r>
            <a:r>
              <a:rPr lang="en-US" dirty="0"/>
              <a:t>and receipts from the EU and </a:t>
            </a:r>
            <a:r>
              <a:rPr lang="en-US" dirty="0" smtClean="0"/>
              <a:t>international </a:t>
            </a:r>
            <a:r>
              <a:rPr lang="en-US" dirty="0" err="1" smtClean="0"/>
              <a:t>organisations</a:t>
            </a:r>
            <a:r>
              <a:rPr lang="en-US" dirty="0"/>
              <a:t>, and international transfers of money </a:t>
            </a:r>
            <a:r>
              <a:rPr lang="en-US" dirty="0" smtClean="0"/>
              <a:t>by private </a:t>
            </a:r>
            <a:r>
              <a:rPr lang="en-US" dirty="0"/>
              <a:t>individuals and firms. Transfers out of the </a:t>
            </a:r>
            <a:r>
              <a:rPr lang="en-US" dirty="0" smtClean="0"/>
              <a:t>country are </a:t>
            </a:r>
            <a:r>
              <a:rPr lang="en-US" dirty="0"/>
              <a:t>debits. Transfers into the country (e.g. </a:t>
            </a:r>
            <a:r>
              <a:rPr lang="en-US" dirty="0" smtClean="0"/>
              <a:t>money sent </a:t>
            </a:r>
            <a:r>
              <a:rPr lang="en-US" dirty="0"/>
              <a:t>to </a:t>
            </a:r>
            <a:r>
              <a:rPr lang="en-US" dirty="0" smtClean="0"/>
              <a:t>a Russian </a:t>
            </a:r>
            <a:r>
              <a:rPr lang="en-US" dirty="0"/>
              <a:t>student studying in </a:t>
            </a:r>
            <a:r>
              <a:rPr lang="en-US" dirty="0" smtClean="0"/>
              <a:t>Italy) </a:t>
            </a:r>
            <a:r>
              <a:rPr lang="en-US" dirty="0"/>
              <a:t>would be </a:t>
            </a:r>
            <a:r>
              <a:rPr lang="en-US" dirty="0" smtClean="0"/>
              <a:t>a </a:t>
            </a:r>
            <a:r>
              <a:rPr lang="it-IT" dirty="0" err="1" smtClean="0"/>
              <a:t>debit</a:t>
            </a:r>
            <a:r>
              <a:rPr lang="it-IT" dirty="0" smtClean="0"/>
              <a:t> item from </a:t>
            </a:r>
            <a:r>
              <a:rPr lang="it-IT" dirty="0" err="1" smtClean="0"/>
              <a:t>Russia’s</a:t>
            </a:r>
            <a:r>
              <a:rPr lang="it-IT" dirty="0" smtClean="0"/>
              <a:t> </a:t>
            </a:r>
            <a:r>
              <a:rPr lang="it-IT" dirty="0" err="1" smtClean="0"/>
              <a:t>point</a:t>
            </a:r>
            <a:r>
              <a:rPr lang="it-IT" dirty="0" smtClean="0"/>
              <a:t> of </a:t>
            </a:r>
            <a:r>
              <a:rPr lang="it-IT" dirty="0" err="1" smtClean="0"/>
              <a:t>view</a:t>
            </a:r>
            <a:r>
              <a:rPr lang="it-IT" dirty="0" smtClean="0"/>
              <a:t>.</a:t>
            </a:r>
            <a:endParaRPr lang="it-IT" dirty="0"/>
          </a:p>
        </p:txBody>
      </p:sp>
    </p:spTree>
    <p:extLst>
      <p:ext uri="{BB962C8B-B14F-4D97-AF65-F5344CB8AC3E}">
        <p14:creationId xmlns:p14="http://schemas.microsoft.com/office/powerpoint/2010/main" val="39866304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039108"/>
          </a:xfrm>
        </p:spPr>
        <p:txBody>
          <a:bodyPr/>
          <a:lstStyle/>
          <a:p>
            <a:r>
              <a:rPr lang="it-IT" dirty="0" err="1" smtClean="0"/>
              <a:t>Current</a:t>
            </a:r>
            <a:r>
              <a:rPr lang="it-IT" dirty="0" smtClean="0"/>
              <a:t> account: </a:t>
            </a:r>
            <a:r>
              <a:rPr lang="it-IT" dirty="0" err="1" smtClean="0"/>
              <a:t>primary</a:t>
            </a:r>
            <a:r>
              <a:rPr lang="it-IT" dirty="0" smtClean="0"/>
              <a:t> </a:t>
            </a:r>
            <a:r>
              <a:rPr lang="it-IT" dirty="0" err="1" smtClean="0"/>
              <a:t>income</a:t>
            </a:r>
            <a:r>
              <a:rPr lang="it-IT" dirty="0" smtClean="0"/>
              <a:t> account</a:t>
            </a:r>
            <a:endParaRPr lang="it-IT" dirty="0"/>
          </a:p>
        </p:txBody>
      </p:sp>
      <p:sp>
        <p:nvSpPr>
          <p:cNvPr id="4" name="Segnaposto contenuto 3"/>
          <p:cNvSpPr>
            <a:spLocks noGrp="1"/>
          </p:cNvSpPr>
          <p:nvPr>
            <p:ph sz="half" idx="1"/>
          </p:nvPr>
        </p:nvSpPr>
        <p:spPr>
          <a:xfrm>
            <a:off x="591127" y="1579418"/>
            <a:ext cx="5581073" cy="4732481"/>
          </a:xfrm>
        </p:spPr>
        <p:txBody>
          <a:bodyPr>
            <a:normAutofit fontScale="62500" lnSpcReduction="20000"/>
          </a:bodyPr>
          <a:lstStyle/>
          <a:p>
            <a:r>
              <a:rPr lang="en-US" dirty="0"/>
              <a:t>11.1 </a:t>
            </a:r>
            <a:r>
              <a:rPr lang="en-US" dirty="0">
                <a:solidFill>
                  <a:srgbClr val="FF0000"/>
                </a:solidFill>
              </a:rPr>
              <a:t>The primary income account shows primary income flows between resident and nonresident institutional units. </a:t>
            </a:r>
            <a:r>
              <a:rPr lang="en-US" dirty="0"/>
              <a:t>In the </a:t>
            </a:r>
            <a:r>
              <a:rPr lang="en-US" dirty="0">
                <a:solidFill>
                  <a:srgbClr val="FF0000"/>
                </a:solidFill>
              </a:rPr>
              <a:t>SNA</a:t>
            </a:r>
            <a:r>
              <a:rPr lang="en-US" dirty="0"/>
              <a:t>, primary distribution of income is recorded in two accounts, namely, the generation of income account (which records primary income generated in the production process) and the allocation of primary income account (which records primary income allocated to institutional units for the provision of labor, financial assets, and natural resources). In the international accounts, all primary income flows relate to the allocation of primary income account. </a:t>
            </a:r>
            <a:endParaRPr lang="en-US" dirty="0" smtClean="0"/>
          </a:p>
          <a:p>
            <a:endParaRPr lang="en-US" dirty="0"/>
          </a:p>
          <a:p>
            <a:r>
              <a:rPr lang="en-US" dirty="0" smtClean="0"/>
              <a:t>11.2 </a:t>
            </a:r>
            <a:r>
              <a:rPr lang="en-US" dirty="0">
                <a:solidFill>
                  <a:srgbClr val="FF0000"/>
                </a:solidFill>
              </a:rPr>
              <a:t>The main components and structure of the account are shown in Table 11.1</a:t>
            </a:r>
            <a:r>
              <a:rPr lang="en-US" dirty="0"/>
              <a:t>. </a:t>
            </a:r>
            <a:r>
              <a:rPr lang="en-US" dirty="0">
                <a:solidFill>
                  <a:srgbClr val="FF0000"/>
                </a:solidFill>
              </a:rPr>
              <a:t>Credit entries </a:t>
            </a:r>
            <a:r>
              <a:rPr lang="en-US" dirty="0"/>
              <a:t>reflect primary income receivable by the compiling economy and </a:t>
            </a:r>
            <a:r>
              <a:rPr lang="en-US" dirty="0">
                <a:solidFill>
                  <a:srgbClr val="FF0000"/>
                </a:solidFill>
              </a:rPr>
              <a:t>debit entries </a:t>
            </a:r>
            <a:r>
              <a:rPr lang="en-US" dirty="0"/>
              <a:t>reflect primary income payable by the compiling economy. The </a:t>
            </a:r>
            <a:r>
              <a:rPr lang="en-US" dirty="0">
                <a:solidFill>
                  <a:srgbClr val="FF0000"/>
                </a:solidFill>
              </a:rPr>
              <a:t>balance on primary income </a:t>
            </a:r>
            <a:r>
              <a:rPr lang="en-US" dirty="0"/>
              <a:t>shows net primary income receivable by the compiling economy, which is defined as the total value of primary income receivable by the compiling economy less the total value of primary income payable.</a:t>
            </a:r>
            <a:endParaRPr lang="it-IT" dirty="0"/>
          </a:p>
        </p:txBody>
      </p:sp>
      <p:pic>
        <p:nvPicPr>
          <p:cNvPr id="6" name="Immagine 5"/>
          <p:cNvPicPr>
            <a:picLocks noChangeAspect="1"/>
          </p:cNvPicPr>
          <p:nvPr/>
        </p:nvPicPr>
        <p:blipFill>
          <a:blip r:embed="rId2"/>
          <a:stretch>
            <a:fillRect/>
          </a:stretch>
        </p:blipFill>
        <p:spPr>
          <a:xfrm>
            <a:off x="6659418" y="1299929"/>
            <a:ext cx="3710853" cy="5394702"/>
          </a:xfrm>
          <a:prstGeom prst="rect">
            <a:avLst/>
          </a:prstGeom>
        </p:spPr>
      </p:pic>
      <p:sp>
        <p:nvSpPr>
          <p:cNvPr id="7" name="Rettangolo 6"/>
          <p:cNvSpPr/>
          <p:nvPr/>
        </p:nvSpPr>
        <p:spPr>
          <a:xfrm>
            <a:off x="369455" y="6211669"/>
            <a:ext cx="6317672" cy="307777"/>
          </a:xfrm>
          <a:prstGeom prst="rect">
            <a:avLst/>
          </a:prstGeom>
        </p:spPr>
        <p:txBody>
          <a:bodyPr wrap="square">
            <a:spAutoFit/>
          </a:bodyPr>
          <a:lstStyle/>
          <a:p>
            <a:pPr algn="ctr"/>
            <a:r>
              <a:rPr lang="it-IT" sz="1400" dirty="0" smtClean="0"/>
              <a:t>https://www.imf.org/external/pubs/ft/bop/2007/pdf/chap11.pdf</a:t>
            </a:r>
            <a:endParaRPr lang="it-IT" sz="1400" dirty="0"/>
          </a:p>
        </p:txBody>
      </p:sp>
    </p:spTree>
    <p:extLst>
      <p:ext uri="{BB962C8B-B14F-4D97-AF65-F5344CB8AC3E}">
        <p14:creationId xmlns:p14="http://schemas.microsoft.com/office/powerpoint/2010/main" val="33859969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Current</a:t>
            </a:r>
            <a:r>
              <a:rPr lang="it-IT" dirty="0" smtClean="0"/>
              <a:t> account: </a:t>
            </a:r>
            <a:r>
              <a:rPr lang="it-IT" dirty="0" err="1" smtClean="0"/>
              <a:t>secondary</a:t>
            </a:r>
            <a:r>
              <a:rPr lang="it-IT" dirty="0" smtClean="0"/>
              <a:t> </a:t>
            </a:r>
            <a:r>
              <a:rPr lang="it-IT" dirty="0" err="1" smtClean="0"/>
              <a:t>income</a:t>
            </a:r>
            <a:r>
              <a:rPr lang="it-IT" dirty="0" smtClean="0"/>
              <a:t> account</a:t>
            </a:r>
            <a:endParaRPr lang="it-IT" dirty="0"/>
          </a:p>
        </p:txBody>
      </p:sp>
      <p:sp>
        <p:nvSpPr>
          <p:cNvPr id="4" name="Segnaposto contenuto 3"/>
          <p:cNvSpPr>
            <a:spLocks noGrp="1"/>
          </p:cNvSpPr>
          <p:nvPr>
            <p:ph sz="half" idx="1"/>
          </p:nvPr>
        </p:nvSpPr>
        <p:spPr>
          <a:xfrm>
            <a:off x="591127" y="1579418"/>
            <a:ext cx="5581073" cy="4732481"/>
          </a:xfrm>
        </p:spPr>
        <p:txBody>
          <a:bodyPr>
            <a:normAutofit fontScale="70000" lnSpcReduction="20000"/>
          </a:bodyPr>
          <a:lstStyle/>
          <a:p>
            <a:r>
              <a:rPr lang="en-US" dirty="0"/>
              <a:t>12.1 </a:t>
            </a:r>
            <a:r>
              <a:rPr lang="en-US" dirty="0">
                <a:solidFill>
                  <a:srgbClr val="FF0000"/>
                </a:solidFill>
              </a:rPr>
              <a:t>The secondary income account shows current transfers between residents and nonresidents</a:t>
            </a:r>
            <a:r>
              <a:rPr lang="en-US" dirty="0"/>
              <a:t>. Various types of current transfers are recorded in this account to show their role in the process of income distribution between the economies. </a:t>
            </a:r>
            <a:r>
              <a:rPr lang="en-US" dirty="0">
                <a:solidFill>
                  <a:srgbClr val="FF0000"/>
                </a:solidFill>
              </a:rPr>
              <a:t>Transfers may be made in cash or in kind. </a:t>
            </a:r>
            <a:r>
              <a:rPr lang="en-US" dirty="0"/>
              <a:t>Capital transfers are shown in the capital account (see paragraphs 13.19–13.34). </a:t>
            </a:r>
            <a:endParaRPr lang="en-US" dirty="0" smtClean="0"/>
          </a:p>
          <a:p>
            <a:r>
              <a:rPr lang="en-US" dirty="0" smtClean="0"/>
              <a:t>12.2 </a:t>
            </a:r>
            <a:r>
              <a:rPr lang="en-US" dirty="0"/>
              <a:t>Whereas primary income affects national income (see paragraph 11.4 for the definition of gross national income), secondary income, together with primary income, affects gross national disposable income. Capital transfers do not affect disposable income and, hence, are recorded in the capital account. </a:t>
            </a:r>
            <a:endParaRPr lang="en-US" dirty="0" smtClean="0"/>
          </a:p>
          <a:p>
            <a:r>
              <a:rPr lang="en-US" dirty="0" smtClean="0"/>
              <a:t>12.3 </a:t>
            </a:r>
            <a:r>
              <a:rPr lang="en-US" dirty="0"/>
              <a:t>The balance on the secondary income account presents total credits less total debits, and is called balance on secondary income.</a:t>
            </a:r>
            <a:endParaRPr lang="it-IT" dirty="0"/>
          </a:p>
        </p:txBody>
      </p:sp>
      <p:sp>
        <p:nvSpPr>
          <p:cNvPr id="7" name="Rettangolo 6"/>
          <p:cNvSpPr/>
          <p:nvPr/>
        </p:nvSpPr>
        <p:spPr>
          <a:xfrm>
            <a:off x="369455" y="6211669"/>
            <a:ext cx="6317672" cy="307777"/>
          </a:xfrm>
          <a:prstGeom prst="rect">
            <a:avLst/>
          </a:prstGeom>
        </p:spPr>
        <p:txBody>
          <a:bodyPr wrap="square">
            <a:spAutoFit/>
          </a:bodyPr>
          <a:lstStyle/>
          <a:p>
            <a:pPr algn="ctr"/>
            <a:r>
              <a:rPr lang="it-IT" sz="1400" dirty="0"/>
              <a:t>https://www.imf.org/external/pubs/ft/bop/2007/pdf/chap12.pdf</a:t>
            </a:r>
          </a:p>
        </p:txBody>
      </p:sp>
      <p:pic>
        <p:nvPicPr>
          <p:cNvPr id="3" name="Immagine 2"/>
          <p:cNvPicPr>
            <a:picLocks noChangeAspect="1"/>
          </p:cNvPicPr>
          <p:nvPr/>
        </p:nvPicPr>
        <p:blipFill>
          <a:blip r:embed="rId2"/>
          <a:stretch>
            <a:fillRect/>
          </a:stretch>
        </p:blipFill>
        <p:spPr>
          <a:xfrm>
            <a:off x="6172200" y="1512599"/>
            <a:ext cx="5076825" cy="4257675"/>
          </a:xfrm>
          <a:prstGeom prst="rect">
            <a:avLst/>
          </a:prstGeom>
        </p:spPr>
      </p:pic>
    </p:spTree>
    <p:extLst>
      <p:ext uri="{BB962C8B-B14F-4D97-AF65-F5344CB8AC3E}">
        <p14:creationId xmlns:p14="http://schemas.microsoft.com/office/powerpoint/2010/main" val="473018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798657"/>
          </a:xfrm>
        </p:spPr>
        <p:txBody>
          <a:bodyPr/>
          <a:lstStyle/>
          <a:p>
            <a:pPr algn="ctr"/>
            <a:r>
              <a:rPr lang="it-IT" dirty="0" err="1" smtClean="0"/>
              <a:t>Current</a:t>
            </a:r>
            <a:r>
              <a:rPr lang="it-IT" dirty="0" smtClean="0"/>
              <a:t> account (</a:t>
            </a:r>
            <a:r>
              <a:rPr lang="it-IT" dirty="0" err="1" smtClean="0"/>
              <a:t>Italy</a:t>
            </a:r>
            <a:r>
              <a:rPr lang="it-IT" dirty="0" smtClean="0"/>
              <a:t>)</a:t>
            </a:r>
            <a:endParaRPr lang="it-IT" dirty="0"/>
          </a:p>
        </p:txBody>
      </p:sp>
      <p:sp>
        <p:nvSpPr>
          <p:cNvPr id="6" name="Rettangolo 5"/>
          <p:cNvSpPr/>
          <p:nvPr/>
        </p:nvSpPr>
        <p:spPr>
          <a:xfrm>
            <a:off x="838200" y="6200062"/>
            <a:ext cx="10280072" cy="276999"/>
          </a:xfrm>
          <a:prstGeom prst="rect">
            <a:avLst/>
          </a:prstGeom>
        </p:spPr>
        <p:txBody>
          <a:bodyPr wrap="square">
            <a:spAutoFit/>
          </a:bodyPr>
          <a:lstStyle/>
          <a:p>
            <a:pPr algn="ctr"/>
            <a:r>
              <a:rPr lang="en-GB" sz="1200" dirty="0"/>
              <a:t>https://www.bancaditalia.it/pubblicazioni/bilancia-pagamenti/2025-bilancia-pagamenti/en_statistiche_BDP_20250819.pdf?language_id=1</a:t>
            </a:r>
            <a:endParaRPr lang="en-GB" sz="1200" dirty="0"/>
          </a:p>
        </p:txBody>
      </p:sp>
      <p:pic>
        <p:nvPicPr>
          <p:cNvPr id="3" name="Immagine 2"/>
          <p:cNvPicPr>
            <a:picLocks noChangeAspect="1"/>
          </p:cNvPicPr>
          <p:nvPr/>
        </p:nvPicPr>
        <p:blipFill>
          <a:blip r:embed="rId2"/>
          <a:stretch>
            <a:fillRect/>
          </a:stretch>
        </p:blipFill>
        <p:spPr>
          <a:xfrm>
            <a:off x="1804590" y="1163782"/>
            <a:ext cx="9313682" cy="4793555"/>
          </a:xfrm>
          <a:prstGeom prst="rect">
            <a:avLst/>
          </a:prstGeom>
        </p:spPr>
      </p:pic>
    </p:spTree>
    <p:extLst>
      <p:ext uri="{BB962C8B-B14F-4D97-AF65-F5344CB8AC3E}">
        <p14:creationId xmlns:p14="http://schemas.microsoft.com/office/powerpoint/2010/main" val="36913817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Capital account</a:t>
            </a:r>
            <a:endParaRPr lang="it-IT" dirty="0"/>
          </a:p>
        </p:txBody>
      </p:sp>
      <p:sp>
        <p:nvSpPr>
          <p:cNvPr id="3" name="Segnaposto contenuto 2"/>
          <p:cNvSpPr>
            <a:spLocks noGrp="1"/>
          </p:cNvSpPr>
          <p:nvPr>
            <p:ph idx="1"/>
          </p:nvPr>
        </p:nvSpPr>
        <p:spPr/>
        <p:txBody>
          <a:bodyPr>
            <a:normAutofit fontScale="85000" lnSpcReduction="20000"/>
          </a:bodyPr>
          <a:lstStyle/>
          <a:p>
            <a:r>
              <a:rPr lang="en-US" dirty="0">
                <a:solidFill>
                  <a:srgbClr val="FF0000"/>
                </a:solidFill>
              </a:rPr>
              <a:t>13.1 The capital account in the international accounts </a:t>
            </a:r>
            <a:r>
              <a:rPr lang="en-US" dirty="0"/>
              <a:t>shows (a) capital transfers receivable and payable between residents and nonresidents and (b) the acquisition and disposal of </a:t>
            </a:r>
            <a:r>
              <a:rPr lang="en-US" dirty="0" err="1"/>
              <a:t>nonproduced</a:t>
            </a:r>
            <a:r>
              <a:rPr lang="en-US" dirty="0"/>
              <a:t>, nonfinancial assets between residents and nonresidents. </a:t>
            </a:r>
            <a:endParaRPr lang="en-US" dirty="0" smtClean="0"/>
          </a:p>
          <a:p>
            <a:r>
              <a:rPr lang="en-US" dirty="0" smtClean="0"/>
              <a:t>13.2 </a:t>
            </a:r>
            <a:r>
              <a:rPr lang="en-US" dirty="0"/>
              <a:t>An overview of the capital account is shown in Table 13.1. The </a:t>
            </a:r>
            <a:r>
              <a:rPr lang="en-US" dirty="0">
                <a:solidFill>
                  <a:srgbClr val="FF0000"/>
                </a:solidFill>
              </a:rPr>
              <a:t>balance on the capital account</a:t>
            </a:r>
            <a:r>
              <a:rPr lang="en-US" dirty="0"/>
              <a:t> shows the total credits less debits for capital transfers and </a:t>
            </a:r>
            <a:r>
              <a:rPr lang="en-US" dirty="0" err="1"/>
              <a:t>nonproduced</a:t>
            </a:r>
            <a:r>
              <a:rPr lang="en-US" dirty="0"/>
              <a:t>, nonfinancial assets. </a:t>
            </a:r>
            <a:r>
              <a:rPr lang="en-US" dirty="0">
                <a:solidFill>
                  <a:srgbClr val="FF0000"/>
                </a:solidFill>
              </a:rPr>
              <a:t>In addition, the sum of the current and capital account balances can also be shown as a balancing item. </a:t>
            </a:r>
            <a:r>
              <a:rPr lang="en-US" dirty="0"/>
              <a:t>The balancing item is labeled as net lending (+)/net borrowing (–) from the capital and current accounts. That sum is also conceptually equal to net lending (+)/net borrowing (–) from the financial account, as discussed in paragraph 8.4. Although conceptually equal, they may differ in practice. </a:t>
            </a:r>
            <a:r>
              <a:rPr lang="en-US" dirty="0">
                <a:solidFill>
                  <a:srgbClr val="FF0000"/>
                </a:solidFill>
              </a:rPr>
              <a:t>The current and capital accounts show nonfinancial transactions, with the balance requiring net lending or net borrowing, while the financial account shows how net lending or borrowing is allocated or financed.</a:t>
            </a:r>
            <a:endParaRPr lang="it-IT" dirty="0">
              <a:solidFill>
                <a:srgbClr val="FF0000"/>
              </a:solidFill>
            </a:endParaRPr>
          </a:p>
        </p:txBody>
      </p:sp>
      <p:sp>
        <p:nvSpPr>
          <p:cNvPr id="4" name="Rettangolo 3"/>
          <p:cNvSpPr/>
          <p:nvPr/>
        </p:nvSpPr>
        <p:spPr>
          <a:xfrm>
            <a:off x="3011054" y="6176963"/>
            <a:ext cx="6770255" cy="369332"/>
          </a:xfrm>
          <a:prstGeom prst="rect">
            <a:avLst/>
          </a:prstGeom>
        </p:spPr>
        <p:txBody>
          <a:bodyPr wrap="square">
            <a:spAutoFit/>
          </a:bodyPr>
          <a:lstStyle/>
          <a:p>
            <a:r>
              <a:rPr lang="it-IT" dirty="0"/>
              <a:t>https://www.imf.org/external/pubs/ft/bop/2007/pdf/chap13.pdf</a:t>
            </a:r>
          </a:p>
        </p:txBody>
      </p:sp>
    </p:spTree>
    <p:extLst>
      <p:ext uri="{BB962C8B-B14F-4D97-AF65-F5344CB8AC3E}">
        <p14:creationId xmlns:p14="http://schemas.microsoft.com/office/powerpoint/2010/main" val="9564911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838200" y="500061"/>
            <a:ext cx="10515600" cy="1017787"/>
          </a:xfrm>
        </p:spPr>
        <p:txBody>
          <a:bodyPr/>
          <a:lstStyle/>
          <a:p>
            <a:pPr algn="ctr"/>
            <a:r>
              <a:rPr lang="it-IT" dirty="0"/>
              <a:t>Capital </a:t>
            </a:r>
            <a:r>
              <a:rPr lang="it-IT" dirty="0" smtClean="0"/>
              <a:t>account, 2</a:t>
            </a:r>
            <a:endParaRPr lang="it-IT" dirty="0"/>
          </a:p>
        </p:txBody>
      </p:sp>
      <p:sp>
        <p:nvSpPr>
          <p:cNvPr id="6" name="Segnaposto contenuto 5"/>
          <p:cNvSpPr>
            <a:spLocks noGrp="1"/>
          </p:cNvSpPr>
          <p:nvPr>
            <p:ph sz="half" idx="2"/>
          </p:nvPr>
        </p:nvSpPr>
        <p:spPr/>
        <p:txBody>
          <a:bodyPr>
            <a:normAutofit fontScale="70000" lnSpcReduction="20000"/>
          </a:bodyPr>
          <a:lstStyle/>
          <a:p>
            <a:r>
              <a:rPr lang="en-US" dirty="0">
                <a:solidFill>
                  <a:srgbClr val="FF0000"/>
                </a:solidFill>
              </a:rPr>
              <a:t>13.9 Natural resources </a:t>
            </a:r>
            <a:r>
              <a:rPr lang="en-US" dirty="0"/>
              <a:t>include land, mineral rights, forestry rights, water, fishing rights, air space, and electromagnetic spectrum</a:t>
            </a:r>
            <a:r>
              <a:rPr lang="en-US" dirty="0" smtClean="0"/>
              <a:t>.</a:t>
            </a:r>
          </a:p>
          <a:p>
            <a:r>
              <a:rPr lang="en-US" dirty="0">
                <a:solidFill>
                  <a:srgbClr val="FF0000"/>
                </a:solidFill>
              </a:rPr>
              <a:t>13.11 Contracts, leases, and licenses </a:t>
            </a:r>
            <a:r>
              <a:rPr lang="en-US" dirty="0"/>
              <a:t>covers those contracts, leases, and licenses that are recognized as economic </a:t>
            </a:r>
            <a:r>
              <a:rPr lang="en-US" dirty="0" smtClean="0"/>
              <a:t>assets.</a:t>
            </a:r>
          </a:p>
          <a:p>
            <a:r>
              <a:rPr lang="en-US" dirty="0">
                <a:solidFill>
                  <a:srgbClr val="FF0000"/>
                </a:solidFill>
              </a:rPr>
              <a:t>13.17 Marketing assets </a:t>
            </a:r>
            <a:r>
              <a:rPr lang="en-US" dirty="0"/>
              <a:t>consist of items such as brand names, mastheads, trademarks, logos, and domain </a:t>
            </a:r>
            <a:r>
              <a:rPr lang="en-US" dirty="0" smtClean="0"/>
              <a:t>names</a:t>
            </a:r>
          </a:p>
          <a:p>
            <a:r>
              <a:rPr lang="en-US" dirty="0">
                <a:solidFill>
                  <a:srgbClr val="FF0000"/>
                </a:solidFill>
              </a:rPr>
              <a:t>13.19 Capital transfers </a:t>
            </a:r>
            <a:r>
              <a:rPr lang="en-US" dirty="0"/>
              <a:t>are transfers in which the ownership of an asset (other than cash or inventories) changes from one party to another; or which obliges one or both parties to acquire or dispose of an asset (other than cash or inventories); or where a liability is forgiven by the creditor.</a:t>
            </a:r>
            <a:endParaRPr lang="en-US" dirty="0" smtClean="0"/>
          </a:p>
          <a:p>
            <a:endParaRPr lang="it-IT" dirty="0"/>
          </a:p>
        </p:txBody>
      </p:sp>
      <p:pic>
        <p:nvPicPr>
          <p:cNvPr id="7" name="Immagine 6"/>
          <p:cNvPicPr>
            <a:picLocks noChangeAspect="1"/>
          </p:cNvPicPr>
          <p:nvPr/>
        </p:nvPicPr>
        <p:blipFill>
          <a:blip r:embed="rId2"/>
          <a:stretch>
            <a:fillRect/>
          </a:stretch>
        </p:blipFill>
        <p:spPr>
          <a:xfrm>
            <a:off x="481445" y="2215356"/>
            <a:ext cx="5410200" cy="3571875"/>
          </a:xfrm>
          <a:prstGeom prst="rect">
            <a:avLst/>
          </a:prstGeom>
        </p:spPr>
      </p:pic>
      <p:sp>
        <p:nvSpPr>
          <p:cNvPr id="8" name="Rettangolo 7"/>
          <p:cNvSpPr/>
          <p:nvPr/>
        </p:nvSpPr>
        <p:spPr>
          <a:xfrm>
            <a:off x="923637" y="6176963"/>
            <a:ext cx="6096000" cy="307777"/>
          </a:xfrm>
          <a:prstGeom prst="rect">
            <a:avLst/>
          </a:prstGeom>
        </p:spPr>
        <p:txBody>
          <a:bodyPr>
            <a:spAutoFit/>
          </a:bodyPr>
          <a:lstStyle/>
          <a:p>
            <a:pPr algn="ctr"/>
            <a:r>
              <a:rPr lang="it-IT" sz="1400" dirty="0"/>
              <a:t>https://www.imf.org/external/pubs/ft/bop/2007/pdf/chap13.pdf</a:t>
            </a:r>
          </a:p>
        </p:txBody>
      </p:sp>
    </p:spTree>
    <p:extLst>
      <p:ext uri="{BB962C8B-B14F-4D97-AF65-F5344CB8AC3E}">
        <p14:creationId xmlns:p14="http://schemas.microsoft.com/office/powerpoint/2010/main" val="798042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p:cNvSpPr>
            <a:spLocks noGrp="1"/>
          </p:cNvSpPr>
          <p:nvPr>
            <p:ph type="title"/>
          </p:nvPr>
        </p:nvSpPr>
        <p:spPr/>
        <p:txBody>
          <a:bodyPr/>
          <a:lstStyle/>
          <a:p>
            <a:pPr algn="ctr"/>
            <a:r>
              <a:rPr lang="it-IT" dirty="0" err="1" smtClean="0"/>
              <a:t>Current</a:t>
            </a:r>
            <a:r>
              <a:rPr lang="it-IT" dirty="0" smtClean="0"/>
              <a:t> and capital </a:t>
            </a:r>
            <a:r>
              <a:rPr lang="it-IT" dirty="0"/>
              <a:t>account (</a:t>
            </a:r>
            <a:r>
              <a:rPr lang="it-IT" dirty="0" err="1"/>
              <a:t>Italy</a:t>
            </a:r>
            <a:r>
              <a:rPr lang="it-IT" dirty="0"/>
              <a:t>)</a:t>
            </a:r>
          </a:p>
        </p:txBody>
      </p:sp>
      <p:sp>
        <p:nvSpPr>
          <p:cNvPr id="9" name="CasellaDiTesto 8"/>
          <p:cNvSpPr txBox="1"/>
          <p:nvPr/>
        </p:nvSpPr>
        <p:spPr>
          <a:xfrm>
            <a:off x="734096" y="6168980"/>
            <a:ext cx="11075831" cy="307777"/>
          </a:xfrm>
          <a:prstGeom prst="rect">
            <a:avLst/>
          </a:prstGeom>
          <a:noFill/>
        </p:spPr>
        <p:txBody>
          <a:bodyPr wrap="square" rtlCol="0">
            <a:spAutoFit/>
          </a:bodyPr>
          <a:lstStyle/>
          <a:p>
            <a:pPr algn="ctr"/>
            <a:r>
              <a:rPr lang="it-IT" sz="1400" dirty="0"/>
              <a:t>https://www.bancaditalia.it/pubblicazioni/bilancia-pagamenti/2024-bilancia-pagamenti/en_statistiche_BDP_20240820.pdf?language_id=1</a:t>
            </a:r>
          </a:p>
        </p:txBody>
      </p:sp>
      <p:pic>
        <p:nvPicPr>
          <p:cNvPr id="2" name="Immagine 1"/>
          <p:cNvPicPr>
            <a:picLocks noChangeAspect="1"/>
          </p:cNvPicPr>
          <p:nvPr/>
        </p:nvPicPr>
        <p:blipFill>
          <a:blip r:embed="rId2"/>
          <a:stretch>
            <a:fillRect/>
          </a:stretch>
        </p:blipFill>
        <p:spPr>
          <a:xfrm>
            <a:off x="838200" y="2017336"/>
            <a:ext cx="10581249" cy="3242821"/>
          </a:xfrm>
          <a:prstGeom prst="rect">
            <a:avLst/>
          </a:prstGeom>
        </p:spPr>
      </p:pic>
    </p:spTree>
    <p:extLst>
      <p:ext uri="{BB962C8B-B14F-4D97-AF65-F5344CB8AC3E}">
        <p14:creationId xmlns:p14="http://schemas.microsoft.com/office/powerpoint/2010/main" val="16017118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Homework</a:t>
            </a:r>
            <a:endParaRPr lang="it-IT" dirty="0"/>
          </a:p>
        </p:txBody>
      </p:sp>
      <p:sp>
        <p:nvSpPr>
          <p:cNvPr id="3" name="Segnaposto contenuto 2"/>
          <p:cNvSpPr>
            <a:spLocks noGrp="1"/>
          </p:cNvSpPr>
          <p:nvPr>
            <p:ph idx="1"/>
          </p:nvPr>
        </p:nvSpPr>
        <p:spPr/>
        <p:txBody>
          <a:bodyPr/>
          <a:lstStyle/>
          <a:p>
            <a:r>
              <a:rPr lang="it-IT" dirty="0" err="1" smtClean="0"/>
              <a:t>Choose</a:t>
            </a:r>
            <a:r>
              <a:rPr lang="it-IT" dirty="0" smtClean="0"/>
              <a:t> a country to </a:t>
            </a:r>
            <a:r>
              <a:rPr lang="it-IT" dirty="0" err="1" smtClean="0"/>
              <a:t>your</a:t>
            </a:r>
            <a:r>
              <a:rPr lang="it-IT" dirty="0" smtClean="0"/>
              <a:t> </a:t>
            </a:r>
            <a:r>
              <a:rPr lang="it-IT" dirty="0" err="1" smtClean="0"/>
              <a:t>liking</a:t>
            </a:r>
            <a:r>
              <a:rPr lang="it-IT" dirty="0" smtClean="0"/>
              <a:t>, </a:t>
            </a:r>
            <a:r>
              <a:rPr lang="it-IT" dirty="0" err="1" smtClean="0"/>
              <a:t>find</a:t>
            </a:r>
            <a:r>
              <a:rPr lang="it-IT" dirty="0" smtClean="0"/>
              <a:t> data </a:t>
            </a:r>
            <a:r>
              <a:rPr lang="it-IT" dirty="0" err="1" smtClean="0"/>
              <a:t>about</a:t>
            </a:r>
            <a:r>
              <a:rPr lang="it-IT" dirty="0" smtClean="0"/>
              <a:t> </a:t>
            </a:r>
            <a:r>
              <a:rPr lang="it-IT" dirty="0" err="1" smtClean="0"/>
              <a:t>its</a:t>
            </a:r>
            <a:r>
              <a:rPr lang="it-IT" dirty="0" smtClean="0"/>
              <a:t> balance of </a:t>
            </a:r>
            <a:r>
              <a:rPr lang="it-IT" dirty="0" err="1" smtClean="0"/>
              <a:t>payments</a:t>
            </a:r>
            <a:r>
              <a:rPr lang="it-IT" dirty="0" smtClean="0"/>
              <a:t>, </a:t>
            </a:r>
            <a:r>
              <a:rPr lang="it-IT" dirty="0" err="1" smtClean="0"/>
              <a:t>comment</a:t>
            </a:r>
            <a:r>
              <a:rPr lang="it-IT" dirty="0" smtClean="0"/>
              <a:t> </a:t>
            </a:r>
            <a:r>
              <a:rPr lang="it-IT" dirty="0" err="1" smtClean="0"/>
              <a:t>them</a:t>
            </a:r>
            <a:r>
              <a:rPr lang="it-IT" dirty="0" smtClean="0"/>
              <a:t> </a:t>
            </a:r>
            <a:r>
              <a:rPr lang="it-IT" dirty="0" err="1" smtClean="0"/>
              <a:t>focusing</a:t>
            </a:r>
            <a:r>
              <a:rPr lang="it-IT" dirty="0" smtClean="0"/>
              <a:t> on the </a:t>
            </a:r>
            <a:r>
              <a:rPr lang="it-IT" dirty="0" err="1" smtClean="0"/>
              <a:t>current</a:t>
            </a:r>
            <a:r>
              <a:rPr lang="it-IT" dirty="0" smtClean="0"/>
              <a:t> and capital accounts.</a:t>
            </a:r>
          </a:p>
          <a:p>
            <a:r>
              <a:rPr lang="it-IT" dirty="0" err="1" smtClean="0"/>
              <a:t>Try</a:t>
            </a:r>
            <a:r>
              <a:rPr lang="it-IT" dirty="0" smtClean="0"/>
              <a:t> and </a:t>
            </a:r>
            <a:r>
              <a:rPr lang="it-IT" dirty="0" err="1" smtClean="0"/>
              <a:t>explain</a:t>
            </a:r>
            <a:r>
              <a:rPr lang="it-IT" dirty="0" smtClean="0"/>
              <a:t> </a:t>
            </a:r>
            <a:r>
              <a:rPr lang="it-IT" dirty="0" err="1" smtClean="0"/>
              <a:t>why</a:t>
            </a:r>
            <a:r>
              <a:rPr lang="it-IT" dirty="0" smtClean="0"/>
              <a:t> </a:t>
            </a:r>
          </a:p>
          <a:p>
            <a:endParaRPr lang="it-IT" dirty="0" smtClean="0"/>
          </a:p>
          <a:p>
            <a:r>
              <a:rPr lang="it-IT" dirty="0" smtClean="0"/>
              <a:t>Take a look </a:t>
            </a:r>
            <a:r>
              <a:rPr lang="it-IT" dirty="0" err="1" smtClean="0"/>
              <a:t>at</a:t>
            </a:r>
            <a:r>
              <a:rPr lang="it-IT" dirty="0"/>
              <a:t> </a:t>
            </a:r>
            <a:r>
              <a:rPr lang="it-IT" dirty="0" err="1" smtClean="0"/>
              <a:t>chapters</a:t>
            </a:r>
            <a:r>
              <a:rPr lang="it-IT" dirty="0" smtClean="0"/>
              <a:t> 10, 11, 12, 13</a:t>
            </a:r>
            <a:r>
              <a:rPr lang="it-IT" i="1" dirty="0" smtClean="0"/>
              <a:t> </a:t>
            </a:r>
            <a:r>
              <a:rPr lang="it-IT" dirty="0">
                <a:hlinkClick r:id="rId2"/>
              </a:rPr>
              <a:t>https://www.imf.org/external/pubs/ft/bop/2007/pdf/bpm6.pdf</a:t>
            </a:r>
            <a:endParaRPr lang="it-IT" dirty="0"/>
          </a:p>
          <a:p>
            <a:endParaRPr lang="it-IT" dirty="0" smtClean="0"/>
          </a:p>
        </p:txBody>
      </p:sp>
      <p:pic>
        <p:nvPicPr>
          <p:cNvPr id="4" name="Immagine 3"/>
          <p:cNvPicPr>
            <a:picLocks noChangeAspect="1"/>
          </p:cNvPicPr>
          <p:nvPr/>
        </p:nvPicPr>
        <p:blipFill>
          <a:blip r:embed="rId3"/>
          <a:stretch>
            <a:fillRect/>
          </a:stretch>
        </p:blipFill>
        <p:spPr>
          <a:xfrm>
            <a:off x="4032250" y="3054927"/>
            <a:ext cx="7321550" cy="568664"/>
          </a:xfrm>
          <a:prstGeom prst="rect">
            <a:avLst/>
          </a:prstGeom>
        </p:spPr>
      </p:pic>
    </p:spTree>
    <p:extLst>
      <p:ext uri="{BB962C8B-B14F-4D97-AF65-F5344CB8AC3E}">
        <p14:creationId xmlns:p14="http://schemas.microsoft.com/office/powerpoint/2010/main" val="59495539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6464</TotalTime>
  <Words>1868</Words>
  <Application>Microsoft Office PowerPoint</Application>
  <PresentationFormat>Widescreen</PresentationFormat>
  <Paragraphs>141</Paragraphs>
  <Slides>22</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22</vt:i4>
      </vt:variant>
    </vt:vector>
  </HeadingPairs>
  <TitlesOfParts>
    <vt:vector size="28" baseType="lpstr">
      <vt:lpstr>Arial</vt:lpstr>
      <vt:lpstr>Calibri</vt:lpstr>
      <vt:lpstr>Calibri Light</vt:lpstr>
      <vt:lpstr>Cambria Math</vt:lpstr>
      <vt:lpstr>Times New Roman</vt:lpstr>
      <vt:lpstr>Tema di Office</vt:lpstr>
      <vt:lpstr>Introduction to  International economics Lecture 3</vt:lpstr>
      <vt:lpstr>Presentazione standard di PowerPoint</vt:lpstr>
      <vt:lpstr>Current account</vt:lpstr>
      <vt:lpstr>Current account: goods and services</vt:lpstr>
      <vt:lpstr>Current account: goods and services, 2</vt:lpstr>
      <vt:lpstr>Presentazione standard di PowerPoint</vt:lpstr>
      <vt:lpstr>Presentazione standard di PowerPoint</vt:lpstr>
      <vt:lpstr>Focus on exports and imports (example, 2022 last available report), 1</vt:lpstr>
      <vt:lpstr>Focus on exports and imports (example), 2</vt:lpstr>
      <vt:lpstr>Focus on exports and imports (example), 3</vt:lpstr>
      <vt:lpstr>Exports and imports of goods: Classification</vt:lpstr>
      <vt:lpstr>International trade in services</vt:lpstr>
      <vt:lpstr>Determinants of Exports: X=X_0+x_1 Y_W-x_2 e</vt:lpstr>
      <vt:lpstr>Determinants of Imports: M=M_0+m_1 Y+m_2 e</vt:lpstr>
      <vt:lpstr>Current account: primary and secondary income accounts</vt:lpstr>
      <vt:lpstr>Current account: primary income account</vt:lpstr>
      <vt:lpstr>Current account: secondary income account</vt:lpstr>
      <vt:lpstr>Current account (Italy)</vt:lpstr>
      <vt:lpstr>Capital account</vt:lpstr>
      <vt:lpstr>Capital account, 2</vt:lpstr>
      <vt:lpstr>Current and capital account (Italy)</vt:lpstr>
      <vt:lpstr>Homework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522</cp:revision>
  <dcterms:created xsi:type="dcterms:W3CDTF">2020-08-16T17:14:48Z</dcterms:created>
  <dcterms:modified xsi:type="dcterms:W3CDTF">2025-09-14T15:34:19Z</dcterms:modified>
</cp:coreProperties>
</file>