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4" r:id="rId3"/>
    <p:sldId id="352" r:id="rId4"/>
    <p:sldId id="386" r:id="rId5"/>
    <p:sldId id="387" r:id="rId6"/>
    <p:sldId id="388" r:id="rId7"/>
    <p:sldId id="353" r:id="rId8"/>
    <p:sldId id="371" r:id="rId9"/>
    <p:sldId id="354" r:id="rId10"/>
    <p:sldId id="385" r:id="rId11"/>
    <p:sldId id="355" r:id="rId12"/>
    <p:sldId id="377" r:id="rId13"/>
    <p:sldId id="378" r:id="rId14"/>
    <p:sldId id="356" r:id="rId15"/>
    <p:sldId id="357" r:id="rId16"/>
    <p:sldId id="358" r:id="rId17"/>
    <p:sldId id="359" r:id="rId18"/>
    <p:sldId id="360" r:id="rId19"/>
    <p:sldId id="363" r:id="rId20"/>
    <p:sldId id="372" r:id="rId21"/>
    <p:sldId id="364" r:id="rId22"/>
    <p:sldId id="365" r:id="rId23"/>
    <p:sldId id="366" r:id="rId24"/>
    <p:sldId id="373" r:id="rId25"/>
    <p:sldId id="379" r:id="rId26"/>
    <p:sldId id="367" r:id="rId27"/>
    <p:sldId id="380" r:id="rId28"/>
    <p:sldId id="381" r:id="rId29"/>
    <p:sldId id="369" r:id="rId30"/>
    <p:sldId id="370" r:id="rId3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06/09/2026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06/09/2026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06/09/2026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06/09/2026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paolo.paesani@uniroma2.i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paolo.paesani@uniroma2.i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www.wto.org/english/thewto_e/whatis_e/tif_e/fact2_e.htm" TargetMode="External"/><Relationship Id="rId2" Type="http://schemas.openxmlformats.org/officeDocument/2006/relationships/hyperlink" Target="https://www.wto.org/english/tratop_e/tariffs_e/tariffs_e.htm" TargetMode="Externa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books.core-econ.org/the-economy-v1/book/text/18.html?bookmarks=31-139-8-0-0-0-0-0-0-10-171-174-5-0-67-191-166-163-2-0-0-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5400" dirty="0" smtClean="0"/>
              <a:t>INTEC </a:t>
            </a:r>
            <a:r>
              <a:rPr lang="it-IT" sz="5400" dirty="0" err="1"/>
              <a:t>Lecture</a:t>
            </a:r>
            <a:r>
              <a:rPr lang="it-IT" sz="5400" dirty="0"/>
              <a:t> </a:t>
            </a:r>
            <a:r>
              <a:rPr lang="it-IT" sz="5400" dirty="0" smtClean="0"/>
              <a:t>1 </a:t>
            </a:r>
            <a:r>
              <a:rPr lang="it-IT" sz="5400" dirty="0"/>
              <a:t/>
            </a:r>
            <a:br>
              <a:rPr lang="it-IT" sz="5400" dirty="0"/>
            </a:br>
            <a:r>
              <a:rPr lang="it-IT" sz="5400" dirty="0"/>
              <a:t>Course </a:t>
            </a:r>
            <a:r>
              <a:rPr lang="it-IT" sz="5400" dirty="0" err="1"/>
              <a:t>introduction</a:t>
            </a:r>
            <a:r>
              <a:rPr lang="it-IT" sz="5400" dirty="0"/>
              <a:t> and </a:t>
            </a:r>
            <a:r>
              <a:rPr lang="it-IT" sz="5400" smtClean="0"/>
              <a:t>globalization</a:t>
            </a:r>
            <a:r>
              <a:rPr lang="it-IT" sz="5400" dirty="0" smtClean="0"/>
              <a:t> </a:t>
            </a:r>
            <a:r>
              <a:rPr lang="it-IT" sz="5400" dirty="0" err="1" smtClean="0"/>
              <a:t>indicators</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07/09/2026</a:t>
            </a:r>
          </a:p>
          <a:p>
            <a:endParaRPr lang="it-IT" dirty="0"/>
          </a:p>
        </p:txBody>
      </p:sp>
    </p:spTree>
    <p:extLst>
      <p:ext uri="{BB962C8B-B14F-4D97-AF65-F5344CB8AC3E}">
        <p14:creationId xmlns:p14="http://schemas.microsoft.com/office/powerpoint/2010/main" val="653114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The </a:t>
            </a:r>
            <a:r>
              <a:rPr lang="it-IT" sz="4200" dirty="0" err="1" smtClean="0"/>
              <a:t>teacher</a:t>
            </a:r>
            <a:r>
              <a:rPr lang="it-IT" sz="4200" dirty="0" smtClean="0"/>
              <a:t> and the </a:t>
            </a:r>
            <a:r>
              <a:rPr lang="it-IT" sz="4200" dirty="0" err="1" smtClean="0"/>
              <a:t>course</a:t>
            </a:r>
            <a:endParaRPr lang="it-IT" sz="4200" dirty="0"/>
          </a:p>
        </p:txBody>
      </p:sp>
      <p:sp>
        <p:nvSpPr>
          <p:cNvPr id="3" name="Segnaposto contenuto 2"/>
          <p:cNvSpPr>
            <a:spLocks noGrp="1"/>
          </p:cNvSpPr>
          <p:nvPr>
            <p:ph idx="1"/>
          </p:nvPr>
        </p:nvSpPr>
        <p:spPr>
          <a:xfrm>
            <a:off x="662709" y="1613189"/>
            <a:ext cx="10515600" cy="2219902"/>
          </a:xfrm>
        </p:spPr>
        <p:txBody>
          <a:bodyPr>
            <a:normAutofit fontScale="92500" lnSpcReduction="10000"/>
          </a:bodyPr>
          <a:lstStyle/>
          <a:p>
            <a:r>
              <a:rPr lang="en-US" dirty="0" smtClean="0">
                <a:latin typeface="Calibri" panose="020F0502020204030204" pitchFamily="34" charset="0"/>
                <a:cs typeface="Calibri" panose="020F0502020204030204" pitchFamily="34" charset="0"/>
              </a:rPr>
              <a:t>Prof</a:t>
            </a:r>
            <a:r>
              <a:rPr lang="en-US" dirty="0">
                <a:latin typeface="Calibri" panose="020F0502020204030204" pitchFamily="34" charset="0"/>
                <a:cs typeface="Calibri" panose="020F0502020204030204" pitchFamily="34" charset="0"/>
              </a:rPr>
              <a:t>. Paolo Paesani, BA, M.Sc., Ph.D. </a:t>
            </a:r>
          </a:p>
          <a:p>
            <a:r>
              <a:rPr lang="en-US" dirty="0">
                <a:solidFill>
                  <a:srgbClr val="FF0000"/>
                </a:solidFill>
                <a:latin typeface="Calibri" panose="020F0502020204030204" pitchFamily="34" charset="0"/>
                <a:cs typeface="Calibri" panose="020F0502020204030204" pitchFamily="34" charset="0"/>
              </a:rPr>
              <a:t>UTV</a:t>
            </a:r>
            <a:r>
              <a:rPr lang="en-US" dirty="0">
                <a:latin typeface="Calibri" panose="020F0502020204030204" pitchFamily="34" charset="0"/>
                <a:cs typeface="Calibri" panose="020F0502020204030204" pitchFamily="34" charset="0"/>
              </a:rPr>
              <a:t>, LUISS, </a:t>
            </a:r>
            <a:r>
              <a:rPr lang="en-US" dirty="0" smtClean="0">
                <a:latin typeface="Calibri" panose="020F0502020204030204" pitchFamily="34" charset="0"/>
                <a:cs typeface="Calibri" panose="020F0502020204030204" pitchFamily="34" charset="0"/>
              </a:rPr>
              <a:t>Sapienza</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Main fields of research: </a:t>
            </a:r>
            <a:r>
              <a:rPr lang="en-US" dirty="0" smtClean="0">
                <a:latin typeface="Calibri" panose="020F0502020204030204" pitchFamily="34" charset="0"/>
                <a:cs typeface="Calibri" panose="020F0502020204030204" pitchFamily="34" charset="0"/>
              </a:rPr>
              <a:t>HET (Macroeconomics, 20th century), Cambridge economics, European Economy</a:t>
            </a:r>
            <a:endParaRPr lang="en-US" dirty="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hlinkClick r:id="rId2"/>
              </a:rPr>
              <a:t>paolo.paesani@uniroma2.it</a:t>
            </a:r>
            <a:endParaRPr lang="en-US" dirty="0" smtClean="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pPr lvl="1"/>
            <a:endParaRPr lang="en-US" dirty="0" smtClean="0"/>
          </a:p>
        </p:txBody>
      </p:sp>
      <p:pic>
        <p:nvPicPr>
          <p:cNvPr id="6" name="Immagine 5"/>
          <p:cNvPicPr>
            <a:picLocks noChangeAspect="1"/>
          </p:cNvPicPr>
          <p:nvPr/>
        </p:nvPicPr>
        <p:blipFill>
          <a:blip r:embed="rId3"/>
          <a:stretch>
            <a:fillRect/>
          </a:stretch>
        </p:blipFill>
        <p:spPr>
          <a:xfrm>
            <a:off x="1801091" y="3833091"/>
            <a:ext cx="8895262" cy="2729717"/>
          </a:xfrm>
          <a:prstGeom prst="rect">
            <a:avLst/>
          </a:prstGeom>
        </p:spPr>
      </p:pic>
    </p:spTree>
    <p:extLst>
      <p:ext uri="{BB962C8B-B14F-4D97-AF65-F5344CB8AC3E}">
        <p14:creationId xmlns:p14="http://schemas.microsoft.com/office/powerpoint/2010/main" val="3802697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Course </a:t>
            </a:r>
            <a:r>
              <a:rPr lang="it-IT" dirty="0" err="1" smtClean="0"/>
              <a:t>assessment</a:t>
            </a:r>
            <a:endParaRPr lang="it-IT" dirty="0"/>
          </a:p>
        </p:txBody>
      </p:sp>
      <p:sp>
        <p:nvSpPr>
          <p:cNvPr id="3" name="Segnaposto contenuto 2"/>
          <p:cNvSpPr>
            <a:spLocks noGrp="1"/>
          </p:cNvSpPr>
          <p:nvPr>
            <p:ph idx="1"/>
          </p:nvPr>
        </p:nvSpPr>
        <p:spPr/>
        <p:txBody>
          <a:bodyPr>
            <a:normAutofit/>
          </a:bodyPr>
          <a:lstStyle/>
          <a:p>
            <a:endParaRPr lang="it-IT" dirty="0" smtClean="0"/>
          </a:p>
          <a:p>
            <a:endParaRPr lang="it-IT" dirty="0" smtClean="0"/>
          </a:p>
          <a:p>
            <a:endParaRPr lang="it-IT" dirty="0"/>
          </a:p>
          <a:p>
            <a:endParaRPr lang="it-IT" dirty="0"/>
          </a:p>
          <a:p>
            <a:endParaRPr lang="it-IT" dirty="0" smtClean="0"/>
          </a:p>
          <a:p>
            <a:r>
              <a:rPr lang="it-IT" dirty="0" smtClean="0"/>
              <a:t>Office hours: </a:t>
            </a:r>
            <a:r>
              <a:rPr lang="it-IT" dirty="0" err="1" smtClean="0"/>
              <a:t>write</a:t>
            </a:r>
            <a:r>
              <a:rPr lang="it-IT" dirty="0" smtClean="0"/>
              <a:t> to </a:t>
            </a:r>
            <a:r>
              <a:rPr lang="it-IT" dirty="0" smtClean="0">
                <a:hlinkClick r:id="rId2"/>
              </a:rPr>
              <a:t>paolo.paesani@uniroma2.it</a:t>
            </a:r>
            <a:r>
              <a:rPr lang="it-IT" dirty="0" smtClean="0"/>
              <a:t> </a:t>
            </a:r>
          </a:p>
          <a:p>
            <a:r>
              <a:rPr lang="it-IT" dirty="0" err="1" smtClean="0">
                <a:solidFill>
                  <a:srgbClr val="FF0000"/>
                </a:solidFill>
              </a:rPr>
              <a:t>Questions</a:t>
            </a:r>
            <a:r>
              <a:rPr lang="it-IT" dirty="0" smtClean="0">
                <a:solidFill>
                  <a:srgbClr val="FF0000"/>
                </a:solidFill>
              </a:rPr>
              <a:t>?</a:t>
            </a:r>
          </a:p>
          <a:p>
            <a:endParaRPr lang="it-IT" dirty="0" smtClean="0"/>
          </a:p>
          <a:p>
            <a:endParaRPr lang="it-IT" dirty="0"/>
          </a:p>
        </p:txBody>
      </p:sp>
      <p:pic>
        <p:nvPicPr>
          <p:cNvPr id="5" name="Immagine 4"/>
          <p:cNvPicPr>
            <a:picLocks noChangeAspect="1"/>
          </p:cNvPicPr>
          <p:nvPr/>
        </p:nvPicPr>
        <p:blipFill>
          <a:blip r:embed="rId3"/>
          <a:stretch>
            <a:fillRect/>
          </a:stretch>
        </p:blipFill>
        <p:spPr>
          <a:xfrm>
            <a:off x="1390650" y="1991519"/>
            <a:ext cx="9410700" cy="2009775"/>
          </a:xfrm>
          <a:prstGeom prst="rect">
            <a:avLst/>
          </a:prstGeom>
        </p:spPr>
      </p:pic>
    </p:spTree>
    <p:extLst>
      <p:ext uri="{BB962C8B-B14F-4D97-AF65-F5344CB8AC3E}">
        <p14:creationId xmlns:p14="http://schemas.microsoft.com/office/powerpoint/2010/main" val="2925017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Connection with Prof. </a:t>
            </a:r>
            <a:r>
              <a:rPr lang="it-IT" dirty="0" err="1" smtClean="0"/>
              <a:t>Pecchi’s</a:t>
            </a:r>
            <a:r>
              <a:rPr lang="it-IT" dirty="0" smtClean="0"/>
              <a:t> </a:t>
            </a:r>
            <a:r>
              <a:rPr lang="it-IT" dirty="0" err="1" smtClean="0"/>
              <a:t>course</a:t>
            </a:r>
            <a:endParaRPr lang="en-GB" dirty="0"/>
          </a:p>
        </p:txBody>
      </p:sp>
      <p:sp>
        <p:nvSpPr>
          <p:cNvPr id="3" name="Segnaposto contenuto 2"/>
          <p:cNvSpPr>
            <a:spLocks noGrp="1"/>
          </p:cNvSpPr>
          <p:nvPr>
            <p:ph idx="1"/>
          </p:nvPr>
        </p:nvSpPr>
        <p:spPr/>
        <p:txBody>
          <a:bodyPr/>
          <a:lstStyle/>
          <a:p>
            <a:r>
              <a:rPr lang="en-GB" dirty="0"/>
              <a:t>Professor </a:t>
            </a:r>
            <a:r>
              <a:rPr lang="en-GB" dirty="0" err="1"/>
              <a:t>Pecchi's</a:t>
            </a:r>
            <a:r>
              <a:rPr lang="en-GB" dirty="0"/>
              <a:t> course </a:t>
            </a:r>
            <a:r>
              <a:rPr lang="en-GB" dirty="0" smtClean="0"/>
              <a:t>(Global International Economics) covers </a:t>
            </a:r>
            <a:r>
              <a:rPr lang="en-GB" dirty="0"/>
              <a:t>international trade theory, protectionism, and the short- and long-term determination of exchange rates, as well as some topics in international monetary economics in relation to globalisation</a:t>
            </a:r>
            <a:r>
              <a:rPr lang="en-GB" dirty="0" smtClean="0"/>
              <a:t>.</a:t>
            </a:r>
          </a:p>
          <a:p>
            <a:r>
              <a:rPr lang="en-GB" dirty="0" smtClean="0"/>
              <a:t>These </a:t>
            </a:r>
            <a:r>
              <a:rPr lang="en-GB" dirty="0"/>
              <a:t>are </a:t>
            </a:r>
            <a:r>
              <a:rPr lang="en-GB" dirty="0" err="1" smtClean="0"/>
              <a:t>iissues</a:t>
            </a:r>
            <a:r>
              <a:rPr lang="en-GB" dirty="0" smtClean="0"/>
              <a:t> </a:t>
            </a:r>
            <a:r>
              <a:rPr lang="en-GB" dirty="0"/>
              <a:t>that </a:t>
            </a:r>
            <a:r>
              <a:rPr lang="en-GB" dirty="0" smtClean="0"/>
              <a:t>you </a:t>
            </a:r>
            <a:r>
              <a:rPr lang="en-GB" dirty="0"/>
              <a:t>will only briefly cover </a:t>
            </a:r>
            <a:r>
              <a:rPr lang="en-GB" dirty="0" smtClean="0"/>
              <a:t>with me.</a:t>
            </a:r>
          </a:p>
          <a:p>
            <a:r>
              <a:rPr lang="en-GB" dirty="0" smtClean="0"/>
              <a:t>In </a:t>
            </a:r>
            <a:r>
              <a:rPr lang="en-GB" dirty="0"/>
              <a:t>this sense, my part of the course provides an introduction to </a:t>
            </a:r>
            <a:r>
              <a:rPr lang="en-GB" dirty="0" err="1"/>
              <a:t>Prof.</a:t>
            </a:r>
            <a:r>
              <a:rPr lang="en-GB" dirty="0"/>
              <a:t> </a:t>
            </a:r>
            <a:r>
              <a:rPr lang="en-GB" dirty="0" err="1" smtClean="0"/>
              <a:t>Pecchi's</a:t>
            </a:r>
            <a:r>
              <a:rPr lang="en-GB" dirty="0" smtClean="0"/>
              <a:t> lectures. </a:t>
            </a:r>
            <a:endParaRPr lang="en-GB" dirty="0"/>
          </a:p>
        </p:txBody>
      </p:sp>
    </p:spTree>
    <p:extLst>
      <p:ext uri="{BB962C8B-B14F-4D97-AF65-F5344CB8AC3E}">
        <p14:creationId xmlns:p14="http://schemas.microsoft.com/office/powerpoint/2010/main" val="1562965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Connection with Prof. </a:t>
            </a:r>
            <a:r>
              <a:rPr lang="it-IT" dirty="0" err="1" smtClean="0"/>
              <a:t>Chiarini’s</a:t>
            </a:r>
            <a:r>
              <a:rPr lang="it-IT" dirty="0" smtClean="0"/>
              <a:t> </a:t>
            </a:r>
            <a:r>
              <a:rPr lang="it-IT" dirty="0" err="1" smtClean="0"/>
              <a:t>course</a:t>
            </a:r>
            <a:endParaRPr lang="en-GB" dirty="0"/>
          </a:p>
        </p:txBody>
      </p:sp>
      <p:sp>
        <p:nvSpPr>
          <p:cNvPr id="3" name="Segnaposto contenuto 2"/>
          <p:cNvSpPr>
            <a:spLocks noGrp="1"/>
          </p:cNvSpPr>
          <p:nvPr>
            <p:ph idx="1"/>
          </p:nvPr>
        </p:nvSpPr>
        <p:spPr/>
        <p:txBody>
          <a:bodyPr>
            <a:normAutofit lnSpcReduction="10000"/>
          </a:bodyPr>
          <a:lstStyle/>
          <a:p>
            <a:r>
              <a:rPr lang="it-IT" dirty="0" smtClean="0"/>
              <a:t>Prof. </a:t>
            </a:r>
            <a:r>
              <a:rPr lang="it-IT" dirty="0" err="1" smtClean="0"/>
              <a:t>Chiarini’s</a:t>
            </a:r>
            <a:r>
              <a:rPr lang="it-IT" dirty="0" smtClean="0"/>
              <a:t> </a:t>
            </a:r>
            <a:r>
              <a:rPr lang="it-IT" dirty="0" err="1" smtClean="0"/>
              <a:t>course</a:t>
            </a:r>
            <a:r>
              <a:rPr lang="it-IT" dirty="0" smtClean="0"/>
              <a:t> (Global Strategic </a:t>
            </a:r>
            <a:r>
              <a:rPr lang="it-IT" dirty="0" err="1" smtClean="0"/>
              <a:t>Theory</a:t>
            </a:r>
            <a:r>
              <a:rPr lang="it-IT" dirty="0" smtClean="0"/>
              <a:t>) </a:t>
            </a:r>
            <a:r>
              <a:rPr lang="en-GB" dirty="0" smtClean="0"/>
              <a:t>is </a:t>
            </a:r>
            <a:r>
              <a:rPr lang="en-GB" dirty="0"/>
              <a:t>an introduction to game theory. The criterion of dominance and the equilibrium of Nash will be analysed with pure strategies and mixed strategies, as well as different refinements of the equilibrium (Backwards Induction, subgame perfect Nash equilibrium). An introduction to Bayesian equilibrium and repeated games will also be provided. </a:t>
            </a:r>
            <a:endParaRPr lang="en-GB" dirty="0" smtClean="0"/>
          </a:p>
          <a:p>
            <a:r>
              <a:rPr lang="en-GB" dirty="0" smtClean="0"/>
              <a:t>The </a:t>
            </a:r>
            <a:r>
              <a:rPr lang="en-GB" dirty="0"/>
              <a:t>lessons use several examples in the field of economics, politics and economic policy. </a:t>
            </a:r>
            <a:endParaRPr lang="en-GB" dirty="0" smtClean="0"/>
          </a:p>
          <a:p>
            <a:r>
              <a:rPr lang="en-GB" dirty="0" smtClean="0"/>
              <a:t>In </a:t>
            </a:r>
            <a:r>
              <a:rPr lang="en-GB" dirty="0"/>
              <a:t>this case, establishing the connection between the two parts of the course necessitates a more </a:t>
            </a:r>
            <a:r>
              <a:rPr lang="en-GB" dirty="0" smtClean="0"/>
              <a:t>subtle </a:t>
            </a:r>
            <a:r>
              <a:rPr lang="en-GB" dirty="0"/>
              <a:t>process involving the concept of </a:t>
            </a:r>
            <a:r>
              <a:rPr lang="en-GB" dirty="0" smtClean="0">
                <a:solidFill>
                  <a:srgbClr val="FF0000"/>
                </a:solidFill>
              </a:rPr>
              <a:t>strategic interaction between the relevant actors in world </a:t>
            </a:r>
            <a:r>
              <a:rPr lang="en-GB" dirty="0">
                <a:solidFill>
                  <a:srgbClr val="FF0000"/>
                </a:solidFill>
              </a:rPr>
              <a:t>economy.</a:t>
            </a:r>
          </a:p>
        </p:txBody>
      </p:sp>
    </p:spTree>
    <p:extLst>
      <p:ext uri="{BB962C8B-B14F-4D97-AF65-F5344CB8AC3E}">
        <p14:creationId xmlns:p14="http://schemas.microsoft.com/office/powerpoint/2010/main" val="193169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International economics and </a:t>
            </a:r>
            <a:r>
              <a:rPr lang="it-IT" dirty="0" err="1" smtClean="0"/>
              <a:t>globalisation</a:t>
            </a:r>
            <a:r>
              <a:rPr lang="it-IT" dirty="0" smtClean="0"/>
              <a:t> </a:t>
            </a:r>
            <a:r>
              <a:rPr lang="it-IT" dirty="0" err="1" smtClean="0"/>
              <a:t>indicators</a:t>
            </a:r>
            <a:endParaRPr lang="en-GB" dirty="0"/>
          </a:p>
        </p:txBody>
      </p:sp>
      <p:sp>
        <p:nvSpPr>
          <p:cNvPr id="5" name="Segnaposto testo 4"/>
          <p:cNvSpPr>
            <a:spLocks noGrp="1"/>
          </p:cNvSpPr>
          <p:nvPr>
            <p:ph type="body" idx="1"/>
          </p:nvPr>
        </p:nvSpPr>
        <p:spPr/>
        <p:txBody>
          <a:bodyPr/>
          <a:lstStyle/>
          <a:p>
            <a:endParaRPr lang="en-GB"/>
          </a:p>
        </p:txBody>
      </p:sp>
    </p:spTree>
    <p:extLst>
      <p:ext uri="{BB962C8B-B14F-4D97-AF65-F5344CB8AC3E}">
        <p14:creationId xmlns:p14="http://schemas.microsoft.com/office/powerpoint/2010/main" val="1955627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Introduction</a:t>
            </a:r>
            <a:r>
              <a:rPr lang="it-IT" dirty="0" smtClean="0"/>
              <a:t> to International economics</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Follow-up on </a:t>
            </a:r>
            <a:r>
              <a:rPr lang="it-IT" dirty="0" err="1" smtClean="0">
                <a:solidFill>
                  <a:srgbClr val="FF0000"/>
                </a:solidFill>
              </a:rPr>
              <a:t>Macroeconomics</a:t>
            </a:r>
            <a:endParaRPr lang="it-IT" dirty="0" smtClean="0"/>
          </a:p>
          <a:p>
            <a:r>
              <a:rPr lang="it-IT" dirty="0"/>
              <a:t>F</a:t>
            </a:r>
            <a:r>
              <a:rPr lang="it-IT" dirty="0" smtClean="0"/>
              <a:t>rom the </a:t>
            </a:r>
            <a:r>
              <a:rPr lang="it-IT" dirty="0" err="1" smtClean="0"/>
              <a:t>national</a:t>
            </a:r>
            <a:r>
              <a:rPr lang="it-IT" dirty="0" smtClean="0"/>
              <a:t> to the global economy (</a:t>
            </a:r>
            <a:r>
              <a:rPr lang="it-IT" dirty="0" err="1" smtClean="0"/>
              <a:t>but</a:t>
            </a:r>
            <a:r>
              <a:rPr lang="it-IT" dirty="0" smtClean="0"/>
              <a:t> the focus </a:t>
            </a:r>
            <a:r>
              <a:rPr lang="it-IT" dirty="0" err="1" smtClean="0"/>
              <a:t>remains</a:t>
            </a:r>
            <a:r>
              <a:rPr lang="it-IT" dirty="0" smtClean="0"/>
              <a:t> on the </a:t>
            </a:r>
            <a:r>
              <a:rPr lang="it-IT" dirty="0" err="1" smtClean="0"/>
              <a:t>nation</a:t>
            </a:r>
            <a:r>
              <a:rPr lang="it-IT" dirty="0" smtClean="0"/>
              <a:t> state)</a:t>
            </a:r>
          </a:p>
          <a:p>
            <a:r>
              <a:rPr lang="it-IT" dirty="0" err="1" smtClean="0"/>
              <a:t>Economic</a:t>
            </a:r>
            <a:r>
              <a:rPr lang="it-IT" dirty="0" smtClean="0"/>
              <a:t> agents: </a:t>
            </a:r>
            <a:r>
              <a:rPr lang="it-IT" dirty="0" err="1" smtClean="0"/>
              <a:t>Households</a:t>
            </a:r>
            <a:r>
              <a:rPr lang="it-IT" dirty="0" smtClean="0"/>
              <a:t>, </a:t>
            </a:r>
            <a:r>
              <a:rPr lang="it-IT" dirty="0" err="1" smtClean="0"/>
              <a:t>Firms</a:t>
            </a:r>
            <a:r>
              <a:rPr lang="it-IT" dirty="0" smtClean="0"/>
              <a:t> (</a:t>
            </a:r>
            <a:r>
              <a:rPr lang="it-IT" dirty="0" err="1" smtClean="0"/>
              <a:t>Economic</a:t>
            </a:r>
            <a:r>
              <a:rPr lang="it-IT" dirty="0" smtClean="0"/>
              <a:t> </a:t>
            </a:r>
            <a:r>
              <a:rPr lang="it-IT" dirty="0" err="1" smtClean="0"/>
              <a:t>sectors</a:t>
            </a:r>
            <a:r>
              <a:rPr lang="it-IT" dirty="0" smtClean="0"/>
              <a:t>), </a:t>
            </a:r>
            <a:r>
              <a:rPr lang="it-IT" dirty="0" err="1" smtClean="0"/>
              <a:t>Banks</a:t>
            </a:r>
            <a:r>
              <a:rPr lang="it-IT" dirty="0" smtClean="0"/>
              <a:t> and non-</a:t>
            </a:r>
            <a:r>
              <a:rPr lang="it-IT" dirty="0" err="1" smtClean="0"/>
              <a:t>bank</a:t>
            </a:r>
            <a:r>
              <a:rPr lang="it-IT" dirty="0" smtClean="0"/>
              <a:t> </a:t>
            </a:r>
            <a:r>
              <a:rPr lang="it-IT" dirty="0" err="1" smtClean="0"/>
              <a:t>financial</a:t>
            </a:r>
            <a:r>
              <a:rPr lang="it-IT" dirty="0" smtClean="0"/>
              <a:t> </a:t>
            </a:r>
            <a:r>
              <a:rPr lang="it-IT" dirty="0" err="1" smtClean="0"/>
              <a:t>intermediaries</a:t>
            </a:r>
            <a:r>
              <a:rPr lang="it-IT" dirty="0" smtClean="0"/>
              <a:t>, Intermediate </a:t>
            </a:r>
            <a:r>
              <a:rPr lang="it-IT" dirty="0" err="1" smtClean="0"/>
              <a:t>bodies</a:t>
            </a:r>
            <a:r>
              <a:rPr lang="it-IT" dirty="0" smtClean="0"/>
              <a:t> (e.g. </a:t>
            </a:r>
            <a:r>
              <a:rPr lang="it-IT" dirty="0" err="1" smtClean="0"/>
              <a:t>trade</a:t>
            </a:r>
            <a:r>
              <a:rPr lang="it-IT" dirty="0" smtClean="0"/>
              <a:t> </a:t>
            </a:r>
            <a:r>
              <a:rPr lang="it-IT" dirty="0" err="1" smtClean="0"/>
              <a:t>unions</a:t>
            </a:r>
            <a:r>
              <a:rPr lang="it-IT" dirty="0" smtClean="0"/>
              <a:t>), </a:t>
            </a:r>
          </a:p>
          <a:p>
            <a:r>
              <a:rPr lang="it-IT" dirty="0" smtClean="0"/>
              <a:t>Central and </a:t>
            </a:r>
            <a:r>
              <a:rPr lang="it-IT" dirty="0" err="1" smtClean="0"/>
              <a:t>local</a:t>
            </a:r>
            <a:r>
              <a:rPr lang="it-IT" dirty="0" smtClean="0"/>
              <a:t> </a:t>
            </a:r>
            <a:r>
              <a:rPr lang="it-IT" dirty="0" err="1" smtClean="0"/>
              <a:t>governments</a:t>
            </a:r>
            <a:r>
              <a:rPr lang="it-IT" dirty="0" smtClean="0"/>
              <a:t>, </a:t>
            </a:r>
            <a:r>
              <a:rPr lang="it-IT" dirty="0" err="1" smtClean="0"/>
              <a:t>central</a:t>
            </a:r>
            <a:r>
              <a:rPr lang="it-IT" dirty="0" smtClean="0"/>
              <a:t> </a:t>
            </a:r>
            <a:r>
              <a:rPr lang="it-IT" dirty="0" err="1" smtClean="0"/>
              <a:t>banks</a:t>
            </a:r>
            <a:r>
              <a:rPr lang="it-IT" dirty="0" smtClean="0"/>
              <a:t>, </a:t>
            </a:r>
            <a:r>
              <a:rPr lang="it-IT" dirty="0" err="1" smtClean="0"/>
              <a:t>Supranational</a:t>
            </a:r>
            <a:r>
              <a:rPr lang="it-IT" dirty="0" smtClean="0"/>
              <a:t> </a:t>
            </a:r>
            <a:r>
              <a:rPr lang="it-IT" dirty="0" err="1" smtClean="0"/>
              <a:t>institutions</a:t>
            </a:r>
            <a:r>
              <a:rPr lang="it-IT" dirty="0" smtClean="0"/>
              <a:t> (e.g. WTO, BIS, IMF, WB …). </a:t>
            </a:r>
          </a:p>
          <a:p>
            <a:r>
              <a:rPr lang="it-IT" dirty="0" err="1" smtClean="0"/>
              <a:t>Markets</a:t>
            </a:r>
            <a:r>
              <a:rPr lang="it-IT" dirty="0" smtClean="0"/>
              <a:t>: </a:t>
            </a:r>
            <a:r>
              <a:rPr lang="it-IT" dirty="0" err="1" smtClean="0"/>
              <a:t>Labour</a:t>
            </a:r>
            <a:r>
              <a:rPr lang="it-IT" dirty="0" smtClean="0"/>
              <a:t> market, Market for </a:t>
            </a:r>
            <a:r>
              <a:rPr lang="it-IT" dirty="0" err="1" smtClean="0"/>
              <a:t>goods</a:t>
            </a:r>
            <a:r>
              <a:rPr lang="it-IT" dirty="0" smtClean="0"/>
              <a:t> and </a:t>
            </a:r>
            <a:r>
              <a:rPr lang="it-IT" dirty="0" err="1" smtClean="0"/>
              <a:t>services</a:t>
            </a:r>
            <a:r>
              <a:rPr lang="it-IT" dirty="0" smtClean="0"/>
              <a:t>, </a:t>
            </a:r>
            <a:r>
              <a:rPr lang="it-IT" dirty="0" err="1" smtClean="0"/>
              <a:t>financial</a:t>
            </a:r>
            <a:r>
              <a:rPr lang="it-IT" dirty="0" smtClean="0"/>
              <a:t> </a:t>
            </a:r>
            <a:r>
              <a:rPr lang="it-IT" dirty="0" err="1" smtClean="0"/>
              <a:t>markets</a:t>
            </a:r>
            <a:r>
              <a:rPr lang="it-IT" dirty="0" smtClean="0"/>
              <a:t>.</a:t>
            </a:r>
          </a:p>
          <a:p>
            <a:endParaRPr lang="it-IT" dirty="0">
              <a:solidFill>
                <a:srgbClr val="FF0000"/>
              </a:solidFill>
            </a:endParaRPr>
          </a:p>
        </p:txBody>
      </p:sp>
    </p:spTree>
    <p:extLst>
      <p:ext uri="{BB962C8B-B14F-4D97-AF65-F5344CB8AC3E}">
        <p14:creationId xmlns:p14="http://schemas.microsoft.com/office/powerpoint/2010/main" val="3775186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economics?</a:t>
            </a:r>
            <a:endParaRPr lang="it-IT" dirty="0"/>
          </a:p>
        </p:txBody>
      </p:sp>
      <p:sp>
        <p:nvSpPr>
          <p:cNvPr id="3" name="Segnaposto contenuto 2"/>
          <p:cNvSpPr>
            <a:spLocks noGrp="1"/>
          </p:cNvSpPr>
          <p:nvPr>
            <p:ph idx="1"/>
          </p:nvPr>
        </p:nvSpPr>
        <p:spPr/>
        <p:txBody>
          <a:bodyPr/>
          <a:lstStyle/>
          <a:p>
            <a:r>
              <a:rPr lang="it-IT" dirty="0" smtClean="0">
                <a:solidFill>
                  <a:srgbClr val="FF0000"/>
                </a:solidFill>
              </a:rPr>
              <a:t>International </a:t>
            </a:r>
            <a:r>
              <a:rPr lang="it-IT" dirty="0" err="1" smtClean="0">
                <a:solidFill>
                  <a:srgbClr val="FF0000"/>
                </a:solidFill>
              </a:rPr>
              <a:t>economics</a:t>
            </a:r>
            <a:r>
              <a:rPr lang="it-IT" dirty="0" smtClean="0"/>
              <a:t>:</a:t>
            </a:r>
          </a:p>
          <a:p>
            <a:pPr lvl="1"/>
            <a:r>
              <a:rPr lang="it-IT" dirty="0" smtClean="0"/>
              <a:t>International </a:t>
            </a:r>
            <a:r>
              <a:rPr lang="it-IT" dirty="0" err="1" smtClean="0"/>
              <a:t>trade</a:t>
            </a:r>
            <a:endParaRPr lang="it-IT" dirty="0" smtClean="0"/>
          </a:p>
          <a:p>
            <a:pPr lvl="1"/>
            <a:r>
              <a:rPr lang="it-IT" dirty="0" smtClean="0"/>
              <a:t>International production and </a:t>
            </a:r>
            <a:r>
              <a:rPr lang="it-IT" dirty="0" err="1" smtClean="0"/>
              <a:t>offshoring</a:t>
            </a:r>
            <a:endParaRPr lang="it-IT" dirty="0" smtClean="0"/>
          </a:p>
          <a:p>
            <a:pPr lvl="1"/>
            <a:r>
              <a:rPr lang="it-IT" dirty="0" smtClean="0"/>
              <a:t>International </a:t>
            </a:r>
            <a:r>
              <a:rPr lang="it-IT" dirty="0" err="1" smtClean="0"/>
              <a:t>finance</a:t>
            </a:r>
            <a:endParaRPr lang="it-IT" dirty="0" smtClean="0"/>
          </a:p>
          <a:p>
            <a:pPr lvl="1"/>
            <a:r>
              <a:rPr lang="it-IT" dirty="0" smtClean="0"/>
              <a:t>Migration and </a:t>
            </a:r>
            <a:r>
              <a:rPr lang="it-IT" dirty="0" err="1" smtClean="0"/>
              <a:t>economic</a:t>
            </a:r>
            <a:r>
              <a:rPr lang="it-IT" dirty="0" smtClean="0"/>
              <a:t> </a:t>
            </a:r>
            <a:r>
              <a:rPr lang="it-IT" dirty="0" err="1" smtClean="0"/>
              <a:t>development</a:t>
            </a:r>
            <a:r>
              <a:rPr lang="it-IT" dirty="0" smtClean="0"/>
              <a:t> </a:t>
            </a:r>
          </a:p>
          <a:p>
            <a:r>
              <a:rPr lang="it-IT" dirty="0" err="1" smtClean="0">
                <a:solidFill>
                  <a:srgbClr val="FF0000"/>
                </a:solidFill>
              </a:rPr>
              <a:t>Globalization</a:t>
            </a:r>
            <a:r>
              <a:rPr lang="it-IT" dirty="0" smtClean="0"/>
              <a:t> and de-</a:t>
            </a:r>
            <a:r>
              <a:rPr lang="it-IT" dirty="0" err="1" smtClean="0"/>
              <a:t>globalization</a:t>
            </a:r>
            <a:endParaRPr lang="it-IT" dirty="0" smtClean="0"/>
          </a:p>
          <a:p>
            <a:pPr marL="0" indent="0">
              <a:buNone/>
            </a:pPr>
            <a:r>
              <a:rPr lang="en-US" i="1" dirty="0"/>
              <a:t>Globalization is a term referring to the integration of the world’s markets in goods and services, as well as flows of investment and people across national boundaries</a:t>
            </a:r>
            <a:endParaRPr lang="it-IT" i="1" dirty="0"/>
          </a:p>
        </p:txBody>
      </p:sp>
      <p:pic>
        <p:nvPicPr>
          <p:cNvPr id="4" name="Immagine 3"/>
          <p:cNvPicPr>
            <a:picLocks noChangeAspect="1"/>
          </p:cNvPicPr>
          <p:nvPr/>
        </p:nvPicPr>
        <p:blipFill>
          <a:blip r:embed="rId2"/>
          <a:stretch>
            <a:fillRect/>
          </a:stretch>
        </p:blipFill>
        <p:spPr>
          <a:xfrm>
            <a:off x="8399049" y="1690688"/>
            <a:ext cx="2636530" cy="2768745"/>
          </a:xfrm>
          <a:prstGeom prst="rect">
            <a:avLst/>
          </a:prstGeom>
        </p:spPr>
      </p:pic>
    </p:spTree>
    <p:extLst>
      <p:ext uri="{BB962C8B-B14F-4D97-AF65-F5344CB8AC3E}">
        <p14:creationId xmlns:p14="http://schemas.microsoft.com/office/powerpoint/2010/main" val="3546259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trade</a:t>
            </a:r>
            <a:r>
              <a:rPr lang="it-IT" dirty="0" smtClean="0"/>
              <a:t> </a:t>
            </a:r>
            <a:r>
              <a:rPr lang="it-IT" dirty="0" err="1" smtClean="0"/>
              <a:t>indicators</a:t>
            </a:r>
            <a:endParaRPr lang="it-IT" dirty="0"/>
          </a:p>
        </p:txBody>
      </p:sp>
      <p:sp>
        <p:nvSpPr>
          <p:cNvPr id="5" name="Segnaposto contenuto 4"/>
          <p:cNvSpPr>
            <a:spLocks noGrp="1"/>
          </p:cNvSpPr>
          <p:nvPr>
            <p:ph sz="half" idx="1"/>
          </p:nvPr>
        </p:nvSpPr>
        <p:spPr>
          <a:xfrm>
            <a:off x="618403" y="1690688"/>
            <a:ext cx="5181600" cy="4351338"/>
          </a:xfrm>
        </p:spPr>
        <p:txBody>
          <a:bodyPr>
            <a:normAutofit/>
          </a:bodyPr>
          <a:lstStyle/>
          <a:p>
            <a:r>
              <a:rPr lang="it-IT" dirty="0" smtClean="0">
                <a:solidFill>
                  <a:srgbClr val="FF0000"/>
                </a:solidFill>
              </a:rPr>
              <a:t>Y = C + I + G + X – M</a:t>
            </a:r>
          </a:p>
          <a:p>
            <a:r>
              <a:rPr lang="it-IT" dirty="0" smtClean="0"/>
              <a:t>T1 = X / Y</a:t>
            </a:r>
          </a:p>
          <a:p>
            <a:r>
              <a:rPr lang="it-IT" dirty="0" smtClean="0"/>
              <a:t>T2 = M / Y</a:t>
            </a:r>
          </a:p>
          <a:p>
            <a:r>
              <a:rPr lang="it-IT" dirty="0" smtClean="0"/>
              <a:t>T3 = (X + M) / Y</a:t>
            </a:r>
          </a:p>
          <a:p>
            <a:r>
              <a:rPr lang="it-IT" dirty="0" err="1" smtClean="0">
                <a:solidFill>
                  <a:srgbClr val="FF0000"/>
                </a:solidFill>
              </a:rPr>
              <a:t>Exports</a:t>
            </a:r>
            <a:r>
              <a:rPr lang="it-IT" dirty="0" smtClean="0">
                <a:solidFill>
                  <a:srgbClr val="FF0000"/>
                </a:solidFill>
              </a:rPr>
              <a:t> and </a:t>
            </a:r>
            <a:r>
              <a:rPr lang="it-IT" dirty="0" err="1" smtClean="0">
                <a:solidFill>
                  <a:srgbClr val="FF0000"/>
                </a:solidFill>
              </a:rPr>
              <a:t>imports</a:t>
            </a:r>
            <a:endParaRPr lang="it-IT" dirty="0" smtClean="0">
              <a:solidFill>
                <a:srgbClr val="FF0000"/>
              </a:solidFill>
            </a:endParaRPr>
          </a:p>
          <a:p>
            <a:pPr lvl="1"/>
            <a:r>
              <a:rPr lang="it-IT" dirty="0" err="1" smtClean="0"/>
              <a:t>Merchandise</a:t>
            </a:r>
            <a:r>
              <a:rPr lang="it-IT" dirty="0" smtClean="0"/>
              <a:t> </a:t>
            </a:r>
            <a:r>
              <a:rPr lang="it-IT" dirty="0" err="1" smtClean="0"/>
              <a:t>trade</a:t>
            </a:r>
            <a:r>
              <a:rPr lang="it-IT" dirty="0" smtClean="0"/>
              <a:t> (</a:t>
            </a:r>
            <a:r>
              <a:rPr lang="it-IT" dirty="0" err="1" smtClean="0"/>
              <a:t>Goods</a:t>
            </a:r>
            <a:r>
              <a:rPr lang="it-IT" dirty="0" smtClean="0"/>
              <a:t>)</a:t>
            </a:r>
          </a:p>
          <a:p>
            <a:pPr lvl="1"/>
            <a:r>
              <a:rPr lang="it-IT" dirty="0" smtClean="0"/>
              <a:t>Services (</a:t>
            </a:r>
            <a:r>
              <a:rPr lang="it-IT" dirty="0" err="1" smtClean="0"/>
              <a:t>Tourism</a:t>
            </a:r>
            <a:r>
              <a:rPr lang="it-IT" dirty="0" smtClean="0"/>
              <a:t>, </a:t>
            </a:r>
            <a:r>
              <a:rPr lang="it-IT" dirty="0" err="1" smtClean="0"/>
              <a:t>shipping</a:t>
            </a:r>
            <a:r>
              <a:rPr lang="it-IT" dirty="0" smtClean="0"/>
              <a:t> </a:t>
            </a:r>
            <a:r>
              <a:rPr lang="it-IT" dirty="0" err="1" smtClean="0"/>
              <a:t>services</a:t>
            </a:r>
            <a:r>
              <a:rPr lang="it-IT" dirty="0" smtClean="0"/>
              <a:t>, </a:t>
            </a:r>
            <a:r>
              <a:rPr lang="it-IT" dirty="0" err="1" smtClean="0"/>
              <a:t>financial</a:t>
            </a:r>
            <a:r>
              <a:rPr lang="it-IT" dirty="0" smtClean="0"/>
              <a:t> </a:t>
            </a:r>
            <a:r>
              <a:rPr lang="it-IT" dirty="0" err="1" smtClean="0"/>
              <a:t>services</a:t>
            </a:r>
            <a:r>
              <a:rPr lang="it-IT" dirty="0" smtClean="0"/>
              <a:t>, </a:t>
            </a:r>
            <a:r>
              <a:rPr lang="it-IT" dirty="0" err="1" smtClean="0"/>
              <a:t>education</a:t>
            </a:r>
            <a:r>
              <a:rPr lang="it-IT" dirty="0" smtClean="0"/>
              <a:t>)</a:t>
            </a:r>
          </a:p>
          <a:p>
            <a:pPr lvl="1"/>
            <a:endParaRPr lang="it-IT" dirty="0"/>
          </a:p>
        </p:txBody>
      </p:sp>
      <p:pic>
        <p:nvPicPr>
          <p:cNvPr id="3" name="Immagine 2"/>
          <p:cNvPicPr>
            <a:picLocks noChangeAspect="1"/>
          </p:cNvPicPr>
          <p:nvPr/>
        </p:nvPicPr>
        <p:blipFill>
          <a:blip r:embed="rId2"/>
          <a:stretch>
            <a:fillRect/>
          </a:stretch>
        </p:blipFill>
        <p:spPr>
          <a:xfrm>
            <a:off x="5412509" y="1864745"/>
            <a:ext cx="6289963" cy="4239118"/>
          </a:xfrm>
          <a:prstGeom prst="rect">
            <a:avLst/>
          </a:prstGeom>
        </p:spPr>
      </p:pic>
    </p:spTree>
    <p:extLst>
      <p:ext uri="{BB962C8B-B14F-4D97-AF65-F5344CB8AC3E}">
        <p14:creationId xmlns:p14="http://schemas.microsoft.com/office/powerpoint/2010/main" val="501412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162050" y="533400"/>
            <a:ext cx="9867900" cy="5791200"/>
          </a:xfrm>
          <a:prstGeom prst="rect">
            <a:avLst/>
          </a:prstGeom>
        </p:spPr>
      </p:pic>
    </p:spTree>
    <p:extLst>
      <p:ext uri="{BB962C8B-B14F-4D97-AF65-F5344CB8AC3E}">
        <p14:creationId xmlns:p14="http://schemas.microsoft.com/office/powerpoint/2010/main" val="648297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https://www.wto.org/</a:t>
            </a:r>
            <a:endParaRPr lang="it-IT" dirty="0">
              <a:solidFill>
                <a:srgbClr val="FF0000"/>
              </a:solidFill>
            </a:endParaRPr>
          </a:p>
        </p:txBody>
      </p:sp>
      <p:pic>
        <p:nvPicPr>
          <p:cNvPr id="2" name="Immagine 1"/>
          <p:cNvPicPr>
            <a:picLocks noChangeAspect="1"/>
          </p:cNvPicPr>
          <p:nvPr/>
        </p:nvPicPr>
        <p:blipFill>
          <a:blip r:embed="rId2"/>
          <a:stretch>
            <a:fillRect/>
          </a:stretch>
        </p:blipFill>
        <p:spPr>
          <a:xfrm>
            <a:off x="1109662" y="904875"/>
            <a:ext cx="9972675" cy="5048250"/>
          </a:xfrm>
          <a:prstGeom prst="rect">
            <a:avLst/>
          </a:prstGeom>
        </p:spPr>
      </p:pic>
    </p:spTree>
    <p:extLst>
      <p:ext uri="{BB962C8B-B14F-4D97-AF65-F5344CB8AC3E}">
        <p14:creationId xmlns:p14="http://schemas.microsoft.com/office/powerpoint/2010/main" val="2243091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https://www.wto.org/</a:t>
            </a:r>
            <a:endParaRPr lang="it-IT" dirty="0">
              <a:solidFill>
                <a:srgbClr val="FF0000"/>
              </a:solidFill>
            </a:endParaRPr>
          </a:p>
        </p:txBody>
      </p:sp>
      <p:pic>
        <p:nvPicPr>
          <p:cNvPr id="3" name="Immagine 2"/>
          <p:cNvPicPr>
            <a:picLocks noChangeAspect="1"/>
          </p:cNvPicPr>
          <p:nvPr/>
        </p:nvPicPr>
        <p:blipFill>
          <a:blip r:embed="rId2"/>
          <a:stretch>
            <a:fillRect/>
          </a:stretch>
        </p:blipFill>
        <p:spPr>
          <a:xfrm>
            <a:off x="2781805" y="408332"/>
            <a:ext cx="6961275" cy="5438286"/>
          </a:xfrm>
          <a:prstGeom prst="rect">
            <a:avLst/>
          </a:prstGeom>
        </p:spPr>
      </p:pic>
    </p:spTree>
    <p:extLst>
      <p:ext uri="{BB962C8B-B14F-4D97-AF65-F5344CB8AC3E}">
        <p14:creationId xmlns:p14="http://schemas.microsoft.com/office/powerpoint/2010/main" val="1392461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39271" y="749790"/>
            <a:ext cx="9380105" cy="5072149"/>
          </a:xfrm>
          <a:prstGeom prst="rect">
            <a:avLst/>
          </a:prstGeom>
        </p:spPr>
      </p:pic>
      <p:sp>
        <p:nvSpPr>
          <p:cNvPr id="5" name="Rettangolo 4"/>
          <p:cNvSpPr/>
          <p:nvPr/>
        </p:nvSpPr>
        <p:spPr>
          <a:xfrm>
            <a:off x="2770908" y="6218490"/>
            <a:ext cx="7499927" cy="369332"/>
          </a:xfrm>
          <a:prstGeom prst="rect">
            <a:avLst/>
          </a:prstGeom>
        </p:spPr>
        <p:txBody>
          <a:bodyPr wrap="square">
            <a:spAutoFit/>
          </a:bodyPr>
          <a:lstStyle/>
          <a:p>
            <a:r>
              <a:rPr lang="en-GB" dirty="0"/>
              <a:t>https://www.wto.org/english/res_e/statis_e/services_trade_data_hub_e.htm</a:t>
            </a:r>
          </a:p>
        </p:txBody>
      </p:sp>
    </p:spTree>
    <p:extLst>
      <p:ext uri="{BB962C8B-B14F-4D97-AF65-F5344CB8AC3E}">
        <p14:creationId xmlns:p14="http://schemas.microsoft.com/office/powerpoint/2010/main" val="2500078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11093"/>
          </a:xfrm>
        </p:spPr>
        <p:txBody>
          <a:bodyPr/>
          <a:lstStyle/>
          <a:p>
            <a:pPr algn="ctr"/>
            <a:r>
              <a:rPr lang="it-IT" dirty="0" smtClean="0"/>
              <a:t>International </a:t>
            </a:r>
            <a:r>
              <a:rPr lang="it-IT" dirty="0" err="1" smtClean="0"/>
              <a:t>price</a:t>
            </a:r>
            <a:r>
              <a:rPr lang="it-IT" dirty="0" smtClean="0"/>
              <a:t> </a:t>
            </a:r>
            <a:r>
              <a:rPr lang="it-IT" dirty="0" err="1" smtClean="0"/>
              <a:t>indicators</a:t>
            </a:r>
            <a:endParaRPr lang="it-IT" dirty="0"/>
          </a:p>
        </p:txBody>
      </p:sp>
      <p:sp>
        <p:nvSpPr>
          <p:cNvPr id="5" name="Segnaposto contenuto 4"/>
          <p:cNvSpPr>
            <a:spLocks noGrp="1"/>
          </p:cNvSpPr>
          <p:nvPr>
            <p:ph sz="half" idx="1"/>
          </p:nvPr>
        </p:nvSpPr>
        <p:spPr>
          <a:xfrm>
            <a:off x="727363" y="1598325"/>
            <a:ext cx="5181600" cy="4351338"/>
          </a:xfrm>
        </p:spPr>
        <p:txBody>
          <a:bodyPr>
            <a:normAutofit fontScale="70000" lnSpcReduction="20000"/>
          </a:bodyPr>
          <a:lstStyle/>
          <a:p>
            <a:r>
              <a:rPr lang="it-IT" dirty="0" err="1" smtClean="0"/>
              <a:t>Simplifying</a:t>
            </a:r>
            <a:r>
              <a:rPr lang="it-IT" dirty="0" smtClean="0"/>
              <a:t> </a:t>
            </a:r>
            <a:r>
              <a:rPr lang="it-IT" dirty="0" err="1" smtClean="0"/>
              <a:t>assumption</a:t>
            </a:r>
            <a:r>
              <a:rPr lang="it-IT" dirty="0" smtClean="0"/>
              <a:t>:</a:t>
            </a:r>
          </a:p>
          <a:p>
            <a:pPr marL="457200" lvl="1" indent="0">
              <a:buNone/>
            </a:pPr>
            <a:r>
              <a:rPr lang="en-US" dirty="0" smtClean="0"/>
              <a:t>There </a:t>
            </a:r>
            <a:r>
              <a:rPr lang="en-US" dirty="0"/>
              <a:t>are the two only countries in the </a:t>
            </a:r>
            <a:r>
              <a:rPr lang="en-US" dirty="0" smtClean="0"/>
              <a:t>world (US, JP), </a:t>
            </a:r>
            <a:r>
              <a:rPr lang="en-US" dirty="0"/>
              <a:t>that the Japanese do not consume cars, and that the US does not produce any cars itself. This means that everything that is produced is traded.  </a:t>
            </a:r>
            <a:r>
              <a:rPr lang="it-IT" dirty="0" smtClean="0"/>
              <a:t>Equilibrium </a:t>
            </a:r>
            <a:r>
              <a:rPr lang="it-IT" dirty="0" err="1" smtClean="0"/>
              <a:t>through</a:t>
            </a:r>
            <a:r>
              <a:rPr lang="it-IT" dirty="0" smtClean="0"/>
              <a:t> </a:t>
            </a:r>
            <a:r>
              <a:rPr lang="it-IT" dirty="0" err="1" smtClean="0">
                <a:solidFill>
                  <a:srgbClr val="FF0000"/>
                </a:solidFill>
              </a:rPr>
              <a:t>arbitrage</a:t>
            </a:r>
            <a:r>
              <a:rPr lang="it-IT" dirty="0" smtClean="0"/>
              <a:t> PM = PX + </a:t>
            </a:r>
            <a:r>
              <a:rPr lang="it-IT" dirty="0"/>
              <a:t>t</a:t>
            </a:r>
            <a:endParaRPr lang="it-IT" dirty="0" smtClean="0"/>
          </a:p>
          <a:p>
            <a:r>
              <a:rPr lang="it-IT" dirty="0" err="1" smtClean="0">
                <a:solidFill>
                  <a:srgbClr val="FF0000"/>
                </a:solidFill>
              </a:rPr>
              <a:t>Arbitrage</a:t>
            </a:r>
            <a:r>
              <a:rPr lang="it-IT" dirty="0"/>
              <a:t>:</a:t>
            </a:r>
            <a:r>
              <a:rPr lang="it-IT" dirty="0" smtClean="0"/>
              <a:t> </a:t>
            </a:r>
            <a:r>
              <a:rPr lang="it-IT" dirty="0" err="1" smtClean="0"/>
              <a:t>Buy</a:t>
            </a:r>
            <a:r>
              <a:rPr lang="it-IT" dirty="0" smtClean="0"/>
              <a:t> cheap, sell </a:t>
            </a:r>
            <a:r>
              <a:rPr lang="it-IT" dirty="0" err="1" smtClean="0"/>
              <a:t>dear</a:t>
            </a:r>
            <a:endParaRPr lang="it-IT" dirty="0" smtClean="0"/>
          </a:p>
          <a:p>
            <a:r>
              <a:rPr lang="it-IT" dirty="0" smtClean="0"/>
              <a:t>P</a:t>
            </a:r>
            <a:r>
              <a:rPr lang="it-IT" baseline="-25000" dirty="0" smtClean="0"/>
              <a:t>EXP</a:t>
            </a:r>
            <a:r>
              <a:rPr lang="it-IT" dirty="0" smtClean="0"/>
              <a:t> </a:t>
            </a:r>
            <a:r>
              <a:rPr lang="it-IT" dirty="0"/>
              <a:t>= </a:t>
            </a:r>
            <a:r>
              <a:rPr lang="it-IT" dirty="0" err="1"/>
              <a:t>Domestic</a:t>
            </a:r>
            <a:r>
              <a:rPr lang="it-IT" dirty="0"/>
              <a:t> </a:t>
            </a:r>
            <a:r>
              <a:rPr lang="it-IT" dirty="0" err="1"/>
              <a:t>cost</a:t>
            </a:r>
            <a:r>
              <a:rPr lang="it-IT" dirty="0"/>
              <a:t> of production = C(q)</a:t>
            </a:r>
          </a:p>
          <a:p>
            <a:r>
              <a:rPr lang="it-IT" dirty="0"/>
              <a:t>P</a:t>
            </a:r>
            <a:r>
              <a:rPr lang="it-IT" baseline="-25000" dirty="0"/>
              <a:t>IMP</a:t>
            </a:r>
            <a:r>
              <a:rPr lang="it-IT" dirty="0"/>
              <a:t> = </a:t>
            </a:r>
            <a:r>
              <a:rPr lang="it-IT" dirty="0" err="1"/>
              <a:t>Foreign</a:t>
            </a:r>
            <a:r>
              <a:rPr lang="it-IT" dirty="0"/>
              <a:t> </a:t>
            </a:r>
            <a:r>
              <a:rPr lang="it-IT" dirty="0" err="1"/>
              <a:t>cost</a:t>
            </a:r>
            <a:r>
              <a:rPr lang="it-IT" dirty="0"/>
              <a:t> of production + </a:t>
            </a:r>
            <a:r>
              <a:rPr lang="it-IT" dirty="0" err="1"/>
              <a:t>shipping</a:t>
            </a:r>
            <a:r>
              <a:rPr lang="it-IT" dirty="0"/>
              <a:t> </a:t>
            </a:r>
            <a:r>
              <a:rPr lang="it-IT" dirty="0" err="1"/>
              <a:t>costs</a:t>
            </a:r>
            <a:r>
              <a:rPr lang="it-IT" dirty="0"/>
              <a:t> + </a:t>
            </a:r>
            <a:r>
              <a:rPr lang="it-IT" dirty="0" err="1"/>
              <a:t>insurance</a:t>
            </a:r>
            <a:r>
              <a:rPr lang="it-IT" dirty="0"/>
              <a:t> </a:t>
            </a:r>
            <a:r>
              <a:rPr lang="it-IT" dirty="0" err="1"/>
              <a:t>costs</a:t>
            </a:r>
            <a:r>
              <a:rPr lang="it-IT" dirty="0"/>
              <a:t> + … = C(q) + t</a:t>
            </a:r>
          </a:p>
          <a:p>
            <a:r>
              <a:rPr lang="it-IT" dirty="0"/>
              <a:t>P</a:t>
            </a:r>
            <a:r>
              <a:rPr lang="it-IT" baseline="-25000" dirty="0"/>
              <a:t>IMP</a:t>
            </a:r>
            <a:r>
              <a:rPr lang="it-IT" dirty="0" smtClean="0"/>
              <a:t> – </a:t>
            </a:r>
            <a:r>
              <a:rPr lang="it-IT" dirty="0"/>
              <a:t>P</a:t>
            </a:r>
            <a:r>
              <a:rPr lang="it-IT" baseline="-25000" dirty="0"/>
              <a:t>EXP</a:t>
            </a:r>
            <a:r>
              <a:rPr lang="it-IT" dirty="0" smtClean="0"/>
              <a:t> = t</a:t>
            </a:r>
          </a:p>
          <a:p>
            <a:r>
              <a:rPr lang="it-IT" dirty="0" smtClean="0">
                <a:latin typeface="Calibri Light" panose="020F0302020204030204" pitchFamily="34" charset="0"/>
                <a:cs typeface="Calibri Light" panose="020F0302020204030204" pitchFamily="34" charset="0"/>
              </a:rPr>
              <a:t>↓ t </a:t>
            </a:r>
            <a:r>
              <a:rPr lang="it-IT" dirty="0" smtClean="0">
                <a:latin typeface="Calibri" panose="020F0502020204030204" pitchFamily="34" charset="0"/>
                <a:cs typeface="Calibri" panose="020F0502020204030204" pitchFamily="34" charset="0"/>
              </a:rPr>
              <a:t>→ ↑ </a:t>
            </a:r>
            <a:r>
              <a:rPr lang="it-IT" dirty="0" err="1" smtClean="0">
                <a:latin typeface="Calibri" panose="020F0502020204030204" pitchFamily="34" charset="0"/>
                <a:cs typeface="Calibri" panose="020F0502020204030204" pitchFamily="34" charset="0"/>
              </a:rPr>
              <a:t>Globalization</a:t>
            </a:r>
            <a:endParaRPr lang="it-IT" dirty="0" smtClean="0">
              <a:latin typeface="Calibri" panose="020F0502020204030204" pitchFamily="34" charset="0"/>
              <a:cs typeface="Calibri" panose="020F0502020204030204" pitchFamily="34" charset="0"/>
            </a:endParaRPr>
          </a:p>
          <a:p>
            <a:r>
              <a:rPr lang="it-IT" dirty="0" err="1" smtClean="0">
                <a:latin typeface="Calibri" panose="020F0502020204030204" pitchFamily="34" charset="0"/>
                <a:cs typeface="Calibri" panose="020F0502020204030204" pitchFamily="34" charset="0"/>
              </a:rPr>
              <a:t>Advantages</a:t>
            </a:r>
            <a:r>
              <a:rPr lang="it-IT" dirty="0" smtClean="0">
                <a:latin typeface="Calibri" panose="020F0502020204030204" pitchFamily="34" charset="0"/>
                <a:cs typeface="Calibri" panose="020F0502020204030204" pitchFamily="34" charset="0"/>
              </a:rPr>
              <a:t> of </a:t>
            </a:r>
            <a:r>
              <a:rPr lang="it-IT" dirty="0">
                <a:latin typeface="Calibri Light" panose="020F0302020204030204" pitchFamily="34" charset="0"/>
                <a:cs typeface="Calibri Light" panose="020F0302020204030204" pitchFamily="34" charset="0"/>
              </a:rPr>
              <a:t>↓ </a:t>
            </a:r>
            <a:r>
              <a:rPr lang="it-IT" dirty="0" smtClean="0">
                <a:latin typeface="Calibri Light" panose="020F0302020204030204" pitchFamily="34" charset="0"/>
                <a:cs typeface="Calibri Light" panose="020F0302020204030204" pitchFamily="34" charset="0"/>
              </a:rPr>
              <a:t>t</a:t>
            </a:r>
          </a:p>
          <a:p>
            <a:pPr lvl="1"/>
            <a:r>
              <a:rPr lang="it-IT" dirty="0" err="1" smtClean="0">
                <a:latin typeface="Calibri Light" panose="020F0302020204030204" pitchFamily="34" charset="0"/>
                <a:cs typeface="Calibri Light" panose="020F0302020204030204" pitchFamily="34" charset="0"/>
              </a:rPr>
              <a:t>Advantages</a:t>
            </a:r>
            <a:r>
              <a:rPr lang="it-IT" dirty="0" smtClean="0">
                <a:latin typeface="Calibri Light" panose="020F0302020204030204" pitchFamily="34" charset="0"/>
                <a:cs typeface="Calibri Light" panose="020F0302020204030204" pitchFamily="34" charset="0"/>
              </a:rPr>
              <a:t> to </a:t>
            </a:r>
            <a:r>
              <a:rPr lang="it-IT" dirty="0" err="1" smtClean="0">
                <a:latin typeface="Calibri Light" panose="020F0302020204030204" pitchFamily="34" charset="0"/>
                <a:cs typeface="Calibri Light" panose="020F0302020204030204" pitchFamily="34" charset="0"/>
              </a:rPr>
              <a:t>domestic</a:t>
            </a:r>
            <a:r>
              <a:rPr lang="it-IT" dirty="0" smtClean="0">
                <a:latin typeface="Calibri Light" panose="020F0302020204030204" pitchFamily="34" charset="0"/>
                <a:cs typeface="Calibri Light" panose="020F0302020204030204" pitchFamily="34" charset="0"/>
              </a:rPr>
              <a:t> consumers</a:t>
            </a:r>
          </a:p>
          <a:p>
            <a:pPr lvl="1"/>
            <a:r>
              <a:rPr lang="it-IT" dirty="0" err="1" smtClean="0">
                <a:latin typeface="Calibri Light" panose="020F0302020204030204" pitchFamily="34" charset="0"/>
                <a:cs typeface="Calibri Light" panose="020F0302020204030204" pitchFamily="34" charset="0"/>
              </a:rPr>
              <a:t>Advantages</a:t>
            </a:r>
            <a:r>
              <a:rPr lang="it-IT" dirty="0" smtClean="0">
                <a:latin typeface="Calibri Light" panose="020F0302020204030204" pitchFamily="34" charset="0"/>
                <a:cs typeface="Calibri Light" panose="020F0302020204030204" pitchFamily="34" charset="0"/>
              </a:rPr>
              <a:t> to </a:t>
            </a:r>
            <a:r>
              <a:rPr lang="it-IT" dirty="0" err="1" smtClean="0">
                <a:latin typeface="Calibri Light" panose="020F0302020204030204" pitchFamily="34" charset="0"/>
                <a:cs typeface="Calibri Light" panose="020F0302020204030204" pitchFamily="34" charset="0"/>
              </a:rPr>
              <a:t>domestic</a:t>
            </a:r>
            <a:r>
              <a:rPr lang="it-IT" dirty="0" smtClean="0">
                <a:latin typeface="Calibri Light" panose="020F0302020204030204" pitchFamily="34" charset="0"/>
                <a:cs typeface="Calibri Light" panose="020F0302020204030204" pitchFamily="34" charset="0"/>
              </a:rPr>
              <a:t> </a:t>
            </a:r>
            <a:r>
              <a:rPr lang="it-IT" dirty="0" err="1" smtClean="0">
                <a:latin typeface="Calibri Light" panose="020F0302020204030204" pitchFamily="34" charset="0"/>
                <a:cs typeface="Calibri Light" panose="020F0302020204030204" pitchFamily="34" charset="0"/>
              </a:rPr>
              <a:t>producers</a:t>
            </a:r>
            <a:endParaRPr lang="it-IT" dirty="0" smtClean="0"/>
          </a:p>
          <a:p>
            <a:endParaRPr lang="it-IT" dirty="0" smtClean="0"/>
          </a:p>
          <a:p>
            <a:endParaRPr lang="it-IT" dirty="0"/>
          </a:p>
        </p:txBody>
      </p:sp>
      <p:pic>
        <p:nvPicPr>
          <p:cNvPr id="7" name="Immagine 6"/>
          <p:cNvPicPr>
            <a:picLocks noChangeAspect="1"/>
          </p:cNvPicPr>
          <p:nvPr/>
        </p:nvPicPr>
        <p:blipFill>
          <a:blip r:embed="rId2"/>
          <a:stretch>
            <a:fillRect/>
          </a:stretch>
        </p:blipFill>
        <p:spPr>
          <a:xfrm>
            <a:off x="6096000" y="1598325"/>
            <a:ext cx="5572125" cy="4210050"/>
          </a:xfrm>
          <a:prstGeom prst="rect">
            <a:avLst/>
          </a:prstGeom>
        </p:spPr>
      </p:pic>
    </p:spTree>
    <p:extLst>
      <p:ext uri="{BB962C8B-B14F-4D97-AF65-F5344CB8AC3E}">
        <p14:creationId xmlns:p14="http://schemas.microsoft.com/office/powerpoint/2010/main" val="578116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contenuto 7"/>
          <p:cNvSpPr>
            <a:spLocks noGrp="1"/>
          </p:cNvSpPr>
          <p:nvPr>
            <p:ph idx="1"/>
          </p:nvPr>
        </p:nvSpPr>
        <p:spPr/>
        <p:txBody>
          <a:bodyPr>
            <a:normAutofit/>
          </a:bodyPr>
          <a:lstStyle/>
          <a:p>
            <a:r>
              <a:rPr lang="en-GB" i="1" dirty="0" smtClean="0">
                <a:solidFill>
                  <a:srgbClr val="FF0000"/>
                </a:solidFill>
              </a:rPr>
              <a:t>Globalization </a:t>
            </a:r>
            <a:r>
              <a:rPr lang="en-GB" i="1" dirty="0">
                <a:solidFill>
                  <a:srgbClr val="FF0000"/>
                </a:solidFill>
              </a:rPr>
              <a:t>should lead to falling import prices</a:t>
            </a:r>
            <a:r>
              <a:rPr lang="en-GB" i="1" dirty="0"/>
              <a:t>: But if we observe falling import prices, this does not necessarily mean that globalization is occurring. The demand for the good in question may simply have declined (or the supply may have increased).</a:t>
            </a:r>
            <a:endParaRPr lang="it-IT" i="1" dirty="0"/>
          </a:p>
          <a:p>
            <a:pPr lvl="0" eaLnBrk="0" fontAlgn="base" hangingPunct="0"/>
            <a:r>
              <a:rPr lang="en-GB" i="1" dirty="0">
                <a:solidFill>
                  <a:srgbClr val="FF0000"/>
                </a:solidFill>
              </a:rPr>
              <a:t>Globalization should also lead to rising export prices</a:t>
            </a:r>
            <a:r>
              <a:rPr lang="en-GB" i="1" dirty="0"/>
              <a:t>: But rising export prices do not necessarily imply globalization. Demand for the good in question may simply be rising (or the supply may have declined).</a:t>
            </a:r>
            <a:endParaRPr lang="it-IT" i="1" dirty="0"/>
          </a:p>
          <a:p>
            <a:pPr lvl="0" eaLnBrk="0" fontAlgn="base" hangingPunct="0"/>
            <a:r>
              <a:rPr lang="en-GB" i="1" dirty="0">
                <a:solidFill>
                  <a:srgbClr val="FF0000"/>
                </a:solidFill>
              </a:rPr>
              <a:t>Declining price gaps between importing and exporting countries are a much surer sign of globalization</a:t>
            </a:r>
            <a:r>
              <a:rPr lang="en-GB" i="1" dirty="0"/>
              <a:t>: This is particularly true if we can also observe rising trade volumes.</a:t>
            </a:r>
            <a:endParaRPr lang="it-IT" i="1" dirty="0"/>
          </a:p>
          <a:p>
            <a:endParaRPr lang="it-IT" dirty="0"/>
          </a:p>
        </p:txBody>
      </p:sp>
      <p:sp>
        <p:nvSpPr>
          <p:cNvPr id="6" name="Titolo 1"/>
          <p:cNvSpPr>
            <a:spLocks noGrp="1"/>
          </p:cNvSpPr>
          <p:nvPr>
            <p:ph type="title"/>
          </p:nvPr>
        </p:nvSpPr>
        <p:spPr>
          <a:xfrm>
            <a:off x="838200" y="365125"/>
            <a:ext cx="10515600" cy="1011093"/>
          </a:xfrm>
        </p:spPr>
        <p:txBody>
          <a:bodyPr/>
          <a:lstStyle/>
          <a:p>
            <a:pPr algn="ctr"/>
            <a:r>
              <a:rPr lang="it-IT" dirty="0" smtClean="0"/>
              <a:t>International </a:t>
            </a:r>
            <a:r>
              <a:rPr lang="it-IT" dirty="0" err="1" smtClean="0"/>
              <a:t>price</a:t>
            </a:r>
            <a:r>
              <a:rPr lang="it-IT" dirty="0" smtClean="0"/>
              <a:t> </a:t>
            </a:r>
            <a:r>
              <a:rPr lang="it-IT" dirty="0" err="1" smtClean="0"/>
              <a:t>indicators</a:t>
            </a:r>
            <a:r>
              <a:rPr lang="it-IT" dirty="0" smtClean="0"/>
              <a:t>, 2</a:t>
            </a:r>
            <a:endParaRPr lang="it-IT" dirty="0"/>
          </a:p>
        </p:txBody>
      </p:sp>
    </p:spTree>
    <p:extLst>
      <p:ext uri="{BB962C8B-B14F-4D97-AF65-F5344CB8AC3E}">
        <p14:creationId xmlns:p14="http://schemas.microsoft.com/office/powerpoint/2010/main" val="3173390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6"/>
            <a:ext cx="10515600" cy="974148"/>
          </a:xfrm>
        </p:spPr>
        <p:txBody>
          <a:bodyPr/>
          <a:lstStyle/>
          <a:p>
            <a:pPr algn="ctr"/>
            <a:r>
              <a:rPr lang="it-IT" dirty="0"/>
              <a:t>International </a:t>
            </a:r>
            <a:r>
              <a:rPr lang="it-IT" dirty="0" err="1"/>
              <a:t>price</a:t>
            </a:r>
            <a:r>
              <a:rPr lang="it-IT" dirty="0"/>
              <a:t> </a:t>
            </a:r>
            <a:r>
              <a:rPr lang="it-IT" dirty="0" err="1"/>
              <a:t>indicators</a:t>
            </a:r>
            <a:r>
              <a:rPr lang="it-IT" dirty="0"/>
              <a:t>, </a:t>
            </a:r>
            <a:r>
              <a:rPr lang="it-IT" dirty="0" smtClean="0"/>
              <a:t>3</a:t>
            </a:r>
            <a:endParaRPr lang="it-IT" dirty="0"/>
          </a:p>
        </p:txBody>
      </p:sp>
      <p:pic>
        <p:nvPicPr>
          <p:cNvPr id="2" name="Immagine 1"/>
          <p:cNvPicPr>
            <a:picLocks noChangeAspect="1"/>
          </p:cNvPicPr>
          <p:nvPr/>
        </p:nvPicPr>
        <p:blipFill>
          <a:blip r:embed="rId2"/>
          <a:stretch>
            <a:fillRect/>
          </a:stretch>
        </p:blipFill>
        <p:spPr>
          <a:xfrm>
            <a:off x="554183" y="1550266"/>
            <a:ext cx="5329382" cy="4896716"/>
          </a:xfrm>
          <a:prstGeom prst="rect">
            <a:avLst/>
          </a:prstGeom>
        </p:spPr>
      </p:pic>
      <p:pic>
        <p:nvPicPr>
          <p:cNvPr id="3" name="Immagine 2"/>
          <p:cNvPicPr>
            <a:picLocks noChangeAspect="1"/>
          </p:cNvPicPr>
          <p:nvPr/>
        </p:nvPicPr>
        <p:blipFill>
          <a:blip r:embed="rId3"/>
          <a:stretch>
            <a:fillRect/>
          </a:stretch>
        </p:blipFill>
        <p:spPr>
          <a:xfrm>
            <a:off x="5960917" y="1690688"/>
            <a:ext cx="5676900" cy="4756294"/>
          </a:xfrm>
          <a:prstGeom prst="rect">
            <a:avLst/>
          </a:prstGeom>
        </p:spPr>
      </p:pic>
    </p:spTree>
    <p:extLst>
      <p:ext uri="{BB962C8B-B14F-4D97-AF65-F5344CB8AC3E}">
        <p14:creationId xmlns:p14="http://schemas.microsoft.com/office/powerpoint/2010/main" val="1231982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Barriers</a:t>
            </a:r>
            <a:r>
              <a:rPr lang="it-IT" dirty="0" smtClean="0"/>
              <a:t> to </a:t>
            </a:r>
            <a:r>
              <a:rPr lang="it-IT" dirty="0" err="1" smtClean="0"/>
              <a:t>international</a:t>
            </a:r>
            <a:r>
              <a:rPr lang="it-IT" dirty="0" smtClean="0"/>
              <a:t> </a:t>
            </a:r>
            <a:r>
              <a:rPr lang="it-IT" dirty="0" err="1" smtClean="0"/>
              <a:t>trade</a:t>
            </a:r>
            <a:endParaRPr lang="it-IT" dirty="0"/>
          </a:p>
        </p:txBody>
      </p:sp>
      <p:pic>
        <p:nvPicPr>
          <p:cNvPr id="3" name="Immagine 2"/>
          <p:cNvPicPr>
            <a:picLocks noChangeAspect="1"/>
          </p:cNvPicPr>
          <p:nvPr/>
        </p:nvPicPr>
        <p:blipFill>
          <a:blip r:embed="rId2"/>
          <a:stretch>
            <a:fillRect/>
          </a:stretch>
        </p:blipFill>
        <p:spPr>
          <a:xfrm>
            <a:off x="234345" y="1533670"/>
            <a:ext cx="5695950" cy="4524375"/>
          </a:xfrm>
          <a:prstGeom prst="rect">
            <a:avLst/>
          </a:prstGeom>
        </p:spPr>
      </p:pic>
      <p:pic>
        <p:nvPicPr>
          <p:cNvPr id="5" name="Immagine 4"/>
          <p:cNvPicPr>
            <a:picLocks noChangeAspect="1"/>
          </p:cNvPicPr>
          <p:nvPr/>
        </p:nvPicPr>
        <p:blipFill>
          <a:blip r:embed="rId3"/>
          <a:stretch>
            <a:fillRect/>
          </a:stretch>
        </p:blipFill>
        <p:spPr>
          <a:xfrm>
            <a:off x="5865640" y="1801091"/>
            <a:ext cx="5976243" cy="3805382"/>
          </a:xfrm>
          <a:prstGeom prst="rect">
            <a:avLst/>
          </a:prstGeom>
        </p:spPr>
      </p:pic>
      <p:sp>
        <p:nvSpPr>
          <p:cNvPr id="6" name="Rettangolo 5"/>
          <p:cNvSpPr/>
          <p:nvPr/>
        </p:nvSpPr>
        <p:spPr>
          <a:xfrm>
            <a:off x="6551951" y="5716876"/>
            <a:ext cx="5424242" cy="369332"/>
          </a:xfrm>
          <a:prstGeom prst="rect">
            <a:avLst/>
          </a:prstGeom>
        </p:spPr>
        <p:txBody>
          <a:bodyPr wrap="none">
            <a:spAutoFit/>
          </a:bodyPr>
          <a:lstStyle/>
          <a:p>
            <a:r>
              <a:rPr lang="it-IT" dirty="0"/>
              <a:t>https://www.econposts.com/economics/trade-barriers/</a:t>
            </a:r>
          </a:p>
        </p:txBody>
      </p:sp>
    </p:spTree>
    <p:extLst>
      <p:ext uri="{BB962C8B-B14F-4D97-AF65-F5344CB8AC3E}">
        <p14:creationId xmlns:p14="http://schemas.microsoft.com/office/powerpoint/2010/main" val="1959227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Tariff</a:t>
            </a:r>
            <a:r>
              <a:rPr lang="it-IT" dirty="0" smtClean="0"/>
              <a:t> </a:t>
            </a:r>
            <a:r>
              <a:rPr lang="it-IT" dirty="0" err="1" smtClean="0"/>
              <a:t>indicators</a:t>
            </a:r>
            <a:endParaRPr lang="it-IT" dirty="0"/>
          </a:p>
        </p:txBody>
      </p:sp>
      <p:sp>
        <p:nvSpPr>
          <p:cNvPr id="4" name="Segnaposto contenuto 3"/>
          <p:cNvSpPr>
            <a:spLocks noGrp="1"/>
          </p:cNvSpPr>
          <p:nvPr>
            <p:ph sz="half" idx="2"/>
          </p:nvPr>
        </p:nvSpPr>
        <p:spPr/>
        <p:txBody>
          <a:bodyPr>
            <a:normAutofit fontScale="92500" lnSpcReduction="10000"/>
          </a:bodyPr>
          <a:lstStyle/>
          <a:p>
            <a:r>
              <a:rPr lang="it-IT" dirty="0" err="1" smtClean="0"/>
              <a:t>Tariff</a:t>
            </a:r>
            <a:r>
              <a:rPr lang="it-IT" dirty="0" smtClean="0"/>
              <a:t>?</a:t>
            </a:r>
          </a:p>
          <a:p>
            <a:r>
              <a:rPr lang="it-IT" dirty="0" err="1" smtClean="0"/>
              <a:t>Tax</a:t>
            </a:r>
            <a:r>
              <a:rPr lang="it-IT" dirty="0" smtClean="0"/>
              <a:t> on </a:t>
            </a:r>
            <a:r>
              <a:rPr lang="it-IT" dirty="0" err="1" smtClean="0"/>
              <a:t>imports</a:t>
            </a:r>
            <a:r>
              <a:rPr lang="it-IT" dirty="0" smtClean="0"/>
              <a:t> / </a:t>
            </a:r>
            <a:r>
              <a:rPr lang="it-IT" dirty="0" err="1" smtClean="0"/>
              <a:t>exports</a:t>
            </a:r>
            <a:r>
              <a:rPr lang="it-IT" dirty="0" smtClean="0"/>
              <a:t> / </a:t>
            </a:r>
            <a:r>
              <a:rPr lang="it-IT" dirty="0" err="1" smtClean="0"/>
              <a:t>transit</a:t>
            </a:r>
            <a:r>
              <a:rPr lang="it-IT" dirty="0" smtClean="0"/>
              <a:t> </a:t>
            </a:r>
            <a:r>
              <a:rPr lang="it-IT" dirty="0" err="1" smtClean="0"/>
              <a:t>aimed</a:t>
            </a:r>
            <a:r>
              <a:rPr lang="it-IT" dirty="0" smtClean="0"/>
              <a:t> </a:t>
            </a:r>
            <a:r>
              <a:rPr lang="it-IT" dirty="0" err="1" smtClean="0"/>
              <a:t>at</a:t>
            </a:r>
            <a:r>
              <a:rPr lang="it-IT" dirty="0" smtClean="0"/>
              <a:t> </a:t>
            </a:r>
            <a:r>
              <a:rPr lang="it-IT" dirty="0" err="1" smtClean="0"/>
              <a:t>protecting</a:t>
            </a:r>
            <a:r>
              <a:rPr lang="it-IT" dirty="0" smtClean="0"/>
              <a:t> </a:t>
            </a:r>
            <a:r>
              <a:rPr lang="it-IT" dirty="0" err="1" smtClean="0"/>
              <a:t>domestic</a:t>
            </a:r>
            <a:r>
              <a:rPr lang="it-IT" dirty="0" smtClean="0"/>
              <a:t> </a:t>
            </a:r>
            <a:r>
              <a:rPr lang="it-IT" dirty="0" err="1" smtClean="0"/>
              <a:t>producers</a:t>
            </a:r>
            <a:r>
              <a:rPr lang="it-IT" dirty="0" smtClean="0"/>
              <a:t> </a:t>
            </a:r>
            <a:r>
              <a:rPr lang="it-IT" dirty="0" err="1" smtClean="0"/>
              <a:t>against</a:t>
            </a:r>
            <a:r>
              <a:rPr lang="it-IT" dirty="0" smtClean="0"/>
              <a:t> </a:t>
            </a:r>
            <a:r>
              <a:rPr lang="it-IT" dirty="0" err="1" smtClean="0"/>
              <a:t>foreign</a:t>
            </a:r>
            <a:r>
              <a:rPr lang="it-IT" dirty="0" smtClean="0"/>
              <a:t> </a:t>
            </a:r>
            <a:r>
              <a:rPr lang="it-IT" dirty="0" err="1" smtClean="0"/>
              <a:t>competition</a:t>
            </a:r>
            <a:r>
              <a:rPr lang="it-IT" dirty="0" smtClean="0"/>
              <a:t>.</a:t>
            </a:r>
          </a:p>
          <a:p>
            <a:r>
              <a:rPr lang="it-IT" dirty="0" smtClean="0"/>
              <a:t>P</a:t>
            </a:r>
            <a:r>
              <a:rPr lang="it-IT" baseline="-25000" dirty="0" smtClean="0"/>
              <a:t>IMP</a:t>
            </a:r>
            <a:r>
              <a:rPr lang="it-IT" dirty="0" smtClean="0"/>
              <a:t> </a:t>
            </a:r>
            <a:r>
              <a:rPr lang="it-IT" dirty="0"/>
              <a:t>– P</a:t>
            </a:r>
            <a:r>
              <a:rPr lang="it-IT" baseline="-25000" dirty="0"/>
              <a:t>EXP</a:t>
            </a:r>
            <a:r>
              <a:rPr lang="it-IT" dirty="0"/>
              <a:t> = </a:t>
            </a:r>
            <a:r>
              <a:rPr lang="it-IT" dirty="0" smtClean="0"/>
              <a:t>t + </a:t>
            </a:r>
            <a:r>
              <a:rPr lang="it-IT" dirty="0" err="1" smtClean="0">
                <a:solidFill>
                  <a:srgbClr val="FF0000"/>
                </a:solidFill>
              </a:rPr>
              <a:t>tariff</a:t>
            </a:r>
            <a:endParaRPr lang="it-IT" dirty="0" smtClean="0">
              <a:solidFill>
                <a:srgbClr val="FF0000"/>
              </a:solidFill>
            </a:endParaRPr>
          </a:p>
          <a:p>
            <a:r>
              <a:rPr lang="it-IT" dirty="0" err="1" smtClean="0">
                <a:solidFill>
                  <a:srgbClr val="FF0000"/>
                </a:solidFill>
              </a:rPr>
              <a:t>Tariff</a:t>
            </a:r>
            <a:r>
              <a:rPr lang="it-IT" dirty="0" smtClean="0">
                <a:solidFill>
                  <a:srgbClr val="FF0000"/>
                </a:solidFill>
              </a:rPr>
              <a:t> </a:t>
            </a:r>
            <a:r>
              <a:rPr lang="it-IT" dirty="0" err="1" smtClean="0">
                <a:solidFill>
                  <a:srgbClr val="FF0000"/>
                </a:solidFill>
              </a:rPr>
              <a:t>reduction</a:t>
            </a:r>
            <a:r>
              <a:rPr lang="it-IT" dirty="0" smtClean="0">
                <a:solidFill>
                  <a:srgbClr val="FF0000"/>
                </a:solidFill>
              </a:rPr>
              <a:t> and the WTO</a:t>
            </a:r>
            <a:endParaRPr lang="it-IT" dirty="0">
              <a:solidFill>
                <a:srgbClr val="FF0000"/>
              </a:solidFill>
            </a:endParaRPr>
          </a:p>
          <a:p>
            <a:r>
              <a:rPr lang="it-IT" dirty="0" smtClean="0">
                <a:hlinkClick r:id="rId2"/>
              </a:rPr>
              <a:t>https</a:t>
            </a:r>
            <a:r>
              <a:rPr lang="it-IT" dirty="0">
                <a:hlinkClick r:id="rId2"/>
              </a:rPr>
              <a:t>://</a:t>
            </a:r>
            <a:r>
              <a:rPr lang="it-IT" dirty="0" smtClean="0">
                <a:hlinkClick r:id="rId2"/>
              </a:rPr>
              <a:t>www.wto.org/english/tratop_e/tariffs_e/tariffs_e.htm</a:t>
            </a:r>
            <a:endParaRPr lang="it-IT" dirty="0" smtClean="0"/>
          </a:p>
          <a:p>
            <a:r>
              <a:rPr lang="it-IT" dirty="0">
                <a:hlinkClick r:id="rId3"/>
              </a:rPr>
              <a:t>https://</a:t>
            </a:r>
            <a:r>
              <a:rPr lang="it-IT" dirty="0" smtClean="0">
                <a:hlinkClick r:id="rId3"/>
              </a:rPr>
              <a:t>www.wto.org/english/thewto_e/whatis_e/tif_e/fact2_e.htm</a:t>
            </a:r>
            <a:endParaRPr lang="it-IT" dirty="0" smtClean="0"/>
          </a:p>
          <a:p>
            <a:endParaRPr lang="it-IT" dirty="0"/>
          </a:p>
          <a:p>
            <a:endParaRPr lang="it-IT" dirty="0"/>
          </a:p>
        </p:txBody>
      </p:sp>
      <p:pic>
        <p:nvPicPr>
          <p:cNvPr id="5" name="Immagine 4"/>
          <p:cNvPicPr>
            <a:picLocks noChangeAspect="1"/>
          </p:cNvPicPr>
          <p:nvPr/>
        </p:nvPicPr>
        <p:blipFill>
          <a:blip r:embed="rId4"/>
          <a:stretch>
            <a:fillRect/>
          </a:stretch>
        </p:blipFill>
        <p:spPr>
          <a:xfrm>
            <a:off x="524164" y="1825625"/>
            <a:ext cx="5257800" cy="3558851"/>
          </a:xfrm>
          <a:prstGeom prst="rect">
            <a:avLst/>
          </a:prstGeom>
        </p:spPr>
      </p:pic>
    </p:spTree>
    <p:extLst>
      <p:ext uri="{BB962C8B-B14F-4D97-AF65-F5344CB8AC3E}">
        <p14:creationId xmlns:p14="http://schemas.microsoft.com/office/powerpoint/2010/main" val="1316015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 </a:t>
            </a:r>
            <a:r>
              <a:rPr lang="it-IT" dirty="0"/>
              <a:t>I</a:t>
            </a:r>
            <a:r>
              <a:rPr lang="it-IT" dirty="0" smtClean="0"/>
              <a:t>nternational </a:t>
            </a:r>
            <a:r>
              <a:rPr lang="it-IT" dirty="0" err="1" smtClean="0"/>
              <a:t>investment</a:t>
            </a:r>
            <a:r>
              <a:rPr lang="it-IT" dirty="0" smtClean="0"/>
              <a:t> </a:t>
            </a:r>
            <a:r>
              <a:rPr lang="it-IT" dirty="0" err="1" smtClean="0"/>
              <a:t>indicators</a:t>
            </a:r>
            <a:endParaRPr lang="it-IT" dirty="0"/>
          </a:p>
        </p:txBody>
      </p:sp>
      <p:pic>
        <p:nvPicPr>
          <p:cNvPr id="4" name="Immagine 3"/>
          <p:cNvPicPr>
            <a:picLocks noChangeAspect="1"/>
          </p:cNvPicPr>
          <p:nvPr/>
        </p:nvPicPr>
        <p:blipFill>
          <a:blip r:embed="rId2"/>
          <a:stretch>
            <a:fillRect/>
          </a:stretch>
        </p:blipFill>
        <p:spPr>
          <a:xfrm>
            <a:off x="973716" y="1584613"/>
            <a:ext cx="6849485" cy="4786387"/>
          </a:xfrm>
          <a:prstGeom prst="rect">
            <a:avLst/>
          </a:prstGeom>
        </p:spPr>
      </p:pic>
      <p:pic>
        <p:nvPicPr>
          <p:cNvPr id="3" name="Immagine 2"/>
          <p:cNvPicPr>
            <a:picLocks noChangeAspect="1"/>
          </p:cNvPicPr>
          <p:nvPr/>
        </p:nvPicPr>
        <p:blipFill>
          <a:blip r:embed="rId3"/>
          <a:stretch>
            <a:fillRect/>
          </a:stretch>
        </p:blipFill>
        <p:spPr>
          <a:xfrm>
            <a:off x="8314603" y="1584613"/>
            <a:ext cx="3304742" cy="4374277"/>
          </a:xfrm>
          <a:prstGeom prst="rect">
            <a:avLst/>
          </a:prstGeom>
        </p:spPr>
      </p:pic>
    </p:spTree>
    <p:extLst>
      <p:ext uri="{BB962C8B-B14F-4D97-AF65-F5344CB8AC3E}">
        <p14:creationId xmlns:p14="http://schemas.microsoft.com/office/powerpoint/2010/main" val="2436366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28737" y="659823"/>
            <a:ext cx="9534525" cy="5372100"/>
          </a:xfrm>
          <a:prstGeom prst="rect">
            <a:avLst/>
          </a:prstGeom>
        </p:spPr>
      </p:pic>
      <p:sp>
        <p:nvSpPr>
          <p:cNvPr id="5" name="Rettangolo 4"/>
          <p:cNvSpPr/>
          <p:nvPr/>
        </p:nvSpPr>
        <p:spPr>
          <a:xfrm>
            <a:off x="3807261" y="6163025"/>
            <a:ext cx="5907515" cy="369332"/>
          </a:xfrm>
          <a:prstGeom prst="rect">
            <a:avLst/>
          </a:prstGeom>
        </p:spPr>
        <p:txBody>
          <a:bodyPr wrap="none">
            <a:spAutoFit/>
          </a:bodyPr>
          <a:lstStyle/>
          <a:p>
            <a:r>
              <a:rPr lang="it-IT" dirty="0"/>
              <a:t>https://www.wallstreetmojo.com/international-investments/</a:t>
            </a:r>
          </a:p>
        </p:txBody>
      </p:sp>
    </p:spTree>
    <p:extLst>
      <p:ext uri="{BB962C8B-B14F-4D97-AF65-F5344CB8AC3E}">
        <p14:creationId xmlns:p14="http://schemas.microsoft.com/office/powerpoint/2010/main" val="331111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International </a:t>
            </a:r>
            <a:r>
              <a:rPr lang="it-IT" dirty="0" err="1"/>
              <a:t>investment</a:t>
            </a:r>
            <a:r>
              <a:rPr lang="it-IT" dirty="0"/>
              <a:t> </a:t>
            </a:r>
            <a:r>
              <a:rPr lang="it-IT" dirty="0" err="1" smtClean="0"/>
              <a:t>indicators</a:t>
            </a:r>
            <a:r>
              <a:rPr lang="it-IT" dirty="0" smtClean="0"/>
              <a:t> (</a:t>
            </a:r>
            <a:r>
              <a:rPr lang="it-IT" dirty="0" err="1" smtClean="0"/>
              <a:t>stocks</a:t>
            </a:r>
            <a:r>
              <a:rPr lang="it-IT" dirty="0" smtClean="0"/>
              <a:t>)</a:t>
            </a:r>
            <a:endParaRPr lang="it-IT" dirty="0"/>
          </a:p>
        </p:txBody>
      </p:sp>
      <p:pic>
        <p:nvPicPr>
          <p:cNvPr id="4" name="Immagine 3"/>
          <p:cNvPicPr>
            <a:picLocks noChangeAspect="1"/>
          </p:cNvPicPr>
          <p:nvPr/>
        </p:nvPicPr>
        <p:blipFill>
          <a:blip r:embed="rId2"/>
          <a:stretch>
            <a:fillRect/>
          </a:stretch>
        </p:blipFill>
        <p:spPr>
          <a:xfrm>
            <a:off x="2902959" y="1472766"/>
            <a:ext cx="5610225" cy="5057775"/>
          </a:xfrm>
          <a:prstGeom prst="rect">
            <a:avLst/>
          </a:prstGeom>
        </p:spPr>
      </p:pic>
    </p:spTree>
    <p:extLst>
      <p:ext uri="{BB962C8B-B14F-4D97-AF65-F5344CB8AC3E}">
        <p14:creationId xmlns:p14="http://schemas.microsoft.com/office/powerpoint/2010/main" val="1962502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646331"/>
          </a:xfrm>
          <a:prstGeom prst="rect">
            <a:avLst/>
          </a:prstGeom>
        </p:spPr>
        <p:txBody>
          <a:bodyPr>
            <a:spAutoFit/>
          </a:bodyPr>
          <a:lstStyle/>
          <a:p>
            <a:pPr algn="ctr"/>
            <a:r>
              <a:rPr lang="it-IT" dirty="0" smtClean="0"/>
              <a:t>Source. </a:t>
            </a:r>
            <a:r>
              <a:rPr lang="lv-LV" dirty="0"/>
              <a:t>https://www.oecd.org/en/topics/capital-flows-and-investment-standards.html</a:t>
            </a:r>
            <a:endParaRPr lang="it-IT" dirty="0">
              <a:solidFill>
                <a:srgbClr val="FF0000"/>
              </a:solidFill>
            </a:endParaRPr>
          </a:p>
        </p:txBody>
      </p:sp>
      <p:pic>
        <p:nvPicPr>
          <p:cNvPr id="3" name="Immagine 2"/>
          <p:cNvPicPr>
            <a:picLocks noChangeAspect="1"/>
          </p:cNvPicPr>
          <p:nvPr/>
        </p:nvPicPr>
        <p:blipFill>
          <a:blip r:embed="rId2"/>
          <a:stretch>
            <a:fillRect/>
          </a:stretch>
        </p:blipFill>
        <p:spPr>
          <a:xfrm>
            <a:off x="2077452" y="314036"/>
            <a:ext cx="8147932" cy="5700568"/>
          </a:xfrm>
          <a:prstGeom prst="rect">
            <a:avLst/>
          </a:prstGeom>
        </p:spPr>
      </p:pic>
    </p:spTree>
    <p:extLst>
      <p:ext uri="{BB962C8B-B14F-4D97-AF65-F5344CB8AC3E}">
        <p14:creationId xmlns:p14="http://schemas.microsoft.com/office/powerpoint/2010/main" val="3836781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https://www.bis.org/publ/arpdf/ar2025e.pdf</a:t>
            </a:r>
            <a:endParaRPr lang="it-IT" dirty="0">
              <a:solidFill>
                <a:srgbClr val="FF0000"/>
              </a:solidFill>
            </a:endParaRPr>
          </a:p>
        </p:txBody>
      </p:sp>
      <p:pic>
        <p:nvPicPr>
          <p:cNvPr id="2" name="Immagine 1"/>
          <p:cNvPicPr>
            <a:picLocks noChangeAspect="1"/>
          </p:cNvPicPr>
          <p:nvPr/>
        </p:nvPicPr>
        <p:blipFill>
          <a:blip r:embed="rId2"/>
          <a:stretch>
            <a:fillRect/>
          </a:stretch>
        </p:blipFill>
        <p:spPr>
          <a:xfrm>
            <a:off x="2041525" y="419308"/>
            <a:ext cx="8423275" cy="5697581"/>
          </a:xfrm>
          <a:prstGeom prst="rect">
            <a:avLst/>
          </a:prstGeom>
        </p:spPr>
      </p:pic>
    </p:spTree>
    <p:extLst>
      <p:ext uri="{BB962C8B-B14F-4D97-AF65-F5344CB8AC3E}">
        <p14:creationId xmlns:p14="http://schemas.microsoft.com/office/powerpoint/2010/main" val="1008612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401496" y="868218"/>
            <a:ext cx="5384104" cy="4316566"/>
          </a:xfrm>
          <a:prstGeom prst="rect">
            <a:avLst/>
          </a:prstGeom>
        </p:spPr>
      </p:pic>
      <p:pic>
        <p:nvPicPr>
          <p:cNvPr id="5" name="Immagine 4"/>
          <p:cNvPicPr>
            <a:picLocks noChangeAspect="1"/>
          </p:cNvPicPr>
          <p:nvPr/>
        </p:nvPicPr>
        <p:blipFill>
          <a:blip r:embed="rId3"/>
          <a:stretch>
            <a:fillRect/>
          </a:stretch>
        </p:blipFill>
        <p:spPr>
          <a:xfrm>
            <a:off x="614049" y="1323733"/>
            <a:ext cx="5195624" cy="3405535"/>
          </a:xfrm>
          <a:prstGeom prst="rect">
            <a:avLst/>
          </a:prstGeom>
        </p:spPr>
      </p:pic>
    </p:spTree>
    <p:extLst>
      <p:ext uri="{BB962C8B-B14F-4D97-AF65-F5344CB8AC3E}">
        <p14:creationId xmlns:p14="http://schemas.microsoft.com/office/powerpoint/2010/main" val="151334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2"/>
          <a:stretch>
            <a:fillRect/>
          </a:stretch>
        </p:blipFill>
        <p:spPr>
          <a:xfrm>
            <a:off x="1690254" y="354400"/>
            <a:ext cx="8063346" cy="5563709"/>
          </a:xfrm>
          <a:prstGeom prst="rect">
            <a:avLst/>
          </a:prstGeom>
        </p:spPr>
      </p:pic>
      <p:sp>
        <p:nvSpPr>
          <p:cNvPr id="10" name="Rettangolo 9"/>
          <p:cNvSpPr/>
          <p:nvPr/>
        </p:nvSpPr>
        <p:spPr>
          <a:xfrm>
            <a:off x="812801" y="6052280"/>
            <a:ext cx="11379199" cy="646331"/>
          </a:xfrm>
          <a:prstGeom prst="rect">
            <a:avLst/>
          </a:prstGeom>
        </p:spPr>
        <p:txBody>
          <a:bodyPr wrap="square">
            <a:spAutoFit/>
          </a:bodyPr>
          <a:lstStyle/>
          <a:p>
            <a:r>
              <a:rPr lang="en-GB" dirty="0"/>
              <a:t>https://ec.europa.eu/eurostat/statistics-explained/index.php?title=Economic_globalisation_indicators#Global_value_chains</a:t>
            </a:r>
          </a:p>
        </p:txBody>
      </p:sp>
    </p:spTree>
    <p:extLst>
      <p:ext uri="{BB962C8B-B14F-4D97-AF65-F5344CB8AC3E}">
        <p14:creationId xmlns:p14="http://schemas.microsoft.com/office/powerpoint/2010/main" val="24578330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Migration </a:t>
            </a:r>
            <a:r>
              <a:rPr lang="it-IT" dirty="0" err="1" smtClean="0"/>
              <a:t>indicators</a:t>
            </a:r>
            <a:endParaRPr lang="it-IT" dirty="0"/>
          </a:p>
        </p:txBody>
      </p:sp>
      <p:pic>
        <p:nvPicPr>
          <p:cNvPr id="4" name="Immagine 3"/>
          <p:cNvPicPr>
            <a:picLocks noChangeAspect="1"/>
          </p:cNvPicPr>
          <p:nvPr/>
        </p:nvPicPr>
        <p:blipFill>
          <a:blip r:embed="rId2"/>
          <a:stretch>
            <a:fillRect/>
          </a:stretch>
        </p:blipFill>
        <p:spPr>
          <a:xfrm>
            <a:off x="2595419" y="1311508"/>
            <a:ext cx="7435272" cy="5352885"/>
          </a:xfrm>
          <a:prstGeom prst="rect">
            <a:avLst/>
          </a:prstGeom>
        </p:spPr>
      </p:pic>
    </p:spTree>
    <p:extLst>
      <p:ext uri="{BB962C8B-B14F-4D97-AF65-F5344CB8AC3E}">
        <p14:creationId xmlns:p14="http://schemas.microsoft.com/office/powerpoint/2010/main" val="61643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49155" y="1214331"/>
            <a:ext cx="10120212" cy="4455400"/>
          </a:xfrm>
          <a:prstGeom prst="rect">
            <a:avLst/>
          </a:prstGeom>
        </p:spPr>
      </p:pic>
      <p:sp>
        <p:nvSpPr>
          <p:cNvPr id="5" name="Rettangolo 4"/>
          <p:cNvSpPr/>
          <p:nvPr/>
        </p:nvSpPr>
        <p:spPr>
          <a:xfrm>
            <a:off x="2715490" y="6042998"/>
            <a:ext cx="7370618" cy="369332"/>
          </a:xfrm>
          <a:prstGeom prst="rect">
            <a:avLst/>
          </a:prstGeom>
        </p:spPr>
        <p:txBody>
          <a:bodyPr wrap="square">
            <a:spAutoFit/>
          </a:bodyPr>
          <a:lstStyle/>
          <a:p>
            <a:r>
              <a:rPr lang="en-GB" dirty="0"/>
              <a:t>https://worldmigrationreport.iom.int/msite/wmr-2024-interactive/</a:t>
            </a:r>
          </a:p>
        </p:txBody>
      </p:sp>
    </p:spTree>
    <p:extLst>
      <p:ext uri="{BB962C8B-B14F-4D97-AF65-F5344CB8AC3E}">
        <p14:creationId xmlns:p14="http://schemas.microsoft.com/office/powerpoint/2010/main" val="30448390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924025" y="799067"/>
            <a:ext cx="10226140" cy="4803187"/>
          </a:xfrm>
          <a:prstGeom prst="rect">
            <a:avLst/>
          </a:prstGeom>
        </p:spPr>
      </p:pic>
      <p:sp>
        <p:nvSpPr>
          <p:cNvPr id="3" name="Rettangolo 2"/>
          <p:cNvSpPr/>
          <p:nvPr/>
        </p:nvSpPr>
        <p:spPr>
          <a:xfrm>
            <a:off x="2715490" y="6042998"/>
            <a:ext cx="7370618" cy="369332"/>
          </a:xfrm>
          <a:prstGeom prst="rect">
            <a:avLst/>
          </a:prstGeom>
        </p:spPr>
        <p:txBody>
          <a:bodyPr wrap="square">
            <a:spAutoFit/>
          </a:bodyPr>
          <a:lstStyle/>
          <a:p>
            <a:r>
              <a:rPr lang="en-GB" dirty="0"/>
              <a:t>https://worldmigrationreport.iom.int/msite/wmr-2024-interactive/</a:t>
            </a:r>
          </a:p>
        </p:txBody>
      </p:sp>
    </p:spTree>
    <p:extLst>
      <p:ext uri="{BB962C8B-B14F-4D97-AF65-F5344CB8AC3E}">
        <p14:creationId xmlns:p14="http://schemas.microsoft.com/office/powerpoint/2010/main" val="485271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Globalization</a:t>
            </a:r>
            <a:r>
              <a:rPr lang="it-IT" dirty="0"/>
              <a:t>:  </a:t>
            </a:r>
            <a:r>
              <a:rPr lang="it-IT" dirty="0" err="1"/>
              <a:t>migration</a:t>
            </a:r>
            <a:r>
              <a:rPr lang="it-IT" dirty="0"/>
              <a:t> </a:t>
            </a:r>
            <a:r>
              <a:rPr lang="it-IT" dirty="0" err="1" smtClean="0"/>
              <a:t>indicators</a:t>
            </a:r>
            <a:r>
              <a:rPr lang="it-IT" dirty="0" smtClean="0"/>
              <a:t> (3)</a:t>
            </a:r>
            <a:endParaRPr lang="it-IT" dirty="0"/>
          </a:p>
        </p:txBody>
      </p:sp>
      <p:pic>
        <p:nvPicPr>
          <p:cNvPr id="4" name="Immagine 3"/>
          <p:cNvPicPr>
            <a:picLocks noChangeAspect="1"/>
          </p:cNvPicPr>
          <p:nvPr/>
        </p:nvPicPr>
        <p:blipFill>
          <a:blip r:embed="rId2"/>
          <a:stretch>
            <a:fillRect/>
          </a:stretch>
        </p:blipFill>
        <p:spPr>
          <a:xfrm>
            <a:off x="2728190" y="1760536"/>
            <a:ext cx="6517409" cy="4640112"/>
          </a:xfrm>
          <a:prstGeom prst="rect">
            <a:avLst/>
          </a:prstGeom>
        </p:spPr>
      </p:pic>
    </p:spTree>
    <p:extLst>
      <p:ext uri="{BB962C8B-B14F-4D97-AF65-F5344CB8AC3E}">
        <p14:creationId xmlns:p14="http://schemas.microsoft.com/office/powerpoint/2010/main" val="71403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en-US" i="1" dirty="0"/>
              <a:t>CORE The Economy </a:t>
            </a:r>
            <a:r>
              <a:rPr lang="it-IT" dirty="0" err="1" smtClean="0"/>
              <a:t>Section</a:t>
            </a:r>
            <a:r>
              <a:rPr lang="it-IT" dirty="0" smtClean="0"/>
              <a:t> 18.1, 18.2, 18.3</a:t>
            </a:r>
          </a:p>
          <a:p>
            <a:r>
              <a:rPr lang="it-IT" dirty="0">
                <a:hlinkClick r:id="rId2"/>
              </a:rPr>
              <a:t>https://</a:t>
            </a:r>
            <a:r>
              <a:rPr lang="it-IT" dirty="0" smtClean="0">
                <a:hlinkClick r:id="rId2"/>
              </a:rPr>
              <a:t>books.core-econ.org/the-economy-v1/book/text/18.html?bookmarks=31-139-8-0-0-0-0-0-0-10-171-174-5-0-67-191-166-163-2-0-0-0</a:t>
            </a:r>
            <a:endParaRPr lang="it-IT" dirty="0" smtClean="0"/>
          </a:p>
          <a:p>
            <a:endParaRPr lang="it-IT" dirty="0"/>
          </a:p>
          <a:p>
            <a:r>
              <a:rPr lang="it-IT" dirty="0" err="1" smtClean="0"/>
              <a:t>Answer</a:t>
            </a:r>
            <a:r>
              <a:rPr lang="it-IT" dirty="0" smtClean="0"/>
              <a:t> </a:t>
            </a:r>
            <a:r>
              <a:rPr lang="it-IT" dirty="0" err="1" smtClean="0"/>
              <a:t>questions</a:t>
            </a:r>
            <a:r>
              <a:rPr lang="it-IT" dirty="0" smtClean="0"/>
              <a:t> </a:t>
            </a:r>
            <a:r>
              <a:rPr lang="it-IT" dirty="0" err="1" smtClean="0"/>
              <a:t>contained</a:t>
            </a:r>
            <a:r>
              <a:rPr lang="it-IT" dirty="0" smtClean="0"/>
              <a:t> in the </a:t>
            </a:r>
            <a:r>
              <a:rPr lang="it-IT" dirty="0" err="1" smtClean="0"/>
              <a:t>relevant</a:t>
            </a:r>
            <a:r>
              <a:rPr lang="it-IT" dirty="0" smtClean="0"/>
              <a:t> </a:t>
            </a:r>
            <a:r>
              <a:rPr lang="it-IT" dirty="0" err="1" smtClean="0"/>
              <a:t>sections</a:t>
            </a:r>
            <a:endParaRPr lang="it-IT" dirty="0"/>
          </a:p>
        </p:txBody>
      </p:sp>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6755</TotalTime>
  <Words>742</Words>
  <Application>Microsoft Office PowerPoint</Application>
  <PresentationFormat>Widescreen</PresentationFormat>
  <Paragraphs>92</Paragraphs>
  <Slides>30</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30</vt:i4>
      </vt:variant>
    </vt:vector>
  </HeadingPairs>
  <TitlesOfParts>
    <vt:vector size="34" baseType="lpstr">
      <vt:lpstr>Arial</vt:lpstr>
      <vt:lpstr>Calibri</vt:lpstr>
      <vt:lpstr>Calibri Light</vt:lpstr>
      <vt:lpstr>Tema di Office</vt:lpstr>
      <vt:lpstr>INTEC Lecture 1  Course introduction and globalization indicators</vt:lpstr>
      <vt:lpstr>The teacher and the course</vt:lpstr>
      <vt:lpstr>Course assessment</vt:lpstr>
      <vt:lpstr>Connection with Prof. Pecchi’s course</vt:lpstr>
      <vt:lpstr>Connection with Prof. Chiarini’s course</vt:lpstr>
      <vt:lpstr>International economics and globalisation indicators</vt:lpstr>
      <vt:lpstr>Introduction to International economics</vt:lpstr>
      <vt:lpstr>International economics?</vt:lpstr>
      <vt:lpstr>International trade indicators</vt:lpstr>
      <vt:lpstr>Presentazione standard di PowerPoint</vt:lpstr>
      <vt:lpstr>Presentazione standard di PowerPoint</vt:lpstr>
      <vt:lpstr>Presentazione standard di PowerPoint</vt:lpstr>
      <vt:lpstr>Presentazione standard di PowerPoint</vt:lpstr>
      <vt:lpstr>International price indicators</vt:lpstr>
      <vt:lpstr>International price indicators, 2</vt:lpstr>
      <vt:lpstr>International price indicators, 3</vt:lpstr>
      <vt:lpstr>Barriers to international trade</vt:lpstr>
      <vt:lpstr>Tariff indicators</vt:lpstr>
      <vt:lpstr> International investment indicators</vt:lpstr>
      <vt:lpstr>Presentazione standard di PowerPoint</vt:lpstr>
      <vt:lpstr>International investment indicators (stocks)</vt:lpstr>
      <vt:lpstr>Presentazione standard di PowerPoint</vt:lpstr>
      <vt:lpstr>Presentazione standard di PowerPoint</vt:lpstr>
      <vt:lpstr>Presentazione standard di PowerPoint</vt:lpstr>
      <vt:lpstr>Presentazione standard di PowerPoint</vt:lpstr>
      <vt:lpstr>Migration indicators</vt:lpstr>
      <vt:lpstr>Presentazione standard di PowerPoint</vt:lpstr>
      <vt:lpstr>Presentazione standard di PowerPoint</vt:lpstr>
      <vt:lpstr>Globalization:  migration indicators (3)</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511</cp:revision>
  <dcterms:created xsi:type="dcterms:W3CDTF">2020-08-16T17:14:48Z</dcterms:created>
  <dcterms:modified xsi:type="dcterms:W3CDTF">2026-09-06T14:32:01Z</dcterms:modified>
</cp:coreProperties>
</file>