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3" r:id="rId2"/>
    <p:sldId id="344" r:id="rId3"/>
    <p:sldId id="345" r:id="rId4"/>
    <p:sldId id="346" r:id="rId5"/>
    <p:sldId id="328" r:id="rId6"/>
    <p:sldId id="315" r:id="rId7"/>
    <p:sldId id="329" r:id="rId8"/>
    <p:sldId id="335" r:id="rId9"/>
    <p:sldId id="338" r:id="rId10"/>
    <p:sldId id="339" r:id="rId11"/>
    <p:sldId id="316" r:id="rId12"/>
    <p:sldId id="341" r:id="rId13"/>
    <p:sldId id="342" r:id="rId14"/>
    <p:sldId id="347" r:id="rId15"/>
    <p:sldId id="348" r:id="rId16"/>
    <p:sldId id="336" r:id="rId17"/>
    <p:sldId id="318" r:id="rId1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olo paesani" initials="pp" lastIdx="0" clrIdx="0">
    <p:extLst>
      <p:ext uri="{19B8F6BF-5375-455C-9EA6-DF929625EA0E}">
        <p15:presenceInfo xmlns:p15="http://schemas.microsoft.com/office/powerpoint/2012/main" userId="paolo paesan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369" autoAdjust="0"/>
    <p:restoredTop sz="94660"/>
  </p:normalViewPr>
  <p:slideViewPr>
    <p:cSldViewPr snapToGrid="0">
      <p:cViewPr varScale="1">
        <p:scale>
          <a:sx n="69" d="100"/>
          <a:sy n="69" d="100"/>
        </p:scale>
        <p:origin x="3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2445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7674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7308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4869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9828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969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804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2466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7222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6401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4704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C8F87-4F72-46F9-B80C-C838F8383AC6}" type="datetimeFigureOut">
              <a:rPr lang="it-IT" smtClean="0"/>
              <a:t>19/09/2026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767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it-IT" sz="4000" dirty="0"/>
              <a:t>INTEC </a:t>
            </a:r>
            <a:r>
              <a:rPr lang="it-IT" sz="4000" dirty="0" err="1"/>
              <a:t>Lecture</a:t>
            </a:r>
            <a:r>
              <a:rPr lang="it-IT" sz="4000" dirty="0"/>
              <a:t> 8</a:t>
            </a:r>
            <a:r>
              <a:rPr lang="it-IT" sz="4000" dirty="0" smtClean="0"/>
              <a:t> </a:t>
            </a:r>
            <a:br>
              <a:rPr lang="it-IT" sz="4000" dirty="0" smtClean="0"/>
            </a:br>
            <a:r>
              <a:rPr lang="it-IT" sz="4000" dirty="0"/>
              <a:t/>
            </a:r>
            <a:br>
              <a:rPr lang="it-IT" sz="4000" dirty="0"/>
            </a:br>
            <a:r>
              <a:rPr lang="it-IT" sz="4000" dirty="0" smtClean="0"/>
              <a:t>The Keynesian open economy model</a:t>
            </a:r>
            <a:endParaRPr lang="it-IT" sz="40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823710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Paolo Paesani</a:t>
            </a:r>
          </a:p>
          <a:p>
            <a:r>
              <a:rPr lang="it-IT" dirty="0" err="1" smtClean="0"/>
              <a:t>University</a:t>
            </a:r>
            <a:r>
              <a:rPr lang="it-IT" dirty="0" smtClean="0"/>
              <a:t> of Rome Tor Vergata</a:t>
            </a:r>
          </a:p>
          <a:p>
            <a:r>
              <a:rPr lang="it-IT" dirty="0" smtClean="0"/>
              <a:t>ALEF </a:t>
            </a:r>
            <a:r>
              <a:rPr lang="it-IT" dirty="0" err="1" smtClean="0"/>
              <a:t>Department</a:t>
            </a:r>
            <a:endParaRPr lang="it-IT" dirty="0" smtClean="0"/>
          </a:p>
          <a:p>
            <a:r>
              <a:rPr lang="it-IT" dirty="0" smtClean="0"/>
              <a:t>22/09/2026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7158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6266" y="320040"/>
            <a:ext cx="800898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800" b="1">
                <a:solidFill>
                  <a:srgbClr val="000000"/>
                </a:solidFill>
                <a:latin typeface="Calibri"/>
              </a:defRPr>
            </a:pPr>
            <a:r>
              <a:rPr dirty="0"/>
              <a:t>The Keynesian Open Economy Model: The Basic Idea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234440"/>
            <a:ext cx="107899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2000">
                <a:solidFill>
                  <a:srgbClr val="000000"/>
                </a:solidFill>
                <a:latin typeface="Calibri"/>
              </a:defRPr>
            </a:pPr>
            <a:r>
              <a:t>In the short run, output and employment are determined by aggregate demand rather than by the economy’s productive capacity.</a:t>
            </a:r>
          </a:p>
          <a:p>
            <a:pPr>
              <a:spcAft>
                <a:spcPts val="1100"/>
              </a:spcAft>
              <a:defRPr sz="2000">
                <a:solidFill>
                  <a:srgbClr val="000000"/>
                </a:solidFill>
                <a:latin typeface="Calibri"/>
              </a:defRPr>
            </a:pPr>
            <a:r>
              <a:t>Firms respond to changes in demand by adjusting production and employment.</a:t>
            </a:r>
          </a:p>
          <a:p>
            <a:pPr>
              <a:spcAft>
                <a:spcPts val="1100"/>
              </a:spcAft>
              <a:defRPr sz="2000">
                <a:solidFill>
                  <a:srgbClr val="000000"/>
                </a:solidFill>
                <a:latin typeface="Calibri"/>
              </a:defRPr>
            </a:pPr>
            <a:r>
              <a:t>In an open economy, aggregate demand includes domestic expenditure and net exports:</a:t>
            </a:r>
          </a:p>
          <a:p>
            <a:pPr lvl="1">
              <a:spcAft>
                <a:spcPts val="1100"/>
              </a:spcAft>
              <a:defRPr sz="1800">
                <a:solidFill>
                  <a:srgbClr val="000000"/>
                </a:solidFill>
                <a:latin typeface="Calibri"/>
              </a:defRPr>
            </a:pPr>
            <a:r>
              <a:t>Y = C + I + G + X − M</a:t>
            </a:r>
          </a:p>
          <a:p>
            <a:pPr>
              <a:spcAft>
                <a:spcPts val="1100"/>
              </a:spcAft>
              <a:defRPr sz="2000">
                <a:solidFill>
                  <a:srgbClr val="000000"/>
                </a:solidFill>
                <a:latin typeface="Calibri"/>
              </a:defRPr>
            </a:pPr>
            <a:r>
              <a:t>Domestic activity therefore depends not only on consumption, investment and fiscal policy, but also on foreign demand and imports.</a:t>
            </a:r>
          </a:p>
          <a:p>
            <a:pPr>
              <a:spcAft>
                <a:spcPts val="1100"/>
              </a:spcAft>
              <a:defRPr sz="2000">
                <a:solidFill>
                  <a:srgbClr val="000000"/>
                </a:solidFill>
                <a:latin typeface="Calibri"/>
              </a:defRPr>
            </a:pPr>
            <a:r>
              <a:t>The model asks: what determines equilibrium GDP, and how does a change in autonomous expenditure affect it?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355080"/>
            <a:ext cx="10881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696969"/>
                </a:solidFill>
                <a:latin typeface="Calibri"/>
              </a:defRPr>
            </a:pPr>
            <a:r>
              <a:t>Keynesian short-run analysis: demand → output → income</a:t>
            </a:r>
          </a:p>
        </p:txBody>
      </p:sp>
    </p:spTree>
    <p:extLst>
      <p:ext uri="{BB962C8B-B14F-4D97-AF65-F5344CB8AC3E}">
        <p14:creationId xmlns:p14="http://schemas.microsoft.com/office/powerpoint/2010/main" val="3280684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0000"/>
                </a:solidFill>
                <a:latin typeface="Calibri"/>
              </a:defRPr>
            </a:pPr>
            <a:r>
              <a:t>The Principle of Effective Demand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897381"/>
            <a:ext cx="1691640" cy="914400"/>
          </a:xfrm>
          <a:prstGeom prst="roundRect">
            <a:avLst/>
          </a:prstGeom>
          <a:solidFill>
            <a:srgbClr val="F5F5F5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latin typeface="Calibri"/>
              </a:defRPr>
            </a:pPr>
            <a:r>
              <a:rPr dirty="0">
                <a:solidFill>
                  <a:schemeClr val="tx1"/>
                </a:solidFill>
              </a:rPr>
              <a:t>Autonomous</a:t>
            </a:r>
            <a:br>
              <a:rPr dirty="0">
                <a:solidFill>
                  <a:schemeClr val="tx1"/>
                </a:solidFill>
              </a:rPr>
            </a:br>
            <a:r>
              <a:rPr dirty="0">
                <a:solidFill>
                  <a:schemeClr val="tx1"/>
                </a:solidFill>
              </a:rPr>
              <a:t>expenditure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971800" y="1920240"/>
            <a:ext cx="1691640" cy="914400"/>
          </a:xfrm>
          <a:prstGeom prst="roundRect">
            <a:avLst/>
          </a:prstGeom>
          <a:solidFill>
            <a:srgbClr val="F5F5F5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latin typeface="Calibri"/>
              </a:defRPr>
            </a:pPr>
            <a:r>
              <a:rPr dirty="0">
                <a:solidFill>
                  <a:schemeClr val="tx1"/>
                </a:solidFill>
              </a:rPr>
              <a:t>Aggregate</a:t>
            </a:r>
            <a:br>
              <a:rPr dirty="0">
                <a:solidFill>
                  <a:schemeClr val="tx1"/>
                </a:solidFill>
              </a:rPr>
            </a:br>
            <a:r>
              <a:rPr dirty="0">
                <a:solidFill>
                  <a:schemeClr val="tx1"/>
                </a:solidFill>
              </a:rPr>
              <a:t>demand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212080" y="1920240"/>
            <a:ext cx="1691640" cy="914400"/>
          </a:xfrm>
          <a:prstGeom prst="roundRect">
            <a:avLst/>
          </a:prstGeom>
          <a:solidFill>
            <a:srgbClr val="F5F5F5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latin typeface="Calibri"/>
              </a:defRPr>
            </a:pPr>
            <a:r>
              <a:rPr dirty="0">
                <a:solidFill>
                  <a:schemeClr val="tx1"/>
                </a:solidFill>
              </a:rPr>
              <a:t>Production &amp;</a:t>
            </a:r>
            <a:br>
              <a:rPr dirty="0">
                <a:solidFill>
                  <a:schemeClr val="tx1"/>
                </a:solidFill>
              </a:rPr>
            </a:br>
            <a:r>
              <a:rPr dirty="0">
                <a:solidFill>
                  <a:schemeClr val="tx1"/>
                </a:solidFill>
              </a:rPr>
              <a:t>employment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452360" y="1920240"/>
            <a:ext cx="1691640" cy="914400"/>
          </a:xfrm>
          <a:prstGeom prst="roundRect">
            <a:avLst/>
          </a:prstGeom>
          <a:solidFill>
            <a:srgbClr val="F5F5F5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latin typeface="Calibri"/>
              </a:defRPr>
            </a:pPr>
            <a:r>
              <a:rPr dirty="0">
                <a:solidFill>
                  <a:schemeClr val="tx1"/>
                </a:solidFill>
              </a:rPr>
              <a:t>Income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692640" y="1920240"/>
            <a:ext cx="1691640" cy="914400"/>
          </a:xfrm>
          <a:prstGeom prst="roundRect">
            <a:avLst/>
          </a:prstGeom>
          <a:solidFill>
            <a:srgbClr val="F5F5F5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latin typeface="Calibri"/>
              </a:defRPr>
            </a:pPr>
            <a:r>
              <a:rPr dirty="0" smtClean="0">
                <a:solidFill>
                  <a:schemeClr val="tx1"/>
                </a:solidFill>
              </a:rPr>
              <a:t>Consumption</a:t>
            </a:r>
            <a:endParaRPr lang="it-IT" dirty="0" smtClean="0">
              <a:solidFill>
                <a:schemeClr val="tx1"/>
              </a:solidFill>
            </a:endParaRPr>
          </a:p>
          <a:p>
            <a:pPr algn="ctr">
              <a:defRPr sz="1800" b="1">
                <a:latin typeface="Calibri"/>
              </a:defRPr>
            </a:pPr>
            <a:r>
              <a:rPr lang="it-IT" dirty="0" err="1" smtClean="0">
                <a:solidFill>
                  <a:schemeClr val="tx1"/>
                </a:solidFill>
              </a:rPr>
              <a:t>Savings</a:t>
            </a:r>
            <a:endParaRPr lang="it-IT" dirty="0" smtClean="0">
              <a:solidFill>
                <a:schemeClr val="tx1"/>
              </a:solidFill>
            </a:endParaRPr>
          </a:p>
          <a:p>
            <a:pPr algn="ctr">
              <a:defRPr sz="1800" b="1">
                <a:latin typeface="Calibri"/>
              </a:defRPr>
            </a:pPr>
            <a:r>
              <a:rPr lang="it-IT" dirty="0" smtClean="0">
                <a:solidFill>
                  <a:schemeClr val="tx1"/>
                </a:solidFill>
              </a:rPr>
              <a:t>G-T, X-M</a:t>
            </a:r>
            <a:endParaRPr dirty="0">
              <a:solidFill>
                <a:schemeClr val="tx1"/>
              </a:solidFill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2450592" y="2377440"/>
            <a:ext cx="457200" cy="0"/>
          </a:xfrm>
          <a:prstGeom prst="line">
            <a:avLst/>
          </a:prstGeom>
          <a:ln w="2540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or 8"/>
          <p:cNvCxnSpPr/>
          <p:nvPr/>
        </p:nvCxnSpPr>
        <p:spPr>
          <a:xfrm>
            <a:off x="4690872" y="2377440"/>
            <a:ext cx="457200" cy="0"/>
          </a:xfrm>
          <a:prstGeom prst="line">
            <a:avLst/>
          </a:prstGeom>
          <a:ln w="2540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or 9"/>
          <p:cNvCxnSpPr/>
          <p:nvPr/>
        </p:nvCxnSpPr>
        <p:spPr>
          <a:xfrm>
            <a:off x="6931152" y="2377440"/>
            <a:ext cx="457200" cy="0"/>
          </a:xfrm>
          <a:prstGeom prst="line">
            <a:avLst/>
          </a:prstGeom>
          <a:ln w="2540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or 10"/>
          <p:cNvCxnSpPr/>
          <p:nvPr/>
        </p:nvCxnSpPr>
        <p:spPr>
          <a:xfrm>
            <a:off x="9171432" y="2377440"/>
            <a:ext cx="457200" cy="0"/>
          </a:xfrm>
          <a:prstGeom prst="line">
            <a:avLst/>
          </a:prstGeom>
          <a:ln w="25400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828800" y="3246120"/>
            <a:ext cx="8595360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300" b="1">
                <a:latin typeface="Calibri"/>
              </a:defRPr>
            </a:pPr>
            <a:r>
              <a:t>Effective demand determines actual output in the short run.</a:t>
            </a:r>
          </a:p>
          <a:p>
            <a:pPr algn="ctr">
              <a:defRPr sz="2000">
                <a:latin typeface="Calibri"/>
              </a:defRPr>
            </a:pPr>
            <a:r>
              <a:t>Higher demand creates income; higher income induces additional consumption, generating further demand.</a:t>
            </a:r>
          </a:p>
          <a:p>
            <a:pPr algn="ctr">
              <a:defRPr sz="2000">
                <a:latin typeface="Calibri"/>
              </a:defRPr>
            </a:pPr>
            <a:r>
              <a:t>Equilibrium is reached when planned aggregate expenditure equals output.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6355080"/>
            <a:ext cx="10881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696969"/>
                </a:solidFill>
                <a:latin typeface="Calibri"/>
              </a:defRPr>
            </a:pPr>
            <a:r>
              <a:t>The causal sequence runs from expenditure to output and income.</a:t>
            </a:r>
          </a:p>
        </p:txBody>
      </p:sp>
    </p:spTree>
    <p:extLst>
      <p:ext uri="{BB962C8B-B14F-4D97-AF65-F5344CB8AC3E}">
        <p14:creationId xmlns:p14="http://schemas.microsoft.com/office/powerpoint/2010/main" val="4274788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37948" y="320040"/>
            <a:ext cx="368562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800" b="1">
                <a:solidFill>
                  <a:srgbClr val="000000"/>
                </a:solidFill>
                <a:latin typeface="Calibri"/>
              </a:defRPr>
            </a:pPr>
            <a:r>
              <a:rPr dirty="0"/>
              <a:t>The Multiplier Principle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143000"/>
            <a:ext cx="658368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An autonomous increase in expenditure produces a more than proportional increase in equilibrium income.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Why? One person’s expenditure becomes another person’s income.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Part of each additional round of income is spent again on consumption, creating successive rounds of expenditure and income.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The process becomes progressively smaller because part of each additional unit of income leaks out of the expenditure stream.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863840" y="1325880"/>
            <a:ext cx="2926080" cy="658368"/>
          </a:xfrm>
          <a:prstGeom prst="roundRect">
            <a:avLst/>
          </a:prstGeom>
          <a:solidFill>
            <a:srgbClr val="F8F8F8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>
                <a:latin typeface="Calibri"/>
              </a:defRPr>
            </a:pPr>
            <a:r>
              <a:rPr dirty="0">
                <a:solidFill>
                  <a:schemeClr val="tx1"/>
                </a:solidFill>
              </a:rPr>
              <a:t>Initial ΔA:  100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863840" y="2286000"/>
            <a:ext cx="2926080" cy="658368"/>
          </a:xfrm>
          <a:prstGeom prst="roundRect">
            <a:avLst/>
          </a:prstGeom>
          <a:solidFill>
            <a:srgbClr val="F8F8F8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>
                <a:latin typeface="Calibri"/>
              </a:defRPr>
            </a:pPr>
            <a:r>
              <a:rPr dirty="0">
                <a:solidFill>
                  <a:schemeClr val="tx1"/>
                </a:solidFill>
              </a:rPr>
              <a:t>Round 2:  c × 100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863840" y="3246120"/>
            <a:ext cx="2926080" cy="658368"/>
          </a:xfrm>
          <a:prstGeom prst="roundRect">
            <a:avLst/>
          </a:prstGeom>
          <a:solidFill>
            <a:srgbClr val="F8F8F8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>
                <a:latin typeface="Calibri"/>
              </a:defRPr>
            </a:pPr>
            <a:r>
              <a:rPr dirty="0">
                <a:solidFill>
                  <a:schemeClr val="tx1"/>
                </a:solidFill>
              </a:rPr>
              <a:t>Round 3:  c² × 100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923572" y="4142232"/>
            <a:ext cx="2926080" cy="658368"/>
          </a:xfrm>
          <a:prstGeom prst="roundRect">
            <a:avLst/>
          </a:prstGeom>
          <a:solidFill>
            <a:srgbClr val="F8F8F8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>
                <a:latin typeface="Calibri"/>
              </a:defRPr>
            </a:pPr>
            <a:r>
              <a:rPr dirty="0">
                <a:solidFill>
                  <a:schemeClr val="tx1"/>
                </a:solidFill>
              </a:rPr>
              <a:t>…:  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35240" y="5257800"/>
            <a:ext cx="33832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100" b="1">
                <a:latin typeface="Calibri"/>
              </a:defRPr>
            </a:pPr>
            <a:r>
              <a:t>Closed economy:</a:t>
            </a:r>
            <a:br/>
            <a:r>
              <a:t>k = 1 / (1 − c)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355080"/>
            <a:ext cx="10881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696969"/>
                </a:solidFill>
                <a:latin typeface="Calibri"/>
              </a:defRPr>
            </a:pPr>
            <a:r>
              <a:t>The multiplier measures the total change in income generated by an autonomous change in expenditure.</a:t>
            </a:r>
          </a:p>
        </p:txBody>
      </p:sp>
    </p:spTree>
    <p:extLst>
      <p:ext uri="{BB962C8B-B14F-4D97-AF65-F5344CB8AC3E}">
        <p14:creationId xmlns:p14="http://schemas.microsoft.com/office/powerpoint/2010/main" val="4196909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The Keynesian open economy model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:endParaRPr lang="it-IT" b="0" i="1" dirty="0" smtClean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𝐴𝑔𝑔𝑟𝑒𝑔𝑎𝑡𝑒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𝑑𝑒𝑚𝑎𝑛𝑑</m:t>
                    </m:r>
                  </m:oMath>
                </a14:m>
                <a:r>
                  <a:rPr lang="it-IT" b="0" dirty="0" smtClean="0"/>
                  <a:t>  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𝐶𝑜𝑛𝑠𝑢𝑚𝑝𝑡𝑖𝑜𝑛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 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𝑏𝑟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𝐼𝑛𝑣𝑒𝑠𝑡𝑚𝑒𝑛𝑡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𝐼𝑚𝑝𝑜𝑟𝑡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𝑤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𝐸𝑥𝑝𝑜𝑟𝑡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 smtClean="0"/>
                  <a:t> </a:t>
                </a:r>
                <a:r>
                  <a:rPr lang="it-IT" dirty="0" err="1" smtClean="0"/>
                  <a:t>Government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spending</a:t>
                </a:r>
                <a:endParaRPr lang="it-IT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𝑡𝑌</m:t>
                    </m:r>
                  </m:oMath>
                </a14:m>
                <a:r>
                  <a:rPr lang="it-IT" dirty="0"/>
                  <a:t> </a:t>
                </a:r>
                <a:r>
                  <a:rPr lang="it-IT" dirty="0" smtClean="0"/>
                  <a:t>Taxation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it-IT" dirty="0" smtClean="0"/>
                  <a:t>e = EP/P* Real </a:t>
                </a:r>
                <a:r>
                  <a:rPr lang="it-IT" dirty="0" err="1" smtClean="0"/>
                  <a:t>exchange</a:t>
                </a:r>
                <a:r>
                  <a:rPr lang="it-IT" dirty="0" smtClean="0"/>
                  <a:t> rate </a:t>
                </a:r>
                <a:r>
                  <a:rPr lang="it-IT" dirty="0" err="1" smtClean="0"/>
                  <a:t>where</a:t>
                </a:r>
                <a:r>
                  <a:rPr lang="it-IT" dirty="0" smtClean="0"/>
                  <a:t> E = </a:t>
                </a:r>
                <a:r>
                  <a:rPr lang="it-IT" dirty="0" err="1" smtClean="0"/>
                  <a:t>nominal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exchange</a:t>
                </a:r>
                <a:r>
                  <a:rPr lang="it-IT" dirty="0" smtClean="0"/>
                  <a:t> rate (</a:t>
                </a:r>
                <a:r>
                  <a:rPr lang="it-IT" dirty="0" err="1" smtClean="0"/>
                  <a:t>units</a:t>
                </a:r>
                <a:r>
                  <a:rPr lang="it-IT" dirty="0" smtClean="0"/>
                  <a:t> of </a:t>
                </a:r>
                <a:r>
                  <a:rPr lang="it-IT" dirty="0" err="1" smtClean="0"/>
                  <a:t>foreign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currency</a:t>
                </a:r>
                <a:r>
                  <a:rPr lang="it-IT" dirty="0" smtClean="0"/>
                  <a:t> per 1 </a:t>
                </a:r>
                <a:r>
                  <a:rPr lang="it-IT" dirty="0" err="1" smtClean="0"/>
                  <a:t>unit</a:t>
                </a:r>
                <a:r>
                  <a:rPr lang="it-IT" dirty="0" smtClean="0"/>
                  <a:t> of </a:t>
                </a:r>
                <a:r>
                  <a:rPr lang="it-IT" dirty="0" err="1" smtClean="0"/>
                  <a:t>domestic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currency</a:t>
                </a:r>
                <a:r>
                  <a:rPr lang="it-IT" dirty="0" smtClean="0"/>
                  <a:t>); P* = </a:t>
                </a:r>
                <a:r>
                  <a:rPr lang="it-IT" dirty="0" err="1" smtClean="0"/>
                  <a:t>foreign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price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level</a:t>
                </a:r>
                <a:r>
                  <a:rPr lang="it-IT" dirty="0" smtClean="0"/>
                  <a:t>, P </a:t>
                </a:r>
                <a:r>
                  <a:rPr lang="it-IT" dirty="0" err="1" smtClean="0"/>
                  <a:t>domestic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price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level</a:t>
                </a:r>
                <a:r>
                  <a:rPr lang="it-IT" dirty="0" smtClean="0"/>
                  <a:t> 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𝑌𝑤</m:t>
                    </m:r>
                  </m:oMath>
                </a14:m>
                <a:r>
                  <a:rPr lang="it-IT" dirty="0" smtClean="0"/>
                  <a:t> = World GDP (</a:t>
                </a:r>
                <a:r>
                  <a:rPr lang="it-IT" dirty="0" err="1" smtClean="0"/>
                  <a:t>given</a:t>
                </a:r>
                <a:r>
                  <a:rPr lang="it-IT" dirty="0" smtClean="0"/>
                  <a:t>)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it-IT" dirty="0" smtClean="0"/>
                  <a:t>r = Rate of </a:t>
                </a:r>
                <a:r>
                  <a:rPr lang="it-IT" dirty="0" err="1" smtClean="0"/>
                  <a:t>interest</a:t>
                </a:r>
                <a:r>
                  <a:rPr lang="it-IT" dirty="0" smtClean="0"/>
                  <a:t> (</a:t>
                </a:r>
                <a:r>
                  <a:rPr lang="it-IT" dirty="0" err="1" smtClean="0"/>
                  <a:t>monetary</a:t>
                </a:r>
                <a:r>
                  <a:rPr lang="it-IT" dirty="0" smtClean="0"/>
                  <a:t> policy)</a:t>
                </a:r>
              </a:p>
              <a:p>
                <a:pPr marL="0" indent="0">
                  <a:buNone/>
                </a:pPr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0316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The </a:t>
            </a:r>
            <a:r>
              <a:rPr lang="it-IT" dirty="0" err="1" smtClean="0"/>
              <a:t>consumption</a:t>
            </a:r>
            <a:r>
              <a:rPr lang="it-IT" dirty="0" smtClean="0"/>
              <a:t> </a:t>
            </a:r>
            <a:r>
              <a:rPr lang="it-IT" dirty="0" err="1" smtClean="0"/>
              <a:t>function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fontAlgn="base"/>
            <a:r>
              <a:rPr lang="en-GB" dirty="0">
                <a:solidFill>
                  <a:srgbClr val="FF0000"/>
                </a:solidFill>
              </a:rPr>
              <a:t>Household consumption spending depends on post-tax income</a:t>
            </a:r>
            <a:r>
              <a:rPr lang="en-GB" dirty="0"/>
              <a:t>. The government charges a tax </a:t>
            </a:r>
            <a:r>
              <a:rPr lang="en-GB" i="1" dirty="0"/>
              <a:t>t</a:t>
            </a:r>
            <a:r>
              <a:rPr lang="en-GB" dirty="0"/>
              <a:t>, which we assume is proportional to income. The income left after the payment of tax, </a:t>
            </a:r>
            <a:r>
              <a:rPr lang="en-GB" dirty="0" smtClean="0">
                <a:solidFill>
                  <a:srgbClr val="FF0000"/>
                </a:solidFill>
              </a:rPr>
              <a:t>Y - T</a:t>
            </a:r>
            <a:r>
              <a:rPr lang="en-GB" dirty="0" smtClean="0"/>
              <a:t>, </a:t>
            </a:r>
            <a:r>
              <a:rPr lang="en-GB" dirty="0"/>
              <a:t>is called </a:t>
            </a:r>
            <a:r>
              <a:rPr lang="en-GB" dirty="0">
                <a:solidFill>
                  <a:srgbClr val="FF0000"/>
                </a:solidFill>
              </a:rPr>
              <a:t>disposable income</a:t>
            </a:r>
            <a:r>
              <a:rPr lang="en-GB" dirty="0"/>
              <a:t>. The marginal propensity to consume,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baseline="-25000" dirty="0">
                <a:solidFill>
                  <a:srgbClr val="FF0000"/>
                </a:solidFill>
              </a:rPr>
              <a:t>1</a:t>
            </a:r>
            <a:r>
              <a:rPr lang="en-GB" dirty="0"/>
              <a:t>, is the fraction of disposable income (not pre-tax income) consumed. </a:t>
            </a:r>
            <a:r>
              <a:rPr lang="it-IT" dirty="0" err="1"/>
              <a:t>This</a:t>
            </a:r>
            <a:r>
              <a:rPr lang="it-IT" dirty="0"/>
              <a:t> </a:t>
            </a:r>
            <a:r>
              <a:rPr lang="it-IT" dirty="0" err="1"/>
              <a:t>means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in the aggregate </a:t>
            </a:r>
            <a:r>
              <a:rPr lang="it-IT" dirty="0" err="1"/>
              <a:t>consumption</a:t>
            </a:r>
            <a:r>
              <a:rPr lang="it-IT" dirty="0"/>
              <a:t> </a:t>
            </a:r>
            <a:r>
              <a:rPr lang="it-IT" dirty="0" err="1"/>
              <a:t>function</a:t>
            </a:r>
            <a:r>
              <a:rPr lang="it-IT" dirty="0"/>
              <a:t>:</a:t>
            </a:r>
          </a:p>
          <a:p>
            <a:pPr lvl="0" fontAlgn="base"/>
            <a:r>
              <a:rPr lang="en-GB" dirty="0"/>
              <a:t>Spending on consumption is written as: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dirty="0">
                <a:solidFill>
                  <a:srgbClr val="FF0000"/>
                </a:solidFill>
              </a:rPr>
              <a:t> =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dirty="0">
                <a:solidFill>
                  <a:srgbClr val="FF0000"/>
                </a:solidFill>
              </a:rPr>
              <a:t>₀ +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baseline="-25000" dirty="0">
                <a:solidFill>
                  <a:srgbClr val="FF0000"/>
                </a:solidFill>
              </a:rPr>
              <a:t>1</a:t>
            </a:r>
            <a:r>
              <a:rPr lang="en-GB" dirty="0">
                <a:solidFill>
                  <a:srgbClr val="FF0000"/>
                </a:solidFill>
              </a:rPr>
              <a:t>(1 − </a:t>
            </a:r>
            <a:r>
              <a:rPr lang="en-GB" i="1" dirty="0" smtClean="0">
                <a:solidFill>
                  <a:srgbClr val="FF0000"/>
                </a:solidFill>
              </a:rPr>
              <a:t>t</a:t>
            </a:r>
            <a:r>
              <a:rPr lang="en-GB" dirty="0" smtClean="0">
                <a:solidFill>
                  <a:srgbClr val="FF0000"/>
                </a:solidFill>
              </a:rPr>
              <a:t>)</a:t>
            </a:r>
            <a:r>
              <a:rPr lang="en-GB" i="1" dirty="0">
                <a:solidFill>
                  <a:srgbClr val="FF0000"/>
                </a:solidFill>
              </a:rPr>
              <a:t>Y - </a:t>
            </a:r>
            <a:r>
              <a:rPr lang="en-GB" i="1" dirty="0" smtClean="0">
                <a:solidFill>
                  <a:srgbClr val="FF0000"/>
                </a:solidFill>
              </a:rPr>
              <a:t>c</a:t>
            </a:r>
            <a:r>
              <a:rPr lang="en-GB" baseline="-25000" dirty="0" smtClean="0">
                <a:solidFill>
                  <a:srgbClr val="FF0000"/>
                </a:solidFill>
              </a:rPr>
              <a:t>1</a:t>
            </a:r>
            <a:r>
              <a:rPr lang="en-GB" i="1" dirty="0" smtClean="0">
                <a:solidFill>
                  <a:srgbClr val="FF0000"/>
                </a:solidFill>
              </a:rPr>
              <a:t>T</a:t>
            </a:r>
            <a:r>
              <a:rPr lang="en-GB" dirty="0" smtClean="0">
                <a:solidFill>
                  <a:srgbClr val="FF0000"/>
                </a:solidFill>
              </a:rPr>
              <a:t>₀</a:t>
            </a:r>
            <a:r>
              <a:rPr lang="en-GB" i="1" dirty="0" smtClean="0">
                <a:solidFill>
                  <a:srgbClr val="FF0000"/>
                </a:solidFill>
              </a:rPr>
              <a:t> </a:t>
            </a:r>
            <a:r>
              <a:rPr lang="en-GB" dirty="0" smtClean="0"/>
              <a:t>.</a:t>
            </a:r>
            <a:endParaRPr lang="it-IT" dirty="0"/>
          </a:p>
          <a:p>
            <a:pPr lvl="0" fontAlgn="base"/>
            <a:r>
              <a:rPr lang="en-GB" dirty="0"/>
              <a:t>All of the influences on consumption apart from current disposable income are included in autonomous consumption,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dirty="0">
                <a:solidFill>
                  <a:srgbClr val="FF0000"/>
                </a:solidFill>
              </a:rPr>
              <a:t>₀</a:t>
            </a:r>
            <a:r>
              <a:rPr lang="en-GB" dirty="0"/>
              <a:t>, and will therefore shift the consumption function in the multiplier diagram. These include wealth and target wealth, collateral effects, and changes in the interest rate.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5497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The </a:t>
            </a:r>
            <a:r>
              <a:rPr lang="it-IT" dirty="0" err="1" smtClean="0"/>
              <a:t>investment</a:t>
            </a:r>
            <a:r>
              <a:rPr lang="it-IT" dirty="0" smtClean="0"/>
              <a:t> </a:t>
            </a:r>
            <a:r>
              <a:rPr lang="it-IT" dirty="0" err="1" smtClean="0"/>
              <a:t>function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GB" dirty="0"/>
              <a:t>We have just seen that </a:t>
            </a:r>
            <a:r>
              <a:rPr lang="en-GB" dirty="0">
                <a:solidFill>
                  <a:srgbClr val="FF0000"/>
                </a:solidFill>
              </a:rPr>
              <a:t>investment spending will be influenced by the interest rate </a:t>
            </a:r>
            <a:r>
              <a:rPr lang="en-GB" dirty="0" smtClean="0">
                <a:solidFill>
                  <a:srgbClr val="FF0000"/>
                </a:solidFill>
              </a:rPr>
              <a:t>(and by expected </a:t>
            </a:r>
            <a:r>
              <a:rPr lang="en-GB" dirty="0">
                <a:solidFill>
                  <a:srgbClr val="FF0000"/>
                </a:solidFill>
              </a:rPr>
              <a:t>post-tax rate of </a:t>
            </a:r>
            <a:r>
              <a:rPr lang="en-GB" dirty="0" smtClean="0">
                <a:solidFill>
                  <a:srgbClr val="FF0000"/>
                </a:solidFill>
              </a:rPr>
              <a:t>profit)</a:t>
            </a:r>
            <a:r>
              <a:rPr lang="en-GB" dirty="0" smtClean="0"/>
              <a:t>. </a:t>
            </a:r>
            <a:r>
              <a:rPr lang="it-IT" dirty="0"/>
              <a:t>In the aggregate </a:t>
            </a:r>
            <a:r>
              <a:rPr lang="it-IT" dirty="0" err="1"/>
              <a:t>investment</a:t>
            </a:r>
            <a:r>
              <a:rPr lang="it-IT" dirty="0"/>
              <a:t> </a:t>
            </a:r>
            <a:r>
              <a:rPr lang="it-IT" dirty="0" err="1"/>
              <a:t>function</a:t>
            </a:r>
            <a:r>
              <a:rPr lang="it-IT" dirty="0"/>
              <a:t>:</a:t>
            </a:r>
          </a:p>
          <a:p>
            <a:pPr lvl="0" fontAlgn="base"/>
            <a:r>
              <a:rPr lang="en-GB" dirty="0"/>
              <a:t>Spending on investment is a function of the interest rate and the expected post-tax rate of profit.</a:t>
            </a:r>
            <a:endParaRPr lang="it-IT" dirty="0"/>
          </a:p>
          <a:p>
            <a:pPr lvl="0" fontAlgn="base"/>
            <a:r>
              <a:rPr lang="en-GB" i="1" dirty="0"/>
              <a:t>Ceteris paribus,</a:t>
            </a:r>
            <a:r>
              <a:rPr lang="en-GB" dirty="0"/>
              <a:t> a higher interest rate reduces investment spending, shifting down the aggregate demand curve.</a:t>
            </a:r>
            <a:endParaRPr lang="it-IT" dirty="0"/>
          </a:p>
          <a:p>
            <a:pPr lvl="0" fontAlgn="base"/>
            <a:r>
              <a:rPr lang="en-GB" dirty="0"/>
              <a:t>A higher expected post-tax rate of profit raises investment spending, shifting up the aggregate demand curve.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6718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Government</a:t>
            </a:r>
            <a:r>
              <a:rPr lang="it-IT" dirty="0" smtClean="0"/>
              <a:t> budget balance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en-GB" dirty="0" smtClean="0">
                <a:solidFill>
                  <a:srgbClr val="FF0000"/>
                </a:solidFill>
              </a:rPr>
              <a:t>The </a:t>
            </a:r>
            <a:r>
              <a:rPr lang="en-GB" dirty="0">
                <a:solidFill>
                  <a:srgbClr val="FF0000"/>
                </a:solidFill>
              </a:rPr>
              <a:t>government budget balance </a:t>
            </a:r>
            <a:r>
              <a:rPr lang="en-GB" dirty="0"/>
              <a:t>is the difference between government revenue less transfers, </a:t>
            </a:r>
            <a:r>
              <a:rPr lang="en-GB" i="1" dirty="0"/>
              <a:t>T</a:t>
            </a:r>
            <a:r>
              <a:rPr lang="en-GB" dirty="0"/>
              <a:t>, and government spending, </a:t>
            </a:r>
            <a:r>
              <a:rPr lang="en-GB" i="1" dirty="0"/>
              <a:t>G</a:t>
            </a:r>
            <a:r>
              <a:rPr lang="en-GB" dirty="0"/>
              <a:t>, that is, (</a:t>
            </a:r>
            <a:r>
              <a:rPr lang="en-GB" i="1" dirty="0"/>
              <a:t>T</a:t>
            </a:r>
            <a:r>
              <a:rPr lang="en-GB" dirty="0"/>
              <a:t> − </a:t>
            </a:r>
            <a:r>
              <a:rPr lang="en-GB" i="1" dirty="0"/>
              <a:t>G</a:t>
            </a:r>
            <a:r>
              <a:rPr lang="en-GB" dirty="0"/>
              <a:t>). As we have seen, if the economy is in recession, government transfers, like unemployment benefits, rise while tax revenues fall, so the government’s budget balance deteriorates and may become negative.</a:t>
            </a:r>
            <a:endParaRPr lang="it-IT" dirty="0"/>
          </a:p>
          <a:p>
            <a:pPr fontAlgn="base"/>
            <a:r>
              <a:rPr lang="en-GB" dirty="0"/>
              <a:t>When the government’s budget balance is negative, this is called a government budget deficit</a:t>
            </a:r>
            <a:r>
              <a:rPr lang="en-GB" b="1" dirty="0"/>
              <a:t> </a:t>
            </a:r>
            <a:r>
              <a:rPr lang="en-GB" dirty="0"/>
              <a:t>government spending on goods and services, including investment spending, plus spending on transfers (such as pensions and unemployment benefits) is greater than government tax revenue. A government budget surplus is when tax revenue is greater than government spending. To summarize:</a:t>
            </a:r>
            <a:endParaRPr lang="it-IT" dirty="0"/>
          </a:p>
          <a:p>
            <a:pPr lvl="0" fontAlgn="base"/>
            <a:r>
              <a:rPr lang="it-IT" i="1" dirty="0"/>
              <a:t>Budget in balance</a:t>
            </a:r>
            <a:r>
              <a:rPr lang="it-IT" dirty="0"/>
              <a:t>: </a:t>
            </a:r>
            <a:r>
              <a:rPr lang="it-IT" i="1" dirty="0"/>
              <a:t>G</a:t>
            </a:r>
            <a:r>
              <a:rPr lang="it-IT" dirty="0"/>
              <a:t> = </a:t>
            </a:r>
            <a:r>
              <a:rPr lang="it-IT" i="1" dirty="0" smtClean="0"/>
              <a:t>TAX</a:t>
            </a:r>
            <a:endParaRPr lang="it-IT" dirty="0"/>
          </a:p>
          <a:p>
            <a:pPr lvl="0" fontAlgn="base"/>
            <a:r>
              <a:rPr lang="it-IT" i="1" dirty="0"/>
              <a:t>Budget deficit</a:t>
            </a:r>
            <a:r>
              <a:rPr lang="it-IT" dirty="0"/>
              <a:t>: </a:t>
            </a:r>
            <a:r>
              <a:rPr lang="it-IT" i="1" dirty="0"/>
              <a:t>G</a:t>
            </a:r>
            <a:r>
              <a:rPr lang="it-IT" dirty="0"/>
              <a:t> &gt; </a:t>
            </a:r>
            <a:r>
              <a:rPr lang="it-IT" i="1" dirty="0" smtClean="0"/>
              <a:t>TAX</a:t>
            </a:r>
            <a:endParaRPr lang="it-IT" dirty="0"/>
          </a:p>
          <a:p>
            <a:pPr lvl="0" fontAlgn="base"/>
            <a:r>
              <a:rPr lang="it-IT" i="1" dirty="0"/>
              <a:t>Budget surplus</a:t>
            </a:r>
            <a:r>
              <a:rPr lang="it-IT" dirty="0"/>
              <a:t>: </a:t>
            </a:r>
            <a:r>
              <a:rPr lang="it-IT" i="1" dirty="0"/>
              <a:t>G</a:t>
            </a:r>
            <a:r>
              <a:rPr lang="it-IT" dirty="0"/>
              <a:t> &lt; </a:t>
            </a:r>
            <a:r>
              <a:rPr lang="it-IT" i="1" dirty="0" smtClean="0"/>
              <a:t>TAX</a:t>
            </a:r>
            <a:endParaRPr lang="it-IT" dirty="0"/>
          </a:p>
          <a:p>
            <a:pPr fontAlgn="base"/>
            <a:r>
              <a:rPr lang="en-GB" dirty="0"/>
              <a:t>The worsening of the government’s budgetary position in a recession is part of its stabilizing role. Conversely, when the government chooses to override the stabilizers to reduce its deficit, this may amplify fluctuations in the economy.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49943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The import </a:t>
            </a:r>
            <a:r>
              <a:rPr lang="it-IT" dirty="0" err="1" smtClean="0"/>
              <a:t>function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it-IT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 smtClean="0"/>
                  <a:t> = </a:t>
                </a:r>
                <a:r>
                  <a:rPr lang="it-IT" dirty="0" err="1" smtClean="0"/>
                  <a:t>Exogenous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imports</a:t>
                </a:r>
                <a:r>
                  <a:rPr lang="it-IT" dirty="0" smtClean="0"/>
                  <a:t> (e.g. </a:t>
                </a:r>
                <a:r>
                  <a:rPr lang="it-IT" dirty="0" err="1" smtClean="0"/>
                  <a:t>protectionism</a:t>
                </a:r>
                <a:r>
                  <a:rPr lang="it-IT" dirty="0" smtClean="0"/>
                  <a:t>)</a:t>
                </a:r>
              </a:p>
              <a:p>
                <a:r>
                  <a:rPr lang="en-GB" dirty="0"/>
                  <a:t>As e rises (real exchange rate appreciation), foreign goods and services become relatively cheaper relative to domestic goods and services. Other things being equal</a:t>
                </a:r>
                <a:r>
                  <a:rPr lang="it-IT" dirty="0" smtClean="0"/>
                  <a:t>, ↑e 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→ ↑M</a:t>
                </a:r>
              </a:p>
              <a:p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As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Y rises (domestic expansion), demand for foreign goods and services rises. </a:t>
                </a:r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Other things being </a:t>
                </a:r>
                <a:r>
                  <a:rPr lang="en-GB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equal, </a:t>
                </a:r>
                <a:r>
                  <a:rPr lang="it-IT" dirty="0" smtClean="0"/>
                  <a:t>↑Y 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→ ↑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</a:t>
                </a:r>
              </a:p>
              <a:p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Think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about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may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cause </a:t>
                </a:r>
                <a:r>
                  <a:rPr lang="it-IT" dirty="0"/>
                  <a:t>↑</a:t>
                </a:r>
                <a:r>
                  <a:rPr lang="it-IT" dirty="0" smtClean="0"/>
                  <a:t>e and ↑Y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 smtClean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191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The export </a:t>
            </a:r>
            <a:r>
              <a:rPr lang="it-IT" dirty="0" err="1" smtClean="0"/>
              <a:t>function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endParaRPr lang="it-IT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/>
                  <a:t> = </a:t>
                </a:r>
                <a:r>
                  <a:rPr lang="it-IT" dirty="0" err="1"/>
                  <a:t>Exogenous</a:t>
                </a:r>
                <a:r>
                  <a:rPr lang="it-IT" dirty="0"/>
                  <a:t> </a:t>
                </a:r>
                <a:r>
                  <a:rPr lang="it-IT" dirty="0" err="1" smtClean="0"/>
                  <a:t>exports</a:t>
                </a:r>
                <a:r>
                  <a:rPr lang="it-IT" dirty="0" smtClean="0"/>
                  <a:t> </a:t>
                </a:r>
                <a:r>
                  <a:rPr lang="it-IT" dirty="0"/>
                  <a:t>(e.g. </a:t>
                </a:r>
                <a:r>
                  <a:rPr lang="it-IT" dirty="0" err="1"/>
                  <a:t>protectionism</a:t>
                </a:r>
                <a:r>
                  <a:rPr lang="it-IT" dirty="0"/>
                  <a:t>)</a:t>
                </a:r>
              </a:p>
              <a:p>
                <a:r>
                  <a:rPr lang="en-GB" dirty="0"/>
                  <a:t>As e rises (real exchange rate appreciation), </a:t>
                </a:r>
                <a:r>
                  <a:rPr lang="en-GB" dirty="0" smtClean="0"/>
                  <a:t>domestic </a:t>
                </a:r>
                <a:r>
                  <a:rPr lang="en-GB" dirty="0"/>
                  <a:t>goods and services become relatively </a:t>
                </a:r>
                <a:r>
                  <a:rPr lang="en-GB" dirty="0" smtClean="0"/>
                  <a:t>more expensive </a:t>
                </a:r>
                <a:r>
                  <a:rPr lang="en-GB" dirty="0"/>
                  <a:t>relative to </a:t>
                </a:r>
                <a:r>
                  <a:rPr lang="en-GB" dirty="0" smtClean="0"/>
                  <a:t>foreign </a:t>
                </a:r>
                <a:r>
                  <a:rPr lang="en-GB" dirty="0"/>
                  <a:t>goods and services. Other things being equal</a:t>
                </a:r>
                <a:r>
                  <a:rPr lang="it-IT" dirty="0"/>
                  <a:t>, ↑e 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→ 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↓X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As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Yw</a:t>
                </a:r>
                <a:r>
                  <a:rPr lang="en-GB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rises (global </a:t>
                </a:r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expansion), demand for </a:t>
                </a:r>
                <a:r>
                  <a:rPr lang="en-GB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domestic </a:t>
                </a:r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goods and services rises. Other things being equal, </a:t>
                </a:r>
                <a:r>
                  <a:rPr lang="it-IT" dirty="0"/>
                  <a:t>↑</a:t>
                </a:r>
                <a:r>
                  <a:rPr lang="it-IT" dirty="0" err="1" smtClean="0"/>
                  <a:t>Yw</a:t>
                </a:r>
                <a:r>
                  <a:rPr lang="it-IT" dirty="0" smtClean="0"/>
                  <a:t> 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→ 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↑X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Think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about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what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may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cause </a:t>
                </a:r>
                <a:r>
                  <a:rPr lang="it-IT" dirty="0" smtClean="0"/>
                  <a:t>↑</a:t>
                </a:r>
                <a:r>
                  <a:rPr lang="it-IT" dirty="0" err="1" smtClean="0"/>
                  <a:t>Yw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8576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400" dirty="0"/>
              <a:t>The </a:t>
            </a:r>
            <a:r>
              <a:rPr lang="it-IT" sz="3400" dirty="0" err="1"/>
              <a:t>multiplier</a:t>
            </a:r>
            <a:r>
              <a:rPr lang="it-IT" sz="3400" dirty="0"/>
              <a:t> model </a:t>
            </a:r>
            <a:r>
              <a:rPr lang="it-IT" sz="3400" dirty="0" err="1"/>
              <a:t>including</a:t>
            </a:r>
            <a:r>
              <a:rPr lang="it-IT" sz="3400" dirty="0"/>
              <a:t> </a:t>
            </a:r>
            <a:r>
              <a:rPr lang="it-IT" sz="3400" dirty="0" err="1"/>
              <a:t>government</a:t>
            </a:r>
            <a:r>
              <a:rPr lang="it-IT" sz="3400" dirty="0"/>
              <a:t> and net </a:t>
            </a:r>
            <a:r>
              <a:rPr lang="it-IT" sz="3400" dirty="0" err="1"/>
              <a:t>exports</a:t>
            </a:r>
            <a:endParaRPr lang="it-IT" sz="3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Segnaposto contenuto 3"/>
              <p:cNvSpPr>
                <a:spLocks noGrp="1"/>
              </p:cNvSpPr>
              <p:nvPr>
                <p:ph sz="half" idx="1"/>
              </p:nvPr>
            </p:nvSpPr>
            <p:spPr>
              <a:xfrm>
                <a:off x="267854" y="1825625"/>
                <a:ext cx="7028873" cy="4351338"/>
              </a:xfrm>
            </p:spPr>
            <p:txBody>
              <a:bodyPr>
                <a:normAutofit fontScale="85000" lnSpcReduction="1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𝐴𝑔𝑔𝑟𝑒𝑔𝑎𝑡𝑒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𝑑𝑒𝑚𝑎𝑛𝑑</m:t>
                    </m:r>
                  </m:oMath>
                </a14:m>
                <a:r>
                  <a:rPr lang="it-IT" sz="2400" dirty="0"/>
                  <a:t>  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it-IT" sz="2400" i="1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𝐶𝑜𝑛𝑠𝑢𝑚𝑝𝑡𝑖𝑜𝑛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sz="24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 −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𝑏𝑟</m:t>
                    </m:r>
                  </m:oMath>
                </a14:m>
                <a:endParaRPr lang="it-IT" sz="2400" i="1" dirty="0" smtClean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it-IT" sz="24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𝑌𝑤</m:t>
                    </m:r>
                  </m:oMath>
                </a14:m>
                <a:endParaRPr lang="it-IT" sz="24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it-IT" sz="24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𝑡𝑌</m:t>
                    </m:r>
                  </m:oMath>
                </a14:m>
                <a:r>
                  <a:rPr lang="it-IT" sz="2400" dirty="0"/>
                  <a:t> </a:t>
                </a:r>
                <a:endParaRPr lang="it-IT" sz="2400" dirty="0" smtClean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it-IT" sz="2400" dirty="0" err="1" smtClean="0"/>
                  <a:t>Given</a:t>
                </a:r>
                <a:r>
                  <a:rPr lang="it-IT" sz="2400" dirty="0" smtClean="0"/>
                  <a:t> </a:t>
                </a:r>
                <a:r>
                  <a:rPr lang="it-IT" sz="2400" dirty="0" err="1" smtClean="0"/>
                  <a:t>Yw</a:t>
                </a:r>
                <a:r>
                  <a:rPr lang="it-IT" sz="2400" dirty="0" smtClean="0"/>
                  <a:t>, r, e</a:t>
                </a:r>
                <a:endParaRPr lang="it-IT" sz="2400" dirty="0"/>
              </a:p>
              <a:p>
                <a:r>
                  <a:rPr lang="it-IT" sz="2400" b="1" dirty="0" smtClean="0"/>
                  <a:t>SOLUTION IN CLASS</a:t>
                </a:r>
              </a:p>
              <a:p>
                <a:r>
                  <a:rPr lang="it-IT" sz="2400" dirty="0" smtClean="0"/>
                  <a:t>Equilibrium GDP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it-IT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p>
                        <m:r>
                          <a:rPr lang="it-IT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it-IT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sz="24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it-IT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it-IT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it-IT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𝐼</m:t>
                        </m:r>
                        <m:d>
                          <m:dPr>
                            <m:ctrlPr>
                              <a:rPr lang="it-IT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  <m:r>
                          <a:rPr lang="it-IT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it-IT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 −</m:t>
                        </m:r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it-IT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𝑒</m:t>
                        </m:r>
                        <m:r>
                          <a:rPr lang="it-IT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it-IT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t-IT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e>
                              <m:sub>
                                <m:r>
                                  <a:rPr lang="it-IT" sz="24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it-IT" sz="24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endParaRPr lang="it-IT" sz="2400" dirty="0"/>
              </a:p>
            </p:txBody>
          </p:sp>
        </mc:Choice>
        <mc:Fallback xmlns="">
          <p:sp>
            <p:nvSpPr>
              <p:cNvPr id="4" name="Segnaposto contenuto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267854" y="1825625"/>
                <a:ext cx="7028873" cy="4351338"/>
              </a:xfrm>
              <a:blipFill>
                <a:blip r:embed="rId2"/>
                <a:stretch>
                  <a:fillRect l="-954" t="-21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9163" y="2327564"/>
            <a:ext cx="3586301" cy="310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515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Openness and Taxation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/>
              <a:t>In </a:t>
            </a:r>
            <a:r>
              <a:rPr dirty="0"/>
              <a:t>an open economy, part of domestic demand 'leaks out' as imports.</a:t>
            </a:r>
          </a:p>
          <a:p>
            <a:r>
              <a:rPr dirty="0" smtClean="0"/>
              <a:t>With </a:t>
            </a:r>
            <a:r>
              <a:rPr dirty="0"/>
              <a:t>taxation, part of income is withdrawn by the government.</a:t>
            </a:r>
          </a:p>
          <a:p>
            <a:r>
              <a:rPr dirty="0" smtClean="0"/>
              <a:t>Leakages </a:t>
            </a:r>
            <a:r>
              <a:rPr dirty="0"/>
              <a:t>from the income–expenditure circuit include:</a:t>
            </a:r>
          </a:p>
          <a:p>
            <a:r>
              <a:rPr dirty="0"/>
              <a:t>   – Saving (S)</a:t>
            </a:r>
          </a:p>
          <a:p>
            <a:r>
              <a:rPr dirty="0"/>
              <a:t>   – Taxes (T)</a:t>
            </a:r>
          </a:p>
          <a:p>
            <a:r>
              <a:rPr dirty="0"/>
              <a:t>   – Imports (M)</a:t>
            </a:r>
          </a:p>
          <a:p>
            <a:r>
              <a:rPr dirty="0" smtClean="0"/>
              <a:t>The </a:t>
            </a:r>
            <a:r>
              <a:rPr dirty="0"/>
              <a:t>multiplier is therefore smaller than in a closed economy without taxes.</a:t>
            </a:r>
          </a:p>
        </p:txBody>
      </p:sp>
    </p:spTree>
    <p:extLst>
      <p:ext uri="{BB962C8B-B14F-4D97-AF65-F5344CB8AC3E}">
        <p14:creationId xmlns:p14="http://schemas.microsoft.com/office/powerpoint/2010/main" val="39623174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dirty="0"/>
              <a:t>Formula and Policy Implications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 smtClean="0"/>
              <a:t>General </a:t>
            </a:r>
            <a:r>
              <a:rPr dirty="0"/>
              <a:t>formula in an open economy with taxation:</a:t>
            </a:r>
          </a:p>
          <a:p>
            <a:r>
              <a:rPr dirty="0"/>
              <a:t>   k = 1 / [1 – c(1 – t) + m]</a:t>
            </a:r>
          </a:p>
          <a:p>
            <a:r>
              <a:rPr dirty="0"/>
              <a:t>   where:</a:t>
            </a:r>
          </a:p>
          <a:p>
            <a:r>
              <a:rPr dirty="0" smtClean="0"/>
              <a:t>c </a:t>
            </a:r>
            <a:r>
              <a:rPr dirty="0"/>
              <a:t>= marginal propensity to consume</a:t>
            </a:r>
          </a:p>
          <a:p>
            <a:r>
              <a:rPr dirty="0" smtClean="0"/>
              <a:t>t </a:t>
            </a:r>
            <a:r>
              <a:rPr dirty="0"/>
              <a:t>= tax rate</a:t>
            </a:r>
          </a:p>
          <a:p>
            <a:r>
              <a:rPr dirty="0" smtClean="0"/>
              <a:t>m </a:t>
            </a:r>
            <a:r>
              <a:rPr dirty="0"/>
              <a:t>= marginal propensity to import</a:t>
            </a:r>
          </a:p>
          <a:p>
            <a:r>
              <a:rPr dirty="0" smtClean="0"/>
              <a:t>Higher </a:t>
            </a:r>
            <a:r>
              <a:rPr dirty="0"/>
              <a:t>t or m reduces the </a:t>
            </a:r>
            <a:r>
              <a:rPr dirty="0" smtClean="0"/>
              <a:t>multiplier</a:t>
            </a:r>
            <a:r>
              <a:rPr lang="it-IT" dirty="0" smtClean="0"/>
              <a:t> (</a:t>
            </a:r>
            <a:r>
              <a:rPr lang="it-IT" dirty="0" err="1" smtClean="0"/>
              <a:t>why</a:t>
            </a:r>
            <a:r>
              <a:rPr lang="it-IT" dirty="0" smtClean="0"/>
              <a:t>)</a:t>
            </a:r>
            <a:r>
              <a:rPr dirty="0" smtClean="0"/>
              <a:t>.</a:t>
            </a:r>
            <a:endParaRPr dirty="0"/>
          </a:p>
          <a:p>
            <a:r>
              <a:rPr dirty="0" smtClean="0"/>
              <a:t>Fiscal </a:t>
            </a:r>
            <a:r>
              <a:rPr dirty="0"/>
              <a:t>policy is less powerful in open economies with taxation than in closed economies without taxation.</a:t>
            </a:r>
          </a:p>
        </p:txBody>
      </p:sp>
    </p:spTree>
    <p:extLst>
      <p:ext uri="{BB962C8B-B14F-4D97-AF65-F5344CB8AC3E}">
        <p14:creationId xmlns:p14="http://schemas.microsoft.com/office/powerpoint/2010/main" val="16152922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26861" y="320040"/>
            <a:ext cx="810779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800" b="1">
                <a:solidFill>
                  <a:srgbClr val="000000"/>
                </a:solidFill>
                <a:latin typeface="Calibri"/>
              </a:defRPr>
            </a:pPr>
            <a:r>
              <a:rPr dirty="0"/>
              <a:t>From a Closed to an Open Economy: Leakages Matter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31520" y="1234440"/>
            <a:ext cx="5074920" cy="4480560"/>
          </a:xfrm>
          <a:prstGeom prst="roundRect">
            <a:avLst/>
          </a:prstGeom>
          <a:solidFill>
            <a:srgbClr val="FAFAFA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60120" y="1417320"/>
            <a:ext cx="45720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300" b="1">
                <a:latin typeface="Calibri"/>
              </a:defRPr>
            </a:pPr>
            <a:r>
              <a:t>Closed economy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63640" y="1234440"/>
            <a:ext cx="5074920" cy="4480560"/>
          </a:xfrm>
          <a:prstGeom prst="roundRect">
            <a:avLst/>
          </a:prstGeom>
          <a:solidFill>
            <a:srgbClr val="FAFAFA"/>
          </a:solidFill>
          <a:ln>
            <a:solidFill>
              <a:srgbClr val="69696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758730" y="1417320"/>
            <a:ext cx="2039020" cy="44627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300" b="1">
                <a:latin typeface="Calibri"/>
              </a:defRPr>
            </a:pPr>
            <a:r>
              <a:rPr dirty="0"/>
              <a:t>Open </a:t>
            </a:r>
            <a:r>
              <a:rPr dirty="0" smtClean="0"/>
              <a:t>economy</a:t>
            </a:r>
            <a:endParaRPr lang="it-IT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051560" y="2011680"/>
            <a:ext cx="4389120" cy="3017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With no government and no foreign trade, the main leakage is saving.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Every additional unit of income is either consumed or saved.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Multiplier:  k = 1 / (1 − c)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0" y="2011680"/>
            <a:ext cx="4389120" cy="3200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Taxes reduce disposable income and induced consumption.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Imports are expenditure on foreign rather than domestic production.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Leakages: saving + taxes + imports.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Multiplier:  k = 1 / [1 − c(1 − t) + m]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355080"/>
            <a:ext cx="10881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696969"/>
                </a:solidFill>
                <a:latin typeface="Calibri"/>
              </a:defRPr>
            </a:pPr>
            <a:r>
              <a:t>Openness adds an import leakage: part of additional domestic expenditure generates income abroad.</a:t>
            </a:r>
          </a:p>
        </p:txBody>
      </p:sp>
    </p:spTree>
    <p:extLst>
      <p:ext uri="{BB962C8B-B14F-4D97-AF65-F5344CB8AC3E}">
        <p14:creationId xmlns:p14="http://schemas.microsoft.com/office/powerpoint/2010/main" val="9276969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0000"/>
                </a:solidFill>
                <a:latin typeface="Calibri"/>
              </a:defRPr>
            </a:pPr>
            <a:r>
              <a:t>Why Is the Open-Economy Multiplier Smaller?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097280"/>
            <a:ext cx="105156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000" b="1">
                <a:latin typeface="Calibri"/>
              </a:defRPr>
            </a:pPr>
            <a:r>
              <a:t>k = 1 / [1 − c(1 − t) + m]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65960"/>
            <a:ext cx="10332720" cy="3840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c = marginal propensity to consume → a higher c strengthens induced expenditure and raises the multiplier.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t = proportional tax rate → a higher t reduces disposable income and lowers the multiplier.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m = marginal propensity to import → a higher m diverts additional expenditure towards foreign goods and lowers the domestic multiplier.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Therefore, the same autonomous increase in domestic expenditure generates a smaller increase in domestic GDP when the economy is more open to imports.</a:t>
            </a:r>
          </a:p>
          <a:p>
            <a:pPr>
              <a:spcAft>
                <a:spcPts val="1100"/>
              </a:spcAft>
              <a:defRPr sz="1900">
                <a:solidFill>
                  <a:srgbClr val="000000"/>
                </a:solidFill>
                <a:latin typeface="Calibri"/>
              </a:defRPr>
            </a:pPr>
            <a:r>
              <a:t>Important: the ‘lost’ domestic demand is not destroyed — it becomes demand for production and income abroad.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6355080"/>
            <a:ext cx="1088136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>
                <a:solidFill>
                  <a:srgbClr val="696969"/>
                </a:solidFill>
                <a:latin typeface="Calibri"/>
              </a:defRPr>
            </a:pPr>
            <a:r>
              <a:t>This provides the basis for analysing fiscal policy, trade flows and international transmission in the Keynesian open-economy model.</a:t>
            </a:r>
          </a:p>
        </p:txBody>
      </p:sp>
    </p:spTree>
    <p:extLst>
      <p:ext uri="{BB962C8B-B14F-4D97-AF65-F5344CB8AC3E}">
        <p14:creationId xmlns:p14="http://schemas.microsoft.com/office/powerpoint/2010/main" val="3509119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Flash </a:t>
            </a:r>
            <a:r>
              <a:rPr lang="it-IT" dirty="0" err="1" smtClean="0"/>
              <a:t>exercise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endParaRPr lang="it-IT" i="1" dirty="0" smtClean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=100+0.8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=300 −10.000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=250+50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+ 0.2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=200−100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+0.04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=100</m:t>
                    </m:r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=50+0.25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it-IT" dirty="0"/>
                  <a:t> </a:t>
                </a:r>
                <a:r>
                  <a:rPr lang="it-IT" dirty="0" smtClean="0"/>
                  <a:t>Taxation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it-IT" dirty="0" smtClean="0"/>
                  <a:t>e = 1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=10.000</m:t>
                    </m:r>
                  </m:oMath>
                </a14:m>
                <a:endParaRPr lang="it-IT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0.01</m:t>
                    </m:r>
                  </m:oMath>
                </a14:m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1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0109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838200" y="346653"/>
            <a:ext cx="10515600" cy="1325563"/>
          </a:xfrm>
        </p:spPr>
        <p:txBody>
          <a:bodyPr/>
          <a:lstStyle/>
          <a:p>
            <a:pPr algn="ctr"/>
            <a:r>
              <a:rPr lang="it-IT" dirty="0" err="1" smtClean="0"/>
              <a:t>Questions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tax</a:t>
            </a:r>
            <a:r>
              <a:rPr lang="it-IT" dirty="0" smtClean="0"/>
              <a:t> rate? 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MPC? </a:t>
            </a:r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/>
              <a:t>is</a:t>
            </a:r>
            <a:r>
              <a:rPr lang="it-IT" dirty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MPS?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does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MPC </a:t>
            </a:r>
            <a:r>
              <a:rPr lang="it-IT" dirty="0" err="1" smtClean="0"/>
              <a:t>imply</a:t>
            </a:r>
            <a:r>
              <a:rPr lang="it-IT" dirty="0" smtClean="0"/>
              <a:t>?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</a:t>
            </a:r>
            <a:r>
              <a:rPr lang="it-IT" dirty="0" err="1" smtClean="0"/>
              <a:t>Keynesian</a:t>
            </a:r>
            <a:r>
              <a:rPr lang="it-IT" dirty="0" smtClean="0"/>
              <a:t> </a:t>
            </a:r>
            <a:r>
              <a:rPr lang="it-IT" dirty="0" err="1" smtClean="0"/>
              <a:t>multiplier</a:t>
            </a:r>
            <a:r>
              <a:rPr lang="it-IT" dirty="0" smtClean="0"/>
              <a:t>?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</a:t>
            </a:r>
            <a:r>
              <a:rPr lang="it-IT" dirty="0" err="1" smtClean="0"/>
              <a:t>autonomous</a:t>
            </a:r>
            <a:r>
              <a:rPr lang="it-IT" dirty="0" smtClean="0"/>
              <a:t> </a:t>
            </a:r>
            <a:r>
              <a:rPr lang="it-IT" dirty="0" err="1" smtClean="0"/>
              <a:t>demand</a:t>
            </a:r>
            <a:r>
              <a:rPr lang="it-IT" dirty="0" smtClean="0"/>
              <a:t>?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</a:t>
            </a:r>
            <a:r>
              <a:rPr lang="it-IT" dirty="0" err="1" smtClean="0"/>
              <a:t>equilibrium</a:t>
            </a:r>
            <a:r>
              <a:rPr lang="it-IT" dirty="0" smtClean="0"/>
              <a:t> GDP? </a:t>
            </a:r>
          </a:p>
          <a:p>
            <a:r>
              <a:rPr lang="it-IT" dirty="0" smtClean="0"/>
              <a:t>Equilibrium </a:t>
            </a:r>
            <a:r>
              <a:rPr lang="it-IT" dirty="0" err="1" smtClean="0"/>
              <a:t>consumption</a:t>
            </a:r>
            <a:r>
              <a:rPr lang="it-IT" dirty="0" smtClean="0"/>
              <a:t>? Equilibrium </a:t>
            </a:r>
            <a:r>
              <a:rPr lang="it-IT" dirty="0" err="1" smtClean="0"/>
              <a:t>savings</a:t>
            </a:r>
            <a:r>
              <a:rPr lang="it-IT" dirty="0" smtClean="0"/>
              <a:t>? Equilibrium </a:t>
            </a:r>
            <a:r>
              <a:rPr lang="it-IT" dirty="0" err="1" smtClean="0"/>
              <a:t>imports</a:t>
            </a:r>
            <a:r>
              <a:rPr lang="it-IT" dirty="0" smtClean="0"/>
              <a:t>?</a:t>
            </a:r>
          </a:p>
          <a:p>
            <a:r>
              <a:rPr lang="it-IT" dirty="0" err="1" smtClean="0"/>
              <a:t>Government</a:t>
            </a:r>
            <a:r>
              <a:rPr lang="it-IT" dirty="0" smtClean="0"/>
              <a:t> budget balance? </a:t>
            </a:r>
            <a:r>
              <a:rPr lang="it-IT" dirty="0" err="1" smtClean="0"/>
              <a:t>Int.l</a:t>
            </a:r>
            <a:r>
              <a:rPr lang="it-IT" dirty="0" smtClean="0"/>
              <a:t> </a:t>
            </a:r>
            <a:r>
              <a:rPr lang="it-IT" dirty="0" err="1" smtClean="0"/>
              <a:t>trade</a:t>
            </a:r>
            <a:r>
              <a:rPr lang="it-IT" dirty="0" smtClean="0"/>
              <a:t> balance?</a:t>
            </a:r>
          </a:p>
          <a:p>
            <a:r>
              <a:rPr lang="it-IT" dirty="0" smtClean="0"/>
              <a:t>IF KAB = 0, NEO = 0, PRINC balance = 150, SECINC balance = - 200, </a:t>
            </a:r>
            <a:r>
              <a:rPr lang="it-IT" dirty="0" err="1" smtClean="0"/>
              <a:t>is</a:t>
            </a:r>
            <a:r>
              <a:rPr lang="it-IT" dirty="0" smtClean="0"/>
              <a:t> the country a net </a:t>
            </a:r>
            <a:r>
              <a:rPr lang="it-IT" dirty="0" err="1" smtClean="0"/>
              <a:t>borrower</a:t>
            </a:r>
            <a:r>
              <a:rPr lang="it-IT" dirty="0" smtClean="0"/>
              <a:t> or a net </a:t>
            </a:r>
            <a:r>
              <a:rPr lang="it-IT" dirty="0" err="1" smtClean="0"/>
              <a:t>lender</a:t>
            </a:r>
            <a:r>
              <a:rPr lang="it-IT" dirty="0" smtClean="0"/>
              <a:t>?</a:t>
            </a:r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45557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5224</TotalTime>
  <Words>960</Words>
  <Application>Microsoft Office PowerPoint</Application>
  <PresentationFormat>Widescreen</PresentationFormat>
  <Paragraphs>147</Paragraphs>
  <Slides>17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Tema di Office</vt:lpstr>
      <vt:lpstr>INTEC Lecture 8   The Keynesian open economy model</vt:lpstr>
      <vt:lpstr>Presentazione standard di PowerPoint</vt:lpstr>
      <vt:lpstr>Presentazione standard di PowerPoint</vt:lpstr>
      <vt:lpstr>Presentazione standard di PowerPoint</vt:lpstr>
      <vt:lpstr>The Keynesian open economy model</vt:lpstr>
      <vt:lpstr>The consumption function</vt:lpstr>
      <vt:lpstr>The investment function</vt:lpstr>
      <vt:lpstr>Government budget balance</vt:lpstr>
      <vt:lpstr>The import function</vt:lpstr>
      <vt:lpstr>The export function</vt:lpstr>
      <vt:lpstr>The multiplier model including government and net exports</vt:lpstr>
      <vt:lpstr>Openness and Taxation Effects</vt:lpstr>
      <vt:lpstr>Formula and Policy Implications</vt:lpstr>
      <vt:lpstr>Presentazione standard di PowerPoint</vt:lpstr>
      <vt:lpstr>Presentazione standard di PowerPoint</vt:lpstr>
      <vt:lpstr>Flash exercise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economics  Lecture 1</dc:title>
  <dc:creator>paolo paesani</dc:creator>
  <cp:lastModifiedBy>paolo paesani</cp:lastModifiedBy>
  <cp:revision>405</cp:revision>
  <dcterms:created xsi:type="dcterms:W3CDTF">2020-08-16T17:14:48Z</dcterms:created>
  <dcterms:modified xsi:type="dcterms:W3CDTF">2026-09-19T16:51:25Z</dcterms:modified>
</cp:coreProperties>
</file>