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0" r:id="rId2"/>
    <p:sldId id="279" r:id="rId3"/>
    <p:sldId id="280" r:id="rId4"/>
    <p:sldId id="281" r:id="rId5"/>
    <p:sldId id="282" r:id="rId6"/>
    <p:sldId id="283" r:id="rId7"/>
    <p:sldId id="284" r:id="rId8"/>
    <p:sldId id="286" r:id="rId9"/>
    <p:sldId id="288" r:id="rId10"/>
    <p:sldId id="266" r:id="rId11"/>
    <p:sldId id="289" r:id="rId12"/>
    <p:sldId id="294" r:id="rId13"/>
    <p:sldId id="295" r:id="rId14"/>
    <p:sldId id="290" r:id="rId15"/>
    <p:sldId id="296" r:id="rId16"/>
    <p:sldId id="297" r:id="rId17"/>
    <p:sldId id="298" r:id="rId18"/>
    <p:sldId id="291" r:id="rId19"/>
    <p:sldId id="304" r:id="rId20"/>
    <p:sldId id="305" r:id="rId21"/>
    <p:sldId id="306" r:id="rId22"/>
    <p:sldId id="307" r:id="rId23"/>
    <p:sldId id="308" r:id="rId24"/>
    <p:sldId id="309" r:id="rId25"/>
    <p:sldId id="303" r:id="rId26"/>
    <p:sldId id="292" r:id="rId27"/>
    <p:sldId id="299" r:id="rId28"/>
    <p:sldId id="300" r:id="rId29"/>
    <p:sldId id="293" r:id="rId30"/>
    <p:sldId id="301" r:id="rId31"/>
    <p:sldId id="302" r:id="rId3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864065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711117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1441057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D450F372-4CD4-4F36-955D-33C406296B9A}" type="datetimeFigureOut">
              <a:rPr lang="it-IT" smtClean="0"/>
              <a:t>20/09/2025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341119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D450F372-4CD4-4F36-955D-33C406296B9A}" type="datetimeFigureOut">
              <a:rPr lang="it-IT" smtClean="0"/>
              <a:t>20/09/2025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4097692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D450F372-4CD4-4F36-955D-33C406296B9A}" type="datetimeFigureOut">
              <a:rPr lang="it-IT" smtClean="0"/>
              <a:t>20/09/2025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104970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450F372-4CD4-4F36-955D-33C406296B9A}" type="datetimeFigureOut">
              <a:rPr lang="it-IT" smtClean="0"/>
              <a:t>20/09/2025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55521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D450F372-4CD4-4F36-955D-33C406296B9A}" type="datetimeFigureOut">
              <a:rPr lang="it-IT" smtClean="0"/>
              <a:t>20/09/2025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542172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D450F372-4CD4-4F36-955D-33C406296B9A}" type="datetimeFigureOut">
              <a:rPr lang="it-IT" smtClean="0"/>
              <a:t>20/09/2025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608100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59503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805473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0F372-4CD4-4F36-955D-33C406296B9A}" type="datetimeFigureOut">
              <a:rPr lang="it-IT" smtClean="0"/>
              <a:t>20/09/2025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A939A5-6B6E-49DF-A221-0C0C0A6618A9}" type="slidenum">
              <a:rPr lang="it-IT" smtClean="0"/>
              <a:t>‹N›</a:t>
            </a:fld>
            <a:endParaRPr lang="it-IT"/>
          </a:p>
        </p:txBody>
      </p:sp>
    </p:spTree>
    <p:extLst>
      <p:ext uri="{BB962C8B-B14F-4D97-AF65-F5344CB8AC3E}">
        <p14:creationId xmlns:p14="http://schemas.microsoft.com/office/powerpoint/2010/main" val="3454009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dirty="0" err="1" smtClean="0"/>
              <a:t>Introduction</a:t>
            </a:r>
            <a:r>
              <a:rPr lang="it-IT" dirty="0" smtClean="0"/>
              <a:t> to </a:t>
            </a:r>
            <a:br>
              <a:rPr lang="it-IT" dirty="0" smtClean="0"/>
            </a:br>
            <a:r>
              <a:rPr lang="it-IT" dirty="0" smtClean="0"/>
              <a:t>International economics</a:t>
            </a:r>
            <a:br>
              <a:rPr lang="it-IT" dirty="0" smtClean="0"/>
            </a:br>
            <a:r>
              <a:rPr lang="it-IT" sz="3000" dirty="0" err="1" smtClean="0"/>
              <a:t>Lecture</a:t>
            </a:r>
            <a:r>
              <a:rPr lang="it-IT" sz="3000" dirty="0" smtClean="0"/>
              <a:t> 6</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22/09/2025</a:t>
            </a:r>
          </a:p>
          <a:p>
            <a:endParaRPr lang="it-IT" dirty="0"/>
          </a:p>
        </p:txBody>
      </p:sp>
    </p:spTree>
    <p:extLst>
      <p:ext uri="{BB962C8B-B14F-4D97-AF65-F5344CB8AC3E}">
        <p14:creationId xmlns:p14="http://schemas.microsoft.com/office/powerpoint/2010/main" val="2802234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Reconciliation of National Accounts and Balance of </a:t>
            </a:r>
            <a:r>
              <a:rPr lang="en-US" dirty="0" smtClean="0"/>
              <a:t>Payments, 1</a:t>
            </a:r>
            <a:endParaRPr lang="it-IT" dirty="0"/>
          </a:p>
        </p:txBody>
      </p:sp>
      <p:sp>
        <p:nvSpPr>
          <p:cNvPr id="3" name="Segnaposto contenuto 2"/>
          <p:cNvSpPr>
            <a:spLocks noGrp="1"/>
          </p:cNvSpPr>
          <p:nvPr>
            <p:ph idx="1"/>
          </p:nvPr>
        </p:nvSpPr>
        <p:spPr/>
        <p:txBody>
          <a:bodyPr>
            <a:normAutofit fontScale="85000" lnSpcReduction="20000"/>
          </a:bodyPr>
          <a:lstStyle/>
          <a:p>
            <a:pPr marL="514350" indent="-514350">
              <a:buFont typeface="+mj-lt"/>
              <a:buAutoNum type="arabicPeriod"/>
            </a:pPr>
            <a:r>
              <a:rPr lang="it-IT" dirty="0" smtClean="0">
                <a:solidFill>
                  <a:srgbClr val="FF0000"/>
                </a:solidFill>
              </a:rPr>
              <a:t>GDP = C + I + G +  EX – IM</a:t>
            </a:r>
          </a:p>
          <a:p>
            <a:r>
              <a:rPr lang="it-IT" dirty="0" smtClean="0">
                <a:sym typeface="Symbol" panose="05050102010706020507" pitchFamily="18" charset="2"/>
              </a:rPr>
              <a:t>EX = </a:t>
            </a:r>
            <a:r>
              <a:rPr lang="it-IT" dirty="0" err="1" smtClean="0">
                <a:sym typeface="Symbol" panose="05050102010706020507" pitchFamily="18" charset="2"/>
              </a:rPr>
              <a:t>Exports</a:t>
            </a:r>
            <a:r>
              <a:rPr lang="it-IT" dirty="0" smtClean="0">
                <a:sym typeface="Symbol" panose="05050102010706020507" pitchFamily="18" charset="2"/>
              </a:rPr>
              <a:t> of </a:t>
            </a:r>
            <a:r>
              <a:rPr lang="it-IT" dirty="0" err="1" smtClean="0">
                <a:sym typeface="Symbol" panose="05050102010706020507" pitchFamily="18" charset="2"/>
              </a:rPr>
              <a:t>goods</a:t>
            </a:r>
            <a:r>
              <a:rPr lang="it-IT" dirty="0" smtClean="0">
                <a:sym typeface="Symbol" panose="05050102010706020507" pitchFamily="18" charset="2"/>
              </a:rPr>
              <a:t> and service </a:t>
            </a:r>
          </a:p>
          <a:p>
            <a:r>
              <a:rPr lang="it-IT" dirty="0" smtClean="0">
                <a:sym typeface="Symbol" panose="05050102010706020507" pitchFamily="18" charset="2"/>
              </a:rPr>
              <a:t>IM = </a:t>
            </a:r>
            <a:r>
              <a:rPr lang="it-IT" dirty="0" err="1" smtClean="0">
                <a:sym typeface="Symbol" panose="05050102010706020507" pitchFamily="18" charset="2"/>
              </a:rPr>
              <a:t>Imports</a:t>
            </a:r>
            <a:r>
              <a:rPr lang="it-IT" dirty="0" smtClean="0">
                <a:sym typeface="Symbol" panose="05050102010706020507" pitchFamily="18" charset="2"/>
              </a:rPr>
              <a:t> of </a:t>
            </a:r>
            <a:r>
              <a:rPr lang="it-IT" dirty="0" err="1" smtClean="0">
                <a:sym typeface="Symbol" panose="05050102010706020507" pitchFamily="18" charset="2"/>
              </a:rPr>
              <a:t>goods</a:t>
            </a:r>
            <a:r>
              <a:rPr lang="it-IT" dirty="0" smtClean="0">
                <a:sym typeface="Symbol" panose="05050102010706020507" pitchFamily="18" charset="2"/>
              </a:rPr>
              <a:t> and </a:t>
            </a:r>
            <a:r>
              <a:rPr lang="it-IT" dirty="0" err="1" smtClean="0">
                <a:sym typeface="Symbol" panose="05050102010706020507" pitchFamily="18" charset="2"/>
              </a:rPr>
              <a:t>services</a:t>
            </a:r>
            <a:endParaRPr lang="it-IT" dirty="0" smtClean="0">
              <a:sym typeface="Symbol" panose="05050102010706020507" pitchFamily="18" charset="2"/>
            </a:endParaRPr>
          </a:p>
          <a:p>
            <a:r>
              <a:rPr lang="it-IT" dirty="0" smtClean="0">
                <a:sym typeface="Symbol" panose="05050102010706020507" pitchFamily="18" charset="2"/>
              </a:rPr>
              <a:t>EX – IM = </a:t>
            </a:r>
            <a:r>
              <a:rPr lang="it-IT" dirty="0" err="1" smtClean="0">
                <a:sym typeface="Symbol" panose="05050102010706020507" pitchFamily="18" charset="2"/>
              </a:rPr>
              <a:t>Trade</a:t>
            </a:r>
            <a:r>
              <a:rPr lang="it-IT" dirty="0" smtClean="0">
                <a:sym typeface="Symbol" panose="05050102010706020507" pitchFamily="18" charset="2"/>
              </a:rPr>
              <a:t> balance (</a:t>
            </a:r>
            <a:r>
              <a:rPr lang="it-IT" dirty="0" err="1" smtClean="0">
                <a:sym typeface="Symbol" panose="05050102010706020507" pitchFamily="18" charset="2"/>
              </a:rPr>
              <a:t>a.k.a</a:t>
            </a:r>
            <a:r>
              <a:rPr lang="it-IT" dirty="0" smtClean="0">
                <a:sym typeface="Symbol" panose="05050102010706020507" pitchFamily="18" charset="2"/>
              </a:rPr>
              <a:t>. Net </a:t>
            </a:r>
            <a:r>
              <a:rPr lang="it-IT" dirty="0" err="1" smtClean="0">
                <a:sym typeface="Symbol" panose="05050102010706020507" pitchFamily="18" charset="2"/>
              </a:rPr>
              <a:t>exports</a:t>
            </a:r>
            <a:r>
              <a:rPr lang="it-IT" dirty="0" smtClean="0">
                <a:sym typeface="Symbol" panose="05050102010706020507" pitchFamily="18" charset="2"/>
              </a:rPr>
              <a:t>)</a:t>
            </a:r>
          </a:p>
          <a:p>
            <a:r>
              <a:rPr lang="it-IT" dirty="0" smtClean="0">
                <a:sym typeface="Symbol" panose="05050102010706020507" pitchFamily="18" charset="2"/>
              </a:rPr>
              <a:t>GDP (</a:t>
            </a:r>
            <a:r>
              <a:rPr lang="it-IT" dirty="0" err="1" smtClean="0">
                <a:sym typeface="Symbol" panose="05050102010706020507" pitchFamily="18" charset="2"/>
              </a:rPr>
              <a:t>definition</a:t>
            </a:r>
            <a:r>
              <a:rPr lang="it-IT" dirty="0" smtClean="0">
                <a:sym typeface="Symbol" panose="05050102010706020507" pitchFamily="18" charset="2"/>
              </a:rPr>
              <a:t>) = </a:t>
            </a:r>
            <a:r>
              <a:rPr lang="it-IT" dirty="0" err="1" smtClean="0">
                <a:sym typeface="Symbol" panose="05050102010706020507" pitchFamily="18" charset="2"/>
              </a:rPr>
              <a:t>Gross</a:t>
            </a:r>
            <a:r>
              <a:rPr lang="it-IT" dirty="0" smtClean="0">
                <a:sym typeface="Symbol" panose="05050102010706020507" pitchFamily="18" charset="2"/>
              </a:rPr>
              <a:t>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Income</a:t>
            </a:r>
            <a:endParaRPr lang="it-IT" dirty="0" smtClean="0">
              <a:sym typeface="Symbol" panose="05050102010706020507" pitchFamily="18" charset="2"/>
            </a:endParaRPr>
          </a:p>
          <a:p>
            <a:endParaRPr lang="it-IT" dirty="0" smtClean="0">
              <a:sym typeface="Symbol" panose="05050102010706020507" pitchFamily="18" charset="2"/>
            </a:endParaRPr>
          </a:p>
          <a:p>
            <a:pPr marL="0" indent="0">
              <a:buNone/>
            </a:pPr>
            <a:r>
              <a:rPr lang="it-IT" dirty="0" smtClean="0">
                <a:solidFill>
                  <a:srgbClr val="FF0000"/>
                </a:solidFill>
              </a:rPr>
              <a:t>2. </a:t>
            </a:r>
            <a:r>
              <a:rPr lang="it-IT" dirty="0">
                <a:solidFill>
                  <a:srgbClr val="FF0000"/>
                </a:solidFill>
              </a:rPr>
              <a:t>GDP </a:t>
            </a:r>
            <a:r>
              <a:rPr lang="it-IT" dirty="0" smtClean="0">
                <a:solidFill>
                  <a:srgbClr val="FF0000"/>
                </a:solidFill>
              </a:rPr>
              <a:t>+ PRI + SEC + KAB = GNI = C </a:t>
            </a:r>
            <a:r>
              <a:rPr lang="it-IT" dirty="0">
                <a:solidFill>
                  <a:srgbClr val="FF0000"/>
                </a:solidFill>
              </a:rPr>
              <a:t>+ I + G </a:t>
            </a:r>
            <a:r>
              <a:rPr lang="it-IT" dirty="0" smtClean="0">
                <a:solidFill>
                  <a:srgbClr val="FF0000"/>
                </a:solidFill>
              </a:rPr>
              <a:t>+ CAB + KAB </a:t>
            </a:r>
            <a:endParaRPr lang="it-IT" dirty="0">
              <a:solidFill>
                <a:srgbClr val="FF0000"/>
              </a:solidFill>
            </a:endParaRPr>
          </a:p>
          <a:p>
            <a:r>
              <a:rPr lang="it-IT" dirty="0" smtClean="0"/>
              <a:t>GDP </a:t>
            </a:r>
            <a:r>
              <a:rPr lang="it-IT" dirty="0"/>
              <a:t>+ PRI + </a:t>
            </a:r>
            <a:r>
              <a:rPr lang="it-IT" dirty="0" smtClean="0"/>
              <a:t>SEC + KAB = </a:t>
            </a:r>
            <a:r>
              <a:rPr lang="it-IT" dirty="0" err="1" smtClean="0"/>
              <a:t>Gross</a:t>
            </a:r>
            <a:r>
              <a:rPr lang="it-IT" dirty="0" smtClean="0"/>
              <a:t> National </a:t>
            </a:r>
            <a:r>
              <a:rPr lang="it-IT" dirty="0" err="1" smtClean="0"/>
              <a:t>Income</a:t>
            </a:r>
            <a:r>
              <a:rPr lang="it-IT" dirty="0" smtClean="0"/>
              <a:t> (GNI)</a:t>
            </a:r>
          </a:p>
          <a:p>
            <a:r>
              <a:rPr lang="it-IT" dirty="0"/>
              <a:t>(EX – IM + PRI + SEC</a:t>
            </a:r>
            <a:r>
              <a:rPr lang="it-IT" dirty="0" smtClean="0"/>
              <a:t>) + KAB = CAB + KAB = Money </a:t>
            </a:r>
            <a:r>
              <a:rPr lang="it-IT" dirty="0" err="1" smtClean="0"/>
              <a:t>flowing</a:t>
            </a:r>
            <a:r>
              <a:rPr lang="it-IT" dirty="0" smtClean="0"/>
              <a:t> from </a:t>
            </a:r>
            <a:r>
              <a:rPr lang="it-IT" dirty="0" err="1" smtClean="0"/>
              <a:t>foreign</a:t>
            </a:r>
            <a:r>
              <a:rPr lang="it-IT" dirty="0" smtClean="0"/>
              <a:t> </a:t>
            </a:r>
            <a:r>
              <a:rPr lang="it-IT" dirty="0" err="1" smtClean="0"/>
              <a:t>countries</a:t>
            </a:r>
            <a:r>
              <a:rPr lang="it-IT" dirty="0" smtClean="0"/>
              <a:t> </a:t>
            </a:r>
            <a:r>
              <a:rPr lang="it-IT" dirty="0" err="1" smtClean="0"/>
              <a:t>into</a:t>
            </a:r>
            <a:r>
              <a:rPr lang="it-IT" dirty="0" smtClean="0"/>
              <a:t> the country + Money </a:t>
            </a:r>
            <a:r>
              <a:rPr lang="it-IT" dirty="0" err="1" smtClean="0"/>
              <a:t>flowing</a:t>
            </a:r>
            <a:r>
              <a:rPr lang="it-IT" dirty="0" smtClean="0"/>
              <a:t> to </a:t>
            </a:r>
            <a:r>
              <a:rPr lang="it-IT" dirty="0" err="1" smtClean="0"/>
              <a:t>foreign</a:t>
            </a:r>
            <a:r>
              <a:rPr lang="it-IT" dirty="0" smtClean="0"/>
              <a:t> </a:t>
            </a:r>
            <a:r>
              <a:rPr lang="it-IT" dirty="0" err="1" smtClean="0"/>
              <a:t>countries</a:t>
            </a:r>
            <a:r>
              <a:rPr lang="it-IT" dirty="0" smtClean="0"/>
              <a:t> from the country</a:t>
            </a:r>
          </a:p>
          <a:p>
            <a:r>
              <a:rPr lang="it-IT" dirty="0" smtClean="0">
                <a:solidFill>
                  <a:srgbClr val="FF0000"/>
                </a:solidFill>
              </a:rPr>
              <a:t>GNI = GDP + Net </a:t>
            </a:r>
            <a:r>
              <a:rPr lang="it-IT" dirty="0" err="1" smtClean="0">
                <a:solidFill>
                  <a:srgbClr val="FF0000"/>
                </a:solidFill>
              </a:rPr>
              <a:t>Payments</a:t>
            </a:r>
            <a:r>
              <a:rPr lang="it-IT" dirty="0" smtClean="0">
                <a:solidFill>
                  <a:srgbClr val="FF0000"/>
                </a:solidFill>
              </a:rPr>
              <a:t> by </a:t>
            </a:r>
            <a:r>
              <a:rPr lang="it-IT" dirty="0" err="1" smtClean="0">
                <a:solidFill>
                  <a:srgbClr val="FF0000"/>
                </a:solidFill>
              </a:rPr>
              <a:t>foreign</a:t>
            </a:r>
            <a:r>
              <a:rPr lang="it-IT" dirty="0" smtClean="0">
                <a:solidFill>
                  <a:srgbClr val="FF0000"/>
                </a:solidFill>
              </a:rPr>
              <a:t> </a:t>
            </a:r>
            <a:r>
              <a:rPr lang="it-IT" dirty="0" err="1" smtClean="0">
                <a:solidFill>
                  <a:srgbClr val="FF0000"/>
                </a:solidFill>
              </a:rPr>
              <a:t>residents</a:t>
            </a:r>
            <a:r>
              <a:rPr lang="it-IT" dirty="0" smtClean="0">
                <a:solidFill>
                  <a:srgbClr val="FF0000"/>
                </a:solidFill>
              </a:rPr>
              <a:t> to </a:t>
            </a:r>
            <a:r>
              <a:rPr lang="it-IT" dirty="0" err="1" smtClean="0">
                <a:solidFill>
                  <a:srgbClr val="FF0000"/>
                </a:solidFill>
              </a:rPr>
              <a:t>residents</a:t>
            </a:r>
            <a:endParaRPr lang="it-IT" dirty="0" smtClean="0">
              <a:solidFill>
                <a:srgbClr val="FF0000"/>
              </a:solidFill>
            </a:endParaRPr>
          </a:p>
          <a:p>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1559867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Reconciliation of National Accounts and Balance of </a:t>
            </a:r>
            <a:r>
              <a:rPr lang="en-US" dirty="0" smtClean="0"/>
              <a:t>Payments, 2</a:t>
            </a:r>
            <a:endParaRPr lang="it-IT" dirty="0"/>
          </a:p>
        </p:txBody>
      </p:sp>
      <p:sp>
        <p:nvSpPr>
          <p:cNvPr id="3" name="Segnaposto contenuto 2"/>
          <p:cNvSpPr>
            <a:spLocks noGrp="1"/>
          </p:cNvSpPr>
          <p:nvPr>
            <p:ph idx="1"/>
          </p:nvPr>
        </p:nvSpPr>
        <p:spPr/>
        <p:txBody>
          <a:bodyPr>
            <a:normAutofit fontScale="92500"/>
          </a:bodyPr>
          <a:lstStyle/>
          <a:p>
            <a:pPr marL="0" indent="0">
              <a:buNone/>
            </a:pPr>
            <a:r>
              <a:rPr lang="it-IT" dirty="0" smtClean="0">
                <a:solidFill>
                  <a:srgbClr val="FF0000"/>
                </a:solidFill>
              </a:rPr>
              <a:t>3. GNI = C </a:t>
            </a:r>
            <a:r>
              <a:rPr lang="it-IT" dirty="0">
                <a:solidFill>
                  <a:srgbClr val="FF0000"/>
                </a:solidFill>
              </a:rPr>
              <a:t>+ I + G </a:t>
            </a:r>
            <a:r>
              <a:rPr lang="it-IT" dirty="0" smtClean="0">
                <a:solidFill>
                  <a:srgbClr val="FF0000"/>
                </a:solidFill>
              </a:rPr>
              <a:t>+ CAB + KAB</a:t>
            </a:r>
            <a:endParaRPr lang="it-IT" dirty="0">
              <a:solidFill>
                <a:srgbClr val="FF0000"/>
              </a:solidFill>
            </a:endParaRPr>
          </a:p>
          <a:p>
            <a:r>
              <a:rPr lang="it-IT" dirty="0" err="1" smtClean="0"/>
              <a:t>Add</a:t>
            </a:r>
            <a:r>
              <a:rPr lang="it-IT" dirty="0" smtClean="0"/>
              <a:t> </a:t>
            </a:r>
            <a:r>
              <a:rPr lang="it-IT" dirty="0" err="1" smtClean="0"/>
              <a:t>Government</a:t>
            </a:r>
            <a:r>
              <a:rPr lang="it-IT" dirty="0" smtClean="0"/>
              <a:t> </a:t>
            </a:r>
            <a:r>
              <a:rPr lang="it-IT" dirty="0" err="1" smtClean="0"/>
              <a:t>transfers</a:t>
            </a:r>
            <a:r>
              <a:rPr lang="it-IT" dirty="0" smtClean="0"/>
              <a:t> and </a:t>
            </a:r>
            <a:r>
              <a:rPr lang="it-IT" dirty="0" err="1" smtClean="0"/>
              <a:t>subtract</a:t>
            </a:r>
            <a:r>
              <a:rPr lang="it-IT" dirty="0" smtClean="0"/>
              <a:t> </a:t>
            </a:r>
            <a:r>
              <a:rPr lang="it-IT" dirty="0" err="1" smtClean="0"/>
              <a:t>taxes</a:t>
            </a:r>
            <a:r>
              <a:rPr lang="it-IT" dirty="0" smtClean="0"/>
              <a:t> from </a:t>
            </a:r>
            <a:r>
              <a:rPr lang="it-IT" dirty="0" err="1" smtClean="0"/>
              <a:t>both</a:t>
            </a:r>
            <a:r>
              <a:rPr lang="it-IT" dirty="0" smtClean="0"/>
              <a:t> </a:t>
            </a:r>
            <a:r>
              <a:rPr lang="it-IT" dirty="0" err="1" smtClean="0"/>
              <a:t>sides</a:t>
            </a:r>
            <a:endParaRPr lang="it-IT" dirty="0" smtClean="0"/>
          </a:p>
          <a:p>
            <a:pPr marL="0" indent="0">
              <a:buNone/>
            </a:pPr>
            <a:endParaRPr lang="it-IT" dirty="0" smtClean="0">
              <a:solidFill>
                <a:srgbClr val="FF0000"/>
              </a:solidFill>
              <a:sym typeface="Symbol" panose="05050102010706020507" pitchFamily="18" charset="2"/>
            </a:endParaRPr>
          </a:p>
          <a:p>
            <a:pPr marL="0" indent="0">
              <a:buNone/>
            </a:pPr>
            <a:r>
              <a:rPr lang="it-IT" dirty="0" smtClean="0">
                <a:solidFill>
                  <a:srgbClr val="FF0000"/>
                </a:solidFill>
                <a:sym typeface="Symbol" panose="05050102010706020507" pitchFamily="18" charset="2"/>
              </a:rPr>
              <a:t>4. </a:t>
            </a:r>
            <a:r>
              <a:rPr lang="it-IT" dirty="0">
                <a:solidFill>
                  <a:srgbClr val="FF0000"/>
                </a:solidFill>
              </a:rPr>
              <a:t>GNI </a:t>
            </a:r>
            <a:r>
              <a:rPr lang="it-IT" dirty="0" smtClean="0">
                <a:solidFill>
                  <a:srgbClr val="FF0000"/>
                </a:solidFill>
              </a:rPr>
              <a:t>+ GTR – TAX = </a:t>
            </a:r>
            <a:r>
              <a:rPr lang="it-IT" dirty="0">
                <a:solidFill>
                  <a:srgbClr val="FF0000"/>
                </a:solidFill>
              </a:rPr>
              <a:t>C + I + </a:t>
            </a:r>
            <a:r>
              <a:rPr lang="it-IT" dirty="0" smtClean="0">
                <a:solidFill>
                  <a:srgbClr val="FF0000"/>
                </a:solidFill>
              </a:rPr>
              <a:t>(G + GTR – TAX )+ CAB + KAB = GNDI</a:t>
            </a:r>
          </a:p>
          <a:p>
            <a:r>
              <a:rPr lang="it-IT" dirty="0"/>
              <a:t>GNI + GTR – </a:t>
            </a:r>
            <a:r>
              <a:rPr lang="it-IT" dirty="0" smtClean="0"/>
              <a:t>TAX = </a:t>
            </a:r>
            <a:r>
              <a:rPr lang="it-IT" dirty="0" err="1" smtClean="0"/>
              <a:t>Gross</a:t>
            </a:r>
            <a:r>
              <a:rPr lang="it-IT" dirty="0" smtClean="0"/>
              <a:t> National </a:t>
            </a:r>
            <a:r>
              <a:rPr lang="it-IT" dirty="0" err="1" smtClean="0"/>
              <a:t>Disp</a:t>
            </a:r>
            <a:r>
              <a:rPr lang="it-IT" dirty="0" smtClean="0"/>
              <a:t> </a:t>
            </a:r>
            <a:r>
              <a:rPr lang="it-IT" dirty="0" err="1" smtClean="0"/>
              <a:t>Income</a:t>
            </a:r>
            <a:r>
              <a:rPr lang="it-IT" dirty="0" smtClean="0"/>
              <a:t> (net of GTR and </a:t>
            </a:r>
            <a:r>
              <a:rPr lang="it-IT" dirty="0" err="1" smtClean="0"/>
              <a:t>taxes</a:t>
            </a:r>
            <a:r>
              <a:rPr lang="it-IT" dirty="0" smtClean="0"/>
              <a:t>)</a:t>
            </a:r>
          </a:p>
          <a:p>
            <a:r>
              <a:rPr lang="it-IT" dirty="0" smtClean="0"/>
              <a:t>G + GTR – TAX = </a:t>
            </a:r>
            <a:r>
              <a:rPr lang="it-IT" dirty="0" err="1" smtClean="0"/>
              <a:t>Government</a:t>
            </a:r>
            <a:r>
              <a:rPr lang="it-IT" dirty="0" smtClean="0"/>
              <a:t> budget balance = ∆Public </a:t>
            </a:r>
            <a:r>
              <a:rPr lang="it-IT" dirty="0" err="1" smtClean="0"/>
              <a:t>debt</a:t>
            </a:r>
            <a:r>
              <a:rPr lang="it-IT" dirty="0" smtClean="0"/>
              <a:t> </a:t>
            </a:r>
          </a:p>
          <a:p>
            <a:pPr lvl="1"/>
            <a:r>
              <a:rPr lang="it-IT" dirty="0"/>
              <a:t>TAX – G – GTR = </a:t>
            </a:r>
            <a:r>
              <a:rPr lang="it-IT" dirty="0" err="1"/>
              <a:t>Savings</a:t>
            </a:r>
            <a:r>
              <a:rPr lang="it-IT" dirty="0"/>
              <a:t> of the public </a:t>
            </a:r>
            <a:r>
              <a:rPr lang="it-IT" dirty="0" err="1"/>
              <a:t>sector</a:t>
            </a:r>
            <a:r>
              <a:rPr lang="it-IT" dirty="0"/>
              <a:t> = </a:t>
            </a:r>
            <a:r>
              <a:rPr lang="it-IT" dirty="0" err="1"/>
              <a:t>Spub</a:t>
            </a:r>
            <a:r>
              <a:rPr lang="it-IT" dirty="0"/>
              <a:t> (</a:t>
            </a:r>
            <a:r>
              <a:rPr lang="it-IT" dirty="0" err="1"/>
              <a:t>including</a:t>
            </a:r>
            <a:r>
              <a:rPr lang="it-IT" dirty="0"/>
              <a:t> capital account </a:t>
            </a:r>
            <a:r>
              <a:rPr lang="it-IT" dirty="0" err="1"/>
              <a:t>expenditure</a:t>
            </a:r>
            <a:r>
              <a:rPr lang="it-IT" dirty="0"/>
              <a:t> and </a:t>
            </a:r>
            <a:r>
              <a:rPr lang="it-IT" dirty="0" err="1"/>
              <a:t>revenues</a:t>
            </a:r>
            <a:r>
              <a:rPr lang="it-IT" dirty="0"/>
              <a:t>)</a:t>
            </a:r>
            <a:endParaRPr lang="it-IT" dirty="0" smtClean="0"/>
          </a:p>
          <a:p>
            <a:pPr lvl="1"/>
            <a:r>
              <a:rPr lang="it-IT" dirty="0" err="1" smtClean="0"/>
              <a:t>If</a:t>
            </a:r>
            <a:r>
              <a:rPr lang="it-IT" dirty="0" smtClean="0"/>
              <a:t> G + GTR &gt; TAX = </a:t>
            </a:r>
            <a:r>
              <a:rPr lang="it-IT" dirty="0" err="1" smtClean="0"/>
              <a:t>Government</a:t>
            </a:r>
            <a:r>
              <a:rPr lang="it-IT" dirty="0" smtClean="0"/>
              <a:t> budget deficit = Public </a:t>
            </a:r>
            <a:r>
              <a:rPr lang="it-IT" dirty="0" err="1" smtClean="0"/>
              <a:t>debt</a:t>
            </a:r>
            <a:r>
              <a:rPr lang="it-IT" dirty="0" smtClean="0"/>
              <a:t> </a:t>
            </a:r>
            <a:r>
              <a:rPr lang="it-IT" dirty="0" err="1" smtClean="0"/>
              <a:t>rises</a:t>
            </a:r>
            <a:r>
              <a:rPr lang="it-IT" dirty="0" smtClean="0"/>
              <a:t> (</a:t>
            </a:r>
            <a:r>
              <a:rPr lang="it-IT" dirty="0" err="1" smtClean="0"/>
              <a:t>Spub</a:t>
            </a:r>
            <a:r>
              <a:rPr lang="it-IT" dirty="0" smtClean="0"/>
              <a:t> </a:t>
            </a:r>
            <a:r>
              <a:rPr lang="it-IT" dirty="0" err="1" smtClean="0"/>
              <a:t>is</a:t>
            </a:r>
            <a:r>
              <a:rPr lang="it-IT" dirty="0" smtClean="0"/>
              <a:t> negative)</a:t>
            </a:r>
          </a:p>
          <a:p>
            <a:pPr lvl="1"/>
            <a:r>
              <a:rPr lang="it-IT" dirty="0" err="1"/>
              <a:t>If</a:t>
            </a:r>
            <a:r>
              <a:rPr lang="it-IT" dirty="0"/>
              <a:t> G + GTR </a:t>
            </a:r>
            <a:r>
              <a:rPr lang="it-IT" dirty="0" smtClean="0"/>
              <a:t>&lt; </a:t>
            </a:r>
            <a:r>
              <a:rPr lang="it-IT" dirty="0"/>
              <a:t>TAX = </a:t>
            </a:r>
            <a:r>
              <a:rPr lang="it-IT" dirty="0" err="1"/>
              <a:t>Government</a:t>
            </a:r>
            <a:r>
              <a:rPr lang="it-IT" dirty="0"/>
              <a:t> budget </a:t>
            </a:r>
            <a:r>
              <a:rPr lang="it-IT" dirty="0" smtClean="0"/>
              <a:t>surplus = Public </a:t>
            </a:r>
            <a:r>
              <a:rPr lang="it-IT" dirty="0" err="1" smtClean="0"/>
              <a:t>debt</a:t>
            </a:r>
            <a:r>
              <a:rPr lang="it-IT" dirty="0" smtClean="0"/>
              <a:t> </a:t>
            </a:r>
            <a:r>
              <a:rPr lang="it-IT" dirty="0" err="1" smtClean="0"/>
              <a:t>falls</a:t>
            </a:r>
            <a:r>
              <a:rPr lang="it-IT" dirty="0" smtClean="0"/>
              <a:t> (</a:t>
            </a:r>
            <a:r>
              <a:rPr lang="it-IT" dirty="0" err="1" smtClean="0"/>
              <a:t>Spub</a:t>
            </a:r>
            <a:r>
              <a:rPr lang="it-IT" dirty="0" smtClean="0"/>
              <a:t> </a:t>
            </a:r>
            <a:r>
              <a:rPr lang="it-IT" dirty="0" err="1" smtClean="0"/>
              <a:t>is</a:t>
            </a:r>
            <a:r>
              <a:rPr lang="it-IT" dirty="0" smtClean="0"/>
              <a:t> positive)</a:t>
            </a:r>
          </a:p>
          <a:p>
            <a:pPr lvl="1"/>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4089621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Reconciliation of National Accounts and Balance of </a:t>
            </a:r>
            <a:r>
              <a:rPr lang="en-US" dirty="0" smtClean="0"/>
              <a:t>Payments, 4</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it-IT" dirty="0" smtClean="0">
                <a:solidFill>
                  <a:srgbClr val="FF0000"/>
                </a:solidFill>
                <a:sym typeface="Symbol" panose="05050102010706020507" pitchFamily="18" charset="2"/>
              </a:rPr>
              <a:t>5. </a:t>
            </a:r>
            <a:r>
              <a:rPr lang="it-IT" dirty="0" smtClean="0">
                <a:solidFill>
                  <a:srgbClr val="FF0000"/>
                </a:solidFill>
              </a:rPr>
              <a:t>GNDI = </a:t>
            </a:r>
            <a:r>
              <a:rPr lang="it-IT" dirty="0">
                <a:solidFill>
                  <a:srgbClr val="FF0000"/>
                </a:solidFill>
              </a:rPr>
              <a:t>C + I </a:t>
            </a:r>
            <a:r>
              <a:rPr lang="it-IT" dirty="0" smtClean="0">
                <a:solidFill>
                  <a:srgbClr val="FF0000"/>
                </a:solidFill>
              </a:rPr>
              <a:t>- </a:t>
            </a:r>
            <a:r>
              <a:rPr lang="it-IT" dirty="0" err="1" smtClean="0">
                <a:solidFill>
                  <a:srgbClr val="FF0000"/>
                </a:solidFill>
              </a:rPr>
              <a:t>Spub</a:t>
            </a:r>
            <a:r>
              <a:rPr lang="it-IT" dirty="0" smtClean="0">
                <a:solidFill>
                  <a:srgbClr val="FF0000"/>
                </a:solidFill>
              </a:rPr>
              <a:t>+ CAB + KAB</a:t>
            </a:r>
          </a:p>
          <a:p>
            <a:r>
              <a:rPr lang="it-IT" dirty="0" err="1" smtClean="0"/>
              <a:t>Subtract</a:t>
            </a:r>
            <a:r>
              <a:rPr lang="it-IT" dirty="0" smtClean="0"/>
              <a:t> private </a:t>
            </a:r>
            <a:r>
              <a:rPr lang="it-IT" dirty="0" err="1" smtClean="0"/>
              <a:t>consumption</a:t>
            </a:r>
            <a:r>
              <a:rPr lang="it-IT" dirty="0" smtClean="0"/>
              <a:t> from </a:t>
            </a:r>
            <a:r>
              <a:rPr lang="it-IT" dirty="0" err="1" smtClean="0"/>
              <a:t>both</a:t>
            </a:r>
            <a:r>
              <a:rPr lang="it-IT" dirty="0" smtClean="0"/>
              <a:t> </a:t>
            </a:r>
            <a:r>
              <a:rPr lang="it-IT" dirty="0" err="1" smtClean="0"/>
              <a:t>sides</a:t>
            </a:r>
            <a:endParaRPr lang="it-IT" dirty="0" smtClean="0"/>
          </a:p>
          <a:p>
            <a:r>
              <a:rPr lang="it-IT" dirty="0" smtClean="0"/>
              <a:t>DNI – C = </a:t>
            </a:r>
            <a:r>
              <a:rPr lang="it-IT" dirty="0" err="1" smtClean="0"/>
              <a:t>Savings</a:t>
            </a:r>
            <a:r>
              <a:rPr lang="it-IT" dirty="0" smtClean="0"/>
              <a:t> of the private </a:t>
            </a:r>
            <a:r>
              <a:rPr lang="it-IT" dirty="0" err="1" smtClean="0"/>
              <a:t>sector</a:t>
            </a:r>
            <a:r>
              <a:rPr lang="it-IT" dirty="0" smtClean="0"/>
              <a:t> = </a:t>
            </a:r>
            <a:r>
              <a:rPr lang="it-IT" dirty="0" err="1" smtClean="0"/>
              <a:t>Spri</a:t>
            </a:r>
            <a:endParaRPr lang="it-IT" dirty="0" smtClean="0"/>
          </a:p>
          <a:p>
            <a:r>
              <a:rPr lang="it-IT" dirty="0" err="1" smtClean="0"/>
              <a:t>Remember</a:t>
            </a:r>
            <a:r>
              <a:rPr lang="it-IT" dirty="0" smtClean="0"/>
              <a:t> </a:t>
            </a:r>
            <a:r>
              <a:rPr lang="it-IT" dirty="0" err="1" smtClean="0"/>
              <a:t>that</a:t>
            </a:r>
            <a:r>
              <a:rPr lang="it-IT" dirty="0" smtClean="0"/>
              <a:t> </a:t>
            </a:r>
            <a:r>
              <a:rPr lang="it-IT" dirty="0">
                <a:solidFill>
                  <a:srgbClr val="FF0000"/>
                </a:solidFill>
                <a:sym typeface="Symbol" panose="05050102010706020507" pitchFamily="18" charset="2"/>
              </a:rPr>
              <a:t>CAB + </a:t>
            </a:r>
            <a:r>
              <a:rPr lang="it-IT" dirty="0" smtClean="0">
                <a:solidFill>
                  <a:srgbClr val="FF0000"/>
                </a:solidFill>
                <a:sym typeface="Symbol" panose="05050102010706020507" pitchFamily="18" charset="2"/>
              </a:rPr>
              <a:t>KAB = FAB</a:t>
            </a:r>
            <a:endParaRPr lang="it-IT" dirty="0"/>
          </a:p>
          <a:p>
            <a:pPr marL="0" indent="0">
              <a:buNone/>
            </a:pPr>
            <a:endParaRPr lang="it-IT" dirty="0" smtClean="0">
              <a:sym typeface="Symbol" panose="05050102010706020507" pitchFamily="18" charset="2"/>
            </a:endParaRPr>
          </a:p>
          <a:p>
            <a:pPr marL="0" indent="0">
              <a:buNone/>
            </a:pPr>
            <a:r>
              <a:rPr lang="it-IT" dirty="0" smtClean="0">
                <a:solidFill>
                  <a:srgbClr val="FF0000"/>
                </a:solidFill>
                <a:sym typeface="Symbol" panose="05050102010706020507" pitchFamily="18" charset="2"/>
              </a:rPr>
              <a:t>6. </a:t>
            </a:r>
            <a:r>
              <a:rPr lang="it-IT" dirty="0" err="1" smtClean="0">
                <a:solidFill>
                  <a:srgbClr val="FF0000"/>
                </a:solidFill>
                <a:sym typeface="Symbol" panose="05050102010706020507" pitchFamily="18" charset="2"/>
              </a:rPr>
              <a:t>Spri</a:t>
            </a:r>
            <a:r>
              <a:rPr lang="it-IT" dirty="0" smtClean="0">
                <a:solidFill>
                  <a:srgbClr val="FF0000"/>
                </a:solidFill>
                <a:sym typeface="Symbol" panose="05050102010706020507" pitchFamily="18" charset="2"/>
              </a:rPr>
              <a:t> = I – </a:t>
            </a:r>
            <a:r>
              <a:rPr lang="it-IT" dirty="0" err="1" smtClean="0">
                <a:solidFill>
                  <a:srgbClr val="FF0000"/>
                </a:solidFill>
                <a:sym typeface="Symbol" panose="05050102010706020507" pitchFamily="18" charset="2"/>
              </a:rPr>
              <a:t>Spub</a:t>
            </a:r>
            <a:r>
              <a:rPr lang="it-IT" dirty="0" smtClean="0">
                <a:solidFill>
                  <a:srgbClr val="FF0000"/>
                </a:solidFill>
                <a:sym typeface="Symbol" panose="05050102010706020507" pitchFamily="18" charset="2"/>
              </a:rPr>
              <a:t> + FAB</a:t>
            </a:r>
          </a:p>
          <a:p>
            <a:pPr marL="0" indent="0">
              <a:buNone/>
            </a:pPr>
            <a:r>
              <a:rPr lang="it-IT" dirty="0" smtClean="0">
                <a:solidFill>
                  <a:srgbClr val="FF0000"/>
                </a:solidFill>
                <a:sym typeface="Symbol" panose="05050102010706020507" pitchFamily="18" charset="2"/>
              </a:rPr>
              <a:t>7. </a:t>
            </a:r>
            <a:r>
              <a:rPr lang="it-IT" dirty="0" err="1" smtClean="0">
                <a:solidFill>
                  <a:srgbClr val="FF0000"/>
                </a:solidFill>
                <a:sym typeface="Symbol" panose="05050102010706020507" pitchFamily="18" charset="2"/>
              </a:rPr>
              <a:t>Spri</a:t>
            </a:r>
            <a:r>
              <a:rPr lang="it-IT" dirty="0" smtClean="0">
                <a:solidFill>
                  <a:srgbClr val="FF0000"/>
                </a:solidFill>
                <a:sym typeface="Symbol" panose="05050102010706020507" pitchFamily="18" charset="2"/>
              </a:rPr>
              <a:t> + </a:t>
            </a:r>
            <a:r>
              <a:rPr lang="it-IT" dirty="0" err="1" smtClean="0">
                <a:solidFill>
                  <a:srgbClr val="FF0000"/>
                </a:solidFill>
                <a:sym typeface="Symbol" panose="05050102010706020507" pitchFamily="18" charset="2"/>
              </a:rPr>
              <a:t>Spub</a:t>
            </a:r>
            <a:r>
              <a:rPr lang="it-IT" dirty="0" smtClean="0">
                <a:solidFill>
                  <a:srgbClr val="FF0000"/>
                </a:solidFill>
                <a:sym typeface="Symbol" panose="05050102010706020507" pitchFamily="18" charset="2"/>
              </a:rPr>
              <a:t> =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FAB </a:t>
            </a:r>
          </a:p>
          <a:p>
            <a:pPr marL="0" indent="0">
              <a:buNone/>
            </a:pPr>
            <a:r>
              <a:rPr lang="it-IT" dirty="0" smtClean="0">
                <a:solidFill>
                  <a:srgbClr val="FF0000"/>
                </a:solidFill>
                <a:sym typeface="Symbol" panose="05050102010706020507" pitchFamily="18" charset="2"/>
              </a:rPr>
              <a:t>8.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FAB = ∆NIIP</a:t>
            </a:r>
          </a:p>
          <a:p>
            <a:pPr lvl="1"/>
            <a:r>
              <a:rPr lang="it-IT" dirty="0" err="1" smtClean="0">
                <a:sym typeface="Symbol" panose="05050102010706020507" pitchFamily="18" charset="2"/>
              </a:rPr>
              <a:t>Stot</a:t>
            </a:r>
            <a:r>
              <a:rPr lang="it-IT" dirty="0" smtClean="0">
                <a:sym typeface="Symbol" panose="05050102010706020507" pitchFamily="18" charset="2"/>
              </a:rPr>
              <a:t> – I &gt; 0, FAB &gt; 0 (Country </a:t>
            </a:r>
            <a:r>
              <a:rPr lang="it-IT" dirty="0" err="1" smtClean="0">
                <a:sym typeface="Symbol" panose="05050102010706020507" pitchFamily="18" charset="2"/>
              </a:rPr>
              <a:t>is</a:t>
            </a:r>
            <a:r>
              <a:rPr lang="it-IT" dirty="0" smtClean="0">
                <a:sym typeface="Symbol" panose="05050102010706020507" pitchFamily="18" charset="2"/>
              </a:rPr>
              <a:t> a net </a:t>
            </a:r>
            <a:r>
              <a:rPr lang="it-IT" dirty="0" err="1" smtClean="0">
                <a:sym typeface="Symbol" panose="05050102010706020507" pitchFamily="18" charset="2"/>
              </a:rPr>
              <a:t>lender</a:t>
            </a:r>
            <a:r>
              <a:rPr lang="it-IT" dirty="0" smtClean="0">
                <a:sym typeface="Symbol" panose="05050102010706020507" pitchFamily="18" charset="2"/>
              </a:rPr>
              <a:t>), </a:t>
            </a:r>
            <a:r>
              <a:rPr lang="it-IT" dirty="0">
                <a:sym typeface="Symbol" panose="05050102010706020507" pitchFamily="18" charset="2"/>
              </a:rPr>
              <a:t>∆</a:t>
            </a:r>
            <a:r>
              <a:rPr lang="it-IT" dirty="0" smtClean="0">
                <a:sym typeface="Symbol" panose="05050102010706020507" pitchFamily="18" charset="2"/>
              </a:rPr>
              <a:t>IIP &gt; 0</a:t>
            </a:r>
          </a:p>
          <a:p>
            <a:pPr lvl="1"/>
            <a:r>
              <a:rPr lang="it-IT" dirty="0" err="1">
                <a:sym typeface="Symbol" panose="05050102010706020507" pitchFamily="18" charset="2"/>
              </a:rPr>
              <a:t>Stot</a:t>
            </a:r>
            <a:r>
              <a:rPr lang="it-IT" dirty="0">
                <a:sym typeface="Symbol" panose="05050102010706020507" pitchFamily="18" charset="2"/>
              </a:rPr>
              <a:t> – I </a:t>
            </a:r>
            <a:r>
              <a:rPr lang="it-IT" dirty="0" smtClean="0">
                <a:sym typeface="Symbol" panose="05050102010706020507" pitchFamily="18" charset="2"/>
              </a:rPr>
              <a:t>&lt; </a:t>
            </a:r>
            <a:r>
              <a:rPr lang="it-IT" dirty="0">
                <a:sym typeface="Symbol" panose="05050102010706020507" pitchFamily="18" charset="2"/>
              </a:rPr>
              <a:t>0, FAB </a:t>
            </a:r>
            <a:r>
              <a:rPr lang="it-IT" dirty="0" smtClean="0">
                <a:sym typeface="Symbol" panose="05050102010706020507" pitchFamily="18" charset="2"/>
              </a:rPr>
              <a:t>&lt; </a:t>
            </a:r>
            <a:r>
              <a:rPr lang="it-IT" dirty="0">
                <a:sym typeface="Symbol" panose="05050102010706020507" pitchFamily="18" charset="2"/>
              </a:rPr>
              <a:t>0 (Country </a:t>
            </a:r>
            <a:r>
              <a:rPr lang="it-IT" dirty="0" err="1">
                <a:sym typeface="Symbol" panose="05050102010706020507" pitchFamily="18" charset="2"/>
              </a:rPr>
              <a:t>is</a:t>
            </a:r>
            <a:r>
              <a:rPr lang="it-IT" dirty="0">
                <a:sym typeface="Symbol" panose="05050102010706020507" pitchFamily="18" charset="2"/>
              </a:rPr>
              <a:t> a net </a:t>
            </a:r>
            <a:r>
              <a:rPr lang="it-IT" dirty="0" err="1" smtClean="0">
                <a:sym typeface="Symbol" panose="05050102010706020507" pitchFamily="18" charset="2"/>
              </a:rPr>
              <a:t>borrower</a:t>
            </a:r>
            <a:r>
              <a:rPr lang="it-IT" dirty="0" smtClean="0">
                <a:sym typeface="Symbol" panose="05050102010706020507" pitchFamily="18" charset="2"/>
              </a:rPr>
              <a:t>), </a:t>
            </a:r>
            <a:r>
              <a:rPr lang="it-IT" dirty="0">
                <a:sym typeface="Symbol" panose="05050102010706020507" pitchFamily="18" charset="2"/>
              </a:rPr>
              <a:t>∆IIP </a:t>
            </a:r>
            <a:r>
              <a:rPr lang="it-IT" dirty="0" smtClean="0">
                <a:sym typeface="Symbol" panose="05050102010706020507" pitchFamily="18" charset="2"/>
              </a:rPr>
              <a:t>&lt; </a:t>
            </a:r>
            <a:r>
              <a:rPr lang="it-IT" dirty="0">
                <a:sym typeface="Symbol" panose="05050102010706020507" pitchFamily="18" charset="2"/>
              </a:rPr>
              <a:t>0</a:t>
            </a:r>
            <a:r>
              <a:rPr lang="it-IT" dirty="0" smtClean="0">
                <a:sym typeface="Symbol" panose="05050102010706020507" pitchFamily="18" charset="2"/>
              </a:rPr>
              <a:t>  </a:t>
            </a: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1494971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Reconciliation of National Accounts and Balance of </a:t>
            </a:r>
            <a:r>
              <a:rPr lang="en-US" dirty="0" smtClean="0"/>
              <a:t>Payments, 5</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it-IT" dirty="0" smtClean="0">
                <a:solidFill>
                  <a:srgbClr val="FF0000"/>
                </a:solidFill>
                <a:sym typeface="Symbol" panose="05050102010706020507" pitchFamily="18" charset="2"/>
              </a:rPr>
              <a:t>9.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KAB = FAB </a:t>
            </a:r>
            <a:r>
              <a:rPr lang="it-IT" dirty="0">
                <a:solidFill>
                  <a:srgbClr val="FF0000"/>
                </a:solidFill>
                <a:sym typeface="Symbol" panose="05050102010706020507" pitchFamily="18" charset="2"/>
              </a:rPr>
              <a:t>≈ </a:t>
            </a:r>
            <a:r>
              <a:rPr lang="it-IT" dirty="0" smtClean="0">
                <a:solidFill>
                  <a:srgbClr val="FF0000"/>
                </a:solidFill>
                <a:sym typeface="Symbol" panose="05050102010706020507" pitchFamily="18" charset="2"/>
              </a:rPr>
              <a:t>∆NIIP</a:t>
            </a:r>
          </a:p>
          <a:p>
            <a:pPr lvl="1"/>
            <a:r>
              <a:rPr lang="it-IT" dirty="0" smtClean="0">
                <a:sym typeface="Symbol" panose="05050102010706020507" pitchFamily="18" charset="2"/>
              </a:rPr>
              <a:t>CAB + KAB – FAB + NEO = 0, </a:t>
            </a:r>
            <a:r>
              <a:rPr lang="it-IT" dirty="0" err="1" smtClean="0">
                <a:sym typeface="Symbol" panose="05050102010706020507" pitchFamily="18" charset="2"/>
              </a:rPr>
              <a:t>if</a:t>
            </a:r>
            <a:r>
              <a:rPr lang="it-IT" dirty="0" smtClean="0">
                <a:sym typeface="Symbol" panose="05050102010706020507" pitchFamily="18" charset="2"/>
              </a:rPr>
              <a:t> NEO = 0 </a:t>
            </a:r>
            <a:r>
              <a:rPr lang="it-IT" dirty="0" err="1" smtClean="0">
                <a:sym typeface="Symbol" panose="05050102010706020507" pitchFamily="18" charset="2"/>
              </a:rPr>
              <a:t>then</a:t>
            </a:r>
            <a:r>
              <a:rPr lang="it-IT" dirty="0" smtClean="0">
                <a:sym typeface="Symbol" panose="05050102010706020507" pitchFamily="18" charset="2"/>
              </a:rPr>
              <a:t> </a:t>
            </a:r>
            <a:r>
              <a:rPr lang="it-IT" dirty="0">
                <a:sym typeface="Symbol" panose="05050102010706020507" pitchFamily="18" charset="2"/>
              </a:rPr>
              <a:t>CAB + KAB ≈ FAB</a:t>
            </a:r>
            <a:r>
              <a:rPr lang="it-IT" dirty="0" smtClean="0">
                <a:sym typeface="Symbol" panose="05050102010706020507" pitchFamily="18" charset="2"/>
              </a:rPr>
              <a:t> </a:t>
            </a:r>
          </a:p>
          <a:p>
            <a:pPr lvl="1"/>
            <a:r>
              <a:rPr lang="it-IT" dirty="0">
                <a:sym typeface="Symbol" panose="05050102010706020507" pitchFamily="18" charset="2"/>
              </a:rPr>
              <a:t>∆</a:t>
            </a:r>
            <a:r>
              <a:rPr lang="it-IT" dirty="0" smtClean="0">
                <a:sym typeface="Symbol" panose="05050102010706020507" pitchFamily="18" charset="2"/>
              </a:rPr>
              <a:t>NIIP = FAB + </a:t>
            </a:r>
            <a:r>
              <a:rPr lang="it-IT" dirty="0" err="1" smtClean="0">
                <a:sym typeface="Symbol" panose="05050102010706020507" pitchFamily="18" charset="2"/>
              </a:rPr>
              <a:t>Changes</a:t>
            </a:r>
            <a:r>
              <a:rPr lang="it-IT" dirty="0" smtClean="0">
                <a:sym typeface="Symbol" panose="05050102010706020507" pitchFamily="18" charset="2"/>
              </a:rPr>
              <a:t> in volume + </a:t>
            </a:r>
            <a:r>
              <a:rPr lang="it-IT" dirty="0" err="1" smtClean="0">
                <a:sym typeface="Symbol" panose="05050102010706020507" pitchFamily="18" charset="2"/>
              </a:rPr>
              <a:t>Changes</a:t>
            </a:r>
            <a:r>
              <a:rPr lang="it-IT" dirty="0" smtClean="0">
                <a:sym typeface="Symbol" panose="05050102010706020507" pitchFamily="18" charset="2"/>
              </a:rPr>
              <a:t> in </a:t>
            </a:r>
            <a:r>
              <a:rPr lang="it-IT" dirty="0" err="1" smtClean="0">
                <a:sym typeface="Symbol" panose="05050102010706020507" pitchFamily="18" charset="2"/>
              </a:rPr>
              <a:t>value</a:t>
            </a:r>
            <a:endParaRPr lang="it-IT" dirty="0" smtClean="0">
              <a:sym typeface="Symbol" panose="05050102010706020507" pitchFamily="18" charset="2"/>
            </a:endParaRPr>
          </a:p>
          <a:p>
            <a:pPr lvl="1"/>
            <a:endParaRPr lang="it-IT" dirty="0" smtClean="0">
              <a:sym typeface="Symbol" panose="05050102010706020507" pitchFamily="18" charset="2"/>
            </a:endParaRPr>
          </a:p>
          <a:p>
            <a:r>
              <a:rPr lang="en-US" dirty="0" smtClean="0"/>
              <a:t>Net </a:t>
            </a:r>
            <a:r>
              <a:rPr lang="en-US" dirty="0"/>
              <a:t>lending/net borrowing (from the sum of the current account balance and capital account balance) is conceptually equal to net lending/net borrowing from the financial account</a:t>
            </a:r>
            <a:r>
              <a:rPr lang="en-US" dirty="0" smtClean="0"/>
              <a:t>.</a:t>
            </a:r>
          </a:p>
          <a:p>
            <a:endParaRPr lang="en-US" dirty="0" smtClean="0"/>
          </a:p>
          <a:p>
            <a:r>
              <a:rPr lang="en-US" dirty="0" smtClean="0"/>
              <a:t>Alternatively</a:t>
            </a:r>
            <a:r>
              <a:rPr lang="en-US" dirty="0"/>
              <a:t>, it could be said that the current account balance is equal to the sum of balances on the capital and financial accounts (with signs reversed, if necessary, depending on the presentation used</a:t>
            </a:r>
            <a:r>
              <a:rPr lang="en-US" dirty="0" smtClean="0"/>
              <a:t>) </a:t>
            </a:r>
            <a:r>
              <a:rPr lang="en-US" dirty="0"/>
              <a:t>including reserve assets.</a:t>
            </a:r>
            <a:endParaRPr lang="it-IT" dirty="0">
              <a:sym typeface="Symbol" panose="05050102010706020507" pitchFamily="18" charset="2"/>
            </a:endParaRPr>
          </a:p>
          <a:p>
            <a:pPr lvl="1"/>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3764191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IIP: </a:t>
            </a:r>
            <a:r>
              <a:rPr lang="it-IT" dirty="0" err="1" smtClean="0"/>
              <a:t>financial</a:t>
            </a:r>
            <a:r>
              <a:rPr lang="it-IT" dirty="0" smtClean="0"/>
              <a:t> </a:t>
            </a:r>
            <a:r>
              <a:rPr lang="it-IT" dirty="0" err="1" smtClean="0"/>
              <a:t>implications</a:t>
            </a:r>
            <a:endParaRPr lang="it-IT" dirty="0"/>
          </a:p>
        </p:txBody>
      </p:sp>
      <p:sp>
        <p:nvSpPr>
          <p:cNvPr id="3" name="Segnaposto contenuto 2"/>
          <p:cNvSpPr>
            <a:spLocks noGrp="1"/>
          </p:cNvSpPr>
          <p:nvPr>
            <p:ph idx="1"/>
          </p:nvPr>
        </p:nvSpPr>
        <p:spPr/>
        <p:txBody>
          <a:bodyPr>
            <a:normAutofit fontScale="92500"/>
          </a:bodyPr>
          <a:lstStyle/>
          <a:p>
            <a:r>
              <a:rPr lang="it-IT" dirty="0" smtClean="0">
                <a:solidFill>
                  <a:srgbClr val="FF0000"/>
                </a:solidFill>
              </a:rPr>
              <a:t>CAB+ KAB – FAB + NEO = 0 </a:t>
            </a:r>
            <a:r>
              <a:rPr lang="it-IT" dirty="0" smtClean="0">
                <a:sym typeface="Symbol" panose="05050102010706020507" pitchFamily="18" charset="2"/>
              </a:rPr>
              <a:t> CAB + KAB + NEO = </a:t>
            </a:r>
            <a:r>
              <a:rPr lang="it-IT" dirty="0">
                <a:sym typeface="Symbol" panose="05050102010706020507" pitchFamily="18" charset="2"/>
              </a:rPr>
              <a:t>FAB </a:t>
            </a:r>
            <a:r>
              <a:rPr lang="it-IT" dirty="0" smtClean="0">
                <a:sym typeface="Symbol" panose="05050102010706020507" pitchFamily="18" charset="2"/>
              </a:rPr>
              <a:t> </a:t>
            </a:r>
            <a:r>
              <a:rPr lang="it-IT" dirty="0" smtClean="0">
                <a:solidFill>
                  <a:srgbClr val="FF0000"/>
                </a:solidFill>
                <a:sym typeface="Symbol" panose="05050102010706020507" pitchFamily="18" charset="2"/>
              </a:rPr>
              <a:t>CAB </a:t>
            </a:r>
            <a:r>
              <a:rPr lang="it-IT" dirty="0">
                <a:solidFill>
                  <a:srgbClr val="FF0000"/>
                </a:solidFill>
                <a:sym typeface="Symbol" panose="05050102010706020507" pitchFamily="18" charset="2"/>
              </a:rPr>
              <a:t>≈ </a:t>
            </a:r>
            <a:r>
              <a:rPr lang="it-IT" dirty="0" smtClean="0">
                <a:solidFill>
                  <a:srgbClr val="FF0000"/>
                </a:solidFill>
                <a:sym typeface="Symbol" panose="05050102010706020507" pitchFamily="18" charset="2"/>
              </a:rPr>
              <a:t>FAB </a:t>
            </a:r>
            <a:r>
              <a:rPr lang="it-IT" dirty="0">
                <a:solidFill>
                  <a:srgbClr val="FF0000"/>
                </a:solidFill>
                <a:sym typeface="Symbol" panose="05050102010706020507" pitchFamily="18" charset="2"/>
              </a:rPr>
              <a:t>≈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NIIP </a:t>
            </a:r>
            <a:endParaRPr lang="it-IT" dirty="0" smtClean="0">
              <a:sym typeface="Symbol" panose="05050102010706020507" pitchFamily="18" charset="2"/>
            </a:endParaRPr>
          </a:p>
          <a:p>
            <a:r>
              <a:rPr lang="en-US" dirty="0" smtClean="0">
                <a:sym typeface="Symbol" panose="05050102010706020507" pitchFamily="18" charset="2"/>
              </a:rPr>
              <a:t>Situation </a:t>
            </a:r>
            <a:r>
              <a:rPr lang="en-US" dirty="0">
                <a:sym typeface="Symbol" panose="05050102010706020507" pitchFamily="18" charset="2"/>
              </a:rPr>
              <a:t>1: </a:t>
            </a:r>
            <a:r>
              <a:rPr lang="en-US" dirty="0" smtClean="0">
                <a:sym typeface="Symbol" panose="05050102010706020507" pitchFamily="18" charset="2"/>
              </a:rPr>
              <a:t>FAB &gt; 0 (Country is Net lender)</a:t>
            </a:r>
            <a:endParaRPr lang="en-US" dirty="0">
              <a:sym typeface="Symbol" panose="05050102010706020507" pitchFamily="18" charset="2"/>
            </a:endParaRPr>
          </a:p>
          <a:p>
            <a:pPr lvl="1"/>
            <a:r>
              <a:rPr lang="en-US" dirty="0">
                <a:sym typeface="Symbol" panose="05050102010706020507" pitchFamily="18" charset="2"/>
              </a:rPr>
              <a:t>The </a:t>
            </a:r>
            <a:r>
              <a:rPr lang="en-US" dirty="0" smtClean="0">
                <a:sym typeface="Symbol" panose="05050102010706020507" pitchFamily="18" charset="2"/>
              </a:rPr>
              <a:t>country’s international </a:t>
            </a:r>
            <a:r>
              <a:rPr lang="en-US" dirty="0">
                <a:sym typeface="Symbol" panose="05050102010706020507" pitchFamily="18" charset="2"/>
              </a:rPr>
              <a:t>investment position </a:t>
            </a:r>
            <a:r>
              <a:rPr lang="en-US" dirty="0" smtClean="0">
                <a:sym typeface="Symbol" panose="05050102010706020507" pitchFamily="18" charset="2"/>
              </a:rPr>
              <a:t>improves</a:t>
            </a:r>
            <a:endParaRPr lang="en-US" dirty="0">
              <a:sym typeface="Symbol" panose="05050102010706020507" pitchFamily="18" charset="2"/>
            </a:endParaRPr>
          </a:p>
          <a:p>
            <a:pPr lvl="1"/>
            <a:r>
              <a:rPr lang="en-US" dirty="0" smtClean="0">
                <a:sym typeface="Symbol" panose="05050102010706020507" pitchFamily="18" charset="2"/>
              </a:rPr>
              <a:t>Net Foreign </a:t>
            </a:r>
            <a:r>
              <a:rPr lang="en-US" dirty="0">
                <a:sym typeface="Symbol" panose="05050102010706020507" pitchFamily="18" charset="2"/>
              </a:rPr>
              <a:t>Assets </a:t>
            </a:r>
            <a:r>
              <a:rPr lang="en-US" dirty="0" smtClean="0">
                <a:sym typeface="Symbol" panose="05050102010706020507" pitchFamily="18" charset="2"/>
              </a:rPr>
              <a:t>rise = Foreign assets rise, foreign liabilities fall</a:t>
            </a:r>
            <a:endParaRPr lang="en-US" dirty="0">
              <a:sym typeface="Symbol" panose="05050102010706020507" pitchFamily="18" charset="2"/>
            </a:endParaRPr>
          </a:p>
          <a:p>
            <a:pPr lvl="1"/>
            <a:r>
              <a:rPr lang="en-US" dirty="0">
                <a:sym typeface="Symbol" panose="05050102010706020507" pitchFamily="18" charset="2"/>
              </a:rPr>
              <a:t>The country </a:t>
            </a:r>
            <a:r>
              <a:rPr lang="en-US" dirty="0" smtClean="0">
                <a:sym typeface="Symbol" panose="05050102010706020507" pitchFamily="18" charset="2"/>
              </a:rPr>
              <a:t>international financial position strengthens / Macro consequences</a:t>
            </a:r>
          </a:p>
          <a:p>
            <a:r>
              <a:rPr lang="en-US" dirty="0" smtClean="0">
                <a:sym typeface="Symbol" panose="05050102010706020507" pitchFamily="18" charset="2"/>
              </a:rPr>
              <a:t>Situation 2: FAB &lt; </a:t>
            </a:r>
            <a:r>
              <a:rPr lang="en-US" dirty="0">
                <a:sym typeface="Symbol" panose="05050102010706020507" pitchFamily="18" charset="2"/>
              </a:rPr>
              <a:t>0 (Country is Net </a:t>
            </a:r>
            <a:r>
              <a:rPr lang="en-US" dirty="0" smtClean="0">
                <a:sym typeface="Symbol" panose="05050102010706020507" pitchFamily="18" charset="2"/>
              </a:rPr>
              <a:t>borrower)</a:t>
            </a:r>
            <a:endParaRPr lang="en-US" dirty="0">
              <a:sym typeface="Symbol" panose="05050102010706020507" pitchFamily="18" charset="2"/>
            </a:endParaRPr>
          </a:p>
          <a:p>
            <a:pPr lvl="1"/>
            <a:r>
              <a:rPr lang="en-US" dirty="0">
                <a:sym typeface="Symbol" panose="05050102010706020507" pitchFamily="18" charset="2"/>
              </a:rPr>
              <a:t>The country’s international investment position </a:t>
            </a:r>
            <a:r>
              <a:rPr lang="en-US" dirty="0" smtClean="0">
                <a:sym typeface="Symbol" panose="05050102010706020507" pitchFamily="18" charset="2"/>
              </a:rPr>
              <a:t>worsens</a:t>
            </a:r>
            <a:endParaRPr lang="en-US" dirty="0">
              <a:sym typeface="Symbol" panose="05050102010706020507" pitchFamily="18" charset="2"/>
            </a:endParaRPr>
          </a:p>
          <a:p>
            <a:pPr lvl="1"/>
            <a:r>
              <a:rPr lang="en-US" dirty="0">
                <a:sym typeface="Symbol" panose="05050102010706020507" pitchFamily="18" charset="2"/>
              </a:rPr>
              <a:t>Net Foreign Assets </a:t>
            </a:r>
            <a:r>
              <a:rPr lang="en-US" dirty="0" smtClean="0">
                <a:sym typeface="Symbol" panose="05050102010706020507" pitchFamily="18" charset="2"/>
              </a:rPr>
              <a:t>fall </a:t>
            </a:r>
            <a:r>
              <a:rPr lang="en-US" dirty="0">
                <a:sym typeface="Symbol" panose="05050102010706020507" pitchFamily="18" charset="2"/>
              </a:rPr>
              <a:t>= Foreign assets </a:t>
            </a:r>
            <a:r>
              <a:rPr lang="en-US" dirty="0" smtClean="0">
                <a:sym typeface="Symbol" panose="05050102010706020507" pitchFamily="18" charset="2"/>
              </a:rPr>
              <a:t>fall, </a:t>
            </a:r>
            <a:r>
              <a:rPr lang="en-US" dirty="0">
                <a:sym typeface="Symbol" panose="05050102010706020507" pitchFamily="18" charset="2"/>
              </a:rPr>
              <a:t>foreign liabilities </a:t>
            </a:r>
            <a:r>
              <a:rPr lang="en-US" dirty="0" smtClean="0">
                <a:sym typeface="Symbol" panose="05050102010706020507" pitchFamily="18" charset="2"/>
              </a:rPr>
              <a:t>rise</a:t>
            </a:r>
            <a:endParaRPr lang="en-US" dirty="0">
              <a:sym typeface="Symbol" panose="05050102010706020507" pitchFamily="18" charset="2"/>
            </a:endParaRPr>
          </a:p>
          <a:p>
            <a:pPr lvl="1"/>
            <a:r>
              <a:rPr lang="en-US" dirty="0">
                <a:sym typeface="Symbol" panose="05050102010706020507" pitchFamily="18" charset="2"/>
              </a:rPr>
              <a:t>The country international financial position </a:t>
            </a:r>
            <a:r>
              <a:rPr lang="en-US" dirty="0" smtClean="0">
                <a:sym typeface="Symbol" panose="05050102010706020507" pitchFamily="18" charset="2"/>
              </a:rPr>
              <a:t>weakens / Macro consequences</a:t>
            </a:r>
          </a:p>
          <a:p>
            <a:r>
              <a:rPr lang="en-US" dirty="0">
                <a:sym typeface="Symbol" panose="05050102010706020507" pitchFamily="18" charset="2"/>
              </a:rPr>
              <a:t>Situation 2: </a:t>
            </a:r>
            <a:r>
              <a:rPr lang="en-US" dirty="0" smtClean="0">
                <a:sym typeface="Symbol" panose="05050102010706020507" pitchFamily="18" charset="2"/>
              </a:rPr>
              <a:t>FAB = 0 (Balance)</a:t>
            </a:r>
            <a:endParaRPr lang="en-US" dirty="0">
              <a:sym typeface="Symbol" panose="05050102010706020507" pitchFamily="18" charset="2"/>
            </a:endParaRPr>
          </a:p>
        </p:txBody>
      </p:sp>
    </p:spTree>
    <p:extLst>
      <p:ext uri="{BB962C8B-B14F-4D97-AF65-F5344CB8AC3E}">
        <p14:creationId xmlns:p14="http://schemas.microsoft.com/office/powerpoint/2010/main" val="79781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Alternative </a:t>
            </a:r>
            <a:r>
              <a:rPr lang="it-IT" dirty="0" err="1" smtClean="0"/>
              <a:t>uses</a:t>
            </a:r>
            <a:r>
              <a:rPr lang="it-IT" dirty="0" smtClean="0"/>
              <a:t> of the </a:t>
            </a:r>
            <a:r>
              <a:rPr lang="it-IT" dirty="0" err="1" smtClean="0"/>
              <a:t>previous</a:t>
            </a:r>
            <a:r>
              <a:rPr lang="it-IT" dirty="0" smtClean="0"/>
              <a:t> </a:t>
            </a:r>
            <a:r>
              <a:rPr lang="it-IT" dirty="0" err="1" smtClean="0"/>
              <a:t>identities</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sym typeface="Symbol" panose="05050102010706020507" pitchFamily="18" charset="2"/>
              </a:rPr>
              <a:t>Use 1: FAB =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∆NII</a:t>
            </a:r>
            <a:r>
              <a:rPr lang="it-IT" dirty="0" smtClean="0">
                <a:sym typeface="Symbol" panose="05050102010706020507" pitchFamily="18" charset="2"/>
              </a:rPr>
              <a:t>P (focus on the </a:t>
            </a:r>
            <a:r>
              <a:rPr lang="it-IT" dirty="0" err="1" smtClean="0">
                <a:sym typeface="Symbol" panose="05050102010706020507" pitchFamily="18" charset="2"/>
              </a:rPr>
              <a:t>country’s</a:t>
            </a:r>
            <a:r>
              <a:rPr lang="it-IT" dirty="0" smtClean="0">
                <a:sym typeface="Symbol" panose="05050102010706020507" pitchFamily="18" charset="2"/>
              </a:rPr>
              <a:t> net </a:t>
            </a:r>
            <a:r>
              <a:rPr lang="it-IT" dirty="0" err="1" smtClean="0">
                <a:sym typeface="Symbol" panose="05050102010706020507" pitchFamily="18" charset="2"/>
              </a:rPr>
              <a:t>international</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position. </a:t>
            </a:r>
            <a:r>
              <a:rPr lang="it-IT" dirty="0" err="1" smtClean="0">
                <a:sym typeface="Symbol" panose="05050102010706020507" pitchFamily="18" charset="2"/>
              </a:rPr>
              <a:t>If</a:t>
            </a:r>
            <a:r>
              <a:rPr lang="it-IT" dirty="0" smtClean="0">
                <a:sym typeface="Symbol" panose="05050102010706020507" pitchFamily="18" charset="2"/>
              </a:rPr>
              <a:t> </a:t>
            </a:r>
            <a:r>
              <a:rPr lang="it-IT" dirty="0" err="1" smtClean="0">
                <a:sym typeface="Symbol" panose="05050102010706020507" pitchFamily="18" charset="2"/>
              </a:rPr>
              <a:t>total</a:t>
            </a:r>
            <a:r>
              <a:rPr lang="it-IT" dirty="0" smtClean="0">
                <a:sym typeface="Symbol" panose="05050102010706020507" pitchFamily="18" charset="2"/>
              </a:rPr>
              <a:t>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savings</a:t>
            </a:r>
            <a:r>
              <a:rPr lang="it-IT" dirty="0" smtClean="0">
                <a:sym typeface="Symbol" panose="05050102010706020507" pitchFamily="18" charset="2"/>
              </a:rPr>
              <a:t> </a:t>
            </a:r>
            <a:r>
              <a:rPr lang="it-IT" dirty="0" err="1" smtClean="0">
                <a:sym typeface="Symbol" panose="05050102010706020507" pitchFamily="18" charset="2"/>
              </a:rPr>
              <a:t>exceed</a:t>
            </a:r>
            <a:r>
              <a:rPr lang="it-IT" dirty="0" smtClean="0">
                <a:sym typeface="Symbol" panose="05050102010706020507" pitchFamily="18" charset="2"/>
              </a:rPr>
              <a:t>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the </a:t>
            </a:r>
            <a:r>
              <a:rPr lang="it-IT" dirty="0" err="1" smtClean="0">
                <a:sym typeface="Symbol" panose="05050102010706020507" pitchFamily="18" charset="2"/>
              </a:rPr>
              <a:t>difference</a:t>
            </a:r>
            <a:r>
              <a:rPr lang="it-IT" dirty="0" smtClean="0">
                <a:sym typeface="Symbol" panose="05050102010706020507" pitchFamily="18" charset="2"/>
              </a:rPr>
              <a:t> </a:t>
            </a:r>
            <a:r>
              <a:rPr lang="it-IT" dirty="0" err="1" smtClean="0">
                <a:sym typeface="Symbol" panose="05050102010706020507" pitchFamily="18" charset="2"/>
              </a:rPr>
              <a:t>is</a:t>
            </a:r>
            <a:r>
              <a:rPr lang="it-IT" dirty="0" smtClean="0">
                <a:sym typeface="Symbol" panose="05050102010706020507" pitchFamily="18" charset="2"/>
              </a:rPr>
              <a:t> ‘</a:t>
            </a:r>
            <a:r>
              <a:rPr lang="it-IT" dirty="0" err="1" smtClean="0">
                <a:sym typeface="Symbol" panose="05050102010706020507" pitchFamily="18" charset="2"/>
              </a:rPr>
              <a:t>invested</a:t>
            </a:r>
            <a:r>
              <a:rPr lang="it-IT" dirty="0" smtClean="0">
                <a:sym typeface="Symbol" panose="05050102010706020507" pitchFamily="18" charset="2"/>
              </a:rPr>
              <a:t>’ </a:t>
            </a:r>
            <a:r>
              <a:rPr lang="it-IT" dirty="0" err="1" smtClean="0">
                <a:sym typeface="Symbol" panose="05050102010706020507" pitchFamily="18" charset="2"/>
              </a:rPr>
              <a:t>abroad</a:t>
            </a:r>
            <a:r>
              <a:rPr lang="it-IT" dirty="0" smtClean="0">
                <a:sym typeface="Symbol" panose="05050102010706020507" pitchFamily="18" charset="2"/>
              </a:rPr>
              <a:t>, net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assets</a:t>
            </a:r>
            <a:r>
              <a:rPr lang="it-IT" dirty="0">
                <a:sym typeface="Symbol" panose="05050102010706020507" pitchFamily="18" charset="2"/>
              </a:rPr>
              <a:t> rise. </a:t>
            </a:r>
            <a:r>
              <a:rPr lang="it-IT" dirty="0" err="1">
                <a:sym typeface="Symbol" panose="05050102010706020507" pitchFamily="18" charset="2"/>
              </a:rPr>
              <a:t>If</a:t>
            </a:r>
            <a:r>
              <a:rPr lang="it-IT" dirty="0">
                <a:sym typeface="Symbol" panose="05050102010706020507" pitchFamily="18" charset="2"/>
              </a:rPr>
              <a:t> </a:t>
            </a:r>
            <a:r>
              <a:rPr lang="it-IT" dirty="0" err="1">
                <a:sym typeface="Symbol" panose="05050102010706020507" pitchFamily="18" charset="2"/>
              </a:rPr>
              <a:t>total</a:t>
            </a:r>
            <a:r>
              <a:rPr lang="it-IT" dirty="0">
                <a:sym typeface="Symbol" panose="05050102010706020507" pitchFamily="18" charset="2"/>
              </a:rPr>
              <a:t> </a:t>
            </a:r>
            <a:r>
              <a:rPr lang="it-IT" dirty="0" err="1">
                <a:sym typeface="Symbol" panose="05050102010706020507" pitchFamily="18" charset="2"/>
              </a:rPr>
              <a:t>domestic</a:t>
            </a:r>
            <a:r>
              <a:rPr lang="it-IT" dirty="0">
                <a:sym typeface="Symbol" panose="05050102010706020507" pitchFamily="18" charset="2"/>
              </a:rPr>
              <a:t> </a:t>
            </a:r>
            <a:r>
              <a:rPr lang="it-IT" dirty="0" err="1">
                <a:sym typeface="Symbol" panose="05050102010706020507" pitchFamily="18" charset="2"/>
              </a:rPr>
              <a:t>savings</a:t>
            </a:r>
            <a:r>
              <a:rPr lang="it-IT" dirty="0">
                <a:sym typeface="Symbol" panose="05050102010706020507" pitchFamily="18" charset="2"/>
              </a:rPr>
              <a:t> </a:t>
            </a:r>
            <a:r>
              <a:rPr lang="it-IT" dirty="0" err="1" smtClean="0">
                <a:sym typeface="Symbol" panose="05050102010706020507" pitchFamily="18" charset="2"/>
              </a:rPr>
              <a:t>fall</a:t>
            </a:r>
            <a:r>
              <a:rPr lang="it-IT" dirty="0" smtClean="0">
                <a:sym typeface="Symbol" panose="05050102010706020507" pitchFamily="18" charset="2"/>
              </a:rPr>
              <a:t> short of </a:t>
            </a:r>
            <a:r>
              <a:rPr lang="it-IT" dirty="0" err="1">
                <a:sym typeface="Symbol" panose="05050102010706020507" pitchFamily="18" charset="2"/>
              </a:rPr>
              <a:t>domestic</a:t>
            </a:r>
            <a:r>
              <a:rPr lang="it-IT" dirty="0">
                <a:sym typeface="Symbol" panose="05050102010706020507" pitchFamily="18" charset="2"/>
              </a:rPr>
              <a:t> </a:t>
            </a:r>
            <a:r>
              <a:rPr lang="it-IT" dirty="0" err="1">
                <a:sym typeface="Symbol" panose="05050102010706020507" pitchFamily="18" charset="2"/>
              </a:rPr>
              <a:t>investment</a:t>
            </a:r>
            <a:r>
              <a:rPr lang="it-IT" dirty="0">
                <a:sym typeface="Symbol" panose="05050102010706020507" pitchFamily="18" charset="2"/>
              </a:rPr>
              <a:t>, the </a:t>
            </a:r>
            <a:r>
              <a:rPr lang="it-IT" dirty="0" err="1">
                <a:sym typeface="Symbol" panose="05050102010706020507" pitchFamily="18" charset="2"/>
              </a:rPr>
              <a:t>difference</a:t>
            </a:r>
            <a:r>
              <a:rPr lang="it-IT" dirty="0">
                <a:sym typeface="Symbol" panose="05050102010706020507" pitchFamily="18" charset="2"/>
              </a:rPr>
              <a:t> </a:t>
            </a:r>
            <a:r>
              <a:rPr lang="it-IT" dirty="0" err="1">
                <a:sym typeface="Symbol" panose="05050102010706020507" pitchFamily="18" charset="2"/>
              </a:rPr>
              <a:t>is</a:t>
            </a:r>
            <a:r>
              <a:rPr lang="it-IT" dirty="0">
                <a:sym typeface="Symbol" panose="05050102010706020507" pitchFamily="18" charset="2"/>
              </a:rPr>
              <a:t> </a:t>
            </a:r>
            <a:r>
              <a:rPr lang="it-IT" dirty="0" smtClean="0">
                <a:sym typeface="Symbol" panose="05050102010706020507" pitchFamily="18" charset="2"/>
              </a:rPr>
              <a:t>‘</a:t>
            </a:r>
            <a:r>
              <a:rPr lang="it-IT" dirty="0" err="1" smtClean="0">
                <a:sym typeface="Symbol" panose="05050102010706020507" pitchFamily="18" charset="2"/>
              </a:rPr>
              <a:t>borrowed</a:t>
            </a:r>
            <a:r>
              <a:rPr lang="it-IT" dirty="0" smtClean="0">
                <a:sym typeface="Symbol" panose="05050102010706020507" pitchFamily="18" charset="2"/>
              </a:rPr>
              <a:t>’ </a:t>
            </a:r>
            <a:r>
              <a:rPr lang="it-IT" dirty="0" err="1" smtClean="0">
                <a:sym typeface="Symbol" panose="05050102010706020507" pitchFamily="18" charset="2"/>
              </a:rPr>
              <a:t>abroad</a:t>
            </a:r>
            <a:r>
              <a:rPr lang="it-IT" dirty="0">
                <a:sym typeface="Symbol" panose="05050102010706020507" pitchFamily="18" charset="2"/>
              </a:rPr>
              <a:t>, net </a:t>
            </a:r>
            <a:r>
              <a:rPr lang="it-IT" dirty="0" err="1">
                <a:sym typeface="Symbol" panose="05050102010706020507" pitchFamily="18" charset="2"/>
              </a:rPr>
              <a:t>foreign</a:t>
            </a:r>
            <a:r>
              <a:rPr lang="it-IT" dirty="0">
                <a:sym typeface="Symbol" panose="05050102010706020507" pitchFamily="18" charset="2"/>
              </a:rPr>
              <a:t> </a:t>
            </a:r>
            <a:r>
              <a:rPr lang="it-IT" dirty="0" err="1">
                <a:sym typeface="Symbol" panose="05050102010706020507" pitchFamily="18" charset="2"/>
              </a:rPr>
              <a:t>assets</a:t>
            </a:r>
            <a:r>
              <a:rPr lang="it-IT" dirty="0">
                <a:sym typeface="Symbol" panose="05050102010706020507" pitchFamily="18" charset="2"/>
              </a:rPr>
              <a:t> </a:t>
            </a:r>
            <a:r>
              <a:rPr lang="it-IT" dirty="0" err="1" smtClean="0">
                <a:sym typeface="Symbol" panose="05050102010706020507" pitchFamily="18" charset="2"/>
              </a:rPr>
              <a:t>fall</a:t>
            </a:r>
            <a:r>
              <a:rPr lang="it-IT" dirty="0" smtClean="0">
                <a:sym typeface="Symbol" panose="05050102010706020507" pitchFamily="18" charset="2"/>
              </a:rPr>
              <a:t>)</a:t>
            </a:r>
          </a:p>
          <a:p>
            <a:r>
              <a:rPr lang="it-IT" dirty="0" smtClean="0">
                <a:sym typeface="Symbol" panose="05050102010706020507" pitchFamily="18" charset="2"/>
              </a:rPr>
              <a:t> </a:t>
            </a:r>
          </a:p>
          <a:p>
            <a:r>
              <a:rPr lang="it-IT" dirty="0" smtClean="0">
                <a:solidFill>
                  <a:srgbClr val="FF0000"/>
                </a:solidFill>
                <a:sym typeface="Symbol" panose="05050102010706020507" pitchFamily="18" charset="2"/>
              </a:rPr>
              <a:t>Use 2: I = </a:t>
            </a:r>
            <a:r>
              <a:rPr lang="it-IT" dirty="0" err="1" smtClean="0">
                <a:solidFill>
                  <a:srgbClr val="FF0000"/>
                </a:solidFill>
                <a:sym typeface="Symbol" panose="05050102010706020507" pitchFamily="18" charset="2"/>
              </a:rPr>
              <a:t>Spri</a:t>
            </a:r>
            <a:r>
              <a:rPr lang="it-IT" dirty="0" smtClean="0">
                <a:solidFill>
                  <a:srgbClr val="FF0000"/>
                </a:solidFill>
                <a:sym typeface="Symbol" panose="05050102010706020507" pitchFamily="18" charset="2"/>
              </a:rPr>
              <a:t> + </a:t>
            </a:r>
            <a:r>
              <a:rPr lang="it-IT" dirty="0" err="1" smtClean="0">
                <a:solidFill>
                  <a:srgbClr val="FF0000"/>
                </a:solidFill>
                <a:sym typeface="Symbol" panose="05050102010706020507" pitchFamily="18" charset="2"/>
              </a:rPr>
              <a:t>Spub</a:t>
            </a:r>
            <a:r>
              <a:rPr lang="it-IT" dirty="0" smtClean="0">
                <a:solidFill>
                  <a:srgbClr val="FF0000"/>
                </a:solidFill>
                <a:sym typeface="Symbol" panose="05050102010706020507" pitchFamily="18" charset="2"/>
              </a:rPr>
              <a:t> - FAB </a:t>
            </a:r>
            <a:r>
              <a:rPr lang="it-IT" dirty="0" smtClean="0">
                <a:sym typeface="Symbol" panose="05050102010706020507" pitchFamily="18" charset="2"/>
              </a:rPr>
              <a:t>(focus on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and </a:t>
            </a:r>
            <a:r>
              <a:rPr lang="it-IT" dirty="0" err="1" smtClean="0">
                <a:sym typeface="Symbol" panose="05050102010706020507" pitchFamily="18" charset="2"/>
              </a:rPr>
              <a:t>who</a:t>
            </a:r>
            <a:r>
              <a:rPr lang="it-IT" dirty="0" smtClean="0">
                <a:sym typeface="Symbol" panose="05050102010706020507" pitchFamily="18" charset="2"/>
              </a:rPr>
              <a:t> </a:t>
            </a:r>
            <a:r>
              <a:rPr lang="it-IT" dirty="0" err="1" smtClean="0">
                <a:sym typeface="Symbol" panose="05050102010706020507" pitchFamily="18" charset="2"/>
              </a:rPr>
              <a:t>finances</a:t>
            </a:r>
            <a:r>
              <a:rPr lang="it-IT" dirty="0" smtClean="0">
                <a:sym typeface="Symbol" panose="05050102010706020507" pitchFamily="18" charset="2"/>
              </a:rPr>
              <a:t> </a:t>
            </a:r>
            <a:r>
              <a:rPr lang="it-IT" dirty="0" err="1" smtClean="0">
                <a:sym typeface="Symbol" panose="05050102010706020507" pitchFamily="18" charset="2"/>
              </a:rPr>
              <a:t>it</a:t>
            </a:r>
            <a:r>
              <a:rPr lang="it-IT" dirty="0" smtClean="0">
                <a:sym typeface="Symbol" panose="05050102010706020507" pitchFamily="18" charset="2"/>
              </a:rPr>
              <a:t>). </a:t>
            </a:r>
            <a:r>
              <a:rPr lang="it-IT" dirty="0" err="1" smtClean="0">
                <a:sym typeface="Symbol" panose="05050102010706020507" pitchFamily="18" charset="2"/>
              </a:rPr>
              <a:t>Recall</a:t>
            </a:r>
            <a:r>
              <a:rPr lang="it-IT" dirty="0" smtClean="0">
                <a:sym typeface="Symbol" panose="05050102010706020507" pitchFamily="18" charset="2"/>
              </a:rPr>
              <a:t> </a:t>
            </a:r>
            <a:r>
              <a:rPr lang="it-IT" dirty="0" err="1" smtClean="0">
                <a:sym typeface="Symbol" panose="05050102010706020507" pitchFamily="18" charset="2"/>
              </a:rPr>
              <a:t>that</a:t>
            </a:r>
            <a:r>
              <a:rPr lang="it-IT" dirty="0" smtClean="0">
                <a:sym typeface="Symbol" panose="05050102010706020507" pitchFamily="18" charset="2"/>
              </a:rPr>
              <a:t> </a:t>
            </a:r>
            <a:r>
              <a:rPr lang="it-IT" dirty="0" err="1" smtClean="0">
                <a:sym typeface="Symbol" panose="05050102010706020507" pitchFamily="18" charset="2"/>
              </a:rPr>
              <a:t>if</a:t>
            </a:r>
            <a:r>
              <a:rPr lang="it-IT" dirty="0" smtClean="0">
                <a:sym typeface="Symbol" panose="05050102010706020507" pitchFamily="18" charset="2"/>
              </a:rPr>
              <a: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residents</a:t>
            </a:r>
            <a:r>
              <a:rPr lang="it-IT" dirty="0" smtClean="0">
                <a:sym typeface="Symbol" panose="05050102010706020507" pitchFamily="18" charset="2"/>
              </a:rPr>
              <a:t> </a:t>
            </a:r>
            <a:r>
              <a:rPr lang="it-IT" dirty="0" err="1" smtClean="0">
                <a:sym typeface="Symbol" panose="05050102010706020507" pitchFamily="18" charset="2"/>
              </a:rPr>
              <a:t>finance</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in the country </a:t>
            </a:r>
            <a:r>
              <a:rPr lang="it-IT" dirty="0" err="1" smtClean="0">
                <a:sym typeface="Symbol" panose="05050102010706020507" pitchFamily="18" charset="2"/>
              </a:rPr>
              <a:t>this</a:t>
            </a:r>
            <a:r>
              <a:rPr lang="it-IT" dirty="0" smtClean="0">
                <a:sym typeface="Symbol" panose="05050102010706020507" pitchFamily="18" charset="2"/>
              </a:rPr>
              <a:t> </a:t>
            </a:r>
            <a:r>
              <a:rPr lang="it-IT" dirty="0" err="1" smtClean="0">
                <a:sym typeface="Symbol" panose="05050102010706020507" pitchFamily="18" charset="2"/>
              </a:rPr>
              <a:t>implies</a:t>
            </a:r>
            <a:r>
              <a:rPr lang="it-IT" dirty="0" smtClean="0">
                <a:sym typeface="Symbol" panose="05050102010706020507" pitchFamily="18" charset="2"/>
              </a:rPr>
              <a:t> a negative FAB (and a positive – FAB). The </a:t>
            </a:r>
            <a:r>
              <a:rPr lang="it-IT" dirty="0" err="1" smtClean="0">
                <a:sym typeface="Symbol" panose="05050102010706020507" pitchFamily="18" charset="2"/>
              </a:rPr>
              <a:t>country’s</a:t>
            </a:r>
            <a:r>
              <a:rPr lang="it-IT" dirty="0" smtClean="0">
                <a:sym typeface="Symbol" panose="05050102010706020507" pitchFamily="18" charset="2"/>
              </a:rPr>
              <a: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liabilities</a:t>
            </a:r>
            <a:r>
              <a:rPr lang="it-IT" dirty="0" smtClean="0">
                <a:sym typeface="Symbol" panose="05050102010706020507" pitchFamily="18" charset="2"/>
              </a:rPr>
              <a:t> rise and </a:t>
            </a:r>
            <a:r>
              <a:rPr lang="it-IT" dirty="0" err="1" smtClean="0">
                <a:sym typeface="Symbol" panose="05050102010706020507" pitchFamily="18" charset="2"/>
              </a:rPr>
              <a:t>its</a:t>
            </a:r>
            <a:r>
              <a:rPr lang="it-IT" dirty="0" smtClean="0">
                <a:sym typeface="Symbol" panose="05050102010706020507" pitchFamily="18" charset="2"/>
              </a:rPr>
              <a:t> net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assets</a:t>
            </a:r>
            <a:r>
              <a:rPr lang="it-IT" dirty="0" smtClean="0">
                <a:sym typeface="Symbol" panose="05050102010706020507" pitchFamily="18" charset="2"/>
              </a:rPr>
              <a:t>.</a:t>
            </a:r>
          </a:p>
          <a:p>
            <a:endParaRPr lang="it-IT" dirty="0">
              <a:sym typeface="Symbol" panose="05050102010706020507" pitchFamily="18" charset="2"/>
            </a:endParaRPr>
          </a:p>
          <a:p>
            <a:r>
              <a:rPr lang="it-IT" dirty="0">
                <a:solidFill>
                  <a:srgbClr val="FF0000"/>
                </a:solidFill>
                <a:sym typeface="Symbol" panose="05050102010706020507" pitchFamily="18" charset="2"/>
              </a:rPr>
              <a:t>Use 3: G + TR - TAX = (</a:t>
            </a:r>
            <a:r>
              <a:rPr lang="it-IT" dirty="0" err="1">
                <a:solidFill>
                  <a:srgbClr val="FF0000"/>
                </a:solidFill>
                <a:sym typeface="Symbol" panose="05050102010706020507" pitchFamily="18" charset="2"/>
              </a:rPr>
              <a:t>Spr</a:t>
            </a:r>
            <a:r>
              <a:rPr lang="it-IT" dirty="0">
                <a:solidFill>
                  <a:srgbClr val="FF0000"/>
                </a:solidFill>
                <a:sym typeface="Symbol" panose="05050102010706020507" pitchFamily="18" charset="2"/>
              </a:rPr>
              <a:t> – I) – FAB </a:t>
            </a:r>
            <a:r>
              <a:rPr lang="it-IT" dirty="0">
                <a:sym typeface="Symbol" panose="05050102010706020507" pitchFamily="18" charset="2"/>
              </a:rPr>
              <a:t>(focus on the </a:t>
            </a:r>
            <a:r>
              <a:rPr lang="it-IT" dirty="0" err="1">
                <a:sym typeface="Symbol" panose="05050102010706020507" pitchFamily="18" charset="2"/>
              </a:rPr>
              <a:t>country’s</a:t>
            </a:r>
            <a:r>
              <a:rPr lang="it-IT" dirty="0">
                <a:sym typeface="Symbol" panose="05050102010706020507" pitchFamily="18" charset="2"/>
              </a:rPr>
              <a:t> </a:t>
            </a:r>
            <a:r>
              <a:rPr lang="it-IT" dirty="0" err="1">
                <a:sym typeface="Symbol" panose="05050102010706020507" pitchFamily="18" charset="2"/>
              </a:rPr>
              <a:t>government</a:t>
            </a:r>
            <a:r>
              <a:rPr lang="it-IT" dirty="0">
                <a:sym typeface="Symbol" panose="05050102010706020507" pitchFamily="18" charset="2"/>
              </a:rPr>
              <a:t> budget deficit, </a:t>
            </a:r>
            <a:r>
              <a:rPr lang="it-IT" dirty="0" err="1">
                <a:sym typeface="Symbol" panose="05050102010706020507" pitchFamily="18" charset="2"/>
              </a:rPr>
              <a:t>which</a:t>
            </a:r>
            <a:r>
              <a:rPr lang="it-IT" dirty="0">
                <a:sym typeface="Symbol" panose="05050102010706020507" pitchFamily="18" charset="2"/>
              </a:rPr>
              <a:t> can be </a:t>
            </a:r>
            <a:r>
              <a:rPr lang="it-IT" dirty="0" err="1">
                <a:sym typeface="Symbol" panose="05050102010706020507" pitchFamily="18" charset="2"/>
              </a:rPr>
              <a:t>financed</a:t>
            </a:r>
            <a:r>
              <a:rPr lang="it-IT" dirty="0">
                <a:sym typeface="Symbol" panose="05050102010706020507" pitchFamily="18" charset="2"/>
              </a:rPr>
              <a:t> by </a:t>
            </a:r>
            <a:r>
              <a:rPr lang="it-IT" dirty="0" err="1">
                <a:sym typeface="Symbol" panose="05050102010706020507" pitchFamily="18" charset="2"/>
              </a:rPr>
              <a:t>residents</a:t>
            </a:r>
            <a:r>
              <a:rPr lang="it-IT" dirty="0">
                <a:sym typeface="Symbol" panose="05050102010706020507" pitchFamily="18" charset="2"/>
              </a:rPr>
              <a:t> or by </a:t>
            </a:r>
            <a:r>
              <a:rPr lang="it-IT" dirty="0" err="1">
                <a:sym typeface="Symbol" panose="05050102010706020507" pitchFamily="18" charset="2"/>
              </a:rPr>
              <a:t>foreigners</a:t>
            </a:r>
            <a:r>
              <a:rPr lang="it-IT" dirty="0">
                <a:sym typeface="Symbol" panose="05050102010706020507" pitchFamily="18" charset="2"/>
              </a:rPr>
              <a:t>.</a:t>
            </a:r>
          </a:p>
          <a:p>
            <a:endParaRPr lang="it-IT" dirty="0" smtClean="0">
              <a:sym typeface="Symbol" panose="05050102010706020507" pitchFamily="18" charset="2"/>
            </a:endParaRPr>
          </a:p>
          <a:p>
            <a:endParaRPr lang="it-IT" dirty="0">
              <a:sym typeface="Symbol" panose="05050102010706020507" pitchFamily="18" charset="2"/>
            </a:endParaRPr>
          </a:p>
        </p:txBody>
      </p:sp>
    </p:spTree>
    <p:extLst>
      <p:ext uri="{BB962C8B-B14F-4D97-AF65-F5344CB8AC3E}">
        <p14:creationId xmlns:p14="http://schemas.microsoft.com/office/powerpoint/2010/main" val="3784870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the FOREX market, 1</a:t>
            </a:r>
            <a:endParaRPr lang="it-IT" dirty="0"/>
          </a:p>
        </p:txBody>
      </p:sp>
      <p:sp>
        <p:nvSpPr>
          <p:cNvPr id="3" name="Segnaposto contenuto 2"/>
          <p:cNvSpPr>
            <a:spLocks noGrp="1"/>
          </p:cNvSpPr>
          <p:nvPr>
            <p:ph idx="1"/>
          </p:nvPr>
        </p:nvSpPr>
        <p:spPr/>
        <p:txBody>
          <a:bodyPr>
            <a:normAutofit fontScale="92500" lnSpcReduction="20000"/>
          </a:bodyPr>
          <a:lstStyle/>
          <a:p>
            <a:r>
              <a:rPr lang="en-US" dirty="0" smtClean="0">
                <a:solidFill>
                  <a:srgbClr val="FF0000"/>
                </a:solidFill>
              </a:rPr>
              <a:t>Demand </a:t>
            </a:r>
            <a:r>
              <a:rPr lang="en-US" dirty="0">
                <a:solidFill>
                  <a:srgbClr val="FF0000"/>
                </a:solidFill>
              </a:rPr>
              <a:t>for foreign currency</a:t>
            </a:r>
            <a:r>
              <a:rPr lang="en-US" dirty="0"/>
              <a:t> arises from: import of goods and services, payment of income and transfers to foreign residents, financial investments from the country to foreign countries, </a:t>
            </a:r>
            <a:r>
              <a:rPr lang="en-US" dirty="0" smtClean="0"/>
              <a:t>bull </a:t>
            </a:r>
            <a:r>
              <a:rPr lang="en-US" dirty="0"/>
              <a:t>speculation on the foreign currency, </a:t>
            </a:r>
            <a:r>
              <a:rPr lang="en-US" dirty="0" smtClean="0"/>
              <a:t>bear </a:t>
            </a:r>
            <a:r>
              <a:rPr lang="en-US" dirty="0"/>
              <a:t>speculation on the domestic currency, and reductions in official reserves. All these transactions give rise to </a:t>
            </a:r>
            <a:r>
              <a:rPr lang="en-US" dirty="0">
                <a:solidFill>
                  <a:srgbClr val="FF0000"/>
                </a:solidFill>
              </a:rPr>
              <a:t>outgoing payments </a:t>
            </a:r>
            <a:r>
              <a:rPr lang="en-US" dirty="0" smtClean="0"/>
              <a:t>recorded </a:t>
            </a:r>
            <a:r>
              <a:rPr lang="en-US" dirty="0"/>
              <a:t>as </a:t>
            </a:r>
            <a:r>
              <a:rPr lang="en-US" dirty="0" smtClean="0"/>
              <a:t>debit items in </a:t>
            </a:r>
            <a:r>
              <a:rPr lang="en-US" dirty="0"/>
              <a:t>the balance of </a:t>
            </a:r>
            <a:r>
              <a:rPr lang="en-US" dirty="0" smtClean="0"/>
              <a:t>payments. </a:t>
            </a:r>
            <a:endParaRPr lang="en-US" dirty="0"/>
          </a:p>
          <a:p>
            <a:endParaRPr lang="en-US" dirty="0" smtClean="0"/>
          </a:p>
          <a:p>
            <a:r>
              <a:rPr lang="en-US" dirty="0" smtClean="0">
                <a:solidFill>
                  <a:srgbClr val="FF0000"/>
                </a:solidFill>
              </a:rPr>
              <a:t>Supply </a:t>
            </a:r>
            <a:r>
              <a:rPr lang="en-US" dirty="0">
                <a:solidFill>
                  <a:srgbClr val="FF0000"/>
                </a:solidFill>
              </a:rPr>
              <a:t>of foreign currency </a:t>
            </a:r>
            <a:r>
              <a:rPr lang="en-US" dirty="0"/>
              <a:t>originates from: export of goods and services, payment of income and transfers to domestic residents, financial investments from abroad into the country, </a:t>
            </a:r>
            <a:r>
              <a:rPr lang="en-US" dirty="0" smtClean="0"/>
              <a:t>bull </a:t>
            </a:r>
            <a:r>
              <a:rPr lang="en-US" dirty="0"/>
              <a:t>speculation on the domestic currency, </a:t>
            </a:r>
            <a:r>
              <a:rPr lang="en-US" dirty="0" smtClean="0"/>
              <a:t>bear </a:t>
            </a:r>
            <a:r>
              <a:rPr lang="en-US" dirty="0"/>
              <a:t>speculation on the foreign currency, and increases in official reserves. All these transactions give rise to </a:t>
            </a:r>
            <a:r>
              <a:rPr lang="en-US" dirty="0">
                <a:solidFill>
                  <a:srgbClr val="FF0000"/>
                </a:solidFill>
              </a:rPr>
              <a:t>incoming payments </a:t>
            </a:r>
            <a:r>
              <a:rPr lang="en-US" dirty="0"/>
              <a:t>and are recorded as </a:t>
            </a:r>
            <a:r>
              <a:rPr lang="en-US" dirty="0" smtClean="0"/>
              <a:t>credit items </a:t>
            </a:r>
            <a:r>
              <a:rPr lang="en-US" dirty="0"/>
              <a:t>in the balance of </a:t>
            </a:r>
            <a:r>
              <a:rPr lang="en-US" dirty="0" smtClean="0"/>
              <a:t>payments.</a:t>
            </a:r>
            <a:endParaRPr lang="it-IT" dirty="0"/>
          </a:p>
        </p:txBody>
      </p:sp>
    </p:spTree>
    <p:extLst>
      <p:ext uri="{BB962C8B-B14F-4D97-AF65-F5344CB8AC3E}">
        <p14:creationId xmlns:p14="http://schemas.microsoft.com/office/powerpoint/2010/main" val="4226712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the FOREX market, 2</a:t>
            </a:r>
            <a:endParaRPr lang="it-IT" dirty="0"/>
          </a:p>
        </p:txBody>
      </p:sp>
      <p:sp>
        <p:nvSpPr>
          <p:cNvPr id="3" name="Segnaposto contenuto 2"/>
          <p:cNvSpPr>
            <a:spLocks noGrp="1"/>
          </p:cNvSpPr>
          <p:nvPr>
            <p:ph idx="1"/>
          </p:nvPr>
        </p:nvSpPr>
        <p:spPr/>
        <p:txBody>
          <a:bodyPr>
            <a:normAutofit fontScale="92500" lnSpcReduction="20000"/>
          </a:bodyPr>
          <a:lstStyle/>
          <a:p>
            <a:r>
              <a:rPr lang="en-GB" dirty="0"/>
              <a:t>Persistent imbalances between outgoing and incoming payments can affect the country's exchange rate - that is the value of it currency relative to those of other countries</a:t>
            </a:r>
            <a:r>
              <a:rPr lang="en-GB" dirty="0" smtClean="0"/>
              <a:t>.</a:t>
            </a:r>
          </a:p>
          <a:p>
            <a:r>
              <a:rPr lang="en-GB" dirty="0"/>
              <a:t>In order to understand how this can happen, we must first </a:t>
            </a:r>
            <a:r>
              <a:rPr lang="en-GB" dirty="0">
                <a:solidFill>
                  <a:srgbClr val="FF0000"/>
                </a:solidFill>
              </a:rPr>
              <a:t>define exchange rates and exchange rate regimes, and understand how the foreign exchange market operates under floating and fixed exchange rates</a:t>
            </a:r>
            <a:r>
              <a:rPr lang="en-GB" dirty="0"/>
              <a:t>. </a:t>
            </a:r>
            <a:endParaRPr lang="en-GB" dirty="0" smtClean="0"/>
          </a:p>
          <a:p>
            <a:r>
              <a:rPr lang="en-GB" dirty="0"/>
              <a:t>At this stage, we can anticipate that, other things being equal, a flexible exchange rate will result in excess outgoing payments depreciating the domestic currency and excess incoming payments appreciating it. Under a fixed exchange rate, however, the central bank must intervene by selling reserves when demand for foreign currency exceeds supply (risking reserve depletion and forced devaluation), or buying reserves when supply exceeds demand (expanding the money supply). </a:t>
            </a:r>
            <a:endParaRPr lang="it-IT" dirty="0"/>
          </a:p>
        </p:txBody>
      </p:sp>
    </p:spTree>
    <p:extLst>
      <p:ext uri="{BB962C8B-B14F-4D97-AF65-F5344CB8AC3E}">
        <p14:creationId xmlns:p14="http://schemas.microsoft.com/office/powerpoint/2010/main" val="1073137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BOP and the FOREX market, </a:t>
            </a:r>
            <a:r>
              <a:rPr lang="it-IT" dirty="0" smtClean="0"/>
              <a:t>3</a:t>
            </a:r>
            <a:endParaRPr lang="it-IT" dirty="0"/>
          </a:p>
        </p:txBody>
      </p:sp>
      <p:sp>
        <p:nvSpPr>
          <p:cNvPr id="4" name="Segnaposto contenuto 3"/>
          <p:cNvSpPr>
            <a:spLocks noGrp="1"/>
          </p:cNvSpPr>
          <p:nvPr>
            <p:ph sz="half" idx="1"/>
          </p:nvPr>
        </p:nvSpPr>
        <p:spPr/>
        <p:txBody>
          <a:bodyPr>
            <a:normAutofit fontScale="70000" lnSpcReduction="20000"/>
          </a:bodyPr>
          <a:lstStyle/>
          <a:p>
            <a:r>
              <a:rPr lang="it-IT" dirty="0" err="1" smtClean="0"/>
              <a:t>Outgoing</a:t>
            </a:r>
            <a:r>
              <a:rPr lang="it-IT" dirty="0" smtClean="0"/>
              <a:t> </a:t>
            </a:r>
            <a:r>
              <a:rPr lang="it-IT" dirty="0" err="1" smtClean="0"/>
              <a:t>payments</a:t>
            </a:r>
            <a:r>
              <a:rPr lang="it-IT" dirty="0" smtClean="0"/>
              <a:t> = </a:t>
            </a:r>
            <a:r>
              <a:rPr lang="it-IT" dirty="0" err="1" smtClean="0"/>
              <a:t>Imports</a:t>
            </a:r>
            <a:r>
              <a:rPr lang="it-IT" dirty="0" smtClean="0"/>
              <a:t> of G/S + </a:t>
            </a:r>
            <a:r>
              <a:rPr lang="it-IT" dirty="0" err="1" smtClean="0"/>
              <a:t>Incomes</a:t>
            </a:r>
            <a:r>
              <a:rPr lang="it-IT" dirty="0" smtClean="0"/>
              <a:t>/</a:t>
            </a:r>
            <a:r>
              <a:rPr lang="it-IT" dirty="0" err="1" smtClean="0"/>
              <a:t>Transfers</a:t>
            </a:r>
            <a:r>
              <a:rPr lang="it-IT" dirty="0" smtClean="0"/>
              <a:t> </a:t>
            </a:r>
            <a:r>
              <a:rPr lang="it-IT" dirty="0" err="1" smtClean="0"/>
              <a:t>payable</a:t>
            </a:r>
            <a:r>
              <a:rPr lang="it-IT" dirty="0" smtClean="0"/>
              <a:t> + Investments </a:t>
            </a:r>
            <a:r>
              <a:rPr lang="it-IT" dirty="0" err="1" smtClean="0"/>
              <a:t>abroad</a:t>
            </a:r>
            <a:r>
              <a:rPr lang="it-IT" dirty="0" smtClean="0"/>
              <a:t> </a:t>
            </a:r>
            <a:r>
              <a:rPr lang="it-IT" dirty="0" err="1" smtClean="0"/>
              <a:t>excluding</a:t>
            </a:r>
            <a:r>
              <a:rPr lang="it-IT" dirty="0" smtClean="0"/>
              <a:t> </a:t>
            </a:r>
            <a:r>
              <a:rPr lang="it-IT" dirty="0" err="1" smtClean="0"/>
              <a:t>change</a:t>
            </a:r>
            <a:r>
              <a:rPr lang="it-IT" dirty="0" smtClean="0"/>
              <a:t> in </a:t>
            </a:r>
            <a:r>
              <a:rPr lang="it-IT" dirty="0" err="1" smtClean="0"/>
              <a:t>official</a:t>
            </a:r>
            <a:r>
              <a:rPr lang="it-IT" dirty="0" smtClean="0"/>
              <a:t> </a:t>
            </a:r>
            <a:r>
              <a:rPr lang="it-IT" dirty="0" err="1" smtClean="0"/>
              <a:t>reserves</a:t>
            </a:r>
            <a:r>
              <a:rPr lang="it-IT" dirty="0" smtClean="0"/>
              <a:t> (DI, PI, FD, OI)</a:t>
            </a:r>
          </a:p>
          <a:p>
            <a:r>
              <a:rPr lang="it-IT" dirty="0" err="1" smtClean="0"/>
              <a:t>Incoming</a:t>
            </a:r>
            <a:r>
              <a:rPr lang="it-IT" dirty="0" smtClean="0"/>
              <a:t> </a:t>
            </a:r>
            <a:r>
              <a:rPr lang="it-IT" dirty="0" err="1"/>
              <a:t>payments</a:t>
            </a:r>
            <a:r>
              <a:rPr lang="it-IT" dirty="0"/>
              <a:t> = </a:t>
            </a:r>
            <a:r>
              <a:rPr lang="it-IT" dirty="0" err="1" smtClean="0"/>
              <a:t>Exports</a:t>
            </a:r>
            <a:r>
              <a:rPr lang="it-IT" dirty="0" smtClean="0"/>
              <a:t> of G/S </a:t>
            </a:r>
            <a:r>
              <a:rPr lang="it-IT" dirty="0"/>
              <a:t>+ </a:t>
            </a:r>
            <a:r>
              <a:rPr lang="it-IT" dirty="0" err="1"/>
              <a:t>Incomes</a:t>
            </a:r>
            <a:r>
              <a:rPr lang="it-IT" dirty="0"/>
              <a:t>/</a:t>
            </a:r>
            <a:r>
              <a:rPr lang="it-IT" dirty="0" err="1"/>
              <a:t>Transfers</a:t>
            </a:r>
            <a:r>
              <a:rPr lang="it-IT" dirty="0"/>
              <a:t> </a:t>
            </a:r>
            <a:r>
              <a:rPr lang="it-IT" dirty="0" err="1" smtClean="0"/>
              <a:t>receivable</a:t>
            </a:r>
            <a:r>
              <a:rPr lang="it-IT" dirty="0" smtClean="0"/>
              <a:t> from </a:t>
            </a:r>
            <a:r>
              <a:rPr lang="it-IT" dirty="0" err="1" smtClean="0"/>
              <a:t>abroad</a:t>
            </a:r>
            <a:r>
              <a:rPr lang="it-IT" dirty="0" smtClean="0"/>
              <a:t> + </a:t>
            </a:r>
            <a:r>
              <a:rPr lang="it-IT" dirty="0"/>
              <a:t>Investments </a:t>
            </a:r>
            <a:r>
              <a:rPr lang="it-IT" dirty="0" err="1" smtClean="0"/>
              <a:t>into</a:t>
            </a:r>
            <a:r>
              <a:rPr lang="it-IT" dirty="0" smtClean="0"/>
              <a:t> the country </a:t>
            </a:r>
            <a:r>
              <a:rPr lang="it-IT" dirty="0" err="1" smtClean="0"/>
              <a:t>excluding</a:t>
            </a:r>
            <a:r>
              <a:rPr lang="it-IT" dirty="0" smtClean="0"/>
              <a:t> </a:t>
            </a:r>
            <a:r>
              <a:rPr lang="it-IT" dirty="0" err="1" smtClean="0"/>
              <a:t>change</a:t>
            </a:r>
            <a:r>
              <a:rPr lang="it-IT" dirty="0" smtClean="0"/>
              <a:t> in </a:t>
            </a:r>
            <a:r>
              <a:rPr lang="it-IT" dirty="0" err="1" smtClean="0"/>
              <a:t>official</a:t>
            </a:r>
            <a:r>
              <a:rPr lang="it-IT" dirty="0" smtClean="0"/>
              <a:t> </a:t>
            </a:r>
            <a:r>
              <a:rPr lang="it-IT" dirty="0" err="1" smtClean="0"/>
              <a:t>reserves</a:t>
            </a:r>
            <a:r>
              <a:rPr lang="it-IT" dirty="0" smtClean="0"/>
              <a:t> (DI</a:t>
            </a:r>
            <a:r>
              <a:rPr lang="it-IT" dirty="0"/>
              <a:t>, PI, FD, OI</a:t>
            </a:r>
            <a:r>
              <a:rPr lang="it-IT" dirty="0" smtClean="0"/>
              <a:t>)</a:t>
            </a:r>
          </a:p>
          <a:p>
            <a:r>
              <a:rPr lang="it-IT" dirty="0" err="1" smtClean="0"/>
              <a:t>Incoming</a:t>
            </a:r>
            <a:r>
              <a:rPr lang="it-IT" dirty="0" smtClean="0"/>
              <a:t> </a:t>
            </a:r>
            <a:r>
              <a:rPr lang="it-IT" dirty="0" err="1" smtClean="0"/>
              <a:t>payments</a:t>
            </a:r>
            <a:r>
              <a:rPr lang="it-IT" dirty="0" smtClean="0"/>
              <a:t> – </a:t>
            </a:r>
            <a:r>
              <a:rPr lang="it-IT" dirty="0" err="1" smtClean="0"/>
              <a:t>Outgoing</a:t>
            </a:r>
            <a:r>
              <a:rPr lang="it-IT" dirty="0" smtClean="0"/>
              <a:t> </a:t>
            </a:r>
            <a:r>
              <a:rPr lang="it-IT" dirty="0" err="1" smtClean="0"/>
              <a:t>payments</a:t>
            </a:r>
            <a:r>
              <a:rPr lang="it-IT" dirty="0" smtClean="0"/>
              <a:t> = CAB + KAB – (DI + PO + FD + OI) = </a:t>
            </a:r>
            <a:r>
              <a:rPr lang="it-IT" dirty="0" err="1" smtClean="0">
                <a:solidFill>
                  <a:srgbClr val="FF0000"/>
                </a:solidFill>
              </a:rPr>
              <a:t>Change</a:t>
            </a:r>
            <a:r>
              <a:rPr lang="it-IT" dirty="0" smtClean="0">
                <a:solidFill>
                  <a:srgbClr val="FF0000"/>
                </a:solidFill>
              </a:rPr>
              <a:t> in </a:t>
            </a:r>
            <a:r>
              <a:rPr lang="it-IT" dirty="0" err="1" smtClean="0">
                <a:solidFill>
                  <a:srgbClr val="FF0000"/>
                </a:solidFill>
              </a:rPr>
              <a:t>official</a:t>
            </a:r>
            <a:r>
              <a:rPr lang="it-IT" dirty="0" smtClean="0">
                <a:solidFill>
                  <a:srgbClr val="FF0000"/>
                </a:solidFill>
              </a:rPr>
              <a:t> </a:t>
            </a:r>
            <a:r>
              <a:rPr lang="it-IT" dirty="0" err="1" smtClean="0">
                <a:solidFill>
                  <a:srgbClr val="FF0000"/>
                </a:solidFill>
              </a:rPr>
              <a:t>reserves</a:t>
            </a:r>
            <a:endParaRPr lang="it-IT" dirty="0" smtClean="0">
              <a:solidFill>
                <a:srgbClr val="FF0000"/>
              </a:solidFill>
            </a:endParaRPr>
          </a:p>
          <a:p>
            <a:r>
              <a:rPr lang="it-IT" dirty="0" err="1" smtClean="0"/>
              <a:t>If</a:t>
            </a:r>
            <a:r>
              <a:rPr lang="it-IT" dirty="0" smtClean="0"/>
              <a:t> the </a:t>
            </a:r>
            <a:r>
              <a:rPr lang="it-IT" dirty="0" err="1" smtClean="0"/>
              <a:t>country’s</a:t>
            </a:r>
            <a:r>
              <a:rPr lang="it-IT" dirty="0" smtClean="0"/>
              <a:t> </a:t>
            </a:r>
            <a:r>
              <a:rPr lang="it-IT" dirty="0" err="1" smtClean="0"/>
              <a:t>official</a:t>
            </a:r>
            <a:r>
              <a:rPr lang="it-IT" dirty="0" smtClean="0"/>
              <a:t> </a:t>
            </a:r>
            <a:r>
              <a:rPr lang="it-IT" dirty="0" err="1" smtClean="0"/>
              <a:t>reserves</a:t>
            </a:r>
            <a:r>
              <a:rPr lang="it-IT" dirty="0" smtClean="0"/>
              <a:t> </a:t>
            </a:r>
            <a:r>
              <a:rPr lang="it-IT" dirty="0" err="1" smtClean="0"/>
              <a:t>fall</a:t>
            </a:r>
            <a:r>
              <a:rPr lang="it-IT" dirty="0" smtClean="0"/>
              <a:t>, </a:t>
            </a:r>
            <a:r>
              <a:rPr lang="it-IT" dirty="0" err="1" smtClean="0"/>
              <a:t>sooner</a:t>
            </a:r>
            <a:r>
              <a:rPr lang="it-IT" dirty="0" smtClean="0"/>
              <a:t> or </a:t>
            </a:r>
            <a:r>
              <a:rPr lang="it-IT" dirty="0" err="1" smtClean="0"/>
              <a:t>later</a:t>
            </a:r>
            <a:r>
              <a:rPr lang="it-IT" dirty="0" smtClean="0"/>
              <a:t> the </a:t>
            </a:r>
            <a:r>
              <a:rPr lang="it-IT" dirty="0" err="1" smtClean="0"/>
              <a:t>country’s</a:t>
            </a:r>
            <a:r>
              <a:rPr lang="it-IT" dirty="0" smtClean="0"/>
              <a:t> </a:t>
            </a:r>
            <a:r>
              <a:rPr lang="it-IT" dirty="0" err="1" smtClean="0"/>
              <a:t>currency</a:t>
            </a:r>
            <a:r>
              <a:rPr lang="it-IT" dirty="0" smtClean="0"/>
              <a:t> </a:t>
            </a:r>
            <a:r>
              <a:rPr lang="it-IT" dirty="0" err="1" smtClean="0"/>
              <a:t>will</a:t>
            </a:r>
            <a:r>
              <a:rPr lang="it-IT" dirty="0" smtClean="0"/>
              <a:t> </a:t>
            </a:r>
            <a:r>
              <a:rPr lang="it-IT" dirty="0" err="1" smtClean="0"/>
              <a:t>depreciate</a:t>
            </a:r>
            <a:r>
              <a:rPr lang="it-IT" dirty="0" smtClean="0"/>
              <a:t> (</a:t>
            </a:r>
            <a:r>
              <a:rPr lang="it-IT" dirty="0" err="1" smtClean="0"/>
              <a:t>if</a:t>
            </a:r>
            <a:r>
              <a:rPr lang="it-IT" dirty="0" smtClean="0"/>
              <a:t> </a:t>
            </a:r>
            <a:r>
              <a:rPr lang="it-IT" dirty="0" err="1" smtClean="0"/>
              <a:t>allowed</a:t>
            </a:r>
            <a:r>
              <a:rPr lang="it-IT" dirty="0" smtClean="0"/>
              <a:t> by the ER </a:t>
            </a:r>
            <a:r>
              <a:rPr lang="it-IT" dirty="0" err="1" smtClean="0"/>
              <a:t>ragime</a:t>
            </a:r>
            <a:r>
              <a:rPr lang="it-IT" dirty="0" smtClean="0"/>
              <a:t>). </a:t>
            </a:r>
          </a:p>
          <a:p>
            <a:r>
              <a:rPr lang="it-IT" dirty="0" err="1"/>
              <a:t>If</a:t>
            </a:r>
            <a:r>
              <a:rPr lang="it-IT" dirty="0"/>
              <a:t> the </a:t>
            </a:r>
            <a:r>
              <a:rPr lang="it-IT" dirty="0" err="1"/>
              <a:t>country’s</a:t>
            </a:r>
            <a:r>
              <a:rPr lang="it-IT" dirty="0"/>
              <a:t> </a:t>
            </a:r>
            <a:r>
              <a:rPr lang="it-IT" dirty="0" err="1"/>
              <a:t>official</a:t>
            </a:r>
            <a:r>
              <a:rPr lang="it-IT" dirty="0"/>
              <a:t> </a:t>
            </a:r>
            <a:r>
              <a:rPr lang="it-IT" dirty="0" err="1"/>
              <a:t>reserves</a:t>
            </a:r>
            <a:r>
              <a:rPr lang="it-IT" dirty="0"/>
              <a:t> </a:t>
            </a:r>
            <a:r>
              <a:rPr lang="it-IT" dirty="0" smtClean="0"/>
              <a:t>rise, </a:t>
            </a:r>
            <a:r>
              <a:rPr lang="it-IT" dirty="0" err="1"/>
              <a:t>sooner</a:t>
            </a:r>
            <a:r>
              <a:rPr lang="it-IT" dirty="0"/>
              <a:t> or </a:t>
            </a:r>
            <a:r>
              <a:rPr lang="it-IT" dirty="0" err="1"/>
              <a:t>later</a:t>
            </a:r>
            <a:r>
              <a:rPr lang="it-IT" dirty="0"/>
              <a:t> the </a:t>
            </a:r>
            <a:r>
              <a:rPr lang="it-IT" dirty="0" err="1"/>
              <a:t>country’s</a:t>
            </a:r>
            <a:r>
              <a:rPr lang="it-IT" dirty="0"/>
              <a:t> </a:t>
            </a:r>
            <a:r>
              <a:rPr lang="it-IT" dirty="0" err="1"/>
              <a:t>currency</a:t>
            </a:r>
            <a:r>
              <a:rPr lang="it-IT" dirty="0"/>
              <a:t> </a:t>
            </a:r>
            <a:r>
              <a:rPr lang="it-IT" dirty="0" err="1"/>
              <a:t>will</a:t>
            </a:r>
            <a:r>
              <a:rPr lang="it-IT" dirty="0"/>
              <a:t> </a:t>
            </a:r>
            <a:r>
              <a:rPr lang="it-IT" dirty="0" err="1" smtClean="0"/>
              <a:t>appreciate</a:t>
            </a:r>
            <a:r>
              <a:rPr lang="it-IT" dirty="0" smtClean="0"/>
              <a:t> </a:t>
            </a:r>
            <a:r>
              <a:rPr lang="it-IT" dirty="0"/>
              <a:t>(</a:t>
            </a:r>
            <a:r>
              <a:rPr lang="it-IT" dirty="0" err="1"/>
              <a:t>if</a:t>
            </a:r>
            <a:r>
              <a:rPr lang="it-IT" dirty="0"/>
              <a:t> </a:t>
            </a:r>
            <a:r>
              <a:rPr lang="it-IT" dirty="0" err="1"/>
              <a:t>allowed</a:t>
            </a:r>
            <a:r>
              <a:rPr lang="it-IT" dirty="0"/>
              <a:t> by the ER </a:t>
            </a:r>
            <a:r>
              <a:rPr lang="it-IT" dirty="0" err="1"/>
              <a:t>ragime</a:t>
            </a:r>
            <a:r>
              <a:rPr lang="it-IT" dirty="0"/>
              <a:t>). </a:t>
            </a:r>
          </a:p>
          <a:p>
            <a:endParaRPr lang="it-IT" dirty="0"/>
          </a:p>
          <a:p>
            <a:endParaRPr lang="it-IT" dirty="0"/>
          </a:p>
        </p:txBody>
      </p:sp>
      <p:graphicFrame>
        <p:nvGraphicFramePr>
          <p:cNvPr id="6" name="Segnaposto contenuto 5"/>
          <p:cNvGraphicFramePr>
            <a:graphicFrameLocks noGrp="1"/>
          </p:cNvGraphicFramePr>
          <p:nvPr>
            <p:ph sz="half" idx="2"/>
            <p:extLst>
              <p:ext uri="{D42A27DB-BD31-4B8C-83A1-F6EECF244321}">
                <p14:modId xmlns:p14="http://schemas.microsoft.com/office/powerpoint/2010/main" val="2019601241"/>
              </p:ext>
            </p:extLst>
          </p:nvPr>
        </p:nvGraphicFramePr>
        <p:xfrm>
          <a:off x="6172200" y="1825625"/>
          <a:ext cx="5181600" cy="4389120"/>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871971169"/>
                    </a:ext>
                  </a:extLst>
                </a:gridCol>
                <a:gridCol w="1727200">
                  <a:extLst>
                    <a:ext uri="{9D8B030D-6E8A-4147-A177-3AD203B41FA5}">
                      <a16:colId xmlns:a16="http://schemas.microsoft.com/office/drawing/2014/main" val="803077543"/>
                    </a:ext>
                  </a:extLst>
                </a:gridCol>
                <a:gridCol w="1727200">
                  <a:extLst>
                    <a:ext uri="{9D8B030D-6E8A-4147-A177-3AD203B41FA5}">
                      <a16:colId xmlns:a16="http://schemas.microsoft.com/office/drawing/2014/main" val="348513382"/>
                    </a:ext>
                  </a:extLst>
                </a:gridCol>
              </a:tblGrid>
              <a:tr h="370840">
                <a:tc>
                  <a:txBody>
                    <a:bodyPr/>
                    <a:lstStyle/>
                    <a:p>
                      <a:endParaRPr lang="it-IT" dirty="0"/>
                    </a:p>
                  </a:txBody>
                  <a:tcPr/>
                </a:tc>
                <a:tc>
                  <a:txBody>
                    <a:bodyPr/>
                    <a:lstStyle/>
                    <a:p>
                      <a:r>
                        <a:rPr lang="it-IT" dirty="0" err="1" smtClean="0"/>
                        <a:t>Outgoing</a:t>
                      </a:r>
                      <a:r>
                        <a:rPr lang="it-IT" baseline="0" dirty="0" smtClean="0"/>
                        <a:t> </a:t>
                      </a:r>
                      <a:r>
                        <a:rPr lang="it-IT" baseline="0" dirty="0" err="1" smtClean="0"/>
                        <a:t>payments</a:t>
                      </a:r>
                      <a:r>
                        <a:rPr lang="it-IT" baseline="0" dirty="0" smtClean="0"/>
                        <a:t> &gt; </a:t>
                      </a:r>
                      <a:r>
                        <a:rPr lang="it-IT" baseline="0" dirty="0" err="1" smtClean="0"/>
                        <a:t>Incoming</a:t>
                      </a:r>
                      <a:r>
                        <a:rPr lang="it-IT" baseline="0" dirty="0" smtClean="0"/>
                        <a:t> </a:t>
                      </a:r>
                      <a:r>
                        <a:rPr lang="it-IT" baseline="0" dirty="0" err="1" smtClean="0"/>
                        <a:t>payments</a:t>
                      </a:r>
                      <a:r>
                        <a:rPr lang="it-IT" baseline="0" dirty="0" smtClean="0"/>
                        <a:t> </a:t>
                      </a:r>
                    </a:p>
                    <a:p>
                      <a:r>
                        <a:rPr lang="it-IT" baseline="0" dirty="0" smtClean="0"/>
                        <a:t>Negative FAB</a:t>
                      </a:r>
                      <a:endParaRPr lang="it-IT"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dirty="0" err="1" smtClean="0"/>
                        <a:t>Incoming</a:t>
                      </a:r>
                      <a:r>
                        <a:rPr lang="it-IT" baseline="0" dirty="0" smtClean="0"/>
                        <a:t> </a:t>
                      </a:r>
                      <a:r>
                        <a:rPr lang="it-IT" baseline="0" dirty="0" err="1" smtClean="0"/>
                        <a:t>payments</a:t>
                      </a:r>
                      <a:r>
                        <a:rPr lang="it-IT" baseline="0" dirty="0" smtClean="0"/>
                        <a:t> &gt; </a:t>
                      </a:r>
                      <a:r>
                        <a:rPr lang="it-IT" baseline="0" dirty="0" err="1" smtClean="0"/>
                        <a:t>Outgoing</a:t>
                      </a:r>
                      <a:r>
                        <a:rPr lang="it-IT" baseline="0" dirty="0" smtClean="0"/>
                        <a:t> </a:t>
                      </a:r>
                      <a:r>
                        <a:rPr lang="it-IT" baseline="0" dirty="0" err="1" smtClean="0"/>
                        <a:t>payments</a:t>
                      </a:r>
                      <a:endParaRPr lang="it-IT" dirty="0" smtClean="0"/>
                    </a:p>
                    <a:p>
                      <a:r>
                        <a:rPr lang="it-IT" dirty="0" smtClean="0"/>
                        <a:t>Positive FAB</a:t>
                      </a:r>
                      <a:endParaRPr lang="it-IT" dirty="0"/>
                    </a:p>
                  </a:txBody>
                  <a:tcPr/>
                </a:tc>
                <a:extLst>
                  <a:ext uri="{0D108BD9-81ED-4DB2-BD59-A6C34878D82A}">
                    <a16:rowId xmlns:a16="http://schemas.microsoft.com/office/drawing/2014/main" val="2111167772"/>
                  </a:ext>
                </a:extLst>
              </a:tr>
              <a:tr h="370840">
                <a:tc>
                  <a:txBody>
                    <a:bodyPr/>
                    <a:lstStyle/>
                    <a:p>
                      <a:r>
                        <a:rPr lang="it-IT" dirty="0" err="1" smtClean="0"/>
                        <a:t>Floating</a:t>
                      </a:r>
                      <a:r>
                        <a:rPr lang="it-IT" dirty="0" smtClean="0"/>
                        <a:t> ER regime</a:t>
                      </a:r>
                      <a:endParaRPr lang="it-IT" dirty="0"/>
                    </a:p>
                  </a:txBody>
                  <a:tcPr/>
                </a:tc>
                <a:tc>
                  <a:txBody>
                    <a:bodyPr/>
                    <a:lstStyle/>
                    <a:p>
                      <a:r>
                        <a:rPr lang="it-IT" dirty="0" err="1" smtClean="0"/>
                        <a:t>Domestic</a:t>
                      </a:r>
                      <a:r>
                        <a:rPr lang="it-IT" baseline="0" dirty="0" smtClean="0"/>
                        <a:t> </a:t>
                      </a:r>
                      <a:r>
                        <a:rPr lang="it-IT" baseline="0" dirty="0" err="1" smtClean="0"/>
                        <a:t>currency</a:t>
                      </a:r>
                      <a:r>
                        <a:rPr lang="it-IT" baseline="0" dirty="0" smtClean="0"/>
                        <a:t> </a:t>
                      </a:r>
                      <a:r>
                        <a:rPr lang="it-IT" baseline="0" dirty="0" err="1" smtClean="0"/>
                        <a:t>depreciates</a:t>
                      </a:r>
                      <a:r>
                        <a:rPr lang="it-IT" baseline="0" dirty="0" smtClean="0"/>
                        <a:t> relative to </a:t>
                      </a:r>
                      <a:r>
                        <a:rPr lang="it-IT" baseline="0" dirty="0" err="1" smtClean="0"/>
                        <a:t>Foreign</a:t>
                      </a:r>
                      <a:r>
                        <a:rPr lang="it-IT" baseline="0" dirty="0" smtClean="0"/>
                        <a:t> </a:t>
                      </a:r>
                      <a:r>
                        <a:rPr lang="it-IT" baseline="0" dirty="0" err="1" smtClean="0"/>
                        <a:t>currencies</a:t>
                      </a:r>
                      <a:endParaRPr lang="it-IT" baseline="0" dirty="0" smtClean="0"/>
                    </a:p>
                    <a:p>
                      <a:r>
                        <a:rPr lang="it-IT" baseline="0" dirty="0" err="1" smtClean="0"/>
                        <a:t>Official</a:t>
                      </a:r>
                      <a:r>
                        <a:rPr lang="it-IT" baseline="0" dirty="0" smtClean="0"/>
                        <a:t> </a:t>
                      </a:r>
                      <a:r>
                        <a:rPr lang="it-IT" baseline="0" dirty="0" err="1" smtClean="0"/>
                        <a:t>reserves</a:t>
                      </a:r>
                      <a:r>
                        <a:rPr lang="it-IT" baseline="0" dirty="0" smtClean="0"/>
                        <a:t> </a:t>
                      </a:r>
                      <a:r>
                        <a:rPr lang="it-IT" baseline="0" dirty="0" err="1" smtClean="0"/>
                        <a:t>fall</a:t>
                      </a:r>
                      <a:endParaRPr lang="it-IT" dirty="0"/>
                    </a:p>
                  </a:txBody>
                  <a:tcPr/>
                </a:tc>
                <a:tc>
                  <a:txBody>
                    <a:bodyPr/>
                    <a:lstStyle/>
                    <a:p>
                      <a:r>
                        <a:rPr lang="it-IT" dirty="0" err="1" smtClean="0"/>
                        <a:t>Domestic</a:t>
                      </a:r>
                      <a:r>
                        <a:rPr lang="it-IT" baseline="0" dirty="0" smtClean="0"/>
                        <a:t> </a:t>
                      </a:r>
                      <a:r>
                        <a:rPr lang="it-IT" baseline="0" dirty="0" err="1" smtClean="0"/>
                        <a:t>currency</a:t>
                      </a:r>
                      <a:r>
                        <a:rPr lang="it-IT" baseline="0" dirty="0" smtClean="0"/>
                        <a:t> </a:t>
                      </a:r>
                      <a:r>
                        <a:rPr lang="it-IT" baseline="0" dirty="0" err="1" smtClean="0"/>
                        <a:t>appreciates</a:t>
                      </a:r>
                      <a:r>
                        <a:rPr lang="it-IT" baseline="0" dirty="0" smtClean="0"/>
                        <a:t> relative to </a:t>
                      </a:r>
                      <a:r>
                        <a:rPr lang="it-IT" baseline="0" dirty="0" err="1" smtClean="0"/>
                        <a:t>Foreign</a:t>
                      </a:r>
                      <a:r>
                        <a:rPr lang="it-IT" baseline="0" dirty="0" smtClean="0"/>
                        <a:t> </a:t>
                      </a:r>
                      <a:r>
                        <a:rPr lang="it-IT" baseline="0" dirty="0" err="1" smtClean="0"/>
                        <a:t>currencies</a:t>
                      </a:r>
                      <a:endParaRPr lang="it-IT" baseline="0" dirty="0" smtClean="0"/>
                    </a:p>
                    <a:p>
                      <a:r>
                        <a:rPr lang="it-IT" baseline="0" dirty="0" err="1" smtClean="0"/>
                        <a:t>Official</a:t>
                      </a:r>
                      <a:r>
                        <a:rPr lang="it-IT" baseline="0" dirty="0" smtClean="0"/>
                        <a:t> </a:t>
                      </a:r>
                      <a:r>
                        <a:rPr lang="it-IT" baseline="0" dirty="0" err="1" smtClean="0"/>
                        <a:t>reserves</a:t>
                      </a:r>
                      <a:r>
                        <a:rPr lang="it-IT" baseline="0" dirty="0" smtClean="0"/>
                        <a:t> rise</a:t>
                      </a:r>
                      <a:endParaRPr lang="it-IT" dirty="0"/>
                    </a:p>
                  </a:txBody>
                  <a:tcPr/>
                </a:tc>
                <a:extLst>
                  <a:ext uri="{0D108BD9-81ED-4DB2-BD59-A6C34878D82A}">
                    <a16:rowId xmlns:a16="http://schemas.microsoft.com/office/drawing/2014/main" val="2458583810"/>
                  </a:ext>
                </a:extLst>
              </a:tr>
              <a:tr h="370840">
                <a:tc>
                  <a:txBody>
                    <a:bodyPr/>
                    <a:lstStyle/>
                    <a:p>
                      <a:r>
                        <a:rPr lang="it-IT" dirty="0" err="1" smtClean="0"/>
                        <a:t>Fixed</a:t>
                      </a:r>
                      <a:r>
                        <a:rPr lang="it-IT" dirty="0" smtClean="0"/>
                        <a:t> ER regime</a:t>
                      </a:r>
                      <a:endParaRPr lang="it-IT" dirty="0"/>
                    </a:p>
                  </a:txBody>
                  <a:tcPr/>
                </a:tc>
                <a:tc>
                  <a:txBody>
                    <a:bodyPr/>
                    <a:lstStyle/>
                    <a:p>
                      <a:r>
                        <a:rPr lang="it-IT" dirty="0" err="1" smtClean="0"/>
                        <a:t>Official</a:t>
                      </a:r>
                      <a:r>
                        <a:rPr lang="it-IT" dirty="0" smtClean="0"/>
                        <a:t> </a:t>
                      </a:r>
                      <a:r>
                        <a:rPr lang="it-IT" dirty="0" err="1" smtClean="0"/>
                        <a:t>reserves</a:t>
                      </a:r>
                      <a:r>
                        <a:rPr lang="it-IT" dirty="0" smtClean="0"/>
                        <a:t> </a:t>
                      </a:r>
                      <a:r>
                        <a:rPr lang="it-IT" dirty="0" err="1" smtClean="0"/>
                        <a:t>fall</a:t>
                      </a:r>
                      <a:endParaRPr lang="it-IT" dirty="0"/>
                    </a:p>
                  </a:txBody>
                  <a:tcPr/>
                </a:tc>
                <a:tc>
                  <a:txBody>
                    <a:bodyPr/>
                    <a:lstStyle/>
                    <a:p>
                      <a:r>
                        <a:rPr lang="it-IT" dirty="0" err="1" smtClean="0"/>
                        <a:t>Official</a:t>
                      </a:r>
                      <a:r>
                        <a:rPr lang="it-IT" dirty="0" smtClean="0"/>
                        <a:t> </a:t>
                      </a:r>
                      <a:r>
                        <a:rPr lang="it-IT" dirty="0" err="1" smtClean="0"/>
                        <a:t>reserves</a:t>
                      </a:r>
                      <a:r>
                        <a:rPr lang="it-IT" dirty="0" smtClean="0"/>
                        <a:t> rise</a:t>
                      </a:r>
                      <a:endParaRPr lang="it-IT" dirty="0"/>
                    </a:p>
                  </a:txBody>
                  <a:tcPr/>
                </a:tc>
                <a:extLst>
                  <a:ext uri="{0D108BD9-81ED-4DB2-BD59-A6C34878D82A}">
                    <a16:rowId xmlns:a16="http://schemas.microsoft.com/office/drawing/2014/main" val="965703396"/>
                  </a:ext>
                </a:extLst>
              </a:tr>
            </a:tbl>
          </a:graphicData>
        </a:graphic>
      </p:graphicFrame>
    </p:spTree>
    <p:extLst>
      <p:ext uri="{BB962C8B-B14F-4D97-AF65-F5344CB8AC3E}">
        <p14:creationId xmlns:p14="http://schemas.microsoft.com/office/powerpoint/2010/main" val="1103063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Nominal Bilateral Exchange Rates</a:t>
            </a:r>
          </a:p>
        </p:txBody>
      </p:sp>
      <p:sp>
        <p:nvSpPr>
          <p:cNvPr id="3" name="Content Placeholder 2"/>
          <p:cNvSpPr>
            <a:spLocks noGrp="1"/>
          </p:cNvSpPr>
          <p:nvPr>
            <p:ph idx="1"/>
          </p:nvPr>
        </p:nvSpPr>
        <p:spPr/>
        <p:txBody>
          <a:bodyPr/>
          <a:lstStyle/>
          <a:p>
            <a:r>
              <a:rPr dirty="0" smtClean="0">
                <a:solidFill>
                  <a:srgbClr val="FF0000"/>
                </a:solidFill>
              </a:rPr>
              <a:t>Definition</a:t>
            </a:r>
            <a:r>
              <a:rPr dirty="0"/>
              <a:t>: </a:t>
            </a:r>
            <a:endParaRPr lang="it-IT" dirty="0" smtClean="0"/>
          </a:p>
          <a:p>
            <a:r>
              <a:rPr dirty="0" smtClean="0"/>
              <a:t>The </a:t>
            </a:r>
            <a:r>
              <a:rPr dirty="0"/>
              <a:t>price of one country’s currency expressed in terms of another’s</a:t>
            </a:r>
            <a:r>
              <a:rPr dirty="0" smtClean="0"/>
              <a:t>.</a:t>
            </a:r>
            <a:endParaRPr lang="it-IT" dirty="0" smtClean="0"/>
          </a:p>
          <a:p>
            <a:endParaRPr dirty="0"/>
          </a:p>
          <a:p>
            <a:r>
              <a:rPr dirty="0" smtClean="0">
                <a:solidFill>
                  <a:srgbClr val="FF0000"/>
                </a:solidFill>
              </a:rPr>
              <a:t>Quotation methods</a:t>
            </a:r>
            <a:r>
              <a:rPr dirty="0" smtClean="0"/>
              <a:t>:</a:t>
            </a:r>
            <a:endParaRPr lang="it-IT" dirty="0" smtClean="0"/>
          </a:p>
          <a:p>
            <a:r>
              <a:rPr dirty="0" smtClean="0"/>
              <a:t>Direct </a:t>
            </a:r>
            <a:r>
              <a:rPr dirty="0"/>
              <a:t>quote: domestic currency per unit of foreign </a:t>
            </a:r>
            <a:r>
              <a:rPr dirty="0" smtClean="0"/>
              <a:t>currency.</a:t>
            </a:r>
            <a:endParaRPr lang="it-IT" dirty="0" smtClean="0"/>
          </a:p>
          <a:p>
            <a:r>
              <a:rPr dirty="0" smtClean="0"/>
              <a:t>Indirect </a:t>
            </a:r>
            <a:r>
              <a:rPr dirty="0"/>
              <a:t>quote: foreign currency per unit of domestic currency.</a:t>
            </a:r>
          </a:p>
        </p:txBody>
      </p:sp>
    </p:spTree>
    <p:extLst>
      <p:ext uri="{BB962C8B-B14F-4D97-AF65-F5344CB8AC3E}">
        <p14:creationId xmlns:p14="http://schemas.microsoft.com/office/powerpoint/2010/main" val="863879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653308" y="618181"/>
            <a:ext cx="8432801" cy="5374450"/>
          </a:xfrm>
          <a:prstGeom prst="rect">
            <a:avLst/>
          </a:prstGeom>
        </p:spPr>
      </p:pic>
      <p:sp>
        <p:nvSpPr>
          <p:cNvPr id="5" name="Rettangolo 4"/>
          <p:cNvSpPr/>
          <p:nvPr/>
        </p:nvSpPr>
        <p:spPr>
          <a:xfrm>
            <a:off x="2498435" y="6375553"/>
            <a:ext cx="7112000" cy="246221"/>
          </a:xfrm>
          <a:prstGeom prst="rect">
            <a:avLst/>
          </a:prstGeom>
        </p:spPr>
        <p:txBody>
          <a:bodyPr wrap="square">
            <a:spAutoFit/>
          </a:bodyPr>
          <a:lstStyle/>
          <a:p>
            <a:r>
              <a:rPr lang="en-GB" sz="1000" dirty="0"/>
              <a:t>https://www.ecb.europa.eu/stats/policy_and_exchange_rates/euro_reference_exchange_rates/html/eurofxref-graph-usd.en.html</a:t>
            </a:r>
          </a:p>
        </p:txBody>
      </p:sp>
    </p:spTree>
    <p:extLst>
      <p:ext uri="{BB962C8B-B14F-4D97-AF65-F5344CB8AC3E}">
        <p14:creationId xmlns:p14="http://schemas.microsoft.com/office/powerpoint/2010/main" val="2366632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052637" y="838200"/>
            <a:ext cx="8086725" cy="5181600"/>
          </a:xfrm>
          <a:prstGeom prst="rect">
            <a:avLst/>
          </a:prstGeom>
        </p:spPr>
      </p:pic>
      <p:sp>
        <p:nvSpPr>
          <p:cNvPr id="3" name="Rettangolo 2"/>
          <p:cNvSpPr/>
          <p:nvPr/>
        </p:nvSpPr>
        <p:spPr>
          <a:xfrm>
            <a:off x="2604654" y="6255481"/>
            <a:ext cx="8451273" cy="246221"/>
          </a:xfrm>
          <a:prstGeom prst="rect">
            <a:avLst/>
          </a:prstGeom>
        </p:spPr>
        <p:txBody>
          <a:bodyPr wrap="square">
            <a:spAutoFit/>
          </a:bodyPr>
          <a:lstStyle/>
          <a:p>
            <a:r>
              <a:rPr lang="en-GB" sz="1000" dirty="0"/>
              <a:t>https://www.google.com/finance/quote/EUR-USD?sa=X&amp;ved=2ahUKEwjyneXUpeSPAxU_gf0HHaK0NDgQmY0JegQIDRAv</a:t>
            </a:r>
          </a:p>
        </p:txBody>
      </p:sp>
    </p:spTree>
    <p:extLst>
      <p:ext uri="{BB962C8B-B14F-4D97-AF65-F5344CB8AC3E}">
        <p14:creationId xmlns:p14="http://schemas.microsoft.com/office/powerpoint/2010/main" val="2396903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Nominal Effective Exchange Rate (NEER)</a:t>
            </a:r>
          </a:p>
        </p:txBody>
      </p:sp>
      <p:sp>
        <p:nvSpPr>
          <p:cNvPr id="3" name="Content Placeholder 2"/>
          <p:cNvSpPr>
            <a:spLocks noGrp="1"/>
          </p:cNvSpPr>
          <p:nvPr>
            <p:ph idx="1"/>
          </p:nvPr>
        </p:nvSpPr>
        <p:spPr/>
        <p:txBody>
          <a:bodyPr/>
          <a:lstStyle/>
          <a:p>
            <a:r>
              <a:rPr dirty="0" smtClean="0">
                <a:solidFill>
                  <a:srgbClr val="FF0000"/>
                </a:solidFill>
              </a:rPr>
              <a:t>Definition</a:t>
            </a:r>
            <a:r>
              <a:rPr dirty="0"/>
              <a:t>: </a:t>
            </a:r>
            <a:endParaRPr lang="it-IT" dirty="0" smtClean="0"/>
          </a:p>
          <a:p>
            <a:r>
              <a:rPr dirty="0" smtClean="0"/>
              <a:t>Weighted </a:t>
            </a:r>
            <a:r>
              <a:rPr dirty="0"/>
              <a:t>average of a currency’s bilateral exchange rates against a basket of foreign currencies.</a:t>
            </a:r>
          </a:p>
          <a:p>
            <a:r>
              <a:rPr dirty="0" smtClean="0">
                <a:solidFill>
                  <a:srgbClr val="FF0000"/>
                </a:solidFill>
              </a:rPr>
              <a:t>Computation</a:t>
            </a:r>
            <a:r>
              <a:rPr dirty="0" smtClean="0"/>
              <a:t>:</a:t>
            </a:r>
            <a:endParaRPr lang="it-IT" dirty="0" smtClean="0"/>
          </a:p>
          <a:p>
            <a:r>
              <a:rPr dirty="0" smtClean="0"/>
              <a:t>Select </a:t>
            </a:r>
            <a:r>
              <a:rPr dirty="0"/>
              <a:t>relevant trading </a:t>
            </a:r>
            <a:r>
              <a:rPr dirty="0" smtClean="0"/>
              <a:t>partners.</a:t>
            </a:r>
            <a:endParaRPr lang="it-IT" dirty="0" smtClean="0"/>
          </a:p>
          <a:p>
            <a:r>
              <a:rPr dirty="0" smtClean="0"/>
              <a:t>Assign </a:t>
            </a:r>
            <a:r>
              <a:rPr dirty="0"/>
              <a:t>trade-weighted </a:t>
            </a:r>
            <a:r>
              <a:rPr dirty="0" smtClean="0"/>
              <a:t>shares.</a:t>
            </a:r>
            <a:endParaRPr lang="it-IT" dirty="0" smtClean="0"/>
          </a:p>
          <a:p>
            <a:r>
              <a:rPr dirty="0" smtClean="0"/>
              <a:t>Calculate </a:t>
            </a:r>
            <a:r>
              <a:rPr dirty="0"/>
              <a:t>geometric or arithmetic average of exchange rates.</a:t>
            </a:r>
          </a:p>
        </p:txBody>
      </p:sp>
    </p:spTree>
    <p:extLst>
      <p:ext uri="{BB962C8B-B14F-4D97-AF65-F5344CB8AC3E}">
        <p14:creationId xmlns:p14="http://schemas.microsoft.com/office/powerpoint/2010/main" val="105753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 Calculation of NEER</a:t>
            </a:r>
          </a:p>
        </p:txBody>
      </p:sp>
      <p:sp>
        <p:nvSpPr>
          <p:cNvPr id="3" name="Content Placeholder 2"/>
          <p:cNvSpPr>
            <a:spLocks noGrp="1"/>
          </p:cNvSpPr>
          <p:nvPr>
            <p:ph idx="1"/>
          </p:nvPr>
        </p:nvSpPr>
        <p:spPr/>
        <p:txBody>
          <a:bodyPr/>
          <a:lstStyle/>
          <a:p>
            <a:r>
              <a:rPr dirty="0" smtClean="0"/>
              <a:t>Suppose </a:t>
            </a:r>
            <a:r>
              <a:rPr dirty="0"/>
              <a:t>a country trades with two partners, A and B.</a:t>
            </a:r>
          </a:p>
          <a:p>
            <a:r>
              <a:rPr dirty="0" smtClean="0"/>
              <a:t>Trade </a:t>
            </a:r>
            <a:r>
              <a:rPr dirty="0"/>
              <a:t>shares: A = 60%, B = 40%.</a:t>
            </a:r>
          </a:p>
          <a:p>
            <a:r>
              <a:rPr dirty="0" smtClean="0"/>
              <a:t>Bilateral </a:t>
            </a:r>
            <a:r>
              <a:rPr dirty="0"/>
              <a:t>exchange rate </a:t>
            </a:r>
            <a:r>
              <a:rPr dirty="0" smtClean="0"/>
              <a:t>changes:</a:t>
            </a:r>
            <a:endParaRPr lang="it-IT" dirty="0" smtClean="0"/>
          </a:p>
          <a:p>
            <a:r>
              <a:rPr dirty="0" smtClean="0"/>
              <a:t>Currency </a:t>
            </a:r>
            <a:r>
              <a:rPr dirty="0"/>
              <a:t>appreciates 10% against </a:t>
            </a:r>
            <a:r>
              <a:rPr dirty="0" smtClean="0"/>
              <a:t>A.</a:t>
            </a:r>
            <a:endParaRPr lang="it-IT" dirty="0" smtClean="0"/>
          </a:p>
          <a:p>
            <a:r>
              <a:rPr dirty="0" smtClean="0"/>
              <a:t>Currency </a:t>
            </a:r>
            <a:r>
              <a:rPr dirty="0"/>
              <a:t>depreciates 5% against </a:t>
            </a:r>
            <a:r>
              <a:rPr dirty="0" smtClean="0"/>
              <a:t>B.</a:t>
            </a:r>
            <a:endParaRPr lang="it-IT" dirty="0" smtClean="0"/>
          </a:p>
          <a:p>
            <a:r>
              <a:rPr dirty="0" smtClean="0"/>
              <a:t>NEER </a:t>
            </a:r>
            <a:r>
              <a:rPr dirty="0"/>
              <a:t>change = (0.6 × 10%) + (0.4 × -5%) = +4</a:t>
            </a:r>
            <a:r>
              <a:rPr dirty="0" smtClean="0"/>
              <a:t>%.</a:t>
            </a:r>
            <a:endParaRPr lang="it-IT" dirty="0" smtClean="0"/>
          </a:p>
          <a:p>
            <a:r>
              <a:rPr dirty="0" smtClean="0">
                <a:solidFill>
                  <a:srgbClr val="FF0000"/>
                </a:solidFill>
              </a:rPr>
              <a:t>Interpretation</a:t>
            </a:r>
            <a:r>
              <a:rPr dirty="0"/>
              <a:t>: The domestic currency has appreciated by 4% in effective terms.</a:t>
            </a:r>
          </a:p>
        </p:txBody>
      </p:sp>
    </p:spTree>
    <p:extLst>
      <p:ext uri="{BB962C8B-B14F-4D97-AF65-F5344CB8AC3E}">
        <p14:creationId xmlns:p14="http://schemas.microsoft.com/office/powerpoint/2010/main" val="3034735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576945" y="259253"/>
            <a:ext cx="7496464" cy="6009207"/>
          </a:xfrm>
          <a:prstGeom prst="rect">
            <a:avLst/>
          </a:prstGeom>
        </p:spPr>
      </p:pic>
      <p:sp>
        <p:nvSpPr>
          <p:cNvPr id="5" name="Rettangolo 4"/>
          <p:cNvSpPr/>
          <p:nvPr/>
        </p:nvSpPr>
        <p:spPr>
          <a:xfrm>
            <a:off x="3509818" y="6268460"/>
            <a:ext cx="6096000" cy="246221"/>
          </a:xfrm>
          <a:prstGeom prst="rect">
            <a:avLst/>
          </a:prstGeom>
        </p:spPr>
        <p:txBody>
          <a:bodyPr>
            <a:spAutoFit/>
          </a:bodyPr>
          <a:lstStyle/>
          <a:p>
            <a:pPr algn="ctr"/>
            <a:r>
              <a:rPr lang="en-GB" sz="1000" dirty="0"/>
              <a:t>https://www.ecb.europa.eu/stats/balance_of_payments_and_external/eer/html/index.en.html</a:t>
            </a:r>
          </a:p>
        </p:txBody>
      </p:sp>
    </p:spTree>
    <p:extLst>
      <p:ext uri="{BB962C8B-B14F-4D97-AF65-F5344CB8AC3E}">
        <p14:creationId xmlns:p14="http://schemas.microsoft.com/office/powerpoint/2010/main" val="2162546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623128" y="491545"/>
            <a:ext cx="7466012" cy="5688015"/>
          </a:xfrm>
          <a:prstGeom prst="rect">
            <a:avLst/>
          </a:prstGeom>
        </p:spPr>
      </p:pic>
      <p:sp>
        <p:nvSpPr>
          <p:cNvPr id="3" name="Rettangolo 2"/>
          <p:cNvSpPr/>
          <p:nvPr/>
        </p:nvSpPr>
        <p:spPr>
          <a:xfrm>
            <a:off x="3509818" y="6268460"/>
            <a:ext cx="6096000" cy="246221"/>
          </a:xfrm>
          <a:prstGeom prst="rect">
            <a:avLst/>
          </a:prstGeom>
        </p:spPr>
        <p:txBody>
          <a:bodyPr>
            <a:spAutoFit/>
          </a:bodyPr>
          <a:lstStyle/>
          <a:p>
            <a:pPr algn="ctr"/>
            <a:r>
              <a:rPr lang="en-GB" sz="1000" dirty="0"/>
              <a:t>https://www.ecb.europa.eu/stats/balance_of_payments_and_external/eer/html/index.en.html</a:t>
            </a:r>
          </a:p>
        </p:txBody>
      </p:sp>
    </p:spTree>
    <p:extLst>
      <p:ext uri="{BB962C8B-B14F-4D97-AF65-F5344CB8AC3E}">
        <p14:creationId xmlns:p14="http://schemas.microsoft.com/office/powerpoint/2010/main" val="2363365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Exchange Rate Regimes</a:t>
            </a:r>
          </a:p>
        </p:txBody>
      </p:sp>
      <p:sp>
        <p:nvSpPr>
          <p:cNvPr id="3" name="Content Placeholder 2"/>
          <p:cNvSpPr>
            <a:spLocks noGrp="1"/>
          </p:cNvSpPr>
          <p:nvPr>
            <p:ph idx="1"/>
          </p:nvPr>
        </p:nvSpPr>
        <p:spPr/>
        <p:txBody>
          <a:bodyPr/>
          <a:lstStyle/>
          <a:p>
            <a:r>
              <a:rPr dirty="0" smtClean="0"/>
              <a:t>Definition</a:t>
            </a:r>
            <a:r>
              <a:rPr dirty="0"/>
              <a:t>: Institutional framework governing currency valuation.</a:t>
            </a:r>
          </a:p>
          <a:p>
            <a:r>
              <a:rPr dirty="0" smtClean="0"/>
              <a:t>Main types:</a:t>
            </a:r>
            <a:endParaRPr lang="it-IT" dirty="0" smtClean="0"/>
          </a:p>
          <a:p>
            <a:r>
              <a:rPr dirty="0" smtClean="0"/>
              <a:t>Free/floating regime.</a:t>
            </a:r>
            <a:endParaRPr lang="it-IT" dirty="0" smtClean="0"/>
          </a:p>
          <a:p>
            <a:r>
              <a:rPr dirty="0" smtClean="0"/>
              <a:t>Managed </a:t>
            </a:r>
            <a:r>
              <a:rPr lang="it-IT" dirty="0" smtClean="0"/>
              <a:t>(</a:t>
            </a:r>
            <a:r>
              <a:rPr lang="it-IT" dirty="0" err="1" smtClean="0"/>
              <a:t>Dirty</a:t>
            </a:r>
            <a:r>
              <a:rPr lang="it-IT" dirty="0" smtClean="0"/>
              <a:t>) </a:t>
            </a:r>
            <a:r>
              <a:rPr dirty="0" smtClean="0"/>
              <a:t>float.</a:t>
            </a:r>
            <a:endParaRPr lang="it-IT" dirty="0" smtClean="0"/>
          </a:p>
          <a:p>
            <a:r>
              <a:rPr dirty="0" smtClean="0"/>
              <a:t>Fixed </a:t>
            </a:r>
            <a:r>
              <a:rPr dirty="0"/>
              <a:t>or pegged </a:t>
            </a:r>
            <a:r>
              <a:rPr dirty="0" smtClean="0"/>
              <a:t>regime.</a:t>
            </a:r>
            <a:endParaRPr lang="it-IT" dirty="0" smtClean="0"/>
          </a:p>
          <a:p>
            <a:r>
              <a:rPr dirty="0" smtClean="0"/>
              <a:t>Adjustable </a:t>
            </a:r>
            <a:r>
              <a:rPr dirty="0"/>
              <a:t>peg or crawling </a:t>
            </a:r>
            <a:r>
              <a:rPr dirty="0" smtClean="0"/>
              <a:t>peg.</a:t>
            </a:r>
            <a:endParaRPr lang="it-IT" dirty="0" smtClean="0"/>
          </a:p>
          <a:p>
            <a:r>
              <a:rPr dirty="0" smtClean="0"/>
              <a:t>Currency </a:t>
            </a:r>
            <a:r>
              <a:rPr dirty="0"/>
              <a:t>union or </a:t>
            </a:r>
            <a:r>
              <a:rPr dirty="0" err="1"/>
              <a:t>dollarisation</a:t>
            </a:r>
            <a:r>
              <a:rPr dirty="0"/>
              <a:t>.</a:t>
            </a:r>
          </a:p>
        </p:txBody>
      </p:sp>
      <p:pic>
        <p:nvPicPr>
          <p:cNvPr id="5" name="Immagine 4"/>
          <p:cNvPicPr>
            <a:picLocks noChangeAspect="1"/>
          </p:cNvPicPr>
          <p:nvPr/>
        </p:nvPicPr>
        <p:blipFill>
          <a:blip r:embed="rId2"/>
          <a:stretch>
            <a:fillRect/>
          </a:stretch>
        </p:blipFill>
        <p:spPr>
          <a:xfrm>
            <a:off x="8292760" y="2687781"/>
            <a:ext cx="2565635" cy="3340387"/>
          </a:xfrm>
          <a:prstGeom prst="rect">
            <a:avLst/>
          </a:prstGeom>
        </p:spPr>
      </p:pic>
    </p:spTree>
    <p:extLst>
      <p:ext uri="{BB962C8B-B14F-4D97-AF65-F5344CB8AC3E}">
        <p14:creationId xmlns:p14="http://schemas.microsoft.com/office/powerpoint/2010/main" val="572638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022764" y="774896"/>
            <a:ext cx="7758545" cy="4827882"/>
          </a:xfrm>
          <a:prstGeom prst="rect">
            <a:avLst/>
          </a:prstGeom>
        </p:spPr>
      </p:pic>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spTree>
    <p:extLst>
      <p:ext uri="{BB962C8B-B14F-4D97-AF65-F5344CB8AC3E}">
        <p14:creationId xmlns:p14="http://schemas.microsoft.com/office/powerpoint/2010/main" val="13762629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022764" y="774896"/>
            <a:ext cx="7758545" cy="4827882"/>
          </a:xfrm>
          <a:prstGeom prst="rect">
            <a:avLst/>
          </a:prstGeom>
        </p:spPr>
      </p:pic>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spTree>
    <p:extLst>
      <p:ext uri="{BB962C8B-B14F-4D97-AF65-F5344CB8AC3E}">
        <p14:creationId xmlns:p14="http://schemas.microsoft.com/office/powerpoint/2010/main" val="766149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2" name="Immagine 1"/>
          <p:cNvPicPr>
            <a:picLocks noChangeAspect="1"/>
          </p:cNvPicPr>
          <p:nvPr/>
        </p:nvPicPr>
        <p:blipFill>
          <a:blip r:embed="rId2"/>
          <a:stretch>
            <a:fillRect/>
          </a:stretch>
        </p:blipFill>
        <p:spPr>
          <a:xfrm>
            <a:off x="1422400" y="1547932"/>
            <a:ext cx="9564776" cy="3975413"/>
          </a:xfrm>
          <a:prstGeom prst="rect">
            <a:avLst/>
          </a:prstGeom>
        </p:spPr>
      </p:pic>
    </p:spTree>
    <p:extLst>
      <p:ext uri="{BB962C8B-B14F-4D97-AF65-F5344CB8AC3E}">
        <p14:creationId xmlns:p14="http://schemas.microsoft.com/office/powerpoint/2010/main" val="2295441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3" name="Immagine 2"/>
          <p:cNvPicPr>
            <a:picLocks noChangeAspect="1"/>
          </p:cNvPicPr>
          <p:nvPr/>
        </p:nvPicPr>
        <p:blipFill>
          <a:blip r:embed="rId2"/>
          <a:stretch>
            <a:fillRect/>
          </a:stretch>
        </p:blipFill>
        <p:spPr>
          <a:xfrm>
            <a:off x="1782618" y="78639"/>
            <a:ext cx="8183418" cy="5950267"/>
          </a:xfrm>
          <a:prstGeom prst="rect">
            <a:avLst/>
          </a:prstGeom>
        </p:spPr>
      </p:pic>
    </p:spTree>
    <p:extLst>
      <p:ext uri="{BB962C8B-B14F-4D97-AF65-F5344CB8AC3E}">
        <p14:creationId xmlns:p14="http://schemas.microsoft.com/office/powerpoint/2010/main" val="5639797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2" name="Immagine 1"/>
          <p:cNvPicPr>
            <a:picLocks noChangeAspect="1"/>
          </p:cNvPicPr>
          <p:nvPr/>
        </p:nvPicPr>
        <p:blipFill>
          <a:blip r:embed="rId2"/>
          <a:stretch>
            <a:fillRect/>
          </a:stretch>
        </p:blipFill>
        <p:spPr>
          <a:xfrm>
            <a:off x="1874982" y="861341"/>
            <a:ext cx="8321963" cy="5062277"/>
          </a:xfrm>
          <a:prstGeom prst="rect">
            <a:avLst/>
          </a:prstGeom>
        </p:spPr>
      </p:pic>
    </p:spTree>
    <p:extLst>
      <p:ext uri="{BB962C8B-B14F-4D97-AF65-F5344CB8AC3E}">
        <p14:creationId xmlns:p14="http://schemas.microsoft.com/office/powerpoint/2010/main" val="1718842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3" name="Immagine 2"/>
          <p:cNvPicPr>
            <a:picLocks noChangeAspect="1"/>
          </p:cNvPicPr>
          <p:nvPr/>
        </p:nvPicPr>
        <p:blipFill>
          <a:blip r:embed="rId2"/>
          <a:stretch>
            <a:fillRect/>
          </a:stretch>
        </p:blipFill>
        <p:spPr>
          <a:xfrm>
            <a:off x="3385560" y="576696"/>
            <a:ext cx="5457825" cy="5372100"/>
          </a:xfrm>
          <a:prstGeom prst="rect">
            <a:avLst/>
          </a:prstGeom>
        </p:spPr>
      </p:pic>
    </p:spTree>
    <p:extLst>
      <p:ext uri="{BB962C8B-B14F-4D97-AF65-F5344CB8AC3E}">
        <p14:creationId xmlns:p14="http://schemas.microsoft.com/office/powerpoint/2010/main" val="38291596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GB" dirty="0"/>
              <a:t>Importance of Understanding Exchange Rates and Regimes</a:t>
            </a:r>
          </a:p>
        </p:txBody>
      </p:sp>
      <p:sp>
        <p:nvSpPr>
          <p:cNvPr id="3" name="Segnaposto contenuto 2"/>
          <p:cNvSpPr>
            <a:spLocks noGrp="1"/>
          </p:cNvSpPr>
          <p:nvPr>
            <p:ph idx="1"/>
          </p:nvPr>
        </p:nvSpPr>
        <p:spPr>
          <a:xfrm>
            <a:off x="838200" y="1825624"/>
            <a:ext cx="10143836" cy="4224194"/>
          </a:xfrm>
        </p:spPr>
        <p:txBody>
          <a:bodyPr>
            <a:noAutofit/>
          </a:bodyPr>
          <a:lstStyle/>
          <a:p>
            <a:pPr lvl="0" eaLnBrk="0" fontAlgn="base" hangingPunct="0"/>
            <a:r>
              <a:rPr lang="en-US" sz="1500" b="1" dirty="0"/>
              <a:t>Trade Competitiveness</a:t>
            </a:r>
            <a:r>
              <a:rPr lang="en-US" sz="1500" dirty="0"/>
              <a:t> – Exchange rates </a:t>
            </a:r>
            <a:r>
              <a:rPr lang="en-US" sz="1500" dirty="0" smtClean="0"/>
              <a:t>(both nominal and real) affect </a:t>
            </a:r>
            <a:r>
              <a:rPr lang="en-US" sz="1500" dirty="0"/>
              <a:t>the relative prices of exports and imports, influencing a country’s trade balance.</a:t>
            </a:r>
            <a:endParaRPr lang="en-GB" sz="1500" dirty="0"/>
          </a:p>
          <a:p>
            <a:pPr lvl="0" eaLnBrk="0" fontAlgn="base" hangingPunct="0"/>
            <a:r>
              <a:rPr lang="en-US" sz="1500" b="1" dirty="0"/>
              <a:t>Investment Decisions</a:t>
            </a:r>
            <a:r>
              <a:rPr lang="en-US" sz="1500" dirty="0"/>
              <a:t> – Investors assess exchange rate risks when choosing where to allocate </a:t>
            </a:r>
            <a:r>
              <a:rPr lang="en-US" sz="1500" dirty="0" smtClean="0"/>
              <a:t>capital (both DI and PI).</a:t>
            </a:r>
            <a:endParaRPr lang="en-GB" sz="1500" dirty="0"/>
          </a:p>
          <a:p>
            <a:pPr lvl="0" eaLnBrk="0" fontAlgn="base" hangingPunct="0"/>
            <a:r>
              <a:rPr lang="en-US" sz="1500" b="1" dirty="0"/>
              <a:t>Inflation Control</a:t>
            </a:r>
            <a:r>
              <a:rPr lang="en-US" sz="1500" dirty="0"/>
              <a:t> – Exchange rate movements can affect domestic inflation through the cost of imported goods and </a:t>
            </a:r>
            <a:r>
              <a:rPr lang="en-US" sz="1500" dirty="0" smtClean="0"/>
              <a:t>services and their influence on aggregate demand.</a:t>
            </a:r>
            <a:endParaRPr lang="en-GB" sz="1500" dirty="0"/>
          </a:p>
          <a:p>
            <a:pPr lvl="0" eaLnBrk="0" fontAlgn="base" hangingPunct="0"/>
            <a:r>
              <a:rPr lang="en-US" sz="1500" b="1" dirty="0"/>
              <a:t>Monetary Policy</a:t>
            </a:r>
            <a:r>
              <a:rPr lang="en-US" sz="1500" dirty="0"/>
              <a:t> – Exchange rate regimes constrain or enable central banks in pursuing independent monetary </a:t>
            </a:r>
            <a:r>
              <a:rPr lang="en-US" sz="1500" dirty="0" smtClean="0"/>
              <a:t>policies (more on this in Lecture 7).</a:t>
            </a:r>
            <a:endParaRPr lang="en-GB" sz="1500" dirty="0"/>
          </a:p>
          <a:p>
            <a:pPr lvl="0" eaLnBrk="0" fontAlgn="base" hangingPunct="0"/>
            <a:r>
              <a:rPr lang="en-US" sz="1500" b="1" dirty="0"/>
              <a:t>External Debt Servicing</a:t>
            </a:r>
            <a:r>
              <a:rPr lang="en-US" sz="1500" dirty="0"/>
              <a:t> – Countries with foreign-denominated debt are directly affected by exchange rate fluctuations.</a:t>
            </a:r>
            <a:endParaRPr lang="en-GB" sz="1500" dirty="0"/>
          </a:p>
          <a:p>
            <a:pPr lvl="0" eaLnBrk="0" fontAlgn="base" hangingPunct="0"/>
            <a:r>
              <a:rPr lang="en-US" sz="1500" b="1" dirty="0"/>
              <a:t>Foreign Exchange Reserves Management</a:t>
            </a:r>
            <a:r>
              <a:rPr lang="en-US" sz="1500" dirty="0"/>
              <a:t> – Fixed or managed regimes require active reserve policies, while flexible regimes reduce this </a:t>
            </a:r>
            <a:r>
              <a:rPr lang="en-US" sz="1500" dirty="0" smtClean="0"/>
              <a:t>burden </a:t>
            </a:r>
            <a:r>
              <a:rPr lang="en-US" sz="1500" dirty="0"/>
              <a:t>(more on this in Lecture 7)</a:t>
            </a:r>
            <a:r>
              <a:rPr lang="en-US" sz="1500" dirty="0" smtClean="0"/>
              <a:t>.</a:t>
            </a:r>
            <a:endParaRPr lang="en-GB" sz="1500" dirty="0"/>
          </a:p>
          <a:p>
            <a:pPr lvl="0" eaLnBrk="0" fontAlgn="base" hangingPunct="0"/>
            <a:r>
              <a:rPr lang="en-US" sz="1500" b="1" dirty="0"/>
              <a:t>Economic Stability</a:t>
            </a:r>
            <a:r>
              <a:rPr lang="en-US" sz="1500" dirty="0"/>
              <a:t> – Exchange rate misalignments can lead to crises, capital flight, or speculative attacks.</a:t>
            </a:r>
            <a:endParaRPr lang="en-GB" sz="1500" dirty="0"/>
          </a:p>
          <a:p>
            <a:pPr lvl="0" eaLnBrk="0" fontAlgn="base" hangingPunct="0"/>
            <a:r>
              <a:rPr lang="en-US" sz="1500" b="1" dirty="0"/>
              <a:t>Tourism and Remittances</a:t>
            </a:r>
            <a:r>
              <a:rPr lang="en-US" sz="1500" dirty="0"/>
              <a:t> – Exchange rates influence tourism flows and the real value of remittances sent home.</a:t>
            </a:r>
            <a:endParaRPr lang="en-GB" sz="1500" dirty="0"/>
          </a:p>
          <a:p>
            <a:pPr lvl="0" eaLnBrk="0" fontAlgn="base" hangingPunct="0"/>
            <a:r>
              <a:rPr lang="en-US" sz="1500" b="1" dirty="0"/>
              <a:t>Global Competitiveness Rankings</a:t>
            </a:r>
            <a:r>
              <a:rPr lang="en-US" sz="1500" dirty="0"/>
              <a:t> – Exchange rate stability or volatility shapes perceptions of a country’s economic credibility.</a:t>
            </a:r>
            <a:endParaRPr lang="en-GB" sz="1500" dirty="0"/>
          </a:p>
          <a:p>
            <a:r>
              <a:rPr lang="en-US" sz="1500" b="1" dirty="0"/>
              <a:t>Policy Coordination</a:t>
            </a:r>
            <a:r>
              <a:rPr lang="en-US" sz="1500" dirty="0"/>
              <a:t> – Knowledge of exchange rate regimes is essential for international negotiations, trade agreements, and regional economic cooperation</a:t>
            </a:r>
            <a:endParaRPr lang="en-GB" sz="1500" dirty="0"/>
          </a:p>
        </p:txBody>
      </p:sp>
      <p:sp>
        <p:nvSpPr>
          <p:cNvPr id="4" name="Rettangolo 3"/>
          <p:cNvSpPr/>
          <p:nvPr/>
        </p:nvSpPr>
        <p:spPr>
          <a:xfrm>
            <a:off x="4893611" y="6184754"/>
            <a:ext cx="2164632" cy="369332"/>
          </a:xfrm>
          <a:prstGeom prst="rect">
            <a:avLst/>
          </a:prstGeom>
        </p:spPr>
        <p:txBody>
          <a:bodyPr wrap="none">
            <a:spAutoFit/>
          </a:bodyPr>
          <a:lstStyle/>
          <a:p>
            <a:r>
              <a:rPr lang="en-GB" dirty="0"/>
              <a:t>https://chatgpt.com/</a:t>
            </a:r>
          </a:p>
        </p:txBody>
      </p:sp>
    </p:spTree>
    <p:extLst>
      <p:ext uri="{BB962C8B-B14F-4D97-AF65-F5344CB8AC3E}">
        <p14:creationId xmlns:p14="http://schemas.microsoft.com/office/powerpoint/2010/main" val="11365003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Appreciation and Depreciation (Floating)</a:t>
            </a:r>
          </a:p>
        </p:txBody>
      </p:sp>
      <p:sp>
        <p:nvSpPr>
          <p:cNvPr id="3" name="Content Placeholder 2"/>
          <p:cNvSpPr>
            <a:spLocks noGrp="1"/>
          </p:cNvSpPr>
          <p:nvPr>
            <p:ph idx="1"/>
          </p:nvPr>
        </p:nvSpPr>
        <p:spPr/>
        <p:txBody>
          <a:bodyPr/>
          <a:lstStyle/>
          <a:p>
            <a:r>
              <a:rPr dirty="0" smtClean="0">
                <a:solidFill>
                  <a:srgbClr val="FF0000"/>
                </a:solidFill>
              </a:rPr>
              <a:t>Appreciation</a:t>
            </a:r>
            <a:r>
              <a:rPr dirty="0"/>
              <a:t>: Increase in domestic currency value relative to foreign currency.</a:t>
            </a:r>
          </a:p>
          <a:p>
            <a:r>
              <a:rPr dirty="0" smtClean="0">
                <a:solidFill>
                  <a:srgbClr val="FF0000"/>
                </a:solidFill>
              </a:rPr>
              <a:t>Depreciation</a:t>
            </a:r>
            <a:r>
              <a:rPr dirty="0"/>
              <a:t>: Decrease in domestic currency value relative to foreign </a:t>
            </a:r>
            <a:r>
              <a:rPr dirty="0" smtClean="0"/>
              <a:t>currency.</a:t>
            </a:r>
            <a:endParaRPr lang="it-IT" dirty="0" smtClean="0"/>
          </a:p>
          <a:p>
            <a:r>
              <a:rPr lang="it-IT" dirty="0" err="1" smtClean="0"/>
              <a:t>Bilateral</a:t>
            </a:r>
            <a:r>
              <a:rPr lang="it-IT" dirty="0" smtClean="0"/>
              <a:t> </a:t>
            </a:r>
            <a:r>
              <a:rPr lang="it-IT" dirty="0" err="1" smtClean="0"/>
              <a:t>concept</a:t>
            </a:r>
            <a:r>
              <a:rPr lang="it-IT" dirty="0" smtClean="0"/>
              <a:t>. </a:t>
            </a:r>
          </a:p>
          <a:p>
            <a:r>
              <a:rPr dirty="0" smtClean="0"/>
              <a:t>Determined </a:t>
            </a:r>
            <a:r>
              <a:rPr dirty="0"/>
              <a:t>by supply and demand in foreign exchange </a:t>
            </a:r>
            <a:r>
              <a:rPr dirty="0" smtClean="0"/>
              <a:t>markets</a:t>
            </a:r>
            <a:r>
              <a:rPr lang="it-IT" dirty="0" smtClean="0"/>
              <a:t> (</a:t>
            </a:r>
            <a:r>
              <a:rPr lang="it-IT" dirty="0" err="1" smtClean="0"/>
              <a:t>Lecture</a:t>
            </a:r>
            <a:r>
              <a:rPr lang="it-IT" dirty="0" smtClean="0"/>
              <a:t> 7)</a:t>
            </a:r>
            <a:r>
              <a:rPr dirty="0" smtClean="0"/>
              <a:t>.</a:t>
            </a:r>
            <a:endParaRPr dirty="0"/>
          </a:p>
        </p:txBody>
      </p:sp>
    </p:spTree>
    <p:extLst>
      <p:ext uri="{BB962C8B-B14F-4D97-AF65-F5344CB8AC3E}">
        <p14:creationId xmlns:p14="http://schemas.microsoft.com/office/powerpoint/2010/main" val="26931699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166937" y="771669"/>
            <a:ext cx="7858125" cy="5000625"/>
          </a:xfrm>
          <a:prstGeom prst="rect">
            <a:avLst/>
          </a:prstGeom>
        </p:spPr>
      </p:pic>
      <p:sp>
        <p:nvSpPr>
          <p:cNvPr id="5" name="Rettangolo 4"/>
          <p:cNvSpPr/>
          <p:nvPr/>
        </p:nvSpPr>
        <p:spPr>
          <a:xfrm>
            <a:off x="2309090" y="6218535"/>
            <a:ext cx="8211127" cy="246221"/>
          </a:xfrm>
          <a:prstGeom prst="rect">
            <a:avLst/>
          </a:prstGeom>
        </p:spPr>
        <p:txBody>
          <a:bodyPr wrap="square">
            <a:spAutoFit/>
          </a:bodyPr>
          <a:lstStyle/>
          <a:p>
            <a:r>
              <a:rPr lang="en-GB" sz="1000" dirty="0"/>
              <a:t>https://www.google.com/finance/quote/EUR-RUB?sa=X&amp;ved=2ahUKEwjHnNWAqeSPAxVPlP0HHQ0WIooQmY0JegQIDRAu&amp;window=MAX</a:t>
            </a:r>
          </a:p>
        </p:txBody>
      </p:sp>
    </p:spTree>
    <p:extLst>
      <p:ext uri="{BB962C8B-B14F-4D97-AF65-F5344CB8AC3E}">
        <p14:creationId xmlns:p14="http://schemas.microsoft.com/office/powerpoint/2010/main" val="21662076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990436" y="6190826"/>
            <a:ext cx="8211127" cy="246221"/>
          </a:xfrm>
          <a:prstGeom prst="rect">
            <a:avLst/>
          </a:prstGeom>
        </p:spPr>
        <p:txBody>
          <a:bodyPr wrap="square">
            <a:spAutoFit/>
          </a:bodyPr>
          <a:lstStyle/>
          <a:p>
            <a:pPr algn="ctr"/>
            <a:r>
              <a:rPr lang="en-GB" sz="1000" dirty="0"/>
              <a:t>https://www.google.com/finance/quote/EUR-TRY?sa=X&amp;ved=2ahUKEwjcrqvKqeSPAxWP9rsIHaMtCGwQmY0JegQIHBAu&amp;window=MAX</a:t>
            </a:r>
          </a:p>
        </p:txBody>
      </p:sp>
      <p:pic>
        <p:nvPicPr>
          <p:cNvPr id="2" name="Immagine 1"/>
          <p:cNvPicPr>
            <a:picLocks noChangeAspect="1"/>
          </p:cNvPicPr>
          <p:nvPr/>
        </p:nvPicPr>
        <p:blipFill>
          <a:blip r:embed="rId2"/>
          <a:stretch>
            <a:fillRect/>
          </a:stretch>
        </p:blipFill>
        <p:spPr>
          <a:xfrm>
            <a:off x="2105025" y="914400"/>
            <a:ext cx="7981950" cy="5029200"/>
          </a:xfrm>
          <a:prstGeom prst="rect">
            <a:avLst/>
          </a:prstGeom>
        </p:spPr>
      </p:pic>
    </p:spTree>
    <p:extLst>
      <p:ext uri="{BB962C8B-B14F-4D97-AF65-F5344CB8AC3E}">
        <p14:creationId xmlns:p14="http://schemas.microsoft.com/office/powerpoint/2010/main" val="4209878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Revaluation and Devaluation (Fixed but Adjustable)</a:t>
            </a:r>
          </a:p>
        </p:txBody>
      </p:sp>
      <p:sp>
        <p:nvSpPr>
          <p:cNvPr id="3" name="Content Placeholder 2"/>
          <p:cNvSpPr>
            <a:spLocks noGrp="1"/>
          </p:cNvSpPr>
          <p:nvPr>
            <p:ph idx="1"/>
          </p:nvPr>
        </p:nvSpPr>
        <p:spPr/>
        <p:txBody>
          <a:bodyPr/>
          <a:lstStyle/>
          <a:p>
            <a:r>
              <a:rPr dirty="0" smtClean="0">
                <a:solidFill>
                  <a:srgbClr val="FF0000"/>
                </a:solidFill>
              </a:rPr>
              <a:t>Revaluation</a:t>
            </a:r>
            <a:r>
              <a:rPr dirty="0"/>
              <a:t>: Official upward adjustment of domestic currency value relative to foreign currency.</a:t>
            </a:r>
          </a:p>
          <a:p>
            <a:r>
              <a:rPr dirty="0" smtClean="0">
                <a:solidFill>
                  <a:srgbClr val="FF0000"/>
                </a:solidFill>
              </a:rPr>
              <a:t>Devaluation</a:t>
            </a:r>
            <a:r>
              <a:rPr dirty="0"/>
              <a:t>: Official downward adjustment of domestic currency value relative to foreign currency.</a:t>
            </a:r>
          </a:p>
          <a:p>
            <a:r>
              <a:rPr dirty="0" smtClean="0"/>
              <a:t>Applied </a:t>
            </a:r>
            <a:r>
              <a:rPr dirty="0"/>
              <a:t>in fixed but adjustable exchange rate systems to correct imbalances.</a:t>
            </a:r>
          </a:p>
        </p:txBody>
      </p:sp>
    </p:spTree>
    <p:extLst>
      <p:ext uri="{BB962C8B-B14F-4D97-AF65-F5344CB8AC3E}">
        <p14:creationId xmlns:p14="http://schemas.microsoft.com/office/powerpoint/2010/main" val="28994707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041814" y="646547"/>
            <a:ext cx="8249790" cy="5171064"/>
          </a:xfrm>
          <a:prstGeom prst="rect">
            <a:avLst/>
          </a:prstGeom>
        </p:spPr>
      </p:pic>
      <p:sp>
        <p:nvSpPr>
          <p:cNvPr id="5" name="Rettangolo 4"/>
          <p:cNvSpPr/>
          <p:nvPr/>
        </p:nvSpPr>
        <p:spPr>
          <a:xfrm>
            <a:off x="2650836" y="6218536"/>
            <a:ext cx="7924800" cy="246221"/>
          </a:xfrm>
          <a:prstGeom prst="rect">
            <a:avLst/>
          </a:prstGeom>
        </p:spPr>
        <p:txBody>
          <a:bodyPr wrap="square">
            <a:spAutoFit/>
          </a:bodyPr>
          <a:lstStyle/>
          <a:p>
            <a:pPr algn="ctr"/>
            <a:r>
              <a:rPr lang="en-GB" sz="1000" dirty="0"/>
              <a:t>https://www.google.com/finance/quote/USD-CNY?sa=X&amp;ved=2ahUKEwjNpuj0qeSPAxWygf0HHVpnHFMQmY0JegQIIRAv&amp;window=MAX</a:t>
            </a:r>
          </a:p>
        </p:txBody>
      </p:sp>
    </p:spTree>
    <p:extLst>
      <p:ext uri="{BB962C8B-B14F-4D97-AF65-F5344CB8AC3E}">
        <p14:creationId xmlns:p14="http://schemas.microsoft.com/office/powerpoint/2010/main" val="3990932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151191" y="858983"/>
            <a:ext cx="8036518" cy="5015562"/>
          </a:xfrm>
          <a:prstGeom prst="rect">
            <a:avLst/>
          </a:prstGeom>
        </p:spPr>
      </p:pic>
      <p:sp>
        <p:nvSpPr>
          <p:cNvPr id="3" name="Rettangolo 2"/>
          <p:cNvSpPr/>
          <p:nvPr/>
        </p:nvSpPr>
        <p:spPr>
          <a:xfrm>
            <a:off x="2327563" y="6246244"/>
            <a:ext cx="8275782" cy="246221"/>
          </a:xfrm>
          <a:prstGeom prst="rect">
            <a:avLst/>
          </a:prstGeom>
        </p:spPr>
        <p:txBody>
          <a:bodyPr wrap="square">
            <a:spAutoFit/>
          </a:bodyPr>
          <a:lstStyle/>
          <a:p>
            <a:pPr algn="ctr"/>
            <a:r>
              <a:rPr lang="en-GB" sz="1000" dirty="0"/>
              <a:t>https://www.google.com/finance/quote/DKK-EUR?sa=X&amp;ved=2ahUKEwiZ65e2quSPAxUdgf0HHYwcJ10QmY0JegQIDRAu&amp;window=MAX</a:t>
            </a:r>
          </a:p>
        </p:txBody>
      </p:sp>
    </p:spTree>
    <p:extLst>
      <p:ext uri="{BB962C8B-B14F-4D97-AF65-F5344CB8AC3E}">
        <p14:creationId xmlns:p14="http://schemas.microsoft.com/office/powerpoint/2010/main" val="171128441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1851</Words>
  <Application>Microsoft Office PowerPoint</Application>
  <PresentationFormat>Widescreen</PresentationFormat>
  <Paragraphs>153</Paragraphs>
  <Slides>31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31</vt:i4>
      </vt:variant>
    </vt:vector>
  </HeadingPairs>
  <TitlesOfParts>
    <vt:vector size="36" baseType="lpstr">
      <vt:lpstr>Arial</vt:lpstr>
      <vt:lpstr>Calibri</vt:lpstr>
      <vt:lpstr>Calibri Light</vt:lpstr>
      <vt:lpstr>Symbol</vt:lpstr>
      <vt:lpstr>Tema di Office</vt:lpstr>
      <vt:lpstr>Introduction to  International economics Lecture 6</vt:lpstr>
      <vt:lpstr>Reconciliation of National Accounts and Balance of Payments, 1</vt:lpstr>
      <vt:lpstr>Reconciliation of National Accounts and Balance of Payments, 2</vt:lpstr>
      <vt:lpstr>Reconciliation of National Accounts and Balance of Payments, 4</vt:lpstr>
      <vt:lpstr>Reconciliation of National Accounts and Balance of Payments, 5</vt:lpstr>
      <vt:lpstr>BOP and IIP: financial implications</vt:lpstr>
      <vt:lpstr>Alternative uses of the previous identities</vt:lpstr>
      <vt:lpstr>BOP and the FOREX market, 1</vt:lpstr>
      <vt:lpstr>BOP and the FOREX market, 2</vt:lpstr>
      <vt:lpstr>BOP and the FOREX market, 3</vt:lpstr>
      <vt:lpstr>Nominal Bilateral Exchange Rates</vt:lpstr>
      <vt:lpstr>Presentazione standard di PowerPoint</vt:lpstr>
      <vt:lpstr>Presentazione standard di PowerPoint</vt:lpstr>
      <vt:lpstr>Nominal Effective Exchange Rate (NEER)</vt:lpstr>
      <vt:lpstr>Example: Calculation of NEER</vt:lpstr>
      <vt:lpstr>Presentazione standard di PowerPoint</vt:lpstr>
      <vt:lpstr>Presentazione standard di PowerPoint</vt:lpstr>
      <vt:lpstr>Exchange Rate Regimes</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Importance of Understanding Exchange Rates and Regimes</vt:lpstr>
      <vt:lpstr>Appreciation and Depreciation (Floating)</vt:lpstr>
      <vt:lpstr>Presentazione standard di PowerPoint</vt:lpstr>
      <vt:lpstr>Presentazione standard di PowerPoint</vt:lpstr>
      <vt:lpstr>Revaluation and Devaluation (Fixed but Adjustable)</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International economics Lecture W2.L3.22 21.09.22</dc:title>
  <dc:creator>paolo paesani</dc:creator>
  <cp:lastModifiedBy>Paolo Paesani</cp:lastModifiedBy>
  <cp:revision>38</cp:revision>
  <dcterms:created xsi:type="dcterms:W3CDTF">2022-09-25T14:34:45Z</dcterms:created>
  <dcterms:modified xsi:type="dcterms:W3CDTF">2025-09-20T08:23:09Z</dcterms:modified>
</cp:coreProperties>
</file>