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7" r:id="rId2"/>
    <p:sldId id="328" r:id="rId3"/>
    <p:sldId id="315" r:id="rId4"/>
    <p:sldId id="329" r:id="rId5"/>
    <p:sldId id="335" r:id="rId6"/>
    <p:sldId id="338" r:id="rId7"/>
    <p:sldId id="339" r:id="rId8"/>
    <p:sldId id="316" r:id="rId9"/>
    <p:sldId id="340" r:id="rId10"/>
    <p:sldId id="341" r:id="rId11"/>
    <p:sldId id="342" r:id="rId12"/>
    <p:sldId id="336" r:id="rId13"/>
    <p:sldId id="318" r:id="rId14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aolo paesani" initials="pp" lastIdx="0" clrIdx="0">
    <p:extLst>
      <p:ext uri="{19B8F6BF-5375-455C-9EA6-DF929625EA0E}">
        <p15:presenceInfo xmlns:p15="http://schemas.microsoft.com/office/powerpoint/2012/main" userId="paolo paesani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369" autoAdjust="0"/>
    <p:restoredTop sz="94660"/>
  </p:normalViewPr>
  <p:slideViewPr>
    <p:cSldViewPr snapToGrid="0">
      <p:cViewPr varScale="1">
        <p:scale>
          <a:sx n="69" d="100"/>
          <a:sy n="69" d="100"/>
        </p:scale>
        <p:origin x="32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124455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67674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77308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04869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89828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29696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18048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62466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07222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6401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8F87-4F72-46F9-B80C-C838F8383AC6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747047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7C8F87-4F72-46F9-B80C-C838F8383AC6}" type="datetimeFigureOut">
              <a:rPr lang="it-IT" smtClean="0"/>
              <a:t>19/09/2025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A0EF8-1B00-4D70-9E60-2F0174B3170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57676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it-IT" dirty="0" err="1" smtClean="0"/>
              <a:t>Introduction</a:t>
            </a:r>
            <a:r>
              <a:rPr lang="it-IT" dirty="0" smtClean="0"/>
              <a:t> to </a:t>
            </a:r>
            <a:br>
              <a:rPr lang="it-IT" dirty="0" smtClean="0"/>
            </a:br>
            <a:r>
              <a:rPr lang="it-IT" dirty="0" smtClean="0"/>
              <a:t>International economics</a:t>
            </a:r>
            <a:br>
              <a:rPr lang="it-IT" dirty="0" smtClean="0"/>
            </a:br>
            <a:r>
              <a:rPr lang="it-IT" sz="3000" dirty="0" err="1" smtClean="0"/>
              <a:t>Lecture</a:t>
            </a:r>
            <a:r>
              <a:rPr lang="it-IT" sz="3000" dirty="0" smtClean="0"/>
              <a:t> 9</a:t>
            </a:r>
            <a:endParaRPr lang="it-IT" sz="30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823710"/>
            <a:ext cx="9144000" cy="1655762"/>
          </a:xfrm>
        </p:spPr>
        <p:txBody>
          <a:bodyPr/>
          <a:lstStyle/>
          <a:p>
            <a:r>
              <a:rPr lang="it-IT" dirty="0" smtClean="0"/>
              <a:t>Paolo Paesani</a:t>
            </a:r>
          </a:p>
          <a:p>
            <a:r>
              <a:rPr lang="it-IT" dirty="0" err="1" smtClean="0"/>
              <a:t>University</a:t>
            </a:r>
            <a:r>
              <a:rPr lang="it-IT" dirty="0" smtClean="0"/>
              <a:t> of Rome Tor Vergata</a:t>
            </a:r>
          </a:p>
          <a:p>
            <a:r>
              <a:rPr lang="it-IT" dirty="0" smtClean="0"/>
              <a:t>ALEF </a:t>
            </a:r>
            <a:r>
              <a:rPr lang="it-IT" dirty="0" err="1" smtClean="0"/>
              <a:t>Department</a:t>
            </a:r>
            <a:endParaRPr lang="it-IT" dirty="0" smtClean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658028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The </a:t>
            </a:r>
            <a:r>
              <a:rPr lang="it-IT" dirty="0" err="1" smtClean="0"/>
              <a:t>multiplier</a:t>
            </a:r>
            <a:r>
              <a:rPr lang="it-IT" dirty="0" smtClean="0"/>
              <a:t> model </a:t>
            </a:r>
            <a:r>
              <a:rPr lang="it-IT" dirty="0" err="1" smtClean="0"/>
              <a:t>including</a:t>
            </a:r>
            <a:r>
              <a:rPr lang="it-IT" dirty="0" smtClean="0"/>
              <a:t> </a:t>
            </a:r>
            <a:r>
              <a:rPr lang="it-IT" dirty="0" err="1" smtClean="0"/>
              <a:t>government</a:t>
            </a:r>
            <a:r>
              <a:rPr lang="it-IT" dirty="0" smtClean="0"/>
              <a:t> and net </a:t>
            </a:r>
            <a:r>
              <a:rPr lang="it-IT" dirty="0" err="1" smtClean="0"/>
              <a:t>exports</a:t>
            </a:r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0000" lnSpcReduction="20000"/>
              </a:bodyPr>
              <a:lstStyle/>
              <a:p>
                <a:pPr marL="514350" indent="-514350">
                  <a:buFont typeface="+mj-lt"/>
                  <a:buAutoNum type="arabicPeriod"/>
                </a:pPr>
                <a:endParaRPr lang="it-IT" b="0" i="1" dirty="0" smtClean="0">
                  <a:latin typeface="Cambria Math" panose="02040503050406030204" pitchFamily="18" charset="0"/>
                </a:endParaRPr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𝑌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𝐺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𝐴𝑔𝑔𝑟𝑒𝑔𝑎𝑡𝑒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𝑑𝑒𝑚𝑎𝑛𝑑</m:t>
                    </m:r>
                  </m:oMath>
                </a14:m>
                <a:r>
                  <a:rPr lang="it-IT" b="0" dirty="0" smtClean="0"/>
                  <a:t>  </a:t>
                </a:r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d>
                      <m:d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𝑌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d>
                    <m:r>
                      <a:rPr lang="it-IT" b="0" i="1" smtClean="0"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𝐶𝑜𝑛𝑠𝑢𝑚𝑝𝑡𝑖𝑜𝑛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𝑓𝑢𝑛𝑐𝑡𝑖𝑜𝑛</m:t>
                    </m:r>
                  </m:oMath>
                </a14:m>
                <a:endParaRPr lang="it-IT" b="0" dirty="0" smtClean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 −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𝑏𝑟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    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𝐼𝑛𝑣𝑒𝑠𝑡𝑚𝑒𝑛𝑡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𝑓𝑢𝑛𝑐𝑡𝑖𝑜𝑛</m:t>
                    </m:r>
                  </m:oMath>
                </a14:m>
                <a:endParaRPr lang="it-IT" b="0" dirty="0" smtClean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t-IT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𝑒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𝑌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       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𝐼𝑚𝑝𝑜𝑟𝑡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𝑓𝑢𝑛𝑐𝑡𝑖𝑜𝑛</m:t>
                    </m:r>
                  </m:oMath>
                </a14:m>
                <a:endParaRPr lang="it-IT" b="0" dirty="0" smtClean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t-IT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t-IT" i="1">
                        <a:latin typeface="Cambria Math" panose="02040503050406030204" pitchFamily="18" charset="0"/>
                      </a:rPr>
                      <m:t>𝑒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it-IT" i="1">
                        <a:latin typeface="Cambria Math" panose="02040503050406030204" pitchFamily="18" charset="0"/>
                      </a:rPr>
                      <m:t>𝑌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𝑤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       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𝐸𝑥𝑝𝑜𝑟𝑡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𝑓𝑢𝑛𝑐𝑡𝑖𝑜𝑛</m:t>
                    </m:r>
                  </m:oMath>
                </a14:m>
                <a:endParaRPr lang="it-IT" b="0" dirty="0" smtClean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𝐺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it-IT" dirty="0" smtClean="0"/>
                  <a:t> </a:t>
                </a:r>
                <a:r>
                  <a:rPr lang="it-IT" dirty="0" err="1" smtClean="0"/>
                  <a:t>Government</a:t>
                </a:r>
                <a:r>
                  <a:rPr lang="it-IT" dirty="0" smtClean="0"/>
                  <a:t> </a:t>
                </a:r>
                <a:r>
                  <a:rPr lang="it-IT" dirty="0" err="1" smtClean="0"/>
                  <a:t>spending</a:t>
                </a:r>
                <a:endParaRPr lang="it-IT" dirty="0" smtClean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𝑇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𝑡𝑌</m:t>
                    </m:r>
                  </m:oMath>
                </a14:m>
                <a:r>
                  <a:rPr lang="it-IT" dirty="0"/>
                  <a:t> </a:t>
                </a:r>
                <a:r>
                  <a:rPr lang="it-IT" dirty="0" smtClean="0"/>
                  <a:t>Taxation</a:t>
                </a:r>
              </a:p>
              <a:p>
                <a:pPr marL="514350" indent="-514350">
                  <a:buFont typeface="+mj-lt"/>
                  <a:buAutoNum type="arabicPeriod"/>
                </a:pPr>
                <a:r>
                  <a:rPr lang="it-IT" dirty="0" smtClean="0"/>
                  <a:t>e = EP/P* Real </a:t>
                </a:r>
                <a:r>
                  <a:rPr lang="it-IT" dirty="0" err="1" smtClean="0"/>
                  <a:t>exchange</a:t>
                </a:r>
                <a:r>
                  <a:rPr lang="it-IT" dirty="0" smtClean="0"/>
                  <a:t> rate </a:t>
                </a:r>
                <a:r>
                  <a:rPr lang="it-IT" dirty="0" err="1" smtClean="0"/>
                  <a:t>where</a:t>
                </a:r>
                <a:r>
                  <a:rPr lang="it-IT" dirty="0" smtClean="0"/>
                  <a:t> E = </a:t>
                </a:r>
                <a:r>
                  <a:rPr lang="it-IT" dirty="0" err="1" smtClean="0"/>
                  <a:t>nominal</a:t>
                </a:r>
                <a:r>
                  <a:rPr lang="it-IT" dirty="0" smtClean="0"/>
                  <a:t> </a:t>
                </a:r>
                <a:r>
                  <a:rPr lang="it-IT" dirty="0" err="1" smtClean="0"/>
                  <a:t>exchange</a:t>
                </a:r>
                <a:r>
                  <a:rPr lang="it-IT" dirty="0" smtClean="0"/>
                  <a:t> rate (</a:t>
                </a:r>
                <a:r>
                  <a:rPr lang="it-IT" dirty="0" err="1" smtClean="0"/>
                  <a:t>units</a:t>
                </a:r>
                <a:r>
                  <a:rPr lang="it-IT" dirty="0" smtClean="0"/>
                  <a:t> of </a:t>
                </a:r>
                <a:r>
                  <a:rPr lang="it-IT" dirty="0" err="1" smtClean="0"/>
                  <a:t>foreign</a:t>
                </a:r>
                <a:r>
                  <a:rPr lang="it-IT" dirty="0" smtClean="0"/>
                  <a:t> </a:t>
                </a:r>
                <a:r>
                  <a:rPr lang="it-IT" dirty="0" err="1" smtClean="0"/>
                  <a:t>currency</a:t>
                </a:r>
                <a:r>
                  <a:rPr lang="it-IT" dirty="0" smtClean="0"/>
                  <a:t> per 1 </a:t>
                </a:r>
                <a:r>
                  <a:rPr lang="it-IT" dirty="0" err="1" smtClean="0"/>
                  <a:t>unit</a:t>
                </a:r>
                <a:r>
                  <a:rPr lang="it-IT" dirty="0" smtClean="0"/>
                  <a:t> of </a:t>
                </a:r>
                <a:r>
                  <a:rPr lang="it-IT" dirty="0" err="1" smtClean="0"/>
                  <a:t>domestic</a:t>
                </a:r>
                <a:r>
                  <a:rPr lang="it-IT" dirty="0" smtClean="0"/>
                  <a:t> </a:t>
                </a:r>
                <a:r>
                  <a:rPr lang="it-IT" dirty="0" err="1" smtClean="0"/>
                  <a:t>currency</a:t>
                </a:r>
                <a:r>
                  <a:rPr lang="it-IT" dirty="0" smtClean="0"/>
                  <a:t>); P* = </a:t>
                </a:r>
                <a:r>
                  <a:rPr lang="it-IT" dirty="0" err="1" smtClean="0"/>
                  <a:t>foreign</a:t>
                </a:r>
                <a:r>
                  <a:rPr lang="it-IT" dirty="0" smtClean="0"/>
                  <a:t> </a:t>
                </a:r>
                <a:r>
                  <a:rPr lang="it-IT" dirty="0" err="1" smtClean="0"/>
                  <a:t>price</a:t>
                </a:r>
                <a:r>
                  <a:rPr lang="it-IT" dirty="0" smtClean="0"/>
                  <a:t> </a:t>
                </a:r>
                <a:r>
                  <a:rPr lang="it-IT" dirty="0" err="1" smtClean="0"/>
                  <a:t>level</a:t>
                </a:r>
                <a:r>
                  <a:rPr lang="it-IT" dirty="0" smtClean="0"/>
                  <a:t>, P </a:t>
                </a:r>
                <a:r>
                  <a:rPr lang="it-IT" dirty="0" err="1" smtClean="0"/>
                  <a:t>domestic</a:t>
                </a:r>
                <a:r>
                  <a:rPr lang="it-IT" dirty="0" smtClean="0"/>
                  <a:t> </a:t>
                </a:r>
                <a:r>
                  <a:rPr lang="it-IT" dirty="0" err="1" smtClean="0"/>
                  <a:t>price</a:t>
                </a:r>
                <a:r>
                  <a:rPr lang="it-IT" dirty="0" smtClean="0"/>
                  <a:t> </a:t>
                </a:r>
                <a:r>
                  <a:rPr lang="it-IT" dirty="0" err="1" smtClean="0"/>
                  <a:t>level</a:t>
                </a:r>
                <a:r>
                  <a:rPr lang="it-IT" dirty="0" smtClean="0"/>
                  <a:t> </a:t>
                </a:r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</a:rPr>
                      <m:t>𝑌𝑤</m:t>
                    </m:r>
                  </m:oMath>
                </a14:m>
                <a:r>
                  <a:rPr lang="it-IT" dirty="0" smtClean="0"/>
                  <a:t> = World GDP (</a:t>
                </a:r>
                <a:r>
                  <a:rPr lang="it-IT" dirty="0" err="1" smtClean="0"/>
                  <a:t>given</a:t>
                </a:r>
                <a:r>
                  <a:rPr lang="it-IT" dirty="0" smtClean="0"/>
                  <a:t>)</a:t>
                </a:r>
              </a:p>
              <a:p>
                <a:pPr marL="514350" indent="-514350">
                  <a:buFont typeface="+mj-lt"/>
                  <a:buAutoNum type="arabicPeriod"/>
                </a:pPr>
                <a:r>
                  <a:rPr lang="it-IT" dirty="0" smtClean="0"/>
                  <a:t>r = Rate of </a:t>
                </a:r>
                <a:r>
                  <a:rPr lang="it-IT" dirty="0" err="1" smtClean="0"/>
                  <a:t>interest</a:t>
                </a:r>
                <a:r>
                  <a:rPr lang="it-IT" dirty="0" smtClean="0"/>
                  <a:t> (</a:t>
                </a:r>
                <a:r>
                  <a:rPr lang="it-IT" dirty="0" err="1" smtClean="0"/>
                  <a:t>monetary</a:t>
                </a:r>
                <a:r>
                  <a:rPr lang="it-IT" dirty="0" smtClean="0"/>
                  <a:t> policy)</a:t>
                </a:r>
              </a:p>
              <a:p>
                <a:pPr marL="0" indent="0">
                  <a:buNone/>
                </a:pPr>
                <a:endParaRPr lang="it-IT" dirty="0"/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63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903168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The </a:t>
            </a:r>
            <a:r>
              <a:rPr lang="it-IT" dirty="0" err="1" smtClean="0"/>
              <a:t>consumption</a:t>
            </a:r>
            <a:r>
              <a:rPr lang="it-IT" dirty="0" smtClean="0"/>
              <a:t> </a:t>
            </a:r>
            <a:r>
              <a:rPr lang="it-IT" dirty="0" err="1" smtClean="0"/>
              <a:t>function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fontAlgn="base"/>
            <a:r>
              <a:rPr lang="en-GB" dirty="0">
                <a:solidFill>
                  <a:srgbClr val="FF0000"/>
                </a:solidFill>
              </a:rPr>
              <a:t>Household consumption spending depends on post-tax income</a:t>
            </a:r>
            <a:r>
              <a:rPr lang="en-GB" dirty="0"/>
              <a:t>. The government charges a tax </a:t>
            </a:r>
            <a:r>
              <a:rPr lang="en-GB" i="1" dirty="0"/>
              <a:t>t</a:t>
            </a:r>
            <a:r>
              <a:rPr lang="en-GB" dirty="0"/>
              <a:t>, which we assume is proportional to income. The income left after the payment of tax, </a:t>
            </a:r>
            <a:r>
              <a:rPr lang="en-GB" dirty="0" smtClean="0">
                <a:solidFill>
                  <a:srgbClr val="FF0000"/>
                </a:solidFill>
              </a:rPr>
              <a:t>Y - T</a:t>
            </a:r>
            <a:r>
              <a:rPr lang="en-GB" dirty="0" smtClean="0"/>
              <a:t>, </a:t>
            </a:r>
            <a:r>
              <a:rPr lang="en-GB" dirty="0"/>
              <a:t>is called </a:t>
            </a:r>
            <a:r>
              <a:rPr lang="en-GB" dirty="0">
                <a:solidFill>
                  <a:srgbClr val="FF0000"/>
                </a:solidFill>
              </a:rPr>
              <a:t>disposable income</a:t>
            </a:r>
            <a:r>
              <a:rPr lang="en-GB" dirty="0"/>
              <a:t>. The marginal propensity to consume, </a:t>
            </a:r>
            <a:r>
              <a:rPr lang="en-GB" i="1" dirty="0">
                <a:solidFill>
                  <a:srgbClr val="FF0000"/>
                </a:solidFill>
              </a:rPr>
              <a:t>c</a:t>
            </a:r>
            <a:r>
              <a:rPr lang="en-GB" baseline="-25000" dirty="0">
                <a:solidFill>
                  <a:srgbClr val="FF0000"/>
                </a:solidFill>
              </a:rPr>
              <a:t>1</a:t>
            </a:r>
            <a:r>
              <a:rPr lang="en-GB" dirty="0"/>
              <a:t>, is the fraction of disposable income (not pre-tax income) consumed. </a:t>
            </a:r>
            <a:r>
              <a:rPr lang="it-IT" dirty="0" err="1"/>
              <a:t>This</a:t>
            </a:r>
            <a:r>
              <a:rPr lang="it-IT" dirty="0"/>
              <a:t> </a:t>
            </a:r>
            <a:r>
              <a:rPr lang="it-IT" dirty="0" err="1"/>
              <a:t>means</a:t>
            </a:r>
            <a:r>
              <a:rPr lang="it-IT" dirty="0"/>
              <a:t> </a:t>
            </a:r>
            <a:r>
              <a:rPr lang="it-IT" dirty="0" err="1"/>
              <a:t>that</a:t>
            </a:r>
            <a:r>
              <a:rPr lang="it-IT" dirty="0"/>
              <a:t> in the aggregate </a:t>
            </a:r>
            <a:r>
              <a:rPr lang="it-IT" dirty="0" err="1"/>
              <a:t>consumption</a:t>
            </a:r>
            <a:r>
              <a:rPr lang="it-IT" dirty="0"/>
              <a:t> </a:t>
            </a:r>
            <a:r>
              <a:rPr lang="it-IT" dirty="0" err="1"/>
              <a:t>function</a:t>
            </a:r>
            <a:r>
              <a:rPr lang="it-IT" dirty="0"/>
              <a:t>:</a:t>
            </a:r>
          </a:p>
          <a:p>
            <a:pPr lvl="0" fontAlgn="base"/>
            <a:r>
              <a:rPr lang="en-GB" dirty="0"/>
              <a:t>Spending on consumption is written as: </a:t>
            </a:r>
            <a:r>
              <a:rPr lang="en-GB" i="1" dirty="0">
                <a:solidFill>
                  <a:srgbClr val="FF0000"/>
                </a:solidFill>
              </a:rPr>
              <a:t>C</a:t>
            </a:r>
            <a:r>
              <a:rPr lang="en-GB" dirty="0">
                <a:solidFill>
                  <a:srgbClr val="FF0000"/>
                </a:solidFill>
              </a:rPr>
              <a:t> = </a:t>
            </a:r>
            <a:r>
              <a:rPr lang="en-GB" i="1" dirty="0">
                <a:solidFill>
                  <a:srgbClr val="FF0000"/>
                </a:solidFill>
              </a:rPr>
              <a:t>c</a:t>
            </a:r>
            <a:r>
              <a:rPr lang="en-GB" dirty="0">
                <a:solidFill>
                  <a:srgbClr val="FF0000"/>
                </a:solidFill>
              </a:rPr>
              <a:t>₀ + </a:t>
            </a:r>
            <a:r>
              <a:rPr lang="en-GB" i="1" dirty="0">
                <a:solidFill>
                  <a:srgbClr val="FF0000"/>
                </a:solidFill>
              </a:rPr>
              <a:t>c</a:t>
            </a:r>
            <a:r>
              <a:rPr lang="en-GB" baseline="-25000" dirty="0">
                <a:solidFill>
                  <a:srgbClr val="FF0000"/>
                </a:solidFill>
              </a:rPr>
              <a:t>1</a:t>
            </a:r>
            <a:r>
              <a:rPr lang="en-GB" dirty="0">
                <a:solidFill>
                  <a:srgbClr val="FF0000"/>
                </a:solidFill>
              </a:rPr>
              <a:t>(1 − </a:t>
            </a:r>
            <a:r>
              <a:rPr lang="en-GB" i="1" dirty="0" smtClean="0">
                <a:solidFill>
                  <a:srgbClr val="FF0000"/>
                </a:solidFill>
              </a:rPr>
              <a:t>t</a:t>
            </a:r>
            <a:r>
              <a:rPr lang="en-GB" dirty="0" smtClean="0">
                <a:solidFill>
                  <a:srgbClr val="FF0000"/>
                </a:solidFill>
              </a:rPr>
              <a:t>)</a:t>
            </a:r>
            <a:r>
              <a:rPr lang="en-GB" i="1" dirty="0">
                <a:solidFill>
                  <a:srgbClr val="FF0000"/>
                </a:solidFill>
              </a:rPr>
              <a:t>Y - </a:t>
            </a:r>
            <a:r>
              <a:rPr lang="en-GB" i="1" dirty="0" smtClean="0">
                <a:solidFill>
                  <a:srgbClr val="FF0000"/>
                </a:solidFill>
              </a:rPr>
              <a:t>c</a:t>
            </a:r>
            <a:r>
              <a:rPr lang="en-GB" baseline="-25000" dirty="0" smtClean="0">
                <a:solidFill>
                  <a:srgbClr val="FF0000"/>
                </a:solidFill>
              </a:rPr>
              <a:t>1</a:t>
            </a:r>
            <a:r>
              <a:rPr lang="en-GB" i="1" dirty="0" smtClean="0">
                <a:solidFill>
                  <a:srgbClr val="FF0000"/>
                </a:solidFill>
              </a:rPr>
              <a:t>T</a:t>
            </a:r>
            <a:r>
              <a:rPr lang="en-GB" dirty="0" smtClean="0">
                <a:solidFill>
                  <a:srgbClr val="FF0000"/>
                </a:solidFill>
              </a:rPr>
              <a:t>₀</a:t>
            </a:r>
            <a:r>
              <a:rPr lang="en-GB" i="1" dirty="0" smtClean="0">
                <a:solidFill>
                  <a:srgbClr val="FF0000"/>
                </a:solidFill>
              </a:rPr>
              <a:t> </a:t>
            </a:r>
            <a:r>
              <a:rPr lang="en-GB" dirty="0" smtClean="0"/>
              <a:t>.</a:t>
            </a:r>
            <a:endParaRPr lang="it-IT" dirty="0"/>
          </a:p>
          <a:p>
            <a:pPr lvl="0" fontAlgn="base"/>
            <a:r>
              <a:rPr lang="en-GB" dirty="0"/>
              <a:t>All of the influences on consumption apart from current disposable income are included in autonomous consumption, </a:t>
            </a:r>
            <a:r>
              <a:rPr lang="en-GB" i="1" dirty="0">
                <a:solidFill>
                  <a:srgbClr val="FF0000"/>
                </a:solidFill>
              </a:rPr>
              <a:t>c</a:t>
            </a:r>
            <a:r>
              <a:rPr lang="en-GB" dirty="0">
                <a:solidFill>
                  <a:srgbClr val="FF0000"/>
                </a:solidFill>
              </a:rPr>
              <a:t>₀</a:t>
            </a:r>
            <a:r>
              <a:rPr lang="en-GB" dirty="0"/>
              <a:t>, and will therefore shift the consumption function in the multiplier diagram. These include wealth and target wealth, collateral effects, and changes in the interest rate.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54977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The </a:t>
            </a:r>
            <a:r>
              <a:rPr lang="it-IT" dirty="0" err="1" smtClean="0"/>
              <a:t>investment</a:t>
            </a:r>
            <a:r>
              <a:rPr lang="it-IT" dirty="0" smtClean="0"/>
              <a:t> </a:t>
            </a:r>
            <a:r>
              <a:rPr lang="it-IT" dirty="0" err="1" smtClean="0"/>
              <a:t>function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GB" dirty="0"/>
              <a:t>We have just seen that </a:t>
            </a:r>
            <a:r>
              <a:rPr lang="en-GB" dirty="0">
                <a:solidFill>
                  <a:srgbClr val="FF0000"/>
                </a:solidFill>
              </a:rPr>
              <a:t>investment spending will be influenced by the interest rate </a:t>
            </a:r>
            <a:r>
              <a:rPr lang="en-GB" dirty="0" smtClean="0">
                <a:solidFill>
                  <a:srgbClr val="FF0000"/>
                </a:solidFill>
              </a:rPr>
              <a:t>(and by expected </a:t>
            </a:r>
            <a:r>
              <a:rPr lang="en-GB" dirty="0">
                <a:solidFill>
                  <a:srgbClr val="FF0000"/>
                </a:solidFill>
              </a:rPr>
              <a:t>post-tax rate of </a:t>
            </a:r>
            <a:r>
              <a:rPr lang="en-GB" dirty="0" smtClean="0">
                <a:solidFill>
                  <a:srgbClr val="FF0000"/>
                </a:solidFill>
              </a:rPr>
              <a:t>profit)</a:t>
            </a:r>
            <a:r>
              <a:rPr lang="en-GB" dirty="0" smtClean="0"/>
              <a:t>. </a:t>
            </a:r>
            <a:r>
              <a:rPr lang="it-IT" dirty="0"/>
              <a:t>In the aggregate </a:t>
            </a:r>
            <a:r>
              <a:rPr lang="it-IT" dirty="0" err="1"/>
              <a:t>investment</a:t>
            </a:r>
            <a:r>
              <a:rPr lang="it-IT" dirty="0"/>
              <a:t> </a:t>
            </a:r>
            <a:r>
              <a:rPr lang="it-IT" dirty="0" err="1"/>
              <a:t>function</a:t>
            </a:r>
            <a:r>
              <a:rPr lang="it-IT" dirty="0"/>
              <a:t>:</a:t>
            </a:r>
          </a:p>
          <a:p>
            <a:pPr lvl="0" fontAlgn="base"/>
            <a:r>
              <a:rPr lang="en-GB" dirty="0"/>
              <a:t>Spending on investment is a function of the interest rate and the expected post-tax rate of profit.</a:t>
            </a:r>
            <a:endParaRPr lang="it-IT" dirty="0"/>
          </a:p>
          <a:p>
            <a:pPr lvl="0" fontAlgn="base"/>
            <a:r>
              <a:rPr lang="en-GB" i="1" dirty="0"/>
              <a:t>Ceteris paribus,</a:t>
            </a:r>
            <a:r>
              <a:rPr lang="en-GB" dirty="0"/>
              <a:t> a higher interest rate reduces investment spending, shifting down the aggregate demand curve.</a:t>
            </a:r>
            <a:endParaRPr lang="it-IT" dirty="0"/>
          </a:p>
          <a:p>
            <a:pPr lvl="0" fontAlgn="base"/>
            <a:r>
              <a:rPr lang="en-GB" dirty="0"/>
              <a:t>A higher expected post-tax rate of profit raises investment spending, shifting up the aggregate demand curve.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6718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err="1" smtClean="0"/>
              <a:t>Government</a:t>
            </a:r>
            <a:r>
              <a:rPr lang="it-IT" dirty="0" smtClean="0"/>
              <a:t> budget balance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fontAlgn="base"/>
            <a:r>
              <a:rPr lang="en-GB" dirty="0" smtClean="0">
                <a:solidFill>
                  <a:srgbClr val="FF0000"/>
                </a:solidFill>
              </a:rPr>
              <a:t>The </a:t>
            </a:r>
            <a:r>
              <a:rPr lang="en-GB" dirty="0">
                <a:solidFill>
                  <a:srgbClr val="FF0000"/>
                </a:solidFill>
              </a:rPr>
              <a:t>government budget balance </a:t>
            </a:r>
            <a:r>
              <a:rPr lang="en-GB" dirty="0"/>
              <a:t>is the difference between government revenue less transfers, </a:t>
            </a:r>
            <a:r>
              <a:rPr lang="en-GB" i="1" dirty="0"/>
              <a:t>T</a:t>
            </a:r>
            <a:r>
              <a:rPr lang="en-GB" dirty="0"/>
              <a:t>, and government spending, </a:t>
            </a:r>
            <a:r>
              <a:rPr lang="en-GB" i="1" dirty="0"/>
              <a:t>G</a:t>
            </a:r>
            <a:r>
              <a:rPr lang="en-GB" dirty="0"/>
              <a:t>, that is, (</a:t>
            </a:r>
            <a:r>
              <a:rPr lang="en-GB" i="1" dirty="0"/>
              <a:t>T</a:t>
            </a:r>
            <a:r>
              <a:rPr lang="en-GB" dirty="0"/>
              <a:t> − </a:t>
            </a:r>
            <a:r>
              <a:rPr lang="en-GB" i="1" dirty="0"/>
              <a:t>G</a:t>
            </a:r>
            <a:r>
              <a:rPr lang="en-GB" dirty="0"/>
              <a:t>). As we have seen, if the economy is in recession, government transfers, like unemployment benefits, rise while tax revenues fall, so the government’s budget balance deteriorates and may become negative.</a:t>
            </a:r>
            <a:endParaRPr lang="it-IT" dirty="0"/>
          </a:p>
          <a:p>
            <a:pPr fontAlgn="base"/>
            <a:r>
              <a:rPr lang="en-GB" dirty="0"/>
              <a:t>When the government’s budget balance is negative, this is called a government budget deficit</a:t>
            </a:r>
            <a:r>
              <a:rPr lang="en-GB" b="1" dirty="0"/>
              <a:t> </a:t>
            </a:r>
            <a:r>
              <a:rPr lang="en-GB" dirty="0"/>
              <a:t>government spending on goods and services, including investment spending, plus spending on transfers (such as pensions and unemployment benefits) is greater than government tax revenue. A government budget surplus is when tax revenue is greater than government spending. To summarize:</a:t>
            </a:r>
            <a:endParaRPr lang="it-IT" dirty="0"/>
          </a:p>
          <a:p>
            <a:pPr lvl="0" fontAlgn="base"/>
            <a:r>
              <a:rPr lang="it-IT" i="1" dirty="0"/>
              <a:t>Budget in balance</a:t>
            </a:r>
            <a:r>
              <a:rPr lang="it-IT" dirty="0"/>
              <a:t>: </a:t>
            </a:r>
            <a:r>
              <a:rPr lang="it-IT" i="1" dirty="0"/>
              <a:t>G</a:t>
            </a:r>
            <a:r>
              <a:rPr lang="it-IT" dirty="0"/>
              <a:t> = </a:t>
            </a:r>
            <a:r>
              <a:rPr lang="it-IT" i="1" dirty="0" smtClean="0"/>
              <a:t>TAX</a:t>
            </a:r>
            <a:endParaRPr lang="it-IT" dirty="0"/>
          </a:p>
          <a:p>
            <a:pPr lvl="0" fontAlgn="base"/>
            <a:r>
              <a:rPr lang="it-IT" i="1" dirty="0"/>
              <a:t>Budget deficit</a:t>
            </a:r>
            <a:r>
              <a:rPr lang="it-IT" dirty="0"/>
              <a:t>: </a:t>
            </a:r>
            <a:r>
              <a:rPr lang="it-IT" i="1" dirty="0"/>
              <a:t>G</a:t>
            </a:r>
            <a:r>
              <a:rPr lang="it-IT" dirty="0"/>
              <a:t> &gt; </a:t>
            </a:r>
            <a:r>
              <a:rPr lang="it-IT" i="1" dirty="0" smtClean="0"/>
              <a:t>TAX</a:t>
            </a:r>
            <a:endParaRPr lang="it-IT" dirty="0"/>
          </a:p>
          <a:p>
            <a:pPr lvl="0" fontAlgn="base"/>
            <a:r>
              <a:rPr lang="it-IT" i="1" dirty="0"/>
              <a:t>Budget surplus</a:t>
            </a:r>
            <a:r>
              <a:rPr lang="it-IT" dirty="0"/>
              <a:t>: </a:t>
            </a:r>
            <a:r>
              <a:rPr lang="it-IT" i="1" dirty="0"/>
              <a:t>G</a:t>
            </a:r>
            <a:r>
              <a:rPr lang="it-IT" dirty="0"/>
              <a:t> &lt; </a:t>
            </a:r>
            <a:r>
              <a:rPr lang="it-IT" i="1" dirty="0" smtClean="0"/>
              <a:t>TAX</a:t>
            </a:r>
            <a:endParaRPr lang="it-IT" dirty="0"/>
          </a:p>
          <a:p>
            <a:pPr fontAlgn="base"/>
            <a:r>
              <a:rPr lang="en-GB" dirty="0"/>
              <a:t>The worsening of the government’s budgetary position in a recession is part of its stabilizing role. Conversely, when the government chooses to override the stabilizers to reduce its deficit, this may amplify fluctuations in the economy.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499435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The import </a:t>
            </a:r>
            <a:r>
              <a:rPr lang="it-IT" dirty="0" err="1" smtClean="0"/>
              <a:t>function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r>
                      <a:rPr lang="it-IT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it-IT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t-IT" i="1">
                        <a:latin typeface="Cambria Math" panose="02040503050406030204" pitchFamily="18" charset="0"/>
                      </a:rPr>
                      <m:t>𝑒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it-IT" i="1">
                        <a:latin typeface="Cambria Math" panose="02040503050406030204" pitchFamily="18" charset="0"/>
                      </a:rPr>
                      <m:t>𝑌</m:t>
                    </m:r>
                  </m:oMath>
                </a14:m>
                <a:endParaRPr lang="it-IT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it-IT" dirty="0" smtClean="0"/>
                  <a:t> = </a:t>
                </a:r>
                <a:r>
                  <a:rPr lang="it-IT" dirty="0" err="1" smtClean="0"/>
                  <a:t>Exogenous</a:t>
                </a:r>
                <a:r>
                  <a:rPr lang="it-IT" dirty="0" smtClean="0"/>
                  <a:t> </a:t>
                </a:r>
                <a:r>
                  <a:rPr lang="it-IT" dirty="0" err="1" smtClean="0"/>
                  <a:t>imports</a:t>
                </a:r>
                <a:r>
                  <a:rPr lang="it-IT" dirty="0" smtClean="0"/>
                  <a:t> (e.g. </a:t>
                </a:r>
                <a:r>
                  <a:rPr lang="it-IT" dirty="0" err="1" smtClean="0"/>
                  <a:t>protectionism</a:t>
                </a:r>
                <a:r>
                  <a:rPr lang="it-IT" dirty="0" smtClean="0"/>
                  <a:t>)</a:t>
                </a:r>
              </a:p>
              <a:p>
                <a:r>
                  <a:rPr lang="en-GB" dirty="0"/>
                  <a:t>As e rises (real exchange rate appreciation), foreign goods and services become relatively cheaper relative to domestic goods and services. Other things being equal</a:t>
                </a:r>
                <a:r>
                  <a:rPr lang="it-IT" dirty="0" smtClean="0"/>
                  <a:t>, ↑e </a:t>
                </a:r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→ ↑M</a:t>
                </a:r>
              </a:p>
              <a:p>
                <a:r>
                  <a:rPr lang="it-IT" dirty="0" err="1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As</a:t>
                </a:r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Y rises (domestic expansion), demand for foreign goods and services rises. </a:t>
                </a:r>
                <a:r>
                  <a:rPr lang="en-GB" dirty="0">
                    <a:latin typeface="Calibri" panose="020F0502020204030204" pitchFamily="34" charset="0"/>
                    <a:cs typeface="Calibri" panose="020F0502020204030204" pitchFamily="34" charset="0"/>
                  </a:rPr>
                  <a:t>Other things being </a:t>
                </a:r>
                <a:r>
                  <a:rPr lang="en-GB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equal, </a:t>
                </a:r>
                <a:r>
                  <a:rPr lang="it-IT" dirty="0" smtClean="0"/>
                  <a:t>↑Y </a:t>
                </a:r>
                <a:r>
                  <a:rPr lang="it-IT" dirty="0">
                    <a:latin typeface="Calibri" panose="020F0502020204030204" pitchFamily="34" charset="0"/>
                    <a:cs typeface="Calibri" panose="020F0502020204030204" pitchFamily="34" charset="0"/>
                  </a:rPr>
                  <a:t>→ ↑</a:t>
                </a:r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M</a:t>
                </a:r>
              </a:p>
              <a:p>
                <a:r>
                  <a:rPr lang="it-IT" dirty="0" err="1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Think</a:t>
                </a:r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it-IT" dirty="0" err="1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about</a:t>
                </a:r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it-IT" dirty="0" err="1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what</a:t>
                </a:r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it-IT" dirty="0" err="1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may</a:t>
                </a:r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cause </a:t>
                </a:r>
                <a:r>
                  <a:rPr lang="it-IT" dirty="0"/>
                  <a:t>↑</a:t>
                </a:r>
                <a:r>
                  <a:rPr lang="it-IT" dirty="0" smtClean="0"/>
                  <a:t>e and ↑Y</a:t>
                </a:r>
                <a:endParaRPr lang="it-IT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dirty="0" smtClean="0"/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51911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The export </a:t>
            </a:r>
            <a:r>
              <a:rPr lang="it-IT" dirty="0" err="1" smtClean="0"/>
              <a:t>function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t-IT" i="1">
                        <a:latin typeface="Cambria Math" panose="02040503050406030204" pitchFamily="18" charset="0"/>
                      </a:rPr>
                      <m:t>𝑒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it-IT" i="1">
                        <a:latin typeface="Cambria Math" panose="02040503050406030204" pitchFamily="18" charset="0"/>
                      </a:rPr>
                      <m:t>𝑌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𝑤</m:t>
                    </m:r>
                  </m:oMath>
                </a14:m>
                <a:endParaRPr lang="it-IT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it-IT" dirty="0"/>
                  <a:t> = </a:t>
                </a:r>
                <a:r>
                  <a:rPr lang="it-IT" dirty="0" err="1"/>
                  <a:t>Exogenous</a:t>
                </a:r>
                <a:r>
                  <a:rPr lang="it-IT" dirty="0"/>
                  <a:t> </a:t>
                </a:r>
                <a:r>
                  <a:rPr lang="it-IT" dirty="0" err="1" smtClean="0"/>
                  <a:t>exports</a:t>
                </a:r>
                <a:r>
                  <a:rPr lang="it-IT" dirty="0" smtClean="0"/>
                  <a:t> </a:t>
                </a:r>
                <a:r>
                  <a:rPr lang="it-IT" dirty="0"/>
                  <a:t>(e.g. </a:t>
                </a:r>
                <a:r>
                  <a:rPr lang="it-IT" dirty="0" err="1"/>
                  <a:t>protectionism</a:t>
                </a:r>
                <a:r>
                  <a:rPr lang="it-IT" dirty="0"/>
                  <a:t>)</a:t>
                </a:r>
              </a:p>
              <a:p>
                <a:r>
                  <a:rPr lang="en-GB" dirty="0"/>
                  <a:t>As e rises (real exchange rate appreciation), </a:t>
                </a:r>
                <a:r>
                  <a:rPr lang="en-GB" dirty="0" smtClean="0"/>
                  <a:t>domestic </a:t>
                </a:r>
                <a:r>
                  <a:rPr lang="en-GB" dirty="0"/>
                  <a:t>goods and services become relatively </a:t>
                </a:r>
                <a:r>
                  <a:rPr lang="en-GB" dirty="0" smtClean="0"/>
                  <a:t>more expensive </a:t>
                </a:r>
                <a:r>
                  <a:rPr lang="en-GB" dirty="0"/>
                  <a:t>relative to </a:t>
                </a:r>
                <a:r>
                  <a:rPr lang="en-GB" dirty="0" smtClean="0"/>
                  <a:t>foreign </a:t>
                </a:r>
                <a:r>
                  <a:rPr lang="en-GB" dirty="0"/>
                  <a:t>goods and services. Other things being equal</a:t>
                </a:r>
                <a:r>
                  <a:rPr lang="it-IT" dirty="0"/>
                  <a:t>, ↑e </a:t>
                </a:r>
                <a:r>
                  <a:rPr lang="it-IT" dirty="0">
                    <a:latin typeface="Calibri" panose="020F0502020204030204" pitchFamily="34" charset="0"/>
                    <a:cs typeface="Calibri" panose="020F0502020204030204" pitchFamily="34" charset="0"/>
                  </a:rPr>
                  <a:t>→ </a:t>
                </a:r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↓X</a:t>
                </a:r>
                <a:endParaRPr lang="it-IT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it-IT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As</a:t>
                </a:r>
                <a:r>
                  <a:rPr lang="it-IT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dirty="0" err="1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Yw</a:t>
                </a:r>
                <a:r>
                  <a:rPr lang="en-GB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rises (global </a:t>
                </a:r>
                <a:r>
                  <a:rPr lang="en-GB" dirty="0">
                    <a:latin typeface="Calibri" panose="020F0502020204030204" pitchFamily="34" charset="0"/>
                    <a:cs typeface="Calibri" panose="020F0502020204030204" pitchFamily="34" charset="0"/>
                  </a:rPr>
                  <a:t>expansion), demand for </a:t>
                </a:r>
                <a:r>
                  <a:rPr lang="en-GB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domestic </a:t>
                </a:r>
                <a:r>
                  <a:rPr lang="en-GB" dirty="0">
                    <a:latin typeface="Calibri" panose="020F0502020204030204" pitchFamily="34" charset="0"/>
                    <a:cs typeface="Calibri" panose="020F0502020204030204" pitchFamily="34" charset="0"/>
                  </a:rPr>
                  <a:t>goods and services rises. Other things being equal, </a:t>
                </a:r>
                <a:r>
                  <a:rPr lang="it-IT" dirty="0"/>
                  <a:t>↑</a:t>
                </a:r>
                <a:r>
                  <a:rPr lang="it-IT" dirty="0" err="1" smtClean="0"/>
                  <a:t>Yw</a:t>
                </a:r>
                <a:r>
                  <a:rPr lang="it-IT" dirty="0" smtClean="0"/>
                  <a:t> </a:t>
                </a:r>
                <a:r>
                  <a:rPr lang="it-IT" dirty="0">
                    <a:latin typeface="Calibri" panose="020F0502020204030204" pitchFamily="34" charset="0"/>
                    <a:cs typeface="Calibri" panose="020F0502020204030204" pitchFamily="34" charset="0"/>
                  </a:rPr>
                  <a:t>→ </a:t>
                </a:r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↑X</a:t>
                </a:r>
                <a:endParaRPr lang="it-IT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it-IT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Think</a:t>
                </a:r>
                <a:r>
                  <a:rPr lang="it-IT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it-IT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about</a:t>
                </a:r>
                <a:r>
                  <a:rPr lang="it-IT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it-IT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what</a:t>
                </a:r>
                <a:r>
                  <a:rPr lang="it-IT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it-IT" dirty="0" err="1">
                    <a:latin typeface="Calibri" panose="020F0502020204030204" pitchFamily="34" charset="0"/>
                    <a:cs typeface="Calibri" panose="020F0502020204030204" pitchFamily="34" charset="0"/>
                  </a:rPr>
                  <a:t>may</a:t>
                </a:r>
                <a:r>
                  <a:rPr lang="it-IT" dirty="0">
                    <a:latin typeface="Calibri" panose="020F0502020204030204" pitchFamily="34" charset="0"/>
                    <a:cs typeface="Calibri" panose="020F0502020204030204" pitchFamily="34" charset="0"/>
                  </a:rPr>
                  <a:t> cause </a:t>
                </a:r>
                <a:r>
                  <a:rPr lang="it-IT" dirty="0" smtClean="0"/>
                  <a:t>↑</a:t>
                </a:r>
                <a:r>
                  <a:rPr lang="it-IT" dirty="0" err="1" smtClean="0"/>
                  <a:t>Yw</a:t>
                </a:r>
                <a:endParaRPr lang="it-IT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485767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400" dirty="0"/>
              <a:t>The </a:t>
            </a:r>
            <a:r>
              <a:rPr lang="it-IT" sz="3400" dirty="0" err="1"/>
              <a:t>multiplier</a:t>
            </a:r>
            <a:r>
              <a:rPr lang="it-IT" sz="3400" dirty="0"/>
              <a:t> model </a:t>
            </a:r>
            <a:r>
              <a:rPr lang="it-IT" sz="3400" dirty="0" err="1"/>
              <a:t>including</a:t>
            </a:r>
            <a:r>
              <a:rPr lang="it-IT" sz="3400" dirty="0"/>
              <a:t> </a:t>
            </a:r>
            <a:r>
              <a:rPr lang="it-IT" sz="3400" dirty="0" err="1"/>
              <a:t>government</a:t>
            </a:r>
            <a:r>
              <a:rPr lang="it-IT" sz="3400" dirty="0"/>
              <a:t> and net </a:t>
            </a:r>
            <a:r>
              <a:rPr lang="it-IT" sz="3400" dirty="0" err="1"/>
              <a:t>exports</a:t>
            </a:r>
            <a:endParaRPr lang="it-IT" sz="3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Segnaposto contenuto 3"/>
              <p:cNvSpPr>
                <a:spLocks noGrp="1"/>
              </p:cNvSpPr>
              <p:nvPr>
                <p:ph sz="half" idx="1"/>
              </p:nvPr>
            </p:nvSpPr>
            <p:spPr>
              <a:xfrm>
                <a:off x="267854" y="1825625"/>
                <a:ext cx="7028873" cy="4351338"/>
              </a:xfrm>
            </p:spPr>
            <p:txBody>
              <a:bodyPr>
                <a:normAutofit fontScale="85000" lnSpcReduction="10000"/>
              </a:bodyPr>
              <a:lstStyle/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sz="2400" i="1" smtClean="0">
                        <a:latin typeface="Cambria Math" panose="02040503050406030204" pitchFamily="18" charset="0"/>
                      </a:rPr>
                      <m:t>𝑌</m:t>
                    </m:r>
                    <m:r>
                      <a:rPr lang="it-IT" sz="240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it-IT" sz="240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it-IT" sz="240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it-IT" sz="2400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it-IT" sz="240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it-IT" sz="2400" i="1" smtClean="0">
                        <a:latin typeface="Cambria Math" panose="02040503050406030204" pitchFamily="18" charset="0"/>
                      </a:rPr>
                      <m:t>𝐺</m:t>
                    </m:r>
                    <m:r>
                      <a:rPr lang="it-IT" sz="240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it-IT" sz="2400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it-IT" sz="240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it-IT" sz="240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it-IT" sz="2400" i="1" smtClean="0"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it-IT" sz="2400" i="1" smtClean="0">
                        <a:latin typeface="Cambria Math" panose="02040503050406030204" pitchFamily="18" charset="0"/>
                      </a:rPr>
                      <m:t>𝐴𝑔𝑔𝑟𝑒𝑔𝑎𝑡𝑒</m:t>
                    </m:r>
                    <m:r>
                      <a:rPr lang="it-IT" sz="240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it-IT" sz="2400" i="1" smtClean="0">
                        <a:latin typeface="Cambria Math" panose="02040503050406030204" pitchFamily="18" charset="0"/>
                      </a:rPr>
                      <m:t>𝑑𝑒𝑚𝑎𝑛𝑑</m:t>
                    </m:r>
                  </m:oMath>
                </a14:m>
                <a:r>
                  <a:rPr lang="it-IT" sz="2400" dirty="0"/>
                  <a:t>  </a:t>
                </a:r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sz="2400" i="1">
                        <a:latin typeface="Cambria Math" panose="02040503050406030204" pitchFamily="18" charset="0"/>
                      </a:rPr>
                      <m:t>𝐶</m:t>
                    </m:r>
                    <m:r>
                      <a:rPr lang="it-IT" sz="24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t-IT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4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it-IT" sz="2400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d>
                      <m:dPr>
                        <m:ctrlPr>
                          <a:rPr lang="it-IT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𝑌</m:t>
                        </m:r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d>
                    <m:r>
                      <a:rPr lang="it-IT" sz="2400" i="1"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it-IT" sz="2400" i="1">
                        <a:latin typeface="Cambria Math" panose="02040503050406030204" pitchFamily="18" charset="0"/>
                      </a:rPr>
                      <m:t>𝐶𝑜𝑛𝑠𝑢𝑚𝑝𝑡𝑖𝑜𝑛</m:t>
                    </m:r>
                    <m:r>
                      <a:rPr lang="it-IT" sz="24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it-IT" sz="2400" i="1">
                        <a:latin typeface="Cambria Math" panose="02040503050406030204" pitchFamily="18" charset="0"/>
                      </a:rPr>
                      <m:t>𝑓𝑢𝑛𝑐𝑡𝑖𝑜𝑛</m:t>
                    </m:r>
                  </m:oMath>
                </a14:m>
                <a:endParaRPr lang="it-IT" sz="2400" dirty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sz="2400" i="1">
                        <a:latin typeface="Cambria Math" panose="02040503050406030204" pitchFamily="18" charset="0"/>
                      </a:rPr>
                      <m:t>𝐼</m:t>
                    </m:r>
                    <m:r>
                      <a:rPr lang="it-IT" sz="24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t-IT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it-IT" sz="2400" i="1">
                        <a:latin typeface="Cambria Math" panose="02040503050406030204" pitchFamily="18" charset="0"/>
                      </a:rPr>
                      <m:t> −</m:t>
                    </m:r>
                    <m:r>
                      <a:rPr lang="it-IT" sz="2400" i="1">
                        <a:latin typeface="Cambria Math" panose="02040503050406030204" pitchFamily="18" charset="0"/>
                      </a:rPr>
                      <m:t>𝑏𝑟</m:t>
                    </m:r>
                  </m:oMath>
                </a14:m>
                <a:endParaRPr lang="it-IT" sz="2400" i="1" dirty="0" smtClean="0">
                  <a:latin typeface="Cambria Math" panose="02040503050406030204" pitchFamily="18" charset="0"/>
                </a:endParaRPr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sz="2400" i="1">
                        <a:latin typeface="Cambria Math" panose="02040503050406030204" pitchFamily="18" charset="0"/>
                      </a:rPr>
                      <m:t>𝑀</m:t>
                    </m:r>
                    <m:r>
                      <a:rPr lang="it-IT" sz="24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t-IT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it-IT" sz="2400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t-IT" sz="2400" i="1">
                        <a:latin typeface="Cambria Math" panose="02040503050406030204" pitchFamily="18" charset="0"/>
                      </a:rPr>
                      <m:t>𝑒</m:t>
                    </m:r>
                    <m:r>
                      <a:rPr lang="it-IT" sz="2400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it-IT" sz="2400" i="1">
                        <a:latin typeface="Cambria Math" panose="02040503050406030204" pitchFamily="18" charset="0"/>
                      </a:rPr>
                      <m:t>𝑌</m:t>
                    </m:r>
                  </m:oMath>
                </a14:m>
                <a:endParaRPr lang="it-IT" sz="2400" dirty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sz="2400" i="1">
                        <a:latin typeface="Cambria Math" panose="02040503050406030204" pitchFamily="18" charset="0"/>
                      </a:rPr>
                      <m:t>𝑋</m:t>
                    </m:r>
                    <m:r>
                      <a:rPr lang="it-IT" sz="24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t-IT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it-IT" sz="2400" i="1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it-IT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it-IT" sz="2400" i="1">
                        <a:latin typeface="Cambria Math" panose="02040503050406030204" pitchFamily="18" charset="0"/>
                      </a:rPr>
                      <m:t>𝑒</m:t>
                    </m:r>
                    <m:r>
                      <a:rPr lang="it-IT" sz="2400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it-IT" sz="2400" i="1">
                        <a:latin typeface="Cambria Math" panose="02040503050406030204" pitchFamily="18" charset="0"/>
                      </a:rPr>
                      <m:t>𝑌𝑤</m:t>
                    </m:r>
                  </m:oMath>
                </a14:m>
                <a:endParaRPr lang="it-IT" sz="2400" dirty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sz="2400" i="1">
                        <a:latin typeface="Cambria Math" panose="02040503050406030204" pitchFamily="18" charset="0"/>
                      </a:rPr>
                      <m:t>𝐺</m:t>
                    </m:r>
                    <m:r>
                      <a:rPr lang="it-IT" sz="24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t-IT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endParaRPr lang="it-IT" sz="2400" dirty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sz="2400" i="1">
                        <a:latin typeface="Cambria Math" panose="02040503050406030204" pitchFamily="18" charset="0"/>
                      </a:rPr>
                      <m:t>𝑇</m:t>
                    </m:r>
                    <m:r>
                      <a:rPr lang="it-IT" sz="24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it-IT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it-IT" sz="24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it-IT" sz="2400" i="1">
                        <a:latin typeface="Cambria Math" panose="02040503050406030204" pitchFamily="18" charset="0"/>
                      </a:rPr>
                      <m:t>𝑡𝑌</m:t>
                    </m:r>
                  </m:oMath>
                </a14:m>
                <a:r>
                  <a:rPr lang="it-IT" sz="2400" dirty="0"/>
                  <a:t> </a:t>
                </a:r>
                <a:endParaRPr lang="it-IT" sz="2400" dirty="0" smtClean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it-IT" sz="2400" dirty="0" err="1" smtClean="0"/>
                  <a:t>Given</a:t>
                </a:r>
                <a:r>
                  <a:rPr lang="it-IT" sz="2400" dirty="0" smtClean="0"/>
                  <a:t> </a:t>
                </a:r>
                <a:r>
                  <a:rPr lang="it-IT" sz="2400" dirty="0" err="1" smtClean="0"/>
                  <a:t>Yw</a:t>
                </a:r>
                <a:r>
                  <a:rPr lang="it-IT" sz="2400" dirty="0" smtClean="0"/>
                  <a:t>, r, e</a:t>
                </a:r>
                <a:endParaRPr lang="it-IT" sz="2400" dirty="0"/>
              </a:p>
              <a:p>
                <a:r>
                  <a:rPr lang="it-IT" sz="2400" b="1" dirty="0" smtClean="0"/>
                  <a:t>SOLUTION IN CLASS</a:t>
                </a:r>
              </a:p>
              <a:p>
                <a:r>
                  <a:rPr lang="it-IT" sz="2400" dirty="0" smtClean="0"/>
                  <a:t>Equilibrium GDP</a:t>
                </a:r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it-IT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𝑌</m:t>
                        </m:r>
                      </m:e>
                      <m:sup>
                        <m:r>
                          <a:rPr lang="it-IT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it-IT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t-IT" sz="240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sz="24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it-IT" sz="24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1−</m:t>
                        </m:r>
                        <m:sSub>
                          <m:sSubPr>
                            <m:ctrlPr>
                              <a:rPr lang="it-IT" sz="2400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t-IT" sz="2400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b>
                            <m:r>
                              <a:rPr lang="it-IT" sz="2400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d>
                          <m:dPr>
                            <m:ctrlPr>
                              <a:rPr lang="it-IT" sz="2400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it-IT" sz="2400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1−</m:t>
                            </m:r>
                            <m:r>
                              <a:rPr lang="it-IT" sz="2400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  <m:r>
                          <a:rPr lang="it-IT" sz="24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it-IT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t-IT" sz="24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it-IT" sz="24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  <m:d>
                      <m:dPr>
                        <m:begChr m:val="["/>
                        <m:endChr m:val="]"/>
                        <m:ctrlPr>
                          <a:rPr lang="it-IT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it-IT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t-IT" sz="2400" i="1">
                                <a:latin typeface="Cambria Math" panose="020405030504060302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it-IT" sz="2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it-IT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it-IT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𝐼</m:t>
                        </m:r>
                        <m:d>
                          <m:dPr>
                            <m:ctrlPr>
                              <a:rPr lang="it-IT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it-IT" sz="24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</m:d>
                        <m:r>
                          <a:rPr lang="it-IT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it-IT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  <m:r>
                          <a:rPr lang="it-IT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it-IT" sz="24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 −</m:t>
                        </m:r>
                        <m:sSub>
                          <m:sSubPr>
                            <m:ctrlPr>
                              <a:rPr lang="it-IT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t-IT" sz="2400" i="1"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it-IT" sz="2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it-IT" sz="24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it-IT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t-IT" sz="24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it-IT" sz="24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it-IT" sz="2400" i="1">
                            <a:latin typeface="Cambria Math" panose="02040503050406030204" pitchFamily="18" charset="0"/>
                          </a:rPr>
                          <m:t>𝑒</m:t>
                        </m:r>
                        <m:r>
                          <a:rPr lang="it-IT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it-IT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sSub>
                              <m:sSubPr>
                                <m:ctrlPr>
                                  <a:rPr lang="it-IT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it-IT" sz="2400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𝑐</m:t>
                                </m:r>
                              </m:e>
                              <m:sub>
                                <m:r>
                                  <a:rPr lang="it-IT" sz="24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it-IT" sz="24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it-IT" sz="2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e>
                    </m:d>
                  </m:oMath>
                </a14:m>
                <a:endParaRPr lang="it-IT" sz="2400" dirty="0"/>
              </a:p>
            </p:txBody>
          </p:sp>
        </mc:Choice>
        <mc:Fallback xmlns="">
          <p:sp>
            <p:nvSpPr>
              <p:cNvPr id="4" name="Segnaposto contenuto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267854" y="1825625"/>
                <a:ext cx="7028873" cy="4351338"/>
              </a:xfrm>
              <a:blipFill>
                <a:blip r:embed="rId2"/>
                <a:stretch>
                  <a:fillRect l="-954" t="-210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Immagin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9163" y="2327564"/>
            <a:ext cx="3586301" cy="3103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5159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The Basic Idea of the Keynesian Multiplier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 smtClean="0"/>
              <a:t>The </a:t>
            </a:r>
            <a:r>
              <a:rPr dirty="0"/>
              <a:t>multiplier measures how an autonomous change in expenditure translates into a more than proportional change in national </a:t>
            </a:r>
            <a:r>
              <a:rPr dirty="0" smtClean="0"/>
              <a:t>income</a:t>
            </a:r>
            <a:r>
              <a:rPr lang="it-IT" dirty="0" smtClean="0"/>
              <a:t>, on the </a:t>
            </a:r>
            <a:r>
              <a:rPr lang="it-IT" dirty="0" err="1" smtClean="0"/>
              <a:t>assumption</a:t>
            </a:r>
            <a:r>
              <a:rPr lang="it-IT" dirty="0" smtClean="0"/>
              <a:t> </a:t>
            </a:r>
            <a:r>
              <a:rPr lang="it-IT" dirty="0" err="1" smtClean="0"/>
              <a:t>that</a:t>
            </a:r>
            <a:r>
              <a:rPr lang="it-IT" dirty="0" smtClean="0"/>
              <a:t> the </a:t>
            </a:r>
            <a:r>
              <a:rPr lang="it-IT" dirty="0" err="1" smtClean="0"/>
              <a:t>principle</a:t>
            </a:r>
            <a:r>
              <a:rPr lang="it-IT" dirty="0" smtClean="0"/>
              <a:t> of </a:t>
            </a:r>
            <a:r>
              <a:rPr lang="it-IT" dirty="0" err="1" smtClean="0"/>
              <a:t>effective</a:t>
            </a:r>
            <a:r>
              <a:rPr lang="it-IT" dirty="0" smtClean="0"/>
              <a:t> </a:t>
            </a:r>
            <a:r>
              <a:rPr lang="it-IT" dirty="0" err="1" smtClean="0"/>
              <a:t>demand</a:t>
            </a:r>
            <a:r>
              <a:rPr lang="it-IT" dirty="0" smtClean="0"/>
              <a:t> </a:t>
            </a:r>
            <a:r>
              <a:rPr lang="it-IT" dirty="0" err="1" smtClean="0"/>
              <a:t>is</a:t>
            </a:r>
            <a:r>
              <a:rPr lang="it-IT" dirty="0" smtClean="0"/>
              <a:t> </a:t>
            </a:r>
            <a:r>
              <a:rPr lang="it-IT" dirty="0" err="1" smtClean="0"/>
              <a:t>valid</a:t>
            </a:r>
            <a:r>
              <a:rPr lang="it-IT" dirty="0" smtClean="0"/>
              <a:t>. </a:t>
            </a:r>
            <a:endParaRPr dirty="0"/>
          </a:p>
          <a:p>
            <a:r>
              <a:rPr dirty="0" smtClean="0"/>
              <a:t>Logic</a:t>
            </a:r>
            <a:r>
              <a:rPr dirty="0"/>
              <a:t>: an initial increase in demand creates income → income induces consumption → consumption sustains further demand → new income, and so on.</a:t>
            </a:r>
          </a:p>
          <a:p>
            <a:r>
              <a:rPr dirty="0" smtClean="0"/>
              <a:t>In </a:t>
            </a:r>
            <a:r>
              <a:rPr dirty="0"/>
              <a:t>a closed economy without taxation:</a:t>
            </a:r>
          </a:p>
          <a:p>
            <a:r>
              <a:rPr dirty="0"/>
              <a:t>   k = 1 / (1 – c), where c = marginal propensity to consume.</a:t>
            </a:r>
          </a:p>
        </p:txBody>
      </p:sp>
    </p:spTree>
    <p:extLst>
      <p:ext uri="{BB962C8B-B14F-4D97-AF65-F5344CB8AC3E}">
        <p14:creationId xmlns:p14="http://schemas.microsoft.com/office/powerpoint/2010/main" val="11915000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Openness and Taxation Effects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 smtClean="0"/>
              <a:t>In </a:t>
            </a:r>
            <a:r>
              <a:rPr dirty="0"/>
              <a:t>an open economy, part of domestic demand 'leaks out' as imports.</a:t>
            </a:r>
          </a:p>
          <a:p>
            <a:r>
              <a:rPr dirty="0" smtClean="0"/>
              <a:t>With </a:t>
            </a:r>
            <a:r>
              <a:rPr dirty="0"/>
              <a:t>taxation, part of income is withdrawn by the government.</a:t>
            </a:r>
          </a:p>
          <a:p>
            <a:r>
              <a:rPr dirty="0" smtClean="0"/>
              <a:t>Leakages </a:t>
            </a:r>
            <a:r>
              <a:rPr dirty="0"/>
              <a:t>from the income–expenditure circuit include:</a:t>
            </a:r>
          </a:p>
          <a:p>
            <a:r>
              <a:rPr dirty="0"/>
              <a:t>   – Saving (S)</a:t>
            </a:r>
          </a:p>
          <a:p>
            <a:r>
              <a:rPr dirty="0"/>
              <a:t>   – Taxes (T)</a:t>
            </a:r>
          </a:p>
          <a:p>
            <a:r>
              <a:rPr dirty="0"/>
              <a:t>   – Imports (M)</a:t>
            </a:r>
          </a:p>
          <a:p>
            <a:r>
              <a:rPr dirty="0" smtClean="0"/>
              <a:t>The </a:t>
            </a:r>
            <a:r>
              <a:rPr dirty="0"/>
              <a:t>multiplier is therefore smaller than in a closed economy without taxes.</a:t>
            </a:r>
          </a:p>
        </p:txBody>
      </p:sp>
    </p:spTree>
    <p:extLst>
      <p:ext uri="{BB962C8B-B14F-4D97-AF65-F5344CB8AC3E}">
        <p14:creationId xmlns:p14="http://schemas.microsoft.com/office/powerpoint/2010/main" val="39623174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Formula and Policy Implications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dirty="0" smtClean="0"/>
              <a:t>General </a:t>
            </a:r>
            <a:r>
              <a:rPr dirty="0"/>
              <a:t>formula in an open economy with taxation:</a:t>
            </a:r>
          </a:p>
          <a:p>
            <a:r>
              <a:rPr dirty="0"/>
              <a:t>   k = 1 / [1 – c(1 – t) + m]</a:t>
            </a:r>
          </a:p>
          <a:p>
            <a:r>
              <a:rPr dirty="0"/>
              <a:t>   where:</a:t>
            </a:r>
          </a:p>
          <a:p>
            <a:r>
              <a:rPr dirty="0" smtClean="0"/>
              <a:t>c </a:t>
            </a:r>
            <a:r>
              <a:rPr dirty="0"/>
              <a:t>= marginal propensity to consume</a:t>
            </a:r>
          </a:p>
          <a:p>
            <a:r>
              <a:rPr dirty="0" smtClean="0"/>
              <a:t>t </a:t>
            </a:r>
            <a:r>
              <a:rPr dirty="0"/>
              <a:t>= tax rate</a:t>
            </a:r>
          </a:p>
          <a:p>
            <a:r>
              <a:rPr dirty="0" smtClean="0"/>
              <a:t>m </a:t>
            </a:r>
            <a:r>
              <a:rPr dirty="0"/>
              <a:t>= marginal propensity to import</a:t>
            </a:r>
          </a:p>
          <a:p>
            <a:r>
              <a:rPr dirty="0" smtClean="0"/>
              <a:t>Higher </a:t>
            </a:r>
            <a:r>
              <a:rPr dirty="0"/>
              <a:t>t or m reduces the </a:t>
            </a:r>
            <a:r>
              <a:rPr dirty="0" smtClean="0"/>
              <a:t>multiplier</a:t>
            </a:r>
            <a:r>
              <a:rPr lang="it-IT" dirty="0" smtClean="0"/>
              <a:t> (</a:t>
            </a:r>
            <a:r>
              <a:rPr lang="it-IT" dirty="0" err="1" smtClean="0"/>
              <a:t>why</a:t>
            </a:r>
            <a:r>
              <a:rPr lang="it-IT" dirty="0" smtClean="0"/>
              <a:t>)</a:t>
            </a:r>
            <a:r>
              <a:rPr dirty="0" smtClean="0"/>
              <a:t>.</a:t>
            </a:r>
            <a:endParaRPr dirty="0"/>
          </a:p>
          <a:p>
            <a:r>
              <a:rPr dirty="0" smtClean="0"/>
              <a:t>Fiscal </a:t>
            </a:r>
            <a:r>
              <a:rPr dirty="0"/>
              <a:t>policy is less powerful in open economies with taxation than in closed economies without taxation.</a:t>
            </a:r>
          </a:p>
        </p:txBody>
      </p:sp>
    </p:spTree>
    <p:extLst>
      <p:ext uri="{BB962C8B-B14F-4D97-AF65-F5344CB8AC3E}">
        <p14:creationId xmlns:p14="http://schemas.microsoft.com/office/powerpoint/2010/main" val="16152922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Flash </a:t>
            </a:r>
            <a:r>
              <a:rPr lang="it-IT" dirty="0" err="1" smtClean="0"/>
              <a:t>exercise</a:t>
            </a:r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i="1" smtClean="0">
                        <a:latin typeface="Cambria Math" panose="02040503050406030204" pitchFamily="18" charset="0"/>
                      </a:rPr>
                      <m:t>𝑌</m:t>
                    </m:r>
                    <m:r>
                      <a:rPr lang="it-IT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it-IT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it-IT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it-IT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it-IT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it-IT" i="1" smtClean="0">
                        <a:latin typeface="Cambria Math" panose="02040503050406030204" pitchFamily="18" charset="0"/>
                      </a:rPr>
                      <m:t>𝐺</m:t>
                    </m:r>
                    <m:r>
                      <a:rPr lang="it-IT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it-IT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it-IT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it-IT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it-IT" i="1" smtClean="0">
                        <a:latin typeface="Cambria Math" panose="02040503050406030204" pitchFamily="18" charset="0"/>
                      </a:rPr>
                      <m:t>         </m:t>
                    </m:r>
                  </m:oMath>
                </a14:m>
                <a:endParaRPr lang="it-IT" i="1" dirty="0" smtClean="0">
                  <a:latin typeface="Cambria Math" panose="02040503050406030204" pitchFamily="18" charset="0"/>
                </a:endParaRPr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</a:rPr>
                      <m:t>𝐶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=100+0.8</m:t>
                    </m:r>
                    <m:d>
                      <m:d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𝑌</m:t>
                        </m:r>
                        <m:r>
                          <a:rPr lang="it-IT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it-IT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d>
                  </m:oMath>
                </a14:m>
                <a:endParaRPr lang="it-IT" dirty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</a:rPr>
                      <m:t>𝐼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=300 −10.000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𝑟</m:t>
                    </m:r>
                  </m:oMath>
                </a14:m>
                <a:endParaRPr lang="it-IT" dirty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</a:rPr>
                      <m:t>𝑀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=250+50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𝑒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+ 0.2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𝑌</m:t>
                    </m:r>
                  </m:oMath>
                </a14:m>
                <a:endParaRPr lang="it-IT" dirty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</a:rPr>
                      <m:t>𝑋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=200−100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𝑒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+0.04</m:t>
                    </m:r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𝑌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𝑤</m:t>
                        </m:r>
                      </m:sub>
                    </m:sSub>
                  </m:oMath>
                </a14:m>
                <a:endParaRPr lang="it-IT" dirty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</a:rPr>
                      <m:t>𝐺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=100</m:t>
                    </m:r>
                  </m:oMath>
                </a14:m>
                <a:endParaRPr lang="it-IT" dirty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i="1">
                        <a:latin typeface="Cambria Math" panose="02040503050406030204" pitchFamily="18" charset="0"/>
                      </a:rPr>
                      <m:t>𝑇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=50+0.25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𝑌</m:t>
                    </m:r>
                  </m:oMath>
                </a14:m>
                <a:r>
                  <a:rPr lang="it-IT" dirty="0"/>
                  <a:t> </a:t>
                </a:r>
                <a:r>
                  <a:rPr lang="it-IT" dirty="0" smtClean="0"/>
                  <a:t>Taxation</a:t>
                </a:r>
              </a:p>
              <a:p>
                <a:pPr marL="514350" indent="-514350">
                  <a:buFont typeface="+mj-lt"/>
                  <a:buAutoNum type="arabicPeriod"/>
                </a:pPr>
                <a:r>
                  <a:rPr lang="it-IT" dirty="0" smtClean="0"/>
                  <a:t>e = 1</a:t>
                </a:r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i="1">
                            <a:latin typeface="Cambria Math" panose="02040503050406030204" pitchFamily="18" charset="0"/>
                          </a:rPr>
                          <m:t>𝑌</m:t>
                        </m:r>
                      </m:e>
                      <m:sub>
                        <m:r>
                          <a:rPr lang="it-IT" i="1">
                            <a:latin typeface="Cambria Math" panose="02040503050406030204" pitchFamily="18" charset="0"/>
                          </a:rPr>
                          <m:t>𝑤</m:t>
                        </m:r>
                      </m:sub>
                    </m:sSub>
                    <m:r>
                      <a:rPr lang="it-IT" b="0" i="1" smtClean="0">
                        <a:latin typeface="Cambria Math" panose="02040503050406030204" pitchFamily="18" charset="0"/>
                      </a:rPr>
                      <m:t>=10.000</m:t>
                    </m:r>
                  </m:oMath>
                </a14:m>
                <a:endParaRPr lang="it-IT" dirty="0" smtClean="0"/>
              </a:p>
              <a:p>
                <a:pPr marL="514350" indent="-514350"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t-IT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it-IT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it-IT" b="0" i="1" smtClean="0">
                        <a:latin typeface="Cambria Math" panose="02040503050406030204" pitchFamily="18" charset="0"/>
                      </a:rPr>
                      <m:t>0.01</m:t>
                    </m:r>
                  </m:oMath>
                </a14:m>
                <a:endParaRPr lang="it-IT" dirty="0"/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10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301091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4"/>
          <p:cNvSpPr>
            <a:spLocks noGrp="1"/>
          </p:cNvSpPr>
          <p:nvPr>
            <p:ph type="title"/>
          </p:nvPr>
        </p:nvSpPr>
        <p:spPr>
          <a:xfrm>
            <a:off x="838200" y="346653"/>
            <a:ext cx="10515600" cy="1325563"/>
          </a:xfrm>
        </p:spPr>
        <p:txBody>
          <a:bodyPr/>
          <a:lstStyle/>
          <a:p>
            <a:pPr algn="ctr"/>
            <a:r>
              <a:rPr lang="it-IT" dirty="0" err="1" smtClean="0"/>
              <a:t>Questions</a:t>
            </a:r>
            <a:endParaRPr lang="it-IT" dirty="0"/>
          </a:p>
        </p:txBody>
      </p:sp>
      <p:sp>
        <p:nvSpPr>
          <p:cNvPr id="6" name="Segnaposto contenuto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err="1" smtClean="0"/>
              <a:t>What</a:t>
            </a:r>
            <a:r>
              <a:rPr lang="it-IT" dirty="0" smtClean="0"/>
              <a:t> </a:t>
            </a:r>
            <a:r>
              <a:rPr lang="it-IT" dirty="0" err="1" smtClean="0"/>
              <a:t>is</a:t>
            </a:r>
            <a:r>
              <a:rPr lang="it-IT" dirty="0" smtClean="0"/>
              <a:t> the </a:t>
            </a:r>
            <a:r>
              <a:rPr lang="it-IT" dirty="0" err="1" smtClean="0"/>
              <a:t>tax</a:t>
            </a:r>
            <a:r>
              <a:rPr lang="it-IT" dirty="0" smtClean="0"/>
              <a:t> rate? </a:t>
            </a:r>
          </a:p>
          <a:p>
            <a:r>
              <a:rPr lang="it-IT" dirty="0" err="1" smtClean="0"/>
              <a:t>What</a:t>
            </a:r>
            <a:r>
              <a:rPr lang="it-IT" dirty="0" smtClean="0"/>
              <a:t> </a:t>
            </a:r>
            <a:r>
              <a:rPr lang="it-IT" dirty="0" err="1" smtClean="0"/>
              <a:t>is</a:t>
            </a:r>
            <a:r>
              <a:rPr lang="it-IT" dirty="0" smtClean="0"/>
              <a:t> the </a:t>
            </a:r>
            <a:r>
              <a:rPr lang="it-IT" dirty="0" err="1" smtClean="0"/>
              <a:t>value</a:t>
            </a:r>
            <a:r>
              <a:rPr lang="it-IT" dirty="0" smtClean="0"/>
              <a:t> of the MPC? </a:t>
            </a:r>
            <a:r>
              <a:rPr lang="it-IT" dirty="0" err="1" smtClean="0"/>
              <a:t>What</a:t>
            </a:r>
            <a:r>
              <a:rPr lang="it-IT" dirty="0" smtClean="0"/>
              <a:t> </a:t>
            </a:r>
            <a:r>
              <a:rPr lang="it-IT" dirty="0" err="1"/>
              <a:t>is</a:t>
            </a:r>
            <a:r>
              <a:rPr lang="it-IT" dirty="0"/>
              <a:t> the </a:t>
            </a:r>
            <a:r>
              <a:rPr lang="it-IT" dirty="0" err="1" smtClean="0"/>
              <a:t>value</a:t>
            </a:r>
            <a:r>
              <a:rPr lang="it-IT" dirty="0" smtClean="0"/>
              <a:t> of the MPS?</a:t>
            </a:r>
          </a:p>
          <a:p>
            <a:r>
              <a:rPr lang="it-IT" dirty="0" err="1" smtClean="0"/>
              <a:t>What</a:t>
            </a:r>
            <a:r>
              <a:rPr lang="it-IT" dirty="0" smtClean="0"/>
              <a:t> </a:t>
            </a:r>
            <a:r>
              <a:rPr lang="it-IT" dirty="0" err="1" smtClean="0"/>
              <a:t>does</a:t>
            </a:r>
            <a:r>
              <a:rPr lang="it-IT" dirty="0" smtClean="0"/>
              <a:t> the </a:t>
            </a:r>
            <a:r>
              <a:rPr lang="it-IT" dirty="0" err="1" smtClean="0"/>
              <a:t>value</a:t>
            </a:r>
            <a:r>
              <a:rPr lang="it-IT" dirty="0" smtClean="0"/>
              <a:t> of the MPC </a:t>
            </a:r>
            <a:r>
              <a:rPr lang="it-IT" dirty="0" err="1" smtClean="0"/>
              <a:t>imply</a:t>
            </a:r>
            <a:r>
              <a:rPr lang="it-IT" dirty="0" smtClean="0"/>
              <a:t>?</a:t>
            </a:r>
          </a:p>
          <a:p>
            <a:r>
              <a:rPr lang="it-IT" dirty="0" err="1" smtClean="0"/>
              <a:t>What</a:t>
            </a:r>
            <a:r>
              <a:rPr lang="it-IT" dirty="0" smtClean="0"/>
              <a:t> </a:t>
            </a:r>
            <a:r>
              <a:rPr lang="it-IT" dirty="0" err="1" smtClean="0"/>
              <a:t>is</a:t>
            </a:r>
            <a:r>
              <a:rPr lang="it-IT" dirty="0" smtClean="0"/>
              <a:t> the </a:t>
            </a:r>
            <a:r>
              <a:rPr lang="it-IT" dirty="0" err="1" smtClean="0"/>
              <a:t>value</a:t>
            </a:r>
            <a:r>
              <a:rPr lang="it-IT" dirty="0" smtClean="0"/>
              <a:t> of the </a:t>
            </a:r>
            <a:r>
              <a:rPr lang="it-IT" dirty="0" err="1" smtClean="0"/>
              <a:t>Keynesian</a:t>
            </a:r>
            <a:r>
              <a:rPr lang="it-IT" dirty="0" smtClean="0"/>
              <a:t> </a:t>
            </a:r>
            <a:r>
              <a:rPr lang="it-IT" dirty="0" err="1" smtClean="0"/>
              <a:t>multiplier</a:t>
            </a:r>
            <a:r>
              <a:rPr lang="it-IT" dirty="0" smtClean="0"/>
              <a:t>?</a:t>
            </a:r>
          </a:p>
          <a:p>
            <a:r>
              <a:rPr lang="it-IT" dirty="0" err="1" smtClean="0"/>
              <a:t>What</a:t>
            </a:r>
            <a:r>
              <a:rPr lang="it-IT" dirty="0" smtClean="0"/>
              <a:t> </a:t>
            </a:r>
            <a:r>
              <a:rPr lang="it-IT" dirty="0" err="1" smtClean="0"/>
              <a:t>is</a:t>
            </a:r>
            <a:r>
              <a:rPr lang="it-IT" dirty="0" smtClean="0"/>
              <a:t> the </a:t>
            </a:r>
            <a:r>
              <a:rPr lang="it-IT" dirty="0" err="1" smtClean="0"/>
              <a:t>value</a:t>
            </a:r>
            <a:r>
              <a:rPr lang="it-IT" dirty="0" smtClean="0"/>
              <a:t> of </a:t>
            </a:r>
            <a:r>
              <a:rPr lang="it-IT" dirty="0" err="1" smtClean="0"/>
              <a:t>autonomous</a:t>
            </a:r>
            <a:r>
              <a:rPr lang="it-IT" dirty="0" smtClean="0"/>
              <a:t> </a:t>
            </a:r>
            <a:r>
              <a:rPr lang="it-IT" dirty="0" err="1" smtClean="0"/>
              <a:t>demand</a:t>
            </a:r>
            <a:r>
              <a:rPr lang="it-IT" dirty="0" smtClean="0"/>
              <a:t>?</a:t>
            </a:r>
          </a:p>
          <a:p>
            <a:r>
              <a:rPr lang="it-IT" dirty="0" err="1" smtClean="0"/>
              <a:t>What</a:t>
            </a:r>
            <a:r>
              <a:rPr lang="it-IT" dirty="0" smtClean="0"/>
              <a:t> </a:t>
            </a:r>
            <a:r>
              <a:rPr lang="it-IT" dirty="0" err="1" smtClean="0"/>
              <a:t>is</a:t>
            </a:r>
            <a:r>
              <a:rPr lang="it-IT" dirty="0" smtClean="0"/>
              <a:t> the </a:t>
            </a:r>
            <a:r>
              <a:rPr lang="it-IT" dirty="0" err="1" smtClean="0"/>
              <a:t>value</a:t>
            </a:r>
            <a:r>
              <a:rPr lang="it-IT" dirty="0" smtClean="0"/>
              <a:t> of </a:t>
            </a:r>
            <a:r>
              <a:rPr lang="it-IT" dirty="0" err="1" smtClean="0"/>
              <a:t>equilibrium</a:t>
            </a:r>
            <a:r>
              <a:rPr lang="it-IT" dirty="0" smtClean="0"/>
              <a:t> GDP? </a:t>
            </a:r>
          </a:p>
          <a:p>
            <a:r>
              <a:rPr lang="it-IT" dirty="0" smtClean="0"/>
              <a:t>Equilibrium </a:t>
            </a:r>
            <a:r>
              <a:rPr lang="it-IT" dirty="0" err="1" smtClean="0"/>
              <a:t>consumption</a:t>
            </a:r>
            <a:r>
              <a:rPr lang="it-IT" dirty="0" smtClean="0"/>
              <a:t>? Equilibrium </a:t>
            </a:r>
            <a:r>
              <a:rPr lang="it-IT" dirty="0" err="1" smtClean="0"/>
              <a:t>savings</a:t>
            </a:r>
            <a:r>
              <a:rPr lang="it-IT" dirty="0" smtClean="0"/>
              <a:t>? Equilibrium </a:t>
            </a:r>
            <a:r>
              <a:rPr lang="it-IT" dirty="0" err="1" smtClean="0"/>
              <a:t>imports</a:t>
            </a:r>
            <a:r>
              <a:rPr lang="it-IT" dirty="0" smtClean="0"/>
              <a:t>?</a:t>
            </a:r>
          </a:p>
          <a:p>
            <a:r>
              <a:rPr lang="it-IT" dirty="0" err="1" smtClean="0"/>
              <a:t>Government</a:t>
            </a:r>
            <a:r>
              <a:rPr lang="it-IT" dirty="0" smtClean="0"/>
              <a:t> budget balance? </a:t>
            </a:r>
            <a:r>
              <a:rPr lang="it-IT" dirty="0" err="1" smtClean="0"/>
              <a:t>Int.l</a:t>
            </a:r>
            <a:r>
              <a:rPr lang="it-IT" dirty="0" smtClean="0"/>
              <a:t> </a:t>
            </a:r>
            <a:r>
              <a:rPr lang="it-IT" dirty="0" err="1" smtClean="0"/>
              <a:t>trade</a:t>
            </a:r>
            <a:r>
              <a:rPr lang="it-IT" dirty="0" smtClean="0"/>
              <a:t> balance?</a:t>
            </a:r>
          </a:p>
          <a:p>
            <a:r>
              <a:rPr lang="it-IT" dirty="0" smtClean="0"/>
              <a:t>IF KAB = 0, NEO = 0, PRINC balance = 150, SECINC balance = - 200, </a:t>
            </a:r>
            <a:r>
              <a:rPr lang="it-IT" dirty="0" err="1" smtClean="0"/>
              <a:t>is</a:t>
            </a:r>
            <a:r>
              <a:rPr lang="it-IT" dirty="0" smtClean="0"/>
              <a:t> the country a net </a:t>
            </a:r>
            <a:r>
              <a:rPr lang="it-IT" dirty="0" err="1" smtClean="0"/>
              <a:t>borrower</a:t>
            </a:r>
            <a:r>
              <a:rPr lang="it-IT" dirty="0" smtClean="0"/>
              <a:t> or a net </a:t>
            </a:r>
            <a:r>
              <a:rPr lang="it-IT" dirty="0" err="1" smtClean="0"/>
              <a:t>lender</a:t>
            </a:r>
            <a:r>
              <a:rPr lang="it-IT" dirty="0" smtClean="0"/>
              <a:t>?</a:t>
            </a:r>
          </a:p>
          <a:p>
            <a:endParaRPr lang="it-IT" dirty="0" smtClean="0"/>
          </a:p>
          <a:p>
            <a:endParaRPr lang="it-IT" dirty="0"/>
          </a:p>
          <a:p>
            <a:endParaRPr lang="it-IT" dirty="0" smtClean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1455570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5221</TotalTime>
  <Words>515</Words>
  <Application>Microsoft Office PowerPoint</Application>
  <PresentationFormat>Widescreen</PresentationFormat>
  <Paragraphs>101</Paragraphs>
  <Slides>13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Cambria Math</vt:lpstr>
      <vt:lpstr>Tema di Office</vt:lpstr>
      <vt:lpstr>Introduction to  International economics Lecture 9</vt:lpstr>
      <vt:lpstr>The multiplier model including government and net exports</vt:lpstr>
      <vt:lpstr>The consumption function</vt:lpstr>
      <vt:lpstr>The investment function</vt:lpstr>
      <vt:lpstr>Government budget balance</vt:lpstr>
      <vt:lpstr>The import function</vt:lpstr>
      <vt:lpstr>The export function</vt:lpstr>
      <vt:lpstr>The multiplier model including government and net exports</vt:lpstr>
      <vt:lpstr>The Basic Idea of the Keynesian Multiplier</vt:lpstr>
      <vt:lpstr>Openness and Taxation Effects</vt:lpstr>
      <vt:lpstr>Formula and Policy Implications</vt:lpstr>
      <vt:lpstr>Flash exercise</vt:lpstr>
      <vt:lpstr>Questions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Global economics  Lecture 1</dc:title>
  <dc:creator>paolo paesani</dc:creator>
  <cp:lastModifiedBy>paolo paesani</cp:lastModifiedBy>
  <cp:revision>402</cp:revision>
  <dcterms:created xsi:type="dcterms:W3CDTF">2020-08-16T17:14:48Z</dcterms:created>
  <dcterms:modified xsi:type="dcterms:W3CDTF">2025-09-19T17:17:25Z</dcterms:modified>
</cp:coreProperties>
</file>