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80" r:id="rId2"/>
    <p:sldId id="257" r:id="rId3"/>
    <p:sldId id="262" r:id="rId4"/>
    <p:sldId id="263" r:id="rId5"/>
    <p:sldId id="264" r:id="rId6"/>
    <p:sldId id="288" r:id="rId7"/>
    <p:sldId id="289" r:id="rId8"/>
    <p:sldId id="290" r:id="rId9"/>
    <p:sldId id="291" r:id="rId10"/>
    <p:sldId id="292" r:id="rId11"/>
    <p:sldId id="293" r:id="rId12"/>
    <p:sldId id="294" r:id="rId13"/>
    <p:sldId id="295" r:id="rId14"/>
    <p:sldId id="296" r:id="rId15"/>
    <p:sldId id="297" r:id="rId16"/>
    <p:sldId id="298" r:id="rId17"/>
  </p:sldIdLst>
  <p:sldSz cx="9144000" cy="6858000" type="screen4x3"/>
  <p:notesSz cx="7099300"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43"/>
    <p:restoredTop sz="94715"/>
  </p:normalViewPr>
  <p:slideViewPr>
    <p:cSldViewPr snapToGrid="0" snapToObjects="1">
      <p:cViewPr varScale="1">
        <p:scale>
          <a:sx n="105" d="100"/>
          <a:sy n="105" d="100"/>
        </p:scale>
        <p:origin x="1728" y="1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3076363" cy="513508"/>
          </a:xfrm>
          <a:prstGeom prst="rect">
            <a:avLst/>
          </a:prstGeom>
        </p:spPr>
        <p:txBody>
          <a:bodyPr vert="horz" lIns="99048" tIns="49524" rIns="99048" bIns="49524" rtlCol="0"/>
          <a:lstStyle>
            <a:lvl1pPr algn="l">
              <a:defRPr sz="1300"/>
            </a:lvl1pPr>
          </a:lstStyle>
          <a:p>
            <a:endParaRPr lang="it-IT"/>
          </a:p>
        </p:txBody>
      </p:sp>
      <p:sp>
        <p:nvSpPr>
          <p:cNvPr id="3" name="Segnaposto data 2"/>
          <p:cNvSpPr>
            <a:spLocks noGrp="1"/>
          </p:cNvSpPr>
          <p:nvPr>
            <p:ph type="dt" sz="quarter" idx="1"/>
          </p:nvPr>
        </p:nvSpPr>
        <p:spPr>
          <a:xfrm>
            <a:off x="4021294" y="0"/>
            <a:ext cx="3076363" cy="513508"/>
          </a:xfrm>
          <a:prstGeom prst="rect">
            <a:avLst/>
          </a:prstGeom>
        </p:spPr>
        <p:txBody>
          <a:bodyPr vert="horz" lIns="99048" tIns="49524" rIns="99048" bIns="49524" rtlCol="0"/>
          <a:lstStyle>
            <a:lvl1pPr algn="r">
              <a:defRPr sz="1300"/>
            </a:lvl1pPr>
          </a:lstStyle>
          <a:p>
            <a:fld id="{79C19DA1-8927-084F-9C70-9F4BDB2294BC}" type="datetimeFigureOut">
              <a:rPr lang="it-IT" smtClean="0"/>
              <a:t>22/01/2023</a:t>
            </a:fld>
            <a:endParaRPr lang="it-IT"/>
          </a:p>
        </p:txBody>
      </p:sp>
      <p:sp>
        <p:nvSpPr>
          <p:cNvPr id="4" name="Segnaposto piè di pagina 3"/>
          <p:cNvSpPr>
            <a:spLocks noGrp="1"/>
          </p:cNvSpPr>
          <p:nvPr>
            <p:ph type="ftr" sz="quarter" idx="2"/>
          </p:nvPr>
        </p:nvSpPr>
        <p:spPr>
          <a:xfrm>
            <a:off x="0" y="9721107"/>
            <a:ext cx="3076363" cy="513507"/>
          </a:xfrm>
          <a:prstGeom prst="rect">
            <a:avLst/>
          </a:prstGeom>
        </p:spPr>
        <p:txBody>
          <a:bodyPr vert="horz" lIns="99048" tIns="49524" rIns="99048" bIns="49524" rtlCol="0" anchor="b"/>
          <a:lstStyle>
            <a:lvl1pPr algn="l">
              <a:defRPr sz="1300"/>
            </a:lvl1pPr>
          </a:lstStyle>
          <a:p>
            <a:endParaRPr lang="it-IT"/>
          </a:p>
        </p:txBody>
      </p:sp>
      <p:sp>
        <p:nvSpPr>
          <p:cNvPr id="5" name="Segnaposto numero diapositiva 4"/>
          <p:cNvSpPr>
            <a:spLocks noGrp="1"/>
          </p:cNvSpPr>
          <p:nvPr>
            <p:ph type="sldNum" sz="quarter" idx="3"/>
          </p:nvPr>
        </p:nvSpPr>
        <p:spPr>
          <a:xfrm>
            <a:off x="4021294" y="9721107"/>
            <a:ext cx="3076363" cy="513507"/>
          </a:xfrm>
          <a:prstGeom prst="rect">
            <a:avLst/>
          </a:prstGeom>
        </p:spPr>
        <p:txBody>
          <a:bodyPr vert="horz" lIns="99048" tIns="49524" rIns="99048" bIns="49524" rtlCol="0" anchor="b"/>
          <a:lstStyle>
            <a:lvl1pPr algn="r">
              <a:defRPr sz="1300"/>
            </a:lvl1pPr>
          </a:lstStyle>
          <a:p>
            <a:fld id="{C3D01D30-7BA1-6142-AFFB-8F183C4CDECE}" type="slidenum">
              <a:rPr lang="it-IT" smtClean="0"/>
              <a:t>‹N›</a:t>
            </a:fld>
            <a:endParaRPr lang="it-IT"/>
          </a:p>
        </p:txBody>
      </p:sp>
    </p:spTree>
    <p:extLst>
      <p:ext uri="{BB962C8B-B14F-4D97-AF65-F5344CB8AC3E}">
        <p14:creationId xmlns:p14="http://schemas.microsoft.com/office/powerpoint/2010/main" val="167734945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3076363" cy="513508"/>
          </a:xfrm>
          <a:prstGeom prst="rect">
            <a:avLst/>
          </a:prstGeom>
        </p:spPr>
        <p:txBody>
          <a:bodyPr vert="horz" lIns="99048" tIns="49524" rIns="99048" bIns="49524" rtlCol="0"/>
          <a:lstStyle>
            <a:lvl1pPr algn="l">
              <a:defRPr sz="1300"/>
            </a:lvl1pPr>
          </a:lstStyle>
          <a:p>
            <a:endParaRPr lang="it-IT"/>
          </a:p>
        </p:txBody>
      </p:sp>
      <p:sp>
        <p:nvSpPr>
          <p:cNvPr id="3" name="Segnaposto data 2"/>
          <p:cNvSpPr>
            <a:spLocks noGrp="1"/>
          </p:cNvSpPr>
          <p:nvPr>
            <p:ph type="dt" idx="1"/>
          </p:nvPr>
        </p:nvSpPr>
        <p:spPr>
          <a:xfrm>
            <a:off x="4021294" y="0"/>
            <a:ext cx="3076363" cy="513508"/>
          </a:xfrm>
          <a:prstGeom prst="rect">
            <a:avLst/>
          </a:prstGeom>
        </p:spPr>
        <p:txBody>
          <a:bodyPr vert="horz" lIns="99048" tIns="49524" rIns="99048" bIns="49524" rtlCol="0"/>
          <a:lstStyle>
            <a:lvl1pPr algn="r">
              <a:defRPr sz="1300"/>
            </a:lvl1pPr>
          </a:lstStyle>
          <a:p>
            <a:fld id="{AC63FFF8-B582-2F42-86CD-66FEC98D97AD}" type="datetimeFigureOut">
              <a:rPr lang="it-IT" smtClean="0"/>
              <a:t>22/01/2023</a:t>
            </a:fld>
            <a:endParaRPr lang="it-IT"/>
          </a:p>
        </p:txBody>
      </p:sp>
      <p:sp>
        <p:nvSpPr>
          <p:cNvPr id="4" name="Segnaposto immagine diapositiva 3"/>
          <p:cNvSpPr>
            <a:spLocks noGrp="1" noRot="1" noChangeAspect="1"/>
          </p:cNvSpPr>
          <p:nvPr>
            <p:ph type="sldImg" idx="2"/>
          </p:nvPr>
        </p:nvSpPr>
        <p:spPr>
          <a:xfrm>
            <a:off x="1247775" y="1279525"/>
            <a:ext cx="4603750" cy="3454400"/>
          </a:xfrm>
          <a:prstGeom prst="rect">
            <a:avLst/>
          </a:prstGeom>
          <a:noFill/>
          <a:ln w="12700">
            <a:solidFill>
              <a:prstClr val="black"/>
            </a:solidFill>
          </a:ln>
        </p:spPr>
        <p:txBody>
          <a:bodyPr vert="horz" lIns="99048" tIns="49524" rIns="99048" bIns="49524" rtlCol="0" anchor="ctr"/>
          <a:lstStyle/>
          <a:p>
            <a:endParaRPr lang="it-IT"/>
          </a:p>
        </p:txBody>
      </p:sp>
      <p:sp>
        <p:nvSpPr>
          <p:cNvPr id="5" name="Segnaposto note 4"/>
          <p:cNvSpPr>
            <a:spLocks noGrp="1"/>
          </p:cNvSpPr>
          <p:nvPr>
            <p:ph type="body" sz="quarter" idx="3"/>
          </p:nvPr>
        </p:nvSpPr>
        <p:spPr>
          <a:xfrm>
            <a:off x="709930" y="4925407"/>
            <a:ext cx="5679440" cy="4029879"/>
          </a:xfrm>
          <a:prstGeom prst="rect">
            <a:avLst/>
          </a:prstGeom>
        </p:spPr>
        <p:txBody>
          <a:bodyPr vert="horz" lIns="99048" tIns="49524" rIns="99048" bIns="49524"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721107"/>
            <a:ext cx="3076363" cy="513507"/>
          </a:xfrm>
          <a:prstGeom prst="rect">
            <a:avLst/>
          </a:prstGeom>
        </p:spPr>
        <p:txBody>
          <a:bodyPr vert="horz" lIns="99048" tIns="49524" rIns="99048" bIns="49524" rtlCol="0" anchor="b"/>
          <a:lstStyle>
            <a:lvl1pPr algn="l">
              <a:defRPr sz="1300"/>
            </a:lvl1pPr>
          </a:lstStyle>
          <a:p>
            <a:endParaRPr lang="it-IT"/>
          </a:p>
        </p:txBody>
      </p:sp>
      <p:sp>
        <p:nvSpPr>
          <p:cNvPr id="7" name="Segnaposto numero diapositiva 6"/>
          <p:cNvSpPr>
            <a:spLocks noGrp="1"/>
          </p:cNvSpPr>
          <p:nvPr>
            <p:ph type="sldNum" sz="quarter" idx="5"/>
          </p:nvPr>
        </p:nvSpPr>
        <p:spPr>
          <a:xfrm>
            <a:off x="4021294" y="9721107"/>
            <a:ext cx="3076363" cy="513507"/>
          </a:xfrm>
          <a:prstGeom prst="rect">
            <a:avLst/>
          </a:prstGeom>
        </p:spPr>
        <p:txBody>
          <a:bodyPr vert="horz" lIns="99048" tIns="49524" rIns="99048" bIns="49524" rtlCol="0" anchor="b"/>
          <a:lstStyle>
            <a:lvl1pPr algn="r">
              <a:defRPr sz="1300"/>
            </a:lvl1pPr>
          </a:lstStyle>
          <a:p>
            <a:fld id="{217D4F72-A951-594A-B043-7E06DBB4C0DD}" type="slidenum">
              <a:rPr lang="it-IT" smtClean="0"/>
              <a:t>‹N›</a:t>
            </a:fld>
            <a:endParaRPr lang="it-IT"/>
          </a:p>
        </p:txBody>
      </p:sp>
    </p:spTree>
    <p:extLst>
      <p:ext uri="{BB962C8B-B14F-4D97-AF65-F5344CB8AC3E}">
        <p14:creationId xmlns:p14="http://schemas.microsoft.com/office/powerpoint/2010/main" val="11957498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Tree>
    <p:extLst>
      <p:ext uri="{BB962C8B-B14F-4D97-AF65-F5344CB8AC3E}">
        <p14:creationId xmlns:p14="http://schemas.microsoft.com/office/powerpoint/2010/main" val="2623646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Rectangle 6"/>
          <p:cNvSpPr/>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it-IT"/>
              <a:t>Fare clic per modificare lo stile del titolo</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0000"/>
                    <a:lumOff val="10000"/>
                  </a:schemeClr>
                </a:solidFill>
              </a:defRPr>
            </a:lvl1pPr>
            <a:lvl2pPr marL="457189" indent="0" algn="ctr">
              <a:buNone/>
              <a:defRPr sz="1600"/>
            </a:lvl2pPr>
            <a:lvl3pPr marL="914377" indent="0" algn="ctr">
              <a:buNone/>
              <a:defRPr sz="16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lvl1pPr algn="l">
              <a:defRPr/>
            </a:lvl1pPr>
          </a:lstStyle>
          <a:p>
            <a:fld id="{FD9C7147-8E10-9C4E-9B6B-B4CA94E9A34F}" type="datetime1">
              <a:rPr lang="it-IT" smtClean="0"/>
              <a:t>22/01/2023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0ED1EB-CE79-A748-A1CD-0DCD8E7DF57A}" type="slidenum">
              <a:rPr lang="it-IT" smtClean="0"/>
              <a:t>‹N›</a:t>
            </a:fld>
            <a:endParaRPr lang="it-IT"/>
          </a:p>
        </p:txBody>
      </p:sp>
      <p:cxnSp>
        <p:nvCxnSpPr>
          <p:cNvPr id="8" name="Straight Connector 7"/>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6300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30F98A00-9BDD-4944-A63C-FBF616A6DF70}" type="datetime1">
              <a:rPr lang="it-IT" smtClean="0"/>
              <a:t>22/01/2023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0ED1EB-CE79-A748-A1CD-0DCD8E7DF57A}" type="slidenum">
              <a:rPr lang="it-IT" smtClean="0"/>
              <a:t>‹N›</a:t>
            </a:fld>
            <a:endParaRPr lang="it-IT"/>
          </a:p>
        </p:txBody>
      </p:sp>
    </p:spTree>
    <p:extLst>
      <p:ext uri="{BB962C8B-B14F-4D97-AF65-F5344CB8AC3E}">
        <p14:creationId xmlns:p14="http://schemas.microsoft.com/office/powerpoint/2010/main" val="31598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7" name="Rectangle 6"/>
          <p:cNvSpPr/>
          <p:nvPr/>
        </p:nvSpPr>
        <p:spPr>
          <a:xfrm>
            <a:off x="0" y="-1"/>
            <a:ext cx="9144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it-IT"/>
              <a:t>Fare clic per modificare lo stile del titolo</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457189" indent="0">
              <a:buNone/>
              <a:defRPr sz="16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2E72085C-F5E6-2D4A-8824-9D3B6D39CFDD}" type="datetime1">
              <a:rPr lang="it-IT" smtClean="0"/>
              <a:t>22/01/2023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0ED1EB-CE79-A748-A1CD-0DCD8E7DF57A}" type="slidenum">
              <a:rPr lang="it-IT" smtClean="0"/>
              <a:t>‹N›</a:t>
            </a:fld>
            <a:endParaRPr lang="it-IT"/>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4585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FA1BFCA8-7669-104D-9677-481197ADD0F2}" type="datetime1">
              <a:rPr lang="it-IT" smtClean="0"/>
              <a:t>22/01/2023</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50ED1EB-CE79-A748-A1CD-0DCD8E7DF57A}" type="slidenum">
              <a:rPr lang="it-IT" smtClean="0"/>
              <a:t>‹N›</a:t>
            </a:fld>
            <a:endParaRPr lang="it-IT"/>
          </a:p>
        </p:txBody>
      </p:sp>
    </p:spTree>
    <p:extLst>
      <p:ext uri="{BB962C8B-B14F-4D97-AF65-F5344CB8AC3E}">
        <p14:creationId xmlns:p14="http://schemas.microsoft.com/office/powerpoint/2010/main" val="171226327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it-IT"/>
              <a:t>Fare clic per modificare lo stile del titolo</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lumMod val="75000"/>
                  </a:schemeClr>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768096" y="2967788"/>
            <a:ext cx="3566160" cy="3341572"/>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lumMod val="75000"/>
                  </a:schemeClr>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it-IT"/>
              <a:t>Modifica gli stili del testo dello schema</a:t>
            </a:r>
          </a:p>
        </p:txBody>
      </p:sp>
      <p:sp>
        <p:nvSpPr>
          <p:cNvPr id="6" name="Content Placeholder 5"/>
          <p:cNvSpPr>
            <a:spLocks noGrp="1"/>
          </p:cNvSpPr>
          <p:nvPr>
            <p:ph sz="quarter" idx="4"/>
          </p:nvPr>
        </p:nvSpPr>
        <p:spPr>
          <a:xfrm>
            <a:off x="4491990" y="2967788"/>
            <a:ext cx="3566160" cy="3341572"/>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A90F4F9C-C38F-C047-90E4-5B75A8532FD2}" type="datetime1">
              <a:rPr lang="it-IT" smtClean="0"/>
              <a:t>22/01/2023</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950ED1EB-CE79-A748-A1CD-0DCD8E7DF57A}" type="slidenum">
              <a:rPr lang="it-IT" smtClean="0"/>
              <a:t>‹N›</a:t>
            </a:fld>
            <a:endParaRPr lang="it-IT"/>
          </a:p>
        </p:txBody>
      </p:sp>
    </p:spTree>
    <p:extLst>
      <p:ext uri="{BB962C8B-B14F-4D97-AF65-F5344CB8AC3E}">
        <p14:creationId xmlns:p14="http://schemas.microsoft.com/office/powerpoint/2010/main" val="3564543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60167A3E-B4AB-0C47-A9E2-5D09DAEDA322}" type="datetime1">
              <a:rPr lang="it-IT" smtClean="0"/>
              <a:t>22/01/2023</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950ED1EB-CE79-A748-A1CD-0DCD8E7DF57A}" type="slidenum">
              <a:rPr lang="it-IT" smtClean="0"/>
              <a:t>‹N›</a:t>
            </a:fld>
            <a:endParaRPr lang="it-IT"/>
          </a:p>
        </p:txBody>
      </p:sp>
    </p:spTree>
    <p:extLst>
      <p:ext uri="{BB962C8B-B14F-4D97-AF65-F5344CB8AC3E}">
        <p14:creationId xmlns:p14="http://schemas.microsoft.com/office/powerpoint/2010/main" val="939132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1BFCA8-7669-104D-9677-481197ADD0F2}" type="datetime1">
              <a:rPr lang="it-IT" smtClean="0"/>
              <a:t>22/01/2023</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950ED1EB-CE79-A748-A1CD-0DCD8E7DF57A}" type="slidenum">
              <a:rPr lang="it-IT" smtClean="0"/>
              <a:t>‹N›</a:t>
            </a:fld>
            <a:endParaRPr lang="it-IT"/>
          </a:p>
        </p:txBody>
      </p:sp>
    </p:spTree>
    <p:extLst>
      <p:ext uri="{BB962C8B-B14F-4D97-AF65-F5344CB8AC3E}">
        <p14:creationId xmlns:p14="http://schemas.microsoft.com/office/powerpoint/2010/main" val="1625689607"/>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it-IT"/>
              <a:t>Fare clic per modificare lo stile del titolo</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D62A5715-1C9C-1E46-8579-C2D07E4C90EC}" type="datetime1">
              <a:rPr lang="it-IT" smtClean="0"/>
              <a:t>22/01/2023</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50ED1EB-CE79-A748-A1CD-0DCD8E7DF57A}" type="slidenum">
              <a:rPr lang="it-IT" smtClean="0"/>
              <a:t>‹N›</a:t>
            </a:fld>
            <a:endParaRPr lang="it-IT"/>
          </a:p>
        </p:txBody>
      </p:sp>
    </p:spTree>
    <p:extLst>
      <p:ext uri="{BB962C8B-B14F-4D97-AF65-F5344CB8AC3E}">
        <p14:creationId xmlns:p14="http://schemas.microsoft.com/office/powerpoint/2010/main" val="3717288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17B9F85D-DD07-3341-9007-2A4A4DFAA977}" type="datetime1">
              <a:rPr lang="it-IT" smtClean="0"/>
              <a:t>22/01/2023</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950ED1EB-CE79-A748-A1CD-0DCD8E7DF57A}" type="slidenum">
              <a:rPr lang="it-IT" smtClean="0"/>
              <a:t>‹N›</a:t>
            </a:fld>
            <a:endParaRPr lang="it-IT"/>
          </a:p>
        </p:txBody>
      </p:sp>
      <p:cxnSp>
        <p:nvCxnSpPr>
          <p:cNvPr id="9" name="Straight Connector 8"/>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6048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0756006-C7D1-DA46-A6D7-6AE5557559D4}" type="datetime1">
              <a:rPr lang="it-IT" smtClean="0"/>
              <a:t>22/01/2023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0ED1EB-CE79-A748-A1CD-0DCD8E7DF57A}" type="slidenum">
              <a:rPr lang="it-IT" smtClean="0"/>
              <a:t>‹N›</a:t>
            </a:fld>
            <a:endParaRPr lang="it-IT"/>
          </a:p>
        </p:txBody>
      </p:sp>
    </p:spTree>
    <p:extLst>
      <p:ext uri="{BB962C8B-B14F-4D97-AF65-F5344CB8AC3E}">
        <p14:creationId xmlns:p14="http://schemas.microsoft.com/office/powerpoint/2010/main" val="1499792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FA1BFCA8-7669-104D-9677-481197ADD0F2}" type="datetime1">
              <a:rPr lang="it-IT" smtClean="0"/>
              <a:t>22/01/2023</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950ED1EB-CE79-A748-A1CD-0DCD8E7DF57A}" type="slidenum">
              <a:rPr lang="it-IT" smtClean="0"/>
              <a:t>‹N›</a:t>
            </a:fld>
            <a:endParaRPr lang="it-IT"/>
          </a:p>
        </p:txBody>
      </p:sp>
      <p:cxnSp>
        <p:nvCxnSpPr>
          <p:cNvPr id="7" name="Straight Connector 6"/>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8398683"/>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FA1BFCA8-7669-104D-9677-481197ADD0F2}" type="datetime1">
              <a:rPr lang="it-IT" smtClean="0"/>
              <a:t>22/01/2023</a:t>
            </a:fld>
            <a:endParaRPr lang="it-IT"/>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it-IT"/>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950ED1EB-CE79-A748-A1CD-0DCD8E7DF57A}" type="slidenum">
              <a:rPr lang="it-IT" smtClean="0"/>
              <a:t>‹N›</a:t>
            </a:fld>
            <a:endParaRPr lang="it-IT"/>
          </a:p>
        </p:txBody>
      </p:sp>
      <p:cxnSp>
        <p:nvCxnSpPr>
          <p:cNvPr id="7" name="Straight Connector 6"/>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596122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p:titleStyle>
    <p:body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g"/><Relationship Id="rId4" Type="http://schemas.openxmlformats.org/officeDocument/2006/relationships/image" Target="../media/image18.png"/><Relationship Id="rId9" Type="http://schemas.openxmlformats.org/officeDocument/2006/relationships/image" Target="../media/image23.jpeg"/></Relationships>
</file>

<file path=ppt/slides/_rels/slide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jpeg"/><Relationship Id="rId4" Type="http://schemas.openxmlformats.org/officeDocument/2006/relationships/image" Target="../media/image28.jpg"/></Relationships>
</file>

<file path=ppt/slides/_rels/slide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4" Type="http://schemas.openxmlformats.org/officeDocument/2006/relationships/image" Target="../media/image38.jpg"/></Relationships>
</file>

<file path=ppt/slides/_rels/slide1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0" y="76200"/>
            <a:ext cx="9037320" cy="4526280"/>
          </a:xfrm>
        </p:spPr>
        <p:txBody>
          <a:bodyPr>
            <a:normAutofit/>
          </a:bodyPr>
          <a:lstStyle/>
          <a:p>
            <a:r>
              <a:rPr lang="it-IT" dirty="0"/>
              <a:t>Retail Banking</a:t>
            </a:r>
            <a:br>
              <a:rPr lang="it-IT" dirty="0"/>
            </a:br>
            <a:br>
              <a:rPr lang="it-IT" sz="3600" dirty="0"/>
            </a:br>
            <a:br>
              <a:rPr lang="it-IT" sz="3600" dirty="0"/>
            </a:br>
            <a:r>
              <a:rPr lang="it-IT" sz="3600" dirty="0"/>
              <a:t>Lezione n° 16</a:t>
            </a:r>
            <a:br>
              <a:rPr lang="it-IT" sz="3600" dirty="0"/>
            </a:br>
            <a:br>
              <a:rPr lang="it-IT" sz="3600" dirty="0"/>
            </a:br>
            <a:r>
              <a:rPr lang="it-IT" sz="3600" dirty="0"/>
              <a:t>L’indebitamento nella prospettiva </a:t>
            </a:r>
            <a:r>
              <a:rPr lang="it-IT" sz="3600" dirty="0" err="1"/>
              <a:t>behavioral</a:t>
            </a:r>
            <a:br>
              <a:rPr lang="it-IT" sz="4000" dirty="0"/>
            </a:br>
            <a:br>
              <a:rPr lang="it-IT" sz="3600" dirty="0"/>
            </a:br>
            <a:br>
              <a:rPr lang="it-IT" dirty="0"/>
            </a:br>
            <a:endParaRPr lang="it-IT" dirty="0"/>
          </a:p>
        </p:txBody>
      </p:sp>
      <p:sp>
        <p:nvSpPr>
          <p:cNvPr id="3" name="Segnaposto contenuto 2"/>
          <p:cNvSpPr>
            <a:spLocks noGrp="1"/>
          </p:cNvSpPr>
          <p:nvPr>
            <p:ph type="subTitle" idx="1"/>
          </p:nvPr>
        </p:nvSpPr>
        <p:spPr>
          <a:xfrm>
            <a:off x="4664820" y="9054617"/>
            <a:ext cx="3033602" cy="493264"/>
          </a:xfrm>
        </p:spPr>
        <p:txBody>
          <a:bodyPr>
            <a:normAutofit fontScale="92500" lnSpcReduction="10000"/>
          </a:bodyPr>
          <a:lstStyle/>
          <a:p>
            <a:pPr marL="0" indent="0">
              <a:buNone/>
            </a:pPr>
            <a:endParaRPr lang="it-IT" sz="2800" dirty="0"/>
          </a:p>
          <a:p>
            <a:pPr marL="0" indent="0">
              <a:buNone/>
            </a:pPr>
            <a:endParaRPr lang="it-IT" sz="2800" dirty="0"/>
          </a:p>
        </p:txBody>
      </p:sp>
      <p:sp>
        <p:nvSpPr>
          <p:cNvPr id="5" name="Segnaposto numero diapositiva 4"/>
          <p:cNvSpPr>
            <a:spLocks noGrp="1"/>
          </p:cNvSpPr>
          <p:nvPr>
            <p:ph type="sldNum" sz="quarter" idx="12"/>
          </p:nvPr>
        </p:nvSpPr>
        <p:spPr/>
        <p:txBody>
          <a:bodyPr/>
          <a:lstStyle/>
          <a:p>
            <a:fld id="{950ED1EB-CE79-A748-A1CD-0DCD8E7DF57A}" type="slidenum">
              <a:rPr lang="it-IT" smtClean="0"/>
              <a:t>1</a:t>
            </a:fld>
            <a:endParaRPr lang="it-IT"/>
          </a:p>
        </p:txBody>
      </p:sp>
      <p:sp>
        <p:nvSpPr>
          <p:cNvPr id="6" name="CasellaDiTesto 5"/>
          <p:cNvSpPr txBox="1"/>
          <p:nvPr/>
        </p:nvSpPr>
        <p:spPr>
          <a:xfrm>
            <a:off x="35560" y="5364480"/>
            <a:ext cx="6263640" cy="1384995"/>
          </a:xfrm>
          <a:prstGeom prst="rect">
            <a:avLst/>
          </a:prstGeom>
          <a:noFill/>
        </p:spPr>
        <p:txBody>
          <a:bodyPr wrap="square" rtlCol="0">
            <a:spAutoFit/>
          </a:bodyPr>
          <a:lstStyle/>
          <a:p>
            <a:r>
              <a:rPr lang="it-IT" sz="2800" dirty="0">
                <a:latin typeface="+mj-lt"/>
              </a:rPr>
              <a:t>Università di Roma «Tor Vergata»</a:t>
            </a:r>
          </a:p>
          <a:p>
            <a:r>
              <a:rPr lang="it-IT" sz="2800" dirty="0">
                <a:latin typeface="+mj-lt"/>
              </a:rPr>
              <a:t>CLEMIF</a:t>
            </a:r>
          </a:p>
          <a:p>
            <a:r>
              <a:rPr lang="it-IT" sz="2800" dirty="0">
                <a:latin typeface="+mj-lt"/>
              </a:rPr>
              <a:t>A.A. </a:t>
            </a:r>
            <a:r>
              <a:rPr lang="it-IT" sz="2800">
                <a:latin typeface="+mj-lt"/>
              </a:rPr>
              <a:t>2022/2023</a:t>
            </a:r>
            <a:endParaRPr lang="it-IT" sz="2800" dirty="0">
              <a:latin typeface="+mj-lt"/>
            </a:endParaRPr>
          </a:p>
        </p:txBody>
      </p:sp>
      <p:pic>
        <p:nvPicPr>
          <p:cNvPr id="1026" name="Picture 2" descr="Risultati immagini per università di roma tor verga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812" y="76200"/>
            <a:ext cx="1159828" cy="1313580"/>
          </a:xfrm>
          <a:prstGeom prst="rect">
            <a:avLst/>
          </a:prstGeom>
          <a:noFill/>
          <a:extLst>
            <a:ext uri="{909E8E84-426E-40DD-AFC4-6F175D3DCCD1}">
              <a14:hiddenFill xmlns:a14="http://schemas.microsoft.com/office/drawing/2010/main">
                <a:solidFill>
                  <a:srgbClr val="FFFFFF"/>
                </a:solidFill>
              </a14:hiddenFill>
            </a:ext>
          </a:extLst>
        </p:spPr>
      </p:pic>
      <p:sp>
        <p:nvSpPr>
          <p:cNvPr id="7" name="CasellaDiTesto 6"/>
          <p:cNvSpPr txBox="1"/>
          <p:nvPr/>
        </p:nvSpPr>
        <p:spPr>
          <a:xfrm>
            <a:off x="6410960" y="5450841"/>
            <a:ext cx="2447290" cy="1384995"/>
          </a:xfrm>
          <a:prstGeom prst="rect">
            <a:avLst/>
          </a:prstGeom>
          <a:noFill/>
        </p:spPr>
        <p:txBody>
          <a:bodyPr wrap="square" rtlCol="0">
            <a:spAutoFit/>
          </a:bodyPr>
          <a:lstStyle/>
          <a:p>
            <a:r>
              <a:rPr lang="it-IT" sz="2800" dirty="0">
                <a:latin typeface="+mj-lt"/>
              </a:rPr>
              <a:t>Prof. Umberto Filotto</a:t>
            </a:r>
          </a:p>
          <a:p>
            <a:endParaRPr lang="it-IT" sz="2800" dirty="0">
              <a:latin typeface="+mj-lt"/>
            </a:endParaRPr>
          </a:p>
          <a:p>
            <a:endParaRPr lang="it-IT" sz="2800" dirty="0">
              <a:latin typeface="+mj-lt"/>
            </a:endParaRPr>
          </a:p>
        </p:txBody>
      </p:sp>
    </p:spTree>
    <p:extLst>
      <p:ext uri="{BB962C8B-B14F-4D97-AF65-F5344CB8AC3E}">
        <p14:creationId xmlns:p14="http://schemas.microsoft.com/office/powerpoint/2010/main" val="60759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A4A45327-C71D-49B4-9E37-686951AE82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1370" y="740647"/>
            <a:ext cx="3736113" cy="1907915"/>
          </a:xfrm>
          <a:prstGeom prst="rect">
            <a:avLst/>
          </a:prstGeom>
        </p:spPr>
      </p:pic>
      <p:pic>
        <p:nvPicPr>
          <p:cNvPr id="5" name="Immagine 4">
            <a:extLst>
              <a:ext uri="{FF2B5EF4-FFF2-40B4-BE49-F238E27FC236}">
                <a16:creationId xmlns:a16="http://schemas.microsoft.com/office/drawing/2014/main" id="{9918C137-5864-490D-9E4E-FDCAD7B91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7813" y="740646"/>
            <a:ext cx="4545546" cy="2688354"/>
          </a:xfrm>
          <a:prstGeom prst="rect">
            <a:avLst/>
          </a:prstGeom>
        </p:spPr>
      </p:pic>
      <p:pic>
        <p:nvPicPr>
          <p:cNvPr id="7" name="Immagine 6" descr="Immagine che contiene testo, segnale&#10;&#10;Descrizione generata automaticamente">
            <a:extLst>
              <a:ext uri="{FF2B5EF4-FFF2-40B4-BE49-F238E27FC236}">
                <a16:creationId xmlns:a16="http://schemas.microsoft.com/office/drawing/2014/main" id="{F842E8C7-BFBE-4356-8F8F-EA6C2C745D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096" y="2426240"/>
            <a:ext cx="3540706" cy="1991648"/>
          </a:xfrm>
          <a:prstGeom prst="rect">
            <a:avLst/>
          </a:prstGeom>
        </p:spPr>
      </p:pic>
      <p:pic>
        <p:nvPicPr>
          <p:cNvPr id="8" name="Immagine 7">
            <a:extLst>
              <a:ext uri="{FF2B5EF4-FFF2-40B4-BE49-F238E27FC236}">
                <a16:creationId xmlns:a16="http://schemas.microsoft.com/office/drawing/2014/main" id="{1A8E7D5E-753B-47D9-A244-059D005C5B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22882" y="3429000"/>
            <a:ext cx="4963767" cy="3221119"/>
          </a:xfrm>
          <a:prstGeom prst="rect">
            <a:avLst/>
          </a:prstGeom>
        </p:spPr>
      </p:pic>
      <p:pic>
        <p:nvPicPr>
          <p:cNvPr id="1026" name="Picture 2" descr="Volantino Unieuro 11.6.2020 - 25.6.2020 - pagina 1 | Tutti Sconti">
            <a:extLst>
              <a:ext uri="{FF2B5EF4-FFF2-40B4-BE49-F238E27FC236}">
                <a16:creationId xmlns:a16="http://schemas.microsoft.com/office/drawing/2014/main" id="{995152BF-4138-4079-886B-62C74936F1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076" y="2648562"/>
            <a:ext cx="1549295" cy="209364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BL Banca lancia la comunicazione estiva con la “Rata Bassotta” - Spot and  Web">
            <a:extLst>
              <a:ext uri="{FF2B5EF4-FFF2-40B4-BE49-F238E27FC236}">
                <a16:creationId xmlns:a16="http://schemas.microsoft.com/office/drawing/2014/main" id="{BD2790FA-8036-4BED-BB83-9C9D4CDD3B3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1370" y="4411266"/>
            <a:ext cx="3109390" cy="2212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3127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2DC925A-35C8-45D1-83F4-28071452A680}"/>
              </a:ext>
            </a:extLst>
          </p:cNvPr>
          <p:cNvSpPr txBox="1"/>
          <p:nvPr/>
        </p:nvSpPr>
        <p:spPr>
          <a:xfrm>
            <a:off x="595901" y="437823"/>
            <a:ext cx="6258086" cy="769441"/>
          </a:xfrm>
          <a:prstGeom prst="rect">
            <a:avLst/>
          </a:prstGeom>
          <a:noFill/>
        </p:spPr>
        <p:txBody>
          <a:bodyPr wrap="square" rtlCol="0">
            <a:spAutoFit/>
          </a:bodyPr>
          <a:lstStyle/>
          <a:p>
            <a:r>
              <a:rPr lang="it-IT" sz="4400" cap="all" dirty="0">
                <a:latin typeface="Tw Cen MT Condensed" panose="020B0606020104020203" pitchFamily="34" charset="0"/>
              </a:rPr>
              <a:t>Di cosa parliamo</a:t>
            </a:r>
          </a:p>
        </p:txBody>
      </p:sp>
      <p:sp>
        <p:nvSpPr>
          <p:cNvPr id="2" name="CasellaDiTesto 1">
            <a:extLst>
              <a:ext uri="{FF2B5EF4-FFF2-40B4-BE49-F238E27FC236}">
                <a16:creationId xmlns:a16="http://schemas.microsoft.com/office/drawing/2014/main" id="{B69079EC-2F53-4969-935E-A89E00AB134E}"/>
              </a:ext>
            </a:extLst>
          </p:cNvPr>
          <p:cNvSpPr txBox="1"/>
          <p:nvPr/>
        </p:nvSpPr>
        <p:spPr>
          <a:xfrm>
            <a:off x="666922" y="1206847"/>
            <a:ext cx="5378771" cy="5632311"/>
          </a:xfrm>
          <a:prstGeom prst="rect">
            <a:avLst/>
          </a:prstGeom>
          <a:noFill/>
        </p:spPr>
        <p:txBody>
          <a:bodyPr wrap="square" rtlCol="0">
            <a:spAutoFit/>
          </a:bodyPr>
          <a:lstStyle/>
          <a:p>
            <a:r>
              <a:rPr lang="it-IT" dirty="0"/>
              <a:t>La rilevanza, sotto il profilo </a:t>
            </a:r>
            <a:r>
              <a:rPr lang="it-IT" dirty="0" err="1"/>
              <a:t>behavioral</a:t>
            </a:r>
            <a:r>
              <a:rPr lang="it-IT" dirty="0"/>
              <a:t>, delle decisioni di indebitamento non è certamente inferiore a quelle delle scelte di investimento</a:t>
            </a:r>
          </a:p>
          <a:p>
            <a:endParaRPr lang="it-IT" dirty="0"/>
          </a:p>
          <a:p>
            <a:pPr algn="ctr"/>
            <a:r>
              <a:rPr lang="it-IT" dirty="0"/>
              <a:t>tuttavia</a:t>
            </a:r>
          </a:p>
          <a:p>
            <a:pPr algn="ctr"/>
            <a:endParaRPr lang="it-IT" dirty="0"/>
          </a:p>
          <a:p>
            <a:pPr algn="ctr"/>
            <a:r>
              <a:rPr lang="it-IT" dirty="0"/>
              <a:t>si tratta di un campo di studio molto meno battuto: perché?</a:t>
            </a:r>
          </a:p>
          <a:p>
            <a:pPr algn="ctr"/>
            <a:endParaRPr lang="it-IT" dirty="0"/>
          </a:p>
          <a:p>
            <a:pPr marL="342900" indent="-342900">
              <a:buFont typeface="+mj-lt"/>
              <a:buAutoNum type="arabicPeriod"/>
            </a:pPr>
            <a:r>
              <a:rPr lang="it-IT" dirty="0"/>
              <a:t>in primo luogo gli studi si sono indirizzati inizialmente sulle scelte dei risparmiatori e questo ha creato un circolo virtuoso di lavori che si sviluppavano su analisi precedenti;</a:t>
            </a:r>
          </a:p>
          <a:p>
            <a:pPr marL="342900" indent="-342900">
              <a:buFont typeface="+mj-lt"/>
              <a:buAutoNum type="arabicPeriod"/>
            </a:pPr>
            <a:r>
              <a:rPr lang="it-IT" dirty="0"/>
              <a:t>in secondo luogo le scelte di indebitamento personale sono essenzialmente «derivate» ossia dipendono dalle scelte di acquisto (casa/beni/servizi) che si collocano a monte </a:t>
            </a:r>
            <a:r>
              <a:rPr lang="it-IT" dirty="0">
                <a:sym typeface="Wingdings" panose="05000000000000000000" pitchFamily="2" charset="2"/>
              </a:rPr>
              <a:t> forte complessità!</a:t>
            </a:r>
          </a:p>
          <a:p>
            <a:pPr marL="342900" indent="-342900">
              <a:buFont typeface="+mj-lt"/>
              <a:buAutoNum type="arabicPeriod"/>
            </a:pPr>
            <a:endParaRPr lang="it-IT" dirty="0">
              <a:sym typeface="Wingdings" panose="05000000000000000000" pitchFamily="2" charset="2"/>
            </a:endParaRPr>
          </a:p>
          <a:p>
            <a:pPr algn="ctr"/>
            <a:r>
              <a:rPr lang="it-IT" dirty="0">
                <a:sym typeface="Wingdings" panose="05000000000000000000" pitchFamily="2" charset="2"/>
              </a:rPr>
              <a:t>MA SONO MENO IMPORTANTI?</a:t>
            </a:r>
            <a:endParaRPr lang="it-IT" dirty="0"/>
          </a:p>
        </p:txBody>
      </p:sp>
      <p:pic>
        <p:nvPicPr>
          <p:cNvPr id="5" name="Immagine 4">
            <a:extLst>
              <a:ext uri="{FF2B5EF4-FFF2-40B4-BE49-F238E27FC236}">
                <a16:creationId xmlns:a16="http://schemas.microsoft.com/office/drawing/2014/main" id="{372B9FE1-181C-4201-BD4F-6245ABCC318A}"/>
              </a:ext>
            </a:extLst>
          </p:cNvPr>
          <p:cNvPicPr>
            <a:picLocks noChangeAspect="1"/>
          </p:cNvPicPr>
          <p:nvPr/>
        </p:nvPicPr>
        <p:blipFill>
          <a:blip r:embed="rId2"/>
          <a:stretch>
            <a:fillRect/>
          </a:stretch>
        </p:blipFill>
        <p:spPr>
          <a:xfrm>
            <a:off x="6428605" y="2061949"/>
            <a:ext cx="2644373" cy="1367051"/>
          </a:xfrm>
          <a:prstGeom prst="rect">
            <a:avLst/>
          </a:prstGeom>
        </p:spPr>
      </p:pic>
      <p:pic>
        <p:nvPicPr>
          <p:cNvPr id="7" name="Immagine 6" descr="Immagine che contiene testo&#10;&#10;Descrizione generata automaticamente">
            <a:extLst>
              <a:ext uri="{FF2B5EF4-FFF2-40B4-BE49-F238E27FC236}">
                <a16:creationId xmlns:a16="http://schemas.microsoft.com/office/drawing/2014/main" id="{B962AC98-3086-4062-8293-593A26D24895}"/>
              </a:ext>
            </a:extLst>
          </p:cNvPr>
          <p:cNvPicPr>
            <a:picLocks noChangeAspect="1"/>
          </p:cNvPicPr>
          <p:nvPr/>
        </p:nvPicPr>
        <p:blipFill>
          <a:blip r:embed="rId3"/>
          <a:stretch>
            <a:fillRect/>
          </a:stretch>
        </p:blipFill>
        <p:spPr>
          <a:xfrm>
            <a:off x="6335697" y="3799643"/>
            <a:ext cx="2604116" cy="1953087"/>
          </a:xfrm>
          <a:prstGeom prst="rect">
            <a:avLst/>
          </a:prstGeom>
        </p:spPr>
      </p:pic>
    </p:spTree>
    <p:extLst>
      <p:ext uri="{BB962C8B-B14F-4D97-AF65-F5344CB8AC3E}">
        <p14:creationId xmlns:p14="http://schemas.microsoft.com/office/powerpoint/2010/main" val="74754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DDA874C6-0301-4BD0-9A6D-7EF3FA64F5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977" y="1471052"/>
            <a:ext cx="3660088" cy="2606426"/>
          </a:xfrm>
          <a:prstGeom prst="rect">
            <a:avLst/>
          </a:prstGeom>
        </p:spPr>
      </p:pic>
      <p:pic>
        <p:nvPicPr>
          <p:cNvPr id="7" name="Immagine 6">
            <a:extLst>
              <a:ext uri="{FF2B5EF4-FFF2-40B4-BE49-F238E27FC236}">
                <a16:creationId xmlns:a16="http://schemas.microsoft.com/office/drawing/2014/main" id="{31001B2D-4DA6-44EA-8B97-5A5860BFE2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2404" y="3960968"/>
            <a:ext cx="4113637" cy="2297852"/>
          </a:xfrm>
          <a:prstGeom prst="rect">
            <a:avLst/>
          </a:prstGeom>
        </p:spPr>
      </p:pic>
      <p:pic>
        <p:nvPicPr>
          <p:cNvPr id="9" name="Immagine 8">
            <a:extLst>
              <a:ext uri="{FF2B5EF4-FFF2-40B4-BE49-F238E27FC236}">
                <a16:creationId xmlns:a16="http://schemas.microsoft.com/office/drawing/2014/main" id="{041A40DF-9EBB-4C68-9923-441521DA0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2403" y="1742850"/>
            <a:ext cx="4204619" cy="2300862"/>
          </a:xfrm>
          <a:prstGeom prst="rect">
            <a:avLst/>
          </a:prstGeom>
        </p:spPr>
      </p:pic>
      <p:pic>
        <p:nvPicPr>
          <p:cNvPr id="4098" name="Picture 2" descr="Federconsumatori: Tribunale omologa accordo composizione crisi da  sovraindebitamento">
            <a:extLst>
              <a:ext uri="{FF2B5EF4-FFF2-40B4-BE49-F238E27FC236}">
                <a16:creationId xmlns:a16="http://schemas.microsoft.com/office/drawing/2014/main" id="{BC545F53-732C-4394-93AC-625FE8160D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6977" y="4074291"/>
            <a:ext cx="3485427" cy="2184529"/>
          </a:xfrm>
          <a:prstGeom prst="rect">
            <a:avLst/>
          </a:prstGeom>
          <a:noFill/>
          <a:extLst>
            <a:ext uri="{909E8E84-426E-40DD-AFC4-6F175D3DCCD1}">
              <a14:hiddenFill xmlns:a14="http://schemas.microsoft.com/office/drawing/2010/main">
                <a:solidFill>
                  <a:srgbClr val="FFFFFF"/>
                </a:solidFill>
              </a14:hiddenFill>
            </a:ext>
          </a:extLst>
        </p:spPr>
      </p:pic>
      <p:sp>
        <p:nvSpPr>
          <p:cNvPr id="8" name="CasellaDiTesto 7">
            <a:extLst>
              <a:ext uri="{FF2B5EF4-FFF2-40B4-BE49-F238E27FC236}">
                <a16:creationId xmlns:a16="http://schemas.microsoft.com/office/drawing/2014/main" id="{D90C59ED-7E2A-48F9-8048-AEB0AABF80F4}"/>
              </a:ext>
            </a:extLst>
          </p:cNvPr>
          <p:cNvSpPr txBox="1"/>
          <p:nvPr/>
        </p:nvSpPr>
        <p:spPr>
          <a:xfrm>
            <a:off x="595901" y="437823"/>
            <a:ext cx="6258086" cy="769441"/>
          </a:xfrm>
          <a:prstGeom prst="rect">
            <a:avLst/>
          </a:prstGeom>
          <a:noFill/>
        </p:spPr>
        <p:txBody>
          <a:bodyPr wrap="square" rtlCol="0">
            <a:spAutoFit/>
          </a:bodyPr>
          <a:lstStyle/>
          <a:p>
            <a:r>
              <a:rPr lang="it-IT" sz="4400" cap="all" dirty="0">
                <a:latin typeface="Tw Cen MT Condensed" panose="020B0606020104020203" pitchFamily="34" charset="0"/>
              </a:rPr>
              <a:t>Di cosa parliamo</a:t>
            </a:r>
          </a:p>
        </p:txBody>
      </p:sp>
    </p:spTree>
    <p:extLst>
      <p:ext uri="{BB962C8B-B14F-4D97-AF65-F5344CB8AC3E}">
        <p14:creationId xmlns:p14="http://schemas.microsoft.com/office/powerpoint/2010/main" val="2014140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Immagine che contiene uccello, galliforme, pollo&#10;&#10;Descrizione generata automaticamente">
            <a:extLst>
              <a:ext uri="{FF2B5EF4-FFF2-40B4-BE49-F238E27FC236}">
                <a16:creationId xmlns:a16="http://schemas.microsoft.com/office/drawing/2014/main" id="{7B29E55A-67EF-4608-9687-2103B07281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6925" y="1339168"/>
            <a:ext cx="1213050" cy="1714500"/>
          </a:xfrm>
          <a:prstGeom prst="rect">
            <a:avLst/>
          </a:prstGeom>
        </p:spPr>
      </p:pic>
      <p:pic>
        <p:nvPicPr>
          <p:cNvPr id="5122" name="Picture 2" descr="Ferrari Portofino M - Ferrari.com">
            <a:extLst>
              <a:ext uri="{FF2B5EF4-FFF2-40B4-BE49-F238E27FC236}">
                <a16:creationId xmlns:a16="http://schemas.microsoft.com/office/drawing/2014/main" id="{0E19438E-34E7-4407-8307-0D701ED6E8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98967" y="1556690"/>
            <a:ext cx="1839516" cy="964119"/>
          </a:xfrm>
          <a:prstGeom prst="rect">
            <a:avLst/>
          </a:prstGeom>
          <a:noFill/>
          <a:extLst>
            <a:ext uri="{909E8E84-426E-40DD-AFC4-6F175D3DCCD1}">
              <a14:hiddenFill xmlns:a14="http://schemas.microsoft.com/office/drawing/2010/main">
                <a:solidFill>
                  <a:srgbClr val="FFFFFF"/>
                </a:solidFill>
              </a14:hiddenFill>
            </a:ext>
          </a:extLst>
        </p:spPr>
      </p:pic>
      <p:pic>
        <p:nvPicPr>
          <p:cNvPr id="4" name="Immagine 3" descr="Immagine che contiene testo, esterni, automobile, edificio&#10;&#10;Descrizione generata automaticamente">
            <a:extLst>
              <a:ext uri="{FF2B5EF4-FFF2-40B4-BE49-F238E27FC236}">
                <a16:creationId xmlns:a16="http://schemas.microsoft.com/office/drawing/2014/main" id="{00F15743-581D-4813-B20F-F008B1FC4D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4445" y="1556690"/>
            <a:ext cx="1164431" cy="854234"/>
          </a:xfrm>
          <a:prstGeom prst="rect">
            <a:avLst/>
          </a:prstGeom>
        </p:spPr>
      </p:pic>
      <p:pic>
        <p:nvPicPr>
          <p:cNvPr id="7" name="Immagine 6">
            <a:extLst>
              <a:ext uri="{FF2B5EF4-FFF2-40B4-BE49-F238E27FC236}">
                <a16:creationId xmlns:a16="http://schemas.microsoft.com/office/drawing/2014/main" id="{E9179F0C-2378-4FF8-AB17-1E1DB7DB5C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75831" y="2916542"/>
            <a:ext cx="1635919" cy="1635919"/>
          </a:xfrm>
          <a:prstGeom prst="rect">
            <a:avLst/>
          </a:prstGeom>
        </p:spPr>
      </p:pic>
      <p:pic>
        <p:nvPicPr>
          <p:cNvPr id="9" name="Immagine 8" descr="Immagine che contiene testo&#10;&#10;Descrizione generata automaticamente">
            <a:extLst>
              <a:ext uri="{FF2B5EF4-FFF2-40B4-BE49-F238E27FC236}">
                <a16:creationId xmlns:a16="http://schemas.microsoft.com/office/drawing/2014/main" id="{A3F14B14-E08B-43EC-970C-2BE3E97E8C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3345" y="3291921"/>
            <a:ext cx="2174558" cy="1087279"/>
          </a:xfrm>
          <a:prstGeom prst="rect">
            <a:avLst/>
          </a:prstGeom>
        </p:spPr>
      </p:pic>
      <p:pic>
        <p:nvPicPr>
          <p:cNvPr id="7170" name="Picture 2" descr="Overconfidence Bias | Concepts Unwrapped - YouTube">
            <a:extLst>
              <a:ext uri="{FF2B5EF4-FFF2-40B4-BE49-F238E27FC236}">
                <a16:creationId xmlns:a16="http://schemas.microsoft.com/office/drawing/2014/main" id="{D61A9AF1-25A5-4198-9AE9-4B12D28A90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91130" y="4806006"/>
            <a:ext cx="2143125" cy="1207294"/>
          </a:xfrm>
          <a:prstGeom prst="rect">
            <a:avLst/>
          </a:prstGeom>
          <a:noFill/>
          <a:extLst>
            <a:ext uri="{909E8E84-426E-40DD-AFC4-6F175D3DCCD1}">
              <a14:hiddenFill xmlns:a14="http://schemas.microsoft.com/office/drawing/2010/main">
                <a:solidFill>
                  <a:srgbClr val="FFFFFF"/>
                </a:solidFill>
              </a14:hiddenFill>
            </a:ext>
          </a:extLst>
        </p:spPr>
      </p:pic>
      <p:pic>
        <p:nvPicPr>
          <p:cNvPr id="5" name="Immagine 4" descr="Immagine che contiene testo&#10;&#10;Descrizione generata automaticamente">
            <a:extLst>
              <a:ext uri="{FF2B5EF4-FFF2-40B4-BE49-F238E27FC236}">
                <a16:creationId xmlns:a16="http://schemas.microsoft.com/office/drawing/2014/main" id="{18DB89C8-78C7-49FB-B7E3-1241FF32BE6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86014" y="3065766"/>
            <a:ext cx="1785938" cy="1337469"/>
          </a:xfrm>
          <a:prstGeom prst="rect">
            <a:avLst/>
          </a:prstGeom>
        </p:spPr>
      </p:pic>
      <p:sp>
        <p:nvSpPr>
          <p:cNvPr id="8" name="CasellaDiTesto 7">
            <a:extLst>
              <a:ext uri="{FF2B5EF4-FFF2-40B4-BE49-F238E27FC236}">
                <a16:creationId xmlns:a16="http://schemas.microsoft.com/office/drawing/2014/main" id="{7DEA64FF-ED0B-4A24-9208-36356495DA49}"/>
              </a:ext>
            </a:extLst>
          </p:cNvPr>
          <p:cNvSpPr txBox="1"/>
          <p:nvPr/>
        </p:nvSpPr>
        <p:spPr>
          <a:xfrm>
            <a:off x="4974206" y="4617453"/>
            <a:ext cx="3133922" cy="1477328"/>
          </a:xfrm>
          <a:prstGeom prst="rect">
            <a:avLst/>
          </a:prstGeom>
          <a:noFill/>
        </p:spPr>
        <p:txBody>
          <a:bodyPr wrap="square" rtlCol="0">
            <a:spAutoFit/>
          </a:bodyPr>
          <a:lstStyle/>
          <a:p>
            <a:r>
              <a:rPr lang="it-IT" dirty="0"/>
              <a:t>Sconto iperbolico, framing, </a:t>
            </a:r>
            <a:r>
              <a:rPr lang="it-IT" dirty="0" err="1"/>
              <a:t>overconfidence</a:t>
            </a:r>
            <a:r>
              <a:rPr lang="it-IT" dirty="0"/>
              <a:t>, </a:t>
            </a:r>
            <a:r>
              <a:rPr lang="it-IT" dirty="0" err="1"/>
              <a:t>mental</a:t>
            </a:r>
            <a:r>
              <a:rPr lang="it-IT" dirty="0"/>
              <a:t> accounting, comportamenti imitativi…</a:t>
            </a:r>
          </a:p>
          <a:p>
            <a:r>
              <a:rPr lang="it-IT" dirty="0"/>
              <a:t>Tutto è applicabile!</a:t>
            </a:r>
          </a:p>
        </p:txBody>
      </p:sp>
      <p:pic>
        <p:nvPicPr>
          <p:cNvPr id="8194" name="Picture 2" descr="Yalom e gli 11 fattori terapeutici: l'imitazione - laCOOLtura">
            <a:extLst>
              <a:ext uri="{FF2B5EF4-FFF2-40B4-BE49-F238E27FC236}">
                <a16:creationId xmlns:a16="http://schemas.microsoft.com/office/drawing/2014/main" id="{E41CB8F4-1182-4797-9A2D-9FE67F60323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93769" y="1932403"/>
            <a:ext cx="1685925" cy="1314450"/>
          </a:xfrm>
          <a:prstGeom prst="rect">
            <a:avLst/>
          </a:prstGeom>
          <a:noFill/>
          <a:extLst>
            <a:ext uri="{909E8E84-426E-40DD-AFC4-6F175D3DCCD1}">
              <a14:hiddenFill xmlns:a14="http://schemas.microsoft.com/office/drawing/2010/main">
                <a:solidFill>
                  <a:srgbClr val="FFFFFF"/>
                </a:solidFill>
              </a14:hiddenFill>
            </a:ext>
          </a:extLst>
        </p:spPr>
      </p:pic>
      <p:sp>
        <p:nvSpPr>
          <p:cNvPr id="12" name="CasellaDiTesto 11">
            <a:extLst>
              <a:ext uri="{FF2B5EF4-FFF2-40B4-BE49-F238E27FC236}">
                <a16:creationId xmlns:a16="http://schemas.microsoft.com/office/drawing/2014/main" id="{FC8AE972-EB6C-45E3-A92C-672AC3631D9B}"/>
              </a:ext>
            </a:extLst>
          </p:cNvPr>
          <p:cNvSpPr txBox="1"/>
          <p:nvPr/>
        </p:nvSpPr>
        <p:spPr>
          <a:xfrm>
            <a:off x="1235704" y="400857"/>
            <a:ext cx="6258086" cy="769441"/>
          </a:xfrm>
          <a:prstGeom prst="rect">
            <a:avLst/>
          </a:prstGeom>
          <a:noFill/>
        </p:spPr>
        <p:txBody>
          <a:bodyPr wrap="square" rtlCol="0">
            <a:spAutoFit/>
          </a:bodyPr>
          <a:lstStyle/>
          <a:p>
            <a:r>
              <a:rPr lang="it-IT" sz="4400" cap="all" dirty="0">
                <a:latin typeface="Tw Cen MT Condensed" panose="020B0606020104020203" pitchFamily="34" charset="0"/>
              </a:rPr>
              <a:t>i KEY BIASES</a:t>
            </a:r>
          </a:p>
        </p:txBody>
      </p:sp>
    </p:spTree>
    <p:extLst>
      <p:ext uri="{BB962C8B-B14F-4D97-AF65-F5344CB8AC3E}">
        <p14:creationId xmlns:p14="http://schemas.microsoft.com/office/powerpoint/2010/main" val="6106568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Immagine che contiene persona, parete, interni, abbigliamento&#10;&#10;Descrizione generata automaticamente">
            <a:extLst>
              <a:ext uri="{FF2B5EF4-FFF2-40B4-BE49-F238E27FC236}">
                <a16:creationId xmlns:a16="http://schemas.microsoft.com/office/drawing/2014/main" id="{A2BC82DB-A28E-4A1C-BE3F-F8A39C40E2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1075" y="1536798"/>
            <a:ext cx="2911080" cy="1892202"/>
          </a:xfrm>
          <a:prstGeom prst="rect">
            <a:avLst/>
          </a:prstGeom>
        </p:spPr>
      </p:pic>
      <p:sp>
        <p:nvSpPr>
          <p:cNvPr id="5" name="CasellaDiTesto 4">
            <a:extLst>
              <a:ext uri="{FF2B5EF4-FFF2-40B4-BE49-F238E27FC236}">
                <a16:creationId xmlns:a16="http://schemas.microsoft.com/office/drawing/2014/main" id="{2290BE1B-4CFE-439C-A307-EC5BE0F3DA5F}"/>
              </a:ext>
            </a:extLst>
          </p:cNvPr>
          <p:cNvSpPr txBox="1"/>
          <p:nvPr/>
        </p:nvSpPr>
        <p:spPr>
          <a:xfrm>
            <a:off x="5304234" y="1605736"/>
            <a:ext cx="2993231" cy="1754326"/>
          </a:xfrm>
          <a:prstGeom prst="rect">
            <a:avLst/>
          </a:prstGeom>
          <a:noFill/>
        </p:spPr>
        <p:txBody>
          <a:bodyPr wrap="square" rtlCol="0">
            <a:spAutoFit/>
          </a:bodyPr>
          <a:lstStyle/>
          <a:p>
            <a:r>
              <a:rPr lang="it-IT" dirty="0"/>
              <a:t>…ed inoltre vi sono condizioni soggettive e contingenti che ci portano ad effettuare scelte in modo non ponderato ma conseguente alle situazioni che di volta in volta viviamo</a:t>
            </a:r>
          </a:p>
        </p:txBody>
      </p:sp>
      <p:pic>
        <p:nvPicPr>
          <p:cNvPr id="7" name="Immagine 6" descr="Immagine che contiene interni&#10;&#10;Descrizione generata automaticamente">
            <a:extLst>
              <a:ext uri="{FF2B5EF4-FFF2-40B4-BE49-F238E27FC236}">
                <a16:creationId xmlns:a16="http://schemas.microsoft.com/office/drawing/2014/main" id="{A0D37455-9DA1-4F86-80C5-F6294D88D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40108" y="3688747"/>
            <a:ext cx="3232404" cy="2056785"/>
          </a:xfrm>
          <a:prstGeom prst="rect">
            <a:avLst/>
          </a:prstGeom>
        </p:spPr>
      </p:pic>
      <p:sp>
        <p:nvSpPr>
          <p:cNvPr id="8" name="CasellaDiTesto 7">
            <a:extLst>
              <a:ext uri="{FF2B5EF4-FFF2-40B4-BE49-F238E27FC236}">
                <a16:creationId xmlns:a16="http://schemas.microsoft.com/office/drawing/2014/main" id="{684272A1-DD65-4F8A-8776-0A6851D4E387}"/>
              </a:ext>
            </a:extLst>
          </p:cNvPr>
          <p:cNvSpPr txBox="1"/>
          <p:nvPr/>
        </p:nvSpPr>
        <p:spPr>
          <a:xfrm>
            <a:off x="1103591" y="3991206"/>
            <a:ext cx="2798564" cy="1754326"/>
          </a:xfrm>
          <a:prstGeom prst="rect">
            <a:avLst/>
          </a:prstGeom>
          <a:noFill/>
        </p:spPr>
        <p:txBody>
          <a:bodyPr wrap="square" rtlCol="0">
            <a:spAutoFit/>
          </a:bodyPr>
          <a:lstStyle/>
          <a:p>
            <a:r>
              <a:rPr lang="it-IT" dirty="0"/>
              <a:t>…ed i contesti sono costruiti per far prevalere scelte emozionali ed istintive rispetto ad un calcolo freddo e razionale di ciò che è più conveniente </a:t>
            </a:r>
          </a:p>
        </p:txBody>
      </p:sp>
      <p:sp>
        <p:nvSpPr>
          <p:cNvPr id="9" name="CasellaDiTesto 8">
            <a:extLst>
              <a:ext uri="{FF2B5EF4-FFF2-40B4-BE49-F238E27FC236}">
                <a16:creationId xmlns:a16="http://schemas.microsoft.com/office/drawing/2014/main" id="{270A871D-3677-4F61-B158-FA7FFEC78303}"/>
              </a:ext>
            </a:extLst>
          </p:cNvPr>
          <p:cNvSpPr txBox="1"/>
          <p:nvPr/>
        </p:nvSpPr>
        <p:spPr>
          <a:xfrm>
            <a:off x="1235704" y="400857"/>
            <a:ext cx="6258086" cy="769441"/>
          </a:xfrm>
          <a:prstGeom prst="rect">
            <a:avLst/>
          </a:prstGeom>
          <a:noFill/>
        </p:spPr>
        <p:txBody>
          <a:bodyPr wrap="square" rtlCol="0">
            <a:spAutoFit/>
          </a:bodyPr>
          <a:lstStyle/>
          <a:p>
            <a:r>
              <a:rPr lang="it-IT" sz="4400" cap="all" dirty="0">
                <a:latin typeface="Tw Cen MT Condensed" panose="020B0606020104020203" pitchFamily="34" charset="0"/>
              </a:rPr>
              <a:t>i KEY BIASES</a:t>
            </a:r>
          </a:p>
        </p:txBody>
      </p:sp>
    </p:spTree>
    <p:extLst>
      <p:ext uri="{BB962C8B-B14F-4D97-AF65-F5344CB8AC3E}">
        <p14:creationId xmlns:p14="http://schemas.microsoft.com/office/powerpoint/2010/main" val="3873958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2DC925A-35C8-45D1-83F4-28071452A680}"/>
              </a:ext>
            </a:extLst>
          </p:cNvPr>
          <p:cNvSpPr txBox="1"/>
          <p:nvPr/>
        </p:nvSpPr>
        <p:spPr>
          <a:xfrm>
            <a:off x="638643" y="292808"/>
            <a:ext cx="6736556" cy="1446550"/>
          </a:xfrm>
          <a:prstGeom prst="rect">
            <a:avLst/>
          </a:prstGeom>
          <a:noFill/>
        </p:spPr>
        <p:txBody>
          <a:bodyPr wrap="square" rtlCol="0">
            <a:spAutoFit/>
          </a:bodyPr>
          <a:lstStyle/>
          <a:p>
            <a:r>
              <a:rPr lang="it-IT" sz="4400" cap="all" dirty="0">
                <a:latin typeface="Tw Cen MT Condensed" panose="020B0606020104020203" pitchFamily="34" charset="0"/>
              </a:rPr>
              <a:t>Le leve comportamentali utilizzabili dal policymaker</a:t>
            </a:r>
          </a:p>
        </p:txBody>
      </p:sp>
      <p:pic>
        <p:nvPicPr>
          <p:cNvPr id="6" name="Immagine 5" descr="Immagine che contiene testo, persona, interni&#10;&#10;Descrizione generata automaticamente">
            <a:extLst>
              <a:ext uri="{FF2B5EF4-FFF2-40B4-BE49-F238E27FC236}">
                <a16:creationId xmlns:a16="http://schemas.microsoft.com/office/drawing/2014/main" id="{7BA12563-E54E-416F-9C32-3DA42287A2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6232" y="2939958"/>
            <a:ext cx="2339578" cy="1281961"/>
          </a:xfrm>
          <a:prstGeom prst="rect">
            <a:avLst/>
          </a:prstGeom>
        </p:spPr>
      </p:pic>
      <p:pic>
        <p:nvPicPr>
          <p:cNvPr id="8" name="Immagine 7" descr="Immagine che contiene persona, piùvecchio, vecchio&#10;&#10;Descrizione generata automaticamente">
            <a:extLst>
              <a:ext uri="{FF2B5EF4-FFF2-40B4-BE49-F238E27FC236}">
                <a16:creationId xmlns:a16="http://schemas.microsoft.com/office/drawing/2014/main" id="{B95DF558-496D-4C4D-B52C-3422BD781A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680" y="2685311"/>
            <a:ext cx="1443058" cy="1909910"/>
          </a:xfrm>
          <a:prstGeom prst="rect">
            <a:avLst/>
          </a:prstGeom>
        </p:spPr>
      </p:pic>
      <p:pic>
        <p:nvPicPr>
          <p:cNvPr id="10" name="Immagine 9">
            <a:extLst>
              <a:ext uri="{FF2B5EF4-FFF2-40B4-BE49-F238E27FC236}">
                <a16:creationId xmlns:a16="http://schemas.microsoft.com/office/drawing/2014/main" id="{664C7E84-D7B1-4D86-B423-4F83EC2969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9435" y="1780145"/>
            <a:ext cx="822424" cy="983222"/>
          </a:xfrm>
          <a:prstGeom prst="rect">
            <a:avLst/>
          </a:prstGeom>
        </p:spPr>
      </p:pic>
      <p:pic>
        <p:nvPicPr>
          <p:cNvPr id="9218" name="Picture 2" descr="Financial Education: immagini, foto stock e grafica vettoriale |  Shutterstock">
            <a:extLst>
              <a:ext uri="{FF2B5EF4-FFF2-40B4-BE49-F238E27FC236}">
                <a16:creationId xmlns:a16="http://schemas.microsoft.com/office/drawing/2014/main" id="{01D4B355-3859-47AD-98B8-AFB8F48082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67597" y="4676299"/>
            <a:ext cx="1444262" cy="1035844"/>
          </a:xfrm>
          <a:prstGeom prst="rect">
            <a:avLst/>
          </a:prstGeom>
          <a:noFill/>
          <a:extLst>
            <a:ext uri="{909E8E84-426E-40DD-AFC4-6F175D3DCCD1}">
              <a14:hiddenFill xmlns:a14="http://schemas.microsoft.com/office/drawing/2010/main">
                <a:solidFill>
                  <a:srgbClr val="FFFFFF"/>
                </a:solidFill>
              </a14:hiddenFill>
            </a:ext>
          </a:extLst>
        </p:spPr>
      </p:pic>
      <p:pic>
        <p:nvPicPr>
          <p:cNvPr id="4" name="Immagine 3" descr="Immagine che contiene testo&#10;&#10;Descrizione generata automaticamente">
            <a:extLst>
              <a:ext uri="{FF2B5EF4-FFF2-40B4-BE49-F238E27FC236}">
                <a16:creationId xmlns:a16="http://schemas.microsoft.com/office/drawing/2014/main" id="{079466D4-701B-4977-9A55-AE6CCB4F6A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34385" y="3078768"/>
            <a:ext cx="2007394" cy="1115219"/>
          </a:xfrm>
          <a:prstGeom prst="rect">
            <a:avLst/>
          </a:prstGeom>
        </p:spPr>
      </p:pic>
      <p:sp>
        <p:nvSpPr>
          <p:cNvPr id="7" name="Freccia curva 6">
            <a:extLst>
              <a:ext uri="{FF2B5EF4-FFF2-40B4-BE49-F238E27FC236}">
                <a16:creationId xmlns:a16="http://schemas.microsoft.com/office/drawing/2014/main" id="{9619AAFD-51D1-42EB-B776-55C1A6FB7273}"/>
              </a:ext>
            </a:extLst>
          </p:cNvPr>
          <p:cNvSpPr/>
          <p:nvPr/>
        </p:nvSpPr>
        <p:spPr>
          <a:xfrm>
            <a:off x="1736333" y="1890640"/>
            <a:ext cx="2589485" cy="65151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solidFill>
                <a:schemeClr val="tx1"/>
              </a:solidFill>
            </a:endParaRPr>
          </a:p>
        </p:txBody>
      </p:sp>
      <p:sp>
        <p:nvSpPr>
          <p:cNvPr id="11" name="Freccia curva 10">
            <a:extLst>
              <a:ext uri="{FF2B5EF4-FFF2-40B4-BE49-F238E27FC236}">
                <a16:creationId xmlns:a16="http://schemas.microsoft.com/office/drawing/2014/main" id="{346A818F-3EE5-49D4-9680-EB1C8594FA5D}"/>
              </a:ext>
            </a:extLst>
          </p:cNvPr>
          <p:cNvSpPr/>
          <p:nvPr/>
        </p:nvSpPr>
        <p:spPr>
          <a:xfrm flipV="1">
            <a:off x="1806767" y="4868466"/>
            <a:ext cx="2200154" cy="533300"/>
          </a:xfrm>
          <a:prstGeom prst="bentArrow">
            <a:avLst>
              <a:gd name="adj1" fmla="val 25000"/>
              <a:gd name="adj2" fmla="val 23423"/>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solidFill>
                <a:schemeClr val="tx1"/>
              </a:solidFill>
            </a:endParaRPr>
          </a:p>
        </p:txBody>
      </p:sp>
      <p:sp>
        <p:nvSpPr>
          <p:cNvPr id="9" name="Freccia curva 8">
            <a:extLst>
              <a:ext uri="{FF2B5EF4-FFF2-40B4-BE49-F238E27FC236}">
                <a16:creationId xmlns:a16="http://schemas.microsoft.com/office/drawing/2014/main" id="{A8A971D3-1FD9-43F4-8298-1D2D1C9EB5BE}"/>
              </a:ext>
            </a:extLst>
          </p:cNvPr>
          <p:cNvSpPr/>
          <p:nvPr/>
        </p:nvSpPr>
        <p:spPr>
          <a:xfrm rot="5400000">
            <a:off x="6252699" y="1489423"/>
            <a:ext cx="839128" cy="1708761"/>
          </a:xfrm>
          <a:prstGeom prst="bentArrow">
            <a:avLst>
              <a:gd name="adj1" fmla="val 19892"/>
              <a:gd name="adj2" fmla="val 25000"/>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solidFill>
                <a:schemeClr val="tx1"/>
              </a:solidFill>
            </a:endParaRPr>
          </a:p>
        </p:txBody>
      </p:sp>
      <p:sp>
        <p:nvSpPr>
          <p:cNvPr id="13" name="Freccia curva 12">
            <a:extLst>
              <a:ext uri="{FF2B5EF4-FFF2-40B4-BE49-F238E27FC236}">
                <a16:creationId xmlns:a16="http://schemas.microsoft.com/office/drawing/2014/main" id="{55203AF2-68AE-4E22-B03C-951650781C33}"/>
              </a:ext>
            </a:extLst>
          </p:cNvPr>
          <p:cNvSpPr/>
          <p:nvPr/>
        </p:nvSpPr>
        <p:spPr>
          <a:xfrm rot="16200000" flipV="1">
            <a:off x="6252699" y="3983113"/>
            <a:ext cx="839128" cy="1708761"/>
          </a:xfrm>
          <a:prstGeom prst="bentArrow">
            <a:avLst>
              <a:gd name="adj1" fmla="val 19892"/>
              <a:gd name="adj2" fmla="val 25000"/>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solidFill>
                <a:schemeClr val="tx1"/>
              </a:solidFill>
            </a:endParaRPr>
          </a:p>
        </p:txBody>
      </p:sp>
      <p:sp>
        <p:nvSpPr>
          <p:cNvPr id="12" name="Freccia a destra 11">
            <a:extLst>
              <a:ext uri="{FF2B5EF4-FFF2-40B4-BE49-F238E27FC236}">
                <a16:creationId xmlns:a16="http://schemas.microsoft.com/office/drawing/2014/main" id="{D26A5CAA-9DCA-40F1-884C-0333E909D95E}"/>
              </a:ext>
            </a:extLst>
          </p:cNvPr>
          <p:cNvSpPr/>
          <p:nvPr/>
        </p:nvSpPr>
        <p:spPr>
          <a:xfrm>
            <a:off x="2935758" y="3348695"/>
            <a:ext cx="395927" cy="3929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p>
        </p:txBody>
      </p:sp>
      <p:sp>
        <p:nvSpPr>
          <p:cNvPr id="15" name="Freccia a destra 14">
            <a:extLst>
              <a:ext uri="{FF2B5EF4-FFF2-40B4-BE49-F238E27FC236}">
                <a16:creationId xmlns:a16="http://schemas.microsoft.com/office/drawing/2014/main" id="{5F4A0741-DA0D-4326-90FE-6E3B66887EDE}"/>
              </a:ext>
            </a:extLst>
          </p:cNvPr>
          <p:cNvSpPr/>
          <p:nvPr/>
        </p:nvSpPr>
        <p:spPr>
          <a:xfrm>
            <a:off x="5964404" y="3343276"/>
            <a:ext cx="395927" cy="3929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p>
        </p:txBody>
      </p:sp>
    </p:spTree>
    <p:extLst>
      <p:ext uri="{BB962C8B-B14F-4D97-AF65-F5344CB8AC3E}">
        <p14:creationId xmlns:p14="http://schemas.microsoft.com/office/powerpoint/2010/main" val="27010991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2DC925A-35C8-45D1-83F4-28071452A680}"/>
              </a:ext>
            </a:extLst>
          </p:cNvPr>
          <p:cNvSpPr txBox="1"/>
          <p:nvPr/>
        </p:nvSpPr>
        <p:spPr>
          <a:xfrm>
            <a:off x="1030505" y="187290"/>
            <a:ext cx="7376647" cy="769441"/>
          </a:xfrm>
          <a:prstGeom prst="rect">
            <a:avLst/>
          </a:prstGeom>
          <a:noFill/>
        </p:spPr>
        <p:txBody>
          <a:bodyPr wrap="square" rtlCol="0">
            <a:spAutoFit/>
          </a:bodyPr>
          <a:lstStyle/>
          <a:p>
            <a:r>
              <a:rPr lang="it-IT" sz="4400" cap="all" dirty="0">
                <a:latin typeface="Tw Cen MT Condensed" panose="020B0606020104020203" pitchFamily="34" charset="0"/>
              </a:rPr>
              <a:t>L’informazione e la </a:t>
            </a:r>
            <a:r>
              <a:rPr lang="it-IT" sz="4400" cap="all" dirty="0" err="1">
                <a:latin typeface="Tw Cen MT Condensed" panose="020B0606020104020203" pitchFamily="34" charset="0"/>
              </a:rPr>
              <a:t>financial</a:t>
            </a:r>
            <a:r>
              <a:rPr lang="it-IT" sz="4400" cap="all" dirty="0">
                <a:latin typeface="Tw Cen MT Condensed" panose="020B0606020104020203" pitchFamily="34" charset="0"/>
              </a:rPr>
              <a:t> </a:t>
            </a:r>
            <a:r>
              <a:rPr lang="it-IT" sz="4400" cap="all" dirty="0" err="1">
                <a:latin typeface="Tw Cen MT Condensed" panose="020B0606020104020203" pitchFamily="34" charset="0"/>
              </a:rPr>
              <a:t>literacy</a:t>
            </a:r>
            <a:endParaRPr lang="it-IT" sz="4400" cap="all" dirty="0">
              <a:latin typeface="Tw Cen MT Condensed" panose="020B0606020104020203" pitchFamily="34" charset="0"/>
            </a:endParaRPr>
          </a:p>
        </p:txBody>
      </p:sp>
      <p:pic>
        <p:nvPicPr>
          <p:cNvPr id="5" name="Immagine 4" descr="Immagine che contiene testo, tavolo&#10;&#10;Descrizione generata automaticamente">
            <a:extLst>
              <a:ext uri="{FF2B5EF4-FFF2-40B4-BE49-F238E27FC236}">
                <a16:creationId xmlns:a16="http://schemas.microsoft.com/office/drawing/2014/main" id="{B0D8422F-CDF4-4C1C-AB6F-7EF24FABA6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2653" y="2314784"/>
            <a:ext cx="2484686" cy="3510373"/>
          </a:xfrm>
          <a:prstGeom prst="rect">
            <a:avLst/>
          </a:prstGeom>
        </p:spPr>
      </p:pic>
      <p:sp>
        <p:nvSpPr>
          <p:cNvPr id="6" name="CasellaDiTesto 5">
            <a:extLst>
              <a:ext uri="{FF2B5EF4-FFF2-40B4-BE49-F238E27FC236}">
                <a16:creationId xmlns:a16="http://schemas.microsoft.com/office/drawing/2014/main" id="{7ECE0FBE-D793-459C-8286-D93689964798}"/>
              </a:ext>
            </a:extLst>
          </p:cNvPr>
          <p:cNvSpPr txBox="1"/>
          <p:nvPr/>
        </p:nvSpPr>
        <p:spPr>
          <a:xfrm>
            <a:off x="1062653" y="1289509"/>
            <a:ext cx="6672263" cy="646331"/>
          </a:xfrm>
          <a:prstGeom prst="rect">
            <a:avLst/>
          </a:prstGeom>
          <a:noFill/>
        </p:spPr>
        <p:txBody>
          <a:bodyPr wrap="square" rtlCol="0">
            <a:spAutoFit/>
          </a:bodyPr>
          <a:lstStyle/>
          <a:p>
            <a:r>
              <a:rPr lang="it-IT" dirty="0"/>
              <a:t>La filosofia della normativa  europea sul credito al consumo è: «the more information, the </a:t>
            </a:r>
            <a:r>
              <a:rPr lang="it-IT" dirty="0" err="1"/>
              <a:t>better</a:t>
            </a:r>
            <a:r>
              <a:rPr lang="it-IT" dirty="0"/>
              <a:t>» </a:t>
            </a:r>
          </a:p>
        </p:txBody>
      </p:sp>
      <p:sp>
        <p:nvSpPr>
          <p:cNvPr id="7" name="CasellaDiTesto 6">
            <a:extLst>
              <a:ext uri="{FF2B5EF4-FFF2-40B4-BE49-F238E27FC236}">
                <a16:creationId xmlns:a16="http://schemas.microsoft.com/office/drawing/2014/main" id="{3CBEECDE-3F77-4A8A-BA4F-12C9FCD8224C}"/>
              </a:ext>
            </a:extLst>
          </p:cNvPr>
          <p:cNvSpPr txBox="1"/>
          <p:nvPr/>
        </p:nvSpPr>
        <p:spPr>
          <a:xfrm>
            <a:off x="3904181" y="2429170"/>
            <a:ext cx="5118376" cy="3139321"/>
          </a:xfrm>
          <a:prstGeom prst="rect">
            <a:avLst/>
          </a:prstGeom>
          <a:noFill/>
        </p:spPr>
        <p:txBody>
          <a:bodyPr wrap="square" rtlCol="0">
            <a:spAutoFit/>
          </a:bodyPr>
          <a:lstStyle/>
          <a:p>
            <a:r>
              <a:rPr lang="it-IT" dirty="0"/>
              <a:t>Il problema è che la ridondanza di informazioni crea</a:t>
            </a:r>
          </a:p>
          <a:p>
            <a:pPr marL="257175" indent="-257175">
              <a:buFont typeface="Wingdings" panose="05000000000000000000" pitchFamily="2" charset="2"/>
              <a:buChar char="à"/>
            </a:pPr>
            <a:r>
              <a:rPr lang="it-IT" dirty="0">
                <a:sym typeface="Wingdings" panose="05000000000000000000" pitchFamily="2" charset="2"/>
              </a:rPr>
              <a:t>Information </a:t>
            </a:r>
            <a:r>
              <a:rPr lang="it-IT" dirty="0" err="1">
                <a:sym typeface="Wingdings" panose="05000000000000000000" pitchFamily="2" charset="2"/>
              </a:rPr>
              <a:t>overload</a:t>
            </a:r>
            <a:endParaRPr lang="it-IT" dirty="0">
              <a:sym typeface="Wingdings" panose="05000000000000000000" pitchFamily="2" charset="2"/>
            </a:endParaRPr>
          </a:p>
          <a:p>
            <a:r>
              <a:rPr lang="it-IT" dirty="0">
                <a:sym typeface="Wingdings" panose="05000000000000000000" pitchFamily="2" charset="2"/>
              </a:rPr>
              <a:t>ed inoltre</a:t>
            </a:r>
          </a:p>
          <a:p>
            <a:pPr marL="257175" indent="-257175">
              <a:buFont typeface="Wingdings" panose="05000000000000000000" pitchFamily="2" charset="2"/>
              <a:buChar char="à"/>
            </a:pPr>
            <a:r>
              <a:rPr lang="it-IT" dirty="0">
                <a:sym typeface="Wingdings" panose="05000000000000000000" pitchFamily="2" charset="2"/>
              </a:rPr>
              <a:t>L’utilizzo di un set informativo più essenziale è perfettamente razionale ed ottimizzante in funzione dell’esiguità dei valori in gioco</a:t>
            </a:r>
          </a:p>
          <a:p>
            <a:pPr marL="257175" indent="-257175">
              <a:buFont typeface="Wingdings" panose="05000000000000000000" pitchFamily="2" charset="2"/>
              <a:buChar char="à"/>
            </a:pPr>
            <a:r>
              <a:rPr lang="it-IT" dirty="0">
                <a:sym typeface="Wingdings" panose="05000000000000000000" pitchFamily="2" charset="2"/>
              </a:rPr>
              <a:t>Il prodotto è immateriale (= difficilmente valutabile), complesso, e con una durata che si protrae nel tempo</a:t>
            </a:r>
          </a:p>
          <a:p>
            <a:pPr marL="257175" indent="-257175">
              <a:buFont typeface="Wingdings" panose="05000000000000000000" pitchFamily="2" charset="2"/>
              <a:buChar char="à"/>
            </a:pPr>
            <a:endParaRPr lang="it-IT" dirty="0">
              <a:sym typeface="Wingdings" panose="05000000000000000000" pitchFamily="2" charset="2"/>
            </a:endParaRPr>
          </a:p>
          <a:p>
            <a:r>
              <a:rPr lang="it-IT" dirty="0"/>
              <a:t>Nasce il dubbio: «</a:t>
            </a:r>
            <a:r>
              <a:rPr lang="it-IT" dirty="0" err="1"/>
              <a:t>Less</a:t>
            </a:r>
            <a:r>
              <a:rPr lang="it-IT" dirty="0"/>
              <a:t> </a:t>
            </a:r>
            <a:r>
              <a:rPr lang="it-IT" dirty="0" err="1"/>
              <a:t>is</a:t>
            </a:r>
            <a:r>
              <a:rPr lang="it-IT" dirty="0"/>
              <a:t> more?»</a:t>
            </a:r>
          </a:p>
        </p:txBody>
      </p:sp>
    </p:spTree>
    <p:extLst>
      <p:ext uri="{BB962C8B-B14F-4D97-AF65-F5344CB8AC3E}">
        <p14:creationId xmlns:p14="http://schemas.microsoft.com/office/powerpoint/2010/main" val="150989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2DC925A-35C8-45D1-83F4-28071452A680}"/>
              </a:ext>
            </a:extLst>
          </p:cNvPr>
          <p:cNvSpPr txBox="1"/>
          <p:nvPr/>
        </p:nvSpPr>
        <p:spPr>
          <a:xfrm>
            <a:off x="877718" y="566159"/>
            <a:ext cx="6736556" cy="769441"/>
          </a:xfrm>
          <a:prstGeom prst="rect">
            <a:avLst/>
          </a:prstGeom>
          <a:noFill/>
        </p:spPr>
        <p:txBody>
          <a:bodyPr wrap="square" rtlCol="0">
            <a:spAutoFit/>
          </a:bodyPr>
          <a:lstStyle/>
          <a:p>
            <a:r>
              <a:rPr lang="it-IT" sz="4400" cap="all" dirty="0">
                <a:latin typeface="Tw Cen MT Condensed" panose="020B0606020104020203" pitchFamily="34" charset="0"/>
              </a:rPr>
              <a:t>Le possibili alternative</a:t>
            </a:r>
          </a:p>
        </p:txBody>
      </p:sp>
      <p:pic>
        <p:nvPicPr>
          <p:cNvPr id="4" name="Immagine 3" descr="Immagine che contiene testo&#10;&#10;Descrizione generata automaticamente">
            <a:extLst>
              <a:ext uri="{FF2B5EF4-FFF2-40B4-BE49-F238E27FC236}">
                <a16:creationId xmlns:a16="http://schemas.microsoft.com/office/drawing/2014/main" id="{D1482526-4F15-4E16-94D9-2310D32033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7281" y="1764014"/>
            <a:ext cx="1969770" cy="1477328"/>
          </a:xfrm>
          <a:prstGeom prst="rect">
            <a:avLst/>
          </a:prstGeom>
        </p:spPr>
      </p:pic>
      <p:pic>
        <p:nvPicPr>
          <p:cNvPr id="6" name="Immagine 5" descr="Immagine che contiene testo&#10;&#10;Descrizione generata automaticamente">
            <a:extLst>
              <a:ext uri="{FF2B5EF4-FFF2-40B4-BE49-F238E27FC236}">
                <a16:creationId xmlns:a16="http://schemas.microsoft.com/office/drawing/2014/main" id="{EFF251DF-1A51-4AA3-BD5F-5F23295244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4638" y="1598815"/>
            <a:ext cx="1862127" cy="1862127"/>
          </a:xfrm>
          <a:prstGeom prst="rect">
            <a:avLst/>
          </a:prstGeom>
        </p:spPr>
      </p:pic>
      <p:sp>
        <p:nvSpPr>
          <p:cNvPr id="8" name="Freccia tridirezionale 7">
            <a:extLst>
              <a:ext uri="{FF2B5EF4-FFF2-40B4-BE49-F238E27FC236}">
                <a16:creationId xmlns:a16="http://schemas.microsoft.com/office/drawing/2014/main" id="{0B7591C9-52E8-4507-B653-29ACE8018981}"/>
              </a:ext>
            </a:extLst>
          </p:cNvPr>
          <p:cNvSpPr/>
          <p:nvPr/>
        </p:nvSpPr>
        <p:spPr>
          <a:xfrm flipV="1">
            <a:off x="3271837" y="2007080"/>
            <a:ext cx="2214563" cy="991196"/>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p>
        </p:txBody>
      </p:sp>
      <p:pic>
        <p:nvPicPr>
          <p:cNvPr id="9" name="Immagine 8" descr="Immagine che contiene testo&#10;&#10;Descrizione generata automaticamente">
            <a:extLst>
              <a:ext uri="{FF2B5EF4-FFF2-40B4-BE49-F238E27FC236}">
                <a16:creationId xmlns:a16="http://schemas.microsoft.com/office/drawing/2014/main" id="{E7B64E8C-BDD1-49C1-837D-CB86BB275C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4865" y="3241342"/>
            <a:ext cx="2674269" cy="1485704"/>
          </a:xfrm>
          <a:prstGeom prst="rect">
            <a:avLst/>
          </a:prstGeom>
        </p:spPr>
      </p:pic>
      <p:sp>
        <p:nvSpPr>
          <p:cNvPr id="10" name="CasellaDiTesto 9">
            <a:extLst>
              <a:ext uri="{FF2B5EF4-FFF2-40B4-BE49-F238E27FC236}">
                <a16:creationId xmlns:a16="http://schemas.microsoft.com/office/drawing/2014/main" id="{880F9782-C427-4B75-81BE-1F4BB7A7F598}"/>
              </a:ext>
            </a:extLst>
          </p:cNvPr>
          <p:cNvSpPr txBox="1"/>
          <p:nvPr/>
        </p:nvSpPr>
        <p:spPr>
          <a:xfrm>
            <a:off x="1321593" y="4727046"/>
            <a:ext cx="6500813" cy="1477328"/>
          </a:xfrm>
          <a:prstGeom prst="rect">
            <a:avLst/>
          </a:prstGeom>
          <a:noFill/>
        </p:spPr>
        <p:txBody>
          <a:bodyPr wrap="square" rtlCol="0">
            <a:spAutoFit/>
          </a:bodyPr>
          <a:lstStyle/>
          <a:p>
            <a:pPr marL="257175" indent="-257175">
              <a:buFont typeface="Wingdings" panose="05000000000000000000" pitchFamily="2" charset="2"/>
              <a:buChar char="à"/>
            </a:pPr>
            <a:r>
              <a:rPr lang="it-IT" dirty="0">
                <a:sym typeface="Wingdings" panose="05000000000000000000" pitchFamily="2" charset="2"/>
              </a:rPr>
              <a:t>Indicare un importo inferiore al massimo come default</a:t>
            </a:r>
          </a:p>
          <a:p>
            <a:pPr marL="257175" indent="-257175">
              <a:buFont typeface="Wingdings" panose="05000000000000000000" pitchFamily="2" charset="2"/>
              <a:buChar char="à"/>
            </a:pPr>
            <a:r>
              <a:rPr lang="it-IT" dirty="0">
                <a:sym typeface="Wingdings" panose="05000000000000000000" pitchFamily="2" charset="2"/>
              </a:rPr>
              <a:t>Uso calibrato dei termini credito vs debito</a:t>
            </a:r>
          </a:p>
          <a:p>
            <a:pPr marL="257175" indent="-257175">
              <a:buFont typeface="Wingdings" panose="05000000000000000000" pitchFamily="2" charset="2"/>
              <a:buChar char="à"/>
            </a:pPr>
            <a:r>
              <a:rPr lang="it-IT" dirty="0">
                <a:sym typeface="Wingdings" panose="05000000000000000000" pitchFamily="2" charset="2"/>
              </a:rPr>
              <a:t>Indicazione del costo assoluto del credito oltre che del tasso di interesse*</a:t>
            </a:r>
          </a:p>
          <a:p>
            <a:pPr marL="257175" indent="-257175">
              <a:buFont typeface="Wingdings" panose="05000000000000000000" pitchFamily="2" charset="2"/>
              <a:buChar char="à"/>
            </a:pPr>
            <a:r>
              <a:rPr lang="it-IT" dirty="0">
                <a:sym typeface="Wingdings" panose="05000000000000000000" pitchFamily="2" charset="2"/>
              </a:rPr>
              <a:t>Rappresentazione delle rate di rimborso </a:t>
            </a:r>
            <a:endParaRPr lang="it-IT" dirty="0"/>
          </a:p>
        </p:txBody>
      </p:sp>
    </p:spTree>
    <p:extLst>
      <p:ext uri="{BB962C8B-B14F-4D97-AF65-F5344CB8AC3E}">
        <p14:creationId xmlns:p14="http://schemas.microsoft.com/office/powerpoint/2010/main" val="1490429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2DC925A-35C8-45D1-83F4-28071452A680}"/>
              </a:ext>
            </a:extLst>
          </p:cNvPr>
          <p:cNvSpPr txBox="1"/>
          <p:nvPr/>
        </p:nvSpPr>
        <p:spPr>
          <a:xfrm>
            <a:off x="1320791" y="728481"/>
            <a:ext cx="6736556" cy="769441"/>
          </a:xfrm>
          <a:prstGeom prst="rect">
            <a:avLst/>
          </a:prstGeom>
          <a:noFill/>
        </p:spPr>
        <p:txBody>
          <a:bodyPr wrap="square" rtlCol="0">
            <a:spAutoFit/>
          </a:bodyPr>
          <a:lstStyle/>
          <a:p>
            <a:r>
              <a:rPr lang="it-IT" sz="4400" cap="all" dirty="0">
                <a:latin typeface="Tw Cen MT Condensed" panose="020B0606020104020203" pitchFamily="34" charset="0"/>
              </a:rPr>
              <a:t>Qualche applicazione</a:t>
            </a:r>
          </a:p>
        </p:txBody>
      </p:sp>
      <p:sp>
        <p:nvSpPr>
          <p:cNvPr id="2" name="CasellaDiTesto 1">
            <a:extLst>
              <a:ext uri="{FF2B5EF4-FFF2-40B4-BE49-F238E27FC236}">
                <a16:creationId xmlns:a16="http://schemas.microsoft.com/office/drawing/2014/main" id="{834103A3-FAB6-4B2B-B7E3-DE5B45C2E76F}"/>
              </a:ext>
            </a:extLst>
          </p:cNvPr>
          <p:cNvSpPr txBox="1"/>
          <p:nvPr/>
        </p:nvSpPr>
        <p:spPr>
          <a:xfrm>
            <a:off x="1016493" y="1630483"/>
            <a:ext cx="3555507" cy="1477328"/>
          </a:xfrm>
          <a:prstGeom prst="rect">
            <a:avLst/>
          </a:prstGeom>
          <a:noFill/>
        </p:spPr>
        <p:txBody>
          <a:bodyPr wrap="square" rtlCol="0">
            <a:spAutoFit/>
          </a:bodyPr>
          <a:lstStyle/>
          <a:p>
            <a:r>
              <a:rPr lang="it-IT" dirty="0"/>
              <a:t>Uno degli ambiti su cui si concentra l’attenzione di coloro i quali paventano un ricorso irrazionale ed eccessivo all’indebitamento è quello delle carte di credito</a:t>
            </a:r>
          </a:p>
        </p:txBody>
      </p:sp>
      <p:pic>
        <p:nvPicPr>
          <p:cNvPr id="5" name="Immagine 4">
            <a:extLst>
              <a:ext uri="{FF2B5EF4-FFF2-40B4-BE49-F238E27FC236}">
                <a16:creationId xmlns:a16="http://schemas.microsoft.com/office/drawing/2014/main" id="{E94DFDF8-814A-46C6-B484-C8DFC1C1F9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5982" y="1328644"/>
            <a:ext cx="3269489" cy="2452117"/>
          </a:xfrm>
          <a:prstGeom prst="rect">
            <a:avLst/>
          </a:prstGeom>
        </p:spPr>
      </p:pic>
      <p:sp>
        <p:nvSpPr>
          <p:cNvPr id="6" name="CasellaDiTesto 5">
            <a:extLst>
              <a:ext uri="{FF2B5EF4-FFF2-40B4-BE49-F238E27FC236}">
                <a16:creationId xmlns:a16="http://schemas.microsoft.com/office/drawing/2014/main" id="{067F6ED2-7315-496E-8424-35F2E08ACC59}"/>
              </a:ext>
            </a:extLst>
          </p:cNvPr>
          <p:cNvSpPr txBox="1"/>
          <p:nvPr/>
        </p:nvSpPr>
        <p:spPr>
          <a:xfrm>
            <a:off x="934300" y="3612597"/>
            <a:ext cx="7509538" cy="2585323"/>
          </a:xfrm>
          <a:prstGeom prst="rect">
            <a:avLst/>
          </a:prstGeom>
          <a:noFill/>
        </p:spPr>
        <p:txBody>
          <a:bodyPr wrap="square" rtlCol="0">
            <a:spAutoFit/>
          </a:bodyPr>
          <a:lstStyle/>
          <a:p>
            <a:r>
              <a:rPr lang="it-IT" dirty="0"/>
              <a:t>Questo avviene per diversi motivi:</a:t>
            </a:r>
          </a:p>
          <a:p>
            <a:pPr marL="257175" indent="-257175">
              <a:buFont typeface="Arial" panose="020B0604020202020204" pitchFamily="34" charset="0"/>
              <a:buChar char="•"/>
            </a:pPr>
            <a:r>
              <a:rPr lang="it-IT" dirty="0"/>
              <a:t>le carte sono spesso associate all’acquisto d’impulso di beni più voluttuari e di valore unitario più ridotto</a:t>
            </a:r>
          </a:p>
          <a:p>
            <a:pPr marL="257175" indent="-257175">
              <a:buFont typeface="Arial" panose="020B0604020202020204" pitchFamily="34" charset="0"/>
              <a:buChar char="•"/>
            </a:pPr>
            <a:r>
              <a:rPr lang="it-IT" dirty="0"/>
              <a:t>la carta di credito è un finanziamento open end senza un piano di rimborso predefinito</a:t>
            </a:r>
          </a:p>
          <a:p>
            <a:pPr marL="257175" indent="-257175">
              <a:buFont typeface="Arial" panose="020B0604020202020204" pitchFamily="34" charset="0"/>
              <a:buChar char="•"/>
            </a:pPr>
            <a:r>
              <a:rPr lang="it-IT" dirty="0"/>
              <a:t>è difficile percepire e soprattutto ricordare l’esposizione complessiva</a:t>
            </a:r>
          </a:p>
          <a:p>
            <a:pPr marL="257175" indent="-257175">
              <a:buFont typeface="Arial" panose="020B0604020202020204" pitchFamily="34" charset="0"/>
              <a:buChar char="•"/>
            </a:pPr>
            <a:r>
              <a:rPr lang="it-IT" dirty="0"/>
              <a:t>anche a seguito di politiche di marketing molto aggressive degli issuer i consumatori sono spesso titolari di più carte il che rende ancor più difficile quanto detto al punto precedente </a:t>
            </a:r>
          </a:p>
        </p:txBody>
      </p:sp>
    </p:spTree>
    <p:extLst>
      <p:ext uri="{BB962C8B-B14F-4D97-AF65-F5344CB8AC3E}">
        <p14:creationId xmlns:p14="http://schemas.microsoft.com/office/powerpoint/2010/main" val="2435619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Immagine che contiene cane, mammifero, marrone, guardando&#10;&#10;Descrizione generata automaticamente">
            <a:extLst>
              <a:ext uri="{FF2B5EF4-FFF2-40B4-BE49-F238E27FC236}">
                <a16:creationId xmlns:a16="http://schemas.microsoft.com/office/drawing/2014/main" id="{039D44F6-8073-4407-B421-CF0C5784C5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0185" y="1456634"/>
            <a:ext cx="2399288" cy="2313981"/>
          </a:xfrm>
          <a:prstGeom prst="rect">
            <a:avLst/>
          </a:prstGeom>
        </p:spPr>
      </p:pic>
      <p:sp>
        <p:nvSpPr>
          <p:cNvPr id="5" name="CasellaDiTesto 4">
            <a:extLst>
              <a:ext uri="{FF2B5EF4-FFF2-40B4-BE49-F238E27FC236}">
                <a16:creationId xmlns:a16="http://schemas.microsoft.com/office/drawing/2014/main" id="{E3FB0497-022E-47E7-AB5D-3B1CFFCACD52}"/>
              </a:ext>
            </a:extLst>
          </p:cNvPr>
          <p:cNvSpPr txBox="1"/>
          <p:nvPr/>
        </p:nvSpPr>
        <p:spPr>
          <a:xfrm>
            <a:off x="4338463" y="1851994"/>
            <a:ext cx="3776474" cy="1754326"/>
          </a:xfrm>
          <a:prstGeom prst="rect">
            <a:avLst/>
          </a:prstGeom>
          <a:noFill/>
        </p:spPr>
        <p:txBody>
          <a:bodyPr wrap="square" rtlCol="0">
            <a:spAutoFit/>
          </a:bodyPr>
          <a:lstStyle/>
          <a:p>
            <a:r>
              <a:rPr lang="it-IT" dirty="0"/>
              <a:t>La regolamentazione delle carte di credito in vigore in Australia si era rivelata poco efficace. Le analisi condotte seguendo i criteri di </a:t>
            </a:r>
            <a:r>
              <a:rPr lang="it-IT" i="1" dirty="0" err="1"/>
              <a:t>behavioral</a:t>
            </a:r>
            <a:r>
              <a:rPr lang="it-IT" i="1" dirty="0"/>
              <a:t> insights</a:t>
            </a:r>
            <a:r>
              <a:rPr lang="it-IT" dirty="0"/>
              <a:t> rivelarono che le ragioni principali erano:</a:t>
            </a:r>
          </a:p>
        </p:txBody>
      </p:sp>
      <p:sp>
        <p:nvSpPr>
          <p:cNvPr id="6" name="CasellaDiTesto 5">
            <a:extLst>
              <a:ext uri="{FF2B5EF4-FFF2-40B4-BE49-F238E27FC236}">
                <a16:creationId xmlns:a16="http://schemas.microsoft.com/office/drawing/2014/main" id="{F42D8169-DE34-4110-8EC7-D4E086D863F5}"/>
              </a:ext>
            </a:extLst>
          </p:cNvPr>
          <p:cNvSpPr txBox="1"/>
          <p:nvPr/>
        </p:nvSpPr>
        <p:spPr>
          <a:xfrm>
            <a:off x="820408" y="4128843"/>
            <a:ext cx="7794955" cy="1754326"/>
          </a:xfrm>
          <a:prstGeom prst="rect">
            <a:avLst/>
          </a:prstGeom>
          <a:noFill/>
        </p:spPr>
        <p:txBody>
          <a:bodyPr wrap="square" rtlCol="0">
            <a:spAutoFit/>
          </a:bodyPr>
          <a:lstStyle/>
          <a:p>
            <a:pPr marL="257175" indent="-257175">
              <a:buFont typeface="Wingdings" panose="05000000000000000000" pitchFamily="2" charset="2"/>
              <a:buChar char="à"/>
            </a:pPr>
            <a:r>
              <a:rPr lang="it-IT" dirty="0">
                <a:sym typeface="Wingdings" panose="05000000000000000000" pitchFamily="2" charset="2"/>
              </a:rPr>
              <a:t>la normativa faceva riferimento ad un cliente tipo ma la dispersione dei comportamenti individuali era molto ampia;</a:t>
            </a:r>
          </a:p>
          <a:p>
            <a:pPr marL="257175" indent="-257175">
              <a:buFont typeface="Wingdings" panose="05000000000000000000" pitchFamily="2" charset="2"/>
              <a:buChar char="à"/>
            </a:pPr>
            <a:r>
              <a:rPr lang="it-IT" dirty="0">
                <a:sym typeface="Wingdings" panose="05000000000000000000" pitchFamily="2" charset="2"/>
              </a:rPr>
              <a:t>il prodotto carta è, di per sé,  facile da usare ma complesso da comprendere;</a:t>
            </a:r>
          </a:p>
          <a:p>
            <a:pPr marL="257175" indent="-257175">
              <a:buFont typeface="Wingdings" panose="05000000000000000000" pitchFamily="2" charset="2"/>
              <a:buChar char="à"/>
            </a:pPr>
            <a:r>
              <a:rPr lang="it-IT" dirty="0">
                <a:sym typeface="Wingdings" panose="05000000000000000000" pitchFamily="2" charset="2"/>
              </a:rPr>
              <a:t>anche le carte dovevano rispettare le norme sull’informazione preventiva ma questa era fornita all’apertura del contratto non quando la carta veniva utilizzata.</a:t>
            </a:r>
            <a:endParaRPr lang="it-IT" dirty="0"/>
          </a:p>
        </p:txBody>
      </p:sp>
      <p:sp>
        <p:nvSpPr>
          <p:cNvPr id="7" name="CasellaDiTesto 6">
            <a:extLst>
              <a:ext uri="{FF2B5EF4-FFF2-40B4-BE49-F238E27FC236}">
                <a16:creationId xmlns:a16="http://schemas.microsoft.com/office/drawing/2014/main" id="{654D5B86-8E38-4809-B91A-EA51DB3AD90D}"/>
              </a:ext>
            </a:extLst>
          </p:cNvPr>
          <p:cNvSpPr txBox="1"/>
          <p:nvPr/>
        </p:nvSpPr>
        <p:spPr>
          <a:xfrm>
            <a:off x="1235704" y="400857"/>
            <a:ext cx="6258086" cy="769441"/>
          </a:xfrm>
          <a:prstGeom prst="rect">
            <a:avLst/>
          </a:prstGeom>
          <a:noFill/>
        </p:spPr>
        <p:txBody>
          <a:bodyPr wrap="square" rtlCol="0">
            <a:spAutoFit/>
          </a:bodyPr>
          <a:lstStyle/>
          <a:p>
            <a:r>
              <a:rPr lang="it-IT" sz="4400" cap="all" dirty="0">
                <a:latin typeface="Tw Cen MT Condensed" panose="020B0606020104020203" pitchFamily="34" charset="0"/>
              </a:rPr>
              <a:t>Il caso</a:t>
            </a:r>
          </a:p>
        </p:txBody>
      </p:sp>
    </p:spTree>
    <p:extLst>
      <p:ext uri="{BB962C8B-B14F-4D97-AF65-F5344CB8AC3E}">
        <p14:creationId xmlns:p14="http://schemas.microsoft.com/office/powerpoint/2010/main" val="2901893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9F5F98F3-6B0C-48E2-A48A-0C124E01CB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9524" y="1416777"/>
            <a:ext cx="1555045" cy="2171256"/>
          </a:xfrm>
          <a:prstGeom prst="rect">
            <a:avLst/>
          </a:prstGeom>
        </p:spPr>
      </p:pic>
      <p:sp>
        <p:nvSpPr>
          <p:cNvPr id="5" name="CasellaDiTesto 4">
            <a:extLst>
              <a:ext uri="{FF2B5EF4-FFF2-40B4-BE49-F238E27FC236}">
                <a16:creationId xmlns:a16="http://schemas.microsoft.com/office/drawing/2014/main" id="{55FDF60A-38D3-4FB6-B25C-87F8CF5E8C9B}"/>
              </a:ext>
            </a:extLst>
          </p:cNvPr>
          <p:cNvSpPr txBox="1"/>
          <p:nvPr/>
        </p:nvSpPr>
        <p:spPr>
          <a:xfrm>
            <a:off x="2696765" y="1505679"/>
            <a:ext cx="4114801" cy="1200329"/>
          </a:xfrm>
          <a:prstGeom prst="rect">
            <a:avLst/>
          </a:prstGeom>
          <a:noFill/>
        </p:spPr>
        <p:txBody>
          <a:bodyPr wrap="square" rtlCol="0">
            <a:spAutoFit/>
          </a:bodyPr>
          <a:lstStyle/>
          <a:p>
            <a:r>
              <a:rPr lang="it-IT" dirty="0"/>
              <a:t>Obbligo di fornire le informazioni su </a:t>
            </a:r>
            <a:r>
              <a:rPr lang="it-IT" u="sng" dirty="0"/>
              <a:t>costi, commissioni e piano di rimborso</a:t>
            </a:r>
            <a:r>
              <a:rPr lang="it-IT" dirty="0"/>
              <a:t> secondo </a:t>
            </a:r>
          </a:p>
          <a:p>
            <a:r>
              <a:rPr lang="it-IT" dirty="0"/>
              <a:t>un certo </a:t>
            </a:r>
            <a:r>
              <a:rPr lang="it-IT" b="1" dirty="0"/>
              <a:t>formato</a:t>
            </a:r>
            <a:r>
              <a:rPr lang="it-IT" dirty="0"/>
              <a:t> ed in un preciso </a:t>
            </a:r>
            <a:r>
              <a:rPr lang="it-IT" b="1" dirty="0"/>
              <a:t>momento</a:t>
            </a:r>
            <a:r>
              <a:rPr lang="it-IT" dirty="0"/>
              <a:t> </a:t>
            </a:r>
          </a:p>
        </p:txBody>
      </p:sp>
      <p:pic>
        <p:nvPicPr>
          <p:cNvPr id="7" name="Immagine 6" descr="Immagine che contiene testo, orologio&#10;&#10;Descrizione generata automaticamente">
            <a:extLst>
              <a:ext uri="{FF2B5EF4-FFF2-40B4-BE49-F238E27FC236}">
                <a16:creationId xmlns:a16="http://schemas.microsoft.com/office/drawing/2014/main" id="{F148397E-8619-4E31-97DE-69D1EF0E3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8044" y="1331267"/>
            <a:ext cx="1731079" cy="1741201"/>
          </a:xfrm>
          <a:prstGeom prst="rect">
            <a:avLst/>
          </a:prstGeom>
        </p:spPr>
      </p:pic>
      <p:pic>
        <p:nvPicPr>
          <p:cNvPr id="9" name="Immagine 8" descr="Immagine che contiene testo, clipart&#10;&#10;Descrizione generata automaticamente">
            <a:extLst>
              <a:ext uri="{FF2B5EF4-FFF2-40B4-BE49-F238E27FC236}">
                <a16:creationId xmlns:a16="http://schemas.microsoft.com/office/drawing/2014/main" id="{354FA4F3-3E0A-45A6-B222-C487CD9049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566537" y="3989636"/>
            <a:ext cx="1841018" cy="2387486"/>
          </a:xfrm>
          <a:prstGeom prst="rect">
            <a:avLst/>
          </a:prstGeom>
        </p:spPr>
      </p:pic>
      <p:sp>
        <p:nvSpPr>
          <p:cNvPr id="10" name="CasellaDiTesto 9">
            <a:extLst>
              <a:ext uri="{FF2B5EF4-FFF2-40B4-BE49-F238E27FC236}">
                <a16:creationId xmlns:a16="http://schemas.microsoft.com/office/drawing/2014/main" id="{F36510C8-BF96-4DEA-8D39-1BD9B34CCDC0}"/>
              </a:ext>
            </a:extLst>
          </p:cNvPr>
          <p:cNvSpPr txBox="1"/>
          <p:nvPr/>
        </p:nvSpPr>
        <p:spPr>
          <a:xfrm>
            <a:off x="2696765" y="3429000"/>
            <a:ext cx="5737711" cy="2862322"/>
          </a:xfrm>
          <a:prstGeom prst="rect">
            <a:avLst/>
          </a:prstGeom>
          <a:noFill/>
        </p:spPr>
        <p:txBody>
          <a:bodyPr wrap="square" rtlCol="0">
            <a:spAutoFit/>
          </a:bodyPr>
          <a:lstStyle/>
          <a:p>
            <a:r>
              <a:rPr lang="it-IT" dirty="0"/>
              <a:t>Nelle comunicazioni al cliente:</a:t>
            </a:r>
          </a:p>
          <a:p>
            <a:pPr marL="342900" indent="-342900">
              <a:buFont typeface="+mj-lt"/>
              <a:buAutoNum type="alphaLcParenR"/>
            </a:pPr>
            <a:r>
              <a:rPr lang="it-IT" dirty="0"/>
              <a:t>Divieto di offerta non sollecitata dal cliente di aumento della linea di credito</a:t>
            </a:r>
          </a:p>
          <a:p>
            <a:pPr marL="342900" indent="-342900">
              <a:buFont typeface="+mj-lt"/>
              <a:buAutoNum type="alphaLcParenR"/>
            </a:pPr>
            <a:r>
              <a:rPr lang="it-IT" dirty="0"/>
              <a:t>Obbligo di comunicare la rata minima MA ANCHE gli effetti di limitarsi solo a questa</a:t>
            </a:r>
          </a:p>
          <a:p>
            <a:pPr marL="342900" indent="-342900">
              <a:buFont typeface="+mj-lt"/>
              <a:buAutoNum type="alphaLcParenR"/>
            </a:pPr>
            <a:r>
              <a:rPr lang="it-IT" dirty="0"/>
              <a:t>Obbligo di comunicare la rata necessaria per estinguere in due anni</a:t>
            </a:r>
          </a:p>
          <a:p>
            <a:pPr marL="342900" indent="-342900">
              <a:buFont typeface="+mj-lt"/>
              <a:buAutoNum type="alphaLcParenR"/>
            </a:pPr>
            <a:r>
              <a:rPr lang="it-IT" dirty="0"/>
              <a:t>Differenza del montante nell’ipotesi b) e c)</a:t>
            </a:r>
          </a:p>
          <a:p>
            <a:pPr marL="342900" indent="-342900">
              <a:buFont typeface="+mj-lt"/>
              <a:buAutoNum type="alphaLcParenR"/>
            </a:pPr>
            <a:r>
              <a:rPr lang="it-IT" dirty="0"/>
              <a:t>Uso del termine «debito» anziché «credito»</a:t>
            </a:r>
          </a:p>
          <a:p>
            <a:pPr marL="342900" indent="-342900">
              <a:buFont typeface="+mj-lt"/>
              <a:buAutoNum type="alphaLcParenR"/>
            </a:pPr>
            <a:r>
              <a:rPr lang="it-IT" dirty="0"/>
              <a:t>Evidenziare i comportamenti </a:t>
            </a:r>
            <a:r>
              <a:rPr lang="it-IT" i="1" dirty="0"/>
              <a:t>virtuosi </a:t>
            </a:r>
            <a:r>
              <a:rPr lang="it-IT" dirty="0"/>
              <a:t>di altri</a:t>
            </a:r>
          </a:p>
        </p:txBody>
      </p:sp>
      <p:sp>
        <p:nvSpPr>
          <p:cNvPr id="8" name="CasellaDiTesto 7">
            <a:extLst>
              <a:ext uri="{FF2B5EF4-FFF2-40B4-BE49-F238E27FC236}">
                <a16:creationId xmlns:a16="http://schemas.microsoft.com/office/drawing/2014/main" id="{F53BC0D0-7054-4520-9AEE-6E2ABC8CEB84}"/>
              </a:ext>
            </a:extLst>
          </p:cNvPr>
          <p:cNvSpPr txBox="1"/>
          <p:nvPr/>
        </p:nvSpPr>
        <p:spPr>
          <a:xfrm>
            <a:off x="1235704" y="400857"/>
            <a:ext cx="6258086" cy="769441"/>
          </a:xfrm>
          <a:prstGeom prst="rect">
            <a:avLst/>
          </a:prstGeom>
          <a:noFill/>
        </p:spPr>
        <p:txBody>
          <a:bodyPr wrap="square" rtlCol="0">
            <a:spAutoFit/>
          </a:bodyPr>
          <a:lstStyle/>
          <a:p>
            <a:r>
              <a:rPr lang="it-IT" sz="4400" cap="all" dirty="0">
                <a:latin typeface="Tw Cen MT Condensed" panose="020B0606020104020203" pitchFamily="34" charset="0"/>
              </a:rPr>
              <a:t>Il caso</a:t>
            </a:r>
          </a:p>
        </p:txBody>
      </p:sp>
    </p:spTree>
    <p:extLst>
      <p:ext uri="{BB962C8B-B14F-4D97-AF65-F5344CB8AC3E}">
        <p14:creationId xmlns:p14="http://schemas.microsoft.com/office/powerpoint/2010/main" val="3618788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Immagine che contiene mutande, bandiera&#10;&#10;Descrizione generata automaticamente">
            <a:extLst>
              <a:ext uri="{FF2B5EF4-FFF2-40B4-BE49-F238E27FC236}">
                <a16:creationId xmlns:a16="http://schemas.microsoft.com/office/drawing/2014/main" id="{B5BA15B2-26F7-40E8-B335-F280C7AC62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4530" y="1421631"/>
            <a:ext cx="3022676" cy="1988249"/>
          </a:xfrm>
          <a:prstGeom prst="rect">
            <a:avLst/>
          </a:prstGeom>
        </p:spPr>
      </p:pic>
      <p:sp>
        <p:nvSpPr>
          <p:cNvPr id="7" name="CasellaDiTesto 6">
            <a:extLst>
              <a:ext uri="{FF2B5EF4-FFF2-40B4-BE49-F238E27FC236}">
                <a16:creationId xmlns:a16="http://schemas.microsoft.com/office/drawing/2014/main" id="{D86FD8C5-4A10-4A49-A682-01D591569F2F}"/>
              </a:ext>
            </a:extLst>
          </p:cNvPr>
          <p:cNvSpPr txBox="1"/>
          <p:nvPr/>
        </p:nvSpPr>
        <p:spPr>
          <a:xfrm>
            <a:off x="4929188" y="1800225"/>
            <a:ext cx="3829050" cy="1200329"/>
          </a:xfrm>
          <a:prstGeom prst="rect">
            <a:avLst/>
          </a:prstGeom>
          <a:noFill/>
        </p:spPr>
        <p:txBody>
          <a:bodyPr wrap="square" rtlCol="0">
            <a:spAutoFit/>
          </a:bodyPr>
          <a:lstStyle/>
          <a:p>
            <a:r>
              <a:rPr lang="it-IT" dirty="0"/>
              <a:t>La regolamentazione del credito immobiliare ed al consumo è di matrice comunitaria e</a:t>
            </a:r>
            <a:r>
              <a:rPr lang="it-IT" dirty="0">
                <a:sym typeface="Wingdings" panose="05000000000000000000" pitchFamily="2" charset="2"/>
              </a:rPr>
              <a:t> la filosofia di fondo è </a:t>
            </a:r>
            <a:r>
              <a:rPr lang="it-IT" b="1" dirty="0">
                <a:sym typeface="Wingdings" panose="05000000000000000000" pitchFamily="2" charset="2"/>
              </a:rPr>
              <a:t>«the more information, the </a:t>
            </a:r>
            <a:r>
              <a:rPr lang="it-IT" b="1" dirty="0" err="1">
                <a:sym typeface="Wingdings" panose="05000000000000000000" pitchFamily="2" charset="2"/>
              </a:rPr>
              <a:t>better</a:t>
            </a:r>
            <a:r>
              <a:rPr lang="it-IT" b="1" dirty="0">
                <a:sym typeface="Wingdings" panose="05000000000000000000" pitchFamily="2" charset="2"/>
              </a:rPr>
              <a:t>!»</a:t>
            </a:r>
            <a:endParaRPr lang="it-IT" b="1" dirty="0"/>
          </a:p>
        </p:txBody>
      </p:sp>
      <p:sp>
        <p:nvSpPr>
          <p:cNvPr id="8" name="CasellaDiTesto 7">
            <a:extLst>
              <a:ext uri="{FF2B5EF4-FFF2-40B4-BE49-F238E27FC236}">
                <a16:creationId xmlns:a16="http://schemas.microsoft.com/office/drawing/2014/main" id="{6BFDBA5C-A744-48F3-B1D0-C27D8492EFE5}"/>
              </a:ext>
            </a:extLst>
          </p:cNvPr>
          <p:cNvSpPr txBox="1"/>
          <p:nvPr/>
        </p:nvSpPr>
        <p:spPr>
          <a:xfrm>
            <a:off x="698643" y="3378161"/>
            <a:ext cx="8059595" cy="923330"/>
          </a:xfrm>
          <a:prstGeom prst="rect">
            <a:avLst/>
          </a:prstGeom>
          <a:noFill/>
        </p:spPr>
        <p:txBody>
          <a:bodyPr wrap="square" rtlCol="0">
            <a:spAutoFit/>
          </a:bodyPr>
          <a:lstStyle/>
          <a:p>
            <a:r>
              <a:rPr lang="it-IT" dirty="0"/>
              <a:t>ma il problema è che non soltanto si sovraccarica il consumatore con informazioni che sono rilevanti solo in situazioni limite (e che diluiscono la visibilità di informazioni fondamentali) ma anche che il formato delle informazioni è inappropriato</a:t>
            </a:r>
          </a:p>
        </p:txBody>
      </p:sp>
      <p:pic>
        <p:nvPicPr>
          <p:cNvPr id="1026" name="Picture 2" descr="Asilo nido e spazio be.bi. La Piccola Tribù - Roma quartiere Morena">
            <a:extLst>
              <a:ext uri="{FF2B5EF4-FFF2-40B4-BE49-F238E27FC236}">
                <a16:creationId xmlns:a16="http://schemas.microsoft.com/office/drawing/2014/main" id="{578D1A56-EBC7-480E-867E-FC1040A90C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8221" y="4382402"/>
            <a:ext cx="2454444" cy="1642589"/>
          </a:xfrm>
          <a:prstGeom prst="rect">
            <a:avLst/>
          </a:prstGeom>
          <a:noFill/>
          <a:extLst>
            <a:ext uri="{909E8E84-426E-40DD-AFC4-6F175D3DCCD1}">
              <a14:hiddenFill xmlns:a14="http://schemas.microsoft.com/office/drawing/2010/main">
                <a:solidFill>
                  <a:srgbClr val="FFFFFF"/>
                </a:solidFill>
              </a14:hiddenFill>
            </a:ext>
          </a:extLst>
        </p:spPr>
      </p:pic>
      <p:pic>
        <p:nvPicPr>
          <p:cNvPr id="11" name="Immagine 10">
            <a:extLst>
              <a:ext uri="{FF2B5EF4-FFF2-40B4-BE49-F238E27FC236}">
                <a16:creationId xmlns:a16="http://schemas.microsoft.com/office/drawing/2014/main" id="{D2B965D0-CC6F-47BE-81F5-5B8FE059DC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50969" y="4603779"/>
            <a:ext cx="1152895" cy="1152895"/>
          </a:xfrm>
          <a:prstGeom prst="rect">
            <a:avLst/>
          </a:prstGeom>
        </p:spPr>
      </p:pic>
      <p:sp>
        <p:nvSpPr>
          <p:cNvPr id="13" name="CasellaDiTesto 12">
            <a:extLst>
              <a:ext uri="{FF2B5EF4-FFF2-40B4-BE49-F238E27FC236}">
                <a16:creationId xmlns:a16="http://schemas.microsoft.com/office/drawing/2014/main" id="{ACE0AFE8-F1B5-4BDB-93E7-6700689537A4}"/>
              </a:ext>
            </a:extLst>
          </p:cNvPr>
          <p:cNvSpPr txBox="1"/>
          <p:nvPr/>
        </p:nvSpPr>
        <p:spPr>
          <a:xfrm>
            <a:off x="3767527" y="4465032"/>
            <a:ext cx="3807619" cy="1477328"/>
          </a:xfrm>
          <a:prstGeom prst="rect">
            <a:avLst/>
          </a:prstGeom>
          <a:noFill/>
        </p:spPr>
        <p:txBody>
          <a:bodyPr wrap="square" rtlCol="0">
            <a:spAutoFit/>
          </a:bodyPr>
          <a:lstStyle/>
          <a:p>
            <a:r>
              <a:rPr lang="it-IT" dirty="0"/>
              <a:t>L’informazione pivot per valutare la convenienza di un prestito è il TAEG: ma il TAEG è una percentuale e gli esseri umani ragionano, prima </a:t>
            </a:r>
            <a:r>
              <a:rPr lang="it-IT" dirty="0" err="1"/>
              <a:t>facie</a:t>
            </a:r>
            <a:r>
              <a:rPr lang="it-IT" dirty="0"/>
              <a:t>, in valori assoluti</a:t>
            </a:r>
          </a:p>
        </p:txBody>
      </p:sp>
      <p:sp>
        <p:nvSpPr>
          <p:cNvPr id="9" name="CasellaDiTesto 8">
            <a:extLst>
              <a:ext uri="{FF2B5EF4-FFF2-40B4-BE49-F238E27FC236}">
                <a16:creationId xmlns:a16="http://schemas.microsoft.com/office/drawing/2014/main" id="{1346EFB3-99C7-4118-BE0C-D8F352D93651}"/>
              </a:ext>
            </a:extLst>
          </p:cNvPr>
          <p:cNvSpPr txBox="1"/>
          <p:nvPr/>
        </p:nvSpPr>
        <p:spPr>
          <a:xfrm>
            <a:off x="1235704" y="400857"/>
            <a:ext cx="6258086" cy="769441"/>
          </a:xfrm>
          <a:prstGeom prst="rect">
            <a:avLst/>
          </a:prstGeom>
          <a:noFill/>
        </p:spPr>
        <p:txBody>
          <a:bodyPr wrap="square" rtlCol="0">
            <a:spAutoFit/>
          </a:bodyPr>
          <a:lstStyle/>
          <a:p>
            <a:r>
              <a:rPr lang="it-IT" sz="4400" cap="all" dirty="0" err="1">
                <a:latin typeface="Tw Cen MT Condensed" panose="020B0606020104020203" pitchFamily="34" charset="0"/>
              </a:rPr>
              <a:t>Chez</a:t>
            </a:r>
            <a:r>
              <a:rPr lang="it-IT" sz="4400" cap="all" dirty="0">
                <a:latin typeface="Tw Cen MT Condensed" panose="020B0606020104020203" pitchFamily="34" charset="0"/>
              </a:rPr>
              <a:t> nous</a:t>
            </a:r>
          </a:p>
        </p:txBody>
      </p:sp>
    </p:spTree>
    <p:extLst>
      <p:ext uri="{BB962C8B-B14F-4D97-AF65-F5344CB8AC3E}">
        <p14:creationId xmlns:p14="http://schemas.microsoft.com/office/powerpoint/2010/main" val="28443991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http://www.giornalettismo.com/wp-content/uploads/2013/06/toto_truffa_62_3.jpg">
            <a:extLst>
              <a:ext uri="{FF2B5EF4-FFF2-40B4-BE49-F238E27FC236}">
                <a16:creationId xmlns:a16="http://schemas.microsoft.com/office/drawing/2014/main" id="{F41BC74B-9612-4000-8CB9-8AA13866F0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991" y="1357000"/>
            <a:ext cx="2704160" cy="1613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asellaDiTesto 1">
            <a:extLst>
              <a:ext uri="{FF2B5EF4-FFF2-40B4-BE49-F238E27FC236}">
                <a16:creationId xmlns:a16="http://schemas.microsoft.com/office/drawing/2014/main" id="{B782190F-32DA-42A7-AC2B-A4E1F6B6C9F5}"/>
              </a:ext>
            </a:extLst>
          </p:cNvPr>
          <p:cNvSpPr txBox="1">
            <a:spLocks noChangeArrowheads="1"/>
          </p:cNvSpPr>
          <p:nvPr/>
        </p:nvSpPr>
        <p:spPr bwMode="auto">
          <a:xfrm>
            <a:off x="4243388" y="1262590"/>
            <a:ext cx="4186238"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Times New Roman" pitchFamily="18" charset="0"/>
              </a:defRPr>
            </a:lvl1pPr>
            <a:lvl2pPr>
              <a:defRPr sz="2800">
                <a:solidFill>
                  <a:schemeClr val="tx1"/>
                </a:solidFill>
                <a:latin typeface="Times New Roman" pitchFamily="18" charset="0"/>
              </a:defRPr>
            </a:lvl2pPr>
            <a:lvl3pPr>
              <a:defRPr sz="2400">
                <a:solidFill>
                  <a:schemeClr val="tx1"/>
                </a:solidFill>
                <a:latin typeface="Times New Roman" pitchFamily="18" charset="0"/>
              </a:defRPr>
            </a:lvl3pPr>
            <a:lvl4pPr>
              <a:defRPr sz="2000">
                <a:solidFill>
                  <a:schemeClr val="tx1"/>
                </a:solidFill>
                <a:latin typeface="Times New Roman" pitchFamily="18" charset="0"/>
              </a:defRPr>
            </a:lvl4pPr>
            <a:lvl5pPr>
              <a:defRPr sz="2000">
                <a:solidFill>
                  <a:schemeClr val="tx1"/>
                </a:solidFill>
                <a:latin typeface="Times New Roman" pitchFamily="18" charset="0"/>
              </a:defRPr>
            </a:lvl5pPr>
            <a:lvl6pPr eaLnBrk="0" hangingPunct="0">
              <a:defRPr sz="2000">
                <a:solidFill>
                  <a:schemeClr val="tx1"/>
                </a:solidFill>
                <a:latin typeface="Times New Roman" pitchFamily="18" charset="0"/>
              </a:defRPr>
            </a:lvl6pPr>
            <a:lvl7pPr eaLnBrk="0" hangingPunct="0">
              <a:defRPr sz="2000">
                <a:solidFill>
                  <a:schemeClr val="tx1"/>
                </a:solidFill>
                <a:latin typeface="Times New Roman" pitchFamily="18" charset="0"/>
              </a:defRPr>
            </a:lvl7pPr>
            <a:lvl8pPr eaLnBrk="0" hangingPunct="0">
              <a:defRPr sz="2000">
                <a:solidFill>
                  <a:schemeClr val="tx1"/>
                </a:solidFill>
                <a:latin typeface="Times New Roman" pitchFamily="18" charset="0"/>
              </a:defRPr>
            </a:lvl8pPr>
            <a:lvl9pPr eaLnBrk="0" hangingPunct="0">
              <a:defRPr sz="2000">
                <a:solidFill>
                  <a:schemeClr val="tx1"/>
                </a:solidFill>
                <a:latin typeface="Times New Roman" pitchFamily="18" charset="0"/>
              </a:defRPr>
            </a:lvl9pPr>
          </a:lstStyle>
          <a:p>
            <a:r>
              <a:rPr lang="it-IT" altLang="it-IT" sz="1800" dirty="0">
                <a:solidFill>
                  <a:schemeClr val="tx2"/>
                </a:solidFill>
                <a:latin typeface="+mn-lt"/>
                <a:cs typeface="Arial" pitchFamily="34" charset="0"/>
              </a:rPr>
              <a:t>Il collocamento di polizze abbinate ai finanziamenti è stato considerato poco trasparente e predatorio in quanto, sfruttando il desiderio del consumatore di ottenere il prestito sarebbero collocate coperture non desiderate e non necessarie</a:t>
            </a:r>
          </a:p>
        </p:txBody>
      </p:sp>
      <p:sp>
        <p:nvSpPr>
          <p:cNvPr id="7" name="CasellaDiTesto 6">
            <a:extLst>
              <a:ext uri="{FF2B5EF4-FFF2-40B4-BE49-F238E27FC236}">
                <a16:creationId xmlns:a16="http://schemas.microsoft.com/office/drawing/2014/main" id="{1913B14C-759A-40B1-8E4B-EE89E62B1D06}"/>
              </a:ext>
            </a:extLst>
          </p:cNvPr>
          <p:cNvSpPr txBox="1"/>
          <p:nvPr/>
        </p:nvSpPr>
        <p:spPr>
          <a:xfrm>
            <a:off x="767953" y="3391068"/>
            <a:ext cx="4375571" cy="2585323"/>
          </a:xfrm>
          <a:prstGeom prst="rect">
            <a:avLst/>
          </a:prstGeom>
          <a:noFill/>
        </p:spPr>
        <p:txBody>
          <a:bodyPr wrap="square">
            <a:spAutoFit/>
          </a:bodyPr>
          <a:lstStyle/>
          <a:p>
            <a:pPr>
              <a:defRPr/>
            </a:pPr>
            <a:r>
              <a:rPr lang="it-IT" dirty="0">
                <a:solidFill>
                  <a:schemeClr val="tx2"/>
                </a:solidFill>
                <a:cs typeface="Arial" pitchFamily="34" charset="0"/>
              </a:rPr>
              <a:t>Per evitare questo in vari Paesi (es. UK) è stato introdotto un </a:t>
            </a:r>
            <a:r>
              <a:rPr lang="it-IT" i="1" dirty="0" err="1">
                <a:solidFill>
                  <a:schemeClr val="tx2"/>
                </a:solidFill>
                <a:cs typeface="Arial" pitchFamily="34" charset="0"/>
              </a:rPr>
              <a:t>cooling</a:t>
            </a:r>
            <a:r>
              <a:rPr lang="it-IT" i="1" dirty="0">
                <a:solidFill>
                  <a:schemeClr val="tx2"/>
                </a:solidFill>
                <a:cs typeface="Arial" pitchFamily="34" charset="0"/>
              </a:rPr>
              <a:t> off </a:t>
            </a:r>
            <a:r>
              <a:rPr lang="it-IT" i="1" dirty="0" err="1">
                <a:solidFill>
                  <a:schemeClr val="tx2"/>
                </a:solidFill>
                <a:cs typeface="Arial" pitchFamily="34" charset="0"/>
              </a:rPr>
              <a:t>period</a:t>
            </a:r>
            <a:r>
              <a:rPr lang="it-IT" i="1" dirty="0">
                <a:solidFill>
                  <a:schemeClr val="tx2"/>
                </a:solidFill>
                <a:cs typeface="Arial" pitchFamily="34" charset="0"/>
              </a:rPr>
              <a:t> </a:t>
            </a:r>
            <a:r>
              <a:rPr lang="it-IT" dirty="0">
                <a:solidFill>
                  <a:schemeClr val="tx2"/>
                </a:solidFill>
                <a:cs typeface="Arial" pitchFamily="34" charset="0"/>
              </a:rPr>
              <a:t>obbligatorio di diversi giorni.</a:t>
            </a:r>
          </a:p>
          <a:p>
            <a:pPr>
              <a:defRPr/>
            </a:pPr>
            <a:endParaRPr lang="it-IT" dirty="0">
              <a:solidFill>
                <a:schemeClr val="tx2"/>
              </a:solidFill>
              <a:cs typeface="Arial" pitchFamily="34" charset="0"/>
            </a:endParaRPr>
          </a:p>
          <a:p>
            <a:pPr>
              <a:defRPr/>
            </a:pPr>
            <a:r>
              <a:rPr lang="it-IT" dirty="0">
                <a:solidFill>
                  <a:schemeClr val="tx2"/>
                </a:solidFill>
                <a:cs typeface="Arial" pitchFamily="34" charset="0"/>
              </a:rPr>
              <a:t>Questo ha reso l’acquisto delle polizze sicuramente più consapevole, tuttavia ha anche ostacolato il collocamento di coperture spesso necessarie e che, superato il momento chiave, le persone non cercano più</a:t>
            </a:r>
          </a:p>
        </p:txBody>
      </p:sp>
      <p:pic>
        <p:nvPicPr>
          <p:cNvPr id="9" name="Immagine 8" descr="Immagine che contiene testo&#10;&#10;Descrizione generata automaticamente">
            <a:extLst>
              <a:ext uri="{FF2B5EF4-FFF2-40B4-BE49-F238E27FC236}">
                <a16:creationId xmlns:a16="http://schemas.microsoft.com/office/drawing/2014/main" id="{29BE7D6B-C010-4C8E-8970-17FAC7359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2431" y="3343275"/>
            <a:ext cx="2960081" cy="2960081"/>
          </a:xfrm>
          <a:prstGeom prst="rect">
            <a:avLst/>
          </a:prstGeom>
        </p:spPr>
      </p:pic>
      <p:sp>
        <p:nvSpPr>
          <p:cNvPr id="8" name="CasellaDiTesto 7">
            <a:extLst>
              <a:ext uri="{FF2B5EF4-FFF2-40B4-BE49-F238E27FC236}">
                <a16:creationId xmlns:a16="http://schemas.microsoft.com/office/drawing/2014/main" id="{1673F825-18DD-4014-B9D8-4B84138D750A}"/>
              </a:ext>
            </a:extLst>
          </p:cNvPr>
          <p:cNvSpPr txBox="1"/>
          <p:nvPr/>
        </p:nvSpPr>
        <p:spPr>
          <a:xfrm>
            <a:off x="1235704" y="400857"/>
            <a:ext cx="6258086" cy="769441"/>
          </a:xfrm>
          <a:prstGeom prst="rect">
            <a:avLst/>
          </a:prstGeom>
          <a:noFill/>
        </p:spPr>
        <p:txBody>
          <a:bodyPr wrap="square" rtlCol="0">
            <a:spAutoFit/>
          </a:bodyPr>
          <a:lstStyle/>
          <a:p>
            <a:r>
              <a:rPr lang="it-IT" sz="4400" cap="all" dirty="0">
                <a:latin typeface="Tw Cen MT Condensed" panose="020B0606020104020203" pitchFamily="34" charset="0"/>
              </a:rPr>
              <a:t>Il caso della CPI</a:t>
            </a:r>
          </a:p>
        </p:txBody>
      </p:sp>
    </p:spTree>
    <p:extLst>
      <p:ext uri="{BB962C8B-B14F-4D97-AF65-F5344CB8AC3E}">
        <p14:creationId xmlns:p14="http://schemas.microsoft.com/office/powerpoint/2010/main" val="24650075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C2DC925A-35C8-45D1-83F4-28071452A680}"/>
              </a:ext>
            </a:extLst>
          </p:cNvPr>
          <p:cNvSpPr txBox="1"/>
          <p:nvPr/>
        </p:nvSpPr>
        <p:spPr>
          <a:xfrm>
            <a:off x="555726" y="520732"/>
            <a:ext cx="6736556" cy="769441"/>
          </a:xfrm>
          <a:prstGeom prst="rect">
            <a:avLst/>
          </a:prstGeom>
          <a:noFill/>
        </p:spPr>
        <p:txBody>
          <a:bodyPr wrap="square" rtlCol="0">
            <a:spAutoFit/>
          </a:bodyPr>
          <a:lstStyle/>
          <a:p>
            <a:r>
              <a:rPr lang="it-IT" sz="4400" cap="all" dirty="0">
                <a:latin typeface="Tw Cen MT Condensed" panose="020B0606020104020203" pitchFamily="34" charset="0"/>
              </a:rPr>
              <a:t>L’approccio </a:t>
            </a:r>
            <a:r>
              <a:rPr lang="it-IT" sz="4400" cap="all" dirty="0" err="1">
                <a:latin typeface="Tw Cen MT Condensed" panose="020B0606020104020203" pitchFamily="34" charset="0"/>
              </a:rPr>
              <a:t>behavioral</a:t>
            </a:r>
            <a:r>
              <a:rPr lang="it-IT" sz="4400" cap="all" dirty="0">
                <a:latin typeface="Tw Cen MT Condensed" panose="020B0606020104020203" pitchFamily="34" charset="0"/>
              </a:rPr>
              <a:t> al credito</a:t>
            </a:r>
          </a:p>
        </p:txBody>
      </p:sp>
      <p:sp>
        <p:nvSpPr>
          <p:cNvPr id="4" name="Freccia a pentagono 3">
            <a:extLst>
              <a:ext uri="{FF2B5EF4-FFF2-40B4-BE49-F238E27FC236}">
                <a16:creationId xmlns:a16="http://schemas.microsoft.com/office/drawing/2014/main" id="{30620161-0E81-411C-B808-DA2E5D0F8894}"/>
              </a:ext>
            </a:extLst>
          </p:cNvPr>
          <p:cNvSpPr/>
          <p:nvPr/>
        </p:nvSpPr>
        <p:spPr>
          <a:xfrm>
            <a:off x="538669" y="1658129"/>
            <a:ext cx="2656594" cy="614363"/>
          </a:xfrm>
          <a:prstGeom prst="homePlate">
            <a:avLst/>
          </a:prstGeom>
          <a:solidFill>
            <a:srgbClr val="FF00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it-IT" sz="1350" b="1" dirty="0">
                <a:solidFill>
                  <a:schemeClr val="bg1"/>
                </a:solidFill>
              </a:rPr>
              <a:t>Ideologia </a:t>
            </a:r>
          </a:p>
        </p:txBody>
      </p:sp>
      <p:sp>
        <p:nvSpPr>
          <p:cNvPr id="5" name="Freccia a pentagono 4">
            <a:extLst>
              <a:ext uri="{FF2B5EF4-FFF2-40B4-BE49-F238E27FC236}">
                <a16:creationId xmlns:a16="http://schemas.microsoft.com/office/drawing/2014/main" id="{211E48C7-AF50-40E2-A543-D69643B06782}"/>
              </a:ext>
            </a:extLst>
          </p:cNvPr>
          <p:cNvSpPr/>
          <p:nvPr/>
        </p:nvSpPr>
        <p:spPr>
          <a:xfrm flipH="1">
            <a:off x="3390471" y="1658129"/>
            <a:ext cx="5414885" cy="61436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350" b="1" dirty="0" err="1">
                <a:solidFill>
                  <a:schemeClr val="bg1"/>
                </a:solidFill>
              </a:rPr>
              <a:t>Behavioral</a:t>
            </a:r>
            <a:r>
              <a:rPr lang="it-IT" sz="1350" b="1" dirty="0">
                <a:solidFill>
                  <a:schemeClr val="bg1"/>
                </a:solidFill>
              </a:rPr>
              <a:t> insights</a:t>
            </a:r>
          </a:p>
        </p:txBody>
      </p:sp>
      <p:sp>
        <p:nvSpPr>
          <p:cNvPr id="6" name="CasellaDiTesto 5">
            <a:extLst>
              <a:ext uri="{FF2B5EF4-FFF2-40B4-BE49-F238E27FC236}">
                <a16:creationId xmlns:a16="http://schemas.microsoft.com/office/drawing/2014/main" id="{20B1CF96-1189-4CC3-B003-1E687EBF683E}"/>
              </a:ext>
            </a:extLst>
          </p:cNvPr>
          <p:cNvSpPr txBox="1"/>
          <p:nvPr/>
        </p:nvSpPr>
        <p:spPr>
          <a:xfrm>
            <a:off x="672234" y="2731681"/>
            <a:ext cx="2243139" cy="3139321"/>
          </a:xfrm>
          <a:prstGeom prst="rect">
            <a:avLst/>
          </a:prstGeom>
          <a:noFill/>
        </p:spPr>
        <p:txBody>
          <a:bodyPr wrap="square" rtlCol="0">
            <a:spAutoFit/>
          </a:bodyPr>
          <a:lstStyle/>
          <a:p>
            <a:r>
              <a:rPr lang="it-IT" dirty="0"/>
              <a:t>La normativa sul credito è spesso permeata da moralismo («i consumi superflui» vedi mutui vs credito al consumo)</a:t>
            </a:r>
          </a:p>
          <a:p>
            <a:r>
              <a:rPr lang="it-IT" dirty="0"/>
              <a:t>I divieti spesso sono ispirati da una visione di ciò che è bene rispetto a ciò che è utile</a:t>
            </a:r>
          </a:p>
        </p:txBody>
      </p:sp>
      <p:sp>
        <p:nvSpPr>
          <p:cNvPr id="7" name="CasellaDiTesto 6">
            <a:extLst>
              <a:ext uri="{FF2B5EF4-FFF2-40B4-BE49-F238E27FC236}">
                <a16:creationId xmlns:a16="http://schemas.microsoft.com/office/drawing/2014/main" id="{3A7871CC-002F-44FD-9EC3-D37274985F88}"/>
              </a:ext>
            </a:extLst>
          </p:cNvPr>
          <p:cNvSpPr txBox="1"/>
          <p:nvPr/>
        </p:nvSpPr>
        <p:spPr>
          <a:xfrm>
            <a:off x="3779766" y="2578893"/>
            <a:ext cx="4636294" cy="3416320"/>
          </a:xfrm>
          <a:prstGeom prst="rect">
            <a:avLst/>
          </a:prstGeom>
          <a:noFill/>
        </p:spPr>
        <p:txBody>
          <a:bodyPr wrap="square" rtlCol="0">
            <a:spAutoFit/>
          </a:bodyPr>
          <a:lstStyle/>
          <a:p>
            <a:r>
              <a:rPr lang="it-IT" dirty="0"/>
              <a:t>Adottare un approccio sperimentale e fare ricorso alle misurazioni; forse le regole non funzionano non perché gli operatori sono in mala fede ma perché sono sbagliate.</a:t>
            </a:r>
          </a:p>
          <a:p>
            <a:pPr marL="257175" indent="-257175">
              <a:buFont typeface="Wingdings" panose="05000000000000000000" pitchFamily="2" charset="2"/>
              <a:buChar char="Ø"/>
            </a:pPr>
            <a:r>
              <a:rPr lang="it-IT" dirty="0"/>
              <a:t>I set informativi ottimali ed il posizionamento delle informazioni possono essere definiti ricorrendo a simulazioni ed esperimenti</a:t>
            </a:r>
          </a:p>
          <a:p>
            <a:pPr marL="257175" indent="-257175">
              <a:buFont typeface="Wingdings" panose="05000000000000000000" pitchFamily="2" charset="2"/>
              <a:buChar char="Ø"/>
            </a:pPr>
            <a:r>
              <a:rPr lang="it-IT" dirty="0"/>
              <a:t>Si possono definire regole per cui le opzioni di default offerte siano più cautelative</a:t>
            </a:r>
          </a:p>
          <a:p>
            <a:pPr marL="257175" indent="-257175">
              <a:buFont typeface="Wingdings" panose="05000000000000000000" pitchFamily="2" charset="2"/>
              <a:buChar char="Ø"/>
            </a:pPr>
            <a:r>
              <a:rPr lang="it-IT" dirty="0"/>
              <a:t>Ampliamento diritto di recesso </a:t>
            </a:r>
          </a:p>
          <a:p>
            <a:pPr marL="257175" indent="-257175">
              <a:buFont typeface="Wingdings" panose="05000000000000000000" pitchFamily="2" charset="2"/>
              <a:buChar char="Ø"/>
            </a:pPr>
            <a:r>
              <a:rPr lang="it-IT" dirty="0"/>
              <a:t>L’efficacia delle regole può essere misurata con strumenti appropriati </a:t>
            </a:r>
            <a:r>
              <a:rPr lang="it-IT" dirty="0">
                <a:sym typeface="Wingdings" panose="05000000000000000000" pitchFamily="2" charset="2"/>
              </a:rPr>
              <a:t> RCT</a:t>
            </a:r>
            <a:endParaRPr lang="it-IT" dirty="0"/>
          </a:p>
        </p:txBody>
      </p:sp>
    </p:spTree>
    <p:extLst>
      <p:ext uri="{BB962C8B-B14F-4D97-AF65-F5344CB8AC3E}">
        <p14:creationId xmlns:p14="http://schemas.microsoft.com/office/powerpoint/2010/main" val="41807247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Immagine che contiene testo&#10;&#10;Descrizione generata automaticamente">
            <a:extLst>
              <a:ext uri="{FF2B5EF4-FFF2-40B4-BE49-F238E27FC236}">
                <a16:creationId xmlns:a16="http://schemas.microsoft.com/office/drawing/2014/main" id="{0CAB538D-3D33-45F8-8D4A-E681866455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9274" y="1164666"/>
            <a:ext cx="5785451" cy="3028130"/>
          </a:xfrm>
          <a:prstGeom prst="rect">
            <a:avLst/>
          </a:prstGeom>
        </p:spPr>
      </p:pic>
      <p:sp>
        <p:nvSpPr>
          <p:cNvPr id="5" name="CasellaDiTesto 4">
            <a:extLst>
              <a:ext uri="{FF2B5EF4-FFF2-40B4-BE49-F238E27FC236}">
                <a16:creationId xmlns:a16="http://schemas.microsoft.com/office/drawing/2014/main" id="{13F52B38-3BA8-4440-8E1F-87DAA6C8804D}"/>
              </a:ext>
            </a:extLst>
          </p:cNvPr>
          <p:cNvSpPr txBox="1"/>
          <p:nvPr/>
        </p:nvSpPr>
        <p:spPr>
          <a:xfrm>
            <a:off x="976045" y="4499155"/>
            <a:ext cx="7373074" cy="1477328"/>
          </a:xfrm>
          <a:prstGeom prst="rect">
            <a:avLst/>
          </a:prstGeom>
          <a:noFill/>
        </p:spPr>
        <p:txBody>
          <a:bodyPr wrap="square" rtlCol="0">
            <a:spAutoFit/>
          </a:bodyPr>
          <a:lstStyle/>
          <a:p>
            <a:pPr algn="ctr"/>
            <a:r>
              <a:rPr lang="it-IT" dirty="0"/>
              <a:t>…in definitiva però resta un problema di carattere generale che consiste  nella lungimiranza, correttezza ed accountability di chi definisce le regole ed anche i </a:t>
            </a:r>
            <a:r>
              <a:rPr lang="it-IT" dirty="0" err="1"/>
              <a:t>nudges</a:t>
            </a:r>
            <a:r>
              <a:rPr lang="it-IT" dirty="0"/>
              <a:t>.</a:t>
            </a:r>
          </a:p>
          <a:p>
            <a:pPr algn="ctr"/>
            <a:r>
              <a:rPr lang="it-IT" dirty="0"/>
              <a:t>Chi disegna i </a:t>
            </a:r>
            <a:r>
              <a:rPr lang="it-IT" dirty="0" err="1"/>
              <a:t>nudges</a:t>
            </a:r>
            <a:r>
              <a:rPr lang="it-IT" dirty="0"/>
              <a:t> non è sempre e necessariamente migliore di chi deve decidere; e se si sbagliasse?</a:t>
            </a:r>
          </a:p>
        </p:txBody>
      </p:sp>
      <p:sp>
        <p:nvSpPr>
          <p:cNvPr id="6" name="CasellaDiTesto 5">
            <a:extLst>
              <a:ext uri="{FF2B5EF4-FFF2-40B4-BE49-F238E27FC236}">
                <a16:creationId xmlns:a16="http://schemas.microsoft.com/office/drawing/2014/main" id="{C205C3FA-7AB1-4E0D-B9C1-2C2590FDE438}"/>
              </a:ext>
            </a:extLst>
          </p:cNvPr>
          <p:cNvSpPr txBox="1"/>
          <p:nvPr/>
        </p:nvSpPr>
        <p:spPr>
          <a:xfrm>
            <a:off x="1235704" y="400857"/>
            <a:ext cx="6258086" cy="769441"/>
          </a:xfrm>
          <a:prstGeom prst="rect">
            <a:avLst/>
          </a:prstGeom>
          <a:noFill/>
        </p:spPr>
        <p:txBody>
          <a:bodyPr wrap="square" rtlCol="0">
            <a:spAutoFit/>
          </a:bodyPr>
          <a:lstStyle/>
          <a:p>
            <a:pPr algn="ctr"/>
            <a:r>
              <a:rPr lang="it-IT" sz="4400" cap="all">
                <a:latin typeface="Tw Cen MT Condensed" panose="020B0606020104020203" pitchFamily="34" charset="0"/>
              </a:rPr>
              <a:t>…Infine…</a:t>
            </a:r>
            <a:endParaRPr lang="it-IT" sz="4400" cap="all" dirty="0">
              <a:latin typeface="Tw Cen MT Condensed" panose="020B0606020104020203" pitchFamily="34" charset="0"/>
            </a:endParaRPr>
          </a:p>
        </p:txBody>
      </p:sp>
    </p:spTree>
    <p:extLst>
      <p:ext uri="{BB962C8B-B14F-4D97-AF65-F5344CB8AC3E}">
        <p14:creationId xmlns:p14="http://schemas.microsoft.com/office/powerpoint/2010/main" val="2329287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e">
  <a:themeElements>
    <a:clrScheme name="Integrale">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e">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e">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72</TotalTime>
  <Words>1003</Words>
  <Application>Microsoft Office PowerPoint</Application>
  <PresentationFormat>Presentazione su schermo (4:3)</PresentationFormat>
  <Paragraphs>83</Paragraphs>
  <Slides>16</Slides>
  <Notes>1</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16</vt:i4>
      </vt:variant>
    </vt:vector>
  </HeadingPairs>
  <TitlesOfParts>
    <vt:vector size="23" baseType="lpstr">
      <vt:lpstr>Arial</vt:lpstr>
      <vt:lpstr>Calibri</vt:lpstr>
      <vt:lpstr>Tw Cen MT</vt:lpstr>
      <vt:lpstr>Tw Cen MT Condensed</vt:lpstr>
      <vt:lpstr>Wingdings</vt:lpstr>
      <vt:lpstr>Wingdings 3</vt:lpstr>
      <vt:lpstr>Integrale</vt:lpstr>
      <vt:lpstr>Retail Banking   Lezione n° 16  L’indebitamento nella prospettiva behavioral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creator>gian paolo stella</dc:creator>
  <cp:lastModifiedBy>Umberto Filotto</cp:lastModifiedBy>
  <cp:revision>103</cp:revision>
  <cp:lastPrinted>2020-01-28T11:07:10Z</cp:lastPrinted>
  <dcterms:created xsi:type="dcterms:W3CDTF">2016-12-28T13:09:49Z</dcterms:created>
  <dcterms:modified xsi:type="dcterms:W3CDTF">2023-01-22T15:22:52Z</dcterms:modified>
</cp:coreProperties>
</file>