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26" r:id="rId2"/>
    <p:sldId id="381" r:id="rId3"/>
    <p:sldId id="411" r:id="rId4"/>
    <p:sldId id="419" r:id="rId5"/>
    <p:sldId id="410" r:id="rId6"/>
    <p:sldId id="412" r:id="rId7"/>
    <p:sldId id="413" r:id="rId8"/>
    <p:sldId id="414" r:id="rId9"/>
    <p:sldId id="415" r:id="rId10"/>
    <p:sldId id="397" r:id="rId11"/>
    <p:sldId id="427" r:id="rId12"/>
    <p:sldId id="429" r:id="rId13"/>
    <p:sldId id="416" r:id="rId14"/>
    <p:sldId id="417" r:id="rId15"/>
    <p:sldId id="398" r:id="rId16"/>
    <p:sldId id="418" r:id="rId17"/>
    <p:sldId id="428" r:id="rId18"/>
    <p:sldId id="430" r:id="rId19"/>
    <p:sldId id="399" r:id="rId20"/>
    <p:sldId id="431" r:id="rId21"/>
    <p:sldId id="400" r:id="rId22"/>
    <p:sldId id="420" r:id="rId23"/>
    <p:sldId id="421" r:id="rId24"/>
    <p:sldId id="432" r:id="rId25"/>
    <p:sldId id="433" r:id="rId26"/>
    <p:sldId id="434" r:id="rId27"/>
    <p:sldId id="401" r:id="rId28"/>
    <p:sldId id="422" r:id="rId29"/>
    <p:sldId id="423" r:id="rId30"/>
    <p:sldId id="424" r:id="rId31"/>
    <p:sldId id="370" r:id="rId3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59" autoAdjust="0"/>
    <p:restoredTop sz="94660"/>
  </p:normalViewPr>
  <p:slideViewPr>
    <p:cSldViewPr snapToGrid="0">
      <p:cViewPr varScale="1">
        <p:scale>
          <a:sx n="68" d="100"/>
          <a:sy n="68" d="100"/>
        </p:scale>
        <p:origin x="5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14/09/2025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14/09/2025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14/09/2025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14/09/2025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14/09/2025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14/09/2025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14/09/2025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14/09/2025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dirty="0" err="1" smtClean="0"/>
              <a:t>Introduction</a:t>
            </a:r>
            <a:r>
              <a:rPr lang="it-IT" dirty="0" smtClean="0"/>
              <a:t> to </a:t>
            </a:r>
            <a:br>
              <a:rPr lang="it-IT" dirty="0" smtClean="0"/>
            </a:br>
            <a:r>
              <a:rPr lang="it-IT" dirty="0" smtClean="0"/>
              <a:t>International economics</a:t>
            </a:r>
            <a:br>
              <a:rPr lang="it-IT" dirty="0" smtClean="0"/>
            </a:br>
            <a:r>
              <a:rPr lang="it-IT" sz="3000" dirty="0" err="1" smtClean="0"/>
              <a:t>Lecture</a:t>
            </a:r>
            <a:r>
              <a:rPr lang="it-IT" sz="3000" dirty="0" smtClean="0"/>
              <a:t> 4</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16/09/2025</a:t>
            </a:r>
            <a:endParaRPr lang="it-IT" dirty="0" smtClean="0"/>
          </a:p>
          <a:p>
            <a:endParaRPr lang="it-IT" dirty="0"/>
          </a:p>
        </p:txBody>
      </p:sp>
    </p:spTree>
    <p:extLst>
      <p:ext uri="{BB962C8B-B14F-4D97-AF65-F5344CB8AC3E}">
        <p14:creationId xmlns:p14="http://schemas.microsoft.com/office/powerpoint/2010/main" val="11526886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768456" y="463982"/>
            <a:ext cx="7391544" cy="6088750"/>
          </a:xfrm>
          <a:prstGeom prst="rect">
            <a:avLst/>
          </a:prstGeom>
        </p:spPr>
      </p:pic>
    </p:spTree>
    <p:extLst>
      <p:ext uri="{BB962C8B-B14F-4D97-AF65-F5344CB8AC3E}">
        <p14:creationId xmlns:p14="http://schemas.microsoft.com/office/powerpoint/2010/main" val="3459142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pPr algn="ctr"/>
            <a:r>
              <a:rPr lang="it-IT" dirty="0" err="1" smtClean="0"/>
              <a:t>Introducing</a:t>
            </a:r>
            <a:r>
              <a:rPr lang="it-IT" dirty="0" smtClean="0"/>
              <a:t> the </a:t>
            </a:r>
            <a:r>
              <a:rPr lang="it-IT" dirty="0" err="1" smtClean="0"/>
              <a:t>financial</a:t>
            </a:r>
            <a:r>
              <a:rPr lang="it-IT" dirty="0" smtClean="0"/>
              <a:t> account</a:t>
            </a:r>
            <a:endParaRPr lang="it-IT" dirty="0"/>
          </a:p>
        </p:txBody>
      </p:sp>
      <p:sp>
        <p:nvSpPr>
          <p:cNvPr id="4" name="Segnaposto contenuto 3"/>
          <p:cNvSpPr>
            <a:spLocks noGrp="1"/>
          </p:cNvSpPr>
          <p:nvPr>
            <p:ph idx="1"/>
          </p:nvPr>
        </p:nvSpPr>
        <p:spPr/>
        <p:txBody>
          <a:bodyPr>
            <a:normAutofit fontScale="77500" lnSpcReduction="20000"/>
          </a:bodyPr>
          <a:lstStyle/>
          <a:p>
            <a:r>
              <a:rPr lang="en-US" dirty="0">
                <a:solidFill>
                  <a:srgbClr val="FF0000"/>
                </a:solidFill>
              </a:rPr>
              <a:t>All transactions recorded in the current and capital account </a:t>
            </a:r>
            <a:r>
              <a:rPr lang="en-US" dirty="0"/>
              <a:t>have a </a:t>
            </a:r>
            <a:r>
              <a:rPr lang="en-US" dirty="0" smtClean="0"/>
              <a:t>counterpart in </a:t>
            </a:r>
            <a:r>
              <a:rPr lang="en-US" dirty="0"/>
              <a:t>the </a:t>
            </a:r>
            <a:r>
              <a:rPr lang="en-US" dirty="0">
                <a:solidFill>
                  <a:srgbClr val="FF0000"/>
                </a:solidFill>
              </a:rPr>
              <a:t>financial account </a:t>
            </a:r>
            <a:r>
              <a:rPr lang="en-US" dirty="0"/>
              <a:t>with the opposite sign from the sign of the starting entry (double entry principle). </a:t>
            </a:r>
          </a:p>
          <a:p>
            <a:endParaRPr lang="en-US" dirty="0"/>
          </a:p>
          <a:p>
            <a:r>
              <a:rPr lang="en-US" dirty="0">
                <a:solidFill>
                  <a:srgbClr val="FF0000"/>
                </a:solidFill>
              </a:rPr>
              <a:t>In addition to this</a:t>
            </a:r>
            <a:r>
              <a:rPr lang="en-US" dirty="0"/>
              <a:t>, residents within a country conduct </a:t>
            </a:r>
            <a:r>
              <a:rPr lang="en-US" dirty="0">
                <a:solidFill>
                  <a:srgbClr val="FF0000"/>
                </a:solidFill>
              </a:rPr>
              <a:t>purely financial transactions </a:t>
            </a:r>
            <a:r>
              <a:rPr lang="en-US" dirty="0"/>
              <a:t>with foreign residents. These transactions give rise to capital movements, which are also recorded (with two opposite entries) in the financial account of the balance of payments. </a:t>
            </a:r>
            <a:r>
              <a:rPr lang="en-US" dirty="0" smtClean="0"/>
              <a:t>These </a:t>
            </a:r>
            <a:r>
              <a:rPr lang="en-US" dirty="0">
                <a:solidFill>
                  <a:srgbClr val="FF0000"/>
                </a:solidFill>
              </a:rPr>
              <a:t>capital movements </a:t>
            </a:r>
            <a:r>
              <a:rPr lang="en-US" dirty="0"/>
              <a:t>are either </a:t>
            </a:r>
            <a:r>
              <a:rPr lang="en-US" dirty="0">
                <a:solidFill>
                  <a:srgbClr val="FF0000"/>
                </a:solidFill>
              </a:rPr>
              <a:t>private</a:t>
            </a:r>
            <a:r>
              <a:rPr lang="en-US" dirty="0"/>
              <a:t> (most of them) or </a:t>
            </a:r>
            <a:r>
              <a:rPr lang="en-US" dirty="0">
                <a:solidFill>
                  <a:srgbClr val="FF0000"/>
                </a:solidFill>
              </a:rPr>
              <a:t>public</a:t>
            </a:r>
            <a:r>
              <a:rPr lang="en-US" dirty="0"/>
              <a:t> (central banks / states / supranational organizations) in origin</a:t>
            </a:r>
            <a:r>
              <a:rPr lang="en-US" dirty="0" smtClean="0"/>
              <a:t>.</a:t>
            </a:r>
          </a:p>
          <a:p>
            <a:endParaRPr lang="en-US" dirty="0"/>
          </a:p>
          <a:p>
            <a:r>
              <a:rPr lang="en-US" dirty="0"/>
              <a:t>It is </a:t>
            </a:r>
            <a:r>
              <a:rPr lang="en-US" dirty="0">
                <a:solidFill>
                  <a:srgbClr val="FF0000"/>
                </a:solidFill>
              </a:rPr>
              <a:t>important to remember </a:t>
            </a:r>
            <a:r>
              <a:rPr lang="en-US" dirty="0"/>
              <a:t>that the purchase/sale of financial </a:t>
            </a:r>
            <a:r>
              <a:rPr lang="en-US" dirty="0" smtClean="0"/>
              <a:t>assets and liabilities </a:t>
            </a:r>
            <a:r>
              <a:rPr lang="en-US" dirty="0"/>
              <a:t>between residents in a country and residents abroad is recorded in the financial account (credit or debit as the case may be) while the return on those assets </a:t>
            </a:r>
            <a:r>
              <a:rPr lang="en-US" dirty="0" smtClean="0"/>
              <a:t>/ liabilities is </a:t>
            </a:r>
            <a:r>
              <a:rPr lang="en-US" dirty="0"/>
              <a:t>recorded in the current account under primary investment income (credit or debit as the case may be</a:t>
            </a:r>
            <a:r>
              <a:rPr lang="en-US" dirty="0" smtClean="0"/>
              <a:t>). See </a:t>
            </a:r>
            <a:r>
              <a:rPr lang="en-US" dirty="0" smtClean="0">
                <a:solidFill>
                  <a:srgbClr val="FF0000"/>
                </a:solidFill>
              </a:rPr>
              <a:t>next slide</a:t>
            </a:r>
            <a:r>
              <a:rPr lang="en-US" dirty="0" smtClean="0"/>
              <a:t>.</a:t>
            </a:r>
            <a:endParaRPr lang="it-IT" dirty="0"/>
          </a:p>
        </p:txBody>
      </p:sp>
    </p:spTree>
    <p:extLst>
      <p:ext uri="{BB962C8B-B14F-4D97-AF65-F5344CB8AC3E}">
        <p14:creationId xmlns:p14="http://schemas.microsoft.com/office/powerpoint/2010/main" val="471605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027526" y="270453"/>
            <a:ext cx="8000930" cy="5856781"/>
          </a:xfrm>
          <a:prstGeom prst="rect">
            <a:avLst/>
          </a:prstGeom>
        </p:spPr>
      </p:pic>
      <p:sp>
        <p:nvSpPr>
          <p:cNvPr id="5" name="Rettangolo 4"/>
          <p:cNvSpPr/>
          <p:nvPr/>
        </p:nvSpPr>
        <p:spPr>
          <a:xfrm>
            <a:off x="2974109" y="6127234"/>
            <a:ext cx="6594764" cy="369332"/>
          </a:xfrm>
          <a:prstGeom prst="rect">
            <a:avLst/>
          </a:prstGeom>
        </p:spPr>
        <p:txBody>
          <a:bodyPr wrap="square">
            <a:spAutoFit/>
          </a:bodyPr>
          <a:lstStyle/>
          <a:p>
            <a:r>
              <a:rPr lang="it-IT" dirty="0"/>
              <a:t>https://www.imf.org/external/pubs/ft/bop/2007/pdf/chap5.pdf</a:t>
            </a:r>
          </a:p>
        </p:txBody>
      </p:sp>
    </p:spTree>
    <p:extLst>
      <p:ext uri="{BB962C8B-B14F-4D97-AF65-F5344CB8AC3E}">
        <p14:creationId xmlns:p14="http://schemas.microsoft.com/office/powerpoint/2010/main" val="135013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pPr algn="ctr"/>
            <a:r>
              <a:rPr lang="it-IT" dirty="0" smtClean="0"/>
              <a:t>Financial account </a:t>
            </a:r>
            <a:endParaRPr lang="it-IT" dirty="0"/>
          </a:p>
        </p:txBody>
      </p:sp>
      <p:sp>
        <p:nvSpPr>
          <p:cNvPr id="4" name="Segnaposto contenuto 3"/>
          <p:cNvSpPr>
            <a:spLocks noGrp="1"/>
          </p:cNvSpPr>
          <p:nvPr>
            <p:ph idx="1"/>
          </p:nvPr>
        </p:nvSpPr>
        <p:spPr/>
        <p:txBody>
          <a:bodyPr>
            <a:normAutofit fontScale="92500" lnSpcReduction="20000"/>
          </a:bodyPr>
          <a:lstStyle/>
          <a:p>
            <a:r>
              <a:rPr lang="en-US" dirty="0">
                <a:solidFill>
                  <a:srgbClr val="FF0000"/>
                </a:solidFill>
              </a:rPr>
              <a:t>8.1 The financial account records transactions that involve financial assets and liabilities and that take place between residents and nonresidents. </a:t>
            </a:r>
            <a:r>
              <a:rPr lang="en-US" dirty="0"/>
              <a:t>The financial account indicates the functional categories, sectors, instruments, and maturities used for net international financing transactions. </a:t>
            </a:r>
            <a:endParaRPr lang="en-US" dirty="0" smtClean="0"/>
          </a:p>
          <a:p>
            <a:endParaRPr lang="en-US" dirty="0" smtClean="0"/>
          </a:p>
          <a:p>
            <a:r>
              <a:rPr lang="en-US" dirty="0">
                <a:solidFill>
                  <a:srgbClr val="FF0000"/>
                </a:solidFill>
              </a:rPr>
              <a:t>8.2 Entries in the financial account can be corresponding entries to goods, services, income, capital account, or other financial account entries. </a:t>
            </a:r>
            <a:r>
              <a:rPr lang="en-US" dirty="0"/>
              <a:t>For example, the corresponding entry for an export of goods is usually an increase in financial assets, such as currency and deposits or trade credit. Alternatively, a transaction may involve two financial account entries. Sometimes, the financial account transaction involves the exchange of one asset for another, for example, a bond may be exchanged for currency and deposits. In other cases, the transaction may involve the creation of a new financial asset and corresponding </a:t>
            </a:r>
            <a:r>
              <a:rPr lang="en-US" dirty="0" smtClean="0"/>
              <a:t>liability.</a:t>
            </a:r>
            <a:endParaRPr lang="it-IT" dirty="0"/>
          </a:p>
        </p:txBody>
      </p:sp>
      <p:sp>
        <p:nvSpPr>
          <p:cNvPr id="7" name="Rettangolo 6"/>
          <p:cNvSpPr/>
          <p:nvPr/>
        </p:nvSpPr>
        <p:spPr>
          <a:xfrm>
            <a:off x="2989263" y="6127234"/>
            <a:ext cx="6465455" cy="369332"/>
          </a:xfrm>
          <a:prstGeom prst="rect">
            <a:avLst/>
          </a:prstGeom>
        </p:spPr>
        <p:txBody>
          <a:bodyPr wrap="square">
            <a:spAutoFit/>
          </a:bodyPr>
          <a:lstStyle/>
          <a:p>
            <a:r>
              <a:rPr lang="it-IT" dirty="0"/>
              <a:t>https://www.imf.org/external/pubs/ft/bop/2007/pdf/chap8.pdf</a:t>
            </a:r>
          </a:p>
        </p:txBody>
      </p:sp>
    </p:spTree>
    <p:extLst>
      <p:ext uri="{BB962C8B-B14F-4D97-AF65-F5344CB8AC3E}">
        <p14:creationId xmlns:p14="http://schemas.microsoft.com/office/powerpoint/2010/main" val="2701323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a:t>Financial </a:t>
            </a:r>
            <a:r>
              <a:rPr lang="it-IT" dirty="0" smtClean="0"/>
              <a:t>account, 2 </a:t>
            </a:r>
            <a:endParaRPr lang="it-IT" dirty="0"/>
          </a:p>
        </p:txBody>
      </p:sp>
      <p:sp>
        <p:nvSpPr>
          <p:cNvPr id="6" name="Segnaposto contenuto 5"/>
          <p:cNvSpPr>
            <a:spLocks noGrp="1"/>
          </p:cNvSpPr>
          <p:nvPr>
            <p:ph idx="1"/>
          </p:nvPr>
        </p:nvSpPr>
        <p:spPr/>
        <p:txBody>
          <a:bodyPr>
            <a:normAutofit fontScale="70000" lnSpcReduction="20000"/>
          </a:bodyPr>
          <a:lstStyle/>
          <a:p>
            <a:r>
              <a:rPr lang="en-US" dirty="0">
                <a:solidFill>
                  <a:srgbClr val="FF0000"/>
                </a:solidFill>
              </a:rPr>
              <a:t>8.3 The overall balance on the financial account is called net lending/net borrowing. </a:t>
            </a:r>
            <a:r>
              <a:rPr lang="en-US" dirty="0"/>
              <a:t>Net lending means that, in net terms, the economy supplies funds to the rest of the world, taking into account acquisition and disposal of financial assets and incurrence and repayment of liabilities. (Net borrowing means the opposite.) Despite the lending-oriented terms, net lending/net borrowing is a balance that takes into account equity, financial derivatives, and monetary gold, as well as debt instruments. Also, net lending includes reduction of liabilities and net borrowing includes reduction in assets. Net lending/ net borrowing can be derived from either the sum of the balances on the current and capital accounts or from the balance on the financial account. In concept, the values should be equal. For a surplus of credits over debits in the current and capital accounts, there is a balancing net acquisition of financial assets or reduction of liabilities, which is shown in the financial account. Net lending/net borrowing of the international accounts is also equal to the net lending/net borrowing for the sum of the resident sectors of the national accounts</a:t>
            </a:r>
            <a:r>
              <a:rPr lang="en-US" dirty="0" smtClean="0"/>
              <a:t>.</a:t>
            </a:r>
          </a:p>
          <a:p>
            <a:r>
              <a:rPr lang="en-US" dirty="0">
                <a:solidFill>
                  <a:srgbClr val="FF0000"/>
                </a:solidFill>
              </a:rPr>
              <a:t>8.7 Net recording in the financial account </a:t>
            </a:r>
            <a:r>
              <a:rPr lang="en-US" dirty="0"/>
              <a:t>means aggregations whereby all debit entries of a particular asset or a particular liability are netted against all credit entries in the same asset type or in the same liability type. However, changes in financial assets should not be netted against changes in liabilities, with the possible exception for financial derivatives noted in paragraph 8.34 and in the balancing item. </a:t>
            </a:r>
            <a:endParaRPr lang="it-IT" dirty="0"/>
          </a:p>
        </p:txBody>
      </p:sp>
      <p:sp>
        <p:nvSpPr>
          <p:cNvPr id="7" name="Rettangolo 6"/>
          <p:cNvSpPr/>
          <p:nvPr/>
        </p:nvSpPr>
        <p:spPr>
          <a:xfrm>
            <a:off x="2989263" y="6127234"/>
            <a:ext cx="6465455" cy="369332"/>
          </a:xfrm>
          <a:prstGeom prst="rect">
            <a:avLst/>
          </a:prstGeom>
        </p:spPr>
        <p:txBody>
          <a:bodyPr wrap="square">
            <a:spAutoFit/>
          </a:bodyPr>
          <a:lstStyle/>
          <a:p>
            <a:r>
              <a:rPr lang="it-IT" dirty="0"/>
              <a:t>https://www.imf.org/external/pubs/ft/bop/2007/pdf/chap8.pdf</a:t>
            </a:r>
          </a:p>
        </p:txBody>
      </p:sp>
    </p:spTree>
    <p:extLst>
      <p:ext uri="{BB962C8B-B14F-4D97-AF65-F5344CB8AC3E}">
        <p14:creationId xmlns:p14="http://schemas.microsoft.com/office/powerpoint/2010/main" val="1395580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err="1" smtClean="0"/>
              <a:t>Functional</a:t>
            </a:r>
            <a:r>
              <a:rPr lang="it-IT" dirty="0" smtClean="0"/>
              <a:t> </a:t>
            </a:r>
            <a:r>
              <a:rPr lang="it-IT" dirty="0" err="1" smtClean="0"/>
              <a:t>categories</a:t>
            </a:r>
            <a:r>
              <a:rPr lang="it-IT" dirty="0" smtClean="0"/>
              <a:t> in the </a:t>
            </a:r>
            <a:r>
              <a:rPr lang="it-IT" dirty="0" err="1" smtClean="0"/>
              <a:t>financial</a:t>
            </a:r>
            <a:r>
              <a:rPr lang="it-IT" dirty="0" smtClean="0"/>
              <a:t> account</a:t>
            </a:r>
            <a:endParaRPr lang="it-IT" dirty="0"/>
          </a:p>
        </p:txBody>
      </p:sp>
      <p:sp>
        <p:nvSpPr>
          <p:cNvPr id="6" name="Segnaposto contenuto 5"/>
          <p:cNvSpPr>
            <a:spLocks noGrp="1"/>
          </p:cNvSpPr>
          <p:nvPr>
            <p:ph sz="half" idx="1"/>
          </p:nvPr>
        </p:nvSpPr>
        <p:spPr/>
        <p:txBody>
          <a:bodyPr>
            <a:normAutofit fontScale="70000" lnSpcReduction="20000"/>
          </a:bodyPr>
          <a:lstStyle/>
          <a:p>
            <a:r>
              <a:rPr lang="en-US" dirty="0">
                <a:solidFill>
                  <a:srgbClr val="FF0000"/>
                </a:solidFill>
              </a:rPr>
              <a:t>6.1 The functional </a:t>
            </a:r>
            <a:r>
              <a:rPr lang="en-US" dirty="0" smtClean="0">
                <a:solidFill>
                  <a:srgbClr val="FF0000"/>
                </a:solidFill>
              </a:rPr>
              <a:t>categories </a:t>
            </a:r>
            <a:r>
              <a:rPr lang="en-US" dirty="0" smtClean="0"/>
              <a:t>are </a:t>
            </a:r>
            <a:r>
              <a:rPr lang="en-US" dirty="0"/>
              <a:t>the primary classification used for each of financial transactions, positions, and income in the international accounts. Five functional categories of investment are distinguished in the international accounts: (a) </a:t>
            </a:r>
            <a:r>
              <a:rPr lang="en-US" dirty="0">
                <a:solidFill>
                  <a:srgbClr val="FF0000"/>
                </a:solidFill>
              </a:rPr>
              <a:t>direct investment</a:t>
            </a:r>
            <a:r>
              <a:rPr lang="en-US" dirty="0"/>
              <a:t>, (b) </a:t>
            </a:r>
            <a:r>
              <a:rPr lang="en-US" dirty="0">
                <a:solidFill>
                  <a:srgbClr val="FF0000"/>
                </a:solidFill>
              </a:rPr>
              <a:t>portfolio investment</a:t>
            </a:r>
            <a:r>
              <a:rPr lang="en-US" dirty="0"/>
              <a:t>, (c) financial derivatives (other than reserves) and employee stock options, (d) other investment, and (e) </a:t>
            </a:r>
            <a:r>
              <a:rPr lang="en-US" dirty="0">
                <a:solidFill>
                  <a:srgbClr val="FF0000"/>
                </a:solidFill>
              </a:rPr>
              <a:t>reserve assets</a:t>
            </a:r>
            <a:r>
              <a:rPr lang="en-US" dirty="0" smtClean="0"/>
              <a:t>.</a:t>
            </a:r>
          </a:p>
          <a:p>
            <a:r>
              <a:rPr lang="en-US" dirty="0">
                <a:solidFill>
                  <a:srgbClr val="FF0000"/>
                </a:solidFill>
              </a:rPr>
              <a:t>Functional categories take into consideration </a:t>
            </a:r>
            <a:r>
              <a:rPr lang="en-US" dirty="0"/>
              <a:t>the nature and reasons for the financial transaction and the legal identity of the parties </a:t>
            </a:r>
            <a:r>
              <a:rPr lang="en-US" dirty="0" smtClean="0"/>
              <a:t>involved.</a:t>
            </a:r>
          </a:p>
          <a:p>
            <a:r>
              <a:rPr lang="en-US" dirty="0"/>
              <a:t>The </a:t>
            </a:r>
            <a:r>
              <a:rPr lang="en-US" dirty="0">
                <a:solidFill>
                  <a:srgbClr val="FF0000"/>
                </a:solidFill>
              </a:rPr>
              <a:t>same financial instrument </a:t>
            </a:r>
            <a:r>
              <a:rPr lang="en-US" dirty="0"/>
              <a:t>can be used to conduct financial transactions belonging to different functional categories (see slide 13).</a:t>
            </a:r>
            <a:endParaRPr lang="it-IT" dirty="0"/>
          </a:p>
        </p:txBody>
      </p:sp>
      <p:sp>
        <p:nvSpPr>
          <p:cNvPr id="7" name="Rettangolo 6"/>
          <p:cNvSpPr/>
          <p:nvPr/>
        </p:nvSpPr>
        <p:spPr>
          <a:xfrm>
            <a:off x="2989263" y="6127234"/>
            <a:ext cx="6465455" cy="369332"/>
          </a:xfrm>
          <a:prstGeom prst="rect">
            <a:avLst/>
          </a:prstGeom>
        </p:spPr>
        <p:txBody>
          <a:bodyPr wrap="square">
            <a:spAutoFit/>
          </a:bodyPr>
          <a:lstStyle/>
          <a:p>
            <a:r>
              <a:rPr lang="it-IT" dirty="0"/>
              <a:t>https://www.imf.org/external/pubs/ft/bop/2007/pdf/chap6.pdf</a:t>
            </a:r>
          </a:p>
        </p:txBody>
      </p:sp>
      <p:pic>
        <p:nvPicPr>
          <p:cNvPr id="8" name="Segnaposto contenuto 7"/>
          <p:cNvPicPr>
            <a:picLocks noGrp="1" noChangeAspect="1"/>
          </p:cNvPicPr>
          <p:nvPr>
            <p:ph sz="half" idx="2"/>
          </p:nvPr>
        </p:nvPicPr>
        <p:blipFill>
          <a:blip r:embed="rId2"/>
          <a:stretch>
            <a:fillRect/>
          </a:stretch>
        </p:blipFill>
        <p:spPr>
          <a:xfrm>
            <a:off x="6486525" y="2115344"/>
            <a:ext cx="4552950" cy="3771900"/>
          </a:xfrm>
          <a:prstGeom prst="rect">
            <a:avLst/>
          </a:prstGeom>
        </p:spPr>
      </p:pic>
    </p:spTree>
    <p:extLst>
      <p:ext uri="{BB962C8B-B14F-4D97-AF65-F5344CB8AC3E}">
        <p14:creationId xmlns:p14="http://schemas.microsoft.com/office/powerpoint/2010/main" val="2859059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r>
              <a:rPr lang="it-IT" sz="4200" dirty="0" err="1"/>
              <a:t>Functional</a:t>
            </a:r>
            <a:r>
              <a:rPr lang="it-IT" sz="4200" dirty="0"/>
              <a:t> </a:t>
            </a:r>
            <a:r>
              <a:rPr lang="it-IT" sz="4200" dirty="0" err="1"/>
              <a:t>categories</a:t>
            </a:r>
            <a:r>
              <a:rPr lang="it-IT" sz="4200" dirty="0"/>
              <a:t> in the </a:t>
            </a:r>
            <a:r>
              <a:rPr lang="it-IT" sz="4200" dirty="0" err="1"/>
              <a:t>financial</a:t>
            </a:r>
            <a:r>
              <a:rPr lang="it-IT" sz="4200" dirty="0"/>
              <a:t> </a:t>
            </a:r>
            <a:r>
              <a:rPr lang="it-IT" sz="4200" dirty="0" smtClean="0"/>
              <a:t>account, 2</a:t>
            </a:r>
            <a:endParaRPr lang="it-IT" sz="4200" dirty="0"/>
          </a:p>
        </p:txBody>
      </p:sp>
      <p:sp>
        <p:nvSpPr>
          <p:cNvPr id="6" name="Segnaposto contenuto 5"/>
          <p:cNvSpPr>
            <a:spLocks noGrp="1"/>
          </p:cNvSpPr>
          <p:nvPr>
            <p:ph idx="1"/>
          </p:nvPr>
        </p:nvSpPr>
        <p:spPr/>
        <p:txBody>
          <a:bodyPr>
            <a:normAutofit fontScale="77500" lnSpcReduction="20000"/>
          </a:bodyPr>
          <a:lstStyle/>
          <a:p>
            <a:r>
              <a:rPr lang="en-US" dirty="0" smtClean="0">
                <a:solidFill>
                  <a:srgbClr val="FF0000"/>
                </a:solidFill>
              </a:rPr>
              <a:t>6.4 Direct </a:t>
            </a:r>
            <a:r>
              <a:rPr lang="en-US" dirty="0">
                <a:solidFill>
                  <a:srgbClr val="FF0000"/>
                </a:solidFill>
              </a:rPr>
              <a:t>investment </a:t>
            </a:r>
            <a:r>
              <a:rPr lang="en-US" dirty="0"/>
              <a:t>is related to control or a significant degree of influence, and tends to be associated with a lasting relationship. As well as funds, direct investors may supply additional contributions such as know-how, technology, management, and marketing. Furthermore, enterprises in a direct investment relationship are more likely to trade with and finance each </a:t>
            </a:r>
            <a:r>
              <a:rPr lang="en-US" dirty="0" smtClean="0"/>
              <a:t>other.</a:t>
            </a:r>
          </a:p>
          <a:p>
            <a:r>
              <a:rPr lang="en-US" dirty="0">
                <a:solidFill>
                  <a:srgbClr val="FF0000"/>
                </a:solidFill>
              </a:rPr>
              <a:t>6.5 In contrast to direct investors, portfolio investors </a:t>
            </a:r>
            <a:r>
              <a:rPr lang="en-US" dirty="0"/>
              <a:t>typically have less of a role in the decision making of the enterprise with potentially important implications for future flows and for the volatility of the price and volume of positions. Portfolio investment differs from other investment in that it provides a direct way to access financial markets, and thus it can provide liquidity and </a:t>
            </a:r>
            <a:r>
              <a:rPr lang="en-US" dirty="0" smtClean="0"/>
              <a:t>flexibility.</a:t>
            </a:r>
          </a:p>
          <a:p>
            <a:r>
              <a:rPr lang="en-US" dirty="0">
                <a:solidFill>
                  <a:srgbClr val="FF0000"/>
                </a:solidFill>
              </a:rPr>
              <a:t>6.6 Reserve assets are shown separately because they serve a different function and thus are managed in different ways from other assets</a:t>
            </a:r>
            <a:r>
              <a:rPr lang="en-US" dirty="0"/>
              <a:t>. Reserve assets include a range of instruments that are shown under other categories when not owned by monetary authorities. As reserve assets, however, they have the distinct motive to </a:t>
            </a:r>
            <a:r>
              <a:rPr lang="en-US" dirty="0">
                <a:solidFill>
                  <a:srgbClr val="FF0000"/>
                </a:solidFill>
              </a:rPr>
              <a:t>meet balance of payments financing needs and undertake market intervention to influence the exchange rate.</a:t>
            </a:r>
            <a:endParaRPr lang="it-IT" dirty="0">
              <a:solidFill>
                <a:srgbClr val="FF0000"/>
              </a:solidFill>
            </a:endParaRPr>
          </a:p>
        </p:txBody>
      </p:sp>
      <p:sp>
        <p:nvSpPr>
          <p:cNvPr id="7" name="Rettangolo 6"/>
          <p:cNvSpPr/>
          <p:nvPr/>
        </p:nvSpPr>
        <p:spPr>
          <a:xfrm>
            <a:off x="2989263" y="6127234"/>
            <a:ext cx="6465455"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1031193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p:cNvPicPr>
            <a:picLocks noChangeAspect="1"/>
          </p:cNvPicPr>
          <p:nvPr/>
        </p:nvPicPr>
        <p:blipFill>
          <a:blip r:embed="rId2"/>
          <a:stretch>
            <a:fillRect/>
          </a:stretch>
        </p:blipFill>
        <p:spPr>
          <a:xfrm>
            <a:off x="3020291" y="330095"/>
            <a:ext cx="6354618" cy="6069840"/>
          </a:xfrm>
          <a:prstGeom prst="rect">
            <a:avLst/>
          </a:prstGeom>
        </p:spPr>
      </p:pic>
      <p:sp>
        <p:nvSpPr>
          <p:cNvPr id="7" name="Rettangolo 6"/>
          <p:cNvSpPr/>
          <p:nvPr/>
        </p:nvSpPr>
        <p:spPr>
          <a:xfrm>
            <a:off x="3020291" y="6399935"/>
            <a:ext cx="6465455"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2556805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Direct </a:t>
            </a:r>
            <a:r>
              <a:rPr lang="it-IT" dirty="0" err="1" smtClean="0"/>
              <a:t>Investment</a:t>
            </a:r>
            <a:r>
              <a:rPr lang="it-IT" dirty="0" smtClean="0"/>
              <a:t> (DI)</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FA = </a:t>
            </a:r>
            <a:r>
              <a:rPr lang="it-IT" dirty="0" smtClean="0">
                <a:solidFill>
                  <a:srgbClr val="FF0000"/>
                </a:solidFill>
              </a:rPr>
              <a:t>DI</a:t>
            </a:r>
            <a:r>
              <a:rPr lang="it-IT" dirty="0" smtClean="0"/>
              <a:t> + PI + FD + OI + RA</a:t>
            </a:r>
          </a:p>
          <a:p>
            <a:r>
              <a:rPr lang="en-US" dirty="0">
                <a:solidFill>
                  <a:srgbClr val="FF0000"/>
                </a:solidFill>
              </a:rPr>
              <a:t>6.8 Direct investment is a category of cross-border investment associated with a resident in one economy having control or a significant degree of influence on the management of an enterprise that is resident in another economy. </a:t>
            </a:r>
            <a:r>
              <a:rPr lang="en-US" dirty="0"/>
              <a:t>As well as the equity that gives rise to control or influence, direct investment also includes investment associated with that relationship, including investment in indirectly influenced or controlled enterprises (paragraph 6.12), investment in fellow enterprises (see paragraph 6.17), debt (except selected debt set out in paragraph 6.28), and reverse investment (see paragraph 6.40). The Framework for Direct Investment Relationships (FDIR) provides criteria for determining whether cross-border ownership results in a direct investment relationship</a:t>
            </a:r>
            <a:r>
              <a:rPr lang="en-US" dirty="0" smtClean="0"/>
              <a:t>, based on control and influence.</a:t>
            </a:r>
          </a:p>
          <a:p>
            <a:r>
              <a:rPr lang="en-US" dirty="0">
                <a:solidFill>
                  <a:srgbClr val="FF0000"/>
                </a:solidFill>
              </a:rPr>
              <a:t>6.9 A direct investment relationship </a:t>
            </a:r>
            <a:r>
              <a:rPr lang="en-US" dirty="0"/>
              <a:t>arises when an investor resident in one economy makes an investment that gives control or a significant degree of influence on the management of an enterprise that is resident in another economy</a:t>
            </a:r>
          </a:p>
        </p:txBody>
      </p:sp>
    </p:spTree>
    <p:extLst>
      <p:ext uri="{BB962C8B-B14F-4D97-AF65-F5344CB8AC3E}">
        <p14:creationId xmlns:p14="http://schemas.microsoft.com/office/powerpoint/2010/main" val="3772656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16920"/>
          </a:xfrm>
        </p:spPr>
        <p:txBody>
          <a:bodyPr/>
          <a:lstStyle/>
          <a:p>
            <a:pPr algn="ctr"/>
            <a:r>
              <a:rPr dirty="0" smtClean="0"/>
              <a:t>Determinants </a:t>
            </a:r>
            <a:r>
              <a:rPr dirty="0"/>
              <a:t>of </a:t>
            </a:r>
            <a:r>
              <a:rPr dirty="0" smtClean="0"/>
              <a:t>FDI</a:t>
            </a:r>
            <a:r>
              <a:rPr lang="it-IT" dirty="0" smtClean="0"/>
              <a:t> (</a:t>
            </a:r>
            <a:r>
              <a:rPr lang="it-IT" dirty="0" err="1" smtClean="0"/>
              <a:t>incoming</a:t>
            </a:r>
            <a:r>
              <a:rPr lang="it-IT" dirty="0" smtClean="0"/>
              <a:t>)</a:t>
            </a:r>
            <a:endParaRPr dirty="0"/>
          </a:p>
        </p:txBody>
      </p:sp>
      <p:graphicFrame>
        <p:nvGraphicFramePr>
          <p:cNvPr id="3" name="Table 2"/>
          <p:cNvGraphicFramePr>
            <a:graphicFrameLocks noGrp="1"/>
          </p:cNvGraphicFramePr>
          <p:nvPr/>
        </p:nvGraphicFramePr>
        <p:xfrm>
          <a:off x="1981200" y="1371600"/>
          <a:ext cx="8229600" cy="4904512"/>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15636">
                <a:tc>
                  <a:txBody>
                    <a:bodyPr/>
                    <a:lstStyle/>
                    <a:p>
                      <a:r>
                        <a:rPr sz="1200"/>
                        <a:t>Determinant</a:t>
                      </a:r>
                    </a:p>
                  </a:txBody>
                  <a:tcPr/>
                </a:tc>
                <a:tc>
                  <a:txBody>
                    <a:bodyPr/>
                    <a:lstStyle/>
                    <a:p>
                      <a:r>
                        <a:rPr sz="1200"/>
                        <a:t>Mechanism</a:t>
                      </a:r>
                    </a:p>
                  </a:txBody>
                  <a:tcPr/>
                </a:tc>
                <a:tc>
                  <a:txBody>
                    <a:bodyPr/>
                    <a:lstStyle/>
                    <a:p>
                      <a:r>
                        <a:rPr sz="1200"/>
                        <a:t>Example</a:t>
                      </a:r>
                    </a:p>
                  </a:txBody>
                  <a:tcPr/>
                </a:tc>
                <a:extLst>
                  <a:ext uri="{0D108BD9-81ED-4DB2-BD59-A6C34878D82A}">
                    <a16:rowId xmlns:a16="http://schemas.microsoft.com/office/drawing/2014/main" val="10000"/>
                  </a:ext>
                </a:extLst>
              </a:tr>
              <a:tr h="415636">
                <a:tc>
                  <a:txBody>
                    <a:bodyPr/>
                    <a:lstStyle/>
                    <a:p>
                      <a:r>
                        <a:rPr sz="1200"/>
                        <a:t>Market Size &amp; Growth</a:t>
                      </a:r>
                    </a:p>
                  </a:txBody>
                  <a:tcPr/>
                </a:tc>
                <a:tc>
                  <a:txBody>
                    <a:bodyPr/>
                    <a:lstStyle/>
                    <a:p>
                      <a:r>
                        <a:rPr sz="1200"/>
                        <a:t>Larger and faster-growing markets attract more FDI.</a:t>
                      </a:r>
                    </a:p>
                  </a:txBody>
                  <a:tcPr/>
                </a:tc>
                <a:tc>
                  <a:txBody>
                    <a:bodyPr/>
                    <a:lstStyle/>
                    <a:p>
                      <a:r>
                        <a:rPr sz="1200"/>
                        <a:t>India’s large consumer market attracts retail FDI.</a:t>
                      </a:r>
                    </a:p>
                  </a:txBody>
                  <a:tcPr/>
                </a:tc>
                <a:extLst>
                  <a:ext uri="{0D108BD9-81ED-4DB2-BD59-A6C34878D82A}">
                    <a16:rowId xmlns:a16="http://schemas.microsoft.com/office/drawing/2014/main" val="10001"/>
                  </a:ext>
                </a:extLst>
              </a:tr>
              <a:tr h="415636">
                <a:tc>
                  <a:txBody>
                    <a:bodyPr/>
                    <a:lstStyle/>
                    <a:p>
                      <a:r>
                        <a:rPr sz="1200"/>
                        <a:t>Labour Costs &amp; Skills</a:t>
                      </a:r>
                    </a:p>
                  </a:txBody>
                  <a:tcPr/>
                </a:tc>
                <a:tc>
                  <a:txBody>
                    <a:bodyPr/>
                    <a:lstStyle/>
                    <a:p>
                      <a:r>
                        <a:rPr sz="1200"/>
                        <a:t>Low wages or skilled labour pools draw investment.</a:t>
                      </a:r>
                    </a:p>
                  </a:txBody>
                  <a:tcPr/>
                </a:tc>
                <a:tc>
                  <a:txBody>
                    <a:bodyPr/>
                    <a:lstStyle/>
                    <a:p>
                      <a:r>
                        <a:rPr sz="1200"/>
                        <a:t>FDI in Vietnam for low-cost manufacturing.</a:t>
                      </a:r>
                    </a:p>
                  </a:txBody>
                  <a:tcPr/>
                </a:tc>
                <a:extLst>
                  <a:ext uri="{0D108BD9-81ED-4DB2-BD59-A6C34878D82A}">
                    <a16:rowId xmlns:a16="http://schemas.microsoft.com/office/drawing/2014/main" val="10002"/>
                  </a:ext>
                </a:extLst>
              </a:tr>
              <a:tr h="415636">
                <a:tc>
                  <a:txBody>
                    <a:bodyPr/>
                    <a:lstStyle/>
                    <a:p>
                      <a:r>
                        <a:rPr sz="1200"/>
                        <a:t>Exchange Rates</a:t>
                      </a:r>
                    </a:p>
                  </a:txBody>
                  <a:tcPr/>
                </a:tc>
                <a:tc>
                  <a:txBody>
                    <a:bodyPr/>
                    <a:lstStyle/>
                    <a:p>
                      <a:r>
                        <a:rPr sz="1200"/>
                        <a:t>Stable or undervalued currencies can encourage FDI.</a:t>
                      </a:r>
                    </a:p>
                  </a:txBody>
                  <a:tcPr/>
                </a:tc>
                <a:tc>
                  <a:txBody>
                    <a:bodyPr/>
                    <a:lstStyle/>
                    <a:p>
                      <a:r>
                        <a:rPr sz="1200"/>
                        <a:t>Dollar strength influences US outward FDI.</a:t>
                      </a:r>
                    </a:p>
                  </a:txBody>
                  <a:tcPr/>
                </a:tc>
                <a:extLst>
                  <a:ext uri="{0D108BD9-81ED-4DB2-BD59-A6C34878D82A}">
                    <a16:rowId xmlns:a16="http://schemas.microsoft.com/office/drawing/2014/main" val="10003"/>
                  </a:ext>
                </a:extLst>
              </a:tr>
              <a:tr h="415636">
                <a:tc>
                  <a:txBody>
                    <a:bodyPr/>
                    <a:lstStyle/>
                    <a:p>
                      <a:r>
                        <a:rPr sz="1200"/>
                        <a:t>Trade Openness</a:t>
                      </a:r>
                    </a:p>
                  </a:txBody>
                  <a:tcPr/>
                </a:tc>
                <a:tc>
                  <a:txBody>
                    <a:bodyPr/>
                    <a:lstStyle/>
                    <a:p>
                      <a:r>
                        <a:rPr sz="1200"/>
                        <a:t>Open trade regimes attract export-oriented FDI.</a:t>
                      </a:r>
                    </a:p>
                  </a:txBody>
                  <a:tcPr/>
                </a:tc>
                <a:tc>
                  <a:txBody>
                    <a:bodyPr/>
                    <a:lstStyle/>
                    <a:p>
                      <a:r>
                        <a:rPr sz="1200"/>
                        <a:t>Mexico’s openness under NAFTA attracts carmakers.</a:t>
                      </a:r>
                    </a:p>
                  </a:txBody>
                  <a:tcPr/>
                </a:tc>
                <a:extLst>
                  <a:ext uri="{0D108BD9-81ED-4DB2-BD59-A6C34878D82A}">
                    <a16:rowId xmlns:a16="http://schemas.microsoft.com/office/drawing/2014/main" val="10004"/>
                  </a:ext>
                </a:extLst>
              </a:tr>
              <a:tr h="415636">
                <a:tc>
                  <a:txBody>
                    <a:bodyPr/>
                    <a:lstStyle/>
                    <a:p>
                      <a:r>
                        <a:rPr sz="1200"/>
                        <a:t>Infrastructure Quality</a:t>
                      </a:r>
                    </a:p>
                  </a:txBody>
                  <a:tcPr/>
                </a:tc>
                <a:tc>
                  <a:txBody>
                    <a:bodyPr/>
                    <a:lstStyle/>
                    <a:p>
                      <a:r>
                        <a:rPr sz="1200"/>
                        <a:t>Good transport, energy, and digital infrastructure reduce costs.</a:t>
                      </a:r>
                    </a:p>
                  </a:txBody>
                  <a:tcPr/>
                </a:tc>
                <a:tc>
                  <a:txBody>
                    <a:bodyPr/>
                    <a:lstStyle/>
                    <a:p>
                      <a:r>
                        <a:rPr sz="1200"/>
                        <a:t>Singapore’s infrastructure attracts logistics hubs.</a:t>
                      </a:r>
                    </a:p>
                  </a:txBody>
                  <a:tcPr/>
                </a:tc>
                <a:extLst>
                  <a:ext uri="{0D108BD9-81ED-4DB2-BD59-A6C34878D82A}">
                    <a16:rowId xmlns:a16="http://schemas.microsoft.com/office/drawing/2014/main" val="10005"/>
                  </a:ext>
                </a:extLst>
              </a:tr>
              <a:tr h="415636">
                <a:tc>
                  <a:txBody>
                    <a:bodyPr/>
                    <a:lstStyle/>
                    <a:p>
                      <a:r>
                        <a:rPr sz="1200"/>
                        <a:t>Political &amp; Institutional Stability</a:t>
                      </a:r>
                    </a:p>
                  </a:txBody>
                  <a:tcPr/>
                </a:tc>
                <a:tc>
                  <a:txBody>
                    <a:bodyPr/>
                    <a:lstStyle/>
                    <a:p>
                      <a:r>
                        <a:rPr sz="1200"/>
                        <a:t>Stable governance lowers investment risk.</a:t>
                      </a:r>
                    </a:p>
                  </a:txBody>
                  <a:tcPr/>
                </a:tc>
                <a:tc>
                  <a:txBody>
                    <a:bodyPr/>
                    <a:lstStyle/>
                    <a:p>
                      <a:r>
                        <a:rPr sz="1200"/>
                        <a:t>FDI in Switzerland due to political stability.</a:t>
                      </a:r>
                    </a:p>
                  </a:txBody>
                  <a:tcPr/>
                </a:tc>
                <a:extLst>
                  <a:ext uri="{0D108BD9-81ED-4DB2-BD59-A6C34878D82A}">
                    <a16:rowId xmlns:a16="http://schemas.microsoft.com/office/drawing/2014/main" val="10006"/>
                  </a:ext>
                </a:extLst>
              </a:tr>
              <a:tr h="415636">
                <a:tc>
                  <a:txBody>
                    <a:bodyPr/>
                    <a:lstStyle/>
                    <a:p>
                      <a:r>
                        <a:rPr sz="1200"/>
                        <a:t>Taxation &amp; Incentives</a:t>
                      </a:r>
                    </a:p>
                  </a:txBody>
                  <a:tcPr/>
                </a:tc>
                <a:tc>
                  <a:txBody>
                    <a:bodyPr/>
                    <a:lstStyle/>
                    <a:p>
                      <a:r>
                        <a:rPr sz="1200"/>
                        <a:t>Favourable tax regimes and subsidies encourage FDI.</a:t>
                      </a:r>
                    </a:p>
                  </a:txBody>
                  <a:tcPr/>
                </a:tc>
                <a:tc>
                  <a:txBody>
                    <a:bodyPr/>
                    <a:lstStyle/>
                    <a:p>
                      <a:r>
                        <a:rPr sz="1200"/>
                        <a:t>Ireland’s low corporate tax attracts tech firms.</a:t>
                      </a:r>
                    </a:p>
                  </a:txBody>
                  <a:tcPr/>
                </a:tc>
                <a:extLst>
                  <a:ext uri="{0D108BD9-81ED-4DB2-BD59-A6C34878D82A}">
                    <a16:rowId xmlns:a16="http://schemas.microsoft.com/office/drawing/2014/main" val="10007"/>
                  </a:ext>
                </a:extLst>
              </a:tr>
              <a:tr h="415636">
                <a:tc>
                  <a:txBody>
                    <a:bodyPr/>
                    <a:lstStyle/>
                    <a:p>
                      <a:r>
                        <a:rPr sz="1200"/>
                        <a:t>Natural Resources</a:t>
                      </a:r>
                    </a:p>
                  </a:txBody>
                  <a:tcPr/>
                </a:tc>
                <a:tc>
                  <a:txBody>
                    <a:bodyPr/>
                    <a:lstStyle/>
                    <a:p>
                      <a:r>
                        <a:rPr sz="1200"/>
                        <a:t>Resource availability attracts resource-seeking FDI.</a:t>
                      </a:r>
                    </a:p>
                  </a:txBody>
                  <a:tcPr/>
                </a:tc>
                <a:tc>
                  <a:txBody>
                    <a:bodyPr/>
                    <a:lstStyle/>
                    <a:p>
                      <a:r>
                        <a:rPr sz="1200"/>
                        <a:t>Oil reserves attract FDI in Nigeria.</a:t>
                      </a:r>
                    </a:p>
                  </a:txBody>
                  <a:tcPr/>
                </a:tc>
                <a:extLst>
                  <a:ext uri="{0D108BD9-81ED-4DB2-BD59-A6C34878D82A}">
                    <a16:rowId xmlns:a16="http://schemas.microsoft.com/office/drawing/2014/main" val="10008"/>
                  </a:ext>
                </a:extLst>
              </a:tr>
              <a:tr h="415636">
                <a:tc>
                  <a:txBody>
                    <a:bodyPr/>
                    <a:lstStyle/>
                    <a:p>
                      <a:r>
                        <a:rPr sz="1200"/>
                        <a:t>Financial Market Development</a:t>
                      </a:r>
                    </a:p>
                  </a:txBody>
                  <a:tcPr/>
                </a:tc>
                <a:tc>
                  <a:txBody>
                    <a:bodyPr/>
                    <a:lstStyle/>
                    <a:p>
                      <a:r>
                        <a:rPr sz="1200"/>
                        <a:t>Developed capital markets facilitate investment.</a:t>
                      </a:r>
                    </a:p>
                  </a:txBody>
                  <a:tcPr/>
                </a:tc>
                <a:tc>
                  <a:txBody>
                    <a:bodyPr/>
                    <a:lstStyle/>
                    <a:p>
                      <a:r>
                        <a:rPr sz="1200"/>
                        <a:t>London attracts FDI through deep financial markets.</a:t>
                      </a:r>
                    </a:p>
                  </a:txBody>
                  <a:tcPr/>
                </a:tc>
                <a:extLst>
                  <a:ext uri="{0D108BD9-81ED-4DB2-BD59-A6C34878D82A}">
                    <a16:rowId xmlns:a16="http://schemas.microsoft.com/office/drawing/2014/main" val="10009"/>
                  </a:ext>
                </a:extLst>
              </a:tr>
              <a:tr h="415640">
                <a:tc>
                  <a:txBody>
                    <a:bodyPr/>
                    <a:lstStyle/>
                    <a:p>
                      <a:r>
                        <a:rPr sz="1200"/>
                        <a:t>Regional Integration</a:t>
                      </a:r>
                    </a:p>
                  </a:txBody>
                  <a:tcPr/>
                </a:tc>
                <a:tc>
                  <a:txBody>
                    <a:bodyPr/>
                    <a:lstStyle/>
                    <a:p>
                      <a:r>
                        <a:rPr sz="1200"/>
                        <a:t>Membership in trade blocs increases attractiveness.</a:t>
                      </a:r>
                    </a:p>
                  </a:txBody>
                  <a:tcPr/>
                </a:tc>
                <a:tc>
                  <a:txBody>
                    <a:bodyPr/>
                    <a:lstStyle/>
                    <a:p>
                      <a:r>
                        <a:rPr sz="1200"/>
                        <a:t>FDI in Poland due to EU market access.</a:t>
                      </a:r>
                    </a:p>
                  </a:txBody>
                  <a:tcPr/>
                </a:tc>
                <a:extLst>
                  <a:ext uri="{0D108BD9-81ED-4DB2-BD59-A6C34878D82A}">
                    <a16:rowId xmlns:a16="http://schemas.microsoft.com/office/drawing/2014/main" val="10010"/>
                  </a:ext>
                </a:extLst>
              </a:tr>
            </a:tbl>
          </a:graphicData>
        </a:graphic>
      </p:graphicFrame>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2606485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Examples of Foreign Direct Investment (FDI)</a:t>
            </a:r>
          </a:p>
        </p:txBody>
      </p:sp>
      <p:sp>
        <p:nvSpPr>
          <p:cNvPr id="3" name="Content Placeholder 2"/>
          <p:cNvSpPr>
            <a:spLocks noGrp="1"/>
          </p:cNvSpPr>
          <p:nvPr>
            <p:ph idx="1"/>
          </p:nvPr>
        </p:nvSpPr>
        <p:spPr/>
        <p:txBody>
          <a:bodyPr>
            <a:normAutofit/>
          </a:bodyPr>
          <a:lstStyle/>
          <a:p>
            <a:r>
              <a:rPr dirty="0" smtClean="0"/>
              <a:t>Toyota’s </a:t>
            </a:r>
            <a:r>
              <a:rPr dirty="0"/>
              <a:t>automobile plants in the United States (market-seeking FDI).</a:t>
            </a:r>
          </a:p>
          <a:p>
            <a:r>
              <a:rPr dirty="0" smtClean="0"/>
              <a:t>Apple’s </a:t>
            </a:r>
            <a:r>
              <a:rPr dirty="0"/>
              <a:t>R&amp;D </a:t>
            </a:r>
            <a:r>
              <a:rPr dirty="0" err="1"/>
              <a:t>centres</a:t>
            </a:r>
            <a:r>
              <a:rPr dirty="0"/>
              <a:t> in India (efficiency-seeking FDI).</a:t>
            </a:r>
          </a:p>
          <a:p>
            <a:r>
              <a:rPr dirty="0" smtClean="0"/>
              <a:t>Shell’s </a:t>
            </a:r>
            <a:r>
              <a:rPr dirty="0"/>
              <a:t>offshore oil projects in Nigeria (resource-seeking FDI).</a:t>
            </a:r>
          </a:p>
          <a:p>
            <a:r>
              <a:rPr dirty="0" smtClean="0"/>
              <a:t>Volkswagen’s </a:t>
            </a:r>
            <a:r>
              <a:rPr dirty="0"/>
              <a:t>assembly plants in Brazil (market and efficiency-seeking).</a:t>
            </a:r>
          </a:p>
          <a:p>
            <a:r>
              <a:rPr dirty="0" smtClean="0"/>
              <a:t>Samsung’s </a:t>
            </a:r>
            <a:r>
              <a:rPr dirty="0"/>
              <a:t>semiconductor facilities in Vietnam (integration into global value chains).</a:t>
            </a:r>
          </a:p>
        </p:txBody>
      </p:sp>
    </p:spTree>
    <p:extLst>
      <p:ext uri="{BB962C8B-B14F-4D97-AF65-F5344CB8AC3E}">
        <p14:creationId xmlns:p14="http://schemas.microsoft.com/office/powerpoint/2010/main" val="159918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827081" y="822036"/>
            <a:ext cx="8517645" cy="4979023"/>
          </a:xfrm>
          <a:prstGeom prst="rect">
            <a:avLst/>
          </a:prstGeom>
        </p:spPr>
      </p:pic>
      <p:sp>
        <p:nvSpPr>
          <p:cNvPr id="3" name="Rettangolo 2"/>
          <p:cNvSpPr/>
          <p:nvPr/>
        </p:nvSpPr>
        <p:spPr>
          <a:xfrm>
            <a:off x="3020291" y="6399935"/>
            <a:ext cx="6465455"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10832794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3380510" y="376476"/>
            <a:ext cx="5902035" cy="5830351"/>
          </a:xfrm>
          <a:prstGeom prst="rect">
            <a:avLst/>
          </a:prstGeom>
        </p:spPr>
      </p:pic>
      <p:sp>
        <p:nvSpPr>
          <p:cNvPr id="3" name="Rettangolo 2"/>
          <p:cNvSpPr/>
          <p:nvPr/>
        </p:nvSpPr>
        <p:spPr>
          <a:xfrm>
            <a:off x="3020291" y="6399935"/>
            <a:ext cx="6465455"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3475828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Portfolio </a:t>
            </a:r>
            <a:r>
              <a:rPr lang="it-IT" dirty="0" err="1" smtClean="0"/>
              <a:t>investment</a:t>
            </a:r>
            <a:r>
              <a:rPr lang="it-IT" dirty="0" smtClean="0"/>
              <a:t> (PI), 1</a:t>
            </a:r>
            <a:endParaRPr lang="it-IT" dirty="0"/>
          </a:p>
        </p:txBody>
      </p:sp>
      <p:sp>
        <p:nvSpPr>
          <p:cNvPr id="3" name="Segnaposto contenuto 2"/>
          <p:cNvSpPr>
            <a:spLocks noGrp="1"/>
          </p:cNvSpPr>
          <p:nvPr>
            <p:ph idx="1"/>
          </p:nvPr>
        </p:nvSpPr>
        <p:spPr/>
        <p:txBody>
          <a:bodyPr>
            <a:normAutofit fontScale="92500" lnSpcReduction="10000"/>
          </a:bodyPr>
          <a:lstStyle/>
          <a:p>
            <a:r>
              <a:rPr lang="it-IT" dirty="0"/>
              <a:t>FA = DI + </a:t>
            </a:r>
            <a:r>
              <a:rPr lang="it-IT" dirty="0">
                <a:solidFill>
                  <a:srgbClr val="FF0000"/>
                </a:solidFill>
              </a:rPr>
              <a:t>PI</a:t>
            </a:r>
            <a:r>
              <a:rPr lang="it-IT" dirty="0"/>
              <a:t> + FD + OI + RA</a:t>
            </a:r>
          </a:p>
          <a:p>
            <a:r>
              <a:rPr lang="en-US" dirty="0">
                <a:solidFill>
                  <a:srgbClr val="FF0000"/>
                </a:solidFill>
              </a:rPr>
              <a:t>6.54 Portfolio investment is defined as </a:t>
            </a:r>
            <a:r>
              <a:rPr lang="en-US" dirty="0" err="1">
                <a:solidFill>
                  <a:srgbClr val="FF0000"/>
                </a:solidFill>
              </a:rPr>
              <a:t>crossborder</a:t>
            </a:r>
            <a:r>
              <a:rPr lang="en-US" dirty="0">
                <a:solidFill>
                  <a:srgbClr val="FF0000"/>
                </a:solidFill>
              </a:rPr>
              <a:t> transactions and positions involving debt or equity securities, other than those included in direct investment or reserve assets. </a:t>
            </a:r>
            <a:r>
              <a:rPr lang="en-US" dirty="0" smtClean="0"/>
              <a:t>[…] </a:t>
            </a:r>
            <a:r>
              <a:rPr lang="en-US" dirty="0"/>
              <a:t>The negotiability of securities is a way of facilitating trading, allowing them to be held by different parties during their lives. Negotiability allows investors to </a:t>
            </a:r>
            <a:r>
              <a:rPr lang="en-US" dirty="0">
                <a:solidFill>
                  <a:srgbClr val="FF0000"/>
                </a:solidFill>
              </a:rPr>
              <a:t>diversify their portfolios </a:t>
            </a:r>
            <a:r>
              <a:rPr lang="en-US" dirty="0"/>
              <a:t>and to withdraw their investment readily. Investment fund shares or units (i.e., those issued by investment funds) that are evidenced by securities and that are not reserve assets or direct investment are included in portfolio investment. Although they are negotiable instruments, </a:t>
            </a:r>
            <a:r>
              <a:rPr lang="en-US" dirty="0" smtClean="0"/>
              <a:t>exchange traded </a:t>
            </a:r>
            <a:r>
              <a:rPr lang="en-US" dirty="0"/>
              <a:t>financial derivatives are not included in portfolio investment because they are included in their own separate category</a:t>
            </a:r>
            <a:r>
              <a:rPr lang="en-US" dirty="0" smtClean="0"/>
              <a:t>.</a:t>
            </a:r>
          </a:p>
        </p:txBody>
      </p:sp>
    </p:spTree>
    <p:extLst>
      <p:ext uri="{BB962C8B-B14F-4D97-AF65-F5344CB8AC3E}">
        <p14:creationId xmlns:p14="http://schemas.microsoft.com/office/powerpoint/2010/main" val="619656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Portfolio </a:t>
            </a:r>
            <a:r>
              <a:rPr lang="it-IT" dirty="0" err="1" smtClean="0"/>
              <a:t>investment</a:t>
            </a:r>
            <a:r>
              <a:rPr lang="it-IT" dirty="0" smtClean="0"/>
              <a:t> (PI), 2</a:t>
            </a:r>
            <a:endParaRPr lang="it-IT" dirty="0"/>
          </a:p>
        </p:txBody>
      </p:sp>
      <p:sp>
        <p:nvSpPr>
          <p:cNvPr id="3" name="Segnaposto contenuto 2"/>
          <p:cNvSpPr>
            <a:spLocks noGrp="1"/>
          </p:cNvSpPr>
          <p:nvPr>
            <p:ph idx="1"/>
          </p:nvPr>
        </p:nvSpPr>
        <p:spPr/>
        <p:txBody>
          <a:bodyPr>
            <a:normAutofit fontScale="85000" lnSpcReduction="10000"/>
          </a:bodyPr>
          <a:lstStyle/>
          <a:p>
            <a:r>
              <a:rPr lang="it-IT" dirty="0"/>
              <a:t>FA = DI + </a:t>
            </a:r>
            <a:r>
              <a:rPr lang="it-IT" dirty="0">
                <a:solidFill>
                  <a:srgbClr val="FF0000"/>
                </a:solidFill>
              </a:rPr>
              <a:t>PI</a:t>
            </a:r>
            <a:r>
              <a:rPr lang="it-IT" dirty="0"/>
              <a:t> + FD + OI + RA</a:t>
            </a:r>
          </a:p>
          <a:p>
            <a:r>
              <a:rPr lang="en-US" dirty="0" smtClean="0">
                <a:solidFill>
                  <a:srgbClr val="FF0000"/>
                </a:solidFill>
              </a:rPr>
              <a:t>6.56 </a:t>
            </a:r>
            <a:r>
              <a:rPr lang="en-US" dirty="0">
                <a:solidFill>
                  <a:srgbClr val="FF0000"/>
                </a:solidFill>
              </a:rPr>
              <a:t>Portfolio investment covers, but is not limited to, securities traded on organized or other financial markets.</a:t>
            </a:r>
            <a:r>
              <a:rPr lang="en-US" dirty="0"/>
              <a:t> Portfolio investment usually involves financial infrastructure, such as a suitable legal, regulatory, and settlement framework, along with market-making dealers, and a sufficient volume of buyers and sellers. However, acquisition of shares in hedge funds, private equity funds, and venture capital are examples of portfolio investment that occurs in less public and more lightly regulated markets. (However, shares in these funds are included in direct investment when the holdings reach the 10 percent threshold, and in other equity in other investment when investment is not in the form of a security and not included in direct investment or reserve assets.) Portfolio investment is distinctive because of the nature of the funds raised, the largely anonymous relationship between the issuers and holders, and the degree of trading liquidity in the instruments</a:t>
            </a:r>
          </a:p>
        </p:txBody>
      </p:sp>
    </p:spTree>
    <p:extLst>
      <p:ext uri="{BB962C8B-B14F-4D97-AF65-F5344CB8AC3E}">
        <p14:creationId xmlns:p14="http://schemas.microsoft.com/office/powerpoint/2010/main" val="9381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1250"/>
          </a:xfrm>
        </p:spPr>
        <p:txBody>
          <a:bodyPr>
            <a:normAutofit fontScale="90000"/>
          </a:bodyPr>
          <a:lstStyle/>
          <a:p>
            <a:pPr algn="ctr"/>
            <a:r>
              <a:rPr dirty="0" smtClean="0"/>
              <a:t>Determinants </a:t>
            </a:r>
            <a:r>
              <a:rPr dirty="0"/>
              <a:t>of Portfolio Investment</a:t>
            </a:r>
          </a:p>
        </p:txBody>
      </p:sp>
      <p:graphicFrame>
        <p:nvGraphicFramePr>
          <p:cNvPr id="3" name="Table 2"/>
          <p:cNvGraphicFramePr>
            <a:graphicFrameLocks noGrp="1"/>
          </p:cNvGraphicFramePr>
          <p:nvPr>
            <p:extLst>
              <p:ext uri="{D42A27DB-BD31-4B8C-83A1-F6EECF244321}">
                <p14:modId xmlns:p14="http://schemas.microsoft.com/office/powerpoint/2010/main" val="1979946990"/>
              </p:ext>
            </p:extLst>
          </p:nvPr>
        </p:nvGraphicFramePr>
        <p:xfrm>
          <a:off x="1981200" y="1145357"/>
          <a:ext cx="8229600" cy="4987636"/>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15636">
                <a:tc>
                  <a:txBody>
                    <a:bodyPr/>
                    <a:lstStyle/>
                    <a:p>
                      <a:r>
                        <a:rPr sz="1200"/>
                        <a:t>Determinant</a:t>
                      </a:r>
                    </a:p>
                  </a:txBody>
                  <a:tcPr/>
                </a:tc>
                <a:tc>
                  <a:txBody>
                    <a:bodyPr/>
                    <a:lstStyle/>
                    <a:p>
                      <a:r>
                        <a:rPr sz="1200" dirty="0"/>
                        <a:t>Mechanism</a:t>
                      </a:r>
                    </a:p>
                  </a:txBody>
                  <a:tcPr/>
                </a:tc>
                <a:tc>
                  <a:txBody>
                    <a:bodyPr/>
                    <a:lstStyle/>
                    <a:p>
                      <a:r>
                        <a:rPr sz="1200"/>
                        <a:t>Example</a:t>
                      </a:r>
                    </a:p>
                  </a:txBody>
                  <a:tcPr/>
                </a:tc>
                <a:extLst>
                  <a:ext uri="{0D108BD9-81ED-4DB2-BD59-A6C34878D82A}">
                    <a16:rowId xmlns:a16="http://schemas.microsoft.com/office/drawing/2014/main" val="10000"/>
                  </a:ext>
                </a:extLst>
              </a:tr>
              <a:tr h="415636">
                <a:tc>
                  <a:txBody>
                    <a:bodyPr/>
                    <a:lstStyle/>
                    <a:p>
                      <a:r>
                        <a:rPr sz="1200"/>
                        <a:t>Interest Rates</a:t>
                      </a:r>
                    </a:p>
                  </a:txBody>
                  <a:tcPr/>
                </a:tc>
                <a:tc>
                  <a:txBody>
                    <a:bodyPr/>
                    <a:lstStyle/>
                    <a:p>
                      <a:r>
                        <a:rPr sz="1200"/>
                        <a:t>Higher domestic interest rates attract foreign capital seeking returns.</a:t>
                      </a:r>
                    </a:p>
                  </a:txBody>
                  <a:tcPr/>
                </a:tc>
                <a:tc>
                  <a:txBody>
                    <a:bodyPr/>
                    <a:lstStyle/>
                    <a:p>
                      <a:r>
                        <a:rPr sz="1200"/>
                        <a:t>US rate hikes attract bond inflows.</a:t>
                      </a:r>
                    </a:p>
                  </a:txBody>
                  <a:tcPr/>
                </a:tc>
                <a:extLst>
                  <a:ext uri="{0D108BD9-81ED-4DB2-BD59-A6C34878D82A}">
                    <a16:rowId xmlns:a16="http://schemas.microsoft.com/office/drawing/2014/main" val="10001"/>
                  </a:ext>
                </a:extLst>
              </a:tr>
              <a:tr h="415636">
                <a:tc>
                  <a:txBody>
                    <a:bodyPr/>
                    <a:lstStyle/>
                    <a:p>
                      <a:r>
                        <a:rPr sz="1200"/>
                        <a:t>Exchange Rate Expectations</a:t>
                      </a:r>
                    </a:p>
                  </a:txBody>
                  <a:tcPr/>
                </a:tc>
                <a:tc>
                  <a:txBody>
                    <a:bodyPr/>
                    <a:lstStyle/>
                    <a:p>
                      <a:r>
                        <a:rPr sz="1200"/>
                        <a:t>Stable or appreciating currencies attract investors.</a:t>
                      </a:r>
                    </a:p>
                  </a:txBody>
                  <a:tcPr/>
                </a:tc>
                <a:tc>
                  <a:txBody>
                    <a:bodyPr/>
                    <a:lstStyle/>
                    <a:p>
                      <a:r>
                        <a:rPr sz="1200"/>
                        <a:t>Strong yuan expectations draw portfolio inflows.</a:t>
                      </a:r>
                    </a:p>
                  </a:txBody>
                  <a:tcPr/>
                </a:tc>
                <a:extLst>
                  <a:ext uri="{0D108BD9-81ED-4DB2-BD59-A6C34878D82A}">
                    <a16:rowId xmlns:a16="http://schemas.microsoft.com/office/drawing/2014/main" val="10002"/>
                  </a:ext>
                </a:extLst>
              </a:tr>
              <a:tr h="415636">
                <a:tc>
                  <a:txBody>
                    <a:bodyPr/>
                    <a:lstStyle/>
                    <a:p>
                      <a:r>
                        <a:rPr sz="1200"/>
                        <a:t>Economic Growth Prospects</a:t>
                      </a:r>
                    </a:p>
                  </a:txBody>
                  <a:tcPr/>
                </a:tc>
                <a:tc>
                  <a:txBody>
                    <a:bodyPr/>
                    <a:lstStyle/>
                    <a:p>
                      <a:r>
                        <a:rPr sz="1200"/>
                        <a:t>Higher GDP growth signals profitable opportunities.</a:t>
                      </a:r>
                    </a:p>
                  </a:txBody>
                  <a:tcPr/>
                </a:tc>
                <a:tc>
                  <a:txBody>
                    <a:bodyPr/>
                    <a:lstStyle/>
                    <a:p>
                      <a:r>
                        <a:rPr sz="1200"/>
                        <a:t>Brazil’s growth attracts equity investors.</a:t>
                      </a:r>
                    </a:p>
                  </a:txBody>
                  <a:tcPr/>
                </a:tc>
                <a:extLst>
                  <a:ext uri="{0D108BD9-81ED-4DB2-BD59-A6C34878D82A}">
                    <a16:rowId xmlns:a16="http://schemas.microsoft.com/office/drawing/2014/main" val="10003"/>
                  </a:ext>
                </a:extLst>
              </a:tr>
              <a:tr h="415636">
                <a:tc>
                  <a:txBody>
                    <a:bodyPr/>
                    <a:lstStyle/>
                    <a:p>
                      <a:r>
                        <a:rPr sz="1200"/>
                        <a:t>Inflation</a:t>
                      </a:r>
                    </a:p>
                  </a:txBody>
                  <a:tcPr/>
                </a:tc>
                <a:tc>
                  <a:txBody>
                    <a:bodyPr/>
                    <a:lstStyle/>
                    <a:p>
                      <a:r>
                        <a:rPr sz="1200"/>
                        <a:t>Low and stable inflation preserves real returns.</a:t>
                      </a:r>
                    </a:p>
                  </a:txBody>
                  <a:tcPr/>
                </a:tc>
                <a:tc>
                  <a:txBody>
                    <a:bodyPr/>
                    <a:lstStyle/>
                    <a:p>
                      <a:r>
                        <a:rPr sz="1200"/>
                        <a:t>Germany’s low inflation attracts bond investors.</a:t>
                      </a:r>
                    </a:p>
                  </a:txBody>
                  <a:tcPr/>
                </a:tc>
                <a:extLst>
                  <a:ext uri="{0D108BD9-81ED-4DB2-BD59-A6C34878D82A}">
                    <a16:rowId xmlns:a16="http://schemas.microsoft.com/office/drawing/2014/main" val="10004"/>
                  </a:ext>
                </a:extLst>
              </a:tr>
              <a:tr h="415636">
                <a:tc>
                  <a:txBody>
                    <a:bodyPr/>
                    <a:lstStyle/>
                    <a:p>
                      <a:r>
                        <a:rPr sz="1200"/>
                        <a:t>Financial Market Depth &amp; Liquidity</a:t>
                      </a:r>
                    </a:p>
                  </a:txBody>
                  <a:tcPr/>
                </a:tc>
                <a:tc>
                  <a:txBody>
                    <a:bodyPr/>
                    <a:lstStyle/>
                    <a:p>
                      <a:r>
                        <a:rPr sz="1200"/>
                        <a:t>Well-developed, liquid markets are more attractive.</a:t>
                      </a:r>
                    </a:p>
                  </a:txBody>
                  <a:tcPr/>
                </a:tc>
                <a:tc>
                  <a:txBody>
                    <a:bodyPr/>
                    <a:lstStyle/>
                    <a:p>
                      <a:r>
                        <a:rPr sz="1200"/>
                        <a:t>London attracts equity inflows due to market depth.</a:t>
                      </a:r>
                    </a:p>
                  </a:txBody>
                  <a:tcPr/>
                </a:tc>
                <a:extLst>
                  <a:ext uri="{0D108BD9-81ED-4DB2-BD59-A6C34878D82A}">
                    <a16:rowId xmlns:a16="http://schemas.microsoft.com/office/drawing/2014/main" val="10005"/>
                  </a:ext>
                </a:extLst>
              </a:tr>
              <a:tr h="415636">
                <a:tc>
                  <a:txBody>
                    <a:bodyPr/>
                    <a:lstStyle/>
                    <a:p>
                      <a:r>
                        <a:rPr sz="1200"/>
                        <a:t>Political &amp; Institutional Stability</a:t>
                      </a:r>
                    </a:p>
                  </a:txBody>
                  <a:tcPr/>
                </a:tc>
                <a:tc>
                  <a:txBody>
                    <a:bodyPr/>
                    <a:lstStyle/>
                    <a:p>
                      <a:r>
                        <a:rPr sz="1200"/>
                        <a:t>Stable institutions reduce investment risk.</a:t>
                      </a:r>
                    </a:p>
                  </a:txBody>
                  <a:tcPr/>
                </a:tc>
                <a:tc>
                  <a:txBody>
                    <a:bodyPr/>
                    <a:lstStyle/>
                    <a:p>
                      <a:r>
                        <a:rPr sz="1200"/>
                        <a:t>Switzerland attracts portfolio investors.</a:t>
                      </a:r>
                    </a:p>
                  </a:txBody>
                  <a:tcPr/>
                </a:tc>
                <a:extLst>
                  <a:ext uri="{0D108BD9-81ED-4DB2-BD59-A6C34878D82A}">
                    <a16:rowId xmlns:a16="http://schemas.microsoft.com/office/drawing/2014/main" val="10006"/>
                  </a:ext>
                </a:extLst>
              </a:tr>
              <a:tr h="415636">
                <a:tc>
                  <a:txBody>
                    <a:bodyPr/>
                    <a:lstStyle/>
                    <a:p>
                      <a:r>
                        <a:rPr sz="1200"/>
                        <a:t>Taxation &amp; Capital Controls</a:t>
                      </a:r>
                    </a:p>
                  </a:txBody>
                  <a:tcPr/>
                </a:tc>
                <a:tc>
                  <a:txBody>
                    <a:bodyPr/>
                    <a:lstStyle/>
                    <a:p>
                      <a:r>
                        <a:rPr sz="1200"/>
                        <a:t>Favourable tax policies and fewer restrictions promote inflows.</a:t>
                      </a:r>
                    </a:p>
                  </a:txBody>
                  <a:tcPr/>
                </a:tc>
                <a:tc>
                  <a:txBody>
                    <a:bodyPr/>
                    <a:lstStyle/>
                    <a:p>
                      <a:r>
                        <a:rPr sz="1200"/>
                        <a:t>Singapore’s tax regime attracts investors.</a:t>
                      </a:r>
                    </a:p>
                  </a:txBody>
                  <a:tcPr/>
                </a:tc>
                <a:extLst>
                  <a:ext uri="{0D108BD9-81ED-4DB2-BD59-A6C34878D82A}">
                    <a16:rowId xmlns:a16="http://schemas.microsoft.com/office/drawing/2014/main" val="10007"/>
                  </a:ext>
                </a:extLst>
              </a:tr>
              <a:tr h="415636">
                <a:tc>
                  <a:txBody>
                    <a:bodyPr/>
                    <a:lstStyle/>
                    <a:p>
                      <a:r>
                        <a:rPr sz="1200"/>
                        <a:t>Global Risk Appetite</a:t>
                      </a:r>
                    </a:p>
                  </a:txBody>
                  <a:tcPr/>
                </a:tc>
                <a:tc>
                  <a:txBody>
                    <a:bodyPr/>
                    <a:lstStyle/>
                    <a:p>
                      <a:r>
                        <a:rPr sz="1200"/>
                        <a:t>When global risk appetite is high, flows go to emerging markets.</a:t>
                      </a:r>
                    </a:p>
                  </a:txBody>
                  <a:tcPr/>
                </a:tc>
                <a:tc>
                  <a:txBody>
                    <a:bodyPr/>
                    <a:lstStyle/>
                    <a:p>
                      <a:r>
                        <a:rPr sz="1200"/>
                        <a:t>Low US volatility boosts EM inflows.</a:t>
                      </a:r>
                    </a:p>
                  </a:txBody>
                  <a:tcPr/>
                </a:tc>
                <a:extLst>
                  <a:ext uri="{0D108BD9-81ED-4DB2-BD59-A6C34878D82A}">
                    <a16:rowId xmlns:a16="http://schemas.microsoft.com/office/drawing/2014/main" val="10008"/>
                  </a:ext>
                </a:extLst>
              </a:tr>
              <a:tr h="415636">
                <a:tc>
                  <a:txBody>
                    <a:bodyPr/>
                    <a:lstStyle/>
                    <a:p>
                      <a:r>
                        <a:rPr sz="1200"/>
                        <a:t>Diversification Opportunities</a:t>
                      </a:r>
                    </a:p>
                  </a:txBody>
                  <a:tcPr/>
                </a:tc>
                <a:tc>
                  <a:txBody>
                    <a:bodyPr/>
                    <a:lstStyle/>
                    <a:p>
                      <a:r>
                        <a:rPr sz="1200"/>
                        <a:t>Unique assets or markets attract diversification-seeking investors.</a:t>
                      </a:r>
                    </a:p>
                  </a:txBody>
                  <a:tcPr/>
                </a:tc>
                <a:tc>
                  <a:txBody>
                    <a:bodyPr/>
                    <a:lstStyle/>
                    <a:p>
                      <a:r>
                        <a:rPr sz="1200"/>
                        <a:t>Investors buy Indian equities for diversification.</a:t>
                      </a:r>
                    </a:p>
                  </a:txBody>
                  <a:tcPr/>
                </a:tc>
                <a:extLst>
                  <a:ext uri="{0D108BD9-81ED-4DB2-BD59-A6C34878D82A}">
                    <a16:rowId xmlns:a16="http://schemas.microsoft.com/office/drawing/2014/main" val="10009"/>
                  </a:ext>
                </a:extLst>
              </a:tr>
              <a:tr h="415640">
                <a:tc>
                  <a:txBody>
                    <a:bodyPr/>
                    <a:lstStyle/>
                    <a:p>
                      <a:r>
                        <a:rPr sz="1200"/>
                        <a:t>Sovereign Credit Rating</a:t>
                      </a:r>
                    </a:p>
                  </a:txBody>
                  <a:tcPr/>
                </a:tc>
                <a:tc>
                  <a:txBody>
                    <a:bodyPr/>
                    <a:lstStyle/>
                    <a:p>
                      <a:r>
                        <a:rPr sz="1200"/>
                        <a:t>Higher credit ratings signal lower risk and attract bond investors.</a:t>
                      </a:r>
                    </a:p>
                  </a:txBody>
                  <a:tcPr/>
                </a:tc>
                <a:tc>
                  <a:txBody>
                    <a:bodyPr/>
                    <a:lstStyle/>
                    <a:p>
                      <a:r>
                        <a:rPr sz="1200" dirty="0"/>
                        <a:t>Japan’s high rating supports JGB demand.</a:t>
                      </a:r>
                    </a:p>
                  </a:txBody>
                  <a:tcPr/>
                </a:tc>
                <a:extLst>
                  <a:ext uri="{0D108BD9-81ED-4DB2-BD59-A6C34878D82A}">
                    <a16:rowId xmlns:a16="http://schemas.microsoft.com/office/drawing/2014/main" val="10010"/>
                  </a:ext>
                </a:extLst>
              </a:tr>
            </a:tbl>
          </a:graphicData>
        </a:graphic>
      </p:graphicFrame>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2242704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Examples of Portfolio Investment</a:t>
            </a:r>
          </a:p>
        </p:txBody>
      </p:sp>
      <p:sp>
        <p:nvSpPr>
          <p:cNvPr id="3" name="Content Placeholder 2"/>
          <p:cNvSpPr>
            <a:spLocks noGrp="1"/>
          </p:cNvSpPr>
          <p:nvPr>
            <p:ph idx="1"/>
          </p:nvPr>
        </p:nvSpPr>
        <p:spPr/>
        <p:txBody>
          <a:bodyPr>
            <a:normAutofit lnSpcReduction="10000"/>
          </a:bodyPr>
          <a:lstStyle/>
          <a:p>
            <a:r>
              <a:rPr dirty="0" smtClean="0"/>
              <a:t>Foreign </a:t>
            </a:r>
            <a:r>
              <a:rPr dirty="0"/>
              <a:t>investors purchasing US Treasury securities (safe-haven asset).</a:t>
            </a:r>
          </a:p>
          <a:p>
            <a:r>
              <a:rPr dirty="0" smtClean="0"/>
              <a:t>Japanese </a:t>
            </a:r>
            <a:r>
              <a:rPr dirty="0"/>
              <a:t>pension funds acquiring European corporate bonds (yield differentials).</a:t>
            </a:r>
          </a:p>
          <a:p>
            <a:r>
              <a:rPr dirty="0" smtClean="0"/>
              <a:t>US </a:t>
            </a:r>
            <a:r>
              <a:rPr dirty="0"/>
              <a:t>mutual funds investing in Indian equities (emerging market growth).</a:t>
            </a:r>
          </a:p>
          <a:p>
            <a:r>
              <a:rPr dirty="0" smtClean="0"/>
              <a:t>Hedge </a:t>
            </a:r>
            <a:r>
              <a:rPr dirty="0"/>
              <a:t>funds holding shares of Chinese technology firms (innovation prospects).</a:t>
            </a:r>
          </a:p>
          <a:p>
            <a:r>
              <a:rPr dirty="0" smtClean="0"/>
              <a:t>Global </a:t>
            </a:r>
            <a:r>
              <a:rPr dirty="0"/>
              <a:t>investors buying ETFs linked to the German DAX index (diversification).</a:t>
            </a:r>
          </a:p>
        </p:txBody>
      </p:sp>
    </p:spTree>
    <p:extLst>
      <p:ext uri="{BB962C8B-B14F-4D97-AF65-F5344CB8AC3E}">
        <p14:creationId xmlns:p14="http://schemas.microsoft.com/office/powerpoint/2010/main" val="15894075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Financial </a:t>
            </a:r>
            <a:r>
              <a:rPr lang="it-IT" dirty="0" err="1" smtClean="0"/>
              <a:t>derivatives</a:t>
            </a:r>
            <a:r>
              <a:rPr lang="it-IT" dirty="0" smtClean="0"/>
              <a:t> (FD)</a:t>
            </a:r>
            <a:endParaRPr lang="it-IT" dirty="0"/>
          </a:p>
        </p:txBody>
      </p:sp>
      <p:sp>
        <p:nvSpPr>
          <p:cNvPr id="3" name="Segnaposto contenuto 2"/>
          <p:cNvSpPr>
            <a:spLocks noGrp="1"/>
          </p:cNvSpPr>
          <p:nvPr>
            <p:ph idx="1"/>
          </p:nvPr>
        </p:nvSpPr>
        <p:spPr/>
        <p:txBody>
          <a:bodyPr>
            <a:normAutofit fontScale="77500" lnSpcReduction="20000"/>
          </a:bodyPr>
          <a:lstStyle/>
          <a:p>
            <a:r>
              <a:rPr lang="it-IT" dirty="0"/>
              <a:t>FA = DI + PI + </a:t>
            </a:r>
            <a:r>
              <a:rPr lang="it-IT" dirty="0">
                <a:solidFill>
                  <a:srgbClr val="FF0000"/>
                </a:solidFill>
              </a:rPr>
              <a:t>FD</a:t>
            </a:r>
            <a:r>
              <a:rPr lang="it-IT" dirty="0"/>
              <a:t> + OI + RA</a:t>
            </a:r>
          </a:p>
          <a:p>
            <a:r>
              <a:rPr lang="en-US" dirty="0">
                <a:solidFill>
                  <a:srgbClr val="FF0000"/>
                </a:solidFill>
              </a:rPr>
              <a:t>5.80 A financial derivative contract is a financial instrument </a:t>
            </a:r>
            <a:r>
              <a:rPr lang="en-US" dirty="0"/>
              <a:t>that is linked to another specific financial instrument or indicator or commodity and through which specific financial risks (such as interest rate risk, foreign exchange risk, equity and commodity price risks, credit risk, and so on) can be traded in their own right in financial markets. Transactions and positions in financial derivatives are treated separately from the values of any underlying items to which they are linked.</a:t>
            </a:r>
            <a:endParaRPr lang="it-IT" dirty="0"/>
          </a:p>
          <a:p>
            <a:r>
              <a:rPr lang="en-US" dirty="0" smtClean="0">
                <a:solidFill>
                  <a:srgbClr val="FF0000"/>
                </a:solidFill>
              </a:rPr>
              <a:t>6.58 </a:t>
            </a:r>
            <a:r>
              <a:rPr lang="en-US" dirty="0">
                <a:solidFill>
                  <a:srgbClr val="FF0000"/>
                </a:solidFill>
              </a:rPr>
              <a:t>The definition of the functional category financial derivatives and employee stock options (other than reserves) largely coincides with the corresponding financial instrument class</a:t>
            </a:r>
            <a:r>
              <a:rPr lang="en-US" dirty="0"/>
              <a:t>, which is discussed in detail in paragraphs 5.79–5.98. The difference in coverage between the functional category and the financial instrument is that financial derivatives associated with reserve asset management are excluded from the functional category and included in reserve assets (see paragraph 6.91). This category is identified separately from the other categories because it relates to risk transfer, rather than supply of funds or other </a:t>
            </a:r>
            <a:r>
              <a:rPr lang="en-US" dirty="0" smtClean="0"/>
              <a:t>resources.</a:t>
            </a:r>
          </a:p>
        </p:txBody>
      </p:sp>
      <p:pic>
        <p:nvPicPr>
          <p:cNvPr id="5" name="Segnaposto contenuto 4"/>
          <p:cNvPicPr>
            <a:picLocks noGrp="1" noChangeAspect="1"/>
          </p:cNvPicPr>
          <p:nvPr>
            <p:ph sz="half" idx="4294967295"/>
          </p:nvPr>
        </p:nvPicPr>
        <p:blipFill>
          <a:blip r:embed="rId2"/>
          <a:stretch>
            <a:fillRect/>
          </a:stretch>
        </p:blipFill>
        <p:spPr>
          <a:xfrm>
            <a:off x="7658100" y="512763"/>
            <a:ext cx="4533900" cy="1030287"/>
          </a:xfrm>
          <a:prstGeom prst="rect">
            <a:avLst/>
          </a:prstGeom>
        </p:spPr>
      </p:pic>
      <p:sp>
        <p:nvSpPr>
          <p:cNvPr id="6" name="Rettangolo 5"/>
          <p:cNvSpPr/>
          <p:nvPr/>
        </p:nvSpPr>
        <p:spPr>
          <a:xfrm>
            <a:off x="3365353" y="6127234"/>
            <a:ext cx="6733309" cy="369332"/>
          </a:xfrm>
          <a:prstGeom prst="rect">
            <a:avLst/>
          </a:prstGeom>
        </p:spPr>
        <p:txBody>
          <a:bodyPr wrap="square">
            <a:spAutoFit/>
          </a:bodyPr>
          <a:lstStyle/>
          <a:p>
            <a:r>
              <a:rPr lang="it-IT" dirty="0"/>
              <a:t>https://www.imf.org/external/pubs/ft/bop/2007/pdf/chap5.pdf</a:t>
            </a:r>
          </a:p>
        </p:txBody>
      </p:sp>
    </p:spTree>
    <p:extLst>
      <p:ext uri="{BB962C8B-B14F-4D97-AF65-F5344CB8AC3E}">
        <p14:creationId xmlns:p14="http://schemas.microsoft.com/office/powerpoint/2010/main" val="125573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Examples of Derivatives Operations in International Economic Relations</a:t>
            </a:r>
          </a:p>
        </p:txBody>
      </p:sp>
      <p:sp>
        <p:nvSpPr>
          <p:cNvPr id="3" name="Content Placeholder 2"/>
          <p:cNvSpPr>
            <a:spLocks noGrp="1"/>
          </p:cNvSpPr>
          <p:nvPr>
            <p:ph idx="1"/>
          </p:nvPr>
        </p:nvSpPr>
        <p:spPr/>
        <p:txBody>
          <a:bodyPr>
            <a:normAutofit fontScale="92500"/>
          </a:bodyPr>
          <a:lstStyle/>
          <a:p>
            <a:r>
              <a:rPr dirty="0"/>
              <a:t>Derivatives are financial instruments whose value derives from an underlying asset, widely used in international trade and finance for risk management. Examples include:</a:t>
            </a:r>
          </a:p>
          <a:p>
            <a:endParaRPr dirty="0"/>
          </a:p>
          <a:p>
            <a:r>
              <a:rPr dirty="0" smtClean="0"/>
              <a:t>A </a:t>
            </a:r>
            <a:r>
              <a:rPr dirty="0"/>
              <a:t>US exporter using currency futures to hedge against euro depreciation.</a:t>
            </a:r>
          </a:p>
          <a:p>
            <a:r>
              <a:rPr dirty="0" smtClean="0"/>
              <a:t>An </a:t>
            </a:r>
            <a:r>
              <a:rPr dirty="0"/>
              <a:t>airline purchasing oil futures to </a:t>
            </a:r>
            <a:r>
              <a:rPr dirty="0" err="1"/>
              <a:t>stabilise</a:t>
            </a:r>
            <a:r>
              <a:rPr dirty="0"/>
              <a:t> fuel costs.</a:t>
            </a:r>
          </a:p>
          <a:p>
            <a:r>
              <a:rPr dirty="0" smtClean="0"/>
              <a:t>A </a:t>
            </a:r>
            <a:r>
              <a:rPr dirty="0"/>
              <a:t>multinational bank arranging interest rate swaps in emerging markets.</a:t>
            </a:r>
          </a:p>
          <a:p>
            <a:r>
              <a:rPr dirty="0" smtClean="0"/>
              <a:t>A </a:t>
            </a:r>
            <a:r>
              <a:rPr dirty="0"/>
              <a:t>hedge fund trading options on global stock indices.</a:t>
            </a:r>
          </a:p>
          <a:p>
            <a:r>
              <a:rPr dirty="0" smtClean="0"/>
              <a:t>A </a:t>
            </a:r>
            <a:r>
              <a:rPr dirty="0"/>
              <a:t>corporation </a:t>
            </a:r>
            <a:r>
              <a:rPr dirty="0" err="1"/>
              <a:t>utilising</a:t>
            </a:r>
            <a:r>
              <a:rPr dirty="0"/>
              <a:t> credit default swaps to manage sovereign debt risk.</a:t>
            </a:r>
          </a:p>
        </p:txBody>
      </p:sp>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1504038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Other</a:t>
            </a:r>
            <a:r>
              <a:rPr lang="it-IT" dirty="0" smtClean="0"/>
              <a:t> </a:t>
            </a:r>
            <a:r>
              <a:rPr lang="it-IT" dirty="0" err="1" smtClean="0"/>
              <a:t>investment</a:t>
            </a:r>
            <a:r>
              <a:rPr lang="it-IT" dirty="0" smtClean="0"/>
              <a:t> (OI)</a:t>
            </a:r>
            <a:endParaRPr lang="it-IT" dirty="0"/>
          </a:p>
        </p:txBody>
      </p:sp>
      <p:sp>
        <p:nvSpPr>
          <p:cNvPr id="3" name="Segnaposto contenuto 2"/>
          <p:cNvSpPr>
            <a:spLocks noGrp="1"/>
          </p:cNvSpPr>
          <p:nvPr>
            <p:ph idx="1"/>
          </p:nvPr>
        </p:nvSpPr>
        <p:spPr/>
        <p:txBody>
          <a:bodyPr>
            <a:normAutofit fontScale="92500" lnSpcReduction="10000"/>
          </a:bodyPr>
          <a:lstStyle/>
          <a:p>
            <a:r>
              <a:rPr lang="it-IT" dirty="0"/>
              <a:t>FA = DI + PI + FD + </a:t>
            </a:r>
            <a:r>
              <a:rPr lang="it-IT" dirty="0">
                <a:solidFill>
                  <a:srgbClr val="FF0000"/>
                </a:solidFill>
              </a:rPr>
              <a:t>OI</a:t>
            </a:r>
            <a:r>
              <a:rPr lang="it-IT" dirty="0"/>
              <a:t> + RA</a:t>
            </a:r>
          </a:p>
          <a:p>
            <a:r>
              <a:rPr lang="en-US" dirty="0">
                <a:solidFill>
                  <a:srgbClr val="FF0000"/>
                </a:solidFill>
              </a:rPr>
              <a:t>6.61 Other investment is a residual category</a:t>
            </a:r>
            <a:r>
              <a:rPr lang="en-US" dirty="0"/>
              <a:t> that includes positions and transactions other than those included in direct investment, portfolio investment, financial derivatives and employee stock options, and reserve assets. To the extent that the following classes of financial </a:t>
            </a:r>
            <a:r>
              <a:rPr lang="en-US" dirty="0">
                <a:solidFill>
                  <a:srgbClr val="FF0000"/>
                </a:solidFill>
              </a:rPr>
              <a:t>assets and liabilities are not included under direct investment or reserve assets</a:t>
            </a:r>
            <a:r>
              <a:rPr lang="en-US" dirty="0"/>
              <a:t>, other investment includes: (a) other equity; (b) currency and deposits; (c) loans (including use of IMF credit and loans from the IMF); (d) nonlife insurance technical reserves, life insurance and annuities entitlements, pension entitlements, and provisions for calls under standardized guarantees; (e) trade credit and advances; (f) other accounts receivable/payable; and (g) SDR allocations (SDR holdings are included in reserve assets).</a:t>
            </a:r>
            <a:endParaRPr lang="it-IT" dirty="0" smtClean="0"/>
          </a:p>
        </p:txBody>
      </p:sp>
    </p:spTree>
    <p:extLst>
      <p:ext uri="{BB962C8B-B14F-4D97-AF65-F5344CB8AC3E}">
        <p14:creationId xmlns:p14="http://schemas.microsoft.com/office/powerpoint/2010/main" val="23816560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Reserve</a:t>
            </a:r>
            <a:r>
              <a:rPr lang="it-IT" dirty="0" smtClean="0"/>
              <a:t> </a:t>
            </a:r>
            <a:r>
              <a:rPr lang="it-IT" dirty="0" err="1" smtClean="0"/>
              <a:t>assets</a:t>
            </a:r>
            <a:r>
              <a:rPr lang="it-IT" dirty="0" smtClean="0"/>
              <a:t> (RA), 1</a:t>
            </a:r>
            <a:endParaRPr lang="it-IT" dirty="0"/>
          </a:p>
        </p:txBody>
      </p:sp>
      <p:sp>
        <p:nvSpPr>
          <p:cNvPr id="3" name="Segnaposto contenuto 2"/>
          <p:cNvSpPr>
            <a:spLocks noGrp="1"/>
          </p:cNvSpPr>
          <p:nvPr>
            <p:ph idx="1"/>
          </p:nvPr>
        </p:nvSpPr>
        <p:spPr/>
        <p:txBody>
          <a:bodyPr>
            <a:normAutofit fontScale="62500" lnSpcReduction="20000"/>
          </a:bodyPr>
          <a:lstStyle/>
          <a:p>
            <a:r>
              <a:rPr lang="it-IT" dirty="0"/>
              <a:t>FA = DI + PI + FD + OI + </a:t>
            </a:r>
            <a:r>
              <a:rPr lang="it-IT" dirty="0" smtClean="0">
                <a:solidFill>
                  <a:srgbClr val="FF0000"/>
                </a:solidFill>
              </a:rPr>
              <a:t>RA</a:t>
            </a:r>
          </a:p>
          <a:p>
            <a:endParaRPr lang="it-IT" dirty="0">
              <a:solidFill>
                <a:srgbClr val="FF0000"/>
              </a:solidFill>
            </a:endParaRPr>
          </a:p>
          <a:p>
            <a:r>
              <a:rPr lang="en-US" dirty="0">
                <a:solidFill>
                  <a:srgbClr val="FF0000"/>
                </a:solidFill>
              </a:rPr>
              <a:t>6.64 Reserve assets are those external assets that are readily available to and controlled by monetary authorities </a:t>
            </a:r>
            <a:r>
              <a:rPr lang="en-US" dirty="0"/>
              <a:t>for meeting balance of payments financing needs, for intervention in exchange markets to affect the currency exchange rate, and for other related purposes (such as maintaining confidence in the currency and the economy, and serving as a basis for foreign borrowing). </a:t>
            </a:r>
            <a:r>
              <a:rPr lang="en-US" dirty="0" smtClean="0"/>
              <a:t>Reserve </a:t>
            </a:r>
            <a:r>
              <a:rPr lang="en-US" dirty="0"/>
              <a:t>assets must be foreign currency assets and assets that actually exist. Potential assets are excluded. Underlying the concept of reserve assets are the notions of “control,” and “availability for use,” by the monetary authorities</a:t>
            </a:r>
            <a:r>
              <a:rPr lang="en-US" dirty="0" smtClean="0"/>
              <a:t>. The </a:t>
            </a:r>
            <a:r>
              <a:rPr lang="en-US" dirty="0"/>
              <a:t>composition of reserve assets and reserve-related liabilities is shown in Box 6.5</a:t>
            </a:r>
            <a:r>
              <a:rPr lang="en-US" dirty="0" smtClean="0"/>
              <a:t>.</a:t>
            </a:r>
          </a:p>
          <a:p>
            <a:r>
              <a:rPr lang="en-US" dirty="0">
                <a:solidFill>
                  <a:srgbClr val="FF0000"/>
                </a:solidFill>
              </a:rPr>
              <a:t>6.65</a:t>
            </a:r>
            <a:r>
              <a:rPr lang="en-US" dirty="0"/>
              <a:t> In accordance with the </a:t>
            </a:r>
            <a:r>
              <a:rPr lang="en-US" dirty="0">
                <a:solidFill>
                  <a:srgbClr val="FF0000"/>
                </a:solidFill>
              </a:rPr>
              <a:t>residence concept</a:t>
            </a:r>
            <a:r>
              <a:rPr lang="en-US" dirty="0"/>
              <a:t>, reserve assets, other than gold bullion, must be claims on nonresidents. Conversely, the authorities’ foreign currency claims on residents, including claims on resident banks, are not reserve </a:t>
            </a:r>
            <a:r>
              <a:rPr lang="en-US" dirty="0" smtClean="0"/>
              <a:t>assets.</a:t>
            </a:r>
          </a:p>
          <a:p>
            <a:r>
              <a:rPr lang="en-US" dirty="0">
                <a:solidFill>
                  <a:srgbClr val="FF0000"/>
                </a:solidFill>
              </a:rPr>
              <a:t>6.66 The functional concept of monetary authorities is essential for defining reserve assets. </a:t>
            </a:r>
            <a:r>
              <a:rPr lang="en-US" dirty="0"/>
              <a:t>Monetary authorities encompass the central bank (which subsumes other institutional units included in the central bank subsector, such as the currency board) and certain operations usually attributed to the central bank but sometimes carried out by other government institutions or commercial banks, such as government-owned commercial banks</a:t>
            </a:r>
            <a:endParaRPr lang="it-IT" dirty="0" smtClean="0"/>
          </a:p>
        </p:txBody>
      </p:sp>
    </p:spTree>
    <p:extLst>
      <p:ext uri="{BB962C8B-B14F-4D97-AF65-F5344CB8AC3E}">
        <p14:creationId xmlns:p14="http://schemas.microsoft.com/office/powerpoint/2010/main" val="320973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err="1"/>
              <a:t>Reserve</a:t>
            </a:r>
            <a:r>
              <a:rPr lang="it-IT" dirty="0"/>
              <a:t> </a:t>
            </a:r>
            <a:r>
              <a:rPr lang="it-IT" dirty="0" err="1"/>
              <a:t>assets</a:t>
            </a:r>
            <a:r>
              <a:rPr lang="it-IT" dirty="0"/>
              <a:t> (RA), </a:t>
            </a:r>
            <a:r>
              <a:rPr lang="it-IT" dirty="0" smtClean="0"/>
              <a:t>2</a:t>
            </a:r>
            <a:endParaRPr lang="it-IT" dirty="0"/>
          </a:p>
        </p:txBody>
      </p:sp>
      <p:sp>
        <p:nvSpPr>
          <p:cNvPr id="5" name="Segnaposto contenuto 4"/>
          <p:cNvSpPr>
            <a:spLocks noGrp="1"/>
          </p:cNvSpPr>
          <p:nvPr>
            <p:ph sz="half" idx="1"/>
          </p:nvPr>
        </p:nvSpPr>
        <p:spPr>
          <a:xfrm>
            <a:off x="689697" y="1504516"/>
            <a:ext cx="6780934" cy="4351338"/>
          </a:xfrm>
        </p:spPr>
        <p:txBody>
          <a:bodyPr>
            <a:normAutofit fontScale="85000" lnSpcReduction="10000"/>
          </a:bodyPr>
          <a:lstStyle/>
          <a:p>
            <a:r>
              <a:rPr lang="en-US" dirty="0">
                <a:solidFill>
                  <a:srgbClr val="FF0000"/>
                </a:solidFill>
              </a:rPr>
              <a:t>6.76 Reserve assets </a:t>
            </a:r>
            <a:r>
              <a:rPr lang="en-US" dirty="0"/>
              <a:t>consist of monetary gold, SDR holdings, reserve position in the IMF, currency and deposits, securities (including debt and equity securities), financial derivatives, and other claims (loans and other financial instruments). </a:t>
            </a:r>
            <a:endParaRPr lang="en-US" dirty="0" smtClean="0"/>
          </a:p>
          <a:p>
            <a:endParaRPr lang="en-US" dirty="0" smtClean="0"/>
          </a:p>
          <a:p>
            <a:r>
              <a:rPr lang="en-US" dirty="0" smtClean="0">
                <a:solidFill>
                  <a:srgbClr val="FF0000"/>
                </a:solidFill>
              </a:rPr>
              <a:t>6.77 </a:t>
            </a:r>
            <a:r>
              <a:rPr lang="en-US" dirty="0">
                <a:solidFill>
                  <a:srgbClr val="FF0000"/>
                </a:solidFill>
              </a:rPr>
              <a:t>Monetary gold, SDR holdings, and reserve position in </a:t>
            </a:r>
            <a:r>
              <a:rPr lang="en-US" dirty="0"/>
              <a:t>the IMF are considered reserve assets because they are assets readily available to the monetary authorities in unconditional form. Currency and deposits, securities, and other assets in many instances are equally available and therefore qualify as reserve assets.</a:t>
            </a:r>
            <a:endParaRPr lang="it-IT" dirty="0"/>
          </a:p>
        </p:txBody>
      </p:sp>
      <p:pic>
        <p:nvPicPr>
          <p:cNvPr id="7" name="Immagine 6"/>
          <p:cNvPicPr>
            <a:picLocks noChangeAspect="1"/>
          </p:cNvPicPr>
          <p:nvPr/>
        </p:nvPicPr>
        <p:blipFill>
          <a:blip r:embed="rId2"/>
          <a:stretch>
            <a:fillRect/>
          </a:stretch>
        </p:blipFill>
        <p:spPr>
          <a:xfrm>
            <a:off x="8275783" y="516669"/>
            <a:ext cx="3118848" cy="5810239"/>
          </a:xfrm>
          <a:prstGeom prst="rect">
            <a:avLst/>
          </a:prstGeom>
        </p:spPr>
      </p:pic>
      <p:sp>
        <p:nvSpPr>
          <p:cNvPr id="8" name="Rettangolo 7"/>
          <p:cNvSpPr/>
          <p:nvPr/>
        </p:nvSpPr>
        <p:spPr>
          <a:xfrm>
            <a:off x="1171431" y="6142242"/>
            <a:ext cx="6299200"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1316031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Global Composition of Foreign Reserves</a:t>
            </a:r>
          </a:p>
        </p:txBody>
      </p:sp>
      <p:sp>
        <p:nvSpPr>
          <p:cNvPr id="3" name="Content Placeholder 2"/>
          <p:cNvSpPr>
            <a:spLocks noGrp="1"/>
          </p:cNvSpPr>
          <p:nvPr>
            <p:ph idx="1"/>
          </p:nvPr>
        </p:nvSpPr>
        <p:spPr/>
        <p:txBody>
          <a:bodyPr>
            <a:normAutofit fontScale="92500" lnSpcReduction="20000"/>
          </a:bodyPr>
          <a:lstStyle/>
          <a:p>
            <a:r>
              <a:t>According to IMF COFER data (2024–2025), global official reserves amount to around USD 12 trillion. The composition remains dominated by a few key currencies:</a:t>
            </a:r>
          </a:p>
          <a:p>
            <a:endParaRPr/>
          </a:p>
          <a:p>
            <a:r>
              <a:t>• US dollar ≈ 58% of allocated reserves.</a:t>
            </a:r>
          </a:p>
          <a:p>
            <a:r>
              <a:t>• Euro ≈ 20%.</a:t>
            </a:r>
          </a:p>
          <a:p>
            <a:r>
              <a:t>• Japanese yen ≈ 5%.</a:t>
            </a:r>
          </a:p>
          <a:p>
            <a:r>
              <a:t>• Pound sterling ≈ 5%.</a:t>
            </a:r>
          </a:p>
          <a:p>
            <a:r>
              <a:t>• Chinese renminbi ≈ 3% (but slowly rising).</a:t>
            </a:r>
          </a:p>
          <a:p>
            <a:r>
              <a:t>• Other currencies (Canadian dollar, Australian dollar, Swiss franc, etc.) ≈ 9%.</a:t>
            </a:r>
          </a:p>
        </p:txBody>
      </p:sp>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29796229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Main Economic Functions of Foreign Reserves</a:t>
            </a:r>
          </a:p>
        </p:txBody>
      </p:sp>
      <p:sp>
        <p:nvSpPr>
          <p:cNvPr id="3" name="Content Placeholder 2"/>
          <p:cNvSpPr>
            <a:spLocks noGrp="1"/>
          </p:cNvSpPr>
          <p:nvPr>
            <p:ph idx="1"/>
          </p:nvPr>
        </p:nvSpPr>
        <p:spPr/>
        <p:txBody>
          <a:bodyPr>
            <a:normAutofit/>
          </a:bodyPr>
          <a:lstStyle/>
          <a:p>
            <a:r>
              <a:rPr dirty="0" smtClean="0"/>
              <a:t>Ensuring </a:t>
            </a:r>
            <a:r>
              <a:rPr dirty="0"/>
              <a:t>confidence in the country’s currency and payment capacity.</a:t>
            </a:r>
          </a:p>
          <a:p>
            <a:r>
              <a:rPr dirty="0" smtClean="0"/>
              <a:t>Intervening </a:t>
            </a:r>
            <a:r>
              <a:rPr dirty="0"/>
              <a:t>in foreign exchange markets to </a:t>
            </a:r>
            <a:r>
              <a:rPr dirty="0" err="1"/>
              <a:t>stabilise</a:t>
            </a:r>
            <a:r>
              <a:rPr dirty="0"/>
              <a:t> the exchange rate.</a:t>
            </a:r>
          </a:p>
          <a:p>
            <a:r>
              <a:rPr dirty="0" smtClean="0"/>
              <a:t>Providing </a:t>
            </a:r>
            <a:r>
              <a:rPr dirty="0"/>
              <a:t>liquidity for international transactions and external debt repayment.</a:t>
            </a:r>
          </a:p>
          <a:p>
            <a:r>
              <a:rPr dirty="0" smtClean="0"/>
              <a:t>Supporting </a:t>
            </a:r>
            <a:r>
              <a:rPr dirty="0"/>
              <a:t>monetary policy credibility and financial stability.</a:t>
            </a:r>
          </a:p>
          <a:p>
            <a:r>
              <a:rPr dirty="0" smtClean="0"/>
              <a:t>Acting </a:t>
            </a:r>
            <a:r>
              <a:rPr dirty="0"/>
              <a:t>as insurance against sudden capital outflows or balance-of-payments crises.</a:t>
            </a:r>
          </a:p>
        </p:txBody>
      </p:sp>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4580935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Strategic Considerations of Foreign Reserves</a:t>
            </a:r>
          </a:p>
        </p:txBody>
      </p:sp>
      <p:sp>
        <p:nvSpPr>
          <p:cNvPr id="3" name="Content Placeholder 2"/>
          <p:cNvSpPr>
            <a:spLocks noGrp="1"/>
          </p:cNvSpPr>
          <p:nvPr>
            <p:ph idx="1"/>
          </p:nvPr>
        </p:nvSpPr>
        <p:spPr/>
        <p:txBody>
          <a:bodyPr>
            <a:normAutofit lnSpcReduction="10000"/>
          </a:bodyPr>
          <a:lstStyle/>
          <a:p>
            <a:r>
              <a:rPr dirty="0" smtClean="0"/>
              <a:t>Geopolitical </a:t>
            </a:r>
            <a:r>
              <a:rPr dirty="0"/>
              <a:t>tool: Large reserves (e.g. China) enhance global influence.</a:t>
            </a:r>
          </a:p>
          <a:p>
            <a:r>
              <a:rPr dirty="0" smtClean="0"/>
              <a:t>Diversification</a:t>
            </a:r>
            <a:r>
              <a:rPr dirty="0"/>
              <a:t>: Shifting away from the US dollar reduces dependence and vulnerability.</a:t>
            </a:r>
          </a:p>
          <a:p>
            <a:r>
              <a:rPr dirty="0" smtClean="0"/>
              <a:t>Sovereign </a:t>
            </a:r>
            <a:r>
              <a:rPr dirty="0"/>
              <a:t>wealth management: Some countries allocate part of reserves to sovereign wealth funds.</a:t>
            </a:r>
          </a:p>
          <a:p>
            <a:r>
              <a:rPr dirty="0" smtClean="0"/>
              <a:t>Security </a:t>
            </a:r>
            <a:r>
              <a:rPr dirty="0"/>
              <a:t>buffer: High reserves strengthen resilience against financial sanctions or external shocks.</a:t>
            </a:r>
          </a:p>
          <a:p>
            <a:r>
              <a:rPr dirty="0" smtClean="0"/>
              <a:t>Policy </a:t>
            </a:r>
            <a:r>
              <a:rPr dirty="0"/>
              <a:t>autonomy: Ample reserves give central banks flexibility in crisis management.</a:t>
            </a:r>
          </a:p>
        </p:txBody>
      </p:sp>
    </p:spTree>
    <p:extLst>
      <p:ext uri="{BB962C8B-B14F-4D97-AF65-F5344CB8AC3E}">
        <p14:creationId xmlns:p14="http://schemas.microsoft.com/office/powerpoint/2010/main" val="10355347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98657"/>
          </a:xfrm>
        </p:spPr>
        <p:txBody>
          <a:bodyPr/>
          <a:lstStyle/>
          <a:p>
            <a:pPr algn="ctr"/>
            <a:r>
              <a:rPr lang="it-IT" dirty="0" smtClean="0"/>
              <a:t>Financial account (</a:t>
            </a:r>
            <a:r>
              <a:rPr lang="it-IT" dirty="0" err="1" smtClean="0"/>
              <a:t>Italy</a:t>
            </a:r>
            <a:r>
              <a:rPr lang="it-IT" dirty="0" smtClean="0"/>
              <a:t>), 1</a:t>
            </a:r>
            <a:endParaRPr lang="it-IT" dirty="0"/>
          </a:p>
        </p:txBody>
      </p:sp>
      <p:sp>
        <p:nvSpPr>
          <p:cNvPr id="6" name="Rettangolo 5"/>
          <p:cNvSpPr/>
          <p:nvPr/>
        </p:nvSpPr>
        <p:spPr>
          <a:xfrm>
            <a:off x="295564" y="6164842"/>
            <a:ext cx="11285681" cy="307777"/>
          </a:xfrm>
          <a:prstGeom prst="rect">
            <a:avLst/>
          </a:prstGeom>
        </p:spPr>
        <p:txBody>
          <a:bodyPr wrap="square">
            <a:spAutoFit/>
          </a:bodyPr>
          <a:lstStyle/>
          <a:p>
            <a:pPr algn="ctr"/>
            <a:r>
              <a:rPr lang="it-IT" sz="1400" dirty="0"/>
              <a:t>https://www.bancaditalia.it/pubblicazioni/bilancia-pagamenti/2025-bilancia-pagamenti/en_statistiche_BDP_20250819.pdf?language_id=1</a:t>
            </a:r>
            <a:endParaRPr lang="it-IT" sz="1400" dirty="0"/>
          </a:p>
        </p:txBody>
      </p:sp>
      <p:pic>
        <p:nvPicPr>
          <p:cNvPr id="4" name="Immagine 3"/>
          <p:cNvPicPr>
            <a:picLocks noChangeAspect="1"/>
          </p:cNvPicPr>
          <p:nvPr/>
        </p:nvPicPr>
        <p:blipFill>
          <a:blip r:embed="rId2"/>
          <a:stretch>
            <a:fillRect/>
          </a:stretch>
        </p:blipFill>
        <p:spPr>
          <a:xfrm>
            <a:off x="1561131" y="1163782"/>
            <a:ext cx="9373961" cy="4682399"/>
          </a:xfrm>
          <a:prstGeom prst="rect">
            <a:avLst/>
          </a:prstGeom>
        </p:spPr>
      </p:pic>
    </p:spTree>
    <p:extLst>
      <p:ext uri="{BB962C8B-B14F-4D97-AF65-F5344CB8AC3E}">
        <p14:creationId xmlns:p14="http://schemas.microsoft.com/office/powerpoint/2010/main" val="7635847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98657"/>
          </a:xfrm>
        </p:spPr>
        <p:txBody>
          <a:bodyPr/>
          <a:lstStyle/>
          <a:p>
            <a:pPr algn="ctr"/>
            <a:r>
              <a:rPr lang="it-IT" dirty="0" smtClean="0"/>
              <a:t>Financial account (</a:t>
            </a:r>
            <a:r>
              <a:rPr lang="it-IT" dirty="0" err="1" smtClean="0"/>
              <a:t>Italy</a:t>
            </a:r>
            <a:r>
              <a:rPr lang="it-IT" dirty="0" smtClean="0"/>
              <a:t>), 2</a:t>
            </a:r>
            <a:endParaRPr lang="it-IT" dirty="0"/>
          </a:p>
        </p:txBody>
      </p:sp>
      <p:sp>
        <p:nvSpPr>
          <p:cNvPr id="6" name="Rettangolo 5"/>
          <p:cNvSpPr/>
          <p:nvPr/>
        </p:nvSpPr>
        <p:spPr>
          <a:xfrm>
            <a:off x="295564" y="6164842"/>
            <a:ext cx="11285681" cy="307777"/>
          </a:xfrm>
          <a:prstGeom prst="rect">
            <a:avLst/>
          </a:prstGeom>
        </p:spPr>
        <p:txBody>
          <a:bodyPr wrap="square">
            <a:spAutoFit/>
          </a:bodyPr>
          <a:lstStyle/>
          <a:p>
            <a:pPr algn="ctr"/>
            <a:r>
              <a:rPr lang="it-IT" sz="1400" dirty="0"/>
              <a:t>https://www.bancaditalia.it/pubblicazioni/bilancia-pagamenti/2025-bilancia-pagamenti/en_statistiche_BDP_20250819.pdf?language_id=1</a:t>
            </a:r>
            <a:endParaRPr lang="it-IT" sz="1400" dirty="0"/>
          </a:p>
        </p:txBody>
      </p:sp>
      <p:pic>
        <p:nvPicPr>
          <p:cNvPr id="3" name="Immagine 2"/>
          <p:cNvPicPr>
            <a:picLocks noChangeAspect="1"/>
          </p:cNvPicPr>
          <p:nvPr/>
        </p:nvPicPr>
        <p:blipFill>
          <a:blip r:embed="rId2"/>
          <a:stretch>
            <a:fillRect/>
          </a:stretch>
        </p:blipFill>
        <p:spPr>
          <a:xfrm>
            <a:off x="1885359" y="1163782"/>
            <a:ext cx="8795209" cy="4995338"/>
          </a:xfrm>
          <a:prstGeom prst="rect">
            <a:avLst/>
          </a:prstGeom>
        </p:spPr>
      </p:pic>
    </p:spTree>
    <p:extLst>
      <p:ext uri="{BB962C8B-B14F-4D97-AF65-F5344CB8AC3E}">
        <p14:creationId xmlns:p14="http://schemas.microsoft.com/office/powerpoint/2010/main" val="42116157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98657"/>
          </a:xfrm>
        </p:spPr>
        <p:txBody>
          <a:bodyPr/>
          <a:lstStyle/>
          <a:p>
            <a:pPr algn="ctr"/>
            <a:r>
              <a:rPr lang="it-IT" dirty="0" smtClean="0"/>
              <a:t>Financial account (</a:t>
            </a:r>
            <a:r>
              <a:rPr lang="it-IT" dirty="0" err="1" smtClean="0"/>
              <a:t>Italy</a:t>
            </a:r>
            <a:r>
              <a:rPr lang="it-IT" dirty="0" smtClean="0"/>
              <a:t>), 3</a:t>
            </a:r>
            <a:endParaRPr lang="it-IT" dirty="0"/>
          </a:p>
        </p:txBody>
      </p:sp>
      <p:sp>
        <p:nvSpPr>
          <p:cNvPr id="6" name="Rettangolo 5"/>
          <p:cNvSpPr/>
          <p:nvPr/>
        </p:nvSpPr>
        <p:spPr>
          <a:xfrm>
            <a:off x="295564" y="6164842"/>
            <a:ext cx="11285681" cy="307777"/>
          </a:xfrm>
          <a:prstGeom prst="rect">
            <a:avLst/>
          </a:prstGeom>
        </p:spPr>
        <p:txBody>
          <a:bodyPr wrap="square">
            <a:spAutoFit/>
          </a:bodyPr>
          <a:lstStyle/>
          <a:p>
            <a:pPr algn="ctr"/>
            <a:r>
              <a:rPr lang="it-IT" sz="1400" dirty="0"/>
              <a:t>https://www.bancaditalia.it/pubblicazioni/bilancia-pagamenti/2025-bilancia-pagamenti/en_statistiche_BDP_20250819.pdf?language_id=1</a:t>
            </a:r>
            <a:endParaRPr lang="it-IT" sz="1400" dirty="0"/>
          </a:p>
        </p:txBody>
      </p:sp>
      <p:pic>
        <p:nvPicPr>
          <p:cNvPr id="3" name="Immagine 2"/>
          <p:cNvPicPr>
            <a:picLocks noChangeAspect="1"/>
          </p:cNvPicPr>
          <p:nvPr/>
        </p:nvPicPr>
        <p:blipFill>
          <a:blip r:embed="rId2"/>
          <a:stretch>
            <a:fillRect/>
          </a:stretch>
        </p:blipFill>
        <p:spPr>
          <a:xfrm>
            <a:off x="2366128" y="1300071"/>
            <a:ext cx="7946795" cy="4688914"/>
          </a:xfrm>
          <a:prstGeom prst="rect">
            <a:avLst/>
          </a:prstGeom>
        </p:spPr>
      </p:pic>
    </p:spTree>
    <p:extLst>
      <p:ext uri="{BB962C8B-B14F-4D97-AF65-F5344CB8AC3E}">
        <p14:creationId xmlns:p14="http://schemas.microsoft.com/office/powerpoint/2010/main" val="30756032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95564" y="6164842"/>
            <a:ext cx="11285681" cy="307777"/>
          </a:xfrm>
          <a:prstGeom prst="rect">
            <a:avLst/>
          </a:prstGeom>
        </p:spPr>
        <p:txBody>
          <a:bodyPr wrap="square">
            <a:spAutoFit/>
          </a:bodyPr>
          <a:lstStyle/>
          <a:p>
            <a:pPr algn="ctr"/>
            <a:r>
              <a:rPr lang="it-IT" sz="1400" dirty="0"/>
              <a:t>https://www.bancaditalia.it/pubblicazioni/bilancia-pagamenti/2025-bilancia-pagamenti/en_statistiche_BDP_20250819.pdf?language_id=1</a:t>
            </a:r>
            <a:endParaRPr lang="it-IT" sz="1400" dirty="0"/>
          </a:p>
        </p:txBody>
      </p:sp>
      <p:pic>
        <p:nvPicPr>
          <p:cNvPr id="2" name="Immagine 1"/>
          <p:cNvPicPr>
            <a:picLocks noChangeAspect="1"/>
          </p:cNvPicPr>
          <p:nvPr/>
        </p:nvPicPr>
        <p:blipFill>
          <a:blip r:embed="rId2"/>
          <a:stretch>
            <a:fillRect/>
          </a:stretch>
        </p:blipFill>
        <p:spPr>
          <a:xfrm>
            <a:off x="1303785" y="1745732"/>
            <a:ext cx="10001589" cy="3655825"/>
          </a:xfrm>
          <a:prstGeom prst="rect">
            <a:avLst/>
          </a:prstGeom>
        </p:spPr>
      </p:pic>
      <p:pic>
        <p:nvPicPr>
          <p:cNvPr id="6" name="Immagine 5"/>
          <p:cNvPicPr>
            <a:picLocks noChangeAspect="1"/>
          </p:cNvPicPr>
          <p:nvPr/>
        </p:nvPicPr>
        <p:blipFill>
          <a:blip r:embed="rId3"/>
          <a:stretch>
            <a:fillRect/>
          </a:stretch>
        </p:blipFill>
        <p:spPr>
          <a:xfrm>
            <a:off x="1371254" y="1233990"/>
            <a:ext cx="9587330" cy="511742"/>
          </a:xfrm>
          <a:prstGeom prst="rect">
            <a:avLst/>
          </a:prstGeom>
        </p:spPr>
      </p:pic>
    </p:spTree>
    <p:extLst>
      <p:ext uri="{BB962C8B-B14F-4D97-AF65-F5344CB8AC3E}">
        <p14:creationId xmlns:p14="http://schemas.microsoft.com/office/powerpoint/2010/main" val="37452841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a:t>
            </a:r>
            <a:endParaRPr lang="it-IT" dirty="0"/>
          </a:p>
        </p:txBody>
      </p:sp>
      <p:sp>
        <p:nvSpPr>
          <p:cNvPr id="3" name="Segnaposto contenuto 2"/>
          <p:cNvSpPr>
            <a:spLocks noGrp="1"/>
          </p:cNvSpPr>
          <p:nvPr>
            <p:ph idx="1"/>
          </p:nvPr>
        </p:nvSpPr>
        <p:spPr/>
        <p:txBody>
          <a:bodyPr/>
          <a:lstStyle/>
          <a:p>
            <a:r>
              <a:rPr lang="it-IT" dirty="0" err="1" smtClean="0"/>
              <a:t>Choose</a:t>
            </a:r>
            <a:r>
              <a:rPr lang="it-IT" dirty="0" smtClean="0"/>
              <a:t> a country to </a:t>
            </a:r>
            <a:r>
              <a:rPr lang="it-IT" dirty="0" err="1" smtClean="0"/>
              <a:t>your</a:t>
            </a:r>
            <a:r>
              <a:rPr lang="it-IT" dirty="0" smtClean="0"/>
              <a:t> </a:t>
            </a:r>
            <a:r>
              <a:rPr lang="it-IT" dirty="0" err="1" smtClean="0"/>
              <a:t>liking</a:t>
            </a:r>
            <a:r>
              <a:rPr lang="it-IT" dirty="0" smtClean="0"/>
              <a:t>, </a:t>
            </a:r>
            <a:r>
              <a:rPr lang="it-IT" dirty="0" err="1" smtClean="0"/>
              <a:t>find</a:t>
            </a:r>
            <a:r>
              <a:rPr lang="it-IT" dirty="0" smtClean="0"/>
              <a:t> data </a:t>
            </a:r>
            <a:r>
              <a:rPr lang="it-IT" dirty="0" err="1" smtClean="0"/>
              <a:t>about</a:t>
            </a:r>
            <a:r>
              <a:rPr lang="it-IT" dirty="0" smtClean="0"/>
              <a:t> </a:t>
            </a:r>
            <a:r>
              <a:rPr lang="it-IT" dirty="0" err="1" smtClean="0"/>
              <a:t>its</a:t>
            </a:r>
            <a:r>
              <a:rPr lang="it-IT" dirty="0" smtClean="0"/>
              <a:t> balance of </a:t>
            </a:r>
            <a:r>
              <a:rPr lang="it-IT" dirty="0" err="1" smtClean="0"/>
              <a:t>payments</a:t>
            </a:r>
            <a:r>
              <a:rPr lang="it-IT" dirty="0" smtClean="0"/>
              <a:t>, </a:t>
            </a:r>
            <a:r>
              <a:rPr lang="it-IT" dirty="0" err="1" smtClean="0"/>
              <a:t>comment</a:t>
            </a:r>
            <a:r>
              <a:rPr lang="it-IT" dirty="0" smtClean="0"/>
              <a:t> </a:t>
            </a:r>
            <a:r>
              <a:rPr lang="it-IT" dirty="0" err="1" smtClean="0"/>
              <a:t>them</a:t>
            </a:r>
            <a:r>
              <a:rPr lang="it-IT" dirty="0" smtClean="0"/>
              <a:t> </a:t>
            </a:r>
            <a:r>
              <a:rPr lang="it-IT" dirty="0" err="1" smtClean="0"/>
              <a:t>focusing</a:t>
            </a:r>
            <a:r>
              <a:rPr lang="it-IT" dirty="0" smtClean="0"/>
              <a:t> on the </a:t>
            </a:r>
            <a:r>
              <a:rPr lang="it-IT" dirty="0" err="1" smtClean="0"/>
              <a:t>financial</a:t>
            </a:r>
            <a:r>
              <a:rPr lang="it-IT" dirty="0" smtClean="0"/>
              <a:t> account.</a:t>
            </a:r>
          </a:p>
          <a:p>
            <a:r>
              <a:rPr lang="it-IT" dirty="0" err="1" smtClean="0"/>
              <a:t>Try</a:t>
            </a:r>
            <a:r>
              <a:rPr lang="it-IT" dirty="0" smtClean="0"/>
              <a:t> and </a:t>
            </a:r>
            <a:r>
              <a:rPr lang="it-IT" dirty="0" err="1" smtClean="0"/>
              <a:t>explain</a:t>
            </a:r>
            <a:r>
              <a:rPr lang="it-IT" dirty="0" smtClean="0"/>
              <a:t> the </a:t>
            </a:r>
            <a:r>
              <a:rPr lang="it-IT" dirty="0" err="1" smtClean="0"/>
              <a:t>relationship</a:t>
            </a:r>
            <a:r>
              <a:rPr lang="it-IT" dirty="0" smtClean="0"/>
              <a:t> </a:t>
            </a:r>
            <a:r>
              <a:rPr lang="it-IT" dirty="0" err="1" smtClean="0"/>
              <a:t>between</a:t>
            </a:r>
            <a:r>
              <a:rPr lang="it-IT" dirty="0" smtClean="0"/>
              <a:t> the balance of the </a:t>
            </a:r>
            <a:r>
              <a:rPr lang="it-IT" dirty="0" err="1" smtClean="0"/>
              <a:t>financial</a:t>
            </a:r>
            <a:r>
              <a:rPr lang="it-IT" dirty="0" smtClean="0"/>
              <a:t> account and the </a:t>
            </a:r>
            <a:r>
              <a:rPr lang="it-IT" dirty="0" err="1" smtClean="0"/>
              <a:t>notions</a:t>
            </a:r>
            <a:r>
              <a:rPr lang="it-IT" dirty="0" smtClean="0"/>
              <a:t> of net </a:t>
            </a:r>
            <a:r>
              <a:rPr lang="it-IT" dirty="0" err="1" smtClean="0"/>
              <a:t>lending</a:t>
            </a:r>
            <a:r>
              <a:rPr lang="it-IT" dirty="0" smtClean="0"/>
              <a:t> / net </a:t>
            </a:r>
            <a:r>
              <a:rPr lang="it-IT" dirty="0" err="1" smtClean="0"/>
              <a:t>borrowing</a:t>
            </a:r>
            <a:endParaRPr lang="it-IT" dirty="0" smtClean="0"/>
          </a:p>
          <a:p>
            <a:endParaRPr lang="it-IT" dirty="0" smtClean="0"/>
          </a:p>
          <a:p>
            <a:r>
              <a:rPr lang="it-IT" dirty="0" smtClean="0"/>
              <a:t>Compare Direct </a:t>
            </a:r>
            <a:r>
              <a:rPr lang="it-IT" dirty="0" err="1" smtClean="0"/>
              <a:t>Investment</a:t>
            </a:r>
            <a:r>
              <a:rPr lang="it-IT" dirty="0" smtClean="0"/>
              <a:t> and Portfolio </a:t>
            </a:r>
            <a:r>
              <a:rPr lang="it-IT" dirty="0" err="1" smtClean="0"/>
              <a:t>Investment</a:t>
            </a:r>
            <a:r>
              <a:rPr lang="it-IT" dirty="0" smtClean="0"/>
              <a:t>, </a:t>
            </a:r>
            <a:r>
              <a:rPr lang="it-IT" dirty="0" err="1" smtClean="0"/>
              <a:t>highlighting</a:t>
            </a:r>
            <a:r>
              <a:rPr lang="it-IT" dirty="0" smtClean="0"/>
              <a:t> </a:t>
            </a:r>
            <a:r>
              <a:rPr lang="it-IT" dirty="0" err="1" smtClean="0"/>
              <a:t>similarities</a:t>
            </a:r>
            <a:r>
              <a:rPr lang="it-IT" dirty="0" smtClean="0"/>
              <a:t> and </a:t>
            </a:r>
            <a:r>
              <a:rPr lang="it-IT" dirty="0" err="1" smtClean="0"/>
              <a:t>differences</a:t>
            </a:r>
            <a:r>
              <a:rPr lang="it-IT" dirty="0" smtClean="0"/>
              <a:t>. </a:t>
            </a:r>
          </a:p>
          <a:p>
            <a:r>
              <a:rPr lang="it-IT" dirty="0" smtClean="0"/>
              <a:t>Take a look </a:t>
            </a:r>
            <a:r>
              <a:rPr lang="it-IT" dirty="0" err="1" smtClean="0"/>
              <a:t>at</a:t>
            </a:r>
            <a:r>
              <a:rPr lang="it-IT" dirty="0"/>
              <a:t> </a:t>
            </a:r>
            <a:r>
              <a:rPr lang="it-IT" dirty="0" err="1" smtClean="0"/>
              <a:t>chapters</a:t>
            </a:r>
            <a:r>
              <a:rPr lang="it-IT" dirty="0" smtClean="0"/>
              <a:t> </a:t>
            </a:r>
            <a:r>
              <a:rPr lang="it-IT" dirty="0"/>
              <a:t>5</a:t>
            </a:r>
            <a:r>
              <a:rPr lang="it-IT" dirty="0" smtClean="0"/>
              <a:t>, 6, 8</a:t>
            </a:r>
            <a:r>
              <a:rPr lang="it-IT" i="1" dirty="0" smtClean="0"/>
              <a:t> </a:t>
            </a:r>
            <a:r>
              <a:rPr lang="it-IT" dirty="0">
                <a:hlinkClick r:id="rId2"/>
              </a:rPr>
              <a:t>https://www.imf.org/external/pubs/ft/bop/2007/pdf/bpm6.pdf</a:t>
            </a:r>
            <a:endParaRPr lang="it-IT" dirty="0"/>
          </a:p>
          <a:p>
            <a:endParaRPr lang="it-IT" dirty="0" smtClean="0"/>
          </a:p>
        </p:txBody>
      </p:sp>
      <p:pic>
        <p:nvPicPr>
          <p:cNvPr id="5" name="Immagine 4"/>
          <p:cNvPicPr>
            <a:picLocks noChangeAspect="1"/>
          </p:cNvPicPr>
          <p:nvPr/>
        </p:nvPicPr>
        <p:blipFill>
          <a:blip r:embed="rId3"/>
          <a:stretch>
            <a:fillRect/>
          </a:stretch>
        </p:blipFill>
        <p:spPr>
          <a:xfrm>
            <a:off x="1225405" y="3679103"/>
            <a:ext cx="4067031" cy="294396"/>
          </a:xfrm>
          <a:prstGeom prst="rect">
            <a:avLst/>
          </a:prstGeom>
        </p:spPr>
      </p:pic>
    </p:spTree>
    <p:extLst>
      <p:ext uri="{BB962C8B-B14F-4D97-AF65-F5344CB8AC3E}">
        <p14:creationId xmlns:p14="http://schemas.microsoft.com/office/powerpoint/2010/main" val="5949553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6631</TotalTime>
  <Words>3130</Words>
  <Application>Microsoft Office PowerPoint</Application>
  <PresentationFormat>Widescreen</PresentationFormat>
  <Paragraphs>190</Paragraphs>
  <Slides>31</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31</vt:i4>
      </vt:variant>
    </vt:vector>
  </HeadingPairs>
  <TitlesOfParts>
    <vt:vector size="35" baseType="lpstr">
      <vt:lpstr>Arial</vt:lpstr>
      <vt:lpstr>Calibri</vt:lpstr>
      <vt:lpstr>Calibri Light</vt:lpstr>
      <vt:lpstr>Tema di Office</vt:lpstr>
      <vt:lpstr>Introduction to  International economics Lecture 4</vt:lpstr>
      <vt:lpstr>Presentazione standard di PowerPoint</vt:lpstr>
      <vt:lpstr>Introducing the financial account</vt:lpstr>
      <vt:lpstr>Presentazione standard di PowerPoint</vt:lpstr>
      <vt:lpstr>Financial account </vt:lpstr>
      <vt:lpstr>Financial account, 2 </vt:lpstr>
      <vt:lpstr>Functional categories in the financial account</vt:lpstr>
      <vt:lpstr>Functional categories in the financial account, 2</vt:lpstr>
      <vt:lpstr>Presentazione standard di PowerPoint</vt:lpstr>
      <vt:lpstr>Direct Investment (DI)</vt:lpstr>
      <vt:lpstr>Determinants of FDI (incoming)</vt:lpstr>
      <vt:lpstr>Examples of Foreign Direct Investment (FDI)</vt:lpstr>
      <vt:lpstr>Presentazione standard di PowerPoint</vt:lpstr>
      <vt:lpstr>Presentazione standard di PowerPoint</vt:lpstr>
      <vt:lpstr>Portfolio investment (PI), 1</vt:lpstr>
      <vt:lpstr>Portfolio investment (PI), 2</vt:lpstr>
      <vt:lpstr>Determinants of Portfolio Investment</vt:lpstr>
      <vt:lpstr>Examples of Portfolio Investment</vt:lpstr>
      <vt:lpstr>Financial derivatives (FD)</vt:lpstr>
      <vt:lpstr>Examples of Derivatives Operations in International Economic Relations</vt:lpstr>
      <vt:lpstr>Other investment (OI)</vt:lpstr>
      <vt:lpstr>Reserve assets (RA), 1</vt:lpstr>
      <vt:lpstr>Reserve assets (RA), 2</vt:lpstr>
      <vt:lpstr>Global Composition of Foreign Reserves</vt:lpstr>
      <vt:lpstr>Main Economic Functions of Foreign Reserves</vt:lpstr>
      <vt:lpstr>Strategic Considerations of Foreign Reserves</vt:lpstr>
      <vt:lpstr>Financial account (Italy), 1</vt:lpstr>
      <vt:lpstr>Financial account (Italy), 2</vt:lpstr>
      <vt:lpstr>Financial account (Italy), 3</vt:lpstr>
      <vt:lpstr>Presentazione standard di PowerPoint</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545</cp:revision>
  <dcterms:created xsi:type="dcterms:W3CDTF">2020-08-16T17:14:48Z</dcterms:created>
  <dcterms:modified xsi:type="dcterms:W3CDTF">2025-09-14T16:17:57Z</dcterms:modified>
</cp:coreProperties>
</file>