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96" r:id="rId1"/>
    <p:sldMasterId id="2147483708" r:id="rId2"/>
  </p:sldMasterIdLst>
  <p:notesMasterIdLst>
    <p:notesMasterId r:id="rId68"/>
  </p:notesMasterIdLst>
  <p:handoutMasterIdLst>
    <p:handoutMasterId r:id="rId69"/>
  </p:handoutMasterIdLst>
  <p:sldIdLst>
    <p:sldId id="771" r:id="rId3"/>
    <p:sldId id="258" r:id="rId4"/>
    <p:sldId id="259" r:id="rId5"/>
    <p:sldId id="260" r:id="rId6"/>
    <p:sldId id="261" r:id="rId7"/>
    <p:sldId id="263" r:id="rId8"/>
    <p:sldId id="269" r:id="rId9"/>
    <p:sldId id="272" r:id="rId10"/>
    <p:sldId id="276" r:id="rId11"/>
    <p:sldId id="277" r:id="rId12"/>
    <p:sldId id="693" r:id="rId13"/>
    <p:sldId id="279" r:id="rId14"/>
    <p:sldId id="285" r:id="rId15"/>
    <p:sldId id="286" r:id="rId16"/>
    <p:sldId id="772" r:id="rId17"/>
    <p:sldId id="289" r:id="rId18"/>
    <p:sldId id="292" r:id="rId19"/>
    <p:sldId id="293" r:id="rId20"/>
    <p:sldId id="694" r:id="rId21"/>
    <p:sldId id="308" r:id="rId22"/>
    <p:sldId id="326" r:id="rId23"/>
    <p:sldId id="311" r:id="rId24"/>
    <p:sldId id="312" r:id="rId25"/>
    <p:sldId id="313" r:id="rId26"/>
    <p:sldId id="278" r:id="rId27"/>
    <p:sldId id="287" r:id="rId28"/>
    <p:sldId id="297" r:id="rId29"/>
    <p:sldId id="298" r:id="rId30"/>
    <p:sldId id="299" r:id="rId31"/>
    <p:sldId id="300" r:id="rId32"/>
    <p:sldId id="303" r:id="rId33"/>
    <p:sldId id="304" r:id="rId34"/>
    <p:sldId id="305" r:id="rId35"/>
    <p:sldId id="314" r:id="rId36"/>
    <p:sldId id="301" r:id="rId37"/>
    <p:sldId id="317" r:id="rId38"/>
    <p:sldId id="318" r:id="rId39"/>
    <p:sldId id="319" r:id="rId40"/>
    <p:sldId id="320" r:id="rId41"/>
    <p:sldId id="321" r:id="rId42"/>
    <p:sldId id="322" r:id="rId43"/>
    <p:sldId id="324" r:id="rId44"/>
    <p:sldId id="325" r:id="rId45"/>
    <p:sldId id="332" r:id="rId46"/>
    <p:sldId id="517" r:id="rId47"/>
    <p:sldId id="741" r:id="rId48"/>
    <p:sldId id="754" r:id="rId49"/>
    <p:sldId id="659" r:id="rId50"/>
    <p:sldId id="396" r:id="rId51"/>
    <p:sldId id="398" r:id="rId52"/>
    <p:sldId id="399" r:id="rId53"/>
    <p:sldId id="660" r:id="rId54"/>
    <p:sldId id="455" r:id="rId55"/>
    <p:sldId id="468" r:id="rId56"/>
    <p:sldId id="476" r:id="rId57"/>
    <p:sldId id="456" r:id="rId58"/>
    <p:sldId id="457" r:id="rId59"/>
    <p:sldId id="458" r:id="rId60"/>
    <p:sldId id="691" r:id="rId61"/>
    <p:sldId id="459" r:id="rId62"/>
    <p:sldId id="460" r:id="rId63"/>
    <p:sldId id="461" r:id="rId64"/>
    <p:sldId id="463" r:id="rId65"/>
    <p:sldId id="725" r:id="rId66"/>
    <p:sldId id="726" r:id="rId67"/>
  </p:sldIdLst>
  <p:sldSz cx="9144000" cy="6858000" type="screen4x3"/>
  <p:notesSz cx="7099300" cy="10234613"/>
  <p:defaultTextStyle>
    <a:defPPr>
      <a:defRPr lang="it-I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essandro Frasca" initials="AF" lastIdx="3" clrIdx="0"/>
  <p:cmAuthor id="1" name="Mario Perna" initials="MP"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Stile con tema 1 - Color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63" autoAdjust="0"/>
    <p:restoredTop sz="92828" autoAdjust="0"/>
  </p:normalViewPr>
  <p:slideViewPr>
    <p:cSldViewPr>
      <p:cViewPr varScale="1">
        <p:scale>
          <a:sx n="60" d="100"/>
          <a:sy n="60" d="100"/>
        </p:scale>
        <p:origin x="1596"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0" d="100"/>
          <a:sy n="50" d="100"/>
        </p:scale>
        <p:origin x="2458" y="3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3" y="2"/>
            <a:ext cx="3076363" cy="511731"/>
          </a:xfrm>
          <a:prstGeom prst="rect">
            <a:avLst/>
          </a:prstGeom>
        </p:spPr>
        <p:txBody>
          <a:bodyPr vert="horz" lIns="96488" tIns="48243" rIns="96488" bIns="48243" rtlCol="0"/>
          <a:lstStyle>
            <a:lvl1pPr algn="l">
              <a:defRPr sz="1200"/>
            </a:lvl1pPr>
          </a:lstStyle>
          <a:p>
            <a:r>
              <a:rPr lang="it-IT"/>
              <a:t>Dott. Alessandro Frasca</a:t>
            </a:r>
          </a:p>
        </p:txBody>
      </p:sp>
      <p:sp>
        <p:nvSpPr>
          <p:cNvPr id="3" name="Segnaposto data 2"/>
          <p:cNvSpPr>
            <a:spLocks noGrp="1"/>
          </p:cNvSpPr>
          <p:nvPr>
            <p:ph type="dt" sz="quarter" idx="1"/>
          </p:nvPr>
        </p:nvSpPr>
        <p:spPr>
          <a:xfrm>
            <a:off x="4021296" y="2"/>
            <a:ext cx="3076363" cy="511731"/>
          </a:xfrm>
          <a:prstGeom prst="rect">
            <a:avLst/>
          </a:prstGeom>
        </p:spPr>
        <p:txBody>
          <a:bodyPr vert="horz" lIns="96488" tIns="48243" rIns="96488" bIns="48243" rtlCol="0"/>
          <a:lstStyle>
            <a:lvl1pPr algn="r">
              <a:defRPr sz="1200"/>
            </a:lvl1pPr>
          </a:lstStyle>
          <a:p>
            <a:fld id="{6D4270C2-24F4-4593-841A-DB338CF927F6}" type="datetimeFigureOut">
              <a:rPr lang="it-IT" smtClean="0"/>
              <a:pPr/>
              <a:t>15/09/2026</a:t>
            </a:fld>
            <a:endParaRPr lang="it-IT"/>
          </a:p>
        </p:txBody>
      </p:sp>
      <p:sp>
        <p:nvSpPr>
          <p:cNvPr id="4" name="Segnaposto piè di pagina 3"/>
          <p:cNvSpPr>
            <a:spLocks noGrp="1"/>
          </p:cNvSpPr>
          <p:nvPr>
            <p:ph type="ftr" sz="quarter" idx="2"/>
          </p:nvPr>
        </p:nvSpPr>
        <p:spPr>
          <a:xfrm>
            <a:off x="3" y="9721108"/>
            <a:ext cx="3076363" cy="511731"/>
          </a:xfrm>
          <a:prstGeom prst="rect">
            <a:avLst/>
          </a:prstGeom>
        </p:spPr>
        <p:txBody>
          <a:bodyPr vert="horz" lIns="96488" tIns="48243" rIns="96488" bIns="48243" rtlCol="0" anchor="b"/>
          <a:lstStyle>
            <a:lvl1pPr algn="l">
              <a:defRPr sz="1200"/>
            </a:lvl1pPr>
          </a:lstStyle>
          <a:p>
            <a:endParaRPr lang="it-IT"/>
          </a:p>
        </p:txBody>
      </p:sp>
      <p:sp>
        <p:nvSpPr>
          <p:cNvPr id="5" name="Segnaposto numero diapositiva 4"/>
          <p:cNvSpPr>
            <a:spLocks noGrp="1"/>
          </p:cNvSpPr>
          <p:nvPr>
            <p:ph type="sldNum" sz="quarter" idx="3"/>
          </p:nvPr>
        </p:nvSpPr>
        <p:spPr>
          <a:xfrm>
            <a:off x="4021296" y="9721108"/>
            <a:ext cx="3076363" cy="511731"/>
          </a:xfrm>
          <a:prstGeom prst="rect">
            <a:avLst/>
          </a:prstGeom>
        </p:spPr>
        <p:txBody>
          <a:bodyPr vert="horz" lIns="96488" tIns="48243" rIns="96488" bIns="48243" rtlCol="0" anchor="b"/>
          <a:lstStyle>
            <a:lvl1pPr algn="r">
              <a:defRPr sz="1200"/>
            </a:lvl1pPr>
          </a:lstStyle>
          <a:p>
            <a:fld id="{C70AC7C4-14C8-40F7-ADDA-58D3D8E5253E}" type="slidenum">
              <a:rPr lang="it-IT" smtClean="0"/>
              <a:pPr/>
              <a:t>‹N›</a:t>
            </a:fld>
            <a:endParaRPr lang="it-IT"/>
          </a:p>
        </p:txBody>
      </p:sp>
    </p:spTree>
    <p:extLst>
      <p:ext uri="{BB962C8B-B14F-4D97-AF65-F5344CB8AC3E}">
        <p14:creationId xmlns:p14="http://schemas.microsoft.com/office/powerpoint/2010/main" val="415725915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3" y="2"/>
            <a:ext cx="3076363" cy="511731"/>
          </a:xfrm>
          <a:prstGeom prst="rect">
            <a:avLst/>
          </a:prstGeom>
        </p:spPr>
        <p:txBody>
          <a:bodyPr vert="horz" lIns="96488" tIns="48243" rIns="96488" bIns="48243" rtlCol="0"/>
          <a:lstStyle>
            <a:lvl1pPr algn="l">
              <a:defRPr sz="1200"/>
            </a:lvl1pPr>
          </a:lstStyle>
          <a:p>
            <a:r>
              <a:rPr lang="it-IT"/>
              <a:t>Dott. Alessandro Frasca</a:t>
            </a:r>
          </a:p>
        </p:txBody>
      </p:sp>
      <p:sp>
        <p:nvSpPr>
          <p:cNvPr id="3" name="Segnaposto data 2"/>
          <p:cNvSpPr>
            <a:spLocks noGrp="1"/>
          </p:cNvSpPr>
          <p:nvPr>
            <p:ph type="dt" idx="1"/>
          </p:nvPr>
        </p:nvSpPr>
        <p:spPr>
          <a:xfrm>
            <a:off x="4021296" y="2"/>
            <a:ext cx="3076363" cy="511731"/>
          </a:xfrm>
          <a:prstGeom prst="rect">
            <a:avLst/>
          </a:prstGeom>
        </p:spPr>
        <p:txBody>
          <a:bodyPr vert="horz" lIns="96488" tIns="48243" rIns="96488" bIns="48243" rtlCol="0"/>
          <a:lstStyle>
            <a:lvl1pPr algn="r">
              <a:defRPr sz="1200"/>
            </a:lvl1pPr>
          </a:lstStyle>
          <a:p>
            <a:fld id="{F45C8263-F27E-44E8-B42C-02C79C6F8E88}" type="datetimeFigureOut">
              <a:rPr lang="it-IT" smtClean="0"/>
              <a:pPr/>
              <a:t>15/09/2026</a:t>
            </a:fld>
            <a:endParaRPr lang="it-IT"/>
          </a:p>
        </p:txBody>
      </p:sp>
      <p:sp>
        <p:nvSpPr>
          <p:cNvPr id="4" name="Segnaposto immagine diapositiva 3"/>
          <p:cNvSpPr>
            <a:spLocks noGrp="1" noRot="1" noChangeAspect="1"/>
          </p:cNvSpPr>
          <p:nvPr>
            <p:ph type="sldImg" idx="2"/>
          </p:nvPr>
        </p:nvSpPr>
        <p:spPr>
          <a:xfrm>
            <a:off x="990600" y="768350"/>
            <a:ext cx="5118100" cy="3838575"/>
          </a:xfrm>
          <a:prstGeom prst="rect">
            <a:avLst/>
          </a:prstGeom>
          <a:noFill/>
          <a:ln w="12700">
            <a:solidFill>
              <a:prstClr val="black"/>
            </a:solidFill>
          </a:ln>
        </p:spPr>
        <p:txBody>
          <a:bodyPr vert="horz" lIns="96488" tIns="48243" rIns="96488" bIns="48243" rtlCol="0" anchor="ctr"/>
          <a:lstStyle/>
          <a:p>
            <a:endParaRPr lang="it-IT"/>
          </a:p>
        </p:txBody>
      </p:sp>
      <p:sp>
        <p:nvSpPr>
          <p:cNvPr id="5" name="Segnaposto note 4"/>
          <p:cNvSpPr>
            <a:spLocks noGrp="1"/>
          </p:cNvSpPr>
          <p:nvPr>
            <p:ph type="body" sz="quarter" idx="3"/>
          </p:nvPr>
        </p:nvSpPr>
        <p:spPr>
          <a:xfrm>
            <a:off x="709931" y="4861442"/>
            <a:ext cx="5679440" cy="4605576"/>
          </a:xfrm>
          <a:prstGeom prst="rect">
            <a:avLst/>
          </a:prstGeom>
        </p:spPr>
        <p:txBody>
          <a:bodyPr vert="horz" lIns="96488" tIns="48243" rIns="96488" bIns="48243"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3" y="9721108"/>
            <a:ext cx="3076363" cy="511731"/>
          </a:xfrm>
          <a:prstGeom prst="rect">
            <a:avLst/>
          </a:prstGeom>
        </p:spPr>
        <p:txBody>
          <a:bodyPr vert="horz" lIns="96488" tIns="48243" rIns="96488" bIns="48243" rtlCol="0" anchor="b"/>
          <a:lstStyle>
            <a:lvl1pPr algn="l">
              <a:defRPr sz="1200"/>
            </a:lvl1pPr>
          </a:lstStyle>
          <a:p>
            <a:endParaRPr lang="it-IT"/>
          </a:p>
        </p:txBody>
      </p:sp>
      <p:sp>
        <p:nvSpPr>
          <p:cNvPr id="7" name="Segnaposto numero diapositiva 6"/>
          <p:cNvSpPr>
            <a:spLocks noGrp="1"/>
          </p:cNvSpPr>
          <p:nvPr>
            <p:ph type="sldNum" sz="quarter" idx="5"/>
          </p:nvPr>
        </p:nvSpPr>
        <p:spPr>
          <a:xfrm>
            <a:off x="4021296" y="9721108"/>
            <a:ext cx="3076363" cy="511731"/>
          </a:xfrm>
          <a:prstGeom prst="rect">
            <a:avLst/>
          </a:prstGeom>
        </p:spPr>
        <p:txBody>
          <a:bodyPr vert="horz" lIns="96488" tIns="48243" rIns="96488" bIns="48243" rtlCol="0" anchor="b"/>
          <a:lstStyle>
            <a:lvl1pPr algn="r">
              <a:defRPr sz="1200"/>
            </a:lvl1pPr>
          </a:lstStyle>
          <a:p>
            <a:fld id="{DF49CD84-884F-4838-8C94-1D6F3F8172CE}" type="slidenum">
              <a:rPr lang="it-IT" smtClean="0"/>
              <a:pPr/>
              <a:t>‹N›</a:t>
            </a:fld>
            <a:endParaRPr lang="it-IT"/>
          </a:p>
        </p:txBody>
      </p:sp>
    </p:spTree>
    <p:extLst>
      <p:ext uri="{BB962C8B-B14F-4D97-AF65-F5344CB8AC3E}">
        <p14:creationId xmlns:p14="http://schemas.microsoft.com/office/powerpoint/2010/main" val="255674973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2"/>
          </p:nvPr>
        </p:nvSpPr>
        <p:spPr/>
        <p:txBody>
          <a:bodyPr/>
          <a:lstStyle/>
          <a:p>
            <a:fld id="{DF49CD84-884F-4838-8C94-1D6F3F8172CE}" type="slidenum">
              <a:rPr lang="it-IT" smtClean="0"/>
              <a:pPr/>
              <a:t>1</a:t>
            </a:fld>
            <a:endParaRPr lang="it-IT"/>
          </a:p>
        </p:txBody>
      </p:sp>
    </p:spTree>
    <p:extLst>
      <p:ext uri="{BB962C8B-B14F-4D97-AF65-F5344CB8AC3E}">
        <p14:creationId xmlns:p14="http://schemas.microsoft.com/office/powerpoint/2010/main" val="138970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5" name="Segnaposto numero diapositiva 4"/>
          <p:cNvSpPr>
            <a:spLocks noGrp="1"/>
          </p:cNvSpPr>
          <p:nvPr>
            <p:ph type="sldNum" sz="quarter" idx="11"/>
          </p:nvPr>
        </p:nvSpPr>
        <p:spPr/>
        <p:txBody>
          <a:bodyPr/>
          <a:lstStyle/>
          <a:p>
            <a:fld id="{DF49CD84-884F-4838-8C94-1D6F3F8172CE}" type="slidenum">
              <a:rPr lang="it-IT" smtClean="0"/>
              <a:pPr/>
              <a:t>29</a:t>
            </a:fld>
            <a:endParaRPr lang="it-IT"/>
          </a:p>
        </p:txBody>
      </p:sp>
    </p:spTree>
    <p:extLst>
      <p:ext uri="{BB962C8B-B14F-4D97-AF65-F5344CB8AC3E}">
        <p14:creationId xmlns:p14="http://schemas.microsoft.com/office/powerpoint/2010/main" val="1898526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5" name="Segnaposto numero diapositiva 4"/>
          <p:cNvSpPr>
            <a:spLocks noGrp="1"/>
          </p:cNvSpPr>
          <p:nvPr>
            <p:ph type="sldNum" sz="quarter" idx="11"/>
          </p:nvPr>
        </p:nvSpPr>
        <p:spPr/>
        <p:txBody>
          <a:bodyPr/>
          <a:lstStyle/>
          <a:p>
            <a:fld id="{DF49CD84-884F-4838-8C94-1D6F3F8172CE}" type="slidenum">
              <a:rPr lang="it-IT" smtClean="0">
                <a:solidFill>
                  <a:prstClr val="black"/>
                </a:solidFill>
              </a:rPr>
              <a:pPr/>
              <a:t>47</a:t>
            </a:fld>
            <a:endParaRPr lang="it-IT">
              <a:solidFill>
                <a:prstClr val="black"/>
              </a:solidFill>
            </a:endParaRPr>
          </a:p>
        </p:txBody>
      </p:sp>
    </p:spTree>
    <p:extLst>
      <p:ext uri="{BB962C8B-B14F-4D97-AF65-F5344CB8AC3E}">
        <p14:creationId xmlns:p14="http://schemas.microsoft.com/office/powerpoint/2010/main" val="358420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it-IT"/>
              <a:t>Fare clic per modificare lo stile del titolo</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9406F735-7BB8-4A35-8D34-CE72DA9D160F}" type="datetime1">
              <a:rPr lang="it-IT" smtClean="0"/>
              <a:pPr/>
              <a:t>15/09/2026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FCC21BE-D5B6-443F-9D73-04B56B115C49}" type="slidenum">
              <a:rPr lang="it-IT" smtClean="0"/>
              <a:pPr/>
              <a:t>‹N›</a:t>
            </a:fld>
            <a:endParaRPr lang="it-IT"/>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2A5FBAD5-51BC-4C18-BFDC-45DF3ACF89A1}" type="datetime1">
              <a:rPr lang="it-IT" smtClean="0"/>
              <a:pPr/>
              <a:t>15/09/2026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40E8D7C-6719-41CD-A18B-D7D8B4F93C2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it-IT"/>
              <a:t>Fare clic per modificare lo stile del titolo</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F872F2FF-DB79-4D34-BAD5-5E0764FB1968}" type="datetime1">
              <a:rPr lang="it-IT" smtClean="0"/>
              <a:pPr/>
              <a:t>15/09/2026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C815E7A-4A72-44A3-A413-7E60C522159F}" type="slidenum">
              <a:rPr lang="it-IT" smtClean="0"/>
              <a:pPr/>
              <a:t>‹N›</a:t>
            </a:fld>
            <a:endParaRPr lang="it-IT"/>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961C37DC-A296-4E57-8720-5951E0635DF1}" type="datetime1">
              <a:rPr lang="it-IT" smtClean="0"/>
              <a:pPr/>
              <a:t>15/09/2026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D1564250-BBB8-4DFA-BDBF-E2231E0C5F86}"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F9830015-8D69-4C6C-94FD-4156DE471F29}" type="datetime1">
              <a:rPr lang="it-IT" smtClean="0"/>
              <a:pPr/>
              <a:t>15/09/2026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1388CA2F-1BD7-4FCD-A9AE-011E74482602}" type="slidenum">
              <a:rPr lang="it-IT" smtClean="0"/>
              <a:pPr/>
              <a:t>‹N›</a:t>
            </a:fld>
            <a:endParaRPr lang="it-IT"/>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B6F6423A-B321-4E47-8365-1F692E85962B}" type="datetime1">
              <a:rPr lang="it-IT" smtClean="0"/>
              <a:pPr/>
              <a:t>15/09/2026</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F460366-5E83-4012-AFF8-C6F4E9053CDE}"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CC0CE6-E9D3-496D-81D6-F8B9506C2806}" type="datetime1">
              <a:rPr lang="it-IT" smtClean="0"/>
              <a:pPr/>
              <a:t>15/09/2026</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53FC7D88-1123-4652-865B-6775BE17B76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A2F4ABB0-B8D2-4CEF-BD20-D0E62CBC5CB9}" type="datetime1">
              <a:rPr lang="it-IT" smtClean="0"/>
              <a:pPr/>
              <a:t>15/09/2026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4E080FCE-6D68-4E6B-B477-AE45706443B8}" type="slidenum">
              <a:rPr lang="it-IT" smtClean="0"/>
              <a:pPr/>
              <a:t>‹N›</a:t>
            </a:fld>
            <a:endParaRPr lang="it-IT"/>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it-IT"/>
              <a:t>Fare clic per modificare lo stile del titolo</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6894D5BF-ADCC-40D1-BBBF-6A987E3A1CF3}" type="datetime1">
              <a:rPr lang="it-IT" smtClean="0"/>
              <a:pPr/>
              <a:t>15/09/2026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5E92B1E-08CE-4879-A86B-2C38A4B83DE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B83C59A7-53FE-42E5-8E25-5B3AF5C842AC}" type="datetime1">
              <a:rPr lang="it-IT" smtClean="0"/>
              <a:pPr/>
              <a:t>15/09/2026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11B41B1D-EA35-4B81-A6CF-9660816A9F6B}"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B1E3DAD-A0F7-4647-BD6A-CCA2F8391921}" type="datetime1">
              <a:rPr lang="it-IT" smtClean="0"/>
              <a:pPr/>
              <a:t>15/09/2026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A025EAB3-2A7F-42CF-9651-4E9D870CCDF2}" type="slidenum">
              <a:rPr lang="it-IT" smtClean="0"/>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n-GB"/>
          </a:p>
        </p:txBody>
      </p:sp>
      <p:sp>
        <p:nvSpPr>
          <p:cNvPr id="3" name="Segnaposto data 2"/>
          <p:cNvSpPr>
            <a:spLocks noGrp="1"/>
          </p:cNvSpPr>
          <p:nvPr>
            <p:ph type="dt" sz="half" idx="10"/>
          </p:nvPr>
        </p:nvSpPr>
        <p:spPr/>
        <p:txBody>
          <a:bodyPr/>
          <a:lstStyle/>
          <a:p>
            <a:fld id="{284BCEB0-9DCC-4A40-A8C1-DFF9916EF5A1}" type="datetime1">
              <a:rPr lang="it-IT" smtClean="0"/>
              <a:pPr/>
              <a:t>15/09/2026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097804A-8C8C-4CE4-BD96-EAA25A103119}" type="slidenum">
              <a:rPr lang="it-IT" smtClean="0"/>
              <a:pPr/>
              <a:t>‹N›</a:t>
            </a:fld>
            <a:endParaRPr lang="it-IT"/>
          </a:p>
        </p:txBody>
      </p:sp>
    </p:spTree>
    <p:extLst>
      <p:ext uri="{BB962C8B-B14F-4D97-AF65-F5344CB8AC3E}">
        <p14:creationId xmlns:p14="http://schemas.microsoft.com/office/powerpoint/2010/main" val="3916947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268267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38067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8970690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4838524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7780268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7173245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5321336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862056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8661031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7893382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9C3F205-16E0-44F2-8C24-3F025207EFB3}" type="datetimeFigureOut">
              <a:rPr lang="it-IT" smtClean="0">
                <a:solidFill>
                  <a:prstClr val="black">
                    <a:tint val="75000"/>
                  </a:prstClr>
                </a:solidFill>
              </a:rPr>
              <a:pPr/>
              <a:t>15/09/2026</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107908F0-6992-4902-90C0-AAD09415B70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076410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84BCEB0-9DCC-4A40-A8C1-DFF9916EF5A1}" type="datetime1">
              <a:rPr lang="it-IT" smtClean="0"/>
              <a:pPr/>
              <a:t>15/09/2026</a:t>
            </a:fld>
            <a:endParaRPr lang="it-IT"/>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it-IT"/>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9097804A-8C8C-4CE4-BD96-EAA25A103119}"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20" r:id="rId12"/>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B9C3F205-16E0-44F2-8C24-3F025207EFB3}" type="datetimeFigureOut">
              <a:rPr lang="it-IT" smtClean="0">
                <a:solidFill>
                  <a:prstClr val="black">
                    <a:tint val="75000"/>
                  </a:prstClr>
                </a:solidFill>
                <a:latin typeface="Calibri"/>
              </a:rPr>
              <a:pPr fontAlgn="auto">
                <a:spcBef>
                  <a:spcPts val="0"/>
                </a:spcBef>
                <a:spcAft>
                  <a:spcPts val="0"/>
                </a:spcAft>
              </a:pPr>
              <a:t>15/09/2026</a:t>
            </a:fld>
            <a:endParaRPr lang="it-IT">
              <a:solidFill>
                <a:prstClr val="black">
                  <a:tint val="75000"/>
                </a:prstClr>
              </a:solidFill>
              <a:latin typeface="Calibri"/>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it-IT">
              <a:solidFill>
                <a:prstClr val="black">
                  <a:tint val="75000"/>
                </a:prstClr>
              </a:solidFill>
              <a:latin typeface="Calibri"/>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07908F0-6992-4902-90C0-AAD09415B70E}" type="slidenum">
              <a:rPr lang="it-IT" smtClean="0">
                <a:solidFill>
                  <a:prstClr val="black">
                    <a:tint val="75000"/>
                  </a:prstClr>
                </a:solidFill>
                <a:latin typeface="Calibri"/>
              </a:rPr>
              <a:pPr fontAlgn="auto">
                <a:spcBef>
                  <a:spcPts val="0"/>
                </a:spcBef>
                <a:spcAft>
                  <a:spcPts val="0"/>
                </a:spcAft>
              </a:pPr>
              <a:t>‹N›</a:t>
            </a:fld>
            <a:endParaRPr lang="it-IT">
              <a:solidFill>
                <a:prstClr val="black">
                  <a:tint val="75000"/>
                </a:prstClr>
              </a:solidFill>
              <a:latin typeface="Calibri"/>
            </a:endParaRPr>
          </a:p>
        </p:txBody>
      </p:sp>
    </p:spTree>
    <p:extLst>
      <p:ext uri="{BB962C8B-B14F-4D97-AF65-F5344CB8AC3E}">
        <p14:creationId xmlns:p14="http://schemas.microsoft.com/office/powerpoint/2010/main" val="52880753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jpeg"/><Relationship Id="rId4" Type="http://schemas.openxmlformats.org/officeDocument/2006/relationships/image" Target="../media/image6.wmf"/></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slideLayout" Target="../slideLayouts/slideLayout2.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21.wmf"/><Relationship Id="rId5" Type="http://schemas.openxmlformats.org/officeDocument/2006/relationships/oleObject" Target="../embeddings/oleObject5.bin"/><Relationship Id="rId4" Type="http://schemas.openxmlformats.org/officeDocument/2006/relationships/image" Target="../media/image20.w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8680" y="1268760"/>
            <a:ext cx="9144000" cy="1658615"/>
          </a:xfrm>
        </p:spPr>
        <p:txBody>
          <a:bodyPr rtlCol="0">
            <a:normAutofit/>
          </a:bodyPr>
          <a:lstStyle/>
          <a:p>
            <a:pPr algn="ctr" fontAlgn="auto">
              <a:spcAft>
                <a:spcPts val="0"/>
              </a:spcAft>
              <a:defRPr/>
            </a:pPr>
            <a:r>
              <a:rPr lang="it-IT" sz="6000" b="1" dirty="0">
                <a:solidFill>
                  <a:schemeClr val="tx1"/>
                </a:solidFill>
              </a:rPr>
              <a:t> acquisizioni d’azienda</a:t>
            </a:r>
            <a:br>
              <a:rPr lang="it-IT" sz="6000" b="1" dirty="0">
                <a:solidFill>
                  <a:schemeClr val="tx1"/>
                </a:solidFill>
              </a:rPr>
            </a:br>
            <a:r>
              <a:rPr lang="it-IT" sz="3600" b="1" dirty="0">
                <a:solidFill>
                  <a:schemeClr val="tx1"/>
                </a:solidFill>
              </a:rPr>
              <a:t>le metodologie di valutazione</a:t>
            </a:r>
          </a:p>
        </p:txBody>
      </p:sp>
      <p:sp>
        <p:nvSpPr>
          <p:cNvPr id="3" name="Titolo 1"/>
          <p:cNvSpPr txBox="1">
            <a:spLocks/>
          </p:cNvSpPr>
          <p:nvPr/>
        </p:nvSpPr>
        <p:spPr>
          <a:xfrm>
            <a:off x="356" y="3645024"/>
            <a:ext cx="9144000" cy="1658615"/>
          </a:xfrm>
          <a:prstGeom prst="rect">
            <a:avLst/>
          </a:prstGeom>
        </p:spPr>
        <p:txBody>
          <a:bodyPr vert="horz" lIns="91440" tIns="45720" rIns="91440" bIns="45720" rtlCol="0" anchor="b">
            <a:normAutofit/>
          </a:bodyPr>
          <a:lstStyle>
            <a:lvl1pPr algn="l" defTabSz="914400" rtl="0" eaLnBrk="1" latinLnBrk="0" hangingPunct="1">
              <a:spcBef>
                <a:spcPct val="0"/>
              </a:spcBef>
              <a:buNone/>
              <a:defRPr sz="5400" kern="1200" cap="all" spc="-100" baseline="0">
                <a:solidFill>
                  <a:schemeClr val="tx2"/>
                </a:solidFill>
                <a:latin typeface="+mj-lt"/>
                <a:ea typeface="+mj-ea"/>
                <a:cs typeface="+mj-cs"/>
              </a:defRPr>
            </a:lvl1pPr>
          </a:lstStyle>
          <a:p>
            <a:pPr algn="ctr">
              <a:defRPr/>
            </a:pPr>
            <a:endParaRPr lang="it-IT" sz="6000" b="1" i="1" cap="none" dirty="0">
              <a:solidFill>
                <a:schemeClr val="tx1"/>
              </a:solidFill>
              <a:latin typeface="Book Antiqua" pitchFamily="18" charset="0"/>
            </a:endParaRPr>
          </a:p>
        </p:txBody>
      </p:sp>
    </p:spTree>
    <p:extLst>
      <p:ext uri="{BB962C8B-B14F-4D97-AF65-F5344CB8AC3E}">
        <p14:creationId xmlns:p14="http://schemas.microsoft.com/office/powerpoint/2010/main" val="980268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olo 1"/>
          <p:cNvSpPr>
            <a:spLocks noGrp="1"/>
          </p:cNvSpPr>
          <p:nvPr>
            <p:ph type="title"/>
          </p:nvPr>
        </p:nvSpPr>
        <p:spPr>
          <a:xfrm>
            <a:off x="-4758" y="0"/>
            <a:ext cx="9148758"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Alcune definizioni preliminari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2</a:t>
            </a:fld>
            <a:endParaRPr lang="it-IT"/>
          </a:p>
        </p:txBody>
      </p:sp>
      <p:sp>
        <p:nvSpPr>
          <p:cNvPr id="3075" name="CasellaDiTesto 3"/>
          <p:cNvSpPr txBox="1">
            <a:spLocks noChangeArrowheads="1"/>
          </p:cNvSpPr>
          <p:nvPr/>
        </p:nvSpPr>
        <p:spPr bwMode="auto">
          <a:xfrm>
            <a:off x="287523" y="836712"/>
            <a:ext cx="8280920" cy="769441"/>
          </a:xfrm>
          <a:prstGeom prst="rect">
            <a:avLst/>
          </a:prstGeom>
          <a:solidFill>
            <a:schemeClr val="bg1"/>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it-IT" sz="2400" b="1" dirty="0">
                <a:latin typeface="+mj-lt"/>
              </a:rPr>
              <a:t>Capitale Economico: </a:t>
            </a:r>
            <a:r>
              <a:rPr lang="it-IT" sz="2000" i="1" dirty="0">
                <a:latin typeface="+mj-lt"/>
              </a:rPr>
              <a:t>valore del</a:t>
            </a:r>
            <a:r>
              <a:rPr lang="it-IT" sz="2000" dirty="0">
                <a:latin typeface="+mj-lt"/>
              </a:rPr>
              <a:t> </a:t>
            </a:r>
            <a:r>
              <a:rPr lang="it-IT" sz="2000" i="1" dirty="0">
                <a:latin typeface="+mj-lt"/>
              </a:rPr>
              <a:t>complesso di tutte le condizioni di produzione stimato da un perito indipendente </a:t>
            </a:r>
            <a:endParaRPr lang="it-IT" sz="2000" dirty="0">
              <a:latin typeface="+mj-lt"/>
            </a:endParaRPr>
          </a:p>
        </p:txBody>
      </p:sp>
      <p:sp>
        <p:nvSpPr>
          <p:cNvPr id="3076" name="CasellaDiTesto 7"/>
          <p:cNvSpPr txBox="1">
            <a:spLocks noChangeArrowheads="1"/>
          </p:cNvSpPr>
          <p:nvPr/>
        </p:nvSpPr>
        <p:spPr bwMode="auto">
          <a:xfrm>
            <a:off x="2267722" y="2391269"/>
            <a:ext cx="43925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it-IT" sz="2400" b="1" dirty="0">
                <a:latin typeface="+mj-lt"/>
              </a:rPr>
              <a:t>DA NON  CONFONDERE CON:</a:t>
            </a:r>
          </a:p>
        </p:txBody>
      </p:sp>
      <p:sp>
        <p:nvSpPr>
          <p:cNvPr id="10" name="CasellaDiTesto 9"/>
          <p:cNvSpPr txBox="1"/>
          <p:nvPr/>
        </p:nvSpPr>
        <p:spPr>
          <a:xfrm>
            <a:off x="611560" y="3933056"/>
            <a:ext cx="7848873" cy="132343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285750" indent="-285750" algn="just" fontAlgn="auto">
              <a:spcBef>
                <a:spcPts val="0"/>
              </a:spcBef>
              <a:spcAft>
                <a:spcPts val="0"/>
              </a:spcAft>
              <a:buFont typeface="Arial" pitchFamily="34" charset="0"/>
              <a:buChar char="•"/>
              <a:defRPr/>
            </a:pPr>
            <a:r>
              <a:rPr lang="it-IT" sz="2000" b="1" dirty="0">
                <a:solidFill>
                  <a:schemeClr val="dk1"/>
                </a:solidFill>
                <a:latin typeface="+mj-lt"/>
              </a:rPr>
              <a:t> CAPITALE POTENZIALE:  </a:t>
            </a:r>
            <a:r>
              <a:rPr lang="it-IT" sz="2000" i="1" dirty="0">
                <a:solidFill>
                  <a:schemeClr val="dk1"/>
                </a:solidFill>
                <a:latin typeface="+mj-lt"/>
              </a:rPr>
              <a:t>Valutazione del complesso aziendale effettuata considerando un piano aziendale che prevede la realizzazione di progetti che, in tutto o in parte, non sono ancora stati realizzati.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3999"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La valutazione d’azienda e il suo prezzo</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3</a:t>
            </a:fld>
            <a:endParaRPr lang="it-IT"/>
          </a:p>
        </p:txBody>
      </p:sp>
      <p:sp>
        <p:nvSpPr>
          <p:cNvPr id="4" name="Rettangolo 3"/>
          <p:cNvSpPr/>
          <p:nvPr/>
        </p:nvSpPr>
        <p:spPr>
          <a:xfrm>
            <a:off x="222598" y="908720"/>
            <a:ext cx="8741890" cy="1938992"/>
          </a:xfrm>
          <a:prstGeom prst="rect">
            <a:avLst/>
          </a:prstGeom>
        </p:spPr>
        <p:txBody>
          <a:bodyPr wrap="square">
            <a:spAutoFit/>
          </a:bodyPr>
          <a:lstStyle/>
          <a:p>
            <a:r>
              <a:rPr lang="it-IT" sz="2400" i="1" dirty="0">
                <a:latin typeface="+mj-lt"/>
              </a:rPr>
              <a:t>Possiamo definire il capitale economico come quella particolare configurazione del capitale d’impresa che si intende determinare quando si valuti il sistema aziendale nel suo complesso, ai fini del suo trasferimento e nell’ottica del perito indipendente che effettua la valutazione.</a:t>
            </a:r>
          </a:p>
        </p:txBody>
      </p:sp>
      <p:sp>
        <p:nvSpPr>
          <p:cNvPr id="5" name="CasellaDiTesto 4"/>
          <p:cNvSpPr txBox="1"/>
          <p:nvPr/>
        </p:nvSpPr>
        <p:spPr>
          <a:xfrm>
            <a:off x="3059832" y="2708920"/>
            <a:ext cx="2682466" cy="523220"/>
          </a:xfrm>
          <a:prstGeom prst="rect">
            <a:avLst/>
          </a:prstGeom>
          <a:noFill/>
        </p:spPr>
        <p:txBody>
          <a:bodyPr wrap="none" rtlCol="0">
            <a:spAutoFit/>
          </a:bodyPr>
          <a:lstStyle/>
          <a:p>
            <a:r>
              <a:rPr lang="it-IT" sz="2800" b="1" dirty="0">
                <a:solidFill>
                  <a:srgbClr val="FF0000"/>
                </a:solidFill>
                <a:latin typeface="+mn-lt"/>
              </a:rPr>
              <a:t>MA ATTENZIONE</a:t>
            </a:r>
          </a:p>
        </p:txBody>
      </p:sp>
      <p:sp>
        <p:nvSpPr>
          <p:cNvPr id="6" name="Rettangolo 5"/>
          <p:cNvSpPr/>
          <p:nvPr/>
        </p:nvSpPr>
        <p:spPr>
          <a:xfrm>
            <a:off x="2627784" y="3284984"/>
            <a:ext cx="3584764" cy="589072"/>
          </a:xfrm>
          <a:prstGeom prst="rect">
            <a:avLst/>
          </a:prstGeom>
        </p:spPr>
        <p:txBody>
          <a:bodyPr wrap="none">
            <a:spAutoFit/>
          </a:bodyPr>
          <a:lstStyle/>
          <a:p>
            <a:pPr algn="just">
              <a:lnSpc>
                <a:spcPct val="150000"/>
              </a:lnSpc>
              <a:spcAft>
                <a:spcPts val="0"/>
              </a:spcAft>
            </a:pPr>
            <a:r>
              <a:rPr lang="it-IT" sz="2400" b="1" u="sng" dirty="0">
                <a:effectLst/>
                <a:latin typeface="+mj-lt"/>
                <a:ea typeface="Times New Roman"/>
              </a:rPr>
              <a:t>Valore economico ≠ Prezzo</a:t>
            </a:r>
            <a:endParaRPr lang="it-IT" sz="2000" b="1" dirty="0">
              <a:effectLst/>
              <a:latin typeface="+mj-lt"/>
              <a:ea typeface="Times New Roman"/>
            </a:endParaRPr>
          </a:p>
        </p:txBody>
      </p:sp>
      <p:sp>
        <p:nvSpPr>
          <p:cNvPr id="7" name="Rettangolo 6"/>
          <p:cNvSpPr/>
          <p:nvPr/>
        </p:nvSpPr>
        <p:spPr>
          <a:xfrm>
            <a:off x="222598" y="4149080"/>
            <a:ext cx="8741890" cy="1200329"/>
          </a:xfrm>
          <a:prstGeom prst="rect">
            <a:avLst/>
          </a:prstGeom>
        </p:spPr>
        <p:txBody>
          <a:bodyPr wrap="square">
            <a:spAutoFit/>
          </a:bodyPr>
          <a:lstStyle/>
          <a:p>
            <a:r>
              <a:rPr lang="it-IT" sz="2400" dirty="0">
                <a:latin typeface="+mj-lt"/>
              </a:rPr>
              <a:t>Il </a:t>
            </a:r>
            <a:r>
              <a:rPr lang="it-IT" sz="2400" b="1" i="1" dirty="0">
                <a:latin typeface="+mj-lt"/>
              </a:rPr>
              <a:t>prezzo</a:t>
            </a:r>
            <a:r>
              <a:rPr lang="it-IT" sz="2400" dirty="0">
                <a:latin typeface="+mj-lt"/>
              </a:rPr>
              <a:t> è quel valore che deriva dall’incontro tra la domanda e l’offerta e che per tanto può essere influenzato da condizioni soggettive di negoziazione.</a:t>
            </a:r>
            <a:endParaRPr lang="it-IT" sz="2400" i="1" dirty="0">
              <a:latin typeface="+mj-lt"/>
            </a:endParaRPr>
          </a:p>
        </p:txBody>
      </p:sp>
    </p:spTree>
    <p:extLst>
      <p:ext uri="{BB962C8B-B14F-4D97-AF65-F5344CB8AC3E}">
        <p14:creationId xmlns:p14="http://schemas.microsoft.com/office/powerpoint/2010/main" val="3359334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093"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Metodi di Valutazione del Capitale Economico</a:t>
            </a:r>
          </a:p>
        </p:txBody>
      </p:sp>
      <p:sp>
        <p:nvSpPr>
          <p:cNvPr id="11" name="Segnaposto numero diapositiva 10"/>
          <p:cNvSpPr>
            <a:spLocks noGrp="1"/>
          </p:cNvSpPr>
          <p:nvPr>
            <p:ph type="sldNum" sz="quarter" idx="12"/>
          </p:nvPr>
        </p:nvSpPr>
        <p:spPr/>
        <p:txBody>
          <a:bodyPr/>
          <a:lstStyle/>
          <a:p>
            <a:fld id="{440E8D7C-6719-41CD-A18B-D7D8B4F93C24}" type="slidenum">
              <a:rPr lang="it-IT" smtClean="0"/>
              <a:pPr/>
              <a:t>4</a:t>
            </a:fld>
            <a:endParaRPr lang="it-IT"/>
          </a:p>
        </p:txBody>
      </p:sp>
      <p:sp>
        <p:nvSpPr>
          <p:cNvPr id="4" name="CasellaDiTesto 3"/>
          <p:cNvSpPr txBox="1"/>
          <p:nvPr/>
        </p:nvSpPr>
        <p:spPr>
          <a:xfrm>
            <a:off x="644302" y="1916832"/>
            <a:ext cx="7678833" cy="369332"/>
          </a:xfrm>
          <a:prstGeom prst="rect">
            <a:avLst/>
          </a:prstGeom>
          <a:noFill/>
        </p:spPr>
        <p:txBody>
          <a:bodyPr wrap="none" rtlCol="0">
            <a:spAutoFit/>
          </a:bodyPr>
          <a:lstStyle/>
          <a:p>
            <a:r>
              <a:rPr lang="it-IT" b="1" dirty="0">
                <a:latin typeface="+mj-lt"/>
              </a:rPr>
              <a:t>Esistono 2 approcci diversi alla stima del valore economico del capitale</a:t>
            </a:r>
          </a:p>
        </p:txBody>
      </p:sp>
      <p:sp>
        <p:nvSpPr>
          <p:cNvPr id="5" name="CasellaDiTesto 4"/>
          <p:cNvSpPr txBox="1"/>
          <p:nvPr/>
        </p:nvSpPr>
        <p:spPr>
          <a:xfrm>
            <a:off x="467544" y="2915652"/>
            <a:ext cx="2429768" cy="461665"/>
          </a:xfrm>
          <a:prstGeom prst="rect">
            <a:avLst/>
          </a:prstGeom>
          <a:noFill/>
        </p:spPr>
        <p:txBody>
          <a:bodyPr wrap="none" rtlCol="0">
            <a:spAutoFit/>
          </a:bodyPr>
          <a:lstStyle/>
          <a:p>
            <a:pPr marL="285750" indent="-285750">
              <a:buFont typeface="Arial" pitchFamily="34" charset="0"/>
              <a:buChar char="•"/>
            </a:pPr>
            <a:r>
              <a:rPr lang="it-IT" sz="2400" b="1" dirty="0">
                <a:latin typeface="+mj-lt"/>
              </a:rPr>
              <a:t>Metodi diretti</a:t>
            </a:r>
          </a:p>
        </p:txBody>
      </p:sp>
      <p:sp>
        <p:nvSpPr>
          <p:cNvPr id="6" name="Freccia a destra 5"/>
          <p:cNvSpPr/>
          <p:nvPr/>
        </p:nvSpPr>
        <p:spPr>
          <a:xfrm>
            <a:off x="2870766" y="3031067"/>
            <a:ext cx="837138" cy="230833"/>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latin typeface="+mj-lt"/>
            </a:endParaRPr>
          </a:p>
        </p:txBody>
      </p:sp>
      <p:sp>
        <p:nvSpPr>
          <p:cNvPr id="7" name="Rettangolo 6"/>
          <p:cNvSpPr/>
          <p:nvPr/>
        </p:nvSpPr>
        <p:spPr>
          <a:xfrm>
            <a:off x="3995936" y="2823317"/>
            <a:ext cx="4572000" cy="707886"/>
          </a:xfrm>
          <a:prstGeom prst="rect">
            <a:avLst/>
          </a:prstGeom>
        </p:spPr>
        <p:txBody>
          <a:bodyPr>
            <a:spAutoFit/>
          </a:bodyPr>
          <a:lstStyle/>
          <a:p>
            <a:r>
              <a:rPr lang="it-IT" sz="2000" i="1" dirty="0">
                <a:latin typeface="+mj-lt"/>
              </a:rPr>
              <a:t>stimano il valore dell’azienda partendo dai prezzi di mercato</a:t>
            </a:r>
          </a:p>
        </p:txBody>
      </p:sp>
      <p:sp>
        <p:nvSpPr>
          <p:cNvPr id="8" name="CasellaDiTesto 7"/>
          <p:cNvSpPr txBox="1"/>
          <p:nvPr/>
        </p:nvSpPr>
        <p:spPr>
          <a:xfrm>
            <a:off x="467544" y="4869160"/>
            <a:ext cx="2711896" cy="461665"/>
          </a:xfrm>
          <a:prstGeom prst="rect">
            <a:avLst/>
          </a:prstGeom>
          <a:noFill/>
        </p:spPr>
        <p:txBody>
          <a:bodyPr wrap="none" rtlCol="0">
            <a:spAutoFit/>
          </a:bodyPr>
          <a:lstStyle/>
          <a:p>
            <a:pPr marL="285750" indent="-285750">
              <a:buFont typeface="Arial" pitchFamily="34" charset="0"/>
              <a:buChar char="•"/>
            </a:pPr>
            <a:r>
              <a:rPr lang="it-IT" sz="2400" b="1" dirty="0">
                <a:latin typeface="+mj-lt"/>
              </a:rPr>
              <a:t>Metodi indiretti</a:t>
            </a:r>
          </a:p>
        </p:txBody>
      </p:sp>
      <p:sp>
        <p:nvSpPr>
          <p:cNvPr id="9" name="Freccia a destra 8"/>
          <p:cNvSpPr/>
          <p:nvPr/>
        </p:nvSpPr>
        <p:spPr>
          <a:xfrm>
            <a:off x="3171533" y="4984575"/>
            <a:ext cx="837138" cy="230833"/>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latin typeface="+mj-lt"/>
            </a:endParaRPr>
          </a:p>
        </p:txBody>
      </p:sp>
      <p:sp>
        <p:nvSpPr>
          <p:cNvPr id="10" name="Rettangolo 9"/>
          <p:cNvSpPr/>
          <p:nvPr/>
        </p:nvSpPr>
        <p:spPr>
          <a:xfrm>
            <a:off x="4283968" y="4638327"/>
            <a:ext cx="4572000" cy="1323439"/>
          </a:xfrm>
          <a:prstGeom prst="rect">
            <a:avLst/>
          </a:prstGeom>
        </p:spPr>
        <p:txBody>
          <a:bodyPr>
            <a:spAutoFit/>
          </a:bodyPr>
          <a:lstStyle/>
          <a:p>
            <a:pPr lvl="0"/>
            <a:r>
              <a:rPr lang="it-IT" sz="2000" i="1" dirty="0">
                <a:latin typeface="+mj-lt"/>
              </a:rPr>
              <a:t>Effettuano una valutazione delle condizioni di produzione presenti in azienda in un determinato momento sulla base di un modello razionale.</a:t>
            </a:r>
          </a:p>
        </p:txBody>
      </p:sp>
      <p:sp>
        <p:nvSpPr>
          <p:cNvPr id="3" name="Rettangolo 2"/>
          <p:cNvSpPr/>
          <p:nvPr/>
        </p:nvSpPr>
        <p:spPr>
          <a:xfrm>
            <a:off x="467544" y="652046"/>
            <a:ext cx="4219954" cy="523220"/>
          </a:xfrm>
          <a:prstGeom prst="rect">
            <a:avLst/>
          </a:prstGeom>
        </p:spPr>
        <p:txBody>
          <a:bodyPr wrap="square">
            <a:spAutoFit/>
          </a:bodyPr>
          <a:lstStyle/>
          <a:p>
            <a:r>
              <a:rPr lang="it-IT" sz="2800" b="1" dirty="0">
                <a:latin typeface="+mj-lt"/>
              </a:rPr>
              <a:t>Panoramica d’insieme</a:t>
            </a:r>
            <a:endParaRPr lang="it-IT" sz="2800" dirty="0">
              <a:latin typeface="+mj-lt"/>
            </a:endParaRPr>
          </a:p>
        </p:txBody>
      </p:sp>
    </p:spTree>
    <p:extLst>
      <p:ext uri="{BB962C8B-B14F-4D97-AF65-F5344CB8AC3E}">
        <p14:creationId xmlns:p14="http://schemas.microsoft.com/office/powerpoint/2010/main" val="1081489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I metodi diretti (1)</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5</a:t>
            </a:fld>
            <a:endParaRPr lang="it-IT"/>
          </a:p>
        </p:txBody>
      </p:sp>
      <p:pic>
        <p:nvPicPr>
          <p:cNvPr id="1638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115" y="1376688"/>
            <a:ext cx="7786193" cy="4431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009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I metodi indiretti (1)</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6</a:t>
            </a:fld>
            <a:endParaRPr lang="it-IT"/>
          </a:p>
        </p:txBody>
      </p:sp>
      <p:sp>
        <p:nvSpPr>
          <p:cNvPr id="6" name="Rettangolo arrotondato 5"/>
          <p:cNvSpPr/>
          <p:nvPr/>
        </p:nvSpPr>
        <p:spPr>
          <a:xfrm>
            <a:off x="189504" y="1426916"/>
            <a:ext cx="2304256" cy="792088"/>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it-IT" b="1" dirty="0">
                <a:latin typeface="+mj-lt"/>
              </a:rPr>
              <a:t>Metodi basati sui flussi</a:t>
            </a:r>
          </a:p>
        </p:txBody>
      </p:sp>
      <p:sp>
        <p:nvSpPr>
          <p:cNvPr id="9" name="Rettangolo arrotondato 8"/>
          <p:cNvSpPr/>
          <p:nvPr/>
        </p:nvSpPr>
        <p:spPr>
          <a:xfrm>
            <a:off x="189504" y="3212976"/>
            <a:ext cx="2304256" cy="792088"/>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it-IT" b="1" dirty="0">
                <a:latin typeface="+mj-lt"/>
              </a:rPr>
              <a:t>Metodi Patrimoniali</a:t>
            </a:r>
          </a:p>
        </p:txBody>
      </p:sp>
      <p:sp>
        <p:nvSpPr>
          <p:cNvPr id="10" name="Rettangolo arrotondato 9"/>
          <p:cNvSpPr/>
          <p:nvPr/>
        </p:nvSpPr>
        <p:spPr>
          <a:xfrm>
            <a:off x="189504" y="5314448"/>
            <a:ext cx="2304256" cy="792088"/>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it-IT" b="1" dirty="0">
                <a:latin typeface="+mj-lt"/>
              </a:rPr>
              <a:t>Metodi Misti</a:t>
            </a:r>
          </a:p>
        </p:txBody>
      </p:sp>
      <p:cxnSp>
        <p:nvCxnSpPr>
          <p:cNvPr id="8" name="Connettore 1 7"/>
          <p:cNvCxnSpPr>
            <a:stCxn id="6" idx="3"/>
          </p:cNvCxnSpPr>
          <p:nvPr/>
        </p:nvCxnSpPr>
        <p:spPr>
          <a:xfrm flipV="1">
            <a:off x="2493760" y="1426916"/>
            <a:ext cx="1512168" cy="3960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nettore 1 12"/>
          <p:cNvCxnSpPr>
            <a:stCxn id="6" idx="3"/>
          </p:cNvCxnSpPr>
          <p:nvPr/>
        </p:nvCxnSpPr>
        <p:spPr>
          <a:xfrm>
            <a:off x="2493760" y="1822960"/>
            <a:ext cx="1512168" cy="396044"/>
          </a:xfrm>
          <a:prstGeom prst="line">
            <a:avLst/>
          </a:prstGeom>
        </p:spPr>
        <p:style>
          <a:lnRef idx="1">
            <a:schemeClr val="accent1"/>
          </a:lnRef>
          <a:fillRef idx="0">
            <a:schemeClr val="accent1"/>
          </a:fillRef>
          <a:effectRef idx="0">
            <a:schemeClr val="accent1"/>
          </a:effectRef>
          <a:fontRef idx="minor">
            <a:schemeClr val="tx1"/>
          </a:fontRef>
        </p:style>
      </p:cxnSp>
      <p:sp>
        <p:nvSpPr>
          <p:cNvPr id="15" name="CasellaDiTesto 14"/>
          <p:cNvSpPr txBox="1"/>
          <p:nvPr/>
        </p:nvSpPr>
        <p:spPr>
          <a:xfrm>
            <a:off x="4127127" y="1242250"/>
            <a:ext cx="1868332" cy="369332"/>
          </a:xfrm>
          <a:prstGeom prst="rect">
            <a:avLst/>
          </a:prstGeom>
          <a:noFill/>
        </p:spPr>
        <p:txBody>
          <a:bodyPr wrap="none" rtlCol="0">
            <a:spAutoFit/>
          </a:bodyPr>
          <a:lstStyle/>
          <a:p>
            <a:r>
              <a:rPr lang="it-IT" dirty="0">
                <a:latin typeface="+mj-lt"/>
              </a:rPr>
              <a:t>Metodi Reddituali</a:t>
            </a:r>
          </a:p>
        </p:txBody>
      </p:sp>
      <p:sp>
        <p:nvSpPr>
          <p:cNvPr id="18" name="CasellaDiTesto 17"/>
          <p:cNvSpPr txBox="1"/>
          <p:nvPr/>
        </p:nvSpPr>
        <p:spPr>
          <a:xfrm>
            <a:off x="4127127" y="2020982"/>
            <a:ext cx="1821076" cy="369332"/>
          </a:xfrm>
          <a:prstGeom prst="rect">
            <a:avLst/>
          </a:prstGeom>
          <a:noFill/>
        </p:spPr>
        <p:txBody>
          <a:bodyPr wrap="none" rtlCol="0">
            <a:spAutoFit/>
          </a:bodyPr>
          <a:lstStyle/>
          <a:p>
            <a:r>
              <a:rPr lang="it-IT" dirty="0">
                <a:latin typeface="+mj-lt"/>
              </a:rPr>
              <a:t>Metodi Finanziari</a:t>
            </a:r>
          </a:p>
        </p:txBody>
      </p:sp>
      <p:cxnSp>
        <p:nvCxnSpPr>
          <p:cNvPr id="17" name="Connettore 1 16"/>
          <p:cNvCxnSpPr>
            <a:stCxn id="9" idx="3"/>
          </p:cNvCxnSpPr>
          <p:nvPr/>
        </p:nvCxnSpPr>
        <p:spPr>
          <a:xfrm flipV="1">
            <a:off x="2493760" y="3212976"/>
            <a:ext cx="1055320" cy="3960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nettore 1 19"/>
          <p:cNvCxnSpPr>
            <a:stCxn id="9" idx="3"/>
          </p:cNvCxnSpPr>
          <p:nvPr/>
        </p:nvCxnSpPr>
        <p:spPr>
          <a:xfrm>
            <a:off x="2493760" y="3609020"/>
            <a:ext cx="1199336" cy="252028"/>
          </a:xfrm>
          <a:prstGeom prst="line">
            <a:avLst/>
          </a:prstGeom>
        </p:spPr>
        <p:style>
          <a:lnRef idx="1">
            <a:schemeClr val="accent1"/>
          </a:lnRef>
          <a:fillRef idx="0">
            <a:schemeClr val="accent1"/>
          </a:fillRef>
          <a:effectRef idx="0">
            <a:schemeClr val="accent1"/>
          </a:effectRef>
          <a:fontRef idx="minor">
            <a:schemeClr val="tx1"/>
          </a:fontRef>
        </p:style>
      </p:cxnSp>
      <p:sp>
        <p:nvSpPr>
          <p:cNvPr id="23" name="CasellaDiTesto 22"/>
          <p:cNvSpPr txBox="1"/>
          <p:nvPr/>
        </p:nvSpPr>
        <p:spPr>
          <a:xfrm>
            <a:off x="3727336" y="3041666"/>
            <a:ext cx="2886431" cy="369332"/>
          </a:xfrm>
          <a:prstGeom prst="rect">
            <a:avLst/>
          </a:prstGeom>
          <a:noFill/>
        </p:spPr>
        <p:txBody>
          <a:bodyPr wrap="none" rtlCol="0">
            <a:spAutoFit/>
          </a:bodyPr>
          <a:lstStyle/>
          <a:p>
            <a:r>
              <a:rPr lang="it-IT" dirty="0">
                <a:latin typeface="+mj-lt"/>
              </a:rPr>
              <a:t>Metodi Patrimoniali Semplici</a:t>
            </a:r>
          </a:p>
        </p:txBody>
      </p:sp>
      <p:sp>
        <p:nvSpPr>
          <p:cNvPr id="24" name="CasellaDiTesto 23"/>
          <p:cNvSpPr txBox="1"/>
          <p:nvPr/>
        </p:nvSpPr>
        <p:spPr>
          <a:xfrm>
            <a:off x="3839344" y="3732272"/>
            <a:ext cx="3054747" cy="369332"/>
          </a:xfrm>
          <a:prstGeom prst="rect">
            <a:avLst/>
          </a:prstGeom>
          <a:noFill/>
        </p:spPr>
        <p:txBody>
          <a:bodyPr wrap="none" rtlCol="0">
            <a:spAutoFit/>
          </a:bodyPr>
          <a:lstStyle/>
          <a:p>
            <a:r>
              <a:rPr lang="it-IT" dirty="0">
                <a:latin typeface="+mj-lt"/>
              </a:rPr>
              <a:t>Metodi Patrimoniali Complessi</a:t>
            </a:r>
          </a:p>
        </p:txBody>
      </p:sp>
      <p:cxnSp>
        <p:nvCxnSpPr>
          <p:cNvPr id="22" name="Connettore 1 21"/>
          <p:cNvCxnSpPr>
            <a:stCxn id="10" idx="3"/>
          </p:cNvCxnSpPr>
          <p:nvPr/>
        </p:nvCxnSpPr>
        <p:spPr>
          <a:xfrm flipV="1">
            <a:off x="2493760" y="5067788"/>
            <a:ext cx="757532" cy="6427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Connettore 1 25"/>
          <p:cNvCxnSpPr>
            <a:stCxn id="10" idx="3"/>
          </p:cNvCxnSpPr>
          <p:nvPr/>
        </p:nvCxnSpPr>
        <p:spPr>
          <a:xfrm>
            <a:off x="2493760" y="5710492"/>
            <a:ext cx="937552" cy="509424"/>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Connettore 1 29"/>
          <p:cNvCxnSpPr>
            <a:stCxn id="10" idx="3"/>
          </p:cNvCxnSpPr>
          <p:nvPr/>
        </p:nvCxnSpPr>
        <p:spPr>
          <a:xfrm>
            <a:off x="2493760" y="5710492"/>
            <a:ext cx="937552"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CasellaDiTesto 32"/>
          <p:cNvSpPr txBox="1"/>
          <p:nvPr/>
        </p:nvSpPr>
        <p:spPr>
          <a:xfrm>
            <a:off x="3383868" y="4900518"/>
            <a:ext cx="2590709" cy="369332"/>
          </a:xfrm>
          <a:prstGeom prst="rect">
            <a:avLst/>
          </a:prstGeom>
          <a:noFill/>
        </p:spPr>
        <p:txBody>
          <a:bodyPr wrap="none" rtlCol="0">
            <a:spAutoFit/>
          </a:bodyPr>
          <a:lstStyle/>
          <a:p>
            <a:r>
              <a:rPr lang="it-IT" dirty="0">
                <a:latin typeface="+mj-lt"/>
              </a:rPr>
              <a:t>Metodo del Valore Medio</a:t>
            </a:r>
          </a:p>
        </p:txBody>
      </p:sp>
      <p:sp>
        <p:nvSpPr>
          <p:cNvPr id="34" name="CasellaDiTesto 33"/>
          <p:cNvSpPr txBox="1"/>
          <p:nvPr/>
        </p:nvSpPr>
        <p:spPr>
          <a:xfrm>
            <a:off x="3583320" y="5543222"/>
            <a:ext cx="1537024" cy="369332"/>
          </a:xfrm>
          <a:prstGeom prst="rect">
            <a:avLst/>
          </a:prstGeom>
          <a:noFill/>
        </p:spPr>
        <p:txBody>
          <a:bodyPr wrap="none" rtlCol="0">
            <a:spAutoFit/>
          </a:bodyPr>
          <a:lstStyle/>
          <a:p>
            <a:r>
              <a:rPr lang="it-IT" dirty="0">
                <a:latin typeface="+mj-lt"/>
              </a:rPr>
              <a:t>Metodo U.E.C.</a:t>
            </a:r>
          </a:p>
        </p:txBody>
      </p:sp>
      <p:sp>
        <p:nvSpPr>
          <p:cNvPr id="35" name="CasellaDiTesto 34"/>
          <p:cNvSpPr txBox="1"/>
          <p:nvPr/>
        </p:nvSpPr>
        <p:spPr>
          <a:xfrm>
            <a:off x="3583320" y="6123932"/>
            <a:ext cx="1501565" cy="369332"/>
          </a:xfrm>
          <a:prstGeom prst="rect">
            <a:avLst/>
          </a:prstGeom>
          <a:noFill/>
        </p:spPr>
        <p:txBody>
          <a:bodyPr wrap="none" rtlCol="0">
            <a:spAutoFit/>
          </a:bodyPr>
          <a:lstStyle/>
          <a:p>
            <a:r>
              <a:rPr lang="it-IT" dirty="0">
                <a:latin typeface="+mj-lt"/>
              </a:rPr>
              <a:t>Metodo E.V.A.</a:t>
            </a:r>
          </a:p>
        </p:txBody>
      </p:sp>
    </p:spTree>
    <p:extLst>
      <p:ext uri="{BB962C8B-B14F-4D97-AF65-F5344CB8AC3E}">
        <p14:creationId xmlns:p14="http://schemas.microsoft.com/office/powerpoint/2010/main" val="116547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2204864"/>
            <a:ext cx="9144000" cy="1800200"/>
          </a:xfrm>
          <a:solidFill>
            <a:schemeClr val="accent3">
              <a:lumMod val="20000"/>
              <a:lumOff val="80000"/>
            </a:schemeClr>
          </a:solidFill>
          <a:ln>
            <a:noFill/>
          </a:ln>
        </p:spPr>
        <p:style>
          <a:lnRef idx="2">
            <a:schemeClr val="dk1"/>
          </a:lnRef>
          <a:fillRef idx="1">
            <a:schemeClr val="lt1"/>
          </a:fillRef>
          <a:effectRef idx="0">
            <a:schemeClr val="dk1"/>
          </a:effectRef>
          <a:fontRef idx="minor">
            <a:schemeClr val="dk1"/>
          </a:fontRef>
        </p:style>
        <p:txBody>
          <a:bodyPr anchor="ctr" anchorCtr="0">
            <a:noAutofit/>
          </a:bodyPr>
          <a:lstStyle/>
          <a:p>
            <a:pPr algn="ctr">
              <a:buNone/>
            </a:pPr>
            <a:r>
              <a:rPr lang="it-IT" sz="4800" b="1" dirty="0">
                <a:solidFill>
                  <a:srgbClr val="FF0000"/>
                </a:solidFill>
                <a:latin typeface="+mj-lt"/>
              </a:rPr>
              <a:t>METODI  </a:t>
            </a:r>
            <a:r>
              <a:rPr lang="it-IT" sz="4800" b="1" dirty="0" err="1">
                <a:solidFill>
                  <a:srgbClr val="FF0000"/>
                </a:solidFill>
                <a:latin typeface="+mj-lt"/>
              </a:rPr>
              <a:t>DI</a:t>
            </a:r>
            <a:r>
              <a:rPr lang="it-IT" sz="4800" b="1" dirty="0">
                <a:solidFill>
                  <a:srgbClr val="FF0000"/>
                </a:solidFill>
                <a:latin typeface="+mj-lt"/>
              </a:rPr>
              <a:t> VALUTAZIONE BASATI SUI FLUSSI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7</a:t>
            </a:fld>
            <a:endParaRPr lang="it-IT"/>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Variabili chiave del calcolo dei flussi (1)</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8</a:t>
            </a:fld>
            <a:endParaRPr lang="it-IT"/>
          </a:p>
        </p:txBody>
      </p:sp>
      <p:sp>
        <p:nvSpPr>
          <p:cNvPr id="4" name="CasellaDiTesto 3"/>
          <p:cNvSpPr txBox="1"/>
          <p:nvPr/>
        </p:nvSpPr>
        <p:spPr>
          <a:xfrm>
            <a:off x="1" y="1988840"/>
            <a:ext cx="2987824" cy="461665"/>
          </a:xfrm>
          <a:prstGeom prst="rect">
            <a:avLst/>
          </a:prstGeom>
          <a:noFill/>
        </p:spPr>
        <p:txBody>
          <a:bodyPr wrap="square" rtlCol="0">
            <a:spAutoFit/>
          </a:bodyPr>
          <a:lstStyle/>
          <a:p>
            <a:r>
              <a:rPr lang="it-IT" sz="2400" b="1" dirty="0">
                <a:latin typeface="+mn-lt"/>
              </a:rPr>
              <a:t>Entità dei flussi attesi</a:t>
            </a:r>
          </a:p>
        </p:txBody>
      </p:sp>
      <p:sp>
        <p:nvSpPr>
          <p:cNvPr id="5" name="CasellaDiTesto 4"/>
          <p:cNvSpPr txBox="1"/>
          <p:nvPr/>
        </p:nvSpPr>
        <p:spPr>
          <a:xfrm>
            <a:off x="0" y="3645024"/>
            <a:ext cx="2009396" cy="461665"/>
          </a:xfrm>
          <a:prstGeom prst="rect">
            <a:avLst/>
          </a:prstGeom>
          <a:noFill/>
        </p:spPr>
        <p:txBody>
          <a:bodyPr wrap="none" rtlCol="0">
            <a:spAutoFit/>
          </a:bodyPr>
          <a:lstStyle/>
          <a:p>
            <a:r>
              <a:rPr lang="it-IT" sz="2400" b="1" dirty="0">
                <a:latin typeface="+mn-lt"/>
              </a:rPr>
              <a:t>Fattore tempo</a:t>
            </a:r>
          </a:p>
        </p:txBody>
      </p:sp>
      <p:sp>
        <p:nvSpPr>
          <p:cNvPr id="6" name="CasellaDiTesto 5"/>
          <p:cNvSpPr txBox="1"/>
          <p:nvPr/>
        </p:nvSpPr>
        <p:spPr>
          <a:xfrm>
            <a:off x="0" y="5445224"/>
            <a:ext cx="2097818" cy="461665"/>
          </a:xfrm>
          <a:prstGeom prst="rect">
            <a:avLst/>
          </a:prstGeom>
          <a:noFill/>
        </p:spPr>
        <p:txBody>
          <a:bodyPr wrap="none" rtlCol="0">
            <a:spAutoFit/>
          </a:bodyPr>
          <a:lstStyle/>
          <a:p>
            <a:r>
              <a:rPr lang="it-IT" sz="2400" b="1" dirty="0">
                <a:latin typeface="+mn-lt"/>
              </a:rPr>
              <a:t>Tasso di rischio</a:t>
            </a:r>
          </a:p>
        </p:txBody>
      </p:sp>
      <p:sp>
        <p:nvSpPr>
          <p:cNvPr id="7" name="Freccia a destra 6"/>
          <p:cNvSpPr/>
          <p:nvPr/>
        </p:nvSpPr>
        <p:spPr>
          <a:xfrm>
            <a:off x="3059832" y="2204864"/>
            <a:ext cx="936104"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8" name="Rettangolo 7"/>
          <p:cNvSpPr/>
          <p:nvPr/>
        </p:nvSpPr>
        <p:spPr>
          <a:xfrm>
            <a:off x="4139952" y="1772816"/>
            <a:ext cx="4572000" cy="1015663"/>
          </a:xfrm>
          <a:prstGeom prst="rect">
            <a:avLst/>
          </a:prstGeom>
        </p:spPr>
        <p:txBody>
          <a:bodyPr>
            <a:spAutoFit/>
          </a:bodyPr>
          <a:lstStyle/>
          <a:p>
            <a:pPr algn="just"/>
            <a:r>
              <a:rPr lang="it-IT" sz="2000" dirty="0">
                <a:latin typeface="+mn-lt"/>
              </a:rPr>
              <a:t>il valore di un’azienda è tanto più alto quanto più alta sarà l’entità del flusso atteso</a:t>
            </a:r>
          </a:p>
        </p:txBody>
      </p:sp>
      <p:sp>
        <p:nvSpPr>
          <p:cNvPr id="9" name="Freccia a destra 8"/>
          <p:cNvSpPr/>
          <p:nvPr/>
        </p:nvSpPr>
        <p:spPr>
          <a:xfrm>
            <a:off x="2123728" y="3861048"/>
            <a:ext cx="936104"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10" name="Rettangolo 9"/>
          <p:cNvSpPr/>
          <p:nvPr/>
        </p:nvSpPr>
        <p:spPr>
          <a:xfrm>
            <a:off x="4143372" y="3429000"/>
            <a:ext cx="4500594" cy="1015663"/>
          </a:xfrm>
          <a:prstGeom prst="rect">
            <a:avLst/>
          </a:prstGeom>
        </p:spPr>
        <p:txBody>
          <a:bodyPr wrap="square">
            <a:spAutoFit/>
          </a:bodyPr>
          <a:lstStyle/>
          <a:p>
            <a:pPr algn="just"/>
            <a:r>
              <a:rPr lang="it-IT" sz="2000" dirty="0">
                <a:latin typeface="+mn-lt"/>
              </a:rPr>
              <a:t>a parità degli altri fattori, ha maggior valore quell’azienda che produce per prima i risultati più significativi</a:t>
            </a:r>
          </a:p>
        </p:txBody>
      </p:sp>
      <p:sp>
        <p:nvSpPr>
          <p:cNvPr id="11" name="Freccia a destra 10"/>
          <p:cNvSpPr/>
          <p:nvPr/>
        </p:nvSpPr>
        <p:spPr>
          <a:xfrm>
            <a:off x="2123728" y="5661248"/>
            <a:ext cx="936104"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12" name="Rettangolo 11"/>
          <p:cNvSpPr/>
          <p:nvPr/>
        </p:nvSpPr>
        <p:spPr>
          <a:xfrm>
            <a:off x="4214810" y="5357826"/>
            <a:ext cx="4429156" cy="1015663"/>
          </a:xfrm>
          <a:prstGeom prst="rect">
            <a:avLst/>
          </a:prstGeom>
        </p:spPr>
        <p:txBody>
          <a:bodyPr wrap="square">
            <a:spAutoFit/>
          </a:bodyPr>
          <a:lstStyle/>
          <a:p>
            <a:pPr algn="just"/>
            <a:r>
              <a:rPr lang="it-IT" sz="2000" dirty="0">
                <a:latin typeface="+mn-lt"/>
              </a:rPr>
              <a:t>a parità degli altri fattori, un’azienda vale tanto di più quanto meno essa è rischiosa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Metodo basato sui Flussi Reddituali</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9</a:t>
            </a:fld>
            <a:endParaRPr lang="it-IT"/>
          </a:p>
        </p:txBody>
      </p:sp>
      <p:sp>
        <p:nvSpPr>
          <p:cNvPr id="4" name="CasellaDiTesto 3"/>
          <p:cNvSpPr txBox="1"/>
          <p:nvPr/>
        </p:nvSpPr>
        <p:spPr>
          <a:xfrm>
            <a:off x="251521" y="1412776"/>
            <a:ext cx="8568952" cy="830997"/>
          </a:xfrm>
          <a:prstGeom prst="rect">
            <a:avLst/>
          </a:prstGeom>
          <a:noFill/>
        </p:spPr>
        <p:txBody>
          <a:bodyPr wrap="square" rtlCol="0">
            <a:spAutoFit/>
          </a:bodyPr>
          <a:lstStyle/>
          <a:p>
            <a:r>
              <a:rPr lang="it-IT" sz="2400" dirty="0">
                <a:latin typeface="+mn-lt"/>
              </a:rPr>
              <a:t>Determinano il valore dell’azienda sulla base dei flussi di reddito che essa è in grado di generare nel futuro.</a:t>
            </a:r>
          </a:p>
        </p:txBody>
      </p:sp>
      <p:sp>
        <p:nvSpPr>
          <p:cNvPr id="5" name="CasellaDiTesto 4"/>
          <p:cNvSpPr txBox="1"/>
          <p:nvPr/>
        </p:nvSpPr>
        <p:spPr>
          <a:xfrm>
            <a:off x="2267744" y="2708920"/>
            <a:ext cx="4772717" cy="523220"/>
          </a:xfrm>
          <a:prstGeom prst="rect">
            <a:avLst/>
          </a:prstGeom>
          <a:noFill/>
        </p:spPr>
        <p:txBody>
          <a:bodyPr wrap="none" rtlCol="0">
            <a:spAutoFit/>
          </a:bodyPr>
          <a:lstStyle/>
          <a:p>
            <a:r>
              <a:rPr lang="it-IT" sz="2800" b="1" dirty="0">
                <a:latin typeface="+mn-lt"/>
              </a:rPr>
              <a:t>2 METODOLOGIE ALTERNATIVE</a:t>
            </a:r>
          </a:p>
        </p:txBody>
      </p:sp>
      <p:sp>
        <p:nvSpPr>
          <p:cNvPr id="6" name="CasellaDiTesto 5"/>
          <p:cNvSpPr txBox="1"/>
          <p:nvPr/>
        </p:nvSpPr>
        <p:spPr>
          <a:xfrm>
            <a:off x="4643438" y="4286256"/>
            <a:ext cx="4176464" cy="954107"/>
          </a:xfrm>
          <a:prstGeom prst="rect">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spAutoFit/>
          </a:bodyPr>
          <a:lstStyle/>
          <a:p>
            <a:r>
              <a:rPr lang="it-IT" sz="2800" b="1" dirty="0"/>
              <a:t>Metodo del Reddito Medio Prospettico Normalizzato</a:t>
            </a:r>
          </a:p>
        </p:txBody>
      </p:sp>
      <p:sp>
        <p:nvSpPr>
          <p:cNvPr id="7" name="CasellaDiTesto 6"/>
          <p:cNvSpPr txBox="1"/>
          <p:nvPr/>
        </p:nvSpPr>
        <p:spPr>
          <a:xfrm>
            <a:off x="642910" y="4286256"/>
            <a:ext cx="3312368" cy="954107"/>
          </a:xfrm>
          <a:prstGeom prst="rect">
            <a:avLst/>
          </a:prstGeom>
          <a:solidFill>
            <a:schemeClr val="accent2"/>
          </a:solidFill>
        </p:spPr>
        <p:style>
          <a:lnRef idx="2">
            <a:schemeClr val="dk1"/>
          </a:lnRef>
          <a:fillRef idx="1">
            <a:schemeClr val="lt1"/>
          </a:fillRef>
          <a:effectRef idx="0">
            <a:schemeClr val="dk1"/>
          </a:effectRef>
          <a:fontRef idx="minor">
            <a:schemeClr val="dk1"/>
          </a:fontRef>
        </p:style>
        <p:txBody>
          <a:bodyPr wrap="square" rtlCol="0">
            <a:spAutoFit/>
          </a:bodyPr>
          <a:lstStyle/>
          <a:p>
            <a:r>
              <a:rPr lang="it-IT" sz="2800" b="1" dirty="0"/>
              <a:t>Metodo dei risultati programmati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431541" y="980728"/>
            <a:ext cx="8424936" cy="2062103"/>
          </a:xfrm>
          <a:prstGeom prst="rect">
            <a:avLst/>
          </a:prstGeom>
          <a:noFill/>
        </p:spPr>
        <p:txBody>
          <a:bodyPr wrap="square" rtlCol="0">
            <a:spAutoFit/>
          </a:bodyPr>
          <a:lstStyle/>
          <a:p>
            <a:pPr algn="just"/>
            <a:r>
              <a:rPr lang="it-IT" sz="3200" i="1" dirty="0">
                <a:latin typeface="+mn-lt"/>
              </a:rPr>
              <a:t>Stima il valore economico del capitale prendendo a riferimento la ricchezza che ragionevolmente l’azienda riuscirà a produrre negli anni a venire nell’ipotesi di normale svolgimento della gestione.</a:t>
            </a:r>
            <a:endParaRPr lang="it-IT" sz="3200" i="1" u="sng" dirty="0">
              <a:latin typeface="+mn-lt"/>
            </a:endParaRPr>
          </a:p>
        </p:txBody>
      </p:sp>
      <p:sp>
        <p:nvSpPr>
          <p:cNvPr id="6" name="Freccia a destra 5"/>
          <p:cNvSpPr/>
          <p:nvPr/>
        </p:nvSpPr>
        <p:spPr>
          <a:xfrm>
            <a:off x="251520" y="4846223"/>
            <a:ext cx="64807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CasellaDiTesto 6"/>
          <p:cNvSpPr txBox="1"/>
          <p:nvPr/>
        </p:nvSpPr>
        <p:spPr>
          <a:xfrm>
            <a:off x="1331640" y="3815170"/>
            <a:ext cx="7416823" cy="2862322"/>
          </a:xfrm>
          <a:prstGeom prst="rect">
            <a:avLst/>
          </a:prstGeom>
          <a:noFill/>
        </p:spPr>
        <p:txBody>
          <a:bodyPr wrap="square" rtlCol="0">
            <a:spAutoFit/>
          </a:bodyPr>
          <a:lstStyle/>
          <a:p>
            <a:pPr algn="just"/>
            <a:r>
              <a:rPr lang="it-IT" sz="3600" b="1" i="1" dirty="0">
                <a:latin typeface="+mj-lt"/>
              </a:rPr>
              <a:t>Metodo adatto nella valutazione di aziende che hanno raggiunto una fase di maturità e non prevedono radicali trasformazioni del loro business</a:t>
            </a:r>
          </a:p>
        </p:txBody>
      </p:sp>
      <p:sp>
        <p:nvSpPr>
          <p:cNvPr id="9"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Metodo del reddito medio prospettico normalizzato</a:t>
            </a:r>
          </a:p>
        </p:txBody>
      </p:sp>
      <p:sp>
        <p:nvSpPr>
          <p:cNvPr id="2" name="Segnaposto numero diapositiva 1"/>
          <p:cNvSpPr>
            <a:spLocks noGrp="1"/>
          </p:cNvSpPr>
          <p:nvPr>
            <p:ph type="sldNum" sz="quarter" idx="12"/>
          </p:nvPr>
        </p:nvSpPr>
        <p:spPr>
          <a:xfrm>
            <a:off x="8077200" y="3472"/>
            <a:ext cx="1066800" cy="329184"/>
          </a:xfrm>
        </p:spPr>
        <p:txBody>
          <a:bodyPr/>
          <a:lstStyle/>
          <a:p>
            <a:fld id="{440E8D7C-6719-41CD-A18B-D7D8B4F93C24}" type="slidenum">
              <a:rPr lang="it-IT" smtClean="0"/>
              <a:pPr/>
              <a:t>10</a:t>
            </a:fld>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formula rendita perpetua"/>
          <p:cNvPicPr>
            <a:picLocks noChangeAspect="1" noChangeArrowheads="1"/>
          </p:cNvPicPr>
          <p:nvPr/>
        </p:nvPicPr>
        <p:blipFill>
          <a:blip r:embed="rId2" cstate="print"/>
          <a:srcRect/>
          <a:stretch>
            <a:fillRect/>
          </a:stretch>
        </p:blipFill>
        <p:spPr bwMode="auto">
          <a:xfrm>
            <a:off x="1655676" y="764704"/>
            <a:ext cx="5616624" cy="982909"/>
          </a:xfrm>
          <a:prstGeom prst="rect">
            <a:avLst/>
          </a:prstGeom>
          <a:ln>
            <a:headEnd/>
            <a:tailEnd/>
          </a:ln>
        </p:spPr>
        <p:style>
          <a:lnRef idx="2">
            <a:schemeClr val="dk1"/>
          </a:lnRef>
          <a:fillRef idx="1">
            <a:schemeClr val="lt1"/>
          </a:fillRef>
          <a:effectRef idx="0">
            <a:schemeClr val="dk1"/>
          </a:effectRef>
          <a:fontRef idx="minor">
            <a:schemeClr val="dk1"/>
          </a:fontRef>
        </p:style>
      </p:pic>
      <p:sp>
        <p:nvSpPr>
          <p:cNvPr id="9" name="CasellaDiTesto 8"/>
          <p:cNvSpPr txBox="1"/>
          <p:nvPr/>
        </p:nvSpPr>
        <p:spPr>
          <a:xfrm>
            <a:off x="101146" y="2383720"/>
            <a:ext cx="7699993" cy="1938992"/>
          </a:xfrm>
          <a:prstGeom prst="rect">
            <a:avLst/>
          </a:prstGeom>
          <a:noFill/>
        </p:spPr>
        <p:txBody>
          <a:bodyPr wrap="none" rtlCol="0">
            <a:spAutoFit/>
          </a:bodyPr>
          <a:lstStyle/>
          <a:p>
            <a:r>
              <a:rPr lang="it-IT" sz="2400" b="1" dirty="0" err="1">
                <a:latin typeface="+mn-lt"/>
              </a:rPr>
              <a:t>W=</a:t>
            </a:r>
            <a:r>
              <a:rPr lang="it-IT" sz="2400" b="1" dirty="0">
                <a:latin typeface="+mn-lt"/>
              </a:rPr>
              <a:t> Valore economico del capitale</a:t>
            </a:r>
          </a:p>
          <a:p>
            <a:r>
              <a:rPr lang="it-IT" sz="2400" b="1" dirty="0" err="1">
                <a:latin typeface="+mn-lt"/>
              </a:rPr>
              <a:t>R=</a:t>
            </a:r>
            <a:r>
              <a:rPr lang="it-IT" sz="2400" b="1" dirty="0">
                <a:latin typeface="+mn-lt"/>
              </a:rPr>
              <a:t> Reddito normalizzato</a:t>
            </a:r>
          </a:p>
          <a:p>
            <a:r>
              <a:rPr lang="it-IT" sz="2400" b="1" dirty="0" err="1">
                <a:latin typeface="+mn-lt"/>
              </a:rPr>
              <a:t>i=</a:t>
            </a:r>
            <a:r>
              <a:rPr lang="it-IT" sz="2400" b="1" dirty="0">
                <a:latin typeface="+mn-lt"/>
              </a:rPr>
              <a:t> tasso di attualizzazione i=r+s</a:t>
            </a:r>
          </a:p>
          <a:p>
            <a:r>
              <a:rPr lang="it-IT" sz="2400" b="1" dirty="0" err="1">
                <a:latin typeface="+mn-lt"/>
              </a:rPr>
              <a:t>r=</a:t>
            </a:r>
            <a:r>
              <a:rPr lang="it-IT" sz="2400" b="1" dirty="0">
                <a:latin typeface="+mn-lt"/>
              </a:rPr>
              <a:t> tasso di remunerazione degli investimenti privi di rischio</a:t>
            </a:r>
          </a:p>
          <a:p>
            <a:r>
              <a:rPr lang="it-IT" sz="2400" b="1" dirty="0" err="1">
                <a:latin typeface="+mn-lt"/>
              </a:rPr>
              <a:t>s=</a:t>
            </a:r>
            <a:r>
              <a:rPr lang="it-IT" sz="2400" b="1" dirty="0">
                <a:latin typeface="+mn-lt"/>
              </a:rPr>
              <a:t> tasso rappresentativo il rischio ti impresa</a:t>
            </a:r>
          </a:p>
        </p:txBody>
      </p:sp>
      <p:sp>
        <p:nvSpPr>
          <p:cNvPr id="7" name="Titolo 1"/>
          <p:cNvSpPr txBox="1">
            <a:spLocks/>
          </p:cNvSpPr>
          <p:nvPr/>
        </p:nvSpPr>
        <p:spPr>
          <a:xfrm>
            <a:off x="0" y="0"/>
            <a:ext cx="9144000" cy="3326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dirty="0">
                <a:solidFill>
                  <a:schemeClr val="bg1"/>
                </a:solidFill>
                <a:effectLst>
                  <a:outerShdw blurRad="38100" dist="38100" dir="2700000" algn="tl">
                    <a:srgbClr val="000000">
                      <a:alpha val="43137"/>
                    </a:srgbClr>
                  </a:outerShdw>
                </a:effectLst>
              </a:rPr>
              <a:t>Metodo del reddito medio prospettico normalizzato</a:t>
            </a:r>
          </a:p>
        </p:txBody>
      </p:sp>
      <p:sp>
        <p:nvSpPr>
          <p:cNvPr id="2" name="Segnaposto numero diapositiva 1"/>
          <p:cNvSpPr>
            <a:spLocks noGrp="1"/>
          </p:cNvSpPr>
          <p:nvPr>
            <p:ph type="sldNum" sz="quarter" idx="12"/>
          </p:nvPr>
        </p:nvSpPr>
        <p:spPr>
          <a:xfrm>
            <a:off x="8077200" y="5804"/>
            <a:ext cx="1066800" cy="329184"/>
          </a:xfrm>
        </p:spPr>
        <p:txBody>
          <a:bodyPr/>
          <a:lstStyle/>
          <a:p>
            <a:fld id="{440E8D7C-6719-41CD-A18B-D7D8B4F93C24}" type="slidenum">
              <a:rPr lang="it-IT" smtClean="0"/>
              <a:pPr/>
              <a:t>11</a:t>
            </a:fld>
            <a:endParaRPr lang="it-IT" dirty="0"/>
          </a:p>
        </p:txBody>
      </p:sp>
    </p:spTree>
    <p:extLst>
      <p:ext uri="{BB962C8B-B14F-4D97-AF65-F5344CB8AC3E}">
        <p14:creationId xmlns:p14="http://schemas.microsoft.com/office/powerpoint/2010/main" val="3803155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503129" y="835661"/>
            <a:ext cx="8137741" cy="707886"/>
          </a:xfrm>
          <a:prstGeom prst="rect">
            <a:avLst/>
          </a:prstGeom>
          <a:noFill/>
        </p:spPr>
        <p:txBody>
          <a:bodyPr wrap="none" rtlCol="0">
            <a:spAutoFit/>
          </a:bodyPr>
          <a:lstStyle/>
          <a:p>
            <a:r>
              <a:rPr lang="it-IT" sz="4000" b="1" u="sng" dirty="0">
                <a:solidFill>
                  <a:schemeClr val="tx2"/>
                </a:solidFill>
                <a:latin typeface="+mn-lt"/>
              </a:rPr>
              <a:t>La normalizzazione dei redditi passati</a:t>
            </a:r>
          </a:p>
        </p:txBody>
      </p:sp>
      <p:sp>
        <p:nvSpPr>
          <p:cNvPr id="6" name="CasellaDiTesto 5"/>
          <p:cNvSpPr txBox="1"/>
          <p:nvPr/>
        </p:nvSpPr>
        <p:spPr>
          <a:xfrm>
            <a:off x="323528" y="2348880"/>
            <a:ext cx="8424936" cy="3539430"/>
          </a:xfrm>
          <a:prstGeom prst="rect">
            <a:avLst/>
          </a:prstGeom>
          <a:noFill/>
        </p:spPr>
        <p:txBody>
          <a:bodyPr wrap="square" rtlCol="0">
            <a:spAutoFit/>
          </a:bodyPr>
          <a:lstStyle/>
          <a:p>
            <a:pPr>
              <a:buFont typeface="Arial" pitchFamily="34" charset="0"/>
              <a:buChar char="•"/>
            </a:pPr>
            <a:r>
              <a:rPr lang="it-IT" sz="3200" dirty="0">
                <a:latin typeface="+mn-lt"/>
              </a:rPr>
              <a:t>Opportuna per eliminare l’incidenza sui risultati passati di alcuni eventi straordinari</a:t>
            </a:r>
          </a:p>
          <a:p>
            <a:endParaRPr lang="it-IT" sz="3200" dirty="0">
              <a:latin typeface="+mn-lt"/>
            </a:endParaRPr>
          </a:p>
          <a:p>
            <a:endParaRPr lang="it-IT" sz="3200" dirty="0">
              <a:latin typeface="+mn-lt"/>
            </a:endParaRPr>
          </a:p>
          <a:p>
            <a:pPr>
              <a:buFont typeface="Arial" pitchFamily="34" charset="0"/>
              <a:buChar char="•"/>
            </a:pPr>
            <a:r>
              <a:rPr lang="it-IT" sz="3200" dirty="0">
                <a:latin typeface="+mn-lt"/>
              </a:rPr>
              <a:t>Consiste in una serie di rettifiche che portano ad una grandezza che sia indicativa della ricchezza che l’azienda produrrà negli anni a venire</a:t>
            </a:r>
          </a:p>
        </p:txBody>
      </p:sp>
      <p:sp>
        <p:nvSpPr>
          <p:cNvPr id="8" name="Titolo 1"/>
          <p:cNvSpPr txBox="1">
            <a:spLocks/>
          </p:cNvSpPr>
          <p:nvPr/>
        </p:nvSpPr>
        <p:spPr>
          <a:xfrm>
            <a:off x="0" y="0"/>
            <a:ext cx="9144000" cy="3326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dirty="0">
                <a:solidFill>
                  <a:schemeClr val="bg1"/>
                </a:solidFill>
                <a:effectLst>
                  <a:outerShdw blurRad="38100" dist="38100" dir="2700000" algn="tl">
                    <a:srgbClr val="000000">
                      <a:alpha val="43137"/>
                    </a:srgbClr>
                  </a:outerShdw>
                </a:effectLst>
              </a:rPr>
              <a:t>Metodo del reddito medio prospettico normalizzato</a:t>
            </a:r>
          </a:p>
        </p:txBody>
      </p:sp>
      <p:sp>
        <p:nvSpPr>
          <p:cNvPr id="2" name="Segnaposto numero diapositiva 1"/>
          <p:cNvSpPr>
            <a:spLocks noGrp="1"/>
          </p:cNvSpPr>
          <p:nvPr>
            <p:ph type="sldNum" sz="quarter" idx="12"/>
          </p:nvPr>
        </p:nvSpPr>
        <p:spPr>
          <a:xfrm>
            <a:off x="8077200" y="3472"/>
            <a:ext cx="1066800" cy="329184"/>
          </a:xfrm>
        </p:spPr>
        <p:txBody>
          <a:bodyPr/>
          <a:lstStyle/>
          <a:p>
            <a:fld id="{440E8D7C-6719-41CD-A18B-D7D8B4F93C24}" type="slidenum">
              <a:rPr lang="it-IT" smtClean="0"/>
              <a:pPr/>
              <a:t>12</a:t>
            </a:fld>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1845450" y="543892"/>
            <a:ext cx="4955203" cy="400110"/>
          </a:xfrm>
          <a:prstGeom prst="rect">
            <a:avLst/>
          </a:prstGeom>
          <a:noFill/>
        </p:spPr>
        <p:txBody>
          <a:bodyPr wrap="none" rtlCol="0">
            <a:spAutoFit/>
          </a:bodyPr>
          <a:lstStyle/>
          <a:p>
            <a:pPr algn="ctr"/>
            <a:r>
              <a:rPr lang="it-IT" sz="2000" b="1" dirty="0">
                <a:latin typeface="+mn-lt"/>
              </a:rPr>
              <a:t>Determinazione del Tasso di Attualizzazione </a:t>
            </a:r>
            <a:r>
              <a:rPr lang="it-IT" sz="2000" b="1" i="1" dirty="0">
                <a:latin typeface="+mn-lt"/>
              </a:rPr>
              <a:t>i</a:t>
            </a:r>
            <a:endParaRPr lang="it-IT" sz="2000" b="1" dirty="0">
              <a:latin typeface="+mn-lt"/>
            </a:endParaRPr>
          </a:p>
        </p:txBody>
      </p:sp>
      <p:sp>
        <p:nvSpPr>
          <p:cNvPr id="7" name="Rettangolo 6"/>
          <p:cNvSpPr/>
          <p:nvPr/>
        </p:nvSpPr>
        <p:spPr>
          <a:xfrm>
            <a:off x="3771781" y="944002"/>
            <a:ext cx="800219" cy="461665"/>
          </a:xfrm>
          <a:prstGeom prst="rect">
            <a:avLst/>
          </a:prstGeom>
        </p:spPr>
        <p:txBody>
          <a:bodyPr wrap="none">
            <a:spAutoFit/>
          </a:bodyPr>
          <a:lstStyle/>
          <a:p>
            <a:r>
              <a:rPr lang="it-IT" sz="2400" b="1" i="1" dirty="0">
                <a:latin typeface="+mn-lt"/>
              </a:rPr>
              <a:t>i=r+s</a:t>
            </a:r>
          </a:p>
        </p:txBody>
      </p:sp>
      <p:sp>
        <p:nvSpPr>
          <p:cNvPr id="8" name="Rettangolo 7"/>
          <p:cNvSpPr/>
          <p:nvPr/>
        </p:nvSpPr>
        <p:spPr>
          <a:xfrm>
            <a:off x="251519" y="1405667"/>
            <a:ext cx="8640961" cy="4585871"/>
          </a:xfrm>
          <a:prstGeom prst="rect">
            <a:avLst/>
          </a:prstGeom>
        </p:spPr>
        <p:txBody>
          <a:bodyPr wrap="square">
            <a:spAutoFit/>
          </a:bodyPr>
          <a:lstStyle/>
          <a:p>
            <a:pPr algn="just"/>
            <a:r>
              <a:rPr lang="it-IT" sz="2400" b="1" i="1" dirty="0">
                <a:latin typeface="+mn-lt"/>
              </a:rPr>
              <a:t>r </a:t>
            </a:r>
            <a:r>
              <a:rPr lang="it-IT" dirty="0">
                <a:latin typeface="+mn-lt"/>
                <a:sym typeface="Wingdings"/>
              </a:rPr>
              <a:t></a:t>
            </a:r>
            <a:r>
              <a:rPr lang="it-IT" dirty="0">
                <a:latin typeface="+mn-lt"/>
              </a:rPr>
              <a:t>rappresenta la remunerazione degli investimenti privi di rischio ovvero quella parte del tasso che valorizza il fattore tempo (costo per la rinuncia a disporre di una quantità di denaro per un certo tempo). Sul mercato non esistono forme di investimento che siano prive di rischio. Quindi, per una corretta stima del tasso </a:t>
            </a:r>
            <a:r>
              <a:rPr lang="it-IT" i="1" dirty="0">
                <a:latin typeface="+mn-lt"/>
              </a:rPr>
              <a:t>r</a:t>
            </a:r>
            <a:r>
              <a:rPr lang="it-IT" dirty="0">
                <a:latin typeface="+mn-lt"/>
              </a:rPr>
              <a:t>, è necessario ricorrere all’utilizzo dei rendimenti prodotti dai Titoli di Stato, i quali per caratteristiche sono tra i titoli meno rischiosi che si trovano sul mercato.</a:t>
            </a:r>
            <a:endParaRPr lang="it-IT" sz="2000" dirty="0">
              <a:latin typeface="+mn-lt"/>
            </a:endParaRPr>
          </a:p>
          <a:p>
            <a:pPr lvl="1" algn="just">
              <a:buFont typeface="Arial" pitchFamily="34" charset="0"/>
              <a:buChar char="•"/>
            </a:pPr>
            <a:r>
              <a:rPr lang="it-IT" sz="1600" b="1" dirty="0">
                <a:latin typeface="+mn-lt"/>
              </a:rPr>
              <a:t>BOT: </a:t>
            </a:r>
            <a:r>
              <a:rPr lang="it-IT" sz="1600" dirty="0">
                <a:latin typeface="+mn-lt"/>
              </a:rPr>
              <a:t>il loro utilizzo ha il pregio che il loro rendimento è  molto prossimo al tasso di rendimento di investimenti privi di rischio tuttavia essendo titoli a breve scadenza, si distinguono per la mancata coerenza temporale tra stima del tasso e natura del flusso;</a:t>
            </a:r>
          </a:p>
          <a:p>
            <a:pPr lvl="1" algn="just">
              <a:buFont typeface="Arial" pitchFamily="34" charset="0"/>
              <a:buChar char="•"/>
            </a:pPr>
            <a:r>
              <a:rPr lang="it-IT" sz="1600" b="1" dirty="0">
                <a:latin typeface="+mn-lt"/>
              </a:rPr>
              <a:t>CCT E BPT </a:t>
            </a:r>
            <a:r>
              <a:rPr lang="it-IT" sz="1600" dirty="0">
                <a:latin typeface="+mn-lt"/>
              </a:rPr>
              <a:t>titoli di Stato a più lunga scadenza e per tale ragione risentono maggiormente del rischio di  variazione dei tassi e per tale aspetto l’utilizzo di tali titoli  è un limite per la stima corretta di </a:t>
            </a:r>
            <a:r>
              <a:rPr lang="it-IT" sz="1600" i="1" dirty="0">
                <a:latin typeface="+mn-lt"/>
              </a:rPr>
              <a:t>r, </a:t>
            </a:r>
            <a:r>
              <a:rPr lang="it-IT" sz="1600" dirty="0">
                <a:latin typeface="+mn-lt"/>
              </a:rPr>
              <a:t>tali titoli, però, presentano una maggiore coerenza temporale con i flussi da attualizzare;</a:t>
            </a:r>
          </a:p>
          <a:p>
            <a:pPr lvl="1" algn="just">
              <a:buFont typeface="Arial" pitchFamily="34" charset="0"/>
              <a:buChar char="•"/>
            </a:pPr>
            <a:r>
              <a:rPr lang="it-IT" sz="1600" b="1" dirty="0" err="1">
                <a:latin typeface="+mn-lt"/>
              </a:rPr>
              <a:t>Rendistato</a:t>
            </a:r>
            <a:r>
              <a:rPr lang="it-IT" sz="1600" b="1" dirty="0">
                <a:latin typeface="+mn-lt"/>
              </a:rPr>
              <a:t> </a:t>
            </a:r>
            <a:r>
              <a:rPr lang="it-IT" sz="1600" dirty="0">
                <a:latin typeface="+mn-lt"/>
              </a:rPr>
              <a:t> non rappresenta un titolo di Stato ma una media ponderata dei rendimenti dei diversi titoli di Stato  pubblicata mensilmente dalla Banca d’Italia. Nel calcolo del </a:t>
            </a:r>
            <a:r>
              <a:rPr lang="it-IT" sz="1600" dirty="0" err="1">
                <a:latin typeface="+mn-lt"/>
              </a:rPr>
              <a:t>Rendistato</a:t>
            </a:r>
            <a:r>
              <a:rPr lang="it-IT" sz="1600" dirty="0">
                <a:latin typeface="+mn-lt"/>
              </a:rPr>
              <a:t> si attribuisce un maggior peso ai titoli a medio e lungo termine e, quindi da un punto di vista temporale sono caratterizzati da una migliore coerenza tra i tassi e i flussi da attualizzare.  </a:t>
            </a:r>
            <a:endParaRPr lang="it-IT" sz="1600" i="1" dirty="0">
              <a:latin typeface="+mn-lt"/>
            </a:endParaRPr>
          </a:p>
        </p:txBody>
      </p:sp>
      <p:sp>
        <p:nvSpPr>
          <p:cNvPr id="9" name="Titolo 1"/>
          <p:cNvSpPr txBox="1">
            <a:spLocks/>
          </p:cNvSpPr>
          <p:nvPr/>
        </p:nvSpPr>
        <p:spPr>
          <a:xfrm>
            <a:off x="0" y="0"/>
            <a:ext cx="9144000" cy="3326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dirty="0">
                <a:solidFill>
                  <a:schemeClr val="bg1"/>
                </a:solidFill>
                <a:effectLst>
                  <a:outerShdw blurRad="38100" dist="38100" dir="2700000" algn="tl">
                    <a:srgbClr val="000000">
                      <a:alpha val="43137"/>
                    </a:srgbClr>
                  </a:outerShdw>
                </a:effectLst>
              </a:rPr>
              <a:t>Metodo del reddito medio prospettico normalizzato</a:t>
            </a:r>
          </a:p>
        </p:txBody>
      </p:sp>
      <p:sp>
        <p:nvSpPr>
          <p:cNvPr id="2" name="Segnaposto numero diapositiva 1"/>
          <p:cNvSpPr>
            <a:spLocks noGrp="1"/>
          </p:cNvSpPr>
          <p:nvPr>
            <p:ph type="sldNum" sz="quarter" idx="12"/>
          </p:nvPr>
        </p:nvSpPr>
        <p:spPr>
          <a:xfrm>
            <a:off x="8080889" y="0"/>
            <a:ext cx="1066800" cy="329184"/>
          </a:xfrm>
        </p:spPr>
        <p:txBody>
          <a:bodyPr/>
          <a:lstStyle/>
          <a:p>
            <a:fld id="{440E8D7C-6719-41CD-A18B-D7D8B4F93C24}" type="slidenum">
              <a:rPr lang="it-IT" smtClean="0"/>
              <a:pPr/>
              <a:t>13</a:t>
            </a:fld>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1475656" y="1412776"/>
            <a:ext cx="5906104" cy="461665"/>
          </a:xfrm>
          <a:prstGeom prst="rect">
            <a:avLst/>
          </a:prstGeom>
          <a:noFill/>
        </p:spPr>
        <p:txBody>
          <a:bodyPr wrap="none" rtlCol="0">
            <a:spAutoFit/>
          </a:bodyPr>
          <a:lstStyle/>
          <a:p>
            <a:r>
              <a:rPr lang="it-IT" sz="2400" b="1" dirty="0">
                <a:latin typeface="+mn-lt"/>
              </a:rPr>
              <a:t>Determinazione del Tasso di Attualizzazione </a:t>
            </a:r>
            <a:r>
              <a:rPr lang="it-IT" sz="2400" b="1" i="1" dirty="0">
                <a:latin typeface="+mn-lt"/>
              </a:rPr>
              <a:t>i</a:t>
            </a:r>
            <a:endParaRPr lang="it-IT" sz="2400" b="1" dirty="0">
              <a:latin typeface="+mn-lt"/>
            </a:endParaRPr>
          </a:p>
        </p:txBody>
      </p:sp>
      <p:sp>
        <p:nvSpPr>
          <p:cNvPr id="7" name="Rettangolo 6"/>
          <p:cNvSpPr/>
          <p:nvPr/>
        </p:nvSpPr>
        <p:spPr>
          <a:xfrm>
            <a:off x="3851920" y="2060848"/>
            <a:ext cx="936104" cy="461665"/>
          </a:xfrm>
          <a:prstGeom prst="rect">
            <a:avLst/>
          </a:prstGeom>
        </p:spPr>
        <p:txBody>
          <a:bodyPr wrap="square">
            <a:spAutoFit/>
          </a:bodyPr>
          <a:lstStyle/>
          <a:p>
            <a:r>
              <a:rPr lang="it-IT" sz="2400" b="1" i="1" dirty="0">
                <a:latin typeface="+mn-lt"/>
              </a:rPr>
              <a:t>i=r+s</a:t>
            </a:r>
          </a:p>
        </p:txBody>
      </p:sp>
      <p:sp>
        <p:nvSpPr>
          <p:cNvPr id="8" name="Rettangolo 7"/>
          <p:cNvSpPr/>
          <p:nvPr/>
        </p:nvSpPr>
        <p:spPr>
          <a:xfrm>
            <a:off x="395536" y="2708920"/>
            <a:ext cx="8496944" cy="3046988"/>
          </a:xfrm>
          <a:prstGeom prst="rect">
            <a:avLst/>
          </a:prstGeom>
        </p:spPr>
        <p:txBody>
          <a:bodyPr wrap="square">
            <a:spAutoFit/>
          </a:bodyPr>
          <a:lstStyle/>
          <a:p>
            <a:r>
              <a:rPr lang="it-IT" sz="2400" b="1" i="1" dirty="0">
                <a:latin typeface="+mn-lt"/>
              </a:rPr>
              <a:t>s </a:t>
            </a:r>
            <a:r>
              <a:rPr lang="it-IT" dirty="0">
                <a:latin typeface="+mn-lt"/>
                <a:sym typeface="Wingdings"/>
              </a:rPr>
              <a:t></a:t>
            </a:r>
            <a:r>
              <a:rPr lang="it-IT" sz="2000" dirty="0">
                <a:latin typeface="+mn-lt"/>
              </a:rPr>
              <a:t>rappresenta la remunerazione per il rischio di impresa. Inizialmente questo tasso veniva determinato attraverso un procedimento empirico deduttivo. Poi, col passare degli anni, nella pratica professionale, sono stati introdotti metodi più analitici ed in particolare:</a:t>
            </a:r>
          </a:p>
          <a:p>
            <a:endParaRPr lang="it-IT" sz="2000" dirty="0">
              <a:latin typeface="+mn-lt"/>
            </a:endParaRPr>
          </a:p>
          <a:p>
            <a:pPr algn="ctr">
              <a:buFont typeface="Arial" pitchFamily="34" charset="0"/>
              <a:buChar char="•"/>
            </a:pPr>
            <a:r>
              <a:rPr lang="it-IT" sz="2000" dirty="0">
                <a:latin typeface="+mn-lt"/>
              </a:rPr>
              <a:t> </a:t>
            </a:r>
            <a:r>
              <a:rPr lang="en-GB" sz="2400" b="1" u="sng" dirty="0">
                <a:latin typeface="+mn-lt"/>
              </a:rPr>
              <a:t>Capital Asset Pricing Model (CAPM)</a:t>
            </a:r>
            <a:endParaRPr lang="en-GB" sz="2000" b="1" u="sng" dirty="0">
              <a:latin typeface="+mn-lt"/>
            </a:endParaRPr>
          </a:p>
          <a:p>
            <a:pPr algn="ctr"/>
            <a:endParaRPr lang="en-GB" sz="2000" b="1" dirty="0">
              <a:latin typeface="+mn-lt"/>
            </a:endParaRPr>
          </a:p>
          <a:p>
            <a:pPr algn="ctr">
              <a:buFont typeface="Arial" pitchFamily="34" charset="0"/>
              <a:buChar char="•"/>
            </a:pPr>
            <a:r>
              <a:rPr lang="en-GB" sz="2400" b="1" u="sng" dirty="0">
                <a:latin typeface="+mn-lt"/>
              </a:rPr>
              <a:t>Arbitrage Pricing Theory (APT)</a:t>
            </a:r>
            <a:endParaRPr lang="it-IT" sz="2400" b="1" u="sng" dirty="0">
              <a:latin typeface="+mn-lt"/>
            </a:endParaRPr>
          </a:p>
          <a:p>
            <a:endParaRPr lang="it-IT" sz="2000" dirty="0">
              <a:latin typeface="+mn-lt"/>
            </a:endParaRPr>
          </a:p>
        </p:txBody>
      </p:sp>
      <p:sp>
        <p:nvSpPr>
          <p:cNvPr id="10" name="Titolo 1"/>
          <p:cNvSpPr txBox="1">
            <a:spLocks/>
          </p:cNvSpPr>
          <p:nvPr/>
        </p:nvSpPr>
        <p:spPr>
          <a:xfrm>
            <a:off x="0" y="0"/>
            <a:ext cx="9144000" cy="3326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dirty="0">
                <a:solidFill>
                  <a:schemeClr val="bg1"/>
                </a:solidFill>
                <a:effectLst>
                  <a:outerShdw blurRad="38100" dist="38100" dir="2700000" algn="tl">
                    <a:srgbClr val="000000">
                      <a:alpha val="43137"/>
                    </a:srgbClr>
                  </a:outerShdw>
                </a:effectLst>
              </a:rPr>
              <a:t>Metodo del reddito medio prospettico normalizzato</a:t>
            </a:r>
          </a:p>
        </p:txBody>
      </p:sp>
      <p:sp>
        <p:nvSpPr>
          <p:cNvPr id="2" name="Segnaposto numero diapositiva 1"/>
          <p:cNvSpPr>
            <a:spLocks noGrp="1"/>
          </p:cNvSpPr>
          <p:nvPr>
            <p:ph type="sldNum" sz="quarter" idx="12"/>
          </p:nvPr>
        </p:nvSpPr>
        <p:spPr>
          <a:xfrm>
            <a:off x="8079432" y="3472"/>
            <a:ext cx="1066800" cy="329184"/>
          </a:xfrm>
        </p:spPr>
        <p:txBody>
          <a:bodyPr/>
          <a:lstStyle/>
          <a:p>
            <a:fld id="{440E8D7C-6719-41CD-A18B-D7D8B4F93C24}" type="slidenum">
              <a:rPr lang="it-IT" smtClean="0"/>
              <a:pPr/>
              <a:t>14</a:t>
            </a:fld>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4"/>
          <p:cNvSpPr>
            <a:spLocks noGrp="1"/>
          </p:cNvSpPr>
          <p:nvPr>
            <p:ph type="title"/>
          </p:nvPr>
        </p:nvSpPr>
        <p:spPr/>
        <p:txBody>
          <a:bodyPr>
            <a:normAutofit fontScale="90000"/>
          </a:bodyPr>
          <a:lstStyle/>
          <a:p>
            <a:br>
              <a:rPr lang="it-IT" b="1" dirty="0"/>
            </a:br>
            <a:endParaRPr lang="it-IT" dirty="0"/>
          </a:p>
        </p:txBody>
      </p:sp>
      <p:sp>
        <p:nvSpPr>
          <p:cNvPr id="2" name="Segnaposto numero diapositiva 1"/>
          <p:cNvSpPr>
            <a:spLocks noGrp="1"/>
          </p:cNvSpPr>
          <p:nvPr>
            <p:ph type="sldNum" sz="quarter" idx="12"/>
          </p:nvPr>
        </p:nvSpPr>
        <p:spPr/>
        <p:txBody>
          <a:bodyPr/>
          <a:lstStyle/>
          <a:p>
            <a:fld id="{440E8D7C-6719-41CD-A18B-D7D8B4F93C24}" type="slidenum">
              <a:rPr lang="it-IT" smtClean="0"/>
              <a:pPr/>
              <a:t>15</a:t>
            </a:fld>
            <a:endParaRPr lang="it-IT"/>
          </a:p>
        </p:txBody>
      </p:sp>
      <p:sp>
        <p:nvSpPr>
          <p:cNvPr id="10" name="Rettangolo 9"/>
          <p:cNvSpPr/>
          <p:nvPr/>
        </p:nvSpPr>
        <p:spPr>
          <a:xfrm>
            <a:off x="3204121" y="980727"/>
            <a:ext cx="2159694" cy="461665"/>
          </a:xfrm>
          <a:prstGeom prst="rect">
            <a:avLst/>
          </a:prstGeom>
        </p:spPr>
        <p:txBody>
          <a:bodyPr wrap="none">
            <a:spAutoFit/>
          </a:bodyPr>
          <a:lstStyle/>
          <a:p>
            <a:pPr algn="ctr"/>
            <a:r>
              <a:rPr lang="it-IT" sz="2400" b="1" dirty="0">
                <a:latin typeface="+mn-lt"/>
              </a:rPr>
              <a:t>principi comuni</a:t>
            </a:r>
          </a:p>
        </p:txBody>
      </p:sp>
      <p:sp>
        <p:nvSpPr>
          <p:cNvPr id="11" name="Rettangolo 10"/>
          <p:cNvSpPr/>
          <p:nvPr/>
        </p:nvSpPr>
        <p:spPr>
          <a:xfrm>
            <a:off x="395536" y="1522312"/>
            <a:ext cx="8064896" cy="584775"/>
          </a:xfrm>
          <a:prstGeom prst="rect">
            <a:avLst/>
          </a:prstGeom>
        </p:spPr>
        <p:txBody>
          <a:bodyPr wrap="square">
            <a:spAutoFit/>
          </a:bodyPr>
          <a:lstStyle/>
          <a:p>
            <a:r>
              <a:rPr lang="it-IT" sz="1600" dirty="0">
                <a:latin typeface="+mn-lt"/>
              </a:rPr>
              <a:t>a) l’imprenditore è </a:t>
            </a:r>
            <a:r>
              <a:rPr lang="it-IT" sz="1600" b="1" i="1" dirty="0">
                <a:latin typeface="+mn-lt"/>
              </a:rPr>
              <a:t>avverso al rischio </a:t>
            </a:r>
            <a:r>
              <a:rPr lang="it-IT" sz="1600" dirty="0">
                <a:latin typeface="+mn-lt"/>
              </a:rPr>
              <a:t>ossia maggiore è il rischio e maggiore dovrà essere il rendimento atteso</a:t>
            </a:r>
          </a:p>
        </p:txBody>
      </p:sp>
      <p:sp>
        <p:nvSpPr>
          <p:cNvPr id="12" name="Rettangolo 11"/>
          <p:cNvSpPr/>
          <p:nvPr/>
        </p:nvSpPr>
        <p:spPr>
          <a:xfrm>
            <a:off x="395536" y="2060848"/>
            <a:ext cx="7776864" cy="584775"/>
          </a:xfrm>
          <a:prstGeom prst="rect">
            <a:avLst/>
          </a:prstGeom>
        </p:spPr>
        <p:txBody>
          <a:bodyPr wrap="square">
            <a:spAutoFit/>
          </a:bodyPr>
          <a:lstStyle/>
          <a:p>
            <a:r>
              <a:rPr lang="it-IT" sz="1600" dirty="0">
                <a:latin typeface="+mn-lt"/>
              </a:rPr>
              <a:t>b) il rischio è associato alla variabilità dei rendimenti attesi; il rischio si divide in rischio sistematico e rischio specifico</a:t>
            </a:r>
          </a:p>
        </p:txBody>
      </p:sp>
      <p:sp>
        <p:nvSpPr>
          <p:cNvPr id="13" name="Rettangolo 12"/>
          <p:cNvSpPr/>
          <p:nvPr/>
        </p:nvSpPr>
        <p:spPr>
          <a:xfrm>
            <a:off x="395536" y="2708920"/>
            <a:ext cx="7776864" cy="338554"/>
          </a:xfrm>
          <a:prstGeom prst="rect">
            <a:avLst/>
          </a:prstGeom>
        </p:spPr>
        <p:txBody>
          <a:bodyPr wrap="square">
            <a:spAutoFit/>
          </a:bodyPr>
          <a:lstStyle/>
          <a:p>
            <a:r>
              <a:rPr lang="it-IT" sz="1600" dirty="0">
                <a:latin typeface="+mn-lt"/>
              </a:rPr>
              <a:t>c) </a:t>
            </a:r>
            <a:r>
              <a:rPr lang="it-IT" sz="1600" b="1" i="1" dirty="0">
                <a:latin typeface="+mn-lt"/>
              </a:rPr>
              <a:t>rischio sistematico</a:t>
            </a:r>
            <a:r>
              <a:rPr lang="it-IT" sz="1600" dirty="0">
                <a:latin typeface="+mn-lt"/>
              </a:rPr>
              <a:t>:  legato all’intero sistema economico. </a:t>
            </a:r>
          </a:p>
        </p:txBody>
      </p:sp>
      <p:sp>
        <p:nvSpPr>
          <p:cNvPr id="14" name="Rettangolo 13"/>
          <p:cNvSpPr/>
          <p:nvPr/>
        </p:nvSpPr>
        <p:spPr>
          <a:xfrm>
            <a:off x="467544" y="3356992"/>
            <a:ext cx="7776864" cy="584775"/>
          </a:xfrm>
          <a:prstGeom prst="rect">
            <a:avLst/>
          </a:prstGeom>
        </p:spPr>
        <p:txBody>
          <a:bodyPr wrap="square">
            <a:spAutoFit/>
          </a:bodyPr>
          <a:lstStyle/>
          <a:p>
            <a:r>
              <a:rPr lang="it-IT" sz="1600" dirty="0">
                <a:latin typeface="+mn-lt"/>
              </a:rPr>
              <a:t>d) </a:t>
            </a:r>
            <a:r>
              <a:rPr lang="it-IT" sz="1600" b="1" i="1" dirty="0">
                <a:latin typeface="+mn-lt"/>
              </a:rPr>
              <a:t>rischio specifico</a:t>
            </a:r>
            <a:r>
              <a:rPr lang="it-IT" sz="1600" dirty="0">
                <a:latin typeface="+mn-lt"/>
              </a:rPr>
              <a:t>:  riguarda solo l’azienda o i suoi più vicini competitori e può essere eliminato attraverso la diversificazione del portafoglio </a:t>
            </a:r>
          </a:p>
        </p:txBody>
      </p:sp>
      <p:grpSp>
        <p:nvGrpSpPr>
          <p:cNvPr id="2049" name="Group 1"/>
          <p:cNvGrpSpPr>
            <a:grpSpLocks/>
          </p:cNvGrpSpPr>
          <p:nvPr/>
        </p:nvGrpSpPr>
        <p:grpSpPr bwMode="auto">
          <a:xfrm>
            <a:off x="395536" y="4221088"/>
            <a:ext cx="4248472" cy="2232248"/>
            <a:chOff x="107712150" y="107339775"/>
            <a:chExt cx="5472000" cy="3132000"/>
          </a:xfrm>
        </p:grpSpPr>
        <p:sp>
          <p:nvSpPr>
            <p:cNvPr id="2050" name="Line 2"/>
            <p:cNvSpPr>
              <a:spLocks noChangeShapeType="1"/>
            </p:cNvSpPr>
            <p:nvPr/>
          </p:nvSpPr>
          <p:spPr bwMode="auto">
            <a:xfrm flipV="1">
              <a:off x="108036150" y="107555775"/>
              <a:ext cx="0" cy="2592000"/>
            </a:xfrm>
            <a:prstGeom prst="line">
              <a:avLst/>
            </a:prstGeom>
            <a:noFill/>
            <a:ln w="9525">
              <a:solidFill>
                <a:srgbClr val="000000"/>
              </a:solidFill>
              <a:round/>
              <a:headEnd/>
              <a:tailEnd type="triangle" w="med" len="med"/>
            </a:ln>
            <a:effectLst/>
          </p:spPr>
          <p:txBody>
            <a:bodyPr vert="horz" wrap="square" lIns="36576" tIns="36576" rIns="36576" bIns="36576" numCol="1" anchor="t" anchorCtr="0" compatLnSpc="1">
              <a:prstTxWarp prst="textNoShape">
                <a:avLst/>
              </a:prstTxWarp>
            </a:bodyPr>
            <a:lstStyle/>
            <a:p>
              <a:endParaRPr lang="it-IT"/>
            </a:p>
          </p:txBody>
        </p:sp>
        <p:sp>
          <p:nvSpPr>
            <p:cNvPr id="2051" name="Line 3"/>
            <p:cNvSpPr>
              <a:spLocks noChangeShapeType="1"/>
            </p:cNvSpPr>
            <p:nvPr/>
          </p:nvSpPr>
          <p:spPr bwMode="auto">
            <a:xfrm>
              <a:off x="108036150" y="110147775"/>
              <a:ext cx="4392000" cy="0"/>
            </a:xfrm>
            <a:prstGeom prst="line">
              <a:avLst/>
            </a:prstGeom>
            <a:noFill/>
            <a:ln w="9525">
              <a:solidFill>
                <a:srgbClr val="000000"/>
              </a:solidFill>
              <a:round/>
              <a:headEnd/>
              <a:tailEnd type="triangle" w="med" len="med"/>
            </a:ln>
            <a:effectLst/>
          </p:spPr>
          <p:txBody>
            <a:bodyPr vert="horz" wrap="square" lIns="36576" tIns="36576" rIns="36576" bIns="36576" numCol="1" anchor="t" anchorCtr="0" compatLnSpc="1">
              <a:prstTxWarp prst="textNoShape">
                <a:avLst/>
              </a:prstTxWarp>
            </a:bodyPr>
            <a:lstStyle/>
            <a:p>
              <a:endParaRPr lang="it-IT"/>
            </a:p>
          </p:txBody>
        </p:sp>
        <p:sp>
          <p:nvSpPr>
            <p:cNvPr id="2052" name="Arc 4"/>
            <p:cNvSpPr>
              <a:spLocks/>
            </p:cNvSpPr>
            <p:nvPr/>
          </p:nvSpPr>
          <p:spPr bwMode="auto">
            <a:xfrm rot="10800000">
              <a:off x="108585760" y="107951778"/>
              <a:ext cx="3352030" cy="1440000"/>
            </a:xfrm>
            <a:custGeom>
              <a:avLst/>
              <a:gdLst>
                <a:gd name="G0" fmla="+- 88 0 0"/>
                <a:gd name="G1" fmla="+- 21600 0 0"/>
                <a:gd name="G2" fmla="+- 21600 0 0"/>
                <a:gd name="T0" fmla="*/ 0 w 21626"/>
                <a:gd name="T1" fmla="*/ 0 h 21600"/>
                <a:gd name="T2" fmla="*/ 21626 w 21626"/>
                <a:gd name="T3" fmla="*/ 19968 h 21600"/>
                <a:gd name="T4" fmla="*/ 88 w 21626"/>
                <a:gd name="T5" fmla="*/ 21600 h 21600"/>
              </a:gdLst>
              <a:ahLst/>
              <a:cxnLst>
                <a:cxn ang="0">
                  <a:pos x="T0" y="T1"/>
                </a:cxn>
                <a:cxn ang="0">
                  <a:pos x="T2" y="T3"/>
                </a:cxn>
                <a:cxn ang="0">
                  <a:pos x="T4" y="T5"/>
                </a:cxn>
              </a:cxnLst>
              <a:rect l="0" t="0" r="r" b="b"/>
              <a:pathLst>
                <a:path w="21626" h="21600" fill="none" extrusionOk="0">
                  <a:moveTo>
                    <a:pt x="0" y="0"/>
                  </a:moveTo>
                  <a:cubicBezTo>
                    <a:pt x="29" y="0"/>
                    <a:pt x="58" y="-1"/>
                    <a:pt x="88" y="0"/>
                  </a:cubicBezTo>
                  <a:cubicBezTo>
                    <a:pt x="11384" y="0"/>
                    <a:pt x="20772" y="8703"/>
                    <a:pt x="21626" y="19967"/>
                  </a:cubicBezTo>
                </a:path>
                <a:path w="21626" h="21600" stroke="0" extrusionOk="0">
                  <a:moveTo>
                    <a:pt x="0" y="0"/>
                  </a:moveTo>
                  <a:cubicBezTo>
                    <a:pt x="29" y="0"/>
                    <a:pt x="58" y="-1"/>
                    <a:pt x="88" y="0"/>
                  </a:cubicBezTo>
                  <a:cubicBezTo>
                    <a:pt x="11384" y="0"/>
                    <a:pt x="20772" y="8703"/>
                    <a:pt x="21626" y="19967"/>
                  </a:cubicBezTo>
                  <a:lnTo>
                    <a:pt x="88" y="21600"/>
                  </a:lnTo>
                  <a:close/>
                </a:path>
              </a:pathLst>
            </a:custGeom>
            <a:noFill/>
            <a:ln w="9525">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2053" name="Line 5"/>
            <p:cNvSpPr>
              <a:spLocks noChangeShapeType="1"/>
            </p:cNvSpPr>
            <p:nvPr/>
          </p:nvSpPr>
          <p:spPr bwMode="auto">
            <a:xfrm>
              <a:off x="108036150" y="109571775"/>
              <a:ext cx="4212000" cy="0"/>
            </a:xfrm>
            <a:prstGeom prst="line">
              <a:avLst/>
            </a:prstGeom>
            <a:noFill/>
            <a:ln w="9525">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2054" name="Text Box 6"/>
            <p:cNvSpPr txBox="1">
              <a:spLocks noChangeArrowheads="1"/>
            </p:cNvSpPr>
            <p:nvPr/>
          </p:nvSpPr>
          <p:spPr bwMode="auto">
            <a:xfrm>
              <a:off x="111672150" y="109643775"/>
              <a:ext cx="1332000" cy="1800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dirty="0">
                  <a:ln>
                    <a:noFill/>
                  </a:ln>
                  <a:solidFill>
                    <a:srgbClr val="000000"/>
                  </a:solidFill>
                  <a:effectLst/>
                  <a:latin typeface="Times New Roman" pitchFamily="18" charset="0"/>
                </a:rPr>
                <a:t>Rischio sistematico</a:t>
              </a:r>
              <a:endParaRPr kumimoji="0" lang="it-IT" sz="1800" b="1" i="0" u="none" strike="noStrike" cap="none" normalizeH="0" baseline="0" dirty="0">
                <a:ln>
                  <a:noFill/>
                </a:ln>
                <a:solidFill>
                  <a:schemeClr val="tx1"/>
                </a:solidFill>
                <a:effectLst/>
                <a:latin typeface="Arial" pitchFamily="34" charset="0"/>
              </a:endParaRPr>
            </a:p>
          </p:txBody>
        </p:sp>
        <p:sp>
          <p:nvSpPr>
            <p:cNvPr id="2055" name="Text Box 7"/>
            <p:cNvSpPr txBox="1">
              <a:spLocks noChangeArrowheads="1"/>
            </p:cNvSpPr>
            <p:nvPr/>
          </p:nvSpPr>
          <p:spPr bwMode="auto">
            <a:xfrm>
              <a:off x="108180150" y="108887775"/>
              <a:ext cx="1116000" cy="1800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dirty="0">
                  <a:ln>
                    <a:noFill/>
                  </a:ln>
                  <a:solidFill>
                    <a:srgbClr val="000000"/>
                  </a:solidFill>
                  <a:effectLst/>
                  <a:latin typeface="Times New Roman" pitchFamily="18" charset="0"/>
                </a:rPr>
                <a:t>Rischio specifico</a:t>
              </a:r>
              <a:endParaRPr kumimoji="0" lang="it-IT" sz="1800" b="1" i="0" u="none" strike="noStrike" cap="none" normalizeH="0" baseline="0" dirty="0">
                <a:ln>
                  <a:noFill/>
                </a:ln>
                <a:solidFill>
                  <a:schemeClr val="tx1"/>
                </a:solidFill>
                <a:effectLst/>
                <a:latin typeface="Arial" pitchFamily="34" charset="0"/>
              </a:endParaRPr>
            </a:p>
          </p:txBody>
        </p:sp>
        <p:sp>
          <p:nvSpPr>
            <p:cNvPr id="2056" name="Text Box 8"/>
            <p:cNvSpPr txBox="1">
              <a:spLocks noChangeArrowheads="1"/>
            </p:cNvSpPr>
            <p:nvPr/>
          </p:nvSpPr>
          <p:spPr bwMode="auto">
            <a:xfrm>
              <a:off x="110448150" y="108419775"/>
              <a:ext cx="1332000" cy="1800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dirty="0">
                  <a:ln>
                    <a:noFill/>
                  </a:ln>
                  <a:solidFill>
                    <a:srgbClr val="000000"/>
                  </a:solidFill>
                  <a:effectLst/>
                  <a:latin typeface="Times New Roman" pitchFamily="18" charset="0"/>
                </a:rPr>
                <a:t>Rischio complessivo</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Arial" pitchFamily="34" charset="0"/>
              </a:endParaRPr>
            </a:p>
          </p:txBody>
        </p:sp>
        <p:sp>
          <p:nvSpPr>
            <p:cNvPr id="2057" name="Text Box 9"/>
            <p:cNvSpPr txBox="1">
              <a:spLocks noChangeArrowheads="1"/>
            </p:cNvSpPr>
            <p:nvPr/>
          </p:nvSpPr>
          <p:spPr bwMode="auto">
            <a:xfrm>
              <a:off x="107712150" y="107339775"/>
              <a:ext cx="602850" cy="174225"/>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900" b="1" i="0" u="none" strike="noStrike" cap="none" normalizeH="0" baseline="0" dirty="0">
                  <a:ln>
                    <a:noFill/>
                  </a:ln>
                  <a:solidFill>
                    <a:srgbClr val="000000"/>
                  </a:solidFill>
                  <a:effectLst/>
                  <a:latin typeface="Times New Roman" pitchFamily="18" charset="0"/>
                </a:rPr>
                <a:t>Rischio</a:t>
              </a:r>
              <a:r>
                <a:rPr kumimoji="0" lang="it-IT" sz="1000" b="1" i="0" u="none" strike="noStrike" cap="none" normalizeH="0" baseline="0" dirty="0">
                  <a:ln>
                    <a:noFill/>
                  </a:ln>
                  <a:solidFill>
                    <a:srgbClr val="000000"/>
                  </a:solidFill>
                  <a:effectLst/>
                  <a:latin typeface="Times New Roman" pitchFamily="18" charset="0"/>
                </a:rPr>
                <a:t> </a:t>
              </a:r>
              <a:endParaRPr kumimoji="0" lang="it-IT" sz="1800" b="1" i="0" u="none" strike="noStrike" cap="none" normalizeH="0" baseline="0" dirty="0">
                <a:ln>
                  <a:noFill/>
                </a:ln>
                <a:solidFill>
                  <a:schemeClr val="tx1"/>
                </a:solidFill>
                <a:effectLst/>
                <a:latin typeface="Arial" pitchFamily="34" charset="0"/>
              </a:endParaRPr>
            </a:p>
          </p:txBody>
        </p:sp>
        <p:sp>
          <p:nvSpPr>
            <p:cNvPr id="2058" name="Text Box 10"/>
            <p:cNvSpPr txBox="1">
              <a:spLocks noChangeArrowheads="1"/>
            </p:cNvSpPr>
            <p:nvPr/>
          </p:nvSpPr>
          <p:spPr bwMode="auto">
            <a:xfrm>
              <a:off x="111492150" y="110291775"/>
              <a:ext cx="1692000" cy="1800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dirty="0">
                  <a:ln>
                    <a:noFill/>
                  </a:ln>
                  <a:solidFill>
                    <a:srgbClr val="000000"/>
                  </a:solidFill>
                  <a:effectLst/>
                  <a:latin typeface="Times New Roman" pitchFamily="18" charset="0"/>
                </a:rPr>
                <a:t>Livello di diversificazione</a:t>
              </a:r>
              <a:endParaRPr kumimoji="0" lang="it-IT" b="1" i="0" u="none" strike="noStrike" cap="none" normalizeH="0" baseline="0" dirty="0">
                <a:ln>
                  <a:noFill/>
                </a:ln>
                <a:solidFill>
                  <a:schemeClr val="tx1"/>
                </a:solidFill>
                <a:effectLst/>
                <a:latin typeface="Arial" pitchFamily="34" charset="0"/>
              </a:endParaRPr>
            </a:p>
          </p:txBody>
        </p:sp>
      </p:grpSp>
      <p:sp>
        <p:nvSpPr>
          <p:cNvPr id="20"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Metodi di calcolo del tasso di rischio s</a:t>
            </a:r>
            <a:endParaRPr lang="it-IT" sz="2800" cap="all"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2534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ggetto 6"/>
          <p:cNvGraphicFramePr>
            <a:graphicFrameLocks noChangeAspect="1"/>
          </p:cNvGraphicFramePr>
          <p:nvPr>
            <p:extLst>
              <p:ext uri="{D42A27DB-BD31-4B8C-83A1-F6EECF244321}">
                <p14:modId xmlns:p14="http://schemas.microsoft.com/office/powerpoint/2010/main" val="3815376945"/>
              </p:ext>
            </p:extLst>
          </p:nvPr>
        </p:nvGraphicFramePr>
        <p:xfrm>
          <a:off x="2987824" y="692696"/>
          <a:ext cx="2684749" cy="1380728"/>
        </p:xfrm>
        <a:graphic>
          <a:graphicData uri="http://schemas.openxmlformats.org/presentationml/2006/ole">
            <mc:AlternateContent xmlns:mc="http://schemas.openxmlformats.org/markup-compatibility/2006">
              <mc:Choice xmlns:v="urn:schemas-microsoft-com:vml" Requires="v">
                <p:oleObj spid="_x0000_s1338" name="Equation" r:id="rId3" imgW="889000" imgH="457200" progId="Equation.3">
                  <p:embed/>
                </p:oleObj>
              </mc:Choice>
              <mc:Fallback>
                <p:oleObj name="Equation" r:id="rId3" imgW="889000" imgH="457200" progId="Equation.3">
                  <p:embed/>
                  <p:pic>
                    <p:nvPicPr>
                      <p:cNvPr id="0" name="Picture 28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692696"/>
                        <a:ext cx="2684749" cy="138072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CasellaDiTesto 7"/>
          <p:cNvSpPr txBox="1"/>
          <p:nvPr/>
        </p:nvSpPr>
        <p:spPr>
          <a:xfrm>
            <a:off x="251520" y="1916832"/>
            <a:ext cx="8496944" cy="4185761"/>
          </a:xfrm>
          <a:prstGeom prst="rect">
            <a:avLst/>
          </a:prstGeom>
          <a:noFill/>
        </p:spPr>
        <p:txBody>
          <a:bodyPr wrap="square" rtlCol="0">
            <a:spAutoFit/>
          </a:bodyPr>
          <a:lstStyle/>
          <a:p>
            <a:r>
              <a:rPr lang="it-IT" sz="1600" b="1" dirty="0" err="1">
                <a:latin typeface="+mn-lt"/>
              </a:rPr>
              <a:t>r</a:t>
            </a:r>
            <a:r>
              <a:rPr lang="it-IT" sz="1600" b="1" baseline="-25000" dirty="0" err="1">
                <a:latin typeface="+mn-lt"/>
              </a:rPr>
              <a:t>m</a:t>
            </a:r>
            <a:r>
              <a:rPr lang="it-IT" sz="1600" b="1" dirty="0" err="1">
                <a:latin typeface="+mn-lt"/>
              </a:rPr>
              <a:t>=</a:t>
            </a:r>
            <a:r>
              <a:rPr lang="it-IT" sz="1600" b="1" dirty="0">
                <a:latin typeface="+mn-lt"/>
              </a:rPr>
              <a:t> rappresenta il rendimento del mercato azionario</a:t>
            </a:r>
          </a:p>
          <a:p>
            <a:endParaRPr lang="it-IT" sz="1600" b="1" dirty="0">
              <a:latin typeface="+mn-lt"/>
            </a:endParaRPr>
          </a:p>
          <a:p>
            <a:r>
              <a:rPr lang="it-IT" sz="1600" b="1" dirty="0" err="1">
                <a:latin typeface="+mn-lt"/>
              </a:rPr>
              <a:t>r</a:t>
            </a:r>
            <a:r>
              <a:rPr lang="it-IT" sz="1600" b="1" baseline="-25000" dirty="0" err="1">
                <a:latin typeface="+mn-lt"/>
              </a:rPr>
              <a:t>s</a:t>
            </a:r>
            <a:r>
              <a:rPr lang="it-IT" sz="1600" b="1" dirty="0" err="1">
                <a:latin typeface="+mn-lt"/>
              </a:rPr>
              <a:t>=</a:t>
            </a:r>
            <a:r>
              <a:rPr lang="it-IT" sz="1600" b="1" baseline="-25000" dirty="0">
                <a:latin typeface="+mn-lt"/>
              </a:rPr>
              <a:t> </a:t>
            </a:r>
            <a:r>
              <a:rPr lang="it-IT" sz="1600" b="1" dirty="0">
                <a:latin typeface="+mn-lt"/>
              </a:rPr>
              <a:t>rappresenta il rendimento dei titoli di Stato</a:t>
            </a:r>
          </a:p>
          <a:p>
            <a:endParaRPr lang="it-IT" sz="1600" b="1" dirty="0">
              <a:latin typeface="+mn-lt"/>
            </a:endParaRPr>
          </a:p>
          <a:p>
            <a:r>
              <a:rPr lang="it-IT" sz="1600" b="1" dirty="0">
                <a:latin typeface="+mn-lt"/>
              </a:rPr>
              <a:t>(</a:t>
            </a:r>
            <a:r>
              <a:rPr lang="it-IT" sz="1600" b="1" dirty="0" err="1">
                <a:latin typeface="+mn-lt"/>
              </a:rPr>
              <a:t>r</a:t>
            </a:r>
            <a:r>
              <a:rPr lang="it-IT" sz="1600" b="1" baseline="-25000" dirty="0" err="1">
                <a:latin typeface="+mn-lt"/>
              </a:rPr>
              <a:t>m</a:t>
            </a:r>
            <a:r>
              <a:rPr lang="it-IT" sz="1600" b="1" dirty="0">
                <a:latin typeface="+mn-lt"/>
              </a:rPr>
              <a:t> – </a:t>
            </a:r>
            <a:r>
              <a:rPr lang="it-IT" sz="1600" b="1" dirty="0" err="1">
                <a:latin typeface="+mn-lt"/>
              </a:rPr>
              <a:t>r</a:t>
            </a:r>
            <a:r>
              <a:rPr lang="it-IT" sz="1600" b="1" baseline="-25000" dirty="0" err="1">
                <a:latin typeface="+mn-lt"/>
              </a:rPr>
              <a:t>s</a:t>
            </a:r>
            <a:r>
              <a:rPr lang="it-IT" sz="1600" b="1" baseline="-25000" dirty="0">
                <a:latin typeface="+mn-lt"/>
              </a:rPr>
              <a:t> </a:t>
            </a:r>
            <a:r>
              <a:rPr lang="it-IT" sz="1600" b="1" dirty="0">
                <a:latin typeface="+mn-lt"/>
              </a:rPr>
              <a:t>) = rappresenta il differenziale tra quanto rende il mercato e quanto rende l’investimento in titoli di Stato</a:t>
            </a:r>
          </a:p>
          <a:p>
            <a:endParaRPr lang="it-IT" b="1" dirty="0">
              <a:latin typeface="+mn-lt"/>
            </a:endParaRPr>
          </a:p>
          <a:p>
            <a:r>
              <a:rPr lang="el-GR" b="1" dirty="0">
                <a:latin typeface="+mn-lt"/>
              </a:rPr>
              <a:t>β</a:t>
            </a:r>
            <a:r>
              <a:rPr lang="it-IT" b="1" dirty="0">
                <a:latin typeface="+mn-lt"/>
              </a:rPr>
              <a:t>= </a:t>
            </a:r>
            <a:r>
              <a:rPr lang="it-IT" dirty="0">
                <a:latin typeface="+mn-lt"/>
              </a:rPr>
              <a:t>misura il grado di esposizione dell’azienda al rischio sistematico</a:t>
            </a:r>
          </a:p>
          <a:p>
            <a:pPr lvl="1">
              <a:buFont typeface="Arial" pitchFamily="34" charset="0"/>
              <a:buChar char="•"/>
            </a:pPr>
            <a:r>
              <a:rPr lang="el-GR" sz="1400" b="1" dirty="0"/>
              <a:t>β</a:t>
            </a:r>
            <a:r>
              <a:rPr lang="it-IT" sz="1400" b="1" dirty="0"/>
              <a:t>&gt;1 </a:t>
            </a:r>
            <a:r>
              <a:rPr lang="it-IT" sz="1400" dirty="0"/>
              <a:t>il titolo azionario risente fortemente, dell’andamento generale dell’economia;</a:t>
            </a:r>
          </a:p>
          <a:p>
            <a:pPr lvl="1">
              <a:buFont typeface="Arial" pitchFamily="34" charset="0"/>
              <a:buChar char="•"/>
            </a:pPr>
            <a:endParaRPr lang="it-IT" sz="1400" dirty="0"/>
          </a:p>
          <a:p>
            <a:pPr lvl="1">
              <a:buFont typeface="Arial" pitchFamily="34" charset="0"/>
              <a:buChar char="•"/>
            </a:pPr>
            <a:r>
              <a:rPr lang="el-GR" sz="1400" b="1" dirty="0"/>
              <a:t>β</a:t>
            </a:r>
            <a:r>
              <a:rPr lang="it-IT" sz="1400" b="1" dirty="0"/>
              <a:t>&lt;1 </a:t>
            </a:r>
            <a:r>
              <a:rPr lang="it-IT" sz="1400" dirty="0"/>
              <a:t>il titolo azionario è in questo caso difensivo perché poco sensibile all’andamento generale dell’economia. </a:t>
            </a:r>
          </a:p>
          <a:p>
            <a:pPr lvl="1">
              <a:buFont typeface="Arial" pitchFamily="34" charset="0"/>
              <a:buChar char="•"/>
            </a:pPr>
            <a:endParaRPr lang="it-IT" sz="1400" dirty="0"/>
          </a:p>
          <a:p>
            <a:pPr lvl="1">
              <a:buFont typeface="Arial" pitchFamily="34" charset="0"/>
              <a:buChar char="•"/>
            </a:pPr>
            <a:r>
              <a:rPr lang="el-GR" sz="1400" b="1" dirty="0"/>
              <a:t>β</a:t>
            </a:r>
            <a:r>
              <a:rPr lang="it-IT" sz="1400" b="1" dirty="0"/>
              <a:t>=1 </a:t>
            </a:r>
            <a:r>
              <a:rPr lang="it-IT" sz="1400" dirty="0"/>
              <a:t>il rendimento delle aziende con </a:t>
            </a:r>
            <a:r>
              <a:rPr lang="el-GR" sz="1400" dirty="0"/>
              <a:t>β</a:t>
            </a:r>
            <a:r>
              <a:rPr lang="it-IT" sz="1400" dirty="0"/>
              <a:t> uguale a 1 replica esattamente l’andamento del mercato. Per tale ragione si parla di aziende cicliche.</a:t>
            </a:r>
            <a:endParaRPr lang="it-IT" sz="1400" dirty="0">
              <a:latin typeface="+mn-lt"/>
            </a:endParaRPr>
          </a:p>
          <a:p>
            <a:endParaRPr lang="it-IT" dirty="0">
              <a:latin typeface="+mn-lt"/>
            </a:endParaRPr>
          </a:p>
          <a:p>
            <a:endParaRPr lang="it-IT" dirty="0">
              <a:latin typeface="+mn-lt"/>
            </a:endParaRPr>
          </a:p>
        </p:txBody>
      </p:sp>
      <p:sp>
        <p:nvSpPr>
          <p:cNvPr id="6"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Capital asset </a:t>
            </a:r>
            <a:r>
              <a:rPr lang="it-IT" sz="2800" b="1" cap="all" dirty="0" err="1">
                <a:solidFill>
                  <a:schemeClr val="bg1"/>
                </a:solidFill>
                <a:effectLst>
                  <a:outerShdw blurRad="38100" dist="38100" dir="2700000" algn="tl">
                    <a:srgbClr val="000000">
                      <a:alpha val="43137"/>
                    </a:srgbClr>
                  </a:outerShdw>
                </a:effectLst>
              </a:rPr>
              <a:t>pricing</a:t>
            </a:r>
            <a:r>
              <a:rPr lang="it-IT" sz="2800" b="1" cap="all" dirty="0">
                <a:solidFill>
                  <a:schemeClr val="bg1"/>
                </a:solidFill>
                <a:effectLst>
                  <a:outerShdw blurRad="38100" dist="38100" dir="2700000" algn="tl">
                    <a:srgbClr val="000000">
                      <a:alpha val="43137"/>
                    </a:srgbClr>
                  </a:outerShdw>
                </a:effectLst>
              </a:rPr>
              <a:t> model (</a:t>
            </a:r>
            <a:r>
              <a:rPr lang="it-IT" sz="2800" b="1" cap="all" dirty="0" err="1">
                <a:solidFill>
                  <a:schemeClr val="bg1"/>
                </a:solidFill>
                <a:effectLst>
                  <a:outerShdw blurRad="38100" dist="38100" dir="2700000" algn="tl">
                    <a:srgbClr val="000000">
                      <a:alpha val="43137"/>
                    </a:srgbClr>
                  </a:outerShdw>
                </a:effectLst>
              </a:rPr>
              <a:t>capm</a:t>
            </a:r>
            <a:r>
              <a:rPr lang="it-IT" sz="2800" b="1" cap="all" dirty="0">
                <a:solidFill>
                  <a:schemeClr val="bg1"/>
                </a:solidFill>
                <a:effectLst>
                  <a:outerShdw blurRad="38100" dist="38100" dir="2700000" algn="tl">
                    <a:srgbClr val="000000">
                      <a:alpha val="43137"/>
                    </a:srgbClr>
                  </a:outerShdw>
                </a:effectLst>
              </a:rPr>
              <a:t>)</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16</a:t>
            </a:fld>
            <a:endParaRPr lang="it-IT"/>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p:cNvSpPr txBox="1"/>
          <p:nvPr/>
        </p:nvSpPr>
        <p:spPr>
          <a:xfrm>
            <a:off x="107504" y="764704"/>
            <a:ext cx="2448272" cy="677108"/>
          </a:xfrm>
          <a:prstGeom prst="rect">
            <a:avLst/>
          </a:prstGeom>
          <a:noFill/>
        </p:spPr>
        <p:txBody>
          <a:bodyPr wrap="square" rtlCol="0">
            <a:spAutoFit/>
          </a:bodyPr>
          <a:lstStyle/>
          <a:p>
            <a:endParaRPr lang="it-IT" b="1" dirty="0">
              <a:latin typeface="+mn-lt"/>
            </a:endParaRPr>
          </a:p>
          <a:p>
            <a:r>
              <a:rPr lang="it-IT" sz="2000" b="1" dirty="0">
                <a:solidFill>
                  <a:srgbClr val="FF0000"/>
                </a:solidFill>
                <a:latin typeface="+mn-lt"/>
              </a:rPr>
              <a:t>Stima  del valore di </a:t>
            </a:r>
            <a:r>
              <a:rPr lang="el-GR" sz="2000" b="1" dirty="0">
                <a:solidFill>
                  <a:srgbClr val="FF0000"/>
                </a:solidFill>
                <a:latin typeface="+mn-lt"/>
              </a:rPr>
              <a:t>β</a:t>
            </a:r>
            <a:endParaRPr lang="it-IT" dirty="0">
              <a:latin typeface="+mn-lt"/>
            </a:endParaRPr>
          </a:p>
        </p:txBody>
      </p:sp>
      <p:sp>
        <p:nvSpPr>
          <p:cNvPr id="6" name="CasellaDiTesto 5"/>
          <p:cNvSpPr txBox="1"/>
          <p:nvPr/>
        </p:nvSpPr>
        <p:spPr>
          <a:xfrm>
            <a:off x="0" y="1556792"/>
            <a:ext cx="5076056" cy="646331"/>
          </a:xfrm>
          <a:prstGeom prst="rect">
            <a:avLst/>
          </a:prstGeom>
          <a:noFill/>
        </p:spPr>
        <p:txBody>
          <a:bodyPr wrap="square" rtlCol="0">
            <a:spAutoFit/>
          </a:bodyPr>
          <a:lstStyle/>
          <a:p>
            <a:r>
              <a:rPr lang="it-IT" sz="1200" dirty="0"/>
              <a:t>Il valore di </a:t>
            </a:r>
            <a:r>
              <a:rPr lang="el-GR" sz="1200" b="1" dirty="0"/>
              <a:t>β</a:t>
            </a:r>
            <a:r>
              <a:rPr lang="it-IT" sz="1200" b="1" dirty="0"/>
              <a:t> </a:t>
            </a:r>
            <a:r>
              <a:rPr lang="it-IT" sz="1200" dirty="0"/>
              <a:t>si determina come rapporto tra una covarianza ed una varianza e rappresenta la pendenza della retta che interpola la nuvola di punti</a:t>
            </a:r>
          </a:p>
        </p:txBody>
      </p:sp>
      <p:grpSp>
        <p:nvGrpSpPr>
          <p:cNvPr id="47107" name="Group 3"/>
          <p:cNvGrpSpPr>
            <a:grpSpLocks/>
          </p:cNvGrpSpPr>
          <p:nvPr/>
        </p:nvGrpSpPr>
        <p:grpSpPr bwMode="auto">
          <a:xfrm>
            <a:off x="5076056" y="1052736"/>
            <a:ext cx="2376264" cy="1656184"/>
            <a:chOff x="107280150" y="107519775"/>
            <a:chExt cx="4932000" cy="4068000"/>
          </a:xfrm>
        </p:grpSpPr>
        <p:sp>
          <p:nvSpPr>
            <p:cNvPr id="47108" name="Line 4"/>
            <p:cNvSpPr>
              <a:spLocks noChangeShapeType="1"/>
            </p:cNvSpPr>
            <p:nvPr/>
          </p:nvSpPr>
          <p:spPr bwMode="auto">
            <a:xfrm flipV="1">
              <a:off x="107280150" y="107519775"/>
              <a:ext cx="0" cy="4068000"/>
            </a:xfrm>
            <a:prstGeom prst="line">
              <a:avLst/>
            </a:prstGeom>
            <a:noFill/>
            <a:ln w="9525">
              <a:solidFill>
                <a:srgbClr val="000000"/>
              </a:solidFill>
              <a:round/>
              <a:headEnd/>
              <a:tailEnd type="triangle" w="med" len="med"/>
            </a:ln>
            <a:effectLst/>
          </p:spPr>
          <p:txBody>
            <a:bodyPr vert="horz" wrap="square" lIns="36576" tIns="36576" rIns="36576" bIns="36576" numCol="1" anchor="t" anchorCtr="0" compatLnSpc="1">
              <a:prstTxWarp prst="textNoShape">
                <a:avLst/>
              </a:prstTxWarp>
            </a:bodyPr>
            <a:lstStyle/>
            <a:p>
              <a:endParaRPr lang="it-IT"/>
            </a:p>
          </p:txBody>
        </p:sp>
        <p:sp>
          <p:nvSpPr>
            <p:cNvPr id="47109" name="Line 5"/>
            <p:cNvSpPr>
              <a:spLocks noChangeShapeType="1"/>
            </p:cNvSpPr>
            <p:nvPr/>
          </p:nvSpPr>
          <p:spPr bwMode="auto">
            <a:xfrm>
              <a:off x="107280150" y="111587775"/>
              <a:ext cx="4932000" cy="0"/>
            </a:xfrm>
            <a:prstGeom prst="line">
              <a:avLst/>
            </a:prstGeom>
            <a:noFill/>
            <a:ln w="9525">
              <a:solidFill>
                <a:srgbClr val="000000"/>
              </a:solidFill>
              <a:round/>
              <a:headEnd/>
              <a:tailEnd type="triangle" w="med" len="med"/>
            </a:ln>
            <a:effectLst/>
          </p:spPr>
          <p:txBody>
            <a:bodyPr vert="horz" wrap="square" lIns="36576" tIns="36576" rIns="36576" bIns="36576" numCol="1" anchor="t" anchorCtr="0" compatLnSpc="1">
              <a:prstTxWarp prst="textNoShape">
                <a:avLst/>
              </a:prstTxWarp>
            </a:bodyPr>
            <a:lstStyle/>
            <a:p>
              <a:endParaRPr lang="it-IT"/>
            </a:p>
          </p:txBody>
        </p:sp>
        <p:sp>
          <p:nvSpPr>
            <p:cNvPr id="47110" name="Line 6"/>
            <p:cNvSpPr>
              <a:spLocks noChangeShapeType="1"/>
            </p:cNvSpPr>
            <p:nvPr/>
          </p:nvSpPr>
          <p:spPr bwMode="auto">
            <a:xfrm flipV="1">
              <a:off x="107676150" y="108491775"/>
              <a:ext cx="2664000" cy="2556000"/>
            </a:xfrm>
            <a:prstGeom prst="line">
              <a:avLst/>
            </a:prstGeom>
            <a:noFill/>
            <a:ln w="9525">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1" name="Line 7"/>
            <p:cNvSpPr>
              <a:spLocks noChangeShapeType="1"/>
            </p:cNvSpPr>
            <p:nvPr/>
          </p:nvSpPr>
          <p:spPr bwMode="auto">
            <a:xfrm>
              <a:off x="107676150" y="111047775"/>
              <a:ext cx="3708000" cy="0"/>
            </a:xfrm>
            <a:prstGeom prst="line">
              <a:avLst/>
            </a:prstGeom>
            <a:noFill/>
            <a:ln w="6350">
              <a:solidFill>
                <a:srgbClr val="CCCCCC"/>
              </a:solidFill>
              <a:prstDash val="dashDot"/>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2" name="Freeform 8"/>
            <p:cNvSpPr>
              <a:spLocks/>
            </p:cNvSpPr>
            <p:nvPr/>
          </p:nvSpPr>
          <p:spPr bwMode="auto">
            <a:xfrm>
              <a:off x="107960944" y="110739330"/>
              <a:ext cx="43963" cy="307739"/>
            </a:xfrm>
            <a:custGeom>
              <a:avLst/>
              <a:gdLst/>
              <a:ahLst/>
              <a:cxnLst>
                <a:cxn ang="0">
                  <a:pos x="9376" y="55470"/>
                </a:cxn>
                <a:cxn ang="0">
                  <a:pos x="29696" y="207870"/>
                </a:cxn>
                <a:cxn ang="0">
                  <a:pos x="39856" y="299310"/>
                </a:cxn>
              </a:cxnLst>
              <a:rect l="0" t="0" r="r" b="b"/>
              <a:pathLst>
                <a:path w="43963" h="307739">
                  <a:moveTo>
                    <a:pt x="9376" y="55470"/>
                  </a:moveTo>
                  <a:cubicBezTo>
                    <a:pt x="35251" y="184845"/>
                    <a:pt x="0" y="0"/>
                    <a:pt x="29696" y="207870"/>
                  </a:cubicBezTo>
                  <a:cubicBezTo>
                    <a:pt x="43963" y="307739"/>
                    <a:pt x="39856" y="182643"/>
                    <a:pt x="39856" y="299310"/>
                  </a:cubicBezTo>
                </a:path>
              </a:pathLst>
            </a:custGeom>
            <a:noFill/>
            <a:ln w="9525" cap="flat">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3" name="Text Box 9"/>
            <p:cNvSpPr txBox="1">
              <a:spLocks noChangeArrowheads="1"/>
            </p:cNvSpPr>
            <p:nvPr/>
          </p:nvSpPr>
          <p:spPr bwMode="auto">
            <a:xfrm>
              <a:off x="108102150" y="110605844"/>
              <a:ext cx="252000" cy="323999"/>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400" b="1" i="0" u="none" strike="noStrike" cap="none" normalizeH="0" baseline="0" noProof="1">
                  <a:ln>
                    <a:noFill/>
                  </a:ln>
                  <a:solidFill>
                    <a:srgbClr val="000000"/>
                  </a:solidFill>
                  <a:effectLst/>
                  <a:latin typeface="Times New Roman" pitchFamily="18" charset="0"/>
                </a:rPr>
                <a:t>β</a:t>
              </a:r>
              <a:endParaRPr kumimoji="0" lang="it-IT" sz="1800" b="0" i="0" u="none" strike="noStrike" cap="none" normalizeH="0" baseline="0" dirty="0">
                <a:ln>
                  <a:noFill/>
                </a:ln>
                <a:solidFill>
                  <a:schemeClr val="tx1"/>
                </a:solidFill>
                <a:effectLst/>
                <a:latin typeface="Arial" pitchFamily="34" charset="0"/>
              </a:endParaRPr>
            </a:p>
          </p:txBody>
        </p:sp>
        <p:sp>
          <p:nvSpPr>
            <p:cNvPr id="47114" name="Oval 10"/>
            <p:cNvSpPr>
              <a:spLocks noChangeArrowheads="1"/>
            </p:cNvSpPr>
            <p:nvPr/>
          </p:nvSpPr>
          <p:spPr bwMode="auto">
            <a:xfrm>
              <a:off x="108684150" y="109067775"/>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5" name="Oval 11"/>
            <p:cNvSpPr>
              <a:spLocks noChangeArrowheads="1"/>
            </p:cNvSpPr>
            <p:nvPr/>
          </p:nvSpPr>
          <p:spPr bwMode="auto">
            <a:xfrm>
              <a:off x="108432300" y="109523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6" name="Oval 12"/>
            <p:cNvSpPr>
              <a:spLocks noChangeArrowheads="1"/>
            </p:cNvSpPr>
            <p:nvPr/>
          </p:nvSpPr>
          <p:spPr bwMode="auto">
            <a:xfrm>
              <a:off x="109197300" y="109175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7" name="Oval 13"/>
            <p:cNvSpPr>
              <a:spLocks noChangeArrowheads="1"/>
            </p:cNvSpPr>
            <p:nvPr/>
          </p:nvSpPr>
          <p:spPr bwMode="auto">
            <a:xfrm>
              <a:off x="109494300" y="108686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8" name="Oval 14"/>
            <p:cNvSpPr>
              <a:spLocks noChangeArrowheads="1"/>
            </p:cNvSpPr>
            <p:nvPr/>
          </p:nvSpPr>
          <p:spPr bwMode="auto">
            <a:xfrm>
              <a:off x="109917300" y="10942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19" name="Oval 15"/>
            <p:cNvSpPr>
              <a:spLocks noChangeArrowheads="1"/>
            </p:cNvSpPr>
            <p:nvPr/>
          </p:nvSpPr>
          <p:spPr bwMode="auto">
            <a:xfrm>
              <a:off x="109215300" y="109835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0" name="Oval 16"/>
            <p:cNvSpPr>
              <a:spLocks noChangeArrowheads="1"/>
            </p:cNvSpPr>
            <p:nvPr/>
          </p:nvSpPr>
          <p:spPr bwMode="auto">
            <a:xfrm>
              <a:off x="108747300" y="10967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1" name="Oval 17"/>
            <p:cNvSpPr>
              <a:spLocks noChangeArrowheads="1"/>
            </p:cNvSpPr>
            <p:nvPr/>
          </p:nvSpPr>
          <p:spPr bwMode="auto">
            <a:xfrm>
              <a:off x="109620300" y="10942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2" name="Oval 18"/>
            <p:cNvSpPr>
              <a:spLocks noChangeArrowheads="1"/>
            </p:cNvSpPr>
            <p:nvPr/>
          </p:nvSpPr>
          <p:spPr bwMode="auto">
            <a:xfrm>
              <a:off x="109935300" y="109001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3" name="Oval 19"/>
            <p:cNvSpPr>
              <a:spLocks noChangeArrowheads="1"/>
            </p:cNvSpPr>
            <p:nvPr/>
          </p:nvSpPr>
          <p:spPr bwMode="auto">
            <a:xfrm>
              <a:off x="108852300" y="11021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4" name="Oval 20"/>
            <p:cNvSpPr>
              <a:spLocks noChangeArrowheads="1"/>
            </p:cNvSpPr>
            <p:nvPr/>
          </p:nvSpPr>
          <p:spPr bwMode="auto">
            <a:xfrm>
              <a:off x="109503300" y="109793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5" name="Oval 21"/>
            <p:cNvSpPr>
              <a:spLocks noChangeArrowheads="1"/>
            </p:cNvSpPr>
            <p:nvPr/>
          </p:nvSpPr>
          <p:spPr bwMode="auto">
            <a:xfrm>
              <a:off x="109452300" y="109550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6" name="Oval 22"/>
            <p:cNvSpPr>
              <a:spLocks noChangeArrowheads="1"/>
            </p:cNvSpPr>
            <p:nvPr/>
          </p:nvSpPr>
          <p:spPr bwMode="auto">
            <a:xfrm>
              <a:off x="109881300" y="109691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7" name="Oval 23"/>
            <p:cNvSpPr>
              <a:spLocks noChangeArrowheads="1"/>
            </p:cNvSpPr>
            <p:nvPr/>
          </p:nvSpPr>
          <p:spPr bwMode="auto">
            <a:xfrm>
              <a:off x="110295300" y="109325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8" name="Oval 24"/>
            <p:cNvSpPr>
              <a:spLocks noChangeArrowheads="1"/>
            </p:cNvSpPr>
            <p:nvPr/>
          </p:nvSpPr>
          <p:spPr bwMode="auto">
            <a:xfrm>
              <a:off x="109089300" y="10894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29" name="Oval 25"/>
            <p:cNvSpPr>
              <a:spLocks noChangeArrowheads="1"/>
            </p:cNvSpPr>
            <p:nvPr/>
          </p:nvSpPr>
          <p:spPr bwMode="auto">
            <a:xfrm>
              <a:off x="109503300" y="10894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0" name="Oval 26"/>
            <p:cNvSpPr>
              <a:spLocks noChangeArrowheads="1"/>
            </p:cNvSpPr>
            <p:nvPr/>
          </p:nvSpPr>
          <p:spPr bwMode="auto">
            <a:xfrm>
              <a:off x="108873300" y="10943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1" name="Oval 27"/>
            <p:cNvSpPr>
              <a:spLocks noChangeArrowheads="1"/>
            </p:cNvSpPr>
            <p:nvPr/>
          </p:nvSpPr>
          <p:spPr bwMode="auto">
            <a:xfrm>
              <a:off x="109008300" y="109271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2" name="Oval 28"/>
            <p:cNvSpPr>
              <a:spLocks noChangeArrowheads="1"/>
            </p:cNvSpPr>
            <p:nvPr/>
          </p:nvSpPr>
          <p:spPr bwMode="auto">
            <a:xfrm>
              <a:off x="109746300" y="10865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3" name="Oval 29"/>
            <p:cNvSpPr>
              <a:spLocks noChangeArrowheads="1"/>
            </p:cNvSpPr>
            <p:nvPr/>
          </p:nvSpPr>
          <p:spPr bwMode="auto">
            <a:xfrm>
              <a:off x="108324300" y="109856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4" name="Oval 30"/>
            <p:cNvSpPr>
              <a:spLocks noChangeArrowheads="1"/>
            </p:cNvSpPr>
            <p:nvPr/>
          </p:nvSpPr>
          <p:spPr bwMode="auto">
            <a:xfrm>
              <a:off x="108243300" y="11011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5" name="Oval 31"/>
            <p:cNvSpPr>
              <a:spLocks noChangeArrowheads="1"/>
            </p:cNvSpPr>
            <p:nvPr/>
          </p:nvSpPr>
          <p:spPr bwMode="auto">
            <a:xfrm>
              <a:off x="108432150" y="108671775"/>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6" name="Oval 32"/>
            <p:cNvSpPr>
              <a:spLocks noChangeArrowheads="1"/>
            </p:cNvSpPr>
            <p:nvPr/>
          </p:nvSpPr>
          <p:spPr bwMode="auto">
            <a:xfrm>
              <a:off x="109926300" y="109991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7" name="Oval 33"/>
            <p:cNvSpPr>
              <a:spLocks noChangeArrowheads="1"/>
            </p:cNvSpPr>
            <p:nvPr/>
          </p:nvSpPr>
          <p:spPr bwMode="auto">
            <a:xfrm>
              <a:off x="109296300" y="11015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8" name="Oval 34"/>
            <p:cNvSpPr>
              <a:spLocks noChangeArrowheads="1"/>
            </p:cNvSpPr>
            <p:nvPr/>
          </p:nvSpPr>
          <p:spPr bwMode="auto">
            <a:xfrm>
              <a:off x="109665300" y="110045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39" name="Oval 35"/>
            <p:cNvSpPr>
              <a:spLocks noChangeArrowheads="1"/>
            </p:cNvSpPr>
            <p:nvPr/>
          </p:nvSpPr>
          <p:spPr bwMode="auto">
            <a:xfrm>
              <a:off x="110256300" y="109154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0" name="Oval 36"/>
            <p:cNvSpPr>
              <a:spLocks noChangeArrowheads="1"/>
            </p:cNvSpPr>
            <p:nvPr/>
          </p:nvSpPr>
          <p:spPr bwMode="auto">
            <a:xfrm>
              <a:off x="110244300" y="109751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1" name="Oval 37"/>
            <p:cNvSpPr>
              <a:spLocks noChangeArrowheads="1"/>
            </p:cNvSpPr>
            <p:nvPr/>
          </p:nvSpPr>
          <p:spPr bwMode="auto">
            <a:xfrm>
              <a:off x="110151300" y="10949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2" name="Oval 38"/>
            <p:cNvSpPr>
              <a:spLocks noChangeArrowheads="1"/>
            </p:cNvSpPr>
            <p:nvPr/>
          </p:nvSpPr>
          <p:spPr bwMode="auto">
            <a:xfrm>
              <a:off x="109188300" y="110414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3" name="Oval 39"/>
            <p:cNvSpPr>
              <a:spLocks noChangeArrowheads="1"/>
            </p:cNvSpPr>
            <p:nvPr/>
          </p:nvSpPr>
          <p:spPr bwMode="auto">
            <a:xfrm>
              <a:off x="109728300" y="110189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4" name="Oval 40"/>
            <p:cNvSpPr>
              <a:spLocks noChangeArrowheads="1"/>
            </p:cNvSpPr>
            <p:nvPr/>
          </p:nvSpPr>
          <p:spPr bwMode="auto">
            <a:xfrm>
              <a:off x="110256300" y="11014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5" name="Oval 41"/>
            <p:cNvSpPr>
              <a:spLocks noChangeArrowheads="1"/>
            </p:cNvSpPr>
            <p:nvPr/>
          </p:nvSpPr>
          <p:spPr bwMode="auto">
            <a:xfrm>
              <a:off x="109116300" y="108647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sp>
          <p:nvSpPr>
            <p:cNvPr id="47146" name="Oval 42"/>
            <p:cNvSpPr>
              <a:spLocks noChangeArrowheads="1"/>
            </p:cNvSpPr>
            <p:nvPr/>
          </p:nvSpPr>
          <p:spPr bwMode="auto">
            <a:xfrm>
              <a:off x="109404300" y="108452550"/>
              <a:ext cx="72000" cy="72000"/>
            </a:xfrm>
            <a:prstGeom prst="ellipse">
              <a:avLst/>
            </a:prstGeom>
            <a:solidFill>
              <a:srgbClr val="000000"/>
            </a:solidFill>
            <a:ln w="9525" algn="in">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it-IT"/>
            </a:p>
          </p:txBody>
        </p:sp>
      </p:grpSp>
      <p:graphicFrame>
        <p:nvGraphicFramePr>
          <p:cNvPr id="47" name="Oggetto 46"/>
          <p:cNvGraphicFramePr>
            <a:graphicFrameLocks noChangeAspect="1"/>
          </p:cNvGraphicFramePr>
          <p:nvPr/>
        </p:nvGraphicFramePr>
        <p:xfrm>
          <a:off x="1619672" y="2060848"/>
          <a:ext cx="1584176" cy="530058"/>
        </p:xfrm>
        <a:graphic>
          <a:graphicData uri="http://schemas.openxmlformats.org/presentationml/2006/ole">
            <mc:AlternateContent xmlns:mc="http://schemas.openxmlformats.org/markup-compatibility/2006">
              <mc:Choice xmlns:v="urn:schemas-microsoft-com:vml" Requires="v">
                <p:oleObj spid="_x0000_s47459" name="Equation" r:id="rId3" imgW="1054100" imgH="457200" progId="Equation.3">
                  <p:embed/>
                </p:oleObj>
              </mc:Choice>
              <mc:Fallback>
                <p:oleObj name="Equation" r:id="rId3" imgW="1054100" imgH="457200" progId="Equation.3">
                  <p:embed/>
                  <p:pic>
                    <p:nvPicPr>
                      <p:cNvPr id="0" name="Picture 3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2060848"/>
                        <a:ext cx="1584176" cy="53005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8" name="CasellaDiTesto 47"/>
          <p:cNvSpPr txBox="1"/>
          <p:nvPr/>
        </p:nvSpPr>
        <p:spPr>
          <a:xfrm>
            <a:off x="0" y="3573016"/>
            <a:ext cx="8892480" cy="2462213"/>
          </a:xfrm>
          <a:prstGeom prst="rect">
            <a:avLst/>
          </a:prstGeom>
          <a:noFill/>
        </p:spPr>
        <p:txBody>
          <a:bodyPr wrap="square" rtlCol="0">
            <a:spAutoFit/>
          </a:bodyPr>
          <a:lstStyle/>
          <a:p>
            <a:pPr algn="just"/>
            <a:r>
              <a:rPr lang="it-IT" sz="1400" b="1" dirty="0"/>
              <a:t>1) </a:t>
            </a:r>
            <a:r>
              <a:rPr lang="el-GR" sz="1400" b="1" dirty="0"/>
              <a:t>β</a:t>
            </a:r>
            <a:r>
              <a:rPr lang="it-IT" sz="1400" b="1" dirty="0"/>
              <a:t> pubblicati: </a:t>
            </a:r>
            <a:r>
              <a:rPr lang="it-IT" sz="1400" dirty="0"/>
              <a:t>metodo</a:t>
            </a:r>
            <a:r>
              <a:rPr lang="it-IT" sz="1400" b="1" dirty="0"/>
              <a:t> </a:t>
            </a:r>
            <a:r>
              <a:rPr lang="it-IT" sz="1400" dirty="0"/>
              <a:t>utilizzabile nel caso in cui la valutazione coinvolga società quotate in borsa per le quali vengono pubblicati i </a:t>
            </a:r>
            <a:r>
              <a:rPr lang="el-GR" sz="1400" dirty="0"/>
              <a:t>β</a:t>
            </a:r>
            <a:r>
              <a:rPr lang="it-IT" sz="1400" dirty="0"/>
              <a:t> </a:t>
            </a:r>
          </a:p>
          <a:p>
            <a:pPr algn="just"/>
            <a:endParaRPr lang="it-IT" sz="1400" dirty="0"/>
          </a:p>
          <a:p>
            <a:pPr algn="just"/>
            <a:r>
              <a:rPr lang="it-IT" sz="1400" b="1" dirty="0"/>
              <a:t>2) </a:t>
            </a:r>
            <a:r>
              <a:rPr lang="el-GR" sz="1400" b="1" dirty="0"/>
              <a:t>β</a:t>
            </a:r>
            <a:r>
              <a:rPr lang="it-IT" sz="1400" b="1" dirty="0"/>
              <a:t> di aziende similari: </a:t>
            </a:r>
            <a:r>
              <a:rPr lang="it-IT" sz="1400" dirty="0"/>
              <a:t>metodologia utilizzata per le società non quotate che consiste nel ricercare sul mercato società quotate che presentano caratteristiche simili rispetto all’azienda che si intende valutare. Nel considerare </a:t>
            </a:r>
            <a:r>
              <a:rPr lang="el-GR" sz="1400" dirty="0"/>
              <a:t>β</a:t>
            </a:r>
            <a:r>
              <a:rPr lang="it-IT" sz="1400" dirty="0"/>
              <a:t> similari occorre  depurarli dal rischio finanziario della società quotata presa a riferimento ed aggiungere il valore del rischio finanziario dell’azienda che si intende valutare;</a:t>
            </a:r>
          </a:p>
          <a:p>
            <a:pPr algn="just"/>
            <a:endParaRPr lang="it-IT" sz="1400" dirty="0"/>
          </a:p>
          <a:p>
            <a:pPr algn="just"/>
            <a:endParaRPr lang="it-IT" sz="1400" dirty="0"/>
          </a:p>
          <a:p>
            <a:pPr algn="just"/>
            <a:r>
              <a:rPr lang="el-GR" sz="1400" dirty="0"/>
              <a:t>β</a:t>
            </a:r>
            <a:r>
              <a:rPr lang="it-IT" sz="1400" dirty="0"/>
              <a:t> (levered) </a:t>
            </a:r>
            <a:r>
              <a:rPr lang="it-IT" sz="1400" i="1" dirty="0"/>
              <a:t>è il </a:t>
            </a:r>
            <a:r>
              <a:rPr lang="el-GR" sz="1400" i="1" dirty="0"/>
              <a:t>β</a:t>
            </a:r>
            <a:r>
              <a:rPr lang="it-IT" sz="1400" i="1" dirty="0"/>
              <a:t> comprensivo del rischio finanziario </a:t>
            </a:r>
            <a:endParaRPr lang="el-GR" sz="1400" i="1" dirty="0"/>
          </a:p>
          <a:p>
            <a:pPr algn="just"/>
            <a:r>
              <a:rPr lang="el-GR" sz="1400" dirty="0"/>
              <a:t>β</a:t>
            </a:r>
            <a:r>
              <a:rPr lang="it-IT" sz="1400" dirty="0"/>
              <a:t> (unlevered) </a:t>
            </a:r>
            <a:r>
              <a:rPr lang="it-IT" sz="1400" i="1" dirty="0"/>
              <a:t>è il </a:t>
            </a:r>
            <a:r>
              <a:rPr lang="el-GR" sz="1400" i="1" dirty="0"/>
              <a:t>β</a:t>
            </a:r>
            <a:r>
              <a:rPr lang="it-IT" sz="1400" i="1" dirty="0"/>
              <a:t> che misura soltanto il rischio operativo </a:t>
            </a:r>
            <a:endParaRPr lang="it-IT" sz="2000" dirty="0"/>
          </a:p>
        </p:txBody>
      </p:sp>
      <p:sp>
        <p:nvSpPr>
          <p:cNvPr id="49" name="CasellaDiTesto 48"/>
          <p:cNvSpPr txBox="1"/>
          <p:nvPr/>
        </p:nvSpPr>
        <p:spPr>
          <a:xfrm>
            <a:off x="0" y="2996952"/>
            <a:ext cx="9144000" cy="338554"/>
          </a:xfrm>
          <a:prstGeom prst="rect">
            <a:avLst/>
          </a:prstGeom>
          <a:noFill/>
        </p:spPr>
        <p:txBody>
          <a:bodyPr wrap="square" rtlCol="0">
            <a:spAutoFit/>
          </a:bodyPr>
          <a:lstStyle/>
          <a:p>
            <a:pPr algn="ctr"/>
            <a:r>
              <a:rPr lang="it-IT" sz="1600" b="1" dirty="0">
                <a:solidFill>
                  <a:schemeClr val="tx1">
                    <a:lumMod val="95000"/>
                    <a:lumOff val="5000"/>
                  </a:schemeClr>
                </a:solidFill>
              </a:rPr>
              <a:t>La pratica professionale ricorre ad alcune soluzioni per stimare il </a:t>
            </a:r>
            <a:r>
              <a:rPr lang="el-GR" sz="1600" b="1" dirty="0">
                <a:solidFill>
                  <a:schemeClr val="tx1">
                    <a:lumMod val="95000"/>
                    <a:lumOff val="5000"/>
                  </a:schemeClr>
                </a:solidFill>
              </a:rPr>
              <a:t>β</a:t>
            </a:r>
            <a:endParaRPr lang="it-IT" sz="1600" dirty="0"/>
          </a:p>
        </p:txBody>
      </p:sp>
      <p:sp>
        <p:nvSpPr>
          <p:cNvPr id="50"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Capital asset </a:t>
            </a:r>
            <a:r>
              <a:rPr lang="it-IT" sz="2800" b="1" cap="all" dirty="0" err="1">
                <a:solidFill>
                  <a:schemeClr val="bg1"/>
                </a:solidFill>
                <a:effectLst>
                  <a:outerShdw blurRad="38100" dist="38100" dir="2700000" algn="tl">
                    <a:srgbClr val="000000">
                      <a:alpha val="43137"/>
                    </a:srgbClr>
                  </a:outerShdw>
                </a:effectLst>
              </a:rPr>
              <a:t>pricing</a:t>
            </a:r>
            <a:r>
              <a:rPr lang="it-IT" sz="2800" b="1" cap="all" dirty="0">
                <a:solidFill>
                  <a:schemeClr val="bg1"/>
                </a:solidFill>
                <a:effectLst>
                  <a:outerShdw blurRad="38100" dist="38100" dir="2700000" algn="tl">
                    <a:srgbClr val="000000">
                      <a:alpha val="43137"/>
                    </a:srgbClr>
                  </a:outerShdw>
                </a:effectLst>
              </a:rPr>
              <a:t> model (</a:t>
            </a:r>
            <a:r>
              <a:rPr lang="it-IT" sz="2800" b="1" cap="all" dirty="0" err="1">
                <a:solidFill>
                  <a:schemeClr val="bg1"/>
                </a:solidFill>
                <a:effectLst>
                  <a:outerShdw blurRad="38100" dist="38100" dir="2700000" algn="tl">
                    <a:srgbClr val="000000">
                      <a:alpha val="43137"/>
                    </a:srgbClr>
                  </a:outerShdw>
                </a:effectLst>
              </a:rPr>
              <a:t>capm</a:t>
            </a:r>
            <a:r>
              <a:rPr lang="it-IT" sz="2800" b="1" cap="all" dirty="0">
                <a:solidFill>
                  <a:schemeClr val="bg1"/>
                </a:solidFill>
                <a:effectLst>
                  <a:outerShdw blurRad="38100" dist="38100" dir="2700000" algn="tl">
                    <a:srgbClr val="000000">
                      <a:alpha val="43137"/>
                    </a:srgbClr>
                  </a:outerShdw>
                </a:effectLst>
              </a:rPr>
              <a:t>)</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17</a:t>
            </a:fld>
            <a:endParaRPr lang="it-IT"/>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p:cNvSpPr txBox="1"/>
          <p:nvPr/>
        </p:nvSpPr>
        <p:spPr>
          <a:xfrm>
            <a:off x="107504" y="620688"/>
            <a:ext cx="2448272" cy="677108"/>
          </a:xfrm>
          <a:prstGeom prst="rect">
            <a:avLst/>
          </a:prstGeom>
          <a:noFill/>
        </p:spPr>
        <p:txBody>
          <a:bodyPr wrap="square" rtlCol="0">
            <a:spAutoFit/>
          </a:bodyPr>
          <a:lstStyle/>
          <a:p>
            <a:endParaRPr lang="it-IT" b="1" dirty="0">
              <a:latin typeface="+mn-lt"/>
            </a:endParaRPr>
          </a:p>
          <a:p>
            <a:r>
              <a:rPr lang="it-IT" sz="2000" b="1" dirty="0">
                <a:solidFill>
                  <a:srgbClr val="FF0000"/>
                </a:solidFill>
                <a:latin typeface="+mn-lt"/>
              </a:rPr>
              <a:t>Stima  del valore di </a:t>
            </a:r>
            <a:r>
              <a:rPr lang="el-GR" sz="2000" b="1" dirty="0">
                <a:solidFill>
                  <a:srgbClr val="FF0000"/>
                </a:solidFill>
                <a:latin typeface="+mn-lt"/>
              </a:rPr>
              <a:t>β</a:t>
            </a:r>
            <a:endParaRPr lang="it-IT" dirty="0">
              <a:latin typeface="+mn-lt"/>
            </a:endParaRPr>
          </a:p>
        </p:txBody>
      </p:sp>
      <p:sp>
        <p:nvSpPr>
          <p:cNvPr id="48" name="CasellaDiTesto 47"/>
          <p:cNvSpPr txBox="1"/>
          <p:nvPr/>
        </p:nvSpPr>
        <p:spPr>
          <a:xfrm>
            <a:off x="0" y="4149080"/>
            <a:ext cx="8820472" cy="769441"/>
          </a:xfrm>
          <a:prstGeom prst="rect">
            <a:avLst/>
          </a:prstGeom>
          <a:noFill/>
        </p:spPr>
        <p:txBody>
          <a:bodyPr wrap="square" rtlCol="0">
            <a:spAutoFit/>
          </a:bodyPr>
          <a:lstStyle/>
          <a:p>
            <a:pPr marL="228600" indent="-228600" algn="just"/>
            <a:r>
              <a:rPr lang="it-IT" sz="1400" b="1" dirty="0"/>
              <a:t>3) </a:t>
            </a:r>
            <a:r>
              <a:rPr lang="el-GR" sz="1600" b="1" dirty="0"/>
              <a:t>β</a:t>
            </a:r>
            <a:r>
              <a:rPr lang="it-IT" sz="1600" b="1" dirty="0"/>
              <a:t> di settore: </a:t>
            </a:r>
            <a:r>
              <a:rPr lang="it-IT" sz="1600" dirty="0"/>
              <a:t>i</a:t>
            </a:r>
            <a:r>
              <a:rPr lang="it-IT" sz="1600" b="1" dirty="0"/>
              <a:t> </a:t>
            </a:r>
            <a:r>
              <a:rPr lang="el-GR" sz="1600" dirty="0"/>
              <a:t>β</a:t>
            </a:r>
            <a:r>
              <a:rPr lang="it-IT" sz="1600" dirty="0"/>
              <a:t> di settore rappresentano l’esposizione al rischio sistematico del settore considerato. </a:t>
            </a:r>
            <a:endParaRPr lang="it-IT" sz="1400" dirty="0"/>
          </a:p>
          <a:p>
            <a:pPr marL="228600" indent="-228600">
              <a:buFont typeface="Arial" pitchFamily="34" charset="0"/>
              <a:buAutoNum type="arabicParenR"/>
            </a:pPr>
            <a:endParaRPr lang="it-IT" sz="1200" dirty="0"/>
          </a:p>
        </p:txBody>
      </p:sp>
      <p:graphicFrame>
        <p:nvGraphicFramePr>
          <p:cNvPr id="56" name="Object 45"/>
          <p:cNvGraphicFramePr>
            <a:graphicFrameLocks noChangeAspect="1"/>
          </p:cNvGraphicFramePr>
          <p:nvPr/>
        </p:nvGraphicFramePr>
        <p:xfrm>
          <a:off x="179512" y="1484784"/>
          <a:ext cx="2376488" cy="549275"/>
        </p:xfrm>
        <a:graphic>
          <a:graphicData uri="http://schemas.openxmlformats.org/presentationml/2006/ole">
            <mc:AlternateContent xmlns:mc="http://schemas.openxmlformats.org/markup-compatibility/2006">
              <mc:Choice xmlns:v="urn:schemas-microsoft-com:vml" Requires="v">
                <p:oleObj spid="_x0000_s48444" name="Equation" r:id="rId3" imgW="1447800" imgH="431800" progId="Equation.3">
                  <p:embed/>
                </p:oleObj>
              </mc:Choice>
              <mc:Fallback>
                <p:oleObj name="Equation" r:id="rId3" imgW="1447800" imgH="431800" progId="Equation.3">
                  <p:embed/>
                  <p:pic>
                    <p:nvPicPr>
                      <p:cNvPr id="0" name="Picture 29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484784"/>
                        <a:ext cx="2376488" cy="549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7" name="CasellaDiTesto 56"/>
          <p:cNvSpPr txBox="1"/>
          <p:nvPr/>
        </p:nvSpPr>
        <p:spPr>
          <a:xfrm>
            <a:off x="2627784" y="1412776"/>
            <a:ext cx="2376264" cy="577081"/>
          </a:xfrm>
          <a:prstGeom prst="rect">
            <a:avLst/>
          </a:prstGeom>
          <a:noFill/>
        </p:spPr>
        <p:txBody>
          <a:bodyPr wrap="square" rtlCol="0">
            <a:spAutoFit/>
          </a:bodyPr>
          <a:lstStyle/>
          <a:p>
            <a:r>
              <a:rPr lang="it-IT" sz="1050" b="1" dirty="0" err="1"/>
              <a:t>D</a:t>
            </a:r>
            <a:r>
              <a:rPr lang="it-IT" sz="1050" dirty="0" err="1"/>
              <a:t>=</a:t>
            </a:r>
            <a:r>
              <a:rPr lang="it-IT" sz="1050" dirty="0"/>
              <a:t> debiti</a:t>
            </a:r>
          </a:p>
          <a:p>
            <a:r>
              <a:rPr lang="it-IT" sz="1050" b="1" dirty="0"/>
              <a:t>E</a:t>
            </a:r>
            <a:r>
              <a:rPr lang="it-IT" sz="1050" dirty="0"/>
              <a:t>= equity (capitale proprio)</a:t>
            </a:r>
          </a:p>
          <a:p>
            <a:r>
              <a:rPr lang="it-IT" sz="1050" b="1" dirty="0" err="1"/>
              <a:t>t</a:t>
            </a:r>
            <a:r>
              <a:rPr lang="it-IT" sz="1050" dirty="0" err="1"/>
              <a:t>=</a:t>
            </a:r>
            <a:r>
              <a:rPr lang="it-IT" sz="1050" dirty="0"/>
              <a:t> aliquota fiscale</a:t>
            </a:r>
          </a:p>
        </p:txBody>
      </p:sp>
      <p:sp>
        <p:nvSpPr>
          <p:cNvPr id="58" name="CasellaDiTesto 57"/>
          <p:cNvSpPr txBox="1"/>
          <p:nvPr/>
        </p:nvSpPr>
        <p:spPr>
          <a:xfrm>
            <a:off x="323528" y="1988840"/>
            <a:ext cx="2232248" cy="261610"/>
          </a:xfrm>
          <a:prstGeom prst="rect">
            <a:avLst/>
          </a:prstGeom>
          <a:noFill/>
        </p:spPr>
        <p:txBody>
          <a:bodyPr wrap="square" rtlCol="0">
            <a:spAutoFit/>
          </a:bodyPr>
          <a:lstStyle/>
          <a:p>
            <a:pPr algn="ctr"/>
            <a:r>
              <a:rPr lang="it-IT" sz="1100" b="1" u="sng" dirty="0"/>
              <a:t>FORMULA </a:t>
            </a:r>
            <a:r>
              <a:rPr lang="it-IT" sz="1100" b="1" u="sng" dirty="0" err="1"/>
              <a:t>DI</a:t>
            </a:r>
            <a:r>
              <a:rPr lang="it-IT" sz="1100" b="1" u="sng" dirty="0"/>
              <a:t> HAMADA</a:t>
            </a:r>
          </a:p>
        </p:txBody>
      </p:sp>
      <p:pic>
        <p:nvPicPr>
          <p:cNvPr id="48137" name="Picture 9" descr="formula di hamada (2)"/>
          <p:cNvPicPr>
            <a:picLocks noChangeAspect="1" noChangeArrowheads="1"/>
          </p:cNvPicPr>
          <p:nvPr/>
        </p:nvPicPr>
        <p:blipFill>
          <a:blip r:embed="rId5" cstate="print">
            <a:lum contrast="20000"/>
          </a:blip>
          <a:srcRect/>
          <a:stretch>
            <a:fillRect/>
          </a:stretch>
        </p:blipFill>
        <p:spPr bwMode="auto">
          <a:xfrm>
            <a:off x="251521" y="2708920"/>
            <a:ext cx="2520280" cy="1082481"/>
          </a:xfrm>
          <a:prstGeom prst="rect">
            <a:avLst/>
          </a:prstGeom>
          <a:noFill/>
          <a:ln w="9525">
            <a:noFill/>
            <a:miter lim="800000"/>
            <a:headEnd/>
            <a:tailEnd/>
          </a:ln>
        </p:spPr>
      </p:pic>
      <p:sp>
        <p:nvSpPr>
          <p:cNvPr id="11" name="Rettangolo 10"/>
          <p:cNvSpPr/>
          <p:nvPr/>
        </p:nvSpPr>
        <p:spPr>
          <a:xfrm>
            <a:off x="2843808" y="2852936"/>
            <a:ext cx="6300192" cy="800219"/>
          </a:xfrm>
          <a:prstGeom prst="rect">
            <a:avLst/>
          </a:prstGeom>
        </p:spPr>
        <p:txBody>
          <a:bodyPr wrap="square">
            <a:spAutoFit/>
          </a:bodyPr>
          <a:lstStyle/>
          <a:p>
            <a:r>
              <a:rPr lang="it-IT" sz="1400" b="1" dirty="0"/>
              <a:t>Partendo dal β</a:t>
            </a:r>
            <a:r>
              <a:rPr lang="it-IT" sz="1400" b="1" baseline="-25000" dirty="0"/>
              <a:t>L</a:t>
            </a:r>
            <a:r>
              <a:rPr lang="it-IT" sz="1400" b="1" dirty="0"/>
              <a:t> della società quotata presa come riferimento si può arrivare alla determinazione  del β</a:t>
            </a:r>
            <a:r>
              <a:rPr lang="it-IT" sz="1400" b="1" baseline="-25000" dirty="0"/>
              <a:t>u </a:t>
            </a:r>
            <a:r>
              <a:rPr lang="it-IT" sz="1400" b="1" dirty="0"/>
              <a:t>specifico dell’azienda oggetto della valutazione</a:t>
            </a:r>
            <a:r>
              <a:rPr lang="it-IT" dirty="0"/>
              <a:t>. </a:t>
            </a:r>
          </a:p>
        </p:txBody>
      </p:sp>
      <p:sp>
        <p:nvSpPr>
          <p:cNvPr id="12"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Capital asset </a:t>
            </a:r>
            <a:r>
              <a:rPr lang="it-IT" sz="2800" b="1" cap="all" dirty="0" err="1">
                <a:solidFill>
                  <a:schemeClr val="bg1"/>
                </a:solidFill>
                <a:effectLst>
                  <a:outerShdw blurRad="38100" dist="38100" dir="2700000" algn="tl">
                    <a:srgbClr val="000000">
                      <a:alpha val="43137"/>
                    </a:srgbClr>
                  </a:outerShdw>
                </a:effectLst>
              </a:rPr>
              <a:t>pricing</a:t>
            </a:r>
            <a:r>
              <a:rPr lang="it-IT" sz="2800" b="1" cap="all" dirty="0">
                <a:solidFill>
                  <a:schemeClr val="bg1"/>
                </a:solidFill>
                <a:effectLst>
                  <a:outerShdw blurRad="38100" dist="38100" dir="2700000" algn="tl">
                    <a:srgbClr val="000000">
                      <a:alpha val="43137"/>
                    </a:srgbClr>
                  </a:outerShdw>
                </a:effectLst>
              </a:rPr>
              <a:t> model (</a:t>
            </a:r>
            <a:r>
              <a:rPr lang="it-IT" sz="2800" b="1" cap="all" dirty="0" err="1">
                <a:solidFill>
                  <a:schemeClr val="bg1"/>
                </a:solidFill>
                <a:effectLst>
                  <a:outerShdw blurRad="38100" dist="38100" dir="2700000" algn="tl">
                    <a:srgbClr val="000000">
                      <a:alpha val="43137"/>
                    </a:srgbClr>
                  </a:outerShdw>
                </a:effectLst>
              </a:rPr>
              <a:t>capm</a:t>
            </a:r>
            <a:r>
              <a:rPr lang="it-IT" sz="2800" b="1" cap="all" dirty="0">
                <a:solidFill>
                  <a:schemeClr val="bg1"/>
                </a:solidFill>
                <a:effectLst>
                  <a:outerShdw blurRad="38100" dist="38100" dir="2700000" algn="tl">
                    <a:srgbClr val="000000">
                      <a:alpha val="43137"/>
                    </a:srgbClr>
                  </a:outerShdw>
                </a:effectLst>
              </a:rPr>
              <a:t>)</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18</a:t>
            </a:fld>
            <a:endParaRPr lang="it-IT"/>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tangolo 11"/>
          <p:cNvSpPr/>
          <p:nvPr/>
        </p:nvSpPr>
        <p:spPr>
          <a:xfrm>
            <a:off x="251520" y="980728"/>
            <a:ext cx="8460432" cy="646331"/>
          </a:xfrm>
          <a:prstGeom prst="rect">
            <a:avLst/>
          </a:prstGeom>
        </p:spPr>
        <p:txBody>
          <a:bodyPr wrap="square">
            <a:spAutoFit/>
          </a:bodyPr>
          <a:lstStyle/>
          <a:p>
            <a:r>
              <a:rPr lang="it-IT" sz="1600" dirty="0"/>
              <a:t>Una volta determinato il β</a:t>
            </a:r>
            <a:r>
              <a:rPr lang="it-IT" sz="1600" baseline="-25000" dirty="0"/>
              <a:t>L</a:t>
            </a:r>
            <a:r>
              <a:rPr lang="it-IT" sz="1600" dirty="0"/>
              <a:t> dell’azienda che si intende valutare è possibile pervenire alla stima di </a:t>
            </a:r>
            <a:r>
              <a:rPr lang="it-IT" sz="1600" i="1" dirty="0"/>
              <a:t>s</a:t>
            </a:r>
            <a:r>
              <a:rPr lang="it-IT" sz="1600" dirty="0"/>
              <a:t> attraverso la formula </a:t>
            </a:r>
            <a:r>
              <a:rPr lang="it-IT" sz="2000" b="1" i="1" dirty="0"/>
              <a:t>s</a:t>
            </a:r>
            <a:r>
              <a:rPr lang="it-IT" sz="2000" b="1" dirty="0"/>
              <a:t> = β (</a:t>
            </a:r>
            <a:r>
              <a:rPr lang="it-IT" sz="2000" b="1" dirty="0" err="1"/>
              <a:t>r</a:t>
            </a:r>
            <a:r>
              <a:rPr lang="it-IT" sz="2000" b="1" baseline="-25000" dirty="0" err="1"/>
              <a:t>m</a:t>
            </a:r>
            <a:r>
              <a:rPr lang="it-IT" sz="2000" b="1" dirty="0"/>
              <a:t> - </a:t>
            </a:r>
            <a:r>
              <a:rPr lang="it-IT" sz="2000" b="1" dirty="0" err="1"/>
              <a:t>r</a:t>
            </a:r>
            <a:r>
              <a:rPr lang="it-IT" sz="2000" b="1" baseline="-25000" dirty="0" err="1"/>
              <a:t>s</a:t>
            </a:r>
            <a:r>
              <a:rPr lang="it-IT" sz="2000" b="1" dirty="0"/>
              <a:t> )</a:t>
            </a:r>
            <a:endParaRPr lang="it-IT" sz="1600" b="1" dirty="0"/>
          </a:p>
        </p:txBody>
      </p:sp>
      <p:sp>
        <p:nvSpPr>
          <p:cNvPr id="53251" name="Rectangle 3"/>
          <p:cNvSpPr>
            <a:spLocks noChangeArrowheads="1"/>
          </p:cNvSpPr>
          <p:nvPr/>
        </p:nvSpPr>
        <p:spPr bwMode="auto">
          <a:xfrm>
            <a:off x="179512" y="1991017"/>
            <a:ext cx="7992888" cy="6617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tabLst>
                <a:tab pos="457200" algn="l"/>
              </a:tabLst>
            </a:pPr>
            <a:r>
              <a:rPr kumimoji="0" lang="it-IT" sz="1400" b="0" i="0" u="none" strike="noStrike" cap="none" normalizeH="0" baseline="0" dirty="0">
                <a:ln>
                  <a:noFill/>
                </a:ln>
                <a:solidFill>
                  <a:schemeClr val="tx1"/>
                </a:solidFill>
                <a:effectLst/>
                <a:latin typeface="Arial" pitchFamily="34" charset="0"/>
                <a:ea typeface="Times New Roman" pitchFamily="18" charset="0"/>
              </a:rPr>
              <a:t>La determinazione del differenziale </a:t>
            </a:r>
            <a:r>
              <a:rPr lang="it-IT" sz="1400" b="1" dirty="0"/>
              <a:t>(</a:t>
            </a:r>
            <a:r>
              <a:rPr lang="it-IT" sz="1400" b="1" dirty="0" err="1"/>
              <a:t>r</a:t>
            </a:r>
            <a:r>
              <a:rPr lang="it-IT" sz="1400" b="1" baseline="-25000" dirty="0" err="1"/>
              <a:t>m</a:t>
            </a:r>
            <a:r>
              <a:rPr lang="it-IT" sz="1400" b="1" dirty="0"/>
              <a:t> - </a:t>
            </a:r>
            <a:r>
              <a:rPr lang="it-IT" sz="1400" b="1" dirty="0" err="1"/>
              <a:t>r</a:t>
            </a:r>
            <a:r>
              <a:rPr lang="it-IT" sz="1400" b="1" baseline="-25000" dirty="0" err="1"/>
              <a:t>s</a:t>
            </a:r>
            <a:r>
              <a:rPr lang="it-IT" sz="1400" b="1" dirty="0"/>
              <a:t> )</a:t>
            </a:r>
            <a:r>
              <a:rPr kumimoji="0" lang="it-IT" sz="1400" b="0" i="0" u="none" strike="noStrike" cap="none" normalizeH="0" baseline="0" dirty="0">
                <a:ln>
                  <a:noFill/>
                </a:ln>
                <a:solidFill>
                  <a:schemeClr val="tx1"/>
                </a:solidFill>
                <a:effectLst/>
                <a:latin typeface="Arial" pitchFamily="34" charset="0"/>
                <a:ea typeface="Times New Roman" pitchFamily="18" charset="0"/>
              </a:rPr>
              <a:t> , detto anche “market </a:t>
            </a:r>
            <a:r>
              <a:rPr kumimoji="0" lang="it-IT" sz="1400" b="0" i="0" u="none" strike="noStrike" cap="none" normalizeH="0" baseline="0" dirty="0" err="1">
                <a:ln>
                  <a:noFill/>
                </a:ln>
                <a:solidFill>
                  <a:schemeClr val="tx1"/>
                </a:solidFill>
                <a:effectLst/>
                <a:latin typeface="Arial" pitchFamily="34" charset="0"/>
                <a:ea typeface="Times New Roman" pitchFamily="18" charset="0"/>
              </a:rPr>
              <a:t>risk</a:t>
            </a:r>
            <a:r>
              <a:rPr kumimoji="0" lang="it-IT" sz="1400" b="0" i="0" u="none" strike="noStrike" cap="none" normalizeH="0" baseline="0" dirty="0">
                <a:ln>
                  <a:noFill/>
                </a:ln>
                <a:solidFill>
                  <a:schemeClr val="tx1"/>
                </a:solidFill>
                <a:effectLst/>
                <a:latin typeface="Arial" pitchFamily="34" charset="0"/>
                <a:ea typeface="Times New Roman" pitchFamily="18" charset="0"/>
              </a:rPr>
              <a:t> premium”, può avvenire secondo una delle due metodologie:</a:t>
            </a:r>
            <a:endParaRPr kumimoji="0" lang="it-IT" sz="900" b="0" i="0" u="none" strike="noStrike" cap="none" normalizeH="0" baseline="0" dirty="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endParaRPr kumimoji="0" lang="it-IT" sz="900" b="0" i="0" u="none" strike="noStrike" cap="none" normalizeH="0" baseline="0" dirty="0">
              <a:ln>
                <a:noFill/>
              </a:ln>
              <a:solidFill>
                <a:schemeClr val="tx1"/>
              </a:solidFill>
              <a:effectLst/>
              <a:latin typeface="Arial" pitchFamily="34" charset="0"/>
            </a:endParaRPr>
          </a:p>
        </p:txBody>
      </p:sp>
      <p:sp>
        <p:nvSpPr>
          <p:cNvPr id="14" name="Rettangolo 13"/>
          <p:cNvSpPr/>
          <p:nvPr/>
        </p:nvSpPr>
        <p:spPr>
          <a:xfrm>
            <a:off x="251520" y="2924944"/>
            <a:ext cx="1584176" cy="307777"/>
          </a:xfrm>
          <a:prstGeom prst="rect">
            <a:avLst/>
          </a:prstGeom>
        </p:spPr>
        <p:txBody>
          <a:bodyPr wrap="square">
            <a:spAutoFit/>
          </a:bodyPr>
          <a:lstStyle/>
          <a:p>
            <a:pPr lvl="0" algn="just" eaLnBrk="0" hangingPunct="0">
              <a:tabLst>
                <a:tab pos="457200" algn="l"/>
              </a:tabLst>
            </a:pPr>
            <a:r>
              <a:rPr lang="it-IT" sz="1400" b="1" dirty="0">
                <a:latin typeface="Arial" pitchFamily="34" charset="0"/>
                <a:ea typeface="Times New Roman" pitchFamily="18" charset="0"/>
              </a:rPr>
              <a:t>Metodo storico</a:t>
            </a:r>
            <a:endParaRPr lang="it-IT" sz="1400" dirty="0">
              <a:latin typeface="Arial" pitchFamily="34" charset="0"/>
              <a:ea typeface="Times New Roman" pitchFamily="18" charset="0"/>
            </a:endParaRPr>
          </a:p>
        </p:txBody>
      </p:sp>
      <p:cxnSp>
        <p:nvCxnSpPr>
          <p:cNvPr id="16" name="Connettore 2 15"/>
          <p:cNvCxnSpPr>
            <a:stCxn id="14" idx="3"/>
          </p:cNvCxnSpPr>
          <p:nvPr/>
        </p:nvCxnSpPr>
        <p:spPr>
          <a:xfrm flipV="1">
            <a:off x="1835696" y="3078832"/>
            <a:ext cx="900100"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Rettangolo 16"/>
          <p:cNvSpPr/>
          <p:nvPr/>
        </p:nvSpPr>
        <p:spPr>
          <a:xfrm>
            <a:off x="2843808" y="2852936"/>
            <a:ext cx="6048672" cy="954107"/>
          </a:xfrm>
          <a:prstGeom prst="rect">
            <a:avLst/>
          </a:prstGeom>
        </p:spPr>
        <p:txBody>
          <a:bodyPr wrap="square">
            <a:spAutoFit/>
          </a:bodyPr>
          <a:lstStyle/>
          <a:p>
            <a:r>
              <a:rPr lang="it-IT" sz="1400" i="1" dirty="0"/>
              <a:t>parte dall’analisi storica dei valori che ha assunto questo premio negli anni passati. Tale metodologia viene applicata su un arco temporale piuttosto esteso (anche 20 - 40 anni) per stemperare l’incidenza di situazioni particolarmente positive o negative.</a:t>
            </a:r>
          </a:p>
        </p:txBody>
      </p:sp>
      <p:sp>
        <p:nvSpPr>
          <p:cNvPr id="20" name="Rettangolo 19"/>
          <p:cNvSpPr/>
          <p:nvPr/>
        </p:nvSpPr>
        <p:spPr>
          <a:xfrm>
            <a:off x="451641" y="4509120"/>
            <a:ext cx="1842171" cy="307777"/>
          </a:xfrm>
          <a:prstGeom prst="rect">
            <a:avLst/>
          </a:prstGeom>
        </p:spPr>
        <p:txBody>
          <a:bodyPr wrap="none">
            <a:spAutoFit/>
          </a:bodyPr>
          <a:lstStyle/>
          <a:p>
            <a:pPr lvl="0" algn="just" eaLnBrk="0" hangingPunct="0">
              <a:tabLst>
                <a:tab pos="457200" algn="l"/>
              </a:tabLst>
            </a:pPr>
            <a:r>
              <a:rPr lang="it-IT" sz="1400" b="1" dirty="0">
                <a:latin typeface="Arial" pitchFamily="34" charset="0"/>
                <a:ea typeface="Times New Roman" pitchFamily="18" charset="0"/>
              </a:rPr>
              <a:t>Metodo prospettico</a:t>
            </a:r>
            <a:endParaRPr lang="it-IT" b="1" dirty="0">
              <a:latin typeface="Arial" pitchFamily="34" charset="0"/>
            </a:endParaRPr>
          </a:p>
        </p:txBody>
      </p:sp>
      <p:cxnSp>
        <p:nvCxnSpPr>
          <p:cNvPr id="22" name="Connettore 2 21"/>
          <p:cNvCxnSpPr/>
          <p:nvPr/>
        </p:nvCxnSpPr>
        <p:spPr>
          <a:xfrm>
            <a:off x="2267744" y="4653136"/>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Rettangolo 22"/>
          <p:cNvSpPr/>
          <p:nvPr/>
        </p:nvSpPr>
        <p:spPr>
          <a:xfrm>
            <a:off x="3203848" y="4509120"/>
            <a:ext cx="5940152" cy="523220"/>
          </a:xfrm>
          <a:prstGeom prst="rect">
            <a:avLst/>
          </a:prstGeom>
        </p:spPr>
        <p:txBody>
          <a:bodyPr wrap="square">
            <a:spAutoFit/>
          </a:bodyPr>
          <a:lstStyle/>
          <a:p>
            <a:r>
              <a:rPr lang="it-IT" sz="1400" i="1" dirty="0"/>
              <a:t>si preoccupa di individuare separatamente tutti gli </a:t>
            </a:r>
            <a:r>
              <a:rPr lang="it-IT" sz="1400" i="1" dirty="0" err="1"/>
              <a:t>r</a:t>
            </a:r>
            <a:r>
              <a:rPr lang="it-IT" sz="1400" i="1" baseline="-25000" dirty="0" err="1"/>
              <a:t>m</a:t>
            </a:r>
            <a:r>
              <a:rPr lang="it-IT" sz="1400" i="1" dirty="0"/>
              <a:t> e gli </a:t>
            </a:r>
            <a:r>
              <a:rPr lang="it-IT" sz="1400" i="1" dirty="0" err="1"/>
              <a:t>r</a:t>
            </a:r>
            <a:r>
              <a:rPr lang="it-IT" sz="1400" i="1" baseline="-25000" dirty="0" err="1"/>
              <a:t>s</a:t>
            </a:r>
            <a:r>
              <a:rPr lang="it-IT" sz="1400" i="1" dirty="0"/>
              <a:t> e poi calcolare la loro differenza.</a:t>
            </a:r>
          </a:p>
        </p:txBody>
      </p:sp>
      <p:pic>
        <p:nvPicPr>
          <p:cNvPr id="53252" name="Picture 4" descr="formula metodo prospettico"/>
          <p:cNvPicPr>
            <a:picLocks noChangeAspect="1" noChangeArrowheads="1"/>
          </p:cNvPicPr>
          <p:nvPr/>
        </p:nvPicPr>
        <p:blipFill>
          <a:blip r:embed="rId2" cstate="print"/>
          <a:srcRect/>
          <a:stretch>
            <a:fillRect/>
          </a:stretch>
        </p:blipFill>
        <p:spPr bwMode="auto">
          <a:xfrm>
            <a:off x="2785348" y="5589240"/>
            <a:ext cx="2028225" cy="864096"/>
          </a:xfrm>
          <a:prstGeom prst="rect">
            <a:avLst/>
          </a:prstGeom>
          <a:noFill/>
          <a:ln w="9525">
            <a:noFill/>
            <a:miter lim="800000"/>
            <a:headEnd/>
            <a:tailEnd/>
          </a:ln>
        </p:spPr>
      </p:pic>
      <p:sp>
        <p:nvSpPr>
          <p:cNvPr id="53253" name="Rectangle 5"/>
          <p:cNvSpPr>
            <a:spLocks noChangeArrowheads="1"/>
          </p:cNvSpPr>
          <p:nvPr/>
        </p:nvSpPr>
        <p:spPr bwMode="auto">
          <a:xfrm>
            <a:off x="4716016" y="5650795"/>
            <a:ext cx="396044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200" b="1" i="1" u="none" strike="noStrike" cap="none" normalizeH="0" baseline="0" dirty="0">
                <a:ln>
                  <a:noFill/>
                </a:ln>
                <a:solidFill>
                  <a:schemeClr val="tx1"/>
                </a:solidFill>
                <a:effectLst/>
                <a:latin typeface="Arial" pitchFamily="34" charset="0"/>
                <a:ea typeface="Times New Roman" pitchFamily="18" charset="0"/>
              </a:rPr>
              <a:t>DIV = dividendi distribuiti dalle azioni; </a:t>
            </a:r>
            <a:endParaRPr kumimoji="0" lang="it-IT" sz="800" b="1" i="1" u="none" strike="noStrike" cap="none" normalizeH="0" baseline="0" dirty="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200" b="1" i="1" u="none" strike="noStrike" cap="none" normalizeH="0" baseline="0" dirty="0">
                <a:ln>
                  <a:noFill/>
                </a:ln>
                <a:solidFill>
                  <a:schemeClr val="tx1"/>
                </a:solidFill>
                <a:effectLst/>
                <a:latin typeface="Arial" pitchFamily="34" charset="0"/>
                <a:ea typeface="Times New Roman" pitchFamily="18" charset="0"/>
              </a:rPr>
              <a:t>E = Equity (Capitale proprio);</a:t>
            </a: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200" b="1" i="1" u="none" strike="noStrike" cap="none" normalizeH="0" baseline="0" dirty="0">
                <a:ln>
                  <a:noFill/>
                </a:ln>
                <a:solidFill>
                  <a:schemeClr val="tx1"/>
                </a:solidFill>
                <a:effectLst/>
                <a:latin typeface="Arial" pitchFamily="34" charset="0"/>
                <a:ea typeface="Times New Roman" pitchFamily="18" charset="0"/>
              </a:rPr>
              <a:t>g = tasso di crescita atteso dei dividendi su cui convergono le aspettative degli  analisti finanziari</a:t>
            </a:r>
            <a:r>
              <a:rPr kumimoji="0" lang="it-IT" sz="800" b="1" i="1" u="none" strike="noStrike" cap="none" normalizeH="0" baseline="0" dirty="0">
                <a:ln>
                  <a:noFill/>
                </a:ln>
                <a:solidFill>
                  <a:schemeClr val="tx1"/>
                </a:solidFill>
                <a:effectLst/>
                <a:latin typeface="Arial" pitchFamily="34" charset="0"/>
              </a:rPr>
              <a:t> </a:t>
            </a:r>
            <a:endParaRPr kumimoji="0" lang="it-IT" sz="1600" b="1" i="1" u="none" strike="noStrike" cap="none" normalizeH="0" baseline="0" dirty="0">
              <a:ln>
                <a:noFill/>
              </a:ln>
              <a:solidFill>
                <a:schemeClr val="tx1"/>
              </a:solidFill>
              <a:effectLst/>
              <a:latin typeface="Arial" pitchFamily="34" charset="0"/>
            </a:endParaRPr>
          </a:p>
        </p:txBody>
      </p:sp>
      <p:sp>
        <p:nvSpPr>
          <p:cNvPr id="26" name="Rettangolo 25"/>
          <p:cNvSpPr/>
          <p:nvPr/>
        </p:nvSpPr>
        <p:spPr>
          <a:xfrm>
            <a:off x="323528" y="5877272"/>
            <a:ext cx="2448272" cy="461665"/>
          </a:xfrm>
          <a:prstGeom prst="rect">
            <a:avLst/>
          </a:prstGeom>
        </p:spPr>
        <p:txBody>
          <a:bodyPr wrap="square">
            <a:spAutoFit/>
          </a:bodyPr>
          <a:lstStyle/>
          <a:p>
            <a:r>
              <a:rPr lang="it-IT" sz="1200" b="1" dirty="0" err="1"/>
              <a:t>r</a:t>
            </a:r>
            <a:r>
              <a:rPr lang="it-IT" sz="1200" b="1" baseline="-25000" dirty="0" err="1"/>
              <a:t>s</a:t>
            </a:r>
            <a:r>
              <a:rPr lang="it-IT" sz="1200" b="1" dirty="0" err="1"/>
              <a:t>=</a:t>
            </a:r>
            <a:r>
              <a:rPr lang="it-IT" sz="1200" b="1" baseline="-25000" dirty="0"/>
              <a:t> </a:t>
            </a:r>
            <a:r>
              <a:rPr lang="it-IT" sz="1200" b="1" dirty="0"/>
              <a:t>rappresenta il rendimento dei titoli di Stato</a:t>
            </a:r>
          </a:p>
        </p:txBody>
      </p:sp>
      <p:sp>
        <p:nvSpPr>
          <p:cNvPr id="15"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Capital asset </a:t>
            </a:r>
            <a:r>
              <a:rPr lang="it-IT" sz="2800" b="1" cap="all" dirty="0" err="1">
                <a:solidFill>
                  <a:schemeClr val="bg1"/>
                </a:solidFill>
                <a:effectLst>
                  <a:outerShdw blurRad="38100" dist="38100" dir="2700000" algn="tl">
                    <a:srgbClr val="000000">
                      <a:alpha val="43137"/>
                    </a:srgbClr>
                  </a:outerShdw>
                </a:effectLst>
              </a:rPr>
              <a:t>pricing</a:t>
            </a:r>
            <a:r>
              <a:rPr lang="it-IT" sz="2800" b="1" cap="all" dirty="0">
                <a:solidFill>
                  <a:schemeClr val="bg1"/>
                </a:solidFill>
                <a:effectLst>
                  <a:outerShdw blurRad="38100" dist="38100" dir="2700000" algn="tl">
                    <a:srgbClr val="000000">
                      <a:alpha val="43137"/>
                    </a:srgbClr>
                  </a:outerShdw>
                </a:effectLst>
              </a:rPr>
              <a:t> model (</a:t>
            </a:r>
            <a:r>
              <a:rPr lang="it-IT" sz="2800" b="1" cap="all" dirty="0" err="1">
                <a:solidFill>
                  <a:schemeClr val="bg1"/>
                </a:solidFill>
                <a:effectLst>
                  <a:outerShdw blurRad="38100" dist="38100" dir="2700000" algn="tl">
                    <a:srgbClr val="000000">
                      <a:alpha val="43137"/>
                    </a:srgbClr>
                  </a:outerShdw>
                </a:effectLst>
              </a:rPr>
              <a:t>capm</a:t>
            </a:r>
            <a:r>
              <a:rPr lang="it-IT" sz="2800" b="1" cap="all" dirty="0">
                <a:solidFill>
                  <a:schemeClr val="bg1"/>
                </a:solidFill>
                <a:effectLst>
                  <a:outerShdw blurRad="38100" dist="38100" dir="2700000" algn="tl">
                    <a:srgbClr val="000000">
                      <a:alpha val="43137"/>
                    </a:srgbClr>
                  </a:outerShdw>
                </a:effectLst>
              </a:rPr>
              <a:t>)</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19</a:t>
            </a:fld>
            <a:endParaRPr lang="it-IT"/>
          </a:p>
        </p:txBody>
      </p:sp>
    </p:spTree>
    <p:extLst>
      <p:ext uri="{BB962C8B-B14F-4D97-AF65-F5344CB8AC3E}">
        <p14:creationId xmlns:p14="http://schemas.microsoft.com/office/powerpoint/2010/main" val="2234785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I limiti del CAPM</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20</a:t>
            </a:fld>
            <a:endParaRPr lang="it-IT"/>
          </a:p>
        </p:txBody>
      </p:sp>
      <p:sp>
        <p:nvSpPr>
          <p:cNvPr id="5" name="Rettangolo 4"/>
          <p:cNvSpPr/>
          <p:nvPr/>
        </p:nvSpPr>
        <p:spPr>
          <a:xfrm>
            <a:off x="467544" y="1484784"/>
            <a:ext cx="8424936" cy="1200329"/>
          </a:xfrm>
          <a:prstGeom prst="rect">
            <a:avLst/>
          </a:prstGeom>
        </p:spPr>
        <p:txBody>
          <a:bodyPr wrap="square">
            <a:spAutoFit/>
          </a:bodyPr>
          <a:lstStyle/>
          <a:p>
            <a:pPr algn="just"/>
            <a:r>
              <a:rPr lang="it-IT" dirty="0"/>
              <a:t>Il </a:t>
            </a:r>
            <a:r>
              <a:rPr lang="it-IT" b="1" dirty="0"/>
              <a:t>CAPM</a:t>
            </a:r>
            <a:r>
              <a:rPr lang="it-IT" dirty="0"/>
              <a:t> (Capital Asset </a:t>
            </a:r>
            <a:r>
              <a:rPr lang="it-IT" dirty="0" err="1"/>
              <a:t>Pricing</a:t>
            </a:r>
            <a:r>
              <a:rPr lang="it-IT" dirty="0"/>
              <a:t> Model) è stato sottoposto negli anni a verifiche empiriche finalizzate a valutare se si tratti di una metodologia in grado di prevedere con sufficiente precisione il rendimento delle società . Negli anni sono stati messi in evidenza alcune debolezze del modello</a:t>
            </a:r>
          </a:p>
        </p:txBody>
      </p:sp>
      <p:sp>
        <p:nvSpPr>
          <p:cNvPr id="7" name="Rettangolo 6"/>
          <p:cNvSpPr/>
          <p:nvPr/>
        </p:nvSpPr>
        <p:spPr>
          <a:xfrm>
            <a:off x="4979655" y="4077072"/>
            <a:ext cx="4164345" cy="369332"/>
          </a:xfrm>
          <a:prstGeom prst="rect">
            <a:avLst/>
          </a:prstGeom>
        </p:spPr>
        <p:txBody>
          <a:bodyPr wrap="none">
            <a:spAutoFit/>
          </a:bodyPr>
          <a:lstStyle/>
          <a:p>
            <a:r>
              <a:rPr lang="en-GB" b="1" u="sng" dirty="0" err="1">
                <a:solidFill>
                  <a:srgbClr val="0070C0"/>
                </a:solidFill>
              </a:rPr>
              <a:t>Modello</a:t>
            </a:r>
            <a:r>
              <a:rPr lang="en-GB" b="1" u="sng" dirty="0">
                <a:solidFill>
                  <a:srgbClr val="0070C0"/>
                </a:solidFill>
              </a:rPr>
              <a:t> APT (arbitrage price theory)</a:t>
            </a:r>
            <a:endParaRPr lang="it-IT" b="1" dirty="0">
              <a:solidFill>
                <a:srgbClr val="0070C0"/>
              </a:solidFill>
            </a:endParaRPr>
          </a:p>
        </p:txBody>
      </p:sp>
      <p:sp>
        <p:nvSpPr>
          <p:cNvPr id="8" name="Rettangolo 7"/>
          <p:cNvSpPr/>
          <p:nvPr/>
        </p:nvSpPr>
        <p:spPr>
          <a:xfrm>
            <a:off x="4932040" y="4509120"/>
            <a:ext cx="3960440" cy="954107"/>
          </a:xfrm>
          <a:prstGeom prst="rect">
            <a:avLst/>
          </a:prstGeom>
        </p:spPr>
        <p:txBody>
          <a:bodyPr wrap="square">
            <a:spAutoFit/>
          </a:bodyPr>
          <a:lstStyle/>
          <a:p>
            <a:pPr algn="ctr"/>
            <a:r>
              <a:rPr lang="it-IT" sz="1400" b="1" i="1" dirty="0">
                <a:solidFill>
                  <a:srgbClr val="0070C0"/>
                </a:solidFill>
              </a:rPr>
              <a:t>Questa metodologia parte dagli stessi principi del CAPM ma analizza i diversi fattori macroeconomici che incidono sul rischio sistematico</a:t>
            </a:r>
          </a:p>
        </p:txBody>
      </p:sp>
      <p:cxnSp>
        <p:nvCxnSpPr>
          <p:cNvPr id="10" name="Connettore 2 9"/>
          <p:cNvCxnSpPr>
            <a:stCxn id="5" idx="2"/>
            <a:endCxn id="7" idx="0"/>
          </p:cNvCxnSpPr>
          <p:nvPr/>
        </p:nvCxnSpPr>
        <p:spPr>
          <a:xfrm rot="16200000" flipH="1">
            <a:off x="5174941" y="2190184"/>
            <a:ext cx="1391959" cy="23818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CasellaDiTesto 11"/>
          <p:cNvSpPr txBox="1"/>
          <p:nvPr/>
        </p:nvSpPr>
        <p:spPr>
          <a:xfrm>
            <a:off x="539552" y="4149080"/>
            <a:ext cx="3456384" cy="923330"/>
          </a:xfrm>
          <a:prstGeom prst="rect">
            <a:avLst/>
          </a:prstGeom>
          <a:noFill/>
        </p:spPr>
        <p:txBody>
          <a:bodyPr wrap="square" rtlCol="0">
            <a:spAutoFit/>
          </a:bodyPr>
          <a:lstStyle/>
          <a:p>
            <a:r>
              <a:rPr lang="it-IT" b="1" dirty="0">
                <a:solidFill>
                  <a:srgbClr val="C00000"/>
                </a:solidFill>
              </a:rPr>
              <a:t>Apportare Correzioni ai risultati che emergono dall’uso del CAPM </a:t>
            </a:r>
          </a:p>
        </p:txBody>
      </p:sp>
      <p:cxnSp>
        <p:nvCxnSpPr>
          <p:cNvPr id="14" name="Connettore 2 13"/>
          <p:cNvCxnSpPr>
            <a:stCxn id="5" idx="2"/>
            <a:endCxn id="12" idx="0"/>
          </p:cNvCxnSpPr>
          <p:nvPr/>
        </p:nvCxnSpPr>
        <p:spPr>
          <a:xfrm rot="5400000">
            <a:off x="2741895" y="2210962"/>
            <a:ext cx="1463967" cy="24122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0" y="5085184"/>
            <a:ext cx="4427984" cy="954107"/>
          </a:xfrm>
          <a:prstGeom prst="rect">
            <a:avLst/>
          </a:prstGeom>
          <a:noFill/>
        </p:spPr>
        <p:txBody>
          <a:bodyPr wrap="square" rtlCol="0">
            <a:spAutoFit/>
          </a:bodyPr>
          <a:lstStyle/>
          <a:p>
            <a:pPr algn="ctr"/>
            <a:r>
              <a:rPr lang="it-IT" sz="1400" b="1" i="1" dirty="0">
                <a:solidFill>
                  <a:srgbClr val="C00000"/>
                </a:solidFill>
              </a:rPr>
              <a:t>Tale approccio consiste nel correggere il </a:t>
            </a:r>
          </a:p>
          <a:p>
            <a:pPr algn="ctr"/>
            <a:r>
              <a:rPr lang="it-IT" sz="1400" b="1" i="1" dirty="0">
                <a:solidFill>
                  <a:srgbClr val="C00000"/>
                </a:solidFill>
              </a:rPr>
              <a:t>risultato che si ottiene dall’applicazione del CAPM tenendo conto, ad esempio, del rischio per le ridotte dimensioni aziendali</a:t>
            </a:r>
            <a:r>
              <a:rPr lang="it-IT" sz="1400" dirty="0">
                <a:solidFill>
                  <a:srgbClr val="C00000"/>
                </a:solidFill>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Correzioni al CAPM</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21</a:t>
            </a:fld>
            <a:endParaRPr lang="it-IT"/>
          </a:p>
        </p:txBody>
      </p:sp>
      <p:sp>
        <p:nvSpPr>
          <p:cNvPr id="5" name="Rettangolo 4"/>
          <p:cNvSpPr/>
          <p:nvPr/>
        </p:nvSpPr>
        <p:spPr>
          <a:xfrm>
            <a:off x="36004" y="619058"/>
            <a:ext cx="9144000" cy="1200329"/>
          </a:xfrm>
          <a:prstGeom prst="rect">
            <a:avLst/>
          </a:prstGeom>
        </p:spPr>
        <p:txBody>
          <a:bodyPr wrap="square">
            <a:spAutoFit/>
          </a:bodyPr>
          <a:lstStyle/>
          <a:p>
            <a:r>
              <a:rPr lang="it-IT" i="1" dirty="0">
                <a:solidFill>
                  <a:schemeClr val="tx2"/>
                </a:solidFill>
                <a:latin typeface="+mj-lt"/>
              </a:rPr>
              <a:t>Ricerche empiriche effettuate hanno evidenziato l’applicazione del CAPM porta ad una sottovalutazione del rischio delle imprese di piccole/medie dimensioni (ossia non calcola il rischio aggiuntivo sopportato da queste imprese). Tali realtà sono maggiormente esposte al rischio sistematico per diversi motivi:</a:t>
            </a:r>
          </a:p>
        </p:txBody>
      </p:sp>
      <p:sp>
        <p:nvSpPr>
          <p:cNvPr id="6" name="Rettangolo 5"/>
          <p:cNvSpPr/>
          <p:nvPr/>
        </p:nvSpPr>
        <p:spPr>
          <a:xfrm>
            <a:off x="4949" y="2096676"/>
            <a:ext cx="9144000" cy="1077218"/>
          </a:xfrm>
          <a:prstGeom prst="rect">
            <a:avLst/>
          </a:prstGeom>
          <a:solidFill>
            <a:schemeClr val="accent3">
              <a:lumMod val="20000"/>
              <a:lumOff val="80000"/>
            </a:schemeClr>
          </a:solidFill>
        </p:spPr>
        <p:txBody>
          <a:bodyPr wrap="square">
            <a:spAutoFit/>
          </a:bodyPr>
          <a:lstStyle/>
          <a:p>
            <a:pPr algn="just"/>
            <a:r>
              <a:rPr lang="it-IT" sz="1600" i="1" dirty="0">
                <a:latin typeface="+mj-lt"/>
              </a:rPr>
              <a:t>a) le piccole/medie società non potrebbero mai ricevere aiuti di stato (a differenza delle imprese di grandi dimensioni) nell’ipotesi in cui si trovino a fronteggiare situazioni di insolvenza. In altre parole, hanno un potere contrattuale inferiore alle grandi imprese e, quindi, una minore capacità di rispondere al rischio sistematico</a:t>
            </a:r>
          </a:p>
        </p:txBody>
      </p:sp>
      <p:sp>
        <p:nvSpPr>
          <p:cNvPr id="7" name="Rettangolo 6"/>
          <p:cNvSpPr/>
          <p:nvPr/>
        </p:nvSpPr>
        <p:spPr>
          <a:xfrm>
            <a:off x="-4018" y="3173894"/>
            <a:ext cx="9144000" cy="584775"/>
          </a:xfrm>
          <a:prstGeom prst="rect">
            <a:avLst/>
          </a:prstGeom>
          <a:solidFill>
            <a:schemeClr val="accent3">
              <a:lumMod val="20000"/>
              <a:lumOff val="80000"/>
            </a:schemeClr>
          </a:solidFill>
        </p:spPr>
        <p:txBody>
          <a:bodyPr wrap="square">
            <a:spAutoFit/>
          </a:bodyPr>
          <a:lstStyle/>
          <a:p>
            <a:pPr algn="just"/>
            <a:r>
              <a:rPr lang="it-IT" sz="1600" i="1" dirty="0">
                <a:latin typeface="+mj-lt"/>
              </a:rPr>
              <a:t>b) generalmente le grandi imprese hanno un management più qualificato rispetto a quello delle piccole/medie imprese e, quindi, più preparato per fronteggiare i  i rischi</a:t>
            </a:r>
          </a:p>
        </p:txBody>
      </p:sp>
      <p:sp>
        <p:nvSpPr>
          <p:cNvPr id="8" name="Rettangolo 7"/>
          <p:cNvSpPr/>
          <p:nvPr/>
        </p:nvSpPr>
        <p:spPr>
          <a:xfrm>
            <a:off x="-4018" y="4004891"/>
            <a:ext cx="9144000" cy="830997"/>
          </a:xfrm>
          <a:prstGeom prst="rect">
            <a:avLst/>
          </a:prstGeom>
          <a:solidFill>
            <a:schemeClr val="accent3">
              <a:lumMod val="20000"/>
              <a:lumOff val="80000"/>
            </a:schemeClr>
          </a:solidFill>
        </p:spPr>
        <p:txBody>
          <a:bodyPr wrap="square">
            <a:spAutoFit/>
          </a:bodyPr>
          <a:lstStyle/>
          <a:p>
            <a:pPr algn="just"/>
            <a:r>
              <a:rPr lang="it-IT" sz="1600" i="1" dirty="0">
                <a:latin typeface="+mj-lt"/>
              </a:rPr>
              <a:t>c) le società di grandi dimensioni, e ancor più quelle quotate, hanno degli obblighi informativi maggiori rispetto a quelli delle piccole imprese. Questo permette di limitare il problema delle asimmetrie informative</a:t>
            </a:r>
          </a:p>
        </p:txBody>
      </p:sp>
      <p:sp>
        <p:nvSpPr>
          <p:cNvPr id="9" name="Freccia in giù 8"/>
          <p:cNvSpPr/>
          <p:nvPr/>
        </p:nvSpPr>
        <p:spPr>
          <a:xfrm>
            <a:off x="4355976" y="5277044"/>
            <a:ext cx="792088" cy="1681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10" name="Rettangolo 9"/>
          <p:cNvSpPr/>
          <p:nvPr/>
        </p:nvSpPr>
        <p:spPr>
          <a:xfrm>
            <a:off x="0" y="5446099"/>
            <a:ext cx="6156176" cy="1077218"/>
          </a:xfrm>
          <a:prstGeom prst="rect">
            <a:avLst/>
          </a:prstGeom>
        </p:spPr>
        <p:txBody>
          <a:bodyPr wrap="square">
            <a:spAutoFit/>
          </a:bodyPr>
          <a:lstStyle/>
          <a:p>
            <a:r>
              <a:rPr lang="it-IT" sz="1600" b="1" dirty="0">
                <a:solidFill>
                  <a:srgbClr val="0070C0"/>
                </a:solidFill>
                <a:latin typeface="+mj-lt"/>
              </a:rPr>
              <a:t>le aziende di piccole/medie dimensioni sono maggiormente esposte al rischio sistematico rispetto a quelle di dimensioni più grandi e, di conseguenza, ci si aspetta che queste offrano un rendimento maggiore</a:t>
            </a:r>
          </a:p>
        </p:txBody>
      </p:sp>
      <p:sp>
        <p:nvSpPr>
          <p:cNvPr id="11" name="Freccia a destra con strisce 10"/>
          <p:cNvSpPr/>
          <p:nvPr/>
        </p:nvSpPr>
        <p:spPr>
          <a:xfrm>
            <a:off x="5617245" y="6268534"/>
            <a:ext cx="720080" cy="369604"/>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4" name="Rettangolo 3"/>
          <p:cNvSpPr/>
          <p:nvPr/>
        </p:nvSpPr>
        <p:spPr>
          <a:xfrm>
            <a:off x="6518474" y="6230575"/>
            <a:ext cx="2618024" cy="369332"/>
          </a:xfrm>
          <a:prstGeom prst="rect">
            <a:avLst/>
          </a:prstGeom>
        </p:spPr>
        <p:txBody>
          <a:bodyPr wrap="none">
            <a:spAutoFit/>
          </a:bodyPr>
          <a:lstStyle/>
          <a:p>
            <a:r>
              <a:rPr lang="it-IT" b="1" i="1" dirty="0"/>
              <a:t>i</a:t>
            </a:r>
            <a:r>
              <a:rPr lang="it-IT" b="1" dirty="0"/>
              <a:t> = </a:t>
            </a:r>
            <a:r>
              <a:rPr lang="it-IT" b="1" i="1" dirty="0"/>
              <a:t>r</a:t>
            </a:r>
            <a:r>
              <a:rPr lang="it-IT" b="1" dirty="0"/>
              <a:t> + β (</a:t>
            </a:r>
            <a:r>
              <a:rPr lang="it-IT" b="1" dirty="0" err="1"/>
              <a:t>r</a:t>
            </a:r>
            <a:r>
              <a:rPr lang="it-IT" b="1" baseline="-25000" dirty="0" err="1"/>
              <a:t>m</a:t>
            </a:r>
            <a:r>
              <a:rPr lang="it-IT" b="1" dirty="0"/>
              <a:t> – </a:t>
            </a:r>
            <a:r>
              <a:rPr lang="it-IT" b="1" dirty="0" err="1"/>
              <a:t>r</a:t>
            </a:r>
            <a:r>
              <a:rPr lang="it-IT" b="1" baseline="-25000" dirty="0" err="1"/>
              <a:t>s</a:t>
            </a:r>
            <a:r>
              <a:rPr lang="it-IT" b="1" dirty="0"/>
              <a:t>) + SRP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Arbitrage Price Theory (APT)</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22</a:t>
            </a:fld>
            <a:endParaRPr lang="it-IT"/>
          </a:p>
        </p:txBody>
      </p:sp>
      <p:sp>
        <p:nvSpPr>
          <p:cNvPr id="17" name="Rettangolo 16"/>
          <p:cNvSpPr/>
          <p:nvPr/>
        </p:nvSpPr>
        <p:spPr>
          <a:xfrm>
            <a:off x="0" y="1340768"/>
            <a:ext cx="9144000" cy="1200329"/>
          </a:xfrm>
          <a:prstGeom prst="rect">
            <a:avLst/>
          </a:prstGeom>
        </p:spPr>
        <p:txBody>
          <a:bodyPr wrap="square">
            <a:spAutoFit/>
          </a:bodyPr>
          <a:lstStyle/>
          <a:p>
            <a:r>
              <a:rPr lang="it-IT" dirty="0"/>
              <a:t>La stima di </a:t>
            </a:r>
            <a:r>
              <a:rPr lang="it-IT" b="1" i="1" dirty="0"/>
              <a:t>m</a:t>
            </a:r>
            <a:r>
              <a:rPr lang="it-IT" dirty="0"/>
              <a:t> richiede la considerazione di tutti i fattori macroeconomici che per semplicità ipotizziamo siano due: a) inflazione (F</a:t>
            </a:r>
            <a:r>
              <a:rPr lang="it-IT" baseline="-25000" dirty="0"/>
              <a:t>1</a:t>
            </a:r>
            <a:r>
              <a:rPr lang="it-IT" dirty="0"/>
              <a:t>); b) crescita del PIL (F</a:t>
            </a:r>
            <a:r>
              <a:rPr lang="it-IT" baseline="-25000" dirty="0"/>
              <a:t>2</a:t>
            </a:r>
            <a:r>
              <a:rPr lang="it-IT" dirty="0"/>
              <a:t>). La sensibilità ai singoli fattori di rischio viene misurata dai singoli β. Quindi </a:t>
            </a:r>
            <a:r>
              <a:rPr lang="it-IT" b="1" i="1" dirty="0"/>
              <a:t>β</a:t>
            </a:r>
            <a:r>
              <a:rPr lang="it-IT" b="1" i="1" baseline="-25000" dirty="0"/>
              <a:t>1</a:t>
            </a:r>
            <a:r>
              <a:rPr lang="it-IT" dirty="0"/>
              <a:t> e </a:t>
            </a:r>
            <a:r>
              <a:rPr lang="it-IT" b="1" i="1" dirty="0"/>
              <a:t>β</a:t>
            </a:r>
            <a:r>
              <a:rPr lang="it-IT" b="1" i="1" baseline="-25000" dirty="0"/>
              <a:t>2</a:t>
            </a:r>
            <a:r>
              <a:rPr lang="it-IT" dirty="0"/>
              <a:t> indicano come reagisce l’azienda a variazioni inattese dei rispettivi fattori macroeconomici</a:t>
            </a:r>
          </a:p>
        </p:txBody>
      </p:sp>
      <p:sp>
        <p:nvSpPr>
          <p:cNvPr id="18" name="Rettangolo 17"/>
          <p:cNvSpPr/>
          <p:nvPr/>
        </p:nvSpPr>
        <p:spPr>
          <a:xfrm>
            <a:off x="3531955" y="2780928"/>
            <a:ext cx="2175596" cy="400110"/>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it-IT" sz="2000" b="1" dirty="0"/>
              <a:t>m = β</a:t>
            </a:r>
            <a:r>
              <a:rPr lang="it-IT" sz="2000" b="1" baseline="-25000" dirty="0"/>
              <a:t>1</a:t>
            </a:r>
            <a:r>
              <a:rPr lang="it-IT" sz="2000" b="1" dirty="0"/>
              <a:t> (F</a:t>
            </a:r>
            <a:r>
              <a:rPr lang="it-IT" sz="2000" b="1" baseline="-25000" dirty="0"/>
              <a:t>1</a:t>
            </a:r>
            <a:r>
              <a:rPr lang="it-IT" sz="2000" b="1" dirty="0"/>
              <a:t>) + β</a:t>
            </a:r>
            <a:r>
              <a:rPr lang="it-IT" sz="2000" b="1" baseline="-25000" dirty="0"/>
              <a:t>2</a:t>
            </a:r>
            <a:r>
              <a:rPr lang="it-IT" sz="2000" b="1" dirty="0"/>
              <a:t> (F</a:t>
            </a:r>
            <a:r>
              <a:rPr lang="it-IT" sz="2000" b="1" baseline="-25000" dirty="0"/>
              <a:t>2</a:t>
            </a:r>
            <a:r>
              <a:rPr lang="it-IT" sz="2000" b="1" dirty="0"/>
              <a:t>)</a:t>
            </a:r>
          </a:p>
        </p:txBody>
      </p:sp>
      <p:sp>
        <p:nvSpPr>
          <p:cNvPr id="53249" name="Rectangle 1"/>
          <p:cNvSpPr>
            <a:spLocks noChangeArrowheads="1"/>
          </p:cNvSpPr>
          <p:nvPr/>
        </p:nvSpPr>
        <p:spPr bwMode="auto">
          <a:xfrm>
            <a:off x="251520" y="3933056"/>
            <a:ext cx="856895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Arial" pitchFamily="34" charset="0"/>
                <a:ea typeface="Times New Roman" pitchFamily="18" charset="0"/>
              </a:rPr>
              <a:t>Quindi, rispetto all’applicazione del CAPM quello che cambia nell’applicazione del modello di Valutazione dell’Azienda, è la stima di </a:t>
            </a:r>
            <a:r>
              <a:rPr kumimoji="0" lang="it-IT" sz="1400" b="1" i="1" u="none" strike="noStrike" cap="none" normalizeH="0" baseline="0" dirty="0">
                <a:ln>
                  <a:noFill/>
                </a:ln>
                <a:solidFill>
                  <a:schemeClr val="tx1"/>
                </a:solidFill>
                <a:effectLst/>
                <a:latin typeface="Arial" pitchFamily="34" charset="0"/>
                <a:ea typeface="Times New Roman" pitchFamily="18" charset="0"/>
              </a:rPr>
              <a:t>s</a:t>
            </a:r>
            <a:r>
              <a:rPr kumimoji="0" lang="it-IT" sz="1400" b="0" i="0" u="none" strike="noStrike" cap="none" normalizeH="0" baseline="0" dirty="0">
                <a:ln>
                  <a:noFill/>
                </a:ln>
                <a:solidFill>
                  <a:schemeClr val="tx1"/>
                </a:solidFill>
                <a:effectLst/>
                <a:latin typeface="Arial" pitchFamily="34" charset="0"/>
                <a:ea typeface="Times New Roman" pitchFamily="18" charset="0"/>
              </a:rPr>
              <a:t>. Partendo dal presupposto che </a:t>
            </a:r>
            <a:r>
              <a:rPr kumimoji="0" lang="it-IT" sz="1400" b="0" i="1" u="none" strike="noStrike" cap="none" normalizeH="0" baseline="0" dirty="0">
                <a:ln>
                  <a:noFill/>
                </a:ln>
                <a:solidFill>
                  <a:schemeClr val="tx1"/>
                </a:solidFill>
                <a:effectLst/>
                <a:latin typeface="Arial" pitchFamily="34" charset="0"/>
                <a:ea typeface="Times New Roman" pitchFamily="18" charset="0"/>
              </a:rPr>
              <a:t>i</a:t>
            </a:r>
            <a:r>
              <a:rPr kumimoji="0" lang="it-IT" sz="1400" b="0" i="0" u="none" strike="noStrike" cap="none" normalizeH="0" baseline="0" dirty="0">
                <a:ln>
                  <a:noFill/>
                </a:ln>
                <a:solidFill>
                  <a:schemeClr val="tx1"/>
                </a:solidFill>
                <a:effectLst/>
                <a:latin typeface="Arial" pitchFamily="34" charset="0"/>
                <a:ea typeface="Times New Roman" pitchFamily="18" charset="0"/>
              </a:rPr>
              <a:t> = </a:t>
            </a:r>
            <a:r>
              <a:rPr kumimoji="0" lang="it-IT" sz="1400" b="0" i="1" u="none" strike="noStrike" cap="none" normalizeH="0" baseline="0" dirty="0">
                <a:ln>
                  <a:noFill/>
                </a:ln>
                <a:solidFill>
                  <a:schemeClr val="tx1"/>
                </a:solidFill>
                <a:effectLst/>
                <a:latin typeface="Arial" pitchFamily="34" charset="0"/>
                <a:ea typeface="Times New Roman" pitchFamily="18" charset="0"/>
              </a:rPr>
              <a:t>r</a:t>
            </a:r>
            <a:r>
              <a:rPr kumimoji="0" lang="it-IT" sz="1400" b="0" i="0" u="none" strike="noStrike" cap="none" normalizeH="0" baseline="0" dirty="0">
                <a:ln>
                  <a:noFill/>
                </a:ln>
                <a:solidFill>
                  <a:schemeClr val="tx1"/>
                </a:solidFill>
                <a:effectLst/>
                <a:latin typeface="Arial" pitchFamily="34" charset="0"/>
                <a:ea typeface="Times New Roman" pitchFamily="18" charset="0"/>
              </a:rPr>
              <a:t> + </a:t>
            </a:r>
            <a:r>
              <a:rPr kumimoji="0" lang="it-IT" sz="1400" b="0" i="1" u="none" strike="noStrike" cap="none" normalizeH="0" baseline="0" dirty="0">
                <a:ln>
                  <a:noFill/>
                </a:ln>
                <a:solidFill>
                  <a:schemeClr val="tx1"/>
                </a:solidFill>
                <a:effectLst/>
                <a:latin typeface="Arial" pitchFamily="34" charset="0"/>
                <a:ea typeface="Times New Roman" pitchFamily="18" charset="0"/>
              </a:rPr>
              <a:t>s</a:t>
            </a:r>
            <a:r>
              <a:rPr kumimoji="0" lang="it-IT" sz="1400" b="0" i="0" u="none" strike="noStrike" cap="none" normalizeH="0" baseline="0" dirty="0">
                <a:ln>
                  <a:noFill/>
                </a:ln>
                <a:solidFill>
                  <a:schemeClr val="tx1"/>
                </a:solidFill>
                <a:effectLst/>
                <a:latin typeface="Arial" pitchFamily="34" charset="0"/>
                <a:ea typeface="Times New Roman" pitchFamily="18" charset="0"/>
              </a:rPr>
              <a:t>  in questo caso avremo</a:t>
            </a:r>
            <a:endParaRPr kumimoji="0" lang="it-IT" sz="1800" b="0" i="0" u="none" strike="noStrike" cap="none" normalizeH="0" baseline="0" dirty="0">
              <a:ln>
                <a:noFill/>
              </a:ln>
              <a:solidFill>
                <a:schemeClr val="tx1"/>
              </a:solidFill>
              <a:effectLst/>
              <a:latin typeface="Arial" pitchFamily="34" charset="0"/>
            </a:endParaRPr>
          </a:p>
        </p:txBody>
      </p:sp>
      <p:sp>
        <p:nvSpPr>
          <p:cNvPr id="20" name="Freccia in giù 19"/>
          <p:cNvSpPr/>
          <p:nvPr/>
        </p:nvSpPr>
        <p:spPr>
          <a:xfrm>
            <a:off x="4499992" y="3356992"/>
            <a:ext cx="432048"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Rettangolo 20"/>
          <p:cNvSpPr/>
          <p:nvPr/>
        </p:nvSpPr>
        <p:spPr>
          <a:xfrm>
            <a:off x="2915816" y="4725144"/>
            <a:ext cx="3476853" cy="4001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it-IT" sz="2000" b="1" dirty="0">
                <a:solidFill>
                  <a:schemeClr val="tx1">
                    <a:lumMod val="95000"/>
                    <a:lumOff val="5000"/>
                  </a:schemeClr>
                </a:solidFill>
                <a:latin typeface="Arial" pitchFamily="34" charset="0"/>
                <a:ea typeface="Times New Roman" pitchFamily="18" charset="0"/>
              </a:rPr>
              <a:t>s = β</a:t>
            </a:r>
            <a:r>
              <a:rPr lang="it-IT" sz="2000" b="1" baseline="-30000" dirty="0">
                <a:solidFill>
                  <a:schemeClr val="tx1">
                    <a:lumMod val="95000"/>
                    <a:lumOff val="5000"/>
                  </a:schemeClr>
                </a:solidFill>
                <a:latin typeface="Arial" pitchFamily="34" charset="0"/>
                <a:ea typeface="Times New Roman" pitchFamily="18" charset="0"/>
              </a:rPr>
              <a:t>1 </a:t>
            </a:r>
            <a:r>
              <a:rPr lang="it-IT" sz="2000" b="1" dirty="0">
                <a:solidFill>
                  <a:schemeClr val="tx1">
                    <a:lumMod val="95000"/>
                    <a:lumOff val="5000"/>
                  </a:schemeClr>
                </a:solidFill>
                <a:latin typeface="Arial" pitchFamily="34" charset="0"/>
                <a:ea typeface="Times New Roman" pitchFamily="18" charset="0"/>
              </a:rPr>
              <a:t>(r</a:t>
            </a:r>
            <a:r>
              <a:rPr lang="it-IT" sz="2000" b="1" baseline="-30000" dirty="0">
                <a:solidFill>
                  <a:schemeClr val="tx1">
                    <a:lumMod val="95000"/>
                    <a:lumOff val="5000"/>
                  </a:schemeClr>
                </a:solidFill>
                <a:latin typeface="Arial" pitchFamily="34" charset="0"/>
                <a:ea typeface="Times New Roman" pitchFamily="18" charset="0"/>
              </a:rPr>
              <a:t>1</a:t>
            </a:r>
            <a:r>
              <a:rPr lang="it-IT" sz="2000" b="1" dirty="0">
                <a:solidFill>
                  <a:schemeClr val="tx1">
                    <a:lumMod val="95000"/>
                    <a:lumOff val="5000"/>
                  </a:schemeClr>
                </a:solidFill>
                <a:latin typeface="Arial" pitchFamily="34" charset="0"/>
                <a:ea typeface="Times New Roman" pitchFamily="18" charset="0"/>
              </a:rPr>
              <a:t> – </a:t>
            </a:r>
            <a:r>
              <a:rPr lang="it-IT" sz="2000" b="1" dirty="0" err="1">
                <a:solidFill>
                  <a:schemeClr val="tx1">
                    <a:lumMod val="95000"/>
                    <a:lumOff val="5000"/>
                  </a:schemeClr>
                </a:solidFill>
                <a:latin typeface="Arial" pitchFamily="34" charset="0"/>
                <a:ea typeface="Times New Roman" pitchFamily="18" charset="0"/>
              </a:rPr>
              <a:t>r</a:t>
            </a:r>
            <a:r>
              <a:rPr lang="it-IT" sz="2000" b="1" baseline="-30000" dirty="0" err="1">
                <a:solidFill>
                  <a:schemeClr val="tx1">
                    <a:lumMod val="95000"/>
                    <a:lumOff val="5000"/>
                  </a:schemeClr>
                </a:solidFill>
                <a:latin typeface="Arial" pitchFamily="34" charset="0"/>
                <a:ea typeface="Times New Roman" pitchFamily="18" charset="0"/>
              </a:rPr>
              <a:t>s</a:t>
            </a:r>
            <a:r>
              <a:rPr lang="it-IT" sz="2000" b="1" dirty="0">
                <a:solidFill>
                  <a:schemeClr val="tx1">
                    <a:lumMod val="95000"/>
                    <a:lumOff val="5000"/>
                  </a:schemeClr>
                </a:solidFill>
                <a:latin typeface="Arial" pitchFamily="34" charset="0"/>
                <a:ea typeface="Times New Roman" pitchFamily="18" charset="0"/>
              </a:rPr>
              <a:t>) + β</a:t>
            </a:r>
            <a:r>
              <a:rPr lang="it-IT" sz="2000" b="1" baseline="-30000" dirty="0">
                <a:solidFill>
                  <a:schemeClr val="tx1">
                    <a:lumMod val="95000"/>
                    <a:lumOff val="5000"/>
                  </a:schemeClr>
                </a:solidFill>
                <a:latin typeface="Arial" pitchFamily="34" charset="0"/>
                <a:ea typeface="Times New Roman" pitchFamily="18" charset="0"/>
              </a:rPr>
              <a:t>2 </a:t>
            </a:r>
            <a:r>
              <a:rPr lang="it-IT" sz="2000" b="1" dirty="0">
                <a:solidFill>
                  <a:schemeClr val="tx1">
                    <a:lumMod val="95000"/>
                    <a:lumOff val="5000"/>
                  </a:schemeClr>
                </a:solidFill>
                <a:latin typeface="Arial" pitchFamily="34" charset="0"/>
                <a:ea typeface="Times New Roman" pitchFamily="18" charset="0"/>
              </a:rPr>
              <a:t>(r</a:t>
            </a:r>
            <a:r>
              <a:rPr lang="it-IT" sz="2000" b="1" baseline="-30000" dirty="0">
                <a:solidFill>
                  <a:schemeClr val="tx1">
                    <a:lumMod val="95000"/>
                    <a:lumOff val="5000"/>
                  </a:schemeClr>
                </a:solidFill>
                <a:latin typeface="Arial" pitchFamily="34" charset="0"/>
                <a:ea typeface="Times New Roman" pitchFamily="18" charset="0"/>
              </a:rPr>
              <a:t>2</a:t>
            </a:r>
            <a:r>
              <a:rPr lang="it-IT" sz="2000" b="1" dirty="0">
                <a:solidFill>
                  <a:schemeClr val="tx1">
                    <a:lumMod val="95000"/>
                    <a:lumOff val="5000"/>
                  </a:schemeClr>
                </a:solidFill>
                <a:latin typeface="Arial" pitchFamily="34" charset="0"/>
                <a:ea typeface="Times New Roman" pitchFamily="18" charset="0"/>
              </a:rPr>
              <a:t> – </a:t>
            </a:r>
            <a:r>
              <a:rPr lang="it-IT" sz="2000" b="1" dirty="0" err="1">
                <a:solidFill>
                  <a:schemeClr val="tx1">
                    <a:lumMod val="95000"/>
                    <a:lumOff val="5000"/>
                  </a:schemeClr>
                </a:solidFill>
                <a:latin typeface="Arial" pitchFamily="34" charset="0"/>
                <a:ea typeface="Times New Roman" pitchFamily="18" charset="0"/>
              </a:rPr>
              <a:t>r</a:t>
            </a:r>
            <a:r>
              <a:rPr lang="it-IT" sz="2000" b="1" baseline="-30000" dirty="0" err="1">
                <a:solidFill>
                  <a:schemeClr val="tx1">
                    <a:lumMod val="95000"/>
                    <a:lumOff val="5000"/>
                  </a:schemeClr>
                </a:solidFill>
                <a:latin typeface="Arial" pitchFamily="34" charset="0"/>
                <a:ea typeface="Times New Roman" pitchFamily="18" charset="0"/>
              </a:rPr>
              <a:t>s</a:t>
            </a:r>
            <a:r>
              <a:rPr lang="it-IT" sz="2000" b="1" dirty="0">
                <a:solidFill>
                  <a:schemeClr val="tx1">
                    <a:lumMod val="95000"/>
                    <a:lumOff val="5000"/>
                  </a:schemeClr>
                </a:solidFill>
                <a:latin typeface="Arial" pitchFamily="34" charset="0"/>
                <a:ea typeface="Times New Roman" pitchFamily="18" charset="0"/>
              </a:rPr>
              <a:t>) </a:t>
            </a:r>
            <a:endParaRPr lang="it-IT" sz="2000" b="1" dirty="0">
              <a:solidFill>
                <a:schemeClr val="tx1">
                  <a:lumMod val="95000"/>
                  <a:lumOff val="5000"/>
                </a:schemeClr>
              </a:solidFill>
            </a:endParaRPr>
          </a:p>
        </p:txBody>
      </p:sp>
      <p:sp>
        <p:nvSpPr>
          <p:cNvPr id="22" name="Rettangolo 21"/>
          <p:cNvSpPr/>
          <p:nvPr/>
        </p:nvSpPr>
        <p:spPr>
          <a:xfrm>
            <a:off x="3491880" y="5445224"/>
            <a:ext cx="5436096" cy="954107"/>
          </a:xfrm>
          <a:prstGeom prst="rect">
            <a:avLst/>
          </a:prstGeom>
        </p:spPr>
        <p:txBody>
          <a:bodyPr wrap="square">
            <a:spAutoFit/>
          </a:bodyPr>
          <a:lstStyle/>
          <a:p>
            <a:pPr>
              <a:buFont typeface="Arial" pitchFamily="34" charset="0"/>
              <a:buChar char="•"/>
            </a:pPr>
            <a:r>
              <a:rPr lang="it-IT" sz="1400" b="1" i="1" dirty="0"/>
              <a:t>s</a:t>
            </a:r>
            <a:r>
              <a:rPr lang="it-IT" sz="1400" dirty="0"/>
              <a:t> = premio per il rischio; </a:t>
            </a:r>
          </a:p>
          <a:p>
            <a:pPr>
              <a:buFont typeface="Arial" pitchFamily="34" charset="0"/>
              <a:buChar char="•"/>
            </a:pPr>
            <a:r>
              <a:rPr lang="it-IT" sz="1400" b="1" i="1" dirty="0" err="1"/>
              <a:t>r</a:t>
            </a:r>
            <a:r>
              <a:rPr lang="it-IT" sz="1400" b="1" i="1" baseline="-25000" dirty="0" err="1"/>
              <a:t>s</a:t>
            </a:r>
            <a:r>
              <a:rPr lang="it-IT" sz="1400" dirty="0"/>
              <a:t> = rendimento dei titoli privi di rischio; </a:t>
            </a:r>
          </a:p>
          <a:p>
            <a:pPr>
              <a:buFont typeface="Arial" pitchFamily="34" charset="0"/>
              <a:buChar char="•"/>
            </a:pPr>
            <a:r>
              <a:rPr lang="it-IT" sz="1400" b="1" i="1" dirty="0"/>
              <a:t>r</a:t>
            </a:r>
            <a:r>
              <a:rPr lang="it-IT" sz="1400" b="1" i="1" baseline="-25000" dirty="0"/>
              <a:t>1</a:t>
            </a:r>
            <a:r>
              <a:rPr lang="it-IT" sz="1400" dirty="0"/>
              <a:t> e </a:t>
            </a:r>
            <a:r>
              <a:rPr lang="it-IT" sz="1400" b="1" i="1" dirty="0"/>
              <a:t>r</a:t>
            </a:r>
            <a:r>
              <a:rPr lang="it-IT" sz="1400" b="1" i="1" baseline="-25000" dirty="0"/>
              <a:t>2</a:t>
            </a:r>
            <a:r>
              <a:rPr lang="it-IT" sz="1400" baseline="-25000" dirty="0"/>
              <a:t> </a:t>
            </a:r>
            <a:r>
              <a:rPr lang="it-IT" sz="1400" dirty="0"/>
              <a:t>sono i rendimenti dei </a:t>
            </a:r>
            <a:r>
              <a:rPr lang="it-IT" sz="1400" b="1" dirty="0"/>
              <a:t>portafogli di rappresentazione pura</a:t>
            </a:r>
            <a:r>
              <a:rPr lang="it-IT" sz="1400" dirty="0"/>
              <a:t> rispettivamente del fattore </a:t>
            </a:r>
            <a:r>
              <a:rPr lang="it-IT" sz="1400" b="1" dirty="0"/>
              <a:t>1</a:t>
            </a:r>
            <a:r>
              <a:rPr lang="it-IT" sz="1400" dirty="0"/>
              <a:t> e </a:t>
            </a:r>
            <a:r>
              <a:rPr lang="it-IT" sz="1400" b="1" dirty="0"/>
              <a:t>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Arbitrage Price Theory (APT)</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23</a:t>
            </a:fld>
            <a:endParaRPr lang="it-IT"/>
          </a:p>
        </p:txBody>
      </p:sp>
      <p:sp>
        <p:nvSpPr>
          <p:cNvPr id="12" name="Rettangolo 11"/>
          <p:cNvSpPr/>
          <p:nvPr/>
        </p:nvSpPr>
        <p:spPr>
          <a:xfrm>
            <a:off x="251520" y="1196752"/>
            <a:ext cx="8712968" cy="1200329"/>
          </a:xfrm>
          <a:prstGeom prst="rect">
            <a:avLst/>
          </a:prstGeom>
        </p:spPr>
        <p:txBody>
          <a:bodyPr wrap="square">
            <a:spAutoFit/>
          </a:bodyPr>
          <a:lstStyle/>
          <a:p>
            <a:r>
              <a:rPr lang="it-IT" b="1" i="1" u="sng" dirty="0"/>
              <a:t>Il portafoglio di rappresentazione pura </a:t>
            </a:r>
            <a:r>
              <a:rPr lang="it-IT" dirty="0"/>
              <a:t>è un portafoglio composto da diverse attività il cui rendimento replica perfettamente l’andamento del fattore a cui si riferisce. Questo portafoglio ha un β = 1 rispetto al fattore a cui si riferisce ed un β = 0 rispetto a tutti gli altri fattori macroeconomici</a:t>
            </a:r>
          </a:p>
        </p:txBody>
      </p:sp>
      <p:sp>
        <p:nvSpPr>
          <p:cNvPr id="13" name="Rettangolo 12"/>
          <p:cNvSpPr/>
          <p:nvPr/>
        </p:nvSpPr>
        <p:spPr>
          <a:xfrm>
            <a:off x="251520" y="3573016"/>
            <a:ext cx="8712968" cy="1815882"/>
          </a:xfrm>
          <a:prstGeom prst="rect">
            <a:avLst/>
          </a:prstGeom>
        </p:spPr>
        <p:txBody>
          <a:bodyPr wrap="square">
            <a:spAutoFit/>
          </a:bodyPr>
          <a:lstStyle/>
          <a:p>
            <a:r>
              <a:rPr lang="it-IT" sz="1600" i="1" dirty="0"/>
              <a:t>un portafoglio di rappresentazione pura che replica perfettamente il fattore F</a:t>
            </a:r>
            <a:r>
              <a:rPr lang="it-IT" sz="1600" i="1" baseline="-25000" dirty="0"/>
              <a:t>1 </a:t>
            </a:r>
            <a:r>
              <a:rPr lang="it-IT" sz="1600" i="1" dirty="0"/>
              <a:t> (Inflazione) è, senza dubbio, un portafoglio rischioso in quanto non è possibile prevedere con certezza l’andamento futuro dell’inflazione. </a:t>
            </a:r>
          </a:p>
          <a:p>
            <a:r>
              <a:rPr lang="it-IT" sz="1600" i="1" dirty="0"/>
              <a:t>Tuttavia attualmente questo valore è contenuto all’interno di una banda di oscillazione limitata e quindi, rispetto al passato, si è ridotta notevolmente la rischiosità del portafoglio che replica perfettamente il fattore dell’inflazione. In questo caso, il differenziale (r</a:t>
            </a:r>
            <a:r>
              <a:rPr lang="it-IT" sz="1600" i="1" baseline="-25000" dirty="0"/>
              <a:t>1</a:t>
            </a:r>
            <a:r>
              <a:rPr lang="it-IT" sz="1600" i="1" dirty="0"/>
              <a:t> – </a:t>
            </a:r>
            <a:r>
              <a:rPr lang="it-IT" sz="1600" i="1" dirty="0" err="1"/>
              <a:t>r</a:t>
            </a:r>
            <a:r>
              <a:rPr lang="it-IT" sz="1600" i="1" baseline="-25000" dirty="0" err="1"/>
              <a:t>s</a:t>
            </a:r>
            <a:r>
              <a:rPr lang="it-IT" sz="1600" i="1" dirty="0"/>
              <a:t>) rappresenta proprio il premio che un soggetto richiede per investire in quel portafoglio.</a:t>
            </a:r>
          </a:p>
        </p:txBody>
      </p:sp>
      <p:sp>
        <p:nvSpPr>
          <p:cNvPr id="14" name="Freccia in giù 13"/>
          <p:cNvSpPr/>
          <p:nvPr/>
        </p:nvSpPr>
        <p:spPr>
          <a:xfrm>
            <a:off x="3851920" y="2492896"/>
            <a:ext cx="648072"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CasellaDiTesto 14"/>
          <p:cNvSpPr txBox="1"/>
          <p:nvPr/>
        </p:nvSpPr>
        <p:spPr>
          <a:xfrm>
            <a:off x="4788024" y="2636912"/>
            <a:ext cx="1236236" cy="369332"/>
          </a:xfrm>
          <a:prstGeom prst="rect">
            <a:avLst/>
          </a:prstGeom>
          <a:noFill/>
        </p:spPr>
        <p:txBody>
          <a:bodyPr wrap="none" rtlCol="0">
            <a:spAutoFit/>
          </a:bodyPr>
          <a:lstStyle/>
          <a:p>
            <a:r>
              <a:rPr lang="it-IT" b="1" dirty="0"/>
              <a:t>ESEMPIO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APT vs. CAPM</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24</a:t>
            </a:fld>
            <a:endParaRPr lang="it-IT"/>
          </a:p>
        </p:txBody>
      </p:sp>
      <p:sp>
        <p:nvSpPr>
          <p:cNvPr id="8" name="Rettangolo 7"/>
          <p:cNvSpPr/>
          <p:nvPr/>
        </p:nvSpPr>
        <p:spPr>
          <a:xfrm>
            <a:off x="539552" y="1412776"/>
            <a:ext cx="7848872" cy="369332"/>
          </a:xfrm>
          <a:prstGeom prst="rect">
            <a:avLst/>
          </a:prstGeom>
        </p:spPr>
        <p:txBody>
          <a:bodyPr wrap="square">
            <a:spAutoFit/>
          </a:bodyPr>
          <a:lstStyle/>
          <a:p>
            <a:pPr algn="ctr"/>
            <a:r>
              <a:rPr lang="it-IT" b="1" dirty="0"/>
              <a:t>E’ difficile stabilire quale dei due modelli (CAPM – APT) sia migliore</a:t>
            </a:r>
          </a:p>
        </p:txBody>
      </p:sp>
      <p:sp>
        <p:nvSpPr>
          <p:cNvPr id="10" name="Rettangolo 9"/>
          <p:cNvSpPr/>
          <p:nvPr/>
        </p:nvSpPr>
        <p:spPr>
          <a:xfrm>
            <a:off x="251520" y="2136339"/>
            <a:ext cx="8640960" cy="1077218"/>
          </a:xfrm>
          <a:prstGeom prst="rect">
            <a:avLst/>
          </a:prstGeom>
        </p:spPr>
        <p:txBody>
          <a:bodyPr wrap="square">
            <a:spAutoFit/>
          </a:bodyPr>
          <a:lstStyle/>
          <a:p>
            <a:pPr>
              <a:buFont typeface="Arial" pitchFamily="34" charset="0"/>
              <a:buChar char="•"/>
            </a:pPr>
            <a:r>
              <a:rPr lang="it-IT" sz="1600" i="1" dirty="0"/>
              <a:t> L’APT, dal punto di vista concettuale, è sicuramente un modello più puntuale rispetto al CAPM in quanto la sua applicazione richiede l’utilizzo di β specifici, ciascuno dei quali misura come ogni azienda reagisce alla variazione di un determinato fattore di rischio sistematico (a differenza del CAPM, il quale utilizza solo un generico β)</a:t>
            </a:r>
          </a:p>
        </p:txBody>
      </p:sp>
      <p:sp>
        <p:nvSpPr>
          <p:cNvPr id="11" name="Rettangolo 10"/>
          <p:cNvSpPr/>
          <p:nvPr/>
        </p:nvSpPr>
        <p:spPr>
          <a:xfrm>
            <a:off x="323528" y="3933056"/>
            <a:ext cx="8352928" cy="1077218"/>
          </a:xfrm>
          <a:prstGeom prst="rect">
            <a:avLst/>
          </a:prstGeom>
        </p:spPr>
        <p:txBody>
          <a:bodyPr wrap="square">
            <a:spAutoFit/>
          </a:bodyPr>
          <a:lstStyle/>
          <a:p>
            <a:pPr>
              <a:buFont typeface="Arial" pitchFamily="34" charset="0"/>
              <a:buChar char="•"/>
            </a:pPr>
            <a:r>
              <a:rPr lang="it-IT" sz="1600" i="1" dirty="0"/>
              <a:t> Nella pratica professionale è ancora molto scarso l’utilizzo dell’APT. Questo perché il CAPM è molto più semplice da utilizzare rispetto all’altro modello, il quale è piuttosto complesso (per la costruzione dei portafogli di rappresentazione pura) e soprattutto non c’è accordo su quali siano i fattori di rischio macroeconomici rilevanti da considerare</a:t>
            </a:r>
          </a:p>
        </p:txBody>
      </p:sp>
      <p:sp>
        <p:nvSpPr>
          <p:cNvPr id="16" name="CasellaDiTesto 15"/>
          <p:cNvSpPr txBox="1"/>
          <p:nvPr/>
        </p:nvSpPr>
        <p:spPr>
          <a:xfrm>
            <a:off x="3419872" y="3356992"/>
            <a:ext cx="1796335" cy="400110"/>
          </a:xfrm>
          <a:prstGeom prst="rect">
            <a:avLst/>
          </a:prstGeom>
          <a:noFill/>
        </p:spPr>
        <p:txBody>
          <a:bodyPr wrap="square" rtlCol="0">
            <a:spAutoFit/>
          </a:bodyPr>
          <a:lstStyle/>
          <a:p>
            <a:pPr algn="ctr"/>
            <a:r>
              <a:rPr lang="it-IT" sz="2000" b="1" dirty="0"/>
              <a:t>Tuttavia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59533" y="620688"/>
            <a:ext cx="8568952" cy="2554545"/>
          </a:xfrm>
          <a:prstGeom prst="rect">
            <a:avLst/>
          </a:prstGeom>
        </p:spPr>
        <p:txBody>
          <a:bodyPr wrap="square">
            <a:spAutoFit/>
          </a:bodyPr>
          <a:lstStyle/>
          <a:p>
            <a:pPr algn="just"/>
            <a:r>
              <a:rPr lang="it-IT" sz="3200" dirty="0">
                <a:latin typeface="+mn-lt"/>
              </a:rPr>
              <a:t>Tale metodologia si basa su di un piano nel quale sono previsti i singoli redditi che si stima l’azienda produrrà nei prossimi anni a venire (Esempio: redditi attesi per il 2015 pari a 60.000; redditi attesi per il 2016 pari a 70.000; </a:t>
            </a:r>
            <a:r>
              <a:rPr lang="it-IT" sz="3200" dirty="0" err="1">
                <a:latin typeface="+mn-lt"/>
              </a:rPr>
              <a:t>ecc</a:t>
            </a:r>
            <a:r>
              <a:rPr lang="it-IT" sz="3200" dirty="0">
                <a:latin typeface="+mn-lt"/>
              </a:rPr>
              <a:t>…)</a:t>
            </a:r>
          </a:p>
        </p:txBody>
      </p:sp>
      <p:sp>
        <p:nvSpPr>
          <p:cNvPr id="5" name="Freccia a destra 4"/>
          <p:cNvSpPr/>
          <p:nvPr/>
        </p:nvSpPr>
        <p:spPr>
          <a:xfrm>
            <a:off x="251520" y="4581128"/>
            <a:ext cx="864096" cy="352782"/>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it-IT"/>
          </a:p>
        </p:txBody>
      </p:sp>
      <p:sp>
        <p:nvSpPr>
          <p:cNvPr id="6" name="CasellaDiTesto 5"/>
          <p:cNvSpPr txBox="1"/>
          <p:nvPr/>
        </p:nvSpPr>
        <p:spPr>
          <a:xfrm>
            <a:off x="1115616" y="3656637"/>
            <a:ext cx="7596844" cy="2554545"/>
          </a:xfrm>
          <a:prstGeom prst="rect">
            <a:avLst/>
          </a:prstGeom>
          <a:noFill/>
        </p:spPr>
        <p:txBody>
          <a:bodyPr wrap="square" rtlCol="0">
            <a:spAutoFit/>
          </a:bodyPr>
          <a:lstStyle/>
          <a:p>
            <a:pPr algn="just"/>
            <a:r>
              <a:rPr lang="it-IT" sz="3200" b="1" i="1" dirty="0">
                <a:latin typeface="+mj-lt"/>
              </a:rPr>
              <a:t>Metodo adatto nella valutazione di aziende in fase di ristrutturazione o in fase di start-up dove sono inesistenti o non più rappresentativi della realtà aziendale i dati relativi agli anni passati</a:t>
            </a:r>
          </a:p>
        </p:txBody>
      </p:sp>
      <p:sp>
        <p:nvSpPr>
          <p:cNvPr id="9"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Metodo dei risultati programmati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25</a:t>
            </a:fld>
            <a:endParaRPr lang="it-IT"/>
          </a:p>
        </p:txBody>
      </p:sp>
    </p:spTree>
    <p:extLst>
      <p:ext uri="{BB962C8B-B14F-4D97-AF65-F5344CB8AC3E}">
        <p14:creationId xmlns:p14="http://schemas.microsoft.com/office/powerpoint/2010/main" val="1091775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dirty="0">
                <a:solidFill>
                  <a:schemeClr val="bg1"/>
                </a:solidFill>
                <a:effectLst>
                  <a:outerShdw blurRad="38100" dist="38100" dir="2700000" algn="tl">
                    <a:srgbClr val="000000">
                      <a:alpha val="43137"/>
                    </a:srgbClr>
                  </a:outerShdw>
                </a:effectLst>
              </a:rPr>
              <a:t>Metodo dei risultati programmati (1)</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26</a:t>
            </a:fld>
            <a:endParaRPr lang="it-IT"/>
          </a:p>
        </p:txBody>
      </p:sp>
      <p:sp>
        <p:nvSpPr>
          <p:cNvPr id="5" name="Rettangolo 4"/>
          <p:cNvSpPr/>
          <p:nvPr/>
        </p:nvSpPr>
        <p:spPr>
          <a:xfrm>
            <a:off x="179512" y="598036"/>
            <a:ext cx="8784976" cy="3046988"/>
          </a:xfrm>
          <a:prstGeom prst="rect">
            <a:avLst/>
          </a:prstGeom>
        </p:spPr>
        <p:txBody>
          <a:bodyPr wrap="square">
            <a:spAutoFit/>
          </a:bodyPr>
          <a:lstStyle/>
          <a:p>
            <a:pPr algn="just"/>
            <a:r>
              <a:rPr lang="it-IT" sz="2400" i="1" dirty="0">
                <a:latin typeface="+mj-lt"/>
              </a:rPr>
              <a:t>La valutazione avviene sulla base di un piano aziendale fornito al perito nel quale sono puntualmente indicati i redditi attesi per ogni anno a venire. A differenza del metodo del reddito medio prospettico normalizzato in cui si ipotizza un flusso di redditi costante nel tempo, con questa metodologia </a:t>
            </a:r>
            <a:r>
              <a:rPr lang="it-IT" sz="2400" b="1" i="1" dirty="0">
                <a:latin typeface="+mj-lt"/>
              </a:rPr>
              <a:t>i flussi di reddito non sono considerati grandezze costanti negli anni a venire ma i loro valori attesi (diversi tra loro) sono indicati anno per anno nel piano aziendale preso a riferimento per la valutazione. </a:t>
            </a:r>
          </a:p>
        </p:txBody>
      </p:sp>
      <p:pic>
        <p:nvPicPr>
          <p:cNvPr id="43011" name="Picture 3" descr="formula completa metodo risultati programmati"/>
          <p:cNvPicPr>
            <a:picLocks noChangeAspect="1" noChangeArrowheads="1"/>
          </p:cNvPicPr>
          <p:nvPr/>
        </p:nvPicPr>
        <p:blipFill>
          <a:blip r:embed="rId2" cstate="print"/>
          <a:srcRect/>
          <a:stretch>
            <a:fillRect/>
          </a:stretch>
        </p:blipFill>
        <p:spPr bwMode="auto">
          <a:xfrm>
            <a:off x="611560" y="3645024"/>
            <a:ext cx="7920880" cy="792088"/>
          </a:xfrm>
          <a:prstGeom prst="rect">
            <a:avLst/>
          </a:prstGeom>
          <a:noFill/>
          <a:ln w="9525">
            <a:noFill/>
            <a:miter lim="800000"/>
            <a:headEnd/>
            <a:tailEnd/>
          </a:ln>
        </p:spPr>
      </p:pic>
      <p:sp>
        <p:nvSpPr>
          <p:cNvPr id="8" name="Rettangolo 7"/>
          <p:cNvSpPr/>
          <p:nvPr/>
        </p:nvSpPr>
        <p:spPr>
          <a:xfrm>
            <a:off x="323528" y="4725144"/>
            <a:ext cx="8064896" cy="1200329"/>
          </a:xfrm>
          <a:prstGeom prst="rect">
            <a:avLst/>
          </a:prstGeom>
        </p:spPr>
        <p:txBody>
          <a:bodyPr wrap="square">
            <a:spAutoFit/>
          </a:bodyPr>
          <a:lstStyle/>
          <a:p>
            <a:r>
              <a:rPr lang="it-IT" b="1" dirty="0" err="1">
                <a:latin typeface="+mn-lt"/>
              </a:rPr>
              <a:t>W</a:t>
            </a:r>
            <a:r>
              <a:rPr lang="it-IT" dirty="0" err="1">
                <a:latin typeface="+mn-lt"/>
              </a:rPr>
              <a:t>=</a:t>
            </a:r>
            <a:r>
              <a:rPr lang="it-IT" dirty="0">
                <a:latin typeface="+mn-lt"/>
              </a:rPr>
              <a:t> Valore Economico del Capitale</a:t>
            </a:r>
          </a:p>
          <a:p>
            <a:r>
              <a:rPr lang="it-IT" b="1" dirty="0" err="1">
                <a:latin typeface="+mn-lt"/>
              </a:rPr>
              <a:t>n</a:t>
            </a:r>
            <a:r>
              <a:rPr lang="it-IT" dirty="0" err="1">
                <a:latin typeface="+mn-lt"/>
              </a:rPr>
              <a:t>=</a:t>
            </a:r>
            <a:r>
              <a:rPr lang="it-IT" dirty="0">
                <a:latin typeface="+mn-lt"/>
              </a:rPr>
              <a:t> numero di anni coperti dal piano aziendale</a:t>
            </a:r>
          </a:p>
          <a:p>
            <a:r>
              <a:rPr lang="it-IT" b="1" i="1" dirty="0" err="1">
                <a:latin typeface="+mn-lt"/>
              </a:rPr>
              <a:t>i</a:t>
            </a:r>
            <a:r>
              <a:rPr lang="it-IT" dirty="0" err="1">
                <a:latin typeface="+mn-lt"/>
              </a:rPr>
              <a:t>=</a:t>
            </a:r>
            <a:r>
              <a:rPr lang="it-IT" dirty="0">
                <a:latin typeface="+mn-lt"/>
              </a:rPr>
              <a:t> tasso di attualizzazione</a:t>
            </a:r>
          </a:p>
          <a:p>
            <a:r>
              <a:rPr lang="it-IT" b="1" dirty="0">
                <a:latin typeface="+mn-lt"/>
              </a:rPr>
              <a:t>VF</a:t>
            </a:r>
            <a:r>
              <a:rPr lang="it-IT" dirty="0">
                <a:latin typeface="+mn-lt"/>
              </a:rPr>
              <a:t> = </a:t>
            </a:r>
            <a:r>
              <a:rPr lang="it-IT" i="1" dirty="0">
                <a:latin typeface="+mn-lt"/>
              </a:rPr>
              <a:t>terminal </a:t>
            </a:r>
            <a:r>
              <a:rPr lang="it-IT" i="1" dirty="0" err="1">
                <a:latin typeface="+mn-lt"/>
              </a:rPr>
              <a:t>value</a:t>
            </a:r>
            <a:r>
              <a:rPr lang="it-IT" i="1" dirty="0">
                <a:latin typeface="+mn-lt"/>
              </a:rPr>
              <a:t> </a:t>
            </a:r>
            <a:r>
              <a:rPr lang="it-IT" dirty="0">
                <a:latin typeface="+mn-lt"/>
              </a:rPr>
              <a:t>ossia valore finale al momento della scadenza del piano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2276872"/>
            <a:ext cx="9144000" cy="2376264"/>
          </a:xfrm>
          <a:solidFill>
            <a:schemeClr val="accent3">
              <a:lumMod val="20000"/>
              <a:lumOff val="80000"/>
            </a:schemeClr>
          </a:solidFill>
          <a:ln>
            <a:noFill/>
          </a:ln>
        </p:spPr>
        <p:txBody>
          <a:bodyPr anchor="ctr" anchorCtr="0">
            <a:noAutofit/>
          </a:bodyPr>
          <a:lstStyle/>
          <a:p>
            <a:pPr algn="ctr">
              <a:buNone/>
            </a:pPr>
            <a:r>
              <a:rPr lang="it-IT" sz="4800" b="1" dirty="0">
                <a:solidFill>
                  <a:srgbClr val="002060"/>
                </a:solidFill>
                <a:latin typeface="+mj-lt"/>
              </a:rPr>
              <a:t>METODI </a:t>
            </a:r>
            <a:r>
              <a:rPr lang="it-IT" sz="4800" b="1" dirty="0" err="1">
                <a:solidFill>
                  <a:srgbClr val="002060"/>
                </a:solidFill>
                <a:latin typeface="+mj-lt"/>
              </a:rPr>
              <a:t>DI</a:t>
            </a:r>
            <a:r>
              <a:rPr lang="it-IT" sz="4800" b="1" dirty="0">
                <a:solidFill>
                  <a:srgbClr val="002060"/>
                </a:solidFill>
                <a:latin typeface="+mj-lt"/>
              </a:rPr>
              <a:t> VALUTAZIONE BASATI SUI </a:t>
            </a:r>
          </a:p>
          <a:p>
            <a:pPr algn="ctr">
              <a:buNone/>
            </a:pPr>
            <a:r>
              <a:rPr lang="it-IT" sz="4800" b="1" dirty="0">
                <a:solidFill>
                  <a:srgbClr val="002060"/>
                </a:solidFill>
                <a:latin typeface="+mj-lt"/>
              </a:rPr>
              <a:t>FLUSSI FINANZIARI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27</a:t>
            </a:fld>
            <a:endParaRPr lang="it-IT"/>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0" y="692696"/>
            <a:ext cx="9144000" cy="1323439"/>
          </a:xfrm>
          <a:prstGeom prst="rect">
            <a:avLst/>
          </a:prstGeom>
          <a:noFill/>
        </p:spPr>
        <p:txBody>
          <a:bodyPr wrap="square" rtlCol="0">
            <a:spAutoFit/>
          </a:bodyPr>
          <a:lstStyle/>
          <a:p>
            <a:pPr algn="ctr"/>
            <a:r>
              <a:rPr lang="it-IT" sz="2000" i="1" dirty="0">
                <a:latin typeface="+mj-lt"/>
              </a:rPr>
              <a:t>Uno dei metodi finanziari più semplici è quello che parte dalla </a:t>
            </a:r>
            <a:r>
              <a:rPr lang="it-IT" sz="2000" b="1" i="1" dirty="0">
                <a:latin typeface="+mj-lt"/>
              </a:rPr>
              <a:t>stima del flusso monetario complessivo disponibile (FMCD)</a:t>
            </a:r>
            <a:r>
              <a:rPr lang="it-IT" sz="2000" i="1" dirty="0">
                <a:latin typeface="+mj-lt"/>
              </a:rPr>
              <a:t>, per poi utilizzarlo come parametro utile per la determinazione del valore dell’azienda che si intende valutare. </a:t>
            </a:r>
          </a:p>
          <a:p>
            <a:endParaRPr lang="it-IT" sz="2000" dirty="0"/>
          </a:p>
        </p:txBody>
      </p:sp>
      <p:sp>
        <p:nvSpPr>
          <p:cNvPr id="6" name="Rettangolo 5"/>
          <p:cNvSpPr/>
          <p:nvPr/>
        </p:nvSpPr>
        <p:spPr>
          <a:xfrm>
            <a:off x="395536" y="2399982"/>
            <a:ext cx="1096775" cy="400110"/>
          </a:xfrm>
          <a:prstGeom prst="rect">
            <a:avLst/>
          </a:prstGeom>
        </p:spPr>
        <p:txBody>
          <a:bodyPr wrap="none">
            <a:spAutoFit/>
          </a:bodyPr>
          <a:lstStyle/>
          <a:p>
            <a:r>
              <a:rPr lang="it-IT" sz="2000" b="1" i="1" dirty="0"/>
              <a:t>(FMCD)</a:t>
            </a:r>
            <a:endParaRPr lang="it-IT" sz="2000" b="1" dirty="0"/>
          </a:p>
        </p:txBody>
      </p:sp>
      <p:sp>
        <p:nvSpPr>
          <p:cNvPr id="7" name="Rettangolo 6"/>
          <p:cNvSpPr/>
          <p:nvPr/>
        </p:nvSpPr>
        <p:spPr>
          <a:xfrm>
            <a:off x="2433102" y="2276872"/>
            <a:ext cx="6480720" cy="646331"/>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a:r>
              <a:rPr lang="it-IT" b="1" i="1" dirty="0"/>
              <a:t>flusso di risorse che gli azionisti possono prelevare senza compromettere l’equilibrio finanziario dell’impresa</a:t>
            </a:r>
          </a:p>
        </p:txBody>
      </p:sp>
      <p:sp>
        <p:nvSpPr>
          <p:cNvPr id="8" name="Freccia a destra 7"/>
          <p:cNvSpPr/>
          <p:nvPr/>
        </p:nvSpPr>
        <p:spPr>
          <a:xfrm>
            <a:off x="1774353" y="2528029"/>
            <a:ext cx="576064"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9"/>
          <p:cNvSpPr/>
          <p:nvPr/>
        </p:nvSpPr>
        <p:spPr>
          <a:xfrm>
            <a:off x="1547664" y="3501008"/>
            <a:ext cx="1279517" cy="461665"/>
          </a:xfrm>
          <a:prstGeom prst="rect">
            <a:avLst/>
          </a:prstGeom>
        </p:spPr>
        <p:txBody>
          <a:bodyPr wrap="none">
            <a:spAutoFit/>
          </a:bodyPr>
          <a:lstStyle/>
          <a:p>
            <a:r>
              <a:rPr lang="it-IT" sz="2400" b="1" i="1" dirty="0">
                <a:solidFill>
                  <a:srgbClr val="FF0000"/>
                </a:solidFill>
              </a:rPr>
              <a:t>(FMCD)</a:t>
            </a:r>
            <a:endParaRPr lang="it-IT" sz="2400" b="1" dirty="0">
              <a:solidFill>
                <a:srgbClr val="FF0000"/>
              </a:solidFill>
            </a:endParaRPr>
          </a:p>
        </p:txBody>
      </p:sp>
      <p:sp>
        <p:nvSpPr>
          <p:cNvPr id="13" name="CasellaDiTesto 12"/>
          <p:cNvSpPr txBox="1"/>
          <p:nvPr/>
        </p:nvSpPr>
        <p:spPr>
          <a:xfrm>
            <a:off x="3419872" y="3501008"/>
            <a:ext cx="743352" cy="400110"/>
          </a:xfrm>
          <a:prstGeom prst="rect">
            <a:avLst/>
          </a:prstGeom>
          <a:noFill/>
        </p:spPr>
        <p:txBody>
          <a:bodyPr wrap="square" rtlCol="0">
            <a:spAutoFit/>
          </a:bodyPr>
          <a:lstStyle/>
          <a:p>
            <a:r>
              <a:rPr lang="it-IT" sz="2000" b="1" dirty="0"/>
              <a:t>≠</a:t>
            </a:r>
          </a:p>
        </p:txBody>
      </p:sp>
      <p:sp>
        <p:nvSpPr>
          <p:cNvPr id="14" name="CasellaDiTesto 13"/>
          <p:cNvSpPr txBox="1"/>
          <p:nvPr/>
        </p:nvSpPr>
        <p:spPr>
          <a:xfrm>
            <a:off x="3851920" y="3501008"/>
            <a:ext cx="4852610" cy="461665"/>
          </a:xfrm>
          <a:prstGeom prst="rect">
            <a:avLst/>
          </a:prstGeom>
          <a:noFill/>
        </p:spPr>
        <p:txBody>
          <a:bodyPr wrap="none" rtlCol="0">
            <a:spAutoFit/>
          </a:bodyPr>
          <a:lstStyle/>
          <a:p>
            <a:r>
              <a:rPr lang="it-IT" sz="2400" b="1" dirty="0">
                <a:solidFill>
                  <a:srgbClr val="FF0000"/>
                </a:solidFill>
              </a:rPr>
              <a:t>Dividendi effettivamente erogati</a:t>
            </a:r>
          </a:p>
        </p:txBody>
      </p:sp>
      <p:pic>
        <p:nvPicPr>
          <p:cNvPr id="53251" name="Picture 3" descr="formula metodi finanziari"/>
          <p:cNvPicPr>
            <a:picLocks noChangeAspect="1" noChangeArrowheads="1"/>
          </p:cNvPicPr>
          <p:nvPr/>
        </p:nvPicPr>
        <p:blipFill>
          <a:blip r:embed="rId2" cstate="print"/>
          <a:srcRect/>
          <a:stretch>
            <a:fillRect/>
          </a:stretch>
        </p:blipFill>
        <p:spPr bwMode="auto">
          <a:xfrm>
            <a:off x="1331640" y="4914549"/>
            <a:ext cx="6895891" cy="1009925"/>
          </a:xfrm>
          <a:prstGeom prst="rect">
            <a:avLst/>
          </a:prstGeom>
          <a:noFill/>
          <a:ln w="9525">
            <a:solidFill>
              <a:schemeClr val="accent1">
                <a:lumMod val="75000"/>
              </a:schemeClr>
            </a:solidFill>
            <a:miter lim="800000"/>
            <a:headEnd/>
            <a:tailEnd/>
          </a:ln>
        </p:spPr>
      </p:pic>
      <p:sp>
        <p:nvSpPr>
          <p:cNvPr id="15"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28</a:t>
            </a:fld>
            <a:endParaRPr lang="it-I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prospetto flusso monetario complessivo disponibile"/>
          <p:cNvPicPr>
            <a:picLocks noChangeAspect="1" noChangeArrowheads="1"/>
          </p:cNvPicPr>
          <p:nvPr/>
        </p:nvPicPr>
        <p:blipFill>
          <a:blip r:embed="rId3" cstate="print"/>
          <a:srcRect/>
          <a:stretch>
            <a:fillRect/>
          </a:stretch>
        </p:blipFill>
        <p:spPr bwMode="auto">
          <a:xfrm>
            <a:off x="2114381" y="1575956"/>
            <a:ext cx="4915238" cy="4464496"/>
          </a:xfrm>
          <a:prstGeom prst="rect">
            <a:avLst/>
          </a:prstGeom>
          <a:noFill/>
          <a:ln w="9525">
            <a:solidFill>
              <a:srgbClr val="0070C0"/>
            </a:solidFill>
            <a:miter lim="800000"/>
            <a:headEnd/>
            <a:tailEnd/>
          </a:ln>
        </p:spPr>
      </p:pic>
      <p:sp>
        <p:nvSpPr>
          <p:cNvPr id="9" name="CasellaDiTesto 8"/>
          <p:cNvSpPr txBox="1"/>
          <p:nvPr/>
        </p:nvSpPr>
        <p:spPr>
          <a:xfrm>
            <a:off x="281489" y="620688"/>
            <a:ext cx="4362519" cy="523220"/>
          </a:xfrm>
          <a:prstGeom prst="rect">
            <a:avLst/>
          </a:prstGeom>
          <a:noFill/>
        </p:spPr>
        <p:txBody>
          <a:bodyPr wrap="square" rtlCol="0">
            <a:spAutoFit/>
          </a:bodyPr>
          <a:lstStyle/>
          <a:p>
            <a:r>
              <a:rPr lang="it-IT" sz="2800" b="1" i="1" dirty="0">
                <a:solidFill>
                  <a:schemeClr val="tx2"/>
                </a:solidFill>
                <a:latin typeface="+mj-lt"/>
              </a:rPr>
              <a:t>Come si arriva al FMCD?</a:t>
            </a:r>
          </a:p>
        </p:txBody>
      </p:sp>
      <p:sp>
        <p:nvSpPr>
          <p:cNvPr id="10" name="Freccia circolare in giù 9"/>
          <p:cNvSpPr/>
          <p:nvPr/>
        </p:nvSpPr>
        <p:spPr>
          <a:xfrm>
            <a:off x="4195713" y="1143908"/>
            <a:ext cx="792088" cy="432048"/>
          </a:xfrm>
          <a:prstGeom prst="curvedDown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8"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29</a:t>
            </a:fld>
            <a:endParaRPr lang="it-IT"/>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323528" y="1556792"/>
            <a:ext cx="8424936" cy="2031325"/>
          </a:xfrm>
          <a:prstGeom prst="rect">
            <a:avLst/>
          </a:prstGeom>
        </p:spPr>
        <p:txBody>
          <a:bodyPr wrap="square">
            <a:spAutoFit/>
          </a:bodyPr>
          <a:lstStyle/>
          <a:p>
            <a:pPr algn="just"/>
            <a:r>
              <a:rPr lang="it-IT" b="1" dirty="0">
                <a:latin typeface="+mj-lt"/>
              </a:rPr>
              <a:t>A. </a:t>
            </a:r>
            <a:r>
              <a:rPr lang="it-IT" dirty="0">
                <a:latin typeface="+mj-lt"/>
              </a:rPr>
              <a:t>Il primo passaggio riguarda il calcolo dei </a:t>
            </a:r>
            <a:r>
              <a:rPr lang="it-IT" b="1" i="1" dirty="0">
                <a:latin typeface="+mj-lt"/>
              </a:rPr>
              <a:t>ricavi monetari </a:t>
            </a:r>
            <a:r>
              <a:rPr lang="it-IT" dirty="0">
                <a:latin typeface="+mj-lt"/>
              </a:rPr>
              <a:t>(i), ossia quei ricavi a fronte dei quali si ha in contropartita un’entrata di denaro o la formazione di credito. Il primo obiettivo è quello di determinare il </a:t>
            </a:r>
            <a:r>
              <a:rPr lang="it-IT" b="1" dirty="0">
                <a:latin typeface="+mj-lt"/>
              </a:rPr>
              <a:t>margine operativo lordo (MOL)</a:t>
            </a:r>
            <a:r>
              <a:rPr lang="it-IT" dirty="0">
                <a:latin typeface="+mj-lt"/>
              </a:rPr>
              <a:t> (iii), grandezza a cui si perviene prendendo in considerazione unitamente ai ricavi monetari la variazione (∆) delle rimanenze, al netto del valore complessivo dei costi monetari (ii) che rappresentano, invece, quei costi a fronte dei quali si ha in contropartita un’uscita di denaro o il sorgere di un debito</a:t>
            </a:r>
            <a:r>
              <a:rPr lang="it-IT" sz="1600" dirty="0">
                <a:latin typeface="+mj-lt"/>
              </a:rPr>
              <a:t>. </a:t>
            </a:r>
          </a:p>
        </p:txBody>
      </p:sp>
      <p:sp>
        <p:nvSpPr>
          <p:cNvPr id="54273" name="Rectangle 1"/>
          <p:cNvSpPr>
            <a:spLocks noChangeArrowheads="1"/>
          </p:cNvSpPr>
          <p:nvPr/>
        </p:nvSpPr>
        <p:spPr bwMode="auto">
          <a:xfrm flipH="1">
            <a:off x="323528" y="4293096"/>
            <a:ext cx="8280920" cy="17851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b="1" i="0" u="none" strike="noStrike" cap="none" normalizeH="0" baseline="0" dirty="0">
                <a:ln>
                  <a:noFill/>
                </a:ln>
                <a:solidFill>
                  <a:schemeClr val="tx1"/>
                </a:solidFill>
                <a:effectLst/>
                <a:latin typeface="+mj-lt"/>
                <a:ea typeface="Times New Roman" pitchFamily="18" charset="0"/>
              </a:rPr>
              <a:t>B. </a:t>
            </a:r>
            <a:r>
              <a:rPr kumimoji="0" lang="it-IT" b="0" i="0" u="none" strike="noStrike" cap="none" normalizeH="0" baseline="0" dirty="0">
                <a:ln>
                  <a:noFill/>
                </a:ln>
                <a:solidFill>
                  <a:schemeClr val="tx1"/>
                </a:solidFill>
                <a:effectLst/>
                <a:latin typeface="+mj-lt"/>
                <a:ea typeface="Times New Roman" pitchFamily="18" charset="0"/>
              </a:rPr>
              <a:t>Il secondo passaggio è finalizzato alla determinazione del </a:t>
            </a:r>
            <a:r>
              <a:rPr kumimoji="0" lang="it-IT" b="1" i="1" u="none" strike="noStrike" cap="none" normalizeH="0" baseline="0" dirty="0">
                <a:ln>
                  <a:noFill/>
                </a:ln>
                <a:solidFill>
                  <a:schemeClr val="tx1"/>
                </a:solidFill>
                <a:effectLst/>
                <a:latin typeface="+mj-lt"/>
                <a:ea typeface="Times New Roman" pitchFamily="18" charset="0"/>
              </a:rPr>
              <a:t>margine operativo netto </a:t>
            </a:r>
            <a:r>
              <a:rPr kumimoji="0" lang="it-IT" b="1" i="0" u="none" strike="noStrike" cap="none" normalizeH="0" baseline="0" dirty="0">
                <a:ln>
                  <a:noFill/>
                </a:ln>
                <a:solidFill>
                  <a:schemeClr val="tx1"/>
                </a:solidFill>
                <a:effectLst/>
                <a:latin typeface="+mj-lt"/>
                <a:ea typeface="Times New Roman" pitchFamily="18" charset="0"/>
              </a:rPr>
              <a:t>(MON)</a:t>
            </a:r>
            <a:r>
              <a:rPr kumimoji="0" lang="it-IT" b="1" i="1" u="none" strike="noStrike" cap="none" normalizeH="0" baseline="0" dirty="0">
                <a:ln>
                  <a:noFill/>
                </a:ln>
                <a:solidFill>
                  <a:schemeClr val="tx1"/>
                </a:solidFill>
                <a:effectLst/>
                <a:latin typeface="+mj-lt"/>
                <a:ea typeface="Times New Roman" pitchFamily="18" charset="0"/>
              </a:rPr>
              <a:t> </a:t>
            </a:r>
            <a:r>
              <a:rPr kumimoji="0" lang="it-IT" b="0" i="0" u="none" strike="noStrike" cap="none" normalizeH="0" baseline="0" dirty="0">
                <a:ln>
                  <a:noFill/>
                </a:ln>
                <a:solidFill>
                  <a:schemeClr val="tx1"/>
                </a:solidFill>
                <a:effectLst/>
                <a:latin typeface="+mj-lt"/>
                <a:ea typeface="Times New Roman" pitchFamily="18" charset="0"/>
              </a:rPr>
              <a:t>(v), al quale si perviene sottraendo  al MOL (iii) le imposte sul risultato operativo (iv),</a:t>
            </a:r>
            <a:r>
              <a:rPr kumimoji="0" lang="it-IT" b="0" i="0" u="none" strike="noStrike" cap="none" normalizeH="0" dirty="0">
                <a:ln>
                  <a:noFill/>
                </a:ln>
                <a:solidFill>
                  <a:schemeClr val="tx1"/>
                </a:solidFill>
                <a:effectLst/>
                <a:latin typeface="+mj-lt"/>
                <a:ea typeface="Times New Roman" pitchFamily="18" charset="0"/>
              </a:rPr>
              <a:t> ossia la tassazione </a:t>
            </a:r>
            <a:r>
              <a:rPr kumimoji="0" lang="it-IT" b="0" i="0" u="none" strike="noStrike" cap="none" normalizeH="0" baseline="0" dirty="0">
                <a:ln>
                  <a:noFill/>
                </a:ln>
                <a:solidFill>
                  <a:schemeClr val="tx1"/>
                </a:solidFill>
                <a:effectLst/>
                <a:latin typeface="+mj-lt"/>
                <a:ea typeface="Times New Roman" pitchFamily="18" charset="0"/>
              </a:rPr>
              <a:t>che l’azienda dovrebbe sopportare</a:t>
            </a:r>
            <a:r>
              <a:rPr kumimoji="0" lang="it-IT" b="0" i="0" u="none" strike="noStrike" cap="none" normalizeH="0" dirty="0">
                <a:ln>
                  <a:noFill/>
                </a:ln>
                <a:solidFill>
                  <a:schemeClr val="tx1"/>
                </a:solidFill>
                <a:effectLst/>
                <a:latin typeface="+mj-lt"/>
                <a:ea typeface="Times New Roman" pitchFamily="18" charset="0"/>
              </a:rPr>
              <a:t> </a:t>
            </a:r>
            <a:r>
              <a:rPr kumimoji="0" lang="it-IT" b="0" i="0" u="none" strike="noStrike" cap="none" normalizeH="0" baseline="0" dirty="0">
                <a:ln>
                  <a:noFill/>
                </a:ln>
                <a:solidFill>
                  <a:schemeClr val="tx1"/>
                </a:solidFill>
                <a:effectLst/>
                <a:latin typeface="+mj-lt"/>
                <a:ea typeface="Times New Roman" pitchFamily="18" charset="0"/>
              </a:rPr>
              <a:t> se non potesse beneficiare della riduzione della base imponibile operata per effetto della deducibilità degli interessi passivi. </a:t>
            </a:r>
            <a:endParaRPr kumimoji="0" lang="it-IT" b="0" i="0" u="none" strike="noStrike" cap="none" normalizeH="0" baseline="0" dirty="0">
              <a:ln>
                <a:noFill/>
              </a:ln>
              <a:solidFill>
                <a:schemeClr val="tx1"/>
              </a:solidFill>
              <a:effectLst/>
              <a:latin typeface="+mj-l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mj-lt"/>
            </a:endParaRPr>
          </a:p>
        </p:txBody>
      </p:sp>
      <p:sp>
        <p:nvSpPr>
          <p:cNvPr id="7"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30</a:t>
            </a:fld>
            <a:endParaRPr lang="it-IT"/>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0" y="908720"/>
            <a:ext cx="889248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r>
              <a:rPr kumimoji="0" lang="it-IT" b="1" i="0" u="none" strike="noStrike" cap="none" normalizeH="0" baseline="0" dirty="0">
                <a:ln>
                  <a:noFill/>
                </a:ln>
                <a:solidFill>
                  <a:schemeClr val="tx1"/>
                </a:solidFill>
                <a:effectLst/>
                <a:latin typeface="+mj-lt"/>
                <a:ea typeface="Times New Roman" pitchFamily="18" charset="0"/>
              </a:rPr>
              <a:t>C. </a:t>
            </a:r>
            <a:r>
              <a:rPr kumimoji="0" lang="it-IT" b="0" i="0" u="none" strike="noStrike" cap="none" normalizeH="0" baseline="0" dirty="0">
                <a:ln>
                  <a:noFill/>
                </a:ln>
                <a:solidFill>
                  <a:schemeClr val="tx1"/>
                </a:solidFill>
                <a:effectLst/>
                <a:latin typeface="+mj-lt"/>
                <a:ea typeface="Times New Roman" pitchFamily="18" charset="0"/>
              </a:rPr>
              <a:t>Il terzo passaggio riguarda la determinazione del </a:t>
            </a:r>
            <a:r>
              <a:rPr kumimoji="0" lang="it-IT" b="1" i="1" u="none" strike="noStrike" cap="none" normalizeH="0" baseline="0" dirty="0">
                <a:ln>
                  <a:noFill/>
                </a:ln>
                <a:solidFill>
                  <a:schemeClr val="tx1"/>
                </a:solidFill>
                <a:effectLst/>
                <a:latin typeface="+mj-lt"/>
                <a:ea typeface="Times New Roman" pitchFamily="18" charset="0"/>
              </a:rPr>
              <a:t>flusso monetario della gestione corrente </a:t>
            </a:r>
            <a:r>
              <a:rPr kumimoji="0" lang="it-IT" b="0" i="0" u="none" strike="noStrike" cap="none" normalizeH="0" baseline="0" dirty="0">
                <a:ln>
                  <a:noFill/>
                </a:ln>
                <a:solidFill>
                  <a:schemeClr val="tx1"/>
                </a:solidFill>
                <a:effectLst/>
                <a:latin typeface="+mj-lt"/>
                <a:ea typeface="Times New Roman" pitchFamily="18" charset="0"/>
              </a:rPr>
              <a:t>(vii), che si calcola sommando (+/-) la variazione del capitale circolante netto (vi) </a:t>
            </a:r>
            <a:r>
              <a:rPr kumimoji="0" lang="it-IT" i="0" u="none" strike="noStrike" cap="none" normalizeH="0" baseline="0" dirty="0">
                <a:ln>
                  <a:noFill/>
                </a:ln>
                <a:solidFill>
                  <a:schemeClr val="tx1"/>
                </a:solidFill>
                <a:effectLst/>
                <a:latin typeface="+mj-lt"/>
                <a:ea typeface="Times New Roman" pitchFamily="18" charset="0"/>
              </a:rPr>
              <a:t>(</a:t>
            </a:r>
            <a:r>
              <a:rPr lang="it-IT" dirty="0">
                <a:latin typeface="+mj-lt"/>
              </a:rPr>
              <a:t>∆CCN)</a:t>
            </a:r>
            <a:r>
              <a:rPr kumimoji="0" lang="it-IT" b="0" i="0" u="none" strike="noStrike" cap="none" normalizeH="0" baseline="0" dirty="0">
                <a:ln>
                  <a:noFill/>
                </a:ln>
                <a:solidFill>
                  <a:schemeClr val="tx1"/>
                </a:solidFill>
                <a:effectLst/>
                <a:latin typeface="+mj-lt"/>
                <a:ea typeface="Times New Roman" pitchFamily="18" charset="0"/>
              </a:rPr>
              <a:t> al margine operativo netto (v).</a:t>
            </a:r>
            <a:endParaRPr kumimoji="0" lang="it-IT" sz="2400" b="0" i="0" u="none" strike="noStrike" cap="none" normalizeH="0" baseline="0" dirty="0">
              <a:ln>
                <a:noFill/>
              </a:ln>
              <a:solidFill>
                <a:schemeClr val="tx1"/>
              </a:solidFill>
              <a:effectLst/>
              <a:latin typeface="+mj-lt"/>
            </a:endParaRPr>
          </a:p>
        </p:txBody>
      </p:sp>
      <p:sp>
        <p:nvSpPr>
          <p:cNvPr id="7" name="CasellaDiTesto 6"/>
          <p:cNvSpPr txBox="1"/>
          <p:nvPr/>
        </p:nvSpPr>
        <p:spPr>
          <a:xfrm>
            <a:off x="107504" y="3068960"/>
            <a:ext cx="2952328"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it-IT" b="1" dirty="0">
                <a:solidFill>
                  <a:schemeClr val="tx2"/>
                </a:solidFill>
                <a:latin typeface="+mj-lt"/>
              </a:rPr>
              <a:t>Capitale Circolante Netto</a:t>
            </a:r>
          </a:p>
          <a:p>
            <a:pPr algn="ctr"/>
            <a:r>
              <a:rPr lang="it-IT" b="1" dirty="0">
                <a:solidFill>
                  <a:schemeClr val="tx2"/>
                </a:solidFill>
                <a:latin typeface="+mj-lt"/>
              </a:rPr>
              <a:t>(CCN)</a:t>
            </a:r>
          </a:p>
        </p:txBody>
      </p:sp>
      <p:cxnSp>
        <p:nvCxnSpPr>
          <p:cNvPr id="9" name="Connettore 2 8"/>
          <p:cNvCxnSpPr>
            <a:stCxn id="7" idx="3"/>
            <a:endCxn id="16" idx="1"/>
          </p:cNvCxnSpPr>
          <p:nvPr/>
        </p:nvCxnSpPr>
        <p:spPr>
          <a:xfrm flipV="1">
            <a:off x="3059832" y="2535579"/>
            <a:ext cx="1859017" cy="85654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 name="Connettore 2 10"/>
          <p:cNvCxnSpPr>
            <a:stCxn id="7" idx="3"/>
            <a:endCxn id="17" idx="1"/>
          </p:cNvCxnSpPr>
          <p:nvPr/>
        </p:nvCxnSpPr>
        <p:spPr>
          <a:xfrm>
            <a:off x="3059832" y="3392126"/>
            <a:ext cx="949295" cy="80021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 name="Rettangolo 15"/>
          <p:cNvSpPr/>
          <p:nvPr/>
        </p:nvSpPr>
        <p:spPr>
          <a:xfrm>
            <a:off x="4918849" y="1950803"/>
            <a:ext cx="3888432" cy="1169551"/>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it-IT" sz="1400" b="1" dirty="0">
                <a:latin typeface="+mj-lt"/>
              </a:rPr>
              <a:t>DEFINIZIONE IN SENSO AMPIO </a:t>
            </a:r>
            <a:r>
              <a:rPr lang="it-IT" sz="1400" dirty="0">
                <a:latin typeface="+mj-lt"/>
              </a:rPr>
              <a:t>vengono prese in considerazione </a:t>
            </a:r>
            <a:r>
              <a:rPr lang="it-IT" sz="1400" u="sng" dirty="0">
                <a:latin typeface="+mj-lt"/>
              </a:rPr>
              <a:t>tutte</a:t>
            </a:r>
            <a:r>
              <a:rPr lang="it-IT" sz="1400" dirty="0">
                <a:latin typeface="+mj-lt"/>
              </a:rPr>
              <a:t> le attività e passività a breve indipendentemente da quale sia la loro origine (incluse le quote a breve dei crediti e debiti a medio/lungo termine)</a:t>
            </a:r>
          </a:p>
        </p:txBody>
      </p:sp>
      <p:sp>
        <p:nvSpPr>
          <p:cNvPr id="17" name="Rettangolo 16"/>
          <p:cNvSpPr/>
          <p:nvPr/>
        </p:nvSpPr>
        <p:spPr>
          <a:xfrm>
            <a:off x="4009127" y="3715291"/>
            <a:ext cx="4883353" cy="95410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it-IT" sz="1400" b="1" dirty="0">
                <a:latin typeface="+mj-lt"/>
              </a:rPr>
              <a:t>DEFINIZIONE IN SENSO STRETTO</a:t>
            </a:r>
            <a:r>
              <a:rPr lang="it-IT" sz="1400" dirty="0">
                <a:latin typeface="+mj-lt"/>
              </a:rPr>
              <a:t> ci si limita a considerare sole le partite legate all’area operativa dell’azienda (ad esempio crediti verso clienti tra le attività e debiti verso fornitori tra le passività)</a:t>
            </a:r>
          </a:p>
        </p:txBody>
      </p:sp>
      <p:sp>
        <p:nvSpPr>
          <p:cNvPr id="63490" name="Rectangle 2"/>
          <p:cNvSpPr>
            <a:spLocks noChangeArrowheads="1"/>
          </p:cNvSpPr>
          <p:nvPr/>
        </p:nvSpPr>
        <p:spPr bwMode="auto">
          <a:xfrm>
            <a:off x="0" y="5013176"/>
            <a:ext cx="889248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it-IT" sz="1600" b="1" dirty="0">
                <a:latin typeface="+mj-lt"/>
                <a:ea typeface="Times New Roman" pitchFamily="18" charset="0"/>
              </a:rPr>
              <a:t>In questa sede</a:t>
            </a:r>
            <a:r>
              <a:rPr kumimoji="0" lang="it-IT" sz="1600" b="1" i="0" u="none" strike="noStrike" cap="none" normalizeH="0" baseline="0" dirty="0">
                <a:ln>
                  <a:noFill/>
                </a:ln>
                <a:solidFill>
                  <a:schemeClr val="tx1"/>
                </a:solidFill>
                <a:effectLst/>
                <a:latin typeface="+mj-lt"/>
                <a:ea typeface="Times New Roman" pitchFamily="18" charset="0"/>
              </a:rPr>
              <a:t>, si prende in considerazione la nozione di </a:t>
            </a:r>
            <a:r>
              <a:rPr kumimoji="0" lang="it-IT" sz="1600" b="1" i="1" u="none" strike="noStrike" cap="none" normalizeH="0" baseline="0" dirty="0">
                <a:ln>
                  <a:noFill/>
                </a:ln>
                <a:solidFill>
                  <a:schemeClr val="tx1"/>
                </a:solidFill>
                <a:effectLst/>
                <a:latin typeface="+mj-lt"/>
                <a:ea typeface="Times New Roman" pitchFamily="18" charset="0"/>
              </a:rPr>
              <a:t>CCN in senso STRETTO </a:t>
            </a:r>
            <a:r>
              <a:rPr kumimoji="0" lang="it-IT" sz="1600" b="1" i="0" u="none" strike="noStrike" cap="none" normalizeH="0" baseline="0" dirty="0">
                <a:ln>
                  <a:noFill/>
                </a:ln>
                <a:solidFill>
                  <a:schemeClr val="tx1"/>
                </a:solidFill>
                <a:effectLst/>
                <a:latin typeface="+mj-lt"/>
                <a:ea typeface="Times New Roman" pitchFamily="18" charset="0"/>
              </a:rPr>
              <a:t>tecnico commerciale, in base alla quale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it-IT" b="1" i="0" u="none" strike="noStrike" cap="none" normalizeH="0" baseline="0" dirty="0">
                <a:ln>
                  <a:noFill/>
                </a:ln>
                <a:solidFill>
                  <a:srgbClr val="FF0000"/>
                </a:solidFill>
                <a:effectLst/>
                <a:latin typeface="+mj-lt"/>
                <a:ea typeface="Times New Roman" pitchFamily="18" charset="0"/>
              </a:rPr>
              <a:t>CCN = crediti commerciali + rimanenze – debiti commerciali. </a:t>
            </a:r>
            <a:endParaRPr kumimoji="0" lang="it-IT" sz="2400" b="1" i="0" u="none" strike="noStrike" cap="none" normalizeH="0" baseline="0" dirty="0">
              <a:ln>
                <a:noFill/>
              </a:ln>
              <a:solidFill>
                <a:srgbClr val="FF0000"/>
              </a:solidFill>
              <a:effectLst/>
              <a:latin typeface="+mj-lt"/>
            </a:endParaRPr>
          </a:p>
        </p:txBody>
      </p:sp>
      <p:sp>
        <p:nvSpPr>
          <p:cNvPr id="19" name="Rettangolo 18"/>
          <p:cNvSpPr/>
          <p:nvPr/>
        </p:nvSpPr>
        <p:spPr>
          <a:xfrm>
            <a:off x="323528" y="6021288"/>
            <a:ext cx="8208912" cy="369332"/>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a:r>
              <a:rPr lang="it-IT" b="1" dirty="0">
                <a:latin typeface="+mj-lt"/>
                <a:sym typeface="Wingdings"/>
              </a:rPr>
              <a:t></a:t>
            </a:r>
            <a:r>
              <a:rPr lang="it-IT" b="1" dirty="0">
                <a:latin typeface="+mj-lt"/>
              </a:rPr>
              <a:t> ∆CCN = ∆ crediti commerciali + ∆ rimanenze - ∆ debiti commerciali</a:t>
            </a:r>
          </a:p>
        </p:txBody>
      </p:sp>
      <p:sp>
        <p:nvSpPr>
          <p:cNvPr id="13"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31</a:t>
            </a:fld>
            <a:endParaRPr lang="it-IT"/>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ttangolo 18"/>
          <p:cNvSpPr/>
          <p:nvPr/>
        </p:nvSpPr>
        <p:spPr>
          <a:xfrm>
            <a:off x="467544" y="692696"/>
            <a:ext cx="8208912" cy="400110"/>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a:r>
              <a:rPr lang="it-IT" sz="2000" b="1" u="sng" dirty="0">
                <a:solidFill>
                  <a:srgbClr val="002060"/>
                </a:solidFill>
                <a:latin typeface="+mj-lt"/>
              </a:rPr>
              <a:t>∆CCN = ∆ crediti commerciali + ∆ rimanenze - ∆ debiti commerciali</a:t>
            </a:r>
          </a:p>
        </p:txBody>
      </p:sp>
      <p:sp>
        <p:nvSpPr>
          <p:cNvPr id="12" name="Rettangolo 11"/>
          <p:cNvSpPr/>
          <p:nvPr/>
        </p:nvSpPr>
        <p:spPr>
          <a:xfrm>
            <a:off x="125760" y="1455167"/>
            <a:ext cx="8892480" cy="92333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it-IT" b="1" dirty="0">
                <a:latin typeface="+mj-lt"/>
              </a:rPr>
              <a:t>La variazione delle rimanenze presente nella formula compensa la voce utilizzata precedentemente nell’area economica per la determinazione del margine operativo lordo (MOL)</a:t>
            </a:r>
          </a:p>
        </p:txBody>
      </p:sp>
      <p:sp>
        <p:nvSpPr>
          <p:cNvPr id="14" name="Freccia in giù 13"/>
          <p:cNvSpPr/>
          <p:nvPr/>
        </p:nvSpPr>
        <p:spPr>
          <a:xfrm>
            <a:off x="4139952" y="2564904"/>
            <a:ext cx="360040"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15" name="Rettangolo 14"/>
          <p:cNvSpPr/>
          <p:nvPr/>
        </p:nvSpPr>
        <p:spPr>
          <a:xfrm>
            <a:off x="251520" y="3068960"/>
            <a:ext cx="3960440" cy="1708160"/>
          </a:xfrm>
          <a:prstGeom prst="rect">
            <a:avLst/>
          </a:prstGeom>
        </p:spPr>
        <p:txBody>
          <a:bodyPr wrap="square">
            <a:spAutoFit/>
          </a:bodyPr>
          <a:lstStyle/>
          <a:p>
            <a:r>
              <a:rPr lang="it-IT" sz="1500" b="1" i="1" dirty="0">
                <a:latin typeface="+mj-lt"/>
              </a:rPr>
              <a:t>Se ∆CCN aumenta significa che la variazione dei crediti commerciali è maggiore della variazione dei debiti commerciali (ossia i ricavi che non si traducono in entrate sono maggiori dei costi che non si traducono in uscite) e, quindi, va inserita nel prospetto con il segno negativo.</a:t>
            </a:r>
          </a:p>
        </p:txBody>
      </p:sp>
      <p:sp>
        <p:nvSpPr>
          <p:cNvPr id="18" name="Rettangolo 17"/>
          <p:cNvSpPr/>
          <p:nvPr/>
        </p:nvSpPr>
        <p:spPr>
          <a:xfrm>
            <a:off x="4499992" y="3068960"/>
            <a:ext cx="4518248" cy="1477328"/>
          </a:xfrm>
          <a:prstGeom prst="rect">
            <a:avLst/>
          </a:prstGeom>
        </p:spPr>
        <p:txBody>
          <a:bodyPr wrap="square">
            <a:spAutoFit/>
          </a:bodyPr>
          <a:lstStyle/>
          <a:p>
            <a:r>
              <a:rPr lang="it-IT" sz="1500" b="1" i="1" dirty="0">
                <a:latin typeface="+mj-lt"/>
              </a:rPr>
              <a:t>Se ∆CCN diminuisce significa che la variazione dei crediti commerciali è inferiore della variazione dei debiti commerciali (ossia i ricavi che non si traducono in entrate sono inferiori dei costi che non si traducono in uscite) e, quindi, va inserita nel prospetto con il segno positivo</a:t>
            </a:r>
          </a:p>
        </p:txBody>
      </p:sp>
      <p:sp>
        <p:nvSpPr>
          <p:cNvPr id="11"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32</a:t>
            </a:fld>
            <a:endParaRPr lang="it-IT"/>
          </a:p>
        </p:txBody>
      </p:sp>
      <p:sp>
        <p:nvSpPr>
          <p:cNvPr id="13" name="CasellaDiTesto 12"/>
          <p:cNvSpPr txBox="1"/>
          <p:nvPr/>
        </p:nvSpPr>
        <p:spPr>
          <a:xfrm>
            <a:off x="-25349" y="6453336"/>
            <a:ext cx="2653133" cy="307777"/>
          </a:xfrm>
          <a:prstGeom prst="rect">
            <a:avLst/>
          </a:prstGeom>
          <a:noFill/>
        </p:spPr>
        <p:txBody>
          <a:bodyPr wrap="square" rtlCol="0">
            <a:spAutoFit/>
          </a:bodyPr>
          <a:lstStyle/>
          <a:p>
            <a:pPr algn="ctr"/>
            <a:r>
              <a:rPr lang="it-IT" sz="1400" b="1" dirty="0">
                <a:solidFill>
                  <a:srgbClr val="002060"/>
                </a:solidFill>
                <a:latin typeface="+mj-lt"/>
              </a:rPr>
              <a:t>Anno Accademico 2013/2014</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87524" y="1052736"/>
            <a:ext cx="8568952" cy="1477328"/>
          </a:xfrm>
          <a:prstGeom prst="rect">
            <a:avLst/>
          </a:prstGeom>
        </p:spPr>
        <p:txBody>
          <a:bodyPr wrap="square">
            <a:spAutoFit/>
          </a:bodyPr>
          <a:lstStyle/>
          <a:p>
            <a:pPr algn="just"/>
            <a:r>
              <a:rPr lang="it-IT" b="1" dirty="0">
                <a:latin typeface="+mj-lt"/>
              </a:rPr>
              <a:t>D. </a:t>
            </a:r>
            <a:r>
              <a:rPr lang="it-IT" dirty="0">
                <a:latin typeface="+mj-lt"/>
              </a:rPr>
              <a:t>Il quarto passaggio prevede la determinazione del </a:t>
            </a:r>
            <a:r>
              <a:rPr lang="it-IT" b="1" i="1" dirty="0">
                <a:latin typeface="+mj-lt"/>
              </a:rPr>
              <a:t>flusso monetario della gestione operativa </a:t>
            </a:r>
            <a:r>
              <a:rPr lang="it-IT" dirty="0">
                <a:latin typeface="+mj-lt"/>
              </a:rPr>
              <a:t>(ix), il quale si ottiene sommando (+/-) la variazione degli investimenti (viii) al flusso monetario della gestione corrente (vii). Il flusso monetario della gestione operativa è la liquidità di cassa prodotta o assorbita dalla gestione operativa nel suo insieme (ossia la gestione economica e quella patrimoniale). </a:t>
            </a:r>
          </a:p>
        </p:txBody>
      </p:sp>
      <p:sp>
        <p:nvSpPr>
          <p:cNvPr id="64513" name="Rectangle 1"/>
          <p:cNvSpPr>
            <a:spLocks noChangeArrowheads="1"/>
          </p:cNvSpPr>
          <p:nvPr/>
        </p:nvSpPr>
        <p:spPr bwMode="auto">
          <a:xfrm>
            <a:off x="287524" y="3135451"/>
            <a:ext cx="856895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b="1" i="0" u="none" strike="noStrike" cap="none" normalizeH="0" baseline="0" dirty="0">
                <a:ln>
                  <a:noFill/>
                </a:ln>
                <a:solidFill>
                  <a:schemeClr val="tx1"/>
                </a:solidFill>
                <a:effectLst/>
                <a:latin typeface="+mj-lt"/>
                <a:ea typeface="Times New Roman" pitchFamily="18" charset="0"/>
              </a:rPr>
              <a:t>E.</a:t>
            </a:r>
            <a:r>
              <a:rPr kumimoji="0" lang="it-IT" b="0" i="0" u="none" strike="noStrike" cap="none" normalizeH="0" baseline="0" dirty="0">
                <a:ln>
                  <a:noFill/>
                </a:ln>
                <a:solidFill>
                  <a:schemeClr val="tx1"/>
                </a:solidFill>
                <a:effectLst/>
                <a:latin typeface="+mj-lt"/>
                <a:ea typeface="Times New Roman" pitchFamily="18" charset="0"/>
              </a:rPr>
              <a:t> Il passaggio finale è finalizzato</a:t>
            </a:r>
            <a:r>
              <a:rPr kumimoji="0" lang="it-IT" b="0" i="0" u="none" strike="noStrike" cap="none" normalizeH="0" dirty="0">
                <a:ln>
                  <a:noFill/>
                </a:ln>
                <a:solidFill>
                  <a:schemeClr val="tx1"/>
                </a:solidFill>
                <a:effectLst/>
                <a:latin typeface="+mj-lt"/>
                <a:ea typeface="Times New Roman" pitchFamily="18" charset="0"/>
              </a:rPr>
              <a:t> alla </a:t>
            </a:r>
            <a:r>
              <a:rPr kumimoji="0" lang="it-IT" b="0" i="0" u="none" strike="noStrike" cap="none" normalizeH="0" baseline="0" dirty="0">
                <a:ln>
                  <a:noFill/>
                </a:ln>
                <a:solidFill>
                  <a:schemeClr val="tx1"/>
                </a:solidFill>
                <a:effectLst/>
                <a:latin typeface="+mj-lt"/>
                <a:ea typeface="Times New Roman" pitchFamily="18" charset="0"/>
              </a:rPr>
              <a:t>determinazione del </a:t>
            </a:r>
            <a:r>
              <a:rPr kumimoji="0" lang="it-IT" b="1" i="1" u="none" strike="noStrike" cap="none" normalizeH="0" baseline="0" dirty="0">
                <a:ln>
                  <a:noFill/>
                </a:ln>
                <a:solidFill>
                  <a:schemeClr val="tx1"/>
                </a:solidFill>
                <a:effectLst/>
                <a:latin typeface="+mj-lt"/>
                <a:ea typeface="Times New Roman" pitchFamily="18" charset="0"/>
              </a:rPr>
              <a:t>flusso monetario complessivo disponibile </a:t>
            </a:r>
            <a:r>
              <a:rPr kumimoji="0" lang="it-IT" b="0" i="0" u="none" strike="noStrike" cap="none" normalizeH="0" baseline="0" dirty="0">
                <a:ln>
                  <a:noFill/>
                </a:ln>
                <a:solidFill>
                  <a:schemeClr val="tx1"/>
                </a:solidFill>
                <a:effectLst/>
                <a:latin typeface="+mj-lt"/>
                <a:ea typeface="Times New Roman" pitchFamily="18" charset="0"/>
              </a:rPr>
              <a:t>(xiv), che si ricava partendo dal flusso monetario della gestione operativa (ix) a cui vanno aggiunti o sottratti  gli interessi attivi (+) o passivi (-), la variazione dei debiti finanziari (+) (xi), la variazione dei crediti finanziari (-) (xii) e lo scudo fiscale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0" u="none" strike="noStrike" cap="none" normalizeH="0" baseline="0" dirty="0">
                <a:ln>
                  <a:noFill/>
                </a:ln>
                <a:solidFill>
                  <a:schemeClr val="tx1"/>
                </a:solidFill>
                <a:effectLst/>
                <a:latin typeface="+mj-lt"/>
                <a:ea typeface="Times New Roman" pitchFamily="18" charset="0"/>
              </a:rPr>
              <a:t>La variazione dei debiti finanziari è iscritta con il segno positivo (+) perché indica l’entrata in azienda di ulteriori risorse. Allo stesso modo, la variazione dei crediti finanziari è iscritta con il segno negativo (-), in quanto rappresenta per l’azienda l’impiego</a:t>
            </a:r>
            <a:r>
              <a:rPr kumimoji="0" lang="it-IT" b="0" i="0" u="none" strike="noStrike" cap="none" normalizeH="0" dirty="0">
                <a:ln>
                  <a:noFill/>
                </a:ln>
                <a:solidFill>
                  <a:schemeClr val="tx1"/>
                </a:solidFill>
                <a:effectLst/>
                <a:latin typeface="+mj-lt"/>
                <a:ea typeface="Times New Roman" pitchFamily="18" charset="0"/>
              </a:rPr>
              <a:t> di risorse proprie</a:t>
            </a:r>
            <a:r>
              <a:rPr kumimoji="0" lang="it-IT" b="0" i="0" u="none" strike="noStrike" cap="none" normalizeH="0" baseline="0" dirty="0">
                <a:ln>
                  <a:noFill/>
                </a:ln>
                <a:solidFill>
                  <a:schemeClr val="tx1"/>
                </a:solidFill>
                <a:effectLst/>
                <a:latin typeface="+mj-lt"/>
                <a:ea typeface="Times New Roman" pitchFamily="18" charset="0"/>
              </a:rPr>
              <a:t>.</a:t>
            </a:r>
            <a:r>
              <a:rPr kumimoji="0" lang="it-IT" b="0" i="0" u="none" strike="noStrike" cap="none" normalizeH="0" baseline="0" dirty="0">
                <a:ln>
                  <a:noFill/>
                </a:ln>
                <a:solidFill>
                  <a:schemeClr val="tx1"/>
                </a:solidFill>
                <a:effectLst/>
                <a:latin typeface="+mj-lt"/>
              </a:rPr>
              <a:t> </a:t>
            </a:r>
          </a:p>
        </p:txBody>
      </p:sp>
      <p:sp>
        <p:nvSpPr>
          <p:cNvPr id="6" name="Titolo 1"/>
          <p:cNvSpPr txBox="1">
            <a:spLocks/>
          </p:cNvSpPr>
          <p:nvPr/>
        </p:nvSpPr>
        <p:spPr>
          <a:xfrm>
            <a:off x="0" y="7450"/>
            <a:ext cx="9144000" cy="3252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it-IT" sz="2800" b="1" cap="all" dirty="0">
                <a:solidFill>
                  <a:schemeClr val="bg1"/>
                </a:solidFill>
                <a:effectLst>
                  <a:outerShdw blurRad="38100" dist="38100" dir="2700000" algn="tl">
                    <a:srgbClr val="000000">
                      <a:alpha val="43137"/>
                    </a:srgbClr>
                  </a:outerShdw>
                </a:effectLst>
              </a:rPr>
              <a:t>Flusso monetario complessivo disponibile</a:t>
            </a:r>
            <a:endParaRPr lang="it-IT" sz="2800" cap="all" dirty="0">
              <a:solidFill>
                <a:schemeClr val="bg1"/>
              </a:solidFill>
              <a:effectLst>
                <a:outerShdw blurRad="38100" dist="38100" dir="2700000" algn="tl">
                  <a:srgbClr val="000000">
                    <a:alpha val="43137"/>
                  </a:srgbClr>
                </a:outerShdw>
              </a:effectLst>
            </a:endParaRP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33</a:t>
            </a:fld>
            <a:endParaRPr lang="it-IT"/>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7450"/>
            <a:ext cx="9144000" cy="325206"/>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34</a:t>
            </a:fld>
            <a:endParaRPr lang="it-IT"/>
          </a:p>
        </p:txBody>
      </p:sp>
      <p:sp>
        <p:nvSpPr>
          <p:cNvPr id="3" name="Rettangolo 2"/>
          <p:cNvSpPr/>
          <p:nvPr/>
        </p:nvSpPr>
        <p:spPr>
          <a:xfrm>
            <a:off x="107504" y="908720"/>
            <a:ext cx="8712968" cy="4154984"/>
          </a:xfrm>
          <a:prstGeom prst="rect">
            <a:avLst/>
          </a:prstGeom>
        </p:spPr>
        <p:txBody>
          <a:bodyPr wrap="square">
            <a:spAutoFit/>
          </a:bodyPr>
          <a:lstStyle/>
          <a:p>
            <a:pPr algn="just"/>
            <a:r>
              <a:rPr lang="it-IT" sz="2400" dirty="0">
                <a:latin typeface="+mj-lt"/>
              </a:rPr>
              <a:t>La metodologia dell’ </a:t>
            </a:r>
            <a:r>
              <a:rPr lang="it-IT" sz="2400" b="1" i="1" dirty="0">
                <a:latin typeface="+mj-lt"/>
              </a:rPr>
              <a:t>unlevered discounted cash flows </a:t>
            </a:r>
            <a:r>
              <a:rPr lang="it-IT" sz="2400" dirty="0">
                <a:latin typeface="+mj-lt"/>
              </a:rPr>
              <a:t>consente di stimare il valore economico di un’azienda partendo dal valore dell’attivo operativo netto e sommando a questo il valore  della posizione finanziaria netta </a:t>
            </a:r>
            <a:r>
              <a:rPr lang="it-IT" sz="2400" b="1" i="1" dirty="0">
                <a:latin typeface="+mj-lt"/>
              </a:rPr>
              <a:t>(PFN)</a:t>
            </a:r>
            <a:r>
              <a:rPr lang="it-IT" sz="2400" dirty="0">
                <a:latin typeface="+mj-lt"/>
              </a:rPr>
              <a:t>. </a:t>
            </a:r>
          </a:p>
          <a:p>
            <a:pPr algn="just"/>
            <a:endParaRPr lang="it-IT" sz="2400" dirty="0">
              <a:latin typeface="+mj-lt"/>
            </a:endParaRPr>
          </a:p>
          <a:p>
            <a:pPr algn="just"/>
            <a:r>
              <a:rPr lang="it-IT" sz="2400" dirty="0">
                <a:latin typeface="+mj-lt"/>
              </a:rPr>
              <a:t>Tutte le metodologie che seguono questo approccio sono dette </a:t>
            </a:r>
            <a:r>
              <a:rPr lang="it-IT" sz="2400" b="1" i="1" dirty="0">
                <a:latin typeface="+mj-lt"/>
              </a:rPr>
              <a:t>asset side</a:t>
            </a:r>
            <a:r>
              <a:rPr lang="it-IT" sz="2400" dirty="0">
                <a:latin typeface="+mj-lt"/>
              </a:rPr>
              <a:t> e si differenziano da quelle viste in precedenza </a:t>
            </a:r>
            <a:r>
              <a:rPr lang="it-IT" sz="2400" b="1" i="1" dirty="0">
                <a:latin typeface="+mj-lt"/>
              </a:rPr>
              <a:t>(equity side)</a:t>
            </a:r>
            <a:r>
              <a:rPr lang="it-IT" sz="2400" dirty="0">
                <a:latin typeface="+mj-lt"/>
              </a:rPr>
              <a:t> che pervengono alla stima del valore economico dell’azienda attualizzando i flussi di reddito attesi (metodi reddituali) o i flussi di cassa attesi (metodi finanziari). </a:t>
            </a:r>
          </a:p>
          <a:p>
            <a:pPr algn="just"/>
            <a:endParaRPr lang="it-IT" sz="2400" dirty="0">
              <a:latin typeface="+mj-lt"/>
            </a:endParaRPr>
          </a:p>
        </p:txBody>
      </p:sp>
    </p:spTree>
    <p:extLst>
      <p:ext uri="{BB962C8B-B14F-4D97-AF65-F5344CB8AC3E}">
        <p14:creationId xmlns:p14="http://schemas.microsoft.com/office/powerpoint/2010/main" val="414504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35</a:t>
            </a:fld>
            <a:endParaRPr lang="it-IT"/>
          </a:p>
        </p:txBody>
      </p:sp>
      <p:sp>
        <p:nvSpPr>
          <p:cNvPr id="5" name="Rettangolo 4"/>
          <p:cNvSpPr/>
          <p:nvPr/>
        </p:nvSpPr>
        <p:spPr>
          <a:xfrm>
            <a:off x="107504" y="859858"/>
            <a:ext cx="4572000" cy="369332"/>
          </a:xfrm>
          <a:prstGeom prst="rect">
            <a:avLst/>
          </a:prstGeom>
        </p:spPr>
        <p:txBody>
          <a:bodyPr>
            <a:spAutoFit/>
          </a:bodyPr>
          <a:lstStyle/>
          <a:p>
            <a:r>
              <a:rPr lang="it-IT" b="1" i="1" dirty="0">
                <a:solidFill>
                  <a:srgbClr val="002060"/>
                </a:solidFill>
                <a:latin typeface="+mj-lt"/>
              </a:rPr>
              <a:t>Stato Patrimoniale di un’azienda</a:t>
            </a:r>
          </a:p>
        </p:txBody>
      </p:sp>
      <p:sp>
        <p:nvSpPr>
          <p:cNvPr id="6" name="Freccia circolare a sinistra 5"/>
          <p:cNvSpPr/>
          <p:nvPr/>
        </p:nvSpPr>
        <p:spPr>
          <a:xfrm>
            <a:off x="4355976" y="2987092"/>
            <a:ext cx="504056" cy="612399"/>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002060"/>
              </a:solidFill>
              <a:latin typeface="+mj-lt"/>
            </a:endParaRPr>
          </a:p>
        </p:txBody>
      </p:sp>
      <p:sp>
        <p:nvSpPr>
          <p:cNvPr id="7" name="Rettangolo 6"/>
          <p:cNvSpPr/>
          <p:nvPr/>
        </p:nvSpPr>
        <p:spPr>
          <a:xfrm>
            <a:off x="4995474" y="1418316"/>
            <a:ext cx="4032448" cy="1569660"/>
          </a:xfrm>
          <a:prstGeom prst="rect">
            <a:avLst/>
          </a:prstGeom>
        </p:spPr>
        <p:txBody>
          <a:bodyPr wrap="square">
            <a:spAutoFit/>
          </a:bodyPr>
          <a:lstStyle/>
          <a:p>
            <a:r>
              <a:rPr lang="it-IT" sz="1600" b="1" i="1" dirty="0">
                <a:solidFill>
                  <a:srgbClr val="002060"/>
                </a:solidFill>
                <a:latin typeface="+mj-lt"/>
              </a:rPr>
              <a:t>A</a:t>
            </a:r>
            <a:r>
              <a:rPr lang="it-IT" sz="1600" dirty="0">
                <a:solidFill>
                  <a:srgbClr val="002060"/>
                </a:solidFill>
                <a:latin typeface="+mj-lt"/>
              </a:rPr>
              <a:t> = attivo operativo netto, ossia </a:t>
            </a:r>
            <a:r>
              <a:rPr lang="it-IT" sz="1600" i="1" dirty="0">
                <a:solidFill>
                  <a:srgbClr val="002060"/>
                </a:solidFill>
                <a:latin typeface="+mj-lt"/>
              </a:rPr>
              <a:t>il valore del business operativo inteso come differenza tra il valore netto delle attività operative e il valore netto delle passività operative</a:t>
            </a:r>
            <a:r>
              <a:rPr lang="it-IT" sz="1600" dirty="0">
                <a:solidFill>
                  <a:srgbClr val="002060"/>
                </a:solidFill>
                <a:latin typeface="+mj-lt"/>
              </a:rPr>
              <a:t>. Tale grandezza nella pratica professionale viene spesso indicata come </a:t>
            </a:r>
            <a:r>
              <a:rPr lang="it-IT" sz="1600" i="1" dirty="0" err="1">
                <a:solidFill>
                  <a:srgbClr val="002060"/>
                </a:solidFill>
                <a:latin typeface="+mj-lt"/>
              </a:rPr>
              <a:t>enterprise</a:t>
            </a:r>
            <a:r>
              <a:rPr lang="it-IT" sz="1600" i="1" dirty="0">
                <a:solidFill>
                  <a:srgbClr val="002060"/>
                </a:solidFill>
                <a:latin typeface="+mj-lt"/>
              </a:rPr>
              <a:t> </a:t>
            </a:r>
            <a:r>
              <a:rPr lang="it-IT" sz="1600" i="1" dirty="0" err="1">
                <a:solidFill>
                  <a:srgbClr val="002060"/>
                </a:solidFill>
                <a:latin typeface="+mj-lt"/>
              </a:rPr>
              <a:t>value</a:t>
            </a:r>
            <a:r>
              <a:rPr lang="it-IT" sz="1600" dirty="0">
                <a:solidFill>
                  <a:srgbClr val="002060"/>
                </a:solidFill>
                <a:latin typeface="+mj-lt"/>
              </a:rPr>
              <a:t>.</a:t>
            </a:r>
          </a:p>
        </p:txBody>
      </p:sp>
      <p:sp>
        <p:nvSpPr>
          <p:cNvPr id="8" name="Rettangolo 7"/>
          <p:cNvSpPr/>
          <p:nvPr/>
        </p:nvSpPr>
        <p:spPr>
          <a:xfrm>
            <a:off x="5031986" y="3210422"/>
            <a:ext cx="4139952" cy="1323439"/>
          </a:xfrm>
          <a:prstGeom prst="rect">
            <a:avLst/>
          </a:prstGeom>
        </p:spPr>
        <p:txBody>
          <a:bodyPr wrap="square">
            <a:spAutoFit/>
          </a:bodyPr>
          <a:lstStyle/>
          <a:p>
            <a:r>
              <a:rPr lang="it-IT" sz="1600" b="1" i="1" dirty="0">
                <a:solidFill>
                  <a:srgbClr val="002060"/>
                </a:solidFill>
                <a:latin typeface="+mj-lt"/>
              </a:rPr>
              <a:t>PFN o D </a:t>
            </a:r>
            <a:r>
              <a:rPr lang="it-IT" sz="1600" dirty="0">
                <a:solidFill>
                  <a:srgbClr val="002060"/>
                </a:solidFill>
                <a:latin typeface="+mj-lt"/>
              </a:rPr>
              <a:t>= posizione finanziaria netta intesa come differenza tra le attività di natura finanziaria e le passività di natura finanziaria. Tale grandezza nella pratica professionale viene spesso indicata come </a:t>
            </a:r>
            <a:r>
              <a:rPr lang="it-IT" sz="1600" i="1" dirty="0">
                <a:solidFill>
                  <a:srgbClr val="002060"/>
                </a:solidFill>
                <a:latin typeface="+mj-lt"/>
              </a:rPr>
              <a:t>net debt</a:t>
            </a:r>
            <a:endParaRPr lang="it-IT" sz="1600" dirty="0">
              <a:solidFill>
                <a:srgbClr val="002060"/>
              </a:solidFill>
              <a:latin typeface="+mj-lt"/>
            </a:endParaRPr>
          </a:p>
        </p:txBody>
      </p:sp>
      <p:sp>
        <p:nvSpPr>
          <p:cNvPr id="9" name="Rettangolo 8"/>
          <p:cNvSpPr/>
          <p:nvPr/>
        </p:nvSpPr>
        <p:spPr>
          <a:xfrm>
            <a:off x="5031986" y="4819094"/>
            <a:ext cx="3995936" cy="584775"/>
          </a:xfrm>
          <a:prstGeom prst="rect">
            <a:avLst/>
          </a:prstGeom>
        </p:spPr>
        <p:txBody>
          <a:bodyPr wrap="square">
            <a:spAutoFit/>
          </a:bodyPr>
          <a:lstStyle/>
          <a:p>
            <a:r>
              <a:rPr lang="it-IT" sz="1600" b="1" i="1" dirty="0">
                <a:solidFill>
                  <a:srgbClr val="002060"/>
                </a:solidFill>
                <a:latin typeface="+mj-lt"/>
              </a:rPr>
              <a:t>W = </a:t>
            </a:r>
            <a:r>
              <a:rPr lang="it-IT" sz="1600" dirty="0">
                <a:solidFill>
                  <a:srgbClr val="002060"/>
                </a:solidFill>
                <a:latin typeface="+mj-lt"/>
              </a:rPr>
              <a:t>capitale proprio, la cui grandezza è data dalla differenza </a:t>
            </a:r>
            <a:r>
              <a:rPr lang="it-IT" sz="1600" b="1" i="1" dirty="0">
                <a:solidFill>
                  <a:srgbClr val="002060"/>
                </a:solidFill>
                <a:latin typeface="+mj-lt"/>
              </a:rPr>
              <a:t>W = A – PFN</a:t>
            </a:r>
          </a:p>
        </p:txBody>
      </p:sp>
      <p:pic>
        <p:nvPicPr>
          <p:cNvPr id="1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491" y="1556792"/>
            <a:ext cx="4087682"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3906"/>
            <a:ext cx="9144000" cy="298750"/>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36</a:t>
            </a:fld>
            <a:endParaRPr lang="it-IT"/>
          </a:p>
        </p:txBody>
      </p:sp>
      <p:sp>
        <p:nvSpPr>
          <p:cNvPr id="3" name="Rettangolo 2"/>
          <p:cNvSpPr/>
          <p:nvPr/>
        </p:nvSpPr>
        <p:spPr>
          <a:xfrm>
            <a:off x="107504" y="620688"/>
            <a:ext cx="1559914"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A </a:t>
            </a:r>
          </a:p>
        </p:txBody>
      </p:sp>
      <p:sp>
        <p:nvSpPr>
          <p:cNvPr id="10" name="Rettangolo 9"/>
          <p:cNvSpPr/>
          <p:nvPr/>
        </p:nvSpPr>
        <p:spPr>
          <a:xfrm>
            <a:off x="195414" y="1268760"/>
            <a:ext cx="8697066" cy="830997"/>
          </a:xfrm>
          <a:prstGeom prst="rect">
            <a:avLst/>
          </a:prstGeom>
        </p:spPr>
        <p:txBody>
          <a:bodyPr wrap="square">
            <a:spAutoFit/>
          </a:bodyPr>
          <a:lstStyle/>
          <a:p>
            <a:pPr algn="just"/>
            <a:r>
              <a:rPr lang="it-IT" sz="1600" b="1" i="1" dirty="0">
                <a:latin typeface="+mj-lt"/>
              </a:rPr>
              <a:t>il flusso prodotto dalla gestione operativa è rappresentato dal cosiddetto Flusso Monetario della Gestione Operativa (si veda il modello precedente) mentre tutto quello che eccede tale grandezza attiene alla gestione finanziaria.</a:t>
            </a:r>
          </a:p>
        </p:txBody>
      </p:sp>
      <p:sp>
        <p:nvSpPr>
          <p:cNvPr id="11" name="Rettangolo 10"/>
          <p:cNvSpPr/>
          <p:nvPr/>
        </p:nvSpPr>
        <p:spPr>
          <a:xfrm>
            <a:off x="2771800" y="2672601"/>
            <a:ext cx="5904656" cy="58477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it-IT" sz="1600" b="1" i="1" dirty="0">
                <a:latin typeface="+mj-lt"/>
              </a:rPr>
              <a:t>attualizzazione di tutti i flussi monetari relativi alla gestione operativa</a:t>
            </a:r>
          </a:p>
        </p:txBody>
      </p:sp>
      <p:sp>
        <p:nvSpPr>
          <p:cNvPr id="12" name="Rettangolo 11"/>
          <p:cNvSpPr/>
          <p:nvPr/>
        </p:nvSpPr>
        <p:spPr>
          <a:xfrm>
            <a:off x="246933" y="2780322"/>
            <a:ext cx="1281056" cy="369332"/>
          </a:xfrm>
          <a:prstGeom prst="rect">
            <a:avLst/>
          </a:prstGeom>
          <a:solidFill>
            <a:srgbClr val="00B050"/>
          </a:solidFill>
        </p:spPr>
        <p:txBody>
          <a:bodyPr wrap="none">
            <a:spAutoFit/>
          </a:bodyPr>
          <a:lstStyle/>
          <a:p>
            <a:r>
              <a:rPr lang="it-IT" b="1" i="1" dirty="0">
                <a:latin typeface="+mj-lt"/>
              </a:rPr>
              <a:t>Stima di A </a:t>
            </a:r>
            <a:endParaRPr lang="it-IT" dirty="0">
              <a:latin typeface="+mj-lt"/>
            </a:endParaRPr>
          </a:p>
        </p:txBody>
      </p:sp>
      <p:pic>
        <p:nvPicPr>
          <p:cNvPr id="50178" name="Picture 2" descr="unlevered discounted cash flows"/>
          <p:cNvPicPr>
            <a:picLocks noChangeAspect="1" noChangeArrowheads="1"/>
          </p:cNvPicPr>
          <p:nvPr/>
        </p:nvPicPr>
        <p:blipFill>
          <a:blip r:embed="rId2"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1473941" y="3645024"/>
            <a:ext cx="6196117" cy="93610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Rettangolo 14"/>
          <p:cNvSpPr/>
          <p:nvPr/>
        </p:nvSpPr>
        <p:spPr>
          <a:xfrm>
            <a:off x="195414" y="5013452"/>
            <a:ext cx="8841082" cy="1200329"/>
          </a:xfrm>
          <a:prstGeom prst="rect">
            <a:avLst/>
          </a:prstGeom>
        </p:spPr>
        <p:txBody>
          <a:bodyPr wrap="square">
            <a:spAutoFit/>
          </a:bodyPr>
          <a:lstStyle/>
          <a:p>
            <a:pPr marL="285750" indent="-285750" algn="just">
              <a:buFont typeface="Arial" pitchFamily="34" charset="0"/>
              <a:buChar char="•"/>
            </a:pPr>
            <a:r>
              <a:rPr lang="it-IT" dirty="0">
                <a:latin typeface="+mj-lt"/>
              </a:rPr>
              <a:t>Il </a:t>
            </a:r>
            <a:r>
              <a:rPr lang="it-IT" b="1" dirty="0">
                <a:latin typeface="+mj-lt"/>
              </a:rPr>
              <a:t>valore finale </a:t>
            </a:r>
            <a:r>
              <a:rPr lang="it-IT" b="1" i="1" dirty="0">
                <a:latin typeface="+mj-lt"/>
              </a:rPr>
              <a:t>(VF’) </a:t>
            </a:r>
            <a:r>
              <a:rPr lang="it-IT" dirty="0">
                <a:latin typeface="+mj-lt"/>
              </a:rPr>
              <a:t>è indicato con un apice perché, in realtà, non rappresenta la stima del valore dell’azienda alla fine del piano (come nella formula del metodo dei risultati programmati), ma </a:t>
            </a:r>
            <a:r>
              <a:rPr lang="it-IT" b="1" dirty="0">
                <a:latin typeface="+mj-lt"/>
              </a:rPr>
              <a:t>indica la valorizzazione dell’attivo operativo netto al termine del piano aziendale</a:t>
            </a:r>
          </a:p>
        </p:txBody>
      </p:sp>
      <p:cxnSp>
        <p:nvCxnSpPr>
          <p:cNvPr id="8" name="Connettore 2 7"/>
          <p:cNvCxnSpPr>
            <a:stCxn id="12" idx="3"/>
            <a:endCxn id="11" idx="1"/>
          </p:cNvCxnSpPr>
          <p:nvPr/>
        </p:nvCxnSpPr>
        <p:spPr>
          <a:xfrm>
            <a:off x="1527989" y="2964988"/>
            <a:ext cx="1243811"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9787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3906"/>
            <a:ext cx="9144000" cy="298750"/>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37</a:t>
            </a:fld>
            <a:endParaRPr lang="it-IT"/>
          </a:p>
        </p:txBody>
      </p:sp>
      <p:sp>
        <p:nvSpPr>
          <p:cNvPr id="3" name="Rettangolo 2"/>
          <p:cNvSpPr/>
          <p:nvPr/>
        </p:nvSpPr>
        <p:spPr>
          <a:xfrm>
            <a:off x="107504" y="1196752"/>
            <a:ext cx="148938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t>Stima di A </a:t>
            </a:r>
          </a:p>
        </p:txBody>
      </p:sp>
      <p:pic>
        <p:nvPicPr>
          <p:cNvPr id="50178" name="Picture 2" descr="unlevered discounted cash flows"/>
          <p:cNvPicPr>
            <a:picLocks noChangeAspect="1" noChangeArrowheads="1"/>
          </p:cNvPicPr>
          <p:nvPr/>
        </p:nvPicPr>
        <p:blipFill>
          <a:blip r:embed="rId2" cstate="print">
            <a:duotone>
              <a:prstClr val="black"/>
              <a:schemeClr val="accent5">
                <a:tint val="45000"/>
                <a:satMod val="400000"/>
              </a:schemeClr>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059832" y="1090338"/>
            <a:ext cx="4464496" cy="6744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 name="Rettangolo 4"/>
          <p:cNvSpPr/>
          <p:nvPr/>
        </p:nvSpPr>
        <p:spPr>
          <a:xfrm>
            <a:off x="251520" y="2132856"/>
            <a:ext cx="8640960" cy="1985159"/>
          </a:xfrm>
          <a:prstGeom prst="rect">
            <a:avLst/>
          </a:prstGeom>
        </p:spPr>
        <p:txBody>
          <a:bodyPr wrap="square">
            <a:spAutoFit/>
          </a:bodyPr>
          <a:lstStyle/>
          <a:p>
            <a:pPr algn="just"/>
            <a:r>
              <a:rPr lang="it-IT" sz="1500" dirty="0"/>
              <a:t>Nella formula, il tasso utilizzato è </a:t>
            </a:r>
            <a:r>
              <a:rPr lang="it-IT" sz="1500" b="1" i="1" dirty="0"/>
              <a:t>k</a:t>
            </a:r>
            <a:r>
              <a:rPr lang="it-IT" sz="1500" dirty="0"/>
              <a:t> e non </a:t>
            </a:r>
            <a:r>
              <a:rPr lang="it-IT" sz="1500" b="1" i="1" dirty="0"/>
              <a:t>i</a:t>
            </a:r>
            <a:r>
              <a:rPr lang="it-IT" sz="1500" dirty="0"/>
              <a:t>, che rappresenta la remunerazione attesa dagli azionisti, ossia dai soggetti destinatari dei flussi da attualizzare. Questa differenza deriva dal fatto che, in questo caso, i destinatari del flusso monetario della gestione operativa non sono rappresentati solo dagli azionisti ma anche dai fornitori di capitale di credito che attendono una remunerazione per il capitale prestato. </a:t>
            </a:r>
          </a:p>
          <a:p>
            <a:pPr algn="just"/>
            <a:r>
              <a:rPr lang="it-IT" sz="1500" dirty="0"/>
              <a:t>Per questo motivo il tasso di rendimento deve essere un valore medio ponderato (e non aritmetico) tra il rendimento atteso dagli azionisti </a:t>
            </a:r>
            <a:r>
              <a:rPr lang="it-IT" sz="1500" b="1" i="1" dirty="0"/>
              <a:t>(</a:t>
            </a:r>
            <a:r>
              <a:rPr lang="it-IT" sz="1500" b="1" i="1" dirty="0" err="1"/>
              <a:t>i</a:t>
            </a:r>
            <a:r>
              <a:rPr lang="it-IT" sz="1500" b="1" i="1" baseline="-25000" dirty="0" err="1"/>
              <a:t>w</a:t>
            </a:r>
            <a:r>
              <a:rPr lang="it-IT" sz="1500" b="1" i="1" dirty="0"/>
              <a:t>) </a:t>
            </a:r>
            <a:r>
              <a:rPr lang="it-IT" sz="1500" dirty="0"/>
              <a:t>e quello atteso dalle banche </a:t>
            </a:r>
            <a:r>
              <a:rPr lang="it-IT" sz="1500" b="1" i="1" dirty="0"/>
              <a:t>(i</a:t>
            </a:r>
            <a:r>
              <a:rPr lang="it-IT" sz="1500" b="1" i="1" baseline="-25000" dirty="0"/>
              <a:t>D</a:t>
            </a:r>
            <a:r>
              <a:rPr lang="it-IT" sz="1500" b="1" i="1" dirty="0"/>
              <a:t>). </a:t>
            </a:r>
            <a:r>
              <a:rPr lang="it-IT" sz="1500" dirty="0"/>
              <a:t>Il tasso </a:t>
            </a:r>
            <a:r>
              <a:rPr lang="it-IT" sz="1500" b="1" i="1" dirty="0"/>
              <a:t>k </a:t>
            </a:r>
            <a:r>
              <a:rPr lang="it-IT" sz="1500" dirty="0"/>
              <a:t>è detto il costo medio ponderato del capitale o </a:t>
            </a:r>
            <a:r>
              <a:rPr lang="it-IT" b="1" i="1" dirty="0"/>
              <a:t>WACC (</a:t>
            </a:r>
            <a:r>
              <a:rPr lang="it-IT" b="1" i="1" dirty="0" err="1"/>
              <a:t>Weighted</a:t>
            </a:r>
            <a:r>
              <a:rPr lang="it-IT" b="1" i="1" dirty="0"/>
              <a:t> </a:t>
            </a:r>
            <a:r>
              <a:rPr lang="it-IT" b="1" i="1" dirty="0" err="1"/>
              <a:t>Average</a:t>
            </a:r>
            <a:r>
              <a:rPr lang="it-IT" b="1" i="1" dirty="0"/>
              <a:t> </a:t>
            </a:r>
            <a:r>
              <a:rPr lang="it-IT" b="1" i="1" dirty="0" err="1"/>
              <a:t>Cost</a:t>
            </a:r>
            <a:r>
              <a:rPr lang="it-IT" b="1" i="1" dirty="0"/>
              <a:t> </a:t>
            </a:r>
            <a:r>
              <a:rPr lang="it-IT" b="1" i="1" dirty="0" err="1"/>
              <a:t>of</a:t>
            </a:r>
            <a:r>
              <a:rPr lang="it-IT" b="1" i="1" dirty="0"/>
              <a:t> Capital)</a:t>
            </a:r>
          </a:p>
        </p:txBody>
      </p:sp>
      <p:pic>
        <p:nvPicPr>
          <p:cNvPr id="51202" name="Picture 2" descr="WACC"/>
          <p:cNvPicPr>
            <a:picLocks noChangeAspect="1" noChangeArrowheads="1"/>
          </p:cNvPicPr>
          <p:nvPr/>
        </p:nvPicPr>
        <p:blipFill>
          <a:blip r:embed="rId4" cstate="print">
            <a:duotone>
              <a:prstClr val="black"/>
              <a:schemeClr val="accent5">
                <a:tint val="45000"/>
                <a:satMod val="400000"/>
              </a:schemeClr>
            </a:duoton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411760" y="4216243"/>
            <a:ext cx="4464496" cy="87378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ettangolo 5"/>
          <p:cNvSpPr/>
          <p:nvPr/>
        </p:nvSpPr>
        <p:spPr>
          <a:xfrm>
            <a:off x="251520" y="5237911"/>
            <a:ext cx="8784976" cy="954107"/>
          </a:xfrm>
          <a:prstGeom prst="rect">
            <a:avLst/>
          </a:prstGeom>
        </p:spPr>
        <p:txBody>
          <a:bodyPr wrap="square">
            <a:spAutoFit/>
          </a:bodyPr>
          <a:lstStyle/>
          <a:p>
            <a:pPr algn="just"/>
            <a:r>
              <a:rPr lang="it-IT" sz="1400" i="1" dirty="0"/>
              <a:t>Il rendimento atteso dalle banche </a:t>
            </a:r>
            <a:r>
              <a:rPr lang="it-IT" sz="1400" b="1" i="1" dirty="0"/>
              <a:t>(i</a:t>
            </a:r>
            <a:r>
              <a:rPr lang="it-IT" sz="1400" b="1" i="1" baseline="-25000" dirty="0"/>
              <a:t>D</a:t>
            </a:r>
            <a:r>
              <a:rPr lang="it-IT" sz="1400" b="1" i="1" dirty="0"/>
              <a:t>) </a:t>
            </a:r>
            <a:r>
              <a:rPr lang="it-IT" sz="1400" i="1" dirty="0"/>
              <a:t>viene moltiplicato per il fattore </a:t>
            </a:r>
            <a:r>
              <a:rPr lang="it-IT" sz="1400" b="1" i="1" dirty="0"/>
              <a:t>(1 – t), </a:t>
            </a:r>
            <a:r>
              <a:rPr lang="it-IT" sz="1400" i="1" dirty="0"/>
              <a:t>dove </a:t>
            </a:r>
            <a:r>
              <a:rPr lang="it-IT" sz="1400" b="1" i="1" dirty="0"/>
              <a:t>t </a:t>
            </a:r>
            <a:r>
              <a:rPr lang="it-IT" sz="1400" i="1" dirty="0"/>
              <a:t>è l’aliquota per l’imposta relativa alla deducibilità degli interessi passivi. Infatti, bisogna considerare che l’azienda sostiene un costo inferiore al valore degli interessi passivi (che deve riconoscere alle banche) ed, in particolare, un costo pari alla loro misura depurata dall’imposta a questi applicata in virtù della loro deducibilità fiscale.</a:t>
            </a:r>
          </a:p>
        </p:txBody>
      </p:sp>
      <p:sp>
        <p:nvSpPr>
          <p:cNvPr id="7" name="Freccia a destra 6"/>
          <p:cNvSpPr/>
          <p:nvPr/>
        </p:nvSpPr>
        <p:spPr>
          <a:xfrm>
            <a:off x="1839391" y="1362980"/>
            <a:ext cx="792088" cy="1292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27829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3906"/>
            <a:ext cx="9144000" cy="298750"/>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38</a:t>
            </a:fld>
            <a:endParaRPr lang="it-IT"/>
          </a:p>
        </p:txBody>
      </p:sp>
      <p:pic>
        <p:nvPicPr>
          <p:cNvPr id="52226" name="Picture 2" descr="unlevered discounted cash flows WACC"/>
          <p:cNvPicPr>
            <a:picLocks noChangeAspect="1" noChangeArrowheads="1"/>
          </p:cNvPicPr>
          <p:nvPr/>
        </p:nvPicPr>
        <p:blipFill>
          <a:blip r:embed="rId2"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2740410" y="1066564"/>
            <a:ext cx="4248472" cy="572426"/>
          </a:xfrm>
          <a:prstGeom prst="rect">
            <a:avLst/>
          </a:prstGeom>
          <a:noFill/>
          <a:ln w="9525">
            <a:solidFill>
              <a:schemeClr val="tx1">
                <a:lumMod val="95000"/>
                <a:lumOff val="5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8" name="Rettangolo 7"/>
          <p:cNvSpPr/>
          <p:nvPr/>
        </p:nvSpPr>
        <p:spPr>
          <a:xfrm>
            <a:off x="3282767" y="2663664"/>
            <a:ext cx="2659702" cy="369332"/>
          </a:xfrm>
          <a:prstGeom prst="rect">
            <a:avLst/>
          </a:prstGeom>
        </p:spPr>
        <p:txBody>
          <a:bodyPr wrap="none">
            <a:spAutoFit/>
          </a:bodyPr>
          <a:lstStyle/>
          <a:p>
            <a:r>
              <a:rPr lang="it-IT" b="1" i="1" dirty="0">
                <a:effectLst>
                  <a:outerShdw blurRad="38100" dist="38100" dir="2700000" algn="tl">
                    <a:srgbClr val="000000">
                      <a:alpha val="43137"/>
                    </a:srgbClr>
                  </a:outerShdw>
                </a:effectLst>
              </a:rPr>
              <a:t>problema di circolarità</a:t>
            </a:r>
          </a:p>
        </p:txBody>
      </p:sp>
      <p:sp>
        <p:nvSpPr>
          <p:cNvPr id="9" name="Rettangolo 8"/>
          <p:cNvSpPr/>
          <p:nvPr/>
        </p:nvSpPr>
        <p:spPr>
          <a:xfrm>
            <a:off x="323528" y="1168111"/>
            <a:ext cx="1677256" cy="369332"/>
          </a:xfrm>
          <a:prstGeom prst="rect">
            <a:avLst/>
          </a:prstGeom>
          <a:solidFill>
            <a:schemeClr val="accent2">
              <a:lumMod val="20000"/>
              <a:lumOff val="80000"/>
            </a:schemeClr>
          </a:solidFill>
          <a:ln>
            <a:solidFill>
              <a:schemeClr val="tx1">
                <a:lumMod val="95000"/>
                <a:lumOff val="5000"/>
              </a:schemeClr>
            </a:solidFill>
          </a:ln>
        </p:spPr>
        <p:txBody>
          <a:bodyPr wrap="square">
            <a:spAutoFit/>
          </a:bodyPr>
          <a:lstStyle/>
          <a:p>
            <a:r>
              <a:rPr lang="it-IT" b="1" dirty="0"/>
              <a:t>W = A – PFN</a:t>
            </a:r>
          </a:p>
        </p:txBody>
      </p:sp>
      <p:sp>
        <p:nvSpPr>
          <p:cNvPr id="10" name="Freccia in giù 9"/>
          <p:cNvSpPr/>
          <p:nvPr/>
        </p:nvSpPr>
        <p:spPr>
          <a:xfrm>
            <a:off x="4360590" y="2095156"/>
            <a:ext cx="504056"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4" name="Picture 2" descr="WACC"/>
          <p:cNvPicPr>
            <a:picLocks noChangeAspect="1" noChangeArrowheads="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925488" y="1772816"/>
            <a:ext cx="2916324" cy="57077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1" name="Rettangolo 10"/>
          <p:cNvSpPr/>
          <p:nvPr/>
        </p:nvSpPr>
        <p:spPr>
          <a:xfrm>
            <a:off x="323528" y="3077147"/>
            <a:ext cx="8424936" cy="707886"/>
          </a:xfrm>
          <a:prstGeom prst="rect">
            <a:avLst/>
          </a:prstGeom>
        </p:spPr>
        <p:txBody>
          <a:bodyPr wrap="square">
            <a:spAutoFit/>
          </a:bodyPr>
          <a:lstStyle/>
          <a:p>
            <a:pPr algn="just"/>
            <a:r>
              <a:rPr lang="it-IT" sz="2000" i="1" dirty="0">
                <a:solidFill>
                  <a:srgbClr val="C00000"/>
                </a:solidFill>
                <a:latin typeface="+mj-lt"/>
              </a:rPr>
              <a:t>per calcolare </a:t>
            </a:r>
            <a:r>
              <a:rPr lang="it-IT" sz="2000" b="1" i="1" dirty="0">
                <a:solidFill>
                  <a:srgbClr val="C00000"/>
                </a:solidFill>
                <a:latin typeface="+mj-lt"/>
              </a:rPr>
              <a:t>W</a:t>
            </a:r>
            <a:r>
              <a:rPr lang="it-IT" sz="2000" i="1" dirty="0">
                <a:solidFill>
                  <a:srgbClr val="C00000"/>
                </a:solidFill>
                <a:latin typeface="+mj-lt"/>
              </a:rPr>
              <a:t> è necessario conoscere la misura di </a:t>
            </a:r>
            <a:r>
              <a:rPr lang="it-IT" sz="2000" b="1" i="1" dirty="0">
                <a:solidFill>
                  <a:srgbClr val="C00000"/>
                </a:solidFill>
                <a:latin typeface="+mj-lt"/>
              </a:rPr>
              <a:t>A</a:t>
            </a:r>
            <a:r>
              <a:rPr lang="it-IT" sz="2000" i="1" dirty="0">
                <a:solidFill>
                  <a:srgbClr val="C00000"/>
                </a:solidFill>
                <a:latin typeface="+mj-lt"/>
              </a:rPr>
              <a:t> alla quale si perviene solo se si conosce il valore di </a:t>
            </a:r>
            <a:r>
              <a:rPr lang="it-IT" sz="2000" b="1" i="1" dirty="0">
                <a:solidFill>
                  <a:srgbClr val="C00000"/>
                </a:solidFill>
                <a:latin typeface="+mj-lt"/>
              </a:rPr>
              <a:t>W</a:t>
            </a:r>
          </a:p>
        </p:txBody>
      </p:sp>
      <p:sp>
        <p:nvSpPr>
          <p:cNvPr id="12" name="Rettangolo 11"/>
          <p:cNvSpPr/>
          <p:nvPr/>
        </p:nvSpPr>
        <p:spPr>
          <a:xfrm>
            <a:off x="107504" y="4581128"/>
            <a:ext cx="8734308" cy="1323439"/>
          </a:xfrm>
          <a:prstGeom prst="rect">
            <a:avLst/>
          </a:prstGeom>
        </p:spPr>
        <p:txBody>
          <a:bodyPr wrap="square">
            <a:spAutoFit/>
          </a:bodyPr>
          <a:lstStyle/>
          <a:p>
            <a:r>
              <a:rPr lang="it-IT" sz="1600" dirty="0">
                <a:solidFill>
                  <a:srgbClr val="002060"/>
                </a:solidFill>
                <a:latin typeface="+mj-lt"/>
                <a:ea typeface="Arial Unicode MS" pitchFamily="34" charset="-128"/>
                <a:cs typeface="Arial Unicode MS" pitchFamily="34" charset="-128"/>
              </a:rPr>
              <a:t>Questo problema è facilmente risolvibile attraverso </a:t>
            </a:r>
            <a:r>
              <a:rPr lang="it-IT" sz="1600" b="1" i="1" dirty="0">
                <a:solidFill>
                  <a:srgbClr val="002060"/>
                </a:solidFill>
                <a:latin typeface="+mj-lt"/>
                <a:ea typeface="Arial Unicode MS" pitchFamily="34" charset="-128"/>
                <a:cs typeface="Arial Unicode MS" pitchFamily="34" charset="-128"/>
              </a:rPr>
              <a:t>l’iterazione matematica</a:t>
            </a:r>
            <a:r>
              <a:rPr lang="it-IT" sz="1600" dirty="0">
                <a:solidFill>
                  <a:srgbClr val="002060"/>
                </a:solidFill>
                <a:latin typeface="+mj-lt"/>
                <a:ea typeface="Arial Unicode MS" pitchFamily="34" charset="-128"/>
                <a:cs typeface="Arial Unicode MS" pitchFamily="34" charset="-128"/>
              </a:rPr>
              <a:t> (si attribuisce un valore a </a:t>
            </a:r>
            <a:r>
              <a:rPr lang="it-IT" sz="1600" b="1" dirty="0">
                <a:solidFill>
                  <a:srgbClr val="002060"/>
                </a:solidFill>
                <a:latin typeface="+mj-lt"/>
                <a:ea typeface="Arial Unicode MS" pitchFamily="34" charset="-128"/>
                <a:cs typeface="Arial Unicode MS" pitchFamily="34" charset="-128"/>
              </a:rPr>
              <a:t>W</a:t>
            </a:r>
            <a:r>
              <a:rPr lang="it-IT" sz="1600" dirty="0">
                <a:solidFill>
                  <a:srgbClr val="002060"/>
                </a:solidFill>
                <a:latin typeface="+mj-lt"/>
                <a:ea typeface="Arial Unicode MS" pitchFamily="34" charset="-128"/>
                <a:cs typeface="Arial Unicode MS" pitchFamily="34" charset="-128"/>
              </a:rPr>
              <a:t> dal quale è possibile partire per calcolare la misura del </a:t>
            </a:r>
            <a:r>
              <a:rPr lang="it-IT" sz="1600" b="1" dirty="0">
                <a:solidFill>
                  <a:srgbClr val="002060"/>
                </a:solidFill>
                <a:latin typeface="+mj-lt"/>
                <a:ea typeface="Arial Unicode MS" pitchFamily="34" charset="-128"/>
                <a:cs typeface="Arial Unicode MS" pitchFamily="34" charset="-128"/>
              </a:rPr>
              <a:t>WACC</a:t>
            </a:r>
            <a:r>
              <a:rPr lang="it-IT" sz="1600" dirty="0">
                <a:solidFill>
                  <a:srgbClr val="002060"/>
                </a:solidFill>
                <a:latin typeface="+mj-lt"/>
                <a:ea typeface="Arial Unicode MS" pitchFamily="34" charset="-128"/>
                <a:cs typeface="Arial Unicode MS" pitchFamily="34" charset="-128"/>
              </a:rPr>
              <a:t>. Da questa si può giungere alla stima del valore di </a:t>
            </a:r>
            <a:r>
              <a:rPr lang="it-IT" sz="1600" b="1" dirty="0">
                <a:solidFill>
                  <a:srgbClr val="002060"/>
                </a:solidFill>
                <a:latin typeface="+mj-lt"/>
                <a:ea typeface="Arial Unicode MS" pitchFamily="34" charset="-128"/>
                <a:cs typeface="Arial Unicode MS" pitchFamily="34" charset="-128"/>
              </a:rPr>
              <a:t>A</a:t>
            </a:r>
            <a:r>
              <a:rPr lang="it-IT" sz="1600" dirty="0">
                <a:solidFill>
                  <a:srgbClr val="002060"/>
                </a:solidFill>
                <a:latin typeface="+mj-lt"/>
                <a:ea typeface="Arial Unicode MS" pitchFamily="34" charset="-128"/>
                <a:cs typeface="Arial Unicode MS" pitchFamily="34" charset="-128"/>
              </a:rPr>
              <a:t>, sulla base del quale è possibile verificare se effettivamente il valore di </a:t>
            </a:r>
            <a:r>
              <a:rPr lang="it-IT" sz="1600" b="1" dirty="0">
                <a:solidFill>
                  <a:srgbClr val="002060"/>
                </a:solidFill>
                <a:latin typeface="+mj-lt"/>
                <a:ea typeface="Arial Unicode MS" pitchFamily="34" charset="-128"/>
                <a:cs typeface="Arial Unicode MS" pitchFamily="34" charset="-128"/>
              </a:rPr>
              <a:t>W</a:t>
            </a:r>
            <a:r>
              <a:rPr lang="it-IT" sz="1600" dirty="0">
                <a:solidFill>
                  <a:srgbClr val="002060"/>
                </a:solidFill>
                <a:latin typeface="+mj-lt"/>
                <a:ea typeface="Arial Unicode MS" pitchFamily="34" charset="-128"/>
                <a:cs typeface="Arial Unicode MS" pitchFamily="34" charset="-128"/>
              </a:rPr>
              <a:t>, che ottengo come differenza tra </a:t>
            </a:r>
            <a:r>
              <a:rPr lang="it-IT" sz="1600" b="1" dirty="0">
                <a:solidFill>
                  <a:srgbClr val="002060"/>
                </a:solidFill>
                <a:latin typeface="+mj-lt"/>
                <a:ea typeface="Arial Unicode MS" pitchFamily="34" charset="-128"/>
                <a:cs typeface="Arial Unicode MS" pitchFamily="34" charset="-128"/>
              </a:rPr>
              <a:t>A</a:t>
            </a:r>
            <a:r>
              <a:rPr lang="it-IT" sz="1600" dirty="0">
                <a:solidFill>
                  <a:srgbClr val="002060"/>
                </a:solidFill>
                <a:latin typeface="+mj-lt"/>
                <a:ea typeface="Arial Unicode MS" pitchFamily="34" charset="-128"/>
                <a:cs typeface="Arial Unicode MS" pitchFamily="34" charset="-128"/>
              </a:rPr>
              <a:t> e </a:t>
            </a:r>
            <a:r>
              <a:rPr lang="it-IT" sz="1600" b="1" dirty="0">
                <a:solidFill>
                  <a:srgbClr val="002060"/>
                </a:solidFill>
                <a:latin typeface="+mj-lt"/>
                <a:ea typeface="Arial Unicode MS" pitchFamily="34" charset="-128"/>
                <a:cs typeface="Arial Unicode MS" pitchFamily="34" charset="-128"/>
              </a:rPr>
              <a:t>PFN</a:t>
            </a:r>
            <a:r>
              <a:rPr lang="it-IT" sz="1600" dirty="0">
                <a:solidFill>
                  <a:srgbClr val="002060"/>
                </a:solidFill>
                <a:latin typeface="+mj-lt"/>
                <a:ea typeface="Arial Unicode MS" pitchFamily="34" charset="-128"/>
                <a:cs typeface="Arial Unicode MS" pitchFamily="34" charset="-128"/>
              </a:rPr>
              <a:t>, è uguale a quello di partenza. Si procede per tentativi fin quando questi due valori non coincidono)</a:t>
            </a:r>
          </a:p>
        </p:txBody>
      </p:sp>
      <p:sp>
        <p:nvSpPr>
          <p:cNvPr id="13" name="Freccia circolare in giù 12"/>
          <p:cNvSpPr/>
          <p:nvPr/>
        </p:nvSpPr>
        <p:spPr>
          <a:xfrm>
            <a:off x="3947691" y="3949954"/>
            <a:ext cx="1329851" cy="63117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10065596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3906"/>
            <a:ext cx="9144000" cy="298750"/>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39</a:t>
            </a:fld>
            <a:endParaRPr lang="it-IT"/>
          </a:p>
        </p:txBody>
      </p:sp>
      <p:sp>
        <p:nvSpPr>
          <p:cNvPr id="3" name="Rettangolo 2"/>
          <p:cNvSpPr/>
          <p:nvPr/>
        </p:nvSpPr>
        <p:spPr>
          <a:xfrm>
            <a:off x="107504" y="1196752"/>
            <a:ext cx="1657698"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W </a:t>
            </a:r>
          </a:p>
        </p:txBody>
      </p:sp>
      <p:sp>
        <p:nvSpPr>
          <p:cNvPr id="7" name="Freccia a destra 6"/>
          <p:cNvSpPr/>
          <p:nvPr/>
        </p:nvSpPr>
        <p:spPr>
          <a:xfrm>
            <a:off x="1839391" y="1362980"/>
            <a:ext cx="792088" cy="1292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8" name="Rettangolo 7"/>
          <p:cNvSpPr/>
          <p:nvPr/>
        </p:nvSpPr>
        <p:spPr>
          <a:xfrm>
            <a:off x="2631479" y="951399"/>
            <a:ext cx="6333009" cy="1600438"/>
          </a:xfrm>
          <a:prstGeom prst="rect">
            <a:avLst/>
          </a:prstGeom>
        </p:spPr>
        <p:txBody>
          <a:bodyPr wrap="square">
            <a:spAutoFit/>
          </a:bodyPr>
          <a:lstStyle/>
          <a:p>
            <a:pPr algn="just"/>
            <a:r>
              <a:rPr lang="it-IT" sz="1400" i="1" dirty="0">
                <a:latin typeface="+mj-lt"/>
              </a:rPr>
              <a:t>Se si ipotizza che i flussi del piano non sono costanti, oltre al </a:t>
            </a:r>
            <a:r>
              <a:rPr lang="it-IT" sz="1400" b="1" i="1" dirty="0">
                <a:latin typeface="+mj-lt"/>
              </a:rPr>
              <a:t>problema della circolarità</a:t>
            </a:r>
            <a:r>
              <a:rPr lang="it-IT" sz="1400" i="1" dirty="0">
                <a:latin typeface="+mj-lt"/>
              </a:rPr>
              <a:t>, si pone un secondo problema legato alla </a:t>
            </a:r>
            <a:r>
              <a:rPr lang="it-IT" sz="1400" b="1" i="1" dirty="0">
                <a:latin typeface="+mj-lt"/>
              </a:rPr>
              <a:t>variabilità del valore economico dell’azienda a seconda dell’anno in cui viene misurato</a:t>
            </a:r>
            <a:r>
              <a:rPr lang="it-IT" sz="1400" i="1" dirty="0">
                <a:latin typeface="+mj-lt"/>
              </a:rPr>
              <a:t>: se varia </a:t>
            </a:r>
            <a:r>
              <a:rPr lang="it-IT" sz="1400" b="1" i="1" dirty="0">
                <a:latin typeface="+mj-lt"/>
              </a:rPr>
              <a:t>A </a:t>
            </a:r>
            <a:r>
              <a:rPr lang="it-IT" sz="1400" i="1" dirty="0">
                <a:latin typeface="+mj-lt"/>
              </a:rPr>
              <a:t>varieranno anche i pesi dell’incidenza del capitale proprio </a:t>
            </a:r>
            <a:r>
              <a:rPr lang="it-IT" sz="1400" b="1" i="1" dirty="0">
                <a:latin typeface="+mj-lt"/>
              </a:rPr>
              <a:t>(W) </a:t>
            </a:r>
            <a:r>
              <a:rPr lang="it-IT" sz="1400" i="1" dirty="0">
                <a:latin typeface="+mj-lt"/>
              </a:rPr>
              <a:t>e del capitale di credito </a:t>
            </a:r>
            <a:r>
              <a:rPr lang="it-IT" sz="1400" b="1" i="1" dirty="0">
                <a:latin typeface="+mj-lt"/>
              </a:rPr>
              <a:t>(D) </a:t>
            </a:r>
            <a:r>
              <a:rPr lang="it-IT" sz="1400" i="1" dirty="0">
                <a:latin typeface="+mj-lt"/>
              </a:rPr>
              <a:t>e, quindi, ogni anno bisognerebbe calcolare un </a:t>
            </a:r>
            <a:r>
              <a:rPr lang="it-IT" sz="1400" b="1" i="1" dirty="0">
                <a:latin typeface="+mj-lt"/>
              </a:rPr>
              <a:t>WACC </a:t>
            </a:r>
            <a:r>
              <a:rPr lang="it-IT" sz="1400" i="1" dirty="0">
                <a:latin typeface="+mj-lt"/>
              </a:rPr>
              <a:t>per ogni flusso da attualizzare fino a che i flussi attesi non diventano costanti</a:t>
            </a:r>
            <a:r>
              <a:rPr lang="it-IT" sz="1400" b="1" i="1" dirty="0">
                <a:latin typeface="+mj-lt"/>
              </a:rPr>
              <a:t> (cosiddetta tecnica dei WACC multipli)</a:t>
            </a:r>
          </a:p>
        </p:txBody>
      </p:sp>
      <p:sp>
        <p:nvSpPr>
          <p:cNvPr id="9" name="Rettangolo 8"/>
          <p:cNvSpPr/>
          <p:nvPr/>
        </p:nvSpPr>
        <p:spPr>
          <a:xfrm>
            <a:off x="345478" y="2833191"/>
            <a:ext cx="8402986" cy="307777"/>
          </a:xfrm>
          <a:prstGeom prst="rect">
            <a:avLst/>
          </a:prstGeom>
          <a:ln>
            <a:solidFill>
              <a:schemeClr val="tx1">
                <a:lumMod val="95000"/>
                <a:lumOff val="5000"/>
              </a:schemeClr>
            </a:solidFill>
          </a:ln>
        </p:spPr>
        <p:txBody>
          <a:bodyPr wrap="square">
            <a:spAutoFit/>
          </a:bodyPr>
          <a:lstStyle/>
          <a:p>
            <a:r>
              <a:rPr lang="it-IT" sz="1400" b="1" dirty="0">
                <a:latin typeface="+mj-lt"/>
              </a:rPr>
              <a:t>a) </a:t>
            </a:r>
            <a:r>
              <a:rPr lang="it-IT" sz="1400" dirty="0">
                <a:latin typeface="+mj-lt"/>
              </a:rPr>
              <a:t>si ignora il problema che i flussi non sono costanti e si procede alla determinazione del </a:t>
            </a:r>
            <a:r>
              <a:rPr lang="it-IT" sz="1400" b="1" i="1" dirty="0">
                <a:latin typeface="+mj-lt"/>
              </a:rPr>
              <a:t>WACC</a:t>
            </a:r>
          </a:p>
        </p:txBody>
      </p:sp>
      <p:sp>
        <p:nvSpPr>
          <p:cNvPr id="10" name="Rettangolo 9"/>
          <p:cNvSpPr/>
          <p:nvPr/>
        </p:nvSpPr>
        <p:spPr>
          <a:xfrm>
            <a:off x="345478" y="3586663"/>
            <a:ext cx="8402986" cy="523220"/>
          </a:xfrm>
          <a:prstGeom prst="rect">
            <a:avLst/>
          </a:prstGeom>
          <a:ln>
            <a:solidFill>
              <a:schemeClr val="tx1">
                <a:lumMod val="95000"/>
                <a:lumOff val="5000"/>
              </a:schemeClr>
            </a:solidFill>
          </a:ln>
        </p:spPr>
        <p:txBody>
          <a:bodyPr wrap="square">
            <a:spAutoFit/>
          </a:bodyPr>
          <a:lstStyle/>
          <a:p>
            <a:r>
              <a:rPr lang="it-IT" sz="1400" b="1" dirty="0">
                <a:latin typeface="+mj-lt"/>
              </a:rPr>
              <a:t>b) </a:t>
            </a:r>
            <a:r>
              <a:rPr lang="it-IT" sz="1400" dirty="0">
                <a:latin typeface="+mj-lt"/>
              </a:rPr>
              <a:t>il valore di </a:t>
            </a:r>
            <a:r>
              <a:rPr lang="it-IT" sz="1400" b="1" i="1" dirty="0">
                <a:latin typeface="+mj-lt"/>
              </a:rPr>
              <a:t>W</a:t>
            </a:r>
            <a:r>
              <a:rPr lang="it-IT" sz="1400" dirty="0">
                <a:latin typeface="+mj-lt"/>
              </a:rPr>
              <a:t> viene stimato facendo riferimento ai prezzi di borsa della società (ovviamente se l’azienda è quotata)</a:t>
            </a:r>
          </a:p>
        </p:txBody>
      </p:sp>
      <p:sp>
        <p:nvSpPr>
          <p:cNvPr id="11" name="Rettangolo 10"/>
          <p:cNvSpPr/>
          <p:nvPr/>
        </p:nvSpPr>
        <p:spPr>
          <a:xfrm>
            <a:off x="345478" y="4417367"/>
            <a:ext cx="8381282" cy="738664"/>
          </a:xfrm>
          <a:prstGeom prst="rect">
            <a:avLst/>
          </a:prstGeom>
          <a:ln>
            <a:solidFill>
              <a:schemeClr val="tx1">
                <a:lumMod val="95000"/>
                <a:lumOff val="5000"/>
              </a:schemeClr>
            </a:solidFill>
          </a:ln>
        </p:spPr>
        <p:txBody>
          <a:bodyPr wrap="square">
            <a:spAutoFit/>
          </a:bodyPr>
          <a:lstStyle/>
          <a:p>
            <a:r>
              <a:rPr lang="it-IT" sz="1400" b="1" dirty="0">
                <a:latin typeface="+mj-lt"/>
              </a:rPr>
              <a:t>c) </a:t>
            </a:r>
            <a:r>
              <a:rPr lang="it-IT" sz="1400" dirty="0">
                <a:latin typeface="+mj-lt"/>
              </a:rPr>
              <a:t>si considerano come riferimento i pesi relativi alla struttura finanziaria obiettivo (fase di stabilità) della società o, in alternativa, i pesi medi che caratterizzano la struttura finanziaria di aziende similari che hanno già raggiunto un certo equilibrio (Metodologia diffusa nella pratica professionale)</a:t>
            </a:r>
          </a:p>
        </p:txBody>
      </p:sp>
      <p:cxnSp>
        <p:nvCxnSpPr>
          <p:cNvPr id="13" name="Connettore 2 12"/>
          <p:cNvCxnSpPr>
            <a:stCxn id="11" idx="2"/>
            <a:endCxn id="14" idx="3"/>
          </p:cNvCxnSpPr>
          <p:nvPr/>
        </p:nvCxnSpPr>
        <p:spPr>
          <a:xfrm flipH="1">
            <a:off x="2821857" y="5156031"/>
            <a:ext cx="1714262" cy="69979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4" name="Rettangolo 13"/>
          <p:cNvSpPr/>
          <p:nvPr/>
        </p:nvSpPr>
        <p:spPr>
          <a:xfrm>
            <a:off x="107504" y="5486490"/>
            <a:ext cx="2714353" cy="738664"/>
          </a:xfrm>
          <a:prstGeom prst="rect">
            <a:avLst/>
          </a:prstGeom>
        </p:spPr>
        <p:txBody>
          <a:bodyPr wrap="square">
            <a:spAutoFit/>
          </a:bodyPr>
          <a:lstStyle/>
          <a:p>
            <a:pPr algn="ctr"/>
            <a:r>
              <a:rPr lang="it-IT" sz="1400" b="1" i="1" dirty="0">
                <a:solidFill>
                  <a:srgbClr val="FF0000"/>
                </a:solidFill>
                <a:latin typeface="+mj-lt"/>
              </a:rPr>
              <a:t>la scelta dei pesi relativi alla struttura finanziaria obiettivo assume un carattere soggettivo </a:t>
            </a:r>
          </a:p>
        </p:txBody>
      </p:sp>
      <p:sp>
        <p:nvSpPr>
          <p:cNvPr id="16" name="Rettangolo 15"/>
          <p:cNvSpPr/>
          <p:nvPr/>
        </p:nvSpPr>
        <p:spPr>
          <a:xfrm>
            <a:off x="6348280" y="5378767"/>
            <a:ext cx="2376264" cy="1169551"/>
          </a:xfrm>
          <a:prstGeom prst="rect">
            <a:avLst/>
          </a:prstGeom>
        </p:spPr>
        <p:txBody>
          <a:bodyPr wrap="square">
            <a:spAutoFit/>
          </a:bodyPr>
          <a:lstStyle/>
          <a:p>
            <a:r>
              <a:rPr lang="it-IT" sz="1400" b="1" i="1" dirty="0">
                <a:solidFill>
                  <a:srgbClr val="FF0000"/>
                </a:solidFill>
                <a:latin typeface="+mj-lt"/>
              </a:rPr>
              <a:t>dal punto di vista teorico, è un errore determinare il WACC sulla base di valori di aziende in una diversa fase del ciclo di vita</a:t>
            </a:r>
          </a:p>
        </p:txBody>
      </p:sp>
      <p:cxnSp>
        <p:nvCxnSpPr>
          <p:cNvPr id="19" name="Connettore 2 18"/>
          <p:cNvCxnSpPr>
            <a:stCxn id="11" idx="2"/>
            <a:endCxn id="16" idx="1"/>
          </p:cNvCxnSpPr>
          <p:nvPr/>
        </p:nvCxnSpPr>
        <p:spPr>
          <a:xfrm>
            <a:off x="4536119" y="5156031"/>
            <a:ext cx="1812161" cy="8075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 name="CasellaDiTesto 20"/>
          <p:cNvSpPr txBox="1"/>
          <p:nvPr/>
        </p:nvSpPr>
        <p:spPr>
          <a:xfrm>
            <a:off x="4059065" y="5537457"/>
            <a:ext cx="1043876" cy="369332"/>
          </a:xfrm>
          <a:prstGeom prst="rect">
            <a:avLst/>
          </a:prstGeom>
          <a:noFill/>
        </p:spPr>
        <p:txBody>
          <a:bodyPr wrap="none" rtlCol="0">
            <a:spAutoFit/>
          </a:bodyPr>
          <a:lstStyle/>
          <a:p>
            <a:r>
              <a:rPr lang="it-IT" b="1" dirty="0">
                <a:solidFill>
                  <a:srgbClr val="002060"/>
                </a:solidFill>
                <a:latin typeface="+mj-lt"/>
              </a:rPr>
              <a:t>Criticità</a:t>
            </a:r>
          </a:p>
        </p:txBody>
      </p:sp>
      <p:sp>
        <p:nvSpPr>
          <p:cNvPr id="15" name="CasellaDiTesto 14"/>
          <p:cNvSpPr txBox="1"/>
          <p:nvPr/>
        </p:nvSpPr>
        <p:spPr>
          <a:xfrm>
            <a:off x="323528" y="2348880"/>
            <a:ext cx="1896353" cy="338554"/>
          </a:xfrm>
          <a:prstGeom prst="rect">
            <a:avLst/>
          </a:prstGeom>
          <a:noFill/>
        </p:spPr>
        <p:txBody>
          <a:bodyPr wrap="none" rtlCol="0">
            <a:spAutoFit/>
          </a:bodyPr>
          <a:lstStyle/>
          <a:p>
            <a:r>
              <a:rPr lang="it-IT" sz="1600" b="1" dirty="0">
                <a:latin typeface="+mj-lt"/>
              </a:rPr>
              <a:t>Possibili soluzioni</a:t>
            </a:r>
          </a:p>
        </p:txBody>
      </p:sp>
    </p:spTree>
    <p:extLst>
      <p:ext uri="{BB962C8B-B14F-4D97-AF65-F5344CB8AC3E}">
        <p14:creationId xmlns:p14="http://schemas.microsoft.com/office/powerpoint/2010/main" val="742651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40</a:t>
            </a:fld>
            <a:endParaRPr lang="it-IT"/>
          </a:p>
        </p:txBody>
      </p:sp>
      <p:sp>
        <p:nvSpPr>
          <p:cNvPr id="3" name="Rettangolo 2"/>
          <p:cNvSpPr/>
          <p:nvPr/>
        </p:nvSpPr>
        <p:spPr>
          <a:xfrm>
            <a:off x="107504" y="1196752"/>
            <a:ext cx="142526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t>Stima di </a:t>
            </a:r>
            <a:r>
              <a:rPr lang="it-IT" sz="2400" b="1" i="1" u="sng" dirty="0"/>
              <a:t>t</a:t>
            </a:r>
            <a:r>
              <a:rPr lang="it-IT" sz="2400" b="1" i="1" u="sng" cap="small" dirty="0"/>
              <a:t> </a:t>
            </a:r>
          </a:p>
        </p:txBody>
      </p:sp>
      <p:sp>
        <p:nvSpPr>
          <p:cNvPr id="7" name="Freccia a destra 6"/>
          <p:cNvSpPr/>
          <p:nvPr/>
        </p:nvSpPr>
        <p:spPr>
          <a:xfrm>
            <a:off x="1839391" y="1362980"/>
            <a:ext cx="792088" cy="1292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2843807" y="1196752"/>
            <a:ext cx="6300193" cy="646331"/>
          </a:xfrm>
          <a:prstGeom prst="rect">
            <a:avLst/>
          </a:prstGeom>
        </p:spPr>
        <p:txBody>
          <a:bodyPr wrap="square">
            <a:spAutoFit/>
          </a:bodyPr>
          <a:lstStyle/>
          <a:p>
            <a:pPr algn="ctr"/>
            <a:r>
              <a:rPr lang="it-IT" b="1" i="1" dirty="0"/>
              <a:t>aliquota fiscale che si applica su una base imponibile ridotta da cui si possono detrarre gli interessi passivi</a:t>
            </a:r>
          </a:p>
        </p:txBody>
      </p:sp>
      <p:sp>
        <p:nvSpPr>
          <p:cNvPr id="6" name="Rettangolo 5"/>
          <p:cNvSpPr/>
          <p:nvPr/>
        </p:nvSpPr>
        <p:spPr>
          <a:xfrm>
            <a:off x="1331640" y="2271354"/>
            <a:ext cx="7272808" cy="369332"/>
          </a:xfrm>
          <a:prstGeom prst="rect">
            <a:avLst/>
          </a:prstGeom>
        </p:spPr>
        <p:txBody>
          <a:bodyPr wrap="square">
            <a:spAutoFit/>
          </a:bodyPr>
          <a:lstStyle/>
          <a:p>
            <a:r>
              <a:rPr lang="it-IT" b="1" dirty="0">
                <a:solidFill>
                  <a:srgbClr val="C00000"/>
                </a:solidFill>
              </a:rPr>
              <a:t>nel caso dell’Italia, si riferisce all’IRES e non all’IRAP</a:t>
            </a:r>
          </a:p>
        </p:txBody>
      </p:sp>
      <p:sp>
        <p:nvSpPr>
          <p:cNvPr id="12" name="Freccia a destra 11"/>
          <p:cNvSpPr/>
          <p:nvPr/>
        </p:nvSpPr>
        <p:spPr>
          <a:xfrm>
            <a:off x="406595" y="2365575"/>
            <a:ext cx="640623" cy="1808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Rettangolo 14"/>
          <p:cNvSpPr/>
          <p:nvPr/>
        </p:nvSpPr>
        <p:spPr>
          <a:xfrm>
            <a:off x="107504" y="3429000"/>
            <a:ext cx="8712967" cy="2862322"/>
          </a:xfrm>
          <a:prstGeom prst="rect">
            <a:avLst/>
          </a:prstGeom>
        </p:spPr>
        <p:txBody>
          <a:bodyPr wrap="square">
            <a:spAutoFit/>
          </a:bodyPr>
          <a:lstStyle/>
          <a:p>
            <a:pPr marL="285750" indent="-285750" algn="just">
              <a:buFont typeface="Wingdings" pitchFamily="2" charset="2"/>
              <a:buChar char="q"/>
            </a:pPr>
            <a:r>
              <a:rPr lang="it-IT" dirty="0"/>
              <a:t>casi in cui la deducibilità fiscale non è completa ma legata ad alcuni fattori tali da renderla solo parziale. Da ciò ne deriva che il valore dell’aliquota </a:t>
            </a:r>
            <a:r>
              <a:rPr lang="it-IT" b="1" i="1" dirty="0"/>
              <a:t>t </a:t>
            </a:r>
            <a:r>
              <a:rPr lang="it-IT" dirty="0"/>
              <a:t>da considerare non deve essere rappresentata dall’aliquota di riferimento ma dall’aliquota ridotta;</a:t>
            </a:r>
          </a:p>
          <a:p>
            <a:pPr algn="just"/>
            <a:endParaRPr lang="it-IT" dirty="0"/>
          </a:p>
          <a:p>
            <a:pPr marL="285750" indent="-285750" algn="just">
              <a:buFont typeface="Wingdings" pitchFamily="2" charset="2"/>
              <a:buChar char="q"/>
            </a:pPr>
            <a:r>
              <a:rPr lang="it-IT" dirty="0"/>
              <a:t>problema legato al riporto delle perdite agli esercizi successivi (</a:t>
            </a:r>
            <a:r>
              <a:rPr lang="it-IT" b="1" i="1" dirty="0" err="1"/>
              <a:t>loss</a:t>
            </a:r>
            <a:r>
              <a:rPr lang="it-IT" b="1" i="1" dirty="0"/>
              <a:t> </a:t>
            </a:r>
            <a:r>
              <a:rPr lang="it-IT" b="1" i="1" dirty="0" err="1"/>
              <a:t>carry</a:t>
            </a:r>
            <a:r>
              <a:rPr lang="it-IT" b="1" i="1" dirty="0"/>
              <a:t> </a:t>
            </a:r>
            <a:r>
              <a:rPr lang="it-IT" b="1" i="1" dirty="0" err="1"/>
              <a:t>forward</a:t>
            </a:r>
            <a:r>
              <a:rPr lang="it-IT" dirty="0"/>
              <a:t>): esiste la possibilità di riportare le eventuali perdite di esercizio negli anni successivi in maniera tale da godere di benefici da un punto di vista fiscale. Infatti, riportando queste perdite in avanti, viene ridotta la misura della base imponibile e, quindi, si riduce l’impatto fiscale (tuttavia quest’eventualità è prevista salvo alcune eccezioni per un </a:t>
            </a:r>
            <a:r>
              <a:rPr lang="it-IT" b="1" dirty="0"/>
              <a:t>ammontare</a:t>
            </a:r>
            <a:r>
              <a:rPr lang="it-IT" dirty="0"/>
              <a:t> limitato imposto dal fisco)</a:t>
            </a:r>
          </a:p>
        </p:txBody>
      </p:sp>
      <p:sp>
        <p:nvSpPr>
          <p:cNvPr id="20" name="Rettangolo 19"/>
          <p:cNvSpPr/>
          <p:nvPr/>
        </p:nvSpPr>
        <p:spPr>
          <a:xfrm>
            <a:off x="2887578" y="2742273"/>
            <a:ext cx="3307893"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it-IT" sz="2400" b="1" i="1" u="sng" cap="small" dirty="0"/>
              <a:t>Elementi da considerare </a:t>
            </a:r>
          </a:p>
        </p:txBody>
      </p:sp>
    </p:spTree>
    <p:extLst>
      <p:ext uri="{BB962C8B-B14F-4D97-AF65-F5344CB8AC3E}">
        <p14:creationId xmlns:p14="http://schemas.microsoft.com/office/powerpoint/2010/main" val="33314658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3906"/>
            <a:ext cx="9144000" cy="298750"/>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41</a:t>
            </a:fld>
            <a:endParaRPr lang="it-IT"/>
          </a:p>
        </p:txBody>
      </p:sp>
      <p:sp>
        <p:nvSpPr>
          <p:cNvPr id="3" name="Rettangolo 2"/>
          <p:cNvSpPr/>
          <p:nvPr/>
        </p:nvSpPr>
        <p:spPr>
          <a:xfrm>
            <a:off x="179512" y="1052736"/>
            <a:ext cx="171861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a:t>
            </a:r>
            <a:r>
              <a:rPr lang="it-IT" sz="2400" b="1" i="1" u="sng" dirty="0">
                <a:latin typeface="+mj-lt"/>
              </a:rPr>
              <a:t>VF</a:t>
            </a:r>
            <a:r>
              <a:rPr lang="it-IT" sz="2400" b="1" i="1" u="sng" cap="small" dirty="0">
                <a:latin typeface="+mj-lt"/>
              </a:rPr>
              <a:t> </a:t>
            </a:r>
          </a:p>
        </p:txBody>
      </p:sp>
      <p:sp>
        <p:nvSpPr>
          <p:cNvPr id="7" name="Freccia a destra 6"/>
          <p:cNvSpPr/>
          <p:nvPr/>
        </p:nvSpPr>
        <p:spPr>
          <a:xfrm>
            <a:off x="2098178" y="1196752"/>
            <a:ext cx="529605" cy="1292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8" name="Rettangolo 7"/>
          <p:cNvSpPr/>
          <p:nvPr/>
        </p:nvSpPr>
        <p:spPr>
          <a:xfrm>
            <a:off x="2681536" y="947481"/>
            <a:ext cx="6210944" cy="830997"/>
          </a:xfrm>
          <a:prstGeom prst="rect">
            <a:avLst/>
          </a:prstGeom>
        </p:spPr>
        <p:txBody>
          <a:bodyPr wrap="square">
            <a:spAutoFit/>
          </a:bodyPr>
          <a:lstStyle/>
          <a:p>
            <a:pPr algn="just"/>
            <a:r>
              <a:rPr lang="it-IT" sz="1600" i="1" dirty="0">
                <a:latin typeface="+mj-lt"/>
              </a:rPr>
              <a:t>per la corretta stima del valore finale dell’azienda bisogna fare delle ipotesi relative alla durata del piano aziendale e a quali saranno le condizioni dell’azienda al termine dello stesso</a:t>
            </a:r>
          </a:p>
        </p:txBody>
      </p:sp>
      <p:sp>
        <p:nvSpPr>
          <p:cNvPr id="9" name="Freccia circolare in giù 8"/>
          <p:cNvSpPr/>
          <p:nvPr/>
        </p:nvSpPr>
        <p:spPr>
          <a:xfrm>
            <a:off x="3935071" y="1769394"/>
            <a:ext cx="1008112" cy="360040"/>
          </a:xfrm>
          <a:prstGeom prst="curved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latin typeface="+mj-lt"/>
            </a:endParaRPr>
          </a:p>
        </p:txBody>
      </p:sp>
      <p:sp>
        <p:nvSpPr>
          <p:cNvPr id="10" name="Rettangolo 9"/>
          <p:cNvSpPr/>
          <p:nvPr/>
        </p:nvSpPr>
        <p:spPr>
          <a:xfrm>
            <a:off x="625435" y="2348880"/>
            <a:ext cx="7907005"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it-IT" sz="1600" dirty="0">
                <a:latin typeface="+mj-lt"/>
              </a:rPr>
              <a:t>si assume che al termine del piano, tutti gli investimenti aziendali (sia quelli in essere sia quelli futuri) abbiano un rendimento uguale al costo del capitale e, quindi, che  </a:t>
            </a:r>
            <a:r>
              <a:rPr lang="it-IT" sz="1600" b="1" i="1" dirty="0">
                <a:latin typeface="+mj-lt"/>
              </a:rPr>
              <a:t>r = WACC</a:t>
            </a:r>
          </a:p>
        </p:txBody>
      </p:sp>
      <p:sp>
        <p:nvSpPr>
          <p:cNvPr id="22" name="CasellaDiTesto 21"/>
          <p:cNvSpPr txBox="1"/>
          <p:nvPr/>
        </p:nvSpPr>
        <p:spPr>
          <a:xfrm>
            <a:off x="0" y="2456602"/>
            <a:ext cx="582211" cy="369332"/>
          </a:xfrm>
          <a:prstGeom prst="rect">
            <a:avLst/>
          </a:prstGeom>
          <a:noFill/>
        </p:spPr>
        <p:txBody>
          <a:bodyPr wrap="none" rtlCol="0">
            <a:spAutoFit/>
          </a:bodyPr>
          <a:lstStyle/>
          <a:p>
            <a:r>
              <a:rPr lang="it-IT" b="1" i="1" dirty="0">
                <a:latin typeface="+mj-lt"/>
              </a:rPr>
              <a:t>Ip.1</a:t>
            </a:r>
          </a:p>
        </p:txBody>
      </p:sp>
      <p:sp>
        <p:nvSpPr>
          <p:cNvPr id="23" name="Rettangolo 22"/>
          <p:cNvSpPr/>
          <p:nvPr/>
        </p:nvSpPr>
        <p:spPr>
          <a:xfrm>
            <a:off x="611560" y="3356992"/>
            <a:ext cx="7992888" cy="738664"/>
          </a:xfrm>
          <a:prstGeom prst="rect">
            <a:avLst/>
          </a:prstGeom>
        </p:spPr>
        <p:txBody>
          <a:bodyPr wrap="square">
            <a:spAutoFit/>
          </a:bodyPr>
          <a:lstStyle/>
          <a:p>
            <a:pPr algn="just"/>
            <a:r>
              <a:rPr lang="it-IT" sz="1400" dirty="0">
                <a:latin typeface="+mj-lt"/>
              </a:rPr>
              <a:t>Questa ipotesi è la condizione classica di equilibrio del mercato dove, per effetto delle pressioni determinata dalla concorrenza, vengono annullati tutti i sovra-rendimenti e, quindi, ciascun portatore di capitale otterrà un rendimento pari a quello atteso </a:t>
            </a:r>
          </a:p>
        </p:txBody>
      </p:sp>
      <p:sp>
        <p:nvSpPr>
          <p:cNvPr id="24" name="Freccia in giù 23"/>
          <p:cNvSpPr/>
          <p:nvPr/>
        </p:nvSpPr>
        <p:spPr>
          <a:xfrm>
            <a:off x="4283968" y="2996952"/>
            <a:ext cx="2880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25" name="Rettangolo 24"/>
          <p:cNvSpPr/>
          <p:nvPr/>
        </p:nvSpPr>
        <p:spPr>
          <a:xfrm>
            <a:off x="3491880" y="4149080"/>
            <a:ext cx="1647310" cy="338554"/>
          </a:xfrm>
          <a:prstGeom prst="rect">
            <a:avLst/>
          </a:prstGeom>
        </p:spPr>
        <p:txBody>
          <a:bodyPr wrap="none">
            <a:spAutoFit/>
          </a:bodyPr>
          <a:lstStyle/>
          <a:p>
            <a:r>
              <a:rPr lang="it-IT" sz="1600" b="1" dirty="0">
                <a:latin typeface="+mj-lt"/>
              </a:rPr>
              <a:t>VF = RO / WACC</a:t>
            </a:r>
          </a:p>
        </p:txBody>
      </p:sp>
      <p:sp>
        <p:nvSpPr>
          <p:cNvPr id="26" name="Rettangolo 25"/>
          <p:cNvSpPr/>
          <p:nvPr/>
        </p:nvSpPr>
        <p:spPr>
          <a:xfrm>
            <a:off x="251520" y="4653136"/>
            <a:ext cx="1846659" cy="338554"/>
          </a:xfrm>
          <a:prstGeom prst="rect">
            <a:avLst/>
          </a:prstGeom>
        </p:spPr>
        <p:txBody>
          <a:bodyPr wrap="none">
            <a:spAutoFit/>
          </a:bodyPr>
          <a:lstStyle/>
          <a:p>
            <a:r>
              <a:rPr lang="it-IT" sz="1600" dirty="0">
                <a:latin typeface="+mj-lt"/>
              </a:rPr>
              <a:t>Essendo </a:t>
            </a:r>
            <a:r>
              <a:rPr lang="it-IT" sz="1600" b="1" i="1" dirty="0">
                <a:latin typeface="+mj-lt"/>
              </a:rPr>
              <a:t>r = RO / K</a:t>
            </a:r>
          </a:p>
        </p:txBody>
      </p:sp>
      <p:cxnSp>
        <p:nvCxnSpPr>
          <p:cNvPr id="28" name="Connettore 2 27"/>
          <p:cNvCxnSpPr>
            <a:stCxn id="26" idx="3"/>
            <a:endCxn id="29" idx="1"/>
          </p:cNvCxnSpPr>
          <p:nvPr/>
        </p:nvCxnSpPr>
        <p:spPr>
          <a:xfrm>
            <a:off x="2098179" y="4822413"/>
            <a:ext cx="96165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Rettangolo 28"/>
          <p:cNvSpPr/>
          <p:nvPr/>
        </p:nvSpPr>
        <p:spPr>
          <a:xfrm>
            <a:off x="3059832" y="4653136"/>
            <a:ext cx="1062791" cy="338554"/>
          </a:xfrm>
          <a:prstGeom prst="rect">
            <a:avLst/>
          </a:prstGeom>
        </p:spPr>
        <p:txBody>
          <a:bodyPr wrap="none">
            <a:spAutoFit/>
          </a:bodyPr>
          <a:lstStyle/>
          <a:p>
            <a:r>
              <a:rPr lang="it-IT" sz="1600" b="1" i="1" dirty="0">
                <a:latin typeface="+mj-lt"/>
              </a:rPr>
              <a:t>RO = r * K</a:t>
            </a:r>
          </a:p>
        </p:txBody>
      </p:sp>
      <p:pic>
        <p:nvPicPr>
          <p:cNvPr id="53257" name="Picture 9" descr="formula 1° ipotesi (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37112"/>
            <a:ext cx="1783337" cy="663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ttangolo 31"/>
          <p:cNvSpPr/>
          <p:nvPr/>
        </p:nvSpPr>
        <p:spPr>
          <a:xfrm>
            <a:off x="197468" y="5512296"/>
            <a:ext cx="4896544" cy="523220"/>
          </a:xfrm>
          <a:prstGeom prst="rect">
            <a:avLst/>
          </a:prstGeom>
        </p:spPr>
        <p:txBody>
          <a:bodyPr wrap="square">
            <a:spAutoFit/>
          </a:bodyPr>
          <a:lstStyle/>
          <a:p>
            <a:r>
              <a:rPr lang="it-IT" sz="1400" dirty="0">
                <a:latin typeface="+mj-lt"/>
              </a:rPr>
              <a:t>Poiché per ipotesi tutti gli investimenti aziendali generano un rendimento pari al costo del capitale </a:t>
            </a:r>
            <a:r>
              <a:rPr lang="it-IT" sz="1400" b="1" dirty="0">
                <a:latin typeface="+mj-lt"/>
              </a:rPr>
              <a:t>(r = WACC</a:t>
            </a:r>
            <a:r>
              <a:rPr lang="it-IT" sz="1400" dirty="0">
                <a:latin typeface="+mj-lt"/>
              </a:rPr>
              <a:t>)</a:t>
            </a:r>
          </a:p>
        </p:txBody>
      </p:sp>
      <p:pic>
        <p:nvPicPr>
          <p:cNvPr id="53258" name="Picture 10" descr="Immag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5373216"/>
            <a:ext cx="1581150"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ttangolo 32"/>
          <p:cNvSpPr/>
          <p:nvPr/>
        </p:nvSpPr>
        <p:spPr>
          <a:xfrm>
            <a:off x="7524328" y="5589240"/>
            <a:ext cx="904415" cy="369332"/>
          </a:xfrm>
          <a:prstGeom prst="rect">
            <a:avLst/>
          </a:prstGeom>
          <a:solidFill>
            <a:schemeClr val="accent5">
              <a:lumMod val="60000"/>
              <a:lumOff val="40000"/>
            </a:schemeClr>
          </a:solidFill>
        </p:spPr>
        <p:txBody>
          <a:bodyPr wrap="none">
            <a:spAutoFit/>
          </a:bodyPr>
          <a:lstStyle/>
          <a:p>
            <a:r>
              <a:rPr lang="it-IT" b="1" dirty="0">
                <a:latin typeface="+mj-lt"/>
              </a:rPr>
              <a:t>VF = K </a:t>
            </a:r>
          </a:p>
        </p:txBody>
      </p:sp>
      <p:cxnSp>
        <p:nvCxnSpPr>
          <p:cNvPr id="35" name="Connettore 2 34"/>
          <p:cNvCxnSpPr>
            <a:endCxn id="33" idx="1"/>
          </p:cNvCxnSpPr>
          <p:nvPr/>
        </p:nvCxnSpPr>
        <p:spPr>
          <a:xfrm>
            <a:off x="6952242" y="5773906"/>
            <a:ext cx="57208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Connettore 2 39"/>
          <p:cNvCxnSpPr>
            <a:stCxn id="32" idx="3"/>
          </p:cNvCxnSpPr>
          <p:nvPr/>
        </p:nvCxnSpPr>
        <p:spPr>
          <a:xfrm>
            <a:off x="5094012" y="5773906"/>
            <a:ext cx="2770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CasellaDiTesto 40"/>
          <p:cNvSpPr txBox="1"/>
          <p:nvPr/>
        </p:nvSpPr>
        <p:spPr>
          <a:xfrm>
            <a:off x="6660232" y="4509120"/>
            <a:ext cx="2483768" cy="461665"/>
          </a:xfrm>
          <a:prstGeom prst="rect">
            <a:avLst/>
          </a:prstGeom>
          <a:noFill/>
        </p:spPr>
        <p:txBody>
          <a:bodyPr wrap="square" rtlCol="0">
            <a:spAutoFit/>
          </a:bodyPr>
          <a:lstStyle/>
          <a:p>
            <a:r>
              <a:rPr lang="it-IT" sz="1200" b="1" i="1" dirty="0">
                <a:latin typeface="+mj-lt"/>
              </a:rPr>
              <a:t>K</a:t>
            </a:r>
            <a:r>
              <a:rPr lang="it-IT" sz="1200" dirty="0">
                <a:latin typeface="+mj-lt"/>
              </a:rPr>
              <a:t>= capitale investito;</a:t>
            </a:r>
          </a:p>
          <a:p>
            <a:r>
              <a:rPr lang="it-IT" sz="1200" b="1" i="1" dirty="0" err="1">
                <a:latin typeface="+mj-lt"/>
              </a:rPr>
              <a:t>RO</a:t>
            </a:r>
            <a:r>
              <a:rPr lang="it-IT" sz="1200" dirty="0" err="1">
                <a:latin typeface="+mj-lt"/>
              </a:rPr>
              <a:t>=</a:t>
            </a:r>
            <a:r>
              <a:rPr lang="it-IT" sz="1200" dirty="0">
                <a:latin typeface="+mj-lt"/>
              </a:rPr>
              <a:t> Reddito Operativo</a:t>
            </a:r>
          </a:p>
        </p:txBody>
      </p:sp>
      <p:cxnSp>
        <p:nvCxnSpPr>
          <p:cNvPr id="37" name="Connettore 2 36"/>
          <p:cNvCxnSpPr>
            <a:stCxn id="29" idx="3"/>
          </p:cNvCxnSpPr>
          <p:nvPr/>
        </p:nvCxnSpPr>
        <p:spPr>
          <a:xfrm flipV="1">
            <a:off x="4122623" y="4812541"/>
            <a:ext cx="842406" cy="98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36529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4" name="Segnaposto numero diapositiva 3"/>
          <p:cNvSpPr>
            <a:spLocks noGrp="1"/>
          </p:cNvSpPr>
          <p:nvPr>
            <p:ph type="sldNum" sz="quarter" idx="12"/>
          </p:nvPr>
        </p:nvSpPr>
        <p:spPr/>
        <p:txBody>
          <a:bodyPr/>
          <a:lstStyle/>
          <a:p>
            <a:fld id="{440E8D7C-6719-41CD-A18B-D7D8B4F93C24}" type="slidenum">
              <a:rPr lang="it-IT" smtClean="0"/>
              <a:pPr/>
              <a:t>42</a:t>
            </a:fld>
            <a:endParaRPr lang="it-IT"/>
          </a:p>
        </p:txBody>
      </p:sp>
      <p:sp>
        <p:nvSpPr>
          <p:cNvPr id="3" name="Rettangolo 2"/>
          <p:cNvSpPr/>
          <p:nvPr/>
        </p:nvSpPr>
        <p:spPr>
          <a:xfrm>
            <a:off x="103506" y="620688"/>
            <a:ext cx="171861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a:t>
            </a:r>
            <a:r>
              <a:rPr lang="it-IT" sz="2400" b="1" i="1" u="sng" dirty="0">
                <a:latin typeface="+mj-lt"/>
              </a:rPr>
              <a:t>VF</a:t>
            </a:r>
            <a:r>
              <a:rPr lang="it-IT" sz="2400" b="1" i="1" u="sng" cap="small" dirty="0">
                <a:latin typeface="+mj-lt"/>
              </a:rPr>
              <a:t> </a:t>
            </a:r>
          </a:p>
        </p:txBody>
      </p:sp>
      <p:sp>
        <p:nvSpPr>
          <p:cNvPr id="10" name="Rettangolo 9"/>
          <p:cNvSpPr/>
          <p:nvPr/>
        </p:nvSpPr>
        <p:spPr>
          <a:xfrm>
            <a:off x="728941" y="1572980"/>
            <a:ext cx="8307555"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it-IT" sz="1600" dirty="0">
                <a:latin typeface="+mj-lt"/>
              </a:rPr>
              <a:t>si assume che il rendimento dei nuovi investimenti aziendali è pari al costo del capitale </a:t>
            </a:r>
            <a:r>
              <a:rPr lang="it-IT" sz="1600" b="1" dirty="0">
                <a:latin typeface="+mj-lt"/>
              </a:rPr>
              <a:t>(r = WACC), </a:t>
            </a:r>
            <a:r>
              <a:rPr lang="it-IT" sz="1600" dirty="0">
                <a:latin typeface="+mj-lt"/>
              </a:rPr>
              <a:t>mentre quello degli investimenti già in essere alla fine del piano è costante e uguale a quello preesistente</a:t>
            </a:r>
            <a:endParaRPr lang="it-IT" sz="1600" b="1" i="1" dirty="0">
              <a:latin typeface="+mj-lt"/>
            </a:endParaRPr>
          </a:p>
        </p:txBody>
      </p:sp>
      <p:sp>
        <p:nvSpPr>
          <p:cNvPr id="22" name="CasellaDiTesto 21"/>
          <p:cNvSpPr txBox="1"/>
          <p:nvPr/>
        </p:nvSpPr>
        <p:spPr>
          <a:xfrm>
            <a:off x="103506" y="1680702"/>
            <a:ext cx="582211" cy="369332"/>
          </a:xfrm>
          <a:prstGeom prst="rect">
            <a:avLst/>
          </a:prstGeom>
          <a:noFill/>
        </p:spPr>
        <p:txBody>
          <a:bodyPr wrap="none" rtlCol="0">
            <a:spAutoFit/>
          </a:bodyPr>
          <a:lstStyle/>
          <a:p>
            <a:r>
              <a:rPr lang="it-IT" b="1" i="1" dirty="0">
                <a:latin typeface="+mj-lt"/>
              </a:rPr>
              <a:t>Ip.2</a:t>
            </a:r>
          </a:p>
        </p:txBody>
      </p:sp>
      <p:sp>
        <p:nvSpPr>
          <p:cNvPr id="24" name="Freccia in giù 23"/>
          <p:cNvSpPr/>
          <p:nvPr/>
        </p:nvSpPr>
        <p:spPr>
          <a:xfrm>
            <a:off x="4354939" y="2420888"/>
            <a:ext cx="2880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5" name="Rettangolo 4"/>
          <p:cNvSpPr/>
          <p:nvPr/>
        </p:nvSpPr>
        <p:spPr>
          <a:xfrm>
            <a:off x="103506" y="2828836"/>
            <a:ext cx="8932990" cy="523220"/>
          </a:xfrm>
          <a:prstGeom prst="rect">
            <a:avLst/>
          </a:prstGeom>
        </p:spPr>
        <p:txBody>
          <a:bodyPr wrap="square">
            <a:spAutoFit/>
          </a:bodyPr>
          <a:lstStyle/>
          <a:p>
            <a:r>
              <a:rPr lang="it-IT" sz="1400" dirty="0">
                <a:latin typeface="+mj-lt"/>
              </a:rPr>
              <a:t>Anche per questa ipotesi la base di partenza è che il </a:t>
            </a:r>
            <a:r>
              <a:rPr lang="it-IT" sz="1400" b="1" dirty="0">
                <a:latin typeface="+mj-lt"/>
              </a:rPr>
              <a:t>VF = RO / WACC </a:t>
            </a:r>
            <a:r>
              <a:rPr lang="it-IT" sz="1400" dirty="0">
                <a:latin typeface="+mj-lt"/>
              </a:rPr>
              <a:t>e quindi si arriva a scrivere, come per la prima ipotesi, che:</a:t>
            </a:r>
          </a:p>
        </p:txBody>
      </p:sp>
      <p:sp>
        <p:nvSpPr>
          <p:cNvPr id="6" name="Rettangolo 5"/>
          <p:cNvSpPr/>
          <p:nvPr/>
        </p:nvSpPr>
        <p:spPr>
          <a:xfrm>
            <a:off x="103506" y="3979047"/>
            <a:ext cx="8932990" cy="738664"/>
          </a:xfrm>
          <a:prstGeom prst="rect">
            <a:avLst/>
          </a:prstGeom>
        </p:spPr>
        <p:txBody>
          <a:bodyPr wrap="square">
            <a:spAutoFit/>
          </a:bodyPr>
          <a:lstStyle/>
          <a:p>
            <a:pPr algn="just"/>
            <a:r>
              <a:rPr lang="it-IT" sz="1400" dirty="0">
                <a:latin typeface="+mj-lt"/>
              </a:rPr>
              <a:t>in questo caso, non si può effettuare la semplificazione effettuata per la prima ipotesi in quanto si è assunto che il rendimento relativo agli investimenti già in essere alla fine del piano è maggiore del costo del capitale (e quindi per questi </a:t>
            </a:r>
            <a:r>
              <a:rPr lang="it-IT" sz="1400" b="1" dirty="0">
                <a:latin typeface="+mj-lt"/>
              </a:rPr>
              <a:t>non vale l’uguaglianza </a:t>
            </a:r>
            <a:r>
              <a:rPr lang="it-IT" sz="1400" b="1" i="1" dirty="0">
                <a:latin typeface="+mj-lt"/>
              </a:rPr>
              <a:t>r = WACC</a:t>
            </a:r>
            <a:r>
              <a:rPr lang="it-IT" sz="1400" dirty="0">
                <a:latin typeface="+mj-lt"/>
              </a:rPr>
              <a:t>).</a:t>
            </a:r>
          </a:p>
        </p:txBody>
      </p:sp>
      <mc:AlternateContent xmlns:mc="http://schemas.openxmlformats.org/markup-compatibility/2006" xmlns:a14="http://schemas.microsoft.com/office/drawing/2010/main">
        <mc:Choice Requires="a14">
          <p:sp>
            <p:nvSpPr>
              <p:cNvPr id="11" name="CasellaDiTesto 10"/>
              <p:cNvSpPr txBox="1"/>
              <p:nvPr/>
            </p:nvSpPr>
            <p:spPr>
              <a:xfrm>
                <a:off x="3822071" y="3212976"/>
                <a:ext cx="1495859" cy="61087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it-IT" b="0" i="1" smtClean="0">
                          <a:latin typeface="Cambria Math"/>
                        </a:rPr>
                        <m:t>𝑉𝐹</m:t>
                      </m:r>
                      <m:r>
                        <a:rPr lang="it-IT" b="0" i="1" smtClean="0">
                          <a:latin typeface="Cambria Math"/>
                        </a:rPr>
                        <m:t>=</m:t>
                      </m:r>
                      <m:f>
                        <m:fPr>
                          <m:ctrlPr>
                            <a:rPr lang="it-IT" b="0" i="1" smtClean="0">
                              <a:latin typeface="Cambria Math" panose="02040503050406030204" pitchFamily="18" charset="0"/>
                            </a:rPr>
                          </m:ctrlPr>
                        </m:fPr>
                        <m:num>
                          <m:r>
                            <a:rPr lang="it-IT" b="0" i="1" smtClean="0">
                              <a:latin typeface="Cambria Math"/>
                            </a:rPr>
                            <m:t>𝑟</m:t>
                          </m:r>
                          <m:r>
                            <a:rPr lang="it-IT" b="0" i="1" smtClean="0">
                              <a:latin typeface="Cambria Math"/>
                            </a:rPr>
                            <m:t>∗</m:t>
                          </m:r>
                          <m:r>
                            <a:rPr lang="it-IT" b="0" i="1" smtClean="0">
                              <a:latin typeface="Cambria Math"/>
                            </a:rPr>
                            <m:t>𝐾</m:t>
                          </m:r>
                        </m:num>
                        <m:den>
                          <m:r>
                            <a:rPr lang="it-IT" b="0" i="1" smtClean="0">
                              <a:latin typeface="Cambria Math"/>
                            </a:rPr>
                            <m:t>𝑊𝐴𝐶𝐶</m:t>
                          </m:r>
                        </m:den>
                      </m:f>
                    </m:oMath>
                  </m:oMathPara>
                </a14:m>
                <a:endParaRPr lang="it-IT" dirty="0">
                  <a:latin typeface="+mj-lt"/>
                </a:endParaRPr>
              </a:p>
            </p:txBody>
          </p:sp>
        </mc:Choice>
        <mc:Fallback xmlns="">
          <p:sp>
            <p:nvSpPr>
              <p:cNvPr id="11" name="CasellaDiTesto 10"/>
              <p:cNvSpPr txBox="1">
                <a:spLocks noRot="1" noChangeAspect="1" noMove="1" noResize="1" noEditPoints="1" noAdjustHandles="1" noChangeArrowheads="1" noChangeShapeType="1" noTextEdit="1"/>
              </p:cNvSpPr>
              <p:nvPr/>
            </p:nvSpPr>
            <p:spPr>
              <a:xfrm>
                <a:off x="3822071" y="3212976"/>
                <a:ext cx="1495859" cy="610873"/>
              </a:xfrm>
              <a:prstGeom prst="rect">
                <a:avLst/>
              </a:prstGeom>
              <a:blipFill rotWithShape="1">
                <a:blip r:embed="rId2" cstate="print"/>
                <a:stretch>
                  <a:fillRect/>
                </a:stretch>
              </a:blipFill>
            </p:spPr>
            <p:txBody>
              <a:bodyPr/>
              <a:lstStyle/>
              <a:p>
                <a:r>
                  <a:rPr lang="it-IT">
                    <a:noFill/>
                  </a:rPr>
                  <a:t> </a:t>
                </a:r>
              </a:p>
            </p:txBody>
          </p:sp>
        </mc:Fallback>
      </mc:AlternateContent>
      <p:sp>
        <p:nvSpPr>
          <p:cNvPr id="12" name="Rettangolo 11"/>
          <p:cNvSpPr/>
          <p:nvPr/>
        </p:nvSpPr>
        <p:spPr>
          <a:xfrm>
            <a:off x="103506" y="4720584"/>
            <a:ext cx="8932990" cy="954107"/>
          </a:xfrm>
          <a:prstGeom prst="rect">
            <a:avLst/>
          </a:prstGeom>
        </p:spPr>
        <p:txBody>
          <a:bodyPr wrap="square">
            <a:spAutoFit/>
          </a:bodyPr>
          <a:lstStyle/>
          <a:p>
            <a:r>
              <a:rPr lang="it-IT" sz="1400" dirty="0">
                <a:latin typeface="+mj-lt"/>
              </a:rPr>
              <a:t>L’utilizzo di questa formula è frequente nella pratica professionale e, talvolta, è possibile che venga presentata in termini di FMGO (e non di reddito operativo). In altre parole, si assume che </a:t>
            </a:r>
            <a:r>
              <a:rPr lang="it-IT" sz="1400" b="1" i="1" dirty="0">
                <a:latin typeface="+mj-lt"/>
              </a:rPr>
              <a:t>FMGO = RO</a:t>
            </a:r>
            <a:r>
              <a:rPr lang="it-IT" sz="1400" dirty="0">
                <a:latin typeface="+mj-lt"/>
              </a:rPr>
              <a:t>, ossia che la variazione del capitale circolante netto è pari a 0 e che gli unici investimenti siano quelli di rinnovo, il cui valore è pari a quello degli ammortamenti</a:t>
            </a:r>
          </a:p>
        </p:txBody>
      </p:sp>
      <p:pic>
        <p:nvPicPr>
          <p:cNvPr id="583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693" y="5661248"/>
            <a:ext cx="1928038" cy="738664"/>
          </a:xfrm>
          <a:prstGeom prst="rect">
            <a:avLst/>
          </a:prstGeom>
          <a:noFill/>
          <a:extLst>
            <a:ext uri="{909E8E84-426E-40DD-AFC4-6F175D3DCCD1}">
              <a14:hiddenFill xmlns:a14="http://schemas.microsoft.com/office/drawing/2010/main">
                <a:solidFill>
                  <a:srgbClr val="FFFFFF"/>
                </a:solidFill>
              </a14:hiddenFill>
            </a:ext>
          </a:extLst>
        </p:spPr>
      </p:pic>
      <p:sp>
        <p:nvSpPr>
          <p:cNvPr id="13" name="Freccia circolare a destra 12"/>
          <p:cNvSpPr/>
          <p:nvPr/>
        </p:nvSpPr>
        <p:spPr>
          <a:xfrm>
            <a:off x="211512" y="5814556"/>
            <a:ext cx="291105" cy="43204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latin typeface="+mj-lt"/>
            </a:endParaRPr>
          </a:p>
        </p:txBody>
      </p:sp>
    </p:spTree>
    <p:extLst>
      <p:ext uri="{BB962C8B-B14F-4D97-AF65-F5344CB8AC3E}">
        <p14:creationId xmlns:p14="http://schemas.microsoft.com/office/powerpoint/2010/main" val="27990330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6216" cy="404664"/>
          </a:xfrm>
        </p:spPr>
        <p:txBody>
          <a:bodyPr>
            <a:noAutofit/>
          </a:bodyPr>
          <a:lstStyle/>
          <a:p>
            <a:r>
              <a:rPr lang="it-IT" sz="2800" b="1" cap="all" dirty="0">
                <a:solidFill>
                  <a:schemeClr val="bg1"/>
                </a:solidFill>
                <a:effectLst>
                  <a:outerShdw blurRad="38100" dist="38100" dir="2700000" algn="tl">
                    <a:srgbClr val="000000">
                      <a:alpha val="43137"/>
                    </a:srgbClr>
                  </a:outerShdw>
                </a:effectLst>
              </a:rPr>
              <a:t>unlevered discounted cash flows</a:t>
            </a:r>
            <a:endParaRPr lang="it-IT" sz="2800" cap="all" dirty="0">
              <a:solidFill>
                <a:schemeClr val="bg1"/>
              </a:solidFill>
              <a:effectLst>
                <a:outerShdw blurRad="38100" dist="38100" dir="2700000" algn="tl">
                  <a:srgbClr val="000000">
                    <a:alpha val="43137"/>
                  </a:srgbClr>
                </a:outerShdw>
              </a:effectLst>
            </a:endParaRP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43</a:t>
            </a:fld>
            <a:endParaRPr lang="it-IT"/>
          </a:p>
        </p:txBody>
      </p:sp>
      <p:sp>
        <p:nvSpPr>
          <p:cNvPr id="10" name="Rettangolo 9"/>
          <p:cNvSpPr/>
          <p:nvPr/>
        </p:nvSpPr>
        <p:spPr>
          <a:xfrm>
            <a:off x="728941" y="1572980"/>
            <a:ext cx="8163539"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it-IT" sz="1600" dirty="0">
                <a:latin typeface="+mj-lt"/>
              </a:rPr>
              <a:t>si assume che, anche al termine del piano, l’azienda sia in grado di effettuare investimenti con rendimenti maggiori del costo del capitale </a:t>
            </a:r>
            <a:r>
              <a:rPr lang="it-IT" sz="1600" b="1" dirty="0">
                <a:latin typeface="+mj-lt"/>
              </a:rPr>
              <a:t>(r &gt; WACC</a:t>
            </a:r>
            <a:r>
              <a:rPr lang="it-IT" sz="1600" dirty="0">
                <a:latin typeface="+mj-lt"/>
              </a:rPr>
              <a:t>)</a:t>
            </a:r>
            <a:endParaRPr lang="it-IT" sz="1600" b="1" i="1" dirty="0">
              <a:latin typeface="+mj-lt"/>
            </a:endParaRPr>
          </a:p>
        </p:txBody>
      </p:sp>
      <p:sp>
        <p:nvSpPr>
          <p:cNvPr id="22" name="CasellaDiTesto 21"/>
          <p:cNvSpPr txBox="1"/>
          <p:nvPr/>
        </p:nvSpPr>
        <p:spPr>
          <a:xfrm>
            <a:off x="103506" y="1680702"/>
            <a:ext cx="582211" cy="369332"/>
          </a:xfrm>
          <a:prstGeom prst="rect">
            <a:avLst/>
          </a:prstGeom>
          <a:noFill/>
        </p:spPr>
        <p:txBody>
          <a:bodyPr wrap="none" rtlCol="0">
            <a:spAutoFit/>
          </a:bodyPr>
          <a:lstStyle/>
          <a:p>
            <a:r>
              <a:rPr lang="it-IT" b="1" i="1" dirty="0">
                <a:latin typeface="+mj-lt"/>
              </a:rPr>
              <a:t>Ip.3</a:t>
            </a:r>
          </a:p>
        </p:txBody>
      </p:sp>
      <p:sp>
        <p:nvSpPr>
          <p:cNvPr id="24" name="Freccia in giù 23"/>
          <p:cNvSpPr/>
          <p:nvPr/>
        </p:nvSpPr>
        <p:spPr>
          <a:xfrm>
            <a:off x="4391076" y="2248701"/>
            <a:ext cx="2880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mj-lt"/>
            </a:endParaRPr>
          </a:p>
        </p:txBody>
      </p:sp>
      <p:sp>
        <p:nvSpPr>
          <p:cNvPr id="5" name="Rettangolo 4"/>
          <p:cNvSpPr/>
          <p:nvPr/>
        </p:nvSpPr>
        <p:spPr>
          <a:xfrm>
            <a:off x="67491" y="2536733"/>
            <a:ext cx="9078725" cy="2246769"/>
          </a:xfrm>
          <a:prstGeom prst="rect">
            <a:avLst/>
          </a:prstGeom>
        </p:spPr>
        <p:txBody>
          <a:bodyPr wrap="square">
            <a:spAutoFit/>
          </a:bodyPr>
          <a:lstStyle/>
          <a:p>
            <a:pPr algn="ctr"/>
            <a:r>
              <a:rPr lang="it-IT" sz="1400" dirty="0">
                <a:latin typeface="+mj-lt"/>
              </a:rPr>
              <a:t>A differenza delle ipotesi precedenti non è possibile ignorare la misura dei nuovi investimenti perché, in questo caso, il loro rendimento è maggiore del costo del capitale (e quindi per loro </a:t>
            </a:r>
            <a:r>
              <a:rPr lang="it-IT" sz="1400" b="1" i="1" dirty="0">
                <a:latin typeface="+mj-lt"/>
              </a:rPr>
              <a:t>non vale l’uguaglianza r = WACC</a:t>
            </a:r>
            <a:r>
              <a:rPr lang="it-IT" sz="1400" dirty="0">
                <a:latin typeface="+mj-lt"/>
              </a:rPr>
              <a:t>). I </a:t>
            </a:r>
            <a:r>
              <a:rPr lang="it-IT" sz="1400" dirty="0" err="1">
                <a:latin typeface="+mj-lt"/>
              </a:rPr>
              <a:t>i</a:t>
            </a:r>
            <a:r>
              <a:rPr lang="it-IT" sz="1400" dirty="0">
                <a:latin typeface="+mj-lt"/>
              </a:rPr>
              <a:t> parametri da considerare sono:  </a:t>
            </a:r>
          </a:p>
          <a:p>
            <a:pPr marL="285750" lvl="0" indent="-285750">
              <a:buFont typeface="Wingdings" pitchFamily="2" charset="2"/>
              <a:buChar char="q"/>
            </a:pPr>
            <a:r>
              <a:rPr lang="it-IT" sz="1400" dirty="0">
                <a:latin typeface="+mj-lt"/>
              </a:rPr>
              <a:t>Il rendimento dei nuovi investimenti </a:t>
            </a:r>
            <a:r>
              <a:rPr lang="it-IT" sz="1400" b="1" dirty="0">
                <a:latin typeface="+mj-lt"/>
              </a:rPr>
              <a:t>(r)</a:t>
            </a:r>
            <a:r>
              <a:rPr lang="it-IT" sz="1400" dirty="0">
                <a:latin typeface="+mj-lt"/>
              </a:rPr>
              <a:t>;</a:t>
            </a:r>
          </a:p>
          <a:p>
            <a:pPr marL="285750" lvl="0" indent="-285750">
              <a:buFont typeface="Wingdings" pitchFamily="2" charset="2"/>
              <a:buChar char="q"/>
            </a:pPr>
            <a:r>
              <a:rPr lang="it-IT" sz="1400" dirty="0">
                <a:latin typeface="+mj-lt"/>
              </a:rPr>
              <a:t>Il costo del capitale </a:t>
            </a:r>
            <a:r>
              <a:rPr lang="it-IT" sz="1400" b="1" i="1" dirty="0">
                <a:latin typeface="+mj-lt"/>
              </a:rPr>
              <a:t>(WACC);</a:t>
            </a:r>
          </a:p>
          <a:p>
            <a:pPr marL="285750" lvl="0" indent="-285750">
              <a:buFont typeface="Wingdings" pitchFamily="2" charset="2"/>
              <a:buChar char="q"/>
            </a:pPr>
            <a:r>
              <a:rPr lang="it-IT" sz="1400" dirty="0">
                <a:latin typeface="+mj-lt"/>
              </a:rPr>
              <a:t>Il tasso di reinvestimento presente in azienda </a:t>
            </a:r>
            <a:r>
              <a:rPr lang="it-IT" sz="1400" b="1" i="1" dirty="0">
                <a:latin typeface="+mj-lt"/>
              </a:rPr>
              <a:t>(t</a:t>
            </a:r>
            <a:r>
              <a:rPr lang="it-IT" sz="1400" b="1" i="1" baseline="-25000" dirty="0">
                <a:latin typeface="+mj-lt"/>
              </a:rPr>
              <a:t>r</a:t>
            </a:r>
            <a:r>
              <a:rPr lang="it-IT" sz="1400" b="1" i="1" dirty="0">
                <a:latin typeface="+mj-lt"/>
              </a:rPr>
              <a:t>), </a:t>
            </a:r>
            <a:r>
              <a:rPr lang="it-IT" sz="1400" dirty="0">
                <a:latin typeface="+mj-lt"/>
              </a:rPr>
              <a:t>ossia quanta parte del reddito operativo viene reinvestito nell’azienda.</a:t>
            </a:r>
          </a:p>
          <a:p>
            <a:pPr marL="285750" lvl="0" indent="-285750">
              <a:buFont typeface="Wingdings" pitchFamily="2" charset="2"/>
              <a:buChar char="q"/>
            </a:pPr>
            <a:r>
              <a:rPr lang="it-IT" sz="1400" dirty="0">
                <a:latin typeface="+mj-lt"/>
              </a:rPr>
              <a:t>la misura del tasso di crescita dei flussi aziendali, i quali accrescono in virtù dei nuovi investimenti che creano e, quindi, apportano valore in azienda </a:t>
            </a:r>
            <a:r>
              <a:rPr lang="it-IT" sz="1400" dirty="0">
                <a:latin typeface="+mj-lt"/>
                <a:sym typeface="Wingdings"/>
              </a:rPr>
              <a:t></a:t>
            </a:r>
            <a:r>
              <a:rPr lang="it-IT" sz="1400" dirty="0">
                <a:latin typeface="+mj-lt"/>
              </a:rPr>
              <a:t> </a:t>
            </a:r>
            <a:r>
              <a:rPr lang="it-IT" sz="1400" b="1" dirty="0">
                <a:latin typeface="+mj-lt"/>
              </a:rPr>
              <a:t>g = t</a:t>
            </a:r>
            <a:r>
              <a:rPr lang="it-IT" sz="1400" b="1" baseline="-25000" dirty="0">
                <a:latin typeface="+mj-lt"/>
              </a:rPr>
              <a:t>r</a:t>
            </a:r>
            <a:r>
              <a:rPr lang="it-IT" sz="1400" b="1" dirty="0">
                <a:latin typeface="+mj-lt"/>
              </a:rPr>
              <a:t> * r</a:t>
            </a:r>
          </a:p>
          <a:p>
            <a:endParaRPr lang="it-IT" sz="1400" dirty="0">
              <a:latin typeface="+mj-lt"/>
            </a:endParaRPr>
          </a:p>
        </p:txBody>
      </p:sp>
      <p:graphicFrame>
        <p:nvGraphicFramePr>
          <p:cNvPr id="8" name="Oggetto 7"/>
          <p:cNvGraphicFramePr>
            <a:graphicFrameLocks noChangeAspect="1"/>
          </p:cNvGraphicFramePr>
          <p:nvPr>
            <p:extLst>
              <p:ext uri="{D42A27DB-BD31-4B8C-83A1-F6EECF244321}">
                <p14:modId xmlns:p14="http://schemas.microsoft.com/office/powerpoint/2010/main" val="3263007461"/>
              </p:ext>
            </p:extLst>
          </p:nvPr>
        </p:nvGraphicFramePr>
        <p:xfrm>
          <a:off x="755576" y="4797152"/>
          <a:ext cx="1466345" cy="576064"/>
        </p:xfrm>
        <a:graphic>
          <a:graphicData uri="http://schemas.openxmlformats.org/presentationml/2006/ole">
            <mc:AlternateContent xmlns:mc="http://schemas.openxmlformats.org/markup-compatibility/2006">
              <mc:Choice xmlns:v="urn:schemas-microsoft-com:vml" Requires="v">
                <p:oleObj spid="_x0000_s24131" name="Equation" r:id="rId3" imgW="1066800" imgH="419100" progId="Equation.3">
                  <p:embed/>
                </p:oleObj>
              </mc:Choice>
              <mc:Fallback>
                <p:oleObj name="Equation" r:id="rId3" imgW="1066800" imgH="419100" progId="Equation.3">
                  <p:embed/>
                  <p:pic>
                    <p:nvPicPr>
                      <p:cNvPr id="0" name="Picture 5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797152"/>
                        <a:ext cx="1466345" cy="5760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CasellaDiTesto 11"/>
          <p:cNvSpPr txBox="1"/>
          <p:nvPr/>
        </p:nvSpPr>
        <p:spPr>
          <a:xfrm>
            <a:off x="2411760" y="4941168"/>
            <a:ext cx="843116" cy="338554"/>
          </a:xfrm>
          <a:prstGeom prst="rect">
            <a:avLst/>
          </a:prstGeom>
          <a:noFill/>
        </p:spPr>
        <p:txBody>
          <a:bodyPr wrap="none" rtlCol="0">
            <a:spAutoFit/>
          </a:bodyPr>
          <a:lstStyle/>
          <a:p>
            <a:r>
              <a:rPr lang="it-IT" sz="1600" b="1" i="1" dirty="0">
                <a:latin typeface="+mj-lt"/>
              </a:rPr>
              <a:t>oppure</a:t>
            </a:r>
            <a:endParaRPr lang="it-IT" b="1" i="1" dirty="0">
              <a:latin typeface="+mj-lt"/>
            </a:endParaRPr>
          </a:p>
        </p:txBody>
      </p:sp>
      <p:graphicFrame>
        <p:nvGraphicFramePr>
          <p:cNvPr id="23554" name="Object 2"/>
          <p:cNvGraphicFramePr>
            <a:graphicFrameLocks noChangeAspect="1"/>
          </p:cNvGraphicFramePr>
          <p:nvPr>
            <p:extLst>
              <p:ext uri="{D42A27DB-BD31-4B8C-83A1-F6EECF244321}">
                <p14:modId xmlns:p14="http://schemas.microsoft.com/office/powerpoint/2010/main" val="705118058"/>
              </p:ext>
            </p:extLst>
          </p:nvPr>
        </p:nvGraphicFramePr>
        <p:xfrm>
          <a:off x="3347864" y="4797152"/>
          <a:ext cx="1466850" cy="576263"/>
        </p:xfrm>
        <a:graphic>
          <a:graphicData uri="http://schemas.openxmlformats.org/presentationml/2006/ole">
            <mc:AlternateContent xmlns:mc="http://schemas.openxmlformats.org/markup-compatibility/2006">
              <mc:Choice xmlns:v="urn:schemas-microsoft-com:vml" Requires="v">
                <p:oleObj spid="_x0000_s24132" name="Equation" r:id="rId5" imgW="1066800" imgH="419100" progId="Equation.3">
                  <p:embed/>
                </p:oleObj>
              </mc:Choice>
              <mc:Fallback>
                <p:oleObj name="Equation" r:id="rId5" imgW="1066800" imgH="419100" progId="Equation.3">
                  <p:embed/>
                  <p:pic>
                    <p:nvPicPr>
                      <p:cNvPr id="0" name="Picture 5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7864" y="4797152"/>
                        <a:ext cx="1466850" cy="576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ttangolo 12"/>
          <p:cNvSpPr/>
          <p:nvPr/>
        </p:nvSpPr>
        <p:spPr>
          <a:xfrm>
            <a:off x="5580112" y="4941168"/>
            <a:ext cx="1995675" cy="307777"/>
          </a:xfrm>
          <a:prstGeom prst="rect">
            <a:avLst/>
          </a:prstGeom>
        </p:spPr>
        <p:txBody>
          <a:bodyPr wrap="none">
            <a:spAutoFit/>
          </a:bodyPr>
          <a:lstStyle/>
          <a:p>
            <a:r>
              <a:rPr lang="it-IT" sz="1400" i="1" dirty="0">
                <a:latin typeface="+mj-lt"/>
              </a:rPr>
              <a:t>con </a:t>
            </a:r>
            <a:r>
              <a:rPr lang="it-IT" sz="1400" b="1" i="1" dirty="0">
                <a:latin typeface="+mj-lt"/>
              </a:rPr>
              <a:t>FMGO’ = RO (1 – t</a:t>
            </a:r>
            <a:r>
              <a:rPr lang="it-IT" sz="1400" b="1" i="1" baseline="-25000" dirty="0">
                <a:latin typeface="+mj-lt"/>
              </a:rPr>
              <a:t>r</a:t>
            </a:r>
            <a:r>
              <a:rPr lang="it-IT" sz="1400" b="1" i="1" dirty="0">
                <a:latin typeface="+mj-lt"/>
              </a:rPr>
              <a:t>)</a:t>
            </a:r>
          </a:p>
        </p:txBody>
      </p:sp>
      <p:sp>
        <p:nvSpPr>
          <p:cNvPr id="14" name="Rettangolo 13"/>
          <p:cNvSpPr/>
          <p:nvPr/>
        </p:nvSpPr>
        <p:spPr>
          <a:xfrm>
            <a:off x="251520" y="5589240"/>
            <a:ext cx="8640960" cy="769441"/>
          </a:xfrm>
          <a:prstGeom prst="rect">
            <a:avLst/>
          </a:prstGeom>
        </p:spPr>
        <p:txBody>
          <a:bodyPr wrap="square">
            <a:spAutoFit/>
          </a:bodyPr>
          <a:lstStyle/>
          <a:p>
            <a:r>
              <a:rPr lang="it-IT" sz="1600" b="1" i="1" dirty="0">
                <a:latin typeface="+mj-lt"/>
              </a:rPr>
              <a:t>FMGO’</a:t>
            </a:r>
            <a:r>
              <a:rPr lang="it-IT" sz="1600" i="1" dirty="0">
                <a:latin typeface="+mj-lt"/>
              </a:rPr>
              <a:t> </a:t>
            </a:r>
            <a:r>
              <a:rPr lang="it-IT" sz="1400" dirty="0">
                <a:latin typeface="+mj-lt"/>
              </a:rPr>
              <a:t>è scritto con l’apice per differenziarlo dal flusso considerato nella seconda ipotesi: in questo caso, </a:t>
            </a:r>
            <a:r>
              <a:rPr lang="it-IT" sz="1400" b="1" i="1" dirty="0">
                <a:latin typeface="+mj-lt"/>
              </a:rPr>
              <a:t>il flusso monetario della gestione operativa non coincide con il RO</a:t>
            </a:r>
            <a:r>
              <a:rPr lang="it-IT" sz="1400" dirty="0">
                <a:latin typeface="+mj-lt"/>
              </a:rPr>
              <a:t> (reddito operativo al netto delle imposte)</a:t>
            </a:r>
            <a:r>
              <a:rPr lang="it-IT" sz="1400" b="1" i="1" dirty="0">
                <a:latin typeface="+mj-lt"/>
              </a:rPr>
              <a:t> ma con questa grandezza depurata dagli investimenti necessari per la crescita dell’azienda</a:t>
            </a:r>
          </a:p>
        </p:txBody>
      </p:sp>
      <p:sp>
        <p:nvSpPr>
          <p:cNvPr id="15" name="Rettangolo 14"/>
          <p:cNvSpPr/>
          <p:nvPr/>
        </p:nvSpPr>
        <p:spPr>
          <a:xfrm>
            <a:off x="103506" y="620688"/>
            <a:ext cx="171861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a:t>
            </a:r>
            <a:r>
              <a:rPr lang="it-IT" sz="2400" b="1" i="1" u="sng" dirty="0">
                <a:latin typeface="+mj-lt"/>
              </a:rPr>
              <a:t>VF</a:t>
            </a:r>
            <a:r>
              <a:rPr lang="it-IT" sz="2400" b="1" i="1" u="sng" cap="small" dirty="0">
                <a:latin typeface="+mj-lt"/>
              </a:rPr>
              <a:t> </a:t>
            </a:r>
          </a:p>
        </p:txBody>
      </p:sp>
    </p:spTree>
    <p:extLst>
      <p:ext uri="{BB962C8B-B14F-4D97-AF65-F5344CB8AC3E}">
        <p14:creationId xmlns:p14="http://schemas.microsoft.com/office/powerpoint/2010/main" val="89612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332656"/>
          </a:xfrm>
        </p:spPr>
        <p:txBody>
          <a:bodyPr>
            <a:noAutofit/>
          </a:bodyPr>
          <a:lstStyle/>
          <a:p>
            <a:r>
              <a:rPr lang="it-IT" sz="2800" b="1" cap="all" dirty="0">
                <a:solidFill>
                  <a:schemeClr val="bg1"/>
                </a:solidFill>
                <a:effectLst>
                  <a:outerShdw blurRad="38100" dist="38100" dir="2700000" algn="tl">
                    <a:srgbClr val="000000">
                      <a:alpha val="43137"/>
                    </a:srgbClr>
                  </a:outerShdw>
                </a:effectLst>
                <a:cs typeface="Arial" pitchFamily="34" charset="0"/>
              </a:rPr>
              <a:t>unlevered </a:t>
            </a:r>
            <a:r>
              <a:rPr lang="it-IT" sz="2800" b="1" cap="all" dirty="0" err="1">
                <a:solidFill>
                  <a:schemeClr val="bg1"/>
                </a:solidFill>
                <a:effectLst>
                  <a:outerShdw blurRad="38100" dist="38100" dir="2700000" algn="tl">
                    <a:srgbClr val="000000">
                      <a:alpha val="43137"/>
                    </a:srgbClr>
                  </a:outerShdw>
                </a:effectLst>
                <a:cs typeface="Arial" pitchFamily="34" charset="0"/>
              </a:rPr>
              <a:t>discounted</a:t>
            </a:r>
            <a:r>
              <a:rPr lang="it-IT" sz="2800" b="1" cap="all" dirty="0">
                <a:solidFill>
                  <a:schemeClr val="bg1"/>
                </a:solidFill>
                <a:effectLst>
                  <a:outerShdw blurRad="38100" dist="38100" dir="2700000" algn="tl">
                    <a:srgbClr val="000000">
                      <a:alpha val="43137"/>
                    </a:srgbClr>
                  </a:outerShdw>
                </a:effectLst>
                <a:cs typeface="Arial" pitchFamily="34" charset="0"/>
              </a:rPr>
              <a:t> cash flows</a:t>
            </a:r>
            <a:endParaRPr lang="it-IT" sz="2800" cap="all" dirty="0">
              <a:solidFill>
                <a:schemeClr val="bg1"/>
              </a:solidFill>
              <a:effectLst>
                <a:outerShdw blurRad="38100" dist="38100" dir="2700000" algn="tl">
                  <a:srgbClr val="000000">
                    <a:alpha val="43137"/>
                  </a:srgbClr>
                </a:outerShdw>
              </a:effectLst>
              <a:cs typeface="Arial" pitchFamily="34" charset="0"/>
            </a:endParaRP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44</a:t>
            </a:fld>
            <a:endParaRPr lang="it-IT"/>
          </a:p>
        </p:txBody>
      </p:sp>
      <p:sp>
        <p:nvSpPr>
          <p:cNvPr id="90113" name="Rectangle 1"/>
          <p:cNvSpPr>
            <a:spLocks noChangeArrowheads="1"/>
          </p:cNvSpPr>
          <p:nvPr/>
        </p:nvSpPr>
        <p:spPr bwMode="auto">
          <a:xfrm>
            <a:off x="179512" y="2132856"/>
            <a:ext cx="8820472"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mj-lt"/>
                <a:ea typeface="Times New Roman" pitchFamily="18" charset="0"/>
              </a:rPr>
              <a:t>La scelta di una delle formule esposte significa assumere che </a:t>
            </a:r>
            <a:r>
              <a:rPr lang="it-IT" sz="1600" dirty="0">
                <a:latin typeface="+mj-lt"/>
                <a:ea typeface="Times New Roman" pitchFamily="18" charset="0"/>
              </a:rPr>
              <a:t>l</a:t>
            </a:r>
            <a:r>
              <a:rPr kumimoji="0" lang="it-IT" sz="1600" b="0" i="0" u="none" strike="noStrike" cap="none" normalizeH="0" baseline="0" dirty="0">
                <a:ln>
                  <a:noFill/>
                </a:ln>
                <a:solidFill>
                  <a:schemeClr val="tx1"/>
                </a:solidFill>
                <a:effectLst/>
                <a:latin typeface="+mj-lt"/>
                <a:ea typeface="Times New Roman" pitchFamily="18" charset="0"/>
              </a:rPr>
              <a:t>’azienda opera in</a:t>
            </a:r>
            <a:r>
              <a:rPr kumimoji="0" lang="it-IT" sz="1600" b="0" i="0" u="none" strike="noStrike" cap="none" normalizeH="0" dirty="0">
                <a:ln>
                  <a:noFill/>
                </a:ln>
                <a:solidFill>
                  <a:schemeClr val="tx1"/>
                </a:solidFill>
                <a:effectLst/>
                <a:latin typeface="+mj-lt"/>
                <a:ea typeface="Times New Roman" pitchFamily="18" charset="0"/>
              </a:rPr>
              <a:t> una </a:t>
            </a:r>
            <a:r>
              <a:rPr kumimoji="0" lang="it-IT" sz="1600" b="0" i="0" u="none" strike="noStrike" cap="none" normalizeH="0" baseline="0" dirty="0">
                <a:ln>
                  <a:noFill/>
                </a:ln>
                <a:solidFill>
                  <a:schemeClr val="tx1"/>
                </a:solidFill>
                <a:effectLst/>
                <a:latin typeface="+mj-lt"/>
                <a:ea typeface="Times New Roman" pitchFamily="18" charset="0"/>
              </a:rPr>
              <a:t>realtà del</a:t>
            </a:r>
            <a:r>
              <a:rPr kumimoji="0" lang="it-IT" sz="1600" b="0" i="0" u="none" strike="noStrike" cap="none" normalizeH="0" dirty="0">
                <a:ln>
                  <a:noFill/>
                </a:ln>
                <a:solidFill>
                  <a:schemeClr val="tx1"/>
                </a:solidFill>
                <a:effectLst/>
                <a:latin typeface="+mj-lt"/>
                <a:ea typeface="Times New Roman" pitchFamily="18" charset="0"/>
              </a:rPr>
              <a:t> tutto identica</a:t>
            </a:r>
            <a:r>
              <a:rPr kumimoji="0" lang="it-IT" sz="1600" b="0" i="0" u="none" strike="noStrike" cap="none" normalizeH="0" baseline="0" dirty="0">
                <a:ln>
                  <a:noFill/>
                </a:ln>
                <a:solidFill>
                  <a:schemeClr val="tx1"/>
                </a:solidFill>
                <a:effectLst/>
                <a:latin typeface="+mj-lt"/>
                <a:ea typeface="Times New Roman" pitchFamily="18" charset="0"/>
              </a:rPr>
              <a:t> a quella descritta dall’ipotesi considerata. In linea di massima </a:t>
            </a:r>
            <a:r>
              <a:rPr kumimoji="0" lang="it-IT" sz="1600" b="1" i="0" u="none" strike="noStrike" cap="none" normalizeH="0" baseline="0" dirty="0">
                <a:ln>
                  <a:noFill/>
                </a:ln>
                <a:solidFill>
                  <a:schemeClr val="tx1"/>
                </a:solidFill>
                <a:effectLst/>
                <a:latin typeface="+mj-lt"/>
                <a:ea typeface="Times New Roman" pitchFamily="18" charset="0"/>
              </a:rPr>
              <a:t>non è consigliato l’utilizzo della formula relativa alla 3° ipotesi</a:t>
            </a:r>
            <a:r>
              <a:rPr kumimoji="0" lang="it-IT" sz="1600" b="0" i="0" u="none" strike="noStrike" cap="none" normalizeH="0" baseline="0" dirty="0">
                <a:ln>
                  <a:noFill/>
                </a:ln>
                <a:solidFill>
                  <a:schemeClr val="tx1"/>
                </a:solidFill>
                <a:effectLst/>
                <a:latin typeface="+mj-lt"/>
                <a:ea typeface="Times New Roman" pitchFamily="18" charset="0"/>
              </a:rPr>
              <a:t>, </a:t>
            </a:r>
            <a:r>
              <a:rPr lang="it-IT" sz="1600" dirty="0">
                <a:latin typeface="+mj-lt"/>
                <a:ea typeface="Times New Roman" pitchFamily="18" charset="0"/>
              </a:rPr>
              <a:t>che</a:t>
            </a:r>
            <a:r>
              <a:rPr kumimoji="0" lang="it-IT" sz="1600" b="0" i="0" u="none" strike="noStrike" cap="none" normalizeH="0" baseline="0" dirty="0">
                <a:ln>
                  <a:noFill/>
                </a:ln>
                <a:solidFill>
                  <a:schemeClr val="tx1"/>
                </a:solidFill>
                <a:effectLst/>
                <a:latin typeface="+mj-lt"/>
                <a:ea typeface="Times New Roman" pitchFamily="18" charset="0"/>
              </a:rPr>
              <a:t> porta alla determinazione del capitale “potenziale” (e non a quello economico) </a:t>
            </a:r>
            <a:r>
              <a:rPr lang="it-IT" sz="1600" dirty="0">
                <a:latin typeface="+mj-lt"/>
                <a:ea typeface="Times New Roman" pitchFamily="18" charset="0"/>
              </a:rPr>
              <a:t>perché</a:t>
            </a:r>
            <a:r>
              <a:rPr kumimoji="0" lang="it-IT" sz="1600" b="0" i="0" u="none" strike="noStrike" cap="none" normalizeH="0" baseline="0" dirty="0">
                <a:ln>
                  <a:noFill/>
                </a:ln>
                <a:solidFill>
                  <a:schemeClr val="tx1"/>
                </a:solidFill>
                <a:effectLst/>
                <a:latin typeface="+mj-lt"/>
                <a:ea typeface="Times New Roman" pitchFamily="18" charset="0"/>
              </a:rPr>
              <a:t> assume che l’azienda effettui investimenti con rendimenti costantemente superiori al WACC. Per stabilire quale delle prime due ipotesi è quella maggiormente idonea </a:t>
            </a:r>
            <a:r>
              <a:rPr kumimoji="0" lang="it-IT" sz="1600" b="1" i="0" u="none" strike="noStrike" cap="none" normalizeH="0" baseline="0" dirty="0">
                <a:ln>
                  <a:noFill/>
                </a:ln>
                <a:solidFill>
                  <a:schemeClr val="tx1"/>
                </a:solidFill>
                <a:effectLst/>
                <a:latin typeface="+mj-lt"/>
                <a:ea typeface="Times New Roman" pitchFamily="18" charset="0"/>
              </a:rPr>
              <a:t>è opportuno capire l’effettiva configurazione del capitale K</a:t>
            </a:r>
            <a:r>
              <a:rPr kumimoji="0" lang="it-IT" sz="1600" b="0" i="0" u="none" strike="noStrike" cap="none" normalizeH="0" baseline="0" dirty="0">
                <a:ln>
                  <a:noFill/>
                </a:ln>
                <a:solidFill>
                  <a:schemeClr val="tx1"/>
                </a:solidFill>
                <a:effectLst/>
                <a:latin typeface="+mj-lt"/>
                <a:ea typeface="Times New Roman" pitchFamily="18" charset="0"/>
              </a:rPr>
              <a:t> ed, in particolare se rappresenta il semplice capitale contabile (a cui si adatta meglio la 2° ipotesi) o il capitale di sostituzione, che è comprensivo della valorizzazione dei beni immateriali  (a cui si adatta meglio la 1° ipotesi). </a:t>
            </a:r>
          </a:p>
          <a:p>
            <a:pPr marL="0" marR="0" lvl="0" indent="0" algn="just" defTabSz="914400" rtl="0" eaLnBrk="1" fontAlgn="base" latinLnBrk="0" hangingPunct="1">
              <a:lnSpc>
                <a:spcPct val="150000"/>
              </a:lnSpc>
              <a:spcBef>
                <a:spcPct val="0"/>
              </a:spcBef>
              <a:spcAft>
                <a:spcPct val="0"/>
              </a:spcAft>
              <a:buClrTx/>
              <a:buSzTx/>
              <a:buFontTx/>
              <a:buNone/>
              <a:tabLst/>
            </a:pPr>
            <a:r>
              <a:rPr kumimoji="0" lang="it-IT" sz="1600" b="1" i="0" u="none" strike="noStrike" cap="none" normalizeH="0" baseline="0" dirty="0">
                <a:ln>
                  <a:noFill/>
                </a:ln>
                <a:solidFill>
                  <a:srgbClr val="FF0000"/>
                </a:solidFill>
                <a:effectLst/>
                <a:latin typeface="+mj-lt"/>
                <a:ea typeface="Times New Roman" pitchFamily="18" charset="0"/>
              </a:rPr>
              <a:t>Considerando la complessità di stimare correttamente il valore di questi beni è ragionevole affermare che è preferibile l’utilizzo della formula proposta per la seconda ipotesi. </a:t>
            </a:r>
            <a:endParaRPr kumimoji="0" lang="it-IT" sz="2000" b="1" i="0" u="none" strike="noStrike" cap="none" normalizeH="0" baseline="0" dirty="0">
              <a:ln>
                <a:noFill/>
              </a:ln>
              <a:solidFill>
                <a:srgbClr val="FF0000"/>
              </a:solidFill>
              <a:effectLst/>
              <a:latin typeface="+mj-lt"/>
            </a:endParaRPr>
          </a:p>
        </p:txBody>
      </p:sp>
      <p:sp>
        <p:nvSpPr>
          <p:cNvPr id="9" name="CasellaDiTesto 8"/>
          <p:cNvSpPr txBox="1"/>
          <p:nvPr/>
        </p:nvSpPr>
        <p:spPr>
          <a:xfrm>
            <a:off x="251520" y="1700808"/>
            <a:ext cx="1636987" cy="369332"/>
          </a:xfrm>
          <a:prstGeom prst="rect">
            <a:avLst/>
          </a:prstGeom>
          <a:noFill/>
        </p:spPr>
        <p:txBody>
          <a:bodyPr wrap="none" rtlCol="0">
            <a:spAutoFit/>
          </a:bodyPr>
          <a:lstStyle/>
          <a:p>
            <a:r>
              <a:rPr lang="it-IT" b="1" dirty="0">
                <a:latin typeface="+mj-lt"/>
              </a:rPr>
              <a:t>Concludendo:</a:t>
            </a:r>
          </a:p>
        </p:txBody>
      </p:sp>
      <p:sp>
        <p:nvSpPr>
          <p:cNvPr id="7" name="Rettangolo 6"/>
          <p:cNvSpPr/>
          <p:nvPr/>
        </p:nvSpPr>
        <p:spPr>
          <a:xfrm>
            <a:off x="103506" y="620688"/>
            <a:ext cx="1718612"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it-IT" sz="2400" b="1" i="1" u="sng" cap="small" dirty="0">
                <a:latin typeface="+mj-lt"/>
              </a:rPr>
              <a:t>Stima di </a:t>
            </a:r>
            <a:r>
              <a:rPr lang="it-IT" sz="2400" b="1" i="1" u="sng" dirty="0">
                <a:latin typeface="+mj-lt"/>
              </a:rPr>
              <a:t>VF</a:t>
            </a:r>
            <a:r>
              <a:rPr lang="it-IT" sz="2400" b="1" i="1" u="sng" cap="small" dirty="0">
                <a:latin typeface="+mj-lt"/>
              </a:rPr>
              <a:t> </a:t>
            </a:r>
          </a:p>
        </p:txBody>
      </p:sp>
    </p:spTree>
    <p:extLst>
      <p:ext uri="{BB962C8B-B14F-4D97-AF65-F5344CB8AC3E}">
        <p14:creationId xmlns:p14="http://schemas.microsoft.com/office/powerpoint/2010/main" val="89612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0" y="2420888"/>
            <a:ext cx="9144000" cy="1569660"/>
          </a:xfrm>
          <a:prstGeom prst="rect">
            <a:avLst/>
          </a:prstGeom>
          <a:solidFill>
            <a:schemeClr val="accent3">
              <a:lumMod val="20000"/>
              <a:lumOff val="80000"/>
            </a:schemeClr>
          </a:solidFill>
        </p:spPr>
        <p:txBody>
          <a:bodyPr wrap="square" rtlCol="0">
            <a:spAutoFit/>
          </a:bodyPr>
          <a:lstStyle/>
          <a:p>
            <a:pPr algn="ctr"/>
            <a:r>
              <a:rPr lang="it-IT" sz="4800" b="1" dirty="0">
                <a:solidFill>
                  <a:srgbClr val="002060"/>
                </a:solidFill>
                <a:latin typeface="Cambria"/>
              </a:rPr>
              <a:t>METODI DI VALUTAZIONE PATRIMONIALI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45</a:t>
            </a:fld>
            <a:endParaRPr lang="it-IT"/>
          </a:p>
        </p:txBody>
      </p:sp>
      <p:sp>
        <p:nvSpPr>
          <p:cNvPr id="6" name="CasellaDiTesto 5"/>
          <p:cNvSpPr txBox="1"/>
          <p:nvPr/>
        </p:nvSpPr>
        <p:spPr>
          <a:xfrm>
            <a:off x="-25349" y="6453336"/>
            <a:ext cx="2653133" cy="307777"/>
          </a:xfrm>
          <a:prstGeom prst="rect">
            <a:avLst/>
          </a:prstGeom>
          <a:noFill/>
        </p:spPr>
        <p:txBody>
          <a:bodyPr wrap="square" rtlCol="0">
            <a:spAutoFit/>
          </a:bodyPr>
          <a:lstStyle/>
          <a:p>
            <a:pPr algn="ctr"/>
            <a:r>
              <a:rPr lang="it-IT" sz="1400" b="1" dirty="0">
                <a:solidFill>
                  <a:srgbClr val="002060"/>
                </a:solidFill>
                <a:latin typeface="+mj-lt"/>
              </a:rPr>
              <a:t>Anno Accademico 2013/2014</a:t>
            </a:r>
          </a:p>
        </p:txBody>
      </p:sp>
    </p:spTree>
    <p:extLst>
      <p:ext uri="{BB962C8B-B14F-4D97-AF65-F5344CB8AC3E}">
        <p14:creationId xmlns:p14="http://schemas.microsoft.com/office/powerpoint/2010/main" val="2507628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87524" y="692696"/>
            <a:ext cx="8568952" cy="1569660"/>
          </a:xfrm>
          <a:prstGeom prst="rect">
            <a:avLst/>
          </a:prstGeom>
        </p:spPr>
        <p:txBody>
          <a:bodyPr wrap="square">
            <a:spAutoFit/>
          </a:bodyPr>
          <a:lstStyle/>
          <a:p>
            <a:pPr algn="just"/>
            <a:r>
              <a:rPr lang="it-IT" sz="2400" i="1" dirty="0">
                <a:latin typeface="+mj-lt"/>
              </a:rPr>
              <a:t>Attraverso i metodi patrimoniali, si assegna un valore all’azienda in funzione della consistenza patrimoniale della stessa.  Spesso si utilizzano questi metodi quando la stima dei risultati futuri è poco attendibile</a:t>
            </a:r>
          </a:p>
        </p:txBody>
      </p:sp>
      <p:sp>
        <p:nvSpPr>
          <p:cNvPr id="8" name="Rettangolo 7"/>
          <p:cNvSpPr/>
          <p:nvPr/>
        </p:nvSpPr>
        <p:spPr>
          <a:xfrm>
            <a:off x="75074" y="3284984"/>
            <a:ext cx="1904638" cy="1015663"/>
          </a:xfrm>
          <a:prstGeom prst="rect">
            <a:avLst/>
          </a:prstGeom>
          <a:solidFill>
            <a:schemeClr val="bg2"/>
          </a:solidFill>
        </p:spPr>
        <p:txBody>
          <a:bodyPr wrap="square">
            <a:spAutoFit/>
          </a:bodyPr>
          <a:lstStyle/>
          <a:p>
            <a:pPr lvl="0" algn="ctr">
              <a:spcAft>
                <a:spcPts val="0"/>
              </a:spcAft>
              <a:tabLst>
                <a:tab pos="457200" algn="l"/>
              </a:tabLst>
            </a:pPr>
            <a:r>
              <a:rPr lang="it-IT" sz="2000" b="1" dirty="0">
                <a:solidFill>
                  <a:schemeClr val="bg1"/>
                </a:solidFill>
                <a:effectLst/>
                <a:latin typeface="+mj-lt"/>
                <a:ea typeface="Times New Roman"/>
              </a:rPr>
              <a:t>Metodi patrimoniali semplici</a:t>
            </a:r>
            <a:endParaRPr lang="it-IT" b="1" dirty="0">
              <a:solidFill>
                <a:schemeClr val="bg1"/>
              </a:solidFill>
              <a:effectLst/>
              <a:latin typeface="+mj-lt"/>
              <a:ea typeface="Times New Roman"/>
            </a:endParaRPr>
          </a:p>
        </p:txBody>
      </p:sp>
      <p:sp>
        <p:nvSpPr>
          <p:cNvPr id="9" name="Freccia a destra 8"/>
          <p:cNvSpPr/>
          <p:nvPr/>
        </p:nvSpPr>
        <p:spPr>
          <a:xfrm>
            <a:off x="2071448" y="3733435"/>
            <a:ext cx="691451" cy="118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10" name="Rettangolo 9"/>
          <p:cNvSpPr/>
          <p:nvPr/>
        </p:nvSpPr>
        <p:spPr>
          <a:xfrm>
            <a:off x="2917638" y="3192650"/>
            <a:ext cx="6000583" cy="1200329"/>
          </a:xfrm>
          <a:prstGeom prst="rect">
            <a:avLst/>
          </a:prstGeom>
          <a:solidFill>
            <a:schemeClr val="bg1">
              <a:lumMod val="85000"/>
            </a:schemeClr>
          </a:solidFill>
        </p:spPr>
        <p:txBody>
          <a:bodyPr wrap="square">
            <a:spAutoFit/>
          </a:bodyPr>
          <a:lstStyle/>
          <a:p>
            <a:pPr algn="just"/>
            <a:r>
              <a:rPr lang="it-IT" i="1" dirty="0">
                <a:latin typeface="+mn-lt"/>
              </a:rPr>
              <a:t>assegnano all’azienda un valore partendo dalla sua situazione patrimoniale ad una certa data per poi riesprimere tutte le attività e passività dell’azienda ai valori correnti (utile per valutare le società immobiliari)</a:t>
            </a:r>
          </a:p>
        </p:txBody>
      </p:sp>
      <p:sp>
        <p:nvSpPr>
          <p:cNvPr id="11" name="Rettangolo 10"/>
          <p:cNvSpPr/>
          <p:nvPr/>
        </p:nvSpPr>
        <p:spPr>
          <a:xfrm>
            <a:off x="75074" y="5301208"/>
            <a:ext cx="1904638" cy="1015663"/>
          </a:xfrm>
          <a:prstGeom prst="rect">
            <a:avLst/>
          </a:prstGeom>
          <a:solidFill>
            <a:schemeClr val="accent2"/>
          </a:solidFill>
        </p:spPr>
        <p:txBody>
          <a:bodyPr wrap="square">
            <a:spAutoFit/>
          </a:bodyPr>
          <a:lstStyle/>
          <a:p>
            <a:pPr algn="ctr"/>
            <a:r>
              <a:rPr lang="it-IT" sz="2000" b="1" dirty="0">
                <a:solidFill>
                  <a:schemeClr val="bg1"/>
                </a:solidFill>
                <a:latin typeface="+mj-lt"/>
                <a:ea typeface="Times New Roman"/>
              </a:rPr>
              <a:t>M</a:t>
            </a:r>
            <a:r>
              <a:rPr lang="it-IT" sz="2000" b="1" dirty="0">
                <a:solidFill>
                  <a:schemeClr val="bg1"/>
                </a:solidFill>
                <a:effectLst/>
                <a:latin typeface="+mj-lt"/>
                <a:ea typeface="Times New Roman"/>
              </a:rPr>
              <a:t>etodi patrimoniali complessi</a:t>
            </a:r>
            <a:endParaRPr lang="it-IT" sz="2000" b="1" dirty="0">
              <a:solidFill>
                <a:schemeClr val="bg1"/>
              </a:solidFill>
              <a:latin typeface="+mj-lt"/>
            </a:endParaRPr>
          </a:p>
        </p:txBody>
      </p:sp>
      <p:sp>
        <p:nvSpPr>
          <p:cNvPr id="12" name="Freccia a destra 11"/>
          <p:cNvSpPr/>
          <p:nvPr/>
        </p:nvSpPr>
        <p:spPr>
          <a:xfrm>
            <a:off x="2071448" y="5739961"/>
            <a:ext cx="691451" cy="118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
        <p:nvSpPr>
          <p:cNvPr id="13" name="Rettangolo 12"/>
          <p:cNvSpPr/>
          <p:nvPr/>
        </p:nvSpPr>
        <p:spPr>
          <a:xfrm>
            <a:off x="2917638" y="5208874"/>
            <a:ext cx="5938838" cy="1200329"/>
          </a:xfrm>
          <a:prstGeom prst="rect">
            <a:avLst/>
          </a:prstGeom>
          <a:solidFill>
            <a:schemeClr val="bg1">
              <a:lumMod val="85000"/>
            </a:schemeClr>
          </a:solidFill>
        </p:spPr>
        <p:txBody>
          <a:bodyPr wrap="square">
            <a:spAutoFit/>
          </a:bodyPr>
          <a:lstStyle/>
          <a:p>
            <a:pPr algn="just"/>
            <a:r>
              <a:rPr lang="it-IT" i="1" dirty="0">
                <a:latin typeface="+mn-lt"/>
              </a:rPr>
              <a:t>partono dall’esistenza di una situazione patrimoniale ad una certa data ma al momento di esprimerla ai valori correnti prendono in considerazione anche il valore dei beni immateriali (marchio, licenze, ecc.).</a:t>
            </a:r>
          </a:p>
        </p:txBody>
      </p:sp>
      <p:sp>
        <p:nvSpPr>
          <p:cNvPr id="14" name="CasellaDiTesto 13"/>
          <p:cNvSpPr txBox="1">
            <a:spLocks/>
          </p:cNvSpPr>
          <p:nvPr/>
        </p:nvSpPr>
        <p:spPr>
          <a:xfrm>
            <a:off x="0" y="-99392"/>
            <a:ext cx="9144000" cy="523220"/>
          </a:xfrm>
          <a:prstGeom prst="rect">
            <a:avLst/>
          </a:prstGeom>
          <a:noFill/>
        </p:spPr>
        <p:txBody>
          <a:bodyPr wrap="square" rtlCol="0" anchor="ctr" anchorCtr="0">
            <a:spAutoFit/>
          </a:bodyPr>
          <a:lstStyle/>
          <a:p>
            <a:r>
              <a:rPr lang="it-IT" sz="2800" b="1" dirty="0">
                <a:solidFill>
                  <a:srgbClr val="FFFFFF"/>
                </a:solidFill>
                <a:latin typeface="Cambria"/>
              </a:rPr>
              <a:t>Metodi di valutazione patrimoniali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46</a:t>
            </a:fld>
            <a:endParaRPr lang="it-IT"/>
          </a:p>
        </p:txBody>
      </p:sp>
    </p:spTree>
    <p:extLst>
      <p:ext uri="{BB962C8B-B14F-4D97-AF65-F5344CB8AC3E}">
        <p14:creationId xmlns:p14="http://schemas.microsoft.com/office/powerpoint/2010/main" val="39547332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a:spLocks/>
          </p:cNvSpPr>
          <p:nvPr/>
        </p:nvSpPr>
        <p:spPr>
          <a:xfrm>
            <a:off x="0" y="-99392"/>
            <a:ext cx="9144000" cy="523220"/>
          </a:xfrm>
          <a:prstGeom prst="rect">
            <a:avLst/>
          </a:prstGeom>
          <a:noFill/>
        </p:spPr>
        <p:txBody>
          <a:bodyPr wrap="square" rtlCol="0" anchor="ctr" anchorCtr="0">
            <a:spAutoFit/>
          </a:bodyPr>
          <a:lstStyle/>
          <a:p>
            <a:r>
              <a:rPr lang="it-IT" sz="2800" b="1" dirty="0">
                <a:solidFill>
                  <a:srgbClr val="FFFFFF"/>
                </a:solidFill>
                <a:latin typeface="Cambria"/>
              </a:rPr>
              <a:t>Metodi di valutazione patrimoniali</a:t>
            </a:r>
          </a:p>
        </p:txBody>
      </p:sp>
      <p:sp>
        <p:nvSpPr>
          <p:cNvPr id="6" name="Rettangolo 5"/>
          <p:cNvSpPr/>
          <p:nvPr/>
        </p:nvSpPr>
        <p:spPr>
          <a:xfrm>
            <a:off x="0" y="436022"/>
            <a:ext cx="8856984" cy="400110"/>
          </a:xfrm>
          <a:prstGeom prst="rect">
            <a:avLst/>
          </a:prstGeom>
        </p:spPr>
        <p:txBody>
          <a:bodyPr wrap="square">
            <a:spAutoFit/>
          </a:bodyPr>
          <a:lstStyle/>
          <a:p>
            <a:r>
              <a:rPr lang="it-IT" sz="2000" b="1" dirty="0">
                <a:solidFill>
                  <a:srgbClr val="000000"/>
                </a:solidFill>
                <a:latin typeface="Cambria"/>
              </a:rPr>
              <a:t>      La misura degli oneri fiscali potenziali sulle plusvalenze</a:t>
            </a:r>
          </a:p>
        </p:txBody>
      </p:sp>
      <p:sp>
        <p:nvSpPr>
          <p:cNvPr id="2" name="Rettangolo 1"/>
          <p:cNvSpPr/>
          <p:nvPr/>
        </p:nvSpPr>
        <p:spPr>
          <a:xfrm>
            <a:off x="179512" y="1475445"/>
            <a:ext cx="8677472" cy="871970"/>
          </a:xfrm>
          <a:prstGeom prst="rect">
            <a:avLst/>
          </a:prstGeom>
          <a:solidFill>
            <a:schemeClr val="bg1"/>
          </a:solidFill>
          <a:ln>
            <a:noFill/>
          </a:ln>
        </p:spPr>
        <p:txBody>
          <a:bodyPr wrap="square">
            <a:spAutoFit/>
          </a:bodyPr>
          <a:lstStyle/>
          <a:p>
            <a:pPr algn="just">
              <a:lnSpc>
                <a:spcPct val="150000"/>
              </a:lnSpc>
            </a:pPr>
            <a:r>
              <a:rPr lang="it-IT" dirty="0">
                <a:solidFill>
                  <a:srgbClr val="000000"/>
                </a:solidFill>
                <a:latin typeface="Cambria"/>
              </a:rPr>
              <a:t>Sulle plusvalenze potenziali originate dalla stima degli elementi patrimoniali si dovrà stimare il relativo carico fiscale. Alcune obiezioni sul principio:</a:t>
            </a:r>
          </a:p>
        </p:txBody>
      </p:sp>
      <p:sp>
        <p:nvSpPr>
          <p:cNvPr id="8" name="Rettangolo 7"/>
          <p:cNvSpPr/>
          <p:nvPr/>
        </p:nvSpPr>
        <p:spPr>
          <a:xfrm>
            <a:off x="184586" y="4725144"/>
            <a:ext cx="8677472" cy="1477328"/>
          </a:xfrm>
          <a:prstGeom prst="rect">
            <a:avLst/>
          </a:prstGeom>
          <a:noFill/>
        </p:spPr>
        <p:txBody>
          <a:bodyPr wrap="square">
            <a:spAutoFit/>
          </a:bodyPr>
          <a:lstStyle/>
          <a:p>
            <a:pPr algn="just"/>
            <a:r>
              <a:rPr lang="it-IT" dirty="0">
                <a:solidFill>
                  <a:srgbClr val="000000"/>
                </a:solidFill>
                <a:latin typeface="Cambria"/>
              </a:rPr>
              <a:t>Il problema dell’aliquota d’imposta sulle plusvalenze: misura piena o ridotta?</a:t>
            </a:r>
          </a:p>
          <a:p>
            <a:pPr algn="just"/>
            <a:r>
              <a:rPr lang="it-IT" dirty="0">
                <a:solidFill>
                  <a:srgbClr val="000000"/>
                </a:solidFill>
                <a:latin typeface="Cambria"/>
              </a:rPr>
              <a:t>Le perdite fiscali vengono stimate in relazione alla loro possibilità di recupero, attualizzando le corrispondenti imposte.</a:t>
            </a:r>
          </a:p>
          <a:p>
            <a:pPr algn="just"/>
            <a:r>
              <a:rPr lang="it-IT" dirty="0">
                <a:solidFill>
                  <a:srgbClr val="000000"/>
                </a:solidFill>
                <a:latin typeface="Cambria"/>
              </a:rPr>
              <a:t>Presupposto per il recupero delle perdite fiscali è la ragionevole certezza di redditi futuri idonei a compensarle</a:t>
            </a:r>
            <a:r>
              <a:rPr lang="it-IT" dirty="0">
                <a:solidFill>
                  <a:srgbClr val="000000"/>
                </a:solidFill>
              </a:rPr>
              <a:t>.</a:t>
            </a:r>
          </a:p>
        </p:txBody>
      </p:sp>
      <p:sp>
        <p:nvSpPr>
          <p:cNvPr id="9" name="Rettangolo 8"/>
          <p:cNvSpPr/>
          <p:nvPr/>
        </p:nvSpPr>
        <p:spPr>
          <a:xfrm>
            <a:off x="179512" y="2564904"/>
            <a:ext cx="8677472" cy="1754326"/>
          </a:xfrm>
          <a:prstGeom prst="rect">
            <a:avLst/>
          </a:prstGeom>
        </p:spPr>
        <p:txBody>
          <a:bodyPr wrap="square">
            <a:spAutoFit/>
          </a:bodyPr>
          <a:lstStyle/>
          <a:p>
            <a:pPr algn="just">
              <a:lnSpc>
                <a:spcPct val="150000"/>
              </a:lnSpc>
            </a:pPr>
            <a:r>
              <a:rPr lang="it-IT" i="1" dirty="0">
                <a:solidFill>
                  <a:srgbClr val="000000"/>
                </a:solidFill>
                <a:latin typeface="Cambria"/>
              </a:rPr>
              <a:t>a) Alcuni beni che hanno originato la plusvalenza non sono destinati al realizzo (es. impianti di aziende industriali)</a:t>
            </a:r>
          </a:p>
          <a:p>
            <a:pPr algn="just">
              <a:lnSpc>
                <a:spcPct val="150000"/>
              </a:lnSpc>
            </a:pPr>
            <a:r>
              <a:rPr lang="it-IT" i="1" dirty="0">
                <a:solidFill>
                  <a:srgbClr val="000000"/>
                </a:solidFill>
                <a:latin typeface="Cambria"/>
              </a:rPr>
              <a:t>b) Si possono verificare casi in cui il gravame fiscale viene eliminato o contenuto per effetto di rivalutazioni fiscalmente agevolate o compensazioni con perdite.</a:t>
            </a:r>
          </a:p>
        </p:txBody>
      </p:sp>
      <p:sp>
        <p:nvSpPr>
          <p:cNvPr id="3" name="Segnaposto numero diapositiva 2"/>
          <p:cNvSpPr>
            <a:spLocks noGrp="1"/>
          </p:cNvSpPr>
          <p:nvPr>
            <p:ph type="sldNum" sz="quarter" idx="12"/>
          </p:nvPr>
        </p:nvSpPr>
        <p:spPr/>
        <p:txBody>
          <a:bodyPr/>
          <a:lstStyle/>
          <a:p>
            <a:fld id="{440E8D7C-6719-41CD-A18B-D7D8B4F93C24}" type="slidenum">
              <a:rPr lang="it-IT" smtClean="0"/>
              <a:pPr/>
              <a:t>47</a:t>
            </a:fld>
            <a:endParaRPr lang="it-IT"/>
          </a:p>
        </p:txBody>
      </p:sp>
    </p:spTree>
    <p:extLst>
      <p:ext uri="{BB962C8B-B14F-4D97-AF65-F5344CB8AC3E}">
        <p14:creationId xmlns:p14="http://schemas.microsoft.com/office/powerpoint/2010/main" val="9223494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36512" y="3030051"/>
            <a:ext cx="1547664" cy="830997"/>
          </a:xfrm>
          <a:prstGeom prst="rect">
            <a:avLst/>
          </a:prstGeom>
          <a:noFill/>
        </p:spPr>
        <p:txBody>
          <a:bodyPr wrap="square" rtlCol="0">
            <a:spAutoFit/>
          </a:bodyPr>
          <a:lstStyle/>
          <a:p>
            <a:pPr fontAlgn="auto">
              <a:spcBef>
                <a:spcPts val="0"/>
              </a:spcBef>
              <a:spcAft>
                <a:spcPts val="0"/>
              </a:spcAft>
            </a:pPr>
            <a:r>
              <a:rPr lang="it-IT" sz="1600" dirty="0">
                <a:solidFill>
                  <a:prstClr val="black"/>
                </a:solidFill>
                <a:latin typeface="Trebuchet MS" pitchFamily="34" charset="0"/>
              </a:rPr>
              <a:t>Il metodo patrimoniale complesso</a:t>
            </a:r>
          </a:p>
        </p:txBody>
      </p:sp>
      <p:sp>
        <p:nvSpPr>
          <p:cNvPr id="5" name="Parentesi graffa aperta 4"/>
          <p:cNvSpPr/>
          <p:nvPr/>
        </p:nvSpPr>
        <p:spPr>
          <a:xfrm>
            <a:off x="1259632" y="0"/>
            <a:ext cx="504056" cy="6858000"/>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6" name="CasellaDiTesto 5"/>
          <p:cNvSpPr txBox="1"/>
          <p:nvPr/>
        </p:nvSpPr>
        <p:spPr>
          <a:xfrm>
            <a:off x="1475656" y="0"/>
            <a:ext cx="6696744" cy="338554"/>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Pregi e limiti del metodo patrimoniale semplice</a:t>
            </a:r>
          </a:p>
        </p:txBody>
      </p:sp>
      <p:sp>
        <p:nvSpPr>
          <p:cNvPr id="8" name="CasellaDiTesto 7"/>
          <p:cNvSpPr txBox="1"/>
          <p:nvPr/>
        </p:nvSpPr>
        <p:spPr>
          <a:xfrm>
            <a:off x="1475656" y="755993"/>
            <a:ext cx="2448272" cy="584775"/>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Il metodo patrimoniale complesso</a:t>
            </a:r>
          </a:p>
        </p:txBody>
      </p:sp>
      <p:sp>
        <p:nvSpPr>
          <p:cNvPr id="9" name="Freccia in giù 8"/>
          <p:cNvSpPr/>
          <p:nvPr/>
        </p:nvSpPr>
        <p:spPr>
          <a:xfrm>
            <a:off x="2483768" y="332656"/>
            <a:ext cx="360040"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11" name="CasellaDiTesto 10"/>
          <p:cNvSpPr txBox="1"/>
          <p:nvPr/>
        </p:nvSpPr>
        <p:spPr>
          <a:xfrm>
            <a:off x="1475656" y="2996952"/>
            <a:ext cx="1800200" cy="338554"/>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Gli </a:t>
            </a:r>
            <a:r>
              <a:rPr lang="it-IT" sz="1600" i="1" dirty="0" err="1">
                <a:solidFill>
                  <a:prstClr val="black"/>
                </a:solidFill>
                <a:latin typeface="Trebuchet MS" pitchFamily="34" charset="0"/>
              </a:rPr>
              <a:t>intangibles</a:t>
            </a:r>
            <a:endParaRPr lang="it-IT" sz="1600" i="1" dirty="0">
              <a:solidFill>
                <a:prstClr val="black"/>
              </a:solidFill>
              <a:latin typeface="Trebuchet MS" pitchFamily="34" charset="0"/>
            </a:endParaRPr>
          </a:p>
        </p:txBody>
      </p:sp>
      <p:sp>
        <p:nvSpPr>
          <p:cNvPr id="12" name="Parentesi graffa aperta 11"/>
          <p:cNvSpPr/>
          <p:nvPr/>
        </p:nvSpPr>
        <p:spPr>
          <a:xfrm>
            <a:off x="3995936" y="332656"/>
            <a:ext cx="216024" cy="1296144"/>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13" name="CasellaDiTesto 12"/>
          <p:cNvSpPr txBox="1"/>
          <p:nvPr/>
        </p:nvSpPr>
        <p:spPr>
          <a:xfrm>
            <a:off x="4139952" y="305361"/>
            <a:ext cx="4716016" cy="1323439"/>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a:t>
            </a:r>
            <a:r>
              <a:rPr lang="it-IT" sz="1600" b="1" dirty="0">
                <a:solidFill>
                  <a:prstClr val="black"/>
                </a:solidFill>
                <a:latin typeface="Trebuchet MS" pitchFamily="34" charset="0"/>
              </a:rPr>
              <a:t>Perché nasce </a:t>
            </a:r>
            <a:r>
              <a:rPr lang="it-IT" sz="1600" dirty="0">
                <a:solidFill>
                  <a:prstClr val="black"/>
                </a:solidFill>
                <a:latin typeface="Trebuchet MS" pitchFamily="34" charset="0"/>
              </a:rPr>
              <a:t>“</a:t>
            </a:r>
            <a:r>
              <a:rPr lang="it-IT" sz="1600" i="1" dirty="0">
                <a:solidFill>
                  <a:prstClr val="black"/>
                </a:solidFill>
                <a:latin typeface="Trebuchet MS" pitchFamily="34" charset="0"/>
              </a:rPr>
              <a:t>non tutti i valori di cui si compone il capitale di un’impresa funzionante sono riconducibili a beni</a:t>
            </a:r>
            <a:r>
              <a:rPr lang="it-IT" sz="1600" dirty="0">
                <a:solidFill>
                  <a:prstClr val="black"/>
                </a:solidFill>
                <a:latin typeface="Trebuchet MS" pitchFamily="34" charset="0"/>
              </a:rPr>
              <a:t>” V. Coda, 1963</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a:t>
            </a:r>
            <a:r>
              <a:rPr lang="it-IT" sz="1600" b="1" dirty="0">
                <a:solidFill>
                  <a:prstClr val="black"/>
                </a:solidFill>
                <a:latin typeface="Trebuchet MS" pitchFamily="34" charset="0"/>
              </a:rPr>
              <a:t>Cosa è </a:t>
            </a:r>
            <a:r>
              <a:rPr lang="it-IT" sz="1600" b="1" dirty="0">
                <a:solidFill>
                  <a:prstClr val="black"/>
                </a:solidFill>
                <a:latin typeface="Trebuchet MS" pitchFamily="34" charset="0"/>
                <a:sym typeface="Wingdings" pitchFamily="2" charset="2"/>
              </a:rPr>
              <a:t> </a:t>
            </a:r>
            <a:r>
              <a:rPr lang="it-IT" sz="1600" b="1" dirty="0">
                <a:solidFill>
                  <a:prstClr val="black"/>
                </a:solidFill>
                <a:latin typeface="Trebuchet MS" pitchFamily="34" charset="0"/>
              </a:rPr>
              <a:t>(W = K + I) </a:t>
            </a:r>
            <a:r>
              <a:rPr lang="it-IT" sz="1600" b="1" dirty="0">
                <a:solidFill>
                  <a:prstClr val="black"/>
                </a:solidFill>
                <a:latin typeface="Trebuchet MS" pitchFamily="34" charset="0"/>
                <a:sym typeface="Wingdings" pitchFamily="2" charset="2"/>
              </a:rPr>
              <a:t> </a:t>
            </a:r>
            <a:endParaRPr lang="it-IT" sz="1600" b="1" dirty="0">
              <a:solidFill>
                <a:prstClr val="black"/>
              </a:solidFill>
              <a:latin typeface="Trebuchet MS" pitchFamily="34" charset="0"/>
            </a:endParaRPr>
          </a:p>
          <a:p>
            <a:pPr fontAlgn="auto">
              <a:spcBef>
                <a:spcPts val="0"/>
              </a:spcBef>
              <a:spcAft>
                <a:spcPts val="0"/>
              </a:spcAft>
              <a:buFont typeface="Arial" pitchFamily="34" charset="0"/>
              <a:buChar char="•"/>
            </a:pPr>
            <a:r>
              <a:rPr lang="it-IT" sz="1600" b="1" dirty="0">
                <a:solidFill>
                  <a:prstClr val="black"/>
                </a:solidFill>
                <a:latin typeface="Trebuchet MS" pitchFamily="34" charset="0"/>
              </a:rPr>
              <a:t> A quali aziende si adatta meglio</a:t>
            </a:r>
          </a:p>
        </p:txBody>
      </p:sp>
      <p:sp>
        <p:nvSpPr>
          <p:cNvPr id="14" name="Parentesi graffa aperta 13"/>
          <p:cNvSpPr/>
          <p:nvPr/>
        </p:nvSpPr>
        <p:spPr>
          <a:xfrm>
            <a:off x="3059832" y="1556792"/>
            <a:ext cx="360040" cy="3240360"/>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15" name="CasellaDiTesto 14"/>
          <p:cNvSpPr txBox="1"/>
          <p:nvPr/>
        </p:nvSpPr>
        <p:spPr>
          <a:xfrm>
            <a:off x="3275856" y="1844824"/>
            <a:ext cx="1800200" cy="584775"/>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Caratteri</a:t>
            </a:r>
          </a:p>
          <a:p>
            <a:pPr fontAlgn="auto">
              <a:spcBef>
                <a:spcPts val="0"/>
              </a:spcBef>
              <a:spcAft>
                <a:spcPts val="0"/>
              </a:spcAft>
            </a:pPr>
            <a:r>
              <a:rPr lang="it-IT" sz="1600" i="1" dirty="0">
                <a:solidFill>
                  <a:prstClr val="black"/>
                </a:solidFill>
                <a:latin typeface="Trebuchet MS" pitchFamily="34" charset="0"/>
              </a:rPr>
              <a:t>(</a:t>
            </a:r>
            <a:r>
              <a:rPr lang="it-IT" sz="1600" i="1" dirty="0" err="1">
                <a:solidFill>
                  <a:prstClr val="black"/>
                </a:solidFill>
                <a:latin typeface="Trebuchet MS" pitchFamily="34" charset="0"/>
              </a:rPr>
              <a:t>Brugger</a:t>
            </a:r>
            <a:r>
              <a:rPr lang="it-IT" sz="1600" i="1" dirty="0">
                <a:solidFill>
                  <a:prstClr val="black"/>
                </a:solidFill>
                <a:latin typeface="Trebuchet MS" pitchFamily="34" charset="0"/>
              </a:rPr>
              <a:t>, 1989)</a:t>
            </a:r>
          </a:p>
        </p:txBody>
      </p:sp>
      <p:sp>
        <p:nvSpPr>
          <p:cNvPr id="16" name="Parentesi graffa aperta 15"/>
          <p:cNvSpPr/>
          <p:nvPr/>
        </p:nvSpPr>
        <p:spPr>
          <a:xfrm>
            <a:off x="4788024" y="1700808"/>
            <a:ext cx="216024" cy="792088"/>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17" name="CasellaDiTesto 16"/>
          <p:cNvSpPr txBox="1"/>
          <p:nvPr/>
        </p:nvSpPr>
        <p:spPr>
          <a:xfrm>
            <a:off x="4896544" y="1628800"/>
            <a:ext cx="3635896" cy="830997"/>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costi ad utilità differita</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trasferibilità </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misurabilità</a:t>
            </a:r>
          </a:p>
        </p:txBody>
      </p:sp>
      <p:sp>
        <p:nvSpPr>
          <p:cNvPr id="18" name="Freccia a destra 17"/>
          <p:cNvSpPr/>
          <p:nvPr/>
        </p:nvSpPr>
        <p:spPr>
          <a:xfrm>
            <a:off x="6372200" y="1916832"/>
            <a:ext cx="1224136"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19" name="CasellaDiTesto 18"/>
          <p:cNvSpPr txBox="1"/>
          <p:nvPr/>
        </p:nvSpPr>
        <p:spPr>
          <a:xfrm>
            <a:off x="7596336" y="1938318"/>
            <a:ext cx="1296144" cy="338554"/>
          </a:xfrm>
          <a:prstGeom prst="rect">
            <a:avLst/>
          </a:prstGeom>
          <a:noFill/>
        </p:spPr>
        <p:txBody>
          <a:bodyPr wrap="square" rtlCol="0">
            <a:spAutoFit/>
          </a:bodyPr>
          <a:lstStyle/>
          <a:p>
            <a:pPr fontAlgn="auto">
              <a:spcBef>
                <a:spcPts val="0"/>
              </a:spcBef>
              <a:spcAft>
                <a:spcPts val="0"/>
              </a:spcAft>
            </a:pPr>
            <a:r>
              <a:rPr lang="it-IT" sz="1600" i="1" dirty="0">
                <a:solidFill>
                  <a:prstClr val="black"/>
                </a:solidFill>
                <a:latin typeface="Trebuchet MS" pitchFamily="34" charset="0"/>
              </a:rPr>
              <a:t>Avviamento </a:t>
            </a:r>
          </a:p>
        </p:txBody>
      </p:sp>
      <p:sp>
        <p:nvSpPr>
          <p:cNvPr id="20" name="CasellaDiTesto 19"/>
          <p:cNvSpPr txBox="1"/>
          <p:nvPr/>
        </p:nvSpPr>
        <p:spPr>
          <a:xfrm>
            <a:off x="6300192" y="1916832"/>
            <a:ext cx="1440160" cy="292388"/>
          </a:xfrm>
          <a:prstGeom prst="rect">
            <a:avLst/>
          </a:prstGeom>
          <a:noFill/>
        </p:spPr>
        <p:txBody>
          <a:bodyPr wrap="square" rtlCol="0">
            <a:spAutoFit/>
          </a:bodyPr>
          <a:lstStyle/>
          <a:p>
            <a:pPr fontAlgn="auto">
              <a:spcBef>
                <a:spcPts val="0"/>
              </a:spcBef>
              <a:spcAft>
                <a:spcPts val="0"/>
              </a:spcAft>
            </a:pPr>
            <a:r>
              <a:rPr lang="it-IT" sz="1300" dirty="0">
                <a:solidFill>
                  <a:prstClr val="white"/>
                </a:solidFill>
                <a:latin typeface="Trebuchet MS" pitchFamily="34" charset="0"/>
              </a:rPr>
              <a:t>diversamente</a:t>
            </a:r>
            <a:endParaRPr lang="it-IT" sz="1300" i="1" dirty="0">
              <a:solidFill>
                <a:prstClr val="white"/>
              </a:solidFill>
              <a:latin typeface="Trebuchet MS" pitchFamily="34" charset="0"/>
            </a:endParaRPr>
          </a:p>
        </p:txBody>
      </p:sp>
      <p:sp>
        <p:nvSpPr>
          <p:cNvPr id="21" name="CasellaDiTesto 20"/>
          <p:cNvSpPr txBox="1"/>
          <p:nvPr/>
        </p:nvSpPr>
        <p:spPr>
          <a:xfrm>
            <a:off x="3275856" y="2874422"/>
            <a:ext cx="1800200" cy="584775"/>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Tassonomia</a:t>
            </a:r>
          </a:p>
          <a:p>
            <a:pPr fontAlgn="auto">
              <a:spcBef>
                <a:spcPts val="0"/>
              </a:spcBef>
              <a:spcAft>
                <a:spcPts val="0"/>
              </a:spcAft>
            </a:pPr>
            <a:r>
              <a:rPr lang="it-IT" sz="1600" dirty="0">
                <a:solidFill>
                  <a:prstClr val="black"/>
                </a:solidFill>
                <a:latin typeface="Trebuchet MS" pitchFamily="34" charset="0"/>
              </a:rPr>
              <a:t>(</a:t>
            </a:r>
            <a:r>
              <a:rPr lang="it-IT" sz="1600" i="1" dirty="0" err="1">
                <a:solidFill>
                  <a:prstClr val="black"/>
                </a:solidFill>
                <a:latin typeface="Trebuchet MS" pitchFamily="34" charset="0"/>
              </a:rPr>
              <a:t>Renoldi</a:t>
            </a:r>
            <a:r>
              <a:rPr lang="it-IT" sz="1600" i="1" dirty="0">
                <a:solidFill>
                  <a:prstClr val="black"/>
                </a:solidFill>
                <a:latin typeface="Trebuchet MS" pitchFamily="34" charset="0"/>
              </a:rPr>
              <a:t>, 1992</a:t>
            </a:r>
            <a:r>
              <a:rPr lang="it-IT" sz="1600" dirty="0">
                <a:solidFill>
                  <a:prstClr val="black"/>
                </a:solidFill>
                <a:latin typeface="Trebuchet MS" pitchFamily="34" charset="0"/>
              </a:rPr>
              <a:t>) </a:t>
            </a:r>
            <a:endParaRPr lang="it-IT" sz="1600" i="1" dirty="0">
              <a:solidFill>
                <a:prstClr val="black"/>
              </a:solidFill>
              <a:latin typeface="Trebuchet MS" pitchFamily="34" charset="0"/>
            </a:endParaRPr>
          </a:p>
        </p:txBody>
      </p:sp>
      <p:sp>
        <p:nvSpPr>
          <p:cNvPr id="22" name="Parentesi graffa aperta 21"/>
          <p:cNvSpPr/>
          <p:nvPr/>
        </p:nvSpPr>
        <p:spPr>
          <a:xfrm>
            <a:off x="4788024" y="2564904"/>
            <a:ext cx="216024" cy="1008112"/>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23" name="CasellaDiTesto 22"/>
          <p:cNvSpPr txBox="1"/>
          <p:nvPr/>
        </p:nvSpPr>
        <p:spPr>
          <a:xfrm>
            <a:off x="4896544" y="2492896"/>
            <a:ext cx="2699792" cy="1077218"/>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beni immateriali in    senso stretto, individuabili</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valori immateriali        non individuabili</a:t>
            </a:r>
          </a:p>
        </p:txBody>
      </p:sp>
      <p:sp>
        <p:nvSpPr>
          <p:cNvPr id="24" name="Freccia angolare in su 23"/>
          <p:cNvSpPr/>
          <p:nvPr/>
        </p:nvSpPr>
        <p:spPr>
          <a:xfrm>
            <a:off x="6732240" y="2420888"/>
            <a:ext cx="1728192" cy="1008112"/>
          </a:xfrm>
          <a:prstGeom prst="bentUpArrow">
            <a:avLst>
              <a:gd name="adj1" fmla="val 8026"/>
              <a:gd name="adj2" fmla="val 162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25" name="CasellaDiTesto 24"/>
          <p:cNvSpPr txBox="1"/>
          <p:nvPr/>
        </p:nvSpPr>
        <p:spPr>
          <a:xfrm>
            <a:off x="3275856" y="3852337"/>
            <a:ext cx="1800200" cy="584775"/>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a:t>
            </a:r>
            <a:r>
              <a:rPr lang="it-IT" sz="1600" dirty="0" err="1">
                <a:solidFill>
                  <a:prstClr val="black"/>
                </a:solidFill>
                <a:latin typeface="Trebuchet MS" pitchFamily="34" charset="0"/>
              </a:rPr>
              <a:t>Tassonomia</a:t>
            </a:r>
            <a:r>
              <a:rPr lang="it-IT" sz="1600" i="1" dirty="0" err="1">
                <a:solidFill>
                  <a:prstClr val="black"/>
                </a:solidFill>
                <a:latin typeface="Trebuchet MS" pitchFamily="34" charset="0"/>
              </a:rPr>
              <a:t>-bis</a:t>
            </a:r>
            <a:endParaRPr lang="it-IT" sz="1600" i="1" dirty="0">
              <a:solidFill>
                <a:prstClr val="black"/>
              </a:solidFill>
              <a:latin typeface="Trebuchet MS" pitchFamily="34" charset="0"/>
            </a:endParaRPr>
          </a:p>
          <a:p>
            <a:pPr fontAlgn="auto">
              <a:spcBef>
                <a:spcPts val="0"/>
              </a:spcBef>
              <a:spcAft>
                <a:spcPts val="0"/>
              </a:spcAft>
            </a:pPr>
            <a:r>
              <a:rPr lang="it-IT" sz="1600" dirty="0">
                <a:solidFill>
                  <a:prstClr val="black"/>
                </a:solidFill>
                <a:latin typeface="Trebuchet MS" pitchFamily="34" charset="0"/>
              </a:rPr>
              <a:t>(</a:t>
            </a:r>
            <a:r>
              <a:rPr lang="it-IT" sz="1600" i="1" dirty="0" err="1">
                <a:solidFill>
                  <a:prstClr val="black"/>
                </a:solidFill>
                <a:latin typeface="Trebuchet MS" pitchFamily="34" charset="0"/>
              </a:rPr>
              <a:t>Zanda</a:t>
            </a:r>
            <a:r>
              <a:rPr lang="it-IT" sz="1600" i="1" dirty="0">
                <a:solidFill>
                  <a:prstClr val="black"/>
                </a:solidFill>
                <a:latin typeface="Trebuchet MS" pitchFamily="34" charset="0"/>
              </a:rPr>
              <a:t>, 2001</a:t>
            </a:r>
            <a:r>
              <a:rPr lang="it-IT" sz="1600" dirty="0">
                <a:solidFill>
                  <a:prstClr val="black"/>
                </a:solidFill>
                <a:latin typeface="Trebuchet MS" pitchFamily="34" charset="0"/>
              </a:rPr>
              <a:t>) </a:t>
            </a:r>
            <a:endParaRPr lang="it-IT" sz="1600" i="1" dirty="0">
              <a:solidFill>
                <a:prstClr val="black"/>
              </a:solidFill>
              <a:latin typeface="Trebuchet MS" pitchFamily="34" charset="0"/>
            </a:endParaRPr>
          </a:p>
        </p:txBody>
      </p:sp>
      <p:sp>
        <p:nvSpPr>
          <p:cNvPr id="26" name="Parentesi graffa aperta 25"/>
          <p:cNvSpPr/>
          <p:nvPr/>
        </p:nvSpPr>
        <p:spPr>
          <a:xfrm>
            <a:off x="4788024" y="3645024"/>
            <a:ext cx="216024" cy="1152128"/>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27" name="CasellaDiTesto 26"/>
          <p:cNvSpPr txBox="1"/>
          <p:nvPr/>
        </p:nvSpPr>
        <p:spPr>
          <a:xfrm>
            <a:off x="4932040" y="3573016"/>
            <a:ext cx="1656184" cy="1323439"/>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beni </a:t>
            </a:r>
            <a:r>
              <a:rPr lang="it-IT" sz="1600" dirty="0" err="1">
                <a:solidFill>
                  <a:prstClr val="black"/>
                </a:solidFill>
                <a:latin typeface="Trebuchet MS" pitchFamily="34" charset="0"/>
              </a:rPr>
              <a:t>imm.li</a:t>
            </a:r>
            <a:r>
              <a:rPr lang="it-IT" sz="1600" dirty="0">
                <a:solidFill>
                  <a:prstClr val="black"/>
                </a:solidFill>
                <a:latin typeface="Trebuchet MS" pitchFamily="34" charset="0"/>
              </a:rPr>
              <a:t> strutturali</a:t>
            </a:r>
          </a:p>
          <a:p>
            <a:pPr fontAlgn="auto">
              <a:spcBef>
                <a:spcPts val="0"/>
              </a:spcBef>
              <a:spcAft>
                <a:spcPts val="0"/>
              </a:spcAft>
              <a:buFont typeface="Arial" pitchFamily="34" charset="0"/>
              <a:buChar char="•"/>
            </a:pPr>
            <a:endParaRPr lang="it-IT" sz="1600" dirty="0">
              <a:solidFill>
                <a:prstClr val="black"/>
              </a:solidFill>
              <a:latin typeface="Trebuchet MS" pitchFamily="34" charset="0"/>
            </a:endParaRPr>
          </a:p>
          <a:p>
            <a:pPr fontAlgn="auto">
              <a:spcBef>
                <a:spcPts val="0"/>
              </a:spcBef>
              <a:spcAft>
                <a:spcPts val="0"/>
              </a:spcAft>
              <a:buFont typeface="Arial" pitchFamily="34" charset="0"/>
              <a:buChar char="•"/>
            </a:pPr>
            <a:r>
              <a:rPr lang="it-IT" sz="1600" dirty="0">
                <a:solidFill>
                  <a:prstClr val="black"/>
                </a:solidFill>
                <a:latin typeface="Trebuchet MS" pitchFamily="34" charset="0"/>
              </a:rPr>
              <a:t> beni </a:t>
            </a:r>
            <a:r>
              <a:rPr lang="it-IT" sz="1600" dirty="0" err="1">
                <a:solidFill>
                  <a:prstClr val="black"/>
                </a:solidFill>
                <a:latin typeface="Trebuchet MS" pitchFamily="34" charset="0"/>
              </a:rPr>
              <a:t>imm.li</a:t>
            </a:r>
            <a:r>
              <a:rPr lang="it-IT" sz="1600" dirty="0">
                <a:solidFill>
                  <a:prstClr val="black"/>
                </a:solidFill>
                <a:latin typeface="Trebuchet MS" pitchFamily="34" charset="0"/>
              </a:rPr>
              <a:t> non strutturali</a:t>
            </a:r>
          </a:p>
        </p:txBody>
      </p:sp>
      <p:sp>
        <p:nvSpPr>
          <p:cNvPr id="29" name="Freccia in giù 28"/>
          <p:cNvSpPr/>
          <p:nvPr/>
        </p:nvSpPr>
        <p:spPr>
          <a:xfrm rot="16200000">
            <a:off x="6336196" y="3825044"/>
            <a:ext cx="360040"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30" name="Freccia in giù 29"/>
          <p:cNvSpPr/>
          <p:nvPr/>
        </p:nvSpPr>
        <p:spPr>
          <a:xfrm rot="16200000">
            <a:off x="6336196" y="4473117"/>
            <a:ext cx="360040"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31" name="CasellaDiTesto 30"/>
          <p:cNvSpPr txBox="1"/>
          <p:nvPr/>
        </p:nvSpPr>
        <p:spPr>
          <a:xfrm>
            <a:off x="6588224" y="3573016"/>
            <a:ext cx="2267744" cy="1323439"/>
          </a:xfrm>
          <a:prstGeom prst="rect">
            <a:avLst/>
          </a:prstGeom>
          <a:noFill/>
        </p:spPr>
        <p:txBody>
          <a:bodyPr wrap="square" rtlCol="0">
            <a:spAutoFit/>
          </a:bodyPr>
          <a:lstStyle/>
          <a:p>
            <a:pPr fontAlgn="auto">
              <a:spcBef>
                <a:spcPts val="0"/>
              </a:spcBef>
              <a:spcAft>
                <a:spcPts val="0"/>
              </a:spcAft>
            </a:pPr>
            <a:r>
              <a:rPr lang="it-IT" sz="1600" dirty="0">
                <a:solidFill>
                  <a:prstClr val="black"/>
                </a:solidFill>
                <a:latin typeface="Trebuchet MS" pitchFamily="34" charset="0"/>
              </a:rPr>
              <a:t>Relazioni tra         parti </a:t>
            </a:r>
            <a:r>
              <a:rPr lang="it-IT" sz="1600" b="1" dirty="0">
                <a:solidFill>
                  <a:prstClr val="black"/>
                </a:solidFill>
                <a:latin typeface="Trebuchet MS" pitchFamily="34" charset="0"/>
              </a:rPr>
              <a:t>interne</a:t>
            </a:r>
          </a:p>
          <a:p>
            <a:pPr marL="95250" indent="-95250" fontAlgn="auto">
              <a:spcBef>
                <a:spcPts val="0"/>
              </a:spcBef>
              <a:spcAft>
                <a:spcPts val="0"/>
              </a:spcAft>
            </a:pPr>
            <a:endParaRPr lang="it-IT" sz="1600" b="1" dirty="0">
              <a:solidFill>
                <a:prstClr val="black"/>
              </a:solidFill>
              <a:latin typeface="Trebuchet MS" pitchFamily="34" charset="0"/>
            </a:endParaRPr>
          </a:p>
          <a:p>
            <a:pPr fontAlgn="auto">
              <a:spcBef>
                <a:spcPts val="0"/>
              </a:spcBef>
              <a:spcAft>
                <a:spcPts val="0"/>
              </a:spcAft>
            </a:pPr>
            <a:r>
              <a:rPr lang="it-IT" sz="1600" dirty="0">
                <a:solidFill>
                  <a:prstClr val="black"/>
                </a:solidFill>
                <a:latin typeface="Trebuchet MS" pitchFamily="34" charset="0"/>
              </a:rPr>
              <a:t>Relazioni tra parti </a:t>
            </a:r>
            <a:r>
              <a:rPr lang="it-IT" sz="1600" b="1" dirty="0">
                <a:solidFill>
                  <a:prstClr val="black"/>
                </a:solidFill>
                <a:latin typeface="Trebuchet MS" pitchFamily="34" charset="0"/>
              </a:rPr>
              <a:t>interne</a:t>
            </a:r>
            <a:r>
              <a:rPr lang="it-IT" sz="1600" dirty="0">
                <a:solidFill>
                  <a:prstClr val="black"/>
                </a:solidFill>
                <a:latin typeface="Trebuchet MS" pitchFamily="34" charset="0"/>
              </a:rPr>
              <a:t> ed </a:t>
            </a:r>
            <a:r>
              <a:rPr lang="it-IT" sz="1600" b="1" dirty="0">
                <a:solidFill>
                  <a:prstClr val="black"/>
                </a:solidFill>
                <a:latin typeface="Trebuchet MS" pitchFamily="34" charset="0"/>
              </a:rPr>
              <a:t>esterne</a:t>
            </a:r>
          </a:p>
        </p:txBody>
      </p:sp>
      <p:sp>
        <p:nvSpPr>
          <p:cNvPr id="33" name="CasellaDiTesto 32"/>
          <p:cNvSpPr txBox="1"/>
          <p:nvPr/>
        </p:nvSpPr>
        <p:spPr>
          <a:xfrm>
            <a:off x="8280920" y="3534107"/>
            <a:ext cx="1187624" cy="830997"/>
          </a:xfrm>
          <a:prstGeom prst="rect">
            <a:avLst/>
          </a:prstGeom>
          <a:noFill/>
        </p:spPr>
        <p:txBody>
          <a:bodyPr wrap="square" rtlCol="0">
            <a:spAutoFit/>
          </a:bodyPr>
          <a:lstStyle/>
          <a:p>
            <a:pPr fontAlgn="auto">
              <a:spcBef>
                <a:spcPts val="0"/>
              </a:spcBef>
              <a:spcAft>
                <a:spcPts val="0"/>
              </a:spcAft>
            </a:pPr>
            <a:r>
              <a:rPr lang="it-IT" sz="1600" dirty="0">
                <a:solidFill>
                  <a:prstClr val="black"/>
                </a:solidFill>
                <a:latin typeface="Trebuchet MS" pitchFamily="34" charset="0"/>
              </a:rPr>
              <a:t>Azienda come sistema</a:t>
            </a:r>
            <a:endParaRPr lang="it-IT" sz="1600" b="1" dirty="0">
              <a:solidFill>
                <a:prstClr val="black"/>
              </a:solidFill>
              <a:latin typeface="Trebuchet MS" pitchFamily="34" charset="0"/>
            </a:endParaRPr>
          </a:p>
        </p:txBody>
      </p:sp>
      <p:sp>
        <p:nvSpPr>
          <p:cNvPr id="34" name="Freccia in giù 33"/>
          <p:cNvSpPr/>
          <p:nvPr/>
        </p:nvSpPr>
        <p:spPr>
          <a:xfrm rot="16200000">
            <a:off x="7920372" y="3825045"/>
            <a:ext cx="360040"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a:solidFill>
                <a:prstClr val="white"/>
              </a:solidFill>
            </a:endParaRPr>
          </a:p>
        </p:txBody>
      </p:sp>
      <p:sp>
        <p:nvSpPr>
          <p:cNvPr id="35" name="CasellaDiTesto 34"/>
          <p:cNvSpPr txBox="1"/>
          <p:nvPr/>
        </p:nvSpPr>
        <p:spPr>
          <a:xfrm>
            <a:off x="1475656" y="5445224"/>
            <a:ext cx="2016224" cy="830997"/>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Metodi di valorizzazione   degli </a:t>
            </a:r>
            <a:r>
              <a:rPr lang="it-IT" sz="1600" i="1" dirty="0" err="1">
                <a:solidFill>
                  <a:prstClr val="black"/>
                </a:solidFill>
                <a:latin typeface="Trebuchet MS" pitchFamily="34" charset="0"/>
              </a:rPr>
              <a:t>intangibles</a:t>
            </a:r>
            <a:endParaRPr lang="it-IT" sz="1600" i="1" dirty="0">
              <a:solidFill>
                <a:prstClr val="black"/>
              </a:solidFill>
              <a:latin typeface="Trebuchet MS" pitchFamily="34" charset="0"/>
            </a:endParaRPr>
          </a:p>
        </p:txBody>
      </p:sp>
      <p:sp>
        <p:nvSpPr>
          <p:cNvPr id="36" name="Parentesi graffa aperta 35"/>
          <p:cNvSpPr/>
          <p:nvPr/>
        </p:nvSpPr>
        <p:spPr>
          <a:xfrm>
            <a:off x="3059832" y="4941168"/>
            <a:ext cx="360040" cy="1916832"/>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37" name="CasellaDiTesto 36"/>
          <p:cNvSpPr txBox="1"/>
          <p:nvPr/>
        </p:nvSpPr>
        <p:spPr>
          <a:xfrm>
            <a:off x="3275856" y="5589240"/>
            <a:ext cx="1800200" cy="338554"/>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Tradizionali</a:t>
            </a:r>
            <a:endParaRPr lang="it-IT" sz="1600" i="1" dirty="0">
              <a:solidFill>
                <a:prstClr val="black"/>
              </a:solidFill>
              <a:latin typeface="Trebuchet MS" pitchFamily="34" charset="0"/>
            </a:endParaRPr>
          </a:p>
        </p:txBody>
      </p:sp>
      <p:sp>
        <p:nvSpPr>
          <p:cNvPr id="38" name="CasellaDiTesto 37"/>
          <p:cNvSpPr txBox="1"/>
          <p:nvPr/>
        </p:nvSpPr>
        <p:spPr>
          <a:xfrm>
            <a:off x="3275856" y="6546830"/>
            <a:ext cx="5868144" cy="338554"/>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Empirici </a:t>
            </a:r>
            <a:r>
              <a:rPr lang="it-IT" sz="1600" dirty="0">
                <a:solidFill>
                  <a:prstClr val="black"/>
                </a:solidFill>
                <a:latin typeface="Trebuchet MS" pitchFamily="34" charset="0"/>
                <a:sym typeface="Wingdings" pitchFamily="2" charset="2"/>
              </a:rPr>
              <a:t> ricorso a consuetudini che si sviluppano sul </a:t>
            </a:r>
            <a:r>
              <a:rPr lang="it-IT" sz="1600" dirty="0" err="1">
                <a:solidFill>
                  <a:prstClr val="black"/>
                </a:solidFill>
                <a:latin typeface="Trebuchet MS" pitchFamily="34" charset="0"/>
                <a:sym typeface="Wingdings" pitchFamily="2" charset="2"/>
              </a:rPr>
              <a:t>mkt</a:t>
            </a:r>
            <a:endParaRPr lang="it-IT" sz="1600" i="1" dirty="0">
              <a:solidFill>
                <a:prstClr val="black"/>
              </a:solidFill>
              <a:latin typeface="Trebuchet MS" pitchFamily="34" charset="0"/>
            </a:endParaRPr>
          </a:p>
        </p:txBody>
      </p:sp>
      <p:sp>
        <p:nvSpPr>
          <p:cNvPr id="39" name="Parentesi graffa aperta 38"/>
          <p:cNvSpPr/>
          <p:nvPr/>
        </p:nvSpPr>
        <p:spPr>
          <a:xfrm>
            <a:off x="4572000" y="4941168"/>
            <a:ext cx="216024" cy="1656184"/>
          </a:xfrm>
          <a:prstGeom prst="leftBrace">
            <a:avLst>
              <a:gd name="adj1" fmla="val 28815"/>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fontAlgn="auto">
              <a:spcBef>
                <a:spcPts val="0"/>
              </a:spcBef>
              <a:spcAft>
                <a:spcPts val="0"/>
              </a:spcAft>
            </a:pPr>
            <a:endParaRPr lang="it-IT">
              <a:solidFill>
                <a:prstClr val="black"/>
              </a:solidFill>
            </a:endParaRPr>
          </a:p>
        </p:txBody>
      </p:sp>
      <p:sp>
        <p:nvSpPr>
          <p:cNvPr id="40" name="CasellaDiTesto 39"/>
          <p:cNvSpPr txBox="1"/>
          <p:nvPr/>
        </p:nvSpPr>
        <p:spPr>
          <a:xfrm>
            <a:off x="4716016" y="4941168"/>
            <a:ext cx="4139952" cy="1077218"/>
          </a:xfrm>
          <a:prstGeom prst="rect">
            <a:avLst/>
          </a:prstGeom>
          <a:noFill/>
        </p:spPr>
        <p:txBody>
          <a:bodyPr wrap="square" rtlCol="0">
            <a:spAutoFit/>
          </a:bodyPr>
          <a:lstStyle/>
          <a:p>
            <a:pPr fontAlgn="auto">
              <a:spcBef>
                <a:spcPts val="0"/>
              </a:spcBef>
              <a:spcAft>
                <a:spcPts val="0"/>
              </a:spcAft>
              <a:buFont typeface="Arial" pitchFamily="34" charset="0"/>
              <a:buChar char="•"/>
            </a:pPr>
            <a:r>
              <a:rPr lang="it-IT" sz="1600" dirty="0">
                <a:solidFill>
                  <a:prstClr val="black"/>
                </a:solidFill>
                <a:latin typeface="Trebuchet MS" pitchFamily="34" charset="0"/>
              </a:rPr>
              <a:t> Costo storico ammortizzato</a:t>
            </a:r>
          </a:p>
          <a:p>
            <a:pPr fontAlgn="auto">
              <a:spcBef>
                <a:spcPts val="0"/>
              </a:spcBef>
              <a:spcAft>
                <a:spcPts val="0"/>
              </a:spcAft>
              <a:buFont typeface="Arial" pitchFamily="34" charset="0"/>
              <a:buChar char="•"/>
            </a:pPr>
            <a:r>
              <a:rPr lang="it-IT" sz="1600" i="1" dirty="0">
                <a:solidFill>
                  <a:prstClr val="black"/>
                </a:solidFill>
                <a:latin typeface="Trebuchet MS" pitchFamily="34" charset="0"/>
              </a:rPr>
              <a:t> C</a:t>
            </a:r>
            <a:r>
              <a:rPr lang="it-IT" sz="1600" dirty="0">
                <a:solidFill>
                  <a:prstClr val="black"/>
                </a:solidFill>
                <a:latin typeface="Trebuchet MS" pitchFamily="34" charset="0"/>
              </a:rPr>
              <a:t>osto di sostituzione </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Attualizzazione dei risultati differenziali</a:t>
            </a:r>
          </a:p>
          <a:p>
            <a:pPr fontAlgn="auto">
              <a:spcBef>
                <a:spcPts val="0"/>
              </a:spcBef>
              <a:spcAft>
                <a:spcPts val="0"/>
              </a:spcAft>
              <a:buFont typeface="Arial" pitchFamily="34" charset="0"/>
              <a:buChar char="•"/>
            </a:pPr>
            <a:r>
              <a:rPr lang="it-IT" sz="1600" dirty="0">
                <a:solidFill>
                  <a:prstClr val="black"/>
                </a:solidFill>
                <a:latin typeface="Trebuchet MS" pitchFamily="34" charset="0"/>
              </a:rPr>
              <a:t> Tassi di </a:t>
            </a:r>
            <a:r>
              <a:rPr lang="it-IT" sz="1600" dirty="0" err="1">
                <a:solidFill>
                  <a:prstClr val="black"/>
                </a:solidFill>
                <a:latin typeface="Trebuchet MS" pitchFamily="34" charset="0"/>
              </a:rPr>
              <a:t>royalties</a:t>
            </a:r>
            <a:r>
              <a:rPr lang="it-IT" sz="1600" dirty="0">
                <a:solidFill>
                  <a:prstClr val="black"/>
                </a:solidFill>
                <a:latin typeface="Trebuchet MS" pitchFamily="34" charset="0"/>
              </a:rPr>
              <a:t> </a:t>
            </a:r>
          </a:p>
        </p:txBody>
      </p:sp>
      <p:pic>
        <p:nvPicPr>
          <p:cNvPr id="1026" name="Picture 2"/>
          <p:cNvPicPr>
            <a:picLocks noChangeAspect="1" noChangeArrowheads="1"/>
          </p:cNvPicPr>
          <p:nvPr/>
        </p:nvPicPr>
        <p:blipFill>
          <a:blip r:embed="rId2" cstate="print"/>
          <a:srcRect/>
          <a:stretch>
            <a:fillRect/>
          </a:stretch>
        </p:blipFill>
        <p:spPr bwMode="auto">
          <a:xfrm>
            <a:off x="4793654" y="5963369"/>
            <a:ext cx="4350346" cy="561975"/>
          </a:xfrm>
          <a:prstGeom prst="rect">
            <a:avLst/>
          </a:prstGeom>
          <a:noFill/>
          <a:ln w="9525">
            <a:noFill/>
            <a:miter lim="800000"/>
            <a:headEnd/>
            <a:tailEnd/>
          </a:ln>
        </p:spPr>
      </p:pic>
    </p:spTree>
    <p:extLst>
      <p:ext uri="{BB962C8B-B14F-4D97-AF65-F5344CB8AC3E}">
        <p14:creationId xmlns:p14="http://schemas.microsoft.com/office/powerpoint/2010/main" val="15453341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0" y="2276872"/>
            <a:ext cx="9144000" cy="1569660"/>
          </a:xfrm>
          <a:prstGeom prst="rect">
            <a:avLst/>
          </a:prstGeom>
          <a:solidFill>
            <a:schemeClr val="accent3">
              <a:lumMod val="20000"/>
              <a:lumOff val="80000"/>
            </a:schemeClr>
          </a:solidFill>
        </p:spPr>
        <p:txBody>
          <a:bodyPr vert="horz" wrap="square" lIns="91440" tIns="45720" rIns="91440" bIns="45720" rtlCol="0">
            <a:spAutoFit/>
          </a:bodyPr>
          <a:lstStyle/>
          <a:p>
            <a:pPr algn="ctr">
              <a:buClr>
                <a:schemeClr val="accent1"/>
              </a:buClr>
              <a:buSzPct val="85000"/>
              <a:buFont typeface="Arial" pitchFamily="34" charset="0"/>
              <a:buNone/>
            </a:pPr>
            <a:r>
              <a:rPr lang="it-IT" sz="4800" b="1" cap="all" dirty="0">
                <a:solidFill>
                  <a:srgbClr val="002060"/>
                </a:solidFill>
                <a:latin typeface="+mj-lt"/>
              </a:rPr>
              <a:t>IL MODELLO MISTO PATRIMONIALE REDDITUALE</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49</a:t>
            </a:fld>
            <a:endParaRPr lang="it-IT"/>
          </a:p>
        </p:txBody>
      </p:sp>
    </p:spTree>
    <p:extLst>
      <p:ext uri="{BB962C8B-B14F-4D97-AF65-F5344CB8AC3E}">
        <p14:creationId xmlns:p14="http://schemas.microsoft.com/office/powerpoint/2010/main" val="24805921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4929" y="-99392"/>
            <a:ext cx="6913496" cy="523220"/>
          </a:xfrm>
          <a:prstGeom prst="rect">
            <a:avLst/>
          </a:prstGeom>
          <a:noFill/>
        </p:spPr>
        <p:txBody>
          <a:bodyPr wrap="none" rtlCol="0">
            <a:spAutoFit/>
          </a:bodyPr>
          <a:lstStyle/>
          <a:p>
            <a:r>
              <a:rPr lang="it-IT" sz="2800" b="1" dirty="0">
                <a:solidFill>
                  <a:schemeClr val="bg1"/>
                </a:solidFill>
                <a:latin typeface="+mj-lt"/>
              </a:rPr>
              <a:t>Il modello misto patrimoniale reddituale</a:t>
            </a:r>
          </a:p>
        </p:txBody>
      </p:sp>
      <p:sp>
        <p:nvSpPr>
          <p:cNvPr id="3" name="Rettangolo 2"/>
          <p:cNvSpPr/>
          <p:nvPr/>
        </p:nvSpPr>
        <p:spPr>
          <a:xfrm>
            <a:off x="213434" y="596587"/>
            <a:ext cx="8463021" cy="738664"/>
          </a:xfrm>
          <a:prstGeom prst="rect">
            <a:avLst/>
          </a:prstGeom>
        </p:spPr>
        <p:txBody>
          <a:bodyPr wrap="square">
            <a:spAutoFit/>
          </a:bodyPr>
          <a:lstStyle/>
          <a:p>
            <a:r>
              <a:rPr lang="it-IT" b="1" i="1" dirty="0">
                <a:solidFill>
                  <a:srgbClr val="002060"/>
                </a:solidFill>
                <a:latin typeface="+mj-lt"/>
              </a:rPr>
              <a:t>Una prima applicazione del metodo misto si realizzava attraverso un approccio estremamente cautelativo noto come</a:t>
            </a:r>
            <a:r>
              <a:rPr lang="it-IT" sz="2400" b="1" i="1" dirty="0">
                <a:solidFill>
                  <a:srgbClr val="C00000"/>
                </a:solidFill>
                <a:latin typeface="+mj-lt"/>
              </a:rPr>
              <a:t> </a:t>
            </a:r>
            <a:r>
              <a:rPr lang="it-IT" sz="2400" b="1" dirty="0">
                <a:solidFill>
                  <a:srgbClr val="C00000"/>
                </a:solidFill>
                <a:latin typeface="+mj-lt"/>
              </a:rPr>
              <a:t>Metodo del valore medio</a:t>
            </a:r>
            <a:r>
              <a:rPr lang="it-IT" sz="2400" dirty="0">
                <a:solidFill>
                  <a:srgbClr val="C00000"/>
                </a:solidFill>
                <a:latin typeface="+mj-lt"/>
              </a:rPr>
              <a:t> </a:t>
            </a:r>
            <a:endParaRPr lang="it-IT" b="1" i="1" dirty="0">
              <a:solidFill>
                <a:srgbClr val="C00000"/>
              </a:solidFill>
              <a:latin typeface="+mj-lt"/>
            </a:endParaRPr>
          </a:p>
        </p:txBody>
      </p:sp>
      <p:sp>
        <p:nvSpPr>
          <p:cNvPr id="4" name="Rettangolo 3"/>
          <p:cNvSpPr/>
          <p:nvPr/>
        </p:nvSpPr>
        <p:spPr>
          <a:xfrm>
            <a:off x="213433" y="1988840"/>
            <a:ext cx="8463021" cy="923330"/>
          </a:xfrm>
          <a:prstGeom prst="rect">
            <a:avLst/>
          </a:prstGeom>
          <a:solidFill>
            <a:schemeClr val="accent2"/>
          </a:solidFill>
        </p:spPr>
        <p:txBody>
          <a:bodyPr wrap="square">
            <a:spAutoFit/>
          </a:bodyPr>
          <a:lstStyle/>
          <a:p>
            <a:pPr algn="just"/>
            <a:r>
              <a:rPr lang="it-IT" dirty="0">
                <a:latin typeface="+mj-lt"/>
              </a:rPr>
              <a:t>il valore economico dell’azienda risulta pari alla media aritmetica tra il Patrimonio netto rettificato ed il valore del capitale economico espresso attraverso l’attualizzazione della rendita perpetua.</a:t>
            </a:r>
          </a:p>
        </p:txBody>
      </p:sp>
      <p:cxnSp>
        <p:nvCxnSpPr>
          <p:cNvPr id="14" name="Connettore 2 13"/>
          <p:cNvCxnSpPr>
            <a:stCxn id="3" idx="2"/>
          </p:cNvCxnSpPr>
          <p:nvPr/>
        </p:nvCxnSpPr>
        <p:spPr>
          <a:xfrm flipH="1">
            <a:off x="4444943" y="1335251"/>
            <a:ext cx="2" cy="5095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5" name="CasellaDiTesto 14"/>
              <p:cNvSpPr txBox="1"/>
              <p:nvPr/>
            </p:nvSpPr>
            <p:spPr>
              <a:xfrm>
                <a:off x="3455211" y="3290793"/>
                <a:ext cx="2155847" cy="67050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pPr/>
                <a14:m>
                  <m:oMathPara xmlns:m="http://schemas.openxmlformats.org/officeDocument/2006/math">
                    <m:oMathParaPr>
                      <m:jc m:val="centerGroup"/>
                    </m:oMathParaPr>
                    <m:oMath xmlns:m="http://schemas.openxmlformats.org/officeDocument/2006/math">
                      <m:r>
                        <a:rPr lang="it-IT" sz="2000" b="1" i="0" smtClean="0">
                          <a:latin typeface="Cambria Math"/>
                        </a:rPr>
                        <m:t>𝐖𝐦</m:t>
                      </m:r>
                      <m:r>
                        <a:rPr lang="it-IT" sz="2000" b="1" i="0" smtClean="0">
                          <a:latin typeface="Cambria Math"/>
                        </a:rPr>
                        <m:t>=</m:t>
                      </m:r>
                      <m:f>
                        <m:fPr>
                          <m:ctrlPr>
                            <a:rPr lang="it-IT" sz="2000" b="1" i="1" smtClean="0">
                              <a:latin typeface="Cambria Math" panose="02040503050406030204" pitchFamily="18" charset="0"/>
                            </a:rPr>
                          </m:ctrlPr>
                        </m:fPr>
                        <m:num>
                          <m:r>
                            <a:rPr lang="it-IT" sz="2000" b="1" i="0" smtClean="0">
                              <a:latin typeface="Cambria Math"/>
                            </a:rPr>
                            <m:t>𝟏</m:t>
                          </m:r>
                        </m:num>
                        <m:den>
                          <m:r>
                            <a:rPr lang="it-IT" sz="2000" b="1" i="0" smtClean="0">
                              <a:latin typeface="Cambria Math"/>
                            </a:rPr>
                            <m:t>𝟐</m:t>
                          </m:r>
                        </m:den>
                      </m:f>
                      <m:r>
                        <a:rPr lang="it-IT" sz="2000" b="1" i="0" smtClean="0">
                          <a:latin typeface="Cambria Math"/>
                        </a:rPr>
                        <m:t>(</m:t>
                      </m:r>
                      <m:r>
                        <a:rPr lang="it-IT" sz="2000" b="1" i="0" smtClean="0">
                          <a:latin typeface="Cambria Math"/>
                        </a:rPr>
                        <m:t>𝐊</m:t>
                      </m:r>
                      <m:r>
                        <a:rPr lang="it-IT" sz="2000" b="1" i="0" smtClean="0">
                          <a:latin typeface="Cambria Math"/>
                        </a:rPr>
                        <m:t>+</m:t>
                      </m:r>
                      <m:f>
                        <m:fPr>
                          <m:ctrlPr>
                            <a:rPr lang="it-IT" sz="2000" b="1" i="1" smtClean="0">
                              <a:latin typeface="Cambria Math" panose="02040503050406030204" pitchFamily="18" charset="0"/>
                            </a:rPr>
                          </m:ctrlPr>
                        </m:fPr>
                        <m:num>
                          <m:r>
                            <a:rPr lang="it-IT" sz="2000" b="1" i="0" smtClean="0">
                              <a:latin typeface="Cambria Math"/>
                            </a:rPr>
                            <m:t>𝐑</m:t>
                          </m:r>
                        </m:num>
                        <m:den>
                          <m:r>
                            <a:rPr lang="it-IT" sz="2000" b="1" i="0" smtClean="0">
                              <a:latin typeface="Cambria Math"/>
                            </a:rPr>
                            <m:t>𝐢</m:t>
                          </m:r>
                        </m:den>
                      </m:f>
                      <m:r>
                        <a:rPr lang="it-IT" sz="2000" b="1" i="0" smtClean="0">
                          <a:latin typeface="Cambria Math"/>
                        </a:rPr>
                        <m:t>)</m:t>
                      </m:r>
                    </m:oMath>
                  </m:oMathPara>
                </a14:m>
                <a:endParaRPr lang="it-IT" sz="2000" b="1" dirty="0"/>
              </a:p>
            </p:txBody>
          </p:sp>
        </mc:Choice>
        <mc:Fallback xmlns="">
          <p:sp>
            <p:nvSpPr>
              <p:cNvPr id="15" name="CasellaDiTesto 14"/>
              <p:cNvSpPr txBox="1">
                <a:spLocks noRot="1" noChangeAspect="1" noMove="1" noResize="1" noEditPoints="1" noAdjustHandles="1" noChangeArrowheads="1" noChangeShapeType="1" noTextEdit="1"/>
              </p:cNvSpPr>
              <p:nvPr/>
            </p:nvSpPr>
            <p:spPr>
              <a:xfrm>
                <a:off x="3455211" y="3290793"/>
                <a:ext cx="2155847" cy="670505"/>
              </a:xfrm>
              <a:prstGeom prst="rect">
                <a:avLst/>
              </a:prstGeom>
              <a:blipFill rotWithShape="1">
                <a:blip r:embed="rId2" cstate="print"/>
                <a:stretch>
                  <a:fillRect/>
                </a:stretch>
              </a:blipFill>
            </p:spPr>
            <p:txBody>
              <a:bodyPr/>
              <a:lstStyle/>
              <a:p>
                <a:r>
                  <a:rPr lang="it-IT">
                    <a:noFill/>
                  </a:rPr>
                  <a:t> </a:t>
                </a:r>
              </a:p>
            </p:txBody>
          </p:sp>
        </mc:Fallback>
      </mc:AlternateContent>
      <p:sp>
        <p:nvSpPr>
          <p:cNvPr id="16" name="Rettangolo 15"/>
          <p:cNvSpPr/>
          <p:nvPr/>
        </p:nvSpPr>
        <p:spPr>
          <a:xfrm>
            <a:off x="251520" y="4725144"/>
            <a:ext cx="8352927" cy="369332"/>
          </a:xfrm>
          <a:prstGeom prst="rect">
            <a:avLst/>
          </a:prstGeom>
        </p:spPr>
        <p:txBody>
          <a:bodyPr wrap="square">
            <a:spAutoFit/>
          </a:bodyPr>
          <a:lstStyle/>
          <a:p>
            <a:r>
              <a:rPr lang="it-IT" i="1" dirty="0">
                <a:latin typeface="+mj-lt"/>
              </a:rPr>
              <a:t>In alcuni casi la media viene ponderata dando pesi differenti.</a:t>
            </a:r>
          </a:p>
        </p:txBody>
      </p:sp>
      <p:sp>
        <p:nvSpPr>
          <p:cNvPr id="6" name="Segnaposto numero diapositiva 5"/>
          <p:cNvSpPr>
            <a:spLocks noGrp="1"/>
          </p:cNvSpPr>
          <p:nvPr>
            <p:ph type="sldNum" sz="quarter" idx="12"/>
          </p:nvPr>
        </p:nvSpPr>
        <p:spPr/>
        <p:txBody>
          <a:bodyPr/>
          <a:lstStyle/>
          <a:p>
            <a:fld id="{440E8D7C-6719-41CD-A18B-D7D8B4F93C24}" type="slidenum">
              <a:rPr lang="it-IT" smtClean="0"/>
              <a:pPr/>
              <a:t>50</a:t>
            </a:fld>
            <a:endParaRPr lang="it-IT"/>
          </a:p>
        </p:txBody>
      </p:sp>
    </p:spTree>
    <p:extLst>
      <p:ext uri="{BB962C8B-B14F-4D97-AF65-F5344CB8AC3E}">
        <p14:creationId xmlns:p14="http://schemas.microsoft.com/office/powerpoint/2010/main" val="33572348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4929" y="-99392"/>
            <a:ext cx="6913496" cy="523220"/>
          </a:xfrm>
          <a:prstGeom prst="rect">
            <a:avLst/>
          </a:prstGeom>
          <a:noFill/>
        </p:spPr>
        <p:txBody>
          <a:bodyPr wrap="none" rtlCol="0">
            <a:spAutoFit/>
          </a:bodyPr>
          <a:lstStyle/>
          <a:p>
            <a:r>
              <a:rPr lang="it-IT" sz="2800" b="1" dirty="0">
                <a:solidFill>
                  <a:schemeClr val="bg1"/>
                </a:solidFill>
                <a:latin typeface="+mj-lt"/>
              </a:rPr>
              <a:t>Il modello misto patrimoniale reddituale</a:t>
            </a:r>
          </a:p>
        </p:txBody>
      </p:sp>
      <p:sp>
        <p:nvSpPr>
          <p:cNvPr id="7" name="Rettangolo 6"/>
          <p:cNvSpPr/>
          <p:nvPr/>
        </p:nvSpPr>
        <p:spPr>
          <a:xfrm>
            <a:off x="26280" y="4157646"/>
            <a:ext cx="8949389" cy="2215991"/>
          </a:xfrm>
          <a:prstGeom prst="rect">
            <a:avLst/>
          </a:prstGeom>
        </p:spPr>
        <p:txBody>
          <a:bodyPr wrap="square">
            <a:spAutoFit/>
          </a:bodyPr>
          <a:lstStyle/>
          <a:p>
            <a:r>
              <a:rPr lang="it-IT" dirty="0">
                <a:latin typeface="+mj-lt"/>
              </a:rPr>
              <a:t>Vi deve essere coerenza tra </a:t>
            </a:r>
            <a:r>
              <a:rPr lang="it-IT" b="1" dirty="0">
                <a:latin typeface="+mj-lt"/>
              </a:rPr>
              <a:t>K</a:t>
            </a:r>
            <a:r>
              <a:rPr lang="it-IT" dirty="0">
                <a:latin typeface="+mj-lt"/>
              </a:rPr>
              <a:t> ed</a:t>
            </a:r>
            <a:r>
              <a:rPr lang="it-IT" b="1" dirty="0">
                <a:latin typeface="+mj-lt"/>
              </a:rPr>
              <a:t> R </a:t>
            </a:r>
            <a:r>
              <a:rPr lang="it-IT" dirty="0">
                <a:latin typeface="+mj-lt"/>
              </a:rPr>
              <a:t>(es ammortamenti)</a:t>
            </a:r>
          </a:p>
          <a:p>
            <a:pPr>
              <a:lnSpc>
                <a:spcPct val="150000"/>
              </a:lnSpc>
            </a:pPr>
            <a:r>
              <a:rPr lang="it-IT" sz="1600" b="1" dirty="0">
                <a:latin typeface="+mj-lt"/>
              </a:rPr>
              <a:t>n </a:t>
            </a:r>
            <a:r>
              <a:rPr lang="it-IT" sz="1600" dirty="0">
                <a:latin typeface="+mj-lt"/>
              </a:rPr>
              <a:t>= numero definito di anni corrispondente alla durata del reddito differenziale.</a:t>
            </a:r>
          </a:p>
          <a:p>
            <a:pPr>
              <a:lnSpc>
                <a:spcPct val="150000"/>
              </a:lnSpc>
            </a:pPr>
            <a:r>
              <a:rPr lang="it-IT" sz="1600" dirty="0">
                <a:latin typeface="+mj-lt"/>
              </a:rPr>
              <a:t>In passato veniva assunto un periodo da 3 a 5 anni. Attualmente per aziende ad elevata stabilità di reddito il periodo può venire esteso fino a 10 anni.</a:t>
            </a:r>
          </a:p>
          <a:p>
            <a:pPr>
              <a:lnSpc>
                <a:spcPct val="150000"/>
              </a:lnSpc>
            </a:pPr>
            <a:r>
              <a:rPr lang="it-IT" sz="1600" b="1" dirty="0">
                <a:latin typeface="+mj-lt"/>
              </a:rPr>
              <a:t>i” </a:t>
            </a:r>
            <a:r>
              <a:rPr lang="it-IT" sz="1600" dirty="0">
                <a:latin typeface="+mj-lt"/>
              </a:rPr>
              <a:t>= costo del capitale dell’impresa specifica</a:t>
            </a:r>
          </a:p>
          <a:p>
            <a:pPr>
              <a:lnSpc>
                <a:spcPct val="150000"/>
              </a:lnSpc>
            </a:pPr>
            <a:r>
              <a:rPr lang="it-IT" sz="1600" b="1" dirty="0">
                <a:latin typeface="+mj-lt"/>
              </a:rPr>
              <a:t>i’ </a:t>
            </a:r>
            <a:r>
              <a:rPr lang="it-IT" sz="1600" dirty="0">
                <a:latin typeface="+mj-lt"/>
              </a:rPr>
              <a:t>= tasso di attualizzazione del reddito differenziale</a:t>
            </a:r>
          </a:p>
        </p:txBody>
      </p:sp>
      <p:sp>
        <p:nvSpPr>
          <p:cNvPr id="8" name="Rettangolo 7"/>
          <p:cNvSpPr/>
          <p:nvPr/>
        </p:nvSpPr>
        <p:spPr>
          <a:xfrm>
            <a:off x="197768" y="548680"/>
            <a:ext cx="4572000" cy="369332"/>
          </a:xfrm>
          <a:prstGeom prst="rect">
            <a:avLst/>
          </a:prstGeom>
        </p:spPr>
        <p:txBody>
          <a:bodyPr>
            <a:spAutoFit/>
          </a:bodyPr>
          <a:lstStyle/>
          <a:p>
            <a:r>
              <a:rPr lang="it-IT" b="1" dirty="0">
                <a:solidFill>
                  <a:srgbClr val="C00000"/>
                </a:solidFill>
                <a:latin typeface="+mj-lt"/>
              </a:rPr>
              <a:t>IL MODELLO MISTO – Il metodo UEC</a:t>
            </a:r>
          </a:p>
        </p:txBody>
      </p:sp>
      <mc:AlternateContent xmlns:mc="http://schemas.openxmlformats.org/markup-compatibility/2006" xmlns:a14="http://schemas.microsoft.com/office/drawing/2010/main">
        <mc:Choice Requires="a14">
          <p:sp>
            <p:nvSpPr>
              <p:cNvPr id="11" name="CasellaDiTesto 10"/>
              <p:cNvSpPr txBox="1"/>
              <p:nvPr/>
            </p:nvSpPr>
            <p:spPr>
              <a:xfrm>
                <a:off x="2693861" y="2426103"/>
                <a:ext cx="3751348" cy="46166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pPr/>
                <a14:m>
                  <m:oMathPara xmlns:m="http://schemas.openxmlformats.org/officeDocument/2006/math">
                    <m:oMathParaPr>
                      <m:jc m:val="centerGroup"/>
                    </m:oMathParaPr>
                    <m:oMath xmlns:m="http://schemas.openxmlformats.org/officeDocument/2006/math">
                      <m:r>
                        <a:rPr lang="it-IT" sz="2400" b="1" i="0" smtClean="0">
                          <a:latin typeface="Cambria Math"/>
                        </a:rPr>
                        <m:t>𝐖</m:t>
                      </m:r>
                      <m:r>
                        <a:rPr lang="it-IT" sz="2400" b="1" i="0" smtClean="0">
                          <a:latin typeface="Cambria Math"/>
                        </a:rPr>
                        <m:t>=</m:t>
                      </m:r>
                      <m:r>
                        <a:rPr lang="it-IT" sz="2400" b="1" i="0" smtClean="0">
                          <a:latin typeface="Cambria Math"/>
                        </a:rPr>
                        <m:t>𝐊</m:t>
                      </m:r>
                      <m:r>
                        <a:rPr lang="it-IT" sz="2400" b="1" i="0" smtClean="0">
                          <a:latin typeface="Cambria Math"/>
                        </a:rPr>
                        <m:t>+</m:t>
                      </m:r>
                      <m:sSub>
                        <m:sSubPr>
                          <m:ctrlPr>
                            <a:rPr lang="it-IT" sz="2400" b="1" i="1" smtClean="0">
                              <a:latin typeface="Cambria Math" panose="02040503050406030204" pitchFamily="18" charset="0"/>
                            </a:rPr>
                          </m:ctrlPr>
                        </m:sSubPr>
                        <m:e>
                          <m:r>
                            <a:rPr lang="it-IT" sz="2400" b="1" i="1" smtClean="0">
                              <a:latin typeface="Cambria Math"/>
                            </a:rPr>
                            <m:t>𝒂</m:t>
                          </m:r>
                        </m:e>
                        <m:sub>
                          <m:r>
                            <a:rPr lang="it-IT" sz="2400" b="1" i="1" smtClean="0">
                              <a:latin typeface="Cambria Math"/>
                            </a:rPr>
                            <m:t>𝒏𝒊</m:t>
                          </m:r>
                        </m:sub>
                      </m:sSub>
                      <m:r>
                        <a:rPr lang="it-IT" sz="2400" b="1" i="1" smtClean="0">
                          <a:latin typeface="Cambria Math"/>
                          <a:ea typeface="Cambria Math"/>
                        </a:rPr>
                        <m:t>∙</m:t>
                      </m:r>
                      <m:r>
                        <a:rPr lang="it-IT" sz="2400" b="1" i="1" smtClean="0">
                          <a:latin typeface="Cambria Math"/>
                        </a:rPr>
                        <m:t>(</m:t>
                      </m:r>
                      <m:r>
                        <a:rPr lang="it-IT" sz="2400" b="1" i="1" smtClean="0">
                          <a:latin typeface="Cambria Math"/>
                        </a:rPr>
                        <m:t>𝑹</m:t>
                      </m:r>
                      <m:r>
                        <a:rPr lang="it-IT" sz="2400" b="1" i="1" smtClean="0">
                          <a:latin typeface="Cambria Math"/>
                        </a:rPr>
                        <m:t>−</m:t>
                      </m:r>
                      <m:sSup>
                        <m:sSupPr>
                          <m:ctrlPr>
                            <a:rPr lang="it-IT" sz="2400" b="1" i="1" smtClean="0">
                              <a:latin typeface="Cambria Math" panose="02040503050406030204" pitchFamily="18" charset="0"/>
                            </a:rPr>
                          </m:ctrlPr>
                        </m:sSupPr>
                        <m:e>
                          <m:r>
                            <a:rPr lang="it-IT" sz="2400" b="1" i="1" smtClean="0">
                              <a:latin typeface="Cambria Math"/>
                            </a:rPr>
                            <m:t>𝒊</m:t>
                          </m:r>
                        </m:e>
                        <m:sup>
                          <m:r>
                            <a:rPr lang="it-IT" sz="2400" b="1" i="1" smtClean="0">
                              <a:latin typeface="Cambria Math"/>
                            </a:rPr>
                            <m:t>′′</m:t>
                          </m:r>
                        </m:sup>
                      </m:sSup>
                      <m:r>
                        <a:rPr lang="it-IT" sz="2400" b="1" i="1" smtClean="0">
                          <a:latin typeface="Cambria Math"/>
                          <a:ea typeface="Cambria Math"/>
                        </a:rPr>
                        <m:t>∙</m:t>
                      </m:r>
                      <m:r>
                        <a:rPr lang="it-IT" sz="2400" b="1" i="1" smtClean="0">
                          <a:latin typeface="Cambria Math"/>
                        </a:rPr>
                        <m:t>𝑲</m:t>
                      </m:r>
                      <m:r>
                        <a:rPr lang="it-IT" sz="2400" b="1" i="1" smtClean="0">
                          <a:latin typeface="Cambria Math"/>
                        </a:rPr>
                        <m:t>)</m:t>
                      </m:r>
                    </m:oMath>
                  </m:oMathPara>
                </a14:m>
                <a:endParaRPr lang="it-IT" sz="2400" b="1" dirty="0"/>
              </a:p>
            </p:txBody>
          </p:sp>
        </mc:Choice>
        <mc:Fallback xmlns="">
          <p:sp>
            <p:nvSpPr>
              <p:cNvPr id="11" name="CasellaDiTesto 10"/>
              <p:cNvSpPr txBox="1">
                <a:spLocks noRot="1" noChangeAspect="1" noMove="1" noResize="1" noEditPoints="1" noAdjustHandles="1" noChangeArrowheads="1" noChangeShapeType="1" noTextEdit="1"/>
              </p:cNvSpPr>
              <p:nvPr/>
            </p:nvSpPr>
            <p:spPr>
              <a:xfrm>
                <a:off x="2693861" y="2426103"/>
                <a:ext cx="3751348" cy="461665"/>
              </a:xfrm>
              <a:prstGeom prst="rect">
                <a:avLst/>
              </a:prstGeom>
              <a:blipFill rotWithShape="1">
                <a:blip r:embed="rId2" cstate="print"/>
                <a:stretch>
                  <a:fillRect b="-15385"/>
                </a:stretch>
              </a:blipFill>
            </p:spPr>
            <p:txBody>
              <a:bodyPr/>
              <a:lstStyle/>
              <a:p>
                <a:r>
                  <a:rPr lang="it-IT">
                    <a:noFill/>
                  </a:rPr>
                  <a:t> </a:t>
                </a:r>
              </a:p>
            </p:txBody>
          </p:sp>
        </mc:Fallback>
      </mc:AlternateContent>
      <p:sp>
        <p:nvSpPr>
          <p:cNvPr id="12" name="Rettangolo 11"/>
          <p:cNvSpPr/>
          <p:nvPr/>
        </p:nvSpPr>
        <p:spPr>
          <a:xfrm>
            <a:off x="21206" y="3068960"/>
            <a:ext cx="7020271" cy="1077218"/>
          </a:xfrm>
          <a:prstGeom prst="rect">
            <a:avLst/>
          </a:prstGeom>
        </p:spPr>
        <p:txBody>
          <a:bodyPr wrap="square">
            <a:spAutoFit/>
          </a:bodyPr>
          <a:lstStyle/>
          <a:p>
            <a:r>
              <a:rPr lang="it-IT" sz="1600" dirty="0">
                <a:latin typeface="+mj-lt"/>
              </a:rPr>
              <a:t>Dove:</a:t>
            </a:r>
          </a:p>
          <a:p>
            <a:pPr>
              <a:lnSpc>
                <a:spcPct val="150000"/>
              </a:lnSpc>
            </a:pPr>
            <a:r>
              <a:rPr lang="it-IT" sz="1600" b="1" dirty="0">
                <a:latin typeface="+mj-lt"/>
              </a:rPr>
              <a:t>K </a:t>
            </a:r>
            <a:r>
              <a:rPr lang="it-IT" sz="1600" dirty="0">
                <a:latin typeface="+mj-lt"/>
              </a:rPr>
              <a:t>= Patrimonio netto rettificato</a:t>
            </a:r>
          </a:p>
          <a:p>
            <a:pPr>
              <a:lnSpc>
                <a:spcPct val="150000"/>
              </a:lnSpc>
            </a:pPr>
            <a:r>
              <a:rPr lang="it-IT" sz="1600" b="1" dirty="0">
                <a:latin typeface="+mj-lt"/>
              </a:rPr>
              <a:t>R </a:t>
            </a:r>
            <a:r>
              <a:rPr lang="it-IT" sz="1600" dirty="0">
                <a:latin typeface="+mj-lt"/>
              </a:rPr>
              <a:t>= Reddito medio normale atteso per il futuro</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51</a:t>
            </a:fld>
            <a:endParaRPr lang="it-IT"/>
          </a:p>
        </p:txBody>
      </p:sp>
    </p:spTree>
    <p:extLst>
      <p:ext uri="{BB962C8B-B14F-4D97-AF65-F5344CB8AC3E}">
        <p14:creationId xmlns:p14="http://schemas.microsoft.com/office/powerpoint/2010/main" val="34597609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t>
            </a:r>
            <a:r>
              <a:rPr lang="it-IT" dirty="0" err="1"/>
              <a:t>Economic</a:t>
            </a:r>
            <a:r>
              <a:rPr lang="it-IT" dirty="0"/>
              <a:t> </a:t>
            </a:r>
            <a:r>
              <a:rPr lang="it-IT" dirty="0" err="1"/>
              <a:t>Value</a:t>
            </a:r>
            <a:r>
              <a:rPr lang="it-IT" dirty="0"/>
              <a:t> </a:t>
            </a:r>
            <a:r>
              <a:rPr lang="it-IT" dirty="0" err="1"/>
              <a:t>Added</a:t>
            </a:r>
            <a:r>
              <a:rPr lang="it-IT" dirty="0"/>
              <a:t> (</a:t>
            </a:r>
            <a:r>
              <a:rPr lang="it-IT" dirty="0" err="1"/>
              <a:t>E.V.A.</a:t>
            </a:r>
            <a:r>
              <a:rPr lang="it-IT" dirty="0"/>
              <a:t>)</a:t>
            </a:r>
          </a:p>
        </p:txBody>
      </p:sp>
      <p:sp>
        <p:nvSpPr>
          <p:cNvPr id="3" name="Segnaposto contenuto 2"/>
          <p:cNvSpPr>
            <a:spLocks noGrp="1"/>
          </p:cNvSpPr>
          <p:nvPr>
            <p:ph idx="1"/>
          </p:nvPr>
        </p:nvSpPr>
        <p:spPr>
          <a:xfrm>
            <a:off x="457200" y="1600200"/>
            <a:ext cx="4114800" cy="2404864"/>
          </a:xfrm>
        </p:spPr>
        <p:txBody>
          <a:bodyPr/>
          <a:lstStyle/>
          <a:p>
            <a:r>
              <a:rPr lang="it-IT" dirty="0"/>
              <a:t>EVA = Ro – </a:t>
            </a:r>
            <a:r>
              <a:rPr lang="it-IT" dirty="0" err="1"/>
              <a:t>CI</a:t>
            </a:r>
            <a:r>
              <a:rPr lang="it-IT" dirty="0"/>
              <a:t> * </a:t>
            </a:r>
            <a:r>
              <a:rPr lang="it-IT" dirty="0" err="1"/>
              <a:t>wacc</a:t>
            </a:r>
            <a:endParaRPr lang="it-IT" dirty="0"/>
          </a:p>
          <a:p>
            <a:r>
              <a:rPr lang="it-IT" dirty="0"/>
              <a:t>EVA = (Ro/Ci – </a:t>
            </a:r>
            <a:r>
              <a:rPr lang="it-IT" dirty="0" err="1"/>
              <a:t>Ci*wacc</a:t>
            </a:r>
            <a:r>
              <a:rPr lang="it-IT" dirty="0"/>
              <a:t>/</a:t>
            </a:r>
            <a:r>
              <a:rPr lang="it-IT" dirty="0" err="1"/>
              <a:t>CI</a:t>
            </a:r>
            <a:r>
              <a:rPr lang="it-IT" dirty="0"/>
              <a:t>)</a:t>
            </a:r>
            <a:r>
              <a:rPr lang="it-IT" dirty="0" err="1"/>
              <a:t>*CI</a:t>
            </a:r>
            <a:endParaRPr lang="it-IT" dirty="0"/>
          </a:p>
          <a:p>
            <a:endParaRPr lang="it-IT" dirty="0"/>
          </a:p>
          <a:p>
            <a:r>
              <a:rPr lang="it-IT" dirty="0"/>
              <a:t>EVA = (r – </a:t>
            </a:r>
            <a:r>
              <a:rPr lang="it-IT" dirty="0" err="1"/>
              <a:t>wacc</a:t>
            </a:r>
            <a:r>
              <a:rPr lang="it-IT" dirty="0"/>
              <a:t>)</a:t>
            </a:r>
            <a:r>
              <a:rPr lang="it-IT" dirty="0" err="1"/>
              <a:t>*Ci</a:t>
            </a:r>
            <a:endParaRPr lang="it-IT" dirty="0"/>
          </a:p>
          <a:p>
            <a:pPr>
              <a:buNone/>
            </a:pPr>
            <a:endParaRPr lang="it-IT" dirty="0"/>
          </a:p>
        </p:txBody>
      </p:sp>
      <p:sp>
        <p:nvSpPr>
          <p:cNvPr id="4" name="Segnaposto numero diapositiva 3"/>
          <p:cNvSpPr>
            <a:spLocks noGrp="1"/>
          </p:cNvSpPr>
          <p:nvPr>
            <p:ph type="sldNum" sz="quarter" idx="12"/>
          </p:nvPr>
        </p:nvSpPr>
        <p:spPr/>
        <p:txBody>
          <a:bodyPr/>
          <a:lstStyle/>
          <a:p>
            <a:fld id="{440E8D7C-6719-41CD-A18B-D7D8B4F93C24}" type="slidenum">
              <a:rPr lang="it-IT" smtClean="0"/>
              <a:pPr/>
              <a:t>52</a:t>
            </a:fld>
            <a:endParaRPr lang="it-IT"/>
          </a:p>
        </p:txBody>
      </p:sp>
      <p:sp>
        <p:nvSpPr>
          <p:cNvPr id="5" name="Parentesi graffa aperta 4"/>
          <p:cNvSpPr/>
          <p:nvPr/>
        </p:nvSpPr>
        <p:spPr>
          <a:xfrm>
            <a:off x="3203848" y="2492896"/>
            <a:ext cx="432048" cy="1440160"/>
          </a:xfrm>
          <a:prstGeom prst="leftBrace">
            <a:avLst>
              <a:gd name="adj1" fmla="val 4040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6" name="Rettangolo 5"/>
          <p:cNvSpPr/>
          <p:nvPr/>
        </p:nvSpPr>
        <p:spPr>
          <a:xfrm>
            <a:off x="539552" y="4077072"/>
            <a:ext cx="7920880" cy="1200329"/>
          </a:xfrm>
          <a:prstGeom prst="rect">
            <a:avLst/>
          </a:prstGeom>
        </p:spPr>
        <p:txBody>
          <a:bodyPr wrap="square">
            <a:spAutoFit/>
          </a:bodyPr>
          <a:lstStyle/>
          <a:p>
            <a:pPr marL="182880" indent="-182880">
              <a:spcBef>
                <a:spcPct val="20000"/>
              </a:spcBef>
              <a:buClr>
                <a:schemeClr val="accent1"/>
              </a:buClr>
              <a:buSzPct val="85000"/>
            </a:pPr>
            <a:r>
              <a:rPr lang="it-IT" sz="2400" dirty="0">
                <a:latin typeface="+mn-lt"/>
              </a:rPr>
              <a:t>dove: Ro rappresenta il reddito operativo netto, </a:t>
            </a:r>
            <a:r>
              <a:rPr lang="it-IT" sz="2400" dirty="0" err="1">
                <a:latin typeface="+mn-lt"/>
              </a:rPr>
              <a:t>CI</a:t>
            </a:r>
            <a:r>
              <a:rPr lang="it-IT" sz="2400" dirty="0">
                <a:latin typeface="+mn-lt"/>
              </a:rPr>
              <a:t> il capitale investito, </a:t>
            </a:r>
            <a:r>
              <a:rPr lang="it-IT" sz="2400" dirty="0" err="1">
                <a:latin typeface="+mn-lt"/>
              </a:rPr>
              <a:t>wacc</a:t>
            </a:r>
            <a:r>
              <a:rPr lang="it-IT" sz="2400" dirty="0">
                <a:latin typeface="+mn-lt"/>
              </a:rPr>
              <a:t> il costo medio ponderato del capitale ed r il rendimento del capitale investito in azienda.</a:t>
            </a:r>
          </a:p>
        </p:txBody>
      </p:sp>
      <p:sp>
        <p:nvSpPr>
          <p:cNvPr id="7" name="Rettangolo 6"/>
          <p:cNvSpPr/>
          <p:nvPr/>
        </p:nvSpPr>
        <p:spPr>
          <a:xfrm>
            <a:off x="3419872" y="2669953"/>
            <a:ext cx="5724128" cy="1191095"/>
          </a:xfrm>
          <a:prstGeom prst="rect">
            <a:avLst/>
          </a:prstGeom>
        </p:spPr>
        <p:txBody>
          <a:bodyPr wrap="square">
            <a:spAutoFit/>
          </a:bodyPr>
          <a:lstStyle/>
          <a:p>
            <a:pPr marL="182880" indent="-182880">
              <a:spcBef>
                <a:spcPct val="20000"/>
              </a:spcBef>
              <a:buClr>
                <a:schemeClr val="accent1"/>
              </a:buClr>
              <a:buSzPct val="85000"/>
            </a:pPr>
            <a:r>
              <a:rPr lang="it-IT" sz="2100" dirty="0">
                <a:latin typeface="+mn-lt"/>
              </a:rPr>
              <a:t>&gt; 0   L’azienda ha creato valore</a:t>
            </a:r>
          </a:p>
          <a:p>
            <a:pPr marL="182880" indent="-182880">
              <a:spcBef>
                <a:spcPct val="20000"/>
              </a:spcBef>
              <a:buClr>
                <a:schemeClr val="accent1"/>
              </a:buClr>
              <a:buSzPct val="85000"/>
            </a:pPr>
            <a:r>
              <a:rPr lang="it-IT" sz="2100" dirty="0">
                <a:latin typeface="+mn-lt"/>
              </a:rPr>
              <a:t>= 0   L’azienda non ha né creato né distrutto valore</a:t>
            </a:r>
          </a:p>
          <a:p>
            <a:pPr marL="182880" indent="-182880">
              <a:spcBef>
                <a:spcPct val="20000"/>
              </a:spcBef>
              <a:buClr>
                <a:schemeClr val="accent1"/>
              </a:buClr>
              <a:buSzPct val="85000"/>
            </a:pPr>
            <a:r>
              <a:rPr lang="it-IT" sz="2100" dirty="0">
                <a:latin typeface="+mn-lt"/>
              </a:rPr>
              <a:t>&lt; 0   L’azienda ha distrutto valore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2276872"/>
            <a:ext cx="9144000" cy="2376264"/>
          </a:xfrm>
          <a:solidFill>
            <a:schemeClr val="accent3">
              <a:lumMod val="20000"/>
              <a:lumOff val="80000"/>
            </a:schemeClr>
          </a:solidFill>
          <a:ln>
            <a:noFill/>
          </a:ln>
        </p:spPr>
        <p:txBody>
          <a:bodyPr anchor="ctr" anchorCtr="0">
            <a:noAutofit/>
          </a:bodyPr>
          <a:lstStyle/>
          <a:p>
            <a:pPr algn="ctr">
              <a:buNone/>
            </a:pPr>
            <a:r>
              <a:rPr lang="it-IT" sz="4800" b="1" dirty="0">
                <a:solidFill>
                  <a:srgbClr val="002060"/>
                </a:solidFill>
                <a:latin typeface="+mj-lt"/>
              </a:rPr>
              <a:t>METODI DI VALUTAZIONE DIRETTI: I MULTIPLI</a:t>
            </a:r>
          </a:p>
        </p:txBody>
      </p:sp>
      <p:sp>
        <p:nvSpPr>
          <p:cNvPr id="2" name="Segnaposto numero diapositiva 1"/>
          <p:cNvSpPr>
            <a:spLocks noGrp="1"/>
          </p:cNvSpPr>
          <p:nvPr>
            <p:ph type="sldNum" sz="quarter" idx="12"/>
          </p:nvPr>
        </p:nvSpPr>
        <p:spPr/>
        <p:txBody>
          <a:bodyPr/>
          <a:lstStyle/>
          <a:p>
            <a:fld id="{440E8D7C-6719-41CD-A18B-D7D8B4F93C24}" type="slidenum">
              <a:rPr lang="it-IT" smtClean="0"/>
              <a:pPr/>
              <a:t>53</a:t>
            </a:fld>
            <a:endParaRPr lang="it-IT"/>
          </a:p>
        </p:txBody>
      </p:sp>
    </p:spTree>
    <p:extLst>
      <p:ext uri="{BB962C8B-B14F-4D97-AF65-F5344CB8AC3E}">
        <p14:creationId xmlns:p14="http://schemas.microsoft.com/office/powerpoint/2010/main" val="38924948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40E8D7C-6719-41CD-A18B-D7D8B4F93C24}" type="slidenum">
              <a:rPr lang="it-IT" smtClean="0"/>
              <a:pPr/>
              <a:t>54</a:t>
            </a:fld>
            <a:endParaRPr lang="it-IT"/>
          </a:p>
        </p:txBody>
      </p:sp>
      <p:sp>
        <p:nvSpPr>
          <p:cNvPr id="5" name="Rettangolo 4"/>
          <p:cNvSpPr/>
          <p:nvPr/>
        </p:nvSpPr>
        <p:spPr>
          <a:xfrm>
            <a:off x="224184" y="1628800"/>
            <a:ext cx="8640960" cy="1338828"/>
          </a:xfrm>
          <a:prstGeom prst="rect">
            <a:avLst/>
          </a:prstGeom>
        </p:spPr>
        <p:txBody>
          <a:bodyPr wrap="square">
            <a:spAutoFit/>
          </a:bodyPr>
          <a:lstStyle/>
          <a:p>
            <a:pPr>
              <a:lnSpc>
                <a:spcPct val="150000"/>
              </a:lnSpc>
            </a:pPr>
            <a:r>
              <a:rPr lang="it-IT" b="1" i="1" dirty="0">
                <a:solidFill>
                  <a:srgbClr val="002060"/>
                </a:solidFill>
                <a:latin typeface="+mj-lt"/>
              </a:rPr>
              <a:t>Si definiscono diretti quei metodi che fanno riferimento, per l’individuazione del valore dell’azienda, agli effettivi prezzi espressi dal mercato per quote di capitale</a:t>
            </a:r>
          </a:p>
          <a:p>
            <a:pPr>
              <a:lnSpc>
                <a:spcPct val="150000"/>
              </a:lnSpc>
            </a:pPr>
            <a:r>
              <a:rPr lang="it-IT" b="1" i="1" dirty="0">
                <a:solidFill>
                  <a:srgbClr val="002060"/>
                </a:solidFill>
                <a:latin typeface="+mj-lt"/>
              </a:rPr>
              <a:t>dell’azienda medesima o di aziende similari</a:t>
            </a:r>
          </a:p>
        </p:txBody>
      </p:sp>
      <p:sp>
        <p:nvSpPr>
          <p:cNvPr id="6" name="CasellaDiTesto 5"/>
          <p:cNvSpPr txBox="1"/>
          <p:nvPr/>
        </p:nvSpPr>
        <p:spPr>
          <a:xfrm>
            <a:off x="0" y="734367"/>
            <a:ext cx="4653133" cy="461665"/>
          </a:xfrm>
          <a:prstGeom prst="rect">
            <a:avLst/>
          </a:prstGeom>
          <a:noFill/>
        </p:spPr>
        <p:txBody>
          <a:bodyPr wrap="none" rtlCol="0">
            <a:spAutoFit/>
          </a:bodyPr>
          <a:lstStyle/>
          <a:p>
            <a:pPr algn="ctr"/>
            <a:r>
              <a:rPr lang="it-IT" sz="2400" b="1" dirty="0">
                <a:solidFill>
                  <a:srgbClr val="002060"/>
                </a:solidFill>
                <a:latin typeface="+mj-lt"/>
              </a:rPr>
              <a:t>I Metodi diretti, una definizione</a:t>
            </a:r>
          </a:p>
        </p:txBody>
      </p:sp>
      <p:sp>
        <p:nvSpPr>
          <p:cNvPr id="8" name="Rettangolo 7"/>
          <p:cNvSpPr/>
          <p:nvPr/>
        </p:nvSpPr>
        <p:spPr>
          <a:xfrm>
            <a:off x="224184" y="4232612"/>
            <a:ext cx="8452272" cy="1200329"/>
          </a:xfrm>
          <a:prstGeom prst="rect">
            <a:avLst/>
          </a:prstGeom>
        </p:spPr>
        <p:txBody>
          <a:bodyPr wrap="square">
            <a:spAutoFit/>
          </a:bodyPr>
          <a:lstStyle/>
          <a:p>
            <a:pPr marL="285750" indent="-285750" algn="just">
              <a:buFont typeface="Arial" pitchFamily="34" charset="0"/>
              <a:buChar char="•"/>
            </a:pPr>
            <a:r>
              <a:rPr lang="it-IT" dirty="0">
                <a:solidFill>
                  <a:srgbClr val="002060"/>
                </a:solidFill>
                <a:latin typeface="+mj-lt"/>
              </a:rPr>
              <a:t>assenza di titoli quotati sul mercato</a:t>
            </a:r>
          </a:p>
          <a:p>
            <a:pPr marL="285750" indent="-285750" algn="just">
              <a:buFont typeface="Arial" pitchFamily="34" charset="0"/>
              <a:buChar char="•"/>
            </a:pPr>
            <a:r>
              <a:rPr lang="it-IT" dirty="0">
                <a:solidFill>
                  <a:srgbClr val="002060"/>
                </a:solidFill>
                <a:latin typeface="+mj-lt"/>
              </a:rPr>
              <a:t>spesso le negoziazioni di borsa riguardano modeste e limitate partite di titoli</a:t>
            </a:r>
          </a:p>
          <a:p>
            <a:pPr marL="285750" indent="-285750" algn="just">
              <a:buFont typeface="Arial" pitchFamily="34" charset="0"/>
              <a:buChar char="•"/>
            </a:pPr>
            <a:r>
              <a:rPr lang="it-IT" dirty="0">
                <a:solidFill>
                  <a:srgbClr val="002060"/>
                </a:solidFill>
                <a:latin typeface="+mj-lt"/>
              </a:rPr>
              <a:t>le quotazioni di borsa spesso non esprimono una corretta valutazione del titolo</a:t>
            </a:r>
          </a:p>
          <a:p>
            <a:pPr marL="285750" indent="-285750" algn="just">
              <a:buFont typeface="Arial" pitchFamily="34" charset="0"/>
              <a:buChar char="•"/>
            </a:pPr>
            <a:r>
              <a:rPr lang="it-IT" dirty="0">
                <a:solidFill>
                  <a:srgbClr val="002060"/>
                </a:solidFill>
                <a:latin typeface="+mj-lt"/>
              </a:rPr>
              <a:t>difficoltà di applicazione nelle imprese in fase di start up</a:t>
            </a:r>
          </a:p>
        </p:txBody>
      </p:sp>
      <p:sp>
        <p:nvSpPr>
          <p:cNvPr id="9" name="CasellaDiTesto 8"/>
          <p:cNvSpPr txBox="1"/>
          <p:nvPr/>
        </p:nvSpPr>
        <p:spPr>
          <a:xfrm>
            <a:off x="224184" y="3661134"/>
            <a:ext cx="1556836" cy="369332"/>
          </a:xfrm>
          <a:prstGeom prst="rect">
            <a:avLst/>
          </a:prstGeom>
          <a:noFill/>
        </p:spPr>
        <p:txBody>
          <a:bodyPr wrap="none" rtlCol="0">
            <a:spAutoFit/>
          </a:bodyPr>
          <a:lstStyle/>
          <a:p>
            <a:pPr algn="ctr"/>
            <a:r>
              <a:rPr lang="it-IT" b="1" dirty="0">
                <a:solidFill>
                  <a:srgbClr val="002060"/>
                </a:solidFill>
                <a:latin typeface="+mj-lt"/>
              </a:rPr>
              <a:t>Alcuni limiti:</a:t>
            </a:r>
          </a:p>
        </p:txBody>
      </p:sp>
      <p:sp>
        <p:nvSpPr>
          <p:cNvPr id="12" name="CasellaDiTesto 11"/>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26655625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40E8D7C-6719-41CD-A18B-D7D8B4F93C24}" type="slidenum">
              <a:rPr lang="it-IT" smtClean="0"/>
              <a:pPr/>
              <a:t>55</a:t>
            </a:fld>
            <a:endParaRPr lang="it-IT"/>
          </a:p>
        </p:txBody>
      </p:sp>
      <p:sp>
        <p:nvSpPr>
          <p:cNvPr id="7" name="CasellaDiTesto 6"/>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
        <p:nvSpPr>
          <p:cNvPr id="2" name="Rettangolo 1"/>
          <p:cNvSpPr/>
          <p:nvPr/>
        </p:nvSpPr>
        <p:spPr>
          <a:xfrm>
            <a:off x="179512" y="1484784"/>
            <a:ext cx="8784976" cy="3170099"/>
          </a:xfrm>
          <a:prstGeom prst="rect">
            <a:avLst/>
          </a:prstGeom>
        </p:spPr>
        <p:txBody>
          <a:bodyPr wrap="square">
            <a:spAutoFit/>
          </a:bodyPr>
          <a:lstStyle/>
          <a:p>
            <a:pPr algn="just">
              <a:lnSpc>
                <a:spcPct val="200000"/>
              </a:lnSpc>
            </a:pPr>
            <a:r>
              <a:rPr lang="it-IT" sz="2000" b="1" dirty="0">
                <a:solidFill>
                  <a:srgbClr val="002060"/>
                </a:solidFill>
                <a:latin typeface="+mj-lt"/>
              </a:rPr>
              <a:t>I metodi di valutazione basati sui multipli </a:t>
            </a:r>
            <a:r>
              <a:rPr lang="it-IT" sz="2000" dirty="0">
                <a:solidFill>
                  <a:srgbClr val="002060"/>
                </a:solidFill>
                <a:latin typeface="+mj-lt"/>
              </a:rPr>
              <a:t>si applicano attraverso particolari indicatori che esprimono dei rapporti tra valori di mercato e particolari grandezze di bilancio.</a:t>
            </a:r>
          </a:p>
          <a:p>
            <a:pPr algn="just">
              <a:lnSpc>
                <a:spcPct val="200000"/>
              </a:lnSpc>
            </a:pPr>
            <a:r>
              <a:rPr lang="it-IT" sz="2000" dirty="0">
                <a:solidFill>
                  <a:srgbClr val="002060"/>
                </a:solidFill>
                <a:latin typeface="+mj-lt"/>
              </a:rPr>
              <a:t>Tali indicatori (multipli) vengono successivamente paragonati con quelli calcolati per aziende quotate il più possibile simili a quella da valutare.</a:t>
            </a:r>
          </a:p>
        </p:txBody>
      </p:sp>
    </p:spTree>
    <p:extLst>
      <p:ext uri="{BB962C8B-B14F-4D97-AF65-F5344CB8AC3E}">
        <p14:creationId xmlns:p14="http://schemas.microsoft.com/office/powerpoint/2010/main" val="3206590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56</a:t>
            </a:fld>
            <a:endParaRPr lang="it-IT"/>
          </a:p>
        </p:txBody>
      </p:sp>
      <p:sp>
        <p:nvSpPr>
          <p:cNvPr id="6" name="Rettangolo 5"/>
          <p:cNvSpPr/>
          <p:nvPr/>
        </p:nvSpPr>
        <p:spPr>
          <a:xfrm>
            <a:off x="13768" y="1674965"/>
            <a:ext cx="3039079" cy="369332"/>
          </a:xfrm>
          <a:prstGeom prst="rect">
            <a:avLst/>
          </a:prstGeom>
        </p:spPr>
        <p:txBody>
          <a:bodyPr wrap="square">
            <a:spAutoFit/>
          </a:bodyPr>
          <a:lstStyle/>
          <a:p>
            <a:r>
              <a:rPr lang="it-IT" b="1" dirty="0">
                <a:solidFill>
                  <a:srgbClr val="002060"/>
                </a:solidFill>
                <a:latin typeface="+mj-lt"/>
              </a:rPr>
              <a:t>Moltiplicatori </a:t>
            </a:r>
            <a:r>
              <a:rPr lang="it-IT" b="1" i="1" dirty="0">
                <a:solidFill>
                  <a:srgbClr val="002060"/>
                </a:solidFill>
                <a:latin typeface="+mj-lt"/>
              </a:rPr>
              <a:t>Equity side</a:t>
            </a:r>
          </a:p>
        </p:txBody>
      </p:sp>
      <p:sp>
        <p:nvSpPr>
          <p:cNvPr id="7" name="Rettangolo 6"/>
          <p:cNvSpPr/>
          <p:nvPr/>
        </p:nvSpPr>
        <p:spPr>
          <a:xfrm>
            <a:off x="3910628" y="3820398"/>
            <a:ext cx="4981852" cy="1754326"/>
          </a:xfrm>
          <a:prstGeom prst="rect">
            <a:avLst/>
          </a:prstGeom>
          <a:solidFill>
            <a:schemeClr val="accent1">
              <a:lumMod val="20000"/>
              <a:lumOff val="80000"/>
            </a:schemeClr>
          </a:solidFill>
        </p:spPr>
        <p:txBody>
          <a:bodyPr wrap="square">
            <a:spAutoFit/>
          </a:bodyPr>
          <a:lstStyle/>
          <a:p>
            <a:pPr algn="just"/>
            <a:r>
              <a:rPr lang="it-IT" dirty="0">
                <a:solidFill>
                  <a:srgbClr val="002060"/>
                </a:solidFill>
                <a:latin typeface="+mj-lt"/>
              </a:rPr>
              <a:t>In questo caso al numeratore troviamo l’investimento dell’attivo lordo, di solito  Inteso come somma tra la capitalizzazione di borsa ed la posizione finanziaria netta (in altri termini Valore del capitale + debiti-liquidità). Tale valore viene definito </a:t>
            </a:r>
            <a:r>
              <a:rPr lang="it-IT" b="1" dirty="0">
                <a:solidFill>
                  <a:srgbClr val="002060"/>
                </a:solidFill>
                <a:latin typeface="+mj-lt"/>
              </a:rPr>
              <a:t>EV (Enterprise Value)</a:t>
            </a:r>
          </a:p>
        </p:txBody>
      </p:sp>
      <p:sp>
        <p:nvSpPr>
          <p:cNvPr id="9" name="CasellaDiTesto 8"/>
          <p:cNvSpPr txBox="1"/>
          <p:nvPr/>
        </p:nvSpPr>
        <p:spPr>
          <a:xfrm>
            <a:off x="249815" y="620688"/>
            <a:ext cx="3559884" cy="461665"/>
          </a:xfrm>
          <a:prstGeom prst="rect">
            <a:avLst/>
          </a:prstGeom>
          <a:noFill/>
        </p:spPr>
        <p:txBody>
          <a:bodyPr wrap="none" rtlCol="0">
            <a:spAutoFit/>
          </a:bodyPr>
          <a:lstStyle/>
          <a:p>
            <a:pPr algn="ctr"/>
            <a:r>
              <a:rPr lang="it-IT" sz="2400" b="1" dirty="0">
                <a:solidFill>
                  <a:srgbClr val="002060"/>
                </a:solidFill>
                <a:latin typeface="+mj-lt"/>
              </a:rPr>
              <a:t>Scelta dei moltiplicatori</a:t>
            </a:r>
          </a:p>
        </p:txBody>
      </p:sp>
      <p:sp>
        <p:nvSpPr>
          <p:cNvPr id="10" name="Rettangolo 9"/>
          <p:cNvSpPr/>
          <p:nvPr/>
        </p:nvSpPr>
        <p:spPr>
          <a:xfrm>
            <a:off x="3910628" y="1397966"/>
            <a:ext cx="5008124" cy="923330"/>
          </a:xfrm>
          <a:prstGeom prst="rect">
            <a:avLst/>
          </a:prstGeom>
          <a:solidFill>
            <a:schemeClr val="accent3">
              <a:lumMod val="20000"/>
              <a:lumOff val="80000"/>
            </a:schemeClr>
          </a:solidFill>
        </p:spPr>
        <p:txBody>
          <a:bodyPr wrap="square">
            <a:spAutoFit/>
          </a:bodyPr>
          <a:lstStyle/>
          <a:p>
            <a:pPr algn="just"/>
            <a:r>
              <a:rPr lang="it-IT" dirty="0">
                <a:solidFill>
                  <a:srgbClr val="002060"/>
                </a:solidFill>
                <a:latin typeface="+mj-lt"/>
              </a:rPr>
              <a:t>in questi moltiplicatori il numeratore è il </a:t>
            </a:r>
            <a:r>
              <a:rPr lang="it-IT" b="1" dirty="0">
                <a:solidFill>
                  <a:srgbClr val="002060"/>
                </a:solidFill>
                <a:latin typeface="+mj-lt"/>
              </a:rPr>
              <a:t>prezzo di borsa delle azioni</a:t>
            </a:r>
            <a:r>
              <a:rPr lang="it-IT" dirty="0">
                <a:solidFill>
                  <a:srgbClr val="002060"/>
                </a:solidFill>
                <a:latin typeface="+mj-lt"/>
              </a:rPr>
              <a:t>, o la Capitalizzazione di borsa, cioè il valore corrente del capitale.</a:t>
            </a:r>
          </a:p>
        </p:txBody>
      </p:sp>
      <p:sp>
        <p:nvSpPr>
          <p:cNvPr id="12" name="Rettangolo 11"/>
          <p:cNvSpPr/>
          <p:nvPr/>
        </p:nvSpPr>
        <p:spPr>
          <a:xfrm>
            <a:off x="13768" y="4512895"/>
            <a:ext cx="3039079" cy="369332"/>
          </a:xfrm>
          <a:prstGeom prst="rect">
            <a:avLst/>
          </a:prstGeom>
        </p:spPr>
        <p:txBody>
          <a:bodyPr wrap="square">
            <a:spAutoFit/>
          </a:bodyPr>
          <a:lstStyle/>
          <a:p>
            <a:r>
              <a:rPr lang="it-IT" b="1" dirty="0">
                <a:solidFill>
                  <a:srgbClr val="002060"/>
                </a:solidFill>
                <a:latin typeface="+mj-lt"/>
              </a:rPr>
              <a:t>Moltiplicatori </a:t>
            </a:r>
            <a:r>
              <a:rPr lang="it-IT" b="1" i="1" dirty="0">
                <a:solidFill>
                  <a:srgbClr val="002060"/>
                </a:solidFill>
                <a:latin typeface="+mj-lt"/>
              </a:rPr>
              <a:t>Asset side</a:t>
            </a:r>
          </a:p>
        </p:txBody>
      </p:sp>
      <p:cxnSp>
        <p:nvCxnSpPr>
          <p:cNvPr id="14" name="Connettore 1 13"/>
          <p:cNvCxnSpPr>
            <a:stCxn id="6" idx="3"/>
            <a:endCxn id="10" idx="1"/>
          </p:cNvCxnSpPr>
          <p:nvPr/>
        </p:nvCxnSpPr>
        <p:spPr>
          <a:xfrm>
            <a:off x="3052847" y="1859631"/>
            <a:ext cx="85778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Connettore 1 15"/>
          <p:cNvCxnSpPr>
            <a:stCxn id="12" idx="3"/>
            <a:endCxn id="7" idx="1"/>
          </p:cNvCxnSpPr>
          <p:nvPr/>
        </p:nvCxnSpPr>
        <p:spPr>
          <a:xfrm>
            <a:off x="3052847" y="4697561"/>
            <a:ext cx="857781"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28465087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57</a:t>
            </a:fld>
            <a:endParaRPr lang="it-IT"/>
          </a:p>
        </p:txBody>
      </p:sp>
      <p:sp>
        <p:nvSpPr>
          <p:cNvPr id="9" name="CasellaDiTesto 8"/>
          <p:cNvSpPr txBox="1"/>
          <p:nvPr/>
        </p:nvSpPr>
        <p:spPr>
          <a:xfrm>
            <a:off x="0" y="548680"/>
            <a:ext cx="2468241" cy="461665"/>
          </a:xfrm>
          <a:prstGeom prst="rect">
            <a:avLst/>
          </a:prstGeom>
          <a:noFill/>
        </p:spPr>
        <p:txBody>
          <a:bodyPr wrap="none" rtlCol="0">
            <a:spAutoFit/>
          </a:bodyPr>
          <a:lstStyle/>
          <a:p>
            <a:pPr algn="ctr"/>
            <a:r>
              <a:rPr lang="it-IT" sz="2400" b="1" dirty="0">
                <a:solidFill>
                  <a:srgbClr val="002060"/>
                </a:solidFill>
                <a:latin typeface="+mj-lt"/>
              </a:rPr>
              <a:t>Il denominatore</a:t>
            </a:r>
          </a:p>
        </p:txBody>
      </p:sp>
      <p:sp>
        <p:nvSpPr>
          <p:cNvPr id="3" name="Rettangolo 2"/>
          <p:cNvSpPr/>
          <p:nvPr/>
        </p:nvSpPr>
        <p:spPr>
          <a:xfrm>
            <a:off x="3960440" y="5012306"/>
            <a:ext cx="4283968" cy="646331"/>
          </a:xfrm>
          <a:prstGeom prst="rect">
            <a:avLst/>
          </a:prstGeom>
          <a:solidFill>
            <a:schemeClr val="accent1">
              <a:lumMod val="20000"/>
              <a:lumOff val="80000"/>
            </a:schemeClr>
          </a:solidFill>
        </p:spPr>
        <p:txBody>
          <a:bodyPr wrap="square">
            <a:spAutoFit/>
          </a:bodyPr>
          <a:lstStyle/>
          <a:p>
            <a:r>
              <a:rPr lang="it-IT" dirty="0">
                <a:solidFill>
                  <a:srgbClr val="002060"/>
                </a:solidFill>
                <a:latin typeface="+mj-lt"/>
              </a:rPr>
              <a:t>per i moltiplicatori </a:t>
            </a:r>
            <a:r>
              <a:rPr lang="it-IT" b="1" i="1" dirty="0">
                <a:solidFill>
                  <a:srgbClr val="002060"/>
                </a:solidFill>
                <a:latin typeface="+mj-lt"/>
              </a:rPr>
              <a:t>asset side </a:t>
            </a:r>
            <a:r>
              <a:rPr lang="it-IT" dirty="0">
                <a:solidFill>
                  <a:srgbClr val="002060"/>
                </a:solidFill>
                <a:latin typeface="+mj-lt"/>
              </a:rPr>
              <a:t>prima degli interessi passivi (</a:t>
            </a:r>
            <a:r>
              <a:rPr lang="it-IT" i="1" dirty="0">
                <a:solidFill>
                  <a:srgbClr val="002060"/>
                </a:solidFill>
                <a:latin typeface="+mj-lt"/>
              </a:rPr>
              <a:t>unlevered</a:t>
            </a:r>
            <a:r>
              <a:rPr lang="it-IT" dirty="0">
                <a:solidFill>
                  <a:srgbClr val="002060"/>
                </a:solidFill>
                <a:latin typeface="+mj-lt"/>
              </a:rPr>
              <a:t>)</a:t>
            </a:r>
          </a:p>
        </p:txBody>
      </p:sp>
      <p:sp>
        <p:nvSpPr>
          <p:cNvPr id="5" name="Rettangolo 4"/>
          <p:cNvSpPr/>
          <p:nvPr/>
        </p:nvSpPr>
        <p:spPr>
          <a:xfrm>
            <a:off x="0" y="1412776"/>
            <a:ext cx="8532440" cy="646331"/>
          </a:xfrm>
          <a:prstGeom prst="rect">
            <a:avLst/>
          </a:prstGeom>
        </p:spPr>
        <p:txBody>
          <a:bodyPr wrap="square">
            <a:spAutoFit/>
          </a:bodyPr>
          <a:lstStyle/>
          <a:p>
            <a:r>
              <a:rPr lang="it-IT" dirty="0">
                <a:solidFill>
                  <a:srgbClr val="002060"/>
                </a:solidFill>
                <a:latin typeface="+mj-lt"/>
              </a:rPr>
              <a:t>Al denominatore si trovano sia misure di performance (es. </a:t>
            </a:r>
            <a:r>
              <a:rPr lang="it-IT" b="1" dirty="0">
                <a:solidFill>
                  <a:srgbClr val="002060"/>
                </a:solidFill>
                <a:latin typeface="+mj-lt"/>
              </a:rPr>
              <a:t>E- Earning </a:t>
            </a:r>
            <a:r>
              <a:rPr lang="it-IT" dirty="0">
                <a:solidFill>
                  <a:srgbClr val="002060"/>
                </a:solidFill>
                <a:latin typeface="+mj-lt"/>
              </a:rPr>
              <a:t>(utili netti)) che altre quantità (es </a:t>
            </a:r>
            <a:r>
              <a:rPr lang="it-IT" b="1" dirty="0">
                <a:solidFill>
                  <a:srgbClr val="002060"/>
                </a:solidFill>
                <a:latin typeface="+mj-lt"/>
              </a:rPr>
              <a:t>BV – Book Value </a:t>
            </a:r>
            <a:r>
              <a:rPr lang="it-IT" dirty="0">
                <a:solidFill>
                  <a:srgbClr val="002060"/>
                </a:solidFill>
                <a:latin typeface="+mj-lt"/>
              </a:rPr>
              <a:t>(Patrimonio netto)).</a:t>
            </a:r>
          </a:p>
        </p:txBody>
      </p:sp>
      <p:sp>
        <p:nvSpPr>
          <p:cNvPr id="8" name="Rettangolo 7"/>
          <p:cNvSpPr/>
          <p:nvPr/>
        </p:nvSpPr>
        <p:spPr>
          <a:xfrm>
            <a:off x="251520" y="2708920"/>
            <a:ext cx="6606480" cy="646331"/>
          </a:xfrm>
          <a:prstGeom prst="rect">
            <a:avLst/>
          </a:prstGeom>
        </p:spPr>
        <p:txBody>
          <a:bodyPr wrap="square">
            <a:spAutoFit/>
          </a:bodyPr>
          <a:lstStyle/>
          <a:p>
            <a:r>
              <a:rPr lang="it-IT" b="1" i="1" dirty="0">
                <a:solidFill>
                  <a:srgbClr val="002060"/>
                </a:solidFill>
                <a:latin typeface="+mj-lt"/>
              </a:rPr>
              <a:t>Gli indicatori di performance (es utili netti, margini operativi) vanno assunti:</a:t>
            </a:r>
          </a:p>
        </p:txBody>
      </p:sp>
      <p:sp>
        <p:nvSpPr>
          <p:cNvPr id="11" name="Rettangolo 10"/>
          <p:cNvSpPr/>
          <p:nvPr/>
        </p:nvSpPr>
        <p:spPr>
          <a:xfrm>
            <a:off x="3960440" y="3861048"/>
            <a:ext cx="4283968" cy="646331"/>
          </a:xfrm>
          <a:prstGeom prst="rect">
            <a:avLst/>
          </a:prstGeom>
          <a:solidFill>
            <a:schemeClr val="accent3">
              <a:lumMod val="20000"/>
              <a:lumOff val="80000"/>
            </a:schemeClr>
          </a:solidFill>
        </p:spPr>
        <p:txBody>
          <a:bodyPr wrap="square">
            <a:spAutoFit/>
          </a:bodyPr>
          <a:lstStyle/>
          <a:p>
            <a:r>
              <a:rPr lang="it-IT" dirty="0">
                <a:solidFill>
                  <a:srgbClr val="002060"/>
                </a:solidFill>
                <a:latin typeface="+mj-lt"/>
              </a:rPr>
              <a:t>per i moltiplicatori </a:t>
            </a:r>
            <a:r>
              <a:rPr lang="it-IT" b="1" i="1" dirty="0">
                <a:solidFill>
                  <a:srgbClr val="002060"/>
                </a:solidFill>
                <a:latin typeface="+mj-lt"/>
              </a:rPr>
              <a:t>equity side </a:t>
            </a:r>
            <a:r>
              <a:rPr lang="it-IT" dirty="0">
                <a:solidFill>
                  <a:srgbClr val="002060"/>
                </a:solidFill>
                <a:latin typeface="+mj-lt"/>
              </a:rPr>
              <a:t>dopo gli interessi passivi (</a:t>
            </a:r>
            <a:r>
              <a:rPr lang="it-IT" i="1" dirty="0">
                <a:solidFill>
                  <a:srgbClr val="002060"/>
                </a:solidFill>
                <a:latin typeface="+mj-lt"/>
              </a:rPr>
              <a:t>levered</a:t>
            </a:r>
            <a:r>
              <a:rPr lang="it-IT" dirty="0">
                <a:solidFill>
                  <a:srgbClr val="002060"/>
                </a:solidFill>
                <a:latin typeface="+mj-lt"/>
              </a:rPr>
              <a:t>)</a:t>
            </a:r>
          </a:p>
        </p:txBody>
      </p:sp>
      <p:cxnSp>
        <p:nvCxnSpPr>
          <p:cNvPr id="15" name="Connettore 4 14"/>
          <p:cNvCxnSpPr>
            <a:stCxn id="8" idx="2"/>
            <a:endCxn id="11" idx="1"/>
          </p:cNvCxnSpPr>
          <p:nvPr/>
        </p:nvCxnSpPr>
        <p:spPr>
          <a:xfrm rot="16200000" flipH="1">
            <a:off x="3343119" y="3566892"/>
            <a:ext cx="828963" cy="40568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Connettore 4 17"/>
          <p:cNvCxnSpPr>
            <a:stCxn id="8" idx="2"/>
            <a:endCxn id="3" idx="1"/>
          </p:cNvCxnSpPr>
          <p:nvPr/>
        </p:nvCxnSpPr>
        <p:spPr>
          <a:xfrm rot="16200000" flipH="1">
            <a:off x="2767490" y="4142521"/>
            <a:ext cx="1980221" cy="40568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CasellaDiTesto 11"/>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37200698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58</a:t>
            </a:fld>
            <a:endParaRPr lang="it-IT"/>
          </a:p>
        </p:txBody>
      </p:sp>
      <p:sp>
        <p:nvSpPr>
          <p:cNvPr id="9" name="CasellaDiTesto 8"/>
          <p:cNvSpPr txBox="1"/>
          <p:nvPr/>
        </p:nvSpPr>
        <p:spPr>
          <a:xfrm>
            <a:off x="12624" y="548680"/>
            <a:ext cx="4588244" cy="461665"/>
          </a:xfrm>
          <a:prstGeom prst="rect">
            <a:avLst/>
          </a:prstGeom>
          <a:noFill/>
        </p:spPr>
        <p:txBody>
          <a:bodyPr wrap="none" rtlCol="0">
            <a:spAutoFit/>
          </a:bodyPr>
          <a:lstStyle/>
          <a:p>
            <a:pPr algn="ctr"/>
            <a:r>
              <a:rPr lang="it-IT" sz="2400" b="1" dirty="0">
                <a:solidFill>
                  <a:srgbClr val="002060"/>
                </a:solidFill>
                <a:latin typeface="+mj-lt"/>
              </a:rPr>
              <a:t>I principali multipli Equity side</a:t>
            </a:r>
          </a:p>
        </p:txBody>
      </p:sp>
      <mc:AlternateContent xmlns:mc="http://schemas.openxmlformats.org/markup-compatibility/2006" xmlns:a14="http://schemas.microsoft.com/office/drawing/2010/main">
        <mc:Choice Requires="a14">
          <p:sp>
            <p:nvSpPr>
              <p:cNvPr id="6" name="CasellaDiTesto 5"/>
              <p:cNvSpPr txBox="1"/>
              <p:nvPr/>
            </p:nvSpPr>
            <p:spPr>
              <a:xfrm>
                <a:off x="430801" y="1628800"/>
                <a:ext cx="532518" cy="1011111"/>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𝐏</m:t>
                          </m:r>
                        </m:num>
                        <m:den>
                          <m:r>
                            <a:rPr lang="it-IT" sz="3200" b="1" i="0" smtClean="0">
                              <a:solidFill>
                                <a:srgbClr val="002060"/>
                              </a:solidFill>
                              <a:latin typeface="Cambria Math"/>
                            </a:rPr>
                            <m:t>𝐄</m:t>
                          </m:r>
                        </m:den>
                      </m:f>
                    </m:oMath>
                  </m:oMathPara>
                </a14:m>
                <a:endParaRPr lang="it-IT" sz="3200" b="1" dirty="0">
                  <a:solidFill>
                    <a:srgbClr val="002060"/>
                  </a:solidFill>
                  <a:latin typeface="+mj-lt"/>
                </a:endParaRPr>
              </a:p>
            </p:txBody>
          </p:sp>
        </mc:Choice>
        <mc:Fallback xmlns="">
          <p:sp>
            <p:nvSpPr>
              <p:cNvPr id="6" name="CasellaDiTesto 5"/>
              <p:cNvSpPr txBox="1">
                <a:spLocks noRot="1" noChangeAspect="1" noMove="1" noResize="1" noEditPoints="1" noAdjustHandles="1" noChangeArrowheads="1" noChangeShapeType="1" noTextEdit="1"/>
              </p:cNvSpPr>
              <p:nvPr/>
            </p:nvSpPr>
            <p:spPr>
              <a:xfrm>
                <a:off x="430801" y="1628800"/>
                <a:ext cx="532518" cy="1011111"/>
              </a:xfrm>
              <a:prstGeom prst="rect">
                <a:avLst/>
              </a:prstGeom>
              <a:blipFill rotWithShape="1">
                <a:blip r:embed="rId2" cstate="print"/>
                <a:stretch>
                  <a:fillRect/>
                </a:stretch>
              </a:blipFill>
            </p:spPr>
            <p:txBody>
              <a:bodyPr/>
              <a:lstStyle/>
              <a:p>
                <a:r>
                  <a:rPr lang="it-IT">
                    <a:noFill/>
                  </a:rPr>
                  <a:t> </a:t>
                </a:r>
              </a:p>
            </p:txBody>
          </p:sp>
        </mc:Fallback>
      </mc:AlternateContent>
      <p:sp>
        <p:nvSpPr>
          <p:cNvPr id="7" name="Rettangolo 6"/>
          <p:cNvSpPr/>
          <p:nvPr/>
        </p:nvSpPr>
        <p:spPr>
          <a:xfrm>
            <a:off x="1301216" y="1672690"/>
            <a:ext cx="7519255" cy="923330"/>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a:t>
            </a:r>
            <a:r>
              <a:rPr lang="it-IT" i="1" dirty="0">
                <a:solidFill>
                  <a:srgbClr val="002060"/>
                </a:solidFill>
                <a:latin typeface="+mj-lt"/>
              </a:rPr>
              <a:t> può assumere </a:t>
            </a:r>
            <a:r>
              <a:rPr lang="it-IT" b="1" i="1" dirty="0">
                <a:solidFill>
                  <a:srgbClr val="002060"/>
                </a:solidFill>
                <a:latin typeface="+mj-lt"/>
              </a:rPr>
              <a:t>la capitalizzazione di borsa o il prezzo del singolo titolo </a:t>
            </a:r>
            <a:r>
              <a:rPr lang="it-IT" i="1" dirty="0">
                <a:solidFill>
                  <a:srgbClr val="002060"/>
                </a:solidFill>
                <a:latin typeface="+mj-lt"/>
              </a:rPr>
              <a:t>azionario ed al </a:t>
            </a:r>
            <a:r>
              <a:rPr lang="it-IT" b="1" i="1" dirty="0">
                <a:solidFill>
                  <a:srgbClr val="002060"/>
                </a:solidFill>
                <a:latin typeface="+mj-lt"/>
              </a:rPr>
              <a:t>denominatore l’utile netto espresso in valore assoluto o in valore per azione</a:t>
            </a:r>
          </a:p>
        </p:txBody>
      </p:sp>
      <p:sp>
        <p:nvSpPr>
          <p:cNvPr id="10" name="Rettangolo 9"/>
          <p:cNvSpPr/>
          <p:nvPr/>
        </p:nvSpPr>
        <p:spPr>
          <a:xfrm>
            <a:off x="78320" y="2996952"/>
            <a:ext cx="8640960" cy="3323987"/>
          </a:xfrm>
          <a:prstGeom prst="rect">
            <a:avLst/>
          </a:prstGeom>
        </p:spPr>
        <p:txBody>
          <a:bodyPr wrap="square">
            <a:spAutoFit/>
          </a:bodyPr>
          <a:lstStyle/>
          <a:p>
            <a:pPr>
              <a:lnSpc>
                <a:spcPct val="150000"/>
              </a:lnSpc>
            </a:pPr>
            <a:r>
              <a:rPr lang="it-IT" sz="1400" dirty="0">
                <a:solidFill>
                  <a:srgbClr val="002060"/>
                </a:solidFill>
                <a:latin typeface="+mj-lt"/>
              </a:rPr>
              <a:t>1) E’ il più noto dei moltiplicatori </a:t>
            </a:r>
            <a:r>
              <a:rPr lang="it-IT" sz="1400" i="1" dirty="0">
                <a:solidFill>
                  <a:srgbClr val="002060"/>
                </a:solidFill>
                <a:latin typeface="+mj-lt"/>
              </a:rPr>
              <a:t>equity side</a:t>
            </a:r>
            <a:r>
              <a:rPr lang="it-IT" sz="1400" dirty="0">
                <a:solidFill>
                  <a:srgbClr val="002060"/>
                </a:solidFill>
                <a:latin typeface="+mj-lt"/>
              </a:rPr>
              <a:t>. La sua diffusione è tale da venir pubblicato giornalmente per le società quotate</a:t>
            </a:r>
          </a:p>
          <a:p>
            <a:pPr>
              <a:lnSpc>
                <a:spcPct val="150000"/>
              </a:lnSpc>
            </a:pPr>
            <a:r>
              <a:rPr lang="it-IT" sz="1400" dirty="0">
                <a:solidFill>
                  <a:srgbClr val="002060"/>
                </a:solidFill>
                <a:latin typeface="+mj-lt"/>
              </a:rPr>
              <a:t>2) Esistono varie configurazioni del multiplo:</a:t>
            </a:r>
          </a:p>
          <a:p>
            <a:pPr>
              <a:lnSpc>
                <a:spcPct val="150000"/>
              </a:lnSpc>
            </a:pPr>
            <a:r>
              <a:rPr lang="it-IT" sz="1400" i="1" dirty="0">
                <a:solidFill>
                  <a:srgbClr val="002060"/>
                </a:solidFill>
                <a:latin typeface="+mj-lt"/>
              </a:rPr>
              <a:t>- P/E storico = P°/E° (multiplo </a:t>
            </a:r>
            <a:r>
              <a:rPr lang="it-IT" sz="1400" i="1" dirty="0" err="1">
                <a:solidFill>
                  <a:srgbClr val="002060"/>
                </a:solidFill>
                <a:latin typeface="+mj-lt"/>
              </a:rPr>
              <a:t>trailing</a:t>
            </a:r>
            <a:r>
              <a:rPr lang="it-IT" sz="1400" i="1" dirty="0">
                <a:solidFill>
                  <a:srgbClr val="002060"/>
                </a:solidFill>
                <a:latin typeface="+mj-lt"/>
              </a:rPr>
              <a:t>)</a:t>
            </a:r>
          </a:p>
          <a:p>
            <a:pPr>
              <a:lnSpc>
                <a:spcPct val="150000"/>
              </a:lnSpc>
            </a:pPr>
            <a:r>
              <a:rPr lang="it-IT" sz="1400" i="1" dirty="0">
                <a:solidFill>
                  <a:srgbClr val="002060"/>
                </a:solidFill>
                <a:latin typeface="+mj-lt"/>
              </a:rPr>
              <a:t>- P/E atteso = P°/E1 (multiplo </a:t>
            </a:r>
            <a:r>
              <a:rPr lang="it-IT" sz="1400" i="1" dirty="0" err="1">
                <a:solidFill>
                  <a:srgbClr val="002060"/>
                </a:solidFill>
                <a:latin typeface="+mj-lt"/>
              </a:rPr>
              <a:t>leading</a:t>
            </a:r>
            <a:r>
              <a:rPr lang="it-IT" sz="1400" i="1" dirty="0">
                <a:solidFill>
                  <a:srgbClr val="002060"/>
                </a:solidFill>
                <a:latin typeface="+mj-lt"/>
              </a:rPr>
              <a:t>)</a:t>
            </a:r>
          </a:p>
          <a:p>
            <a:pPr>
              <a:lnSpc>
                <a:spcPct val="150000"/>
              </a:lnSpc>
            </a:pPr>
            <a:r>
              <a:rPr lang="it-IT" sz="1400" i="1" dirty="0">
                <a:solidFill>
                  <a:srgbClr val="002060"/>
                </a:solidFill>
                <a:latin typeface="+mj-lt"/>
              </a:rPr>
              <a:t>- P/E previsto = P°/En (multiplo </a:t>
            </a:r>
            <a:r>
              <a:rPr lang="it-IT" sz="1400" i="1" dirty="0" err="1">
                <a:solidFill>
                  <a:srgbClr val="002060"/>
                </a:solidFill>
                <a:latin typeface="+mj-lt"/>
              </a:rPr>
              <a:t>forward</a:t>
            </a:r>
            <a:r>
              <a:rPr lang="it-IT" sz="1400" i="1" dirty="0">
                <a:solidFill>
                  <a:srgbClr val="002060"/>
                </a:solidFill>
                <a:latin typeface="+mj-lt"/>
              </a:rPr>
              <a:t>)</a:t>
            </a:r>
          </a:p>
          <a:p>
            <a:pPr>
              <a:lnSpc>
                <a:spcPct val="150000"/>
              </a:lnSpc>
            </a:pPr>
            <a:r>
              <a:rPr lang="it-IT" sz="1400" dirty="0">
                <a:solidFill>
                  <a:srgbClr val="002060"/>
                </a:solidFill>
                <a:latin typeface="+mj-lt"/>
              </a:rPr>
              <a:t>3) Esprime il numero di anni per ripagare un investimento</a:t>
            </a:r>
          </a:p>
          <a:p>
            <a:pPr>
              <a:lnSpc>
                <a:spcPct val="150000"/>
              </a:lnSpc>
            </a:pPr>
            <a:r>
              <a:rPr lang="it-IT" sz="1400" dirty="0">
                <a:solidFill>
                  <a:srgbClr val="002060"/>
                </a:solidFill>
                <a:latin typeface="+mj-lt"/>
              </a:rPr>
              <a:t>4) Rapporti bassi indicano sottovalutazione, alti invece sopravvalutazione</a:t>
            </a:r>
          </a:p>
          <a:p>
            <a:pPr>
              <a:lnSpc>
                <a:spcPct val="150000"/>
              </a:lnSpc>
            </a:pPr>
            <a:r>
              <a:rPr lang="it-IT" sz="1400" dirty="0">
                <a:solidFill>
                  <a:srgbClr val="002060"/>
                </a:solidFill>
                <a:latin typeface="+mj-lt"/>
              </a:rPr>
              <a:t>5) Non esiste un valore ottimale, dipende dal settore</a:t>
            </a:r>
          </a:p>
          <a:p>
            <a:pPr>
              <a:lnSpc>
                <a:spcPct val="150000"/>
              </a:lnSpc>
            </a:pPr>
            <a:r>
              <a:rPr lang="it-IT" sz="1400" dirty="0">
                <a:solidFill>
                  <a:srgbClr val="002060"/>
                </a:solidFill>
                <a:latin typeface="+mj-lt"/>
              </a:rPr>
              <a:t>6) Esistono differenze rilevanti tra i P/E dei vari settori</a:t>
            </a:r>
          </a:p>
        </p:txBody>
      </p:sp>
      <p:sp>
        <p:nvSpPr>
          <p:cNvPr id="11" name="CasellaDiTesto 10"/>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19505732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CD6EADC5-0ABE-4694-9DD4-FDB3AE35713E}" type="slidenum">
              <a:rPr lang="it-IT" smtClean="0"/>
              <a:pPr/>
              <a:t>59</a:t>
            </a:fld>
            <a:endParaRPr lang="it-IT"/>
          </a:p>
        </p:txBody>
      </p:sp>
      <p:sp>
        <p:nvSpPr>
          <p:cNvPr id="8" name="Rettangolo 7"/>
          <p:cNvSpPr/>
          <p:nvPr/>
        </p:nvSpPr>
        <p:spPr>
          <a:xfrm>
            <a:off x="35496" y="620688"/>
            <a:ext cx="8856984" cy="461665"/>
          </a:xfrm>
          <a:prstGeom prst="rect">
            <a:avLst/>
          </a:prstGeom>
        </p:spPr>
        <p:txBody>
          <a:bodyPr wrap="square">
            <a:spAutoFit/>
          </a:bodyPr>
          <a:lstStyle/>
          <a:p>
            <a:r>
              <a:rPr lang="it-IT" sz="2400" b="1" dirty="0">
                <a:solidFill>
                  <a:srgbClr val="002060"/>
                </a:solidFill>
                <a:latin typeface="+mj-lt"/>
              </a:rPr>
              <a:t>Esempio applicativo del P/E (multiplo </a:t>
            </a:r>
            <a:r>
              <a:rPr lang="it-IT" sz="2400" b="1" dirty="0" err="1">
                <a:solidFill>
                  <a:srgbClr val="002060"/>
                </a:solidFill>
                <a:latin typeface="+mj-lt"/>
              </a:rPr>
              <a:t>equity</a:t>
            </a:r>
            <a:r>
              <a:rPr lang="it-IT" sz="2400" b="1" dirty="0">
                <a:solidFill>
                  <a:srgbClr val="002060"/>
                </a:solidFill>
                <a:latin typeface="+mj-lt"/>
              </a:rPr>
              <a:t> side)</a:t>
            </a:r>
          </a:p>
        </p:txBody>
      </p:sp>
      <p:sp>
        <p:nvSpPr>
          <p:cNvPr id="9" name="Rettangolo 8"/>
          <p:cNvSpPr/>
          <p:nvPr/>
        </p:nvSpPr>
        <p:spPr>
          <a:xfrm>
            <a:off x="251520" y="1268760"/>
            <a:ext cx="7830616" cy="1292662"/>
          </a:xfrm>
          <a:prstGeom prst="rect">
            <a:avLst/>
          </a:prstGeom>
        </p:spPr>
        <p:txBody>
          <a:bodyPr wrap="square">
            <a:spAutoFit/>
          </a:bodyPr>
          <a:lstStyle/>
          <a:p>
            <a:pPr algn="ctr"/>
            <a:r>
              <a:rPr lang="it-IT" sz="2400" b="1" dirty="0">
                <a:solidFill>
                  <a:srgbClr val="002060"/>
                </a:solidFill>
                <a:latin typeface="+mj-lt"/>
              </a:rPr>
              <a:t>(P/E)</a:t>
            </a:r>
            <a:r>
              <a:rPr lang="it-IT" sz="2400" b="1" baseline="-25000" dirty="0">
                <a:solidFill>
                  <a:srgbClr val="002060"/>
                </a:solidFill>
                <a:latin typeface="+mj-lt"/>
              </a:rPr>
              <a:t>t</a:t>
            </a:r>
            <a:r>
              <a:rPr lang="it-IT" sz="2400" b="1" dirty="0">
                <a:solidFill>
                  <a:srgbClr val="002060"/>
                </a:solidFill>
                <a:latin typeface="+mj-lt"/>
              </a:rPr>
              <a:t> = (P/E)</a:t>
            </a:r>
            <a:r>
              <a:rPr lang="it-IT" sz="2400" b="1" baseline="-25000" dirty="0">
                <a:solidFill>
                  <a:srgbClr val="002060"/>
                </a:solidFill>
                <a:latin typeface="+mj-lt"/>
              </a:rPr>
              <a:t>s</a:t>
            </a:r>
          </a:p>
          <a:p>
            <a:r>
              <a:rPr lang="it-IT" dirty="0">
                <a:solidFill>
                  <a:srgbClr val="002060"/>
                </a:solidFill>
                <a:latin typeface="+mj-lt"/>
              </a:rPr>
              <a:t>dove:</a:t>
            </a:r>
          </a:p>
          <a:p>
            <a:r>
              <a:rPr lang="it-IT" b="1" dirty="0">
                <a:solidFill>
                  <a:srgbClr val="002060"/>
                </a:solidFill>
                <a:latin typeface="+mj-lt"/>
              </a:rPr>
              <a:t>(P/E)</a:t>
            </a:r>
            <a:r>
              <a:rPr lang="it-IT" b="1" baseline="-25000" dirty="0">
                <a:solidFill>
                  <a:srgbClr val="002060"/>
                </a:solidFill>
                <a:latin typeface="+mj-lt"/>
              </a:rPr>
              <a:t>t</a:t>
            </a:r>
            <a:r>
              <a:rPr lang="it-IT" b="1" dirty="0">
                <a:solidFill>
                  <a:srgbClr val="002060"/>
                </a:solidFill>
                <a:latin typeface="+mj-lt"/>
              </a:rPr>
              <a:t>  </a:t>
            </a:r>
            <a:r>
              <a:rPr lang="it-IT" dirty="0">
                <a:solidFill>
                  <a:srgbClr val="002060"/>
                </a:solidFill>
                <a:latin typeface="+mj-lt"/>
              </a:rPr>
              <a:t>esprime il moltiplicatore dell’azienda che vogliamo valutare</a:t>
            </a:r>
          </a:p>
          <a:p>
            <a:r>
              <a:rPr lang="it-IT" b="1" dirty="0">
                <a:solidFill>
                  <a:srgbClr val="002060"/>
                </a:solidFill>
                <a:latin typeface="+mj-lt"/>
              </a:rPr>
              <a:t>(P/E)</a:t>
            </a:r>
            <a:r>
              <a:rPr lang="it-IT" b="1" baseline="-25000" dirty="0">
                <a:solidFill>
                  <a:srgbClr val="002060"/>
                </a:solidFill>
                <a:latin typeface="+mj-lt"/>
              </a:rPr>
              <a:t>s  </a:t>
            </a:r>
            <a:r>
              <a:rPr lang="it-IT" dirty="0">
                <a:solidFill>
                  <a:srgbClr val="002060"/>
                </a:solidFill>
                <a:latin typeface="+mj-lt"/>
              </a:rPr>
              <a:t>esprime il moltiplicatore di mercato di un campione di imprese simili</a:t>
            </a:r>
          </a:p>
        </p:txBody>
      </p:sp>
      <mc:AlternateContent xmlns:mc="http://schemas.openxmlformats.org/markup-compatibility/2006" xmlns:a14="http://schemas.microsoft.com/office/drawing/2010/main">
        <mc:Choice Requires="a14">
          <p:sp>
            <p:nvSpPr>
              <p:cNvPr id="10" name="CasellaDiTesto 9"/>
              <p:cNvSpPr txBox="1"/>
              <p:nvPr/>
            </p:nvSpPr>
            <p:spPr>
              <a:xfrm>
                <a:off x="3085954" y="2752512"/>
                <a:ext cx="2161746" cy="461665"/>
              </a:xfrm>
              <a:prstGeom prst="rect">
                <a:avLst/>
              </a:prstGeom>
              <a:solidFill>
                <a:schemeClr val="bg2">
                  <a:lumMod val="20000"/>
                  <a:lumOff val="80000"/>
                </a:schemeClr>
              </a:solidFill>
            </p:spPr>
            <p:txBody>
              <a:bodyPr wrap="none" rtlCol="0">
                <a:spAutoFit/>
              </a:bodyPr>
              <a:lstStyle/>
              <a:p>
                <a:pPr algn="ctr"/>
                <a14:m>
                  <m:oMath xmlns:m="http://schemas.openxmlformats.org/officeDocument/2006/math">
                    <m:sSub>
                      <m:sSubPr>
                        <m:ctrlPr>
                          <a:rPr lang="it-IT" sz="2400" b="1" i="1" smtClean="0">
                            <a:solidFill>
                              <a:srgbClr val="002060"/>
                            </a:solidFill>
                            <a:latin typeface="Cambria Math" panose="02040503050406030204" pitchFamily="18" charset="0"/>
                          </a:rPr>
                        </m:ctrlPr>
                      </m:sSubPr>
                      <m:e>
                        <m:r>
                          <a:rPr lang="it-IT" sz="2400" b="1" i="1" smtClean="0">
                            <a:solidFill>
                              <a:srgbClr val="002060"/>
                            </a:solidFill>
                            <a:latin typeface="Cambria Math"/>
                          </a:rPr>
                          <m:t>𝑷</m:t>
                        </m:r>
                      </m:e>
                      <m:sub>
                        <m:r>
                          <a:rPr lang="it-IT" sz="2400" b="1" i="1" smtClean="0">
                            <a:solidFill>
                              <a:srgbClr val="002060"/>
                            </a:solidFill>
                            <a:latin typeface="Cambria Math"/>
                          </a:rPr>
                          <m:t>𝒕</m:t>
                        </m:r>
                      </m:sub>
                    </m:sSub>
                    <m:r>
                      <a:rPr lang="it-IT" sz="2400" b="1" i="1" smtClean="0">
                        <a:solidFill>
                          <a:srgbClr val="002060"/>
                        </a:solidFill>
                        <a:latin typeface="Cambria Math"/>
                      </a:rPr>
                      <m:t>=</m:t>
                    </m:r>
                  </m:oMath>
                </a14:m>
                <a:r>
                  <a:rPr lang="it-IT" sz="2400" b="1" dirty="0">
                    <a:solidFill>
                      <a:srgbClr val="002060"/>
                    </a:solidFill>
                    <a:latin typeface="+mj-lt"/>
                  </a:rPr>
                  <a:t>(P/E)</a:t>
                </a:r>
                <a:r>
                  <a:rPr lang="it-IT" sz="2400" b="1" baseline="-25000" dirty="0">
                    <a:solidFill>
                      <a:srgbClr val="002060"/>
                    </a:solidFill>
                    <a:latin typeface="+mj-lt"/>
                  </a:rPr>
                  <a:t>s</a:t>
                </a:r>
                <a:r>
                  <a:rPr lang="it-IT" sz="2400" b="1" dirty="0">
                    <a:solidFill>
                      <a:srgbClr val="002060"/>
                    </a:solidFill>
                    <a:latin typeface="+mj-lt"/>
                  </a:rPr>
                  <a:t> ∙ E</a:t>
                </a:r>
                <a:r>
                  <a:rPr lang="it-IT" sz="2400" b="1" baseline="-25000" dirty="0">
                    <a:solidFill>
                      <a:srgbClr val="002060"/>
                    </a:solidFill>
                    <a:latin typeface="+mj-lt"/>
                  </a:rPr>
                  <a:t>t</a:t>
                </a:r>
                <a:endParaRPr lang="it-IT" sz="2400" b="1" dirty="0">
                  <a:solidFill>
                    <a:srgbClr val="002060"/>
                  </a:solidFill>
                  <a:latin typeface="+mj-lt"/>
                </a:endParaRPr>
              </a:p>
            </p:txBody>
          </p:sp>
        </mc:Choice>
        <mc:Fallback xmlns="">
          <p:sp>
            <p:nvSpPr>
              <p:cNvPr id="10" name="CasellaDiTesto 9"/>
              <p:cNvSpPr txBox="1">
                <a:spLocks noRot="1" noChangeAspect="1" noMove="1" noResize="1" noEditPoints="1" noAdjustHandles="1" noChangeArrowheads="1" noChangeShapeType="1" noTextEdit="1"/>
              </p:cNvSpPr>
              <p:nvPr/>
            </p:nvSpPr>
            <p:spPr>
              <a:xfrm>
                <a:off x="3085954" y="2752512"/>
                <a:ext cx="2161746" cy="461665"/>
              </a:xfrm>
              <a:prstGeom prst="rect">
                <a:avLst/>
              </a:prstGeom>
              <a:blipFill rotWithShape="0">
                <a:blip r:embed="rId2" cstate="print"/>
                <a:stretch>
                  <a:fillRect l="-282" t="-10667" r="-845" b="-30667"/>
                </a:stretch>
              </a:blipFill>
            </p:spPr>
            <p:txBody>
              <a:bodyPr/>
              <a:lstStyle/>
              <a:p>
                <a:r>
                  <a:rPr lang="it-IT">
                    <a:noFill/>
                  </a:rPr>
                  <a:t> </a:t>
                </a:r>
              </a:p>
            </p:txBody>
          </p:sp>
        </mc:Fallback>
      </mc:AlternateContent>
      <p:cxnSp>
        <p:nvCxnSpPr>
          <p:cNvPr id="11" name="Connettore 2 10"/>
          <p:cNvCxnSpPr/>
          <p:nvPr/>
        </p:nvCxnSpPr>
        <p:spPr>
          <a:xfrm>
            <a:off x="539552" y="2983344"/>
            <a:ext cx="201622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Rettangolo 11"/>
          <p:cNvSpPr/>
          <p:nvPr/>
        </p:nvSpPr>
        <p:spPr>
          <a:xfrm>
            <a:off x="251520" y="3429000"/>
            <a:ext cx="8424936" cy="3831818"/>
          </a:xfrm>
          <a:prstGeom prst="rect">
            <a:avLst/>
          </a:prstGeom>
        </p:spPr>
        <p:txBody>
          <a:bodyPr wrap="square">
            <a:spAutoFit/>
          </a:bodyPr>
          <a:lstStyle/>
          <a:p>
            <a:pPr>
              <a:lnSpc>
                <a:spcPct val="150000"/>
              </a:lnSpc>
            </a:pPr>
            <a:r>
              <a:rPr lang="it-IT" dirty="0" err="1">
                <a:solidFill>
                  <a:srgbClr val="002060"/>
                </a:solidFill>
                <a:latin typeface="+mj-lt"/>
              </a:rPr>
              <a:t>P</a:t>
            </a:r>
            <a:r>
              <a:rPr lang="it-IT" baseline="-25000" dirty="0" err="1">
                <a:solidFill>
                  <a:srgbClr val="002060"/>
                </a:solidFill>
                <a:latin typeface="+mj-lt"/>
              </a:rPr>
              <a:t>t</a:t>
            </a:r>
            <a:r>
              <a:rPr lang="it-IT" dirty="0">
                <a:solidFill>
                  <a:srgbClr val="002060"/>
                </a:solidFill>
                <a:latin typeface="+mj-lt"/>
              </a:rPr>
              <a:t> valore di una azione dell’azienda da valutare</a:t>
            </a:r>
          </a:p>
          <a:p>
            <a:pPr>
              <a:lnSpc>
                <a:spcPct val="150000"/>
              </a:lnSpc>
            </a:pPr>
            <a:r>
              <a:rPr lang="it-IT" dirty="0">
                <a:solidFill>
                  <a:srgbClr val="002060"/>
                </a:solidFill>
                <a:latin typeface="+mj-lt"/>
              </a:rPr>
              <a:t>E</a:t>
            </a:r>
            <a:r>
              <a:rPr lang="it-IT" baseline="-25000" dirty="0">
                <a:solidFill>
                  <a:srgbClr val="002060"/>
                </a:solidFill>
                <a:latin typeface="+mj-lt"/>
              </a:rPr>
              <a:t>t</a:t>
            </a:r>
            <a:r>
              <a:rPr lang="it-IT" dirty="0">
                <a:solidFill>
                  <a:srgbClr val="002060"/>
                </a:solidFill>
                <a:latin typeface="+mj-lt"/>
              </a:rPr>
              <a:t> utile azienda da valutare 15</a:t>
            </a:r>
          </a:p>
          <a:p>
            <a:pPr>
              <a:lnSpc>
                <a:spcPct val="150000"/>
              </a:lnSpc>
            </a:pPr>
            <a:r>
              <a:rPr lang="it-IT" dirty="0">
                <a:solidFill>
                  <a:srgbClr val="002060"/>
                </a:solidFill>
                <a:latin typeface="+mj-lt"/>
              </a:rPr>
              <a:t>P</a:t>
            </a:r>
            <a:r>
              <a:rPr lang="it-IT" baseline="-25000" dirty="0">
                <a:solidFill>
                  <a:srgbClr val="002060"/>
                </a:solidFill>
                <a:latin typeface="+mj-lt"/>
              </a:rPr>
              <a:t>s</a:t>
            </a:r>
            <a:r>
              <a:rPr lang="it-IT" dirty="0">
                <a:solidFill>
                  <a:srgbClr val="002060"/>
                </a:solidFill>
                <a:latin typeface="+mj-lt"/>
              </a:rPr>
              <a:t> prezzo di mercato imprese del campione 160</a:t>
            </a:r>
          </a:p>
          <a:p>
            <a:pPr>
              <a:lnSpc>
                <a:spcPct val="150000"/>
              </a:lnSpc>
            </a:pPr>
            <a:r>
              <a:rPr lang="it-IT" dirty="0">
                <a:solidFill>
                  <a:srgbClr val="002060"/>
                </a:solidFill>
                <a:latin typeface="+mj-lt"/>
              </a:rPr>
              <a:t>E</a:t>
            </a:r>
            <a:r>
              <a:rPr lang="it-IT" baseline="-25000" dirty="0">
                <a:solidFill>
                  <a:srgbClr val="002060"/>
                </a:solidFill>
                <a:latin typeface="+mj-lt"/>
              </a:rPr>
              <a:t>s</a:t>
            </a:r>
            <a:r>
              <a:rPr lang="it-IT" dirty="0">
                <a:solidFill>
                  <a:srgbClr val="002060"/>
                </a:solidFill>
                <a:latin typeface="+mj-lt"/>
              </a:rPr>
              <a:t> utile delle imprese del campione 8</a:t>
            </a:r>
          </a:p>
          <a:p>
            <a:pPr>
              <a:lnSpc>
                <a:spcPct val="150000"/>
              </a:lnSpc>
            </a:pPr>
            <a:r>
              <a:rPr lang="it-IT" dirty="0">
                <a:solidFill>
                  <a:srgbClr val="002060"/>
                </a:solidFill>
                <a:latin typeface="+mj-lt"/>
              </a:rPr>
              <a:t>si avrà:</a:t>
            </a:r>
          </a:p>
          <a:p>
            <a:pPr>
              <a:lnSpc>
                <a:spcPct val="150000"/>
              </a:lnSpc>
            </a:pPr>
            <a:r>
              <a:rPr lang="it-IT" dirty="0">
                <a:solidFill>
                  <a:srgbClr val="002060"/>
                </a:solidFill>
                <a:latin typeface="+mj-lt"/>
              </a:rPr>
              <a:t>P</a:t>
            </a:r>
            <a:r>
              <a:rPr lang="it-IT" baseline="-25000" dirty="0">
                <a:solidFill>
                  <a:srgbClr val="002060"/>
                </a:solidFill>
                <a:latin typeface="+mj-lt"/>
              </a:rPr>
              <a:t>t</a:t>
            </a:r>
            <a:r>
              <a:rPr lang="it-IT" dirty="0">
                <a:solidFill>
                  <a:srgbClr val="002060"/>
                </a:solidFill>
                <a:latin typeface="+mj-lt"/>
              </a:rPr>
              <a:t> = (160/8) ∙ 15          P</a:t>
            </a:r>
            <a:r>
              <a:rPr lang="it-IT" baseline="-25000" dirty="0">
                <a:solidFill>
                  <a:srgbClr val="002060"/>
                </a:solidFill>
                <a:latin typeface="+mj-lt"/>
              </a:rPr>
              <a:t>t</a:t>
            </a:r>
            <a:r>
              <a:rPr lang="it-IT" dirty="0">
                <a:solidFill>
                  <a:srgbClr val="002060"/>
                </a:solidFill>
                <a:latin typeface="+mj-lt"/>
              </a:rPr>
              <a:t> = 300</a:t>
            </a:r>
          </a:p>
          <a:p>
            <a:pPr>
              <a:lnSpc>
                <a:spcPct val="150000"/>
              </a:lnSpc>
            </a:pPr>
            <a:r>
              <a:rPr lang="it-IT" dirty="0">
                <a:solidFill>
                  <a:srgbClr val="002060"/>
                </a:solidFill>
                <a:latin typeface="+mj-lt"/>
              </a:rPr>
              <a:t>Per calcolare il valore dell’azienda da valutare bisogna moltiplicare </a:t>
            </a:r>
            <a:r>
              <a:rPr lang="it-IT" dirty="0" err="1">
                <a:solidFill>
                  <a:srgbClr val="002060"/>
                </a:solidFill>
                <a:latin typeface="+mj-lt"/>
              </a:rPr>
              <a:t>Pt</a:t>
            </a:r>
            <a:r>
              <a:rPr lang="it-IT" dirty="0">
                <a:solidFill>
                  <a:srgbClr val="002060"/>
                </a:solidFill>
                <a:latin typeface="+mj-lt"/>
              </a:rPr>
              <a:t> per il numero delle azioni dell’azienda da valutare</a:t>
            </a:r>
          </a:p>
          <a:p>
            <a:pPr>
              <a:lnSpc>
                <a:spcPct val="150000"/>
              </a:lnSpc>
            </a:pPr>
            <a:endParaRPr lang="it-IT" dirty="0">
              <a:solidFill>
                <a:srgbClr val="002060"/>
              </a:solidFill>
              <a:latin typeface="+mj-lt"/>
            </a:endParaRPr>
          </a:p>
        </p:txBody>
      </p:sp>
      <p:sp>
        <p:nvSpPr>
          <p:cNvPr id="13" name="CasellaDiTesto 12"/>
          <p:cNvSpPr txBox="1"/>
          <p:nvPr/>
        </p:nvSpPr>
        <p:spPr>
          <a:xfrm>
            <a:off x="539552" y="2987079"/>
            <a:ext cx="1872208" cy="246221"/>
          </a:xfrm>
          <a:prstGeom prst="rect">
            <a:avLst/>
          </a:prstGeom>
          <a:noFill/>
        </p:spPr>
        <p:txBody>
          <a:bodyPr wrap="square" rtlCol="0">
            <a:spAutoFit/>
          </a:bodyPr>
          <a:lstStyle/>
          <a:p>
            <a:pPr algn="ctr"/>
            <a:r>
              <a:rPr lang="it-IT" sz="1000" dirty="0">
                <a:solidFill>
                  <a:srgbClr val="002060"/>
                </a:solidFill>
                <a:latin typeface="+mj-lt"/>
              </a:rPr>
              <a:t>ne segue che </a:t>
            </a:r>
          </a:p>
        </p:txBody>
      </p:sp>
      <p:cxnSp>
        <p:nvCxnSpPr>
          <p:cNvPr id="14" name="Connettore 2 13"/>
          <p:cNvCxnSpPr/>
          <p:nvPr/>
        </p:nvCxnSpPr>
        <p:spPr>
          <a:xfrm>
            <a:off x="1979712" y="5805264"/>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31835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60</a:t>
            </a:fld>
            <a:endParaRPr lang="it-IT"/>
          </a:p>
        </p:txBody>
      </p:sp>
      <p:sp>
        <p:nvSpPr>
          <p:cNvPr id="9" name="CasellaDiTesto 8"/>
          <p:cNvSpPr txBox="1"/>
          <p:nvPr/>
        </p:nvSpPr>
        <p:spPr>
          <a:xfrm>
            <a:off x="0" y="490517"/>
            <a:ext cx="4588244" cy="461665"/>
          </a:xfrm>
          <a:prstGeom prst="rect">
            <a:avLst/>
          </a:prstGeom>
          <a:noFill/>
        </p:spPr>
        <p:txBody>
          <a:bodyPr wrap="none" rtlCol="0">
            <a:spAutoFit/>
          </a:bodyPr>
          <a:lstStyle/>
          <a:p>
            <a:pPr algn="ctr"/>
            <a:r>
              <a:rPr lang="it-IT" sz="2400" b="1" dirty="0">
                <a:solidFill>
                  <a:srgbClr val="002060"/>
                </a:solidFill>
                <a:latin typeface="+mj-lt"/>
              </a:rPr>
              <a:t>I principali multipli Equity side</a:t>
            </a:r>
          </a:p>
        </p:txBody>
      </p:sp>
      <mc:AlternateContent xmlns:mc="http://schemas.openxmlformats.org/markup-compatibility/2006" xmlns:a14="http://schemas.microsoft.com/office/drawing/2010/main">
        <mc:Choice Requires="a14">
          <p:sp>
            <p:nvSpPr>
              <p:cNvPr id="6" name="CasellaDiTesto 5"/>
              <p:cNvSpPr txBox="1"/>
              <p:nvPr/>
            </p:nvSpPr>
            <p:spPr>
              <a:xfrm>
                <a:off x="289736" y="1628800"/>
                <a:ext cx="814647" cy="1012521"/>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𝐏</m:t>
                          </m:r>
                        </m:num>
                        <m:den>
                          <m:r>
                            <a:rPr lang="it-IT" sz="3200" b="1" i="0" smtClean="0">
                              <a:solidFill>
                                <a:srgbClr val="002060"/>
                              </a:solidFill>
                              <a:latin typeface="Cambria Math"/>
                            </a:rPr>
                            <m:t>𝐁𝐕</m:t>
                          </m:r>
                        </m:den>
                      </m:f>
                    </m:oMath>
                  </m:oMathPara>
                </a14:m>
                <a:endParaRPr lang="it-IT" sz="3200" b="1" dirty="0">
                  <a:solidFill>
                    <a:srgbClr val="002060"/>
                  </a:solidFill>
                  <a:latin typeface="+mj-lt"/>
                </a:endParaRPr>
              </a:p>
            </p:txBody>
          </p:sp>
        </mc:Choice>
        <mc:Fallback xmlns="">
          <p:sp>
            <p:nvSpPr>
              <p:cNvPr id="6" name="CasellaDiTesto 5"/>
              <p:cNvSpPr txBox="1">
                <a:spLocks noRot="1" noChangeAspect="1" noMove="1" noResize="1" noEditPoints="1" noAdjustHandles="1" noChangeArrowheads="1" noChangeShapeType="1" noTextEdit="1"/>
              </p:cNvSpPr>
              <p:nvPr/>
            </p:nvSpPr>
            <p:spPr>
              <a:xfrm>
                <a:off x="289736" y="1628800"/>
                <a:ext cx="814647" cy="1012521"/>
              </a:xfrm>
              <a:prstGeom prst="rect">
                <a:avLst/>
              </a:prstGeom>
              <a:blipFill rotWithShape="1">
                <a:blip r:embed="rId2" cstate="print"/>
                <a:stretch>
                  <a:fillRect/>
                </a:stretch>
              </a:blipFill>
            </p:spPr>
            <p:txBody>
              <a:bodyPr/>
              <a:lstStyle/>
              <a:p>
                <a:r>
                  <a:rPr lang="it-IT">
                    <a:noFill/>
                  </a:rPr>
                  <a:t> </a:t>
                </a:r>
              </a:p>
            </p:txBody>
          </p:sp>
        </mc:Fallback>
      </mc:AlternateContent>
      <p:sp>
        <p:nvSpPr>
          <p:cNvPr id="7" name="Rettangolo 6"/>
          <p:cNvSpPr/>
          <p:nvPr/>
        </p:nvSpPr>
        <p:spPr>
          <a:xfrm>
            <a:off x="1301216" y="1672690"/>
            <a:ext cx="7519255" cy="923330"/>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a:t>
            </a:r>
            <a:r>
              <a:rPr lang="it-IT" i="1" dirty="0">
                <a:solidFill>
                  <a:srgbClr val="002060"/>
                </a:solidFill>
                <a:latin typeface="+mj-lt"/>
              </a:rPr>
              <a:t> può assumere la </a:t>
            </a:r>
            <a:r>
              <a:rPr lang="it-IT" b="1" i="1" dirty="0">
                <a:solidFill>
                  <a:srgbClr val="002060"/>
                </a:solidFill>
                <a:latin typeface="+mj-lt"/>
              </a:rPr>
              <a:t>capitalizzazione di borsa o il prezzo del singolo titolo</a:t>
            </a:r>
            <a:r>
              <a:rPr lang="it-IT" i="1" dirty="0">
                <a:solidFill>
                  <a:srgbClr val="002060"/>
                </a:solidFill>
                <a:latin typeface="+mj-lt"/>
              </a:rPr>
              <a:t> azionario ed al </a:t>
            </a:r>
            <a:r>
              <a:rPr lang="it-IT" b="1" i="1" dirty="0">
                <a:solidFill>
                  <a:srgbClr val="002060"/>
                </a:solidFill>
                <a:latin typeface="+mj-lt"/>
              </a:rPr>
              <a:t>denominatore il Patrimonio netto contabile espresso in valore assoluto o in valore per azione</a:t>
            </a:r>
          </a:p>
        </p:txBody>
      </p:sp>
      <p:sp>
        <p:nvSpPr>
          <p:cNvPr id="10" name="Rettangolo 9"/>
          <p:cNvSpPr/>
          <p:nvPr/>
        </p:nvSpPr>
        <p:spPr>
          <a:xfrm>
            <a:off x="78320" y="3356992"/>
            <a:ext cx="8640960" cy="2677656"/>
          </a:xfrm>
          <a:prstGeom prst="rect">
            <a:avLst/>
          </a:prstGeom>
        </p:spPr>
        <p:txBody>
          <a:bodyPr wrap="square">
            <a:spAutoFit/>
          </a:bodyPr>
          <a:lstStyle/>
          <a:p>
            <a:pPr>
              <a:lnSpc>
                <a:spcPct val="150000"/>
              </a:lnSpc>
            </a:pPr>
            <a:r>
              <a:rPr lang="it-IT" sz="1400" dirty="0">
                <a:solidFill>
                  <a:srgbClr val="002060"/>
                </a:solidFill>
                <a:latin typeface="+mj-lt"/>
              </a:rPr>
              <a:t>1) E’ molto diffuso in paesi che non hanno alle spalle periodi di forte inflazione</a:t>
            </a:r>
          </a:p>
          <a:p>
            <a:pPr>
              <a:lnSpc>
                <a:spcPct val="150000"/>
              </a:lnSpc>
            </a:pPr>
            <a:r>
              <a:rPr lang="it-IT" sz="1400" dirty="0">
                <a:solidFill>
                  <a:srgbClr val="002060"/>
                </a:solidFill>
                <a:latin typeface="+mj-lt"/>
              </a:rPr>
              <a:t>2) Molto usato per settori finanziario, bancario e assicurativo. Meno per aziende industriali.</a:t>
            </a:r>
          </a:p>
          <a:p>
            <a:pPr>
              <a:lnSpc>
                <a:spcPct val="150000"/>
              </a:lnSpc>
            </a:pPr>
            <a:r>
              <a:rPr lang="it-IT" sz="1400" dirty="0">
                <a:solidFill>
                  <a:srgbClr val="002060"/>
                </a:solidFill>
                <a:latin typeface="+mj-lt"/>
              </a:rPr>
              <a:t>3) Il rapporto è inficiato dalla eterogeneità dei valori contabili formatisi in tempi diversi</a:t>
            </a:r>
          </a:p>
          <a:p>
            <a:pPr>
              <a:lnSpc>
                <a:spcPct val="150000"/>
              </a:lnSpc>
            </a:pPr>
            <a:r>
              <a:rPr lang="it-IT" sz="1400" dirty="0">
                <a:solidFill>
                  <a:srgbClr val="002060"/>
                </a:solidFill>
                <a:latin typeface="+mj-lt"/>
              </a:rPr>
              <a:t>4) Difficoltà connesse alle diverse politiche di bilancio (es. accantonamenti prudenziali)</a:t>
            </a:r>
          </a:p>
          <a:p>
            <a:pPr>
              <a:lnSpc>
                <a:spcPct val="150000"/>
              </a:lnSpc>
            </a:pPr>
            <a:r>
              <a:rPr lang="it-IT" sz="1400" dirty="0">
                <a:solidFill>
                  <a:srgbClr val="002060"/>
                </a:solidFill>
                <a:latin typeface="+mj-lt"/>
              </a:rPr>
              <a:t>5) Nella scelta del campione è preferibile tener conto anche del ROE in considerazione della relazione:</a:t>
            </a:r>
          </a:p>
          <a:p>
            <a:pPr>
              <a:lnSpc>
                <a:spcPct val="150000"/>
              </a:lnSpc>
            </a:pPr>
            <a:r>
              <a:rPr lang="it-IT" sz="1400" dirty="0">
                <a:solidFill>
                  <a:srgbClr val="002060"/>
                </a:solidFill>
                <a:latin typeface="+mj-lt"/>
              </a:rPr>
              <a:t>P/BV= ROE x P/E</a:t>
            </a:r>
          </a:p>
          <a:p>
            <a:pPr>
              <a:lnSpc>
                <a:spcPct val="150000"/>
              </a:lnSpc>
            </a:pPr>
            <a:r>
              <a:rPr lang="it-IT" sz="1400" dirty="0">
                <a:solidFill>
                  <a:srgbClr val="002060"/>
                </a:solidFill>
                <a:latin typeface="+mj-lt"/>
              </a:rPr>
              <a:t>6) Indica quanto il mercato è disposto a pagare oltre il valore del Patrimonio Netto. P/BV &lt; 1 indica sottocapitalizzazione.</a:t>
            </a:r>
          </a:p>
        </p:txBody>
      </p:sp>
      <p:sp>
        <p:nvSpPr>
          <p:cNvPr id="11" name="CasellaDiTesto 10"/>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19320756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61</a:t>
            </a:fld>
            <a:endParaRPr lang="it-IT"/>
          </a:p>
        </p:txBody>
      </p:sp>
      <p:sp>
        <p:nvSpPr>
          <p:cNvPr id="9" name="CasellaDiTesto 8"/>
          <p:cNvSpPr txBox="1"/>
          <p:nvPr/>
        </p:nvSpPr>
        <p:spPr>
          <a:xfrm>
            <a:off x="0" y="548680"/>
            <a:ext cx="4588244" cy="461665"/>
          </a:xfrm>
          <a:prstGeom prst="rect">
            <a:avLst/>
          </a:prstGeom>
          <a:noFill/>
        </p:spPr>
        <p:txBody>
          <a:bodyPr wrap="none" rtlCol="0">
            <a:spAutoFit/>
          </a:bodyPr>
          <a:lstStyle/>
          <a:p>
            <a:pPr algn="ctr"/>
            <a:r>
              <a:rPr lang="it-IT" sz="2400" b="1" dirty="0">
                <a:solidFill>
                  <a:srgbClr val="002060"/>
                </a:solidFill>
                <a:latin typeface="+mj-lt"/>
              </a:rPr>
              <a:t>I principali multipli Equity side</a:t>
            </a:r>
          </a:p>
        </p:txBody>
      </p:sp>
      <mc:AlternateContent xmlns:mc="http://schemas.openxmlformats.org/markup-compatibility/2006" xmlns:a14="http://schemas.microsoft.com/office/drawing/2010/main">
        <mc:Choice Requires="a14">
          <p:sp>
            <p:nvSpPr>
              <p:cNvPr id="6" name="CasellaDiTesto 5"/>
              <p:cNvSpPr txBox="1"/>
              <p:nvPr/>
            </p:nvSpPr>
            <p:spPr>
              <a:xfrm>
                <a:off x="322598" y="1628800"/>
                <a:ext cx="748923" cy="1014317"/>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𝐏</m:t>
                          </m:r>
                        </m:num>
                        <m:den>
                          <m:r>
                            <a:rPr lang="it-IT" sz="3200" b="1" i="0" smtClean="0">
                              <a:solidFill>
                                <a:srgbClr val="002060"/>
                              </a:solidFill>
                              <a:latin typeface="Cambria Math"/>
                            </a:rPr>
                            <m:t>𝐂𝐅</m:t>
                          </m:r>
                        </m:den>
                      </m:f>
                    </m:oMath>
                  </m:oMathPara>
                </a14:m>
                <a:endParaRPr lang="it-IT" sz="3200" b="1" dirty="0">
                  <a:solidFill>
                    <a:srgbClr val="002060"/>
                  </a:solidFill>
                  <a:latin typeface="+mj-lt"/>
                </a:endParaRPr>
              </a:p>
            </p:txBody>
          </p:sp>
        </mc:Choice>
        <mc:Fallback xmlns="">
          <p:sp>
            <p:nvSpPr>
              <p:cNvPr id="6" name="CasellaDiTesto 5"/>
              <p:cNvSpPr txBox="1">
                <a:spLocks noRot="1" noChangeAspect="1" noMove="1" noResize="1" noEditPoints="1" noAdjustHandles="1" noChangeArrowheads="1" noChangeShapeType="1" noTextEdit="1"/>
              </p:cNvSpPr>
              <p:nvPr/>
            </p:nvSpPr>
            <p:spPr>
              <a:xfrm>
                <a:off x="322598" y="1628800"/>
                <a:ext cx="748923" cy="1014317"/>
              </a:xfrm>
              <a:prstGeom prst="rect">
                <a:avLst/>
              </a:prstGeom>
              <a:blipFill rotWithShape="1">
                <a:blip r:embed="rId2" cstate="print"/>
                <a:stretch>
                  <a:fillRect/>
                </a:stretch>
              </a:blipFill>
            </p:spPr>
            <p:txBody>
              <a:bodyPr/>
              <a:lstStyle/>
              <a:p>
                <a:r>
                  <a:rPr lang="it-IT">
                    <a:noFill/>
                  </a:rPr>
                  <a:t> </a:t>
                </a:r>
              </a:p>
            </p:txBody>
          </p:sp>
        </mc:Fallback>
      </mc:AlternateContent>
      <p:sp>
        <p:nvSpPr>
          <p:cNvPr id="7" name="Rettangolo 6"/>
          <p:cNvSpPr/>
          <p:nvPr/>
        </p:nvSpPr>
        <p:spPr>
          <a:xfrm>
            <a:off x="1301216" y="1672690"/>
            <a:ext cx="7519255" cy="923330"/>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a:t>
            </a:r>
            <a:r>
              <a:rPr lang="it-IT" i="1" dirty="0">
                <a:solidFill>
                  <a:srgbClr val="002060"/>
                </a:solidFill>
                <a:latin typeface="+mj-lt"/>
              </a:rPr>
              <a:t> può assumere </a:t>
            </a:r>
            <a:r>
              <a:rPr lang="it-IT" b="1" i="1" dirty="0">
                <a:solidFill>
                  <a:srgbClr val="002060"/>
                </a:solidFill>
                <a:latin typeface="+mj-lt"/>
              </a:rPr>
              <a:t>la capitalizzazione di borsa o il prezzo del singolo titolo</a:t>
            </a:r>
            <a:r>
              <a:rPr lang="it-IT" i="1" dirty="0">
                <a:solidFill>
                  <a:srgbClr val="002060"/>
                </a:solidFill>
                <a:latin typeface="+mj-lt"/>
              </a:rPr>
              <a:t> azionario ed al </a:t>
            </a:r>
            <a:r>
              <a:rPr lang="it-IT" b="1" i="1" dirty="0">
                <a:solidFill>
                  <a:srgbClr val="002060"/>
                </a:solidFill>
                <a:latin typeface="+mj-lt"/>
              </a:rPr>
              <a:t>denominatore il Cash Flow espresso in valore assoluto o in valore per azione</a:t>
            </a:r>
          </a:p>
        </p:txBody>
      </p:sp>
      <mc:AlternateContent xmlns:mc="http://schemas.openxmlformats.org/markup-compatibility/2006" xmlns:a14="http://schemas.microsoft.com/office/drawing/2010/main">
        <mc:Choice Requires="a14">
          <p:sp>
            <p:nvSpPr>
              <p:cNvPr id="8" name="CasellaDiTesto 7"/>
              <p:cNvSpPr txBox="1"/>
              <p:nvPr/>
            </p:nvSpPr>
            <p:spPr>
              <a:xfrm>
                <a:off x="329494" y="3948400"/>
                <a:ext cx="532517" cy="1014317"/>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𝐏</m:t>
                          </m:r>
                        </m:num>
                        <m:den>
                          <m:r>
                            <a:rPr lang="it-IT" sz="3200" b="1" i="0" smtClean="0">
                              <a:solidFill>
                                <a:srgbClr val="002060"/>
                              </a:solidFill>
                              <a:latin typeface="Cambria Math"/>
                            </a:rPr>
                            <m:t>𝐒</m:t>
                          </m:r>
                        </m:den>
                      </m:f>
                    </m:oMath>
                  </m:oMathPara>
                </a14:m>
                <a:endParaRPr lang="it-IT" sz="3200" b="1" dirty="0">
                  <a:solidFill>
                    <a:srgbClr val="002060"/>
                  </a:solidFill>
                  <a:latin typeface="+mj-lt"/>
                </a:endParaRPr>
              </a:p>
            </p:txBody>
          </p:sp>
        </mc:Choice>
        <mc:Fallback xmlns="">
          <p:sp>
            <p:nvSpPr>
              <p:cNvPr id="8" name="CasellaDiTesto 7"/>
              <p:cNvSpPr txBox="1">
                <a:spLocks noRot="1" noChangeAspect="1" noMove="1" noResize="1" noEditPoints="1" noAdjustHandles="1" noChangeArrowheads="1" noChangeShapeType="1" noTextEdit="1"/>
              </p:cNvSpPr>
              <p:nvPr/>
            </p:nvSpPr>
            <p:spPr>
              <a:xfrm>
                <a:off x="329494" y="3948400"/>
                <a:ext cx="532517" cy="1014317"/>
              </a:xfrm>
              <a:prstGeom prst="rect">
                <a:avLst/>
              </a:prstGeom>
              <a:blipFill rotWithShape="1">
                <a:blip r:embed="rId3" cstate="print"/>
                <a:stretch>
                  <a:fillRect/>
                </a:stretch>
              </a:blipFill>
            </p:spPr>
            <p:txBody>
              <a:bodyPr/>
              <a:lstStyle/>
              <a:p>
                <a:r>
                  <a:rPr lang="it-IT">
                    <a:noFill/>
                  </a:rPr>
                  <a:t> </a:t>
                </a:r>
              </a:p>
            </p:txBody>
          </p:sp>
        </mc:Fallback>
      </mc:AlternateContent>
      <p:sp>
        <p:nvSpPr>
          <p:cNvPr id="11" name="Rettangolo 10"/>
          <p:cNvSpPr/>
          <p:nvPr/>
        </p:nvSpPr>
        <p:spPr>
          <a:xfrm>
            <a:off x="1199909" y="3992290"/>
            <a:ext cx="7519255" cy="923330"/>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a:t>
            </a:r>
            <a:r>
              <a:rPr lang="it-IT" i="1" dirty="0">
                <a:solidFill>
                  <a:srgbClr val="002060"/>
                </a:solidFill>
                <a:latin typeface="+mj-lt"/>
              </a:rPr>
              <a:t> può assumere </a:t>
            </a:r>
            <a:r>
              <a:rPr lang="it-IT" b="1" i="1" dirty="0">
                <a:solidFill>
                  <a:srgbClr val="002060"/>
                </a:solidFill>
                <a:latin typeface="+mj-lt"/>
              </a:rPr>
              <a:t>la capitalizzazione di borsa o il prezzo del singolo titolo</a:t>
            </a:r>
            <a:r>
              <a:rPr lang="it-IT" i="1" dirty="0">
                <a:solidFill>
                  <a:srgbClr val="002060"/>
                </a:solidFill>
                <a:latin typeface="+mj-lt"/>
              </a:rPr>
              <a:t> azionario ed al </a:t>
            </a:r>
            <a:r>
              <a:rPr lang="it-IT" b="1" i="1" dirty="0">
                <a:solidFill>
                  <a:srgbClr val="002060"/>
                </a:solidFill>
                <a:latin typeface="+mj-lt"/>
              </a:rPr>
              <a:t>denominatore le vendite (Sales) espresse in valore assoluto o in valore per azione</a:t>
            </a:r>
          </a:p>
        </p:txBody>
      </p:sp>
      <p:sp>
        <p:nvSpPr>
          <p:cNvPr id="10" name="CasellaDiTesto 9"/>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12316306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62</a:t>
            </a:fld>
            <a:endParaRPr lang="it-IT"/>
          </a:p>
        </p:txBody>
      </p:sp>
      <p:sp>
        <p:nvSpPr>
          <p:cNvPr id="9" name="CasellaDiTesto 8"/>
          <p:cNvSpPr txBox="1"/>
          <p:nvPr/>
        </p:nvSpPr>
        <p:spPr>
          <a:xfrm>
            <a:off x="-11589" y="548680"/>
            <a:ext cx="4431021" cy="461665"/>
          </a:xfrm>
          <a:prstGeom prst="rect">
            <a:avLst/>
          </a:prstGeom>
          <a:noFill/>
        </p:spPr>
        <p:txBody>
          <a:bodyPr wrap="none" rtlCol="0">
            <a:spAutoFit/>
          </a:bodyPr>
          <a:lstStyle/>
          <a:p>
            <a:pPr algn="ctr"/>
            <a:r>
              <a:rPr lang="it-IT" sz="2400" b="1" dirty="0">
                <a:solidFill>
                  <a:srgbClr val="002060"/>
                </a:solidFill>
                <a:latin typeface="+mj-lt"/>
              </a:rPr>
              <a:t>I principali multipli Asset side</a:t>
            </a:r>
          </a:p>
        </p:txBody>
      </p:sp>
      <mc:AlternateContent xmlns:mc="http://schemas.openxmlformats.org/markup-compatibility/2006" xmlns:a14="http://schemas.microsoft.com/office/drawing/2010/main">
        <mc:Choice Requires="a14">
          <p:sp>
            <p:nvSpPr>
              <p:cNvPr id="6" name="CasellaDiTesto 5"/>
              <p:cNvSpPr txBox="1"/>
              <p:nvPr/>
            </p:nvSpPr>
            <p:spPr>
              <a:xfrm>
                <a:off x="92568" y="1628800"/>
                <a:ext cx="1208985" cy="1011111"/>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𝐄𝐕</m:t>
                          </m:r>
                        </m:num>
                        <m:den>
                          <m:r>
                            <a:rPr lang="it-IT" sz="3200" b="1" i="0" smtClean="0">
                              <a:solidFill>
                                <a:srgbClr val="002060"/>
                              </a:solidFill>
                              <a:latin typeface="Cambria Math"/>
                            </a:rPr>
                            <m:t>𝐄𝐁𝐈𝐓</m:t>
                          </m:r>
                        </m:den>
                      </m:f>
                    </m:oMath>
                  </m:oMathPara>
                </a14:m>
                <a:endParaRPr lang="it-IT" sz="3200" b="1" dirty="0">
                  <a:solidFill>
                    <a:srgbClr val="002060"/>
                  </a:solidFill>
                  <a:latin typeface="+mj-lt"/>
                </a:endParaRPr>
              </a:p>
            </p:txBody>
          </p:sp>
        </mc:Choice>
        <mc:Fallback xmlns="">
          <p:sp>
            <p:nvSpPr>
              <p:cNvPr id="6" name="CasellaDiTesto 5"/>
              <p:cNvSpPr txBox="1">
                <a:spLocks noRot="1" noChangeAspect="1" noMove="1" noResize="1" noEditPoints="1" noAdjustHandles="1" noChangeArrowheads="1" noChangeShapeType="1" noTextEdit="1"/>
              </p:cNvSpPr>
              <p:nvPr/>
            </p:nvSpPr>
            <p:spPr>
              <a:xfrm>
                <a:off x="92568" y="1628800"/>
                <a:ext cx="1208985" cy="1011111"/>
              </a:xfrm>
              <a:prstGeom prst="rect">
                <a:avLst/>
              </a:prstGeom>
              <a:blipFill rotWithShape="1">
                <a:blip r:embed="rId2" cstate="print"/>
                <a:stretch>
                  <a:fillRect/>
                </a:stretch>
              </a:blipFill>
            </p:spPr>
            <p:txBody>
              <a:bodyPr/>
              <a:lstStyle/>
              <a:p>
                <a:r>
                  <a:rPr lang="it-IT">
                    <a:noFill/>
                  </a:rPr>
                  <a:t> </a:t>
                </a:r>
              </a:p>
            </p:txBody>
          </p:sp>
        </mc:Fallback>
      </mc:AlternateContent>
      <p:sp>
        <p:nvSpPr>
          <p:cNvPr id="7" name="Rettangolo 6"/>
          <p:cNvSpPr/>
          <p:nvPr/>
        </p:nvSpPr>
        <p:spPr>
          <a:xfrm>
            <a:off x="1301216" y="1672690"/>
            <a:ext cx="7519255" cy="923330"/>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 assume il valore dell’attivo lordo (Enterprise Value) </a:t>
            </a:r>
            <a:r>
              <a:rPr lang="it-IT" i="1" dirty="0">
                <a:solidFill>
                  <a:srgbClr val="002060"/>
                </a:solidFill>
                <a:latin typeface="+mj-lt"/>
              </a:rPr>
              <a:t>ed al </a:t>
            </a:r>
            <a:r>
              <a:rPr lang="it-IT" b="1" i="1" dirty="0">
                <a:solidFill>
                  <a:srgbClr val="002060"/>
                </a:solidFill>
                <a:latin typeface="+mj-lt"/>
              </a:rPr>
              <a:t>denominatore il reddito operativo in valore assoluto </a:t>
            </a:r>
            <a:r>
              <a:rPr lang="it-IT" i="1" dirty="0">
                <a:solidFill>
                  <a:srgbClr val="002060"/>
                </a:solidFill>
                <a:latin typeface="+mj-lt"/>
              </a:rPr>
              <a:t>(</a:t>
            </a:r>
            <a:r>
              <a:rPr lang="en-US" i="1" dirty="0">
                <a:solidFill>
                  <a:srgbClr val="002060"/>
                </a:solidFill>
                <a:latin typeface="+mj-lt"/>
              </a:rPr>
              <a:t>Earnings Before Interests and Taxes)</a:t>
            </a:r>
            <a:endParaRPr lang="it-IT" i="1" dirty="0">
              <a:solidFill>
                <a:srgbClr val="002060"/>
              </a:solidFill>
              <a:latin typeface="+mj-lt"/>
            </a:endParaRPr>
          </a:p>
        </p:txBody>
      </p:sp>
      <mc:AlternateContent xmlns:mc="http://schemas.openxmlformats.org/markup-compatibility/2006" xmlns:a14="http://schemas.microsoft.com/office/drawing/2010/main">
        <mc:Choice Requires="a14">
          <p:sp>
            <p:nvSpPr>
              <p:cNvPr id="8" name="CasellaDiTesto 7"/>
              <p:cNvSpPr txBox="1"/>
              <p:nvPr/>
            </p:nvSpPr>
            <p:spPr>
              <a:xfrm>
                <a:off x="92568" y="3992290"/>
                <a:ext cx="1782860" cy="1011111"/>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𝐄𝐕</m:t>
                          </m:r>
                        </m:num>
                        <m:den>
                          <m:r>
                            <a:rPr lang="it-IT" sz="3200" b="1" i="0" smtClean="0">
                              <a:solidFill>
                                <a:srgbClr val="002060"/>
                              </a:solidFill>
                              <a:latin typeface="Cambria Math"/>
                            </a:rPr>
                            <m:t>𝐄𝐁𝐈𝐓𝐃𝐀</m:t>
                          </m:r>
                        </m:den>
                      </m:f>
                    </m:oMath>
                  </m:oMathPara>
                </a14:m>
                <a:endParaRPr lang="it-IT" sz="3200" b="1" dirty="0">
                  <a:solidFill>
                    <a:srgbClr val="002060"/>
                  </a:solidFill>
                  <a:latin typeface="+mj-lt"/>
                </a:endParaRPr>
              </a:p>
            </p:txBody>
          </p:sp>
        </mc:Choice>
        <mc:Fallback xmlns="">
          <p:sp>
            <p:nvSpPr>
              <p:cNvPr id="8" name="CasellaDiTesto 7"/>
              <p:cNvSpPr txBox="1">
                <a:spLocks noRot="1" noChangeAspect="1" noMove="1" noResize="1" noEditPoints="1" noAdjustHandles="1" noChangeArrowheads="1" noChangeShapeType="1" noTextEdit="1"/>
              </p:cNvSpPr>
              <p:nvPr/>
            </p:nvSpPr>
            <p:spPr>
              <a:xfrm>
                <a:off x="92568" y="3992290"/>
                <a:ext cx="1782860" cy="1011111"/>
              </a:xfrm>
              <a:prstGeom prst="rect">
                <a:avLst/>
              </a:prstGeom>
              <a:blipFill rotWithShape="1">
                <a:blip r:embed="rId3" cstate="print"/>
                <a:stretch>
                  <a:fillRect/>
                </a:stretch>
              </a:blipFill>
            </p:spPr>
            <p:txBody>
              <a:bodyPr/>
              <a:lstStyle/>
              <a:p>
                <a:r>
                  <a:rPr lang="it-IT">
                    <a:noFill/>
                  </a:rPr>
                  <a:t> </a:t>
                </a:r>
              </a:p>
            </p:txBody>
          </p:sp>
        </mc:Fallback>
      </mc:AlternateContent>
      <p:sp>
        <p:nvSpPr>
          <p:cNvPr id="11" name="Rettangolo 10"/>
          <p:cNvSpPr/>
          <p:nvPr/>
        </p:nvSpPr>
        <p:spPr>
          <a:xfrm>
            <a:off x="2074849" y="3897680"/>
            <a:ext cx="6667444" cy="1477328"/>
          </a:xfrm>
          <a:prstGeom prst="rect">
            <a:avLst/>
          </a:prstGeom>
        </p:spPr>
        <p:txBody>
          <a:bodyPr wrap="square">
            <a:spAutoFit/>
          </a:bodyPr>
          <a:lstStyle/>
          <a:p>
            <a:pPr algn="just"/>
            <a:r>
              <a:rPr lang="it-IT" i="1" dirty="0">
                <a:solidFill>
                  <a:srgbClr val="002060"/>
                </a:solidFill>
                <a:latin typeface="+mj-lt"/>
              </a:rPr>
              <a:t>al</a:t>
            </a:r>
            <a:r>
              <a:rPr lang="it-IT" b="1" i="1" dirty="0">
                <a:solidFill>
                  <a:srgbClr val="002060"/>
                </a:solidFill>
                <a:latin typeface="+mj-lt"/>
              </a:rPr>
              <a:t> numeratore assume il valore dell’attivo lordo (Enterprise Value) </a:t>
            </a:r>
            <a:r>
              <a:rPr lang="it-IT" i="1" dirty="0">
                <a:solidFill>
                  <a:srgbClr val="002060"/>
                </a:solidFill>
                <a:latin typeface="+mj-lt"/>
              </a:rPr>
              <a:t>ed al </a:t>
            </a:r>
            <a:r>
              <a:rPr lang="it-IT" b="1" i="1" dirty="0">
                <a:solidFill>
                  <a:srgbClr val="002060"/>
                </a:solidFill>
                <a:latin typeface="+mj-lt"/>
              </a:rPr>
              <a:t>denominatore il reddito operativo in valore assoluto incrementato degli ammortamenti ed accantonamenti </a:t>
            </a:r>
            <a:r>
              <a:rPr lang="it-IT" i="1" dirty="0">
                <a:solidFill>
                  <a:srgbClr val="002060"/>
                </a:solidFill>
                <a:latin typeface="+mj-lt"/>
              </a:rPr>
              <a:t>(</a:t>
            </a:r>
            <a:r>
              <a:rPr lang="en-US" i="1" dirty="0">
                <a:solidFill>
                  <a:srgbClr val="002060"/>
                </a:solidFill>
                <a:latin typeface="+mj-lt"/>
              </a:rPr>
              <a:t>Earnings Before Interest, Taxes, Depreciation and Amortization)</a:t>
            </a:r>
            <a:endParaRPr lang="it-IT" i="1" dirty="0">
              <a:solidFill>
                <a:srgbClr val="002060"/>
              </a:solidFill>
              <a:latin typeface="+mj-lt"/>
            </a:endParaRPr>
          </a:p>
        </p:txBody>
      </p:sp>
      <p:sp>
        <p:nvSpPr>
          <p:cNvPr id="12" name="CasellaDiTesto 11"/>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14033299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40E8D7C-6719-41CD-A18B-D7D8B4F93C24}" type="slidenum">
              <a:rPr lang="it-IT" smtClean="0"/>
              <a:pPr/>
              <a:t>63</a:t>
            </a:fld>
            <a:endParaRPr lang="it-IT"/>
          </a:p>
        </p:txBody>
      </p:sp>
      <p:sp>
        <p:nvSpPr>
          <p:cNvPr id="9" name="CasellaDiTesto 8"/>
          <p:cNvSpPr txBox="1"/>
          <p:nvPr/>
        </p:nvSpPr>
        <p:spPr>
          <a:xfrm>
            <a:off x="0" y="548680"/>
            <a:ext cx="4431021" cy="461665"/>
          </a:xfrm>
          <a:prstGeom prst="rect">
            <a:avLst/>
          </a:prstGeom>
          <a:noFill/>
        </p:spPr>
        <p:txBody>
          <a:bodyPr wrap="none" rtlCol="0">
            <a:spAutoFit/>
          </a:bodyPr>
          <a:lstStyle/>
          <a:p>
            <a:pPr algn="ctr"/>
            <a:r>
              <a:rPr lang="it-IT" sz="2400" b="1" dirty="0">
                <a:solidFill>
                  <a:srgbClr val="002060"/>
                </a:solidFill>
                <a:latin typeface="+mj-lt"/>
              </a:rPr>
              <a:t>I principali multipli Asset side</a:t>
            </a:r>
          </a:p>
        </p:txBody>
      </p:sp>
      <mc:AlternateContent xmlns:mc="http://schemas.openxmlformats.org/markup-compatibility/2006" xmlns:a14="http://schemas.microsoft.com/office/drawing/2010/main">
        <mc:Choice Requires="a14">
          <p:sp>
            <p:nvSpPr>
              <p:cNvPr id="6" name="CasellaDiTesto 5"/>
              <p:cNvSpPr txBox="1"/>
              <p:nvPr/>
            </p:nvSpPr>
            <p:spPr>
              <a:xfrm>
                <a:off x="304966" y="1628800"/>
                <a:ext cx="784189" cy="1014317"/>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𝐄𝐕</m:t>
                          </m:r>
                        </m:num>
                        <m:den>
                          <m:r>
                            <a:rPr lang="it-IT" sz="3200" b="1" i="0" smtClean="0">
                              <a:solidFill>
                                <a:srgbClr val="002060"/>
                              </a:solidFill>
                              <a:latin typeface="Cambria Math"/>
                            </a:rPr>
                            <m:t>𝐂𝐅</m:t>
                          </m:r>
                        </m:den>
                      </m:f>
                    </m:oMath>
                  </m:oMathPara>
                </a14:m>
                <a:endParaRPr lang="it-IT" sz="3200" b="1" dirty="0">
                  <a:solidFill>
                    <a:srgbClr val="002060"/>
                  </a:solidFill>
                  <a:latin typeface="+mj-lt"/>
                </a:endParaRPr>
              </a:p>
            </p:txBody>
          </p:sp>
        </mc:Choice>
        <mc:Fallback xmlns="">
          <p:sp>
            <p:nvSpPr>
              <p:cNvPr id="6" name="CasellaDiTesto 5"/>
              <p:cNvSpPr txBox="1">
                <a:spLocks noRot="1" noChangeAspect="1" noMove="1" noResize="1" noEditPoints="1" noAdjustHandles="1" noChangeArrowheads="1" noChangeShapeType="1" noTextEdit="1"/>
              </p:cNvSpPr>
              <p:nvPr/>
            </p:nvSpPr>
            <p:spPr>
              <a:xfrm>
                <a:off x="304966" y="1628800"/>
                <a:ext cx="784189" cy="1014317"/>
              </a:xfrm>
              <a:prstGeom prst="rect">
                <a:avLst/>
              </a:prstGeom>
              <a:blipFill rotWithShape="1">
                <a:blip r:embed="rId2" cstate="print"/>
                <a:stretch>
                  <a:fillRect/>
                </a:stretch>
              </a:blipFill>
            </p:spPr>
            <p:txBody>
              <a:bodyPr/>
              <a:lstStyle/>
              <a:p>
                <a:r>
                  <a:rPr lang="it-IT">
                    <a:noFill/>
                  </a:rPr>
                  <a:t> </a:t>
                </a:r>
              </a:p>
            </p:txBody>
          </p:sp>
        </mc:Fallback>
      </mc:AlternateContent>
      <p:sp>
        <p:nvSpPr>
          <p:cNvPr id="7" name="Rettangolo 6"/>
          <p:cNvSpPr/>
          <p:nvPr/>
        </p:nvSpPr>
        <p:spPr>
          <a:xfrm>
            <a:off x="1301216" y="1672690"/>
            <a:ext cx="7519255" cy="646331"/>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 assume il valore dell’attivo lordo (Enterprise Value) </a:t>
            </a:r>
            <a:r>
              <a:rPr lang="it-IT" i="1" dirty="0">
                <a:solidFill>
                  <a:srgbClr val="002060"/>
                </a:solidFill>
                <a:latin typeface="+mj-lt"/>
              </a:rPr>
              <a:t>ed al </a:t>
            </a:r>
            <a:r>
              <a:rPr lang="it-IT" b="1" i="1" dirty="0">
                <a:solidFill>
                  <a:srgbClr val="002060"/>
                </a:solidFill>
                <a:latin typeface="+mj-lt"/>
              </a:rPr>
              <a:t>denominatore il Cash Flow </a:t>
            </a:r>
            <a:r>
              <a:rPr lang="it-IT" i="1" dirty="0">
                <a:solidFill>
                  <a:srgbClr val="002060"/>
                </a:solidFill>
                <a:latin typeface="+mj-lt"/>
              </a:rPr>
              <a:t>espresso in valore assoluto</a:t>
            </a:r>
            <a:endParaRPr lang="it-IT" b="1" i="1" dirty="0">
              <a:solidFill>
                <a:srgbClr val="002060"/>
              </a:solidFill>
              <a:latin typeface="+mj-lt"/>
            </a:endParaRPr>
          </a:p>
        </p:txBody>
      </p:sp>
      <mc:AlternateContent xmlns:mc="http://schemas.openxmlformats.org/markup-compatibility/2006" xmlns:a14="http://schemas.microsoft.com/office/drawing/2010/main">
        <mc:Choice Requires="a14">
          <p:sp>
            <p:nvSpPr>
              <p:cNvPr id="8" name="CasellaDiTesto 7"/>
              <p:cNvSpPr txBox="1"/>
              <p:nvPr/>
            </p:nvSpPr>
            <p:spPr>
              <a:xfrm>
                <a:off x="330132" y="3997796"/>
                <a:ext cx="784189" cy="1014317"/>
              </a:xfrm>
              <a:prstGeom prst="rect">
                <a:avLst/>
              </a:prstGeom>
              <a:solidFill>
                <a:schemeClr val="accent2">
                  <a:lumMod val="20000"/>
                  <a:lumOff val="80000"/>
                </a:schemeClr>
              </a:solidFill>
            </p:spPr>
            <p:txBody>
              <a:bodyPr wrap="none" rtlCol="0">
                <a:spAutoFit/>
              </a:bodyPr>
              <a:lstStyle/>
              <a:p>
                <a:pPr algn="ctr"/>
                <a14:m>
                  <m:oMathPara xmlns:m="http://schemas.openxmlformats.org/officeDocument/2006/math">
                    <m:oMathParaPr>
                      <m:jc m:val="centerGroup"/>
                    </m:oMathParaPr>
                    <m:oMath xmlns:m="http://schemas.openxmlformats.org/officeDocument/2006/math">
                      <m:f>
                        <m:fPr>
                          <m:ctrlPr>
                            <a:rPr lang="it-IT" sz="3200" b="1" i="1" smtClean="0">
                              <a:solidFill>
                                <a:srgbClr val="002060"/>
                              </a:solidFill>
                              <a:latin typeface="Cambria Math" panose="02040503050406030204" pitchFamily="18" charset="0"/>
                            </a:rPr>
                          </m:ctrlPr>
                        </m:fPr>
                        <m:num>
                          <m:r>
                            <a:rPr lang="it-IT" sz="3200" b="1" i="0" smtClean="0">
                              <a:solidFill>
                                <a:srgbClr val="002060"/>
                              </a:solidFill>
                              <a:latin typeface="Cambria Math"/>
                            </a:rPr>
                            <m:t>𝐄𝐕</m:t>
                          </m:r>
                        </m:num>
                        <m:den>
                          <m:r>
                            <a:rPr lang="it-IT" sz="3200" b="1" i="0" smtClean="0">
                              <a:solidFill>
                                <a:srgbClr val="002060"/>
                              </a:solidFill>
                              <a:latin typeface="Cambria Math"/>
                            </a:rPr>
                            <m:t>𝐒</m:t>
                          </m:r>
                        </m:den>
                      </m:f>
                    </m:oMath>
                  </m:oMathPara>
                </a14:m>
                <a:endParaRPr lang="it-IT" sz="3200" b="1" dirty="0">
                  <a:solidFill>
                    <a:srgbClr val="002060"/>
                  </a:solidFill>
                  <a:latin typeface="+mj-lt"/>
                </a:endParaRPr>
              </a:p>
            </p:txBody>
          </p:sp>
        </mc:Choice>
        <mc:Fallback xmlns="">
          <p:sp>
            <p:nvSpPr>
              <p:cNvPr id="8" name="CasellaDiTesto 7"/>
              <p:cNvSpPr txBox="1">
                <a:spLocks noRot="1" noChangeAspect="1" noMove="1" noResize="1" noEditPoints="1" noAdjustHandles="1" noChangeArrowheads="1" noChangeShapeType="1" noTextEdit="1"/>
              </p:cNvSpPr>
              <p:nvPr/>
            </p:nvSpPr>
            <p:spPr>
              <a:xfrm>
                <a:off x="330132" y="3997796"/>
                <a:ext cx="784189" cy="1014317"/>
              </a:xfrm>
              <a:prstGeom prst="rect">
                <a:avLst/>
              </a:prstGeom>
              <a:blipFill rotWithShape="1">
                <a:blip r:embed="rId3" cstate="print"/>
                <a:stretch>
                  <a:fillRect/>
                </a:stretch>
              </a:blipFill>
            </p:spPr>
            <p:txBody>
              <a:bodyPr/>
              <a:lstStyle/>
              <a:p>
                <a:r>
                  <a:rPr lang="it-IT">
                    <a:noFill/>
                  </a:rPr>
                  <a:t> </a:t>
                </a:r>
              </a:p>
            </p:txBody>
          </p:sp>
        </mc:Fallback>
      </mc:AlternateContent>
      <p:sp>
        <p:nvSpPr>
          <p:cNvPr id="11" name="Rettangolo 10"/>
          <p:cNvSpPr/>
          <p:nvPr/>
        </p:nvSpPr>
        <p:spPr>
          <a:xfrm>
            <a:off x="1298952" y="4181788"/>
            <a:ext cx="7441077" cy="646331"/>
          </a:xfrm>
          <a:prstGeom prst="rect">
            <a:avLst/>
          </a:prstGeom>
        </p:spPr>
        <p:txBody>
          <a:bodyPr wrap="square">
            <a:spAutoFit/>
          </a:bodyPr>
          <a:lstStyle/>
          <a:p>
            <a:pPr algn="just"/>
            <a:r>
              <a:rPr lang="it-IT" i="1" dirty="0">
                <a:solidFill>
                  <a:srgbClr val="002060"/>
                </a:solidFill>
                <a:latin typeface="+mj-lt"/>
              </a:rPr>
              <a:t>al </a:t>
            </a:r>
            <a:r>
              <a:rPr lang="it-IT" b="1" i="1" dirty="0">
                <a:solidFill>
                  <a:srgbClr val="002060"/>
                </a:solidFill>
                <a:latin typeface="+mj-lt"/>
              </a:rPr>
              <a:t>numeratore assume il valore dell’attivo lordo (Enterprise Value)</a:t>
            </a:r>
            <a:r>
              <a:rPr lang="it-IT" i="1" dirty="0">
                <a:solidFill>
                  <a:srgbClr val="002060"/>
                </a:solidFill>
                <a:latin typeface="+mj-lt"/>
              </a:rPr>
              <a:t> ed al </a:t>
            </a:r>
            <a:r>
              <a:rPr lang="it-IT" b="1" i="1" dirty="0">
                <a:solidFill>
                  <a:srgbClr val="002060"/>
                </a:solidFill>
                <a:latin typeface="+mj-lt"/>
              </a:rPr>
              <a:t>denominatore le vendite (Sales) </a:t>
            </a:r>
            <a:r>
              <a:rPr lang="it-IT" i="1" dirty="0">
                <a:solidFill>
                  <a:srgbClr val="002060"/>
                </a:solidFill>
                <a:latin typeface="+mj-lt"/>
              </a:rPr>
              <a:t>espresse in valore assoluto</a:t>
            </a:r>
            <a:endParaRPr lang="it-IT" b="1" i="1" dirty="0">
              <a:solidFill>
                <a:srgbClr val="002060"/>
              </a:solidFill>
              <a:latin typeface="+mj-lt"/>
            </a:endParaRPr>
          </a:p>
        </p:txBody>
      </p:sp>
      <p:sp>
        <p:nvSpPr>
          <p:cNvPr id="12" name="CasellaDiTesto 11"/>
          <p:cNvSpPr txBox="1"/>
          <p:nvPr/>
        </p:nvSpPr>
        <p:spPr>
          <a:xfrm>
            <a:off x="-4929" y="-99392"/>
            <a:ext cx="6570773" cy="523220"/>
          </a:xfrm>
          <a:prstGeom prst="rect">
            <a:avLst/>
          </a:prstGeom>
          <a:noFill/>
        </p:spPr>
        <p:txBody>
          <a:bodyPr wrap="none" rtlCol="0">
            <a:spAutoFit/>
          </a:bodyPr>
          <a:lstStyle/>
          <a:p>
            <a:r>
              <a:rPr lang="it-IT" sz="2800" b="1" dirty="0">
                <a:solidFill>
                  <a:schemeClr val="bg1"/>
                </a:solidFill>
                <a:latin typeface="+mj-lt"/>
              </a:rPr>
              <a:t>Metodi di valutazione diretti: i multipli</a:t>
            </a:r>
          </a:p>
        </p:txBody>
      </p:sp>
    </p:spTree>
    <p:extLst>
      <p:ext uri="{BB962C8B-B14F-4D97-AF65-F5344CB8AC3E}">
        <p14:creationId xmlns:p14="http://schemas.microsoft.com/office/powerpoint/2010/main" val="37369972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CD6EADC5-0ABE-4694-9DD4-FDB3AE35713E}" type="slidenum">
              <a:rPr lang="it-IT" smtClean="0"/>
              <a:pPr/>
              <a:t>64</a:t>
            </a:fld>
            <a:endParaRPr lang="it-IT"/>
          </a:p>
        </p:txBody>
      </p:sp>
      <p:sp>
        <p:nvSpPr>
          <p:cNvPr id="5" name="Rettangolo 4"/>
          <p:cNvSpPr/>
          <p:nvPr/>
        </p:nvSpPr>
        <p:spPr>
          <a:xfrm>
            <a:off x="35496" y="620688"/>
            <a:ext cx="8856984" cy="461665"/>
          </a:xfrm>
          <a:prstGeom prst="rect">
            <a:avLst/>
          </a:prstGeom>
        </p:spPr>
        <p:txBody>
          <a:bodyPr wrap="square">
            <a:spAutoFit/>
          </a:bodyPr>
          <a:lstStyle/>
          <a:p>
            <a:r>
              <a:rPr lang="it-IT" sz="2400" b="1" dirty="0">
                <a:solidFill>
                  <a:srgbClr val="002060"/>
                </a:solidFill>
                <a:latin typeface="+mj-lt"/>
              </a:rPr>
              <a:t>Esempio applicativo dei multipli </a:t>
            </a:r>
            <a:r>
              <a:rPr lang="it-IT" sz="2400" b="1" i="1" dirty="0">
                <a:solidFill>
                  <a:srgbClr val="002060"/>
                </a:solidFill>
                <a:latin typeface="+mj-lt"/>
              </a:rPr>
              <a:t>asset side</a:t>
            </a:r>
            <a:endParaRPr lang="it-IT" sz="2400" b="1" dirty="0">
              <a:solidFill>
                <a:srgbClr val="002060"/>
              </a:solidFill>
              <a:latin typeface="+mj-lt"/>
            </a:endParaRPr>
          </a:p>
        </p:txBody>
      </p:sp>
      <p:sp>
        <p:nvSpPr>
          <p:cNvPr id="6" name="Rettangolo 5"/>
          <p:cNvSpPr/>
          <p:nvPr/>
        </p:nvSpPr>
        <p:spPr>
          <a:xfrm>
            <a:off x="107504" y="1299173"/>
            <a:ext cx="8568952" cy="1600438"/>
          </a:xfrm>
          <a:prstGeom prst="rect">
            <a:avLst/>
          </a:prstGeom>
        </p:spPr>
        <p:txBody>
          <a:bodyPr wrap="square">
            <a:spAutoFit/>
          </a:bodyPr>
          <a:lstStyle/>
          <a:p>
            <a:r>
              <a:rPr lang="it-IT" sz="1400" dirty="0">
                <a:solidFill>
                  <a:srgbClr val="002060"/>
                </a:solidFill>
                <a:latin typeface="+mj-lt"/>
              </a:rPr>
              <a:t>E’ necessario effettuare la valutazione del valore dell’impresa Alfa che presenta i seguenti valori:</a:t>
            </a:r>
          </a:p>
          <a:p>
            <a:pPr marL="285750" indent="-285750">
              <a:lnSpc>
                <a:spcPct val="150000"/>
              </a:lnSpc>
              <a:buFont typeface="Wingdings" pitchFamily="2" charset="2"/>
              <a:buChar char="§"/>
            </a:pPr>
            <a:r>
              <a:rPr lang="it-IT" sz="1400" b="1" i="1" dirty="0">
                <a:solidFill>
                  <a:srgbClr val="002060"/>
                </a:solidFill>
                <a:latin typeface="+mj-lt"/>
              </a:rPr>
              <a:t>Sales: </a:t>
            </a:r>
            <a:r>
              <a:rPr lang="it-IT" sz="1400" dirty="0">
                <a:solidFill>
                  <a:srgbClr val="002060"/>
                </a:solidFill>
                <a:latin typeface="+mj-lt"/>
              </a:rPr>
              <a:t>12.000</a:t>
            </a:r>
          </a:p>
          <a:p>
            <a:pPr marL="285750" indent="-285750">
              <a:lnSpc>
                <a:spcPct val="150000"/>
              </a:lnSpc>
              <a:buFont typeface="Wingdings" pitchFamily="2" charset="2"/>
              <a:buChar char="§"/>
            </a:pPr>
            <a:r>
              <a:rPr lang="it-IT" sz="1400" b="1" i="1" dirty="0">
                <a:solidFill>
                  <a:srgbClr val="002060"/>
                </a:solidFill>
                <a:latin typeface="+mj-lt"/>
              </a:rPr>
              <a:t>EBITDA:  </a:t>
            </a:r>
            <a:r>
              <a:rPr lang="it-IT" sz="1400" dirty="0">
                <a:solidFill>
                  <a:srgbClr val="002060"/>
                </a:solidFill>
                <a:latin typeface="+mj-lt"/>
              </a:rPr>
              <a:t>1.900</a:t>
            </a:r>
          </a:p>
          <a:p>
            <a:pPr marL="285750" indent="-285750">
              <a:lnSpc>
                <a:spcPct val="150000"/>
              </a:lnSpc>
              <a:buFont typeface="Wingdings" pitchFamily="2" charset="2"/>
              <a:buChar char="§"/>
            </a:pPr>
            <a:r>
              <a:rPr lang="it-IT" sz="1400" b="1" i="1" dirty="0">
                <a:solidFill>
                  <a:srgbClr val="002060"/>
                </a:solidFill>
                <a:latin typeface="+mj-lt"/>
              </a:rPr>
              <a:t>EBIT: </a:t>
            </a:r>
            <a:r>
              <a:rPr lang="it-IT" sz="1400" dirty="0">
                <a:solidFill>
                  <a:srgbClr val="002060"/>
                </a:solidFill>
                <a:latin typeface="+mj-lt"/>
              </a:rPr>
              <a:t>1.600</a:t>
            </a:r>
          </a:p>
          <a:p>
            <a:pPr marL="285750" indent="-285750">
              <a:lnSpc>
                <a:spcPct val="150000"/>
              </a:lnSpc>
              <a:buFont typeface="Wingdings" pitchFamily="2" charset="2"/>
              <a:buChar char="§"/>
            </a:pPr>
            <a:r>
              <a:rPr lang="it-IT" sz="1400" b="1" i="1" dirty="0">
                <a:solidFill>
                  <a:srgbClr val="002060"/>
                </a:solidFill>
                <a:latin typeface="+mj-lt"/>
              </a:rPr>
              <a:t>Posizione finanziaria netta (PFN): </a:t>
            </a:r>
            <a:r>
              <a:rPr lang="it-IT" sz="1400" dirty="0">
                <a:solidFill>
                  <a:srgbClr val="002060"/>
                </a:solidFill>
                <a:latin typeface="+mj-lt"/>
              </a:rPr>
              <a:t>4.000</a:t>
            </a:r>
          </a:p>
        </p:txBody>
      </p:sp>
      <p:sp>
        <p:nvSpPr>
          <p:cNvPr id="7" name="Rettangolo 6"/>
          <p:cNvSpPr/>
          <p:nvPr/>
        </p:nvSpPr>
        <p:spPr>
          <a:xfrm>
            <a:off x="107504" y="3059087"/>
            <a:ext cx="7776864" cy="307777"/>
          </a:xfrm>
          <a:prstGeom prst="rect">
            <a:avLst/>
          </a:prstGeom>
        </p:spPr>
        <p:txBody>
          <a:bodyPr wrap="square">
            <a:spAutoFit/>
          </a:bodyPr>
          <a:lstStyle/>
          <a:p>
            <a:r>
              <a:rPr lang="it-IT" sz="1400" dirty="0">
                <a:solidFill>
                  <a:srgbClr val="002060"/>
                </a:solidFill>
                <a:latin typeface="+mj-lt"/>
              </a:rPr>
              <a:t>I multipli di mercato </a:t>
            </a:r>
            <a:r>
              <a:rPr lang="it-IT" sz="1400" i="1" dirty="0">
                <a:solidFill>
                  <a:srgbClr val="002060"/>
                </a:solidFill>
                <a:latin typeface="+mj-lt"/>
              </a:rPr>
              <a:t>asset side </a:t>
            </a:r>
            <a:r>
              <a:rPr lang="it-IT" sz="1400" dirty="0">
                <a:solidFill>
                  <a:srgbClr val="002060"/>
                </a:solidFill>
                <a:latin typeface="+mj-lt"/>
              </a:rPr>
              <a:t>per aziende del campione sono</a:t>
            </a:r>
          </a:p>
        </p:txBody>
      </p:sp>
      <p:sp>
        <p:nvSpPr>
          <p:cNvPr id="9" name="Rettangolo 8"/>
          <p:cNvSpPr/>
          <p:nvPr/>
        </p:nvSpPr>
        <p:spPr>
          <a:xfrm>
            <a:off x="2373123" y="3526340"/>
            <a:ext cx="4572000" cy="1061829"/>
          </a:xfrm>
          <a:prstGeom prst="rect">
            <a:avLst/>
          </a:prstGeom>
          <a:solidFill>
            <a:schemeClr val="bg2">
              <a:lumMod val="20000"/>
              <a:lumOff val="80000"/>
            </a:schemeClr>
          </a:solidFill>
        </p:spPr>
        <p:txBody>
          <a:bodyPr>
            <a:spAutoFit/>
          </a:bodyPr>
          <a:lstStyle/>
          <a:p>
            <a:pPr marL="285750" indent="-285750">
              <a:lnSpc>
                <a:spcPct val="150000"/>
              </a:lnSpc>
              <a:buFont typeface="Wingdings" pitchFamily="2" charset="2"/>
              <a:buChar char="§"/>
            </a:pPr>
            <a:r>
              <a:rPr lang="it-IT" sz="1400" b="1" dirty="0">
                <a:solidFill>
                  <a:srgbClr val="002060"/>
                </a:solidFill>
                <a:latin typeface="+mj-lt"/>
              </a:rPr>
              <a:t>(EV/S)=</a:t>
            </a:r>
            <a:r>
              <a:rPr lang="it-IT" sz="1400" dirty="0">
                <a:solidFill>
                  <a:srgbClr val="002060"/>
                </a:solidFill>
                <a:latin typeface="+mj-lt"/>
              </a:rPr>
              <a:t> 1,5</a:t>
            </a:r>
          </a:p>
          <a:p>
            <a:pPr marL="285750" indent="-285750">
              <a:lnSpc>
                <a:spcPct val="150000"/>
              </a:lnSpc>
              <a:buFont typeface="Wingdings" pitchFamily="2" charset="2"/>
              <a:buChar char="§"/>
            </a:pPr>
            <a:r>
              <a:rPr lang="it-IT" sz="1400" b="1" dirty="0">
                <a:solidFill>
                  <a:srgbClr val="002060"/>
                </a:solidFill>
                <a:latin typeface="+mj-lt"/>
              </a:rPr>
              <a:t>(EV/EBITDA)=</a:t>
            </a:r>
            <a:r>
              <a:rPr lang="it-IT" sz="1400" dirty="0">
                <a:solidFill>
                  <a:srgbClr val="002060"/>
                </a:solidFill>
                <a:latin typeface="+mj-lt"/>
              </a:rPr>
              <a:t> 9,0</a:t>
            </a:r>
          </a:p>
          <a:p>
            <a:pPr marL="285750" indent="-285750">
              <a:lnSpc>
                <a:spcPct val="150000"/>
              </a:lnSpc>
              <a:buFont typeface="Wingdings" pitchFamily="2" charset="2"/>
              <a:buChar char="§"/>
            </a:pPr>
            <a:r>
              <a:rPr lang="it-IT" sz="1400" b="1" dirty="0">
                <a:solidFill>
                  <a:srgbClr val="002060"/>
                </a:solidFill>
                <a:latin typeface="+mj-lt"/>
              </a:rPr>
              <a:t>(EV/EBIT)</a:t>
            </a:r>
            <a:r>
              <a:rPr lang="it-IT" sz="1400" dirty="0">
                <a:solidFill>
                  <a:srgbClr val="002060"/>
                </a:solidFill>
                <a:latin typeface="+mj-lt"/>
              </a:rPr>
              <a:t> 12,0</a:t>
            </a:r>
          </a:p>
        </p:txBody>
      </p:sp>
      <p:sp>
        <p:nvSpPr>
          <p:cNvPr id="10" name="CasellaDiTesto 9"/>
          <p:cNvSpPr txBox="1"/>
          <p:nvPr/>
        </p:nvSpPr>
        <p:spPr>
          <a:xfrm>
            <a:off x="107504" y="5100033"/>
            <a:ext cx="8457572" cy="369332"/>
          </a:xfrm>
          <a:prstGeom prst="rect">
            <a:avLst/>
          </a:prstGeom>
          <a:noFill/>
        </p:spPr>
        <p:txBody>
          <a:bodyPr wrap="none" rtlCol="0">
            <a:spAutoFit/>
          </a:bodyPr>
          <a:lstStyle/>
          <a:p>
            <a:r>
              <a:rPr lang="it-IT" b="1" dirty="0">
                <a:solidFill>
                  <a:srgbClr val="C00000"/>
                </a:solidFill>
                <a:latin typeface="+mj-lt"/>
              </a:rPr>
              <a:t>CALCOLARE  IL VALORE ECONOMICO MEDIO DELLA ALFA CONSIDERANDO CHE</a:t>
            </a:r>
          </a:p>
        </p:txBody>
      </p:sp>
      <p:sp>
        <p:nvSpPr>
          <p:cNvPr id="11" name="Rettangolo 10"/>
          <p:cNvSpPr/>
          <p:nvPr/>
        </p:nvSpPr>
        <p:spPr>
          <a:xfrm>
            <a:off x="3731625" y="5750396"/>
            <a:ext cx="2028119" cy="461665"/>
          </a:xfrm>
          <a:prstGeom prst="rect">
            <a:avLst/>
          </a:prstGeom>
          <a:solidFill>
            <a:srgbClr val="002060"/>
          </a:solidFill>
        </p:spPr>
        <p:txBody>
          <a:bodyPr wrap="none">
            <a:spAutoFit/>
          </a:bodyPr>
          <a:lstStyle/>
          <a:p>
            <a:r>
              <a:rPr lang="it-IT" sz="2400" b="1" dirty="0">
                <a:solidFill>
                  <a:schemeClr val="bg1"/>
                </a:solidFill>
                <a:latin typeface="+mj-lt"/>
              </a:rPr>
              <a:t>W = EV – PFN</a:t>
            </a:r>
          </a:p>
        </p:txBody>
      </p:sp>
    </p:spTree>
    <p:extLst>
      <p:ext uri="{BB962C8B-B14F-4D97-AF65-F5344CB8AC3E}">
        <p14:creationId xmlns:p14="http://schemas.microsoft.com/office/powerpoint/2010/main" val="36607162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CD6EADC5-0ABE-4694-9DD4-FDB3AE35713E}" type="slidenum">
              <a:rPr lang="it-IT" smtClean="0"/>
              <a:pPr/>
              <a:t>65</a:t>
            </a:fld>
            <a:endParaRPr lang="it-IT"/>
          </a:p>
        </p:txBody>
      </p:sp>
      <p:sp>
        <p:nvSpPr>
          <p:cNvPr id="5" name="Rettangolo 4"/>
          <p:cNvSpPr/>
          <p:nvPr/>
        </p:nvSpPr>
        <p:spPr>
          <a:xfrm>
            <a:off x="35496" y="620688"/>
            <a:ext cx="8856984" cy="461665"/>
          </a:xfrm>
          <a:prstGeom prst="rect">
            <a:avLst/>
          </a:prstGeom>
        </p:spPr>
        <p:txBody>
          <a:bodyPr wrap="square">
            <a:spAutoFit/>
          </a:bodyPr>
          <a:lstStyle/>
          <a:p>
            <a:r>
              <a:rPr lang="it-IT" sz="2400" b="1" dirty="0">
                <a:solidFill>
                  <a:srgbClr val="002060"/>
                </a:solidFill>
                <a:latin typeface="+mj-lt"/>
              </a:rPr>
              <a:t>Esempio applicativo dei multipli </a:t>
            </a:r>
            <a:r>
              <a:rPr lang="it-IT" sz="2400" b="1" i="1" dirty="0">
                <a:solidFill>
                  <a:srgbClr val="002060"/>
                </a:solidFill>
                <a:latin typeface="+mj-lt"/>
              </a:rPr>
              <a:t>asset side</a:t>
            </a:r>
            <a:endParaRPr lang="it-IT" sz="2400" b="1" dirty="0">
              <a:solidFill>
                <a:srgbClr val="002060"/>
              </a:solidFill>
              <a:latin typeface="+mj-lt"/>
            </a:endParaRPr>
          </a:p>
        </p:txBody>
      </p:sp>
      <p:sp>
        <p:nvSpPr>
          <p:cNvPr id="6" name="Rettangolo 5"/>
          <p:cNvSpPr/>
          <p:nvPr/>
        </p:nvSpPr>
        <p:spPr>
          <a:xfrm>
            <a:off x="164460" y="1921737"/>
            <a:ext cx="5228334" cy="830997"/>
          </a:xfrm>
          <a:prstGeom prst="rect">
            <a:avLst/>
          </a:prstGeom>
          <a:solidFill>
            <a:schemeClr val="accent5">
              <a:lumMod val="20000"/>
              <a:lumOff val="80000"/>
            </a:schemeClr>
          </a:solidFill>
        </p:spPr>
        <p:txBody>
          <a:bodyPr wrap="square">
            <a:spAutoFit/>
          </a:bodyPr>
          <a:lstStyle/>
          <a:p>
            <a:pPr>
              <a:lnSpc>
                <a:spcPct val="150000"/>
              </a:lnSpc>
            </a:pPr>
            <a:r>
              <a:rPr lang="it-IT" sz="1600" dirty="0" err="1">
                <a:solidFill>
                  <a:srgbClr val="002060"/>
                </a:solidFill>
                <a:latin typeface="+mj-lt"/>
              </a:rPr>
              <a:t>EV</a:t>
            </a:r>
            <a:r>
              <a:rPr lang="it-IT" sz="1600" baseline="-25000" dirty="0" err="1">
                <a:solidFill>
                  <a:srgbClr val="002060"/>
                </a:solidFill>
                <a:latin typeface="+mj-lt"/>
              </a:rPr>
              <a:t>Alfa</a:t>
            </a:r>
            <a:r>
              <a:rPr lang="it-IT" sz="1600" dirty="0">
                <a:solidFill>
                  <a:srgbClr val="002060"/>
                </a:solidFill>
                <a:latin typeface="+mj-lt"/>
              </a:rPr>
              <a:t>=  </a:t>
            </a:r>
            <a:r>
              <a:rPr lang="it-IT" sz="1600" dirty="0" err="1">
                <a:solidFill>
                  <a:srgbClr val="002060"/>
                </a:solidFill>
                <a:latin typeface="+mj-lt"/>
              </a:rPr>
              <a:t>S</a:t>
            </a:r>
            <a:r>
              <a:rPr lang="it-IT" sz="1600" baseline="-25000" dirty="0" err="1">
                <a:solidFill>
                  <a:srgbClr val="002060"/>
                </a:solidFill>
                <a:latin typeface="+mj-lt"/>
              </a:rPr>
              <a:t>Alfa</a:t>
            </a:r>
            <a:r>
              <a:rPr lang="it-IT" sz="1600" dirty="0">
                <a:solidFill>
                  <a:srgbClr val="002060"/>
                </a:solidFill>
                <a:latin typeface="+mj-lt"/>
              </a:rPr>
              <a:t> ∙ (EV/S) = 12.000 </a:t>
            </a:r>
            <a:r>
              <a:rPr lang="it-IT" sz="1600" dirty="0">
                <a:solidFill>
                  <a:srgbClr val="002060"/>
                </a:solidFill>
              </a:rPr>
              <a:t>∙</a:t>
            </a:r>
            <a:r>
              <a:rPr lang="it-IT" sz="1600" dirty="0">
                <a:solidFill>
                  <a:srgbClr val="002060"/>
                </a:solidFill>
                <a:latin typeface="+mj-lt"/>
              </a:rPr>
              <a:t> 1,5 = 18.000</a:t>
            </a:r>
          </a:p>
          <a:p>
            <a:pPr>
              <a:lnSpc>
                <a:spcPct val="150000"/>
              </a:lnSpc>
            </a:pPr>
            <a:r>
              <a:rPr lang="it-IT" sz="1600" dirty="0" err="1">
                <a:solidFill>
                  <a:srgbClr val="002060"/>
                </a:solidFill>
                <a:latin typeface="+mj-lt"/>
              </a:rPr>
              <a:t>W</a:t>
            </a:r>
            <a:r>
              <a:rPr lang="it-IT" sz="1600" baseline="-25000" dirty="0" err="1">
                <a:solidFill>
                  <a:srgbClr val="002060"/>
                </a:solidFill>
                <a:latin typeface="+mj-lt"/>
              </a:rPr>
              <a:t>Alfa</a:t>
            </a:r>
            <a:r>
              <a:rPr lang="it-IT" sz="1600" dirty="0">
                <a:solidFill>
                  <a:srgbClr val="002060"/>
                </a:solidFill>
                <a:latin typeface="+mj-lt"/>
              </a:rPr>
              <a:t>=  </a:t>
            </a:r>
            <a:r>
              <a:rPr lang="it-IT" sz="1600" dirty="0" err="1">
                <a:solidFill>
                  <a:srgbClr val="002060"/>
                </a:solidFill>
                <a:latin typeface="+mj-lt"/>
              </a:rPr>
              <a:t>EV</a:t>
            </a:r>
            <a:r>
              <a:rPr lang="it-IT" sz="1600" baseline="-25000" dirty="0" err="1">
                <a:solidFill>
                  <a:srgbClr val="002060"/>
                </a:solidFill>
                <a:latin typeface="+mj-lt"/>
              </a:rPr>
              <a:t>Alfa</a:t>
            </a:r>
            <a:r>
              <a:rPr lang="it-IT" sz="1600" dirty="0">
                <a:solidFill>
                  <a:srgbClr val="002060"/>
                </a:solidFill>
                <a:latin typeface="+mj-lt"/>
              </a:rPr>
              <a:t> - PFN= 18.000 - 4.000= </a:t>
            </a:r>
            <a:r>
              <a:rPr lang="it-IT" sz="1600" b="1" dirty="0">
                <a:solidFill>
                  <a:srgbClr val="002060"/>
                </a:solidFill>
                <a:latin typeface="+mj-lt"/>
              </a:rPr>
              <a:t>14.000</a:t>
            </a:r>
          </a:p>
        </p:txBody>
      </p:sp>
      <p:sp>
        <p:nvSpPr>
          <p:cNvPr id="7" name="Rettangolo 6"/>
          <p:cNvSpPr/>
          <p:nvPr/>
        </p:nvSpPr>
        <p:spPr>
          <a:xfrm>
            <a:off x="164460" y="1412776"/>
            <a:ext cx="699230" cy="369332"/>
          </a:xfrm>
          <a:prstGeom prst="rect">
            <a:avLst/>
          </a:prstGeom>
          <a:solidFill>
            <a:schemeClr val="accent5">
              <a:lumMod val="20000"/>
              <a:lumOff val="80000"/>
            </a:schemeClr>
          </a:solidFill>
        </p:spPr>
        <p:txBody>
          <a:bodyPr wrap="none">
            <a:spAutoFit/>
          </a:bodyPr>
          <a:lstStyle/>
          <a:p>
            <a:r>
              <a:rPr lang="it-IT" b="1" dirty="0">
                <a:solidFill>
                  <a:srgbClr val="002060"/>
                </a:solidFill>
                <a:latin typeface="+mj-lt"/>
              </a:rPr>
              <a:t>EV/S</a:t>
            </a:r>
          </a:p>
        </p:txBody>
      </p:sp>
      <p:sp>
        <p:nvSpPr>
          <p:cNvPr id="8" name="Rettangolo 7"/>
          <p:cNvSpPr/>
          <p:nvPr/>
        </p:nvSpPr>
        <p:spPr>
          <a:xfrm>
            <a:off x="164460" y="3606463"/>
            <a:ext cx="5127619" cy="830997"/>
          </a:xfrm>
          <a:prstGeom prst="rect">
            <a:avLst/>
          </a:prstGeom>
          <a:solidFill>
            <a:schemeClr val="bg2">
              <a:lumMod val="20000"/>
              <a:lumOff val="80000"/>
            </a:schemeClr>
          </a:solidFill>
        </p:spPr>
        <p:txBody>
          <a:bodyPr wrap="square">
            <a:spAutoFit/>
          </a:bodyPr>
          <a:lstStyle/>
          <a:p>
            <a:pPr>
              <a:lnSpc>
                <a:spcPct val="150000"/>
              </a:lnSpc>
            </a:pPr>
            <a:r>
              <a:rPr lang="it-IT" sz="1600" dirty="0" err="1">
                <a:solidFill>
                  <a:srgbClr val="002060"/>
                </a:solidFill>
                <a:latin typeface="+mj-lt"/>
              </a:rPr>
              <a:t>EV</a:t>
            </a:r>
            <a:r>
              <a:rPr lang="it-IT" sz="1600" baseline="-25000" dirty="0" err="1">
                <a:solidFill>
                  <a:srgbClr val="002060"/>
                </a:solidFill>
                <a:latin typeface="+mj-lt"/>
              </a:rPr>
              <a:t>Alfa</a:t>
            </a:r>
            <a:r>
              <a:rPr lang="it-IT" sz="1600" dirty="0">
                <a:solidFill>
                  <a:srgbClr val="002060"/>
                </a:solidFill>
                <a:latin typeface="+mj-lt"/>
              </a:rPr>
              <a:t> = </a:t>
            </a:r>
            <a:r>
              <a:rPr lang="it-IT" sz="1600" dirty="0" err="1">
                <a:solidFill>
                  <a:srgbClr val="002060"/>
                </a:solidFill>
                <a:latin typeface="+mj-lt"/>
              </a:rPr>
              <a:t>EBITDA</a:t>
            </a:r>
            <a:r>
              <a:rPr lang="it-IT" sz="1600" baseline="-25000" dirty="0" err="1">
                <a:solidFill>
                  <a:srgbClr val="002060"/>
                </a:solidFill>
                <a:latin typeface="+mj-lt"/>
              </a:rPr>
              <a:t>Alfa</a:t>
            </a:r>
            <a:r>
              <a:rPr lang="it-IT" sz="1600" dirty="0">
                <a:solidFill>
                  <a:srgbClr val="002060"/>
                </a:solidFill>
                <a:latin typeface="+mj-lt"/>
              </a:rPr>
              <a:t> ∙ (EV /EBITDA) = 1.900 ∙ 9,0= 17.100</a:t>
            </a:r>
          </a:p>
          <a:p>
            <a:pPr>
              <a:lnSpc>
                <a:spcPct val="150000"/>
              </a:lnSpc>
            </a:pPr>
            <a:r>
              <a:rPr lang="it-IT" sz="1600" dirty="0" err="1">
                <a:solidFill>
                  <a:srgbClr val="002060"/>
                </a:solidFill>
                <a:latin typeface="+mj-lt"/>
              </a:rPr>
              <a:t>W</a:t>
            </a:r>
            <a:r>
              <a:rPr lang="it-IT" sz="1600" baseline="-25000" dirty="0" err="1">
                <a:solidFill>
                  <a:srgbClr val="002060"/>
                </a:solidFill>
                <a:latin typeface="+mj-lt"/>
              </a:rPr>
              <a:t>Alfa</a:t>
            </a:r>
            <a:r>
              <a:rPr lang="it-IT" sz="1600" dirty="0">
                <a:solidFill>
                  <a:srgbClr val="002060"/>
                </a:solidFill>
                <a:latin typeface="+mj-lt"/>
              </a:rPr>
              <a:t>=  </a:t>
            </a:r>
            <a:r>
              <a:rPr lang="it-IT" sz="1600" dirty="0" err="1">
                <a:solidFill>
                  <a:srgbClr val="002060"/>
                </a:solidFill>
                <a:latin typeface="+mj-lt"/>
              </a:rPr>
              <a:t>EV</a:t>
            </a:r>
            <a:r>
              <a:rPr lang="it-IT" sz="1600" baseline="-25000" dirty="0" err="1">
                <a:solidFill>
                  <a:srgbClr val="002060"/>
                </a:solidFill>
                <a:latin typeface="+mj-lt"/>
              </a:rPr>
              <a:t>Alfa</a:t>
            </a:r>
            <a:r>
              <a:rPr lang="it-IT" sz="1600" dirty="0">
                <a:solidFill>
                  <a:srgbClr val="002060"/>
                </a:solidFill>
                <a:latin typeface="+mj-lt"/>
              </a:rPr>
              <a:t> - PFN= 17.100 - 4.000 = </a:t>
            </a:r>
            <a:r>
              <a:rPr lang="it-IT" sz="1600" b="1" dirty="0">
                <a:solidFill>
                  <a:srgbClr val="002060"/>
                </a:solidFill>
                <a:latin typeface="+mj-lt"/>
              </a:rPr>
              <a:t>13.100</a:t>
            </a:r>
          </a:p>
        </p:txBody>
      </p:sp>
      <p:sp>
        <p:nvSpPr>
          <p:cNvPr id="9" name="Rettangolo 8"/>
          <p:cNvSpPr/>
          <p:nvPr/>
        </p:nvSpPr>
        <p:spPr>
          <a:xfrm>
            <a:off x="164460" y="3134197"/>
            <a:ext cx="1390124" cy="369332"/>
          </a:xfrm>
          <a:prstGeom prst="rect">
            <a:avLst/>
          </a:prstGeom>
          <a:solidFill>
            <a:schemeClr val="bg2">
              <a:lumMod val="20000"/>
              <a:lumOff val="80000"/>
            </a:schemeClr>
          </a:solidFill>
        </p:spPr>
        <p:txBody>
          <a:bodyPr wrap="none">
            <a:spAutoFit/>
          </a:bodyPr>
          <a:lstStyle/>
          <a:p>
            <a:r>
              <a:rPr lang="it-IT" b="1" dirty="0">
                <a:solidFill>
                  <a:srgbClr val="002060"/>
                </a:solidFill>
                <a:latin typeface="+mj-lt"/>
              </a:rPr>
              <a:t>EV/EBITDA</a:t>
            </a:r>
          </a:p>
        </p:txBody>
      </p:sp>
      <p:sp>
        <p:nvSpPr>
          <p:cNvPr id="10" name="Rettangolo 9"/>
          <p:cNvSpPr/>
          <p:nvPr/>
        </p:nvSpPr>
        <p:spPr>
          <a:xfrm>
            <a:off x="164460" y="5442779"/>
            <a:ext cx="5127619" cy="830997"/>
          </a:xfrm>
          <a:prstGeom prst="rect">
            <a:avLst/>
          </a:prstGeom>
          <a:solidFill>
            <a:schemeClr val="accent6">
              <a:lumMod val="20000"/>
              <a:lumOff val="80000"/>
            </a:schemeClr>
          </a:solidFill>
        </p:spPr>
        <p:txBody>
          <a:bodyPr wrap="square">
            <a:spAutoFit/>
          </a:bodyPr>
          <a:lstStyle/>
          <a:p>
            <a:pPr>
              <a:lnSpc>
                <a:spcPct val="150000"/>
              </a:lnSpc>
            </a:pPr>
            <a:r>
              <a:rPr lang="it-IT" sz="1600" dirty="0" err="1">
                <a:solidFill>
                  <a:srgbClr val="002060"/>
                </a:solidFill>
                <a:latin typeface="+mj-lt"/>
              </a:rPr>
              <a:t>EV</a:t>
            </a:r>
            <a:r>
              <a:rPr lang="it-IT" sz="1600" baseline="-25000" dirty="0" err="1">
                <a:solidFill>
                  <a:srgbClr val="002060"/>
                </a:solidFill>
                <a:latin typeface="+mj-lt"/>
              </a:rPr>
              <a:t>Alfa</a:t>
            </a:r>
            <a:r>
              <a:rPr lang="it-IT" sz="1600" baseline="-25000" dirty="0">
                <a:solidFill>
                  <a:srgbClr val="002060"/>
                </a:solidFill>
                <a:latin typeface="+mj-lt"/>
              </a:rPr>
              <a:t>  </a:t>
            </a:r>
            <a:r>
              <a:rPr lang="it-IT" sz="1600" dirty="0">
                <a:solidFill>
                  <a:srgbClr val="002060"/>
                </a:solidFill>
                <a:latin typeface="+mj-lt"/>
              </a:rPr>
              <a:t>= </a:t>
            </a:r>
            <a:r>
              <a:rPr lang="it-IT" sz="1600" dirty="0" err="1">
                <a:solidFill>
                  <a:srgbClr val="002060"/>
                </a:solidFill>
                <a:latin typeface="+mj-lt"/>
              </a:rPr>
              <a:t>EBIT</a:t>
            </a:r>
            <a:r>
              <a:rPr lang="it-IT" sz="1600" baseline="-25000" dirty="0" err="1">
                <a:solidFill>
                  <a:srgbClr val="002060"/>
                </a:solidFill>
                <a:latin typeface="+mj-lt"/>
              </a:rPr>
              <a:t>Alfa</a:t>
            </a:r>
            <a:r>
              <a:rPr lang="it-IT" sz="1600" dirty="0">
                <a:solidFill>
                  <a:srgbClr val="002060"/>
                </a:solidFill>
                <a:latin typeface="+mj-lt"/>
              </a:rPr>
              <a:t> ∙ (EV /EBIT) = 1.600 x 12,0 = 19.200</a:t>
            </a:r>
          </a:p>
          <a:p>
            <a:pPr>
              <a:lnSpc>
                <a:spcPct val="150000"/>
              </a:lnSpc>
            </a:pPr>
            <a:r>
              <a:rPr lang="it-IT" sz="1600" dirty="0" err="1">
                <a:solidFill>
                  <a:srgbClr val="002060"/>
                </a:solidFill>
                <a:latin typeface="+mj-lt"/>
              </a:rPr>
              <a:t>W</a:t>
            </a:r>
            <a:r>
              <a:rPr lang="it-IT" sz="1600" baseline="-25000" dirty="0" err="1">
                <a:solidFill>
                  <a:srgbClr val="002060"/>
                </a:solidFill>
                <a:latin typeface="+mj-lt"/>
              </a:rPr>
              <a:t>Alfa</a:t>
            </a:r>
            <a:r>
              <a:rPr lang="it-IT" sz="1600" dirty="0">
                <a:solidFill>
                  <a:srgbClr val="002060"/>
                </a:solidFill>
                <a:latin typeface="+mj-lt"/>
              </a:rPr>
              <a:t>=  </a:t>
            </a:r>
            <a:r>
              <a:rPr lang="it-IT" sz="1600" dirty="0" err="1">
                <a:solidFill>
                  <a:srgbClr val="002060"/>
                </a:solidFill>
                <a:latin typeface="+mj-lt"/>
              </a:rPr>
              <a:t>EV</a:t>
            </a:r>
            <a:r>
              <a:rPr lang="it-IT" sz="1600" baseline="-25000" dirty="0" err="1">
                <a:solidFill>
                  <a:srgbClr val="002060"/>
                </a:solidFill>
                <a:latin typeface="+mj-lt"/>
              </a:rPr>
              <a:t>Alfa</a:t>
            </a:r>
            <a:r>
              <a:rPr lang="it-IT" sz="1600" dirty="0">
                <a:solidFill>
                  <a:srgbClr val="002060"/>
                </a:solidFill>
                <a:latin typeface="+mj-lt"/>
              </a:rPr>
              <a:t> - PFN = 19.200- 4.000= </a:t>
            </a:r>
            <a:r>
              <a:rPr lang="it-IT" sz="1600" b="1" dirty="0">
                <a:solidFill>
                  <a:srgbClr val="002060"/>
                </a:solidFill>
                <a:latin typeface="+mj-lt"/>
              </a:rPr>
              <a:t>15.200</a:t>
            </a:r>
          </a:p>
        </p:txBody>
      </p:sp>
      <p:sp>
        <p:nvSpPr>
          <p:cNvPr id="11" name="Rettangolo 10"/>
          <p:cNvSpPr/>
          <p:nvPr/>
        </p:nvSpPr>
        <p:spPr>
          <a:xfrm>
            <a:off x="164460" y="5010731"/>
            <a:ext cx="1082348" cy="369332"/>
          </a:xfrm>
          <a:prstGeom prst="rect">
            <a:avLst/>
          </a:prstGeom>
          <a:solidFill>
            <a:schemeClr val="accent6">
              <a:lumMod val="20000"/>
              <a:lumOff val="80000"/>
            </a:schemeClr>
          </a:solidFill>
        </p:spPr>
        <p:txBody>
          <a:bodyPr wrap="none">
            <a:spAutoFit/>
          </a:bodyPr>
          <a:lstStyle/>
          <a:p>
            <a:r>
              <a:rPr lang="it-IT" b="1" dirty="0">
                <a:solidFill>
                  <a:srgbClr val="002060"/>
                </a:solidFill>
                <a:latin typeface="+mj-lt"/>
              </a:rPr>
              <a:t>EV/EBIT</a:t>
            </a:r>
          </a:p>
        </p:txBody>
      </p:sp>
      <p:sp>
        <p:nvSpPr>
          <p:cNvPr id="12" name="Rettangolo 11"/>
          <p:cNvSpPr/>
          <p:nvPr/>
        </p:nvSpPr>
        <p:spPr>
          <a:xfrm>
            <a:off x="5758288" y="3606463"/>
            <a:ext cx="3134191" cy="646331"/>
          </a:xfrm>
          <a:prstGeom prst="rect">
            <a:avLst/>
          </a:prstGeom>
          <a:solidFill>
            <a:srgbClr val="FFFF00"/>
          </a:solidFill>
        </p:spPr>
        <p:txBody>
          <a:bodyPr wrap="none">
            <a:spAutoFit/>
          </a:bodyPr>
          <a:lstStyle/>
          <a:p>
            <a:pPr algn="ctr"/>
            <a:r>
              <a:rPr lang="it-IT" b="1" dirty="0">
                <a:solidFill>
                  <a:srgbClr val="002060"/>
                </a:solidFill>
                <a:latin typeface="+mj-lt"/>
              </a:rPr>
              <a:t>Media dei valori economici  </a:t>
            </a:r>
          </a:p>
          <a:p>
            <a:pPr algn="ctr"/>
            <a:r>
              <a:rPr lang="it-IT" b="1" dirty="0">
                <a:solidFill>
                  <a:srgbClr val="002060"/>
                </a:solidFill>
                <a:latin typeface="+mj-lt"/>
              </a:rPr>
              <a:t>14.100</a:t>
            </a:r>
          </a:p>
        </p:txBody>
      </p:sp>
    </p:spTree>
    <p:extLst>
      <p:ext uri="{BB962C8B-B14F-4D97-AF65-F5344CB8AC3E}">
        <p14:creationId xmlns:p14="http://schemas.microsoft.com/office/powerpoint/2010/main" val="2478336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plate 2">
  <a:themeElements>
    <a:clrScheme name="Rosso">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hiaro">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extLst>
    <a:ext uri="{05A4C25C-085E-4340-85A3-A5531E510DB2}">
      <thm15:themeFamily xmlns:thm15="http://schemas.microsoft.com/office/thememl/2012/main" name="Valutazione d'azienda" id="{74679C52-4B49-41EC-B7B5-27C75D26E07A}" vid="{1D31A962-B01D-4DF2-A2C7-3D47F09C0358}"/>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 2</Template>
  <TotalTime>12538</TotalTime>
  <Words>6878</Words>
  <Application>Microsoft Office PowerPoint</Application>
  <PresentationFormat>Presentazione su schermo (4:3)</PresentationFormat>
  <Paragraphs>532</Paragraphs>
  <Slides>65</Slides>
  <Notes>3</Notes>
  <HiddenSlides>0</HiddenSlides>
  <MMClips>0</MMClips>
  <ScaleCrop>false</ScaleCrop>
  <HeadingPairs>
    <vt:vector size="8" baseType="variant">
      <vt:variant>
        <vt:lpstr>Caratteri utilizzati</vt:lpstr>
      </vt:variant>
      <vt:variant>
        <vt:i4>9</vt:i4>
      </vt:variant>
      <vt:variant>
        <vt:lpstr>Tema</vt:lpstr>
      </vt:variant>
      <vt:variant>
        <vt:i4>2</vt:i4>
      </vt:variant>
      <vt:variant>
        <vt:lpstr>Server OLE incorporati</vt:lpstr>
      </vt:variant>
      <vt:variant>
        <vt:i4>1</vt:i4>
      </vt:variant>
      <vt:variant>
        <vt:lpstr>Titoli diapositive</vt:lpstr>
      </vt:variant>
      <vt:variant>
        <vt:i4>65</vt:i4>
      </vt:variant>
    </vt:vector>
  </HeadingPairs>
  <TitlesOfParts>
    <vt:vector size="77" baseType="lpstr">
      <vt:lpstr>Arial</vt:lpstr>
      <vt:lpstr>Arial Unicode MS</vt:lpstr>
      <vt:lpstr>Book Antiqua</vt:lpstr>
      <vt:lpstr>Calibri</vt:lpstr>
      <vt:lpstr>Cambria</vt:lpstr>
      <vt:lpstr>Cambria Math</vt:lpstr>
      <vt:lpstr>Times New Roman</vt:lpstr>
      <vt:lpstr>Trebuchet MS</vt:lpstr>
      <vt:lpstr>Wingdings</vt:lpstr>
      <vt:lpstr>Template 2</vt:lpstr>
      <vt:lpstr>Tema di Office</vt:lpstr>
      <vt:lpstr>Equation</vt:lpstr>
      <vt:lpstr> acquisizioni d’azienda le metodologie di valutazione</vt:lpstr>
      <vt:lpstr>Alcune definizioni preliminari</vt:lpstr>
      <vt:lpstr>La valutazione d’azienda e il suo prezzo</vt:lpstr>
      <vt:lpstr>Metodi di Valutazione del Capitale Economico</vt:lpstr>
      <vt:lpstr>I metodi diretti (1)</vt:lpstr>
      <vt:lpstr>I metodi indiretti (1)</vt:lpstr>
      <vt:lpstr>Presentazione standard di PowerPoint</vt:lpstr>
      <vt:lpstr>Variabili chiave del calcolo dei flussi (1)</vt:lpstr>
      <vt:lpstr>Metodo basato sui Flussi Reddituali</vt:lpstr>
      <vt:lpstr>Metodo del reddito medio prospettico normalizzato</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Presentazione standard di PowerPoint</vt:lpstr>
      <vt:lpstr>Presentazione standard di PowerPoint</vt:lpstr>
      <vt:lpstr>I limiti del CAPM</vt:lpstr>
      <vt:lpstr>Correzioni al CAPM</vt:lpstr>
      <vt:lpstr>Arbitrage Price Theory (APT)</vt:lpstr>
      <vt:lpstr>Arbitrage Price Theory (APT)</vt:lpstr>
      <vt:lpstr>APT vs. CAPM</vt:lpstr>
      <vt:lpstr>Metodo dei risultati programmati</vt:lpstr>
      <vt:lpstr>Metodo dei risultati programmati (1)</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unlevered discounted cash flows</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L’Economic Value Added (E.V.A.)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Studio Sarcone Frasca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Valutazione d’azienda</dc:title>
  <dc:creator>Preferred Customer</dc:creator>
  <cp:lastModifiedBy>alessandro mechelli</cp:lastModifiedBy>
  <cp:revision>679</cp:revision>
  <cp:lastPrinted>2019-10-02T19:29:31Z</cp:lastPrinted>
  <dcterms:created xsi:type="dcterms:W3CDTF">2010-10-18T15:06:46Z</dcterms:created>
  <dcterms:modified xsi:type="dcterms:W3CDTF">2026-09-15T15:14:42Z</dcterms:modified>
</cp:coreProperties>
</file>