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98" r:id="rId2"/>
    <p:sldId id="299" r:id="rId3"/>
    <p:sldId id="305" r:id="rId4"/>
    <p:sldId id="300" r:id="rId5"/>
    <p:sldId id="311" r:id="rId6"/>
    <p:sldId id="310" r:id="rId7"/>
    <p:sldId id="303" r:id="rId8"/>
    <p:sldId id="306" r:id="rId9"/>
    <p:sldId id="301" r:id="rId10"/>
    <p:sldId id="308" r:id="rId11"/>
    <p:sldId id="307" r:id="rId12"/>
    <p:sldId id="302" r:id="rId13"/>
    <p:sldId id="309" r:id="rId14"/>
    <p:sldId id="31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48" autoAdjust="0"/>
    <p:restoredTop sz="94691"/>
  </p:normalViewPr>
  <p:slideViewPr>
    <p:cSldViewPr snapToGrid="0">
      <p:cViewPr varScale="1">
        <p:scale>
          <a:sx n="122" d="100"/>
          <a:sy n="122" d="100"/>
        </p:scale>
        <p:origin x="256" y="2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AF5DB6-95B4-4D0B-ABAE-6DA9085CA0F1}" type="datetimeFigureOut">
              <a:rPr lang="en-GB" smtClean="0"/>
              <a:t>01/10/2026</a:t>
            </a:fld>
            <a:endParaRPr lang="en-GB"/>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GB"/>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6D3735-6C87-4CB0-9C91-6CAA1B80474A}" type="slidenum">
              <a:rPr lang="en-GB" smtClean="0"/>
              <a:t>‹#›</a:t>
            </a:fld>
            <a:endParaRPr lang="en-GB"/>
          </a:p>
        </p:txBody>
      </p:sp>
    </p:spTree>
    <p:extLst>
      <p:ext uri="{BB962C8B-B14F-4D97-AF65-F5344CB8AC3E}">
        <p14:creationId xmlns:p14="http://schemas.microsoft.com/office/powerpoint/2010/main" val="3219571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3D6D3735-6C87-4CB0-9C91-6CAA1B80474A}" type="slidenum">
              <a:rPr lang="en-GB" smtClean="0"/>
              <a:t>4</a:t>
            </a:fld>
            <a:endParaRPr lang="en-GB"/>
          </a:p>
        </p:txBody>
      </p:sp>
    </p:spTree>
    <p:extLst>
      <p:ext uri="{BB962C8B-B14F-4D97-AF65-F5344CB8AC3E}">
        <p14:creationId xmlns:p14="http://schemas.microsoft.com/office/powerpoint/2010/main" val="3683292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GB" dirty="0"/>
          </a:p>
        </p:txBody>
      </p:sp>
      <p:sp>
        <p:nvSpPr>
          <p:cNvPr id="4" name="Segnaposto numero diapositiva 3"/>
          <p:cNvSpPr>
            <a:spLocks noGrp="1"/>
          </p:cNvSpPr>
          <p:nvPr>
            <p:ph type="sldNum" sz="quarter" idx="5"/>
          </p:nvPr>
        </p:nvSpPr>
        <p:spPr/>
        <p:txBody>
          <a:bodyPr/>
          <a:lstStyle/>
          <a:p>
            <a:fld id="{3D6D3735-6C87-4CB0-9C91-6CAA1B80474A}" type="slidenum">
              <a:rPr lang="en-GB" smtClean="0"/>
              <a:t>9</a:t>
            </a:fld>
            <a:endParaRPr lang="en-GB"/>
          </a:p>
        </p:txBody>
      </p:sp>
    </p:spTree>
    <p:extLst>
      <p:ext uri="{BB962C8B-B14F-4D97-AF65-F5344CB8AC3E}">
        <p14:creationId xmlns:p14="http://schemas.microsoft.com/office/powerpoint/2010/main" val="2597801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6" name="Figura a mano libera 6"/>
          <p:cNvSpPr>
            <a:spLocks noEditPoints="1"/>
          </p:cNvSpPr>
          <p:nvPr/>
        </p:nvSpPr>
        <p:spPr bwMode="auto">
          <a:xfrm>
            <a:off x="-4764" y="285750"/>
            <a:ext cx="12193588"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t" anchorCtr="0" compatLnSpc="1">
            <a:prstTxWarp prst="textNoShape">
              <a:avLst/>
            </a:prstTxWarp>
          </a:bodyPr>
          <a:lstStyle/>
          <a:p>
            <a:pPr lvl="0" rtl="0"/>
            <a:endParaRPr lang="it-IT" sz="1800" noProof="0" dirty="0">
              <a:solidFill>
                <a:schemeClr val="lt1"/>
              </a:solidFill>
            </a:endParaRPr>
          </a:p>
        </p:txBody>
      </p:sp>
      <p:sp>
        <p:nvSpPr>
          <p:cNvPr id="2" name="Titolo 1"/>
          <p:cNvSpPr>
            <a:spLocks noGrp="1"/>
          </p:cNvSpPr>
          <p:nvPr>
            <p:ph type="ctrTitle"/>
          </p:nvPr>
        </p:nvSpPr>
        <p:spPr>
          <a:xfrm>
            <a:off x="1217930" y="1828800"/>
            <a:ext cx="9756141" cy="3048001"/>
          </a:xfrm>
        </p:spPr>
        <p:txBody>
          <a:bodyPr rtlCol="0">
            <a:normAutofit/>
          </a:bodyPr>
          <a:lstStyle>
            <a:lvl1pPr>
              <a:defRPr sz="4400"/>
            </a:lvl1pPr>
          </a:lstStyle>
          <a:p>
            <a:pPr rtl="0"/>
            <a:r>
              <a:rPr lang="it-IT" noProof="0"/>
              <a:t>Fare clic per modificare lo stile del titolo dello schema</a:t>
            </a:r>
            <a:endParaRPr lang="it-IT" noProof="0" dirty="0"/>
          </a:p>
        </p:txBody>
      </p:sp>
      <p:sp>
        <p:nvSpPr>
          <p:cNvPr id="3" name="Sottotitolo 2"/>
          <p:cNvSpPr>
            <a:spLocks noGrp="1"/>
          </p:cNvSpPr>
          <p:nvPr>
            <p:ph type="subTitle" idx="1"/>
          </p:nvPr>
        </p:nvSpPr>
        <p:spPr>
          <a:xfrm>
            <a:off x="1217931" y="5029200"/>
            <a:ext cx="7850644" cy="1143000"/>
          </a:xfrm>
        </p:spPr>
        <p:txBody>
          <a:bodyPr rtlCol="0">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it-IT" noProof="0"/>
              <a:t>Fare clic per modificare lo stile del sottotitolo dello schema</a:t>
            </a:r>
            <a:endParaRPr lang="it-IT" noProof="0" dirty="0"/>
          </a:p>
        </p:txBody>
      </p:sp>
      <p:sp>
        <p:nvSpPr>
          <p:cNvPr id="5" name="Segnaposto piè di pagina 4"/>
          <p:cNvSpPr>
            <a:spLocks noGrp="1"/>
          </p:cNvSpPr>
          <p:nvPr>
            <p:ph type="ftr" sz="quarter" idx="11"/>
          </p:nvPr>
        </p:nvSpPr>
        <p:spPr/>
        <p:txBody>
          <a:bodyPr rtlCol="0"/>
          <a:lstStyle/>
          <a:p>
            <a:pPr rtl="0"/>
            <a:r>
              <a:rPr lang="it-IT" noProof="0" dirty="0"/>
              <a:t>Aggiungere un piè di pagina</a:t>
            </a:r>
          </a:p>
        </p:txBody>
      </p:sp>
      <p:sp>
        <p:nvSpPr>
          <p:cNvPr id="4" name="Segnaposto data 3"/>
          <p:cNvSpPr>
            <a:spLocks noGrp="1"/>
          </p:cNvSpPr>
          <p:nvPr>
            <p:ph type="dt" sz="half" idx="10"/>
          </p:nvPr>
        </p:nvSpPr>
        <p:spPr/>
        <p:txBody>
          <a:bodyPr rtlCol="0"/>
          <a:lstStyle>
            <a:lvl1pPr>
              <a:defRPr/>
            </a:lvl1pPr>
          </a:lstStyle>
          <a:p>
            <a:fld id="{435F0589-F13F-4CB2-ADFA-193AE3E8AD2A}" type="datetime1">
              <a:rPr lang="it-IT" smtClean="0"/>
              <a:pPr/>
              <a:t>01/10/26</a:t>
            </a:fld>
            <a:endParaRPr lang="it-IT" dirty="0"/>
          </a:p>
        </p:txBody>
      </p:sp>
      <p:sp>
        <p:nvSpPr>
          <p:cNvPr id="7" name="Segnaposto numero diapositiva 6"/>
          <p:cNvSpPr>
            <a:spLocks noGrp="1"/>
          </p:cNvSpPr>
          <p:nvPr>
            <p:ph type="sldNum" sz="quarter" idx="12"/>
          </p:nvPr>
        </p:nvSpPr>
        <p:spPr/>
        <p:txBody>
          <a:bodyPr rtlCol="0"/>
          <a:lstStyle/>
          <a:p>
            <a:pPr rtl="0"/>
            <a:fld id="{F36C87F6-986D-49E6-AF40-1B3A1EE8064D}" type="slidenum">
              <a:rPr lang="it-IT" noProof="0" smtClean="0"/>
              <a:pPr rtl="0"/>
              <a:t>‹#›</a:t>
            </a:fld>
            <a:endParaRPr lang="it-IT" noProof="0" dirty="0"/>
          </a:p>
        </p:txBody>
      </p:sp>
    </p:spTree>
    <p:extLst>
      <p:ext uri="{BB962C8B-B14F-4D97-AF65-F5344CB8AC3E}">
        <p14:creationId xmlns:p14="http://schemas.microsoft.com/office/powerpoint/2010/main" val="2662363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lstStyle/>
          <a:p>
            <a:pPr rtl="0"/>
            <a:r>
              <a:rPr lang="it-IT"/>
              <a:t>Fare clic per modificare lo stile del titolo dello schema</a:t>
            </a:r>
            <a:endParaRPr lang="it-IT" dirty="0"/>
          </a:p>
        </p:txBody>
      </p:sp>
      <p:sp>
        <p:nvSpPr>
          <p:cNvPr id="3" name="Segnaposto contenuto 2"/>
          <p:cNvSpPr>
            <a:spLocks noGrp="1"/>
          </p:cNvSpPr>
          <p:nvPr>
            <p:ph idx="1"/>
          </p:nvPr>
        </p:nvSpPr>
        <p:spPr/>
        <p:txBody>
          <a:bodyPr rtlCol="0"/>
          <a:lstStyle>
            <a:lvl5pPr>
              <a:defRPr/>
            </a:lvl5pPr>
            <a:lvl6pPr>
              <a:defRPr/>
            </a:lvl6pPr>
            <a:lvl7pPr>
              <a:defRPr baseline="0"/>
            </a:lvl7pPr>
            <a:lvl8pPr>
              <a:defRPr baseline="0"/>
            </a:lvl8pPr>
            <a:lvl9pPr>
              <a:defRPr baseline="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5" name="Segnaposto piè di pagina 4"/>
          <p:cNvSpPr>
            <a:spLocks noGrp="1"/>
          </p:cNvSpPr>
          <p:nvPr>
            <p:ph type="ftr" sz="quarter" idx="11"/>
          </p:nvPr>
        </p:nvSpPr>
        <p:spPr/>
        <p:txBody>
          <a:bodyPr rtlCol="0"/>
          <a:lstStyle/>
          <a:p>
            <a:pPr rtl="0"/>
            <a:r>
              <a:rPr lang="it-IT" dirty="0"/>
              <a:t>Aggiungere un piè di pagina</a:t>
            </a:r>
          </a:p>
        </p:txBody>
      </p:sp>
      <p:sp>
        <p:nvSpPr>
          <p:cNvPr id="4" name="Segnaposto data 3"/>
          <p:cNvSpPr>
            <a:spLocks noGrp="1"/>
          </p:cNvSpPr>
          <p:nvPr>
            <p:ph type="dt" sz="half" idx="10"/>
          </p:nvPr>
        </p:nvSpPr>
        <p:spPr/>
        <p:txBody>
          <a:bodyPr rtlCol="0"/>
          <a:lstStyle>
            <a:lvl1pPr>
              <a:defRPr/>
            </a:lvl1pPr>
          </a:lstStyle>
          <a:p>
            <a:fld id="{36502F56-E2DD-43A1-98D4-7AD73C34E22A}" type="datetime1">
              <a:rPr lang="it-IT" smtClean="0"/>
              <a:pPr/>
              <a:t>01/10/26</a:t>
            </a:fld>
            <a:endParaRPr lang="it-IT" dirty="0"/>
          </a:p>
        </p:txBody>
      </p:sp>
      <p:sp>
        <p:nvSpPr>
          <p:cNvPr id="6" name="Segnaposto numero diapositiva 5"/>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3053825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1217931" y="3429001"/>
            <a:ext cx="9756141" cy="2362199"/>
          </a:xfrm>
        </p:spPr>
        <p:txBody>
          <a:bodyPr rtlCol="0" anchor="b">
            <a:normAutofit/>
          </a:bodyPr>
          <a:lstStyle>
            <a:lvl1pPr algn="l">
              <a:defRPr sz="4400" b="0" cap="all"/>
            </a:lvl1pPr>
          </a:lstStyle>
          <a:p>
            <a:pPr rtl="0"/>
            <a:r>
              <a:rPr lang="it-IT"/>
              <a:t>Fare clic per modificare lo stile del titolo dello schema</a:t>
            </a:r>
            <a:endParaRPr lang="it-IT" dirty="0"/>
          </a:p>
        </p:txBody>
      </p:sp>
      <p:sp>
        <p:nvSpPr>
          <p:cNvPr id="3" name="Segnaposto testo 2"/>
          <p:cNvSpPr>
            <a:spLocks noGrp="1"/>
          </p:cNvSpPr>
          <p:nvPr>
            <p:ph type="body" idx="1"/>
          </p:nvPr>
        </p:nvSpPr>
        <p:spPr>
          <a:xfrm>
            <a:off x="1213466" y="685802"/>
            <a:ext cx="7855109" cy="1142999"/>
          </a:xfrm>
        </p:spPr>
        <p:txBody>
          <a:bodyPr rtlCol="0"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it-IT"/>
              <a:t>Fare clic per modificare gli stili del testo dello schema</a:t>
            </a:r>
          </a:p>
        </p:txBody>
      </p:sp>
      <p:sp>
        <p:nvSpPr>
          <p:cNvPr id="5" name="Segnaposto piè di pagina 4"/>
          <p:cNvSpPr>
            <a:spLocks noGrp="1"/>
          </p:cNvSpPr>
          <p:nvPr>
            <p:ph type="ftr" sz="quarter" idx="11"/>
          </p:nvPr>
        </p:nvSpPr>
        <p:spPr/>
        <p:txBody>
          <a:bodyPr rtlCol="0"/>
          <a:lstStyle/>
          <a:p>
            <a:pPr rtl="0"/>
            <a:r>
              <a:rPr lang="it-IT" dirty="0"/>
              <a:t>Aggiungere un piè di pagina</a:t>
            </a:r>
          </a:p>
        </p:txBody>
      </p:sp>
      <p:sp>
        <p:nvSpPr>
          <p:cNvPr id="4" name="Segnaposto data 3"/>
          <p:cNvSpPr>
            <a:spLocks noGrp="1"/>
          </p:cNvSpPr>
          <p:nvPr>
            <p:ph type="dt" sz="half" idx="10"/>
          </p:nvPr>
        </p:nvSpPr>
        <p:spPr/>
        <p:txBody>
          <a:bodyPr rtlCol="0"/>
          <a:lstStyle>
            <a:lvl1pPr>
              <a:defRPr/>
            </a:lvl1pPr>
          </a:lstStyle>
          <a:p>
            <a:fld id="{C3D14AB0-D2CA-491B-93F7-A0580A1C20D9}" type="datetime1">
              <a:rPr lang="it-IT" smtClean="0"/>
              <a:pPr/>
              <a:t>01/10/26</a:t>
            </a:fld>
            <a:endParaRPr lang="it-IT" dirty="0"/>
          </a:p>
        </p:txBody>
      </p:sp>
      <p:sp>
        <p:nvSpPr>
          <p:cNvPr id="6" name="Segnaposto numero diapositiva 5"/>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3263808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lstStyle/>
          <a:p>
            <a:pPr rtl="0"/>
            <a:r>
              <a:rPr lang="it-IT"/>
              <a:t>Fare clic per modificare lo stile del titolo dello schema</a:t>
            </a:r>
            <a:endParaRPr lang="it-IT" dirty="0"/>
          </a:p>
        </p:txBody>
      </p:sp>
      <p:sp>
        <p:nvSpPr>
          <p:cNvPr id="3" name="Segnaposto contenuto 2"/>
          <p:cNvSpPr>
            <a:spLocks noGrp="1"/>
          </p:cNvSpPr>
          <p:nvPr>
            <p:ph sz="half" idx="1"/>
          </p:nvPr>
        </p:nvSpPr>
        <p:spPr>
          <a:xfrm>
            <a:off x="1233600" y="1828800"/>
            <a:ext cx="4709961" cy="43434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4" name="Segnaposto contenuto 3"/>
          <p:cNvSpPr>
            <a:spLocks noGrp="1"/>
          </p:cNvSpPr>
          <p:nvPr>
            <p:ph sz="half" idx="2"/>
          </p:nvPr>
        </p:nvSpPr>
        <p:spPr>
          <a:xfrm>
            <a:off x="6264110" y="1828800"/>
            <a:ext cx="4709961" cy="43434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6" name="Segnaposto piè di pagina 5"/>
          <p:cNvSpPr>
            <a:spLocks noGrp="1"/>
          </p:cNvSpPr>
          <p:nvPr>
            <p:ph type="ftr" sz="quarter" idx="11"/>
          </p:nvPr>
        </p:nvSpPr>
        <p:spPr/>
        <p:txBody>
          <a:bodyPr rtlCol="0"/>
          <a:lstStyle/>
          <a:p>
            <a:pPr rtl="0"/>
            <a:r>
              <a:rPr lang="it-IT" dirty="0"/>
              <a:t>Aggiungere un piè di pagina</a:t>
            </a:r>
          </a:p>
        </p:txBody>
      </p:sp>
      <p:sp>
        <p:nvSpPr>
          <p:cNvPr id="5" name="Segnaposto data 4"/>
          <p:cNvSpPr>
            <a:spLocks noGrp="1"/>
          </p:cNvSpPr>
          <p:nvPr>
            <p:ph type="dt" sz="half" idx="10"/>
          </p:nvPr>
        </p:nvSpPr>
        <p:spPr/>
        <p:txBody>
          <a:bodyPr rtlCol="0"/>
          <a:lstStyle>
            <a:lvl1pPr>
              <a:defRPr/>
            </a:lvl1pPr>
          </a:lstStyle>
          <a:p>
            <a:fld id="{49A7881B-15E5-45EF-AF04-C3B5742AE929}" type="datetime1">
              <a:rPr lang="it-IT" smtClean="0"/>
              <a:pPr/>
              <a:t>01/10/26</a:t>
            </a:fld>
            <a:endParaRPr lang="it-IT" dirty="0"/>
          </a:p>
        </p:txBody>
      </p:sp>
      <p:sp>
        <p:nvSpPr>
          <p:cNvPr id="7" name="Segnaposto numero diapositiva 6"/>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157215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1217931" y="274638"/>
            <a:ext cx="9756141" cy="1325562"/>
          </a:xfrm>
        </p:spPr>
        <p:txBody>
          <a:bodyPr rtlCol="0"/>
          <a:lstStyle>
            <a:lvl1pPr>
              <a:defRPr/>
            </a:lvl1pPr>
          </a:lstStyle>
          <a:p>
            <a:pPr rtl="0"/>
            <a:r>
              <a:rPr lang="it-IT"/>
              <a:t>Fare clic per modificare lo stile del titolo dello schema</a:t>
            </a:r>
            <a:endParaRPr lang="it-IT" dirty="0"/>
          </a:p>
        </p:txBody>
      </p:sp>
      <p:sp>
        <p:nvSpPr>
          <p:cNvPr id="3" name="Segnaposto testo 2"/>
          <p:cNvSpPr>
            <a:spLocks noGrp="1"/>
          </p:cNvSpPr>
          <p:nvPr>
            <p:ph type="body" idx="1"/>
          </p:nvPr>
        </p:nvSpPr>
        <p:spPr>
          <a:xfrm>
            <a:off x="1217931" y="1828800"/>
            <a:ext cx="4710387" cy="1143001"/>
          </a:xfrm>
        </p:spPr>
        <p:txBody>
          <a:bodyPr rtlCol="0"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a:t>Fare clic per modificare gli stili del testo dello schema</a:t>
            </a:r>
          </a:p>
        </p:txBody>
      </p:sp>
      <p:sp>
        <p:nvSpPr>
          <p:cNvPr id="4" name="Segnaposto contenuto 3"/>
          <p:cNvSpPr>
            <a:spLocks noGrp="1"/>
          </p:cNvSpPr>
          <p:nvPr>
            <p:ph sz="half" idx="2"/>
          </p:nvPr>
        </p:nvSpPr>
        <p:spPr>
          <a:xfrm>
            <a:off x="1217931" y="3048001"/>
            <a:ext cx="4710387" cy="3124199"/>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5" name="Segnaposto testo 4"/>
          <p:cNvSpPr>
            <a:spLocks noGrp="1"/>
          </p:cNvSpPr>
          <p:nvPr>
            <p:ph type="body" sz="quarter" idx="3"/>
          </p:nvPr>
        </p:nvSpPr>
        <p:spPr>
          <a:xfrm>
            <a:off x="6263685" y="1828800"/>
            <a:ext cx="4710387" cy="1143001"/>
          </a:xfrm>
        </p:spPr>
        <p:txBody>
          <a:bodyPr rtlCol="0"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a:t>Fare clic per modificare gli stili del testo dello schema</a:t>
            </a:r>
          </a:p>
        </p:txBody>
      </p:sp>
      <p:sp>
        <p:nvSpPr>
          <p:cNvPr id="6" name="Segnaposto contenuto 5"/>
          <p:cNvSpPr>
            <a:spLocks noGrp="1"/>
          </p:cNvSpPr>
          <p:nvPr>
            <p:ph sz="quarter" idx="4"/>
          </p:nvPr>
        </p:nvSpPr>
        <p:spPr>
          <a:xfrm>
            <a:off x="6263685" y="3048001"/>
            <a:ext cx="4710387" cy="3124199"/>
          </a:xfrm>
        </p:spPr>
        <p:txBody>
          <a:bodyPr rtlCol="0">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8" name="Segnaposto piè di pagina 7"/>
          <p:cNvSpPr>
            <a:spLocks noGrp="1"/>
          </p:cNvSpPr>
          <p:nvPr>
            <p:ph type="ftr" sz="quarter" idx="11"/>
          </p:nvPr>
        </p:nvSpPr>
        <p:spPr/>
        <p:txBody>
          <a:bodyPr rtlCol="0"/>
          <a:lstStyle/>
          <a:p>
            <a:pPr rtl="0"/>
            <a:r>
              <a:rPr lang="it-IT" dirty="0"/>
              <a:t>Aggiungere un piè di pagina</a:t>
            </a:r>
          </a:p>
        </p:txBody>
      </p:sp>
      <p:sp>
        <p:nvSpPr>
          <p:cNvPr id="7" name="Segnaposto data 6"/>
          <p:cNvSpPr>
            <a:spLocks noGrp="1"/>
          </p:cNvSpPr>
          <p:nvPr>
            <p:ph type="dt" sz="half" idx="10"/>
          </p:nvPr>
        </p:nvSpPr>
        <p:spPr/>
        <p:txBody>
          <a:bodyPr rtlCol="0"/>
          <a:lstStyle>
            <a:lvl1pPr>
              <a:defRPr/>
            </a:lvl1pPr>
          </a:lstStyle>
          <a:p>
            <a:fld id="{7570314E-9E3C-4223-AEE7-B653E1372879}" type="datetime1">
              <a:rPr lang="it-IT" smtClean="0"/>
              <a:pPr/>
              <a:t>01/10/26</a:t>
            </a:fld>
            <a:endParaRPr lang="it-IT" dirty="0"/>
          </a:p>
        </p:txBody>
      </p:sp>
      <p:sp>
        <p:nvSpPr>
          <p:cNvPr id="9" name="Segnaposto numero diapositiva 8"/>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3895866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lstStyle/>
          <a:p>
            <a:pPr rtl="0"/>
            <a:r>
              <a:rPr lang="it-IT"/>
              <a:t>Fare clic per modificare lo stile del titolo dello schema</a:t>
            </a:r>
            <a:endParaRPr lang="it-IT" dirty="0"/>
          </a:p>
        </p:txBody>
      </p:sp>
      <p:sp>
        <p:nvSpPr>
          <p:cNvPr id="4" name="Segnaposto piè di pagina 3"/>
          <p:cNvSpPr>
            <a:spLocks noGrp="1"/>
          </p:cNvSpPr>
          <p:nvPr>
            <p:ph type="ftr" sz="quarter" idx="11"/>
          </p:nvPr>
        </p:nvSpPr>
        <p:spPr/>
        <p:txBody>
          <a:bodyPr rtlCol="0"/>
          <a:lstStyle/>
          <a:p>
            <a:pPr rtl="0"/>
            <a:r>
              <a:rPr lang="it-IT" dirty="0"/>
              <a:t>Aggiungere un piè di pagina</a:t>
            </a:r>
          </a:p>
        </p:txBody>
      </p:sp>
      <p:sp>
        <p:nvSpPr>
          <p:cNvPr id="3" name="Segnaposto data 2"/>
          <p:cNvSpPr>
            <a:spLocks noGrp="1"/>
          </p:cNvSpPr>
          <p:nvPr>
            <p:ph type="dt" sz="half" idx="10"/>
          </p:nvPr>
        </p:nvSpPr>
        <p:spPr/>
        <p:txBody>
          <a:bodyPr rtlCol="0"/>
          <a:lstStyle>
            <a:lvl1pPr>
              <a:defRPr/>
            </a:lvl1pPr>
          </a:lstStyle>
          <a:p>
            <a:fld id="{11AE4EBA-A146-43C3-9189-702F274F428E}" type="datetime1">
              <a:rPr lang="it-IT" smtClean="0"/>
              <a:pPr/>
              <a:t>01/10/26</a:t>
            </a:fld>
            <a:endParaRPr lang="it-IT" dirty="0"/>
          </a:p>
        </p:txBody>
      </p:sp>
      <p:sp>
        <p:nvSpPr>
          <p:cNvPr id="5" name="Segnaposto numero diapositiva 4"/>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2947313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3" name="Segnaposto piè di pagina 2"/>
          <p:cNvSpPr>
            <a:spLocks noGrp="1"/>
          </p:cNvSpPr>
          <p:nvPr>
            <p:ph type="ftr" sz="quarter" idx="11"/>
          </p:nvPr>
        </p:nvSpPr>
        <p:spPr/>
        <p:txBody>
          <a:bodyPr rtlCol="0"/>
          <a:lstStyle/>
          <a:p>
            <a:pPr rtl="0"/>
            <a:r>
              <a:rPr lang="it-IT" dirty="0"/>
              <a:t>Aggiungere un piè di pagina</a:t>
            </a:r>
          </a:p>
        </p:txBody>
      </p:sp>
      <p:sp>
        <p:nvSpPr>
          <p:cNvPr id="2" name="Segnaposto data 1"/>
          <p:cNvSpPr>
            <a:spLocks noGrp="1"/>
          </p:cNvSpPr>
          <p:nvPr>
            <p:ph type="dt" sz="half" idx="10"/>
          </p:nvPr>
        </p:nvSpPr>
        <p:spPr/>
        <p:txBody>
          <a:bodyPr rtlCol="0"/>
          <a:lstStyle>
            <a:lvl1pPr>
              <a:defRPr/>
            </a:lvl1pPr>
          </a:lstStyle>
          <a:p>
            <a:fld id="{220F4664-260E-4806-A95B-18B12149D648}" type="datetime1">
              <a:rPr lang="it-IT" smtClean="0"/>
              <a:pPr/>
              <a:t>01/10/26</a:t>
            </a:fld>
            <a:endParaRPr lang="it-IT" dirty="0"/>
          </a:p>
        </p:txBody>
      </p:sp>
      <p:sp>
        <p:nvSpPr>
          <p:cNvPr id="4" name="Segnaposto numero diapositiva 3"/>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1846314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bg>
      <p:bgPr>
        <a:solidFill>
          <a:schemeClr val="bg1"/>
        </a:solidFill>
        <a:effectLst/>
      </p:bgPr>
    </p:bg>
    <p:spTree>
      <p:nvGrpSpPr>
        <p:cNvPr id="1" name=""/>
        <p:cNvGrpSpPr/>
        <p:nvPr/>
      </p:nvGrpSpPr>
      <p:grpSpPr>
        <a:xfrm>
          <a:off x="0" y="0"/>
          <a:ext cx="0" cy="0"/>
          <a:chOff x="0" y="0"/>
          <a:chExt cx="0" cy="0"/>
        </a:xfrm>
      </p:grpSpPr>
      <p:sp>
        <p:nvSpPr>
          <p:cNvPr id="8" name="Rettangolo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lang="it-IT" sz="1800" dirty="0"/>
          </a:p>
        </p:txBody>
      </p:sp>
      <p:sp>
        <p:nvSpPr>
          <p:cNvPr id="2" name="Titolo 1"/>
          <p:cNvSpPr>
            <a:spLocks noGrp="1"/>
          </p:cNvSpPr>
          <p:nvPr>
            <p:ph type="title"/>
          </p:nvPr>
        </p:nvSpPr>
        <p:spPr>
          <a:xfrm>
            <a:off x="684391" y="685800"/>
            <a:ext cx="3887212" cy="4038600"/>
          </a:xfrm>
        </p:spPr>
        <p:txBody>
          <a:bodyPr rtlCol="0" anchor="b">
            <a:noAutofit/>
          </a:bodyPr>
          <a:lstStyle>
            <a:lvl1pPr algn="l">
              <a:defRPr sz="4000" b="0"/>
            </a:lvl1pPr>
          </a:lstStyle>
          <a:p>
            <a:pPr rtl="0"/>
            <a:r>
              <a:rPr lang="it-IT"/>
              <a:t>Fare clic per modificare lo stile del titolo dello schema</a:t>
            </a:r>
            <a:endParaRPr lang="it-IT" dirty="0"/>
          </a:p>
        </p:txBody>
      </p:sp>
      <p:sp>
        <p:nvSpPr>
          <p:cNvPr id="3" name="Segnaposto contenuto 2"/>
          <p:cNvSpPr>
            <a:spLocks noGrp="1"/>
          </p:cNvSpPr>
          <p:nvPr>
            <p:ph idx="1"/>
          </p:nvPr>
        </p:nvSpPr>
        <p:spPr>
          <a:xfrm>
            <a:off x="5867342" y="685800"/>
            <a:ext cx="5640269" cy="54864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4" name="Segnaposto testo 3"/>
          <p:cNvSpPr>
            <a:spLocks noGrp="1"/>
          </p:cNvSpPr>
          <p:nvPr>
            <p:ph type="body" sz="half" idx="2"/>
          </p:nvPr>
        </p:nvSpPr>
        <p:spPr>
          <a:xfrm>
            <a:off x="684391" y="4876800"/>
            <a:ext cx="3887212" cy="1295400"/>
          </a:xfrm>
        </p:spPr>
        <p:txBody>
          <a:bodyPr rtlCol="0">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it-IT"/>
              <a:t>Fare clic per modificare gli stili del testo dello schema</a:t>
            </a:r>
          </a:p>
        </p:txBody>
      </p:sp>
      <p:sp>
        <p:nvSpPr>
          <p:cNvPr id="6" name="Segnaposto piè di pagina 5"/>
          <p:cNvSpPr>
            <a:spLocks noGrp="1"/>
          </p:cNvSpPr>
          <p:nvPr>
            <p:ph type="ftr" sz="quarter" idx="11"/>
          </p:nvPr>
        </p:nvSpPr>
        <p:spPr/>
        <p:txBody>
          <a:bodyPr rtlCol="0"/>
          <a:lstStyle/>
          <a:p>
            <a:pPr rtl="0"/>
            <a:r>
              <a:rPr lang="it-IT" dirty="0"/>
              <a:t>Aggiungere un piè di pagina</a:t>
            </a:r>
          </a:p>
        </p:txBody>
      </p:sp>
      <p:sp>
        <p:nvSpPr>
          <p:cNvPr id="5" name="Segnaposto data 4"/>
          <p:cNvSpPr>
            <a:spLocks noGrp="1"/>
          </p:cNvSpPr>
          <p:nvPr>
            <p:ph type="dt" sz="half" idx="10"/>
          </p:nvPr>
        </p:nvSpPr>
        <p:spPr/>
        <p:txBody>
          <a:bodyPr rtlCol="0"/>
          <a:lstStyle>
            <a:lvl1pPr>
              <a:defRPr/>
            </a:lvl1pPr>
          </a:lstStyle>
          <a:p>
            <a:fld id="{195CEEF1-D291-426A-B86B-76D861E53106}" type="datetime1">
              <a:rPr lang="it-IT" smtClean="0"/>
              <a:pPr/>
              <a:t>01/10/26</a:t>
            </a:fld>
            <a:endParaRPr lang="it-IT" dirty="0"/>
          </a:p>
        </p:txBody>
      </p:sp>
      <p:sp>
        <p:nvSpPr>
          <p:cNvPr id="7" name="Segnaposto numero diapositiva 6"/>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2088266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bg>
      <p:bgPr>
        <a:solidFill>
          <a:schemeClr val="bg1"/>
        </a:solidFill>
        <a:effectLst/>
      </p:bgPr>
    </p:bg>
    <p:spTree>
      <p:nvGrpSpPr>
        <p:cNvPr id="1" name=""/>
        <p:cNvGrpSpPr/>
        <p:nvPr/>
      </p:nvGrpSpPr>
      <p:grpSpPr>
        <a:xfrm>
          <a:off x="0" y="0"/>
          <a:ext cx="0" cy="0"/>
          <a:chOff x="0" y="0"/>
          <a:chExt cx="0" cy="0"/>
        </a:xfrm>
      </p:grpSpPr>
      <p:sp>
        <p:nvSpPr>
          <p:cNvPr id="8" name="Rettangolo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0"/>
            <a:endParaRPr lang="it-IT" sz="1800" dirty="0"/>
          </a:p>
        </p:txBody>
      </p:sp>
      <p:sp>
        <p:nvSpPr>
          <p:cNvPr id="2" name="Titolo 1"/>
          <p:cNvSpPr>
            <a:spLocks noGrp="1"/>
          </p:cNvSpPr>
          <p:nvPr>
            <p:ph type="title"/>
          </p:nvPr>
        </p:nvSpPr>
        <p:spPr>
          <a:xfrm>
            <a:off x="684391" y="685800"/>
            <a:ext cx="3887212" cy="4038600"/>
          </a:xfrm>
        </p:spPr>
        <p:txBody>
          <a:bodyPr rtlCol="0" anchor="b">
            <a:noAutofit/>
          </a:bodyPr>
          <a:lstStyle>
            <a:lvl1pPr algn="l">
              <a:defRPr sz="4000" b="0"/>
            </a:lvl1pPr>
          </a:lstStyle>
          <a:p>
            <a:pPr rtl="0"/>
            <a:r>
              <a:rPr lang="it-IT"/>
              <a:t>Fare clic per modificare lo stile del titolo dello schema</a:t>
            </a:r>
            <a:endParaRPr lang="it-IT" dirty="0"/>
          </a:p>
        </p:txBody>
      </p:sp>
      <p:sp>
        <p:nvSpPr>
          <p:cNvPr id="3" name="Segnaposto immagine 2" descr="Segnaposto vuoto per aggiungere un'immagine. Fare clic sul segnaposto e selezionare l'immagine che si vuole aggiungere"/>
          <p:cNvSpPr>
            <a:spLocks noGrp="1"/>
          </p:cNvSpPr>
          <p:nvPr>
            <p:ph type="pic" idx="1"/>
          </p:nvPr>
        </p:nvSpPr>
        <p:spPr>
          <a:xfrm>
            <a:off x="5867341" y="685800"/>
            <a:ext cx="5640269" cy="5486400"/>
          </a:xfrm>
          <a:solidFill>
            <a:schemeClr val="bg1">
              <a:lumMod val="95000"/>
            </a:schemeClr>
          </a:solidFill>
          <a:ln w="3175">
            <a:solidFill>
              <a:schemeClr val="bg1">
                <a:lumMod val="75000"/>
              </a:schemeClr>
            </a:solidFill>
            <a:miter lim="800000"/>
          </a:ln>
        </p:spPr>
        <p:txBody>
          <a:bodyPr tIns="91440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it-IT"/>
              <a:t>Fare clic sull'icona per inserire un'immagine</a:t>
            </a:r>
            <a:endParaRPr lang="it-IT" dirty="0"/>
          </a:p>
        </p:txBody>
      </p:sp>
      <p:sp>
        <p:nvSpPr>
          <p:cNvPr id="4" name="Segnaposto testo 3"/>
          <p:cNvSpPr>
            <a:spLocks noGrp="1"/>
          </p:cNvSpPr>
          <p:nvPr>
            <p:ph type="body" sz="half" idx="2"/>
          </p:nvPr>
        </p:nvSpPr>
        <p:spPr>
          <a:xfrm>
            <a:off x="684391" y="4876800"/>
            <a:ext cx="3887212" cy="1295400"/>
          </a:xfrm>
        </p:spPr>
        <p:txBody>
          <a:bodyPr rtlCol="0">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it-IT"/>
              <a:t>Fare clic per modificare gli stili del testo dello schema</a:t>
            </a:r>
          </a:p>
        </p:txBody>
      </p:sp>
      <p:sp>
        <p:nvSpPr>
          <p:cNvPr id="6" name="Segnaposto piè di pagina 5"/>
          <p:cNvSpPr>
            <a:spLocks noGrp="1"/>
          </p:cNvSpPr>
          <p:nvPr>
            <p:ph type="ftr" sz="quarter" idx="11"/>
          </p:nvPr>
        </p:nvSpPr>
        <p:spPr/>
        <p:txBody>
          <a:bodyPr rtlCol="0"/>
          <a:lstStyle/>
          <a:p>
            <a:pPr rtl="0"/>
            <a:r>
              <a:rPr lang="it-IT" dirty="0"/>
              <a:t>Aggiungere un piè di pagina</a:t>
            </a:r>
          </a:p>
        </p:txBody>
      </p:sp>
      <p:sp>
        <p:nvSpPr>
          <p:cNvPr id="5" name="Segnaposto data 4"/>
          <p:cNvSpPr>
            <a:spLocks noGrp="1"/>
          </p:cNvSpPr>
          <p:nvPr>
            <p:ph type="dt" sz="half" idx="10"/>
          </p:nvPr>
        </p:nvSpPr>
        <p:spPr/>
        <p:txBody>
          <a:bodyPr rtlCol="0"/>
          <a:lstStyle>
            <a:lvl1pPr>
              <a:defRPr/>
            </a:lvl1pPr>
          </a:lstStyle>
          <a:p>
            <a:fld id="{F1048C2F-98A5-4775-91F8-077C2E8C2FAD}" type="datetime1">
              <a:rPr lang="it-IT" smtClean="0"/>
              <a:pPr/>
              <a:t>01/10/26</a:t>
            </a:fld>
            <a:endParaRPr lang="it-IT" dirty="0"/>
          </a:p>
        </p:txBody>
      </p:sp>
      <p:sp>
        <p:nvSpPr>
          <p:cNvPr id="7" name="Segnaposto numero diapositiva 6"/>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109852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rtlCol="0"/>
          <a:lstStyle/>
          <a:p>
            <a:pPr rtl="0"/>
            <a:r>
              <a:rPr lang="it-IT"/>
              <a:t>Fare clic per modificare lo stile del titolo dello schema</a:t>
            </a:r>
            <a:endParaRPr lang="it-IT" dirty="0"/>
          </a:p>
        </p:txBody>
      </p:sp>
      <p:sp>
        <p:nvSpPr>
          <p:cNvPr id="3" name="Segnaposto testo verticale 2"/>
          <p:cNvSpPr>
            <a:spLocks noGrp="1"/>
          </p:cNvSpPr>
          <p:nvPr>
            <p:ph type="body" orient="vert" idx="1"/>
          </p:nvPr>
        </p:nvSpPr>
        <p:spPr/>
        <p:txBody>
          <a:bodyPr vert="eaVert" rtlCol="0"/>
          <a:lstStyle>
            <a:lvl5pPr>
              <a:defRPr/>
            </a:lvl5pPr>
            <a:lvl6pPr>
              <a:defRPr/>
            </a:lvl6pPr>
            <a:lvl7pPr>
              <a:defRPr baseline="0"/>
            </a:lvl7pPr>
            <a:lvl8pPr>
              <a:defRPr baseline="0"/>
            </a:lvl8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5" name="Segnaposto piè di pagina 4"/>
          <p:cNvSpPr>
            <a:spLocks noGrp="1"/>
          </p:cNvSpPr>
          <p:nvPr>
            <p:ph type="ftr" sz="quarter" idx="11"/>
          </p:nvPr>
        </p:nvSpPr>
        <p:spPr/>
        <p:txBody>
          <a:bodyPr rtlCol="0"/>
          <a:lstStyle/>
          <a:p>
            <a:pPr rtl="0"/>
            <a:r>
              <a:rPr lang="it-IT" dirty="0"/>
              <a:t>Aggiungere un piè di pagina</a:t>
            </a:r>
          </a:p>
        </p:txBody>
      </p:sp>
      <p:sp>
        <p:nvSpPr>
          <p:cNvPr id="4" name="Segnaposto data 3"/>
          <p:cNvSpPr>
            <a:spLocks noGrp="1"/>
          </p:cNvSpPr>
          <p:nvPr>
            <p:ph type="dt" sz="half" idx="10"/>
          </p:nvPr>
        </p:nvSpPr>
        <p:spPr/>
        <p:txBody>
          <a:bodyPr rtlCol="0"/>
          <a:lstStyle>
            <a:lvl1pPr>
              <a:defRPr/>
            </a:lvl1pPr>
          </a:lstStyle>
          <a:p>
            <a:fld id="{EEE49AF2-5DBD-4D31-8F1B-026BF527BA74}" type="datetime1">
              <a:rPr lang="it-IT" smtClean="0"/>
              <a:pPr/>
              <a:t>01/10/26</a:t>
            </a:fld>
            <a:endParaRPr lang="it-IT" dirty="0"/>
          </a:p>
        </p:txBody>
      </p:sp>
      <p:sp>
        <p:nvSpPr>
          <p:cNvPr id="6" name="Segnaposto numero diapositiva 5"/>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10160880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535035" y="685800"/>
            <a:ext cx="2439036" cy="5486400"/>
          </a:xfrm>
        </p:spPr>
        <p:txBody>
          <a:bodyPr vert="eaVert" rtlCol="0"/>
          <a:lstStyle/>
          <a:p>
            <a:pPr rtl="0"/>
            <a:r>
              <a:rPr lang="it-IT"/>
              <a:t>Fare clic per modificare lo stile del titolo dello schema</a:t>
            </a:r>
            <a:endParaRPr lang="it-IT" dirty="0"/>
          </a:p>
        </p:txBody>
      </p:sp>
      <p:sp>
        <p:nvSpPr>
          <p:cNvPr id="3" name="Segnaposto testo verticale 2"/>
          <p:cNvSpPr>
            <a:spLocks noGrp="1"/>
          </p:cNvSpPr>
          <p:nvPr>
            <p:ph type="body" orient="vert" idx="1"/>
          </p:nvPr>
        </p:nvSpPr>
        <p:spPr>
          <a:xfrm>
            <a:off x="1217931" y="685800"/>
            <a:ext cx="7088445" cy="5486400"/>
          </a:xfrm>
        </p:spPr>
        <p:txBody>
          <a:bodyPr vert="eaVert" rtlCol="0"/>
          <a:lstStyle>
            <a:lvl5pPr>
              <a:defRPr/>
            </a:lvl5pPr>
            <a:lvl6pPr>
              <a:defRPr/>
            </a:lvl6pPr>
            <a:lvl7pPr>
              <a:defRPr/>
            </a:lvl7pPr>
            <a:lvl8pPr>
              <a:defRPr/>
            </a:lvl8pPr>
            <a:lvl9pPr>
              <a:defRPr/>
            </a:lvl9pPr>
          </a:lstStyle>
          <a:p>
            <a:pPr lvl="0" rtl="0"/>
            <a:r>
              <a:rPr lang="it-IT"/>
              <a:t>Fare clic per modificare gli stili del testo dello schema</a:t>
            </a:r>
          </a:p>
          <a:p>
            <a:pPr lvl="1" rtl="0"/>
            <a:r>
              <a:rPr lang="it-IT"/>
              <a:t>Secondo livello</a:t>
            </a:r>
          </a:p>
          <a:p>
            <a:pPr lvl="2" rtl="0"/>
            <a:r>
              <a:rPr lang="it-IT"/>
              <a:t>Terzo livello</a:t>
            </a:r>
          </a:p>
          <a:p>
            <a:pPr lvl="3" rtl="0"/>
            <a:r>
              <a:rPr lang="it-IT"/>
              <a:t>Quarto livello</a:t>
            </a:r>
          </a:p>
          <a:p>
            <a:pPr lvl="4" rtl="0"/>
            <a:r>
              <a:rPr lang="it-IT"/>
              <a:t>Quinto livello</a:t>
            </a:r>
            <a:endParaRPr lang="it-IT" dirty="0"/>
          </a:p>
        </p:txBody>
      </p:sp>
      <p:sp>
        <p:nvSpPr>
          <p:cNvPr id="5" name="Segnaposto piè di pagina 4"/>
          <p:cNvSpPr>
            <a:spLocks noGrp="1"/>
          </p:cNvSpPr>
          <p:nvPr>
            <p:ph type="ftr" sz="quarter" idx="11"/>
          </p:nvPr>
        </p:nvSpPr>
        <p:spPr/>
        <p:txBody>
          <a:bodyPr rtlCol="0"/>
          <a:lstStyle/>
          <a:p>
            <a:pPr rtl="0"/>
            <a:r>
              <a:rPr lang="it-IT" dirty="0"/>
              <a:t>Aggiungere un piè di pagina</a:t>
            </a:r>
          </a:p>
        </p:txBody>
      </p:sp>
      <p:sp>
        <p:nvSpPr>
          <p:cNvPr id="4" name="Segnaposto data 3"/>
          <p:cNvSpPr>
            <a:spLocks noGrp="1"/>
          </p:cNvSpPr>
          <p:nvPr>
            <p:ph type="dt" sz="half" idx="10"/>
          </p:nvPr>
        </p:nvSpPr>
        <p:spPr/>
        <p:txBody>
          <a:bodyPr rtlCol="0"/>
          <a:lstStyle>
            <a:lvl1pPr>
              <a:defRPr/>
            </a:lvl1pPr>
          </a:lstStyle>
          <a:p>
            <a:fld id="{12242CC8-47CF-47C8-9D2A-1B7A3F6389A8}" type="datetime1">
              <a:rPr lang="it-IT" smtClean="0"/>
              <a:pPr/>
              <a:t>01/10/26</a:t>
            </a:fld>
            <a:endParaRPr lang="it-IT" dirty="0"/>
          </a:p>
        </p:txBody>
      </p:sp>
      <p:sp>
        <p:nvSpPr>
          <p:cNvPr id="6" name="Segnaposto numero diapositiva 5"/>
          <p:cNvSpPr>
            <a:spLocks noGrp="1"/>
          </p:cNvSpPr>
          <p:nvPr>
            <p:ph type="sldNum" sz="quarter" idx="12"/>
          </p:nvPr>
        </p:nvSpPr>
        <p:spPr/>
        <p:txBody>
          <a:bodyPr rtlCol="0"/>
          <a:lstStyle/>
          <a:p>
            <a:pPr rtl="0"/>
            <a:fld id="{F36C87F6-986D-49E6-AF40-1B3A1EE8064D}" type="slidenum">
              <a:rPr lang="it-IT" smtClean="0"/>
              <a:t>‹#›</a:t>
            </a:fld>
            <a:endParaRPr lang="it-IT" dirty="0"/>
          </a:p>
        </p:txBody>
      </p:sp>
    </p:spTree>
    <p:extLst>
      <p:ext uri="{BB962C8B-B14F-4D97-AF65-F5344CB8AC3E}">
        <p14:creationId xmlns:p14="http://schemas.microsoft.com/office/powerpoint/2010/main" val="3534944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ttangolo 7"/>
          <p:cNvSpPr/>
          <p:nvPr userDrawn="1"/>
        </p:nvSpPr>
        <p:spPr bwMode="ltGray">
          <a:xfrm>
            <a:off x="1460" y="0"/>
            <a:ext cx="12192127"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rtl="0"/>
            <a:endParaRPr lang="it-IT" sz="2400" noProof="0" dirty="0"/>
          </a:p>
        </p:txBody>
      </p:sp>
      <p:sp>
        <p:nvSpPr>
          <p:cNvPr id="2" name="Segnaposto titolo 1"/>
          <p:cNvSpPr>
            <a:spLocks noGrp="1"/>
          </p:cNvSpPr>
          <p:nvPr>
            <p:ph type="title"/>
          </p:nvPr>
        </p:nvSpPr>
        <p:spPr>
          <a:xfrm>
            <a:off x="1217931" y="274638"/>
            <a:ext cx="9756141" cy="1325562"/>
          </a:xfrm>
          <a:prstGeom prst="rect">
            <a:avLst/>
          </a:prstGeom>
        </p:spPr>
        <p:txBody>
          <a:bodyPr vert="horz" lIns="91440" tIns="45720" rIns="91440" bIns="45720" rtlCol="0" anchor="b">
            <a:normAutofit/>
          </a:bodyPr>
          <a:lstStyle/>
          <a:p>
            <a:pPr rtl="0"/>
            <a:r>
              <a:rPr lang="it-IT" noProof="0" dirty="0"/>
              <a:t>Fare clic per modificare lo stile del titolo dello schema</a:t>
            </a:r>
          </a:p>
        </p:txBody>
      </p:sp>
      <p:sp>
        <p:nvSpPr>
          <p:cNvPr id="3" name="Segnaposto testo 2"/>
          <p:cNvSpPr>
            <a:spLocks noGrp="1"/>
          </p:cNvSpPr>
          <p:nvPr>
            <p:ph type="body" idx="1"/>
          </p:nvPr>
        </p:nvSpPr>
        <p:spPr>
          <a:xfrm>
            <a:off x="1217931" y="1828800"/>
            <a:ext cx="9756141" cy="4343400"/>
          </a:xfrm>
          <a:prstGeom prst="rect">
            <a:avLst/>
          </a:prstGeom>
        </p:spPr>
        <p:txBody>
          <a:bodyPr vert="horz" lIns="91440" tIns="45720" rIns="91440" bIns="45720" rtlCol="0">
            <a:normAutofit/>
          </a:bodyPr>
          <a:lstStyle/>
          <a:p>
            <a:pPr lvl="0" rtl="0"/>
            <a:r>
              <a:rPr lang="it-IT" noProof="0" dirty="0"/>
              <a:t>Fare clic per modificare gli stili del testo dello schema</a:t>
            </a:r>
          </a:p>
          <a:p>
            <a:pPr lvl="1" rtl="0"/>
            <a:r>
              <a:rPr lang="it-IT" noProof="0" dirty="0"/>
              <a:t>Secondo livello</a:t>
            </a:r>
          </a:p>
          <a:p>
            <a:pPr lvl="2" rtl="0"/>
            <a:r>
              <a:rPr lang="it-IT" noProof="0" dirty="0"/>
              <a:t>Terzo livello</a:t>
            </a:r>
          </a:p>
          <a:p>
            <a:pPr lvl="3" rtl="0"/>
            <a:r>
              <a:rPr lang="it-IT" noProof="0" dirty="0"/>
              <a:t>Quarto livello</a:t>
            </a:r>
          </a:p>
          <a:p>
            <a:pPr lvl="4" rtl="0"/>
            <a:r>
              <a:rPr lang="it-IT" noProof="0" dirty="0"/>
              <a:t>Quinto livello</a:t>
            </a:r>
          </a:p>
        </p:txBody>
      </p:sp>
      <p:sp>
        <p:nvSpPr>
          <p:cNvPr id="5" name="Segnaposto piè di pagina 4"/>
          <p:cNvSpPr>
            <a:spLocks noGrp="1"/>
          </p:cNvSpPr>
          <p:nvPr>
            <p:ph type="ftr" sz="quarter" idx="3"/>
          </p:nvPr>
        </p:nvSpPr>
        <p:spPr>
          <a:xfrm>
            <a:off x="1209151" y="6448427"/>
            <a:ext cx="6639905" cy="180974"/>
          </a:xfrm>
          <a:prstGeom prst="rect">
            <a:avLst/>
          </a:prstGeom>
        </p:spPr>
        <p:txBody>
          <a:bodyPr vert="horz" lIns="91440" tIns="45720" rIns="91440" bIns="45720" rtlCol="0" anchor="ctr"/>
          <a:lstStyle>
            <a:lvl1pPr algn="l">
              <a:defRPr sz="1100" cap="all" baseline="0">
                <a:solidFill>
                  <a:schemeClr val="tx1"/>
                </a:solidFill>
              </a:defRPr>
            </a:lvl1pPr>
          </a:lstStyle>
          <a:p>
            <a:pPr rtl="0"/>
            <a:r>
              <a:rPr lang="it-IT" noProof="0" dirty="0"/>
              <a:t>Aggiungere un piè di pagina</a:t>
            </a:r>
          </a:p>
        </p:txBody>
      </p:sp>
      <p:sp>
        <p:nvSpPr>
          <p:cNvPr id="4" name="Segnaposto data 3"/>
          <p:cNvSpPr>
            <a:spLocks noGrp="1"/>
          </p:cNvSpPr>
          <p:nvPr>
            <p:ph type="dt" sz="half" idx="2"/>
          </p:nvPr>
        </p:nvSpPr>
        <p:spPr>
          <a:xfrm>
            <a:off x="8153936" y="6448427"/>
            <a:ext cx="1396623" cy="180974"/>
          </a:xfrm>
          <a:prstGeom prst="rect">
            <a:avLst/>
          </a:prstGeom>
        </p:spPr>
        <p:txBody>
          <a:bodyPr vert="horz" lIns="91440" tIns="45720" rIns="91440" bIns="45720" rtlCol="0" anchor="ctr"/>
          <a:lstStyle>
            <a:lvl1pPr algn="r">
              <a:defRPr sz="1100">
                <a:solidFill>
                  <a:schemeClr val="tx1"/>
                </a:solidFill>
              </a:defRPr>
            </a:lvl1pPr>
          </a:lstStyle>
          <a:p>
            <a:fld id="{D13880EA-3D0B-4A82-8FC2-C018340D98AE}" type="datetime1">
              <a:rPr lang="it-IT" noProof="0" smtClean="0"/>
              <a:pPr/>
              <a:t>01/10/26</a:t>
            </a:fld>
            <a:endParaRPr lang="it-IT" noProof="0" dirty="0"/>
          </a:p>
        </p:txBody>
      </p:sp>
      <p:sp>
        <p:nvSpPr>
          <p:cNvPr id="6" name="Segnaposto numero diapositiva 5"/>
          <p:cNvSpPr>
            <a:spLocks noGrp="1"/>
          </p:cNvSpPr>
          <p:nvPr>
            <p:ph type="sldNum" sz="quarter" idx="4"/>
          </p:nvPr>
        </p:nvSpPr>
        <p:spPr>
          <a:xfrm>
            <a:off x="9830772" y="6448427"/>
            <a:ext cx="1143299" cy="180974"/>
          </a:xfrm>
          <a:prstGeom prst="rect">
            <a:avLst/>
          </a:prstGeom>
        </p:spPr>
        <p:txBody>
          <a:bodyPr vert="horz" lIns="91440" tIns="45720" rIns="91440" bIns="45720" rtlCol="0" anchor="ctr"/>
          <a:lstStyle>
            <a:lvl1pPr algn="r">
              <a:defRPr sz="1100">
                <a:solidFill>
                  <a:schemeClr val="tx1"/>
                </a:solidFill>
              </a:defRPr>
            </a:lvl1pPr>
          </a:lstStyle>
          <a:p>
            <a:pPr rtl="0"/>
            <a:fld id="{F36C87F6-986D-49E6-AF40-1B3A1EE8064D}" type="slidenum">
              <a:rPr lang="it-IT" noProof="0" smtClean="0"/>
              <a:pPr rtl="0"/>
              <a:t>‹#›</a:t>
            </a:fld>
            <a:endParaRPr lang="it-IT" noProof="0" dirty="0"/>
          </a:p>
        </p:txBody>
      </p:sp>
    </p:spTree>
    <p:extLst>
      <p:ext uri="{BB962C8B-B14F-4D97-AF65-F5344CB8AC3E}">
        <p14:creationId xmlns:p14="http://schemas.microsoft.com/office/powerpoint/2010/main" val="30101362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lumMod val="50000"/>
            </a:schemeClr>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lumMod val="50000"/>
          </a:schemeClr>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lumMod val="50000"/>
          </a:schemeClr>
        </a:buClr>
        <a:buSzPct val="80000"/>
        <a:buFont typeface="Arial" pitchFamily="34" charset="0"/>
        <a:buChar char="•"/>
        <a:defRPr sz="1600" kern="1200">
          <a:solidFill>
            <a:schemeClr val="tx1"/>
          </a:solidFill>
          <a:latin typeface="+mn-lt"/>
          <a:ea typeface="+mn-ea"/>
          <a:cs typeface="+mn-cs"/>
        </a:defRPr>
      </a:lvl8pPr>
      <a:lvl9pPr marL="1874520" indent="0" algn="l" defTabSz="914400" rtl="0" eaLnBrk="1" latinLnBrk="0" hangingPunct="1">
        <a:spcBef>
          <a:spcPts val="600"/>
        </a:spcBef>
        <a:buClr>
          <a:schemeClr val="accent1">
            <a:lumMod val="50000"/>
          </a:schemeClr>
        </a:buClr>
        <a:buSzPct val="80000"/>
        <a:buFont typeface="Arial" pitchFamily="34" charset="0"/>
        <a:buNone/>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jpg"/></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 Id="rId4" Type="http://schemas.openxmlformats.org/officeDocument/2006/relationships/image" Target="../media/image24.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Layout" Target="../slideLayouts/slideLayout7.xml"/><Relationship Id="rId4" Type="http://schemas.openxmlformats.org/officeDocument/2006/relationships/image" Target="../media/image2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93C93F3F-6874-79DB-1D12-85DE6532F6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40631"/>
            <a:ext cx="5791199" cy="4069681"/>
          </a:xfrm>
          <a:prstGeom prst="rect">
            <a:avLst/>
          </a:prstGeom>
        </p:spPr>
      </p:pic>
      <p:sp>
        <p:nvSpPr>
          <p:cNvPr id="2" name="Titolo 1">
            <a:extLst>
              <a:ext uri="{FF2B5EF4-FFF2-40B4-BE49-F238E27FC236}">
                <a16:creationId xmlns:a16="http://schemas.microsoft.com/office/drawing/2014/main" id="{68F7B41F-9BF4-CF44-635F-C32EDE1CF21D}"/>
              </a:ext>
            </a:extLst>
          </p:cNvPr>
          <p:cNvSpPr>
            <a:spLocks noGrp="1"/>
          </p:cNvSpPr>
          <p:nvPr>
            <p:ph type="ctrTitle"/>
          </p:nvPr>
        </p:nvSpPr>
        <p:spPr>
          <a:xfrm>
            <a:off x="1169805" y="4310313"/>
            <a:ext cx="9756141" cy="1600200"/>
          </a:xfrm>
        </p:spPr>
        <p:txBody>
          <a:bodyPr>
            <a:noAutofit/>
          </a:bodyPr>
          <a:lstStyle/>
          <a:p>
            <a:pPr algn="ctr"/>
            <a:r>
              <a:rPr lang="en-GB" sz="3600" dirty="0">
                <a:solidFill>
                  <a:srgbClr val="FF0000"/>
                </a:solidFill>
                <a:latin typeface="Times New Roman" panose="02020603050405020304" pitchFamily="18" charset="0"/>
                <a:cs typeface="Times New Roman" panose="02020603050405020304" pitchFamily="18" charset="0"/>
              </a:rPr>
              <a:t>A Marriage of Convenience?</a:t>
            </a:r>
            <a:br>
              <a:rPr lang="en-GB" sz="3600" dirty="0">
                <a:solidFill>
                  <a:srgbClr val="FF0000"/>
                </a:solidFill>
                <a:latin typeface="Times New Roman" panose="02020603050405020304" pitchFamily="18" charset="0"/>
                <a:cs typeface="Times New Roman" panose="02020603050405020304" pitchFamily="18" charset="0"/>
              </a:rPr>
            </a:br>
            <a:r>
              <a:rPr lang="en-GB" sz="2800" dirty="0">
                <a:solidFill>
                  <a:srgbClr val="FF0000"/>
                </a:solidFill>
                <a:latin typeface="Times New Roman" panose="02020603050405020304" pitchFamily="18" charset="0"/>
                <a:cs typeface="Times New Roman" panose="02020603050405020304" pitchFamily="18" charset="0"/>
              </a:rPr>
              <a:t>Japan-PRC Technological ‘cooperation’</a:t>
            </a:r>
            <a:br>
              <a:rPr lang="en-GB" sz="2800" dirty="0">
                <a:solidFill>
                  <a:srgbClr val="FF0000"/>
                </a:solidFill>
                <a:latin typeface="Times New Roman" panose="02020603050405020304" pitchFamily="18" charset="0"/>
                <a:cs typeface="Times New Roman" panose="02020603050405020304" pitchFamily="18" charset="0"/>
              </a:rPr>
            </a:br>
            <a:r>
              <a:rPr lang="en-GB" sz="2800" dirty="0">
                <a:solidFill>
                  <a:srgbClr val="FF0000"/>
                </a:solidFill>
                <a:latin typeface="Times New Roman" panose="02020603050405020304" pitchFamily="18" charset="0"/>
                <a:cs typeface="Times New Roman" panose="02020603050405020304" pitchFamily="18" charset="0"/>
              </a:rPr>
              <a:t> in the last decade of the Cold War</a:t>
            </a:r>
          </a:p>
        </p:txBody>
      </p:sp>
      <p:sp>
        <p:nvSpPr>
          <p:cNvPr id="3" name="Sottotitolo 2">
            <a:extLst>
              <a:ext uri="{FF2B5EF4-FFF2-40B4-BE49-F238E27FC236}">
                <a16:creationId xmlns:a16="http://schemas.microsoft.com/office/drawing/2014/main" id="{49A1EFB9-5507-110A-4F54-05D24E340DB8}"/>
              </a:ext>
            </a:extLst>
          </p:cNvPr>
          <p:cNvSpPr>
            <a:spLocks noGrp="1"/>
          </p:cNvSpPr>
          <p:nvPr>
            <p:ph type="subTitle" idx="1"/>
          </p:nvPr>
        </p:nvSpPr>
        <p:spPr>
          <a:xfrm>
            <a:off x="1169805" y="5910513"/>
            <a:ext cx="7850644" cy="1290386"/>
          </a:xfrm>
        </p:spPr>
        <p:txBody>
          <a:bodyPr>
            <a:normAutofit/>
          </a:bodyPr>
          <a:lstStyle/>
          <a:p>
            <a:pPr algn="ctr"/>
            <a:r>
              <a:rPr lang="en-GB" dirty="0">
                <a:latin typeface="Times New Roman" panose="02020603050405020304" pitchFamily="18" charset="0"/>
                <a:cs typeface="Times New Roman" panose="02020603050405020304" pitchFamily="18" charset="0"/>
              </a:rPr>
              <a:t>Alessandro Leonardi</a:t>
            </a:r>
          </a:p>
          <a:p>
            <a:pPr algn="ctr"/>
            <a:endParaRPr lang="en-GB" dirty="0">
              <a:latin typeface="Times New Roman" panose="02020603050405020304" pitchFamily="18" charset="0"/>
              <a:cs typeface="Times New Roman" panose="02020603050405020304" pitchFamily="18" charset="0"/>
            </a:endParaRPr>
          </a:p>
          <a:p>
            <a:pPr algn="ctr"/>
            <a:r>
              <a:rPr lang="en-GB" dirty="0">
                <a:latin typeface="Times New Roman" panose="02020603050405020304" pitchFamily="18" charset="0"/>
                <a:cs typeface="Times New Roman" panose="02020603050405020304" pitchFamily="18" charset="0"/>
              </a:rPr>
              <a:t>Rome, October 5, 2026</a:t>
            </a:r>
          </a:p>
        </p:txBody>
      </p:sp>
      <p:pic>
        <p:nvPicPr>
          <p:cNvPr id="7" name="Immagine 6">
            <a:extLst>
              <a:ext uri="{FF2B5EF4-FFF2-40B4-BE49-F238E27FC236}">
                <a16:creationId xmlns:a16="http://schemas.microsoft.com/office/drawing/2014/main" id="{9ABDC2AF-960E-27CB-34D8-604C79EAF58A}"/>
              </a:ext>
            </a:extLst>
          </p:cNvPr>
          <p:cNvPicPr>
            <a:picLocks noChangeAspect="1"/>
          </p:cNvPicPr>
          <p:nvPr/>
        </p:nvPicPr>
        <p:blipFill>
          <a:blip r:embed="rId3"/>
          <a:stretch>
            <a:fillRect/>
          </a:stretch>
        </p:blipFill>
        <p:spPr>
          <a:xfrm>
            <a:off x="6946232" y="240631"/>
            <a:ext cx="5149518" cy="3944352"/>
          </a:xfrm>
          <a:prstGeom prst="rect">
            <a:avLst/>
          </a:prstGeom>
        </p:spPr>
      </p:pic>
    </p:spTree>
    <p:extLst>
      <p:ext uri="{BB962C8B-B14F-4D97-AF65-F5344CB8AC3E}">
        <p14:creationId xmlns:p14="http://schemas.microsoft.com/office/powerpoint/2010/main" val="15891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B7D8348-6310-EEA2-6785-38AB199CAFB8}"/>
              </a:ext>
            </a:extLst>
          </p:cNvPr>
          <p:cNvSpPr>
            <a:spLocks noGrp="1"/>
          </p:cNvSpPr>
          <p:nvPr>
            <p:ph type="title"/>
          </p:nvPr>
        </p:nvSpPr>
        <p:spPr>
          <a:xfrm>
            <a:off x="1217931" y="228600"/>
            <a:ext cx="9756141" cy="914400"/>
          </a:xfrm>
        </p:spPr>
        <p:txBody>
          <a:bodyPr>
            <a:normAutofit fontScale="90000"/>
          </a:bodyPr>
          <a:lstStyle/>
          <a:p>
            <a:pPr algn="ctr"/>
            <a:r>
              <a:rPr lang="en-GB" sz="3200" dirty="0">
                <a:latin typeface="Times New Roman" panose="02020603050405020304" pitchFamily="18" charset="0"/>
                <a:cs typeface="Times New Roman" panose="02020603050405020304" pitchFamily="18" charset="0"/>
              </a:rPr>
              <a:t>Asymmetric Bipolarity, containment, and e 1972 Tanaka-Mao Watershed</a:t>
            </a:r>
          </a:p>
        </p:txBody>
      </p:sp>
      <p:sp>
        <p:nvSpPr>
          <p:cNvPr id="3" name="Segnaposto contenuto 2">
            <a:extLst>
              <a:ext uri="{FF2B5EF4-FFF2-40B4-BE49-F238E27FC236}">
                <a16:creationId xmlns:a16="http://schemas.microsoft.com/office/drawing/2014/main" id="{A2CF9E5F-0343-DE47-D720-F28EBE830BB1}"/>
              </a:ext>
            </a:extLst>
          </p:cNvPr>
          <p:cNvSpPr>
            <a:spLocks noGrp="1"/>
          </p:cNvSpPr>
          <p:nvPr>
            <p:ph idx="1"/>
          </p:nvPr>
        </p:nvSpPr>
        <p:spPr>
          <a:xfrm>
            <a:off x="770022" y="1331495"/>
            <a:ext cx="6336632" cy="5153526"/>
          </a:xfrm>
        </p:spPr>
        <p:txBody>
          <a:bodyPr>
            <a:normAutofit fontScale="92500"/>
          </a:bodyPr>
          <a:lstStyle/>
          <a:p>
            <a:r>
              <a:rPr lang="en-GB" dirty="0">
                <a:latin typeface="Times New Roman" panose="02020603050405020304" pitchFamily="18" charset="0"/>
                <a:cs typeface="Times New Roman" panose="02020603050405020304" pitchFamily="18" charset="0"/>
              </a:rPr>
              <a:t>The </a:t>
            </a:r>
            <a:r>
              <a:rPr lang="en-GB" b="1" dirty="0">
                <a:latin typeface="Times New Roman" panose="02020603050405020304" pitchFamily="18" charset="0"/>
                <a:cs typeface="Times New Roman" panose="02020603050405020304" pitchFamily="18" charset="0"/>
              </a:rPr>
              <a:t>Yoshida</a:t>
            </a:r>
            <a:r>
              <a:rPr lang="en-GB" dirty="0">
                <a:latin typeface="Times New Roman" panose="02020603050405020304" pitchFamily="18" charset="0"/>
                <a:cs typeface="Times New Roman" panose="02020603050405020304" pitchFamily="18" charset="0"/>
              </a:rPr>
              <a:t> Doctrine and </a:t>
            </a:r>
            <a:r>
              <a:rPr lang="en-GB" i="1" dirty="0">
                <a:latin typeface="Times New Roman" panose="02020603050405020304" pitchFamily="18" charset="0"/>
                <a:cs typeface="Times New Roman" panose="02020603050405020304" pitchFamily="18" charset="0"/>
              </a:rPr>
              <a:t>Heiwa Kokka</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Japan prioritized domestic economic reconstruction under the US security umbrella, maintaining a strict separation of politics and business (</a:t>
            </a:r>
            <a:r>
              <a:rPr lang="ja-JP" i="1" noProof="0" dirty="0">
                <a:latin typeface="Times New Roman" panose="02020603050405020304" pitchFamily="18" charset="0"/>
                <a:cs typeface="Times New Roman" panose="02020603050405020304" pitchFamily="18" charset="0"/>
              </a:rPr>
              <a:t>seiji wa seiji, shōbai wa shōbai</a:t>
            </a:r>
            <a:r>
              <a:rPr lang="en-GB" dirty="0">
                <a:latin typeface="Times New Roman" panose="02020603050405020304" pitchFamily="18" charset="0"/>
                <a:cs typeface="Times New Roman" panose="02020603050405020304" pitchFamily="18" charset="0"/>
              </a:rPr>
              <a:t>) and establishing self-imposed arms trade bans (</a:t>
            </a:r>
            <a:r>
              <a:rPr lang="en-GB" b="1" dirty="0">
                <a:latin typeface="Times New Roman" panose="02020603050405020304" pitchFamily="18" charset="0"/>
                <a:cs typeface="Times New Roman" panose="02020603050405020304" pitchFamily="18" charset="0"/>
              </a:rPr>
              <a:t>Sato</a:t>
            </a:r>
            <a:r>
              <a:rPr lang="en-GB" dirty="0">
                <a:latin typeface="Times New Roman" panose="02020603050405020304" pitchFamily="18" charset="0"/>
                <a:cs typeface="Times New Roman" panose="02020603050405020304" pitchFamily="18" charset="0"/>
              </a:rPr>
              <a:t>'s 1967 Three Principles on Arms Exports).</a:t>
            </a:r>
          </a:p>
          <a:p>
            <a:pPr algn="just"/>
            <a:r>
              <a:rPr lang="en-GB" dirty="0">
                <a:latin typeface="Times New Roman" panose="02020603050405020304" pitchFamily="18" charset="0"/>
                <a:cs typeface="Times New Roman" panose="02020603050405020304" pitchFamily="18" charset="0"/>
              </a:rPr>
              <a:t>Against this backdrop, Japan is forbidden from signing on peace treaties with the PRC (instead Japan sign on the Taipei Treaty with ROC) and the USSR</a:t>
            </a:r>
          </a:p>
          <a:p>
            <a:pPr algn="just"/>
            <a:r>
              <a:rPr lang="en-GB" dirty="0">
                <a:latin typeface="Times New Roman" panose="02020603050405020304" pitchFamily="18" charset="0"/>
                <a:cs typeface="Times New Roman" panose="02020603050405020304" pitchFamily="18" charset="0"/>
              </a:rPr>
              <a:t>Even after Prime Minister </a:t>
            </a:r>
            <a:r>
              <a:rPr lang="en-GB" b="1" dirty="0">
                <a:latin typeface="Times New Roman" panose="02020603050405020304" pitchFamily="18" charset="0"/>
                <a:cs typeface="Times New Roman" panose="02020603050405020304" pitchFamily="18" charset="0"/>
              </a:rPr>
              <a:t>Hatoyama Ichiro </a:t>
            </a:r>
            <a:r>
              <a:rPr lang="en-GB" dirty="0">
                <a:latin typeface="Times New Roman" panose="02020603050405020304" pitchFamily="18" charset="0"/>
                <a:cs typeface="Times New Roman" panose="02020603050405020304" pitchFamily="18" charset="0"/>
              </a:rPr>
              <a:t>visit to Moscow, there is no breakthrough in Japanese-Soviet Relations (1956 joint communique)</a:t>
            </a:r>
          </a:p>
          <a:p>
            <a:endParaRPr lang="en-GB" dirty="0"/>
          </a:p>
        </p:txBody>
      </p:sp>
      <p:pic>
        <p:nvPicPr>
          <p:cNvPr id="5" name="Immagine 4">
            <a:extLst>
              <a:ext uri="{FF2B5EF4-FFF2-40B4-BE49-F238E27FC236}">
                <a16:creationId xmlns:a16="http://schemas.microsoft.com/office/drawing/2014/main" id="{84493903-310A-159F-BC8C-DF834EF17A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37095" y="1331495"/>
            <a:ext cx="3513221" cy="2097505"/>
          </a:xfrm>
          <a:prstGeom prst="rect">
            <a:avLst/>
          </a:prstGeom>
        </p:spPr>
      </p:pic>
      <p:pic>
        <p:nvPicPr>
          <p:cNvPr id="7" name="Immagine 6">
            <a:extLst>
              <a:ext uri="{FF2B5EF4-FFF2-40B4-BE49-F238E27FC236}">
                <a16:creationId xmlns:a16="http://schemas.microsoft.com/office/drawing/2014/main" id="{777E193B-DC0D-97DE-10F5-9529277A83B0}"/>
              </a:ext>
            </a:extLst>
          </p:cNvPr>
          <p:cNvPicPr>
            <a:picLocks noChangeAspect="1"/>
          </p:cNvPicPr>
          <p:nvPr/>
        </p:nvPicPr>
        <p:blipFill>
          <a:blip r:embed="rId3">
            <a:extLst>
              <a:ext uri="{28A0092B-C50C-407E-A947-70E740481C1C}">
                <a14:useLocalDpi xmlns:a14="http://schemas.microsoft.com/office/drawing/2010/main" val="0"/>
              </a:ext>
            </a:extLst>
          </a:blip>
          <a:srcRect l="7511" t="6125" r="6444" b="4793"/>
          <a:stretch>
            <a:fillRect/>
          </a:stretch>
        </p:blipFill>
        <p:spPr>
          <a:xfrm>
            <a:off x="8037095" y="3801978"/>
            <a:ext cx="3641558" cy="2683043"/>
          </a:xfrm>
          <a:prstGeom prst="rect">
            <a:avLst/>
          </a:prstGeom>
        </p:spPr>
      </p:pic>
    </p:spTree>
    <p:extLst>
      <p:ext uri="{BB962C8B-B14F-4D97-AF65-F5344CB8AC3E}">
        <p14:creationId xmlns:p14="http://schemas.microsoft.com/office/powerpoint/2010/main" val="1457251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EACB485-F3DE-706E-D54B-DA9043F1842F}"/>
              </a:ext>
            </a:extLst>
          </p:cNvPr>
          <p:cNvSpPr>
            <a:spLocks noGrp="1"/>
          </p:cNvSpPr>
          <p:nvPr>
            <p:ph type="title"/>
          </p:nvPr>
        </p:nvSpPr>
        <p:spPr/>
        <p:txBody>
          <a:bodyPr>
            <a:normAutofit fontScale="90000"/>
          </a:bodyPr>
          <a:lstStyle/>
          <a:p>
            <a:pPr algn="ctr"/>
            <a:r>
              <a:rPr lang="en-GB" b="1" dirty="0">
                <a:solidFill>
                  <a:schemeClr val="tx1"/>
                </a:solidFill>
                <a:latin typeface="Times New Roman" panose="02020603050405020304" pitchFamily="18" charset="0"/>
                <a:cs typeface="Times New Roman" panose="02020603050405020304" pitchFamily="18" charset="0"/>
              </a:rPr>
              <a:t>1972. A long-awaited breakthrough</a:t>
            </a:r>
            <a:br>
              <a:rPr lang="en-GB" b="1" dirty="0">
                <a:solidFill>
                  <a:schemeClr val="tx1"/>
                </a:solidFill>
              </a:rPr>
            </a:br>
            <a:r>
              <a:rPr lang="en-GB" b="1" dirty="0">
                <a:solidFill>
                  <a:schemeClr val="tx1"/>
                </a:solidFill>
                <a:latin typeface="Times New Roman" panose="02020603050405020304" pitchFamily="18" charset="0"/>
                <a:cs typeface="Times New Roman" panose="02020603050405020304" pitchFamily="18" charset="0"/>
              </a:rPr>
              <a:t>Tanaka Meets MAO</a:t>
            </a:r>
          </a:p>
        </p:txBody>
      </p:sp>
      <p:sp>
        <p:nvSpPr>
          <p:cNvPr id="3" name="Segnaposto contenuto 2">
            <a:extLst>
              <a:ext uri="{FF2B5EF4-FFF2-40B4-BE49-F238E27FC236}">
                <a16:creationId xmlns:a16="http://schemas.microsoft.com/office/drawing/2014/main" id="{0AF1B6A8-A466-5CDA-99D5-4180C2C3FEF3}"/>
              </a:ext>
            </a:extLst>
          </p:cNvPr>
          <p:cNvSpPr>
            <a:spLocks noGrp="1"/>
          </p:cNvSpPr>
          <p:nvPr>
            <p:ph sz="half" idx="1"/>
          </p:nvPr>
        </p:nvSpPr>
        <p:spPr>
          <a:xfrm>
            <a:off x="1233600" y="2037346"/>
            <a:ext cx="5632421" cy="4134853"/>
          </a:xfrm>
        </p:spPr>
        <p:txBody>
          <a:bodyPr/>
          <a:lstStyle/>
          <a:p>
            <a:pPr algn="just"/>
            <a:r>
              <a:rPr lang="en-GB" dirty="0">
                <a:latin typeface="Times New Roman" panose="02020603050405020304" pitchFamily="18" charset="0"/>
                <a:cs typeface="Times New Roman" panose="02020603050405020304" pitchFamily="18" charset="0"/>
              </a:rPr>
              <a:t>The 1972 Normalization Breakthrough. The historic September 1972 summit between Prime Minister </a:t>
            </a:r>
            <a:r>
              <a:rPr lang="en-GB" b="1" dirty="0">
                <a:latin typeface="Times New Roman" panose="02020603050405020304" pitchFamily="18" charset="0"/>
                <a:cs typeface="Times New Roman" panose="02020603050405020304" pitchFamily="18" charset="0"/>
              </a:rPr>
              <a:t>Tanaka Kakuei</a:t>
            </a:r>
            <a:r>
              <a:rPr lang="en-GB" dirty="0">
                <a:latin typeface="Times New Roman" panose="02020603050405020304" pitchFamily="18" charset="0"/>
                <a:cs typeface="Times New Roman" panose="02020603050405020304" pitchFamily="18" charset="0"/>
              </a:rPr>
              <a:t>, </a:t>
            </a:r>
            <a:r>
              <a:rPr lang="en-GB" b="1" dirty="0">
                <a:latin typeface="Times New Roman" panose="02020603050405020304" pitchFamily="18" charset="0"/>
                <a:cs typeface="Times New Roman" panose="02020603050405020304" pitchFamily="18" charset="0"/>
              </a:rPr>
              <a:t>Mao Zedong</a:t>
            </a:r>
            <a:r>
              <a:rPr lang="en-GB" dirty="0">
                <a:latin typeface="Times New Roman" panose="02020603050405020304" pitchFamily="18" charset="0"/>
                <a:cs typeface="Times New Roman" panose="02020603050405020304" pitchFamily="18" charset="0"/>
              </a:rPr>
              <a:t>, and </a:t>
            </a:r>
            <a:r>
              <a:rPr lang="en-GB" b="1" dirty="0">
                <a:latin typeface="Times New Roman" panose="02020603050405020304" pitchFamily="18" charset="0"/>
                <a:cs typeface="Times New Roman" panose="02020603050405020304" pitchFamily="18" charset="0"/>
              </a:rPr>
              <a:t>Zhou Enlai</a:t>
            </a:r>
            <a:r>
              <a:rPr lang="en-GB" dirty="0">
                <a:latin typeface="Times New Roman" panose="02020603050405020304" pitchFamily="18" charset="0"/>
                <a:cs typeface="Times New Roman" panose="02020603050405020304" pitchFamily="18" charset="0"/>
              </a:rPr>
              <a:t>.</a:t>
            </a:r>
          </a:p>
          <a:p>
            <a:pPr algn="just"/>
            <a:r>
              <a:rPr lang="en-GB" dirty="0">
                <a:latin typeface="Times New Roman" panose="02020603050405020304" pitchFamily="18" charset="0"/>
                <a:cs typeface="Times New Roman" panose="02020603050405020304" pitchFamily="18" charset="0"/>
              </a:rPr>
              <a:t>The </a:t>
            </a:r>
            <a:r>
              <a:rPr lang="en-GB" b="1" dirty="0">
                <a:latin typeface="Times New Roman" panose="02020603050405020304" pitchFamily="18" charset="0"/>
                <a:cs typeface="Times New Roman" panose="02020603050405020304" pitchFamily="18" charset="0"/>
              </a:rPr>
              <a:t>1972 Joint Communiqué</a:t>
            </a:r>
            <a:r>
              <a:rPr lang="en-GB" dirty="0">
                <a:latin typeface="Times New Roman" panose="02020603050405020304" pitchFamily="18" charset="0"/>
                <a:cs typeface="Times New Roman" panose="02020603050405020304" pitchFamily="18" charset="0"/>
              </a:rPr>
              <a:t>. China formally waived war reparations in the interest of long-term friendship, while Japan expressed deep remorse for past wartime damage</a:t>
            </a:r>
          </a:p>
          <a:p>
            <a:endParaRPr lang="en-GB" dirty="0"/>
          </a:p>
        </p:txBody>
      </p:sp>
      <p:pic>
        <p:nvPicPr>
          <p:cNvPr id="6" name="Segnaposto contenuto 5">
            <a:extLst>
              <a:ext uri="{FF2B5EF4-FFF2-40B4-BE49-F238E27FC236}">
                <a16:creationId xmlns:a16="http://schemas.microsoft.com/office/drawing/2014/main" id="{F82D5EA9-EF56-E763-1A9E-1891FF495A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t="-1" b="41929"/>
          <a:stretch>
            <a:fillRect/>
          </a:stretch>
        </p:blipFill>
        <p:spPr>
          <a:xfrm>
            <a:off x="7379368" y="1600200"/>
            <a:ext cx="4507832" cy="2438399"/>
          </a:xfrm>
          <a:prstGeom prst="rect">
            <a:avLst/>
          </a:prstGeom>
        </p:spPr>
      </p:pic>
      <p:pic>
        <p:nvPicPr>
          <p:cNvPr id="5" name="Immagine 4">
            <a:extLst>
              <a:ext uri="{FF2B5EF4-FFF2-40B4-BE49-F238E27FC236}">
                <a16:creationId xmlns:a16="http://schemas.microsoft.com/office/drawing/2014/main" id="{F87E29BC-718E-2919-1D98-2982441B0628}"/>
              </a:ext>
            </a:extLst>
          </p:cNvPr>
          <p:cNvPicPr>
            <a:picLocks noChangeAspect="1"/>
          </p:cNvPicPr>
          <p:nvPr/>
        </p:nvPicPr>
        <p:blipFill>
          <a:blip r:embed="rId3"/>
          <a:stretch>
            <a:fillRect/>
          </a:stretch>
        </p:blipFill>
        <p:spPr>
          <a:xfrm>
            <a:off x="7379367" y="4267200"/>
            <a:ext cx="4630135" cy="2316162"/>
          </a:xfrm>
          <a:prstGeom prst="rect">
            <a:avLst/>
          </a:prstGeom>
        </p:spPr>
      </p:pic>
    </p:spTree>
    <p:extLst>
      <p:ext uri="{BB962C8B-B14F-4D97-AF65-F5344CB8AC3E}">
        <p14:creationId xmlns:p14="http://schemas.microsoft.com/office/powerpoint/2010/main" val="4525575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C9D1EC-7839-0206-27A2-203FC821E1AC}"/>
              </a:ext>
            </a:extLst>
          </p:cNvPr>
          <p:cNvSpPr>
            <a:spLocks noGrp="1"/>
          </p:cNvSpPr>
          <p:nvPr>
            <p:ph type="title"/>
          </p:nvPr>
        </p:nvSpPr>
        <p:spPr>
          <a:xfrm>
            <a:off x="1217931" y="274638"/>
            <a:ext cx="9756141" cy="784141"/>
          </a:xfrm>
        </p:spPr>
        <p:txBody>
          <a:bodyPr>
            <a:normAutofit fontScale="90000"/>
          </a:bodyPr>
          <a:lstStyle/>
          <a:p>
            <a:pPr algn="ctr"/>
            <a:r>
              <a:rPr lang="en-GB" sz="3600" dirty="0">
                <a:latin typeface="Times New Roman" panose="02020603050405020304" pitchFamily="18" charset="0"/>
                <a:cs typeface="Times New Roman" panose="02020603050405020304" pitchFamily="18" charset="0"/>
              </a:rPr>
              <a:t>1978. the Fukuda-Deng breakthrough </a:t>
            </a:r>
            <a:br>
              <a:rPr lang="en-GB" sz="2000" dirty="0">
                <a:latin typeface="Times New Roman" panose="02020603050405020304" pitchFamily="18" charset="0"/>
                <a:cs typeface="Times New Roman" panose="02020603050405020304" pitchFamily="18" charset="0"/>
              </a:rPr>
            </a:br>
            <a:r>
              <a:rPr lang="en-GB" sz="2000" dirty="0">
                <a:latin typeface="Times New Roman" panose="02020603050405020304" pitchFamily="18" charset="0"/>
                <a:cs typeface="Times New Roman" panose="02020603050405020304" pitchFamily="18" charset="0"/>
              </a:rPr>
              <a:t>and the collapse of political bipolarity in the APR</a:t>
            </a:r>
          </a:p>
        </p:txBody>
      </p:sp>
      <p:sp>
        <p:nvSpPr>
          <p:cNvPr id="3" name="Segnaposto contenuto 2">
            <a:extLst>
              <a:ext uri="{FF2B5EF4-FFF2-40B4-BE49-F238E27FC236}">
                <a16:creationId xmlns:a16="http://schemas.microsoft.com/office/drawing/2014/main" id="{529A0C7A-DBF9-D6A1-7C25-8A9760CA8E49}"/>
              </a:ext>
            </a:extLst>
          </p:cNvPr>
          <p:cNvSpPr>
            <a:spLocks noGrp="1"/>
          </p:cNvSpPr>
          <p:nvPr>
            <p:ph idx="1"/>
          </p:nvPr>
        </p:nvSpPr>
        <p:spPr>
          <a:xfrm>
            <a:off x="1217931" y="1588168"/>
            <a:ext cx="5503711" cy="4995194"/>
          </a:xfrm>
        </p:spPr>
        <p:txBody>
          <a:bodyPr>
            <a:normAutofit fontScale="92500" lnSpcReduction="10000"/>
          </a:bodyPr>
          <a:lstStyle/>
          <a:p>
            <a:pPr algn="just"/>
            <a:r>
              <a:rPr lang="en-GB" b="1" dirty="0">
                <a:solidFill>
                  <a:srgbClr val="FF0000"/>
                </a:solidFill>
                <a:latin typeface="Times New Roman" panose="02020603050405020304" pitchFamily="18" charset="0"/>
                <a:cs typeface="Times New Roman" panose="02020603050405020304" pitchFamily="18" charset="0"/>
              </a:rPr>
              <a:t>The Fukuda Doctrine (1977</a:t>
            </a:r>
            <a:r>
              <a:rPr lang="en-GB" dirty="0">
                <a:latin typeface="Times New Roman" panose="02020603050405020304" pitchFamily="18" charset="0"/>
                <a:cs typeface="Times New Roman" panose="02020603050405020304" pitchFamily="18" charset="0"/>
              </a:rPr>
              <a:t>). Prime Minister Takeo Fukuda’s pledge that Japan would never become a military power, projecting influence strictly through 'heart-to-heart' economic, technical, and cultural partnerships.</a:t>
            </a:r>
          </a:p>
          <a:p>
            <a:pPr algn="just"/>
            <a:r>
              <a:rPr lang="en-GB" b="1" dirty="0">
                <a:solidFill>
                  <a:srgbClr val="FF0000"/>
                </a:solidFill>
                <a:latin typeface="Times New Roman" panose="02020603050405020304" pitchFamily="18" charset="0"/>
                <a:cs typeface="Times New Roman" panose="02020603050405020304" pitchFamily="18" charset="0"/>
              </a:rPr>
              <a:t>The Treaty of Peace and Friendship (August 1978). </a:t>
            </a:r>
            <a:r>
              <a:rPr lang="en-GB" dirty="0">
                <a:latin typeface="Times New Roman" panose="02020603050405020304" pitchFamily="18" charset="0"/>
                <a:cs typeface="Times New Roman" panose="02020603050405020304" pitchFamily="18" charset="0"/>
              </a:rPr>
              <a:t>Codified peaceful bilateral ties and legally anchored a decades-long framework of economic statecraft.</a:t>
            </a:r>
          </a:p>
          <a:p>
            <a:pPr algn="just"/>
            <a:r>
              <a:rPr lang="en-GB" b="1" dirty="0">
                <a:solidFill>
                  <a:srgbClr val="FF0000"/>
                </a:solidFill>
                <a:latin typeface="Times New Roman" panose="02020603050405020304" pitchFamily="18" charset="0"/>
                <a:cs typeface="Times New Roman" panose="02020603050405020304" pitchFamily="18" charset="0"/>
              </a:rPr>
              <a:t>The 3rd Plenum of the 11th CPC Central Committee (December 1978). </a:t>
            </a:r>
            <a:r>
              <a:rPr lang="en-GB" dirty="0">
                <a:latin typeface="Times New Roman" panose="02020603050405020304" pitchFamily="18" charset="0"/>
                <a:cs typeface="Times New Roman" panose="02020603050405020304" pitchFamily="18" charset="0"/>
              </a:rPr>
              <a:t>The historic domestic watershed in Beijing prioritizing economic modernization, open-door policy, and ordering science and technology to serve economic construction.</a:t>
            </a:r>
          </a:p>
          <a:p>
            <a:endParaRPr lang="en-GB" dirty="0"/>
          </a:p>
        </p:txBody>
      </p:sp>
      <p:pic>
        <p:nvPicPr>
          <p:cNvPr id="5" name="Immagine 4">
            <a:extLst>
              <a:ext uri="{FF2B5EF4-FFF2-40B4-BE49-F238E27FC236}">
                <a16:creationId xmlns:a16="http://schemas.microsoft.com/office/drawing/2014/main" id="{BCBF0BF5-929B-F6F2-F465-142E2622E24E}"/>
              </a:ext>
            </a:extLst>
          </p:cNvPr>
          <p:cNvPicPr>
            <a:picLocks noChangeAspect="1"/>
          </p:cNvPicPr>
          <p:nvPr/>
        </p:nvPicPr>
        <p:blipFill>
          <a:blip r:embed="rId3"/>
          <a:stretch>
            <a:fillRect/>
          </a:stretch>
        </p:blipFill>
        <p:spPr>
          <a:xfrm>
            <a:off x="7397977" y="1588169"/>
            <a:ext cx="4794023" cy="2614864"/>
          </a:xfrm>
          <a:prstGeom prst="rect">
            <a:avLst/>
          </a:prstGeom>
        </p:spPr>
      </p:pic>
      <p:pic>
        <p:nvPicPr>
          <p:cNvPr id="7" name="Immagine 6">
            <a:extLst>
              <a:ext uri="{FF2B5EF4-FFF2-40B4-BE49-F238E27FC236}">
                <a16:creationId xmlns:a16="http://schemas.microsoft.com/office/drawing/2014/main" id="{C23787CD-511E-BB91-5CFC-5DAD113F5E9B}"/>
              </a:ext>
            </a:extLst>
          </p:cNvPr>
          <p:cNvPicPr>
            <a:picLocks noChangeAspect="1"/>
          </p:cNvPicPr>
          <p:nvPr/>
        </p:nvPicPr>
        <p:blipFill>
          <a:blip r:embed="rId4"/>
          <a:stretch>
            <a:fillRect/>
          </a:stretch>
        </p:blipFill>
        <p:spPr>
          <a:xfrm>
            <a:off x="7397977" y="4347412"/>
            <a:ext cx="4794023" cy="2374232"/>
          </a:xfrm>
          <a:prstGeom prst="rect">
            <a:avLst/>
          </a:prstGeom>
        </p:spPr>
      </p:pic>
    </p:spTree>
    <p:extLst>
      <p:ext uri="{BB962C8B-B14F-4D97-AF65-F5344CB8AC3E}">
        <p14:creationId xmlns:p14="http://schemas.microsoft.com/office/powerpoint/2010/main" val="389903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3550EE92-63FC-48A8-960F-D008459D5A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48" y="0"/>
            <a:ext cx="12304295" cy="6994358"/>
          </a:xfrm>
          <a:prstGeom prst="rect">
            <a:avLst/>
          </a:prstGeom>
        </p:spPr>
      </p:pic>
    </p:spTree>
    <p:extLst>
      <p:ext uri="{BB962C8B-B14F-4D97-AF65-F5344CB8AC3E}">
        <p14:creationId xmlns:p14="http://schemas.microsoft.com/office/powerpoint/2010/main" val="361344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096BCDCD-6B05-059E-563F-BA5C567A78CB}"/>
              </a:ext>
            </a:extLst>
          </p:cNvPr>
          <p:cNvPicPr>
            <a:picLocks noChangeAspect="1"/>
          </p:cNvPicPr>
          <p:nvPr/>
        </p:nvPicPr>
        <p:blipFill>
          <a:blip r:embed="rId2"/>
          <a:stretch>
            <a:fillRect/>
          </a:stretch>
        </p:blipFill>
        <p:spPr>
          <a:xfrm>
            <a:off x="1" y="1"/>
            <a:ext cx="12192000" cy="5858466"/>
          </a:xfrm>
          <a:prstGeom prst="rect">
            <a:avLst/>
          </a:prstGeom>
        </p:spPr>
      </p:pic>
      <p:sp>
        <p:nvSpPr>
          <p:cNvPr id="4" name="CasellaDiTesto 3">
            <a:extLst>
              <a:ext uri="{FF2B5EF4-FFF2-40B4-BE49-F238E27FC236}">
                <a16:creationId xmlns:a16="http://schemas.microsoft.com/office/drawing/2014/main" id="{D01A15CC-445C-F9CD-03FA-44F72E42AF21}"/>
              </a:ext>
            </a:extLst>
          </p:cNvPr>
          <p:cNvSpPr txBox="1"/>
          <p:nvPr/>
        </p:nvSpPr>
        <p:spPr>
          <a:xfrm>
            <a:off x="545432" y="6160168"/>
            <a:ext cx="11646568" cy="757130"/>
          </a:xfrm>
          <a:prstGeom prst="rect">
            <a:avLst/>
          </a:prstGeom>
          <a:noFill/>
          <a:ln>
            <a:solidFill>
              <a:schemeClr val="bg2"/>
            </a:solidFill>
          </a:ln>
        </p:spPr>
        <p:txBody>
          <a:bodyPr wrap="square" rtlCol="0">
            <a:spAutoFit/>
          </a:bodyPr>
          <a:lstStyle/>
          <a:p>
            <a:pPr>
              <a:lnSpc>
                <a:spcPct val="90000"/>
              </a:lnSpc>
            </a:pPr>
            <a:r>
              <a:rPr lang="en-GB" sz="2400" dirty="0">
                <a:latin typeface="Times New Roman" panose="02020603050405020304" pitchFamily="18" charset="0"/>
                <a:cs typeface="Times New Roman" panose="02020603050405020304" pitchFamily="18" charset="0"/>
              </a:rPr>
              <a:t>Deng Xiaoping </a:t>
            </a:r>
            <a:r>
              <a:rPr lang="en-GB" sz="2400">
                <a:latin typeface="Times New Roman" panose="02020603050405020304" pitchFamily="18" charset="0"/>
                <a:cs typeface="Times New Roman" panose="02020603050405020304" pitchFamily="18" charset="0"/>
              </a:rPr>
              <a:t>(right) </a:t>
            </a:r>
            <a:r>
              <a:rPr lang="en-GB" sz="2400" dirty="0">
                <a:latin typeface="Times New Roman" panose="02020603050405020304" pitchFamily="18" charset="0"/>
                <a:cs typeface="Times New Roman" panose="02020603050405020304" pitchFamily="18" charset="0"/>
              </a:rPr>
              <a:t>and (leading Chinese economist) Chen Yun during the 3</a:t>
            </a:r>
            <a:r>
              <a:rPr lang="en-GB" sz="2400" baseline="30000" dirty="0">
                <a:latin typeface="Times New Roman" panose="02020603050405020304" pitchFamily="18" charset="0"/>
                <a:cs typeface="Times New Roman" panose="02020603050405020304" pitchFamily="18" charset="0"/>
              </a:rPr>
              <a:t>rd</a:t>
            </a:r>
            <a:r>
              <a:rPr lang="en-GB" sz="2400" dirty="0">
                <a:latin typeface="Times New Roman" panose="02020603050405020304" pitchFamily="18" charset="0"/>
                <a:cs typeface="Times New Roman" panose="02020603050405020304" pitchFamily="18" charset="0"/>
              </a:rPr>
              <a:t> Plenum of the 11</a:t>
            </a:r>
            <a:r>
              <a:rPr lang="en-GB" sz="2400" baseline="30000" dirty="0">
                <a:latin typeface="Times New Roman" panose="02020603050405020304" pitchFamily="18" charset="0"/>
                <a:cs typeface="Times New Roman" panose="02020603050405020304" pitchFamily="18" charset="0"/>
              </a:rPr>
              <a:t>th</a:t>
            </a:r>
            <a:r>
              <a:rPr lang="en-GB" sz="2400" dirty="0">
                <a:latin typeface="Times New Roman" panose="02020603050405020304" pitchFamily="18" charset="0"/>
                <a:cs typeface="Times New Roman" panose="02020603050405020304" pitchFamily="18" charset="0"/>
              </a:rPr>
              <a:t> Congress of CCP (December 1978)</a:t>
            </a:r>
          </a:p>
        </p:txBody>
      </p:sp>
    </p:spTree>
    <p:extLst>
      <p:ext uri="{BB962C8B-B14F-4D97-AF65-F5344CB8AC3E}">
        <p14:creationId xmlns:p14="http://schemas.microsoft.com/office/powerpoint/2010/main" val="66224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94B3F16-D48D-B173-ED27-9648951982B7}"/>
              </a:ext>
            </a:extLst>
          </p:cNvPr>
          <p:cNvSpPr>
            <a:spLocks noGrp="1"/>
          </p:cNvSpPr>
          <p:nvPr>
            <p:ph type="title"/>
          </p:nvPr>
        </p:nvSpPr>
        <p:spPr>
          <a:xfrm>
            <a:off x="481263" y="274638"/>
            <a:ext cx="11211427" cy="912478"/>
          </a:xfrm>
        </p:spPr>
        <p:txBody>
          <a:bodyPr>
            <a:normAutofit/>
          </a:bodyPr>
          <a:lstStyle/>
          <a:p>
            <a:pPr algn="ctr"/>
            <a:r>
              <a:rPr lang="en-GB" sz="3100" dirty="0">
                <a:latin typeface="Times New Roman" panose="02020603050405020304" pitchFamily="18" charset="0"/>
                <a:cs typeface="Times New Roman" panose="02020603050405020304" pitchFamily="18" charset="0"/>
              </a:rPr>
              <a:t>Securing cooperation amidst systemic instability</a:t>
            </a:r>
            <a:br>
              <a:rPr lang="en-GB" sz="2200" dirty="0">
                <a:latin typeface="Times New Roman" panose="02020603050405020304" pitchFamily="18" charset="0"/>
                <a:cs typeface="Times New Roman" panose="02020603050405020304" pitchFamily="18" charset="0"/>
              </a:rPr>
            </a:br>
            <a:r>
              <a:rPr lang="en-GB" sz="2200" dirty="0">
                <a:latin typeface="Times New Roman" panose="02020603050405020304" pitchFamily="18" charset="0"/>
                <a:cs typeface="Times New Roman" panose="02020603050405020304" pitchFamily="18" charset="0"/>
              </a:rPr>
              <a:t>The Long-Term Trade Agreement</a:t>
            </a:r>
          </a:p>
        </p:txBody>
      </p:sp>
      <p:sp>
        <p:nvSpPr>
          <p:cNvPr id="3" name="Segnaposto contenuto 2">
            <a:extLst>
              <a:ext uri="{FF2B5EF4-FFF2-40B4-BE49-F238E27FC236}">
                <a16:creationId xmlns:a16="http://schemas.microsoft.com/office/drawing/2014/main" id="{EFCF88D4-E759-58C7-BE2C-B67808372326}"/>
              </a:ext>
            </a:extLst>
          </p:cNvPr>
          <p:cNvSpPr>
            <a:spLocks noGrp="1"/>
          </p:cNvSpPr>
          <p:nvPr>
            <p:ph sz="half" idx="1"/>
          </p:nvPr>
        </p:nvSpPr>
        <p:spPr>
          <a:xfrm>
            <a:off x="848589" y="1257300"/>
            <a:ext cx="7749979" cy="5769142"/>
          </a:xfrm>
        </p:spPr>
        <p:txBody>
          <a:bodyPr>
            <a:noAutofit/>
          </a:bodyPr>
          <a:lstStyle/>
          <a:p>
            <a:pPr algn="just"/>
            <a:r>
              <a:rPr lang="en-GB" dirty="0">
                <a:latin typeface="Times New Roman" panose="02020603050405020304" pitchFamily="18" charset="0"/>
                <a:cs typeface="Times New Roman" panose="02020603050405020304" pitchFamily="18" charset="0"/>
              </a:rPr>
              <a:t>The second oil crisis, and gas shortage in the US forecast a second crisis in Western economies.</a:t>
            </a:r>
          </a:p>
          <a:p>
            <a:pPr algn="just"/>
            <a:r>
              <a:rPr lang="en-GB" dirty="0">
                <a:latin typeface="Times New Roman" panose="02020603050405020304" pitchFamily="18" charset="0"/>
                <a:cs typeface="Times New Roman" panose="02020603050405020304" pitchFamily="18" charset="0"/>
              </a:rPr>
              <a:t>Under the </a:t>
            </a:r>
            <a:r>
              <a:rPr lang="en-GB" b="1" dirty="0">
                <a:latin typeface="Times New Roman" panose="02020603050405020304" pitchFamily="18" charset="0"/>
                <a:cs typeface="Times New Roman" panose="02020603050405020304" pitchFamily="18" charset="0"/>
              </a:rPr>
              <a:t>8-year Long-Term Trade Agreement</a:t>
            </a:r>
            <a:r>
              <a:rPr lang="en-GB" dirty="0">
                <a:latin typeface="Times New Roman" panose="02020603050405020304" pitchFamily="18" charset="0"/>
                <a:cs typeface="Times New Roman" panose="02020603050405020304" pitchFamily="18" charset="0"/>
              </a:rPr>
              <a:t>, Japan imported Chinese crude oil and coal to meet post-oil shock energy needs in exchange for manufacturing equipment.</a:t>
            </a:r>
            <a:br>
              <a:rPr lang="en-GB" dirty="0"/>
            </a:br>
            <a:endParaRPr lang="en-GB" dirty="0"/>
          </a:p>
          <a:p>
            <a:pPr algn="just"/>
            <a:r>
              <a:rPr lang="en-GB" dirty="0">
                <a:latin typeface="Times New Roman" panose="02020603050405020304" pitchFamily="18" charset="0"/>
                <a:cs typeface="Times New Roman" panose="02020603050405020304" pitchFamily="18" charset="0"/>
              </a:rPr>
              <a:t>1981. The newly-installed (Ronald) </a:t>
            </a:r>
            <a:r>
              <a:rPr lang="en-GB" b="1" dirty="0">
                <a:latin typeface="Times New Roman" panose="02020603050405020304" pitchFamily="18" charset="0"/>
                <a:cs typeface="Times New Roman" panose="02020603050405020304" pitchFamily="18" charset="0"/>
              </a:rPr>
              <a:t>Reagan administration </a:t>
            </a:r>
            <a:r>
              <a:rPr lang="en-GB" dirty="0">
                <a:latin typeface="Times New Roman" panose="02020603050405020304" pitchFamily="18" charset="0"/>
                <a:cs typeface="Times New Roman" panose="02020603050405020304" pitchFamily="18" charset="0"/>
              </a:rPr>
              <a:t>threatens to impose high-tariffs on Japanese commercial goods to restore the balance of payments. </a:t>
            </a:r>
          </a:p>
          <a:p>
            <a:pPr algn="just"/>
            <a:r>
              <a:rPr lang="en-GB" dirty="0">
                <a:latin typeface="Times New Roman" panose="02020603050405020304" pitchFamily="18" charset="0"/>
                <a:cs typeface="Times New Roman" panose="02020603050405020304" pitchFamily="18" charset="0"/>
              </a:rPr>
              <a:t>Japanese government, manufacturing and tech giants (Nissan, Honda, Kawasaki, Toyota, Matsushita, Sharp, Panasonic) look at Europe (the UK now an EEC member State), PRC, and ASEAN to shield Japanese economy from US tariffs. </a:t>
            </a:r>
          </a:p>
        </p:txBody>
      </p:sp>
      <p:pic>
        <p:nvPicPr>
          <p:cNvPr id="6" name="Segnaposto contenuto 5">
            <a:extLst>
              <a:ext uri="{FF2B5EF4-FFF2-40B4-BE49-F238E27FC236}">
                <a16:creationId xmlns:a16="http://schemas.microsoft.com/office/drawing/2014/main" id="{DF81A387-17CA-342E-EA3E-C281D09E544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9081810" y="1404728"/>
            <a:ext cx="2883596" cy="2346158"/>
          </a:xfrm>
          <a:prstGeom prst="rect">
            <a:avLst/>
          </a:prstGeom>
        </p:spPr>
      </p:pic>
      <p:pic>
        <p:nvPicPr>
          <p:cNvPr id="5" name="Immagine 4">
            <a:extLst>
              <a:ext uri="{FF2B5EF4-FFF2-40B4-BE49-F238E27FC236}">
                <a16:creationId xmlns:a16="http://schemas.microsoft.com/office/drawing/2014/main" id="{842FCEFC-1A30-1078-1D5A-CD36E9BD254B}"/>
              </a:ext>
            </a:extLst>
          </p:cNvPr>
          <p:cNvPicPr>
            <a:picLocks noChangeAspect="1"/>
          </p:cNvPicPr>
          <p:nvPr/>
        </p:nvPicPr>
        <p:blipFill>
          <a:blip r:embed="rId3"/>
          <a:srcRect t="9784" b="14152"/>
          <a:stretch>
            <a:fillRect/>
          </a:stretch>
        </p:blipFill>
        <p:spPr>
          <a:xfrm>
            <a:off x="9081810" y="3968498"/>
            <a:ext cx="2883596" cy="2614864"/>
          </a:xfrm>
          <a:prstGeom prst="rect">
            <a:avLst/>
          </a:prstGeom>
        </p:spPr>
      </p:pic>
    </p:spTree>
    <p:extLst>
      <p:ext uri="{BB962C8B-B14F-4D97-AF65-F5344CB8AC3E}">
        <p14:creationId xmlns:p14="http://schemas.microsoft.com/office/powerpoint/2010/main" val="1438767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0840F67A-1C4A-C5A5-3752-76497993424D}"/>
              </a:ext>
            </a:extLst>
          </p:cNvPr>
          <p:cNvSpPr>
            <a:spLocks noGrp="1"/>
          </p:cNvSpPr>
          <p:nvPr>
            <p:ph idx="1"/>
          </p:nvPr>
        </p:nvSpPr>
        <p:spPr>
          <a:xfrm>
            <a:off x="264695" y="368968"/>
            <a:ext cx="6031832" cy="4170948"/>
          </a:xfrm>
        </p:spPr>
        <p:txBody>
          <a:bodyPr>
            <a:normAutofit/>
          </a:bodyPr>
          <a:lstStyle/>
          <a:p>
            <a:pPr algn="just"/>
            <a:r>
              <a:rPr lang="en-GB" b="1" dirty="0">
                <a:solidFill>
                  <a:srgbClr val="FF0000"/>
                </a:solidFill>
                <a:latin typeface="Times New Roman" panose="02020603050405020304" pitchFamily="18" charset="0"/>
                <a:cs typeface="Times New Roman" panose="02020603050405020304" pitchFamily="18" charset="0"/>
              </a:rPr>
              <a:t>The 1978 Long-Term Trade Agreement</a:t>
            </a:r>
            <a:r>
              <a:rPr lang="en-GB" dirty="0">
                <a:latin typeface="Times New Roman" panose="02020603050405020304" pitchFamily="18" charset="0"/>
                <a:cs typeface="Times New Roman" panose="02020603050405020304" pitchFamily="18" charset="0"/>
              </a:rPr>
              <a:t>. An 8-year structural agreement exchanging Chinese petroleum and coal for Japanese plant machinery and construction materials</a:t>
            </a:r>
          </a:p>
          <a:p>
            <a:pPr algn="just"/>
            <a:r>
              <a:rPr lang="en-GB" dirty="0">
                <a:latin typeface="Times New Roman" panose="02020603050405020304" pitchFamily="18" charset="0"/>
                <a:cs typeface="Times New Roman" panose="02020603050405020304" pitchFamily="18" charset="0"/>
              </a:rPr>
              <a:t>Capital Influx. In 1978, China signed $6 billion in foreign plant and equipment contracts, awarding </a:t>
            </a:r>
            <a:r>
              <a:rPr lang="en-GB" dirty="0">
                <a:solidFill>
                  <a:srgbClr val="FF0000"/>
                </a:solidFill>
                <a:latin typeface="Times New Roman" panose="02020603050405020304" pitchFamily="18" charset="0"/>
                <a:cs typeface="Times New Roman" panose="02020603050405020304" pitchFamily="18" charset="0"/>
              </a:rPr>
              <a:t>64% directly to Japanese corporations</a:t>
            </a:r>
          </a:p>
          <a:p>
            <a:pPr algn="just"/>
            <a:r>
              <a:rPr lang="en-GB" dirty="0">
                <a:solidFill>
                  <a:srgbClr val="FF0000"/>
                </a:solidFill>
                <a:latin typeface="Times New Roman" panose="02020603050405020304" pitchFamily="18" charset="0"/>
                <a:cs typeface="Times New Roman" panose="02020603050405020304" pitchFamily="18" charset="0"/>
              </a:rPr>
              <a:t>Nippon Steel </a:t>
            </a:r>
            <a:r>
              <a:rPr lang="en-GB" dirty="0">
                <a:latin typeface="Times New Roman" panose="02020603050405020304" pitchFamily="18" charset="0"/>
                <a:cs typeface="Times New Roman" panose="02020603050405020304" pitchFamily="18" charset="0"/>
              </a:rPr>
              <a:t>provided technical assistance and equipment for Shanghai's </a:t>
            </a:r>
            <a:r>
              <a:rPr lang="en-GB" b="1" dirty="0">
                <a:latin typeface="Times New Roman" panose="02020603050405020304" pitchFamily="18" charset="0"/>
                <a:cs typeface="Times New Roman" panose="02020603050405020304" pitchFamily="18" charset="0"/>
              </a:rPr>
              <a:t>Baoshan Iron and Steel Complex</a:t>
            </a:r>
            <a:r>
              <a:rPr lang="en-GB" dirty="0">
                <a:latin typeface="Times New Roman" panose="02020603050405020304" pitchFamily="18" charset="0"/>
                <a:cs typeface="Times New Roman" panose="02020603050405020304" pitchFamily="18" charset="0"/>
              </a:rPr>
              <a:t>.</a:t>
            </a:r>
          </a:p>
        </p:txBody>
      </p:sp>
      <p:sp>
        <p:nvSpPr>
          <p:cNvPr id="6" name="CasellaDiTesto 5">
            <a:extLst>
              <a:ext uri="{FF2B5EF4-FFF2-40B4-BE49-F238E27FC236}">
                <a16:creationId xmlns:a16="http://schemas.microsoft.com/office/drawing/2014/main" id="{2162FE94-6AD0-94B3-098D-DB8A10F140F3}"/>
              </a:ext>
            </a:extLst>
          </p:cNvPr>
          <p:cNvSpPr txBox="1"/>
          <p:nvPr/>
        </p:nvSpPr>
        <p:spPr>
          <a:xfrm>
            <a:off x="4491789" y="5293895"/>
            <a:ext cx="184731" cy="424732"/>
          </a:xfrm>
          <a:prstGeom prst="rect">
            <a:avLst/>
          </a:prstGeom>
          <a:noFill/>
          <a:ln>
            <a:solidFill>
              <a:schemeClr val="bg2"/>
            </a:solidFill>
          </a:ln>
        </p:spPr>
        <p:txBody>
          <a:bodyPr wrap="none" rtlCol="0">
            <a:spAutoFit/>
          </a:bodyPr>
          <a:lstStyle/>
          <a:p>
            <a:pPr>
              <a:lnSpc>
                <a:spcPct val="90000"/>
              </a:lnSpc>
            </a:pPr>
            <a:endParaRPr lang="en-GB" sz="2400" dirty="0" err="1"/>
          </a:p>
        </p:txBody>
      </p:sp>
      <p:pic>
        <p:nvPicPr>
          <p:cNvPr id="8" name="Immagine 7">
            <a:extLst>
              <a:ext uri="{FF2B5EF4-FFF2-40B4-BE49-F238E27FC236}">
                <a16:creationId xmlns:a16="http://schemas.microsoft.com/office/drawing/2014/main" id="{EE688C8E-B746-0E41-F943-465D83018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2800" y="161423"/>
            <a:ext cx="4957010" cy="3267577"/>
          </a:xfrm>
          <a:prstGeom prst="rect">
            <a:avLst/>
          </a:prstGeom>
        </p:spPr>
      </p:pic>
      <p:pic>
        <p:nvPicPr>
          <p:cNvPr id="10" name="Immagine 9">
            <a:extLst>
              <a:ext uri="{FF2B5EF4-FFF2-40B4-BE49-F238E27FC236}">
                <a16:creationId xmlns:a16="http://schemas.microsoft.com/office/drawing/2014/main" id="{6B5C351C-A22C-2A6C-FB8C-8ABE9C3142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4990" y="3429000"/>
            <a:ext cx="4957010" cy="3238500"/>
          </a:xfrm>
          <a:prstGeom prst="rect">
            <a:avLst/>
          </a:prstGeom>
        </p:spPr>
      </p:pic>
    </p:spTree>
    <p:extLst>
      <p:ext uri="{BB962C8B-B14F-4D97-AF65-F5344CB8AC3E}">
        <p14:creationId xmlns:p14="http://schemas.microsoft.com/office/powerpoint/2010/main" val="1403098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5278D51-9693-A77E-2CFE-C977587F5FC9}"/>
              </a:ext>
            </a:extLst>
          </p:cNvPr>
          <p:cNvSpPr>
            <a:spLocks noGrp="1"/>
          </p:cNvSpPr>
          <p:nvPr>
            <p:ph idx="1"/>
          </p:nvPr>
        </p:nvSpPr>
        <p:spPr>
          <a:xfrm>
            <a:off x="1217930" y="352927"/>
            <a:ext cx="6754995" cy="6230436"/>
          </a:xfrm>
        </p:spPr>
        <p:txBody>
          <a:bodyPr>
            <a:normAutofit lnSpcReduction="10000"/>
          </a:bodyPr>
          <a:lstStyle/>
          <a:p>
            <a:pPr algn="just"/>
            <a:r>
              <a:rPr lang="en-GB" b="1" dirty="0">
                <a:latin typeface="Times New Roman" panose="02020603050405020304" pitchFamily="18" charset="0"/>
                <a:cs typeface="Times New Roman" panose="02020603050405020304" pitchFamily="18" charset="0"/>
              </a:rPr>
              <a:t>Deng’s October 1978 Visit to Japan</a:t>
            </a:r>
            <a:r>
              <a:rPr lang="en-GB" dirty="0">
                <a:latin typeface="Times New Roman" panose="02020603050405020304" pitchFamily="18" charset="0"/>
                <a:cs typeface="Times New Roman" panose="02020603050405020304" pitchFamily="18" charset="0"/>
              </a:rPr>
              <a:t>. The symbolic and psychological catalyst for China's industrial modernization, including his press conference at the Japan Press Club</a:t>
            </a:r>
          </a:p>
          <a:p>
            <a:pPr algn="just"/>
            <a:r>
              <a:rPr lang="en-GB" dirty="0">
                <a:latin typeface="Times New Roman" panose="02020603050405020304" pitchFamily="18" charset="0"/>
                <a:cs typeface="Times New Roman" panose="02020603050405020304" pitchFamily="18" charset="0"/>
              </a:rPr>
              <a:t>Firsthand Observation of Modernity. Inspecting the Nippon Steel facilities (picture on the right) Nissan Zama automotive plant, Panasonic factories, and riding the Shinkansen bullet train to observe Japanese manufacturing efficiency firsthand</a:t>
            </a:r>
          </a:p>
          <a:p>
            <a:pPr algn="just"/>
            <a:r>
              <a:rPr lang="en-GB" dirty="0">
                <a:latin typeface="Times New Roman" panose="02020603050405020304" pitchFamily="18" charset="0"/>
                <a:cs typeface="Times New Roman" panose="02020603050405020304" pitchFamily="18" charset="0"/>
              </a:rPr>
              <a:t>Inauguration of </a:t>
            </a:r>
            <a:r>
              <a:rPr lang="en-GB" b="1" dirty="0">
                <a:latin typeface="Times New Roman" panose="02020603050405020304" pitchFamily="18" charset="0"/>
                <a:cs typeface="Times New Roman" panose="02020603050405020304" pitchFamily="18" charset="0"/>
              </a:rPr>
              <a:t>ODA </a:t>
            </a:r>
            <a:r>
              <a:rPr lang="en-GB" dirty="0">
                <a:latin typeface="Times New Roman" panose="02020603050405020304" pitchFamily="18" charset="0"/>
                <a:cs typeface="Times New Roman" panose="02020603050405020304" pitchFamily="18" charset="0"/>
              </a:rPr>
              <a:t>(1979). Japan became the first full-fledged market economy donor nation to extend Official Development Assistance (ODA) to China, financing critical infrastructure (ports, power grids, railways)</a:t>
            </a:r>
          </a:p>
          <a:p>
            <a:pPr algn="just"/>
            <a:r>
              <a:rPr lang="en-GB" dirty="0">
                <a:latin typeface="Times New Roman" panose="02020603050405020304" pitchFamily="18" charset="0"/>
                <a:cs typeface="Times New Roman" panose="02020603050405020304" pitchFamily="18" charset="0"/>
              </a:rPr>
              <a:t>Emulation of the </a:t>
            </a:r>
            <a:r>
              <a:rPr lang="en-GB" b="1" dirty="0">
                <a:solidFill>
                  <a:srgbClr val="FF0000"/>
                </a:solidFill>
                <a:latin typeface="Times New Roman" panose="02020603050405020304" pitchFamily="18" charset="0"/>
                <a:cs typeface="Times New Roman" panose="02020603050405020304" pitchFamily="18" charset="0"/>
              </a:rPr>
              <a:t>Japanese Model</a:t>
            </a:r>
            <a:r>
              <a:rPr lang="en-GB" dirty="0">
                <a:latin typeface="Times New Roman" panose="02020603050405020304" pitchFamily="18" charset="0"/>
                <a:cs typeface="Times New Roman" panose="02020603050405020304" pitchFamily="18" charset="0"/>
              </a:rPr>
              <a:t>. Direct learning from Japanese industrial management, quality standards, and export-oriented development strategies</a:t>
            </a:r>
          </a:p>
        </p:txBody>
      </p:sp>
      <p:sp>
        <p:nvSpPr>
          <p:cNvPr id="4" name="CasellaDiTesto 3">
            <a:extLst>
              <a:ext uri="{FF2B5EF4-FFF2-40B4-BE49-F238E27FC236}">
                <a16:creationId xmlns:a16="http://schemas.microsoft.com/office/drawing/2014/main" id="{7B80E3FB-C84C-E5E4-098F-AB9B4244DE92}"/>
              </a:ext>
            </a:extLst>
          </p:cNvPr>
          <p:cNvSpPr txBox="1"/>
          <p:nvPr/>
        </p:nvSpPr>
        <p:spPr>
          <a:xfrm>
            <a:off x="8341895" y="475330"/>
            <a:ext cx="3593432" cy="2419124"/>
          </a:xfrm>
          <a:prstGeom prst="rect">
            <a:avLst/>
          </a:prstGeom>
          <a:noFill/>
          <a:ln>
            <a:solidFill>
              <a:schemeClr val="bg2"/>
            </a:solidFill>
          </a:ln>
        </p:spPr>
        <p:txBody>
          <a:bodyPr wrap="square" rtlCol="0">
            <a:spAutoFit/>
          </a:bodyPr>
          <a:lstStyle/>
          <a:p>
            <a:pPr algn="just">
              <a:lnSpc>
                <a:spcPct val="90000"/>
              </a:lnSpc>
            </a:pPr>
            <a:r>
              <a:rPr lang="en-GB" sz="2400" dirty="0">
                <a:latin typeface="Times New Roman" panose="02020603050405020304" pitchFamily="18" charset="0"/>
                <a:cs typeface="Times New Roman" panose="02020603050405020304" pitchFamily="18" charset="0"/>
              </a:rPr>
              <a:t>Infrastructure Financing via ODA. Japan's pioneering ODA funded deep-water ports, power generation, and coal-transport railways needed to handle heavy material flows</a:t>
            </a:r>
          </a:p>
        </p:txBody>
      </p:sp>
      <p:pic>
        <p:nvPicPr>
          <p:cNvPr id="5" name="Immagine 4">
            <a:extLst>
              <a:ext uri="{FF2B5EF4-FFF2-40B4-BE49-F238E27FC236}">
                <a16:creationId xmlns:a16="http://schemas.microsoft.com/office/drawing/2014/main" id="{9567417F-7334-5F39-1CD0-68A18357B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0443" y="3224462"/>
            <a:ext cx="3593432" cy="3110809"/>
          </a:xfrm>
          <a:prstGeom prst="rect">
            <a:avLst/>
          </a:prstGeom>
        </p:spPr>
      </p:pic>
    </p:spTree>
    <p:extLst>
      <p:ext uri="{BB962C8B-B14F-4D97-AF65-F5344CB8AC3E}">
        <p14:creationId xmlns:p14="http://schemas.microsoft.com/office/powerpoint/2010/main" val="363201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a:extLst>
              <a:ext uri="{FF2B5EF4-FFF2-40B4-BE49-F238E27FC236}">
                <a16:creationId xmlns:a16="http://schemas.microsoft.com/office/drawing/2014/main" id="{EC973ADE-958E-D1E9-263C-FE40BF5CDA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244" y="3641058"/>
            <a:ext cx="6128084" cy="3024939"/>
          </a:xfrm>
          <a:prstGeom prst="rect">
            <a:avLst/>
          </a:prstGeom>
        </p:spPr>
      </p:pic>
      <p:pic>
        <p:nvPicPr>
          <p:cNvPr id="7" name="Immagine 6">
            <a:extLst>
              <a:ext uri="{FF2B5EF4-FFF2-40B4-BE49-F238E27FC236}">
                <a16:creationId xmlns:a16="http://schemas.microsoft.com/office/drawing/2014/main" id="{304D142A-33A0-A699-6BED-66FCBB0C8E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243" y="359443"/>
            <a:ext cx="6128083" cy="2857500"/>
          </a:xfrm>
          <a:prstGeom prst="rect">
            <a:avLst/>
          </a:prstGeom>
        </p:spPr>
      </p:pic>
      <p:pic>
        <p:nvPicPr>
          <p:cNvPr id="9" name="Immagine 8">
            <a:extLst>
              <a:ext uri="{FF2B5EF4-FFF2-40B4-BE49-F238E27FC236}">
                <a16:creationId xmlns:a16="http://schemas.microsoft.com/office/drawing/2014/main" id="{416669F5-0C15-E447-5B31-354C803CA0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7283" y="3641058"/>
            <a:ext cx="4546937" cy="3024938"/>
          </a:xfrm>
          <a:prstGeom prst="rect">
            <a:avLst/>
          </a:prstGeom>
        </p:spPr>
      </p:pic>
      <p:sp>
        <p:nvSpPr>
          <p:cNvPr id="10" name="CasellaDiTesto 9">
            <a:extLst>
              <a:ext uri="{FF2B5EF4-FFF2-40B4-BE49-F238E27FC236}">
                <a16:creationId xmlns:a16="http://schemas.microsoft.com/office/drawing/2014/main" id="{3AD1993A-26AD-0140-3E7E-42FD0D2C649F}"/>
              </a:ext>
            </a:extLst>
          </p:cNvPr>
          <p:cNvSpPr txBox="1"/>
          <p:nvPr/>
        </p:nvSpPr>
        <p:spPr>
          <a:xfrm>
            <a:off x="7347283" y="705853"/>
            <a:ext cx="3978443" cy="2086725"/>
          </a:xfrm>
          <a:prstGeom prst="rect">
            <a:avLst/>
          </a:prstGeom>
          <a:noFill/>
          <a:ln>
            <a:solidFill>
              <a:schemeClr val="bg2"/>
            </a:solidFill>
          </a:ln>
        </p:spPr>
        <p:txBody>
          <a:bodyPr wrap="square" rtlCol="0">
            <a:spAutoFit/>
          </a:bodyPr>
          <a:lstStyle/>
          <a:p>
            <a:pPr algn="just">
              <a:lnSpc>
                <a:spcPct val="90000"/>
              </a:lnSpc>
            </a:pPr>
            <a:r>
              <a:rPr lang="en-GB" sz="2400" dirty="0">
                <a:latin typeface="Times New Roman" panose="02020603050405020304" pitchFamily="18" charset="0"/>
                <a:cs typeface="Times New Roman" panose="02020603050405020304" pitchFamily="18" charset="0"/>
              </a:rPr>
              <a:t>Deng Xiaoping and Chinese Vice Prime Minister and leading reformer </a:t>
            </a:r>
            <a:r>
              <a:rPr lang="en-GB" sz="2400" b="1" dirty="0">
                <a:latin typeface="Times New Roman" panose="02020603050405020304" pitchFamily="18" charset="0"/>
                <a:cs typeface="Times New Roman" panose="02020603050405020304" pitchFamily="18" charset="0"/>
              </a:rPr>
              <a:t>Gu Mu</a:t>
            </a:r>
            <a:r>
              <a:rPr lang="en-GB" sz="2400" dirty="0">
                <a:latin typeface="Times New Roman" panose="02020603050405020304" pitchFamily="18" charset="0"/>
                <a:cs typeface="Times New Roman" panose="02020603050405020304" pitchFamily="18" charset="0"/>
              </a:rPr>
              <a:t>; The Special Economic Zones; Deng Xiaoping on a Japanese </a:t>
            </a:r>
            <a:r>
              <a:rPr lang="en-GB" sz="2400" i="1" dirty="0">
                <a:latin typeface="Times New Roman" panose="02020603050405020304" pitchFamily="18" charset="0"/>
                <a:cs typeface="Times New Roman" panose="02020603050405020304" pitchFamily="18" charset="0"/>
              </a:rPr>
              <a:t>Shinkansen</a:t>
            </a:r>
            <a:r>
              <a:rPr lang="en-GB" sz="2400" dirty="0">
                <a:latin typeface="Times New Roman" panose="02020603050405020304" pitchFamily="18" charset="0"/>
                <a:cs typeface="Times New Roman" panose="02020603050405020304" pitchFamily="18" charset="0"/>
              </a:rPr>
              <a:t> (October 1978).</a:t>
            </a:r>
          </a:p>
        </p:txBody>
      </p:sp>
    </p:spTree>
    <p:extLst>
      <p:ext uri="{BB962C8B-B14F-4D97-AF65-F5344CB8AC3E}">
        <p14:creationId xmlns:p14="http://schemas.microsoft.com/office/powerpoint/2010/main" val="183340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4877890-7434-C307-A568-021300C5F876}"/>
              </a:ext>
            </a:extLst>
          </p:cNvPr>
          <p:cNvSpPr>
            <a:spLocks noGrp="1"/>
          </p:cNvSpPr>
          <p:nvPr>
            <p:ph type="title"/>
          </p:nvPr>
        </p:nvSpPr>
        <p:spPr>
          <a:xfrm>
            <a:off x="1217931" y="0"/>
            <a:ext cx="9756141" cy="1572126"/>
          </a:xfrm>
        </p:spPr>
        <p:txBody>
          <a:bodyPr>
            <a:normAutofit fontScale="90000"/>
          </a:bodyPr>
          <a:lstStyle/>
          <a:p>
            <a:pPr algn="ctr"/>
            <a:r>
              <a:rPr lang="en-GB" sz="3600" dirty="0">
                <a:latin typeface="Times New Roman" panose="02020603050405020304" pitchFamily="18" charset="0"/>
                <a:cs typeface="Times New Roman" panose="02020603050405020304" pitchFamily="18" charset="0"/>
              </a:rPr>
              <a:t>The Cold War Strikes Back</a:t>
            </a:r>
            <a:br>
              <a:rPr lang="en-GB" sz="3600" dirty="0">
                <a:latin typeface="Times New Roman" panose="02020603050405020304" pitchFamily="18" charset="0"/>
                <a:cs typeface="Times New Roman" panose="02020603050405020304" pitchFamily="18" charset="0"/>
              </a:rPr>
            </a:br>
            <a:r>
              <a:rPr lang="en-GB" sz="3600" dirty="0">
                <a:latin typeface="Times New Roman" panose="02020603050405020304" pitchFamily="18" charset="0"/>
                <a:cs typeface="Times New Roman" panose="02020603050405020304" pitchFamily="18" charset="0"/>
              </a:rPr>
              <a:t> COCOM Export Restrictions</a:t>
            </a:r>
            <a:br>
              <a:rPr lang="en-GB" dirty="0"/>
            </a:br>
            <a:endParaRPr lang="en-GB" dirty="0"/>
          </a:p>
        </p:txBody>
      </p:sp>
      <p:sp>
        <p:nvSpPr>
          <p:cNvPr id="3" name="Segnaposto contenuto 2">
            <a:extLst>
              <a:ext uri="{FF2B5EF4-FFF2-40B4-BE49-F238E27FC236}">
                <a16:creationId xmlns:a16="http://schemas.microsoft.com/office/drawing/2014/main" id="{6BD2536A-5208-D34D-E891-64C8A40A72D4}"/>
              </a:ext>
            </a:extLst>
          </p:cNvPr>
          <p:cNvSpPr>
            <a:spLocks noGrp="1"/>
          </p:cNvSpPr>
          <p:nvPr>
            <p:ph idx="1"/>
          </p:nvPr>
        </p:nvSpPr>
        <p:spPr>
          <a:xfrm>
            <a:off x="1217928" y="1219200"/>
            <a:ext cx="5648090" cy="5638800"/>
          </a:xfrm>
        </p:spPr>
        <p:txBody>
          <a:bodyPr>
            <a:normAutofit fontScale="92500"/>
          </a:bodyPr>
          <a:lstStyle/>
          <a:p>
            <a:pPr algn="just"/>
            <a:r>
              <a:rPr lang="en-GB" dirty="0">
                <a:latin typeface="Times New Roman" panose="02020603050405020304" pitchFamily="18" charset="0"/>
                <a:cs typeface="Times New Roman" panose="02020603050405020304" pitchFamily="18" charset="0"/>
              </a:rPr>
              <a:t>Hitachi (1983). Digital telephone switch exports suspended due to US dual-use military concerns</a:t>
            </a:r>
          </a:p>
          <a:p>
            <a:pPr algn="just"/>
            <a:r>
              <a:rPr lang="en-GB" dirty="0">
                <a:latin typeface="Times New Roman" panose="02020603050405020304" pitchFamily="18" charset="0"/>
                <a:cs typeface="Times New Roman" panose="02020603050405020304" pitchFamily="18" charset="0"/>
              </a:rPr>
              <a:t>Panasonic and Hitachi (1985–1989). Video-Cassette-Record (VCR) plant projects delayed due to COCOM precision cylinder head machining controls; approved only after technological downgrading</a:t>
            </a:r>
          </a:p>
          <a:p>
            <a:pPr algn="just"/>
            <a:r>
              <a:rPr lang="en-GB" dirty="0">
                <a:latin typeface="Times New Roman" panose="02020603050405020304" pitchFamily="18" charset="0"/>
                <a:cs typeface="Times New Roman" panose="02020603050405020304" pitchFamily="18" charset="0"/>
              </a:rPr>
              <a:t>Linear IC Controls. Tech transfer restricted strictly to linear ICs for televisions rather than advanced microprocessors</a:t>
            </a:r>
          </a:p>
          <a:p>
            <a:pPr algn="just"/>
            <a:r>
              <a:rPr lang="en-GB" b="1" dirty="0">
                <a:latin typeface="Times New Roman" panose="02020603050405020304" pitchFamily="18" charset="0"/>
                <a:cs typeface="Times New Roman" panose="02020603050405020304" pitchFamily="18" charset="0"/>
              </a:rPr>
              <a:t>The 1987 Toshiba Machinery </a:t>
            </a:r>
            <a:r>
              <a:rPr lang="en-GB" dirty="0">
                <a:latin typeface="Times New Roman" panose="02020603050405020304" pitchFamily="18" charset="0"/>
                <a:cs typeface="Times New Roman" panose="02020603050405020304" pitchFamily="18" charset="0"/>
              </a:rPr>
              <a:t>Incident. Illicit machine tool exports to the USSR triggered severe US political backlash, forcing Japan to amend its Foreign Exchange Law (Sept 1987) and create CISTEC (1989)</a:t>
            </a:r>
          </a:p>
          <a:p>
            <a:endParaRPr lang="en-GB" dirty="0"/>
          </a:p>
        </p:txBody>
      </p:sp>
      <p:pic>
        <p:nvPicPr>
          <p:cNvPr id="5" name="Immagine 4">
            <a:extLst>
              <a:ext uri="{FF2B5EF4-FFF2-40B4-BE49-F238E27FC236}">
                <a16:creationId xmlns:a16="http://schemas.microsoft.com/office/drawing/2014/main" id="{BF2A317F-F45A-3A82-7585-A12872D95294}"/>
              </a:ext>
            </a:extLst>
          </p:cNvPr>
          <p:cNvPicPr>
            <a:picLocks noChangeAspect="1"/>
          </p:cNvPicPr>
          <p:nvPr/>
        </p:nvPicPr>
        <p:blipFill>
          <a:blip r:embed="rId2">
            <a:extLst>
              <a:ext uri="{28A0092B-C50C-407E-A947-70E740481C1C}">
                <a14:useLocalDpi xmlns:a14="http://schemas.microsoft.com/office/drawing/2010/main" val="0"/>
              </a:ext>
            </a:extLst>
          </a:blip>
          <a:srcRect b="41030"/>
          <a:stretch>
            <a:fillRect/>
          </a:stretch>
        </p:blipFill>
        <p:spPr>
          <a:xfrm>
            <a:off x="8486774" y="2948740"/>
            <a:ext cx="3705225" cy="1572126"/>
          </a:xfrm>
          <a:prstGeom prst="rect">
            <a:avLst/>
          </a:prstGeom>
        </p:spPr>
      </p:pic>
      <p:pic>
        <p:nvPicPr>
          <p:cNvPr id="7" name="Immagine 6">
            <a:extLst>
              <a:ext uri="{FF2B5EF4-FFF2-40B4-BE49-F238E27FC236}">
                <a16:creationId xmlns:a16="http://schemas.microsoft.com/office/drawing/2014/main" id="{628B468D-1770-8D76-294C-CCB43F3202D6}"/>
              </a:ext>
            </a:extLst>
          </p:cNvPr>
          <p:cNvPicPr>
            <a:picLocks noChangeAspect="1"/>
          </p:cNvPicPr>
          <p:nvPr/>
        </p:nvPicPr>
        <p:blipFill>
          <a:blip r:embed="rId3"/>
          <a:srcRect b="48850"/>
          <a:stretch>
            <a:fillRect/>
          </a:stretch>
        </p:blipFill>
        <p:spPr>
          <a:xfrm>
            <a:off x="8486774" y="4722644"/>
            <a:ext cx="3705226" cy="2082467"/>
          </a:xfrm>
          <a:prstGeom prst="rect">
            <a:avLst/>
          </a:prstGeom>
        </p:spPr>
      </p:pic>
      <p:pic>
        <p:nvPicPr>
          <p:cNvPr id="9" name="Immagine 8">
            <a:extLst>
              <a:ext uri="{FF2B5EF4-FFF2-40B4-BE49-F238E27FC236}">
                <a16:creationId xmlns:a16="http://schemas.microsoft.com/office/drawing/2014/main" id="{5835418B-4D50-40F5-348A-563F4407BED9}"/>
              </a:ext>
            </a:extLst>
          </p:cNvPr>
          <p:cNvPicPr>
            <a:picLocks noChangeAspect="1"/>
          </p:cNvPicPr>
          <p:nvPr/>
        </p:nvPicPr>
        <p:blipFill>
          <a:blip r:embed="rId4">
            <a:extLst>
              <a:ext uri="{28A0092B-C50C-407E-A947-70E740481C1C}">
                <a14:useLocalDpi xmlns:a14="http://schemas.microsoft.com/office/drawing/2010/main" val="0"/>
              </a:ext>
            </a:extLst>
          </a:blip>
          <a:srcRect t="12632" r="7330" b="14005"/>
          <a:stretch>
            <a:fillRect/>
          </a:stretch>
        </p:blipFill>
        <p:spPr>
          <a:xfrm>
            <a:off x="8486773" y="1219199"/>
            <a:ext cx="3705226" cy="2082467"/>
          </a:xfrm>
          <a:prstGeom prst="rect">
            <a:avLst/>
          </a:prstGeom>
        </p:spPr>
      </p:pic>
    </p:spTree>
    <p:extLst>
      <p:ext uri="{BB962C8B-B14F-4D97-AF65-F5344CB8AC3E}">
        <p14:creationId xmlns:p14="http://schemas.microsoft.com/office/powerpoint/2010/main" val="4006088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a:extLst>
              <a:ext uri="{FF2B5EF4-FFF2-40B4-BE49-F238E27FC236}">
                <a16:creationId xmlns:a16="http://schemas.microsoft.com/office/drawing/2014/main" id="{EB2FF96C-CEF4-84C5-1E5E-3FD88BCB3971}"/>
              </a:ext>
            </a:extLst>
          </p:cNvPr>
          <p:cNvPicPr>
            <a:picLocks noChangeAspect="1"/>
          </p:cNvPicPr>
          <p:nvPr/>
        </p:nvPicPr>
        <p:blipFill>
          <a:blip r:embed="rId2">
            <a:extLst>
              <a:ext uri="{28A0092B-C50C-407E-A947-70E740481C1C}">
                <a14:useLocalDpi xmlns:a14="http://schemas.microsoft.com/office/drawing/2010/main" val="0"/>
              </a:ext>
            </a:extLst>
          </a:blip>
          <a:srcRect r="7546" b="16402"/>
          <a:stretch>
            <a:fillRect/>
          </a:stretch>
        </p:blipFill>
        <p:spPr>
          <a:xfrm>
            <a:off x="709059" y="0"/>
            <a:ext cx="11482941" cy="7202906"/>
          </a:xfrm>
          <a:prstGeom prst="rect">
            <a:avLst/>
          </a:prstGeom>
        </p:spPr>
      </p:pic>
      <p:sp>
        <p:nvSpPr>
          <p:cNvPr id="3" name="Segnaposto contenuto 2">
            <a:extLst>
              <a:ext uri="{FF2B5EF4-FFF2-40B4-BE49-F238E27FC236}">
                <a16:creationId xmlns:a16="http://schemas.microsoft.com/office/drawing/2014/main" id="{C3FD896D-B670-DEFF-8931-577AF5B8CAA4}"/>
              </a:ext>
            </a:extLst>
          </p:cNvPr>
          <p:cNvSpPr>
            <a:spLocks noGrp="1"/>
          </p:cNvSpPr>
          <p:nvPr>
            <p:ph idx="1"/>
          </p:nvPr>
        </p:nvSpPr>
        <p:spPr>
          <a:xfrm>
            <a:off x="1217932" y="850232"/>
            <a:ext cx="5519752" cy="3661693"/>
          </a:xfrm>
          <a:solidFill>
            <a:schemeClr val="bg1"/>
          </a:solidFill>
        </p:spPr>
        <p:txBody>
          <a:bodyPr>
            <a:normAutofit/>
          </a:bodyPr>
          <a:lstStyle/>
          <a:p>
            <a:pPr algn="just"/>
            <a:r>
              <a:rPr lang="en-GB" dirty="0">
                <a:solidFill>
                  <a:srgbClr val="C00000"/>
                </a:solidFill>
                <a:latin typeface="Times New Roman" panose="02020603050405020304" pitchFamily="18" charset="0"/>
                <a:cs typeface="Times New Roman" panose="02020603050405020304" pitchFamily="18" charset="0"/>
              </a:rPr>
              <a:t>Shift to Civilian Manufacturing &amp; Consumer Goods. Evolution from heavy plant hardware to vertical inter-industry trade (Japanese machinery/components for processed Chinese exports).</a:t>
            </a:r>
          </a:p>
          <a:p>
            <a:pPr algn="just"/>
            <a:r>
              <a:rPr lang="en-GB" dirty="0">
                <a:solidFill>
                  <a:srgbClr val="C00000"/>
                </a:solidFill>
                <a:latin typeface="Times New Roman" panose="02020603050405020304" pitchFamily="18" charset="0"/>
                <a:cs typeface="Times New Roman" panose="02020603050405020304" pitchFamily="18" charset="0"/>
              </a:rPr>
              <a:t>Targeted Technology Alliances. Early semiconductor joint ventures - NEC in integrated circuits and digital switches tied to national initiatives like the 908 </a:t>
            </a:r>
            <a:r>
              <a:rPr lang="en-GB" b="1" dirty="0">
                <a:solidFill>
                  <a:srgbClr val="C00000"/>
                </a:solidFill>
                <a:latin typeface="Times New Roman" panose="02020603050405020304" pitchFamily="18" charset="0"/>
                <a:cs typeface="Times New Roman" panose="02020603050405020304" pitchFamily="18" charset="0"/>
              </a:rPr>
              <a:t>Project in Wuxi. </a:t>
            </a:r>
            <a:endParaRPr lang="en-GB" dirty="0">
              <a:solidFill>
                <a:srgbClr val="C00000"/>
              </a:solidFill>
              <a:latin typeface="Times New Roman" panose="02020603050405020304" pitchFamily="18" charset="0"/>
              <a:cs typeface="Times New Roman" panose="02020603050405020304" pitchFamily="18" charset="0"/>
            </a:endParaRPr>
          </a:p>
          <a:p>
            <a:pPr algn="just"/>
            <a:endParaRPr lang="en-GB" b="1" dirty="0">
              <a:solidFill>
                <a:srgbClr val="C00000"/>
              </a:solidFill>
              <a:latin typeface="Times New Roman" panose="02020603050405020304" pitchFamily="18" charset="0"/>
              <a:cs typeface="Times New Roman" panose="02020603050405020304" pitchFamily="18" charset="0"/>
            </a:endParaRPr>
          </a:p>
          <a:p>
            <a:pPr algn="just"/>
            <a:endParaRPr lang="en-GB" b="1" dirty="0">
              <a:solidFill>
                <a:srgbClr val="C00000"/>
              </a:solidFill>
              <a:latin typeface="Times New Roman" panose="02020603050405020304" pitchFamily="18" charset="0"/>
              <a:cs typeface="Times New Roman" panose="02020603050405020304" pitchFamily="18" charset="0"/>
            </a:endParaRPr>
          </a:p>
          <a:p>
            <a:pPr algn="just"/>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p:txBody>
      </p:sp>
      <p:pic>
        <p:nvPicPr>
          <p:cNvPr id="5" name="Immagine 4">
            <a:extLst>
              <a:ext uri="{FF2B5EF4-FFF2-40B4-BE49-F238E27FC236}">
                <a16:creationId xmlns:a16="http://schemas.microsoft.com/office/drawing/2014/main" id="{F34D866C-FD9C-85C1-CB38-4693EDD03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0163" y="4879369"/>
            <a:ext cx="5035283" cy="2300120"/>
          </a:xfrm>
          <a:prstGeom prst="rect">
            <a:avLst/>
          </a:prstGeom>
        </p:spPr>
      </p:pic>
      <p:pic>
        <p:nvPicPr>
          <p:cNvPr id="7" name="Immagine 6">
            <a:extLst>
              <a:ext uri="{FF2B5EF4-FFF2-40B4-BE49-F238E27FC236}">
                <a16:creationId xmlns:a16="http://schemas.microsoft.com/office/drawing/2014/main" id="{46311CC6-F078-5253-9404-B76192F6C1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6554" y="4879369"/>
            <a:ext cx="4969846" cy="2071437"/>
          </a:xfrm>
          <a:prstGeom prst="rect">
            <a:avLst/>
          </a:prstGeom>
        </p:spPr>
      </p:pic>
      <p:sp>
        <p:nvSpPr>
          <p:cNvPr id="10" name="CasellaDiTesto 9">
            <a:extLst>
              <a:ext uri="{FF2B5EF4-FFF2-40B4-BE49-F238E27FC236}">
                <a16:creationId xmlns:a16="http://schemas.microsoft.com/office/drawing/2014/main" id="{0B101FE2-7F5B-2F43-89A7-D5D359583596}"/>
              </a:ext>
            </a:extLst>
          </p:cNvPr>
          <p:cNvSpPr txBox="1"/>
          <p:nvPr/>
        </p:nvSpPr>
        <p:spPr>
          <a:xfrm>
            <a:off x="7652084" y="2932039"/>
            <a:ext cx="3625516" cy="1338828"/>
          </a:xfrm>
          <a:prstGeom prst="rect">
            <a:avLst/>
          </a:prstGeom>
          <a:noFill/>
          <a:ln>
            <a:solidFill>
              <a:schemeClr val="bg2"/>
            </a:solidFill>
          </a:ln>
        </p:spPr>
        <p:txBody>
          <a:bodyPr wrap="square" rtlCol="0">
            <a:spAutoFit/>
          </a:bodyPr>
          <a:lstStyle/>
          <a:p>
            <a:pPr algn="just">
              <a:lnSpc>
                <a:spcPct val="90000"/>
              </a:lnSpc>
            </a:pPr>
            <a:r>
              <a:rPr lang="en-GB" b="1" dirty="0">
                <a:solidFill>
                  <a:srgbClr val="FF0000"/>
                </a:solidFill>
                <a:latin typeface="Times New Roman" panose="02020603050405020304" pitchFamily="18" charset="0"/>
                <a:cs typeface="Times New Roman" panose="02020603050405020304" pitchFamily="18" charset="0"/>
              </a:rPr>
              <a:t>Deng oversees the construction of machine-building plant in Shenzhen; The new Huawei Headquarters (2024); Huawei’s founder Ren Zhengfei</a:t>
            </a:r>
          </a:p>
        </p:txBody>
      </p:sp>
    </p:spTree>
    <p:extLst>
      <p:ext uri="{BB962C8B-B14F-4D97-AF65-F5344CB8AC3E}">
        <p14:creationId xmlns:p14="http://schemas.microsoft.com/office/powerpoint/2010/main" val="346923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8D033FE-EB2E-9EFC-76CD-E1EDD182C5CF}"/>
              </a:ext>
            </a:extLst>
          </p:cNvPr>
          <p:cNvSpPr>
            <a:spLocks noGrp="1"/>
          </p:cNvSpPr>
          <p:nvPr>
            <p:ph type="title"/>
          </p:nvPr>
        </p:nvSpPr>
        <p:spPr/>
        <p:txBody>
          <a:bodyPr/>
          <a:lstStyle/>
          <a:p>
            <a:pPr algn="ctr"/>
            <a:r>
              <a:rPr lang="en-GB" dirty="0">
                <a:latin typeface="Times New Roman" panose="02020603050405020304" pitchFamily="18" charset="0"/>
                <a:cs typeface="Times New Roman" panose="02020603050405020304" pitchFamily="18" charset="0"/>
              </a:rPr>
              <a:t>Japan’s lost decade </a:t>
            </a:r>
            <a:br>
              <a:rPr lang="en-GB" dirty="0">
                <a:latin typeface="Times New Roman" panose="02020603050405020304" pitchFamily="18" charset="0"/>
                <a:cs typeface="Times New Roman" panose="02020603050405020304" pitchFamily="18" charset="0"/>
              </a:rPr>
            </a:br>
            <a:r>
              <a:rPr lang="en-GB" dirty="0">
                <a:solidFill>
                  <a:srgbClr val="FF0000"/>
                </a:solidFill>
                <a:latin typeface="Times New Roman" panose="02020603050405020304" pitchFamily="18" charset="0"/>
                <a:cs typeface="Times New Roman" panose="02020603050405020304" pitchFamily="18" charset="0"/>
              </a:rPr>
              <a:t>and the Chinese ‘takeover’</a:t>
            </a:r>
          </a:p>
        </p:txBody>
      </p:sp>
      <p:sp>
        <p:nvSpPr>
          <p:cNvPr id="3" name="Segnaposto contenuto 2">
            <a:extLst>
              <a:ext uri="{FF2B5EF4-FFF2-40B4-BE49-F238E27FC236}">
                <a16:creationId xmlns:a16="http://schemas.microsoft.com/office/drawing/2014/main" id="{471319CB-3BCA-719A-E569-42926CF5696E}"/>
              </a:ext>
            </a:extLst>
          </p:cNvPr>
          <p:cNvSpPr>
            <a:spLocks noGrp="1"/>
          </p:cNvSpPr>
          <p:nvPr>
            <p:ph idx="1"/>
          </p:nvPr>
        </p:nvSpPr>
        <p:spPr>
          <a:xfrm>
            <a:off x="1217932" y="1828800"/>
            <a:ext cx="9626532" cy="4754562"/>
          </a:xfrm>
        </p:spPr>
        <p:txBody>
          <a:bodyPr>
            <a:normAutofit fontScale="77500" lnSpcReduction="20000"/>
          </a:bodyPr>
          <a:lstStyle/>
          <a:p>
            <a:pPr algn="just"/>
            <a:r>
              <a:rPr lang="en-GB" dirty="0">
                <a:latin typeface="Times New Roman" panose="02020603050405020304" pitchFamily="18" charset="0"/>
                <a:cs typeface="Times New Roman" panose="02020603050405020304" pitchFamily="18" charset="0"/>
              </a:rPr>
              <a:t>At its peak (1995), Japanese economy (Nominal GDP) accounted for 72% of United State’s (the largest percentage reached by any country since the US overtook the British Empire in 1913). </a:t>
            </a:r>
          </a:p>
          <a:p>
            <a:pPr algn="just"/>
            <a:r>
              <a:rPr lang="en-GB" dirty="0">
                <a:latin typeface="Times New Roman" panose="02020603050405020304" pitchFamily="18" charset="0"/>
                <a:cs typeface="Times New Roman" panose="02020603050405020304" pitchFamily="18" charset="0"/>
              </a:rPr>
              <a:t>Commercial and technological hybris, coupled with domestic systemic constraints (aging population and costly albeit efficient welfare state), froze Japanese growth.</a:t>
            </a:r>
          </a:p>
          <a:p>
            <a:pPr algn="just"/>
            <a:r>
              <a:rPr lang="en-GB" dirty="0">
                <a:latin typeface="Times New Roman" panose="02020603050405020304" pitchFamily="18" charset="0"/>
                <a:cs typeface="Times New Roman" panose="02020603050405020304" pitchFamily="18" charset="0"/>
              </a:rPr>
              <a:t>By the early 2000s, Japan is lagging far behind the United States (13,5% of US nominal GDP in 2025) and has been overtaken by the PRC (2010), and, recently, by Germany (2024). </a:t>
            </a:r>
          </a:p>
          <a:p>
            <a:pPr algn="just"/>
            <a:r>
              <a:rPr lang="en-GB" dirty="0">
                <a:latin typeface="Times New Roman" panose="02020603050405020304" pitchFamily="18" charset="0"/>
                <a:cs typeface="Times New Roman" panose="02020603050405020304" pitchFamily="18" charset="0"/>
              </a:rPr>
              <a:t>Chinese technological firms such as Xiaomi, BBK Electronics, TCL Electronics, and Huawei  now have a comfortable </a:t>
            </a:r>
            <a:r>
              <a:rPr lang="en-GB" b="1" dirty="0">
                <a:latin typeface="Times New Roman" panose="02020603050405020304" pitchFamily="18" charset="0"/>
                <a:cs typeface="Times New Roman" panose="02020603050405020304" pitchFamily="18" charset="0"/>
              </a:rPr>
              <a:t>lead </a:t>
            </a:r>
            <a:r>
              <a:rPr lang="en-GB" dirty="0">
                <a:latin typeface="Times New Roman" panose="02020603050405020304" pitchFamily="18" charset="0"/>
                <a:cs typeface="Times New Roman" panose="02020603050405020304" pitchFamily="18" charset="0"/>
              </a:rPr>
              <a:t>over Japanese competitors – with </a:t>
            </a:r>
            <a:r>
              <a:rPr lang="en-GB" b="1" dirty="0">
                <a:latin typeface="Times New Roman" panose="02020603050405020304" pitchFamily="18" charset="0"/>
                <a:cs typeface="Times New Roman" panose="02020603050405020304" pitchFamily="18" charset="0"/>
              </a:rPr>
              <a:t>South Korea </a:t>
            </a:r>
            <a:r>
              <a:rPr lang="en-GB" dirty="0">
                <a:latin typeface="Times New Roman" panose="02020603050405020304" pitchFamily="18" charset="0"/>
                <a:cs typeface="Times New Roman" panose="02020603050405020304" pitchFamily="18" charset="0"/>
              </a:rPr>
              <a:t>and </a:t>
            </a:r>
            <a:r>
              <a:rPr lang="en-GB" b="1" dirty="0">
                <a:latin typeface="Times New Roman" panose="02020603050405020304" pitchFamily="18" charset="0"/>
                <a:cs typeface="Times New Roman" panose="02020603050405020304" pitchFamily="18" charset="0"/>
              </a:rPr>
              <a:t>Taiwan</a:t>
            </a:r>
            <a:r>
              <a:rPr lang="en-GB" dirty="0">
                <a:latin typeface="Times New Roman" panose="02020603050405020304" pitchFamily="18" charset="0"/>
                <a:cs typeface="Times New Roman" panose="02020603050405020304" pitchFamily="18" charset="0"/>
              </a:rPr>
              <a:t> being regarded as far more formidable challengers (and, eventually, partners).</a:t>
            </a:r>
          </a:p>
          <a:p>
            <a:pPr algn="just"/>
            <a:r>
              <a:rPr lang="en-GB" dirty="0">
                <a:latin typeface="Times New Roman" panose="02020603050405020304" pitchFamily="18" charset="0"/>
                <a:cs typeface="Times New Roman" panose="02020603050405020304" pitchFamily="18" charset="0"/>
              </a:rPr>
              <a:t>While </a:t>
            </a:r>
            <a:r>
              <a:rPr lang="en-GB" b="1" dirty="0">
                <a:latin typeface="Times New Roman" panose="02020603050405020304" pitchFamily="18" charset="0"/>
                <a:cs typeface="Times New Roman" panose="02020603050405020304" pitchFamily="18" charset="0"/>
              </a:rPr>
              <a:t>Chinese rail infrastructure</a:t>
            </a:r>
            <a:r>
              <a:rPr lang="en-GB" dirty="0">
                <a:latin typeface="Times New Roman" panose="02020603050405020304" pitchFamily="18" charset="0"/>
                <a:cs typeface="Times New Roman" panose="02020603050405020304" pitchFamily="18" charset="0"/>
              </a:rPr>
              <a:t> now boasts the regional (and worldwide) leadership in high-speed trains (compliments of Japanese – Kawasaki Heavy Industries - technical assistance in the early 2000s), Japanese trains remains the gold standard for punctuality and earthquake safety.</a:t>
            </a:r>
          </a:p>
          <a:p>
            <a:pPr algn="just"/>
            <a:r>
              <a:rPr lang="en-GB" dirty="0">
                <a:latin typeface="Times New Roman" panose="02020603050405020304" pitchFamily="18" charset="0"/>
                <a:cs typeface="Times New Roman" panose="02020603050405020304" pitchFamily="18" charset="0"/>
              </a:rPr>
              <a:t>While lagging far behind South Korea, China, and the U.S., in the (technologically stagnant) smartphone market, Japanese industry (automotive, white goods, and high-end watchmaking) still have the higher ground in item-for-item quality. </a:t>
            </a:r>
          </a:p>
          <a:p>
            <a:endParaRPr lang="en-GB" dirty="0"/>
          </a:p>
          <a:p>
            <a:endParaRPr lang="en-GB" dirty="0"/>
          </a:p>
        </p:txBody>
      </p:sp>
    </p:spTree>
    <p:extLst>
      <p:ext uri="{BB962C8B-B14F-4D97-AF65-F5344CB8AC3E}">
        <p14:creationId xmlns:p14="http://schemas.microsoft.com/office/powerpoint/2010/main" val="16762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47F33D4A-F108-875B-4F11-64A7CDC7486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6884" y="238627"/>
            <a:ext cx="6096000" cy="3429000"/>
          </a:xfrm>
          <a:prstGeom prst="rect">
            <a:avLst/>
          </a:prstGeom>
        </p:spPr>
      </p:pic>
      <p:pic>
        <p:nvPicPr>
          <p:cNvPr id="9" name="Immagine 8">
            <a:extLst>
              <a:ext uri="{FF2B5EF4-FFF2-40B4-BE49-F238E27FC236}">
                <a16:creationId xmlns:a16="http://schemas.microsoft.com/office/drawing/2014/main" id="{FCA33ADE-8E28-9BA1-1B22-BF1430FFD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884" y="3946358"/>
            <a:ext cx="6096000" cy="2673015"/>
          </a:xfrm>
          <a:prstGeom prst="rect">
            <a:avLst/>
          </a:prstGeom>
        </p:spPr>
      </p:pic>
      <p:pic>
        <p:nvPicPr>
          <p:cNvPr id="11" name="Immagine 10">
            <a:extLst>
              <a:ext uri="{FF2B5EF4-FFF2-40B4-BE49-F238E27FC236}">
                <a16:creationId xmlns:a16="http://schemas.microsoft.com/office/drawing/2014/main" id="{EE1190C2-78D1-9D02-B4F9-3ABA65C3B2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78315" y="238627"/>
            <a:ext cx="4876801" cy="3429000"/>
          </a:xfrm>
          <a:prstGeom prst="rect">
            <a:avLst/>
          </a:prstGeom>
        </p:spPr>
      </p:pic>
      <p:sp>
        <p:nvSpPr>
          <p:cNvPr id="2" name="CasellaDiTesto 1">
            <a:extLst>
              <a:ext uri="{FF2B5EF4-FFF2-40B4-BE49-F238E27FC236}">
                <a16:creationId xmlns:a16="http://schemas.microsoft.com/office/drawing/2014/main" id="{293CE2B7-07A9-FB2B-B2BD-28BD8A8040C9}"/>
              </a:ext>
            </a:extLst>
          </p:cNvPr>
          <p:cNvSpPr txBox="1"/>
          <p:nvPr/>
        </p:nvSpPr>
        <p:spPr>
          <a:xfrm>
            <a:off x="7267074" y="4138863"/>
            <a:ext cx="4876801" cy="2336024"/>
          </a:xfrm>
          <a:prstGeom prst="rect">
            <a:avLst/>
          </a:prstGeom>
          <a:noFill/>
          <a:ln>
            <a:solidFill>
              <a:schemeClr val="bg2"/>
            </a:solidFill>
          </a:ln>
        </p:spPr>
        <p:txBody>
          <a:bodyPr wrap="square" rtlCol="0">
            <a:spAutoFit/>
          </a:bodyPr>
          <a:lstStyle/>
          <a:p>
            <a:pPr>
              <a:lnSpc>
                <a:spcPct val="90000"/>
              </a:lnSpc>
            </a:pPr>
            <a:r>
              <a:rPr lang="en-GB" dirty="0">
                <a:latin typeface="Times New Roman" panose="02020603050405020304" pitchFamily="18" charset="0"/>
                <a:cs typeface="Times New Roman" panose="02020603050405020304" pitchFamily="18" charset="0"/>
              </a:rPr>
              <a:t>Prime Minister </a:t>
            </a:r>
            <a:r>
              <a:rPr lang="en-GB" b="1" dirty="0">
                <a:latin typeface="Times New Roman" panose="02020603050405020304" pitchFamily="18" charset="0"/>
                <a:cs typeface="Times New Roman" panose="02020603050405020304" pitchFamily="18" charset="0"/>
              </a:rPr>
              <a:t>Abe Shinzo </a:t>
            </a:r>
            <a:r>
              <a:rPr lang="en-GB" dirty="0">
                <a:latin typeface="Times New Roman" panose="02020603050405020304" pitchFamily="18" charset="0"/>
                <a:cs typeface="Times New Roman" panose="02020603050405020304" pitchFamily="18" charset="0"/>
              </a:rPr>
              <a:t>and Chinese President </a:t>
            </a:r>
            <a:r>
              <a:rPr lang="en-GB" b="1" dirty="0">
                <a:latin typeface="Times New Roman" panose="02020603050405020304" pitchFamily="18" charset="0"/>
                <a:cs typeface="Times New Roman" panose="02020603050405020304" pitchFamily="18" charset="0"/>
              </a:rPr>
              <a:t>Xi Jinping </a:t>
            </a:r>
            <a:r>
              <a:rPr lang="en-GB" dirty="0">
                <a:latin typeface="Times New Roman" panose="02020603050405020304" pitchFamily="18" charset="0"/>
                <a:cs typeface="Times New Roman" panose="02020603050405020304" pitchFamily="18" charset="0"/>
              </a:rPr>
              <a:t>during the first of their ten bilateral meetings. PM Abe wedged between US President </a:t>
            </a:r>
            <a:r>
              <a:rPr lang="en-GB" b="1" dirty="0">
                <a:latin typeface="Times New Roman" panose="02020603050405020304" pitchFamily="18" charset="0"/>
                <a:cs typeface="Times New Roman" panose="02020603050405020304" pitchFamily="18" charset="0"/>
              </a:rPr>
              <a:t>Donald Trump </a:t>
            </a:r>
            <a:r>
              <a:rPr lang="en-GB" dirty="0">
                <a:latin typeface="Times New Roman" panose="02020603050405020304" pitchFamily="18" charset="0"/>
                <a:cs typeface="Times New Roman" panose="02020603050405020304" pitchFamily="18" charset="0"/>
              </a:rPr>
              <a:t>and President Xi. </a:t>
            </a:r>
          </a:p>
          <a:p>
            <a:pPr>
              <a:lnSpc>
                <a:spcPct val="90000"/>
              </a:lnSpc>
            </a:pPr>
            <a:r>
              <a:rPr lang="en-GB" dirty="0">
                <a:latin typeface="Times New Roman" panose="02020603050405020304" pitchFamily="18" charset="0"/>
                <a:cs typeface="Times New Roman" panose="02020603050405020304" pitchFamily="18" charset="0"/>
              </a:rPr>
              <a:t>On the left, the China-Japan-South Korea Trilateral Summit held in Seoul, with the participation of South Korean President </a:t>
            </a:r>
            <a:r>
              <a:rPr lang="en-GB" b="1" dirty="0">
                <a:latin typeface="Times New Roman" panose="02020603050405020304" pitchFamily="18" charset="0"/>
                <a:cs typeface="Times New Roman" panose="02020603050405020304" pitchFamily="18" charset="0"/>
              </a:rPr>
              <a:t>Yoon Suk </a:t>
            </a:r>
            <a:r>
              <a:rPr lang="en-GB" dirty="0">
                <a:latin typeface="Times New Roman" panose="02020603050405020304" pitchFamily="18" charset="0"/>
                <a:cs typeface="Times New Roman" panose="02020603050405020304" pitchFamily="18" charset="0"/>
              </a:rPr>
              <a:t>Yeol, Japanese Prime Minister </a:t>
            </a:r>
            <a:r>
              <a:rPr lang="en-GB" b="1" dirty="0">
                <a:latin typeface="Times New Roman" panose="02020603050405020304" pitchFamily="18" charset="0"/>
                <a:cs typeface="Times New Roman" panose="02020603050405020304" pitchFamily="18" charset="0"/>
              </a:rPr>
              <a:t>Kishida</a:t>
            </a:r>
            <a:r>
              <a:rPr lang="en-GB" dirty="0">
                <a:latin typeface="Times New Roman" panose="02020603050405020304" pitchFamily="18" charset="0"/>
                <a:cs typeface="Times New Roman" panose="02020603050405020304" pitchFamily="18" charset="0"/>
              </a:rPr>
              <a:t> and Chinese Premier </a:t>
            </a:r>
            <a:r>
              <a:rPr lang="en-GB" b="1" dirty="0">
                <a:latin typeface="Times New Roman" panose="02020603050405020304" pitchFamily="18" charset="0"/>
                <a:cs typeface="Times New Roman" panose="02020603050405020304" pitchFamily="18" charset="0"/>
              </a:rPr>
              <a:t>Li Qiang</a:t>
            </a:r>
            <a:r>
              <a:rPr lang="en-GB"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12570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zione per ricerca su un paese del mond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Office_16308893_TF03460629.potx" id="{0A110BFC-F1A2-41AE-A61F-91DDC9C5AF54}" vid="{CE88713A-D23E-449D-B564-12AB8D5CAB71}"/>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394</TotalTime>
  <Words>1206</Words>
  <Application>Microsoft Macintosh PowerPoint</Application>
  <PresentationFormat>Widescreen</PresentationFormat>
  <Paragraphs>52</Paragraphs>
  <Slides>14</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Arial</vt:lpstr>
      <vt:lpstr>Century Gothic</vt:lpstr>
      <vt:lpstr>Times New Roman</vt:lpstr>
      <vt:lpstr>Presentazione per ricerca su un paese del mondo</vt:lpstr>
      <vt:lpstr>A Marriage of Convenience? Japan-PRC Technological ‘cooperation’  in the last decade of the Cold War</vt:lpstr>
      <vt:lpstr>Asymmetric Bipolarity, containment, and e 1972 Tanaka-Mao Watershed</vt:lpstr>
      <vt:lpstr>1972. A long-awaited breakthrough Tanaka Meets MAO</vt:lpstr>
      <vt:lpstr>1978. the Fukuda-Deng breakthrough  and the collapse of political bipolarity in the APR</vt:lpstr>
      <vt:lpstr>PowerPoint Presentation</vt:lpstr>
      <vt:lpstr>PowerPoint Presentation</vt:lpstr>
      <vt:lpstr>Securing cooperation amidst systemic instability The Long-Term Trade Agreement</vt:lpstr>
      <vt:lpstr>PowerPoint Presentation</vt:lpstr>
      <vt:lpstr>PowerPoint Presentation</vt:lpstr>
      <vt:lpstr>PowerPoint Presentation</vt:lpstr>
      <vt:lpstr>The Cold War Strikes Back  COCOM Export Restrictions </vt:lpstr>
      <vt:lpstr>PowerPoint Presentation</vt:lpstr>
      <vt:lpstr>Japan’s lost decade  and the Chinese ‘takeover’</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Alessandro Leo</dc:creator>
  <cp:lastModifiedBy>Raimondo Maria Neironi</cp:lastModifiedBy>
  <cp:revision>25</cp:revision>
  <dcterms:created xsi:type="dcterms:W3CDTF">2026-09-24T17:15:34Z</dcterms:created>
  <dcterms:modified xsi:type="dcterms:W3CDTF">2026-10-01T07:54:12Z</dcterms:modified>
</cp:coreProperties>
</file>