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53"/>
  </p:notesMasterIdLst>
  <p:handoutMasterIdLst>
    <p:handoutMasterId r:id="rId54"/>
  </p:handoutMasterIdLst>
  <p:sldIdLst>
    <p:sldId id="725" r:id="rId4"/>
    <p:sldId id="724" r:id="rId5"/>
    <p:sldId id="805" r:id="rId6"/>
    <p:sldId id="681" r:id="rId7"/>
    <p:sldId id="721" r:id="rId8"/>
    <p:sldId id="360" r:id="rId9"/>
    <p:sldId id="682" r:id="rId10"/>
    <p:sldId id="706" r:id="rId11"/>
    <p:sldId id="688" r:id="rId12"/>
    <p:sldId id="361" r:id="rId13"/>
    <p:sldId id="362" r:id="rId14"/>
    <p:sldId id="363" r:id="rId15"/>
    <p:sldId id="690" r:id="rId16"/>
    <p:sldId id="689" r:id="rId17"/>
    <p:sldId id="692" r:id="rId18"/>
    <p:sldId id="366" r:id="rId19"/>
    <p:sldId id="367" r:id="rId20"/>
    <p:sldId id="368" r:id="rId21"/>
    <p:sldId id="369" r:id="rId22"/>
    <p:sldId id="370" r:id="rId23"/>
    <p:sldId id="696" r:id="rId24"/>
    <p:sldId id="697" r:id="rId25"/>
    <p:sldId id="710" r:id="rId26"/>
    <p:sldId id="699" r:id="rId27"/>
    <p:sldId id="705" r:id="rId28"/>
    <p:sldId id="723" r:id="rId29"/>
    <p:sldId id="803" r:id="rId30"/>
    <p:sldId id="355" r:id="rId31"/>
    <p:sldId id="757" r:id="rId32"/>
    <p:sldId id="758" r:id="rId33"/>
    <p:sldId id="797" r:id="rId34"/>
    <p:sldId id="371" r:id="rId35"/>
    <p:sldId id="375" r:id="rId36"/>
    <p:sldId id="376" r:id="rId37"/>
    <p:sldId id="714" r:id="rId38"/>
    <p:sldId id="771" r:id="rId39"/>
    <p:sldId id="773" r:id="rId40"/>
    <p:sldId id="772" r:id="rId41"/>
    <p:sldId id="764" r:id="rId42"/>
    <p:sldId id="780" r:id="rId43"/>
    <p:sldId id="711" r:id="rId44"/>
    <p:sldId id="382" r:id="rId45"/>
    <p:sldId id="383" r:id="rId46"/>
    <p:sldId id="384" r:id="rId47"/>
    <p:sldId id="385" r:id="rId48"/>
    <p:sldId id="386" r:id="rId49"/>
    <p:sldId id="802" r:id="rId50"/>
    <p:sldId id="804" r:id="rId51"/>
    <p:sldId id="734" r:id="rId52"/>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BBD810-33F2-4E9F-97E2-801511FE8770}" v="1" dt="2026-03-03T15:15:18.247"/>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9854" autoAdjust="0"/>
    <p:restoredTop sz="90909" autoAdjust="0"/>
  </p:normalViewPr>
  <p:slideViewPr>
    <p:cSldViewPr snapToGrid="0" snapToObjects="1">
      <p:cViewPr varScale="1">
        <p:scale>
          <a:sx n="94" d="100"/>
          <a:sy n="94" d="100"/>
        </p:scale>
        <p:origin x="930" y="78"/>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0"/>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commentAuthors" Target="commentAuthor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 Target="slides/slide2.xml"/><Relationship Id="rId61" Type="http://schemas.microsoft.com/office/2015/10/relationships/revisionInfo" Target="revisionInfo.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F61BF4E4-569F-4525-B9FE-0AB42283E029}"/>
    <pc:docChg chg="undo custSel addSld delSld modSld">
      <pc:chgData name="Ilijana Petrovska" userId="9898029655f5678c" providerId="LiveId" clId="{F61BF4E4-569F-4525-B9FE-0AB42283E029}" dt="2026-03-03T15:15:21.427" v="285" actId="313"/>
      <pc:docMkLst>
        <pc:docMk/>
      </pc:docMkLst>
      <pc:sldChg chg="addSp delSp modSp new mod modClrScheme chgLayout">
        <pc:chgData name="Ilijana Petrovska" userId="9898029655f5678c" providerId="LiveId" clId="{F61BF4E4-569F-4525-B9FE-0AB42283E029}" dt="2026-03-03T15:15:21.427" v="285" actId="313"/>
        <pc:sldMkLst>
          <pc:docMk/>
          <pc:sldMk cId="3314692346" sldId="805"/>
        </pc:sldMkLst>
        <pc:spChg chg="del mod ord">
          <ac:chgData name="Ilijana Petrovska" userId="9898029655f5678c" providerId="LiveId" clId="{F61BF4E4-569F-4525-B9FE-0AB42283E029}" dt="2026-03-03T00:33:31.673" v="1" actId="700"/>
          <ac:spMkLst>
            <pc:docMk/>
            <pc:sldMk cId="3314692346" sldId="805"/>
            <ac:spMk id="2" creationId="{7DC28D10-F2C2-556F-C1B0-6A870C390EA8}"/>
          </ac:spMkLst>
        </pc:spChg>
        <pc:spChg chg="del mod ord">
          <ac:chgData name="Ilijana Petrovska" userId="9898029655f5678c" providerId="LiveId" clId="{F61BF4E4-569F-4525-B9FE-0AB42283E029}" dt="2026-03-03T00:33:31.673" v="1" actId="700"/>
          <ac:spMkLst>
            <pc:docMk/>
            <pc:sldMk cId="3314692346" sldId="805"/>
            <ac:spMk id="3" creationId="{793455FD-8C77-2FA4-3A14-ABDD32792E69}"/>
          </ac:spMkLst>
        </pc:spChg>
        <pc:spChg chg="add mod ord">
          <ac:chgData name="Ilijana Petrovska" userId="9898029655f5678c" providerId="LiveId" clId="{F61BF4E4-569F-4525-B9FE-0AB42283E029}" dt="2026-03-03T00:34:23.161" v="72" actId="26606"/>
          <ac:spMkLst>
            <pc:docMk/>
            <pc:sldMk cId="3314692346" sldId="805"/>
            <ac:spMk id="4" creationId="{0612A912-FC76-1629-9361-8755C2CFD744}"/>
          </ac:spMkLst>
        </pc:spChg>
        <pc:spChg chg="add mod ord">
          <ac:chgData name="Ilijana Petrovska" userId="9898029655f5678c" providerId="LiveId" clId="{F61BF4E4-569F-4525-B9FE-0AB42283E029}" dt="2026-03-03T15:15:21.427" v="285" actId="313"/>
          <ac:spMkLst>
            <pc:docMk/>
            <pc:sldMk cId="3314692346" sldId="805"/>
            <ac:spMk id="5" creationId="{0BBCDB0C-FDD8-FEA8-F9E8-7F825D5F79F1}"/>
          </ac:spMkLst>
        </pc:spChg>
        <pc:spChg chg="add del mod">
          <ac:chgData name="Ilijana Petrovska" userId="9898029655f5678c" providerId="LiveId" clId="{F61BF4E4-569F-4525-B9FE-0AB42283E029}" dt="2026-03-03T00:35:35.960" v="128" actId="478"/>
          <ac:spMkLst>
            <pc:docMk/>
            <pc:sldMk cId="3314692346" sldId="805"/>
            <ac:spMk id="9" creationId="{81E1A537-F944-DAF4-EB39-19C924850EE8}"/>
          </ac:spMkLst>
        </pc:spChg>
        <pc:picChg chg="add mod">
          <ac:chgData name="Ilijana Petrovska" userId="9898029655f5678c" providerId="LiveId" clId="{F61BF4E4-569F-4525-B9FE-0AB42283E029}" dt="2026-03-03T00:35:55.645" v="136" actId="1076"/>
          <ac:picMkLst>
            <pc:docMk/>
            <pc:sldMk cId="3314692346" sldId="805"/>
            <ac:picMk id="7" creationId="{9063E5D5-0EFD-5E98-0E49-4E1B45C06846}"/>
          </ac:picMkLst>
        </pc:picChg>
      </pc:sldChg>
      <pc:sldChg chg="modSp new del mod">
        <pc:chgData name="Ilijana Petrovska" userId="9898029655f5678c" providerId="LiveId" clId="{F61BF4E4-569F-4525-B9FE-0AB42283E029}" dt="2026-03-03T15:14:46.566" v="226" actId="47"/>
        <pc:sldMkLst>
          <pc:docMk/>
          <pc:sldMk cId="2029714864" sldId="806"/>
        </pc:sldMkLst>
        <pc:spChg chg="mod">
          <ac:chgData name="Ilijana Petrovska" userId="9898029655f5678c" providerId="LiveId" clId="{F61BF4E4-569F-4525-B9FE-0AB42283E029}" dt="2026-03-03T14:26:43.112" v="181" actId="20577"/>
          <ac:spMkLst>
            <pc:docMk/>
            <pc:sldMk cId="2029714864" sldId="806"/>
            <ac:spMk id="2" creationId="{F46ED628-5873-D667-D898-41AE87DEE16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CAAB5B-FA6F-473A-8731-B72F18205DF9}" type="doc">
      <dgm:prSet loTypeId="urn:microsoft.com/office/officeart/2005/8/layout/hierarchy1" loCatId="hierarchy" qsTypeId="urn:microsoft.com/office/officeart/2005/8/quickstyle/simple2" qsCatId="simple" csTypeId="urn:microsoft.com/office/officeart/2005/8/colors/accent2_2" csCatId="accent2" phldr="1"/>
      <dgm:spPr/>
      <dgm:t>
        <a:bodyPr/>
        <a:lstStyle/>
        <a:p>
          <a:endParaRPr lang="en-US"/>
        </a:p>
      </dgm:t>
    </dgm:pt>
    <dgm:pt modelId="{271C67DB-8A38-4469-BE5B-9EA45D5AC894}">
      <dgm:prSet/>
      <dgm:spPr/>
      <dgm:t>
        <a:bodyPr/>
        <a:lstStyle/>
        <a:p>
          <a:r>
            <a:rPr lang="en-US" dirty="0"/>
            <a:t>Which VALS category would you guess you are in? Why?</a:t>
          </a:r>
        </a:p>
      </dgm:t>
    </dgm:pt>
    <dgm:pt modelId="{29FB3FBB-CC67-4AA6-80B4-6CDB10F7E72D}" type="parTrans" cxnId="{C98FB43B-C90D-440F-A9B6-089F7D743E6F}">
      <dgm:prSet/>
      <dgm:spPr/>
      <dgm:t>
        <a:bodyPr/>
        <a:lstStyle/>
        <a:p>
          <a:endParaRPr lang="en-US"/>
        </a:p>
      </dgm:t>
    </dgm:pt>
    <dgm:pt modelId="{63AF5304-ED45-4EE5-8435-9CE629C54DD1}" type="sibTrans" cxnId="{C98FB43B-C90D-440F-A9B6-089F7D743E6F}">
      <dgm:prSet/>
      <dgm:spPr/>
      <dgm:t>
        <a:bodyPr/>
        <a:lstStyle/>
        <a:p>
          <a:endParaRPr lang="en-US"/>
        </a:p>
      </dgm:t>
    </dgm:pt>
    <dgm:pt modelId="{56AF90E5-3001-4AD5-8BEE-DA75681B9174}">
      <dgm:prSet/>
      <dgm:spPr/>
      <dgm:t>
        <a:bodyPr/>
        <a:lstStyle/>
        <a:p>
          <a:r>
            <a:rPr lang="en-US" dirty="0"/>
            <a:t>Do you see possible linkages between brand images and the segments in the VALS system?</a:t>
          </a:r>
        </a:p>
      </dgm:t>
    </dgm:pt>
    <dgm:pt modelId="{E99BD621-FB31-46BD-ABF3-A31FEC885668}" type="parTrans" cxnId="{90445160-F080-4B89-833C-B96706B6508E}">
      <dgm:prSet/>
      <dgm:spPr/>
      <dgm:t>
        <a:bodyPr/>
        <a:lstStyle/>
        <a:p>
          <a:endParaRPr lang="en-US"/>
        </a:p>
      </dgm:t>
    </dgm:pt>
    <dgm:pt modelId="{4917DC9D-54FA-465D-8C48-BCC2AF02336C}" type="sibTrans" cxnId="{90445160-F080-4B89-833C-B96706B6508E}">
      <dgm:prSet/>
      <dgm:spPr/>
      <dgm:t>
        <a:bodyPr/>
        <a:lstStyle/>
        <a:p>
          <a:endParaRPr lang="en-US"/>
        </a:p>
      </dgm:t>
    </dgm:pt>
    <dgm:pt modelId="{1D6FEB43-5AE7-48ED-A9CE-935858542CCD}" type="pres">
      <dgm:prSet presAssocID="{B4CAAB5B-FA6F-473A-8731-B72F18205DF9}" presName="hierChild1" presStyleCnt="0">
        <dgm:presLayoutVars>
          <dgm:chPref val="1"/>
          <dgm:dir/>
          <dgm:animOne val="branch"/>
          <dgm:animLvl val="lvl"/>
          <dgm:resizeHandles/>
        </dgm:presLayoutVars>
      </dgm:prSet>
      <dgm:spPr/>
    </dgm:pt>
    <dgm:pt modelId="{0A7D6DA4-0638-40ED-A471-7FBF2E5B1681}" type="pres">
      <dgm:prSet presAssocID="{271C67DB-8A38-4469-BE5B-9EA45D5AC894}" presName="hierRoot1" presStyleCnt="0"/>
      <dgm:spPr/>
    </dgm:pt>
    <dgm:pt modelId="{6C8F80EB-1A3E-4FC5-B2F1-78CC6550EF63}" type="pres">
      <dgm:prSet presAssocID="{271C67DB-8A38-4469-BE5B-9EA45D5AC894}" presName="composite" presStyleCnt="0"/>
      <dgm:spPr/>
    </dgm:pt>
    <dgm:pt modelId="{5137991E-CD41-433D-B528-50C7FF0DE23B}" type="pres">
      <dgm:prSet presAssocID="{271C67DB-8A38-4469-BE5B-9EA45D5AC894}" presName="background" presStyleLbl="node0" presStyleIdx="0" presStyleCnt="2"/>
      <dgm:spPr/>
    </dgm:pt>
    <dgm:pt modelId="{04DA48F2-3639-43E0-8368-1DB47AD43AC8}" type="pres">
      <dgm:prSet presAssocID="{271C67DB-8A38-4469-BE5B-9EA45D5AC894}" presName="text" presStyleLbl="fgAcc0" presStyleIdx="0" presStyleCnt="2">
        <dgm:presLayoutVars>
          <dgm:chPref val="3"/>
        </dgm:presLayoutVars>
      </dgm:prSet>
      <dgm:spPr/>
    </dgm:pt>
    <dgm:pt modelId="{DCC60EE1-08ED-415E-9B98-FC11B477F135}" type="pres">
      <dgm:prSet presAssocID="{271C67DB-8A38-4469-BE5B-9EA45D5AC894}" presName="hierChild2" presStyleCnt="0"/>
      <dgm:spPr/>
    </dgm:pt>
    <dgm:pt modelId="{C6F1B9B1-A4D0-4F3D-8369-EA20BC3528FA}" type="pres">
      <dgm:prSet presAssocID="{56AF90E5-3001-4AD5-8BEE-DA75681B9174}" presName="hierRoot1" presStyleCnt="0"/>
      <dgm:spPr/>
    </dgm:pt>
    <dgm:pt modelId="{BBA35659-3BB6-40FE-A7F5-E16F27FEDAED}" type="pres">
      <dgm:prSet presAssocID="{56AF90E5-3001-4AD5-8BEE-DA75681B9174}" presName="composite" presStyleCnt="0"/>
      <dgm:spPr/>
    </dgm:pt>
    <dgm:pt modelId="{F5EEE825-CD8C-48B3-9A27-9B57527FBAD8}" type="pres">
      <dgm:prSet presAssocID="{56AF90E5-3001-4AD5-8BEE-DA75681B9174}" presName="background" presStyleLbl="node0" presStyleIdx="1" presStyleCnt="2"/>
      <dgm:spPr/>
    </dgm:pt>
    <dgm:pt modelId="{8283469A-A881-4A10-AC28-1CDD689A2349}" type="pres">
      <dgm:prSet presAssocID="{56AF90E5-3001-4AD5-8BEE-DA75681B9174}" presName="text" presStyleLbl="fgAcc0" presStyleIdx="1" presStyleCnt="2">
        <dgm:presLayoutVars>
          <dgm:chPref val="3"/>
        </dgm:presLayoutVars>
      </dgm:prSet>
      <dgm:spPr/>
    </dgm:pt>
    <dgm:pt modelId="{A631A0E0-10C2-4FD2-A991-6D57139D743F}" type="pres">
      <dgm:prSet presAssocID="{56AF90E5-3001-4AD5-8BEE-DA75681B9174}" presName="hierChild2" presStyleCnt="0"/>
      <dgm:spPr/>
    </dgm:pt>
  </dgm:ptLst>
  <dgm:cxnLst>
    <dgm:cxn modelId="{CBFCC116-7FB9-464D-BB6A-F65AC4D1A61A}" type="presOf" srcId="{56AF90E5-3001-4AD5-8BEE-DA75681B9174}" destId="{8283469A-A881-4A10-AC28-1CDD689A2349}" srcOrd="0" destOrd="0" presId="urn:microsoft.com/office/officeart/2005/8/layout/hierarchy1"/>
    <dgm:cxn modelId="{C98FB43B-C90D-440F-A9B6-089F7D743E6F}" srcId="{B4CAAB5B-FA6F-473A-8731-B72F18205DF9}" destId="{271C67DB-8A38-4469-BE5B-9EA45D5AC894}" srcOrd="0" destOrd="0" parTransId="{29FB3FBB-CC67-4AA6-80B4-6CDB10F7E72D}" sibTransId="{63AF5304-ED45-4EE5-8435-9CE629C54DD1}"/>
    <dgm:cxn modelId="{90445160-F080-4B89-833C-B96706B6508E}" srcId="{B4CAAB5B-FA6F-473A-8731-B72F18205DF9}" destId="{56AF90E5-3001-4AD5-8BEE-DA75681B9174}" srcOrd="1" destOrd="0" parTransId="{E99BD621-FB31-46BD-ABF3-A31FEC885668}" sibTransId="{4917DC9D-54FA-465D-8C48-BCC2AF02336C}"/>
    <dgm:cxn modelId="{77A7C4A7-0B6A-48A2-8DF0-25A4C2F0B191}" type="presOf" srcId="{271C67DB-8A38-4469-BE5B-9EA45D5AC894}" destId="{04DA48F2-3639-43E0-8368-1DB47AD43AC8}" srcOrd="0" destOrd="0" presId="urn:microsoft.com/office/officeart/2005/8/layout/hierarchy1"/>
    <dgm:cxn modelId="{3A5C2DED-9F65-4D24-848A-65E501670D0F}" type="presOf" srcId="{B4CAAB5B-FA6F-473A-8731-B72F18205DF9}" destId="{1D6FEB43-5AE7-48ED-A9CE-935858542CCD}" srcOrd="0" destOrd="0" presId="urn:microsoft.com/office/officeart/2005/8/layout/hierarchy1"/>
    <dgm:cxn modelId="{7737D3EF-A157-4196-830A-045F8D46C079}" type="presParOf" srcId="{1D6FEB43-5AE7-48ED-A9CE-935858542CCD}" destId="{0A7D6DA4-0638-40ED-A471-7FBF2E5B1681}" srcOrd="0" destOrd="0" presId="urn:microsoft.com/office/officeart/2005/8/layout/hierarchy1"/>
    <dgm:cxn modelId="{5601660C-49D1-4291-9126-7BA0432CA781}" type="presParOf" srcId="{0A7D6DA4-0638-40ED-A471-7FBF2E5B1681}" destId="{6C8F80EB-1A3E-4FC5-B2F1-78CC6550EF63}" srcOrd="0" destOrd="0" presId="urn:microsoft.com/office/officeart/2005/8/layout/hierarchy1"/>
    <dgm:cxn modelId="{CEAEA8A4-ADE3-4D58-9A07-DD2123E69694}" type="presParOf" srcId="{6C8F80EB-1A3E-4FC5-B2F1-78CC6550EF63}" destId="{5137991E-CD41-433D-B528-50C7FF0DE23B}" srcOrd="0" destOrd="0" presId="urn:microsoft.com/office/officeart/2005/8/layout/hierarchy1"/>
    <dgm:cxn modelId="{60A627B3-1D86-4B6A-B4E7-91D140140D7B}" type="presParOf" srcId="{6C8F80EB-1A3E-4FC5-B2F1-78CC6550EF63}" destId="{04DA48F2-3639-43E0-8368-1DB47AD43AC8}" srcOrd="1" destOrd="0" presId="urn:microsoft.com/office/officeart/2005/8/layout/hierarchy1"/>
    <dgm:cxn modelId="{BBE42EA4-4EA2-4842-8825-BB340A25A13F}" type="presParOf" srcId="{0A7D6DA4-0638-40ED-A471-7FBF2E5B1681}" destId="{DCC60EE1-08ED-415E-9B98-FC11B477F135}" srcOrd="1" destOrd="0" presId="urn:microsoft.com/office/officeart/2005/8/layout/hierarchy1"/>
    <dgm:cxn modelId="{69D2F574-E54A-4AE9-B620-31B5F630CD3E}" type="presParOf" srcId="{1D6FEB43-5AE7-48ED-A9CE-935858542CCD}" destId="{C6F1B9B1-A4D0-4F3D-8369-EA20BC3528FA}" srcOrd="1" destOrd="0" presId="urn:microsoft.com/office/officeart/2005/8/layout/hierarchy1"/>
    <dgm:cxn modelId="{141908DD-E65D-4893-84A6-5384A994EEE4}" type="presParOf" srcId="{C6F1B9B1-A4D0-4F3D-8369-EA20BC3528FA}" destId="{BBA35659-3BB6-40FE-A7F5-E16F27FEDAED}" srcOrd="0" destOrd="0" presId="urn:microsoft.com/office/officeart/2005/8/layout/hierarchy1"/>
    <dgm:cxn modelId="{20915A93-B1C3-4A6C-969B-5055C739DAFC}" type="presParOf" srcId="{BBA35659-3BB6-40FE-A7F5-E16F27FEDAED}" destId="{F5EEE825-CD8C-48B3-9A27-9B57527FBAD8}" srcOrd="0" destOrd="0" presId="urn:microsoft.com/office/officeart/2005/8/layout/hierarchy1"/>
    <dgm:cxn modelId="{E3990377-05DC-41A4-BD91-13E28B659CE6}" type="presParOf" srcId="{BBA35659-3BB6-40FE-A7F5-E16F27FEDAED}" destId="{8283469A-A881-4A10-AC28-1CDD689A2349}" srcOrd="1" destOrd="0" presId="urn:microsoft.com/office/officeart/2005/8/layout/hierarchy1"/>
    <dgm:cxn modelId="{CDA21228-2F14-41FA-A878-684FD169F62B}" type="presParOf" srcId="{C6F1B9B1-A4D0-4F3D-8369-EA20BC3528FA}" destId="{A631A0E0-10C2-4FD2-A991-6D57139D743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37991E-CD41-433D-B528-50C7FF0DE23B}">
      <dsp:nvSpPr>
        <dsp:cNvPr id="0" name=""/>
        <dsp:cNvSpPr/>
      </dsp:nvSpPr>
      <dsp:spPr>
        <a:xfrm>
          <a:off x="1004" y="957341"/>
          <a:ext cx="3526110" cy="2239080"/>
        </a:xfrm>
        <a:prstGeom prst="roundRect">
          <a:avLst>
            <a:gd name="adj" fmla="val 10000"/>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4DA48F2-3639-43E0-8368-1DB47AD43AC8}">
      <dsp:nvSpPr>
        <dsp:cNvPr id="0" name=""/>
        <dsp:cNvSpPr/>
      </dsp:nvSpPr>
      <dsp:spPr>
        <a:xfrm>
          <a:off x="392794" y="1329541"/>
          <a:ext cx="3526110" cy="2239080"/>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Which VALS category would you guess you are in? Why?</a:t>
          </a:r>
        </a:p>
      </dsp:txBody>
      <dsp:txXfrm>
        <a:off x="458374" y="1395121"/>
        <a:ext cx="3394950" cy="2107920"/>
      </dsp:txXfrm>
    </dsp:sp>
    <dsp:sp modelId="{F5EEE825-CD8C-48B3-9A27-9B57527FBAD8}">
      <dsp:nvSpPr>
        <dsp:cNvPr id="0" name=""/>
        <dsp:cNvSpPr/>
      </dsp:nvSpPr>
      <dsp:spPr>
        <a:xfrm>
          <a:off x="4310695" y="957341"/>
          <a:ext cx="3526110" cy="2239080"/>
        </a:xfrm>
        <a:prstGeom prst="roundRect">
          <a:avLst>
            <a:gd name="adj" fmla="val 10000"/>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283469A-A881-4A10-AC28-1CDD689A2349}">
      <dsp:nvSpPr>
        <dsp:cNvPr id="0" name=""/>
        <dsp:cNvSpPr/>
      </dsp:nvSpPr>
      <dsp:spPr>
        <a:xfrm>
          <a:off x="4702485" y="1329541"/>
          <a:ext cx="3526110" cy="2239080"/>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Do you see possible linkages between brand images and the segments in the VALS system?</a:t>
          </a:r>
        </a:p>
      </dsp:txBody>
      <dsp:txXfrm>
        <a:off x="4768065" y="1395121"/>
        <a:ext cx="3394950" cy="210792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3/3/2026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2BD4D089-AE18-4F7F-8EB3-95AC253FA734}" type="slidenum">
              <a:rPr lang="en-US" altLang="en-US" sz="1300" smtClean="0"/>
              <a:pPr algn="r">
                <a:spcBef>
                  <a:spcPct val="0"/>
                </a:spcBef>
              </a:pPr>
              <a:t>4</a:t>
            </a:fld>
            <a:endParaRPr lang="en-US" altLang="en-US" sz="130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00731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Trait theory focuses on the quantitative measurement of personality traits. Personality traits are the identifiable characteristics that define a person. For instance, we might say that someone is an introvert or an extrovert. Some of the most relevant traits for consumer behavior are listed in the slide. Innovativeness is the degree to which a person likes to try new things. Materialism is the amount of emphasis a person places on acquiring and owning products. Self-consciousness is the degree to which a person deliberately monitors and controls the image of the self that he or she projects to others. The need for cognition is the degree to which a person likes to think about things and by extension, expends the necessary effort to process brand information. Frugality is the tendency to deny short-term purchases and to make due with what they already own. The use of standard personality trait measurements to predict product choices has met with mixed success. It is simply hard to predict consumer behavior based on personality! There are several explanations.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269739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BF8CF656-1FD0-4299-B82A-4D8743B37108}" type="slidenum">
              <a:rPr lang="en-US" altLang="en-US" sz="1300" smtClean="0"/>
              <a:pPr algn="r">
                <a:spcBef>
                  <a:spcPct val="0"/>
                </a:spcBef>
              </a:pPr>
              <a:t>7</a:t>
            </a:fld>
            <a:endParaRPr lang="en-US" altLang="en-US" sz="130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606333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9D9CE66D-0EE9-404C-A5AC-CB43E3F45C85}" type="slidenum">
              <a:rPr lang="en-US" altLang="en-US" sz="1300" smtClean="0"/>
              <a:pPr algn="r">
                <a:spcBef>
                  <a:spcPct val="0"/>
                </a:spcBef>
              </a:pPr>
              <a:t>8</a:t>
            </a:fld>
            <a:endParaRPr lang="en-US" altLang="en-US" sz="130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400381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D7333643-AC2F-43A8-9B71-1ACB5815363E}" type="slidenum">
              <a:rPr lang="en-US" altLang="en-US" sz="1300" smtClean="0"/>
              <a:pPr algn="r">
                <a:spcBef>
                  <a:spcPct val="0"/>
                </a:spcBef>
              </a:pPr>
              <a:t>9</a:t>
            </a:fld>
            <a:endParaRPr lang="en-US" altLang="en-US" sz="130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743961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u="none" strike="noStrike" kern="1200" cap="none" baseline="0" dirty="0">
                <a:solidFill>
                  <a:schemeClr val="tx1"/>
                </a:solidFill>
                <a:latin typeface="Arial" charset="0"/>
                <a:ea typeface="Arial"/>
                <a:cs typeface="Arial"/>
                <a:sym typeface="Arial"/>
              </a:rPr>
              <a:t>The most widely recognized approach to measuring personality traits is the </a:t>
            </a:r>
            <a:r>
              <a:rPr lang="en-US" sz="1200" b="1" i="0" u="none" strike="noStrike" kern="1200" cap="none" baseline="0" dirty="0">
                <a:solidFill>
                  <a:schemeClr val="tx1"/>
                </a:solidFill>
                <a:latin typeface="Arial" charset="0"/>
                <a:ea typeface="Arial"/>
                <a:cs typeface="Arial"/>
                <a:sym typeface="Arial"/>
              </a:rPr>
              <a:t>Big Five </a:t>
            </a:r>
            <a:r>
              <a:rPr lang="en-US" sz="1200" b="0" i="0" u="none" strike="noStrike" kern="1200" cap="none" baseline="0" dirty="0">
                <a:solidFill>
                  <a:schemeClr val="tx1"/>
                </a:solidFill>
                <a:latin typeface="Arial" charset="0"/>
                <a:ea typeface="Arial"/>
                <a:cs typeface="Arial"/>
                <a:sym typeface="Arial"/>
              </a:rPr>
              <a:t>(also known as the Neo-Personality Inventory). This is a set of five</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dimensions that form the basis of personality: openness to experience, conscientiousness,</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extroversion, agreeableness, and neuroticism. Table 7.4 describes these</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dimensions.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878586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model shows the relationships among the Archetypes. For each healthy personality, there is a corresponding Shadow. The Shadows are shown on the next slide. A healthy personality is one in which the Archetypes overwhelm their corresponding Shadows. A sick personality results when one or more Shadows prevail. When a brand’s Shadows dominate, this cues the agency to take action to guide the brand to a healthier personality.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443671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slide illustrates the Shadows that correspond to the Archetypes.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698029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A47998E9-067C-4E0F-A885-8D574D0EFA12}" type="slidenum">
              <a:rPr lang="en-US" altLang="en-US" sz="1300" smtClean="0"/>
              <a:pPr algn="r">
                <a:spcBef>
                  <a:spcPct val="0"/>
                </a:spcBef>
              </a:pPr>
              <a:t>13</a:t>
            </a:fld>
            <a:endParaRPr lang="en-US" altLang="en-US" sz="13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828259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C8B7DBD1-E7D4-4124-941F-A88BEA487571}" type="slidenum">
              <a:rPr lang="en-US" altLang="en-US" sz="1300" smtClean="0"/>
              <a:pPr algn="r">
                <a:spcBef>
                  <a:spcPct val="0"/>
                </a:spcBef>
              </a:pPr>
              <a:t>14</a:t>
            </a:fld>
            <a:endParaRPr lang="en-US" altLang="en-US" sz="13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868981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919CBA7A-6C6A-411F-A56F-D6B3516FD387}" type="slidenum">
              <a:rPr lang="en-US" altLang="en-US" sz="1300" smtClean="0"/>
              <a:pPr algn="r">
                <a:spcBef>
                  <a:spcPct val="0"/>
                </a:spcBef>
              </a:pPr>
              <a:t>15</a:t>
            </a:fld>
            <a:endParaRPr lang="en-US" altLang="en-US" sz="130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717804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u="none" strike="noStrike" kern="1200" cap="none" baseline="0" dirty="0">
                <a:solidFill>
                  <a:schemeClr val="tx1"/>
                </a:solidFill>
                <a:latin typeface="Arial" charset="0"/>
                <a:ea typeface="Arial"/>
                <a:cs typeface="Arial"/>
                <a:sym typeface="Arial"/>
              </a:rPr>
              <a:t>A study found that consumers infer strong differences in a wine’s “personality” based on the bottle’s label design. The text shows more examples of wine personality based on label design.</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659773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product that creates and communicates a distinctive brand personality stands out from its competition, earns brand equity, and inspires years of loyalty.</a:t>
            </a:r>
          </a:p>
          <a:p>
            <a:endParaRPr lang="en-US" dirty="0"/>
          </a:p>
          <a:p>
            <a:r>
              <a:rPr lang="en-US" sz="1200" b="0" i="0" u="none" strike="noStrike" kern="1200" cap="none" baseline="0" dirty="0">
                <a:solidFill>
                  <a:schemeClr val="tx1"/>
                </a:solidFill>
                <a:latin typeface="Arial" charset="0"/>
                <a:ea typeface="Arial"/>
                <a:cs typeface="Arial"/>
                <a:sym typeface="Arial"/>
              </a:rPr>
              <a:t>Reader response theory, which is a widely accepted perspective in literature that focuses on the role of the reader in interpreting a story rather than just relying upon the author’s version.</a:t>
            </a:r>
            <a:endParaRPr lang="en-US" dirty="0"/>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Underdog brand biography. This includes details about a brand’s humble origins and how it defied the odds to succeed.</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Anthropomorphism refers to the tendency to attribute human characteristics to objects or animals.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Doppelgänger brand image (one that looks like the original but is in fact a critique of it).</a:t>
            </a:r>
            <a:endParaRPr lang="en-US" b="0"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7767267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There</a:t>
            </a:r>
            <a:r>
              <a:rPr lang="en-US" baseline="0" dirty="0"/>
              <a:t> are many things a</a:t>
            </a:r>
            <a:r>
              <a:rPr lang="en-US" dirty="0"/>
              <a:t> marketer can do to influence consumers’ perceptions of a brand’s personality. Consumers will infer things about a brand’s personality from the brand’s positioning in the marketplace.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2112374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ad relates closet products and personality.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41719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5B72529C-A677-4237-BBC5-2D07DD1EF0E8}" type="slidenum">
              <a:rPr lang="en-US" altLang="en-US" sz="1300" smtClean="0"/>
              <a:pPr algn="r">
                <a:spcBef>
                  <a:spcPct val="0"/>
                </a:spcBef>
              </a:pPr>
              <a:t>21</a:t>
            </a:fld>
            <a:endParaRPr lang="en-US" altLang="en-US" sz="130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9558356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5F0EBA76-60D4-438E-9B11-F5544096C0CC}" type="slidenum">
              <a:rPr lang="en-US" altLang="en-US" sz="1300" smtClean="0"/>
              <a:pPr algn="r">
                <a:spcBef>
                  <a:spcPct val="0"/>
                </a:spcBef>
              </a:pPr>
              <a:t>22</a:t>
            </a:fld>
            <a:endParaRPr lang="en-US" altLang="en-US" sz="130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8554354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C1992FC4-6D55-4E5F-902C-D537809EF64B}" type="slidenum">
              <a:rPr lang="en-US" altLang="en-US" sz="1300" smtClean="0"/>
              <a:pPr algn="r">
                <a:spcBef>
                  <a:spcPct val="0"/>
                </a:spcBef>
              </a:pPr>
              <a:t>23</a:t>
            </a:fld>
            <a:endParaRPr lang="en-US" altLang="en-US" sz="130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628294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0095DA67-8025-4FE4-8C68-87053AFEA6F4}" type="slidenum">
              <a:rPr lang="en-US" altLang="en-US" sz="1300" smtClean="0"/>
              <a:pPr algn="r">
                <a:spcBef>
                  <a:spcPct val="0"/>
                </a:spcBef>
              </a:pPr>
              <a:t>24</a:t>
            </a:fld>
            <a:endParaRPr lang="en-US" altLang="en-US" sz="130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0950756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5D3AE635-A1A5-476F-8C47-89D705BA3AC7}" type="slidenum">
              <a:rPr lang="en-US" altLang="en-US" sz="1300" smtClean="0"/>
              <a:pPr algn="r">
                <a:spcBef>
                  <a:spcPct val="0"/>
                </a:spcBef>
              </a:pPr>
              <a:t>25</a:t>
            </a:fld>
            <a:endParaRPr lang="en-US" altLang="en-US" sz="130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1559699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chapter begins</a:t>
            </a:r>
            <a:r>
              <a:rPr lang="en-US" baseline="0" dirty="0"/>
              <a:t> by considering how people appear based on the products we surround ourselves with.</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762681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AD5A60B5-FDE4-4C58-A2C6-CE989BFBD847}" type="slidenum">
              <a:rPr lang="en-US" altLang="en-US" sz="1300" smtClean="0"/>
              <a:pPr algn="r">
                <a:spcBef>
                  <a:spcPct val="0"/>
                </a:spcBef>
              </a:pPr>
              <a:t>29</a:t>
            </a:fld>
            <a:endParaRPr lang="en-US" altLang="en-US" sz="130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24693091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BAD17585-1B3A-4BB7-95F2-21CDB5956B9E}" type="slidenum">
              <a:rPr lang="en-US" altLang="en-US" sz="1300" smtClean="0"/>
              <a:pPr algn="r">
                <a:spcBef>
                  <a:spcPct val="0"/>
                </a:spcBef>
              </a:pPr>
              <a:t>30</a:t>
            </a:fld>
            <a:endParaRPr lang="en-US" altLang="en-US" sz="130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927348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73A9CF80-F086-4CC2-9258-D1DFB3BE1574}" type="slidenum">
              <a:rPr lang="en-US" altLang="en-US" sz="1300" smtClean="0"/>
              <a:pPr algn="r">
                <a:spcBef>
                  <a:spcPct val="0"/>
                </a:spcBef>
              </a:pPr>
              <a:t>31</a:t>
            </a:fld>
            <a:endParaRPr lang="en-US" altLang="en-US" sz="130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4614849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desire to associate a product with a social situation is a long-standing one for advertisers whether they include</a:t>
            </a:r>
            <a:r>
              <a:rPr lang="en-US" baseline="0" dirty="0"/>
              <a:t> a product in a round of golf, a family barbecue, or a night out. People, products, and settings result in an expressed consumption style which can be used as a cue.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1997298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93019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49CFAA1F-56D5-4232-B0D2-A802FB58F25F}" type="slidenum">
              <a:rPr lang="en-US" altLang="en-US" sz="1300" smtClean="0"/>
              <a:pPr algn="r">
                <a:spcBef>
                  <a:spcPct val="0"/>
                </a:spcBef>
              </a:pPr>
              <a:t>35</a:t>
            </a:fld>
            <a:endParaRPr lang="en-US" altLang="en-US" sz="13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81F40105-8AAF-43B4-8000-F8E6847E423C}" type="slidenum">
              <a:rPr lang="en-US" altLang="en-US" sz="1300" smtClean="0"/>
              <a:pPr algn="r">
                <a:spcBef>
                  <a:spcPct val="0"/>
                </a:spcBef>
              </a:pPr>
              <a:t>36</a:t>
            </a:fld>
            <a:endParaRPr lang="en-US" altLang="en-US" sz="13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6E4DA47F-345A-4AF4-BE2E-576C0C19C9DA}" type="slidenum">
              <a:rPr lang="en-US" altLang="en-US" sz="1300" smtClean="0"/>
              <a:pPr algn="r">
                <a:spcBef>
                  <a:spcPct val="0"/>
                </a:spcBef>
              </a:pPr>
              <a:t>37</a:t>
            </a:fld>
            <a:endParaRPr lang="en-US" altLang="en-US" sz="130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D5BA44E6-3AD5-43C6-AC7C-22965468A604}" type="slidenum">
              <a:rPr lang="en-US" altLang="en-US" sz="1300" smtClean="0"/>
              <a:pPr algn="r">
                <a:spcBef>
                  <a:spcPct val="0"/>
                </a:spcBef>
              </a:pPr>
              <a:t>38</a:t>
            </a:fld>
            <a:endParaRPr lang="en-US" altLang="en-US" sz="130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F0BA9280-D7C6-496F-B5DA-1A55861DCC44}" type="slidenum">
              <a:rPr lang="en-US" altLang="en-US" sz="1300" smtClean="0"/>
              <a:pPr algn="r">
                <a:spcBef>
                  <a:spcPct val="0"/>
                </a:spcBef>
              </a:pPr>
              <a:t>39</a:t>
            </a:fld>
            <a:endParaRPr lang="en-US" altLang="en-US" sz="130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72062763-F8AB-403E-8EF6-7252A315D26D}" type="slidenum">
              <a:rPr lang="en-US" altLang="en-US" sz="1300" smtClean="0"/>
              <a:pPr algn="r">
                <a:spcBef>
                  <a:spcPct val="0"/>
                </a:spcBef>
              </a:pPr>
              <a:t>40</a:t>
            </a:fld>
            <a:endParaRPr lang="en-US" altLang="en-US" sz="130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EA70EF9B-5C16-41F9-B28C-370CF91D0511}" type="slidenum">
              <a:rPr lang="en-US" altLang="en-US" sz="1300" smtClean="0"/>
              <a:pPr algn="r">
                <a:spcBef>
                  <a:spcPct val="0"/>
                </a:spcBef>
              </a:pPr>
              <a:t>41</a:t>
            </a:fld>
            <a:endParaRPr lang="en-US" altLang="en-US" sz="130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Brands can reveal self-orientations too. Some brands will seem more focused on ideals; others on</a:t>
            </a:r>
            <a:r>
              <a:rPr lang="en-US" baseline="0" dirty="0"/>
              <a:t> achievement. Do you see examples in which those brands are clearly targeting specific VALS segments?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870992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A value is a belief that some condition is preferable to its opposite. A person’s set of values plays a very important role in consumption activities. Consumers purchase many products and services because they believe these products will help to attain a value-related goal.</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3008611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value is a belief that some condition is preferable to its opposite. In some cases, values are universal. We all value health, wisdom,</a:t>
            </a:r>
            <a:r>
              <a:rPr lang="en-US" baseline="0" dirty="0"/>
              <a:t> and peace. What sets cultures apart is the relative importance of these universal values. This set of rankings constitutes a culture’s value system. It is usually possible to identify a general set of core values that uniquely define a culture. </a:t>
            </a:r>
          </a:p>
          <a:p>
            <a:endParaRPr lang="en-US" baseline="0" dirty="0"/>
          </a:p>
          <a:p>
            <a:r>
              <a:rPr lang="en-US" baseline="0" dirty="0"/>
              <a:t>Core values such as freedom, youthfulness, achievement, materialism, and activity characterize American culture. </a:t>
            </a:r>
          </a:p>
          <a:p>
            <a:r>
              <a:rPr lang="en-US" baseline="0" dirty="0"/>
              <a:t>The process of learning the beliefs and behaviors endorsed by one’s own culture enculturation.</a:t>
            </a:r>
          </a:p>
          <a:p>
            <a:r>
              <a:rPr lang="en-US" baseline="0" dirty="0"/>
              <a:t>We call the process of learning the value system and behaviors of another culture acculturation.</a:t>
            </a:r>
          </a:p>
          <a:p>
            <a:endParaRPr lang="en-US" baseline="0" dirty="0"/>
          </a:p>
          <a:p>
            <a:r>
              <a:rPr lang="en-US" baseline="0" dirty="0"/>
              <a:t>Crescive norms we discover as we interact with others and these include customs, mores, and conventions. </a:t>
            </a:r>
          </a:p>
          <a:p>
            <a:r>
              <a:rPr lang="en-US" baseline="0" dirty="0"/>
              <a:t>A custom is a norm that controls basic behaviors such as division of labor in a household.</a:t>
            </a:r>
          </a:p>
          <a:p>
            <a:r>
              <a:rPr lang="en-US" baseline="0" dirty="0"/>
              <a:t>A more is a custom with a strong moral overtone. It may involve something that is taboo or forbidden like cannibalism.</a:t>
            </a:r>
          </a:p>
          <a:p>
            <a:r>
              <a:rPr lang="en-US" baseline="0" dirty="0"/>
              <a:t>Conventions are norms that regulate how we conduct our everyday lives. They may be subtle like how we furnish a room or what we wear to a dinner party.</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5012717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645198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psychologist Milton Rokeach identified terminal values which are desired end states. The Rokeach Value Survey also identifies instrumental values which are those actions we need to take to achieve these terminal values. Table 3.1</a:t>
            </a:r>
            <a:r>
              <a:rPr lang="en-US" baseline="0" dirty="0"/>
              <a:t> lists several instrumental values and their corresponding terminal values.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221892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3/3/2026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3/3/2026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3/3/2026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3/3/2026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3/3/2026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3/3/2026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1429010677"/>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2475806187"/>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Title and Two Content and text place holder">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Text Placeholder 4"/>
          <p:cNvSpPr>
            <a:spLocks noGrp="1"/>
          </p:cNvSpPr>
          <p:nvPr>
            <p:ph type="body" sz="quarter" idx="15"/>
          </p:nvPr>
        </p:nvSpPr>
        <p:spPr>
          <a:xfrm>
            <a:off x="457200" y="5521325"/>
            <a:ext cx="8148638" cy="427038"/>
          </a:xfrm>
        </p:spPr>
        <p:txBody>
          <a:bodyPr lIns="0" tIns="0" rIns="0" bIns="0"/>
          <a:lstStyle>
            <a:lvl1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3pPr>
            <a:lvl4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algn="l" rtl="0">
              <a:lnSpc>
                <a:spcPct val="100000"/>
              </a:lnSpc>
              <a:spcAft>
                <a:spcPts val="0"/>
              </a:spcAft>
              <a:buClr>
                <a:srgbClr val="007FA3"/>
              </a:buClr>
              <a:buSzPct val="100000"/>
              <a:defRPr lang="en-IN"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1739293281"/>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3.jpeg"/><Relationship Id="rId2" Type="http://schemas.openxmlformats.org/officeDocument/2006/relationships/slideLayout" Target="../slideLayouts/slideLayout16.xml"/><Relationship Id="rId16"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3.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3/3/2026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3/3/2026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6"/>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28" r:id="rId12"/>
    <p:sldLayoutId id="2147483729" r:id="rId13"/>
    <p:sldLayoutId id="2147483730"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hyperlink" Target="https://www.16personalities.com/free-personality-test" TargetMode="Externa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4.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5.xml"/><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3" Type="http://schemas.openxmlformats.org/officeDocument/2006/relationships/hyperlink" Target="http://www.aaoa.wildapricot.org/" TargetMode="External"/><Relationship Id="rId2" Type="http://schemas.openxmlformats.org/officeDocument/2006/relationships/notesSlide" Target="../notesSlides/notesSlide38.xml"/><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BC8F5C-6636-40E2-BC94-8443FA72E19E}"/>
              </a:ext>
            </a:extLst>
          </p:cNvPr>
          <p:cNvSpPr>
            <a:spLocks noGrp="1"/>
          </p:cNvSpPr>
          <p:nvPr>
            <p:ph type="ctrTitle"/>
          </p:nvPr>
        </p:nvSpPr>
        <p:spPr>
          <a:prstGeom prst="rect">
            <a:avLst/>
          </a:prstGeom>
        </p:spPr>
        <p:txBody>
          <a:bodyPr anchor="ctr">
            <a:normAutofit fontScale="90000"/>
          </a:bodyPr>
          <a:lstStyle/>
          <a:p>
            <a:r>
              <a:rPr lang="en-US" b="1" dirty="0"/>
              <a:t>Consumer Choices</a:t>
            </a:r>
            <a:br>
              <a:rPr lang="en-US" b="1" dirty="0"/>
            </a:br>
            <a:r>
              <a:rPr lang="en-US" b="1" dirty="0"/>
              <a:t>Personality &amp; Emotions</a:t>
            </a:r>
            <a:br>
              <a:rPr lang="en-US" dirty="0"/>
            </a:br>
            <a:r>
              <a:rPr lang="en-US" b="1" dirty="0"/>
              <a:t>Lifestyle and Values</a:t>
            </a:r>
          </a:p>
        </p:txBody>
      </p:sp>
      <p:sp>
        <p:nvSpPr>
          <p:cNvPr id="5" name="Subtitle 4">
            <a:extLst>
              <a:ext uri="{FF2B5EF4-FFF2-40B4-BE49-F238E27FC236}">
                <a16:creationId xmlns:a16="http://schemas.microsoft.com/office/drawing/2014/main" id="{43EF0F16-39FA-4C5C-998F-1FCC97BA7869}"/>
              </a:ext>
            </a:extLst>
          </p:cNvPr>
          <p:cNvSpPr>
            <a:spLocks noGrp="1"/>
          </p:cNvSpPr>
          <p:nvPr>
            <p:ph type="subTitle" idx="1"/>
          </p:nvPr>
        </p:nvSpPr>
        <p:spPr>
          <a:xfrm>
            <a:off x="1371600" y="4794424"/>
            <a:ext cx="6400800" cy="1752600"/>
          </a:xfrm>
          <a:prstGeom prst="rect">
            <a:avLst/>
          </a:prstGeom>
        </p:spPr>
        <p:txBody>
          <a:bodyPr>
            <a:normAutofit/>
          </a:bodyPr>
          <a:lstStyle/>
          <a:p>
            <a:r>
              <a:rPr lang="en-US" sz="2800" dirty="0"/>
              <a:t>Professor Ilijana Petrovska</a:t>
            </a:r>
          </a:p>
          <a:p>
            <a:r>
              <a:rPr lang="en-US" sz="2800" dirty="0"/>
              <a:t>Visiting professor @ Tor </a:t>
            </a:r>
            <a:r>
              <a:rPr lang="en-US" sz="2800" dirty="0" err="1"/>
              <a:t>Vergata</a:t>
            </a:r>
            <a:endParaRPr lang="en-US" sz="2800" dirty="0"/>
          </a:p>
        </p:txBody>
      </p:sp>
      <p:pic>
        <p:nvPicPr>
          <p:cNvPr id="3" name="Picture 2" descr="Image result for sky jump">
            <a:extLst>
              <a:ext uri="{FF2B5EF4-FFF2-40B4-BE49-F238E27FC236}">
                <a16:creationId xmlns:a16="http://schemas.microsoft.com/office/drawing/2014/main" id="{CCC04D79-43F4-4ABE-B4EF-294541B306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272328"/>
            <a:ext cx="1933575" cy="2362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mily values">
            <a:extLst>
              <a:ext uri="{FF2B5EF4-FFF2-40B4-BE49-F238E27FC236}">
                <a16:creationId xmlns:a16="http://schemas.microsoft.com/office/drawing/2014/main" id="{6A243289-74C5-4B8C-838F-67E5000CF3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4712" y="272328"/>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290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59F8E2-D31C-4426-93EC-0E86798B1CA0}"/>
              </a:ext>
            </a:extLst>
          </p:cNvPr>
          <p:cNvSpPr>
            <a:spLocks noGrp="1"/>
          </p:cNvSpPr>
          <p:nvPr>
            <p:ph type="title"/>
          </p:nvPr>
        </p:nvSpPr>
        <p:spPr/>
        <p:txBody>
          <a:bodyPr/>
          <a:lstStyle/>
          <a:p>
            <a:r>
              <a:rPr lang="en-US" dirty="0"/>
              <a:t>PERSONALITY AND EMOTIONS</a:t>
            </a:r>
          </a:p>
        </p:txBody>
      </p:sp>
      <p:sp>
        <p:nvSpPr>
          <p:cNvPr id="5" name="Text Placeholder 4">
            <a:extLst>
              <a:ext uri="{FF2B5EF4-FFF2-40B4-BE49-F238E27FC236}">
                <a16:creationId xmlns:a16="http://schemas.microsoft.com/office/drawing/2014/main" id="{F1859F6F-AED2-4936-9E1C-CC1C9B27B506}"/>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328903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612A912-FC76-1629-9361-8755C2CFD744}"/>
              </a:ext>
            </a:extLst>
          </p:cNvPr>
          <p:cNvSpPr>
            <a:spLocks noGrp="1"/>
          </p:cNvSpPr>
          <p:nvPr>
            <p:ph type="title"/>
          </p:nvPr>
        </p:nvSpPr>
        <p:spPr/>
        <p:txBody>
          <a:bodyPr/>
          <a:lstStyle/>
          <a:p>
            <a:r>
              <a:rPr lang="en-US" dirty="0"/>
              <a:t>Not to forget</a:t>
            </a:r>
            <a:endParaRPr lang="mk-MK" dirty="0"/>
          </a:p>
        </p:txBody>
      </p:sp>
      <p:sp>
        <p:nvSpPr>
          <p:cNvPr id="5" name="Content Placeholder 4">
            <a:extLst>
              <a:ext uri="{FF2B5EF4-FFF2-40B4-BE49-F238E27FC236}">
                <a16:creationId xmlns:a16="http://schemas.microsoft.com/office/drawing/2014/main" id="{0BBCDB0C-FDD8-FEA8-F9E8-7F825D5F79F1}"/>
              </a:ext>
            </a:extLst>
          </p:cNvPr>
          <p:cNvSpPr>
            <a:spLocks noGrp="1"/>
          </p:cNvSpPr>
          <p:nvPr>
            <p:ph idx="1"/>
          </p:nvPr>
        </p:nvSpPr>
        <p:spPr>
          <a:xfrm>
            <a:off x="457200" y="1600200"/>
            <a:ext cx="8229600" cy="4525963"/>
          </a:xfrm>
        </p:spPr>
        <p:txBody>
          <a:bodyPr>
            <a:normAutofit lnSpcReduction="10000"/>
          </a:bodyPr>
          <a:lstStyle/>
          <a:p>
            <a:pPr marL="514350" indent="-514350">
              <a:buAutoNum type="arabicPeriod"/>
            </a:pPr>
            <a:r>
              <a:rPr lang="en-US" dirty="0"/>
              <a:t>Reflection Log for the 1</a:t>
            </a:r>
            <a:r>
              <a:rPr lang="en-US" baseline="30000" dirty="0"/>
              <a:t>st</a:t>
            </a:r>
            <a:r>
              <a:rPr lang="en-US" dirty="0"/>
              <a:t> week</a:t>
            </a:r>
          </a:p>
          <a:p>
            <a:pPr marL="514350" indent="-514350">
              <a:buAutoNum type="arabicPeriod"/>
            </a:pPr>
            <a:r>
              <a:rPr lang="en-US" dirty="0"/>
              <a:t>Peer evaluation on the QR code</a:t>
            </a:r>
          </a:p>
          <a:p>
            <a:pPr marL="514350" indent="-514350">
              <a:buAutoNum type="arabicPeriod"/>
            </a:pPr>
            <a:endParaRPr lang="en-US" dirty="0"/>
          </a:p>
          <a:p>
            <a:pPr marL="514350" indent="-514350">
              <a:buAutoNum type="arabicPeriod"/>
            </a:pPr>
            <a:endParaRPr lang="en-US" dirty="0"/>
          </a:p>
          <a:p>
            <a:pPr marL="514350" indent="-514350">
              <a:buAutoNum type="arabicPeriod"/>
            </a:pPr>
            <a:r>
              <a:rPr lang="en-US" dirty="0"/>
              <a:t>Take the quiz on MS Teams assignments</a:t>
            </a:r>
          </a:p>
          <a:p>
            <a:pPr marL="514350" indent="-514350">
              <a:buAutoNum type="arabicPeriod"/>
            </a:pPr>
            <a:r>
              <a:rPr lang="en-US" dirty="0"/>
              <a:t>Personality review </a:t>
            </a:r>
          </a:p>
          <a:p>
            <a:pPr marL="514350" indent="-514350">
              <a:buAutoNum type="arabicPeriod"/>
            </a:pPr>
            <a:r>
              <a:rPr lang="en-US" dirty="0"/>
              <a:t>Students’ presentations Emotions, </a:t>
            </a:r>
            <a:r>
              <a:rPr lang="en-US" b="1" dirty="0"/>
              <a:t>Lifestyle</a:t>
            </a:r>
            <a:r>
              <a:rPr lang="en-US" dirty="0"/>
              <a:t>, Values </a:t>
            </a:r>
          </a:p>
          <a:p>
            <a:pPr marL="0" indent="0">
              <a:buNone/>
            </a:pPr>
            <a:endParaRPr lang="en-US" dirty="0"/>
          </a:p>
        </p:txBody>
      </p:sp>
      <p:pic>
        <p:nvPicPr>
          <p:cNvPr id="7" name="Picture 6">
            <a:extLst>
              <a:ext uri="{FF2B5EF4-FFF2-40B4-BE49-F238E27FC236}">
                <a16:creationId xmlns:a16="http://schemas.microsoft.com/office/drawing/2014/main" id="{9063E5D5-0EFD-5E98-0E49-4E1B45C06846}"/>
              </a:ext>
            </a:extLst>
          </p:cNvPr>
          <p:cNvPicPr>
            <a:picLocks noChangeAspect="1"/>
          </p:cNvPicPr>
          <p:nvPr/>
        </p:nvPicPr>
        <p:blipFill>
          <a:blip r:embed="rId2"/>
          <a:stretch>
            <a:fillRect/>
          </a:stretch>
        </p:blipFill>
        <p:spPr>
          <a:xfrm>
            <a:off x="6289528" y="1508760"/>
            <a:ext cx="2397272" cy="2456221"/>
          </a:xfrm>
          <a:prstGeom prst="rect">
            <a:avLst/>
          </a:prstGeom>
        </p:spPr>
      </p:pic>
    </p:spTree>
    <p:extLst>
      <p:ext uri="{BB962C8B-B14F-4D97-AF65-F5344CB8AC3E}">
        <p14:creationId xmlns:p14="http://schemas.microsoft.com/office/powerpoint/2010/main" val="33146923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4916" name="Text Box 4"/>
          <p:cNvSpPr txBox="1">
            <a:spLocks noChangeArrowheads="1"/>
          </p:cNvSpPr>
          <p:nvPr/>
        </p:nvSpPr>
        <p:spPr bwMode="auto">
          <a:xfrm>
            <a:off x="381000" y="1219200"/>
            <a:ext cx="5029200" cy="3123932"/>
          </a:xfrm>
          <a:prstGeom prst="rect">
            <a:avLst/>
          </a:prstGeom>
          <a:noFill/>
          <a:ln w="38100" algn="ctr">
            <a:noFill/>
            <a:miter lim="800000"/>
            <a:headEnd/>
            <a:tailEnd/>
          </a:ln>
          <a:effectLst/>
        </p:spPr>
        <p:txBody>
          <a:bodyPr anchorCtr="1">
            <a:spAutoFit/>
          </a:bodyPr>
          <a:lstStyle/>
          <a:p>
            <a:pPr algn="l">
              <a:spcBef>
                <a:spcPct val="50000"/>
              </a:spcBef>
              <a:spcAft>
                <a:spcPct val="35000"/>
              </a:spcAft>
              <a:defRPr/>
            </a:pPr>
            <a:r>
              <a:rPr lang="en-US" sz="2000" dirty="0">
                <a:effectLst>
                  <a:outerShdw blurRad="38100" dist="38100" dir="2700000" algn="tl">
                    <a:srgbClr val="C0C0C0"/>
                  </a:outerShdw>
                </a:effectLst>
                <a:latin typeface="Arial" pitchFamily="34" charset="0"/>
              </a:rPr>
              <a:t>Personality</a:t>
            </a:r>
            <a:r>
              <a:rPr lang="en-US" sz="2000" b="0" i="0" dirty="0">
                <a:latin typeface="Arial" pitchFamily="34" charset="0"/>
              </a:rPr>
              <a:t> is an individual’s characteristic response tendencies across similar situations. </a:t>
            </a:r>
          </a:p>
          <a:p>
            <a:pPr algn="l">
              <a:spcBef>
                <a:spcPct val="50000"/>
              </a:spcBef>
              <a:spcAft>
                <a:spcPct val="35000"/>
              </a:spcAft>
              <a:defRPr/>
            </a:pPr>
            <a:r>
              <a:rPr lang="en-US" sz="2000" b="0" i="0" dirty="0">
                <a:latin typeface="Arial" pitchFamily="34" charset="0"/>
              </a:rPr>
              <a:t>While </a:t>
            </a:r>
            <a:r>
              <a:rPr lang="en-US" sz="2000" b="1" dirty="0">
                <a:effectLst>
                  <a:outerShdw blurRad="38100" dist="38100" dir="2700000" algn="tl">
                    <a:srgbClr val="C0C0C0"/>
                  </a:outerShdw>
                </a:effectLst>
                <a:latin typeface="Arial" pitchFamily="34" charset="0"/>
              </a:rPr>
              <a:t>motivations</a:t>
            </a:r>
            <a:r>
              <a:rPr lang="en-US" sz="2000" b="1" i="0" dirty="0">
                <a:latin typeface="Arial" pitchFamily="34" charset="0"/>
              </a:rPr>
              <a:t> are the energizing and directing force </a:t>
            </a:r>
            <a:r>
              <a:rPr lang="en-US" sz="2000" b="0" i="0" dirty="0">
                <a:latin typeface="Arial" pitchFamily="34" charset="0"/>
              </a:rPr>
              <a:t>that makes </a:t>
            </a:r>
            <a:r>
              <a:rPr lang="en-US" sz="2000" b="0" dirty="0">
                <a:effectLst>
                  <a:outerShdw blurRad="38100" dist="38100" dir="2700000" algn="tl">
                    <a:srgbClr val="C0C0C0"/>
                  </a:outerShdw>
                </a:effectLst>
                <a:latin typeface="Arial" pitchFamily="34" charset="0"/>
              </a:rPr>
              <a:t>consumer behavior</a:t>
            </a:r>
            <a:r>
              <a:rPr lang="en-US" sz="2000" b="0" i="0" dirty="0">
                <a:latin typeface="Arial" pitchFamily="34" charset="0"/>
              </a:rPr>
              <a:t> purposeful and goal directed, the </a:t>
            </a:r>
            <a:r>
              <a:rPr lang="en-US" sz="2000" b="0" dirty="0">
                <a:effectLst>
                  <a:outerShdw blurRad="38100" dist="38100" dir="2700000" algn="tl">
                    <a:srgbClr val="C0C0C0"/>
                  </a:outerShdw>
                </a:effectLst>
                <a:latin typeface="Arial" pitchFamily="34" charset="0"/>
              </a:rPr>
              <a:t>personality</a:t>
            </a:r>
            <a:r>
              <a:rPr lang="en-US" sz="2000" b="0" i="0" dirty="0">
                <a:latin typeface="Arial" pitchFamily="34" charset="0"/>
              </a:rPr>
              <a:t> of the consumer </a:t>
            </a:r>
            <a:r>
              <a:rPr lang="en-US" sz="2000" b="1" i="0" dirty="0">
                <a:latin typeface="Arial" pitchFamily="34" charset="0"/>
              </a:rPr>
              <a:t>guides</a:t>
            </a:r>
            <a:r>
              <a:rPr lang="en-US" sz="2000" b="0" i="0" dirty="0">
                <a:latin typeface="Arial" pitchFamily="34" charset="0"/>
              </a:rPr>
              <a:t> and </a:t>
            </a:r>
            <a:r>
              <a:rPr lang="en-US" sz="2000" b="1" i="0" dirty="0">
                <a:latin typeface="Arial" pitchFamily="34" charset="0"/>
              </a:rPr>
              <a:t>directs</a:t>
            </a:r>
            <a:r>
              <a:rPr lang="en-US" sz="2000" b="0" i="0" dirty="0">
                <a:latin typeface="Arial" pitchFamily="34" charset="0"/>
              </a:rPr>
              <a:t> the behavior chosen to accomplish goals in different situations.</a:t>
            </a:r>
          </a:p>
        </p:txBody>
      </p:sp>
      <p:pic>
        <p:nvPicPr>
          <p:cNvPr id="15363" name="Picture 7" descr="personaliy2"/>
          <p:cNvPicPr>
            <a:picLocks noChangeAspect="1" noChangeArrowheads="1"/>
          </p:cNvPicPr>
          <p:nvPr/>
        </p:nvPicPr>
        <p:blipFill>
          <a:blip r:embed="rId3">
            <a:lum contrast="6000"/>
            <a:extLst>
              <a:ext uri="{28A0092B-C50C-407E-A947-70E740481C1C}">
                <a14:useLocalDpi xmlns:a14="http://schemas.microsoft.com/office/drawing/2010/main" val="0"/>
              </a:ext>
            </a:extLst>
          </a:blip>
          <a:srcRect/>
          <a:stretch>
            <a:fillRect/>
          </a:stretch>
        </p:blipFill>
        <p:spPr bwMode="auto">
          <a:xfrm>
            <a:off x="5816600" y="1524000"/>
            <a:ext cx="2441575" cy="3657600"/>
          </a:xfrm>
          <a:prstGeom prst="rect">
            <a:avLst/>
          </a:prstGeom>
          <a:noFill/>
          <a:ln w="38100" cmpd="dbl">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364"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3843E138-4A42-488F-9423-33C954A3D902}" type="slidenum">
              <a:rPr lang="en-US" altLang="en-US" sz="1100" b="0" i="0">
                <a:latin typeface="Arial" charset="0"/>
              </a:rPr>
              <a:pPr eaLnBrk="1" hangingPunct="1"/>
              <a:t>4</a:t>
            </a:fld>
            <a:endParaRPr lang="en-US" altLang="en-US" sz="1100" b="0" i="0">
              <a:latin typeface="Arial" charset="0"/>
            </a:endParaRPr>
          </a:p>
        </p:txBody>
      </p:sp>
      <p:grpSp>
        <p:nvGrpSpPr>
          <p:cNvPr id="15365" name="Group 4"/>
          <p:cNvGrpSpPr>
            <a:grpSpLocks/>
          </p:cNvGrpSpPr>
          <p:nvPr/>
        </p:nvGrpSpPr>
        <p:grpSpPr bwMode="auto">
          <a:xfrm>
            <a:off x="228600" y="152400"/>
            <a:ext cx="86868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15366" name="TextBox 1"/>
          <p:cNvSpPr txBox="1">
            <a:spLocks noChangeArrowheads="1"/>
          </p:cNvSpPr>
          <p:nvPr/>
        </p:nvSpPr>
        <p:spPr bwMode="auto">
          <a:xfrm>
            <a:off x="5932488" y="5237163"/>
            <a:ext cx="22098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800"/>
              <a:t>Royalty-Free/CORBIS</a:t>
            </a:r>
          </a:p>
        </p:txBody>
      </p:sp>
    </p:spTree>
    <p:extLst>
      <p:ext uri="{BB962C8B-B14F-4D97-AF65-F5344CB8AC3E}">
        <p14:creationId xmlns:p14="http://schemas.microsoft.com/office/powerpoint/2010/main" val="921470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Personality Type test</a:t>
            </a:r>
            <a:br>
              <a:rPr lang="en-US" dirty="0"/>
            </a:br>
            <a:r>
              <a:rPr lang="en-US" b="0" i="0" dirty="0">
                <a:effectLst/>
                <a:latin typeface="-apple-system"/>
              </a:rPr>
              <a:t>Myers Briggs type</a:t>
            </a:r>
            <a:endParaRPr lang="en-US" dirty="0"/>
          </a:p>
        </p:txBody>
      </p:sp>
      <p:sp>
        <p:nvSpPr>
          <p:cNvPr id="3" name="Text Placeholder 2"/>
          <p:cNvSpPr>
            <a:spLocks noGrp="1"/>
          </p:cNvSpPr>
          <p:nvPr>
            <p:ph type="body" idx="1"/>
          </p:nvPr>
        </p:nvSpPr>
        <p:spPr/>
        <p:txBody>
          <a:bodyPr/>
          <a:lstStyle/>
          <a:p>
            <a:r>
              <a:rPr lang="en-US" dirty="0">
                <a:hlinkClick r:id="rId2"/>
              </a:rPr>
              <a:t>https://www.16personalities.com/free-personality-test</a:t>
            </a:r>
            <a:endParaRPr lang="en-US" dirty="0"/>
          </a:p>
        </p:txBody>
      </p:sp>
    </p:spTree>
    <p:extLst>
      <p:ext uri="{BB962C8B-B14F-4D97-AF65-F5344CB8AC3E}">
        <p14:creationId xmlns:p14="http://schemas.microsoft.com/office/powerpoint/2010/main" val="3482304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Trait Theory</a:t>
            </a:r>
            <a:endParaRPr lang="en-IN" dirty="0"/>
          </a:p>
        </p:txBody>
      </p:sp>
      <p:sp>
        <p:nvSpPr>
          <p:cNvPr id="3" name="Content Placeholder 2"/>
          <p:cNvSpPr>
            <a:spLocks noGrp="1"/>
          </p:cNvSpPr>
          <p:nvPr>
            <p:ph sz="quarter" idx="13"/>
          </p:nvPr>
        </p:nvSpPr>
        <p:spPr/>
        <p:txBody>
          <a:bodyPr/>
          <a:lstStyle/>
          <a:p>
            <a:r>
              <a:rPr lang="en-US" dirty="0"/>
              <a:t>Personality traits: identifiable characteristics that define a person</a:t>
            </a:r>
          </a:p>
          <a:p>
            <a:r>
              <a:rPr lang="en-US" dirty="0"/>
              <a:t>Traits relevant to consumer behavior:</a:t>
            </a:r>
          </a:p>
          <a:p>
            <a:pPr lvl="1"/>
            <a:r>
              <a:rPr lang="en-US" dirty="0"/>
              <a:t>Innovativeness</a:t>
            </a:r>
          </a:p>
          <a:p>
            <a:pPr lvl="1"/>
            <a:r>
              <a:rPr lang="en-US" dirty="0"/>
              <a:t>Materialism</a:t>
            </a:r>
          </a:p>
          <a:p>
            <a:pPr lvl="1"/>
            <a:r>
              <a:rPr lang="en-US" dirty="0"/>
              <a:t>Self-consciousness</a:t>
            </a:r>
          </a:p>
          <a:p>
            <a:pPr lvl="1"/>
            <a:r>
              <a:rPr lang="en-US" dirty="0"/>
              <a:t>Need for cognition</a:t>
            </a:r>
          </a:p>
          <a:p>
            <a:pPr lvl="1"/>
            <a:r>
              <a:rPr lang="en-US" dirty="0"/>
              <a:t>Frugality</a:t>
            </a:r>
          </a:p>
        </p:txBody>
      </p:sp>
    </p:spTree>
    <p:extLst>
      <p:ext uri="{BB962C8B-B14F-4D97-AF65-F5344CB8AC3E}">
        <p14:creationId xmlns:p14="http://schemas.microsoft.com/office/powerpoint/2010/main" val="1357111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FED21B17-95BF-440E-9E58-F3B970AC4B58}" type="slidenum">
              <a:rPr lang="en-US" altLang="en-US" sz="1100" b="0" i="0">
                <a:latin typeface="Arial" charset="0"/>
              </a:rPr>
              <a:pPr eaLnBrk="1" hangingPunct="1"/>
              <a:t>7</a:t>
            </a:fld>
            <a:endParaRPr lang="en-US" altLang="en-US" sz="1100" b="0" i="0">
              <a:latin typeface="Arial" charset="0"/>
            </a:endParaRPr>
          </a:p>
        </p:txBody>
      </p:sp>
      <p:grpSp>
        <p:nvGrpSpPr>
          <p:cNvPr id="16388" name="Group 4"/>
          <p:cNvGrpSpPr>
            <a:grpSpLocks/>
          </p:cNvGrpSpPr>
          <p:nvPr/>
        </p:nvGrpSpPr>
        <p:grpSpPr bwMode="auto">
          <a:xfrm>
            <a:off x="228600" y="152400"/>
            <a:ext cx="8686800" cy="912813"/>
            <a:chOff x="-31650" y="-304725"/>
            <a:chExt cx="8077101" cy="912599"/>
          </a:xfrm>
        </p:grpSpPr>
        <p:sp>
          <p:nvSpPr>
            <p:cNvPr id="8" name="Rounded Rectangle 7"/>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9"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3" name="Content Placeholder 2">
            <a:extLst>
              <a:ext uri="{FF2B5EF4-FFF2-40B4-BE49-F238E27FC236}">
                <a16:creationId xmlns:a16="http://schemas.microsoft.com/office/drawing/2014/main" id="{A4A783B9-AE9B-40DC-9FAD-C739042CCD55}"/>
              </a:ext>
            </a:extLst>
          </p:cNvPr>
          <p:cNvSpPr>
            <a:spLocks noGrp="1"/>
          </p:cNvSpPr>
          <p:nvPr>
            <p:ph idx="1"/>
          </p:nvPr>
        </p:nvSpPr>
        <p:spPr/>
        <p:txBody>
          <a:bodyPr/>
          <a:lstStyle/>
          <a:p>
            <a:pPr marL="457200" indent="-457200">
              <a:spcBef>
                <a:spcPct val="30000"/>
              </a:spcBef>
              <a:spcAft>
                <a:spcPct val="35000"/>
              </a:spcAft>
              <a:buClr>
                <a:schemeClr val="tx1"/>
              </a:buClr>
              <a:buFont typeface="Wingdings" pitchFamily="2" charset="2"/>
              <a:buAutoNum type="arabicPeriod"/>
              <a:defRPr/>
            </a:pPr>
            <a:r>
              <a:rPr lang="en-US">
                <a:effectLst>
                  <a:outerShdw blurRad="38100" dist="38100" dir="2700000" algn="tl">
                    <a:srgbClr val="FFFFFF"/>
                  </a:outerShdw>
                </a:effectLst>
                <a:latin typeface="Arial" pitchFamily="34" charset="0"/>
                <a:cs typeface="Times New Roman" pitchFamily="18" charset="0"/>
              </a:rPr>
              <a:t>Multitrait Approach</a:t>
            </a:r>
          </a:p>
          <a:p>
            <a:pPr marL="914400" lvl="1" indent="-457200">
              <a:spcBef>
                <a:spcPct val="30000"/>
              </a:spcBef>
              <a:spcAft>
                <a:spcPct val="35000"/>
              </a:spcAft>
              <a:buClr>
                <a:schemeClr val="tx1"/>
              </a:buClr>
              <a:buFontTx/>
              <a:buChar char="•"/>
              <a:defRPr/>
            </a:pPr>
            <a:r>
              <a:rPr lang="en-US" sz="2200">
                <a:latin typeface="Arial" pitchFamily="34" charset="0"/>
                <a:cs typeface="Times New Roman" pitchFamily="18" charset="0"/>
              </a:rPr>
              <a:t>The</a:t>
            </a:r>
            <a:r>
              <a:rPr lang="en-US" sz="2200">
                <a:effectLst>
                  <a:outerShdw blurRad="38100" dist="38100" dir="2700000" algn="tl">
                    <a:srgbClr val="FFFFFF"/>
                  </a:outerShdw>
                </a:effectLst>
                <a:latin typeface="Arial" pitchFamily="34" charset="0"/>
                <a:cs typeface="Times New Roman" pitchFamily="18" charset="0"/>
              </a:rPr>
              <a:t> Five-Factor Model </a:t>
            </a:r>
            <a:r>
              <a:rPr lang="en-US" sz="2200">
                <a:latin typeface="Arial" pitchFamily="34" charset="0"/>
                <a:cs typeface="Times New Roman" pitchFamily="18" charset="0"/>
              </a:rPr>
              <a:t>is the most commonly used by marketers and identifies five basic traits that are formed by genetics and early learning</a:t>
            </a:r>
            <a:r>
              <a:rPr lang="en-US" sz="2200">
                <a:effectLst>
                  <a:outerShdw blurRad="38100" dist="38100" dir="2700000" algn="tl">
                    <a:srgbClr val="FFFFFF"/>
                  </a:outerShdw>
                </a:effectLst>
                <a:latin typeface="Arial" pitchFamily="34" charset="0"/>
                <a:cs typeface="Times New Roman" pitchFamily="18" charset="0"/>
              </a:rPr>
              <a:t>.</a:t>
            </a:r>
          </a:p>
          <a:p>
            <a:pPr marL="457200" indent="-457200">
              <a:spcBef>
                <a:spcPct val="25000"/>
              </a:spcBef>
              <a:spcAft>
                <a:spcPct val="35000"/>
              </a:spcAft>
              <a:buClr>
                <a:schemeClr val="tx1"/>
              </a:buClr>
              <a:buFont typeface="Wingdings" pitchFamily="2" charset="2"/>
              <a:buAutoNum type="arabicPeriod"/>
              <a:defRPr/>
            </a:pPr>
            <a:r>
              <a:rPr lang="en-US">
                <a:effectLst>
                  <a:outerShdw blurRad="38100" dist="38100" dir="2700000" algn="tl">
                    <a:srgbClr val="FFFFFF"/>
                  </a:outerShdw>
                </a:effectLst>
                <a:latin typeface="Arial" pitchFamily="34" charset="0"/>
                <a:cs typeface="Times New Roman" pitchFamily="18" charset="0"/>
              </a:rPr>
              <a:t>Single Trait Approach</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Consumer Ethnocentrism</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Need for Cognition</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Consumers’ Need for Uniqueness</a:t>
            </a:r>
          </a:p>
          <a:p>
            <a:endParaRPr lang="en-US"/>
          </a:p>
        </p:txBody>
      </p:sp>
    </p:spTree>
    <p:extLst>
      <p:ext uri="{BB962C8B-B14F-4D97-AF65-F5344CB8AC3E}">
        <p14:creationId xmlns:p14="http://schemas.microsoft.com/office/powerpoint/2010/main" val="1817876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744B88F-2DBC-48E1-AD3A-C3F163DDA6F8}" type="slidenum">
              <a:rPr lang="en-US" altLang="en-US" sz="1100" b="0" i="0">
                <a:latin typeface="Arial" charset="0"/>
              </a:rPr>
              <a:pPr eaLnBrk="1" hangingPunct="1"/>
              <a:t>8</a:t>
            </a:fld>
            <a:endParaRPr lang="en-US" altLang="en-US" sz="1100" b="0" i="0">
              <a:latin typeface="Arial" charset="0"/>
            </a:endParaRPr>
          </a:p>
        </p:txBody>
      </p:sp>
      <p:grpSp>
        <p:nvGrpSpPr>
          <p:cNvPr id="17411" name="Group 4"/>
          <p:cNvGrpSpPr>
            <a:grpSpLocks/>
          </p:cNvGrpSpPr>
          <p:nvPr/>
        </p:nvGrpSpPr>
        <p:grpSpPr bwMode="auto">
          <a:xfrm>
            <a:off x="228600" y="152400"/>
            <a:ext cx="86868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1741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7" y="1025882"/>
            <a:ext cx="10881360" cy="556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171469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2" name="Text Box 4"/>
          <p:cNvSpPr txBox="1">
            <a:spLocks noChangeArrowheads="1"/>
          </p:cNvSpPr>
          <p:nvPr/>
        </p:nvSpPr>
        <p:spPr bwMode="auto">
          <a:xfrm>
            <a:off x="304800" y="1219200"/>
            <a:ext cx="85344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ts val="1200"/>
              </a:spcAft>
              <a:buClr>
                <a:schemeClr val="tx1"/>
              </a:buClr>
              <a:buFont typeface="Wingdings" pitchFamily="2" charset="2"/>
              <a:buNone/>
              <a:defRPr/>
            </a:pPr>
            <a:r>
              <a:rPr lang="en-US" sz="2600" dirty="0">
                <a:effectLst>
                  <a:outerShdw blurRad="38100" dist="38100" dir="2700000" algn="tl">
                    <a:srgbClr val="FFFFFF"/>
                  </a:outerShdw>
                </a:effectLst>
                <a:latin typeface="Arial" pitchFamily="34" charset="0"/>
                <a:cs typeface="Times New Roman" pitchFamily="18" charset="0"/>
              </a:rPr>
              <a:t>Single-Trait Approach</a:t>
            </a:r>
            <a:r>
              <a:rPr lang="en-US" sz="2600" b="0" dirty="0">
                <a:effectLst>
                  <a:outerShdw blurRad="38100" dist="38100" dir="2700000" algn="tl">
                    <a:srgbClr val="FFFFFF"/>
                  </a:outerShdw>
                </a:effectLst>
                <a:latin typeface="Arial" pitchFamily="34" charset="0"/>
                <a:cs typeface="Times New Roman" pitchFamily="18" charset="0"/>
              </a:rPr>
              <a:t>:</a:t>
            </a:r>
          </a:p>
          <a:p>
            <a:pPr marL="457200" indent="-457200" algn="l">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Consumer Ethnocentrism</a:t>
            </a:r>
          </a:p>
          <a:p>
            <a:pPr marL="914400" lvl="1" indent="-457200" algn="l">
              <a:spcAft>
                <a:spcPct val="20000"/>
              </a:spcAft>
              <a:buClr>
                <a:schemeClr val="tx1"/>
              </a:buClr>
              <a:buFontTx/>
              <a:buChar char="•"/>
              <a:defRPr/>
            </a:pPr>
            <a:r>
              <a:rPr lang="en-US" sz="2200" b="0" i="0" dirty="0">
                <a:latin typeface="Arial" pitchFamily="34" charset="0"/>
                <a:cs typeface="Times New Roman" pitchFamily="18" charset="0"/>
              </a:rPr>
              <a:t>Reflects an individual difference in consumers’ propensity to be biased against the purchase of foreign products.</a:t>
            </a:r>
          </a:p>
          <a:p>
            <a:pPr marL="457200" indent="-457200" algn="l">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Need for Cognition (NFC)</a:t>
            </a:r>
          </a:p>
          <a:p>
            <a:pPr marL="914400" lvl="1" indent="-457200" algn="l">
              <a:spcAft>
                <a:spcPct val="20000"/>
              </a:spcAft>
              <a:buClr>
                <a:schemeClr val="tx1"/>
              </a:buClr>
              <a:buFontTx/>
              <a:buChar char="•"/>
              <a:defRPr/>
            </a:pPr>
            <a:r>
              <a:rPr lang="en-US" sz="2200" b="0" i="0" dirty="0">
                <a:latin typeface="Arial" pitchFamily="34" charset="0"/>
                <a:cs typeface="Times New Roman" pitchFamily="18" charset="0"/>
              </a:rPr>
              <a:t>Reflects an individual difference in consumers’ propensity to engage in and enjoy thinking.</a:t>
            </a:r>
          </a:p>
          <a:p>
            <a:pPr marL="457200" indent="-457200" algn="l">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Consumers’ Need for Uniqueness</a:t>
            </a:r>
          </a:p>
          <a:p>
            <a:pPr marL="914400" lvl="1" indent="-457200" algn="l">
              <a:buClr>
                <a:schemeClr val="tx1"/>
              </a:buClr>
              <a:buFontTx/>
              <a:buChar char="•"/>
              <a:defRPr/>
            </a:pPr>
            <a:r>
              <a:rPr lang="en-US" sz="2200" b="0" i="0" dirty="0">
                <a:latin typeface="Arial" pitchFamily="34" charset="0"/>
                <a:cs typeface="Times New Roman" pitchFamily="18" charset="0"/>
              </a:rPr>
              <a:t>Reflects an individual difference in consumers’ propensity to pursue differentness relative to others through the acquisition, utilization, and disposition of consumer goods.</a:t>
            </a:r>
          </a:p>
        </p:txBody>
      </p:sp>
      <p:sp>
        <p:nvSpPr>
          <p:cNvPr id="18435"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01C07B6-4960-4E28-A253-C04261642AF1}" type="slidenum">
              <a:rPr lang="en-US" altLang="en-US" sz="1100" b="0" i="0">
                <a:latin typeface="Arial" charset="0"/>
              </a:rPr>
              <a:pPr eaLnBrk="1" hangingPunct="1"/>
              <a:t>9</a:t>
            </a:fld>
            <a:endParaRPr lang="en-US" altLang="en-US" sz="1100" b="0" i="0">
              <a:latin typeface="Arial" charset="0"/>
            </a:endParaRPr>
          </a:p>
        </p:txBody>
      </p:sp>
      <p:grpSp>
        <p:nvGrpSpPr>
          <p:cNvPr id="18436" name="Group 4"/>
          <p:cNvGrpSpPr>
            <a:grpSpLocks/>
          </p:cNvGrpSpPr>
          <p:nvPr/>
        </p:nvGrpSpPr>
        <p:grpSpPr bwMode="auto">
          <a:xfrm>
            <a:off x="228600" y="152400"/>
            <a:ext cx="86868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1837823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Big Five</a:t>
            </a:r>
            <a:endParaRPr lang="en-IN" dirty="0"/>
          </a:p>
        </p:txBody>
      </p:sp>
      <p:sp>
        <p:nvSpPr>
          <p:cNvPr id="3" name="Content Placeholder 2"/>
          <p:cNvSpPr>
            <a:spLocks noGrp="1"/>
          </p:cNvSpPr>
          <p:nvPr>
            <p:ph sz="quarter" idx="13"/>
          </p:nvPr>
        </p:nvSpPr>
        <p:spPr>
          <a:xfrm>
            <a:off x="457200" y="1556327"/>
            <a:ext cx="8229600" cy="401682"/>
          </a:xfrm>
        </p:spPr>
        <p:txBody>
          <a:bodyPr/>
          <a:lstStyle/>
          <a:p>
            <a:pPr marL="432" indent="0">
              <a:buNone/>
            </a:pPr>
            <a:r>
              <a:rPr lang="en-IN" sz="2000" b="1" dirty="0"/>
              <a:t>Table 7.3</a:t>
            </a:r>
            <a:r>
              <a:rPr lang="en-IN" sz="2000" dirty="0"/>
              <a:t> Description of Big Five Personality Dimensions</a:t>
            </a:r>
          </a:p>
        </p:txBody>
      </p:sp>
      <p:graphicFrame>
        <p:nvGraphicFramePr>
          <p:cNvPr id="4" name="Table 1"/>
          <p:cNvGraphicFramePr>
            <a:graphicFrameLocks/>
          </p:cNvGraphicFramePr>
          <p:nvPr/>
        </p:nvGraphicFramePr>
        <p:xfrm>
          <a:off x="457200" y="2063342"/>
          <a:ext cx="8229600" cy="3108960"/>
        </p:xfrm>
        <a:graphic>
          <a:graphicData uri="http://schemas.openxmlformats.org/drawingml/2006/table">
            <a:tbl>
              <a:tblPr firstRow="1" bandRow="1">
                <a:tableStyleId>{3B4B98B0-60AC-42C2-AFA5-B58CD77FA1E5}</a:tableStyleId>
              </a:tblPr>
              <a:tblGrid>
                <a:gridCol w="2362200">
                  <a:extLst>
                    <a:ext uri="{9D8B030D-6E8A-4147-A177-3AD203B41FA5}">
                      <a16:colId xmlns:a16="http://schemas.microsoft.com/office/drawing/2014/main" val="2081683767"/>
                    </a:ext>
                  </a:extLst>
                </a:gridCol>
                <a:gridCol w="3124200">
                  <a:extLst>
                    <a:ext uri="{9D8B030D-6E8A-4147-A177-3AD203B41FA5}">
                      <a16:colId xmlns:a16="http://schemas.microsoft.com/office/drawing/2014/main" val="3714077240"/>
                    </a:ext>
                  </a:extLst>
                </a:gridCol>
                <a:gridCol w="2743200">
                  <a:extLst>
                    <a:ext uri="{9D8B030D-6E8A-4147-A177-3AD203B41FA5}">
                      <a16:colId xmlns:a16="http://schemas.microsoft.com/office/drawing/2014/main" val="3793762730"/>
                    </a:ext>
                  </a:extLst>
                </a:gridCol>
              </a:tblGrid>
              <a:tr h="370840">
                <a:tc>
                  <a:txBody>
                    <a:bodyPr/>
                    <a:lstStyle/>
                    <a:p>
                      <a:r>
                        <a:rPr lang="en-IN" sz="1400" b="1" i="0" baseline="0" dirty="0">
                          <a:solidFill>
                            <a:schemeClr val="bg1"/>
                          </a:solidFill>
                        </a:rPr>
                        <a:t>Blank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1" i="0" kern="1200" baseline="0" dirty="0">
                          <a:solidFill>
                            <a:schemeClr val="tx1"/>
                          </a:solidFill>
                          <a:effectLst/>
                          <a:latin typeface="+mn-lt"/>
                          <a:ea typeface="+mn-ea"/>
                          <a:cs typeface="+mn-cs"/>
                        </a:rPr>
                        <a:t>Description</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1" i="0" kern="1200" baseline="0" dirty="0">
                          <a:solidFill>
                            <a:schemeClr val="tx1"/>
                          </a:solidFill>
                          <a:effectLst/>
                          <a:latin typeface="+mn-lt"/>
                          <a:ea typeface="+mn-ea"/>
                          <a:cs typeface="+mn-cs"/>
                        </a:rPr>
                        <a:t>Example of Measurement Items (agree/disagree)</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45474862"/>
                  </a:ext>
                </a:extLst>
              </a:tr>
              <a:tr h="370840">
                <a:tc>
                  <a:txBody>
                    <a:bodyPr/>
                    <a:lstStyle/>
                    <a:p>
                      <a:r>
                        <a:rPr lang="en-IN" sz="1400" b="1" i="0" kern="1200" baseline="0" dirty="0">
                          <a:solidFill>
                            <a:schemeClr val="tx1"/>
                          </a:solidFill>
                          <a:effectLst/>
                          <a:latin typeface="+mn-lt"/>
                          <a:ea typeface="+mn-ea"/>
                          <a:cs typeface="+mn-cs"/>
                        </a:rPr>
                        <a:t>Openness to experience</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The degree to which a person is</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open to new ways of doing things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Love to think up new ways of doing things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51871048"/>
                  </a:ext>
                </a:extLst>
              </a:tr>
              <a:tr h="370840">
                <a:tc>
                  <a:txBody>
                    <a:bodyPr/>
                    <a:lstStyle/>
                    <a:p>
                      <a:r>
                        <a:rPr lang="en-IN" sz="1400" b="1" i="0" kern="1200" baseline="0" dirty="0">
                          <a:solidFill>
                            <a:schemeClr val="tx1"/>
                          </a:solidFill>
                          <a:effectLst/>
                          <a:latin typeface="+mn-lt"/>
                          <a:ea typeface="+mn-ea"/>
                          <a:cs typeface="+mn-cs"/>
                        </a:rPr>
                        <a:t>Conscientiousness</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The level of organization and</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structure a person needs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Am always prepared</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03101356"/>
                  </a:ext>
                </a:extLst>
              </a:tr>
              <a:tr h="370840">
                <a:tc>
                  <a:txBody>
                    <a:bodyPr/>
                    <a:lstStyle/>
                    <a:p>
                      <a:r>
                        <a:rPr lang="en-IN" sz="1400" b="1" i="0" kern="1200" baseline="0" dirty="0">
                          <a:solidFill>
                            <a:schemeClr val="tx1"/>
                          </a:solidFill>
                          <a:effectLst/>
                          <a:latin typeface="+mn-lt"/>
                          <a:ea typeface="+mn-ea"/>
                          <a:cs typeface="+mn-cs"/>
                        </a:rPr>
                        <a:t>Extroversion</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How well a person tolerates</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stimulation from people</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Talk to a lot of different people at parties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0612698"/>
                  </a:ext>
                </a:extLst>
              </a:tr>
              <a:tr h="370840">
                <a:tc>
                  <a:txBody>
                    <a:bodyPr/>
                    <a:lstStyle/>
                    <a:p>
                      <a:r>
                        <a:rPr lang="en-IN" sz="1400" b="1" i="0" kern="1200" baseline="0" dirty="0">
                          <a:solidFill>
                            <a:schemeClr val="tx1"/>
                          </a:solidFill>
                          <a:effectLst/>
                          <a:latin typeface="+mn-lt"/>
                          <a:ea typeface="+mn-ea"/>
                          <a:cs typeface="+mn-cs"/>
                        </a:rPr>
                        <a:t>Agreeableness</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The degree to which we defer to</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other people</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Take time out for others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01027293"/>
                  </a:ext>
                </a:extLst>
              </a:tr>
              <a:tr h="370840">
                <a:tc>
                  <a:txBody>
                    <a:bodyPr/>
                    <a:lstStyle/>
                    <a:p>
                      <a:r>
                        <a:rPr lang="en-IN" sz="1400" b="1" i="0" kern="1200" baseline="0" dirty="0">
                          <a:solidFill>
                            <a:schemeClr val="tx1"/>
                          </a:solidFill>
                          <a:effectLst/>
                          <a:latin typeface="+mn-lt"/>
                          <a:ea typeface="+mn-ea"/>
                          <a:cs typeface="+mn-cs"/>
                        </a:rPr>
                        <a:t>Neuroticism (emotional instability)</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How well a person copes with</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stress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Get upset easily</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97043997"/>
                  </a:ext>
                </a:extLst>
              </a:tr>
            </a:tbl>
          </a:graphicData>
        </a:graphic>
      </p:graphicFrame>
      <p:sp>
        <p:nvSpPr>
          <p:cNvPr id="5" name="Content Placeholder 4"/>
          <p:cNvSpPr>
            <a:spLocks noGrp="1"/>
          </p:cNvSpPr>
          <p:nvPr>
            <p:ph sz="quarter" idx="14"/>
          </p:nvPr>
        </p:nvSpPr>
        <p:spPr>
          <a:xfrm>
            <a:off x="457199" y="5401365"/>
            <a:ext cx="8229601" cy="840409"/>
          </a:xfrm>
        </p:spPr>
        <p:txBody>
          <a:bodyPr/>
          <a:lstStyle/>
          <a:p>
            <a:pPr marL="432" indent="0">
              <a:buNone/>
            </a:pPr>
            <a:r>
              <a:rPr lang="en-IN" sz="1600" b="1" dirty="0"/>
              <a:t>Source:</a:t>
            </a:r>
            <a:r>
              <a:rPr lang="en-IN" sz="1600" i="1" dirty="0"/>
              <a:t> </a:t>
            </a:r>
            <a:r>
              <a:rPr lang="en-IN" sz="1600" dirty="0"/>
              <a:t>Michael R. Solomon, Rebekah Russell-Bennett, and Josephine Previte, </a:t>
            </a:r>
            <a:r>
              <a:rPr lang="en-IN" sz="1600" b="1" dirty="0"/>
              <a:t>Consumer Behaviour: Buying, Having, Being,</a:t>
            </a:r>
            <a:r>
              <a:rPr lang="en-IN" sz="1600" dirty="0"/>
              <a:t> 3rd ed., Frenchs Forest, N</a:t>
            </a:r>
            <a:r>
              <a:rPr lang="en-IN" sz="100" dirty="0"/>
              <a:t> </a:t>
            </a:r>
            <a:r>
              <a:rPr lang="en-IN" sz="1600" dirty="0"/>
              <a:t>S</a:t>
            </a:r>
            <a:r>
              <a:rPr lang="en-IN" sz="100" dirty="0"/>
              <a:t> </a:t>
            </a:r>
            <a:r>
              <a:rPr lang="en-IN" sz="1600" dirty="0"/>
              <a:t>W: Pearson Australia, 2012.</a:t>
            </a:r>
          </a:p>
        </p:txBody>
      </p:sp>
    </p:spTree>
    <p:extLst>
      <p:ext uri="{BB962C8B-B14F-4D97-AF65-F5344CB8AC3E}">
        <p14:creationId xmlns:p14="http://schemas.microsoft.com/office/powerpoint/2010/main" val="921853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348870" cy="1097279"/>
          </a:xfrm>
        </p:spPr>
        <p:txBody>
          <a:bodyPr/>
          <a:lstStyle/>
          <a:p>
            <a:r>
              <a:rPr lang="en-US" dirty="0"/>
              <a:t>Brand Asset Valuator Archetypes </a:t>
            </a:r>
            <a:r>
              <a:rPr lang="en-US" sz="2000" b="0" dirty="0"/>
              <a:t>(1 of 2)</a:t>
            </a:r>
            <a:endParaRPr lang="en-IN" dirty="0"/>
          </a:p>
        </p:txBody>
      </p:sp>
      <p:pic>
        <p:nvPicPr>
          <p:cNvPr id="4" name="Picture 3" descr="Characteristics. Magician, thought. Logical, analytical, insightful. Patriarch, belief. Dignified, authoritative, inspirational. Angel, dreams. Optimistic, innocent, pure. Enchantress, soul. Mysterious, sensual, tempting. Actress, feelings. Glamorous, dramatic, involved. Troubadour, joy. Joyous, free spirited, agile. Jester, spirit. Witty, resilient, daring. Warrior, ego. Confident, powerful, heroic, Queen, being. Relaxed, comforting, sociable. Mother Earth, body. Stable, genuine, nurturing. Matriarch, order. Organized, systematic, controlled. Sage, peace. Wise, visionary, mentoring. Magician, patriarch, and angel reflect thought. Enchantress, actress, and troubadour reflect emotion. Jester, warrior, and queen represent energy. Mother Earth, matriarch, and sage represent substance."/>
          <p:cNvPicPr>
            <a:picLocks noChangeAspect="1"/>
          </p:cNvPicPr>
          <p:nvPr/>
        </p:nvPicPr>
        <p:blipFill>
          <a:blip r:embed="rId3"/>
          <a:stretch>
            <a:fillRect/>
          </a:stretch>
        </p:blipFill>
        <p:spPr>
          <a:xfrm>
            <a:off x="1590797" y="1592263"/>
            <a:ext cx="5962405" cy="3956647"/>
          </a:xfrm>
          <a:prstGeom prst="rect">
            <a:avLst/>
          </a:prstGeom>
        </p:spPr>
      </p:pic>
    </p:spTree>
    <p:extLst>
      <p:ext uri="{BB962C8B-B14F-4D97-AF65-F5344CB8AC3E}">
        <p14:creationId xmlns:p14="http://schemas.microsoft.com/office/powerpoint/2010/main" val="2067797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348870" cy="1097279"/>
          </a:xfrm>
        </p:spPr>
        <p:txBody>
          <a:bodyPr/>
          <a:lstStyle/>
          <a:p>
            <a:r>
              <a:rPr lang="en-US" dirty="0"/>
              <a:t>Brand Asset Valuator Archetypes </a:t>
            </a:r>
            <a:r>
              <a:rPr lang="en-US" sz="2000" b="0" dirty="0"/>
              <a:t>(2 of 2)</a:t>
            </a:r>
            <a:endParaRPr lang="en-IN" dirty="0"/>
          </a:p>
        </p:txBody>
      </p:sp>
      <p:pic>
        <p:nvPicPr>
          <p:cNvPr id="5" name="Picture 4" descr="Shadow Characteristics. Sorcerer, hollow, dark, cowardly. Dictator, repressive, close minded, unforgiving. Orphan, abandoned, vulnerable, frightened. Shadow witch, cold, vain, selfish. Addict, wounded, jealous, tragic. Idiot, silly, dimwitted, goofy. Trickster, tricky, phony, scheming. Destroyer, angry, aggressive, destructive. Slave, oppressed, tormented, despondent. Shadow mother, bloated, immobile, self absorbed. Hag, stingy, messy, crotchety. Hermit, isolated, lonely, irrelevant."/>
          <p:cNvPicPr>
            <a:picLocks noChangeAspect="1"/>
          </p:cNvPicPr>
          <p:nvPr/>
        </p:nvPicPr>
        <p:blipFill>
          <a:blip r:embed="rId3"/>
          <a:stretch>
            <a:fillRect/>
          </a:stretch>
        </p:blipFill>
        <p:spPr>
          <a:xfrm>
            <a:off x="1399994" y="1613450"/>
            <a:ext cx="6344011" cy="4237389"/>
          </a:xfrm>
          <a:prstGeom prst="rect">
            <a:avLst/>
          </a:prstGeom>
        </p:spPr>
      </p:pic>
    </p:spTree>
    <p:extLst>
      <p:ext uri="{BB962C8B-B14F-4D97-AF65-F5344CB8AC3E}">
        <p14:creationId xmlns:p14="http://schemas.microsoft.com/office/powerpoint/2010/main" val="1121507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descr="motives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1600200"/>
            <a:ext cx="2273300" cy="2895600"/>
          </a:xfrm>
          <a:prstGeom prst="rect">
            <a:avLst/>
          </a:prstGeom>
          <a:noFill/>
          <a:ln w="38100" cmpd="dbl">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nvGrpSpPr>
          <p:cNvPr id="19459" name="Group 14"/>
          <p:cNvGrpSpPr>
            <a:grpSpLocks/>
          </p:cNvGrpSpPr>
          <p:nvPr/>
        </p:nvGrpSpPr>
        <p:grpSpPr bwMode="auto">
          <a:xfrm>
            <a:off x="5943600" y="1524000"/>
            <a:ext cx="2819400" cy="2222500"/>
            <a:chOff x="5943600" y="2362200"/>
            <a:chExt cx="2819400" cy="2222500"/>
          </a:xfrm>
        </p:grpSpPr>
        <p:sp>
          <p:nvSpPr>
            <p:cNvPr id="953353" name="AutoShape 9"/>
            <p:cNvSpPr>
              <a:spLocks noChangeArrowheads="1"/>
            </p:cNvSpPr>
            <p:nvPr/>
          </p:nvSpPr>
          <p:spPr bwMode="auto">
            <a:xfrm>
              <a:off x="5943600" y="2362200"/>
              <a:ext cx="2819400" cy="2222500"/>
            </a:xfrm>
            <a:prstGeom prst="wedgeRoundRectCallout">
              <a:avLst>
                <a:gd name="adj1" fmla="val -57259"/>
                <a:gd name="adj2" fmla="val 67208"/>
                <a:gd name="adj3" fmla="val 16667"/>
              </a:avLst>
            </a:prstGeom>
            <a:gradFill>
              <a:gsLst>
                <a:gs pos="0">
                  <a:schemeClr val="accent6">
                    <a:lumMod val="20000"/>
                    <a:lumOff val="80000"/>
                    <a:alpha val="25000"/>
                  </a:schemeClr>
                </a:gs>
                <a:gs pos="53000">
                  <a:srgbClr val="D4DEFF"/>
                </a:gs>
                <a:gs pos="83000">
                  <a:srgbClr val="D4DEFF"/>
                </a:gs>
                <a:gs pos="100000">
                  <a:srgbClr val="96AB94"/>
                </a:gs>
              </a:gsLst>
              <a:lin ang="5400000" scaled="0"/>
            </a:gradFill>
            <a:ln w="9525">
              <a:solidFill>
                <a:schemeClr val="accent2"/>
              </a:solidFill>
              <a:miter lim="800000"/>
              <a:headEnd/>
              <a:tailEnd/>
            </a:ln>
            <a:effectLst/>
          </p:spPr>
          <p:txBody>
            <a:bodyPr/>
            <a:lstStyle/>
            <a:p>
              <a:pPr>
                <a:defRPr/>
              </a:pPr>
              <a:endParaRPr lang="en-US" sz="1800" b="0" i="0">
                <a:latin typeface="Arial" pitchFamily="34" charset="0"/>
                <a:cs typeface="Arial" pitchFamily="34" charset="0"/>
              </a:endParaRPr>
            </a:p>
          </p:txBody>
        </p:sp>
        <p:sp>
          <p:nvSpPr>
            <p:cNvPr id="953354" name="Text Box 10"/>
            <p:cNvSpPr txBox="1">
              <a:spLocks noChangeArrowheads="1"/>
            </p:cNvSpPr>
            <p:nvPr/>
          </p:nvSpPr>
          <p:spPr bwMode="auto">
            <a:xfrm>
              <a:off x="6096000" y="2514600"/>
              <a:ext cx="2563813" cy="1920875"/>
            </a:xfrm>
            <a:prstGeom prst="rect">
              <a:avLst/>
            </a:prstGeom>
            <a:noFill/>
            <a:ln w="38100" algn="ctr">
              <a:noFill/>
              <a:miter lim="800000"/>
              <a:headEnd/>
              <a:tailEnd/>
            </a:ln>
            <a:effectLst/>
          </p:spPr>
          <p:txBody>
            <a:bodyPr anchorCtr="1">
              <a:spAutoFit/>
            </a:bodyPr>
            <a:lstStyle/>
            <a:p>
              <a:pPr algn="l">
                <a:spcAft>
                  <a:spcPct val="35000"/>
                </a:spcAft>
                <a:defRPr/>
              </a:pPr>
              <a:r>
                <a:rPr lang="en-US" sz="2000" i="0" dirty="0">
                  <a:effectLst>
                    <a:outerShdw blurRad="38100" dist="38100" dir="2700000" algn="tl">
                      <a:srgbClr val="C0C0C0"/>
                    </a:outerShdw>
                  </a:effectLst>
                  <a:latin typeface="Arial" pitchFamily="34" charset="0"/>
                </a:rPr>
                <a:t>Other times, consumers use products to bolster an area of their personality where they feel weak.</a:t>
              </a:r>
              <a:endParaRPr lang="en-US" sz="2000" b="0" i="0" dirty="0">
                <a:latin typeface="Arial" pitchFamily="34" charset="0"/>
              </a:endParaRPr>
            </a:p>
          </p:txBody>
        </p:sp>
      </p:grpSp>
      <p:grpSp>
        <p:nvGrpSpPr>
          <p:cNvPr id="19460" name="Group 13"/>
          <p:cNvGrpSpPr>
            <a:grpSpLocks/>
          </p:cNvGrpSpPr>
          <p:nvPr/>
        </p:nvGrpSpPr>
        <p:grpSpPr bwMode="auto">
          <a:xfrm>
            <a:off x="388938" y="1676400"/>
            <a:ext cx="2582862" cy="2047875"/>
            <a:chOff x="388144" y="2514600"/>
            <a:chExt cx="2583656" cy="2047875"/>
          </a:xfrm>
        </p:grpSpPr>
        <p:sp>
          <p:nvSpPr>
            <p:cNvPr id="953356" name="AutoShape 12"/>
            <p:cNvSpPr>
              <a:spLocks noChangeArrowheads="1"/>
            </p:cNvSpPr>
            <p:nvPr/>
          </p:nvSpPr>
          <p:spPr bwMode="auto">
            <a:xfrm>
              <a:off x="388144" y="2514600"/>
              <a:ext cx="2583656" cy="2047875"/>
            </a:xfrm>
            <a:prstGeom prst="wedgeRoundRectCallout">
              <a:avLst>
                <a:gd name="adj1" fmla="val 58940"/>
                <a:gd name="adj2" fmla="val 67236"/>
                <a:gd name="adj3" fmla="val 16667"/>
              </a:avLst>
            </a:prstGeom>
            <a:gradFill>
              <a:gsLst>
                <a:gs pos="0">
                  <a:schemeClr val="accent6">
                    <a:lumMod val="20000"/>
                    <a:lumOff val="80000"/>
                    <a:alpha val="25000"/>
                  </a:schemeClr>
                </a:gs>
                <a:gs pos="53000">
                  <a:srgbClr val="D4DEFF"/>
                </a:gs>
                <a:gs pos="83000">
                  <a:srgbClr val="D4DEFF"/>
                </a:gs>
                <a:gs pos="100000">
                  <a:srgbClr val="96AB94"/>
                </a:gs>
              </a:gsLst>
              <a:lin ang="5400000" scaled="0"/>
            </a:gradFill>
            <a:ln w="9525">
              <a:solidFill>
                <a:schemeClr val="accent2"/>
              </a:solidFill>
              <a:miter lim="800000"/>
              <a:headEnd/>
              <a:tailEnd/>
            </a:ln>
            <a:effectLst/>
          </p:spPr>
          <p:txBody>
            <a:bodyPr/>
            <a:lstStyle/>
            <a:p>
              <a:pPr>
                <a:defRPr/>
              </a:pPr>
              <a:endParaRPr lang="en-US" sz="1800" b="0" i="0">
                <a:latin typeface="Arial" pitchFamily="34" charset="0"/>
                <a:cs typeface="Arial" pitchFamily="34" charset="0"/>
              </a:endParaRPr>
            </a:p>
          </p:txBody>
        </p:sp>
        <p:sp>
          <p:nvSpPr>
            <p:cNvPr id="953357" name="Text Box 13"/>
            <p:cNvSpPr txBox="1">
              <a:spLocks noChangeArrowheads="1"/>
            </p:cNvSpPr>
            <p:nvPr/>
          </p:nvSpPr>
          <p:spPr bwMode="auto">
            <a:xfrm>
              <a:off x="456427" y="2743200"/>
              <a:ext cx="2439150" cy="1631950"/>
            </a:xfrm>
            <a:prstGeom prst="rect">
              <a:avLst/>
            </a:prstGeom>
            <a:noFill/>
            <a:ln w="38100" algn="ctr">
              <a:noFill/>
              <a:miter lim="800000"/>
              <a:headEnd/>
              <a:tailEnd/>
            </a:ln>
            <a:effectLst/>
          </p:spPr>
          <p:txBody>
            <a:bodyPr anchorCtr="1">
              <a:spAutoFit/>
            </a:bodyPr>
            <a:lstStyle/>
            <a:p>
              <a:pPr algn="l">
                <a:spcAft>
                  <a:spcPct val="35000"/>
                </a:spcAft>
                <a:defRPr/>
              </a:pPr>
              <a:r>
                <a:rPr lang="en-US" sz="2000" i="0" dirty="0">
                  <a:effectLst>
                    <a:outerShdw blurRad="38100" dist="38100" dir="2700000" algn="tl">
                      <a:srgbClr val="C0C0C0"/>
                    </a:outerShdw>
                  </a:effectLst>
                  <a:latin typeface="Arial" pitchFamily="34" charset="0"/>
                </a:rPr>
                <a:t>Sometimes consumers choose products that fit their personality.</a:t>
              </a:r>
              <a:endParaRPr lang="en-US" sz="2000" b="0" i="0" dirty="0">
                <a:latin typeface="Arial" pitchFamily="34" charset="0"/>
              </a:endParaRPr>
            </a:p>
          </p:txBody>
        </p:sp>
      </p:grpSp>
      <p:sp>
        <p:nvSpPr>
          <p:cNvPr id="19461" name="Rectangle 14"/>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6D0CE2E2-0D8E-463C-8996-910AA29944C2}" type="slidenum">
              <a:rPr lang="en-US" altLang="en-US" sz="1100" b="0" i="0">
                <a:latin typeface="Arial" charset="0"/>
              </a:rPr>
              <a:pPr eaLnBrk="1" hangingPunct="1"/>
              <a:t>13</a:t>
            </a:fld>
            <a:endParaRPr lang="en-US" altLang="en-US" sz="1100" b="0" i="0">
              <a:latin typeface="Arial" charset="0"/>
            </a:endParaRPr>
          </a:p>
        </p:txBody>
      </p:sp>
      <p:grpSp>
        <p:nvGrpSpPr>
          <p:cNvPr id="19462" name="Group 4"/>
          <p:cNvGrpSpPr>
            <a:grpSpLocks/>
          </p:cNvGrpSpPr>
          <p:nvPr/>
        </p:nvGrpSpPr>
        <p:grpSpPr bwMode="auto">
          <a:xfrm>
            <a:off x="228600" y="152400"/>
            <a:ext cx="8686800" cy="912813"/>
            <a:chOff x="-31650" y="-304725"/>
            <a:chExt cx="8077101" cy="912599"/>
          </a:xfrm>
        </p:grpSpPr>
        <p:sp>
          <p:nvSpPr>
            <p:cNvPr id="15" name="Rounded Rectangle 14"/>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6"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Use of Personality in Marketing Practice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19463" name="TextBox 1"/>
          <p:cNvSpPr txBox="1">
            <a:spLocks noChangeArrowheads="1"/>
          </p:cNvSpPr>
          <p:nvPr/>
        </p:nvSpPr>
        <p:spPr bwMode="auto">
          <a:xfrm>
            <a:off x="3429000" y="4559300"/>
            <a:ext cx="2286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800"/>
              <a:t>Hoby Finn/Getty Images</a:t>
            </a:r>
          </a:p>
        </p:txBody>
      </p:sp>
    </p:spTree>
    <p:extLst>
      <p:ext uri="{BB962C8B-B14F-4D97-AF65-F5344CB8AC3E}">
        <p14:creationId xmlns:p14="http://schemas.microsoft.com/office/powerpoint/2010/main" val="3443149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1298" name="Text Box 2"/>
          <p:cNvSpPr txBox="1">
            <a:spLocks noChangeArrowheads="1"/>
          </p:cNvSpPr>
          <p:nvPr/>
        </p:nvSpPr>
        <p:spPr bwMode="auto">
          <a:xfrm>
            <a:off x="304800" y="1219200"/>
            <a:ext cx="85344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300">
              <a:effectLst>
                <a:outerShdw blurRad="38100" dist="38100" dir="2700000" algn="tl">
                  <a:srgbClr val="FFFFFF"/>
                </a:outerShdw>
              </a:effectLst>
              <a:latin typeface="Arial" pitchFamily="34" charset="0"/>
              <a:cs typeface="Times New Roman" pitchFamily="18" charset="0"/>
            </a:endParaRPr>
          </a:p>
        </p:txBody>
      </p:sp>
      <p:sp>
        <p:nvSpPr>
          <p:cNvPr id="951299" name="Text Box 3"/>
          <p:cNvSpPr txBox="1">
            <a:spLocks noChangeArrowheads="1"/>
          </p:cNvSpPr>
          <p:nvPr/>
        </p:nvSpPr>
        <p:spPr bwMode="auto">
          <a:xfrm>
            <a:off x="381000" y="1447800"/>
            <a:ext cx="8077200" cy="4918075"/>
          </a:xfrm>
          <a:prstGeom prst="rect">
            <a:avLst/>
          </a:prstGeom>
          <a:noFill/>
          <a:ln w="38100" algn="ctr">
            <a:noFill/>
            <a:miter lim="800000"/>
            <a:headEnd/>
            <a:tailEnd/>
          </a:ln>
          <a:effectLst/>
        </p:spPr>
        <p:txBody>
          <a:bodyPr anchorCtr="1">
            <a:spAutoFit/>
          </a:bodyPr>
          <a:lstStyle/>
          <a:p>
            <a:pPr algn="l">
              <a:spcBef>
                <a:spcPct val="50000"/>
              </a:spcBef>
              <a:spcAft>
                <a:spcPct val="60000"/>
              </a:spcAft>
              <a:defRPr/>
            </a:pPr>
            <a:r>
              <a:rPr lang="en-US" sz="2800" dirty="0">
                <a:effectLst>
                  <a:outerShdw blurRad="38100" dist="38100" dir="2700000" algn="tl">
                    <a:srgbClr val="C0C0C0"/>
                  </a:outerShdw>
                </a:effectLst>
                <a:latin typeface="Arial" pitchFamily="34" charset="0"/>
              </a:rPr>
              <a:t>Brand image</a:t>
            </a:r>
            <a:r>
              <a:rPr lang="en-US" sz="2800" b="0" i="0" dirty="0">
                <a:latin typeface="Arial" pitchFamily="34" charset="0"/>
              </a:rPr>
              <a:t> is what people think of and feel when they hear or see a brand name.</a:t>
            </a:r>
          </a:p>
          <a:p>
            <a:pPr algn="l">
              <a:spcBef>
                <a:spcPct val="50000"/>
              </a:spcBef>
              <a:spcAft>
                <a:spcPct val="60000"/>
              </a:spcAft>
              <a:defRPr/>
            </a:pPr>
            <a:r>
              <a:rPr lang="en-US" sz="2800" dirty="0">
                <a:effectLst>
                  <a:outerShdw blurRad="38100" dist="38100" dir="2700000" algn="tl">
                    <a:srgbClr val="C0C0C0"/>
                  </a:outerShdw>
                </a:effectLst>
                <a:latin typeface="Arial" pitchFamily="34" charset="0"/>
              </a:rPr>
              <a:t>Brand personality </a:t>
            </a:r>
            <a:r>
              <a:rPr lang="en-US" sz="2800" b="0" i="0" dirty="0">
                <a:latin typeface="Arial" pitchFamily="34" charset="0"/>
              </a:rPr>
              <a:t>is a set of human characteristics that become associated with a brand and are a particular type of image that some brands acquire.</a:t>
            </a:r>
          </a:p>
          <a:p>
            <a:pPr algn="l">
              <a:spcBef>
                <a:spcPct val="50000"/>
              </a:spcBef>
              <a:spcAft>
                <a:spcPct val="60000"/>
              </a:spcAft>
              <a:defRPr/>
            </a:pPr>
            <a:endParaRPr lang="en-US" sz="2800" b="0" i="0" dirty="0">
              <a:latin typeface="Arial" pitchFamily="34" charset="0"/>
            </a:endParaRPr>
          </a:p>
          <a:p>
            <a:pPr algn="l">
              <a:spcBef>
                <a:spcPct val="50000"/>
              </a:spcBef>
              <a:spcAft>
                <a:spcPct val="60000"/>
              </a:spcAft>
              <a:defRPr/>
            </a:pPr>
            <a:endParaRPr lang="en-US" sz="2800" dirty="0">
              <a:effectLst>
                <a:outerShdw blurRad="38100" dist="38100" dir="2700000" algn="tl">
                  <a:srgbClr val="C0C0C0"/>
                </a:outerShdw>
              </a:effectLst>
              <a:latin typeface="Arial" pitchFamily="34" charset="0"/>
            </a:endParaRPr>
          </a:p>
        </p:txBody>
      </p:sp>
      <p:sp>
        <p:nvSpPr>
          <p:cNvPr id="20484"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CE85CE4B-A6A0-4A48-94D9-C7B4D965ECDF}" type="slidenum">
              <a:rPr lang="en-US" altLang="en-US" sz="1100" b="0" i="0">
                <a:latin typeface="Arial" charset="0"/>
              </a:rPr>
              <a:pPr eaLnBrk="1" hangingPunct="1"/>
              <a:t>14</a:t>
            </a:fld>
            <a:endParaRPr lang="en-US" altLang="en-US" sz="1100" b="0" i="0">
              <a:latin typeface="Arial" charset="0"/>
            </a:endParaRPr>
          </a:p>
        </p:txBody>
      </p:sp>
      <p:grpSp>
        <p:nvGrpSpPr>
          <p:cNvPr id="20485" name="Group 4"/>
          <p:cNvGrpSpPr>
            <a:grpSpLocks/>
          </p:cNvGrpSpPr>
          <p:nvPr/>
        </p:nvGrpSpPr>
        <p:grpSpPr bwMode="auto">
          <a:xfrm>
            <a:off x="228600" y="152400"/>
            <a:ext cx="86868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Use of Personality in Marketing Practice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948380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7444" name="Text Box 4"/>
          <p:cNvSpPr txBox="1">
            <a:spLocks noChangeArrowheads="1"/>
          </p:cNvSpPr>
          <p:nvPr/>
        </p:nvSpPr>
        <p:spPr bwMode="auto">
          <a:xfrm>
            <a:off x="304800" y="1676400"/>
            <a:ext cx="8458200" cy="43434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400" b="0" dirty="0">
              <a:effectLst>
                <a:outerShdw blurRad="38100" dist="38100" dir="2700000" algn="tl">
                  <a:srgbClr val="FFFFFF"/>
                </a:outerShdw>
              </a:effectLst>
              <a:latin typeface="Arial" pitchFamily="34" charset="0"/>
              <a:cs typeface="Times New Roman" pitchFamily="18" charset="0"/>
            </a:endParaRPr>
          </a:p>
          <a:p>
            <a:pPr marL="457200" indent="-457200" algn="l">
              <a:spcAft>
                <a:spcPct val="60000"/>
              </a:spcAft>
              <a:buClr>
                <a:schemeClr val="tx1"/>
              </a:buClr>
              <a:buFont typeface="Wingdings" pitchFamily="2" charset="2"/>
              <a:buNone/>
              <a:defRPr/>
            </a:pPr>
            <a:r>
              <a:rPr lang="en-US" sz="2400" b="0" dirty="0">
                <a:effectLst>
                  <a:outerShdw blurRad="38100" dist="38100" dir="2700000" algn="tl">
                    <a:srgbClr val="FFFFFF"/>
                  </a:outerShdw>
                </a:effectLst>
                <a:latin typeface="Arial" pitchFamily="34" charset="0"/>
                <a:cs typeface="Times New Roman" pitchFamily="18" charset="0"/>
              </a:rPr>
              <a:t>Three important advertising tactics:</a:t>
            </a:r>
          </a:p>
          <a:p>
            <a:pPr marL="457200" indent="-457200" algn="l">
              <a:spcBef>
                <a:spcPct val="25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Celebrity Endorsers vs. Influencers</a:t>
            </a:r>
            <a:endParaRPr lang="en-US" sz="2400" b="0" i="0" dirty="0">
              <a:latin typeface="Arial" pitchFamily="34" charset="0"/>
              <a:cs typeface="Times New Roman" pitchFamily="18" charset="0"/>
            </a:endParaRPr>
          </a:p>
          <a:p>
            <a:pPr marL="457200" indent="-457200">
              <a:spcBef>
                <a:spcPct val="25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User Imagery (who I want to appear to be because I use your product)</a:t>
            </a:r>
          </a:p>
          <a:p>
            <a:pPr marL="457200" indent="-457200">
              <a:spcBef>
                <a:spcPct val="25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Executional Factors (lifestyle, scientific, testimonial, demonstration, and slice-of-life)</a:t>
            </a:r>
          </a:p>
        </p:txBody>
      </p:sp>
      <p:sp>
        <p:nvSpPr>
          <p:cNvPr id="957445" name="Rectangle 5"/>
          <p:cNvSpPr>
            <a:spLocks noChangeArrowheads="1"/>
          </p:cNvSpPr>
          <p:nvPr/>
        </p:nvSpPr>
        <p:spPr bwMode="auto">
          <a:xfrm>
            <a:off x="304800" y="1214767"/>
            <a:ext cx="8458200" cy="523220"/>
          </a:xfrm>
          <a:prstGeom prst="rect">
            <a:avLst/>
          </a:prstGeom>
          <a:gradFill>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nchor="ctr">
            <a:spAutoFit/>
          </a:bodyPr>
          <a:lstStyle/>
          <a:p>
            <a:pPr>
              <a:defRPr/>
            </a:pPr>
            <a:r>
              <a:rPr lang="en-US" sz="2800" b="1" i="0" dirty="0">
                <a:latin typeface="Arial" pitchFamily="34" charset="0"/>
                <a:cs typeface="Times New Roman" pitchFamily="18" charset="0"/>
              </a:rPr>
              <a:t>Communicating Brand Personality</a:t>
            </a:r>
            <a:endParaRPr lang="en-US" sz="2000" b="1" i="0" baseline="30000" dirty="0">
              <a:solidFill>
                <a:schemeClr val="bg1"/>
              </a:solidFill>
              <a:latin typeface="Arial" pitchFamily="34" charset="0"/>
              <a:cs typeface="Times New Roman" pitchFamily="18" charset="0"/>
            </a:endParaRPr>
          </a:p>
        </p:txBody>
      </p:sp>
      <p:sp>
        <p:nvSpPr>
          <p:cNvPr id="24580"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5A1E853-E604-462A-85F3-19013B438EF4}" type="slidenum">
              <a:rPr lang="en-US" altLang="en-US" sz="1100" b="0" i="0">
                <a:latin typeface="Arial" charset="0"/>
              </a:rPr>
              <a:pPr eaLnBrk="1" hangingPunct="1"/>
              <a:t>15</a:t>
            </a:fld>
            <a:endParaRPr lang="en-US" altLang="en-US" sz="1100" b="0" i="0">
              <a:latin typeface="Arial" charset="0"/>
            </a:endParaRPr>
          </a:p>
        </p:txBody>
      </p:sp>
      <p:grpSp>
        <p:nvGrpSpPr>
          <p:cNvPr id="24581" name="Group 4"/>
          <p:cNvGrpSpPr>
            <a:grpSpLocks/>
          </p:cNvGrpSpPr>
          <p:nvPr/>
        </p:nvGrpSpPr>
        <p:grpSpPr bwMode="auto">
          <a:xfrm>
            <a:off x="228600" y="152400"/>
            <a:ext cx="86868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Use of Personality in Marketing Practice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772457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Brand personality</a:t>
            </a:r>
            <a:endParaRPr lang="en-IN" dirty="0"/>
          </a:p>
        </p:txBody>
      </p:sp>
      <p:sp>
        <p:nvSpPr>
          <p:cNvPr id="3" name="Content Placeholder 2"/>
          <p:cNvSpPr>
            <a:spLocks noGrp="1"/>
          </p:cNvSpPr>
          <p:nvPr>
            <p:ph sz="quarter" idx="13"/>
          </p:nvPr>
        </p:nvSpPr>
        <p:spPr>
          <a:xfrm>
            <a:off x="457200" y="1556326"/>
            <a:ext cx="4114800" cy="401683"/>
          </a:xfrm>
        </p:spPr>
        <p:txBody>
          <a:bodyPr/>
          <a:lstStyle/>
          <a:p>
            <a:pPr marL="432" indent="0">
              <a:buNone/>
            </a:pPr>
            <a:r>
              <a:rPr lang="en-US" dirty="0"/>
              <a:t>Brand have personalities.</a:t>
            </a:r>
          </a:p>
        </p:txBody>
      </p:sp>
      <p:pic>
        <p:nvPicPr>
          <p:cNvPr id="4" name="Picture 3" descr="Label for Quaker Oats features the smiling Quaker ma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5600" y="2209800"/>
            <a:ext cx="2716623" cy="4074932"/>
          </a:xfrm>
          <a:prstGeom prst="rect">
            <a:avLst/>
          </a:prstGeom>
        </p:spPr>
      </p:pic>
    </p:spTree>
    <p:extLst>
      <p:ext uri="{BB962C8B-B14F-4D97-AF65-F5344CB8AC3E}">
        <p14:creationId xmlns:p14="http://schemas.microsoft.com/office/powerpoint/2010/main" val="2901793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Example of Brand Personality</a:t>
            </a:r>
            <a:endParaRPr lang="en-IN" dirty="0"/>
          </a:p>
        </p:txBody>
      </p:sp>
      <p:pic>
        <p:nvPicPr>
          <p:cNvPr id="5" name="Picture 4" descr="Personality traits. Sincerity, down to earth, honest, wholesome, cheerful. Low, an image of an elegant bottle of wine. High, a more rugged, earthy appearing bottle of wine. Personality traits. Excitement, daring, spirited, imaginative, up to date. Low, a typical, nondescript bottle of wine. High, a blunt, irregular bottle of wine with a large script label."/>
          <p:cNvPicPr>
            <a:picLocks noChangeAspect="1"/>
          </p:cNvPicPr>
          <p:nvPr/>
        </p:nvPicPr>
        <p:blipFill>
          <a:blip r:embed="rId3"/>
          <a:stretch>
            <a:fillRect/>
          </a:stretch>
        </p:blipFill>
        <p:spPr>
          <a:xfrm>
            <a:off x="1720850" y="1172036"/>
            <a:ext cx="6165849" cy="4312997"/>
          </a:xfrm>
          <a:prstGeom prst="rect">
            <a:avLst/>
          </a:prstGeom>
        </p:spPr>
      </p:pic>
      <p:sp>
        <p:nvSpPr>
          <p:cNvPr id="3" name="Content Placeholder 2"/>
          <p:cNvSpPr>
            <a:spLocks noGrp="1"/>
          </p:cNvSpPr>
          <p:nvPr>
            <p:ph sz="quarter" idx="13"/>
          </p:nvPr>
        </p:nvSpPr>
        <p:spPr>
          <a:xfrm>
            <a:off x="457200" y="5522031"/>
            <a:ext cx="8319052" cy="580595"/>
          </a:xfrm>
        </p:spPr>
        <p:txBody>
          <a:bodyPr/>
          <a:lstStyle/>
          <a:p>
            <a:pPr marL="432" indent="0">
              <a:buNone/>
            </a:pPr>
            <a:r>
              <a:rPr lang="en-IN" sz="1600" b="1" dirty="0"/>
              <a:t>Source: </a:t>
            </a:r>
            <a:r>
              <a:rPr lang="en-IN" sz="1600" dirty="0"/>
              <a:t>Reprinted with permission from </a:t>
            </a:r>
            <a:r>
              <a:rPr lang="en-IN" sz="1600" b="1" dirty="0"/>
              <a:t>Journal of Marketing</a:t>
            </a:r>
            <a:r>
              <a:rPr lang="en-IN" sz="1600" dirty="0"/>
              <a:t>, published by the American Marketing Association, Ulrich R. Orth &amp; Keven Malkewitz, May 2008, Vol. 72, p</a:t>
            </a:r>
            <a:r>
              <a:rPr lang="en-IN" sz="100" dirty="0">
                <a:solidFill>
                  <a:schemeClr val="bg1"/>
                </a:solidFill>
              </a:rPr>
              <a:t>age</a:t>
            </a:r>
            <a:r>
              <a:rPr lang="en-IN" sz="1600" dirty="0"/>
              <a:t> 73.</a:t>
            </a:r>
          </a:p>
        </p:txBody>
      </p:sp>
    </p:spTree>
    <p:extLst>
      <p:ext uri="{BB962C8B-B14F-4D97-AF65-F5344CB8AC3E}">
        <p14:creationId xmlns:p14="http://schemas.microsoft.com/office/powerpoint/2010/main" val="2650272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Brand Personality</a:t>
            </a:r>
            <a:endParaRPr lang="en-IN" dirty="0"/>
          </a:p>
        </p:txBody>
      </p:sp>
      <p:sp>
        <p:nvSpPr>
          <p:cNvPr id="3" name="Content Placeholder 2"/>
          <p:cNvSpPr>
            <a:spLocks noGrp="1"/>
          </p:cNvSpPr>
          <p:nvPr>
            <p:ph sz="quarter" idx="13"/>
          </p:nvPr>
        </p:nvSpPr>
        <p:spPr>
          <a:xfrm>
            <a:off x="457200" y="1556326"/>
            <a:ext cx="8001000" cy="4434275"/>
          </a:xfrm>
        </p:spPr>
        <p:txBody>
          <a:bodyPr/>
          <a:lstStyle/>
          <a:p>
            <a:r>
              <a:rPr lang="en-US" dirty="0"/>
              <a:t>Brand personality: set of traits people attribute to a product as if it were a person</a:t>
            </a:r>
          </a:p>
          <a:p>
            <a:r>
              <a:rPr lang="en-US" dirty="0"/>
              <a:t>Reader response theory</a:t>
            </a:r>
          </a:p>
          <a:p>
            <a:r>
              <a:rPr lang="en-US" dirty="0"/>
              <a:t>Underdog brand biography</a:t>
            </a:r>
          </a:p>
          <a:p>
            <a:r>
              <a:rPr lang="en-US" dirty="0"/>
              <a:t>Anthromorphism</a:t>
            </a:r>
          </a:p>
          <a:p>
            <a:r>
              <a:rPr lang="en-US" dirty="0"/>
              <a:t>Doppleganger brand image</a:t>
            </a:r>
          </a:p>
        </p:txBody>
      </p:sp>
    </p:spTree>
    <p:extLst>
      <p:ext uri="{BB962C8B-B14F-4D97-AF65-F5344CB8AC3E}">
        <p14:creationId xmlns:p14="http://schemas.microsoft.com/office/powerpoint/2010/main" val="2903892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Brand Behaviors and Possible Personality Trait Inferences</a:t>
            </a:r>
            <a:endParaRPr lang="en-IN" sz="3400" dirty="0"/>
          </a:p>
        </p:txBody>
      </p:sp>
      <p:graphicFrame>
        <p:nvGraphicFramePr>
          <p:cNvPr id="4" name="Table 5"/>
          <p:cNvGraphicFramePr>
            <a:graphicFrameLocks noGrp="1"/>
          </p:cNvGraphicFramePr>
          <p:nvPr>
            <p:ph idx="4294967295"/>
          </p:nvPr>
        </p:nvGraphicFramePr>
        <p:xfrm>
          <a:off x="457200" y="1889760"/>
          <a:ext cx="8229600" cy="3032760"/>
        </p:xfrm>
        <a:graphic>
          <a:graphicData uri="http://schemas.openxmlformats.org/drawingml/2006/table">
            <a:tbl>
              <a:tblPr firstRow="1" bandRow="1">
                <a:tableStyleId>{3B4B98B0-60AC-42C2-AFA5-B58CD77FA1E5}</a:tableStyleId>
              </a:tblPr>
              <a:tblGrid>
                <a:gridCol w="4114800">
                  <a:extLst>
                    <a:ext uri="{9D8B030D-6E8A-4147-A177-3AD203B41FA5}">
                      <a16:colId xmlns:a16="http://schemas.microsoft.com/office/drawing/2014/main" val="740472048"/>
                    </a:ext>
                  </a:extLst>
                </a:gridCol>
                <a:gridCol w="4114800">
                  <a:extLst>
                    <a:ext uri="{9D8B030D-6E8A-4147-A177-3AD203B41FA5}">
                      <a16:colId xmlns:a16="http://schemas.microsoft.com/office/drawing/2014/main" val="1724506469"/>
                    </a:ext>
                  </a:extLst>
                </a:gridCol>
              </a:tblGrid>
              <a:tr h="370840">
                <a:tc>
                  <a:txBody>
                    <a:bodyPr/>
                    <a:lstStyle/>
                    <a:p>
                      <a:r>
                        <a:rPr lang="en-IN" sz="1800" b="1" i="0" baseline="0" dirty="0">
                          <a:solidFill>
                            <a:schemeClr val="tx1"/>
                          </a:solidFill>
                          <a:latin typeface="+mn-lt"/>
                        </a:rPr>
                        <a:t>Brand 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1" i="0" baseline="0" dirty="0">
                          <a:solidFill>
                            <a:schemeClr val="tx1"/>
                          </a:solidFill>
                          <a:latin typeface="+mn-lt"/>
                        </a:rPr>
                        <a:t> Trait Inference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4252827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is repositioned several times or changes slogan repeatedly</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Flighty, schizophrenic</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490113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uses continuing character in advertising</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Familiar, comfortable</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814208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charges high prices and uses exclusive distribution</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Snobbish, sophisticated</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3090098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frequently available on deal</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Cheap, uncultured</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534749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offers many line extensions</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Versatile, adaptable</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50791430"/>
                  </a:ext>
                </a:extLst>
              </a:tr>
            </a:tbl>
          </a:graphicData>
        </a:graphic>
      </p:graphicFrame>
    </p:spTree>
    <p:extLst>
      <p:ext uri="{BB962C8B-B14F-4D97-AF65-F5344CB8AC3E}">
        <p14:creationId xmlns:p14="http://schemas.microsoft.com/office/powerpoint/2010/main" val="1098323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Closet Products and Personality</a:t>
            </a:r>
            <a:endParaRPr lang="en-IN" dirty="0"/>
          </a:p>
        </p:txBody>
      </p:sp>
      <p:pic>
        <p:nvPicPr>
          <p:cNvPr id="4" name="Picture 3" descr="Captions read, your design is customized to suit your unique storage needs. Real wood accents add warmth to your space. All of the vertical space us used to create additional storage. Shoes are organized, easy to access and take up little space. You have visibility to what you stored, which saves time."/>
          <p:cNvPicPr>
            <a:picLocks noChangeAspect="1"/>
          </p:cNvPicPr>
          <p:nvPr/>
        </p:nvPicPr>
        <p:blipFill>
          <a:blip r:embed="rId3"/>
          <a:stretch>
            <a:fillRect/>
          </a:stretch>
        </p:blipFill>
        <p:spPr>
          <a:xfrm>
            <a:off x="2499180" y="1616701"/>
            <a:ext cx="4145639" cy="4499238"/>
          </a:xfrm>
          <a:prstGeom prst="rect">
            <a:avLst/>
          </a:prstGeom>
        </p:spPr>
      </p:pic>
    </p:spTree>
    <p:extLst>
      <p:ext uri="{BB962C8B-B14F-4D97-AF65-F5344CB8AC3E}">
        <p14:creationId xmlns:p14="http://schemas.microsoft.com/office/powerpoint/2010/main" val="40653821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5636" name="Text Box 4"/>
          <p:cNvSpPr txBox="1">
            <a:spLocks noChangeArrowheads="1"/>
          </p:cNvSpPr>
          <p:nvPr/>
        </p:nvSpPr>
        <p:spPr bwMode="auto">
          <a:xfrm>
            <a:off x="533400" y="1219200"/>
            <a:ext cx="8077200" cy="3477875"/>
          </a:xfrm>
          <a:prstGeom prst="rect">
            <a:avLst/>
          </a:prstGeom>
          <a:noFill/>
          <a:ln w="38100" algn="ctr">
            <a:noFill/>
            <a:miter lim="800000"/>
            <a:headEnd/>
            <a:tailEnd/>
          </a:ln>
          <a:effectLst/>
        </p:spPr>
        <p:txBody>
          <a:bodyPr anchorCtr="1">
            <a:spAutoFit/>
          </a:bodyPr>
          <a:lstStyle/>
          <a:p>
            <a:pPr algn="l">
              <a:spcBef>
                <a:spcPct val="50000"/>
              </a:spcBef>
              <a:defRPr/>
            </a:pPr>
            <a:r>
              <a:rPr lang="en-US" sz="2000" dirty="0">
                <a:effectLst>
                  <a:outerShdw blurRad="38100" dist="38100" dir="2700000" algn="tl">
                    <a:srgbClr val="C0C0C0"/>
                  </a:outerShdw>
                </a:effectLst>
                <a:latin typeface="Arial" pitchFamily="34" charset="0"/>
              </a:rPr>
              <a:t>Emotion</a:t>
            </a:r>
            <a:r>
              <a:rPr lang="en-US" sz="2000" b="0" i="0" dirty="0">
                <a:latin typeface="Arial" pitchFamily="34" charset="0"/>
              </a:rPr>
              <a:t> is the identifiable specific feeling</a:t>
            </a:r>
            <a:r>
              <a:rPr lang="en-US" sz="2000" dirty="0">
                <a:latin typeface="Arial" pitchFamily="34" charset="0"/>
              </a:rPr>
              <a:t> </a:t>
            </a:r>
            <a:r>
              <a:rPr lang="en-US" sz="2000" b="0" i="0" dirty="0">
                <a:latin typeface="Arial" pitchFamily="34" charset="0"/>
              </a:rPr>
              <a:t>and </a:t>
            </a:r>
            <a:r>
              <a:rPr lang="en-US" sz="2000" b="0" dirty="0">
                <a:latin typeface="Arial" pitchFamily="34" charset="0"/>
              </a:rPr>
              <a:t>affect</a:t>
            </a:r>
            <a:r>
              <a:rPr lang="en-US" sz="2000" b="0" i="0" dirty="0">
                <a:latin typeface="Arial" pitchFamily="34" charset="0"/>
              </a:rPr>
              <a:t> to refer to the liking/disliking aspect of the specific feeling.</a:t>
            </a:r>
          </a:p>
          <a:p>
            <a:pPr algn="l">
              <a:spcBef>
                <a:spcPct val="50000"/>
              </a:spcBef>
              <a:defRPr/>
            </a:pPr>
            <a:r>
              <a:rPr lang="en-US" sz="2000" b="0" dirty="0">
                <a:effectLst>
                  <a:outerShdw blurRad="38100" dist="38100" dir="2700000" algn="tl">
                    <a:srgbClr val="C0C0C0"/>
                  </a:outerShdw>
                </a:effectLst>
                <a:latin typeface="Arial" pitchFamily="34" charset="0"/>
              </a:rPr>
              <a:t>Emotions</a:t>
            </a:r>
            <a:r>
              <a:rPr lang="en-US" sz="2000" b="0" i="0" dirty="0">
                <a:latin typeface="Arial" pitchFamily="34" charset="0"/>
              </a:rPr>
              <a:t> are strong, relatively uncontrolled feelings that affect behavior.  </a:t>
            </a:r>
          </a:p>
          <a:p>
            <a:pPr lvl="1" algn="l">
              <a:spcBef>
                <a:spcPct val="50000"/>
              </a:spcBef>
              <a:buFont typeface="Wingdings" pitchFamily="2" charset="2"/>
              <a:buChar char="Ø"/>
              <a:defRPr/>
            </a:pPr>
            <a:r>
              <a:rPr lang="en-US" sz="2000" b="0" i="0" dirty="0">
                <a:latin typeface="Arial" pitchFamily="34" charset="0"/>
              </a:rPr>
              <a:t>They are strongly linked to </a:t>
            </a:r>
            <a:r>
              <a:rPr lang="en-US" sz="2000" b="1" i="0" dirty="0">
                <a:latin typeface="Arial" pitchFamily="34" charset="0"/>
              </a:rPr>
              <a:t>needs, motivation, and personality</a:t>
            </a:r>
            <a:r>
              <a:rPr lang="en-US" sz="2000" b="0" i="0" dirty="0">
                <a:latin typeface="Arial" pitchFamily="34" charset="0"/>
              </a:rPr>
              <a:t>.</a:t>
            </a:r>
          </a:p>
          <a:p>
            <a:pPr lvl="1" algn="l">
              <a:spcBef>
                <a:spcPct val="50000"/>
              </a:spcBef>
              <a:buFont typeface="Wingdings" pitchFamily="2" charset="2"/>
              <a:buChar char="Ø"/>
              <a:defRPr/>
            </a:pPr>
            <a:r>
              <a:rPr lang="en-US" sz="2000" b="1" i="0" dirty="0">
                <a:latin typeface="Arial" pitchFamily="34" charset="0"/>
              </a:rPr>
              <a:t>Unmet needs </a:t>
            </a:r>
            <a:r>
              <a:rPr lang="en-US" sz="2000" b="0" i="0" dirty="0">
                <a:latin typeface="Arial" pitchFamily="34" charset="0"/>
              </a:rPr>
              <a:t>create motivation which is related to the arousal component of emotion.</a:t>
            </a:r>
          </a:p>
          <a:p>
            <a:pPr lvl="1" algn="l">
              <a:spcBef>
                <a:spcPct val="50000"/>
              </a:spcBef>
              <a:buFont typeface="Wingdings" pitchFamily="2" charset="2"/>
              <a:buChar char="Ø"/>
              <a:defRPr/>
            </a:pPr>
            <a:r>
              <a:rPr lang="en-US" sz="2000" b="0" i="0" dirty="0">
                <a:latin typeface="Arial" pitchFamily="34" charset="0"/>
              </a:rPr>
              <a:t>Personality also plays a role, e.g., some people are more emotional than others, a consumer trait referred to as </a:t>
            </a:r>
            <a:r>
              <a:rPr lang="en-US" sz="2000" b="0" dirty="0">
                <a:effectLst>
                  <a:outerShdw blurRad="38100" dist="38100" dir="2700000" algn="tl">
                    <a:srgbClr val="C0C0C0"/>
                  </a:outerShdw>
                </a:effectLst>
                <a:latin typeface="Arial" pitchFamily="34" charset="0"/>
              </a:rPr>
              <a:t>affect intensity</a:t>
            </a:r>
            <a:r>
              <a:rPr lang="en-US" sz="2000" b="0" i="0" dirty="0">
                <a:latin typeface="Arial" pitchFamily="34" charset="0"/>
              </a:rPr>
              <a:t>.</a:t>
            </a:r>
            <a:endParaRPr lang="en-US" sz="2000" b="0" dirty="0">
              <a:effectLst>
                <a:outerShdw blurRad="38100" dist="38100" dir="2700000" algn="tl">
                  <a:srgbClr val="C0C0C0"/>
                </a:outerShdw>
              </a:effectLst>
              <a:latin typeface="Arial" pitchFamily="34" charset="0"/>
            </a:endParaRPr>
          </a:p>
        </p:txBody>
      </p:sp>
      <p:sp>
        <p:nvSpPr>
          <p:cNvPr id="25603" name="Rectangle 7"/>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E15AEA7E-5F14-4526-BFAC-5911E26DA08F}" type="slidenum">
              <a:rPr lang="en-US" altLang="en-US" sz="1100" b="0" i="0">
                <a:latin typeface="Arial" charset="0"/>
              </a:rPr>
              <a:pPr eaLnBrk="1" hangingPunct="1"/>
              <a:t>21</a:t>
            </a:fld>
            <a:endParaRPr lang="en-US" altLang="en-US" sz="1100" b="0" i="0">
              <a:latin typeface="Arial" charset="0"/>
            </a:endParaRPr>
          </a:p>
        </p:txBody>
      </p:sp>
      <p:grpSp>
        <p:nvGrpSpPr>
          <p:cNvPr id="25604" name="Group 4"/>
          <p:cNvGrpSpPr>
            <a:grpSpLocks/>
          </p:cNvGrpSpPr>
          <p:nvPr/>
        </p:nvGrpSpPr>
        <p:grpSpPr bwMode="auto">
          <a:xfrm>
            <a:off x="457200" y="152400"/>
            <a:ext cx="8108950" cy="912813"/>
            <a:chOff x="44549" y="4"/>
            <a:chExt cx="8108851" cy="912600"/>
          </a:xfrm>
        </p:grpSpPr>
        <p:sp>
          <p:nvSpPr>
            <p:cNvPr id="6" name="Rounded Rectangle 5"/>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7"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460116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550" y="1828800"/>
            <a:ext cx="799465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67684" name="Text Box 4"/>
          <p:cNvSpPr txBox="1">
            <a:spLocks noChangeArrowheads="1"/>
          </p:cNvSpPr>
          <p:nvPr/>
        </p:nvSpPr>
        <p:spPr bwMode="auto">
          <a:xfrm>
            <a:off x="533400" y="1143000"/>
            <a:ext cx="8001000" cy="427038"/>
          </a:xfrm>
          <a:prstGeom prst="rect">
            <a:avLst/>
          </a:prstGeom>
          <a:noFill/>
          <a:ln w="38100" algn="ctr">
            <a:noFill/>
            <a:miter lim="800000"/>
            <a:headEnd/>
            <a:tailEnd/>
          </a:ln>
          <a:effectLst/>
        </p:spPr>
        <p:txBody>
          <a:bodyPr anchorCtr="1">
            <a:spAutoFit/>
          </a:bodyPr>
          <a:lstStyle/>
          <a:p>
            <a:pPr algn="l">
              <a:spcBef>
                <a:spcPct val="50000"/>
              </a:spcBef>
              <a:defRPr/>
            </a:pPr>
            <a:r>
              <a:rPr lang="en-US" sz="2200">
                <a:effectLst>
                  <a:outerShdw blurRad="38100" dist="38100" dir="2700000" algn="tl">
                    <a:srgbClr val="C0C0C0"/>
                  </a:outerShdw>
                </a:effectLst>
                <a:latin typeface="Arial" pitchFamily="34" charset="0"/>
              </a:rPr>
              <a:t>Nature of Emotions</a:t>
            </a:r>
          </a:p>
        </p:txBody>
      </p:sp>
      <p:sp>
        <p:nvSpPr>
          <p:cNvPr id="26628" name="Rectangle 7"/>
          <p:cNvSpPr>
            <a:spLocks noChangeArrowheads="1"/>
          </p:cNvSpPr>
          <p:nvPr/>
        </p:nvSpPr>
        <p:spPr bwMode="auto">
          <a:xfrm>
            <a:off x="228600" y="6438900"/>
            <a:ext cx="82296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algn="l"/>
            <a:r>
              <a:rPr lang="en-US" altLang="en-US" sz="800" b="0" i="0">
                <a:latin typeface="Arial" charset="0"/>
              </a:rPr>
              <a:t>Source: Adapted with permission from M. B. Holbrook and R. Batra, “Assessing the Role of Emotions  on Consumer Response to Advertising,” </a:t>
            </a:r>
            <a:r>
              <a:rPr lang="en-US" altLang="en-US" sz="800" b="0">
                <a:latin typeface="Arial" charset="0"/>
              </a:rPr>
              <a:t>Journal of Consumer  Research,            </a:t>
            </a:r>
          </a:p>
          <a:p>
            <a:pPr algn="l"/>
            <a:r>
              <a:rPr lang="en-US" altLang="en-US" sz="800" b="0">
                <a:latin typeface="Arial" charset="0"/>
              </a:rPr>
              <a:t>             </a:t>
            </a:r>
            <a:r>
              <a:rPr lang="en-US" altLang="en-US" sz="800" b="0" i="0">
                <a:latin typeface="Arial" charset="0"/>
              </a:rPr>
              <a:t> December 1987, pp. 404-20. Copyright © 1987 by the University of Chicago.</a:t>
            </a:r>
          </a:p>
        </p:txBody>
      </p:sp>
      <p:sp>
        <p:nvSpPr>
          <p:cNvPr id="26629"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E1C2B373-9A1C-43B2-882D-EB73A2E02011}" type="slidenum">
              <a:rPr lang="en-US" altLang="en-US" sz="1100" b="0" i="0">
                <a:latin typeface="Arial" charset="0"/>
              </a:rPr>
              <a:pPr eaLnBrk="1" hangingPunct="1"/>
              <a:t>22</a:t>
            </a:fld>
            <a:endParaRPr lang="en-US" altLang="en-US" sz="1100" b="0" i="0">
              <a:latin typeface="Arial" charset="0"/>
            </a:endParaRPr>
          </a:p>
        </p:txBody>
      </p:sp>
      <p:grpSp>
        <p:nvGrpSpPr>
          <p:cNvPr id="26630" name="Group 4"/>
          <p:cNvGrpSpPr>
            <a:grpSpLocks/>
          </p:cNvGrpSpPr>
          <p:nvPr/>
        </p:nvGrpSpPr>
        <p:grpSpPr bwMode="auto">
          <a:xfrm>
            <a:off x="457200" y="152400"/>
            <a:ext cx="8108950" cy="912813"/>
            <a:chOff x="44549" y="4"/>
            <a:chExt cx="8108851" cy="912600"/>
          </a:xfrm>
        </p:grpSpPr>
        <p:sp>
          <p:nvSpPr>
            <p:cNvPr id="11" name="Rounded Rectangle 10"/>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390749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6355" name="Text Box 3"/>
          <p:cNvSpPr txBox="1">
            <a:spLocks noChangeArrowheads="1"/>
          </p:cNvSpPr>
          <p:nvPr/>
        </p:nvSpPr>
        <p:spPr bwMode="auto">
          <a:xfrm>
            <a:off x="533400" y="1752600"/>
            <a:ext cx="8077200" cy="43434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400" b="0" dirty="0">
              <a:effectLst>
                <a:outerShdw blurRad="38100" dist="38100" dir="2700000" algn="tl">
                  <a:srgbClr val="FFFFFF"/>
                </a:outerShdw>
              </a:effectLst>
              <a:latin typeface="Arial" pitchFamily="34" charset="0"/>
              <a:cs typeface="Times New Roman" pitchFamily="18" charset="0"/>
            </a:endParaRPr>
          </a:p>
          <a:p>
            <a:pPr marL="457200" indent="-457200" algn="l">
              <a:spcBef>
                <a:spcPct val="25000"/>
              </a:spcBef>
              <a:spcAft>
                <a:spcPct val="60000"/>
              </a:spcAft>
              <a:buClr>
                <a:schemeClr val="tx1"/>
              </a:buClr>
              <a:buFont typeface="Wingdings" pitchFamily="2" charset="2"/>
              <a:buChar char="Ø"/>
              <a:defRPr/>
            </a:pPr>
            <a:r>
              <a:rPr lang="en-US" sz="2400" i="0" u="sng" dirty="0">
                <a:effectLst>
                  <a:outerShdw blurRad="38100" dist="38100" dir="2700000" algn="tl">
                    <a:srgbClr val="FFFFFF"/>
                  </a:outerShdw>
                </a:effectLst>
                <a:latin typeface="Arial" pitchFamily="34" charset="0"/>
                <a:cs typeface="Times New Roman" pitchFamily="18" charset="0"/>
              </a:rPr>
              <a:t>P</a:t>
            </a:r>
            <a:r>
              <a:rPr lang="en-US" sz="2400" dirty="0">
                <a:effectLst>
                  <a:outerShdw blurRad="38100" dist="38100" dir="2700000" algn="tl">
                    <a:srgbClr val="FFFFFF"/>
                  </a:outerShdw>
                </a:effectLst>
                <a:latin typeface="Arial" pitchFamily="34" charset="0"/>
                <a:cs typeface="Times New Roman" pitchFamily="18" charset="0"/>
              </a:rPr>
              <a:t>leasure</a:t>
            </a:r>
            <a:endParaRPr lang="en-US" sz="2400" b="0" i="0" dirty="0">
              <a:latin typeface="Arial" pitchFamily="34" charset="0"/>
              <a:cs typeface="Times New Roman" pitchFamily="18" charset="0"/>
            </a:endParaRPr>
          </a:p>
          <a:p>
            <a:pPr marL="457200" indent="-457200" algn="l">
              <a:spcBef>
                <a:spcPct val="25000"/>
              </a:spcBef>
              <a:spcAft>
                <a:spcPct val="60000"/>
              </a:spcAft>
              <a:buClr>
                <a:schemeClr val="tx1"/>
              </a:buClr>
              <a:buFont typeface="Wingdings" pitchFamily="2" charset="2"/>
              <a:buChar char="Ø"/>
              <a:defRPr/>
            </a:pPr>
            <a:r>
              <a:rPr lang="en-US" sz="2400" i="0" u="sng" dirty="0">
                <a:effectLst>
                  <a:outerShdw blurRad="38100" dist="38100" dir="2700000" algn="tl">
                    <a:srgbClr val="FFFFFF"/>
                  </a:outerShdw>
                </a:effectLst>
                <a:latin typeface="Arial" pitchFamily="34" charset="0"/>
                <a:cs typeface="Times New Roman" pitchFamily="18" charset="0"/>
              </a:rPr>
              <a:t>A</a:t>
            </a:r>
            <a:r>
              <a:rPr lang="en-US" sz="2400" dirty="0">
                <a:effectLst>
                  <a:outerShdw blurRad="38100" dist="38100" dir="2700000" algn="tl">
                    <a:srgbClr val="FFFFFF"/>
                  </a:outerShdw>
                </a:effectLst>
                <a:latin typeface="Arial" pitchFamily="34" charset="0"/>
                <a:cs typeface="Times New Roman" pitchFamily="18" charset="0"/>
              </a:rPr>
              <a:t>rousal</a:t>
            </a:r>
            <a:endParaRPr lang="en-US" sz="2400" b="0" i="0" dirty="0">
              <a:latin typeface="Arial" pitchFamily="34" charset="0"/>
              <a:cs typeface="Times New Roman" pitchFamily="18" charset="0"/>
            </a:endParaRPr>
          </a:p>
          <a:p>
            <a:pPr marL="457200" indent="-457200" algn="l">
              <a:spcBef>
                <a:spcPct val="25000"/>
              </a:spcBef>
              <a:spcAft>
                <a:spcPct val="60000"/>
              </a:spcAft>
              <a:buClr>
                <a:schemeClr val="tx1"/>
              </a:buClr>
              <a:buFont typeface="Wingdings" pitchFamily="2" charset="2"/>
              <a:buChar char="Ø"/>
              <a:defRPr/>
            </a:pPr>
            <a:r>
              <a:rPr lang="en-US" sz="2400" i="0" u="sng" dirty="0">
                <a:effectLst>
                  <a:outerShdw blurRad="38100" dist="38100" dir="2700000" algn="tl">
                    <a:srgbClr val="FFFFFF"/>
                  </a:outerShdw>
                </a:effectLst>
                <a:latin typeface="Arial" pitchFamily="34" charset="0"/>
                <a:cs typeface="Times New Roman" pitchFamily="18" charset="0"/>
              </a:rPr>
              <a:t>D</a:t>
            </a:r>
            <a:r>
              <a:rPr lang="en-US" sz="2400" dirty="0">
                <a:effectLst>
                  <a:outerShdw blurRad="38100" dist="38100" dir="2700000" algn="tl">
                    <a:srgbClr val="FFFFFF"/>
                  </a:outerShdw>
                </a:effectLst>
                <a:latin typeface="Arial" pitchFamily="34" charset="0"/>
                <a:cs typeface="Times New Roman" pitchFamily="18" charset="0"/>
              </a:rPr>
              <a:t>ominance</a:t>
            </a:r>
          </a:p>
        </p:txBody>
      </p:sp>
      <p:sp>
        <p:nvSpPr>
          <p:cNvPr id="996356" name="Rectangle 4"/>
          <p:cNvSpPr>
            <a:spLocks noChangeArrowheads="1"/>
          </p:cNvSpPr>
          <p:nvPr/>
        </p:nvSpPr>
        <p:spPr bwMode="auto">
          <a:xfrm>
            <a:off x="533400" y="1183989"/>
            <a:ext cx="8077200" cy="584775"/>
          </a:xfrm>
          <a:prstGeom prst="rect">
            <a:avLst/>
          </a:prstGeom>
          <a:gradFill>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nchor="ctr">
            <a:spAutoFit/>
          </a:bodyPr>
          <a:lstStyle/>
          <a:p>
            <a:pPr>
              <a:defRPr/>
            </a:pPr>
            <a:r>
              <a:rPr lang="en-US" sz="3200" i="0" dirty="0">
                <a:latin typeface="Arial" pitchFamily="34" charset="0"/>
                <a:cs typeface="Times New Roman" pitchFamily="18" charset="0"/>
              </a:rPr>
              <a:t>Dimensions of Emotion</a:t>
            </a:r>
            <a:endParaRPr lang="en-US" sz="2400" i="0" baseline="30000" dirty="0">
              <a:solidFill>
                <a:schemeClr val="bg1"/>
              </a:solidFill>
              <a:latin typeface="Arial" pitchFamily="34" charset="0"/>
              <a:cs typeface="Times New Roman" pitchFamily="18" charset="0"/>
            </a:endParaRPr>
          </a:p>
        </p:txBody>
      </p:sp>
      <p:sp>
        <p:nvSpPr>
          <p:cNvPr id="27652" name="Rectangle 5"/>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60C078C2-94A9-4A8F-8BC8-B4EB002D697E}" type="slidenum">
              <a:rPr lang="en-US" altLang="en-US" sz="1100" b="0" i="0">
                <a:latin typeface="Arial" charset="0"/>
              </a:rPr>
              <a:pPr eaLnBrk="1" hangingPunct="1"/>
              <a:t>23</a:t>
            </a:fld>
            <a:endParaRPr lang="en-US" altLang="en-US" sz="1100" b="0" i="0">
              <a:latin typeface="Arial" charset="0"/>
            </a:endParaRPr>
          </a:p>
        </p:txBody>
      </p:sp>
      <p:grpSp>
        <p:nvGrpSpPr>
          <p:cNvPr id="27653" name="Group 4"/>
          <p:cNvGrpSpPr>
            <a:grpSpLocks/>
          </p:cNvGrpSpPr>
          <p:nvPr/>
        </p:nvGrpSpPr>
        <p:grpSpPr bwMode="auto">
          <a:xfrm>
            <a:off x="457200" y="152400"/>
            <a:ext cx="8108950" cy="912813"/>
            <a:chOff x="44549" y="4"/>
            <a:chExt cx="8108851" cy="912600"/>
          </a:xfrm>
        </p:grpSpPr>
        <p:sp>
          <p:nvSpPr>
            <p:cNvPr id="10" name="Rounded Rectangle 9"/>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6620567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1780" name="Text Box 4"/>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800" b="0" dirty="0">
              <a:effectLst>
                <a:outerShdw blurRad="38100" dist="38100" dir="2700000" algn="tl">
                  <a:srgbClr val="FFFFFF"/>
                </a:outerShdw>
              </a:effectLst>
              <a:latin typeface="Arial" pitchFamily="34" charset="0"/>
              <a:cs typeface="Times New Roman" pitchFamily="18" charset="0"/>
            </a:endParaRPr>
          </a:p>
          <a:p>
            <a:pPr marL="457200" indent="-457200" algn="l">
              <a:spcBef>
                <a:spcPct val="25000"/>
              </a:spcBef>
              <a:spcAft>
                <a:spcPct val="25000"/>
              </a:spcAft>
              <a:buClr>
                <a:schemeClr val="tx1"/>
              </a:buClr>
              <a:buFont typeface="Wingdings" pitchFamily="2" charset="2"/>
              <a:buChar char="Ø"/>
              <a:defRPr/>
            </a:pPr>
            <a:r>
              <a:rPr lang="en-US" sz="2200" dirty="0">
                <a:effectLst>
                  <a:outerShdw blurRad="38100" dist="38100" dir="2700000" algn="tl">
                    <a:srgbClr val="FFFFFF"/>
                  </a:outerShdw>
                </a:effectLst>
                <a:latin typeface="Arial" pitchFamily="34" charset="0"/>
                <a:cs typeface="Times New Roman" pitchFamily="18" charset="0"/>
              </a:rPr>
              <a:t>Emotion Arousal as a Product Benefit</a:t>
            </a:r>
          </a:p>
          <a:p>
            <a:pPr marL="914400" lvl="1" indent="-457200" algn="l">
              <a:spcBef>
                <a:spcPct val="25000"/>
              </a:spcBef>
              <a:spcAft>
                <a:spcPct val="25000"/>
              </a:spcAft>
              <a:buClr>
                <a:schemeClr val="tx1"/>
              </a:buClr>
              <a:buFontTx/>
              <a:buChar char="•"/>
              <a:defRPr/>
            </a:pPr>
            <a:r>
              <a:rPr lang="en-US" sz="2200" b="0" i="0" dirty="0">
                <a:latin typeface="Arial" pitchFamily="34" charset="0"/>
                <a:cs typeface="Times New Roman" pitchFamily="18" charset="0"/>
              </a:rPr>
              <a:t>Consumers actively seek products whose primary or secondary benefit is emotion arousal.</a:t>
            </a:r>
          </a:p>
          <a:p>
            <a:pPr marL="914400" lvl="1" indent="-457200" algn="l">
              <a:spcBef>
                <a:spcPct val="25000"/>
              </a:spcBef>
              <a:spcAft>
                <a:spcPct val="25000"/>
              </a:spcAft>
              <a:buClr>
                <a:schemeClr val="tx1"/>
              </a:buClr>
              <a:buFontTx/>
              <a:buChar char="•"/>
              <a:defRPr/>
            </a:pPr>
            <a:r>
              <a:rPr lang="en-US" sz="2200" dirty="0">
                <a:latin typeface="Arial" pitchFamily="34" charset="0"/>
                <a:cs typeface="Times New Roman" pitchFamily="18" charset="0"/>
              </a:rPr>
              <a:t>Gratitude</a:t>
            </a:r>
            <a:r>
              <a:rPr lang="en-US" sz="2200" b="0" i="0" dirty="0">
                <a:effectLst>
                  <a:outerShdw blurRad="38100" dist="38100" dir="2700000" algn="tl">
                    <a:srgbClr val="000000">
                      <a:alpha val="43137"/>
                    </a:srgbClr>
                  </a:outerShdw>
                </a:effectLst>
                <a:latin typeface="Arial" pitchFamily="34" charset="0"/>
                <a:cs typeface="Times New Roman" pitchFamily="18" charset="0"/>
              </a:rPr>
              <a:t> </a:t>
            </a:r>
            <a:r>
              <a:rPr lang="en-US" sz="2200" b="0" i="0" dirty="0">
                <a:latin typeface="Arial" pitchFamily="34" charset="0"/>
                <a:cs typeface="Times New Roman" pitchFamily="18" charset="0"/>
              </a:rPr>
              <a:t>or the emotional appreciation for benefits received is a desirable consumer outcome that can lead to increased consumer trust and purchases.</a:t>
            </a:r>
          </a:p>
          <a:p>
            <a:pPr marL="457200" indent="-457200" algn="l">
              <a:spcBef>
                <a:spcPct val="25000"/>
              </a:spcBef>
              <a:spcAft>
                <a:spcPct val="25000"/>
              </a:spcAft>
              <a:buClr>
                <a:schemeClr val="tx1"/>
              </a:buClr>
              <a:buFont typeface="Wingdings" pitchFamily="2" charset="2"/>
              <a:buChar char="Ø"/>
              <a:defRPr/>
            </a:pPr>
            <a:r>
              <a:rPr lang="en-US" sz="2200" dirty="0">
                <a:effectLst>
                  <a:outerShdw blurRad="38100" dist="38100" dir="2700000" algn="tl">
                    <a:srgbClr val="FFFFFF"/>
                  </a:outerShdw>
                </a:effectLst>
                <a:latin typeface="Arial" pitchFamily="34" charset="0"/>
                <a:cs typeface="Times New Roman" pitchFamily="18" charset="0"/>
              </a:rPr>
              <a:t>Emotion Reduction as a Product Benefit</a:t>
            </a:r>
          </a:p>
          <a:p>
            <a:pPr marL="914400" lvl="1" indent="-457200" algn="l">
              <a:spcBef>
                <a:spcPct val="25000"/>
              </a:spcBef>
              <a:spcAft>
                <a:spcPct val="25000"/>
              </a:spcAft>
              <a:buClr>
                <a:schemeClr val="tx1"/>
              </a:buClr>
              <a:buFontTx/>
              <a:buChar char="•"/>
              <a:defRPr/>
            </a:pPr>
            <a:r>
              <a:rPr lang="en-US" sz="2200" b="0" i="0" dirty="0">
                <a:latin typeface="Arial" pitchFamily="34" charset="0"/>
                <a:cs typeface="Times New Roman" pitchFamily="18" charset="0"/>
              </a:rPr>
              <a:t>Marketers design or position many products to prevent or reduce the arousal of unpleasant emotions.</a:t>
            </a:r>
          </a:p>
        </p:txBody>
      </p:sp>
      <p:sp>
        <p:nvSpPr>
          <p:cNvPr id="28675"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F69E4F2-DBDD-4081-A530-7DA018E5CA6B}" type="slidenum">
              <a:rPr lang="en-US" altLang="en-US" sz="1100" b="0" i="0">
                <a:latin typeface="Arial" charset="0"/>
              </a:rPr>
              <a:pPr eaLnBrk="1" hangingPunct="1"/>
              <a:t>24</a:t>
            </a:fld>
            <a:endParaRPr lang="en-US" altLang="en-US" sz="1100" b="0" i="0">
              <a:latin typeface="Arial" charset="0"/>
            </a:endParaRPr>
          </a:p>
        </p:txBody>
      </p:sp>
      <p:grpSp>
        <p:nvGrpSpPr>
          <p:cNvPr id="28676" name="Group 4"/>
          <p:cNvGrpSpPr>
            <a:grpSpLocks/>
          </p:cNvGrpSpPr>
          <p:nvPr/>
        </p:nvGrpSpPr>
        <p:grpSpPr bwMode="auto">
          <a:xfrm>
            <a:off x="457200" y="152400"/>
            <a:ext cx="8108950" cy="912813"/>
            <a:chOff x="44549" y="4"/>
            <a:chExt cx="8108851" cy="912600"/>
          </a:xfrm>
        </p:grpSpPr>
        <p:sp>
          <p:nvSpPr>
            <p:cNvPr id="6" name="Rounded Rectangle 5"/>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7"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Emotions and Marketing Strategy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42416722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6116" name="Text Box 4"/>
          <p:cNvSpPr txBox="1">
            <a:spLocks noChangeArrowheads="1"/>
          </p:cNvSpPr>
          <p:nvPr/>
        </p:nvSpPr>
        <p:spPr bwMode="auto">
          <a:xfrm>
            <a:off x="533400" y="1219200"/>
            <a:ext cx="8077200" cy="5334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800" b="0" dirty="0">
              <a:effectLst>
                <a:outerShdw blurRad="38100" dist="38100" dir="2700000" algn="tl">
                  <a:srgbClr val="FFFFFF"/>
                </a:outerShdw>
              </a:effectLst>
              <a:latin typeface="Arial" pitchFamily="34" charset="0"/>
              <a:cs typeface="Times New Roman" pitchFamily="18" charset="0"/>
            </a:endParaRPr>
          </a:p>
          <a:p>
            <a:pPr marL="457200" indent="-457200" algn="l">
              <a:buFont typeface="Wingdings" pitchFamily="2" charset="2"/>
              <a:buChar char="Ø"/>
              <a:defRPr/>
            </a:pPr>
            <a:r>
              <a:rPr lang="en-US" sz="2200" dirty="0">
                <a:effectLst>
                  <a:outerShdw blurRad="38100" dist="38100" dir="2700000" algn="tl">
                    <a:srgbClr val="FFFFFF"/>
                  </a:outerShdw>
                </a:effectLst>
                <a:latin typeface="Arial" pitchFamily="34" charset="0"/>
              </a:rPr>
              <a:t>Emotion in Advertising</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Emotional content in ads can enhance attention, attraction, and maintenance capabilities.</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Emotional messages may be processed more thoroughly due to their enhanced level of arousal.</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Emotional ads may enhance liking of the ad itself.</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Repeated exposure to positive-emotion-eliciting ads may increase brand preference through classical conditioning.</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 may operate via high-involvement processes especially if emotion is decision relevant.</a:t>
            </a:r>
          </a:p>
        </p:txBody>
      </p:sp>
      <p:sp>
        <p:nvSpPr>
          <p:cNvPr id="30723"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FA7BA65F-6BB3-42A4-B4B9-BEE308B91640}" type="slidenum">
              <a:rPr lang="en-US" altLang="en-US" sz="1100" b="0" i="0">
                <a:latin typeface="Arial" charset="0"/>
              </a:rPr>
              <a:pPr eaLnBrk="1" hangingPunct="1"/>
              <a:t>25</a:t>
            </a:fld>
            <a:endParaRPr lang="en-US" altLang="en-US" sz="1100" b="0" i="0">
              <a:latin typeface="Arial" charset="0"/>
            </a:endParaRPr>
          </a:p>
        </p:txBody>
      </p:sp>
      <p:grpSp>
        <p:nvGrpSpPr>
          <p:cNvPr id="30724" name="Group 4"/>
          <p:cNvGrpSpPr>
            <a:grpSpLocks/>
          </p:cNvGrpSpPr>
          <p:nvPr/>
        </p:nvGrpSpPr>
        <p:grpSpPr bwMode="auto">
          <a:xfrm>
            <a:off x="457200" y="152400"/>
            <a:ext cx="8108950" cy="912813"/>
            <a:chOff x="44549" y="4"/>
            <a:chExt cx="8108851" cy="912600"/>
          </a:xfrm>
        </p:grpSpPr>
        <p:sp>
          <p:nvSpPr>
            <p:cNvPr id="9" name="Rounded Rectangle 8"/>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Emotions and Marketing Strategy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1956584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a:prstGeom prst="rect">
            <a:avLst/>
          </a:prstGeom>
          <a:noFill/>
          <a:ln>
            <a:noFill/>
          </a:ln>
        </p:spPr>
        <p:txBody>
          <a:bodyPr anchor="b">
            <a:normAutofit/>
          </a:bodyPr>
          <a:lstStyle/>
          <a:p>
            <a:r>
              <a:rPr lang="en-US" dirty="0"/>
              <a:t>Question</a:t>
            </a:r>
          </a:p>
        </p:txBody>
      </p:sp>
      <p:sp>
        <p:nvSpPr>
          <p:cNvPr id="3" name="Content Placeholder 2"/>
          <p:cNvSpPr>
            <a:spLocks noGrp="1"/>
          </p:cNvSpPr>
          <p:nvPr>
            <p:ph sz="quarter" idx="13"/>
          </p:nvPr>
        </p:nvSpPr>
        <p:spPr>
          <a:xfrm>
            <a:off x="457200" y="1556326"/>
            <a:ext cx="8229600" cy="4434275"/>
          </a:xfrm>
          <a:prstGeom prst="rect">
            <a:avLst/>
          </a:prstGeom>
        </p:spPr>
        <p:txBody>
          <a:bodyPr>
            <a:normAutofit/>
          </a:bodyPr>
          <a:lstStyle/>
          <a:p>
            <a:pPr marL="0" indent="0">
              <a:buNone/>
            </a:pPr>
            <a:r>
              <a:rPr lang="en-US" dirty="0"/>
              <a:t>How would you use personality &amp; emotion to develop a marketing strategy for each of the following?</a:t>
            </a:r>
          </a:p>
          <a:p>
            <a:pPr marL="400050" lvl="1" indent="0">
              <a:buNone/>
            </a:pPr>
            <a:r>
              <a:rPr lang="en-US" i="1" dirty="0"/>
              <a:t>a. </a:t>
            </a:r>
            <a:r>
              <a:rPr lang="en-US" dirty="0"/>
              <a:t>Visa card use</a:t>
            </a:r>
          </a:p>
          <a:p>
            <a:pPr marL="400050" lvl="1" indent="0">
              <a:buNone/>
            </a:pPr>
            <a:r>
              <a:rPr lang="en-US" i="1" dirty="0"/>
              <a:t>b. </a:t>
            </a:r>
            <a:r>
              <a:rPr lang="en-US" dirty="0"/>
              <a:t>Sky diving</a:t>
            </a:r>
          </a:p>
          <a:p>
            <a:pPr marL="400050" lvl="1" indent="0">
              <a:buNone/>
            </a:pPr>
            <a:r>
              <a:rPr lang="en-US" i="1" dirty="0"/>
              <a:t>c. </a:t>
            </a:r>
            <a:r>
              <a:rPr lang="en-US" dirty="0"/>
              <a:t>Tesla car</a:t>
            </a:r>
          </a:p>
          <a:p>
            <a:pPr marL="400050" lvl="1" indent="0">
              <a:buNone/>
            </a:pPr>
            <a:r>
              <a:rPr lang="en-US" dirty="0"/>
              <a:t>d. Anti dandruff shampoo</a:t>
            </a:r>
          </a:p>
          <a:p>
            <a:pPr marL="400050" lvl="1" indent="0">
              <a:buNone/>
            </a:pPr>
            <a:r>
              <a:rPr lang="en-US" dirty="0"/>
              <a:t>e. Newest smart watch</a:t>
            </a:r>
          </a:p>
        </p:txBody>
      </p:sp>
    </p:spTree>
    <p:extLst>
      <p:ext uri="{BB962C8B-B14F-4D97-AF65-F5344CB8AC3E}">
        <p14:creationId xmlns:p14="http://schemas.microsoft.com/office/powerpoint/2010/main" val="32530999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B3EE40-7251-7775-5B98-05C5BCCE1603}"/>
              </a:ext>
            </a:extLst>
          </p:cNvPr>
          <p:cNvSpPr>
            <a:spLocks noGrp="1"/>
          </p:cNvSpPr>
          <p:nvPr>
            <p:ph type="title"/>
          </p:nvPr>
        </p:nvSpPr>
        <p:spPr/>
        <p:txBody>
          <a:bodyPr/>
          <a:lstStyle/>
          <a:p>
            <a:r>
              <a:rPr lang="en-US" dirty="0"/>
              <a:t>Student’s presentation</a:t>
            </a:r>
            <a:br>
              <a:rPr lang="en-US" dirty="0"/>
            </a:br>
            <a:r>
              <a:rPr lang="en-US" dirty="0"/>
              <a:t>lifestyle &amp; Values</a:t>
            </a:r>
          </a:p>
        </p:txBody>
      </p:sp>
      <p:sp>
        <p:nvSpPr>
          <p:cNvPr id="5" name="Text Placeholder 4">
            <a:extLst>
              <a:ext uri="{FF2B5EF4-FFF2-40B4-BE49-F238E27FC236}">
                <a16:creationId xmlns:a16="http://schemas.microsoft.com/office/drawing/2014/main" id="{560F1194-637C-4EE8-2EB8-6699BE637130}"/>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0290409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Lifestyle &amp; Values</a:t>
            </a:r>
            <a:endParaRPr lang="en-IN" dirty="0"/>
          </a:p>
        </p:txBody>
      </p:sp>
      <p:sp>
        <p:nvSpPr>
          <p:cNvPr id="3" name="Content Placeholder 2"/>
          <p:cNvSpPr>
            <a:spLocks noGrp="1"/>
          </p:cNvSpPr>
          <p:nvPr>
            <p:ph sz="quarter" idx="13"/>
          </p:nvPr>
        </p:nvSpPr>
        <p:spPr>
          <a:xfrm>
            <a:off x="457200" y="1556327"/>
            <a:ext cx="8229600" cy="1133534"/>
          </a:xfrm>
        </p:spPr>
        <p:txBody>
          <a:bodyPr/>
          <a:lstStyle/>
          <a:p>
            <a:pPr marL="432" indent="0">
              <a:buNone/>
            </a:pPr>
            <a:r>
              <a:rPr lang="en-US" dirty="0">
                <a:sym typeface="Wingdings" pitchFamily="2" charset="2"/>
              </a:rPr>
              <a:t>A consumer’s personality influences the way he or she responds to marketing stimuli, but efforts to use this information in marketing contexts meet with mixed results.</a:t>
            </a:r>
          </a:p>
        </p:txBody>
      </p:sp>
      <p:pic>
        <p:nvPicPr>
          <p:cNvPr id="5" name="Picture 4" descr="A surfer rides a wave."/>
          <p:cNvPicPr>
            <a:picLocks noChangeAspect="1"/>
          </p:cNvPicPr>
          <p:nvPr/>
        </p:nvPicPr>
        <p:blipFill>
          <a:blip r:embed="rId3"/>
          <a:stretch>
            <a:fillRect/>
          </a:stretch>
        </p:blipFill>
        <p:spPr>
          <a:xfrm>
            <a:off x="2020344" y="2782957"/>
            <a:ext cx="4944285" cy="3304318"/>
          </a:xfrm>
          <a:prstGeom prst="rect">
            <a:avLst/>
          </a:prstGeom>
        </p:spPr>
      </p:pic>
    </p:spTree>
    <p:extLst>
      <p:ext uri="{BB962C8B-B14F-4D97-AF65-F5344CB8AC3E}">
        <p14:creationId xmlns:p14="http://schemas.microsoft.com/office/powerpoint/2010/main" val="2854009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4660" name="Text Box 4"/>
          <p:cNvSpPr txBox="1">
            <a:spLocks noChangeArrowheads="1"/>
          </p:cNvSpPr>
          <p:nvPr/>
        </p:nvSpPr>
        <p:spPr bwMode="auto">
          <a:xfrm>
            <a:off x="533400" y="1219200"/>
            <a:ext cx="8001000" cy="396875"/>
          </a:xfrm>
          <a:prstGeom prst="rect">
            <a:avLst/>
          </a:prstGeom>
          <a:noFill/>
          <a:ln w="38100" algn="ctr">
            <a:noFill/>
            <a:miter lim="800000"/>
            <a:headEnd/>
            <a:tailEnd/>
          </a:ln>
          <a:effectLst/>
        </p:spPr>
        <p:txBody>
          <a:bodyPr anchorCtr="1">
            <a:spAutoFit/>
          </a:bodyPr>
          <a:lstStyle/>
          <a:p>
            <a:pPr algn="l">
              <a:spcBef>
                <a:spcPct val="50000"/>
              </a:spcBef>
              <a:defRPr/>
            </a:pPr>
            <a:r>
              <a:rPr lang="en-US" sz="2000" dirty="0">
                <a:effectLst>
                  <a:outerShdw blurRad="38100" dist="38100" dir="2700000" algn="tl">
                    <a:srgbClr val="C0C0C0"/>
                  </a:outerShdw>
                </a:effectLst>
                <a:latin typeface="Arial" charset="0"/>
              </a:rPr>
              <a:t>Lifestyle and the Consumer Process</a:t>
            </a:r>
          </a:p>
        </p:txBody>
      </p:sp>
      <p:sp>
        <p:nvSpPr>
          <p:cNvPr id="18435"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17A6403F-E8E4-4123-A9BB-66D389217B55}" type="slidenum">
              <a:rPr lang="en-US" altLang="en-US" sz="1100" b="0" i="0">
                <a:latin typeface="Arial" charset="0"/>
              </a:rPr>
              <a:pPr eaLnBrk="1" hangingPunct="1"/>
              <a:t>29</a:t>
            </a:fld>
            <a:endParaRPr lang="en-US" altLang="en-US" sz="1100" b="0" i="0">
              <a:latin typeface="Arial" charset="0"/>
            </a:endParaRPr>
          </a:p>
        </p:txBody>
      </p:sp>
      <p:grpSp>
        <p:nvGrpSpPr>
          <p:cNvPr id="18436"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Nature of Lifestyle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18437"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425" y="1752600"/>
            <a:ext cx="79787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487888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6708" name="Text Box 4"/>
          <p:cNvSpPr txBox="1">
            <a:spLocks noChangeArrowheads="1"/>
          </p:cNvSpPr>
          <p:nvPr/>
        </p:nvSpPr>
        <p:spPr bwMode="auto">
          <a:xfrm>
            <a:off x="228600" y="1143000"/>
            <a:ext cx="8305800" cy="442913"/>
          </a:xfrm>
          <a:prstGeom prst="rect">
            <a:avLst/>
          </a:prstGeom>
          <a:noFill/>
          <a:ln w="38100" algn="ctr">
            <a:noFill/>
            <a:miter lim="800000"/>
            <a:headEnd/>
            <a:tailEnd/>
          </a:ln>
          <a:effectLst/>
        </p:spPr>
        <p:txBody>
          <a:bodyPr anchorCtr="1">
            <a:spAutoFit/>
          </a:bodyPr>
          <a:lstStyle/>
          <a:p>
            <a:pPr algn="l">
              <a:spcBef>
                <a:spcPct val="50000"/>
              </a:spcBef>
              <a:spcAft>
                <a:spcPct val="60000"/>
              </a:spcAft>
              <a:defRPr/>
            </a:pPr>
            <a:r>
              <a:rPr lang="en-US" sz="2300" dirty="0">
                <a:effectLst>
                  <a:outerShdw blurRad="38100" dist="38100" dir="2700000" algn="tl">
                    <a:srgbClr val="C0C0C0"/>
                  </a:outerShdw>
                </a:effectLst>
                <a:latin typeface="Arial" charset="0"/>
              </a:rPr>
              <a:t>Measurement of Lifestyle</a:t>
            </a:r>
            <a:endParaRPr lang="en-US" sz="2300" b="0" i="0" dirty="0">
              <a:latin typeface="Arial" charset="0"/>
            </a:endParaRPr>
          </a:p>
        </p:txBody>
      </p:sp>
      <p:sp>
        <p:nvSpPr>
          <p:cNvPr id="1096709" name="Text Box 5"/>
          <p:cNvSpPr txBox="1">
            <a:spLocks noChangeArrowheads="1"/>
          </p:cNvSpPr>
          <p:nvPr/>
        </p:nvSpPr>
        <p:spPr bwMode="auto">
          <a:xfrm>
            <a:off x="228600" y="1600200"/>
            <a:ext cx="8534400" cy="762000"/>
          </a:xfrm>
          <a:prstGeom prst="rect">
            <a:avLst/>
          </a:prstGeom>
          <a:noFill/>
          <a:ln w="38100" algn="ctr">
            <a:noFill/>
            <a:miter lim="800000"/>
            <a:headEnd/>
            <a:tailEnd/>
          </a:ln>
          <a:effectLst/>
        </p:spPr>
        <p:txBody>
          <a:bodyPr anchorCtr="1">
            <a:spAutoFit/>
          </a:bodyPr>
          <a:lstStyle/>
          <a:p>
            <a:pPr algn="l">
              <a:spcAft>
                <a:spcPct val="45000"/>
              </a:spcAft>
              <a:defRPr/>
            </a:pPr>
            <a:r>
              <a:rPr lang="en-US" sz="2200" b="0" i="0">
                <a:latin typeface="Arial" charset="0"/>
              </a:rPr>
              <a:t>Attempts to develop quantitative measures of lifestyle were initially referred to as </a:t>
            </a:r>
            <a:r>
              <a:rPr lang="en-US" sz="2200">
                <a:effectLst>
                  <a:outerShdw blurRad="38100" dist="38100" dir="2700000" algn="tl">
                    <a:srgbClr val="C0C0C0"/>
                  </a:outerShdw>
                </a:effectLst>
                <a:latin typeface="Arial" charset="0"/>
              </a:rPr>
              <a:t>psychographics</a:t>
            </a:r>
            <a:r>
              <a:rPr lang="en-US" sz="2200" b="0" i="0">
                <a:latin typeface="Arial" charset="0"/>
              </a:rPr>
              <a:t>.  </a:t>
            </a:r>
            <a:r>
              <a:rPr lang="en-US" sz="2200" b="0" i="0">
                <a:effectLst>
                  <a:outerShdw blurRad="38100" dist="38100" dir="2700000" algn="tl">
                    <a:srgbClr val="C0C0C0"/>
                  </a:outerShdw>
                </a:effectLst>
                <a:latin typeface="Arial" charset="0"/>
              </a:rPr>
              <a:t>Measures include</a:t>
            </a:r>
            <a:r>
              <a:rPr lang="en-US" sz="2200" b="0" i="0">
                <a:latin typeface="Arial" charset="0"/>
              </a:rPr>
              <a:t>: </a:t>
            </a:r>
          </a:p>
        </p:txBody>
      </p:sp>
      <p:graphicFrame>
        <p:nvGraphicFramePr>
          <p:cNvPr id="1096772" name="Group 68"/>
          <p:cNvGraphicFramePr>
            <a:graphicFrameLocks noGrp="1"/>
          </p:cNvGraphicFramePr>
          <p:nvPr/>
        </p:nvGraphicFramePr>
        <p:xfrm>
          <a:off x="304800" y="2438400"/>
          <a:ext cx="8458200" cy="3695701"/>
        </p:xfrm>
        <a:graphic>
          <a:graphicData uri="http://schemas.openxmlformats.org/drawingml/2006/table">
            <a:tbl>
              <a:tblPr/>
              <a:tblGrid>
                <a:gridCol w="2074653">
                  <a:extLst>
                    <a:ext uri="{9D8B030D-6E8A-4147-A177-3AD203B41FA5}">
                      <a16:colId xmlns:a16="http://schemas.microsoft.com/office/drawing/2014/main" val="20000"/>
                    </a:ext>
                  </a:extLst>
                </a:gridCol>
                <a:gridCol w="6383547">
                  <a:extLst>
                    <a:ext uri="{9D8B030D-6E8A-4147-A177-3AD203B41FA5}">
                      <a16:colId xmlns:a16="http://schemas.microsoft.com/office/drawing/2014/main" val="20001"/>
                    </a:ext>
                  </a:extLst>
                </a:gridCol>
              </a:tblGrid>
              <a:tr h="6318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dirty="0">
                          <a:ln>
                            <a:noFill/>
                          </a:ln>
                          <a:solidFill>
                            <a:schemeClr val="tx1"/>
                          </a:solidFill>
                          <a:effectLst/>
                          <a:latin typeface="Arial" charset="0"/>
                          <a:ea typeface="Times New Roman" pitchFamily="18" charset="0"/>
                          <a:cs typeface="Arial" charset="0"/>
                        </a:rPr>
                        <a:t>Attitudes</a:t>
                      </a:r>
                      <a:endParaRPr kumimoji="0" lang="en-US" sz="20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Arial" charset="0"/>
                          <a:ea typeface="Times New Roman" pitchFamily="18" charset="0"/>
                          <a:cs typeface="Arial" charset="0"/>
                        </a:rPr>
                        <a:t>Evaluative statements about other people, places, ideas, products, etc.</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0"/>
                  </a:ext>
                </a:extLst>
              </a:tr>
              <a:tr h="411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Values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chemeClr val="tx1"/>
                          </a:solidFill>
                          <a:effectLst/>
                          <a:latin typeface="Arial" charset="0"/>
                          <a:ea typeface="Times New Roman" pitchFamily="18" charset="0"/>
                          <a:cs typeface="Arial" charset="0"/>
                        </a:rPr>
                        <a:t>Widely held beliefs about what is acceptable or desirable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1"/>
                  </a:ext>
                </a:extLst>
              </a:tr>
              <a:tr h="709612">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Activities and Interests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Arial" charset="0"/>
                          <a:ea typeface="Times New Roman" pitchFamily="18" charset="0"/>
                          <a:cs typeface="Arial" charset="0"/>
                        </a:rPr>
                        <a:t>Nonoccupational behaviors to which consumers devote time and effort, such as hobbies, sports, public service, and church</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2"/>
                  </a:ext>
                </a:extLst>
              </a:tr>
              <a:tr h="6318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Demographics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chemeClr val="tx1"/>
                          </a:solidFill>
                          <a:effectLst/>
                          <a:latin typeface="Arial" charset="0"/>
                          <a:ea typeface="Times New Roman" pitchFamily="18" charset="0"/>
                          <a:cs typeface="Arial" charset="0"/>
                        </a:rPr>
                        <a:t>Age, education, income, occupation, family structure, ethnic background</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3"/>
                  </a:ext>
                </a:extLst>
              </a:tr>
              <a:tr h="411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Media patterns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chemeClr val="tx1"/>
                          </a:solidFill>
                          <a:effectLst/>
                          <a:latin typeface="Arial" charset="0"/>
                          <a:ea typeface="Times New Roman" pitchFamily="18" charset="0"/>
                          <a:cs typeface="Arial" charset="0"/>
                        </a:rPr>
                        <a:t>The specific media the consumer utilize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4"/>
                  </a:ext>
                </a:extLst>
              </a:tr>
              <a:tr h="9001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Usage rates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Arial" charset="0"/>
                          <a:ea typeface="Times New Roman" pitchFamily="18" charset="0"/>
                          <a:cs typeface="Arial" charset="0"/>
                        </a:rPr>
                        <a:t>Measurements of consumption within a specified product category; often consumers are categorized as heavy, medium, light, or nonusers</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5"/>
                  </a:ext>
                </a:extLst>
              </a:tr>
            </a:tbl>
          </a:graphicData>
        </a:graphic>
      </p:graphicFrame>
      <p:sp>
        <p:nvSpPr>
          <p:cNvPr id="19483" name="Rectangle 32"/>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9AEF56A7-782B-489D-87BF-F7D2F1F580D5}" type="slidenum">
              <a:rPr lang="en-US" altLang="en-US" sz="1100" b="0" i="0">
                <a:latin typeface="Arial" charset="0"/>
              </a:rPr>
              <a:pPr eaLnBrk="1" hangingPunct="1"/>
              <a:t>30</a:t>
            </a:fld>
            <a:endParaRPr lang="en-US" altLang="en-US" sz="1100" b="0" i="0">
              <a:latin typeface="Arial" charset="0"/>
            </a:endParaRPr>
          </a:p>
        </p:txBody>
      </p:sp>
      <p:grpSp>
        <p:nvGrpSpPr>
          <p:cNvPr id="19484" name="Group 4"/>
          <p:cNvGrpSpPr>
            <a:grpSpLocks/>
          </p:cNvGrpSpPr>
          <p:nvPr/>
        </p:nvGrpSpPr>
        <p:grpSpPr bwMode="auto">
          <a:xfrm>
            <a:off x="381000" y="152400"/>
            <a:ext cx="8077200" cy="912813"/>
            <a:chOff x="-31650" y="-304725"/>
            <a:chExt cx="8077101" cy="912599"/>
          </a:xfrm>
        </p:grpSpPr>
        <p:sp>
          <p:nvSpPr>
            <p:cNvPr id="11" name="Rounded Rectangle 10"/>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Nature of Lifestyle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29208229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0675" name="Text Box 3"/>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400" b="0" dirty="0">
              <a:effectLst>
                <a:outerShdw blurRad="38100" dist="38100" dir="2700000" algn="tl">
                  <a:srgbClr val="FFFFFF"/>
                </a:outerShdw>
              </a:effectLst>
              <a:latin typeface="Arial" charset="0"/>
              <a:cs typeface="Times New Roman" pitchFamily="18" charset="0"/>
            </a:endParaRPr>
          </a:p>
          <a:p>
            <a:pPr marL="457200" indent="-457200" algn="l">
              <a:spcAft>
                <a:spcPct val="60000"/>
              </a:spcAft>
              <a:buClr>
                <a:schemeClr val="tx1"/>
              </a:buClr>
              <a:buFont typeface="Wingdings" pitchFamily="2" charset="2"/>
              <a:buNone/>
              <a:defRPr/>
            </a:pPr>
            <a:r>
              <a:rPr lang="en-US" sz="2400" b="0" dirty="0">
                <a:effectLst>
                  <a:outerShdw blurRad="38100" dist="38100" dir="2700000" algn="tl">
                    <a:srgbClr val="FFFFFF"/>
                  </a:outerShdw>
                </a:effectLst>
                <a:latin typeface="Arial" charset="0"/>
                <a:cs typeface="Times New Roman" pitchFamily="18" charset="0"/>
              </a:rPr>
              <a:t>Three general lifestyle schemes:</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The VALS</a:t>
            </a:r>
            <a:r>
              <a:rPr lang="en-US" sz="2400" baseline="30000" dirty="0">
                <a:effectLst>
                  <a:outerShdw blurRad="38100" dist="38100" dir="2700000" algn="tl">
                    <a:srgbClr val="FFFFFF"/>
                  </a:outerShdw>
                </a:effectLst>
                <a:latin typeface="Arial" charset="0"/>
                <a:cs typeface="Times New Roman" pitchFamily="18" charset="0"/>
              </a:rPr>
              <a:t>TM</a:t>
            </a:r>
            <a:r>
              <a:rPr lang="en-US" sz="2400" dirty="0">
                <a:effectLst>
                  <a:outerShdw blurRad="38100" dist="38100" dir="2700000" algn="tl">
                    <a:srgbClr val="FFFFFF"/>
                  </a:outerShdw>
                </a:effectLst>
                <a:latin typeface="Arial" charset="0"/>
                <a:cs typeface="Times New Roman" pitchFamily="18" charset="0"/>
              </a:rPr>
              <a:t> System</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The PRIZM</a:t>
            </a:r>
            <a:r>
              <a:rPr lang="en-US" sz="2400" baseline="30000" dirty="0">
                <a:effectLst>
                  <a:outerShdw blurRad="38100" dist="38100" dir="2700000" algn="tl">
                    <a:srgbClr val="FFFFFF"/>
                  </a:outerShdw>
                </a:effectLst>
                <a:latin typeface="Arial" charset="0"/>
                <a:cs typeface="Times New Roman" pitchFamily="18" charset="0"/>
              </a:rPr>
              <a:t>®</a:t>
            </a:r>
            <a:r>
              <a:rPr lang="en-US" sz="2400" dirty="0">
                <a:effectLst>
                  <a:outerShdw blurRad="38100" dist="38100" dir="2700000" algn="tl">
                    <a:srgbClr val="FFFFFF"/>
                  </a:outerShdw>
                </a:effectLst>
                <a:latin typeface="Arial" charset="0"/>
                <a:cs typeface="Times New Roman" pitchFamily="18" charset="0"/>
              </a:rPr>
              <a:t> System</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Roper Starch Global Lifestyles</a:t>
            </a:r>
          </a:p>
          <a:p>
            <a:pPr marL="457200" indent="-457200" algn="l">
              <a:spcAft>
                <a:spcPct val="60000"/>
              </a:spcAft>
              <a:buClr>
                <a:schemeClr val="accent2"/>
              </a:buClr>
              <a:buFont typeface="Wingdings" pitchFamily="2" charset="2"/>
              <a:buChar char="Ø"/>
              <a:defRPr/>
            </a:pPr>
            <a:endParaRPr lang="en-US" sz="2400" b="0" i="0" dirty="0">
              <a:latin typeface="Arial" charset="0"/>
              <a:cs typeface="Times New Roman" pitchFamily="18" charset="0"/>
            </a:endParaRPr>
          </a:p>
        </p:txBody>
      </p:sp>
      <p:sp>
        <p:nvSpPr>
          <p:cNvPr id="23555"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CB9753EC-B24D-4159-B1F4-394FC688B97A}" type="slidenum">
              <a:rPr lang="en-US" altLang="en-US" sz="1100" b="0" i="0">
                <a:latin typeface="Arial" charset="0"/>
              </a:rPr>
              <a:pPr eaLnBrk="1" hangingPunct="1"/>
              <a:t>31</a:t>
            </a:fld>
            <a:endParaRPr lang="en-US" altLang="en-US" sz="1100" b="0" i="0">
              <a:latin typeface="Arial" charset="0"/>
            </a:endParaRPr>
          </a:p>
        </p:txBody>
      </p:sp>
      <p:grpSp>
        <p:nvGrpSpPr>
          <p:cNvPr id="23556"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Nature of Lifestyle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925058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a:t>
            </a:r>
            <a:endParaRPr lang="en-IN" dirty="0"/>
          </a:p>
        </p:txBody>
      </p:sp>
      <p:sp>
        <p:nvSpPr>
          <p:cNvPr id="3" name="Content Placeholder 2"/>
          <p:cNvSpPr>
            <a:spLocks noGrp="1"/>
          </p:cNvSpPr>
          <p:nvPr>
            <p:ph sz="quarter" idx="13"/>
          </p:nvPr>
        </p:nvSpPr>
        <p:spPr/>
        <p:txBody>
          <a:bodyPr>
            <a:normAutofit/>
          </a:bodyPr>
          <a:lstStyle/>
          <a:p>
            <a:pPr>
              <a:lnSpc>
                <a:spcPct val="150000"/>
              </a:lnSpc>
            </a:pPr>
            <a:r>
              <a:rPr lang="en-US" sz="3200" dirty="0"/>
              <a:t>How can marketers link a brand’s personality with the lifestyle of a consumer segment?</a:t>
            </a:r>
          </a:p>
        </p:txBody>
      </p:sp>
    </p:spTree>
    <p:extLst>
      <p:ext uri="{BB962C8B-B14F-4D97-AF65-F5344CB8AC3E}">
        <p14:creationId xmlns:p14="http://schemas.microsoft.com/office/powerpoint/2010/main" val="12815563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6728791" cy="1097279"/>
          </a:xfrm>
        </p:spPr>
        <p:txBody>
          <a:bodyPr/>
          <a:lstStyle/>
          <a:p>
            <a:r>
              <a:rPr lang="en-US" sz="3400" dirty="0"/>
              <a:t>Product Complementarity and Co-Branding Strategies </a:t>
            </a:r>
            <a:r>
              <a:rPr lang="en-US" sz="2000" b="0" dirty="0"/>
              <a:t>(2 of 2)</a:t>
            </a:r>
            <a:endParaRPr lang="en-IN" dirty="0"/>
          </a:p>
        </p:txBody>
      </p:sp>
      <p:sp>
        <p:nvSpPr>
          <p:cNvPr id="3" name="Content Placeholder 2"/>
          <p:cNvSpPr>
            <a:spLocks noGrp="1"/>
          </p:cNvSpPr>
          <p:nvPr>
            <p:ph sz="quarter" idx="13"/>
          </p:nvPr>
        </p:nvSpPr>
        <p:spPr>
          <a:xfrm>
            <a:off x="457200" y="1556326"/>
            <a:ext cx="8229600" cy="371865"/>
          </a:xfrm>
        </p:spPr>
        <p:txBody>
          <a:bodyPr/>
          <a:lstStyle/>
          <a:p>
            <a:pPr marL="432" indent="0">
              <a:buNone/>
            </a:pPr>
            <a:r>
              <a:rPr lang="en-IN" sz="2000" b="1" dirty="0"/>
              <a:t>Figure 7.3 </a:t>
            </a:r>
            <a:r>
              <a:rPr lang="en-IN" sz="2000" dirty="0"/>
              <a:t>Consumption Style</a:t>
            </a:r>
            <a:endParaRPr lang="en-US" sz="2000" dirty="0"/>
          </a:p>
        </p:txBody>
      </p:sp>
      <p:pic>
        <p:nvPicPr>
          <p:cNvPr id="4" name="Picture 3" descr="A Venn Diagram has a circle for person, product, and setting, they intersect at lifestyle."/>
          <p:cNvPicPr>
            <a:picLocks noChangeAspect="1"/>
          </p:cNvPicPr>
          <p:nvPr/>
        </p:nvPicPr>
        <p:blipFill>
          <a:blip r:embed="rId3"/>
          <a:stretch>
            <a:fillRect/>
          </a:stretch>
        </p:blipFill>
        <p:spPr>
          <a:xfrm>
            <a:off x="2179539" y="2171867"/>
            <a:ext cx="4109060" cy="3993226"/>
          </a:xfrm>
          <a:prstGeom prst="rect">
            <a:avLst/>
          </a:prstGeom>
        </p:spPr>
      </p:pic>
    </p:spTree>
    <p:extLst>
      <p:ext uri="{BB962C8B-B14F-4D97-AF65-F5344CB8AC3E}">
        <p14:creationId xmlns:p14="http://schemas.microsoft.com/office/powerpoint/2010/main" val="12104318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(3 of 8)</a:t>
            </a:r>
            <a:endParaRPr lang="en-IN" dirty="0"/>
          </a:p>
        </p:txBody>
      </p:sp>
      <p:sp>
        <p:nvSpPr>
          <p:cNvPr id="3" name="Content Placeholder 2"/>
          <p:cNvSpPr>
            <a:spLocks noGrp="1"/>
          </p:cNvSpPr>
          <p:nvPr>
            <p:ph sz="quarter" idx="13"/>
          </p:nvPr>
        </p:nvSpPr>
        <p:spPr/>
        <p:txBody>
          <a:bodyPr/>
          <a:lstStyle/>
          <a:p>
            <a:r>
              <a:rPr lang="en-US" dirty="0"/>
              <a:t>Identify products and settings that would be at home in your consumption styles.</a:t>
            </a:r>
          </a:p>
          <a:p>
            <a:r>
              <a:rPr lang="en-US" dirty="0"/>
              <a:t>Have marketers identified these consumption styles and used them in advertising?</a:t>
            </a:r>
          </a:p>
        </p:txBody>
      </p:sp>
    </p:spTree>
    <p:extLst>
      <p:ext uri="{BB962C8B-B14F-4D97-AF65-F5344CB8AC3E}">
        <p14:creationId xmlns:p14="http://schemas.microsoft.com/office/powerpoint/2010/main" val="2584945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4552" name="Text Box 8"/>
          <p:cNvSpPr txBox="1">
            <a:spLocks noChangeArrowheads="1"/>
          </p:cNvSpPr>
          <p:nvPr/>
        </p:nvSpPr>
        <p:spPr bwMode="auto">
          <a:xfrm>
            <a:off x="304800" y="1447800"/>
            <a:ext cx="4038600" cy="3786188"/>
          </a:xfrm>
          <a:prstGeom prst="rect">
            <a:avLst/>
          </a:prstGeom>
          <a:noFill/>
          <a:ln w="38100" algn="ctr">
            <a:noFill/>
            <a:miter lim="800000"/>
            <a:headEnd/>
            <a:tailEnd/>
          </a:ln>
          <a:effectLst/>
        </p:spPr>
        <p:txBody>
          <a:bodyPr anchorCtr="1">
            <a:spAutoFit/>
          </a:bodyPr>
          <a:lstStyle/>
          <a:p>
            <a:pPr algn="l">
              <a:spcBef>
                <a:spcPct val="50000"/>
              </a:spcBef>
              <a:defRPr/>
            </a:pPr>
            <a:r>
              <a:rPr lang="en-US" sz="2400" dirty="0">
                <a:effectLst>
                  <a:outerShdw blurRad="38100" dist="38100" dir="2700000" algn="tl">
                    <a:srgbClr val="C0C0C0"/>
                  </a:outerShdw>
                </a:effectLst>
                <a:latin typeface="Arial" charset="0"/>
              </a:rPr>
              <a:t>VALS</a:t>
            </a:r>
            <a:r>
              <a:rPr lang="en-US" sz="2400" b="0" i="0" dirty="0">
                <a:latin typeface="Arial" charset="0"/>
              </a:rPr>
              <a:t> provides a systematic classification of U.S. adults into </a:t>
            </a:r>
            <a:r>
              <a:rPr lang="en-US" sz="2400" b="0" dirty="0">
                <a:effectLst>
                  <a:outerShdw blurRad="38100" dist="38100" dir="2700000" algn="tl">
                    <a:srgbClr val="C0C0C0"/>
                  </a:outerShdw>
                </a:effectLst>
                <a:latin typeface="Arial" charset="0"/>
              </a:rPr>
              <a:t>eight</a:t>
            </a:r>
            <a:r>
              <a:rPr lang="en-US" sz="2400" b="0" i="0" dirty="0">
                <a:latin typeface="Arial" charset="0"/>
              </a:rPr>
              <a:t> distinct consumer segments.  </a:t>
            </a:r>
          </a:p>
          <a:p>
            <a:pPr algn="l">
              <a:spcBef>
                <a:spcPct val="50000"/>
              </a:spcBef>
              <a:defRPr/>
            </a:pPr>
            <a:r>
              <a:rPr lang="en-US" sz="2400" b="0" dirty="0">
                <a:effectLst>
                  <a:outerShdw blurRad="38100" dist="38100" dir="2700000" algn="tl">
                    <a:srgbClr val="C0C0C0"/>
                  </a:outerShdw>
                </a:effectLst>
                <a:latin typeface="Arial" charset="0"/>
              </a:rPr>
              <a:t>VALS</a:t>
            </a:r>
            <a:r>
              <a:rPr lang="en-US" sz="2400" b="0" i="0" dirty="0">
                <a:latin typeface="Arial" charset="0"/>
              </a:rPr>
              <a:t> is based on enduring psychological characteristics that correlate with purchase patterns.</a:t>
            </a:r>
          </a:p>
          <a:p>
            <a:pPr algn="l">
              <a:spcBef>
                <a:spcPct val="50000"/>
              </a:spcBef>
              <a:defRPr/>
            </a:pPr>
            <a:endParaRPr lang="en-US" sz="2400" b="0" i="0" dirty="0">
              <a:latin typeface="Arial" charset="0"/>
            </a:endParaRPr>
          </a:p>
        </p:txBody>
      </p:sp>
      <p:sp>
        <p:nvSpPr>
          <p:cNvPr id="24580"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9EAF3222-E40C-477A-93AB-5CC92CD24683}" type="slidenum">
              <a:rPr lang="en-US" altLang="en-US" sz="1100" b="0" i="0">
                <a:latin typeface="Arial" charset="0"/>
              </a:rPr>
              <a:pPr eaLnBrk="1" hangingPunct="1"/>
              <a:t>35</a:t>
            </a:fld>
            <a:endParaRPr lang="en-US" altLang="en-US" sz="1100" b="0" i="0">
              <a:latin typeface="Arial" charset="0"/>
            </a:endParaRPr>
          </a:p>
        </p:txBody>
      </p:sp>
      <p:grpSp>
        <p:nvGrpSpPr>
          <p:cNvPr id="24581"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8" name="Picture 2" descr="Image result for vals">
            <a:extLst>
              <a:ext uri="{FF2B5EF4-FFF2-40B4-BE49-F238E27FC236}">
                <a16:creationId xmlns:a16="http://schemas.microsoft.com/office/drawing/2014/main" id="{21D941A3-3F11-449B-9FB6-4961C985C4B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25111" y="362977"/>
            <a:ext cx="4461063" cy="6132045"/>
          </a:xfrm>
          <a:prstGeom prst="rect">
            <a:avLst/>
          </a:prstGeom>
          <a:solidFill>
            <a:srgbClr val="FFFFFF"/>
          </a:solid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428" name="Text Box 4"/>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35000"/>
              </a:spcAft>
              <a:buClr>
                <a:schemeClr val="tx1"/>
              </a:buClr>
              <a:buFont typeface="Wingdings" pitchFamily="2" charset="2"/>
              <a:buNone/>
              <a:defRPr/>
            </a:pPr>
            <a:r>
              <a:rPr lang="en-US" sz="2400" b="0" dirty="0">
                <a:effectLst>
                  <a:outerShdw blurRad="38100" dist="38100" dir="2700000" algn="tl">
                    <a:srgbClr val="FFFFFF"/>
                  </a:outerShdw>
                </a:effectLst>
                <a:latin typeface="Arial" charset="0"/>
                <a:cs typeface="Times New Roman" pitchFamily="18" charset="0"/>
              </a:rPr>
              <a:t>Three Primary Consumer Motivations:</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Ideals Motivation</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Achievement Motivation</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Self-Expression Motivation</a:t>
            </a:r>
          </a:p>
          <a:p>
            <a:pPr marL="457200" indent="-457200" algn="l">
              <a:spcAft>
                <a:spcPct val="60000"/>
              </a:spcAft>
              <a:buClr>
                <a:schemeClr val="accent2"/>
              </a:buClr>
              <a:buFont typeface="Wingdings" pitchFamily="2" charset="2"/>
              <a:buChar char="Ø"/>
              <a:defRPr/>
            </a:pPr>
            <a:endParaRPr lang="en-US" sz="2400" b="0" i="0" dirty="0">
              <a:latin typeface="Arial" charset="0"/>
              <a:cs typeface="Times New Roman" pitchFamily="18" charset="0"/>
            </a:endParaRPr>
          </a:p>
        </p:txBody>
      </p:sp>
      <p:sp>
        <p:nvSpPr>
          <p:cNvPr id="25603"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F452C947-8C52-464C-B4CF-24DDA74A4E7A}" type="slidenum">
              <a:rPr lang="en-US" altLang="en-US" sz="1100" b="0" i="0">
                <a:latin typeface="Arial" charset="0"/>
              </a:rPr>
              <a:pPr eaLnBrk="1" hangingPunct="1"/>
              <a:t>36</a:t>
            </a:fld>
            <a:endParaRPr lang="en-US" altLang="en-US" sz="1100" b="0" i="0">
              <a:latin typeface="Arial" charset="0"/>
            </a:endParaRPr>
          </a:p>
        </p:txBody>
      </p:sp>
      <p:grpSp>
        <p:nvGrpSpPr>
          <p:cNvPr id="25604"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F86A5D30-D254-4F9E-AE78-86E738A4F7C3}" type="slidenum">
              <a:rPr lang="en-US" altLang="en-US" sz="1100" b="0" i="0">
                <a:latin typeface="Arial" charset="0"/>
              </a:rPr>
              <a:pPr eaLnBrk="1" hangingPunct="1"/>
              <a:t>37</a:t>
            </a:fld>
            <a:endParaRPr lang="en-US" altLang="en-US" sz="1100" b="0" i="0">
              <a:latin typeface="Arial" charset="0"/>
            </a:endParaRPr>
          </a:p>
        </p:txBody>
      </p:sp>
      <p:grpSp>
        <p:nvGrpSpPr>
          <p:cNvPr id="26627"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2662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414174"/>
            <a:ext cx="9367096" cy="4534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9476" name="Text Box 4"/>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35000"/>
              </a:spcAft>
              <a:buClr>
                <a:schemeClr val="tx1"/>
              </a:buClr>
              <a:buFont typeface="Wingdings" pitchFamily="2" charset="2"/>
              <a:buNone/>
              <a:defRPr/>
            </a:pPr>
            <a:r>
              <a:rPr lang="en-US" sz="2400" b="0" dirty="0">
                <a:effectLst>
                  <a:outerShdw blurRad="38100" dist="38100" dir="2700000" algn="tl">
                    <a:srgbClr val="FFFFFF"/>
                  </a:outerShdw>
                </a:effectLst>
                <a:latin typeface="Arial" charset="0"/>
                <a:cs typeface="Times New Roman" pitchFamily="18" charset="0"/>
              </a:rPr>
              <a:t>The underlying logic:</a:t>
            </a:r>
            <a:r>
              <a:rPr lang="en-US" sz="2400" b="0" baseline="30000" dirty="0">
                <a:effectLst>
                  <a:outerShdw blurRad="38100" dist="38100" dir="2700000" algn="tl">
                    <a:srgbClr val="FFFFFF"/>
                  </a:outerShdw>
                </a:effectLst>
                <a:latin typeface="Arial" charset="0"/>
                <a:cs typeface="Times New Roman" pitchFamily="18" charset="0"/>
              </a:rPr>
              <a:t>1</a:t>
            </a:r>
          </a:p>
          <a:p>
            <a:pPr marL="457200" indent="-457200" algn="l">
              <a:spcAft>
                <a:spcPct val="60000"/>
              </a:spcAft>
              <a:buClr>
                <a:schemeClr val="tx1"/>
              </a:buClr>
              <a:buFont typeface="Wingdings" pitchFamily="2" charset="2"/>
              <a:buChar char="Ø"/>
              <a:defRPr/>
            </a:pPr>
            <a:r>
              <a:rPr lang="en-US" sz="2400" b="0" i="0" dirty="0">
                <a:latin typeface="Arial" charset="0"/>
                <a:cs typeface="Times New Roman" pitchFamily="18" charset="0"/>
              </a:rPr>
              <a:t>People with similar cultural backgrounds, means and perspectives naturally gravitate toward one another.  </a:t>
            </a:r>
          </a:p>
          <a:p>
            <a:pPr marL="457200" indent="-457200" algn="l">
              <a:spcAft>
                <a:spcPct val="60000"/>
              </a:spcAft>
              <a:buClr>
                <a:schemeClr val="tx1"/>
              </a:buClr>
              <a:buFont typeface="Wingdings" pitchFamily="2" charset="2"/>
              <a:buChar char="Ø"/>
              <a:defRPr/>
            </a:pPr>
            <a:r>
              <a:rPr lang="en-US" sz="2400" b="0" i="0" dirty="0">
                <a:latin typeface="Arial" charset="0"/>
                <a:cs typeface="Times New Roman" pitchFamily="18" charset="0"/>
              </a:rPr>
              <a:t>They choose to live amongst their peers in neighborhoods offering …compatible lifestyles.</a:t>
            </a:r>
          </a:p>
          <a:p>
            <a:pPr marL="457200" indent="-457200" algn="l">
              <a:spcAft>
                <a:spcPct val="60000"/>
              </a:spcAft>
              <a:buClr>
                <a:schemeClr val="tx1"/>
              </a:buClr>
              <a:buFont typeface="Wingdings" pitchFamily="2" charset="2"/>
              <a:buChar char="Ø"/>
              <a:defRPr/>
            </a:pPr>
            <a:r>
              <a:rPr lang="en-US" sz="2400" b="0" i="0" dirty="0">
                <a:latin typeface="Arial" charset="0"/>
                <a:cs typeface="Times New Roman" pitchFamily="18" charset="0"/>
              </a:rPr>
              <a:t>They exhibit shared patterns of consumer behavior toward products, services, media and promotions.</a:t>
            </a:r>
          </a:p>
        </p:txBody>
      </p:sp>
      <p:sp>
        <p:nvSpPr>
          <p:cNvPr id="1129477" name="Text Box 5"/>
          <p:cNvSpPr txBox="1">
            <a:spLocks noChangeArrowheads="1"/>
          </p:cNvSpPr>
          <p:nvPr/>
        </p:nvSpPr>
        <p:spPr bwMode="auto">
          <a:xfrm>
            <a:off x="0" y="6477000"/>
            <a:ext cx="1905000" cy="244475"/>
          </a:xfrm>
          <a:prstGeom prst="rect">
            <a:avLst/>
          </a:prstGeom>
          <a:noFill/>
          <a:ln w="38100" algn="ctr">
            <a:noFill/>
            <a:miter lim="800000"/>
            <a:headEnd/>
            <a:tailEnd/>
          </a:ln>
          <a:effectLst/>
        </p:spPr>
        <p:txBody>
          <a:bodyPr anchorCtr="1">
            <a:spAutoFit/>
          </a:bodyPr>
          <a:lstStyle/>
          <a:p>
            <a:pPr algn="l">
              <a:spcAft>
                <a:spcPct val="45000"/>
              </a:spcAft>
              <a:defRPr/>
            </a:pPr>
            <a:r>
              <a:rPr lang="en-US" sz="1000" b="0" i="0" baseline="30000" dirty="0">
                <a:latin typeface="Arial" charset="0"/>
              </a:rPr>
              <a:t>1</a:t>
            </a:r>
            <a:r>
              <a:rPr lang="en-US" sz="1000" b="0" i="0" dirty="0">
                <a:latin typeface="Arial" charset="0"/>
              </a:rPr>
              <a:t>Nielsen </a:t>
            </a:r>
            <a:r>
              <a:rPr lang="en-US" sz="1000" b="0" i="0" dirty="0" err="1">
                <a:latin typeface="Arial" charset="0"/>
              </a:rPr>
              <a:t>Claritas</a:t>
            </a:r>
            <a:r>
              <a:rPr lang="en-US" sz="1000" b="0" i="0" dirty="0">
                <a:latin typeface="Arial" charset="0"/>
              </a:rPr>
              <a:t>.</a:t>
            </a:r>
            <a:endParaRPr lang="en-US" sz="1000" dirty="0">
              <a:effectLst>
                <a:outerShdw blurRad="38100" dist="38100" dir="2700000" algn="tl">
                  <a:srgbClr val="C0C0C0"/>
                </a:outerShdw>
              </a:effectLst>
              <a:latin typeface="Arial" charset="0"/>
            </a:endParaRPr>
          </a:p>
        </p:txBody>
      </p:sp>
      <p:sp>
        <p:nvSpPr>
          <p:cNvPr id="27652"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A4998A32-35C9-4398-B6DA-A71FB8F5F8BA}" type="slidenum">
              <a:rPr lang="en-US" altLang="en-US" sz="1100" b="0" i="0">
                <a:latin typeface="Arial" charset="0"/>
              </a:rPr>
              <a:pPr eaLnBrk="1" hangingPunct="1"/>
              <a:t>38</a:t>
            </a:fld>
            <a:endParaRPr lang="en-US" altLang="en-US" sz="1100" b="0" i="0">
              <a:latin typeface="Arial" charset="0"/>
            </a:endParaRPr>
          </a:p>
        </p:txBody>
      </p:sp>
      <p:grpSp>
        <p:nvGrpSpPr>
          <p:cNvPr id="27653"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Geo-Lifestyle Analysis (PRIZM</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8996" name="Text Box 4"/>
          <p:cNvSpPr txBox="1">
            <a:spLocks noChangeArrowheads="1"/>
          </p:cNvSpPr>
          <p:nvPr/>
        </p:nvSpPr>
        <p:spPr bwMode="auto">
          <a:xfrm>
            <a:off x="152400" y="1143000"/>
            <a:ext cx="8458200" cy="1816100"/>
          </a:xfrm>
          <a:prstGeom prst="rect">
            <a:avLst/>
          </a:prstGeom>
          <a:noFill/>
          <a:ln w="38100" algn="ctr">
            <a:noFill/>
            <a:miter lim="800000"/>
            <a:headEnd/>
            <a:tailEnd/>
          </a:ln>
          <a:effectLst/>
        </p:spPr>
        <p:txBody>
          <a:bodyPr anchorCtr="1">
            <a:spAutoFit/>
          </a:bodyPr>
          <a:lstStyle/>
          <a:p>
            <a:pPr>
              <a:spcBef>
                <a:spcPct val="50000"/>
              </a:spcBef>
              <a:defRPr/>
            </a:pPr>
            <a:r>
              <a:rPr lang="en-US" dirty="0">
                <a:effectLst>
                  <a:outerShdw blurRad="38100" dist="38100" dir="2700000" algn="tl">
                    <a:srgbClr val="C0C0C0"/>
                  </a:outerShdw>
                </a:effectLst>
                <a:latin typeface="Arial" charset="0"/>
              </a:rPr>
              <a:t>PRIZM Social and </a:t>
            </a:r>
            <a:r>
              <a:rPr lang="en-US" dirty="0" err="1">
                <a:effectLst>
                  <a:outerShdw blurRad="38100" dist="38100" dir="2700000" algn="tl">
                    <a:srgbClr val="C0C0C0"/>
                  </a:outerShdw>
                </a:effectLst>
                <a:latin typeface="Arial" charset="0"/>
              </a:rPr>
              <a:t>Lifestage</a:t>
            </a:r>
            <a:r>
              <a:rPr lang="en-US" dirty="0">
                <a:effectLst>
                  <a:outerShdw blurRad="38100" dist="38100" dir="2700000" algn="tl">
                    <a:srgbClr val="C0C0C0"/>
                  </a:outerShdw>
                </a:effectLst>
                <a:latin typeface="Arial" charset="0"/>
              </a:rPr>
              <a:t> Groups                        </a:t>
            </a:r>
          </a:p>
          <a:p>
            <a:pPr algn="l">
              <a:spcBef>
                <a:spcPct val="50000"/>
              </a:spcBef>
              <a:defRPr/>
            </a:pPr>
            <a:r>
              <a:rPr lang="en-US" sz="2200" b="0" i="0" dirty="0">
                <a:latin typeface="Arial" charset="0"/>
              </a:rPr>
              <a:t>PRIZM organizes its 66 individual segments into social and </a:t>
            </a:r>
            <a:r>
              <a:rPr lang="en-US" sz="2200" b="0" i="0" dirty="0" err="1">
                <a:latin typeface="Arial" charset="0"/>
              </a:rPr>
              <a:t>lifestage</a:t>
            </a:r>
            <a:r>
              <a:rPr lang="en-US" sz="2200" b="0" i="0" dirty="0">
                <a:latin typeface="Arial" charset="0"/>
              </a:rPr>
              <a:t> groups.</a:t>
            </a:r>
          </a:p>
          <a:p>
            <a:pPr algn="l">
              <a:spcBef>
                <a:spcPct val="50000"/>
              </a:spcBef>
              <a:defRPr/>
            </a:pPr>
            <a:r>
              <a:rPr lang="en-US" sz="2200" b="0" i="0" dirty="0">
                <a:latin typeface="Arial" charset="0"/>
              </a:rPr>
              <a:t>Four social groupings are based on “</a:t>
            </a:r>
            <a:r>
              <a:rPr lang="en-US" sz="2200" b="0" i="0" dirty="0" err="1">
                <a:latin typeface="Arial" charset="0"/>
              </a:rPr>
              <a:t>urbaniticity</a:t>
            </a:r>
            <a:r>
              <a:rPr lang="en-US" sz="2200" b="0" i="0" dirty="0">
                <a:latin typeface="Arial" charset="0"/>
              </a:rPr>
              <a:t>.”</a:t>
            </a:r>
          </a:p>
        </p:txBody>
      </p:sp>
      <p:graphicFrame>
        <p:nvGraphicFramePr>
          <p:cNvPr id="1109032" name="Group 40"/>
          <p:cNvGraphicFramePr>
            <a:graphicFrameLocks noGrp="1"/>
          </p:cNvGraphicFramePr>
          <p:nvPr/>
        </p:nvGraphicFramePr>
        <p:xfrm>
          <a:off x="304800" y="3048000"/>
          <a:ext cx="8382000" cy="2286000"/>
        </p:xfrm>
        <a:graphic>
          <a:graphicData uri="http://schemas.openxmlformats.org/drawingml/2006/table">
            <a:tbl>
              <a:tblPr/>
              <a:tblGrid>
                <a:gridCol w="2261888">
                  <a:extLst>
                    <a:ext uri="{9D8B030D-6E8A-4147-A177-3AD203B41FA5}">
                      <a16:colId xmlns:a16="http://schemas.microsoft.com/office/drawing/2014/main" val="20000"/>
                    </a:ext>
                  </a:extLst>
                </a:gridCol>
                <a:gridCol w="6120112">
                  <a:extLst>
                    <a:ext uri="{9D8B030D-6E8A-4147-A177-3AD203B41FA5}">
                      <a16:colId xmlns:a16="http://schemas.microsoft.com/office/drawing/2014/main" val="20001"/>
                    </a:ext>
                  </a:extLst>
                </a:gridCol>
              </a:tblGrid>
              <a:tr h="350520">
                <a:tc>
                  <a:txBody>
                    <a:bodyPr/>
                    <a:lstStyle/>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Urban</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Major cities with high population density</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0"/>
                  </a:ext>
                </a:extLst>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a:ln>
                            <a:noFill/>
                          </a:ln>
                          <a:solidFill>
                            <a:schemeClr val="tx1"/>
                          </a:solidFill>
                          <a:effectLst/>
                          <a:latin typeface="Arial" charset="0"/>
                          <a:ea typeface="Times New Roman" pitchFamily="18" charset="0"/>
                          <a:cs typeface="Arial" charset="0"/>
                        </a:rPr>
                        <a:t>Suburban</a:t>
                      </a:r>
                      <a:endParaRPr kumimoji="0" lang="en-US" sz="22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Times New Roman" pitchFamily="18" charset="0"/>
                          <a:cs typeface="Arial" charset="0"/>
                        </a:rPr>
                        <a:t>Moderately dens “suburban” areas surrounding metropolitan area</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1"/>
                  </a:ext>
                </a:extLst>
              </a:tr>
              <a:tr h="3206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a:ln>
                            <a:noFill/>
                          </a:ln>
                          <a:solidFill>
                            <a:schemeClr val="tx1"/>
                          </a:solidFill>
                          <a:effectLst/>
                          <a:latin typeface="Arial" charset="0"/>
                          <a:ea typeface="Times New Roman" pitchFamily="18" charset="0"/>
                          <a:cs typeface="Arial" charset="0"/>
                        </a:rPr>
                        <a:t>Second City</a:t>
                      </a:r>
                      <a:endParaRPr kumimoji="0" lang="en-US" sz="22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Times New Roman" pitchFamily="18" charset="0"/>
                          <a:cs typeface="Arial" charset="0"/>
                        </a:rPr>
                        <a:t>Smaller, less densely populated cities or satellites to major cities</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2"/>
                  </a:ext>
                </a:extLst>
              </a:tr>
              <a:tr h="4572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Town &amp; Rural</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Low-density towns and rural communities</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3"/>
                  </a:ext>
                </a:extLst>
              </a:tr>
            </a:tbl>
          </a:graphicData>
        </a:graphic>
      </p:graphicFrame>
      <p:sp>
        <p:nvSpPr>
          <p:cNvPr id="28692" name="Rectangle 25"/>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01E0FAB7-632C-495B-ABCA-889E7DA662B9}" type="slidenum">
              <a:rPr lang="en-US" altLang="en-US" sz="1100" b="0" i="0">
                <a:latin typeface="Arial" charset="0"/>
              </a:rPr>
              <a:pPr eaLnBrk="1" hangingPunct="1"/>
              <a:t>39</a:t>
            </a:fld>
            <a:endParaRPr lang="en-US" altLang="en-US" sz="1100" b="0" i="0">
              <a:latin typeface="Arial" charset="0"/>
            </a:endParaRPr>
          </a:p>
        </p:txBody>
      </p:sp>
      <p:grpSp>
        <p:nvGrpSpPr>
          <p:cNvPr id="28693"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Geo-Lifestyle Analysis (PRIZM)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5860" name="Text Box 4"/>
          <p:cNvSpPr txBox="1">
            <a:spLocks noChangeArrowheads="1"/>
          </p:cNvSpPr>
          <p:nvPr/>
        </p:nvSpPr>
        <p:spPr bwMode="auto">
          <a:xfrm>
            <a:off x="381000" y="1143000"/>
            <a:ext cx="8077200" cy="1798638"/>
          </a:xfrm>
          <a:prstGeom prst="rect">
            <a:avLst/>
          </a:prstGeom>
          <a:noFill/>
          <a:ln w="38100" algn="ctr">
            <a:noFill/>
            <a:miter lim="800000"/>
            <a:headEnd/>
            <a:tailEnd/>
          </a:ln>
          <a:effectLst/>
        </p:spPr>
        <p:txBody>
          <a:bodyPr anchorCtr="1">
            <a:spAutoFit/>
          </a:bodyPr>
          <a:lstStyle/>
          <a:p>
            <a:pPr>
              <a:spcBef>
                <a:spcPct val="50000"/>
              </a:spcBef>
              <a:defRPr/>
            </a:pPr>
            <a:r>
              <a:rPr lang="en-US" dirty="0">
                <a:effectLst>
                  <a:outerShdw blurRad="38100" dist="38100" dir="2700000" algn="tl">
                    <a:srgbClr val="C0C0C0"/>
                  </a:outerShdw>
                </a:effectLst>
                <a:latin typeface="Arial" charset="0"/>
              </a:rPr>
              <a:t>PRIZM Social and </a:t>
            </a:r>
            <a:r>
              <a:rPr lang="en-US" dirty="0" err="1">
                <a:effectLst>
                  <a:outerShdw blurRad="38100" dist="38100" dir="2700000" algn="tl">
                    <a:srgbClr val="C0C0C0"/>
                  </a:outerShdw>
                </a:effectLst>
                <a:latin typeface="Arial" charset="0"/>
              </a:rPr>
              <a:t>Lifestage</a:t>
            </a:r>
            <a:r>
              <a:rPr lang="en-US" dirty="0">
                <a:effectLst>
                  <a:outerShdw blurRad="38100" dist="38100" dir="2700000" algn="tl">
                    <a:srgbClr val="C0C0C0"/>
                  </a:outerShdw>
                </a:effectLst>
                <a:latin typeface="Arial" charset="0"/>
              </a:rPr>
              <a:t> Groups                        </a:t>
            </a:r>
          </a:p>
          <a:p>
            <a:pPr algn="l">
              <a:spcBef>
                <a:spcPct val="50000"/>
              </a:spcBef>
              <a:defRPr/>
            </a:pPr>
            <a:r>
              <a:rPr lang="en-US" sz="2200" b="0" i="0" dirty="0">
                <a:latin typeface="Arial" charset="0"/>
              </a:rPr>
              <a:t>The </a:t>
            </a:r>
            <a:r>
              <a:rPr lang="en-US" sz="2200" b="0" i="0" dirty="0" err="1">
                <a:latin typeface="Arial" charset="0"/>
              </a:rPr>
              <a:t>lifestage</a:t>
            </a:r>
            <a:r>
              <a:rPr lang="en-US" sz="2200" b="0" i="0" dirty="0">
                <a:latin typeface="Arial" charset="0"/>
              </a:rPr>
              <a:t> groups are based on age and the presence of children.</a:t>
            </a:r>
          </a:p>
          <a:p>
            <a:pPr algn="l">
              <a:spcBef>
                <a:spcPct val="50000"/>
              </a:spcBef>
              <a:defRPr/>
            </a:pPr>
            <a:r>
              <a:rPr lang="en-US" sz="2200" b="0" i="0" dirty="0">
                <a:latin typeface="Arial" charset="0"/>
              </a:rPr>
              <a:t>The three major </a:t>
            </a:r>
            <a:r>
              <a:rPr lang="en-US" sz="2200" b="0" i="0" dirty="0" err="1">
                <a:latin typeface="Arial" charset="0"/>
              </a:rPr>
              <a:t>lifestage</a:t>
            </a:r>
            <a:r>
              <a:rPr lang="en-US" sz="2200" b="0" i="0" dirty="0">
                <a:latin typeface="Arial" charset="0"/>
              </a:rPr>
              <a:t> groups are:</a:t>
            </a:r>
            <a:endParaRPr lang="en-US" sz="2200" dirty="0">
              <a:solidFill>
                <a:srgbClr val="FF0000"/>
              </a:solidFill>
              <a:effectLst>
                <a:outerShdw blurRad="38100" dist="38100" dir="2700000" algn="tl">
                  <a:srgbClr val="C0C0C0"/>
                </a:outerShdw>
              </a:effectLst>
              <a:latin typeface="Arial" charset="0"/>
            </a:endParaRPr>
          </a:p>
        </p:txBody>
      </p:sp>
      <p:graphicFrame>
        <p:nvGraphicFramePr>
          <p:cNvPr id="1145886" name="Group 30"/>
          <p:cNvGraphicFramePr>
            <a:graphicFrameLocks noGrp="1"/>
          </p:cNvGraphicFramePr>
          <p:nvPr/>
        </p:nvGraphicFramePr>
        <p:xfrm>
          <a:off x="381000" y="3048000"/>
          <a:ext cx="8305800" cy="1828800"/>
        </p:xfrm>
        <a:graphic>
          <a:graphicData uri="http://schemas.openxmlformats.org/drawingml/2006/table">
            <a:tbl>
              <a:tblPr/>
              <a:tblGrid>
                <a:gridCol w="2241248">
                  <a:extLst>
                    <a:ext uri="{9D8B030D-6E8A-4147-A177-3AD203B41FA5}">
                      <a16:colId xmlns:a16="http://schemas.microsoft.com/office/drawing/2014/main" val="20000"/>
                    </a:ext>
                  </a:extLst>
                </a:gridCol>
                <a:gridCol w="6064552">
                  <a:extLst>
                    <a:ext uri="{9D8B030D-6E8A-4147-A177-3AD203B41FA5}">
                      <a16:colId xmlns:a16="http://schemas.microsoft.com/office/drawing/2014/main" val="20001"/>
                    </a:ext>
                  </a:extLst>
                </a:gridCol>
              </a:tblGrid>
              <a:tr h="304800">
                <a:tc>
                  <a:txBody>
                    <a:bodyPr/>
                    <a:lstStyle/>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Younger Years</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Singles and couples under 35 years of age with no children, or middle aged without children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at home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0"/>
                  </a:ext>
                </a:extLst>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a:ln>
                            <a:noFill/>
                          </a:ln>
                          <a:solidFill>
                            <a:schemeClr val="tx1"/>
                          </a:solidFill>
                          <a:effectLst/>
                          <a:latin typeface="Arial" charset="0"/>
                          <a:ea typeface="Times New Roman" pitchFamily="18" charset="0"/>
                          <a:cs typeface="Arial" charset="0"/>
                        </a:rPr>
                        <a:t>Family Life</a:t>
                      </a:r>
                      <a:endParaRPr kumimoji="0" lang="en-US" sz="22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Households with children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living</a:t>
                      </a: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at home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1"/>
                  </a:ext>
                </a:extLst>
              </a:tr>
              <a:tr h="6270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Mature Years</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Singles and couples; age 55 yrs and older, or 45-64 without children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at</a:t>
                      </a: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home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2"/>
                  </a:ext>
                </a:extLst>
              </a:tr>
            </a:tbl>
          </a:graphicData>
        </a:graphic>
      </p:graphicFrame>
      <p:sp>
        <p:nvSpPr>
          <p:cNvPr id="29713" name="Rectangle 22"/>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7A00781D-2DBB-4866-9E1B-627AF67CF9C9}" type="slidenum">
              <a:rPr lang="en-US" altLang="en-US" sz="1100" b="0" i="0">
                <a:latin typeface="Arial" charset="0"/>
              </a:rPr>
              <a:pPr eaLnBrk="1" hangingPunct="1"/>
              <a:t>40</a:t>
            </a:fld>
            <a:endParaRPr lang="en-US" altLang="en-US" sz="1100" b="0" i="0">
              <a:latin typeface="Arial" charset="0"/>
            </a:endParaRPr>
          </a:p>
        </p:txBody>
      </p:sp>
      <p:grpSp>
        <p:nvGrpSpPr>
          <p:cNvPr id="29714"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Geo-Lifestyle Analysis (PRIZM)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3AD02307-967A-4D4F-8F1A-1CDC33AAB8F7}" type="slidenum">
              <a:rPr lang="en-US" altLang="en-US" sz="1100" b="0" i="0">
                <a:latin typeface="Arial" charset="0"/>
              </a:rPr>
              <a:pPr eaLnBrk="1" hangingPunct="1"/>
              <a:t>41</a:t>
            </a:fld>
            <a:endParaRPr lang="en-US" altLang="en-US" sz="1100" b="0" i="0">
              <a:latin typeface="Arial" charset="0"/>
            </a:endParaRPr>
          </a:p>
        </p:txBody>
      </p:sp>
      <p:grpSp>
        <p:nvGrpSpPr>
          <p:cNvPr id="31747"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International Lifestyles</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3174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233488"/>
            <a:ext cx="8132763" cy="461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For Reflection </a:t>
            </a:r>
            <a:r>
              <a:rPr lang="en-US" b="0"/>
              <a:t>(7 of 8)</a:t>
            </a:r>
            <a:endParaRPr lang="en-IN" dirty="0"/>
          </a:p>
        </p:txBody>
      </p:sp>
      <p:graphicFrame>
        <p:nvGraphicFramePr>
          <p:cNvPr id="5" name="Content Placeholder 2">
            <a:extLst>
              <a:ext uri="{FF2B5EF4-FFF2-40B4-BE49-F238E27FC236}">
                <a16:creationId xmlns:a16="http://schemas.microsoft.com/office/drawing/2014/main" id="{593920A4-65F9-4924-B2A9-32D9D4AAE513}"/>
              </a:ext>
            </a:extLst>
          </p:cNvPr>
          <p:cNvGraphicFramePr>
            <a:graphicFrameLocks noGrp="1"/>
          </p:cNvGraphicFramePr>
          <p:nvPr>
            <p:ph idx="1"/>
            <p:extLst>
              <p:ext uri="{D42A27DB-BD31-4B8C-83A1-F6EECF244321}">
                <p14:modId xmlns:p14="http://schemas.microsoft.com/office/powerpoint/2010/main" val="105148219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28524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VALUES</a:t>
            </a:r>
            <a:endParaRPr lang="en-IN" dirty="0"/>
          </a:p>
        </p:txBody>
      </p:sp>
      <p:sp>
        <p:nvSpPr>
          <p:cNvPr id="3" name="Content Placeholder 2"/>
          <p:cNvSpPr>
            <a:spLocks noGrp="1"/>
          </p:cNvSpPr>
          <p:nvPr>
            <p:ph sz="quarter" idx="13"/>
          </p:nvPr>
        </p:nvSpPr>
        <p:spPr>
          <a:xfrm>
            <a:off x="457200" y="1556326"/>
            <a:ext cx="8229600" cy="421561"/>
          </a:xfrm>
        </p:spPr>
        <p:txBody>
          <a:bodyPr/>
          <a:lstStyle/>
          <a:p>
            <a:pPr marL="432" indent="0">
              <a:buNone/>
            </a:pPr>
            <a:r>
              <a:rPr lang="en-US" dirty="0">
                <a:sym typeface="Wingdings" pitchFamily="2" charset="2"/>
              </a:rPr>
              <a:t>Underlying values often drive consumer motivations</a:t>
            </a:r>
          </a:p>
        </p:txBody>
      </p:sp>
      <p:pic>
        <p:nvPicPr>
          <p:cNvPr id="4" name="Picture 3" descr="The outside of a Chipotle restaurant."/>
          <p:cNvPicPr>
            <a:picLocks noChangeAspect="1"/>
          </p:cNvPicPr>
          <p:nvPr/>
        </p:nvPicPr>
        <p:blipFill>
          <a:blip r:embed="rId3"/>
          <a:stretch>
            <a:fillRect/>
          </a:stretch>
        </p:blipFill>
        <p:spPr>
          <a:xfrm>
            <a:off x="1795032" y="2287431"/>
            <a:ext cx="5553937" cy="3694496"/>
          </a:xfrm>
          <a:prstGeom prst="rect">
            <a:avLst/>
          </a:prstGeom>
        </p:spPr>
      </p:pic>
    </p:spTree>
    <p:extLst>
      <p:ext uri="{BB962C8B-B14F-4D97-AF65-F5344CB8AC3E}">
        <p14:creationId xmlns:p14="http://schemas.microsoft.com/office/powerpoint/2010/main" val="33093568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 Concepts</a:t>
            </a:r>
            <a:endParaRPr lang="en-IN" dirty="0"/>
          </a:p>
        </p:txBody>
      </p:sp>
      <p:sp>
        <p:nvSpPr>
          <p:cNvPr id="5" name="Content Placeholder 4"/>
          <p:cNvSpPr>
            <a:spLocks noGrp="1"/>
          </p:cNvSpPr>
          <p:nvPr>
            <p:ph sz="quarter" idx="13"/>
          </p:nvPr>
        </p:nvSpPr>
        <p:spPr>
          <a:xfrm>
            <a:off x="457200" y="1556327"/>
            <a:ext cx="3617843" cy="2985856"/>
          </a:xfrm>
        </p:spPr>
        <p:txBody>
          <a:bodyPr/>
          <a:lstStyle/>
          <a:p>
            <a:pPr marL="0" indent="0">
              <a:buNone/>
            </a:pPr>
            <a:r>
              <a:rPr lang="en-US" dirty="0"/>
              <a:t>Core values</a:t>
            </a:r>
          </a:p>
          <a:p>
            <a:r>
              <a:rPr lang="en-US" dirty="0"/>
              <a:t>Value systems</a:t>
            </a:r>
          </a:p>
          <a:p>
            <a:r>
              <a:rPr lang="en-US" dirty="0"/>
              <a:t>Enculturation</a:t>
            </a:r>
          </a:p>
          <a:p>
            <a:r>
              <a:rPr lang="en-US" dirty="0"/>
              <a:t>Acculturation</a:t>
            </a:r>
            <a:endParaRPr lang="en-IN" dirty="0"/>
          </a:p>
        </p:txBody>
      </p:sp>
      <p:sp>
        <p:nvSpPr>
          <p:cNvPr id="6" name="Content Placeholder 5"/>
          <p:cNvSpPr>
            <a:spLocks noGrp="1"/>
          </p:cNvSpPr>
          <p:nvPr>
            <p:ph sz="quarter" idx="14"/>
          </p:nvPr>
        </p:nvSpPr>
        <p:spPr>
          <a:xfrm>
            <a:off x="4581942" y="1553528"/>
            <a:ext cx="2792896" cy="2988655"/>
          </a:xfrm>
        </p:spPr>
        <p:txBody>
          <a:bodyPr/>
          <a:lstStyle/>
          <a:p>
            <a:pPr marL="0" indent="0">
              <a:buNone/>
            </a:pPr>
            <a:r>
              <a:rPr lang="en-US" dirty="0"/>
              <a:t>Crescive norms</a:t>
            </a:r>
          </a:p>
          <a:p>
            <a:r>
              <a:rPr lang="en-US" dirty="0"/>
              <a:t>Custom</a:t>
            </a:r>
          </a:p>
          <a:p>
            <a:r>
              <a:rPr lang="en-US" dirty="0"/>
              <a:t>More</a:t>
            </a:r>
          </a:p>
          <a:p>
            <a:r>
              <a:rPr lang="en-US" dirty="0"/>
              <a:t>Conventions</a:t>
            </a:r>
            <a:endParaRPr lang="en-IN" dirty="0"/>
          </a:p>
        </p:txBody>
      </p:sp>
      <p:sp>
        <p:nvSpPr>
          <p:cNvPr id="7" name="TextBox 6">
            <a:extLst>
              <a:ext uri="{FF2B5EF4-FFF2-40B4-BE49-F238E27FC236}">
                <a16:creationId xmlns:a16="http://schemas.microsoft.com/office/drawing/2014/main" id="{6098CD41-2272-4A32-B433-C53CC62BB353}"/>
              </a:ext>
            </a:extLst>
          </p:cNvPr>
          <p:cNvSpPr txBox="1"/>
          <p:nvPr/>
        </p:nvSpPr>
        <p:spPr>
          <a:xfrm>
            <a:off x="377190" y="3572687"/>
            <a:ext cx="8572500" cy="1938992"/>
          </a:xfrm>
          <a:prstGeom prst="rect">
            <a:avLst/>
          </a:prstGeom>
          <a:noFill/>
        </p:spPr>
        <p:txBody>
          <a:bodyPr wrap="square">
            <a:spAutoFit/>
          </a:bodyPr>
          <a:lstStyle/>
          <a:p>
            <a:r>
              <a:rPr lang="en-US" sz="2400" dirty="0"/>
              <a:t>A value is a belief that some condition is preferable to its opposite. </a:t>
            </a:r>
          </a:p>
          <a:p>
            <a:r>
              <a:rPr lang="en-US" sz="2400" dirty="0"/>
              <a:t>In some cases, values are universal. </a:t>
            </a:r>
          </a:p>
          <a:p>
            <a:r>
              <a:rPr lang="en-US" sz="2400" dirty="0"/>
              <a:t>We all value health, wisdom,</a:t>
            </a:r>
            <a:r>
              <a:rPr lang="en-US" sz="2400" baseline="0" dirty="0"/>
              <a:t> and peace. What sets cultures apart is the relative importance of these universal values.</a:t>
            </a:r>
            <a:endParaRPr lang="en-US" sz="2400" dirty="0"/>
          </a:p>
        </p:txBody>
      </p:sp>
    </p:spTree>
    <p:extLst>
      <p:ext uri="{BB962C8B-B14F-4D97-AF65-F5344CB8AC3E}">
        <p14:creationId xmlns:p14="http://schemas.microsoft.com/office/powerpoint/2010/main" val="13855788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6609522" cy="1097279"/>
          </a:xfrm>
        </p:spPr>
        <p:txBody>
          <a:bodyPr/>
          <a:lstStyle/>
          <a:p>
            <a:r>
              <a:rPr lang="en-US" sz="3400" dirty="0"/>
              <a:t>How Values Link to Consumer Behavior </a:t>
            </a:r>
            <a:r>
              <a:rPr lang="en-US" sz="2000" b="0" dirty="0"/>
              <a:t>(1 of 2)</a:t>
            </a:r>
            <a:endParaRPr lang="en-IN" dirty="0"/>
          </a:p>
        </p:txBody>
      </p:sp>
      <p:sp>
        <p:nvSpPr>
          <p:cNvPr id="3" name="Content Placeholder 2"/>
          <p:cNvSpPr>
            <a:spLocks noGrp="1"/>
          </p:cNvSpPr>
          <p:nvPr>
            <p:ph sz="quarter" idx="13"/>
          </p:nvPr>
        </p:nvSpPr>
        <p:spPr>
          <a:xfrm>
            <a:off x="457200" y="1556327"/>
            <a:ext cx="8229600" cy="381804"/>
          </a:xfrm>
        </p:spPr>
        <p:txBody>
          <a:bodyPr/>
          <a:lstStyle/>
          <a:p>
            <a:pPr marL="432" indent="0">
              <a:buNone/>
            </a:pPr>
            <a:r>
              <a:rPr lang="en-IN" sz="2000" b="1" dirty="0"/>
              <a:t>Table 7.7 </a:t>
            </a:r>
            <a:r>
              <a:rPr lang="en-IN" sz="2000" dirty="0"/>
              <a:t>Terminal and Instrumental Values</a:t>
            </a:r>
            <a:endParaRPr lang="en-US" sz="2000" dirty="0"/>
          </a:p>
        </p:txBody>
      </p:sp>
      <p:graphicFrame>
        <p:nvGraphicFramePr>
          <p:cNvPr id="4" name="Table 1"/>
          <p:cNvGraphicFramePr>
            <a:graphicFrameLocks/>
          </p:cNvGraphicFramePr>
          <p:nvPr>
            <p:extLst>
              <p:ext uri="{D42A27DB-BD31-4B8C-83A1-F6EECF244321}">
                <p14:modId xmlns:p14="http://schemas.microsoft.com/office/powerpoint/2010/main" val="2749621269"/>
              </p:ext>
            </p:extLst>
          </p:nvPr>
        </p:nvGraphicFramePr>
        <p:xfrm>
          <a:off x="457200" y="1938131"/>
          <a:ext cx="8229600" cy="4114800"/>
        </p:xfrm>
        <a:graphic>
          <a:graphicData uri="http://schemas.openxmlformats.org/drawingml/2006/table">
            <a:tbl>
              <a:tblPr firstRow="1" bandRow="1">
                <a:tableStyleId>{3B4B98B0-60AC-42C2-AFA5-B58CD77FA1E5}</a:tableStyleId>
              </a:tblPr>
              <a:tblGrid>
                <a:gridCol w="4114800">
                  <a:extLst>
                    <a:ext uri="{9D8B030D-6E8A-4147-A177-3AD203B41FA5}">
                      <a16:colId xmlns:a16="http://schemas.microsoft.com/office/drawing/2014/main" val="54353641"/>
                    </a:ext>
                  </a:extLst>
                </a:gridCol>
                <a:gridCol w="4114800">
                  <a:extLst>
                    <a:ext uri="{9D8B030D-6E8A-4147-A177-3AD203B41FA5}">
                      <a16:colId xmlns:a16="http://schemas.microsoft.com/office/drawing/2014/main" val="3901660386"/>
                    </a:ext>
                  </a:extLst>
                </a:gridCol>
              </a:tblGrid>
              <a:tr h="244642">
                <a:tc>
                  <a:txBody>
                    <a:bodyPr/>
                    <a:lstStyle/>
                    <a:p>
                      <a:r>
                        <a:rPr lang="en-IN" sz="2400" b="1" i="0" kern="1200" baseline="0" dirty="0">
                          <a:solidFill>
                            <a:schemeClr val="tx1"/>
                          </a:solidFill>
                          <a:effectLst/>
                          <a:latin typeface="+mn-lt"/>
                          <a:ea typeface="+mn-ea"/>
                          <a:cs typeface="+mn-cs"/>
                        </a:rPr>
                        <a:t>Instrumental values</a:t>
                      </a:r>
                      <a:endParaRPr lang="en-IN" sz="2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1" i="0" kern="1200" baseline="0" dirty="0">
                          <a:solidFill>
                            <a:schemeClr val="tx1"/>
                          </a:solidFill>
                          <a:effectLst/>
                          <a:latin typeface="+mn-lt"/>
                          <a:ea typeface="+mn-ea"/>
                          <a:cs typeface="+mn-cs"/>
                        </a:rPr>
                        <a:t>Terminal values</a:t>
                      </a:r>
                      <a:r>
                        <a:rPr lang="en-IN" sz="2400" b="1"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4770380"/>
                  </a:ext>
                </a:extLst>
              </a:tr>
              <a:tr h="244642">
                <a:tc>
                  <a:txBody>
                    <a:bodyPr/>
                    <a:lstStyle/>
                    <a:p>
                      <a:r>
                        <a:rPr lang="en-IN" sz="2400" b="0" i="0" kern="1200" baseline="0" dirty="0">
                          <a:solidFill>
                            <a:schemeClr val="tx1"/>
                          </a:solidFill>
                          <a:effectLst/>
                          <a:latin typeface="+mn-lt"/>
                          <a:ea typeface="+mn-ea"/>
                          <a:cs typeface="+mn-cs"/>
                        </a:rPr>
                        <a:t>Ambitious</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comfortable life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84712517"/>
                  </a:ext>
                </a:extLst>
              </a:tr>
              <a:tr h="244642">
                <a:tc>
                  <a:txBody>
                    <a:bodyPr/>
                    <a:lstStyle/>
                    <a:p>
                      <a:r>
                        <a:rPr lang="en-IN" sz="2400" b="0" i="0" kern="1200" baseline="0" dirty="0">
                          <a:solidFill>
                            <a:schemeClr val="tx1"/>
                          </a:solidFill>
                          <a:effectLst/>
                          <a:latin typeface="+mn-lt"/>
                          <a:ea typeface="+mn-ea"/>
                          <a:cs typeface="+mn-cs"/>
                        </a:rPr>
                        <a:t>Broad-minded</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An exciting life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12292983"/>
                  </a:ext>
                </a:extLst>
              </a:tr>
              <a:tr h="244642">
                <a:tc>
                  <a:txBody>
                    <a:bodyPr/>
                    <a:lstStyle/>
                    <a:p>
                      <a:r>
                        <a:rPr lang="en-IN" sz="2400" b="0" i="0" kern="1200" baseline="0" dirty="0">
                          <a:solidFill>
                            <a:schemeClr val="tx1"/>
                          </a:solidFill>
                          <a:effectLst/>
                          <a:latin typeface="+mn-lt"/>
                          <a:ea typeface="+mn-ea"/>
                          <a:cs typeface="+mn-cs"/>
                        </a:rPr>
                        <a:t>Capable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sense of accomplishment</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01446760"/>
                  </a:ext>
                </a:extLst>
              </a:tr>
              <a:tr h="244642">
                <a:tc>
                  <a:txBody>
                    <a:bodyPr/>
                    <a:lstStyle/>
                    <a:p>
                      <a:r>
                        <a:rPr lang="en-IN" sz="2400" b="0" i="0" kern="1200" baseline="0" dirty="0">
                          <a:solidFill>
                            <a:schemeClr val="tx1"/>
                          </a:solidFill>
                          <a:effectLst/>
                          <a:latin typeface="+mn-lt"/>
                          <a:ea typeface="+mn-ea"/>
                          <a:cs typeface="+mn-cs"/>
                        </a:rPr>
                        <a:t>Cheerful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world of peace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02389998"/>
                  </a:ext>
                </a:extLst>
              </a:tr>
              <a:tr h="244642">
                <a:tc>
                  <a:txBody>
                    <a:bodyPr/>
                    <a:lstStyle/>
                    <a:p>
                      <a:r>
                        <a:rPr lang="en-IN" sz="2400" b="0" i="0" kern="1200" baseline="0" dirty="0">
                          <a:solidFill>
                            <a:schemeClr val="tx1"/>
                          </a:solidFill>
                          <a:effectLst/>
                          <a:latin typeface="+mn-lt"/>
                          <a:ea typeface="+mn-ea"/>
                          <a:cs typeface="+mn-cs"/>
                        </a:rPr>
                        <a:t>Clean</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world of beauty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17855506"/>
                  </a:ext>
                </a:extLst>
              </a:tr>
              <a:tr h="244642">
                <a:tc>
                  <a:txBody>
                    <a:bodyPr/>
                    <a:lstStyle/>
                    <a:p>
                      <a:r>
                        <a:rPr lang="en-IN" sz="2400" b="0" i="0" kern="1200" baseline="0" dirty="0">
                          <a:solidFill>
                            <a:schemeClr val="tx1"/>
                          </a:solidFill>
                          <a:effectLst/>
                          <a:latin typeface="+mn-lt"/>
                          <a:ea typeface="+mn-ea"/>
                          <a:cs typeface="+mn-cs"/>
                        </a:rPr>
                        <a:t>Courageous</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Equality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86451421"/>
                  </a:ext>
                </a:extLst>
              </a:tr>
              <a:tr h="244642">
                <a:tc>
                  <a:txBody>
                    <a:bodyPr/>
                    <a:lstStyle/>
                    <a:p>
                      <a:r>
                        <a:rPr lang="en-IN" sz="2400" b="0" i="0" kern="1200" baseline="0" dirty="0">
                          <a:solidFill>
                            <a:schemeClr val="tx1"/>
                          </a:solidFill>
                          <a:effectLst/>
                          <a:latin typeface="+mn-lt"/>
                          <a:ea typeface="+mn-ea"/>
                          <a:cs typeface="+mn-cs"/>
                        </a:rPr>
                        <a:t>Forgiving</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Family security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7775014"/>
                  </a:ext>
                </a:extLst>
              </a:tr>
              <a:tr h="244642">
                <a:tc>
                  <a:txBody>
                    <a:bodyPr/>
                    <a:lstStyle/>
                    <a:p>
                      <a:r>
                        <a:rPr lang="en-IN" sz="2400" b="0" i="0" kern="1200" baseline="0" dirty="0">
                          <a:solidFill>
                            <a:schemeClr val="tx1"/>
                          </a:solidFill>
                          <a:effectLst/>
                          <a:latin typeface="+mn-lt"/>
                          <a:ea typeface="+mn-ea"/>
                          <a:cs typeface="+mn-cs"/>
                        </a:rPr>
                        <a:t>Helpful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Freedom</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69760760"/>
                  </a:ext>
                </a:extLst>
              </a:tr>
            </a:tbl>
          </a:graphicData>
        </a:graphic>
      </p:graphicFrame>
    </p:spTree>
    <p:extLst>
      <p:ext uri="{BB962C8B-B14F-4D97-AF65-F5344CB8AC3E}">
        <p14:creationId xmlns:p14="http://schemas.microsoft.com/office/powerpoint/2010/main" val="35815202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6788552" cy="1097279"/>
          </a:xfrm>
        </p:spPr>
        <p:txBody>
          <a:bodyPr/>
          <a:lstStyle/>
          <a:p>
            <a:r>
              <a:rPr lang="en-US" sz="3400" dirty="0"/>
              <a:t>How Values Link to Consumer Behavior </a:t>
            </a:r>
            <a:r>
              <a:rPr lang="en-US" sz="2000" b="0" dirty="0"/>
              <a:t>(2 of 2)</a:t>
            </a:r>
            <a:endParaRPr lang="en-IN" sz="2000" dirty="0"/>
          </a:p>
        </p:txBody>
      </p:sp>
      <p:sp>
        <p:nvSpPr>
          <p:cNvPr id="4" name="Content Placeholder 3"/>
          <p:cNvSpPr>
            <a:spLocks noGrp="1"/>
          </p:cNvSpPr>
          <p:nvPr>
            <p:ph sz="quarter" idx="13"/>
          </p:nvPr>
        </p:nvSpPr>
        <p:spPr>
          <a:xfrm>
            <a:off x="3130952" y="959154"/>
            <a:ext cx="8229600" cy="353496"/>
          </a:xfrm>
        </p:spPr>
        <p:txBody>
          <a:bodyPr/>
          <a:lstStyle/>
          <a:p>
            <a:pPr marL="432" indent="0">
              <a:buNone/>
            </a:pPr>
            <a:r>
              <a:rPr lang="en-IN" sz="2000" b="1" dirty="0"/>
              <a:t>Table 7.7 [continued]</a:t>
            </a:r>
          </a:p>
        </p:txBody>
      </p:sp>
      <p:graphicFrame>
        <p:nvGraphicFramePr>
          <p:cNvPr id="8" name="Table 7"/>
          <p:cNvGraphicFramePr>
            <a:graphicFrameLocks noGrp="1"/>
          </p:cNvGraphicFramePr>
          <p:nvPr>
            <p:extLst>
              <p:ext uri="{D42A27DB-BD31-4B8C-83A1-F6EECF244321}">
                <p14:modId xmlns:p14="http://schemas.microsoft.com/office/powerpoint/2010/main" val="3295720700"/>
              </p:ext>
            </p:extLst>
          </p:nvPr>
        </p:nvGraphicFramePr>
        <p:xfrm>
          <a:off x="789708" y="1307826"/>
          <a:ext cx="5459681" cy="5029200"/>
        </p:xfrm>
        <a:graphic>
          <a:graphicData uri="http://schemas.openxmlformats.org/drawingml/2006/table">
            <a:tbl>
              <a:tblPr firstRow="1" bandRow="1">
                <a:tableStyleId>{3B4B98B0-60AC-42C2-AFA5-B58CD77FA1E5}</a:tableStyleId>
              </a:tblPr>
              <a:tblGrid>
                <a:gridCol w="2778826">
                  <a:extLst>
                    <a:ext uri="{9D8B030D-6E8A-4147-A177-3AD203B41FA5}">
                      <a16:colId xmlns:a16="http://schemas.microsoft.com/office/drawing/2014/main" val="3479583437"/>
                    </a:ext>
                  </a:extLst>
                </a:gridCol>
                <a:gridCol w="2680855">
                  <a:extLst>
                    <a:ext uri="{9D8B030D-6E8A-4147-A177-3AD203B41FA5}">
                      <a16:colId xmlns:a16="http://schemas.microsoft.com/office/drawing/2014/main" val="4043439379"/>
                    </a:ext>
                  </a:extLst>
                </a:gridCol>
              </a:tblGrid>
              <a:tr h="343035">
                <a:tc>
                  <a:txBody>
                    <a:bodyPr/>
                    <a:lstStyle/>
                    <a:p>
                      <a:r>
                        <a:rPr lang="en-IN" sz="2400" b="1" i="0" kern="1200" baseline="0" dirty="0">
                          <a:solidFill>
                            <a:schemeClr val="tx1"/>
                          </a:solidFill>
                          <a:effectLst/>
                          <a:latin typeface="+mn-lt"/>
                          <a:ea typeface="+mn-ea"/>
                          <a:cs typeface="+mn-cs"/>
                        </a:rPr>
                        <a:t>Instrumental values</a:t>
                      </a:r>
                      <a:endParaRPr lang="en-IN" sz="2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1" i="0" kern="1200" baseline="0" dirty="0">
                          <a:solidFill>
                            <a:schemeClr val="tx1"/>
                          </a:solidFill>
                          <a:effectLst/>
                          <a:latin typeface="+mn-lt"/>
                          <a:ea typeface="+mn-ea"/>
                          <a:cs typeface="+mn-cs"/>
                        </a:rPr>
                        <a:t>Terminal values</a:t>
                      </a:r>
                      <a:r>
                        <a:rPr lang="en-IN" sz="2400" b="1"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2392350"/>
                  </a:ext>
                </a:extLst>
              </a:tr>
              <a:tr h="343035">
                <a:tc>
                  <a:txBody>
                    <a:bodyPr/>
                    <a:lstStyle/>
                    <a:p>
                      <a:r>
                        <a:rPr lang="en-IN" sz="2400" b="0" i="0" kern="1200" baseline="0" dirty="0">
                          <a:solidFill>
                            <a:schemeClr val="tx1"/>
                          </a:solidFill>
                          <a:effectLst/>
                          <a:latin typeface="+mn-lt"/>
                          <a:ea typeface="+mn-ea"/>
                          <a:cs typeface="+mn-cs"/>
                        </a:rPr>
                        <a:t>Honest</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Happiness</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8238310"/>
                  </a:ext>
                </a:extLst>
              </a:tr>
              <a:tr h="343035">
                <a:tc>
                  <a:txBody>
                    <a:bodyPr/>
                    <a:lstStyle/>
                    <a:p>
                      <a:r>
                        <a:rPr lang="en-IN" sz="2400" b="0" i="0" kern="1200" baseline="0" dirty="0">
                          <a:solidFill>
                            <a:schemeClr val="tx1"/>
                          </a:solidFill>
                          <a:effectLst/>
                          <a:latin typeface="+mn-lt"/>
                          <a:ea typeface="+mn-ea"/>
                          <a:cs typeface="+mn-cs"/>
                        </a:rPr>
                        <a:t>Imaginative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Inner harmony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9361060"/>
                  </a:ext>
                </a:extLst>
              </a:tr>
              <a:tr h="343035">
                <a:tc>
                  <a:txBody>
                    <a:bodyPr/>
                    <a:lstStyle/>
                    <a:p>
                      <a:r>
                        <a:rPr lang="en-IN" sz="2400" b="0" i="0" kern="1200" baseline="0" dirty="0">
                          <a:solidFill>
                            <a:schemeClr val="tx1"/>
                          </a:solidFill>
                          <a:effectLst/>
                          <a:latin typeface="+mn-lt"/>
                          <a:ea typeface="+mn-ea"/>
                          <a:cs typeface="+mn-cs"/>
                        </a:rPr>
                        <a:t>Independent</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Mature love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00408200"/>
                  </a:ext>
                </a:extLst>
              </a:tr>
              <a:tr h="343035">
                <a:tc>
                  <a:txBody>
                    <a:bodyPr/>
                    <a:lstStyle/>
                    <a:p>
                      <a:r>
                        <a:rPr lang="en-IN" sz="2400" b="0" i="0" kern="1200" baseline="0" dirty="0">
                          <a:solidFill>
                            <a:schemeClr val="tx1"/>
                          </a:solidFill>
                          <a:effectLst/>
                          <a:latin typeface="+mn-lt"/>
                          <a:ea typeface="+mn-ea"/>
                          <a:cs typeface="+mn-cs"/>
                        </a:rPr>
                        <a:t>Intellectual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National security</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87950903"/>
                  </a:ext>
                </a:extLst>
              </a:tr>
              <a:tr h="343035">
                <a:tc>
                  <a:txBody>
                    <a:bodyPr/>
                    <a:lstStyle/>
                    <a:p>
                      <a:r>
                        <a:rPr lang="en-IN" sz="2400" b="0" i="0" kern="1200" baseline="0" dirty="0">
                          <a:solidFill>
                            <a:schemeClr val="tx1"/>
                          </a:solidFill>
                          <a:effectLst/>
                          <a:latin typeface="+mn-lt"/>
                          <a:ea typeface="+mn-ea"/>
                          <a:cs typeface="+mn-cs"/>
                        </a:rPr>
                        <a:t>Logical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Pleasure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10337494"/>
                  </a:ext>
                </a:extLst>
              </a:tr>
              <a:tr h="343035">
                <a:tc>
                  <a:txBody>
                    <a:bodyPr/>
                    <a:lstStyle/>
                    <a:p>
                      <a:r>
                        <a:rPr lang="en-IN" sz="2400" b="0" i="0" kern="1200" baseline="0" dirty="0">
                          <a:solidFill>
                            <a:schemeClr val="tx1"/>
                          </a:solidFill>
                          <a:effectLst/>
                          <a:latin typeface="+mn-lt"/>
                          <a:ea typeface="+mn-ea"/>
                          <a:cs typeface="+mn-cs"/>
                        </a:rPr>
                        <a:t>Loving</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Salvation</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54280217"/>
                  </a:ext>
                </a:extLst>
              </a:tr>
              <a:tr h="343035">
                <a:tc>
                  <a:txBody>
                    <a:bodyPr/>
                    <a:lstStyle/>
                    <a:p>
                      <a:r>
                        <a:rPr lang="en-IN" sz="2400" b="0" i="0" kern="1200" baseline="0" dirty="0">
                          <a:solidFill>
                            <a:schemeClr val="tx1"/>
                          </a:solidFill>
                          <a:effectLst/>
                          <a:latin typeface="+mn-lt"/>
                          <a:ea typeface="+mn-ea"/>
                          <a:cs typeface="+mn-cs"/>
                        </a:rPr>
                        <a:t>Obedient</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Self-respect</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39019762"/>
                  </a:ext>
                </a:extLst>
              </a:tr>
              <a:tr h="343035">
                <a:tc>
                  <a:txBody>
                    <a:bodyPr/>
                    <a:lstStyle/>
                    <a:p>
                      <a:r>
                        <a:rPr lang="en-IN" sz="2400" b="0" i="0" kern="1200" baseline="0" dirty="0">
                          <a:solidFill>
                            <a:schemeClr val="tx1"/>
                          </a:solidFill>
                          <a:effectLst/>
                          <a:latin typeface="+mn-lt"/>
                          <a:ea typeface="+mn-ea"/>
                          <a:cs typeface="+mn-cs"/>
                        </a:rPr>
                        <a:t>Polite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Social recognition</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33114823"/>
                  </a:ext>
                </a:extLst>
              </a:tr>
              <a:tr h="343035">
                <a:tc>
                  <a:txBody>
                    <a:bodyPr/>
                    <a:lstStyle/>
                    <a:p>
                      <a:r>
                        <a:rPr lang="en-IN" sz="2400" b="0" i="0" kern="1200" baseline="0" dirty="0">
                          <a:solidFill>
                            <a:schemeClr val="tx1"/>
                          </a:solidFill>
                          <a:effectLst/>
                          <a:latin typeface="+mn-lt"/>
                          <a:ea typeface="+mn-ea"/>
                          <a:cs typeface="+mn-cs"/>
                        </a:rPr>
                        <a:t>Responsible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True friendship</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4345786"/>
                  </a:ext>
                </a:extLst>
              </a:tr>
              <a:tr h="343035">
                <a:tc>
                  <a:txBody>
                    <a:bodyPr/>
                    <a:lstStyle/>
                    <a:p>
                      <a:r>
                        <a:rPr lang="en-IN" sz="2400" b="0" i="0" kern="1200" baseline="0" dirty="0">
                          <a:solidFill>
                            <a:schemeClr val="tx1"/>
                          </a:solidFill>
                          <a:effectLst/>
                          <a:latin typeface="+mn-lt"/>
                          <a:ea typeface="+mn-ea"/>
                          <a:cs typeface="+mn-cs"/>
                        </a:rPr>
                        <a:t>Self-controlled</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Wisdom</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9645025"/>
                  </a:ext>
                </a:extLst>
              </a:tr>
            </a:tbl>
          </a:graphicData>
        </a:graphic>
      </p:graphicFrame>
      <p:sp>
        <p:nvSpPr>
          <p:cNvPr id="7" name="Text Placeholder 6"/>
          <p:cNvSpPr>
            <a:spLocks noGrp="1"/>
          </p:cNvSpPr>
          <p:nvPr>
            <p:ph type="body" sz="quarter" idx="15"/>
          </p:nvPr>
        </p:nvSpPr>
        <p:spPr>
          <a:xfrm>
            <a:off x="884710" y="6154850"/>
            <a:ext cx="8362709" cy="737174"/>
          </a:xfrm>
        </p:spPr>
        <p:txBody>
          <a:bodyPr/>
          <a:lstStyle/>
          <a:p>
            <a:pPr marL="0" indent="0">
              <a:buNone/>
            </a:pPr>
            <a:r>
              <a:rPr lang="en-IN" sz="1400" b="1" dirty="0"/>
              <a:t>Source: </a:t>
            </a:r>
            <a:r>
              <a:rPr lang="en-IN" sz="1400" dirty="0"/>
              <a:t>Copyright 1983 From Measuring the Cultural Values Manifest in Advertising,” </a:t>
            </a:r>
            <a:r>
              <a:rPr lang="en-IN" sz="1400" b="1" dirty="0"/>
              <a:t>Current Issues and Research in Advertising</a:t>
            </a:r>
            <a:r>
              <a:rPr lang="en-IN" sz="1400" i="1" dirty="0"/>
              <a:t> </a:t>
            </a:r>
            <a:r>
              <a:rPr lang="en-IN" sz="1400" dirty="0"/>
              <a:t>(1983): 71–92 by Richard Pollay. Reproduced by permission of the American Academy of Advertising (</a:t>
            </a:r>
            <a:r>
              <a:rPr lang="en-IN" sz="1400" dirty="0">
                <a:hlinkClick r:id="rId3" tooltip="http://www.aaoa.wildapricot.org/"/>
              </a:rPr>
              <a:t>aaoa.wildapricot.org</a:t>
            </a:r>
            <a:r>
              <a:rPr lang="en-IN" sz="1400" dirty="0"/>
              <a:t>)</a:t>
            </a:r>
          </a:p>
        </p:txBody>
      </p:sp>
    </p:spTree>
    <p:extLst>
      <p:ext uri="{BB962C8B-B14F-4D97-AF65-F5344CB8AC3E}">
        <p14:creationId xmlns:p14="http://schemas.microsoft.com/office/powerpoint/2010/main" val="32581379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37FFA6B-B301-46CF-8BB8-0DC9CE713222}"/>
              </a:ext>
            </a:extLst>
          </p:cNvPr>
          <p:cNvSpPr>
            <a:spLocks noGrp="1"/>
          </p:cNvSpPr>
          <p:nvPr>
            <p:ph type="title"/>
          </p:nvPr>
        </p:nvSpPr>
        <p:spPr/>
        <p:txBody>
          <a:bodyPr/>
          <a:lstStyle/>
          <a:p>
            <a:r>
              <a:rPr lang="en-US" dirty="0"/>
              <a:t>Summary</a:t>
            </a:r>
          </a:p>
        </p:txBody>
      </p:sp>
      <p:sp>
        <p:nvSpPr>
          <p:cNvPr id="7" name="Content Placeholder 6">
            <a:extLst>
              <a:ext uri="{FF2B5EF4-FFF2-40B4-BE49-F238E27FC236}">
                <a16:creationId xmlns:a16="http://schemas.microsoft.com/office/drawing/2014/main" id="{D74C5923-140C-46CB-ACC8-8013B3C8A959}"/>
              </a:ext>
            </a:extLst>
          </p:cNvPr>
          <p:cNvSpPr>
            <a:spLocks noGrp="1"/>
          </p:cNvSpPr>
          <p:nvPr>
            <p:ph idx="1"/>
          </p:nvPr>
        </p:nvSpPr>
        <p:spPr/>
        <p:txBody>
          <a:bodyPr/>
          <a:lstStyle/>
          <a:p>
            <a:r>
              <a:rPr lang="en-US" dirty="0"/>
              <a:t>Personality influence the lifestyle</a:t>
            </a:r>
          </a:p>
          <a:p>
            <a:r>
              <a:rPr lang="en-US" dirty="0"/>
              <a:t>Consumption style depends on Person, products and settings</a:t>
            </a:r>
          </a:p>
          <a:p>
            <a:r>
              <a:rPr lang="en-US" dirty="0"/>
              <a:t>Lifestyle models VALS, PRIZM, International - </a:t>
            </a:r>
            <a:r>
              <a:rPr lang="en-US" baseline="0" dirty="0"/>
              <a:t>brands are clearly targeting specific VALS segments</a:t>
            </a:r>
            <a:endParaRPr lang="en-US" dirty="0"/>
          </a:p>
          <a:p>
            <a:r>
              <a:rPr lang="en-US" dirty="0"/>
              <a:t>Value concepts influence on Consumer Choices</a:t>
            </a:r>
          </a:p>
          <a:p>
            <a:endParaRPr lang="en-US" dirty="0"/>
          </a:p>
        </p:txBody>
      </p:sp>
    </p:spTree>
    <p:extLst>
      <p:ext uri="{BB962C8B-B14F-4D97-AF65-F5344CB8AC3E}">
        <p14:creationId xmlns:p14="http://schemas.microsoft.com/office/powerpoint/2010/main" val="17897125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0A34C-1C29-3777-8A97-D520F9255FF2}"/>
              </a:ext>
            </a:extLst>
          </p:cNvPr>
          <p:cNvSpPr>
            <a:spLocks noGrp="1"/>
          </p:cNvSpPr>
          <p:nvPr>
            <p:ph type="title"/>
          </p:nvPr>
        </p:nvSpPr>
        <p:spPr/>
        <p:txBody>
          <a:bodyPr/>
          <a:lstStyle/>
          <a:p>
            <a:r>
              <a:rPr lang="en-US" b="1" dirty="0"/>
              <a:t>NEXT STEPS</a:t>
            </a:r>
            <a:endParaRPr lang="mk-MK" b="1" dirty="0"/>
          </a:p>
        </p:txBody>
      </p:sp>
      <p:sp>
        <p:nvSpPr>
          <p:cNvPr id="3" name="Content Placeholder 2">
            <a:extLst>
              <a:ext uri="{FF2B5EF4-FFF2-40B4-BE49-F238E27FC236}">
                <a16:creationId xmlns:a16="http://schemas.microsoft.com/office/drawing/2014/main" id="{447EF39E-32AA-AE9C-EC04-6E74822206DF}"/>
              </a:ext>
            </a:extLst>
          </p:cNvPr>
          <p:cNvSpPr>
            <a:spLocks noGrp="1"/>
          </p:cNvSpPr>
          <p:nvPr>
            <p:ph idx="1"/>
          </p:nvPr>
        </p:nvSpPr>
        <p:spPr>
          <a:xfrm>
            <a:off x="558800" y="2567940"/>
            <a:ext cx="8229600" cy="1722120"/>
          </a:xfrm>
        </p:spPr>
        <p:txBody>
          <a:bodyPr/>
          <a:lstStyle/>
          <a:p>
            <a:r>
              <a:rPr lang="en-US" dirty="0"/>
              <a:t>Read and Analyze the Case PAPER BOAT FOR TOMORROW’S CLASS</a:t>
            </a:r>
            <a:endParaRPr lang="mk-MK" dirty="0"/>
          </a:p>
        </p:txBody>
      </p:sp>
    </p:spTree>
    <p:extLst>
      <p:ext uri="{BB962C8B-B14F-4D97-AF65-F5344CB8AC3E}">
        <p14:creationId xmlns:p14="http://schemas.microsoft.com/office/powerpoint/2010/main" val="29106865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E77C71-7F45-6C78-A09B-4767139D1442}"/>
              </a:ext>
            </a:extLst>
          </p:cNvPr>
          <p:cNvSpPr>
            <a:spLocks noGrp="1"/>
          </p:cNvSpPr>
          <p:nvPr>
            <p:ph type="ctrTitle"/>
          </p:nvPr>
        </p:nvSpPr>
        <p:spPr>
          <a:xfrm>
            <a:off x="3326130" y="2130425"/>
            <a:ext cx="5132070" cy="1470025"/>
          </a:xfrm>
        </p:spPr>
        <p:txBody>
          <a:bodyPr anchor="ctr">
            <a:normAutofit/>
          </a:bodyPr>
          <a:lstStyle/>
          <a:p>
            <a:r>
              <a:rPr lang="en-US" dirty="0"/>
              <a:t>Thank you!</a:t>
            </a:r>
            <a:br>
              <a:rPr lang="en-US" dirty="0"/>
            </a:br>
            <a:r>
              <a:rPr lang="en-US" dirty="0"/>
              <a:t>Any questions?</a:t>
            </a:r>
          </a:p>
        </p:txBody>
      </p:sp>
      <p:sp>
        <p:nvSpPr>
          <p:cNvPr id="10" name="Subtitle 2">
            <a:extLst>
              <a:ext uri="{FF2B5EF4-FFF2-40B4-BE49-F238E27FC236}">
                <a16:creationId xmlns:a16="http://schemas.microsoft.com/office/drawing/2014/main" id="{FCE9376B-D8BB-126B-2F09-CF5C7AA85484}"/>
              </a:ext>
            </a:extLst>
          </p:cNvPr>
          <p:cNvSpPr>
            <a:spLocks noGrp="1"/>
          </p:cNvSpPr>
          <p:nvPr>
            <p:ph type="subTitle" idx="1"/>
          </p:nvPr>
        </p:nvSpPr>
        <p:spPr>
          <a:xfrm>
            <a:off x="1371600" y="3886200"/>
            <a:ext cx="6400800" cy="1752600"/>
          </a:xfrm>
        </p:spPr>
        <p:txBody>
          <a:bodyPr/>
          <a:lstStyle/>
          <a:p>
            <a:endParaRPr lang="en-US" dirty="0"/>
          </a:p>
        </p:txBody>
      </p:sp>
      <p:pic>
        <p:nvPicPr>
          <p:cNvPr id="1026" name="Picture 2" descr="Jack Russell GIFs | Tenor">
            <a:extLst>
              <a:ext uri="{FF2B5EF4-FFF2-40B4-BE49-F238E27FC236}">
                <a16:creationId xmlns:a16="http://schemas.microsoft.com/office/drawing/2014/main" id="{5E0664ED-9CAA-7593-836B-80AC5A0EC8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058" y="1256091"/>
            <a:ext cx="2359341" cy="2571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0928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1227</TotalTime>
  <Words>2824</Words>
  <Application>Microsoft Office PowerPoint</Application>
  <PresentationFormat>On-screen Show (4:3)</PresentationFormat>
  <Paragraphs>373</Paragraphs>
  <Slides>49</Slides>
  <Notes>38</Notes>
  <HiddenSlides>4</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49</vt:i4>
      </vt:variant>
    </vt:vector>
  </HeadingPairs>
  <TitlesOfParts>
    <vt:vector size="59" baseType="lpstr">
      <vt:lpstr>-apple-system</vt:lpstr>
      <vt:lpstr>Arial</vt:lpstr>
      <vt:lpstr>Calibri</vt:lpstr>
      <vt:lpstr>Noto Sans Symbols</vt:lpstr>
      <vt:lpstr>Times</vt:lpstr>
      <vt:lpstr>Times New Roman</vt:lpstr>
      <vt:lpstr>Wingdings</vt:lpstr>
      <vt:lpstr>1_508 Lecture</vt:lpstr>
      <vt:lpstr>1_Custom Design</vt:lpstr>
      <vt:lpstr>Custom Design</vt:lpstr>
      <vt:lpstr>Consumer Choices Personality &amp; Emotions Lifestyle and Values</vt:lpstr>
      <vt:lpstr>PERSONALITY AND EMOTIONS</vt:lpstr>
      <vt:lpstr>Not to forget</vt:lpstr>
      <vt:lpstr>PowerPoint Presentation</vt:lpstr>
      <vt:lpstr>Personality Type test Myers Briggs type</vt:lpstr>
      <vt:lpstr>Trait Theory</vt:lpstr>
      <vt:lpstr>PowerPoint Presentation</vt:lpstr>
      <vt:lpstr>PowerPoint Presentation</vt:lpstr>
      <vt:lpstr>PowerPoint Presentation</vt:lpstr>
      <vt:lpstr>The Big Five</vt:lpstr>
      <vt:lpstr>Brand Asset Valuator Archetypes (1 of 2)</vt:lpstr>
      <vt:lpstr>Brand Asset Valuator Archetypes (2 of 2)</vt:lpstr>
      <vt:lpstr>PowerPoint Presentation</vt:lpstr>
      <vt:lpstr>PowerPoint Presentation</vt:lpstr>
      <vt:lpstr>PowerPoint Presentation</vt:lpstr>
      <vt:lpstr>Brand personality</vt:lpstr>
      <vt:lpstr>An Example of Brand Personality</vt:lpstr>
      <vt:lpstr>Brand Personality</vt:lpstr>
      <vt:lpstr>Brand Behaviors and Possible Personality Trait Inferences</vt:lpstr>
      <vt:lpstr>Closet Products and Personality</vt:lpstr>
      <vt:lpstr>PowerPoint Presentation</vt:lpstr>
      <vt:lpstr>PowerPoint Presentation</vt:lpstr>
      <vt:lpstr>PowerPoint Presentation</vt:lpstr>
      <vt:lpstr>PowerPoint Presentation</vt:lpstr>
      <vt:lpstr>PowerPoint Presentation</vt:lpstr>
      <vt:lpstr>Question</vt:lpstr>
      <vt:lpstr>Student’s presentation lifestyle &amp; Values</vt:lpstr>
      <vt:lpstr>Lifestyle &amp; Values</vt:lpstr>
      <vt:lpstr>PowerPoint Presentation</vt:lpstr>
      <vt:lpstr>PowerPoint Presentation</vt:lpstr>
      <vt:lpstr>PowerPoint Presentation</vt:lpstr>
      <vt:lpstr>For Reflection</vt:lpstr>
      <vt:lpstr>Product Complementarity and Co-Branding Strategies (2 of 2)</vt:lpstr>
      <vt:lpstr>For Reflection (3 of 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 Reflection (7 of 8)</vt:lpstr>
      <vt:lpstr>VALUES</vt:lpstr>
      <vt:lpstr>Value Concepts</vt:lpstr>
      <vt:lpstr>How Values Link to Consumer Behavior (1 of 2)</vt:lpstr>
      <vt:lpstr>How Values Link to Consumer Behavior (2 of 2)</vt:lpstr>
      <vt:lpstr>Summary</vt:lpstr>
      <vt:lpstr>NEXT STEPS</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3 Motivation  The Self concept</dc:title>
  <dc:creator>Ilijana Petrovska</dc:creator>
  <cp:lastModifiedBy>Ilijana Petrovska</cp:lastModifiedBy>
  <cp:revision>9</cp:revision>
  <dcterms:created xsi:type="dcterms:W3CDTF">2020-02-20T08:39:42Z</dcterms:created>
  <dcterms:modified xsi:type="dcterms:W3CDTF">2026-03-03T15:35:32Z</dcterms:modified>
</cp:coreProperties>
</file>